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5"/>
  </p:notesMasterIdLst>
  <p:sldIdLst>
    <p:sldId id="311" r:id="rId2"/>
    <p:sldId id="315" r:id="rId3"/>
    <p:sldId id="265" r:id="rId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664"/>
  </p:normalViewPr>
  <p:slideViewPr>
    <p:cSldViewPr>
      <p:cViewPr varScale="1">
        <p:scale>
          <a:sx n="90" d="100"/>
          <a:sy n="90" d="100"/>
        </p:scale>
        <p:origin x="1648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F3CAE3-2956-4B77-AA27-1C262724DC28}" type="datetimeFigureOut">
              <a:rPr lang="fr-FR" smtClean="0"/>
              <a:pPr/>
              <a:t>06/07/2020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CDE34F-B07E-4017-AB3B-C990DB1FB86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61205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/>
              <a:t>Cliquez pour modifier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316B39E-3A1F-42F2-B1F2-66157E2FB631}" type="datetimeFigureOut">
              <a:rPr lang="fr-FR" smtClean="0"/>
              <a:pPr/>
              <a:t>06/07/2020</a:t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fr-FR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Connecteur droit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Connecteur droit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cteur droit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Connecteur droit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lipse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lipse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lipse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lipse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lipse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6D3FCB57-50D1-4A89-8423-CCFB3CB5109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6B39E-3A1F-42F2-B1F2-66157E2FB631}" type="datetimeFigureOut">
              <a:rPr lang="fr-FR" smtClean="0"/>
              <a:pPr/>
              <a:t>06/07/2020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FCB57-50D1-4A89-8423-CCFB3CB5109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6B39E-3A1F-42F2-B1F2-66157E2FB631}" type="datetimeFigureOut">
              <a:rPr lang="fr-FR" smtClean="0"/>
              <a:pPr/>
              <a:t>06/07/2020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FCB57-50D1-4A89-8423-CCFB3CB5109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316B39E-3A1F-42F2-B1F2-66157E2FB631}" type="datetimeFigureOut">
              <a:rPr lang="fr-FR" smtClean="0"/>
              <a:pPr/>
              <a:t>06/07/2020</a:t>
            </a:fld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D3FCB57-50D1-4A89-8423-CCFB3CB5109F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316B39E-3A1F-42F2-B1F2-66157E2FB631}" type="datetimeFigureOut">
              <a:rPr lang="fr-FR" smtClean="0"/>
              <a:pPr/>
              <a:t>06/07/2020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fr-FR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cteur droit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Connecteur droit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cteur droit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Connecteur droit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lipse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lipse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lipse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lipse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lipse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Connecteur droit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6D3FCB57-50D1-4A89-8423-CCFB3CB5109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6B39E-3A1F-42F2-B1F2-66157E2FB631}" type="datetimeFigureOut">
              <a:rPr lang="fr-FR" smtClean="0"/>
              <a:pPr/>
              <a:t>06/07/2020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FCB57-50D1-4A89-8423-CCFB3CB5109F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6B39E-3A1F-42F2-B1F2-66157E2FB631}" type="datetimeFigureOut">
              <a:rPr lang="fr-FR" smtClean="0"/>
              <a:pPr/>
              <a:t>06/07/2020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FCB57-50D1-4A89-8423-CCFB3CB5109F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14" name="Espace réservé du texte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316B39E-3A1F-42F2-B1F2-66157E2FB631}" type="datetimeFigureOut">
              <a:rPr lang="fr-FR" smtClean="0"/>
              <a:pPr/>
              <a:t>06/07/2020</a:t>
            </a:fld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D3FCB57-50D1-4A89-8423-CCFB3CB5109F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6B39E-3A1F-42F2-B1F2-66157E2FB631}" type="datetimeFigureOut">
              <a:rPr lang="fr-FR" smtClean="0"/>
              <a:pPr/>
              <a:t>06/07/2020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FCB57-50D1-4A89-8423-CCFB3CB5109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necteur droit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8" name="Connecteur droit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cteur droit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lipse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Espace réservé du contenu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21" name="Espace réservé de la date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316B39E-3A1F-42F2-B1F2-66157E2FB631}" type="datetimeFigureOut">
              <a:rPr lang="fr-FR" smtClean="0"/>
              <a:pPr/>
              <a:t>06/07/2020</a:t>
            </a:fld>
            <a:endParaRPr lang="fr-FR"/>
          </a:p>
        </p:txBody>
      </p:sp>
      <p:sp>
        <p:nvSpPr>
          <p:cNvPr id="22" name="Espace réservé du numéro de diapositive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D3FCB57-50D1-4A89-8423-CCFB3CB5109F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3" name="Espace réservé du pied de page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lipse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fr-FR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10" name="Connecteur droit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necteur droit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Connecteur droit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Connecteur droit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Espace réservé de la date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316B39E-3A1F-42F2-B1F2-66157E2FB631}" type="datetimeFigureOut">
              <a:rPr lang="fr-FR" smtClean="0"/>
              <a:pPr/>
              <a:t>06/07/2020</a:t>
            </a:fld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D3FCB57-50D1-4A89-8423-CCFB3CB5109F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1" name="Espace réservé du pied de page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/>
              <a:t>Cliquez pour modifier les styles du texte du masque</a:t>
            </a:r>
          </a:p>
          <a:p>
            <a:pPr lvl="1" eaLnBrk="1" latinLnBrk="0" hangingPunct="1"/>
            <a:r>
              <a:rPr kumimoji="0" lang="fr-FR"/>
              <a:t>Deuxième niveau</a:t>
            </a:r>
          </a:p>
          <a:p>
            <a:pPr lvl="2" eaLnBrk="1" latinLnBrk="0" hangingPunct="1"/>
            <a:r>
              <a:rPr kumimoji="0" lang="fr-FR"/>
              <a:t>Troisième niveau</a:t>
            </a:r>
          </a:p>
          <a:p>
            <a:pPr lvl="3" eaLnBrk="1" latinLnBrk="0" hangingPunct="1"/>
            <a:r>
              <a:rPr kumimoji="0" lang="fr-FR"/>
              <a:t>Quatrième niveau</a:t>
            </a:r>
          </a:p>
          <a:p>
            <a:pPr lvl="4" eaLnBrk="1" latinLnBrk="0" hangingPunct="1"/>
            <a:r>
              <a:rPr kumimoji="0" lang="fr-FR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316B39E-3A1F-42F2-B1F2-66157E2FB631}" type="datetimeFigureOut">
              <a:rPr lang="fr-FR" smtClean="0"/>
              <a:pPr/>
              <a:t>06/07/2020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lipse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6D3FCB57-50D1-4A89-8423-CCFB3CB5109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7467600" cy="714380"/>
          </a:xfrm>
        </p:spPr>
        <p:txBody>
          <a:bodyPr>
            <a:normAutofit/>
          </a:bodyPr>
          <a:lstStyle/>
          <a:p>
            <a:pPr algn="ctr"/>
            <a:r>
              <a:rPr lang="fr-FR" sz="2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Les causes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500034" y="1428736"/>
            <a:ext cx="7467600" cy="1928826"/>
          </a:xfrm>
        </p:spPr>
        <p:txBody>
          <a:bodyPr>
            <a:normAutofit/>
          </a:bodyPr>
          <a:lstStyle/>
          <a:p>
            <a:pPr>
              <a:buClr>
                <a:srgbClr val="0070C0"/>
              </a:buClr>
              <a:buFont typeface="Wingdings" pitchFamily="2" charset="2"/>
              <a:buChar char="v"/>
            </a:pPr>
            <a:endParaRPr lang="fr-FR" sz="1600" dirty="0">
              <a:latin typeface="Comic Sans MS" pitchFamily="66" charset="0"/>
            </a:endParaRPr>
          </a:p>
          <a:p>
            <a:pPr>
              <a:buClr>
                <a:srgbClr val="0070C0"/>
              </a:buClr>
              <a:buFont typeface="Wingdings" pitchFamily="2" charset="2"/>
              <a:buChar char="v"/>
            </a:pPr>
            <a:r>
              <a:rPr lang="fr-FR" sz="1600" dirty="0">
                <a:latin typeface="Comic Sans MS" pitchFamily="66" charset="0"/>
              </a:rPr>
              <a:t>L’inflammation résulte de réponses innées provoquées par </a:t>
            </a:r>
          </a:p>
          <a:p>
            <a:pPr>
              <a:buClr>
                <a:srgbClr val="0070C0"/>
              </a:buClr>
              <a:buFont typeface="Wingdings" pitchFamily="2" charset="2"/>
              <a:buChar char="ü"/>
            </a:pPr>
            <a:r>
              <a:rPr lang="fr-FR" sz="1600" dirty="0">
                <a:latin typeface="Comic Sans MS" pitchFamily="66" charset="0"/>
              </a:rPr>
              <a:t>Infections (bactéries, virus, parasites, champignons).</a:t>
            </a:r>
          </a:p>
          <a:p>
            <a:pPr>
              <a:buClr>
                <a:srgbClr val="0070C0"/>
              </a:buClr>
              <a:buFont typeface="Wingdings" pitchFamily="2" charset="2"/>
              <a:buChar char="ü"/>
            </a:pPr>
            <a:r>
              <a:rPr lang="fr-FR" sz="1600" dirty="0">
                <a:latin typeface="Comic Sans MS" pitchFamily="66" charset="0"/>
              </a:rPr>
              <a:t>Agents physiques (traumatismes, irradiation, chaleur, froid).</a:t>
            </a:r>
          </a:p>
          <a:p>
            <a:pPr>
              <a:buClr>
                <a:srgbClr val="0070C0"/>
              </a:buClr>
              <a:buFont typeface="Wingdings" pitchFamily="2" charset="2"/>
              <a:buChar char="ü"/>
            </a:pPr>
            <a:r>
              <a:rPr lang="fr-FR" sz="1600" dirty="0">
                <a:latin typeface="Comic Sans MS" pitchFamily="66" charset="0"/>
              </a:rPr>
              <a:t>Produits chimiques toxiques.</a:t>
            </a:r>
          </a:p>
          <a:p>
            <a:endParaRPr lang="fr-FR" sz="1600" dirty="0">
              <a:latin typeface="Comic Sans MS" pitchFamily="66" charset="0"/>
            </a:endParaRPr>
          </a:p>
          <a:p>
            <a:pPr>
              <a:buNone/>
            </a:pPr>
            <a:endParaRPr lang="fr-FR" sz="16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ChangeArrowheads="1"/>
          </p:cNvSpPr>
          <p:nvPr/>
        </p:nvSpPr>
        <p:spPr bwMode="auto">
          <a:xfrm>
            <a:off x="71438" y="214313"/>
            <a:ext cx="91440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Font typeface="Wingdings" pitchFamily="2" charset="2"/>
              <a:buNone/>
            </a:pPr>
            <a:r>
              <a:rPr lang="fr-FR" sz="24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fr-FR" sz="2400" dirty="0">
                <a:solidFill>
                  <a:srgbClr val="FF0000"/>
                </a:solidFill>
                <a:latin typeface="Calibri" pitchFamily="34" charset="0"/>
              </a:rPr>
              <a:t>LA RÉACTION INFLAMMATOIRE  (RI) :</a:t>
            </a:r>
            <a:endParaRPr lang="fr-FR" sz="2400" dirty="0">
              <a:solidFill>
                <a:srgbClr val="FF0000"/>
              </a:solidFill>
              <a:latin typeface="Calibri" pitchFamily="34" charset="0"/>
              <a:sym typeface="Symbol" pitchFamily="18" charset="2"/>
            </a:endParaRPr>
          </a:p>
        </p:txBody>
      </p:sp>
      <p:sp>
        <p:nvSpPr>
          <p:cNvPr id="29701" name="AutoShape 5"/>
          <p:cNvSpPr>
            <a:spLocks noChangeArrowheads="1"/>
          </p:cNvSpPr>
          <p:nvPr/>
        </p:nvSpPr>
        <p:spPr bwMode="auto">
          <a:xfrm>
            <a:off x="4427538" y="5002213"/>
            <a:ext cx="288925" cy="355600"/>
          </a:xfrm>
          <a:prstGeom prst="downArrow">
            <a:avLst>
              <a:gd name="adj1" fmla="val 43954"/>
              <a:gd name="adj2" fmla="val 39561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29702" name="Text Box 6"/>
          <p:cNvSpPr txBox="1">
            <a:spLocks noChangeArrowheads="1"/>
          </p:cNvSpPr>
          <p:nvPr/>
        </p:nvSpPr>
        <p:spPr bwMode="auto">
          <a:xfrm>
            <a:off x="1395413" y="5456238"/>
            <a:ext cx="6351587" cy="830262"/>
          </a:xfrm>
          <a:prstGeom prst="rect">
            <a:avLst/>
          </a:prstGeom>
          <a:noFill/>
          <a:ln w="38100" algn="ctr">
            <a:solidFill>
              <a:schemeClr val="accent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rtl="1"/>
            <a:r>
              <a:rPr lang="fr-FR" sz="2200" dirty="0">
                <a:solidFill>
                  <a:srgbClr val="FF0000"/>
                </a:solidFill>
                <a:latin typeface="Calibri" pitchFamily="34" charset="0"/>
                <a:cs typeface="Arial" charset="0"/>
                <a:sym typeface="Symbol" pitchFamily="18" charset="2"/>
              </a:rPr>
              <a:t>Élimination de l’agresseur</a:t>
            </a:r>
          </a:p>
          <a:p>
            <a:pPr algn="ctr" rtl="1"/>
            <a:r>
              <a:rPr lang="fr-FR" sz="2400" dirty="0">
                <a:solidFill>
                  <a:srgbClr val="FF0000"/>
                </a:solidFill>
                <a:latin typeface="Calibri" pitchFamily="34" charset="0"/>
                <a:cs typeface="Arial" charset="0"/>
                <a:sym typeface="Symbol" pitchFamily="18" charset="2"/>
              </a:rPr>
              <a:t> </a:t>
            </a:r>
            <a:r>
              <a:rPr lang="fr-FR" sz="2200" dirty="0">
                <a:solidFill>
                  <a:srgbClr val="FF0000"/>
                </a:solidFill>
                <a:latin typeface="Calibri" pitchFamily="34" charset="0"/>
                <a:cs typeface="Arial" charset="0"/>
                <a:sym typeface="Symbol" pitchFamily="18" charset="2"/>
              </a:rPr>
              <a:t>Sauvegarde de l’intégrité de l’organisme</a:t>
            </a:r>
            <a:endParaRPr lang="fr-FR" sz="2200" dirty="0">
              <a:solidFill>
                <a:srgbClr val="FF0000"/>
              </a:solidFill>
              <a:latin typeface="Calibri" pitchFamily="34" charset="0"/>
              <a:cs typeface="Arial" charset="0"/>
            </a:endParaRPr>
          </a:p>
        </p:txBody>
      </p:sp>
      <p:sp>
        <p:nvSpPr>
          <p:cNvPr id="29703" name="Rectangle 7"/>
          <p:cNvSpPr>
            <a:spLocks noChangeArrowheads="1"/>
          </p:cNvSpPr>
          <p:nvPr/>
        </p:nvSpPr>
        <p:spPr bwMode="auto">
          <a:xfrm>
            <a:off x="-285750" y="642938"/>
            <a:ext cx="8029575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990600" lvl="1" indent="-533400">
              <a:lnSpc>
                <a:spcPct val="80000"/>
              </a:lnSpc>
              <a:spcBef>
                <a:spcPct val="20000"/>
              </a:spcBef>
              <a:buClr>
                <a:srgbClr val="FF6600"/>
              </a:buClr>
              <a:buFont typeface="Wingdings" pitchFamily="2" charset="2"/>
              <a:buChar char="v"/>
            </a:pPr>
            <a:r>
              <a:rPr lang="fr-FR" b="0" dirty="0">
                <a:latin typeface="Calibri" pitchFamily="34" charset="0"/>
              </a:rPr>
              <a:t>Réponse à une agression  tissulaire d’origine :</a:t>
            </a:r>
            <a:endParaRPr lang="fr-FR" b="0" dirty="0">
              <a:latin typeface="Calibri" pitchFamily="34" charset="0"/>
              <a:sym typeface="Symbol" pitchFamily="18" charset="2"/>
            </a:endParaRPr>
          </a:p>
        </p:txBody>
      </p:sp>
      <p:sp>
        <p:nvSpPr>
          <p:cNvPr id="29704" name="Rectangle 8"/>
          <p:cNvSpPr>
            <a:spLocks noChangeArrowheads="1"/>
          </p:cNvSpPr>
          <p:nvPr/>
        </p:nvSpPr>
        <p:spPr bwMode="auto">
          <a:xfrm>
            <a:off x="-285750" y="1571625"/>
            <a:ext cx="7715250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990600" lvl="1" indent="-533400">
              <a:lnSpc>
                <a:spcPct val="80000"/>
              </a:lnSpc>
              <a:spcBef>
                <a:spcPct val="20000"/>
              </a:spcBef>
              <a:buClr>
                <a:srgbClr val="FF6600"/>
              </a:buClr>
              <a:buFont typeface="Wingdings" pitchFamily="2" charset="2"/>
              <a:buChar char="v"/>
            </a:pPr>
            <a:r>
              <a:rPr lang="fr-FR" b="0" dirty="0">
                <a:latin typeface="Calibri" pitchFamily="34" charset="0"/>
                <a:sym typeface="Symbol" pitchFamily="18" charset="2"/>
              </a:rPr>
              <a:t>Mettant en jeu : </a:t>
            </a:r>
          </a:p>
        </p:txBody>
      </p:sp>
      <p:sp>
        <p:nvSpPr>
          <p:cNvPr id="29705" name="Rectangle 9"/>
          <p:cNvSpPr>
            <a:spLocks noChangeArrowheads="1"/>
          </p:cNvSpPr>
          <p:nvPr/>
        </p:nvSpPr>
        <p:spPr bwMode="auto">
          <a:xfrm>
            <a:off x="142875" y="1857375"/>
            <a:ext cx="7485063" cy="121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Font typeface="Wingdings" pitchFamily="2" charset="2"/>
              <a:buNone/>
            </a:pPr>
            <a:r>
              <a:rPr lang="fr-FR" b="0" dirty="0">
                <a:solidFill>
                  <a:srgbClr val="FFCC00"/>
                </a:solidFill>
                <a:latin typeface="Calibri" pitchFamily="34" charset="0"/>
                <a:sym typeface="Symbol" pitchFamily="18" charset="2"/>
              </a:rPr>
              <a:t>		</a:t>
            </a:r>
            <a:r>
              <a:rPr lang="fr-FR" b="0" dirty="0">
                <a:solidFill>
                  <a:srgbClr val="FF0000"/>
                </a:solidFill>
                <a:latin typeface="Calibri" pitchFamily="34" charset="0"/>
                <a:sym typeface="Symbol" pitchFamily="18" charset="2"/>
              </a:rPr>
              <a:t>  DES CELLULES :</a:t>
            </a:r>
          </a:p>
          <a:p>
            <a:pPr marL="609600" indent="-609600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Font typeface="Wingdings" pitchFamily="2" charset="2"/>
              <a:buNone/>
            </a:pPr>
            <a:r>
              <a:rPr lang="fr-FR" b="0" dirty="0">
                <a:latin typeface="Calibri" pitchFamily="34" charset="0"/>
                <a:sym typeface="Symbol" pitchFamily="18" charset="2"/>
              </a:rPr>
              <a:t>		       les polynucléaires neutrophiles</a:t>
            </a:r>
          </a:p>
          <a:p>
            <a:pPr marL="609600" indent="-609600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Font typeface="Wingdings" pitchFamily="2" charset="2"/>
              <a:buNone/>
            </a:pPr>
            <a:r>
              <a:rPr lang="fr-FR" b="0" dirty="0">
                <a:latin typeface="Calibri" pitchFamily="34" charset="0"/>
                <a:sym typeface="Symbol" pitchFamily="18" charset="2"/>
              </a:rPr>
              <a:t>		       les monocytes et macrophages                               </a:t>
            </a:r>
          </a:p>
          <a:p>
            <a:pPr marL="609600" indent="-609600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Font typeface="Wingdings" pitchFamily="2" charset="2"/>
              <a:buNone/>
            </a:pPr>
            <a:r>
              <a:rPr lang="fr-FR" b="0" dirty="0">
                <a:latin typeface="Calibri" pitchFamily="34" charset="0"/>
                <a:sym typeface="Symbol" pitchFamily="18" charset="2"/>
              </a:rPr>
              <a:t>		       les cellules lymphoïdes     </a:t>
            </a:r>
            <a:r>
              <a:rPr lang="fr-FR" sz="1600" b="0" dirty="0">
                <a:latin typeface="Calibri" pitchFamily="34" charset="0"/>
                <a:sym typeface="Symbol" pitchFamily="18" charset="2"/>
              </a:rPr>
              <a:t>                                                                        </a:t>
            </a:r>
          </a:p>
          <a:p>
            <a:pPr marL="609600" indent="-609600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Font typeface="Wingdings" pitchFamily="2" charset="2"/>
              <a:buNone/>
            </a:pPr>
            <a:r>
              <a:rPr lang="fr-FR" sz="1600" b="0" dirty="0">
                <a:latin typeface="Calibri" pitchFamily="34" charset="0"/>
                <a:sym typeface="Symbol" pitchFamily="18" charset="2"/>
              </a:rPr>
              <a:t>                   </a:t>
            </a:r>
          </a:p>
        </p:txBody>
      </p:sp>
      <p:sp>
        <p:nvSpPr>
          <p:cNvPr id="29706" name="Rectangle 10"/>
          <p:cNvSpPr>
            <a:spLocks noChangeArrowheads="1"/>
          </p:cNvSpPr>
          <p:nvPr/>
        </p:nvSpPr>
        <p:spPr bwMode="auto">
          <a:xfrm>
            <a:off x="142875" y="2928938"/>
            <a:ext cx="9072563" cy="128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Font typeface="Wingdings" pitchFamily="2" charset="2"/>
              <a:buNone/>
            </a:pPr>
            <a:r>
              <a:rPr lang="fr-FR" b="0" dirty="0">
                <a:solidFill>
                  <a:srgbClr val="FFCC00"/>
                </a:solidFill>
                <a:sym typeface="Symbol" pitchFamily="18" charset="2"/>
              </a:rPr>
              <a:t>		</a:t>
            </a:r>
            <a:r>
              <a:rPr lang="fr-FR" b="0" dirty="0">
                <a:solidFill>
                  <a:srgbClr val="FF0000"/>
                </a:solidFill>
                <a:sym typeface="Symbol" pitchFamily="18" charset="2"/>
              </a:rPr>
              <a:t>  </a:t>
            </a:r>
            <a:r>
              <a:rPr lang="fr-FR" sz="1600" b="0" dirty="0">
                <a:solidFill>
                  <a:srgbClr val="FF0000"/>
                </a:solidFill>
                <a:latin typeface="Calibri" pitchFamily="34" charset="0"/>
                <a:sym typeface="Symbol" pitchFamily="18" charset="2"/>
              </a:rPr>
              <a:t>DES FACTEURS SOLUBLES : </a:t>
            </a:r>
          </a:p>
          <a:p>
            <a:pPr marL="609600" indent="-609600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Font typeface="Wingdings" pitchFamily="2" charset="2"/>
              <a:buNone/>
            </a:pPr>
            <a:r>
              <a:rPr lang="fr-FR" sz="1600" b="0" dirty="0">
                <a:latin typeface="Calibri" pitchFamily="34" charset="0"/>
                <a:sym typeface="Symbol" pitchFamily="18" charset="2"/>
              </a:rPr>
              <a:t>		       </a:t>
            </a:r>
            <a:r>
              <a:rPr lang="fr-FR" b="0" dirty="0">
                <a:latin typeface="Calibri" pitchFamily="34" charset="0"/>
                <a:sym typeface="Symbol" pitchFamily="18" charset="2"/>
              </a:rPr>
              <a:t>des médiateurs solubles appartenant aux  systèmes de la  coagulation-</a:t>
            </a:r>
          </a:p>
          <a:p>
            <a:pPr marL="609600" indent="-609600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Font typeface="Wingdings" pitchFamily="2" charset="2"/>
              <a:buNone/>
            </a:pPr>
            <a:r>
              <a:rPr lang="fr-FR" b="0" dirty="0">
                <a:latin typeface="Calibri" pitchFamily="34" charset="0"/>
                <a:sym typeface="Symbol" pitchFamily="18" charset="2"/>
              </a:rPr>
              <a:t>                          fibrinolyse, des </a:t>
            </a:r>
            <a:r>
              <a:rPr lang="fr-FR" b="0" dirty="0" err="1">
                <a:latin typeface="Calibri" pitchFamily="34" charset="0"/>
                <a:sym typeface="Symbol" pitchFamily="18" charset="2"/>
              </a:rPr>
              <a:t>kinines</a:t>
            </a:r>
            <a:r>
              <a:rPr lang="fr-FR" b="0" dirty="0">
                <a:latin typeface="Calibri" pitchFamily="34" charset="0"/>
                <a:sym typeface="Symbol" pitchFamily="18" charset="2"/>
              </a:rPr>
              <a:t>, et du complément</a:t>
            </a:r>
          </a:p>
          <a:p>
            <a:pPr marL="609600" indent="-609600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Font typeface="Wingdings" pitchFamily="2" charset="2"/>
              <a:buNone/>
            </a:pPr>
            <a:r>
              <a:rPr lang="fr-FR" b="0" dirty="0">
                <a:latin typeface="Calibri" pitchFamily="34" charset="0"/>
                <a:sym typeface="Symbol" pitchFamily="18" charset="2"/>
              </a:rPr>
              <a:t>		      des cytokines pro-inflammatoires (monocytes, macrophages)  </a:t>
            </a:r>
          </a:p>
          <a:p>
            <a:pPr marL="609600" indent="-609600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Font typeface="Wingdings" pitchFamily="2" charset="2"/>
              <a:buNone/>
            </a:pPr>
            <a:r>
              <a:rPr lang="fr-FR" b="0" dirty="0">
                <a:latin typeface="Calibri" pitchFamily="34" charset="0"/>
                <a:sym typeface="Symbol" pitchFamily="18" charset="2"/>
              </a:rPr>
              <a:t>                        des médiateurs lipidiques (polynucléaires, mastocytes)   </a:t>
            </a:r>
          </a:p>
        </p:txBody>
      </p:sp>
      <p:sp>
        <p:nvSpPr>
          <p:cNvPr id="29707" name="Rectangle 11"/>
          <p:cNvSpPr>
            <a:spLocks noChangeArrowheads="1"/>
          </p:cNvSpPr>
          <p:nvPr/>
        </p:nvSpPr>
        <p:spPr bwMode="auto">
          <a:xfrm>
            <a:off x="114300" y="928688"/>
            <a:ext cx="8029575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Font typeface="Wingdings" pitchFamily="2" charset="2"/>
              <a:buNone/>
            </a:pPr>
            <a:r>
              <a:rPr lang="fr-FR" b="0" dirty="0">
                <a:solidFill>
                  <a:srgbClr val="FFCC00"/>
                </a:solidFill>
                <a:sym typeface="Symbol" pitchFamily="18" charset="2"/>
              </a:rPr>
              <a:t>		</a:t>
            </a:r>
            <a:r>
              <a:rPr lang="fr-FR" b="0" dirty="0">
                <a:sym typeface="Symbol" pitchFamily="18" charset="2"/>
              </a:rPr>
              <a:t></a:t>
            </a:r>
            <a:r>
              <a:rPr lang="fr-FR" b="0" dirty="0"/>
              <a:t>  </a:t>
            </a:r>
            <a:r>
              <a:rPr lang="fr-FR" b="0" dirty="0">
                <a:latin typeface="Calibri" pitchFamily="34" charset="0"/>
              </a:rPr>
              <a:t>EXOGÈNE </a:t>
            </a:r>
            <a:r>
              <a:rPr lang="fr-FR" b="0" dirty="0">
                <a:latin typeface="Calibri" pitchFamily="34" charset="0"/>
                <a:sym typeface="Symbol" pitchFamily="18" charset="2"/>
              </a:rPr>
              <a:t> </a:t>
            </a:r>
            <a:r>
              <a:rPr lang="fr-FR" b="0" dirty="0">
                <a:latin typeface="Calibri" pitchFamily="34" charset="0"/>
              </a:rPr>
              <a:t> infection, traumatisme</a:t>
            </a:r>
            <a:endParaRPr lang="fr-FR" b="0" dirty="0">
              <a:latin typeface="Calibri" pitchFamily="34" charset="0"/>
              <a:sym typeface="Symbol" pitchFamily="18" charset="2"/>
            </a:endParaRPr>
          </a:p>
          <a:p>
            <a:pPr marL="609600" indent="-609600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Font typeface="Wingdings" pitchFamily="2" charset="2"/>
              <a:buNone/>
            </a:pPr>
            <a:r>
              <a:rPr lang="fr-FR" b="0" dirty="0">
                <a:latin typeface="Calibri" pitchFamily="34" charset="0"/>
                <a:sym typeface="Symbol" pitchFamily="18" charset="2"/>
              </a:rPr>
              <a:t>		   </a:t>
            </a:r>
            <a:r>
              <a:rPr lang="fr-FR" b="0" dirty="0">
                <a:latin typeface="Calibri" pitchFamily="34" charset="0"/>
              </a:rPr>
              <a:t>ENDOGÈNE </a:t>
            </a:r>
            <a:r>
              <a:rPr lang="fr-FR" b="0" dirty="0">
                <a:latin typeface="Calibri" pitchFamily="34" charset="0"/>
                <a:sym typeface="Symbol" pitchFamily="18" charset="2"/>
              </a:rPr>
              <a:t> </a:t>
            </a:r>
            <a:r>
              <a:rPr lang="fr-FR" b="0" dirty="0">
                <a:latin typeface="Calibri" pitchFamily="34" charset="0"/>
              </a:rPr>
              <a:t> tumorale, immunologique </a:t>
            </a:r>
          </a:p>
        </p:txBody>
      </p:sp>
      <p:sp>
        <p:nvSpPr>
          <p:cNvPr id="4106" name="Rectangle 12"/>
          <p:cNvSpPr>
            <a:spLocks noChangeArrowheads="1"/>
          </p:cNvSpPr>
          <p:nvPr/>
        </p:nvSpPr>
        <p:spPr bwMode="auto">
          <a:xfrm>
            <a:off x="-214313" y="4445000"/>
            <a:ext cx="8143876" cy="84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990600" lvl="1" indent="-533400">
              <a:lnSpc>
                <a:spcPct val="80000"/>
              </a:lnSpc>
              <a:spcBef>
                <a:spcPct val="20000"/>
              </a:spcBef>
              <a:buClr>
                <a:srgbClr val="FF6600"/>
              </a:buClr>
              <a:buFont typeface="Wingdings" pitchFamily="2" charset="2"/>
              <a:buChar char="v"/>
            </a:pPr>
            <a:r>
              <a:rPr lang="fr-FR" b="0" dirty="0">
                <a:solidFill>
                  <a:srgbClr val="FF0000"/>
                </a:solidFill>
                <a:latin typeface="Calibri" pitchFamily="34" charset="0"/>
              </a:rPr>
              <a:t>Sur le plan  physiopathologique </a:t>
            </a:r>
            <a:r>
              <a:rPr lang="fr-FR" b="0" dirty="0">
                <a:latin typeface="Calibri" pitchFamily="34" charset="0"/>
              </a:rPr>
              <a:t>, se déroulant </a:t>
            </a:r>
            <a:r>
              <a:rPr lang="fr-FR" b="0" dirty="0">
                <a:latin typeface="Calibri" pitchFamily="34" charset="0"/>
                <a:sym typeface="Wingdings 3" pitchFamily="18" charset="2"/>
              </a:rPr>
              <a:t>en</a:t>
            </a:r>
            <a:r>
              <a:rPr lang="fr-FR" b="0" dirty="0">
                <a:latin typeface="Calibri" pitchFamily="34" charset="0"/>
                <a:sym typeface="Symbol" pitchFamily="18" charset="2"/>
              </a:rPr>
              <a:t> </a:t>
            </a:r>
            <a:r>
              <a:rPr lang="fr-FR" b="0" dirty="0">
                <a:latin typeface="Calibri" pitchFamily="34" charset="0"/>
              </a:rPr>
              <a:t>04 phases :   </a:t>
            </a:r>
          </a:p>
          <a:p>
            <a:pPr marL="990600" lvl="1" indent="-533400">
              <a:lnSpc>
                <a:spcPct val="80000"/>
              </a:lnSpc>
              <a:spcBef>
                <a:spcPct val="20000"/>
              </a:spcBef>
              <a:buClr>
                <a:srgbClr val="FF6600"/>
              </a:buClr>
            </a:pPr>
            <a:r>
              <a:rPr lang="fr-FR" b="0" dirty="0">
                <a:latin typeface="Calibri" pitchFamily="34" charset="0"/>
              </a:rPr>
              <a:t>                        </a:t>
            </a:r>
            <a:r>
              <a:rPr lang="fr-FR" dirty="0">
                <a:latin typeface="Calibri" pitchFamily="34" charset="0"/>
              </a:rPr>
              <a:t>1.</a:t>
            </a:r>
            <a:r>
              <a:rPr lang="fr-FR" b="0" dirty="0">
                <a:latin typeface="Calibri" pitchFamily="34" charset="0"/>
              </a:rPr>
              <a:t>  </a:t>
            </a:r>
            <a:r>
              <a:rPr lang="fr-FR" b="0" dirty="0">
                <a:latin typeface="Calibri" pitchFamily="34" charset="0"/>
                <a:cs typeface="Arial" charset="0"/>
              </a:rPr>
              <a:t>Initiation;  </a:t>
            </a:r>
            <a:r>
              <a:rPr lang="fr-FR" dirty="0">
                <a:latin typeface="Calibri" pitchFamily="34" charset="0"/>
                <a:cs typeface="Arial" charset="0"/>
              </a:rPr>
              <a:t>2.</a:t>
            </a:r>
            <a:r>
              <a:rPr lang="fr-FR" b="0" dirty="0">
                <a:latin typeface="Calibri" pitchFamily="34" charset="0"/>
                <a:cs typeface="Arial" charset="0"/>
              </a:rPr>
              <a:t>  Amplification;  </a:t>
            </a:r>
            <a:r>
              <a:rPr lang="fr-FR" dirty="0">
                <a:latin typeface="Calibri" pitchFamily="34" charset="0"/>
                <a:cs typeface="Arial" charset="0"/>
              </a:rPr>
              <a:t>3.</a:t>
            </a:r>
            <a:r>
              <a:rPr lang="fr-FR" b="0" dirty="0">
                <a:latin typeface="Calibri" pitchFamily="34" charset="0"/>
                <a:cs typeface="Arial" charset="0"/>
              </a:rPr>
              <a:t>  Stabilisation;  </a:t>
            </a:r>
            <a:r>
              <a:rPr lang="fr-FR" dirty="0">
                <a:latin typeface="Calibri" pitchFamily="34" charset="0"/>
                <a:cs typeface="Arial" charset="0"/>
              </a:rPr>
              <a:t>4.</a:t>
            </a:r>
            <a:r>
              <a:rPr lang="fr-FR" b="0" dirty="0">
                <a:latin typeface="Calibri" pitchFamily="34" charset="0"/>
                <a:cs typeface="Arial" charset="0"/>
              </a:rPr>
              <a:t>  Cicatrisation</a:t>
            </a:r>
          </a:p>
          <a:p>
            <a:pPr marL="990600" lvl="1" indent="-533400">
              <a:lnSpc>
                <a:spcPct val="80000"/>
              </a:lnSpc>
              <a:spcBef>
                <a:spcPct val="20000"/>
              </a:spcBef>
              <a:buClr>
                <a:srgbClr val="FF6600"/>
              </a:buClr>
            </a:pPr>
            <a:r>
              <a:rPr lang="fr-FR" sz="1600" b="0" dirty="0">
                <a:latin typeface="Calibri" pitchFamily="34" charset="0"/>
                <a:sym typeface="Symbol" pitchFamily="18" charset="2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01" grpId="0" animBg="1"/>
      <p:bldP spid="29702" grpId="0" animBg="1" autoUpdateAnimBg="0"/>
      <p:bldP spid="29703" grpId="0" autoUpdateAnimBg="0"/>
      <p:bldP spid="29704" grpId="0" autoUpdateAnimBg="0"/>
      <p:bldP spid="29705" grpId="0" autoUpdateAnimBg="0"/>
      <p:bldP spid="29706" grpId="0" autoUpdateAnimBg="0"/>
      <p:bldP spid="29707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85720" y="71414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fr-FR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Phases de la RI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1285852" y="2285992"/>
            <a:ext cx="6189515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rgbClr val="0070C0"/>
              </a:buClr>
              <a:buFont typeface="Wingdings" pitchFamily="2" charset="2"/>
              <a:buChar char="v"/>
            </a:pPr>
            <a:r>
              <a:rPr lang="fr-FR" sz="2000" dirty="0">
                <a:latin typeface="Comic Sans MS" pitchFamily="66" charset="0"/>
              </a:rPr>
              <a:t>Phase d’initiation: phase vasculaire</a:t>
            </a:r>
          </a:p>
          <a:p>
            <a:pPr>
              <a:buClr>
                <a:srgbClr val="0070C0"/>
              </a:buClr>
              <a:buFont typeface="Wingdings" pitchFamily="2" charset="2"/>
              <a:buChar char="v"/>
            </a:pPr>
            <a:endParaRPr lang="fr-FR" sz="2000" dirty="0">
              <a:latin typeface="Comic Sans MS" pitchFamily="66" charset="0"/>
            </a:endParaRPr>
          </a:p>
          <a:p>
            <a:pPr>
              <a:buClr>
                <a:srgbClr val="0070C0"/>
              </a:buClr>
              <a:buFont typeface="Wingdings" pitchFamily="2" charset="2"/>
              <a:buChar char="v"/>
            </a:pPr>
            <a:r>
              <a:rPr lang="fr-FR" sz="2000" dirty="0">
                <a:latin typeface="Comic Sans MS" pitchFamily="66" charset="0"/>
              </a:rPr>
              <a:t>Phase d’amplification.</a:t>
            </a:r>
          </a:p>
          <a:p>
            <a:pPr>
              <a:buClr>
                <a:srgbClr val="0070C0"/>
              </a:buClr>
              <a:buFont typeface="Wingdings" pitchFamily="2" charset="2"/>
              <a:buChar char="v"/>
            </a:pPr>
            <a:endParaRPr lang="fr-FR" sz="2000" dirty="0">
              <a:latin typeface="Comic Sans MS" pitchFamily="66" charset="0"/>
            </a:endParaRPr>
          </a:p>
          <a:p>
            <a:pPr>
              <a:buClr>
                <a:srgbClr val="0070C0"/>
              </a:buClr>
              <a:buFont typeface="Wingdings" pitchFamily="2" charset="2"/>
              <a:buChar char="v"/>
            </a:pPr>
            <a:r>
              <a:rPr lang="fr-FR" sz="2000" dirty="0">
                <a:latin typeface="Comic Sans MS" pitchFamily="66" charset="0"/>
              </a:rPr>
              <a:t>Phase de réparation: </a:t>
            </a:r>
            <a:r>
              <a:rPr lang="fr-FR" sz="1600" dirty="0">
                <a:latin typeface="Comic Sans MS" pitchFamily="66" charset="0"/>
              </a:rPr>
              <a:t>restaurer l’intégrité du tissu lésé</a:t>
            </a:r>
            <a:r>
              <a:rPr lang="fr-FR" sz="2000" dirty="0">
                <a:latin typeface="Comic Sans MS" pitchFamily="66" charset="0"/>
              </a:rPr>
              <a:t>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7319</TotalTime>
  <Words>208</Words>
  <Application>Microsoft Macintosh PowerPoint</Application>
  <PresentationFormat>Affichage à l'écran (4:3)</PresentationFormat>
  <Paragraphs>32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10" baseType="lpstr">
      <vt:lpstr>Calibri</vt:lpstr>
      <vt:lpstr>Century Schoolbook</vt:lpstr>
      <vt:lpstr>Comic Sans MS</vt:lpstr>
      <vt:lpstr>Times New Roman</vt:lpstr>
      <vt:lpstr>Wingdings</vt:lpstr>
      <vt:lpstr>Wingdings 2</vt:lpstr>
      <vt:lpstr>Oriel</vt:lpstr>
      <vt:lpstr>Les causes</vt:lpstr>
      <vt:lpstr>Présentation PowerPoint</vt:lpstr>
      <vt:lpstr>Phases de la RI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réaction inflammatoire</dc:title>
  <dc:creator>louzai</dc:creator>
  <cp:lastModifiedBy>malek maalzk</cp:lastModifiedBy>
  <cp:revision>164</cp:revision>
  <dcterms:created xsi:type="dcterms:W3CDTF">2010-12-03T11:32:46Z</dcterms:created>
  <dcterms:modified xsi:type="dcterms:W3CDTF">2020-07-06T11:50:13Z</dcterms:modified>
</cp:coreProperties>
</file>