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2"/>
  </p:notesMasterIdLst>
  <p:sldIdLst>
    <p:sldId id="257" r:id="rId2"/>
    <p:sldId id="258" r:id="rId3"/>
    <p:sldId id="259" r:id="rId4"/>
    <p:sldId id="260" r:id="rId5"/>
    <p:sldId id="278" r:id="rId6"/>
    <p:sldId id="261" r:id="rId7"/>
    <p:sldId id="262" r:id="rId8"/>
    <p:sldId id="263" r:id="rId9"/>
    <p:sldId id="264" r:id="rId10"/>
    <p:sldId id="272" r:id="rId11"/>
    <p:sldId id="265" r:id="rId12"/>
    <p:sldId id="277" r:id="rId13"/>
    <p:sldId id="280" r:id="rId14"/>
    <p:sldId id="267" r:id="rId15"/>
    <p:sldId id="268" r:id="rId16"/>
    <p:sldId id="269" r:id="rId17"/>
    <p:sldId id="270" r:id="rId18"/>
    <p:sldId id="271" r:id="rId19"/>
    <p:sldId id="274" r:id="rId20"/>
    <p:sldId id="275"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03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6" d="100"/>
          <a:sy n="86" d="100"/>
        </p:scale>
        <p:origin x="-906" y="6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DEE17F-0161-40DE-9AE0-66E45C3004E8}" type="datetimeFigureOut">
              <a:rPr lang="fr-FR" smtClean="0"/>
              <a:t>05/06/2017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D1B233-51F0-4B13-BCBB-FD163117C8B8}" type="slidenum">
              <a:rPr lang="fr-FR" smtClean="0"/>
              <a:t>‹N°›</a:t>
            </a:fld>
            <a:endParaRPr lang="fr-FR"/>
          </a:p>
        </p:txBody>
      </p:sp>
    </p:spTree>
    <p:extLst>
      <p:ext uri="{BB962C8B-B14F-4D97-AF65-F5344CB8AC3E}">
        <p14:creationId xmlns:p14="http://schemas.microsoft.com/office/powerpoint/2010/main" val="916337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D1B233-51F0-4B13-BCBB-FD163117C8B8}" type="slidenum">
              <a:rPr lang="fr-FR" smtClean="0"/>
              <a:t>1</a:t>
            </a:fld>
            <a:endParaRPr lang="fr-FR"/>
          </a:p>
        </p:txBody>
      </p:sp>
    </p:spTree>
    <p:extLst>
      <p:ext uri="{BB962C8B-B14F-4D97-AF65-F5344CB8AC3E}">
        <p14:creationId xmlns:p14="http://schemas.microsoft.com/office/powerpoint/2010/main" val="328085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D1B233-51F0-4B13-BCBB-FD163117C8B8}" type="slidenum">
              <a:rPr lang="fr-FR" smtClean="0"/>
              <a:t>4</a:t>
            </a:fld>
            <a:endParaRPr lang="fr-FR"/>
          </a:p>
        </p:txBody>
      </p:sp>
    </p:spTree>
    <p:extLst>
      <p:ext uri="{BB962C8B-B14F-4D97-AF65-F5344CB8AC3E}">
        <p14:creationId xmlns:p14="http://schemas.microsoft.com/office/powerpoint/2010/main" val="3866212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D1B233-51F0-4B13-BCBB-FD163117C8B8}" type="slidenum">
              <a:rPr lang="fr-FR" smtClean="0"/>
              <a:t>5</a:t>
            </a:fld>
            <a:endParaRPr lang="fr-FR"/>
          </a:p>
        </p:txBody>
      </p:sp>
    </p:spTree>
    <p:extLst>
      <p:ext uri="{BB962C8B-B14F-4D97-AF65-F5344CB8AC3E}">
        <p14:creationId xmlns:p14="http://schemas.microsoft.com/office/powerpoint/2010/main" val="2489333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D1B233-51F0-4B13-BCBB-FD163117C8B8}" type="slidenum">
              <a:rPr lang="fr-FR" smtClean="0"/>
              <a:t>14</a:t>
            </a:fld>
            <a:endParaRPr lang="fr-FR"/>
          </a:p>
        </p:txBody>
      </p:sp>
    </p:spTree>
    <p:extLst>
      <p:ext uri="{BB962C8B-B14F-4D97-AF65-F5344CB8AC3E}">
        <p14:creationId xmlns:p14="http://schemas.microsoft.com/office/powerpoint/2010/main" val="4247374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D1B233-51F0-4B13-BCBB-FD163117C8B8}" type="slidenum">
              <a:rPr lang="fr-FR" smtClean="0"/>
              <a:t>17</a:t>
            </a:fld>
            <a:endParaRPr lang="fr-FR"/>
          </a:p>
        </p:txBody>
      </p:sp>
    </p:spTree>
    <p:extLst>
      <p:ext uri="{BB962C8B-B14F-4D97-AF65-F5344CB8AC3E}">
        <p14:creationId xmlns:p14="http://schemas.microsoft.com/office/powerpoint/2010/main" val="1572078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Modifiez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t>05/06/2017</a:t>
            </a:fld>
            <a:endParaRPr lang="fr-BE"/>
          </a:p>
        </p:txBody>
      </p:sp>
      <p:sp>
        <p:nvSpPr>
          <p:cNvPr id="20" name="Espace réservé du pied de page 19"/>
          <p:cNvSpPr>
            <a:spLocks noGrp="1"/>
          </p:cNvSpPr>
          <p:nvPr>
            <p:ph type="ftr" sz="quarter" idx="11"/>
          </p:nvPr>
        </p:nvSpPr>
        <p:spPr/>
        <p:txBody>
          <a:bodyPr/>
          <a:lstStyle>
            <a:extLst/>
          </a:lstStyle>
          <a:p>
            <a:endParaRPr lang="fr-BE"/>
          </a:p>
        </p:txBody>
      </p:sp>
      <p:sp>
        <p:nvSpPr>
          <p:cNvPr id="10" name="Espace réservé du numéro de diapositive 9"/>
          <p:cNvSpPr>
            <a:spLocks noGrp="1"/>
          </p:cNvSpPr>
          <p:nvPr>
            <p:ph type="sldNum" sz="quarter" idx="12"/>
          </p:nvPr>
        </p:nvSpPr>
        <p:spPr/>
        <p:txBody>
          <a:bodyPr/>
          <a:lstStyle>
            <a:extLst/>
          </a:lstStyle>
          <a:p>
            <a:fld id="{CF4668DC-857F-487D-BFFA-8C0CA5037977}" type="slidenum">
              <a:rPr lang="fr-BE" smtClean="0"/>
              <a:t>‹N°›</a:t>
            </a:fld>
            <a:endParaRPr lang="fr-BE"/>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t>05/06/2017</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t>05/06/2017</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t>05/06/2017</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t>05/06/2017</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t>‹N°›</a:t>
            </a:fld>
            <a:endParaRPr lang="fr-BE"/>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t>05/06/2017</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t>05/06/2017</a:t>
            </a:fld>
            <a:endParaRPr lang="fr-BE"/>
          </a:p>
        </p:txBody>
      </p:sp>
      <p:sp>
        <p:nvSpPr>
          <p:cNvPr id="8" name="Espace réservé du pied de page 7"/>
          <p:cNvSpPr>
            <a:spLocks noGrp="1"/>
          </p:cNvSpPr>
          <p:nvPr>
            <p:ph type="ftr" sz="quarter" idx="11"/>
          </p:nvPr>
        </p:nvSpPr>
        <p:spPr/>
        <p:txBody>
          <a:bodyPr/>
          <a:lstStyle>
            <a:extLst/>
          </a:lstStyle>
          <a:p>
            <a:endParaRPr lang="fr-BE"/>
          </a:p>
        </p:txBody>
      </p:sp>
      <p:sp>
        <p:nvSpPr>
          <p:cNvPr id="9" name="Espace réservé du numéro de diapositive 8"/>
          <p:cNvSpPr>
            <a:spLocks noGrp="1"/>
          </p:cNvSpPr>
          <p:nvPr>
            <p:ph type="sldNum" sz="quarter" idx="12"/>
          </p:nvPr>
        </p:nvSpPr>
        <p:spPr/>
        <p:txBody>
          <a:bodyPr/>
          <a:lstStyle>
            <a:extLst/>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extLst/>
          </a:lstStyle>
          <a:p>
            <a:fld id="{AA309A6D-C09C-4548-B29A-6CF363A7E532}" type="datetimeFigureOut">
              <a:rPr lang="fr-FR" smtClean="0"/>
              <a:t>05/06/2017</a:t>
            </a:fld>
            <a:endParaRPr lang="fr-BE"/>
          </a:p>
        </p:txBody>
      </p:sp>
      <p:sp>
        <p:nvSpPr>
          <p:cNvPr id="4" name="Espace réservé du pied de page 3"/>
          <p:cNvSpPr>
            <a:spLocks noGrp="1"/>
          </p:cNvSpPr>
          <p:nvPr>
            <p:ph type="ftr" sz="quarter" idx="11"/>
          </p:nvPr>
        </p:nvSpPr>
        <p:spPr/>
        <p:txBody>
          <a:bodyPr/>
          <a:lstStyle>
            <a:extLst/>
          </a:lstStyle>
          <a:p>
            <a:endParaRPr lang="fr-BE"/>
          </a:p>
        </p:txBody>
      </p:sp>
      <p:sp>
        <p:nvSpPr>
          <p:cNvPr id="5" name="Espace réservé du numéro de diapositive 4"/>
          <p:cNvSpPr>
            <a:spLocks noGrp="1"/>
          </p:cNvSpPr>
          <p:nvPr>
            <p:ph type="sldNum" sz="quarter" idx="12"/>
          </p:nvPr>
        </p:nvSpPr>
        <p:spPr/>
        <p:txBody>
          <a:bodyPr/>
          <a:lstStyle>
            <a:extLst/>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AA309A6D-C09C-4548-B29A-6CF363A7E532}" type="datetimeFigureOut">
              <a:rPr lang="fr-FR" smtClean="0"/>
              <a:t>05/06/2017</a:t>
            </a:fld>
            <a:endParaRPr lang="fr-BE"/>
          </a:p>
        </p:txBody>
      </p:sp>
      <p:sp>
        <p:nvSpPr>
          <p:cNvPr id="3" name="Espace réservé du pied de page 2"/>
          <p:cNvSpPr>
            <a:spLocks noGrp="1"/>
          </p:cNvSpPr>
          <p:nvPr>
            <p:ph type="ftr" sz="quarter" idx="11"/>
          </p:nvPr>
        </p:nvSpPr>
        <p:spPr/>
        <p:txBody>
          <a:bodyPr/>
          <a:lstStyle>
            <a:extLst/>
          </a:lstStyle>
          <a:p>
            <a:endParaRPr lang="fr-BE"/>
          </a:p>
        </p:txBody>
      </p:sp>
      <p:sp>
        <p:nvSpPr>
          <p:cNvPr id="4" name="Espace réservé du numéro de diapositive 3"/>
          <p:cNvSpPr>
            <a:spLocks noGrp="1"/>
          </p:cNvSpPr>
          <p:nvPr>
            <p:ph type="sldNum" sz="quarter" idx="12"/>
          </p:nvPr>
        </p:nvSpPr>
        <p:spPr/>
        <p:txBody>
          <a:bodyPr/>
          <a:lstStyle>
            <a:extLst/>
          </a:lstStyle>
          <a:p>
            <a:fld id="{CF4668DC-857F-487D-BFFA-8C0CA5037977}" type="slidenum">
              <a:rPr lang="fr-BE" smtClean="0"/>
              <a:t>‹N°›</a:t>
            </a:fld>
            <a:endParaRPr lang="fr-BE"/>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t>05/06/2017</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t>05/06/2017</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t>‹N°›</a:t>
            </a:fld>
            <a:endParaRPr lang="fr-BE"/>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Modifiez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A309A6D-C09C-4548-B29A-6CF363A7E532}" type="datetimeFigureOut">
              <a:rPr lang="fr-FR" smtClean="0"/>
              <a:t>05/06/2017</a:t>
            </a:fld>
            <a:endParaRPr lang="fr-BE"/>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BE"/>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F4668DC-857F-487D-BFFA-8C0CA5037977}" type="slidenum">
              <a:rPr lang="fr-BE" smtClean="0"/>
              <a:t>‹N°›</a:t>
            </a:fld>
            <a:endParaRPr lang="fr-BE"/>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250723"/>
            <a:ext cx="7643192" cy="1450085"/>
          </a:xfrm>
        </p:spPr>
        <p:txBody>
          <a:bodyPr>
            <a:normAutofit fontScale="90000"/>
          </a:bodyPr>
          <a:lstStyle/>
          <a:p>
            <a:pPr algn="ctr"/>
            <a:r>
              <a:rPr lang="fr-FR" sz="3600" b="1" dirty="0" smtClean="0">
                <a:effectLst>
                  <a:outerShdw blurRad="38100" dist="38100" dir="2700000" algn="tl">
                    <a:srgbClr val="000000">
                      <a:alpha val="43137"/>
                    </a:srgbClr>
                  </a:outerShdw>
                </a:effectLst>
                <a:latin typeface="Calibri" pitchFamily="34" charset="0"/>
              </a:rPr>
              <a:t>SERVICE DE MEDECINE DU TRAVAIL</a:t>
            </a:r>
            <a:br>
              <a:rPr lang="fr-FR" sz="3600" b="1" dirty="0" smtClean="0">
                <a:effectLst>
                  <a:outerShdw blurRad="38100" dist="38100" dir="2700000" algn="tl">
                    <a:srgbClr val="000000">
                      <a:alpha val="43137"/>
                    </a:srgbClr>
                  </a:outerShdw>
                </a:effectLst>
                <a:latin typeface="Calibri" pitchFamily="34" charset="0"/>
              </a:rPr>
            </a:br>
            <a:r>
              <a:rPr lang="fr-FR" sz="3100" b="1" dirty="0" smtClean="0">
                <a:effectLst>
                  <a:outerShdw blurRad="38100" dist="38100" dir="2700000" algn="tl">
                    <a:srgbClr val="000000">
                      <a:alpha val="43137"/>
                    </a:srgbClr>
                  </a:outerShdw>
                </a:effectLst>
                <a:latin typeface="Calibri" pitchFamily="34" charset="0"/>
              </a:rPr>
              <a:t>UNITE DE MEDECINE HOSPITALIERE</a:t>
            </a:r>
            <a:r>
              <a:rPr lang="fr-FR" dirty="0" smtClean="0"/>
              <a:t/>
            </a:r>
            <a:br>
              <a:rPr lang="fr-FR" dirty="0" smtClean="0"/>
            </a:br>
            <a:endParaRPr lang="fr-FR" dirty="0"/>
          </a:p>
        </p:txBody>
      </p:sp>
      <p:sp>
        <p:nvSpPr>
          <p:cNvPr id="3" name="Espace réservé du contenu 2"/>
          <p:cNvSpPr>
            <a:spLocks noGrp="1"/>
          </p:cNvSpPr>
          <p:nvPr>
            <p:ph idx="1"/>
          </p:nvPr>
        </p:nvSpPr>
        <p:spPr>
          <a:xfrm>
            <a:off x="1619672" y="1196752"/>
            <a:ext cx="7344816" cy="4929411"/>
          </a:xfrm>
        </p:spPr>
        <p:txBody>
          <a:bodyPr>
            <a:normAutofit/>
          </a:bodyPr>
          <a:lstStyle/>
          <a:p>
            <a:pPr marL="0" indent="0">
              <a:buNone/>
            </a:pPr>
            <a:endParaRPr lang="fr-FR" sz="2400" b="1" dirty="0" smtClean="0">
              <a:solidFill>
                <a:srgbClr val="FF0000"/>
              </a:solidFill>
            </a:endParaRPr>
          </a:p>
          <a:p>
            <a:pPr marL="0" indent="0" algn="ctr">
              <a:buNone/>
            </a:pPr>
            <a:r>
              <a:rPr lang="fr-FR" b="1" dirty="0" smtClean="0">
                <a:solidFill>
                  <a:schemeClr val="accent1"/>
                </a:solidFill>
                <a:effectLst>
                  <a:outerShdw blurRad="38100" dist="38100" dir="2700000" algn="tl">
                    <a:srgbClr val="000000">
                      <a:alpha val="43137"/>
                    </a:srgbClr>
                  </a:outerShdw>
                </a:effectLst>
              </a:rPr>
              <a:t>DOSIMETRIE INDIVIDUELLE PASSIVE</a:t>
            </a:r>
          </a:p>
          <a:p>
            <a:pPr marL="0" indent="0" algn="ctr">
              <a:buNone/>
            </a:pPr>
            <a:endParaRPr lang="fr-FR" b="1" dirty="0">
              <a:solidFill>
                <a:srgbClr val="FF0000"/>
              </a:solidFill>
            </a:endParaRPr>
          </a:p>
          <a:p>
            <a:pPr marL="0" indent="0" algn="ctr">
              <a:buNone/>
            </a:pPr>
            <a:endParaRPr lang="fr-FR" sz="2400" b="1" dirty="0" smtClean="0">
              <a:solidFill>
                <a:srgbClr val="FF0000"/>
              </a:solidFill>
            </a:endParaRPr>
          </a:p>
          <a:p>
            <a:pPr marL="0" indent="0" algn="ctr">
              <a:buNone/>
            </a:pPr>
            <a:r>
              <a:rPr lang="fr-FR" sz="2800" b="1" dirty="0" smtClean="0">
                <a:solidFill>
                  <a:srgbClr val="FF0000"/>
                </a:solidFill>
                <a:effectLst>
                  <a:outerShdw blurRad="38100" dist="38100" dir="2700000" algn="tl">
                    <a:srgbClr val="000000">
                      <a:alpha val="43137"/>
                    </a:srgbClr>
                  </a:outerShdw>
                </a:effectLst>
                <a:latin typeface="Calibri" pitchFamily="34" charset="0"/>
              </a:rPr>
              <a:t>COMMENT UTILISER SON DOSIMETRE INDIVIDUEL ?</a:t>
            </a:r>
          </a:p>
          <a:p>
            <a:pPr marL="82296" indent="0" algn="ctr">
              <a:buNone/>
            </a:pPr>
            <a:r>
              <a:rPr lang="fr-FR" sz="1500" b="1" dirty="0"/>
              <a:t>Arrêté </a:t>
            </a:r>
            <a:r>
              <a:rPr lang="fr-FR" sz="1500" b="1" dirty="0" smtClean="0"/>
              <a:t>interministériel du </a:t>
            </a:r>
            <a:r>
              <a:rPr lang="fr-FR" sz="1500" b="1" dirty="0"/>
              <a:t>20 janvier 2011 </a:t>
            </a:r>
            <a:endParaRPr lang="fr-FR" sz="1500" b="1" dirty="0" smtClean="0"/>
          </a:p>
          <a:p>
            <a:pPr marL="82296" indent="0" algn="ctr">
              <a:buNone/>
            </a:pPr>
            <a:r>
              <a:rPr lang="fr-FR" sz="1500" b="1" dirty="0" smtClean="0"/>
              <a:t>fixant </a:t>
            </a:r>
            <a:r>
              <a:rPr lang="fr-FR" sz="1500" b="1" dirty="0"/>
              <a:t>les </a:t>
            </a:r>
            <a:r>
              <a:rPr lang="fr-FR" sz="1500" b="1" dirty="0" smtClean="0"/>
              <a:t>conditions </a:t>
            </a:r>
            <a:r>
              <a:rPr lang="fr-FR" sz="1500" b="1" dirty="0"/>
              <a:t>d’utilisation des dosimètres individuels</a:t>
            </a:r>
            <a:endParaRPr lang="fr-FR" sz="1500" dirty="0"/>
          </a:p>
          <a:p>
            <a:r>
              <a:rPr lang="fr-FR" dirty="0"/>
              <a:t> </a:t>
            </a:r>
          </a:p>
          <a:p>
            <a:pPr marL="82296" indent="0">
              <a:buNone/>
            </a:pPr>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420888"/>
            <a:ext cx="1990725" cy="3105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9157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60648"/>
            <a:ext cx="7746064" cy="864096"/>
          </a:xfrm>
          <a:solidFill>
            <a:schemeClr val="accent3">
              <a:lumMod val="20000"/>
              <a:lumOff val="80000"/>
            </a:schemeClr>
          </a:solidFill>
        </p:spPr>
        <p:txBody>
          <a:bodyPr>
            <a:normAutofit fontScale="90000"/>
          </a:bodyPr>
          <a:lstStyle/>
          <a:p>
            <a:pPr lvl="0">
              <a:lnSpc>
                <a:spcPct val="115000"/>
              </a:lnSpc>
              <a:spcAft>
                <a:spcPts val="1000"/>
              </a:spcAft>
            </a:pPr>
            <a:r>
              <a:rPr lang="fr-FR" sz="4400" b="1" dirty="0">
                <a:solidFill>
                  <a:srgbClr val="C00000"/>
                </a:solidFill>
                <a:effectLst/>
                <a:latin typeface="Calibri"/>
                <a:ea typeface="Calibri"/>
                <a:cs typeface="Arial"/>
              </a:rPr>
              <a:t/>
            </a:r>
            <a:br>
              <a:rPr lang="fr-FR" sz="4400" b="1" dirty="0">
                <a:solidFill>
                  <a:srgbClr val="C00000"/>
                </a:solidFill>
                <a:effectLst/>
                <a:latin typeface="Calibri"/>
                <a:ea typeface="Calibri"/>
                <a:cs typeface="Arial"/>
              </a:rPr>
            </a:br>
            <a:r>
              <a:rPr lang="fr-FR" sz="4400" b="1" dirty="0" smtClean="0">
                <a:solidFill>
                  <a:srgbClr val="C00000"/>
                </a:solidFill>
                <a:effectLst/>
                <a:latin typeface="Calibri"/>
                <a:ea typeface="Calibri"/>
                <a:cs typeface="Arial"/>
              </a:rPr>
              <a:t>III. conditions d’utilisation:</a:t>
            </a:r>
            <a:r>
              <a:rPr lang="fr-FR" sz="3600" dirty="0">
                <a:effectLst/>
                <a:latin typeface="Calibri"/>
                <a:ea typeface="Calibri"/>
                <a:cs typeface="Arial"/>
              </a:rPr>
              <a:t/>
            </a:r>
            <a:br>
              <a:rPr lang="fr-FR" sz="3600" dirty="0">
                <a:effectLst/>
                <a:latin typeface="Calibri"/>
                <a:ea typeface="Calibri"/>
                <a:cs typeface="Arial"/>
              </a:rPr>
            </a:br>
            <a:endParaRPr lang="fr-FR" dirty="0"/>
          </a:p>
        </p:txBody>
      </p:sp>
      <p:sp>
        <p:nvSpPr>
          <p:cNvPr id="3" name="Espace réservé du contenu 2"/>
          <p:cNvSpPr>
            <a:spLocks noGrp="1"/>
          </p:cNvSpPr>
          <p:nvPr>
            <p:ph idx="1"/>
          </p:nvPr>
        </p:nvSpPr>
        <p:spPr>
          <a:xfrm>
            <a:off x="1115616" y="1268760"/>
            <a:ext cx="7920880" cy="4979640"/>
          </a:xfrm>
        </p:spPr>
        <p:txBody>
          <a:bodyPr/>
          <a:lstStyle/>
          <a:p>
            <a:pPr marL="0" lvl="0" indent="0" algn="ctr">
              <a:lnSpc>
                <a:spcPct val="115000"/>
              </a:lnSpc>
              <a:spcAft>
                <a:spcPts val="1000"/>
              </a:spcAft>
              <a:buNone/>
            </a:pPr>
            <a:r>
              <a:rPr lang="fr-FR" b="1" dirty="0" smtClean="0">
                <a:latin typeface="Calibri"/>
                <a:ea typeface="Calibri"/>
                <a:cs typeface="Arial"/>
              </a:rPr>
              <a:t>Des </a:t>
            </a:r>
            <a:r>
              <a:rPr lang="fr-FR" b="1" dirty="0">
                <a:latin typeface="Calibri"/>
                <a:ea typeface="Calibri"/>
                <a:cs typeface="Arial"/>
              </a:rPr>
              <a:t>dosimètres </a:t>
            </a:r>
            <a:r>
              <a:rPr lang="fr-FR" b="1" dirty="0" smtClean="0">
                <a:latin typeface="Calibri"/>
                <a:ea typeface="Calibri"/>
                <a:cs typeface="Arial"/>
              </a:rPr>
              <a:t>complémentaires aux poignets </a:t>
            </a:r>
            <a:r>
              <a:rPr lang="fr-FR" b="1" dirty="0">
                <a:latin typeface="Calibri"/>
                <a:ea typeface="Calibri"/>
                <a:cs typeface="Arial"/>
              </a:rPr>
              <a:t>et aux </a:t>
            </a:r>
            <a:r>
              <a:rPr lang="fr-FR" b="1" dirty="0" smtClean="0">
                <a:latin typeface="Calibri"/>
                <a:ea typeface="Calibri"/>
                <a:cs typeface="Arial"/>
              </a:rPr>
              <a:t>doigts</a:t>
            </a:r>
          </a:p>
          <a:p>
            <a:pPr marL="0" lvl="0" indent="0">
              <a:lnSpc>
                <a:spcPct val="115000"/>
              </a:lnSpc>
              <a:spcAft>
                <a:spcPts val="1000"/>
              </a:spcAft>
              <a:buNone/>
            </a:pPr>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708920"/>
            <a:ext cx="3312368" cy="258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708920"/>
            <a:ext cx="3456384" cy="258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291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60648"/>
            <a:ext cx="7746064" cy="864096"/>
          </a:xfrm>
          <a:solidFill>
            <a:schemeClr val="accent3">
              <a:lumMod val="20000"/>
              <a:lumOff val="80000"/>
            </a:schemeClr>
          </a:solidFill>
        </p:spPr>
        <p:txBody>
          <a:bodyPr>
            <a:normAutofit fontScale="90000"/>
          </a:bodyPr>
          <a:lstStyle/>
          <a:p>
            <a:pPr lvl="0">
              <a:lnSpc>
                <a:spcPct val="115000"/>
              </a:lnSpc>
              <a:spcAft>
                <a:spcPts val="1000"/>
              </a:spcAft>
            </a:pPr>
            <a:r>
              <a:rPr lang="fr-FR" sz="4400" b="1" dirty="0">
                <a:solidFill>
                  <a:srgbClr val="C00000"/>
                </a:solidFill>
                <a:effectLst/>
                <a:latin typeface="Calibri"/>
                <a:ea typeface="Calibri"/>
                <a:cs typeface="Arial"/>
              </a:rPr>
              <a:t/>
            </a:r>
            <a:br>
              <a:rPr lang="fr-FR" sz="4400" b="1" dirty="0">
                <a:solidFill>
                  <a:srgbClr val="C00000"/>
                </a:solidFill>
                <a:effectLst/>
                <a:latin typeface="Calibri"/>
                <a:ea typeface="Calibri"/>
                <a:cs typeface="Arial"/>
              </a:rPr>
            </a:br>
            <a:r>
              <a:rPr lang="fr-FR" sz="4400" b="1" dirty="0" smtClean="0">
                <a:solidFill>
                  <a:srgbClr val="C00000"/>
                </a:solidFill>
                <a:effectLst/>
                <a:latin typeface="Calibri"/>
                <a:ea typeface="Calibri"/>
                <a:cs typeface="Arial"/>
              </a:rPr>
              <a:t>III. conditions d’utilisation:</a:t>
            </a:r>
            <a:r>
              <a:rPr lang="fr-FR" sz="3600" dirty="0">
                <a:effectLst/>
                <a:latin typeface="Calibri"/>
                <a:ea typeface="Calibri"/>
                <a:cs typeface="Arial"/>
              </a:rPr>
              <a:t/>
            </a:r>
            <a:br>
              <a:rPr lang="fr-FR" sz="3600" dirty="0">
                <a:effectLst/>
                <a:latin typeface="Calibri"/>
                <a:ea typeface="Calibri"/>
                <a:cs typeface="Arial"/>
              </a:rPr>
            </a:br>
            <a:endParaRPr lang="fr-FR" dirty="0"/>
          </a:p>
        </p:txBody>
      </p:sp>
      <p:sp>
        <p:nvSpPr>
          <p:cNvPr id="3" name="Espace réservé du contenu 2"/>
          <p:cNvSpPr>
            <a:spLocks noGrp="1"/>
          </p:cNvSpPr>
          <p:nvPr>
            <p:ph idx="1"/>
          </p:nvPr>
        </p:nvSpPr>
        <p:spPr>
          <a:xfrm>
            <a:off x="1115616" y="2348880"/>
            <a:ext cx="7818072" cy="2952328"/>
          </a:xfrm>
        </p:spPr>
        <p:txBody>
          <a:bodyPr/>
          <a:lstStyle/>
          <a:p>
            <a:pPr marL="0" lvl="0" indent="0">
              <a:lnSpc>
                <a:spcPct val="115000"/>
              </a:lnSpc>
              <a:spcAft>
                <a:spcPts val="1000"/>
              </a:spcAft>
              <a:buNone/>
            </a:pPr>
            <a:r>
              <a:rPr lang="fr-FR" sz="2800" b="1" dirty="0" smtClean="0">
                <a:solidFill>
                  <a:srgbClr val="FF0000"/>
                </a:solidFill>
                <a:effectLst>
                  <a:outerShdw blurRad="38100" dist="38100" dir="2700000" algn="tl">
                    <a:srgbClr val="000000">
                      <a:alpha val="43137"/>
                    </a:srgbClr>
                  </a:outerShdw>
                </a:effectLst>
                <a:latin typeface="Calibri"/>
                <a:ea typeface="Calibri"/>
                <a:cs typeface="Arial"/>
              </a:rPr>
              <a:t>6-</a:t>
            </a:r>
            <a:r>
              <a:rPr lang="fr-FR" dirty="0" smtClean="0">
                <a:latin typeface="Calibri"/>
                <a:ea typeface="Calibri"/>
                <a:cs typeface="Arial"/>
              </a:rPr>
              <a:t> </a:t>
            </a:r>
            <a:r>
              <a:rPr lang="fr-FR" sz="2800" b="1" dirty="0" smtClean="0">
                <a:latin typeface="Calibri"/>
                <a:ea typeface="Calibri"/>
                <a:cs typeface="Arial"/>
              </a:rPr>
              <a:t>le </a:t>
            </a:r>
            <a:r>
              <a:rPr lang="fr-FR" sz="2800" b="1" dirty="0">
                <a:latin typeface="Calibri"/>
                <a:ea typeface="Calibri"/>
                <a:cs typeface="Arial"/>
              </a:rPr>
              <a:t>dosimètre doit être porté </a:t>
            </a:r>
            <a:r>
              <a:rPr lang="fr-FR" sz="2800" b="1" dirty="0">
                <a:solidFill>
                  <a:srgbClr val="00B0F0"/>
                </a:solidFill>
                <a:latin typeface="Calibri"/>
                <a:ea typeface="Calibri"/>
                <a:cs typeface="Arial"/>
              </a:rPr>
              <a:t>sous les équipements de protection</a:t>
            </a:r>
            <a:r>
              <a:rPr lang="fr-FR" sz="2800" b="1" dirty="0">
                <a:latin typeface="Calibri"/>
                <a:ea typeface="Calibri"/>
                <a:cs typeface="Arial"/>
              </a:rPr>
              <a:t> </a:t>
            </a:r>
            <a:r>
              <a:rPr lang="fr-FR" sz="2800" b="1" dirty="0">
                <a:solidFill>
                  <a:srgbClr val="00B0F0"/>
                </a:solidFill>
                <a:latin typeface="Calibri"/>
                <a:ea typeface="Calibri"/>
                <a:cs typeface="Arial"/>
              </a:rPr>
              <a:t>individuelle</a:t>
            </a:r>
            <a:r>
              <a:rPr lang="fr-FR" sz="2800" b="1" dirty="0">
                <a:latin typeface="Calibri"/>
                <a:ea typeface="Calibri"/>
                <a:cs typeface="Arial"/>
              </a:rPr>
              <a:t> lorsque </a:t>
            </a:r>
            <a:r>
              <a:rPr lang="fr-FR" sz="2800" b="1" dirty="0" smtClean="0">
                <a:latin typeface="Calibri"/>
                <a:ea typeface="Calibri"/>
                <a:cs typeface="Arial"/>
              </a:rPr>
              <a:t>leur </a:t>
            </a:r>
            <a:r>
              <a:rPr lang="fr-FR" sz="2800" b="1" dirty="0">
                <a:latin typeface="Calibri"/>
                <a:ea typeface="Calibri"/>
                <a:cs typeface="Arial"/>
              </a:rPr>
              <a:t>utilisation est nécessaire dans une opération donnée.</a:t>
            </a:r>
            <a:endParaRPr lang="fr-FR" sz="2000" b="1" dirty="0">
              <a:latin typeface="Calibri"/>
              <a:ea typeface="Calibri"/>
              <a:cs typeface="Arial"/>
            </a:endParaRPr>
          </a:p>
          <a:p>
            <a:pPr marL="82296" indent="0">
              <a:buNone/>
            </a:pPr>
            <a:endParaRPr lang="fr-FR" dirty="0"/>
          </a:p>
        </p:txBody>
      </p:sp>
    </p:spTree>
    <p:extLst>
      <p:ext uri="{BB962C8B-B14F-4D97-AF65-F5344CB8AC3E}">
        <p14:creationId xmlns:p14="http://schemas.microsoft.com/office/powerpoint/2010/main" val="193965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29395" y="116632"/>
            <a:ext cx="7632848" cy="1296144"/>
          </a:xfrm>
          <a:solidFill>
            <a:schemeClr val="accent3">
              <a:lumMod val="20000"/>
              <a:lumOff val="80000"/>
            </a:schemeClr>
          </a:solidFill>
        </p:spPr>
        <p:txBody>
          <a:bodyPr>
            <a:normAutofit fontScale="90000"/>
          </a:bodyPr>
          <a:lstStyle/>
          <a:p>
            <a:pPr algn="ctr"/>
            <a:r>
              <a:rPr lang="fr-FR" sz="4000" b="1" dirty="0" smtClean="0">
                <a:effectLst/>
              </a:rPr>
              <a:t>A </a:t>
            </a:r>
            <a:r>
              <a:rPr lang="fr-FR" sz="4000" b="1" dirty="0">
                <a:effectLst/>
              </a:rPr>
              <a:t>qui s’adresse la dosimétrie individuelle </a:t>
            </a:r>
            <a:r>
              <a:rPr lang="fr-FR" sz="4000" b="1" dirty="0" smtClean="0">
                <a:effectLst/>
              </a:rPr>
              <a:t>?</a:t>
            </a:r>
            <a:endParaRPr lang="fr-F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523" y="1556792"/>
            <a:ext cx="5070798" cy="4182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2625" y="4108157"/>
            <a:ext cx="19939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lèche vers le haut 7"/>
          <p:cNvSpPr/>
          <p:nvPr/>
        </p:nvSpPr>
        <p:spPr>
          <a:xfrm>
            <a:off x="5144951" y="3599367"/>
            <a:ext cx="288032" cy="450106"/>
          </a:xfrm>
          <a:prstGeom prst="up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a:off x="3338856" y="3802091"/>
            <a:ext cx="657080" cy="306066"/>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7674" y="3758733"/>
            <a:ext cx="19272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Logo Seul ZC classiq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2321" y="3863682"/>
            <a:ext cx="79057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Logo Seul ZS classiqu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5441" y="4223139"/>
            <a:ext cx="79216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716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71600" y="548680"/>
            <a:ext cx="7962088" cy="5699720"/>
          </a:xfrm>
        </p:spPr>
        <p:txBody>
          <a:bodyPr>
            <a:normAutofit/>
          </a:bodyPr>
          <a:lstStyle/>
          <a:p>
            <a:r>
              <a:rPr lang="fr-FR" dirty="0" smtClean="0"/>
              <a:t>La </a:t>
            </a:r>
            <a:r>
              <a:rPr lang="fr-FR" dirty="0"/>
              <a:t>dosimétrie individuelle est obligatoire </a:t>
            </a:r>
            <a:r>
              <a:rPr lang="fr-FR" dirty="0" smtClean="0"/>
              <a:t>en </a:t>
            </a:r>
            <a:r>
              <a:rPr lang="fr-FR" dirty="0"/>
              <a:t>zone contrôlée. </a:t>
            </a:r>
            <a:endParaRPr lang="fr-FR" dirty="0" smtClean="0"/>
          </a:p>
          <a:p>
            <a:endParaRPr lang="fr-FR" dirty="0"/>
          </a:p>
          <a:p>
            <a:endParaRPr lang="fr-FR" dirty="0" smtClean="0"/>
          </a:p>
          <a:p>
            <a:r>
              <a:rPr lang="fr-FR" dirty="0" smtClean="0"/>
              <a:t>Il </a:t>
            </a:r>
            <a:r>
              <a:rPr lang="fr-FR" dirty="0"/>
              <a:t>n’est pas permis  à quiconque d’intervenir </a:t>
            </a:r>
            <a:r>
              <a:rPr lang="fr-FR" dirty="0" smtClean="0"/>
              <a:t>dans </a:t>
            </a:r>
            <a:r>
              <a:rPr lang="fr-FR" dirty="0"/>
              <a:t>une zone  contrôlée, s’il ne se soumet pas à cette surveillance</a:t>
            </a:r>
            <a:r>
              <a:rPr lang="fr-FR" dirty="0" smtClean="0"/>
              <a:t>.</a:t>
            </a:r>
            <a:r>
              <a:rPr lang="fr-FR" dirty="0"/>
              <a:t> </a:t>
            </a:r>
            <a:endParaRPr lang="fr-FR" i="1" dirty="0"/>
          </a:p>
          <a:p>
            <a:endParaRPr lang="fr-FR" dirty="0"/>
          </a:p>
        </p:txBody>
      </p:sp>
    </p:spTree>
    <p:extLst>
      <p:ext uri="{BB962C8B-B14F-4D97-AF65-F5344CB8AC3E}">
        <p14:creationId xmlns:p14="http://schemas.microsoft.com/office/powerpoint/2010/main" val="4019796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60648"/>
            <a:ext cx="7746064" cy="864096"/>
          </a:xfrm>
          <a:solidFill>
            <a:schemeClr val="accent3">
              <a:lumMod val="20000"/>
              <a:lumOff val="80000"/>
            </a:schemeClr>
          </a:solidFill>
        </p:spPr>
        <p:txBody>
          <a:bodyPr>
            <a:normAutofit fontScale="90000"/>
          </a:bodyPr>
          <a:lstStyle/>
          <a:p>
            <a:pPr lvl="0" algn="ctr">
              <a:lnSpc>
                <a:spcPct val="115000"/>
              </a:lnSpc>
              <a:spcAft>
                <a:spcPts val="1000"/>
              </a:spcAft>
            </a:pPr>
            <a:r>
              <a:rPr lang="fr-FR" sz="4400" b="1" dirty="0">
                <a:solidFill>
                  <a:srgbClr val="C00000"/>
                </a:solidFill>
                <a:effectLst/>
                <a:latin typeface="Calibri"/>
                <a:ea typeface="Calibri"/>
                <a:cs typeface="Arial"/>
              </a:rPr>
              <a:t/>
            </a:r>
            <a:br>
              <a:rPr lang="fr-FR" sz="4400" b="1" dirty="0">
                <a:solidFill>
                  <a:srgbClr val="C00000"/>
                </a:solidFill>
                <a:effectLst/>
                <a:latin typeface="Calibri"/>
                <a:ea typeface="Calibri"/>
                <a:cs typeface="Arial"/>
              </a:rPr>
            </a:br>
            <a:r>
              <a:rPr lang="fr-FR" sz="4400" b="1" dirty="0" smtClean="0">
                <a:solidFill>
                  <a:srgbClr val="C00000"/>
                </a:solidFill>
                <a:effectLst/>
                <a:latin typeface="Calibri"/>
                <a:ea typeface="Calibri"/>
                <a:cs typeface="Arial"/>
              </a:rPr>
              <a:t>Rangement des dosimètres</a:t>
            </a:r>
            <a:r>
              <a:rPr lang="fr-FR" sz="3600" dirty="0">
                <a:effectLst/>
                <a:latin typeface="Calibri"/>
                <a:ea typeface="Calibri"/>
                <a:cs typeface="Arial"/>
              </a:rPr>
              <a:t/>
            </a:r>
            <a:br>
              <a:rPr lang="fr-FR" sz="3600" dirty="0">
                <a:effectLst/>
                <a:latin typeface="Calibri"/>
                <a:ea typeface="Calibri"/>
                <a:cs typeface="Arial"/>
              </a:rPr>
            </a:br>
            <a:endParaRPr lang="fr-FR" dirty="0"/>
          </a:p>
        </p:txBody>
      </p:sp>
      <p:sp>
        <p:nvSpPr>
          <p:cNvPr id="3" name="Espace réservé du contenu 2"/>
          <p:cNvSpPr>
            <a:spLocks noGrp="1"/>
          </p:cNvSpPr>
          <p:nvPr>
            <p:ph idx="1"/>
          </p:nvPr>
        </p:nvSpPr>
        <p:spPr>
          <a:xfrm>
            <a:off x="2987824" y="1556792"/>
            <a:ext cx="6048672" cy="4691608"/>
          </a:xfrm>
        </p:spPr>
        <p:txBody>
          <a:bodyPr/>
          <a:lstStyle/>
          <a:p>
            <a:pPr marL="0" lvl="0" indent="0">
              <a:lnSpc>
                <a:spcPct val="115000"/>
              </a:lnSpc>
              <a:buNone/>
            </a:pPr>
            <a:r>
              <a:rPr lang="fr-FR" sz="2800" b="1" dirty="0" smtClean="0">
                <a:latin typeface="Calibri"/>
                <a:ea typeface="Calibri"/>
                <a:cs typeface="Arial"/>
              </a:rPr>
              <a:t>A </a:t>
            </a:r>
            <a:r>
              <a:rPr lang="fr-FR" sz="2800" b="1" dirty="0">
                <a:latin typeface="Calibri"/>
                <a:ea typeface="Calibri"/>
                <a:cs typeface="Arial"/>
              </a:rPr>
              <a:t>la fin du travail, le dosimètre est rangé </a:t>
            </a:r>
            <a:r>
              <a:rPr lang="fr-FR" sz="2800" b="1" u="sng" dirty="0">
                <a:solidFill>
                  <a:srgbClr val="FF0000"/>
                </a:solidFill>
                <a:latin typeface="Calibri"/>
                <a:ea typeface="Calibri"/>
                <a:cs typeface="Arial"/>
              </a:rPr>
              <a:t>sur un </a:t>
            </a:r>
            <a:r>
              <a:rPr lang="fr-FR" sz="2800" b="1" u="sng" dirty="0" smtClean="0">
                <a:solidFill>
                  <a:srgbClr val="FF0000"/>
                </a:solidFill>
                <a:latin typeface="Calibri"/>
                <a:ea typeface="Calibri"/>
                <a:cs typeface="Arial"/>
              </a:rPr>
              <a:t>tableau de rangement des dosimètres: </a:t>
            </a:r>
          </a:p>
          <a:p>
            <a:pPr marL="617220" lvl="1" indent="-342900">
              <a:lnSpc>
                <a:spcPct val="115000"/>
              </a:lnSpc>
              <a:buFont typeface="Wingdings" pitchFamily="2" charset="2"/>
              <a:buChar char="Ø"/>
            </a:pPr>
            <a:r>
              <a:rPr lang="fr-FR" sz="2000" b="1" dirty="0" smtClean="0">
                <a:latin typeface="Calibri"/>
                <a:ea typeface="Calibri"/>
                <a:cs typeface="Arial"/>
              </a:rPr>
              <a:t>  Portant </a:t>
            </a:r>
            <a:r>
              <a:rPr lang="fr-FR" sz="2000" b="1" dirty="0">
                <a:latin typeface="Calibri"/>
                <a:ea typeface="Calibri"/>
                <a:cs typeface="Arial"/>
              </a:rPr>
              <a:t>les noms des </a:t>
            </a:r>
            <a:r>
              <a:rPr lang="fr-FR" sz="2000" b="1" dirty="0" smtClean="0">
                <a:latin typeface="Calibri"/>
                <a:ea typeface="Calibri"/>
                <a:cs typeface="Arial"/>
              </a:rPr>
              <a:t>travailleurs</a:t>
            </a:r>
            <a:endParaRPr lang="fr-FR" sz="2000" b="1" dirty="0">
              <a:latin typeface="Calibri"/>
              <a:ea typeface="Calibri"/>
              <a:cs typeface="Arial"/>
            </a:endParaRPr>
          </a:p>
          <a:p>
            <a:pPr marL="696912" lvl="0" indent="-342900">
              <a:lnSpc>
                <a:spcPct val="115000"/>
              </a:lnSpc>
              <a:spcAft>
                <a:spcPts val="0"/>
              </a:spcAft>
              <a:buFont typeface="Wingdings" pitchFamily="2" charset="2"/>
              <a:buChar char="Ø"/>
            </a:pPr>
            <a:r>
              <a:rPr lang="fr-FR" sz="2000" b="1" dirty="0" smtClean="0">
                <a:latin typeface="Calibri"/>
                <a:ea typeface="Calibri"/>
                <a:cs typeface="Arial"/>
              </a:rPr>
              <a:t>Sous </a:t>
            </a:r>
            <a:r>
              <a:rPr lang="fr-FR" sz="2000" b="1" dirty="0">
                <a:latin typeface="Calibri"/>
                <a:ea typeface="Calibri"/>
                <a:cs typeface="Arial"/>
              </a:rPr>
              <a:t>la responsabilité de </a:t>
            </a:r>
            <a:r>
              <a:rPr lang="fr-FR" sz="2000" b="1" dirty="0" smtClean="0">
                <a:latin typeface="Calibri"/>
                <a:ea typeface="Calibri"/>
                <a:cs typeface="Arial"/>
              </a:rPr>
              <a:t>l’employeur</a:t>
            </a:r>
          </a:p>
          <a:p>
            <a:pPr marL="696912" lvl="0" indent="-342900">
              <a:lnSpc>
                <a:spcPct val="115000"/>
              </a:lnSpc>
              <a:spcAft>
                <a:spcPts val="0"/>
              </a:spcAft>
              <a:buFont typeface="Wingdings" pitchFamily="2" charset="2"/>
              <a:buChar char="Ø"/>
            </a:pPr>
            <a:r>
              <a:rPr lang="fr-FR" sz="2000" b="1" dirty="0" smtClean="0">
                <a:latin typeface="Calibri"/>
                <a:ea typeface="Calibri"/>
                <a:cs typeface="Arial"/>
              </a:rPr>
              <a:t>A </a:t>
            </a:r>
            <a:r>
              <a:rPr lang="fr-FR" sz="2000" b="1" dirty="0">
                <a:latin typeface="Calibri"/>
                <a:ea typeface="Calibri"/>
                <a:cs typeface="Arial"/>
              </a:rPr>
              <a:t>l’abri de la source de rayonnements ionisants ou de la </a:t>
            </a:r>
            <a:r>
              <a:rPr lang="fr-FR" sz="2000" b="1" dirty="0" smtClean="0">
                <a:latin typeface="Calibri"/>
                <a:ea typeface="Calibri"/>
                <a:cs typeface="Arial"/>
              </a:rPr>
              <a:t>chaleur</a:t>
            </a:r>
          </a:p>
          <a:p>
            <a:pPr marL="696912" lvl="0" indent="-342900">
              <a:lnSpc>
                <a:spcPct val="115000"/>
              </a:lnSpc>
              <a:spcAft>
                <a:spcPts val="0"/>
              </a:spcAft>
              <a:buFont typeface="Wingdings" pitchFamily="2" charset="2"/>
              <a:buChar char="Ø"/>
            </a:pPr>
            <a:r>
              <a:rPr lang="fr-FR" sz="2000" b="1" dirty="0" smtClean="0">
                <a:latin typeface="Calibri"/>
                <a:ea typeface="Calibri"/>
                <a:cs typeface="Arial"/>
              </a:rPr>
              <a:t>Muni </a:t>
            </a:r>
            <a:r>
              <a:rPr lang="fr-FR" sz="2000" b="1" dirty="0">
                <a:latin typeface="Calibri"/>
                <a:ea typeface="Calibri"/>
                <a:cs typeface="Arial"/>
              </a:rPr>
              <a:t>d’un dosimètre témoin.</a:t>
            </a:r>
          </a:p>
          <a:p>
            <a:pPr marL="82296" indent="0">
              <a:buNone/>
            </a:pPr>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1628800"/>
            <a:ext cx="2232248" cy="408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710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332656"/>
            <a:ext cx="7746064" cy="1368152"/>
          </a:xfrm>
          <a:solidFill>
            <a:schemeClr val="accent3">
              <a:lumMod val="20000"/>
              <a:lumOff val="80000"/>
            </a:schemeClr>
          </a:solidFill>
        </p:spPr>
        <p:txBody>
          <a:bodyPr>
            <a:normAutofit fontScale="90000"/>
          </a:bodyPr>
          <a:lstStyle/>
          <a:p>
            <a:pPr lvl="0" algn="ctr">
              <a:lnSpc>
                <a:spcPct val="115000"/>
              </a:lnSpc>
              <a:spcAft>
                <a:spcPts val="1000"/>
              </a:spcAft>
            </a:pPr>
            <a:r>
              <a:rPr lang="fr-FR" sz="4400" b="1" dirty="0" smtClean="0">
                <a:solidFill>
                  <a:srgbClr val="C00000"/>
                </a:solidFill>
                <a:effectLst/>
                <a:latin typeface="Calibri"/>
                <a:ea typeface="Calibri"/>
                <a:cs typeface="Arial"/>
              </a:rPr>
              <a:t>P</a:t>
            </a:r>
            <a:r>
              <a:rPr lang="fr-FR" sz="4400" b="1" dirty="0" smtClean="0">
                <a:latin typeface="Calibri" pitchFamily="34" charset="0"/>
                <a:ea typeface="Calibri"/>
                <a:cs typeface="Arial"/>
              </a:rPr>
              <a:t>ériode </a:t>
            </a:r>
            <a:r>
              <a:rPr lang="fr-FR" sz="4400" b="1" dirty="0">
                <a:latin typeface="Calibri" pitchFamily="34" charset="0"/>
                <a:ea typeface="Calibri"/>
                <a:cs typeface="Arial"/>
              </a:rPr>
              <a:t>du port d’un même dosimètre </a:t>
            </a:r>
            <a:endParaRPr lang="fr-FR" dirty="0"/>
          </a:p>
        </p:txBody>
      </p:sp>
      <p:sp>
        <p:nvSpPr>
          <p:cNvPr id="3" name="Espace réservé du contenu 2"/>
          <p:cNvSpPr>
            <a:spLocks noGrp="1"/>
          </p:cNvSpPr>
          <p:nvPr>
            <p:ph idx="1"/>
          </p:nvPr>
        </p:nvSpPr>
        <p:spPr>
          <a:xfrm>
            <a:off x="1043608" y="2636912"/>
            <a:ext cx="7890080" cy="1800200"/>
          </a:xfrm>
        </p:spPr>
        <p:txBody>
          <a:bodyPr/>
          <a:lstStyle/>
          <a:p>
            <a:pPr marL="0" lvl="0" indent="0">
              <a:lnSpc>
                <a:spcPct val="115000"/>
              </a:lnSpc>
              <a:spcAft>
                <a:spcPts val="1000"/>
              </a:spcAft>
              <a:buNone/>
            </a:pPr>
            <a:r>
              <a:rPr lang="fr-FR" b="1" dirty="0" smtClean="0">
                <a:solidFill>
                  <a:srgbClr val="FF0000"/>
                </a:solidFill>
                <a:effectLst>
                  <a:outerShdw blurRad="38100" dist="38100" dir="2700000" algn="tl">
                    <a:srgbClr val="000000">
                      <a:alpha val="43137"/>
                    </a:srgbClr>
                  </a:outerShdw>
                </a:effectLst>
                <a:latin typeface="Calibri"/>
                <a:ea typeface="Calibri"/>
                <a:cs typeface="Arial"/>
              </a:rPr>
              <a:t>Elle </a:t>
            </a:r>
            <a:r>
              <a:rPr lang="fr-FR" sz="2800" b="1" dirty="0" smtClean="0">
                <a:latin typeface="Calibri" pitchFamily="34" charset="0"/>
                <a:ea typeface="Calibri"/>
                <a:cs typeface="Arial"/>
              </a:rPr>
              <a:t>est </a:t>
            </a:r>
            <a:r>
              <a:rPr lang="fr-FR" sz="2800" b="1" dirty="0">
                <a:solidFill>
                  <a:srgbClr val="FF0000"/>
                </a:solidFill>
                <a:latin typeface="Calibri" pitchFamily="34" charset="0"/>
                <a:ea typeface="Calibri"/>
                <a:cs typeface="Arial"/>
              </a:rPr>
              <a:t>mensuelle</a:t>
            </a:r>
            <a:r>
              <a:rPr lang="fr-FR" sz="2800" b="1" dirty="0">
                <a:solidFill>
                  <a:schemeClr val="accent1">
                    <a:lumMod val="60000"/>
                    <a:lumOff val="40000"/>
                  </a:schemeClr>
                </a:solidFill>
                <a:latin typeface="Calibri" pitchFamily="34" charset="0"/>
                <a:ea typeface="Calibri"/>
                <a:cs typeface="Arial"/>
              </a:rPr>
              <a:t> </a:t>
            </a:r>
            <a:r>
              <a:rPr lang="fr-FR" sz="2800" b="1" dirty="0">
                <a:latin typeface="Calibri" pitchFamily="34" charset="0"/>
                <a:ea typeface="Calibri"/>
                <a:cs typeface="Arial"/>
              </a:rPr>
              <a:t>sauf autorisation du commissariat à l’énergie atomique. (</a:t>
            </a:r>
            <a:r>
              <a:rPr lang="fr-FR" sz="2800" b="1" dirty="0">
                <a:solidFill>
                  <a:schemeClr val="accent1">
                    <a:lumMod val="60000"/>
                    <a:lumOff val="40000"/>
                  </a:schemeClr>
                </a:solidFill>
                <a:latin typeface="Calibri" pitchFamily="34" charset="0"/>
                <a:ea typeface="Calibri"/>
                <a:cs typeface="Arial"/>
              </a:rPr>
              <a:t>TRIMESTRIELLE</a:t>
            </a:r>
            <a:r>
              <a:rPr lang="fr-FR" sz="2800" b="1" dirty="0">
                <a:latin typeface="Calibri" pitchFamily="34" charset="0"/>
                <a:ea typeface="Calibri"/>
                <a:cs typeface="Arial"/>
              </a:rPr>
              <a:t> POUR LE CHU </a:t>
            </a:r>
            <a:r>
              <a:rPr lang="fr-FR" sz="2800" b="1" dirty="0" smtClean="0">
                <a:latin typeface="Calibri" pitchFamily="34" charset="0"/>
                <a:ea typeface="Calibri"/>
                <a:cs typeface="Arial"/>
              </a:rPr>
              <a:t>ANNABA </a:t>
            </a:r>
            <a:r>
              <a:rPr lang="fr-FR" sz="2800" b="1" dirty="0" smtClean="0">
                <a:solidFill>
                  <a:srgbClr val="FF0000"/>
                </a:solidFill>
                <a:latin typeface="Calibri" pitchFamily="34" charset="0"/>
                <a:ea typeface="Calibri"/>
                <a:cs typeface="Arial"/>
              </a:rPr>
              <a:t>!!!!!!!!!!!!!</a:t>
            </a:r>
            <a:r>
              <a:rPr lang="fr-FR" sz="2800" b="1" dirty="0" smtClean="0">
                <a:latin typeface="Calibri" pitchFamily="34" charset="0"/>
                <a:ea typeface="Calibri"/>
                <a:cs typeface="Arial"/>
              </a:rPr>
              <a:t>)</a:t>
            </a:r>
            <a:endParaRPr lang="fr-FR" sz="2800" b="1" dirty="0">
              <a:latin typeface="Calibri" pitchFamily="34" charset="0"/>
              <a:ea typeface="Calibri"/>
              <a:cs typeface="Arial"/>
            </a:endParaRPr>
          </a:p>
          <a:p>
            <a:pPr marL="82296" indent="0">
              <a:buNone/>
            </a:pPr>
            <a:endParaRPr lang="fr-FR" dirty="0"/>
          </a:p>
        </p:txBody>
      </p:sp>
    </p:spTree>
    <p:extLst>
      <p:ext uri="{BB962C8B-B14F-4D97-AF65-F5344CB8AC3E}">
        <p14:creationId xmlns:p14="http://schemas.microsoft.com/office/powerpoint/2010/main" val="3245119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60648"/>
            <a:ext cx="7746064" cy="864096"/>
          </a:xfrm>
          <a:solidFill>
            <a:schemeClr val="accent3">
              <a:lumMod val="20000"/>
              <a:lumOff val="80000"/>
            </a:schemeClr>
          </a:solidFill>
        </p:spPr>
        <p:txBody>
          <a:bodyPr>
            <a:normAutofit fontScale="90000"/>
          </a:bodyPr>
          <a:lstStyle/>
          <a:p>
            <a:pPr lvl="0" algn="ctr">
              <a:lnSpc>
                <a:spcPct val="115000"/>
              </a:lnSpc>
              <a:spcAft>
                <a:spcPts val="1000"/>
              </a:spcAft>
            </a:pPr>
            <a:r>
              <a:rPr lang="fr-FR" sz="4400" b="1" dirty="0">
                <a:solidFill>
                  <a:srgbClr val="C00000"/>
                </a:solidFill>
                <a:effectLst/>
                <a:latin typeface="Calibri"/>
                <a:ea typeface="Calibri"/>
                <a:cs typeface="Arial"/>
              </a:rPr>
              <a:t/>
            </a:r>
            <a:br>
              <a:rPr lang="fr-FR" sz="4400" b="1" dirty="0">
                <a:solidFill>
                  <a:srgbClr val="C00000"/>
                </a:solidFill>
                <a:effectLst/>
                <a:latin typeface="Calibri"/>
                <a:ea typeface="Calibri"/>
                <a:cs typeface="Arial"/>
              </a:rPr>
            </a:br>
            <a:r>
              <a:rPr lang="fr-FR" sz="3100" b="1" dirty="0" smtClean="0">
                <a:solidFill>
                  <a:srgbClr val="C00000"/>
                </a:solidFill>
                <a:effectLst/>
                <a:latin typeface="Calibri"/>
                <a:ea typeface="Calibri"/>
                <a:cs typeface="Arial"/>
              </a:rPr>
              <a:t>Délai de transmission des dosimètres</a:t>
            </a:r>
            <a:r>
              <a:rPr lang="fr-FR" sz="3100" b="1" dirty="0">
                <a:latin typeface="Calibri"/>
                <a:ea typeface="Calibri"/>
                <a:cs typeface="Arial"/>
              </a:rPr>
              <a:t> </a:t>
            </a:r>
            <a:r>
              <a:rPr lang="fr-FR" sz="3100" b="1" dirty="0" smtClean="0">
                <a:latin typeface="Calibri"/>
                <a:ea typeface="Calibri"/>
                <a:cs typeface="Arial"/>
              </a:rPr>
              <a:t/>
            </a:r>
            <a:br>
              <a:rPr lang="fr-FR" sz="3100" b="1" dirty="0" smtClean="0">
                <a:latin typeface="Calibri"/>
                <a:ea typeface="Calibri"/>
                <a:cs typeface="Arial"/>
              </a:rPr>
            </a:br>
            <a:r>
              <a:rPr lang="fr-FR" sz="2000" b="1" dirty="0" smtClean="0">
                <a:latin typeface="Calibri"/>
                <a:ea typeface="Calibri"/>
                <a:cs typeface="Arial"/>
              </a:rPr>
              <a:t>aux services </a:t>
            </a:r>
            <a:r>
              <a:rPr lang="fr-FR" sz="2000" b="1" dirty="0">
                <a:latin typeface="Calibri"/>
                <a:ea typeface="Calibri"/>
                <a:cs typeface="Arial"/>
              </a:rPr>
              <a:t>techniques du commissariat à l’énergie atomique ou aux services agréés conformément à la réglementation en vigueur</a:t>
            </a:r>
            <a:r>
              <a:rPr lang="fr-FR" sz="3100" dirty="0">
                <a:effectLst/>
                <a:latin typeface="Calibri"/>
                <a:ea typeface="Calibri"/>
                <a:cs typeface="Arial"/>
              </a:rPr>
              <a:t/>
            </a:r>
            <a:br>
              <a:rPr lang="fr-FR" sz="3100" dirty="0">
                <a:effectLst/>
                <a:latin typeface="Calibri"/>
                <a:ea typeface="Calibri"/>
                <a:cs typeface="Arial"/>
              </a:rPr>
            </a:br>
            <a:endParaRPr lang="fr-FR" sz="3100" dirty="0"/>
          </a:p>
        </p:txBody>
      </p:sp>
      <p:sp>
        <p:nvSpPr>
          <p:cNvPr id="3" name="Espace réservé du contenu 2"/>
          <p:cNvSpPr>
            <a:spLocks noGrp="1"/>
          </p:cNvSpPr>
          <p:nvPr>
            <p:ph idx="1"/>
          </p:nvPr>
        </p:nvSpPr>
        <p:spPr>
          <a:xfrm>
            <a:off x="1115616" y="2780928"/>
            <a:ext cx="7890080" cy="1296144"/>
          </a:xfrm>
        </p:spPr>
        <p:txBody>
          <a:bodyPr>
            <a:normAutofit/>
          </a:bodyPr>
          <a:lstStyle/>
          <a:p>
            <a:pPr marL="0" lvl="0" indent="0">
              <a:lnSpc>
                <a:spcPct val="115000"/>
              </a:lnSpc>
              <a:spcAft>
                <a:spcPts val="1000"/>
              </a:spcAft>
              <a:buNone/>
            </a:pPr>
            <a:r>
              <a:rPr lang="fr-FR" sz="2800" b="1" dirty="0" smtClean="0">
                <a:solidFill>
                  <a:srgbClr val="FF0000"/>
                </a:solidFill>
                <a:latin typeface="Calibri"/>
                <a:ea typeface="Calibri"/>
                <a:cs typeface="Arial"/>
              </a:rPr>
              <a:t>– il est de </a:t>
            </a:r>
            <a:r>
              <a:rPr lang="fr-FR" sz="2800" b="1" dirty="0" smtClean="0">
                <a:solidFill>
                  <a:schemeClr val="accent1">
                    <a:lumMod val="60000"/>
                    <a:lumOff val="40000"/>
                  </a:schemeClr>
                </a:solidFill>
                <a:latin typeface="Calibri"/>
                <a:ea typeface="Calibri"/>
                <a:cs typeface="Arial"/>
              </a:rPr>
              <a:t>15 </a:t>
            </a:r>
            <a:r>
              <a:rPr lang="fr-FR" sz="2800" b="1" dirty="0">
                <a:solidFill>
                  <a:schemeClr val="accent1">
                    <a:lumMod val="60000"/>
                    <a:lumOff val="40000"/>
                  </a:schemeClr>
                </a:solidFill>
                <a:latin typeface="Calibri"/>
                <a:ea typeface="Calibri"/>
                <a:cs typeface="Arial"/>
              </a:rPr>
              <a:t>jours </a:t>
            </a:r>
            <a:r>
              <a:rPr lang="fr-FR" sz="2800" b="1" dirty="0">
                <a:latin typeface="Calibri"/>
                <a:ea typeface="Calibri"/>
                <a:cs typeface="Arial"/>
              </a:rPr>
              <a:t>qui suivent l’expiration de la période de </a:t>
            </a:r>
            <a:r>
              <a:rPr lang="fr-FR" sz="2800" b="1" dirty="0" smtClean="0">
                <a:latin typeface="Calibri"/>
                <a:ea typeface="Calibri"/>
                <a:cs typeface="Arial"/>
              </a:rPr>
              <a:t>port.</a:t>
            </a:r>
            <a:endParaRPr lang="fr-FR" sz="2800" b="1" dirty="0">
              <a:latin typeface="Calibri"/>
              <a:ea typeface="Calibri"/>
              <a:cs typeface="Arial"/>
            </a:endParaRPr>
          </a:p>
          <a:p>
            <a:pPr marL="82296" indent="0">
              <a:buNone/>
            </a:pPr>
            <a:endParaRPr lang="fr-FR" dirty="0"/>
          </a:p>
        </p:txBody>
      </p:sp>
    </p:spTree>
    <p:extLst>
      <p:ext uri="{BB962C8B-B14F-4D97-AF65-F5344CB8AC3E}">
        <p14:creationId xmlns:p14="http://schemas.microsoft.com/office/powerpoint/2010/main" val="2212769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260648"/>
            <a:ext cx="7746064" cy="1512168"/>
          </a:xfrm>
          <a:solidFill>
            <a:schemeClr val="accent3">
              <a:lumMod val="20000"/>
              <a:lumOff val="80000"/>
            </a:schemeClr>
          </a:solidFill>
        </p:spPr>
        <p:txBody>
          <a:bodyPr>
            <a:normAutofit fontScale="90000"/>
          </a:bodyPr>
          <a:lstStyle/>
          <a:p>
            <a:pPr lvl="0" algn="ctr">
              <a:lnSpc>
                <a:spcPct val="115000"/>
              </a:lnSpc>
              <a:spcAft>
                <a:spcPts val="1000"/>
              </a:spcAft>
            </a:pPr>
            <a:r>
              <a:rPr lang="fr-FR" sz="4400" b="1" dirty="0">
                <a:solidFill>
                  <a:srgbClr val="C00000"/>
                </a:solidFill>
                <a:effectLst/>
                <a:latin typeface="Calibri"/>
                <a:ea typeface="Calibri"/>
                <a:cs typeface="Arial"/>
              </a:rPr>
              <a:t/>
            </a:r>
            <a:br>
              <a:rPr lang="fr-FR" sz="4400" b="1" dirty="0">
                <a:solidFill>
                  <a:srgbClr val="C00000"/>
                </a:solidFill>
                <a:effectLst/>
                <a:latin typeface="Calibri"/>
                <a:ea typeface="Calibri"/>
                <a:cs typeface="Arial"/>
              </a:rPr>
            </a:br>
            <a:r>
              <a:rPr lang="fr-FR" sz="2200" b="1" dirty="0">
                <a:solidFill>
                  <a:schemeClr val="bg2">
                    <a:lumMod val="50000"/>
                  </a:schemeClr>
                </a:solidFill>
                <a:effectLst/>
                <a:latin typeface="Calibri" pitchFamily="34" charset="0"/>
                <a:ea typeface="Calibri"/>
                <a:cs typeface="Calibri" pitchFamily="34" charset="0"/>
              </a:rPr>
              <a:t>Délai </a:t>
            </a:r>
            <a:r>
              <a:rPr lang="fr-FR" sz="2200" b="1" dirty="0" smtClean="0">
                <a:solidFill>
                  <a:schemeClr val="bg2">
                    <a:lumMod val="50000"/>
                  </a:schemeClr>
                </a:solidFill>
                <a:effectLst/>
                <a:latin typeface="Calibri" pitchFamily="34" charset="0"/>
                <a:ea typeface="Calibri"/>
                <a:cs typeface="Calibri" pitchFamily="34" charset="0"/>
              </a:rPr>
              <a:t>d’exploitation </a:t>
            </a:r>
            <a:r>
              <a:rPr lang="fr-FR" sz="2200" b="1" dirty="0">
                <a:solidFill>
                  <a:schemeClr val="bg2">
                    <a:lumMod val="50000"/>
                  </a:schemeClr>
                </a:solidFill>
                <a:effectLst/>
                <a:latin typeface="Calibri" pitchFamily="34" charset="0"/>
                <a:ea typeface="Calibri"/>
                <a:cs typeface="Calibri" pitchFamily="34" charset="0"/>
              </a:rPr>
              <a:t>des </a:t>
            </a:r>
            <a:r>
              <a:rPr lang="fr-FR" sz="2200" b="1" dirty="0" smtClean="0">
                <a:solidFill>
                  <a:schemeClr val="bg2">
                    <a:lumMod val="50000"/>
                  </a:schemeClr>
                </a:solidFill>
                <a:effectLst/>
                <a:latin typeface="Calibri" pitchFamily="34" charset="0"/>
                <a:ea typeface="Calibri"/>
                <a:cs typeface="Calibri" pitchFamily="34" charset="0"/>
              </a:rPr>
              <a:t>dosimètres par</a:t>
            </a:r>
            <a:r>
              <a:rPr lang="fr-FR" sz="2200" b="1" dirty="0">
                <a:solidFill>
                  <a:schemeClr val="bg2">
                    <a:lumMod val="50000"/>
                  </a:schemeClr>
                </a:solidFill>
                <a:latin typeface="Calibri" pitchFamily="34" charset="0"/>
                <a:ea typeface="Calibri"/>
                <a:cs typeface="Calibri" pitchFamily="34" charset="0"/>
              </a:rPr>
              <a:t> services techniques du commissariat à l’énergie atomique ou aux services agréés conformément à la réglementation en vigueur</a:t>
            </a:r>
            <a:r>
              <a:rPr lang="fr-FR" sz="2200" b="1" dirty="0" smtClean="0">
                <a:solidFill>
                  <a:schemeClr val="bg2">
                    <a:lumMod val="50000"/>
                  </a:schemeClr>
                </a:solidFill>
                <a:effectLst/>
                <a:latin typeface="Calibri" pitchFamily="34" charset="0"/>
                <a:ea typeface="Calibri"/>
                <a:cs typeface="Calibri" pitchFamily="34" charset="0"/>
              </a:rPr>
              <a:t> </a:t>
            </a:r>
            <a:r>
              <a:rPr lang="fr-FR" sz="2200" dirty="0">
                <a:solidFill>
                  <a:schemeClr val="bg2">
                    <a:lumMod val="50000"/>
                  </a:schemeClr>
                </a:solidFill>
                <a:effectLst/>
                <a:latin typeface="Calibri"/>
                <a:ea typeface="Calibri"/>
                <a:cs typeface="Arial"/>
              </a:rPr>
              <a:t/>
            </a:r>
            <a:br>
              <a:rPr lang="fr-FR" sz="2200" dirty="0">
                <a:solidFill>
                  <a:schemeClr val="bg2">
                    <a:lumMod val="50000"/>
                  </a:schemeClr>
                </a:solidFill>
                <a:effectLst/>
                <a:latin typeface="Calibri"/>
                <a:ea typeface="Calibri"/>
                <a:cs typeface="Arial"/>
              </a:rPr>
            </a:br>
            <a:endParaRPr lang="fr-FR" sz="2200" dirty="0">
              <a:solidFill>
                <a:schemeClr val="bg2">
                  <a:lumMod val="50000"/>
                </a:schemeClr>
              </a:solidFill>
            </a:endParaRPr>
          </a:p>
        </p:txBody>
      </p:sp>
      <p:sp>
        <p:nvSpPr>
          <p:cNvPr id="3" name="Espace réservé du contenu 2"/>
          <p:cNvSpPr>
            <a:spLocks noGrp="1"/>
          </p:cNvSpPr>
          <p:nvPr>
            <p:ph idx="1"/>
          </p:nvPr>
        </p:nvSpPr>
        <p:spPr>
          <a:xfrm>
            <a:off x="1187624" y="2780928"/>
            <a:ext cx="7498080" cy="1584176"/>
          </a:xfrm>
        </p:spPr>
        <p:txBody>
          <a:bodyPr>
            <a:normAutofit lnSpcReduction="10000"/>
          </a:bodyPr>
          <a:lstStyle/>
          <a:p>
            <a:pPr marL="0" lvl="0" indent="0">
              <a:lnSpc>
                <a:spcPct val="115000"/>
              </a:lnSpc>
              <a:spcAft>
                <a:spcPts val="1000"/>
              </a:spcAft>
              <a:buNone/>
            </a:pPr>
            <a:r>
              <a:rPr lang="fr-FR" sz="2800" b="1" dirty="0" smtClean="0">
                <a:latin typeface="Calibri"/>
                <a:ea typeface="Calibri"/>
                <a:cs typeface="Arial"/>
              </a:rPr>
              <a:t>Le </a:t>
            </a:r>
            <a:r>
              <a:rPr lang="fr-FR" sz="2800" b="1" dirty="0">
                <a:latin typeface="Calibri"/>
                <a:ea typeface="Calibri"/>
                <a:cs typeface="Arial"/>
              </a:rPr>
              <a:t>dosimètre est exploité par les services cités ci-dessus, </a:t>
            </a:r>
            <a:r>
              <a:rPr lang="fr-FR" sz="2800" b="1" dirty="0">
                <a:solidFill>
                  <a:srgbClr val="FF0000"/>
                </a:solidFill>
                <a:latin typeface="Calibri"/>
                <a:ea typeface="Calibri"/>
                <a:cs typeface="Arial"/>
              </a:rPr>
              <a:t>dans </a:t>
            </a:r>
            <a:r>
              <a:rPr lang="fr-FR" sz="2800" b="1" dirty="0" smtClean="0">
                <a:solidFill>
                  <a:srgbClr val="FF0000"/>
                </a:solidFill>
                <a:latin typeface="Calibri"/>
                <a:ea typeface="Calibri"/>
                <a:cs typeface="Arial"/>
              </a:rPr>
              <a:t>les 15 jours </a:t>
            </a:r>
            <a:r>
              <a:rPr lang="fr-FR" sz="2800" b="1" dirty="0">
                <a:solidFill>
                  <a:srgbClr val="FF0000"/>
                </a:solidFill>
                <a:latin typeface="Calibri"/>
                <a:ea typeface="Calibri"/>
                <a:cs typeface="Arial"/>
              </a:rPr>
              <a:t>qui suivent la date de sa réception</a:t>
            </a:r>
            <a:r>
              <a:rPr lang="fr-FR" sz="2800" b="1" dirty="0">
                <a:solidFill>
                  <a:srgbClr val="00B0F0"/>
                </a:solidFill>
                <a:latin typeface="Calibri"/>
                <a:ea typeface="Calibri"/>
                <a:cs typeface="Arial"/>
              </a:rPr>
              <a:t>.</a:t>
            </a:r>
          </a:p>
          <a:p>
            <a:pPr marL="82296" indent="0">
              <a:buNone/>
            </a:pPr>
            <a:endParaRPr lang="fr-FR" dirty="0"/>
          </a:p>
        </p:txBody>
      </p:sp>
    </p:spTree>
    <p:extLst>
      <p:ext uri="{BB962C8B-B14F-4D97-AF65-F5344CB8AC3E}">
        <p14:creationId xmlns:p14="http://schemas.microsoft.com/office/powerpoint/2010/main" val="2083593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60648"/>
            <a:ext cx="7746064" cy="1368152"/>
          </a:xfrm>
          <a:solidFill>
            <a:schemeClr val="accent3">
              <a:lumMod val="20000"/>
              <a:lumOff val="80000"/>
            </a:schemeClr>
          </a:solidFill>
        </p:spPr>
        <p:txBody>
          <a:bodyPr>
            <a:normAutofit/>
          </a:bodyPr>
          <a:lstStyle/>
          <a:p>
            <a:pPr lvl="0" algn="ctr">
              <a:lnSpc>
                <a:spcPct val="115000"/>
              </a:lnSpc>
              <a:spcAft>
                <a:spcPts val="1000"/>
              </a:spcAft>
            </a:pPr>
            <a:r>
              <a:rPr lang="fr-FR" sz="3600" b="1" dirty="0" smtClean="0">
                <a:solidFill>
                  <a:schemeClr val="bg2">
                    <a:lumMod val="50000"/>
                  </a:schemeClr>
                </a:solidFill>
                <a:effectLst/>
                <a:latin typeface="Calibri"/>
                <a:ea typeface="Calibri"/>
                <a:cs typeface="Arial"/>
              </a:rPr>
              <a:t>Traitement des dosimètres</a:t>
            </a:r>
            <a:r>
              <a:rPr lang="fr-FR" sz="3600" b="1" dirty="0">
                <a:solidFill>
                  <a:schemeClr val="bg2">
                    <a:lumMod val="50000"/>
                  </a:schemeClr>
                </a:solidFill>
                <a:latin typeface="Calibri"/>
                <a:ea typeface="Calibri"/>
                <a:cs typeface="Arial"/>
              </a:rPr>
              <a:t> en dehors des périodes </a:t>
            </a:r>
            <a:r>
              <a:rPr lang="fr-FR" sz="3600" b="1" dirty="0" smtClean="0">
                <a:solidFill>
                  <a:schemeClr val="bg2">
                    <a:lumMod val="50000"/>
                  </a:schemeClr>
                </a:solidFill>
                <a:latin typeface="Calibri"/>
                <a:ea typeface="Calibri"/>
                <a:cs typeface="Arial"/>
              </a:rPr>
              <a:t>normales</a:t>
            </a:r>
            <a:endParaRPr lang="fr-FR" sz="3600" dirty="0">
              <a:solidFill>
                <a:schemeClr val="bg2">
                  <a:lumMod val="50000"/>
                </a:schemeClr>
              </a:solidFill>
            </a:endParaRPr>
          </a:p>
        </p:txBody>
      </p:sp>
      <p:sp>
        <p:nvSpPr>
          <p:cNvPr id="3" name="Espace réservé du contenu 2"/>
          <p:cNvSpPr>
            <a:spLocks noGrp="1"/>
          </p:cNvSpPr>
          <p:nvPr>
            <p:ph idx="1"/>
          </p:nvPr>
        </p:nvSpPr>
        <p:spPr>
          <a:xfrm>
            <a:off x="1187624" y="1844824"/>
            <a:ext cx="7776864" cy="4331568"/>
          </a:xfrm>
        </p:spPr>
        <p:txBody>
          <a:bodyPr>
            <a:normAutofit/>
          </a:bodyPr>
          <a:lstStyle/>
          <a:p>
            <a:pPr marL="457200" lvl="0" indent="-457200">
              <a:lnSpc>
                <a:spcPct val="115000"/>
              </a:lnSpc>
              <a:spcAft>
                <a:spcPts val="1000"/>
              </a:spcAft>
              <a:buFontTx/>
              <a:buChar char="-"/>
            </a:pPr>
            <a:r>
              <a:rPr lang="fr-FR" sz="2800" b="1" dirty="0" smtClean="0">
                <a:latin typeface="Calibri"/>
                <a:ea typeface="Calibri"/>
                <a:cs typeface="Arial"/>
              </a:rPr>
              <a:t>à </a:t>
            </a:r>
            <a:r>
              <a:rPr lang="fr-FR" sz="2800" b="1" dirty="0">
                <a:latin typeface="Calibri"/>
                <a:ea typeface="Calibri"/>
                <a:cs typeface="Arial"/>
              </a:rPr>
              <a:t>la demande du médecin du travail ou de l’employeur lorsqu’ils présument une exposition anormale des travailleurs aux rayonnements ionisants. </a:t>
            </a:r>
            <a:endParaRPr lang="fr-FR" sz="2800" b="1" dirty="0" smtClean="0">
              <a:latin typeface="Calibri"/>
              <a:ea typeface="Calibri"/>
              <a:cs typeface="Arial"/>
            </a:endParaRPr>
          </a:p>
          <a:p>
            <a:pPr marL="457200" lvl="0" indent="-457200">
              <a:lnSpc>
                <a:spcPct val="115000"/>
              </a:lnSpc>
              <a:spcAft>
                <a:spcPts val="1000"/>
              </a:spcAft>
              <a:buFontTx/>
              <a:buChar char="-"/>
            </a:pPr>
            <a:r>
              <a:rPr lang="fr-FR" sz="2800" b="1" dirty="0" smtClean="0">
                <a:latin typeface="Calibri"/>
                <a:ea typeface="Calibri"/>
                <a:cs typeface="Arial"/>
              </a:rPr>
              <a:t>Dans </a:t>
            </a:r>
            <a:r>
              <a:rPr lang="fr-FR" sz="2800" b="1" dirty="0">
                <a:latin typeface="Calibri"/>
                <a:ea typeface="Calibri"/>
                <a:cs typeface="Arial"/>
              </a:rPr>
              <a:t>ce cas, les travailleurs doivent être immédiatement munis d’un nouveau dosimètre.</a:t>
            </a:r>
          </a:p>
          <a:p>
            <a:pPr marL="82296" indent="0">
              <a:buNone/>
            </a:pPr>
            <a:endParaRPr lang="fr-FR" dirty="0"/>
          </a:p>
        </p:txBody>
      </p:sp>
    </p:spTree>
    <p:extLst>
      <p:ext uri="{BB962C8B-B14F-4D97-AF65-F5344CB8AC3E}">
        <p14:creationId xmlns:p14="http://schemas.microsoft.com/office/powerpoint/2010/main" val="3335985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274638"/>
            <a:ext cx="7890080" cy="850106"/>
          </a:xfrm>
        </p:spPr>
        <p:txBody>
          <a:bodyPr/>
          <a:lstStyle/>
          <a:p>
            <a:r>
              <a:rPr lang="fr-FR" dirty="0" smtClean="0"/>
              <a:t>Bibliographie: </a:t>
            </a:r>
            <a:endParaRPr lang="fr-FR" dirty="0"/>
          </a:p>
        </p:txBody>
      </p:sp>
      <p:sp>
        <p:nvSpPr>
          <p:cNvPr id="3" name="Espace réservé du contenu 2"/>
          <p:cNvSpPr>
            <a:spLocks noGrp="1"/>
          </p:cNvSpPr>
          <p:nvPr>
            <p:ph idx="1"/>
          </p:nvPr>
        </p:nvSpPr>
        <p:spPr>
          <a:xfrm>
            <a:off x="899592" y="1844824"/>
            <a:ext cx="8034096" cy="4403576"/>
          </a:xfrm>
        </p:spPr>
        <p:txBody>
          <a:bodyPr>
            <a:normAutofit/>
          </a:bodyPr>
          <a:lstStyle/>
          <a:p>
            <a:r>
              <a:rPr lang="fr-FR" sz="2800" b="1" dirty="0">
                <a:latin typeface="Calibri" pitchFamily="34" charset="0"/>
              </a:rPr>
              <a:t>Arrêté interministériel du 15 </a:t>
            </a:r>
            <a:r>
              <a:rPr lang="fr-FR" sz="2800" b="1" dirty="0" err="1">
                <a:latin typeface="Calibri" pitchFamily="34" charset="0"/>
              </a:rPr>
              <a:t>Safar</a:t>
            </a:r>
            <a:r>
              <a:rPr lang="fr-FR" sz="2800" b="1" dirty="0">
                <a:latin typeface="Calibri" pitchFamily="34" charset="0"/>
              </a:rPr>
              <a:t> </a:t>
            </a:r>
            <a:r>
              <a:rPr lang="fr-FR" sz="2800" b="1" dirty="0" smtClean="0">
                <a:latin typeface="Calibri" pitchFamily="34" charset="0"/>
              </a:rPr>
              <a:t>1432 correspondant </a:t>
            </a:r>
            <a:r>
              <a:rPr lang="fr-FR" sz="2800" b="1" dirty="0">
                <a:latin typeface="Calibri" pitchFamily="34" charset="0"/>
              </a:rPr>
              <a:t>au 20 janvier 2011 fixant </a:t>
            </a:r>
            <a:r>
              <a:rPr lang="fr-FR" sz="2800" b="1" dirty="0" smtClean="0">
                <a:latin typeface="Calibri" pitchFamily="34" charset="0"/>
              </a:rPr>
              <a:t>les conditions </a:t>
            </a:r>
            <a:r>
              <a:rPr lang="fr-FR" sz="2800" b="1" dirty="0">
                <a:latin typeface="Calibri" pitchFamily="34" charset="0"/>
              </a:rPr>
              <a:t>d’utilisation des </a:t>
            </a:r>
            <a:r>
              <a:rPr lang="fr-FR" sz="2800" b="1" dirty="0" smtClean="0">
                <a:latin typeface="Calibri" pitchFamily="34" charset="0"/>
              </a:rPr>
              <a:t>dosimètres individuels</a:t>
            </a:r>
            <a:r>
              <a:rPr lang="fr-FR" sz="2800" b="1" dirty="0">
                <a:latin typeface="Calibri" pitchFamily="34" charset="0"/>
              </a:rPr>
              <a:t>.</a:t>
            </a:r>
          </a:p>
        </p:txBody>
      </p:sp>
    </p:spTree>
    <p:extLst>
      <p:ext uri="{BB962C8B-B14F-4D97-AF65-F5344CB8AC3E}">
        <p14:creationId xmlns:p14="http://schemas.microsoft.com/office/powerpoint/2010/main" val="1139960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74638"/>
            <a:ext cx="7499176" cy="850106"/>
          </a:xfrm>
          <a:solidFill>
            <a:schemeClr val="accent3">
              <a:lumMod val="20000"/>
              <a:lumOff val="80000"/>
            </a:schemeClr>
          </a:solidFill>
        </p:spPr>
        <p:txBody>
          <a:bodyPr/>
          <a:lstStyle/>
          <a:p>
            <a:r>
              <a:rPr lang="fr-FR" b="1" dirty="0" smtClean="0">
                <a:solidFill>
                  <a:srgbClr val="C00000"/>
                </a:solidFill>
              </a:rPr>
              <a:t>I/</a:t>
            </a:r>
            <a:r>
              <a:rPr lang="fr-FR" b="1" dirty="0" smtClean="0">
                <a:solidFill>
                  <a:srgbClr val="C00000"/>
                </a:solidFill>
              </a:rPr>
              <a:t>	</a:t>
            </a:r>
            <a:r>
              <a:rPr lang="fr-FR" b="1" dirty="0" smtClean="0">
                <a:solidFill>
                  <a:srgbClr val="C00000"/>
                </a:solidFill>
                <a:latin typeface="Calibri" pitchFamily="34" charset="0"/>
              </a:rPr>
              <a:t>A quoi sert-il ?</a:t>
            </a:r>
            <a:endParaRPr lang="fr-FR" b="1" dirty="0">
              <a:solidFill>
                <a:srgbClr val="C00000"/>
              </a:solidFill>
              <a:latin typeface="Calibri" pitchFamily="34" charset="0"/>
            </a:endParaRPr>
          </a:p>
        </p:txBody>
      </p:sp>
      <p:sp>
        <p:nvSpPr>
          <p:cNvPr id="4" name="Rectangle 3"/>
          <p:cNvSpPr/>
          <p:nvPr/>
        </p:nvSpPr>
        <p:spPr>
          <a:xfrm>
            <a:off x="1619672" y="4005064"/>
            <a:ext cx="2448272" cy="15121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b="1" dirty="0" smtClean="0">
                <a:latin typeface="Calibri" pitchFamily="34" charset="0"/>
                <a:ea typeface="Calibri"/>
                <a:cs typeface="Arial"/>
              </a:rPr>
              <a:t>1/ Le </a:t>
            </a:r>
            <a:r>
              <a:rPr lang="fr-FR" b="1" dirty="0">
                <a:latin typeface="Calibri" pitchFamily="34" charset="0"/>
                <a:ea typeface="Calibri"/>
                <a:cs typeface="Arial"/>
              </a:rPr>
              <a:t>niveau d’exposition externe de la personne</a:t>
            </a:r>
          </a:p>
        </p:txBody>
      </p:sp>
      <p:sp>
        <p:nvSpPr>
          <p:cNvPr id="5" name="Rectangle 4"/>
          <p:cNvSpPr/>
          <p:nvPr/>
        </p:nvSpPr>
        <p:spPr>
          <a:xfrm>
            <a:off x="5598766" y="3989438"/>
            <a:ext cx="2448272" cy="15121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b="1" dirty="0" smtClean="0">
                <a:latin typeface="Calibri" pitchFamily="34" charset="0"/>
                <a:ea typeface="Calibri"/>
                <a:cs typeface="Arial"/>
              </a:rPr>
              <a:t> 2/ Le </a:t>
            </a:r>
            <a:r>
              <a:rPr lang="fr-FR" b="1" dirty="0">
                <a:latin typeface="Calibri" pitchFamily="34" charset="0"/>
                <a:ea typeface="Calibri"/>
                <a:cs typeface="Arial"/>
              </a:rPr>
              <a:t>type d’exposition externe de la personne</a:t>
            </a:r>
            <a:endParaRPr lang="fr-FR" sz="1400" dirty="0">
              <a:latin typeface="Calibri" pitchFamily="34" charset="0"/>
              <a:ea typeface="Calibri"/>
              <a:cs typeface="Arial"/>
            </a:endParaRPr>
          </a:p>
        </p:txBody>
      </p:sp>
      <p:sp>
        <p:nvSpPr>
          <p:cNvPr id="6" name="Rectangle 5"/>
          <p:cNvSpPr/>
          <p:nvPr/>
        </p:nvSpPr>
        <p:spPr>
          <a:xfrm>
            <a:off x="2843808" y="1412776"/>
            <a:ext cx="439248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b="1" dirty="0" smtClean="0">
                <a:latin typeface="Calibri" pitchFamily="34" charset="0"/>
                <a:ea typeface="Calibri"/>
                <a:cs typeface="Arial"/>
              </a:rPr>
              <a:t> </a:t>
            </a:r>
            <a:r>
              <a:rPr lang="fr-FR" sz="3200" dirty="0">
                <a:latin typeface="Calibri" pitchFamily="34" charset="0"/>
                <a:ea typeface="Calibri"/>
                <a:cs typeface="Arial"/>
              </a:rPr>
              <a:t>Le dosimètre </a:t>
            </a:r>
            <a:endParaRPr lang="fr-FR" sz="3200" dirty="0" smtClean="0">
              <a:latin typeface="Calibri" pitchFamily="34" charset="0"/>
              <a:ea typeface="Calibri"/>
              <a:cs typeface="Arial"/>
            </a:endParaRPr>
          </a:p>
          <a:p>
            <a:pPr algn="ctr">
              <a:lnSpc>
                <a:spcPct val="115000"/>
              </a:lnSpc>
              <a:spcAft>
                <a:spcPts val="1000"/>
              </a:spcAft>
            </a:pPr>
            <a:r>
              <a:rPr lang="fr-FR" sz="3200" dirty="0" smtClean="0">
                <a:latin typeface="Calibri" pitchFamily="34" charset="0"/>
                <a:ea typeface="Calibri"/>
                <a:cs typeface="Arial"/>
              </a:rPr>
              <a:t>permet </a:t>
            </a:r>
            <a:r>
              <a:rPr lang="fr-FR" sz="3200" dirty="0">
                <a:latin typeface="Calibri" pitchFamily="34" charset="0"/>
                <a:ea typeface="Calibri"/>
                <a:cs typeface="Arial"/>
              </a:rPr>
              <a:t>de vérifier :</a:t>
            </a:r>
          </a:p>
        </p:txBody>
      </p:sp>
      <p:cxnSp>
        <p:nvCxnSpPr>
          <p:cNvPr id="10" name="Connecteur droit avec flèche 9"/>
          <p:cNvCxnSpPr>
            <a:endCxn id="5" idx="0"/>
          </p:cNvCxnSpPr>
          <p:nvPr/>
        </p:nvCxnSpPr>
        <p:spPr>
          <a:xfrm>
            <a:off x="4869359" y="2924944"/>
            <a:ext cx="1953543" cy="10644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Connecteur droit avec flèche 10"/>
          <p:cNvCxnSpPr/>
          <p:nvPr/>
        </p:nvCxnSpPr>
        <p:spPr>
          <a:xfrm flipH="1">
            <a:off x="2771800" y="2924944"/>
            <a:ext cx="2016224" cy="10801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2193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9592" y="2636912"/>
            <a:ext cx="7890080" cy="1152128"/>
          </a:xfrm>
        </p:spPr>
        <p:txBody>
          <a:bodyPr/>
          <a:lstStyle/>
          <a:p>
            <a:pPr marL="82296" indent="0" algn="ctr">
              <a:buNone/>
            </a:pPr>
            <a:r>
              <a:rPr lang="fr-FR" b="1" dirty="0" smtClean="0">
                <a:effectLst>
                  <a:outerShdw blurRad="38100" dist="38100" dir="2700000" algn="tl">
                    <a:srgbClr val="000000">
                      <a:alpha val="43137"/>
                    </a:srgbClr>
                  </a:outerShdw>
                </a:effectLst>
                <a:latin typeface="Calibri" pitchFamily="34" charset="0"/>
              </a:rPr>
              <a:t>Merci pour votre attention </a:t>
            </a:r>
            <a:endParaRPr lang="fr-FR" b="1" dirty="0">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3637045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116632"/>
            <a:ext cx="7704856" cy="864096"/>
          </a:xfrm>
          <a:solidFill>
            <a:schemeClr val="accent3">
              <a:lumMod val="20000"/>
              <a:lumOff val="80000"/>
            </a:schemeClr>
          </a:solidFill>
        </p:spPr>
        <p:txBody>
          <a:bodyPr>
            <a:normAutofit fontScale="90000"/>
          </a:bodyPr>
          <a:lstStyle/>
          <a:p>
            <a:pPr lvl="0">
              <a:lnSpc>
                <a:spcPct val="115000"/>
              </a:lnSpc>
              <a:spcAft>
                <a:spcPts val="1000"/>
              </a:spcAft>
            </a:pPr>
            <a:r>
              <a:rPr lang="fr-FR" sz="4400" b="1" dirty="0">
                <a:effectLst/>
                <a:latin typeface="Calibri"/>
                <a:ea typeface="Calibri"/>
                <a:cs typeface="Arial"/>
              </a:rPr>
              <a:t/>
            </a:r>
            <a:br>
              <a:rPr lang="fr-FR" sz="4400" b="1" dirty="0">
                <a:effectLst/>
                <a:latin typeface="Calibri"/>
                <a:ea typeface="Calibri"/>
                <a:cs typeface="Arial"/>
              </a:rPr>
            </a:br>
            <a:r>
              <a:rPr lang="fr-FR" sz="4400" b="1" dirty="0" smtClean="0">
                <a:solidFill>
                  <a:srgbClr val="C00000"/>
                </a:solidFill>
                <a:effectLst/>
                <a:latin typeface="Calibri"/>
                <a:ea typeface="Calibri"/>
                <a:cs typeface="Arial"/>
              </a:rPr>
              <a:t>II. Type de dosimètre utilisé?</a:t>
            </a:r>
            <a:r>
              <a:rPr lang="fr-FR" sz="3600" b="1" dirty="0">
                <a:solidFill>
                  <a:srgbClr val="C00000"/>
                </a:solidFill>
                <a:effectLst/>
                <a:latin typeface="Calibri"/>
                <a:ea typeface="Calibri"/>
                <a:cs typeface="Arial"/>
              </a:rPr>
              <a:t/>
            </a:r>
            <a:br>
              <a:rPr lang="fr-FR" sz="3600" b="1" dirty="0">
                <a:solidFill>
                  <a:srgbClr val="C00000"/>
                </a:solidFill>
                <a:effectLst/>
                <a:latin typeface="Calibri"/>
                <a:ea typeface="Calibri"/>
                <a:cs typeface="Arial"/>
              </a:rPr>
            </a:br>
            <a:endParaRPr lang="fr-FR" b="1" dirty="0">
              <a:solidFill>
                <a:srgbClr val="C00000"/>
              </a:solidFill>
            </a:endParaRPr>
          </a:p>
        </p:txBody>
      </p:sp>
      <p:sp>
        <p:nvSpPr>
          <p:cNvPr id="3" name="Espace réservé du contenu 2"/>
          <p:cNvSpPr>
            <a:spLocks noGrp="1"/>
          </p:cNvSpPr>
          <p:nvPr>
            <p:ph idx="1"/>
          </p:nvPr>
        </p:nvSpPr>
        <p:spPr>
          <a:xfrm>
            <a:off x="899592" y="1412776"/>
            <a:ext cx="8136904" cy="1728192"/>
          </a:xfrm>
        </p:spPr>
        <p:txBody>
          <a:bodyPr/>
          <a:lstStyle/>
          <a:p>
            <a:pPr marL="82296" indent="0">
              <a:lnSpc>
                <a:spcPct val="115000"/>
              </a:lnSpc>
              <a:spcAft>
                <a:spcPts val="1000"/>
              </a:spcAft>
              <a:buNone/>
            </a:pPr>
            <a:r>
              <a:rPr lang="fr-FR" sz="2800" dirty="0">
                <a:latin typeface="Calibri"/>
                <a:ea typeface="Calibri"/>
                <a:cs typeface="Arial"/>
              </a:rPr>
              <a:t>C’est un dosimètre OSL (luminescence stimulée optiquement) dit</a:t>
            </a:r>
            <a:r>
              <a:rPr lang="fr-FR" sz="2800" b="1" dirty="0">
                <a:effectLst>
                  <a:outerShdw blurRad="38100" dist="38100" dir="2700000" algn="tl">
                    <a:srgbClr val="000000">
                      <a:alpha val="43137"/>
                    </a:srgbClr>
                  </a:outerShdw>
                </a:effectLst>
                <a:latin typeface="Calibri"/>
                <a:ea typeface="Calibri"/>
                <a:cs typeface="Arial"/>
              </a:rPr>
              <a:t> </a:t>
            </a:r>
            <a:r>
              <a:rPr lang="fr-FR" sz="2800" b="1" dirty="0" err="1">
                <a:effectLst>
                  <a:outerShdw blurRad="38100" dist="38100" dir="2700000" algn="tl">
                    <a:srgbClr val="000000">
                      <a:alpha val="43137"/>
                    </a:srgbClr>
                  </a:outerShdw>
                </a:effectLst>
                <a:latin typeface="Calibri"/>
                <a:ea typeface="Calibri"/>
                <a:cs typeface="Arial"/>
              </a:rPr>
              <a:t>Inlight</a:t>
            </a:r>
            <a:r>
              <a:rPr lang="fr-FR" sz="2800" b="1" dirty="0">
                <a:effectLst>
                  <a:outerShdw blurRad="38100" dist="38100" dir="2700000" algn="tl">
                    <a:srgbClr val="000000">
                      <a:alpha val="43137"/>
                    </a:srgbClr>
                  </a:outerShdw>
                </a:effectLst>
                <a:latin typeface="Calibri"/>
                <a:ea typeface="Calibri"/>
                <a:cs typeface="Arial"/>
              </a:rPr>
              <a:t> </a:t>
            </a:r>
            <a:r>
              <a:rPr lang="fr-FR" sz="2800" dirty="0" smtClean="0">
                <a:latin typeface="Calibri"/>
                <a:ea typeface="Calibri"/>
                <a:cs typeface="Arial"/>
              </a:rPr>
              <a:t>détectant </a:t>
            </a:r>
            <a:r>
              <a:rPr lang="fr-FR" sz="2800" b="1" dirty="0">
                <a:latin typeface="Calibri"/>
                <a:ea typeface="Calibri"/>
                <a:cs typeface="Arial"/>
              </a:rPr>
              <a:t>les rayons X, </a:t>
            </a:r>
            <a:r>
              <a:rPr lang="fr-FR" sz="2800" b="1" dirty="0" smtClean="0">
                <a:latin typeface="Calibri"/>
                <a:ea typeface="Calibri"/>
                <a:cs typeface="Arial"/>
              </a:rPr>
              <a:t>Y et </a:t>
            </a:r>
            <a:r>
              <a:rPr lang="fr-FR" sz="2800" b="1" dirty="0" smtClean="0">
                <a:latin typeface="Calibri"/>
                <a:ea typeface="Calibri"/>
                <a:cs typeface="Calibri"/>
              </a:rPr>
              <a:t>β</a:t>
            </a:r>
            <a:endParaRPr lang="fr-FR" sz="2800" b="1" dirty="0">
              <a:latin typeface="Calibri"/>
              <a:ea typeface="Calibri"/>
              <a:cs typeface="Arial"/>
            </a:endParaRPr>
          </a:p>
          <a:p>
            <a:pPr marL="82296" indent="0">
              <a:buNone/>
            </a:pP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442771"/>
            <a:ext cx="5256584" cy="2866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2801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60648"/>
            <a:ext cx="7746064" cy="864096"/>
          </a:xfrm>
          <a:solidFill>
            <a:schemeClr val="accent3">
              <a:lumMod val="20000"/>
              <a:lumOff val="80000"/>
            </a:schemeClr>
          </a:solidFill>
        </p:spPr>
        <p:txBody>
          <a:bodyPr>
            <a:normAutofit/>
          </a:bodyPr>
          <a:lstStyle/>
          <a:p>
            <a:pPr lvl="0" algn="ctr">
              <a:lnSpc>
                <a:spcPct val="115000"/>
              </a:lnSpc>
              <a:spcAft>
                <a:spcPts val="1000"/>
              </a:spcAft>
            </a:pPr>
            <a:r>
              <a:rPr lang="fr-FR" sz="4400" b="1" dirty="0" smtClean="0">
                <a:solidFill>
                  <a:srgbClr val="FF0000"/>
                </a:solidFill>
                <a:latin typeface="Calibri"/>
                <a:ea typeface="Calibri"/>
                <a:cs typeface="Arial"/>
              </a:rPr>
              <a:t>III/ Identification </a:t>
            </a:r>
            <a:r>
              <a:rPr lang="fr-FR" sz="4400" b="1" dirty="0">
                <a:solidFill>
                  <a:srgbClr val="FF0000"/>
                </a:solidFill>
                <a:latin typeface="Calibri"/>
                <a:ea typeface="Calibri"/>
                <a:cs typeface="Arial"/>
              </a:rPr>
              <a:t>du </a:t>
            </a:r>
            <a:r>
              <a:rPr lang="fr-FR" sz="4400" b="1" dirty="0" smtClean="0">
                <a:solidFill>
                  <a:srgbClr val="FF0000"/>
                </a:solidFill>
                <a:latin typeface="Calibri"/>
                <a:ea typeface="Calibri"/>
                <a:cs typeface="Arial"/>
              </a:rPr>
              <a:t>dosimètre</a:t>
            </a:r>
            <a:endParaRPr lang="fr-FR" dirty="0">
              <a:solidFill>
                <a:srgbClr val="FF0000"/>
              </a:solidFill>
            </a:endParaRPr>
          </a:p>
        </p:txBody>
      </p:sp>
      <p:sp>
        <p:nvSpPr>
          <p:cNvPr id="3" name="Espace réservé du contenu 2"/>
          <p:cNvSpPr>
            <a:spLocks noGrp="1"/>
          </p:cNvSpPr>
          <p:nvPr>
            <p:ph idx="1"/>
          </p:nvPr>
        </p:nvSpPr>
        <p:spPr>
          <a:xfrm>
            <a:off x="1187624" y="1447800"/>
            <a:ext cx="7746064" cy="4800600"/>
          </a:xfrm>
        </p:spPr>
        <p:txBody>
          <a:bodyPr/>
          <a:lstStyle/>
          <a:p>
            <a:pPr marL="0" lvl="0" indent="0">
              <a:lnSpc>
                <a:spcPct val="115000"/>
              </a:lnSpc>
              <a:spcAft>
                <a:spcPts val="1000"/>
              </a:spcAft>
              <a:buNone/>
            </a:pPr>
            <a:r>
              <a:rPr lang="fr-FR" sz="2800" b="1" dirty="0" smtClean="0">
                <a:latin typeface="Calibri"/>
                <a:ea typeface="Calibri"/>
                <a:cs typeface="Arial"/>
              </a:rPr>
              <a:t>- Identification </a:t>
            </a:r>
            <a:r>
              <a:rPr lang="fr-FR" sz="2800" b="1" dirty="0">
                <a:latin typeface="Calibri"/>
                <a:ea typeface="Calibri"/>
                <a:cs typeface="Arial"/>
              </a:rPr>
              <a:t>du dosimètre au </a:t>
            </a:r>
            <a:r>
              <a:rPr lang="fr-FR" sz="2800" b="1" dirty="0">
                <a:solidFill>
                  <a:schemeClr val="accent1">
                    <a:lumMod val="60000"/>
                    <a:lumOff val="40000"/>
                  </a:schemeClr>
                </a:solidFill>
                <a:latin typeface="Calibri"/>
                <a:ea typeface="Calibri"/>
                <a:cs typeface="Arial"/>
              </a:rPr>
              <a:t>nom du </a:t>
            </a:r>
            <a:r>
              <a:rPr lang="fr-FR" sz="2800" b="1" dirty="0" smtClean="0">
                <a:solidFill>
                  <a:schemeClr val="accent1">
                    <a:lumMod val="60000"/>
                    <a:lumOff val="40000"/>
                  </a:schemeClr>
                </a:solidFill>
                <a:latin typeface="Calibri"/>
                <a:ea typeface="Calibri"/>
                <a:cs typeface="Arial"/>
              </a:rPr>
              <a:t>porteur</a:t>
            </a:r>
          </a:p>
          <a:p>
            <a:pPr marL="0" lvl="0" indent="0">
              <a:lnSpc>
                <a:spcPct val="115000"/>
              </a:lnSpc>
              <a:spcAft>
                <a:spcPts val="1000"/>
              </a:spcAft>
              <a:buNone/>
            </a:pPr>
            <a:r>
              <a:rPr lang="fr-FR" sz="2800" b="1" dirty="0" smtClean="0">
                <a:solidFill>
                  <a:schemeClr val="accent1">
                    <a:lumMod val="60000"/>
                    <a:lumOff val="40000"/>
                  </a:schemeClr>
                </a:solidFill>
                <a:latin typeface="Calibri"/>
                <a:ea typeface="Calibri"/>
                <a:cs typeface="Arial"/>
              </a:rPr>
              <a:t> - identification </a:t>
            </a:r>
            <a:r>
              <a:rPr lang="fr-FR" sz="2800" b="1" dirty="0" smtClean="0">
                <a:latin typeface="Calibri"/>
                <a:ea typeface="Calibri"/>
                <a:cs typeface="Arial"/>
              </a:rPr>
              <a:t>doit </a:t>
            </a:r>
            <a:r>
              <a:rPr lang="fr-FR" sz="2800" b="1" dirty="0">
                <a:latin typeface="Calibri"/>
                <a:ea typeface="Calibri"/>
                <a:cs typeface="Arial"/>
              </a:rPr>
              <a:t>être </a:t>
            </a:r>
            <a:r>
              <a:rPr lang="fr-FR" sz="2800" b="1" dirty="0" smtClean="0">
                <a:solidFill>
                  <a:srgbClr val="00B0F0"/>
                </a:solidFill>
                <a:latin typeface="Calibri"/>
                <a:ea typeface="Calibri"/>
                <a:cs typeface="Arial"/>
              </a:rPr>
              <a:t>apparente</a:t>
            </a:r>
            <a:r>
              <a:rPr lang="fr-FR" sz="2800" b="1" dirty="0" smtClean="0">
                <a:latin typeface="Calibri"/>
                <a:ea typeface="Calibri"/>
                <a:cs typeface="Arial"/>
              </a:rPr>
              <a:t> </a:t>
            </a:r>
            <a:r>
              <a:rPr lang="fr-FR" sz="2800" b="1" dirty="0">
                <a:latin typeface="Calibri"/>
                <a:ea typeface="Calibri"/>
                <a:cs typeface="Arial"/>
              </a:rPr>
              <a:t>et </a:t>
            </a:r>
            <a:r>
              <a:rPr lang="fr-FR" sz="2800" b="1" dirty="0">
                <a:solidFill>
                  <a:srgbClr val="00B0F0"/>
                </a:solidFill>
                <a:latin typeface="Calibri"/>
                <a:ea typeface="Calibri"/>
                <a:cs typeface="Arial"/>
              </a:rPr>
              <a:t>lisible</a:t>
            </a:r>
            <a:r>
              <a:rPr lang="fr-FR" sz="2800" b="1" dirty="0">
                <a:latin typeface="Calibri"/>
                <a:ea typeface="Calibri"/>
                <a:cs typeface="Arial"/>
              </a:rPr>
              <a:t>. elle doit exclure toute équivoque.</a:t>
            </a:r>
            <a:endParaRPr lang="fr-FR" sz="2000" b="1" dirty="0">
              <a:latin typeface="Calibri"/>
              <a:ea typeface="Calibri"/>
              <a:cs typeface="Arial"/>
            </a:endParaRPr>
          </a:p>
          <a:p>
            <a:pPr marL="82296" indent="0">
              <a:buNone/>
            </a:pPr>
            <a:endParaRPr lang="fr-FR"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140968"/>
            <a:ext cx="295232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èche droite 3"/>
          <p:cNvSpPr/>
          <p:nvPr/>
        </p:nvSpPr>
        <p:spPr>
          <a:xfrm>
            <a:off x="4139952" y="4005063"/>
            <a:ext cx="1800200" cy="402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1259632" y="3789040"/>
            <a:ext cx="2736304" cy="64807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rgbClr val="FF0000"/>
                </a:solidFill>
                <a:latin typeface="Calibri" pitchFamily="34" charset="0"/>
              </a:rPr>
              <a:t>Nom/prénom du porteur </a:t>
            </a:r>
            <a:endParaRPr lang="fr-FR" sz="2000" b="1" dirty="0">
              <a:solidFill>
                <a:srgbClr val="FF0000"/>
              </a:solidFill>
              <a:latin typeface="Calibri" pitchFamily="34" charset="0"/>
            </a:endParaRPr>
          </a:p>
        </p:txBody>
      </p:sp>
    </p:spTree>
    <p:extLst>
      <p:ext uri="{BB962C8B-B14F-4D97-AF65-F5344CB8AC3E}">
        <p14:creationId xmlns:p14="http://schemas.microsoft.com/office/powerpoint/2010/main" val="4165124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radioactivite.com/site/images/DosimetreOS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2492896"/>
            <a:ext cx="4392488" cy="30243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259632" y="476672"/>
            <a:ext cx="7632848" cy="160043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283650"/>
                </a:solidFill>
                <a:effectLst/>
                <a:latin typeface="Verdana" pitchFamily="34" charset="0"/>
                <a:cs typeface="Arial" pitchFamily="34" charset="0"/>
              </a:rPr>
              <a:t>Des dosimètres individualisés</a:t>
            </a:r>
            <a:r>
              <a:rPr kumimoji="0" lang="fr-FR" sz="1400" b="0" i="0" u="none" strike="noStrike" cap="none" normalizeH="0" baseline="0" dirty="0" smtClean="0">
                <a:ln>
                  <a:noFill/>
                </a:ln>
                <a:solidFill>
                  <a:schemeClr val="tx1"/>
                </a:solidFill>
                <a:effectLst/>
                <a:latin typeface="Arial" pitchFamily="34" charset="0"/>
                <a:cs typeface="Arial" pitchFamily="34" charset="0"/>
              </a:rPr>
              <a:t/>
            </a:r>
            <a:br>
              <a:rPr kumimoji="0" lang="fr-FR" sz="1400" b="0" i="0" u="none" strike="noStrike" cap="none" normalizeH="0" baseline="0" dirty="0" smtClean="0">
                <a:ln>
                  <a:noFill/>
                </a:ln>
                <a:solidFill>
                  <a:schemeClr val="tx1"/>
                </a:solidFill>
                <a:effectLst/>
                <a:latin typeface="Arial" pitchFamily="34" charset="0"/>
                <a:cs typeface="Arial" pitchFamily="34" charset="0"/>
              </a:rPr>
            </a:br>
            <a:r>
              <a:rPr kumimoji="0" lang="fr-FR" sz="1400" b="0" i="0" u="none" strike="noStrike" cap="none" normalizeH="0" baseline="0" dirty="0" smtClean="0">
                <a:ln>
                  <a:noFill/>
                </a:ln>
                <a:solidFill>
                  <a:srgbClr val="283650"/>
                </a:solidFill>
                <a:effectLst/>
                <a:latin typeface="Verdana" pitchFamily="34" charset="0"/>
                <a:cs typeface="Arial" pitchFamily="34" charset="0"/>
              </a:rPr>
              <a:t>Le port et la lecture d’un dosimètre est individualisé. Le détecteur proprement dit se trouve dans un boîtier sur lequel figurent toutes les indications qui pourront identifier le porteur (nom, service, établissement), l’utilisation et la période de port. Les dosimètres passifs les plus répandus sont maintenant de type OSL comme ce dosimètre </a:t>
            </a:r>
            <a:r>
              <a:rPr kumimoji="0" lang="fr-FR" sz="1400" b="0" i="0" u="none" strike="noStrike" cap="none" normalizeH="0" baseline="0" dirty="0" err="1" smtClean="0">
                <a:ln>
                  <a:noFill/>
                </a:ln>
                <a:solidFill>
                  <a:srgbClr val="283650"/>
                </a:solidFill>
                <a:effectLst/>
                <a:latin typeface="Verdana" pitchFamily="34" charset="0"/>
                <a:cs typeface="Arial" pitchFamily="34" charset="0"/>
              </a:rPr>
              <a:t>InLight</a:t>
            </a:r>
            <a:r>
              <a:rPr kumimoji="0" lang="fr-FR" sz="1400" b="0" i="0" u="none" strike="noStrike" cap="none" normalizeH="0" baseline="0" dirty="0" smtClean="0">
                <a:ln>
                  <a:noFill/>
                </a:ln>
                <a:solidFill>
                  <a:srgbClr val="283650"/>
                </a:solidFill>
                <a:effectLst/>
                <a:latin typeface="Verdana" pitchFamily="34" charset="0"/>
                <a:cs typeface="Arial" pitchFamily="34" charset="0"/>
              </a:rPr>
              <a:t> de LCIE </a:t>
            </a:r>
            <a:r>
              <a:rPr kumimoji="0" lang="fr-FR" sz="1400" b="0" i="0" u="none" strike="noStrike" cap="none" normalizeH="0" baseline="0" dirty="0" err="1" smtClean="0">
                <a:ln>
                  <a:noFill/>
                </a:ln>
                <a:solidFill>
                  <a:srgbClr val="283650"/>
                </a:solidFill>
                <a:effectLst/>
                <a:latin typeface="Verdana" pitchFamily="34" charset="0"/>
                <a:cs typeface="Arial" pitchFamily="34" charset="0"/>
              </a:rPr>
              <a:t>Landauer</a:t>
            </a:r>
            <a:r>
              <a:rPr kumimoji="0" lang="fr-FR" sz="1400" b="0" i="0" u="none" strike="noStrike" cap="none" normalizeH="0" baseline="0" dirty="0" smtClean="0">
                <a:ln>
                  <a:noFill/>
                </a:ln>
                <a:solidFill>
                  <a:srgbClr val="283650"/>
                </a:solidFill>
                <a:effectLst/>
                <a:latin typeface="Verdana" pitchFamily="34" charset="0"/>
                <a:cs typeface="Arial" pitchFamily="34" charset="0"/>
              </a:rPr>
              <a:t> qui en assure la fabrication et le suivi</a:t>
            </a:r>
            <a:r>
              <a:rPr kumimoji="0" lang="fr-FR" sz="1400" b="0" i="0" u="none" strike="noStrike" cap="none" normalizeH="0" baseline="0" dirty="0" smtClean="0">
                <a:ln>
                  <a:noFill/>
                </a:ln>
                <a:solidFill>
                  <a:srgbClr val="283650"/>
                </a:solidFill>
                <a:effectLst/>
                <a:latin typeface="Verdana" pitchFamily="34" charset="0"/>
                <a:cs typeface="Arial" pitchFamily="34" charset="0"/>
              </a:rPr>
              <a:t>. </a:t>
            </a:r>
            <a:r>
              <a:rPr kumimoji="0" lang="fr-FR" sz="1400" b="0" i="0" u="none" strike="noStrike" cap="none" normalizeH="0" baseline="0" dirty="0" smtClean="0">
                <a:ln>
                  <a:noFill/>
                </a:ln>
                <a:solidFill>
                  <a:schemeClr val="tx1"/>
                </a:solidFill>
                <a:effectLst/>
                <a:latin typeface="Arial" pitchFamily="34" charset="0"/>
                <a:cs typeface="Arial" pitchFamily="34" charset="0"/>
              </a:rPr>
              <a:t>  </a:t>
            </a:r>
            <a:r>
              <a:rPr kumimoji="0" lang="fr-FR" sz="1400" b="0" i="0" u="none" strike="noStrike" cap="none" normalizeH="0" baseline="0" dirty="0" smtClean="0">
                <a:ln>
                  <a:noFill/>
                </a:ln>
                <a:solidFill>
                  <a:srgbClr val="283650"/>
                </a:solidFill>
                <a:effectLst/>
                <a:latin typeface="Verdana" pitchFamily="34" charset="0"/>
                <a:cs typeface="Arial" pitchFamily="34" charset="0"/>
              </a:rPr>
              <a:t>©LCIE </a:t>
            </a:r>
            <a:r>
              <a:rPr kumimoji="0" lang="fr-FR" sz="1400" b="0" i="0" u="none" strike="noStrike" cap="none" normalizeH="0" baseline="0" dirty="0" err="1" smtClean="0">
                <a:ln>
                  <a:noFill/>
                </a:ln>
                <a:solidFill>
                  <a:srgbClr val="283650"/>
                </a:solidFill>
                <a:effectLst/>
                <a:latin typeface="Verdana" pitchFamily="34" charset="0"/>
                <a:cs typeface="Arial" pitchFamily="34" charset="0"/>
              </a:rPr>
              <a:t>Landauer</a:t>
            </a:r>
            <a:r>
              <a:rPr kumimoji="0" lang="fr-FR" sz="14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1028" name="Picture 4" descr="http://www.laradioactivite.com/site/images/body/cop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98438"/>
            <a:ext cx="95250" cy="7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491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60648"/>
            <a:ext cx="7746064" cy="864096"/>
          </a:xfrm>
          <a:solidFill>
            <a:schemeClr val="accent3">
              <a:lumMod val="20000"/>
              <a:lumOff val="80000"/>
            </a:schemeClr>
          </a:solidFill>
        </p:spPr>
        <p:txBody>
          <a:bodyPr>
            <a:normAutofit fontScale="90000"/>
          </a:bodyPr>
          <a:lstStyle/>
          <a:p>
            <a:pPr lvl="0">
              <a:lnSpc>
                <a:spcPct val="115000"/>
              </a:lnSpc>
              <a:spcAft>
                <a:spcPts val="1000"/>
              </a:spcAft>
            </a:pPr>
            <a:r>
              <a:rPr lang="fr-FR" sz="4400" b="1" dirty="0">
                <a:solidFill>
                  <a:srgbClr val="C00000"/>
                </a:solidFill>
                <a:effectLst/>
                <a:latin typeface="Calibri"/>
                <a:ea typeface="Calibri"/>
                <a:cs typeface="Arial"/>
              </a:rPr>
              <a:t/>
            </a:r>
            <a:br>
              <a:rPr lang="fr-FR" sz="4400" b="1" dirty="0">
                <a:solidFill>
                  <a:srgbClr val="C00000"/>
                </a:solidFill>
                <a:effectLst/>
                <a:latin typeface="Calibri"/>
                <a:ea typeface="Calibri"/>
                <a:cs typeface="Arial"/>
              </a:rPr>
            </a:br>
            <a:r>
              <a:rPr lang="fr-FR" sz="4400" b="1" dirty="0" smtClean="0">
                <a:solidFill>
                  <a:srgbClr val="C00000"/>
                </a:solidFill>
                <a:effectLst/>
                <a:latin typeface="Calibri"/>
                <a:ea typeface="Calibri"/>
                <a:cs typeface="Arial"/>
              </a:rPr>
              <a:t>III. conditions d’utilisation:</a:t>
            </a:r>
            <a:r>
              <a:rPr lang="fr-FR" sz="3600" dirty="0">
                <a:effectLst/>
                <a:latin typeface="Calibri"/>
                <a:ea typeface="Calibri"/>
                <a:cs typeface="Arial"/>
              </a:rPr>
              <a:t/>
            </a:r>
            <a:br>
              <a:rPr lang="fr-FR" sz="3600" dirty="0">
                <a:effectLst/>
                <a:latin typeface="Calibri"/>
                <a:ea typeface="Calibri"/>
                <a:cs typeface="Arial"/>
              </a:rPr>
            </a:br>
            <a:endParaRPr lang="fr-FR" dirty="0"/>
          </a:p>
        </p:txBody>
      </p:sp>
      <p:sp>
        <p:nvSpPr>
          <p:cNvPr id="3" name="Espace réservé du contenu 2"/>
          <p:cNvSpPr>
            <a:spLocks noGrp="1"/>
          </p:cNvSpPr>
          <p:nvPr>
            <p:ph idx="1"/>
          </p:nvPr>
        </p:nvSpPr>
        <p:spPr/>
        <p:txBody>
          <a:bodyPr/>
          <a:lstStyle/>
          <a:p>
            <a:pPr marL="0" lvl="0" indent="0">
              <a:lnSpc>
                <a:spcPct val="115000"/>
              </a:lnSpc>
              <a:spcAft>
                <a:spcPts val="1000"/>
              </a:spcAft>
              <a:buNone/>
            </a:pPr>
            <a:r>
              <a:rPr lang="fr-FR" sz="2800" b="1" dirty="0" smtClean="0">
                <a:solidFill>
                  <a:srgbClr val="FF0000"/>
                </a:solidFill>
                <a:effectLst>
                  <a:outerShdw blurRad="38100" dist="38100" dir="2700000" algn="tl">
                    <a:srgbClr val="000000">
                      <a:alpha val="43137"/>
                    </a:srgbClr>
                  </a:outerShdw>
                </a:effectLst>
                <a:latin typeface="Calibri"/>
                <a:ea typeface="Calibri"/>
                <a:cs typeface="Arial"/>
              </a:rPr>
              <a:t>2-</a:t>
            </a:r>
            <a:r>
              <a:rPr lang="fr-FR" sz="2800" b="1" dirty="0" smtClean="0">
                <a:latin typeface="Calibri"/>
                <a:ea typeface="Calibri"/>
                <a:cs typeface="Arial"/>
              </a:rPr>
              <a:t> le </a:t>
            </a:r>
            <a:r>
              <a:rPr lang="fr-FR" sz="2800" b="1" dirty="0">
                <a:latin typeface="Calibri"/>
                <a:ea typeface="Calibri"/>
                <a:cs typeface="Arial"/>
              </a:rPr>
              <a:t>travailleur doit porter son dosimètre à </a:t>
            </a:r>
            <a:r>
              <a:rPr lang="fr-FR" sz="2800" b="1" dirty="0">
                <a:solidFill>
                  <a:schemeClr val="accent1">
                    <a:lumMod val="60000"/>
                    <a:lumOff val="40000"/>
                  </a:schemeClr>
                </a:solidFill>
                <a:latin typeface="Calibri"/>
                <a:ea typeface="Calibri"/>
                <a:cs typeface="Arial"/>
              </a:rPr>
              <a:t>hauteur de la poitrine </a:t>
            </a:r>
            <a:r>
              <a:rPr lang="fr-FR" sz="2800" b="1" dirty="0">
                <a:latin typeface="Calibri"/>
                <a:ea typeface="Calibri"/>
                <a:cs typeface="Arial"/>
              </a:rPr>
              <a:t>ou, en cas d’impossibilité, à </a:t>
            </a:r>
            <a:r>
              <a:rPr lang="fr-FR" sz="2800" b="1" dirty="0">
                <a:solidFill>
                  <a:schemeClr val="accent1">
                    <a:lumMod val="60000"/>
                    <a:lumOff val="40000"/>
                  </a:schemeClr>
                </a:solidFill>
                <a:latin typeface="Calibri"/>
                <a:ea typeface="Calibri"/>
                <a:cs typeface="Arial"/>
              </a:rPr>
              <a:t>la ceinture</a:t>
            </a:r>
            <a:r>
              <a:rPr lang="fr-FR" sz="2800" b="1" dirty="0">
                <a:latin typeface="Calibri"/>
                <a:ea typeface="Calibri"/>
                <a:cs typeface="Arial"/>
              </a:rPr>
              <a:t>.</a:t>
            </a:r>
            <a:endParaRPr lang="fr-FR" sz="2000" b="1" dirty="0">
              <a:latin typeface="Calibri"/>
              <a:ea typeface="Calibri"/>
              <a:cs typeface="Arial"/>
            </a:endParaRPr>
          </a:p>
          <a:p>
            <a:pPr marL="82296" indent="0">
              <a:buNone/>
            </a:pP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140968"/>
            <a:ext cx="792088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119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60648"/>
            <a:ext cx="7746064" cy="864096"/>
          </a:xfrm>
          <a:solidFill>
            <a:schemeClr val="accent3">
              <a:lumMod val="20000"/>
              <a:lumOff val="80000"/>
            </a:schemeClr>
          </a:solidFill>
        </p:spPr>
        <p:txBody>
          <a:bodyPr>
            <a:normAutofit fontScale="90000"/>
          </a:bodyPr>
          <a:lstStyle/>
          <a:p>
            <a:pPr lvl="0">
              <a:lnSpc>
                <a:spcPct val="115000"/>
              </a:lnSpc>
              <a:spcAft>
                <a:spcPts val="1000"/>
              </a:spcAft>
            </a:pPr>
            <a:r>
              <a:rPr lang="fr-FR" sz="4400" b="1" dirty="0">
                <a:solidFill>
                  <a:srgbClr val="C00000"/>
                </a:solidFill>
                <a:effectLst/>
                <a:latin typeface="Calibri"/>
                <a:ea typeface="Calibri"/>
                <a:cs typeface="Arial"/>
              </a:rPr>
              <a:t/>
            </a:r>
            <a:br>
              <a:rPr lang="fr-FR" sz="4400" b="1" dirty="0">
                <a:solidFill>
                  <a:srgbClr val="C00000"/>
                </a:solidFill>
                <a:effectLst/>
                <a:latin typeface="Calibri"/>
                <a:ea typeface="Calibri"/>
                <a:cs typeface="Arial"/>
              </a:rPr>
            </a:br>
            <a:r>
              <a:rPr lang="fr-FR" sz="4400" b="1" dirty="0" smtClean="0">
                <a:solidFill>
                  <a:srgbClr val="C00000"/>
                </a:solidFill>
                <a:effectLst/>
                <a:latin typeface="Calibri"/>
                <a:ea typeface="Calibri"/>
                <a:cs typeface="Arial"/>
              </a:rPr>
              <a:t>III. conditions d’utilisation:</a:t>
            </a:r>
            <a:r>
              <a:rPr lang="fr-FR" sz="3600" dirty="0">
                <a:effectLst/>
                <a:latin typeface="Calibri"/>
                <a:ea typeface="Calibri"/>
                <a:cs typeface="Arial"/>
              </a:rPr>
              <a:t/>
            </a:r>
            <a:br>
              <a:rPr lang="fr-FR" sz="3600" dirty="0">
                <a:effectLst/>
                <a:latin typeface="Calibri"/>
                <a:ea typeface="Calibri"/>
                <a:cs typeface="Arial"/>
              </a:rPr>
            </a:br>
            <a:endParaRPr lang="fr-FR" dirty="0"/>
          </a:p>
        </p:txBody>
      </p:sp>
      <p:sp>
        <p:nvSpPr>
          <p:cNvPr id="3" name="Espace réservé du contenu 2"/>
          <p:cNvSpPr>
            <a:spLocks noGrp="1"/>
          </p:cNvSpPr>
          <p:nvPr>
            <p:ph idx="1"/>
          </p:nvPr>
        </p:nvSpPr>
        <p:spPr>
          <a:xfrm>
            <a:off x="1187624" y="2060848"/>
            <a:ext cx="7746064" cy="2664296"/>
          </a:xfrm>
        </p:spPr>
        <p:txBody>
          <a:bodyPr/>
          <a:lstStyle/>
          <a:p>
            <a:pPr marL="0" lvl="0" indent="0">
              <a:lnSpc>
                <a:spcPct val="115000"/>
              </a:lnSpc>
              <a:spcAft>
                <a:spcPts val="1000"/>
              </a:spcAft>
              <a:buNone/>
            </a:pPr>
            <a:r>
              <a:rPr lang="fr-FR" dirty="0" smtClean="0">
                <a:solidFill>
                  <a:srgbClr val="FF0000"/>
                </a:solidFill>
                <a:effectLst>
                  <a:outerShdw blurRad="38100" dist="38100" dir="2700000" algn="tl">
                    <a:srgbClr val="000000">
                      <a:alpha val="43137"/>
                    </a:srgbClr>
                  </a:outerShdw>
                </a:effectLst>
                <a:latin typeface="Calibri"/>
                <a:ea typeface="Calibri"/>
                <a:cs typeface="Arial"/>
              </a:rPr>
              <a:t>3-</a:t>
            </a:r>
            <a:r>
              <a:rPr lang="fr-FR" dirty="0" smtClean="0">
                <a:latin typeface="Calibri"/>
                <a:ea typeface="Calibri"/>
                <a:cs typeface="Arial"/>
              </a:rPr>
              <a:t> </a:t>
            </a:r>
            <a:r>
              <a:rPr lang="fr-FR" sz="2800" b="1" dirty="0" smtClean="0">
                <a:latin typeface="Calibri" pitchFamily="34" charset="0"/>
                <a:ea typeface="Calibri"/>
                <a:cs typeface="Arial"/>
              </a:rPr>
              <a:t>En </a:t>
            </a:r>
            <a:r>
              <a:rPr lang="fr-FR" sz="2800" b="1" dirty="0">
                <a:latin typeface="Calibri" pitchFamily="34" charset="0"/>
                <a:ea typeface="Calibri"/>
                <a:cs typeface="Arial"/>
              </a:rPr>
              <a:t>cas de port de dosimètres passifs et actifs sur des supports différents, ceux-ci doivent être </a:t>
            </a:r>
            <a:r>
              <a:rPr lang="fr-FR" sz="2800" b="1" dirty="0">
                <a:solidFill>
                  <a:schemeClr val="accent1">
                    <a:lumMod val="60000"/>
                    <a:lumOff val="40000"/>
                  </a:schemeClr>
                </a:solidFill>
                <a:latin typeface="Calibri" pitchFamily="34" charset="0"/>
                <a:ea typeface="Calibri"/>
                <a:cs typeface="Arial"/>
              </a:rPr>
              <a:t>portés à proximité </a:t>
            </a:r>
            <a:r>
              <a:rPr lang="fr-FR" sz="2800" b="1" dirty="0">
                <a:latin typeface="Calibri" pitchFamily="34" charset="0"/>
                <a:ea typeface="Calibri"/>
                <a:cs typeface="Arial"/>
              </a:rPr>
              <a:t>pour limiter les écarts de mesure entre deux données y afférentes.</a:t>
            </a:r>
          </a:p>
          <a:p>
            <a:pPr marL="82296" indent="0">
              <a:buNone/>
            </a:pPr>
            <a:endParaRPr lang="fr-FR" dirty="0"/>
          </a:p>
        </p:txBody>
      </p:sp>
    </p:spTree>
    <p:extLst>
      <p:ext uri="{BB962C8B-B14F-4D97-AF65-F5344CB8AC3E}">
        <p14:creationId xmlns:p14="http://schemas.microsoft.com/office/powerpoint/2010/main" val="253214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60648"/>
            <a:ext cx="7746064" cy="864096"/>
          </a:xfrm>
          <a:solidFill>
            <a:schemeClr val="accent3">
              <a:lumMod val="20000"/>
              <a:lumOff val="80000"/>
            </a:schemeClr>
          </a:solidFill>
        </p:spPr>
        <p:txBody>
          <a:bodyPr>
            <a:normAutofit fontScale="90000"/>
          </a:bodyPr>
          <a:lstStyle/>
          <a:p>
            <a:pPr lvl="0">
              <a:lnSpc>
                <a:spcPct val="115000"/>
              </a:lnSpc>
              <a:spcAft>
                <a:spcPts val="1000"/>
              </a:spcAft>
            </a:pPr>
            <a:r>
              <a:rPr lang="fr-FR" sz="4400" b="1" dirty="0">
                <a:solidFill>
                  <a:srgbClr val="C00000"/>
                </a:solidFill>
                <a:effectLst/>
                <a:latin typeface="Calibri"/>
                <a:ea typeface="Calibri"/>
                <a:cs typeface="Arial"/>
              </a:rPr>
              <a:t/>
            </a:r>
            <a:br>
              <a:rPr lang="fr-FR" sz="4400" b="1" dirty="0">
                <a:solidFill>
                  <a:srgbClr val="C00000"/>
                </a:solidFill>
                <a:effectLst/>
                <a:latin typeface="Calibri"/>
                <a:ea typeface="Calibri"/>
                <a:cs typeface="Arial"/>
              </a:rPr>
            </a:br>
            <a:r>
              <a:rPr lang="fr-FR" sz="4400" b="1" dirty="0" smtClean="0">
                <a:solidFill>
                  <a:srgbClr val="C00000"/>
                </a:solidFill>
                <a:effectLst/>
                <a:latin typeface="Calibri"/>
                <a:ea typeface="Calibri"/>
                <a:cs typeface="Arial"/>
              </a:rPr>
              <a:t>III. conditions d’utilisation:</a:t>
            </a:r>
            <a:r>
              <a:rPr lang="fr-FR" sz="3600" dirty="0">
                <a:effectLst/>
                <a:latin typeface="Calibri"/>
                <a:ea typeface="Calibri"/>
                <a:cs typeface="Arial"/>
              </a:rPr>
              <a:t/>
            </a:r>
            <a:br>
              <a:rPr lang="fr-FR" sz="3600" dirty="0">
                <a:effectLst/>
                <a:latin typeface="Calibri"/>
                <a:ea typeface="Calibri"/>
                <a:cs typeface="Arial"/>
              </a:rPr>
            </a:br>
            <a:endParaRPr lang="fr-FR" dirty="0"/>
          </a:p>
        </p:txBody>
      </p:sp>
      <p:sp>
        <p:nvSpPr>
          <p:cNvPr id="3" name="Espace réservé du contenu 2"/>
          <p:cNvSpPr>
            <a:spLocks noGrp="1"/>
          </p:cNvSpPr>
          <p:nvPr>
            <p:ph idx="1"/>
          </p:nvPr>
        </p:nvSpPr>
        <p:spPr>
          <a:xfrm>
            <a:off x="1187624" y="2132856"/>
            <a:ext cx="7498080" cy="2448272"/>
          </a:xfrm>
        </p:spPr>
        <p:txBody>
          <a:bodyPr/>
          <a:lstStyle/>
          <a:p>
            <a:pPr marL="0" lvl="0" indent="0">
              <a:lnSpc>
                <a:spcPct val="115000"/>
              </a:lnSpc>
              <a:spcAft>
                <a:spcPts val="1000"/>
              </a:spcAft>
              <a:buNone/>
            </a:pPr>
            <a:r>
              <a:rPr lang="fr-FR" b="1" dirty="0" smtClean="0">
                <a:solidFill>
                  <a:srgbClr val="FF0000"/>
                </a:solidFill>
                <a:effectLst>
                  <a:outerShdw blurRad="38100" dist="38100" dir="2700000" algn="tl">
                    <a:srgbClr val="000000">
                      <a:alpha val="43137"/>
                    </a:srgbClr>
                  </a:outerShdw>
                </a:effectLst>
                <a:latin typeface="Calibri"/>
                <a:ea typeface="Calibri"/>
                <a:cs typeface="Arial"/>
              </a:rPr>
              <a:t>4- </a:t>
            </a:r>
            <a:r>
              <a:rPr lang="fr-FR" b="1" dirty="0" smtClean="0">
                <a:latin typeface="Calibri"/>
                <a:ea typeface="Calibri"/>
                <a:cs typeface="Arial"/>
              </a:rPr>
              <a:t>L’équivalent </a:t>
            </a:r>
            <a:r>
              <a:rPr lang="fr-FR" b="1" dirty="0">
                <a:latin typeface="Calibri"/>
                <a:ea typeface="Calibri"/>
                <a:cs typeface="Arial"/>
              </a:rPr>
              <a:t>de </a:t>
            </a:r>
            <a:r>
              <a:rPr lang="fr-FR" b="1" dirty="0">
                <a:solidFill>
                  <a:srgbClr val="00B0F0"/>
                </a:solidFill>
                <a:latin typeface="Calibri"/>
                <a:ea typeface="Calibri"/>
                <a:cs typeface="Arial"/>
              </a:rPr>
              <a:t>dose mesuré est assimilé à la dose reçu par le corps entier </a:t>
            </a:r>
            <a:r>
              <a:rPr lang="fr-FR" b="1" dirty="0">
                <a:latin typeface="Calibri"/>
                <a:ea typeface="Calibri"/>
                <a:cs typeface="Arial"/>
              </a:rPr>
              <a:t>par convention.</a:t>
            </a:r>
            <a:endParaRPr lang="fr-FR" sz="2400" b="1" dirty="0">
              <a:latin typeface="Calibri"/>
              <a:ea typeface="Calibri"/>
              <a:cs typeface="Arial"/>
            </a:endParaRPr>
          </a:p>
          <a:p>
            <a:pPr marL="82296" indent="0">
              <a:buNone/>
            </a:pPr>
            <a:endParaRPr lang="fr-FR" dirty="0"/>
          </a:p>
        </p:txBody>
      </p:sp>
    </p:spTree>
    <p:extLst>
      <p:ext uri="{BB962C8B-B14F-4D97-AF65-F5344CB8AC3E}">
        <p14:creationId xmlns:p14="http://schemas.microsoft.com/office/powerpoint/2010/main" val="35694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60648"/>
            <a:ext cx="7746064" cy="864096"/>
          </a:xfrm>
          <a:solidFill>
            <a:schemeClr val="accent3">
              <a:lumMod val="20000"/>
              <a:lumOff val="80000"/>
            </a:schemeClr>
          </a:solidFill>
        </p:spPr>
        <p:txBody>
          <a:bodyPr>
            <a:normAutofit fontScale="90000"/>
          </a:bodyPr>
          <a:lstStyle/>
          <a:p>
            <a:pPr lvl="0">
              <a:lnSpc>
                <a:spcPct val="115000"/>
              </a:lnSpc>
              <a:spcAft>
                <a:spcPts val="1000"/>
              </a:spcAft>
            </a:pPr>
            <a:r>
              <a:rPr lang="fr-FR" sz="4400" b="1" dirty="0">
                <a:solidFill>
                  <a:srgbClr val="C00000"/>
                </a:solidFill>
                <a:effectLst/>
                <a:latin typeface="Calibri"/>
                <a:ea typeface="Calibri"/>
                <a:cs typeface="Arial"/>
              </a:rPr>
              <a:t/>
            </a:r>
            <a:br>
              <a:rPr lang="fr-FR" sz="4400" b="1" dirty="0">
                <a:solidFill>
                  <a:srgbClr val="C00000"/>
                </a:solidFill>
                <a:effectLst/>
                <a:latin typeface="Calibri"/>
                <a:ea typeface="Calibri"/>
                <a:cs typeface="Arial"/>
              </a:rPr>
            </a:br>
            <a:r>
              <a:rPr lang="fr-FR" sz="4400" b="1" dirty="0" smtClean="0">
                <a:solidFill>
                  <a:srgbClr val="C00000"/>
                </a:solidFill>
                <a:effectLst/>
                <a:latin typeface="Calibri"/>
                <a:ea typeface="Calibri"/>
                <a:cs typeface="Arial"/>
              </a:rPr>
              <a:t>III. conditions d’utilisation:</a:t>
            </a:r>
            <a:r>
              <a:rPr lang="fr-FR" sz="3600" dirty="0">
                <a:effectLst/>
                <a:latin typeface="Calibri"/>
                <a:ea typeface="Calibri"/>
                <a:cs typeface="Arial"/>
              </a:rPr>
              <a:t/>
            </a:r>
            <a:br>
              <a:rPr lang="fr-FR" sz="3600" dirty="0">
                <a:effectLst/>
                <a:latin typeface="Calibri"/>
                <a:ea typeface="Calibri"/>
                <a:cs typeface="Arial"/>
              </a:rPr>
            </a:br>
            <a:endParaRPr lang="fr-FR" dirty="0"/>
          </a:p>
        </p:txBody>
      </p:sp>
      <p:sp>
        <p:nvSpPr>
          <p:cNvPr id="3" name="Espace réservé du contenu 2"/>
          <p:cNvSpPr>
            <a:spLocks noGrp="1"/>
          </p:cNvSpPr>
          <p:nvPr>
            <p:ph idx="1"/>
          </p:nvPr>
        </p:nvSpPr>
        <p:spPr>
          <a:xfrm>
            <a:off x="1115616" y="1988840"/>
            <a:ext cx="7920880" cy="3600400"/>
          </a:xfrm>
        </p:spPr>
        <p:txBody>
          <a:bodyPr/>
          <a:lstStyle/>
          <a:p>
            <a:pPr marL="0" lvl="0" indent="0">
              <a:lnSpc>
                <a:spcPct val="115000"/>
              </a:lnSpc>
              <a:spcAft>
                <a:spcPts val="1000"/>
              </a:spcAft>
              <a:buNone/>
            </a:pPr>
            <a:r>
              <a:rPr lang="fr-FR" sz="2800" b="1" dirty="0" smtClean="0">
                <a:solidFill>
                  <a:srgbClr val="FF0000"/>
                </a:solidFill>
                <a:effectLst>
                  <a:outerShdw blurRad="38100" dist="38100" dir="2700000" algn="tl">
                    <a:srgbClr val="000000">
                      <a:alpha val="43137"/>
                    </a:srgbClr>
                  </a:outerShdw>
                </a:effectLst>
                <a:latin typeface="Calibri"/>
                <a:ea typeface="Calibri"/>
                <a:cs typeface="Arial"/>
              </a:rPr>
              <a:t>5 - </a:t>
            </a:r>
            <a:r>
              <a:rPr lang="fr-FR" sz="2800" b="1" dirty="0">
                <a:latin typeface="Calibri"/>
                <a:ea typeface="Calibri"/>
                <a:cs typeface="Arial"/>
              </a:rPr>
              <a:t>D</a:t>
            </a:r>
            <a:r>
              <a:rPr lang="fr-FR" sz="2800" b="1" dirty="0" smtClean="0">
                <a:latin typeface="Calibri"/>
                <a:ea typeface="Calibri"/>
                <a:cs typeface="Arial"/>
              </a:rPr>
              <a:t>es </a:t>
            </a:r>
            <a:r>
              <a:rPr lang="fr-FR" sz="2800" b="1" dirty="0">
                <a:latin typeface="Calibri"/>
                <a:ea typeface="Calibri"/>
                <a:cs typeface="Arial"/>
              </a:rPr>
              <a:t>dosimètres complémentaires, notamment aux poignets et aux doigts, peuvent être portés en fonction de la nature des travaux effectuée. Toutefois, ces dosimètres complémentaires </a:t>
            </a:r>
            <a:r>
              <a:rPr lang="fr-FR" sz="2800" b="1" dirty="0">
                <a:solidFill>
                  <a:srgbClr val="00B0F0"/>
                </a:solidFill>
                <a:latin typeface="Calibri"/>
                <a:ea typeface="Calibri"/>
                <a:cs typeface="Arial"/>
              </a:rPr>
              <a:t>ne dispensent, en aucun cas, de l’obligation de porter les dosimètres de poitrine.</a:t>
            </a:r>
            <a:endParaRPr lang="fr-FR" sz="2400" b="1" dirty="0">
              <a:solidFill>
                <a:srgbClr val="00B0F0"/>
              </a:solidFill>
              <a:latin typeface="Calibri"/>
              <a:ea typeface="Calibri"/>
              <a:cs typeface="Arial"/>
            </a:endParaRPr>
          </a:p>
          <a:p>
            <a:pPr marL="82296" indent="0">
              <a:buNone/>
            </a:pPr>
            <a:endParaRPr lang="fr-FR" dirty="0"/>
          </a:p>
        </p:txBody>
      </p:sp>
    </p:spTree>
    <p:extLst>
      <p:ext uri="{BB962C8B-B14F-4D97-AF65-F5344CB8AC3E}">
        <p14:creationId xmlns:p14="http://schemas.microsoft.com/office/powerpoint/2010/main" val="22581674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752</TotalTime>
  <Words>472</Words>
  <Application>Microsoft Office PowerPoint</Application>
  <PresentationFormat>Affichage à l'écran (4:3)</PresentationFormat>
  <Paragraphs>61</Paragraphs>
  <Slides>20</Slides>
  <Notes>5</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Solstice</vt:lpstr>
      <vt:lpstr>SERVICE DE MEDECINE DU TRAVAIL UNITE DE MEDECINE HOSPITALIERE </vt:lpstr>
      <vt:lpstr>I/ A quoi sert-il ?</vt:lpstr>
      <vt:lpstr> II. Type de dosimètre utilisé? </vt:lpstr>
      <vt:lpstr>III/ Identification du dosimètre</vt:lpstr>
      <vt:lpstr>Présentation PowerPoint</vt:lpstr>
      <vt:lpstr> III. conditions d’utilisation: </vt:lpstr>
      <vt:lpstr> III. conditions d’utilisation: </vt:lpstr>
      <vt:lpstr> III. conditions d’utilisation: </vt:lpstr>
      <vt:lpstr> III. conditions d’utilisation: </vt:lpstr>
      <vt:lpstr> III. conditions d’utilisation: </vt:lpstr>
      <vt:lpstr> III. conditions d’utilisation: </vt:lpstr>
      <vt:lpstr>A qui s’adresse la dosimétrie individuelle ?</vt:lpstr>
      <vt:lpstr>Présentation PowerPoint</vt:lpstr>
      <vt:lpstr> Rangement des dosimètres </vt:lpstr>
      <vt:lpstr>Période du port d’un même dosimètre </vt:lpstr>
      <vt:lpstr> Délai de transmission des dosimètres  aux services techniques du commissariat à l’énergie atomique ou aux services agréés conformément à la réglementation en vigueur </vt:lpstr>
      <vt:lpstr> Délai d’exploitation des dosimètres par services techniques du commissariat à l’énergie atomique ou aux services agréés conformément à la réglementation en vigueur  </vt:lpstr>
      <vt:lpstr>Traitement des dosimètres en dehors des périodes normales</vt:lpstr>
      <vt:lpstr>Bibliographie: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SBI</dc:creator>
  <cp:lastModifiedBy>HP</cp:lastModifiedBy>
  <cp:revision>46</cp:revision>
  <dcterms:created xsi:type="dcterms:W3CDTF">2017-05-05T13:31:55Z</dcterms:created>
  <dcterms:modified xsi:type="dcterms:W3CDTF">2017-06-05T09:19:43Z</dcterms:modified>
</cp:coreProperties>
</file>