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3" r:id="rId3"/>
    <p:sldId id="257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65" r:id="rId12"/>
    <p:sldId id="266" r:id="rId13"/>
    <p:sldId id="268" r:id="rId14"/>
    <p:sldId id="264" r:id="rId15"/>
    <p:sldId id="272" r:id="rId16"/>
    <p:sldId id="270" r:id="rId17"/>
    <p:sldId id="271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1AF90F-F96E-42BE-B1E2-E735267E91F1}" type="datetimeFigureOut">
              <a:rPr lang="fr-FR" smtClean="0"/>
              <a:pPr/>
              <a:t>22/06/2020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6801F2-8DB3-4C42-85ED-7B216901537A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Thromboses Veineuses cérébrales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Dr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S.Bourokba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fr-FR" dirty="0" smtClean="0"/>
              <a:t>Examens complémentaires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>
                <a:solidFill>
                  <a:schemeClr val="accent2">
                    <a:lumMod val="75000"/>
                  </a:schemeClr>
                </a:solidFill>
              </a:rPr>
              <a:t>TDM cérébrale : </a:t>
            </a:r>
          </a:p>
          <a:p>
            <a:pPr>
              <a:buNone/>
            </a:pPr>
            <a:r>
              <a:rPr lang="fr-FR" dirty="0" smtClean="0"/>
              <a:t>Signes directs : hyperdensité dessinant la thrombose (signe de la corde) ou signe du delta vide après injection de PC (sinus longitudinal supérieur).</a:t>
            </a:r>
          </a:p>
          <a:p>
            <a:pPr>
              <a:buNone/>
            </a:pPr>
            <a:r>
              <a:rPr lang="fr-FR" dirty="0" smtClean="0"/>
              <a:t>	Parfois </a:t>
            </a:r>
            <a:r>
              <a:rPr lang="fr-FR" dirty="0" err="1" smtClean="0"/>
              <a:t>infarcissement</a:t>
            </a:r>
            <a:r>
              <a:rPr lang="fr-FR" dirty="0" smtClean="0"/>
              <a:t> hémorragique.</a:t>
            </a:r>
          </a:p>
          <a:p>
            <a:pPr>
              <a:buNone/>
            </a:pPr>
            <a:r>
              <a:rPr lang="fr-FR" dirty="0" smtClean="0"/>
              <a:t>Signes indirects : œdème cérébral.</a:t>
            </a:r>
          </a:p>
          <a:p>
            <a:r>
              <a:rPr lang="fr-FR" u="sng" dirty="0" err="1" smtClean="0">
                <a:solidFill>
                  <a:schemeClr val="accent2">
                    <a:lumMod val="75000"/>
                  </a:schemeClr>
                </a:solidFill>
              </a:rPr>
              <a:t>AngioIRM</a:t>
            </a:r>
            <a:r>
              <a:rPr lang="fr-FR" u="sng" dirty="0" smtClean="0">
                <a:solidFill>
                  <a:schemeClr val="accent2">
                    <a:lumMod val="75000"/>
                  </a:schemeClr>
                </a:solidFill>
              </a:rPr>
              <a:t> cérébrale : </a:t>
            </a:r>
            <a:r>
              <a:rPr lang="fr-FR" dirty="0" smtClean="0"/>
              <a:t>visualise la thrombose (absence d’opacification du sinus).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25" y="620713"/>
            <a:ext cx="8028437" cy="547846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 descr="texte_alt_fig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988840"/>
            <a:ext cx="6336704" cy="4104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trrrrrrrrrrrr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0750" y="1939131"/>
            <a:ext cx="4762500" cy="43815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fr-FR" dirty="0" smtClean="0"/>
              <a:t>Examens complémentaires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>
                <a:solidFill>
                  <a:schemeClr val="accent2">
                    <a:lumMod val="75000"/>
                  </a:schemeClr>
                </a:solidFill>
              </a:rPr>
              <a:t>A visée étiologique :</a:t>
            </a:r>
          </a:p>
          <a:p>
            <a:pPr>
              <a:buNone/>
            </a:pPr>
            <a:r>
              <a:rPr lang="fr-FR" dirty="0" smtClean="0"/>
              <a:t>Ponction lombaire (en l’absence d’œdème cérébral important). Peut être normale ou avec </a:t>
            </a:r>
            <a:r>
              <a:rPr lang="fr-FR" dirty="0" err="1" smtClean="0"/>
              <a:t>hyperprotéinorachie</a:t>
            </a:r>
            <a:r>
              <a:rPr lang="fr-FR" dirty="0" smtClean="0"/>
              <a:t> et parfois lymphocytes.</a:t>
            </a:r>
          </a:p>
          <a:p>
            <a:pPr>
              <a:buNone/>
            </a:pPr>
            <a:r>
              <a:rPr lang="fr-FR" dirty="0" smtClean="0"/>
              <a:t>Bilan infectieux, inflammatoire, hémostase.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Étiologies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Locales septiques : otites, sinusites, abcès cérébral…</a:t>
            </a:r>
          </a:p>
          <a:p>
            <a:r>
              <a:rPr lang="fr-FR" dirty="0" smtClean="0"/>
              <a:t>Locales aseptique : tumeurs, traumatisme crânien…</a:t>
            </a:r>
          </a:p>
          <a:p>
            <a:r>
              <a:rPr lang="fr-FR" dirty="0" smtClean="0"/>
              <a:t>Générales septiques : septicémies…</a:t>
            </a:r>
          </a:p>
          <a:p>
            <a:r>
              <a:rPr lang="fr-FR" dirty="0" smtClean="0"/>
              <a:t>Générales aseptiques : maladie de </a:t>
            </a:r>
            <a:r>
              <a:rPr lang="fr-FR" dirty="0" err="1" smtClean="0"/>
              <a:t>behçet</a:t>
            </a:r>
            <a:r>
              <a:rPr lang="fr-FR" dirty="0" smtClean="0"/>
              <a:t>, LED, syndrome des anticorps </a:t>
            </a:r>
            <a:r>
              <a:rPr lang="fr-FR" dirty="0" err="1" smtClean="0"/>
              <a:t>antiphospholipides</a:t>
            </a:r>
            <a:r>
              <a:rPr lang="fr-FR" dirty="0" smtClean="0"/>
              <a:t>, cancers, métastases, hémopathies, hypercoagulabilité, certains médicaments, le post </a:t>
            </a:r>
            <a:r>
              <a:rPr lang="fr-FR" dirty="0" err="1" smtClean="0"/>
              <a:t>partum</a:t>
            </a:r>
            <a:r>
              <a:rPr lang="fr-FR" dirty="0" smtClean="0"/>
              <a:t>, la contraception hormonale…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Symptomatique :</a:t>
            </a:r>
          </a:p>
          <a:p>
            <a:pPr>
              <a:buNone/>
            </a:pPr>
            <a:r>
              <a:rPr lang="fr-FR" dirty="0" smtClean="0"/>
              <a:t>-Antalgiques, antiépileptiques…</a:t>
            </a:r>
          </a:p>
          <a:p>
            <a:pPr>
              <a:buNone/>
            </a:pPr>
            <a:r>
              <a:rPr lang="fr-FR" dirty="0" smtClean="0"/>
              <a:t>-Traitement </a:t>
            </a:r>
            <a:r>
              <a:rPr lang="fr-FR" dirty="0" err="1" smtClean="0"/>
              <a:t>antioedèmateux</a:t>
            </a:r>
            <a:r>
              <a:rPr lang="fr-FR" dirty="0" smtClean="0"/>
              <a:t> : </a:t>
            </a:r>
            <a:r>
              <a:rPr lang="fr-FR" dirty="0" err="1" smtClean="0"/>
              <a:t>Acétazolamide</a:t>
            </a:r>
            <a:r>
              <a:rPr lang="fr-FR" dirty="0" smtClean="0"/>
              <a:t> (</a:t>
            </a:r>
            <a:r>
              <a:rPr lang="fr-FR" dirty="0" err="1" smtClean="0"/>
              <a:t>Diamox</a:t>
            </a:r>
            <a:r>
              <a:rPr lang="fr-FR" dirty="0" smtClean="0"/>
              <a:t>) per os à doses rapidement progressives (jusqu’à 6 </a:t>
            </a:r>
            <a:r>
              <a:rPr lang="fr-FR" dirty="0" err="1" smtClean="0"/>
              <a:t>cp</a:t>
            </a:r>
            <a:r>
              <a:rPr lang="fr-FR" dirty="0" smtClean="0"/>
              <a:t> parfois).</a:t>
            </a:r>
          </a:p>
          <a:p>
            <a:pPr>
              <a:buNone/>
            </a:pPr>
            <a:r>
              <a:rPr lang="fr-FR" dirty="0" smtClean="0"/>
              <a:t>Surveillance par fond d’œil. Dégression lente après amélioration.</a:t>
            </a:r>
          </a:p>
          <a:p>
            <a:pPr>
              <a:buNone/>
            </a:pPr>
            <a:r>
              <a:rPr lang="fr-FR" dirty="0" smtClean="0"/>
              <a:t>Parfois Mannitol si trouble de la conscience ou HIC grave. Puis relai par le </a:t>
            </a:r>
            <a:r>
              <a:rPr lang="fr-FR" dirty="0" err="1" smtClean="0"/>
              <a:t>Diamox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Corticoïdes en cas d’atteinte du champs visuel.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Traitement curatif :</a:t>
            </a:r>
          </a:p>
          <a:p>
            <a:pPr>
              <a:buNone/>
            </a:pPr>
            <a:r>
              <a:rPr lang="fr-FR" dirty="0" smtClean="0"/>
              <a:t>	Anticoagulants : </a:t>
            </a:r>
            <a:r>
              <a:rPr lang="fr-FR" dirty="0" err="1" smtClean="0"/>
              <a:t>héparinothérapie</a:t>
            </a:r>
            <a:r>
              <a:rPr lang="fr-FR" dirty="0" smtClean="0"/>
              <a:t> (</a:t>
            </a:r>
            <a:r>
              <a:rPr lang="fr-FR" dirty="0" err="1" smtClean="0"/>
              <a:t>lovenox</a:t>
            </a:r>
            <a:r>
              <a:rPr lang="fr-FR" dirty="0" smtClean="0"/>
              <a:t> 0.1 </a:t>
            </a:r>
            <a:r>
              <a:rPr lang="fr-FR" dirty="0" err="1" smtClean="0"/>
              <a:t>ui</a:t>
            </a:r>
            <a:r>
              <a:rPr lang="fr-FR" smtClean="0"/>
              <a:t> par </a:t>
            </a:r>
            <a:r>
              <a:rPr lang="fr-FR" dirty="0" smtClean="0"/>
              <a:t>10 kg de </a:t>
            </a:r>
            <a:r>
              <a:rPr lang="fr-FR" dirty="0" err="1" smtClean="0"/>
              <a:t>poind</a:t>
            </a:r>
            <a:r>
              <a:rPr lang="fr-FR" dirty="0" smtClean="0"/>
              <a:t> 2x/j) durant 48h puis relai par les </a:t>
            </a:r>
            <a:r>
              <a:rPr lang="fr-FR" dirty="0" err="1" smtClean="0"/>
              <a:t>antivitamine</a:t>
            </a:r>
            <a:r>
              <a:rPr lang="fr-FR" dirty="0" smtClean="0"/>
              <a:t> K (</a:t>
            </a:r>
            <a:r>
              <a:rPr lang="fr-FR" dirty="0" err="1" smtClean="0"/>
              <a:t>sintrom</a:t>
            </a:r>
            <a:r>
              <a:rPr lang="fr-FR" dirty="0" smtClean="0"/>
              <a:t> à doses progressives ¼ de </a:t>
            </a:r>
            <a:r>
              <a:rPr lang="fr-FR" dirty="0" err="1" smtClean="0"/>
              <a:t>cp</a:t>
            </a:r>
            <a:r>
              <a:rPr lang="fr-FR" dirty="0" smtClean="0"/>
              <a:t> et augmenter chaque 48h de ¼ jusqu’à obtenir un INR entre 2 à 3 ou un TP entre 25 et 35%).</a:t>
            </a:r>
          </a:p>
          <a:p>
            <a:r>
              <a:rPr lang="fr-FR" b="1" u="sng" dirty="0" smtClean="0">
                <a:solidFill>
                  <a:schemeClr val="accent2">
                    <a:lumMod val="50000"/>
                  </a:schemeClr>
                </a:solidFill>
              </a:rPr>
              <a:t>Traitement étiologique :</a:t>
            </a:r>
          </a:p>
          <a:p>
            <a:pPr>
              <a:buNone/>
            </a:pPr>
            <a:r>
              <a:rPr lang="fr-FR" dirty="0" smtClean="0"/>
              <a:t>Selon la cause.</a:t>
            </a:r>
          </a:p>
          <a:p>
            <a:pPr>
              <a:buNone/>
            </a:pPr>
            <a:r>
              <a:rPr lang="fr-FR" dirty="0" smtClean="0"/>
              <a:t>Arrêt de la contraception orale chez la femme.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Introduction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Rappel anatomique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Pathogénie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Clinique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Examens complémentaires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Étiologies</a:t>
            </a:r>
          </a:p>
          <a:p>
            <a:pPr marL="571500" indent="-571500">
              <a:buFont typeface="+mj-lt"/>
              <a:buAutoNum type="romanUcPeriod"/>
            </a:pPr>
            <a:r>
              <a:rPr lang="fr-FR" dirty="0" smtClean="0"/>
              <a:t>Traitement </a:t>
            </a:r>
          </a:p>
          <a:p>
            <a:pPr marL="571500" indent="-571500">
              <a:buFont typeface="+mj-lt"/>
              <a:buAutoNum type="romanUcPeriod"/>
            </a:pPr>
            <a:endParaRPr lang="fr-FR" dirty="0" smtClean="0"/>
          </a:p>
          <a:p>
            <a:pPr marL="571500" indent="-571500">
              <a:buFont typeface="+mj-lt"/>
              <a:buAutoNum type="romanUcPeriod"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pPr marL="1028700" indent="-1028700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Les thrombophlébites cérébrales sont des affections neurologiques de plus en plus fréquentes.</a:t>
            </a:r>
          </a:p>
          <a:p>
            <a:pPr lvl="0"/>
            <a:r>
              <a:rPr lang="fr-FR" dirty="0" smtClean="0"/>
              <a:t>Cause non négligeable d’accidents vasculaires cérébraux </a:t>
            </a:r>
          </a:p>
          <a:p>
            <a:pPr lvl="0"/>
            <a:r>
              <a:rPr lang="fr-FR" dirty="0" smtClean="0"/>
              <a:t>Elles peuvent survenir à tout âge, le plus souvent chez le sujet jeune surtout la femme. </a:t>
            </a:r>
          </a:p>
          <a:p>
            <a:pPr lvl="0"/>
            <a:r>
              <a:rPr lang="fr-FR" dirty="0" smtClean="0"/>
              <a:t>Leur grand polymorphisme clinique rend leur diagnostic parfois difficile.</a:t>
            </a:r>
          </a:p>
          <a:p>
            <a:pPr lvl="0"/>
            <a:r>
              <a:rPr lang="fr-FR" dirty="0" smtClean="0"/>
              <a:t>Les étiologies des thromboses veineuses cérébrales sont innombrables, peuvent être générales ou locales, septiques ou aseptiques.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Introduction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752" y="764704"/>
            <a:ext cx="8503920" cy="5544616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L’IRM cérébrale  et /ou l’</a:t>
            </a:r>
            <a:r>
              <a:rPr lang="fr-FR" dirty="0" err="1" smtClean="0"/>
              <a:t>angio</a:t>
            </a:r>
            <a:r>
              <a:rPr lang="fr-FR" dirty="0" smtClean="0"/>
              <a:t> RM permet de poser le diagnostic de certitude.</a:t>
            </a:r>
          </a:p>
          <a:p>
            <a:pPr lvl="0"/>
            <a:r>
              <a:rPr lang="fr-FR" dirty="0" smtClean="0"/>
              <a:t>Le traitement est à base d’anticoagulants.</a:t>
            </a:r>
          </a:p>
          <a:p>
            <a:pPr lvl="0"/>
            <a:r>
              <a:rPr lang="fr-FR" dirty="0" smtClean="0"/>
              <a:t>Elles sont relativement de bon pronostic (surtout si le diagnostic est précoce)</a:t>
            </a:r>
          </a:p>
          <a:p>
            <a:pPr lvl="0"/>
            <a:r>
              <a:rPr lang="fr-FR" dirty="0" smtClean="0"/>
              <a:t>Facteurs de risque: </a:t>
            </a:r>
          </a:p>
          <a:p>
            <a:pPr>
              <a:buNone/>
            </a:pPr>
            <a:r>
              <a:rPr lang="fr-FR" dirty="0" smtClean="0"/>
              <a:t>- Le risque de TVC est accru pendant le dernier trimestre de la grossesse et après l’accouchement.  </a:t>
            </a:r>
          </a:p>
          <a:p>
            <a:pPr>
              <a:buNone/>
            </a:pPr>
            <a:r>
              <a:rPr lang="fr-FR" dirty="0" smtClean="0"/>
              <a:t>- Des études ont montré un plus grand  risque de TVC chez les femmes qui emploient les contraceptifs oraux, particulièrement de 3</a:t>
            </a:r>
            <a:r>
              <a:rPr lang="fr-FR" baseline="30000" dirty="0" smtClean="0"/>
              <a:t>ème</a:t>
            </a:r>
            <a:r>
              <a:rPr lang="fr-FR" dirty="0" smtClean="0"/>
              <a:t> génération.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pPr marL="914400" indent="-914400"/>
            <a:r>
              <a:rPr lang="fr-FR" dirty="0" smtClean="0"/>
              <a:t>Rappel Anatomique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fr-FR" dirty="0" smtClean="0"/>
              <a:t>Le sang veineux de l’encéphale est drainé par :</a:t>
            </a:r>
          </a:p>
          <a:p>
            <a:pPr>
              <a:buNone/>
            </a:pPr>
            <a:r>
              <a:rPr lang="fr-FR" dirty="0" smtClean="0"/>
              <a:t>1 -les veines superficielles ou corticales.</a:t>
            </a:r>
          </a:p>
          <a:p>
            <a:pPr>
              <a:buNone/>
            </a:pPr>
            <a:r>
              <a:rPr lang="fr-FR" dirty="0" smtClean="0"/>
              <a:t>2- les veines profondes.</a:t>
            </a:r>
          </a:p>
          <a:p>
            <a:pPr>
              <a:buNone/>
            </a:pPr>
            <a:r>
              <a:rPr lang="fr-FR" dirty="0" smtClean="0"/>
              <a:t>3- les veines de la fosse postérieure.</a:t>
            </a:r>
          </a:p>
          <a:p>
            <a:r>
              <a:rPr lang="fr-FR" dirty="0" smtClean="0"/>
              <a:t>    Ces veines cérébrales se drainent dans les sinus </a:t>
            </a:r>
            <a:r>
              <a:rPr lang="fr-FR" dirty="0" err="1" smtClean="0"/>
              <a:t>duremériens</a:t>
            </a:r>
            <a:r>
              <a:rPr lang="fr-FR" dirty="0" smtClean="0"/>
              <a:t> :</a:t>
            </a:r>
          </a:p>
          <a:p>
            <a:pPr>
              <a:buNone/>
            </a:pPr>
            <a:r>
              <a:rPr lang="fr-FR" dirty="0" smtClean="0"/>
              <a:t>Sinus longitudinal sup</a:t>
            </a:r>
            <a:r>
              <a:rPr lang="fr-FR" dirty="0" smtClean="0"/>
              <a:t>;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Sinus droit.</a:t>
            </a:r>
          </a:p>
          <a:p>
            <a:pPr>
              <a:buNone/>
            </a:pPr>
            <a:r>
              <a:rPr lang="fr-FR" dirty="0" smtClean="0"/>
              <a:t>Sinus Latéraux.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 descr="Reseau-veineux-cerebral-a-la-surface-du-cerveau-1-Sinus-sagittal-superieur-2-Vein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85728"/>
            <a:ext cx="8215370" cy="5072098"/>
          </a:xfrm>
        </p:spPr>
      </p:pic>
      <p:sp>
        <p:nvSpPr>
          <p:cNvPr id="6" name="ZoneTexte 5"/>
          <p:cNvSpPr txBox="1"/>
          <p:nvPr/>
        </p:nvSpPr>
        <p:spPr>
          <a:xfrm>
            <a:off x="571472" y="5500702"/>
            <a:ext cx="82153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-Réseau veineux cérébral à la surface du cerveau. (1) Sinus sagittal supérieur. (2) Veine de </a:t>
            </a:r>
            <a:r>
              <a:rPr lang="fr-FR" sz="1400" dirty="0" err="1" smtClean="0"/>
              <a:t>Trolard</a:t>
            </a:r>
            <a:r>
              <a:rPr lang="fr-FR" sz="1400" dirty="0" smtClean="0"/>
              <a:t>. (3) Veine pariétale. (4) Petite veine de </a:t>
            </a:r>
            <a:r>
              <a:rPr lang="fr-FR" sz="1400" dirty="0" err="1" smtClean="0"/>
              <a:t>Labbé</a:t>
            </a:r>
            <a:r>
              <a:rPr lang="fr-FR" sz="1400" dirty="0" smtClean="0"/>
              <a:t>. (5) Sinus droit. (6) Confluent des sinus. (7) Sinus latéral. (8) Jugulaire interne. (9) Veine cérébrale moyenne superficielle. (10) Veine frontale. (Image modifiée issue de http://www.studyblue.com.)</a:t>
            </a:r>
          </a:p>
          <a:p>
            <a:r>
              <a:rPr lang="fr-FR" sz="1400" dirty="0" smtClean="0"/>
              <a:t>Source publication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Pathogénie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Thrombose veineuse cérébrale : Effets locaux par obstruction veineuse = œdème cérébral.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Thrombose des sinus : hypertension intracrânienne.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Parfois, </a:t>
            </a:r>
            <a:r>
              <a:rPr lang="fr-FR" dirty="0" err="1" smtClean="0"/>
              <a:t>infarcissement</a:t>
            </a:r>
            <a:r>
              <a:rPr lang="fr-FR" dirty="0" smtClean="0"/>
              <a:t> hémorragique.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Pathogénie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>
                <a:solidFill>
                  <a:schemeClr val="accent3">
                    <a:lumMod val="50000"/>
                  </a:schemeClr>
                </a:solidFill>
              </a:rPr>
              <a:t>Mécanismes :</a:t>
            </a:r>
          </a:p>
          <a:p>
            <a:pPr>
              <a:buNone/>
            </a:pPr>
            <a:endParaRPr lang="fr-F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dirty="0" smtClean="0"/>
              <a:t>Stase veineuse;</a:t>
            </a:r>
          </a:p>
          <a:p>
            <a:pPr>
              <a:buNone/>
            </a:pPr>
            <a:r>
              <a:rPr lang="fr-FR" dirty="0" smtClean="0"/>
              <a:t>Hypercoagulabilité;</a:t>
            </a:r>
          </a:p>
          <a:p>
            <a:pPr>
              <a:buNone/>
            </a:pPr>
            <a:r>
              <a:rPr lang="fr-FR" dirty="0" smtClean="0"/>
              <a:t>Troubles de l’hémostase;</a:t>
            </a:r>
          </a:p>
          <a:p>
            <a:pPr>
              <a:buNone/>
            </a:pPr>
            <a:r>
              <a:rPr lang="fr-FR" dirty="0" smtClean="0"/>
              <a:t>Anomalies pariétales.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Clinique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Très polymorphe : mode d’installation aigu, subaigu ou chronique.</a:t>
            </a:r>
          </a:p>
          <a:p>
            <a:r>
              <a:rPr lang="fr-FR" dirty="0" smtClean="0"/>
              <a:t>Triade classique : HIC, signe de focalisation, épilepsie.</a:t>
            </a:r>
          </a:p>
          <a:p>
            <a:r>
              <a:rPr lang="fr-FR" dirty="0" smtClean="0"/>
              <a:t>Parfois tableau incomplet : céphalées isolées, atteinte des nerfs crâniens….</a:t>
            </a:r>
          </a:p>
          <a:p>
            <a:r>
              <a:rPr lang="fr-FR" dirty="0" smtClean="0"/>
              <a:t>Tableau moins évocateur : troubles psychiatriques récents.</a:t>
            </a:r>
          </a:p>
          <a:p>
            <a:r>
              <a:rPr lang="fr-FR" dirty="0" smtClean="0"/>
              <a:t>Tableau grave : Troubles de la conscience, état de mal épileptique.</a:t>
            </a:r>
          </a:p>
          <a:p>
            <a:r>
              <a:rPr lang="fr-FR" dirty="0" smtClean="0"/>
              <a:t>Parfois asymptomatique.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</TotalTime>
  <Words>593</Words>
  <Application>Microsoft Office PowerPoint</Application>
  <PresentationFormat>Affichage à l'écran (4:3)</PresentationFormat>
  <Paragraphs>83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Débit</vt:lpstr>
      <vt:lpstr>Thromboses Veineuses cérébrales</vt:lpstr>
      <vt:lpstr>PLAN</vt:lpstr>
      <vt:lpstr>             INTRODUCTION</vt:lpstr>
      <vt:lpstr>  Introduction </vt:lpstr>
      <vt:lpstr>Rappel Anatomique</vt:lpstr>
      <vt:lpstr>Diapositive 6</vt:lpstr>
      <vt:lpstr>Pathogénie</vt:lpstr>
      <vt:lpstr>Pathogénie</vt:lpstr>
      <vt:lpstr>Clinique</vt:lpstr>
      <vt:lpstr>Examens complémentaires</vt:lpstr>
      <vt:lpstr>Diapositive 11</vt:lpstr>
      <vt:lpstr>Diapositive 12</vt:lpstr>
      <vt:lpstr>Diapositive 13</vt:lpstr>
      <vt:lpstr>Examens complémentaires</vt:lpstr>
      <vt:lpstr>Étiologies </vt:lpstr>
      <vt:lpstr>Traitement</vt:lpstr>
      <vt:lpstr>Traitement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Thromboses Veineuses cérébrales</dc:title>
  <dc:creator>Moun</dc:creator>
  <cp:lastModifiedBy>Start</cp:lastModifiedBy>
  <cp:revision>27</cp:revision>
  <dcterms:created xsi:type="dcterms:W3CDTF">2013-10-02T20:04:31Z</dcterms:created>
  <dcterms:modified xsi:type="dcterms:W3CDTF">2020-06-22T21:15:39Z</dcterms:modified>
</cp:coreProperties>
</file>