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5"/>
  </p:notesMasterIdLst>
  <p:sldIdLst>
    <p:sldId id="285" r:id="rId2"/>
    <p:sldId id="286" r:id="rId3"/>
    <p:sldId id="275" r:id="rId4"/>
    <p:sldId id="274" r:id="rId5"/>
    <p:sldId id="278" r:id="rId6"/>
    <p:sldId id="279" r:id="rId7"/>
    <p:sldId id="277" r:id="rId8"/>
    <p:sldId id="280" r:id="rId9"/>
    <p:sldId id="281" r:id="rId10"/>
    <p:sldId id="287" r:id="rId11"/>
    <p:sldId id="288" r:id="rId12"/>
    <p:sldId id="289" r:id="rId13"/>
    <p:sldId id="290" r:id="rId14"/>
    <p:sldId id="296" r:id="rId15"/>
    <p:sldId id="291" r:id="rId16"/>
    <p:sldId id="292" r:id="rId17"/>
    <p:sldId id="293" r:id="rId18"/>
    <p:sldId id="294" r:id="rId19"/>
    <p:sldId id="295" r:id="rId20"/>
    <p:sldId id="297" r:id="rId21"/>
    <p:sldId id="298" r:id="rId22"/>
    <p:sldId id="300" r:id="rId23"/>
    <p:sldId id="299" r:id="rId24"/>
  </p:sldIdLst>
  <p:sldSz cx="9144000" cy="6858000" type="screen4x3"/>
  <p:notesSz cx="6858000" cy="9144000"/>
  <p:defaultTextStyle>
    <a:defPPr>
      <a:defRPr lang="fr-FR"/>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00"/>
    <a:srgbClr val="CCECFF"/>
    <a:srgbClr val="FFCC00"/>
    <a:srgbClr val="FFFF00"/>
    <a:srgbClr val="99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95" autoAdjust="0"/>
    <p:restoredTop sz="96499" autoAdjust="0"/>
  </p:normalViewPr>
  <p:slideViewPr>
    <p:cSldViewPr>
      <p:cViewPr>
        <p:scale>
          <a:sx n="75" d="100"/>
          <a:sy n="75" d="100"/>
        </p:scale>
        <p:origin x="-750" y="-102"/>
      </p:cViewPr>
      <p:guideLst>
        <p:guide orient="horz" pos="2160"/>
        <p:guide pos="2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E7BA2-8273-4D54-8C5E-4744C1FA4034}" type="datetimeFigureOut">
              <a:rPr lang="fr-FR" smtClean="0"/>
              <a:pPr/>
              <a:t>05/04/2020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46AAB9-2EFA-4D48-A183-960B92A54E90}" type="slidenum">
              <a:rPr lang="fr-FR" smtClean="0"/>
              <a:pPr/>
              <a:t>‹N°›</a:t>
            </a:fld>
            <a:endParaRPr lang="fr-FR"/>
          </a:p>
        </p:txBody>
      </p:sp>
    </p:spTree>
    <p:extLst>
      <p:ext uri="{BB962C8B-B14F-4D97-AF65-F5344CB8AC3E}">
        <p14:creationId xmlns:p14="http://schemas.microsoft.com/office/powerpoint/2010/main" val="4121545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D46AAB9-2EFA-4D48-A183-960B92A54E9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0"/>
            <a:ext cx="2057400" cy="612616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0"/>
            <a:ext cx="6019800" cy="61261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0"/>
            <a:ext cx="7772400" cy="76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800">
          <a:solidFill>
            <a:schemeClr val="bg1"/>
          </a:solidFill>
          <a:latin typeface="+mj-lt"/>
          <a:ea typeface="+mj-ea"/>
          <a:cs typeface="+mj-cs"/>
        </a:defRPr>
      </a:lvl1pPr>
      <a:lvl2pPr algn="ctr" rtl="0" eaLnBrk="0" fontAlgn="base" hangingPunct="0">
        <a:spcBef>
          <a:spcPct val="0"/>
        </a:spcBef>
        <a:spcAft>
          <a:spcPct val="0"/>
        </a:spcAft>
        <a:defRPr sz="800">
          <a:solidFill>
            <a:schemeClr val="bg1"/>
          </a:solidFill>
          <a:latin typeface="Times" charset="0"/>
        </a:defRPr>
      </a:lvl2pPr>
      <a:lvl3pPr algn="ctr" rtl="0" eaLnBrk="0" fontAlgn="base" hangingPunct="0">
        <a:spcBef>
          <a:spcPct val="0"/>
        </a:spcBef>
        <a:spcAft>
          <a:spcPct val="0"/>
        </a:spcAft>
        <a:defRPr sz="800">
          <a:solidFill>
            <a:schemeClr val="bg1"/>
          </a:solidFill>
          <a:latin typeface="Times" charset="0"/>
        </a:defRPr>
      </a:lvl3pPr>
      <a:lvl4pPr algn="ctr" rtl="0" eaLnBrk="0" fontAlgn="base" hangingPunct="0">
        <a:spcBef>
          <a:spcPct val="0"/>
        </a:spcBef>
        <a:spcAft>
          <a:spcPct val="0"/>
        </a:spcAft>
        <a:defRPr sz="800">
          <a:solidFill>
            <a:schemeClr val="bg1"/>
          </a:solidFill>
          <a:latin typeface="Times" charset="0"/>
        </a:defRPr>
      </a:lvl4pPr>
      <a:lvl5pPr algn="ctr" rtl="0" eaLnBrk="0" fontAlgn="base" hangingPunct="0">
        <a:spcBef>
          <a:spcPct val="0"/>
        </a:spcBef>
        <a:spcAft>
          <a:spcPct val="0"/>
        </a:spcAft>
        <a:defRPr sz="800">
          <a:solidFill>
            <a:schemeClr val="bg1"/>
          </a:solidFill>
          <a:latin typeface="Times" charset="0"/>
        </a:defRPr>
      </a:lvl5pPr>
      <a:lvl6pPr marL="457200" algn="ctr" rtl="0" eaLnBrk="0" fontAlgn="base" hangingPunct="0">
        <a:spcBef>
          <a:spcPct val="0"/>
        </a:spcBef>
        <a:spcAft>
          <a:spcPct val="0"/>
        </a:spcAft>
        <a:defRPr sz="800">
          <a:solidFill>
            <a:schemeClr val="bg1"/>
          </a:solidFill>
          <a:latin typeface="Times" charset="0"/>
        </a:defRPr>
      </a:lvl6pPr>
      <a:lvl7pPr marL="914400" algn="ctr" rtl="0" eaLnBrk="0" fontAlgn="base" hangingPunct="0">
        <a:spcBef>
          <a:spcPct val="0"/>
        </a:spcBef>
        <a:spcAft>
          <a:spcPct val="0"/>
        </a:spcAft>
        <a:defRPr sz="800">
          <a:solidFill>
            <a:schemeClr val="bg1"/>
          </a:solidFill>
          <a:latin typeface="Times" charset="0"/>
        </a:defRPr>
      </a:lvl7pPr>
      <a:lvl8pPr marL="1371600" algn="ctr" rtl="0" eaLnBrk="0" fontAlgn="base" hangingPunct="0">
        <a:spcBef>
          <a:spcPct val="0"/>
        </a:spcBef>
        <a:spcAft>
          <a:spcPct val="0"/>
        </a:spcAft>
        <a:defRPr sz="800">
          <a:solidFill>
            <a:schemeClr val="bg1"/>
          </a:solidFill>
          <a:latin typeface="Times" charset="0"/>
        </a:defRPr>
      </a:lvl8pPr>
      <a:lvl9pPr marL="1828800" algn="ctr" rtl="0" eaLnBrk="0" fontAlgn="base" hangingPunct="0">
        <a:spcBef>
          <a:spcPct val="0"/>
        </a:spcBef>
        <a:spcAft>
          <a:spcPct val="0"/>
        </a:spcAft>
        <a:defRPr sz="800">
          <a:solidFill>
            <a:schemeClr val="bg1"/>
          </a:solidFill>
          <a:latin typeface="Times" charset="0"/>
        </a:defRPr>
      </a:lvl9pPr>
    </p:titleStyle>
    <p:bodyStyle>
      <a:lvl1pPr marL="342900" indent="-342900" algn="just" rtl="0" eaLnBrk="0" fontAlgn="base" hangingPunct="0">
        <a:spcBef>
          <a:spcPts val="1200"/>
        </a:spcBef>
        <a:spcAft>
          <a:spcPct val="0"/>
        </a:spcAft>
        <a:buChar char="•"/>
        <a:defRPr sz="3200" u="sng">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europa.eu.int/scadplus/leg/fr/s15000.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9.xml.rels><?xml version="1.0" encoding="UTF-8" standalone="yes"?>
<Relationships xmlns="http://schemas.openxmlformats.org/package/2006/relationships"><Relationship Id="rId8" Type="http://schemas.openxmlformats.org/officeDocument/2006/relationships/hyperlink" Target="http://fr.wikipedia.org/wiki/Mole_(unit%C3%A9)" TargetMode="External"/><Relationship Id="rId13" Type="http://schemas.openxmlformats.org/officeDocument/2006/relationships/hyperlink" Target="http://fr.wikipedia.org/wiki/Viscosit%C3%A9_dynamique" TargetMode="External"/><Relationship Id="rId18" Type="http://schemas.openxmlformats.org/officeDocument/2006/relationships/hyperlink" Target="http://fr.wikipedia.org/wiki/Capacit%C3%A9_thermique" TargetMode="External"/><Relationship Id="rId3" Type="http://schemas.openxmlformats.org/officeDocument/2006/relationships/hyperlink" Target="http://fr.wikipedia.org/wiki/Formule_brute" TargetMode="External"/><Relationship Id="rId21" Type="http://schemas.openxmlformats.org/officeDocument/2006/relationships/hyperlink" Target="http://fr.wikipedia.org/wiki/Dose_l%C3%A9tale_m%C3%A9diane" TargetMode="External"/><Relationship Id="rId7" Type="http://schemas.openxmlformats.org/officeDocument/2006/relationships/hyperlink" Target="http://fr.wikipedia.org/wiki/Gramme" TargetMode="External"/><Relationship Id="rId12" Type="http://schemas.openxmlformats.org/officeDocument/2006/relationships/hyperlink" Target="http://fr.wikipedia.org/wiki/Masse_volumique" TargetMode="External"/><Relationship Id="rId17" Type="http://schemas.openxmlformats.org/officeDocument/2006/relationships/hyperlink" Target="http://fr.wikipedia.org/wiki/Vitesse_du_son" TargetMode="External"/><Relationship Id="rId2" Type="http://schemas.openxmlformats.org/officeDocument/2006/relationships/notesSlide" Target="../notesSlides/notesSlide1.xml"/><Relationship Id="rId16" Type="http://schemas.openxmlformats.org/officeDocument/2006/relationships/hyperlink" Target="http://fr.wikipedia.org/wiki/Conductivit%C3%A9_thermique" TargetMode="External"/><Relationship Id="rId20" Type="http://schemas.openxmlformats.org/officeDocument/2006/relationships/hyperlink" Target="http://fr.wikipedia.org/wiki/%C3%89cotoxicologie" TargetMode="External"/><Relationship Id="rId1" Type="http://schemas.openxmlformats.org/officeDocument/2006/relationships/slideLayout" Target="../slideLayouts/slideLayout2.xml"/><Relationship Id="rId6" Type="http://schemas.openxmlformats.org/officeDocument/2006/relationships/hyperlink" Target="http://fr.wikipedia.org/wiki/Masse_molaire" TargetMode="External"/><Relationship Id="rId11" Type="http://schemas.openxmlformats.org/officeDocument/2006/relationships/hyperlink" Target="http://fr.wikipedia.org/wiki/Point_d'%C3%A9bullition" TargetMode="External"/><Relationship Id="rId5" Type="http://schemas.openxmlformats.org/officeDocument/2006/relationships/hyperlink" Target="http://fr.wikipedia.org/wiki/Oxyg%C3%A8ne" TargetMode="External"/><Relationship Id="rId15" Type="http://schemas.openxmlformats.org/officeDocument/2006/relationships/hyperlink" Target="http://fr.wikipedia.org/wiki/Point_triple" TargetMode="External"/><Relationship Id="rId10" Type="http://schemas.openxmlformats.org/officeDocument/2006/relationships/hyperlink" Target="http://fr.wikipedia.org/wiki/Point_de_fusion" TargetMode="External"/><Relationship Id="rId19" Type="http://schemas.openxmlformats.org/officeDocument/2006/relationships/hyperlink" Target="http://fr.wikipedia.org/wiki/Indice_de_r%C3%A9fraction" TargetMode="External"/><Relationship Id="rId4" Type="http://schemas.openxmlformats.org/officeDocument/2006/relationships/hyperlink" Target="http://fr.wikipedia.org/wiki/Hydrog%C3%A8ne" TargetMode="External"/><Relationship Id="rId9" Type="http://schemas.openxmlformats.org/officeDocument/2006/relationships/hyperlink" Target="http://fr.wikipedia.org/wiki/Constante_d'%C3%A9quilibre" TargetMode="External"/><Relationship Id="rId14" Type="http://schemas.openxmlformats.org/officeDocument/2006/relationships/hyperlink" Target="http://fr.wikipedia.org/wiki/Point_critique_(thermodynamiq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Text Box 2"/>
          <p:cNvSpPr txBox="1">
            <a:spLocks noChangeArrowheads="1"/>
          </p:cNvSpPr>
          <p:nvPr/>
        </p:nvSpPr>
        <p:spPr bwMode="auto">
          <a:xfrm>
            <a:off x="0" y="0"/>
            <a:ext cx="9144000" cy="366713"/>
          </a:xfrm>
          <a:prstGeom prst="rect">
            <a:avLst/>
          </a:prstGeom>
          <a:noFill/>
          <a:ln w="9525">
            <a:noFill/>
            <a:miter lim="800000"/>
            <a:headEnd/>
            <a:tailEnd/>
          </a:ln>
          <a:effectLst/>
        </p:spPr>
        <p:txBody>
          <a:bodyPr>
            <a:spAutoFit/>
          </a:bodyPr>
          <a:lstStyle/>
          <a:p>
            <a:pPr>
              <a:spcBef>
                <a:spcPct val="50000"/>
              </a:spcBef>
            </a:pPr>
            <a:endParaRPr lang="fr-FR" sz="1800" b="0" dirty="0">
              <a:cs typeface="Arial" charset="0"/>
            </a:endParaRPr>
          </a:p>
        </p:txBody>
      </p:sp>
      <p:sp>
        <p:nvSpPr>
          <p:cNvPr id="265220" name="Rectangle 4"/>
          <p:cNvSpPr>
            <a:spLocks noChangeArrowheads="1"/>
          </p:cNvSpPr>
          <p:nvPr/>
        </p:nvSpPr>
        <p:spPr bwMode="auto">
          <a:xfrm>
            <a:off x="940016" y="4426873"/>
            <a:ext cx="1774525" cy="430887"/>
          </a:xfrm>
          <a:prstGeom prst="rect">
            <a:avLst/>
          </a:prstGeom>
          <a:noFill/>
          <a:ln w="9525">
            <a:noFill/>
            <a:miter lim="800000"/>
            <a:headEnd/>
            <a:tailEnd/>
          </a:ln>
        </p:spPr>
        <p:txBody>
          <a:bodyPr wrap="none" lIns="0" tIns="0" rIns="0" bIns="0">
            <a:spAutoFit/>
          </a:bodyPr>
          <a:lstStyle/>
          <a:p>
            <a:r>
              <a:rPr lang="en-GB" sz="2000" b="1" dirty="0" err="1" smtClean="0">
                <a:solidFill>
                  <a:srgbClr val="FFFFCC"/>
                </a:solidFill>
                <a:latin typeface="Arial" pitchFamily="34" charset="0"/>
                <a:cs typeface="Arial" pitchFamily="34" charset="0"/>
              </a:rPr>
              <a:t>Proposé</a:t>
            </a:r>
            <a:r>
              <a:rPr lang="en-GB" sz="2000" b="1" dirty="0" smtClean="0">
                <a:solidFill>
                  <a:srgbClr val="FFFFCC"/>
                </a:solidFill>
                <a:latin typeface="Arial" pitchFamily="34" charset="0"/>
                <a:cs typeface="Arial" pitchFamily="34" charset="0"/>
              </a:rPr>
              <a:t> par </a:t>
            </a:r>
            <a:r>
              <a:rPr lang="en-GB" sz="2800" dirty="0">
                <a:solidFill>
                  <a:srgbClr val="FFFFCC"/>
                </a:solidFill>
                <a:latin typeface="Comic Sans MS" pitchFamily="66" charset="0"/>
                <a:cs typeface="Arial" charset="0"/>
              </a:rPr>
              <a:t>:</a:t>
            </a:r>
            <a:r>
              <a:rPr lang="en-GB" sz="2800" dirty="0">
                <a:solidFill>
                  <a:srgbClr val="FFFFCC"/>
                </a:solidFill>
                <a:latin typeface="Arial" charset="0"/>
                <a:cs typeface="Arial" charset="0"/>
              </a:rPr>
              <a:t> </a:t>
            </a:r>
            <a:endParaRPr lang="en-GB" sz="2000" dirty="0">
              <a:solidFill>
                <a:schemeClr val="bg1"/>
              </a:solidFill>
              <a:effectDag name="">
                <a:cont type="tree" name="">
                  <a:effect ref="fillLine"/>
                  <a:outerShdw dist="38100" dir="13500000" algn="br">
                    <a:srgbClr val="333399"/>
                  </a:outerShdw>
                </a:cont>
                <a:cont type="tree" name="">
                  <a:effect ref="fillLine"/>
                  <a:outerShdw dist="38100" dir="2700000" algn="tl">
                    <a:srgbClr val="00003D"/>
                  </a:outerShdw>
                </a:cont>
                <a:effect ref="fillLine"/>
              </a:effectDag>
              <a:latin typeface="Comic Sans MS" pitchFamily="66" charset="0"/>
              <a:cs typeface="Arial" charset="0"/>
            </a:endParaRPr>
          </a:p>
        </p:txBody>
      </p:sp>
      <p:sp>
        <p:nvSpPr>
          <p:cNvPr id="265223" name="Text Box 7"/>
          <p:cNvSpPr txBox="1">
            <a:spLocks noChangeArrowheads="1"/>
          </p:cNvSpPr>
          <p:nvPr/>
        </p:nvSpPr>
        <p:spPr bwMode="auto">
          <a:xfrm>
            <a:off x="7812088" y="0"/>
            <a:ext cx="1008062" cy="366713"/>
          </a:xfrm>
          <a:prstGeom prst="rect">
            <a:avLst/>
          </a:prstGeom>
          <a:noFill/>
          <a:ln w="9525">
            <a:noFill/>
            <a:miter lim="800000"/>
            <a:headEnd/>
            <a:tailEnd/>
          </a:ln>
          <a:effectLst/>
        </p:spPr>
        <p:txBody>
          <a:bodyPr>
            <a:spAutoFit/>
          </a:bodyPr>
          <a:lstStyle/>
          <a:p>
            <a:pPr>
              <a:spcBef>
                <a:spcPct val="50000"/>
              </a:spcBef>
            </a:pPr>
            <a:endParaRPr lang="fr-FR" sz="1800" b="0">
              <a:cs typeface="Arial" charset="0"/>
            </a:endParaRPr>
          </a:p>
        </p:txBody>
      </p:sp>
      <p:sp>
        <p:nvSpPr>
          <p:cNvPr id="265225" name="Rectangle 9"/>
          <p:cNvSpPr>
            <a:spLocks noChangeArrowheads="1"/>
          </p:cNvSpPr>
          <p:nvPr/>
        </p:nvSpPr>
        <p:spPr bwMode="auto">
          <a:xfrm>
            <a:off x="4541864" y="4429132"/>
            <a:ext cx="3816350" cy="428628"/>
          </a:xfrm>
          <a:prstGeom prst="rect">
            <a:avLst/>
          </a:prstGeom>
          <a:noFill/>
          <a:ln w="9525">
            <a:noFill/>
            <a:miter lim="800000"/>
            <a:headEnd/>
            <a:tailEnd/>
          </a:ln>
        </p:spPr>
        <p:txBody>
          <a:bodyPr wrap="square" lIns="0" tIns="0" rIns="0" bIns="0">
            <a:spAutoFit/>
          </a:bodyPr>
          <a:lstStyle/>
          <a:p>
            <a:r>
              <a:rPr lang="en-GB" sz="2800" dirty="0" smtClean="0">
                <a:solidFill>
                  <a:srgbClr val="FFFFCC"/>
                </a:solidFill>
                <a:latin typeface="Comic Sans MS" pitchFamily="66" charset="0"/>
                <a:cs typeface="Arial" charset="0"/>
              </a:rPr>
              <a:t>      </a:t>
            </a:r>
            <a:r>
              <a:rPr lang="en-GB" sz="2000" b="1" dirty="0" smtClean="0">
                <a:solidFill>
                  <a:srgbClr val="FFFFCC"/>
                </a:solidFill>
                <a:latin typeface="Arial" pitchFamily="34" charset="0"/>
                <a:cs typeface="Arial" pitchFamily="34" charset="0"/>
              </a:rPr>
              <a:t>Pr. HAZOURLI   </a:t>
            </a:r>
          </a:p>
        </p:txBody>
      </p:sp>
      <p:grpSp>
        <p:nvGrpSpPr>
          <p:cNvPr id="2" name="Group 11"/>
          <p:cNvGrpSpPr>
            <a:grpSpLocks/>
          </p:cNvGrpSpPr>
          <p:nvPr/>
        </p:nvGrpSpPr>
        <p:grpSpPr bwMode="auto">
          <a:xfrm>
            <a:off x="725" y="71414"/>
            <a:ext cx="8857686" cy="3786197"/>
            <a:chOff x="690" y="103"/>
            <a:chExt cx="4001" cy="2385"/>
          </a:xfrm>
        </p:grpSpPr>
        <p:sp>
          <p:nvSpPr>
            <p:cNvPr id="265228" name="Rectangle 12"/>
            <p:cNvSpPr>
              <a:spLocks noChangeArrowheads="1"/>
            </p:cNvSpPr>
            <p:nvPr/>
          </p:nvSpPr>
          <p:spPr bwMode="auto">
            <a:xfrm>
              <a:off x="722" y="103"/>
              <a:ext cx="3969" cy="250"/>
            </a:xfrm>
            <a:prstGeom prst="rect">
              <a:avLst/>
            </a:prstGeom>
            <a:noFill/>
            <a:ln w="38100">
              <a:noFill/>
              <a:miter lim="800000"/>
              <a:headEnd/>
              <a:tailEnd/>
            </a:ln>
            <a:effectLst/>
          </p:spPr>
          <p:txBody>
            <a:bodyPr wrap="none">
              <a:spAutoFit/>
            </a:bodyPr>
            <a:lstStyle/>
            <a:p>
              <a:pPr algn="ctr">
                <a:spcBef>
                  <a:spcPts val="500"/>
                </a:spcBef>
                <a:spcAft>
                  <a:spcPts val="500"/>
                </a:spcAft>
              </a:pPr>
              <a:r>
                <a:rPr lang="fr-FR" sz="2000" b="1" dirty="0">
                  <a:latin typeface="Arial" charset="0"/>
                  <a:cs typeface="Arial" charset="0"/>
                </a:rPr>
                <a:t>République Algérienne Démocratique et Populaire</a:t>
              </a:r>
              <a:r>
                <a:rPr lang="fr-FR" sz="1800" b="1" dirty="0">
                  <a:latin typeface="Arial" charset="0"/>
                  <a:cs typeface="Arial" charset="0"/>
                </a:rPr>
                <a:t> </a:t>
              </a:r>
            </a:p>
          </p:txBody>
        </p:sp>
        <p:sp>
          <p:nvSpPr>
            <p:cNvPr id="265229" name="Rectangle 13"/>
            <p:cNvSpPr>
              <a:spLocks noChangeArrowheads="1"/>
            </p:cNvSpPr>
            <p:nvPr/>
          </p:nvSpPr>
          <p:spPr bwMode="auto">
            <a:xfrm>
              <a:off x="1881" y="436"/>
              <a:ext cx="1176" cy="940"/>
            </a:xfrm>
            <a:prstGeom prst="rect">
              <a:avLst/>
            </a:prstGeom>
            <a:noFill/>
            <a:ln w="38100">
              <a:noFill/>
              <a:miter lim="800000"/>
              <a:headEnd/>
              <a:tailEnd/>
            </a:ln>
            <a:effectLst/>
          </p:spPr>
          <p:txBody>
            <a:bodyPr wrap="none">
              <a:spAutoFit/>
            </a:bodyPr>
            <a:lstStyle/>
            <a:p>
              <a:pPr algn="ctr">
                <a:spcBef>
                  <a:spcPts val="500"/>
                </a:spcBef>
                <a:spcAft>
                  <a:spcPts val="500"/>
                </a:spcAft>
              </a:pPr>
              <a:r>
                <a:rPr lang="fr-FR" sz="1600" b="1" dirty="0" smtClean="0">
                  <a:latin typeface="Arial" charset="0"/>
                  <a:cs typeface="Arial" charset="0"/>
                </a:rPr>
                <a:t>Université </a:t>
              </a:r>
              <a:r>
                <a:rPr lang="fr-FR" sz="1600" b="1" dirty="0" err="1" smtClean="0">
                  <a:latin typeface="Arial" charset="0"/>
                  <a:cs typeface="Arial" charset="0"/>
                </a:rPr>
                <a:t>Badji</a:t>
              </a:r>
              <a:r>
                <a:rPr lang="fr-FR" sz="1600" b="1" dirty="0" smtClean="0">
                  <a:latin typeface="Arial" charset="0"/>
                  <a:cs typeface="Arial" charset="0"/>
                </a:rPr>
                <a:t>-</a:t>
              </a:r>
              <a:r>
                <a:rPr lang="fr-FR" sz="1600" b="1" dirty="0" err="1" smtClean="0">
                  <a:latin typeface="Arial" charset="0"/>
                  <a:cs typeface="Arial" charset="0"/>
                </a:rPr>
                <a:t>Mokhtar</a:t>
              </a:r>
              <a:endParaRPr lang="fr-FR" sz="1600" b="1" dirty="0" smtClean="0">
                <a:latin typeface="Arial" charset="0"/>
                <a:cs typeface="Arial" charset="0"/>
              </a:endParaRPr>
            </a:p>
            <a:p>
              <a:pPr algn="ctr">
                <a:spcBef>
                  <a:spcPts val="500"/>
                </a:spcBef>
                <a:spcAft>
                  <a:spcPts val="500"/>
                </a:spcAft>
              </a:pPr>
              <a:r>
                <a:rPr lang="fr-FR" sz="1600" b="1" dirty="0" smtClean="0">
                  <a:latin typeface="Arial" charset="0"/>
                  <a:cs typeface="Arial" charset="0"/>
                </a:rPr>
                <a:t>Faculté des Sciences</a:t>
              </a:r>
            </a:p>
            <a:p>
              <a:pPr algn="ctr">
                <a:spcBef>
                  <a:spcPts val="500"/>
                </a:spcBef>
                <a:spcAft>
                  <a:spcPts val="500"/>
                </a:spcAft>
              </a:pPr>
              <a:r>
                <a:rPr lang="fr-FR" sz="1600" b="1" dirty="0" smtClean="0">
                  <a:latin typeface="Arial" charset="0"/>
                  <a:cs typeface="Arial" charset="0"/>
                </a:rPr>
                <a:t>Département </a:t>
              </a:r>
              <a:r>
                <a:rPr lang="fr-FR" sz="1600" b="1" dirty="0">
                  <a:latin typeface="Arial" charset="0"/>
                  <a:cs typeface="Arial" charset="0"/>
                </a:rPr>
                <a:t>de chimie </a:t>
              </a:r>
            </a:p>
            <a:p>
              <a:pPr algn="ctr">
                <a:spcBef>
                  <a:spcPts val="500"/>
                </a:spcBef>
                <a:spcAft>
                  <a:spcPts val="500"/>
                </a:spcAft>
              </a:pPr>
              <a:endParaRPr lang="fr-FR" sz="1800" b="1" dirty="0">
                <a:latin typeface="Arial" charset="0"/>
                <a:cs typeface="Arial" charset="0"/>
              </a:endParaRPr>
            </a:p>
          </p:txBody>
        </p:sp>
        <p:sp>
          <p:nvSpPr>
            <p:cNvPr id="265230" name="Rectangle 14"/>
            <p:cNvSpPr>
              <a:spLocks noChangeArrowheads="1"/>
            </p:cNvSpPr>
            <p:nvPr/>
          </p:nvSpPr>
          <p:spPr bwMode="auto">
            <a:xfrm>
              <a:off x="690" y="1570"/>
              <a:ext cx="3969" cy="918"/>
            </a:xfrm>
            <a:prstGeom prst="rect">
              <a:avLst/>
            </a:prstGeom>
            <a:noFill/>
            <a:ln w="38100">
              <a:noFill/>
              <a:miter lim="800000"/>
              <a:headEnd/>
              <a:tailEnd/>
            </a:ln>
            <a:effectLst/>
          </p:spPr>
          <p:txBody>
            <a:bodyPr wrap="square">
              <a:spAutoFit/>
            </a:bodyPr>
            <a:lstStyle/>
            <a:p>
              <a:pPr algn="ctr">
                <a:spcBef>
                  <a:spcPts val="500"/>
                </a:spcBef>
                <a:spcAft>
                  <a:spcPts val="500"/>
                </a:spcAft>
              </a:pPr>
              <a:r>
                <a:rPr lang="fr-FR" b="1" dirty="0" smtClean="0">
                  <a:solidFill>
                    <a:srgbClr val="00FF00"/>
                  </a:solidFill>
                  <a:latin typeface="Arial" charset="0"/>
                  <a:cs typeface="Arial" charset="0"/>
                </a:rPr>
                <a:t>L’essentiel du Cours « Paramètres UEF12 » </a:t>
              </a:r>
            </a:p>
            <a:p>
              <a:pPr algn="ctr">
                <a:spcBef>
                  <a:spcPts val="500"/>
                </a:spcBef>
                <a:spcAft>
                  <a:spcPts val="500"/>
                </a:spcAft>
              </a:pPr>
              <a:r>
                <a:rPr lang="fr-FR" b="1" dirty="0" smtClean="0">
                  <a:solidFill>
                    <a:srgbClr val="00FF00"/>
                  </a:solidFill>
                  <a:latin typeface="Arial" charset="0"/>
                  <a:cs typeface="Arial" charset="0"/>
                </a:rPr>
                <a:t>Adressé aux Masters I</a:t>
              </a:r>
            </a:p>
            <a:p>
              <a:pPr algn="ctr">
                <a:spcBef>
                  <a:spcPts val="500"/>
                </a:spcBef>
                <a:spcAft>
                  <a:spcPts val="500"/>
                </a:spcAft>
              </a:pPr>
              <a:r>
                <a:rPr lang="fr-FR" b="1" dirty="0" smtClean="0">
                  <a:solidFill>
                    <a:srgbClr val="00FF00"/>
                  </a:solidFill>
                  <a:latin typeface="Arial" charset="0"/>
                  <a:cs typeface="Arial" charset="0"/>
                </a:rPr>
                <a:t>Option </a:t>
              </a:r>
              <a:r>
                <a:rPr lang="fr-FR" b="1" dirty="0">
                  <a:solidFill>
                    <a:srgbClr val="00FF00"/>
                  </a:solidFill>
                  <a:latin typeface="Arial" charset="0"/>
                  <a:cs typeface="Arial" charset="0"/>
                </a:rPr>
                <a:t>: chimie analytique </a:t>
              </a:r>
              <a:r>
                <a:rPr lang="fr-FR" b="1" dirty="0" smtClean="0">
                  <a:solidFill>
                    <a:srgbClr val="00FF00"/>
                  </a:solidFill>
                  <a:latin typeface="Arial" charset="0"/>
                  <a:cs typeface="Arial" charset="0"/>
                </a:rPr>
                <a:t> </a:t>
              </a:r>
              <a:r>
                <a:rPr lang="fr-FR" b="1" dirty="0" smtClean="0">
                  <a:latin typeface="Arial" charset="0"/>
                  <a:cs typeface="Arial" charset="0"/>
                </a:rPr>
                <a:t> </a:t>
              </a:r>
              <a:endParaRPr lang="fr-FR" b="1" dirty="0">
                <a:latin typeface="Arial" charset="0"/>
                <a:cs typeface="Arial" charset="0"/>
              </a:endParaRPr>
            </a:p>
          </p:txBody>
        </p:sp>
      </p:grpSp>
      <p:pic>
        <p:nvPicPr>
          <p:cNvPr id="265231" name="Picture 15" descr="logo new gif 01"/>
          <p:cNvPicPr>
            <a:picLocks noChangeAspect="1" noChangeArrowheads="1" noCrop="1"/>
          </p:cNvPicPr>
          <p:nvPr/>
        </p:nvPicPr>
        <p:blipFill>
          <a:blip r:embed="rId2" cstate="print"/>
          <a:srcRect/>
          <a:stretch>
            <a:fillRect/>
          </a:stretch>
        </p:blipFill>
        <p:spPr bwMode="auto">
          <a:xfrm>
            <a:off x="7704138" y="0"/>
            <a:ext cx="1439862" cy="1079500"/>
          </a:xfrm>
          <a:prstGeom prst="rect">
            <a:avLst/>
          </a:prstGeom>
          <a:noFill/>
        </p:spPr>
      </p:pic>
      <p:sp>
        <p:nvSpPr>
          <p:cNvPr id="16" name="Rectangle 9"/>
          <p:cNvSpPr>
            <a:spLocks noChangeArrowheads="1"/>
          </p:cNvSpPr>
          <p:nvPr/>
        </p:nvSpPr>
        <p:spPr bwMode="auto">
          <a:xfrm>
            <a:off x="2214546" y="6143644"/>
            <a:ext cx="3816350" cy="428628"/>
          </a:xfrm>
          <a:prstGeom prst="rect">
            <a:avLst/>
          </a:prstGeom>
          <a:noFill/>
          <a:ln w="9525">
            <a:noFill/>
            <a:miter lim="800000"/>
            <a:headEnd/>
            <a:tailEnd/>
          </a:ln>
        </p:spPr>
        <p:txBody>
          <a:bodyPr wrap="square" lIns="0" tIns="0" rIns="0" bIns="0">
            <a:spAutoFit/>
          </a:bodyPr>
          <a:lstStyle/>
          <a:p>
            <a:r>
              <a:rPr lang="en-GB" sz="2800" dirty="0" smtClean="0">
                <a:solidFill>
                  <a:srgbClr val="FFFFCC"/>
                </a:solidFill>
                <a:latin typeface="Comic Sans MS" pitchFamily="66" charset="0"/>
                <a:cs typeface="Arial" charset="0"/>
              </a:rPr>
              <a:t>      </a:t>
            </a:r>
            <a:r>
              <a:rPr lang="en-GB" sz="2000" b="1" dirty="0" err="1" smtClean="0">
                <a:solidFill>
                  <a:srgbClr val="FFFFCC"/>
                </a:solidFill>
                <a:latin typeface="Arial" pitchFamily="34" charset="0"/>
                <a:cs typeface="Arial" pitchFamily="34" charset="0"/>
              </a:rPr>
              <a:t>Semestre</a:t>
            </a:r>
            <a:r>
              <a:rPr lang="en-GB" sz="2000" b="1" dirty="0" smtClean="0">
                <a:solidFill>
                  <a:srgbClr val="FFFFCC"/>
                </a:solidFill>
                <a:latin typeface="Arial" pitchFamily="34" charset="0"/>
                <a:cs typeface="Arial" pitchFamily="34" charset="0"/>
              </a:rPr>
              <a:t> 3 / 2020   </a:t>
            </a:r>
          </a:p>
        </p:txBody>
      </p:sp>
      <p:pic>
        <p:nvPicPr>
          <p:cNvPr id="17" name="Picture 41" descr="CglaV1"/>
          <p:cNvPicPr>
            <a:picLocks noChangeAspect="1" noChangeArrowheads="1"/>
          </p:cNvPicPr>
          <p:nvPr/>
        </p:nvPicPr>
        <p:blipFill>
          <a:blip r:embed="rId3"/>
          <a:srcRect/>
          <a:stretch>
            <a:fillRect/>
          </a:stretch>
        </p:blipFill>
        <p:spPr bwMode="auto">
          <a:xfrm>
            <a:off x="7786710" y="0"/>
            <a:ext cx="1357290" cy="928670"/>
          </a:xfrm>
          <a:prstGeom prst="rect">
            <a:avLst/>
          </a:prstGeom>
          <a:noFill/>
          <a:ln w="9525">
            <a:noFill/>
            <a:miter lim="800000"/>
            <a:headEnd/>
            <a:tailEnd/>
          </a:ln>
        </p:spPr>
      </p:pic>
      <p:pic>
        <p:nvPicPr>
          <p:cNvPr id="18" name="Picture 38"/>
          <p:cNvPicPr>
            <a:picLocks noChangeAspect="1" noChangeArrowheads="1"/>
          </p:cNvPicPr>
          <p:nvPr/>
        </p:nvPicPr>
        <p:blipFill>
          <a:blip r:embed="rId4"/>
          <a:srcRect/>
          <a:stretch>
            <a:fillRect/>
          </a:stretch>
        </p:blipFill>
        <p:spPr bwMode="auto">
          <a:xfrm>
            <a:off x="-32" y="-24"/>
            <a:ext cx="1347788" cy="99218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4" presetClass="entr" presetSubtype="0" fill="hold" nodeType="afterEffect">
                                  <p:stCondLst>
                                    <p:cond delay="0"/>
                                  </p:stCondLst>
                                  <p:childTnLst>
                                    <p:set>
                                      <p:cBhvr>
                                        <p:cTn id="11" dur="1" fill="hold">
                                          <p:stCondLst>
                                            <p:cond delay="0"/>
                                          </p:stCondLst>
                                        </p:cTn>
                                        <p:tgtEl>
                                          <p:spTgt spid="265220"/>
                                        </p:tgtEl>
                                        <p:attrNameLst>
                                          <p:attrName>style.visibility</p:attrName>
                                        </p:attrNameLst>
                                      </p:cBhvr>
                                      <p:to>
                                        <p:strVal val="visible"/>
                                      </p:to>
                                    </p:set>
                                    <p:anim from="(-#ppt_w/2)" to="(#ppt_x)" calcmode="lin" valueType="num">
                                      <p:cBhvr>
                                        <p:cTn id="12" dur="600" fill="hold">
                                          <p:stCondLst>
                                            <p:cond delay="0"/>
                                          </p:stCondLst>
                                        </p:cTn>
                                        <p:tgtEl>
                                          <p:spTgt spid="265220"/>
                                        </p:tgtEl>
                                        <p:attrNameLst>
                                          <p:attrName>ppt_x</p:attrName>
                                        </p:attrNameLst>
                                      </p:cBhvr>
                                    </p:anim>
                                    <p:anim from="0" to="-1.0" calcmode="lin" valueType="num">
                                      <p:cBhvr>
                                        <p:cTn id="13" dur="200" decel="50000" autoRev="1" fill="hold">
                                          <p:stCondLst>
                                            <p:cond delay="600"/>
                                          </p:stCondLst>
                                        </p:cTn>
                                        <p:tgtEl>
                                          <p:spTgt spid="265220"/>
                                        </p:tgtEl>
                                        <p:attrNameLst>
                                          <p:attrName>xshear</p:attrName>
                                        </p:attrNameLst>
                                      </p:cBhvr>
                                    </p:anim>
                                    <p:animScale>
                                      <p:cBhvr>
                                        <p:cTn id="14" dur="200" decel="100000" autoRev="1" fill="hold">
                                          <p:stCondLst>
                                            <p:cond delay="600"/>
                                          </p:stCondLst>
                                        </p:cTn>
                                        <p:tgtEl>
                                          <p:spTgt spid="265220"/>
                                        </p:tgtEl>
                                      </p:cBhvr>
                                      <p:from x="100000" y="100000"/>
                                      <p:to x="80000" y="100000"/>
                                    </p:animScale>
                                    <p:anim by="(#ppt_h/3+#ppt_w*0.1)" calcmode="lin" valueType="num">
                                      <p:cBhvr additive="sum">
                                        <p:cTn id="15" dur="200" decel="100000" autoRev="1" fill="hold">
                                          <p:stCondLst>
                                            <p:cond delay="600"/>
                                          </p:stCondLst>
                                        </p:cTn>
                                        <p:tgtEl>
                                          <p:spTgt spid="265220"/>
                                        </p:tgtEl>
                                        <p:attrNameLst>
                                          <p:attrName>ppt_x</p:attrName>
                                        </p:attrNameLst>
                                      </p:cBhvr>
                                    </p:anim>
                                  </p:childTnLst>
                                </p:cTn>
                              </p:par>
                            </p:childTnLst>
                          </p:cTn>
                        </p:par>
                        <p:par>
                          <p:cTn id="16" fill="hold">
                            <p:stCondLst>
                              <p:cond delay="1500"/>
                            </p:stCondLst>
                            <p:childTnLst>
                              <p:par>
                                <p:cTn id="17" presetID="34" presetClass="entr" presetSubtype="0" fill="hold" nodeType="afterEffect">
                                  <p:stCondLst>
                                    <p:cond delay="0"/>
                                  </p:stCondLst>
                                  <p:childTnLst>
                                    <p:set>
                                      <p:cBhvr>
                                        <p:cTn id="18" dur="1" fill="hold">
                                          <p:stCondLst>
                                            <p:cond delay="0"/>
                                          </p:stCondLst>
                                        </p:cTn>
                                        <p:tgtEl>
                                          <p:spTgt spid="265225"/>
                                        </p:tgtEl>
                                        <p:attrNameLst>
                                          <p:attrName>style.visibility</p:attrName>
                                        </p:attrNameLst>
                                      </p:cBhvr>
                                      <p:to>
                                        <p:strVal val="visible"/>
                                      </p:to>
                                    </p:set>
                                    <p:anim from="(-#ppt_w/2)" to="(#ppt_x)" calcmode="lin" valueType="num">
                                      <p:cBhvr>
                                        <p:cTn id="19" dur="600" fill="hold">
                                          <p:stCondLst>
                                            <p:cond delay="0"/>
                                          </p:stCondLst>
                                        </p:cTn>
                                        <p:tgtEl>
                                          <p:spTgt spid="265225"/>
                                        </p:tgtEl>
                                        <p:attrNameLst>
                                          <p:attrName>ppt_x</p:attrName>
                                        </p:attrNameLst>
                                      </p:cBhvr>
                                    </p:anim>
                                    <p:anim from="0" to="-1.0" calcmode="lin" valueType="num">
                                      <p:cBhvr>
                                        <p:cTn id="20" dur="200" decel="50000" autoRev="1" fill="hold">
                                          <p:stCondLst>
                                            <p:cond delay="600"/>
                                          </p:stCondLst>
                                        </p:cTn>
                                        <p:tgtEl>
                                          <p:spTgt spid="265225"/>
                                        </p:tgtEl>
                                        <p:attrNameLst>
                                          <p:attrName>xshear</p:attrName>
                                        </p:attrNameLst>
                                      </p:cBhvr>
                                    </p:anim>
                                    <p:animScale>
                                      <p:cBhvr>
                                        <p:cTn id="21" dur="200" decel="100000" autoRev="1" fill="hold">
                                          <p:stCondLst>
                                            <p:cond delay="600"/>
                                          </p:stCondLst>
                                        </p:cTn>
                                        <p:tgtEl>
                                          <p:spTgt spid="265225"/>
                                        </p:tgtEl>
                                      </p:cBhvr>
                                      <p:from x="100000" y="100000"/>
                                      <p:to x="80000" y="100000"/>
                                    </p:animScale>
                                    <p:anim by="(#ppt_h/3+#ppt_w*0.1)" calcmode="lin" valueType="num">
                                      <p:cBhvr additive="sum">
                                        <p:cTn id="22" dur="200" decel="100000" autoRev="1" fill="hold">
                                          <p:stCondLst>
                                            <p:cond delay="600"/>
                                          </p:stCondLst>
                                        </p:cTn>
                                        <p:tgtEl>
                                          <p:spTgt spid="265225"/>
                                        </p:tgtEl>
                                        <p:attrNameLst>
                                          <p:attrName>ppt_x</p:attrName>
                                        </p:attrNameLst>
                                      </p:cBhvr>
                                    </p:anim>
                                  </p:childTnLst>
                                </p:cTn>
                              </p:par>
                            </p:childTnLst>
                          </p:cTn>
                        </p:par>
                        <p:par>
                          <p:cTn id="23" fill="hold">
                            <p:stCondLst>
                              <p:cond delay="2500"/>
                            </p:stCondLst>
                            <p:childTnLst>
                              <p:par>
                                <p:cTn id="24" presetID="34" presetClass="entr" presetSubtype="0"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anim from="(-#ppt_w/2)" to="(#ppt_x)" calcmode="lin" valueType="num">
                                      <p:cBhvr>
                                        <p:cTn id="26" dur="600" fill="hold">
                                          <p:stCondLst>
                                            <p:cond delay="0"/>
                                          </p:stCondLst>
                                        </p:cTn>
                                        <p:tgtEl>
                                          <p:spTgt spid="16"/>
                                        </p:tgtEl>
                                        <p:attrNameLst>
                                          <p:attrName>ppt_x</p:attrName>
                                        </p:attrNameLst>
                                      </p:cBhvr>
                                    </p:anim>
                                    <p:anim from="0" to="-1.0" calcmode="lin" valueType="num">
                                      <p:cBhvr>
                                        <p:cTn id="27" dur="200" decel="50000" autoRev="1" fill="hold">
                                          <p:stCondLst>
                                            <p:cond delay="600"/>
                                          </p:stCondLst>
                                        </p:cTn>
                                        <p:tgtEl>
                                          <p:spTgt spid="16"/>
                                        </p:tgtEl>
                                        <p:attrNameLst>
                                          <p:attrName>xshear</p:attrName>
                                        </p:attrNameLst>
                                      </p:cBhvr>
                                    </p:anim>
                                    <p:animScale>
                                      <p:cBhvr>
                                        <p:cTn id="28" dur="200" decel="100000" autoRev="1" fill="hold">
                                          <p:stCondLst>
                                            <p:cond delay="600"/>
                                          </p:stCondLst>
                                        </p:cTn>
                                        <p:tgtEl>
                                          <p:spTgt spid="16"/>
                                        </p:tgtEl>
                                      </p:cBhvr>
                                      <p:from x="100000" y="100000"/>
                                      <p:to x="80000" y="100000"/>
                                    </p:animScale>
                                    <p:anim by="(#ppt_h/3+#ppt_w*0.1)" calcmode="lin" valueType="num">
                                      <p:cBhvr additive="sum">
                                        <p:cTn id="29" dur="200" decel="100000" autoRev="1" fill="hold">
                                          <p:stCondLst>
                                            <p:cond delay="600"/>
                                          </p:stCondLst>
                                        </p:cTn>
                                        <p:tgtEl>
                                          <p:spTgt spid="1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4"/>
          <p:cNvSpPr>
            <a:spLocks noChangeArrowheads="1"/>
          </p:cNvSpPr>
          <p:nvPr/>
        </p:nvSpPr>
        <p:spPr bwMode="auto">
          <a:xfrm>
            <a:off x="0" y="0"/>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pPr algn="ctr"/>
            <a:r>
              <a:rPr lang="fr-FR" sz="4000" b="1" dirty="0" smtClean="0">
                <a:solidFill>
                  <a:schemeClr val="bg2"/>
                </a:solidFill>
              </a:rPr>
              <a:t>Différents types d’eaux</a:t>
            </a:r>
            <a:endParaRPr lang="fr-FR" sz="4000" b="1" dirty="0">
              <a:solidFill>
                <a:schemeClr val="bg2"/>
              </a:solidFill>
            </a:endParaRPr>
          </a:p>
        </p:txBody>
      </p:sp>
      <p:sp>
        <p:nvSpPr>
          <p:cNvPr id="4" name="Text Box 6">
            <a:hlinkClick r:id="rId2" action="ppaction://hlinksldjump"/>
          </p:cNvPr>
          <p:cNvSpPr txBox="1">
            <a:spLocks noChangeArrowheads="1"/>
          </p:cNvSpPr>
          <p:nvPr/>
        </p:nvSpPr>
        <p:spPr bwMode="auto">
          <a:xfrm>
            <a:off x="-32" y="704190"/>
            <a:ext cx="9144032" cy="830997"/>
          </a:xfrm>
          <a:prstGeom prst="rect">
            <a:avLst/>
          </a:prstGeom>
          <a:solidFill>
            <a:schemeClr val="bg1"/>
          </a:solidFill>
          <a:ln w="28575">
            <a:solidFill>
              <a:schemeClr val="tx1"/>
            </a:solidFill>
            <a:miter lim="800000"/>
            <a:headEnd/>
            <a:tailEnd/>
          </a:ln>
          <a:effectLst/>
        </p:spPr>
        <p:txBody>
          <a:bodyPr wrap="square">
            <a:spAutoFit/>
          </a:bodyPr>
          <a:lstStyle/>
          <a:p>
            <a:pPr>
              <a:spcBef>
                <a:spcPct val="50000"/>
              </a:spcBef>
            </a:pPr>
            <a:r>
              <a:rPr lang="fr-FR" b="1" dirty="0" smtClean="0">
                <a:solidFill>
                  <a:schemeClr val="tx2"/>
                </a:solidFill>
              </a:rPr>
              <a:t>Eau potable </a:t>
            </a:r>
            <a:r>
              <a:rPr lang="fr-FR" dirty="0" smtClean="0"/>
              <a:t>: Provient d’eaux souterraines ou d’eaux de surface et doit subir des traitements physico-chimiques</a:t>
            </a:r>
            <a:endParaRPr lang="fr-FR" dirty="0"/>
          </a:p>
        </p:txBody>
      </p:sp>
      <p:sp>
        <p:nvSpPr>
          <p:cNvPr id="5" name="Text Box 6">
            <a:hlinkClick r:id="rId2" action="ppaction://hlinksldjump"/>
          </p:cNvPr>
          <p:cNvSpPr txBox="1">
            <a:spLocks noChangeArrowheads="1"/>
          </p:cNvSpPr>
          <p:nvPr/>
        </p:nvSpPr>
        <p:spPr bwMode="auto">
          <a:xfrm>
            <a:off x="2643190" y="2883755"/>
            <a:ext cx="2286000" cy="830997"/>
          </a:xfrm>
          <a:prstGeom prst="rect">
            <a:avLst/>
          </a:prstGeom>
          <a:solidFill>
            <a:schemeClr val="bg1"/>
          </a:solidFill>
          <a:ln w="28575">
            <a:solidFill>
              <a:schemeClr val="tx1"/>
            </a:solidFill>
            <a:miter lim="800000"/>
            <a:headEnd/>
            <a:tailEnd/>
          </a:ln>
          <a:effectLst/>
        </p:spPr>
        <p:txBody>
          <a:bodyPr>
            <a:spAutoFit/>
          </a:bodyPr>
          <a:lstStyle/>
          <a:p>
            <a:pPr algn="ctr">
              <a:spcBef>
                <a:spcPct val="50000"/>
              </a:spcBef>
            </a:pPr>
            <a:r>
              <a:rPr lang="fr-FR" dirty="0" smtClean="0"/>
              <a:t>Eaux résiduaires domestiques</a:t>
            </a:r>
            <a:endParaRPr lang="fr-FR" dirty="0"/>
          </a:p>
        </p:txBody>
      </p:sp>
      <p:sp>
        <p:nvSpPr>
          <p:cNvPr id="6" name="Text Box 6">
            <a:hlinkClick r:id="rId2" action="ppaction://hlinksldjump"/>
          </p:cNvPr>
          <p:cNvSpPr txBox="1">
            <a:spLocks noChangeArrowheads="1"/>
          </p:cNvSpPr>
          <p:nvPr/>
        </p:nvSpPr>
        <p:spPr bwMode="auto">
          <a:xfrm>
            <a:off x="0" y="1571612"/>
            <a:ext cx="9144000" cy="830997"/>
          </a:xfrm>
          <a:prstGeom prst="rect">
            <a:avLst/>
          </a:prstGeom>
          <a:solidFill>
            <a:schemeClr val="bg1"/>
          </a:solidFill>
          <a:ln w="28575">
            <a:solidFill>
              <a:schemeClr val="tx1"/>
            </a:solidFill>
            <a:miter lim="800000"/>
            <a:headEnd/>
            <a:tailEnd/>
          </a:ln>
          <a:effectLst/>
        </p:spPr>
        <p:txBody>
          <a:bodyPr wrap="square">
            <a:spAutoFit/>
          </a:bodyPr>
          <a:lstStyle/>
          <a:p>
            <a:pPr>
              <a:spcBef>
                <a:spcPts val="0"/>
              </a:spcBef>
            </a:pPr>
            <a:r>
              <a:rPr lang="fr-FR" b="1" dirty="0" smtClean="0">
                <a:solidFill>
                  <a:schemeClr val="tx2"/>
                </a:solidFill>
              </a:rPr>
              <a:t>Eaux minérales</a:t>
            </a:r>
            <a:r>
              <a:rPr lang="fr-FR" dirty="0" smtClean="0"/>
              <a:t>: composition stable en minéraux; possède des propriétés thérapeutiques  </a:t>
            </a:r>
          </a:p>
          <a:p>
            <a:pPr>
              <a:spcBef>
                <a:spcPts val="0"/>
              </a:spcBef>
            </a:pPr>
            <a:r>
              <a:rPr lang="fr-FR" b="1" dirty="0" smtClean="0">
                <a:solidFill>
                  <a:schemeClr val="tx2"/>
                </a:solidFill>
              </a:rPr>
              <a:t>Eaux de sources</a:t>
            </a:r>
            <a:r>
              <a:rPr lang="fr-FR" dirty="0" smtClean="0"/>
              <a:t>: d’origine souterraine, ne subit aucun traitement; </a:t>
            </a:r>
            <a:endParaRPr lang="fr-FR" dirty="0"/>
          </a:p>
        </p:txBody>
      </p:sp>
      <p:sp>
        <p:nvSpPr>
          <p:cNvPr id="7" name="Text Box 6">
            <a:hlinkClick r:id="rId2" action="ppaction://hlinksldjump"/>
          </p:cNvPr>
          <p:cNvSpPr txBox="1">
            <a:spLocks noChangeArrowheads="1"/>
          </p:cNvSpPr>
          <p:nvPr/>
        </p:nvSpPr>
        <p:spPr bwMode="auto">
          <a:xfrm>
            <a:off x="2643174" y="4098201"/>
            <a:ext cx="2286000" cy="830997"/>
          </a:xfrm>
          <a:prstGeom prst="rect">
            <a:avLst/>
          </a:prstGeom>
          <a:solidFill>
            <a:schemeClr val="bg1"/>
          </a:solidFill>
          <a:ln w="28575">
            <a:solidFill>
              <a:schemeClr val="tx1"/>
            </a:solidFill>
            <a:miter lim="800000"/>
            <a:headEnd/>
            <a:tailEnd/>
          </a:ln>
          <a:effectLst/>
        </p:spPr>
        <p:txBody>
          <a:bodyPr>
            <a:spAutoFit/>
          </a:bodyPr>
          <a:lstStyle/>
          <a:p>
            <a:pPr algn="ctr">
              <a:spcBef>
                <a:spcPct val="50000"/>
              </a:spcBef>
            </a:pPr>
            <a:r>
              <a:rPr lang="fr-FR" dirty="0" smtClean="0"/>
              <a:t>Eaux résiduaires Industrielles</a:t>
            </a:r>
            <a:endParaRPr lang="fr-FR" dirty="0"/>
          </a:p>
        </p:txBody>
      </p:sp>
      <p:sp>
        <p:nvSpPr>
          <p:cNvPr id="9" name="Accolade fermante 8"/>
          <p:cNvSpPr/>
          <p:nvPr/>
        </p:nvSpPr>
        <p:spPr bwMode="auto">
          <a:xfrm>
            <a:off x="4929190" y="2500306"/>
            <a:ext cx="928694" cy="2714644"/>
          </a:xfrm>
          <a:prstGeom prst="rightBrace">
            <a:avLst>
              <a:gd name="adj1" fmla="val 8333"/>
              <a:gd name="adj2" fmla="val 50468"/>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charset="0"/>
            </a:endParaRPr>
          </a:p>
        </p:txBody>
      </p:sp>
      <p:sp>
        <p:nvSpPr>
          <p:cNvPr id="10" name="Text Box 6">
            <a:hlinkClick r:id="rId2" action="ppaction://hlinksldjump"/>
          </p:cNvPr>
          <p:cNvSpPr txBox="1">
            <a:spLocks noChangeArrowheads="1"/>
          </p:cNvSpPr>
          <p:nvPr/>
        </p:nvSpPr>
        <p:spPr bwMode="auto">
          <a:xfrm>
            <a:off x="5929338" y="3455259"/>
            <a:ext cx="2286000" cy="830997"/>
          </a:xfrm>
          <a:prstGeom prst="rect">
            <a:avLst/>
          </a:prstGeom>
          <a:solidFill>
            <a:schemeClr val="bg1"/>
          </a:solidFill>
          <a:ln w="28575">
            <a:solidFill>
              <a:schemeClr val="tx1"/>
            </a:solidFill>
            <a:miter lim="800000"/>
            <a:headEnd/>
            <a:tailEnd/>
          </a:ln>
          <a:effectLst/>
        </p:spPr>
        <p:txBody>
          <a:bodyPr>
            <a:spAutoFit/>
          </a:bodyPr>
          <a:lstStyle/>
          <a:p>
            <a:pPr algn="ctr">
              <a:spcBef>
                <a:spcPts val="0"/>
              </a:spcBef>
            </a:pPr>
            <a:r>
              <a:rPr lang="fr-FR" dirty="0" smtClean="0"/>
              <a:t>Eaux résiduaires </a:t>
            </a:r>
          </a:p>
          <a:p>
            <a:pPr algn="ctr">
              <a:spcBef>
                <a:spcPts val="0"/>
              </a:spcBef>
            </a:pPr>
            <a:r>
              <a:rPr lang="fr-FR" dirty="0" smtClean="0"/>
              <a:t>Urbaines</a:t>
            </a:r>
            <a:endParaRPr lang="fr-FR" dirty="0"/>
          </a:p>
        </p:txBody>
      </p:sp>
      <p:cxnSp>
        <p:nvCxnSpPr>
          <p:cNvPr id="15" name="Connecteur droit avec flèche 14"/>
          <p:cNvCxnSpPr/>
          <p:nvPr/>
        </p:nvCxnSpPr>
        <p:spPr bwMode="auto">
          <a:xfrm rot="10800000" flipV="1">
            <a:off x="1714480" y="4857760"/>
            <a:ext cx="928694" cy="5000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7" name="Connecteur droit avec flèche 16"/>
          <p:cNvCxnSpPr>
            <a:stCxn id="7" idx="1"/>
          </p:cNvCxnSpPr>
          <p:nvPr/>
        </p:nvCxnSpPr>
        <p:spPr bwMode="auto">
          <a:xfrm rot="10800000" flipV="1">
            <a:off x="2285984" y="4513700"/>
            <a:ext cx="357190" cy="5830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9" name="Connecteur droit avec flèche 18"/>
          <p:cNvCxnSpPr/>
          <p:nvPr/>
        </p:nvCxnSpPr>
        <p:spPr bwMode="auto">
          <a:xfrm rot="10800000">
            <a:off x="1357290" y="3786190"/>
            <a:ext cx="1285884" cy="5715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Text Box 6">
            <a:hlinkClick r:id="rId2" action="ppaction://hlinksldjump"/>
          </p:cNvPr>
          <p:cNvSpPr txBox="1">
            <a:spLocks noChangeArrowheads="1"/>
          </p:cNvSpPr>
          <p:nvPr/>
        </p:nvSpPr>
        <p:spPr bwMode="auto">
          <a:xfrm>
            <a:off x="-32" y="5384085"/>
            <a:ext cx="2286000" cy="461665"/>
          </a:xfrm>
          <a:prstGeom prst="rect">
            <a:avLst/>
          </a:prstGeom>
          <a:solidFill>
            <a:schemeClr val="bg1"/>
          </a:solidFill>
          <a:ln w="28575">
            <a:solidFill>
              <a:schemeClr val="tx1"/>
            </a:solidFill>
            <a:miter lim="800000"/>
            <a:headEnd/>
            <a:tailEnd/>
          </a:ln>
          <a:effectLst/>
        </p:spPr>
        <p:txBody>
          <a:bodyPr>
            <a:spAutoFit/>
          </a:bodyPr>
          <a:lstStyle/>
          <a:p>
            <a:pPr algn="ctr">
              <a:spcBef>
                <a:spcPts val="0"/>
              </a:spcBef>
            </a:pPr>
            <a:r>
              <a:rPr lang="fr-FR" dirty="0" smtClean="0"/>
              <a:t>Métallurgie </a:t>
            </a:r>
          </a:p>
        </p:txBody>
      </p:sp>
      <p:sp>
        <p:nvSpPr>
          <p:cNvPr id="21" name="Text Box 6">
            <a:hlinkClick r:id="rId2" action="ppaction://hlinksldjump"/>
          </p:cNvPr>
          <p:cNvSpPr txBox="1">
            <a:spLocks noChangeArrowheads="1"/>
          </p:cNvSpPr>
          <p:nvPr/>
        </p:nvSpPr>
        <p:spPr bwMode="auto">
          <a:xfrm>
            <a:off x="-16" y="3286124"/>
            <a:ext cx="2286000" cy="461665"/>
          </a:xfrm>
          <a:prstGeom prst="rect">
            <a:avLst/>
          </a:prstGeom>
          <a:solidFill>
            <a:schemeClr val="bg1"/>
          </a:solidFill>
          <a:ln w="28575">
            <a:solidFill>
              <a:schemeClr val="tx1"/>
            </a:solidFill>
            <a:miter lim="800000"/>
            <a:headEnd/>
            <a:tailEnd/>
          </a:ln>
          <a:effectLst/>
        </p:spPr>
        <p:txBody>
          <a:bodyPr>
            <a:spAutoFit/>
          </a:bodyPr>
          <a:lstStyle/>
          <a:p>
            <a:pPr algn="ctr">
              <a:spcBef>
                <a:spcPts val="0"/>
              </a:spcBef>
            </a:pPr>
            <a:r>
              <a:rPr lang="fr-FR" dirty="0" smtClean="0"/>
              <a:t>Pharmacologie</a:t>
            </a:r>
            <a:endParaRPr lang="fr-FR" dirty="0"/>
          </a:p>
        </p:txBody>
      </p:sp>
      <p:sp>
        <p:nvSpPr>
          <p:cNvPr id="22" name="Text Box 6">
            <a:hlinkClick r:id="rId2" action="ppaction://hlinksldjump"/>
          </p:cNvPr>
          <p:cNvSpPr txBox="1">
            <a:spLocks noChangeArrowheads="1"/>
          </p:cNvSpPr>
          <p:nvPr/>
        </p:nvSpPr>
        <p:spPr bwMode="auto">
          <a:xfrm>
            <a:off x="-32" y="4429132"/>
            <a:ext cx="2286000" cy="461665"/>
          </a:xfrm>
          <a:prstGeom prst="rect">
            <a:avLst/>
          </a:prstGeom>
          <a:solidFill>
            <a:schemeClr val="bg1"/>
          </a:solidFill>
          <a:ln w="28575">
            <a:solidFill>
              <a:schemeClr val="tx1"/>
            </a:solidFill>
            <a:miter lim="800000"/>
            <a:headEnd/>
            <a:tailEnd/>
          </a:ln>
          <a:effectLst/>
        </p:spPr>
        <p:txBody>
          <a:bodyPr>
            <a:spAutoFit/>
          </a:bodyPr>
          <a:lstStyle/>
          <a:p>
            <a:pPr algn="ctr">
              <a:spcBef>
                <a:spcPts val="0"/>
              </a:spcBef>
            </a:pPr>
            <a:r>
              <a:rPr lang="fr-FR" dirty="0" smtClean="0"/>
              <a:t>Agro-alimentaires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7"/>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0"/>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20"/>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21"/>
                                        </p:tgtEl>
                                        <p:attrNameLst>
                                          <p:attrName>style.visibility</p:attrName>
                                        </p:attrNameLst>
                                      </p:cBhvr>
                                      <p:to>
                                        <p:strVal val="visible"/>
                                      </p:to>
                                    </p:set>
                                  </p:childTnLst>
                                </p:cTn>
                              </p:par>
                            </p:childTnLst>
                          </p:cTn>
                        </p:par>
                        <p:par>
                          <p:cTn id="25" fill="hold">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autoUpdateAnimBg="0"/>
      <p:bldP spid="10" grpId="0" animBg="1" autoUpdateAnimBg="0"/>
      <p:bldP spid="20" grpId="0" animBg="1" autoUpdateAnimBg="0"/>
      <p:bldP spid="21" grpId="0" animBg="1" autoUpdateAnimBg="0"/>
      <p:bldP spid="22"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42" name="Rectangle 54"/>
          <p:cNvSpPr>
            <a:spLocks noChangeArrowheads="1"/>
          </p:cNvSpPr>
          <p:nvPr/>
        </p:nvSpPr>
        <p:spPr bwMode="auto">
          <a:xfrm>
            <a:off x="0" y="0"/>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endParaRPr lang="fr-FR"/>
          </a:p>
        </p:txBody>
      </p:sp>
      <p:sp>
        <p:nvSpPr>
          <p:cNvPr id="12294" name="Text Box 6">
            <a:hlinkClick r:id="rId2" action="ppaction://hlinksldjump"/>
          </p:cNvPr>
          <p:cNvSpPr txBox="1">
            <a:spLocks noChangeArrowheads="1"/>
          </p:cNvSpPr>
          <p:nvPr/>
        </p:nvSpPr>
        <p:spPr bwMode="auto">
          <a:xfrm>
            <a:off x="304800" y="1676400"/>
            <a:ext cx="2286000" cy="850900"/>
          </a:xfrm>
          <a:prstGeom prst="rect">
            <a:avLst/>
          </a:prstGeom>
          <a:solidFill>
            <a:schemeClr val="bg1"/>
          </a:solidFill>
          <a:ln w="28575">
            <a:solidFill>
              <a:schemeClr val="tx1"/>
            </a:solidFill>
            <a:miter lim="800000"/>
            <a:headEnd/>
            <a:tailEnd/>
          </a:ln>
          <a:effectLst/>
        </p:spPr>
        <p:txBody>
          <a:bodyPr>
            <a:spAutoFit/>
          </a:bodyPr>
          <a:lstStyle/>
          <a:p>
            <a:pPr algn="ctr">
              <a:spcBef>
                <a:spcPct val="50000"/>
              </a:spcBef>
            </a:pPr>
            <a:r>
              <a:rPr lang="fr-FR" dirty="0"/>
              <a:t>MATIERES INSOLUBLES</a:t>
            </a:r>
          </a:p>
        </p:txBody>
      </p:sp>
      <p:sp>
        <p:nvSpPr>
          <p:cNvPr id="12296" name="Text Box 8">
            <a:hlinkClick r:id="rId3" action="ppaction://hlinksldjump"/>
          </p:cNvPr>
          <p:cNvSpPr txBox="1">
            <a:spLocks noChangeArrowheads="1"/>
          </p:cNvSpPr>
          <p:nvPr/>
        </p:nvSpPr>
        <p:spPr bwMode="auto">
          <a:xfrm>
            <a:off x="3352800" y="1676400"/>
            <a:ext cx="1676400" cy="485775"/>
          </a:xfrm>
          <a:prstGeom prst="rect">
            <a:avLst/>
          </a:prstGeom>
          <a:solidFill>
            <a:schemeClr val="bg1"/>
          </a:solidFill>
          <a:ln w="28575">
            <a:solidFill>
              <a:schemeClr val="tx1"/>
            </a:solidFill>
            <a:miter lim="800000"/>
            <a:headEnd/>
            <a:tailEnd/>
          </a:ln>
          <a:effectLst/>
        </p:spPr>
        <p:txBody>
          <a:bodyPr>
            <a:spAutoFit/>
          </a:bodyPr>
          <a:lstStyle/>
          <a:p>
            <a:pPr algn="ctr">
              <a:spcBef>
                <a:spcPct val="50000"/>
              </a:spcBef>
            </a:pPr>
            <a:r>
              <a:rPr lang="fr-FR"/>
              <a:t>GAZ</a:t>
            </a:r>
          </a:p>
        </p:txBody>
      </p:sp>
      <p:grpSp>
        <p:nvGrpSpPr>
          <p:cNvPr id="2" name="Group 44"/>
          <p:cNvGrpSpPr>
            <a:grpSpLocks/>
          </p:cNvGrpSpPr>
          <p:nvPr/>
        </p:nvGrpSpPr>
        <p:grpSpPr bwMode="auto">
          <a:xfrm>
            <a:off x="1371600" y="990600"/>
            <a:ext cx="5943600" cy="685800"/>
            <a:chOff x="864" y="624"/>
            <a:chExt cx="3744" cy="432"/>
          </a:xfrm>
        </p:grpSpPr>
        <p:sp>
          <p:nvSpPr>
            <p:cNvPr id="12291" name="Line 3"/>
            <p:cNvSpPr>
              <a:spLocks noChangeShapeType="1"/>
            </p:cNvSpPr>
            <p:nvPr/>
          </p:nvSpPr>
          <p:spPr bwMode="auto">
            <a:xfrm>
              <a:off x="2640" y="624"/>
              <a:ext cx="0" cy="192"/>
            </a:xfrm>
            <a:prstGeom prst="line">
              <a:avLst/>
            </a:prstGeom>
            <a:noFill/>
            <a:ln w="38100">
              <a:solidFill>
                <a:schemeClr val="tx1"/>
              </a:solidFill>
              <a:round/>
              <a:headEnd/>
              <a:tailEnd/>
            </a:ln>
            <a:effectLst/>
          </p:spPr>
          <p:txBody>
            <a:bodyPr/>
            <a:lstStyle/>
            <a:p>
              <a:endParaRPr lang="fr-FR"/>
            </a:p>
          </p:txBody>
        </p:sp>
        <p:sp>
          <p:nvSpPr>
            <p:cNvPr id="12292" name="Line 4"/>
            <p:cNvSpPr>
              <a:spLocks noChangeShapeType="1"/>
            </p:cNvSpPr>
            <p:nvPr/>
          </p:nvSpPr>
          <p:spPr bwMode="auto">
            <a:xfrm>
              <a:off x="864" y="816"/>
              <a:ext cx="3744" cy="0"/>
            </a:xfrm>
            <a:prstGeom prst="line">
              <a:avLst/>
            </a:prstGeom>
            <a:noFill/>
            <a:ln w="38100">
              <a:solidFill>
                <a:schemeClr val="tx1"/>
              </a:solidFill>
              <a:round/>
              <a:headEnd/>
              <a:tailEnd/>
            </a:ln>
            <a:effectLst/>
          </p:spPr>
          <p:txBody>
            <a:bodyPr/>
            <a:lstStyle/>
            <a:p>
              <a:endParaRPr lang="fr-FR"/>
            </a:p>
          </p:txBody>
        </p:sp>
        <p:sp>
          <p:nvSpPr>
            <p:cNvPr id="12293" name="Line 5"/>
            <p:cNvSpPr>
              <a:spLocks noChangeShapeType="1"/>
            </p:cNvSpPr>
            <p:nvPr/>
          </p:nvSpPr>
          <p:spPr bwMode="auto">
            <a:xfrm>
              <a:off x="864" y="816"/>
              <a:ext cx="0" cy="240"/>
            </a:xfrm>
            <a:prstGeom prst="line">
              <a:avLst/>
            </a:prstGeom>
            <a:noFill/>
            <a:ln w="38100">
              <a:solidFill>
                <a:schemeClr val="tx1"/>
              </a:solidFill>
              <a:round/>
              <a:headEnd/>
              <a:tailEnd/>
            </a:ln>
            <a:effectLst/>
          </p:spPr>
          <p:txBody>
            <a:bodyPr/>
            <a:lstStyle/>
            <a:p>
              <a:endParaRPr lang="fr-FR"/>
            </a:p>
          </p:txBody>
        </p:sp>
        <p:sp>
          <p:nvSpPr>
            <p:cNvPr id="12295" name="Line 7"/>
            <p:cNvSpPr>
              <a:spLocks noChangeShapeType="1"/>
            </p:cNvSpPr>
            <p:nvPr/>
          </p:nvSpPr>
          <p:spPr bwMode="auto">
            <a:xfrm>
              <a:off x="2640" y="816"/>
              <a:ext cx="0" cy="240"/>
            </a:xfrm>
            <a:prstGeom prst="line">
              <a:avLst/>
            </a:prstGeom>
            <a:noFill/>
            <a:ln w="38100">
              <a:solidFill>
                <a:schemeClr val="tx1"/>
              </a:solidFill>
              <a:round/>
              <a:headEnd/>
              <a:tailEnd/>
            </a:ln>
            <a:effectLst/>
          </p:spPr>
          <p:txBody>
            <a:bodyPr/>
            <a:lstStyle/>
            <a:p>
              <a:endParaRPr lang="fr-FR"/>
            </a:p>
          </p:txBody>
        </p:sp>
        <p:sp>
          <p:nvSpPr>
            <p:cNvPr id="12297" name="Line 9"/>
            <p:cNvSpPr>
              <a:spLocks noChangeShapeType="1"/>
            </p:cNvSpPr>
            <p:nvPr/>
          </p:nvSpPr>
          <p:spPr bwMode="auto">
            <a:xfrm>
              <a:off x="4608" y="816"/>
              <a:ext cx="0" cy="240"/>
            </a:xfrm>
            <a:prstGeom prst="line">
              <a:avLst/>
            </a:prstGeom>
            <a:noFill/>
            <a:ln w="38100">
              <a:solidFill>
                <a:schemeClr val="tx1"/>
              </a:solidFill>
              <a:round/>
              <a:headEnd/>
              <a:tailEnd/>
            </a:ln>
            <a:effectLst/>
          </p:spPr>
          <p:txBody>
            <a:bodyPr/>
            <a:lstStyle/>
            <a:p>
              <a:endParaRPr lang="fr-FR"/>
            </a:p>
          </p:txBody>
        </p:sp>
      </p:grpSp>
      <p:sp>
        <p:nvSpPr>
          <p:cNvPr id="12298" name="Text Box 10">
            <a:hlinkClick r:id="" action="ppaction://noaction"/>
          </p:cNvPr>
          <p:cNvSpPr txBox="1">
            <a:spLocks noChangeArrowheads="1"/>
          </p:cNvSpPr>
          <p:nvPr/>
        </p:nvSpPr>
        <p:spPr bwMode="auto">
          <a:xfrm>
            <a:off x="6400800" y="1676400"/>
            <a:ext cx="1905000" cy="850900"/>
          </a:xfrm>
          <a:prstGeom prst="rect">
            <a:avLst/>
          </a:prstGeom>
          <a:solidFill>
            <a:schemeClr val="bg1"/>
          </a:solidFill>
          <a:ln w="28575">
            <a:solidFill>
              <a:schemeClr val="tx1"/>
            </a:solidFill>
            <a:miter lim="800000"/>
            <a:headEnd/>
            <a:tailEnd/>
          </a:ln>
          <a:effectLst/>
        </p:spPr>
        <p:txBody>
          <a:bodyPr>
            <a:spAutoFit/>
          </a:bodyPr>
          <a:lstStyle/>
          <a:p>
            <a:pPr algn="ctr">
              <a:spcBef>
                <a:spcPct val="50000"/>
              </a:spcBef>
            </a:pPr>
            <a:r>
              <a:rPr lang="fr-FR"/>
              <a:t>MATIERES SOLUBLES</a:t>
            </a:r>
          </a:p>
        </p:txBody>
      </p:sp>
      <p:grpSp>
        <p:nvGrpSpPr>
          <p:cNvPr id="3" name="Group 50"/>
          <p:cNvGrpSpPr>
            <a:grpSpLocks/>
          </p:cNvGrpSpPr>
          <p:nvPr/>
        </p:nvGrpSpPr>
        <p:grpSpPr bwMode="auto">
          <a:xfrm>
            <a:off x="1524000" y="4876800"/>
            <a:ext cx="3733800" cy="1219200"/>
            <a:chOff x="960" y="3072"/>
            <a:chExt cx="2352" cy="768"/>
          </a:xfrm>
        </p:grpSpPr>
        <p:sp>
          <p:nvSpPr>
            <p:cNvPr id="12310" name="Text Box 22"/>
            <p:cNvSpPr txBox="1">
              <a:spLocks noChangeArrowheads="1"/>
            </p:cNvSpPr>
            <p:nvPr/>
          </p:nvSpPr>
          <p:spPr bwMode="auto">
            <a:xfrm>
              <a:off x="960" y="3544"/>
              <a:ext cx="1008"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minérales</a:t>
              </a:r>
            </a:p>
          </p:txBody>
        </p:sp>
        <p:grpSp>
          <p:nvGrpSpPr>
            <p:cNvPr id="4" name="Group 46"/>
            <p:cNvGrpSpPr>
              <a:grpSpLocks/>
            </p:cNvGrpSpPr>
            <p:nvPr/>
          </p:nvGrpSpPr>
          <p:grpSpPr bwMode="auto">
            <a:xfrm>
              <a:off x="1440" y="3072"/>
              <a:ext cx="1632" cy="480"/>
              <a:chOff x="1440" y="3072"/>
              <a:chExt cx="1632" cy="480"/>
            </a:xfrm>
          </p:grpSpPr>
          <p:sp>
            <p:nvSpPr>
              <p:cNvPr id="12307" name="Line 19"/>
              <p:cNvSpPr>
                <a:spLocks noChangeShapeType="1"/>
              </p:cNvSpPr>
              <p:nvPr/>
            </p:nvSpPr>
            <p:spPr bwMode="auto">
              <a:xfrm>
                <a:off x="3072" y="3072"/>
                <a:ext cx="0" cy="240"/>
              </a:xfrm>
              <a:prstGeom prst="line">
                <a:avLst/>
              </a:prstGeom>
              <a:noFill/>
              <a:ln w="19050">
                <a:solidFill>
                  <a:schemeClr val="tx1"/>
                </a:solidFill>
                <a:round/>
                <a:headEnd/>
                <a:tailEnd/>
              </a:ln>
              <a:effectLst/>
            </p:spPr>
            <p:txBody>
              <a:bodyPr/>
              <a:lstStyle/>
              <a:p>
                <a:endParaRPr lang="fr-FR"/>
              </a:p>
            </p:txBody>
          </p:sp>
          <p:sp>
            <p:nvSpPr>
              <p:cNvPr id="12308" name="Line 20"/>
              <p:cNvSpPr>
                <a:spLocks noChangeShapeType="1"/>
              </p:cNvSpPr>
              <p:nvPr/>
            </p:nvSpPr>
            <p:spPr bwMode="auto">
              <a:xfrm>
                <a:off x="1440" y="3312"/>
                <a:ext cx="1632" cy="0"/>
              </a:xfrm>
              <a:prstGeom prst="line">
                <a:avLst/>
              </a:prstGeom>
              <a:noFill/>
              <a:ln w="19050">
                <a:solidFill>
                  <a:schemeClr val="tx1"/>
                </a:solidFill>
                <a:round/>
                <a:headEnd/>
                <a:tailEnd/>
              </a:ln>
              <a:effectLst/>
            </p:spPr>
            <p:txBody>
              <a:bodyPr/>
              <a:lstStyle/>
              <a:p>
                <a:endParaRPr lang="fr-FR"/>
              </a:p>
            </p:txBody>
          </p:sp>
          <p:sp>
            <p:nvSpPr>
              <p:cNvPr id="12309" name="Line 21"/>
              <p:cNvSpPr>
                <a:spLocks noChangeShapeType="1"/>
              </p:cNvSpPr>
              <p:nvPr/>
            </p:nvSpPr>
            <p:spPr bwMode="auto">
              <a:xfrm>
                <a:off x="1440" y="3312"/>
                <a:ext cx="0" cy="240"/>
              </a:xfrm>
              <a:prstGeom prst="line">
                <a:avLst/>
              </a:prstGeom>
              <a:noFill/>
              <a:ln w="19050">
                <a:solidFill>
                  <a:schemeClr val="tx1"/>
                </a:solidFill>
                <a:round/>
                <a:headEnd/>
                <a:tailEnd/>
              </a:ln>
              <a:effectLst/>
            </p:spPr>
            <p:txBody>
              <a:bodyPr/>
              <a:lstStyle/>
              <a:p>
                <a:endParaRPr lang="fr-FR"/>
              </a:p>
            </p:txBody>
          </p:sp>
          <p:sp>
            <p:nvSpPr>
              <p:cNvPr id="12311" name="Line 23"/>
              <p:cNvSpPr>
                <a:spLocks noChangeShapeType="1"/>
              </p:cNvSpPr>
              <p:nvPr/>
            </p:nvSpPr>
            <p:spPr bwMode="auto">
              <a:xfrm>
                <a:off x="3072" y="3312"/>
                <a:ext cx="0" cy="240"/>
              </a:xfrm>
              <a:prstGeom prst="line">
                <a:avLst/>
              </a:prstGeom>
              <a:noFill/>
              <a:ln w="19050">
                <a:solidFill>
                  <a:schemeClr val="tx1"/>
                </a:solidFill>
                <a:round/>
                <a:headEnd/>
                <a:tailEnd/>
              </a:ln>
              <a:effectLst/>
            </p:spPr>
            <p:txBody>
              <a:bodyPr/>
              <a:lstStyle/>
              <a:p>
                <a:endParaRPr lang="fr-FR"/>
              </a:p>
            </p:txBody>
          </p:sp>
        </p:grpSp>
        <p:sp>
          <p:nvSpPr>
            <p:cNvPr id="12312" name="Text Box 24"/>
            <p:cNvSpPr txBox="1">
              <a:spLocks noChangeArrowheads="1"/>
            </p:cNvSpPr>
            <p:nvPr/>
          </p:nvSpPr>
          <p:spPr bwMode="auto">
            <a:xfrm>
              <a:off x="2160" y="3544"/>
              <a:ext cx="1152" cy="296"/>
            </a:xfrm>
            <a:prstGeom prst="rect">
              <a:avLst/>
            </a:prstGeom>
            <a:solidFill>
              <a:schemeClr val="bg1"/>
            </a:solidFill>
            <a:ln w="12700">
              <a:solidFill>
                <a:schemeClr val="tx1"/>
              </a:solidFill>
              <a:miter lim="800000"/>
              <a:headEnd/>
              <a:tailEnd/>
            </a:ln>
            <a:effectLst/>
          </p:spPr>
          <p:txBody>
            <a:bodyPr wrap="square">
              <a:spAutoFit/>
            </a:bodyPr>
            <a:lstStyle/>
            <a:p>
              <a:pPr algn="ctr">
                <a:spcBef>
                  <a:spcPct val="50000"/>
                </a:spcBef>
              </a:pPr>
              <a:r>
                <a:rPr lang="fr-FR" b="0" dirty="0"/>
                <a:t>organiques</a:t>
              </a:r>
            </a:p>
          </p:txBody>
        </p:sp>
      </p:grpSp>
      <p:grpSp>
        <p:nvGrpSpPr>
          <p:cNvPr id="5" name="Group 49"/>
          <p:cNvGrpSpPr>
            <a:grpSpLocks/>
          </p:cNvGrpSpPr>
          <p:nvPr/>
        </p:nvGrpSpPr>
        <p:grpSpPr bwMode="auto">
          <a:xfrm>
            <a:off x="228600" y="2514600"/>
            <a:ext cx="8610600" cy="2362200"/>
            <a:chOff x="144" y="1584"/>
            <a:chExt cx="5424" cy="1488"/>
          </a:xfrm>
        </p:grpSpPr>
        <p:sp>
          <p:nvSpPr>
            <p:cNvPr id="12302" name="Text Box 14"/>
            <p:cNvSpPr txBox="1">
              <a:spLocks noChangeArrowheads="1"/>
            </p:cNvSpPr>
            <p:nvPr/>
          </p:nvSpPr>
          <p:spPr bwMode="auto">
            <a:xfrm>
              <a:off x="144" y="2776"/>
              <a:ext cx="1008"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minérales</a:t>
              </a:r>
            </a:p>
          </p:txBody>
        </p:sp>
        <p:sp>
          <p:nvSpPr>
            <p:cNvPr id="12304" name="Text Box 16"/>
            <p:cNvSpPr txBox="1">
              <a:spLocks noChangeArrowheads="1"/>
            </p:cNvSpPr>
            <p:nvPr/>
          </p:nvSpPr>
          <p:spPr bwMode="auto">
            <a:xfrm>
              <a:off x="1296" y="2776"/>
              <a:ext cx="1134" cy="296"/>
            </a:xfrm>
            <a:prstGeom prst="rect">
              <a:avLst/>
            </a:prstGeom>
            <a:solidFill>
              <a:schemeClr val="bg1"/>
            </a:solidFill>
            <a:ln w="12700">
              <a:solidFill>
                <a:schemeClr val="tx1"/>
              </a:solidFill>
              <a:miter lim="800000"/>
              <a:headEnd/>
              <a:tailEnd/>
            </a:ln>
            <a:effectLst/>
          </p:spPr>
          <p:txBody>
            <a:bodyPr wrap="square">
              <a:spAutoFit/>
            </a:bodyPr>
            <a:lstStyle/>
            <a:p>
              <a:pPr algn="ctr">
                <a:spcBef>
                  <a:spcPct val="50000"/>
                </a:spcBef>
              </a:pPr>
              <a:r>
                <a:rPr lang="fr-FR" b="0" dirty="0"/>
                <a:t>organiques</a:t>
              </a:r>
            </a:p>
          </p:txBody>
        </p:sp>
        <p:sp>
          <p:nvSpPr>
            <p:cNvPr id="12306" name="Text Box 18"/>
            <p:cNvSpPr txBox="1">
              <a:spLocks noChangeArrowheads="1"/>
            </p:cNvSpPr>
            <p:nvPr/>
          </p:nvSpPr>
          <p:spPr bwMode="auto">
            <a:xfrm>
              <a:off x="2496" y="2776"/>
              <a:ext cx="1152"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colloïdales</a:t>
              </a:r>
            </a:p>
          </p:txBody>
        </p:sp>
        <p:grpSp>
          <p:nvGrpSpPr>
            <p:cNvPr id="6" name="Group 45"/>
            <p:cNvGrpSpPr>
              <a:grpSpLocks/>
            </p:cNvGrpSpPr>
            <p:nvPr/>
          </p:nvGrpSpPr>
          <p:grpSpPr bwMode="auto">
            <a:xfrm>
              <a:off x="672" y="1584"/>
              <a:ext cx="4368" cy="1200"/>
              <a:chOff x="672" y="1584"/>
              <a:chExt cx="4368" cy="1200"/>
            </a:xfrm>
          </p:grpSpPr>
          <p:sp>
            <p:nvSpPr>
              <p:cNvPr id="12299" name="Line 11"/>
              <p:cNvSpPr>
                <a:spLocks noChangeShapeType="1"/>
              </p:cNvSpPr>
              <p:nvPr/>
            </p:nvSpPr>
            <p:spPr bwMode="auto">
              <a:xfrm>
                <a:off x="864" y="1584"/>
                <a:ext cx="0" cy="1008"/>
              </a:xfrm>
              <a:prstGeom prst="line">
                <a:avLst/>
              </a:prstGeom>
              <a:noFill/>
              <a:ln w="19050">
                <a:solidFill>
                  <a:schemeClr val="tx1"/>
                </a:solidFill>
                <a:round/>
                <a:headEnd/>
                <a:tailEnd/>
              </a:ln>
              <a:effectLst/>
            </p:spPr>
            <p:txBody>
              <a:bodyPr/>
              <a:lstStyle/>
              <a:p>
                <a:endParaRPr lang="fr-FR"/>
              </a:p>
            </p:txBody>
          </p:sp>
          <p:sp>
            <p:nvSpPr>
              <p:cNvPr id="12300" name="Line 12"/>
              <p:cNvSpPr>
                <a:spLocks noChangeShapeType="1"/>
              </p:cNvSpPr>
              <p:nvPr/>
            </p:nvSpPr>
            <p:spPr bwMode="auto">
              <a:xfrm>
                <a:off x="672" y="2592"/>
                <a:ext cx="4368" cy="0"/>
              </a:xfrm>
              <a:prstGeom prst="line">
                <a:avLst/>
              </a:prstGeom>
              <a:noFill/>
              <a:ln w="19050">
                <a:solidFill>
                  <a:schemeClr val="tx1"/>
                </a:solidFill>
                <a:round/>
                <a:headEnd/>
                <a:tailEnd/>
              </a:ln>
              <a:effectLst/>
            </p:spPr>
            <p:txBody>
              <a:bodyPr/>
              <a:lstStyle/>
              <a:p>
                <a:endParaRPr lang="fr-FR"/>
              </a:p>
            </p:txBody>
          </p:sp>
          <p:sp>
            <p:nvSpPr>
              <p:cNvPr id="12301" name="Line 13"/>
              <p:cNvSpPr>
                <a:spLocks noChangeShapeType="1"/>
              </p:cNvSpPr>
              <p:nvPr/>
            </p:nvSpPr>
            <p:spPr bwMode="auto">
              <a:xfrm>
                <a:off x="672" y="2592"/>
                <a:ext cx="0" cy="192"/>
              </a:xfrm>
              <a:prstGeom prst="line">
                <a:avLst/>
              </a:prstGeom>
              <a:noFill/>
              <a:ln w="19050">
                <a:solidFill>
                  <a:schemeClr val="tx1"/>
                </a:solidFill>
                <a:round/>
                <a:headEnd/>
                <a:tailEnd/>
              </a:ln>
              <a:effectLst/>
            </p:spPr>
            <p:txBody>
              <a:bodyPr/>
              <a:lstStyle/>
              <a:p>
                <a:endParaRPr lang="fr-FR"/>
              </a:p>
            </p:txBody>
          </p:sp>
          <p:sp>
            <p:nvSpPr>
              <p:cNvPr id="12303" name="Line 15"/>
              <p:cNvSpPr>
                <a:spLocks noChangeShapeType="1"/>
              </p:cNvSpPr>
              <p:nvPr/>
            </p:nvSpPr>
            <p:spPr bwMode="auto">
              <a:xfrm>
                <a:off x="1824" y="2592"/>
                <a:ext cx="0" cy="192"/>
              </a:xfrm>
              <a:prstGeom prst="line">
                <a:avLst/>
              </a:prstGeom>
              <a:noFill/>
              <a:ln w="19050">
                <a:solidFill>
                  <a:schemeClr val="tx1"/>
                </a:solidFill>
                <a:round/>
                <a:headEnd/>
                <a:tailEnd/>
              </a:ln>
              <a:effectLst/>
            </p:spPr>
            <p:txBody>
              <a:bodyPr/>
              <a:lstStyle/>
              <a:p>
                <a:endParaRPr lang="fr-FR"/>
              </a:p>
            </p:txBody>
          </p:sp>
          <p:sp>
            <p:nvSpPr>
              <p:cNvPr id="12305" name="Line 17"/>
              <p:cNvSpPr>
                <a:spLocks noChangeShapeType="1"/>
              </p:cNvSpPr>
              <p:nvPr/>
            </p:nvSpPr>
            <p:spPr bwMode="auto">
              <a:xfrm>
                <a:off x="3072" y="2592"/>
                <a:ext cx="0" cy="192"/>
              </a:xfrm>
              <a:prstGeom prst="line">
                <a:avLst/>
              </a:prstGeom>
              <a:noFill/>
              <a:ln w="19050">
                <a:solidFill>
                  <a:schemeClr val="tx1"/>
                </a:solidFill>
                <a:round/>
                <a:headEnd/>
                <a:tailEnd/>
              </a:ln>
              <a:effectLst/>
            </p:spPr>
            <p:txBody>
              <a:bodyPr/>
              <a:lstStyle/>
              <a:p>
                <a:endParaRPr lang="fr-FR"/>
              </a:p>
            </p:txBody>
          </p:sp>
          <p:sp>
            <p:nvSpPr>
              <p:cNvPr id="12313" name="Line 25"/>
              <p:cNvSpPr>
                <a:spLocks noChangeShapeType="1"/>
              </p:cNvSpPr>
              <p:nvPr/>
            </p:nvSpPr>
            <p:spPr bwMode="auto">
              <a:xfrm>
                <a:off x="5040" y="2592"/>
                <a:ext cx="0" cy="192"/>
              </a:xfrm>
              <a:prstGeom prst="line">
                <a:avLst/>
              </a:prstGeom>
              <a:noFill/>
              <a:ln w="19050">
                <a:solidFill>
                  <a:schemeClr val="tx1"/>
                </a:solidFill>
                <a:round/>
                <a:headEnd/>
                <a:tailEnd/>
              </a:ln>
              <a:effectLst/>
            </p:spPr>
            <p:txBody>
              <a:bodyPr/>
              <a:lstStyle/>
              <a:p>
                <a:endParaRPr lang="fr-FR"/>
              </a:p>
            </p:txBody>
          </p:sp>
        </p:grpSp>
        <p:sp>
          <p:nvSpPr>
            <p:cNvPr id="12314" name="Text Box 26"/>
            <p:cNvSpPr txBox="1">
              <a:spLocks noChangeArrowheads="1"/>
            </p:cNvSpPr>
            <p:nvPr/>
          </p:nvSpPr>
          <p:spPr bwMode="auto">
            <a:xfrm>
              <a:off x="3840" y="2776"/>
              <a:ext cx="1728"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Micro organismes</a:t>
              </a:r>
            </a:p>
          </p:txBody>
        </p:sp>
      </p:grpSp>
      <p:grpSp>
        <p:nvGrpSpPr>
          <p:cNvPr id="7" name="Group 51"/>
          <p:cNvGrpSpPr>
            <a:grpSpLocks/>
          </p:cNvGrpSpPr>
          <p:nvPr/>
        </p:nvGrpSpPr>
        <p:grpSpPr bwMode="auto">
          <a:xfrm>
            <a:off x="5562600" y="4876800"/>
            <a:ext cx="3352800" cy="1219200"/>
            <a:chOff x="3504" y="3072"/>
            <a:chExt cx="2112" cy="768"/>
          </a:xfrm>
        </p:grpSpPr>
        <p:sp>
          <p:nvSpPr>
            <p:cNvPr id="12319" name="Text Box 31"/>
            <p:cNvSpPr txBox="1">
              <a:spLocks noChangeArrowheads="1"/>
            </p:cNvSpPr>
            <p:nvPr/>
          </p:nvSpPr>
          <p:spPr bwMode="auto">
            <a:xfrm>
              <a:off x="3504" y="3540"/>
              <a:ext cx="816"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animal</a:t>
              </a:r>
            </a:p>
          </p:txBody>
        </p:sp>
        <p:grpSp>
          <p:nvGrpSpPr>
            <p:cNvPr id="8" name="Group 47"/>
            <p:cNvGrpSpPr>
              <a:grpSpLocks/>
            </p:cNvGrpSpPr>
            <p:nvPr/>
          </p:nvGrpSpPr>
          <p:grpSpPr bwMode="auto">
            <a:xfrm>
              <a:off x="3888" y="3072"/>
              <a:ext cx="1152" cy="480"/>
              <a:chOff x="3888" y="3072"/>
              <a:chExt cx="1152" cy="480"/>
            </a:xfrm>
          </p:grpSpPr>
          <p:sp>
            <p:nvSpPr>
              <p:cNvPr id="12315" name="Line 27"/>
              <p:cNvSpPr>
                <a:spLocks noChangeShapeType="1"/>
              </p:cNvSpPr>
              <p:nvPr/>
            </p:nvSpPr>
            <p:spPr bwMode="auto">
              <a:xfrm>
                <a:off x="5040" y="3072"/>
                <a:ext cx="0" cy="240"/>
              </a:xfrm>
              <a:prstGeom prst="line">
                <a:avLst/>
              </a:prstGeom>
              <a:noFill/>
              <a:ln w="19050">
                <a:solidFill>
                  <a:schemeClr val="tx1"/>
                </a:solidFill>
                <a:round/>
                <a:headEnd/>
                <a:tailEnd/>
              </a:ln>
              <a:effectLst/>
            </p:spPr>
            <p:txBody>
              <a:bodyPr/>
              <a:lstStyle/>
              <a:p>
                <a:endParaRPr lang="fr-FR"/>
              </a:p>
            </p:txBody>
          </p:sp>
          <p:sp>
            <p:nvSpPr>
              <p:cNvPr id="12316" name="Line 28"/>
              <p:cNvSpPr>
                <a:spLocks noChangeShapeType="1"/>
              </p:cNvSpPr>
              <p:nvPr/>
            </p:nvSpPr>
            <p:spPr bwMode="auto">
              <a:xfrm>
                <a:off x="3888" y="3312"/>
                <a:ext cx="1152" cy="0"/>
              </a:xfrm>
              <a:prstGeom prst="line">
                <a:avLst/>
              </a:prstGeom>
              <a:noFill/>
              <a:ln w="19050">
                <a:solidFill>
                  <a:schemeClr val="tx1"/>
                </a:solidFill>
                <a:round/>
                <a:headEnd/>
                <a:tailEnd/>
              </a:ln>
              <a:effectLst/>
            </p:spPr>
            <p:txBody>
              <a:bodyPr/>
              <a:lstStyle/>
              <a:p>
                <a:endParaRPr lang="fr-FR"/>
              </a:p>
            </p:txBody>
          </p:sp>
          <p:sp>
            <p:nvSpPr>
              <p:cNvPr id="12318" name="Line 30"/>
              <p:cNvSpPr>
                <a:spLocks noChangeShapeType="1"/>
              </p:cNvSpPr>
              <p:nvPr/>
            </p:nvSpPr>
            <p:spPr bwMode="auto">
              <a:xfrm>
                <a:off x="3888" y="3312"/>
                <a:ext cx="0" cy="240"/>
              </a:xfrm>
              <a:prstGeom prst="line">
                <a:avLst/>
              </a:prstGeom>
              <a:noFill/>
              <a:ln w="19050">
                <a:solidFill>
                  <a:schemeClr val="tx1"/>
                </a:solidFill>
                <a:round/>
                <a:headEnd/>
                <a:tailEnd/>
              </a:ln>
              <a:effectLst/>
            </p:spPr>
            <p:txBody>
              <a:bodyPr/>
              <a:lstStyle/>
              <a:p>
                <a:endParaRPr lang="fr-FR"/>
              </a:p>
            </p:txBody>
          </p:sp>
          <p:sp>
            <p:nvSpPr>
              <p:cNvPr id="12320" name="Line 32"/>
              <p:cNvSpPr>
                <a:spLocks noChangeShapeType="1"/>
              </p:cNvSpPr>
              <p:nvPr/>
            </p:nvSpPr>
            <p:spPr bwMode="auto">
              <a:xfrm>
                <a:off x="5040" y="3312"/>
                <a:ext cx="0" cy="240"/>
              </a:xfrm>
              <a:prstGeom prst="line">
                <a:avLst/>
              </a:prstGeom>
              <a:noFill/>
              <a:ln w="19050">
                <a:solidFill>
                  <a:schemeClr val="tx1"/>
                </a:solidFill>
                <a:round/>
                <a:headEnd/>
                <a:tailEnd/>
              </a:ln>
              <a:effectLst/>
            </p:spPr>
            <p:txBody>
              <a:bodyPr/>
              <a:lstStyle/>
              <a:p>
                <a:endParaRPr lang="fr-FR"/>
              </a:p>
            </p:txBody>
          </p:sp>
        </p:grpSp>
        <p:sp>
          <p:nvSpPr>
            <p:cNvPr id="12321" name="Text Box 33"/>
            <p:cNvSpPr txBox="1">
              <a:spLocks noChangeArrowheads="1"/>
            </p:cNvSpPr>
            <p:nvPr/>
          </p:nvSpPr>
          <p:spPr bwMode="auto">
            <a:xfrm>
              <a:off x="4560" y="3544"/>
              <a:ext cx="1056"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végétal</a:t>
              </a:r>
            </a:p>
          </p:txBody>
        </p:sp>
      </p:grpSp>
      <p:grpSp>
        <p:nvGrpSpPr>
          <p:cNvPr id="9" name="Group 52"/>
          <p:cNvGrpSpPr>
            <a:grpSpLocks/>
          </p:cNvGrpSpPr>
          <p:nvPr/>
        </p:nvGrpSpPr>
        <p:grpSpPr bwMode="auto">
          <a:xfrm>
            <a:off x="4495800" y="2514600"/>
            <a:ext cx="3790950" cy="990600"/>
            <a:chOff x="2832" y="1584"/>
            <a:chExt cx="2388" cy="624"/>
          </a:xfrm>
        </p:grpSpPr>
        <p:sp>
          <p:nvSpPr>
            <p:cNvPr id="12325" name="Text Box 37"/>
            <p:cNvSpPr txBox="1">
              <a:spLocks noChangeArrowheads="1"/>
            </p:cNvSpPr>
            <p:nvPr/>
          </p:nvSpPr>
          <p:spPr bwMode="auto">
            <a:xfrm>
              <a:off x="2832" y="1912"/>
              <a:ext cx="1008" cy="296"/>
            </a:xfrm>
            <a:prstGeom prst="rect">
              <a:avLst/>
            </a:prstGeom>
            <a:solidFill>
              <a:schemeClr val="bg1"/>
            </a:solidFill>
            <a:ln w="12700">
              <a:solidFill>
                <a:schemeClr val="tx1"/>
              </a:solidFill>
              <a:miter lim="800000"/>
              <a:headEnd/>
              <a:tailEnd/>
            </a:ln>
            <a:effectLst/>
          </p:spPr>
          <p:txBody>
            <a:bodyPr>
              <a:spAutoFit/>
            </a:bodyPr>
            <a:lstStyle/>
            <a:p>
              <a:pPr algn="ctr">
                <a:spcBef>
                  <a:spcPct val="50000"/>
                </a:spcBef>
              </a:pPr>
              <a:r>
                <a:rPr lang="fr-FR" b="0"/>
                <a:t>minérales</a:t>
              </a:r>
            </a:p>
          </p:txBody>
        </p:sp>
        <p:grpSp>
          <p:nvGrpSpPr>
            <p:cNvPr id="10" name="Group 48"/>
            <p:cNvGrpSpPr>
              <a:grpSpLocks/>
            </p:cNvGrpSpPr>
            <p:nvPr/>
          </p:nvGrpSpPr>
          <p:grpSpPr bwMode="auto">
            <a:xfrm>
              <a:off x="3312" y="1584"/>
              <a:ext cx="1296" cy="336"/>
              <a:chOff x="3312" y="1584"/>
              <a:chExt cx="1296" cy="336"/>
            </a:xfrm>
          </p:grpSpPr>
          <p:sp>
            <p:nvSpPr>
              <p:cNvPr id="12322" name="Line 34"/>
              <p:cNvSpPr>
                <a:spLocks noChangeShapeType="1"/>
              </p:cNvSpPr>
              <p:nvPr/>
            </p:nvSpPr>
            <p:spPr bwMode="auto">
              <a:xfrm>
                <a:off x="4608" y="1584"/>
                <a:ext cx="0" cy="192"/>
              </a:xfrm>
              <a:prstGeom prst="line">
                <a:avLst/>
              </a:prstGeom>
              <a:noFill/>
              <a:ln w="19050">
                <a:solidFill>
                  <a:schemeClr val="tx1"/>
                </a:solidFill>
                <a:round/>
                <a:headEnd/>
                <a:tailEnd/>
              </a:ln>
              <a:effectLst/>
            </p:spPr>
            <p:txBody>
              <a:bodyPr/>
              <a:lstStyle/>
              <a:p>
                <a:endParaRPr lang="fr-FR"/>
              </a:p>
            </p:txBody>
          </p:sp>
          <p:sp>
            <p:nvSpPr>
              <p:cNvPr id="12323" name="Line 35"/>
              <p:cNvSpPr>
                <a:spLocks noChangeShapeType="1"/>
              </p:cNvSpPr>
              <p:nvPr/>
            </p:nvSpPr>
            <p:spPr bwMode="auto">
              <a:xfrm>
                <a:off x="3312" y="1776"/>
                <a:ext cx="1296" cy="0"/>
              </a:xfrm>
              <a:prstGeom prst="line">
                <a:avLst/>
              </a:prstGeom>
              <a:noFill/>
              <a:ln w="19050">
                <a:solidFill>
                  <a:schemeClr val="tx1"/>
                </a:solidFill>
                <a:round/>
                <a:headEnd/>
                <a:tailEnd/>
              </a:ln>
              <a:effectLst/>
            </p:spPr>
            <p:txBody>
              <a:bodyPr/>
              <a:lstStyle/>
              <a:p>
                <a:endParaRPr lang="fr-FR"/>
              </a:p>
            </p:txBody>
          </p:sp>
          <p:sp>
            <p:nvSpPr>
              <p:cNvPr id="12324" name="Line 36"/>
              <p:cNvSpPr>
                <a:spLocks noChangeShapeType="1"/>
              </p:cNvSpPr>
              <p:nvPr/>
            </p:nvSpPr>
            <p:spPr bwMode="auto">
              <a:xfrm>
                <a:off x="3312" y="1776"/>
                <a:ext cx="0" cy="144"/>
              </a:xfrm>
              <a:prstGeom prst="line">
                <a:avLst/>
              </a:prstGeom>
              <a:noFill/>
              <a:ln w="19050">
                <a:solidFill>
                  <a:schemeClr val="tx1"/>
                </a:solidFill>
                <a:round/>
                <a:headEnd/>
                <a:tailEnd/>
              </a:ln>
              <a:effectLst/>
            </p:spPr>
            <p:txBody>
              <a:bodyPr/>
              <a:lstStyle/>
              <a:p>
                <a:endParaRPr lang="fr-FR"/>
              </a:p>
            </p:txBody>
          </p:sp>
          <p:sp>
            <p:nvSpPr>
              <p:cNvPr id="12326" name="Line 38"/>
              <p:cNvSpPr>
                <a:spLocks noChangeShapeType="1"/>
              </p:cNvSpPr>
              <p:nvPr/>
            </p:nvSpPr>
            <p:spPr bwMode="auto">
              <a:xfrm>
                <a:off x="4608" y="1776"/>
                <a:ext cx="0" cy="144"/>
              </a:xfrm>
              <a:prstGeom prst="line">
                <a:avLst/>
              </a:prstGeom>
              <a:noFill/>
              <a:ln w="19050">
                <a:solidFill>
                  <a:schemeClr val="tx1"/>
                </a:solidFill>
                <a:round/>
                <a:headEnd/>
                <a:tailEnd/>
              </a:ln>
              <a:effectLst/>
            </p:spPr>
            <p:txBody>
              <a:bodyPr/>
              <a:lstStyle/>
              <a:p>
                <a:endParaRPr lang="fr-FR"/>
              </a:p>
            </p:txBody>
          </p:sp>
        </p:grpSp>
        <p:sp>
          <p:nvSpPr>
            <p:cNvPr id="12327" name="Text Box 39"/>
            <p:cNvSpPr txBox="1">
              <a:spLocks noChangeArrowheads="1"/>
            </p:cNvSpPr>
            <p:nvPr/>
          </p:nvSpPr>
          <p:spPr bwMode="auto">
            <a:xfrm>
              <a:off x="4080" y="1912"/>
              <a:ext cx="1140" cy="296"/>
            </a:xfrm>
            <a:prstGeom prst="rect">
              <a:avLst/>
            </a:prstGeom>
            <a:solidFill>
              <a:schemeClr val="bg1"/>
            </a:solidFill>
            <a:ln w="12700">
              <a:solidFill>
                <a:schemeClr val="tx1"/>
              </a:solidFill>
              <a:miter lim="800000"/>
              <a:headEnd/>
              <a:tailEnd/>
            </a:ln>
            <a:effectLst/>
          </p:spPr>
          <p:txBody>
            <a:bodyPr wrap="square">
              <a:spAutoFit/>
            </a:bodyPr>
            <a:lstStyle/>
            <a:p>
              <a:pPr algn="ctr">
                <a:spcBef>
                  <a:spcPct val="50000"/>
                </a:spcBef>
              </a:pPr>
              <a:r>
                <a:rPr lang="fr-FR" b="0"/>
                <a:t>organiques</a:t>
              </a:r>
            </a:p>
          </p:txBody>
        </p:sp>
      </p:grpSp>
      <p:sp>
        <p:nvSpPr>
          <p:cNvPr id="12331" name="Text Box 43">
            <a:hlinkClick r:id="rId2" action="ppaction://hlinksldjump"/>
          </p:cNvPr>
          <p:cNvSpPr txBox="1">
            <a:spLocks noChangeArrowheads="1"/>
          </p:cNvSpPr>
          <p:nvPr/>
        </p:nvSpPr>
        <p:spPr bwMode="auto">
          <a:xfrm>
            <a:off x="1066800" y="76200"/>
            <a:ext cx="7010400" cy="584775"/>
          </a:xfrm>
          <a:prstGeom prst="rect">
            <a:avLst/>
          </a:prstGeom>
          <a:noFill/>
          <a:ln w="12700">
            <a:noFill/>
            <a:miter lim="800000"/>
            <a:headEnd/>
            <a:tailEnd/>
          </a:ln>
          <a:effectLst/>
        </p:spPr>
        <p:txBody>
          <a:bodyPr>
            <a:spAutoFit/>
          </a:bodyPr>
          <a:lstStyle/>
          <a:p>
            <a:pPr algn="ctr">
              <a:spcBef>
                <a:spcPct val="50000"/>
              </a:spcBef>
            </a:pPr>
            <a:r>
              <a:rPr lang="fr-FR" sz="3200" b="1" dirty="0" smtClean="0">
                <a:solidFill>
                  <a:schemeClr val="bg2"/>
                </a:solidFill>
                <a:latin typeface="Tahoma" pitchFamily="34" charset="0"/>
                <a:cs typeface="Tahoma" pitchFamily="34" charset="0"/>
              </a:rPr>
              <a:t>Composition de L’eau</a:t>
            </a:r>
            <a:endParaRPr lang="fr-FR" sz="3200" b="1" dirty="0">
              <a:solidFill>
                <a:schemeClr val="bg2"/>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ppt_y-#ppt_h/2"/>
                                          </p:val>
                                        </p:tav>
                                        <p:tav tm="100000">
                                          <p:val>
                                            <p:strVal val="#ppt_y"/>
                                          </p:val>
                                        </p:tav>
                                      </p:tavLst>
                                    </p:anim>
                                    <p:anim calcmode="lin" valueType="num">
                                      <p:cBhvr>
                                        <p:cTn id="9" dur="500" fill="hold"/>
                                        <p:tgtEl>
                                          <p:spTgt spid="2"/>
                                        </p:tgtEl>
                                        <p:attrNameLst>
                                          <p:attrName>ppt_w</p:attrName>
                                        </p:attrNameLst>
                                      </p:cBhvr>
                                      <p:tavLst>
                                        <p:tav tm="0">
                                          <p:val>
                                            <p:strVal val="#ppt_w"/>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1229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499"/>
                                          </p:stCondLst>
                                        </p:cTn>
                                        <p:tgtEl>
                                          <p:spTgt spid="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7"/>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1229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229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autoUpdateAnimBg="0"/>
      <p:bldP spid="12296" grpId="0" animBg="1" autoUpdateAnimBg="0"/>
      <p:bldP spid="12298"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7085"/>
            <a:ext cx="9144000" cy="5632311"/>
          </a:xfrm>
          <a:prstGeom prst="rect">
            <a:avLst/>
          </a:prstGeom>
        </p:spPr>
        <p:txBody>
          <a:bodyPr wrap="square">
            <a:spAutoFit/>
          </a:bodyPr>
          <a:lstStyle/>
          <a:p>
            <a:r>
              <a:rPr lang="fr-FR" sz="2000" dirty="0" smtClean="0">
                <a:latin typeface="Arial" pitchFamily="34" charset="0"/>
                <a:cs typeface="Arial" pitchFamily="34" charset="0"/>
              </a:rPr>
              <a:t>1) Identité du préleveur.</a:t>
            </a:r>
          </a:p>
          <a:p>
            <a:r>
              <a:rPr lang="fr-FR" sz="2000" dirty="0" smtClean="0">
                <a:latin typeface="Arial" pitchFamily="34" charset="0"/>
                <a:cs typeface="Arial" pitchFamily="34" charset="0"/>
              </a:rPr>
              <a:t>2) Date et heure du prélèvement.</a:t>
            </a:r>
          </a:p>
          <a:p>
            <a:r>
              <a:rPr lang="fr-FR" sz="2000" dirty="0" smtClean="0">
                <a:latin typeface="Arial" pitchFamily="34" charset="0"/>
                <a:cs typeface="Arial" pitchFamily="34" charset="0"/>
              </a:rPr>
              <a:t>3) Particulier ou autorité demandant l’analyse.</a:t>
            </a:r>
          </a:p>
          <a:p>
            <a:r>
              <a:rPr lang="fr-FR" sz="2000" dirty="0" smtClean="0">
                <a:latin typeface="Arial" pitchFamily="34" charset="0"/>
                <a:cs typeface="Arial" pitchFamily="34" charset="0"/>
              </a:rPr>
              <a:t>4) Motif de la demande d’analyse (analyse initiale ou contrôle périodique,</a:t>
            </a:r>
          </a:p>
          <a:p>
            <a:r>
              <a:rPr lang="fr-FR" sz="2000" dirty="0" smtClean="0">
                <a:latin typeface="Arial" pitchFamily="34" charset="0"/>
                <a:cs typeface="Arial" pitchFamily="34" charset="0"/>
              </a:rPr>
              <a:t>pollution, intoxication, épidémie, etc.) et usages de l’eau (boisson, lavage,</a:t>
            </a:r>
          </a:p>
          <a:p>
            <a:r>
              <a:rPr lang="fr-FR" sz="2000" dirty="0" smtClean="0">
                <a:latin typeface="Arial" pitchFamily="34" charset="0"/>
                <a:cs typeface="Arial" pitchFamily="34" charset="0"/>
              </a:rPr>
              <a:t>abreuvage, incendie, industrie, etc.).</a:t>
            </a:r>
          </a:p>
          <a:p>
            <a:r>
              <a:rPr lang="fr-FR" sz="2000" dirty="0" smtClean="0">
                <a:latin typeface="Arial" pitchFamily="34" charset="0"/>
                <a:cs typeface="Arial" pitchFamily="34" charset="0"/>
              </a:rPr>
              <a:t>5) Nom du point d’eau et localisation précise.</a:t>
            </a:r>
          </a:p>
          <a:p>
            <a:r>
              <a:rPr lang="fr-FR" sz="2000" dirty="0" smtClean="0">
                <a:latin typeface="Arial" pitchFamily="34" charset="0"/>
                <a:cs typeface="Arial" pitchFamily="34" charset="0"/>
              </a:rPr>
              <a:t>6) Origine de l’eau (source, puits, forage, rivière, lac, barrage, citerne, etc.).</a:t>
            </a:r>
          </a:p>
          <a:p>
            <a:r>
              <a:rPr lang="fr-FR" sz="2000" dirty="0" smtClean="0">
                <a:latin typeface="Arial" pitchFamily="34" charset="0"/>
                <a:cs typeface="Arial" pitchFamily="34" charset="0"/>
              </a:rPr>
              <a:t>Aspect particulier (couleur, débris, irisation, odeur, etc.).</a:t>
            </a:r>
          </a:p>
          <a:p>
            <a:r>
              <a:rPr lang="fr-FR" sz="2000" dirty="0" smtClean="0">
                <a:latin typeface="Arial" pitchFamily="34" charset="0"/>
                <a:cs typeface="Arial" pitchFamily="34" charset="0"/>
              </a:rPr>
              <a:t>7) Température de l’eau à l’émergence et celle de l’atmosphère au moment</a:t>
            </a:r>
          </a:p>
          <a:p>
            <a:r>
              <a:rPr lang="fr-FR" sz="2000" dirty="0" smtClean="0">
                <a:latin typeface="Arial" pitchFamily="34" charset="0"/>
                <a:cs typeface="Arial" pitchFamily="34" charset="0"/>
              </a:rPr>
              <a:t>du prélèvement. Conditions météorologiques du moment (précipitations,</a:t>
            </a:r>
          </a:p>
          <a:p>
            <a:r>
              <a:rPr lang="fr-FR" sz="2000" dirty="0" smtClean="0">
                <a:latin typeface="Arial" pitchFamily="34" charset="0"/>
                <a:cs typeface="Arial" pitchFamily="34" charset="0"/>
              </a:rPr>
              <a:t>vent, pression atmosphérique, etc.).</a:t>
            </a:r>
          </a:p>
          <a:p>
            <a:r>
              <a:rPr lang="fr-FR" sz="2000" dirty="0" smtClean="0">
                <a:latin typeface="Arial" pitchFamily="34" charset="0"/>
                <a:cs typeface="Arial" pitchFamily="34" charset="0"/>
              </a:rPr>
              <a:t>8) Débit approximatif à la minute ou à la seconde. Dans le cas d’une nappe</a:t>
            </a:r>
          </a:p>
          <a:p>
            <a:r>
              <a:rPr lang="fr-FR" sz="2000" dirty="0" smtClean="0">
                <a:latin typeface="Arial" pitchFamily="34" charset="0"/>
                <a:cs typeface="Arial" pitchFamily="34" charset="0"/>
              </a:rPr>
              <a:t>souterraine, préciser la profondeur et l’épaisseur de cette nappe</a:t>
            </a:r>
          </a:p>
          <a:p>
            <a:r>
              <a:rPr lang="fr-FR" sz="2000" dirty="0" smtClean="0">
                <a:latin typeface="Arial" pitchFamily="34" charset="0"/>
                <a:cs typeface="Arial" pitchFamily="34" charset="0"/>
              </a:rPr>
              <a:t>9) Nature géologique des terrains traversés, aspect du milieu naturel.</a:t>
            </a:r>
          </a:p>
          <a:p>
            <a:r>
              <a:rPr lang="fr-FR" sz="2000" dirty="0" smtClean="0">
                <a:latin typeface="Arial" pitchFamily="34" charset="0"/>
                <a:cs typeface="Arial" pitchFamily="34" charset="0"/>
              </a:rPr>
              <a:t>10) Causes de souillures permanentes ou accidentelles auxquelles l’eau</a:t>
            </a:r>
          </a:p>
          <a:p>
            <a:r>
              <a:rPr lang="fr-FR" sz="2000" dirty="0" smtClean="0">
                <a:latin typeface="Arial" pitchFamily="34" charset="0"/>
                <a:cs typeface="Arial" pitchFamily="34" charset="0"/>
              </a:rPr>
              <a:t>paraît exposée (établissement agricole ou industriel, rejet de ville ou</a:t>
            </a:r>
          </a:p>
          <a:p>
            <a:r>
              <a:rPr lang="fr-FR" sz="2000" dirty="0" smtClean="0">
                <a:latin typeface="Arial" pitchFamily="34" charset="0"/>
                <a:cs typeface="Arial" pitchFamily="34" charset="0"/>
              </a:rPr>
              <a:t>d’usine, puits perdu, cimetière, etc.).</a:t>
            </a:r>
          </a:p>
        </p:txBody>
      </p:sp>
      <p:sp>
        <p:nvSpPr>
          <p:cNvPr id="3" name="Rectangle 54"/>
          <p:cNvSpPr>
            <a:spLocks noChangeArrowheads="1"/>
          </p:cNvSpPr>
          <p:nvPr/>
        </p:nvSpPr>
        <p:spPr bwMode="auto">
          <a:xfrm>
            <a:off x="0" y="0"/>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endParaRPr lang="fr-FR"/>
          </a:p>
        </p:txBody>
      </p:sp>
      <p:sp>
        <p:nvSpPr>
          <p:cNvPr id="4" name="Text Box 43">
            <a:hlinkClick r:id="rId2" action="ppaction://hlinksldjump"/>
          </p:cNvPr>
          <p:cNvSpPr txBox="1">
            <a:spLocks noChangeArrowheads="1"/>
          </p:cNvSpPr>
          <p:nvPr/>
        </p:nvSpPr>
        <p:spPr bwMode="auto">
          <a:xfrm>
            <a:off x="0" y="76200"/>
            <a:ext cx="9144000" cy="523220"/>
          </a:xfrm>
          <a:prstGeom prst="rect">
            <a:avLst/>
          </a:prstGeom>
          <a:noFill/>
          <a:ln w="12700">
            <a:noFill/>
            <a:miter lim="800000"/>
            <a:headEnd/>
            <a:tailEnd/>
          </a:ln>
          <a:effectLst/>
        </p:spPr>
        <p:txBody>
          <a:bodyPr wrap="square">
            <a:spAutoFit/>
          </a:bodyPr>
          <a:lstStyle/>
          <a:p>
            <a:pPr algn="ctr">
              <a:spcBef>
                <a:spcPct val="50000"/>
              </a:spcBef>
            </a:pPr>
            <a:r>
              <a:rPr lang="fr-FR" sz="2800" b="1" dirty="0" smtClean="0">
                <a:solidFill>
                  <a:schemeClr val="bg2"/>
                </a:solidFill>
                <a:latin typeface="Arial" pitchFamily="34" charset="0"/>
                <a:cs typeface="Arial" pitchFamily="34" charset="0"/>
              </a:rPr>
              <a:t>Renseignements à fournir pour une analyse de l’eau</a:t>
            </a:r>
            <a:endParaRPr lang="fr-FR" sz="2800" b="1" dirty="0">
              <a:solidFill>
                <a:schemeClr val="bg2"/>
              </a:solidFill>
              <a:latin typeface="Arial" pitchFamily="34" charset="0"/>
              <a:cs typeface="Arial" pitchFamily="34"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4"/>
          <p:cNvSpPr>
            <a:spLocks noChangeArrowheads="1"/>
          </p:cNvSpPr>
          <p:nvPr/>
        </p:nvSpPr>
        <p:spPr bwMode="auto">
          <a:xfrm>
            <a:off x="0" y="-24"/>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endParaRPr lang="fr-FR" sz="1800"/>
          </a:p>
        </p:txBody>
      </p:sp>
      <p:sp>
        <p:nvSpPr>
          <p:cNvPr id="4" name="Text Box 43">
            <a:hlinkClick r:id="rId2" action="ppaction://hlinksldjump"/>
          </p:cNvPr>
          <p:cNvSpPr txBox="1">
            <a:spLocks noChangeArrowheads="1"/>
          </p:cNvSpPr>
          <p:nvPr/>
        </p:nvSpPr>
        <p:spPr bwMode="auto">
          <a:xfrm>
            <a:off x="-71470" y="142852"/>
            <a:ext cx="9144000" cy="369332"/>
          </a:xfrm>
          <a:prstGeom prst="rect">
            <a:avLst/>
          </a:prstGeom>
          <a:noFill/>
          <a:ln w="12700">
            <a:noFill/>
            <a:miter lim="800000"/>
            <a:headEnd/>
            <a:tailEnd/>
          </a:ln>
          <a:effectLst/>
        </p:spPr>
        <p:txBody>
          <a:bodyPr wrap="square">
            <a:spAutoFit/>
          </a:bodyPr>
          <a:lstStyle/>
          <a:p>
            <a:pPr algn="ctr">
              <a:spcBef>
                <a:spcPct val="50000"/>
              </a:spcBef>
            </a:pPr>
            <a:r>
              <a:rPr lang="fr-FR" sz="1800" b="1" dirty="0" smtClean="0">
                <a:solidFill>
                  <a:schemeClr val="bg2"/>
                </a:solidFill>
                <a:latin typeface="Arial" pitchFamily="34" charset="0"/>
                <a:cs typeface="Arial" pitchFamily="34" charset="0"/>
              </a:rPr>
              <a:t>Principaux paramètres d’analyse d’une eau (surface)</a:t>
            </a:r>
            <a:endParaRPr lang="fr-FR" sz="1800" b="1" dirty="0">
              <a:solidFill>
                <a:schemeClr val="bg2"/>
              </a:solidFill>
              <a:latin typeface="Arial" pitchFamily="34" charset="0"/>
              <a:cs typeface="Arial" pitchFamily="34" charset="0"/>
            </a:endParaRPr>
          </a:p>
        </p:txBody>
      </p:sp>
      <p:sp>
        <p:nvSpPr>
          <p:cNvPr id="5" name="Rectangle 4"/>
          <p:cNvSpPr/>
          <p:nvPr/>
        </p:nvSpPr>
        <p:spPr>
          <a:xfrm>
            <a:off x="0" y="1136769"/>
            <a:ext cx="9144001" cy="5632311"/>
          </a:xfrm>
          <a:prstGeom prst="rect">
            <a:avLst/>
          </a:prstGeom>
        </p:spPr>
        <p:txBody>
          <a:bodyPr wrap="square">
            <a:spAutoFit/>
          </a:bodyPr>
          <a:lstStyle/>
          <a:p>
            <a:pPr marL="342900" indent="-342900">
              <a:buAutoNum type="arabicPeriod"/>
            </a:pPr>
            <a:r>
              <a:rPr lang="fr-FR" sz="1800" b="1" dirty="0" smtClean="0">
                <a:latin typeface="Arial" pitchFamily="34" charset="0"/>
                <a:cs typeface="Arial" pitchFamily="34" charset="0"/>
              </a:rPr>
              <a:t>Introduction</a:t>
            </a:r>
            <a:r>
              <a:rPr lang="fr-FR" sz="1800" dirty="0" smtClean="0">
                <a:latin typeface="Arial" pitchFamily="34" charset="0"/>
                <a:cs typeface="Arial" pitchFamily="34" charset="0"/>
              </a:rPr>
              <a:t> </a:t>
            </a:r>
          </a:p>
          <a:p>
            <a:pPr marL="342900" indent="-342900" algn="r" rtl="1"/>
            <a:endParaRPr lang="fr-FR" sz="1800" dirty="0" smtClean="0">
              <a:latin typeface="Arial" pitchFamily="34" charset="0"/>
              <a:cs typeface="Arial" pitchFamily="34" charset="0"/>
            </a:endParaRPr>
          </a:p>
          <a:p>
            <a:pPr marL="342900" indent="-342900" algn="just"/>
            <a:r>
              <a:rPr lang="fr-FR" sz="1800" dirty="0" smtClean="0">
                <a:latin typeface="Arial" pitchFamily="34" charset="0"/>
                <a:cs typeface="Arial" pitchFamily="34" charset="0"/>
              </a:rPr>
              <a:t>L’appréciation de la qualité des eaux de surface se base sur la mesure de paramètres physico-chimiques ainsi que sur la présence ou l’absence d’organismes et de micro-organismes aquatiques, indicateurs d’une plus ou moins bonne qualité de l’eau.</a:t>
            </a:r>
          </a:p>
          <a:p>
            <a:pPr algn="just"/>
            <a:r>
              <a:rPr lang="fr-FR" sz="1800" dirty="0" smtClean="0">
                <a:latin typeface="Arial" pitchFamily="34" charset="0"/>
                <a:cs typeface="Arial" pitchFamily="34" charset="0"/>
              </a:rPr>
              <a:t>Ces données peuvent être complétées par l’analyse des sédiments (boues), </a:t>
            </a:r>
          </a:p>
          <a:p>
            <a:pPr algn="just"/>
            <a:r>
              <a:rPr lang="fr-FR" sz="1800" dirty="0" smtClean="0">
                <a:latin typeface="Arial" pitchFamily="34" charset="0"/>
                <a:cs typeface="Arial" pitchFamily="34" charset="0"/>
              </a:rPr>
              <a:t>qui constituent une “mémoire” de la vie de la rivière oued ou autre collecteur d’eau, notamment la pollution par les métaux lourds et/ou les composés organiques toxiques comme les </a:t>
            </a:r>
            <a:r>
              <a:rPr lang="fr-FR" sz="1800" dirty="0" err="1" smtClean="0">
                <a:latin typeface="Arial" pitchFamily="34" charset="0"/>
                <a:cs typeface="Arial" pitchFamily="34" charset="0"/>
              </a:rPr>
              <a:t>polychlorobiphényls</a:t>
            </a:r>
            <a:r>
              <a:rPr lang="fr-FR" sz="1800" dirty="0" smtClean="0">
                <a:latin typeface="Arial" pitchFamily="34" charset="0"/>
                <a:cs typeface="Arial" pitchFamily="34" charset="0"/>
              </a:rPr>
              <a:t> (PCB), les hydrocarbures aromatiques polycycliques (PCB) ou d’autres matières organiques non biodégradables. L’ensemble de ces éléments permet d’évaluer le degré de pollution des cour s d’eau et d’apprécier leur capacité à s’auto épurer. Ci-dessous je présente un bref aperçu sur les paramètres importants d’identification de la qualité d’une eau destinée à la potabilisation sur la base de la fiche technique de ces paramètres avec leurs normes et réglementations correspondantes (Fiche déjà distribuée en cours). D’autres fiches techniques existent sur la qualité des eaux de baignade, résiduaires etc.; elles ne font pas l’objet de ce cours. La présentation des paramètres est réalisée indépendamment de leurs familles ( Organoleptiques, Physico-chimiques, Indésirables, Toxiques, Pesticides Insecticides Fongicides, Microbiologiques)  </a:t>
            </a:r>
          </a:p>
          <a:p>
            <a:pPr algn="just"/>
            <a:endParaRPr lang="fr-FR" sz="1800" dirty="0" smtClean="0">
              <a:latin typeface="Arial" pitchFamily="34" charset="0"/>
              <a:cs typeface="Arial" pitchFamily="34"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7725192"/>
          </a:xfrm>
          <a:prstGeom prst="rect">
            <a:avLst/>
          </a:prstGeom>
        </p:spPr>
        <p:txBody>
          <a:bodyPr wrap="square">
            <a:spAutoFit/>
          </a:bodyPr>
          <a:lstStyle/>
          <a:p>
            <a:r>
              <a:rPr lang="fr-FR" sz="1600" b="1" dirty="0" smtClean="0">
                <a:solidFill>
                  <a:srgbClr val="FF0000"/>
                </a:solidFill>
                <a:latin typeface="Arial" pitchFamily="34" charset="0"/>
                <a:cs typeface="Arial" pitchFamily="34" charset="0"/>
              </a:rPr>
              <a:t>*Turbidité:</a:t>
            </a:r>
          </a:p>
          <a:p>
            <a:r>
              <a:rPr lang="fr-FR" sz="1400" dirty="0" smtClean="0">
                <a:latin typeface="Arial" pitchFamily="34" charset="0"/>
                <a:cs typeface="Arial" pitchFamily="34" charset="0"/>
              </a:rPr>
              <a:t>La turbidité et l’inverse de la transparence; Une eau turbide est une eau trouble. Cette caractéristique vient de la teneur de l’eau en particules tels que :les matières d’origine minérale (argile, limon, sable...), micro particules, microorganismes. La turbidité de l’eau est mesuré à l’aide d’un turbidimètre préalablement étalonne avec des solutions étalons de « </a:t>
            </a:r>
            <a:r>
              <a:rPr lang="fr-FR" sz="1400" dirty="0" err="1" smtClean="0">
                <a:latin typeface="Arial" pitchFamily="34" charset="0"/>
                <a:cs typeface="Arial" pitchFamily="34" charset="0"/>
              </a:rPr>
              <a:t>Formazine</a:t>
            </a:r>
            <a:r>
              <a:rPr lang="fr-FR" sz="1400" dirty="0" smtClean="0">
                <a:latin typeface="Arial" pitchFamily="34" charset="0"/>
                <a:cs typeface="Arial" pitchFamily="34" charset="0"/>
              </a:rPr>
              <a:t> ». Son unité est généralement le NTU (Unité </a:t>
            </a:r>
            <a:r>
              <a:rPr lang="fr-FR" sz="1400" dirty="0" err="1" smtClean="0">
                <a:latin typeface="Arial" pitchFamily="34" charset="0"/>
                <a:cs typeface="Arial" pitchFamily="34" charset="0"/>
              </a:rPr>
              <a:t>Néphélométrique</a:t>
            </a:r>
            <a:r>
              <a:rPr lang="fr-FR" sz="1400" dirty="0" smtClean="0">
                <a:latin typeface="Arial" pitchFamily="34" charset="0"/>
                <a:cs typeface="Arial" pitchFamily="34" charset="0"/>
              </a:rPr>
              <a:t>). La turbidité joue un rôle très important dans les traitements d’eau. En effet :</a:t>
            </a:r>
          </a:p>
          <a:p>
            <a:r>
              <a:rPr lang="fr-FR" sz="1400" dirty="0" smtClean="0">
                <a:latin typeface="Arial" pitchFamily="34" charset="0"/>
                <a:cs typeface="Arial" pitchFamily="34" charset="0"/>
              </a:rPr>
              <a:t>* Elle indique une probabilité plus grande de présence d’éléments pathogènes.</a:t>
            </a:r>
          </a:p>
          <a:p>
            <a:r>
              <a:rPr lang="fr-FR" sz="1400" dirty="0" smtClean="0">
                <a:latin typeface="Arial" pitchFamily="34" charset="0"/>
                <a:cs typeface="Arial" pitchFamily="34" charset="0"/>
              </a:rPr>
              <a:t>*La turbidité perturbe la désinfection. Le traitement par ultraviolets est inefficace et le</a:t>
            </a:r>
          </a:p>
          <a:p>
            <a:r>
              <a:rPr lang="fr-FR" sz="1400" dirty="0" smtClean="0">
                <a:latin typeface="Arial" pitchFamily="34" charset="0"/>
                <a:cs typeface="Arial" pitchFamily="34" charset="0"/>
              </a:rPr>
              <a:t>traitement par le chlore perd son efficacité ;</a:t>
            </a:r>
          </a:p>
          <a:p>
            <a:r>
              <a:rPr lang="fr-FR" sz="1400" dirty="0" smtClean="0">
                <a:latin typeface="Arial" pitchFamily="34" charset="0"/>
                <a:cs typeface="Arial" pitchFamily="34" charset="0"/>
              </a:rPr>
              <a:t>*La matière organique associée à la turbidité favorise la formation de </a:t>
            </a:r>
            <a:r>
              <a:rPr lang="fr-FR" sz="1400" dirty="0" err="1" smtClean="0">
                <a:latin typeface="Arial" pitchFamily="34" charset="0"/>
                <a:cs typeface="Arial" pitchFamily="34" charset="0"/>
              </a:rPr>
              <a:t>biofilms</a:t>
            </a:r>
            <a:r>
              <a:rPr lang="fr-FR" sz="1400" dirty="0" smtClean="0">
                <a:latin typeface="Arial" pitchFamily="34" charset="0"/>
                <a:cs typeface="Arial" pitchFamily="34" charset="0"/>
              </a:rPr>
              <a:t> dans le réseau</a:t>
            </a:r>
          </a:p>
          <a:p>
            <a:r>
              <a:rPr lang="fr-FR" sz="1400" dirty="0" smtClean="0">
                <a:latin typeface="Arial" pitchFamily="34" charset="0"/>
                <a:cs typeface="Arial" pitchFamily="34" charset="0"/>
              </a:rPr>
              <a:t>et par conséquent, le développement de bactéries insensibles au chlore notamment.</a:t>
            </a:r>
          </a:p>
          <a:p>
            <a:endParaRPr lang="fr-FR" sz="1600" dirty="0" smtClean="0">
              <a:latin typeface="Arial" pitchFamily="34" charset="0"/>
              <a:cs typeface="Arial" pitchFamily="34" charset="0"/>
            </a:endParaRPr>
          </a:p>
          <a:p>
            <a:r>
              <a:rPr lang="fr-FR" sz="1600" b="1" dirty="0" smtClean="0">
                <a:solidFill>
                  <a:srgbClr val="FF0000"/>
                </a:solidFill>
                <a:latin typeface="Arial" pitchFamily="34" charset="0"/>
                <a:cs typeface="Arial" pitchFamily="34" charset="0"/>
              </a:rPr>
              <a:t>*Azote Total</a:t>
            </a:r>
            <a:r>
              <a:rPr lang="fr-FR" sz="1600" dirty="0" smtClean="0"/>
              <a:t>  </a:t>
            </a:r>
          </a:p>
          <a:p>
            <a:r>
              <a:rPr lang="fr-FR" sz="1400" dirty="0" smtClean="0"/>
              <a:t>L’azote peut se présenter dans les eaux aussi bien sous forme minérale qu’organique.</a:t>
            </a:r>
          </a:p>
          <a:p>
            <a:r>
              <a:rPr lang="fr-FR" sz="1400" dirty="0" smtClean="0"/>
              <a:t>En général, s’agissant des eaux naturelles, ce sont les formes minérales qui sont de loin les plus</a:t>
            </a:r>
          </a:p>
          <a:p>
            <a:r>
              <a:rPr lang="fr-FR" sz="1400" dirty="0" smtClean="0"/>
              <a:t>importantes.</a:t>
            </a:r>
          </a:p>
          <a:p>
            <a:r>
              <a:rPr lang="fr-FR" sz="1400" b="1" i="1" dirty="0" smtClean="0"/>
              <a:t>*Azote total : </a:t>
            </a:r>
            <a:r>
              <a:rPr lang="fr-FR" sz="1400" dirty="0" smtClean="0"/>
              <a:t>l’azote total comprend l’ensemble des formes azotées, aussi bien minérales qu’organiques.</a:t>
            </a:r>
          </a:p>
          <a:p>
            <a:r>
              <a:rPr lang="fr-FR" sz="1400" b="1" i="1" dirty="0" smtClean="0"/>
              <a:t>*Azote KJELDAHL : </a:t>
            </a:r>
            <a:r>
              <a:rPr lang="fr-FR" sz="1400" dirty="0" smtClean="0"/>
              <a:t>L’azote KJELDAHL correspond à celui qui se trouve sous la forme de composés azotés organiques et d’ammonium. Il ne comprend donc pas des composés oxydés de l’azote tels les nitrates et nitrites, ni certaines autres formes, oximes, hydrazine, hétérocycles.</a:t>
            </a:r>
          </a:p>
          <a:p>
            <a:r>
              <a:rPr lang="fr-FR" sz="1400" b="1" i="1" dirty="0" smtClean="0"/>
              <a:t>*Azote minéral : </a:t>
            </a:r>
            <a:r>
              <a:rPr lang="fr-FR" sz="1400" dirty="0" smtClean="0"/>
              <a:t>L’azote minéral est constitué par l’ammoniaque, les nitrites, les nitrates.</a:t>
            </a:r>
          </a:p>
          <a:p>
            <a:r>
              <a:rPr lang="fr-FR" sz="1400" b="1" dirty="0" smtClean="0"/>
              <a:t>Azote organique </a:t>
            </a:r>
            <a:r>
              <a:rPr lang="fr-FR" sz="1400" dirty="0" smtClean="0"/>
              <a:t>L’azote organique est essentiellement formé par des protéines, des polypeptides, de l’urée, des acides aminés.</a:t>
            </a:r>
          </a:p>
          <a:p>
            <a:r>
              <a:rPr lang="fr-FR" sz="1400" b="1" i="1" dirty="0" smtClean="0"/>
              <a:t>*Azote ammoniacal :</a:t>
            </a:r>
            <a:r>
              <a:rPr lang="fr-FR" sz="1400" dirty="0" smtClean="0"/>
              <a:t>L’azote ammoniacal représente l’azote sous la forme NH4+</a:t>
            </a:r>
          </a:p>
          <a:p>
            <a:r>
              <a:rPr lang="fr-FR" sz="1400" b="1" dirty="0" smtClean="0"/>
              <a:t>*Relation entre les diverses fractions azotées: </a:t>
            </a:r>
            <a:r>
              <a:rPr lang="fr-FR" sz="1400" dirty="0" smtClean="0"/>
              <a:t>Compte tenu des définitions ci dessus, il existe les relations suivantes entre les différentes fractions azotées</a:t>
            </a:r>
          </a:p>
          <a:p>
            <a:r>
              <a:rPr lang="pt-BR" sz="1400" dirty="0" smtClean="0"/>
              <a:t>N total = N organique + N minéral              (1)</a:t>
            </a:r>
          </a:p>
          <a:p>
            <a:r>
              <a:rPr lang="pt-BR" sz="1400" dirty="0" smtClean="0"/>
              <a:t>N KJELDAHL = N organique + N NH4</a:t>
            </a:r>
            <a:r>
              <a:rPr lang="fr-FR" sz="1400" dirty="0" smtClean="0"/>
              <a:t>+     (2)</a:t>
            </a:r>
          </a:p>
          <a:p>
            <a:r>
              <a:rPr lang="fr-FR" sz="1400" dirty="0" smtClean="0"/>
              <a:t>N minéral = N NH4</a:t>
            </a:r>
            <a:r>
              <a:rPr lang="pt-BR" sz="1400" dirty="0" smtClean="0"/>
              <a:t>+ + N N02 - + N N03-   (3)</a:t>
            </a:r>
          </a:p>
          <a:p>
            <a:r>
              <a:rPr lang="fr-FR" sz="1400" dirty="0" smtClean="0"/>
              <a:t>La relation (2) permet ainsi de déterminer l’azote organique à partir de la mesure de l’azote KJELDAHL et de l’azote ammoniacal.   On a en effet : N organique = N KJELDAHL – N NH4+</a:t>
            </a:r>
            <a:endParaRPr lang="pt-BR" sz="1400" dirty="0" smtClean="0"/>
          </a:p>
          <a:p>
            <a:endParaRPr lang="fr-FR" sz="1400" dirty="0" smtClean="0"/>
          </a:p>
          <a:p>
            <a:endParaRPr lang="fr-FR" sz="1400" b="1" dirty="0" smtClean="0">
              <a:solidFill>
                <a:srgbClr val="FF0000"/>
              </a:solidFill>
              <a:latin typeface="Arial" pitchFamily="34" charset="0"/>
              <a:cs typeface="Arial" pitchFamily="34" charset="0"/>
            </a:endParaRPr>
          </a:p>
          <a:p>
            <a:endParaRPr lang="fr-FR" sz="1400" b="1" dirty="0">
              <a:solidFill>
                <a:srgbClr val="FF0000"/>
              </a:solidFill>
              <a:latin typeface="Arial" pitchFamily="34" charset="0"/>
              <a:cs typeface="Arial"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773"/>
            <a:ext cx="9144000" cy="8463855"/>
          </a:xfrm>
          <a:prstGeom prst="rect">
            <a:avLst/>
          </a:prstGeom>
        </p:spPr>
        <p:txBody>
          <a:bodyPr wrap="square">
            <a:spAutoFit/>
          </a:bodyPr>
          <a:lstStyle/>
          <a:p>
            <a:r>
              <a:rPr lang="fr-FR" sz="1600" b="1" dirty="0" smtClean="0">
                <a:solidFill>
                  <a:srgbClr val="FF0000"/>
                </a:solidFill>
                <a:latin typeface="Arial" pitchFamily="34" charset="0"/>
                <a:cs typeface="Arial" pitchFamily="34" charset="0"/>
              </a:rPr>
              <a:t>* Température</a:t>
            </a:r>
          </a:p>
          <a:p>
            <a:r>
              <a:rPr lang="fr-FR" sz="1600" dirty="0" smtClean="0">
                <a:latin typeface="Arial" pitchFamily="34" charset="0"/>
                <a:cs typeface="Arial" pitchFamily="34" charset="0"/>
              </a:rPr>
              <a:t>La température de l’eau joue un rôle important par exemple en ce qui concerne la solubilité des sels et des gaz dont , entre autres, l’oxygène nécessaire à l’équilibre de la vie aquatique. Par ailleurs, la température accroît les vit esses des réactions chimiques et biochimiques d’un facteur 2 à 3 pour une augmentation de température de 10 degrés Celsius (°C). L’activité métabolique des organismes </a:t>
            </a:r>
            <a:r>
              <a:rPr lang="fr-FR" sz="1600" dirty="0" err="1" smtClean="0">
                <a:latin typeface="Arial" pitchFamily="34" charset="0"/>
                <a:cs typeface="Arial" pitchFamily="34" charset="0"/>
              </a:rPr>
              <a:t>aquat</a:t>
            </a:r>
            <a:r>
              <a:rPr lang="fr-FR" sz="1600" dirty="0" smtClean="0">
                <a:latin typeface="Arial" pitchFamily="34" charset="0"/>
                <a:cs typeface="Arial" pitchFamily="34" charset="0"/>
              </a:rPr>
              <a:t> </a:t>
            </a:r>
            <a:r>
              <a:rPr lang="fr-FR" sz="1600" dirty="0" err="1" smtClean="0">
                <a:latin typeface="Arial" pitchFamily="34" charset="0"/>
                <a:cs typeface="Arial" pitchFamily="34" charset="0"/>
              </a:rPr>
              <a:t>iques</a:t>
            </a:r>
            <a:r>
              <a:rPr lang="fr-FR" sz="1600" dirty="0" smtClean="0">
                <a:latin typeface="Arial" pitchFamily="34" charset="0"/>
                <a:cs typeface="Arial" pitchFamily="34" charset="0"/>
              </a:rPr>
              <a:t> est donc également accélérée lorsque la température de l’eau s’accroît.</a:t>
            </a:r>
          </a:p>
          <a:p>
            <a:r>
              <a:rPr lang="fr-FR" sz="1600" dirty="0" smtClean="0">
                <a:latin typeface="Arial" pitchFamily="34" charset="0"/>
                <a:cs typeface="Arial" pitchFamily="34" charset="0"/>
              </a:rPr>
              <a:t>La valeur de ce paramètre est influencée par la température ambiant e mais également par </a:t>
            </a:r>
          </a:p>
          <a:p>
            <a:r>
              <a:rPr lang="fr-FR" sz="1600" dirty="0" smtClean="0">
                <a:latin typeface="Arial" pitchFamily="34" charset="0"/>
                <a:cs typeface="Arial" pitchFamily="34" charset="0"/>
              </a:rPr>
              <a:t>d’éventuels rejet s d’eaux résiduaires chaudes. Des changement s brusques de température de plus de 3° C s’avèrent souvent néfastes. Un simple thermomètre à mercure suffit à mesure la température d’une eau.</a:t>
            </a:r>
          </a:p>
          <a:p>
            <a:endParaRPr lang="fr-FR" sz="1600" b="1" dirty="0" smtClean="0">
              <a:solidFill>
                <a:srgbClr val="FF0000"/>
              </a:solidFill>
              <a:latin typeface="Arial" pitchFamily="34" charset="0"/>
              <a:cs typeface="Arial" pitchFamily="34" charset="0"/>
            </a:endParaRPr>
          </a:p>
          <a:p>
            <a:endParaRPr lang="fr-FR" sz="1600" b="1" dirty="0" smtClean="0">
              <a:solidFill>
                <a:srgbClr val="FF0000"/>
              </a:solidFill>
              <a:latin typeface="Arial" pitchFamily="34" charset="0"/>
              <a:cs typeface="Arial" pitchFamily="34" charset="0"/>
            </a:endParaRPr>
          </a:p>
          <a:p>
            <a:endParaRPr lang="fr-FR" sz="1600" b="1" dirty="0" smtClean="0">
              <a:solidFill>
                <a:srgbClr val="FF0000"/>
              </a:solidFill>
              <a:latin typeface="Arial" pitchFamily="34" charset="0"/>
              <a:cs typeface="Arial" pitchFamily="34" charset="0"/>
            </a:endParaRPr>
          </a:p>
          <a:p>
            <a:endParaRPr lang="fr-FR" sz="1600" b="1" dirty="0" smtClean="0">
              <a:solidFill>
                <a:srgbClr val="FF0000"/>
              </a:solidFill>
              <a:latin typeface="Arial" pitchFamily="34" charset="0"/>
              <a:cs typeface="Arial" pitchFamily="34" charset="0"/>
            </a:endParaRPr>
          </a:p>
          <a:p>
            <a:r>
              <a:rPr lang="fr-FR" sz="1600" b="1" dirty="0" smtClean="0">
                <a:solidFill>
                  <a:srgbClr val="FF0000"/>
                </a:solidFill>
                <a:latin typeface="Arial" pitchFamily="34" charset="0"/>
                <a:cs typeface="Arial" pitchFamily="34" charset="0"/>
              </a:rPr>
              <a:t>* pH</a:t>
            </a:r>
          </a:p>
          <a:p>
            <a:r>
              <a:rPr lang="fr-FR" sz="1400" dirty="0" smtClean="0">
                <a:latin typeface="Arial" pitchFamily="34" charset="0"/>
                <a:cs typeface="Arial" pitchFamily="34" charset="0"/>
              </a:rPr>
              <a:t>Le pH est une mesure de l’acidité de l’eau c’est -à-dire de la concentration en ions d’hydrogène (H+). L’échelle des pH s’étend en pratique de 0 (très acide) à 14 (très alcalin) ; la valeur médiane 7 correspond à une solution neutre à 25°C. Le pH d’une eau naturelle peut varier de 4 à 10 en fonction de la nature acide ou basique des terrains traversés. Des pH faibles (eaux acides) augmentent notamment le risque de présence de métaux sous une f orme ionique plus toxique. Des pH élevés augmentent les concentrations d’ammoniac, toxique pour les poissons. D’une manière générale, un pH naturel situé entre 6,5 et 8,5 caractérise des eaux où la vie se développe de manière optimale. La mesure d’un pH de l’eau nécessite un pH-mètre étalonné préalablement à l’aide solution tampons.</a:t>
            </a:r>
          </a:p>
          <a:p>
            <a:r>
              <a:rPr lang="fr-FR" sz="1600" b="1" dirty="0" smtClean="0">
                <a:solidFill>
                  <a:srgbClr val="FF0000"/>
                </a:solidFill>
                <a:latin typeface="Arial" pitchFamily="34" charset="0"/>
                <a:cs typeface="Arial" pitchFamily="34" charset="0"/>
              </a:rPr>
              <a:t>* Dureté de l’eau (ou titre hydrométrique)</a:t>
            </a:r>
            <a:r>
              <a:rPr lang="fr-FR" sz="1600" dirty="0" smtClean="0"/>
              <a:t> </a:t>
            </a:r>
            <a:r>
              <a:rPr lang="fr-FR" sz="1600" dirty="0" smtClean="0">
                <a:latin typeface="Arial" pitchFamily="34" charset="0"/>
                <a:cs typeface="Arial" pitchFamily="34" charset="0"/>
              </a:rPr>
              <a:t>La dureté d’une eau correspond à la somme des concentrations en cat ions métalliques, excepté celles des métaux alcalins (Na+, K+) et H+. Elle est souvent due aux ions Ca++ et Mg++. La présence de ces deux cations dans l’eau tend souvent à réduire la toxicité des métaux. La dureté se mesure en mg de CaCO3 par litre. La mesure de la dureté se fait fréquemment par la méthode </a:t>
            </a:r>
            <a:r>
              <a:rPr lang="fr-FR" sz="1600" dirty="0" err="1" smtClean="0">
                <a:latin typeface="Arial" pitchFamily="34" charset="0"/>
                <a:cs typeface="Arial" pitchFamily="34" charset="0"/>
              </a:rPr>
              <a:t>compléxométrique</a:t>
            </a:r>
            <a:r>
              <a:rPr lang="fr-FR" sz="1600" dirty="0" smtClean="0">
                <a:latin typeface="Arial" pitchFamily="34" charset="0"/>
                <a:cs typeface="Arial" pitchFamily="34" charset="0"/>
              </a:rPr>
              <a:t> à l’EDTA.</a:t>
            </a:r>
            <a:endParaRPr lang="fr-FR" sz="1600" b="1" dirty="0" smtClean="0">
              <a:solidFill>
                <a:srgbClr val="FF0000"/>
              </a:solidFill>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a:p>
            <a:endParaRPr lang="fr-FR" sz="1600" dirty="0" smtClean="0">
              <a:latin typeface="Arial" pitchFamily="34" charset="0"/>
              <a:cs typeface="Arial" pitchFamily="34" charset="0"/>
            </a:endParaRPr>
          </a:p>
        </p:txBody>
      </p:sp>
      <p:pic>
        <p:nvPicPr>
          <p:cNvPr id="32770" name="Picture 2"/>
          <p:cNvPicPr>
            <a:picLocks noChangeAspect="1" noChangeArrowheads="1"/>
          </p:cNvPicPr>
          <p:nvPr/>
        </p:nvPicPr>
        <p:blipFill>
          <a:blip r:embed="rId2"/>
          <a:srcRect/>
          <a:stretch>
            <a:fillRect/>
          </a:stretch>
        </p:blipFill>
        <p:spPr bwMode="auto">
          <a:xfrm>
            <a:off x="2428860" y="2414589"/>
            <a:ext cx="2562225" cy="1228725"/>
          </a:xfrm>
          <a:prstGeom prst="rect">
            <a:avLst/>
          </a:prstGeom>
          <a:noFill/>
          <a:ln w="9525">
            <a:noFill/>
            <a:miter lim="800000"/>
            <a:headEnd/>
            <a:tailEnd/>
          </a:ln>
          <a:effec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15851"/>
            <a:ext cx="9144000" cy="5016758"/>
          </a:xfrm>
          <a:prstGeom prst="rect">
            <a:avLst/>
          </a:prstGeom>
        </p:spPr>
        <p:txBody>
          <a:bodyPr wrap="square">
            <a:spAutoFit/>
          </a:bodyPr>
          <a:lstStyle/>
          <a:p>
            <a:r>
              <a:rPr lang="fr-FR" sz="1600" b="1" dirty="0" smtClean="0">
                <a:solidFill>
                  <a:srgbClr val="FF0000"/>
                </a:solidFill>
                <a:latin typeface="Arial" pitchFamily="34" charset="0"/>
                <a:cs typeface="Arial" pitchFamily="34" charset="0"/>
              </a:rPr>
              <a:t>*Conductivité électrique </a:t>
            </a:r>
          </a:p>
          <a:p>
            <a:r>
              <a:rPr lang="fr-FR" sz="1600" dirty="0" smtClean="0">
                <a:latin typeface="Arial" pitchFamily="34" charset="0"/>
                <a:cs typeface="Arial" pitchFamily="34" charset="0"/>
              </a:rPr>
              <a:t>La conductivité  est une expression numérique de la capacité d’une solution à conduire le</a:t>
            </a:r>
          </a:p>
          <a:p>
            <a:r>
              <a:rPr lang="fr-FR" sz="1600" dirty="0" smtClean="0">
                <a:latin typeface="Arial" pitchFamily="34" charset="0"/>
                <a:cs typeface="Arial" pitchFamily="34" charset="0"/>
              </a:rPr>
              <a:t>courant électrique. La plupart des sels minéraux en solution sont de </a:t>
            </a:r>
            <a:r>
              <a:rPr lang="fr-FR" sz="1600" smtClean="0">
                <a:latin typeface="Arial" pitchFamily="34" charset="0"/>
                <a:cs typeface="Arial" pitchFamily="34" charset="0"/>
              </a:rPr>
              <a:t>bons conducteurs</a:t>
            </a:r>
            <a:r>
              <a:rPr lang="fr-FR" sz="1600" dirty="0" smtClean="0">
                <a:latin typeface="Arial" pitchFamily="34" charset="0"/>
                <a:cs typeface="Arial" pitchFamily="34" charset="0"/>
              </a:rPr>
              <a:t>. </a:t>
            </a:r>
            <a:r>
              <a:rPr lang="fr-FR" sz="1600" smtClean="0">
                <a:latin typeface="Arial" pitchFamily="34" charset="0"/>
                <a:cs typeface="Arial" pitchFamily="34" charset="0"/>
              </a:rPr>
              <a:t>Par contre</a:t>
            </a:r>
            <a:r>
              <a:rPr lang="fr-FR" sz="1600" dirty="0" smtClean="0">
                <a:latin typeface="Arial" pitchFamily="34" charset="0"/>
                <a:cs typeface="Arial" pitchFamily="34" charset="0"/>
              </a:rPr>
              <a:t>, les composés organiques sont de </a:t>
            </a:r>
            <a:r>
              <a:rPr lang="fr-FR" sz="1600" smtClean="0">
                <a:latin typeface="Arial" pitchFamily="34" charset="0"/>
                <a:cs typeface="Arial" pitchFamily="34" charset="0"/>
              </a:rPr>
              <a:t>mauvais conducteurs</a:t>
            </a:r>
            <a:r>
              <a:rPr lang="fr-FR" sz="1600" dirty="0" smtClean="0">
                <a:latin typeface="Arial" pitchFamily="34" charset="0"/>
                <a:cs typeface="Arial" pitchFamily="34" charset="0"/>
              </a:rPr>
              <a:t>. La conductivité électrique standard s’exprime</a:t>
            </a:r>
          </a:p>
          <a:p>
            <a:r>
              <a:rPr lang="fr-FR" sz="1600" dirty="0" smtClean="0">
                <a:latin typeface="Arial" pitchFamily="34" charset="0"/>
                <a:cs typeface="Arial" pitchFamily="34" charset="0"/>
              </a:rPr>
              <a:t>généralement en </a:t>
            </a:r>
            <a:r>
              <a:rPr lang="fr-FR" sz="1600" dirty="0" err="1" smtClean="0">
                <a:latin typeface="Arial" pitchFamily="34" charset="0"/>
                <a:cs typeface="Arial" pitchFamily="34" charset="0"/>
              </a:rPr>
              <a:t>millisiemens</a:t>
            </a:r>
            <a:r>
              <a:rPr lang="fr-FR" sz="1600" dirty="0" smtClean="0">
                <a:latin typeface="Arial" pitchFamily="34" charset="0"/>
                <a:cs typeface="Arial" pitchFamily="34" charset="0"/>
              </a:rPr>
              <a:t> paramètre (</a:t>
            </a:r>
            <a:r>
              <a:rPr lang="fr-FR" sz="1600" dirty="0" err="1" smtClean="0">
                <a:latin typeface="Arial" pitchFamily="34" charset="0"/>
                <a:cs typeface="Arial" pitchFamily="34" charset="0"/>
              </a:rPr>
              <a:t>mS</a:t>
            </a:r>
            <a:r>
              <a:rPr lang="fr-FR" sz="1600" dirty="0" smtClean="0">
                <a:latin typeface="Arial" pitchFamily="34" charset="0"/>
                <a:cs typeface="Arial" pitchFamily="34" charset="0"/>
              </a:rPr>
              <a:t>/ m) à 20 °C. La conductivité d’une eau naturelle </a:t>
            </a:r>
            <a:r>
              <a:rPr lang="fr-FR" sz="1600" smtClean="0">
                <a:latin typeface="Arial" pitchFamily="34" charset="0"/>
                <a:cs typeface="Arial" pitchFamily="34" charset="0"/>
              </a:rPr>
              <a:t>est comprise entre </a:t>
            </a:r>
            <a:r>
              <a:rPr lang="fr-FR" sz="1600" dirty="0" smtClean="0">
                <a:latin typeface="Arial" pitchFamily="34" charset="0"/>
                <a:cs typeface="Arial" pitchFamily="34" charset="0"/>
              </a:rPr>
              <a:t>50 et </a:t>
            </a:r>
            <a:r>
              <a:rPr lang="fr-FR" sz="1600" smtClean="0">
                <a:latin typeface="Arial" pitchFamily="34" charset="0"/>
                <a:cs typeface="Arial" pitchFamily="34" charset="0"/>
              </a:rPr>
              <a:t>1500 μS/cm. </a:t>
            </a:r>
            <a:r>
              <a:rPr lang="fr-FR" sz="1600" dirty="0" smtClean="0">
                <a:latin typeface="Arial" pitchFamily="34" charset="0"/>
                <a:cs typeface="Arial" pitchFamily="34" charset="0"/>
              </a:rPr>
              <a:t>La connaissance </a:t>
            </a:r>
            <a:r>
              <a:rPr lang="fr-FR" sz="1600" smtClean="0">
                <a:latin typeface="Arial" pitchFamily="34" charset="0"/>
                <a:cs typeface="Arial" pitchFamily="34" charset="0"/>
              </a:rPr>
              <a:t>du contenu </a:t>
            </a:r>
            <a:r>
              <a:rPr lang="fr-FR" sz="1600" dirty="0" smtClean="0">
                <a:latin typeface="Arial" pitchFamily="34" charset="0"/>
                <a:cs typeface="Arial" pitchFamily="34" charset="0"/>
              </a:rPr>
              <a:t>en sels dissous </a:t>
            </a:r>
            <a:r>
              <a:rPr lang="fr-FR" sz="1600" smtClean="0">
                <a:latin typeface="Arial" pitchFamily="34" charset="0"/>
                <a:cs typeface="Arial" pitchFamily="34" charset="0"/>
              </a:rPr>
              <a:t>est importante </a:t>
            </a:r>
            <a:r>
              <a:rPr lang="fr-FR" sz="1600" dirty="0" smtClean="0">
                <a:latin typeface="Arial" pitchFamily="34" charset="0"/>
                <a:cs typeface="Arial" pitchFamily="34" charset="0"/>
              </a:rPr>
              <a:t>dans </a:t>
            </a:r>
            <a:r>
              <a:rPr lang="fr-FR" sz="1600" smtClean="0">
                <a:latin typeface="Arial" pitchFamily="34" charset="0"/>
                <a:cs typeface="Arial" pitchFamily="34" charset="0"/>
              </a:rPr>
              <a:t>la mesure </a:t>
            </a:r>
            <a:r>
              <a:rPr lang="fr-FR" sz="1600" dirty="0" smtClean="0">
                <a:latin typeface="Arial" pitchFamily="34" charset="0"/>
                <a:cs typeface="Arial" pitchFamily="34" charset="0"/>
              </a:rPr>
              <a:t>où </a:t>
            </a:r>
            <a:r>
              <a:rPr lang="fr-FR" sz="1600" smtClean="0">
                <a:latin typeface="Arial" pitchFamily="34" charset="0"/>
                <a:cs typeface="Arial" pitchFamily="34" charset="0"/>
              </a:rPr>
              <a:t>chaque organisme aquatique </a:t>
            </a:r>
            <a:r>
              <a:rPr lang="fr-FR" sz="1600" dirty="0" smtClean="0">
                <a:latin typeface="Arial" pitchFamily="34" charset="0"/>
                <a:cs typeface="Arial" pitchFamily="34" charset="0"/>
              </a:rPr>
              <a:t>a des </a:t>
            </a:r>
            <a:r>
              <a:rPr lang="fr-FR" sz="1600" smtClean="0">
                <a:latin typeface="Arial" pitchFamily="34" charset="0"/>
                <a:cs typeface="Arial" pitchFamily="34" charset="0"/>
              </a:rPr>
              <a:t>exigences propr </a:t>
            </a:r>
            <a:r>
              <a:rPr lang="fr-FR" sz="1600" dirty="0" smtClean="0">
                <a:latin typeface="Arial" pitchFamily="34" charset="0"/>
                <a:cs typeface="Arial" pitchFamily="34" charset="0"/>
              </a:rPr>
              <a:t>es en ce </a:t>
            </a:r>
            <a:r>
              <a:rPr lang="fr-FR" sz="1600" smtClean="0">
                <a:latin typeface="Arial" pitchFamily="34" charset="0"/>
                <a:cs typeface="Arial" pitchFamily="34" charset="0"/>
              </a:rPr>
              <a:t>qui concerne </a:t>
            </a:r>
            <a:r>
              <a:rPr lang="fr-FR" sz="1600" dirty="0" smtClean="0">
                <a:latin typeface="Arial" pitchFamily="34" charset="0"/>
                <a:cs typeface="Arial" pitchFamily="34" charset="0"/>
              </a:rPr>
              <a:t>ce </a:t>
            </a:r>
            <a:r>
              <a:rPr lang="fr-FR" sz="1600" smtClean="0">
                <a:latin typeface="Arial" pitchFamily="34" charset="0"/>
                <a:cs typeface="Arial" pitchFamily="34" charset="0"/>
              </a:rPr>
              <a:t>par amètre</a:t>
            </a:r>
            <a:r>
              <a:rPr lang="fr-FR" sz="1600" dirty="0" smtClean="0">
                <a:latin typeface="Arial" pitchFamily="34" charset="0"/>
                <a:cs typeface="Arial" pitchFamily="34" charset="0"/>
              </a:rPr>
              <a:t>. Les </a:t>
            </a:r>
            <a:r>
              <a:rPr lang="fr-FR" sz="1600" smtClean="0">
                <a:latin typeface="Arial" pitchFamily="34" charset="0"/>
                <a:cs typeface="Arial" pitchFamily="34" charset="0"/>
              </a:rPr>
              <a:t>espèces aquatiques ne supportent généralement </a:t>
            </a:r>
            <a:r>
              <a:rPr lang="fr-FR" sz="1600" dirty="0" smtClean="0">
                <a:latin typeface="Arial" pitchFamily="34" charset="0"/>
                <a:cs typeface="Arial" pitchFamily="34" charset="0"/>
              </a:rPr>
              <a:t>pas </a:t>
            </a:r>
            <a:r>
              <a:rPr lang="fr-FR" sz="1600" smtClean="0">
                <a:latin typeface="Arial" pitchFamily="34" charset="0"/>
                <a:cs typeface="Arial" pitchFamily="34" charset="0"/>
              </a:rPr>
              <a:t>des variations importantes </a:t>
            </a:r>
            <a:r>
              <a:rPr lang="fr-FR" sz="1600" dirty="0" smtClean="0">
                <a:latin typeface="Arial" pitchFamily="34" charset="0"/>
                <a:cs typeface="Arial" pitchFamily="34" charset="0"/>
              </a:rPr>
              <a:t>en sels dissous qui </a:t>
            </a:r>
            <a:r>
              <a:rPr lang="fr-FR" sz="1600" smtClean="0">
                <a:latin typeface="Arial" pitchFamily="34" charset="0"/>
                <a:cs typeface="Arial" pitchFamily="34" charset="0"/>
              </a:rPr>
              <a:t>peuvent être observées </a:t>
            </a:r>
            <a:r>
              <a:rPr lang="fr-FR" sz="1600" dirty="0" smtClean="0">
                <a:latin typeface="Arial" pitchFamily="34" charset="0"/>
                <a:cs typeface="Arial" pitchFamily="34" charset="0"/>
              </a:rPr>
              <a:t>par exemple </a:t>
            </a:r>
            <a:r>
              <a:rPr lang="fr-FR" sz="1600" smtClean="0">
                <a:latin typeface="Arial" pitchFamily="34" charset="0"/>
                <a:cs typeface="Arial" pitchFamily="34" charset="0"/>
              </a:rPr>
              <a:t>en cas de </a:t>
            </a:r>
            <a:r>
              <a:rPr lang="fr-FR" sz="1600" dirty="0" smtClean="0">
                <a:latin typeface="Arial" pitchFamily="34" charset="0"/>
                <a:cs typeface="Arial" pitchFamily="34" charset="0"/>
              </a:rPr>
              <a:t>déversements d’eaux </a:t>
            </a:r>
            <a:r>
              <a:rPr lang="fr-FR" sz="1600" smtClean="0">
                <a:latin typeface="Arial" pitchFamily="34" charset="0"/>
                <a:cs typeface="Arial" pitchFamily="34" charset="0"/>
              </a:rPr>
              <a:t>usées. Le mesure de la conductivité necessite un conductimètre étalonné préalablement.</a:t>
            </a:r>
          </a:p>
          <a:p>
            <a:endParaRPr lang="fr-FR" sz="1600" smtClean="0">
              <a:latin typeface="Arial" pitchFamily="34" charset="0"/>
              <a:cs typeface="Arial" pitchFamily="34" charset="0"/>
            </a:endParaRPr>
          </a:p>
          <a:p>
            <a:endParaRPr lang="fr-FR" sz="1600" dirty="0" smtClean="0">
              <a:latin typeface="Arial" pitchFamily="34" charset="0"/>
              <a:cs typeface="Arial" pitchFamily="34" charset="0"/>
            </a:endParaRPr>
          </a:p>
          <a:p>
            <a:r>
              <a:rPr lang="fr-FR" sz="1600" b="1" smtClean="0">
                <a:solidFill>
                  <a:srgbClr val="FF0000"/>
                </a:solidFill>
                <a:latin typeface="Arial" pitchFamily="34" charset="0"/>
                <a:cs typeface="Arial" pitchFamily="34" charset="0"/>
              </a:rPr>
              <a:t>* Potentiel </a:t>
            </a:r>
            <a:r>
              <a:rPr lang="fr-FR" sz="1600" b="1" dirty="0" smtClean="0">
                <a:solidFill>
                  <a:srgbClr val="FF0000"/>
                </a:solidFill>
                <a:latin typeface="Arial" pitchFamily="34" charset="0"/>
                <a:cs typeface="Arial" pitchFamily="34" charset="0"/>
              </a:rPr>
              <a:t>redox (Eh)</a:t>
            </a:r>
          </a:p>
          <a:p>
            <a:r>
              <a:rPr lang="fr-FR" sz="1600" dirty="0" smtClean="0">
                <a:latin typeface="Arial" pitchFamily="34" charset="0"/>
                <a:cs typeface="Arial" pitchFamily="34" charset="0"/>
              </a:rPr>
              <a:t>Dans </a:t>
            </a:r>
            <a:r>
              <a:rPr lang="fr-FR" sz="1600" smtClean="0">
                <a:latin typeface="Arial" pitchFamily="34" charset="0"/>
                <a:cs typeface="Arial" pitchFamily="34" charset="0"/>
              </a:rPr>
              <a:t>les systèmes </a:t>
            </a:r>
            <a:r>
              <a:rPr lang="fr-FR" sz="1600" dirty="0" smtClean="0">
                <a:latin typeface="Arial" pitchFamily="34" charset="0"/>
                <a:cs typeface="Arial" pitchFamily="34" charset="0"/>
              </a:rPr>
              <a:t>aqueux, </a:t>
            </a:r>
            <a:r>
              <a:rPr lang="fr-FR" sz="1600" smtClean="0">
                <a:latin typeface="Arial" pitchFamily="34" charset="0"/>
                <a:cs typeface="Arial" pitchFamily="34" charset="0"/>
              </a:rPr>
              <a:t>le potentiel redox </a:t>
            </a:r>
            <a:r>
              <a:rPr lang="fr-FR" sz="1600" dirty="0" smtClean="0">
                <a:latin typeface="Arial" pitchFamily="34" charset="0"/>
                <a:cs typeface="Arial" pitchFamily="34" charset="0"/>
              </a:rPr>
              <a:t>(</a:t>
            </a:r>
            <a:r>
              <a:rPr lang="fr-FR" sz="1600" smtClean="0">
                <a:latin typeface="Arial" pitchFamily="34" charset="0"/>
                <a:cs typeface="Arial" pitchFamily="34" charset="0"/>
              </a:rPr>
              <a:t>ou disponibilité en électrons) affect </a:t>
            </a:r>
            <a:r>
              <a:rPr lang="fr-FR" sz="1600" dirty="0" smtClean="0">
                <a:latin typeface="Arial" pitchFamily="34" charset="0"/>
                <a:cs typeface="Arial" pitchFamily="34" charset="0"/>
              </a:rPr>
              <a:t>e </a:t>
            </a:r>
            <a:r>
              <a:rPr lang="fr-FR" sz="1600" smtClean="0">
                <a:latin typeface="Arial" pitchFamily="34" charset="0"/>
                <a:cs typeface="Arial" pitchFamily="34" charset="0"/>
              </a:rPr>
              <a:t>les états d’oxydation des </a:t>
            </a:r>
            <a:r>
              <a:rPr lang="fr-FR" sz="1600" dirty="0" smtClean="0">
                <a:latin typeface="Arial" pitchFamily="34" charset="0"/>
                <a:cs typeface="Arial" pitchFamily="34" charset="0"/>
              </a:rPr>
              <a:t>éléments (H, C, N, O, S, Fe…). Dans une eau bien oxygénée, les conditions d’oxydation dominent</a:t>
            </a:r>
            <a:r>
              <a:rPr lang="fr-FR" sz="1600" smtClean="0">
                <a:latin typeface="Arial" pitchFamily="34" charset="0"/>
                <a:cs typeface="Arial" pitchFamily="34" charset="0"/>
              </a:rPr>
              <a:t>. Quand les concentrat </a:t>
            </a:r>
            <a:r>
              <a:rPr lang="fr-FR" sz="1600" dirty="0" smtClean="0">
                <a:latin typeface="Arial" pitchFamily="34" charset="0"/>
                <a:cs typeface="Arial" pitchFamily="34" charset="0"/>
              </a:rPr>
              <a:t>ions d‘oxygène diminuent , le milieu devient plus </a:t>
            </a:r>
            <a:r>
              <a:rPr lang="fr-FR" sz="1600" smtClean="0">
                <a:latin typeface="Arial" pitchFamily="34" charset="0"/>
                <a:cs typeface="Arial" pitchFamily="34" charset="0"/>
              </a:rPr>
              <a:t>r éducteur </a:t>
            </a:r>
            <a:r>
              <a:rPr lang="fr-FR" sz="1600" dirty="0" smtClean="0">
                <a:latin typeface="Arial" pitchFamily="34" charset="0"/>
                <a:cs typeface="Arial" pitchFamily="34" charset="0"/>
              </a:rPr>
              <a:t>ce qui </a:t>
            </a:r>
            <a:r>
              <a:rPr lang="fr-FR" sz="1600" smtClean="0">
                <a:latin typeface="Arial" pitchFamily="34" charset="0"/>
                <a:cs typeface="Arial" pitchFamily="34" charset="0"/>
              </a:rPr>
              <a:t>se traduit </a:t>
            </a:r>
            <a:r>
              <a:rPr lang="fr-FR" sz="1600" dirty="0" smtClean="0">
                <a:latin typeface="Arial" pitchFamily="34" charset="0"/>
                <a:cs typeface="Arial" pitchFamily="34" charset="0"/>
              </a:rPr>
              <a:t>par </a:t>
            </a:r>
            <a:r>
              <a:rPr lang="fr-FR" sz="1600" smtClean="0">
                <a:latin typeface="Arial" pitchFamily="34" charset="0"/>
                <a:cs typeface="Arial" pitchFamily="34" charset="0"/>
              </a:rPr>
              <a:t>une réduct ion du potentiel redox</a:t>
            </a:r>
            <a:r>
              <a:rPr lang="fr-FR" sz="1600" dirty="0" smtClean="0">
                <a:latin typeface="Arial" pitchFamily="34" charset="0"/>
                <a:cs typeface="Arial" pitchFamily="34" charset="0"/>
              </a:rPr>
              <a:t>. Dans les </a:t>
            </a:r>
            <a:r>
              <a:rPr lang="fr-FR" sz="1600" smtClean="0">
                <a:latin typeface="Arial" pitchFamily="34" charset="0"/>
                <a:cs typeface="Arial" pitchFamily="34" charset="0"/>
              </a:rPr>
              <a:t>eaux nat urelles</a:t>
            </a:r>
            <a:r>
              <a:rPr lang="fr-FR" sz="1600" dirty="0" smtClean="0">
                <a:latin typeface="Arial" pitchFamily="34" charset="0"/>
                <a:cs typeface="Arial" pitchFamily="34" charset="0"/>
              </a:rPr>
              <a:t>, </a:t>
            </a:r>
            <a:r>
              <a:rPr lang="fr-FR" sz="1600" smtClean="0">
                <a:latin typeface="Arial" pitchFamily="34" charset="0"/>
                <a:cs typeface="Arial" pitchFamily="34" charset="0"/>
              </a:rPr>
              <a:t>des comparaisons relat </a:t>
            </a:r>
            <a:r>
              <a:rPr lang="fr-FR" sz="1600" dirty="0" smtClean="0">
                <a:latin typeface="Arial" pitchFamily="34" charset="0"/>
                <a:cs typeface="Arial" pitchFamily="34" charset="0"/>
              </a:rPr>
              <a:t>ives </a:t>
            </a:r>
            <a:r>
              <a:rPr lang="fr-FR" sz="1600" smtClean="0">
                <a:latin typeface="Arial" pitchFamily="34" charset="0"/>
                <a:cs typeface="Arial" pitchFamily="34" charset="0"/>
              </a:rPr>
              <a:t>de l’évolution du potentiel redox</a:t>
            </a:r>
            <a:r>
              <a:rPr lang="fr-FR" sz="1600" dirty="0" smtClean="0">
                <a:latin typeface="Arial" pitchFamily="34" charset="0"/>
                <a:cs typeface="Arial" pitchFamily="34" charset="0"/>
              </a:rPr>
              <a:t> </a:t>
            </a:r>
            <a:r>
              <a:rPr lang="fr-FR" sz="1600" smtClean="0">
                <a:latin typeface="Arial" pitchFamily="34" charset="0"/>
                <a:cs typeface="Arial" pitchFamily="34" charset="0"/>
              </a:rPr>
              <a:t>peuvent être </a:t>
            </a:r>
            <a:r>
              <a:rPr lang="fr-FR" sz="1600" dirty="0" smtClean="0">
                <a:latin typeface="Arial" pitchFamily="34" charset="0"/>
                <a:cs typeface="Arial" pitchFamily="34" charset="0"/>
              </a:rPr>
              <a:t>ut iles </a:t>
            </a:r>
            <a:r>
              <a:rPr lang="fr-FR" sz="1600" smtClean="0">
                <a:latin typeface="Arial" pitchFamily="34" charset="0"/>
                <a:cs typeface="Arial" pitchFamily="34" charset="0"/>
              </a:rPr>
              <a:t>pour suivre les degrés </a:t>
            </a:r>
            <a:r>
              <a:rPr lang="fr-FR" sz="1600" dirty="0" smtClean="0">
                <a:latin typeface="Arial" pitchFamily="34" charset="0"/>
                <a:cs typeface="Arial" pitchFamily="34" charset="0"/>
              </a:rPr>
              <a:t>de changement </a:t>
            </a:r>
            <a:r>
              <a:rPr lang="fr-FR" sz="1600" smtClean="0">
                <a:latin typeface="Arial" pitchFamily="34" charset="0"/>
                <a:cs typeface="Arial" pitchFamily="34" charset="0"/>
              </a:rPr>
              <a:t>du système aquatique</a:t>
            </a:r>
            <a:r>
              <a:rPr lang="fr-FR" sz="1600" dirty="0" smtClean="0">
                <a:latin typeface="Arial" pitchFamily="34" charset="0"/>
                <a:cs typeface="Arial" pitchFamily="34" charset="0"/>
              </a:rPr>
              <a:t>. </a:t>
            </a:r>
            <a:r>
              <a:rPr lang="fr-FR" sz="1600" smtClean="0">
                <a:latin typeface="Arial" pitchFamily="34" charset="0"/>
                <a:cs typeface="Arial" pitchFamily="34" charset="0"/>
              </a:rPr>
              <a:t>Le potentiel redox se mesure </a:t>
            </a:r>
            <a:r>
              <a:rPr lang="fr-FR" sz="1600" dirty="0" smtClean="0">
                <a:latin typeface="Arial" pitchFamily="34" charset="0"/>
                <a:cs typeface="Arial" pitchFamily="34" charset="0"/>
              </a:rPr>
              <a:t>en mV.</a:t>
            </a:r>
            <a:endParaRPr lang="fr-FR" sz="1600" dirty="0">
              <a:latin typeface="Arial" pitchFamily="34" charset="0"/>
              <a:cs typeface="Arial" pitchFamily="34"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247864"/>
          </a:xfrm>
          <a:prstGeom prst="rect">
            <a:avLst/>
          </a:prstGeom>
        </p:spPr>
        <p:txBody>
          <a:bodyPr wrap="square">
            <a:spAutoFit/>
          </a:bodyPr>
          <a:lstStyle/>
          <a:p>
            <a:r>
              <a:rPr lang="fr-FR" sz="1600" dirty="0" smtClean="0">
                <a:latin typeface="Arial" pitchFamily="34" charset="0"/>
                <a:cs typeface="Arial" pitchFamily="34" charset="0"/>
              </a:rPr>
              <a:t>* </a:t>
            </a:r>
            <a:r>
              <a:rPr lang="fr-FR" sz="1600" b="1" dirty="0" smtClean="0">
                <a:solidFill>
                  <a:srgbClr val="FF0000"/>
                </a:solidFill>
                <a:latin typeface="Arial" pitchFamily="34" charset="0"/>
                <a:cs typeface="Arial" pitchFamily="34" charset="0"/>
              </a:rPr>
              <a:t>Matières en suspension (MES)</a:t>
            </a:r>
          </a:p>
          <a:p>
            <a:r>
              <a:rPr lang="fr-FR" sz="1600" dirty="0" smtClean="0">
                <a:latin typeface="Arial" pitchFamily="34" charset="0"/>
                <a:cs typeface="Arial" pitchFamily="34" charset="0"/>
              </a:rPr>
              <a:t>Les matières en suspension comprennent t out es les matières minérales ou organiques qui ne se solubilisent pas dans l’eau. Elles incluent les argiles, les sables, les limons, les matières or </a:t>
            </a:r>
            <a:r>
              <a:rPr lang="fr-FR" sz="1600" dirty="0" err="1" smtClean="0">
                <a:latin typeface="Arial" pitchFamily="34" charset="0"/>
                <a:cs typeface="Arial" pitchFamily="34" charset="0"/>
              </a:rPr>
              <a:t>ganiques</a:t>
            </a:r>
            <a:r>
              <a:rPr lang="fr-FR" sz="1600" dirty="0" smtClean="0">
                <a:latin typeface="Arial" pitchFamily="34" charset="0"/>
                <a:cs typeface="Arial" pitchFamily="34" charset="0"/>
              </a:rPr>
              <a:t> et minérales de faible dimension, le plancton et autres micro-organismes de l’eau.</a:t>
            </a:r>
          </a:p>
          <a:p>
            <a:r>
              <a:rPr lang="fr-FR" sz="1600" dirty="0" smtClean="0">
                <a:latin typeface="Arial" pitchFamily="34" charset="0"/>
                <a:cs typeface="Arial" pitchFamily="34" charset="0"/>
              </a:rPr>
              <a:t>La quantité de matières en suspension varie notamment selon les saisons et le régime d’écoulement des eaux. Ces matières affectent la transparence de l’eau et diminuent la </a:t>
            </a:r>
            <a:r>
              <a:rPr lang="fr-FR" sz="1600" dirty="0" err="1" smtClean="0">
                <a:latin typeface="Arial" pitchFamily="34" charset="0"/>
                <a:cs typeface="Arial" pitchFamily="34" charset="0"/>
              </a:rPr>
              <a:t>pénét</a:t>
            </a:r>
            <a:r>
              <a:rPr lang="fr-FR" sz="1600" dirty="0" smtClean="0">
                <a:latin typeface="Arial" pitchFamily="34" charset="0"/>
                <a:cs typeface="Arial" pitchFamily="34" charset="0"/>
              </a:rPr>
              <a:t> rat ion de la lumière et , par suite, la photosynthèse. Elles peuvent également gêner la respiration des poissons. Par ailleurs, les matières en suspension peuvent accumuler des quantités élevées de matières toxiques (métaux, pesticides, huiles minérales, hydrocarbures aromatiques polycycliques…). Les matières en suspensions sont exprimées en mg/l. Pour </a:t>
            </a:r>
            <a:r>
              <a:rPr lang="fr-FR" sz="1600" dirty="0" err="1" smtClean="0">
                <a:latin typeface="Arial" pitchFamily="34" charset="0"/>
                <a:cs typeface="Arial" pitchFamily="34" charset="0"/>
              </a:rPr>
              <a:t>leure</a:t>
            </a:r>
            <a:r>
              <a:rPr lang="fr-FR" sz="1600" dirty="0" smtClean="0">
                <a:latin typeface="Arial" pitchFamily="34" charset="0"/>
                <a:cs typeface="Arial" pitchFamily="34" charset="0"/>
              </a:rPr>
              <a:t> analyses (voir Rodier).</a:t>
            </a:r>
          </a:p>
          <a:p>
            <a:endParaRPr lang="fr-FR" sz="1600" dirty="0" smtClean="0">
              <a:latin typeface="Arial" pitchFamily="34" charset="0"/>
              <a:cs typeface="Arial" pitchFamily="34" charset="0"/>
            </a:endParaRPr>
          </a:p>
          <a:p>
            <a:r>
              <a:rPr lang="fr-FR" sz="1600" b="1" dirty="0" smtClean="0">
                <a:solidFill>
                  <a:srgbClr val="FF0000"/>
                </a:solidFill>
                <a:latin typeface="Arial" pitchFamily="34" charset="0"/>
                <a:cs typeface="Arial" pitchFamily="34" charset="0"/>
              </a:rPr>
              <a:t>* Hydrocarbures</a:t>
            </a:r>
          </a:p>
          <a:p>
            <a:r>
              <a:rPr lang="fr-FR" sz="1600" dirty="0" smtClean="0">
                <a:latin typeface="Arial" pitchFamily="34" charset="0"/>
                <a:cs typeface="Arial" pitchFamily="34" charset="0"/>
              </a:rPr>
              <a:t>Ce terme fait la plupart du temps référence aux huiles minérales qui comportent des substances t elles que les alcanes, les alcènes, etc. Outre leur toxicité, ces substances peuvent limiter l’apport d’oxygène dans les eaux de surface lorsqu’elles sont présentes en concentrations élevées. Ces polluant s incluent également les hydrocarbures aromatiques polycycliques (HAP) ainsi que les hydrocarbures aromatiques monocycliques (HAM). Les HAP sont des combinaisons organiques r </a:t>
            </a:r>
            <a:r>
              <a:rPr lang="fr-FR" sz="1600" dirty="0" err="1" smtClean="0">
                <a:latin typeface="Arial" pitchFamily="34" charset="0"/>
                <a:cs typeface="Arial" pitchFamily="34" charset="0"/>
              </a:rPr>
              <a:t>ésultant</a:t>
            </a:r>
            <a:r>
              <a:rPr lang="fr-FR" sz="1600" dirty="0" smtClean="0">
                <a:latin typeface="Arial" pitchFamily="34" charset="0"/>
                <a:cs typeface="Arial" pitchFamily="34" charset="0"/>
              </a:rPr>
              <a:t> de l’assemblage de plusieurs noyaux benzéniques. Ces composés sont relativement st ables et peu solubles dans l’eau. Ils s’adsorbent fortement aux sols et aux matières en suspension et sont, en outre, très solubles dans les graisses ce qui favorise leur bioaccumulation dans les t issus humains et animaux. Plusieurs HAP sont classés comme agent s cancérigènes</a:t>
            </a:r>
          </a:p>
          <a:p>
            <a:r>
              <a:rPr lang="fr-FR" sz="1600" dirty="0" smtClean="0">
                <a:latin typeface="Arial" pitchFamily="34" charset="0"/>
                <a:cs typeface="Arial" pitchFamily="34" charset="0"/>
              </a:rPr>
              <a:t>possibles par l' OMS. Les HAM incluent des polluant s comme le benzène, le toluène, l’</a:t>
            </a:r>
            <a:r>
              <a:rPr lang="fr-FR" sz="1600" dirty="0" err="1" smtClean="0">
                <a:latin typeface="Arial" pitchFamily="34" charset="0"/>
                <a:cs typeface="Arial" pitchFamily="34" charset="0"/>
              </a:rPr>
              <a:t>ét</a:t>
            </a:r>
            <a:r>
              <a:rPr lang="fr-FR" sz="1600" dirty="0" smtClean="0">
                <a:latin typeface="Arial" pitchFamily="34" charset="0"/>
                <a:cs typeface="Arial" pitchFamily="34" charset="0"/>
              </a:rPr>
              <a:t> </a:t>
            </a:r>
            <a:r>
              <a:rPr lang="fr-FR" sz="1600" dirty="0" err="1" smtClean="0">
                <a:latin typeface="Arial" pitchFamily="34" charset="0"/>
                <a:cs typeface="Arial" pitchFamily="34" charset="0"/>
              </a:rPr>
              <a:t>hylbenzène</a:t>
            </a:r>
            <a:r>
              <a:rPr lang="fr-FR" sz="1600" dirty="0" smtClean="0">
                <a:latin typeface="Arial" pitchFamily="34" charset="0"/>
                <a:cs typeface="Arial" pitchFamily="34" charset="0"/>
              </a:rPr>
              <a:t> et le xylène dont les impact s sur la santé peuvent être très important s (diminution de la réponse immunitaire, effet neurotoxique, irritation des voies respiratoires…).</a:t>
            </a:r>
            <a:endParaRPr lang="fr-FR" sz="1600" dirty="0">
              <a:latin typeface="Arial" pitchFamily="34" charset="0"/>
              <a:cs typeface="Arial"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
            <a:ext cx="9144000" cy="7294305"/>
          </a:xfrm>
          <a:prstGeom prst="rect">
            <a:avLst/>
          </a:prstGeom>
        </p:spPr>
        <p:txBody>
          <a:bodyPr wrap="square">
            <a:spAutoFit/>
          </a:bodyPr>
          <a:lstStyle/>
          <a:p>
            <a:r>
              <a:rPr lang="fr-FR" sz="1600" dirty="0" smtClean="0">
                <a:latin typeface="Arial" pitchFamily="34" charset="0"/>
                <a:cs typeface="Arial" pitchFamily="34" charset="0"/>
              </a:rPr>
              <a:t>* </a:t>
            </a:r>
            <a:r>
              <a:rPr lang="fr-FR" sz="1600" b="1" dirty="0" smtClean="0">
                <a:solidFill>
                  <a:srgbClr val="FF0000"/>
                </a:solidFill>
                <a:latin typeface="Arial" pitchFamily="34" charset="0"/>
                <a:cs typeface="Arial" pitchFamily="34" charset="0"/>
              </a:rPr>
              <a:t>Eléments en solution</a:t>
            </a:r>
          </a:p>
          <a:p>
            <a:r>
              <a:rPr lang="fr-FR" sz="1400" dirty="0" smtClean="0">
                <a:latin typeface="Arial" pitchFamily="34" charset="0"/>
                <a:cs typeface="Arial" pitchFamily="34" charset="0"/>
              </a:rPr>
              <a:t>Les chlorures (Cl-) et les sulfates (SO4--) font généralement l’objet d’un suivi particulier. Une forte teneur en </a:t>
            </a:r>
            <a:r>
              <a:rPr lang="fr-FR" sz="1400" dirty="0" err="1" smtClean="0">
                <a:latin typeface="Arial" pitchFamily="34" charset="0"/>
                <a:cs typeface="Arial" pitchFamily="34" charset="0"/>
              </a:rPr>
              <a:t>chlorur</a:t>
            </a:r>
            <a:r>
              <a:rPr lang="fr-FR" sz="1400" dirty="0" smtClean="0">
                <a:latin typeface="Arial" pitchFamily="34" charset="0"/>
                <a:cs typeface="Arial" pitchFamily="34" charset="0"/>
              </a:rPr>
              <a:t> es peut indiquer une pollution par des eaux usées domestiques (sels régénérant s utilisés dans les lave-vaisselle) ou par certaines eaux usées industrielles. Les pics de </a:t>
            </a:r>
            <a:r>
              <a:rPr lang="fr-FR" sz="1400" dirty="0" err="1" smtClean="0">
                <a:latin typeface="Arial" pitchFamily="34" charset="0"/>
                <a:cs typeface="Arial" pitchFamily="34" charset="0"/>
              </a:rPr>
              <a:t>concentrat</a:t>
            </a:r>
            <a:r>
              <a:rPr lang="fr-FR" sz="1400" dirty="0" smtClean="0">
                <a:latin typeface="Arial" pitchFamily="34" charset="0"/>
                <a:cs typeface="Arial" pitchFamily="34" charset="0"/>
              </a:rPr>
              <a:t> ion en chlorures s’observent le plus souvent en période de gel (sels de déneigement ). Les eaux usées de nombreuses industries peuvent également contenir des sulfates. Ce sont surtout les changements brusques et importants des teneur s en chlorures et sulfates qui se révèlent néfastes. D’autres ions t els que le calcium (Ca++), magnésium (Mg++), potassium (K+), fluor (F-) peuvent </a:t>
            </a:r>
            <a:r>
              <a:rPr lang="fr-FR" sz="1400" dirty="0" err="1" smtClean="0">
                <a:latin typeface="Arial" pitchFamily="34" charset="0"/>
                <a:cs typeface="Arial" pitchFamily="34" charset="0"/>
              </a:rPr>
              <a:t>êt</a:t>
            </a:r>
            <a:r>
              <a:rPr lang="fr-FR" sz="1400" dirty="0" smtClean="0">
                <a:latin typeface="Arial" pitchFamily="34" charset="0"/>
                <a:cs typeface="Arial" pitchFamily="34" charset="0"/>
              </a:rPr>
              <a:t> </a:t>
            </a:r>
            <a:r>
              <a:rPr lang="fr-FR" sz="1400" dirty="0" err="1" smtClean="0">
                <a:latin typeface="Arial" pitchFamily="34" charset="0"/>
                <a:cs typeface="Arial" pitchFamily="34" charset="0"/>
              </a:rPr>
              <a:t>re</a:t>
            </a:r>
            <a:r>
              <a:rPr lang="fr-FR" sz="1400" dirty="0" smtClean="0">
                <a:latin typeface="Arial" pitchFamily="34" charset="0"/>
                <a:cs typeface="Arial" pitchFamily="34" charset="0"/>
              </a:rPr>
              <a:t> également mesurés. Les éléments en solution sont exprimés en mg/l. (Pour leurs analyses voir Rodier).</a:t>
            </a:r>
          </a:p>
          <a:p>
            <a:endParaRPr lang="fr-FR" sz="1400" dirty="0" smtClean="0">
              <a:latin typeface="Arial" pitchFamily="34" charset="0"/>
              <a:cs typeface="Arial" pitchFamily="34" charset="0"/>
            </a:endParaRPr>
          </a:p>
          <a:p>
            <a:endParaRPr lang="fr-FR" sz="1400" dirty="0" smtClean="0">
              <a:latin typeface="Arial" pitchFamily="34" charset="0"/>
              <a:cs typeface="Arial" pitchFamily="34" charset="0"/>
            </a:endParaRPr>
          </a:p>
          <a:p>
            <a:r>
              <a:rPr lang="fr-FR" sz="1600" dirty="0" smtClean="0">
                <a:latin typeface="Arial" pitchFamily="34" charset="0"/>
                <a:cs typeface="Arial" pitchFamily="34" charset="0"/>
              </a:rPr>
              <a:t>*</a:t>
            </a:r>
            <a:r>
              <a:rPr lang="fr-FR" sz="1600" b="1" dirty="0" smtClean="0">
                <a:solidFill>
                  <a:srgbClr val="FF0000"/>
                </a:solidFill>
                <a:latin typeface="Arial" pitchFamily="34" charset="0"/>
                <a:cs typeface="Arial" pitchFamily="34" charset="0"/>
              </a:rPr>
              <a:t>Oxygène dissous (OD) et % de saturation en oxygène</a:t>
            </a:r>
          </a:p>
          <a:p>
            <a:r>
              <a:rPr lang="fr-FR" sz="1400" dirty="0" smtClean="0">
                <a:latin typeface="Arial" pitchFamily="34" charset="0"/>
                <a:cs typeface="Arial" pitchFamily="34" charset="0"/>
              </a:rPr>
              <a:t>Les concentrations en oxygène dissous constituent , avec les valeur s de pH, l’un des plus import </a:t>
            </a:r>
            <a:r>
              <a:rPr lang="fr-FR" sz="1400" dirty="0" err="1" smtClean="0">
                <a:latin typeface="Arial" pitchFamily="34" charset="0"/>
                <a:cs typeface="Arial" pitchFamily="34" charset="0"/>
              </a:rPr>
              <a:t>ants</a:t>
            </a:r>
            <a:r>
              <a:rPr lang="fr-FR" sz="1400" dirty="0" smtClean="0">
                <a:latin typeface="Arial" pitchFamily="34" charset="0"/>
                <a:cs typeface="Arial" pitchFamily="34" charset="0"/>
              </a:rPr>
              <a:t> paramètres de qualité des eaux pour la vie aquatique. L’oxygène dissous dans les eaux de sur face provient essentiellement de l’atmosphère et de l’activité photosynthétique des algues et des plant es aquatiques. La concentration en oxygène dissous varie de manière journalière et saisonnière car elle dépend de nombreux facteur s tels que la pression partielle en oxygène de l’atmosphère, la température de l’eau, la salinité, la pénétration de la lumière, l’agitation de l’eau et la disponibilité en nutriment s. Cette concentration en oxygène dissous est également fonction de la vit esse d’appauvrissement du milieu en oxygène par l’activité des organismes aquatiques et les processus d’oxydation et de décomposition de la matière organique présente dans l’eau. Globalement, plus la concentration en oxygène dissous (OD) est proche de la saturation, plus l’aptitude de la rivière à absorber la pollution est grande :une valeur inférieure à 1 mg d’O2 par litre indique un état proche de l’anaérobie. Cet état se produit lorsque les processus d’oxydation des déchet s minéraux, de la matière organique et des nutriments consomment plus d’oxygène que celui disponible. Une faible teneur en oxygène dissous provoque une augmentation de la solubilité des éléments toxiques qui se libèrent des sédiments. Une valeur de 1 à 2 mg d’O2 par litre indique une rivière fortement polluée mais de manière réversible ; une teneur de 4 à 6 mg d’O2 par litre caractérise une eau de bonne qualité ; des teneurs supérieures à la teneur naturelle de saturation en oxygène indiquent une eutrophisation du milieu se traduisant par une activité photosynthétique intense . Les espèces de poissons sensibles peuvent être perturbées par une teneur en oxygène inférieure à 4 mg/l. La concentration en oxygène dissous peut être exprimée en mg d’O2 par lit r e ou en % de saturation en oxygène. </a:t>
            </a:r>
          </a:p>
          <a:p>
            <a:r>
              <a:rPr lang="fr-FR" sz="1400" dirty="0" smtClean="0">
                <a:latin typeface="Arial" pitchFamily="34" charset="0"/>
                <a:cs typeface="Arial" pitchFamily="34" charset="0"/>
              </a:rPr>
              <a:t>(Pour l’analyse voir Rodier).</a:t>
            </a:r>
          </a:p>
          <a:p>
            <a:endParaRPr lang="fr-FR" sz="1400" dirty="0" smtClean="0">
              <a:latin typeface="Arial" pitchFamily="34" charset="0"/>
              <a:cs typeface="Arial" pitchFamily="34" charset="0"/>
            </a:endParaRPr>
          </a:p>
          <a:p>
            <a:endParaRPr lang="fr-FR" sz="1600" dirty="0">
              <a:latin typeface="Arial" pitchFamily="34" charset="0"/>
              <a:cs typeface="Arial"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6147"/>
            <a:ext cx="9144000" cy="6986528"/>
          </a:xfrm>
          <a:prstGeom prst="rect">
            <a:avLst/>
          </a:prstGeom>
        </p:spPr>
        <p:txBody>
          <a:bodyPr wrap="square">
            <a:spAutoFit/>
          </a:bodyPr>
          <a:lstStyle/>
          <a:p>
            <a:r>
              <a:rPr lang="fr-FR" sz="1600" dirty="0" smtClean="0">
                <a:latin typeface="Arial" pitchFamily="34" charset="0"/>
                <a:cs typeface="Arial" pitchFamily="34" charset="0"/>
              </a:rPr>
              <a:t>*</a:t>
            </a:r>
            <a:r>
              <a:rPr lang="fr-FR" sz="1600" b="1" dirty="0" smtClean="0">
                <a:solidFill>
                  <a:srgbClr val="FF0000"/>
                </a:solidFill>
                <a:latin typeface="Arial" pitchFamily="34" charset="0"/>
                <a:cs typeface="Arial" pitchFamily="34" charset="0"/>
              </a:rPr>
              <a:t>Demande biochimique en oxygène (DBO) et demande chimique en oxygène (DCO)</a:t>
            </a:r>
          </a:p>
          <a:p>
            <a:r>
              <a:rPr lang="fr-FR" sz="1600" b="1" dirty="0" smtClean="0">
                <a:latin typeface="Arial" pitchFamily="34" charset="0"/>
                <a:cs typeface="Arial" pitchFamily="34" charset="0"/>
              </a:rPr>
              <a:t>*(DCO)  </a:t>
            </a:r>
            <a:r>
              <a:rPr lang="fr-FR" sz="1600" dirty="0" smtClean="0">
                <a:latin typeface="Arial" pitchFamily="34" charset="0"/>
                <a:cs typeface="Arial" pitchFamily="34" charset="0"/>
              </a:rPr>
              <a:t>se base sur la différence entre la teneur en oxygène dissous initiale et la teneur en oxygène dissous finale après oxydation chimique de la matière organique présent e dans un échantillon d’eau à l’aide d’un oxydant fort. </a:t>
            </a:r>
            <a:r>
              <a:rPr lang="fr-FR" sz="1600" dirty="0" smtClean="0"/>
              <a:t>Elle permet de mesurer la teneur en </a:t>
            </a:r>
            <a:r>
              <a:rPr lang="fr-FR" sz="1600" dirty="0" err="1" smtClean="0"/>
              <a:t>matièr</a:t>
            </a:r>
            <a:r>
              <a:rPr lang="fr-FR" sz="1600" dirty="0" smtClean="0"/>
              <a:t> es or </a:t>
            </a:r>
            <a:r>
              <a:rPr lang="fr-FR" sz="1600" dirty="0" err="1" smtClean="0"/>
              <a:t>ganiques</a:t>
            </a:r>
            <a:r>
              <a:rPr lang="fr-FR" sz="1600" dirty="0" smtClean="0"/>
              <a:t> totales (exceptés quelques composés qui ne sont pas dégradés), y compris celles qui ne sont pas dégradables par les bactéries. I l s’agit donc d’un paramètre important permettant de caractériser la pollution globale d’une eau par des composés organiques.</a:t>
            </a:r>
          </a:p>
          <a:p>
            <a:endParaRPr lang="fr-FR" sz="1600" dirty="0" smtClean="0">
              <a:latin typeface="Arial" pitchFamily="34" charset="0"/>
              <a:cs typeface="Arial" pitchFamily="34" charset="0"/>
            </a:endParaRPr>
          </a:p>
          <a:p>
            <a:r>
              <a:rPr lang="fr-FR" sz="1600" b="1" dirty="0" smtClean="0"/>
              <a:t>*(DBO)</a:t>
            </a:r>
            <a:r>
              <a:rPr lang="fr-FR" sz="1600" dirty="0" smtClean="0"/>
              <a:t> représente la quant </a:t>
            </a:r>
            <a:r>
              <a:rPr lang="fr-FR" sz="1600" dirty="0" err="1" smtClean="0"/>
              <a:t>it</a:t>
            </a:r>
            <a:r>
              <a:rPr lang="fr-FR" sz="1600" dirty="0" smtClean="0"/>
              <a:t> é d’oxygène utilisée par les bactéries pour décomposer partiellement ou pour oxyder totalement les matières biochimiques oxydables présent es dans l’eau et qui constituent leur source de carbone (graisses, hydrates de carbone, </a:t>
            </a:r>
            <a:r>
              <a:rPr lang="fr-FR" sz="1600" dirty="0" err="1" smtClean="0"/>
              <a:t>tensioact</a:t>
            </a:r>
            <a:r>
              <a:rPr lang="fr-FR" sz="1600" dirty="0" smtClean="0"/>
              <a:t> ifs, et c.). Ce</a:t>
            </a:r>
          </a:p>
          <a:p>
            <a:r>
              <a:rPr lang="fr-FR" sz="1600" dirty="0" smtClean="0"/>
              <a:t>prélèvement d’oxygène se f ait au détriment des autres organismes vivants du milieu </a:t>
            </a:r>
            <a:r>
              <a:rPr lang="fr-FR" sz="1600" dirty="0" err="1" smtClean="0"/>
              <a:t>aquat</a:t>
            </a:r>
            <a:r>
              <a:rPr lang="fr-FR" sz="1600" dirty="0" smtClean="0"/>
              <a:t> </a:t>
            </a:r>
            <a:r>
              <a:rPr lang="fr-FR" sz="1600" dirty="0" err="1" smtClean="0"/>
              <a:t>ique</a:t>
            </a:r>
            <a:r>
              <a:rPr lang="fr-FR" sz="1600" dirty="0" smtClean="0"/>
              <a:t>. En ce qui concerne les eaux domestiques, environ 70% des composés organiques sont </a:t>
            </a:r>
            <a:r>
              <a:rPr lang="fr-FR" sz="1600" dirty="0" err="1" smtClean="0"/>
              <a:t>génér</a:t>
            </a:r>
            <a:r>
              <a:rPr lang="fr-FR" sz="1600" dirty="0" smtClean="0"/>
              <a:t> </a:t>
            </a:r>
            <a:r>
              <a:rPr lang="fr-FR" sz="1600" dirty="0" err="1" smtClean="0"/>
              <a:t>alement</a:t>
            </a:r>
            <a:r>
              <a:rPr lang="fr-FR" sz="1600" dirty="0" smtClean="0"/>
              <a:t> dégradés après 5 jour s et la dégradation est pratiquement complète au bout de 20 jour s. L’indicateur utilisé est généralement la DBO5 qui correspond à la quantité d’oxygène (exprimée en mg/ l) nécessaire aux microorganismes décomposeur s pour dégrader et minéraliser en 5 jours la matière organique présente dans un lit r e d’eau polluée. Plus la DBO5 est élevée, plus la quant </a:t>
            </a:r>
            <a:r>
              <a:rPr lang="fr-FR" sz="1600" dirty="0" err="1" smtClean="0"/>
              <a:t>it</a:t>
            </a:r>
            <a:r>
              <a:rPr lang="fr-FR" sz="1600" dirty="0" smtClean="0"/>
              <a:t> é de matières organiques présentes dans l’échantillon est élevée.</a:t>
            </a:r>
          </a:p>
          <a:p>
            <a:endParaRPr lang="fr-FR" sz="1600" dirty="0" smtClean="0">
              <a:latin typeface="Arial" pitchFamily="34" charset="0"/>
              <a:cs typeface="Arial" pitchFamily="34" charset="0"/>
            </a:endParaRPr>
          </a:p>
          <a:p>
            <a:r>
              <a:rPr lang="fr-FR" sz="1600" b="1" dirty="0" smtClean="0"/>
              <a:t>La différence entre la DCO et la DBO </a:t>
            </a:r>
            <a:r>
              <a:rPr lang="fr-FR" sz="1600" dirty="0" smtClean="0"/>
              <a:t>est due aux substances qui ne peuvent pas être décomposées biologiquement . Le rapport entre la DBO et la DCO constitue une mesure indicative de la « </a:t>
            </a:r>
            <a:r>
              <a:rPr lang="fr-FR" sz="1600" dirty="0" err="1" smtClean="0"/>
              <a:t>dégradabilité</a:t>
            </a:r>
            <a:r>
              <a:rPr lang="fr-FR" sz="1600" dirty="0" smtClean="0"/>
              <a:t> » biochimique des composés présents dans l’eau. Le rapport DCO/DBO évolue d’environ 2,5 (eau résiduaire récemment déversée) à 10-20 après décomposition totale Dans ce dernier cas, on parle d’une eau bien minéralisée. Cependant , lorsque des composés t </a:t>
            </a:r>
            <a:r>
              <a:rPr lang="fr-FR" sz="1600" dirty="0" err="1" smtClean="0"/>
              <a:t>oxiques</a:t>
            </a:r>
            <a:r>
              <a:rPr lang="fr-FR" sz="1600" dirty="0" smtClean="0"/>
              <a:t> sont présent s, l’activité biologique est ralentie et , de ce f ait , la quant </a:t>
            </a:r>
            <a:r>
              <a:rPr lang="fr-FR" sz="1600" dirty="0" err="1" smtClean="0"/>
              <a:t>ité</a:t>
            </a:r>
            <a:r>
              <a:rPr lang="fr-FR" sz="1600" dirty="0" smtClean="0"/>
              <a:t> d’oxygène consommée après 5 j ours est moindre. Ceci se traduit également par un rapport DCO/DBO élevé. La DBO et la DCO se mesurent en mg d’O2 par litre. (Voir Rodier pour leurs mesures).</a:t>
            </a:r>
            <a:endParaRPr lang="fr-FR" sz="1600" dirty="0">
              <a:latin typeface="Arial" pitchFamily="34" charset="0"/>
              <a:cs typeface="Arial"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6494085"/>
          </a:xfrm>
          <a:prstGeom prst="rect">
            <a:avLst/>
          </a:prstGeom>
        </p:spPr>
        <p:txBody>
          <a:bodyPr wrap="square">
            <a:spAutoFit/>
          </a:bodyPr>
          <a:lstStyle/>
          <a:p>
            <a:r>
              <a:rPr lang="fr-FR" sz="1800" b="1" dirty="0" smtClean="0">
                <a:latin typeface="Arial" pitchFamily="34" charset="0"/>
                <a:cs typeface="Arial" pitchFamily="34" charset="0"/>
              </a:rPr>
              <a:t>Intitulé de la matière : Paramètres physico-chimiques d’analyses Code : UEF12</a:t>
            </a:r>
          </a:p>
          <a:p>
            <a:r>
              <a:rPr lang="fr-FR" sz="1800" b="1" dirty="0" smtClean="0">
                <a:latin typeface="Arial" pitchFamily="34" charset="0"/>
                <a:cs typeface="Arial" pitchFamily="34" charset="0"/>
              </a:rPr>
              <a:t> </a:t>
            </a:r>
          </a:p>
          <a:p>
            <a:r>
              <a:rPr lang="fr-FR" sz="2000" dirty="0" smtClean="0">
                <a:latin typeface="Arial" pitchFamily="34" charset="0"/>
                <a:cs typeface="Arial" pitchFamily="34" charset="0"/>
              </a:rPr>
              <a:t>Unité d’Enseignement : Méthodologie </a:t>
            </a:r>
          </a:p>
          <a:p>
            <a:endParaRPr lang="fr-FR" sz="2000" dirty="0" smtClean="0">
              <a:latin typeface="Arial" pitchFamily="34" charset="0"/>
              <a:cs typeface="Arial" pitchFamily="34" charset="0"/>
            </a:endParaRPr>
          </a:p>
          <a:p>
            <a:r>
              <a:rPr lang="fr-FR" sz="2000" dirty="0" smtClean="0">
                <a:latin typeface="Arial" pitchFamily="34" charset="0"/>
                <a:cs typeface="Arial" pitchFamily="34" charset="0"/>
              </a:rPr>
              <a:t>Enseignant responsable de la matière : </a:t>
            </a:r>
            <a:r>
              <a:rPr lang="fr-FR" sz="2000" b="1" dirty="0" smtClean="0">
                <a:latin typeface="Arial" pitchFamily="34" charset="0"/>
                <a:cs typeface="Arial" pitchFamily="34" charset="0"/>
              </a:rPr>
              <a:t>Pr. HAZOURLI</a:t>
            </a:r>
          </a:p>
          <a:p>
            <a:r>
              <a:rPr lang="fr-FR" sz="2000" dirty="0" smtClean="0">
                <a:latin typeface="Arial" pitchFamily="34" charset="0"/>
                <a:cs typeface="Arial" pitchFamily="34" charset="0"/>
              </a:rPr>
              <a:t>Nombre d’heures d’enseignement : Cours : 22,5h TP : 22,5h TD : 0 </a:t>
            </a:r>
          </a:p>
          <a:p>
            <a:r>
              <a:rPr lang="fr-FR" sz="2000" dirty="0" smtClean="0">
                <a:latin typeface="Arial" pitchFamily="34" charset="0"/>
                <a:cs typeface="Arial" pitchFamily="34" charset="0"/>
              </a:rPr>
              <a:t>Nombre d’heures de travail personnel pour l’étudiant : 22,5h </a:t>
            </a:r>
          </a:p>
          <a:p>
            <a:r>
              <a:rPr lang="fr-FR" sz="2000" b="1" dirty="0" smtClean="0">
                <a:latin typeface="Arial" pitchFamily="34" charset="0"/>
                <a:cs typeface="Arial" pitchFamily="34" charset="0"/>
              </a:rPr>
              <a:t>Nombre de crédits : 5 Coefficients : 2 </a:t>
            </a:r>
          </a:p>
          <a:p>
            <a:r>
              <a:rPr lang="fr-FR" sz="2000" dirty="0" smtClean="0">
                <a:latin typeface="Arial" pitchFamily="34" charset="0"/>
                <a:cs typeface="Arial" pitchFamily="34" charset="0"/>
              </a:rPr>
              <a:t>Objectifs de l’enseignement : L’étudiant doit maîtriser les techniques d’analyses de paramètres physico-chimiques au service de l’analyse des eaux/sols/boues </a:t>
            </a:r>
          </a:p>
          <a:p>
            <a:r>
              <a:rPr lang="fr-FR" sz="2000" dirty="0" smtClean="0">
                <a:latin typeface="Arial" pitchFamily="34" charset="0"/>
                <a:cs typeface="Arial" pitchFamily="34" charset="0"/>
              </a:rPr>
              <a:t>Connaissances préalables recommandées : chimie analytique de base </a:t>
            </a:r>
          </a:p>
          <a:p>
            <a:r>
              <a:rPr lang="fr-FR" sz="2000" b="1" dirty="0" smtClean="0">
                <a:latin typeface="Arial" pitchFamily="34" charset="0"/>
                <a:cs typeface="Arial" pitchFamily="34" charset="0"/>
              </a:rPr>
              <a:t>Contenu de la matière : </a:t>
            </a:r>
          </a:p>
          <a:p>
            <a:r>
              <a:rPr lang="fr-FR" sz="2000" dirty="0" smtClean="0">
                <a:latin typeface="Arial" pitchFamily="34" charset="0"/>
                <a:cs typeface="Arial" pitchFamily="34" charset="0"/>
              </a:rPr>
              <a:t>Utiliser les techniques d’analyses acquises en chimie analytique pour les milieux aqueux, gaz et solide pour analyser un certains nombre de paramètres comme les Paramètres organoleptiques : odeur, saveur, turbidité… Paramètres chimiques : TH, TA, TAC, Chlorures, carbone organique, DCO, DBO, MES….Paramètres indésirables : Nitrates, nitrites….Paramètres toxiques : Métaux lourds, Paramètres pesticides. Le choix de la technique d’analyse volumétrique, spectrale, électrochimique ou chromatographique, pour tel ou autre paramètre doit être justifié pour un milieu ou matrice donnée. </a:t>
            </a:r>
          </a:p>
          <a:p>
            <a:r>
              <a:rPr lang="fr-FR" sz="2000" b="1" dirty="0" smtClean="0">
                <a:latin typeface="Arial" pitchFamily="34" charset="0"/>
                <a:cs typeface="Arial" pitchFamily="34" charset="0"/>
              </a:rPr>
              <a:t>Mode d’évaluation : Note Examen (50%) ; Note </a:t>
            </a:r>
            <a:r>
              <a:rPr lang="fr-FR" sz="2000" b="1" dirty="0" err="1" smtClean="0">
                <a:latin typeface="Arial" pitchFamily="34" charset="0"/>
                <a:cs typeface="Arial" pitchFamily="34" charset="0"/>
              </a:rPr>
              <a:t>Tp</a:t>
            </a:r>
            <a:r>
              <a:rPr lang="fr-FR" sz="2000" b="1" dirty="0" smtClean="0">
                <a:latin typeface="Arial" pitchFamily="34" charset="0"/>
                <a:cs typeface="Arial" pitchFamily="34" charset="0"/>
              </a:rPr>
              <a:t> (50%) </a:t>
            </a:r>
            <a:endParaRPr lang="fr-FR" sz="2000" dirty="0">
              <a:latin typeface="Arial" pitchFamily="34" charset="0"/>
              <a:cs typeface="Arial"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85728"/>
            <a:ext cx="9144000" cy="6186309"/>
          </a:xfrm>
          <a:prstGeom prst="rect">
            <a:avLst/>
          </a:prstGeom>
        </p:spPr>
        <p:txBody>
          <a:bodyPr wrap="square">
            <a:spAutoFit/>
          </a:bodyPr>
          <a:lstStyle/>
          <a:p>
            <a:r>
              <a:rPr lang="fr-FR" sz="1600" dirty="0" smtClean="0">
                <a:latin typeface="Arial" pitchFamily="34" charset="0"/>
                <a:cs typeface="Arial" pitchFamily="34" charset="0"/>
              </a:rPr>
              <a:t>*</a:t>
            </a:r>
            <a:r>
              <a:rPr lang="fr-FR" sz="1600" b="1" dirty="0" smtClean="0">
                <a:solidFill>
                  <a:srgbClr val="FF0000"/>
                </a:solidFill>
                <a:latin typeface="Arial" pitchFamily="34" charset="0"/>
                <a:cs typeface="Arial" pitchFamily="34" charset="0"/>
              </a:rPr>
              <a:t>Métaux lourds</a:t>
            </a:r>
          </a:p>
          <a:p>
            <a:r>
              <a:rPr lang="fr-FR" sz="1400" dirty="0" smtClean="0">
                <a:latin typeface="Arial" pitchFamily="34" charset="0"/>
                <a:cs typeface="Arial" pitchFamily="34" charset="0"/>
              </a:rPr>
              <a:t>Le suivi des concentrations en métaux lourds (densité &gt; à 5 g/ cm3) est particulièrement important vu leur toxicité et leur capacité de bioaccumulation le long des chaînes aliment aires. Contrairement aux polluant s organiques, les métaux ne peuvent pas être dégradés biologiquement ou chimiquement. Les concentrations en cuivre, nickel, chrome, plomb, zinc, cadmium, arsenic sont régulièrement  mesurées. Les métaux lourds caractérisent certains types de pollution, comme par exemple : la présence de cuivre et de nickel signe des rejets provenant d’industries de traitement de sur f ace des métaux ; le chrome dénonce la présence d’une tannerie ; le plomb est lié à des pollutions diffuses (apports dus aux transports routiers et à l’existence de sites industriels désaffectés) ; le zinc est évacué par des industries qui pratiquent la galvanisation ou la préparation d’alliages t els que le laiton et le bronze, il est également libéré lors du contact entre les eaux de ruissellement et les matériaux galvanisés (toitures métalliques, gouttières) ; le cadmium peut notamment  être rejeté par des usines de galvanoplastie et des industries chimiques de textiles et de teintures. Les métaux lourds se dissolvent t r ès bien dans une eau acide (pH faible). Dans des eaux neutres ou basiques, ils précipitent et s’accumulent principalement dans la phase solide (boues). L’analyse de ces boues permet ainsi d’obtenir une vue de l’ensemble des déversement s en métaux lourds qui ont eu lieu, tant en nature qu’en quantité. La toxicité du zinc, influencée par la dureté de l’eau, son contenu en oxygène et la température, concerne sur tout les plant es et les algues. La toxicité du cuivre pour le milieu aquatique est fortement dépendant e de l’alcalinité, du pH et de la présence de matières organiques. De manière générale, les salmonidés (saumons, truites) sont très sensibles au cuivre et au zinc.</a:t>
            </a:r>
          </a:p>
          <a:p>
            <a:endParaRPr lang="fr-FR" sz="1400" dirty="0" smtClean="0">
              <a:latin typeface="Arial" pitchFamily="34" charset="0"/>
              <a:cs typeface="Arial" pitchFamily="34" charset="0"/>
            </a:endParaRPr>
          </a:p>
          <a:p>
            <a:r>
              <a:rPr lang="fr-FR" sz="1600" b="1" dirty="0" smtClean="0">
                <a:solidFill>
                  <a:srgbClr val="FF0000"/>
                </a:solidFill>
              </a:rPr>
              <a:t>*Substances tensioactives</a:t>
            </a:r>
          </a:p>
          <a:p>
            <a:r>
              <a:rPr lang="fr-FR" sz="1400" dirty="0" smtClean="0"/>
              <a:t>Les substances tensioactives sont constituées de molécules possédant une partie hydrophobe et une partie hydrophile. Ces tensioactifs sont qualifiés d’anioniques, cat ioniques, amphotères (substances pouvant à la fois se comporter comme un acide et comme une base) ou non ioniques selon la charge de leur groupe hydrophile. La configuration chimique des tensioactifs leur confère des propriétés de nettoyage important es (dégraissage). Ces substances interviennent donc dans la composition des détergents, savons etc. Si les tensioactifs sont en eux-mêmes relativement peu toxiques, leur impact environnemental est lié au fait qu’ils peuvent rendre les membranes des cellules perméables à certaines substances qui habituellement les traversent peu ou ne les traversent pas.</a:t>
            </a:r>
            <a:endParaRPr lang="fr-FR" sz="1400" dirty="0">
              <a:latin typeface="Arial" pitchFamily="34" charset="0"/>
              <a:cs typeface="Arial"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06" y="-24"/>
            <a:ext cx="9072594" cy="6740307"/>
          </a:xfrm>
          <a:prstGeom prst="rect">
            <a:avLst/>
          </a:prstGeom>
        </p:spPr>
        <p:txBody>
          <a:bodyPr wrap="square">
            <a:spAutoFit/>
          </a:bodyPr>
          <a:lstStyle/>
          <a:p>
            <a:pPr>
              <a:buFont typeface="Arial" charset="0"/>
              <a:buChar char="•"/>
            </a:pPr>
            <a:r>
              <a:rPr lang="fr-FR" sz="1600" b="1" dirty="0" smtClean="0">
                <a:solidFill>
                  <a:srgbClr val="FF0000"/>
                </a:solidFill>
              </a:rPr>
              <a:t>Substances dangereuses au sens de la réglementation</a:t>
            </a:r>
          </a:p>
          <a:p>
            <a:r>
              <a:rPr lang="fr-FR" sz="1600" dirty="0" smtClean="0"/>
              <a:t>Les substances susceptibles de porter atteinte à la santé humaine ou à l’environnement sont </a:t>
            </a:r>
            <a:r>
              <a:rPr lang="fr-FR" sz="1600" dirty="0" err="1" smtClean="0"/>
              <a:t>ext</a:t>
            </a:r>
            <a:r>
              <a:rPr lang="fr-FR" sz="1600" dirty="0" smtClean="0"/>
              <a:t> r </a:t>
            </a:r>
            <a:r>
              <a:rPr lang="fr-FR" sz="1600" dirty="0" err="1" smtClean="0"/>
              <a:t>êmement</a:t>
            </a:r>
            <a:r>
              <a:rPr lang="fr-FR" sz="1600" dirty="0" smtClean="0"/>
              <a:t> nombreuses. La désignation des substances  dangereuses au sens de la réglementation tient compte des caractéristiques de toxicité, persistance et bioaccumulation des molécules. On peut citer:</a:t>
            </a:r>
          </a:p>
          <a:p>
            <a:r>
              <a:rPr lang="fr-FR" sz="1600" dirty="0" smtClean="0"/>
              <a:t>Composés </a:t>
            </a:r>
            <a:r>
              <a:rPr lang="fr-FR" sz="1600" dirty="0" err="1" smtClean="0"/>
              <a:t>organohalogénés</a:t>
            </a:r>
            <a:r>
              <a:rPr lang="fr-FR" sz="1600" dirty="0" smtClean="0"/>
              <a:t> et substances qui peuvent donner naissance à de tels composés dans le milieu aquatique ; Composés </a:t>
            </a:r>
            <a:r>
              <a:rPr lang="fr-FR" sz="1600" dirty="0" err="1" smtClean="0"/>
              <a:t>organophosphoriques</a:t>
            </a:r>
            <a:r>
              <a:rPr lang="fr-FR" sz="1600" dirty="0" smtClean="0"/>
              <a:t> ; Composés </a:t>
            </a:r>
            <a:r>
              <a:rPr lang="fr-FR" sz="1600" dirty="0" err="1" smtClean="0"/>
              <a:t>organostanniques</a:t>
            </a:r>
            <a:r>
              <a:rPr lang="fr-FR" sz="1600" dirty="0" smtClean="0"/>
              <a:t> ;</a:t>
            </a:r>
          </a:p>
          <a:p>
            <a:r>
              <a:rPr lang="fr-FR" sz="1600" dirty="0" smtClean="0"/>
              <a:t>Mercure et composés du mercure ; Cadmium et composés du cadmium ; Huiles minérales persistantes et hydrocarbures d'origine pétrolière persistants ; Matières synthétiques persistant es qui peuvent flotter , rester en suspension ou couler et qui peuvent gêner toute utilisation des eaux ;</a:t>
            </a:r>
          </a:p>
          <a:p>
            <a:r>
              <a:rPr lang="fr-FR" sz="1600" dirty="0" smtClean="0"/>
              <a:t>Certains métalloïdes et métaux ainsi que leur s composés (zinc, cuivre, nickel, chrome, plomb,</a:t>
            </a:r>
          </a:p>
          <a:p>
            <a:r>
              <a:rPr lang="fr-FR" sz="1600" dirty="0" smtClean="0"/>
              <a:t>sélénium, arsenic, antimoine, molybdène, titane, étain, baryum, béryllium, bore, uranium, vanadium, cobalt, thallium, tellure, argent) ; Biocides et leurs; Substances ayant un effet nuisible sur le goût et / ou sur l' odeur des produit s de consommation de l'homme dérivés du milieu </a:t>
            </a:r>
            <a:r>
              <a:rPr lang="fr-FR" sz="1600" dirty="0" err="1" smtClean="0"/>
              <a:t>aquat</a:t>
            </a:r>
            <a:r>
              <a:rPr lang="fr-FR" sz="1600" dirty="0" smtClean="0"/>
              <a:t> </a:t>
            </a:r>
            <a:r>
              <a:rPr lang="fr-FR" sz="1600" dirty="0" err="1" smtClean="0"/>
              <a:t>ique</a:t>
            </a:r>
            <a:r>
              <a:rPr lang="fr-FR" sz="1600" dirty="0" smtClean="0"/>
              <a:t>, ainsi que les composés susceptibles de donner naissance à de telles substances dans les eaux (ex : phénols dénaturant le goût du poisson) ; Composés </a:t>
            </a:r>
            <a:r>
              <a:rPr lang="fr-FR" sz="1600" dirty="0" err="1" smtClean="0"/>
              <a:t>organosiliciés</a:t>
            </a:r>
            <a:r>
              <a:rPr lang="fr-FR" sz="1600" dirty="0" smtClean="0"/>
              <a:t> toxiques ou </a:t>
            </a:r>
            <a:r>
              <a:rPr lang="fr-FR" sz="1600" dirty="0" err="1" smtClean="0"/>
              <a:t>persist</a:t>
            </a:r>
            <a:r>
              <a:rPr lang="fr-FR" sz="1600" dirty="0" smtClean="0"/>
              <a:t> </a:t>
            </a:r>
            <a:r>
              <a:rPr lang="fr-FR" sz="1600" dirty="0" err="1" smtClean="0"/>
              <a:t>ant</a:t>
            </a:r>
            <a:r>
              <a:rPr lang="fr-FR" sz="1600" dirty="0" smtClean="0"/>
              <a:t> s et substances qui peuvent donner naissance à de tels composés dans les eaux, à l' exclusion de ceux qui sont biologiquement inoffensif s ou qui se transforment rapidement dans l'eau en substances inoffensives ; Composés inorganiques de phosphore et phosphore élémentaire ; Huiles minérales non persistantes et hydrocarbures d'origine pétrolière non persistants ; Cyanures et fluorures ;Substances exerçant une influence </a:t>
            </a:r>
            <a:r>
              <a:rPr lang="fr-FR" sz="1600" dirty="0" err="1" smtClean="0"/>
              <a:t>défavor</a:t>
            </a:r>
            <a:r>
              <a:rPr lang="fr-FR" sz="1600" dirty="0" smtClean="0"/>
              <a:t> able sur le bilan d' oxygène, notamment : </a:t>
            </a:r>
            <a:r>
              <a:rPr lang="fr-FR" sz="1600" dirty="0" err="1" smtClean="0"/>
              <a:t>ammmoniaque</a:t>
            </a:r>
            <a:r>
              <a:rPr lang="fr-FR" sz="1600" dirty="0" smtClean="0"/>
              <a:t>, nitrites. Pesticides : DDT total, </a:t>
            </a:r>
            <a:r>
              <a:rPr lang="fr-FR" sz="1600" dirty="0" err="1" smtClean="0"/>
              <a:t>aldrine</a:t>
            </a:r>
            <a:r>
              <a:rPr lang="fr-FR" sz="1600" dirty="0" smtClean="0"/>
              <a:t>, </a:t>
            </a:r>
            <a:r>
              <a:rPr lang="fr-FR" sz="1600" dirty="0" err="1" smtClean="0"/>
              <a:t>dieldrine</a:t>
            </a:r>
            <a:r>
              <a:rPr lang="fr-FR" sz="1600" dirty="0" smtClean="0"/>
              <a:t>, </a:t>
            </a:r>
            <a:r>
              <a:rPr lang="fr-FR" sz="1600" dirty="0" err="1" smtClean="0"/>
              <a:t>endrine</a:t>
            </a:r>
            <a:r>
              <a:rPr lang="fr-FR" sz="1600" dirty="0" smtClean="0"/>
              <a:t>, </a:t>
            </a:r>
            <a:r>
              <a:rPr lang="fr-FR" sz="1600" dirty="0" err="1" smtClean="0"/>
              <a:t>isodrine</a:t>
            </a:r>
            <a:r>
              <a:rPr lang="fr-FR" sz="1600" dirty="0" smtClean="0"/>
              <a:t>, </a:t>
            </a:r>
            <a:r>
              <a:rPr lang="fr-FR" sz="1600" dirty="0" err="1" smtClean="0"/>
              <a:t>hexachlorobenzène</a:t>
            </a:r>
            <a:r>
              <a:rPr lang="fr-FR" sz="1600" dirty="0" smtClean="0"/>
              <a:t> (HCB), </a:t>
            </a:r>
            <a:r>
              <a:rPr lang="fr-FR" sz="1600" dirty="0" err="1" smtClean="0"/>
              <a:t>hexachorocyclohexane</a:t>
            </a:r>
            <a:r>
              <a:rPr lang="fr-FR" sz="1600" dirty="0" smtClean="0"/>
              <a:t> (HCH dont le représentant le plus connu est le lindane); Organochlorés : CCl4, </a:t>
            </a:r>
            <a:r>
              <a:rPr lang="fr-FR" sz="1600" dirty="0" err="1" smtClean="0"/>
              <a:t>pentachlor</a:t>
            </a:r>
            <a:r>
              <a:rPr lang="fr-FR" sz="1600" dirty="0" smtClean="0"/>
              <a:t> </a:t>
            </a:r>
            <a:r>
              <a:rPr lang="fr-FR" sz="1600" dirty="0" err="1" smtClean="0"/>
              <a:t>ophenol</a:t>
            </a:r>
            <a:r>
              <a:rPr lang="fr-FR" sz="1600" dirty="0" smtClean="0"/>
              <a:t> (PCP), </a:t>
            </a:r>
            <a:r>
              <a:rPr lang="fr-FR" sz="1600" dirty="0" err="1" smtClean="0"/>
              <a:t>chlorof</a:t>
            </a:r>
            <a:r>
              <a:rPr lang="fr-FR" sz="1600" dirty="0" smtClean="0"/>
              <a:t> orme, 1,2-</a:t>
            </a:r>
            <a:r>
              <a:rPr lang="fr-FR" sz="1600" dirty="0" err="1" smtClean="0"/>
              <a:t>dichlor</a:t>
            </a:r>
            <a:r>
              <a:rPr lang="fr-FR" sz="1600" dirty="0" smtClean="0"/>
              <a:t> </a:t>
            </a:r>
            <a:r>
              <a:rPr lang="fr-FR" sz="1600" dirty="0" err="1" smtClean="0"/>
              <a:t>oéthane</a:t>
            </a:r>
            <a:r>
              <a:rPr lang="fr-FR" sz="1600" dirty="0" smtClean="0"/>
              <a:t> (EDC), </a:t>
            </a:r>
            <a:r>
              <a:rPr lang="fr-FR" sz="1600" dirty="0" err="1" smtClean="0"/>
              <a:t>trichloroéthylène</a:t>
            </a:r>
            <a:r>
              <a:rPr lang="fr-FR" sz="1600" dirty="0" smtClean="0"/>
              <a:t> (TRI ), </a:t>
            </a:r>
            <a:r>
              <a:rPr lang="fr-FR" sz="1600" dirty="0" err="1" smtClean="0"/>
              <a:t>perchlorethtylène</a:t>
            </a:r>
            <a:r>
              <a:rPr lang="fr-FR" sz="1600" dirty="0" smtClean="0"/>
              <a:t> (PER), </a:t>
            </a:r>
            <a:r>
              <a:rPr lang="fr-FR" sz="1600" dirty="0" err="1" smtClean="0"/>
              <a:t>trichlorobenzène</a:t>
            </a:r>
            <a:r>
              <a:rPr lang="fr-FR" sz="1600" dirty="0" smtClean="0"/>
              <a:t> (TCB), </a:t>
            </a:r>
            <a:r>
              <a:rPr lang="fr-FR" sz="1600" dirty="0" err="1" smtClean="0"/>
              <a:t>hexachlorobutadiène</a:t>
            </a:r>
            <a:r>
              <a:rPr lang="fr-FR" sz="1600" dirty="0" smtClean="0"/>
              <a:t> (HCBD)</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4"/>
          <p:cNvSpPr>
            <a:spLocks noChangeArrowheads="1"/>
          </p:cNvSpPr>
          <p:nvPr/>
        </p:nvSpPr>
        <p:spPr bwMode="auto">
          <a:xfrm>
            <a:off x="0" y="0"/>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pPr algn="ctr"/>
            <a:r>
              <a:rPr lang="fr-FR" sz="4000" b="1" dirty="0" smtClean="0">
                <a:solidFill>
                  <a:schemeClr val="bg2"/>
                </a:solidFill>
              </a:rPr>
              <a:t>Conclusions</a:t>
            </a:r>
            <a:endParaRPr lang="fr-FR" sz="4000" b="1" dirty="0">
              <a:solidFill>
                <a:schemeClr val="bg2"/>
              </a:solidFill>
            </a:endParaRPr>
          </a:p>
        </p:txBody>
      </p:sp>
      <p:sp>
        <p:nvSpPr>
          <p:cNvPr id="3" name="Rectangle 2"/>
          <p:cNvSpPr/>
          <p:nvPr/>
        </p:nvSpPr>
        <p:spPr>
          <a:xfrm>
            <a:off x="0" y="1000108"/>
            <a:ext cx="9144000" cy="3477875"/>
          </a:xfrm>
          <a:prstGeom prst="rect">
            <a:avLst/>
          </a:prstGeom>
        </p:spPr>
        <p:txBody>
          <a:bodyPr wrap="square">
            <a:spAutoFit/>
          </a:bodyPr>
          <a:lstStyle/>
          <a:p>
            <a:r>
              <a:rPr lang="fr-FR" sz="2000" dirty="0" smtClean="0"/>
              <a:t>Ce cours, dégage l’intérêt d’analyser les eaux industrielles domestiques, agricoles; notamment les eaux destinées à la consommation humaines ou eaux potables.</a:t>
            </a:r>
          </a:p>
          <a:p>
            <a:endParaRPr lang="fr-FR" sz="2000" dirty="0" smtClean="0"/>
          </a:p>
          <a:p>
            <a:r>
              <a:rPr lang="fr-FR" sz="2000" dirty="0" smtClean="0"/>
              <a:t> L’analyse d’un certains nombres de paramètres organoleptiques, physico-chimiques, indésirables toxiques et microbiologiques est plus que nécessaire afin de déduire la qualité de l’eau ciblée.</a:t>
            </a:r>
          </a:p>
          <a:p>
            <a:r>
              <a:rPr lang="fr-FR" sz="2000" dirty="0" smtClean="0"/>
              <a:t> </a:t>
            </a:r>
          </a:p>
          <a:p>
            <a:r>
              <a:rPr lang="fr-FR" sz="2000" dirty="0" smtClean="0"/>
              <a:t>Le nombre de paramètres indiqués dans ce cours est juste suffisant. Ce nombre de paramètres à analyser ne cesse d’augmenter en raison de la pollution de l’environnement et l’apparition de nouvelles substances toxiques. </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2984"/>
            <a:ext cx="9144000" cy="5016758"/>
          </a:xfrm>
          <a:prstGeom prst="rect">
            <a:avLst/>
          </a:prstGeom>
        </p:spPr>
        <p:txBody>
          <a:bodyPr wrap="square">
            <a:spAutoFit/>
          </a:bodyPr>
          <a:lstStyle/>
          <a:p>
            <a:r>
              <a:rPr lang="fr-FR" sz="2000" dirty="0" smtClean="0"/>
              <a:t>1- </a:t>
            </a:r>
            <a:r>
              <a:rPr lang="fr-FR" sz="2000" b="1" dirty="0" smtClean="0"/>
              <a:t>BLIEFFERT C</a:t>
            </a:r>
            <a:r>
              <a:rPr lang="fr-FR" sz="2000" dirty="0" smtClean="0"/>
              <a:t>. et </a:t>
            </a:r>
            <a:r>
              <a:rPr lang="fr-FR" sz="2000" b="1" dirty="0" smtClean="0"/>
              <a:t>PERRAUD</a:t>
            </a:r>
            <a:r>
              <a:rPr lang="fr-FR" sz="2000" dirty="0" smtClean="0"/>
              <a:t> R. 2001. « Chimie de l’environnement – air, eau, sols, déchets», </a:t>
            </a:r>
            <a:r>
              <a:rPr lang="fr-FR" sz="2000" dirty="0" err="1" smtClean="0"/>
              <a:t>ed</a:t>
            </a:r>
            <a:r>
              <a:rPr lang="fr-FR" sz="2000" dirty="0" smtClean="0"/>
              <a:t>. </a:t>
            </a:r>
            <a:r>
              <a:rPr lang="fr-FR" sz="2000" dirty="0" err="1" smtClean="0"/>
              <a:t>DeBoeck</a:t>
            </a:r>
            <a:r>
              <a:rPr lang="fr-FR" sz="2000" dirty="0" smtClean="0"/>
              <a:t> Université.</a:t>
            </a:r>
          </a:p>
          <a:p>
            <a:endParaRPr lang="fr-FR" sz="2000" dirty="0" smtClean="0"/>
          </a:p>
          <a:p>
            <a:r>
              <a:rPr lang="fr-FR" sz="2000" dirty="0" smtClean="0"/>
              <a:t>2- </a:t>
            </a:r>
            <a:r>
              <a:rPr lang="fr-FR" sz="2000" b="1" dirty="0" smtClean="0"/>
              <a:t>COMMISSION EUROPENNE</a:t>
            </a:r>
            <a:r>
              <a:rPr lang="fr-FR" sz="2000" dirty="0" smtClean="0"/>
              <a:t>. Synthèse de la législation environnementale européenne, site </a:t>
            </a:r>
            <a:r>
              <a:rPr lang="fr-FR" sz="2000" dirty="0" smtClean="0">
                <a:hlinkClick r:id="rId2"/>
              </a:rPr>
              <a:t>http://europa.eu.int/scadplus/leg/fr/s15000.htm</a:t>
            </a:r>
            <a:r>
              <a:rPr lang="fr-FR" sz="2000" dirty="0" smtClean="0"/>
              <a:t>.</a:t>
            </a:r>
          </a:p>
          <a:p>
            <a:r>
              <a:rPr lang="fr-FR" sz="2000" dirty="0" smtClean="0"/>
              <a:t> </a:t>
            </a:r>
          </a:p>
          <a:p>
            <a:r>
              <a:rPr lang="fr-FR" sz="2000" dirty="0" smtClean="0"/>
              <a:t>3- </a:t>
            </a:r>
            <a:r>
              <a:rPr lang="fr-FR" sz="2000" b="1" dirty="0" smtClean="0"/>
              <a:t>Jean RODIER</a:t>
            </a:r>
            <a:r>
              <a:rPr lang="fr-FR" sz="2000" dirty="0" smtClean="0"/>
              <a:t>, Bernard LEGUBE, Nicole MERLET et coll. L’Analyse</a:t>
            </a:r>
          </a:p>
          <a:p>
            <a:r>
              <a:rPr lang="fr-FR" sz="2000" dirty="0" smtClean="0"/>
              <a:t>de l’eau, </a:t>
            </a:r>
            <a:r>
              <a:rPr lang="fr-FR" sz="2000" b="1" dirty="0" smtClean="0"/>
              <a:t>9e édition, </a:t>
            </a:r>
            <a:r>
              <a:rPr lang="fr-FR" sz="2000" dirty="0" err="1" smtClean="0"/>
              <a:t>Dunod</a:t>
            </a:r>
            <a:r>
              <a:rPr lang="fr-FR" sz="2000" dirty="0" smtClean="0"/>
              <a:t>, Paris, 2009</a:t>
            </a:r>
          </a:p>
          <a:p>
            <a:endParaRPr lang="fr-FR" sz="2000" dirty="0" smtClean="0"/>
          </a:p>
          <a:p>
            <a:r>
              <a:rPr lang="fr-FR" sz="2000" b="1" dirty="0" smtClean="0"/>
              <a:t>4- </a:t>
            </a:r>
            <a:r>
              <a:rPr lang="fr-FR" sz="2000" b="1" dirty="0" err="1" smtClean="0"/>
              <a:t>Boeglin</a:t>
            </a:r>
            <a:r>
              <a:rPr lang="fr-FR" sz="2000" b="1" dirty="0" smtClean="0"/>
              <a:t>, J.C. (2007). Techniques de l’ingénieur, Pollution industrielle de l’eau, </a:t>
            </a:r>
            <a:r>
              <a:rPr lang="fr-FR" sz="2000" dirty="0" smtClean="0"/>
              <a:t>Caractérisation, classification, mesure, G 1210, p. 1-12.</a:t>
            </a:r>
          </a:p>
          <a:p>
            <a:endParaRPr lang="fr-FR" sz="2000" dirty="0" smtClean="0"/>
          </a:p>
          <a:p>
            <a:r>
              <a:rPr lang="fr-FR" sz="2000" dirty="0" smtClean="0"/>
              <a:t>5-</a:t>
            </a:r>
            <a:r>
              <a:rPr lang="fr-FR" sz="2000" b="1" dirty="0" smtClean="0"/>
              <a:t> </a:t>
            </a:r>
            <a:r>
              <a:rPr lang="fr-FR" sz="2000" b="1" dirty="0" err="1" smtClean="0"/>
              <a:t>Bontoux</a:t>
            </a:r>
            <a:r>
              <a:rPr lang="fr-FR" sz="2000" b="1" dirty="0" smtClean="0"/>
              <a:t>, J. (1993). Introduction à l’étude des eaux douces, eaux naturelles, eaux usées, eaux </a:t>
            </a:r>
            <a:r>
              <a:rPr lang="fr-FR" sz="2000" dirty="0" smtClean="0"/>
              <a:t>de boisson : Qualité et sante, Edition CEBEDOC, Editeur : Technique et Documentation, Lavoisier, 2ème Edition. Liège, 169 p.</a:t>
            </a:r>
            <a:endParaRPr lang="fr-FR" sz="2000" dirty="0"/>
          </a:p>
        </p:txBody>
      </p:sp>
      <p:sp>
        <p:nvSpPr>
          <p:cNvPr id="3" name="Rectangle 54"/>
          <p:cNvSpPr>
            <a:spLocks noChangeArrowheads="1"/>
          </p:cNvSpPr>
          <p:nvPr/>
        </p:nvSpPr>
        <p:spPr bwMode="auto">
          <a:xfrm>
            <a:off x="0" y="0"/>
            <a:ext cx="9144000" cy="685800"/>
          </a:xfrm>
          <a:prstGeom prst="rect">
            <a:avLst/>
          </a:prstGeom>
          <a:gradFill rotWithShape="0">
            <a:gsLst>
              <a:gs pos="0">
                <a:srgbClr val="99FF66">
                  <a:gamma/>
                  <a:tint val="0"/>
                  <a:invGamma/>
                </a:srgbClr>
              </a:gs>
              <a:gs pos="50000">
                <a:srgbClr val="99FF66"/>
              </a:gs>
              <a:gs pos="100000">
                <a:srgbClr val="99FF66">
                  <a:gamma/>
                  <a:tint val="0"/>
                  <a:invGamma/>
                </a:srgbClr>
              </a:gs>
            </a:gsLst>
            <a:lin ang="0" scaled="1"/>
          </a:gradFill>
          <a:ln w="9525">
            <a:noFill/>
            <a:miter lim="800000"/>
            <a:headEnd/>
            <a:tailEnd/>
          </a:ln>
          <a:effectLst/>
        </p:spPr>
        <p:txBody>
          <a:bodyPr wrap="none" anchor="ctr"/>
          <a:lstStyle/>
          <a:p>
            <a:pPr algn="ctr"/>
            <a:r>
              <a:rPr lang="fr-FR" sz="4000" b="1" dirty="0" smtClean="0">
                <a:solidFill>
                  <a:schemeClr val="bg2"/>
                </a:solidFill>
              </a:rPr>
              <a:t>Références bibliographiques</a:t>
            </a:r>
            <a:endParaRPr lang="fr-FR" sz="4000" b="1" dirty="0">
              <a:solidFill>
                <a:schemeClr val="bg2"/>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Rectangle 3"/>
          <p:cNvSpPr txBox="1">
            <a:spLocks noChangeArrowheads="1"/>
          </p:cNvSpPr>
          <p:nvPr/>
        </p:nvSpPr>
        <p:spPr>
          <a:xfrm>
            <a:off x="0" y="-24"/>
            <a:ext cx="9144000" cy="571504"/>
          </a:xfrm>
          <a:prstGeom prst="rect">
            <a:avLst/>
          </a:prstGeom>
          <a:solidFill>
            <a:schemeClr val="tx2"/>
          </a:solidFill>
          <a:ln>
            <a:solidFill>
              <a:schemeClr val="tx2"/>
            </a:solid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ormAutofit/>
          </a:bodyPr>
          <a:lstStyle/>
          <a:p>
            <a:pPr algn="ctr"/>
            <a:r>
              <a:rPr lang="fr-FR" sz="2800" b="1" dirty="0" smtClean="0">
                <a:solidFill>
                  <a:srgbClr val="FF0000"/>
                </a:solidFill>
              </a:rPr>
              <a:t>Généralités sur l’Eau / Solution Aqueuse</a:t>
            </a:r>
            <a:endParaRPr lang="fr-FR" sz="2800" b="1" dirty="0">
              <a:solidFill>
                <a:srgbClr val="FF0000"/>
              </a:solidFill>
            </a:endParaRPr>
          </a:p>
        </p:txBody>
      </p:sp>
      <p:sp>
        <p:nvSpPr>
          <p:cNvPr id="6" name="Text Box 3"/>
          <p:cNvSpPr txBox="1">
            <a:spLocks noChangeArrowheads="1"/>
          </p:cNvSpPr>
          <p:nvPr/>
        </p:nvSpPr>
        <p:spPr bwMode="auto">
          <a:xfrm>
            <a:off x="0" y="642918"/>
            <a:ext cx="9144000" cy="4462760"/>
          </a:xfrm>
          <a:prstGeom prst="rect">
            <a:avLst/>
          </a:prstGeom>
          <a:solidFill>
            <a:schemeClr val="bg1"/>
          </a:solidFill>
          <a:ln w="12700">
            <a:solidFill>
              <a:srgbClr val="FFFF00"/>
            </a:solidFill>
            <a:miter lim="800000"/>
            <a:headEnd/>
            <a:tailEnd/>
          </a:ln>
        </p:spPr>
        <p:txBody>
          <a:bodyPr wrap="square">
            <a:spAutoFit/>
          </a:bodyPr>
          <a:lstStyle/>
          <a:p>
            <a:pPr>
              <a:spcBef>
                <a:spcPts val="0"/>
              </a:spcBef>
            </a:pPr>
            <a:r>
              <a:rPr lang="fr-FR" b="1" u="sng" dirty="0" smtClean="0">
                <a:solidFill>
                  <a:schemeClr val="tx2"/>
                </a:solidFill>
                <a:effectLst/>
              </a:rPr>
              <a:t>L’eau c’est la vie</a:t>
            </a:r>
            <a:r>
              <a:rPr lang="fr-FR" b="1" dirty="0" smtClean="0"/>
              <a:t>: </a:t>
            </a:r>
            <a:r>
              <a:rPr lang="fr-FR" sz="1800" dirty="0" smtClean="0"/>
              <a:t>Tout ce qui est vivant exige de l’eau; tous les organismes sont des systèmes chimiques en phase aqueuse. La matière non vivante: sucre, café, farine, produit chimique, etc. </a:t>
            </a:r>
            <a:r>
              <a:rPr lang="fr-FR" sz="1800" b="1" dirty="0" smtClean="0">
                <a:solidFill>
                  <a:schemeClr val="tx2"/>
                </a:solidFill>
              </a:rPr>
              <a:t>(appelé Soluté) </a:t>
            </a:r>
            <a:r>
              <a:rPr lang="fr-FR" sz="1800" dirty="0" smtClean="0"/>
              <a:t>ajoutée à l’eau </a:t>
            </a:r>
            <a:r>
              <a:rPr lang="fr-FR" sz="1800" b="1" dirty="0" smtClean="0">
                <a:solidFill>
                  <a:schemeClr val="tx2"/>
                </a:solidFill>
              </a:rPr>
              <a:t>(appelé Solvant) </a:t>
            </a:r>
            <a:r>
              <a:rPr lang="fr-FR" sz="1800" dirty="0" smtClean="0"/>
              <a:t>forme</a:t>
            </a:r>
            <a:r>
              <a:rPr lang="fr-FR" sz="1800" b="1" dirty="0" smtClean="0">
                <a:solidFill>
                  <a:schemeClr val="tx2"/>
                </a:solidFill>
              </a:rPr>
              <a:t> une solution. Cette Solution</a:t>
            </a:r>
            <a:r>
              <a:rPr lang="fr-FR" sz="1800" dirty="0" smtClean="0"/>
              <a:t> peut être </a:t>
            </a:r>
            <a:r>
              <a:rPr lang="fr-FR" sz="1800" b="1" dirty="0" smtClean="0">
                <a:solidFill>
                  <a:schemeClr val="tx2"/>
                </a:solidFill>
              </a:rPr>
              <a:t>:</a:t>
            </a:r>
          </a:p>
          <a:p>
            <a:pPr>
              <a:spcBef>
                <a:spcPts val="0"/>
              </a:spcBef>
              <a:buFont typeface="Arial" charset="0"/>
              <a:buChar char="•"/>
            </a:pPr>
            <a:r>
              <a:rPr lang="fr-FR" sz="1800" b="1" dirty="0" smtClean="0">
                <a:solidFill>
                  <a:schemeClr val="tx2"/>
                </a:solidFill>
              </a:rPr>
              <a:t>Solution </a:t>
            </a:r>
            <a:r>
              <a:rPr lang="fr-FR" sz="1800" dirty="0" smtClean="0">
                <a:solidFill>
                  <a:schemeClr val="tx2"/>
                </a:solidFill>
              </a:rPr>
              <a:t>Vraie Moléculaire </a:t>
            </a:r>
            <a:r>
              <a:rPr lang="fr-FR" sz="1800" dirty="0" smtClean="0"/>
              <a:t>(Eau+</a:t>
            </a:r>
            <a:r>
              <a:rPr lang="fr-FR" sz="1800" dirty="0" err="1" smtClean="0"/>
              <a:t>HCl</a:t>
            </a:r>
            <a:r>
              <a:rPr lang="fr-FR" sz="1800" dirty="0" smtClean="0"/>
              <a:t>  ;   ionique (Eau+ </a:t>
            </a:r>
            <a:r>
              <a:rPr lang="fr-FR" sz="1800" dirty="0" err="1" smtClean="0"/>
              <a:t>NaCl</a:t>
            </a:r>
            <a:r>
              <a:rPr lang="fr-FR" sz="1800" dirty="0" smtClean="0"/>
              <a:t>)</a:t>
            </a:r>
          </a:p>
          <a:p>
            <a:r>
              <a:rPr lang="fr-FR" sz="1600" dirty="0" smtClean="0">
                <a:effectLst/>
              </a:rPr>
              <a:t>Le liquide intracellulaire contient : K+, Mg2+, Cl-, HPO42-, H2PO4</a:t>
            </a:r>
            <a:r>
              <a:rPr lang="fr-FR" sz="1600" b="1" dirty="0" smtClean="0"/>
              <a:t>-, </a:t>
            </a:r>
            <a:r>
              <a:rPr lang="fr-FR" sz="1600" dirty="0" smtClean="0"/>
              <a:t>des protéines, etc. et sa </a:t>
            </a:r>
            <a:r>
              <a:rPr lang="fr-FR" sz="1600" dirty="0" smtClean="0">
                <a:effectLst/>
              </a:rPr>
              <a:t>pression osmotique correspond à une solution de </a:t>
            </a:r>
            <a:r>
              <a:rPr lang="fr-FR" sz="1600" dirty="0" err="1" smtClean="0">
                <a:effectLst/>
              </a:rPr>
              <a:t>NaCl</a:t>
            </a:r>
            <a:r>
              <a:rPr lang="fr-FR" sz="1600" dirty="0" smtClean="0">
                <a:effectLst/>
              </a:rPr>
              <a:t> à 0,9 %</a:t>
            </a:r>
          </a:p>
          <a:p>
            <a:r>
              <a:rPr lang="fr-FR" sz="1600" dirty="0" smtClean="0">
                <a:effectLst/>
              </a:rPr>
              <a:t>(masse/volume), correspondant à une concentration de 0,155M. Cette solution est appelée “isotonique” ou sérum physiologique</a:t>
            </a:r>
            <a:r>
              <a:rPr lang="fr-FR" sz="1600" b="1" dirty="0" smtClean="0"/>
              <a:t> .</a:t>
            </a:r>
            <a:r>
              <a:rPr lang="fr-FR" sz="1600" dirty="0" smtClean="0">
                <a:effectLst/>
              </a:rPr>
              <a:t>Placée dans </a:t>
            </a:r>
            <a:r>
              <a:rPr lang="fr-FR" sz="1600" dirty="0" smtClean="0"/>
              <a:t>une solution isotonique la cellule n’est pas affectée par contre dans une solution concentrée elle dessèche.</a:t>
            </a:r>
            <a:endParaRPr lang="fr-FR" sz="1600" dirty="0" smtClean="0">
              <a:effectLst/>
            </a:endParaRPr>
          </a:p>
          <a:p>
            <a:pPr>
              <a:spcBef>
                <a:spcPts val="0"/>
              </a:spcBef>
            </a:pPr>
            <a:r>
              <a:rPr lang="fr-FR" sz="1800" b="1" dirty="0" smtClean="0">
                <a:solidFill>
                  <a:schemeClr val="tx2"/>
                </a:solidFill>
              </a:rPr>
              <a:t>* Solution</a:t>
            </a:r>
            <a:r>
              <a:rPr lang="fr-FR" sz="1800" dirty="0" smtClean="0"/>
              <a:t> </a:t>
            </a:r>
            <a:r>
              <a:rPr lang="fr-FR" sz="1800" dirty="0" smtClean="0">
                <a:solidFill>
                  <a:schemeClr val="tx2"/>
                </a:solidFill>
              </a:rPr>
              <a:t>Colloïdale</a:t>
            </a:r>
            <a:r>
              <a:rPr lang="fr-FR" sz="1800" dirty="0" smtClean="0"/>
              <a:t> ( Lait ; sang etc.)</a:t>
            </a:r>
          </a:p>
          <a:p>
            <a:pPr>
              <a:spcBef>
                <a:spcPts val="0"/>
              </a:spcBef>
            </a:pPr>
            <a:r>
              <a:rPr lang="fr-FR" sz="1800" b="1" dirty="0" smtClean="0">
                <a:solidFill>
                  <a:schemeClr val="tx2"/>
                </a:solidFill>
              </a:rPr>
              <a:t>* Solution</a:t>
            </a:r>
            <a:r>
              <a:rPr lang="fr-FR" sz="1800" dirty="0" smtClean="0"/>
              <a:t> </a:t>
            </a:r>
            <a:r>
              <a:rPr lang="fr-FR" sz="1800" dirty="0" smtClean="0">
                <a:solidFill>
                  <a:schemeClr val="tx2"/>
                </a:solidFill>
              </a:rPr>
              <a:t>Complexe </a:t>
            </a:r>
            <a:r>
              <a:rPr lang="fr-FR" sz="1800" dirty="0" smtClean="0"/>
              <a:t>(Eau + plusieurs solutés)</a:t>
            </a:r>
          </a:p>
          <a:p>
            <a:pPr>
              <a:spcBef>
                <a:spcPts val="0"/>
              </a:spcBef>
            </a:pPr>
            <a:r>
              <a:rPr lang="fr-FR" sz="1800" b="1" dirty="0" smtClean="0">
                <a:solidFill>
                  <a:schemeClr val="tx2"/>
                </a:solidFill>
              </a:rPr>
              <a:t>La solution </a:t>
            </a:r>
            <a:r>
              <a:rPr lang="fr-FR" sz="1800" dirty="0" smtClean="0"/>
              <a:t>peut être Homogène (Soluté entièrement </a:t>
            </a:r>
            <a:r>
              <a:rPr lang="fr-FR" sz="1800" b="1" dirty="0" smtClean="0">
                <a:solidFill>
                  <a:schemeClr val="tx2"/>
                </a:solidFill>
              </a:rPr>
              <a:t>soluble </a:t>
            </a:r>
            <a:r>
              <a:rPr lang="fr-FR" sz="1800" dirty="0" smtClean="0"/>
              <a:t>dans le Solvant : Sucre/Eau)  ou bien la solution peut être Hétérogène (Soluté  </a:t>
            </a:r>
            <a:r>
              <a:rPr lang="fr-FR" sz="1800" dirty="0" smtClean="0">
                <a:solidFill>
                  <a:schemeClr val="tx2"/>
                </a:solidFill>
              </a:rPr>
              <a:t>in</a:t>
            </a:r>
            <a:r>
              <a:rPr lang="fr-FR" sz="1800" b="1" dirty="0" smtClean="0">
                <a:solidFill>
                  <a:schemeClr val="tx2"/>
                </a:solidFill>
              </a:rPr>
              <a:t>soluble </a:t>
            </a:r>
            <a:r>
              <a:rPr lang="fr-FR" sz="1800" dirty="0" smtClean="0"/>
              <a:t>dans le Solvant : Urine (Sels de calcium et d’ammonium/Eau)</a:t>
            </a:r>
          </a:p>
          <a:p>
            <a:pPr>
              <a:spcBef>
                <a:spcPts val="0"/>
              </a:spcBef>
            </a:pPr>
            <a:endParaRPr lang="fr-FR" sz="1800" dirty="0" smtClean="0"/>
          </a:p>
        </p:txBody>
      </p:sp>
      <p:sp>
        <p:nvSpPr>
          <p:cNvPr id="10" name="Text Box 3"/>
          <p:cNvSpPr txBox="1">
            <a:spLocks noChangeArrowheads="1"/>
          </p:cNvSpPr>
          <p:nvPr/>
        </p:nvSpPr>
        <p:spPr bwMode="auto">
          <a:xfrm>
            <a:off x="0" y="5842361"/>
            <a:ext cx="9144000" cy="1015663"/>
          </a:xfrm>
          <a:prstGeom prst="rect">
            <a:avLst/>
          </a:prstGeom>
          <a:solidFill>
            <a:schemeClr val="bg1"/>
          </a:solidFill>
          <a:ln w="12700">
            <a:solidFill>
              <a:schemeClr val="tx1"/>
            </a:solidFill>
            <a:miter lim="800000"/>
            <a:headEnd/>
            <a:tailEnd/>
          </a:ln>
        </p:spPr>
        <p:txBody>
          <a:bodyPr wrap="square">
            <a:spAutoFit/>
          </a:bodyPr>
          <a:lstStyle/>
          <a:p>
            <a:pPr>
              <a:spcBef>
                <a:spcPts val="0"/>
              </a:spcBef>
            </a:pPr>
            <a:r>
              <a:rPr lang="fr-FR" sz="2000" b="0" dirty="0"/>
              <a:t>Océans et mers                          </a:t>
            </a:r>
            <a:r>
              <a:rPr lang="fr-FR" sz="2000" b="0" dirty="0" smtClean="0"/>
              <a:t> 97 </a:t>
            </a:r>
            <a:r>
              <a:rPr lang="fr-FR" sz="2000" b="0" dirty="0"/>
              <a:t>%                1,3 . 10</a:t>
            </a:r>
            <a:r>
              <a:rPr lang="fr-FR" sz="2000" b="0" baseline="30000" dirty="0"/>
              <a:t>9</a:t>
            </a:r>
            <a:r>
              <a:rPr lang="fr-FR" sz="2000" b="0" dirty="0"/>
              <a:t> km</a:t>
            </a:r>
            <a:r>
              <a:rPr lang="fr-FR" sz="2000" b="0" baseline="30000" dirty="0"/>
              <a:t>3</a:t>
            </a:r>
          </a:p>
          <a:p>
            <a:pPr>
              <a:spcBef>
                <a:spcPts val="0"/>
              </a:spcBef>
            </a:pPr>
            <a:r>
              <a:rPr lang="fr-FR" sz="2000" b="0" dirty="0"/>
              <a:t>Glaciers et calottes glaciaires     2,1 %              29,5 . 10</a:t>
            </a:r>
            <a:r>
              <a:rPr lang="fr-FR" sz="2000" b="0" baseline="30000" dirty="0"/>
              <a:t>6</a:t>
            </a:r>
            <a:r>
              <a:rPr lang="fr-FR" sz="2000" b="0" dirty="0"/>
              <a:t> km</a:t>
            </a:r>
            <a:r>
              <a:rPr lang="fr-FR" sz="2000" b="0" baseline="30000" dirty="0"/>
              <a:t>3</a:t>
            </a:r>
            <a:endParaRPr lang="fr-FR" sz="2000" b="0" dirty="0"/>
          </a:p>
          <a:p>
            <a:pPr>
              <a:spcBef>
                <a:spcPts val="0"/>
              </a:spcBef>
            </a:pPr>
            <a:r>
              <a:rPr lang="fr-FR" sz="2000" b="0" dirty="0"/>
              <a:t>Eau douce et liquide                   0,8 %                8,5 . 10</a:t>
            </a:r>
            <a:r>
              <a:rPr lang="fr-FR" sz="2000" b="0" baseline="30000" dirty="0"/>
              <a:t>6</a:t>
            </a:r>
            <a:r>
              <a:rPr lang="fr-FR" sz="2000" b="0" dirty="0"/>
              <a:t> km</a:t>
            </a:r>
            <a:r>
              <a:rPr lang="fr-FR" sz="2000" b="0" baseline="30000" dirty="0"/>
              <a:t>3</a:t>
            </a:r>
            <a:endParaRPr lang="fr-FR" sz="2000" b="0" dirty="0"/>
          </a:p>
        </p:txBody>
      </p:sp>
      <p:sp>
        <p:nvSpPr>
          <p:cNvPr id="7" name="Rectangle 6"/>
          <p:cNvSpPr/>
          <p:nvPr/>
        </p:nvSpPr>
        <p:spPr>
          <a:xfrm>
            <a:off x="0" y="5026895"/>
            <a:ext cx="9001156" cy="830997"/>
          </a:xfrm>
          <a:prstGeom prst="rect">
            <a:avLst/>
          </a:prstGeom>
        </p:spPr>
        <p:txBody>
          <a:bodyPr wrap="square">
            <a:spAutoFit/>
          </a:bodyPr>
          <a:lstStyle/>
          <a:p>
            <a:r>
              <a:rPr lang="fr-FR" sz="2000" dirty="0" smtClean="0"/>
              <a:t>peu d’éléments résistent à son pouvoir </a:t>
            </a:r>
            <a:r>
              <a:rPr lang="fr-FR" dirty="0" smtClean="0"/>
              <a:t>de </a:t>
            </a:r>
            <a:r>
              <a:rPr lang="fr-FR" b="1" dirty="0" smtClean="0">
                <a:solidFill>
                  <a:schemeClr val="tx2"/>
                </a:solidFill>
              </a:rPr>
              <a:t>« SOLVANT UNIVERSEL »</a:t>
            </a:r>
          </a:p>
          <a:p>
            <a:r>
              <a:rPr lang="fr-FR" b="1" dirty="0" smtClean="0">
                <a:solidFill>
                  <a:schemeClr val="tx2"/>
                </a:solidFill>
              </a:rPr>
              <a:t>     </a:t>
            </a:r>
            <a:r>
              <a:rPr lang="fr-FR" sz="1800" dirty="0" smtClean="0"/>
              <a:t>C’est la raison pour laquelle on  trouve très peu d’eau pure dans la planète  </a:t>
            </a:r>
            <a:endParaRPr lang="fr-FR" sz="1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0">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0">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autoUpdateAnimBg="0"/>
      <p:bldP spid="10" grpId="0" build="p"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571480"/>
            <a:ext cx="9144000" cy="701675"/>
          </a:xfrm>
          <a:prstGeom prst="rect">
            <a:avLst/>
          </a:prstGeom>
          <a:noFill/>
          <a:ln w="9525">
            <a:noFill/>
            <a:miter lim="800000"/>
            <a:headEnd/>
            <a:tailEnd/>
          </a:ln>
        </p:spPr>
        <p:txBody>
          <a:bodyPr wrap="square">
            <a:spAutoFit/>
          </a:bodyPr>
          <a:lstStyle/>
          <a:p>
            <a:pPr>
              <a:spcBef>
                <a:spcPct val="50000"/>
              </a:spcBef>
            </a:pPr>
            <a:r>
              <a:rPr lang="fr-FR" sz="2000" b="0" dirty="0"/>
              <a:t>L’eau est un composé chimique qui résulte de la combinaison de deux atomes d’hydrogène,</a:t>
            </a:r>
          </a:p>
        </p:txBody>
      </p:sp>
      <p:grpSp>
        <p:nvGrpSpPr>
          <p:cNvPr id="2" name="Group 3"/>
          <p:cNvGrpSpPr>
            <a:grpSpLocks/>
          </p:cNvGrpSpPr>
          <p:nvPr/>
        </p:nvGrpSpPr>
        <p:grpSpPr bwMode="auto">
          <a:xfrm rot="1310337">
            <a:off x="1066800" y="2443163"/>
            <a:ext cx="609600" cy="1447800"/>
            <a:chOff x="1056" y="1968"/>
            <a:chExt cx="384" cy="912"/>
          </a:xfrm>
        </p:grpSpPr>
        <p:grpSp>
          <p:nvGrpSpPr>
            <p:cNvPr id="3" name="Group 4"/>
            <p:cNvGrpSpPr>
              <a:grpSpLocks/>
            </p:cNvGrpSpPr>
            <p:nvPr/>
          </p:nvGrpSpPr>
          <p:grpSpPr bwMode="auto">
            <a:xfrm>
              <a:off x="1056" y="1968"/>
              <a:ext cx="384" cy="384"/>
              <a:chOff x="2064" y="1344"/>
              <a:chExt cx="384" cy="384"/>
            </a:xfrm>
          </p:grpSpPr>
          <p:sp>
            <p:nvSpPr>
              <p:cNvPr id="6193" name="Oval 5"/>
              <p:cNvSpPr>
                <a:spLocks noChangeArrowheads="1"/>
              </p:cNvSpPr>
              <p:nvPr/>
            </p:nvSpPr>
            <p:spPr bwMode="auto">
              <a:xfrm>
                <a:off x="2064" y="1344"/>
                <a:ext cx="384" cy="384"/>
              </a:xfrm>
              <a:prstGeom prst="ellipse">
                <a:avLst/>
              </a:prstGeom>
              <a:gradFill rotWithShape="0">
                <a:gsLst>
                  <a:gs pos="0">
                    <a:schemeClr val="bg1"/>
                  </a:gs>
                  <a:gs pos="100000">
                    <a:schemeClr val="folHlink"/>
                  </a:gs>
                </a:gsLst>
                <a:lin ang="2700000" scaled="1"/>
              </a:gradFill>
              <a:ln w="9525">
                <a:solidFill>
                  <a:schemeClr val="tx1"/>
                </a:solidFill>
                <a:round/>
                <a:headEnd/>
                <a:tailEnd/>
              </a:ln>
            </p:spPr>
            <p:txBody>
              <a:bodyPr wrap="none" anchor="ctr"/>
              <a:lstStyle/>
              <a:p>
                <a:endParaRPr lang="fr-FR"/>
              </a:p>
            </p:txBody>
          </p:sp>
          <p:sp>
            <p:nvSpPr>
              <p:cNvPr id="6194" name="Text Box 6"/>
              <p:cNvSpPr txBox="1">
                <a:spLocks noChangeArrowheads="1"/>
              </p:cNvSpPr>
              <p:nvPr/>
            </p:nvSpPr>
            <p:spPr bwMode="auto">
              <a:xfrm>
                <a:off x="2112" y="1392"/>
                <a:ext cx="288" cy="250"/>
              </a:xfrm>
              <a:prstGeom prst="rect">
                <a:avLst/>
              </a:prstGeom>
              <a:noFill/>
              <a:ln w="9525">
                <a:noFill/>
                <a:miter lim="800000"/>
                <a:headEnd/>
                <a:tailEnd/>
              </a:ln>
            </p:spPr>
            <p:txBody>
              <a:bodyPr>
                <a:spAutoFit/>
              </a:bodyPr>
              <a:lstStyle/>
              <a:p>
                <a:pPr algn="ctr">
                  <a:spcBef>
                    <a:spcPct val="50000"/>
                  </a:spcBef>
                </a:pPr>
                <a:r>
                  <a:rPr lang="fr-FR" sz="2000"/>
                  <a:t>H</a:t>
                </a:r>
              </a:p>
            </p:txBody>
          </p:sp>
        </p:grpSp>
        <p:sp>
          <p:nvSpPr>
            <p:cNvPr id="6189" name="Rectangle 7"/>
            <p:cNvSpPr>
              <a:spLocks noChangeArrowheads="1"/>
            </p:cNvSpPr>
            <p:nvPr/>
          </p:nvSpPr>
          <p:spPr bwMode="auto">
            <a:xfrm>
              <a:off x="1200" y="2304"/>
              <a:ext cx="96" cy="288"/>
            </a:xfrm>
            <a:prstGeom prst="rect">
              <a:avLst/>
            </a:prstGeom>
            <a:gradFill rotWithShape="0">
              <a:gsLst>
                <a:gs pos="0">
                  <a:schemeClr val="tx1"/>
                </a:gs>
                <a:gs pos="100000">
                  <a:srgbClr val="FFFFFF"/>
                </a:gs>
              </a:gsLst>
              <a:lin ang="0" scaled="1"/>
            </a:gradFill>
            <a:ln w="9525">
              <a:solidFill>
                <a:schemeClr val="tx1"/>
              </a:solidFill>
              <a:miter lim="800000"/>
              <a:headEnd/>
              <a:tailEnd/>
            </a:ln>
          </p:spPr>
          <p:txBody>
            <a:bodyPr wrap="none" anchor="ctr"/>
            <a:lstStyle/>
            <a:p>
              <a:endParaRPr lang="fr-FR"/>
            </a:p>
          </p:txBody>
        </p:sp>
        <p:grpSp>
          <p:nvGrpSpPr>
            <p:cNvPr id="4" name="Group 8"/>
            <p:cNvGrpSpPr>
              <a:grpSpLocks/>
            </p:cNvGrpSpPr>
            <p:nvPr/>
          </p:nvGrpSpPr>
          <p:grpSpPr bwMode="auto">
            <a:xfrm>
              <a:off x="1056" y="2496"/>
              <a:ext cx="384" cy="384"/>
              <a:chOff x="2064" y="1344"/>
              <a:chExt cx="384" cy="384"/>
            </a:xfrm>
          </p:grpSpPr>
          <p:sp>
            <p:nvSpPr>
              <p:cNvPr id="6191" name="Oval 9"/>
              <p:cNvSpPr>
                <a:spLocks noChangeArrowheads="1"/>
              </p:cNvSpPr>
              <p:nvPr/>
            </p:nvSpPr>
            <p:spPr bwMode="auto">
              <a:xfrm>
                <a:off x="2064" y="1344"/>
                <a:ext cx="384" cy="384"/>
              </a:xfrm>
              <a:prstGeom prst="ellipse">
                <a:avLst/>
              </a:prstGeom>
              <a:gradFill rotWithShape="0">
                <a:gsLst>
                  <a:gs pos="0">
                    <a:schemeClr val="bg1"/>
                  </a:gs>
                  <a:gs pos="100000">
                    <a:schemeClr val="folHlink"/>
                  </a:gs>
                </a:gsLst>
                <a:lin ang="2700000" scaled="1"/>
              </a:gradFill>
              <a:ln w="9525">
                <a:solidFill>
                  <a:schemeClr val="tx1"/>
                </a:solidFill>
                <a:round/>
                <a:headEnd/>
                <a:tailEnd/>
              </a:ln>
            </p:spPr>
            <p:txBody>
              <a:bodyPr wrap="none" anchor="ctr"/>
              <a:lstStyle/>
              <a:p>
                <a:endParaRPr lang="fr-FR"/>
              </a:p>
            </p:txBody>
          </p:sp>
          <p:sp>
            <p:nvSpPr>
              <p:cNvPr id="6192" name="Text Box 10"/>
              <p:cNvSpPr txBox="1">
                <a:spLocks noChangeArrowheads="1"/>
              </p:cNvSpPr>
              <p:nvPr/>
            </p:nvSpPr>
            <p:spPr bwMode="auto">
              <a:xfrm>
                <a:off x="2112" y="1392"/>
                <a:ext cx="288" cy="250"/>
              </a:xfrm>
              <a:prstGeom prst="rect">
                <a:avLst/>
              </a:prstGeom>
              <a:noFill/>
              <a:ln w="9525">
                <a:noFill/>
                <a:miter lim="800000"/>
                <a:headEnd/>
                <a:tailEnd/>
              </a:ln>
            </p:spPr>
            <p:txBody>
              <a:bodyPr>
                <a:spAutoFit/>
              </a:bodyPr>
              <a:lstStyle/>
              <a:p>
                <a:pPr algn="ctr">
                  <a:spcBef>
                    <a:spcPct val="50000"/>
                  </a:spcBef>
                </a:pPr>
                <a:r>
                  <a:rPr lang="fr-FR" sz="2000"/>
                  <a:t>H</a:t>
                </a:r>
              </a:p>
            </p:txBody>
          </p:sp>
        </p:grpSp>
      </p:grpSp>
      <p:sp>
        <p:nvSpPr>
          <p:cNvPr id="3083" name="Text Box 11"/>
          <p:cNvSpPr txBox="1">
            <a:spLocks noChangeArrowheads="1"/>
          </p:cNvSpPr>
          <p:nvPr/>
        </p:nvSpPr>
        <p:spPr bwMode="auto">
          <a:xfrm>
            <a:off x="1500166" y="890570"/>
            <a:ext cx="3429000" cy="396875"/>
          </a:xfrm>
          <a:prstGeom prst="rect">
            <a:avLst/>
          </a:prstGeom>
          <a:noFill/>
          <a:ln w="9525">
            <a:noFill/>
            <a:miter lim="800000"/>
            <a:headEnd/>
            <a:tailEnd/>
          </a:ln>
        </p:spPr>
        <p:txBody>
          <a:bodyPr>
            <a:spAutoFit/>
          </a:bodyPr>
          <a:lstStyle/>
          <a:p>
            <a:pPr>
              <a:spcBef>
                <a:spcPct val="50000"/>
              </a:spcBef>
            </a:pPr>
            <a:r>
              <a:rPr lang="fr-FR" sz="2000" b="0" dirty="0"/>
              <a:t>et d’un atome d’oxygène</a:t>
            </a:r>
          </a:p>
        </p:txBody>
      </p:sp>
      <p:grpSp>
        <p:nvGrpSpPr>
          <p:cNvPr id="5" name="Group 12"/>
          <p:cNvGrpSpPr>
            <a:grpSpLocks/>
          </p:cNvGrpSpPr>
          <p:nvPr/>
        </p:nvGrpSpPr>
        <p:grpSpPr bwMode="auto">
          <a:xfrm>
            <a:off x="3505200" y="2717800"/>
            <a:ext cx="914400" cy="914400"/>
            <a:chOff x="2592" y="2448"/>
            <a:chExt cx="576" cy="576"/>
          </a:xfrm>
        </p:grpSpPr>
        <p:sp>
          <p:nvSpPr>
            <p:cNvPr id="3085" name="Oval 13"/>
            <p:cNvSpPr>
              <a:spLocks noChangeArrowheads="1"/>
            </p:cNvSpPr>
            <p:nvPr/>
          </p:nvSpPr>
          <p:spPr bwMode="auto">
            <a:xfrm>
              <a:off x="2592" y="2448"/>
              <a:ext cx="576" cy="576"/>
            </a:xfrm>
            <a:prstGeom prst="ellipse">
              <a:avLst/>
            </a:prstGeom>
            <a:gradFill rotWithShape="0">
              <a:gsLst>
                <a:gs pos="0">
                  <a:srgbClr val="FF7C80"/>
                </a:gs>
                <a:gs pos="100000">
                  <a:srgbClr val="FF3300"/>
                </a:gs>
              </a:gsLst>
              <a:lin ang="2700000" scaled="1"/>
            </a:gradFill>
            <a:ln w="9525">
              <a:solidFill>
                <a:schemeClr val="tx1"/>
              </a:solidFill>
              <a:round/>
              <a:headEnd/>
              <a:tailEnd/>
            </a:ln>
            <a:effectLst>
              <a:outerShdw dist="107763" dir="2700000" algn="ctr" rotWithShape="0">
                <a:schemeClr val="bg2"/>
              </a:outerShdw>
            </a:effectLst>
          </p:spPr>
          <p:txBody>
            <a:bodyPr wrap="none" anchor="ctr"/>
            <a:lstStyle/>
            <a:p>
              <a:pPr>
                <a:defRPr/>
              </a:pPr>
              <a:endParaRPr lang="fr-FR"/>
            </a:p>
          </p:txBody>
        </p:sp>
        <p:sp>
          <p:nvSpPr>
            <p:cNvPr id="6187" name="Text Box 14"/>
            <p:cNvSpPr txBox="1">
              <a:spLocks noChangeArrowheads="1"/>
            </p:cNvSpPr>
            <p:nvPr/>
          </p:nvSpPr>
          <p:spPr bwMode="auto">
            <a:xfrm>
              <a:off x="2736" y="2592"/>
              <a:ext cx="288" cy="288"/>
            </a:xfrm>
            <a:prstGeom prst="rect">
              <a:avLst/>
            </a:prstGeom>
            <a:noFill/>
            <a:ln w="9525">
              <a:noFill/>
              <a:miter lim="800000"/>
              <a:headEnd/>
              <a:tailEnd/>
            </a:ln>
          </p:spPr>
          <p:txBody>
            <a:bodyPr>
              <a:spAutoFit/>
            </a:bodyPr>
            <a:lstStyle/>
            <a:p>
              <a:pPr algn="ctr">
                <a:spcBef>
                  <a:spcPct val="50000"/>
                </a:spcBef>
              </a:pPr>
              <a:r>
                <a:rPr lang="fr-FR"/>
                <a:t>O</a:t>
              </a:r>
            </a:p>
          </p:txBody>
        </p:sp>
      </p:grpSp>
      <p:sp>
        <p:nvSpPr>
          <p:cNvPr id="3087" name="Text Box 15"/>
          <p:cNvSpPr txBox="1">
            <a:spLocks noChangeArrowheads="1"/>
          </p:cNvSpPr>
          <p:nvPr/>
        </p:nvSpPr>
        <p:spPr bwMode="auto">
          <a:xfrm>
            <a:off x="4298948" y="903270"/>
            <a:ext cx="4857752" cy="396875"/>
          </a:xfrm>
          <a:prstGeom prst="rect">
            <a:avLst/>
          </a:prstGeom>
          <a:noFill/>
          <a:ln w="9525">
            <a:noFill/>
            <a:miter lim="800000"/>
            <a:headEnd/>
            <a:tailEnd/>
          </a:ln>
        </p:spPr>
        <p:txBody>
          <a:bodyPr wrap="square">
            <a:spAutoFit/>
          </a:bodyPr>
          <a:lstStyle/>
          <a:p>
            <a:pPr>
              <a:spcBef>
                <a:spcPct val="50000"/>
              </a:spcBef>
            </a:pPr>
            <a:r>
              <a:rPr lang="fr-FR" sz="2000" b="0" dirty="0"/>
              <a:t>pour former </a:t>
            </a:r>
            <a:r>
              <a:rPr lang="fr-FR" sz="2000" b="0" dirty="0" smtClean="0"/>
              <a:t>la molécule </a:t>
            </a:r>
            <a:r>
              <a:rPr lang="fr-FR" sz="2000" b="0" dirty="0"/>
              <a:t>« H</a:t>
            </a:r>
            <a:r>
              <a:rPr lang="fr-FR" sz="2000" b="0" baseline="-25000" dirty="0"/>
              <a:t>2</a:t>
            </a:r>
            <a:r>
              <a:rPr lang="fr-FR" sz="2000" b="0" dirty="0"/>
              <a:t>O ».</a:t>
            </a:r>
          </a:p>
        </p:txBody>
      </p:sp>
      <p:grpSp>
        <p:nvGrpSpPr>
          <p:cNvPr id="6" name="Group 33"/>
          <p:cNvGrpSpPr>
            <a:grpSpLocks/>
          </p:cNvGrpSpPr>
          <p:nvPr/>
        </p:nvGrpSpPr>
        <p:grpSpPr bwMode="auto">
          <a:xfrm>
            <a:off x="2209800" y="2747963"/>
            <a:ext cx="5943600" cy="990600"/>
            <a:chOff x="1392" y="1440"/>
            <a:chExt cx="3744" cy="624"/>
          </a:xfrm>
        </p:grpSpPr>
        <p:grpSp>
          <p:nvGrpSpPr>
            <p:cNvPr id="7" name="Group 16"/>
            <p:cNvGrpSpPr>
              <a:grpSpLocks/>
            </p:cNvGrpSpPr>
            <p:nvPr/>
          </p:nvGrpSpPr>
          <p:grpSpPr bwMode="auto">
            <a:xfrm>
              <a:off x="3984" y="1440"/>
              <a:ext cx="1152" cy="624"/>
              <a:chOff x="2304" y="1968"/>
              <a:chExt cx="1152" cy="624"/>
            </a:xfrm>
          </p:grpSpPr>
          <p:grpSp>
            <p:nvGrpSpPr>
              <p:cNvPr id="8" name="Group 17"/>
              <p:cNvGrpSpPr>
                <a:grpSpLocks/>
              </p:cNvGrpSpPr>
              <p:nvPr/>
            </p:nvGrpSpPr>
            <p:grpSpPr bwMode="auto">
              <a:xfrm>
                <a:off x="2304" y="1968"/>
                <a:ext cx="384" cy="384"/>
                <a:chOff x="2064" y="1344"/>
                <a:chExt cx="384" cy="384"/>
              </a:xfrm>
            </p:grpSpPr>
            <p:sp>
              <p:nvSpPr>
                <p:cNvPr id="6184" name="Oval 18"/>
                <p:cNvSpPr>
                  <a:spLocks noChangeArrowheads="1"/>
                </p:cNvSpPr>
                <p:nvPr/>
              </p:nvSpPr>
              <p:spPr bwMode="auto">
                <a:xfrm>
                  <a:off x="2064" y="1344"/>
                  <a:ext cx="384" cy="384"/>
                </a:xfrm>
                <a:prstGeom prst="ellipse">
                  <a:avLst/>
                </a:prstGeom>
                <a:gradFill rotWithShape="0">
                  <a:gsLst>
                    <a:gs pos="0">
                      <a:schemeClr val="bg1"/>
                    </a:gs>
                    <a:gs pos="100000">
                      <a:schemeClr val="folHlink"/>
                    </a:gs>
                  </a:gsLst>
                  <a:lin ang="2700000" scaled="1"/>
                </a:gradFill>
                <a:ln w="9525">
                  <a:solidFill>
                    <a:schemeClr val="tx1"/>
                  </a:solidFill>
                  <a:round/>
                  <a:headEnd/>
                  <a:tailEnd/>
                </a:ln>
              </p:spPr>
              <p:txBody>
                <a:bodyPr wrap="none" anchor="ctr"/>
                <a:lstStyle/>
                <a:p>
                  <a:endParaRPr lang="fr-FR"/>
                </a:p>
              </p:txBody>
            </p:sp>
            <p:sp>
              <p:nvSpPr>
                <p:cNvPr id="6185" name="Text Box 19"/>
                <p:cNvSpPr txBox="1">
                  <a:spLocks noChangeArrowheads="1"/>
                </p:cNvSpPr>
                <p:nvPr/>
              </p:nvSpPr>
              <p:spPr bwMode="auto">
                <a:xfrm>
                  <a:off x="2112" y="1392"/>
                  <a:ext cx="288" cy="250"/>
                </a:xfrm>
                <a:prstGeom prst="rect">
                  <a:avLst/>
                </a:prstGeom>
                <a:noFill/>
                <a:ln w="9525">
                  <a:noFill/>
                  <a:miter lim="800000"/>
                  <a:headEnd/>
                  <a:tailEnd/>
                </a:ln>
              </p:spPr>
              <p:txBody>
                <a:bodyPr>
                  <a:spAutoFit/>
                </a:bodyPr>
                <a:lstStyle/>
                <a:p>
                  <a:pPr algn="ctr">
                    <a:spcBef>
                      <a:spcPct val="50000"/>
                    </a:spcBef>
                  </a:pPr>
                  <a:r>
                    <a:rPr lang="fr-FR" sz="2000"/>
                    <a:t>H</a:t>
                  </a:r>
                </a:p>
              </p:txBody>
            </p:sp>
          </p:grpSp>
          <p:grpSp>
            <p:nvGrpSpPr>
              <p:cNvPr id="9" name="Group 20"/>
              <p:cNvGrpSpPr>
                <a:grpSpLocks/>
              </p:cNvGrpSpPr>
              <p:nvPr/>
            </p:nvGrpSpPr>
            <p:grpSpPr bwMode="auto">
              <a:xfrm>
                <a:off x="2592" y="2016"/>
                <a:ext cx="576" cy="576"/>
                <a:chOff x="2880" y="1152"/>
                <a:chExt cx="576" cy="576"/>
              </a:xfrm>
            </p:grpSpPr>
            <p:sp>
              <p:nvSpPr>
                <p:cNvPr id="6182" name="Oval 21"/>
                <p:cNvSpPr>
                  <a:spLocks noChangeArrowheads="1"/>
                </p:cNvSpPr>
                <p:nvPr/>
              </p:nvSpPr>
              <p:spPr bwMode="auto">
                <a:xfrm>
                  <a:off x="2880" y="1152"/>
                  <a:ext cx="576" cy="576"/>
                </a:xfrm>
                <a:prstGeom prst="ellipse">
                  <a:avLst/>
                </a:prstGeom>
                <a:gradFill rotWithShape="0">
                  <a:gsLst>
                    <a:gs pos="0">
                      <a:srgbClr val="FF7C80"/>
                    </a:gs>
                    <a:gs pos="100000">
                      <a:srgbClr val="FF3300"/>
                    </a:gs>
                  </a:gsLst>
                  <a:lin ang="2700000" scaled="1"/>
                </a:gradFill>
                <a:ln w="9525">
                  <a:solidFill>
                    <a:schemeClr val="tx1"/>
                  </a:solidFill>
                  <a:round/>
                  <a:headEnd/>
                  <a:tailEnd/>
                </a:ln>
              </p:spPr>
              <p:txBody>
                <a:bodyPr wrap="none" anchor="ctr"/>
                <a:lstStyle/>
                <a:p>
                  <a:endParaRPr lang="fr-FR"/>
                </a:p>
              </p:txBody>
            </p:sp>
            <p:sp>
              <p:nvSpPr>
                <p:cNvPr id="6183" name="Text Box 22"/>
                <p:cNvSpPr txBox="1">
                  <a:spLocks noChangeArrowheads="1"/>
                </p:cNvSpPr>
                <p:nvPr/>
              </p:nvSpPr>
              <p:spPr bwMode="auto">
                <a:xfrm>
                  <a:off x="3024" y="1296"/>
                  <a:ext cx="288" cy="288"/>
                </a:xfrm>
                <a:prstGeom prst="rect">
                  <a:avLst/>
                </a:prstGeom>
                <a:noFill/>
                <a:ln w="9525">
                  <a:noFill/>
                  <a:miter lim="800000"/>
                  <a:headEnd/>
                  <a:tailEnd/>
                </a:ln>
              </p:spPr>
              <p:txBody>
                <a:bodyPr>
                  <a:spAutoFit/>
                </a:bodyPr>
                <a:lstStyle/>
                <a:p>
                  <a:pPr algn="ctr">
                    <a:spcBef>
                      <a:spcPct val="50000"/>
                    </a:spcBef>
                  </a:pPr>
                  <a:r>
                    <a:rPr lang="fr-FR"/>
                    <a:t>O</a:t>
                  </a:r>
                </a:p>
              </p:txBody>
            </p:sp>
          </p:grpSp>
          <p:grpSp>
            <p:nvGrpSpPr>
              <p:cNvPr id="10" name="Group 23"/>
              <p:cNvGrpSpPr>
                <a:grpSpLocks/>
              </p:cNvGrpSpPr>
              <p:nvPr/>
            </p:nvGrpSpPr>
            <p:grpSpPr bwMode="auto">
              <a:xfrm>
                <a:off x="3072" y="1968"/>
                <a:ext cx="384" cy="384"/>
                <a:chOff x="2064" y="1344"/>
                <a:chExt cx="384" cy="384"/>
              </a:xfrm>
            </p:grpSpPr>
            <p:sp>
              <p:nvSpPr>
                <p:cNvPr id="6180" name="Oval 24"/>
                <p:cNvSpPr>
                  <a:spLocks noChangeArrowheads="1"/>
                </p:cNvSpPr>
                <p:nvPr/>
              </p:nvSpPr>
              <p:spPr bwMode="auto">
                <a:xfrm>
                  <a:off x="2064" y="1344"/>
                  <a:ext cx="384" cy="384"/>
                </a:xfrm>
                <a:prstGeom prst="ellipse">
                  <a:avLst/>
                </a:prstGeom>
                <a:gradFill rotWithShape="0">
                  <a:gsLst>
                    <a:gs pos="0">
                      <a:schemeClr val="bg1"/>
                    </a:gs>
                    <a:gs pos="100000">
                      <a:schemeClr val="folHlink"/>
                    </a:gs>
                  </a:gsLst>
                  <a:lin ang="2700000" scaled="1"/>
                </a:gradFill>
                <a:ln w="9525">
                  <a:solidFill>
                    <a:schemeClr val="tx1"/>
                  </a:solidFill>
                  <a:round/>
                  <a:headEnd/>
                  <a:tailEnd/>
                </a:ln>
              </p:spPr>
              <p:txBody>
                <a:bodyPr wrap="none" anchor="ctr"/>
                <a:lstStyle/>
                <a:p>
                  <a:endParaRPr lang="fr-FR"/>
                </a:p>
              </p:txBody>
            </p:sp>
            <p:sp>
              <p:nvSpPr>
                <p:cNvPr id="6181" name="Text Box 25"/>
                <p:cNvSpPr txBox="1">
                  <a:spLocks noChangeArrowheads="1"/>
                </p:cNvSpPr>
                <p:nvPr/>
              </p:nvSpPr>
              <p:spPr bwMode="auto">
                <a:xfrm>
                  <a:off x="2112" y="1392"/>
                  <a:ext cx="288" cy="250"/>
                </a:xfrm>
                <a:prstGeom prst="rect">
                  <a:avLst/>
                </a:prstGeom>
                <a:noFill/>
                <a:ln w="9525">
                  <a:noFill/>
                  <a:miter lim="800000"/>
                  <a:headEnd/>
                  <a:tailEnd/>
                </a:ln>
              </p:spPr>
              <p:txBody>
                <a:bodyPr>
                  <a:spAutoFit/>
                </a:bodyPr>
                <a:lstStyle/>
                <a:p>
                  <a:pPr algn="ctr">
                    <a:spcBef>
                      <a:spcPct val="50000"/>
                    </a:spcBef>
                  </a:pPr>
                  <a:r>
                    <a:rPr lang="fr-FR" sz="2000"/>
                    <a:t>H</a:t>
                  </a:r>
                </a:p>
              </p:txBody>
            </p:sp>
          </p:grpSp>
        </p:grpSp>
        <p:grpSp>
          <p:nvGrpSpPr>
            <p:cNvPr id="11" name="Group 26"/>
            <p:cNvGrpSpPr>
              <a:grpSpLocks/>
            </p:cNvGrpSpPr>
            <p:nvPr/>
          </p:nvGrpSpPr>
          <p:grpSpPr bwMode="auto">
            <a:xfrm>
              <a:off x="1392" y="1536"/>
              <a:ext cx="384" cy="384"/>
              <a:chOff x="1584" y="864"/>
              <a:chExt cx="384" cy="384"/>
            </a:xfrm>
          </p:grpSpPr>
          <p:sp>
            <p:nvSpPr>
              <p:cNvPr id="6175" name="Line 27"/>
              <p:cNvSpPr>
                <a:spLocks noChangeShapeType="1"/>
              </p:cNvSpPr>
              <p:nvPr/>
            </p:nvSpPr>
            <p:spPr bwMode="auto">
              <a:xfrm>
                <a:off x="1776" y="864"/>
                <a:ext cx="0" cy="384"/>
              </a:xfrm>
              <a:prstGeom prst="line">
                <a:avLst/>
              </a:prstGeom>
              <a:noFill/>
              <a:ln w="28575">
                <a:solidFill>
                  <a:schemeClr val="tx1"/>
                </a:solidFill>
                <a:round/>
                <a:headEnd/>
                <a:tailEnd/>
              </a:ln>
            </p:spPr>
            <p:txBody>
              <a:bodyPr/>
              <a:lstStyle/>
              <a:p>
                <a:endParaRPr lang="fr-FR"/>
              </a:p>
            </p:txBody>
          </p:sp>
          <p:sp>
            <p:nvSpPr>
              <p:cNvPr id="6176" name="Line 28"/>
              <p:cNvSpPr>
                <a:spLocks noChangeShapeType="1"/>
              </p:cNvSpPr>
              <p:nvPr/>
            </p:nvSpPr>
            <p:spPr bwMode="auto">
              <a:xfrm>
                <a:off x="1584" y="1056"/>
                <a:ext cx="384" cy="0"/>
              </a:xfrm>
              <a:prstGeom prst="line">
                <a:avLst/>
              </a:prstGeom>
              <a:noFill/>
              <a:ln w="28575">
                <a:solidFill>
                  <a:schemeClr val="tx1"/>
                </a:solidFill>
                <a:round/>
                <a:headEnd/>
                <a:tailEnd/>
              </a:ln>
            </p:spPr>
            <p:txBody>
              <a:bodyPr/>
              <a:lstStyle/>
              <a:p>
                <a:endParaRPr lang="fr-FR"/>
              </a:p>
            </p:txBody>
          </p:sp>
        </p:grpSp>
        <p:grpSp>
          <p:nvGrpSpPr>
            <p:cNvPr id="12" name="Group 29"/>
            <p:cNvGrpSpPr>
              <a:grpSpLocks/>
            </p:cNvGrpSpPr>
            <p:nvPr/>
          </p:nvGrpSpPr>
          <p:grpSpPr bwMode="auto">
            <a:xfrm>
              <a:off x="3072" y="1632"/>
              <a:ext cx="624" cy="226"/>
              <a:chOff x="3456" y="3120"/>
              <a:chExt cx="624" cy="226"/>
            </a:xfrm>
          </p:grpSpPr>
          <p:sp>
            <p:nvSpPr>
              <p:cNvPr id="6172" name="Line 30"/>
              <p:cNvSpPr>
                <a:spLocks noChangeShapeType="1"/>
              </p:cNvSpPr>
              <p:nvPr/>
            </p:nvSpPr>
            <p:spPr bwMode="auto">
              <a:xfrm>
                <a:off x="3456" y="3216"/>
                <a:ext cx="576" cy="0"/>
              </a:xfrm>
              <a:prstGeom prst="line">
                <a:avLst/>
              </a:prstGeom>
              <a:noFill/>
              <a:ln w="28575">
                <a:solidFill>
                  <a:schemeClr val="tx1"/>
                </a:solidFill>
                <a:round/>
                <a:headEnd/>
                <a:tailEnd/>
              </a:ln>
            </p:spPr>
            <p:txBody>
              <a:bodyPr/>
              <a:lstStyle/>
              <a:p>
                <a:endParaRPr lang="fr-FR"/>
              </a:p>
            </p:txBody>
          </p:sp>
          <p:sp>
            <p:nvSpPr>
              <p:cNvPr id="6173" name="Line 31"/>
              <p:cNvSpPr>
                <a:spLocks noChangeShapeType="1"/>
              </p:cNvSpPr>
              <p:nvPr/>
            </p:nvSpPr>
            <p:spPr bwMode="auto">
              <a:xfrm>
                <a:off x="3840" y="3120"/>
                <a:ext cx="240" cy="96"/>
              </a:xfrm>
              <a:prstGeom prst="line">
                <a:avLst/>
              </a:prstGeom>
              <a:noFill/>
              <a:ln w="28575">
                <a:solidFill>
                  <a:schemeClr val="tx1"/>
                </a:solidFill>
                <a:round/>
                <a:headEnd/>
                <a:tailEnd/>
              </a:ln>
            </p:spPr>
            <p:txBody>
              <a:bodyPr/>
              <a:lstStyle/>
              <a:p>
                <a:endParaRPr lang="fr-FR"/>
              </a:p>
            </p:txBody>
          </p:sp>
          <p:sp>
            <p:nvSpPr>
              <p:cNvPr id="6174" name="Line 32"/>
              <p:cNvSpPr>
                <a:spLocks noChangeShapeType="1"/>
              </p:cNvSpPr>
              <p:nvPr/>
            </p:nvSpPr>
            <p:spPr bwMode="auto">
              <a:xfrm rot="-4384349">
                <a:off x="3862" y="3146"/>
                <a:ext cx="178" cy="221"/>
              </a:xfrm>
              <a:prstGeom prst="line">
                <a:avLst/>
              </a:prstGeom>
              <a:noFill/>
              <a:ln w="28575">
                <a:solidFill>
                  <a:schemeClr val="tx1"/>
                </a:solidFill>
                <a:round/>
                <a:headEnd/>
                <a:tailEnd/>
              </a:ln>
            </p:spPr>
            <p:txBody>
              <a:bodyPr/>
              <a:lstStyle/>
              <a:p>
                <a:endParaRPr lang="fr-FR"/>
              </a:p>
            </p:txBody>
          </p:sp>
        </p:grpSp>
      </p:grpSp>
      <p:sp>
        <p:nvSpPr>
          <p:cNvPr id="3106" name="Text Box 34"/>
          <p:cNvSpPr txBox="1">
            <a:spLocks noChangeArrowheads="1"/>
          </p:cNvSpPr>
          <p:nvPr/>
        </p:nvSpPr>
        <p:spPr bwMode="auto">
          <a:xfrm>
            <a:off x="533400" y="4271963"/>
            <a:ext cx="4114800" cy="579437"/>
          </a:xfrm>
          <a:prstGeom prst="rect">
            <a:avLst/>
          </a:prstGeom>
          <a:noFill/>
          <a:ln w="9525">
            <a:noFill/>
            <a:miter lim="800000"/>
            <a:headEnd/>
            <a:tailEnd/>
          </a:ln>
        </p:spPr>
        <p:txBody>
          <a:bodyPr>
            <a:spAutoFit/>
          </a:bodyPr>
          <a:lstStyle/>
          <a:p>
            <a:pPr>
              <a:spcBef>
                <a:spcPct val="50000"/>
              </a:spcBef>
            </a:pPr>
            <a:r>
              <a:rPr lang="fr-FR" sz="3200" b="0">
                <a:latin typeface="Arial" charset="0"/>
              </a:rPr>
              <a:t>H</a:t>
            </a:r>
            <a:r>
              <a:rPr lang="fr-FR" sz="3200" b="0" baseline="-25000">
                <a:latin typeface="Arial" charset="0"/>
              </a:rPr>
              <a:t>2</a:t>
            </a:r>
            <a:r>
              <a:rPr lang="fr-FR" sz="3200" b="0" baseline="30000">
                <a:latin typeface="Arial" charset="0"/>
              </a:rPr>
              <a:t>+ </a:t>
            </a:r>
            <a:r>
              <a:rPr lang="fr-FR" sz="3200" b="0">
                <a:latin typeface="Arial" charset="0"/>
              </a:rPr>
              <a:t> +  O</a:t>
            </a:r>
            <a:r>
              <a:rPr lang="fr-FR" sz="3200" b="0" baseline="-25000">
                <a:latin typeface="Arial" charset="0"/>
              </a:rPr>
              <a:t>2</a:t>
            </a:r>
            <a:r>
              <a:rPr lang="fr-FR" sz="3200" b="0" baseline="30000">
                <a:latin typeface="Arial" charset="0"/>
              </a:rPr>
              <a:t>- -</a:t>
            </a:r>
            <a:r>
              <a:rPr lang="fr-FR" sz="3200" b="0">
                <a:latin typeface="Arial" charset="0"/>
              </a:rPr>
              <a:t>  =   H</a:t>
            </a:r>
            <a:r>
              <a:rPr lang="fr-FR" sz="3200" b="0" baseline="-25000">
                <a:latin typeface="Arial" charset="0"/>
              </a:rPr>
              <a:t>2</a:t>
            </a:r>
            <a:r>
              <a:rPr lang="fr-FR" sz="3200" b="0">
                <a:latin typeface="Arial" charset="0"/>
              </a:rPr>
              <a:t>O </a:t>
            </a:r>
          </a:p>
        </p:txBody>
      </p:sp>
      <p:sp>
        <p:nvSpPr>
          <p:cNvPr id="3107" name="Text Box 35"/>
          <p:cNvSpPr txBox="1">
            <a:spLocks noChangeArrowheads="1"/>
          </p:cNvSpPr>
          <p:nvPr/>
        </p:nvSpPr>
        <p:spPr bwMode="auto">
          <a:xfrm>
            <a:off x="0" y="4857760"/>
            <a:ext cx="9144000" cy="396875"/>
          </a:xfrm>
          <a:prstGeom prst="rect">
            <a:avLst/>
          </a:prstGeom>
          <a:noFill/>
          <a:ln w="9525">
            <a:noFill/>
            <a:miter lim="800000"/>
            <a:headEnd/>
            <a:tailEnd/>
          </a:ln>
        </p:spPr>
        <p:txBody>
          <a:bodyPr wrap="square">
            <a:spAutoFit/>
          </a:bodyPr>
          <a:lstStyle/>
          <a:p>
            <a:pPr>
              <a:spcBef>
                <a:spcPct val="50000"/>
              </a:spcBef>
            </a:pPr>
            <a:r>
              <a:rPr lang="fr-FR" sz="2000" b="0" dirty="0"/>
              <a:t>Les deux atomes d’hydrogène sont situés sous un angle de 105°.</a:t>
            </a:r>
          </a:p>
        </p:txBody>
      </p:sp>
      <p:grpSp>
        <p:nvGrpSpPr>
          <p:cNvPr id="13" name="Group 39"/>
          <p:cNvGrpSpPr>
            <a:grpSpLocks/>
          </p:cNvGrpSpPr>
          <p:nvPr/>
        </p:nvGrpSpPr>
        <p:grpSpPr bwMode="auto">
          <a:xfrm>
            <a:off x="5867400" y="2290763"/>
            <a:ext cx="2667000" cy="1066800"/>
            <a:chOff x="3696" y="1152"/>
            <a:chExt cx="1680" cy="672"/>
          </a:xfrm>
        </p:grpSpPr>
        <p:sp>
          <p:nvSpPr>
            <p:cNvPr id="6166" name="Line 36"/>
            <p:cNvSpPr>
              <a:spLocks noChangeShapeType="1"/>
            </p:cNvSpPr>
            <p:nvPr/>
          </p:nvSpPr>
          <p:spPr bwMode="auto">
            <a:xfrm>
              <a:off x="3696" y="1344"/>
              <a:ext cx="864" cy="480"/>
            </a:xfrm>
            <a:prstGeom prst="line">
              <a:avLst/>
            </a:prstGeom>
            <a:noFill/>
            <a:ln w="28575">
              <a:solidFill>
                <a:schemeClr val="tx1"/>
              </a:solidFill>
              <a:round/>
              <a:headEnd/>
              <a:tailEnd/>
            </a:ln>
          </p:spPr>
          <p:txBody>
            <a:bodyPr/>
            <a:lstStyle/>
            <a:p>
              <a:endParaRPr lang="fr-FR"/>
            </a:p>
          </p:txBody>
        </p:sp>
        <p:sp>
          <p:nvSpPr>
            <p:cNvPr id="6167" name="Line 37"/>
            <p:cNvSpPr>
              <a:spLocks noChangeShapeType="1"/>
            </p:cNvSpPr>
            <p:nvPr/>
          </p:nvSpPr>
          <p:spPr bwMode="auto">
            <a:xfrm flipH="1">
              <a:off x="4560" y="1440"/>
              <a:ext cx="816" cy="384"/>
            </a:xfrm>
            <a:prstGeom prst="line">
              <a:avLst/>
            </a:prstGeom>
            <a:noFill/>
            <a:ln w="28575">
              <a:solidFill>
                <a:schemeClr val="tx1"/>
              </a:solidFill>
              <a:round/>
              <a:headEnd/>
              <a:tailEnd/>
            </a:ln>
          </p:spPr>
          <p:txBody>
            <a:bodyPr/>
            <a:lstStyle/>
            <a:p>
              <a:endParaRPr lang="fr-FR"/>
            </a:p>
          </p:txBody>
        </p:sp>
        <p:sp>
          <p:nvSpPr>
            <p:cNvPr id="6168" name="Text Box 38"/>
            <p:cNvSpPr txBox="1">
              <a:spLocks noChangeArrowheads="1"/>
            </p:cNvSpPr>
            <p:nvPr/>
          </p:nvSpPr>
          <p:spPr bwMode="auto">
            <a:xfrm>
              <a:off x="4224" y="1152"/>
              <a:ext cx="816" cy="288"/>
            </a:xfrm>
            <a:prstGeom prst="rect">
              <a:avLst/>
            </a:prstGeom>
            <a:noFill/>
            <a:ln w="9525">
              <a:noFill/>
              <a:miter lim="800000"/>
              <a:headEnd/>
              <a:tailEnd/>
            </a:ln>
          </p:spPr>
          <p:txBody>
            <a:bodyPr>
              <a:spAutoFit/>
            </a:bodyPr>
            <a:lstStyle/>
            <a:p>
              <a:pPr algn="ctr">
                <a:spcBef>
                  <a:spcPct val="50000"/>
                </a:spcBef>
              </a:pPr>
              <a:r>
                <a:rPr lang="fr-FR" b="0"/>
                <a:t>105 °</a:t>
              </a:r>
            </a:p>
          </p:txBody>
        </p:sp>
      </p:grpSp>
      <p:sp>
        <p:nvSpPr>
          <p:cNvPr id="3112" name="Text Box 40"/>
          <p:cNvSpPr txBox="1">
            <a:spLocks noChangeArrowheads="1"/>
          </p:cNvSpPr>
          <p:nvPr/>
        </p:nvSpPr>
        <p:spPr bwMode="auto">
          <a:xfrm>
            <a:off x="0" y="5214950"/>
            <a:ext cx="9144000" cy="701675"/>
          </a:xfrm>
          <a:prstGeom prst="rect">
            <a:avLst/>
          </a:prstGeom>
          <a:noFill/>
          <a:ln w="9525">
            <a:noFill/>
            <a:miter lim="800000"/>
            <a:headEnd/>
            <a:tailEnd/>
          </a:ln>
        </p:spPr>
        <p:txBody>
          <a:bodyPr wrap="square">
            <a:spAutoFit/>
          </a:bodyPr>
          <a:lstStyle/>
          <a:p>
            <a:pPr>
              <a:spcBef>
                <a:spcPct val="50000"/>
              </a:spcBef>
            </a:pPr>
            <a:r>
              <a:rPr lang="fr-FR" sz="2000" b="0" dirty="0"/>
              <a:t>Cela forme une molécule dissymétrique chargée positivement du côté de l’hydrogène</a:t>
            </a:r>
          </a:p>
        </p:txBody>
      </p:sp>
      <p:grpSp>
        <p:nvGrpSpPr>
          <p:cNvPr id="14" name="Group 41"/>
          <p:cNvGrpSpPr>
            <a:grpSpLocks/>
          </p:cNvGrpSpPr>
          <p:nvPr/>
        </p:nvGrpSpPr>
        <p:grpSpPr bwMode="auto">
          <a:xfrm>
            <a:off x="6934200" y="1681163"/>
            <a:ext cx="609600" cy="609600"/>
            <a:chOff x="1584" y="864"/>
            <a:chExt cx="384" cy="384"/>
          </a:xfrm>
        </p:grpSpPr>
        <p:sp>
          <p:nvSpPr>
            <p:cNvPr id="6164" name="Line 42"/>
            <p:cNvSpPr>
              <a:spLocks noChangeShapeType="1"/>
            </p:cNvSpPr>
            <p:nvPr/>
          </p:nvSpPr>
          <p:spPr bwMode="auto">
            <a:xfrm>
              <a:off x="1776" y="864"/>
              <a:ext cx="0" cy="384"/>
            </a:xfrm>
            <a:prstGeom prst="line">
              <a:avLst/>
            </a:prstGeom>
            <a:noFill/>
            <a:ln w="57150">
              <a:solidFill>
                <a:srgbClr val="FF3300"/>
              </a:solidFill>
              <a:round/>
              <a:headEnd/>
              <a:tailEnd/>
            </a:ln>
          </p:spPr>
          <p:txBody>
            <a:bodyPr/>
            <a:lstStyle/>
            <a:p>
              <a:endParaRPr lang="fr-FR"/>
            </a:p>
          </p:txBody>
        </p:sp>
        <p:sp>
          <p:nvSpPr>
            <p:cNvPr id="6165" name="Line 43"/>
            <p:cNvSpPr>
              <a:spLocks noChangeShapeType="1"/>
            </p:cNvSpPr>
            <p:nvPr/>
          </p:nvSpPr>
          <p:spPr bwMode="auto">
            <a:xfrm>
              <a:off x="1584" y="1056"/>
              <a:ext cx="384" cy="0"/>
            </a:xfrm>
            <a:prstGeom prst="line">
              <a:avLst/>
            </a:prstGeom>
            <a:noFill/>
            <a:ln w="57150">
              <a:solidFill>
                <a:srgbClr val="FF3300"/>
              </a:solidFill>
              <a:round/>
              <a:headEnd/>
              <a:tailEnd/>
            </a:ln>
          </p:spPr>
          <p:txBody>
            <a:bodyPr/>
            <a:lstStyle/>
            <a:p>
              <a:endParaRPr lang="fr-FR"/>
            </a:p>
          </p:txBody>
        </p:sp>
      </p:grpSp>
      <p:sp>
        <p:nvSpPr>
          <p:cNvPr id="3116" name="Text Box 44"/>
          <p:cNvSpPr txBox="1">
            <a:spLocks noChangeArrowheads="1"/>
          </p:cNvSpPr>
          <p:nvPr/>
        </p:nvSpPr>
        <p:spPr bwMode="auto">
          <a:xfrm>
            <a:off x="1428728" y="5500702"/>
            <a:ext cx="5105400" cy="396875"/>
          </a:xfrm>
          <a:prstGeom prst="rect">
            <a:avLst/>
          </a:prstGeom>
          <a:noFill/>
          <a:ln w="9525">
            <a:noFill/>
            <a:miter lim="800000"/>
            <a:headEnd/>
            <a:tailEnd/>
          </a:ln>
        </p:spPr>
        <p:txBody>
          <a:bodyPr>
            <a:spAutoFit/>
          </a:bodyPr>
          <a:lstStyle/>
          <a:p>
            <a:pPr>
              <a:spcBef>
                <a:spcPct val="50000"/>
              </a:spcBef>
            </a:pPr>
            <a:r>
              <a:rPr lang="fr-FR" sz="2000" b="0" dirty="0"/>
              <a:t>, et négativement du côté de l’oxygène.</a:t>
            </a:r>
          </a:p>
        </p:txBody>
      </p:sp>
      <p:sp>
        <p:nvSpPr>
          <p:cNvPr id="3117" name="Line 45"/>
          <p:cNvSpPr>
            <a:spLocks noChangeShapeType="1"/>
          </p:cNvSpPr>
          <p:nvPr/>
        </p:nvSpPr>
        <p:spPr bwMode="auto">
          <a:xfrm>
            <a:off x="6934200" y="4271963"/>
            <a:ext cx="609600" cy="0"/>
          </a:xfrm>
          <a:prstGeom prst="line">
            <a:avLst/>
          </a:prstGeom>
          <a:noFill/>
          <a:ln w="57150">
            <a:solidFill>
              <a:schemeClr val="accent2"/>
            </a:solidFill>
            <a:round/>
            <a:headEnd/>
            <a:tailEnd/>
          </a:ln>
        </p:spPr>
        <p:txBody>
          <a:bodyPr/>
          <a:lstStyle/>
          <a:p>
            <a:endParaRPr lang="fr-FR"/>
          </a:p>
        </p:txBody>
      </p:sp>
      <p:sp>
        <p:nvSpPr>
          <p:cNvPr id="6161" name="Text Box 48">
            <a:hlinkClick r:id="rId2" action="ppaction://hlinksldjump"/>
          </p:cNvPr>
          <p:cNvSpPr txBox="1">
            <a:spLocks noChangeArrowheads="1"/>
          </p:cNvSpPr>
          <p:nvPr/>
        </p:nvSpPr>
        <p:spPr bwMode="auto">
          <a:xfrm>
            <a:off x="1066800" y="76200"/>
            <a:ext cx="7010400" cy="396875"/>
          </a:xfrm>
          <a:prstGeom prst="rect">
            <a:avLst/>
          </a:prstGeom>
          <a:noFill/>
          <a:ln w="12700">
            <a:noFill/>
            <a:miter lim="800000"/>
            <a:headEnd/>
            <a:tailEnd/>
          </a:ln>
        </p:spPr>
        <p:txBody>
          <a:bodyPr>
            <a:spAutoFit/>
          </a:bodyPr>
          <a:lstStyle/>
          <a:p>
            <a:pPr algn="ctr">
              <a:spcBef>
                <a:spcPct val="50000"/>
              </a:spcBef>
            </a:pPr>
            <a:r>
              <a:rPr lang="fr-FR" sz="2000" b="0">
                <a:latin typeface="Tahoma" pitchFamily="34" charset="0"/>
                <a:cs typeface="Tahoma" pitchFamily="34" charset="0"/>
              </a:rPr>
              <a:t>Généralités    1/3</a:t>
            </a:r>
          </a:p>
        </p:txBody>
      </p:sp>
      <p:pic>
        <p:nvPicPr>
          <p:cNvPr id="6162" name="Picture 51" descr="afpa355">
            <a:hlinkClick r:id="" action="ppaction://hlinkshowjump?jump=nextslide"/>
          </p:cNvPr>
          <p:cNvPicPr>
            <a:picLocks noChangeAspect="1" noChangeArrowheads="1"/>
          </p:cNvPicPr>
          <p:nvPr/>
        </p:nvPicPr>
        <p:blipFill>
          <a:blip r:embed="rId3"/>
          <a:srcRect/>
          <a:stretch>
            <a:fillRect/>
          </a:stretch>
        </p:blipFill>
        <p:spPr bwMode="auto">
          <a:xfrm>
            <a:off x="8458200" y="52388"/>
            <a:ext cx="588963" cy="546100"/>
          </a:xfrm>
          <a:prstGeom prst="rect">
            <a:avLst/>
          </a:prstGeom>
          <a:noFill/>
          <a:ln w="9525">
            <a:noFill/>
            <a:miter lim="800000"/>
            <a:headEnd/>
            <a:tailEnd/>
          </a:ln>
        </p:spPr>
      </p:pic>
      <p:pic>
        <p:nvPicPr>
          <p:cNvPr id="6163" name="Picture 52" descr="logo DI D BTP">
            <a:hlinkClick r:id="" action="ppaction://hlinkshowjump?jump=previousslide"/>
          </p:cNvPr>
          <p:cNvPicPr>
            <a:picLocks noChangeAspect="1" noChangeArrowheads="1"/>
          </p:cNvPicPr>
          <p:nvPr/>
        </p:nvPicPr>
        <p:blipFill>
          <a:blip r:embed="rId4"/>
          <a:srcRect/>
          <a:stretch>
            <a:fillRect/>
          </a:stretch>
        </p:blipFill>
        <p:spPr bwMode="auto">
          <a:xfrm>
            <a:off x="107950" y="104775"/>
            <a:ext cx="585788" cy="404813"/>
          </a:xfrm>
          <a:prstGeom prst="rect">
            <a:avLst/>
          </a:prstGeom>
          <a:solidFill>
            <a:schemeClr val="bg1"/>
          </a:solidFill>
          <a:ln w="9525">
            <a:noFill/>
            <a:miter lim="800000"/>
            <a:headEnd/>
            <a:tailEnd/>
          </a:ln>
        </p:spPr>
      </p:pic>
      <p:sp>
        <p:nvSpPr>
          <p:cNvPr id="51" name="Rectangle 3"/>
          <p:cNvSpPr txBox="1">
            <a:spLocks noChangeArrowheads="1"/>
          </p:cNvSpPr>
          <p:nvPr/>
        </p:nvSpPr>
        <p:spPr>
          <a:xfrm>
            <a:off x="0" y="-24"/>
            <a:ext cx="9144000" cy="571504"/>
          </a:xfrm>
          <a:prstGeom prst="rect">
            <a:avLst/>
          </a:prstGeom>
          <a:solidFill>
            <a:schemeClr val="tx2"/>
          </a:solidFill>
          <a:ln>
            <a:solidFill>
              <a:schemeClr val="tx2"/>
            </a:solid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ormAutofit/>
          </a:bodyPr>
          <a:lstStyle/>
          <a:p>
            <a:pPr algn="ctr"/>
            <a:r>
              <a:rPr lang="fr-FR" sz="2800" b="1" dirty="0" smtClean="0">
                <a:solidFill>
                  <a:srgbClr val="FF0000"/>
                </a:solidFill>
              </a:rPr>
              <a:t>Solution Aqueuse (Solvant Eau)</a:t>
            </a:r>
            <a:endParaRPr lang="fr-FR"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2000"/>
                                  </p:stCondLst>
                                  <p:childTnLst>
                                    <p:set>
                                      <p:cBhvr>
                                        <p:cTn id="9" dur="1" fill="hold">
                                          <p:stCondLst>
                                            <p:cond delay="499"/>
                                          </p:stCondLst>
                                        </p:cTn>
                                        <p:tgtEl>
                                          <p:spTgt spid="2"/>
                                        </p:tgtEl>
                                        <p:attrNameLst>
                                          <p:attrName>style.visibility</p:attrName>
                                        </p:attrNameLst>
                                      </p:cBhvr>
                                      <p:to>
                                        <p:strVal val="visible"/>
                                      </p:to>
                                    </p:set>
                                  </p:childTnLst>
                                </p:cTn>
                              </p:par>
                            </p:childTnLst>
                          </p:cTn>
                        </p:par>
                        <p:par>
                          <p:cTn id="10" fill="hold">
                            <p:stCondLst>
                              <p:cond delay="3000"/>
                            </p:stCondLst>
                            <p:childTnLst>
                              <p:par>
                                <p:cTn id="11" presetID="1" presetClass="entr" presetSubtype="0" fill="hold" grpId="0" nodeType="afterEffect">
                                  <p:stCondLst>
                                    <p:cond delay="2000"/>
                                  </p:stCondLst>
                                  <p:childTnLst>
                                    <p:set>
                                      <p:cBhvr>
                                        <p:cTn id="12" dur="1" fill="hold">
                                          <p:stCondLst>
                                            <p:cond delay="499"/>
                                          </p:stCondLst>
                                        </p:cTn>
                                        <p:tgtEl>
                                          <p:spTgt spid="3083"/>
                                        </p:tgtEl>
                                        <p:attrNameLst>
                                          <p:attrName>style.visibility</p:attrName>
                                        </p:attrNameLst>
                                      </p:cBhvr>
                                      <p:to>
                                        <p:strVal val="visible"/>
                                      </p:to>
                                    </p:set>
                                  </p:childTnLst>
                                </p:cTn>
                              </p:par>
                            </p:childTnLst>
                          </p:cTn>
                        </p:par>
                        <p:par>
                          <p:cTn id="13" fill="hold">
                            <p:stCondLst>
                              <p:cond delay="5500"/>
                            </p:stCondLst>
                            <p:childTnLst>
                              <p:par>
                                <p:cTn id="14" presetID="1" presetClass="entr" presetSubtype="0" fill="hold" nodeType="afterEffect">
                                  <p:stCondLst>
                                    <p:cond delay="2000"/>
                                  </p:stCondLst>
                                  <p:childTnLst>
                                    <p:set>
                                      <p:cBhvr>
                                        <p:cTn id="15" dur="1" fill="hold">
                                          <p:stCondLst>
                                            <p:cond delay="499"/>
                                          </p:stCondLst>
                                        </p:cTn>
                                        <p:tgtEl>
                                          <p:spTgt spid="5"/>
                                        </p:tgtEl>
                                        <p:attrNameLst>
                                          <p:attrName>style.visibility</p:attrName>
                                        </p:attrNameLst>
                                      </p:cBhvr>
                                      <p:to>
                                        <p:strVal val="visible"/>
                                      </p:to>
                                    </p:set>
                                  </p:childTnLst>
                                </p:cTn>
                              </p:par>
                            </p:childTnLst>
                          </p:cTn>
                        </p:par>
                        <p:par>
                          <p:cTn id="16" fill="hold">
                            <p:stCondLst>
                              <p:cond delay="8000"/>
                            </p:stCondLst>
                            <p:childTnLst>
                              <p:par>
                                <p:cTn id="17" presetID="1" presetClass="entr" presetSubtype="0" fill="hold" grpId="0" nodeType="afterEffect">
                                  <p:stCondLst>
                                    <p:cond delay="2000"/>
                                  </p:stCondLst>
                                  <p:childTnLst>
                                    <p:set>
                                      <p:cBhvr>
                                        <p:cTn id="18" dur="1" fill="hold">
                                          <p:stCondLst>
                                            <p:cond delay="499"/>
                                          </p:stCondLst>
                                        </p:cTn>
                                        <p:tgtEl>
                                          <p:spTgt spid="3087"/>
                                        </p:tgtEl>
                                        <p:attrNameLst>
                                          <p:attrName>style.visibility</p:attrName>
                                        </p:attrNameLst>
                                      </p:cBhvr>
                                      <p:to>
                                        <p:strVal val="visible"/>
                                      </p:to>
                                    </p:set>
                                  </p:childTnLst>
                                </p:cTn>
                              </p:par>
                            </p:childTnLst>
                          </p:cTn>
                        </p:par>
                        <p:par>
                          <p:cTn id="19" fill="hold">
                            <p:stCondLst>
                              <p:cond delay="10500"/>
                            </p:stCondLst>
                            <p:childTnLst>
                              <p:par>
                                <p:cTn id="20" presetID="1" presetClass="entr" presetSubtype="0" fill="hold" nodeType="afterEffect">
                                  <p:stCondLst>
                                    <p:cond delay="2000"/>
                                  </p:stCondLst>
                                  <p:childTnLst>
                                    <p:set>
                                      <p:cBhvr>
                                        <p:cTn id="21" dur="1" fill="hold">
                                          <p:stCondLst>
                                            <p:cond delay="499"/>
                                          </p:stCondLst>
                                        </p:cTn>
                                        <p:tgtEl>
                                          <p:spTgt spid="6"/>
                                        </p:tgtEl>
                                        <p:attrNameLst>
                                          <p:attrName>style.visibility</p:attrName>
                                        </p:attrNameLst>
                                      </p:cBhvr>
                                      <p:to>
                                        <p:strVal val="visible"/>
                                      </p:to>
                                    </p:set>
                                  </p:childTnLst>
                                </p:cTn>
                              </p:par>
                            </p:childTnLst>
                          </p:cTn>
                        </p:par>
                        <p:par>
                          <p:cTn id="22" fill="hold">
                            <p:stCondLst>
                              <p:cond delay="13000"/>
                            </p:stCondLst>
                            <p:childTnLst>
                              <p:par>
                                <p:cTn id="23" presetID="1" presetClass="entr" presetSubtype="0" fill="hold" grpId="0" nodeType="afterEffect">
                                  <p:stCondLst>
                                    <p:cond delay="4000"/>
                                  </p:stCondLst>
                                  <p:childTnLst>
                                    <p:set>
                                      <p:cBhvr>
                                        <p:cTn id="24" dur="1" fill="hold">
                                          <p:stCondLst>
                                            <p:cond delay="499"/>
                                          </p:stCondLst>
                                        </p:cTn>
                                        <p:tgtEl>
                                          <p:spTgt spid="3106"/>
                                        </p:tgtEl>
                                        <p:attrNameLst>
                                          <p:attrName>style.visibility</p:attrName>
                                        </p:attrNameLst>
                                      </p:cBhvr>
                                      <p:to>
                                        <p:strVal val="visible"/>
                                      </p:to>
                                    </p:set>
                                  </p:childTnLst>
                                </p:cTn>
                              </p:par>
                            </p:childTnLst>
                          </p:cTn>
                        </p:par>
                        <p:par>
                          <p:cTn id="25" fill="hold">
                            <p:stCondLst>
                              <p:cond delay="17500"/>
                            </p:stCondLst>
                            <p:childTnLst>
                              <p:par>
                                <p:cTn id="26" presetID="1" presetClass="entr" presetSubtype="0" fill="hold" grpId="0" nodeType="afterEffect">
                                  <p:stCondLst>
                                    <p:cond delay="2000"/>
                                  </p:stCondLst>
                                  <p:childTnLst>
                                    <p:set>
                                      <p:cBhvr>
                                        <p:cTn id="27" dur="1" fill="hold">
                                          <p:stCondLst>
                                            <p:cond delay="499"/>
                                          </p:stCondLst>
                                        </p:cTn>
                                        <p:tgtEl>
                                          <p:spTgt spid="3107"/>
                                        </p:tgtEl>
                                        <p:attrNameLst>
                                          <p:attrName>style.visibility</p:attrName>
                                        </p:attrNameLst>
                                      </p:cBhvr>
                                      <p:to>
                                        <p:strVal val="visible"/>
                                      </p:to>
                                    </p:set>
                                  </p:childTnLst>
                                </p:cTn>
                              </p:par>
                            </p:childTnLst>
                          </p:cTn>
                        </p:par>
                        <p:par>
                          <p:cTn id="28" fill="hold">
                            <p:stCondLst>
                              <p:cond delay="20000"/>
                            </p:stCondLst>
                            <p:childTnLst>
                              <p:par>
                                <p:cTn id="29" presetID="11" presetClass="entr" presetSubtype="0" fill="hold" nodeType="afterEffect">
                                  <p:stCondLst>
                                    <p:cond delay="2000"/>
                                  </p:stCondLst>
                                  <p:childTnLst>
                                    <p:set>
                                      <p:cBhvr>
                                        <p:cTn id="30" dur="1000">
                                          <p:stCondLst>
                                            <p:cond delay="0"/>
                                          </p:stCondLst>
                                        </p:cTn>
                                        <p:tgtEl>
                                          <p:spTgt spid="13"/>
                                        </p:tgtEl>
                                        <p:attrNameLst>
                                          <p:attrName>style.visibility</p:attrName>
                                        </p:attrNameLst>
                                      </p:cBhvr>
                                      <p:to>
                                        <p:strVal val="visible"/>
                                      </p:to>
                                    </p:set>
                                  </p:childTnLst>
                                </p:cTn>
                              </p:par>
                            </p:childTnLst>
                          </p:cTn>
                        </p:par>
                        <p:par>
                          <p:cTn id="31" fill="hold">
                            <p:stCondLst>
                              <p:cond delay="23000"/>
                            </p:stCondLst>
                            <p:childTnLst>
                              <p:par>
                                <p:cTn id="32" presetID="1" presetClass="entr" presetSubtype="0" fill="hold" grpId="0" nodeType="afterEffect">
                                  <p:stCondLst>
                                    <p:cond delay="2000"/>
                                  </p:stCondLst>
                                  <p:childTnLst>
                                    <p:set>
                                      <p:cBhvr>
                                        <p:cTn id="33" dur="1" fill="hold">
                                          <p:stCondLst>
                                            <p:cond delay="499"/>
                                          </p:stCondLst>
                                        </p:cTn>
                                        <p:tgtEl>
                                          <p:spTgt spid="3112"/>
                                        </p:tgtEl>
                                        <p:attrNameLst>
                                          <p:attrName>style.visibility</p:attrName>
                                        </p:attrNameLst>
                                      </p:cBhvr>
                                      <p:to>
                                        <p:strVal val="visible"/>
                                      </p:to>
                                    </p:set>
                                  </p:childTnLst>
                                </p:cTn>
                              </p:par>
                            </p:childTnLst>
                          </p:cTn>
                        </p:par>
                        <p:par>
                          <p:cTn id="34" fill="hold">
                            <p:stCondLst>
                              <p:cond delay="25500"/>
                            </p:stCondLst>
                            <p:childTnLst>
                              <p:par>
                                <p:cTn id="35" presetID="1" presetClass="entr" presetSubtype="0" fill="hold" nodeType="afterEffect">
                                  <p:stCondLst>
                                    <p:cond delay="2000"/>
                                  </p:stCondLst>
                                  <p:childTnLst>
                                    <p:set>
                                      <p:cBhvr>
                                        <p:cTn id="36" dur="1" fill="hold">
                                          <p:stCondLst>
                                            <p:cond delay="499"/>
                                          </p:stCondLst>
                                        </p:cTn>
                                        <p:tgtEl>
                                          <p:spTgt spid="14"/>
                                        </p:tgtEl>
                                        <p:attrNameLst>
                                          <p:attrName>style.visibility</p:attrName>
                                        </p:attrNameLst>
                                      </p:cBhvr>
                                      <p:to>
                                        <p:strVal val="visible"/>
                                      </p:to>
                                    </p:set>
                                  </p:childTnLst>
                                </p:cTn>
                              </p:par>
                            </p:childTnLst>
                          </p:cTn>
                        </p:par>
                        <p:par>
                          <p:cTn id="37" fill="hold">
                            <p:stCondLst>
                              <p:cond delay="28000"/>
                            </p:stCondLst>
                            <p:childTnLst>
                              <p:par>
                                <p:cTn id="38" presetID="1" presetClass="entr" presetSubtype="0" fill="hold" grpId="0" nodeType="afterEffect">
                                  <p:stCondLst>
                                    <p:cond delay="2000"/>
                                  </p:stCondLst>
                                  <p:childTnLst>
                                    <p:set>
                                      <p:cBhvr>
                                        <p:cTn id="39" dur="1" fill="hold">
                                          <p:stCondLst>
                                            <p:cond delay="499"/>
                                          </p:stCondLst>
                                        </p:cTn>
                                        <p:tgtEl>
                                          <p:spTgt spid="3116"/>
                                        </p:tgtEl>
                                        <p:attrNameLst>
                                          <p:attrName>style.visibility</p:attrName>
                                        </p:attrNameLst>
                                      </p:cBhvr>
                                      <p:to>
                                        <p:strVal val="visible"/>
                                      </p:to>
                                    </p:set>
                                  </p:childTnLst>
                                </p:cTn>
                              </p:par>
                            </p:childTnLst>
                          </p:cTn>
                        </p:par>
                        <p:par>
                          <p:cTn id="40" fill="hold">
                            <p:stCondLst>
                              <p:cond delay="30500"/>
                            </p:stCondLst>
                            <p:childTnLst>
                              <p:par>
                                <p:cTn id="41" presetID="1" presetClass="entr" presetSubtype="0" fill="hold" grpId="0" nodeType="afterEffect">
                                  <p:stCondLst>
                                    <p:cond delay="2000"/>
                                  </p:stCondLst>
                                  <p:childTnLst>
                                    <p:set>
                                      <p:cBhvr>
                                        <p:cTn id="42" dur="1" fill="hold">
                                          <p:stCondLst>
                                            <p:cond delay="499"/>
                                          </p:stCondLst>
                                        </p:cTn>
                                        <p:tgtEl>
                                          <p:spTgt spid="3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83" grpId="0" autoUpdateAnimBg="0"/>
      <p:bldP spid="3087" grpId="0" autoUpdateAnimBg="0"/>
      <p:bldP spid="3106" grpId="0" autoUpdateAnimBg="0"/>
      <p:bldP spid="3107" grpId="0" autoUpdateAnimBg="0"/>
      <p:bldP spid="3112" grpId="0" autoUpdateAnimBg="0"/>
      <p:bldP spid="3116" grpId="0" autoUpdateAnimBg="0"/>
      <p:bldP spid="31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hazourlisab\Desktop\eau.jpg"/>
          <p:cNvPicPr>
            <a:picLocks noChangeAspect="1" noChangeArrowheads="1"/>
          </p:cNvPicPr>
          <p:nvPr/>
        </p:nvPicPr>
        <p:blipFill>
          <a:blip r:embed="rId2"/>
          <a:srcRect/>
          <a:stretch>
            <a:fillRect/>
          </a:stretch>
        </p:blipFill>
        <p:spPr bwMode="auto">
          <a:xfrm>
            <a:off x="-32" y="2266950"/>
            <a:ext cx="4572032" cy="2519372"/>
          </a:xfrm>
          <a:prstGeom prst="rect">
            <a:avLst/>
          </a:prstGeom>
          <a:noFill/>
        </p:spPr>
      </p:pic>
      <p:sp>
        <p:nvSpPr>
          <p:cNvPr id="3" name="Rectangle 2"/>
          <p:cNvSpPr/>
          <p:nvPr/>
        </p:nvSpPr>
        <p:spPr>
          <a:xfrm>
            <a:off x="0" y="-22331"/>
            <a:ext cx="9144000" cy="2616101"/>
          </a:xfrm>
          <a:prstGeom prst="rect">
            <a:avLst/>
          </a:prstGeom>
        </p:spPr>
        <p:txBody>
          <a:bodyPr wrap="square">
            <a:spAutoFit/>
          </a:bodyPr>
          <a:lstStyle/>
          <a:p>
            <a:r>
              <a:rPr lang="fr-FR" sz="2000" b="1" dirty="0" smtClean="0">
                <a:solidFill>
                  <a:schemeClr val="tx2"/>
                </a:solidFill>
                <a:effectLst/>
              </a:rPr>
              <a:t>Polarité de la molécule d’eau </a:t>
            </a:r>
            <a:r>
              <a:rPr lang="fr-FR" sz="1800" dirty="0" smtClean="0"/>
              <a:t>: L’oxygène étant beaucoup plus électronégatif que l’hydrogène, le doublet d'électrons de chaque liaison O-H se déplace donc vers l'atome d'oxygène. Cela se traduit par un excédent de charges négatives sur l’atome d'oxygène (d’où l’apparition de 2 charges négatives partielles notées </a:t>
            </a:r>
            <a:r>
              <a:rPr lang="fr-FR" sz="1800" i="1" dirty="0" smtClean="0"/>
              <a:t>d</a:t>
            </a:r>
            <a:r>
              <a:rPr lang="fr-FR" sz="1800" dirty="0" smtClean="0"/>
              <a:t>-) et un déficit sur l’atome d’hydrogène (d’où l’apparition de 2 charges positives partielle notées </a:t>
            </a:r>
            <a:r>
              <a:rPr lang="fr-FR" sz="1800" i="1" dirty="0" smtClean="0"/>
              <a:t>d</a:t>
            </a:r>
            <a:r>
              <a:rPr lang="fr-FR" sz="1800" dirty="0" smtClean="0"/>
              <a:t>+, la molécule étant électriquement neutre). On dit que les deux liaisons O-H sont </a:t>
            </a:r>
            <a:r>
              <a:rPr lang="fr-FR" sz="1800" u="sng" dirty="0" smtClean="0"/>
              <a:t>polarisées</a:t>
            </a:r>
            <a:r>
              <a:rPr lang="fr-FR" sz="1800" dirty="0" smtClean="0"/>
              <a:t>. Du fait de sa géométrie coudée, </a:t>
            </a:r>
            <a:r>
              <a:rPr lang="fr-FR" sz="1800" u="sng" dirty="0" smtClean="0"/>
              <a:t>le barycentre des charges partielles positives ne coïncide pas avec celui des charges partielles négatives</a:t>
            </a:r>
            <a:r>
              <a:rPr lang="fr-FR" sz="1800" dirty="0" smtClean="0"/>
              <a:t> (en vert sur le schéma).</a:t>
            </a:r>
          </a:p>
          <a:p>
            <a:endParaRPr lang="fr-FR" sz="1800" dirty="0"/>
          </a:p>
        </p:txBody>
      </p:sp>
      <p:pic>
        <p:nvPicPr>
          <p:cNvPr id="25603" name="Picture 3" descr="C:\Users\hazourlisab\Desktop\eau-polaire.jpg"/>
          <p:cNvPicPr>
            <a:picLocks noChangeAspect="1" noChangeArrowheads="1"/>
          </p:cNvPicPr>
          <p:nvPr/>
        </p:nvPicPr>
        <p:blipFill>
          <a:blip r:embed="rId3"/>
          <a:srcRect/>
          <a:stretch>
            <a:fillRect/>
          </a:stretch>
        </p:blipFill>
        <p:spPr bwMode="auto">
          <a:xfrm>
            <a:off x="4643438" y="2285993"/>
            <a:ext cx="4500562" cy="2500330"/>
          </a:xfrm>
          <a:prstGeom prst="rect">
            <a:avLst/>
          </a:prstGeom>
          <a:noFill/>
        </p:spPr>
      </p:pic>
      <p:sp>
        <p:nvSpPr>
          <p:cNvPr id="7" name="Rectangle 6"/>
          <p:cNvSpPr/>
          <p:nvPr/>
        </p:nvSpPr>
        <p:spPr>
          <a:xfrm>
            <a:off x="0" y="4786322"/>
            <a:ext cx="9144000" cy="2062103"/>
          </a:xfrm>
          <a:prstGeom prst="rect">
            <a:avLst/>
          </a:prstGeom>
        </p:spPr>
        <p:txBody>
          <a:bodyPr wrap="square">
            <a:spAutoFit/>
          </a:bodyPr>
          <a:lstStyle/>
          <a:p>
            <a:r>
              <a:rPr lang="fr-FR" sz="1800" b="1" u="sng" dirty="0" smtClean="0">
                <a:solidFill>
                  <a:srgbClr val="FFFF00"/>
                </a:solidFill>
                <a:effectLst/>
              </a:rPr>
              <a:t>La molécule d'eau est donc polaire </a:t>
            </a:r>
            <a:r>
              <a:rPr lang="fr-FR" sz="1800" dirty="0" smtClean="0">
                <a:effectLst/>
              </a:rPr>
              <a:t>(on dit aussi dipolaire). Elle constitue un dipôle électrique permanent (un dipôle électrique étant l’ensemble de deux charges égales et de signes contraires à une distance fixe l’une de l’autre). Cela explique qu'elle soit un bon solvant pour les électrolytes solides, liquides ou gazeux (ex : pour les molécules polaires comme </a:t>
            </a:r>
            <a:r>
              <a:rPr lang="fr-FR" sz="1800" dirty="0" err="1" smtClean="0">
                <a:effectLst/>
              </a:rPr>
              <a:t>HCl</a:t>
            </a:r>
            <a:r>
              <a:rPr lang="fr-FR" sz="1800" dirty="0" smtClean="0">
                <a:effectLst/>
              </a:rPr>
              <a:t> ou pour les solides ioniques cristallins comme le sel). En effet, l'eau peut dissoudre tous les solides ioniques cristallins, conduisant à des solutions comportant des ions solvates. </a:t>
            </a:r>
            <a:endParaRPr lang="fr-FR" sz="1800" dirty="0">
              <a:effectLst/>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8847"/>
            <a:ext cx="9144000" cy="1785104"/>
          </a:xfrm>
          <a:prstGeom prst="rect">
            <a:avLst/>
          </a:prstGeom>
        </p:spPr>
        <p:txBody>
          <a:bodyPr wrap="square">
            <a:spAutoFit/>
          </a:bodyPr>
          <a:lstStyle/>
          <a:p>
            <a:r>
              <a:rPr lang="fr-FR" sz="2000" b="1" u="sng" dirty="0" smtClean="0">
                <a:solidFill>
                  <a:schemeClr val="tx2"/>
                </a:solidFill>
                <a:effectLst/>
              </a:rPr>
              <a:t>L'eau est un composé thermiquement stable</a:t>
            </a:r>
            <a:r>
              <a:rPr lang="fr-FR" sz="1800" b="1" dirty="0" smtClean="0"/>
              <a:t>.</a:t>
            </a:r>
            <a:r>
              <a:rPr lang="fr-FR" sz="1800" dirty="0" smtClean="0"/>
              <a:t> A partir de 3000°C, elle peut se dissocier selon l'équation </a:t>
            </a:r>
            <a:r>
              <a:rPr lang="fr-FR" sz="1800" b="1" dirty="0" smtClean="0">
                <a:solidFill>
                  <a:srgbClr val="FFFF00"/>
                </a:solidFill>
                <a:effectLst/>
              </a:rPr>
              <a:t>: H</a:t>
            </a:r>
            <a:r>
              <a:rPr lang="fr-FR" sz="1800" b="1" baseline="-25000" dirty="0" smtClean="0">
                <a:solidFill>
                  <a:srgbClr val="FFFF00"/>
                </a:solidFill>
                <a:effectLst/>
              </a:rPr>
              <a:t>2</a:t>
            </a:r>
            <a:r>
              <a:rPr lang="fr-FR" sz="1800" b="1" dirty="0" smtClean="0">
                <a:solidFill>
                  <a:srgbClr val="FFFF00"/>
                </a:solidFill>
                <a:effectLst/>
              </a:rPr>
              <a:t>O</a:t>
            </a:r>
            <a:r>
              <a:rPr lang="fr-FR" sz="1800" b="1" baseline="-25000" dirty="0" smtClean="0">
                <a:solidFill>
                  <a:srgbClr val="FFFF00"/>
                </a:solidFill>
                <a:effectLst/>
              </a:rPr>
              <a:t>(g)</a:t>
            </a:r>
            <a:r>
              <a:rPr lang="fr-FR" sz="1800" b="1" dirty="0" smtClean="0">
                <a:solidFill>
                  <a:srgbClr val="FFFF00"/>
                </a:solidFill>
                <a:effectLst/>
              </a:rPr>
              <a:t> -&gt; H</a:t>
            </a:r>
            <a:r>
              <a:rPr lang="fr-FR" sz="1800" b="1" baseline="-25000" dirty="0" smtClean="0">
                <a:solidFill>
                  <a:srgbClr val="FFFF00"/>
                </a:solidFill>
                <a:effectLst/>
              </a:rPr>
              <a:t>2(g)</a:t>
            </a:r>
            <a:r>
              <a:rPr lang="fr-FR" sz="1800" b="1" dirty="0" smtClean="0">
                <a:solidFill>
                  <a:srgbClr val="FFFF00"/>
                </a:solidFill>
                <a:effectLst/>
              </a:rPr>
              <a:t> + 1/2 O</a:t>
            </a:r>
            <a:r>
              <a:rPr lang="fr-FR" sz="1800" b="1" baseline="-25000" dirty="0" smtClean="0">
                <a:solidFill>
                  <a:srgbClr val="FFFF00"/>
                </a:solidFill>
                <a:effectLst/>
              </a:rPr>
              <a:t>2(g)</a:t>
            </a:r>
            <a:r>
              <a:rPr lang="fr-FR" sz="1800" b="1" dirty="0" smtClean="0">
                <a:solidFill>
                  <a:srgbClr val="FFFF00"/>
                </a:solidFill>
                <a:effectLst/>
              </a:rPr>
              <a:t>. </a:t>
            </a:r>
            <a:r>
              <a:rPr lang="fr-FR" sz="1800" dirty="0" smtClean="0"/>
              <a:t> C'est une transformation endothermique. Cette dissociation peut également se produire sous l'effet d'un rayonnement électromagnétique. Pour qu'une liaison O-H soit rompue, il faut fournir une énergie au moins égale à l'énergie de liaison D</a:t>
            </a:r>
            <a:r>
              <a:rPr lang="fr-FR" sz="1800" baseline="-25000" dirty="0" smtClean="0"/>
              <a:t>O-H</a:t>
            </a:r>
            <a:r>
              <a:rPr lang="fr-FR" sz="1800" dirty="0" smtClean="0"/>
              <a:t> soit 461,6 </a:t>
            </a:r>
            <a:r>
              <a:rPr lang="fr-FR" sz="1800" dirty="0" err="1" smtClean="0"/>
              <a:t>kJ.mol</a:t>
            </a:r>
            <a:r>
              <a:rPr lang="fr-FR" sz="1800" baseline="30000" dirty="0" smtClean="0"/>
              <a:t>-1</a:t>
            </a:r>
            <a:r>
              <a:rPr lang="fr-FR" sz="1800" dirty="0" smtClean="0"/>
              <a:t>. Calculons l'énergie nécessaire à un photon pour casser la liaison O-H :</a:t>
            </a:r>
            <a:endParaRPr lang="fr-FR" sz="1800" dirty="0"/>
          </a:p>
        </p:txBody>
      </p:sp>
      <p:pic>
        <p:nvPicPr>
          <p:cNvPr id="26631" name="Picture 7" descr="C:\Users\hazourlisab\Desktop\energie-photon.jpg"/>
          <p:cNvPicPr>
            <a:picLocks noChangeAspect="1" noChangeArrowheads="1"/>
          </p:cNvPicPr>
          <p:nvPr/>
        </p:nvPicPr>
        <p:blipFill>
          <a:blip r:embed="rId2"/>
          <a:srcRect/>
          <a:stretch>
            <a:fillRect/>
          </a:stretch>
        </p:blipFill>
        <p:spPr bwMode="auto">
          <a:xfrm>
            <a:off x="0" y="1785926"/>
            <a:ext cx="9143999" cy="1295400"/>
          </a:xfrm>
          <a:prstGeom prst="rect">
            <a:avLst/>
          </a:prstGeom>
          <a:noFill/>
        </p:spPr>
      </p:pic>
      <p:sp>
        <p:nvSpPr>
          <p:cNvPr id="10" name="Rectangle 9"/>
          <p:cNvSpPr/>
          <p:nvPr/>
        </p:nvSpPr>
        <p:spPr>
          <a:xfrm>
            <a:off x="0" y="2976088"/>
            <a:ext cx="9144000" cy="738664"/>
          </a:xfrm>
          <a:prstGeom prst="rect">
            <a:avLst/>
          </a:prstGeom>
        </p:spPr>
        <p:txBody>
          <a:bodyPr wrap="square">
            <a:spAutoFit/>
          </a:bodyPr>
          <a:lstStyle/>
          <a:p>
            <a:r>
              <a:rPr lang="fr-FR" sz="1800" dirty="0" smtClean="0"/>
              <a:t>On peut maintenant en déduire la longueur d'onde de ce photon</a:t>
            </a:r>
            <a:r>
              <a:rPr lang="fr-FR" dirty="0" smtClean="0"/>
              <a:t> </a:t>
            </a:r>
            <a:r>
              <a:rPr lang="fr-FR" sz="1800" dirty="0" smtClean="0">
                <a:solidFill>
                  <a:srgbClr val="FFFF00"/>
                </a:solidFill>
                <a:effectLst/>
              </a:rPr>
              <a:t>en appliquant la relation de Planck :</a:t>
            </a:r>
            <a:endParaRPr lang="fr-FR" sz="1800" dirty="0">
              <a:solidFill>
                <a:srgbClr val="FFFF00"/>
              </a:solidFill>
              <a:effectLst/>
            </a:endParaRPr>
          </a:p>
        </p:txBody>
      </p:sp>
      <p:pic>
        <p:nvPicPr>
          <p:cNvPr id="26632" name="Picture 8" descr="C:\Users\hazourlisab\Desktop\planck.jpg"/>
          <p:cNvPicPr>
            <a:picLocks noChangeAspect="1" noChangeArrowheads="1"/>
          </p:cNvPicPr>
          <p:nvPr/>
        </p:nvPicPr>
        <p:blipFill>
          <a:blip r:embed="rId3"/>
          <a:srcRect/>
          <a:stretch>
            <a:fillRect/>
          </a:stretch>
        </p:blipFill>
        <p:spPr bwMode="auto">
          <a:xfrm>
            <a:off x="0" y="3786190"/>
            <a:ext cx="9144000" cy="800100"/>
          </a:xfrm>
          <a:prstGeom prst="rect">
            <a:avLst/>
          </a:prstGeom>
          <a:noFill/>
        </p:spPr>
      </p:pic>
      <p:sp>
        <p:nvSpPr>
          <p:cNvPr id="12" name="Rectangle 11"/>
          <p:cNvSpPr/>
          <p:nvPr/>
        </p:nvSpPr>
        <p:spPr>
          <a:xfrm>
            <a:off x="5214942" y="4429132"/>
            <a:ext cx="4214615" cy="461665"/>
          </a:xfrm>
          <a:prstGeom prst="rect">
            <a:avLst/>
          </a:prstGeom>
        </p:spPr>
        <p:txBody>
          <a:bodyPr wrap="none">
            <a:spAutoFit/>
          </a:bodyPr>
          <a:lstStyle/>
          <a:p>
            <a:r>
              <a:rPr lang="fr-FR" sz="1800" b="1" dirty="0" smtClean="0">
                <a:solidFill>
                  <a:srgbClr val="FFFF00"/>
                </a:solidFill>
                <a:effectLst/>
              </a:rPr>
              <a:t>Environ 259 nm (rayonnement U.V</a:t>
            </a:r>
            <a:r>
              <a:rPr lang="fr-FR" b="1" dirty="0" smtClean="0">
                <a:solidFill>
                  <a:srgbClr val="FFFF00"/>
                </a:solidFill>
                <a:effectLst/>
              </a:rPr>
              <a:t>). </a:t>
            </a:r>
            <a:endParaRPr lang="fr-FR" b="1" dirty="0">
              <a:solidFill>
                <a:srgbClr val="FFFF00"/>
              </a:solidFill>
              <a:effectLst/>
            </a:endParaRPr>
          </a:p>
        </p:txBody>
      </p:sp>
      <p:sp>
        <p:nvSpPr>
          <p:cNvPr id="13" name="Rectangle 12"/>
          <p:cNvSpPr/>
          <p:nvPr/>
        </p:nvSpPr>
        <p:spPr>
          <a:xfrm>
            <a:off x="0" y="5148876"/>
            <a:ext cx="9144000" cy="923330"/>
          </a:xfrm>
          <a:prstGeom prst="rect">
            <a:avLst/>
          </a:prstGeom>
        </p:spPr>
        <p:txBody>
          <a:bodyPr wrap="square">
            <a:spAutoFit/>
          </a:bodyPr>
          <a:lstStyle/>
          <a:p>
            <a:r>
              <a:rPr lang="fr-FR" sz="1800" dirty="0" smtClean="0">
                <a:effectLst/>
              </a:rPr>
              <a:t>La vapeur d'eau peut donc être dissociée par le rayonnement U.V solaire dans les couches supérieures de l'atmosphère terrestre. On verra que cette propriété peut expliquer l'absence d'eau sur certaine planètes du système solaire.</a:t>
            </a:r>
            <a:endParaRPr lang="fr-FR" sz="1800" dirty="0">
              <a:effectLst/>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85918" y="6478809"/>
            <a:ext cx="5715024" cy="307777"/>
          </a:xfrm>
          <a:prstGeom prst="rect">
            <a:avLst/>
          </a:prstGeom>
        </p:spPr>
        <p:txBody>
          <a:bodyPr wrap="square">
            <a:spAutoFit/>
          </a:bodyPr>
          <a:lstStyle/>
          <a:p>
            <a:pPr lvl="0" algn="just"/>
            <a:r>
              <a:rPr lang="fr-FR" sz="1400" b="1" dirty="0" smtClean="0">
                <a:solidFill>
                  <a:srgbClr val="FFFF00"/>
                </a:solidFill>
                <a:effectLst/>
                <a:latin typeface="+mn-lt"/>
                <a:cs typeface="Arial" pitchFamily="34" charset="0"/>
              </a:rPr>
              <a:t>Diagramme de phase de l'eau (t, p ) (non à l'échelle)</a:t>
            </a:r>
            <a:r>
              <a:rPr lang="fr-FR" sz="1400" dirty="0" smtClean="0">
                <a:solidFill>
                  <a:srgbClr val="FFFF00"/>
                </a:solidFill>
                <a:effectLst/>
                <a:latin typeface="+mn-lt"/>
                <a:cs typeface="Arial" pitchFamily="34" charset="0"/>
              </a:rPr>
              <a:t> </a:t>
            </a:r>
          </a:p>
        </p:txBody>
      </p:sp>
      <p:pic>
        <p:nvPicPr>
          <p:cNvPr id="6145" name="Picture 1" descr="C:\Users\hazourlisab\Desktop\diagramme-phase-eau3.jpg"/>
          <p:cNvPicPr>
            <a:picLocks noChangeAspect="1" noChangeArrowheads="1"/>
          </p:cNvPicPr>
          <p:nvPr/>
        </p:nvPicPr>
        <p:blipFill>
          <a:blip r:embed="rId2"/>
          <a:srcRect/>
          <a:stretch>
            <a:fillRect/>
          </a:stretch>
        </p:blipFill>
        <p:spPr bwMode="auto">
          <a:xfrm>
            <a:off x="1300174" y="2500306"/>
            <a:ext cx="5700718" cy="4000528"/>
          </a:xfrm>
          <a:prstGeom prst="rect">
            <a:avLst/>
          </a:prstGeom>
          <a:noFill/>
        </p:spPr>
      </p:pic>
      <p:sp>
        <p:nvSpPr>
          <p:cNvPr id="7" name="Rectangle 6"/>
          <p:cNvSpPr/>
          <p:nvPr/>
        </p:nvSpPr>
        <p:spPr>
          <a:xfrm>
            <a:off x="0" y="-54239"/>
            <a:ext cx="9144000" cy="2616101"/>
          </a:xfrm>
          <a:prstGeom prst="rect">
            <a:avLst/>
          </a:prstGeom>
        </p:spPr>
        <p:txBody>
          <a:bodyPr wrap="square">
            <a:spAutoFit/>
          </a:bodyPr>
          <a:lstStyle/>
          <a:p>
            <a:r>
              <a:rPr lang="fr-FR" sz="2000" b="1" u="sng" dirty="0" smtClean="0">
                <a:solidFill>
                  <a:srgbClr val="FFFF00"/>
                </a:solidFill>
                <a:effectLst/>
              </a:rPr>
              <a:t>Le diagramme de phase de l’eau  </a:t>
            </a:r>
            <a:r>
              <a:rPr lang="fr-FR" sz="1600" dirty="0" smtClean="0">
                <a:effectLst/>
              </a:rPr>
              <a:t>illustre les domaines de température et de pression où l'eau se trouve à l'état gazeux, liquide et solide. Le diagramme des phases de l'eau montre que le point triple correspond à une température de 0,01°C et une pression de 6,15 hectopascals soit 6,15.10</a:t>
            </a:r>
            <a:r>
              <a:rPr lang="fr-FR" sz="1600" baseline="30000" dirty="0" smtClean="0">
                <a:effectLst/>
              </a:rPr>
              <a:t>-3</a:t>
            </a:r>
            <a:r>
              <a:rPr lang="fr-FR" sz="1600" dirty="0" smtClean="0">
                <a:effectLst/>
              </a:rPr>
              <a:t> bar (1 bar = 10</a:t>
            </a:r>
            <a:r>
              <a:rPr lang="fr-FR" sz="1600" baseline="30000" dirty="0" smtClean="0">
                <a:effectLst/>
              </a:rPr>
              <a:t>5</a:t>
            </a:r>
            <a:r>
              <a:rPr lang="fr-FR" sz="1600" dirty="0" smtClean="0">
                <a:effectLst/>
              </a:rPr>
              <a:t> pascals). En dessous du point triple, l'eau ne peut pas exister sous forme liquide</a:t>
            </a:r>
            <a:r>
              <a:rPr lang="fr-FR" sz="1600" b="1" dirty="0" smtClean="0">
                <a:effectLst/>
              </a:rPr>
              <a:t>.</a:t>
            </a:r>
            <a:r>
              <a:rPr lang="fr-FR" sz="1600" dirty="0" smtClean="0">
                <a:effectLst/>
              </a:rPr>
              <a:t> La courbe de changement de phase liquide-vapeur (appelée courbe de vaporisation) est limitée supérieurement en un point appelé point critique. Au delà de ce point, l'eau devient un fluide supercritique qui possède la propriété de dissoudre des substances insolubles dans l'eau en dessous du point </a:t>
            </a:r>
            <a:r>
              <a:rPr lang="fr-FR" sz="1600" dirty="0" err="1" smtClean="0">
                <a:effectLst/>
              </a:rPr>
              <a:t>critique.La</a:t>
            </a:r>
            <a:r>
              <a:rPr lang="fr-FR" sz="1600" dirty="0" smtClean="0">
                <a:effectLst/>
              </a:rPr>
              <a:t> pente de la courbe de fusion (changement de phase liquide-solide) est négative dans un large domaine de pression pour une température proche de celle du point triple. Cela explique qu'une augmentation de la pression favorise la fusion de la glace.</a:t>
            </a:r>
            <a:endParaRPr lang="fr-FR" sz="1600" dirty="0">
              <a:effectLst/>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4239"/>
            <a:ext cx="9144000" cy="1200329"/>
          </a:xfrm>
          <a:prstGeom prst="rect">
            <a:avLst/>
          </a:prstGeom>
        </p:spPr>
        <p:txBody>
          <a:bodyPr wrap="square">
            <a:spAutoFit/>
          </a:bodyPr>
          <a:lstStyle/>
          <a:p>
            <a:r>
              <a:rPr lang="fr-FR" sz="2000" b="1" u="sng" dirty="0" smtClean="0">
                <a:solidFill>
                  <a:srgbClr val="FFFF00"/>
                </a:solidFill>
                <a:effectLst/>
              </a:rPr>
              <a:t>Organisation des molécules d’eau : </a:t>
            </a:r>
            <a:r>
              <a:rPr lang="fr-FR" sz="1800" dirty="0" smtClean="0"/>
              <a:t>Les liaisons hydrogène, qui s’établissent entre les molécules de l’eau </a:t>
            </a:r>
            <a:r>
              <a:rPr lang="fr-FR" sz="1800" i="1" dirty="0" smtClean="0"/>
              <a:t>en solution</a:t>
            </a:r>
            <a:r>
              <a:rPr lang="fr-FR" sz="1800" dirty="0" smtClean="0"/>
              <a:t>, créent une organisation bien structurée. L'organisation est encore plus régulière dans la glace.</a:t>
            </a:r>
          </a:p>
          <a:p>
            <a:endParaRPr lang="fr-FR" sz="1600" dirty="0">
              <a:effectLst/>
            </a:endParaRPr>
          </a:p>
        </p:txBody>
      </p:sp>
      <p:sp>
        <p:nvSpPr>
          <p:cNvPr id="5" name="Rectangle 4"/>
          <p:cNvSpPr/>
          <p:nvPr/>
        </p:nvSpPr>
        <p:spPr>
          <a:xfrm>
            <a:off x="0" y="817418"/>
            <a:ext cx="9144000" cy="1754326"/>
          </a:xfrm>
          <a:prstGeom prst="rect">
            <a:avLst/>
          </a:prstGeom>
        </p:spPr>
        <p:txBody>
          <a:bodyPr wrap="square">
            <a:spAutoFit/>
          </a:bodyPr>
          <a:lstStyle/>
          <a:p>
            <a:r>
              <a:rPr lang="fr-FR" sz="1800" b="1" dirty="0" smtClean="0">
                <a:solidFill>
                  <a:schemeClr val="tx2"/>
                </a:solidFill>
                <a:effectLst/>
              </a:rPr>
              <a:t>L’eau liquide </a:t>
            </a:r>
            <a:r>
              <a:rPr lang="fr-FR" sz="1800" dirty="0" smtClean="0"/>
              <a:t>a une structure </a:t>
            </a:r>
            <a:r>
              <a:rPr lang="fr-FR" sz="1800" i="1" dirty="0" smtClean="0"/>
              <a:t>partiellement ordonné</a:t>
            </a:r>
          </a:p>
          <a:p>
            <a:r>
              <a:rPr lang="fr-FR" sz="1800" i="1" dirty="0" smtClean="0"/>
              <a:t>e</a:t>
            </a:r>
            <a:r>
              <a:rPr lang="fr-FR" sz="1800" dirty="0" smtClean="0"/>
              <a:t> dans laquelle les agrégats de molécules d’eau</a:t>
            </a:r>
          </a:p>
          <a:p>
            <a:r>
              <a:rPr lang="fr-FR" sz="1800" dirty="0" smtClean="0"/>
              <a:t> liées par liaisons hydrogène sont constamment et </a:t>
            </a:r>
          </a:p>
          <a:p>
            <a:r>
              <a:rPr lang="fr-FR" sz="1800" dirty="0" smtClean="0"/>
              <a:t>rapidement détruits et réorganisés. Dans l’eau</a:t>
            </a:r>
          </a:p>
          <a:p>
            <a:r>
              <a:rPr lang="fr-FR" sz="1800" dirty="0" smtClean="0"/>
              <a:t> liquide chaque molécule est liée à 3.4 molécules</a:t>
            </a:r>
          </a:p>
          <a:p>
            <a:r>
              <a:rPr lang="fr-FR" sz="1800" dirty="0" smtClean="0"/>
              <a:t> d’eau voisines.</a:t>
            </a:r>
            <a:endParaRPr lang="fr-FR" sz="1800" dirty="0"/>
          </a:p>
        </p:txBody>
      </p:sp>
      <p:pic>
        <p:nvPicPr>
          <p:cNvPr id="26626" name="Picture 2" descr="C:\Users\hazourlisab\Desktop\liaisoneau.gif"/>
          <p:cNvPicPr>
            <a:picLocks noChangeAspect="1" noChangeArrowheads="1"/>
          </p:cNvPicPr>
          <p:nvPr/>
        </p:nvPicPr>
        <p:blipFill>
          <a:blip r:embed="rId2"/>
          <a:srcRect/>
          <a:stretch>
            <a:fillRect/>
          </a:stretch>
        </p:blipFill>
        <p:spPr bwMode="auto">
          <a:xfrm>
            <a:off x="5500694" y="785794"/>
            <a:ext cx="3500462" cy="1785950"/>
          </a:xfrm>
          <a:prstGeom prst="rect">
            <a:avLst/>
          </a:prstGeom>
          <a:noFill/>
        </p:spPr>
      </p:pic>
      <p:sp>
        <p:nvSpPr>
          <p:cNvPr id="7" name="Rectangle 6"/>
          <p:cNvSpPr/>
          <p:nvPr/>
        </p:nvSpPr>
        <p:spPr>
          <a:xfrm>
            <a:off x="-32" y="2928934"/>
            <a:ext cx="9144032" cy="1200329"/>
          </a:xfrm>
          <a:prstGeom prst="rect">
            <a:avLst/>
          </a:prstGeom>
        </p:spPr>
        <p:txBody>
          <a:bodyPr wrap="square">
            <a:spAutoFit/>
          </a:bodyPr>
          <a:lstStyle/>
          <a:p>
            <a:r>
              <a:rPr lang="fr-FR" sz="1800" b="1" dirty="0" smtClean="0">
                <a:solidFill>
                  <a:schemeClr val="tx2"/>
                </a:solidFill>
                <a:effectLst/>
              </a:rPr>
              <a:t>La glace </a:t>
            </a:r>
            <a:r>
              <a:rPr lang="fr-FR" sz="1800" dirty="0" smtClean="0"/>
              <a:t>a une structure </a:t>
            </a:r>
            <a:r>
              <a:rPr lang="fr-FR" sz="1800" i="1" dirty="0" smtClean="0"/>
              <a:t>cristalline</a:t>
            </a:r>
            <a:r>
              <a:rPr lang="fr-FR" sz="1800" dirty="0" smtClean="0"/>
              <a:t> très régulière</a:t>
            </a:r>
          </a:p>
          <a:p>
            <a:r>
              <a:rPr lang="fr-FR" sz="1800" dirty="0" smtClean="0"/>
              <a:t> dans laquelle toutes les liaisons hydrogène </a:t>
            </a:r>
          </a:p>
          <a:p>
            <a:r>
              <a:rPr lang="fr-FR" sz="1800" dirty="0" smtClean="0"/>
              <a:t>possibles sont réalisées. Chaque molécule est alors </a:t>
            </a:r>
          </a:p>
          <a:p>
            <a:r>
              <a:rPr lang="fr-FR" sz="1800" dirty="0" smtClean="0"/>
              <a:t>liée aux 4 molécules d’eau voisines.</a:t>
            </a:r>
            <a:endParaRPr lang="fr-FR" sz="1800" dirty="0"/>
          </a:p>
        </p:txBody>
      </p:sp>
      <p:pic>
        <p:nvPicPr>
          <p:cNvPr id="26627" name="Picture 3" descr="C:\Users\hazourlisab\Desktop\liaisonglace.gif"/>
          <p:cNvPicPr>
            <a:picLocks noChangeAspect="1" noChangeArrowheads="1"/>
          </p:cNvPicPr>
          <p:nvPr/>
        </p:nvPicPr>
        <p:blipFill>
          <a:blip r:embed="rId3"/>
          <a:srcRect/>
          <a:stretch>
            <a:fillRect/>
          </a:stretch>
        </p:blipFill>
        <p:spPr bwMode="auto">
          <a:xfrm>
            <a:off x="5500695" y="2714620"/>
            <a:ext cx="3500462" cy="1643074"/>
          </a:xfrm>
          <a:prstGeom prst="rect">
            <a:avLst/>
          </a:prstGeom>
          <a:noFill/>
        </p:spPr>
      </p:pic>
      <p:pic>
        <p:nvPicPr>
          <p:cNvPr id="6145" name="Picture 1" descr="C:\Users\hazourlisab\Desktop\faq-ch1.gif"/>
          <p:cNvPicPr>
            <a:picLocks noChangeAspect="1" noChangeArrowheads="1"/>
          </p:cNvPicPr>
          <p:nvPr/>
        </p:nvPicPr>
        <p:blipFill>
          <a:blip r:embed="rId4"/>
          <a:srcRect/>
          <a:stretch>
            <a:fillRect/>
          </a:stretch>
        </p:blipFill>
        <p:spPr bwMode="auto">
          <a:xfrm>
            <a:off x="0" y="4500570"/>
            <a:ext cx="2928926" cy="2357454"/>
          </a:xfrm>
          <a:prstGeom prst="rect">
            <a:avLst/>
          </a:prstGeom>
          <a:noFill/>
        </p:spPr>
      </p:pic>
      <p:pic>
        <p:nvPicPr>
          <p:cNvPr id="6147" name="Picture 3" descr="http://www.lenntech.com/fran%E7ais/images/faq-ch2.gif"/>
          <p:cNvPicPr>
            <a:picLocks noChangeAspect="1" noChangeArrowheads="1"/>
          </p:cNvPicPr>
          <p:nvPr/>
        </p:nvPicPr>
        <p:blipFill>
          <a:blip r:embed="rId5"/>
          <a:srcRect/>
          <a:stretch>
            <a:fillRect/>
          </a:stretch>
        </p:blipFill>
        <p:spPr bwMode="auto">
          <a:xfrm>
            <a:off x="6215074" y="4500570"/>
            <a:ext cx="2928926" cy="2357454"/>
          </a:xfrm>
          <a:prstGeom prst="rect">
            <a:avLst/>
          </a:prstGeom>
          <a:noFill/>
        </p:spPr>
      </p:pic>
      <p:pic>
        <p:nvPicPr>
          <p:cNvPr id="6149" name="Picture 5" descr="http://www.lenntech.com/fran%E7ais/images/faq-ch3.gif"/>
          <p:cNvPicPr>
            <a:picLocks noChangeAspect="1" noChangeArrowheads="1"/>
          </p:cNvPicPr>
          <p:nvPr/>
        </p:nvPicPr>
        <p:blipFill>
          <a:blip r:embed="rId6"/>
          <a:srcRect/>
          <a:stretch>
            <a:fillRect/>
          </a:stretch>
        </p:blipFill>
        <p:spPr bwMode="auto">
          <a:xfrm>
            <a:off x="3071802" y="4500570"/>
            <a:ext cx="3000396" cy="2357454"/>
          </a:xfrm>
          <a:prstGeom prst="rect">
            <a:avLst/>
          </a:prstGeom>
          <a:noFill/>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38" y="428604"/>
          <a:ext cx="8929718" cy="6047108"/>
        </p:xfrm>
        <a:graphic>
          <a:graphicData uri="http://schemas.openxmlformats.org/drawingml/2006/table">
            <a:tbl>
              <a:tblPr/>
              <a:tblGrid>
                <a:gridCol w="4464859"/>
                <a:gridCol w="4464859"/>
              </a:tblGrid>
              <a:tr h="283832">
                <a:tc gridSpan="2">
                  <a:txBody>
                    <a:bodyPr/>
                    <a:lstStyle/>
                    <a:p>
                      <a:pPr algn="ctr"/>
                      <a:r>
                        <a:rPr lang="fr-FR" sz="1600" b="1" dirty="0">
                          <a:solidFill>
                            <a:srgbClr val="FF0000"/>
                          </a:solidFill>
                        </a:rPr>
                        <a:t>Propriétés chimiques</a:t>
                      </a:r>
                    </a:p>
                  </a:txBody>
                  <a:tcPr marL="39843" marR="39843" marT="19922" marB="19922" anchor="ctr">
                    <a:lnL>
                      <a:noFill/>
                    </a:lnL>
                    <a:lnR>
                      <a:noFill/>
                    </a:lnR>
                    <a:lnT>
                      <a:noFill/>
                    </a:lnT>
                    <a:lnB>
                      <a:noFill/>
                    </a:lnB>
                    <a:solidFill>
                      <a:srgbClr val="FFDEAD"/>
                    </a:solidFill>
                  </a:tcPr>
                </a:tc>
                <a:tc hMerge="1">
                  <a:txBody>
                    <a:bodyPr/>
                    <a:lstStyle/>
                    <a:p>
                      <a:endParaRPr lang="fr-FR"/>
                    </a:p>
                  </a:txBody>
                  <a:tcPr/>
                </a:tc>
              </a:tr>
              <a:tr h="383503">
                <a:tc>
                  <a:txBody>
                    <a:bodyPr/>
                    <a:lstStyle/>
                    <a:p>
                      <a:r>
                        <a:rPr lang="fr-FR" sz="1400" b="1" dirty="0">
                          <a:solidFill>
                            <a:schemeClr val="tx1"/>
                          </a:solidFill>
                          <a:hlinkClick r:id="rId3" action="ppaction://hlinkfile" tooltip="Formule brute"/>
                        </a:rPr>
                        <a:t>Formule brute</a:t>
                      </a:r>
                      <a:endParaRPr lang="fr-FR" sz="1400" b="1" dirty="0">
                        <a:solidFill>
                          <a:schemeClr val="tx1"/>
                        </a:solidFill>
                      </a:endParaRPr>
                    </a:p>
                  </a:txBody>
                  <a:tcPr marL="39843" marR="39843" marT="19922" marB="19922" anchor="ctr">
                    <a:lnL>
                      <a:noFill/>
                    </a:lnL>
                    <a:lnR>
                      <a:noFill/>
                    </a:lnR>
                    <a:lnT>
                      <a:noFill/>
                    </a:lnT>
                    <a:lnB>
                      <a:noFill/>
                    </a:lnB>
                  </a:tcPr>
                </a:tc>
                <a:tc>
                  <a:txBody>
                    <a:bodyPr/>
                    <a:lstStyle/>
                    <a:p>
                      <a:r>
                        <a:rPr lang="fr-FR" sz="1400" b="1" dirty="0">
                          <a:solidFill>
                            <a:schemeClr val="tx1"/>
                          </a:solidFill>
                          <a:hlinkClick r:id="rId4" action="ppaction://hlinkfile" tooltip="Hydrogène"/>
                        </a:rPr>
                        <a:t>H</a:t>
                      </a:r>
                      <a:r>
                        <a:rPr lang="fr-FR" sz="1400" b="1" baseline="-25000" dirty="0">
                          <a:solidFill>
                            <a:schemeClr val="tx1"/>
                          </a:solidFill>
                        </a:rPr>
                        <a:t>2</a:t>
                      </a:r>
                      <a:r>
                        <a:rPr lang="fr-FR" sz="1400" b="1" dirty="0">
                          <a:solidFill>
                            <a:schemeClr val="tx1"/>
                          </a:solidFill>
                          <a:hlinkClick r:id="rId5" action="ppaction://hlinkfile" tooltip="Oxygène"/>
                        </a:rPr>
                        <a:t>O</a:t>
                      </a:r>
                      <a:r>
                        <a:rPr lang="fr-FR" sz="1400" b="1" dirty="0">
                          <a:solidFill>
                            <a:schemeClr val="tx1"/>
                          </a:solidFill>
                        </a:rPr>
                        <a:t> </a:t>
                      </a:r>
                      <a:r>
                        <a:rPr lang="fr-FR" sz="800" dirty="0"/>
                        <a:t/>
                      </a:r>
                      <a:br>
                        <a:rPr lang="fr-FR" sz="800" dirty="0"/>
                      </a:br>
                      <a:endParaRPr lang="fr-FR" sz="800" dirty="0"/>
                    </a:p>
                  </a:txBody>
                  <a:tcPr marL="39843" marR="39843" marT="19922" marB="19922" anchor="ctr">
                    <a:lnL>
                      <a:noFill/>
                    </a:lnL>
                    <a:lnR>
                      <a:noFill/>
                    </a:lnR>
                    <a:lnT>
                      <a:noFill/>
                    </a:lnT>
                    <a:lnB>
                      <a:noFill/>
                    </a:lnB>
                  </a:tcPr>
                </a:tc>
              </a:tr>
              <a:tr h="644233">
                <a:tc>
                  <a:txBody>
                    <a:bodyPr/>
                    <a:lstStyle/>
                    <a:p>
                      <a:r>
                        <a:rPr lang="fr-FR" sz="1400" b="1" dirty="0">
                          <a:hlinkClick r:id="rId6" action="ppaction://hlinkfile" tooltip="Masse molaire"/>
                        </a:rPr>
                        <a:t>Masse molaire</a:t>
                      </a:r>
                      <a:r>
                        <a:rPr lang="fr-FR" sz="1400" b="1" baseline="30000" dirty="0">
                          <a:hlinkClick r:id="" action="ppaction://hlinkfile"/>
                        </a:rPr>
                        <a:t>[2]</a:t>
                      </a:r>
                      <a:endParaRPr lang="fr-FR" sz="1400" b="1" dirty="0"/>
                    </a:p>
                  </a:txBody>
                  <a:tcPr marL="39843" marR="39843" marT="19922" marB="19922" anchor="ctr">
                    <a:lnL>
                      <a:noFill/>
                    </a:lnL>
                    <a:lnR>
                      <a:noFill/>
                    </a:lnR>
                    <a:lnT>
                      <a:noFill/>
                    </a:lnT>
                    <a:lnB>
                      <a:noFill/>
                    </a:lnB>
                  </a:tcPr>
                </a:tc>
                <a:tc>
                  <a:txBody>
                    <a:bodyPr/>
                    <a:lstStyle/>
                    <a:p>
                      <a:r>
                        <a:rPr lang="pt-BR" sz="1400" dirty="0">
                          <a:solidFill>
                            <a:schemeClr val="tx1"/>
                          </a:solidFill>
                        </a:rPr>
                        <a:t>18,0153 ± 0,0004 </a:t>
                      </a:r>
                      <a:r>
                        <a:rPr lang="pt-BR" sz="1400" dirty="0">
                          <a:solidFill>
                            <a:schemeClr val="tx1"/>
                          </a:solidFill>
                          <a:hlinkClick r:id="rId7" action="ppaction://hlinkfile" tooltip="Gramme"/>
                        </a:rPr>
                        <a:t>g</a:t>
                      </a:r>
                      <a:r>
                        <a:rPr lang="pt-BR" sz="1400" dirty="0">
                          <a:solidFill>
                            <a:schemeClr val="tx1"/>
                          </a:solidFill>
                        </a:rPr>
                        <a:t>·</a:t>
                      </a:r>
                      <a:r>
                        <a:rPr lang="pt-BR" sz="1400" dirty="0">
                          <a:solidFill>
                            <a:schemeClr val="tx1"/>
                          </a:solidFill>
                          <a:hlinkClick r:id="rId8" action="ppaction://hlinkfile" tooltip="Mole (unité)"/>
                        </a:rPr>
                        <a:t>mol</a:t>
                      </a:r>
                      <a:r>
                        <a:rPr lang="pt-BR" sz="1400" baseline="30000" dirty="0">
                          <a:solidFill>
                            <a:schemeClr val="tx1"/>
                          </a:solidFill>
                        </a:rPr>
                        <a:t>−1</a:t>
                      </a:r>
                      <a:r>
                        <a:rPr lang="pt-BR" sz="1400" dirty="0">
                          <a:solidFill>
                            <a:schemeClr val="tx1"/>
                          </a:solidFill>
                        </a:rPr>
                        <a:t/>
                      </a:r>
                      <a:br>
                        <a:rPr lang="pt-BR" sz="1400" dirty="0">
                          <a:solidFill>
                            <a:schemeClr val="tx1"/>
                          </a:solidFill>
                        </a:rPr>
                      </a:br>
                      <a:r>
                        <a:rPr lang="pt-BR" sz="1400" dirty="0">
                          <a:solidFill>
                            <a:schemeClr val="tx1"/>
                          </a:solidFill>
                        </a:rPr>
                        <a:t>H 11,19 %, O 88,81 %,</a:t>
                      </a:r>
                      <a:br>
                        <a:rPr lang="pt-BR" sz="1400" dirty="0">
                          <a:solidFill>
                            <a:schemeClr val="tx1"/>
                          </a:solidFill>
                        </a:rPr>
                      </a:br>
                      <a:r>
                        <a:rPr lang="pt-BR" sz="1400" dirty="0">
                          <a:solidFill>
                            <a:schemeClr val="tx1"/>
                          </a:solidFill>
                        </a:rPr>
                        <a:t>18 g·mol</a:t>
                      </a:r>
                      <a:r>
                        <a:rPr lang="pt-BR" sz="1400" baseline="30000" dirty="0">
                          <a:solidFill>
                            <a:schemeClr val="tx1"/>
                          </a:solidFill>
                        </a:rPr>
                        <a:t>-1</a:t>
                      </a:r>
                      <a:endParaRPr lang="pt-BR" sz="1400" dirty="0">
                        <a:solidFill>
                          <a:schemeClr val="tx1"/>
                        </a:solidFill>
                      </a:endParaRPr>
                    </a:p>
                  </a:txBody>
                  <a:tcPr marL="39843" marR="39843" marT="19922" marB="19922" anchor="ctr">
                    <a:lnL>
                      <a:noFill/>
                    </a:lnL>
                    <a:lnR>
                      <a:noFill/>
                    </a:lnR>
                    <a:lnT>
                      <a:noFill/>
                    </a:lnT>
                    <a:lnB>
                      <a:noFill/>
                    </a:lnB>
                  </a:tcPr>
                </a:tc>
              </a:tr>
              <a:tr h="239913">
                <a:tc>
                  <a:txBody>
                    <a:bodyPr/>
                    <a:lstStyle/>
                    <a:p>
                      <a:r>
                        <a:rPr lang="fr-FR" sz="1400" b="1" dirty="0" err="1">
                          <a:hlinkClick r:id="rId9" action="ppaction://hlinkfile" tooltip="Constante d'équilibre"/>
                        </a:rPr>
                        <a:t>pKa</a:t>
                      </a:r>
                      <a:endParaRPr lang="fr-FR" sz="1400" b="1" dirty="0"/>
                    </a:p>
                  </a:txBody>
                  <a:tcPr marL="39843" marR="39843" marT="19922" marB="19922" anchor="ctr">
                    <a:lnL>
                      <a:noFill/>
                    </a:lnL>
                    <a:lnR>
                      <a:noFill/>
                    </a:lnR>
                    <a:lnT>
                      <a:noFill/>
                    </a:lnT>
                    <a:lnB>
                      <a:noFill/>
                    </a:lnB>
                  </a:tcPr>
                </a:tc>
                <a:tc>
                  <a:txBody>
                    <a:bodyPr/>
                    <a:lstStyle/>
                    <a:p>
                      <a:r>
                        <a:rPr lang="fr-FR" sz="1400" dirty="0"/>
                        <a:t>15.74</a:t>
                      </a:r>
                    </a:p>
                  </a:txBody>
                  <a:tcPr marL="39843" marR="39843" marT="19922" marB="19922" anchor="ctr">
                    <a:lnL>
                      <a:noFill/>
                    </a:lnL>
                    <a:lnR>
                      <a:noFill/>
                    </a:lnR>
                    <a:lnT>
                      <a:noFill/>
                    </a:lnT>
                    <a:lnB>
                      <a:noFill/>
                    </a:lnB>
                  </a:tcPr>
                </a:tc>
              </a:tr>
              <a:tr h="283832">
                <a:tc gridSpan="2">
                  <a:txBody>
                    <a:bodyPr/>
                    <a:lstStyle/>
                    <a:p>
                      <a:pPr algn="ctr"/>
                      <a:r>
                        <a:rPr lang="fr-FR" sz="1600" b="1" dirty="0">
                          <a:solidFill>
                            <a:srgbClr val="FF0000"/>
                          </a:solidFill>
                        </a:rPr>
                        <a:t>Propriétés physiques</a:t>
                      </a:r>
                    </a:p>
                  </a:txBody>
                  <a:tcPr marL="39843" marR="39843" marT="19922" marB="19922" anchor="ctr">
                    <a:lnL>
                      <a:noFill/>
                    </a:lnL>
                    <a:lnR>
                      <a:noFill/>
                    </a:lnR>
                    <a:lnT>
                      <a:noFill/>
                    </a:lnT>
                    <a:lnB>
                      <a:noFill/>
                    </a:lnB>
                    <a:solidFill>
                      <a:srgbClr val="F7EFA8"/>
                    </a:solidFill>
                  </a:tcPr>
                </a:tc>
                <a:tc hMerge="1">
                  <a:txBody>
                    <a:bodyPr/>
                    <a:lstStyle/>
                    <a:p>
                      <a:endParaRPr lang="fr-FR"/>
                    </a:p>
                  </a:txBody>
                  <a:tcPr/>
                </a:tc>
              </a:tr>
              <a:tr h="239913">
                <a:tc>
                  <a:txBody>
                    <a:bodyPr/>
                    <a:lstStyle/>
                    <a:p>
                      <a:r>
                        <a:rPr lang="fr-FR" sz="1400" b="1" dirty="0">
                          <a:hlinkClick r:id="rId10" action="ppaction://hlinkfile" tooltip="Point de fusion"/>
                        </a:rPr>
                        <a:t>T° fusion</a:t>
                      </a:r>
                      <a:endParaRPr lang="fr-FR" sz="1400" b="1" dirty="0"/>
                    </a:p>
                  </a:txBody>
                  <a:tcPr marL="39843" marR="39843" marT="19922" marB="19922" anchor="ctr">
                    <a:lnL>
                      <a:noFill/>
                    </a:lnL>
                    <a:lnR>
                      <a:noFill/>
                    </a:lnR>
                    <a:lnT>
                      <a:noFill/>
                    </a:lnT>
                    <a:lnB>
                      <a:noFill/>
                    </a:lnB>
                  </a:tcPr>
                </a:tc>
                <a:tc>
                  <a:txBody>
                    <a:bodyPr/>
                    <a:lstStyle/>
                    <a:p>
                      <a:r>
                        <a:rPr lang="fr-FR" sz="1400"/>
                        <a:t>0 °C</a:t>
                      </a:r>
                    </a:p>
                  </a:txBody>
                  <a:tcPr marL="39843" marR="39843" marT="19922" marB="19922" anchor="ctr">
                    <a:lnL>
                      <a:noFill/>
                    </a:lnL>
                    <a:lnR>
                      <a:noFill/>
                    </a:lnR>
                    <a:lnT>
                      <a:noFill/>
                    </a:lnT>
                    <a:lnB>
                      <a:noFill/>
                    </a:lnB>
                  </a:tcPr>
                </a:tc>
              </a:tr>
              <a:tr h="239913">
                <a:tc>
                  <a:txBody>
                    <a:bodyPr/>
                    <a:lstStyle/>
                    <a:p>
                      <a:r>
                        <a:rPr lang="fr-FR" sz="1400" b="1">
                          <a:hlinkClick r:id="rId11" action="ppaction://hlinkfile" tooltip="Point d'ébullition"/>
                        </a:rPr>
                        <a:t>T° ébullition</a:t>
                      </a:r>
                      <a:endParaRPr lang="fr-FR" sz="1400" b="1"/>
                    </a:p>
                  </a:txBody>
                  <a:tcPr marL="39843" marR="39843" marT="19922" marB="19922" anchor="ctr">
                    <a:lnL>
                      <a:noFill/>
                    </a:lnL>
                    <a:lnR>
                      <a:noFill/>
                    </a:lnR>
                    <a:lnT>
                      <a:noFill/>
                    </a:lnT>
                    <a:lnB>
                      <a:noFill/>
                    </a:lnB>
                  </a:tcPr>
                </a:tc>
                <a:tc>
                  <a:txBody>
                    <a:bodyPr/>
                    <a:lstStyle/>
                    <a:p>
                      <a:r>
                        <a:rPr lang="fr-FR" sz="1400" dirty="0"/>
                        <a:t>100 °C, 100,02 °C ± </a:t>
                      </a:r>
                      <a:r>
                        <a:rPr lang="fr-FR" sz="1400" dirty="0" smtClean="0"/>
                        <a:t>0.04</a:t>
                      </a:r>
                      <a:endParaRPr lang="fr-FR" sz="1400" dirty="0"/>
                    </a:p>
                  </a:txBody>
                  <a:tcPr marL="39843" marR="39843" marT="19922" marB="19922" anchor="ctr">
                    <a:lnL>
                      <a:noFill/>
                    </a:lnL>
                    <a:lnR>
                      <a:noFill/>
                    </a:lnR>
                    <a:lnT>
                      <a:noFill/>
                    </a:lnT>
                    <a:lnB>
                      <a:noFill/>
                    </a:lnB>
                  </a:tcPr>
                </a:tc>
              </a:tr>
              <a:tr h="239913">
                <a:tc>
                  <a:txBody>
                    <a:bodyPr/>
                    <a:lstStyle/>
                    <a:p>
                      <a:r>
                        <a:rPr lang="fr-FR" sz="1400" b="1">
                          <a:hlinkClick r:id="rId12" action="ppaction://hlinkfile" tooltip="Masse volumique"/>
                        </a:rPr>
                        <a:t>Masse volumique</a:t>
                      </a:r>
                      <a:endParaRPr lang="fr-FR" sz="1400" b="1"/>
                    </a:p>
                  </a:txBody>
                  <a:tcPr marL="39843" marR="39843" marT="19922" marB="19922" anchor="ctr">
                    <a:lnL>
                      <a:noFill/>
                    </a:lnL>
                    <a:lnR>
                      <a:noFill/>
                    </a:lnR>
                    <a:lnT>
                      <a:noFill/>
                    </a:lnT>
                    <a:lnB>
                      <a:noFill/>
                    </a:lnB>
                  </a:tcPr>
                </a:tc>
                <a:tc>
                  <a:txBody>
                    <a:bodyPr/>
                    <a:lstStyle/>
                    <a:p>
                      <a:r>
                        <a:rPr lang="fr-FR" sz="1400" dirty="0"/>
                        <a:t>1 g·cm</a:t>
                      </a:r>
                      <a:r>
                        <a:rPr lang="fr-FR" sz="1400" baseline="30000" dirty="0"/>
                        <a:t>-3</a:t>
                      </a:r>
                      <a:r>
                        <a:rPr lang="fr-FR" sz="1400" dirty="0"/>
                        <a:t> à 4 °C</a:t>
                      </a:r>
                    </a:p>
                  </a:txBody>
                  <a:tcPr marL="39843" marR="39843" marT="19922" marB="19922" anchor="ctr">
                    <a:lnL>
                      <a:noFill/>
                    </a:lnL>
                    <a:lnR>
                      <a:noFill/>
                    </a:lnR>
                    <a:lnT>
                      <a:noFill/>
                    </a:lnT>
                    <a:lnB>
                      <a:noFill/>
                    </a:lnB>
                  </a:tcPr>
                </a:tc>
              </a:tr>
              <a:tr h="644233">
                <a:tc>
                  <a:txBody>
                    <a:bodyPr/>
                    <a:lstStyle/>
                    <a:p>
                      <a:r>
                        <a:rPr lang="fr-FR" sz="1400" b="1" dirty="0">
                          <a:hlinkClick r:id="rId13" action="ppaction://hlinkfile" tooltip="Viscosité dynamique"/>
                        </a:rPr>
                        <a:t>Viscosité dynamique</a:t>
                      </a:r>
                      <a:endParaRPr lang="fr-FR" sz="1400" b="1" dirty="0"/>
                    </a:p>
                  </a:txBody>
                  <a:tcPr marL="39843" marR="39843" marT="19922" marB="19922" anchor="ctr">
                    <a:lnL>
                      <a:noFill/>
                    </a:lnL>
                    <a:lnR>
                      <a:noFill/>
                    </a:lnR>
                    <a:lnT>
                      <a:noFill/>
                    </a:lnT>
                    <a:lnB>
                      <a:noFill/>
                    </a:lnB>
                  </a:tcPr>
                </a:tc>
                <a:tc>
                  <a:txBody>
                    <a:bodyPr/>
                    <a:lstStyle/>
                    <a:p>
                      <a:r>
                        <a:rPr lang="pt-BR" sz="1400"/>
                        <a:t>1,002 10</a:t>
                      </a:r>
                      <a:r>
                        <a:rPr lang="pt-BR" sz="1400" baseline="30000"/>
                        <a:t>-3</a:t>
                      </a:r>
                      <a:r>
                        <a:rPr lang="pt-BR" sz="1400"/>
                        <a:t> Pa·s à 20 °C</a:t>
                      </a:r>
                      <a:br>
                        <a:rPr lang="pt-BR" sz="1400"/>
                      </a:br>
                      <a:r>
                        <a:rPr lang="pt-BR" sz="1400"/>
                        <a:t>0,547 10</a:t>
                      </a:r>
                      <a:r>
                        <a:rPr lang="pt-BR" sz="1400" baseline="30000"/>
                        <a:t>-3</a:t>
                      </a:r>
                      <a:r>
                        <a:rPr lang="pt-BR" sz="1400"/>
                        <a:t> Pa·s à 50 °C</a:t>
                      </a:r>
                      <a:br>
                        <a:rPr lang="pt-BR" sz="1400"/>
                      </a:br>
                      <a:r>
                        <a:rPr lang="pt-BR" sz="1400"/>
                        <a:t>0,2818 10</a:t>
                      </a:r>
                      <a:r>
                        <a:rPr lang="pt-BR" sz="1400" baseline="30000"/>
                        <a:t>-3</a:t>
                      </a:r>
                      <a:r>
                        <a:rPr lang="pt-BR" sz="1400"/>
                        <a:t> Pa·s à 100 °C</a:t>
                      </a:r>
                    </a:p>
                  </a:txBody>
                  <a:tcPr marL="39843" marR="39843" marT="19922" marB="19922" anchor="ctr">
                    <a:lnL>
                      <a:noFill/>
                    </a:lnL>
                    <a:lnR>
                      <a:noFill/>
                    </a:lnR>
                    <a:lnT>
                      <a:noFill/>
                    </a:lnT>
                    <a:lnB>
                      <a:noFill/>
                    </a:lnB>
                  </a:tcPr>
                </a:tc>
              </a:tr>
              <a:tr h="239913">
                <a:tc>
                  <a:txBody>
                    <a:bodyPr/>
                    <a:lstStyle/>
                    <a:p>
                      <a:r>
                        <a:rPr lang="fr-FR" sz="1400" b="1">
                          <a:hlinkClick r:id="rId14" action="ppaction://hlinkfile" tooltip="Point critique (thermodynamique)"/>
                        </a:rPr>
                        <a:t>Point critique</a:t>
                      </a:r>
                      <a:endParaRPr lang="fr-FR" sz="1400" b="1"/>
                    </a:p>
                  </a:txBody>
                  <a:tcPr marL="39843" marR="39843" marT="19922" marB="19922" anchor="ctr">
                    <a:lnL>
                      <a:noFill/>
                    </a:lnL>
                    <a:lnR>
                      <a:noFill/>
                    </a:lnR>
                    <a:lnT>
                      <a:noFill/>
                    </a:lnT>
                    <a:lnB>
                      <a:noFill/>
                    </a:lnB>
                  </a:tcPr>
                </a:tc>
                <a:tc>
                  <a:txBody>
                    <a:bodyPr/>
                    <a:lstStyle/>
                    <a:p>
                      <a:r>
                        <a:rPr lang="fr-FR" sz="1400" dirty="0"/>
                        <a:t>374,15 °C 22,12 </a:t>
                      </a:r>
                      <a:r>
                        <a:rPr lang="fr-FR" sz="1400" dirty="0" err="1"/>
                        <a:t>MPa</a:t>
                      </a:r>
                      <a:r>
                        <a:rPr lang="fr-FR" sz="1400" dirty="0"/>
                        <a:t> </a:t>
                      </a:r>
                    </a:p>
                  </a:txBody>
                  <a:tcPr marL="39843" marR="39843" marT="19922" marB="19922" anchor="ctr">
                    <a:lnL>
                      <a:noFill/>
                    </a:lnL>
                    <a:lnR>
                      <a:noFill/>
                    </a:lnR>
                    <a:lnT>
                      <a:noFill/>
                    </a:lnT>
                    <a:lnB>
                      <a:noFill/>
                    </a:lnB>
                  </a:tcPr>
                </a:tc>
              </a:tr>
              <a:tr h="239913">
                <a:tc>
                  <a:txBody>
                    <a:bodyPr/>
                    <a:lstStyle/>
                    <a:p>
                      <a:r>
                        <a:rPr lang="fr-FR" sz="1400" b="1">
                          <a:hlinkClick r:id="rId15" action="ppaction://hlinkfile" tooltip="Point triple"/>
                        </a:rPr>
                        <a:t>Point triple</a:t>
                      </a:r>
                      <a:endParaRPr lang="fr-FR" sz="1400" b="1"/>
                    </a:p>
                  </a:txBody>
                  <a:tcPr marL="39843" marR="39843" marT="19922" marB="19922" anchor="ctr">
                    <a:lnL>
                      <a:noFill/>
                    </a:lnL>
                    <a:lnR>
                      <a:noFill/>
                    </a:lnR>
                    <a:lnT>
                      <a:noFill/>
                    </a:lnT>
                    <a:lnB>
                      <a:noFill/>
                    </a:lnB>
                  </a:tcPr>
                </a:tc>
                <a:tc>
                  <a:txBody>
                    <a:bodyPr/>
                    <a:lstStyle/>
                    <a:p>
                      <a:r>
                        <a:rPr lang="fr-FR" sz="1400" dirty="0"/>
                        <a:t>0,01 °C 611 Pa </a:t>
                      </a:r>
                    </a:p>
                  </a:txBody>
                  <a:tcPr marL="39843" marR="39843" marT="19922" marB="19922" anchor="ctr">
                    <a:lnL>
                      <a:noFill/>
                    </a:lnL>
                    <a:lnR>
                      <a:noFill/>
                    </a:lnR>
                    <a:lnT>
                      <a:noFill/>
                    </a:lnT>
                    <a:lnB>
                      <a:noFill/>
                    </a:lnB>
                  </a:tcPr>
                </a:tc>
              </a:tr>
              <a:tr h="239913">
                <a:tc>
                  <a:txBody>
                    <a:bodyPr/>
                    <a:lstStyle/>
                    <a:p>
                      <a:r>
                        <a:rPr lang="fr-FR" sz="1400" b="1">
                          <a:hlinkClick r:id="rId16" action="ppaction://hlinkfile" tooltip="Conductivité thermique"/>
                        </a:rPr>
                        <a:t>Conductivité thermique</a:t>
                      </a:r>
                      <a:endParaRPr lang="fr-FR" sz="1400" b="1"/>
                    </a:p>
                  </a:txBody>
                  <a:tcPr marL="39843" marR="39843" marT="19922" marB="19922" anchor="ctr">
                    <a:lnL>
                      <a:noFill/>
                    </a:lnL>
                    <a:lnR>
                      <a:noFill/>
                    </a:lnR>
                    <a:lnT>
                      <a:noFill/>
                    </a:lnT>
                    <a:lnB>
                      <a:noFill/>
                    </a:lnB>
                  </a:tcPr>
                </a:tc>
                <a:tc>
                  <a:txBody>
                    <a:bodyPr/>
                    <a:lstStyle/>
                    <a:p>
                      <a:r>
                        <a:rPr lang="pl-PL" sz="1400"/>
                        <a:t>0,6 W·m</a:t>
                      </a:r>
                      <a:r>
                        <a:rPr lang="pl-PL" sz="1400" baseline="30000"/>
                        <a:t>-1</a:t>
                      </a:r>
                      <a:r>
                        <a:rPr lang="pl-PL" sz="1400"/>
                        <a:t>·K</a:t>
                      </a:r>
                      <a:r>
                        <a:rPr lang="pl-PL" sz="1400" baseline="30000"/>
                        <a:t>-1</a:t>
                      </a:r>
                      <a:r>
                        <a:rPr lang="pl-PL" sz="1400"/>
                        <a:t> à 20 °C</a:t>
                      </a:r>
                    </a:p>
                  </a:txBody>
                  <a:tcPr marL="39843" marR="39843" marT="19922" marB="19922" anchor="ctr">
                    <a:lnL>
                      <a:noFill/>
                    </a:lnL>
                    <a:lnR>
                      <a:noFill/>
                    </a:lnR>
                    <a:lnT>
                      <a:noFill/>
                    </a:lnT>
                    <a:lnB>
                      <a:noFill/>
                    </a:lnB>
                  </a:tcPr>
                </a:tc>
              </a:tr>
              <a:tr h="239913">
                <a:tc>
                  <a:txBody>
                    <a:bodyPr/>
                    <a:lstStyle/>
                    <a:p>
                      <a:r>
                        <a:rPr lang="fr-FR" sz="1400" b="1" dirty="0">
                          <a:hlinkClick r:id="rId17" action="ppaction://hlinkfile" tooltip="Vitesse du son"/>
                        </a:rPr>
                        <a:t>Vitesse du son</a:t>
                      </a:r>
                      <a:endParaRPr lang="fr-FR" sz="1400" b="1" dirty="0"/>
                    </a:p>
                  </a:txBody>
                  <a:tcPr marL="39843" marR="39843" marT="19922" marB="19922" anchor="ctr">
                    <a:lnL>
                      <a:noFill/>
                    </a:lnL>
                    <a:lnR>
                      <a:noFill/>
                    </a:lnR>
                    <a:lnT>
                      <a:noFill/>
                    </a:lnT>
                    <a:lnB>
                      <a:noFill/>
                    </a:lnB>
                  </a:tcPr>
                </a:tc>
                <a:tc>
                  <a:txBody>
                    <a:bodyPr/>
                    <a:lstStyle/>
                    <a:p>
                      <a:r>
                        <a:rPr lang="pt-BR" sz="1400" dirty="0"/>
                        <a:t>1 497 m·s</a:t>
                      </a:r>
                      <a:r>
                        <a:rPr lang="pt-BR" sz="1400" baseline="30000" dirty="0"/>
                        <a:t>-1</a:t>
                      </a:r>
                      <a:r>
                        <a:rPr lang="pt-BR" sz="1400" dirty="0"/>
                        <a:t> à 25 °C </a:t>
                      </a:r>
                    </a:p>
                  </a:txBody>
                  <a:tcPr marL="39843" marR="39843" marT="19922" marB="19922" anchor="ctr">
                    <a:lnL>
                      <a:noFill/>
                    </a:lnL>
                    <a:lnR>
                      <a:noFill/>
                    </a:lnR>
                    <a:lnT>
                      <a:noFill/>
                    </a:lnT>
                    <a:lnB>
                      <a:noFill/>
                    </a:lnB>
                  </a:tcPr>
                </a:tc>
              </a:tr>
              <a:tr h="283832">
                <a:tc gridSpan="2">
                  <a:txBody>
                    <a:bodyPr/>
                    <a:lstStyle/>
                    <a:p>
                      <a:pPr algn="ctr"/>
                      <a:r>
                        <a:rPr lang="fr-FR" sz="1600" b="1" dirty="0">
                          <a:solidFill>
                            <a:srgbClr val="FF0000"/>
                          </a:solidFill>
                        </a:rPr>
                        <a:t>Thermochimie</a:t>
                      </a:r>
                    </a:p>
                  </a:txBody>
                  <a:tcPr marL="39843" marR="39843" marT="19922" marB="19922" anchor="ctr">
                    <a:lnL>
                      <a:noFill/>
                    </a:lnL>
                    <a:lnR>
                      <a:noFill/>
                    </a:lnR>
                    <a:lnT>
                      <a:noFill/>
                    </a:lnT>
                    <a:lnB>
                      <a:noFill/>
                    </a:lnB>
                    <a:solidFill>
                      <a:srgbClr val="FFDEAD"/>
                    </a:solidFill>
                  </a:tcPr>
                </a:tc>
                <a:tc hMerge="1">
                  <a:txBody>
                    <a:bodyPr/>
                    <a:lstStyle/>
                    <a:p>
                      <a:endParaRPr lang="fr-FR"/>
                    </a:p>
                  </a:txBody>
                  <a:tcPr/>
                </a:tc>
              </a:tr>
              <a:tr h="352705">
                <a:tc>
                  <a:txBody>
                    <a:bodyPr/>
                    <a:lstStyle/>
                    <a:p>
                      <a:r>
                        <a:rPr lang="fr-FR" sz="1400" b="1" dirty="0">
                          <a:hlinkClick r:id="rId18" action="ppaction://hlinkfile" tooltip="Capacité thermique"/>
                        </a:rPr>
                        <a:t>C</a:t>
                      </a:r>
                      <a:r>
                        <a:rPr lang="fr-FR" sz="1400" b="1" baseline="-25000" dirty="0">
                          <a:hlinkClick r:id="rId18" action="ppaction://hlinkfile" tooltip="Capacité thermique"/>
                        </a:rPr>
                        <a:t>p</a:t>
                      </a:r>
                      <a:endParaRPr lang="fr-FR" sz="1400" b="1" dirty="0"/>
                    </a:p>
                  </a:txBody>
                  <a:tcPr marL="39843" marR="39843" marT="19922" marB="19922" anchor="ctr">
                    <a:lnL>
                      <a:noFill/>
                    </a:lnL>
                    <a:lnR>
                      <a:noFill/>
                    </a:lnR>
                    <a:lnT>
                      <a:noFill/>
                    </a:lnT>
                    <a:lnB>
                      <a:noFill/>
                    </a:lnB>
                  </a:tcPr>
                </a:tc>
                <a:tc>
                  <a:txBody>
                    <a:bodyPr/>
                    <a:lstStyle/>
                    <a:p>
                      <a:r>
                        <a:rPr lang="fr-FR" sz="1400" dirty="0"/>
                        <a:t>4 185,5 J·kg</a:t>
                      </a:r>
                      <a:r>
                        <a:rPr lang="fr-FR" sz="1400" baseline="30000" dirty="0"/>
                        <a:t>-1</a:t>
                      </a:r>
                      <a:r>
                        <a:rPr lang="fr-FR" sz="1400" dirty="0"/>
                        <a:t>·K</a:t>
                      </a:r>
                      <a:r>
                        <a:rPr lang="fr-FR" sz="1400" baseline="30000" dirty="0"/>
                        <a:t>-1</a:t>
                      </a:r>
                      <a:r>
                        <a:rPr lang="fr-FR" sz="1400" dirty="0"/>
                        <a:t> à 15 °C et 101,325 </a:t>
                      </a:r>
                      <a:r>
                        <a:rPr lang="fr-FR" sz="1400" dirty="0" err="1"/>
                        <a:t>kPa</a:t>
                      </a:r>
                      <a:endParaRPr lang="fr-FR" sz="1400" dirty="0"/>
                    </a:p>
                  </a:txBody>
                  <a:tcPr marL="39843" marR="39843" marT="19922" marB="19922" anchor="ctr">
                    <a:lnL>
                      <a:noFill/>
                    </a:lnL>
                    <a:lnR>
                      <a:noFill/>
                    </a:lnR>
                    <a:lnT>
                      <a:noFill/>
                    </a:lnT>
                    <a:lnB>
                      <a:noFill/>
                    </a:lnB>
                  </a:tcPr>
                </a:tc>
              </a:tr>
              <a:tr h="268793">
                <a:tc gridSpan="2">
                  <a:txBody>
                    <a:bodyPr/>
                    <a:lstStyle/>
                    <a:p>
                      <a:pPr algn="ctr"/>
                      <a:r>
                        <a:rPr lang="fr-FR" sz="1600" b="1" dirty="0">
                          <a:solidFill>
                            <a:srgbClr val="FF0000"/>
                          </a:solidFill>
                        </a:rPr>
                        <a:t>Propriétés optiques</a:t>
                      </a:r>
                    </a:p>
                  </a:txBody>
                  <a:tcPr marL="39843" marR="39843" marT="19922" marB="19922" anchor="ctr">
                    <a:lnL>
                      <a:noFill/>
                    </a:lnL>
                    <a:lnR>
                      <a:noFill/>
                    </a:lnR>
                    <a:lnT>
                      <a:noFill/>
                    </a:lnT>
                    <a:lnB>
                      <a:noFill/>
                    </a:lnB>
                    <a:solidFill>
                      <a:srgbClr val="FFDEAD"/>
                    </a:solidFill>
                  </a:tcPr>
                </a:tc>
                <a:tc hMerge="1">
                  <a:txBody>
                    <a:bodyPr/>
                    <a:lstStyle/>
                    <a:p>
                      <a:endParaRPr lang="fr-FR"/>
                    </a:p>
                  </a:txBody>
                  <a:tcPr/>
                </a:tc>
              </a:tr>
              <a:tr h="239913">
                <a:tc>
                  <a:txBody>
                    <a:bodyPr/>
                    <a:lstStyle/>
                    <a:p>
                      <a:r>
                        <a:rPr lang="fr-FR" sz="1400" b="1">
                          <a:hlinkClick r:id="rId19" action="ppaction://hlinkfile" tooltip="Indice de réfraction"/>
                        </a:rPr>
                        <a:t>Indice de réfraction</a:t>
                      </a:r>
                      <a:endParaRPr lang="fr-FR" sz="1400" b="1"/>
                    </a:p>
                  </a:txBody>
                  <a:tcPr marL="39843" marR="39843" marT="19922" marB="19922" anchor="ctr">
                    <a:lnL>
                      <a:noFill/>
                    </a:lnL>
                    <a:lnR>
                      <a:noFill/>
                    </a:lnR>
                    <a:lnT>
                      <a:noFill/>
                    </a:lnT>
                    <a:lnB>
                      <a:noFill/>
                    </a:lnB>
                  </a:tcPr>
                </a:tc>
                <a:tc>
                  <a:txBody>
                    <a:bodyPr/>
                    <a:lstStyle/>
                    <a:p>
                      <a:r>
                        <a:rPr lang="fr-FR" sz="1400" dirty="0"/>
                        <a:t>1.33</a:t>
                      </a:r>
                    </a:p>
                  </a:txBody>
                  <a:tcPr marL="39843" marR="39843" marT="19922" marB="19922" anchor="ctr">
                    <a:lnL>
                      <a:noFill/>
                    </a:lnL>
                    <a:lnR>
                      <a:noFill/>
                    </a:lnR>
                    <a:lnT>
                      <a:noFill/>
                    </a:lnT>
                    <a:lnB>
                      <a:noFill/>
                    </a:lnB>
                  </a:tcPr>
                </a:tc>
              </a:tr>
              <a:tr h="283832">
                <a:tc gridSpan="2">
                  <a:txBody>
                    <a:bodyPr/>
                    <a:lstStyle/>
                    <a:p>
                      <a:pPr algn="ctr"/>
                      <a:r>
                        <a:rPr lang="fr-FR" sz="1600" b="1" dirty="0" err="1">
                          <a:hlinkClick r:id="rId20" action="ppaction://hlinkfile" tooltip="Écotoxicologie"/>
                        </a:rPr>
                        <a:t>Écotoxicologie</a:t>
                      </a:r>
                      <a:endParaRPr lang="fr-FR" sz="1600" b="1" dirty="0"/>
                    </a:p>
                  </a:txBody>
                  <a:tcPr marL="39843" marR="39843" marT="19922" marB="19922" anchor="ctr">
                    <a:lnL>
                      <a:noFill/>
                    </a:lnL>
                    <a:lnR>
                      <a:noFill/>
                    </a:lnR>
                    <a:lnT>
                      <a:noFill/>
                    </a:lnT>
                    <a:lnB>
                      <a:noFill/>
                    </a:lnB>
                    <a:solidFill>
                      <a:srgbClr val="FFB4B4"/>
                    </a:solidFill>
                  </a:tcPr>
                </a:tc>
                <a:tc hMerge="1">
                  <a:txBody>
                    <a:bodyPr/>
                    <a:lstStyle/>
                    <a:p>
                      <a:endParaRPr lang="fr-FR"/>
                    </a:p>
                  </a:txBody>
                  <a:tcPr/>
                </a:tc>
              </a:tr>
              <a:tr h="239913">
                <a:tc>
                  <a:txBody>
                    <a:bodyPr/>
                    <a:lstStyle/>
                    <a:p>
                      <a:r>
                        <a:rPr lang="fr-FR" sz="1400" b="1" dirty="0">
                          <a:solidFill>
                            <a:schemeClr val="tx1"/>
                          </a:solidFill>
                          <a:hlinkClick r:id="rId21" action="ppaction://hlinkfile" tooltip="Dose létale médiane"/>
                        </a:rPr>
                        <a:t>DL</a:t>
                      </a:r>
                      <a:r>
                        <a:rPr lang="fr-FR" sz="1400" b="1" baseline="-25000" dirty="0">
                          <a:solidFill>
                            <a:schemeClr val="tx1"/>
                          </a:solidFill>
                          <a:hlinkClick r:id="rId21" action="ppaction://hlinkfile" tooltip="Dose létale médiane"/>
                        </a:rPr>
                        <a:t>50</a:t>
                      </a:r>
                      <a:endParaRPr lang="fr-FR" sz="1400" b="1" dirty="0">
                        <a:solidFill>
                          <a:schemeClr val="tx1"/>
                        </a:solidFill>
                      </a:endParaRPr>
                    </a:p>
                  </a:txBody>
                  <a:tcPr marL="39843" marR="39843" marT="19922" marB="19922" anchor="ctr">
                    <a:lnL>
                      <a:noFill/>
                    </a:lnL>
                    <a:lnR>
                      <a:noFill/>
                    </a:lnR>
                    <a:lnT>
                      <a:noFill/>
                    </a:lnT>
                    <a:lnB>
                      <a:noFill/>
                    </a:lnB>
                  </a:tcPr>
                </a:tc>
                <a:tc>
                  <a:txBody>
                    <a:bodyPr/>
                    <a:lstStyle/>
                    <a:p>
                      <a:r>
                        <a:rPr lang="sv-SE" sz="1400" dirty="0"/>
                        <a:t>&gt; 90 ml·kg</a:t>
                      </a:r>
                      <a:r>
                        <a:rPr lang="sv-SE" sz="1400" baseline="30000" dirty="0"/>
                        <a:t>-1</a:t>
                      </a:r>
                      <a:r>
                        <a:rPr lang="sv-SE" sz="1400" dirty="0"/>
                        <a:t> (rat, </a:t>
                      </a:r>
                      <a:r>
                        <a:rPr lang="sv-SE" sz="1400" dirty="0" smtClean="0"/>
                        <a:t>oral)</a:t>
                      </a:r>
                      <a:endParaRPr lang="sv-SE" sz="1400" dirty="0"/>
                    </a:p>
                  </a:txBody>
                  <a:tcPr marL="39843" marR="39843" marT="19922" marB="19922" anchor="ctr">
                    <a:lnL>
                      <a:noFill/>
                    </a:lnL>
                    <a:lnR>
                      <a:noFill/>
                    </a:lnR>
                    <a:lnT>
                      <a:noFill/>
                    </a:lnT>
                    <a:lnB>
                      <a:noFill/>
                    </a:lnB>
                  </a:tcPr>
                </a:tc>
              </a:tr>
            </a:tbl>
          </a:graphicData>
        </a:graphic>
      </p:graphicFrame>
      <p:sp>
        <p:nvSpPr>
          <p:cNvPr id="5" name="Rectangle 4"/>
          <p:cNvSpPr/>
          <p:nvPr/>
        </p:nvSpPr>
        <p:spPr>
          <a:xfrm>
            <a:off x="-32" y="-42944"/>
            <a:ext cx="2321469" cy="400110"/>
          </a:xfrm>
          <a:prstGeom prst="rect">
            <a:avLst/>
          </a:prstGeom>
        </p:spPr>
        <p:txBody>
          <a:bodyPr wrap="none">
            <a:spAutoFit/>
          </a:bodyPr>
          <a:lstStyle/>
          <a:p>
            <a:r>
              <a:rPr lang="fr-FR" sz="2000" b="1" u="sng" dirty="0" smtClean="0">
                <a:solidFill>
                  <a:schemeClr val="tx2"/>
                </a:solidFill>
                <a:effectLst/>
              </a:rPr>
              <a:t>Autres propriétés</a:t>
            </a:r>
            <a:endParaRPr lang="fr-FR" sz="2000" u="sng" dirty="0"/>
          </a:p>
        </p:txBody>
      </p:sp>
    </p:spTree>
  </p:cSld>
  <p:clrMapOvr>
    <a:masterClrMapping/>
  </p:clrMapOvr>
  <p:transition/>
</p:sld>
</file>

<file path=ppt/theme/theme1.xml><?xml version="1.0" encoding="utf-8"?>
<a:theme xmlns:a="http://schemas.openxmlformats.org/drawingml/2006/main" name="Vide">
  <a:themeElements>
    <a:clrScheme name="Vid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Vid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charset="0"/>
          </a:defRPr>
        </a:defPPr>
      </a:lstStyle>
    </a:lnDef>
  </a:objectDefaults>
  <a:extraClrSchemeLst>
    <a:extraClrScheme>
      <a:clrScheme name="Vid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d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id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d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d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d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id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8208</TotalTime>
  <Words>5106</Words>
  <Application>Microsoft Office PowerPoint</Application>
  <PresentationFormat>Affichage à l'écran (4:3)</PresentationFormat>
  <Paragraphs>252</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Vide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KANT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DPEETERS</dc:creator>
  <cp:lastModifiedBy>AlSouha-Info</cp:lastModifiedBy>
  <cp:revision>809</cp:revision>
  <dcterms:created xsi:type="dcterms:W3CDTF">1999-08-24T19:39:57Z</dcterms:created>
  <dcterms:modified xsi:type="dcterms:W3CDTF">2020-04-05T17:10:14Z</dcterms:modified>
</cp:coreProperties>
</file>