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9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3" r:id="rId24"/>
    <p:sldId id="284" r:id="rId25"/>
    <p:sldId id="285" r:id="rId26"/>
    <p:sldId id="292" r:id="rId27"/>
    <p:sldId id="293" r:id="rId28"/>
    <p:sldId id="294" r:id="rId29"/>
    <p:sldId id="287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C5F22EA-5740-42F2-A361-E34BF3BE2B4F}">
          <p14:sldIdLst>
            <p14:sldId id="256"/>
          </p14:sldIdLst>
        </p14:section>
        <p14:section name="Section sans titre" id="{A0D18A73-F347-4CA9-B3B0-DCB08EFCB904}">
          <p14:sldIdLst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9"/>
            <p14:sldId id="291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2"/>
            <p14:sldId id="283"/>
            <p14:sldId id="284"/>
            <p14:sldId id="285"/>
            <p14:sldId id="292"/>
            <p14:sldId id="293"/>
          </p14:sldIdLst>
        </p14:section>
        <p14:section name="Section sans titre" id="{922CB9AA-1F08-4E14-B70D-0AEF7E401AF4}">
          <p14:sldIdLst>
            <p14:sldId id="294"/>
          </p14:sldIdLst>
        </p14:section>
        <p14:section name="Section sans titre" id="{E5EA7D1B-9F4F-4C3E-ABB8-8B2F46EE192B}">
          <p14:sldIdLst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7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1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4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7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18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5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29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52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AE7B-8A4C-45BE-8E9E-DEA63E788DFD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5864-4109-4E51-AE6F-EB33D4C42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02295" y="2207088"/>
            <a:ext cx="6070482" cy="192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Idées, concepts, notions</a:t>
            </a:r>
          </a:p>
          <a:p>
            <a:pPr algn="ctr" rtl="1">
              <a:lnSpc>
                <a:spcPct val="150000"/>
              </a:lnSpc>
            </a:pPr>
            <a:r>
              <a:rPr lang="ar-DZ" sz="4400" dirty="0" smtClean="0"/>
              <a:t>الأفكار، المفاهيم، الآراء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450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urs ThÃ©orie du projet: Concepts et IdÃ©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/>
          <a:stretch/>
        </p:blipFill>
        <p:spPr bwMode="auto">
          <a:xfrm>
            <a:off x="529061" y="579549"/>
            <a:ext cx="8101953" cy="55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13709" b="15068"/>
          <a:stretch/>
        </p:blipFill>
        <p:spPr>
          <a:xfrm>
            <a:off x="462898" y="1403797"/>
            <a:ext cx="8243219" cy="44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51" y="890050"/>
            <a:ext cx="84742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NewRomanPSMT"/>
              </a:rPr>
              <a:t>L’usage de la métaphore et de l’analogie au service </a:t>
            </a:r>
            <a:r>
              <a:rPr lang="fr-FR" dirty="0" smtClean="0">
                <a:latin typeface="TimesNewRomanPSMT"/>
              </a:rPr>
              <a:t>du démarrage </a:t>
            </a:r>
            <a:r>
              <a:rPr lang="fr-FR" dirty="0">
                <a:latin typeface="TimesNewRomanPSMT"/>
              </a:rPr>
              <a:t>du projet architectural, s’inscrit dans la </a:t>
            </a:r>
            <a:r>
              <a:rPr lang="fr-FR" dirty="0" smtClean="0">
                <a:latin typeface="TimesNewRomanPSMT"/>
              </a:rPr>
              <a:t>tendance pédagogique </a:t>
            </a:r>
            <a:r>
              <a:rPr lang="fr-FR" dirty="0">
                <a:latin typeface="TimesNewRomanPSMT"/>
              </a:rPr>
              <a:t>qui considère que la source de l‘idée peut </a:t>
            </a:r>
            <a:r>
              <a:rPr lang="fr-FR" dirty="0" smtClean="0">
                <a:latin typeface="TimesNewRomanPSMT"/>
              </a:rPr>
              <a:t>être trouvée </a:t>
            </a:r>
            <a:r>
              <a:rPr lang="fr-FR" dirty="0">
                <a:latin typeface="TimesNewRomanPSMT"/>
              </a:rPr>
              <a:t>hors champ de l’architecture. L’idée principale </a:t>
            </a:r>
            <a:r>
              <a:rPr lang="fr-FR" dirty="0" smtClean="0">
                <a:latin typeface="TimesNewRomanPSMT"/>
              </a:rPr>
              <a:t>est de </a:t>
            </a:r>
            <a:r>
              <a:rPr lang="fr-FR" dirty="0">
                <a:latin typeface="TimesNewRomanPSMT"/>
              </a:rPr>
              <a:t>partir de ce que l’apprenant sait et connaît, ce qui </a:t>
            </a:r>
            <a:r>
              <a:rPr lang="fr-FR" dirty="0" smtClean="0">
                <a:latin typeface="TimesNewRomanPSMT"/>
              </a:rPr>
              <a:t>lui permet </a:t>
            </a:r>
            <a:r>
              <a:rPr lang="fr-FR" dirty="0">
                <a:latin typeface="TimesNewRomanPSMT"/>
              </a:rPr>
              <a:t>de </a:t>
            </a:r>
            <a:r>
              <a:rPr lang="fr-FR" i="1" dirty="0">
                <a:latin typeface="Times New Roman" panose="02020603050405020304" pitchFamily="18" charset="0"/>
              </a:rPr>
              <a:t>«clarifier un concept avec un domaine </a:t>
            </a:r>
            <a:r>
              <a:rPr lang="fr-FR" i="1" dirty="0" smtClean="0">
                <a:latin typeface="Times New Roman" panose="02020603050405020304" pitchFamily="18" charset="0"/>
              </a:rPr>
              <a:t>déjà connu</a:t>
            </a:r>
            <a:r>
              <a:rPr lang="fr-FR" i="1" dirty="0">
                <a:latin typeface="Times New Roman" panose="02020603050405020304" pitchFamily="18" charset="0"/>
              </a:rPr>
              <a:t>, familier […] donc facilement appréhendable</a:t>
            </a:r>
            <a:r>
              <a:rPr lang="fr-FR" i="1" dirty="0" smtClean="0">
                <a:latin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latin typeface="TimesNewRomanPSMT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NewRomanPSMT"/>
              </a:rPr>
              <a:t>L’avantage </a:t>
            </a:r>
            <a:r>
              <a:rPr lang="fr-FR" dirty="0">
                <a:latin typeface="TimesNewRomanPSMT"/>
              </a:rPr>
              <a:t>de la métaphore ou de l’analogie est de fournir dés le départ une image globale et synthétique du projet</a:t>
            </a:r>
            <a:r>
              <a:rPr lang="fr-FR" dirty="0" smtClean="0">
                <a:latin typeface="TimesNewRomanPSM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latin typeface="TimesNewRomanPSMT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NewRomanPSMT"/>
              </a:rPr>
              <a:t>La métaphore </a:t>
            </a:r>
            <a:r>
              <a:rPr lang="fr-FR" dirty="0">
                <a:latin typeface="TimesNewRomanPSMT"/>
              </a:rPr>
              <a:t>vient du mot grec « </a:t>
            </a:r>
            <a:r>
              <a:rPr lang="fr-FR" i="1" dirty="0" err="1">
                <a:latin typeface="Times New Roman" panose="02020603050405020304" pitchFamily="18" charset="0"/>
              </a:rPr>
              <a:t>métaphora</a:t>
            </a:r>
            <a:r>
              <a:rPr lang="fr-FR" i="1" dirty="0">
                <a:latin typeface="Times New Roman" panose="02020603050405020304" pitchFamily="18" charset="0"/>
              </a:rPr>
              <a:t> </a:t>
            </a:r>
            <a:r>
              <a:rPr lang="fr-FR" dirty="0">
                <a:latin typeface="TimesNewRomanPSMT"/>
              </a:rPr>
              <a:t>» qui veut </a:t>
            </a:r>
            <a:r>
              <a:rPr lang="fr-FR" dirty="0" smtClean="0">
                <a:latin typeface="TimesNewRomanPSMT"/>
              </a:rPr>
              <a:t>dire </a:t>
            </a:r>
            <a:r>
              <a:rPr lang="fr-FR" i="1" dirty="0" smtClean="0">
                <a:latin typeface="Times New Roman" panose="02020603050405020304" pitchFamily="18" charset="0"/>
              </a:rPr>
              <a:t>transposition</a:t>
            </a:r>
            <a:r>
              <a:rPr lang="fr-FR" dirty="0">
                <a:latin typeface="TimesNewRomanPSMT"/>
              </a:rPr>
              <a:t>. C’est donc le procédé qui permet </a:t>
            </a:r>
            <a:r>
              <a:rPr lang="fr-FR" dirty="0" smtClean="0">
                <a:latin typeface="TimesNewRomanPSMT"/>
              </a:rPr>
              <a:t>de transporter </a:t>
            </a:r>
            <a:r>
              <a:rPr lang="fr-FR" dirty="0">
                <a:latin typeface="TimesNewRomanPSMT"/>
              </a:rPr>
              <a:t>la signification propre à une idée, à une </a:t>
            </a:r>
            <a:r>
              <a:rPr lang="fr-FR" dirty="0" smtClean="0">
                <a:latin typeface="TimesNewRomanPSMT"/>
              </a:rPr>
              <a:t>autre signification </a:t>
            </a:r>
            <a:r>
              <a:rPr lang="fr-FR" dirty="0">
                <a:latin typeface="TimesNewRomanPSMT"/>
              </a:rPr>
              <a:t>qui ne lui convient qu’en vertu </a:t>
            </a:r>
            <a:r>
              <a:rPr lang="fr-FR" dirty="0" smtClean="0">
                <a:latin typeface="TimesNewRomanPSMT"/>
              </a:rPr>
              <a:t>d’une comparaison </a:t>
            </a:r>
            <a:r>
              <a:rPr lang="fr-FR" dirty="0">
                <a:latin typeface="TimesNewRomanPSMT"/>
              </a:rPr>
              <a:t>sous-entendue</a:t>
            </a:r>
            <a:r>
              <a:rPr lang="fr-FR" dirty="0" smtClean="0">
                <a:latin typeface="TimesNewRomanPSMT"/>
              </a:rPr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16898"/>
            <a:ext cx="604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L’usage de la métaphore et de l’analogie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7394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1630" b="68136"/>
          <a:stretch/>
        </p:blipFill>
        <p:spPr>
          <a:xfrm>
            <a:off x="656118" y="772732"/>
            <a:ext cx="7799677" cy="11848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1258" b="9422"/>
          <a:stretch/>
        </p:blipFill>
        <p:spPr>
          <a:xfrm>
            <a:off x="656119" y="2073498"/>
            <a:ext cx="7807041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1539" b="10270"/>
          <a:stretch/>
        </p:blipFill>
        <p:spPr>
          <a:xfrm>
            <a:off x="2035800" y="0"/>
            <a:ext cx="5382431" cy="31597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1257"/>
          <a:stretch/>
        </p:blipFill>
        <p:spPr>
          <a:xfrm>
            <a:off x="2035800" y="3271872"/>
            <a:ext cx="5382431" cy="35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2105" b="8858"/>
          <a:stretch/>
        </p:blipFill>
        <p:spPr>
          <a:xfrm>
            <a:off x="992613" y="1326523"/>
            <a:ext cx="7162120" cy="42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7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693" b="2929"/>
          <a:stretch/>
        </p:blipFill>
        <p:spPr>
          <a:xfrm>
            <a:off x="1069885" y="1017431"/>
            <a:ext cx="7030197" cy="45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424" t="10411" r="424" b="8011"/>
          <a:stretch/>
        </p:blipFill>
        <p:spPr>
          <a:xfrm>
            <a:off x="1044129" y="1184856"/>
            <a:ext cx="6939078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)LE CENTRE PAUL KLEE:&#10;Architecte: Renzo piano&#10;AnnÃ©e de rÃ©alisation :1999/2005&#10;MusÃ©e dâart autour de la vie et de lâoeuvr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/>
          <a:stretch/>
        </p:blipFill>
        <p:spPr bwMode="auto">
          <a:xfrm>
            <a:off x="1095732" y="1120462"/>
            <a:ext cx="69249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0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zo Piano utilise le geste dâun pinceau comme mÃ©taphore tangible&#10;(canal) et lâanalogie dans la structure (outil) donc ce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4"/>
          <a:stretch/>
        </p:blipFill>
        <p:spPr bwMode="auto">
          <a:xfrm>
            <a:off x="1108610" y="1184857"/>
            <a:ext cx="6817947" cy="45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3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0805"/>
            <a:ext cx="914400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2400" dirty="0">
                <a:latin typeface="SimplifiedArabic"/>
              </a:rPr>
              <a:t>تعد الأفكار (المفاهيم) المعمارية جزءا مهما </a:t>
            </a:r>
            <a:r>
              <a:rPr lang="ar-DZ" sz="2400" dirty="0" smtClean="0">
                <a:latin typeface="SimplifiedArabic"/>
              </a:rPr>
              <a:t>من عملية </a:t>
            </a:r>
            <a:r>
              <a:rPr lang="ar-DZ" sz="2400" dirty="0">
                <a:latin typeface="SimplifiedArabic"/>
              </a:rPr>
              <a:t>التصميم المعماري ولها دور أساسي في </a:t>
            </a:r>
            <a:r>
              <a:rPr lang="ar-DZ" sz="2400" dirty="0" smtClean="0">
                <a:latin typeface="SimplifiedArabic"/>
              </a:rPr>
              <a:t>تحقيق نتاجات </a:t>
            </a:r>
            <a:r>
              <a:rPr lang="ar-DZ" sz="2400" dirty="0">
                <a:latin typeface="SimplifiedArabic"/>
              </a:rPr>
              <a:t>معمارية متميزة ومبدعة</a:t>
            </a:r>
            <a:r>
              <a:rPr lang="ar-DZ" sz="2400" dirty="0" smtClean="0">
                <a:latin typeface="SimplifiedArabic"/>
              </a:rPr>
              <a:t>، اذ </a:t>
            </a:r>
            <a:r>
              <a:rPr lang="ar-DZ" sz="2400" dirty="0">
                <a:latin typeface="SimplifiedArabic"/>
              </a:rPr>
              <a:t>أن تفرد العمل يبدأ </a:t>
            </a:r>
            <a:r>
              <a:rPr lang="ar-DZ" sz="2400" dirty="0" smtClean="0">
                <a:latin typeface="SimplifiedArabic"/>
              </a:rPr>
              <a:t>به.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" y="22169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400" dirty="0">
                <a:latin typeface="SimplifiedArabic"/>
              </a:rPr>
              <a:t>أشارت الطروحات الى أن عملية </a:t>
            </a:r>
            <a:r>
              <a:rPr lang="ar-DZ" sz="2400" dirty="0" smtClean="0">
                <a:latin typeface="SimplifiedArabic"/>
              </a:rPr>
              <a:t>تشكيل الأفكار(المفاهيم</a:t>
            </a:r>
            <a:r>
              <a:rPr lang="ar-DZ" sz="2400" dirty="0">
                <a:latin typeface="SimplifiedArabic"/>
              </a:rPr>
              <a:t>) ليست فعالية أوتوماتيكية ولكنها </a:t>
            </a:r>
            <a:r>
              <a:rPr lang="ar-DZ" sz="2400" dirty="0" smtClean="0">
                <a:latin typeface="SimplifiedArabic"/>
              </a:rPr>
              <a:t>تأخذ جهودا </a:t>
            </a:r>
            <a:r>
              <a:rPr lang="ar-DZ" sz="2400" dirty="0">
                <a:latin typeface="SimplifiedArabic"/>
              </a:rPr>
              <a:t>مكثفة لتطوير مفهوم يجمع أشياء لم </a:t>
            </a:r>
            <a:r>
              <a:rPr lang="ar-DZ" sz="2400" dirty="0" smtClean="0">
                <a:latin typeface="SimplifiedArabic"/>
              </a:rPr>
              <a:t>يسبق جمعها </a:t>
            </a:r>
            <a:r>
              <a:rPr lang="ar-DZ" sz="2400" dirty="0">
                <a:latin typeface="SimplifiedArabic"/>
              </a:rPr>
              <a:t>معا بشكل ملائم ، لذا فأن معظم الناس </a:t>
            </a:r>
            <a:r>
              <a:rPr lang="ar-DZ" sz="2400" dirty="0" smtClean="0">
                <a:latin typeface="SimplifiedArabic"/>
              </a:rPr>
              <a:t>لا يألفون فعالية </a:t>
            </a:r>
            <a:r>
              <a:rPr lang="ar-DZ" sz="2400" dirty="0">
                <a:latin typeface="SimplifiedArabic"/>
              </a:rPr>
              <a:t>تشكيل </a:t>
            </a:r>
            <a:r>
              <a:rPr lang="ar-DZ" sz="2400" dirty="0" smtClean="0">
                <a:latin typeface="SimplifiedArabic"/>
              </a:rPr>
              <a:t>المفاهيم</a:t>
            </a:r>
            <a:r>
              <a:rPr lang="ar-DZ" sz="2400" dirty="0">
                <a:latin typeface="SimplifiedArabic"/>
              </a:rPr>
              <a:t>، وطلبة العمارة يلاقون الكثير </a:t>
            </a:r>
            <a:r>
              <a:rPr lang="ar-DZ" sz="2400" dirty="0" smtClean="0">
                <a:latin typeface="SimplifiedArabic"/>
              </a:rPr>
              <a:t>من المشاكل </a:t>
            </a:r>
            <a:r>
              <a:rPr lang="ar-DZ" sz="2400" dirty="0">
                <a:latin typeface="SimplifiedArabic"/>
              </a:rPr>
              <a:t>في التحكم بهذه </a:t>
            </a:r>
            <a:r>
              <a:rPr lang="ar-DZ" sz="2400" dirty="0" smtClean="0">
                <a:latin typeface="SimplifiedArabic"/>
              </a:rPr>
              <a:t>العملية.</a:t>
            </a:r>
          </a:p>
          <a:p>
            <a:pPr marL="342900" indent="-342900" algn="just" rtl="1">
              <a:lnSpc>
                <a:spcPct val="150000"/>
              </a:lnSpc>
              <a:buFontTx/>
              <a:buChar char="-"/>
            </a:pPr>
            <a:r>
              <a:rPr lang="ar-DZ" sz="2400" dirty="0" smtClean="0"/>
              <a:t>الاتصال </a:t>
            </a:r>
            <a:r>
              <a:rPr lang="fr-FR" sz="2400" dirty="0"/>
              <a:t>(Communication</a:t>
            </a:r>
            <a:r>
              <a:rPr lang="fr-FR" sz="2400" dirty="0" smtClean="0"/>
              <a:t>)</a:t>
            </a:r>
            <a:endParaRPr lang="ar-DZ" sz="2400" dirty="0" smtClean="0"/>
          </a:p>
          <a:p>
            <a:pPr marL="342900" indent="-342900" algn="just" rtl="1">
              <a:lnSpc>
                <a:spcPct val="150000"/>
              </a:lnSpc>
              <a:buFontTx/>
              <a:buChar char="-"/>
            </a:pPr>
            <a:r>
              <a:rPr lang="ar-DZ" sz="2400" dirty="0"/>
              <a:t>نقص </a:t>
            </a:r>
            <a:r>
              <a:rPr lang="ar-DZ" sz="2400" dirty="0" smtClean="0"/>
              <a:t>الخبرة </a:t>
            </a:r>
            <a:r>
              <a:rPr lang="fr-FR" sz="2400" dirty="0" smtClean="0"/>
              <a:t>(Inexpérience)</a:t>
            </a:r>
            <a:endParaRPr lang="ar-DZ" sz="2400" dirty="0" smtClean="0"/>
          </a:p>
          <a:p>
            <a:pPr marL="342900" indent="-342900" algn="just" rtl="1">
              <a:lnSpc>
                <a:spcPct val="150000"/>
              </a:lnSpc>
              <a:buFontTx/>
              <a:buChar char="-"/>
            </a:pPr>
            <a:r>
              <a:rPr lang="ar-DZ" sz="2400" dirty="0" smtClean="0"/>
              <a:t>الترتيب </a:t>
            </a:r>
            <a:r>
              <a:rPr lang="ar-DZ" sz="2400" dirty="0"/>
              <a:t>الهرمي </a:t>
            </a:r>
            <a:r>
              <a:rPr lang="ar-DZ" sz="2400" dirty="0" smtClean="0"/>
              <a:t>المناسب و </a:t>
            </a:r>
            <a:r>
              <a:rPr lang="ar-DZ" sz="2400" dirty="0"/>
              <a:t>فهم العلاقات بين الأفكار، المفاهيم، </a:t>
            </a:r>
            <a:r>
              <a:rPr lang="ar-DZ" sz="2400" dirty="0" smtClean="0"/>
              <a:t>الآراء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0071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975"/>
          <a:stretch/>
        </p:blipFill>
        <p:spPr>
          <a:xfrm>
            <a:off x="1198674" y="1146220"/>
            <a:ext cx="6801832" cy="4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2105"/>
          <a:stretch/>
        </p:blipFill>
        <p:spPr>
          <a:xfrm>
            <a:off x="1185796" y="1236371"/>
            <a:ext cx="6772114" cy="44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ero Saarinen&#10;De l âusage de la mÃ©taphore dans la crÃ©ation architectural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1121489" y="1107582"/>
            <a:ext cx="6901871" cy="44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81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Ã©roport&#10;:ARCHITECTE&#10;KENZO TANG&#10;â«Ø§ÙÙØ±ÙØ²ÙØ©â¬ â«Ø§ÙØ¨Ø§Ø¨Ø·ÙÙâ¬ â«ÙÙØªØ¨Ø©â¬&#10;â«Ø§ÙÙÙÙØªâ¬ â«ÙÙâ¬ â«Ø§ÙØ¹Ø±Ø¨Ùâ¬ â«ÙÙØ´Ø¹Ø±â¬ Face House&#10;LA&#10;METAPHOR&#10;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 bwMode="auto">
          <a:xfrm>
            <a:off x="1185883" y="1120461"/>
            <a:ext cx="6813281" cy="45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9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6" y="1569049"/>
            <a:ext cx="8397025" cy="337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NewRomanPSMT"/>
              </a:rPr>
              <a:t>L’analogie par contre, est le rapport d’une chose avec </a:t>
            </a:r>
            <a:r>
              <a:rPr lang="fr-FR" dirty="0" smtClean="0">
                <a:latin typeface="TimesNewRomanPSMT"/>
              </a:rPr>
              <a:t>une autre</a:t>
            </a:r>
            <a:r>
              <a:rPr lang="fr-FR" dirty="0">
                <a:latin typeface="TimesNewRomanPSMT"/>
              </a:rPr>
              <a:t>. J.P. CHUPIN définit le raisonnement </a:t>
            </a:r>
            <a:r>
              <a:rPr lang="fr-FR" dirty="0" smtClean="0">
                <a:latin typeface="TimesNewRomanPSMT"/>
              </a:rPr>
              <a:t>analogique comme </a:t>
            </a:r>
            <a:r>
              <a:rPr lang="fr-FR" dirty="0">
                <a:latin typeface="TimesNewRomanPSMT"/>
              </a:rPr>
              <a:t>«</a:t>
            </a:r>
            <a:r>
              <a:rPr lang="fr-FR" i="1" dirty="0">
                <a:latin typeface="Times New Roman" panose="02020603050405020304" pitchFamily="18" charset="0"/>
              </a:rPr>
              <a:t>cette activité de l’esprit qui reconnaît, explore </a:t>
            </a:r>
            <a:r>
              <a:rPr lang="fr-FR" i="1" dirty="0" smtClean="0">
                <a:latin typeface="Times New Roman" panose="02020603050405020304" pitchFamily="18" charset="0"/>
              </a:rPr>
              <a:t>et manipule </a:t>
            </a:r>
            <a:r>
              <a:rPr lang="fr-FR" i="1" dirty="0">
                <a:latin typeface="Times New Roman" panose="02020603050405020304" pitchFamily="18" charset="0"/>
              </a:rPr>
              <a:t>des similitudes entre deux objets, deux </a:t>
            </a:r>
            <a:r>
              <a:rPr lang="fr-FR" i="1" dirty="0" smtClean="0">
                <a:latin typeface="Times New Roman" panose="02020603050405020304" pitchFamily="18" charset="0"/>
              </a:rPr>
              <a:t>domaines, voir </a:t>
            </a:r>
            <a:r>
              <a:rPr lang="fr-FR" i="1" dirty="0">
                <a:latin typeface="Times New Roman" panose="02020603050405020304" pitchFamily="18" charset="0"/>
              </a:rPr>
              <a:t>deux phénomènes généralement très différents. Il </a:t>
            </a:r>
            <a:r>
              <a:rPr lang="fr-FR" i="1" dirty="0" smtClean="0">
                <a:latin typeface="Times New Roman" panose="02020603050405020304" pitchFamily="18" charset="0"/>
              </a:rPr>
              <a:t>s’agit d’un </a:t>
            </a:r>
            <a:r>
              <a:rPr lang="fr-FR" i="1" dirty="0">
                <a:latin typeface="Times New Roman" panose="02020603050405020304" pitchFamily="18" charset="0"/>
              </a:rPr>
              <a:t>processus </a:t>
            </a:r>
            <a:r>
              <a:rPr lang="fr-FR" dirty="0">
                <a:latin typeface="TimesNewRomanPSMT"/>
              </a:rPr>
              <a:t>[…] </a:t>
            </a:r>
            <a:r>
              <a:rPr lang="fr-FR" i="1" dirty="0">
                <a:latin typeface="Times New Roman" panose="02020603050405020304" pitchFamily="18" charset="0"/>
              </a:rPr>
              <a:t>permettant progressivement de </a:t>
            </a:r>
            <a:r>
              <a:rPr lang="fr-FR" i="1" dirty="0" smtClean="0">
                <a:latin typeface="Times New Roman" panose="02020603050405020304" pitchFamily="18" charset="0"/>
              </a:rPr>
              <a:t>mettre en </a:t>
            </a:r>
            <a:r>
              <a:rPr lang="fr-FR" i="1" dirty="0">
                <a:latin typeface="Times New Roman" panose="02020603050405020304" pitchFamily="18" charset="0"/>
              </a:rPr>
              <a:t>relation des situations qui font penser l’une à l’autre</a:t>
            </a:r>
            <a:r>
              <a:rPr lang="fr-FR" dirty="0" smtClean="0">
                <a:latin typeface="TimesNewRomanPSMT"/>
              </a:rPr>
              <a:t>». </a:t>
            </a:r>
            <a:r>
              <a:rPr lang="fr-FR" dirty="0">
                <a:latin typeface="TimesNewRomanPSMT"/>
              </a:rPr>
              <a:t>L’usage de l’analogie pour donner du sens </a:t>
            </a:r>
            <a:r>
              <a:rPr lang="fr-FR" dirty="0" smtClean="0">
                <a:latin typeface="TimesNewRomanPSMT"/>
              </a:rPr>
              <a:t>à l’architecture </a:t>
            </a:r>
            <a:r>
              <a:rPr lang="fr-FR" dirty="0">
                <a:latin typeface="TimesNewRomanPSMT"/>
              </a:rPr>
              <a:t>est une pratique qui peut être repérée dans </a:t>
            </a:r>
            <a:r>
              <a:rPr lang="fr-FR" dirty="0" smtClean="0">
                <a:latin typeface="TimesNewRomanPSMT"/>
              </a:rPr>
              <a:t>les architectures </a:t>
            </a:r>
            <a:r>
              <a:rPr lang="fr-FR" dirty="0">
                <a:latin typeface="TimesNewRomanPSMT"/>
              </a:rPr>
              <a:t>anciennes dans le sens d’une </a:t>
            </a:r>
            <a:r>
              <a:rPr lang="fr-FR" dirty="0" smtClean="0">
                <a:latin typeface="TimesNewRomanPSMT"/>
              </a:rPr>
              <a:t>imitation analogique </a:t>
            </a:r>
            <a:r>
              <a:rPr lang="fr-FR" dirty="0">
                <a:latin typeface="TimesNewRomanPSMT"/>
              </a:rPr>
              <a:t>de la nature</a:t>
            </a:r>
            <a:r>
              <a:rPr lang="fr-FR" dirty="0" smtClean="0">
                <a:latin typeface="TimesNewRomanPSMT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01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0" y="236808"/>
            <a:ext cx="83068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NewRomanPSMT"/>
              </a:rPr>
              <a:t>Exemple 1: L’architecture </a:t>
            </a:r>
            <a:r>
              <a:rPr lang="fr-FR" dirty="0">
                <a:latin typeface="TimesNewRomanPSMT"/>
              </a:rPr>
              <a:t>grecque était conçue par analogie </a:t>
            </a:r>
            <a:r>
              <a:rPr lang="fr-FR" dirty="0" smtClean="0">
                <a:latin typeface="TimesNewRomanPSMT"/>
              </a:rPr>
              <a:t>à l’organisation </a:t>
            </a:r>
            <a:r>
              <a:rPr lang="fr-FR" dirty="0">
                <a:latin typeface="TimesNewRomanPSMT"/>
              </a:rPr>
              <a:t>physique du corps humain en lui </a:t>
            </a:r>
            <a:r>
              <a:rPr lang="fr-FR" dirty="0" smtClean="0">
                <a:latin typeface="TimesNewRomanPSMT"/>
              </a:rPr>
              <a:t>empruntant ses </a:t>
            </a:r>
            <a:r>
              <a:rPr lang="fr-FR" dirty="0">
                <a:latin typeface="TimesNewRomanPSMT"/>
              </a:rPr>
              <a:t>proportions qui vont définir les règles des </a:t>
            </a:r>
            <a:r>
              <a:rPr lang="fr-FR" dirty="0" smtClean="0">
                <a:latin typeface="TimesNewRomanPSMT"/>
              </a:rPr>
              <a:t>différents ordres.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1970" y="3736074"/>
            <a:ext cx="830687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NewRomanPSMT"/>
              </a:rPr>
              <a:t>Exemple 2: L’usage </a:t>
            </a:r>
            <a:r>
              <a:rPr lang="fr-FR" dirty="0">
                <a:latin typeface="TimesNewRomanPSMT"/>
              </a:rPr>
              <a:t>peut aussi être repéré dans des réalisations </a:t>
            </a:r>
            <a:r>
              <a:rPr lang="fr-FR" dirty="0" smtClean="0">
                <a:latin typeface="TimesNewRomanPSMT"/>
              </a:rPr>
              <a:t>plus récentes</a:t>
            </a:r>
            <a:r>
              <a:rPr lang="fr-FR" dirty="0">
                <a:latin typeface="TimesNewRomanPSMT"/>
              </a:rPr>
              <a:t>, comme dans le Centre culturel </a:t>
            </a:r>
            <a:r>
              <a:rPr lang="fr-FR" dirty="0" smtClean="0">
                <a:latin typeface="TimesNewRomanPSMT"/>
              </a:rPr>
              <a:t>Jean-Marie- </a:t>
            </a:r>
            <a:r>
              <a:rPr lang="fr-FR" dirty="0" err="1" smtClean="0">
                <a:latin typeface="TimesNewRomanPSMT"/>
              </a:rPr>
              <a:t>Tjibaou</a:t>
            </a:r>
            <a:r>
              <a:rPr lang="fr-FR" dirty="0" smtClean="0">
                <a:latin typeface="TimesNewRomanPSMT"/>
              </a:rPr>
              <a:t> </a:t>
            </a:r>
            <a:r>
              <a:rPr lang="fr-FR" dirty="0">
                <a:latin typeface="TimesNewRomanPSMT"/>
              </a:rPr>
              <a:t>(1991-1998) (</a:t>
            </a:r>
            <a:r>
              <a:rPr lang="fr-FR" b="1" dirty="0">
                <a:latin typeface="TimesNewRomanPS-BoldMT"/>
              </a:rPr>
              <a:t>fig.8</a:t>
            </a:r>
            <a:r>
              <a:rPr lang="fr-FR" dirty="0">
                <a:latin typeface="TimesNewRomanPSMT"/>
              </a:rPr>
              <a:t>), près de Nouméa, </a:t>
            </a:r>
            <a:r>
              <a:rPr lang="fr-FR" dirty="0" smtClean="0">
                <a:latin typeface="TimesNewRomanPSMT"/>
              </a:rPr>
              <a:t>Nouvelle- Calédonie</a:t>
            </a:r>
            <a:r>
              <a:rPr lang="fr-FR" dirty="0">
                <a:latin typeface="TimesNewRomanPSMT"/>
              </a:rPr>
              <a:t>, conçu par l’architecte italien R. </a:t>
            </a:r>
            <a:r>
              <a:rPr lang="fr-FR" dirty="0" smtClean="0">
                <a:latin typeface="TimesNewRomanPSMT"/>
              </a:rPr>
              <a:t>PIANO, composé </a:t>
            </a:r>
            <a:r>
              <a:rPr lang="fr-FR" dirty="0">
                <a:latin typeface="TimesNewRomanPSMT"/>
              </a:rPr>
              <a:t>de dix bâtiments high-tech de bois en forme </a:t>
            </a:r>
            <a:r>
              <a:rPr lang="fr-FR" dirty="0" smtClean="0">
                <a:latin typeface="TimesNewRomanPSMT"/>
              </a:rPr>
              <a:t>de huttes </a:t>
            </a:r>
            <a:r>
              <a:rPr lang="fr-FR" dirty="0">
                <a:latin typeface="TimesNewRomanPSMT"/>
              </a:rPr>
              <a:t>organisés par analogie à l’organisation type </a:t>
            </a:r>
            <a:r>
              <a:rPr lang="fr-FR" dirty="0" smtClean="0">
                <a:latin typeface="TimesNewRomanPSMT"/>
              </a:rPr>
              <a:t>du </a:t>
            </a:r>
            <a:r>
              <a:rPr lang="en-US" dirty="0" smtClean="0">
                <a:latin typeface="TimesNewRomanPSMT"/>
              </a:rPr>
              <a:t>village </a:t>
            </a:r>
            <a:r>
              <a:rPr lang="en-US" dirty="0" err="1">
                <a:latin typeface="TimesNewRomanPSMT"/>
              </a:rPr>
              <a:t>kanak</a:t>
            </a:r>
            <a:r>
              <a:rPr lang="en-US" dirty="0">
                <a:latin typeface="TimesNewRomanPSMT"/>
              </a:rPr>
              <a:t> «</a:t>
            </a:r>
            <a:r>
              <a:rPr lang="en-US" i="1" dirty="0">
                <a:latin typeface="Times New Roman" panose="02020603050405020304" pitchFamily="18" charset="0"/>
              </a:rPr>
              <a:t>like houses in a village, with paths and</a:t>
            </a: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Times New Roman" panose="02020603050405020304" pitchFamily="18" charset="0"/>
              </a:rPr>
              <a:t>communal green areas and in perpetual dialog with </a:t>
            </a:r>
            <a:r>
              <a:rPr lang="en-US" i="1" dirty="0" smtClean="0">
                <a:latin typeface="Times New Roman" panose="02020603050405020304" pitchFamily="18" charset="0"/>
              </a:rPr>
              <a:t>the </a:t>
            </a:r>
            <a:r>
              <a:rPr lang="fr-FR" i="1" dirty="0" err="1" smtClean="0">
                <a:latin typeface="Times New Roman" panose="02020603050405020304" pitchFamily="18" charset="0"/>
              </a:rPr>
              <a:t>pacific</a:t>
            </a:r>
            <a:r>
              <a:rPr lang="fr-FR" i="1" dirty="0" smtClean="0"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</a:rPr>
              <a:t>ocean</a:t>
            </a:r>
            <a:r>
              <a:rPr lang="fr-FR" dirty="0">
                <a:latin typeface="TimesNewRomanPSMT"/>
              </a:rPr>
              <a:t>» [35], célébrant la culture kanake.</a:t>
            </a:r>
            <a:endParaRPr lang="fr-FR" dirty="0"/>
          </a:p>
        </p:txBody>
      </p:sp>
      <p:pic>
        <p:nvPicPr>
          <p:cNvPr id="16386" name="Picture 2" descr="RÃ©sultat de recherche d'images pour &quot;les ordres grecs corp huma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45" y="1275537"/>
            <a:ext cx="2342927" cy="23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2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jet : centre culturel Tjibaou, NoumÃ©a, nouvelle&#10;CalÃ©donie. Architecte: Renzo piano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1" y="982213"/>
            <a:ext cx="6618711" cy="49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16" y="915943"/>
            <a:ext cx="6734712" cy="50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20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âhÃ´tel de&#10;plage de&#10;Jumeirah â&#10;DubaÃ¯&#10;De l âusage de la mÃ©taphore dans la crÃ©ation architectural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/>
          <a:stretch/>
        </p:blipFill>
        <p:spPr bwMode="auto">
          <a:xfrm>
            <a:off x="1198763" y="283335"/>
            <a:ext cx="6986438" cy="45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079" y="5254580"/>
            <a:ext cx="8068614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NewRomanPSMT"/>
              </a:rPr>
              <a:t>Il est donc clair que l’usage de l’analogie est l’opération </a:t>
            </a:r>
            <a:r>
              <a:rPr lang="fr-FR" dirty="0" smtClean="0">
                <a:latin typeface="TimesNewRomanPSMT"/>
              </a:rPr>
              <a:t>qui permet </a:t>
            </a:r>
            <a:r>
              <a:rPr lang="fr-FR" dirty="0">
                <a:latin typeface="TimesNewRomanPSMT"/>
              </a:rPr>
              <a:t>de découvrir les secrets (règles et lois) des </a:t>
            </a:r>
            <a:r>
              <a:rPr lang="fr-FR" dirty="0" smtClean="0">
                <a:latin typeface="TimesNewRomanPSMT"/>
              </a:rPr>
              <a:t>objets que </a:t>
            </a:r>
            <a:r>
              <a:rPr lang="fr-FR" dirty="0">
                <a:latin typeface="TimesNewRomanPSMT"/>
              </a:rPr>
              <a:t>nous connaissons, et qui vont servir d’analogie </a:t>
            </a:r>
            <a:r>
              <a:rPr lang="fr-FR" dirty="0" smtClean="0">
                <a:latin typeface="TimesNewRomanPSMT"/>
              </a:rPr>
              <a:t>ou d’exemples.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1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85" y="579922"/>
            <a:ext cx="876407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Quelque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soit sa finalité et l’époque de sa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construction, l’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d’architectes (habitation, palais, temple, etc.),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 manifeste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 un assemblage plus ou moins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complexe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volumes géométriques. A.C. ANTONIADES [37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], constate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qu’à travers l’histoire, l’architecture a souvent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fait appel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la géométrie. L’usage des formes géométriques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peut être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repéré, dans l’architecture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ancienne, dans l’architecture musulmane,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l’architecture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renaissance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Brunelleschi,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voire même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des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réalisations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contemporaines.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débat sur l’esthétique de l’architecture classique et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renaissance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été centré essentiellement sur la recherche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l’harmonie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la relation des parties à l’ensemble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l’édifice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travers la géométrie. L’architecture moderne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tout en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délaissant les ornements (pastiches) sur façades,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c’est orienté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vers la configuration géométrique par les volumes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 aussi le cours sur la forme et composition 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898"/>
            <a:ext cx="3620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L’usage de la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géométrie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53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89408"/>
            <a:ext cx="914400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400" dirty="0">
                <a:latin typeface="SimplifiedArabic"/>
              </a:rPr>
              <a:t>تشير </a:t>
            </a:r>
            <a:r>
              <a:rPr lang="ar-DZ" sz="2400" dirty="0" err="1">
                <a:latin typeface="SimplifiedArabic"/>
              </a:rPr>
              <a:t>موسوعه</a:t>
            </a:r>
            <a:r>
              <a:rPr lang="ar-DZ" sz="2400" dirty="0">
                <a:latin typeface="SimplifiedArabic"/>
              </a:rPr>
              <a:t> </a:t>
            </a:r>
            <a:r>
              <a:rPr lang="ar-DZ" sz="2400" dirty="0" smtClean="0">
                <a:latin typeface="SimplifiedArabic"/>
              </a:rPr>
              <a:t>التراث </a:t>
            </a:r>
            <a:r>
              <a:rPr lang="ar-DZ" sz="2400" dirty="0">
                <a:latin typeface="SimplifiedArabic"/>
              </a:rPr>
              <a:t>الامريكي الى ان كل من </a:t>
            </a:r>
            <a:r>
              <a:rPr lang="ar-DZ" sz="2400" dirty="0" smtClean="0">
                <a:latin typeface="SimplifiedArabic"/>
              </a:rPr>
              <a:t>الكلمات</a:t>
            </a:r>
            <a:r>
              <a:rPr lang="fr-FR" sz="2400" dirty="0" smtClean="0">
                <a:latin typeface="Times New Roman" panose="02020603050405020304" pitchFamily="18" charset="0"/>
              </a:rPr>
              <a:t>, </a:t>
            </a:r>
            <a:r>
              <a:rPr lang="fr-FR" sz="2400" dirty="0">
                <a:latin typeface="Times New Roman" panose="02020603050405020304" pitchFamily="18" charset="0"/>
              </a:rPr>
              <a:t>Notion </a:t>
            </a:r>
            <a:r>
              <a:rPr lang="fr-FR" sz="2400" dirty="0" smtClean="0">
                <a:latin typeface="Times New Roman" panose="02020603050405020304" pitchFamily="18" charset="0"/>
              </a:rPr>
              <a:t>, Idée </a:t>
            </a:r>
            <a:r>
              <a:rPr lang="ar-DZ" sz="2400" dirty="0" smtClean="0">
                <a:latin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</a:rPr>
              <a:t>Concept</a:t>
            </a:r>
            <a:r>
              <a:rPr lang="ar-DZ" sz="2400" dirty="0" smtClean="0">
                <a:latin typeface="SimplifiedArabic"/>
              </a:rPr>
              <a:t> مترادفه </a:t>
            </a:r>
            <a:r>
              <a:rPr lang="ar-DZ" sz="2400" dirty="0">
                <a:latin typeface="SimplifiedArabic"/>
              </a:rPr>
              <a:t>تشير </a:t>
            </a:r>
            <a:r>
              <a:rPr lang="ar-DZ" sz="2400" dirty="0" smtClean="0">
                <a:latin typeface="SimplifiedArabic"/>
              </a:rPr>
              <a:t>الى ما </a:t>
            </a:r>
            <a:r>
              <a:rPr lang="ar-DZ" sz="2400" dirty="0">
                <a:latin typeface="SimplifiedArabic"/>
              </a:rPr>
              <a:t>تشكل او تمثل في العقل كنتاج لفعالية عقليه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7410349" y="166188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b="1" dirty="0" smtClean="0">
                <a:solidFill>
                  <a:srgbClr val="FF0000"/>
                </a:solidFill>
                <a:latin typeface="SimplifiedArabic"/>
              </a:rPr>
              <a:t>تعاريف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9865" y="2040202"/>
            <a:ext cx="422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DZ" dirty="0" smtClean="0">
                <a:latin typeface="SimplifiedArabic"/>
              </a:rPr>
              <a:t>هي </a:t>
            </a:r>
            <a:r>
              <a:rPr lang="fr-FR" dirty="0" smtClean="0">
                <a:latin typeface="SimplifiedArabic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Idée </a:t>
            </a:r>
            <a:r>
              <a:rPr lang="ar-DZ" dirty="0" smtClean="0">
                <a:latin typeface="Times New Roman" panose="02020603050405020304" pitchFamily="18" charset="0"/>
              </a:rPr>
              <a:t> </a:t>
            </a:r>
            <a:r>
              <a:rPr lang="ar-DZ" dirty="0" smtClean="0">
                <a:latin typeface="SimplifiedArabic"/>
              </a:rPr>
              <a:t>فيؤكد </a:t>
            </a:r>
            <a:r>
              <a:rPr lang="ar-DZ" dirty="0">
                <a:latin typeface="SimplifiedArabic"/>
              </a:rPr>
              <a:t>ان ال </a:t>
            </a:r>
            <a:r>
              <a:rPr lang="fr-FR" dirty="0" err="1">
                <a:latin typeface="Times New Roman" panose="02020603050405020304" pitchFamily="18" charset="0"/>
              </a:rPr>
              <a:t>McGinty</a:t>
            </a:r>
            <a:r>
              <a:rPr lang="fr-FR" dirty="0">
                <a:latin typeface="Times New Roman" panose="02020603050405020304" pitchFamily="18" charset="0"/>
              </a:rPr>
              <a:t> </a:t>
            </a:r>
            <a:r>
              <a:rPr lang="ar-DZ" dirty="0">
                <a:latin typeface="SimplifiedArabic"/>
              </a:rPr>
              <a:t>اما</a:t>
            </a:r>
          </a:p>
          <a:p>
            <a:pPr algn="ctr">
              <a:lnSpc>
                <a:spcPct val="200000"/>
              </a:lnSpc>
            </a:pPr>
            <a:r>
              <a:rPr lang="ar-DZ" dirty="0">
                <a:latin typeface="SimplifiedArabic"/>
              </a:rPr>
              <a:t>محدده </a:t>
            </a:r>
            <a:r>
              <a:rPr lang="ar-DZ" dirty="0" err="1">
                <a:latin typeface="SimplifiedArabic"/>
              </a:rPr>
              <a:t>وواضحه</a:t>
            </a:r>
            <a:r>
              <a:rPr lang="ar-DZ" dirty="0">
                <a:latin typeface="SimplifiedArabic"/>
              </a:rPr>
              <a:t> نملكها </a:t>
            </a:r>
            <a:r>
              <a:rPr lang="ar-DZ" dirty="0" smtClean="0">
                <a:latin typeface="SimplifiedArabic"/>
              </a:rPr>
              <a:t>نتيجة الفهم </a:t>
            </a:r>
            <a:r>
              <a:rPr lang="ar-DZ" dirty="0">
                <a:latin typeface="SimplifiedArabic"/>
              </a:rPr>
              <a:t>و </a:t>
            </a:r>
            <a:r>
              <a:rPr lang="fr-FR" dirty="0">
                <a:latin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pensée</a:t>
            </a:r>
            <a:endParaRPr lang="fr-FR" dirty="0">
              <a:latin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ar-DZ" dirty="0">
                <a:latin typeface="SimplifiedArabic"/>
              </a:rPr>
              <a:t>عن اشياء </a:t>
            </a:r>
            <a:r>
              <a:rPr lang="fr-FR" dirty="0" smtClean="0">
                <a:latin typeface="Times New Roman" panose="02020603050405020304" pitchFamily="18" charset="0"/>
              </a:rPr>
              <a:t>Idées </a:t>
            </a:r>
            <a:r>
              <a:rPr lang="ar-DZ" dirty="0">
                <a:latin typeface="SimplifiedArabic"/>
              </a:rPr>
              <a:t>التبصر </a:t>
            </a:r>
            <a:r>
              <a:rPr lang="ar-DZ" dirty="0" err="1">
                <a:latin typeface="SimplifiedArabic"/>
              </a:rPr>
              <a:t>والملاحظه</a:t>
            </a:r>
            <a:r>
              <a:rPr lang="ar-DZ" dirty="0">
                <a:latin typeface="SimplifiedArabic"/>
              </a:rPr>
              <a:t>، وفي </a:t>
            </a:r>
            <a:r>
              <a:rPr lang="ar-DZ" dirty="0" err="1">
                <a:latin typeface="SimplifiedArabic"/>
              </a:rPr>
              <a:t>العماره</a:t>
            </a:r>
            <a:r>
              <a:rPr lang="ar-DZ" dirty="0">
                <a:latin typeface="SimplifiedArabic"/>
              </a:rPr>
              <a:t> نملك</a:t>
            </a:r>
          </a:p>
          <a:p>
            <a:pPr algn="ctr">
              <a:lnSpc>
                <a:spcPct val="200000"/>
              </a:lnSpc>
            </a:pPr>
            <a:r>
              <a:rPr lang="ar-DZ" dirty="0">
                <a:latin typeface="SimplifiedArabic"/>
              </a:rPr>
              <a:t>كثيرة كطريقة توجيه </a:t>
            </a:r>
            <a:r>
              <a:rPr lang="ar-DZ" dirty="0" err="1">
                <a:latin typeface="SimplifiedArabic"/>
              </a:rPr>
              <a:t>البنايه</a:t>
            </a:r>
            <a:r>
              <a:rPr lang="ar-DZ" dirty="0">
                <a:latin typeface="SimplifiedArabic"/>
              </a:rPr>
              <a:t> ،توقيع المطبخ ،....</a:t>
            </a:r>
            <a:endParaRPr lang="fr-FR" dirty="0"/>
          </a:p>
        </p:txBody>
      </p:sp>
      <p:pic>
        <p:nvPicPr>
          <p:cNvPr id="10" name="Picture 2" descr="Cours ThÃ©orie du projet: Concepts et IdÃ©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8" b="31199"/>
          <a:stretch/>
        </p:blipFill>
        <p:spPr bwMode="auto">
          <a:xfrm>
            <a:off x="1533526" y="4558623"/>
            <a:ext cx="6076950" cy="21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8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85" y="2041909"/>
            <a:ext cx="87898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latin typeface="SimplifiedArabic-Bold"/>
              </a:rPr>
              <a:t>Cette projection a été préparée à partir d’articles scientifiques et cours de quelques enseignants chercheurs algériens et étrangers </a:t>
            </a:r>
            <a:endParaRPr lang="ar-DZ" b="1" dirty="0" smtClean="0">
              <a:latin typeface="SimplifiedArabic-Bold"/>
            </a:endParaRPr>
          </a:p>
          <a:p>
            <a:pPr algn="r" rtl="1">
              <a:lnSpc>
                <a:spcPct val="150000"/>
              </a:lnSpc>
            </a:pPr>
            <a:endParaRPr lang="fr-FR" b="1" dirty="0" smtClean="0">
              <a:latin typeface="SimplifiedArabic-Bold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DZ" b="1" dirty="0" smtClean="0">
                <a:latin typeface="SimplifiedArabic-Bold"/>
              </a:rPr>
              <a:t>الأفكار </a:t>
            </a:r>
            <a:r>
              <a:rPr lang="ar-DZ" b="1" dirty="0">
                <a:latin typeface="SimplifiedArabic-Bold"/>
              </a:rPr>
              <a:t>في نتاجات طلبة المدارس المعمارية </a:t>
            </a:r>
            <a:r>
              <a:rPr lang="ar-DZ" b="1" dirty="0" smtClean="0">
                <a:latin typeface="SimplifiedArabic-Bold"/>
              </a:rPr>
              <a:t>العراقية، </a:t>
            </a:r>
            <a:r>
              <a:rPr lang="ar-DZ" b="1" dirty="0" err="1" smtClean="0">
                <a:latin typeface="SimplifiedArabic-Bold"/>
              </a:rPr>
              <a:t>بريازت</a:t>
            </a:r>
            <a:r>
              <a:rPr lang="ar-DZ" b="1" dirty="0" smtClean="0">
                <a:latin typeface="SimplifiedArabic-Bold"/>
              </a:rPr>
              <a:t> </a:t>
            </a:r>
            <a:r>
              <a:rPr lang="ar-DZ" b="1" dirty="0">
                <a:latin typeface="SimplifiedArabic-Bold"/>
              </a:rPr>
              <a:t>قاسم حسين </a:t>
            </a:r>
            <a:r>
              <a:rPr lang="ar-DZ" b="1" dirty="0" smtClean="0">
                <a:latin typeface="SimplifiedArabic-Bold"/>
              </a:rPr>
              <a:t>فهمي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dirty="0" smtClean="0"/>
              <a:t>Enseigner la conception architecturale:</a:t>
            </a:r>
            <a:r>
              <a:rPr lang="ar-DZ" b="1" dirty="0" smtClean="0"/>
              <a:t> </a:t>
            </a:r>
            <a:r>
              <a:rPr lang="fr-FR" b="1" dirty="0" smtClean="0"/>
              <a:t>analyse des pratiques pédagogiques à la lumière</a:t>
            </a:r>
            <a:r>
              <a:rPr lang="ar-DZ" b="1" dirty="0" smtClean="0"/>
              <a:t> </a:t>
            </a:r>
            <a:r>
              <a:rPr lang="fr-FR" b="1" dirty="0" smtClean="0"/>
              <a:t>de l’approche par compétence, Messaoud AICHE.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dirty="0" smtClean="0"/>
              <a:t>Cours théorie de projet L3: concepts et idées, </a:t>
            </a:r>
            <a:r>
              <a:rPr lang="fr-FR" b="1" dirty="0" err="1" smtClean="0"/>
              <a:t>Said</a:t>
            </a:r>
            <a:r>
              <a:rPr lang="fr-FR" b="1" dirty="0" smtClean="0"/>
              <a:t> MAZOUZ.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31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00" y="671315"/>
            <a:ext cx="4159875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DZ" dirty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في </a:t>
            </a:r>
            <a:r>
              <a:rPr lang="fr-FR" dirty="0" smtClean="0">
                <a:latin typeface="Times New Roman" panose="02020603050405020304" pitchFamily="18" charset="0"/>
              </a:rPr>
              <a:t>Idée </a:t>
            </a:r>
            <a:r>
              <a:rPr lang="ar-DZ" dirty="0" smtClean="0">
                <a:latin typeface="Times New Roman" panose="02020603050405020304" pitchFamily="18" charset="0"/>
              </a:rPr>
              <a:t> </a:t>
            </a:r>
            <a:r>
              <a:rPr lang="ar-DZ" dirty="0" smtClean="0">
                <a:latin typeface="SimplifiedArabic"/>
              </a:rPr>
              <a:t>فهي </a:t>
            </a:r>
            <a:r>
              <a:rPr lang="ar-DZ" dirty="0">
                <a:latin typeface="SimplifiedArabic"/>
              </a:rPr>
              <a:t>تشابه ال </a:t>
            </a:r>
            <a:r>
              <a:rPr lang="fr-FR" dirty="0" smtClean="0">
                <a:latin typeface="Times New Roman" panose="02020603050405020304" pitchFamily="18" charset="0"/>
              </a:rPr>
              <a:t>Concepts </a:t>
            </a:r>
            <a:r>
              <a:rPr lang="ar-DZ" dirty="0">
                <a:latin typeface="SimplifiedArabic"/>
              </a:rPr>
              <a:t>اما ال</a:t>
            </a:r>
          </a:p>
          <a:p>
            <a:pPr algn="ctr">
              <a:lnSpc>
                <a:spcPct val="200000"/>
              </a:lnSpc>
            </a:pPr>
            <a:r>
              <a:rPr lang="ar-DZ" dirty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محدده </a:t>
            </a:r>
            <a:r>
              <a:rPr lang="ar-DZ" dirty="0">
                <a:latin typeface="SimplifiedArabic"/>
              </a:rPr>
              <a:t>نملكها نتيجة الفهم ، عدا </a:t>
            </a:r>
            <a:r>
              <a:rPr lang="fr-FR" dirty="0" smtClean="0">
                <a:latin typeface="Times New Roman" panose="02020603050405020304" pitchFamily="18" charset="0"/>
              </a:rPr>
              <a:t>pensées </a:t>
            </a:r>
            <a:r>
              <a:rPr lang="ar-DZ" dirty="0">
                <a:latin typeface="SimplifiedArabic"/>
              </a:rPr>
              <a:t>كونها</a:t>
            </a:r>
          </a:p>
          <a:p>
            <a:pPr algn="ctr">
              <a:lnSpc>
                <a:spcPct val="200000"/>
              </a:lnSpc>
            </a:pPr>
            <a:r>
              <a:rPr lang="ar-DZ" dirty="0" smtClean="0">
                <a:latin typeface="SimplifiedArabic"/>
              </a:rPr>
              <a:t> لها </a:t>
            </a:r>
            <a:r>
              <a:rPr lang="ar-DZ" dirty="0">
                <a:latin typeface="SimplifiedArabic"/>
              </a:rPr>
              <a:t>ميزه خاصه : فهي </a:t>
            </a:r>
            <a:r>
              <a:rPr lang="fr-FR" dirty="0">
                <a:latin typeface="Times New Roman" panose="02020603050405020304" pitchFamily="18" charset="0"/>
              </a:rPr>
              <a:t>Concept </a:t>
            </a:r>
            <a:r>
              <a:rPr lang="ar-DZ" dirty="0">
                <a:latin typeface="SimplifiedArabic"/>
              </a:rPr>
              <a:t>ذلك فان ال</a:t>
            </a:r>
          </a:p>
          <a:p>
            <a:pPr algn="ctr">
              <a:lnSpc>
                <a:spcPct val="200000"/>
              </a:lnSpc>
            </a:pP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 تتعلق </a:t>
            </a:r>
            <a:r>
              <a:rPr lang="ar-DZ" dirty="0" err="1">
                <a:latin typeface="SimplifiedArabic"/>
              </a:rPr>
              <a:t>بالطريقه</a:t>
            </a:r>
            <a:r>
              <a:rPr lang="ar-DZ" dirty="0">
                <a:latin typeface="SimplifiedArabic"/>
              </a:rPr>
              <a:t> التي ترتبط بها عناصر </a:t>
            </a:r>
            <a:r>
              <a:rPr lang="ar-DZ" dirty="0" smtClean="0">
                <a:latin typeface="SimplifiedArabic"/>
              </a:rPr>
              <a:t>أو</a:t>
            </a:r>
            <a:r>
              <a:rPr lang="fr-FR" dirty="0" smtClean="0">
                <a:latin typeface="Times New Roman" panose="02020603050405020304" pitchFamily="18" charset="0"/>
              </a:rPr>
              <a:t>pensées</a:t>
            </a:r>
            <a:r>
              <a:rPr lang="ar-DZ" dirty="0" smtClean="0">
                <a:latin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  </a:t>
            </a:r>
            <a:endParaRPr lang="fr-FR" dirty="0">
              <a:latin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ar-DZ" dirty="0">
                <a:latin typeface="SimplifiedArabic"/>
              </a:rPr>
              <a:t>خصائص عديده في شيء مفرد. ففي </a:t>
            </a:r>
            <a:r>
              <a:rPr lang="ar-DZ" dirty="0" err="1">
                <a:latin typeface="SimplifiedArabic"/>
              </a:rPr>
              <a:t>العماره</a:t>
            </a:r>
            <a:r>
              <a:rPr lang="ar-DZ" dirty="0">
                <a:latin typeface="SimplifiedArabic"/>
              </a:rPr>
              <a:t> تُظهر ال</a:t>
            </a:r>
          </a:p>
          <a:p>
            <a:pPr algn="ctr">
              <a:lnSpc>
                <a:spcPct val="200000"/>
              </a:lnSpc>
            </a:pPr>
            <a:r>
              <a:rPr lang="ar-DZ" dirty="0" smtClean="0">
                <a:latin typeface="SimplifiedArabic"/>
              </a:rPr>
              <a:t> كيف </a:t>
            </a:r>
            <a:r>
              <a:rPr lang="ar-DZ" dirty="0">
                <a:latin typeface="SimplifiedArabic"/>
              </a:rPr>
              <a:t>ان الجوانب </a:t>
            </a:r>
            <a:r>
              <a:rPr lang="ar-DZ" dirty="0" err="1">
                <a:latin typeface="SimplifiedArabic"/>
              </a:rPr>
              <a:t>المختلفه</a:t>
            </a:r>
            <a:r>
              <a:rPr lang="ar-DZ" dirty="0">
                <a:latin typeface="SimplifiedArabic"/>
              </a:rPr>
              <a:t> للمتطلبات </a:t>
            </a:r>
            <a:r>
              <a:rPr lang="fr-FR" dirty="0" smtClean="0">
                <a:latin typeface="Times New Roman" panose="02020603050405020304" pitchFamily="18" charset="0"/>
              </a:rPr>
              <a:t>Concept</a:t>
            </a:r>
            <a:endParaRPr lang="fr-FR" dirty="0">
              <a:latin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تؤثر </a:t>
            </a:r>
            <a:r>
              <a:rPr lang="ar-DZ" dirty="0">
                <a:latin typeface="SimplifiedArabic"/>
              </a:rPr>
              <a:t>مباشره في </a:t>
            </a:r>
            <a:r>
              <a:rPr lang="fr-FR" dirty="0" smtClean="0">
                <a:latin typeface="SimplifiedArabic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pensée  </a:t>
            </a:r>
            <a:r>
              <a:rPr lang="ar-DZ" dirty="0" err="1">
                <a:latin typeface="SimplifiedArabic"/>
              </a:rPr>
              <a:t>البنائيه</a:t>
            </a:r>
            <a:r>
              <a:rPr lang="ar-DZ" dirty="0">
                <a:latin typeface="SimplifiedArabic"/>
              </a:rPr>
              <a:t> ممكن ان تجمع في</a:t>
            </a:r>
          </a:p>
          <a:p>
            <a:pPr algn="ctr">
              <a:lnSpc>
                <a:spcPct val="200000"/>
              </a:lnSpc>
            </a:pPr>
            <a:r>
              <a:rPr lang="ar-DZ" dirty="0" smtClean="0">
                <a:latin typeface="SimplifiedArabic"/>
              </a:rPr>
              <a:t> في </a:t>
            </a:r>
            <a:r>
              <a:rPr lang="ar-DZ" dirty="0" err="1">
                <a:latin typeface="SimplifiedArabic"/>
              </a:rPr>
              <a:t>العماره</a:t>
            </a:r>
            <a:r>
              <a:rPr lang="ar-DZ" dirty="0">
                <a:latin typeface="SimplifiedArabic"/>
              </a:rPr>
              <a:t> هي مطمح </a:t>
            </a:r>
            <a:r>
              <a:rPr lang="fr-FR" dirty="0" smtClean="0">
                <a:latin typeface="Times New Roman" panose="02020603050405020304" pitchFamily="18" charset="0"/>
              </a:rPr>
              <a:t>concept </a:t>
            </a:r>
            <a:r>
              <a:rPr lang="ar-DZ" dirty="0" smtClean="0">
                <a:latin typeface="SimplifiedArabic"/>
              </a:rPr>
              <a:t>التصميم</a:t>
            </a:r>
            <a:r>
              <a:rPr lang="ar-DZ" dirty="0">
                <a:latin typeface="SimplifiedArabic"/>
              </a:rPr>
              <a:t>. </a:t>
            </a:r>
            <a:r>
              <a:rPr lang="ar-DZ" dirty="0" smtClean="0">
                <a:latin typeface="SimplifiedArabic"/>
              </a:rPr>
              <a:t>ف</a:t>
            </a:r>
          </a:p>
          <a:p>
            <a:pPr algn="ctr">
              <a:lnSpc>
                <a:spcPct val="200000"/>
              </a:lnSpc>
            </a:pPr>
            <a:r>
              <a:rPr lang="ar-DZ" dirty="0" smtClean="0">
                <a:latin typeface="SimplifiedArabic"/>
              </a:rPr>
              <a:t>كبير </a:t>
            </a:r>
            <a:r>
              <a:rPr lang="ar-DZ" dirty="0" err="1" smtClean="0">
                <a:latin typeface="SimplifiedArabic"/>
              </a:rPr>
              <a:t>ونتيجه</a:t>
            </a:r>
            <a:r>
              <a:rPr lang="ar-DZ" dirty="0" smtClean="0">
                <a:latin typeface="SimplifiedArabic"/>
              </a:rPr>
              <a:t> جهود مكثفه وتخيليه لجلب اشياء تبدو غير</a:t>
            </a:r>
          </a:p>
          <a:p>
            <a:pPr algn="ctr">
              <a:lnSpc>
                <a:spcPct val="200000"/>
              </a:lnSpc>
            </a:pPr>
            <a:r>
              <a:rPr lang="ar-DZ" dirty="0" err="1" smtClean="0">
                <a:latin typeface="SimplifiedArabic"/>
              </a:rPr>
              <a:t>متشابهه</a:t>
            </a:r>
            <a:r>
              <a:rPr lang="ar-DZ" dirty="0" smtClean="0">
                <a:latin typeface="SimplifiedArabic"/>
              </a:rPr>
              <a:t> </a:t>
            </a:r>
            <a:r>
              <a:rPr lang="ar-DZ" dirty="0">
                <a:latin typeface="SimplifiedArabic"/>
              </a:rPr>
              <a:t>معاً </a:t>
            </a:r>
            <a:r>
              <a:rPr lang="ar-DZ" dirty="0">
                <a:latin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00791" y="1571561"/>
            <a:ext cx="4224270" cy="3831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DZ" dirty="0" smtClean="0">
                <a:latin typeface="SimplifiedArabic"/>
              </a:rPr>
              <a:t>كثيرا ما </a:t>
            </a:r>
            <a:r>
              <a:rPr lang="fr-FR" dirty="0" smtClean="0">
                <a:latin typeface="SimplifiedArabic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Idées </a:t>
            </a:r>
            <a:r>
              <a:rPr lang="ar-DZ" dirty="0">
                <a:latin typeface="SimplifiedArabic"/>
              </a:rPr>
              <a:t>فأنها تشابه ال </a:t>
            </a:r>
            <a:r>
              <a:rPr lang="fr-FR" dirty="0" smtClean="0">
                <a:latin typeface="SimplifiedArabic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Notions </a:t>
            </a:r>
            <a:r>
              <a:rPr lang="ar-DZ" dirty="0">
                <a:latin typeface="SimplifiedArabic"/>
              </a:rPr>
              <a:t>أما ال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latin typeface="Times New Roman" panose="02020603050405020304" pitchFamily="18" charset="0"/>
              </a:rPr>
              <a:t>Id</a:t>
            </a:r>
            <a:r>
              <a:rPr lang="ar-DZ" dirty="0" smtClean="0">
                <a:latin typeface="Times New Roman" panose="02020603050405020304" pitchFamily="18" charset="0"/>
              </a:rPr>
              <a:t>é</a:t>
            </a:r>
            <a:r>
              <a:rPr lang="fr-FR" dirty="0" smtClean="0">
                <a:latin typeface="Times New Roman" panose="02020603050405020304" pitchFamily="18" charset="0"/>
              </a:rPr>
              <a:t>es</a:t>
            </a:r>
            <a:r>
              <a:rPr lang="ar-DZ" dirty="0" smtClean="0">
                <a:latin typeface="SimplifiedArabic"/>
              </a:rPr>
              <a:t>فهي ، 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عدا </a:t>
            </a:r>
            <a:r>
              <a:rPr lang="ar-DZ" dirty="0">
                <a:latin typeface="SimplifiedArabic"/>
              </a:rPr>
              <a:t>تضمنها </a:t>
            </a:r>
            <a:r>
              <a:rPr lang="ar-DZ" dirty="0" err="1">
                <a:latin typeface="SimplifiedArabic"/>
              </a:rPr>
              <a:t>للعشوائيه</a:t>
            </a:r>
            <a:endParaRPr lang="ar-DZ" dirty="0">
              <a:latin typeface="SimplifiedArabic"/>
            </a:endParaRPr>
          </a:p>
          <a:p>
            <a:pPr algn="ctr">
              <a:lnSpc>
                <a:spcPct val="150000"/>
              </a:lnSpc>
            </a:pPr>
            <a:r>
              <a:rPr lang="ar-DZ" dirty="0">
                <a:latin typeface="SimplifiedArabic"/>
              </a:rPr>
              <a:t>يفترض ان تكون ركيكه </a:t>
            </a:r>
            <a:r>
              <a:rPr lang="ar-DZ" dirty="0" err="1">
                <a:latin typeface="SimplifiedArabic"/>
              </a:rPr>
              <a:t>وضعيفه</a:t>
            </a:r>
            <a:r>
              <a:rPr lang="ar-DZ" dirty="0">
                <a:latin typeface="SimplifiedArabic"/>
              </a:rPr>
              <a:t> أو حتى عاديه عندما</a:t>
            </a:r>
          </a:p>
          <a:p>
            <a:pPr algn="ctr">
              <a:lnSpc>
                <a:spcPct val="150000"/>
              </a:lnSpc>
            </a:pPr>
            <a:r>
              <a:rPr lang="ar-DZ" dirty="0">
                <a:latin typeface="SimplifiedArabic"/>
              </a:rPr>
              <a:t>الاخرى </a:t>
            </a:r>
            <a:r>
              <a:rPr lang="ar-DZ" dirty="0">
                <a:latin typeface="Times New Roman" panose="02020603050405020304" pitchFamily="18" charset="0"/>
              </a:rPr>
              <a:t>, </a:t>
            </a:r>
            <a:r>
              <a:rPr lang="ar-DZ" dirty="0">
                <a:latin typeface="SimplifiedArabic"/>
              </a:rPr>
              <a:t>وعلى الرغم من </a:t>
            </a:r>
            <a:r>
              <a:rPr lang="fr-FR" dirty="0" smtClean="0">
                <a:latin typeface="SimplifiedArabic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idée </a:t>
            </a:r>
            <a:r>
              <a:rPr lang="ar-DZ" dirty="0">
                <a:latin typeface="SimplifiedArabic"/>
              </a:rPr>
              <a:t>يتم اختبارها أمام ال</a:t>
            </a:r>
          </a:p>
          <a:p>
            <a:pPr algn="ctr">
              <a:lnSpc>
                <a:spcPct val="150000"/>
              </a:lnSpc>
            </a:pPr>
            <a:r>
              <a:rPr lang="ar-DZ" dirty="0">
                <a:latin typeface="SimplifiedArabic"/>
              </a:rPr>
              <a:t>ذلك فان لها </a:t>
            </a:r>
            <a:r>
              <a:rPr lang="ar-DZ" dirty="0" smtClean="0">
                <a:latin typeface="SimplifiedArabic"/>
              </a:rPr>
              <a:t>دورًا </a:t>
            </a:r>
            <a:r>
              <a:rPr lang="ar-DZ" dirty="0">
                <a:latin typeface="SimplifiedArabic"/>
              </a:rPr>
              <a:t>في تشكيل المفهوم .فتوليد الافكار</a:t>
            </a:r>
          </a:p>
          <a:p>
            <a:pPr algn="ctr">
              <a:lnSpc>
                <a:spcPct val="150000"/>
              </a:lnSpc>
            </a:pPr>
            <a:r>
              <a:rPr lang="ar-DZ" dirty="0" err="1">
                <a:latin typeface="SimplifiedArabic"/>
              </a:rPr>
              <a:t>العشوائيه</a:t>
            </a:r>
            <a:r>
              <a:rPr lang="ar-DZ" dirty="0">
                <a:latin typeface="SimplifiedArabic"/>
              </a:rPr>
              <a:t> هي أحد الجوانب </a:t>
            </a:r>
            <a:r>
              <a:rPr lang="ar-DZ" dirty="0" err="1">
                <a:latin typeface="SimplifiedArabic"/>
              </a:rPr>
              <a:t>الاساسيه</a:t>
            </a:r>
            <a:r>
              <a:rPr lang="ar-DZ" dirty="0">
                <a:latin typeface="SimplifiedArabic"/>
              </a:rPr>
              <a:t> للحل العلمي</a:t>
            </a:r>
          </a:p>
          <a:p>
            <a:pPr algn="ctr">
              <a:lnSpc>
                <a:spcPct val="150000"/>
              </a:lnSpc>
            </a:pPr>
            <a:r>
              <a:rPr lang="ar-DZ" dirty="0">
                <a:latin typeface="SimplifiedArabic"/>
              </a:rPr>
              <a:t>للمشاكل، إذ تعتبر تقنيه اساسيه عند تجميد نشاط</a:t>
            </a:r>
          </a:p>
          <a:p>
            <a:pPr algn="ctr">
              <a:lnSpc>
                <a:spcPct val="150000"/>
              </a:lnSpc>
            </a:pPr>
            <a:r>
              <a:rPr lang="ar-DZ" dirty="0">
                <a:latin typeface="SimplifiedArabic"/>
              </a:rPr>
              <a:t>تشكيل المفاهيم في </a:t>
            </a:r>
            <a:r>
              <a:rPr lang="ar-DZ" dirty="0" err="1">
                <a:latin typeface="SimplifiedArabic"/>
              </a:rPr>
              <a:t>العماره</a:t>
            </a:r>
            <a:r>
              <a:rPr lang="ar-DZ" dirty="0">
                <a:latin typeface="SimplifiedArabic"/>
              </a:rPr>
              <a:t> </a:t>
            </a:r>
            <a:r>
              <a:rPr lang="ar-DZ" dirty="0" err="1">
                <a:latin typeface="SimplifiedArabic"/>
              </a:rPr>
              <a:t>ونتيجه</a:t>
            </a:r>
            <a:r>
              <a:rPr lang="ar-DZ" dirty="0">
                <a:latin typeface="SimplifiedArabic"/>
              </a:rPr>
              <a:t> </a:t>
            </a:r>
            <a:r>
              <a:rPr lang="ar-DZ" dirty="0" err="1">
                <a:latin typeface="SimplifiedArabic"/>
              </a:rPr>
              <a:t>ضروريه</a:t>
            </a:r>
            <a:r>
              <a:rPr lang="ar-DZ" dirty="0">
                <a:latin typeface="SimplifiedArabic"/>
              </a:rPr>
              <a:t> لعدم </a:t>
            </a:r>
            <a:r>
              <a:rPr lang="ar-DZ" dirty="0" err="1">
                <a:latin typeface="SimplifiedArabic"/>
              </a:rPr>
              <a:t>الخبره</a:t>
            </a:r>
            <a:endParaRPr lang="ar-DZ" dirty="0">
              <a:latin typeface="SimplifiedArabic"/>
            </a:endParaRPr>
          </a:p>
          <a:p>
            <a:pPr algn="ctr">
              <a:lnSpc>
                <a:spcPct val="150000"/>
              </a:lnSpc>
            </a:pPr>
            <a:r>
              <a:rPr lang="ar-DZ" dirty="0">
                <a:latin typeface="SimplifiedArabic"/>
              </a:rPr>
              <a:t>في التصميم وفي تشكيل المفاهيم.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1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416699"/>
            <a:ext cx="88220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Concept Architectural </a:t>
            </a:r>
            <a:r>
              <a:rPr lang="ar-DZ" sz="2400" b="1" dirty="0" err="1" smtClean="0">
                <a:solidFill>
                  <a:srgbClr val="FF0000"/>
                </a:solidFill>
                <a:latin typeface="SimplifiedArabic"/>
              </a:rPr>
              <a:t>الفكره</a:t>
            </a:r>
            <a:r>
              <a:rPr lang="ar-DZ" sz="2400" b="1" dirty="0" smtClean="0">
                <a:solidFill>
                  <a:srgbClr val="FF0000"/>
                </a:solidFill>
                <a:latin typeface="SimplifiedArabic"/>
              </a:rPr>
              <a:t> </a:t>
            </a:r>
            <a:r>
              <a:rPr lang="ar-DZ" sz="2400" b="1" dirty="0" err="1" smtClean="0">
                <a:solidFill>
                  <a:srgbClr val="FF0000"/>
                </a:solidFill>
                <a:latin typeface="SimplifiedArabic"/>
              </a:rPr>
              <a:t>المعماريه</a:t>
            </a:r>
            <a:endParaRPr lang="fr-FR" sz="2400" b="1" dirty="0" smtClean="0">
              <a:solidFill>
                <a:srgbClr val="FF0000"/>
              </a:solidFill>
              <a:latin typeface="SimplifiedArabic"/>
            </a:endParaRPr>
          </a:p>
          <a:p>
            <a:pPr algn="r" rtl="1">
              <a:lnSpc>
                <a:spcPct val="200000"/>
              </a:lnSpc>
            </a:pPr>
            <a:endParaRPr lang="ar-DZ" sz="2400" b="1" dirty="0">
              <a:solidFill>
                <a:srgbClr val="FF0000"/>
              </a:solidFill>
              <a:latin typeface="SimplifiedArabic"/>
            </a:endParaRPr>
          </a:p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DZ" dirty="0" smtClean="0">
                <a:latin typeface="SimplifiedArabic"/>
              </a:rPr>
              <a:t>الصورة </a:t>
            </a:r>
            <a:r>
              <a:rPr lang="ar-DZ" dirty="0">
                <a:latin typeface="SimplifiedArabic"/>
              </a:rPr>
              <a:t>الذهنية أو الرؤية الفكرية التي تتكون </a:t>
            </a:r>
            <a:r>
              <a:rPr lang="ar-DZ" dirty="0" err="1" smtClean="0">
                <a:latin typeface="SimplifiedArabic"/>
              </a:rPr>
              <a:t>نتيجه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جهود </a:t>
            </a:r>
            <a:r>
              <a:rPr lang="ar-DZ" dirty="0">
                <a:latin typeface="SimplifiedArabic"/>
              </a:rPr>
              <a:t>مكثفه وابداعيه .</a:t>
            </a:r>
          </a:p>
          <a:p>
            <a:pPr algn="just" rtl="1">
              <a:lnSpc>
                <a:spcPct val="200000"/>
              </a:lnSpc>
            </a:pPr>
            <a:r>
              <a:rPr lang="ar-DZ" dirty="0">
                <a:latin typeface="SymbolMT"/>
              </a:rPr>
              <a:t>• </a:t>
            </a:r>
            <a:r>
              <a:rPr lang="ar-DZ" dirty="0">
                <a:latin typeface="SimplifiedArabic"/>
              </a:rPr>
              <a:t>يتم من خلال </a:t>
            </a:r>
            <a:r>
              <a:rPr lang="ar-DZ" dirty="0" err="1">
                <a:latin typeface="SimplifiedArabic"/>
              </a:rPr>
              <a:t>الفكره</a:t>
            </a:r>
            <a:r>
              <a:rPr lang="ar-DZ" dirty="0">
                <a:latin typeface="SimplifiedArabic"/>
              </a:rPr>
              <a:t> المعمارية جمع مفردات </a:t>
            </a:r>
            <a:r>
              <a:rPr lang="ar-DZ" dirty="0" smtClean="0">
                <a:latin typeface="SimplifiedArabic"/>
              </a:rPr>
              <a:t>الظرف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التصميمي </a:t>
            </a:r>
            <a:r>
              <a:rPr lang="ar-DZ" dirty="0" err="1">
                <a:latin typeface="SimplifiedArabic"/>
              </a:rPr>
              <a:t>المختلفه</a:t>
            </a:r>
            <a:r>
              <a:rPr lang="ar-DZ" dirty="0">
                <a:latin typeface="SimplifiedArabic"/>
              </a:rPr>
              <a:t> في صورة ذهنية لتمثل ما </a:t>
            </a:r>
            <a:r>
              <a:rPr lang="ar-DZ" dirty="0" smtClean="0">
                <a:latin typeface="SimplifiedArabic"/>
              </a:rPr>
              <a:t>هو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كامن </a:t>
            </a:r>
            <a:r>
              <a:rPr lang="ar-DZ" dirty="0">
                <a:latin typeface="SimplifiedArabic"/>
              </a:rPr>
              <a:t>في هذه المفردات .</a:t>
            </a:r>
          </a:p>
          <a:p>
            <a:pPr algn="just" rtl="1">
              <a:lnSpc>
                <a:spcPct val="200000"/>
              </a:lnSpc>
            </a:pPr>
            <a:r>
              <a:rPr lang="ar-DZ" dirty="0">
                <a:latin typeface="SymbolMT"/>
              </a:rPr>
              <a:t>• </a:t>
            </a:r>
            <a:r>
              <a:rPr lang="ar-DZ" dirty="0">
                <a:latin typeface="SimplifiedArabic"/>
              </a:rPr>
              <a:t>خصائص </a:t>
            </a:r>
            <a:r>
              <a:rPr lang="ar-DZ" dirty="0" err="1">
                <a:latin typeface="SimplifiedArabic"/>
              </a:rPr>
              <a:t>الفكره</a:t>
            </a:r>
            <a:r>
              <a:rPr lang="ar-DZ" dirty="0">
                <a:latin typeface="SimplifiedArabic"/>
              </a:rPr>
              <a:t> المعمارية </a:t>
            </a:r>
            <a:r>
              <a:rPr lang="ar-DZ" dirty="0" err="1">
                <a:latin typeface="SimplifiedArabic"/>
              </a:rPr>
              <a:t>الجيده</a:t>
            </a:r>
            <a:r>
              <a:rPr lang="ar-DZ" dirty="0">
                <a:latin typeface="SimplifiedArabic"/>
              </a:rPr>
              <a:t> هي الشمولية </a:t>
            </a:r>
            <a:r>
              <a:rPr lang="ar-DZ" dirty="0" smtClean="0">
                <a:latin typeface="SimplifiedArabic"/>
              </a:rPr>
              <a:t>لكل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الجوانب </a:t>
            </a:r>
            <a:r>
              <a:rPr lang="ar-DZ" dirty="0">
                <a:latin typeface="SimplifiedArabic"/>
              </a:rPr>
              <a:t>ومفردات الظرف التصميمي وبعمق .</a:t>
            </a:r>
          </a:p>
          <a:p>
            <a:pPr algn="just" rtl="1">
              <a:lnSpc>
                <a:spcPct val="200000"/>
              </a:lnSpc>
            </a:pPr>
            <a:r>
              <a:rPr lang="ar-DZ" dirty="0">
                <a:latin typeface="SymbolMT"/>
              </a:rPr>
              <a:t>• </a:t>
            </a:r>
            <a:r>
              <a:rPr lang="ar-DZ" dirty="0">
                <a:latin typeface="SimplifiedArabic"/>
              </a:rPr>
              <a:t>الابداع في الفكرة المعمارية يكمن في </a:t>
            </a:r>
            <a:r>
              <a:rPr lang="ar-DZ" dirty="0" smtClean="0">
                <a:latin typeface="SimplifiedArabic"/>
              </a:rPr>
              <a:t>الشمولية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والاختصار </a:t>
            </a:r>
            <a:r>
              <a:rPr lang="ar-DZ" dirty="0">
                <a:latin typeface="SimplifiedArabic"/>
              </a:rPr>
              <a:t>في جوانب الظرف التصميمي في </a:t>
            </a:r>
            <a:r>
              <a:rPr lang="ar-DZ" dirty="0" smtClean="0">
                <a:latin typeface="SimplifiedArabic"/>
              </a:rPr>
              <a:t>مفهوم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واحد </a:t>
            </a:r>
            <a:r>
              <a:rPr lang="ar-DZ" dirty="0">
                <a:latin typeface="SimplifiedArabic"/>
              </a:rPr>
              <a:t>يمثلها والاسلوب غير المباشر الذي يأتي </a:t>
            </a:r>
            <a:r>
              <a:rPr lang="ar-DZ" dirty="0" smtClean="0">
                <a:latin typeface="SimplifiedArabic"/>
              </a:rPr>
              <a:t>من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مجمل </a:t>
            </a:r>
            <a:r>
              <a:rPr lang="ar-DZ" dirty="0" err="1">
                <a:latin typeface="SimplifiedArabic"/>
              </a:rPr>
              <a:t>العمليه</a:t>
            </a:r>
            <a:r>
              <a:rPr lang="ar-DZ" dirty="0">
                <a:latin typeface="SimplifiedArabic"/>
              </a:rPr>
              <a:t> في </a:t>
            </a:r>
            <a:r>
              <a:rPr lang="ar-DZ" dirty="0" smtClean="0">
                <a:latin typeface="SimplifiedArabic"/>
              </a:rPr>
              <a:t>مراحل </a:t>
            </a:r>
            <a:r>
              <a:rPr lang="ar-DZ" dirty="0">
                <a:latin typeface="SimplifiedArabic"/>
              </a:rPr>
              <a:t>متعاقبة.</a:t>
            </a:r>
          </a:p>
          <a:p>
            <a:pPr algn="just" rtl="1">
              <a:lnSpc>
                <a:spcPct val="200000"/>
              </a:lnSpc>
            </a:pPr>
            <a:r>
              <a:rPr lang="ar-DZ" dirty="0">
                <a:latin typeface="SymbolMT"/>
              </a:rPr>
              <a:t>• </a:t>
            </a:r>
            <a:r>
              <a:rPr lang="ar-DZ" dirty="0">
                <a:latin typeface="SimplifiedArabic"/>
              </a:rPr>
              <a:t>العوامل </a:t>
            </a:r>
            <a:r>
              <a:rPr lang="ar-DZ" dirty="0" err="1">
                <a:latin typeface="SimplifiedArabic"/>
              </a:rPr>
              <a:t>المؤثره</a:t>
            </a:r>
            <a:r>
              <a:rPr lang="ar-DZ" dirty="0">
                <a:latin typeface="SimplifiedArabic"/>
              </a:rPr>
              <a:t> في تشكيل الافكار المعمارية </a:t>
            </a:r>
            <a:r>
              <a:rPr lang="ar-DZ" dirty="0" smtClean="0">
                <a:latin typeface="SimplifiedArabic"/>
              </a:rPr>
              <a:t>عديدة</a:t>
            </a:r>
            <a:r>
              <a:rPr lang="fr-FR" dirty="0" smtClean="0">
                <a:latin typeface="SimplifiedArabic"/>
              </a:rPr>
              <a:t> </a:t>
            </a:r>
            <a:r>
              <a:rPr lang="ar-DZ" dirty="0" smtClean="0">
                <a:latin typeface="SimplifiedArabic"/>
              </a:rPr>
              <a:t>كالبرنامج </a:t>
            </a:r>
            <a:r>
              <a:rPr lang="ar-DZ" dirty="0">
                <a:latin typeface="SimplifiedArabic"/>
              </a:rPr>
              <a:t>، الموقع ، المجتمع ، الزبون ، </a:t>
            </a:r>
            <a:r>
              <a:rPr lang="fr-FR" dirty="0" smtClean="0">
                <a:latin typeface="SimplifiedArabic"/>
              </a:rPr>
              <a:t>……..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9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24956"/>
            <a:ext cx="9144000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/>
              <a:t>La conception est du registre de l’idée, de la projection mentale. Mais la conception, </a:t>
            </a:r>
            <a:r>
              <a:rPr lang="fr-FR" sz="2000" dirty="0" smtClean="0"/>
              <a:t>relève également </a:t>
            </a:r>
            <a:r>
              <a:rPr lang="fr-FR" sz="2000" dirty="0"/>
              <a:t>de l’action, de la mise en </a:t>
            </a:r>
            <a:r>
              <a:rPr lang="fr-FR" sz="2000" dirty="0" smtClean="0"/>
              <a:t>œuvre </a:t>
            </a:r>
            <a:r>
              <a:rPr lang="fr-FR" sz="2000" dirty="0"/>
              <a:t>de mécanismes ou de méthodes formelles qui </a:t>
            </a:r>
            <a:r>
              <a:rPr lang="fr-FR" sz="2000" dirty="0" smtClean="0"/>
              <a:t>ont pour </a:t>
            </a:r>
            <a:r>
              <a:rPr lang="fr-FR" sz="2000" dirty="0"/>
              <a:t>objectif de permettre la création d’un système. Car le but de l’activité de conception </a:t>
            </a:r>
            <a:r>
              <a:rPr lang="fr-FR" sz="2000" dirty="0" smtClean="0"/>
              <a:t>est de </a:t>
            </a:r>
            <a:r>
              <a:rPr lang="fr-FR" sz="2000" dirty="0"/>
              <a:t>définir de manière exhaustive un objet ou un système répondant à un besoin plus ou </a:t>
            </a:r>
            <a:r>
              <a:rPr lang="fr-FR" sz="2000" dirty="0" smtClean="0"/>
              <a:t>moins exprimé</a:t>
            </a:r>
            <a:r>
              <a:rPr lang="fr-FR" sz="2000" dirty="0"/>
              <a:t>. Ainsi comme le décrit Serge </a:t>
            </a:r>
            <a:r>
              <a:rPr lang="fr-FR" sz="2000" dirty="0" err="1"/>
              <a:t>Tichkiewitch</a:t>
            </a:r>
            <a:r>
              <a:rPr lang="fr-FR" sz="2000" dirty="0"/>
              <a:t>, «</a:t>
            </a:r>
            <a:r>
              <a:rPr lang="fr-FR" sz="2000" i="1" dirty="0"/>
              <a:t>la conception consiste à donner </a:t>
            </a:r>
            <a:r>
              <a:rPr lang="fr-FR" sz="2000" i="1" dirty="0" smtClean="0"/>
              <a:t>un ensemble </a:t>
            </a:r>
            <a:r>
              <a:rPr lang="fr-FR" sz="2000" i="1" dirty="0"/>
              <a:t>de propositions permettant de décrire le produit (forme, dimensions, </a:t>
            </a:r>
            <a:r>
              <a:rPr lang="fr-FR" sz="2000" i="1" dirty="0" smtClean="0"/>
              <a:t>moyens d’obtention</a:t>
            </a:r>
            <a:r>
              <a:rPr lang="fr-FR" sz="2000" i="1" dirty="0"/>
              <a:t>, etc.) et répondant globalement à un cahier des charges (fonctions à </a:t>
            </a:r>
            <a:r>
              <a:rPr lang="fr-FR" sz="2000" i="1" dirty="0" smtClean="0"/>
              <a:t>assurer, conditions </a:t>
            </a:r>
            <a:r>
              <a:rPr lang="fr-FR" sz="2000" i="1" dirty="0"/>
              <a:t>de fonctionnement, durée de vie souhaitée, environnement, etc.</a:t>
            </a:r>
            <a:r>
              <a:rPr lang="fr-FR" sz="2000" dirty="0"/>
              <a:t>».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(TICHKIEWITCH, 93 cité chez LAAROUSSI, 2007, P.16)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9619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La conception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560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rs ThÃ©orie du projet: Concepts et IdÃ©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9" b="26965"/>
          <a:stretch/>
        </p:blipFill>
        <p:spPr bwMode="auto">
          <a:xfrm>
            <a:off x="1533525" y="167425"/>
            <a:ext cx="6076950" cy="22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urs ThÃ©orie du projet: Concepts et IdÃ©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10311"/>
          <a:stretch/>
        </p:blipFill>
        <p:spPr bwMode="auto">
          <a:xfrm>
            <a:off x="1533525" y="3309870"/>
            <a:ext cx="6076950" cy="33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54035"/>
            <a:ext cx="296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Types de concepts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3371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urs ThÃ©orie du projet: Concepts et IdÃ©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"/>
          <a:stretch/>
        </p:blipFill>
        <p:spPr bwMode="auto">
          <a:xfrm>
            <a:off x="631065" y="706729"/>
            <a:ext cx="7940499" cy="54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0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rs ThÃ©orie du projet: Concepts et IdÃ©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 bwMode="auto">
          <a:xfrm>
            <a:off x="438910" y="669701"/>
            <a:ext cx="8170822" cy="56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1183</Words>
  <Application>Microsoft Office PowerPoint</Application>
  <PresentationFormat>Affichage à l'écran (4:3)</PresentationFormat>
  <Paragraphs>65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SimplifiedArabic</vt:lpstr>
      <vt:lpstr>SimplifiedArabic-Bold</vt:lpstr>
      <vt:lpstr>SymbolMT</vt:lpstr>
      <vt:lpstr>Times New Roman</vt:lpstr>
      <vt:lpstr>TimesNewRomanPS-BoldMT</vt:lpstr>
      <vt:lpstr>TimesNewRomanPSMT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BENTRAD D.E</dc:creator>
  <cp:lastModifiedBy>BENTRAD D.E</cp:lastModifiedBy>
  <cp:revision>46</cp:revision>
  <dcterms:created xsi:type="dcterms:W3CDTF">2019-05-18T09:11:11Z</dcterms:created>
  <dcterms:modified xsi:type="dcterms:W3CDTF">2019-05-20T11:19:34Z</dcterms:modified>
</cp:coreProperties>
</file>