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5" r:id="rId8"/>
    <p:sldId id="262" r:id="rId9"/>
    <p:sldId id="263" r:id="rId10"/>
    <p:sldId id="272" r:id="rId11"/>
    <p:sldId id="268" r:id="rId12"/>
    <p:sldId id="269" r:id="rId13"/>
    <p:sldId id="270" r:id="rId14"/>
    <p:sldId id="271" r:id="rId15"/>
    <p:sldId id="266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A4B1E-4416-475D-9327-EF9D87FF25D7}" type="datetimeFigureOut">
              <a:rPr lang="fr-FR" smtClean="0"/>
              <a:pPr/>
              <a:t>21/04/2020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FA6F6-FC14-4FF3-9817-E59687499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054617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sz="4600" b="1" dirty="0"/>
              <a:t>Université de </a:t>
            </a:r>
            <a:r>
              <a:rPr lang="fr-FR" sz="4600" b="1" dirty="0" err="1"/>
              <a:t>Badji</a:t>
            </a:r>
            <a:r>
              <a:rPr lang="fr-FR" sz="4600" b="1" dirty="0"/>
              <a:t> Mokhtar </a:t>
            </a:r>
            <a:endParaRPr lang="fr-FR" sz="4600" b="1" dirty="0" smtClean="0"/>
          </a:p>
          <a:p>
            <a:pPr algn="ctr">
              <a:buNone/>
            </a:pPr>
            <a:r>
              <a:rPr lang="fr-FR" sz="4600" b="1" dirty="0" smtClean="0"/>
              <a:t>Faculté </a:t>
            </a:r>
            <a:r>
              <a:rPr lang="fr-FR" sz="4600" b="1" dirty="0"/>
              <a:t>de médecine de </a:t>
            </a:r>
            <a:r>
              <a:rPr lang="fr-FR" sz="4600" b="1" dirty="0" smtClean="0"/>
              <a:t>Annaba</a:t>
            </a:r>
          </a:p>
          <a:p>
            <a:pPr algn="ctr">
              <a:buNone/>
            </a:pPr>
            <a:r>
              <a:rPr lang="fr-FR" sz="4600" b="1" dirty="0" smtClean="0"/>
              <a:t>Service MPR EHS </a:t>
            </a:r>
            <a:r>
              <a:rPr lang="fr-FR" sz="4600" b="1" dirty="0" err="1" smtClean="0"/>
              <a:t>Séraidi</a:t>
            </a:r>
            <a:endParaRPr lang="fr-FR" sz="4600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b="1" dirty="0"/>
              <a:t>Module de Neurologie Médicale : 4° année Médecine</a:t>
            </a:r>
            <a:endParaRPr lang="fr-FR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b="1" dirty="0"/>
              <a:t>L’enseignant : </a:t>
            </a:r>
            <a:r>
              <a:rPr lang="fr-FR" b="1" dirty="0" smtClean="0"/>
              <a:t>Pr </a:t>
            </a:r>
            <a:r>
              <a:rPr lang="fr-FR" b="1" dirty="0"/>
              <a:t>TOUMI Noureddine</a:t>
            </a:r>
            <a:endParaRPr lang="fr-FR" dirty="0"/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 algn="ctr">
              <a:buNone/>
            </a:pPr>
            <a:r>
              <a:rPr lang="fr-FR" sz="4100" b="1" dirty="0" smtClean="0"/>
              <a:t>Syndrome </a:t>
            </a:r>
            <a:r>
              <a:rPr lang="fr-FR" sz="4100" b="1" dirty="0"/>
              <a:t>de Guillain </a:t>
            </a:r>
            <a:r>
              <a:rPr lang="fr-FR" sz="4100" b="1" dirty="0" smtClean="0"/>
              <a:t>Barré </a:t>
            </a:r>
            <a:endParaRPr lang="fr-FR" sz="4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b="1" dirty="0" smtClean="0"/>
              <a:t>Prise en charge en Médecine Physique et Réadaptation du Syndrome de Guillain Barré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7798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sz="3200" b="1" u="sng" smtClean="0">
                <a:solidFill>
                  <a:schemeClr val="folHlink"/>
                </a:solidFill>
              </a:rPr>
              <a:t>-I- Phase Prodromique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052513"/>
            <a:ext cx="8532812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Anamnèse      +                        Examen de l’état General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Psychologique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Cutanéo-trophique: </a:t>
            </a:r>
            <a:r>
              <a:rPr lang="fr-FR" sz="1800" b="1" smtClean="0">
                <a:solidFill>
                  <a:schemeClr val="folHlink"/>
                </a:solidFill>
              </a:rPr>
              <a:t>NL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Articulaire:  NL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neuromusculaire: </a:t>
            </a:r>
            <a:r>
              <a:rPr lang="fr-FR" sz="1800" b="1" smtClean="0">
                <a:solidFill>
                  <a:schemeClr val="folHlink"/>
                </a:solidFill>
              </a:rPr>
              <a:t>tableau de tétraplégie flasque aréflexique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>
                <a:solidFill>
                  <a:schemeClr val="folHlink"/>
                </a:solidFill>
              </a:rPr>
              <a:t>                                            pas de troubles de la sensibilité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Vesico sphinctérien: </a:t>
            </a:r>
            <a:r>
              <a:rPr lang="fr-FR" sz="1800" b="1" smtClean="0">
                <a:solidFill>
                  <a:schemeClr val="folHlink"/>
                </a:solidFill>
              </a:rPr>
              <a:t>NL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</a:t>
            </a:r>
            <a:r>
              <a:rPr lang="fr-FR" sz="1800" b="1" smtClean="0">
                <a:solidFill>
                  <a:schemeClr val="folHlink"/>
                </a:solidFill>
              </a:rPr>
              <a:t>Respiratoire: +++</a:t>
            </a:r>
            <a:r>
              <a:rPr lang="fr-FR" sz="1800" b="1" smtClean="0"/>
              <a:t>              - Bilan General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 Bilan Fonctionnel: </a:t>
            </a:r>
            <a:r>
              <a:rPr lang="fr-FR" sz="1800" b="1" smtClean="0">
                <a:solidFill>
                  <a:schemeClr val="folHlink"/>
                </a:solidFill>
              </a:rPr>
              <a:t>alité et non autonome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fr-FR" sz="18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r-FR" sz="1800" b="1" smtClean="0"/>
              <a:t>-Examens complémentaires:  bio, RX selon et </a:t>
            </a:r>
            <a:r>
              <a:rPr lang="fr-FR" sz="1800" b="1" smtClean="0">
                <a:solidFill>
                  <a:schemeClr val="folHlink"/>
                </a:solidFill>
              </a:rPr>
              <a:t>EMG</a:t>
            </a:r>
          </a:p>
        </p:txBody>
      </p:sp>
    </p:spTree>
    <p:extLst>
      <p:ext uri="{BB962C8B-B14F-4D97-AF65-F5344CB8AC3E}">
        <p14:creationId xmlns:p14="http://schemas.microsoft.com/office/powerpoint/2010/main" val="201414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b="1" u="sng" smtClean="0">
                <a:solidFill>
                  <a:schemeClr val="folHlink"/>
                </a:solidFill>
              </a:rPr>
              <a:t>Prise en charge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388350" cy="55006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- Principes:</a:t>
            </a:r>
            <a:r>
              <a:rPr lang="fr-FR" sz="2000" smtClean="0"/>
              <a:t>   indolence, précocité et progressivité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- Buts:</a:t>
            </a:r>
            <a:r>
              <a:rPr lang="fr-FR" sz="2000" smtClean="0"/>
              <a:t> lutter contre les complications du décubitus et respiratoires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- Protocole:</a:t>
            </a:r>
            <a:r>
              <a:rPr lang="fr-FR" sz="2000" smtClean="0"/>
              <a:t>  </a:t>
            </a:r>
            <a:r>
              <a:rPr lang="fr-FR" sz="2000" b="1" smtClean="0"/>
              <a:t>Soins de nursing:</a:t>
            </a:r>
          </a:p>
          <a:p>
            <a:pPr eaLnBrk="1" hangingPunct="1">
              <a:buFontTx/>
              <a:buNone/>
            </a:pPr>
            <a:endParaRPr lang="fr-FR" sz="2000" b="1" smtClean="0"/>
          </a:p>
          <a:p>
            <a:pPr eaLnBrk="1" hangingPunct="1">
              <a:buFontTx/>
              <a:buNone/>
            </a:pPr>
            <a:r>
              <a:rPr lang="fr-FR" sz="2000" smtClean="0"/>
              <a:t>            - Nursing cutanéo trophique: prévention des escarres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 - Nursing orthopédique: prévention des raideurs et déformations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 - Nursing respiratoire+++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 - Prévention des troubles NV: hypoTA et troubles cardiaques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 - Prise en charge psychologique</a:t>
            </a:r>
          </a:p>
        </p:txBody>
      </p:sp>
    </p:spTree>
    <p:extLst>
      <p:ext uri="{BB962C8B-B14F-4D97-AF65-F5344CB8AC3E}">
        <p14:creationId xmlns:p14="http://schemas.microsoft.com/office/powerpoint/2010/main" val="344777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b="1" u="sng" dirty="0" smtClean="0">
                <a:solidFill>
                  <a:schemeClr val="folHlink"/>
                </a:solidFill>
              </a:rPr>
              <a:t>II- Phase de Récupération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Plusieurs cas de figure:</a:t>
            </a:r>
          </a:p>
          <a:p>
            <a:pPr eaLnBrk="1" hangingPunct="1">
              <a:buFontTx/>
              <a:buNone/>
            </a:pPr>
            <a:r>
              <a:rPr lang="fr-FR" sz="2400" b="1" smtClean="0"/>
              <a:t>         </a:t>
            </a:r>
            <a:r>
              <a:rPr lang="fr-FR" sz="2000" smtClean="0"/>
              <a:t>- récupération complète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- récupération partielle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 - absence de récupération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Buts:</a:t>
            </a:r>
          </a:p>
          <a:p>
            <a:pPr eaLnBrk="1" hangingPunct="1">
              <a:buFontTx/>
              <a:buNone/>
            </a:pPr>
            <a:r>
              <a:rPr lang="fr-FR" sz="2400" b="1" smtClean="0"/>
              <a:t>        </a:t>
            </a:r>
            <a:r>
              <a:rPr lang="fr-FR" sz="2000" smtClean="0"/>
              <a:t>- récupération de l’autonomie:activité gestuelle, déambulation, transferts)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- rééducation respiratoire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 - réinsertion socio professionnelle ou scolaire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r>
              <a:rPr lang="fr-FR" sz="2400" b="1" smtClean="0">
                <a:solidFill>
                  <a:schemeClr val="folHlink"/>
                </a:solidFill>
              </a:rPr>
              <a:t>Moyens:</a:t>
            </a:r>
            <a:r>
              <a:rPr lang="fr-FR" sz="2000" smtClean="0"/>
              <a:t> </a:t>
            </a:r>
          </a:p>
          <a:p>
            <a:pPr eaLnBrk="1" hangingPunct="1">
              <a:buFontTx/>
              <a:buNone/>
            </a:pPr>
            <a:r>
              <a:rPr lang="fr-FR" sz="2000" smtClean="0"/>
              <a:t>         - médicaments, continuer nursing, rééducation active, appareillage,…</a:t>
            </a:r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  <a:p>
            <a:pPr eaLnBrk="1" hangingPunct="1">
              <a:buFontTx/>
              <a:buNone/>
            </a:pPr>
            <a:endParaRPr lang="fr-FR" sz="2000" smtClean="0"/>
          </a:p>
        </p:txBody>
      </p:sp>
    </p:spTree>
    <p:extLst>
      <p:ext uri="{BB962C8B-B14F-4D97-AF65-F5344CB8AC3E}">
        <p14:creationId xmlns:p14="http://schemas.microsoft.com/office/powerpoint/2010/main" val="33404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b="1" u="sng" dirty="0" smtClean="0">
                <a:solidFill>
                  <a:schemeClr val="folHlink"/>
                </a:solidFill>
              </a:rPr>
              <a:t>Prise en charge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388350" cy="525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z="2000" b="1" dirty="0" smtClean="0"/>
              <a:t>- Rééducation active</a:t>
            </a:r>
          </a:p>
          <a:p>
            <a:pPr eaLnBrk="1" hangingPunct="1">
              <a:buFontTx/>
              <a:buNone/>
            </a:pPr>
            <a:endParaRPr lang="fr-FR" sz="2000" b="1" dirty="0" smtClean="0"/>
          </a:p>
          <a:p>
            <a:pPr eaLnBrk="1" hangingPunct="1">
              <a:buFontTx/>
              <a:buNone/>
            </a:pPr>
            <a:r>
              <a:rPr lang="fr-FR" sz="2000" b="1" dirty="0" smtClean="0"/>
              <a:t>- Verticalisation et remise en charge progressive: </a:t>
            </a:r>
          </a:p>
          <a:p>
            <a:pPr eaLnBrk="1" hangingPunct="1">
              <a:buFontTx/>
              <a:buNone/>
            </a:pPr>
            <a:endParaRPr lang="fr-FR" sz="2000" b="1" dirty="0" smtClean="0"/>
          </a:p>
          <a:p>
            <a:pPr eaLnBrk="1" hangingPunct="1">
              <a:buFontTx/>
              <a:buNone/>
            </a:pPr>
            <a:r>
              <a:rPr lang="fr-FR" sz="2000" b="1" dirty="0" smtClean="0"/>
              <a:t>          - de la position assise jusqu’à la marche avec puis sans aide</a:t>
            </a:r>
          </a:p>
          <a:p>
            <a:pPr eaLnBrk="1" hangingPunct="1">
              <a:buFontTx/>
              <a:buNone/>
            </a:pPr>
            <a:r>
              <a:rPr lang="fr-FR" sz="2000" b="1" dirty="0" smtClean="0"/>
              <a:t>          - utilisation d’aides: attelles, chaussures montantes,….</a:t>
            </a:r>
          </a:p>
          <a:p>
            <a:pPr eaLnBrk="1" hangingPunct="1">
              <a:buFontTx/>
              <a:buNone/>
            </a:pPr>
            <a:endParaRPr lang="fr-FR" sz="2000" b="1" dirty="0" smtClean="0"/>
          </a:p>
          <a:p>
            <a:pPr eaLnBrk="1" hangingPunct="1">
              <a:buFontTx/>
              <a:buChar char="-"/>
            </a:pPr>
            <a:r>
              <a:rPr lang="fr-FR" sz="2000" b="1" dirty="0" smtClean="0"/>
              <a:t>Travail proprioceptif</a:t>
            </a:r>
          </a:p>
          <a:p>
            <a:pPr eaLnBrk="1" hangingPunct="1">
              <a:buFontTx/>
              <a:buChar char="-"/>
            </a:pPr>
            <a:endParaRPr lang="fr-FR" sz="2000" b="1" dirty="0" smtClean="0"/>
          </a:p>
          <a:p>
            <a:pPr eaLnBrk="1" hangingPunct="1">
              <a:buFontTx/>
              <a:buChar char="-"/>
            </a:pPr>
            <a:r>
              <a:rPr lang="fr-FR" sz="2000" b="1" smtClean="0"/>
              <a:t>Travail en Ergothérapie</a:t>
            </a:r>
          </a:p>
          <a:p>
            <a:pPr eaLnBrk="1" hangingPunct="1">
              <a:buFontTx/>
              <a:buChar char="-"/>
            </a:pPr>
            <a:endParaRPr lang="fr-FR" sz="2000" b="1" dirty="0" smtClean="0"/>
          </a:p>
          <a:p>
            <a:pPr eaLnBrk="1" hangingPunct="1">
              <a:buFontTx/>
              <a:buNone/>
            </a:pPr>
            <a:r>
              <a:rPr lang="fr-FR" sz="2000" b="1" dirty="0" smtClean="0"/>
              <a:t>- Réinsertion socio professionnelle</a:t>
            </a:r>
          </a:p>
          <a:p>
            <a:pPr eaLnBrk="1" hangingPunct="1">
              <a:buFontTx/>
              <a:buNone/>
            </a:pPr>
            <a:endParaRPr lang="fr-FR" sz="2000" b="1" dirty="0" smtClean="0"/>
          </a:p>
          <a:p>
            <a:pPr eaLnBrk="1" hangingPunct="1">
              <a:buFontTx/>
              <a:buNone/>
            </a:pPr>
            <a:r>
              <a:rPr lang="fr-FR" sz="2000" b="1" dirty="0" smtClean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84227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5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508" y="274638"/>
            <a:ext cx="8229600" cy="5962674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fr-FR" sz="9600" b="1" u="sng" dirty="0"/>
              <a:t>Syndrome de Guillain </a:t>
            </a:r>
            <a:r>
              <a:rPr lang="fr-FR" sz="9600" b="1" u="sng" dirty="0" smtClean="0"/>
              <a:t>Barré</a:t>
            </a:r>
            <a:endParaRPr lang="fr-FR" sz="9600" b="1" dirty="0"/>
          </a:p>
          <a:p>
            <a:pPr>
              <a:buNone/>
            </a:pPr>
            <a:r>
              <a:rPr lang="fr-FR" sz="7200" b="1" dirty="0"/>
              <a:t> </a:t>
            </a:r>
            <a:r>
              <a:rPr lang="fr-FR" sz="7200" b="1" dirty="0" smtClean="0"/>
              <a:t>I-INTRODUCTION</a:t>
            </a:r>
            <a:endParaRPr lang="fr-FR" sz="7200" dirty="0"/>
          </a:p>
          <a:p>
            <a:pPr>
              <a:buNone/>
            </a:pPr>
            <a:r>
              <a:rPr lang="fr-FR" sz="7200" dirty="0"/>
              <a:t>II-</a:t>
            </a:r>
            <a:r>
              <a:rPr lang="fr-FR" sz="7200" b="1" dirty="0"/>
              <a:t>INTERET</a:t>
            </a:r>
            <a:endParaRPr lang="fr-FR" sz="7200" dirty="0"/>
          </a:p>
          <a:p>
            <a:pPr>
              <a:buNone/>
            </a:pPr>
            <a:r>
              <a:rPr lang="fr-FR" sz="7200" dirty="0"/>
              <a:t>III-</a:t>
            </a:r>
            <a:r>
              <a:rPr lang="fr-FR" sz="7200" b="1" dirty="0"/>
              <a:t>PHYSIOPATHOLOGIE</a:t>
            </a:r>
            <a:endParaRPr lang="fr-FR" sz="7200" dirty="0"/>
          </a:p>
          <a:p>
            <a:pPr>
              <a:buNone/>
            </a:pPr>
            <a:r>
              <a:rPr lang="fr-FR" sz="7200" dirty="0"/>
              <a:t>IV-</a:t>
            </a:r>
            <a:r>
              <a:rPr lang="fr-FR" sz="7200" b="1" dirty="0"/>
              <a:t>CIRCONSTANCES DE DECOUVERTE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</a:t>
            </a:r>
            <a:r>
              <a:rPr lang="fr-FR" sz="7200" b="1" dirty="0" err="1"/>
              <a:t>A-La</a:t>
            </a:r>
            <a:r>
              <a:rPr lang="fr-FR" sz="7200" b="1" dirty="0"/>
              <a:t> phase prodromique 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B-Formes typiques: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	a) La phase d'extension des paralysies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	b) La phase de plateau : très hétérogène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V-DIAGNOSTIC POSITIF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VI-DIAGNOSTIC DE GRAVITE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VII-PRONOSTIC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VIII-TRAITEMENT :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1) Buts 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2) Moyens :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	a) Le traitement symptomatique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	b) Le traitement à visée </a:t>
            </a:r>
            <a:r>
              <a:rPr lang="fr-FR" sz="7200" b="1" dirty="0" err="1"/>
              <a:t>étiopathogénique</a:t>
            </a:r>
            <a:r>
              <a:rPr lang="fr-FR" sz="7200" b="1" dirty="0"/>
              <a:t> 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	3) Résultats</a:t>
            </a:r>
            <a:endParaRPr lang="fr-FR" sz="7200" dirty="0"/>
          </a:p>
          <a:p>
            <a:pPr>
              <a:buNone/>
            </a:pPr>
            <a:r>
              <a:rPr lang="fr-FR" sz="7200" b="1" dirty="0" smtClean="0"/>
              <a:t>IX-CONCLUSION</a:t>
            </a:r>
          </a:p>
          <a:p>
            <a:pPr>
              <a:buNone/>
            </a:pPr>
            <a:r>
              <a:rPr lang="fr-FR" sz="7200" b="1" dirty="0" smtClean="0"/>
              <a:t>X- PEC en MPR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 </a:t>
            </a:r>
            <a:endParaRPr lang="fr-FR" sz="7200" dirty="0"/>
          </a:p>
          <a:p>
            <a:pPr>
              <a:buNone/>
            </a:pPr>
            <a:r>
              <a:rPr lang="fr-FR" sz="7200" b="1" dirty="0"/>
              <a:t> </a:t>
            </a:r>
            <a:endParaRPr lang="fr-FR" sz="7200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4118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b="1" u="sng" dirty="0" smtClean="0"/>
              <a:t>I-INTRODUCTION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Affection </a:t>
            </a:r>
            <a:r>
              <a:rPr lang="fr-FR" sz="1800" dirty="0" err="1"/>
              <a:t>démyélinisante</a:t>
            </a:r>
            <a:r>
              <a:rPr lang="fr-FR" sz="1800" dirty="0"/>
              <a:t> diffuse du système nerveux périphérique caractérisée par :</a:t>
            </a:r>
          </a:p>
          <a:p>
            <a:pPr>
              <a:buNone/>
            </a:pPr>
            <a:r>
              <a:rPr lang="fr-FR" sz="1800" dirty="0"/>
              <a:t>           -une évolution paralysante ascendante,</a:t>
            </a:r>
          </a:p>
          <a:p>
            <a:pPr>
              <a:buNone/>
            </a:pPr>
            <a:r>
              <a:rPr lang="fr-FR" sz="1800" dirty="0"/>
              <a:t>            -une dissociation </a:t>
            </a:r>
            <a:r>
              <a:rPr lang="fr-FR" sz="1800" dirty="0" err="1"/>
              <a:t>albumino</a:t>
            </a:r>
            <a:r>
              <a:rPr lang="fr-FR" sz="1800" dirty="0"/>
              <a:t>-cytologique,</a:t>
            </a:r>
          </a:p>
          <a:p>
            <a:pPr>
              <a:buNone/>
            </a:pPr>
            <a:r>
              <a:rPr lang="fr-FR" sz="1800" dirty="0"/>
              <a:t>            -et une régression spontanée,  </a:t>
            </a:r>
          </a:p>
          <a:p>
            <a:pPr>
              <a:buNone/>
            </a:pPr>
            <a:r>
              <a:rPr lang="fr-FR" sz="1800" dirty="0"/>
              <a:t>le </a:t>
            </a:r>
            <a:r>
              <a:rPr lang="fr-FR" sz="1800" dirty="0" smtClean="0"/>
              <a:t>SGB </a:t>
            </a:r>
            <a:r>
              <a:rPr lang="fr-FR" sz="1800" dirty="0"/>
              <a:t>appartient au groupe des polyradiculonévrites aiguës inflammatoires.  </a:t>
            </a:r>
          </a:p>
          <a:p>
            <a:pPr>
              <a:buNone/>
            </a:pPr>
            <a:r>
              <a:rPr lang="fr-FR" sz="1800" dirty="0"/>
              <a:t>II-</a:t>
            </a:r>
            <a:r>
              <a:rPr lang="fr-FR" sz="1800" b="1" u="sng" dirty="0"/>
              <a:t>INTERET</a:t>
            </a:r>
            <a:endParaRPr lang="fr-FR" sz="1800" dirty="0"/>
          </a:p>
          <a:p>
            <a:pPr>
              <a:buNone/>
            </a:pPr>
            <a:r>
              <a:rPr lang="fr-FR" sz="1800" b="1" dirty="0"/>
              <a:t>Le </a:t>
            </a:r>
            <a:r>
              <a:rPr lang="fr-FR" sz="1800" b="1" dirty="0" smtClean="0"/>
              <a:t>SGB </a:t>
            </a:r>
            <a:r>
              <a:rPr lang="fr-FR" sz="1800" dirty="0" smtClean="0"/>
              <a:t>est </a:t>
            </a:r>
            <a:r>
              <a:rPr lang="fr-FR" sz="1800" dirty="0"/>
              <a:t>la + fréquente des affections </a:t>
            </a:r>
            <a:r>
              <a:rPr lang="fr-FR" sz="1800" dirty="0" err="1"/>
              <a:t>démyélinisantes</a:t>
            </a:r>
            <a:r>
              <a:rPr lang="fr-FR" sz="1800" dirty="0"/>
              <a:t> aiguës. </a:t>
            </a:r>
          </a:p>
          <a:p>
            <a:pPr>
              <a:buNone/>
            </a:pPr>
            <a:r>
              <a:rPr lang="fr-FR" sz="1800" b="1" dirty="0"/>
              <a:t>L'intérêt</a:t>
            </a:r>
            <a:r>
              <a:rPr lang="fr-FR" sz="1800" dirty="0"/>
              <a:t> : 5 à 10% de décès à la phase aiguë. </a:t>
            </a:r>
          </a:p>
          <a:p>
            <a:pPr>
              <a:buNone/>
            </a:pPr>
            <a:r>
              <a:rPr lang="fr-FR" sz="1800" b="1" dirty="0"/>
              <a:t>Du point de vue thérapeutique</a:t>
            </a:r>
            <a:r>
              <a:rPr lang="fr-FR" sz="1800" dirty="0"/>
              <a:t>, </a:t>
            </a:r>
            <a:r>
              <a:rPr lang="fr-FR" sz="1800" dirty="0">
                <a:solidFill>
                  <a:srgbClr val="FF0000"/>
                </a:solidFill>
              </a:rPr>
              <a:t>les échanges </a:t>
            </a:r>
            <a:r>
              <a:rPr lang="fr-FR" sz="1800" dirty="0" smtClean="0">
                <a:solidFill>
                  <a:srgbClr val="FF0000"/>
                </a:solidFill>
              </a:rPr>
              <a:t>plasmatiques : traitement </a:t>
            </a:r>
            <a:r>
              <a:rPr lang="fr-FR" sz="1800" dirty="0">
                <a:solidFill>
                  <a:srgbClr val="FF0000"/>
                </a:solidFill>
              </a:rPr>
              <a:t>de </a:t>
            </a:r>
            <a:r>
              <a:rPr lang="fr-FR" sz="1800" dirty="0" smtClean="0">
                <a:solidFill>
                  <a:srgbClr val="FF0000"/>
                </a:solidFill>
              </a:rPr>
              <a:t> référence</a:t>
            </a:r>
            <a:endParaRPr lang="fr-FR" sz="1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/>
              <a:t>III-</a:t>
            </a:r>
            <a:r>
              <a:rPr lang="fr-FR" sz="1800" b="1" u="sng" dirty="0"/>
              <a:t>PHYSIOPATHOLOGIE</a:t>
            </a:r>
            <a:endParaRPr lang="fr-FR" sz="1800" dirty="0"/>
          </a:p>
          <a:p>
            <a:pPr>
              <a:buNone/>
            </a:pPr>
            <a:r>
              <a:rPr lang="fr-FR" sz="1800" b="1" dirty="0"/>
              <a:t>Incidence </a:t>
            </a:r>
            <a:r>
              <a:rPr lang="fr-FR" sz="1800" dirty="0"/>
              <a:t>de 1,5/100 000/an, affecte les 2 sexes,</a:t>
            </a:r>
            <a:r>
              <a:rPr lang="fr-FR" sz="1800" u="sng" dirty="0"/>
              <a:t> </a:t>
            </a:r>
            <a:r>
              <a:rPr lang="fr-FR" sz="1800" dirty="0"/>
              <a:t>tous les âges </a:t>
            </a:r>
            <a:r>
              <a:rPr lang="fr-FR" sz="1800" u="sng" dirty="0"/>
              <a:t>et </a:t>
            </a:r>
            <a:r>
              <a:rPr lang="fr-FR" sz="1800" dirty="0"/>
              <a:t>toutes les races.</a:t>
            </a:r>
          </a:p>
          <a:p>
            <a:pPr>
              <a:buNone/>
            </a:pPr>
            <a:r>
              <a:rPr lang="fr-FR" sz="1800" dirty="0"/>
              <a:t> </a:t>
            </a:r>
            <a:r>
              <a:rPr lang="fr-FR" sz="1800" b="1" dirty="0"/>
              <a:t>La démyélinisation </a:t>
            </a:r>
            <a:r>
              <a:rPr lang="fr-FR" sz="1800" dirty="0"/>
              <a:t>du </a:t>
            </a:r>
            <a:r>
              <a:rPr lang="fr-FR" sz="1800" dirty="0" smtClean="0"/>
              <a:t>SGB est </a:t>
            </a:r>
            <a:r>
              <a:rPr lang="fr-FR" sz="1800" dirty="0"/>
              <a:t>segmentaire, respecte l'axone</a:t>
            </a:r>
            <a:r>
              <a:rPr lang="fr-FR" sz="1800" dirty="0" smtClean="0"/>
              <a:t>,  du moins à la phase début</a:t>
            </a:r>
            <a:r>
              <a:rPr lang="fr-FR" sz="1800" dirty="0"/>
              <a:t>. </a:t>
            </a:r>
          </a:p>
          <a:p>
            <a:pPr>
              <a:buNone/>
            </a:pPr>
            <a:r>
              <a:rPr lang="fr-FR" sz="1800" b="1" dirty="0"/>
              <a:t>S'y associe </a:t>
            </a:r>
            <a:r>
              <a:rPr lang="fr-FR" sz="1800" dirty="0"/>
              <a:t>une réaction inflammatoire cellulaire. </a:t>
            </a:r>
          </a:p>
          <a:p>
            <a:pPr>
              <a:buNone/>
            </a:pPr>
            <a:r>
              <a:rPr lang="fr-FR" sz="1800" b="1" dirty="0">
                <a:solidFill>
                  <a:srgbClr val="FF0000"/>
                </a:solidFill>
              </a:rPr>
              <a:t>Les causes </a:t>
            </a:r>
            <a:r>
              <a:rPr lang="fr-FR" sz="1800" dirty="0">
                <a:solidFill>
                  <a:srgbClr val="FF0000"/>
                </a:solidFill>
              </a:rPr>
              <a:t>sont inconnues</a:t>
            </a:r>
            <a:r>
              <a:rPr lang="fr-FR" sz="1800" dirty="0"/>
              <a:t> </a:t>
            </a:r>
            <a:r>
              <a:rPr lang="fr-FR" sz="1800" dirty="0">
                <a:solidFill>
                  <a:srgbClr val="FF0000"/>
                </a:solidFill>
              </a:rPr>
              <a:t>:  un mécanisme immunologique est suspecté</a:t>
            </a:r>
            <a:r>
              <a:rPr lang="fr-FR" sz="1800" dirty="0"/>
              <a:t>,  un facteur sérique </a:t>
            </a:r>
            <a:r>
              <a:rPr lang="fr-FR" sz="1800" dirty="0" smtClean="0"/>
              <a:t>non-encore </a:t>
            </a:r>
            <a:r>
              <a:rPr lang="fr-FR" sz="1800" dirty="0"/>
              <a:t>individualisé est responsable de la  démyélinisation et du </a:t>
            </a:r>
            <a:r>
              <a:rPr lang="fr-FR" sz="1800" dirty="0" smtClean="0"/>
              <a:t>BCN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 </a:t>
            </a:r>
            <a:r>
              <a:rPr lang="fr-FR" sz="1800" b="1" dirty="0"/>
              <a:t>Ces constatations sont à l'origine des thérapeutiques du </a:t>
            </a:r>
            <a:r>
              <a:rPr lang="fr-FR" sz="1800" b="1" dirty="0" smtClean="0"/>
              <a:t>SGB.     </a:t>
            </a:r>
            <a:endParaRPr lang="fr-FR" sz="1800" dirty="0"/>
          </a:p>
          <a:p>
            <a:pPr lvl="0">
              <a:buNone/>
            </a:pPr>
            <a:r>
              <a:rPr lang="fr-FR" sz="1800" dirty="0"/>
              <a:t>20 à 30%  nécessitent </a:t>
            </a:r>
            <a:r>
              <a:rPr lang="fr-FR" sz="1800" dirty="0" smtClean="0"/>
              <a:t>1 </a:t>
            </a:r>
            <a:r>
              <a:rPr lang="fr-FR" sz="1800" b="1" dirty="0" smtClean="0"/>
              <a:t>ventilation mécanique</a:t>
            </a:r>
            <a:r>
              <a:rPr lang="fr-FR" sz="1800" dirty="0" smtClean="0"/>
              <a:t>,15 </a:t>
            </a:r>
            <a:r>
              <a:rPr lang="fr-FR" sz="1800" dirty="0"/>
              <a:t>à 25% garderont des séquelles </a:t>
            </a:r>
            <a:r>
              <a:rPr lang="fr-FR" sz="1800" dirty="0" smtClean="0"/>
              <a:t>motrices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 </a:t>
            </a:r>
          </a:p>
          <a:p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642918"/>
            <a:ext cx="8643998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/>
              <a:t>IV-</a:t>
            </a:r>
            <a:r>
              <a:rPr lang="fr-FR" sz="2000" b="1" u="sng" dirty="0"/>
              <a:t>CIRCONSTANCES DE DECOUVERTE</a:t>
            </a:r>
            <a:endParaRPr lang="fr-FR" sz="2000" dirty="0"/>
          </a:p>
          <a:p>
            <a:pPr>
              <a:buNone/>
            </a:pPr>
            <a:r>
              <a:rPr lang="fr-FR" sz="2000" b="1" u="sng" dirty="0" err="1"/>
              <a:t>A-La</a:t>
            </a:r>
            <a:r>
              <a:rPr lang="fr-FR" sz="2000" b="1" u="sng" dirty="0"/>
              <a:t> phase prodromique 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épisode infectieux viral</a:t>
            </a:r>
            <a:r>
              <a:rPr lang="fr-FR" sz="2000" dirty="0"/>
              <a:t> non-spécifique dans </a:t>
            </a:r>
            <a:r>
              <a:rPr lang="fr-FR" sz="2000" b="1" dirty="0"/>
              <a:t>60%</a:t>
            </a:r>
            <a:r>
              <a:rPr lang="fr-FR" sz="2000" dirty="0"/>
              <a:t> des cas. </a:t>
            </a:r>
          </a:p>
          <a:p>
            <a:pPr>
              <a:buNone/>
            </a:pPr>
            <a:r>
              <a:rPr lang="fr-FR" sz="2000" b="1" dirty="0" smtClean="0"/>
              <a:t>- </a:t>
            </a:r>
            <a:r>
              <a:rPr lang="fr-FR" sz="2000" dirty="0" smtClean="0"/>
              <a:t>acte </a:t>
            </a:r>
            <a:r>
              <a:rPr lang="fr-FR" sz="2000" dirty="0"/>
              <a:t>chirurgical,</a:t>
            </a:r>
          </a:p>
          <a:p>
            <a:pPr>
              <a:buNone/>
            </a:pPr>
            <a:r>
              <a:rPr lang="fr-FR" sz="2000" dirty="0"/>
              <a:t>-sérothérapie ou   dans </a:t>
            </a:r>
            <a:r>
              <a:rPr lang="fr-FR" sz="2000" b="1" dirty="0"/>
              <a:t>10 %</a:t>
            </a:r>
            <a:r>
              <a:rPr lang="fr-FR" sz="2000" dirty="0"/>
              <a:t> des cas/vaccination. </a:t>
            </a:r>
          </a:p>
          <a:p>
            <a:pPr>
              <a:buNone/>
            </a:pPr>
            <a:r>
              <a:rPr lang="fr-FR" sz="2000" dirty="0"/>
              <a:t> </a:t>
            </a:r>
            <a:r>
              <a:rPr lang="fr-FR" sz="2000" dirty="0" smtClean="0"/>
              <a:t>-</a:t>
            </a:r>
            <a:r>
              <a:rPr lang="fr-FR" sz="2000" b="1" dirty="0"/>
              <a:t>autres associations pathologiques</a:t>
            </a:r>
            <a:r>
              <a:rPr lang="fr-FR" sz="2000" dirty="0"/>
              <a:t>, infections </a:t>
            </a:r>
            <a:r>
              <a:rPr lang="fr-FR" sz="2000" dirty="0" smtClean="0"/>
              <a:t>à :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 virus morbilleux, rubéoleux, à VVZ, à EBV, à cytomégalovirus, à hépatite B, </a:t>
            </a:r>
            <a:r>
              <a:rPr lang="fr-FR" sz="2000" dirty="0" smtClean="0"/>
              <a:t>à</a:t>
            </a:r>
          </a:p>
          <a:p>
            <a:pPr>
              <a:buNone/>
            </a:pPr>
            <a:r>
              <a:rPr lang="fr-FR" sz="2000" dirty="0" smtClean="0"/>
              <a:t>hépatite </a:t>
            </a:r>
            <a:r>
              <a:rPr lang="fr-FR" sz="2000" dirty="0"/>
              <a:t>C, à </a:t>
            </a:r>
            <a:r>
              <a:rPr lang="fr-FR" sz="2000" dirty="0" err="1"/>
              <a:t>Mycoplasma</a:t>
            </a:r>
            <a:r>
              <a:rPr lang="fr-FR" sz="2000" dirty="0"/>
              <a:t> </a:t>
            </a:r>
            <a:r>
              <a:rPr lang="fr-FR" sz="2000" dirty="0" err="1"/>
              <a:t>pneumoniae</a:t>
            </a:r>
            <a:r>
              <a:rPr lang="fr-FR" sz="2000" dirty="0"/>
              <a:t>...</a:t>
            </a:r>
          </a:p>
          <a:p>
            <a:pPr>
              <a:buNone/>
            </a:pPr>
            <a:r>
              <a:rPr lang="fr-FR" sz="2000" dirty="0"/>
              <a:t> </a:t>
            </a:r>
            <a:r>
              <a:rPr lang="fr-FR" sz="2000" b="1" u="sng" dirty="0" smtClean="0"/>
              <a:t>B-Formes </a:t>
            </a:r>
            <a:r>
              <a:rPr lang="fr-FR" sz="2000" b="1" u="sng" dirty="0"/>
              <a:t>typiques:</a:t>
            </a:r>
            <a:endParaRPr lang="fr-FR" sz="2000" dirty="0"/>
          </a:p>
          <a:p>
            <a:pPr>
              <a:buNone/>
            </a:pPr>
            <a:r>
              <a:rPr lang="fr-FR" sz="2000" b="1" u="sng" dirty="0"/>
              <a:t>a) La phase d'extension des paralysies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1- Le déficit </a:t>
            </a:r>
            <a:r>
              <a:rPr lang="fr-FR" sz="2000" b="1" dirty="0" err="1" smtClean="0"/>
              <a:t>moteur:</a:t>
            </a:r>
            <a:r>
              <a:rPr lang="fr-FR" sz="2000" b="1" dirty="0" err="1"/>
              <a:t>d</a:t>
            </a:r>
            <a:r>
              <a:rPr lang="fr-FR" sz="2000" dirty="0" err="1" smtClean="0"/>
              <a:t>ébute</a:t>
            </a:r>
            <a:r>
              <a:rPr lang="fr-FR" sz="2000" dirty="0" smtClean="0"/>
              <a:t> </a:t>
            </a:r>
            <a:r>
              <a:rPr lang="fr-FR" sz="2000" dirty="0"/>
              <a:t>le plus souvent aux membres inférieur avec  une </a:t>
            </a:r>
            <a:endParaRPr lang="fr-FR" sz="2000" dirty="0" smtClean="0"/>
          </a:p>
          <a:p>
            <a:pPr>
              <a:buNone/>
            </a:pPr>
            <a:r>
              <a:rPr lang="fr-FR" sz="2000" dirty="0" smtClean="0"/>
              <a:t>Évolution ascendante </a:t>
            </a:r>
            <a:r>
              <a:rPr lang="fr-FR" sz="2000" dirty="0"/>
              <a:t>progressivement étendue.  </a:t>
            </a:r>
            <a:r>
              <a:rPr lang="fr-FR" sz="2000" dirty="0" err="1" smtClean="0"/>
              <a:t>bilat</a:t>
            </a:r>
            <a:r>
              <a:rPr lang="fr-FR" sz="2000" dirty="0" smtClean="0"/>
              <a:t>, </a:t>
            </a:r>
            <a:r>
              <a:rPr lang="fr-FR" sz="2000" dirty="0" err="1" smtClean="0"/>
              <a:t>symét</a:t>
            </a:r>
            <a:r>
              <a:rPr lang="fr-FR" sz="2000" dirty="0" smtClean="0"/>
              <a:t> aux </a:t>
            </a:r>
            <a:r>
              <a:rPr lang="fr-FR" sz="2000" dirty="0"/>
              <a:t>racines.</a:t>
            </a:r>
          </a:p>
          <a:p>
            <a:pPr>
              <a:buNone/>
            </a:pPr>
            <a:r>
              <a:rPr lang="fr-FR" sz="2000" dirty="0"/>
              <a:t>2- </a:t>
            </a:r>
            <a:r>
              <a:rPr lang="fr-FR" sz="2000" b="1" dirty="0"/>
              <a:t>Il n'y a pas d'amyotrophie </a:t>
            </a:r>
            <a:r>
              <a:rPr lang="fr-FR" sz="2000" dirty="0"/>
              <a:t>au début.</a:t>
            </a:r>
          </a:p>
          <a:p>
            <a:pPr>
              <a:buNone/>
            </a:pPr>
            <a:r>
              <a:rPr lang="fr-FR" sz="2000" dirty="0"/>
              <a:t> 3-</a:t>
            </a:r>
            <a:r>
              <a:rPr lang="fr-FR" sz="2000" b="1" dirty="0"/>
              <a:t>S'y associent </a:t>
            </a:r>
            <a:r>
              <a:rPr lang="fr-FR" sz="2000" dirty="0"/>
              <a:t>fréquemment des </a:t>
            </a:r>
            <a:r>
              <a:rPr lang="fr-FR" sz="2000" b="1" dirty="0"/>
              <a:t>paresthésies 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4-Les douleurs </a:t>
            </a:r>
            <a:r>
              <a:rPr lang="fr-FR" sz="2000" dirty="0"/>
              <a:t>sont à type de myalgies, rachialgies ou </a:t>
            </a:r>
            <a:r>
              <a:rPr lang="fr-FR" sz="2000" dirty="0" err="1"/>
              <a:t>sciatalgies</a:t>
            </a:r>
            <a:r>
              <a:rPr lang="fr-FR" sz="2000" dirty="0"/>
              <a:t> </a:t>
            </a:r>
          </a:p>
          <a:p>
            <a:pPr>
              <a:buNone/>
            </a:pPr>
            <a:r>
              <a:rPr lang="fr-FR" sz="2000" b="1" dirty="0"/>
              <a:t>5-Une atteinte des nerfs crâniens </a:t>
            </a:r>
            <a:r>
              <a:rPr lang="fr-FR" sz="2000" dirty="0"/>
              <a:t>est présente dans la moitié des </a:t>
            </a:r>
            <a:r>
              <a:rPr lang="fr-FR" sz="2000" dirty="0" smtClean="0"/>
              <a:t>cas</a:t>
            </a:r>
          </a:p>
          <a:p>
            <a:pPr>
              <a:buNone/>
            </a:pPr>
            <a:endParaRPr lang="fr-FR" sz="2000" dirty="0"/>
          </a:p>
          <a:p>
            <a:pPr>
              <a:buNone/>
            </a:pPr>
            <a:r>
              <a:rPr lang="fr-FR" sz="2000" b="1" dirty="0"/>
              <a:t> </a:t>
            </a:r>
            <a:endParaRPr lang="fr-FR" sz="2000" dirty="0"/>
          </a:p>
          <a:p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b="1" u="sng" dirty="0" smtClean="0"/>
              <a:t>L'examen clinique montre: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1-</a:t>
            </a:r>
            <a:r>
              <a:rPr lang="fr-FR" sz="1800" b="1" dirty="0" smtClean="0"/>
              <a:t>l'abolition</a:t>
            </a:r>
            <a:r>
              <a:rPr lang="fr-FR" sz="1800" dirty="0" smtClean="0"/>
              <a:t> des réflexes </a:t>
            </a:r>
            <a:r>
              <a:rPr lang="fr-FR" sz="1800" dirty="0" err="1" smtClean="0"/>
              <a:t>ostéo</a:t>
            </a:r>
            <a:r>
              <a:rPr lang="fr-FR" sz="1800" dirty="0" smtClean="0"/>
              <a:t>-tendineux sans </a:t>
            </a:r>
            <a:r>
              <a:rPr lang="fr-FR" sz="1800" dirty="0" err="1" smtClean="0"/>
              <a:t>babinski</a:t>
            </a:r>
            <a:r>
              <a:rPr lang="fr-FR" sz="1800" dirty="0" smtClean="0"/>
              <a:t>. </a:t>
            </a:r>
          </a:p>
          <a:p>
            <a:pPr>
              <a:buNone/>
            </a:pPr>
            <a:r>
              <a:rPr lang="fr-FR" sz="1800" dirty="0" smtClean="0"/>
              <a:t> 2-L'atteinte de la </a:t>
            </a:r>
            <a:r>
              <a:rPr lang="fr-FR" sz="1800" b="1" dirty="0" smtClean="0"/>
              <a:t>sensibilité</a:t>
            </a:r>
            <a:r>
              <a:rPr lang="fr-FR" sz="1800" dirty="0" smtClean="0"/>
              <a:t> objective superficielle et profonde est  inconstante et </a:t>
            </a:r>
          </a:p>
          <a:p>
            <a:pPr>
              <a:buNone/>
            </a:pPr>
            <a:r>
              <a:rPr lang="fr-FR" sz="1800" dirty="0" smtClean="0"/>
              <a:t>discrète, prédominante aux extrémités.</a:t>
            </a:r>
          </a:p>
          <a:p>
            <a:pPr>
              <a:buNone/>
            </a:pPr>
            <a:r>
              <a:rPr lang="fr-FR" sz="1800" dirty="0" smtClean="0"/>
              <a:t> </a:t>
            </a:r>
            <a:r>
              <a:rPr lang="fr-FR" sz="1800" b="1" dirty="0" smtClean="0"/>
              <a:t>La durée moyenne de cette phase</a:t>
            </a:r>
            <a:r>
              <a:rPr lang="fr-FR" sz="1800" dirty="0" smtClean="0"/>
              <a:t> est de </a:t>
            </a:r>
            <a:r>
              <a:rPr lang="fr-FR" sz="1800" dirty="0" smtClean="0">
                <a:solidFill>
                  <a:srgbClr val="FF0000"/>
                </a:solidFill>
              </a:rPr>
              <a:t>12 j mais varie de 2 à 30 j. </a:t>
            </a:r>
          </a:p>
          <a:p>
            <a:pPr>
              <a:buNone/>
            </a:pPr>
            <a:r>
              <a:rPr lang="fr-FR" sz="1800" b="1" u="sng" dirty="0" smtClean="0"/>
              <a:t>b) La phase de plateau : très hétérogène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Cette </a:t>
            </a:r>
            <a:r>
              <a:rPr lang="fr-FR" sz="1800" dirty="0" err="1" smtClean="0"/>
              <a:t>hétérogénicité</a:t>
            </a:r>
            <a:r>
              <a:rPr lang="fr-FR" sz="1800" dirty="0" smtClean="0"/>
              <a:t> s'exprime selon l'étendue du déficit et la durée de la phase de </a:t>
            </a:r>
          </a:p>
          <a:p>
            <a:pPr>
              <a:buNone/>
            </a:pPr>
            <a:r>
              <a:rPr lang="fr-FR" sz="1800" dirty="0" smtClean="0"/>
              <a:t>plateau, variant de </a:t>
            </a:r>
            <a:r>
              <a:rPr lang="fr-FR" sz="1800" dirty="0" smtClean="0">
                <a:solidFill>
                  <a:srgbClr val="FF0000"/>
                </a:solidFill>
              </a:rPr>
              <a:t>quelques jours à quelques semaines.</a:t>
            </a:r>
          </a:p>
          <a:p>
            <a:pPr>
              <a:buNone/>
            </a:pPr>
            <a:r>
              <a:rPr lang="fr-FR" sz="1800" b="1" u="sng" dirty="0" smtClean="0"/>
              <a:t>V-DIAGNOSTIC POSITIF</a:t>
            </a: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1) Clinique </a:t>
            </a:r>
            <a:r>
              <a:rPr lang="fr-FR" sz="1800" dirty="0" smtClean="0"/>
              <a:t>: paralysie périphérique rapidement ascendante, associée à de discrets </a:t>
            </a:r>
          </a:p>
          <a:p>
            <a:pPr>
              <a:buNone/>
            </a:pPr>
            <a:r>
              <a:rPr lang="fr-FR" sz="1800" dirty="0" smtClean="0"/>
              <a:t>troubles de la sensibilité objective distale</a:t>
            </a:r>
          </a:p>
          <a:p>
            <a:pPr>
              <a:buNone/>
            </a:pPr>
            <a:r>
              <a:rPr lang="fr-FR" sz="1800" b="1" dirty="0" smtClean="0"/>
              <a:t>2) La dissociation </a:t>
            </a:r>
            <a:r>
              <a:rPr lang="fr-FR" sz="1800" b="1" dirty="0" err="1" smtClean="0"/>
              <a:t>albumino</a:t>
            </a:r>
            <a:r>
              <a:rPr lang="fr-FR" sz="1800" b="1" dirty="0" smtClean="0"/>
              <a:t>-cytologique observée à la ponction lombaire :</a:t>
            </a:r>
            <a:r>
              <a:rPr lang="fr-FR" sz="1800" u="sng" dirty="0" smtClean="0"/>
              <a:t> </a:t>
            </a:r>
          </a:p>
          <a:p>
            <a:pPr>
              <a:buNone/>
            </a:pPr>
            <a:r>
              <a:rPr lang="fr-FR" sz="1800" dirty="0" err="1" smtClean="0"/>
              <a:t>hyperprotéinorachie</a:t>
            </a:r>
            <a:r>
              <a:rPr lang="fr-FR" sz="1800" dirty="0" smtClean="0"/>
              <a:t> &gt; 0,5g/l  (jusqu'à 10g/l!!) sans réaction cellulaire(moins de </a:t>
            </a:r>
          </a:p>
          <a:p>
            <a:pPr>
              <a:buNone/>
            </a:pPr>
            <a:r>
              <a:rPr lang="fr-FR" sz="1800" dirty="0" smtClean="0"/>
              <a:t>10cellules/mm3). </a:t>
            </a:r>
          </a:p>
          <a:p>
            <a:pPr>
              <a:buNone/>
            </a:pPr>
            <a:r>
              <a:rPr lang="fr-FR" sz="1800" b="1" dirty="0" smtClean="0"/>
              <a:t>3) L'EMG</a:t>
            </a:r>
            <a:r>
              <a:rPr lang="fr-FR" sz="1800" dirty="0" smtClean="0"/>
              <a:t> 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 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fr-FR" sz="7200" b="1" u="sng" dirty="0" smtClean="0"/>
          </a:p>
          <a:p>
            <a:pPr>
              <a:buNone/>
            </a:pPr>
            <a:endParaRPr lang="fr-FR" sz="7200" b="1" u="sng" dirty="0"/>
          </a:p>
          <a:p>
            <a:pPr>
              <a:buNone/>
            </a:pPr>
            <a:r>
              <a:rPr lang="fr-FR" sz="7200" b="1" u="sng" dirty="0" smtClean="0"/>
              <a:t>VI-DIAGNOSTIC </a:t>
            </a:r>
            <a:r>
              <a:rPr lang="fr-FR" sz="7200" b="1" u="sng" dirty="0"/>
              <a:t>DE GRAVITE</a:t>
            </a:r>
            <a:endParaRPr lang="fr-FR" sz="7200" dirty="0"/>
          </a:p>
          <a:p>
            <a:pPr lvl="0">
              <a:buNone/>
            </a:pPr>
            <a:r>
              <a:rPr lang="fr-FR" sz="7200" b="1" dirty="0"/>
              <a:t>La gravité est dictée par</a:t>
            </a:r>
            <a:r>
              <a:rPr lang="fr-FR" sz="7200" dirty="0"/>
              <a:t> la possible atteinte des </a:t>
            </a:r>
            <a:r>
              <a:rPr lang="fr-FR" sz="7200" dirty="0">
                <a:solidFill>
                  <a:srgbClr val="FF0000"/>
                </a:solidFill>
              </a:rPr>
              <a:t>muscles respiratoires</a:t>
            </a:r>
            <a:r>
              <a:rPr lang="fr-FR" sz="7200" dirty="0"/>
              <a:t>, (risque qui </a:t>
            </a:r>
            <a:endParaRPr lang="fr-FR" sz="7200" dirty="0" smtClean="0"/>
          </a:p>
          <a:p>
            <a:pPr lvl="0">
              <a:buNone/>
            </a:pPr>
            <a:r>
              <a:rPr lang="fr-FR" sz="7200" dirty="0" smtClean="0"/>
              <a:t>persiste </a:t>
            </a:r>
            <a:r>
              <a:rPr lang="fr-FR" sz="7200" dirty="0"/>
              <a:t>tout au long de la </a:t>
            </a:r>
            <a:r>
              <a:rPr lang="fr-FR" sz="7200" dirty="0" smtClean="0"/>
              <a:t>première </a:t>
            </a:r>
            <a:r>
              <a:rPr lang="fr-FR" sz="7200" dirty="0"/>
              <a:t>quinzaine).</a:t>
            </a:r>
          </a:p>
          <a:p>
            <a:pPr lvl="0">
              <a:buNone/>
            </a:pPr>
            <a:r>
              <a:rPr lang="fr-FR" sz="7200" b="1" dirty="0">
                <a:solidFill>
                  <a:srgbClr val="FF0000"/>
                </a:solidFill>
              </a:rPr>
              <a:t>Une évolution fulgurante </a:t>
            </a:r>
            <a:r>
              <a:rPr lang="fr-FR" sz="7200" dirty="0">
                <a:solidFill>
                  <a:srgbClr val="FF0000"/>
                </a:solidFill>
              </a:rPr>
              <a:t>en quelques heures </a:t>
            </a:r>
            <a:r>
              <a:rPr lang="fr-FR" sz="7200" dirty="0"/>
              <a:t>est déjà un facteur favorisant. </a:t>
            </a:r>
          </a:p>
          <a:p>
            <a:pPr lvl="0">
              <a:buNone/>
            </a:pPr>
            <a:r>
              <a:rPr lang="fr-FR" sz="7200" b="1" dirty="0"/>
              <a:t>L'association aux troubles de la </a:t>
            </a:r>
            <a:r>
              <a:rPr lang="fr-FR" sz="7200" b="1" dirty="0">
                <a:solidFill>
                  <a:srgbClr val="FF0000"/>
                </a:solidFill>
              </a:rPr>
              <a:t>déglutition</a:t>
            </a:r>
            <a:r>
              <a:rPr lang="fr-FR" sz="7200" b="1" dirty="0"/>
              <a:t> </a:t>
            </a:r>
            <a:r>
              <a:rPr lang="fr-FR" sz="7200" dirty="0"/>
              <a:t>peut provoquer des fausses routes </a:t>
            </a:r>
            <a:endParaRPr lang="fr-FR" sz="7200" dirty="0" smtClean="0"/>
          </a:p>
          <a:p>
            <a:pPr lvl="0">
              <a:buNone/>
            </a:pPr>
            <a:r>
              <a:rPr lang="fr-FR" sz="7200" dirty="0" smtClean="0"/>
              <a:t>mortelles</a:t>
            </a:r>
            <a:endParaRPr lang="fr-FR" sz="7200" dirty="0"/>
          </a:p>
          <a:p>
            <a:pPr lvl="0">
              <a:buNone/>
            </a:pPr>
            <a:r>
              <a:rPr lang="fr-FR" sz="7200" b="1" dirty="0"/>
              <a:t>L'atteinte des </a:t>
            </a:r>
            <a:r>
              <a:rPr lang="fr-FR" sz="7200" b="1" dirty="0">
                <a:solidFill>
                  <a:srgbClr val="FF0000"/>
                </a:solidFill>
              </a:rPr>
              <a:t>ceintures scapulaires </a:t>
            </a:r>
            <a:r>
              <a:rPr lang="fr-FR" sz="7200" dirty="0">
                <a:solidFill>
                  <a:srgbClr val="FF0000"/>
                </a:solidFill>
              </a:rPr>
              <a:t>est une indication d'hospitalisation </a:t>
            </a:r>
            <a:r>
              <a:rPr lang="fr-FR" sz="7200" dirty="0"/>
              <a:t>en unité de </a:t>
            </a:r>
            <a:endParaRPr lang="fr-FR" sz="7200" dirty="0" smtClean="0"/>
          </a:p>
          <a:p>
            <a:pPr lvl="0">
              <a:buNone/>
            </a:pPr>
            <a:r>
              <a:rPr lang="fr-FR" sz="7200" dirty="0" smtClean="0"/>
              <a:t>soins </a:t>
            </a:r>
            <a:r>
              <a:rPr lang="fr-FR" sz="7200" dirty="0"/>
              <a:t>intensifs</a:t>
            </a:r>
            <a:r>
              <a:rPr lang="fr-FR" sz="7200" dirty="0" smtClean="0"/>
              <a:t>. </a:t>
            </a:r>
            <a:r>
              <a:rPr lang="fr-FR" sz="7200" dirty="0"/>
              <a:t>Il faut insister sur le fait que les premiers troubles sont très discrets...</a:t>
            </a:r>
          </a:p>
          <a:p>
            <a:pPr>
              <a:buNone/>
            </a:pPr>
            <a:r>
              <a:rPr lang="fr-FR" sz="7200" b="1" dirty="0"/>
              <a:t> </a:t>
            </a:r>
            <a:endParaRPr lang="fr-FR" sz="7200" dirty="0"/>
          </a:p>
          <a:p>
            <a:pPr>
              <a:buNone/>
            </a:pPr>
            <a:r>
              <a:rPr lang="fr-FR" sz="7200" b="1" u="sng" dirty="0"/>
              <a:t>VII-PRONOSTIC</a:t>
            </a:r>
            <a:endParaRPr lang="fr-FR" sz="7200" dirty="0"/>
          </a:p>
          <a:p>
            <a:pPr>
              <a:buNone/>
            </a:pPr>
            <a:r>
              <a:rPr lang="fr-FR" sz="7200" dirty="0"/>
              <a:t>En dehors des possibles complications</a:t>
            </a:r>
            <a:r>
              <a:rPr lang="fr-FR" sz="7200" dirty="0">
                <a:solidFill>
                  <a:srgbClr val="FF0000"/>
                </a:solidFill>
              </a:rPr>
              <a:t>, les éléments de mauvais pronostic sont:</a:t>
            </a:r>
          </a:p>
          <a:p>
            <a:pPr>
              <a:buNone/>
            </a:pPr>
            <a:r>
              <a:rPr lang="fr-FR" sz="7200" dirty="0">
                <a:solidFill>
                  <a:srgbClr val="FF0000"/>
                </a:solidFill>
              </a:rPr>
              <a:t>- l'importance et la durée des paralysies   </a:t>
            </a:r>
            <a:r>
              <a:rPr lang="fr-FR" sz="7200" b="1" dirty="0">
                <a:solidFill>
                  <a:srgbClr val="FF0000"/>
                </a:solidFill>
              </a:rPr>
              <a:t>de la phase de plateau</a:t>
            </a:r>
            <a:endParaRPr lang="fr-FR" sz="72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7200" dirty="0"/>
              <a:t>-  </a:t>
            </a:r>
            <a:r>
              <a:rPr lang="fr-FR" sz="7200" dirty="0">
                <a:solidFill>
                  <a:srgbClr val="FF0000"/>
                </a:solidFill>
              </a:rPr>
              <a:t>La survenue des manifestations respiratoires et de troubles neuro-végétatifs</a:t>
            </a:r>
          </a:p>
          <a:p>
            <a:pPr>
              <a:buNone/>
            </a:pPr>
            <a:r>
              <a:rPr lang="fr-FR" sz="72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14356"/>
            <a:ext cx="8572560" cy="541180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8000" b="1" u="sng" dirty="0" smtClean="0"/>
              <a:t>VIII-TRAITEMENT :</a:t>
            </a: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1) Buts : </a:t>
            </a:r>
            <a:r>
              <a:rPr lang="fr-FR" sz="8000" dirty="0" smtClean="0">
                <a:solidFill>
                  <a:srgbClr val="FF0000"/>
                </a:solidFill>
              </a:rPr>
              <a:t>Faire régresser la démyélinisation aiguë.</a:t>
            </a:r>
          </a:p>
          <a:p>
            <a:pPr>
              <a:buNone/>
            </a:pPr>
            <a:r>
              <a:rPr lang="fr-FR" sz="8000" b="1" dirty="0" smtClean="0"/>
              <a:t>2) Moyens :</a:t>
            </a:r>
            <a:endParaRPr lang="fr-FR" sz="8000" dirty="0" smtClean="0"/>
          </a:p>
          <a:p>
            <a:pPr>
              <a:buNone/>
            </a:pPr>
            <a:r>
              <a:rPr lang="fr-FR" sz="8000" b="1" dirty="0" smtClean="0"/>
              <a:t>a) Le traitement symptomatique</a:t>
            </a:r>
            <a:endParaRPr lang="fr-FR" sz="8000" dirty="0" smtClean="0"/>
          </a:p>
          <a:p>
            <a:pPr>
              <a:buNone/>
            </a:pPr>
            <a:r>
              <a:rPr lang="fr-FR" sz="8000" dirty="0" smtClean="0"/>
              <a:t>-Le nursing est dans tous les cas nécessaire</a:t>
            </a:r>
          </a:p>
          <a:p>
            <a:pPr>
              <a:buNone/>
            </a:pPr>
            <a:r>
              <a:rPr lang="fr-FR" sz="8000" dirty="0" smtClean="0"/>
              <a:t>- L'alimentation par </a:t>
            </a:r>
            <a:r>
              <a:rPr lang="fr-FR" sz="8000" b="1" dirty="0" smtClean="0"/>
              <a:t>sonde</a:t>
            </a:r>
            <a:r>
              <a:rPr lang="fr-FR" sz="8000" dirty="0" smtClean="0"/>
              <a:t> </a:t>
            </a:r>
            <a:r>
              <a:rPr lang="fr-FR" sz="8000" dirty="0" err="1" smtClean="0"/>
              <a:t>naso</a:t>
            </a:r>
            <a:r>
              <a:rPr lang="fr-FR" sz="8000" dirty="0" smtClean="0"/>
              <a:t>-gastrique </a:t>
            </a:r>
          </a:p>
          <a:p>
            <a:pPr>
              <a:buNone/>
            </a:pPr>
            <a:r>
              <a:rPr lang="fr-FR" sz="8000" dirty="0" smtClean="0"/>
              <a:t>-Les complications </a:t>
            </a:r>
            <a:r>
              <a:rPr lang="fr-FR" sz="8000" b="1" dirty="0" err="1" smtClean="0"/>
              <a:t>thrombo-emboliques</a:t>
            </a:r>
            <a:r>
              <a:rPr lang="fr-FR" sz="8000" b="1" dirty="0" smtClean="0"/>
              <a:t> </a:t>
            </a:r>
            <a:r>
              <a:rPr lang="fr-FR" sz="8000" dirty="0" smtClean="0"/>
              <a:t>sont traitées préventivement par les </a:t>
            </a:r>
          </a:p>
          <a:p>
            <a:pPr>
              <a:buNone/>
            </a:pPr>
            <a:r>
              <a:rPr lang="fr-FR" sz="8000" dirty="0" smtClean="0"/>
              <a:t>HBPM.</a:t>
            </a:r>
          </a:p>
          <a:p>
            <a:pPr>
              <a:buNone/>
            </a:pPr>
            <a:r>
              <a:rPr lang="fr-FR" sz="8000" dirty="0" smtClean="0"/>
              <a:t>- Les </a:t>
            </a:r>
            <a:r>
              <a:rPr lang="fr-FR" sz="8000" b="1" dirty="0" smtClean="0"/>
              <a:t>douleurs</a:t>
            </a:r>
            <a:r>
              <a:rPr lang="fr-FR" sz="8000" dirty="0" smtClean="0"/>
              <a:t> relèvent de l'acide acétylsalicylique, de la caféine ou de la </a:t>
            </a:r>
          </a:p>
          <a:p>
            <a:pPr>
              <a:buNone/>
            </a:pPr>
            <a:r>
              <a:rPr lang="fr-FR" sz="8000" dirty="0" smtClean="0"/>
              <a:t>quinine. </a:t>
            </a:r>
          </a:p>
          <a:p>
            <a:pPr>
              <a:buNone/>
            </a:pPr>
            <a:r>
              <a:rPr lang="fr-FR" sz="8000" dirty="0" smtClean="0"/>
              <a:t>-La sédation et les hypnotiques sont contre-indiquées chez le patient en </a:t>
            </a:r>
          </a:p>
          <a:p>
            <a:pPr>
              <a:buNone/>
            </a:pPr>
            <a:r>
              <a:rPr lang="fr-FR" sz="8000" dirty="0" smtClean="0"/>
              <a:t>ventilation spontanée + </a:t>
            </a:r>
            <a:r>
              <a:rPr lang="fr-FR" sz="8000" dirty="0" err="1" smtClean="0"/>
              <a:t>Sd</a:t>
            </a:r>
            <a:r>
              <a:rPr lang="fr-FR" sz="8000" dirty="0" smtClean="0"/>
              <a:t> Restrictif</a:t>
            </a:r>
          </a:p>
          <a:p>
            <a:pPr>
              <a:buNone/>
            </a:pPr>
            <a:r>
              <a:rPr lang="fr-FR" sz="8000" dirty="0" smtClean="0"/>
              <a:t>-</a:t>
            </a:r>
            <a:r>
              <a:rPr lang="fr-FR" sz="8000" b="1" dirty="0" smtClean="0"/>
              <a:t>Au niveau respiratoire</a:t>
            </a:r>
            <a:r>
              <a:rPr lang="fr-FR" sz="8000" dirty="0" smtClean="0"/>
              <a:t>, une prise en charge </a:t>
            </a:r>
            <a:r>
              <a:rPr lang="fr-FR" sz="8000" dirty="0" err="1" smtClean="0">
                <a:solidFill>
                  <a:srgbClr val="FF0000"/>
                </a:solidFill>
              </a:rPr>
              <a:t>kinésithérapique</a:t>
            </a:r>
            <a:r>
              <a:rPr lang="fr-FR" sz="8000" dirty="0" smtClean="0">
                <a:solidFill>
                  <a:srgbClr val="FF0000"/>
                </a:solidFill>
              </a:rPr>
              <a:t> </a:t>
            </a:r>
            <a:r>
              <a:rPr lang="fr-FR" sz="8000" dirty="0" smtClean="0"/>
              <a:t> et de </a:t>
            </a:r>
          </a:p>
          <a:p>
            <a:pPr>
              <a:buNone/>
            </a:pPr>
            <a:r>
              <a:rPr lang="fr-FR" sz="8000" dirty="0" smtClean="0"/>
              <a:t>fréquentes aspirations favorisent  la ventilation et diminuent les </a:t>
            </a:r>
          </a:p>
          <a:p>
            <a:pPr>
              <a:buNone/>
            </a:pPr>
            <a:r>
              <a:rPr lang="fr-FR" sz="8000" dirty="0" smtClean="0"/>
              <a:t>complications infectieuses. </a:t>
            </a:r>
          </a:p>
          <a:p>
            <a:pPr>
              <a:buNone/>
            </a:pPr>
            <a:r>
              <a:rPr lang="fr-FR" sz="8000" b="1" dirty="0" smtClean="0"/>
              <a:t>-surveillance, par scope </a:t>
            </a:r>
            <a:r>
              <a:rPr lang="fr-FR" sz="8000" dirty="0" smtClean="0"/>
              <a:t>en ce qui concerne les </a:t>
            </a:r>
            <a:r>
              <a:rPr lang="fr-FR" sz="8000" dirty="0" smtClean="0">
                <a:solidFill>
                  <a:srgbClr val="FF0000"/>
                </a:solidFill>
              </a:rPr>
              <a:t>complications cardiovasculaires</a:t>
            </a:r>
            <a:r>
              <a:rPr lang="fr-FR" sz="8000" dirty="0" smtClean="0"/>
              <a:t> :</a:t>
            </a:r>
          </a:p>
          <a:p>
            <a:pPr>
              <a:buNone/>
            </a:pPr>
            <a:r>
              <a:rPr lang="fr-FR" sz="8000" dirty="0" smtClean="0"/>
              <a:t>L'injection d'1/2mg sous-cutanés </a:t>
            </a:r>
            <a:r>
              <a:rPr lang="fr-FR" sz="8000" dirty="0" smtClean="0">
                <a:solidFill>
                  <a:srgbClr val="FF0000"/>
                </a:solidFill>
              </a:rPr>
              <a:t>d'atropine toutes les 4 à 6h diminue le risque </a:t>
            </a:r>
          </a:p>
          <a:p>
            <a:pPr>
              <a:buNone/>
            </a:pPr>
            <a:r>
              <a:rPr lang="fr-FR" sz="8000" dirty="0" smtClean="0">
                <a:solidFill>
                  <a:srgbClr val="FF0000"/>
                </a:solidFill>
              </a:rPr>
              <a:t>de bradycardie</a:t>
            </a:r>
          </a:p>
          <a:p>
            <a:pPr>
              <a:buNone/>
            </a:pPr>
            <a:r>
              <a:rPr lang="fr-FR" sz="8000" dirty="0" smtClean="0"/>
              <a:t>Les cas rebelles font appel </a:t>
            </a:r>
            <a:r>
              <a:rPr lang="fr-FR" sz="8000" dirty="0" smtClean="0">
                <a:solidFill>
                  <a:srgbClr val="FF0000"/>
                </a:solidFill>
              </a:rPr>
              <a:t>à l'entrainement </a:t>
            </a:r>
            <a:r>
              <a:rPr lang="fr-FR" sz="8000" dirty="0" err="1" smtClean="0">
                <a:solidFill>
                  <a:srgbClr val="FF0000"/>
                </a:solidFill>
              </a:rPr>
              <a:t>electro</a:t>
            </a:r>
            <a:r>
              <a:rPr lang="fr-FR" sz="8000" dirty="0" smtClean="0">
                <a:solidFill>
                  <a:srgbClr val="FF0000"/>
                </a:solidFill>
              </a:rPr>
              <a:t>-systolique.</a:t>
            </a:r>
          </a:p>
          <a:p>
            <a:pPr>
              <a:buNone/>
            </a:pPr>
            <a:r>
              <a:rPr lang="fr-FR" sz="5500" dirty="0" smtClean="0"/>
              <a:t> 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1800" b="1" dirty="0"/>
              <a:t>b) Le traitement à visée </a:t>
            </a:r>
            <a:r>
              <a:rPr lang="fr-FR" sz="1800" b="1" dirty="0" err="1"/>
              <a:t>étiopathogénique</a:t>
            </a:r>
            <a:r>
              <a:rPr lang="fr-FR" sz="1800" b="1" dirty="0"/>
              <a:t> </a:t>
            </a:r>
            <a:endParaRPr lang="fr-FR" sz="1800" dirty="0"/>
          </a:p>
          <a:p>
            <a:pPr>
              <a:buNone/>
            </a:pPr>
            <a:r>
              <a:rPr lang="fr-FR" sz="1800" dirty="0">
                <a:solidFill>
                  <a:srgbClr val="FF0000"/>
                </a:solidFill>
              </a:rPr>
              <a:t>Il est justifié par le risque d'insuffisance respiratoire et de séquelles neurologiques. </a:t>
            </a:r>
          </a:p>
          <a:p>
            <a:pPr lvl="0">
              <a:buNone/>
            </a:pPr>
            <a:r>
              <a:rPr lang="fr-FR" sz="1800" b="1" dirty="0"/>
              <a:t>Les immunosuppresseurs </a:t>
            </a:r>
            <a:r>
              <a:rPr lang="fr-FR" sz="1800" dirty="0"/>
              <a:t>ne sont pas justifiés de par des résultats cliniques </a:t>
            </a:r>
            <a:endParaRPr lang="fr-FR" sz="1800" dirty="0" smtClean="0"/>
          </a:p>
          <a:p>
            <a:pPr lvl="0">
              <a:buNone/>
            </a:pPr>
            <a:r>
              <a:rPr lang="fr-FR" sz="1800" dirty="0" smtClean="0"/>
              <a:t>décevants</a:t>
            </a:r>
            <a:r>
              <a:rPr lang="fr-FR" sz="1800" dirty="0"/>
              <a:t>. </a:t>
            </a:r>
          </a:p>
          <a:p>
            <a:pPr lvl="0">
              <a:buNone/>
            </a:pPr>
            <a:r>
              <a:rPr lang="fr-FR" sz="1800" b="1" dirty="0"/>
              <a:t>Les échanges plasmatiques </a:t>
            </a:r>
            <a:r>
              <a:rPr lang="fr-FR" sz="1800" dirty="0"/>
              <a:t>passent par la mise en place d'une </a:t>
            </a:r>
            <a:r>
              <a:rPr lang="fr-FR" sz="1800" dirty="0">
                <a:solidFill>
                  <a:srgbClr val="FF0000"/>
                </a:solidFill>
              </a:rPr>
              <a:t>circulation </a:t>
            </a:r>
            <a:r>
              <a:rPr lang="fr-FR" sz="1800" dirty="0" smtClean="0">
                <a:solidFill>
                  <a:srgbClr val="FF0000"/>
                </a:solidFill>
              </a:rPr>
              <a:t>extra-</a:t>
            </a:r>
          </a:p>
          <a:p>
            <a:pPr lvl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corporelle </a:t>
            </a:r>
            <a:r>
              <a:rPr lang="fr-FR" sz="1800" dirty="0">
                <a:solidFill>
                  <a:srgbClr val="FF0000"/>
                </a:solidFill>
              </a:rPr>
              <a:t>avec séparation </a:t>
            </a:r>
            <a:r>
              <a:rPr lang="fr-FR" sz="1800" dirty="0" smtClean="0">
                <a:solidFill>
                  <a:srgbClr val="FF0000"/>
                </a:solidFill>
              </a:rPr>
              <a:t>des éléments </a:t>
            </a:r>
            <a:r>
              <a:rPr lang="fr-FR" sz="1800" dirty="0">
                <a:solidFill>
                  <a:srgbClr val="FF0000"/>
                </a:solidFill>
              </a:rPr>
              <a:t>figurés</a:t>
            </a:r>
            <a:r>
              <a:rPr lang="fr-FR" sz="1800" dirty="0"/>
              <a:t>, réintégration de ces mêmes éléments </a:t>
            </a:r>
            <a:endParaRPr lang="fr-FR" sz="1800" dirty="0" smtClean="0"/>
          </a:p>
          <a:p>
            <a:pPr lvl="0">
              <a:buNone/>
            </a:pPr>
            <a:r>
              <a:rPr lang="fr-FR" sz="1800" dirty="0" smtClean="0"/>
              <a:t>et </a:t>
            </a:r>
            <a:r>
              <a:rPr lang="fr-FR" sz="1800" dirty="0"/>
              <a:t>remplacement du plasma par un soluté de substitution: </a:t>
            </a:r>
            <a:r>
              <a:rPr lang="fr-FR" sz="1800" dirty="0">
                <a:solidFill>
                  <a:srgbClr val="FF0000"/>
                </a:solidFill>
              </a:rPr>
              <a:t>4 </a:t>
            </a:r>
            <a:r>
              <a:rPr lang="fr-FR" sz="1800" dirty="0" smtClean="0">
                <a:solidFill>
                  <a:srgbClr val="FF0000"/>
                </a:solidFill>
              </a:rPr>
              <a:t>séances </a:t>
            </a:r>
            <a:r>
              <a:rPr lang="fr-FR" sz="1800" dirty="0"/>
              <a:t>suffisent. </a:t>
            </a:r>
          </a:p>
          <a:p>
            <a:pPr lvl="0">
              <a:buNone/>
            </a:pPr>
            <a:r>
              <a:rPr lang="fr-FR" sz="1800" b="1" dirty="0"/>
              <a:t>Le soluté de remplacement </a:t>
            </a:r>
            <a:r>
              <a:rPr lang="fr-FR" sz="1800" dirty="0"/>
              <a:t>est préférentiellement </a:t>
            </a:r>
            <a:r>
              <a:rPr lang="fr-FR" sz="1800" b="1" dirty="0">
                <a:solidFill>
                  <a:srgbClr val="FF0000"/>
                </a:solidFill>
              </a:rPr>
              <a:t>l'albumine diluée</a:t>
            </a:r>
            <a:r>
              <a:rPr lang="fr-FR" sz="1800" dirty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r>
              <a:rPr lang="fr-FR" sz="1800" b="1" dirty="0" smtClean="0"/>
              <a:t>L'</a:t>
            </a:r>
            <a:r>
              <a:rPr lang="fr-FR" sz="1800" b="1" dirty="0" err="1" smtClean="0"/>
              <a:t>immunoglobulinothérapie</a:t>
            </a:r>
            <a:r>
              <a:rPr lang="fr-FR" sz="1800" dirty="0" smtClean="0"/>
              <a:t> </a:t>
            </a:r>
            <a:r>
              <a:rPr lang="fr-FR" sz="1800" dirty="0"/>
              <a:t>à fortes doses à la même posologie que dans le purpura </a:t>
            </a:r>
            <a:endParaRPr lang="fr-FR" sz="1800" dirty="0" smtClean="0"/>
          </a:p>
          <a:p>
            <a:pPr lvl="0">
              <a:buNone/>
            </a:pPr>
            <a:r>
              <a:rPr lang="fr-FR" sz="1800" dirty="0" err="1" smtClean="0"/>
              <a:t>thrombopénique</a:t>
            </a:r>
            <a:r>
              <a:rPr lang="fr-FR" sz="1800" dirty="0" smtClean="0"/>
              <a:t> </a:t>
            </a:r>
            <a:r>
              <a:rPr lang="fr-FR" sz="1800" dirty="0"/>
              <a:t>idiopathique, </a:t>
            </a:r>
            <a:r>
              <a:rPr lang="fr-FR" sz="1800" dirty="0">
                <a:solidFill>
                  <a:srgbClr val="FF0000"/>
                </a:solidFill>
              </a:rPr>
              <a:t>a </a:t>
            </a: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fr-FR" sz="1800" dirty="0">
                <a:solidFill>
                  <a:srgbClr val="FF0000"/>
                </a:solidFill>
              </a:rPr>
              <a:t>même efficacité que 5 échanges plasmatiques étalés sur 7 à 14j.</a:t>
            </a:r>
          </a:p>
          <a:p>
            <a:pPr lvl="0">
              <a:buNone/>
            </a:pPr>
            <a:r>
              <a:rPr lang="fr-FR" sz="1800" dirty="0"/>
              <a:t> </a:t>
            </a:r>
            <a:r>
              <a:rPr lang="fr-FR" sz="1800" b="1" dirty="0" smtClean="0"/>
              <a:t>4</a:t>
            </a:r>
            <a:r>
              <a:rPr lang="fr-FR" sz="1800" b="1" dirty="0"/>
              <a:t>) Résultats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Ils sont variables mais le traitement doit être entrepris chaque fois qu'il est possible. </a:t>
            </a:r>
          </a:p>
          <a:p>
            <a:pPr>
              <a:buNone/>
            </a:pPr>
            <a:r>
              <a:rPr lang="fr-FR" sz="1800" b="1" dirty="0">
                <a:solidFill>
                  <a:srgbClr val="FF0000"/>
                </a:solidFill>
              </a:rPr>
              <a:t>Les échanges </a:t>
            </a:r>
            <a:r>
              <a:rPr lang="fr-FR" sz="1800" b="1" dirty="0" smtClean="0">
                <a:solidFill>
                  <a:srgbClr val="FF0000"/>
                </a:solidFill>
              </a:rPr>
              <a:t>plasmatiques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		-  </a:t>
            </a:r>
            <a:r>
              <a:rPr lang="fr-FR" sz="1800" dirty="0">
                <a:solidFill>
                  <a:srgbClr val="FF0000"/>
                </a:solidFill>
              </a:rPr>
              <a:t>diminuent la durée de la phase aiguë</a:t>
            </a:r>
            <a:r>
              <a:rPr lang="fr-FR" sz="1800" dirty="0" smtClean="0">
                <a:solidFill>
                  <a:srgbClr val="FF0000"/>
                </a:solidFill>
              </a:rPr>
              <a:t>,</a:t>
            </a: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		- </a:t>
            </a:r>
            <a:r>
              <a:rPr lang="fr-FR" sz="1800" dirty="0">
                <a:solidFill>
                  <a:srgbClr val="FF0000"/>
                </a:solidFill>
              </a:rPr>
              <a:t>réduisent les </a:t>
            </a:r>
            <a:r>
              <a:rPr lang="fr-FR" sz="1800" dirty="0" smtClean="0">
                <a:solidFill>
                  <a:srgbClr val="FF0000"/>
                </a:solidFill>
              </a:rPr>
              <a:t>indications </a:t>
            </a:r>
            <a:r>
              <a:rPr lang="fr-FR" sz="1800" dirty="0">
                <a:solidFill>
                  <a:srgbClr val="FF0000"/>
                </a:solidFill>
              </a:rPr>
              <a:t>de la ventilation mécanique</a:t>
            </a:r>
            <a:r>
              <a:rPr lang="fr-FR" sz="1800" dirty="0"/>
              <a:t>, </a:t>
            </a: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		</a:t>
            </a:r>
            <a:r>
              <a:rPr lang="fr-FR" sz="1800" dirty="0" smtClean="0">
                <a:solidFill>
                  <a:srgbClr val="FF0000"/>
                </a:solidFill>
              </a:rPr>
              <a:t>-</a:t>
            </a:r>
            <a:r>
              <a:rPr lang="fr-FR" sz="1800" dirty="0" smtClean="0"/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et </a:t>
            </a:r>
            <a:r>
              <a:rPr lang="fr-FR" sz="1800" dirty="0">
                <a:solidFill>
                  <a:srgbClr val="FF0000"/>
                </a:solidFill>
              </a:rPr>
              <a:t>favorisent une reprise rapide de la marche </a:t>
            </a:r>
            <a:r>
              <a:rPr lang="fr-FR" sz="1800" dirty="0" smtClean="0">
                <a:solidFill>
                  <a:srgbClr val="FF0000"/>
                </a:solidFill>
              </a:rPr>
              <a:t>en </a:t>
            </a:r>
            <a:r>
              <a:rPr lang="fr-FR" sz="1800" dirty="0">
                <a:solidFill>
                  <a:srgbClr val="FF0000"/>
                </a:solidFill>
              </a:rPr>
              <a:t>diminuant les séquelles. </a:t>
            </a:r>
          </a:p>
          <a:p>
            <a:pPr>
              <a:buNone/>
            </a:pPr>
            <a:r>
              <a:rPr lang="fr-FR" sz="1800" b="1" dirty="0"/>
              <a:t>A la phase de récupération,</a:t>
            </a:r>
            <a:r>
              <a:rPr lang="fr-FR" sz="1800" dirty="0"/>
              <a:t> un programme de rééducation et de réadaptation  </a:t>
            </a:r>
          </a:p>
          <a:p>
            <a:pPr>
              <a:buNone/>
            </a:pPr>
            <a:r>
              <a:rPr lang="fr-FR" sz="1800" b="1" dirty="0"/>
              <a:t> </a:t>
            </a:r>
            <a:endParaRPr lang="fr-FR" sz="1800" dirty="0"/>
          </a:p>
          <a:p>
            <a:pPr>
              <a:buNone/>
            </a:pPr>
            <a:r>
              <a:rPr lang="fr-FR" sz="1800" dirty="0"/>
              <a:t> </a:t>
            </a:r>
          </a:p>
          <a:p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29600" cy="557216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fr-FR" sz="3800" b="1" u="sng" dirty="0" smtClean="0"/>
              <a:t>IX-CONCLUSION</a:t>
            </a:r>
            <a:endParaRPr lang="fr-FR" sz="3800" dirty="0" smtClean="0"/>
          </a:p>
          <a:p>
            <a:pPr>
              <a:buNone/>
            </a:pPr>
            <a:r>
              <a:rPr lang="fr-FR" b="1" dirty="0" smtClean="0"/>
              <a:t> &amp; </a:t>
            </a:r>
            <a:r>
              <a:rPr lang="fr-FR" dirty="0" smtClean="0"/>
              <a:t>Le diagnostic de syndrome de Guillain-Barré est </a:t>
            </a:r>
          </a:p>
          <a:p>
            <a:pPr>
              <a:buNone/>
            </a:pPr>
            <a:r>
              <a:rPr lang="fr-FR" dirty="0" smtClean="0"/>
              <a:t>		- clinique.</a:t>
            </a:r>
          </a:p>
          <a:p>
            <a:pPr>
              <a:buNone/>
            </a:pPr>
            <a:r>
              <a:rPr lang="fr-FR" dirty="0" smtClean="0"/>
              <a:t>		- électrique</a:t>
            </a:r>
          </a:p>
          <a:p>
            <a:pPr>
              <a:buNone/>
            </a:pPr>
            <a:r>
              <a:rPr lang="fr-FR" dirty="0" smtClean="0"/>
              <a:t>		- Biologique</a:t>
            </a:r>
          </a:p>
          <a:p>
            <a:pPr>
              <a:buNone/>
            </a:pPr>
            <a:r>
              <a:rPr lang="fr-FR" b="1" dirty="0" smtClean="0"/>
              <a:t>&amp;</a:t>
            </a:r>
            <a:r>
              <a:rPr lang="fr-FR" dirty="0" smtClean="0"/>
              <a:t> Il convient de bien connaître les complications de la </a:t>
            </a:r>
          </a:p>
          <a:p>
            <a:pPr>
              <a:buNone/>
            </a:pPr>
            <a:r>
              <a:rPr lang="fr-FR" dirty="0" smtClean="0"/>
              <a:t>phase aiguë car le patient est toujours vu à cette phase. </a:t>
            </a:r>
          </a:p>
          <a:p>
            <a:pPr>
              <a:buNone/>
            </a:pPr>
            <a:r>
              <a:rPr lang="fr-FR" b="1" dirty="0" smtClean="0"/>
              <a:t>&amp;</a:t>
            </a:r>
            <a:r>
              <a:rPr lang="fr-FR" dirty="0" smtClean="0"/>
              <a:t> La PEC comprend plusieurs volets dont </a:t>
            </a:r>
          </a:p>
          <a:p>
            <a:pPr>
              <a:buNone/>
            </a:pPr>
            <a:r>
              <a:rPr lang="fr-FR" dirty="0" smtClean="0"/>
              <a:t>		- le traitement symptomatique primordial, </a:t>
            </a:r>
          </a:p>
          <a:p>
            <a:pPr>
              <a:buNone/>
            </a:pPr>
            <a:r>
              <a:rPr lang="fr-FR" dirty="0" smtClean="0"/>
              <a:t>		- et le traitement </a:t>
            </a:r>
            <a:r>
              <a:rPr lang="fr-FR" dirty="0" err="1" smtClean="0"/>
              <a:t>étiopathogénique</a:t>
            </a:r>
            <a:r>
              <a:rPr lang="fr-FR" dirty="0" smtClean="0"/>
              <a:t> qui fait la place 	belle aux échanges plasmatiques.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596</Words>
  <Application>Microsoft Office PowerPoint</Application>
  <PresentationFormat>Affichage à l'écran (4:3)</PresentationFormat>
  <Paragraphs>217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-I- Phase Prodromique</vt:lpstr>
      <vt:lpstr>Prise en charge</vt:lpstr>
      <vt:lpstr>II- Phase de Récupération</vt:lpstr>
      <vt:lpstr>Prise en charge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HP</cp:lastModifiedBy>
  <cp:revision>14</cp:revision>
  <dcterms:created xsi:type="dcterms:W3CDTF">2019-06-12T11:20:47Z</dcterms:created>
  <dcterms:modified xsi:type="dcterms:W3CDTF">2020-04-21T19:07:49Z</dcterms:modified>
</cp:coreProperties>
</file>