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7" autoAdjust="0"/>
    <p:restoredTop sz="94660"/>
  </p:normalViewPr>
  <p:slideViewPr>
    <p:cSldViewPr snapToGrid="0">
      <p:cViewPr varScale="1">
        <p:scale>
          <a:sx n="68" d="100"/>
          <a:sy n="68" d="100"/>
        </p:scale>
        <p:origin x="3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38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48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40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44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71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6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35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34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3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93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20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AACF0-6378-4293-91BE-01327966D290}" type="datetimeFigureOut">
              <a:rPr lang="fr-FR" smtClean="0"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2375-454B-439F-81D0-DA2ACF40A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12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9610" y="1865045"/>
            <a:ext cx="11609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Structure </a:t>
            </a:r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cubique face centrée type </a:t>
            </a:r>
            <a:r>
              <a:rPr lang="fr-FR" b="0" i="0" u="none" strike="noStrike" baseline="0" dirty="0" smtClean="0">
                <a:solidFill>
                  <a:srgbClr val="0000FF"/>
                </a:solidFill>
                <a:latin typeface="Helvetica" panose="020B0604020202020204" pitchFamily="34" charset="0"/>
              </a:rPr>
              <a:t>blende </a:t>
            </a:r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et</a:t>
            </a:r>
            <a:r>
              <a:rPr lang="fr-FR" b="0" i="0" u="none" strike="noStrik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le </a:t>
            </a:r>
            <a:r>
              <a:rPr lang="fr-FR" b="0" i="0" u="none" strike="noStrike" baseline="0" dirty="0" smtClean="0">
                <a:solidFill>
                  <a:srgbClr val="0000FF"/>
                </a:solidFill>
                <a:latin typeface="Helvetica" panose="020B0604020202020204" pitchFamily="34" charset="0"/>
              </a:rPr>
              <a:t>graphite (hexagonale) </a:t>
            </a:r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.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498145" y="134509"/>
            <a:ext cx="256838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Les </a:t>
            </a:r>
            <a:r>
              <a:rPr lang="fr-FR" b="1" dirty="0" smtClean="0"/>
              <a:t>Cristaux covalents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479610" y="2374131"/>
            <a:ext cx="5957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rayon </a:t>
            </a:r>
            <a:r>
              <a:rPr lang="fr-FR" dirty="0"/>
              <a:t>de l’atome de </a:t>
            </a:r>
            <a:r>
              <a:rPr lang="fr-FR" dirty="0" smtClean="0"/>
              <a:t>carbone est</a:t>
            </a:r>
            <a:r>
              <a:rPr lang="fr-FR" b="0" i="0" u="none" strike="noStrike" baseline="0" dirty="0" smtClean="0">
                <a:latin typeface="Helvetica" panose="020B0604020202020204" pitchFamily="34" charset="0"/>
              </a:rPr>
              <a:t> </a:t>
            </a:r>
            <a:r>
              <a:rPr lang="fr-FR" b="0" i="0" u="none" strike="noStrike" baseline="0" dirty="0" smtClean="0">
                <a:latin typeface="Helvetica" panose="020B0604020202020204" pitchFamily="34" charset="0"/>
              </a:rPr>
              <a:t>R</a:t>
            </a:r>
            <a:r>
              <a:rPr lang="fr-FR" sz="1050" b="0" i="0" u="none" strike="noStrike" baseline="0" dirty="0" smtClean="0">
                <a:latin typeface="Helvetica" panose="020B0604020202020204" pitchFamily="34" charset="0"/>
              </a:rPr>
              <a:t>c </a:t>
            </a:r>
            <a:r>
              <a:rPr lang="fr-FR" b="0" i="0" u="none" strike="noStrike" baseline="0" dirty="0" smtClean="0">
                <a:latin typeface="Helvetica" panose="020B0604020202020204" pitchFamily="34" charset="0"/>
              </a:rPr>
              <a:t>=d</a:t>
            </a:r>
            <a:r>
              <a:rPr lang="fr-FR" dirty="0" smtClean="0">
                <a:latin typeface="Helvetica" panose="020B0604020202020204" pitchFamily="34" charset="0"/>
              </a:rPr>
              <a:t>/2</a:t>
            </a:r>
            <a:r>
              <a:rPr lang="fr-FR" b="0" i="0" u="none" strike="noStrike" baseline="0" dirty="0" smtClean="0">
                <a:latin typeface="Helvetica" panose="020B0604020202020204" pitchFamily="34" charset="0"/>
              </a:rPr>
              <a:t>= 0,077 nm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64459" y="2137488"/>
            <a:ext cx="11824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0" u="none" strike="noStrike" baseline="0" dirty="0" smtClean="0">
                <a:solidFill>
                  <a:srgbClr val="FF0000"/>
                </a:solidFill>
                <a:latin typeface="Helvetica" panose="020B0604020202020204" pitchFamily="34" charset="0"/>
              </a:rPr>
              <a:t>1- </a:t>
            </a:r>
            <a:r>
              <a:rPr lang="fr-FR" b="0" i="0" u="none" strike="noStrike" baseline="0" dirty="0" smtClean="0">
                <a:latin typeface="Helvetica" panose="020B0604020202020204" pitchFamily="34" charset="0"/>
              </a:rPr>
              <a:t>La distance entre deux atomes de carbone voisins est</a:t>
            </a:r>
            <a:r>
              <a:rPr lang="fr-FR" b="0" i="0" u="none" strike="noStrike" dirty="0" smtClean="0">
                <a:latin typeface="Helvetica" panose="020B0604020202020204" pitchFamily="34" charset="0"/>
              </a:rPr>
              <a:t> </a:t>
            </a:r>
            <a:r>
              <a:rPr lang="fr-FR" b="0" i="0" u="none" strike="noStrike" baseline="0" dirty="0" smtClean="0">
                <a:latin typeface="Helvetica" panose="020B0604020202020204" pitchFamily="34" charset="0"/>
              </a:rPr>
              <a:t>d = 0,154 nm (même distance C-C dans un alcane ).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291463" y="2725237"/>
            <a:ext cx="4814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0" u="none" strike="noStrike" baseline="0" dirty="0" smtClean="0">
                <a:solidFill>
                  <a:srgbClr val="FF0000"/>
                </a:solidFill>
                <a:latin typeface="Helvetica" panose="020B0604020202020204" pitchFamily="34" charset="0"/>
              </a:rPr>
              <a:t>2 </a:t>
            </a:r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- La structure contient 8 </a:t>
            </a:r>
            <a:r>
              <a:rPr lang="fr-FR" b="0" i="0" u="none" strike="noStrike" baseline="0" dirty="0" smtClean="0">
                <a:solidFill>
                  <a:srgbClr val="0000FF"/>
                </a:solidFill>
                <a:latin typeface="Helvetica" panose="020B0604020202020204" pitchFamily="34" charset="0"/>
              </a:rPr>
              <a:t>atomes </a:t>
            </a:r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par maille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311588" y="2975150"/>
            <a:ext cx="4348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0" u="none" strike="noStrike" baseline="0" dirty="0" smtClean="0">
                <a:solidFill>
                  <a:srgbClr val="FF0000"/>
                </a:solidFill>
                <a:latin typeface="Helvetica" panose="020B0604020202020204" pitchFamily="34" charset="0"/>
              </a:rPr>
              <a:t>3 </a:t>
            </a:r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- La </a:t>
            </a:r>
            <a:r>
              <a:rPr lang="fr-FR" b="0" i="0" u="none" strike="noStrike" baseline="0" dirty="0" smtClean="0">
                <a:latin typeface="Helvetica" panose="020B0604020202020204" pitchFamily="34" charset="0"/>
              </a:rPr>
              <a:t>coordinence</a:t>
            </a:r>
            <a:r>
              <a:rPr lang="fr-FR" b="0" i="0" u="none" strike="noStrike" baseline="0" dirty="0" smtClean="0">
                <a:solidFill>
                  <a:srgbClr val="0000FF"/>
                </a:solidFill>
                <a:latin typeface="Helvetica" panose="020B0604020202020204" pitchFamily="34" charset="0"/>
              </a:rPr>
              <a:t> </a:t>
            </a:r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est de 4 Tétraédrique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311588" y="3263399"/>
            <a:ext cx="5795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0" u="none" strike="noStrike" baseline="0" dirty="0" smtClean="0">
                <a:solidFill>
                  <a:srgbClr val="FF0000"/>
                </a:solidFill>
                <a:latin typeface="Helvetica" panose="020B0604020202020204" pitchFamily="34" charset="0"/>
              </a:rPr>
              <a:t>4 </a:t>
            </a:r>
            <a:r>
              <a:rPr lang="fr-FR" b="0" i="0" u="none" strike="noStrike" baseline="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– </a:t>
            </a:r>
            <a:r>
              <a:rPr lang="fr-FR" b="0" i="0" u="none" strike="noStrike" baseline="0" dirty="0" smtClean="0"/>
              <a:t>Le paramètre « a » de la maille </a:t>
            </a:r>
            <a:r>
              <a:rPr lang="fr-FR" b="0" i="0" u="none" strike="noStrike" baseline="0" dirty="0" smtClean="0"/>
              <a:t>est:</a:t>
            </a:r>
          </a:p>
          <a:p>
            <a:r>
              <a:rPr lang="fr-FR" dirty="0" smtClean="0"/>
              <a:t>      2Rc=(a√3)/4                            a=8.rc</a:t>
            </a:r>
            <a:r>
              <a:rPr lang="fr-FR" dirty="0"/>
              <a:t>/√3= 0,356 </a:t>
            </a:r>
            <a:r>
              <a:rPr lang="fr-FR" dirty="0" smtClean="0"/>
              <a:t>nm</a:t>
            </a:r>
            <a:endParaRPr lang="fr-FR" b="0" i="0" u="none" strike="noStrike" baseline="0" dirty="0" smtClean="0">
              <a:latin typeface="Helvetica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11588" y="4727560"/>
            <a:ext cx="533992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0" i="0" u="none" strike="noStrike" baseline="0" dirty="0" smtClean="0">
                <a:latin typeface="Helvetica" panose="020B0604020202020204" pitchFamily="34" charset="0"/>
              </a:rPr>
              <a:t>La masse volumique est calculée selon la formule </a:t>
            </a:r>
          </a:p>
          <a:p>
            <a:r>
              <a:rPr lang="fr-FR" dirty="0" smtClean="0">
                <a:latin typeface="Helvetica" panose="020B0604020202020204" pitchFamily="34" charset="0"/>
                <a:sym typeface="Symbol" panose="05050102010706020507" pitchFamily="18" charset="2"/>
              </a:rPr>
              <a:t>=n. M</a:t>
            </a:r>
            <a:r>
              <a:rPr lang="fr-FR" baseline="-25000" dirty="0" smtClean="0">
                <a:latin typeface="Helvetica" panose="020B0604020202020204" pitchFamily="34" charset="0"/>
                <a:sym typeface="Symbol" panose="05050102010706020507" pitchFamily="18" charset="2"/>
              </a:rPr>
              <a:t>c</a:t>
            </a:r>
            <a:r>
              <a:rPr lang="fr-FR" dirty="0" smtClean="0">
                <a:latin typeface="Helvetica" panose="020B0604020202020204" pitchFamily="34" charset="0"/>
                <a:sym typeface="Symbol" panose="05050102010706020507" pitchFamily="18" charset="2"/>
              </a:rPr>
              <a:t>/</a:t>
            </a:r>
            <a:r>
              <a:rPr lang="fr-FR" dirty="0" err="1" smtClean="0">
                <a:latin typeface="Helvetica" panose="020B0604020202020204" pitchFamily="34" charset="0"/>
                <a:sym typeface="Symbol" panose="05050102010706020507" pitchFamily="18" charset="2"/>
              </a:rPr>
              <a:t>V</a:t>
            </a:r>
            <a:r>
              <a:rPr lang="fr-FR" baseline="-25000" dirty="0" err="1" smtClean="0">
                <a:latin typeface="Helvetica" panose="020B0604020202020204" pitchFamily="34" charset="0"/>
                <a:sym typeface="Symbol" panose="05050102010706020507" pitchFamily="18" charset="2"/>
              </a:rPr>
              <a:t>maille</a:t>
            </a:r>
            <a:r>
              <a:rPr lang="fr-FR" baseline="-25000" dirty="0" smtClean="0"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lang="fr-FR" dirty="0" smtClean="0">
                <a:latin typeface="Helvetica" panose="020B0604020202020204" pitchFamily="34" charset="0"/>
                <a:sym typeface="Symbol" panose="05050102010706020507" pitchFamily="18" charset="2"/>
              </a:rPr>
              <a:t> M</a:t>
            </a:r>
            <a:r>
              <a:rPr lang="fr-FR" baseline="-25000" dirty="0" smtClean="0">
                <a:latin typeface="Helvetica" panose="020B0604020202020204" pitchFamily="34" charset="0"/>
                <a:sym typeface="Symbol" panose="05050102010706020507" pitchFamily="18" charset="2"/>
              </a:rPr>
              <a:t>c</a:t>
            </a:r>
            <a:r>
              <a:rPr lang="fr-FR" dirty="0" smtClean="0">
                <a:latin typeface="Helvetica" panose="020B0604020202020204" pitchFamily="34" charset="0"/>
                <a:sym typeface="Symbol" panose="05050102010706020507" pitchFamily="18" charset="2"/>
              </a:rPr>
              <a:t>=12 g/mol</a:t>
            </a:r>
            <a:r>
              <a:rPr lang="fr-FR" baseline="-25000" dirty="0" smtClean="0"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endParaRPr lang="fr-FR" b="0" i="0" u="none" strike="noStrike" baseline="-25000" dirty="0" smtClean="0">
              <a:latin typeface="Helvetica" panose="020B0604020202020204" pitchFamily="34" charset="0"/>
            </a:endParaRPr>
          </a:p>
          <a:p>
            <a:r>
              <a:rPr lang="fr-FR" b="0" i="0" u="none" strike="noStrike" baseline="0" dirty="0" smtClean="0">
                <a:latin typeface="Helvetica" panose="020B0604020202020204" pitchFamily="34" charset="0"/>
              </a:rPr>
              <a:t> </a:t>
            </a:r>
            <a:r>
              <a:rPr lang="fr-FR" b="0" i="0" u="none" strike="noStrike" baseline="0" dirty="0" smtClean="0">
                <a:latin typeface="Helvetica" panose="020B0604020202020204" pitchFamily="34" charset="0"/>
                <a:sym typeface="Symbol" panose="05050102010706020507" pitchFamily="18" charset="2"/>
              </a:rPr>
              <a:t>=</a:t>
            </a:r>
            <a:r>
              <a:rPr lang="fr-FR" b="0" i="0" u="none" strike="noStrike" baseline="0" dirty="0" smtClean="0">
                <a:latin typeface="Helvetica" panose="020B0604020202020204" pitchFamily="34" charset="0"/>
              </a:rPr>
              <a:t>3,53.10</a:t>
            </a:r>
            <a:r>
              <a:rPr lang="fr-FR" sz="1600" b="0" i="0" u="none" strike="noStrike" baseline="30000" dirty="0" smtClean="0">
                <a:latin typeface="Helvetica" panose="020B0604020202020204" pitchFamily="34" charset="0"/>
              </a:rPr>
              <a:t>3</a:t>
            </a:r>
            <a:r>
              <a:rPr lang="fr-FR" sz="1050" b="0" i="0" u="none" strike="noStrike" baseline="0" dirty="0" smtClean="0">
                <a:latin typeface="Helvetica" panose="020B0604020202020204" pitchFamily="34" charset="0"/>
              </a:rPr>
              <a:t> </a:t>
            </a:r>
            <a:r>
              <a:rPr lang="fr-FR" b="0" i="0" u="none" strike="noStrike" baseline="0" dirty="0" smtClean="0">
                <a:latin typeface="Helvetica" panose="020B0604020202020204" pitchFamily="34" charset="0"/>
              </a:rPr>
              <a:t>kg.m</a:t>
            </a:r>
            <a:r>
              <a:rPr lang="fr-FR" sz="1400" b="0" i="0" u="none" strike="noStrike" baseline="30000" dirty="0" smtClean="0">
                <a:latin typeface="Helvetica" panose="020B0604020202020204" pitchFamily="34" charset="0"/>
              </a:rPr>
              <a:t>-3</a:t>
            </a:r>
            <a:endParaRPr lang="fr-FR" sz="1400" baseline="30000" dirty="0"/>
          </a:p>
        </p:txBody>
      </p:sp>
      <p:sp>
        <p:nvSpPr>
          <p:cNvPr id="16" name="Rectangle 15"/>
          <p:cNvSpPr/>
          <p:nvPr/>
        </p:nvSpPr>
        <p:spPr>
          <a:xfrm>
            <a:off x="0" y="1513613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Le diamant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291463" y="3977646"/>
            <a:ext cx="622598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La compacité est donnée par: C= (8.4/3 </a:t>
            </a:r>
            <a:r>
              <a:rPr lang="fr-FR" dirty="0" smtClean="0">
                <a:sym typeface="Symbol" panose="05050102010706020507" pitchFamily="18" charset="2"/>
              </a:rPr>
              <a:t> R</a:t>
            </a:r>
            <a:r>
              <a:rPr lang="fr-FR" baseline="30000" dirty="0" smtClean="0">
                <a:sym typeface="Symbol" panose="05050102010706020507" pitchFamily="18" charset="2"/>
              </a:rPr>
              <a:t>3</a:t>
            </a:r>
            <a:r>
              <a:rPr lang="fr-FR" baseline="-25000" dirty="0" smtClean="0">
                <a:sym typeface="Symbol" panose="05050102010706020507" pitchFamily="18" charset="2"/>
              </a:rPr>
              <a:t>c</a:t>
            </a:r>
            <a:r>
              <a:rPr lang="fr-FR" dirty="0" smtClean="0"/>
              <a:t>)/a</a:t>
            </a:r>
            <a:r>
              <a:rPr lang="fr-FR" baseline="30000" dirty="0" smtClean="0"/>
              <a:t>3</a:t>
            </a:r>
          </a:p>
          <a:p>
            <a:r>
              <a:rPr lang="fr-FR" dirty="0" smtClean="0"/>
              <a:t>                                  C=0.34</a:t>
            </a:r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367552" y="3193366"/>
            <a:ext cx="4272036" cy="3640538"/>
            <a:chOff x="417420" y="2078283"/>
            <a:chExt cx="4222168" cy="4755621"/>
          </a:xfrm>
        </p:grpSpPr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7420" y="2078283"/>
              <a:ext cx="3035746" cy="2611684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984" y="4665871"/>
              <a:ext cx="2181015" cy="2168033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3429000" y="3395279"/>
              <a:ext cx="12105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i="0" u="none" strike="noStrike" baseline="0" dirty="0" smtClean="0">
                  <a:solidFill>
                    <a:srgbClr val="0070C0"/>
                  </a:solidFill>
                  <a:latin typeface="Helvetica" panose="020B0604020202020204" pitchFamily="34" charset="0"/>
                </a:rPr>
                <a:t>Figure </a:t>
              </a:r>
              <a:r>
                <a:rPr lang="fr-FR" b="1" i="0" u="none" strike="noStrike" baseline="0" dirty="0" smtClean="0">
                  <a:solidFill>
                    <a:srgbClr val="0070C0"/>
                  </a:solidFill>
                  <a:latin typeface="Helvetica" panose="020B0604020202020204" pitchFamily="34" charset="0"/>
                </a:rPr>
                <a:t>1a</a:t>
              </a:r>
              <a:endParaRPr lang="fr-FR" b="1" dirty="0">
                <a:solidFill>
                  <a:srgbClr val="0070C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985127" y="5743060"/>
              <a:ext cx="12234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i="0" u="none" strike="noStrike" baseline="0" dirty="0" smtClean="0">
                  <a:solidFill>
                    <a:srgbClr val="0070C0"/>
                  </a:solidFill>
                  <a:latin typeface="Helvetica" panose="020B0604020202020204" pitchFamily="34" charset="0"/>
                </a:rPr>
                <a:t>Figure </a:t>
              </a:r>
              <a:r>
                <a:rPr lang="fr-FR" b="1" dirty="0">
                  <a:solidFill>
                    <a:srgbClr val="0070C0"/>
                  </a:solidFill>
                  <a:latin typeface="Helvetica" panose="020B0604020202020204" pitchFamily="34" charset="0"/>
                </a:rPr>
                <a:t>1</a:t>
              </a:r>
              <a:r>
                <a:rPr lang="fr-FR" b="1" i="0" u="none" strike="noStrike" baseline="0" dirty="0" smtClean="0">
                  <a:solidFill>
                    <a:srgbClr val="0070C0"/>
                  </a:solidFill>
                  <a:latin typeface="Helvetica" panose="020B0604020202020204" pitchFamily="34" charset="0"/>
                </a:rPr>
                <a:t>b</a:t>
              </a:r>
              <a:endParaRPr lang="fr-FR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388242" y="5641425"/>
            <a:ext cx="88037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i="0" u="none" strike="noStrike" baseline="0" dirty="0" smtClean="0">
                <a:solidFill>
                  <a:srgbClr val="FF0000"/>
                </a:solidFill>
                <a:latin typeface="Helvetica" panose="020B0604020202020204" pitchFamily="34" charset="0"/>
              </a:rPr>
              <a:t>Q:</a:t>
            </a:r>
            <a:r>
              <a:rPr lang="fr-FR" sz="1400" b="1" i="0" u="none" strike="noStrike" dirty="0" smtClean="0">
                <a:solidFill>
                  <a:srgbClr val="FF0000"/>
                </a:solidFill>
                <a:latin typeface="Helvetica" panose="020B0604020202020204" pitchFamily="34" charset="0"/>
              </a:rPr>
              <a:t> En se basant sur la </a:t>
            </a:r>
            <a:r>
              <a:rPr lang="fr-FR" sz="1400" b="1" i="0" u="none" strike="noStrike" baseline="0" dirty="0" smtClean="0">
                <a:solidFill>
                  <a:srgbClr val="FF0000"/>
                </a:solidFill>
                <a:latin typeface="Helvetica" panose="020B0604020202020204" pitchFamily="34" charset="0"/>
              </a:rPr>
              <a:t>Figure 2b, Trouver les coordonnées des 8 atomes formant la structure diamant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8077" y="1286229"/>
            <a:ext cx="9211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ComicSansMS"/>
              </a:rPr>
              <a:t>Physiques : T°C de fusion élevée, très </a:t>
            </a:r>
            <a:r>
              <a:rPr lang="fr-FR" dirty="0">
                <a:latin typeface="ComicSansMS"/>
              </a:rPr>
              <a:t>faible conductivité électrique, ce sont des isolants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448718" y="1031686"/>
            <a:ext cx="7532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ComicSansMS"/>
              </a:rPr>
              <a:t>Mécanique: grande </a:t>
            </a:r>
            <a:r>
              <a:rPr lang="fr-FR" dirty="0">
                <a:latin typeface="ComicSansMS"/>
              </a:rPr>
              <a:t>dureté et </a:t>
            </a:r>
            <a:r>
              <a:rPr lang="fr-FR" dirty="0" smtClean="0">
                <a:latin typeface="ComicSansMS"/>
              </a:rPr>
              <a:t>donc très </a:t>
            </a:r>
            <a:r>
              <a:rPr lang="fr-FR" dirty="0">
                <a:latin typeface="ComicSansMS"/>
              </a:rPr>
              <a:t>faible résistance à la déformation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0" y="735852"/>
            <a:ext cx="9714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FF"/>
                </a:solidFill>
                <a:latin typeface="ComicSansMS"/>
              </a:rPr>
              <a:t>Propriétés des cristaux </a:t>
            </a:r>
            <a:r>
              <a:rPr lang="fr-FR" dirty="0" smtClean="0">
                <a:solidFill>
                  <a:srgbClr val="0000FF"/>
                </a:solidFill>
                <a:latin typeface="ComicSansMS"/>
              </a:rPr>
              <a:t>covalents- Basé sur liaisons covalentes </a:t>
            </a:r>
            <a:r>
              <a:rPr lang="fr-FR" dirty="0" err="1" smtClean="0">
                <a:solidFill>
                  <a:srgbClr val="0000FF"/>
                </a:solidFill>
                <a:latin typeface="ComicSansMS"/>
              </a:rPr>
              <a:t>exp</a:t>
            </a:r>
            <a:r>
              <a:rPr lang="fr-FR" dirty="0" smtClean="0">
                <a:solidFill>
                  <a:srgbClr val="0000FF"/>
                </a:solidFill>
                <a:latin typeface="ComicSansMS"/>
              </a:rPr>
              <a:t>:  C, Si, 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088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88511" y="977073"/>
            <a:ext cx="5276865" cy="1591177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fr-FR" altLang="fr-FR" sz="1800" b="1" dirty="0" smtClean="0">
                <a:solidFill>
                  <a:srgbClr val="FF0000"/>
                </a:solidFill>
              </a:rPr>
              <a:t>Réseau</a:t>
            </a:r>
            <a:r>
              <a:rPr lang="fr-FR" altLang="fr-FR" sz="1800" dirty="0" smtClean="0"/>
              <a:t>: hexagonal, réseau de Bravais : P  motif :	4 atomes C </a:t>
            </a:r>
          </a:p>
          <a:p>
            <a:pPr>
              <a:buFontTx/>
              <a:buNone/>
            </a:pPr>
            <a:r>
              <a:rPr lang="fr-FR" altLang="fr-FR" sz="1800" b="1" dirty="0">
                <a:solidFill>
                  <a:srgbClr val="FF0000"/>
                </a:solidFill>
              </a:rPr>
              <a:t>P</a:t>
            </a:r>
            <a:r>
              <a:rPr lang="fr-FR" altLang="fr-FR" sz="1800" b="1" dirty="0" smtClean="0">
                <a:solidFill>
                  <a:srgbClr val="FF0000"/>
                </a:solidFill>
              </a:rPr>
              <a:t>aramètres de la maille </a:t>
            </a:r>
            <a:r>
              <a:rPr lang="fr-FR" altLang="fr-FR" sz="1800" dirty="0" smtClean="0"/>
              <a:t>a = 0.2456 nm, c = 0.6696 nm</a:t>
            </a:r>
          </a:p>
          <a:p>
            <a:pPr>
              <a:buFontTx/>
              <a:buNone/>
            </a:pPr>
            <a:r>
              <a:rPr lang="fr-FR" altLang="fr-FR" sz="1800" b="1" dirty="0" smtClean="0">
                <a:solidFill>
                  <a:srgbClr val="FF0000"/>
                </a:solidFill>
              </a:rPr>
              <a:t>Coordonnées: </a:t>
            </a:r>
            <a:r>
              <a:rPr lang="fr-FR" altLang="fr-FR" sz="1800" dirty="0" smtClean="0"/>
              <a:t>(000) (0, 0, ½) (1/3 2/3 0) (2/3, 1/3, ½)</a:t>
            </a:r>
            <a:endParaRPr lang="fr-FR" altLang="fr-FR" sz="1800" dirty="0"/>
          </a:p>
        </p:txBody>
      </p:sp>
      <p:sp>
        <p:nvSpPr>
          <p:cNvPr id="4" name="Rectangle 3"/>
          <p:cNvSpPr/>
          <p:nvPr/>
        </p:nvSpPr>
        <p:spPr>
          <a:xfrm>
            <a:off x="147917" y="312222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Le graphite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2666" y="2311134"/>
            <a:ext cx="4916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Figure </a:t>
            </a:r>
            <a:r>
              <a:rPr lang="fr-FR" b="1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2a: </a:t>
            </a:r>
            <a:r>
              <a:rPr lang="fr-FR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Maille conventionnelle Prisme droit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0991" y="2639827"/>
            <a:ext cx="5814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Figure </a:t>
            </a:r>
            <a:r>
              <a:rPr lang="fr-FR" b="1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2b: </a:t>
            </a:r>
            <a:r>
              <a:rPr lang="fr-FR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Maille élémentaire</a:t>
            </a:r>
            <a:r>
              <a:rPr lang="fr-FR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 avec 4 atomes carbone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2666" y="2922040"/>
            <a:ext cx="41985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Figure </a:t>
            </a:r>
            <a:r>
              <a:rPr lang="fr-FR" b="1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2c: </a:t>
            </a:r>
            <a:r>
              <a:rPr lang="fr-FR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Structure graphite en 2D</a:t>
            </a:r>
          </a:p>
          <a:p>
            <a:r>
              <a:rPr lang="fr-FR" i="0" u="none" strike="noStrike" baseline="0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 = 2 Feuillets = 2 Plans espacés</a:t>
            </a:r>
            <a:r>
              <a:rPr lang="fr-FR" i="0" u="none" strike="noStrike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 de C/2</a:t>
            </a:r>
            <a:endParaRPr lang="fr-FR" dirty="0">
              <a:solidFill>
                <a:srgbClr val="0070C0"/>
              </a:solidFill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807" y="4102663"/>
            <a:ext cx="7915275" cy="2171700"/>
          </a:xfrm>
          <a:prstGeom prst="rect">
            <a:avLst/>
          </a:prstGeom>
        </p:spPr>
      </p:pic>
      <p:grpSp>
        <p:nvGrpSpPr>
          <p:cNvPr id="31" name="Groupe 30"/>
          <p:cNvGrpSpPr/>
          <p:nvPr/>
        </p:nvGrpSpPr>
        <p:grpSpPr>
          <a:xfrm>
            <a:off x="5177118" y="312222"/>
            <a:ext cx="6826624" cy="3092239"/>
            <a:chOff x="5177118" y="312222"/>
            <a:chExt cx="6826624" cy="3092239"/>
          </a:xfrm>
        </p:grpSpPr>
        <p:grpSp>
          <p:nvGrpSpPr>
            <p:cNvPr id="29" name="Groupe 28"/>
            <p:cNvGrpSpPr/>
            <p:nvPr/>
          </p:nvGrpSpPr>
          <p:grpSpPr>
            <a:xfrm>
              <a:off x="5177118" y="312222"/>
              <a:ext cx="6826624" cy="3092239"/>
              <a:chOff x="5177118" y="312222"/>
              <a:chExt cx="6826624" cy="3092239"/>
            </a:xfrm>
          </p:grpSpPr>
          <p:grpSp>
            <p:nvGrpSpPr>
              <p:cNvPr id="3" name="Groupe 2"/>
              <p:cNvGrpSpPr/>
              <p:nvPr/>
            </p:nvGrpSpPr>
            <p:grpSpPr>
              <a:xfrm>
                <a:off x="5177118" y="312222"/>
                <a:ext cx="6826624" cy="3092239"/>
                <a:chOff x="5177118" y="312222"/>
                <a:chExt cx="6826624" cy="3092239"/>
              </a:xfrm>
            </p:grpSpPr>
            <p:grpSp>
              <p:nvGrpSpPr>
                <p:cNvPr id="13" name="Groupe 12"/>
                <p:cNvGrpSpPr/>
                <p:nvPr/>
              </p:nvGrpSpPr>
              <p:grpSpPr>
                <a:xfrm>
                  <a:off x="5177118" y="312222"/>
                  <a:ext cx="6826624" cy="2585226"/>
                  <a:chOff x="147917" y="1895850"/>
                  <a:chExt cx="8191005" cy="3342056"/>
                </a:xfrm>
              </p:grpSpPr>
              <p:grpSp>
                <p:nvGrpSpPr>
                  <p:cNvPr id="11" name="Groupe 10"/>
                  <p:cNvGrpSpPr/>
                  <p:nvPr/>
                </p:nvGrpSpPr>
                <p:grpSpPr>
                  <a:xfrm>
                    <a:off x="147917" y="1895850"/>
                    <a:ext cx="5486584" cy="3342056"/>
                    <a:chOff x="510804" y="2130897"/>
                    <a:chExt cx="5486584" cy="3342056"/>
                  </a:xfrm>
                </p:grpSpPr>
                <p:pic>
                  <p:nvPicPr>
                    <p:cNvPr id="5" name="Picture 8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10804" y="2317143"/>
                      <a:ext cx="2851718" cy="309507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6" name="Picture 10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776760" y="2130897"/>
                      <a:ext cx="2220628" cy="334205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7" name="ZoneTexte 6"/>
                    <p:cNvSpPr txBox="1"/>
                    <p:nvPr/>
                  </p:nvSpPr>
                  <p:spPr>
                    <a:xfrm>
                      <a:off x="4416427" y="4585915"/>
                      <a:ext cx="47064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b="1" dirty="0" smtClean="0"/>
                        <a:t>1</a:t>
                      </a:r>
                      <a:endParaRPr lang="fr-FR" b="1" dirty="0"/>
                    </a:p>
                  </p:txBody>
                </p:sp>
                <p:sp>
                  <p:nvSpPr>
                    <p:cNvPr id="8" name="ZoneTexte 7"/>
                    <p:cNvSpPr txBox="1"/>
                    <p:nvPr/>
                  </p:nvSpPr>
                  <p:spPr>
                    <a:xfrm>
                      <a:off x="4416426" y="3173740"/>
                      <a:ext cx="47064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b="1" dirty="0" smtClean="0"/>
                        <a:t>2</a:t>
                      </a:r>
                      <a:endParaRPr lang="fr-FR" b="1" dirty="0"/>
                    </a:p>
                  </p:txBody>
                </p:sp>
                <p:sp>
                  <p:nvSpPr>
                    <p:cNvPr id="9" name="ZoneTexte 8"/>
                    <p:cNvSpPr txBox="1"/>
                    <p:nvPr/>
                  </p:nvSpPr>
                  <p:spPr>
                    <a:xfrm>
                      <a:off x="5112503" y="4770581"/>
                      <a:ext cx="47064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b="1" dirty="0" smtClean="0"/>
                        <a:t>3</a:t>
                      </a:r>
                      <a:endParaRPr lang="fr-FR" b="1" dirty="0"/>
                    </a:p>
                  </p:txBody>
                </p:sp>
                <p:sp>
                  <p:nvSpPr>
                    <p:cNvPr id="10" name="ZoneTexte 9"/>
                    <p:cNvSpPr txBox="1"/>
                    <p:nvPr/>
                  </p:nvSpPr>
                  <p:spPr>
                    <a:xfrm>
                      <a:off x="4156829" y="3510495"/>
                      <a:ext cx="47064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b="1" dirty="0" smtClean="0"/>
                        <a:t>4</a:t>
                      </a:r>
                      <a:endParaRPr lang="fr-FR" b="1" dirty="0"/>
                    </a:p>
                  </p:txBody>
                </p:sp>
              </p:grpSp>
              <p:pic>
                <p:nvPicPr>
                  <p:cNvPr id="12" name="Image 11"/>
                  <p:cNvPicPr/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 rot="17948947">
                    <a:off x="5853849" y="2385996"/>
                    <a:ext cx="2947035" cy="2023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  <p:sp>
              <p:nvSpPr>
                <p:cNvPr id="14" name="Rectangle 13"/>
                <p:cNvSpPr/>
                <p:nvPr/>
              </p:nvSpPr>
              <p:spPr>
                <a:xfrm>
                  <a:off x="6049445" y="3035129"/>
                  <a:ext cx="121058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b="1" i="0" u="none" strike="noStrike" baseline="0" dirty="0" smtClean="0">
                      <a:solidFill>
                        <a:srgbClr val="0070C0"/>
                      </a:solidFill>
                      <a:latin typeface="Helvetica" panose="020B0604020202020204" pitchFamily="34" charset="0"/>
                    </a:rPr>
                    <a:t>Figure 2a</a:t>
                  </a:r>
                  <a:endParaRPr lang="fr-FR" b="1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8016597" y="2957382"/>
                  <a:ext cx="122341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b="1" i="0" u="none" strike="noStrike" baseline="0" dirty="0" smtClean="0">
                      <a:solidFill>
                        <a:srgbClr val="0070C0"/>
                      </a:solidFill>
                      <a:latin typeface="Helvetica" panose="020B0604020202020204" pitchFamily="34" charset="0"/>
                    </a:rPr>
                    <a:t>Figure 2b</a:t>
                  </a:r>
                  <a:endParaRPr lang="fr-FR" b="1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10506362" y="2936436"/>
                  <a:ext cx="121058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b="1" i="0" u="none" strike="noStrike" baseline="0" dirty="0" smtClean="0">
                      <a:solidFill>
                        <a:srgbClr val="0070C0"/>
                      </a:solidFill>
                      <a:latin typeface="Helvetica" panose="020B0604020202020204" pitchFamily="34" charset="0"/>
                    </a:rPr>
                    <a:t>Figure 2c</a:t>
                  </a:r>
                  <a:endParaRPr lang="fr-FR" b="1" dirty="0">
                    <a:solidFill>
                      <a:srgbClr val="0070C0"/>
                    </a:solidFill>
                  </a:endParaRPr>
                </a:p>
              </p:txBody>
            </p:sp>
          </p:grpSp>
          <p:cxnSp>
            <p:nvCxnSpPr>
              <p:cNvPr id="23" name="Connecteur droit 22"/>
              <p:cNvCxnSpPr/>
              <p:nvPr/>
            </p:nvCxnSpPr>
            <p:spPr>
              <a:xfrm>
                <a:off x="7054668" y="2495800"/>
                <a:ext cx="327101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/>
              <p:nvPr/>
            </p:nvCxnSpPr>
            <p:spPr>
              <a:xfrm>
                <a:off x="10135282" y="1404601"/>
                <a:ext cx="0" cy="1091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ZoneTexte 25"/>
              <p:cNvSpPr txBox="1"/>
              <p:nvPr/>
            </p:nvSpPr>
            <p:spPr>
              <a:xfrm>
                <a:off x="9665805" y="1811278"/>
                <a:ext cx="5627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/>
                  <a:t>C</a:t>
                </a:r>
                <a:r>
                  <a:rPr lang="fr-FR" dirty="0" smtClean="0"/>
                  <a:t>/2</a:t>
                </a:r>
                <a:endParaRPr lang="fr-FR" dirty="0"/>
              </a:p>
            </p:txBody>
          </p:sp>
        </p:grpSp>
        <p:cxnSp>
          <p:nvCxnSpPr>
            <p:cNvPr id="30" name="Connecteur droit 29"/>
            <p:cNvCxnSpPr/>
            <p:nvPr/>
          </p:nvCxnSpPr>
          <p:spPr>
            <a:xfrm>
              <a:off x="7007468" y="1404601"/>
              <a:ext cx="3136929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76647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235</Words>
  <Application>Microsoft Office PowerPoint</Application>
  <PresentationFormat>Grand écran</PresentationFormat>
  <Paragraphs>36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ComicSansMS</vt:lpstr>
      <vt:lpstr>Helvetica</vt:lpstr>
      <vt:lpstr>Symbol</vt:lpstr>
      <vt:lpstr>Thème Office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COMPAQ</dc:creator>
  <cp:lastModifiedBy>COMPAQ</cp:lastModifiedBy>
  <cp:revision>15</cp:revision>
  <dcterms:created xsi:type="dcterms:W3CDTF">2020-05-19T21:02:49Z</dcterms:created>
  <dcterms:modified xsi:type="dcterms:W3CDTF">2020-05-20T06:51:55Z</dcterms:modified>
</cp:coreProperties>
</file>