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12" r:id="rId1"/>
  </p:sldMasterIdLst>
  <p:notesMasterIdLst>
    <p:notesMasterId r:id="rId22"/>
  </p:notesMasterIdLst>
  <p:sldIdLst>
    <p:sldId id="256" r:id="rId2"/>
    <p:sldId id="278" r:id="rId3"/>
    <p:sldId id="279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4" r:id="rId16"/>
    <p:sldId id="273" r:id="rId17"/>
    <p:sldId id="267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83375" autoAdjust="0"/>
  </p:normalViewPr>
  <p:slideViewPr>
    <p:cSldViewPr snapToGrid="0">
      <p:cViewPr>
        <p:scale>
          <a:sx n="60" d="100"/>
          <a:sy n="60" d="100"/>
        </p:scale>
        <p:origin x="-836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6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1403505-886F-48CA-ADCC-AAEF421DBB24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B67134-AB01-464A-8A08-187087718B6A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46554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67134-AB01-464A-8A08-187087718B6A}" type="slidenum">
              <a:rPr lang="ar-DZ" smtClean="0"/>
              <a:pPr/>
              <a:t>4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250973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67134-AB01-464A-8A08-187087718B6A}" type="slidenum">
              <a:rPr lang="ar-DZ" smtClean="0"/>
              <a:pPr/>
              <a:t>6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26047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67134-AB01-464A-8A08-187087718B6A}" type="slidenum">
              <a:rPr lang="ar-DZ" smtClean="0"/>
              <a:pPr/>
              <a:t>17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667321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67134-AB01-464A-8A08-187087718B6A}" type="slidenum">
              <a:rPr lang="ar-DZ" smtClean="0"/>
              <a:pPr/>
              <a:t>18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861674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67134-AB01-464A-8A08-187087718B6A}" type="slidenum">
              <a:rPr lang="ar-DZ" smtClean="0"/>
              <a:pPr/>
              <a:t>20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88666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8685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39527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984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968242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1655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82870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060049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8816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6752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0254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23900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8728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53098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8966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4006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56411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DCEF1-2A58-4E83-A720-440911737AB8}" type="datetimeFigureOut">
              <a:rPr lang="ar-DZ" smtClean="0"/>
              <a:pPr/>
              <a:t>21-08-1441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0FE16B4-77B0-4C01-A790-E0C384D61021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7989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  <p:sldLayoutId id="2147484224" r:id="rId12"/>
    <p:sldLayoutId id="2147484225" r:id="rId13"/>
    <p:sldLayoutId id="2147484226" r:id="rId14"/>
    <p:sldLayoutId id="2147484227" r:id="rId15"/>
    <p:sldLayoutId id="21474842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5377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CONDUITE A TENIR DEVANT UNE LEUCORRHEE</a:t>
            </a:r>
            <a:b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ar-D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02400" y="4312187"/>
            <a:ext cx="553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Dr AKAZI</a:t>
            </a:r>
          </a:p>
          <a:p>
            <a:pPr algn="ctr"/>
            <a:r>
              <a:rPr lang="fr-FR" sz="2400" b="1" dirty="0" smtClean="0"/>
              <a:t>EHS EL.BOUN </a:t>
            </a:r>
            <a:endParaRPr lang="fr-FR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524000" y="4912351"/>
            <a:ext cx="312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Encadré par Pr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Aouras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5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564149"/>
            <a:ext cx="8911687" cy="1280890"/>
          </a:xfrm>
        </p:spPr>
        <p:txBody>
          <a:bodyPr/>
          <a:lstStyle/>
          <a:p>
            <a:pPr algn="l" rtl="0"/>
            <a:r>
              <a:rPr lang="fr-FR" b="1" dirty="0" smtClean="0"/>
              <a:t>Vulvovaginite a candida </a:t>
            </a:r>
            <a:r>
              <a:rPr lang="fr-FR" b="1" dirty="0" err="1" smtClean="0"/>
              <a:t>albicans</a:t>
            </a:r>
            <a:endParaRPr lang="ar-DZ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92550" y="1845039"/>
            <a:ext cx="8915400" cy="3777622"/>
          </a:xfrm>
        </p:spPr>
        <p:txBody>
          <a:bodyPr>
            <a:normAutofit lnSpcReduction="10000"/>
          </a:bodyPr>
          <a:lstStyle/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infection a candida </a:t>
            </a:r>
            <a:r>
              <a:rPr lang="fr-FR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albicans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n’ est pas une IST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Exacerbé par une hyperacidité vaginale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Modification hormonale:     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Grossesse  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Ménopause</a:t>
            </a:r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>
              <a:buFont typeface="Wingdings" panose="05000000000000000000" pitchFamily="2" charset="2"/>
              <a:buChar char="v"/>
            </a:pP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Pathologie générale diabète , immunodépression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TRT : 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ATB , </a:t>
            </a:r>
            <a:r>
              <a:rPr lang="fr-FR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corticotherapie;pilule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oestorprogestatif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Hygiène 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locale </a:t>
            </a:r>
            <a:r>
              <a:rPr lang="fr-FR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inadapté:toilette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excessive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5936" y="1819324"/>
            <a:ext cx="3220273" cy="290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8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57023" y="244968"/>
            <a:ext cx="3718665" cy="46871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 rtl="0"/>
            <a:r>
              <a:rPr lang="fr-FR" b="1" dirty="0" smtClean="0"/>
              <a:t>clinique</a:t>
            </a:r>
            <a:endParaRPr lang="ar-DZ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9039" y="903250"/>
            <a:ext cx="11062961" cy="5954750"/>
          </a:xfrm>
        </p:spPr>
        <p:txBody>
          <a:bodyPr>
            <a:normAutofit lnSpcReduction="10000"/>
          </a:bodyPr>
          <a:lstStyle/>
          <a:p>
            <a:r>
              <a:rPr lang="fr-FR" sz="26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vulvo-vaginite,Prurit</a:t>
            </a: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Intense</a:t>
            </a:r>
            <a:r>
              <a:rPr lang="fr-FR" sz="26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,leucorrhée</a:t>
            </a: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épaisse blanchâtre lait caillé, inodore, </a:t>
            </a:r>
            <a:r>
              <a:rPr lang="fr-F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grumeleuses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tapissant les parois du vagin. </a:t>
            </a:r>
            <a:endParaRPr lang="fr-F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vulve est inflammatoire, œdémateuse avec de fréquentes lésions de grattage. </a:t>
            </a:r>
            <a:endParaRPr lang="fr-F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L’extension 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le périnée postérieur est fréquente. </a:t>
            </a:r>
            <a:endParaRPr lang="fr-FR" sz="26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Dyspareunie</a:t>
            </a:r>
            <a:endParaRPr lang="fr-F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q"/>
            </a:pPr>
            <a:r>
              <a:rPr lang="fr-F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Traitement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fr-FR" sz="2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Antifongique local</a:t>
            </a: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gynodermofix 1ovule/semaine, dermofix pommade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fr-FR" sz="2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Savon alcalin: </a:t>
            </a: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saforelle melgyn (pas de toilette vaginale);Marseille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Sous vêtement en coton, éviter les pantalon serrés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TRT du partenaire non systématiques  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Anti infectieux locaux : polygynax (nystatine,neomycine,polymyxine)</a:t>
            </a:r>
          </a:p>
          <a:p>
            <a:pPr marL="0" indent="0" algn="l" rtl="0">
              <a:buNone/>
            </a:pP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Ovule Bétadine(</a:t>
            </a:r>
            <a:r>
              <a:rPr lang="fr-FR" sz="26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gsse</a:t>
            </a: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allergie)</a:t>
            </a:r>
          </a:p>
          <a:p>
            <a:pPr marL="0" indent="0" algn="l" rtl="0">
              <a:buNone/>
            </a:pPr>
            <a:endParaRPr lang="fr-F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fr-FR" dirty="0" smtClean="0"/>
          </a:p>
          <a:p>
            <a:pPr marL="0" indent="0" algn="l" rtl="0">
              <a:buNone/>
            </a:pP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2633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fr-FR" sz="3200" b="1" u="sng" dirty="0" smtClean="0"/>
              <a:t>Mycose récidivante</a:t>
            </a:r>
            <a:endParaRPr lang="ar-DZ" sz="3200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Facteur favorisant : diabète , grossesse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Partenaire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Décontamination digestive(</a:t>
            </a:r>
            <a:r>
              <a:rPr lang="fr-FR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fluconazol</a:t>
            </a:r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1cp/semaine)</a:t>
            </a:r>
          </a:p>
          <a:p>
            <a:pPr algn="l" rtl="0"/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3091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11" y="2578308"/>
            <a:ext cx="9404723" cy="2488366"/>
          </a:xfrm>
        </p:spPr>
        <p:txBody>
          <a:bodyPr>
            <a:normAutofit/>
          </a:bodyPr>
          <a:lstStyle/>
          <a:p>
            <a:pPr algn="ctr" rtl="0"/>
            <a:r>
              <a:rPr lang="fr-FR" b="1" dirty="0" smtClean="0"/>
              <a:t>Infections sexuellement transmissible</a:t>
            </a:r>
            <a:endParaRPr lang="ar-DZ" b="1" dirty="0"/>
          </a:p>
        </p:txBody>
      </p:sp>
    </p:spTree>
    <p:extLst>
      <p:ext uri="{BB962C8B-B14F-4D97-AF65-F5344CB8AC3E}">
        <p14:creationId xmlns:p14="http://schemas.microsoft.com/office/powerpoint/2010/main" val="303395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32764"/>
            <a:ext cx="10515600" cy="5044199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q"/>
            </a:pPr>
            <a:r>
              <a:rPr lang="fr-FR" sz="2800" b="1" dirty="0" smtClean="0"/>
              <a:t>Chlamydia trachomatis</a:t>
            </a:r>
          </a:p>
          <a:p>
            <a:pPr algn="l" rtl="0"/>
            <a:endParaRPr lang="fr-FR" dirty="0" smtClean="0"/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Portage asymptomatique fréquent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Glaire louche banale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Prélèvement end col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PCR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TRT DOXYCYCLINE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22000"/>
            <a:extLst/>
          </a:blip>
          <a:srcRect/>
          <a:stretch>
            <a:fillRect/>
          </a:stretch>
        </p:blipFill>
        <p:spPr>
          <a:xfrm>
            <a:off x="6947941" y="1652666"/>
            <a:ext cx="4724400" cy="31003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27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2910" y="0"/>
            <a:ext cx="10819090" cy="5674655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q"/>
            </a:pPr>
            <a:r>
              <a:rPr lang="fr-FR" sz="2400" b="1" dirty="0"/>
              <a:t>Gonocoque</a:t>
            </a:r>
          </a:p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Hautement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pathogène,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génitale haute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 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leucorrhées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sont jaunes ou verdâtres, purulentes avec parfois des signes d’urétrite ou de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skénite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L’examen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spéculum trouve une cervicite avec glaire purulente, les parois vaginales sont rouges, saignant au contact.</a:t>
            </a:r>
          </a:p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notion d’urétrite chez le partenaire ou d’écoulement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méatique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doit faire penser au diagnostic.</a:t>
            </a:r>
          </a:p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direct permet de trouver le diplocoque Gram négatif. La recherche se fait à présent par technique d’amplification génique (PCR). </a:t>
            </a: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en plus de souches de gonocoque sont devenues multi-résistantes aux antibiotiques et le 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traitement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(et celui systématique du partenaire) repose sur la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ceftriaxone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Rocéphine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®) : 1 g IM en dose unique.</a:t>
            </a:r>
          </a:p>
          <a:p>
            <a:endParaRPr lang="ar-D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8734926" y="4217212"/>
            <a:ext cx="2426814" cy="2366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710" y="4217212"/>
            <a:ext cx="2978956" cy="236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3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358145" y="52229"/>
            <a:ext cx="8946541" cy="7098079"/>
          </a:xfrm>
        </p:spPr>
        <p:txBody>
          <a:bodyPr>
            <a:normAutofit fontScale="92500" lnSpcReduction="10000"/>
          </a:bodyPr>
          <a:lstStyle/>
          <a:p>
            <a:pPr algn="l" rtl="0">
              <a:buFont typeface="Wingdings" panose="05000000000000000000" pitchFamily="2" charset="2"/>
              <a:buChar char="q"/>
            </a:pPr>
            <a:r>
              <a:rPr lang="fr-FR" sz="2800" b="1" dirty="0" smtClean="0"/>
              <a:t>Trichomonas </a:t>
            </a:r>
            <a:r>
              <a:rPr lang="fr-FR" sz="2800" b="1" dirty="0" err="1" smtClean="0"/>
              <a:t>vaginalis</a:t>
            </a:r>
            <a:r>
              <a:rPr lang="fr-FR" dirty="0" smtClean="0"/>
              <a:t>:</a:t>
            </a:r>
          </a:p>
          <a:p>
            <a:pPr marL="0" indent="0" algn="l" rtl="0">
              <a:buNone/>
            </a:pPr>
            <a:endParaRPr lang="fr-FR" dirty="0" smtClean="0"/>
          </a:p>
          <a:p>
            <a:pPr algn="l" rtl="0"/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Protozoaire flagellé</a:t>
            </a:r>
          </a:p>
          <a:p>
            <a:pPr algn="l" rtl="0"/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IST</a:t>
            </a:r>
          </a:p>
          <a:p>
            <a:pPr algn="l" rtl="0"/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Leucorrhée verdâtre pistache ,nauséabonde ,bulleuse, abondante</a:t>
            </a:r>
          </a:p>
          <a:p>
            <a:r>
              <a:rPr lang="fr-FR" sz="2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Au spéculum, le vagin est rouge, le col framboisé. Inflammation</a:t>
            </a:r>
            <a:r>
              <a:rPr lang="fr-FR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++</a:t>
            </a:r>
          </a:p>
          <a:p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existe souvent des brûlures au moment des rapports ou des mictions.</a:t>
            </a:r>
          </a:p>
          <a:p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existe souvent des brûlures au moment des rapports ou des mictions.</a:t>
            </a:r>
          </a:p>
          <a:p>
            <a:pPr marL="0" indent="0">
              <a:buNone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TRT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Flagyl 1cp 500mg 2fois par jours </a:t>
            </a:r>
            <a:r>
              <a:rPr lang="fr-FR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pendaant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 j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Savon acide lactacyd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Traitement systématique du partenaire</a:t>
            </a:r>
            <a:endParaRPr lang="ar-D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7765474" y="314266"/>
            <a:ext cx="1072635" cy="130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6243" y="4690394"/>
            <a:ext cx="2390775" cy="19145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8712" y="2504994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50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1848" y="614149"/>
            <a:ext cx="10515600" cy="5549167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fr-FR" sz="3200" b="1" dirty="0" smtClean="0"/>
              <a:t>         </a:t>
            </a:r>
            <a:r>
              <a:rPr lang="fr-FR" sz="3200" b="1" dirty="0" err="1" smtClean="0"/>
              <a:t>Gardenerella</a:t>
            </a:r>
            <a:r>
              <a:rPr lang="fr-FR" sz="3200" b="1" dirty="0" smtClean="0"/>
              <a:t> vaginal</a:t>
            </a:r>
          </a:p>
          <a:p>
            <a:pPr marL="0" indent="0" algn="l" rtl="0">
              <a:buNone/>
            </a:pPr>
            <a:endParaRPr lang="fr-FR" sz="3200" b="1" dirty="0"/>
          </a:p>
          <a:p>
            <a:pPr marL="0" indent="0" algn="l" rtl="0">
              <a:buNone/>
            </a:pPr>
            <a:endParaRPr lang="fr-FR" sz="3200" b="1" dirty="0" smtClean="0"/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Bacille gram négatif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Grisâtre fluide 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a potasse positif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Présence de clue celles a l'extemporané</a:t>
            </a: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TRT </a:t>
            </a:r>
            <a:r>
              <a:rPr lang="fr-FR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flagyl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2g mono dose ,amoxicilline +métronidazole, érythromycine</a:t>
            </a:r>
          </a:p>
          <a:p>
            <a:pPr marL="0" indent="0" algn="l" rtl="0">
              <a:buNone/>
            </a:pPr>
            <a:endParaRPr lang="fr-F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 rtl="0">
              <a:buNone/>
            </a:pPr>
            <a:endParaRPr lang="fr-FR" dirty="0" smtClean="0"/>
          </a:p>
          <a:p>
            <a:pPr marL="0" indent="0" algn="l" rtl="0">
              <a:buNone/>
            </a:pPr>
            <a:endParaRPr lang="ar-DZ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>
          <a:xfrm>
            <a:off x="6830518" y="743262"/>
            <a:ext cx="4648200" cy="32273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74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-FR" b="1" dirty="0" smtClean="0"/>
              <a:t>Leucorrhée de la petite fille</a:t>
            </a:r>
            <a:endParaRPr lang="ar-DZ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0293" y="1490161"/>
            <a:ext cx="8915400" cy="3777622"/>
          </a:xfrm>
        </p:spPr>
        <p:txBody>
          <a:bodyPr>
            <a:norm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vulvovaginites infectieuses sont possibles chez la jeune fille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souvent, il s’agit de germes banals (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Streptococcus 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pyogenes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notamment), parfois une oxyurose ou une mycose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faut toutefois penser à l’exceptionnel corps étranger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intravaginal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l’on sent parfois par le toucher rectal.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>
          <a:xfrm>
            <a:off x="9324715" y="906706"/>
            <a:ext cx="2867285" cy="30966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0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0313" y="273956"/>
            <a:ext cx="8911687" cy="640445"/>
          </a:xfrm>
        </p:spPr>
        <p:txBody>
          <a:bodyPr>
            <a:normAutofit/>
          </a:bodyPr>
          <a:lstStyle/>
          <a:p>
            <a:pPr algn="l" rtl="0"/>
            <a:r>
              <a:rPr lang="fr-FR" b="1" dirty="0" smtClean="0"/>
              <a:t>Leucorrhée de la femme ménopause</a:t>
            </a:r>
            <a:endParaRPr lang="ar-DZ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958" y="1323472"/>
            <a:ext cx="11446042" cy="4721727"/>
          </a:xfrm>
        </p:spPr>
        <p:txBody>
          <a:bodyPr>
            <a:noAutofit/>
          </a:bodyPr>
          <a:lstStyle/>
          <a:p>
            <a:pPr algn="l" rtl="0"/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deux causes de leucorrhées auxquelles il faut penser chez les personnes ménopausées sont :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l’atrophie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carence hormonale et dont la modification de la flore explique l’aspect de vaginite sénile. Le traitement sera hormonal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l’origine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néoplasique cervicale,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endométriale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tubaire.</a:t>
            </a:r>
          </a:p>
          <a:p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 gynécologique complet s’impose pour ne pas passer à côté d’une lésion néoplasique.</a:t>
            </a:r>
          </a:p>
          <a:p>
            <a:pPr algn="l" rtl="0"/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8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Objectifs pédagogiques</a:t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0133" y="1648184"/>
            <a:ext cx="8946541" cy="419548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Diagnostiquer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infection génitale de la femme.</a:t>
            </a:r>
          </a:p>
          <a:p>
            <a:pPr algn="l" rtl="0">
              <a:buFont typeface="Wingdings" panose="05000000000000000000" pitchFamily="2" charset="2"/>
              <a:buChar char="Ø"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Etablir une conduite thérapeutique </a:t>
            </a:r>
          </a:p>
          <a:p>
            <a:pPr algn="l" rtl="0">
              <a:buFont typeface="Wingdings" panose="05000000000000000000" pitchFamily="2" charset="2"/>
              <a:buChar char="Ø"/>
            </a:pPr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planifier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suivi de la patiente.</a:t>
            </a:r>
          </a:p>
        </p:txBody>
      </p:sp>
    </p:spTree>
    <p:extLst>
      <p:ext uri="{BB962C8B-B14F-4D97-AF65-F5344CB8AC3E}">
        <p14:creationId xmlns:p14="http://schemas.microsoft.com/office/powerpoint/2010/main" val="4433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-FR" dirty="0" smtClean="0"/>
              <a:t>Points essentiels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leucorrhée physiologique est l’ expression d’ une bonne imprégnation hormonale</a:t>
            </a:r>
          </a:p>
          <a:p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L’examen gynécologique permet d’orienter vers les principales étiologies </a:t>
            </a:r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infectieuses</a:t>
            </a:r>
          </a:p>
          <a:p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cas de leucorrhées et ou de cervicite, penser aux IST</a:t>
            </a:r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récidive: penser au facteur favorisant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Ménopause: cancer génitaux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Jeune fille: corps étrangers</a:t>
            </a:r>
            <a:endParaRPr lang="ar-D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7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254400" y="347787"/>
            <a:ext cx="5200053" cy="851426"/>
          </a:xfrm>
        </p:spPr>
        <p:txBody>
          <a:bodyPr/>
          <a:lstStyle/>
          <a:p>
            <a:r>
              <a:rPr lang="fr-FR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73725" y="1409076"/>
            <a:ext cx="11088688" cy="5066676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écoulement ou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pertes </a:t>
            </a:r>
            <a:r>
              <a:rPr lang="fr-FR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non </a:t>
            </a:r>
            <a:r>
              <a:rPr lang="fr-FR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sanglant provenant de l appareil génital féminin</a:t>
            </a:r>
            <a:br>
              <a:rPr lang="fr-FR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fr-FR" sz="3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motif extrêmement fréquent de consultation. </a:t>
            </a:r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faut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distinguer;</a:t>
            </a:r>
          </a:p>
          <a:p>
            <a:pPr marL="2346325" indent="-457200" algn="l" rtl="0">
              <a:buFont typeface="Wingdings" panose="05000000000000000000" pitchFamily="2" charset="2"/>
              <a:buChar char="ü"/>
              <a:tabLst>
                <a:tab pos="1079500" algn="l"/>
                <a:tab pos="2698750" algn="l"/>
              </a:tabLst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leucorrhées physiologiques parfois gênantes </a:t>
            </a:r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46325" indent="-457200" algn="l" rtl="0">
              <a:buFont typeface="Wingdings" panose="05000000000000000000" pitchFamily="2" charset="2"/>
              <a:buChar char="ü"/>
              <a:tabLst>
                <a:tab pos="1079500" algn="l"/>
                <a:tab pos="2698750" algn="l"/>
              </a:tabLst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leucorrhées infectieuses qu'il faut traiter.</a:t>
            </a:r>
          </a:p>
        </p:txBody>
      </p:sp>
    </p:spTree>
    <p:extLst>
      <p:ext uri="{BB962C8B-B14F-4D97-AF65-F5344CB8AC3E}">
        <p14:creationId xmlns:p14="http://schemas.microsoft.com/office/powerpoint/2010/main" val="19053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89724" y="0"/>
            <a:ext cx="5067050" cy="63506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Leucorrhée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08494" y="969976"/>
            <a:ext cx="5758119" cy="5888024"/>
          </a:xfrm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90488" lvl="2" indent="0" algn="l" rtl="0">
              <a:buNone/>
            </a:pPr>
            <a:r>
              <a:rPr lang="fr-FR" sz="3200" u="sng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Leucorrhée physiologique</a:t>
            </a:r>
            <a:endParaRPr lang="ar-DZ" sz="3200" u="sng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90488" lvl="2" indent="0">
              <a:buNone/>
            </a:pPr>
            <a:r>
              <a:rPr lang="fr-FR" sz="20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proviennent</a:t>
            </a:r>
            <a:endParaRPr lang="fr-FR" sz="2400" dirty="0" smtClean="0">
              <a:solidFill>
                <a:srgbClr val="00B05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433388" lvl="2" indent="-342900" algn="l" rtl="0">
              <a:buFont typeface="Wingdings" panose="05000000000000000000" pitchFamily="2" charset="2"/>
              <a:buChar char="Ø"/>
            </a:pPr>
            <a:r>
              <a:rPr lang="fr-F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Desquamation vaginale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90488" lvl="2" indent="0" algn="l" rtl="0">
              <a:buNone/>
            </a:pP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leucorrhée laiteuse ,opalescente </a:t>
            </a:r>
          </a:p>
          <a:p>
            <a:pPr marL="90488" lvl="2" indent="0">
              <a:buNone/>
            </a:pPr>
            <a:r>
              <a:rPr lang="fr-FR" sz="2400" dirty="0" smtClean="0"/>
              <a:t>augmentant </a:t>
            </a:r>
            <a:r>
              <a:rPr lang="fr-FR" sz="2400" dirty="0"/>
              <a:t>en période prémenstruelle </a:t>
            </a:r>
            <a:endParaRPr lang="fr-F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fr-FR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glaire cervicale</a:t>
            </a:r>
          </a:p>
          <a:p>
            <a:r>
              <a:rPr lang="fr-FR" sz="2400" dirty="0"/>
              <a:t>sécrétée par </a:t>
            </a:r>
            <a:r>
              <a:rPr lang="fr-FR" sz="2400" dirty="0" smtClean="0"/>
              <a:t> l’</a:t>
            </a:r>
            <a:r>
              <a:rPr lang="fr-FR" sz="2400" dirty="0" err="1" smtClean="0"/>
              <a:t>endocol</a:t>
            </a:r>
            <a:endParaRPr lang="fr-F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dirty="0"/>
              <a:t>augmente </a:t>
            </a:r>
            <a:r>
              <a:rPr lang="fr-FR" sz="2400" dirty="0" smtClean="0"/>
              <a:t>en 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 ovulatoire </a:t>
            </a:r>
          </a:p>
          <a:p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Sans signe fonctionne (</a:t>
            </a:r>
            <a:r>
              <a:rPr lang="fr-FR" sz="2400" dirty="0" smtClean="0"/>
              <a:t>inodores)</a:t>
            </a:r>
            <a:endParaRPr lang="fr-F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/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PV : PN flore </a:t>
            </a:r>
            <a:r>
              <a:rPr lang="fr-FR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Doderlein</a:t>
            </a:r>
            <a:r>
              <a:rPr lang="fr-FR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,aucun germe spécifique</a:t>
            </a:r>
          </a:p>
          <a:p>
            <a:pPr algn="l" rtl="0"/>
            <a:endParaRPr lang="fr-FR" dirty="0" smtClean="0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idx="4294967295"/>
          </p:nvPr>
        </p:nvSpPr>
        <p:spPr>
          <a:xfrm>
            <a:off x="6895389" y="916814"/>
            <a:ext cx="5087504" cy="5715636"/>
          </a:xfrm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Leucorrhée pathologique</a:t>
            </a:r>
          </a:p>
          <a:p>
            <a:pPr marL="0" indent="0">
              <a:buNone/>
            </a:pPr>
            <a:endParaRPr lang="fr-FR" sz="3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Infection basse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Néoplasie cervicale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Atteinte du haut appareil génital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Aspect anormal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SF+++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Variation au cours du cycle - - -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PV: PN +++ agent pathogène</a:t>
            </a:r>
          </a:p>
          <a:p>
            <a:endParaRPr lang="ar-DZ" sz="3200" dirty="0"/>
          </a:p>
          <a:p>
            <a:endParaRPr lang="ar-DZ" sz="3200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lang="fr-FR" sz="3200" dirty="0" smtClean="0"/>
          </a:p>
          <a:p>
            <a:endParaRPr lang="fr-FR" sz="3200" dirty="0" smtClean="0"/>
          </a:p>
          <a:p>
            <a:endParaRPr lang="fr-FR" sz="3200" dirty="0"/>
          </a:p>
          <a:p>
            <a:endParaRPr lang="ar-DZ" sz="3200" dirty="0" smtClean="0"/>
          </a:p>
          <a:p>
            <a:endParaRPr lang="ar-DZ" sz="3200" dirty="0"/>
          </a:p>
          <a:p>
            <a:endParaRPr lang="ar-DZ" sz="3200" dirty="0" smtClean="0"/>
          </a:p>
        </p:txBody>
      </p:sp>
    </p:spTree>
    <p:extLst>
      <p:ext uri="{BB962C8B-B14F-4D97-AF65-F5344CB8AC3E}">
        <p14:creationId xmlns:p14="http://schemas.microsoft.com/office/powerpoint/2010/main" val="381080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4311277" y="966547"/>
            <a:ext cx="3715123" cy="836437"/>
          </a:xfrm>
        </p:spPr>
        <p:txBody>
          <a:bodyPr/>
          <a:lstStyle/>
          <a:p>
            <a:pPr algn="l" rtl="0"/>
            <a:r>
              <a:rPr lang="fr-FR" dirty="0" smtClean="0"/>
              <a:t>Physiologie</a:t>
            </a:r>
            <a:endParaRPr lang="ar-DZ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idx="1"/>
          </p:nvPr>
        </p:nvSpPr>
        <p:spPr>
          <a:xfrm>
            <a:off x="1103312" y="2052918"/>
            <a:ext cx="10559036" cy="4195481"/>
          </a:xfrm>
        </p:spPr>
        <p:txBody>
          <a:bodyPr/>
          <a:lstStyle/>
          <a:p>
            <a:pPr algn="l" rtl="0"/>
            <a:endParaRPr lang="fr-FR" dirty="0" smtClean="0"/>
          </a:p>
          <a:p>
            <a:pPr algn="l" rtl="0"/>
            <a:endParaRPr lang="fr-FR" dirty="0"/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vagin est colonisé par une flore bactérienne (flore </a:t>
            </a:r>
            <a:r>
              <a:rPr lang="fr-FR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Doderlein</a:t>
            </a:r>
            <a:endParaRPr lang="fr-F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 rtl="0">
              <a:buNone/>
            </a:pPr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Une barrière anti bactérienne)</a:t>
            </a:r>
          </a:p>
          <a:p>
            <a:pPr marL="0" indent="0" algn="l" rtl="0">
              <a:buNone/>
            </a:pPr>
            <a:endParaRPr lang="fr-FR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 acide  3,8-4,5 protection du vagin contre les infections</a:t>
            </a:r>
          </a:p>
        </p:txBody>
      </p:sp>
    </p:spTree>
    <p:extLst>
      <p:ext uri="{BB962C8B-B14F-4D97-AF65-F5344CB8AC3E}">
        <p14:creationId xmlns:p14="http://schemas.microsoft.com/office/powerpoint/2010/main" val="20613453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7914616" y="-84667"/>
            <a:ext cx="4542209" cy="535617"/>
          </a:xfrm>
        </p:spPr>
        <p:txBody>
          <a:bodyPr>
            <a:normAutofit/>
          </a:bodyPr>
          <a:lstStyle/>
          <a:p>
            <a:pPr marL="857250" indent="-857250" algn="l" rtl="0">
              <a:buFont typeface="+mj-lt"/>
              <a:buAutoNum type="romanUcPeriod"/>
            </a:pPr>
            <a:r>
              <a:rPr lang="fr-FR" sz="2400" b="1" u="sng" dirty="0" smtClean="0"/>
              <a:t>Conduite a tenir</a:t>
            </a:r>
            <a:endParaRPr lang="ar-DZ" sz="2400" b="1" u="sng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idx="1"/>
          </p:nvPr>
        </p:nvSpPr>
        <p:spPr>
          <a:xfrm>
            <a:off x="974360" y="379340"/>
            <a:ext cx="11482465" cy="6212692"/>
          </a:xfrm>
        </p:spPr>
        <p:txBody>
          <a:bodyPr>
            <a:noAutofit/>
          </a:bodyPr>
          <a:lstStyle/>
          <a:p>
            <a:pPr algn="ctr" rtl="0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Interrogatoire:  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renseigne sur 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       </a:t>
            </a:r>
            <a:r>
              <a:rPr lang="fr-F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caractéristiques de l’écoulement</a:t>
            </a:r>
            <a:r>
              <a:rPr lang="fr-F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112520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la couleur, l’abondance, l’odeur (une mauvaise odeur oriente vers une </a:t>
            </a:r>
            <a:r>
              <a:rPr lang="fr-FR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vaginose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bactérienne),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112520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l’importance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caractère récent de cet écoulement ;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112520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les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signes fonctionnels d’accompagnement :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112520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le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prurit oriente vers une mycose, la brûlure vers un Trichomonas ou un germe banal,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1125200" algn="l"/>
              </a:tabLs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les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métrorragies associées et/ou les douleurs pelviennes orientent vers une infection génitale haute (IGH) ou une pathologie cervicale 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fr-FR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</a:t>
            </a:r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circonstances de survenue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après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traitement antibiotique (mycose),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lors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d’une grossesse (physiologique, mycose),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port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 stérilet (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vaginose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bactérienne, IGH),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terrain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favorisant (diabète, corticothérapie, immunodépression),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notion d’IST, changement récent de partenaire ;</a:t>
            </a:r>
          </a:p>
          <a:p>
            <a:pPr marL="0" lvl="0" indent="0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les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signes éventuels chez le partenaire (rougeur, brûlure, écoulement, irritation)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8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181883" y="159414"/>
            <a:ext cx="3388150" cy="769975"/>
          </a:xfrm>
        </p:spPr>
        <p:txBody>
          <a:bodyPr>
            <a:normAutofit fontScale="90000"/>
          </a:bodyPr>
          <a:lstStyle/>
          <a:p>
            <a:pPr marL="457200" indent="-457200" algn="l" rtl="0">
              <a:buFont typeface="Wingdings" panose="05000000000000000000" pitchFamily="2" charset="2"/>
              <a:buChar char="Ø"/>
            </a:pPr>
            <a:r>
              <a:rPr lang="fr-F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Examen clinique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ar-D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809723" y="724523"/>
            <a:ext cx="9792663" cy="5781207"/>
          </a:xfrm>
        </p:spPr>
        <p:txBody>
          <a:bodyPr>
            <a:normAutofit/>
          </a:bodyPr>
          <a:lstStyle/>
          <a:p>
            <a:r>
              <a:rPr lang="fr-FR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L’inspection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région vulvaire, vestibulaire et périnéale recherchera une inflammation vulvaire, des lésions de grattage, des vésicules ou des ulcérations.</a:t>
            </a:r>
          </a:p>
          <a:p>
            <a:r>
              <a:rPr lang="fr-F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L’examen au spéculum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permettra </a:t>
            </a:r>
          </a:p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d’analyser l’écoulement (aspect, abondance, couleur),</a:t>
            </a:r>
          </a:p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d’apprécier l’aspect de la glaire cervicale (limpide, louche),</a:t>
            </a:r>
          </a:p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d’évaluer l’état de l’épithélium vaginal et cervical </a:t>
            </a:r>
          </a:p>
        </p:txBody>
      </p:sp>
    </p:spTree>
    <p:extLst>
      <p:ext uri="{BB962C8B-B14F-4D97-AF65-F5344CB8AC3E}">
        <p14:creationId xmlns:p14="http://schemas.microsoft.com/office/powerpoint/2010/main" val="255345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Font typeface="Wingdings" panose="05000000000000000000" pitchFamily="2" charset="2"/>
              <a:buChar char="Ø"/>
            </a:pPr>
            <a:r>
              <a:rPr lang="fr-FR" sz="3200" dirty="0" smtClean="0"/>
              <a:t>Examen complémentaire</a:t>
            </a:r>
            <a:endParaRPr lang="ar-DZ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5740" y="1264554"/>
            <a:ext cx="10857459" cy="5424113"/>
          </a:xfrm>
        </p:spPr>
        <p:txBody>
          <a:bodyPr>
            <a:noAutofit/>
          </a:bodyPr>
          <a:lstStyle/>
          <a:p>
            <a:r>
              <a:rPr lang="fr-FR" sz="2000" dirty="0"/>
              <a:t>réaliser des prélèvements à des fins d’examen direct au microscope et pour analyses en laboratoire </a:t>
            </a:r>
            <a:endParaRPr lang="fr-FR" sz="2000" dirty="0" smtClean="0"/>
          </a:p>
          <a:p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Prélèvement vaginale</a:t>
            </a:r>
          </a:p>
          <a:p>
            <a:pPr algn="l" rtl="0"/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a la potasse « sniff test »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gardenerella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vaginalis</a:t>
            </a:r>
            <a:endParaRPr lang="fr-FR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/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Bilan IST VIH, Ag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hbs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,AC HCV, TPHA,VDRL</a:t>
            </a:r>
          </a:p>
          <a:p>
            <a:pPr marL="0" indent="0" algn="l" rtl="0">
              <a:buNone/>
            </a:pPr>
            <a:endParaRPr lang="fr-FR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 rtl="0">
              <a:buNone/>
            </a:pPr>
            <a:r>
              <a:rPr lang="fr-F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indication du prélèvement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l" rtl="0"/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atypique </a:t>
            </a:r>
          </a:p>
          <a:p>
            <a:pPr algn="l" rtl="0"/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signe d infection génitale haute</a:t>
            </a:r>
          </a:p>
          <a:p>
            <a:pPr algn="l" rtl="0"/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Partenaire symptomatique</a:t>
            </a:r>
          </a:p>
          <a:p>
            <a:pPr algn="l" rtl="0"/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Echec du traitement médical</a:t>
            </a:r>
          </a:p>
          <a:p>
            <a:pPr algn="l" rtl="0"/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récidive</a:t>
            </a:r>
          </a:p>
          <a:p>
            <a:pPr algn="l" rtl="0"/>
            <a:endParaRPr lang="ar-D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Font typeface="Wingdings" panose="05000000000000000000" pitchFamily="2" charset="2"/>
              <a:buChar char="v"/>
            </a:pPr>
            <a:r>
              <a:rPr lang="fr-FR" sz="3200" dirty="0" smtClean="0"/>
              <a:t>Conditions d’ un prélèvement</a:t>
            </a:r>
            <a:endParaRPr lang="ar-DZ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66568"/>
            <a:ext cx="10515600" cy="4351338"/>
          </a:xfrm>
        </p:spPr>
        <p:txBody>
          <a:bodyPr/>
          <a:lstStyle/>
          <a:p>
            <a:pPr algn="l" rtl="0"/>
            <a:endParaRPr lang="fr-FR" dirty="0" smtClean="0"/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dehors des règles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 de toilette vaginale depuis 24h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 de spermicides 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Absence de traitement local ou ATB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distance d un rapport sexuel (3j)</a:t>
            </a:r>
          </a:p>
          <a:p>
            <a:pPr algn="l" rtl="0"/>
            <a:r>
              <a:rPr lang="fr-F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Speculum non lubrifié</a:t>
            </a:r>
            <a:endParaRPr lang="ar-D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23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1396</TotalTime>
  <Words>637</Words>
  <Application>Microsoft Office PowerPoint</Application>
  <PresentationFormat>Personnalisé</PresentationFormat>
  <Paragraphs>182</Paragraphs>
  <Slides>20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Brin</vt:lpstr>
      <vt:lpstr>CONDUITE A TENIR DEVANT UNE LEUCORRHEE </vt:lpstr>
      <vt:lpstr>Objectifs pédagogiques </vt:lpstr>
      <vt:lpstr>INTRODUCTION</vt:lpstr>
      <vt:lpstr>Leucorrhée</vt:lpstr>
      <vt:lpstr>Physiologie</vt:lpstr>
      <vt:lpstr>Conduite a tenir</vt:lpstr>
      <vt:lpstr>Examen clinique </vt:lpstr>
      <vt:lpstr>Examen complémentaire</vt:lpstr>
      <vt:lpstr>Conditions d’ un prélèvement</vt:lpstr>
      <vt:lpstr>Vulvovaginite a candida albicans</vt:lpstr>
      <vt:lpstr>clinique</vt:lpstr>
      <vt:lpstr>Mycose récidivante</vt:lpstr>
      <vt:lpstr>Infections sexuellement transmissible</vt:lpstr>
      <vt:lpstr>Présentation PowerPoint</vt:lpstr>
      <vt:lpstr>Présentation PowerPoint</vt:lpstr>
      <vt:lpstr>Présentation PowerPoint</vt:lpstr>
      <vt:lpstr>Présentation PowerPoint</vt:lpstr>
      <vt:lpstr>Leucorrhée de la petite fille</vt:lpstr>
      <vt:lpstr>Leucorrhée de la femme ménopause</vt:lpstr>
      <vt:lpstr>Points essentiels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CONDUITE A TENIR DEVANT DES LEUCORRHEE</dc:title>
  <dc:creator>basma</dc:creator>
  <cp:lastModifiedBy>Asus</cp:lastModifiedBy>
  <cp:revision>54</cp:revision>
  <dcterms:created xsi:type="dcterms:W3CDTF">2015-03-02T17:47:17Z</dcterms:created>
  <dcterms:modified xsi:type="dcterms:W3CDTF">2020-04-14T18:34:40Z</dcterms:modified>
</cp:coreProperties>
</file>