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9" r:id="rId22"/>
    <p:sldId id="300" r:id="rId23"/>
    <p:sldId id="303" r:id="rId24"/>
    <p:sldId id="305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6" r:id="rId33"/>
    <p:sldId id="317" r:id="rId34"/>
    <p:sldId id="321" r:id="rId35"/>
    <p:sldId id="322" r:id="rId36"/>
    <p:sldId id="325" r:id="rId37"/>
    <p:sldId id="323" r:id="rId38"/>
    <p:sldId id="324" r:id="rId39"/>
    <p:sldId id="326" r:id="rId40"/>
    <p:sldId id="336" r:id="rId41"/>
    <p:sldId id="340" r:id="rId42"/>
    <p:sldId id="349" r:id="rId43"/>
    <p:sldId id="350" r:id="rId44"/>
    <p:sldId id="351" r:id="rId45"/>
    <p:sldId id="354" r:id="rId46"/>
    <p:sldId id="356" r:id="rId47"/>
    <p:sldId id="360" r:id="rId48"/>
    <p:sldId id="359" r:id="rId49"/>
    <p:sldId id="358" r:id="rId50"/>
    <p:sldId id="357" r:id="rId51"/>
    <p:sldId id="365" r:id="rId52"/>
    <p:sldId id="361" r:id="rId53"/>
    <p:sldId id="362" r:id="rId54"/>
    <p:sldId id="363" r:id="rId55"/>
    <p:sldId id="366" r:id="rId56"/>
    <p:sldId id="364" r:id="rId57"/>
    <p:sldId id="275" r:id="rId58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B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3" autoAdjust="0"/>
    <p:restoredTop sz="94660"/>
  </p:normalViewPr>
  <p:slideViewPr>
    <p:cSldViewPr>
      <p:cViewPr varScale="1">
        <p:scale>
          <a:sx n="51" d="100"/>
          <a:sy n="51" d="100"/>
        </p:scale>
        <p:origin x="99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51DA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51DA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51DA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" y="74674"/>
            <a:ext cx="9069324" cy="678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63" cy="6860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9"/>
            <a:ext cx="9144000" cy="6857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" y="74674"/>
            <a:ext cx="9069324" cy="6783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63" cy="6860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0798" y="2875229"/>
            <a:ext cx="7442403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rgbClr val="51DA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3020" y="1916391"/>
            <a:ext cx="6737959" cy="403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90600" y="838200"/>
            <a:ext cx="6781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spc="-5" dirty="0" smtClean="0">
                <a:solidFill>
                  <a:srgbClr val="FFC000"/>
                </a:solidFill>
                <a:latin typeface="Comic Sans MS"/>
                <a:cs typeface="Comic Sans MS"/>
              </a:rPr>
              <a:t>CAT </a:t>
            </a:r>
            <a:r>
              <a:rPr lang="fr-FR" sz="3200" b="1" spc="-10" dirty="0" smtClean="0">
                <a:solidFill>
                  <a:srgbClr val="FFC000"/>
                </a:solidFill>
                <a:latin typeface="Comic Sans MS"/>
                <a:cs typeface="Comic Sans MS"/>
              </a:rPr>
              <a:t>DEVANT </a:t>
            </a:r>
            <a:r>
              <a:rPr lang="fr-FR" sz="3200" b="1" spc="-5" dirty="0" smtClean="0">
                <a:solidFill>
                  <a:srgbClr val="FFC000"/>
                </a:solidFill>
                <a:latin typeface="Comic Sans MS"/>
                <a:cs typeface="Comic Sans MS"/>
              </a:rPr>
              <a:t>UN NODULE  DU </a:t>
            </a:r>
            <a:r>
              <a:rPr lang="fr-FR" sz="3200" b="1" spc="-10" dirty="0" smtClean="0">
                <a:solidFill>
                  <a:srgbClr val="FFC000"/>
                </a:solidFill>
                <a:latin typeface="Comic Sans MS"/>
                <a:cs typeface="Comic Sans MS"/>
              </a:rPr>
              <a:t>SEIN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00400" y="5943600"/>
            <a:ext cx="2040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Dr: S.AKAZI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EHS EL.BOUNI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47800" y="0"/>
            <a:ext cx="5446776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363851" y="182371"/>
            <a:ext cx="3612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METHODES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D’EXPLORATION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2971800" y="3124200"/>
            <a:ext cx="2929255" cy="914400"/>
          </a:xfrm>
          <a:custGeom>
            <a:avLst/>
            <a:gdLst/>
            <a:ahLst/>
            <a:cxnLst/>
            <a:rect l="l" t="t" r="r" b="b"/>
            <a:pathLst>
              <a:path w="2929254" h="914400">
                <a:moveTo>
                  <a:pt x="0" y="457200"/>
                </a:moveTo>
                <a:lnTo>
                  <a:pt x="6704" y="413173"/>
                </a:lnTo>
                <a:lnTo>
                  <a:pt x="26408" y="370329"/>
                </a:lnTo>
                <a:lnTo>
                  <a:pt x="58497" y="328860"/>
                </a:lnTo>
                <a:lnTo>
                  <a:pt x="102358" y="288957"/>
                </a:lnTo>
                <a:lnTo>
                  <a:pt x="157378" y="250813"/>
                </a:lnTo>
                <a:lnTo>
                  <a:pt x="222942" y="214618"/>
                </a:lnTo>
                <a:lnTo>
                  <a:pt x="259487" y="197312"/>
                </a:lnTo>
                <a:lnTo>
                  <a:pt x="298438" y="180565"/>
                </a:lnTo>
                <a:lnTo>
                  <a:pt x="339717" y="164402"/>
                </a:lnTo>
                <a:lnTo>
                  <a:pt x="383250" y="148846"/>
                </a:lnTo>
                <a:lnTo>
                  <a:pt x="428958" y="133921"/>
                </a:lnTo>
                <a:lnTo>
                  <a:pt x="476765" y="119651"/>
                </a:lnTo>
                <a:lnTo>
                  <a:pt x="526595" y="106061"/>
                </a:lnTo>
                <a:lnTo>
                  <a:pt x="578370" y="93174"/>
                </a:lnTo>
                <a:lnTo>
                  <a:pt x="632015" y="81013"/>
                </a:lnTo>
                <a:lnTo>
                  <a:pt x="687451" y="69604"/>
                </a:lnTo>
                <a:lnTo>
                  <a:pt x="744604" y="58970"/>
                </a:lnTo>
                <a:lnTo>
                  <a:pt x="803395" y="49135"/>
                </a:lnTo>
                <a:lnTo>
                  <a:pt x="863748" y="40123"/>
                </a:lnTo>
                <a:lnTo>
                  <a:pt x="925586" y="31957"/>
                </a:lnTo>
                <a:lnTo>
                  <a:pt x="988834" y="24663"/>
                </a:lnTo>
                <a:lnTo>
                  <a:pt x="1053413" y="18263"/>
                </a:lnTo>
                <a:lnTo>
                  <a:pt x="1119247" y="12783"/>
                </a:lnTo>
                <a:lnTo>
                  <a:pt x="1186260" y="8245"/>
                </a:lnTo>
                <a:lnTo>
                  <a:pt x="1254375" y="4673"/>
                </a:lnTo>
                <a:lnTo>
                  <a:pt x="1323515" y="2093"/>
                </a:lnTo>
                <a:lnTo>
                  <a:pt x="1393604" y="527"/>
                </a:lnTo>
                <a:lnTo>
                  <a:pt x="1464564" y="0"/>
                </a:lnTo>
                <a:lnTo>
                  <a:pt x="1535523" y="527"/>
                </a:lnTo>
                <a:lnTo>
                  <a:pt x="1605612" y="2093"/>
                </a:lnTo>
                <a:lnTo>
                  <a:pt x="1674752" y="4673"/>
                </a:lnTo>
                <a:lnTo>
                  <a:pt x="1742867" y="8245"/>
                </a:lnTo>
                <a:lnTo>
                  <a:pt x="1809880" y="12783"/>
                </a:lnTo>
                <a:lnTo>
                  <a:pt x="1875714" y="18263"/>
                </a:lnTo>
                <a:lnTo>
                  <a:pt x="1940293" y="24663"/>
                </a:lnTo>
                <a:lnTo>
                  <a:pt x="2003541" y="31957"/>
                </a:lnTo>
                <a:lnTo>
                  <a:pt x="2065379" y="40123"/>
                </a:lnTo>
                <a:lnTo>
                  <a:pt x="2125732" y="49135"/>
                </a:lnTo>
                <a:lnTo>
                  <a:pt x="2184523" y="58970"/>
                </a:lnTo>
                <a:lnTo>
                  <a:pt x="2241676" y="69604"/>
                </a:lnTo>
                <a:lnTo>
                  <a:pt x="2297112" y="81013"/>
                </a:lnTo>
                <a:lnTo>
                  <a:pt x="2350757" y="93174"/>
                </a:lnTo>
                <a:lnTo>
                  <a:pt x="2402532" y="106061"/>
                </a:lnTo>
                <a:lnTo>
                  <a:pt x="2452362" y="119651"/>
                </a:lnTo>
                <a:lnTo>
                  <a:pt x="2500169" y="133921"/>
                </a:lnTo>
                <a:lnTo>
                  <a:pt x="2545877" y="148846"/>
                </a:lnTo>
                <a:lnTo>
                  <a:pt x="2589410" y="164402"/>
                </a:lnTo>
                <a:lnTo>
                  <a:pt x="2630689" y="180565"/>
                </a:lnTo>
                <a:lnTo>
                  <a:pt x="2669640" y="197312"/>
                </a:lnTo>
                <a:lnTo>
                  <a:pt x="2706185" y="214618"/>
                </a:lnTo>
                <a:lnTo>
                  <a:pt x="2740246" y="232460"/>
                </a:lnTo>
                <a:lnTo>
                  <a:pt x="2800615" y="269653"/>
                </a:lnTo>
                <a:lnTo>
                  <a:pt x="2850132" y="308701"/>
                </a:lnTo>
                <a:lnTo>
                  <a:pt x="2888185" y="349410"/>
                </a:lnTo>
                <a:lnTo>
                  <a:pt x="2914158" y="391591"/>
                </a:lnTo>
                <a:lnTo>
                  <a:pt x="2927439" y="435050"/>
                </a:lnTo>
                <a:lnTo>
                  <a:pt x="2929128" y="457200"/>
                </a:lnTo>
                <a:lnTo>
                  <a:pt x="2927439" y="479349"/>
                </a:lnTo>
                <a:lnTo>
                  <a:pt x="2914158" y="522808"/>
                </a:lnTo>
                <a:lnTo>
                  <a:pt x="2888185" y="564989"/>
                </a:lnTo>
                <a:lnTo>
                  <a:pt x="2850132" y="605698"/>
                </a:lnTo>
                <a:lnTo>
                  <a:pt x="2800615" y="644746"/>
                </a:lnTo>
                <a:lnTo>
                  <a:pt x="2740246" y="681939"/>
                </a:lnTo>
                <a:lnTo>
                  <a:pt x="2706185" y="699781"/>
                </a:lnTo>
                <a:lnTo>
                  <a:pt x="2669640" y="717087"/>
                </a:lnTo>
                <a:lnTo>
                  <a:pt x="2630689" y="733834"/>
                </a:lnTo>
                <a:lnTo>
                  <a:pt x="2589410" y="749997"/>
                </a:lnTo>
                <a:lnTo>
                  <a:pt x="2545877" y="765553"/>
                </a:lnTo>
                <a:lnTo>
                  <a:pt x="2500169" y="780478"/>
                </a:lnTo>
                <a:lnTo>
                  <a:pt x="2452362" y="794748"/>
                </a:lnTo>
                <a:lnTo>
                  <a:pt x="2402532" y="808338"/>
                </a:lnTo>
                <a:lnTo>
                  <a:pt x="2350757" y="821225"/>
                </a:lnTo>
                <a:lnTo>
                  <a:pt x="2297112" y="833386"/>
                </a:lnTo>
                <a:lnTo>
                  <a:pt x="2241676" y="844795"/>
                </a:lnTo>
                <a:lnTo>
                  <a:pt x="2184523" y="855429"/>
                </a:lnTo>
                <a:lnTo>
                  <a:pt x="2125732" y="865264"/>
                </a:lnTo>
                <a:lnTo>
                  <a:pt x="2065379" y="874276"/>
                </a:lnTo>
                <a:lnTo>
                  <a:pt x="2003541" y="882442"/>
                </a:lnTo>
                <a:lnTo>
                  <a:pt x="1940293" y="889736"/>
                </a:lnTo>
                <a:lnTo>
                  <a:pt x="1875714" y="896136"/>
                </a:lnTo>
                <a:lnTo>
                  <a:pt x="1809880" y="901616"/>
                </a:lnTo>
                <a:lnTo>
                  <a:pt x="1742867" y="906154"/>
                </a:lnTo>
                <a:lnTo>
                  <a:pt x="1674752" y="909726"/>
                </a:lnTo>
                <a:lnTo>
                  <a:pt x="1605612" y="912306"/>
                </a:lnTo>
                <a:lnTo>
                  <a:pt x="1535523" y="913872"/>
                </a:lnTo>
                <a:lnTo>
                  <a:pt x="1464564" y="914400"/>
                </a:lnTo>
                <a:lnTo>
                  <a:pt x="1393604" y="913872"/>
                </a:lnTo>
                <a:lnTo>
                  <a:pt x="1323515" y="912306"/>
                </a:lnTo>
                <a:lnTo>
                  <a:pt x="1254375" y="909726"/>
                </a:lnTo>
                <a:lnTo>
                  <a:pt x="1186260" y="906154"/>
                </a:lnTo>
                <a:lnTo>
                  <a:pt x="1119247" y="901616"/>
                </a:lnTo>
                <a:lnTo>
                  <a:pt x="1053413" y="896136"/>
                </a:lnTo>
                <a:lnTo>
                  <a:pt x="988834" y="889736"/>
                </a:lnTo>
                <a:lnTo>
                  <a:pt x="925586" y="882442"/>
                </a:lnTo>
                <a:lnTo>
                  <a:pt x="863748" y="874276"/>
                </a:lnTo>
                <a:lnTo>
                  <a:pt x="803395" y="865264"/>
                </a:lnTo>
                <a:lnTo>
                  <a:pt x="744604" y="855429"/>
                </a:lnTo>
                <a:lnTo>
                  <a:pt x="687451" y="844795"/>
                </a:lnTo>
                <a:lnTo>
                  <a:pt x="632015" y="833386"/>
                </a:lnTo>
                <a:lnTo>
                  <a:pt x="578370" y="821225"/>
                </a:lnTo>
                <a:lnTo>
                  <a:pt x="526595" y="808338"/>
                </a:lnTo>
                <a:lnTo>
                  <a:pt x="476765" y="794748"/>
                </a:lnTo>
                <a:lnTo>
                  <a:pt x="428958" y="780478"/>
                </a:lnTo>
                <a:lnTo>
                  <a:pt x="383250" y="765553"/>
                </a:lnTo>
                <a:lnTo>
                  <a:pt x="339717" y="749997"/>
                </a:lnTo>
                <a:lnTo>
                  <a:pt x="298438" y="733834"/>
                </a:lnTo>
                <a:lnTo>
                  <a:pt x="259487" y="717087"/>
                </a:lnTo>
                <a:lnTo>
                  <a:pt x="222942" y="699781"/>
                </a:lnTo>
                <a:lnTo>
                  <a:pt x="188881" y="681939"/>
                </a:lnTo>
                <a:lnTo>
                  <a:pt x="128512" y="644746"/>
                </a:lnTo>
                <a:lnTo>
                  <a:pt x="78995" y="605698"/>
                </a:lnTo>
                <a:lnTo>
                  <a:pt x="40942" y="564989"/>
                </a:lnTo>
                <a:lnTo>
                  <a:pt x="14969" y="522808"/>
                </a:lnTo>
                <a:lnTo>
                  <a:pt x="1688" y="479349"/>
                </a:lnTo>
                <a:lnTo>
                  <a:pt x="0" y="457200"/>
                </a:lnTo>
                <a:close/>
              </a:path>
            </a:pathLst>
          </a:custGeom>
          <a:solidFill>
            <a:srgbClr val="66CCFF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r-FR" b="1" dirty="0" smtClean="0">
              <a:solidFill>
                <a:srgbClr val="E31DBD"/>
              </a:solidFill>
              <a:latin typeface="Arial"/>
              <a:cs typeface="Arial"/>
            </a:endParaRPr>
          </a:p>
          <a:p>
            <a:pPr algn="ctr"/>
            <a:r>
              <a:rPr lang="fr-FR" b="1" dirty="0" err="1" smtClean="0">
                <a:solidFill>
                  <a:srgbClr val="E31DBD"/>
                </a:solidFill>
                <a:latin typeface="Arial"/>
                <a:cs typeface="Arial"/>
              </a:rPr>
              <a:t>Galactogr</a:t>
            </a:r>
            <a:r>
              <a:rPr lang="fr-FR" b="1" spc="5" dirty="0" err="1" smtClean="0">
                <a:solidFill>
                  <a:srgbClr val="E31DBD"/>
                </a:solidFill>
                <a:latin typeface="Arial"/>
                <a:cs typeface="Arial"/>
              </a:rPr>
              <a:t>a</a:t>
            </a:r>
            <a:r>
              <a:rPr lang="fr-FR" b="1" dirty="0" err="1" smtClean="0">
                <a:solidFill>
                  <a:srgbClr val="E31DBD"/>
                </a:solidFill>
                <a:latin typeface="Arial"/>
                <a:cs typeface="Arial"/>
              </a:rPr>
              <a:t>phie</a:t>
            </a:r>
            <a:endParaRPr/>
          </a:p>
        </p:txBody>
      </p:sp>
      <p:sp>
        <p:nvSpPr>
          <p:cNvPr id="9" name="object 5"/>
          <p:cNvSpPr/>
          <p:nvPr/>
        </p:nvSpPr>
        <p:spPr>
          <a:xfrm>
            <a:off x="2971800" y="2057400"/>
            <a:ext cx="2857500" cy="914400"/>
          </a:xfrm>
          <a:custGeom>
            <a:avLst/>
            <a:gdLst/>
            <a:ahLst/>
            <a:cxnLst/>
            <a:rect l="l" t="t" r="r" b="b"/>
            <a:pathLst>
              <a:path w="2857500" h="914400">
                <a:moveTo>
                  <a:pt x="0" y="457200"/>
                </a:moveTo>
                <a:lnTo>
                  <a:pt x="6540" y="413173"/>
                </a:lnTo>
                <a:lnTo>
                  <a:pt x="25763" y="370329"/>
                </a:lnTo>
                <a:lnTo>
                  <a:pt x="57069" y="328860"/>
                </a:lnTo>
                <a:lnTo>
                  <a:pt x="99859" y="288957"/>
                </a:lnTo>
                <a:lnTo>
                  <a:pt x="153536" y="250813"/>
                </a:lnTo>
                <a:lnTo>
                  <a:pt x="217498" y="214618"/>
                </a:lnTo>
                <a:lnTo>
                  <a:pt x="253150" y="197312"/>
                </a:lnTo>
                <a:lnTo>
                  <a:pt x="291149" y="180565"/>
                </a:lnTo>
                <a:lnTo>
                  <a:pt x="331420" y="164402"/>
                </a:lnTo>
                <a:lnTo>
                  <a:pt x="373889" y="148846"/>
                </a:lnTo>
                <a:lnTo>
                  <a:pt x="418480" y="133921"/>
                </a:lnTo>
                <a:lnTo>
                  <a:pt x="465119" y="119651"/>
                </a:lnTo>
                <a:lnTo>
                  <a:pt x="513731" y="106061"/>
                </a:lnTo>
                <a:lnTo>
                  <a:pt x="564241" y="93174"/>
                </a:lnTo>
                <a:lnTo>
                  <a:pt x="616574" y="81013"/>
                </a:lnTo>
                <a:lnTo>
                  <a:pt x="670655" y="69604"/>
                </a:lnTo>
                <a:lnTo>
                  <a:pt x="726410" y="58970"/>
                </a:lnTo>
                <a:lnTo>
                  <a:pt x="783763" y="49135"/>
                </a:lnTo>
                <a:lnTo>
                  <a:pt x="842640" y="40123"/>
                </a:lnTo>
                <a:lnTo>
                  <a:pt x="902966" y="31957"/>
                </a:lnTo>
                <a:lnTo>
                  <a:pt x="964666" y="24663"/>
                </a:lnTo>
                <a:lnTo>
                  <a:pt x="1027665" y="18263"/>
                </a:lnTo>
                <a:lnTo>
                  <a:pt x="1091888" y="12783"/>
                </a:lnTo>
                <a:lnTo>
                  <a:pt x="1157261" y="8245"/>
                </a:lnTo>
                <a:lnTo>
                  <a:pt x="1223708" y="4673"/>
                </a:lnTo>
                <a:lnTo>
                  <a:pt x="1291155" y="2093"/>
                </a:lnTo>
                <a:lnTo>
                  <a:pt x="1359527" y="527"/>
                </a:lnTo>
                <a:lnTo>
                  <a:pt x="1428750" y="0"/>
                </a:lnTo>
                <a:lnTo>
                  <a:pt x="1497972" y="527"/>
                </a:lnTo>
                <a:lnTo>
                  <a:pt x="1566344" y="2093"/>
                </a:lnTo>
                <a:lnTo>
                  <a:pt x="1633791" y="4673"/>
                </a:lnTo>
                <a:lnTo>
                  <a:pt x="1700238" y="8245"/>
                </a:lnTo>
                <a:lnTo>
                  <a:pt x="1765611" y="12783"/>
                </a:lnTo>
                <a:lnTo>
                  <a:pt x="1829834" y="18263"/>
                </a:lnTo>
                <a:lnTo>
                  <a:pt x="1892833" y="24663"/>
                </a:lnTo>
                <a:lnTo>
                  <a:pt x="1954533" y="31957"/>
                </a:lnTo>
                <a:lnTo>
                  <a:pt x="2014859" y="40123"/>
                </a:lnTo>
                <a:lnTo>
                  <a:pt x="2073736" y="49135"/>
                </a:lnTo>
                <a:lnTo>
                  <a:pt x="2131089" y="58970"/>
                </a:lnTo>
                <a:lnTo>
                  <a:pt x="2186844" y="69604"/>
                </a:lnTo>
                <a:lnTo>
                  <a:pt x="2240925" y="81013"/>
                </a:lnTo>
                <a:lnTo>
                  <a:pt x="2293258" y="93174"/>
                </a:lnTo>
                <a:lnTo>
                  <a:pt x="2343768" y="106061"/>
                </a:lnTo>
                <a:lnTo>
                  <a:pt x="2392380" y="119651"/>
                </a:lnTo>
                <a:lnTo>
                  <a:pt x="2439019" y="133921"/>
                </a:lnTo>
                <a:lnTo>
                  <a:pt x="2483610" y="148846"/>
                </a:lnTo>
                <a:lnTo>
                  <a:pt x="2526079" y="164402"/>
                </a:lnTo>
                <a:lnTo>
                  <a:pt x="2566350" y="180565"/>
                </a:lnTo>
                <a:lnTo>
                  <a:pt x="2604349" y="197312"/>
                </a:lnTo>
                <a:lnTo>
                  <a:pt x="2640001" y="214618"/>
                </a:lnTo>
                <a:lnTo>
                  <a:pt x="2703963" y="250813"/>
                </a:lnTo>
                <a:lnTo>
                  <a:pt x="2757640" y="288957"/>
                </a:lnTo>
                <a:lnTo>
                  <a:pt x="2800430" y="328860"/>
                </a:lnTo>
                <a:lnTo>
                  <a:pt x="2831736" y="370329"/>
                </a:lnTo>
                <a:lnTo>
                  <a:pt x="2850959" y="413173"/>
                </a:lnTo>
                <a:lnTo>
                  <a:pt x="2857500" y="457200"/>
                </a:lnTo>
                <a:lnTo>
                  <a:pt x="2855852" y="479349"/>
                </a:lnTo>
                <a:lnTo>
                  <a:pt x="2842895" y="522808"/>
                </a:lnTo>
                <a:lnTo>
                  <a:pt x="2817556" y="564989"/>
                </a:lnTo>
                <a:lnTo>
                  <a:pt x="2780433" y="605698"/>
                </a:lnTo>
                <a:lnTo>
                  <a:pt x="2732125" y="644746"/>
                </a:lnTo>
                <a:lnTo>
                  <a:pt x="2673230" y="681939"/>
                </a:lnTo>
                <a:lnTo>
                  <a:pt x="2604349" y="717087"/>
                </a:lnTo>
                <a:lnTo>
                  <a:pt x="2566350" y="733834"/>
                </a:lnTo>
                <a:lnTo>
                  <a:pt x="2526079" y="749997"/>
                </a:lnTo>
                <a:lnTo>
                  <a:pt x="2483610" y="765553"/>
                </a:lnTo>
                <a:lnTo>
                  <a:pt x="2439019" y="780478"/>
                </a:lnTo>
                <a:lnTo>
                  <a:pt x="2392380" y="794748"/>
                </a:lnTo>
                <a:lnTo>
                  <a:pt x="2343768" y="808338"/>
                </a:lnTo>
                <a:lnTo>
                  <a:pt x="2293258" y="821225"/>
                </a:lnTo>
                <a:lnTo>
                  <a:pt x="2240925" y="833386"/>
                </a:lnTo>
                <a:lnTo>
                  <a:pt x="2186844" y="844795"/>
                </a:lnTo>
                <a:lnTo>
                  <a:pt x="2131089" y="855429"/>
                </a:lnTo>
                <a:lnTo>
                  <a:pt x="2073736" y="865264"/>
                </a:lnTo>
                <a:lnTo>
                  <a:pt x="2014859" y="874276"/>
                </a:lnTo>
                <a:lnTo>
                  <a:pt x="1954533" y="882442"/>
                </a:lnTo>
                <a:lnTo>
                  <a:pt x="1892833" y="889736"/>
                </a:lnTo>
                <a:lnTo>
                  <a:pt x="1829834" y="896136"/>
                </a:lnTo>
                <a:lnTo>
                  <a:pt x="1765611" y="901616"/>
                </a:lnTo>
                <a:lnTo>
                  <a:pt x="1700238" y="906154"/>
                </a:lnTo>
                <a:lnTo>
                  <a:pt x="1633791" y="909726"/>
                </a:lnTo>
                <a:lnTo>
                  <a:pt x="1566344" y="912306"/>
                </a:lnTo>
                <a:lnTo>
                  <a:pt x="1497972" y="913872"/>
                </a:lnTo>
                <a:lnTo>
                  <a:pt x="1428750" y="914400"/>
                </a:lnTo>
                <a:lnTo>
                  <a:pt x="1359527" y="913872"/>
                </a:lnTo>
                <a:lnTo>
                  <a:pt x="1291155" y="912306"/>
                </a:lnTo>
                <a:lnTo>
                  <a:pt x="1223708" y="909726"/>
                </a:lnTo>
                <a:lnTo>
                  <a:pt x="1157261" y="906154"/>
                </a:lnTo>
                <a:lnTo>
                  <a:pt x="1091888" y="901616"/>
                </a:lnTo>
                <a:lnTo>
                  <a:pt x="1027665" y="896136"/>
                </a:lnTo>
                <a:lnTo>
                  <a:pt x="964666" y="889736"/>
                </a:lnTo>
                <a:lnTo>
                  <a:pt x="902966" y="882442"/>
                </a:lnTo>
                <a:lnTo>
                  <a:pt x="842640" y="874276"/>
                </a:lnTo>
                <a:lnTo>
                  <a:pt x="783763" y="865264"/>
                </a:lnTo>
                <a:lnTo>
                  <a:pt x="726410" y="855429"/>
                </a:lnTo>
                <a:lnTo>
                  <a:pt x="670655" y="844795"/>
                </a:lnTo>
                <a:lnTo>
                  <a:pt x="616574" y="833386"/>
                </a:lnTo>
                <a:lnTo>
                  <a:pt x="564241" y="821225"/>
                </a:lnTo>
                <a:lnTo>
                  <a:pt x="513731" y="808338"/>
                </a:lnTo>
                <a:lnTo>
                  <a:pt x="465119" y="794748"/>
                </a:lnTo>
                <a:lnTo>
                  <a:pt x="418480" y="780478"/>
                </a:lnTo>
                <a:lnTo>
                  <a:pt x="373889" y="765553"/>
                </a:lnTo>
                <a:lnTo>
                  <a:pt x="331420" y="749997"/>
                </a:lnTo>
                <a:lnTo>
                  <a:pt x="291149" y="733834"/>
                </a:lnTo>
                <a:lnTo>
                  <a:pt x="253150" y="717087"/>
                </a:lnTo>
                <a:lnTo>
                  <a:pt x="217498" y="699781"/>
                </a:lnTo>
                <a:lnTo>
                  <a:pt x="153536" y="663586"/>
                </a:lnTo>
                <a:lnTo>
                  <a:pt x="99859" y="625442"/>
                </a:lnTo>
                <a:lnTo>
                  <a:pt x="57069" y="585539"/>
                </a:lnTo>
                <a:lnTo>
                  <a:pt x="25763" y="544070"/>
                </a:lnTo>
                <a:lnTo>
                  <a:pt x="6540" y="501226"/>
                </a:lnTo>
                <a:lnTo>
                  <a:pt x="0" y="457200"/>
                </a:lnTo>
                <a:close/>
              </a:path>
            </a:pathLst>
          </a:custGeom>
          <a:solidFill>
            <a:srgbClr val="66CCFF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r-FR" b="1" dirty="0" smtClean="0">
              <a:solidFill>
                <a:srgbClr val="E31DBD"/>
              </a:solidFill>
              <a:latin typeface="Arial"/>
              <a:cs typeface="Arial"/>
            </a:endParaRPr>
          </a:p>
          <a:p>
            <a:pPr algn="ctr"/>
            <a:r>
              <a:rPr lang="fr-FR" b="1" dirty="0" smtClean="0">
                <a:solidFill>
                  <a:srgbClr val="E31DBD"/>
                </a:solidFill>
                <a:latin typeface="Arial"/>
                <a:cs typeface="Arial"/>
              </a:rPr>
              <a:t>Echographie </a:t>
            </a:r>
            <a:endParaRPr/>
          </a:p>
        </p:txBody>
      </p:sp>
      <p:sp>
        <p:nvSpPr>
          <p:cNvPr id="10" name="object 7"/>
          <p:cNvSpPr/>
          <p:nvPr/>
        </p:nvSpPr>
        <p:spPr>
          <a:xfrm>
            <a:off x="3810000" y="4191000"/>
            <a:ext cx="1286510" cy="715010"/>
          </a:xfrm>
          <a:custGeom>
            <a:avLst/>
            <a:gdLst/>
            <a:ahLst/>
            <a:cxnLst/>
            <a:rect l="l" t="t" r="r" b="b"/>
            <a:pathLst>
              <a:path w="1286510" h="715010">
                <a:moveTo>
                  <a:pt x="0" y="357377"/>
                </a:moveTo>
                <a:lnTo>
                  <a:pt x="11595" y="289472"/>
                </a:lnTo>
                <a:lnTo>
                  <a:pt x="44945" y="225866"/>
                </a:lnTo>
                <a:lnTo>
                  <a:pt x="69104" y="196049"/>
                </a:lnTo>
                <a:lnTo>
                  <a:pt x="97893" y="167757"/>
                </a:lnTo>
                <a:lnTo>
                  <a:pt x="131043" y="141139"/>
                </a:lnTo>
                <a:lnTo>
                  <a:pt x="168285" y="116345"/>
                </a:lnTo>
                <a:lnTo>
                  <a:pt x="209349" y="93525"/>
                </a:lnTo>
                <a:lnTo>
                  <a:pt x="253966" y="72829"/>
                </a:lnTo>
                <a:lnTo>
                  <a:pt x="301866" y="54406"/>
                </a:lnTo>
                <a:lnTo>
                  <a:pt x="352780" y="38406"/>
                </a:lnTo>
                <a:lnTo>
                  <a:pt x="406438" y="24979"/>
                </a:lnTo>
                <a:lnTo>
                  <a:pt x="462571" y="14275"/>
                </a:lnTo>
                <a:lnTo>
                  <a:pt x="520910" y="6444"/>
                </a:lnTo>
                <a:lnTo>
                  <a:pt x="581185" y="1636"/>
                </a:lnTo>
                <a:lnTo>
                  <a:pt x="643128" y="0"/>
                </a:lnTo>
                <a:lnTo>
                  <a:pt x="705070" y="1636"/>
                </a:lnTo>
                <a:lnTo>
                  <a:pt x="765345" y="6444"/>
                </a:lnTo>
                <a:lnTo>
                  <a:pt x="823684" y="14275"/>
                </a:lnTo>
                <a:lnTo>
                  <a:pt x="879817" y="24979"/>
                </a:lnTo>
                <a:lnTo>
                  <a:pt x="933475" y="38406"/>
                </a:lnTo>
                <a:lnTo>
                  <a:pt x="984389" y="54406"/>
                </a:lnTo>
                <a:lnTo>
                  <a:pt x="1032289" y="72829"/>
                </a:lnTo>
                <a:lnTo>
                  <a:pt x="1076906" y="93525"/>
                </a:lnTo>
                <a:lnTo>
                  <a:pt x="1117970" y="116345"/>
                </a:lnTo>
                <a:lnTo>
                  <a:pt x="1155212" y="141139"/>
                </a:lnTo>
                <a:lnTo>
                  <a:pt x="1188362" y="167757"/>
                </a:lnTo>
                <a:lnTo>
                  <a:pt x="1217151" y="196049"/>
                </a:lnTo>
                <a:lnTo>
                  <a:pt x="1241310" y="225866"/>
                </a:lnTo>
                <a:lnTo>
                  <a:pt x="1274660" y="289472"/>
                </a:lnTo>
                <a:lnTo>
                  <a:pt x="1286256" y="357377"/>
                </a:lnTo>
                <a:lnTo>
                  <a:pt x="1283312" y="391793"/>
                </a:lnTo>
                <a:lnTo>
                  <a:pt x="1260570" y="457699"/>
                </a:lnTo>
                <a:lnTo>
                  <a:pt x="1217151" y="518706"/>
                </a:lnTo>
                <a:lnTo>
                  <a:pt x="1188362" y="546998"/>
                </a:lnTo>
                <a:lnTo>
                  <a:pt x="1155212" y="573616"/>
                </a:lnTo>
                <a:lnTo>
                  <a:pt x="1117970" y="598410"/>
                </a:lnTo>
                <a:lnTo>
                  <a:pt x="1076906" y="621230"/>
                </a:lnTo>
                <a:lnTo>
                  <a:pt x="1032289" y="641926"/>
                </a:lnTo>
                <a:lnTo>
                  <a:pt x="984389" y="660349"/>
                </a:lnTo>
                <a:lnTo>
                  <a:pt x="933475" y="676349"/>
                </a:lnTo>
                <a:lnTo>
                  <a:pt x="879817" y="689776"/>
                </a:lnTo>
                <a:lnTo>
                  <a:pt x="823684" y="700480"/>
                </a:lnTo>
                <a:lnTo>
                  <a:pt x="765345" y="708311"/>
                </a:lnTo>
                <a:lnTo>
                  <a:pt x="705070" y="713119"/>
                </a:lnTo>
                <a:lnTo>
                  <a:pt x="643128" y="714756"/>
                </a:lnTo>
                <a:lnTo>
                  <a:pt x="581185" y="713119"/>
                </a:lnTo>
                <a:lnTo>
                  <a:pt x="520910" y="708311"/>
                </a:lnTo>
                <a:lnTo>
                  <a:pt x="462571" y="700480"/>
                </a:lnTo>
                <a:lnTo>
                  <a:pt x="406438" y="689776"/>
                </a:lnTo>
                <a:lnTo>
                  <a:pt x="352780" y="676349"/>
                </a:lnTo>
                <a:lnTo>
                  <a:pt x="301866" y="660349"/>
                </a:lnTo>
                <a:lnTo>
                  <a:pt x="253966" y="641926"/>
                </a:lnTo>
                <a:lnTo>
                  <a:pt x="209349" y="621230"/>
                </a:lnTo>
                <a:lnTo>
                  <a:pt x="168285" y="598410"/>
                </a:lnTo>
                <a:lnTo>
                  <a:pt x="131043" y="573616"/>
                </a:lnTo>
                <a:lnTo>
                  <a:pt x="97893" y="546998"/>
                </a:lnTo>
                <a:lnTo>
                  <a:pt x="69104" y="518706"/>
                </a:lnTo>
                <a:lnTo>
                  <a:pt x="44945" y="488889"/>
                </a:lnTo>
                <a:lnTo>
                  <a:pt x="11595" y="425283"/>
                </a:lnTo>
                <a:lnTo>
                  <a:pt x="0" y="357377"/>
                </a:lnTo>
                <a:close/>
              </a:path>
            </a:pathLst>
          </a:custGeom>
          <a:solidFill>
            <a:srgbClr val="66CCFF"/>
          </a:solidFill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endParaRPr lang="fr-FR" b="1" dirty="0" smtClean="0">
              <a:solidFill>
                <a:srgbClr val="E31DBD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fr-FR" b="1" dirty="0" smtClean="0">
                <a:solidFill>
                  <a:srgbClr val="E31DBD"/>
                </a:solidFill>
                <a:latin typeface="Arial"/>
                <a:cs typeface="Arial"/>
              </a:rPr>
              <a:t>IRM</a:t>
            </a:r>
            <a:endParaRPr lang="fr-FR" dirty="0">
              <a:solidFill>
                <a:srgbClr val="E31DBD"/>
              </a:solidFill>
              <a:latin typeface="Arial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3276600" y="51816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714625" h="641985">
                <a:moveTo>
                  <a:pt x="1357122" y="0"/>
                </a:moveTo>
                <a:lnTo>
                  <a:pt x="1285043" y="444"/>
                </a:lnTo>
                <a:lnTo>
                  <a:pt x="1213945" y="1764"/>
                </a:lnTo>
                <a:lnTo>
                  <a:pt x="1143920" y="3935"/>
                </a:lnTo>
                <a:lnTo>
                  <a:pt x="1075064" y="6937"/>
                </a:lnTo>
                <a:lnTo>
                  <a:pt x="1007469" y="10747"/>
                </a:lnTo>
                <a:lnTo>
                  <a:pt x="941229" y="15344"/>
                </a:lnTo>
                <a:lnTo>
                  <a:pt x="876439" y="20703"/>
                </a:lnTo>
                <a:lnTo>
                  <a:pt x="813191" y="26805"/>
                </a:lnTo>
                <a:lnTo>
                  <a:pt x="751580" y="33625"/>
                </a:lnTo>
                <a:lnTo>
                  <a:pt x="691699" y="41143"/>
                </a:lnTo>
                <a:lnTo>
                  <a:pt x="633643" y="49336"/>
                </a:lnTo>
                <a:lnTo>
                  <a:pt x="577505" y="58182"/>
                </a:lnTo>
                <a:lnTo>
                  <a:pt x="523378" y="67659"/>
                </a:lnTo>
                <a:lnTo>
                  <a:pt x="471357" y="77744"/>
                </a:lnTo>
                <a:lnTo>
                  <a:pt x="421535" y="88415"/>
                </a:lnTo>
                <a:lnTo>
                  <a:pt x="374006" y="99651"/>
                </a:lnTo>
                <a:lnTo>
                  <a:pt x="328864" y="111428"/>
                </a:lnTo>
                <a:lnTo>
                  <a:pt x="286202" y="123725"/>
                </a:lnTo>
                <a:lnTo>
                  <a:pt x="246115" y="136520"/>
                </a:lnTo>
                <a:lnTo>
                  <a:pt x="208696" y="149791"/>
                </a:lnTo>
                <a:lnTo>
                  <a:pt x="142237" y="177669"/>
                </a:lnTo>
                <a:lnTo>
                  <a:pt x="87576" y="207183"/>
                </a:lnTo>
                <a:lnTo>
                  <a:pt x="45463" y="238155"/>
                </a:lnTo>
                <a:lnTo>
                  <a:pt x="16648" y="270408"/>
                </a:lnTo>
                <a:lnTo>
                  <a:pt x="0" y="320801"/>
                </a:lnTo>
                <a:lnTo>
                  <a:pt x="1881" y="337838"/>
                </a:lnTo>
                <a:lnTo>
                  <a:pt x="29346" y="387470"/>
                </a:lnTo>
                <a:lnTo>
                  <a:pt x="64904" y="419105"/>
                </a:lnTo>
                <a:lnTo>
                  <a:pt x="113385" y="449371"/>
                </a:lnTo>
                <a:lnTo>
                  <a:pt x="174039" y="478089"/>
                </a:lnTo>
                <a:lnTo>
                  <a:pt x="246115" y="505083"/>
                </a:lnTo>
                <a:lnTo>
                  <a:pt x="286202" y="517878"/>
                </a:lnTo>
                <a:lnTo>
                  <a:pt x="328864" y="530175"/>
                </a:lnTo>
                <a:lnTo>
                  <a:pt x="374006" y="541952"/>
                </a:lnTo>
                <a:lnTo>
                  <a:pt x="421535" y="553188"/>
                </a:lnTo>
                <a:lnTo>
                  <a:pt x="471357" y="563859"/>
                </a:lnTo>
                <a:lnTo>
                  <a:pt x="523378" y="573944"/>
                </a:lnTo>
                <a:lnTo>
                  <a:pt x="577505" y="583421"/>
                </a:lnTo>
                <a:lnTo>
                  <a:pt x="633643" y="592267"/>
                </a:lnTo>
                <a:lnTo>
                  <a:pt x="691699" y="600460"/>
                </a:lnTo>
                <a:lnTo>
                  <a:pt x="751580" y="607978"/>
                </a:lnTo>
                <a:lnTo>
                  <a:pt x="813191" y="614798"/>
                </a:lnTo>
                <a:lnTo>
                  <a:pt x="876439" y="620900"/>
                </a:lnTo>
                <a:lnTo>
                  <a:pt x="941229" y="626259"/>
                </a:lnTo>
                <a:lnTo>
                  <a:pt x="1007469" y="630856"/>
                </a:lnTo>
                <a:lnTo>
                  <a:pt x="1075064" y="634666"/>
                </a:lnTo>
                <a:lnTo>
                  <a:pt x="1143920" y="637668"/>
                </a:lnTo>
                <a:lnTo>
                  <a:pt x="1213945" y="639839"/>
                </a:lnTo>
                <a:lnTo>
                  <a:pt x="1285043" y="641159"/>
                </a:lnTo>
                <a:lnTo>
                  <a:pt x="1357122" y="641604"/>
                </a:lnTo>
                <a:lnTo>
                  <a:pt x="1429200" y="641159"/>
                </a:lnTo>
                <a:lnTo>
                  <a:pt x="1500298" y="639839"/>
                </a:lnTo>
                <a:lnTo>
                  <a:pt x="1570323" y="637668"/>
                </a:lnTo>
                <a:lnTo>
                  <a:pt x="1639179" y="634666"/>
                </a:lnTo>
                <a:lnTo>
                  <a:pt x="1706774" y="630856"/>
                </a:lnTo>
                <a:lnTo>
                  <a:pt x="1773014" y="626259"/>
                </a:lnTo>
                <a:lnTo>
                  <a:pt x="1837804" y="620900"/>
                </a:lnTo>
                <a:lnTo>
                  <a:pt x="1901052" y="614798"/>
                </a:lnTo>
                <a:lnTo>
                  <a:pt x="1962663" y="607978"/>
                </a:lnTo>
                <a:lnTo>
                  <a:pt x="2022544" y="600460"/>
                </a:lnTo>
                <a:lnTo>
                  <a:pt x="2080600" y="592267"/>
                </a:lnTo>
                <a:lnTo>
                  <a:pt x="2136738" y="583421"/>
                </a:lnTo>
                <a:lnTo>
                  <a:pt x="2190865" y="573944"/>
                </a:lnTo>
                <a:lnTo>
                  <a:pt x="2242886" y="563859"/>
                </a:lnTo>
                <a:lnTo>
                  <a:pt x="2292708" y="553188"/>
                </a:lnTo>
                <a:lnTo>
                  <a:pt x="2340237" y="541952"/>
                </a:lnTo>
                <a:lnTo>
                  <a:pt x="2385379" y="530175"/>
                </a:lnTo>
                <a:lnTo>
                  <a:pt x="2428041" y="517878"/>
                </a:lnTo>
                <a:lnTo>
                  <a:pt x="2468128" y="505083"/>
                </a:lnTo>
                <a:lnTo>
                  <a:pt x="2505547" y="491812"/>
                </a:lnTo>
                <a:lnTo>
                  <a:pt x="2572006" y="463934"/>
                </a:lnTo>
                <a:lnTo>
                  <a:pt x="2626667" y="434420"/>
                </a:lnTo>
                <a:lnTo>
                  <a:pt x="2668780" y="403448"/>
                </a:lnTo>
                <a:lnTo>
                  <a:pt x="2697595" y="371195"/>
                </a:lnTo>
                <a:lnTo>
                  <a:pt x="2714243" y="320801"/>
                </a:lnTo>
                <a:lnTo>
                  <a:pt x="2712362" y="303765"/>
                </a:lnTo>
                <a:lnTo>
                  <a:pt x="2684897" y="254133"/>
                </a:lnTo>
                <a:lnTo>
                  <a:pt x="2649339" y="222498"/>
                </a:lnTo>
                <a:lnTo>
                  <a:pt x="2600858" y="192232"/>
                </a:lnTo>
                <a:lnTo>
                  <a:pt x="2540204" y="163514"/>
                </a:lnTo>
                <a:lnTo>
                  <a:pt x="2468128" y="136520"/>
                </a:lnTo>
                <a:lnTo>
                  <a:pt x="2428041" y="123725"/>
                </a:lnTo>
                <a:lnTo>
                  <a:pt x="2385379" y="111428"/>
                </a:lnTo>
                <a:lnTo>
                  <a:pt x="2340237" y="99651"/>
                </a:lnTo>
                <a:lnTo>
                  <a:pt x="2292708" y="88415"/>
                </a:lnTo>
                <a:lnTo>
                  <a:pt x="2242886" y="77744"/>
                </a:lnTo>
                <a:lnTo>
                  <a:pt x="2190865" y="67659"/>
                </a:lnTo>
                <a:lnTo>
                  <a:pt x="2136738" y="58182"/>
                </a:lnTo>
                <a:lnTo>
                  <a:pt x="2080600" y="49336"/>
                </a:lnTo>
                <a:lnTo>
                  <a:pt x="2022544" y="41143"/>
                </a:lnTo>
                <a:lnTo>
                  <a:pt x="1962663" y="33625"/>
                </a:lnTo>
                <a:lnTo>
                  <a:pt x="1901052" y="26805"/>
                </a:lnTo>
                <a:lnTo>
                  <a:pt x="1837804" y="20703"/>
                </a:lnTo>
                <a:lnTo>
                  <a:pt x="1773014" y="15344"/>
                </a:lnTo>
                <a:lnTo>
                  <a:pt x="1706774" y="10747"/>
                </a:lnTo>
                <a:lnTo>
                  <a:pt x="1639179" y="6937"/>
                </a:lnTo>
                <a:lnTo>
                  <a:pt x="1570323" y="3935"/>
                </a:lnTo>
                <a:lnTo>
                  <a:pt x="1500298" y="1764"/>
                </a:lnTo>
                <a:lnTo>
                  <a:pt x="1429200" y="444"/>
                </a:lnTo>
                <a:lnTo>
                  <a:pt x="135712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marL="349250">
              <a:spcBef>
                <a:spcPts val="1735"/>
              </a:spcBef>
            </a:pPr>
            <a:r>
              <a:rPr lang="fr-FR" dirty="0" smtClean="0">
                <a:solidFill>
                  <a:srgbClr val="E31DBD"/>
                </a:solidFill>
                <a:latin typeface="Arial"/>
                <a:cs typeface="Arial"/>
              </a:rPr>
              <a:t>*</a:t>
            </a:r>
            <a:endParaRPr lang="fr-FR" b="1" dirty="0" smtClean="0">
              <a:solidFill>
                <a:srgbClr val="E31DBD"/>
              </a:solidFill>
              <a:latin typeface="Arial"/>
              <a:cs typeface="Arial"/>
            </a:endParaRPr>
          </a:p>
          <a:p>
            <a:pPr marL="349250">
              <a:spcBef>
                <a:spcPts val="1735"/>
              </a:spcBef>
            </a:pPr>
            <a:endParaRPr lang="fr-FR" b="1" dirty="0" smtClean="0">
              <a:solidFill>
                <a:srgbClr val="E31DBD"/>
              </a:solidFill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735"/>
              </a:spcBef>
            </a:pPr>
            <a:endParaRPr lang="fr-FR" dirty="0" smtClean="0">
              <a:solidFill>
                <a:srgbClr val="E31DBD"/>
              </a:solidFill>
              <a:latin typeface="Arial"/>
              <a:cs typeface="Arial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743200" y="1066800"/>
            <a:ext cx="3048000" cy="9144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lang="fr-FR" sz="2000" b="1" dirty="0" smtClean="0">
                <a:solidFill>
                  <a:srgbClr val="E31DBD"/>
                </a:solidFill>
                <a:latin typeface="Arial"/>
                <a:cs typeface="Arial"/>
              </a:rPr>
              <a:t>Mammographie</a:t>
            </a:r>
            <a:endParaRPr lang="fr-FR" sz="2000" dirty="0">
              <a:solidFill>
                <a:srgbClr val="E31DBD"/>
              </a:solidFill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76600" y="5410200"/>
            <a:ext cx="21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lnSpc>
                <a:spcPct val="100000"/>
              </a:lnSpc>
              <a:spcBef>
                <a:spcPts val="1735"/>
              </a:spcBef>
            </a:pPr>
            <a:r>
              <a:rPr lang="fr-FR" b="1" dirty="0" smtClean="0">
                <a:solidFill>
                  <a:srgbClr val="E31DBD"/>
                </a:solidFill>
                <a:latin typeface="Arial"/>
                <a:cs typeface="Arial"/>
              </a:rPr>
              <a:t>interventionnel</a:t>
            </a:r>
            <a:endParaRPr lang="fr-FR" b="1" dirty="0">
              <a:solidFill>
                <a:srgbClr val="E31DB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55419" y="0"/>
            <a:ext cx="5446776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590800" y="990600"/>
            <a:ext cx="3500754" cy="914400"/>
          </a:xfrm>
          <a:custGeom>
            <a:avLst/>
            <a:gdLst/>
            <a:ahLst/>
            <a:cxnLst/>
            <a:rect l="l" t="t" r="r" b="b"/>
            <a:pathLst>
              <a:path w="3500754" h="914400">
                <a:moveTo>
                  <a:pt x="1750314" y="0"/>
                </a:moveTo>
                <a:lnTo>
                  <a:pt x="1678162" y="381"/>
                </a:lnTo>
                <a:lnTo>
                  <a:pt x="1606753" y="1515"/>
                </a:lnTo>
                <a:lnTo>
                  <a:pt x="1536144" y="3388"/>
                </a:lnTo>
                <a:lnTo>
                  <a:pt x="1466391" y="5984"/>
                </a:lnTo>
                <a:lnTo>
                  <a:pt x="1397549" y="9289"/>
                </a:lnTo>
                <a:lnTo>
                  <a:pt x="1329676" y="13289"/>
                </a:lnTo>
                <a:lnTo>
                  <a:pt x="1262827" y="17967"/>
                </a:lnTo>
                <a:lnTo>
                  <a:pt x="1197059" y="23311"/>
                </a:lnTo>
                <a:lnTo>
                  <a:pt x="1132428" y="29304"/>
                </a:lnTo>
                <a:lnTo>
                  <a:pt x="1068990" y="35933"/>
                </a:lnTo>
                <a:lnTo>
                  <a:pt x="1006802" y="43182"/>
                </a:lnTo>
                <a:lnTo>
                  <a:pt x="945920" y="51037"/>
                </a:lnTo>
                <a:lnTo>
                  <a:pt x="886401" y="59483"/>
                </a:lnTo>
                <a:lnTo>
                  <a:pt x="828300" y="68505"/>
                </a:lnTo>
                <a:lnTo>
                  <a:pt x="771673" y="78090"/>
                </a:lnTo>
                <a:lnTo>
                  <a:pt x="716578" y="88221"/>
                </a:lnTo>
                <a:lnTo>
                  <a:pt x="663071" y="98884"/>
                </a:lnTo>
                <a:lnTo>
                  <a:pt x="611207" y="110065"/>
                </a:lnTo>
                <a:lnTo>
                  <a:pt x="561043" y="121749"/>
                </a:lnTo>
                <a:lnTo>
                  <a:pt x="512635" y="133921"/>
                </a:lnTo>
                <a:lnTo>
                  <a:pt x="466040" y="146566"/>
                </a:lnTo>
                <a:lnTo>
                  <a:pt x="421314" y="159670"/>
                </a:lnTo>
                <a:lnTo>
                  <a:pt x="378513" y="173218"/>
                </a:lnTo>
                <a:lnTo>
                  <a:pt x="337694" y="187195"/>
                </a:lnTo>
                <a:lnTo>
                  <a:pt x="298912" y="201587"/>
                </a:lnTo>
                <a:lnTo>
                  <a:pt x="262224" y="216379"/>
                </a:lnTo>
                <a:lnTo>
                  <a:pt x="195356" y="247102"/>
                </a:lnTo>
                <a:lnTo>
                  <a:pt x="137540" y="279249"/>
                </a:lnTo>
                <a:lnTo>
                  <a:pt x="89227" y="312700"/>
                </a:lnTo>
                <a:lnTo>
                  <a:pt x="50865" y="347338"/>
                </a:lnTo>
                <a:lnTo>
                  <a:pt x="22907" y="383046"/>
                </a:lnTo>
                <a:lnTo>
                  <a:pt x="5801" y="419706"/>
                </a:lnTo>
                <a:lnTo>
                  <a:pt x="0" y="457200"/>
                </a:lnTo>
                <a:lnTo>
                  <a:pt x="1459" y="476043"/>
                </a:lnTo>
                <a:lnTo>
                  <a:pt x="12969" y="513135"/>
                </a:lnTo>
                <a:lnTo>
                  <a:pt x="35558" y="549333"/>
                </a:lnTo>
                <a:lnTo>
                  <a:pt x="68774" y="584521"/>
                </a:lnTo>
                <a:lnTo>
                  <a:pt x="112168" y="618580"/>
                </a:lnTo>
                <a:lnTo>
                  <a:pt x="165289" y="651394"/>
                </a:lnTo>
                <a:lnTo>
                  <a:pt x="227687" y="682844"/>
                </a:lnTo>
                <a:lnTo>
                  <a:pt x="298912" y="712812"/>
                </a:lnTo>
                <a:lnTo>
                  <a:pt x="337694" y="727204"/>
                </a:lnTo>
                <a:lnTo>
                  <a:pt x="378513" y="741181"/>
                </a:lnTo>
                <a:lnTo>
                  <a:pt x="421314" y="754729"/>
                </a:lnTo>
                <a:lnTo>
                  <a:pt x="466040" y="767833"/>
                </a:lnTo>
                <a:lnTo>
                  <a:pt x="512635" y="780478"/>
                </a:lnTo>
                <a:lnTo>
                  <a:pt x="561043" y="792650"/>
                </a:lnTo>
                <a:lnTo>
                  <a:pt x="611207" y="804334"/>
                </a:lnTo>
                <a:lnTo>
                  <a:pt x="663071" y="815515"/>
                </a:lnTo>
                <a:lnTo>
                  <a:pt x="716578" y="826178"/>
                </a:lnTo>
                <a:lnTo>
                  <a:pt x="771673" y="836309"/>
                </a:lnTo>
                <a:lnTo>
                  <a:pt x="828300" y="845894"/>
                </a:lnTo>
                <a:lnTo>
                  <a:pt x="886401" y="854916"/>
                </a:lnTo>
                <a:lnTo>
                  <a:pt x="945920" y="863362"/>
                </a:lnTo>
                <a:lnTo>
                  <a:pt x="1006802" y="871217"/>
                </a:lnTo>
                <a:lnTo>
                  <a:pt x="1068990" y="878466"/>
                </a:lnTo>
                <a:lnTo>
                  <a:pt x="1132428" y="885095"/>
                </a:lnTo>
                <a:lnTo>
                  <a:pt x="1197059" y="891088"/>
                </a:lnTo>
                <a:lnTo>
                  <a:pt x="1262827" y="896432"/>
                </a:lnTo>
                <a:lnTo>
                  <a:pt x="1329676" y="901110"/>
                </a:lnTo>
                <a:lnTo>
                  <a:pt x="1397549" y="905110"/>
                </a:lnTo>
                <a:lnTo>
                  <a:pt x="1466391" y="908415"/>
                </a:lnTo>
                <a:lnTo>
                  <a:pt x="1536144" y="911011"/>
                </a:lnTo>
                <a:lnTo>
                  <a:pt x="1606753" y="912884"/>
                </a:lnTo>
                <a:lnTo>
                  <a:pt x="1678162" y="914018"/>
                </a:lnTo>
                <a:lnTo>
                  <a:pt x="1750314" y="914400"/>
                </a:lnTo>
                <a:lnTo>
                  <a:pt x="1822465" y="914018"/>
                </a:lnTo>
                <a:lnTo>
                  <a:pt x="1893874" y="912884"/>
                </a:lnTo>
                <a:lnTo>
                  <a:pt x="1964483" y="911011"/>
                </a:lnTo>
                <a:lnTo>
                  <a:pt x="2034236" y="908415"/>
                </a:lnTo>
                <a:lnTo>
                  <a:pt x="2103078" y="905110"/>
                </a:lnTo>
                <a:lnTo>
                  <a:pt x="2170951" y="901110"/>
                </a:lnTo>
                <a:lnTo>
                  <a:pt x="2237800" y="896432"/>
                </a:lnTo>
                <a:lnTo>
                  <a:pt x="2303568" y="891088"/>
                </a:lnTo>
                <a:lnTo>
                  <a:pt x="2368199" y="885095"/>
                </a:lnTo>
                <a:lnTo>
                  <a:pt x="2431637" y="878466"/>
                </a:lnTo>
                <a:lnTo>
                  <a:pt x="2493825" y="871217"/>
                </a:lnTo>
                <a:lnTo>
                  <a:pt x="2554707" y="863362"/>
                </a:lnTo>
                <a:lnTo>
                  <a:pt x="2614226" y="854916"/>
                </a:lnTo>
                <a:lnTo>
                  <a:pt x="2672327" y="845894"/>
                </a:lnTo>
                <a:lnTo>
                  <a:pt x="2728954" y="836309"/>
                </a:lnTo>
                <a:lnTo>
                  <a:pt x="2784049" y="826178"/>
                </a:lnTo>
                <a:lnTo>
                  <a:pt x="2837556" y="815515"/>
                </a:lnTo>
                <a:lnTo>
                  <a:pt x="2889420" y="804334"/>
                </a:lnTo>
                <a:lnTo>
                  <a:pt x="2939584" y="792650"/>
                </a:lnTo>
                <a:lnTo>
                  <a:pt x="2987992" y="780478"/>
                </a:lnTo>
                <a:lnTo>
                  <a:pt x="3034587" y="767833"/>
                </a:lnTo>
                <a:lnTo>
                  <a:pt x="3079313" y="754729"/>
                </a:lnTo>
                <a:lnTo>
                  <a:pt x="3122114" y="741181"/>
                </a:lnTo>
                <a:lnTo>
                  <a:pt x="3162933" y="727204"/>
                </a:lnTo>
                <a:lnTo>
                  <a:pt x="3201715" y="712812"/>
                </a:lnTo>
                <a:lnTo>
                  <a:pt x="3238403" y="698020"/>
                </a:lnTo>
                <a:lnTo>
                  <a:pt x="3305271" y="667297"/>
                </a:lnTo>
                <a:lnTo>
                  <a:pt x="3363087" y="635150"/>
                </a:lnTo>
                <a:lnTo>
                  <a:pt x="3411400" y="601699"/>
                </a:lnTo>
                <a:lnTo>
                  <a:pt x="3449762" y="567061"/>
                </a:lnTo>
                <a:lnTo>
                  <a:pt x="3477720" y="531353"/>
                </a:lnTo>
                <a:lnTo>
                  <a:pt x="3494826" y="494693"/>
                </a:lnTo>
                <a:lnTo>
                  <a:pt x="3500628" y="457200"/>
                </a:lnTo>
                <a:lnTo>
                  <a:pt x="3499168" y="438356"/>
                </a:lnTo>
                <a:lnTo>
                  <a:pt x="3487658" y="401264"/>
                </a:lnTo>
                <a:lnTo>
                  <a:pt x="3465069" y="365066"/>
                </a:lnTo>
                <a:lnTo>
                  <a:pt x="3431853" y="329878"/>
                </a:lnTo>
                <a:lnTo>
                  <a:pt x="3388459" y="295819"/>
                </a:lnTo>
                <a:lnTo>
                  <a:pt x="3335338" y="263005"/>
                </a:lnTo>
                <a:lnTo>
                  <a:pt x="3272940" y="231555"/>
                </a:lnTo>
                <a:lnTo>
                  <a:pt x="3201715" y="201587"/>
                </a:lnTo>
                <a:lnTo>
                  <a:pt x="3162933" y="187195"/>
                </a:lnTo>
                <a:lnTo>
                  <a:pt x="3122114" y="173218"/>
                </a:lnTo>
                <a:lnTo>
                  <a:pt x="3079313" y="159670"/>
                </a:lnTo>
                <a:lnTo>
                  <a:pt x="3034587" y="146566"/>
                </a:lnTo>
                <a:lnTo>
                  <a:pt x="2987992" y="133921"/>
                </a:lnTo>
                <a:lnTo>
                  <a:pt x="2939584" y="121749"/>
                </a:lnTo>
                <a:lnTo>
                  <a:pt x="2889420" y="110065"/>
                </a:lnTo>
                <a:lnTo>
                  <a:pt x="2837556" y="98884"/>
                </a:lnTo>
                <a:lnTo>
                  <a:pt x="2784049" y="88221"/>
                </a:lnTo>
                <a:lnTo>
                  <a:pt x="2728954" y="78090"/>
                </a:lnTo>
                <a:lnTo>
                  <a:pt x="2672327" y="68505"/>
                </a:lnTo>
                <a:lnTo>
                  <a:pt x="2614226" y="59483"/>
                </a:lnTo>
                <a:lnTo>
                  <a:pt x="2554707" y="51037"/>
                </a:lnTo>
                <a:lnTo>
                  <a:pt x="2493825" y="43182"/>
                </a:lnTo>
                <a:lnTo>
                  <a:pt x="2431637" y="35933"/>
                </a:lnTo>
                <a:lnTo>
                  <a:pt x="2368199" y="29304"/>
                </a:lnTo>
                <a:lnTo>
                  <a:pt x="2303568" y="23311"/>
                </a:lnTo>
                <a:lnTo>
                  <a:pt x="2237800" y="17967"/>
                </a:lnTo>
                <a:lnTo>
                  <a:pt x="2170951" y="13289"/>
                </a:lnTo>
                <a:lnTo>
                  <a:pt x="2103078" y="9289"/>
                </a:lnTo>
                <a:lnTo>
                  <a:pt x="2034236" y="5984"/>
                </a:lnTo>
                <a:lnTo>
                  <a:pt x="1964483" y="3388"/>
                </a:lnTo>
                <a:lnTo>
                  <a:pt x="1893874" y="1515"/>
                </a:lnTo>
                <a:lnTo>
                  <a:pt x="1822465" y="381"/>
                </a:lnTo>
                <a:lnTo>
                  <a:pt x="1750314" y="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2363851" y="182371"/>
            <a:ext cx="3612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METHODES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D’EXPLORATION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3306571" y="1159890"/>
            <a:ext cx="1905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ographie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2971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u="sng" dirty="0">
                <a:solidFill>
                  <a:srgbClr val="990000"/>
                </a:solidFill>
                <a:latin typeface="Wingdings"/>
                <a:cs typeface="Wingdings"/>
              </a:rPr>
              <a:t></a:t>
            </a:r>
            <a:r>
              <a:rPr sz="28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Arial"/>
                <a:cs typeface="Arial"/>
              </a:rPr>
              <a:t>Indications</a:t>
            </a:r>
            <a:r>
              <a:rPr sz="2800" b="1" u="sng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33400" y="2057400"/>
            <a:ext cx="799084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Deux grands contextes à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la réalisation d’une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mammographie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Anomalie à l’examen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clinique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Dépistage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1920"/>
              </a:lnSpc>
              <a:spcBef>
                <a:spcPts val="465"/>
              </a:spcBef>
              <a:buFont typeface="Wingdings"/>
              <a:buChar char=""/>
              <a:tabLst>
                <a:tab pos="355600" algn="l"/>
                <a:tab pos="356235" algn="l"/>
                <a:tab pos="1367155" algn="l"/>
                <a:tab pos="1969135" algn="l"/>
                <a:tab pos="2544445" algn="l"/>
                <a:tab pos="3218180" algn="l"/>
                <a:tab pos="4300220" algn="l"/>
                <a:tab pos="4760595" algn="l"/>
                <a:tab pos="5645785" algn="l"/>
                <a:tab pos="6685915" algn="l"/>
                <a:tab pos="7261859" algn="l"/>
                <a:tab pos="7722234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Femme	≥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	ans	sans	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teurs	de	r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sque	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’a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ant	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	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	de  mammographie depuis plus de 2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ans.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spcBef>
                <a:spcPts val="1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Femme</a:t>
            </a:r>
            <a:r>
              <a:rPr sz="2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à</a:t>
            </a:r>
            <a:r>
              <a:rPr sz="20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risque,</a:t>
            </a:r>
            <a:r>
              <a:rPr sz="20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notamment</a:t>
            </a:r>
            <a:r>
              <a:rPr sz="20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familial≥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0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à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avant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l’âge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du premier cancer familial,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précoce.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600" y="228600"/>
            <a:ext cx="4876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0011" y="356615"/>
            <a:ext cx="3172967" cy="5841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3285744"/>
            <a:ext cx="2436876" cy="333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2866770" y="5170170"/>
            <a:ext cx="21437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Bande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graisseuse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-Ombre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pectoral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-Mamelon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dégagé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-Sillon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sous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mammaire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2785872" y="5143500"/>
            <a:ext cx="2573020" cy="1201420"/>
          </a:xfrm>
          <a:custGeom>
            <a:avLst/>
            <a:gdLst/>
            <a:ahLst/>
            <a:cxnLst/>
            <a:rect l="l" t="t" r="r" b="b"/>
            <a:pathLst>
              <a:path w="2573020" h="1201420">
                <a:moveTo>
                  <a:pt x="0" y="1200912"/>
                </a:moveTo>
                <a:lnTo>
                  <a:pt x="2572512" y="1200912"/>
                </a:lnTo>
                <a:lnTo>
                  <a:pt x="2572512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2971800" y="5181600"/>
            <a:ext cx="2362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Bande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graisseuse</a:t>
            </a:r>
            <a:endParaRPr sz="1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-Ombre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pectoral</a:t>
            </a:r>
            <a:endParaRPr sz="1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-Mamelon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dégagé</a:t>
            </a:r>
            <a:endParaRPr sz="1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-Sillon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sous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mammaire</a:t>
            </a:r>
            <a:endParaRPr sz="18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214884" y="214884"/>
            <a:ext cx="1714500" cy="2570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571500" y="2785872"/>
            <a:ext cx="1976627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2785872" y="4072127"/>
            <a:ext cx="1857755" cy="2785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6358128" y="3963923"/>
            <a:ext cx="1929383" cy="2894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643884" y="1071372"/>
            <a:ext cx="5143500" cy="2573020"/>
          </a:xfrm>
          <a:custGeom>
            <a:avLst/>
            <a:gdLst/>
            <a:ahLst/>
            <a:cxnLst/>
            <a:rect l="l" t="t" r="r" b="b"/>
            <a:pathLst>
              <a:path w="5143500" h="2573020">
                <a:moveTo>
                  <a:pt x="0" y="2572511"/>
                </a:moveTo>
                <a:lnTo>
                  <a:pt x="5143500" y="2572511"/>
                </a:lnTo>
                <a:lnTo>
                  <a:pt x="5143500" y="0"/>
                </a:lnTo>
                <a:lnTo>
                  <a:pt x="0" y="0"/>
                </a:lnTo>
                <a:lnTo>
                  <a:pt x="0" y="2572511"/>
                </a:lnTo>
                <a:close/>
              </a:path>
            </a:pathLst>
          </a:custGeom>
          <a:solidFill>
            <a:srgbClr val="FF0000"/>
          </a:solidFill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3722623" y="1035532"/>
            <a:ext cx="4977765" cy="236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marR="1499235" indent="-6985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Renseigne sur la catégorie du</a:t>
            </a:r>
            <a:r>
              <a:rPr sz="20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sein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4catégories: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480"/>
              </a:spcBef>
              <a:tabLst>
                <a:tab pos="5962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Sein presque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entièrement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graisseux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ype1</a:t>
            </a:r>
            <a:endParaRPr sz="200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  <a:spcBef>
                <a:spcPts val="480"/>
              </a:spcBef>
              <a:tabLst>
                <a:tab pos="533400" algn="l"/>
              </a:tabLst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Densités fibroglandulaires dispersées</a:t>
            </a:r>
            <a:r>
              <a:rPr sz="20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type2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480"/>
              </a:spcBef>
              <a:tabLst>
                <a:tab pos="5962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Sein denses et hétérogènes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type3</a:t>
            </a:r>
            <a:endParaRPr sz="20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  <a:spcBef>
                <a:spcPts val="640"/>
              </a:spcBef>
              <a:tabLst>
                <a:tab pos="53530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Densité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extrême,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homogène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0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1786763" y="1650170"/>
            <a:ext cx="2146300" cy="370205"/>
          </a:xfrm>
          <a:custGeom>
            <a:avLst/>
            <a:gdLst/>
            <a:ahLst/>
            <a:cxnLst/>
            <a:rect l="l" t="t" r="r" b="b"/>
            <a:pathLst>
              <a:path w="2146300" h="370205">
                <a:moveTo>
                  <a:pt x="109794" y="60550"/>
                </a:moveTo>
                <a:lnTo>
                  <a:pt x="74966" y="75104"/>
                </a:lnTo>
                <a:lnTo>
                  <a:pt x="104801" y="98268"/>
                </a:lnTo>
                <a:lnTo>
                  <a:pt x="2140712" y="369764"/>
                </a:lnTo>
                <a:lnTo>
                  <a:pt x="2145791" y="331918"/>
                </a:lnTo>
                <a:lnTo>
                  <a:pt x="109794" y="60550"/>
                </a:lnTo>
                <a:close/>
              </a:path>
              <a:path w="2146300" h="370205">
                <a:moveTo>
                  <a:pt x="159716" y="0"/>
                </a:moveTo>
                <a:lnTo>
                  <a:pt x="152273" y="1464"/>
                </a:lnTo>
                <a:lnTo>
                  <a:pt x="0" y="65091"/>
                </a:lnTo>
                <a:lnTo>
                  <a:pt x="130301" y="166310"/>
                </a:lnTo>
                <a:lnTo>
                  <a:pt x="137060" y="169687"/>
                </a:lnTo>
                <a:lnTo>
                  <a:pt x="144367" y="170183"/>
                </a:lnTo>
                <a:lnTo>
                  <a:pt x="151340" y="167917"/>
                </a:lnTo>
                <a:lnTo>
                  <a:pt x="157099" y="163008"/>
                </a:lnTo>
                <a:lnTo>
                  <a:pt x="160420" y="156196"/>
                </a:lnTo>
                <a:lnTo>
                  <a:pt x="160909" y="148895"/>
                </a:lnTo>
                <a:lnTo>
                  <a:pt x="158634" y="141952"/>
                </a:lnTo>
                <a:lnTo>
                  <a:pt x="153669" y="136211"/>
                </a:lnTo>
                <a:lnTo>
                  <a:pt x="104801" y="98268"/>
                </a:lnTo>
                <a:lnTo>
                  <a:pt x="35051" y="88967"/>
                </a:lnTo>
                <a:lnTo>
                  <a:pt x="40005" y="51248"/>
                </a:lnTo>
                <a:lnTo>
                  <a:pt x="132054" y="51248"/>
                </a:lnTo>
                <a:lnTo>
                  <a:pt x="167005" y="36643"/>
                </a:lnTo>
                <a:lnTo>
                  <a:pt x="173235" y="32396"/>
                </a:lnTo>
                <a:lnTo>
                  <a:pt x="177228" y="26292"/>
                </a:lnTo>
                <a:lnTo>
                  <a:pt x="178649" y="19141"/>
                </a:lnTo>
                <a:lnTo>
                  <a:pt x="177164" y="11751"/>
                </a:lnTo>
                <a:lnTo>
                  <a:pt x="172936" y="5500"/>
                </a:lnTo>
                <a:lnTo>
                  <a:pt x="166862" y="1464"/>
                </a:lnTo>
                <a:lnTo>
                  <a:pt x="159716" y="0"/>
                </a:lnTo>
                <a:close/>
              </a:path>
              <a:path w="2146300" h="370205">
                <a:moveTo>
                  <a:pt x="40005" y="51248"/>
                </a:moveTo>
                <a:lnTo>
                  <a:pt x="35051" y="88967"/>
                </a:lnTo>
                <a:lnTo>
                  <a:pt x="104801" y="98268"/>
                </a:lnTo>
                <a:lnTo>
                  <a:pt x="91186" y="87697"/>
                </a:lnTo>
                <a:lnTo>
                  <a:pt x="44831" y="87697"/>
                </a:lnTo>
                <a:lnTo>
                  <a:pt x="49149" y="55058"/>
                </a:lnTo>
                <a:lnTo>
                  <a:pt x="68590" y="55058"/>
                </a:lnTo>
                <a:lnTo>
                  <a:pt x="40005" y="51248"/>
                </a:lnTo>
                <a:close/>
              </a:path>
              <a:path w="2146300" h="370205">
                <a:moveTo>
                  <a:pt x="49149" y="55058"/>
                </a:moveTo>
                <a:lnTo>
                  <a:pt x="44831" y="87697"/>
                </a:lnTo>
                <a:lnTo>
                  <a:pt x="74966" y="75104"/>
                </a:lnTo>
                <a:lnTo>
                  <a:pt x="49149" y="55058"/>
                </a:lnTo>
                <a:close/>
              </a:path>
              <a:path w="2146300" h="370205">
                <a:moveTo>
                  <a:pt x="74966" y="75104"/>
                </a:moveTo>
                <a:lnTo>
                  <a:pt x="44831" y="87697"/>
                </a:lnTo>
                <a:lnTo>
                  <a:pt x="91186" y="87697"/>
                </a:lnTo>
                <a:lnTo>
                  <a:pt x="74966" y="75104"/>
                </a:lnTo>
                <a:close/>
              </a:path>
              <a:path w="2146300" h="370205">
                <a:moveTo>
                  <a:pt x="68590" y="55058"/>
                </a:moveTo>
                <a:lnTo>
                  <a:pt x="49149" y="55058"/>
                </a:lnTo>
                <a:lnTo>
                  <a:pt x="74966" y="75104"/>
                </a:lnTo>
                <a:lnTo>
                  <a:pt x="109794" y="60550"/>
                </a:lnTo>
                <a:lnTo>
                  <a:pt x="68590" y="55058"/>
                </a:lnTo>
                <a:close/>
              </a:path>
              <a:path w="2146300" h="370205">
                <a:moveTo>
                  <a:pt x="132054" y="51248"/>
                </a:moveTo>
                <a:lnTo>
                  <a:pt x="40005" y="51248"/>
                </a:lnTo>
                <a:lnTo>
                  <a:pt x="109794" y="60550"/>
                </a:lnTo>
                <a:lnTo>
                  <a:pt x="132054" y="51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2071751" y="2624835"/>
            <a:ext cx="1861820" cy="497205"/>
          </a:xfrm>
          <a:custGeom>
            <a:avLst/>
            <a:gdLst/>
            <a:ahLst/>
            <a:cxnLst/>
            <a:rect l="l" t="t" r="r" b="b"/>
            <a:pathLst>
              <a:path w="1861820" h="497205">
                <a:moveTo>
                  <a:pt x="133873" y="328945"/>
                </a:moveTo>
                <a:lnTo>
                  <a:pt x="126672" y="330130"/>
                </a:lnTo>
                <a:lnTo>
                  <a:pt x="120268" y="334137"/>
                </a:lnTo>
                <a:lnTo>
                  <a:pt x="0" y="447166"/>
                </a:lnTo>
                <a:lnTo>
                  <a:pt x="157606" y="496188"/>
                </a:lnTo>
                <a:lnTo>
                  <a:pt x="165123" y="496921"/>
                </a:lnTo>
                <a:lnTo>
                  <a:pt x="172116" y="494807"/>
                </a:lnTo>
                <a:lnTo>
                  <a:pt x="177823" y="490241"/>
                </a:lnTo>
                <a:lnTo>
                  <a:pt x="181482" y="483615"/>
                </a:lnTo>
                <a:lnTo>
                  <a:pt x="182215" y="476099"/>
                </a:lnTo>
                <a:lnTo>
                  <a:pt x="180101" y="469106"/>
                </a:lnTo>
                <a:lnTo>
                  <a:pt x="175535" y="463399"/>
                </a:lnTo>
                <a:lnTo>
                  <a:pt x="168910" y="459739"/>
                </a:lnTo>
                <a:lnTo>
                  <a:pt x="160731" y="457200"/>
                </a:lnTo>
                <a:lnTo>
                  <a:pt x="41148" y="457200"/>
                </a:lnTo>
                <a:lnTo>
                  <a:pt x="32638" y="420115"/>
                </a:lnTo>
                <a:lnTo>
                  <a:pt x="101236" y="404286"/>
                </a:lnTo>
                <a:lnTo>
                  <a:pt x="146304" y="361950"/>
                </a:lnTo>
                <a:lnTo>
                  <a:pt x="150657" y="355758"/>
                </a:lnTo>
                <a:lnTo>
                  <a:pt x="152273" y="348614"/>
                </a:lnTo>
                <a:lnTo>
                  <a:pt x="151126" y="341375"/>
                </a:lnTo>
                <a:lnTo>
                  <a:pt x="147193" y="334899"/>
                </a:lnTo>
                <a:lnTo>
                  <a:pt x="141003" y="330547"/>
                </a:lnTo>
                <a:lnTo>
                  <a:pt x="133873" y="328945"/>
                </a:lnTo>
                <a:close/>
              </a:path>
              <a:path w="1861820" h="497205">
                <a:moveTo>
                  <a:pt x="101236" y="404286"/>
                </a:moveTo>
                <a:lnTo>
                  <a:pt x="32638" y="420115"/>
                </a:lnTo>
                <a:lnTo>
                  <a:pt x="41148" y="457200"/>
                </a:lnTo>
                <a:lnTo>
                  <a:pt x="61512" y="452500"/>
                </a:lnTo>
                <a:lnTo>
                  <a:pt x="49911" y="452500"/>
                </a:lnTo>
                <a:lnTo>
                  <a:pt x="42544" y="420497"/>
                </a:lnTo>
                <a:lnTo>
                  <a:pt x="83979" y="420497"/>
                </a:lnTo>
                <a:lnTo>
                  <a:pt x="101236" y="404286"/>
                </a:lnTo>
                <a:close/>
              </a:path>
              <a:path w="1861820" h="497205">
                <a:moveTo>
                  <a:pt x="109754" y="441369"/>
                </a:moveTo>
                <a:lnTo>
                  <a:pt x="41148" y="457200"/>
                </a:lnTo>
                <a:lnTo>
                  <a:pt x="160731" y="457200"/>
                </a:lnTo>
                <a:lnTo>
                  <a:pt x="109754" y="441369"/>
                </a:lnTo>
                <a:close/>
              </a:path>
              <a:path w="1861820" h="497205">
                <a:moveTo>
                  <a:pt x="42544" y="420497"/>
                </a:moveTo>
                <a:lnTo>
                  <a:pt x="49911" y="452500"/>
                </a:lnTo>
                <a:lnTo>
                  <a:pt x="73685" y="430167"/>
                </a:lnTo>
                <a:lnTo>
                  <a:pt x="42544" y="420497"/>
                </a:lnTo>
                <a:close/>
              </a:path>
              <a:path w="1861820" h="497205">
                <a:moveTo>
                  <a:pt x="73685" y="430167"/>
                </a:moveTo>
                <a:lnTo>
                  <a:pt x="49911" y="452500"/>
                </a:lnTo>
                <a:lnTo>
                  <a:pt x="61512" y="452500"/>
                </a:lnTo>
                <a:lnTo>
                  <a:pt x="109754" y="441369"/>
                </a:lnTo>
                <a:lnTo>
                  <a:pt x="73685" y="430167"/>
                </a:lnTo>
                <a:close/>
              </a:path>
              <a:path w="1861820" h="497205">
                <a:moveTo>
                  <a:pt x="1853184" y="0"/>
                </a:moveTo>
                <a:lnTo>
                  <a:pt x="101236" y="404286"/>
                </a:lnTo>
                <a:lnTo>
                  <a:pt x="73685" y="430167"/>
                </a:lnTo>
                <a:lnTo>
                  <a:pt x="109754" y="441369"/>
                </a:lnTo>
                <a:lnTo>
                  <a:pt x="1861820" y="37084"/>
                </a:lnTo>
                <a:lnTo>
                  <a:pt x="1853184" y="0"/>
                </a:lnTo>
                <a:close/>
              </a:path>
              <a:path w="1861820" h="497205">
                <a:moveTo>
                  <a:pt x="83979" y="420497"/>
                </a:moveTo>
                <a:lnTo>
                  <a:pt x="42544" y="420497"/>
                </a:lnTo>
                <a:lnTo>
                  <a:pt x="73685" y="430167"/>
                </a:lnTo>
                <a:lnTo>
                  <a:pt x="83979" y="420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3144773" y="2991611"/>
            <a:ext cx="802005" cy="1296035"/>
          </a:xfrm>
          <a:custGeom>
            <a:avLst/>
            <a:gdLst/>
            <a:ahLst/>
            <a:cxnLst/>
            <a:rect l="l" t="t" r="r" b="b"/>
            <a:pathLst>
              <a:path w="802004" h="1296035">
                <a:moveTo>
                  <a:pt x="22732" y="1112265"/>
                </a:moveTo>
                <a:lnTo>
                  <a:pt x="0" y="1295908"/>
                </a:lnTo>
                <a:lnTo>
                  <a:pt x="41407" y="1273556"/>
                </a:lnTo>
                <a:lnTo>
                  <a:pt x="35940" y="1273556"/>
                </a:lnTo>
                <a:lnTo>
                  <a:pt x="3428" y="1253617"/>
                </a:lnTo>
                <a:lnTo>
                  <a:pt x="40155" y="1193525"/>
                </a:lnTo>
                <a:lnTo>
                  <a:pt x="41401" y="1131696"/>
                </a:lnTo>
                <a:lnTo>
                  <a:pt x="40074" y="1124249"/>
                </a:lnTo>
                <a:lnTo>
                  <a:pt x="36115" y="1118123"/>
                </a:lnTo>
                <a:lnTo>
                  <a:pt x="30132" y="1113926"/>
                </a:lnTo>
                <a:lnTo>
                  <a:pt x="22732" y="1112265"/>
                </a:lnTo>
                <a:close/>
              </a:path>
              <a:path w="802004" h="1296035">
                <a:moveTo>
                  <a:pt x="40155" y="1193525"/>
                </a:moveTo>
                <a:lnTo>
                  <a:pt x="3428" y="1253617"/>
                </a:lnTo>
                <a:lnTo>
                  <a:pt x="35940" y="1273556"/>
                </a:lnTo>
                <a:lnTo>
                  <a:pt x="41760" y="1264031"/>
                </a:lnTo>
                <a:lnTo>
                  <a:pt x="38734" y="1264031"/>
                </a:lnTo>
                <a:lnTo>
                  <a:pt x="10668" y="1246886"/>
                </a:lnTo>
                <a:lnTo>
                  <a:pt x="39393" y="1231380"/>
                </a:lnTo>
                <a:lnTo>
                  <a:pt x="40155" y="1193525"/>
                </a:lnTo>
                <a:close/>
              </a:path>
              <a:path w="802004" h="1296035">
                <a:moveTo>
                  <a:pt x="134369" y="1181838"/>
                </a:moveTo>
                <a:lnTo>
                  <a:pt x="127126" y="1184020"/>
                </a:lnTo>
                <a:lnTo>
                  <a:pt x="72695" y="1213403"/>
                </a:lnTo>
                <a:lnTo>
                  <a:pt x="35940" y="1273556"/>
                </a:lnTo>
                <a:lnTo>
                  <a:pt x="41407" y="1273556"/>
                </a:lnTo>
                <a:lnTo>
                  <a:pt x="145161" y="1217549"/>
                </a:lnTo>
                <a:lnTo>
                  <a:pt x="150979" y="1212734"/>
                </a:lnTo>
                <a:lnTo>
                  <a:pt x="154368" y="1206277"/>
                </a:lnTo>
                <a:lnTo>
                  <a:pt x="155090" y="1199010"/>
                </a:lnTo>
                <a:lnTo>
                  <a:pt x="152908" y="1191768"/>
                </a:lnTo>
                <a:lnTo>
                  <a:pt x="148093" y="1185949"/>
                </a:lnTo>
                <a:lnTo>
                  <a:pt x="141636" y="1182560"/>
                </a:lnTo>
                <a:lnTo>
                  <a:pt x="134369" y="1181838"/>
                </a:lnTo>
                <a:close/>
              </a:path>
              <a:path w="802004" h="1296035">
                <a:moveTo>
                  <a:pt x="39393" y="1231380"/>
                </a:moveTo>
                <a:lnTo>
                  <a:pt x="10668" y="1246886"/>
                </a:lnTo>
                <a:lnTo>
                  <a:pt x="38734" y="1264031"/>
                </a:lnTo>
                <a:lnTo>
                  <a:pt x="39393" y="1231380"/>
                </a:lnTo>
                <a:close/>
              </a:path>
              <a:path w="802004" h="1296035">
                <a:moveTo>
                  <a:pt x="72695" y="1213403"/>
                </a:moveTo>
                <a:lnTo>
                  <a:pt x="39393" y="1231380"/>
                </a:lnTo>
                <a:lnTo>
                  <a:pt x="38734" y="1264031"/>
                </a:lnTo>
                <a:lnTo>
                  <a:pt x="41760" y="1264031"/>
                </a:lnTo>
                <a:lnTo>
                  <a:pt x="72695" y="1213403"/>
                </a:lnTo>
                <a:close/>
              </a:path>
              <a:path w="802004" h="1296035">
                <a:moveTo>
                  <a:pt x="769620" y="0"/>
                </a:moveTo>
                <a:lnTo>
                  <a:pt x="40155" y="1193525"/>
                </a:lnTo>
                <a:lnTo>
                  <a:pt x="39393" y="1231380"/>
                </a:lnTo>
                <a:lnTo>
                  <a:pt x="72695" y="1213403"/>
                </a:lnTo>
                <a:lnTo>
                  <a:pt x="802004" y="19812"/>
                </a:lnTo>
                <a:lnTo>
                  <a:pt x="769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3923284" y="3555110"/>
            <a:ext cx="2435860" cy="906144"/>
          </a:xfrm>
          <a:custGeom>
            <a:avLst/>
            <a:gdLst/>
            <a:ahLst/>
            <a:cxnLst/>
            <a:rect l="l" t="t" r="r" b="b"/>
            <a:pathLst>
              <a:path w="2435860" h="906145">
                <a:moveTo>
                  <a:pt x="2326752" y="857122"/>
                </a:moveTo>
                <a:lnTo>
                  <a:pt x="2266061" y="868680"/>
                </a:lnTo>
                <a:lnTo>
                  <a:pt x="2250948" y="891032"/>
                </a:lnTo>
                <a:lnTo>
                  <a:pt x="2253833" y="898018"/>
                </a:lnTo>
                <a:lnTo>
                  <a:pt x="2258980" y="903208"/>
                </a:lnTo>
                <a:lnTo>
                  <a:pt x="2265699" y="906087"/>
                </a:lnTo>
                <a:lnTo>
                  <a:pt x="2273300" y="906144"/>
                </a:lnTo>
                <a:lnTo>
                  <a:pt x="2406793" y="880618"/>
                </a:lnTo>
                <a:lnTo>
                  <a:pt x="2393315" y="880618"/>
                </a:lnTo>
                <a:lnTo>
                  <a:pt x="2326752" y="857122"/>
                </a:lnTo>
                <a:close/>
              </a:path>
              <a:path w="2435860" h="906145">
                <a:moveTo>
                  <a:pt x="2364062" y="850017"/>
                </a:moveTo>
                <a:lnTo>
                  <a:pt x="2326752" y="857122"/>
                </a:lnTo>
                <a:lnTo>
                  <a:pt x="2393315" y="880618"/>
                </a:lnTo>
                <a:lnTo>
                  <a:pt x="2395334" y="874902"/>
                </a:lnTo>
                <a:lnTo>
                  <a:pt x="2385187" y="874902"/>
                </a:lnTo>
                <a:lnTo>
                  <a:pt x="2364062" y="850017"/>
                </a:lnTo>
                <a:close/>
              </a:path>
              <a:path w="2435860" h="906145">
                <a:moveTo>
                  <a:pt x="2315622" y="742711"/>
                </a:moveTo>
                <a:lnTo>
                  <a:pt x="2308363" y="743515"/>
                </a:lnTo>
                <a:lnTo>
                  <a:pt x="2301748" y="747140"/>
                </a:lnTo>
                <a:lnTo>
                  <a:pt x="2297070" y="753098"/>
                </a:lnTo>
                <a:lnTo>
                  <a:pt x="2295096" y="760126"/>
                </a:lnTo>
                <a:lnTo>
                  <a:pt x="2295907" y="767393"/>
                </a:lnTo>
                <a:lnTo>
                  <a:pt x="2299589" y="774064"/>
                </a:lnTo>
                <a:lnTo>
                  <a:pt x="2339645" y="821253"/>
                </a:lnTo>
                <a:lnTo>
                  <a:pt x="2406015" y="844676"/>
                </a:lnTo>
                <a:lnTo>
                  <a:pt x="2393315" y="880618"/>
                </a:lnTo>
                <a:lnTo>
                  <a:pt x="2406793" y="880618"/>
                </a:lnTo>
                <a:lnTo>
                  <a:pt x="2435352" y="875157"/>
                </a:lnTo>
                <a:lnTo>
                  <a:pt x="2328544" y="749426"/>
                </a:lnTo>
                <a:lnTo>
                  <a:pt x="2322643" y="744694"/>
                </a:lnTo>
                <a:lnTo>
                  <a:pt x="2315622" y="742711"/>
                </a:lnTo>
                <a:close/>
              </a:path>
              <a:path w="2435860" h="906145">
                <a:moveTo>
                  <a:pt x="2396108" y="843914"/>
                </a:moveTo>
                <a:lnTo>
                  <a:pt x="2364062" y="850017"/>
                </a:lnTo>
                <a:lnTo>
                  <a:pt x="2385187" y="874902"/>
                </a:lnTo>
                <a:lnTo>
                  <a:pt x="2396108" y="843914"/>
                </a:lnTo>
                <a:close/>
              </a:path>
              <a:path w="2435860" h="906145">
                <a:moveTo>
                  <a:pt x="2403855" y="843914"/>
                </a:moveTo>
                <a:lnTo>
                  <a:pt x="2396108" y="843914"/>
                </a:lnTo>
                <a:lnTo>
                  <a:pt x="2385187" y="874902"/>
                </a:lnTo>
                <a:lnTo>
                  <a:pt x="2395334" y="874902"/>
                </a:lnTo>
                <a:lnTo>
                  <a:pt x="2406015" y="844676"/>
                </a:lnTo>
                <a:lnTo>
                  <a:pt x="2403855" y="843914"/>
                </a:lnTo>
                <a:close/>
              </a:path>
              <a:path w="2435860" h="906145">
                <a:moveTo>
                  <a:pt x="12700" y="0"/>
                </a:moveTo>
                <a:lnTo>
                  <a:pt x="0" y="35813"/>
                </a:lnTo>
                <a:lnTo>
                  <a:pt x="2326752" y="857122"/>
                </a:lnTo>
                <a:lnTo>
                  <a:pt x="2364062" y="850017"/>
                </a:lnTo>
                <a:lnTo>
                  <a:pt x="2339645" y="821253"/>
                </a:lnTo>
                <a:lnTo>
                  <a:pt x="12700" y="0"/>
                </a:lnTo>
                <a:close/>
              </a:path>
              <a:path w="2435860" h="906145">
                <a:moveTo>
                  <a:pt x="2339645" y="821253"/>
                </a:moveTo>
                <a:lnTo>
                  <a:pt x="2364062" y="850017"/>
                </a:lnTo>
                <a:lnTo>
                  <a:pt x="2396108" y="843914"/>
                </a:lnTo>
                <a:lnTo>
                  <a:pt x="2403855" y="843914"/>
                </a:lnTo>
                <a:lnTo>
                  <a:pt x="2339645" y="821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990600"/>
            <a:ext cx="4928870" cy="1071880"/>
          </a:xfrm>
          <a:custGeom>
            <a:avLst/>
            <a:gdLst/>
            <a:ahLst/>
            <a:cxnLst/>
            <a:rect l="l" t="t" r="r" b="b"/>
            <a:pathLst>
              <a:path w="4928870" h="1071880">
                <a:moveTo>
                  <a:pt x="0" y="1071372"/>
                </a:moveTo>
                <a:lnTo>
                  <a:pt x="4928616" y="1071372"/>
                </a:lnTo>
                <a:lnTo>
                  <a:pt x="4928616" y="0"/>
                </a:lnTo>
                <a:lnTo>
                  <a:pt x="0" y="0"/>
                </a:lnTo>
                <a:lnTo>
                  <a:pt x="0" y="1071372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304800" y="990600"/>
            <a:ext cx="3733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3570" algn="l"/>
              </a:tabLst>
            </a:pP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“masses”: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85800" y="1524000"/>
            <a:ext cx="2018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contou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s,dens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28600" y="2590800"/>
            <a:ext cx="8343900" cy="3570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1447800" y="228600"/>
            <a:ext cx="3287267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5000244" y="143255"/>
            <a:ext cx="3357372" cy="3357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2857500" y="3572255"/>
            <a:ext cx="3000755" cy="3127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86511" y="286511"/>
            <a:ext cx="4328160" cy="1071880"/>
          </a:xfrm>
          <a:custGeom>
            <a:avLst/>
            <a:gdLst/>
            <a:ahLst/>
            <a:cxnLst/>
            <a:rect l="l" t="t" r="r" b="b"/>
            <a:pathLst>
              <a:path w="4328160" h="1071880">
                <a:moveTo>
                  <a:pt x="0" y="1071371"/>
                </a:moveTo>
                <a:lnTo>
                  <a:pt x="4328160" y="1071371"/>
                </a:lnTo>
                <a:lnTo>
                  <a:pt x="4328160" y="0"/>
                </a:lnTo>
                <a:lnTo>
                  <a:pt x="0" y="0"/>
                </a:lnTo>
                <a:lnTo>
                  <a:pt x="0" y="1071371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74878" y="305181"/>
            <a:ext cx="310197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 marR="5080" indent="-245745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	Les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distorsions  architecturales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94538" y="1525905"/>
            <a:ext cx="3444240" cy="256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-Altération harmonie du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tissus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conjonctif.</a:t>
            </a:r>
            <a:endParaRPr sz="2000">
              <a:latin typeface="Arial"/>
              <a:cs typeface="Arial"/>
            </a:endParaRPr>
          </a:p>
          <a:p>
            <a:pPr marL="12700" marR="24574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Aspect divergent /  désorganisation des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travées  opaques.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-Localisée ou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diffuse.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-3em signe le plus fréquent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révélation d’un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cancer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951732" y="1499616"/>
            <a:ext cx="5192268" cy="464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28244" y="0"/>
            <a:ext cx="4114800" cy="584200"/>
          </a:xfrm>
          <a:custGeom>
            <a:avLst/>
            <a:gdLst/>
            <a:ahLst/>
            <a:cxnLst/>
            <a:rect l="l" t="t" r="r" b="b"/>
            <a:pathLst>
              <a:path w="4114800" h="584200">
                <a:moveTo>
                  <a:pt x="0" y="583691"/>
                </a:moveTo>
                <a:lnTo>
                  <a:pt x="4114800" y="583691"/>
                </a:lnTo>
                <a:lnTo>
                  <a:pt x="4114800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720039" y="22097"/>
            <a:ext cx="3530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Les signes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associés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786383" y="786383"/>
            <a:ext cx="3928872" cy="581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5887592" y="2026157"/>
            <a:ext cx="22434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-En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ahi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pais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20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-Rétraction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cutanée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286511" y="143255"/>
            <a:ext cx="2971800" cy="702945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8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calcifications: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2214372" y="1214627"/>
            <a:ext cx="6512052" cy="3622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670559" y="1549908"/>
            <a:ext cx="1383792" cy="1019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0" y="3407664"/>
            <a:ext cx="2221992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984910" y="1712468"/>
            <a:ext cx="760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06400" y="3669919"/>
            <a:ext cx="12992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Di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tribution  spatiale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octobre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513587" y="614172"/>
            <a:ext cx="1911095" cy="110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5785103" y="1257300"/>
            <a:ext cx="2759963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2429255" y="858011"/>
            <a:ext cx="3500754" cy="1757680"/>
          </a:xfrm>
          <a:custGeom>
            <a:avLst/>
            <a:gdLst/>
            <a:ahLst/>
            <a:cxnLst/>
            <a:rect l="l" t="t" r="r" b="b"/>
            <a:pathLst>
              <a:path w="3500754" h="1757680">
                <a:moveTo>
                  <a:pt x="0" y="1757172"/>
                </a:moveTo>
                <a:lnTo>
                  <a:pt x="3500628" y="1757172"/>
                </a:lnTo>
                <a:lnTo>
                  <a:pt x="3500628" y="0"/>
                </a:lnTo>
                <a:lnTo>
                  <a:pt x="0" y="0"/>
                </a:lnTo>
                <a:lnTo>
                  <a:pt x="0" y="1757172"/>
                </a:lnTo>
                <a:close/>
              </a:path>
            </a:pathLst>
          </a:custGeom>
          <a:ln w="9144">
            <a:solidFill>
              <a:srgbClr val="FF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571500" y="2857500"/>
            <a:ext cx="2857500" cy="2724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/>
          <p:cNvSpPr/>
          <p:nvPr/>
        </p:nvSpPr>
        <p:spPr>
          <a:xfrm>
            <a:off x="3785615" y="2857500"/>
            <a:ext cx="3086099" cy="3168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/>
          <p:nvPr/>
        </p:nvSpPr>
        <p:spPr>
          <a:xfrm>
            <a:off x="651763" y="670051"/>
            <a:ext cx="13455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nombre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élevé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calcifications  évocateur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  malignité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2605532" y="876376"/>
            <a:ext cx="1925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8335" algn="l"/>
              </a:tabLst>
            </a:pP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</a:rPr>
              <a:t>Nombre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596388" y="1367558"/>
            <a:ext cx="303149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56578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6578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Evolution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5939154" y="1313180"/>
            <a:ext cx="2417445" cy="969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formes, densités et  dimensions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différentes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sein  du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même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foyer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suspectes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509117" y="5602020"/>
            <a:ext cx="6160770" cy="957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Calcifications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punctiformes,</a:t>
            </a:r>
            <a:r>
              <a:rPr sz="10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monomorphes.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Histologie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: mastopathie</a:t>
            </a:r>
            <a:r>
              <a:rPr sz="10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fibrokystique</a:t>
            </a:r>
            <a:endParaRPr sz="1050">
              <a:latin typeface="Arial"/>
              <a:cs typeface="Arial"/>
            </a:endParaRPr>
          </a:p>
          <a:p>
            <a:pPr marL="3298825" marR="5080">
              <a:lnSpc>
                <a:spcPct val="100000"/>
              </a:lnSpc>
              <a:spcBef>
                <a:spcPts val="85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microcalcifications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peu nombreuses,  irrégulières, en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foyer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linéaire (carcinome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  situ).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14884" y="143255"/>
            <a:ext cx="8472170" cy="1143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985" rIns="0" bIns="0" rtlCol="0">
            <a:spAutoFit/>
          </a:bodyPr>
          <a:lstStyle/>
          <a:p>
            <a:pPr marL="2967355" marR="444500" indent="-2516505">
              <a:lnSpc>
                <a:spcPct val="100000"/>
              </a:lnSpc>
              <a:spcBef>
                <a:spcPts val="55"/>
              </a:spcBef>
            </a:pPr>
            <a:r>
              <a:rPr sz="3600" b="1" dirty="0">
                <a:latin typeface="Times New Roman"/>
                <a:cs typeface="Times New Roman"/>
              </a:rPr>
              <a:t>La </a:t>
            </a:r>
            <a:r>
              <a:rPr sz="3600" b="1" spc="-5" dirty="0">
                <a:latin typeface="Times New Roman"/>
                <a:cs typeface="Times New Roman"/>
              </a:rPr>
              <a:t>classification </a:t>
            </a:r>
            <a:r>
              <a:rPr sz="3600" b="1" dirty="0">
                <a:latin typeface="Times New Roman"/>
                <a:cs typeface="Times New Roman"/>
              </a:rPr>
              <a:t>de LE GAL </a:t>
            </a:r>
            <a:r>
              <a:rPr sz="3600" b="1" spc="-5" dirty="0">
                <a:latin typeface="Times New Roman"/>
                <a:cs typeface="Times New Roman"/>
              </a:rPr>
              <a:t>des micro  calcifications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86511" y="1571244"/>
            <a:ext cx="4429125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Type I : calcifications annulaires ou</a:t>
            </a:r>
            <a:r>
              <a:rPr sz="16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arciformes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86511" y="2357627"/>
            <a:ext cx="4429125" cy="3384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II : calcifications punctiformes,</a:t>
            </a:r>
            <a:r>
              <a:rPr sz="16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régulières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14884" y="3072383"/>
            <a:ext cx="4500880" cy="584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 marR="1304925">
              <a:lnSpc>
                <a:spcPct val="100000"/>
              </a:lnSpc>
              <a:spcBef>
                <a:spcPts val="309"/>
              </a:spcBef>
            </a:pP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III : calcifications poudreuses,  pulvérulentes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14884" y="4072128"/>
            <a:ext cx="4500880" cy="584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207645">
              <a:lnSpc>
                <a:spcPct val="100000"/>
              </a:lnSpc>
              <a:spcBef>
                <a:spcPts val="315"/>
              </a:spcBef>
            </a:pP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IV : calcifications granulaires, irrégulières,  à angles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igus, en « grain de sel</a:t>
            </a:r>
            <a:r>
              <a:rPr sz="1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14884" y="5143500"/>
            <a:ext cx="4500880" cy="584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943610">
              <a:lnSpc>
                <a:spcPct val="100000"/>
              </a:lnSpc>
              <a:spcBef>
                <a:spcPts val="315"/>
              </a:spcBef>
            </a:pP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 : calcifications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vermiculaires,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  bâtonnets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irréguliers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8"/>
          <p:cNvSpPr txBox="1"/>
          <p:nvPr/>
        </p:nvSpPr>
        <p:spPr>
          <a:xfrm>
            <a:off x="6358128" y="1571244"/>
            <a:ext cx="355600" cy="401320"/>
          </a:xfrm>
          <a:prstGeom prst="rect">
            <a:avLst/>
          </a:prstGeom>
          <a:solidFill>
            <a:srgbClr val="FF66CC"/>
          </a:solidFill>
          <a:ln w="9144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9"/>
          <p:cNvSpPr txBox="1"/>
          <p:nvPr/>
        </p:nvSpPr>
        <p:spPr>
          <a:xfrm>
            <a:off x="6071615" y="2286000"/>
            <a:ext cx="981710" cy="401320"/>
          </a:xfrm>
          <a:prstGeom prst="rect">
            <a:avLst/>
          </a:prstGeom>
          <a:solidFill>
            <a:srgbClr val="FF66CC"/>
          </a:solidFill>
          <a:ln w="9144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20"/>
          <p:cNvSpPr txBox="1"/>
          <p:nvPr/>
        </p:nvSpPr>
        <p:spPr>
          <a:xfrm>
            <a:off x="6071615" y="3214116"/>
            <a:ext cx="981710" cy="401320"/>
          </a:xfrm>
          <a:prstGeom prst="rect">
            <a:avLst/>
          </a:prstGeom>
          <a:solidFill>
            <a:srgbClr val="FF66CC"/>
          </a:solidFill>
          <a:ln w="9144">
            <a:solidFill>
              <a:srgbClr val="FFFF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21"/>
          <p:cNvSpPr txBox="1"/>
          <p:nvPr/>
        </p:nvSpPr>
        <p:spPr>
          <a:xfrm>
            <a:off x="6071615" y="4143755"/>
            <a:ext cx="981710" cy="399415"/>
          </a:xfrm>
          <a:prstGeom prst="rect">
            <a:avLst/>
          </a:prstGeom>
          <a:solidFill>
            <a:srgbClr val="FF66CC"/>
          </a:solidFill>
          <a:ln w="9144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22"/>
          <p:cNvSpPr txBox="1"/>
          <p:nvPr/>
        </p:nvSpPr>
        <p:spPr>
          <a:xfrm>
            <a:off x="6001511" y="5286755"/>
            <a:ext cx="1123315" cy="399415"/>
          </a:xfrm>
          <a:prstGeom prst="rect">
            <a:avLst/>
          </a:prstGeom>
          <a:solidFill>
            <a:srgbClr val="FF66CC"/>
          </a:solidFill>
          <a:ln w="9144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4786884" y="4072128"/>
            <a:ext cx="928369" cy="485140"/>
          </a:xfrm>
          <a:custGeom>
            <a:avLst/>
            <a:gdLst/>
            <a:ahLst/>
            <a:cxnLst/>
            <a:rect l="l" t="t" r="r" b="b"/>
            <a:pathLst>
              <a:path w="928370" h="485139">
                <a:moveTo>
                  <a:pt x="685545" y="0"/>
                </a:moveTo>
                <a:lnTo>
                  <a:pt x="685545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685545" y="363474"/>
                </a:lnTo>
                <a:lnTo>
                  <a:pt x="685545" y="484632"/>
                </a:lnTo>
                <a:lnTo>
                  <a:pt x="928115" y="242316"/>
                </a:lnTo>
                <a:lnTo>
                  <a:pt x="68554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4786884" y="3144011"/>
            <a:ext cx="928369" cy="483234"/>
          </a:xfrm>
          <a:custGeom>
            <a:avLst/>
            <a:gdLst/>
            <a:ahLst/>
            <a:cxnLst/>
            <a:rect l="l" t="t" r="r" b="b"/>
            <a:pathLst>
              <a:path w="928370" h="483235">
                <a:moveTo>
                  <a:pt x="686307" y="0"/>
                </a:moveTo>
                <a:lnTo>
                  <a:pt x="686307" y="120776"/>
                </a:lnTo>
                <a:lnTo>
                  <a:pt x="0" y="120776"/>
                </a:lnTo>
                <a:lnTo>
                  <a:pt x="0" y="362330"/>
                </a:lnTo>
                <a:lnTo>
                  <a:pt x="686307" y="362330"/>
                </a:lnTo>
                <a:lnTo>
                  <a:pt x="686307" y="483107"/>
                </a:lnTo>
                <a:lnTo>
                  <a:pt x="928115" y="241553"/>
                </a:lnTo>
                <a:lnTo>
                  <a:pt x="68630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4786884" y="2286000"/>
            <a:ext cx="928369" cy="485140"/>
          </a:xfrm>
          <a:custGeom>
            <a:avLst/>
            <a:gdLst/>
            <a:ahLst/>
            <a:cxnLst/>
            <a:rect l="l" t="t" r="r" b="b"/>
            <a:pathLst>
              <a:path w="928370" h="485139">
                <a:moveTo>
                  <a:pt x="685545" y="0"/>
                </a:moveTo>
                <a:lnTo>
                  <a:pt x="685545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685545" y="363474"/>
                </a:lnTo>
                <a:lnTo>
                  <a:pt x="685545" y="484632"/>
                </a:lnTo>
                <a:lnTo>
                  <a:pt x="928115" y="242315"/>
                </a:lnTo>
                <a:lnTo>
                  <a:pt x="68554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4786884" y="1571244"/>
            <a:ext cx="928369" cy="485140"/>
          </a:xfrm>
          <a:custGeom>
            <a:avLst/>
            <a:gdLst/>
            <a:ahLst/>
            <a:cxnLst/>
            <a:rect l="l" t="t" r="r" b="b"/>
            <a:pathLst>
              <a:path w="928370" h="485139">
                <a:moveTo>
                  <a:pt x="685545" y="0"/>
                </a:moveTo>
                <a:lnTo>
                  <a:pt x="685545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685545" y="363473"/>
                </a:lnTo>
                <a:lnTo>
                  <a:pt x="685545" y="484631"/>
                </a:lnTo>
                <a:lnTo>
                  <a:pt x="928115" y="242315"/>
                </a:lnTo>
                <a:lnTo>
                  <a:pt x="68554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4876800" y="5181600"/>
            <a:ext cx="928369" cy="485140"/>
          </a:xfrm>
          <a:custGeom>
            <a:avLst/>
            <a:gdLst/>
            <a:ahLst/>
            <a:cxnLst/>
            <a:rect l="l" t="t" r="r" b="b"/>
            <a:pathLst>
              <a:path w="928370" h="485139">
                <a:moveTo>
                  <a:pt x="685545" y="0"/>
                </a:moveTo>
                <a:lnTo>
                  <a:pt x="685545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685545" y="363474"/>
                </a:lnTo>
                <a:lnTo>
                  <a:pt x="685545" y="484632"/>
                </a:lnTo>
                <a:lnTo>
                  <a:pt x="928115" y="242316"/>
                </a:lnTo>
                <a:lnTo>
                  <a:pt x="68554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/>
          <p:nvPr/>
        </p:nvSpPr>
        <p:spPr>
          <a:xfrm>
            <a:off x="6429755" y="3285744"/>
            <a:ext cx="2357755" cy="986155"/>
          </a:xfrm>
          <a:custGeom>
            <a:avLst/>
            <a:gdLst/>
            <a:ahLst/>
            <a:cxnLst/>
            <a:rect l="l" t="t" r="r" b="b"/>
            <a:pathLst>
              <a:path w="2357754" h="986154">
                <a:moveTo>
                  <a:pt x="1178814" y="0"/>
                </a:moveTo>
                <a:lnTo>
                  <a:pt x="1111924" y="780"/>
                </a:lnTo>
                <a:lnTo>
                  <a:pt x="1046014" y="3093"/>
                </a:lnTo>
                <a:lnTo>
                  <a:pt x="981181" y="6899"/>
                </a:lnTo>
                <a:lnTo>
                  <a:pt x="917526" y="12154"/>
                </a:lnTo>
                <a:lnTo>
                  <a:pt x="855148" y="18817"/>
                </a:lnTo>
                <a:lnTo>
                  <a:pt x="794147" y="26847"/>
                </a:lnTo>
                <a:lnTo>
                  <a:pt x="734621" y="36202"/>
                </a:lnTo>
                <a:lnTo>
                  <a:pt x="676672" y="46840"/>
                </a:lnTo>
                <a:lnTo>
                  <a:pt x="620397" y="58720"/>
                </a:lnTo>
                <a:lnTo>
                  <a:pt x="565898" y="71800"/>
                </a:lnTo>
                <a:lnTo>
                  <a:pt x="513272" y="86039"/>
                </a:lnTo>
                <a:lnTo>
                  <a:pt x="462621" y="101395"/>
                </a:lnTo>
                <a:lnTo>
                  <a:pt x="414043" y="117826"/>
                </a:lnTo>
                <a:lnTo>
                  <a:pt x="367637" y="135291"/>
                </a:lnTo>
                <a:lnTo>
                  <a:pt x="323505" y="153748"/>
                </a:lnTo>
                <a:lnTo>
                  <a:pt x="281744" y="173156"/>
                </a:lnTo>
                <a:lnTo>
                  <a:pt x="242455" y="193472"/>
                </a:lnTo>
                <a:lnTo>
                  <a:pt x="205737" y="214656"/>
                </a:lnTo>
                <a:lnTo>
                  <a:pt x="171689" y="236665"/>
                </a:lnTo>
                <a:lnTo>
                  <a:pt x="140412" y="259459"/>
                </a:lnTo>
                <a:lnTo>
                  <a:pt x="86566" y="307231"/>
                </a:lnTo>
                <a:lnTo>
                  <a:pt x="44996" y="357640"/>
                </a:lnTo>
                <a:lnTo>
                  <a:pt x="16497" y="410353"/>
                </a:lnTo>
                <a:lnTo>
                  <a:pt x="1866" y="465037"/>
                </a:lnTo>
                <a:lnTo>
                  <a:pt x="0" y="493013"/>
                </a:lnTo>
                <a:lnTo>
                  <a:pt x="1866" y="520990"/>
                </a:lnTo>
                <a:lnTo>
                  <a:pt x="16497" y="575674"/>
                </a:lnTo>
                <a:lnTo>
                  <a:pt x="44996" y="628387"/>
                </a:lnTo>
                <a:lnTo>
                  <a:pt x="86566" y="678796"/>
                </a:lnTo>
                <a:lnTo>
                  <a:pt x="140412" y="726568"/>
                </a:lnTo>
                <a:lnTo>
                  <a:pt x="171689" y="749362"/>
                </a:lnTo>
                <a:lnTo>
                  <a:pt x="205737" y="771371"/>
                </a:lnTo>
                <a:lnTo>
                  <a:pt x="242455" y="792555"/>
                </a:lnTo>
                <a:lnTo>
                  <a:pt x="281744" y="812871"/>
                </a:lnTo>
                <a:lnTo>
                  <a:pt x="323505" y="832279"/>
                </a:lnTo>
                <a:lnTo>
                  <a:pt x="367637" y="850736"/>
                </a:lnTo>
                <a:lnTo>
                  <a:pt x="414043" y="868201"/>
                </a:lnTo>
                <a:lnTo>
                  <a:pt x="462621" y="884632"/>
                </a:lnTo>
                <a:lnTo>
                  <a:pt x="513272" y="899988"/>
                </a:lnTo>
                <a:lnTo>
                  <a:pt x="565898" y="914227"/>
                </a:lnTo>
                <a:lnTo>
                  <a:pt x="620397" y="927307"/>
                </a:lnTo>
                <a:lnTo>
                  <a:pt x="676672" y="939187"/>
                </a:lnTo>
                <a:lnTo>
                  <a:pt x="734621" y="949825"/>
                </a:lnTo>
                <a:lnTo>
                  <a:pt x="794147" y="959180"/>
                </a:lnTo>
                <a:lnTo>
                  <a:pt x="855148" y="967210"/>
                </a:lnTo>
                <a:lnTo>
                  <a:pt x="917526" y="973873"/>
                </a:lnTo>
                <a:lnTo>
                  <a:pt x="981181" y="979128"/>
                </a:lnTo>
                <a:lnTo>
                  <a:pt x="1046014" y="982934"/>
                </a:lnTo>
                <a:lnTo>
                  <a:pt x="1111924" y="985247"/>
                </a:lnTo>
                <a:lnTo>
                  <a:pt x="1178814" y="986027"/>
                </a:lnTo>
                <a:lnTo>
                  <a:pt x="1245703" y="985247"/>
                </a:lnTo>
                <a:lnTo>
                  <a:pt x="1311613" y="982934"/>
                </a:lnTo>
                <a:lnTo>
                  <a:pt x="1376446" y="979128"/>
                </a:lnTo>
                <a:lnTo>
                  <a:pt x="1440101" y="973873"/>
                </a:lnTo>
                <a:lnTo>
                  <a:pt x="1502479" y="967210"/>
                </a:lnTo>
                <a:lnTo>
                  <a:pt x="1563480" y="959180"/>
                </a:lnTo>
                <a:lnTo>
                  <a:pt x="1623006" y="949825"/>
                </a:lnTo>
                <a:lnTo>
                  <a:pt x="1680955" y="939187"/>
                </a:lnTo>
                <a:lnTo>
                  <a:pt x="1737230" y="927307"/>
                </a:lnTo>
                <a:lnTo>
                  <a:pt x="1791729" y="914227"/>
                </a:lnTo>
                <a:lnTo>
                  <a:pt x="1844355" y="899988"/>
                </a:lnTo>
                <a:lnTo>
                  <a:pt x="1895006" y="884632"/>
                </a:lnTo>
                <a:lnTo>
                  <a:pt x="1943584" y="868201"/>
                </a:lnTo>
                <a:lnTo>
                  <a:pt x="1989990" y="850736"/>
                </a:lnTo>
                <a:lnTo>
                  <a:pt x="2034122" y="832279"/>
                </a:lnTo>
                <a:lnTo>
                  <a:pt x="2075883" y="812871"/>
                </a:lnTo>
                <a:lnTo>
                  <a:pt x="2115172" y="792555"/>
                </a:lnTo>
                <a:lnTo>
                  <a:pt x="2151890" y="771371"/>
                </a:lnTo>
                <a:lnTo>
                  <a:pt x="2185938" y="749362"/>
                </a:lnTo>
                <a:lnTo>
                  <a:pt x="2217215" y="726568"/>
                </a:lnTo>
                <a:lnTo>
                  <a:pt x="2271061" y="678796"/>
                </a:lnTo>
                <a:lnTo>
                  <a:pt x="2312631" y="628387"/>
                </a:lnTo>
                <a:lnTo>
                  <a:pt x="2341130" y="575674"/>
                </a:lnTo>
                <a:lnTo>
                  <a:pt x="2355761" y="520990"/>
                </a:lnTo>
                <a:lnTo>
                  <a:pt x="2357628" y="493013"/>
                </a:lnTo>
                <a:lnTo>
                  <a:pt x="2355761" y="465037"/>
                </a:lnTo>
                <a:lnTo>
                  <a:pt x="2341130" y="410353"/>
                </a:lnTo>
                <a:lnTo>
                  <a:pt x="2312631" y="357640"/>
                </a:lnTo>
                <a:lnTo>
                  <a:pt x="2271061" y="307231"/>
                </a:lnTo>
                <a:lnTo>
                  <a:pt x="2217215" y="259459"/>
                </a:lnTo>
                <a:lnTo>
                  <a:pt x="2185938" y="236665"/>
                </a:lnTo>
                <a:lnTo>
                  <a:pt x="2151890" y="214656"/>
                </a:lnTo>
                <a:lnTo>
                  <a:pt x="2115172" y="193472"/>
                </a:lnTo>
                <a:lnTo>
                  <a:pt x="2075883" y="173156"/>
                </a:lnTo>
                <a:lnTo>
                  <a:pt x="2034122" y="153748"/>
                </a:lnTo>
                <a:lnTo>
                  <a:pt x="1989990" y="135291"/>
                </a:lnTo>
                <a:lnTo>
                  <a:pt x="1943584" y="117826"/>
                </a:lnTo>
                <a:lnTo>
                  <a:pt x="1895006" y="101395"/>
                </a:lnTo>
                <a:lnTo>
                  <a:pt x="1844355" y="86039"/>
                </a:lnTo>
                <a:lnTo>
                  <a:pt x="1791729" y="71800"/>
                </a:lnTo>
                <a:lnTo>
                  <a:pt x="1737230" y="58720"/>
                </a:lnTo>
                <a:lnTo>
                  <a:pt x="1680955" y="46840"/>
                </a:lnTo>
                <a:lnTo>
                  <a:pt x="1623006" y="36202"/>
                </a:lnTo>
                <a:lnTo>
                  <a:pt x="1563480" y="26847"/>
                </a:lnTo>
                <a:lnTo>
                  <a:pt x="1502479" y="18817"/>
                </a:lnTo>
                <a:lnTo>
                  <a:pt x="1440101" y="12154"/>
                </a:lnTo>
                <a:lnTo>
                  <a:pt x="1376446" y="6899"/>
                </a:lnTo>
                <a:lnTo>
                  <a:pt x="1311613" y="3093"/>
                </a:lnTo>
                <a:lnTo>
                  <a:pt x="1245703" y="780"/>
                </a:lnTo>
                <a:lnTo>
                  <a:pt x="11788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/>
          <p:cNvSpPr/>
          <p:nvPr/>
        </p:nvSpPr>
        <p:spPr>
          <a:xfrm>
            <a:off x="3572255" y="3285744"/>
            <a:ext cx="2642870" cy="914400"/>
          </a:xfrm>
          <a:custGeom>
            <a:avLst/>
            <a:gdLst/>
            <a:ahLst/>
            <a:cxnLst/>
            <a:rect l="l" t="t" r="r" b="b"/>
            <a:pathLst>
              <a:path w="2642870" h="914400">
                <a:moveTo>
                  <a:pt x="0" y="457199"/>
                </a:moveTo>
                <a:lnTo>
                  <a:pt x="6821" y="410458"/>
                </a:lnTo>
                <a:lnTo>
                  <a:pt x="26844" y="365066"/>
                </a:lnTo>
                <a:lnTo>
                  <a:pt x="59403" y="321253"/>
                </a:lnTo>
                <a:lnTo>
                  <a:pt x="103834" y="279249"/>
                </a:lnTo>
                <a:lnTo>
                  <a:pt x="159473" y="239283"/>
                </a:lnTo>
                <a:lnTo>
                  <a:pt x="225657" y="201587"/>
                </a:lnTo>
                <a:lnTo>
                  <a:pt x="262496" y="183662"/>
                </a:lnTo>
                <a:lnTo>
                  <a:pt x="301721" y="166390"/>
                </a:lnTo>
                <a:lnTo>
                  <a:pt x="343250" y="149800"/>
                </a:lnTo>
                <a:lnTo>
                  <a:pt x="387000" y="133921"/>
                </a:lnTo>
                <a:lnTo>
                  <a:pt x="432888" y="118782"/>
                </a:lnTo>
                <a:lnTo>
                  <a:pt x="480831" y="104411"/>
                </a:lnTo>
                <a:lnTo>
                  <a:pt x="530746" y="90837"/>
                </a:lnTo>
                <a:lnTo>
                  <a:pt x="582550" y="78090"/>
                </a:lnTo>
                <a:lnTo>
                  <a:pt x="636160" y="66197"/>
                </a:lnTo>
                <a:lnTo>
                  <a:pt x="691492" y="55187"/>
                </a:lnTo>
                <a:lnTo>
                  <a:pt x="748464" y="45089"/>
                </a:lnTo>
                <a:lnTo>
                  <a:pt x="806993" y="35933"/>
                </a:lnTo>
                <a:lnTo>
                  <a:pt x="866996" y="27745"/>
                </a:lnTo>
                <a:lnTo>
                  <a:pt x="928390" y="20557"/>
                </a:lnTo>
                <a:lnTo>
                  <a:pt x="991091" y="14395"/>
                </a:lnTo>
                <a:lnTo>
                  <a:pt x="1055017" y="9289"/>
                </a:lnTo>
                <a:lnTo>
                  <a:pt x="1120084" y="5268"/>
                </a:lnTo>
                <a:lnTo>
                  <a:pt x="1186211" y="2360"/>
                </a:lnTo>
                <a:lnTo>
                  <a:pt x="1253313" y="594"/>
                </a:lnTo>
                <a:lnTo>
                  <a:pt x="1321308" y="0"/>
                </a:lnTo>
                <a:lnTo>
                  <a:pt x="1389302" y="594"/>
                </a:lnTo>
                <a:lnTo>
                  <a:pt x="1456404" y="2360"/>
                </a:lnTo>
                <a:lnTo>
                  <a:pt x="1522531" y="5268"/>
                </a:lnTo>
                <a:lnTo>
                  <a:pt x="1587598" y="9289"/>
                </a:lnTo>
                <a:lnTo>
                  <a:pt x="1651524" y="14395"/>
                </a:lnTo>
                <a:lnTo>
                  <a:pt x="1714225" y="20557"/>
                </a:lnTo>
                <a:lnTo>
                  <a:pt x="1775619" y="27745"/>
                </a:lnTo>
                <a:lnTo>
                  <a:pt x="1835622" y="35933"/>
                </a:lnTo>
                <a:lnTo>
                  <a:pt x="1894151" y="45089"/>
                </a:lnTo>
                <a:lnTo>
                  <a:pt x="1951123" y="55187"/>
                </a:lnTo>
                <a:lnTo>
                  <a:pt x="2006455" y="66197"/>
                </a:lnTo>
                <a:lnTo>
                  <a:pt x="2060065" y="78090"/>
                </a:lnTo>
                <a:lnTo>
                  <a:pt x="2111869" y="90837"/>
                </a:lnTo>
                <a:lnTo>
                  <a:pt x="2161784" y="104411"/>
                </a:lnTo>
                <a:lnTo>
                  <a:pt x="2209727" y="118782"/>
                </a:lnTo>
                <a:lnTo>
                  <a:pt x="2255615" y="133921"/>
                </a:lnTo>
                <a:lnTo>
                  <a:pt x="2299365" y="149800"/>
                </a:lnTo>
                <a:lnTo>
                  <a:pt x="2340894" y="166390"/>
                </a:lnTo>
                <a:lnTo>
                  <a:pt x="2380119" y="183662"/>
                </a:lnTo>
                <a:lnTo>
                  <a:pt x="2416958" y="201587"/>
                </a:lnTo>
                <a:lnTo>
                  <a:pt x="2451326" y="220137"/>
                </a:lnTo>
                <a:lnTo>
                  <a:pt x="2512321" y="258997"/>
                </a:lnTo>
                <a:lnTo>
                  <a:pt x="2562439" y="300010"/>
                </a:lnTo>
                <a:lnTo>
                  <a:pt x="2601017" y="342948"/>
                </a:lnTo>
                <a:lnTo>
                  <a:pt x="2627391" y="387579"/>
                </a:lnTo>
                <a:lnTo>
                  <a:pt x="2640896" y="433675"/>
                </a:lnTo>
                <a:lnTo>
                  <a:pt x="2642616" y="457199"/>
                </a:lnTo>
                <a:lnTo>
                  <a:pt x="2640896" y="480724"/>
                </a:lnTo>
                <a:lnTo>
                  <a:pt x="2627391" y="526820"/>
                </a:lnTo>
                <a:lnTo>
                  <a:pt x="2601017" y="571451"/>
                </a:lnTo>
                <a:lnTo>
                  <a:pt x="2562439" y="614389"/>
                </a:lnTo>
                <a:lnTo>
                  <a:pt x="2512321" y="655402"/>
                </a:lnTo>
                <a:lnTo>
                  <a:pt x="2451326" y="694262"/>
                </a:lnTo>
                <a:lnTo>
                  <a:pt x="2416958" y="712812"/>
                </a:lnTo>
                <a:lnTo>
                  <a:pt x="2380119" y="730737"/>
                </a:lnTo>
                <a:lnTo>
                  <a:pt x="2340894" y="748009"/>
                </a:lnTo>
                <a:lnTo>
                  <a:pt x="2299365" y="764599"/>
                </a:lnTo>
                <a:lnTo>
                  <a:pt x="2255615" y="780478"/>
                </a:lnTo>
                <a:lnTo>
                  <a:pt x="2209727" y="795617"/>
                </a:lnTo>
                <a:lnTo>
                  <a:pt x="2161784" y="809988"/>
                </a:lnTo>
                <a:lnTo>
                  <a:pt x="2111869" y="823562"/>
                </a:lnTo>
                <a:lnTo>
                  <a:pt x="2060065" y="836309"/>
                </a:lnTo>
                <a:lnTo>
                  <a:pt x="2006455" y="848202"/>
                </a:lnTo>
                <a:lnTo>
                  <a:pt x="1951123" y="859212"/>
                </a:lnTo>
                <a:lnTo>
                  <a:pt x="1894151" y="869310"/>
                </a:lnTo>
                <a:lnTo>
                  <a:pt x="1835622" y="878466"/>
                </a:lnTo>
                <a:lnTo>
                  <a:pt x="1775619" y="886654"/>
                </a:lnTo>
                <a:lnTo>
                  <a:pt x="1714225" y="893842"/>
                </a:lnTo>
                <a:lnTo>
                  <a:pt x="1651524" y="900004"/>
                </a:lnTo>
                <a:lnTo>
                  <a:pt x="1587598" y="905110"/>
                </a:lnTo>
                <a:lnTo>
                  <a:pt x="1522531" y="909131"/>
                </a:lnTo>
                <a:lnTo>
                  <a:pt x="1456404" y="912039"/>
                </a:lnTo>
                <a:lnTo>
                  <a:pt x="1389302" y="913805"/>
                </a:lnTo>
                <a:lnTo>
                  <a:pt x="1321308" y="914399"/>
                </a:lnTo>
                <a:lnTo>
                  <a:pt x="1253313" y="913805"/>
                </a:lnTo>
                <a:lnTo>
                  <a:pt x="1186211" y="912039"/>
                </a:lnTo>
                <a:lnTo>
                  <a:pt x="1120084" y="909131"/>
                </a:lnTo>
                <a:lnTo>
                  <a:pt x="1055017" y="905110"/>
                </a:lnTo>
                <a:lnTo>
                  <a:pt x="991091" y="900004"/>
                </a:lnTo>
                <a:lnTo>
                  <a:pt x="928390" y="893842"/>
                </a:lnTo>
                <a:lnTo>
                  <a:pt x="866996" y="886654"/>
                </a:lnTo>
                <a:lnTo>
                  <a:pt x="806993" y="878466"/>
                </a:lnTo>
                <a:lnTo>
                  <a:pt x="748464" y="869310"/>
                </a:lnTo>
                <a:lnTo>
                  <a:pt x="691492" y="859212"/>
                </a:lnTo>
                <a:lnTo>
                  <a:pt x="636160" y="848202"/>
                </a:lnTo>
                <a:lnTo>
                  <a:pt x="582550" y="836309"/>
                </a:lnTo>
                <a:lnTo>
                  <a:pt x="530746" y="823562"/>
                </a:lnTo>
                <a:lnTo>
                  <a:pt x="480831" y="809988"/>
                </a:lnTo>
                <a:lnTo>
                  <a:pt x="432888" y="795617"/>
                </a:lnTo>
                <a:lnTo>
                  <a:pt x="387000" y="780478"/>
                </a:lnTo>
                <a:lnTo>
                  <a:pt x="343250" y="764599"/>
                </a:lnTo>
                <a:lnTo>
                  <a:pt x="301721" y="748009"/>
                </a:lnTo>
                <a:lnTo>
                  <a:pt x="262496" y="730737"/>
                </a:lnTo>
                <a:lnTo>
                  <a:pt x="225657" y="712812"/>
                </a:lnTo>
                <a:lnTo>
                  <a:pt x="191289" y="694262"/>
                </a:lnTo>
                <a:lnTo>
                  <a:pt x="130294" y="655402"/>
                </a:lnTo>
                <a:lnTo>
                  <a:pt x="80176" y="614389"/>
                </a:lnTo>
                <a:lnTo>
                  <a:pt x="41598" y="571451"/>
                </a:lnTo>
                <a:lnTo>
                  <a:pt x="15224" y="526820"/>
                </a:lnTo>
                <a:lnTo>
                  <a:pt x="1719" y="480724"/>
                </a:lnTo>
                <a:lnTo>
                  <a:pt x="0" y="457199"/>
                </a:lnTo>
                <a:close/>
              </a:path>
            </a:pathLst>
          </a:custGeom>
          <a:solidFill>
            <a:srgbClr val="FF0000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755" y="3285744"/>
            <a:ext cx="2642870" cy="914400"/>
          </a:xfrm>
          <a:custGeom>
            <a:avLst/>
            <a:gdLst/>
            <a:ahLst/>
            <a:cxnLst/>
            <a:rect l="l" t="t" r="r" b="b"/>
            <a:pathLst>
              <a:path w="2642870" h="914400">
                <a:moveTo>
                  <a:pt x="1321308" y="0"/>
                </a:moveTo>
                <a:lnTo>
                  <a:pt x="1253313" y="594"/>
                </a:lnTo>
                <a:lnTo>
                  <a:pt x="1186211" y="2360"/>
                </a:lnTo>
                <a:lnTo>
                  <a:pt x="1120084" y="5268"/>
                </a:lnTo>
                <a:lnTo>
                  <a:pt x="1055017" y="9289"/>
                </a:lnTo>
                <a:lnTo>
                  <a:pt x="991091" y="14395"/>
                </a:lnTo>
                <a:lnTo>
                  <a:pt x="928390" y="20557"/>
                </a:lnTo>
                <a:lnTo>
                  <a:pt x="866996" y="27745"/>
                </a:lnTo>
                <a:lnTo>
                  <a:pt x="806993" y="35933"/>
                </a:lnTo>
                <a:lnTo>
                  <a:pt x="748464" y="45089"/>
                </a:lnTo>
                <a:lnTo>
                  <a:pt x="691492" y="55187"/>
                </a:lnTo>
                <a:lnTo>
                  <a:pt x="636160" y="66197"/>
                </a:lnTo>
                <a:lnTo>
                  <a:pt x="582550" y="78090"/>
                </a:lnTo>
                <a:lnTo>
                  <a:pt x="530746" y="90837"/>
                </a:lnTo>
                <a:lnTo>
                  <a:pt x="480831" y="104411"/>
                </a:lnTo>
                <a:lnTo>
                  <a:pt x="432888" y="118782"/>
                </a:lnTo>
                <a:lnTo>
                  <a:pt x="387000" y="133921"/>
                </a:lnTo>
                <a:lnTo>
                  <a:pt x="343250" y="149800"/>
                </a:lnTo>
                <a:lnTo>
                  <a:pt x="301721" y="166390"/>
                </a:lnTo>
                <a:lnTo>
                  <a:pt x="262496" y="183662"/>
                </a:lnTo>
                <a:lnTo>
                  <a:pt x="225657" y="201587"/>
                </a:lnTo>
                <a:lnTo>
                  <a:pt x="191289" y="220137"/>
                </a:lnTo>
                <a:lnTo>
                  <a:pt x="130294" y="258997"/>
                </a:lnTo>
                <a:lnTo>
                  <a:pt x="80176" y="300010"/>
                </a:lnTo>
                <a:lnTo>
                  <a:pt x="41598" y="342948"/>
                </a:lnTo>
                <a:lnTo>
                  <a:pt x="15224" y="387579"/>
                </a:lnTo>
                <a:lnTo>
                  <a:pt x="1719" y="433675"/>
                </a:lnTo>
                <a:lnTo>
                  <a:pt x="0" y="457199"/>
                </a:lnTo>
                <a:lnTo>
                  <a:pt x="1719" y="480724"/>
                </a:lnTo>
                <a:lnTo>
                  <a:pt x="15224" y="526820"/>
                </a:lnTo>
                <a:lnTo>
                  <a:pt x="41598" y="571451"/>
                </a:lnTo>
                <a:lnTo>
                  <a:pt x="80176" y="614389"/>
                </a:lnTo>
                <a:lnTo>
                  <a:pt x="130294" y="655402"/>
                </a:lnTo>
                <a:lnTo>
                  <a:pt x="191289" y="694262"/>
                </a:lnTo>
                <a:lnTo>
                  <a:pt x="225657" y="712812"/>
                </a:lnTo>
                <a:lnTo>
                  <a:pt x="262496" y="730737"/>
                </a:lnTo>
                <a:lnTo>
                  <a:pt x="301721" y="748009"/>
                </a:lnTo>
                <a:lnTo>
                  <a:pt x="343250" y="764599"/>
                </a:lnTo>
                <a:lnTo>
                  <a:pt x="387000" y="780478"/>
                </a:lnTo>
                <a:lnTo>
                  <a:pt x="432888" y="795617"/>
                </a:lnTo>
                <a:lnTo>
                  <a:pt x="480831" y="809988"/>
                </a:lnTo>
                <a:lnTo>
                  <a:pt x="530746" y="823562"/>
                </a:lnTo>
                <a:lnTo>
                  <a:pt x="582550" y="836309"/>
                </a:lnTo>
                <a:lnTo>
                  <a:pt x="636160" y="848202"/>
                </a:lnTo>
                <a:lnTo>
                  <a:pt x="691492" y="859212"/>
                </a:lnTo>
                <a:lnTo>
                  <a:pt x="748464" y="869310"/>
                </a:lnTo>
                <a:lnTo>
                  <a:pt x="806993" y="878466"/>
                </a:lnTo>
                <a:lnTo>
                  <a:pt x="866996" y="886654"/>
                </a:lnTo>
                <a:lnTo>
                  <a:pt x="928390" y="893842"/>
                </a:lnTo>
                <a:lnTo>
                  <a:pt x="991091" y="900004"/>
                </a:lnTo>
                <a:lnTo>
                  <a:pt x="1055017" y="905110"/>
                </a:lnTo>
                <a:lnTo>
                  <a:pt x="1120084" y="909131"/>
                </a:lnTo>
                <a:lnTo>
                  <a:pt x="1186211" y="912039"/>
                </a:lnTo>
                <a:lnTo>
                  <a:pt x="1253313" y="913805"/>
                </a:lnTo>
                <a:lnTo>
                  <a:pt x="1321308" y="914399"/>
                </a:lnTo>
                <a:lnTo>
                  <a:pt x="1389302" y="913805"/>
                </a:lnTo>
                <a:lnTo>
                  <a:pt x="1456404" y="912039"/>
                </a:lnTo>
                <a:lnTo>
                  <a:pt x="1522531" y="909131"/>
                </a:lnTo>
                <a:lnTo>
                  <a:pt x="1587598" y="905110"/>
                </a:lnTo>
                <a:lnTo>
                  <a:pt x="1651524" y="900004"/>
                </a:lnTo>
                <a:lnTo>
                  <a:pt x="1714225" y="893842"/>
                </a:lnTo>
                <a:lnTo>
                  <a:pt x="1775619" y="886654"/>
                </a:lnTo>
                <a:lnTo>
                  <a:pt x="1835622" y="878466"/>
                </a:lnTo>
                <a:lnTo>
                  <a:pt x="1894151" y="869310"/>
                </a:lnTo>
                <a:lnTo>
                  <a:pt x="1951123" y="859212"/>
                </a:lnTo>
                <a:lnTo>
                  <a:pt x="2006455" y="848202"/>
                </a:lnTo>
                <a:lnTo>
                  <a:pt x="2060065" y="836309"/>
                </a:lnTo>
                <a:lnTo>
                  <a:pt x="2111869" y="823562"/>
                </a:lnTo>
                <a:lnTo>
                  <a:pt x="2161784" y="809988"/>
                </a:lnTo>
                <a:lnTo>
                  <a:pt x="2209727" y="795617"/>
                </a:lnTo>
                <a:lnTo>
                  <a:pt x="2255615" y="780478"/>
                </a:lnTo>
                <a:lnTo>
                  <a:pt x="2299365" y="764599"/>
                </a:lnTo>
                <a:lnTo>
                  <a:pt x="2340894" y="748009"/>
                </a:lnTo>
                <a:lnTo>
                  <a:pt x="2380119" y="730737"/>
                </a:lnTo>
                <a:lnTo>
                  <a:pt x="2416958" y="712812"/>
                </a:lnTo>
                <a:lnTo>
                  <a:pt x="2451326" y="694262"/>
                </a:lnTo>
                <a:lnTo>
                  <a:pt x="2512321" y="655402"/>
                </a:lnTo>
                <a:lnTo>
                  <a:pt x="2562439" y="614389"/>
                </a:lnTo>
                <a:lnTo>
                  <a:pt x="2601017" y="571451"/>
                </a:lnTo>
                <a:lnTo>
                  <a:pt x="2627391" y="526820"/>
                </a:lnTo>
                <a:lnTo>
                  <a:pt x="2640896" y="480724"/>
                </a:lnTo>
                <a:lnTo>
                  <a:pt x="2642616" y="457199"/>
                </a:lnTo>
                <a:lnTo>
                  <a:pt x="2640896" y="433675"/>
                </a:lnTo>
                <a:lnTo>
                  <a:pt x="2627391" y="387579"/>
                </a:lnTo>
                <a:lnTo>
                  <a:pt x="2601017" y="342948"/>
                </a:lnTo>
                <a:lnTo>
                  <a:pt x="2562439" y="300010"/>
                </a:lnTo>
                <a:lnTo>
                  <a:pt x="2512321" y="258997"/>
                </a:lnTo>
                <a:lnTo>
                  <a:pt x="2451326" y="220137"/>
                </a:lnTo>
                <a:lnTo>
                  <a:pt x="2416958" y="201587"/>
                </a:lnTo>
                <a:lnTo>
                  <a:pt x="2380119" y="183662"/>
                </a:lnTo>
                <a:lnTo>
                  <a:pt x="2340894" y="166390"/>
                </a:lnTo>
                <a:lnTo>
                  <a:pt x="2299365" y="149800"/>
                </a:lnTo>
                <a:lnTo>
                  <a:pt x="2255615" y="133921"/>
                </a:lnTo>
                <a:lnTo>
                  <a:pt x="2209727" y="118782"/>
                </a:lnTo>
                <a:lnTo>
                  <a:pt x="2161784" y="104411"/>
                </a:lnTo>
                <a:lnTo>
                  <a:pt x="2111869" y="90837"/>
                </a:lnTo>
                <a:lnTo>
                  <a:pt x="2060065" y="78090"/>
                </a:lnTo>
                <a:lnTo>
                  <a:pt x="2006455" y="66197"/>
                </a:lnTo>
                <a:lnTo>
                  <a:pt x="1951123" y="55187"/>
                </a:lnTo>
                <a:lnTo>
                  <a:pt x="1894151" y="45089"/>
                </a:lnTo>
                <a:lnTo>
                  <a:pt x="1835622" y="35933"/>
                </a:lnTo>
                <a:lnTo>
                  <a:pt x="1775619" y="27745"/>
                </a:lnTo>
                <a:lnTo>
                  <a:pt x="1714225" y="20557"/>
                </a:lnTo>
                <a:lnTo>
                  <a:pt x="1651524" y="14395"/>
                </a:lnTo>
                <a:lnTo>
                  <a:pt x="1587598" y="9289"/>
                </a:lnTo>
                <a:lnTo>
                  <a:pt x="1522531" y="5268"/>
                </a:lnTo>
                <a:lnTo>
                  <a:pt x="1456404" y="2360"/>
                </a:lnTo>
                <a:lnTo>
                  <a:pt x="1389302" y="594"/>
                </a:lnTo>
                <a:lnTo>
                  <a:pt x="132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/>
          <p:cNvSpPr/>
          <p:nvPr/>
        </p:nvSpPr>
        <p:spPr>
          <a:xfrm>
            <a:off x="5500115" y="286511"/>
            <a:ext cx="2357755" cy="914400"/>
          </a:xfrm>
          <a:custGeom>
            <a:avLst/>
            <a:gdLst/>
            <a:ahLst/>
            <a:cxnLst/>
            <a:rect l="l" t="t" r="r" b="b"/>
            <a:pathLst>
              <a:path w="2357754" h="914400">
                <a:moveTo>
                  <a:pt x="0" y="457200"/>
                </a:moveTo>
                <a:lnTo>
                  <a:pt x="7398" y="405696"/>
                </a:lnTo>
                <a:lnTo>
                  <a:pt x="29063" y="355864"/>
                </a:lnTo>
                <a:lnTo>
                  <a:pt x="64197" y="308013"/>
                </a:lnTo>
                <a:lnTo>
                  <a:pt x="112005" y="262451"/>
                </a:lnTo>
                <a:lnTo>
                  <a:pt x="171689" y="219488"/>
                </a:lnTo>
                <a:lnTo>
                  <a:pt x="205737" y="199077"/>
                </a:lnTo>
                <a:lnTo>
                  <a:pt x="242455" y="179432"/>
                </a:lnTo>
                <a:lnTo>
                  <a:pt x="281744" y="160591"/>
                </a:lnTo>
                <a:lnTo>
                  <a:pt x="323505" y="142592"/>
                </a:lnTo>
                <a:lnTo>
                  <a:pt x="367637" y="125475"/>
                </a:lnTo>
                <a:lnTo>
                  <a:pt x="414043" y="109278"/>
                </a:lnTo>
                <a:lnTo>
                  <a:pt x="462621" y="94039"/>
                </a:lnTo>
                <a:lnTo>
                  <a:pt x="513272" y="79798"/>
                </a:lnTo>
                <a:lnTo>
                  <a:pt x="565898" y="66592"/>
                </a:lnTo>
                <a:lnTo>
                  <a:pt x="620397" y="54461"/>
                </a:lnTo>
                <a:lnTo>
                  <a:pt x="676672" y="43443"/>
                </a:lnTo>
                <a:lnTo>
                  <a:pt x="734621" y="33576"/>
                </a:lnTo>
                <a:lnTo>
                  <a:pt x="794147" y="24900"/>
                </a:lnTo>
                <a:lnTo>
                  <a:pt x="855148" y="17452"/>
                </a:lnTo>
                <a:lnTo>
                  <a:pt x="917526" y="11272"/>
                </a:lnTo>
                <a:lnTo>
                  <a:pt x="981181" y="6398"/>
                </a:lnTo>
                <a:lnTo>
                  <a:pt x="1046014" y="2869"/>
                </a:lnTo>
                <a:lnTo>
                  <a:pt x="1111924" y="723"/>
                </a:lnTo>
                <a:lnTo>
                  <a:pt x="1178814" y="0"/>
                </a:lnTo>
                <a:lnTo>
                  <a:pt x="1245703" y="723"/>
                </a:lnTo>
                <a:lnTo>
                  <a:pt x="1311613" y="2869"/>
                </a:lnTo>
                <a:lnTo>
                  <a:pt x="1376446" y="6398"/>
                </a:lnTo>
                <a:lnTo>
                  <a:pt x="1440101" y="11272"/>
                </a:lnTo>
                <a:lnTo>
                  <a:pt x="1502479" y="17452"/>
                </a:lnTo>
                <a:lnTo>
                  <a:pt x="1563480" y="24900"/>
                </a:lnTo>
                <a:lnTo>
                  <a:pt x="1623006" y="33576"/>
                </a:lnTo>
                <a:lnTo>
                  <a:pt x="1680955" y="43443"/>
                </a:lnTo>
                <a:lnTo>
                  <a:pt x="1737230" y="54461"/>
                </a:lnTo>
                <a:lnTo>
                  <a:pt x="1791729" y="66592"/>
                </a:lnTo>
                <a:lnTo>
                  <a:pt x="1844355" y="79798"/>
                </a:lnTo>
                <a:lnTo>
                  <a:pt x="1895006" y="94039"/>
                </a:lnTo>
                <a:lnTo>
                  <a:pt x="1943584" y="109278"/>
                </a:lnTo>
                <a:lnTo>
                  <a:pt x="1989990" y="125475"/>
                </a:lnTo>
                <a:lnTo>
                  <a:pt x="2034122" y="142592"/>
                </a:lnTo>
                <a:lnTo>
                  <a:pt x="2075883" y="160591"/>
                </a:lnTo>
                <a:lnTo>
                  <a:pt x="2115172" y="179432"/>
                </a:lnTo>
                <a:lnTo>
                  <a:pt x="2151890" y="199077"/>
                </a:lnTo>
                <a:lnTo>
                  <a:pt x="2185938" y="219488"/>
                </a:lnTo>
                <a:lnTo>
                  <a:pt x="2245622" y="262451"/>
                </a:lnTo>
                <a:lnTo>
                  <a:pt x="2293430" y="308013"/>
                </a:lnTo>
                <a:lnTo>
                  <a:pt x="2328564" y="355864"/>
                </a:lnTo>
                <a:lnTo>
                  <a:pt x="2350229" y="405696"/>
                </a:lnTo>
                <a:lnTo>
                  <a:pt x="2357628" y="457200"/>
                </a:lnTo>
                <a:lnTo>
                  <a:pt x="2355761" y="483141"/>
                </a:lnTo>
                <a:lnTo>
                  <a:pt x="2341130" y="533847"/>
                </a:lnTo>
                <a:lnTo>
                  <a:pt x="2312631" y="582728"/>
                </a:lnTo>
                <a:lnTo>
                  <a:pt x="2271061" y="629473"/>
                </a:lnTo>
                <a:lnTo>
                  <a:pt x="2217215" y="673774"/>
                </a:lnTo>
                <a:lnTo>
                  <a:pt x="2151890" y="715322"/>
                </a:lnTo>
                <a:lnTo>
                  <a:pt x="2115172" y="734967"/>
                </a:lnTo>
                <a:lnTo>
                  <a:pt x="2075883" y="753808"/>
                </a:lnTo>
                <a:lnTo>
                  <a:pt x="2034122" y="771807"/>
                </a:lnTo>
                <a:lnTo>
                  <a:pt x="1989990" y="788924"/>
                </a:lnTo>
                <a:lnTo>
                  <a:pt x="1943584" y="805121"/>
                </a:lnTo>
                <a:lnTo>
                  <a:pt x="1895006" y="820360"/>
                </a:lnTo>
                <a:lnTo>
                  <a:pt x="1844355" y="834601"/>
                </a:lnTo>
                <a:lnTo>
                  <a:pt x="1791729" y="847807"/>
                </a:lnTo>
                <a:lnTo>
                  <a:pt x="1737230" y="859938"/>
                </a:lnTo>
                <a:lnTo>
                  <a:pt x="1680955" y="870956"/>
                </a:lnTo>
                <a:lnTo>
                  <a:pt x="1623006" y="880823"/>
                </a:lnTo>
                <a:lnTo>
                  <a:pt x="1563480" y="889499"/>
                </a:lnTo>
                <a:lnTo>
                  <a:pt x="1502479" y="896947"/>
                </a:lnTo>
                <a:lnTo>
                  <a:pt x="1440101" y="903127"/>
                </a:lnTo>
                <a:lnTo>
                  <a:pt x="1376446" y="908001"/>
                </a:lnTo>
                <a:lnTo>
                  <a:pt x="1311613" y="911530"/>
                </a:lnTo>
                <a:lnTo>
                  <a:pt x="1245703" y="913676"/>
                </a:lnTo>
                <a:lnTo>
                  <a:pt x="1178814" y="914400"/>
                </a:lnTo>
                <a:lnTo>
                  <a:pt x="1111924" y="913676"/>
                </a:lnTo>
                <a:lnTo>
                  <a:pt x="1046014" y="911530"/>
                </a:lnTo>
                <a:lnTo>
                  <a:pt x="981181" y="908001"/>
                </a:lnTo>
                <a:lnTo>
                  <a:pt x="917526" y="903127"/>
                </a:lnTo>
                <a:lnTo>
                  <a:pt x="855148" y="896947"/>
                </a:lnTo>
                <a:lnTo>
                  <a:pt x="794147" y="889499"/>
                </a:lnTo>
                <a:lnTo>
                  <a:pt x="734621" y="880823"/>
                </a:lnTo>
                <a:lnTo>
                  <a:pt x="676672" y="870956"/>
                </a:lnTo>
                <a:lnTo>
                  <a:pt x="620397" y="859938"/>
                </a:lnTo>
                <a:lnTo>
                  <a:pt x="565898" y="847807"/>
                </a:lnTo>
                <a:lnTo>
                  <a:pt x="513272" y="834601"/>
                </a:lnTo>
                <a:lnTo>
                  <a:pt x="462621" y="820360"/>
                </a:lnTo>
                <a:lnTo>
                  <a:pt x="414043" y="805121"/>
                </a:lnTo>
                <a:lnTo>
                  <a:pt x="367637" y="788924"/>
                </a:lnTo>
                <a:lnTo>
                  <a:pt x="323505" y="771807"/>
                </a:lnTo>
                <a:lnTo>
                  <a:pt x="281744" y="753808"/>
                </a:lnTo>
                <a:lnTo>
                  <a:pt x="242455" y="734967"/>
                </a:lnTo>
                <a:lnTo>
                  <a:pt x="205737" y="715322"/>
                </a:lnTo>
                <a:lnTo>
                  <a:pt x="171689" y="694911"/>
                </a:lnTo>
                <a:lnTo>
                  <a:pt x="112005" y="651948"/>
                </a:lnTo>
                <a:lnTo>
                  <a:pt x="64197" y="606386"/>
                </a:lnTo>
                <a:lnTo>
                  <a:pt x="29063" y="558535"/>
                </a:lnTo>
                <a:lnTo>
                  <a:pt x="7398" y="508703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14755" y="356615"/>
            <a:ext cx="2357755" cy="914400"/>
          </a:xfrm>
          <a:custGeom>
            <a:avLst/>
            <a:gdLst/>
            <a:ahLst/>
            <a:cxnLst/>
            <a:rect l="l" t="t" r="r" b="b"/>
            <a:pathLst>
              <a:path w="2357755" h="914400">
                <a:moveTo>
                  <a:pt x="0" y="457200"/>
                </a:moveTo>
                <a:lnTo>
                  <a:pt x="7397" y="405696"/>
                </a:lnTo>
                <a:lnTo>
                  <a:pt x="29061" y="355864"/>
                </a:lnTo>
                <a:lnTo>
                  <a:pt x="64193" y="308013"/>
                </a:lnTo>
                <a:lnTo>
                  <a:pt x="111998" y="262451"/>
                </a:lnTo>
                <a:lnTo>
                  <a:pt x="171680" y="219488"/>
                </a:lnTo>
                <a:lnTo>
                  <a:pt x="205727" y="199077"/>
                </a:lnTo>
                <a:lnTo>
                  <a:pt x="242443" y="179432"/>
                </a:lnTo>
                <a:lnTo>
                  <a:pt x="281731" y="160591"/>
                </a:lnTo>
                <a:lnTo>
                  <a:pt x="323491" y="142592"/>
                </a:lnTo>
                <a:lnTo>
                  <a:pt x="367623" y="125475"/>
                </a:lnTo>
                <a:lnTo>
                  <a:pt x="414027" y="109278"/>
                </a:lnTo>
                <a:lnTo>
                  <a:pt x="462604" y="94039"/>
                </a:lnTo>
                <a:lnTo>
                  <a:pt x="513256" y="79798"/>
                </a:lnTo>
                <a:lnTo>
                  <a:pt x="565881" y="66592"/>
                </a:lnTo>
                <a:lnTo>
                  <a:pt x="620380" y="54461"/>
                </a:lnTo>
                <a:lnTo>
                  <a:pt x="676655" y="43443"/>
                </a:lnTo>
                <a:lnTo>
                  <a:pt x="734605" y="33576"/>
                </a:lnTo>
                <a:lnTo>
                  <a:pt x="794132" y="24900"/>
                </a:lnTo>
                <a:lnTo>
                  <a:pt x="855135" y="17452"/>
                </a:lnTo>
                <a:lnTo>
                  <a:pt x="917514" y="11272"/>
                </a:lnTo>
                <a:lnTo>
                  <a:pt x="981172" y="6398"/>
                </a:lnTo>
                <a:lnTo>
                  <a:pt x="1046007" y="2869"/>
                </a:lnTo>
                <a:lnTo>
                  <a:pt x="1111921" y="723"/>
                </a:lnTo>
                <a:lnTo>
                  <a:pt x="1178814" y="0"/>
                </a:lnTo>
                <a:lnTo>
                  <a:pt x="1245703" y="723"/>
                </a:lnTo>
                <a:lnTo>
                  <a:pt x="1311613" y="2869"/>
                </a:lnTo>
                <a:lnTo>
                  <a:pt x="1376446" y="6398"/>
                </a:lnTo>
                <a:lnTo>
                  <a:pt x="1440101" y="11272"/>
                </a:lnTo>
                <a:lnTo>
                  <a:pt x="1502479" y="17452"/>
                </a:lnTo>
                <a:lnTo>
                  <a:pt x="1563480" y="24900"/>
                </a:lnTo>
                <a:lnTo>
                  <a:pt x="1623006" y="33576"/>
                </a:lnTo>
                <a:lnTo>
                  <a:pt x="1680955" y="43443"/>
                </a:lnTo>
                <a:lnTo>
                  <a:pt x="1737230" y="54461"/>
                </a:lnTo>
                <a:lnTo>
                  <a:pt x="1791729" y="66592"/>
                </a:lnTo>
                <a:lnTo>
                  <a:pt x="1844355" y="79798"/>
                </a:lnTo>
                <a:lnTo>
                  <a:pt x="1895006" y="94039"/>
                </a:lnTo>
                <a:lnTo>
                  <a:pt x="1943584" y="109278"/>
                </a:lnTo>
                <a:lnTo>
                  <a:pt x="1989990" y="125475"/>
                </a:lnTo>
                <a:lnTo>
                  <a:pt x="2034122" y="142592"/>
                </a:lnTo>
                <a:lnTo>
                  <a:pt x="2075883" y="160591"/>
                </a:lnTo>
                <a:lnTo>
                  <a:pt x="2115172" y="179432"/>
                </a:lnTo>
                <a:lnTo>
                  <a:pt x="2151890" y="199077"/>
                </a:lnTo>
                <a:lnTo>
                  <a:pt x="2185938" y="219488"/>
                </a:lnTo>
                <a:lnTo>
                  <a:pt x="2245622" y="262451"/>
                </a:lnTo>
                <a:lnTo>
                  <a:pt x="2293430" y="308013"/>
                </a:lnTo>
                <a:lnTo>
                  <a:pt x="2328564" y="355864"/>
                </a:lnTo>
                <a:lnTo>
                  <a:pt x="2350229" y="405696"/>
                </a:lnTo>
                <a:lnTo>
                  <a:pt x="2357628" y="457200"/>
                </a:lnTo>
                <a:lnTo>
                  <a:pt x="2355761" y="483141"/>
                </a:lnTo>
                <a:lnTo>
                  <a:pt x="2341130" y="533847"/>
                </a:lnTo>
                <a:lnTo>
                  <a:pt x="2312631" y="582728"/>
                </a:lnTo>
                <a:lnTo>
                  <a:pt x="2271061" y="629473"/>
                </a:lnTo>
                <a:lnTo>
                  <a:pt x="2217215" y="673774"/>
                </a:lnTo>
                <a:lnTo>
                  <a:pt x="2151890" y="715322"/>
                </a:lnTo>
                <a:lnTo>
                  <a:pt x="2115172" y="734967"/>
                </a:lnTo>
                <a:lnTo>
                  <a:pt x="2075883" y="753808"/>
                </a:lnTo>
                <a:lnTo>
                  <a:pt x="2034122" y="771807"/>
                </a:lnTo>
                <a:lnTo>
                  <a:pt x="1989990" y="788924"/>
                </a:lnTo>
                <a:lnTo>
                  <a:pt x="1943584" y="805121"/>
                </a:lnTo>
                <a:lnTo>
                  <a:pt x="1895006" y="820360"/>
                </a:lnTo>
                <a:lnTo>
                  <a:pt x="1844355" y="834601"/>
                </a:lnTo>
                <a:lnTo>
                  <a:pt x="1791729" y="847807"/>
                </a:lnTo>
                <a:lnTo>
                  <a:pt x="1737230" y="859938"/>
                </a:lnTo>
                <a:lnTo>
                  <a:pt x="1680955" y="870956"/>
                </a:lnTo>
                <a:lnTo>
                  <a:pt x="1623006" y="880823"/>
                </a:lnTo>
                <a:lnTo>
                  <a:pt x="1563480" y="889499"/>
                </a:lnTo>
                <a:lnTo>
                  <a:pt x="1502479" y="896947"/>
                </a:lnTo>
                <a:lnTo>
                  <a:pt x="1440101" y="903127"/>
                </a:lnTo>
                <a:lnTo>
                  <a:pt x="1376446" y="908001"/>
                </a:lnTo>
                <a:lnTo>
                  <a:pt x="1311613" y="911530"/>
                </a:lnTo>
                <a:lnTo>
                  <a:pt x="1245703" y="913676"/>
                </a:lnTo>
                <a:lnTo>
                  <a:pt x="1178814" y="914400"/>
                </a:lnTo>
                <a:lnTo>
                  <a:pt x="1111921" y="913676"/>
                </a:lnTo>
                <a:lnTo>
                  <a:pt x="1046007" y="911530"/>
                </a:lnTo>
                <a:lnTo>
                  <a:pt x="981172" y="908001"/>
                </a:lnTo>
                <a:lnTo>
                  <a:pt x="917514" y="903127"/>
                </a:lnTo>
                <a:lnTo>
                  <a:pt x="855135" y="896947"/>
                </a:lnTo>
                <a:lnTo>
                  <a:pt x="794132" y="889499"/>
                </a:lnTo>
                <a:lnTo>
                  <a:pt x="734605" y="880823"/>
                </a:lnTo>
                <a:lnTo>
                  <a:pt x="676655" y="870956"/>
                </a:lnTo>
                <a:lnTo>
                  <a:pt x="620380" y="859938"/>
                </a:lnTo>
                <a:lnTo>
                  <a:pt x="565881" y="847807"/>
                </a:lnTo>
                <a:lnTo>
                  <a:pt x="513256" y="834601"/>
                </a:lnTo>
                <a:lnTo>
                  <a:pt x="462604" y="820360"/>
                </a:lnTo>
                <a:lnTo>
                  <a:pt x="414027" y="805121"/>
                </a:lnTo>
                <a:lnTo>
                  <a:pt x="367623" y="788924"/>
                </a:lnTo>
                <a:lnTo>
                  <a:pt x="323491" y="771807"/>
                </a:lnTo>
                <a:lnTo>
                  <a:pt x="281731" y="753808"/>
                </a:lnTo>
                <a:lnTo>
                  <a:pt x="242443" y="734967"/>
                </a:lnTo>
                <a:lnTo>
                  <a:pt x="205727" y="715322"/>
                </a:lnTo>
                <a:lnTo>
                  <a:pt x="171680" y="694911"/>
                </a:lnTo>
                <a:lnTo>
                  <a:pt x="111998" y="651948"/>
                </a:lnTo>
                <a:lnTo>
                  <a:pt x="64193" y="606386"/>
                </a:lnTo>
                <a:lnTo>
                  <a:pt x="29061" y="558535"/>
                </a:lnTo>
                <a:lnTo>
                  <a:pt x="7397" y="508703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6286500" y="4357115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/>
          <p:cNvSpPr/>
          <p:nvPr/>
        </p:nvSpPr>
        <p:spPr>
          <a:xfrm>
            <a:off x="3500628" y="4287011"/>
            <a:ext cx="2549652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571500" y="4287011"/>
            <a:ext cx="2500884" cy="2397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"/>
          <p:cNvSpPr/>
          <p:nvPr/>
        </p:nvSpPr>
        <p:spPr>
          <a:xfrm>
            <a:off x="4715255" y="1286255"/>
            <a:ext cx="3822192" cy="1641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571500" y="1286255"/>
            <a:ext cx="2785872" cy="1857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6855968" y="3459860"/>
            <a:ext cx="146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calcifications  vermiculaires, en  bâtonnets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irréguliers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4039870" y="3449192"/>
            <a:ext cx="16313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IV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calcifications  granulaires,</a:t>
            </a:r>
            <a:r>
              <a:rPr sz="1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irrégulières, 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à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angles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igus,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1181811" y="3449192"/>
            <a:ext cx="1532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III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calcifications  poudreuses,  pulvérulentes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7216" y="448183"/>
            <a:ext cx="1474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II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calcifications  punctiformes,  régulières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1140053" y="519810"/>
            <a:ext cx="1414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calcifications  annulaires ou 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arciformes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47800" y="-152400"/>
            <a:ext cx="5446776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743200" y="990600"/>
            <a:ext cx="2857500" cy="914400"/>
          </a:xfrm>
          <a:custGeom>
            <a:avLst/>
            <a:gdLst/>
            <a:ahLst/>
            <a:cxnLst/>
            <a:rect l="l" t="t" r="r" b="b"/>
            <a:pathLst>
              <a:path w="2857500" h="914400">
                <a:moveTo>
                  <a:pt x="0" y="457200"/>
                </a:moveTo>
                <a:lnTo>
                  <a:pt x="6540" y="413173"/>
                </a:lnTo>
                <a:lnTo>
                  <a:pt x="25763" y="370329"/>
                </a:lnTo>
                <a:lnTo>
                  <a:pt x="57069" y="328860"/>
                </a:lnTo>
                <a:lnTo>
                  <a:pt x="99859" y="288957"/>
                </a:lnTo>
                <a:lnTo>
                  <a:pt x="153536" y="250813"/>
                </a:lnTo>
                <a:lnTo>
                  <a:pt x="217498" y="214618"/>
                </a:lnTo>
                <a:lnTo>
                  <a:pt x="253150" y="197312"/>
                </a:lnTo>
                <a:lnTo>
                  <a:pt x="291149" y="180565"/>
                </a:lnTo>
                <a:lnTo>
                  <a:pt x="331420" y="164402"/>
                </a:lnTo>
                <a:lnTo>
                  <a:pt x="373889" y="148846"/>
                </a:lnTo>
                <a:lnTo>
                  <a:pt x="418480" y="133921"/>
                </a:lnTo>
                <a:lnTo>
                  <a:pt x="465119" y="119651"/>
                </a:lnTo>
                <a:lnTo>
                  <a:pt x="513731" y="106061"/>
                </a:lnTo>
                <a:lnTo>
                  <a:pt x="564241" y="93174"/>
                </a:lnTo>
                <a:lnTo>
                  <a:pt x="616574" y="81013"/>
                </a:lnTo>
                <a:lnTo>
                  <a:pt x="670655" y="69604"/>
                </a:lnTo>
                <a:lnTo>
                  <a:pt x="726410" y="58970"/>
                </a:lnTo>
                <a:lnTo>
                  <a:pt x="783763" y="49135"/>
                </a:lnTo>
                <a:lnTo>
                  <a:pt x="842640" y="40123"/>
                </a:lnTo>
                <a:lnTo>
                  <a:pt x="902966" y="31957"/>
                </a:lnTo>
                <a:lnTo>
                  <a:pt x="964666" y="24663"/>
                </a:lnTo>
                <a:lnTo>
                  <a:pt x="1027665" y="18263"/>
                </a:lnTo>
                <a:lnTo>
                  <a:pt x="1091888" y="12783"/>
                </a:lnTo>
                <a:lnTo>
                  <a:pt x="1157261" y="8245"/>
                </a:lnTo>
                <a:lnTo>
                  <a:pt x="1223708" y="4673"/>
                </a:lnTo>
                <a:lnTo>
                  <a:pt x="1291155" y="2093"/>
                </a:lnTo>
                <a:lnTo>
                  <a:pt x="1359527" y="527"/>
                </a:lnTo>
                <a:lnTo>
                  <a:pt x="1428750" y="0"/>
                </a:lnTo>
                <a:lnTo>
                  <a:pt x="1497972" y="527"/>
                </a:lnTo>
                <a:lnTo>
                  <a:pt x="1566344" y="2093"/>
                </a:lnTo>
                <a:lnTo>
                  <a:pt x="1633791" y="4673"/>
                </a:lnTo>
                <a:lnTo>
                  <a:pt x="1700238" y="8245"/>
                </a:lnTo>
                <a:lnTo>
                  <a:pt x="1765611" y="12783"/>
                </a:lnTo>
                <a:lnTo>
                  <a:pt x="1829834" y="18263"/>
                </a:lnTo>
                <a:lnTo>
                  <a:pt x="1892833" y="24663"/>
                </a:lnTo>
                <a:lnTo>
                  <a:pt x="1954533" y="31957"/>
                </a:lnTo>
                <a:lnTo>
                  <a:pt x="2014859" y="40123"/>
                </a:lnTo>
                <a:lnTo>
                  <a:pt x="2073736" y="49135"/>
                </a:lnTo>
                <a:lnTo>
                  <a:pt x="2131089" y="58970"/>
                </a:lnTo>
                <a:lnTo>
                  <a:pt x="2186844" y="69604"/>
                </a:lnTo>
                <a:lnTo>
                  <a:pt x="2240925" y="81013"/>
                </a:lnTo>
                <a:lnTo>
                  <a:pt x="2293258" y="93174"/>
                </a:lnTo>
                <a:lnTo>
                  <a:pt x="2343768" y="106061"/>
                </a:lnTo>
                <a:lnTo>
                  <a:pt x="2392380" y="119651"/>
                </a:lnTo>
                <a:lnTo>
                  <a:pt x="2439019" y="133921"/>
                </a:lnTo>
                <a:lnTo>
                  <a:pt x="2483610" y="148846"/>
                </a:lnTo>
                <a:lnTo>
                  <a:pt x="2526079" y="164402"/>
                </a:lnTo>
                <a:lnTo>
                  <a:pt x="2566350" y="180565"/>
                </a:lnTo>
                <a:lnTo>
                  <a:pt x="2604349" y="197312"/>
                </a:lnTo>
                <a:lnTo>
                  <a:pt x="2640001" y="214618"/>
                </a:lnTo>
                <a:lnTo>
                  <a:pt x="2703963" y="250813"/>
                </a:lnTo>
                <a:lnTo>
                  <a:pt x="2757640" y="288957"/>
                </a:lnTo>
                <a:lnTo>
                  <a:pt x="2800430" y="328860"/>
                </a:lnTo>
                <a:lnTo>
                  <a:pt x="2831736" y="370329"/>
                </a:lnTo>
                <a:lnTo>
                  <a:pt x="2850959" y="413173"/>
                </a:lnTo>
                <a:lnTo>
                  <a:pt x="2857500" y="457200"/>
                </a:lnTo>
                <a:lnTo>
                  <a:pt x="2855852" y="479349"/>
                </a:lnTo>
                <a:lnTo>
                  <a:pt x="2842895" y="522808"/>
                </a:lnTo>
                <a:lnTo>
                  <a:pt x="2817556" y="564989"/>
                </a:lnTo>
                <a:lnTo>
                  <a:pt x="2780433" y="605698"/>
                </a:lnTo>
                <a:lnTo>
                  <a:pt x="2732125" y="644746"/>
                </a:lnTo>
                <a:lnTo>
                  <a:pt x="2673230" y="681939"/>
                </a:lnTo>
                <a:lnTo>
                  <a:pt x="2604349" y="717087"/>
                </a:lnTo>
                <a:lnTo>
                  <a:pt x="2566350" y="733834"/>
                </a:lnTo>
                <a:lnTo>
                  <a:pt x="2526079" y="749997"/>
                </a:lnTo>
                <a:lnTo>
                  <a:pt x="2483610" y="765553"/>
                </a:lnTo>
                <a:lnTo>
                  <a:pt x="2439019" y="780478"/>
                </a:lnTo>
                <a:lnTo>
                  <a:pt x="2392380" y="794748"/>
                </a:lnTo>
                <a:lnTo>
                  <a:pt x="2343768" y="808338"/>
                </a:lnTo>
                <a:lnTo>
                  <a:pt x="2293258" y="821225"/>
                </a:lnTo>
                <a:lnTo>
                  <a:pt x="2240925" y="833386"/>
                </a:lnTo>
                <a:lnTo>
                  <a:pt x="2186844" y="844795"/>
                </a:lnTo>
                <a:lnTo>
                  <a:pt x="2131089" y="855429"/>
                </a:lnTo>
                <a:lnTo>
                  <a:pt x="2073736" y="865264"/>
                </a:lnTo>
                <a:lnTo>
                  <a:pt x="2014859" y="874276"/>
                </a:lnTo>
                <a:lnTo>
                  <a:pt x="1954533" y="882442"/>
                </a:lnTo>
                <a:lnTo>
                  <a:pt x="1892833" y="889736"/>
                </a:lnTo>
                <a:lnTo>
                  <a:pt x="1829834" y="896136"/>
                </a:lnTo>
                <a:lnTo>
                  <a:pt x="1765611" y="901616"/>
                </a:lnTo>
                <a:lnTo>
                  <a:pt x="1700238" y="906154"/>
                </a:lnTo>
                <a:lnTo>
                  <a:pt x="1633791" y="909726"/>
                </a:lnTo>
                <a:lnTo>
                  <a:pt x="1566344" y="912306"/>
                </a:lnTo>
                <a:lnTo>
                  <a:pt x="1497972" y="913872"/>
                </a:lnTo>
                <a:lnTo>
                  <a:pt x="1428750" y="914400"/>
                </a:lnTo>
                <a:lnTo>
                  <a:pt x="1359527" y="913872"/>
                </a:lnTo>
                <a:lnTo>
                  <a:pt x="1291155" y="912306"/>
                </a:lnTo>
                <a:lnTo>
                  <a:pt x="1223708" y="909726"/>
                </a:lnTo>
                <a:lnTo>
                  <a:pt x="1157261" y="906154"/>
                </a:lnTo>
                <a:lnTo>
                  <a:pt x="1091888" y="901616"/>
                </a:lnTo>
                <a:lnTo>
                  <a:pt x="1027665" y="896136"/>
                </a:lnTo>
                <a:lnTo>
                  <a:pt x="964666" y="889736"/>
                </a:lnTo>
                <a:lnTo>
                  <a:pt x="902966" y="882442"/>
                </a:lnTo>
                <a:lnTo>
                  <a:pt x="842640" y="874276"/>
                </a:lnTo>
                <a:lnTo>
                  <a:pt x="783763" y="865264"/>
                </a:lnTo>
                <a:lnTo>
                  <a:pt x="726410" y="855429"/>
                </a:lnTo>
                <a:lnTo>
                  <a:pt x="670655" y="844795"/>
                </a:lnTo>
                <a:lnTo>
                  <a:pt x="616574" y="833386"/>
                </a:lnTo>
                <a:lnTo>
                  <a:pt x="564241" y="821225"/>
                </a:lnTo>
                <a:lnTo>
                  <a:pt x="513731" y="808338"/>
                </a:lnTo>
                <a:lnTo>
                  <a:pt x="465119" y="794748"/>
                </a:lnTo>
                <a:lnTo>
                  <a:pt x="418480" y="780478"/>
                </a:lnTo>
                <a:lnTo>
                  <a:pt x="373889" y="765553"/>
                </a:lnTo>
                <a:lnTo>
                  <a:pt x="331420" y="749997"/>
                </a:lnTo>
                <a:lnTo>
                  <a:pt x="291149" y="733834"/>
                </a:lnTo>
                <a:lnTo>
                  <a:pt x="253150" y="717087"/>
                </a:lnTo>
                <a:lnTo>
                  <a:pt x="217498" y="699781"/>
                </a:lnTo>
                <a:lnTo>
                  <a:pt x="153536" y="663586"/>
                </a:lnTo>
                <a:lnTo>
                  <a:pt x="99859" y="625442"/>
                </a:lnTo>
                <a:lnTo>
                  <a:pt x="57069" y="585539"/>
                </a:lnTo>
                <a:lnTo>
                  <a:pt x="25763" y="544070"/>
                </a:lnTo>
                <a:lnTo>
                  <a:pt x="6540" y="501226"/>
                </a:lnTo>
                <a:lnTo>
                  <a:pt x="0" y="457200"/>
                </a:lnTo>
                <a:close/>
              </a:path>
            </a:pathLst>
          </a:custGeom>
          <a:solidFill>
            <a:srgbClr val="E31DBD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 txBox="1"/>
          <p:nvPr/>
        </p:nvSpPr>
        <p:spPr>
          <a:xfrm>
            <a:off x="3276600" y="685800"/>
            <a:ext cx="2214880" cy="20617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 marR="186690" indent="-153670">
              <a:lnSpc>
                <a:spcPct val="328200"/>
              </a:lnSpc>
            </a:pPr>
            <a:r>
              <a:rPr sz="2000" b="1" smtClean="0">
                <a:solidFill>
                  <a:srgbClr val="FFFFFF"/>
                </a:solidFill>
                <a:latin typeface="Arial"/>
                <a:cs typeface="Arial"/>
              </a:rPr>
              <a:t>Echographie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363851" y="182371"/>
            <a:ext cx="3612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METHODES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D’EXPLORATION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15"/>
          <p:cNvSpPr/>
          <p:nvPr/>
        </p:nvSpPr>
        <p:spPr>
          <a:xfrm>
            <a:off x="0" y="66675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9600" y="1600200"/>
            <a:ext cx="4650740" cy="22205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Examen de première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intention:</a:t>
            </a:r>
            <a:endParaRPr sz="2400">
              <a:latin typeface="Arial"/>
              <a:cs typeface="Arial"/>
            </a:endParaRPr>
          </a:p>
          <a:p>
            <a:pPr marL="687705" indent="-255270">
              <a:lnSpc>
                <a:spcPct val="100000"/>
              </a:lnSpc>
              <a:spcBef>
                <a:spcPts val="580"/>
              </a:spcBef>
              <a:buChar char="–"/>
              <a:tabLst>
                <a:tab pos="68834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Femmes jeunes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(&lt;30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ans)</a:t>
            </a:r>
            <a:endParaRPr sz="2400">
              <a:latin typeface="Arial"/>
              <a:cs typeface="Arial"/>
            </a:endParaRPr>
          </a:p>
          <a:p>
            <a:pPr marL="687705" indent="-255270">
              <a:lnSpc>
                <a:spcPct val="100000"/>
              </a:lnSpc>
              <a:spcBef>
                <a:spcPts val="575"/>
              </a:spcBef>
              <a:buChar char="–"/>
              <a:tabLst>
                <a:tab pos="6883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Grossesse,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allaitement</a:t>
            </a:r>
            <a:endParaRPr sz="2400">
              <a:latin typeface="Arial"/>
              <a:cs typeface="Arial"/>
            </a:endParaRPr>
          </a:p>
          <a:p>
            <a:pPr marL="687705" indent="-255270">
              <a:lnSpc>
                <a:spcPct val="100000"/>
              </a:lnSpc>
              <a:spcBef>
                <a:spcPts val="580"/>
              </a:spcBef>
              <a:buChar char="–"/>
              <a:tabLst>
                <a:tab pos="68834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Suspicion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d’abcès</a:t>
            </a:r>
            <a:endParaRPr sz="2400">
              <a:latin typeface="Arial"/>
              <a:cs typeface="Arial"/>
            </a:endParaRPr>
          </a:p>
          <a:p>
            <a:pPr marL="687705" indent="-255270">
              <a:lnSpc>
                <a:spcPct val="100000"/>
              </a:lnSpc>
              <a:spcBef>
                <a:spcPts val="575"/>
              </a:spcBef>
              <a:buChar char="–"/>
              <a:tabLst>
                <a:tab pos="68834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Complication post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récente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2120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Indications</a:t>
            </a:r>
            <a:r>
              <a:rPr sz="28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93014" y="1152804"/>
            <a:ext cx="7919720" cy="40373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787775" algn="l"/>
              </a:tabLst>
            </a:pP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Écho</a:t>
            </a:r>
            <a:r>
              <a:rPr sz="28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en</a:t>
            </a:r>
            <a:r>
              <a:rPr sz="2800" b="1" u="heavy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complément	de la Mammo</a:t>
            </a:r>
            <a:r>
              <a:rPr sz="2800" b="1" u="heavy" spc="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1847850" indent="50165">
              <a:lnSpc>
                <a:spcPct val="100000"/>
              </a:lnSpc>
              <a:spcBef>
                <a:spcPts val="675"/>
              </a:spcBef>
              <a:buChar char="–"/>
              <a:tabLst>
                <a:tab pos="7035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Devant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toute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masse clinique et/ou  mammographique</a:t>
            </a:r>
            <a:endParaRPr sz="2800">
              <a:latin typeface="Arial"/>
              <a:cs typeface="Arial"/>
            </a:endParaRPr>
          </a:p>
          <a:p>
            <a:pPr marL="702945" indent="-297815">
              <a:lnSpc>
                <a:spcPct val="100000"/>
              </a:lnSpc>
              <a:spcBef>
                <a:spcPts val="675"/>
              </a:spcBef>
              <a:buChar char="–"/>
              <a:tabLst>
                <a:tab pos="7035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Seins denses : type 3 ou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702945" indent="-297815">
              <a:lnSpc>
                <a:spcPct val="100000"/>
              </a:lnSpc>
              <a:spcBef>
                <a:spcPts val="670"/>
              </a:spcBef>
              <a:buChar char="–"/>
              <a:tabLst>
                <a:tab pos="7035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BRCA</a:t>
            </a:r>
            <a:endParaRPr sz="2800">
              <a:latin typeface="Arial"/>
              <a:cs typeface="Arial"/>
            </a:endParaRPr>
          </a:p>
          <a:p>
            <a:pPr marL="702945" indent="-297815">
              <a:lnSpc>
                <a:spcPct val="100000"/>
              </a:lnSpc>
              <a:spcBef>
                <a:spcPts val="670"/>
              </a:spcBef>
              <a:buChar char="–"/>
              <a:tabLst>
                <a:tab pos="703580" algn="l"/>
                <a:tab pos="484060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Adénomégalies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axillaires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et mammo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normale</a:t>
            </a:r>
            <a:endParaRPr sz="2800">
              <a:latin typeface="Arial"/>
              <a:cs typeface="Arial"/>
            </a:endParaRPr>
          </a:p>
          <a:p>
            <a:pPr marL="702945" indent="-297815">
              <a:lnSpc>
                <a:spcPct val="100000"/>
              </a:lnSpc>
              <a:spcBef>
                <a:spcPts val="675"/>
              </a:spcBef>
              <a:buChar char="–"/>
              <a:tabLst>
                <a:tab pos="7035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Prothèse</a:t>
            </a:r>
            <a:endParaRPr sz="2800">
              <a:latin typeface="Arial"/>
              <a:cs typeface="Arial"/>
            </a:endParaRPr>
          </a:p>
          <a:p>
            <a:pPr marL="702945" indent="-297815">
              <a:lnSpc>
                <a:spcPct val="100000"/>
              </a:lnSpc>
              <a:spcBef>
                <a:spcPts val="675"/>
              </a:spcBef>
              <a:buChar char="–"/>
              <a:tabLst>
                <a:tab pos="7035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Ecoulement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4215384" y="0"/>
            <a:ext cx="1801367" cy="1357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34941" y="1447800"/>
            <a:ext cx="3909059" cy="471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293014" y="740155"/>
            <a:ext cx="4560570" cy="528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Aspects normaux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247650" indent="-343535">
              <a:lnSpc>
                <a:spcPct val="1501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échographie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on peut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différencier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différentes couches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suivantes:</a:t>
            </a:r>
            <a:endParaRPr sz="18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515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 peau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mamelon.</a:t>
            </a:r>
            <a:endParaRPr sz="1800">
              <a:latin typeface="Arial"/>
              <a:cs typeface="Arial"/>
            </a:endParaRPr>
          </a:p>
          <a:p>
            <a:pPr marL="1612900" marR="5080" indent="-228600">
              <a:lnSpc>
                <a:spcPct val="150100"/>
              </a:lnSpc>
              <a:spcBef>
                <a:spcPts val="425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 graisse sous-cutanée et  près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glandulaire</a:t>
            </a:r>
            <a:endParaRPr sz="18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515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 tissu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glandulaire</a:t>
            </a:r>
            <a:endParaRPr sz="18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51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 graisse pré-pectorale</a:t>
            </a:r>
            <a:endParaRPr sz="18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515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 muscle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pectoral</a:t>
            </a:r>
            <a:endParaRPr sz="1800">
              <a:latin typeface="Arial"/>
              <a:cs typeface="Arial"/>
            </a:endParaRPr>
          </a:p>
          <a:p>
            <a:pPr marL="1612900" marR="260350" indent="-228600">
              <a:lnSpc>
                <a:spcPct val="150000"/>
              </a:lnSpc>
              <a:spcBef>
                <a:spcPts val="43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 côtes et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muscles  intercostaux.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403352" y="309752"/>
            <a:ext cx="3849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Sonde à haute fréquence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(7,5</a:t>
            </a:r>
            <a:r>
              <a:rPr sz="2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MHz)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07593" y="1521332"/>
            <a:ext cx="685292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53720" indent="-541020">
              <a:lnSpc>
                <a:spcPct val="100000"/>
              </a:lnSpc>
              <a:spcBef>
                <a:spcPts val="675"/>
              </a:spcBef>
              <a:buFont typeface="Arial"/>
              <a:buAutoNum type="arabicPeriod"/>
              <a:tabLst>
                <a:tab pos="553085" algn="l"/>
                <a:tab pos="5537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Forme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Orientation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Contours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Echostructure ( référence : graisse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sous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cutanée</a:t>
            </a:r>
            <a:r>
              <a:rPr sz="2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Transmission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du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faisceau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Vascularisation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(Doppler)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Tissus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environnants / réactions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associées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332638" y="668528"/>
            <a:ext cx="373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Description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d’une</a:t>
            </a:r>
            <a:r>
              <a:rPr sz="2400" b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masse: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643127" y="143255"/>
            <a:ext cx="2143125" cy="725805"/>
          </a:xfrm>
          <a:prstGeom prst="rect">
            <a:avLst/>
          </a:prstGeom>
          <a:ln w="9144">
            <a:solidFill>
              <a:srgbClr val="FF66C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367665" marR="192405" indent="-17145">
              <a:lnSpc>
                <a:spcPts val="2880"/>
              </a:lnSpc>
              <a:spcBef>
                <a:spcPts val="1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1. Formes  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nto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56615" y="1071372"/>
            <a:ext cx="8535924" cy="550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435965" y="4175652"/>
            <a:ext cx="4283075" cy="8305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Non parallèle à la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peau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(axe horizontal &lt; axe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perpendiculaire)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5965" y="882472"/>
            <a:ext cx="2234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Parallèle à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peau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500115" y="3695698"/>
            <a:ext cx="2715767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785872" y="999744"/>
            <a:ext cx="6001512" cy="2575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14884" y="214884"/>
            <a:ext cx="4142740" cy="643255"/>
          </a:xfrm>
          <a:prstGeom prst="rect">
            <a:avLst/>
          </a:prstGeom>
          <a:ln w="9144">
            <a:solidFill>
              <a:srgbClr val="FF66CC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2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Orientation du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grand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axe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643377" y="287274"/>
            <a:ext cx="3215640" cy="1127760"/>
          </a:xfrm>
          <a:custGeom>
            <a:avLst/>
            <a:gdLst/>
            <a:ahLst/>
            <a:cxnLst/>
            <a:rect l="l" t="t" r="r" b="b"/>
            <a:pathLst>
              <a:path w="3215640" h="1127760">
                <a:moveTo>
                  <a:pt x="0" y="563879"/>
                </a:moveTo>
                <a:lnTo>
                  <a:pt x="5604" y="516462"/>
                </a:lnTo>
                <a:lnTo>
                  <a:pt x="22121" y="470131"/>
                </a:lnTo>
                <a:lnTo>
                  <a:pt x="49103" y="425044"/>
                </a:lnTo>
                <a:lnTo>
                  <a:pt x="86105" y="381355"/>
                </a:lnTo>
                <a:lnTo>
                  <a:pt x="132679" y="339224"/>
                </a:lnTo>
                <a:lnTo>
                  <a:pt x="188379" y="298805"/>
                </a:lnTo>
                <a:lnTo>
                  <a:pt x="252759" y="260255"/>
                </a:lnTo>
                <a:lnTo>
                  <a:pt x="288065" y="241731"/>
                </a:lnTo>
                <a:lnTo>
                  <a:pt x="325373" y="223732"/>
                </a:lnTo>
                <a:lnTo>
                  <a:pt x="364628" y="206279"/>
                </a:lnTo>
                <a:lnTo>
                  <a:pt x="405773" y="189392"/>
                </a:lnTo>
                <a:lnTo>
                  <a:pt x="448754" y="173089"/>
                </a:lnTo>
                <a:lnTo>
                  <a:pt x="493515" y="157391"/>
                </a:lnTo>
                <a:lnTo>
                  <a:pt x="539998" y="142316"/>
                </a:lnTo>
                <a:lnTo>
                  <a:pt x="588150" y="127886"/>
                </a:lnTo>
                <a:lnTo>
                  <a:pt x="637914" y="114118"/>
                </a:lnTo>
                <a:lnTo>
                  <a:pt x="689233" y="101033"/>
                </a:lnTo>
                <a:lnTo>
                  <a:pt x="742053" y="88650"/>
                </a:lnTo>
                <a:lnTo>
                  <a:pt x="796318" y="76990"/>
                </a:lnTo>
                <a:lnTo>
                  <a:pt x="851971" y="66070"/>
                </a:lnTo>
                <a:lnTo>
                  <a:pt x="908957" y="55912"/>
                </a:lnTo>
                <a:lnTo>
                  <a:pt x="967221" y="46535"/>
                </a:lnTo>
                <a:lnTo>
                  <a:pt x="1026705" y="37957"/>
                </a:lnTo>
                <a:lnTo>
                  <a:pt x="1087355" y="30200"/>
                </a:lnTo>
                <a:lnTo>
                  <a:pt x="1149115" y="23281"/>
                </a:lnTo>
                <a:lnTo>
                  <a:pt x="1211929" y="17222"/>
                </a:lnTo>
                <a:lnTo>
                  <a:pt x="1275741" y="12041"/>
                </a:lnTo>
                <a:lnTo>
                  <a:pt x="1340495" y="7758"/>
                </a:lnTo>
                <a:lnTo>
                  <a:pt x="1406136" y="4393"/>
                </a:lnTo>
                <a:lnTo>
                  <a:pt x="1472608" y="1965"/>
                </a:lnTo>
                <a:lnTo>
                  <a:pt x="1539854" y="494"/>
                </a:lnTo>
                <a:lnTo>
                  <a:pt x="1607820" y="0"/>
                </a:lnTo>
                <a:lnTo>
                  <a:pt x="1675785" y="494"/>
                </a:lnTo>
                <a:lnTo>
                  <a:pt x="1743031" y="1965"/>
                </a:lnTo>
                <a:lnTo>
                  <a:pt x="1809503" y="4393"/>
                </a:lnTo>
                <a:lnTo>
                  <a:pt x="1875144" y="7758"/>
                </a:lnTo>
                <a:lnTo>
                  <a:pt x="1939898" y="12041"/>
                </a:lnTo>
                <a:lnTo>
                  <a:pt x="2003710" y="17222"/>
                </a:lnTo>
                <a:lnTo>
                  <a:pt x="2066524" y="23281"/>
                </a:lnTo>
                <a:lnTo>
                  <a:pt x="2128284" y="30200"/>
                </a:lnTo>
                <a:lnTo>
                  <a:pt x="2188934" y="37957"/>
                </a:lnTo>
                <a:lnTo>
                  <a:pt x="2248418" y="46535"/>
                </a:lnTo>
                <a:lnTo>
                  <a:pt x="2306682" y="55912"/>
                </a:lnTo>
                <a:lnTo>
                  <a:pt x="2363668" y="66070"/>
                </a:lnTo>
                <a:lnTo>
                  <a:pt x="2419321" y="76990"/>
                </a:lnTo>
                <a:lnTo>
                  <a:pt x="2473586" y="88650"/>
                </a:lnTo>
                <a:lnTo>
                  <a:pt x="2526406" y="101033"/>
                </a:lnTo>
                <a:lnTo>
                  <a:pt x="2577725" y="114118"/>
                </a:lnTo>
                <a:lnTo>
                  <a:pt x="2627489" y="127886"/>
                </a:lnTo>
                <a:lnTo>
                  <a:pt x="2675641" y="142316"/>
                </a:lnTo>
                <a:lnTo>
                  <a:pt x="2722124" y="157391"/>
                </a:lnTo>
                <a:lnTo>
                  <a:pt x="2766885" y="173089"/>
                </a:lnTo>
                <a:lnTo>
                  <a:pt x="2809866" y="189392"/>
                </a:lnTo>
                <a:lnTo>
                  <a:pt x="2851011" y="206279"/>
                </a:lnTo>
                <a:lnTo>
                  <a:pt x="2890266" y="223732"/>
                </a:lnTo>
                <a:lnTo>
                  <a:pt x="2927574" y="241731"/>
                </a:lnTo>
                <a:lnTo>
                  <a:pt x="2962880" y="260255"/>
                </a:lnTo>
                <a:lnTo>
                  <a:pt x="2996127" y="279287"/>
                </a:lnTo>
                <a:lnTo>
                  <a:pt x="3056223" y="318790"/>
                </a:lnTo>
                <a:lnTo>
                  <a:pt x="3107416" y="360085"/>
                </a:lnTo>
                <a:lnTo>
                  <a:pt x="3149260" y="403015"/>
                </a:lnTo>
                <a:lnTo>
                  <a:pt x="3181307" y="447422"/>
                </a:lnTo>
                <a:lnTo>
                  <a:pt x="3203112" y="493151"/>
                </a:lnTo>
                <a:lnTo>
                  <a:pt x="3214229" y="540045"/>
                </a:lnTo>
                <a:lnTo>
                  <a:pt x="3215640" y="563879"/>
                </a:lnTo>
                <a:lnTo>
                  <a:pt x="3214229" y="587714"/>
                </a:lnTo>
                <a:lnTo>
                  <a:pt x="3203112" y="634608"/>
                </a:lnTo>
                <a:lnTo>
                  <a:pt x="3181307" y="680337"/>
                </a:lnTo>
                <a:lnTo>
                  <a:pt x="3149260" y="724744"/>
                </a:lnTo>
                <a:lnTo>
                  <a:pt x="3107416" y="767674"/>
                </a:lnTo>
                <a:lnTo>
                  <a:pt x="3056223" y="808969"/>
                </a:lnTo>
                <a:lnTo>
                  <a:pt x="2996127" y="848472"/>
                </a:lnTo>
                <a:lnTo>
                  <a:pt x="2962880" y="867504"/>
                </a:lnTo>
                <a:lnTo>
                  <a:pt x="2927574" y="886028"/>
                </a:lnTo>
                <a:lnTo>
                  <a:pt x="2890266" y="904027"/>
                </a:lnTo>
                <a:lnTo>
                  <a:pt x="2851011" y="921480"/>
                </a:lnTo>
                <a:lnTo>
                  <a:pt x="2809866" y="938367"/>
                </a:lnTo>
                <a:lnTo>
                  <a:pt x="2766885" y="954670"/>
                </a:lnTo>
                <a:lnTo>
                  <a:pt x="2722124" y="970368"/>
                </a:lnTo>
                <a:lnTo>
                  <a:pt x="2675641" y="985443"/>
                </a:lnTo>
                <a:lnTo>
                  <a:pt x="2627489" y="999873"/>
                </a:lnTo>
                <a:lnTo>
                  <a:pt x="2577725" y="1013641"/>
                </a:lnTo>
                <a:lnTo>
                  <a:pt x="2526406" y="1026726"/>
                </a:lnTo>
                <a:lnTo>
                  <a:pt x="2473586" y="1039109"/>
                </a:lnTo>
                <a:lnTo>
                  <a:pt x="2419321" y="1050769"/>
                </a:lnTo>
                <a:lnTo>
                  <a:pt x="2363668" y="1061689"/>
                </a:lnTo>
                <a:lnTo>
                  <a:pt x="2306682" y="1071847"/>
                </a:lnTo>
                <a:lnTo>
                  <a:pt x="2248418" y="1081224"/>
                </a:lnTo>
                <a:lnTo>
                  <a:pt x="2188934" y="1089802"/>
                </a:lnTo>
                <a:lnTo>
                  <a:pt x="2128284" y="1097559"/>
                </a:lnTo>
                <a:lnTo>
                  <a:pt x="2066524" y="1104478"/>
                </a:lnTo>
                <a:lnTo>
                  <a:pt x="2003710" y="1110537"/>
                </a:lnTo>
                <a:lnTo>
                  <a:pt x="1939898" y="1115718"/>
                </a:lnTo>
                <a:lnTo>
                  <a:pt x="1875144" y="1120001"/>
                </a:lnTo>
                <a:lnTo>
                  <a:pt x="1809503" y="1123366"/>
                </a:lnTo>
                <a:lnTo>
                  <a:pt x="1743031" y="1125794"/>
                </a:lnTo>
                <a:lnTo>
                  <a:pt x="1675785" y="1127265"/>
                </a:lnTo>
                <a:lnTo>
                  <a:pt x="1607820" y="1127760"/>
                </a:lnTo>
                <a:lnTo>
                  <a:pt x="1539854" y="1127265"/>
                </a:lnTo>
                <a:lnTo>
                  <a:pt x="1472608" y="1125794"/>
                </a:lnTo>
                <a:lnTo>
                  <a:pt x="1406136" y="1123366"/>
                </a:lnTo>
                <a:lnTo>
                  <a:pt x="1340495" y="1120001"/>
                </a:lnTo>
                <a:lnTo>
                  <a:pt x="1275741" y="1115718"/>
                </a:lnTo>
                <a:lnTo>
                  <a:pt x="1211929" y="1110537"/>
                </a:lnTo>
                <a:lnTo>
                  <a:pt x="1149115" y="1104478"/>
                </a:lnTo>
                <a:lnTo>
                  <a:pt x="1087355" y="1097559"/>
                </a:lnTo>
                <a:lnTo>
                  <a:pt x="1026705" y="1089802"/>
                </a:lnTo>
                <a:lnTo>
                  <a:pt x="967221" y="1081224"/>
                </a:lnTo>
                <a:lnTo>
                  <a:pt x="908957" y="1071847"/>
                </a:lnTo>
                <a:lnTo>
                  <a:pt x="851971" y="1061689"/>
                </a:lnTo>
                <a:lnTo>
                  <a:pt x="796318" y="1050769"/>
                </a:lnTo>
                <a:lnTo>
                  <a:pt x="742053" y="1039109"/>
                </a:lnTo>
                <a:lnTo>
                  <a:pt x="689233" y="1026726"/>
                </a:lnTo>
                <a:lnTo>
                  <a:pt x="637914" y="1013641"/>
                </a:lnTo>
                <a:lnTo>
                  <a:pt x="588150" y="999873"/>
                </a:lnTo>
                <a:lnTo>
                  <a:pt x="539998" y="985443"/>
                </a:lnTo>
                <a:lnTo>
                  <a:pt x="493515" y="970368"/>
                </a:lnTo>
                <a:lnTo>
                  <a:pt x="448754" y="954670"/>
                </a:lnTo>
                <a:lnTo>
                  <a:pt x="405773" y="938367"/>
                </a:lnTo>
                <a:lnTo>
                  <a:pt x="364628" y="921480"/>
                </a:lnTo>
                <a:lnTo>
                  <a:pt x="325373" y="904027"/>
                </a:lnTo>
                <a:lnTo>
                  <a:pt x="288065" y="886028"/>
                </a:lnTo>
                <a:lnTo>
                  <a:pt x="252759" y="867504"/>
                </a:lnTo>
                <a:lnTo>
                  <a:pt x="219512" y="848472"/>
                </a:lnTo>
                <a:lnTo>
                  <a:pt x="159416" y="808969"/>
                </a:lnTo>
                <a:lnTo>
                  <a:pt x="108223" y="767674"/>
                </a:lnTo>
                <a:lnTo>
                  <a:pt x="66379" y="724744"/>
                </a:lnTo>
                <a:lnTo>
                  <a:pt x="34332" y="680337"/>
                </a:lnTo>
                <a:lnTo>
                  <a:pt x="12527" y="634608"/>
                </a:lnTo>
                <a:lnTo>
                  <a:pt x="1410" y="587714"/>
                </a:lnTo>
                <a:lnTo>
                  <a:pt x="0" y="563879"/>
                </a:lnTo>
                <a:close/>
              </a:path>
            </a:pathLst>
          </a:custGeom>
          <a:solidFill>
            <a:srgbClr val="FF0000"/>
          </a:solidFill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3271520" y="473151"/>
            <a:ext cx="1957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Nodule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sein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102864" y="1374647"/>
            <a:ext cx="2228088" cy="264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>
            <a:spLocks noGrp="1"/>
          </p:cNvSpPr>
          <p:nvPr>
            <p:ph type="title"/>
          </p:nvPr>
        </p:nvSpPr>
        <p:spPr>
          <a:xfrm>
            <a:off x="3865626" y="1714322"/>
            <a:ext cx="703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solidFill>
                  <a:srgbClr val="FF0000"/>
                </a:solidFill>
              </a:rPr>
              <a:t>?</a:t>
            </a:r>
            <a:endParaRPr sz="9600"/>
          </a:p>
        </p:txBody>
      </p:sp>
      <p:sp>
        <p:nvSpPr>
          <p:cNvPr id="8" name="object 7"/>
          <p:cNvSpPr/>
          <p:nvPr/>
        </p:nvSpPr>
        <p:spPr>
          <a:xfrm>
            <a:off x="1383791" y="3051048"/>
            <a:ext cx="2017776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790192" y="3267836"/>
            <a:ext cx="102044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malin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5099303" y="3192779"/>
            <a:ext cx="2159507" cy="1289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5526404" y="3410153"/>
            <a:ext cx="9988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bénin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429000" y="3785615"/>
            <a:ext cx="1499615" cy="1572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221691" y="1378457"/>
            <a:ext cx="528383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En faveur de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malignité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si</a:t>
            </a:r>
            <a:r>
              <a:rPr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Hypoéchogène</a:t>
            </a:r>
            <a:endParaRPr sz="240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Contours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irréguliers</a:t>
            </a:r>
            <a:endParaRPr sz="240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Grand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axe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perpendiculaire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à la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peau</a:t>
            </a:r>
            <a:endParaRPr sz="240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Cône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d’ombre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postérieur</a:t>
            </a:r>
            <a:endParaRPr sz="240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Hyper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vascularisation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500883" y="4000500"/>
            <a:ext cx="3070860" cy="2671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929884" y="3715511"/>
            <a:ext cx="2286000" cy="300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5643371" y="214884"/>
            <a:ext cx="3072383" cy="3441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14755" y="428244"/>
            <a:ext cx="7716011" cy="550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47800" y="0"/>
            <a:ext cx="5446776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363851" y="182371"/>
            <a:ext cx="3612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METHODES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D’EXPLORATION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200" y="1066800"/>
            <a:ext cx="1714500" cy="713740"/>
          </a:xfrm>
          <a:custGeom>
            <a:avLst/>
            <a:gdLst/>
            <a:ahLst/>
            <a:cxnLst/>
            <a:rect l="l" t="t" r="r" b="b"/>
            <a:pathLst>
              <a:path w="1714500" h="713739">
                <a:moveTo>
                  <a:pt x="857250" y="0"/>
                </a:moveTo>
                <a:lnTo>
                  <a:pt x="790255" y="1072"/>
                </a:lnTo>
                <a:lnTo>
                  <a:pt x="724670" y="4238"/>
                </a:lnTo>
                <a:lnTo>
                  <a:pt x="660687" y="9417"/>
                </a:lnTo>
                <a:lnTo>
                  <a:pt x="598495" y="16530"/>
                </a:lnTo>
                <a:lnTo>
                  <a:pt x="538285" y="25498"/>
                </a:lnTo>
                <a:lnTo>
                  <a:pt x="480248" y="36242"/>
                </a:lnTo>
                <a:lnTo>
                  <a:pt x="424575" y="48683"/>
                </a:lnTo>
                <a:lnTo>
                  <a:pt x="371455" y="62741"/>
                </a:lnTo>
                <a:lnTo>
                  <a:pt x="321079" y="78337"/>
                </a:lnTo>
                <a:lnTo>
                  <a:pt x="273639" y="95391"/>
                </a:lnTo>
                <a:lnTo>
                  <a:pt x="229324" y="113826"/>
                </a:lnTo>
                <a:lnTo>
                  <a:pt x="188325" y="133561"/>
                </a:lnTo>
                <a:lnTo>
                  <a:pt x="150832" y="154516"/>
                </a:lnTo>
                <a:lnTo>
                  <a:pt x="117037" y="176614"/>
                </a:lnTo>
                <a:lnTo>
                  <a:pt x="61301" y="223918"/>
                </a:lnTo>
                <a:lnTo>
                  <a:pt x="22640" y="274839"/>
                </a:lnTo>
                <a:lnTo>
                  <a:pt x="2579" y="328743"/>
                </a:lnTo>
                <a:lnTo>
                  <a:pt x="0" y="356615"/>
                </a:lnTo>
                <a:lnTo>
                  <a:pt x="2579" y="384488"/>
                </a:lnTo>
                <a:lnTo>
                  <a:pt x="22640" y="438392"/>
                </a:lnTo>
                <a:lnTo>
                  <a:pt x="61301" y="489313"/>
                </a:lnTo>
                <a:lnTo>
                  <a:pt x="117037" y="536617"/>
                </a:lnTo>
                <a:lnTo>
                  <a:pt x="150832" y="558715"/>
                </a:lnTo>
                <a:lnTo>
                  <a:pt x="188325" y="579670"/>
                </a:lnTo>
                <a:lnTo>
                  <a:pt x="229324" y="599405"/>
                </a:lnTo>
                <a:lnTo>
                  <a:pt x="273639" y="617840"/>
                </a:lnTo>
                <a:lnTo>
                  <a:pt x="321079" y="634894"/>
                </a:lnTo>
                <a:lnTo>
                  <a:pt x="371455" y="650490"/>
                </a:lnTo>
                <a:lnTo>
                  <a:pt x="424575" y="664548"/>
                </a:lnTo>
                <a:lnTo>
                  <a:pt x="480248" y="676989"/>
                </a:lnTo>
                <a:lnTo>
                  <a:pt x="538285" y="687733"/>
                </a:lnTo>
                <a:lnTo>
                  <a:pt x="598495" y="696701"/>
                </a:lnTo>
                <a:lnTo>
                  <a:pt x="660687" y="703814"/>
                </a:lnTo>
                <a:lnTo>
                  <a:pt x="724670" y="708993"/>
                </a:lnTo>
                <a:lnTo>
                  <a:pt x="790255" y="712159"/>
                </a:lnTo>
                <a:lnTo>
                  <a:pt x="857250" y="713232"/>
                </a:lnTo>
                <a:lnTo>
                  <a:pt x="924244" y="712159"/>
                </a:lnTo>
                <a:lnTo>
                  <a:pt x="989829" y="708993"/>
                </a:lnTo>
                <a:lnTo>
                  <a:pt x="1053812" y="703814"/>
                </a:lnTo>
                <a:lnTo>
                  <a:pt x="1116004" y="696701"/>
                </a:lnTo>
                <a:lnTo>
                  <a:pt x="1176214" y="687733"/>
                </a:lnTo>
                <a:lnTo>
                  <a:pt x="1234251" y="676989"/>
                </a:lnTo>
                <a:lnTo>
                  <a:pt x="1289924" y="664548"/>
                </a:lnTo>
                <a:lnTo>
                  <a:pt x="1343044" y="650490"/>
                </a:lnTo>
                <a:lnTo>
                  <a:pt x="1393420" y="634894"/>
                </a:lnTo>
                <a:lnTo>
                  <a:pt x="1440860" y="617840"/>
                </a:lnTo>
                <a:lnTo>
                  <a:pt x="1485175" y="599405"/>
                </a:lnTo>
                <a:lnTo>
                  <a:pt x="1526174" y="579670"/>
                </a:lnTo>
                <a:lnTo>
                  <a:pt x="1563667" y="558715"/>
                </a:lnTo>
                <a:lnTo>
                  <a:pt x="1597462" y="536617"/>
                </a:lnTo>
                <a:lnTo>
                  <a:pt x="1653198" y="489313"/>
                </a:lnTo>
                <a:lnTo>
                  <a:pt x="1691859" y="438392"/>
                </a:lnTo>
                <a:lnTo>
                  <a:pt x="1711920" y="384488"/>
                </a:lnTo>
                <a:lnTo>
                  <a:pt x="1714500" y="356615"/>
                </a:lnTo>
                <a:lnTo>
                  <a:pt x="1711920" y="328743"/>
                </a:lnTo>
                <a:lnTo>
                  <a:pt x="1691859" y="274839"/>
                </a:lnTo>
                <a:lnTo>
                  <a:pt x="1653198" y="223918"/>
                </a:lnTo>
                <a:lnTo>
                  <a:pt x="1597462" y="176614"/>
                </a:lnTo>
                <a:lnTo>
                  <a:pt x="1563667" y="154516"/>
                </a:lnTo>
                <a:lnTo>
                  <a:pt x="1526174" y="133561"/>
                </a:lnTo>
                <a:lnTo>
                  <a:pt x="1485175" y="113826"/>
                </a:lnTo>
                <a:lnTo>
                  <a:pt x="1440860" y="95391"/>
                </a:lnTo>
                <a:lnTo>
                  <a:pt x="1393420" y="78337"/>
                </a:lnTo>
                <a:lnTo>
                  <a:pt x="1343044" y="62741"/>
                </a:lnTo>
                <a:lnTo>
                  <a:pt x="1289924" y="48683"/>
                </a:lnTo>
                <a:lnTo>
                  <a:pt x="1234251" y="36242"/>
                </a:lnTo>
                <a:lnTo>
                  <a:pt x="1176214" y="25498"/>
                </a:lnTo>
                <a:lnTo>
                  <a:pt x="1116004" y="16530"/>
                </a:lnTo>
                <a:lnTo>
                  <a:pt x="1053812" y="9417"/>
                </a:lnTo>
                <a:lnTo>
                  <a:pt x="989829" y="4238"/>
                </a:lnTo>
                <a:lnTo>
                  <a:pt x="924244" y="1072"/>
                </a:lnTo>
                <a:lnTo>
                  <a:pt x="857250" y="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962400" y="1219200"/>
            <a:ext cx="772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3495" algn="ctr">
              <a:lnSpc>
                <a:spcPct val="100000"/>
              </a:lnSpc>
            </a:pPr>
            <a:r>
              <a:rPr lang="fr-FR" sz="2400" b="1" dirty="0" smtClean="0">
                <a:solidFill>
                  <a:srgbClr val="FFFFFF"/>
                </a:solidFill>
                <a:latin typeface="Arial"/>
                <a:cs typeface="Arial"/>
              </a:rPr>
              <a:t>IRM</a:t>
            </a:r>
            <a:endParaRPr lang="fr-F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3014" y="1535048"/>
            <a:ext cx="8055609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700">
              <a:lnSpc>
                <a:spcPct val="100000"/>
              </a:lnSpc>
              <a:spcBef>
                <a:spcPts val="100"/>
              </a:spcBef>
              <a:buSzPct val="88888"/>
              <a:buFont typeface="Times New Roman"/>
              <a:buChar char="•"/>
              <a:tabLst>
                <a:tab pos="405765" algn="l"/>
                <a:tab pos="40640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Surveillance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 seins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traites</a:t>
            </a:r>
            <a:endParaRPr sz="1800">
              <a:latin typeface="Times New Roman"/>
              <a:cs typeface="Times New Roman"/>
            </a:endParaRPr>
          </a:p>
          <a:p>
            <a:pPr marL="412115" indent="-400050">
              <a:lnSpc>
                <a:spcPct val="100000"/>
              </a:lnSpc>
              <a:spcBef>
                <a:spcPts val="1510"/>
              </a:spcBef>
              <a:buFont typeface="Times New Roman"/>
              <a:buChar char="•"/>
              <a:tabLst>
                <a:tab pos="412115" algn="l"/>
                <a:tab pos="41275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Détection : multifocalité,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multicentricité.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1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Discordance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entre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clinique,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Mammo/Echo, et/ou les prélèvements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histologiques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1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Exploration d’une adénopathie métastatique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axillaire isolée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(T0N1b).</a:t>
            </a:r>
            <a:endParaRPr sz="1800">
              <a:latin typeface="Times New Roman"/>
              <a:cs typeface="Times New Roman"/>
            </a:endParaRPr>
          </a:p>
          <a:p>
            <a:pPr marL="412115" indent="-400050">
              <a:lnSpc>
                <a:spcPct val="100000"/>
              </a:lnSpc>
              <a:spcBef>
                <a:spcPts val="1510"/>
              </a:spcBef>
              <a:buFont typeface="Times New Roman"/>
              <a:buChar char="•"/>
              <a:tabLst>
                <a:tab pos="412115" algn="l"/>
                <a:tab pos="41275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Prothèses :Recherche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 rupture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intra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ou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extra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capsulaire.</a:t>
            </a:r>
            <a:endParaRPr sz="1800">
              <a:latin typeface="Times New Roman"/>
              <a:cs typeface="Times New Roman"/>
            </a:endParaRPr>
          </a:p>
          <a:p>
            <a:pPr marL="412115" indent="-400050">
              <a:lnSpc>
                <a:spcPct val="100000"/>
              </a:lnSpc>
              <a:spcBef>
                <a:spcPts val="1510"/>
              </a:spcBef>
              <a:buFont typeface="Times New Roman"/>
              <a:buChar char="•"/>
              <a:tabLst>
                <a:tab pos="412115" algn="l"/>
                <a:tab pos="41275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Surveillance patientes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avec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risque génétique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reconnu.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293014" y="1022426"/>
            <a:ext cx="1660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Indications</a:t>
            </a:r>
            <a:r>
              <a:rPr sz="24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14884" y="999744"/>
            <a:ext cx="8572500" cy="4215765"/>
          </a:xfrm>
          <a:custGeom>
            <a:avLst/>
            <a:gdLst/>
            <a:ahLst/>
            <a:cxnLst/>
            <a:rect l="l" t="t" r="r" b="b"/>
            <a:pathLst>
              <a:path w="8572500" h="4215765">
                <a:moveTo>
                  <a:pt x="0" y="4215384"/>
                </a:moveTo>
                <a:lnTo>
                  <a:pt x="8572500" y="4215384"/>
                </a:lnTo>
                <a:lnTo>
                  <a:pt x="8572500" y="0"/>
                </a:lnTo>
                <a:lnTo>
                  <a:pt x="0" y="0"/>
                </a:lnTo>
                <a:lnTo>
                  <a:pt x="0" y="4215384"/>
                </a:lnTo>
                <a:close/>
              </a:path>
            </a:pathLst>
          </a:custGeom>
          <a:ln w="9144">
            <a:solidFill>
              <a:srgbClr val="FF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55419" y="0"/>
            <a:ext cx="5446776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363851" y="182371"/>
            <a:ext cx="3612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METHODES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D’EXPLORATION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11"/>
          <p:cNvSpPr/>
          <p:nvPr/>
        </p:nvSpPr>
        <p:spPr>
          <a:xfrm>
            <a:off x="2667000" y="1066800"/>
            <a:ext cx="2929255" cy="914400"/>
          </a:xfrm>
          <a:custGeom>
            <a:avLst/>
            <a:gdLst/>
            <a:ahLst/>
            <a:cxnLst/>
            <a:rect l="l" t="t" r="r" b="b"/>
            <a:pathLst>
              <a:path w="2929254" h="914400">
                <a:moveTo>
                  <a:pt x="0" y="457200"/>
                </a:moveTo>
                <a:lnTo>
                  <a:pt x="6704" y="413173"/>
                </a:lnTo>
                <a:lnTo>
                  <a:pt x="26408" y="370329"/>
                </a:lnTo>
                <a:lnTo>
                  <a:pt x="58497" y="328860"/>
                </a:lnTo>
                <a:lnTo>
                  <a:pt x="102358" y="288957"/>
                </a:lnTo>
                <a:lnTo>
                  <a:pt x="157378" y="250813"/>
                </a:lnTo>
                <a:lnTo>
                  <a:pt x="222942" y="214618"/>
                </a:lnTo>
                <a:lnTo>
                  <a:pt x="259487" y="197312"/>
                </a:lnTo>
                <a:lnTo>
                  <a:pt x="298438" y="180565"/>
                </a:lnTo>
                <a:lnTo>
                  <a:pt x="339717" y="164402"/>
                </a:lnTo>
                <a:lnTo>
                  <a:pt x="383250" y="148846"/>
                </a:lnTo>
                <a:lnTo>
                  <a:pt x="428958" y="133921"/>
                </a:lnTo>
                <a:lnTo>
                  <a:pt x="476765" y="119651"/>
                </a:lnTo>
                <a:lnTo>
                  <a:pt x="526595" y="106061"/>
                </a:lnTo>
                <a:lnTo>
                  <a:pt x="578370" y="93174"/>
                </a:lnTo>
                <a:lnTo>
                  <a:pt x="632015" y="81013"/>
                </a:lnTo>
                <a:lnTo>
                  <a:pt x="687451" y="69604"/>
                </a:lnTo>
                <a:lnTo>
                  <a:pt x="744604" y="58970"/>
                </a:lnTo>
                <a:lnTo>
                  <a:pt x="803395" y="49135"/>
                </a:lnTo>
                <a:lnTo>
                  <a:pt x="863748" y="40123"/>
                </a:lnTo>
                <a:lnTo>
                  <a:pt x="925586" y="31957"/>
                </a:lnTo>
                <a:lnTo>
                  <a:pt x="988834" y="24663"/>
                </a:lnTo>
                <a:lnTo>
                  <a:pt x="1053413" y="18263"/>
                </a:lnTo>
                <a:lnTo>
                  <a:pt x="1119247" y="12783"/>
                </a:lnTo>
                <a:lnTo>
                  <a:pt x="1186260" y="8245"/>
                </a:lnTo>
                <a:lnTo>
                  <a:pt x="1254375" y="4673"/>
                </a:lnTo>
                <a:lnTo>
                  <a:pt x="1323515" y="2093"/>
                </a:lnTo>
                <a:lnTo>
                  <a:pt x="1393604" y="527"/>
                </a:lnTo>
                <a:lnTo>
                  <a:pt x="1464564" y="0"/>
                </a:lnTo>
                <a:lnTo>
                  <a:pt x="1535523" y="527"/>
                </a:lnTo>
                <a:lnTo>
                  <a:pt x="1605612" y="2093"/>
                </a:lnTo>
                <a:lnTo>
                  <a:pt x="1674752" y="4673"/>
                </a:lnTo>
                <a:lnTo>
                  <a:pt x="1742867" y="8245"/>
                </a:lnTo>
                <a:lnTo>
                  <a:pt x="1809880" y="12783"/>
                </a:lnTo>
                <a:lnTo>
                  <a:pt x="1875714" y="18263"/>
                </a:lnTo>
                <a:lnTo>
                  <a:pt x="1940293" y="24663"/>
                </a:lnTo>
                <a:lnTo>
                  <a:pt x="2003541" y="31957"/>
                </a:lnTo>
                <a:lnTo>
                  <a:pt x="2065379" y="40123"/>
                </a:lnTo>
                <a:lnTo>
                  <a:pt x="2125732" y="49135"/>
                </a:lnTo>
                <a:lnTo>
                  <a:pt x="2184523" y="58970"/>
                </a:lnTo>
                <a:lnTo>
                  <a:pt x="2241676" y="69604"/>
                </a:lnTo>
                <a:lnTo>
                  <a:pt x="2297112" y="81013"/>
                </a:lnTo>
                <a:lnTo>
                  <a:pt x="2350757" y="93174"/>
                </a:lnTo>
                <a:lnTo>
                  <a:pt x="2402532" y="106061"/>
                </a:lnTo>
                <a:lnTo>
                  <a:pt x="2452362" y="119651"/>
                </a:lnTo>
                <a:lnTo>
                  <a:pt x="2500169" y="133921"/>
                </a:lnTo>
                <a:lnTo>
                  <a:pt x="2545877" y="148846"/>
                </a:lnTo>
                <a:lnTo>
                  <a:pt x="2589410" y="164402"/>
                </a:lnTo>
                <a:lnTo>
                  <a:pt x="2630689" y="180565"/>
                </a:lnTo>
                <a:lnTo>
                  <a:pt x="2669640" y="197312"/>
                </a:lnTo>
                <a:lnTo>
                  <a:pt x="2706185" y="214618"/>
                </a:lnTo>
                <a:lnTo>
                  <a:pt x="2740246" y="232460"/>
                </a:lnTo>
                <a:lnTo>
                  <a:pt x="2800615" y="269653"/>
                </a:lnTo>
                <a:lnTo>
                  <a:pt x="2850132" y="308701"/>
                </a:lnTo>
                <a:lnTo>
                  <a:pt x="2888185" y="349410"/>
                </a:lnTo>
                <a:lnTo>
                  <a:pt x="2914158" y="391591"/>
                </a:lnTo>
                <a:lnTo>
                  <a:pt x="2927439" y="435050"/>
                </a:lnTo>
                <a:lnTo>
                  <a:pt x="2929128" y="457200"/>
                </a:lnTo>
                <a:lnTo>
                  <a:pt x="2927439" y="479349"/>
                </a:lnTo>
                <a:lnTo>
                  <a:pt x="2914158" y="522808"/>
                </a:lnTo>
                <a:lnTo>
                  <a:pt x="2888185" y="564989"/>
                </a:lnTo>
                <a:lnTo>
                  <a:pt x="2850132" y="605698"/>
                </a:lnTo>
                <a:lnTo>
                  <a:pt x="2800615" y="644746"/>
                </a:lnTo>
                <a:lnTo>
                  <a:pt x="2740246" y="681939"/>
                </a:lnTo>
                <a:lnTo>
                  <a:pt x="2706185" y="699781"/>
                </a:lnTo>
                <a:lnTo>
                  <a:pt x="2669640" y="717087"/>
                </a:lnTo>
                <a:lnTo>
                  <a:pt x="2630689" y="733834"/>
                </a:lnTo>
                <a:lnTo>
                  <a:pt x="2589410" y="749997"/>
                </a:lnTo>
                <a:lnTo>
                  <a:pt x="2545877" y="765553"/>
                </a:lnTo>
                <a:lnTo>
                  <a:pt x="2500169" y="780478"/>
                </a:lnTo>
                <a:lnTo>
                  <a:pt x="2452362" y="794748"/>
                </a:lnTo>
                <a:lnTo>
                  <a:pt x="2402532" y="808338"/>
                </a:lnTo>
                <a:lnTo>
                  <a:pt x="2350757" y="821225"/>
                </a:lnTo>
                <a:lnTo>
                  <a:pt x="2297112" y="833386"/>
                </a:lnTo>
                <a:lnTo>
                  <a:pt x="2241676" y="844795"/>
                </a:lnTo>
                <a:lnTo>
                  <a:pt x="2184523" y="855429"/>
                </a:lnTo>
                <a:lnTo>
                  <a:pt x="2125732" y="865264"/>
                </a:lnTo>
                <a:lnTo>
                  <a:pt x="2065379" y="874276"/>
                </a:lnTo>
                <a:lnTo>
                  <a:pt x="2003541" y="882442"/>
                </a:lnTo>
                <a:lnTo>
                  <a:pt x="1940293" y="889736"/>
                </a:lnTo>
                <a:lnTo>
                  <a:pt x="1875714" y="896136"/>
                </a:lnTo>
                <a:lnTo>
                  <a:pt x="1809880" y="901616"/>
                </a:lnTo>
                <a:lnTo>
                  <a:pt x="1742867" y="906154"/>
                </a:lnTo>
                <a:lnTo>
                  <a:pt x="1674752" y="909726"/>
                </a:lnTo>
                <a:lnTo>
                  <a:pt x="1605612" y="912306"/>
                </a:lnTo>
                <a:lnTo>
                  <a:pt x="1535523" y="913872"/>
                </a:lnTo>
                <a:lnTo>
                  <a:pt x="1464564" y="914400"/>
                </a:lnTo>
                <a:lnTo>
                  <a:pt x="1393604" y="913872"/>
                </a:lnTo>
                <a:lnTo>
                  <a:pt x="1323515" y="912306"/>
                </a:lnTo>
                <a:lnTo>
                  <a:pt x="1254375" y="909726"/>
                </a:lnTo>
                <a:lnTo>
                  <a:pt x="1186260" y="906154"/>
                </a:lnTo>
                <a:lnTo>
                  <a:pt x="1119247" y="901616"/>
                </a:lnTo>
                <a:lnTo>
                  <a:pt x="1053413" y="896136"/>
                </a:lnTo>
                <a:lnTo>
                  <a:pt x="988834" y="889736"/>
                </a:lnTo>
                <a:lnTo>
                  <a:pt x="925586" y="882442"/>
                </a:lnTo>
                <a:lnTo>
                  <a:pt x="863748" y="874276"/>
                </a:lnTo>
                <a:lnTo>
                  <a:pt x="803395" y="865264"/>
                </a:lnTo>
                <a:lnTo>
                  <a:pt x="744604" y="855429"/>
                </a:lnTo>
                <a:lnTo>
                  <a:pt x="687451" y="844795"/>
                </a:lnTo>
                <a:lnTo>
                  <a:pt x="632015" y="833386"/>
                </a:lnTo>
                <a:lnTo>
                  <a:pt x="578370" y="821225"/>
                </a:lnTo>
                <a:lnTo>
                  <a:pt x="526595" y="808338"/>
                </a:lnTo>
                <a:lnTo>
                  <a:pt x="476765" y="794748"/>
                </a:lnTo>
                <a:lnTo>
                  <a:pt x="428958" y="780478"/>
                </a:lnTo>
                <a:lnTo>
                  <a:pt x="383250" y="765553"/>
                </a:lnTo>
                <a:lnTo>
                  <a:pt x="339717" y="749997"/>
                </a:lnTo>
                <a:lnTo>
                  <a:pt x="298438" y="733834"/>
                </a:lnTo>
                <a:lnTo>
                  <a:pt x="259487" y="717087"/>
                </a:lnTo>
                <a:lnTo>
                  <a:pt x="222942" y="699781"/>
                </a:lnTo>
                <a:lnTo>
                  <a:pt x="188881" y="681939"/>
                </a:lnTo>
                <a:lnTo>
                  <a:pt x="128512" y="644746"/>
                </a:lnTo>
                <a:lnTo>
                  <a:pt x="78995" y="605698"/>
                </a:lnTo>
                <a:lnTo>
                  <a:pt x="40942" y="564989"/>
                </a:lnTo>
                <a:lnTo>
                  <a:pt x="14969" y="522808"/>
                </a:lnTo>
                <a:lnTo>
                  <a:pt x="1688" y="479349"/>
                </a:lnTo>
                <a:lnTo>
                  <a:pt x="0" y="457200"/>
                </a:lnTo>
                <a:close/>
              </a:path>
            </a:pathLst>
          </a:custGeom>
          <a:solidFill>
            <a:srgbClr val="E31DBD"/>
          </a:solidFill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endParaRPr lang="fr-FR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fr-FR"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Galactographie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2042286"/>
            <a:ext cx="4700270" cy="27266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71780" marR="5080" indent="-271780" algn="just">
              <a:lnSpc>
                <a:spcPct val="80700"/>
              </a:lnSpc>
              <a:spcBef>
                <a:spcPts val="515"/>
              </a:spcBef>
              <a:buChar char="-"/>
              <a:tabLst>
                <a:tab pos="27178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opacification rétrograde par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produit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contraste des galactophores,  permettant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leur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étude: forme,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contenu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et harmonie.</a:t>
            </a:r>
            <a:endParaRPr sz="1800">
              <a:latin typeface="Arial"/>
              <a:cs typeface="Arial"/>
            </a:endParaRPr>
          </a:p>
          <a:p>
            <a:pPr marL="288290" indent="-212725" algn="just">
              <a:lnSpc>
                <a:spcPts val="2014"/>
              </a:lnSpc>
              <a:buChar char="-"/>
              <a:tabLst>
                <a:tab pos="28892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examen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intention,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toujours</a:t>
            </a:r>
            <a:endParaRPr sz="1800">
              <a:latin typeface="Arial"/>
              <a:cs typeface="Arial"/>
            </a:endParaRPr>
          </a:p>
          <a:p>
            <a:pPr marL="355600" algn="just">
              <a:lnSpc>
                <a:spcPts val="2014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précédé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d’une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mammographie.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Indications:</a:t>
            </a:r>
            <a:endParaRPr sz="2200">
              <a:latin typeface="Arial"/>
              <a:cs typeface="Arial"/>
            </a:endParaRPr>
          </a:p>
          <a:p>
            <a:pPr marL="355600" marR="577215" indent="-342900">
              <a:lnSpc>
                <a:spcPct val="100000"/>
              </a:lnSpc>
              <a:spcBef>
                <a:spcPts val="445"/>
              </a:spcBef>
              <a:buClr>
                <a:srgbClr val="FFFFFF"/>
              </a:buClr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dirty="0"/>
              <a:t>	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Écoulement uni-orificiel, séreux ou  sanglant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91515" y="1651457"/>
            <a:ext cx="1221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Principe: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5286755" y="928116"/>
            <a:ext cx="3142488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/>
          <p:nvPr/>
        </p:nvSpPr>
        <p:spPr>
          <a:xfrm>
            <a:off x="3810000" y="5743955"/>
            <a:ext cx="1210055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5903214" y="3672459"/>
            <a:ext cx="666115" cy="1143635"/>
          </a:xfrm>
          <a:custGeom>
            <a:avLst/>
            <a:gdLst/>
            <a:ahLst/>
            <a:cxnLst/>
            <a:rect l="l" t="t" r="r" b="b"/>
            <a:pathLst>
              <a:path w="666115" h="1143635">
                <a:moveTo>
                  <a:pt x="0" y="779907"/>
                </a:moveTo>
                <a:lnTo>
                  <a:pt x="262255" y="1143127"/>
                </a:lnTo>
                <a:lnTo>
                  <a:pt x="665988" y="1026287"/>
                </a:lnTo>
                <a:lnTo>
                  <a:pt x="476885" y="956310"/>
                </a:lnTo>
                <a:lnTo>
                  <a:pt x="487852" y="906473"/>
                </a:lnTo>
                <a:lnTo>
                  <a:pt x="497535" y="856442"/>
                </a:lnTo>
                <a:lnTo>
                  <a:pt x="498653" y="849757"/>
                </a:lnTo>
                <a:lnTo>
                  <a:pt x="188849" y="849757"/>
                </a:lnTo>
                <a:lnTo>
                  <a:pt x="0" y="779907"/>
                </a:lnTo>
                <a:close/>
              </a:path>
              <a:path w="666115" h="1143635">
                <a:moveTo>
                  <a:pt x="465709" y="0"/>
                </a:moveTo>
                <a:lnTo>
                  <a:pt x="171069" y="76073"/>
                </a:lnTo>
                <a:lnTo>
                  <a:pt x="182637" y="123663"/>
                </a:lnTo>
                <a:lnTo>
                  <a:pt x="192814" y="171496"/>
                </a:lnTo>
                <a:lnTo>
                  <a:pt x="201600" y="219543"/>
                </a:lnTo>
                <a:lnTo>
                  <a:pt x="208994" y="267773"/>
                </a:lnTo>
                <a:lnTo>
                  <a:pt x="214995" y="316155"/>
                </a:lnTo>
                <a:lnTo>
                  <a:pt x="219601" y="364660"/>
                </a:lnTo>
                <a:lnTo>
                  <a:pt x="222814" y="413256"/>
                </a:lnTo>
                <a:lnTo>
                  <a:pt x="224631" y="461914"/>
                </a:lnTo>
                <a:lnTo>
                  <a:pt x="225052" y="510604"/>
                </a:lnTo>
                <a:lnTo>
                  <a:pt x="224076" y="559294"/>
                </a:lnTo>
                <a:lnTo>
                  <a:pt x="221703" y="607955"/>
                </a:lnTo>
                <a:lnTo>
                  <a:pt x="217932" y="656556"/>
                </a:lnTo>
                <a:lnTo>
                  <a:pt x="212712" y="705427"/>
                </a:lnTo>
                <a:lnTo>
                  <a:pt x="206191" y="753458"/>
                </a:lnTo>
                <a:lnTo>
                  <a:pt x="198220" y="801698"/>
                </a:lnTo>
                <a:lnTo>
                  <a:pt x="188849" y="849757"/>
                </a:lnTo>
                <a:lnTo>
                  <a:pt x="498653" y="849757"/>
                </a:lnTo>
                <a:lnTo>
                  <a:pt x="505932" y="806241"/>
                </a:lnTo>
                <a:lnTo>
                  <a:pt x="513045" y="755894"/>
                </a:lnTo>
                <a:lnTo>
                  <a:pt x="518905" y="705067"/>
                </a:lnTo>
                <a:lnTo>
                  <a:pt x="523417" y="654863"/>
                </a:lnTo>
                <a:lnTo>
                  <a:pt x="526676" y="604227"/>
                </a:lnTo>
                <a:lnTo>
                  <a:pt x="528652" y="553545"/>
                </a:lnTo>
                <a:lnTo>
                  <a:pt x="529344" y="502841"/>
                </a:lnTo>
                <a:lnTo>
                  <a:pt x="528752" y="452139"/>
                </a:lnTo>
                <a:lnTo>
                  <a:pt x="526878" y="401464"/>
                </a:lnTo>
                <a:lnTo>
                  <a:pt x="523720" y="350840"/>
                </a:lnTo>
                <a:lnTo>
                  <a:pt x="519279" y="300294"/>
                </a:lnTo>
                <a:lnTo>
                  <a:pt x="513556" y="249848"/>
                </a:lnTo>
                <a:lnTo>
                  <a:pt x="506550" y="199528"/>
                </a:lnTo>
                <a:lnTo>
                  <a:pt x="498262" y="149359"/>
                </a:lnTo>
                <a:lnTo>
                  <a:pt x="488693" y="99364"/>
                </a:lnTo>
                <a:lnTo>
                  <a:pt x="477841" y="49570"/>
                </a:lnTo>
                <a:lnTo>
                  <a:pt x="4657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3803269" y="2068195"/>
            <a:ext cx="1190625" cy="683895"/>
          </a:xfrm>
          <a:custGeom>
            <a:avLst/>
            <a:gdLst/>
            <a:ahLst/>
            <a:cxnLst/>
            <a:rect l="l" t="t" r="r" b="b"/>
            <a:pathLst>
              <a:path w="1190625" h="683894">
                <a:moveTo>
                  <a:pt x="1092491" y="476656"/>
                </a:moveTo>
                <a:lnTo>
                  <a:pt x="701299" y="476656"/>
                </a:lnTo>
                <a:lnTo>
                  <a:pt x="752029" y="477699"/>
                </a:lnTo>
                <a:lnTo>
                  <a:pt x="802763" y="480262"/>
                </a:lnTo>
                <a:lnTo>
                  <a:pt x="853469" y="484350"/>
                </a:lnTo>
                <a:lnTo>
                  <a:pt x="904113" y="489965"/>
                </a:lnTo>
                <a:lnTo>
                  <a:pt x="849883" y="683894"/>
                </a:lnTo>
                <a:lnTo>
                  <a:pt x="1092491" y="476656"/>
                </a:lnTo>
                <a:close/>
              </a:path>
              <a:path w="1190625" h="683894">
                <a:moveTo>
                  <a:pt x="686704" y="172316"/>
                </a:moveTo>
                <a:lnTo>
                  <a:pt x="636672" y="173066"/>
                </a:lnTo>
                <a:lnTo>
                  <a:pt x="586697" y="175065"/>
                </a:lnTo>
                <a:lnTo>
                  <a:pt x="536803" y="178311"/>
                </a:lnTo>
                <a:lnTo>
                  <a:pt x="487013" y="182800"/>
                </a:lnTo>
                <a:lnTo>
                  <a:pt x="437350" y="188530"/>
                </a:lnTo>
                <a:lnTo>
                  <a:pt x="387839" y="195499"/>
                </a:lnTo>
                <a:lnTo>
                  <a:pt x="338502" y="203704"/>
                </a:lnTo>
                <a:lnTo>
                  <a:pt x="289364" y="213142"/>
                </a:lnTo>
                <a:lnTo>
                  <a:pt x="240446" y="223811"/>
                </a:lnTo>
                <a:lnTo>
                  <a:pt x="191774" y="235708"/>
                </a:lnTo>
                <a:lnTo>
                  <a:pt x="143369" y="248831"/>
                </a:lnTo>
                <a:lnTo>
                  <a:pt x="95256" y="263177"/>
                </a:lnTo>
                <a:lnTo>
                  <a:pt x="47459" y="278744"/>
                </a:lnTo>
                <a:lnTo>
                  <a:pt x="0" y="295528"/>
                </a:lnTo>
                <a:lnTo>
                  <a:pt x="105028" y="581151"/>
                </a:lnTo>
                <a:lnTo>
                  <a:pt x="153105" y="564287"/>
                </a:lnTo>
                <a:lnTo>
                  <a:pt x="201585" y="548891"/>
                </a:lnTo>
                <a:lnTo>
                  <a:pt x="250437" y="534969"/>
                </a:lnTo>
                <a:lnTo>
                  <a:pt x="299626" y="522523"/>
                </a:lnTo>
                <a:lnTo>
                  <a:pt x="349120" y="511559"/>
                </a:lnTo>
                <a:lnTo>
                  <a:pt x="398884" y="502081"/>
                </a:lnTo>
                <a:lnTo>
                  <a:pt x="448887" y="494094"/>
                </a:lnTo>
                <a:lnTo>
                  <a:pt x="499094" y="487600"/>
                </a:lnTo>
                <a:lnTo>
                  <a:pt x="549472" y="482605"/>
                </a:lnTo>
                <a:lnTo>
                  <a:pt x="599987" y="479114"/>
                </a:lnTo>
                <a:lnTo>
                  <a:pt x="650608" y="477129"/>
                </a:lnTo>
                <a:lnTo>
                  <a:pt x="1092491" y="476656"/>
                </a:lnTo>
                <a:lnTo>
                  <a:pt x="1190497" y="392938"/>
                </a:lnTo>
                <a:lnTo>
                  <a:pt x="1114953" y="194182"/>
                </a:lnTo>
                <a:lnTo>
                  <a:pt x="986789" y="194182"/>
                </a:lnTo>
                <a:lnTo>
                  <a:pt x="936905" y="187386"/>
                </a:lnTo>
                <a:lnTo>
                  <a:pt x="886938" y="181854"/>
                </a:lnTo>
                <a:lnTo>
                  <a:pt x="836910" y="177583"/>
                </a:lnTo>
                <a:lnTo>
                  <a:pt x="786847" y="174572"/>
                </a:lnTo>
                <a:lnTo>
                  <a:pt x="736770" y="172817"/>
                </a:lnTo>
                <a:lnTo>
                  <a:pt x="686704" y="172316"/>
                </a:lnTo>
                <a:close/>
              </a:path>
              <a:path w="1190625" h="683894">
                <a:moveTo>
                  <a:pt x="1041145" y="0"/>
                </a:moveTo>
                <a:lnTo>
                  <a:pt x="986789" y="194182"/>
                </a:lnTo>
                <a:lnTo>
                  <a:pt x="1114953" y="194182"/>
                </a:lnTo>
                <a:lnTo>
                  <a:pt x="10411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0"/>
          <p:cNvSpPr/>
          <p:nvPr/>
        </p:nvSpPr>
        <p:spPr>
          <a:xfrm>
            <a:off x="2182367" y="3717035"/>
            <a:ext cx="766571" cy="121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4939284" y="4823459"/>
            <a:ext cx="1766316" cy="1562100"/>
          </a:xfrm>
          <a:custGeom>
            <a:avLst/>
            <a:gdLst/>
            <a:ahLst/>
            <a:cxnLst/>
            <a:rect l="l" t="t" r="r" b="b"/>
            <a:pathLst>
              <a:path w="1562100" h="1562100">
                <a:moveTo>
                  <a:pt x="0" y="1562099"/>
                </a:moveTo>
                <a:lnTo>
                  <a:pt x="1562100" y="1562099"/>
                </a:lnTo>
                <a:lnTo>
                  <a:pt x="1562100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/>
        </p:nvSpPr>
        <p:spPr>
          <a:xfrm>
            <a:off x="2286000" y="4823459"/>
            <a:ext cx="1560830" cy="1562100"/>
          </a:xfrm>
          <a:custGeom>
            <a:avLst/>
            <a:gdLst/>
            <a:ahLst/>
            <a:cxnLst/>
            <a:rect l="l" t="t" r="r" b="b"/>
            <a:pathLst>
              <a:path w="1560829" h="1562100">
                <a:moveTo>
                  <a:pt x="0" y="1562099"/>
                </a:moveTo>
                <a:lnTo>
                  <a:pt x="1560576" y="1562099"/>
                </a:lnTo>
                <a:lnTo>
                  <a:pt x="1560576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5000244" y="2142744"/>
            <a:ext cx="1560830" cy="1560830"/>
          </a:xfrm>
          <a:custGeom>
            <a:avLst/>
            <a:gdLst/>
            <a:ahLst/>
            <a:cxnLst/>
            <a:rect l="l" t="t" r="r" b="b"/>
            <a:pathLst>
              <a:path w="1560829" h="1560829">
                <a:moveTo>
                  <a:pt x="0" y="1560575"/>
                </a:moveTo>
                <a:lnTo>
                  <a:pt x="1560576" y="1560575"/>
                </a:lnTo>
                <a:lnTo>
                  <a:pt x="1560576" y="0"/>
                </a:lnTo>
                <a:lnTo>
                  <a:pt x="0" y="0"/>
                </a:lnTo>
                <a:lnTo>
                  <a:pt x="0" y="156057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2"/>
          <p:cNvSpPr/>
          <p:nvPr/>
        </p:nvSpPr>
        <p:spPr>
          <a:xfrm>
            <a:off x="2286000" y="2170176"/>
            <a:ext cx="1560830" cy="1560830"/>
          </a:xfrm>
          <a:custGeom>
            <a:avLst/>
            <a:gdLst/>
            <a:ahLst/>
            <a:cxnLst/>
            <a:rect l="l" t="t" r="r" b="b"/>
            <a:pathLst>
              <a:path w="1560829" h="1560829">
                <a:moveTo>
                  <a:pt x="0" y="1560576"/>
                </a:moveTo>
                <a:lnTo>
                  <a:pt x="1560576" y="1560576"/>
                </a:lnTo>
                <a:lnTo>
                  <a:pt x="1560576" y="0"/>
                </a:lnTo>
                <a:lnTo>
                  <a:pt x="0" y="0"/>
                </a:lnTo>
                <a:lnTo>
                  <a:pt x="0" y="156057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5"/>
          <p:cNvSpPr/>
          <p:nvPr/>
        </p:nvSpPr>
        <p:spPr>
          <a:xfrm>
            <a:off x="714755" y="999744"/>
            <a:ext cx="7776972" cy="505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428244" y="214884"/>
            <a:ext cx="8229600" cy="71374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99695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785"/>
              </a:spcBef>
            </a:pPr>
            <a:r>
              <a:rPr sz="3200" b="1" smtClean="0">
                <a:solidFill>
                  <a:srgbClr val="FFFFFF"/>
                </a:solidFill>
                <a:latin typeface="Times New Roman"/>
                <a:cs typeface="Times New Roman"/>
              </a:rPr>
              <a:t>La CLASSIFICATION Bi-Rads </a:t>
            </a:r>
            <a:r>
              <a:rPr sz="32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3200" b="1" spc="-6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mtClean="0">
                <a:solidFill>
                  <a:srgbClr val="FFFFFF"/>
                </a:solidFill>
                <a:latin typeface="Times New Roman"/>
                <a:cs typeface="Times New Roman"/>
              </a:rPr>
              <a:t>l’ACR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5105400"/>
            <a:ext cx="2057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81915" algn="ctr">
              <a:lnSpc>
                <a:spcPts val="2170"/>
              </a:lnSpc>
            </a:pPr>
            <a:r>
              <a:rPr lang="fr-FR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Probabi</a:t>
            </a:r>
            <a:r>
              <a:rPr lang="fr-FR" sz="2400" b="1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fr-FR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ité  de     </a:t>
            </a:r>
            <a:r>
              <a:rPr lang="fr-FR" sz="2400" b="1" dirty="0" smtClean="0">
                <a:solidFill>
                  <a:srgbClr val="FFFFFF"/>
                </a:solidFill>
                <a:latin typeface="Arial"/>
                <a:cs typeface="Arial"/>
              </a:rPr>
              <a:t>malignité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334000"/>
            <a:ext cx="191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244">
              <a:lnSpc>
                <a:spcPct val="100000"/>
              </a:lnSpc>
              <a:spcBef>
                <a:spcPts val="2055"/>
              </a:spcBef>
            </a:pPr>
            <a:r>
              <a:rPr lang="fr-FR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classement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2590800"/>
            <a:ext cx="1637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dirty="0" smtClean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lang="fr-FR" sz="2400" b="1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Rx.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2743200"/>
            <a:ext cx="1397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6255">
              <a:lnSpc>
                <a:spcPct val="100000"/>
              </a:lnSpc>
              <a:spcBef>
                <a:spcPts val="2045"/>
              </a:spcBef>
            </a:pPr>
            <a:r>
              <a:rPr lang="fr-FR" sz="2800" b="1" spc="-55" dirty="0" smtClean="0">
                <a:solidFill>
                  <a:srgbClr val="FFFFFF"/>
                </a:solidFill>
                <a:latin typeface="Arial"/>
                <a:cs typeface="Arial"/>
              </a:rPr>
              <a:t>CAT</a:t>
            </a:r>
            <a:endParaRPr lang="fr-FR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/>
          <p:nvPr/>
        </p:nvSpPr>
        <p:spPr>
          <a:xfrm>
            <a:off x="1786127" y="3756659"/>
            <a:ext cx="731520" cy="730250"/>
          </a:xfrm>
          <a:custGeom>
            <a:avLst/>
            <a:gdLst/>
            <a:ahLst/>
            <a:cxnLst/>
            <a:rect l="l" t="t" r="r" b="b"/>
            <a:pathLst>
              <a:path w="731519" h="730250">
                <a:moveTo>
                  <a:pt x="0" y="0"/>
                </a:moveTo>
                <a:lnTo>
                  <a:pt x="0" y="182879"/>
                </a:lnTo>
                <a:lnTo>
                  <a:pt x="2613" y="222802"/>
                </a:lnTo>
                <a:lnTo>
                  <a:pt x="10327" y="261931"/>
                </a:lnTo>
                <a:lnTo>
                  <a:pt x="22955" y="300110"/>
                </a:lnTo>
                <a:lnTo>
                  <a:pt x="40308" y="337183"/>
                </a:lnTo>
                <a:lnTo>
                  <a:pt x="62198" y="372992"/>
                </a:lnTo>
                <a:lnTo>
                  <a:pt x="88437" y="407383"/>
                </a:lnTo>
                <a:lnTo>
                  <a:pt x="118837" y="440198"/>
                </a:lnTo>
                <a:lnTo>
                  <a:pt x="153209" y="471281"/>
                </a:lnTo>
                <a:lnTo>
                  <a:pt x="191366" y="500475"/>
                </a:lnTo>
                <a:lnTo>
                  <a:pt x="233120" y="527624"/>
                </a:lnTo>
                <a:lnTo>
                  <a:pt x="278283" y="552571"/>
                </a:lnTo>
                <a:lnTo>
                  <a:pt x="326665" y="575161"/>
                </a:lnTo>
                <a:lnTo>
                  <a:pt x="378081" y="595236"/>
                </a:lnTo>
                <a:lnTo>
                  <a:pt x="432340" y="612640"/>
                </a:lnTo>
                <a:lnTo>
                  <a:pt x="489256" y="627217"/>
                </a:lnTo>
                <a:lnTo>
                  <a:pt x="548640" y="638809"/>
                </a:lnTo>
                <a:lnTo>
                  <a:pt x="548640" y="730250"/>
                </a:lnTo>
                <a:lnTo>
                  <a:pt x="731520" y="562356"/>
                </a:lnTo>
                <a:lnTo>
                  <a:pt x="633154" y="455929"/>
                </a:lnTo>
                <a:lnTo>
                  <a:pt x="548640" y="455929"/>
                </a:lnTo>
                <a:lnTo>
                  <a:pt x="489256" y="444337"/>
                </a:lnTo>
                <a:lnTo>
                  <a:pt x="432340" y="429760"/>
                </a:lnTo>
                <a:lnTo>
                  <a:pt x="378081" y="412356"/>
                </a:lnTo>
                <a:lnTo>
                  <a:pt x="326665" y="392281"/>
                </a:lnTo>
                <a:lnTo>
                  <a:pt x="278283" y="369691"/>
                </a:lnTo>
                <a:lnTo>
                  <a:pt x="233120" y="344744"/>
                </a:lnTo>
                <a:lnTo>
                  <a:pt x="191366" y="317595"/>
                </a:lnTo>
                <a:lnTo>
                  <a:pt x="153209" y="288401"/>
                </a:lnTo>
                <a:lnTo>
                  <a:pt x="118837" y="257318"/>
                </a:lnTo>
                <a:lnTo>
                  <a:pt x="88437" y="224503"/>
                </a:lnTo>
                <a:lnTo>
                  <a:pt x="62198" y="190112"/>
                </a:lnTo>
                <a:lnTo>
                  <a:pt x="40308" y="154303"/>
                </a:lnTo>
                <a:lnTo>
                  <a:pt x="22955" y="117230"/>
                </a:lnTo>
                <a:lnTo>
                  <a:pt x="10327" y="79051"/>
                </a:lnTo>
                <a:lnTo>
                  <a:pt x="2613" y="39922"/>
                </a:lnTo>
                <a:lnTo>
                  <a:pt x="0" y="0"/>
                </a:lnTo>
                <a:close/>
              </a:path>
              <a:path w="731519" h="730250">
                <a:moveTo>
                  <a:pt x="548640" y="364489"/>
                </a:moveTo>
                <a:lnTo>
                  <a:pt x="548640" y="455929"/>
                </a:lnTo>
                <a:lnTo>
                  <a:pt x="633154" y="455929"/>
                </a:lnTo>
                <a:lnTo>
                  <a:pt x="548640" y="3644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/>
          <p:cNvSpPr/>
          <p:nvPr/>
        </p:nvSpPr>
        <p:spPr>
          <a:xfrm>
            <a:off x="1714500" y="4287011"/>
            <a:ext cx="4143755" cy="1776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 txBox="1"/>
          <p:nvPr/>
        </p:nvSpPr>
        <p:spPr>
          <a:xfrm>
            <a:off x="2492120" y="4471796"/>
            <a:ext cx="25888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incidences  complémentaires,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clichés  centrés comprimés,  agrandissement de  microcalcifications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949452" y="1400555"/>
            <a:ext cx="4817364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1974342" y="1663700"/>
            <a:ext cx="27666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Des investigations  complémentaires sont  nécessaires :  comparaison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avec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les  documents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antérieurs: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634264" y="602567"/>
            <a:ext cx="762000" cy="663575"/>
          </a:xfrm>
          <a:custGeom>
            <a:avLst/>
            <a:gdLst/>
            <a:ahLst/>
            <a:cxnLst/>
            <a:rect l="l" t="t" r="r" b="b"/>
            <a:pathLst>
              <a:path w="762000" h="663575">
                <a:moveTo>
                  <a:pt x="706742" y="0"/>
                </a:moveTo>
                <a:lnTo>
                  <a:pt x="651608" y="2460"/>
                </a:lnTo>
                <a:lnTo>
                  <a:pt x="599880" y="7891"/>
                </a:lnTo>
                <a:lnTo>
                  <a:pt x="549528" y="16223"/>
                </a:lnTo>
                <a:lnTo>
                  <a:pt x="500661" y="27344"/>
                </a:lnTo>
                <a:lnTo>
                  <a:pt x="453389" y="41144"/>
                </a:lnTo>
                <a:lnTo>
                  <a:pt x="407822" y="57509"/>
                </a:lnTo>
                <a:lnTo>
                  <a:pt x="364069" y="76328"/>
                </a:lnTo>
                <a:lnTo>
                  <a:pt x="322240" y="97489"/>
                </a:lnTo>
                <a:lnTo>
                  <a:pt x="282444" y="120880"/>
                </a:lnTo>
                <a:lnTo>
                  <a:pt x="244791" y="146389"/>
                </a:lnTo>
                <a:lnTo>
                  <a:pt x="209390" y="173904"/>
                </a:lnTo>
                <a:lnTo>
                  <a:pt x="176352" y="203313"/>
                </a:lnTo>
                <a:lnTo>
                  <a:pt x="145785" y="234505"/>
                </a:lnTo>
                <a:lnTo>
                  <a:pt x="117800" y="267367"/>
                </a:lnTo>
                <a:lnTo>
                  <a:pt x="92506" y="301788"/>
                </a:lnTo>
                <a:lnTo>
                  <a:pt x="70012" y="337655"/>
                </a:lnTo>
                <a:lnTo>
                  <a:pt x="50429" y="374857"/>
                </a:lnTo>
                <a:lnTo>
                  <a:pt x="33865" y="413282"/>
                </a:lnTo>
                <a:lnTo>
                  <a:pt x="20431" y="452818"/>
                </a:lnTo>
                <a:lnTo>
                  <a:pt x="10235" y="493352"/>
                </a:lnTo>
                <a:lnTo>
                  <a:pt x="3388" y="534774"/>
                </a:lnTo>
                <a:lnTo>
                  <a:pt x="0" y="576970"/>
                </a:lnTo>
                <a:lnTo>
                  <a:pt x="179" y="619830"/>
                </a:lnTo>
                <a:lnTo>
                  <a:pt x="4035" y="663241"/>
                </a:lnTo>
                <a:lnTo>
                  <a:pt x="15611" y="621869"/>
                </a:lnTo>
                <a:lnTo>
                  <a:pt x="30439" y="581811"/>
                </a:lnTo>
                <a:lnTo>
                  <a:pt x="48385" y="543151"/>
                </a:lnTo>
                <a:lnTo>
                  <a:pt x="69317" y="505977"/>
                </a:lnTo>
                <a:lnTo>
                  <a:pt x="93100" y="470372"/>
                </a:lnTo>
                <a:lnTo>
                  <a:pt x="119601" y="436422"/>
                </a:lnTo>
                <a:lnTo>
                  <a:pt x="148688" y="404213"/>
                </a:lnTo>
                <a:lnTo>
                  <a:pt x="180226" y="373829"/>
                </a:lnTo>
                <a:lnTo>
                  <a:pt x="214084" y="345357"/>
                </a:lnTo>
                <a:lnTo>
                  <a:pt x="250126" y="318881"/>
                </a:lnTo>
                <a:lnTo>
                  <a:pt x="288220" y="294487"/>
                </a:lnTo>
                <a:lnTo>
                  <a:pt x="328234" y="272260"/>
                </a:lnTo>
                <a:lnTo>
                  <a:pt x="370032" y="252286"/>
                </a:lnTo>
                <a:lnTo>
                  <a:pt x="413483" y="234649"/>
                </a:lnTo>
                <a:lnTo>
                  <a:pt x="458452" y="219435"/>
                </a:lnTo>
                <a:lnTo>
                  <a:pt x="504807" y="206730"/>
                </a:lnTo>
                <a:lnTo>
                  <a:pt x="552415" y="196619"/>
                </a:lnTo>
                <a:lnTo>
                  <a:pt x="601141" y="189186"/>
                </a:lnTo>
                <a:lnTo>
                  <a:pt x="650853" y="184518"/>
                </a:lnTo>
                <a:lnTo>
                  <a:pt x="701417" y="182700"/>
                </a:lnTo>
                <a:lnTo>
                  <a:pt x="752757" y="182700"/>
                </a:lnTo>
                <a:lnTo>
                  <a:pt x="761971" y="1063"/>
                </a:lnTo>
                <a:lnTo>
                  <a:pt x="734350" y="85"/>
                </a:lnTo>
                <a:lnTo>
                  <a:pt x="706742" y="0"/>
                </a:lnTo>
                <a:close/>
              </a:path>
              <a:path w="762000" h="663575">
                <a:moveTo>
                  <a:pt x="752757" y="182700"/>
                </a:moveTo>
                <a:lnTo>
                  <a:pt x="701417" y="182700"/>
                </a:lnTo>
                <a:lnTo>
                  <a:pt x="752700" y="183816"/>
                </a:lnTo>
                <a:lnTo>
                  <a:pt x="752757" y="18270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1625100" y="1173988"/>
            <a:ext cx="705485" cy="890269"/>
          </a:xfrm>
          <a:custGeom>
            <a:avLst/>
            <a:gdLst/>
            <a:ahLst/>
            <a:cxnLst/>
            <a:rect l="l" t="t" r="r" b="b"/>
            <a:pathLst>
              <a:path w="705485" h="890269">
                <a:moveTo>
                  <a:pt x="9516" y="0"/>
                </a:moveTo>
                <a:lnTo>
                  <a:pt x="245" y="182752"/>
                </a:lnTo>
                <a:lnTo>
                  <a:pt x="0" y="228672"/>
                </a:lnTo>
                <a:lnTo>
                  <a:pt x="3837" y="274005"/>
                </a:lnTo>
                <a:lnTo>
                  <a:pt x="11632" y="318601"/>
                </a:lnTo>
                <a:lnTo>
                  <a:pt x="23260" y="362313"/>
                </a:lnTo>
                <a:lnTo>
                  <a:pt x="38597" y="404993"/>
                </a:lnTo>
                <a:lnTo>
                  <a:pt x="57517" y="446494"/>
                </a:lnTo>
                <a:lnTo>
                  <a:pt x="79896" y="486666"/>
                </a:lnTo>
                <a:lnTo>
                  <a:pt x="105609" y="525363"/>
                </a:lnTo>
                <a:lnTo>
                  <a:pt x="134532" y="562435"/>
                </a:lnTo>
                <a:lnTo>
                  <a:pt x="166538" y="597735"/>
                </a:lnTo>
                <a:lnTo>
                  <a:pt x="201505" y="631115"/>
                </a:lnTo>
                <a:lnTo>
                  <a:pt x="239306" y="662427"/>
                </a:lnTo>
                <a:lnTo>
                  <a:pt x="279817" y="691522"/>
                </a:lnTo>
                <a:lnTo>
                  <a:pt x="322914" y="718254"/>
                </a:lnTo>
                <a:lnTo>
                  <a:pt x="368471" y="742473"/>
                </a:lnTo>
                <a:lnTo>
                  <a:pt x="416364" y="764031"/>
                </a:lnTo>
                <a:lnTo>
                  <a:pt x="466469" y="782782"/>
                </a:lnTo>
                <a:lnTo>
                  <a:pt x="518659" y="798576"/>
                </a:lnTo>
                <a:lnTo>
                  <a:pt x="514087" y="889888"/>
                </a:lnTo>
                <a:lnTo>
                  <a:pt x="705095" y="735711"/>
                </a:lnTo>
                <a:lnTo>
                  <a:pt x="607182" y="615823"/>
                </a:lnTo>
                <a:lnTo>
                  <a:pt x="527930" y="615823"/>
                </a:lnTo>
                <a:lnTo>
                  <a:pt x="475738" y="600029"/>
                </a:lnTo>
                <a:lnTo>
                  <a:pt x="425631" y="581278"/>
                </a:lnTo>
                <a:lnTo>
                  <a:pt x="377734" y="559720"/>
                </a:lnTo>
                <a:lnTo>
                  <a:pt x="332170" y="535501"/>
                </a:lnTo>
                <a:lnTo>
                  <a:pt x="289067" y="508769"/>
                </a:lnTo>
                <a:lnTo>
                  <a:pt x="248549" y="479674"/>
                </a:lnTo>
                <a:lnTo>
                  <a:pt x="210740" y="448362"/>
                </a:lnTo>
                <a:lnTo>
                  <a:pt x="175767" y="414982"/>
                </a:lnTo>
                <a:lnTo>
                  <a:pt x="143755" y="379682"/>
                </a:lnTo>
                <a:lnTo>
                  <a:pt x="114828" y="342610"/>
                </a:lnTo>
                <a:lnTo>
                  <a:pt x="89112" y="303913"/>
                </a:lnTo>
                <a:lnTo>
                  <a:pt x="66732" y="263741"/>
                </a:lnTo>
                <a:lnTo>
                  <a:pt x="47813" y="222240"/>
                </a:lnTo>
                <a:lnTo>
                  <a:pt x="32480" y="179560"/>
                </a:lnTo>
                <a:lnTo>
                  <a:pt x="20859" y="135848"/>
                </a:lnTo>
                <a:lnTo>
                  <a:pt x="13074" y="91252"/>
                </a:lnTo>
                <a:lnTo>
                  <a:pt x="9252" y="45919"/>
                </a:lnTo>
                <a:lnTo>
                  <a:pt x="9516" y="0"/>
                </a:lnTo>
                <a:close/>
              </a:path>
              <a:path w="705485" h="890269">
                <a:moveTo>
                  <a:pt x="532502" y="524383"/>
                </a:moveTo>
                <a:lnTo>
                  <a:pt x="527930" y="615823"/>
                </a:lnTo>
                <a:lnTo>
                  <a:pt x="607182" y="615823"/>
                </a:lnTo>
                <a:lnTo>
                  <a:pt x="532502" y="5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 txBox="1"/>
          <p:nvPr/>
        </p:nvSpPr>
        <p:spPr>
          <a:xfrm>
            <a:off x="428244" y="786383"/>
            <a:ext cx="1938655" cy="7073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« d’attente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2989579" y="318261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2170176" y="193547"/>
            <a:ext cx="2703576" cy="854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2971800" y="381000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0" cap="none" spc="-1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ACR</a:t>
            </a:r>
            <a:r>
              <a:rPr kumimoji="0" lang="fr-FR" sz="2800" b="1" i="1" u="none" strike="noStrike" kern="0" cap="none" spc="-5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fr-FR" sz="2800" b="1" i="1" u="none" strike="noStrike" kern="0" cap="none" spc="-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0</a:t>
            </a:r>
            <a:endParaRPr kumimoji="0" lang="fr-FR" sz="2800" b="1" i="1" u="none" strike="noStrike" kern="0" cap="none" spc="0" normalizeH="0" baseline="0" noProof="0">
              <a:ln>
                <a:noFill/>
              </a:ln>
              <a:solidFill>
                <a:srgbClr val="51DA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786439" y="3285744"/>
            <a:ext cx="731520" cy="562610"/>
          </a:xfrm>
          <a:custGeom>
            <a:avLst/>
            <a:gdLst/>
            <a:ahLst/>
            <a:cxnLst/>
            <a:rect l="l" t="t" r="r" b="b"/>
            <a:pathLst>
              <a:path w="731519" h="562610">
                <a:moveTo>
                  <a:pt x="731208" y="0"/>
                </a:moveTo>
                <a:lnTo>
                  <a:pt x="659834" y="2270"/>
                </a:lnTo>
                <a:lnTo>
                  <a:pt x="589222" y="9016"/>
                </a:lnTo>
                <a:lnTo>
                  <a:pt x="530831" y="18036"/>
                </a:lnTo>
                <a:lnTo>
                  <a:pt x="474670" y="29873"/>
                </a:lnTo>
                <a:lnTo>
                  <a:pt x="420884" y="44385"/>
                </a:lnTo>
                <a:lnTo>
                  <a:pt x="369623" y="61431"/>
                </a:lnTo>
                <a:lnTo>
                  <a:pt x="321035" y="80867"/>
                </a:lnTo>
                <a:lnTo>
                  <a:pt x="275268" y="102550"/>
                </a:lnTo>
                <a:lnTo>
                  <a:pt x="232470" y="126340"/>
                </a:lnTo>
                <a:lnTo>
                  <a:pt x="192789" y="152092"/>
                </a:lnTo>
                <a:lnTo>
                  <a:pt x="156373" y="179664"/>
                </a:lnTo>
                <a:lnTo>
                  <a:pt x="123370" y="208914"/>
                </a:lnTo>
                <a:lnTo>
                  <a:pt x="93928" y="239700"/>
                </a:lnTo>
                <a:lnTo>
                  <a:pt x="68197" y="271879"/>
                </a:lnTo>
                <a:lnTo>
                  <a:pt x="46322" y="305308"/>
                </a:lnTo>
                <a:lnTo>
                  <a:pt x="28454" y="339845"/>
                </a:lnTo>
                <a:lnTo>
                  <a:pt x="5327" y="411674"/>
                </a:lnTo>
                <a:lnTo>
                  <a:pt x="0" y="486224"/>
                </a:lnTo>
                <a:lnTo>
                  <a:pt x="4381" y="524163"/>
                </a:lnTo>
                <a:lnTo>
                  <a:pt x="13658" y="562355"/>
                </a:lnTo>
                <a:lnTo>
                  <a:pt x="27083" y="526177"/>
                </a:lnTo>
                <a:lnTo>
                  <a:pt x="44629" y="491242"/>
                </a:lnTo>
                <a:lnTo>
                  <a:pt x="66104" y="457649"/>
                </a:lnTo>
                <a:lnTo>
                  <a:pt x="91320" y="425500"/>
                </a:lnTo>
                <a:lnTo>
                  <a:pt x="120089" y="394893"/>
                </a:lnTo>
                <a:lnTo>
                  <a:pt x="152219" y="365929"/>
                </a:lnTo>
                <a:lnTo>
                  <a:pt x="187524" y="338708"/>
                </a:lnTo>
                <a:lnTo>
                  <a:pt x="225812" y="313329"/>
                </a:lnTo>
                <a:lnTo>
                  <a:pt x="266896" y="289893"/>
                </a:lnTo>
                <a:lnTo>
                  <a:pt x="310585" y="268499"/>
                </a:lnTo>
                <a:lnTo>
                  <a:pt x="356691" y="249249"/>
                </a:lnTo>
                <a:lnTo>
                  <a:pt x="405025" y="232240"/>
                </a:lnTo>
                <a:lnTo>
                  <a:pt x="455396" y="217574"/>
                </a:lnTo>
                <a:lnTo>
                  <a:pt x="507617" y="205351"/>
                </a:lnTo>
                <a:lnTo>
                  <a:pt x="561498" y="195669"/>
                </a:lnTo>
                <a:lnTo>
                  <a:pt x="616850" y="188631"/>
                </a:lnTo>
                <a:lnTo>
                  <a:pt x="673482" y="184334"/>
                </a:lnTo>
                <a:lnTo>
                  <a:pt x="731208" y="182879"/>
                </a:lnTo>
                <a:lnTo>
                  <a:pt x="731208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98548" y="1121663"/>
            <a:ext cx="4732020" cy="1534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143255" y="3857244"/>
            <a:ext cx="3860291" cy="1796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3962401" y="2511552"/>
            <a:ext cx="5181599" cy="434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2951226" y="1345183"/>
            <a:ext cx="30283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835" marR="5080" indent="-826769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graph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  normale.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3861942" y="211023"/>
            <a:ext cx="1064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3098292" y="0"/>
            <a:ext cx="2589276" cy="1210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4014342" y="363423"/>
            <a:ext cx="1064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21992" y="1330452"/>
            <a:ext cx="6687311" cy="2985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4801361" y="424942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3956303" y="193547"/>
            <a:ext cx="2752344" cy="1290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4953761" y="577342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3320541" y="1542414"/>
            <a:ext cx="44907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6475" marR="5080" indent="-99441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anomalies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bénignes</a:t>
            </a:r>
            <a:r>
              <a:rPr sz="32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ne 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nécessitant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ni 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surveillance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ni</a:t>
            </a:r>
            <a:endParaRPr sz="3200">
              <a:latin typeface="Arial"/>
              <a:cs typeface="Arial"/>
            </a:endParaRPr>
          </a:p>
          <a:p>
            <a:pPr marL="858519" marR="506730" indent="801370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examen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pl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ntaire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971800" y="685800"/>
            <a:ext cx="2714625" cy="643255"/>
          </a:xfrm>
          <a:custGeom>
            <a:avLst/>
            <a:gdLst/>
            <a:ahLst/>
            <a:cxnLst/>
            <a:rect l="l" t="t" r="r" b="b"/>
            <a:pathLst>
              <a:path w="2714625" h="643255">
                <a:moveTo>
                  <a:pt x="0" y="107188"/>
                </a:moveTo>
                <a:lnTo>
                  <a:pt x="8425" y="65472"/>
                </a:lnTo>
                <a:lnTo>
                  <a:pt x="31400" y="31400"/>
                </a:lnTo>
                <a:lnTo>
                  <a:pt x="65472" y="8425"/>
                </a:lnTo>
                <a:lnTo>
                  <a:pt x="107187" y="0"/>
                </a:lnTo>
                <a:lnTo>
                  <a:pt x="2607056" y="0"/>
                </a:lnTo>
                <a:lnTo>
                  <a:pt x="2648771" y="8425"/>
                </a:lnTo>
                <a:lnTo>
                  <a:pt x="2682843" y="31400"/>
                </a:lnTo>
                <a:lnTo>
                  <a:pt x="2705818" y="65472"/>
                </a:lnTo>
                <a:lnTo>
                  <a:pt x="2714244" y="107188"/>
                </a:lnTo>
                <a:lnTo>
                  <a:pt x="2714244" y="535940"/>
                </a:lnTo>
                <a:lnTo>
                  <a:pt x="2705818" y="577655"/>
                </a:lnTo>
                <a:lnTo>
                  <a:pt x="2682843" y="611727"/>
                </a:lnTo>
                <a:lnTo>
                  <a:pt x="2648771" y="634702"/>
                </a:lnTo>
                <a:lnTo>
                  <a:pt x="2607056" y="643128"/>
                </a:lnTo>
                <a:lnTo>
                  <a:pt x="107187" y="643128"/>
                </a:lnTo>
                <a:lnTo>
                  <a:pt x="65472" y="634702"/>
                </a:lnTo>
                <a:lnTo>
                  <a:pt x="31400" y="611727"/>
                </a:lnTo>
                <a:lnTo>
                  <a:pt x="8425" y="577655"/>
                </a:lnTo>
                <a:lnTo>
                  <a:pt x="0" y="535940"/>
                </a:lnTo>
                <a:lnTo>
                  <a:pt x="0" y="107188"/>
                </a:lnTo>
                <a:close/>
              </a:path>
            </a:pathLst>
          </a:custGeom>
          <a:solidFill>
            <a:srgbClr val="FF0000"/>
          </a:solidFill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R="5080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S’agit-il </a:t>
            </a:r>
            <a:r>
              <a:rPr lang="fr-FR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d’un </a:t>
            </a:r>
            <a:r>
              <a:rPr lang="fr-FR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r>
              <a:rPr lang="fr-FR" b="1" spc="-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09600" y="1371600"/>
            <a:ext cx="7714615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indent="-81280">
              <a:lnSpc>
                <a:spcPct val="100000"/>
              </a:lnSpc>
              <a:spcBef>
                <a:spcPts val="1864"/>
              </a:spcBef>
              <a:buSzPct val="94444"/>
              <a:buChar char="•"/>
              <a:tabLst>
                <a:tab pos="277495" algn="l"/>
              </a:tabLst>
            </a:pPr>
            <a:r>
              <a:rPr sz="1800" b="1" smtClean="0">
                <a:solidFill>
                  <a:srgbClr val="FFFFFF"/>
                </a:solidFill>
                <a:latin typeface="Times New Roman"/>
                <a:cs typeface="Times New Roman"/>
              </a:rPr>
              <a:t>Objectif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–Eviter chirurgie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inutile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 problème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du surdiagnostic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et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surtraitement.</a:t>
            </a:r>
            <a:endParaRPr sz="180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–Ne pas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surveiller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1800">
              <a:latin typeface="Times New Roman"/>
              <a:cs typeface="Times New Roman"/>
            </a:endParaRPr>
          </a:p>
          <a:p>
            <a:pPr marL="162560" indent="-81280">
              <a:lnSpc>
                <a:spcPct val="100000"/>
              </a:lnSpc>
              <a:spcBef>
                <a:spcPts val="430"/>
              </a:spcBef>
              <a:buSzPct val="94444"/>
              <a:buChar char="•"/>
              <a:tabLst>
                <a:tab pos="16319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Exploration repose sur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trépied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bject 6"/>
          <p:cNvSpPr/>
          <p:nvPr/>
        </p:nvSpPr>
        <p:spPr>
          <a:xfrm>
            <a:off x="457200" y="3276600"/>
            <a:ext cx="2929255" cy="1499870"/>
          </a:xfrm>
          <a:custGeom>
            <a:avLst/>
            <a:gdLst/>
            <a:ahLst/>
            <a:cxnLst/>
            <a:rect l="l" t="t" r="r" b="b"/>
            <a:pathLst>
              <a:path w="2929254" h="1499870">
                <a:moveTo>
                  <a:pt x="0" y="1499615"/>
                </a:moveTo>
                <a:lnTo>
                  <a:pt x="2929128" y="1499615"/>
                </a:lnTo>
                <a:lnTo>
                  <a:pt x="2929128" y="0"/>
                </a:lnTo>
                <a:lnTo>
                  <a:pt x="0" y="0"/>
                </a:lnTo>
                <a:lnTo>
                  <a:pt x="0" y="1499615"/>
                </a:lnTo>
                <a:close/>
              </a:path>
            </a:pathLst>
          </a:custGeom>
          <a:solidFill>
            <a:srgbClr val="E31DBD"/>
          </a:solidFill>
          <a:ln w="38099">
            <a:solidFill>
              <a:srgbClr val="E31DBD"/>
            </a:solidFill>
          </a:ln>
        </p:spPr>
        <p:txBody>
          <a:bodyPr wrap="square" lIns="0" tIns="0" rIns="0" bIns="0" rtlCol="0"/>
          <a:lstStyle/>
          <a:p>
            <a:pPr marL="583565">
              <a:lnSpc>
                <a:spcPct val="100000"/>
              </a:lnSpc>
              <a:spcBef>
                <a:spcPts val="15"/>
              </a:spcBef>
            </a:pPr>
            <a:endParaRPr lang="fr-FR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  <a:spcBef>
                <a:spcPts val="15"/>
              </a:spcBef>
            </a:pPr>
            <a:endParaRPr lang="fr-FR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  <a:spcBef>
                <a:spcPts val="15"/>
              </a:spcBef>
            </a:pPr>
            <a:r>
              <a:rPr lang="fr-FR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–Antécédents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200400"/>
            <a:ext cx="2001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2800" b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1/Clinique</a:t>
            </a:r>
            <a:r>
              <a:rPr lang="fr-FR" sz="2800" b="1" u="heavy" spc="-2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2800" b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: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990600" y="4114800"/>
            <a:ext cx="20828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–Anamnèse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–Examen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physique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3124200" y="3886200"/>
            <a:ext cx="3276600" cy="1633855"/>
          </a:xfrm>
          <a:custGeom>
            <a:avLst/>
            <a:gdLst/>
            <a:ahLst/>
            <a:cxnLst/>
            <a:rect l="l" t="t" r="r" b="b"/>
            <a:pathLst>
              <a:path w="3276600" h="1633854">
                <a:moveTo>
                  <a:pt x="0" y="1633728"/>
                </a:moveTo>
                <a:lnTo>
                  <a:pt x="3276599" y="1633728"/>
                </a:lnTo>
                <a:lnTo>
                  <a:pt x="3276599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3276600" y="3962400"/>
            <a:ext cx="2057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dirty="0">
                <a:solidFill>
                  <a:srgbClr val="FFFFFF"/>
                </a:solidFill>
                <a:latin typeface="Times New Roman"/>
                <a:cs typeface="Times New Roman"/>
              </a:rPr>
              <a:t>2/Imagerie</a:t>
            </a:r>
            <a:r>
              <a:rPr sz="2800" b="1" u="sng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 u="sng">
              <a:latin typeface="Times New Roman"/>
              <a:cs typeface="Times New Roman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810000" y="4419600"/>
            <a:ext cx="19062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mmogr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phie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–Echographie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953000"/>
            <a:ext cx="4572000" cy="6642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0065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–IRM dans des</a:t>
            </a:r>
            <a:r>
              <a:rPr lang="fr-FR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</a:t>
            </a:r>
            <a:endParaRPr lang="fr-FR" dirty="0" smtClean="0">
              <a:latin typeface="Times New Roman"/>
              <a:cs typeface="Times New Roman"/>
            </a:endParaRPr>
          </a:p>
          <a:p>
            <a:pPr marL="12700">
              <a:lnSpc>
                <a:spcPts val="2340"/>
              </a:lnSpc>
            </a:pPr>
            <a:r>
              <a:rPr lang="fr-FR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sélectionnés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5784850" y="4648200"/>
            <a:ext cx="3359150" cy="1714500"/>
          </a:xfrm>
          <a:custGeom>
            <a:avLst/>
            <a:gdLst/>
            <a:ahLst/>
            <a:cxnLst/>
            <a:rect l="l" t="t" r="r" b="b"/>
            <a:pathLst>
              <a:path w="3359150" h="1714500">
                <a:moveTo>
                  <a:pt x="0" y="1714499"/>
                </a:moveTo>
                <a:lnTo>
                  <a:pt x="3358896" y="1714499"/>
                </a:lnTo>
                <a:lnTo>
                  <a:pt x="3358896" y="0"/>
                </a:lnTo>
                <a:lnTo>
                  <a:pt x="0" y="0"/>
                </a:lnTo>
                <a:lnTo>
                  <a:pt x="0" y="1714499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 txBox="1"/>
          <p:nvPr/>
        </p:nvSpPr>
        <p:spPr>
          <a:xfrm>
            <a:off x="3810000" y="4800600"/>
            <a:ext cx="5127625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4070">
              <a:lnSpc>
                <a:spcPts val="2820"/>
              </a:lnSpc>
            </a:pPr>
            <a:r>
              <a:rPr sz="2800" b="1" u="heavy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3/Histologie</a:t>
            </a:r>
            <a:r>
              <a:rPr sz="2800" b="1" u="heavy" spc="-55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2592070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–Microbiopsie</a:t>
            </a:r>
            <a:endParaRPr sz="2000">
              <a:latin typeface="Times New Roman"/>
              <a:cs typeface="Times New Roman"/>
            </a:endParaRPr>
          </a:p>
          <a:p>
            <a:pPr marL="259207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–Macrobiopsie</a:t>
            </a:r>
            <a:endParaRPr sz="2000">
              <a:latin typeface="Times New Roman"/>
              <a:cs typeface="Times New Roman"/>
            </a:endParaRPr>
          </a:p>
          <a:p>
            <a:pPr marL="2084070" marR="5080" indent="50736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–Biopsie chirurgicale</a:t>
            </a:r>
            <a:r>
              <a:rPr sz="2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si  incertitude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persistante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6358128" y="428244"/>
            <a:ext cx="695325" cy="401320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05"/>
              </a:spcBef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≥2%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7164323" y="260604"/>
            <a:ext cx="707390" cy="1446530"/>
          </a:xfrm>
          <a:custGeom>
            <a:avLst/>
            <a:gdLst/>
            <a:ahLst/>
            <a:cxnLst/>
            <a:rect l="l" t="t" r="r" b="b"/>
            <a:pathLst>
              <a:path w="707390" h="1446530">
                <a:moveTo>
                  <a:pt x="0" y="1446276"/>
                </a:moveTo>
                <a:lnTo>
                  <a:pt x="707135" y="1446276"/>
                </a:lnTo>
                <a:lnTo>
                  <a:pt x="707135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 txBox="1">
            <a:spLocks noGrp="1"/>
          </p:cNvSpPr>
          <p:nvPr>
            <p:ph type="title"/>
          </p:nvPr>
        </p:nvSpPr>
        <p:spPr>
          <a:xfrm>
            <a:off x="7085838" y="262839"/>
            <a:ext cx="70802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212168"/>
                </a:solidFill>
                <a:latin typeface="Arial"/>
                <a:cs typeface="Arial"/>
              </a:rPr>
              <a:t>?</a:t>
            </a:r>
            <a:endParaRPr sz="88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2385060" y="978408"/>
            <a:ext cx="944880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313432" y="1693164"/>
            <a:ext cx="5017008" cy="3160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3087623" y="167639"/>
            <a:ext cx="3112007" cy="138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3206242" y="2621026"/>
            <a:ext cx="31654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  <a:tabLst>
                <a:tab pos="168592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anomalie probablement  bén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gne	s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ei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ce  à court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terme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Conseillée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(6mois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4170045" y="508761"/>
            <a:ext cx="9493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429511" y="2714244"/>
            <a:ext cx="6214872" cy="382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6979919" y="310895"/>
            <a:ext cx="1740407" cy="2726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 txBox="1"/>
          <p:nvPr/>
        </p:nvSpPr>
        <p:spPr>
          <a:xfrm>
            <a:off x="7683245" y="915111"/>
            <a:ext cx="33655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8800"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843015" y="286511"/>
            <a:ext cx="925194" cy="399415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3-94%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2071120" y="143255"/>
            <a:ext cx="1018540" cy="544830"/>
          </a:xfrm>
          <a:custGeom>
            <a:avLst/>
            <a:gdLst/>
            <a:ahLst/>
            <a:cxnLst/>
            <a:rect l="l" t="t" r="r" b="b"/>
            <a:pathLst>
              <a:path w="1018539" h="544830">
                <a:moveTo>
                  <a:pt x="1018027" y="0"/>
                </a:moveTo>
                <a:lnTo>
                  <a:pt x="965456" y="559"/>
                </a:lnTo>
                <a:lnTo>
                  <a:pt x="913092" y="2229"/>
                </a:lnTo>
                <a:lnTo>
                  <a:pt x="861039" y="5000"/>
                </a:lnTo>
                <a:lnTo>
                  <a:pt x="809399" y="8861"/>
                </a:lnTo>
                <a:lnTo>
                  <a:pt x="758274" y="13802"/>
                </a:lnTo>
                <a:lnTo>
                  <a:pt x="707766" y="19812"/>
                </a:lnTo>
                <a:lnTo>
                  <a:pt x="642090" y="29435"/>
                </a:lnTo>
                <a:lnTo>
                  <a:pt x="579016" y="40697"/>
                </a:lnTo>
                <a:lnTo>
                  <a:pt x="518642" y="53517"/>
                </a:lnTo>
                <a:lnTo>
                  <a:pt x="461067" y="67819"/>
                </a:lnTo>
                <a:lnTo>
                  <a:pt x="406389" y="83524"/>
                </a:lnTo>
                <a:lnTo>
                  <a:pt x="354706" y="100554"/>
                </a:lnTo>
                <a:lnTo>
                  <a:pt x="306116" y="118830"/>
                </a:lnTo>
                <a:lnTo>
                  <a:pt x="260717" y="138274"/>
                </a:lnTo>
                <a:lnTo>
                  <a:pt x="218607" y="158809"/>
                </a:lnTo>
                <a:lnTo>
                  <a:pt x="179884" y="180355"/>
                </a:lnTo>
                <a:lnTo>
                  <a:pt x="144647" y="202835"/>
                </a:lnTo>
                <a:lnTo>
                  <a:pt x="112993" y="226171"/>
                </a:lnTo>
                <a:lnTo>
                  <a:pt x="60829" y="275095"/>
                </a:lnTo>
                <a:lnTo>
                  <a:pt x="24177" y="326502"/>
                </a:lnTo>
                <a:lnTo>
                  <a:pt x="3821" y="379767"/>
                </a:lnTo>
                <a:lnTo>
                  <a:pt x="0" y="406901"/>
                </a:lnTo>
                <a:lnTo>
                  <a:pt x="547" y="434264"/>
                </a:lnTo>
                <a:lnTo>
                  <a:pt x="5560" y="461778"/>
                </a:lnTo>
                <a:lnTo>
                  <a:pt x="15139" y="489366"/>
                </a:lnTo>
                <a:lnTo>
                  <a:pt x="29380" y="516949"/>
                </a:lnTo>
                <a:lnTo>
                  <a:pt x="48382" y="544449"/>
                </a:lnTo>
                <a:lnTo>
                  <a:pt x="69393" y="520141"/>
                </a:lnTo>
                <a:lnTo>
                  <a:pt x="93767" y="496630"/>
                </a:lnTo>
                <a:lnTo>
                  <a:pt x="152065" y="452159"/>
                </a:lnTo>
                <a:lnTo>
                  <a:pt x="185723" y="431278"/>
                </a:lnTo>
                <a:lnTo>
                  <a:pt x="222209" y="411353"/>
                </a:lnTo>
                <a:lnTo>
                  <a:pt x="261389" y="392425"/>
                </a:lnTo>
                <a:lnTo>
                  <a:pt x="303130" y="374533"/>
                </a:lnTo>
                <a:lnTo>
                  <a:pt x="347298" y="357716"/>
                </a:lnTo>
                <a:lnTo>
                  <a:pt x="393760" y="342016"/>
                </a:lnTo>
                <a:lnTo>
                  <a:pt x="442382" y="327472"/>
                </a:lnTo>
                <a:lnTo>
                  <a:pt x="493030" y="314123"/>
                </a:lnTo>
                <a:lnTo>
                  <a:pt x="545572" y="302010"/>
                </a:lnTo>
                <a:lnTo>
                  <a:pt x="599872" y="291173"/>
                </a:lnTo>
                <a:lnTo>
                  <a:pt x="655799" y="281651"/>
                </a:lnTo>
                <a:lnTo>
                  <a:pt x="713219" y="273485"/>
                </a:lnTo>
                <a:lnTo>
                  <a:pt x="771997" y="266714"/>
                </a:lnTo>
                <a:lnTo>
                  <a:pt x="832000" y="261378"/>
                </a:lnTo>
                <a:lnTo>
                  <a:pt x="893095" y="257517"/>
                </a:lnTo>
                <a:lnTo>
                  <a:pt x="955149" y="255171"/>
                </a:lnTo>
                <a:lnTo>
                  <a:pt x="1018027" y="254381"/>
                </a:lnTo>
                <a:lnTo>
                  <a:pt x="1018027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2071116" y="560577"/>
            <a:ext cx="1018540" cy="786130"/>
          </a:xfrm>
          <a:custGeom>
            <a:avLst/>
            <a:gdLst/>
            <a:ahLst/>
            <a:cxnLst/>
            <a:rect l="l" t="t" r="r" b="b"/>
            <a:pathLst>
              <a:path w="1018539" h="786130">
                <a:moveTo>
                  <a:pt x="0" y="0"/>
                </a:moveTo>
                <a:lnTo>
                  <a:pt x="104" y="255524"/>
                </a:lnTo>
                <a:lnTo>
                  <a:pt x="9243" y="310543"/>
                </a:lnTo>
                <a:lnTo>
                  <a:pt x="36259" y="364813"/>
                </a:lnTo>
                <a:lnTo>
                  <a:pt x="79974" y="416495"/>
                </a:lnTo>
                <a:lnTo>
                  <a:pt x="139317" y="465027"/>
                </a:lnTo>
                <a:lnTo>
                  <a:pt x="174515" y="487934"/>
                </a:lnTo>
                <a:lnTo>
                  <a:pt x="213217" y="509841"/>
                </a:lnTo>
                <a:lnTo>
                  <a:pt x="255290" y="530678"/>
                </a:lnTo>
                <a:lnTo>
                  <a:pt x="300599" y="550373"/>
                </a:lnTo>
                <a:lnTo>
                  <a:pt x="349012" y="568856"/>
                </a:lnTo>
                <a:lnTo>
                  <a:pt x="400394" y="586057"/>
                </a:lnTo>
                <a:lnTo>
                  <a:pt x="454610" y="601904"/>
                </a:lnTo>
                <a:lnTo>
                  <a:pt x="511527" y="616327"/>
                </a:lnTo>
                <a:lnTo>
                  <a:pt x="571011" y="629256"/>
                </a:lnTo>
                <a:lnTo>
                  <a:pt x="632928" y="640620"/>
                </a:lnTo>
                <a:lnTo>
                  <a:pt x="697143" y="650347"/>
                </a:lnTo>
                <a:lnTo>
                  <a:pt x="763523" y="658368"/>
                </a:lnTo>
                <a:lnTo>
                  <a:pt x="763523" y="785622"/>
                </a:lnTo>
                <a:lnTo>
                  <a:pt x="1018032" y="544449"/>
                </a:lnTo>
                <a:lnTo>
                  <a:pt x="884499" y="403987"/>
                </a:lnTo>
                <a:lnTo>
                  <a:pt x="763523" y="403987"/>
                </a:lnTo>
                <a:lnTo>
                  <a:pt x="697143" y="395983"/>
                </a:lnTo>
                <a:lnTo>
                  <a:pt x="632928" y="386269"/>
                </a:lnTo>
                <a:lnTo>
                  <a:pt x="571011" y="374917"/>
                </a:lnTo>
                <a:lnTo>
                  <a:pt x="511527" y="361996"/>
                </a:lnTo>
                <a:lnTo>
                  <a:pt x="454610" y="347579"/>
                </a:lnTo>
                <a:lnTo>
                  <a:pt x="400394" y="331735"/>
                </a:lnTo>
                <a:lnTo>
                  <a:pt x="349012" y="314537"/>
                </a:lnTo>
                <a:lnTo>
                  <a:pt x="300599" y="296055"/>
                </a:lnTo>
                <a:lnTo>
                  <a:pt x="255290" y="276360"/>
                </a:lnTo>
                <a:lnTo>
                  <a:pt x="213217" y="255524"/>
                </a:lnTo>
                <a:lnTo>
                  <a:pt x="174515" y="233616"/>
                </a:lnTo>
                <a:lnTo>
                  <a:pt x="139317" y="210710"/>
                </a:lnTo>
                <a:lnTo>
                  <a:pt x="107759" y="186875"/>
                </a:lnTo>
                <a:lnTo>
                  <a:pt x="56096" y="136703"/>
                </a:lnTo>
                <a:lnTo>
                  <a:pt x="20596" y="83670"/>
                </a:lnTo>
                <a:lnTo>
                  <a:pt x="2333" y="28345"/>
                </a:lnTo>
                <a:lnTo>
                  <a:pt x="0" y="0"/>
                </a:lnTo>
                <a:close/>
              </a:path>
              <a:path w="1018539" h="786130">
                <a:moveTo>
                  <a:pt x="763523" y="276733"/>
                </a:moveTo>
                <a:lnTo>
                  <a:pt x="763523" y="403987"/>
                </a:lnTo>
                <a:lnTo>
                  <a:pt x="884499" y="403987"/>
                </a:lnTo>
                <a:lnTo>
                  <a:pt x="763523" y="27673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2520695" y="544068"/>
            <a:ext cx="4030979" cy="2197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3098292" y="0"/>
            <a:ext cx="2589276" cy="655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3861942" y="0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3227323" y="672845"/>
            <a:ext cx="255143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Il existe une 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anomalie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indéterminée ou  suspecte qui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indique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une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vérification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histologique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3000755" y="3857244"/>
            <a:ext cx="2828544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 txBox="1"/>
          <p:nvPr/>
        </p:nvSpPr>
        <p:spPr>
          <a:xfrm>
            <a:off x="6214871" y="356615"/>
            <a:ext cx="1353820" cy="401320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39369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09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VPP≥95%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378964" y="1115567"/>
            <a:ext cx="4314444" cy="2529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3241548" y="0"/>
            <a:ext cx="2161031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3146298" y="2032762"/>
            <a:ext cx="2779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Il existe une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anomalie  évocatrice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d’un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cancer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789679" y="68706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4287011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2255" y="0"/>
            <a:ext cx="5396484" cy="6643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86511" y="1071372"/>
            <a:ext cx="3191255" cy="3787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14755" y="214883"/>
            <a:ext cx="7214616" cy="618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5786628" y="1857755"/>
            <a:ext cx="2500883" cy="3369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643127" y="1786127"/>
            <a:ext cx="4174236" cy="2750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999744" y="428244"/>
            <a:ext cx="6786372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35707" y="1901951"/>
            <a:ext cx="4744212" cy="288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3169920" y="193547"/>
            <a:ext cx="2732532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116960" y="2874010"/>
            <a:ext cx="29870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95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Cancer prouvé  hi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tologiqu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4004309" y="425958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ACR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99872" y="499872"/>
            <a:ext cx="8124444" cy="585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/>
          <p:nvPr/>
        </p:nvSpPr>
        <p:spPr>
          <a:xfrm>
            <a:off x="2819400" y="1143000"/>
            <a:ext cx="2929255" cy="914400"/>
          </a:xfrm>
          <a:custGeom>
            <a:avLst/>
            <a:gdLst/>
            <a:ahLst/>
            <a:cxnLst/>
            <a:rect l="l" t="t" r="r" b="b"/>
            <a:pathLst>
              <a:path w="2929254" h="784860">
                <a:moveTo>
                  <a:pt x="1464564" y="0"/>
                </a:moveTo>
                <a:lnTo>
                  <a:pt x="1393604" y="452"/>
                </a:lnTo>
                <a:lnTo>
                  <a:pt x="1323515" y="1795"/>
                </a:lnTo>
                <a:lnTo>
                  <a:pt x="1254375" y="4009"/>
                </a:lnTo>
                <a:lnTo>
                  <a:pt x="1186260" y="7074"/>
                </a:lnTo>
                <a:lnTo>
                  <a:pt x="1119247" y="10967"/>
                </a:lnTo>
                <a:lnTo>
                  <a:pt x="1053413" y="15670"/>
                </a:lnTo>
                <a:lnTo>
                  <a:pt x="988834" y="21161"/>
                </a:lnTo>
                <a:lnTo>
                  <a:pt x="925586" y="27420"/>
                </a:lnTo>
                <a:lnTo>
                  <a:pt x="863748" y="34426"/>
                </a:lnTo>
                <a:lnTo>
                  <a:pt x="803395" y="42159"/>
                </a:lnTo>
                <a:lnTo>
                  <a:pt x="744604" y="50599"/>
                </a:lnTo>
                <a:lnTo>
                  <a:pt x="687451" y="59724"/>
                </a:lnTo>
                <a:lnTo>
                  <a:pt x="632015" y="69515"/>
                </a:lnTo>
                <a:lnTo>
                  <a:pt x="578370" y="79950"/>
                </a:lnTo>
                <a:lnTo>
                  <a:pt x="526595" y="91009"/>
                </a:lnTo>
                <a:lnTo>
                  <a:pt x="476765" y="102672"/>
                </a:lnTo>
                <a:lnTo>
                  <a:pt x="428958" y="114919"/>
                </a:lnTo>
                <a:lnTo>
                  <a:pt x="383250" y="127727"/>
                </a:lnTo>
                <a:lnTo>
                  <a:pt x="339717" y="141078"/>
                </a:lnTo>
                <a:lnTo>
                  <a:pt x="298438" y="154951"/>
                </a:lnTo>
                <a:lnTo>
                  <a:pt x="259487" y="169324"/>
                </a:lnTo>
                <a:lnTo>
                  <a:pt x="222942" y="184178"/>
                </a:lnTo>
                <a:lnTo>
                  <a:pt x="157378" y="215246"/>
                </a:lnTo>
                <a:lnTo>
                  <a:pt x="102358" y="247988"/>
                </a:lnTo>
                <a:lnTo>
                  <a:pt x="58497" y="282242"/>
                </a:lnTo>
                <a:lnTo>
                  <a:pt x="26408" y="317843"/>
                </a:lnTo>
                <a:lnTo>
                  <a:pt x="6704" y="354627"/>
                </a:lnTo>
                <a:lnTo>
                  <a:pt x="0" y="392429"/>
                </a:lnTo>
                <a:lnTo>
                  <a:pt x="1688" y="411448"/>
                </a:lnTo>
                <a:lnTo>
                  <a:pt x="14969" y="448761"/>
                </a:lnTo>
                <a:lnTo>
                  <a:pt x="40942" y="484974"/>
                </a:lnTo>
                <a:lnTo>
                  <a:pt x="78995" y="519922"/>
                </a:lnTo>
                <a:lnTo>
                  <a:pt x="128512" y="553441"/>
                </a:lnTo>
                <a:lnTo>
                  <a:pt x="188881" y="585367"/>
                </a:lnTo>
                <a:lnTo>
                  <a:pt x="259487" y="615535"/>
                </a:lnTo>
                <a:lnTo>
                  <a:pt x="298438" y="629908"/>
                </a:lnTo>
                <a:lnTo>
                  <a:pt x="339717" y="643781"/>
                </a:lnTo>
                <a:lnTo>
                  <a:pt x="383250" y="657132"/>
                </a:lnTo>
                <a:lnTo>
                  <a:pt x="428958" y="669940"/>
                </a:lnTo>
                <a:lnTo>
                  <a:pt x="476765" y="682187"/>
                </a:lnTo>
                <a:lnTo>
                  <a:pt x="526595" y="693850"/>
                </a:lnTo>
                <a:lnTo>
                  <a:pt x="578370" y="704909"/>
                </a:lnTo>
                <a:lnTo>
                  <a:pt x="632015" y="715344"/>
                </a:lnTo>
                <a:lnTo>
                  <a:pt x="687451" y="725135"/>
                </a:lnTo>
                <a:lnTo>
                  <a:pt x="744604" y="734260"/>
                </a:lnTo>
                <a:lnTo>
                  <a:pt x="803395" y="742700"/>
                </a:lnTo>
                <a:lnTo>
                  <a:pt x="863748" y="750433"/>
                </a:lnTo>
                <a:lnTo>
                  <a:pt x="925586" y="757439"/>
                </a:lnTo>
                <a:lnTo>
                  <a:pt x="988834" y="763698"/>
                </a:lnTo>
                <a:lnTo>
                  <a:pt x="1053413" y="769189"/>
                </a:lnTo>
                <a:lnTo>
                  <a:pt x="1119247" y="773892"/>
                </a:lnTo>
                <a:lnTo>
                  <a:pt x="1186260" y="777785"/>
                </a:lnTo>
                <a:lnTo>
                  <a:pt x="1254375" y="780850"/>
                </a:lnTo>
                <a:lnTo>
                  <a:pt x="1323515" y="783064"/>
                </a:lnTo>
                <a:lnTo>
                  <a:pt x="1393604" y="784407"/>
                </a:lnTo>
                <a:lnTo>
                  <a:pt x="1464564" y="784860"/>
                </a:lnTo>
                <a:lnTo>
                  <a:pt x="1535523" y="784407"/>
                </a:lnTo>
                <a:lnTo>
                  <a:pt x="1605612" y="783064"/>
                </a:lnTo>
                <a:lnTo>
                  <a:pt x="1674752" y="780850"/>
                </a:lnTo>
                <a:lnTo>
                  <a:pt x="1742867" y="777785"/>
                </a:lnTo>
                <a:lnTo>
                  <a:pt x="1809880" y="773892"/>
                </a:lnTo>
                <a:lnTo>
                  <a:pt x="1875714" y="769189"/>
                </a:lnTo>
                <a:lnTo>
                  <a:pt x="1940293" y="763698"/>
                </a:lnTo>
                <a:lnTo>
                  <a:pt x="2003541" y="757439"/>
                </a:lnTo>
                <a:lnTo>
                  <a:pt x="2065379" y="750433"/>
                </a:lnTo>
                <a:lnTo>
                  <a:pt x="2125732" y="742700"/>
                </a:lnTo>
                <a:lnTo>
                  <a:pt x="2184523" y="734260"/>
                </a:lnTo>
                <a:lnTo>
                  <a:pt x="2241676" y="725135"/>
                </a:lnTo>
                <a:lnTo>
                  <a:pt x="2297112" y="715344"/>
                </a:lnTo>
                <a:lnTo>
                  <a:pt x="2350757" y="704909"/>
                </a:lnTo>
                <a:lnTo>
                  <a:pt x="2402532" y="693850"/>
                </a:lnTo>
                <a:lnTo>
                  <a:pt x="2452362" y="682187"/>
                </a:lnTo>
                <a:lnTo>
                  <a:pt x="2500169" y="669940"/>
                </a:lnTo>
                <a:lnTo>
                  <a:pt x="2545877" y="657132"/>
                </a:lnTo>
                <a:lnTo>
                  <a:pt x="2589410" y="643781"/>
                </a:lnTo>
                <a:lnTo>
                  <a:pt x="2630689" y="629908"/>
                </a:lnTo>
                <a:lnTo>
                  <a:pt x="2669640" y="615535"/>
                </a:lnTo>
                <a:lnTo>
                  <a:pt x="2706185" y="600681"/>
                </a:lnTo>
                <a:lnTo>
                  <a:pt x="2771749" y="569613"/>
                </a:lnTo>
                <a:lnTo>
                  <a:pt x="2826769" y="536871"/>
                </a:lnTo>
                <a:lnTo>
                  <a:pt x="2870630" y="502617"/>
                </a:lnTo>
                <a:lnTo>
                  <a:pt x="2902719" y="467016"/>
                </a:lnTo>
                <a:lnTo>
                  <a:pt x="2922423" y="430232"/>
                </a:lnTo>
                <a:lnTo>
                  <a:pt x="2929128" y="392429"/>
                </a:lnTo>
                <a:lnTo>
                  <a:pt x="2927439" y="373411"/>
                </a:lnTo>
                <a:lnTo>
                  <a:pt x="2914158" y="336098"/>
                </a:lnTo>
                <a:lnTo>
                  <a:pt x="2888185" y="299885"/>
                </a:lnTo>
                <a:lnTo>
                  <a:pt x="2850132" y="264937"/>
                </a:lnTo>
                <a:lnTo>
                  <a:pt x="2800615" y="231418"/>
                </a:lnTo>
                <a:lnTo>
                  <a:pt x="2740246" y="199492"/>
                </a:lnTo>
                <a:lnTo>
                  <a:pt x="2669640" y="169324"/>
                </a:lnTo>
                <a:lnTo>
                  <a:pt x="2630689" y="154951"/>
                </a:lnTo>
                <a:lnTo>
                  <a:pt x="2589410" y="141078"/>
                </a:lnTo>
                <a:lnTo>
                  <a:pt x="2545877" y="127727"/>
                </a:lnTo>
                <a:lnTo>
                  <a:pt x="2500169" y="114919"/>
                </a:lnTo>
                <a:lnTo>
                  <a:pt x="2452362" y="102672"/>
                </a:lnTo>
                <a:lnTo>
                  <a:pt x="2402532" y="91009"/>
                </a:lnTo>
                <a:lnTo>
                  <a:pt x="2350757" y="79950"/>
                </a:lnTo>
                <a:lnTo>
                  <a:pt x="2297112" y="69515"/>
                </a:lnTo>
                <a:lnTo>
                  <a:pt x="2241676" y="59724"/>
                </a:lnTo>
                <a:lnTo>
                  <a:pt x="2184523" y="50599"/>
                </a:lnTo>
                <a:lnTo>
                  <a:pt x="2125732" y="42159"/>
                </a:lnTo>
                <a:lnTo>
                  <a:pt x="2065379" y="34426"/>
                </a:lnTo>
                <a:lnTo>
                  <a:pt x="2003541" y="27420"/>
                </a:lnTo>
                <a:lnTo>
                  <a:pt x="1940293" y="21161"/>
                </a:lnTo>
                <a:lnTo>
                  <a:pt x="1875714" y="15670"/>
                </a:lnTo>
                <a:lnTo>
                  <a:pt x="1809880" y="10967"/>
                </a:lnTo>
                <a:lnTo>
                  <a:pt x="1742867" y="7074"/>
                </a:lnTo>
                <a:lnTo>
                  <a:pt x="1674752" y="4009"/>
                </a:lnTo>
                <a:lnTo>
                  <a:pt x="1605612" y="1795"/>
                </a:lnTo>
                <a:lnTo>
                  <a:pt x="1535523" y="452"/>
                </a:lnTo>
                <a:lnTo>
                  <a:pt x="1464564" y="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 lang="fr-FR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inter</a:t>
            </a:r>
            <a:r>
              <a:rPr lang="fr-FR" sz="2800" b="1" spc="-2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entionnel</a:t>
            </a:r>
            <a:endParaRPr sz="2800"/>
          </a:p>
        </p:txBody>
      </p:sp>
      <p:sp>
        <p:nvSpPr>
          <p:cNvPr id="5" name="object 2"/>
          <p:cNvSpPr/>
          <p:nvPr/>
        </p:nvSpPr>
        <p:spPr>
          <a:xfrm>
            <a:off x="1455419" y="0"/>
            <a:ext cx="5446776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2363851" y="182371"/>
            <a:ext cx="3612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METHODES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D’EXPLORATION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5643371" y="3715511"/>
            <a:ext cx="3285744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6786371" y="0"/>
            <a:ext cx="2214372" cy="165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715000" y="1357883"/>
            <a:ext cx="3428999" cy="257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" y="3144011"/>
            <a:ext cx="3500628" cy="3285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286511" y="1071372"/>
            <a:ext cx="4500880" cy="1430020"/>
          </a:xfrm>
          <a:prstGeom prst="rect">
            <a:avLst/>
          </a:prstGeom>
          <a:ln w="9144">
            <a:solidFill>
              <a:srgbClr val="FF66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.Pistolet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automatique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18 à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14G.</a:t>
            </a:r>
            <a:endParaRPr sz="18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47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•Nodule  (ACR 4) ou (ACR</a:t>
            </a:r>
            <a:r>
              <a:rPr sz="2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5).</a:t>
            </a:r>
            <a:endParaRPr sz="2000">
              <a:latin typeface="Times New Roman"/>
              <a:cs typeface="Times New Roman"/>
            </a:endParaRPr>
          </a:p>
          <a:p>
            <a:pPr marL="248920" indent="-158750">
              <a:lnSpc>
                <a:spcPct val="100000"/>
              </a:lnSpc>
              <a:spcBef>
                <a:spcPts val="480"/>
              </a:spcBef>
              <a:buChar char="•"/>
              <a:tabLst>
                <a:tab pos="249554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Microcalcifications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isolées.</a:t>
            </a:r>
            <a:endParaRPr sz="2000">
              <a:latin typeface="Times New Roman"/>
              <a:cs typeface="Times New Roman"/>
            </a:endParaRPr>
          </a:p>
          <a:p>
            <a:pPr marL="180340" indent="-90170">
              <a:lnSpc>
                <a:spcPct val="100000"/>
              </a:lnSpc>
              <a:spcBef>
                <a:spcPts val="480"/>
              </a:spcBef>
              <a:buChar char="•"/>
              <a:tabLst>
                <a:tab pos="18097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Guidage échographique ou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stéréotaxique.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428244" y="214884"/>
            <a:ext cx="3758565" cy="643255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0" rIns="0" bIns="0" rtlCol="0">
            <a:spAutoFit/>
          </a:bodyPr>
          <a:lstStyle/>
          <a:p>
            <a:pPr marL="276860">
              <a:lnSpc>
                <a:spcPts val="5050"/>
              </a:lnSpc>
            </a:pPr>
            <a:r>
              <a:rPr sz="3600" dirty="0">
                <a:solidFill>
                  <a:srgbClr val="FFFFFF"/>
                </a:solidFill>
              </a:rPr>
              <a:t>Micro biopsies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: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524000" y="2286000"/>
            <a:ext cx="6472555" cy="2186940"/>
          </a:xfrm>
          <a:prstGeom prst="rect">
            <a:avLst/>
          </a:prstGeom>
          <a:solidFill>
            <a:srgbClr val="000000"/>
          </a:solidFill>
          <a:ln w="57911">
            <a:solidFill>
              <a:srgbClr val="FF66C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500" b="1" i="1" u="none" strike="noStrike" kern="0" cap="none" spc="0" normalizeH="0" baseline="0" noProof="0" dirty="0" smtClean="0">
              <a:ln>
                <a:noFill/>
              </a:ln>
              <a:solidFill>
                <a:srgbClr val="51DA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  <a:p>
            <a:pPr marL="0" marR="667385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1" u="none" strike="noStrike" kern="0" cap="none" spc="-5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Clinique</a:t>
            </a:r>
            <a:endParaRPr kumimoji="0" lang="fr-FR" sz="4800" b="1" i="1" u="none" strike="noStrike" kern="0" cap="none" spc="0" normalizeH="0" baseline="0" noProof="0" dirty="0">
              <a:ln>
                <a:noFill/>
              </a:ln>
              <a:solidFill>
                <a:srgbClr val="51DA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2214372" y="5430011"/>
            <a:ext cx="3276600" cy="142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5859779" y="3572255"/>
            <a:ext cx="3026664" cy="2266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6429755" y="214884"/>
            <a:ext cx="2304288" cy="2295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383" y="3500628"/>
            <a:ext cx="2799588" cy="1435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214884" y="1357883"/>
            <a:ext cx="5572125" cy="1214755"/>
          </a:xfrm>
          <a:prstGeom prst="rect">
            <a:avLst/>
          </a:prstGeom>
          <a:ln w="9144">
            <a:solidFill>
              <a:srgbClr val="FF66C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1925" indent="-71755">
              <a:lnSpc>
                <a:spcPct val="100000"/>
              </a:lnSpc>
              <a:spcBef>
                <a:spcPts val="315"/>
              </a:spcBef>
              <a:buSzPct val="93750"/>
              <a:buChar char="•"/>
              <a:tabLst>
                <a:tab pos="16256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Devant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foyer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microcalcifications.</a:t>
            </a:r>
            <a:endParaRPr sz="1600">
              <a:latin typeface="Arial"/>
              <a:cs typeface="Arial"/>
            </a:endParaRPr>
          </a:p>
          <a:p>
            <a:pPr marL="161925" indent="-71755">
              <a:lnSpc>
                <a:spcPct val="100000"/>
              </a:lnSpc>
              <a:spcBef>
                <a:spcPts val="390"/>
              </a:spcBef>
              <a:buSzPct val="93750"/>
              <a:buChar char="•"/>
              <a:tabLst>
                <a:tab pos="16256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Sous anesthésie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locale.</a:t>
            </a:r>
            <a:endParaRPr sz="1600">
              <a:latin typeface="Arial"/>
              <a:cs typeface="Arial"/>
            </a:endParaRPr>
          </a:p>
          <a:p>
            <a:pPr marL="433705" indent="-343535">
              <a:lnSpc>
                <a:spcPct val="100000"/>
              </a:lnSpc>
              <a:spcBef>
                <a:spcPts val="380"/>
              </a:spcBef>
              <a:buSzPct val="93750"/>
              <a:buChar char="•"/>
              <a:tabLst>
                <a:tab pos="433705" algn="l"/>
                <a:tab pos="43434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mammotome</a:t>
            </a:r>
            <a:endParaRPr sz="1600">
              <a:latin typeface="Arial"/>
              <a:cs typeface="Arial"/>
            </a:endParaRPr>
          </a:p>
          <a:p>
            <a:pPr marL="161925" indent="-71755">
              <a:lnSpc>
                <a:spcPct val="100000"/>
              </a:lnSpc>
              <a:spcBef>
                <a:spcPts val="385"/>
              </a:spcBef>
              <a:buSzPct val="93750"/>
              <a:buChar char="•"/>
              <a:tabLst>
                <a:tab pos="16256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Mise en place d’un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clip.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3115310" cy="584200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190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Macro biopsie</a:t>
            </a:r>
            <a:r>
              <a:rPr sz="3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5715000" y="1571244"/>
            <a:ext cx="2895600" cy="2449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214884" y="1571244"/>
            <a:ext cx="5285740" cy="3479800"/>
          </a:xfrm>
          <a:prstGeom prst="rect">
            <a:avLst/>
          </a:prstGeom>
          <a:ln w="9144">
            <a:solidFill>
              <a:srgbClr val="FF66C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81610" indent="-9017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82245" algn="l"/>
              </a:tabLst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indiquée en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première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intention.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•Abandonnée par beaucoup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d’équipes.</a:t>
            </a:r>
            <a:endParaRPr sz="2000">
              <a:latin typeface="Times New Roman"/>
              <a:cs typeface="Times New Roman"/>
            </a:endParaRPr>
          </a:p>
          <a:p>
            <a:pPr marL="181610" indent="-90170">
              <a:lnSpc>
                <a:spcPct val="100000"/>
              </a:lnSpc>
              <a:buSzPct val="95000"/>
              <a:buChar char="•"/>
              <a:tabLst>
                <a:tab pos="18224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Inconvénient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»Risque plus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 faux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négatif.</a:t>
            </a:r>
            <a:endParaRPr sz="2000">
              <a:latin typeface="Times New Roman"/>
              <a:cs typeface="Times New Roman"/>
            </a:endParaRPr>
          </a:p>
          <a:p>
            <a:pPr marL="92075" marR="582930" indent="126364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»Ne distingue pas un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carcinome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situ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d’un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carcinome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invasif.</a:t>
            </a:r>
            <a:endParaRPr sz="20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»Pas de diagnostic spécifique si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lésion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bénigne.</a:t>
            </a:r>
            <a:endParaRPr sz="2000">
              <a:latin typeface="Times New Roman"/>
              <a:cs typeface="Times New Roman"/>
            </a:endParaRPr>
          </a:p>
          <a:p>
            <a:pPr marL="92075" marR="334645" indent="126364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»Pas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d’analyse de facteurs pronostiques et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prédictifs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 réponse à une chimiothérapie de</a:t>
            </a:r>
            <a:r>
              <a:rPr sz="20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la 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tumeur.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99872" y="214884"/>
            <a:ext cx="3787140" cy="713740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Cytoponction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14372" y="1714500"/>
            <a:ext cx="3929379" cy="1632585"/>
          </a:xfrm>
          <a:custGeom>
            <a:avLst/>
            <a:gdLst/>
            <a:ahLst/>
            <a:cxnLst/>
            <a:rect l="l" t="t" r="r" b="b"/>
            <a:pathLst>
              <a:path w="3929379" h="1632585">
                <a:moveTo>
                  <a:pt x="0" y="1632203"/>
                </a:moveTo>
                <a:lnTo>
                  <a:pt x="3928872" y="1632203"/>
                </a:lnTo>
                <a:lnTo>
                  <a:pt x="3928872" y="0"/>
                </a:lnTo>
                <a:lnTo>
                  <a:pt x="0" y="0"/>
                </a:lnTo>
                <a:lnTo>
                  <a:pt x="0" y="1632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428244" y="4143755"/>
            <a:ext cx="2514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5715000" y="858011"/>
            <a:ext cx="3171444" cy="237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3011" y="3643884"/>
            <a:ext cx="2351531" cy="257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4116" y="4287011"/>
            <a:ext cx="3162300" cy="2380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535940" y="457327"/>
            <a:ext cx="626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Repérage pré opératoire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lésions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infracliniques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294538" y="6178397"/>
            <a:ext cx="2628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Contrôle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radiologique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1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opératoire  de la pièce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d’exerese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6"/>
          <p:cNvSpPr txBox="1">
            <a:spLocks noGrp="1"/>
          </p:cNvSpPr>
          <p:nvPr>
            <p:ph type="body" idx="1"/>
          </p:nvPr>
        </p:nvSpPr>
        <p:spPr>
          <a:xfrm>
            <a:off x="2286000" y="1676400"/>
            <a:ext cx="40386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marR="88265" indent="127635">
              <a:lnSpc>
                <a:spcPct val="100000"/>
              </a:lnSpc>
              <a:spcBef>
                <a:spcPts val="105"/>
              </a:spcBef>
            </a:pPr>
            <a:r>
              <a:rPr lang="fr-FR" sz="2400" spc="-5" dirty="0" smtClean="0"/>
              <a:t>t</a:t>
            </a:r>
            <a:r>
              <a:rPr sz="2400" spc="-5" smtClean="0"/>
              <a:t>echnique </a:t>
            </a:r>
            <a:r>
              <a:rPr sz="2400" dirty="0"/>
              <a:t>: Mise </a:t>
            </a:r>
            <a:r>
              <a:rPr sz="2400" spc="-5" dirty="0"/>
              <a:t>en place d’un fil  </a:t>
            </a:r>
            <a:r>
              <a:rPr sz="2400" dirty="0"/>
              <a:t>métallique ou« harpon » au  contact du </a:t>
            </a:r>
            <a:r>
              <a:rPr sz="2400" spc="-5" dirty="0"/>
              <a:t>foyer </a:t>
            </a:r>
            <a:r>
              <a:rPr sz="2400" dirty="0"/>
              <a:t>pathologique  sous contrôle échographique ou  mammographique.</a:t>
            </a:r>
          </a:p>
        </p:txBody>
      </p:sp>
      <p:sp>
        <p:nvSpPr>
          <p:cNvPr id="13" name="object 9"/>
          <p:cNvSpPr/>
          <p:nvPr/>
        </p:nvSpPr>
        <p:spPr>
          <a:xfrm>
            <a:off x="143255" y="1071372"/>
            <a:ext cx="2180844" cy="2953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4858511" y="3456432"/>
            <a:ext cx="2356104" cy="290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99872" y="3023616"/>
            <a:ext cx="2142743" cy="2619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535940" y="1524736"/>
            <a:ext cx="8039734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-Sans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repérage: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-Avec repérage échographique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,radiologique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786383" y="214884"/>
            <a:ext cx="4429125" cy="725805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7556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595"/>
              </a:spcBef>
            </a:pPr>
            <a:r>
              <a:rPr sz="3600" dirty="0">
                <a:solidFill>
                  <a:srgbClr val="FFFFFF"/>
                </a:solidFill>
              </a:rPr>
              <a:t>Biopsie</a:t>
            </a:r>
            <a:r>
              <a:rPr sz="3600" spc="-5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chirurgicale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90800" y="2514600"/>
            <a:ext cx="3359150" cy="972819"/>
          </a:xfrm>
          <a:prstGeom prst="rect">
            <a:avLst/>
          </a:prstGeom>
          <a:solidFill>
            <a:srgbClr val="000000"/>
          </a:solidFill>
          <a:ln w="9144">
            <a:solidFill>
              <a:srgbClr val="FF66CC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235"/>
              </a:spcBef>
            </a:pPr>
            <a:r>
              <a:rPr sz="4800" dirty="0">
                <a:solidFill>
                  <a:srgbClr val="FF66CC"/>
                </a:solidFill>
              </a:rPr>
              <a:t>Etiologies</a:t>
            </a:r>
            <a:endParaRPr sz="4800"/>
          </a:p>
        </p:txBody>
      </p:sp>
      <p:sp>
        <p:nvSpPr>
          <p:cNvPr id="5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571500" y="356615"/>
            <a:ext cx="7914131" cy="607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4715" y="1416868"/>
            <a:ext cx="6789420" cy="414210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30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Bilan initial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99123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-Clinique.</a:t>
            </a:r>
            <a:endParaRPr sz="2000">
              <a:latin typeface="Arial"/>
              <a:cs typeface="Arial"/>
            </a:endParaRPr>
          </a:p>
          <a:p>
            <a:pPr marL="99123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-Imagerie : mammographie + échographie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endParaRPr sz="2000">
              <a:latin typeface="Arial"/>
              <a:cs typeface="Arial"/>
            </a:endParaRPr>
          </a:p>
          <a:p>
            <a:pPr marL="11296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IRM.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•Orientation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selon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classification ACR : microbiopsie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+++.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•Devant un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inflammatoire évoquer une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tumeur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sous-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jacente : bilan complémentaire avec biopsie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++.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•Preuve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histologique nécessaire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avant toute prise en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charge  thérapeutique.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2500883" y="214884"/>
            <a:ext cx="3571240" cy="571500"/>
          </a:xfrm>
          <a:custGeom>
            <a:avLst/>
            <a:gdLst/>
            <a:ahLst/>
            <a:cxnLst/>
            <a:rect l="l" t="t" r="r" b="b"/>
            <a:pathLst>
              <a:path w="3571240" h="571500">
                <a:moveTo>
                  <a:pt x="0" y="571499"/>
                </a:moveTo>
                <a:lnTo>
                  <a:pt x="3570732" y="571499"/>
                </a:lnTo>
                <a:lnTo>
                  <a:pt x="3570732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ln w="9143">
            <a:solidFill>
              <a:srgbClr val="FF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2514600" y="0"/>
            <a:ext cx="401256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</a:p>
        </p:txBody>
      </p:sp>
      <p:sp>
        <p:nvSpPr>
          <p:cNvPr id="7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Merci pour votre</a:t>
            </a:r>
            <a:r>
              <a:rPr spc="-70" dirty="0"/>
              <a:t> </a:t>
            </a:r>
            <a:r>
              <a:rPr dirty="0"/>
              <a:t>présence</a:t>
            </a:r>
          </a:p>
        </p:txBody>
      </p:sp>
      <p:sp>
        <p:nvSpPr>
          <p:cNvPr id="3" name="object 3"/>
          <p:cNvSpPr/>
          <p:nvPr/>
        </p:nvSpPr>
        <p:spPr>
          <a:xfrm>
            <a:off x="7688198" y="1420367"/>
            <a:ext cx="115443" cy="1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5058" y="1420367"/>
            <a:ext cx="115443" cy="1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226" y="1765554"/>
            <a:ext cx="467995" cy="74295"/>
          </a:xfrm>
          <a:custGeom>
            <a:avLst/>
            <a:gdLst/>
            <a:ahLst/>
            <a:cxnLst/>
            <a:rect l="l" t="t" r="r" b="b"/>
            <a:pathLst>
              <a:path w="467995" h="74294">
                <a:moveTo>
                  <a:pt x="0" y="0"/>
                </a:moveTo>
                <a:lnTo>
                  <a:pt x="46820" y="26540"/>
                </a:lnTo>
                <a:lnTo>
                  <a:pt x="93633" y="47183"/>
                </a:lnTo>
                <a:lnTo>
                  <a:pt x="140436" y="61927"/>
                </a:lnTo>
                <a:lnTo>
                  <a:pt x="187230" y="70774"/>
                </a:lnTo>
                <a:lnTo>
                  <a:pt x="234013" y="73723"/>
                </a:lnTo>
                <a:lnTo>
                  <a:pt x="280784" y="70774"/>
                </a:lnTo>
                <a:lnTo>
                  <a:pt x="327544" y="61927"/>
                </a:lnTo>
                <a:lnTo>
                  <a:pt x="374290" y="47183"/>
                </a:lnTo>
                <a:lnTo>
                  <a:pt x="421022" y="26540"/>
                </a:lnTo>
                <a:lnTo>
                  <a:pt x="467741" y="0"/>
                </a:lnTo>
              </a:path>
            </a:pathLst>
          </a:custGeom>
          <a:ln w="25400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2359" y="1196721"/>
            <a:ext cx="864235" cy="792480"/>
          </a:xfrm>
          <a:custGeom>
            <a:avLst/>
            <a:gdLst/>
            <a:ahLst/>
            <a:cxnLst/>
            <a:rect l="l" t="t" r="r" b="b"/>
            <a:pathLst>
              <a:path w="864234" h="792480">
                <a:moveTo>
                  <a:pt x="0" y="396113"/>
                </a:moveTo>
                <a:lnTo>
                  <a:pt x="2906" y="349907"/>
                </a:lnTo>
                <a:lnTo>
                  <a:pt x="11410" y="305270"/>
                </a:lnTo>
                <a:lnTo>
                  <a:pt x="25186" y="262499"/>
                </a:lnTo>
                <a:lnTo>
                  <a:pt x="43911" y="221888"/>
                </a:lnTo>
                <a:lnTo>
                  <a:pt x="67261" y="183737"/>
                </a:lnTo>
                <a:lnTo>
                  <a:pt x="94912" y="148341"/>
                </a:lnTo>
                <a:lnTo>
                  <a:pt x="126539" y="115998"/>
                </a:lnTo>
                <a:lnTo>
                  <a:pt x="161819" y="87004"/>
                </a:lnTo>
                <a:lnTo>
                  <a:pt x="200427" y="61656"/>
                </a:lnTo>
                <a:lnTo>
                  <a:pt x="242040" y="40251"/>
                </a:lnTo>
                <a:lnTo>
                  <a:pt x="286333" y="23087"/>
                </a:lnTo>
                <a:lnTo>
                  <a:pt x="332982" y="10458"/>
                </a:lnTo>
                <a:lnTo>
                  <a:pt x="381664" y="2664"/>
                </a:lnTo>
                <a:lnTo>
                  <a:pt x="432054" y="0"/>
                </a:lnTo>
                <a:lnTo>
                  <a:pt x="482420" y="2664"/>
                </a:lnTo>
                <a:lnTo>
                  <a:pt x="531085" y="10458"/>
                </a:lnTo>
                <a:lnTo>
                  <a:pt x="577724" y="23087"/>
                </a:lnTo>
                <a:lnTo>
                  <a:pt x="622011" y="40251"/>
                </a:lnTo>
                <a:lnTo>
                  <a:pt x="663623" y="61656"/>
                </a:lnTo>
                <a:lnTo>
                  <a:pt x="702235" y="87004"/>
                </a:lnTo>
                <a:lnTo>
                  <a:pt x="737520" y="115998"/>
                </a:lnTo>
                <a:lnTo>
                  <a:pt x="769155" y="148341"/>
                </a:lnTo>
                <a:lnTo>
                  <a:pt x="796815" y="183737"/>
                </a:lnTo>
                <a:lnTo>
                  <a:pt x="820174" y="221888"/>
                </a:lnTo>
                <a:lnTo>
                  <a:pt x="838907" y="262499"/>
                </a:lnTo>
                <a:lnTo>
                  <a:pt x="852691" y="305270"/>
                </a:lnTo>
                <a:lnTo>
                  <a:pt x="861199" y="349907"/>
                </a:lnTo>
                <a:lnTo>
                  <a:pt x="864108" y="396113"/>
                </a:lnTo>
                <a:lnTo>
                  <a:pt x="861199" y="442292"/>
                </a:lnTo>
                <a:lnTo>
                  <a:pt x="852691" y="486908"/>
                </a:lnTo>
                <a:lnTo>
                  <a:pt x="838907" y="529661"/>
                </a:lnTo>
                <a:lnTo>
                  <a:pt x="820174" y="570256"/>
                </a:lnTo>
                <a:lnTo>
                  <a:pt x="796815" y="608395"/>
                </a:lnTo>
                <a:lnTo>
                  <a:pt x="769155" y="643780"/>
                </a:lnTo>
                <a:lnTo>
                  <a:pt x="737520" y="676116"/>
                </a:lnTo>
                <a:lnTo>
                  <a:pt x="702235" y="705104"/>
                </a:lnTo>
                <a:lnTo>
                  <a:pt x="663623" y="730447"/>
                </a:lnTo>
                <a:lnTo>
                  <a:pt x="622011" y="751849"/>
                </a:lnTo>
                <a:lnTo>
                  <a:pt x="577724" y="769013"/>
                </a:lnTo>
                <a:lnTo>
                  <a:pt x="531085" y="781640"/>
                </a:lnTo>
                <a:lnTo>
                  <a:pt x="482420" y="789434"/>
                </a:lnTo>
                <a:lnTo>
                  <a:pt x="432054" y="792099"/>
                </a:lnTo>
                <a:lnTo>
                  <a:pt x="381664" y="789434"/>
                </a:lnTo>
                <a:lnTo>
                  <a:pt x="332982" y="781640"/>
                </a:lnTo>
                <a:lnTo>
                  <a:pt x="286333" y="769013"/>
                </a:lnTo>
                <a:lnTo>
                  <a:pt x="242040" y="751849"/>
                </a:lnTo>
                <a:lnTo>
                  <a:pt x="200427" y="730447"/>
                </a:lnTo>
                <a:lnTo>
                  <a:pt x="161819" y="705104"/>
                </a:lnTo>
                <a:lnTo>
                  <a:pt x="126539" y="676116"/>
                </a:lnTo>
                <a:lnTo>
                  <a:pt x="94912" y="643780"/>
                </a:lnTo>
                <a:lnTo>
                  <a:pt x="67261" y="608395"/>
                </a:lnTo>
                <a:lnTo>
                  <a:pt x="43911" y="570256"/>
                </a:lnTo>
                <a:lnTo>
                  <a:pt x="25186" y="529661"/>
                </a:lnTo>
                <a:lnTo>
                  <a:pt x="11410" y="486908"/>
                </a:lnTo>
                <a:lnTo>
                  <a:pt x="2906" y="442292"/>
                </a:lnTo>
                <a:lnTo>
                  <a:pt x="0" y="396113"/>
                </a:lnTo>
                <a:close/>
              </a:path>
            </a:pathLst>
          </a:custGeom>
          <a:ln w="25399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0859" y="2097532"/>
            <a:ext cx="100457" cy="92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1618" y="2097532"/>
            <a:ext cx="100329" cy="92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268" y="2382139"/>
            <a:ext cx="389890" cy="59690"/>
          </a:xfrm>
          <a:custGeom>
            <a:avLst/>
            <a:gdLst/>
            <a:ahLst/>
            <a:cxnLst/>
            <a:rect l="l" t="t" r="r" b="b"/>
            <a:pathLst>
              <a:path w="389890" h="59689">
                <a:moveTo>
                  <a:pt x="0" y="0"/>
                </a:moveTo>
                <a:lnTo>
                  <a:pt x="43348" y="23857"/>
                </a:lnTo>
                <a:lnTo>
                  <a:pt x="86695" y="41750"/>
                </a:lnTo>
                <a:lnTo>
                  <a:pt x="130038" y="53678"/>
                </a:lnTo>
                <a:lnTo>
                  <a:pt x="173375" y="59642"/>
                </a:lnTo>
                <a:lnTo>
                  <a:pt x="216703" y="59642"/>
                </a:lnTo>
                <a:lnTo>
                  <a:pt x="260020" y="53678"/>
                </a:lnTo>
                <a:lnTo>
                  <a:pt x="303325" y="41750"/>
                </a:lnTo>
                <a:lnTo>
                  <a:pt x="346616" y="23857"/>
                </a:lnTo>
                <a:lnTo>
                  <a:pt x="389889" y="0"/>
                </a:lnTo>
              </a:path>
            </a:pathLst>
          </a:custGeom>
          <a:ln w="25400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6422" y="1916810"/>
            <a:ext cx="720090" cy="648335"/>
          </a:xfrm>
          <a:custGeom>
            <a:avLst/>
            <a:gdLst/>
            <a:ahLst/>
            <a:cxnLst/>
            <a:rect l="l" t="t" r="r" b="b"/>
            <a:pathLst>
              <a:path w="720090" h="648335">
                <a:moveTo>
                  <a:pt x="0" y="324103"/>
                </a:moveTo>
                <a:lnTo>
                  <a:pt x="3286" y="280109"/>
                </a:lnTo>
                <a:lnTo>
                  <a:pt x="12858" y="237919"/>
                </a:lnTo>
                <a:lnTo>
                  <a:pt x="28289" y="197917"/>
                </a:lnTo>
                <a:lnTo>
                  <a:pt x="49149" y="160490"/>
                </a:lnTo>
                <a:lnTo>
                  <a:pt x="75009" y="126022"/>
                </a:lnTo>
                <a:lnTo>
                  <a:pt x="105441" y="94900"/>
                </a:lnTo>
                <a:lnTo>
                  <a:pt x="140017" y="67509"/>
                </a:lnTo>
                <a:lnTo>
                  <a:pt x="178307" y="44233"/>
                </a:lnTo>
                <a:lnTo>
                  <a:pt x="219884" y="25459"/>
                </a:lnTo>
                <a:lnTo>
                  <a:pt x="264318" y="11572"/>
                </a:lnTo>
                <a:lnTo>
                  <a:pt x="311181" y="2957"/>
                </a:lnTo>
                <a:lnTo>
                  <a:pt x="360045" y="0"/>
                </a:lnTo>
                <a:lnTo>
                  <a:pt x="408881" y="2957"/>
                </a:lnTo>
                <a:lnTo>
                  <a:pt x="455727" y="11572"/>
                </a:lnTo>
                <a:lnTo>
                  <a:pt x="500151" y="25459"/>
                </a:lnTo>
                <a:lnTo>
                  <a:pt x="541725" y="44233"/>
                </a:lnTo>
                <a:lnTo>
                  <a:pt x="580018" y="67509"/>
                </a:lnTo>
                <a:lnTo>
                  <a:pt x="614600" y="94900"/>
                </a:lnTo>
                <a:lnTo>
                  <a:pt x="645042" y="126022"/>
                </a:lnTo>
                <a:lnTo>
                  <a:pt x="670912" y="160490"/>
                </a:lnTo>
                <a:lnTo>
                  <a:pt x="691782" y="197917"/>
                </a:lnTo>
                <a:lnTo>
                  <a:pt x="707222" y="237919"/>
                </a:lnTo>
                <a:lnTo>
                  <a:pt x="716801" y="280109"/>
                </a:lnTo>
                <a:lnTo>
                  <a:pt x="720090" y="324103"/>
                </a:lnTo>
                <a:lnTo>
                  <a:pt x="716801" y="368069"/>
                </a:lnTo>
                <a:lnTo>
                  <a:pt x="707222" y="410235"/>
                </a:lnTo>
                <a:lnTo>
                  <a:pt x="691782" y="450216"/>
                </a:lnTo>
                <a:lnTo>
                  <a:pt x="670912" y="487628"/>
                </a:lnTo>
                <a:lnTo>
                  <a:pt x="645042" y="522083"/>
                </a:lnTo>
                <a:lnTo>
                  <a:pt x="614600" y="553196"/>
                </a:lnTo>
                <a:lnTo>
                  <a:pt x="580018" y="580581"/>
                </a:lnTo>
                <a:lnTo>
                  <a:pt x="541725" y="603852"/>
                </a:lnTo>
                <a:lnTo>
                  <a:pt x="500151" y="622623"/>
                </a:lnTo>
                <a:lnTo>
                  <a:pt x="455727" y="636509"/>
                </a:lnTo>
                <a:lnTo>
                  <a:pt x="408881" y="645123"/>
                </a:lnTo>
                <a:lnTo>
                  <a:pt x="360045" y="648080"/>
                </a:lnTo>
                <a:lnTo>
                  <a:pt x="311181" y="645123"/>
                </a:lnTo>
                <a:lnTo>
                  <a:pt x="264318" y="636509"/>
                </a:lnTo>
                <a:lnTo>
                  <a:pt x="219884" y="622623"/>
                </a:lnTo>
                <a:lnTo>
                  <a:pt x="178308" y="603852"/>
                </a:lnTo>
                <a:lnTo>
                  <a:pt x="140017" y="580581"/>
                </a:lnTo>
                <a:lnTo>
                  <a:pt x="105441" y="553196"/>
                </a:lnTo>
                <a:lnTo>
                  <a:pt x="75009" y="522083"/>
                </a:lnTo>
                <a:lnTo>
                  <a:pt x="49149" y="487628"/>
                </a:lnTo>
                <a:lnTo>
                  <a:pt x="28289" y="450216"/>
                </a:lnTo>
                <a:lnTo>
                  <a:pt x="12858" y="410235"/>
                </a:lnTo>
                <a:lnTo>
                  <a:pt x="3286" y="368069"/>
                </a:lnTo>
                <a:lnTo>
                  <a:pt x="0" y="324103"/>
                </a:lnTo>
                <a:close/>
              </a:path>
            </a:pathLst>
          </a:custGeom>
          <a:ln w="25400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86320" y="751458"/>
            <a:ext cx="137922" cy="125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395" y="751458"/>
            <a:ext cx="137922" cy="125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5520" y="1168400"/>
            <a:ext cx="584835" cy="89535"/>
          </a:xfrm>
          <a:custGeom>
            <a:avLst/>
            <a:gdLst/>
            <a:ahLst/>
            <a:cxnLst/>
            <a:rect l="l" t="t" r="r" b="b"/>
            <a:pathLst>
              <a:path w="584834" h="89534">
                <a:moveTo>
                  <a:pt x="0" y="0"/>
                </a:moveTo>
                <a:lnTo>
                  <a:pt x="45041" y="25484"/>
                </a:lnTo>
                <a:lnTo>
                  <a:pt x="90073" y="46720"/>
                </a:lnTo>
                <a:lnTo>
                  <a:pt x="135097" y="63710"/>
                </a:lnTo>
                <a:lnTo>
                  <a:pt x="180111" y="76452"/>
                </a:lnTo>
                <a:lnTo>
                  <a:pt x="225116" y="84947"/>
                </a:lnTo>
                <a:lnTo>
                  <a:pt x="270113" y="89194"/>
                </a:lnTo>
                <a:lnTo>
                  <a:pt x="315100" y="89194"/>
                </a:lnTo>
                <a:lnTo>
                  <a:pt x="360078" y="84947"/>
                </a:lnTo>
                <a:lnTo>
                  <a:pt x="405048" y="76452"/>
                </a:lnTo>
                <a:lnTo>
                  <a:pt x="450008" y="63710"/>
                </a:lnTo>
                <a:lnTo>
                  <a:pt x="494959" y="46720"/>
                </a:lnTo>
                <a:lnTo>
                  <a:pt x="539901" y="25484"/>
                </a:lnTo>
                <a:lnTo>
                  <a:pt x="584834" y="0"/>
                </a:lnTo>
              </a:path>
            </a:pathLst>
          </a:custGeom>
          <a:ln w="25400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8252" y="476630"/>
            <a:ext cx="1080135" cy="963930"/>
          </a:xfrm>
          <a:custGeom>
            <a:avLst/>
            <a:gdLst/>
            <a:ahLst/>
            <a:cxnLst/>
            <a:rect l="l" t="t" r="r" b="b"/>
            <a:pathLst>
              <a:path w="1080134" h="963930">
                <a:moveTo>
                  <a:pt x="0" y="481711"/>
                </a:moveTo>
                <a:lnTo>
                  <a:pt x="2472" y="435315"/>
                </a:lnTo>
                <a:lnTo>
                  <a:pt x="9738" y="390168"/>
                </a:lnTo>
                <a:lnTo>
                  <a:pt x="21572" y="346471"/>
                </a:lnTo>
                <a:lnTo>
                  <a:pt x="37746" y="304426"/>
                </a:lnTo>
                <a:lnTo>
                  <a:pt x="58035" y="264236"/>
                </a:lnTo>
                <a:lnTo>
                  <a:pt x="82212" y="226101"/>
                </a:lnTo>
                <a:lnTo>
                  <a:pt x="110050" y="190223"/>
                </a:lnTo>
                <a:lnTo>
                  <a:pt x="141324" y="156805"/>
                </a:lnTo>
                <a:lnTo>
                  <a:pt x="175806" y="126047"/>
                </a:lnTo>
                <a:lnTo>
                  <a:pt x="213271" y="98153"/>
                </a:lnTo>
                <a:lnTo>
                  <a:pt x="253491" y="73323"/>
                </a:lnTo>
                <a:lnTo>
                  <a:pt x="296241" y="51759"/>
                </a:lnTo>
                <a:lnTo>
                  <a:pt x="341293" y="33664"/>
                </a:lnTo>
                <a:lnTo>
                  <a:pt x="388422" y="19238"/>
                </a:lnTo>
                <a:lnTo>
                  <a:pt x="437401" y="8685"/>
                </a:lnTo>
                <a:lnTo>
                  <a:pt x="488004" y="2204"/>
                </a:lnTo>
                <a:lnTo>
                  <a:pt x="540003" y="0"/>
                </a:lnTo>
                <a:lnTo>
                  <a:pt x="592024" y="2204"/>
                </a:lnTo>
                <a:lnTo>
                  <a:pt x="642646" y="8685"/>
                </a:lnTo>
                <a:lnTo>
                  <a:pt x="691641" y="19238"/>
                </a:lnTo>
                <a:lnTo>
                  <a:pt x="738784" y="33664"/>
                </a:lnTo>
                <a:lnTo>
                  <a:pt x="783849" y="51759"/>
                </a:lnTo>
                <a:lnTo>
                  <a:pt x="826609" y="73323"/>
                </a:lnTo>
                <a:lnTo>
                  <a:pt x="866838" y="98153"/>
                </a:lnTo>
                <a:lnTo>
                  <a:pt x="904309" y="126047"/>
                </a:lnTo>
                <a:lnTo>
                  <a:pt x="938797" y="156805"/>
                </a:lnTo>
                <a:lnTo>
                  <a:pt x="970075" y="190223"/>
                </a:lnTo>
                <a:lnTo>
                  <a:pt x="997917" y="226101"/>
                </a:lnTo>
                <a:lnTo>
                  <a:pt x="1022096" y="264236"/>
                </a:lnTo>
                <a:lnTo>
                  <a:pt x="1042386" y="304426"/>
                </a:lnTo>
                <a:lnTo>
                  <a:pt x="1058562" y="346471"/>
                </a:lnTo>
                <a:lnTo>
                  <a:pt x="1070396" y="390168"/>
                </a:lnTo>
                <a:lnTo>
                  <a:pt x="1077662" y="435315"/>
                </a:lnTo>
                <a:lnTo>
                  <a:pt x="1080134" y="481711"/>
                </a:lnTo>
                <a:lnTo>
                  <a:pt x="1077662" y="528106"/>
                </a:lnTo>
                <a:lnTo>
                  <a:pt x="1070396" y="573253"/>
                </a:lnTo>
                <a:lnTo>
                  <a:pt x="1058562" y="616950"/>
                </a:lnTo>
                <a:lnTo>
                  <a:pt x="1042386" y="658995"/>
                </a:lnTo>
                <a:lnTo>
                  <a:pt x="1022096" y="699185"/>
                </a:lnTo>
                <a:lnTo>
                  <a:pt x="997917" y="737320"/>
                </a:lnTo>
                <a:lnTo>
                  <a:pt x="970075" y="773198"/>
                </a:lnTo>
                <a:lnTo>
                  <a:pt x="938797" y="806616"/>
                </a:lnTo>
                <a:lnTo>
                  <a:pt x="904309" y="837374"/>
                </a:lnTo>
                <a:lnTo>
                  <a:pt x="866838" y="865268"/>
                </a:lnTo>
                <a:lnTo>
                  <a:pt x="826609" y="890098"/>
                </a:lnTo>
                <a:lnTo>
                  <a:pt x="783849" y="911662"/>
                </a:lnTo>
                <a:lnTo>
                  <a:pt x="738784" y="929757"/>
                </a:lnTo>
                <a:lnTo>
                  <a:pt x="691641" y="944183"/>
                </a:lnTo>
                <a:lnTo>
                  <a:pt x="642646" y="954736"/>
                </a:lnTo>
                <a:lnTo>
                  <a:pt x="592024" y="961217"/>
                </a:lnTo>
                <a:lnTo>
                  <a:pt x="540003" y="963422"/>
                </a:lnTo>
                <a:lnTo>
                  <a:pt x="488004" y="961217"/>
                </a:lnTo>
                <a:lnTo>
                  <a:pt x="437401" y="954736"/>
                </a:lnTo>
                <a:lnTo>
                  <a:pt x="388422" y="944183"/>
                </a:lnTo>
                <a:lnTo>
                  <a:pt x="341293" y="929757"/>
                </a:lnTo>
                <a:lnTo>
                  <a:pt x="296241" y="911662"/>
                </a:lnTo>
                <a:lnTo>
                  <a:pt x="253491" y="890098"/>
                </a:lnTo>
                <a:lnTo>
                  <a:pt x="213271" y="865268"/>
                </a:lnTo>
                <a:lnTo>
                  <a:pt x="175806" y="837374"/>
                </a:lnTo>
                <a:lnTo>
                  <a:pt x="141324" y="806616"/>
                </a:lnTo>
                <a:lnTo>
                  <a:pt x="110050" y="773198"/>
                </a:lnTo>
                <a:lnTo>
                  <a:pt x="82212" y="737320"/>
                </a:lnTo>
                <a:lnTo>
                  <a:pt x="58035" y="699185"/>
                </a:lnTo>
                <a:lnTo>
                  <a:pt x="37746" y="658995"/>
                </a:lnTo>
                <a:lnTo>
                  <a:pt x="21572" y="616950"/>
                </a:lnTo>
                <a:lnTo>
                  <a:pt x="9738" y="573253"/>
                </a:lnTo>
                <a:lnTo>
                  <a:pt x="2472" y="528106"/>
                </a:lnTo>
                <a:lnTo>
                  <a:pt x="0" y="481711"/>
                </a:lnTo>
                <a:close/>
              </a:path>
            </a:pathLst>
          </a:custGeom>
          <a:ln w="25400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2743200" y="381000"/>
            <a:ext cx="2414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66CC"/>
                </a:solidFill>
                <a:latin typeface="Times New Roman"/>
                <a:cs typeface="Times New Roman"/>
              </a:rPr>
              <a:t>Antécéde</a:t>
            </a:r>
            <a:r>
              <a:rPr sz="3600" b="1" spc="5" dirty="0">
                <a:solidFill>
                  <a:srgbClr val="FF66CC"/>
                </a:solidFill>
                <a:latin typeface="Times New Roman"/>
                <a:cs typeface="Times New Roman"/>
              </a:rPr>
              <a:t>n</a:t>
            </a:r>
            <a:r>
              <a:rPr sz="3600" b="1" dirty="0">
                <a:solidFill>
                  <a:srgbClr val="FF66CC"/>
                </a:solidFill>
                <a:latin typeface="Times New Roman"/>
                <a:cs typeface="Times New Roman"/>
              </a:rPr>
              <a:t>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685800" y="1066800"/>
            <a:ext cx="7642859" cy="54521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Age.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spcBef>
                <a:spcPts val="480"/>
              </a:spcBef>
              <a:buClr>
                <a:srgbClr val="FFFFFF"/>
              </a:buClr>
              <a:buSzPct val="95000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Antécédents familiaux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:cancer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sein,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autre(cancer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l’ovaire</a:t>
            </a:r>
            <a:r>
              <a:rPr sz="20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+++).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spcBef>
                <a:spcPts val="480"/>
              </a:spcBef>
              <a:buClr>
                <a:srgbClr val="FFFFFF"/>
              </a:buClr>
              <a:buSzPct val="95000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Antécédents personnels</a:t>
            </a:r>
            <a:r>
              <a:rPr sz="20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73735" lvl="1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Cancer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sein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homo ou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controlatéral.</a:t>
            </a:r>
            <a:endParaRPr sz="2000">
              <a:latin typeface="Times New Roman"/>
              <a:cs typeface="Times New Roman"/>
            </a:endParaRPr>
          </a:p>
          <a:p>
            <a:pPr marL="100965" marR="5080" lvl="1" indent="483234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Lésion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à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risque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carcinologique :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hyperplasie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épithéliale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atypique  ou carcinome lobulaire in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situ.</a:t>
            </a:r>
            <a:endParaRPr sz="2000">
              <a:latin typeface="Times New Roman"/>
              <a:cs typeface="Times New Roman"/>
            </a:endParaRPr>
          </a:p>
          <a:p>
            <a:pPr marL="610235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1023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Prédisposition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génétique : mutation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BRCA1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BRCA2.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spcBef>
                <a:spcPts val="480"/>
              </a:spcBef>
              <a:buClr>
                <a:srgbClr val="FFFFFF"/>
              </a:buClr>
              <a:buSzPct val="95000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Risque hormonal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(exposition aux oestrogènes)</a:t>
            </a:r>
            <a:r>
              <a:rPr sz="20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73735" lvl="1" indent="-90170">
              <a:lnSpc>
                <a:spcPct val="100000"/>
              </a:lnSpc>
              <a:spcBef>
                <a:spcPts val="484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Ménarche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précoce.</a:t>
            </a:r>
            <a:endParaRPr sz="2000">
              <a:latin typeface="Times New Roman"/>
              <a:cs typeface="Times New Roman"/>
            </a:endParaRPr>
          </a:p>
          <a:p>
            <a:pPr marL="673735" lvl="1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Ménopause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tardive.</a:t>
            </a:r>
            <a:endParaRPr sz="2000">
              <a:latin typeface="Times New Roman"/>
              <a:cs typeface="Times New Roman"/>
            </a:endParaRPr>
          </a:p>
          <a:p>
            <a:pPr marL="673735" lvl="1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Grossesse tardive (&gt; 30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ans).</a:t>
            </a:r>
            <a:endParaRPr sz="2000">
              <a:latin typeface="Times New Roman"/>
              <a:cs typeface="Times New Roman"/>
            </a:endParaRPr>
          </a:p>
          <a:p>
            <a:pPr marL="673735" lvl="1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Nulliparité.</a:t>
            </a:r>
            <a:endParaRPr sz="2000">
              <a:latin typeface="Times New Roman"/>
              <a:cs typeface="Times New Roman"/>
            </a:endParaRPr>
          </a:p>
          <a:p>
            <a:pPr marL="673735" lvl="1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6743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THM.</a:t>
            </a:r>
            <a:endParaRPr sz="2000">
              <a:latin typeface="Times New Roman"/>
              <a:cs typeface="Times New Roman"/>
            </a:endParaRPr>
          </a:p>
          <a:p>
            <a:pPr marL="164465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6510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Alcool,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tabac.</a:t>
            </a:r>
            <a:endParaRPr sz="2000">
              <a:latin typeface="Times New Roman"/>
              <a:cs typeface="Times New Roman"/>
            </a:endParaRPr>
          </a:p>
          <a:p>
            <a:pPr marL="164465" indent="-901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65100" algn="l"/>
                <a:tab pos="163830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Exposition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à	radiations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ionisantes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 RTH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++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64642" y="214375"/>
            <a:ext cx="37769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Examen physique</a:t>
            </a:r>
            <a:r>
              <a:rPr sz="3600" b="1" spc="-25" dirty="0">
                <a:solidFill>
                  <a:srgbClr val="FF66CC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64642" y="842263"/>
            <a:ext cx="556260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5"/>
              </a:spcBef>
              <a:buSzPct val="85000"/>
              <a:buChar char="•"/>
              <a:tabLst>
                <a:tab pos="9398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Bilatéral,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comparatif.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Inspection</a:t>
            </a:r>
            <a:r>
              <a:rPr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730250" lvl="1" indent="-90805">
              <a:lnSpc>
                <a:spcPct val="100000"/>
              </a:lnSpc>
              <a:buSzPct val="95000"/>
              <a:buChar char="•"/>
              <a:tabLst>
                <a:tab pos="73088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Aspect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du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galbe :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voussure, fossette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cutanée.</a:t>
            </a:r>
            <a:endParaRPr sz="2000">
              <a:latin typeface="Times New Roman"/>
              <a:cs typeface="Times New Roman"/>
            </a:endParaRPr>
          </a:p>
          <a:p>
            <a:pPr marL="73025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73088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Signes inflammatoires, peau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d’orange.</a:t>
            </a:r>
            <a:endParaRPr sz="2000">
              <a:latin typeface="Times New Roman"/>
              <a:cs typeface="Times New Roman"/>
            </a:endParaRPr>
          </a:p>
          <a:p>
            <a:pPr marL="737870" indent="-90805">
              <a:lnSpc>
                <a:spcPct val="100000"/>
              </a:lnSpc>
              <a:buSzPct val="95000"/>
              <a:buChar char="•"/>
              <a:tabLst>
                <a:tab pos="73850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Mamelon : Paget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du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mamelon,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rétraction.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Palpation</a:t>
            </a:r>
            <a:r>
              <a:rPr sz="20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227329" lvl="1" indent="44450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54800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Nodule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dureté,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contour,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adhérence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au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plan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cutané et musculaire (manoeuvre de</a:t>
            </a:r>
            <a:r>
              <a:rPr sz="2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Tillaux).</a:t>
            </a:r>
            <a:endParaRPr sz="2000">
              <a:latin typeface="Times New Roman"/>
              <a:cs typeface="Times New Roman"/>
            </a:endParaRPr>
          </a:p>
          <a:p>
            <a:pPr marL="547370" lvl="1" indent="-90805">
              <a:lnSpc>
                <a:spcPct val="100000"/>
              </a:lnSpc>
              <a:buSzPct val="95000"/>
              <a:buChar char="•"/>
              <a:tabLst>
                <a:tab pos="54800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Recherche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d’un écoulement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mamelonnaire.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Aires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ganglionnaires axillaires et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sus-claviculaires.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Examen général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IMC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6501384" y="0"/>
            <a:ext cx="2449067" cy="1801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6480047" y="1499616"/>
            <a:ext cx="2663951" cy="1787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7001256" y="3285744"/>
            <a:ext cx="1927859" cy="2022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6001511" y="5195315"/>
            <a:ext cx="2214372" cy="1662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3284220" y="4143755"/>
            <a:ext cx="2502407" cy="2484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571500" y="4500370"/>
            <a:ext cx="2429256" cy="2276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742187" y="329184"/>
            <a:ext cx="4588764" cy="3595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1764919" y="384175"/>
            <a:ext cx="311188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Critères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cliniques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faveur</a:t>
            </a:r>
            <a:endParaRPr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d’un nodule bénin  du sein</a:t>
            </a:r>
            <a:r>
              <a:rPr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752600" y="990600"/>
            <a:ext cx="2030730" cy="2220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6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-Nodule bien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limité</a:t>
            </a:r>
            <a:endParaRPr sz="1600">
              <a:latin typeface="Arial"/>
              <a:cs typeface="Arial"/>
            </a:endParaRPr>
          </a:p>
          <a:p>
            <a:pPr marL="12700" marR="70485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-Contours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réguliers,  lisses.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-Sans adhérences  cutanée ou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profonde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rénitente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8744" y="2071116"/>
            <a:ext cx="4287011" cy="3828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5366130" y="2099310"/>
            <a:ext cx="316827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Critères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cliniques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faveur  d’un nodule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malin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du sein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5334000" y="3200400"/>
            <a:ext cx="2192655" cy="22212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b="1" spc="-5" dirty="0">
                <a:latin typeface="Times New Roman"/>
                <a:cs typeface="Times New Roman"/>
              </a:rPr>
              <a:t>Nodule </a:t>
            </a:r>
            <a:r>
              <a:rPr sz="1600" b="1" spc="-15" dirty="0">
                <a:latin typeface="Times New Roman"/>
                <a:cs typeface="Times New Roman"/>
              </a:rPr>
              <a:t>mal </a:t>
            </a:r>
            <a:r>
              <a:rPr sz="1600" b="1" spc="-5" dirty="0">
                <a:latin typeface="Times New Roman"/>
                <a:cs typeface="Times New Roman"/>
              </a:rPr>
              <a:t>limité,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dure</a:t>
            </a:r>
            <a:endParaRPr sz="1600">
              <a:latin typeface="Times New Roman"/>
              <a:cs typeface="Times New Roman"/>
            </a:endParaRPr>
          </a:p>
          <a:p>
            <a:pPr marL="12700" marR="5080" indent="50165" algn="just">
              <a:lnSpc>
                <a:spcPct val="150000"/>
              </a:lnSpc>
              <a:spcBef>
                <a:spcPts val="5"/>
              </a:spcBef>
            </a:pPr>
            <a:r>
              <a:rPr sz="1600" b="1" spc="-5" dirty="0">
                <a:latin typeface="Times New Roman"/>
                <a:cs typeface="Times New Roman"/>
              </a:rPr>
              <a:t>-Indolore </a:t>
            </a:r>
            <a:r>
              <a:rPr sz="1600" b="1" spc="-10" dirty="0">
                <a:latin typeface="Times New Roman"/>
                <a:cs typeface="Times New Roman"/>
              </a:rPr>
              <a:t>adhérent </a:t>
            </a:r>
            <a:r>
              <a:rPr sz="1600" b="1" spc="-5" dirty="0">
                <a:latin typeface="Times New Roman"/>
                <a:cs typeface="Times New Roman"/>
              </a:rPr>
              <a:t>:à la  peau, au </a:t>
            </a:r>
            <a:r>
              <a:rPr sz="1600" b="1" spc="-10" dirty="0">
                <a:latin typeface="Times New Roman"/>
                <a:cs typeface="Times New Roman"/>
              </a:rPr>
              <a:t>mamelon </a:t>
            </a:r>
            <a:r>
              <a:rPr sz="1600" b="1" spc="-5" dirty="0">
                <a:latin typeface="Times New Roman"/>
                <a:cs typeface="Times New Roman"/>
              </a:rPr>
              <a:t>ou au  plan </a:t>
            </a:r>
            <a:r>
              <a:rPr sz="1600" b="1" spc="-10" dirty="0">
                <a:latin typeface="Times New Roman"/>
                <a:cs typeface="Times New Roman"/>
              </a:rPr>
              <a:t>musculaire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pectoral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Times New Roman"/>
                <a:cs typeface="Times New Roman"/>
              </a:rPr>
              <a:t>- Adénopathie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axillaire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Times New Roman"/>
                <a:cs typeface="Times New Roman"/>
              </a:rPr>
              <a:t>suspecte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0" y="0"/>
            <a:ext cx="1500124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858011" y="1571244"/>
            <a:ext cx="7329170" cy="2186940"/>
          </a:xfrm>
          <a:prstGeom prst="rect">
            <a:avLst/>
          </a:prstGeom>
          <a:solidFill>
            <a:srgbClr val="000000"/>
          </a:solidFill>
          <a:ln w="57911">
            <a:solidFill>
              <a:srgbClr val="FF66C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/>
          </a:p>
          <a:p>
            <a:pPr marL="599440" algn="ctr">
              <a:lnSpc>
                <a:spcPct val="100000"/>
              </a:lnSpc>
            </a:pPr>
            <a:r>
              <a:rPr b="1" dirty="0">
                <a:solidFill>
                  <a:srgbClr val="FF66CC"/>
                </a:solidFill>
                <a:latin typeface="Times New Roman"/>
                <a:cs typeface="Times New Roman"/>
              </a:rPr>
              <a:t>Bilan</a:t>
            </a:r>
            <a:r>
              <a:rPr b="1" spc="-15" dirty="0">
                <a:solidFill>
                  <a:srgbClr val="FF66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66CC"/>
                </a:solidFill>
                <a:latin typeface="Times New Roman"/>
                <a:cs typeface="Times New Roman"/>
              </a:rPr>
              <a:t>complémentaire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1124</Words>
  <Application>Microsoft Office PowerPoint</Application>
  <PresentationFormat>Affichage à l'écran (4:3)</PresentationFormat>
  <Paragraphs>275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Comic Sans MS</vt:lpstr>
      <vt:lpstr>Times New Roman</vt:lpstr>
      <vt:lpstr>Wingdings</vt:lpstr>
      <vt:lpstr>Office Theme</vt:lpstr>
      <vt:lpstr>Présentation PowerPoint</vt:lpstr>
      <vt:lpstr>Présentation PowerPoint</vt:lpstr>
      <vt:lpstr>?</vt:lpstr>
      <vt:lpstr>Présentation PowerPoint</vt:lpstr>
      <vt:lpstr>Présentation PowerPoint</vt:lpstr>
      <vt:lpstr>Antécédents</vt:lpstr>
      <vt:lpstr>Examen physique :</vt:lpstr>
      <vt:lpstr>Présentation PowerPoint</vt:lpstr>
      <vt:lpstr> Bilan complémentaire</vt:lpstr>
      <vt:lpstr>METHODES D’EXPLORATION</vt:lpstr>
      <vt:lpstr>METHODES D’EXPLORATION</vt:lpstr>
      <vt:lpstr> Indications :</vt:lpstr>
      <vt:lpstr>Présentation PowerPoint</vt:lpstr>
      <vt:lpstr>Présentation PowerPoint</vt:lpstr>
      <vt:lpstr> Les “masses”: forme,</vt:lpstr>
      <vt:lpstr>Présentation PowerPoint</vt:lpstr>
      <vt:lpstr> Les distorsions  architecturales</vt:lpstr>
      <vt:lpstr>Présentation PowerPoint</vt:lpstr>
      <vt:lpstr>Les calcifications:</vt:lpstr>
      <vt:lpstr> Nombre</vt:lpstr>
      <vt:lpstr>La classification de LE GAL des micro  calcifications</vt:lpstr>
      <vt:lpstr>Présentation PowerPoint</vt:lpstr>
      <vt:lpstr>METHODES D’EXPLORATION</vt:lpstr>
      <vt:lpstr>Indications :</vt:lpstr>
      <vt:lpstr>Présentation PowerPoint</vt:lpstr>
      <vt:lpstr>Sonde à haute fréquence (7,5 MHz)</vt:lpstr>
      <vt:lpstr>Description d’une masse:</vt:lpstr>
      <vt:lpstr>1. Formes  2-contours</vt:lpstr>
      <vt:lpstr>2. Orientation du grand axe</vt:lpstr>
      <vt:lpstr>Présentation PowerPoint</vt:lpstr>
      <vt:lpstr>Présentation PowerPoint</vt:lpstr>
      <vt:lpstr>METHODES D’EXPLORATION</vt:lpstr>
      <vt:lpstr>Indications :</vt:lpstr>
      <vt:lpstr>METHODES D’EXPLORATION</vt:lpstr>
      <vt:lpstr>Principe:</vt:lpstr>
      <vt:lpstr>La CLASSIFICATION Bi-Rads de l’ACR</vt:lpstr>
      <vt:lpstr>ACR 0</vt:lpstr>
      <vt:lpstr>Présentation PowerPoint</vt:lpstr>
      <vt:lpstr>anomalies bénignes ne  nécessitant ni  surveillance ni examen  complémentaire</vt:lpstr>
      <vt:lpstr>?</vt:lpstr>
      <vt:lpstr>ACR 4</vt:lpstr>
      <vt:lpstr>Présentation PowerPoint</vt:lpstr>
      <vt:lpstr>Présentation PowerPoint</vt:lpstr>
      <vt:lpstr>Présentation PowerPoint</vt:lpstr>
      <vt:lpstr>Présentation PowerPoint</vt:lpstr>
      <vt:lpstr>ACR 6</vt:lpstr>
      <vt:lpstr>Présentation PowerPoint</vt:lpstr>
      <vt:lpstr>METHODES D’EXPLORATION</vt:lpstr>
      <vt:lpstr>Micro biopsies :</vt:lpstr>
      <vt:lpstr>Macro biopsie :</vt:lpstr>
      <vt:lpstr>Cytoponction :</vt:lpstr>
      <vt:lpstr>Repérage pré opératoire des lésions infracliniques :</vt:lpstr>
      <vt:lpstr>Biopsie chirurgicale</vt:lpstr>
      <vt:lpstr>Etiologies</vt:lpstr>
      <vt:lpstr>Présentation PowerPoint</vt:lpstr>
      <vt:lpstr>Conclusion</vt:lpstr>
      <vt:lpstr>Merci pour votre présence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Ocasi</dc:creator>
  <cp:lastModifiedBy>Utilisateur Windows</cp:lastModifiedBy>
  <cp:revision>2</cp:revision>
  <dcterms:created xsi:type="dcterms:W3CDTF">2019-10-12T10:00:15Z</dcterms:created>
  <dcterms:modified xsi:type="dcterms:W3CDTF">2019-10-12T18:35:26Z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2019-10-12T00:00:00Z</vt:filetime>
  </property>
</Properties>
</file>