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9" r:id="rId11"/>
    <p:sldId id="271" r:id="rId12"/>
    <p:sldId id="267" r:id="rId13"/>
    <p:sldId id="272" r:id="rId14"/>
    <p:sldId id="283" r:id="rId15"/>
    <p:sldId id="275" r:id="rId16"/>
    <p:sldId id="273" r:id="rId17"/>
    <p:sldId id="278" r:id="rId18"/>
    <p:sldId id="276" r:id="rId19"/>
    <p:sldId id="274" r:id="rId20"/>
    <p:sldId id="264" r:id="rId21"/>
    <p:sldId id="277" r:id="rId22"/>
    <p:sldId id="265" r:id="rId23"/>
    <p:sldId id="279" r:id="rId24"/>
    <p:sldId id="280" r:id="rId25"/>
    <p:sldId id="284" r:id="rId26"/>
    <p:sldId id="281" r:id="rId27"/>
    <p:sldId id="282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316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31,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647293" y="2292112"/>
            <a:ext cx="5648623" cy="1204306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FFC000"/>
                </a:solidFill>
              </a:rPr>
              <a:t>LES INFECTIONS GENITALES HAUTES (IGH)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9140000">
            <a:off x="1212277" y="2915067"/>
            <a:ext cx="6511131" cy="329259"/>
          </a:xfrm>
        </p:spPr>
        <p:txBody>
          <a:bodyPr>
            <a:normAutofit/>
          </a:bodyPr>
          <a:lstStyle/>
          <a:p>
            <a:pPr algn="r"/>
            <a:r>
              <a:rPr lang="fr-FR" sz="1600" dirty="0" smtClean="0"/>
              <a:t>DR BELAMRI</a:t>
            </a:r>
            <a:endParaRPr lang="fr-FR" sz="1600" dirty="0"/>
          </a:p>
        </p:txBody>
      </p:sp>
      <p:pic>
        <p:nvPicPr>
          <p:cNvPr id="1026" name="Picture 2" descr="C:\Users\INFO-HELP\Desktop\igh\img-14765174027.jpg"/>
          <p:cNvPicPr>
            <a:picLocks noChangeAspect="1" noChangeArrowheads="1"/>
          </p:cNvPicPr>
          <p:nvPr/>
        </p:nvPicPr>
        <p:blipFill>
          <a:blip r:embed="rId2"/>
          <a:srcRect b="36381"/>
          <a:stretch>
            <a:fillRect/>
          </a:stretch>
        </p:blipFill>
        <p:spPr bwMode="auto">
          <a:xfrm>
            <a:off x="4656935" y="3631475"/>
            <a:ext cx="3734721" cy="2376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338250" y="169816"/>
            <a:ext cx="366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F0"/>
                </a:solidFill>
              </a:rPr>
              <a:t>FACULTE DE MEDECINE –ANNABA</a:t>
            </a:r>
          </a:p>
          <a:p>
            <a:pPr algn="ctr"/>
            <a:r>
              <a:rPr lang="fr-FR" dirty="0" smtClean="0">
                <a:solidFill>
                  <a:srgbClr val="00B0F0"/>
                </a:solidFill>
              </a:rPr>
              <a:t>Module de gynécologie-obstétrique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79" y="512800"/>
            <a:ext cx="8582297" cy="3579849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Autres </a:t>
            </a:r>
            <a:r>
              <a:rPr lang="fr-FR" sz="3600" dirty="0" err="1" smtClean="0">
                <a:solidFill>
                  <a:srgbClr val="FF0000"/>
                </a:solidFill>
              </a:rPr>
              <a:t>symptomes</a:t>
            </a:r>
            <a:r>
              <a:rPr lang="fr-FR" sz="3600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fr-FR" sz="2800" dirty="0" smtClean="0"/>
              <a:t>Métrorragies (4%)</a:t>
            </a:r>
          </a:p>
          <a:p>
            <a:r>
              <a:rPr lang="fr-FR" sz="2800" dirty="0" smtClean="0"/>
              <a:t>-    Signes  urinaires (brûlures mictionnelles,</a:t>
            </a:r>
          </a:p>
          <a:p>
            <a:r>
              <a:rPr lang="fr-FR" sz="2800" dirty="0" smtClean="0"/>
              <a:t>dysurie et pollakiurie retrouvés dans 15 à 30 %des cas)</a:t>
            </a:r>
          </a:p>
          <a:p>
            <a:pPr>
              <a:buFontTx/>
              <a:buChar char="-"/>
            </a:pPr>
            <a:r>
              <a:rPr lang="fr-FR" sz="2800" dirty="0" smtClean="0"/>
              <a:t>Syndrome rectal (ténesme, épreinte)</a:t>
            </a:r>
          </a:p>
          <a:p>
            <a:pPr>
              <a:buFontTx/>
              <a:buChar char="-"/>
            </a:pPr>
            <a:r>
              <a:rPr lang="fr-FR" sz="2800" dirty="0" smtClean="0"/>
              <a:t>Douleurs de l’hypocondre droit (10-25%/ </a:t>
            </a:r>
            <a:r>
              <a:rPr lang="fr-FR" sz="2800" dirty="0" err="1" smtClean="0"/>
              <a:t>chlamydiose</a:t>
            </a:r>
            <a:r>
              <a:rPr lang="fr-FR" sz="2800" dirty="0" smtClean="0"/>
              <a:t>)</a:t>
            </a:r>
          </a:p>
          <a:p>
            <a:pPr>
              <a:buFontTx/>
              <a:buChar char="-"/>
            </a:pPr>
            <a:r>
              <a:rPr lang="fr-FR" sz="2800" dirty="0" smtClean="0"/>
              <a:t>Dyspareunie .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445" y="460548"/>
            <a:ext cx="8647611" cy="3579849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A L’EXAMEN CLINIQUE</a:t>
            </a:r>
          </a:p>
          <a:p>
            <a:r>
              <a:rPr lang="fr-FR" sz="2400" i="1" dirty="0" smtClean="0">
                <a:solidFill>
                  <a:srgbClr val="00B0F0"/>
                </a:solidFill>
              </a:rPr>
              <a:t>PALPATION: </a:t>
            </a:r>
            <a:r>
              <a:rPr lang="fr-FR" sz="2400" b="0" dirty="0" smtClean="0"/>
              <a:t>sensibilité, douleur profonde, défense</a:t>
            </a:r>
          </a:p>
          <a:p>
            <a:r>
              <a:rPr lang="fr-FR" sz="2400" i="1" dirty="0" smtClean="0">
                <a:solidFill>
                  <a:srgbClr val="00B0F0"/>
                </a:solidFill>
              </a:rPr>
              <a:t>EXAMEN AU SPÉCULUM:</a:t>
            </a:r>
            <a:r>
              <a:rPr lang="fr-FR" sz="2400" dirty="0" smtClean="0">
                <a:solidFill>
                  <a:srgbClr val="00B0F0"/>
                </a:solidFill>
              </a:rPr>
              <a:t> </a:t>
            </a:r>
            <a:r>
              <a:rPr lang="fr-FR" sz="2400" b="0" dirty="0" smtClean="0"/>
              <a:t>cervicite, glaire louche +/- métrorragie</a:t>
            </a:r>
          </a:p>
          <a:p>
            <a:r>
              <a:rPr lang="fr-FR" sz="2400" i="1" dirty="0" smtClean="0">
                <a:solidFill>
                  <a:srgbClr val="00B0F0"/>
                </a:solidFill>
              </a:rPr>
              <a:t>TV:</a:t>
            </a:r>
          </a:p>
          <a:p>
            <a:endParaRPr lang="fr-FR" sz="2400" i="1" dirty="0" smtClean="0">
              <a:solidFill>
                <a:srgbClr val="00B0F0"/>
              </a:solidFill>
            </a:endParaRPr>
          </a:p>
          <a:p>
            <a:endParaRPr lang="fr-FR" sz="2400" i="1" dirty="0" smtClean="0">
              <a:solidFill>
                <a:srgbClr val="00B0F0"/>
              </a:solidFill>
            </a:endParaRPr>
          </a:p>
          <a:p>
            <a:r>
              <a:rPr lang="fr-FR" sz="2400" b="0" dirty="0" smtClean="0"/>
              <a:t>- Comblement ou empattement d’un ou des culs de sac vaginaux</a:t>
            </a:r>
            <a:endParaRPr lang="fr-FR" sz="2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48194" y="2363989"/>
            <a:ext cx="8505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FFC000"/>
                </a:solidFill>
              </a:rPr>
              <a:t>- douleur à la mobilisation utérine ou la palpation </a:t>
            </a:r>
            <a:r>
              <a:rPr lang="fr-FR" sz="2800" b="1" u="sng" dirty="0" err="1" smtClean="0">
                <a:solidFill>
                  <a:srgbClr val="FFC000"/>
                </a:solidFill>
              </a:rPr>
              <a:t>annexielle</a:t>
            </a:r>
            <a:r>
              <a:rPr lang="fr-FR" sz="2800" b="1" u="sng" dirty="0" smtClean="0">
                <a:solidFill>
                  <a:srgbClr val="FFC000"/>
                </a:solidFill>
              </a:rPr>
              <a:t> uni/bilatérale</a:t>
            </a:r>
            <a:r>
              <a:rPr lang="fr-FR" sz="2800" u="sng" dirty="0" smtClean="0">
                <a:solidFill>
                  <a:srgbClr val="FFC000"/>
                </a:solidFill>
              </a:rPr>
              <a:t> </a:t>
            </a:r>
            <a:r>
              <a:rPr lang="fr-FR" sz="2800" dirty="0" smtClean="0"/>
              <a:t>(Critères majeurs )</a:t>
            </a:r>
            <a:endParaRPr lang="fr-FR" sz="2800" b="1" u="sng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7017" y="747931"/>
            <a:ext cx="7520940" cy="526098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2"/>
                </a:solidFill>
              </a:rPr>
              <a:t>B/ PARACLINIQUE</a:t>
            </a:r>
          </a:p>
          <a:p>
            <a:r>
              <a:rPr lang="fr-FR" sz="2800" i="1" u="sng" dirty="0" smtClean="0">
                <a:solidFill>
                  <a:srgbClr val="00B0F0"/>
                </a:solidFill>
              </a:rPr>
              <a:t>1-EXAMENS BIOLOGIQUES NON SPÉCIFIQUES</a:t>
            </a:r>
            <a:r>
              <a:rPr lang="fr-FR" sz="3200" i="1" u="sng" dirty="0" smtClean="0">
                <a:solidFill>
                  <a:srgbClr val="00B0F0"/>
                </a:solidFill>
              </a:rPr>
              <a:t>:</a:t>
            </a:r>
          </a:p>
          <a:p>
            <a:r>
              <a:rPr lang="fr-FR" sz="2400" dirty="0" smtClean="0"/>
              <a:t> NFS: ↑ GB rare, souvent liée à une IGH compliquée</a:t>
            </a:r>
          </a:p>
          <a:p>
            <a:r>
              <a:rPr lang="fr-FR" sz="2400" dirty="0" smtClean="0"/>
              <a:t> CRP ↑ inconstamment au début de l’infection</a:t>
            </a:r>
          </a:p>
          <a:p>
            <a:r>
              <a:rPr lang="fr-FR" sz="2400" dirty="0" smtClean="0"/>
              <a:t> Sérologies IST: HIV, hépatite B, C, VDRL, TPHA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1" y="316856"/>
            <a:ext cx="8660675" cy="3579849"/>
          </a:xfrm>
        </p:spPr>
        <p:txBody>
          <a:bodyPr>
            <a:noAutofit/>
          </a:bodyPr>
          <a:lstStyle/>
          <a:p>
            <a:r>
              <a:rPr lang="fr-FR" sz="2400" u="sng" dirty="0" smtClean="0">
                <a:solidFill>
                  <a:srgbClr val="00B0F0"/>
                </a:solidFill>
              </a:rPr>
              <a:t>2- ÉCHOGRAPHIE PELVIENNE 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         </a:t>
            </a:r>
            <a:r>
              <a:rPr lang="fr-FR" sz="2400" dirty="0" smtClean="0">
                <a:solidFill>
                  <a:schemeClr val="accent2"/>
                </a:solidFill>
              </a:rPr>
              <a:t>signes échographiques spécifiques 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• Epaississement pariétal tubaire &gt; 5 mm</a:t>
            </a:r>
          </a:p>
          <a:p>
            <a:r>
              <a:rPr lang="fr-FR" sz="2400" dirty="0" smtClean="0"/>
              <a:t>• OU signe de la roue dentée (franges tubaires </a:t>
            </a:r>
          </a:p>
          <a:p>
            <a:r>
              <a:rPr lang="fr-FR" sz="2400" dirty="0" smtClean="0"/>
              <a:t>épaissies donnant un aspect de </a:t>
            </a:r>
            <a:r>
              <a:rPr lang="fr-FR" sz="2400" dirty="0" err="1" smtClean="0"/>
              <a:t>septa</a:t>
            </a:r>
            <a:r>
              <a:rPr lang="fr-FR" sz="2400" dirty="0" smtClean="0"/>
              <a:t> incomplets)</a:t>
            </a:r>
          </a:p>
          <a:p>
            <a:r>
              <a:rPr lang="fr-FR" sz="2400" dirty="0" smtClean="0"/>
              <a:t>• OU masse hétérogène </a:t>
            </a:r>
            <a:r>
              <a:rPr lang="fr-FR" sz="2400" dirty="0" err="1" smtClean="0"/>
              <a:t>latéro</a:t>
            </a:r>
            <a:r>
              <a:rPr lang="fr-FR" sz="2400" dirty="0" smtClean="0"/>
              <a:t>-utérine</a:t>
            </a:r>
          </a:p>
          <a:p>
            <a:r>
              <a:rPr lang="fr-FR" sz="2400" dirty="0" smtClean="0"/>
              <a:t>cloisonnée avec de fins échos 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>
                <a:solidFill>
                  <a:schemeClr val="accent2"/>
                </a:solidFill>
              </a:rPr>
              <a:t>        Absence d’autres pathologies </a:t>
            </a:r>
          </a:p>
          <a:p>
            <a:r>
              <a:rPr lang="fr-FR" sz="2400" dirty="0" smtClean="0"/>
              <a:t>(GEU, appendicite, endométriose, kyste ovarien compliqué (torsion, rupture), infection urinaire….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l="51065" t="19299" r="21984" b="44593"/>
          <a:stretch>
            <a:fillRect/>
          </a:stretch>
        </p:blipFill>
        <p:spPr bwMode="auto">
          <a:xfrm>
            <a:off x="6494929" y="174812"/>
            <a:ext cx="2447365" cy="20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/>
          <p:nvPr/>
        </p:nvCxnSpPr>
        <p:spPr>
          <a:xfrm rot="16200000" flipH="1">
            <a:off x="7301752" y="564776"/>
            <a:ext cx="201706" cy="1748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5" descr="C:\Users\INFO-HELP\Desktop\igh\kk.gif"/>
          <p:cNvPicPr>
            <a:picLocks noChangeAspect="1" noChangeArrowheads="1"/>
          </p:cNvPicPr>
          <p:nvPr/>
        </p:nvPicPr>
        <p:blipFill>
          <a:blip r:embed="rId3"/>
          <a:srcRect l="4286" t="46647" r="-741" b="3981"/>
          <a:stretch>
            <a:fillRect/>
          </a:stretch>
        </p:blipFill>
        <p:spPr bwMode="auto">
          <a:xfrm>
            <a:off x="4751842" y="3056708"/>
            <a:ext cx="4313780" cy="16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Image 4"/>
          <p:cNvPicPr/>
          <p:nvPr/>
        </p:nvPicPr>
        <p:blipFill>
          <a:blip r:embed="rId2"/>
          <a:srcRect l="52430" t="12827" r="6060" b="8674"/>
          <a:stretch>
            <a:fillRect/>
          </a:stretch>
        </p:blipFill>
        <p:spPr bwMode="auto">
          <a:xfrm>
            <a:off x="888275" y="326570"/>
            <a:ext cx="7315200" cy="604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446" y="264605"/>
            <a:ext cx="7520940" cy="3579849"/>
          </a:xfrm>
        </p:spPr>
        <p:txBody>
          <a:bodyPr>
            <a:normAutofit/>
          </a:bodyPr>
          <a:lstStyle/>
          <a:p>
            <a:r>
              <a:rPr lang="fr-FR" sz="2800" u="sng" dirty="0" smtClean="0">
                <a:solidFill>
                  <a:srgbClr val="00B0F0"/>
                </a:solidFill>
              </a:rPr>
              <a:t>3- IRM/TDM)</a:t>
            </a:r>
          </a:p>
          <a:p>
            <a:r>
              <a:rPr lang="fr-FR" sz="2800" dirty="0" smtClean="0"/>
              <a:t>En cas de difficulté diagnostique, avec injection de produit de contraste : </a:t>
            </a:r>
            <a:r>
              <a:rPr lang="fr-FR" sz="2800" dirty="0" err="1" smtClean="0"/>
              <a:t>utileS</a:t>
            </a:r>
            <a:r>
              <a:rPr lang="fr-FR" sz="2800" dirty="0" smtClean="0"/>
              <a:t> au diagnostic différentiel d’origine urinaire, digestive ou gynécologique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8434" name="Picture 2" descr="C:\Users\INFO-HELP\Desktop\igh\abces-tubo-ovarien-ax-T1-Gadolinium-IRM.jpg"/>
          <p:cNvPicPr>
            <a:picLocks noChangeAspect="1" noChangeArrowheads="1"/>
          </p:cNvPicPr>
          <p:nvPr/>
        </p:nvPicPr>
        <p:blipFill>
          <a:blip r:embed="rId2"/>
          <a:srcRect l="2431" t="2883" r="2273" b="2267"/>
          <a:stretch>
            <a:fillRect/>
          </a:stretch>
        </p:blipFill>
        <p:spPr bwMode="auto">
          <a:xfrm>
            <a:off x="4327245" y="3094360"/>
            <a:ext cx="4620006" cy="3528000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6785386" y="4079454"/>
            <a:ext cx="1048871" cy="130436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435" name="Picture 3" descr="C:\Users\INFO-HELP\Desktop\igh\abces-tubo-ovarien-ax-T2-IRM.jpg"/>
          <p:cNvPicPr>
            <a:picLocks noChangeAspect="1" noChangeArrowheads="1"/>
          </p:cNvPicPr>
          <p:nvPr/>
        </p:nvPicPr>
        <p:blipFill>
          <a:blip r:embed="rId3"/>
          <a:srcRect l="2741" t="3182" r="2587" b="3796"/>
          <a:stretch>
            <a:fillRect/>
          </a:stretch>
        </p:blipFill>
        <p:spPr bwMode="auto">
          <a:xfrm>
            <a:off x="65315" y="2899953"/>
            <a:ext cx="4180276" cy="3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25" y="225416"/>
            <a:ext cx="9183189" cy="3579849"/>
          </a:xfrm>
        </p:spPr>
        <p:txBody>
          <a:bodyPr>
            <a:noAutofit/>
          </a:bodyPr>
          <a:lstStyle/>
          <a:p>
            <a:r>
              <a:rPr lang="fr-FR" sz="2800" u="sng" dirty="0" smtClean="0">
                <a:solidFill>
                  <a:srgbClr val="00B0F0"/>
                </a:solidFill>
              </a:rPr>
              <a:t>4- LA COELIOSCOPIE DIAGNOSTIQUE </a:t>
            </a:r>
          </a:p>
          <a:p>
            <a:r>
              <a:rPr lang="fr-FR" sz="2000" dirty="0" smtClean="0"/>
              <a:t>Constitue l’examen de référence en cas de doute diagnostique persistant après l’imagerie. 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accent2"/>
                </a:solidFill>
              </a:rPr>
              <a:t>Indications: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/>
              <a:t>D’emblée: patiente jeune désireuse de grossesse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/>
              <a:t>Après 48-72h d’ABT: absence de réponse au traitement, 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/>
              <a:t>forme compliquée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8196" y="234188"/>
            <a:ext cx="9078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2"/>
                </a:solidFill>
              </a:rPr>
              <a:t> Les critères  du diagnostic </a:t>
            </a:r>
            <a:r>
              <a:rPr lang="fr-FR" sz="2400" dirty="0" err="1" smtClean="0">
                <a:solidFill>
                  <a:schemeClr val="accent2"/>
                </a:solidFill>
              </a:rPr>
              <a:t>coelioscopique</a:t>
            </a:r>
            <a:r>
              <a:rPr lang="fr-FR" sz="2400" dirty="0" smtClean="0">
                <a:solidFill>
                  <a:schemeClr val="accent2"/>
                </a:solidFill>
              </a:rPr>
              <a:t> :</a:t>
            </a:r>
          </a:p>
          <a:p>
            <a:r>
              <a:rPr lang="fr-FR" sz="2400" dirty="0" smtClean="0"/>
              <a:t>  </a:t>
            </a:r>
            <a:r>
              <a:rPr lang="fr-FR" sz="2400" u="sng" dirty="0" smtClean="0">
                <a:solidFill>
                  <a:srgbClr val="00B0F0"/>
                </a:solidFill>
              </a:rPr>
              <a:t>- TROMPES : </a:t>
            </a:r>
            <a:r>
              <a:rPr lang="fr-FR" sz="2400" dirty="0" smtClean="0"/>
              <a:t>œdème /érythème / Exsudat </a:t>
            </a:r>
            <a:r>
              <a:rPr lang="fr-FR" sz="2400" dirty="0" err="1" smtClean="0"/>
              <a:t>fimbrial</a:t>
            </a:r>
            <a:r>
              <a:rPr lang="fr-FR" sz="2400" dirty="0" smtClean="0"/>
              <a:t> .  </a:t>
            </a:r>
          </a:p>
          <a:p>
            <a:r>
              <a:rPr lang="fr-FR" sz="2400" dirty="0" smtClean="0"/>
              <a:t>  </a:t>
            </a:r>
            <a:r>
              <a:rPr lang="fr-FR" sz="2400" u="sng" dirty="0" smtClean="0">
                <a:solidFill>
                  <a:srgbClr val="00B0F0"/>
                </a:solidFill>
              </a:rPr>
              <a:t>- LES OVAIRES : </a:t>
            </a:r>
            <a:r>
              <a:rPr lang="fr-FR" sz="2400" dirty="0" smtClean="0"/>
              <a:t>recouverts de fausses membranes ou enfouis  </a:t>
            </a:r>
          </a:p>
          <a:p>
            <a:r>
              <a:rPr lang="fr-FR" sz="2400" dirty="0" smtClean="0"/>
              <a:t>                             sous des adhérences    </a:t>
            </a:r>
          </a:p>
          <a:p>
            <a:r>
              <a:rPr lang="fr-FR" sz="2400" dirty="0" smtClean="0"/>
              <a:t>  </a:t>
            </a:r>
            <a:r>
              <a:rPr lang="fr-FR" sz="2400" u="sng" dirty="0" smtClean="0">
                <a:solidFill>
                  <a:srgbClr val="00B0F0"/>
                </a:solidFill>
              </a:rPr>
              <a:t>- PÉRITOINE : </a:t>
            </a:r>
            <a:r>
              <a:rPr lang="fr-FR" sz="2400" dirty="0" smtClean="0"/>
              <a:t>fausses membranes/d’adhérence avec les organes</a:t>
            </a:r>
          </a:p>
          <a:p>
            <a:r>
              <a:rPr lang="fr-FR" sz="2400" dirty="0" smtClean="0"/>
              <a:t>                       de voisinage   </a:t>
            </a:r>
          </a:p>
          <a:p>
            <a:r>
              <a:rPr lang="fr-FR" sz="2400" dirty="0" smtClean="0"/>
              <a:t>   </a:t>
            </a:r>
            <a:r>
              <a:rPr lang="fr-FR" sz="2400" u="sng" dirty="0" smtClean="0">
                <a:solidFill>
                  <a:srgbClr val="00B0F0"/>
                </a:solidFill>
              </a:rPr>
              <a:t>- Suppurations profondes</a:t>
            </a:r>
          </a:p>
          <a:p>
            <a:r>
              <a:rPr lang="fr-FR" sz="2400" dirty="0" smtClean="0"/>
              <a:t>   </a:t>
            </a:r>
            <a:r>
              <a:rPr lang="fr-FR" sz="2400" u="sng" dirty="0" smtClean="0">
                <a:solidFill>
                  <a:srgbClr val="00B0F0"/>
                </a:solidFill>
              </a:rPr>
              <a:t>- Syndrome de </a:t>
            </a:r>
            <a:r>
              <a:rPr lang="fr-FR" sz="2400" u="sng" dirty="0" err="1" smtClean="0">
                <a:solidFill>
                  <a:srgbClr val="00B0F0"/>
                </a:solidFill>
              </a:rPr>
              <a:t>Fitz</a:t>
            </a:r>
            <a:r>
              <a:rPr lang="fr-FR" sz="2400" u="sng" dirty="0" smtClean="0">
                <a:solidFill>
                  <a:srgbClr val="00B0F0"/>
                </a:solidFill>
              </a:rPr>
              <a:t>-Hugh-Curtis: </a:t>
            </a:r>
            <a:r>
              <a:rPr lang="fr-FR" sz="2400" dirty="0" smtClean="0"/>
              <a:t>adhérences </a:t>
            </a:r>
            <a:r>
              <a:rPr lang="fr-FR" sz="2400" dirty="0" err="1" smtClean="0"/>
              <a:t>hépatopariétales</a:t>
            </a:r>
            <a:r>
              <a:rPr lang="fr-FR" sz="2400" dirty="0" smtClean="0"/>
              <a:t>   </a:t>
            </a:r>
          </a:p>
          <a:p>
            <a:r>
              <a:rPr lang="fr-FR" sz="2400" dirty="0" smtClean="0"/>
              <a:t>                            et </a:t>
            </a:r>
            <a:r>
              <a:rPr lang="fr-FR" sz="2400" dirty="0" err="1" smtClean="0"/>
              <a:t>hépatodiaphragmatiques</a:t>
            </a:r>
            <a:r>
              <a:rPr lang="fr-FR" sz="2400" dirty="0" smtClean="0"/>
              <a:t> en cordes de violon.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2"/>
                </a:solidFill>
              </a:rPr>
              <a:t>La réalisation de prélèvement</a:t>
            </a:r>
            <a:r>
              <a:rPr lang="fr-FR" sz="2400" dirty="0" smtClean="0"/>
              <a:t> histologiques et </a:t>
            </a:r>
            <a:r>
              <a:rPr lang="fr-FR" sz="2400" dirty="0" err="1" smtClean="0"/>
              <a:t>bacteriologiques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 descr="C:\Users\INFO-HELP\Desktop\igh\2-Figure2-1.png"/>
          <p:cNvPicPr>
            <a:picLocks noChangeAspect="1" noChangeArrowheads="1"/>
          </p:cNvPicPr>
          <p:nvPr/>
        </p:nvPicPr>
        <p:blipFill>
          <a:blip r:embed="rId2"/>
          <a:srcRect l="3811" t="5070" r="4421" b="4846"/>
          <a:stretch>
            <a:fillRect/>
          </a:stretch>
        </p:blipFill>
        <p:spPr bwMode="auto">
          <a:xfrm>
            <a:off x="5120639" y="378824"/>
            <a:ext cx="3675317" cy="3276000"/>
          </a:xfrm>
          <a:prstGeom prst="rect">
            <a:avLst/>
          </a:prstGeom>
          <a:noFill/>
        </p:spPr>
      </p:pic>
      <p:pic>
        <p:nvPicPr>
          <p:cNvPr id="6" name="Picture 3" descr="C:\Users\INFO-HELP\Desktop\igh\1200px-Perihepatic_adhesions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4759" y="3801292"/>
            <a:ext cx="4424418" cy="2847704"/>
          </a:xfrm>
          <a:prstGeom prst="rect">
            <a:avLst/>
          </a:prstGeom>
          <a:noFill/>
        </p:spPr>
      </p:pic>
      <p:pic>
        <p:nvPicPr>
          <p:cNvPr id="20482" name="Picture 2" descr="C:\Users\INFO-HELP\Desktop\igh\B9782294726811000058_f05-00-9782294726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95" y="356852"/>
            <a:ext cx="4304239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571" y="329919"/>
            <a:ext cx="8321040" cy="3579849"/>
          </a:xfrm>
        </p:spPr>
        <p:txBody>
          <a:bodyPr>
            <a:noAutofit/>
          </a:bodyPr>
          <a:lstStyle/>
          <a:p>
            <a:r>
              <a:rPr lang="fr-FR" sz="2400" i="1" u="sng" dirty="0" smtClean="0">
                <a:solidFill>
                  <a:srgbClr val="00B0F0"/>
                </a:solidFill>
              </a:rPr>
              <a:t>MICOBIOLOGIE (certitude)</a:t>
            </a:r>
            <a:endParaRPr lang="fr-FR" sz="2400" dirty="0" smtClean="0"/>
          </a:p>
          <a:p>
            <a:r>
              <a:rPr lang="fr-FR" sz="2400" dirty="0" smtClean="0">
                <a:solidFill>
                  <a:schemeClr val="accent2"/>
                </a:solidFill>
              </a:rPr>
              <a:t>1- Prélèvement vaginal </a:t>
            </a:r>
          </a:p>
          <a:p>
            <a:r>
              <a:rPr lang="fr-FR" sz="2400" u="sng" dirty="0" smtClean="0">
                <a:solidFill>
                  <a:schemeClr val="accent3">
                    <a:lumMod val="50000"/>
                  </a:schemeClr>
                </a:solidFill>
              </a:rPr>
              <a:t>ED:</a:t>
            </a:r>
            <a:r>
              <a:rPr lang="fr-FR" sz="2400" dirty="0" smtClean="0"/>
              <a:t> leucocytes, Trichomonas, </a:t>
            </a:r>
            <a:r>
              <a:rPr lang="fr-FR" sz="2400" dirty="0" err="1" smtClean="0"/>
              <a:t>vaginose</a:t>
            </a:r>
            <a:r>
              <a:rPr lang="fr-FR" sz="2400" dirty="0" smtClean="0"/>
              <a:t> bactérienne</a:t>
            </a:r>
          </a:p>
          <a:p>
            <a:r>
              <a:rPr lang="fr-FR" sz="2400" u="sng" dirty="0" smtClean="0">
                <a:solidFill>
                  <a:schemeClr val="accent3">
                    <a:lumMod val="50000"/>
                  </a:schemeClr>
                </a:solidFill>
              </a:rPr>
              <a:t>Test amplification acides nucléiques (TAAN)</a:t>
            </a:r>
            <a:r>
              <a:rPr lang="fr-FR" sz="2400" dirty="0" smtClean="0"/>
              <a:t> pour:</a:t>
            </a:r>
          </a:p>
          <a:p>
            <a:r>
              <a:rPr lang="fr-FR" sz="2400" i="1" dirty="0" smtClean="0"/>
              <a:t>C. </a:t>
            </a:r>
            <a:r>
              <a:rPr lang="fr-FR" sz="2400" i="1" dirty="0" err="1" smtClean="0"/>
              <a:t>Trachomatis</a:t>
            </a:r>
            <a:r>
              <a:rPr lang="fr-FR" sz="2400" i="1" dirty="0" smtClean="0"/>
              <a:t> /N. </a:t>
            </a:r>
            <a:r>
              <a:rPr lang="fr-FR" sz="2400" i="1" dirty="0" err="1" smtClean="0"/>
              <a:t>gonorrhoeae</a:t>
            </a:r>
            <a:r>
              <a:rPr lang="fr-FR" sz="2400" i="1" dirty="0" smtClean="0"/>
              <a:t>/M. </a:t>
            </a:r>
            <a:r>
              <a:rPr lang="fr-FR" sz="2400" i="1" dirty="0" err="1" smtClean="0"/>
              <a:t>genitalium</a:t>
            </a:r>
            <a:r>
              <a:rPr lang="fr-FR" sz="2400" i="1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>
                <a:solidFill>
                  <a:schemeClr val="accent2"/>
                </a:solidFill>
              </a:rPr>
              <a:t>2- Prélèvement d’</a:t>
            </a:r>
            <a:r>
              <a:rPr lang="fr-FR" sz="2400" dirty="0" err="1" smtClean="0">
                <a:solidFill>
                  <a:schemeClr val="accent2"/>
                </a:solidFill>
              </a:rPr>
              <a:t>endocol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/>
              <a:t>(après désinfection </a:t>
            </a:r>
            <a:r>
              <a:rPr lang="fr-FR" sz="2400" dirty="0" err="1" smtClean="0"/>
              <a:t>exocol</a:t>
            </a:r>
            <a:r>
              <a:rPr lang="fr-FR" sz="2400" dirty="0" smtClean="0"/>
              <a:t>) Recherche bactéries aérobies, anaérobies.</a:t>
            </a:r>
          </a:p>
          <a:p>
            <a:r>
              <a:rPr lang="fr-FR" sz="2400" dirty="0" smtClean="0">
                <a:solidFill>
                  <a:schemeClr val="accent2"/>
                </a:solidFill>
              </a:rPr>
              <a:t>3-biopsie d’endomètre  </a:t>
            </a:r>
            <a:r>
              <a:rPr lang="fr-FR" sz="2400" dirty="0" smtClean="0"/>
              <a:t>si doute diagnostique.</a:t>
            </a:r>
          </a:p>
          <a:p>
            <a:r>
              <a:rPr lang="fr-FR" sz="2400" dirty="0" smtClean="0"/>
              <a:t>4- Autres: analyse du DIU, prélèvement urétrale chez le partenaire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u="sng" dirty="0" smtClean="0">
                <a:solidFill>
                  <a:schemeClr val="accent3">
                    <a:lumMod val="75000"/>
                  </a:schemeClr>
                </a:solidFill>
              </a:rPr>
              <a:t>1- DEFINITIONS</a:t>
            </a:r>
            <a:endParaRPr lang="fr-FR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754" y="1100628"/>
            <a:ext cx="8187146" cy="357984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Les IGH regroupent les différentes formes des infections utéro:-</a:t>
            </a:r>
            <a:r>
              <a:rPr lang="fr-FR" sz="2000" dirty="0" err="1" smtClean="0"/>
              <a:t>annexielles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lèche vers le bas 4"/>
          <p:cNvSpPr/>
          <p:nvPr/>
        </p:nvSpPr>
        <p:spPr>
          <a:xfrm>
            <a:off x="2037806" y="1554479"/>
            <a:ext cx="209006" cy="50945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6096005" y="1484809"/>
            <a:ext cx="209006" cy="50945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58537" y="2625635"/>
            <a:ext cx="159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Endométrites</a:t>
            </a:r>
          </a:p>
          <a:p>
            <a:r>
              <a:rPr lang="fr-FR" dirty="0" smtClean="0"/>
              <a:t>- Salpingites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46914" y="2608218"/>
            <a:ext cx="33998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  * COLLECTIONS PURULENTES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Pyométries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Pyosalpinx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Abcès </a:t>
            </a:r>
            <a:r>
              <a:rPr lang="fr-FR" dirty="0" err="1" smtClean="0"/>
              <a:t>tubo</a:t>
            </a:r>
            <a:r>
              <a:rPr lang="fr-FR" dirty="0" smtClean="0"/>
              <a:t>-ovariens</a:t>
            </a:r>
          </a:p>
          <a:p>
            <a:pPr>
              <a:buFontTx/>
              <a:buChar char="-"/>
            </a:pPr>
            <a:r>
              <a:rPr lang="fr-FR" dirty="0" smtClean="0"/>
              <a:t> abcès du Douglas</a:t>
            </a:r>
          </a:p>
          <a:p>
            <a:endParaRPr lang="fr-FR" dirty="0" smtClean="0"/>
          </a:p>
          <a:p>
            <a:r>
              <a:rPr lang="fr-FR" dirty="0" smtClean="0"/>
              <a:t>    * PELVI-PÉRITONITE GÉNITALE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08092" y="5172911"/>
            <a:ext cx="6778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Endocervicites</a:t>
            </a:r>
            <a:r>
              <a:rPr lang="fr-FR" sz="2000" b="1" dirty="0" smtClean="0">
                <a:solidFill>
                  <a:schemeClr val="bg1"/>
                </a:solidFill>
              </a:rPr>
              <a:t> ont été exclues de la définition.</a:t>
            </a:r>
          </a:p>
          <a:p>
            <a:pPr>
              <a:buFontTx/>
              <a:buChar char="-"/>
            </a:pPr>
            <a:r>
              <a:rPr lang="fr-FR" sz="2000" b="1" dirty="0" smtClean="0">
                <a:solidFill>
                  <a:schemeClr val="bg1"/>
                </a:solidFill>
              </a:rPr>
              <a:t> Ces infections peuvent être graves , et source de séquelles .</a:t>
            </a:r>
          </a:p>
          <a:p>
            <a:pPr>
              <a:buFontTx/>
              <a:buChar char="-"/>
            </a:pP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237" y="2170501"/>
            <a:ext cx="25442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/>
                <a:solidFill>
                  <a:schemeClr val="accent3"/>
                </a:solidFill>
              </a:rPr>
              <a:t>IGH NON COMPLIQUEES</a:t>
            </a:r>
            <a:endParaRPr lang="fr-FR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5242" y="2166147"/>
            <a:ext cx="20361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/>
                <a:solidFill>
                  <a:schemeClr val="accent3"/>
                </a:solidFill>
              </a:rPr>
              <a:t>IGH COMPLIQUEES</a:t>
            </a:r>
            <a:endParaRPr lang="fr-FR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9" grpId="0" uiExpand="1" build="p"/>
      <p:bldP spid="10" grpId="0" build="p"/>
      <p:bldP spid="11" grpId="0" build="p"/>
      <p:bldP spid="12" grpId="0" build="allAtOnce"/>
      <p:bldP spid="1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701" y="190949"/>
            <a:ext cx="7520940" cy="548640"/>
          </a:xfrm>
        </p:spPr>
        <p:txBody>
          <a:bodyPr/>
          <a:lstStyle/>
          <a:p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3- EVOLUTION -COMPLICATIONS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817" y="969231"/>
            <a:ext cx="7520940" cy="3579849"/>
          </a:xfrm>
        </p:spPr>
        <p:txBody>
          <a:bodyPr>
            <a:noAutofit/>
          </a:bodyPr>
          <a:lstStyle/>
          <a:p>
            <a:r>
              <a:rPr lang="fr-FR" sz="2400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aigues:</a:t>
            </a:r>
          </a:p>
          <a:p>
            <a:endParaRPr lang="fr-FR" sz="1100" i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0" dirty="0" smtClean="0"/>
              <a:t> Abcès pelviens:</a:t>
            </a:r>
          </a:p>
          <a:p>
            <a:pPr>
              <a:buFont typeface="Wingdings" pitchFamily="2" charset="2"/>
              <a:buChar char="Ø"/>
            </a:pPr>
            <a:r>
              <a:rPr lang="fr-FR" sz="2400" b="0" dirty="0" smtClean="0"/>
              <a:t>Pelvipéritonite</a:t>
            </a:r>
          </a:p>
          <a:p>
            <a:pPr>
              <a:buFont typeface="Wingdings" pitchFamily="2" charset="2"/>
              <a:buChar char="Ø"/>
            </a:pPr>
            <a:r>
              <a:rPr lang="fr-FR" sz="2400" b="0" dirty="0" smtClean="0"/>
              <a:t> Thrombophlébite </a:t>
            </a:r>
          </a:p>
          <a:p>
            <a:r>
              <a:rPr lang="fr-FR" sz="2400" b="0" dirty="0" smtClean="0"/>
              <a:t>      pelvienne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764999" y="943300"/>
            <a:ext cx="521328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chroniques:</a:t>
            </a:r>
          </a:p>
          <a:p>
            <a:endParaRPr lang="fr-FR" sz="2400" b="1" i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Passage à la chronicité avec </a:t>
            </a:r>
          </a:p>
          <a:p>
            <a:r>
              <a:rPr lang="fr-FR" sz="2400" dirty="0" smtClean="0"/>
              <a:t>Réactivations aiguës possibles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Séquelles pelviennes:</a:t>
            </a:r>
          </a:p>
          <a:p>
            <a:r>
              <a:rPr lang="fr-FR" sz="2400" dirty="0" smtClean="0"/>
              <a:t>        - lésions tubaires irréversibles</a:t>
            </a:r>
          </a:p>
          <a:p>
            <a:r>
              <a:rPr lang="fr-FR" sz="2400" dirty="0" smtClean="0"/>
              <a:t>            (</a:t>
            </a:r>
            <a:r>
              <a:rPr lang="fr-FR" sz="2400" dirty="0" err="1" smtClean="0"/>
              <a:t>hydrosalpinx</a:t>
            </a:r>
            <a:r>
              <a:rPr lang="fr-FR" sz="2400" dirty="0" smtClean="0"/>
              <a:t> ,</a:t>
            </a:r>
            <a:r>
              <a:rPr lang="fr-FR" sz="2400" dirty="0" err="1" smtClean="0"/>
              <a:t>pachysalpinx</a:t>
            </a:r>
            <a:r>
              <a:rPr lang="fr-FR" sz="2400" dirty="0" smtClean="0"/>
              <a:t> )</a:t>
            </a:r>
          </a:p>
          <a:p>
            <a:r>
              <a:rPr lang="fr-FR" sz="2400" dirty="0" smtClean="0"/>
              <a:t>        - Faux kystes péritonéaux</a:t>
            </a:r>
          </a:p>
          <a:p>
            <a:r>
              <a:rPr lang="fr-FR" sz="2400" dirty="0" smtClean="0"/>
              <a:t>        - Adhérences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GEU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Stérilité tubaire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Douleurs pelviennes chroniques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Dystrophie ovarienne </a:t>
            </a:r>
            <a:r>
              <a:rPr lang="fr-FR" sz="2400" dirty="0" err="1" smtClean="0"/>
              <a:t>macrokystique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52022" t="46567" r="24177" b="24707"/>
          <a:stretch>
            <a:fillRect/>
          </a:stretch>
        </p:blipFill>
        <p:spPr bwMode="auto">
          <a:xfrm>
            <a:off x="208972" y="0"/>
            <a:ext cx="5358341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C:\Users\INFO-HELP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534" y="3453083"/>
            <a:ext cx="5922525" cy="32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4- PRISE EN CHARGE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035313"/>
            <a:ext cx="7520940" cy="3579849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2"/>
                </a:solidFill>
              </a:rPr>
              <a:t>Moyens</a:t>
            </a:r>
          </a:p>
          <a:p>
            <a:r>
              <a:rPr lang="fr-FR" sz="3200" dirty="0" smtClean="0"/>
              <a:t>    -  Traitement médical: ATB</a:t>
            </a:r>
          </a:p>
          <a:p>
            <a:r>
              <a:rPr lang="fr-FR" sz="3200" dirty="0" smtClean="0"/>
              <a:t>    -  Traitement chirurgical: </a:t>
            </a:r>
            <a:r>
              <a:rPr lang="fr-FR" sz="3200" dirty="0" err="1" smtClean="0"/>
              <a:t>coelioscopie</a:t>
            </a:r>
            <a:endParaRPr lang="fr-FR" sz="3200" dirty="0" smtClean="0"/>
          </a:p>
          <a:p>
            <a:r>
              <a:rPr lang="fr-FR" sz="3200" dirty="0" smtClean="0"/>
              <a:t>    -  Mesures associées</a:t>
            </a:r>
          </a:p>
          <a:p>
            <a:r>
              <a:rPr lang="fr-FR" sz="3200" dirty="0" smtClean="0">
                <a:solidFill>
                  <a:schemeClr val="accent2"/>
                </a:solidFill>
              </a:rPr>
              <a:t>Indications </a:t>
            </a:r>
          </a:p>
          <a:p>
            <a:r>
              <a:rPr lang="fr-FR" sz="3200" dirty="0" smtClean="0"/>
              <a:t>IGH non compliquée</a:t>
            </a:r>
          </a:p>
          <a:p>
            <a:r>
              <a:rPr lang="fr-FR" sz="3200" dirty="0" smtClean="0"/>
              <a:t>IGH compliquée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0061" t="12398" r="60728" b="77019"/>
          <a:stretch>
            <a:fillRect/>
          </a:stretch>
        </p:blipFill>
        <p:spPr bwMode="auto">
          <a:xfrm>
            <a:off x="326569" y="235131"/>
            <a:ext cx="209211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3858" t="30641" r="37720" b="51821"/>
          <a:stretch>
            <a:fillRect/>
          </a:stretch>
        </p:blipFill>
        <p:spPr bwMode="auto">
          <a:xfrm>
            <a:off x="888274" y="1162594"/>
            <a:ext cx="5751312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3405" t="47675" r="33413" b="18962"/>
          <a:stretch>
            <a:fillRect/>
          </a:stretch>
        </p:blipFill>
        <p:spPr bwMode="auto">
          <a:xfrm>
            <a:off x="1920240" y="2821577"/>
            <a:ext cx="704446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946366" y="3526971"/>
            <a:ext cx="3579223" cy="875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68138" y="4493623"/>
            <a:ext cx="2786742" cy="444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76846" y="5033554"/>
            <a:ext cx="6827520" cy="875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914399" y="2090057"/>
            <a:ext cx="10972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653244" y="2090057"/>
            <a:ext cx="1506585" cy="8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193073" y="2521131"/>
            <a:ext cx="1301933" cy="43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2064" y="124659"/>
            <a:ext cx="8582298" cy="53860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Traitement chirurgical</a:t>
            </a:r>
          </a:p>
          <a:p>
            <a:r>
              <a:rPr lang="fr-FR" sz="2800" dirty="0" smtClean="0"/>
              <a:t>• 12 à 48 h après l’instauration de l’ABT pour limiter le risque de </a:t>
            </a:r>
            <a:r>
              <a:rPr lang="fr-FR" sz="2800" u="sng" dirty="0" smtClean="0"/>
              <a:t>choc septique:</a:t>
            </a:r>
          </a:p>
          <a:p>
            <a:r>
              <a:rPr lang="fr-FR" sz="2800" dirty="0" smtClean="0"/>
              <a:t>           </a:t>
            </a:r>
            <a:r>
              <a:rPr lang="fr-FR" sz="2800" u="sng" dirty="0" smtClean="0">
                <a:solidFill>
                  <a:srgbClr val="00B0F0"/>
                </a:solidFill>
              </a:rPr>
              <a:t>COELIOSCOPIE OPERATOIRE</a:t>
            </a:r>
            <a:endParaRPr lang="fr-FR" sz="2800" u="sng" dirty="0" smtClean="0"/>
          </a:p>
          <a:p>
            <a:r>
              <a:rPr lang="fr-FR" sz="2800" dirty="0" smtClean="0"/>
              <a:t> Exploration pelvienne</a:t>
            </a:r>
          </a:p>
          <a:p>
            <a:r>
              <a:rPr lang="fr-FR" sz="2800" dirty="0" smtClean="0"/>
              <a:t> </a:t>
            </a:r>
            <a:r>
              <a:rPr lang="fr-FR" sz="2800" dirty="0" err="1" smtClean="0"/>
              <a:t>Adhésiolyse</a:t>
            </a:r>
            <a:endParaRPr lang="fr-FR" sz="2800" dirty="0" smtClean="0"/>
          </a:p>
          <a:p>
            <a:r>
              <a:rPr lang="fr-FR" sz="2800" dirty="0" smtClean="0"/>
              <a:t> Mise à plat des abcès</a:t>
            </a:r>
          </a:p>
          <a:p>
            <a:r>
              <a:rPr lang="fr-FR" sz="2800" dirty="0" smtClean="0"/>
              <a:t> </a:t>
            </a:r>
            <a:r>
              <a:rPr lang="fr-FR" sz="2800" dirty="0" err="1" smtClean="0"/>
              <a:t>Salpingéctomie</a:t>
            </a:r>
            <a:r>
              <a:rPr lang="fr-FR" sz="2800" dirty="0" smtClean="0"/>
              <a:t> , ovariectomie, </a:t>
            </a:r>
            <a:r>
              <a:rPr lang="fr-FR" sz="2800" dirty="0" err="1" smtClean="0"/>
              <a:t>annexectomie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smtClean="0">
                <a:solidFill>
                  <a:schemeClr val="accent2"/>
                </a:solidFill>
              </a:rPr>
              <a:t>Radiologie interventionnel: </a:t>
            </a:r>
            <a:r>
              <a:rPr lang="fr-FR" sz="2800" dirty="0" smtClean="0"/>
              <a:t>drainage des abcès par ponction </a:t>
            </a:r>
            <a:r>
              <a:rPr lang="fr-FR" sz="2800" dirty="0" err="1" smtClean="0"/>
              <a:t>transvaginale</a:t>
            </a:r>
            <a:r>
              <a:rPr lang="fr-FR" sz="2800" dirty="0" smtClean="0"/>
              <a:t> </a:t>
            </a:r>
            <a:endParaRPr lang="fr-FR" sz="2800" b="1" dirty="0" smtClean="0">
              <a:solidFill>
                <a:schemeClr val="accent2"/>
              </a:solidFill>
            </a:endParaRPr>
          </a:p>
          <a:p>
            <a:r>
              <a:rPr lang="fr-FR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rcRect l="53006" t="23601" r="19622" b="7136"/>
          <a:stretch>
            <a:fillRect/>
          </a:stretch>
        </p:blipFill>
        <p:spPr bwMode="auto">
          <a:xfrm>
            <a:off x="822961" y="235131"/>
            <a:ext cx="7576456" cy="583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4138" y="1509487"/>
            <a:ext cx="83079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2"/>
                </a:solidFill>
              </a:rPr>
              <a:t>Mesures associées:</a:t>
            </a:r>
          </a:p>
          <a:p>
            <a:endParaRPr lang="fr-FR" sz="1200" b="1" dirty="0" smtClean="0">
              <a:solidFill>
                <a:schemeClr val="accent2"/>
              </a:solidFill>
            </a:endParaRPr>
          </a:p>
          <a:p>
            <a:r>
              <a:rPr lang="fr-FR" sz="2800" dirty="0" smtClean="0"/>
              <a:t>- Anti inflammatoires/ antipyrétiques</a:t>
            </a:r>
          </a:p>
          <a:p>
            <a:r>
              <a:rPr lang="fr-FR" sz="2800" dirty="0" smtClean="0"/>
              <a:t>-  Retrait systématique d’un DIU</a:t>
            </a:r>
          </a:p>
          <a:p>
            <a:pPr>
              <a:buFontTx/>
              <a:buChar char="-"/>
            </a:pPr>
            <a:r>
              <a:rPr lang="fr-FR" sz="2800" dirty="0" smtClean="0"/>
              <a:t>  IST: traiter le partenaire et dépister autres IST chez le couple</a:t>
            </a:r>
          </a:p>
          <a:p>
            <a:pPr>
              <a:buFontTx/>
              <a:buChar char="-"/>
            </a:pPr>
            <a:r>
              <a:rPr lang="fr-FR" sz="2800" dirty="0" smtClean="0"/>
              <a:t>  Surveillance = observance / tolérance/ efficacité clinique et biologique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483326" y="235131"/>
            <a:ext cx="83079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accent2"/>
                </a:solidFill>
              </a:rPr>
              <a:t>IGH NON COMPLIQUEE</a:t>
            </a:r>
            <a:endParaRPr lang="fr-FR" sz="2400" dirty="0" smtClean="0"/>
          </a:p>
          <a:p>
            <a:r>
              <a:rPr lang="fr-FR" sz="2400" dirty="0" smtClean="0"/>
              <a:t>    - ATB par </a:t>
            </a:r>
            <a:r>
              <a:rPr lang="fr-FR" sz="2400" i="1" u="sng" dirty="0" smtClean="0"/>
              <a:t>voie orale</a:t>
            </a:r>
            <a:r>
              <a:rPr lang="fr-FR" sz="2400" dirty="0" smtClean="0"/>
              <a:t>, en </a:t>
            </a:r>
            <a:r>
              <a:rPr lang="fr-FR" sz="2400" i="1" u="sng" dirty="0" smtClean="0"/>
              <a:t>ambulatoire</a:t>
            </a:r>
            <a:r>
              <a:rPr lang="fr-FR" sz="2400" dirty="0" smtClean="0"/>
              <a:t> , pendant </a:t>
            </a:r>
            <a:r>
              <a:rPr lang="fr-FR" sz="2400" i="1" u="sng" dirty="0" smtClean="0"/>
              <a:t>14jours</a:t>
            </a:r>
          </a:p>
          <a:p>
            <a:r>
              <a:rPr lang="fr-FR" sz="2400" dirty="0" smtClean="0"/>
              <a:t>    + mesures associées</a:t>
            </a:r>
          </a:p>
          <a:p>
            <a:r>
              <a:rPr lang="fr-FR" sz="2400" dirty="0" smtClean="0"/>
              <a:t>    si persistance de la </a:t>
            </a:r>
            <a:r>
              <a:rPr lang="fr-FR" sz="2400" dirty="0" err="1" smtClean="0"/>
              <a:t>fievre</a:t>
            </a:r>
            <a:r>
              <a:rPr lang="fr-FR" sz="2400" dirty="0" smtClean="0"/>
              <a:t> &gt;48h = </a:t>
            </a:r>
            <a:r>
              <a:rPr lang="fr-FR" sz="2400" dirty="0" err="1" smtClean="0"/>
              <a:t>coelio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u="sng" dirty="0" smtClean="0">
                <a:solidFill>
                  <a:schemeClr val="accent2"/>
                </a:solidFill>
              </a:rPr>
              <a:t>IGH compliquée</a:t>
            </a:r>
          </a:p>
          <a:p>
            <a:r>
              <a:rPr lang="fr-FR" sz="2400" dirty="0" smtClean="0"/>
              <a:t>    - Hospitalisation</a:t>
            </a:r>
          </a:p>
          <a:p>
            <a:r>
              <a:rPr lang="fr-FR" sz="2400" dirty="0" smtClean="0"/>
              <a:t>    - ATB ( </a:t>
            </a:r>
            <a:r>
              <a:rPr lang="fr-FR" sz="2400" dirty="0" smtClean="0">
                <a:solidFill>
                  <a:srgbClr val="00B0F0"/>
                </a:solidFill>
              </a:rPr>
              <a:t>protocole </a:t>
            </a:r>
            <a:r>
              <a:rPr lang="fr-FR" sz="2400" dirty="0" err="1" smtClean="0">
                <a:solidFill>
                  <a:srgbClr val="00B0F0"/>
                </a:solidFill>
              </a:rPr>
              <a:t>ceftriaxone</a:t>
            </a:r>
            <a:r>
              <a:rPr lang="fr-FR" sz="2400" dirty="0" smtClean="0">
                <a:solidFill>
                  <a:srgbClr val="00B0F0"/>
                </a:solidFill>
              </a:rPr>
              <a:t>+</a:t>
            </a:r>
            <a:r>
              <a:rPr lang="fr-FR" sz="2400" dirty="0" err="1" smtClean="0">
                <a:solidFill>
                  <a:srgbClr val="00B0F0"/>
                </a:solidFill>
              </a:rPr>
              <a:t>doxycycline</a:t>
            </a:r>
            <a:r>
              <a:rPr lang="fr-FR" sz="2400" dirty="0" smtClean="0">
                <a:solidFill>
                  <a:srgbClr val="00B0F0"/>
                </a:solidFill>
              </a:rPr>
              <a:t>+</a:t>
            </a:r>
            <a:r>
              <a:rPr lang="fr-FR" sz="2400" dirty="0" err="1" smtClean="0">
                <a:solidFill>
                  <a:srgbClr val="00B0F0"/>
                </a:solidFill>
              </a:rPr>
              <a:t>metronidazole</a:t>
            </a:r>
            <a:r>
              <a:rPr lang="fr-FR" sz="2400" dirty="0" smtClean="0">
                <a:solidFill>
                  <a:srgbClr val="00B0F0"/>
                </a:solidFill>
              </a:rPr>
              <a:t> </a:t>
            </a:r>
            <a:r>
              <a:rPr lang="fr-FR" sz="2400" dirty="0" smtClean="0"/>
              <a:t>en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intention) par </a:t>
            </a:r>
            <a:r>
              <a:rPr lang="fr-FR" sz="2400" i="1" u="sng" dirty="0" smtClean="0"/>
              <a:t>voie parentérale</a:t>
            </a:r>
            <a:r>
              <a:rPr lang="fr-FR" sz="2400" dirty="0" smtClean="0"/>
              <a:t> (jusqu’à amélioration clinique ,puis relais </a:t>
            </a:r>
            <a:r>
              <a:rPr lang="fr-FR" sz="2400" dirty="0" err="1" smtClean="0"/>
              <a:t>peros</a:t>
            </a:r>
            <a:r>
              <a:rPr lang="fr-FR" sz="2400" dirty="0" smtClean="0"/>
              <a:t>), pendant </a:t>
            </a:r>
            <a:r>
              <a:rPr lang="fr-FR" sz="2400" i="1" u="sng" dirty="0" smtClean="0"/>
              <a:t>21jours</a:t>
            </a:r>
            <a:r>
              <a:rPr lang="fr-FR" sz="2400" dirty="0" smtClean="0"/>
              <a:t> + mesures associées.</a:t>
            </a:r>
          </a:p>
          <a:p>
            <a:r>
              <a:rPr lang="fr-FR" sz="2400" dirty="0" smtClean="0"/>
              <a:t>     - si signes de gravité adjoindre la </a:t>
            </a:r>
            <a:r>
              <a:rPr lang="fr-FR" sz="2400" dirty="0" smtClean="0">
                <a:solidFill>
                  <a:srgbClr val="00B0F0"/>
                </a:solidFill>
              </a:rPr>
              <a:t>gentamycine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    - drainage percutané pour les ATO /Traitement chirurgical pour les pelvipéritonites. </a:t>
            </a:r>
          </a:p>
          <a:p>
            <a:endParaRPr lang="fr-FR" sz="2400" dirty="0" smtClean="0"/>
          </a:p>
          <a:p>
            <a:r>
              <a:rPr lang="fr-FR" sz="2400" dirty="0" smtClean="0"/>
              <a:t>  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5-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8046720" cy="357984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-    IGH Souvent asymptomatiques = diagnostic difficile →traitement empirique au moindre doute</a:t>
            </a:r>
          </a:p>
          <a:p>
            <a:pPr>
              <a:buFontTx/>
              <a:buChar char="-"/>
            </a:pPr>
            <a:r>
              <a:rPr lang="fr-FR" sz="2800" dirty="0" smtClean="0"/>
              <a:t>Recherche des facteurs de risque (IST/MEU)</a:t>
            </a:r>
          </a:p>
          <a:p>
            <a:pPr>
              <a:buFontTx/>
              <a:buChar char="-"/>
            </a:pPr>
            <a:r>
              <a:rPr lang="fr-FR" sz="2800" dirty="0" smtClean="0"/>
              <a:t>Cervicites = porte d’entrée pour les IGH</a:t>
            </a:r>
          </a:p>
          <a:p>
            <a:r>
              <a:rPr lang="fr-FR" sz="2800" dirty="0" smtClean="0"/>
              <a:t>-     IGH = risque de séquelles pelviennes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131" y="617306"/>
            <a:ext cx="8686799" cy="44380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u="sng" dirty="0" smtClean="0">
                <a:solidFill>
                  <a:schemeClr val="accent2"/>
                </a:solidFill>
              </a:rPr>
              <a:t>Salpingite: </a:t>
            </a:r>
            <a:r>
              <a:rPr lang="fr-FR" sz="2800" b="0" dirty="0" smtClean="0"/>
              <a:t>infection aiguë </a:t>
            </a:r>
          </a:p>
          <a:p>
            <a:r>
              <a:rPr lang="fr-FR" sz="2800" b="0" dirty="0" smtClean="0"/>
              <a:t>d’une ou des deux trompes.</a:t>
            </a:r>
          </a:p>
          <a:p>
            <a:endParaRPr lang="fr-FR" sz="2800" b="0" dirty="0" smtClean="0"/>
          </a:p>
          <a:p>
            <a:endParaRPr lang="fr-FR" sz="2800" b="0" dirty="0" smtClean="0"/>
          </a:p>
          <a:p>
            <a:pPr>
              <a:buFont typeface="Wingdings" pitchFamily="2" charset="2"/>
              <a:buChar char="v"/>
            </a:pPr>
            <a:r>
              <a:rPr lang="fr-FR" sz="2800" u="sng" dirty="0" smtClean="0">
                <a:solidFill>
                  <a:schemeClr val="accent2"/>
                </a:solidFill>
              </a:rPr>
              <a:t>Endométrite:</a:t>
            </a:r>
            <a:r>
              <a:rPr lang="fr-FR" sz="2800" b="0" dirty="0" smtClean="0"/>
              <a:t> infection de la</a:t>
            </a:r>
          </a:p>
          <a:p>
            <a:r>
              <a:rPr lang="fr-FR" sz="2800" b="0" dirty="0" smtClean="0"/>
              <a:t> muqueuse utérine et d’éventuels </a:t>
            </a:r>
          </a:p>
          <a:p>
            <a:r>
              <a:rPr lang="fr-FR" sz="2800" b="0" dirty="0" smtClean="0"/>
              <a:t>tissus trophoblastiques résiduels </a:t>
            </a:r>
          </a:p>
          <a:p>
            <a:r>
              <a:rPr lang="fr-FR" sz="2800" b="0" dirty="0" smtClean="0"/>
              <a:t>(post-partum/post-abortum).</a:t>
            </a:r>
            <a:endParaRPr lang="fr-FR" sz="2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50" name="AutoShape 2" descr="Résultat de recherche d'images pour &quot;salpingi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5452" t="21167" r="14997" b="48293"/>
          <a:stretch>
            <a:fillRect/>
          </a:stretch>
        </p:blipFill>
        <p:spPr bwMode="auto">
          <a:xfrm>
            <a:off x="5695404" y="235130"/>
            <a:ext cx="3238214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70546" t="19260" r="15503" b="46439"/>
          <a:stretch>
            <a:fillRect/>
          </a:stretch>
        </p:blipFill>
        <p:spPr bwMode="auto">
          <a:xfrm>
            <a:off x="6230949" y="2860764"/>
            <a:ext cx="2682413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50518"/>
            <a:ext cx="86606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fr-FR" sz="2800" dirty="0" smtClean="0"/>
          </a:p>
          <a:p>
            <a:pPr>
              <a:buFont typeface="Wingdings" pitchFamily="2" charset="2"/>
              <a:buChar char="v"/>
            </a:pPr>
            <a:r>
              <a:rPr lang="fr-FR" sz="2800" u="sng" dirty="0" err="1" smtClean="0">
                <a:solidFill>
                  <a:schemeClr val="accent2"/>
                </a:solidFill>
              </a:rPr>
              <a:t>Pyométrie</a:t>
            </a:r>
            <a:r>
              <a:rPr lang="fr-FR" sz="2800" u="sng" dirty="0" smtClean="0">
                <a:solidFill>
                  <a:schemeClr val="accent2"/>
                </a:solidFill>
              </a:rPr>
              <a:t>:</a:t>
            </a:r>
            <a:r>
              <a:rPr lang="fr-FR" sz="2800" dirty="0" smtClean="0"/>
              <a:t> collection abcédées de la </a:t>
            </a:r>
          </a:p>
          <a:p>
            <a:r>
              <a:rPr lang="fr-FR" sz="2800" dirty="0" smtClean="0"/>
              <a:t>        cavité utérine.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v"/>
            </a:pPr>
            <a:r>
              <a:rPr lang="fr-FR" sz="2800" u="sng" dirty="0" err="1" smtClean="0">
                <a:solidFill>
                  <a:schemeClr val="accent2"/>
                </a:solidFill>
              </a:rPr>
              <a:t>Pyosalpinx</a:t>
            </a:r>
            <a:r>
              <a:rPr lang="fr-FR" sz="2800" u="sng" dirty="0" smtClean="0">
                <a:solidFill>
                  <a:schemeClr val="accent2"/>
                </a:solidFill>
              </a:rPr>
              <a:t>:</a:t>
            </a:r>
            <a:r>
              <a:rPr lang="fr-FR" sz="2800" dirty="0" smtClean="0"/>
              <a:t> collection purulente </a:t>
            </a:r>
            <a:r>
              <a:rPr lang="fr-FR" sz="2800" dirty="0" err="1" smtClean="0"/>
              <a:t>intratubaire</a:t>
            </a:r>
            <a:endParaRPr lang="fr-FR" sz="2800" dirty="0" smtClean="0"/>
          </a:p>
          <a:p>
            <a:r>
              <a:rPr lang="fr-FR" sz="2800" dirty="0" smtClean="0"/>
              <a:t>  pouvant survenir de novo par surinfection </a:t>
            </a:r>
          </a:p>
          <a:p>
            <a:r>
              <a:rPr lang="fr-FR" sz="2800" dirty="0" smtClean="0"/>
              <a:t>d’un </a:t>
            </a:r>
            <a:r>
              <a:rPr lang="fr-FR" sz="2800" dirty="0" err="1" smtClean="0"/>
              <a:t>hydrosalpinx</a:t>
            </a:r>
            <a:r>
              <a:rPr lang="fr-FR" sz="2800" dirty="0" smtClean="0"/>
              <a:t>),</a:t>
            </a:r>
          </a:p>
          <a:p>
            <a:endParaRPr lang="fr-FR" sz="2800" u="sng" dirty="0" smtClean="0">
              <a:solidFill>
                <a:schemeClr val="accent2"/>
              </a:solidFill>
            </a:endParaRPr>
          </a:p>
          <a:p>
            <a:endParaRPr lang="fr-FR" sz="2800" u="sng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u="sng" dirty="0" smtClean="0">
                <a:solidFill>
                  <a:schemeClr val="accent2"/>
                </a:solidFill>
              </a:rPr>
              <a:t>Abcès </a:t>
            </a:r>
            <a:r>
              <a:rPr lang="fr-FR" sz="2800" u="sng" dirty="0" err="1" smtClean="0">
                <a:solidFill>
                  <a:schemeClr val="accent2"/>
                </a:solidFill>
              </a:rPr>
              <a:t>tubo</a:t>
            </a:r>
            <a:r>
              <a:rPr lang="fr-FR" sz="2800" u="sng" dirty="0" smtClean="0">
                <a:solidFill>
                  <a:schemeClr val="accent2"/>
                </a:solidFill>
              </a:rPr>
              <a:t>-ovarien:</a:t>
            </a:r>
            <a:r>
              <a:rPr lang="fr-FR" sz="2800" dirty="0" smtClean="0"/>
              <a:t> collection purulente</a:t>
            </a:r>
          </a:p>
          <a:p>
            <a:r>
              <a:rPr lang="fr-FR" sz="2800" dirty="0" smtClean="0"/>
              <a:t> entre les adhérences dans l’espace entre</a:t>
            </a:r>
          </a:p>
          <a:p>
            <a:r>
              <a:rPr lang="fr-FR" sz="2800" dirty="0" smtClean="0"/>
              <a:t> trompe et ovaire.</a:t>
            </a:r>
            <a:endParaRPr lang="fr-FR" sz="28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9886" y="169137"/>
            <a:ext cx="168365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 l="55616" t="18365" r="6408" b="41792"/>
          <a:stretch>
            <a:fillRect/>
          </a:stretch>
        </p:blipFill>
        <p:spPr bwMode="auto">
          <a:xfrm>
            <a:off x="3196942" y="4781773"/>
            <a:ext cx="3256110" cy="1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 descr="C:\Users\INFO-HELP\Desktop\igh\Vue+coelioscopique+d’un+pyosalpinx..jpg"/>
          <p:cNvPicPr>
            <a:picLocks noChangeAspect="1" noChangeArrowheads="1"/>
          </p:cNvPicPr>
          <p:nvPr/>
        </p:nvPicPr>
        <p:blipFill>
          <a:blip r:embed="rId4"/>
          <a:srcRect l="20000" t="22353" r="13235" b="10000"/>
          <a:stretch>
            <a:fillRect/>
          </a:stretch>
        </p:blipFill>
        <p:spPr bwMode="auto">
          <a:xfrm>
            <a:off x="6453051" y="2682496"/>
            <a:ext cx="2510817" cy="19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509" y="186228"/>
            <a:ext cx="8608422" cy="35798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fr-FR" sz="2800" b="0" dirty="0" smtClean="0"/>
          </a:p>
          <a:p>
            <a:pPr>
              <a:buFont typeface="Wingdings" pitchFamily="2" charset="2"/>
              <a:buChar char="v"/>
            </a:pPr>
            <a:r>
              <a:rPr lang="fr-FR" sz="2800" b="0" u="sng" dirty="0" smtClean="0">
                <a:solidFill>
                  <a:schemeClr val="accent2"/>
                </a:solidFill>
              </a:rPr>
              <a:t>Abcès du douglas:</a:t>
            </a:r>
            <a:r>
              <a:rPr lang="fr-FR" sz="2800" b="0" dirty="0" smtClean="0"/>
              <a:t> collection abcédée du cul-de-sac de Douglas.</a:t>
            </a:r>
          </a:p>
          <a:p>
            <a:pPr>
              <a:buFont typeface="Wingdings" pitchFamily="2" charset="2"/>
              <a:buChar char="v"/>
            </a:pPr>
            <a:r>
              <a:rPr lang="fr-FR" sz="2800" b="0" u="sng" dirty="0" smtClean="0">
                <a:solidFill>
                  <a:schemeClr val="accent2"/>
                </a:solidFill>
              </a:rPr>
              <a:t>Pelvipéritonites:</a:t>
            </a:r>
            <a:r>
              <a:rPr lang="fr-FR" sz="2800" b="0" dirty="0" smtClean="0"/>
              <a:t> atteinte diffuse du pelvis avec un épanchement purulent.</a:t>
            </a:r>
          </a:p>
          <a:p>
            <a:endParaRPr lang="fr-FR" sz="2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l="55087" t="20166" r="8197" b="23195"/>
          <a:stretch>
            <a:fillRect/>
          </a:stretch>
        </p:blipFill>
        <p:spPr bwMode="auto">
          <a:xfrm>
            <a:off x="4454434" y="2664823"/>
            <a:ext cx="4211418" cy="36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143" y="235131"/>
            <a:ext cx="7520940" cy="548640"/>
          </a:xfrm>
        </p:spPr>
        <p:txBody>
          <a:bodyPr/>
          <a:lstStyle/>
          <a:p>
            <a:r>
              <a:rPr lang="fr-FR" sz="3200" b="1" u="sng" dirty="0" smtClean="0">
                <a:solidFill>
                  <a:schemeClr val="accent3">
                    <a:lumMod val="75000"/>
                  </a:schemeClr>
                </a:solidFill>
              </a:rPr>
              <a:t>2- PHYSIOPATHOLOGIE</a:t>
            </a:r>
            <a:endParaRPr lang="fr-F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25" y="943874"/>
            <a:ext cx="9013372" cy="3579849"/>
          </a:xfrm>
        </p:spPr>
        <p:txBody>
          <a:bodyPr/>
          <a:lstStyle/>
          <a:p>
            <a:r>
              <a:rPr lang="fr-FR" sz="2400" dirty="0" smtClean="0">
                <a:solidFill>
                  <a:schemeClr val="accent2"/>
                </a:solidFill>
              </a:rPr>
              <a:t>A/ AGENT PATHOGENE</a:t>
            </a:r>
          </a:p>
          <a:p>
            <a:r>
              <a:rPr lang="fr-FR" sz="2400" b="0" dirty="0" smtClean="0"/>
              <a:t>          contamination par voie ascendante du tractus génital</a:t>
            </a:r>
            <a:endParaRPr lang="fr-FR" sz="2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lèche vers le bas 4"/>
          <p:cNvSpPr/>
          <p:nvPr/>
        </p:nvSpPr>
        <p:spPr>
          <a:xfrm>
            <a:off x="1763486" y="1815736"/>
            <a:ext cx="209006" cy="50945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6631584" y="1785256"/>
            <a:ext cx="209006" cy="50945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9816" y="2426568"/>
            <a:ext cx="3735978" cy="369332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FFC000"/>
                </a:solidFill>
              </a:rPr>
              <a:t>Germes sexuellement transmis 85%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260" y="29541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Chlamydia </a:t>
            </a:r>
            <a:r>
              <a:rPr lang="fr-FR" b="1" dirty="0" err="1" smtClean="0"/>
              <a:t>trachomatis</a:t>
            </a:r>
            <a:r>
              <a:rPr lang="fr-FR" b="1" dirty="0" smtClean="0"/>
              <a:t>   60%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err="1" smtClean="0"/>
              <a:t>Neisseria</a:t>
            </a:r>
            <a:r>
              <a:rPr lang="fr-FR" b="1" dirty="0" smtClean="0"/>
              <a:t> </a:t>
            </a:r>
            <a:r>
              <a:rPr lang="fr-FR" b="1" dirty="0" err="1" smtClean="0"/>
              <a:t>gonorrheae</a:t>
            </a:r>
            <a:r>
              <a:rPr lang="fr-FR" b="1" dirty="0" smtClean="0"/>
              <a:t>     5-10%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err="1" smtClean="0"/>
              <a:t>Mycoplasma</a:t>
            </a:r>
            <a:r>
              <a:rPr lang="fr-FR" b="1" dirty="0" smtClean="0"/>
              <a:t> </a:t>
            </a:r>
            <a:r>
              <a:rPr lang="fr-FR" b="1" dirty="0" err="1" smtClean="0"/>
              <a:t>Genitalium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486070" y="2421375"/>
            <a:ext cx="4436599" cy="369332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FFC000"/>
                </a:solidFill>
              </a:rPr>
              <a:t>Les germes pathogènes opportunistes 15%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1008" y="300116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Les entérobactéries: </a:t>
            </a:r>
          </a:p>
          <a:p>
            <a:r>
              <a:rPr lang="fr-FR" b="1" dirty="0" smtClean="0"/>
              <a:t>      E. Coli </a:t>
            </a:r>
            <a:r>
              <a:rPr lang="fr-FR" dirty="0" smtClean="0"/>
              <a:t>, </a:t>
            </a:r>
            <a:r>
              <a:rPr lang="fr-FR" b="1" dirty="0" err="1" smtClean="0"/>
              <a:t>Proteus,Klebsiella</a:t>
            </a: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Les streptocoques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Les staphylocoques: S. Aureus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Les anaérobies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build="allAtOnce" animBg="1"/>
      <p:bldP spid="8" grpId="0" build="p"/>
      <p:bldP spid="9" grpId="0" build="allAtOnce" animBg="1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19" y="342983"/>
            <a:ext cx="8399417" cy="3579849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accent2"/>
                </a:solidFill>
              </a:rPr>
              <a:t>B/FACTEURS DE RISQUE</a:t>
            </a:r>
          </a:p>
          <a:p>
            <a:pPr>
              <a:buFont typeface="Wingdings" pitchFamily="2" charset="2"/>
              <a:buChar char="v"/>
            </a:pPr>
            <a:r>
              <a:rPr lang="fr-FR" sz="2800" b="0" dirty="0" smtClean="0"/>
              <a:t>Age ≤ 25ans.</a:t>
            </a:r>
          </a:p>
          <a:p>
            <a:pPr>
              <a:buFont typeface="Wingdings" pitchFamily="2" charset="2"/>
              <a:buChar char="v"/>
            </a:pPr>
            <a:r>
              <a:rPr lang="fr-FR" sz="2800" b="0" dirty="0" err="1" smtClean="0"/>
              <a:t>Atcd</a:t>
            </a:r>
            <a:r>
              <a:rPr lang="fr-FR" sz="2800" b="0" dirty="0" smtClean="0"/>
              <a:t> d’IST ou d’IGH.</a:t>
            </a:r>
          </a:p>
          <a:p>
            <a:pPr>
              <a:buFont typeface="Wingdings" pitchFamily="2" charset="2"/>
              <a:buChar char="v"/>
            </a:pPr>
            <a:r>
              <a:rPr lang="fr-FR" sz="2800" b="0" dirty="0" smtClean="0"/>
              <a:t> Épisode récent d’urétrite chez le partenaire.</a:t>
            </a:r>
          </a:p>
          <a:p>
            <a:pPr>
              <a:buFont typeface="Wingdings" pitchFamily="2" charset="2"/>
              <a:buChar char="v"/>
            </a:pPr>
            <a:r>
              <a:rPr lang="fr-FR" sz="2800" b="0" dirty="0" smtClean="0"/>
              <a:t>Notion de partenaires multiples (&gt;2/an).</a:t>
            </a:r>
          </a:p>
          <a:p>
            <a:pPr>
              <a:buFont typeface="Wingdings" pitchFamily="2" charset="2"/>
              <a:buChar char="v"/>
            </a:pPr>
            <a:r>
              <a:rPr lang="fr-FR" sz="2800" b="0" dirty="0" smtClean="0"/>
              <a:t>Changement récent de partenaire.</a:t>
            </a:r>
          </a:p>
          <a:p>
            <a:pPr>
              <a:buFont typeface="Wingdings" pitchFamily="2" charset="2"/>
              <a:buChar char="v"/>
            </a:pPr>
            <a:r>
              <a:rPr lang="fr-FR" sz="2800" b="0" dirty="0" smtClean="0"/>
              <a:t>Précocité des premiers rapports sexuels.</a:t>
            </a:r>
          </a:p>
          <a:p>
            <a:pPr>
              <a:buFont typeface="Wingdings" pitchFamily="2" charset="2"/>
              <a:buChar char="v"/>
            </a:pPr>
            <a:r>
              <a:rPr lang="fr-FR" sz="2800" b="0" dirty="0" smtClean="0"/>
              <a:t>Mode de contraception (dispositif intra-utérin).</a:t>
            </a:r>
          </a:p>
          <a:p>
            <a:pPr>
              <a:buFont typeface="Wingdings" pitchFamily="2" charset="2"/>
              <a:buChar char="v"/>
            </a:pPr>
            <a:r>
              <a:rPr lang="fr-FR" sz="2800" b="0" dirty="0" smtClean="0"/>
              <a:t>Notion de geste </a:t>
            </a:r>
            <a:r>
              <a:rPr lang="fr-FR" sz="2800" b="0" dirty="0" err="1" smtClean="0"/>
              <a:t>endo</a:t>
            </a:r>
            <a:r>
              <a:rPr lang="fr-FR" sz="2800" b="0" dirty="0" smtClean="0"/>
              <a:t>-utérin récent: DIU, HSG, HSC…</a:t>
            </a:r>
          </a:p>
          <a:p>
            <a:pPr>
              <a:buFont typeface="Wingdings" pitchFamily="2" charset="2"/>
              <a:buChar char="v"/>
            </a:pPr>
            <a:r>
              <a:rPr lang="fr-FR" sz="2800" b="0" dirty="0" smtClean="0"/>
              <a:t>Une période post-partum ou post-abortum.  </a:t>
            </a:r>
          </a:p>
          <a:p>
            <a:r>
              <a:rPr lang="fr-FR" sz="2800" b="0" dirty="0" smtClean="0"/>
              <a:t> </a:t>
            </a:r>
            <a:endParaRPr lang="fr-FR" sz="2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0709" y="1427200"/>
            <a:ext cx="7520940" cy="3579849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                  Diagnostic difficile+++</a:t>
            </a:r>
          </a:p>
          <a:p>
            <a:r>
              <a:rPr lang="fr-FR" sz="3200" dirty="0" smtClean="0"/>
              <a:t>- &gt;70% des IGH sont asymptomatiques</a:t>
            </a:r>
          </a:p>
          <a:p>
            <a:r>
              <a:rPr lang="fr-FR" sz="3200" i="1" dirty="0" smtClean="0"/>
              <a:t>- Symptomatologie peu spécifique </a:t>
            </a:r>
          </a:p>
          <a:p>
            <a:r>
              <a:rPr lang="fr-FR" sz="3200" dirty="0" smtClean="0"/>
              <a:t>– </a:t>
            </a:r>
            <a:r>
              <a:rPr lang="fr-FR" sz="3200" i="1" dirty="0" smtClean="0"/>
              <a:t>Absence de signe pathognomonique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u="sng" dirty="0" smtClean="0">
                <a:solidFill>
                  <a:schemeClr val="accent3">
                    <a:lumMod val="75000"/>
                  </a:schemeClr>
                </a:solidFill>
              </a:rPr>
              <a:t>3- DIAGNOSTIC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80" y="565051"/>
            <a:ext cx="8804366" cy="3579849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2"/>
                </a:solidFill>
              </a:rPr>
              <a:t>A/CLINIQUE </a:t>
            </a:r>
          </a:p>
          <a:p>
            <a:r>
              <a:rPr lang="fr-FR" sz="2000" dirty="0" smtClean="0"/>
              <a:t>Triade classique: </a:t>
            </a:r>
            <a:r>
              <a:rPr lang="fr-FR" sz="2400" u="sng" dirty="0" smtClean="0">
                <a:solidFill>
                  <a:srgbClr val="FF0000"/>
                </a:solidFill>
              </a:rPr>
              <a:t>FIEVRE –DOULEUR PELVIENNE - LEUCORRHEES</a:t>
            </a:r>
          </a:p>
          <a:p>
            <a:r>
              <a:rPr lang="fr-FR" sz="2000" dirty="0" smtClean="0">
                <a:solidFill>
                  <a:srgbClr val="00B0F0"/>
                </a:solidFill>
              </a:rPr>
              <a:t>FIEVRE &gt; 38 </a:t>
            </a:r>
            <a:r>
              <a:rPr lang="fr-FR" sz="2000" dirty="0" smtClean="0"/>
              <a:t> +/- frissons (dans  40% des cas)</a:t>
            </a:r>
            <a:endParaRPr lang="fr-FR" sz="2000" dirty="0" smtClean="0">
              <a:solidFill>
                <a:srgbClr val="00B0F0"/>
              </a:solidFill>
            </a:endParaRPr>
          </a:p>
          <a:p>
            <a:endParaRPr lang="fr-FR" sz="2000" dirty="0" smtClean="0">
              <a:solidFill>
                <a:srgbClr val="00B0F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DOULEUR PELVIENNE : </a:t>
            </a:r>
            <a:r>
              <a:rPr lang="fr-FR" sz="2000" dirty="0" err="1" smtClean="0"/>
              <a:t>incidieuse</a:t>
            </a:r>
            <a:r>
              <a:rPr lang="fr-FR" sz="2000" dirty="0" smtClean="0"/>
              <a:t> ,sourde, continue, uni ou bilatérale (FI), de début progressif depuis au moins 4jours  aggravées en fin de journée, par le RS ou l’effort ( dans 80 à 90% des cas)</a:t>
            </a:r>
            <a:endParaRPr lang="fr-FR" sz="2000" dirty="0" smtClean="0">
              <a:solidFill>
                <a:srgbClr val="00B0F0"/>
              </a:solidFill>
            </a:endParaRPr>
          </a:p>
          <a:p>
            <a:endParaRPr lang="fr-FR" sz="2000" dirty="0" smtClean="0">
              <a:solidFill>
                <a:srgbClr val="00B0F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LEUCORRHEES: </a:t>
            </a:r>
            <a:r>
              <a:rPr lang="fr-FR" sz="2000" dirty="0" err="1" smtClean="0"/>
              <a:t>mucopurulentes</a:t>
            </a:r>
            <a:r>
              <a:rPr lang="fr-FR" sz="2000" dirty="0" smtClean="0"/>
              <a:t> ou purulentes dans 75% des cas</a:t>
            </a:r>
            <a:endParaRPr lang="fr-FR" sz="2000" dirty="0" smtClean="0">
              <a:solidFill>
                <a:srgbClr val="00B0F0"/>
              </a:solidFill>
            </a:endParaRP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1012</TotalTime>
  <Words>1123</Words>
  <Application>Microsoft Office PowerPoint</Application>
  <PresentationFormat>Affichage à l'écran (4:3)</PresentationFormat>
  <Paragraphs>227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Angles</vt:lpstr>
      <vt:lpstr>LES INFECTIONS GENITALES HAUTES (IGH)</vt:lpstr>
      <vt:lpstr>1- DEFINITIONS</vt:lpstr>
      <vt:lpstr>Diapositive 3</vt:lpstr>
      <vt:lpstr>Diapositive 4</vt:lpstr>
      <vt:lpstr>Diapositive 5</vt:lpstr>
      <vt:lpstr>2- PHYSIOPATHOLOGIE</vt:lpstr>
      <vt:lpstr>Diapositive 7</vt:lpstr>
      <vt:lpstr>3- DIAGNOSTIC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3- EVOLUTION -COMPLICATIONS</vt:lpstr>
      <vt:lpstr>Diapositive 21</vt:lpstr>
      <vt:lpstr>4- PRISE EN CHARGE</vt:lpstr>
      <vt:lpstr>Diapositive 23</vt:lpstr>
      <vt:lpstr>Diapositive 24</vt:lpstr>
      <vt:lpstr>Diapositive 25</vt:lpstr>
      <vt:lpstr>Diapositive 26</vt:lpstr>
      <vt:lpstr>Diapositive 27</vt:lpstr>
      <vt:lpstr>5-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INFO-HELP</dc:creator>
  <cp:lastModifiedBy>INFO-HELP</cp:lastModifiedBy>
  <cp:revision>127</cp:revision>
  <dcterms:created xsi:type="dcterms:W3CDTF">2014-09-16T21:28:01Z</dcterms:created>
  <dcterms:modified xsi:type="dcterms:W3CDTF">2020-03-31T14:09:49Z</dcterms:modified>
</cp:coreProperties>
</file>