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OMPAQ" initials="C" lastIdx="1" clrIdx="0">
    <p:extLst>
      <p:ext uri="{19B8F6BF-5375-455C-9EA6-DF929625EA0E}">
        <p15:presenceInfo xmlns:p15="http://schemas.microsoft.com/office/powerpoint/2012/main" userId="COMPAQ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4" d="100"/>
          <a:sy n="54" d="100"/>
        </p:scale>
        <p:origin x="282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24FA31-AD79-400B-8E60-8AF95134EEDB}" type="datetimeFigureOut">
              <a:rPr lang="fr-FR" smtClean="0"/>
              <a:t>13/04/2020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13B6E0-13DC-4C88-BE16-9E464E35F44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47353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3B6E0-13DC-4C88-BE16-9E464E35F443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23280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DF333-59B1-4FE0-949F-6CBD3328A730}" type="datetimeFigureOut">
              <a:rPr lang="fr-FR" smtClean="0"/>
              <a:t>13/04/2020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4A3BF-D754-4B37-9B74-813CF76785A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86192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DF333-59B1-4FE0-949F-6CBD3328A730}" type="datetimeFigureOut">
              <a:rPr lang="fr-FR" smtClean="0"/>
              <a:t>13/04/2020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4A3BF-D754-4B37-9B74-813CF76785A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93246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DF333-59B1-4FE0-949F-6CBD3328A730}" type="datetimeFigureOut">
              <a:rPr lang="fr-FR" smtClean="0"/>
              <a:t>13/04/2020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4A3BF-D754-4B37-9B74-813CF76785A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758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DF333-59B1-4FE0-949F-6CBD3328A730}" type="datetimeFigureOut">
              <a:rPr lang="fr-FR" smtClean="0"/>
              <a:t>13/04/2020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4A3BF-D754-4B37-9B74-813CF76785A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457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DF333-59B1-4FE0-949F-6CBD3328A730}" type="datetimeFigureOut">
              <a:rPr lang="fr-FR" smtClean="0"/>
              <a:t>13/04/2020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4A3BF-D754-4B37-9B74-813CF76785A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4814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DF333-59B1-4FE0-949F-6CBD3328A730}" type="datetimeFigureOut">
              <a:rPr lang="fr-FR" smtClean="0"/>
              <a:t>13/04/2020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4A3BF-D754-4B37-9B74-813CF76785A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84426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DF333-59B1-4FE0-949F-6CBD3328A730}" type="datetimeFigureOut">
              <a:rPr lang="fr-FR" smtClean="0"/>
              <a:t>13/04/2020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4A3BF-D754-4B37-9B74-813CF76785A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8069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DF333-59B1-4FE0-949F-6CBD3328A730}" type="datetimeFigureOut">
              <a:rPr lang="fr-FR" smtClean="0"/>
              <a:t>13/04/2020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4A3BF-D754-4B37-9B74-813CF76785A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32819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DF333-59B1-4FE0-949F-6CBD3328A730}" type="datetimeFigureOut">
              <a:rPr lang="fr-FR" smtClean="0"/>
              <a:t>13/04/2020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4A3BF-D754-4B37-9B74-813CF76785A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3939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DF333-59B1-4FE0-949F-6CBD3328A730}" type="datetimeFigureOut">
              <a:rPr lang="fr-FR" smtClean="0"/>
              <a:t>13/04/2020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4A3BF-D754-4B37-9B74-813CF76785A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0436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DF333-59B1-4FE0-949F-6CBD3328A730}" type="datetimeFigureOut">
              <a:rPr lang="fr-FR" smtClean="0"/>
              <a:t>13/04/2020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4A3BF-D754-4B37-9B74-813CF76785A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89996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BDF333-59B1-4FE0-949F-6CBD3328A730}" type="datetimeFigureOut">
              <a:rPr lang="fr-FR" smtClean="0"/>
              <a:t>13/04/2020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94A3BF-D754-4B37-9B74-813CF76785A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4053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gif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10" Type="http://schemas.openxmlformats.org/officeDocument/2006/relationships/image" Target="../media/image5.png"/><Relationship Id="rId4" Type="http://schemas.openxmlformats.org/officeDocument/2006/relationships/notesSlide" Target="../notesSlides/notesSlide1.xml"/><Relationship Id="rId9" Type="http://schemas.openxmlformats.org/officeDocument/2006/relationships/image" Target="http://www.chez.com/deuns/sciences/cristallo/45.gi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13832" y="1169680"/>
            <a:ext cx="23541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le réseau direct (suite)</a:t>
            </a:r>
            <a:endParaRPr lang="fr-FR" b="1" dirty="0"/>
          </a:p>
        </p:txBody>
      </p:sp>
      <p:grpSp>
        <p:nvGrpSpPr>
          <p:cNvPr id="2" name="Groupe 1"/>
          <p:cNvGrpSpPr/>
          <p:nvPr/>
        </p:nvGrpSpPr>
        <p:grpSpPr>
          <a:xfrm>
            <a:off x="621908" y="1653254"/>
            <a:ext cx="3337991" cy="1616840"/>
            <a:chOff x="1634087" y="1168626"/>
            <a:chExt cx="3337991" cy="1616840"/>
          </a:xfrm>
        </p:grpSpPr>
        <p:pic>
          <p:nvPicPr>
            <p:cNvPr id="3" name="Image 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634087" y="1168626"/>
              <a:ext cx="3000375" cy="1228725"/>
            </a:xfrm>
            <a:prstGeom prst="rect">
              <a:avLst/>
            </a:prstGeom>
          </p:spPr>
        </p:pic>
        <p:sp>
          <p:nvSpPr>
            <p:cNvPr id="4" name="Ellipse 3"/>
            <p:cNvSpPr/>
            <p:nvPr/>
          </p:nvSpPr>
          <p:spPr>
            <a:xfrm>
              <a:off x="3589835" y="1578412"/>
              <a:ext cx="1003439" cy="818939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/>
            <p:cNvSpPr txBox="1"/>
            <p:nvPr/>
          </p:nvSpPr>
          <p:spPr>
            <a:xfrm>
              <a:off x="3777530" y="2416134"/>
              <a:ext cx="11945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 smtClean="0"/>
                <a:t>Maille</a:t>
              </a:r>
              <a:endParaRPr lang="fr-FR" b="1" dirty="0"/>
            </a:p>
          </p:txBody>
        </p:sp>
        <p:cxnSp>
          <p:nvCxnSpPr>
            <p:cNvPr id="6" name="Connecteur droit avec flèche 5"/>
            <p:cNvCxnSpPr/>
            <p:nvPr/>
          </p:nvCxnSpPr>
          <p:spPr>
            <a:xfrm flipH="1" flipV="1">
              <a:off x="4374804" y="2373335"/>
              <a:ext cx="174251" cy="180458"/>
            </a:xfrm>
            <a:prstGeom prst="straightConnector1">
              <a:avLst/>
            </a:prstGeom>
            <a:ln w="28575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Parallélogramme 6"/>
            <p:cNvSpPr/>
            <p:nvPr/>
          </p:nvSpPr>
          <p:spPr>
            <a:xfrm>
              <a:off x="3777530" y="1655647"/>
              <a:ext cx="504000" cy="504000"/>
            </a:xfrm>
            <a:prstGeom prst="parallelogram">
              <a:avLst>
                <a:gd name="adj" fmla="val 16996"/>
              </a:avLst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19" name="Groupe 18"/>
            <p:cNvGrpSpPr/>
            <p:nvPr/>
          </p:nvGrpSpPr>
          <p:grpSpPr>
            <a:xfrm>
              <a:off x="1738731" y="1626610"/>
              <a:ext cx="480034" cy="742950"/>
              <a:chOff x="1738731" y="1626610"/>
              <a:chExt cx="480034" cy="742950"/>
            </a:xfrm>
          </p:grpSpPr>
          <p:grpSp>
            <p:nvGrpSpPr>
              <p:cNvPr id="18" name="Groupe 17"/>
              <p:cNvGrpSpPr/>
              <p:nvPr/>
            </p:nvGrpSpPr>
            <p:grpSpPr>
              <a:xfrm>
                <a:off x="1761565" y="1669094"/>
                <a:ext cx="457200" cy="490554"/>
                <a:chOff x="1761565" y="1669094"/>
                <a:chExt cx="457200" cy="490554"/>
              </a:xfrm>
            </p:grpSpPr>
            <p:cxnSp>
              <p:nvCxnSpPr>
                <p:cNvPr id="10" name="Connecteur droit avec flèche 9"/>
                <p:cNvCxnSpPr/>
                <p:nvPr/>
              </p:nvCxnSpPr>
              <p:spPr>
                <a:xfrm>
                  <a:off x="1801906" y="2119306"/>
                  <a:ext cx="416859" cy="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Connecteur droit avec flèche 11"/>
                <p:cNvCxnSpPr/>
                <p:nvPr/>
              </p:nvCxnSpPr>
              <p:spPr>
                <a:xfrm flipV="1">
                  <a:off x="1761565" y="1669094"/>
                  <a:ext cx="416859" cy="490554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" name="Groupe 16"/>
              <p:cNvGrpSpPr/>
              <p:nvPr/>
            </p:nvGrpSpPr>
            <p:grpSpPr>
              <a:xfrm>
                <a:off x="1738731" y="1626610"/>
                <a:ext cx="421341" cy="742950"/>
                <a:chOff x="1749773" y="1654401"/>
                <a:chExt cx="421341" cy="742950"/>
              </a:xfrm>
            </p:grpSpPr>
            <p:sp>
              <p:nvSpPr>
                <p:cNvPr id="15" name="Text Box 1"/>
                <p:cNvSpPr txBox="1">
                  <a:spLocks noChangeArrowheads="1"/>
                </p:cNvSpPr>
                <p:nvPr/>
              </p:nvSpPr>
              <p:spPr bwMode="auto">
                <a:xfrm>
                  <a:off x="1790114" y="2025876"/>
                  <a:ext cx="381000" cy="3714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fr-FR" altLang="fr-FR" b="1" i="0" u="none" strike="noStrike" cap="none" normalizeH="0" baseline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a</a:t>
                  </a:r>
                  <a:endParaRPr kumimoji="0" lang="fr-FR" altLang="fr-FR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6" name="Text Box 2"/>
                <p:cNvSpPr txBox="1">
                  <a:spLocks noChangeArrowheads="1"/>
                </p:cNvSpPr>
                <p:nvPr/>
              </p:nvSpPr>
              <p:spPr bwMode="auto">
                <a:xfrm>
                  <a:off x="1749773" y="1654401"/>
                  <a:ext cx="381000" cy="3714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fr-FR" altLang="fr-FR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b</a:t>
                  </a:r>
                  <a:endParaRPr kumimoji="0" lang="fr-FR" altLang="fr-FR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</p:grpSp>
        </p:grpSp>
      </p:grpSp>
      <p:pic>
        <p:nvPicPr>
          <p:cNvPr id="20" name="Image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59463" y="2444250"/>
            <a:ext cx="676275" cy="400050"/>
          </a:xfrm>
          <a:prstGeom prst="rect">
            <a:avLst/>
          </a:prstGeom>
        </p:spPr>
      </p:pic>
      <p:sp>
        <p:nvSpPr>
          <p:cNvPr id="22" name="ZoneTexte 21"/>
          <p:cNvSpPr txBox="1"/>
          <p:nvPr/>
        </p:nvSpPr>
        <p:spPr>
          <a:xfrm>
            <a:off x="4374748" y="1933029"/>
            <a:ext cx="11945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Motif</a:t>
            </a:r>
            <a:endParaRPr lang="fr-FR" b="1" dirty="0">
              <a:solidFill>
                <a:srgbClr val="0070C0"/>
              </a:solidFill>
            </a:endParaRPr>
          </a:p>
        </p:txBody>
      </p:sp>
      <p:sp>
        <p:nvSpPr>
          <p:cNvPr id="23" name="Text Box 3"/>
          <p:cNvSpPr txBox="1">
            <a:spLocks noChangeArrowheads="1"/>
          </p:cNvSpPr>
          <p:nvPr/>
        </p:nvSpPr>
        <p:spPr bwMode="auto">
          <a:xfrm>
            <a:off x="8640255" y="1346172"/>
            <a:ext cx="321610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</a:rPr>
              <a:t>Structure = Réseau + Base</a:t>
            </a:r>
            <a:endParaRPr kumimoji="0" lang="fr-FR" altLang="fr-FR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4" name="Image 2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63000" y="1715418"/>
            <a:ext cx="3667125" cy="1466850"/>
          </a:xfrm>
          <a:prstGeom prst="rect">
            <a:avLst/>
          </a:prstGeom>
        </p:spPr>
      </p:pic>
      <p:sp>
        <p:nvSpPr>
          <p:cNvPr id="25" name="Flèche droite 24"/>
          <p:cNvSpPr/>
          <p:nvPr/>
        </p:nvSpPr>
        <p:spPr>
          <a:xfrm>
            <a:off x="5535179" y="2476078"/>
            <a:ext cx="609637" cy="3289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Text Box 3"/>
          <p:cNvSpPr txBox="1">
            <a:spLocks noChangeArrowheads="1"/>
          </p:cNvSpPr>
          <p:nvPr/>
        </p:nvSpPr>
        <p:spPr bwMode="auto">
          <a:xfrm>
            <a:off x="5741894" y="3997312"/>
            <a:ext cx="5424172" cy="4572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Ici, le</a:t>
            </a:r>
            <a:r>
              <a:rPr kumimoji="0" lang="fr-FR" altLang="fr-FR" i="0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kumimoji="0" lang="fr-FR" altLang="fr-FR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</a:rPr>
              <a:t>motif est représenté </a:t>
            </a:r>
            <a:r>
              <a:rPr lang="fr-FR" altLang="fr-FR" dirty="0">
                <a:solidFill>
                  <a:srgbClr val="0070C0"/>
                </a:solidFill>
                <a:latin typeface="Times New Roman" panose="02020603050405020304" pitchFamily="18" charset="0"/>
              </a:rPr>
              <a:t>par un </a:t>
            </a:r>
            <a:r>
              <a:rPr lang="fr-FR" altLang="fr-FR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atome </a:t>
            </a:r>
            <a:r>
              <a:rPr lang="fr-FR" altLang="fr-FR" dirty="0">
                <a:solidFill>
                  <a:srgbClr val="0070C0"/>
                </a:solidFill>
                <a:latin typeface="Times New Roman" panose="02020603050405020304" pitchFamily="18" charset="0"/>
              </a:rPr>
              <a:t>(</a:t>
            </a:r>
            <a:r>
              <a:rPr lang="fr-FR" altLang="fr-FR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une sphère</a:t>
            </a:r>
            <a:r>
              <a:rPr kumimoji="0" lang="fr-FR" altLang="fr-FR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</a:rPr>
              <a:t>)</a:t>
            </a:r>
            <a:endParaRPr kumimoji="0" lang="fr-FR" altLang="fr-FR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9" name="Sous-titre 2"/>
          <p:cNvSpPr>
            <a:spLocks noGrp="1"/>
          </p:cNvSpPr>
          <p:nvPr/>
        </p:nvSpPr>
        <p:spPr>
          <a:xfrm>
            <a:off x="517863" y="3555268"/>
            <a:ext cx="2627598" cy="620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b="1" dirty="0" smtClean="0">
                <a:solidFill>
                  <a:srgbClr val="FF0000"/>
                </a:solidFill>
              </a:rPr>
              <a:t>Notion </a:t>
            </a:r>
            <a:r>
              <a:rPr lang="fr-FR" b="1" dirty="0" smtClean="0">
                <a:solidFill>
                  <a:srgbClr val="FF0000"/>
                </a:solidFill>
              </a:rPr>
              <a:t>de maille</a:t>
            </a:r>
            <a:endParaRPr lang="fr-FR" dirty="0">
              <a:solidFill>
                <a:srgbClr val="FF0000"/>
              </a:solidFill>
            </a:endParaRPr>
          </a:p>
          <a:p>
            <a:r>
              <a:rPr lang="fr-FR" b="1" dirty="0" smtClean="0">
                <a:solidFill>
                  <a:srgbClr val="FF0000"/>
                </a:solidFill>
              </a:rPr>
              <a:t> 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729227" y="3582540"/>
            <a:ext cx="38266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La maille simple et la maille multiple</a:t>
            </a:r>
            <a:endParaRPr lang="fr-FR" b="1" dirty="0"/>
          </a:p>
        </p:txBody>
      </p:sp>
      <p:pic>
        <p:nvPicPr>
          <p:cNvPr id="1027" name="Picture 3" descr="http://www.chez.com/deuns/sciences/cristallo/45.gif"/>
          <p:cNvPicPr>
            <a:picLocks noChangeAspect="1" noChangeArrowheads="1"/>
          </p:cNvPicPr>
          <p:nvPr/>
        </p:nvPicPr>
        <p:blipFill>
          <a:blip r:embed="rId8" r:link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038" y="4260522"/>
            <a:ext cx="44577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 Box 3"/>
          <p:cNvSpPr txBox="1">
            <a:spLocks noChangeArrowheads="1"/>
          </p:cNvSpPr>
          <p:nvPr/>
        </p:nvSpPr>
        <p:spPr bwMode="auto">
          <a:xfrm>
            <a:off x="5741894" y="4666947"/>
            <a:ext cx="6546918" cy="4572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</a:rPr>
              <a:t>Quel est</a:t>
            </a:r>
            <a:r>
              <a:rPr kumimoji="0" lang="fr-FR" altLang="fr-FR" i="0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kumimoji="0" lang="fr-FR" altLang="fr-FR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</a:rPr>
              <a:t>le nombre d’atome contenu</a:t>
            </a:r>
            <a:r>
              <a:rPr kumimoji="0" lang="fr-FR" altLang="fr-FR" i="0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</a:rPr>
              <a:t> dans la maille en (a) et en (b)? </a:t>
            </a:r>
            <a:r>
              <a:rPr kumimoji="0" lang="fr-FR" altLang="fr-FR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</a:rPr>
              <a:t> </a:t>
            </a:r>
            <a:endParaRPr kumimoji="0" lang="fr-FR" altLang="fr-FR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2" name="Text Box 3"/>
          <p:cNvSpPr txBox="1">
            <a:spLocks noChangeArrowheads="1"/>
          </p:cNvSpPr>
          <p:nvPr/>
        </p:nvSpPr>
        <p:spPr bwMode="auto">
          <a:xfrm>
            <a:off x="5741894" y="5432797"/>
            <a:ext cx="5424172" cy="4572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i="0" u="none" strike="noStrike" cap="none" normalizeH="0" baseline="0" noProof="1" smtClean="0">
                <a:ln>
                  <a:noFill/>
                </a:ln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Rep</a:t>
            </a:r>
            <a:r>
              <a:rPr kumimoji="0" lang="fr-FR" altLang="fr-FR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:</a:t>
            </a:r>
            <a:r>
              <a:rPr kumimoji="0" lang="fr-FR" altLang="fr-FR" i="0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 1 en (a) et 4 en (b)</a:t>
            </a:r>
            <a:endParaRPr kumimoji="0" lang="fr-FR" altLang="fr-FR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773479" y="3046732"/>
            <a:ext cx="1285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Figure 2a</a:t>
            </a:r>
            <a:endParaRPr lang="fr-FR" dirty="0"/>
          </a:p>
        </p:txBody>
      </p:sp>
      <p:sp>
        <p:nvSpPr>
          <p:cNvPr id="33" name="ZoneTexte 32"/>
          <p:cNvSpPr txBox="1"/>
          <p:nvPr/>
        </p:nvSpPr>
        <p:spPr>
          <a:xfrm>
            <a:off x="4331302" y="3010979"/>
            <a:ext cx="1285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Figure 2b</a:t>
            </a:r>
            <a:endParaRPr lang="fr-FR" dirty="0"/>
          </a:p>
        </p:txBody>
      </p:sp>
      <p:sp>
        <p:nvSpPr>
          <p:cNvPr id="34" name="ZoneTexte 33"/>
          <p:cNvSpPr txBox="1"/>
          <p:nvPr/>
        </p:nvSpPr>
        <p:spPr>
          <a:xfrm>
            <a:off x="7521827" y="3022345"/>
            <a:ext cx="1285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Figure 2c</a:t>
            </a:r>
            <a:endParaRPr lang="fr-FR" dirty="0"/>
          </a:p>
        </p:txBody>
      </p:sp>
      <p:sp>
        <p:nvSpPr>
          <p:cNvPr id="35" name="ZoneTexte 34"/>
          <p:cNvSpPr txBox="1"/>
          <p:nvPr/>
        </p:nvSpPr>
        <p:spPr>
          <a:xfrm>
            <a:off x="2043428" y="5871601"/>
            <a:ext cx="1285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Figure 3</a:t>
            </a:r>
            <a:endParaRPr lang="fr-FR" dirty="0"/>
          </a:p>
        </p:txBody>
      </p:sp>
      <p:sp>
        <p:nvSpPr>
          <p:cNvPr id="36" name="Sous-titre 2"/>
          <p:cNvSpPr txBox="1">
            <a:spLocks/>
          </p:cNvSpPr>
          <p:nvPr/>
        </p:nvSpPr>
        <p:spPr>
          <a:xfrm>
            <a:off x="1294988" y="53129"/>
            <a:ext cx="9545969" cy="620338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dirty="0" smtClean="0">
                <a:latin typeface="+mj-lt"/>
              </a:rPr>
              <a:t>Pour mieux comprendre mes explications: Il faut avoir </a:t>
            </a:r>
            <a:r>
              <a:rPr lang="fr-FR" b="1" u="sng" dirty="0" smtClean="0">
                <a:latin typeface="+mj-lt"/>
              </a:rPr>
              <a:t>le cours sous les yeux. </a:t>
            </a:r>
          </a:p>
          <a:p>
            <a:r>
              <a:rPr lang="fr-FR" b="1" dirty="0">
                <a:latin typeface="+mj-lt"/>
              </a:rPr>
              <a:t>Ma page </a:t>
            </a:r>
            <a:r>
              <a:rPr lang="fr-FR" b="1" dirty="0" smtClean="0">
                <a:latin typeface="+mj-lt"/>
              </a:rPr>
              <a:t>Moodle - Fichier en Word: </a:t>
            </a:r>
            <a:r>
              <a:rPr lang="fr-FR" b="1" i="1" noProof="1" smtClean="0">
                <a:latin typeface="+mj-lt"/>
              </a:rPr>
              <a:t>Licence cristallo cours N°2.doc</a:t>
            </a:r>
            <a:endParaRPr lang="fr-FR" b="1" i="1" noProof="1">
              <a:latin typeface="+mj-lt"/>
            </a:endParaRPr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Explications_coursN2_Beliardouh</a:t>
            </a:r>
            <a:endParaRPr lang="fr-FR"/>
          </a:p>
        </p:txBody>
      </p:sp>
      <p:sp>
        <p:nvSpPr>
          <p:cNvPr id="37" name="Sous-titre 1"/>
          <p:cNvSpPr txBox="1">
            <a:spLocks/>
          </p:cNvSpPr>
          <p:nvPr/>
        </p:nvSpPr>
        <p:spPr>
          <a:xfrm>
            <a:off x="3364839" y="680683"/>
            <a:ext cx="5026126" cy="65240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fr-FR" sz="1400" b="1" dirty="0" smtClean="0"/>
              <a:t>Cours N°2  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fr-FR" sz="1400" b="1" dirty="0" smtClean="0"/>
              <a:t>LA STRUCTURE CRISTALLINE (</a:t>
            </a:r>
            <a:r>
              <a:rPr lang="fr-FR" sz="1400" b="1" dirty="0" smtClean="0">
                <a:solidFill>
                  <a:srgbClr val="FF0000"/>
                </a:solidFill>
              </a:rPr>
              <a:t>Première partie Diapositive 2sur 4)</a:t>
            </a:r>
            <a:endParaRPr lang="fr-FR" sz="1400" b="1" dirty="0">
              <a:solidFill>
                <a:srgbClr val="FF0000"/>
              </a:solidFill>
            </a:endParaRPr>
          </a:p>
        </p:txBody>
      </p:sp>
      <p:pic>
        <p:nvPicPr>
          <p:cNvPr id="13" name="Son enregistré A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533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4568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732</TotalTime>
  <Words>119</Words>
  <Application>Microsoft Office PowerPoint</Application>
  <PresentationFormat>Grand écran</PresentationFormat>
  <Paragraphs>22</Paragraphs>
  <Slides>1</Slides>
  <Notes>1</Notes>
  <HiddenSlides>0</HiddenSlides>
  <MMClips>1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Thème Office</vt:lpstr>
      <vt:lpstr>Présentation PowerPoint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COMPAQ</dc:creator>
  <cp:lastModifiedBy>COMPAQ</cp:lastModifiedBy>
  <cp:revision>28</cp:revision>
  <dcterms:created xsi:type="dcterms:W3CDTF">2020-04-07T19:45:41Z</dcterms:created>
  <dcterms:modified xsi:type="dcterms:W3CDTF">2020-04-13T06:52:58Z</dcterms:modified>
</cp:coreProperties>
</file>