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5"/>
  </p:notesMasterIdLst>
  <p:sldIdLst>
    <p:sldId id="256" r:id="rId2"/>
    <p:sldId id="257" r:id="rId3"/>
    <p:sldId id="258" r:id="rId4"/>
    <p:sldId id="259" r:id="rId5"/>
    <p:sldId id="349" r:id="rId6"/>
    <p:sldId id="260" r:id="rId7"/>
    <p:sldId id="332" r:id="rId8"/>
    <p:sldId id="262" r:id="rId9"/>
    <p:sldId id="261" r:id="rId10"/>
    <p:sldId id="263" r:id="rId11"/>
    <p:sldId id="264" r:id="rId12"/>
    <p:sldId id="333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334" r:id="rId25"/>
    <p:sldId id="335" r:id="rId26"/>
    <p:sldId id="336" r:id="rId27"/>
    <p:sldId id="337" r:id="rId28"/>
    <p:sldId id="338" r:id="rId29"/>
    <p:sldId id="348" r:id="rId30"/>
    <p:sldId id="339" r:id="rId31"/>
    <p:sldId id="340" r:id="rId32"/>
    <p:sldId id="341" r:id="rId33"/>
    <p:sldId id="342" r:id="rId34"/>
    <p:sldId id="343" r:id="rId35"/>
    <p:sldId id="344" r:id="rId36"/>
    <p:sldId id="346" r:id="rId37"/>
    <p:sldId id="347" r:id="rId38"/>
    <p:sldId id="276" r:id="rId39"/>
    <p:sldId id="277" r:id="rId40"/>
    <p:sldId id="278" r:id="rId41"/>
    <p:sldId id="279" r:id="rId42"/>
    <p:sldId id="280" r:id="rId43"/>
    <p:sldId id="281" r:id="rId44"/>
    <p:sldId id="282" r:id="rId45"/>
    <p:sldId id="283" r:id="rId46"/>
    <p:sldId id="284" r:id="rId47"/>
    <p:sldId id="285" r:id="rId48"/>
    <p:sldId id="286" r:id="rId49"/>
    <p:sldId id="287" r:id="rId50"/>
    <p:sldId id="288" r:id="rId51"/>
    <p:sldId id="289" r:id="rId52"/>
    <p:sldId id="290" r:id="rId53"/>
    <p:sldId id="291" r:id="rId54"/>
    <p:sldId id="292" r:id="rId55"/>
    <p:sldId id="293" r:id="rId56"/>
    <p:sldId id="294" r:id="rId57"/>
    <p:sldId id="295" r:id="rId58"/>
    <p:sldId id="296" r:id="rId59"/>
    <p:sldId id="297" r:id="rId60"/>
    <p:sldId id="298" r:id="rId61"/>
    <p:sldId id="299" r:id="rId62"/>
    <p:sldId id="300" r:id="rId63"/>
    <p:sldId id="301" r:id="rId64"/>
    <p:sldId id="302" r:id="rId65"/>
    <p:sldId id="303" r:id="rId66"/>
    <p:sldId id="304" r:id="rId67"/>
    <p:sldId id="305" r:id="rId68"/>
    <p:sldId id="306" r:id="rId69"/>
    <p:sldId id="307" r:id="rId70"/>
    <p:sldId id="308" r:id="rId71"/>
    <p:sldId id="309" r:id="rId72"/>
    <p:sldId id="310" r:id="rId73"/>
    <p:sldId id="311" r:id="rId74"/>
    <p:sldId id="312" r:id="rId75"/>
    <p:sldId id="313" r:id="rId76"/>
    <p:sldId id="314" r:id="rId77"/>
    <p:sldId id="315" r:id="rId78"/>
    <p:sldId id="316" r:id="rId79"/>
    <p:sldId id="317" r:id="rId80"/>
    <p:sldId id="318" r:id="rId81"/>
    <p:sldId id="319" r:id="rId82"/>
    <p:sldId id="320" r:id="rId83"/>
    <p:sldId id="321" r:id="rId84"/>
    <p:sldId id="322" r:id="rId85"/>
    <p:sldId id="323" r:id="rId86"/>
    <p:sldId id="324" r:id="rId87"/>
    <p:sldId id="325" r:id="rId88"/>
    <p:sldId id="326" r:id="rId89"/>
    <p:sldId id="327" r:id="rId90"/>
    <p:sldId id="328" r:id="rId91"/>
    <p:sldId id="329" r:id="rId92"/>
    <p:sldId id="330" r:id="rId93"/>
    <p:sldId id="331" r:id="rId9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notesMaster" Target="notesMasters/notes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9BF2D1-106C-4C0E-B27E-83C0952AEBA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52235D2-EC85-4BA6-A30B-1E4A8759F0E6}">
      <dgm:prSet custT="1"/>
      <dgm:spPr/>
      <dgm:t>
        <a:bodyPr/>
        <a:lstStyle/>
        <a:p>
          <a:pPr rtl="0"/>
          <a:r>
            <a:rPr lang="fr-FR" sz="2800" dirty="0" smtClean="0"/>
            <a:t>L’acidocétose diabétique (ACD) résulte d’un </a:t>
          </a:r>
          <a:r>
            <a:rPr lang="fr-FR" sz="4000" dirty="0" smtClean="0">
              <a:solidFill>
                <a:srgbClr val="FFC000"/>
              </a:solidFill>
            </a:rPr>
            <a:t>déficit partiel ou complet en insuline, </a:t>
          </a:r>
          <a:endParaRPr lang="fr-FR" sz="4000" dirty="0">
            <a:solidFill>
              <a:srgbClr val="FFC000"/>
            </a:solidFill>
          </a:endParaRPr>
        </a:p>
      </dgm:t>
    </dgm:pt>
    <dgm:pt modelId="{C40518CB-1422-4203-A270-95A7AF580152}" type="parTrans" cxnId="{8A7803A1-A3DF-4C4A-BF32-D4057AB05CB1}">
      <dgm:prSet/>
      <dgm:spPr/>
      <dgm:t>
        <a:bodyPr/>
        <a:lstStyle/>
        <a:p>
          <a:endParaRPr lang="fr-FR"/>
        </a:p>
      </dgm:t>
    </dgm:pt>
    <dgm:pt modelId="{CCF86A70-1BF3-44F7-A126-2B7FCBE832C2}" type="sibTrans" cxnId="{8A7803A1-A3DF-4C4A-BF32-D4057AB05CB1}">
      <dgm:prSet/>
      <dgm:spPr/>
      <dgm:t>
        <a:bodyPr/>
        <a:lstStyle/>
        <a:p>
          <a:endParaRPr lang="fr-FR"/>
        </a:p>
      </dgm:t>
    </dgm:pt>
    <dgm:pt modelId="{27DE5575-E3AB-4CE0-96B8-7BDADF6DBF5A}">
      <dgm:prSet custT="1"/>
      <dgm:spPr/>
      <dgm:t>
        <a:bodyPr/>
        <a:lstStyle/>
        <a:p>
          <a:pPr rtl="0"/>
          <a:r>
            <a:rPr lang="fr-FR" sz="3200" dirty="0" smtClean="0"/>
            <a:t>une </a:t>
          </a:r>
          <a:r>
            <a:rPr lang="fr-FR" sz="4000" dirty="0" smtClean="0">
              <a:solidFill>
                <a:srgbClr val="FFC000"/>
              </a:solidFill>
            </a:rPr>
            <a:t>augmentation des hormones de contre-régulation(</a:t>
          </a:r>
          <a:r>
            <a:rPr lang="fr-FR" sz="3200" dirty="0" smtClean="0"/>
            <a:t> catécholamines, glucagon, cortisol et hormone de croissance)</a:t>
          </a:r>
          <a:endParaRPr lang="fr-FR" sz="3200" dirty="0"/>
        </a:p>
      </dgm:t>
    </dgm:pt>
    <dgm:pt modelId="{F22676E3-A6EF-4D3C-978C-FB667FF23F82}" type="parTrans" cxnId="{418BEECE-8481-4D28-AA2A-46CCDD04DC8A}">
      <dgm:prSet/>
      <dgm:spPr/>
      <dgm:t>
        <a:bodyPr/>
        <a:lstStyle/>
        <a:p>
          <a:endParaRPr lang="fr-FR"/>
        </a:p>
      </dgm:t>
    </dgm:pt>
    <dgm:pt modelId="{6D243D86-F685-4BCB-93C7-CB1CBDD7D67E}" type="sibTrans" cxnId="{418BEECE-8481-4D28-AA2A-46CCDD04DC8A}">
      <dgm:prSet/>
      <dgm:spPr/>
      <dgm:t>
        <a:bodyPr/>
        <a:lstStyle/>
        <a:p>
          <a:endParaRPr lang="fr-FR"/>
        </a:p>
      </dgm:t>
    </dgm:pt>
    <dgm:pt modelId="{ED1B634B-FDC2-4C3E-9A89-76DF5D396BF0}">
      <dgm:prSet custT="1"/>
      <dgm:spPr/>
      <dgm:t>
        <a:bodyPr/>
        <a:lstStyle/>
        <a:p>
          <a:pPr rtl="0"/>
          <a:r>
            <a:rPr lang="fr-FR" sz="3600" dirty="0" smtClean="0">
              <a:solidFill>
                <a:srgbClr val="FFC000"/>
              </a:solidFill>
            </a:rPr>
            <a:t>combiné à</a:t>
          </a:r>
          <a:endParaRPr lang="fr-FR" sz="3600" dirty="0">
            <a:solidFill>
              <a:srgbClr val="FFC000"/>
            </a:solidFill>
          </a:endParaRPr>
        </a:p>
      </dgm:t>
    </dgm:pt>
    <dgm:pt modelId="{3654FAC6-49A5-4D5C-AEA6-EAD6C9F2AD14}" type="sibTrans" cxnId="{98189842-2F6D-4513-A111-E959B5EB5D56}">
      <dgm:prSet/>
      <dgm:spPr/>
      <dgm:t>
        <a:bodyPr/>
        <a:lstStyle/>
        <a:p>
          <a:endParaRPr lang="fr-FR"/>
        </a:p>
      </dgm:t>
    </dgm:pt>
    <dgm:pt modelId="{148E7F0D-0F7D-4DBF-A83B-762E4B82D875}" type="parTrans" cxnId="{98189842-2F6D-4513-A111-E959B5EB5D56}">
      <dgm:prSet/>
      <dgm:spPr/>
      <dgm:t>
        <a:bodyPr/>
        <a:lstStyle/>
        <a:p>
          <a:endParaRPr lang="fr-FR"/>
        </a:p>
      </dgm:t>
    </dgm:pt>
    <dgm:pt modelId="{6D57F1B4-6096-4AF9-A9AD-F37359C58302}" type="pres">
      <dgm:prSet presAssocID="{E09BF2D1-106C-4C0E-B27E-83C0952AEBA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E29787A-97FD-4625-812D-4BF47D773361}" type="pres">
      <dgm:prSet presAssocID="{F52235D2-EC85-4BA6-A30B-1E4A8759F0E6}" presName="parentText" presStyleLbl="node1" presStyleIdx="0" presStyleCnt="3" custScaleY="215952" custLinFactY="-2044" custLinFactNeighborX="-34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1D4655C-0BA4-431B-BD27-8C2921BDA546}" type="pres">
      <dgm:prSet presAssocID="{CCF86A70-1BF3-44F7-A126-2B7FCBE832C2}" presName="spacer" presStyleCnt="0"/>
      <dgm:spPr/>
    </dgm:pt>
    <dgm:pt modelId="{932190AC-BB4E-4D65-B005-524B520C3F38}" type="pres">
      <dgm:prSet presAssocID="{ED1B634B-FDC2-4C3E-9A89-76DF5D396BF0}" presName="parentText" presStyleLbl="node1" presStyleIdx="1" presStyleCnt="3" custScaleY="44283" custLinFactY="869" custLinFactNeighborX="-348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D19ADD-2CE1-4E92-AF44-F28D6C2D5DEA}" type="pres">
      <dgm:prSet presAssocID="{3654FAC6-49A5-4D5C-AEA6-EAD6C9F2AD14}" presName="spacer" presStyleCnt="0"/>
      <dgm:spPr/>
    </dgm:pt>
    <dgm:pt modelId="{39BC6059-5FAB-4D95-A325-7D7DA8DDA6DF}" type="pres">
      <dgm:prSet presAssocID="{27DE5575-E3AB-4CE0-96B8-7BDADF6DBF5A}" presName="parentText" presStyleLbl="node1" presStyleIdx="2" presStyleCnt="3" custScaleY="17176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CBDB931-C763-4A72-9377-949F7EC57299}" type="presOf" srcId="{F52235D2-EC85-4BA6-A30B-1E4A8759F0E6}" destId="{8E29787A-97FD-4625-812D-4BF47D773361}" srcOrd="0" destOrd="0" presId="urn:microsoft.com/office/officeart/2005/8/layout/vList2"/>
    <dgm:cxn modelId="{98189842-2F6D-4513-A111-E959B5EB5D56}" srcId="{E09BF2D1-106C-4C0E-B27E-83C0952AEBAC}" destId="{ED1B634B-FDC2-4C3E-9A89-76DF5D396BF0}" srcOrd="1" destOrd="0" parTransId="{148E7F0D-0F7D-4DBF-A83B-762E4B82D875}" sibTransId="{3654FAC6-49A5-4D5C-AEA6-EAD6C9F2AD14}"/>
    <dgm:cxn modelId="{905C9C37-7211-4928-A82C-ADC7E2C2443A}" type="presOf" srcId="{E09BF2D1-106C-4C0E-B27E-83C0952AEBAC}" destId="{6D57F1B4-6096-4AF9-A9AD-F37359C58302}" srcOrd="0" destOrd="0" presId="urn:microsoft.com/office/officeart/2005/8/layout/vList2"/>
    <dgm:cxn modelId="{8A7803A1-A3DF-4C4A-BF32-D4057AB05CB1}" srcId="{E09BF2D1-106C-4C0E-B27E-83C0952AEBAC}" destId="{F52235D2-EC85-4BA6-A30B-1E4A8759F0E6}" srcOrd="0" destOrd="0" parTransId="{C40518CB-1422-4203-A270-95A7AF580152}" sibTransId="{CCF86A70-1BF3-44F7-A126-2B7FCBE832C2}"/>
    <dgm:cxn modelId="{418BEECE-8481-4D28-AA2A-46CCDD04DC8A}" srcId="{E09BF2D1-106C-4C0E-B27E-83C0952AEBAC}" destId="{27DE5575-E3AB-4CE0-96B8-7BDADF6DBF5A}" srcOrd="2" destOrd="0" parTransId="{F22676E3-A6EF-4D3C-978C-FB667FF23F82}" sibTransId="{6D243D86-F685-4BCB-93C7-CB1CBDD7D67E}"/>
    <dgm:cxn modelId="{F4542136-3214-41D9-9558-7322E34A742F}" type="presOf" srcId="{ED1B634B-FDC2-4C3E-9A89-76DF5D396BF0}" destId="{932190AC-BB4E-4D65-B005-524B520C3F38}" srcOrd="0" destOrd="0" presId="urn:microsoft.com/office/officeart/2005/8/layout/vList2"/>
    <dgm:cxn modelId="{2CBBE1EC-3D98-44E3-A3F5-27158463BDF3}" type="presOf" srcId="{27DE5575-E3AB-4CE0-96B8-7BDADF6DBF5A}" destId="{39BC6059-5FAB-4D95-A325-7D7DA8DDA6DF}" srcOrd="0" destOrd="0" presId="urn:microsoft.com/office/officeart/2005/8/layout/vList2"/>
    <dgm:cxn modelId="{7E4AFADD-816E-4BAE-B1A4-4B0172A23A2E}" type="presParOf" srcId="{6D57F1B4-6096-4AF9-A9AD-F37359C58302}" destId="{8E29787A-97FD-4625-812D-4BF47D773361}" srcOrd="0" destOrd="0" presId="urn:microsoft.com/office/officeart/2005/8/layout/vList2"/>
    <dgm:cxn modelId="{FB582AA0-77B9-45F6-834B-EFFFD13CAD5B}" type="presParOf" srcId="{6D57F1B4-6096-4AF9-A9AD-F37359C58302}" destId="{01D4655C-0BA4-431B-BD27-8C2921BDA546}" srcOrd="1" destOrd="0" presId="urn:microsoft.com/office/officeart/2005/8/layout/vList2"/>
    <dgm:cxn modelId="{560F6951-B05F-4983-921E-0D6A16D839C5}" type="presParOf" srcId="{6D57F1B4-6096-4AF9-A9AD-F37359C58302}" destId="{932190AC-BB4E-4D65-B005-524B520C3F38}" srcOrd="2" destOrd="0" presId="urn:microsoft.com/office/officeart/2005/8/layout/vList2"/>
    <dgm:cxn modelId="{DDAA45A7-7CE2-43A8-A5D0-C299AB1F9050}" type="presParOf" srcId="{6D57F1B4-6096-4AF9-A9AD-F37359C58302}" destId="{F3D19ADD-2CE1-4E92-AF44-F28D6C2D5DEA}" srcOrd="3" destOrd="0" presId="urn:microsoft.com/office/officeart/2005/8/layout/vList2"/>
    <dgm:cxn modelId="{7115884C-4289-4CFC-AC7A-4B4579E07328}" type="presParOf" srcId="{6D57F1B4-6096-4AF9-A9AD-F37359C58302}" destId="{39BC6059-5FAB-4D95-A325-7D7DA8DDA6D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93C739-EB94-4D7D-B101-8950582B4D0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6BA521B-E52D-4B1E-BA65-86282DF9793E}">
      <dgm:prSet custT="1"/>
      <dgm:spPr/>
      <dgm:t>
        <a:bodyPr/>
        <a:lstStyle/>
        <a:p>
          <a:pPr rtl="0"/>
          <a:r>
            <a:rPr lang="fr-FR" sz="3200" dirty="0" smtClean="0"/>
            <a:t>une insulinémie basse</a:t>
          </a:r>
          <a:endParaRPr lang="fr-FR" sz="3200" dirty="0"/>
        </a:p>
      </dgm:t>
    </dgm:pt>
    <dgm:pt modelId="{C8BA0F2D-0617-45B9-94E0-A9C9CF3C8676}" type="parTrans" cxnId="{C4C06309-AA12-404E-9485-BC44FB3B46F4}">
      <dgm:prSet/>
      <dgm:spPr/>
      <dgm:t>
        <a:bodyPr/>
        <a:lstStyle/>
        <a:p>
          <a:endParaRPr lang="fr-FR"/>
        </a:p>
      </dgm:t>
    </dgm:pt>
    <dgm:pt modelId="{26663492-5669-4295-B8EC-93791666B051}" type="sibTrans" cxnId="{C4C06309-AA12-404E-9485-BC44FB3B46F4}">
      <dgm:prSet/>
      <dgm:spPr/>
      <dgm:t>
        <a:bodyPr/>
        <a:lstStyle/>
        <a:p>
          <a:endParaRPr lang="fr-FR"/>
        </a:p>
      </dgm:t>
    </dgm:pt>
    <dgm:pt modelId="{BAF101F2-314B-49A2-B4BE-847302644FD7}">
      <dgm:prSet custT="1"/>
      <dgm:spPr/>
      <dgm:t>
        <a:bodyPr/>
        <a:lstStyle/>
        <a:p>
          <a:pPr rtl="0"/>
          <a:r>
            <a:rPr lang="fr-FR" sz="2800" dirty="0" smtClean="0"/>
            <a:t>+ taux élevé des hormones de contre-régulation</a:t>
          </a:r>
          <a:endParaRPr lang="fr-FR" sz="2800" dirty="0"/>
        </a:p>
      </dgm:t>
    </dgm:pt>
    <dgm:pt modelId="{FF8CDC22-3310-4CB6-BA21-D899DAB801AA}" type="parTrans" cxnId="{8EEC7F57-8B92-4727-961A-8C48C6004C1C}">
      <dgm:prSet/>
      <dgm:spPr/>
      <dgm:t>
        <a:bodyPr/>
        <a:lstStyle/>
        <a:p>
          <a:endParaRPr lang="fr-FR"/>
        </a:p>
      </dgm:t>
    </dgm:pt>
    <dgm:pt modelId="{3BACD400-51EA-4650-8E8C-9F34A35BF8CD}" type="sibTrans" cxnId="{8EEC7F57-8B92-4727-961A-8C48C6004C1C}">
      <dgm:prSet/>
      <dgm:spPr/>
      <dgm:t>
        <a:bodyPr/>
        <a:lstStyle/>
        <a:p>
          <a:endParaRPr lang="fr-FR"/>
        </a:p>
      </dgm:t>
    </dgm:pt>
    <dgm:pt modelId="{1E73A3C6-7635-4B96-99D6-5B7A766702A4}">
      <dgm:prSet custT="1"/>
      <dgm:spPr/>
      <dgm:t>
        <a:bodyPr/>
        <a:lstStyle/>
        <a:p>
          <a:pPr rtl="0"/>
          <a:r>
            <a:rPr lang="fr-FR" sz="2400" dirty="0" smtClean="0"/>
            <a:t>+ un catabolisme accéléré, avec augmentation de production hépatique et rénale de glucose</a:t>
          </a:r>
          <a:endParaRPr lang="fr-FR" sz="2400" dirty="0"/>
        </a:p>
      </dgm:t>
    </dgm:pt>
    <dgm:pt modelId="{DD7CA2C7-CD41-4668-B918-284F76352F48}" type="parTrans" cxnId="{AB6ADF25-74A6-4374-8EFC-0A938D4E05AD}">
      <dgm:prSet/>
      <dgm:spPr/>
      <dgm:t>
        <a:bodyPr/>
        <a:lstStyle/>
        <a:p>
          <a:endParaRPr lang="fr-FR"/>
        </a:p>
      </dgm:t>
    </dgm:pt>
    <dgm:pt modelId="{D6606972-3F2D-400D-88BD-160092DC3199}" type="sibTrans" cxnId="{AB6ADF25-74A6-4374-8EFC-0A938D4E05AD}">
      <dgm:prSet/>
      <dgm:spPr/>
      <dgm:t>
        <a:bodyPr/>
        <a:lstStyle/>
        <a:p>
          <a:endParaRPr lang="fr-FR"/>
        </a:p>
      </dgm:t>
    </dgm:pt>
    <dgm:pt modelId="{E853864B-BAC4-40F2-B962-666640482F3D}">
      <dgm:prSet custT="1"/>
      <dgm:spPr/>
      <dgm:t>
        <a:bodyPr/>
        <a:lstStyle/>
        <a:p>
          <a:pPr rtl="0"/>
          <a:r>
            <a:rPr lang="fr-FR" sz="2000" dirty="0" smtClean="0"/>
            <a:t>, </a:t>
          </a:r>
          <a:r>
            <a:rPr lang="fr-FR" sz="2400" dirty="0" smtClean="0"/>
            <a:t>diminution de l’utilisation périphérique de glucose (phénomène de résistance à l’insuline)..</a:t>
          </a:r>
          <a:endParaRPr lang="fr-FR" sz="2400" dirty="0"/>
        </a:p>
      </dgm:t>
    </dgm:pt>
    <dgm:pt modelId="{536A1035-1C4C-4F55-9EB5-04B4217660C4}" type="parTrans" cxnId="{7E353857-5541-4F7C-992B-9DBFF5FA9DD7}">
      <dgm:prSet/>
      <dgm:spPr/>
      <dgm:t>
        <a:bodyPr/>
        <a:lstStyle/>
        <a:p>
          <a:endParaRPr lang="fr-FR"/>
        </a:p>
      </dgm:t>
    </dgm:pt>
    <dgm:pt modelId="{F9C16292-1A65-4EB2-A9EA-7FF130652269}" type="sibTrans" cxnId="{7E353857-5541-4F7C-992B-9DBFF5FA9DD7}">
      <dgm:prSet/>
      <dgm:spPr/>
      <dgm:t>
        <a:bodyPr/>
        <a:lstStyle/>
        <a:p>
          <a:endParaRPr lang="fr-FR"/>
        </a:p>
      </dgm:t>
    </dgm:pt>
    <dgm:pt modelId="{0248994C-2442-4D7F-A27B-394530832A4F}" type="pres">
      <dgm:prSet presAssocID="{8693C739-EB94-4D7D-B101-8950582B4D0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CC82C6-BB80-4D0E-99E8-0C18E6167DFA}" type="pres">
      <dgm:prSet presAssocID="{56BA521B-E52D-4B1E-BA65-86282DF9793E}" presName="parentText" presStyleLbl="node1" presStyleIdx="0" presStyleCnt="4" custScaleX="53820" custLinFactNeighborX="-18838" custLinFactNeighborY="6746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2E2368-F50A-4D3A-BE8E-E8DF3440B557}" type="pres">
      <dgm:prSet presAssocID="{26663492-5669-4295-B8EC-93791666B051}" presName="spacer" presStyleCnt="0"/>
      <dgm:spPr/>
    </dgm:pt>
    <dgm:pt modelId="{92F72162-349B-4581-8698-60217708A1F8}" type="pres">
      <dgm:prSet presAssocID="{BAF101F2-314B-49A2-B4BE-847302644FD7}" presName="parentText" presStyleLbl="node1" presStyleIdx="1" presStyleCnt="4" custScaleX="54763" custScaleY="88779" custLinFactNeighborX="-7312" custLinFactNeighborY="9540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0C178A-B28C-4A94-ABC4-9FD6767AF4FE}" type="pres">
      <dgm:prSet presAssocID="{3BACD400-51EA-4650-8E8C-9F34A35BF8CD}" presName="spacer" presStyleCnt="0"/>
      <dgm:spPr/>
    </dgm:pt>
    <dgm:pt modelId="{EFB9C4C8-524A-4098-A5A6-2018AAB6B7FB}" type="pres">
      <dgm:prSet presAssocID="{1E73A3C6-7635-4B96-99D6-5B7A766702A4}" presName="parentText" presStyleLbl="node1" presStyleIdx="2" presStyleCnt="4" custScaleX="60884" custLinFactNeighborX="7653" custLinFactNeighborY="5701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8CE3F68-B02C-4A69-A28D-23435BF962E6}" type="pres">
      <dgm:prSet presAssocID="{D6606972-3F2D-400D-88BD-160092DC3199}" presName="spacer" presStyleCnt="0"/>
      <dgm:spPr/>
    </dgm:pt>
    <dgm:pt modelId="{D9582F3D-9AF9-4031-88D0-D3D32F4CE2B8}" type="pres">
      <dgm:prSet presAssocID="{E853864B-BAC4-40F2-B962-666640482F3D}" presName="parentText" presStyleLbl="node1" presStyleIdx="3" presStyleCnt="4" custScaleX="64286" custLinFactNeighborX="22449" custLinFactNeighborY="4758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B6ADF25-74A6-4374-8EFC-0A938D4E05AD}" srcId="{8693C739-EB94-4D7D-B101-8950582B4D00}" destId="{1E73A3C6-7635-4B96-99D6-5B7A766702A4}" srcOrd="2" destOrd="0" parTransId="{DD7CA2C7-CD41-4668-B918-284F76352F48}" sibTransId="{D6606972-3F2D-400D-88BD-160092DC3199}"/>
    <dgm:cxn modelId="{8EEC7F57-8B92-4727-961A-8C48C6004C1C}" srcId="{8693C739-EB94-4D7D-B101-8950582B4D00}" destId="{BAF101F2-314B-49A2-B4BE-847302644FD7}" srcOrd="1" destOrd="0" parTransId="{FF8CDC22-3310-4CB6-BA21-D899DAB801AA}" sibTransId="{3BACD400-51EA-4650-8E8C-9F34A35BF8CD}"/>
    <dgm:cxn modelId="{92E55919-D376-4CC3-B778-95CAFB8FA538}" type="presOf" srcId="{8693C739-EB94-4D7D-B101-8950582B4D00}" destId="{0248994C-2442-4D7F-A27B-394530832A4F}" srcOrd="0" destOrd="0" presId="urn:microsoft.com/office/officeart/2005/8/layout/vList2"/>
    <dgm:cxn modelId="{2A46F514-1660-41AA-B04D-11861C09D84C}" type="presOf" srcId="{56BA521B-E52D-4B1E-BA65-86282DF9793E}" destId="{DACC82C6-BB80-4D0E-99E8-0C18E6167DFA}" srcOrd="0" destOrd="0" presId="urn:microsoft.com/office/officeart/2005/8/layout/vList2"/>
    <dgm:cxn modelId="{09AA5670-143E-45BE-B913-E12D3B00F566}" type="presOf" srcId="{E853864B-BAC4-40F2-B962-666640482F3D}" destId="{D9582F3D-9AF9-4031-88D0-D3D32F4CE2B8}" srcOrd="0" destOrd="0" presId="urn:microsoft.com/office/officeart/2005/8/layout/vList2"/>
    <dgm:cxn modelId="{EB452F9B-50E1-4710-B83C-EED450E7E054}" type="presOf" srcId="{1E73A3C6-7635-4B96-99D6-5B7A766702A4}" destId="{EFB9C4C8-524A-4098-A5A6-2018AAB6B7FB}" srcOrd="0" destOrd="0" presId="urn:microsoft.com/office/officeart/2005/8/layout/vList2"/>
    <dgm:cxn modelId="{FF48971A-B5E8-4310-8C9A-292E2A730335}" type="presOf" srcId="{BAF101F2-314B-49A2-B4BE-847302644FD7}" destId="{92F72162-349B-4581-8698-60217708A1F8}" srcOrd="0" destOrd="0" presId="urn:microsoft.com/office/officeart/2005/8/layout/vList2"/>
    <dgm:cxn modelId="{7E353857-5541-4F7C-992B-9DBFF5FA9DD7}" srcId="{8693C739-EB94-4D7D-B101-8950582B4D00}" destId="{E853864B-BAC4-40F2-B962-666640482F3D}" srcOrd="3" destOrd="0" parTransId="{536A1035-1C4C-4F55-9EB5-04B4217660C4}" sibTransId="{F9C16292-1A65-4EB2-A9EA-7FF130652269}"/>
    <dgm:cxn modelId="{C4C06309-AA12-404E-9485-BC44FB3B46F4}" srcId="{8693C739-EB94-4D7D-B101-8950582B4D00}" destId="{56BA521B-E52D-4B1E-BA65-86282DF9793E}" srcOrd="0" destOrd="0" parTransId="{C8BA0F2D-0617-45B9-94E0-A9C9CF3C8676}" sibTransId="{26663492-5669-4295-B8EC-93791666B051}"/>
    <dgm:cxn modelId="{31432F42-9674-4D2E-AF16-B8123B50938E}" type="presParOf" srcId="{0248994C-2442-4D7F-A27B-394530832A4F}" destId="{DACC82C6-BB80-4D0E-99E8-0C18E6167DFA}" srcOrd="0" destOrd="0" presId="urn:microsoft.com/office/officeart/2005/8/layout/vList2"/>
    <dgm:cxn modelId="{553453F6-44C1-436A-B4F4-DDA447391ED4}" type="presParOf" srcId="{0248994C-2442-4D7F-A27B-394530832A4F}" destId="{D02E2368-F50A-4D3A-BE8E-E8DF3440B557}" srcOrd="1" destOrd="0" presId="urn:microsoft.com/office/officeart/2005/8/layout/vList2"/>
    <dgm:cxn modelId="{879D2237-4F4B-4674-9762-68B0AA72FC1A}" type="presParOf" srcId="{0248994C-2442-4D7F-A27B-394530832A4F}" destId="{92F72162-349B-4581-8698-60217708A1F8}" srcOrd="2" destOrd="0" presId="urn:microsoft.com/office/officeart/2005/8/layout/vList2"/>
    <dgm:cxn modelId="{26D54442-D90F-4023-B749-E75442932D68}" type="presParOf" srcId="{0248994C-2442-4D7F-A27B-394530832A4F}" destId="{D00C178A-B28C-4A94-ABC4-9FD6767AF4FE}" srcOrd="3" destOrd="0" presId="urn:microsoft.com/office/officeart/2005/8/layout/vList2"/>
    <dgm:cxn modelId="{442266ED-0BC0-4CB4-AEE3-154F1C74A97B}" type="presParOf" srcId="{0248994C-2442-4D7F-A27B-394530832A4F}" destId="{EFB9C4C8-524A-4098-A5A6-2018AAB6B7FB}" srcOrd="4" destOrd="0" presId="urn:microsoft.com/office/officeart/2005/8/layout/vList2"/>
    <dgm:cxn modelId="{22DD760B-D566-48A1-81B6-54F955F7BF1A}" type="presParOf" srcId="{0248994C-2442-4D7F-A27B-394530832A4F}" destId="{28CE3F68-B02C-4A69-A28D-23435BF962E6}" srcOrd="5" destOrd="0" presId="urn:microsoft.com/office/officeart/2005/8/layout/vList2"/>
    <dgm:cxn modelId="{D94E0032-847F-4A26-8A9F-76CD3170C3AB}" type="presParOf" srcId="{0248994C-2442-4D7F-A27B-394530832A4F}" destId="{D9582F3D-9AF9-4031-88D0-D3D32F4CE2B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6B75C0-92F6-4C56-AF73-EEAC32D8207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AF2C7B5-0462-4725-A816-24410B9422AA}">
      <dgm:prSet/>
      <dgm:spPr/>
      <dgm:t>
        <a:bodyPr/>
        <a:lstStyle/>
        <a:p>
          <a:pPr rtl="0"/>
          <a:r>
            <a:rPr lang="fr-FR" dirty="0" smtClean="0"/>
            <a:t>Il en résulte  hyperglycémie,   		       </a:t>
          </a:r>
          <a:r>
            <a:rPr lang="fr-FR" dirty="0" err="1" smtClean="0"/>
            <a:t>hyperosmolalité</a:t>
          </a:r>
          <a:r>
            <a:rPr lang="fr-FR" dirty="0" smtClean="0"/>
            <a:t>,              	      lipolyse augmentée et 		</a:t>
          </a:r>
          <a:r>
            <a:rPr lang="fr-FR" dirty="0" smtClean="0">
              <a:solidFill>
                <a:srgbClr val="FF0000"/>
              </a:solidFill>
            </a:rPr>
            <a:t>cétogenèse</a:t>
          </a:r>
          <a:endParaRPr lang="fr-FR" dirty="0">
            <a:solidFill>
              <a:srgbClr val="FF0000"/>
            </a:solidFill>
          </a:endParaRPr>
        </a:p>
      </dgm:t>
    </dgm:pt>
    <dgm:pt modelId="{73CB4369-6AA4-4F2E-A682-E4DF29E58732}" type="sibTrans" cxnId="{3A2FB9D9-155E-4DCE-813D-D516ED075982}">
      <dgm:prSet/>
      <dgm:spPr/>
      <dgm:t>
        <a:bodyPr/>
        <a:lstStyle/>
        <a:p>
          <a:endParaRPr lang="fr-FR"/>
        </a:p>
      </dgm:t>
    </dgm:pt>
    <dgm:pt modelId="{0379EF58-BDF3-42F9-836B-3E96F041A76F}" type="parTrans" cxnId="{3A2FB9D9-155E-4DCE-813D-D516ED075982}">
      <dgm:prSet/>
      <dgm:spPr/>
      <dgm:t>
        <a:bodyPr/>
        <a:lstStyle/>
        <a:p>
          <a:endParaRPr lang="fr-FR"/>
        </a:p>
      </dgm:t>
    </dgm:pt>
    <dgm:pt modelId="{19A8A496-2A09-4F82-8682-63D78103A7AC}" type="pres">
      <dgm:prSet presAssocID="{C36B75C0-92F6-4C56-AF73-EEAC32D8207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F9BC452-D913-41DB-BFF0-F06ED164E68B}" type="pres">
      <dgm:prSet presAssocID="{DAF2C7B5-0462-4725-A816-24410B9422AA}" presName="parentText" presStyleLbl="node1" presStyleIdx="0" presStyleCnt="1" custScaleY="154189" custLinFactNeighborX="520" custLinFactNeighborY="7322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806DE69-A5B5-453B-B7F9-885E75F68ABF}" type="presOf" srcId="{C36B75C0-92F6-4C56-AF73-EEAC32D8207E}" destId="{19A8A496-2A09-4F82-8682-63D78103A7AC}" srcOrd="0" destOrd="0" presId="urn:microsoft.com/office/officeart/2005/8/layout/vList2"/>
    <dgm:cxn modelId="{3A2FB9D9-155E-4DCE-813D-D516ED075982}" srcId="{C36B75C0-92F6-4C56-AF73-EEAC32D8207E}" destId="{DAF2C7B5-0462-4725-A816-24410B9422AA}" srcOrd="0" destOrd="0" parTransId="{0379EF58-BDF3-42F9-836B-3E96F041A76F}" sibTransId="{73CB4369-6AA4-4F2E-A682-E4DF29E58732}"/>
    <dgm:cxn modelId="{DACFA563-1D35-4FD2-9DD0-62FE468A776D}" type="presOf" srcId="{DAF2C7B5-0462-4725-A816-24410B9422AA}" destId="{1F9BC452-D913-41DB-BFF0-F06ED164E68B}" srcOrd="0" destOrd="0" presId="urn:microsoft.com/office/officeart/2005/8/layout/vList2"/>
    <dgm:cxn modelId="{F4EDAAEF-9CE3-494B-A7FA-CB3DD9E2F813}" type="presParOf" srcId="{19A8A496-2A09-4F82-8682-63D78103A7AC}" destId="{1F9BC452-D913-41DB-BFF0-F06ED164E68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C136FA-3A21-438F-9C95-0C78C0F1DCE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169D08C-494E-4D37-942B-BE9A10DEB756}">
      <dgm:prSet/>
      <dgm:spPr/>
      <dgm:t>
        <a:bodyPr/>
        <a:lstStyle/>
        <a:p>
          <a:pPr rtl="0"/>
          <a:r>
            <a:rPr lang="fr-FR" dirty="0" smtClean="0"/>
            <a:t>acidose métabolique et déshydratation</a:t>
          </a:r>
          <a:endParaRPr lang="fr-FR" dirty="0"/>
        </a:p>
      </dgm:t>
    </dgm:pt>
    <dgm:pt modelId="{59FB7B51-5E4A-4492-93EE-36EFADFBA24A}" type="parTrans" cxnId="{88BADD1B-FC1B-4570-8BE2-F20AC8E81436}">
      <dgm:prSet/>
      <dgm:spPr/>
      <dgm:t>
        <a:bodyPr/>
        <a:lstStyle/>
        <a:p>
          <a:endParaRPr lang="fr-FR"/>
        </a:p>
      </dgm:t>
    </dgm:pt>
    <dgm:pt modelId="{42576C59-B51A-4F70-9C4B-0632448DADD1}" type="sibTrans" cxnId="{88BADD1B-FC1B-4570-8BE2-F20AC8E81436}">
      <dgm:prSet/>
      <dgm:spPr/>
      <dgm:t>
        <a:bodyPr/>
        <a:lstStyle/>
        <a:p>
          <a:endParaRPr lang="fr-FR"/>
        </a:p>
      </dgm:t>
    </dgm:pt>
    <dgm:pt modelId="{64842022-2E3E-49CC-996F-41A55762FF87}" type="pres">
      <dgm:prSet presAssocID="{5FC136FA-3A21-438F-9C95-0C78C0F1DCE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70417B-A90F-415D-8AAD-FE0432CCDABB}" type="pres">
      <dgm:prSet presAssocID="{6169D08C-494E-4D37-942B-BE9A10DEB75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690CAD2-B675-4710-B7F2-8546F35D0A50}" type="presOf" srcId="{5FC136FA-3A21-438F-9C95-0C78C0F1DCEE}" destId="{64842022-2E3E-49CC-996F-41A55762FF87}" srcOrd="0" destOrd="0" presId="urn:microsoft.com/office/officeart/2005/8/layout/vList2"/>
    <dgm:cxn modelId="{45EF90C9-5DA0-4B59-A629-3BE080B548B2}" type="presOf" srcId="{6169D08C-494E-4D37-942B-BE9A10DEB756}" destId="{6870417B-A90F-415D-8AAD-FE0432CCDABB}" srcOrd="0" destOrd="0" presId="urn:microsoft.com/office/officeart/2005/8/layout/vList2"/>
    <dgm:cxn modelId="{88BADD1B-FC1B-4570-8BE2-F20AC8E81436}" srcId="{5FC136FA-3A21-438F-9C95-0C78C0F1DCEE}" destId="{6169D08C-494E-4D37-942B-BE9A10DEB756}" srcOrd="0" destOrd="0" parTransId="{59FB7B51-5E4A-4492-93EE-36EFADFBA24A}" sibTransId="{42576C59-B51A-4F70-9C4B-0632448DADD1}"/>
    <dgm:cxn modelId="{783C0047-FCCD-4780-90CA-CC26EA540C54}" type="presParOf" srcId="{64842022-2E3E-49CC-996F-41A55762FF87}" destId="{6870417B-A90F-415D-8AAD-FE0432CCDAB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4AF393-A707-4027-A8E7-EE8D7E2FD371}" type="doc">
      <dgm:prSet loTypeId="urn:microsoft.com/office/officeart/2005/8/layout/cycle3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8623C64-E4EB-407D-81D4-AE4DF165B62D}">
      <dgm:prSet custT="1"/>
      <dgm:spPr/>
      <dgm:t>
        <a:bodyPr/>
        <a:lstStyle/>
        <a:p>
          <a:pPr rtl="0"/>
          <a:r>
            <a:rPr lang="fr-FR" sz="1800" dirty="0" smtClean="0"/>
            <a:t>hyperglycémie</a:t>
          </a:r>
          <a:r>
            <a:rPr lang="fr-FR" sz="1000" dirty="0" smtClean="0"/>
            <a:t> </a:t>
          </a:r>
          <a:endParaRPr lang="fr-FR" sz="1000" dirty="0"/>
        </a:p>
      </dgm:t>
    </dgm:pt>
    <dgm:pt modelId="{7AFDEA5E-F744-49B6-8A7E-CB9D06C97307}" type="parTrans" cxnId="{87121DCE-1467-44AB-A214-2247BFF416DF}">
      <dgm:prSet/>
      <dgm:spPr/>
      <dgm:t>
        <a:bodyPr/>
        <a:lstStyle/>
        <a:p>
          <a:endParaRPr lang="fr-FR"/>
        </a:p>
      </dgm:t>
    </dgm:pt>
    <dgm:pt modelId="{7E2420ED-AF9F-476F-B481-A23484F0EE27}" type="sibTrans" cxnId="{87121DCE-1467-44AB-A214-2247BFF416DF}">
      <dgm:prSet/>
      <dgm:spPr/>
      <dgm:t>
        <a:bodyPr/>
        <a:lstStyle/>
        <a:p>
          <a:endParaRPr lang="fr-FR"/>
        </a:p>
      </dgm:t>
    </dgm:pt>
    <dgm:pt modelId="{96A1301A-F109-494F-B6B5-436CFD0416B9}">
      <dgm:prSet custT="1"/>
      <dgm:spPr/>
      <dgm:t>
        <a:bodyPr/>
        <a:lstStyle/>
        <a:p>
          <a:pPr rtl="0"/>
          <a:r>
            <a:rPr lang="fr-FR" sz="1600" b="1" dirty="0" smtClean="0"/>
            <a:t>hyper-</a:t>
          </a:r>
          <a:r>
            <a:rPr lang="fr-FR" sz="1600" b="1" dirty="0" err="1" smtClean="0"/>
            <a:t>osmolarité</a:t>
          </a:r>
          <a:r>
            <a:rPr lang="fr-FR" sz="1600" b="1" dirty="0" smtClean="0"/>
            <a:t> extra-</a:t>
          </a:r>
          <a:r>
            <a:rPr lang="fr-FR" sz="1600" b="1" dirty="0" err="1" smtClean="0"/>
            <a:t>cell</a:t>
          </a:r>
          <a:endParaRPr lang="fr-FR" sz="1600" dirty="0"/>
        </a:p>
      </dgm:t>
    </dgm:pt>
    <dgm:pt modelId="{77E3DA31-0B45-4A33-8B50-1EB76009D7F4}" type="parTrans" cxnId="{E506F74F-BD14-4E2E-8622-A2E3776C0298}">
      <dgm:prSet/>
      <dgm:spPr/>
      <dgm:t>
        <a:bodyPr/>
        <a:lstStyle/>
        <a:p>
          <a:endParaRPr lang="fr-FR"/>
        </a:p>
      </dgm:t>
    </dgm:pt>
    <dgm:pt modelId="{8F6D7D5B-03DA-40FD-A91E-A6E5FDD60703}" type="sibTrans" cxnId="{E506F74F-BD14-4E2E-8622-A2E3776C0298}">
      <dgm:prSet/>
      <dgm:spPr/>
      <dgm:t>
        <a:bodyPr/>
        <a:lstStyle/>
        <a:p>
          <a:endParaRPr lang="fr-FR"/>
        </a:p>
      </dgm:t>
    </dgm:pt>
    <dgm:pt modelId="{CDA0FF3F-47D3-423B-80BB-37C27419AB2C}">
      <dgm:prSet custT="1"/>
      <dgm:spPr/>
      <dgm:t>
        <a:bodyPr/>
        <a:lstStyle/>
        <a:p>
          <a:pPr rtl="0"/>
          <a:r>
            <a:rPr lang="fr-FR" sz="2000" dirty="0" err="1" smtClean="0"/>
            <a:t>hypervolémie</a:t>
          </a:r>
          <a:r>
            <a:rPr lang="fr-FR" sz="1400" dirty="0" smtClean="0"/>
            <a:t> </a:t>
          </a:r>
          <a:endParaRPr lang="fr-FR" sz="1400" dirty="0"/>
        </a:p>
      </dgm:t>
    </dgm:pt>
    <dgm:pt modelId="{03179087-3CA2-4ED0-8D99-DD9E60B29555}" type="parTrans" cxnId="{D8E7CC5A-F7F1-4D28-A4A4-E2BCD730A660}">
      <dgm:prSet/>
      <dgm:spPr/>
      <dgm:t>
        <a:bodyPr/>
        <a:lstStyle/>
        <a:p>
          <a:endParaRPr lang="fr-FR"/>
        </a:p>
      </dgm:t>
    </dgm:pt>
    <dgm:pt modelId="{47EF8730-FA10-41BB-939C-787E57425E2F}" type="sibTrans" cxnId="{D8E7CC5A-F7F1-4D28-A4A4-E2BCD730A660}">
      <dgm:prSet/>
      <dgm:spPr/>
      <dgm:t>
        <a:bodyPr/>
        <a:lstStyle/>
        <a:p>
          <a:endParaRPr lang="fr-FR"/>
        </a:p>
      </dgm:t>
    </dgm:pt>
    <dgm:pt modelId="{A3E439FA-505C-4CB4-9E60-740FEE66E8C6}">
      <dgm:prSet/>
      <dgm:spPr/>
      <dgm:t>
        <a:bodyPr/>
        <a:lstStyle/>
        <a:p>
          <a:pPr rtl="0"/>
          <a:r>
            <a:rPr lang="fr-FR" dirty="0" smtClean="0"/>
            <a:t>flux  glomérulaires. </a:t>
          </a:r>
          <a:endParaRPr lang="fr-FR" dirty="0"/>
        </a:p>
      </dgm:t>
    </dgm:pt>
    <dgm:pt modelId="{0EE63E44-02C5-4A2B-ACA3-9BB3793CC907}" type="parTrans" cxnId="{FBCC8BF4-B812-40E1-A7AE-6044C3430ED3}">
      <dgm:prSet/>
      <dgm:spPr/>
      <dgm:t>
        <a:bodyPr/>
        <a:lstStyle/>
        <a:p>
          <a:endParaRPr lang="fr-FR"/>
        </a:p>
      </dgm:t>
    </dgm:pt>
    <dgm:pt modelId="{19D8AE05-1D70-47AD-A12E-0367150944E5}" type="sibTrans" cxnId="{FBCC8BF4-B812-40E1-A7AE-6044C3430ED3}">
      <dgm:prSet/>
      <dgm:spPr/>
      <dgm:t>
        <a:bodyPr/>
        <a:lstStyle/>
        <a:p>
          <a:endParaRPr lang="fr-FR"/>
        </a:p>
      </dgm:t>
    </dgm:pt>
    <dgm:pt modelId="{5004EED9-4E19-4EFE-A2A7-0EB7299E0999}">
      <dgm:prSet custT="1"/>
      <dgm:spPr/>
      <dgm:t>
        <a:bodyPr/>
        <a:lstStyle/>
        <a:p>
          <a:pPr rtl="0"/>
          <a:r>
            <a:rPr lang="fr-FR" sz="1600" b="1" dirty="0" smtClean="0"/>
            <a:t>glycosurie +diurèse osmotique</a:t>
          </a:r>
          <a:r>
            <a:rPr lang="fr-FR" sz="1600" dirty="0" smtClean="0"/>
            <a:t>. </a:t>
          </a:r>
          <a:endParaRPr lang="fr-FR" sz="1600" dirty="0"/>
        </a:p>
      </dgm:t>
    </dgm:pt>
    <dgm:pt modelId="{ACE000EA-0ABF-4A01-A87D-E412820E0ED2}" type="parTrans" cxnId="{852F0316-5678-45C0-8B89-0EC2A8A22A25}">
      <dgm:prSet/>
      <dgm:spPr/>
      <dgm:t>
        <a:bodyPr/>
        <a:lstStyle/>
        <a:p>
          <a:endParaRPr lang="fr-FR"/>
        </a:p>
      </dgm:t>
    </dgm:pt>
    <dgm:pt modelId="{59347271-96F7-4F5E-AF08-EA528DB1B6C0}" type="sibTrans" cxnId="{852F0316-5678-45C0-8B89-0EC2A8A22A25}">
      <dgm:prSet/>
      <dgm:spPr/>
      <dgm:t>
        <a:bodyPr/>
        <a:lstStyle/>
        <a:p>
          <a:endParaRPr lang="fr-FR"/>
        </a:p>
      </dgm:t>
    </dgm:pt>
    <dgm:pt modelId="{AB55223A-00C5-4A6E-8C01-6179B4645A34}">
      <dgm:prSet custT="1"/>
      <dgm:spPr/>
      <dgm:t>
        <a:bodyPr/>
        <a:lstStyle/>
        <a:p>
          <a:pPr rtl="0"/>
          <a:r>
            <a:rPr lang="fr-FR" sz="2000" dirty="0" err="1" smtClean="0"/>
            <a:t>hypovolémie</a:t>
          </a:r>
          <a:r>
            <a:rPr lang="fr-FR" sz="1400" dirty="0" smtClean="0"/>
            <a:t> </a:t>
          </a:r>
          <a:endParaRPr lang="fr-FR" sz="1400" dirty="0"/>
        </a:p>
      </dgm:t>
    </dgm:pt>
    <dgm:pt modelId="{70C7C9E0-BE23-461D-9B35-37E54B4B8D39}" type="parTrans" cxnId="{CDEEC733-6D05-46E6-8EF8-FF603CA4C1D3}">
      <dgm:prSet/>
      <dgm:spPr/>
      <dgm:t>
        <a:bodyPr/>
        <a:lstStyle/>
        <a:p>
          <a:endParaRPr lang="fr-FR"/>
        </a:p>
      </dgm:t>
    </dgm:pt>
    <dgm:pt modelId="{1AD3437D-6122-4895-AF71-966490F676BD}" type="sibTrans" cxnId="{CDEEC733-6D05-46E6-8EF8-FF603CA4C1D3}">
      <dgm:prSet/>
      <dgm:spPr/>
      <dgm:t>
        <a:bodyPr/>
        <a:lstStyle/>
        <a:p>
          <a:endParaRPr lang="fr-FR"/>
        </a:p>
      </dgm:t>
    </dgm:pt>
    <dgm:pt modelId="{097E9506-700C-4498-A632-26A4E4206476}">
      <dgm:prSet custT="1"/>
      <dgm:spPr/>
      <dgm:t>
        <a:bodyPr/>
        <a:lstStyle/>
        <a:p>
          <a:pPr rtl="0"/>
          <a:r>
            <a:rPr lang="fr-FR" sz="1800" dirty="0" smtClean="0"/>
            <a:t>une chute du flux et du filtrat glomérulaires</a:t>
          </a:r>
          <a:r>
            <a:rPr lang="fr-FR" sz="1400" dirty="0" smtClean="0"/>
            <a:t>. </a:t>
          </a:r>
          <a:endParaRPr lang="fr-FR" sz="1400" dirty="0"/>
        </a:p>
      </dgm:t>
    </dgm:pt>
    <dgm:pt modelId="{A7E91DAB-135D-4A69-A50F-B133309445FC}" type="parTrans" cxnId="{81E0AEF3-6438-4995-8DC6-CD76CDE9752B}">
      <dgm:prSet/>
      <dgm:spPr/>
      <dgm:t>
        <a:bodyPr/>
        <a:lstStyle/>
        <a:p>
          <a:endParaRPr lang="fr-FR"/>
        </a:p>
      </dgm:t>
    </dgm:pt>
    <dgm:pt modelId="{85C6E22D-A034-4FEA-874E-106921AE9FFC}" type="sibTrans" cxnId="{81E0AEF3-6438-4995-8DC6-CD76CDE9752B}">
      <dgm:prSet/>
      <dgm:spPr/>
      <dgm:t>
        <a:bodyPr/>
        <a:lstStyle/>
        <a:p>
          <a:endParaRPr lang="fr-FR"/>
        </a:p>
      </dgm:t>
    </dgm:pt>
    <dgm:pt modelId="{98F2611C-A870-4A3D-8DA1-DF00B7E356AC}">
      <dgm:prSet custT="1"/>
      <dgm:spPr/>
      <dgm:t>
        <a:bodyPr/>
        <a:lstStyle/>
        <a:p>
          <a:pPr rtl="0"/>
          <a:r>
            <a:rPr lang="fr-FR" sz="2000" dirty="0" smtClean="0"/>
            <a:t>insuffisance rénale fonctionnelle,</a:t>
          </a:r>
          <a:endParaRPr lang="fr-FR" sz="2000" dirty="0"/>
        </a:p>
      </dgm:t>
    </dgm:pt>
    <dgm:pt modelId="{7EFE66D2-AEC4-4E50-A344-5936F8DCBF2E}" type="parTrans" cxnId="{6638E0B0-ADFA-40FE-8BB5-1539C0E48528}">
      <dgm:prSet/>
      <dgm:spPr/>
      <dgm:t>
        <a:bodyPr/>
        <a:lstStyle/>
        <a:p>
          <a:endParaRPr lang="fr-FR"/>
        </a:p>
      </dgm:t>
    </dgm:pt>
    <dgm:pt modelId="{6AE39174-2152-4929-A3FD-9144254ECF6F}" type="sibTrans" cxnId="{6638E0B0-ADFA-40FE-8BB5-1539C0E48528}">
      <dgm:prSet/>
      <dgm:spPr/>
      <dgm:t>
        <a:bodyPr/>
        <a:lstStyle/>
        <a:p>
          <a:endParaRPr lang="fr-FR"/>
        </a:p>
      </dgm:t>
    </dgm:pt>
    <dgm:pt modelId="{15B30478-0882-429B-8505-7EB5AE0B8B7E}">
      <dgm:prSet custT="1"/>
      <dgm:spPr/>
      <dgm:t>
        <a:bodyPr/>
        <a:lstStyle/>
        <a:p>
          <a:pPr rtl="0"/>
          <a:r>
            <a:rPr lang="fr-FR" sz="1800" dirty="0" smtClean="0"/>
            <a:t>élevant le seuil rénal du glucose</a:t>
          </a:r>
          <a:r>
            <a:rPr lang="fr-FR" sz="1400" dirty="0" smtClean="0"/>
            <a:t>,</a:t>
          </a:r>
          <a:endParaRPr lang="fr-FR" sz="1400" dirty="0"/>
        </a:p>
      </dgm:t>
    </dgm:pt>
    <dgm:pt modelId="{5D11F204-9D5C-4E53-AB50-4630FD5B7DF7}" type="parTrans" cxnId="{933EEA1B-6AF0-45E8-BFA2-ED2B8299A016}">
      <dgm:prSet/>
      <dgm:spPr/>
      <dgm:t>
        <a:bodyPr/>
        <a:lstStyle/>
        <a:p>
          <a:endParaRPr lang="fr-FR"/>
        </a:p>
      </dgm:t>
    </dgm:pt>
    <dgm:pt modelId="{83B22592-AFC7-41B4-A190-E559885C3CCC}" type="sibTrans" cxnId="{933EEA1B-6AF0-45E8-BFA2-ED2B8299A016}">
      <dgm:prSet/>
      <dgm:spPr/>
      <dgm:t>
        <a:bodyPr/>
        <a:lstStyle/>
        <a:p>
          <a:endParaRPr lang="fr-FR"/>
        </a:p>
      </dgm:t>
    </dgm:pt>
    <dgm:pt modelId="{B1E7A10F-DC2B-413F-842F-EB0E6AAE4CCF}">
      <dgm:prSet custT="1"/>
      <dgm:spPr/>
      <dgm:t>
        <a:bodyPr/>
        <a:lstStyle/>
        <a:p>
          <a:pPr rtl="0"/>
          <a:r>
            <a:rPr lang="fr-FR" sz="2000" dirty="0" smtClean="0"/>
            <a:t>majore l’hyperglycémie</a:t>
          </a:r>
          <a:r>
            <a:rPr lang="fr-FR" sz="1400" dirty="0" smtClean="0"/>
            <a:t/>
          </a:r>
          <a:br>
            <a:rPr lang="fr-FR" sz="1400" dirty="0" smtClean="0"/>
          </a:br>
          <a:endParaRPr lang="fr-FR" sz="1400" dirty="0"/>
        </a:p>
      </dgm:t>
    </dgm:pt>
    <dgm:pt modelId="{7A93AB1E-F686-41D1-89B2-F59E441BFDEF}" type="parTrans" cxnId="{4034E60D-AA9D-4761-9886-4BE01A1250E6}">
      <dgm:prSet/>
      <dgm:spPr/>
      <dgm:t>
        <a:bodyPr/>
        <a:lstStyle/>
        <a:p>
          <a:endParaRPr lang="fr-FR"/>
        </a:p>
      </dgm:t>
    </dgm:pt>
    <dgm:pt modelId="{1F34AD15-BF24-4BD1-9131-49EA3921C469}" type="sibTrans" cxnId="{4034E60D-AA9D-4761-9886-4BE01A1250E6}">
      <dgm:prSet/>
      <dgm:spPr/>
      <dgm:t>
        <a:bodyPr/>
        <a:lstStyle/>
        <a:p>
          <a:endParaRPr lang="fr-FR"/>
        </a:p>
      </dgm:t>
    </dgm:pt>
    <dgm:pt modelId="{97D175BF-888D-4355-B17B-7E63651EE134}" type="pres">
      <dgm:prSet presAssocID="{B94AF393-A707-4027-A8E7-EE8D7E2FD3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2126EA3-2825-4D73-B785-1E29BC63A40E}" type="pres">
      <dgm:prSet presAssocID="{B94AF393-A707-4027-A8E7-EE8D7E2FD371}" presName="cycle" presStyleCnt="0"/>
      <dgm:spPr/>
    </dgm:pt>
    <dgm:pt modelId="{05841A56-D3F4-4622-B379-6A28C3609A76}" type="pres">
      <dgm:prSet presAssocID="{08623C64-E4EB-407D-81D4-AE4DF165B62D}" presName="nodeFirstNode" presStyleLbl="node1" presStyleIdx="0" presStyleCnt="10" custRadScaleRad="100973" custRadScaleInc="-2232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14585F-4DF2-4372-8E69-0E457E951611}" type="pres">
      <dgm:prSet presAssocID="{7E2420ED-AF9F-476F-B481-A23484F0EE27}" presName="sibTransFirstNode" presStyleLbl="bgShp" presStyleIdx="0" presStyleCnt="1" custLinFactNeighborX="2505" custLinFactNeighborY="-1345"/>
      <dgm:spPr/>
      <dgm:t>
        <a:bodyPr/>
        <a:lstStyle/>
        <a:p>
          <a:endParaRPr lang="fr-FR"/>
        </a:p>
      </dgm:t>
    </dgm:pt>
    <dgm:pt modelId="{01C2DD02-E56B-41F8-B877-62F59629BB74}" type="pres">
      <dgm:prSet presAssocID="{96A1301A-F109-494F-B6B5-436CFD0416B9}" presName="nodeFollowingNodes" presStyleLbl="node1" presStyleIdx="1" presStyleCnt="10" custScaleX="13222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008E1F-3160-4457-91B2-99677BAE7A0D}" type="pres">
      <dgm:prSet presAssocID="{CDA0FF3F-47D3-423B-80BB-37C27419AB2C}" presName="nodeFollowingNodes" presStyleLbl="node1" presStyleIdx="2" presStyleCnt="10" custScaleX="12082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E547E6-0EEA-4146-9373-352B22032BB2}" type="pres">
      <dgm:prSet presAssocID="{A3E439FA-505C-4CB4-9E60-740FEE66E8C6}" presName="nodeFollowingNodes" presStyleLbl="node1" presStyleIdx="3" presStyleCnt="10" custScaleX="152568" custScaleY="8625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5B03AE-7840-4269-9933-1DF3785A9F2F}" type="pres">
      <dgm:prSet presAssocID="{5004EED9-4E19-4EFE-A2A7-0EB7299E0999}" presName="nodeFollowingNodes" presStyleLbl="node1" presStyleIdx="4" presStyleCnt="10" custScaleX="15500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ABFD7C5-A317-45B2-8BC0-4E857D861476}" type="pres">
      <dgm:prSet presAssocID="{AB55223A-00C5-4A6E-8C01-6179B4645A34}" presName="nodeFollowingNodes" presStyleLbl="node1" presStyleIdx="5" presStyleCnt="10" custRadScaleRad="100640" custRadScaleInc="1721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45052D-ACFC-46EC-8BC7-E51102B35027}" type="pres">
      <dgm:prSet presAssocID="{097E9506-700C-4498-A632-26A4E4206476}" presName="nodeFollowingNodes" presStyleLbl="node1" presStyleIdx="6" presStyleCnt="10" custScaleX="143929" custRadScaleRad="104548" custRadScaleInc="3283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B69D79-5646-4F14-BE55-D8EAF7756CC1}" type="pres">
      <dgm:prSet presAssocID="{98F2611C-A870-4A3D-8DA1-DF00B7E356AC}" presName="nodeFollowingNodes" presStyleLbl="node1" presStyleIdx="7" presStyleCnt="10" custScaleX="15512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3C92B9-F703-4FF2-BB95-8B231231C054}" type="pres">
      <dgm:prSet presAssocID="{15B30478-0882-429B-8505-7EB5AE0B8B7E}" presName="nodeFollowingNodes" presStyleLbl="node1" presStyleIdx="8" presStyleCnt="10" custScaleX="15632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1214BB-FEC7-46F7-9E9F-8C32E4828F93}" type="pres">
      <dgm:prSet presAssocID="{B1E7A10F-DC2B-413F-842F-EB0E6AAE4CCF}" presName="nodeFollowingNodes" presStyleLbl="node1" presStyleIdx="9" presStyleCnt="10" custScaleX="146400" custRadScaleRad="104251" custRadScaleInc="-454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7121DCE-1467-44AB-A214-2247BFF416DF}" srcId="{B94AF393-A707-4027-A8E7-EE8D7E2FD371}" destId="{08623C64-E4EB-407D-81D4-AE4DF165B62D}" srcOrd="0" destOrd="0" parTransId="{7AFDEA5E-F744-49B6-8A7E-CB9D06C97307}" sibTransId="{7E2420ED-AF9F-476F-B481-A23484F0EE27}"/>
    <dgm:cxn modelId="{852F0316-5678-45C0-8B89-0EC2A8A22A25}" srcId="{B94AF393-A707-4027-A8E7-EE8D7E2FD371}" destId="{5004EED9-4E19-4EFE-A2A7-0EB7299E0999}" srcOrd="4" destOrd="0" parTransId="{ACE000EA-0ABF-4A01-A87D-E412820E0ED2}" sibTransId="{59347271-96F7-4F5E-AF08-EA528DB1B6C0}"/>
    <dgm:cxn modelId="{85144E42-66A3-4CE0-9EE6-028A794B7F3A}" type="presOf" srcId="{96A1301A-F109-494F-B6B5-436CFD0416B9}" destId="{01C2DD02-E56B-41F8-B877-62F59629BB74}" srcOrd="0" destOrd="0" presId="urn:microsoft.com/office/officeart/2005/8/layout/cycle3"/>
    <dgm:cxn modelId="{933EEA1B-6AF0-45E8-BFA2-ED2B8299A016}" srcId="{B94AF393-A707-4027-A8E7-EE8D7E2FD371}" destId="{15B30478-0882-429B-8505-7EB5AE0B8B7E}" srcOrd="8" destOrd="0" parTransId="{5D11F204-9D5C-4E53-AB50-4630FD5B7DF7}" sibTransId="{83B22592-AFC7-41B4-A190-E559885C3CCC}"/>
    <dgm:cxn modelId="{85C12D2D-4FB6-436D-A4FE-49D24301E737}" type="presOf" srcId="{CDA0FF3F-47D3-423B-80BB-37C27419AB2C}" destId="{E3008E1F-3160-4457-91B2-99677BAE7A0D}" srcOrd="0" destOrd="0" presId="urn:microsoft.com/office/officeart/2005/8/layout/cycle3"/>
    <dgm:cxn modelId="{25C4F203-3B43-42CD-ABE8-298A16A6525C}" type="presOf" srcId="{097E9506-700C-4498-A632-26A4E4206476}" destId="{DB45052D-ACFC-46EC-8BC7-E51102B35027}" srcOrd="0" destOrd="0" presId="urn:microsoft.com/office/officeart/2005/8/layout/cycle3"/>
    <dgm:cxn modelId="{E506F74F-BD14-4E2E-8622-A2E3776C0298}" srcId="{B94AF393-A707-4027-A8E7-EE8D7E2FD371}" destId="{96A1301A-F109-494F-B6B5-436CFD0416B9}" srcOrd="1" destOrd="0" parTransId="{77E3DA31-0B45-4A33-8B50-1EB76009D7F4}" sibTransId="{8F6D7D5B-03DA-40FD-A91E-A6E5FDD60703}"/>
    <dgm:cxn modelId="{81E0AEF3-6438-4995-8DC6-CD76CDE9752B}" srcId="{B94AF393-A707-4027-A8E7-EE8D7E2FD371}" destId="{097E9506-700C-4498-A632-26A4E4206476}" srcOrd="6" destOrd="0" parTransId="{A7E91DAB-135D-4A69-A50F-B133309445FC}" sibTransId="{85C6E22D-A034-4FEA-874E-106921AE9FFC}"/>
    <dgm:cxn modelId="{BCA44490-E828-475A-95E9-38C26ACC4239}" type="presOf" srcId="{AB55223A-00C5-4A6E-8C01-6179B4645A34}" destId="{8ABFD7C5-A317-45B2-8BC0-4E857D861476}" srcOrd="0" destOrd="0" presId="urn:microsoft.com/office/officeart/2005/8/layout/cycle3"/>
    <dgm:cxn modelId="{FBCC8BF4-B812-40E1-A7AE-6044C3430ED3}" srcId="{B94AF393-A707-4027-A8E7-EE8D7E2FD371}" destId="{A3E439FA-505C-4CB4-9E60-740FEE66E8C6}" srcOrd="3" destOrd="0" parTransId="{0EE63E44-02C5-4A2B-ACA3-9BB3793CC907}" sibTransId="{19D8AE05-1D70-47AD-A12E-0367150944E5}"/>
    <dgm:cxn modelId="{4034E60D-AA9D-4761-9886-4BE01A1250E6}" srcId="{B94AF393-A707-4027-A8E7-EE8D7E2FD371}" destId="{B1E7A10F-DC2B-413F-842F-EB0E6AAE4CCF}" srcOrd="9" destOrd="0" parTransId="{7A93AB1E-F686-41D1-89B2-F59E441BFDEF}" sibTransId="{1F34AD15-BF24-4BD1-9131-49EA3921C469}"/>
    <dgm:cxn modelId="{B5B6BB2C-AF20-48F0-956F-309A481184EC}" type="presOf" srcId="{7E2420ED-AF9F-476F-B481-A23484F0EE27}" destId="{4B14585F-4DF2-4372-8E69-0E457E951611}" srcOrd="0" destOrd="0" presId="urn:microsoft.com/office/officeart/2005/8/layout/cycle3"/>
    <dgm:cxn modelId="{0FA3E2F7-7525-49CA-B76D-5A77101757E0}" type="presOf" srcId="{15B30478-0882-429B-8505-7EB5AE0B8B7E}" destId="{543C92B9-F703-4FF2-BB95-8B231231C054}" srcOrd="0" destOrd="0" presId="urn:microsoft.com/office/officeart/2005/8/layout/cycle3"/>
    <dgm:cxn modelId="{2EEBDE1C-C083-4A10-8939-F78630BF2CF4}" type="presOf" srcId="{B94AF393-A707-4027-A8E7-EE8D7E2FD371}" destId="{97D175BF-888D-4355-B17B-7E63651EE134}" srcOrd="0" destOrd="0" presId="urn:microsoft.com/office/officeart/2005/8/layout/cycle3"/>
    <dgm:cxn modelId="{ED8AA721-F764-4B20-80D0-B4AAD6A26AC4}" type="presOf" srcId="{98F2611C-A870-4A3D-8DA1-DF00B7E356AC}" destId="{E6B69D79-5646-4F14-BE55-D8EAF7756CC1}" srcOrd="0" destOrd="0" presId="urn:microsoft.com/office/officeart/2005/8/layout/cycle3"/>
    <dgm:cxn modelId="{A4CCF29D-427A-47A3-97C7-D8F780517B6F}" type="presOf" srcId="{A3E439FA-505C-4CB4-9E60-740FEE66E8C6}" destId="{E6E547E6-0EEA-4146-9373-352B22032BB2}" srcOrd="0" destOrd="0" presId="urn:microsoft.com/office/officeart/2005/8/layout/cycle3"/>
    <dgm:cxn modelId="{B193A579-0C7B-4DA7-B6AE-32C4C111747D}" type="presOf" srcId="{B1E7A10F-DC2B-413F-842F-EB0E6AAE4CCF}" destId="{C71214BB-FEC7-46F7-9E9F-8C32E4828F93}" srcOrd="0" destOrd="0" presId="urn:microsoft.com/office/officeart/2005/8/layout/cycle3"/>
    <dgm:cxn modelId="{6638E0B0-ADFA-40FE-8BB5-1539C0E48528}" srcId="{B94AF393-A707-4027-A8E7-EE8D7E2FD371}" destId="{98F2611C-A870-4A3D-8DA1-DF00B7E356AC}" srcOrd="7" destOrd="0" parTransId="{7EFE66D2-AEC4-4E50-A344-5936F8DCBF2E}" sibTransId="{6AE39174-2152-4929-A3FD-9144254ECF6F}"/>
    <dgm:cxn modelId="{D8E7CC5A-F7F1-4D28-A4A4-E2BCD730A660}" srcId="{B94AF393-A707-4027-A8E7-EE8D7E2FD371}" destId="{CDA0FF3F-47D3-423B-80BB-37C27419AB2C}" srcOrd="2" destOrd="0" parTransId="{03179087-3CA2-4ED0-8D99-DD9E60B29555}" sibTransId="{47EF8730-FA10-41BB-939C-787E57425E2F}"/>
    <dgm:cxn modelId="{CDEEC733-6D05-46E6-8EF8-FF603CA4C1D3}" srcId="{B94AF393-A707-4027-A8E7-EE8D7E2FD371}" destId="{AB55223A-00C5-4A6E-8C01-6179B4645A34}" srcOrd="5" destOrd="0" parTransId="{70C7C9E0-BE23-461D-9B35-37E54B4B8D39}" sibTransId="{1AD3437D-6122-4895-AF71-966490F676BD}"/>
    <dgm:cxn modelId="{1CE1759D-098D-418F-9333-A45FFC13958C}" type="presOf" srcId="{08623C64-E4EB-407D-81D4-AE4DF165B62D}" destId="{05841A56-D3F4-4622-B379-6A28C3609A76}" srcOrd="0" destOrd="0" presId="urn:microsoft.com/office/officeart/2005/8/layout/cycle3"/>
    <dgm:cxn modelId="{B76EEA48-240C-4F37-89EB-BB1E6F51DAB4}" type="presOf" srcId="{5004EED9-4E19-4EFE-A2A7-0EB7299E0999}" destId="{695B03AE-7840-4269-9933-1DF3785A9F2F}" srcOrd="0" destOrd="0" presId="urn:microsoft.com/office/officeart/2005/8/layout/cycle3"/>
    <dgm:cxn modelId="{4C90C2D0-E852-4F47-A037-383B8BFB3424}" type="presParOf" srcId="{97D175BF-888D-4355-B17B-7E63651EE134}" destId="{C2126EA3-2825-4D73-B785-1E29BC63A40E}" srcOrd="0" destOrd="0" presId="urn:microsoft.com/office/officeart/2005/8/layout/cycle3"/>
    <dgm:cxn modelId="{9E656DD1-1F7D-47FD-9F84-7BA2C10C21EC}" type="presParOf" srcId="{C2126EA3-2825-4D73-B785-1E29BC63A40E}" destId="{05841A56-D3F4-4622-B379-6A28C3609A76}" srcOrd="0" destOrd="0" presId="urn:microsoft.com/office/officeart/2005/8/layout/cycle3"/>
    <dgm:cxn modelId="{3F5450BC-40ED-4FB2-81D2-1732A7D5EE68}" type="presParOf" srcId="{C2126EA3-2825-4D73-B785-1E29BC63A40E}" destId="{4B14585F-4DF2-4372-8E69-0E457E951611}" srcOrd="1" destOrd="0" presId="urn:microsoft.com/office/officeart/2005/8/layout/cycle3"/>
    <dgm:cxn modelId="{E284A5A9-736C-488A-AF00-5C12B61B842D}" type="presParOf" srcId="{C2126EA3-2825-4D73-B785-1E29BC63A40E}" destId="{01C2DD02-E56B-41F8-B877-62F59629BB74}" srcOrd="2" destOrd="0" presId="urn:microsoft.com/office/officeart/2005/8/layout/cycle3"/>
    <dgm:cxn modelId="{B675C2B0-8EBC-4FFC-97F6-21811D6E159B}" type="presParOf" srcId="{C2126EA3-2825-4D73-B785-1E29BC63A40E}" destId="{E3008E1F-3160-4457-91B2-99677BAE7A0D}" srcOrd="3" destOrd="0" presId="urn:microsoft.com/office/officeart/2005/8/layout/cycle3"/>
    <dgm:cxn modelId="{4A1257F1-0D95-44DB-9A66-F27B38F14DB0}" type="presParOf" srcId="{C2126EA3-2825-4D73-B785-1E29BC63A40E}" destId="{E6E547E6-0EEA-4146-9373-352B22032BB2}" srcOrd="4" destOrd="0" presId="urn:microsoft.com/office/officeart/2005/8/layout/cycle3"/>
    <dgm:cxn modelId="{314293E4-4404-40B2-897B-CB8AA1B22FF1}" type="presParOf" srcId="{C2126EA3-2825-4D73-B785-1E29BC63A40E}" destId="{695B03AE-7840-4269-9933-1DF3785A9F2F}" srcOrd="5" destOrd="0" presId="urn:microsoft.com/office/officeart/2005/8/layout/cycle3"/>
    <dgm:cxn modelId="{92505087-23C7-41D5-8AB7-BFB8C6B20719}" type="presParOf" srcId="{C2126EA3-2825-4D73-B785-1E29BC63A40E}" destId="{8ABFD7C5-A317-45B2-8BC0-4E857D861476}" srcOrd="6" destOrd="0" presId="urn:microsoft.com/office/officeart/2005/8/layout/cycle3"/>
    <dgm:cxn modelId="{ED0EAC51-E6BC-4DAE-AE7C-B633FCAD44FB}" type="presParOf" srcId="{C2126EA3-2825-4D73-B785-1E29BC63A40E}" destId="{DB45052D-ACFC-46EC-8BC7-E51102B35027}" srcOrd="7" destOrd="0" presId="urn:microsoft.com/office/officeart/2005/8/layout/cycle3"/>
    <dgm:cxn modelId="{F86E0761-078B-4080-9D88-9822439BD681}" type="presParOf" srcId="{C2126EA3-2825-4D73-B785-1E29BC63A40E}" destId="{E6B69D79-5646-4F14-BE55-D8EAF7756CC1}" srcOrd="8" destOrd="0" presId="urn:microsoft.com/office/officeart/2005/8/layout/cycle3"/>
    <dgm:cxn modelId="{DB7EB52E-100B-466C-A1A7-1AD278524556}" type="presParOf" srcId="{C2126EA3-2825-4D73-B785-1E29BC63A40E}" destId="{543C92B9-F703-4FF2-BB95-8B231231C054}" srcOrd="9" destOrd="0" presId="urn:microsoft.com/office/officeart/2005/8/layout/cycle3"/>
    <dgm:cxn modelId="{9C6B55CC-3F4C-440D-A6CC-1B3C3086A2E6}" type="presParOf" srcId="{C2126EA3-2825-4D73-B785-1E29BC63A40E}" destId="{C71214BB-FEC7-46F7-9E9F-8C32E4828F93}" srcOrd="10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03D4F-58FC-4080-93B9-5606DE2E1C2D}" type="datetimeFigureOut">
              <a:rPr lang="fr-FR" smtClean="0"/>
              <a:pPr/>
              <a:t>17/04/2020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F601E8-7D12-4998-8E0E-E1290AF2D99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032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601E8-7D12-4998-8E0E-E1290AF2D998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999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17/04/2020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17/04/2020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17/04/2020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17/04/2020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PHYSIOPATHOLOGIE DE L’ACIDOCETOSE DIABETIQUE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fr-FR" sz="1600" dirty="0" smtClean="0"/>
              <a:t>I</a:t>
            </a:r>
            <a:r>
              <a:rPr lang="fr-FR" sz="2000" dirty="0" smtClean="0"/>
              <a:t>.MIADI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CONSEQUENCES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CONSEQUENCES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COMMENT???????????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…….1……..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La chute de l’insulinémie </a:t>
            </a:r>
            <a:r>
              <a:rPr lang="fr-FR" dirty="0" smtClean="0"/>
              <a:t>lors du jeûne, entraîne la mise en route </a:t>
            </a:r>
            <a:r>
              <a:rPr lang="fr-FR" dirty="0" smtClean="0">
                <a:solidFill>
                  <a:srgbClr val="FF0000"/>
                </a:solidFill>
              </a:rPr>
              <a:t>de la voie catabolique</a:t>
            </a:r>
            <a:r>
              <a:rPr lang="fr-FR" dirty="0" smtClean="0"/>
              <a:t>, permettant à l’organisme de puiser dans ses réserves : le muscle, cardiaque en particulier, utilise les acides gras provenant du tissu adipeux et les corps cétoniques produits par leur métabolisme hépatique.</a:t>
            </a:r>
          </a:p>
          <a:p>
            <a:r>
              <a:rPr lang="fr-FR" dirty="0" smtClean="0"/>
              <a:t> Le cerveau principalement, a besoin de glucose. Mais, les réserves hépatiques en glycogène ne pouvant satisfaire que la moitié de la consommation quotidienne de glucose par le cerveau</a:t>
            </a:r>
          </a:p>
          <a:p>
            <a:r>
              <a:rPr lang="fr-FR" dirty="0" smtClean="0"/>
              <a:t> l’essentiel des besoins est assuré </a:t>
            </a:r>
            <a:r>
              <a:rPr lang="fr-FR" dirty="0" smtClean="0">
                <a:solidFill>
                  <a:srgbClr val="FF0000"/>
                </a:solidFill>
              </a:rPr>
              <a:t>par </a:t>
            </a:r>
            <a:r>
              <a:rPr lang="fr-FR" sz="5200" dirty="0" err="1" smtClean="0">
                <a:solidFill>
                  <a:srgbClr val="FF0000"/>
                </a:solidFill>
              </a:rPr>
              <a:t>néoglucogénèse</a:t>
            </a:r>
            <a:r>
              <a:rPr lang="fr-FR" sz="5200" dirty="0" smtClean="0">
                <a:solidFill>
                  <a:srgbClr val="FF0000"/>
                </a:solidFill>
              </a:rPr>
              <a:t> hépatique.</a:t>
            </a:r>
            <a:endParaRPr lang="fr-FR" sz="5200" dirty="0">
              <a:solidFill>
                <a:srgbClr val="FF0000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4357686" y="500042"/>
            <a:ext cx="357190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Chez une </a:t>
            </a:r>
            <a:r>
              <a:rPr lang="fr-FR" dirty="0" smtClean="0">
                <a:solidFill>
                  <a:srgbClr val="FF0000"/>
                </a:solidFill>
              </a:rPr>
              <a:t>personne normale</a:t>
            </a:r>
            <a:r>
              <a:rPr lang="fr-FR" dirty="0" smtClean="0"/>
              <a:t>, les corps cétoniques entraînent une </a:t>
            </a:r>
            <a:r>
              <a:rPr lang="fr-FR" dirty="0" err="1" smtClean="0"/>
              <a:t>insulino</a:t>
            </a:r>
            <a:r>
              <a:rPr lang="fr-FR" dirty="0" smtClean="0"/>
              <a:t>-sécrétion freinant en retour la lipolyse selon la « boucle » suivante : ↓ </a:t>
            </a:r>
            <a:r>
              <a:rPr lang="fr-FR" dirty="0" err="1" smtClean="0"/>
              <a:t>insulino</a:t>
            </a:r>
            <a:r>
              <a:rPr lang="fr-FR" dirty="0" smtClean="0"/>
              <a:t>-sécrétion → ↑ lipolyse → ↑ </a:t>
            </a:r>
            <a:r>
              <a:rPr lang="fr-FR" dirty="0" err="1" smtClean="0"/>
              <a:t>cétogénèse</a:t>
            </a:r>
            <a:r>
              <a:rPr lang="fr-FR" dirty="0" smtClean="0"/>
              <a:t> → ↑ insulinémie → ↓ lipolyse → ↓ </a:t>
            </a:r>
            <a:r>
              <a:rPr lang="fr-FR" dirty="0" err="1" smtClean="0"/>
              <a:t>cétogénèse</a:t>
            </a:r>
            <a:r>
              <a:rPr lang="fr-FR" dirty="0" smtClean="0"/>
              <a:t>...</a:t>
            </a:r>
          </a:p>
          <a:p>
            <a:r>
              <a:rPr lang="fr-FR" dirty="0" smtClean="0"/>
              <a:t>Le catabolisme du </a:t>
            </a:r>
            <a:r>
              <a:rPr lang="fr-FR" dirty="0" smtClean="0">
                <a:solidFill>
                  <a:srgbClr val="FF0000"/>
                </a:solidFill>
              </a:rPr>
              <a:t>diabétique </a:t>
            </a:r>
            <a:r>
              <a:rPr lang="fr-FR" dirty="0" err="1" smtClean="0">
                <a:solidFill>
                  <a:srgbClr val="FF0000"/>
                </a:solidFill>
              </a:rPr>
              <a:t>insulinoprive</a:t>
            </a:r>
            <a:r>
              <a:rPr lang="fr-FR" dirty="0" smtClean="0">
                <a:solidFill>
                  <a:srgbClr val="FF0000"/>
                </a:solidFill>
              </a:rPr>
              <a:t> échappe à ce rétrocontrôle</a:t>
            </a:r>
            <a:r>
              <a:rPr lang="fr-FR" dirty="0" smtClean="0"/>
              <a:t>, si bien que le taux d’acides gras libres est de 2 à 4 fois plus élevé durant l’acidocétose que durant le jeûne.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La décompensation du diabète entraîne donc </a:t>
            </a:r>
            <a:r>
              <a:rPr lang="fr-FR" sz="5400" dirty="0" smtClean="0">
                <a:solidFill>
                  <a:srgbClr val="FF0000"/>
                </a:solidFill>
              </a:rPr>
              <a:t>hyperglycémie</a:t>
            </a:r>
            <a:r>
              <a:rPr lang="fr-FR" dirty="0" smtClean="0">
                <a:solidFill>
                  <a:srgbClr val="FF0000"/>
                </a:solidFill>
              </a:rPr>
              <a:t> et </a:t>
            </a:r>
            <a:r>
              <a:rPr lang="fr-FR" sz="5400" dirty="0" smtClean="0">
                <a:solidFill>
                  <a:srgbClr val="FF0000"/>
                </a:solidFill>
              </a:rPr>
              <a:t>cétose</a:t>
            </a:r>
            <a:r>
              <a:rPr lang="fr-FR" sz="5400" dirty="0" smtClean="0"/>
              <a:t>.</a:t>
            </a:r>
            <a:endParaRPr lang="fr-FR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…….2……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4000" dirty="0" smtClean="0">
                <a:solidFill>
                  <a:srgbClr val="FF0000"/>
                </a:solidFill>
              </a:rPr>
              <a:t>Hyperglycémie</a:t>
            </a:r>
            <a:r>
              <a:rPr lang="fr-FR" dirty="0" smtClean="0"/>
              <a:t> </a:t>
            </a:r>
            <a:r>
              <a:rPr lang="fr-FR" u="sng" dirty="0" smtClean="0"/>
              <a:t>est due</a:t>
            </a:r>
            <a:r>
              <a:rPr lang="fr-FR" dirty="0" smtClean="0"/>
              <a:t> à: </a:t>
            </a:r>
          </a:p>
          <a:p>
            <a:r>
              <a:rPr lang="fr-FR" dirty="0" smtClean="0"/>
              <a:t>l’absence de transport </a:t>
            </a:r>
            <a:r>
              <a:rPr lang="fr-FR" dirty="0" err="1" smtClean="0"/>
              <a:t>insulino</a:t>
            </a:r>
            <a:r>
              <a:rPr lang="fr-FR" dirty="0" smtClean="0"/>
              <a:t>-sensible du glucose dans le tissu adipeux et le muscle</a:t>
            </a:r>
          </a:p>
          <a:p>
            <a:r>
              <a:rPr lang="fr-FR" dirty="0" smtClean="0"/>
              <a:t>à la glycogénolyse hépatique</a:t>
            </a:r>
          </a:p>
          <a:p>
            <a:r>
              <a:rPr lang="fr-FR" dirty="0" smtClean="0"/>
              <a:t>et surtout à la </a:t>
            </a:r>
            <a:r>
              <a:rPr lang="fr-FR" dirty="0" err="1" smtClean="0"/>
              <a:t>néoglucogénèse</a:t>
            </a:r>
            <a:r>
              <a:rPr lang="fr-FR" dirty="0" smtClean="0"/>
              <a:t>. Elle produit du  glucose , essentiellement à partir des acides aminés (alanine).</a:t>
            </a:r>
          </a:p>
          <a:p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4429124" y="500042"/>
            <a:ext cx="357190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0" y="214290"/>
          <a:ext cx="10001288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7" name="Connecteur droit avec flèche 6"/>
          <p:cNvCxnSpPr/>
          <p:nvPr/>
        </p:nvCxnSpPr>
        <p:spPr>
          <a:xfrm rot="5400000" flipH="1" flipV="1">
            <a:off x="6465901" y="439261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……..3…….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4600" dirty="0" smtClean="0">
                <a:solidFill>
                  <a:srgbClr val="FF0000"/>
                </a:solidFill>
              </a:rPr>
              <a:t>La </a:t>
            </a:r>
            <a:r>
              <a:rPr lang="fr-FR" sz="4600" dirty="0" err="1" smtClean="0">
                <a:solidFill>
                  <a:srgbClr val="FF0000"/>
                </a:solidFill>
              </a:rPr>
              <a:t>céto</a:t>
            </a:r>
            <a:r>
              <a:rPr lang="fr-FR" sz="4600" dirty="0" smtClean="0">
                <a:solidFill>
                  <a:srgbClr val="FF0000"/>
                </a:solidFill>
              </a:rPr>
              <a:t>-acidose</a:t>
            </a:r>
            <a:endParaRPr lang="fr-FR" sz="4600" dirty="0">
              <a:solidFill>
                <a:srgbClr val="FF0000"/>
              </a:solidFill>
            </a:endParaRPr>
          </a:p>
          <a:p>
            <a:r>
              <a:rPr lang="fr-FR" b="1" dirty="0" smtClean="0"/>
              <a:t>L’insuline …………Hormone anti-lipolyse </a:t>
            </a:r>
          </a:p>
          <a:p>
            <a:r>
              <a:rPr lang="fr-FR" b="1" dirty="0" smtClean="0"/>
              <a:t>La carence en insuline provoque donc un accroissement de la lipolyse</a:t>
            </a:r>
          </a:p>
          <a:p>
            <a:r>
              <a:rPr lang="fr-FR" dirty="0" smtClean="0"/>
              <a:t>AVEC  </a:t>
            </a:r>
            <a:r>
              <a:rPr lang="fr-FR" b="1" dirty="0" smtClean="0"/>
              <a:t>libération des </a:t>
            </a:r>
            <a:r>
              <a:rPr lang="fr-FR" b="1" dirty="0" smtClean="0">
                <a:solidFill>
                  <a:srgbClr val="FF0000"/>
                </a:solidFill>
              </a:rPr>
              <a:t>acides gras libres</a:t>
            </a:r>
            <a:r>
              <a:rPr lang="fr-FR" dirty="0" smtClean="0"/>
              <a:t>, qui au niveau </a:t>
            </a:r>
            <a:r>
              <a:rPr lang="fr-FR" dirty="0" smtClean="0">
                <a:solidFill>
                  <a:srgbClr val="FF0000"/>
                </a:solidFill>
              </a:rPr>
              <a:t>du foie sont oxydés en </a:t>
            </a:r>
            <a:r>
              <a:rPr lang="fr-FR" dirty="0" err="1" smtClean="0">
                <a:solidFill>
                  <a:srgbClr val="FF0000"/>
                </a:solidFill>
              </a:rPr>
              <a:t>acétyl-coenzyme</a:t>
            </a:r>
            <a:r>
              <a:rPr lang="fr-FR" dirty="0" smtClean="0">
                <a:solidFill>
                  <a:srgbClr val="FF0000"/>
                </a:solidFill>
              </a:rPr>
              <a:t> A (</a:t>
            </a:r>
            <a:r>
              <a:rPr lang="fr-FR" dirty="0" err="1">
                <a:solidFill>
                  <a:srgbClr val="FF0000"/>
                </a:solidFill>
              </a:rPr>
              <a:t>A</a:t>
            </a:r>
            <a:r>
              <a:rPr lang="fr-FR" dirty="0" err="1" smtClean="0">
                <a:solidFill>
                  <a:srgbClr val="FF0000"/>
                </a:solidFill>
              </a:rPr>
              <a:t>cetylCOA</a:t>
            </a:r>
            <a:r>
              <a:rPr lang="fr-FR" dirty="0" smtClean="0">
                <a:solidFill>
                  <a:srgbClr val="FF0000"/>
                </a:solidFill>
              </a:rPr>
              <a:t>)</a:t>
            </a:r>
          </a:p>
          <a:p>
            <a:r>
              <a:rPr lang="fr-FR" dirty="0" smtClean="0"/>
              <a:t> De toutes les voies de réutilisation de l’</a:t>
            </a:r>
            <a:r>
              <a:rPr lang="fr-FR" dirty="0" err="1" smtClean="0"/>
              <a:t>acétyl-coenzyme</a:t>
            </a:r>
            <a:r>
              <a:rPr lang="fr-FR" dirty="0" smtClean="0"/>
              <a:t> A, la </a:t>
            </a:r>
            <a:r>
              <a:rPr lang="fr-FR" b="1" dirty="0" smtClean="0"/>
              <a:t>synthèse des corps cétoniques</a:t>
            </a:r>
            <a:r>
              <a:rPr lang="fr-FR" dirty="0" smtClean="0"/>
              <a:t> est la </a:t>
            </a:r>
            <a:r>
              <a:rPr lang="fr-FR" b="1" u="sng" dirty="0" smtClean="0"/>
              <a:t>voie préférentielle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4429124" y="500042"/>
            <a:ext cx="357190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Les deux acides cétoniques:</a:t>
            </a:r>
          </a:p>
          <a:p>
            <a:pPr marL="514350" indent="-514350">
              <a:buFont typeface="+mj-lt"/>
              <a:buAutoNum type="arabicPeriod"/>
            </a:pPr>
            <a:r>
              <a:rPr lang="fr-FR" b="1" dirty="0" smtClean="0"/>
              <a:t>l’acide </a:t>
            </a:r>
            <a:r>
              <a:rPr lang="fr-FR" b="1" dirty="0" err="1" smtClean="0"/>
              <a:t>acéto</a:t>
            </a:r>
            <a:r>
              <a:rPr lang="fr-FR" b="1" dirty="0" smtClean="0"/>
              <a:t>-acétique </a:t>
            </a:r>
          </a:p>
          <a:p>
            <a:pPr marL="514350" indent="-514350">
              <a:buFont typeface="+mj-lt"/>
              <a:buAutoNum type="arabicPeriod"/>
            </a:pPr>
            <a:r>
              <a:rPr lang="fr-FR" b="1" dirty="0" smtClean="0"/>
              <a:t>l’acide béta-</a:t>
            </a:r>
            <a:r>
              <a:rPr lang="fr-FR" b="1" dirty="0" err="1" smtClean="0"/>
              <a:t>hydroxybutyrique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r>
              <a:rPr lang="fr-FR" dirty="0" smtClean="0"/>
              <a:t> L’acétone se forme spontanément par décarboxylation de l’acide </a:t>
            </a:r>
            <a:r>
              <a:rPr lang="fr-FR" dirty="0" err="1" smtClean="0"/>
              <a:t>acéto</a:t>
            </a:r>
            <a:r>
              <a:rPr lang="fr-FR" dirty="0" smtClean="0"/>
              <a:t>-acétique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2400" dirty="0" smtClean="0"/>
              <a:t>I. INTRODUCTION:</a:t>
            </a:r>
          </a:p>
          <a:p>
            <a:pPr marL="514350" indent="-514350">
              <a:buNone/>
            </a:pPr>
            <a:r>
              <a:rPr lang="fr-FR" sz="2400" dirty="0" smtClean="0"/>
              <a:t>			-DEFINITION</a:t>
            </a:r>
          </a:p>
          <a:p>
            <a:pPr marL="514350" indent="-514350">
              <a:buNone/>
            </a:pPr>
            <a:r>
              <a:rPr lang="fr-FR" sz="2400" dirty="0" smtClean="0"/>
              <a:t>			-INTERET DE LA QUESTION</a:t>
            </a:r>
          </a:p>
          <a:p>
            <a:pPr marL="514350" indent="-514350">
              <a:buNone/>
            </a:pPr>
            <a:r>
              <a:rPr lang="fr-FR" sz="2400" dirty="0" smtClean="0"/>
              <a:t>II. PHYSIOPATHOLOGIE</a:t>
            </a:r>
          </a:p>
          <a:p>
            <a:pPr marL="514350" indent="-514350">
              <a:buNone/>
            </a:pPr>
            <a:r>
              <a:rPr lang="fr-FR" sz="2400" dirty="0" smtClean="0"/>
              <a:t>		-CAUSES</a:t>
            </a:r>
          </a:p>
          <a:p>
            <a:pPr marL="514350" indent="-514350">
              <a:buNone/>
            </a:pPr>
            <a:r>
              <a:rPr lang="fr-FR" sz="2400" dirty="0" smtClean="0"/>
              <a:t>		-MECANISMES</a:t>
            </a:r>
          </a:p>
          <a:p>
            <a:pPr marL="514350" indent="-514350">
              <a:buNone/>
            </a:pPr>
            <a:r>
              <a:rPr lang="fr-FR" sz="2400" dirty="0" smtClean="0"/>
              <a:t>		-CONCESQUENCES</a:t>
            </a:r>
          </a:p>
          <a:p>
            <a:pPr marL="514350" indent="-514350">
              <a:buNone/>
            </a:pPr>
            <a:r>
              <a:rPr lang="fr-FR" sz="2400" dirty="0" smtClean="0"/>
              <a:t>III.DIANOSTIC</a:t>
            </a:r>
          </a:p>
          <a:p>
            <a:pPr marL="514350" indent="-514350">
              <a:buNone/>
            </a:pPr>
            <a:r>
              <a:rPr lang="fr-FR" sz="2400" dirty="0" smtClean="0"/>
              <a:t>IV. TRAITEMENT</a:t>
            </a:r>
          </a:p>
          <a:p>
            <a:pPr marL="514350" indent="-514350">
              <a:buNone/>
            </a:pPr>
            <a:r>
              <a:rPr lang="fr-FR" sz="2400" dirty="0" smtClean="0"/>
              <a:t>V.BIBLIOGRAPHIE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err="1" smtClean="0"/>
              <a:t>Hypercétonémie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b="1" dirty="0" smtClean="0"/>
              <a:t>les acides cétoniques sont des acides forts</a:t>
            </a:r>
            <a:r>
              <a:rPr lang="fr-FR" dirty="0" smtClean="0"/>
              <a:t>, totalement ionisés au pH du plasma.</a:t>
            </a:r>
          </a:p>
          <a:p>
            <a:r>
              <a:rPr lang="fr-FR" dirty="0" smtClean="0"/>
              <a:t>              Une acidose métabolique.</a:t>
            </a:r>
          </a:p>
          <a:p>
            <a:r>
              <a:rPr lang="fr-FR" dirty="0" smtClean="0"/>
              <a:t>l’élimination rénale des corps cétoniques sous forme de sel de sodium et de sel de potassium est responsable d’une </a:t>
            </a:r>
            <a:r>
              <a:rPr lang="fr-FR" b="1" dirty="0" smtClean="0"/>
              <a:t>perte importante de ces deux cations (Na+ k+)</a:t>
            </a:r>
            <a:r>
              <a:rPr lang="fr-FR" dirty="0" smtClean="0"/>
              <a:t>. </a:t>
            </a:r>
          </a:p>
          <a:p>
            <a:r>
              <a:rPr lang="fr-FR" dirty="0" smtClean="0"/>
              <a:t>Parallèlement, l’anion chlore est réabsorbé (  )</a:t>
            </a:r>
          </a:p>
          <a:p>
            <a:r>
              <a:rPr lang="fr-FR" dirty="0" smtClean="0"/>
              <a:t> Cette élimination est diminuée en cas d’insuffisance rénale fonctionnelle secondaire à l’</a:t>
            </a:r>
            <a:r>
              <a:rPr lang="fr-FR" dirty="0" err="1" smtClean="0"/>
              <a:t>hypovolémie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 rot="5400000" flipH="1" flipV="1">
            <a:off x="7644628" y="464265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èche droite 7"/>
          <p:cNvSpPr/>
          <p:nvPr/>
        </p:nvSpPr>
        <p:spPr>
          <a:xfrm>
            <a:off x="857224" y="2500306"/>
            <a:ext cx="107157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l’élimination pulmonaire …..L’hyperventilation</a:t>
            </a:r>
          </a:p>
          <a:p>
            <a:r>
              <a:rPr lang="fr-FR" dirty="0" smtClean="0"/>
              <a:t>les conséquences de l’acidose grave: une dépression respiratoire. Elle est responsable d’une diminution de la contractilité myocardique, et d’une diminution du tonus vasculaire…….. collapsus cardiovasculaire.</a:t>
            </a:r>
          </a:p>
          <a:p>
            <a:r>
              <a:rPr lang="fr-FR" dirty="0" smtClean="0"/>
              <a:t>la cétose……. </a:t>
            </a:r>
            <a:r>
              <a:rPr lang="fr-FR" b="1" dirty="0" smtClean="0"/>
              <a:t>l’odeur caractéristique de l’haleine due à l’élimination d’acétone dans l’air</a:t>
            </a:r>
            <a:r>
              <a:rPr lang="fr-FR" dirty="0" smtClean="0"/>
              <a:t> alvéolaire.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r>
              <a:rPr lang="fr-FR" dirty="0" smtClean="0"/>
              <a:t>……4……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la </a:t>
            </a:r>
            <a:r>
              <a:rPr lang="fr-FR" sz="4000" dirty="0" smtClean="0">
                <a:solidFill>
                  <a:srgbClr val="FF0000"/>
                </a:solidFill>
              </a:rPr>
              <a:t>Déshydratation</a:t>
            </a:r>
            <a:r>
              <a:rPr lang="fr-FR" dirty="0" smtClean="0"/>
              <a:t> est la conséquence :</a:t>
            </a:r>
          </a:p>
          <a:p>
            <a:pPr lvl="1"/>
            <a:r>
              <a:rPr lang="fr-FR" dirty="0" smtClean="0"/>
              <a:t>de la diurèse osmotique</a:t>
            </a:r>
          </a:p>
          <a:p>
            <a:pPr lvl="1"/>
            <a:r>
              <a:rPr lang="fr-FR" dirty="0" smtClean="0"/>
              <a:t>de la polypnée qui peut être responsable d’une perte de 2 litres en 24 heures,</a:t>
            </a:r>
          </a:p>
          <a:p>
            <a:pPr lvl="1"/>
            <a:r>
              <a:rPr lang="fr-FR" dirty="0" smtClean="0"/>
              <a:t>de vomissements qui sont très fréquents et peuvent entraîner une perte de 1 à 3 litres.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4429124" y="500042"/>
            <a:ext cx="357190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4000" dirty="0" smtClean="0">
                <a:solidFill>
                  <a:srgbClr val="FF0000"/>
                </a:solidFill>
              </a:rPr>
              <a:t>Cette déshydratation </a:t>
            </a:r>
            <a:r>
              <a:rPr lang="fr-FR" dirty="0" smtClean="0"/>
              <a:t>entraîne</a:t>
            </a:r>
          </a:p>
          <a:p>
            <a:r>
              <a:rPr lang="fr-FR" dirty="0" smtClean="0"/>
              <a:t> une </a:t>
            </a:r>
            <a:r>
              <a:rPr lang="fr-FR" b="1" dirty="0" err="1" smtClean="0"/>
              <a:t>hypovolémie</a:t>
            </a:r>
            <a:r>
              <a:rPr lang="fr-FR" dirty="0" smtClean="0"/>
              <a:t> </a:t>
            </a:r>
          </a:p>
          <a:p>
            <a:pPr>
              <a:buNone/>
            </a:pPr>
            <a:r>
              <a:rPr lang="fr-FR" dirty="0" smtClean="0"/>
              <a:t>	responsable d’une </a:t>
            </a:r>
            <a:r>
              <a:rPr lang="fr-FR" b="1" dirty="0" smtClean="0"/>
              <a:t>insuffisance rénale fonctionnelle</a:t>
            </a:r>
            <a:r>
              <a:rPr lang="fr-FR" dirty="0" smtClean="0"/>
              <a:t> </a:t>
            </a:r>
          </a:p>
          <a:p>
            <a:pPr>
              <a:buNone/>
            </a:pPr>
            <a:r>
              <a:rPr lang="fr-FR" dirty="0" smtClean="0"/>
              <a:t>			avec </a:t>
            </a:r>
            <a:r>
              <a:rPr lang="fr-FR" b="1" dirty="0" err="1" smtClean="0"/>
              <a:t>hyperaldostéronisme</a:t>
            </a:r>
            <a:r>
              <a:rPr lang="fr-FR" b="1" dirty="0" smtClean="0"/>
              <a:t> secondaire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1004888"/>
          </a:xfrm>
        </p:spPr>
        <p:txBody>
          <a:bodyPr/>
          <a:lstStyle/>
          <a:p>
            <a:r>
              <a:rPr lang="fr-FR" b="1" smtClean="0">
                <a:latin typeface="Times New Roman" pitchFamily="18" charset="0"/>
                <a:cs typeface="Times New Roman" pitchFamily="18" charset="0"/>
              </a:rPr>
              <a:t>Carence insulinique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83549" y="1928802"/>
            <a:ext cx="3855426" cy="4114800"/>
          </a:xfrm>
        </p:spPr>
        <p:txBody>
          <a:bodyPr/>
          <a:lstStyle/>
          <a:p>
            <a:pPr algn="ctr">
              <a:buFontTx/>
              <a:buNone/>
            </a:pPr>
            <a:r>
              <a:rPr lang="fr-FR" dirty="0" smtClean="0"/>
              <a:t> de l’utilisation périphérique du G</a:t>
            </a:r>
          </a:p>
          <a:p>
            <a:pPr lvl="1">
              <a:buFontTx/>
              <a:buNone/>
            </a:pPr>
            <a:r>
              <a:rPr lang="fr-FR" dirty="0"/>
              <a:t>+</a:t>
            </a:r>
            <a:r>
              <a:rPr lang="fr-FR" dirty="0" smtClean="0"/>
              <a:t>  </a:t>
            </a:r>
            <a:r>
              <a:rPr lang="fr-FR" sz="2800" dirty="0" smtClean="0"/>
              <a:t>de la </a:t>
            </a:r>
            <a:r>
              <a:rPr lang="fr-FR" sz="2800" dirty="0" err="1" smtClean="0"/>
              <a:t>prod</a:t>
            </a:r>
            <a:r>
              <a:rPr lang="fr-FR" sz="2800" dirty="0" smtClean="0"/>
              <a:t> hep de G</a:t>
            </a:r>
          </a:p>
          <a:p>
            <a:pPr>
              <a:buFontTx/>
              <a:buNone/>
            </a:pPr>
            <a:endParaRPr lang="fr-FR" dirty="0" smtClean="0"/>
          </a:p>
          <a:p>
            <a:pPr algn="ctr">
              <a:buFontTx/>
              <a:buNone/>
            </a:pPr>
            <a:r>
              <a:rPr lang="fr-FR" dirty="0" smtClean="0"/>
              <a:t>  </a:t>
            </a:r>
          </a:p>
          <a:p>
            <a:pPr algn="ctr"/>
            <a:endParaRPr lang="fr-FR" dirty="0" smtClean="0"/>
          </a:p>
          <a:p>
            <a:pPr algn="ctr">
              <a:buFontTx/>
              <a:buNone/>
            </a:pPr>
            <a:r>
              <a:rPr lang="fr-FR" dirty="0" smtClean="0"/>
              <a:t>      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71292" y="2133600"/>
            <a:ext cx="3839308" cy="4114800"/>
          </a:xfrm>
        </p:spPr>
        <p:txBody>
          <a:bodyPr/>
          <a:lstStyle/>
          <a:p>
            <a:pPr algn="ctr">
              <a:buFontTx/>
              <a:buNone/>
            </a:pPr>
            <a:r>
              <a:rPr lang="fr-FR" dirty="0" smtClean="0"/>
              <a:t> lipolyse</a:t>
            </a:r>
          </a:p>
          <a:p>
            <a:pPr>
              <a:buFontTx/>
              <a:buNone/>
            </a:pPr>
            <a:r>
              <a:rPr lang="fr-FR" dirty="0" smtClean="0"/>
              <a:t>    AG         foie</a:t>
            </a:r>
          </a:p>
          <a:p>
            <a:pPr>
              <a:buFontTx/>
              <a:buNone/>
            </a:pPr>
            <a:r>
              <a:rPr lang="fr-FR" dirty="0" smtClean="0"/>
              <a:t>     		cétogenèse</a:t>
            </a:r>
          </a:p>
          <a:p>
            <a:pPr>
              <a:buFontTx/>
              <a:buNone/>
            </a:pPr>
            <a:r>
              <a:rPr lang="fr-FR" sz="2000" dirty="0" smtClean="0"/>
              <a:t>Acidose </a:t>
            </a:r>
          </a:p>
          <a:p>
            <a:pPr>
              <a:buFontTx/>
              <a:buNone/>
            </a:pPr>
            <a:r>
              <a:rPr lang="fr-FR" sz="2000" dirty="0" err="1" smtClean="0"/>
              <a:t>métaboli</a:t>
            </a:r>
            <a:endParaRPr lang="fr-FR" sz="2000" dirty="0" smtClean="0"/>
          </a:p>
        </p:txBody>
      </p:sp>
      <p:sp>
        <p:nvSpPr>
          <p:cNvPr id="24581" name="Line 6"/>
          <p:cNvSpPr>
            <a:spLocks noChangeShapeType="1"/>
          </p:cNvSpPr>
          <p:nvPr/>
        </p:nvSpPr>
        <p:spPr bwMode="auto">
          <a:xfrm flipH="1">
            <a:off x="1142976" y="2000240"/>
            <a:ext cx="71438" cy="35719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82" name="Line 7"/>
          <p:cNvSpPr>
            <a:spLocks noChangeShapeType="1"/>
          </p:cNvSpPr>
          <p:nvPr/>
        </p:nvSpPr>
        <p:spPr bwMode="auto">
          <a:xfrm flipV="1">
            <a:off x="1214414" y="2928934"/>
            <a:ext cx="90486" cy="35719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83" name="Line 8"/>
          <p:cNvSpPr>
            <a:spLocks noChangeShapeType="1"/>
          </p:cNvSpPr>
          <p:nvPr/>
        </p:nvSpPr>
        <p:spPr bwMode="auto">
          <a:xfrm>
            <a:off x="2590800" y="34290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84" name="Line 9"/>
          <p:cNvSpPr>
            <a:spLocks noChangeShapeType="1"/>
          </p:cNvSpPr>
          <p:nvPr/>
        </p:nvSpPr>
        <p:spPr bwMode="auto">
          <a:xfrm>
            <a:off x="2667000" y="45720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85" name="Oval 10"/>
          <p:cNvSpPr>
            <a:spLocks noChangeArrowheads="1"/>
          </p:cNvSpPr>
          <p:nvPr/>
        </p:nvSpPr>
        <p:spPr bwMode="auto">
          <a:xfrm>
            <a:off x="1600200" y="5105400"/>
            <a:ext cx="22860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/>
              <a:t>glycosurie</a:t>
            </a:r>
          </a:p>
        </p:txBody>
      </p:sp>
      <p:sp>
        <p:nvSpPr>
          <p:cNvPr id="24586" name="Oval 11"/>
          <p:cNvSpPr>
            <a:spLocks noChangeArrowheads="1"/>
          </p:cNvSpPr>
          <p:nvPr/>
        </p:nvSpPr>
        <p:spPr bwMode="auto">
          <a:xfrm>
            <a:off x="1219200" y="3886200"/>
            <a:ext cx="2819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/>
              <a:t>hyperglycémie</a:t>
            </a:r>
          </a:p>
        </p:txBody>
      </p:sp>
      <p:sp>
        <p:nvSpPr>
          <p:cNvPr id="24587" name="Line 12"/>
          <p:cNvSpPr>
            <a:spLocks noChangeShapeType="1"/>
          </p:cNvSpPr>
          <p:nvPr/>
        </p:nvSpPr>
        <p:spPr bwMode="auto">
          <a:xfrm flipV="1">
            <a:off x="5943600" y="2133600"/>
            <a:ext cx="2286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88" name="Line 13"/>
          <p:cNvSpPr>
            <a:spLocks noChangeShapeType="1"/>
          </p:cNvSpPr>
          <p:nvPr/>
        </p:nvSpPr>
        <p:spPr bwMode="auto">
          <a:xfrm>
            <a:off x="5572132" y="2857496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89" name="Line 14"/>
          <p:cNvSpPr>
            <a:spLocks noChangeShapeType="1"/>
          </p:cNvSpPr>
          <p:nvPr/>
        </p:nvSpPr>
        <p:spPr bwMode="auto">
          <a:xfrm flipV="1">
            <a:off x="4929190" y="2714620"/>
            <a:ext cx="3048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90" name="Oval 15"/>
          <p:cNvSpPr>
            <a:spLocks noChangeArrowheads="1"/>
          </p:cNvSpPr>
          <p:nvPr/>
        </p:nvSpPr>
        <p:spPr bwMode="auto">
          <a:xfrm>
            <a:off x="4214810" y="4429132"/>
            <a:ext cx="2524858" cy="995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/>
              <a:t>Acidose métabolique</a:t>
            </a:r>
          </a:p>
        </p:txBody>
      </p:sp>
      <p:sp>
        <p:nvSpPr>
          <p:cNvPr id="24591" name="Oval 16"/>
          <p:cNvSpPr>
            <a:spLocks noChangeArrowheads="1"/>
          </p:cNvSpPr>
          <p:nvPr/>
        </p:nvSpPr>
        <p:spPr bwMode="auto">
          <a:xfrm>
            <a:off x="6934200" y="3929066"/>
            <a:ext cx="2209800" cy="10080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 err="1"/>
              <a:t>hypercetonémie</a:t>
            </a:r>
            <a:endParaRPr lang="fr-FR" dirty="0"/>
          </a:p>
        </p:txBody>
      </p:sp>
      <p:sp>
        <p:nvSpPr>
          <p:cNvPr id="24592" name="Line 19"/>
          <p:cNvSpPr>
            <a:spLocks noChangeShapeType="1"/>
          </p:cNvSpPr>
          <p:nvPr/>
        </p:nvSpPr>
        <p:spPr bwMode="auto">
          <a:xfrm flipH="1">
            <a:off x="5572132" y="5000636"/>
            <a:ext cx="2931" cy="7889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93" name="Line 20"/>
          <p:cNvSpPr>
            <a:spLocks noChangeShapeType="1"/>
          </p:cNvSpPr>
          <p:nvPr/>
        </p:nvSpPr>
        <p:spPr bwMode="auto">
          <a:xfrm>
            <a:off x="7848600" y="48768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94" name="Oval 22"/>
          <p:cNvSpPr>
            <a:spLocks noChangeArrowheads="1"/>
          </p:cNvSpPr>
          <p:nvPr/>
        </p:nvSpPr>
        <p:spPr bwMode="auto">
          <a:xfrm>
            <a:off x="4857752" y="5813425"/>
            <a:ext cx="1676400" cy="10445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dirty="0"/>
              <a:t>dyspnée</a:t>
            </a:r>
          </a:p>
        </p:txBody>
      </p:sp>
      <p:sp>
        <p:nvSpPr>
          <p:cNvPr id="24595" name="Oval 24"/>
          <p:cNvSpPr>
            <a:spLocks noChangeArrowheads="1"/>
          </p:cNvSpPr>
          <p:nvPr/>
        </p:nvSpPr>
        <p:spPr bwMode="auto">
          <a:xfrm>
            <a:off x="6934200" y="5562600"/>
            <a:ext cx="18288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/>
              <a:t>cétonurie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73FEDE-DEDC-48F7-A5CD-3A2BCB690BFC}" type="slidenum">
              <a:rPr lang="fr-FR" smtClean="0"/>
              <a:pPr/>
              <a:t>25</a:t>
            </a:fld>
            <a:endParaRPr lang="fr-FR" smtClean="0"/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1424354" y="1600200"/>
            <a:ext cx="62952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fr-FR" sz="4400" i="1">
                <a:solidFill>
                  <a:schemeClr val="tx2"/>
                </a:solidFill>
                <a:latin typeface="Tahoma" pitchFamily="34" charset="0"/>
              </a:rPr>
              <a:t>LES DIFFERENTES PHASES </a:t>
            </a:r>
            <a:endParaRPr lang="fr-FR" sz="4400" b="0" u="none">
              <a:solidFill>
                <a:schemeClr val="tx2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AF6921-8B9E-4E22-A62D-F000E05162D9}" type="slidenum">
              <a:rPr lang="fr-FR" smtClean="0"/>
              <a:pPr/>
              <a:t>26</a:t>
            </a:fld>
            <a:endParaRPr lang="fr-FR" smtClean="0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2356339" y="1"/>
            <a:ext cx="443132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4000">
                <a:solidFill>
                  <a:srgbClr val="800080"/>
                </a:solidFill>
              </a:rPr>
              <a:t>PLAN DES PHASES</a:t>
            </a:r>
          </a:p>
        </p:txBody>
      </p:sp>
      <p:sp>
        <p:nvSpPr>
          <p:cNvPr id="26628" name="AutoShape 5"/>
          <p:cNvSpPr>
            <a:spLocks noChangeArrowheads="1"/>
          </p:cNvSpPr>
          <p:nvPr/>
        </p:nvSpPr>
        <p:spPr bwMode="auto">
          <a:xfrm>
            <a:off x="1758461" y="1905000"/>
            <a:ext cx="5767754" cy="3124200"/>
          </a:xfrm>
          <a:prstGeom prst="leftRightArrowCallout">
            <a:avLst>
              <a:gd name="adj1" fmla="val 25000"/>
              <a:gd name="adj2" fmla="val 25000"/>
              <a:gd name="adj3" fmla="val 25000"/>
              <a:gd name="adj4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1" eaLnBrk="0" hangingPunct="0">
              <a:spcBef>
                <a:spcPct val="50000"/>
              </a:spcBef>
              <a:buFontTx/>
              <a:buChar char="•"/>
            </a:pPr>
            <a:r>
              <a:rPr lang="fr-FR" b="0" u="none" dirty="0"/>
              <a:t>Signes cliniques </a:t>
            </a:r>
          </a:p>
          <a:p>
            <a:pPr lvl="1" eaLnBrk="0" hangingPunct="0">
              <a:spcBef>
                <a:spcPct val="50000"/>
              </a:spcBef>
              <a:buFontTx/>
              <a:buChar char="•"/>
            </a:pPr>
            <a:r>
              <a:rPr lang="fr-FR" b="0" u="none" dirty="0"/>
              <a:t>Signes biologiques </a:t>
            </a:r>
          </a:p>
          <a:p>
            <a:pPr lvl="1" eaLnBrk="0" hangingPunct="0">
              <a:spcBef>
                <a:spcPct val="50000"/>
              </a:spcBef>
              <a:buFontTx/>
              <a:buChar char="•"/>
            </a:pPr>
            <a:r>
              <a:rPr lang="fr-FR" b="0" dirty="0"/>
              <a:t>Traitement</a:t>
            </a:r>
          </a:p>
          <a:p>
            <a:pPr lvl="1" eaLnBrk="0" hangingPunct="0">
              <a:spcBef>
                <a:spcPct val="50000"/>
              </a:spcBef>
              <a:buFontTx/>
              <a:buChar char="•"/>
            </a:pPr>
            <a:r>
              <a:rPr lang="fr-FR" b="0" u="none" dirty="0"/>
              <a:t>Évolution  </a:t>
            </a: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7526215" y="3200400"/>
            <a:ext cx="9761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>
                <a:solidFill>
                  <a:srgbClr val="FF3300"/>
                </a:solidFill>
              </a:rPr>
              <a:t>2-COMA</a:t>
            </a:r>
          </a:p>
        </p:txBody>
      </p:sp>
      <p:sp>
        <p:nvSpPr>
          <p:cNvPr id="26630" name="Rectangle 8"/>
          <p:cNvSpPr>
            <a:spLocks noChangeArrowheads="1"/>
          </p:cNvSpPr>
          <p:nvPr/>
        </p:nvSpPr>
        <p:spPr bwMode="auto">
          <a:xfrm>
            <a:off x="0" y="3200400"/>
            <a:ext cx="20691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fr-FR">
                <a:solidFill>
                  <a:srgbClr val="FF3300"/>
                </a:solidFill>
              </a:rPr>
              <a:t>1-PRECOMA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716574" y="620713"/>
            <a:ext cx="8427426" cy="41910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fr-FR" sz="4000" b="1" i="1" u="sng" smtClean="0">
                <a:solidFill>
                  <a:srgbClr val="008000"/>
                </a:solidFill>
              </a:rPr>
              <a:t>1-PHASE DE DEBUT</a:t>
            </a:r>
            <a:r>
              <a:rPr lang="fr-FR" sz="4000" b="1" smtClean="0">
                <a:solidFill>
                  <a:srgbClr val="008000"/>
                </a:solidFill>
              </a:rPr>
              <a:t> :</a:t>
            </a:r>
            <a:r>
              <a:rPr lang="fr-FR" sz="3200" b="1" smtClean="0">
                <a:solidFill>
                  <a:srgbClr val="008000"/>
                </a:solidFill>
              </a:rPr>
              <a:t>Cétose sans acidose </a:t>
            </a:r>
            <a:r>
              <a:rPr lang="fr-FR" sz="4000" b="1" smtClean="0">
                <a:solidFill>
                  <a:srgbClr val="008000"/>
                </a:solidFill>
              </a:rPr>
              <a:t> "PRECOMA  "</a:t>
            </a:r>
            <a:r>
              <a:rPr lang="fr-FR" b="1" smtClean="0">
                <a:solidFill>
                  <a:srgbClr val="FFFF00"/>
                </a:solidFill>
              </a:rPr>
              <a:t> </a:t>
            </a:r>
            <a:br>
              <a:rPr lang="fr-FR" b="1" smtClean="0">
                <a:solidFill>
                  <a:srgbClr val="FFFF00"/>
                </a:solidFill>
              </a:rPr>
            </a:br>
            <a:r>
              <a:rPr lang="fr-FR" b="1" smtClean="0">
                <a:solidFill>
                  <a:srgbClr val="FFFF00"/>
                </a:solidFill>
              </a:rPr>
              <a:t/>
            </a:r>
            <a:br>
              <a:rPr lang="fr-FR" b="1" smtClean="0">
                <a:solidFill>
                  <a:srgbClr val="FFFF00"/>
                </a:solidFill>
              </a:rPr>
            </a:br>
            <a:r>
              <a:rPr lang="fr-FR" b="1" smtClean="0">
                <a:solidFill>
                  <a:srgbClr val="FFFF00"/>
                </a:solidFill>
              </a:rPr>
              <a:t>      </a:t>
            </a:r>
            <a:r>
              <a:rPr lang="fr-FR" sz="2800" b="1" smtClean="0">
                <a:solidFill>
                  <a:srgbClr val="663300"/>
                </a:solidFill>
                <a:latin typeface="Times New Roman" pitchFamily="18" charset="0"/>
              </a:rPr>
              <a:t>Très courte (sujet jeune et femme enceinte)</a:t>
            </a:r>
            <a:br>
              <a:rPr lang="fr-FR" sz="2800" b="1" smtClean="0">
                <a:solidFill>
                  <a:srgbClr val="663300"/>
                </a:solidFill>
                <a:latin typeface="Times New Roman" pitchFamily="18" charset="0"/>
              </a:rPr>
            </a:br>
            <a:endParaRPr lang="fr-FR" sz="2800" b="1" smtClean="0">
              <a:solidFill>
                <a:srgbClr val="663300"/>
              </a:solidFill>
              <a:latin typeface="Times New Roman" pitchFamily="18" charset="0"/>
            </a:endParaRPr>
          </a:p>
        </p:txBody>
      </p:sp>
      <p:sp>
        <p:nvSpPr>
          <p:cNvPr id="2765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76E350-275D-4CCB-AED1-577E974B5A8A}" type="slidenum">
              <a:rPr lang="fr-FR" smtClean="0"/>
              <a:pPr/>
              <a:t>27</a:t>
            </a:fld>
            <a:endParaRPr lang="fr-FR" smtClean="0"/>
          </a:p>
        </p:txBody>
      </p:sp>
      <p:pic>
        <p:nvPicPr>
          <p:cNvPr id="27652" name="Picture 4" descr="MCj035905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41477" y="3962400"/>
            <a:ext cx="1994389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7" descr="MCj0347465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2031" y="2954339"/>
            <a:ext cx="1129812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1195754" y="152400"/>
            <a:ext cx="6822831" cy="762000"/>
          </a:xfrm>
        </p:spPr>
        <p:txBody>
          <a:bodyPr/>
          <a:lstStyle/>
          <a:p>
            <a:pPr eaLnBrk="1" hangingPunct="1"/>
            <a:r>
              <a:rPr lang="fr-FR" b="1" smtClean="0">
                <a:latin typeface="Times New Roman" pitchFamily="18" charset="0"/>
                <a:cs typeface="Times New Roman" pitchFamily="18" charset="0"/>
              </a:rPr>
              <a:t>SIGNES CLINIQUES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>
          <a:xfrm>
            <a:off x="392724" y="1524000"/>
            <a:ext cx="8357089" cy="4230688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fr-FR" sz="2800" b="1" smtClean="0">
                <a:solidFill>
                  <a:srgbClr val="008000"/>
                </a:solidFill>
                <a:latin typeface="Times New Roman" pitchFamily="18" charset="0"/>
              </a:rPr>
              <a:t>Asthénie </a:t>
            </a:r>
          </a:p>
          <a:p>
            <a:pPr eaLnBrk="1" hangingPunct="1"/>
            <a:r>
              <a:rPr lang="fr-FR" sz="2800" b="1" smtClean="0">
                <a:solidFill>
                  <a:srgbClr val="008000"/>
                </a:solidFill>
                <a:latin typeface="Times New Roman" pitchFamily="18" charset="0"/>
              </a:rPr>
              <a:t>Anorexie</a:t>
            </a:r>
          </a:p>
          <a:p>
            <a:pPr eaLnBrk="1" hangingPunct="1"/>
            <a:r>
              <a:rPr lang="fr-FR" sz="2800" b="1" smtClean="0">
                <a:solidFill>
                  <a:srgbClr val="008000"/>
                </a:solidFill>
                <a:latin typeface="Times New Roman" pitchFamily="18" charset="0"/>
              </a:rPr>
              <a:t>Aggravation des signes cardinaux du diabète</a:t>
            </a:r>
            <a:r>
              <a:rPr lang="fr-FR" sz="2800" b="1" smtClean="0">
                <a:solidFill>
                  <a:srgbClr val="FFCC99"/>
                </a:solidFill>
                <a:latin typeface="Times New Roman" pitchFamily="18" charset="0"/>
              </a:rPr>
              <a:t>  </a:t>
            </a:r>
          </a:p>
          <a:p>
            <a:pPr eaLnBrk="1" hangingPunct="1">
              <a:buFontTx/>
              <a:buNone/>
            </a:pPr>
            <a:r>
              <a:rPr lang="fr-FR" sz="2800" b="1" smtClean="0">
                <a:solidFill>
                  <a:srgbClr val="FFCC99"/>
                </a:solidFill>
                <a:latin typeface="Times New Roman" pitchFamily="18" charset="0"/>
              </a:rPr>
              <a:t>           </a:t>
            </a:r>
            <a:r>
              <a:rPr lang="fr-FR" sz="2800" b="1" smtClean="0">
                <a:solidFill>
                  <a:srgbClr val="663300"/>
                </a:solidFill>
                <a:latin typeface="Times New Roman" pitchFamily="18" charset="0"/>
              </a:rPr>
              <a:t>(polyurie, polydipsie, amaigrissement, polyphagie)</a:t>
            </a:r>
          </a:p>
          <a:p>
            <a:pPr eaLnBrk="1" hangingPunct="1"/>
            <a:r>
              <a:rPr lang="fr-FR" sz="2800" b="1" smtClean="0">
                <a:solidFill>
                  <a:srgbClr val="008000"/>
                </a:solidFill>
                <a:latin typeface="Times New Roman" pitchFamily="18" charset="0"/>
              </a:rPr>
              <a:t>Signes digestifs</a:t>
            </a:r>
            <a:r>
              <a:rPr lang="fr-FR" sz="2800" b="1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fr-FR" sz="2800" b="1" smtClean="0">
                <a:solidFill>
                  <a:srgbClr val="663300"/>
                </a:solidFill>
                <a:latin typeface="Times New Roman" pitchFamily="18" charset="0"/>
              </a:rPr>
              <a:t>(nausées vomissements,douleurs  	   	                                                                abdominales)</a:t>
            </a:r>
          </a:p>
          <a:p>
            <a:pPr eaLnBrk="1" hangingPunct="1"/>
            <a:r>
              <a:rPr lang="fr-FR" sz="2800" b="1" smtClean="0">
                <a:solidFill>
                  <a:srgbClr val="008000"/>
                </a:solidFill>
                <a:latin typeface="Times New Roman" pitchFamily="18" charset="0"/>
              </a:rPr>
              <a:t>Signes respiratoires</a:t>
            </a:r>
            <a:r>
              <a:rPr lang="fr-FR" sz="2800" b="1" smtClean="0">
                <a:solidFill>
                  <a:srgbClr val="FFCC99"/>
                </a:solidFill>
                <a:latin typeface="Times New Roman" pitchFamily="18" charset="0"/>
              </a:rPr>
              <a:t> </a:t>
            </a:r>
            <a:r>
              <a:rPr lang="fr-FR" sz="2800" b="1" smtClean="0">
                <a:solidFill>
                  <a:srgbClr val="663300"/>
                </a:solidFill>
                <a:latin typeface="Times New Roman" pitchFamily="18" charset="0"/>
              </a:rPr>
              <a:t>(polypnée)</a:t>
            </a:r>
          </a:p>
          <a:p>
            <a:pPr eaLnBrk="1" hangingPunct="1"/>
            <a:r>
              <a:rPr lang="fr-FR" sz="2800" b="1" smtClean="0">
                <a:solidFill>
                  <a:srgbClr val="008000"/>
                </a:solidFill>
                <a:latin typeface="Times New Roman" pitchFamily="18" charset="0"/>
              </a:rPr>
              <a:t>Signes nerveux</a:t>
            </a:r>
            <a:r>
              <a:rPr lang="fr-FR" sz="2800" b="1" smtClean="0">
                <a:solidFill>
                  <a:srgbClr val="FFCC99"/>
                </a:solidFill>
                <a:latin typeface="Times New Roman" pitchFamily="18" charset="0"/>
              </a:rPr>
              <a:t> </a:t>
            </a:r>
            <a:r>
              <a:rPr lang="fr-FR" sz="2800" b="1" smtClean="0">
                <a:solidFill>
                  <a:srgbClr val="663300"/>
                </a:solidFill>
                <a:latin typeface="Times New Roman" pitchFamily="18" charset="0"/>
              </a:rPr>
              <a:t>(somnolence,obnubilation)</a:t>
            </a:r>
          </a:p>
        </p:txBody>
      </p:sp>
      <p:sp>
        <p:nvSpPr>
          <p:cNvPr id="2867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BF191E-0F0A-4BD0-A1D6-1941FE65D887}" type="slidenum">
              <a:rPr lang="fr-FR" smtClean="0"/>
              <a:pPr/>
              <a:t>28</a:t>
            </a:fld>
            <a:endParaRPr lang="fr-FR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INM_DKA_symptoms_EN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642918"/>
            <a:ext cx="6786610" cy="548324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I.INTRODUCTION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I.1 .DEFINITION </a:t>
            </a:r>
          </a:p>
          <a:p>
            <a:endParaRPr lang="fr-FR" dirty="0" smtClean="0"/>
          </a:p>
          <a:p>
            <a:pPr lvl="1"/>
            <a:r>
              <a:rPr lang="fr-FR" sz="3200" dirty="0" smtClean="0">
                <a:solidFill>
                  <a:srgbClr val="FF0000"/>
                </a:solidFill>
              </a:rPr>
              <a:t>Désordre</a:t>
            </a:r>
            <a:r>
              <a:rPr lang="fr-FR" sz="3200" dirty="0" smtClean="0"/>
              <a:t> métabolique aigu</a:t>
            </a:r>
          </a:p>
          <a:p>
            <a:pPr lvl="1"/>
            <a:r>
              <a:rPr lang="fr-FR" sz="3200" dirty="0" smtClean="0"/>
              <a:t>Une </a:t>
            </a:r>
            <a:r>
              <a:rPr lang="fr-FR" sz="3200" dirty="0" smtClean="0">
                <a:solidFill>
                  <a:srgbClr val="FF0000"/>
                </a:solidFill>
              </a:rPr>
              <a:t>carence</a:t>
            </a:r>
            <a:r>
              <a:rPr lang="fr-FR" sz="3200" dirty="0" smtClean="0"/>
              <a:t> </a:t>
            </a:r>
            <a:r>
              <a:rPr lang="fr-FR" sz="3200" dirty="0" err="1" smtClean="0"/>
              <a:t>absolue\relative</a:t>
            </a:r>
            <a:r>
              <a:rPr lang="fr-FR" sz="3200" dirty="0" smtClean="0"/>
              <a:t> en </a:t>
            </a:r>
            <a:r>
              <a:rPr lang="fr-FR" sz="3200" dirty="0" smtClean="0">
                <a:solidFill>
                  <a:srgbClr val="FF0000"/>
                </a:solidFill>
              </a:rPr>
              <a:t>INSULINE </a:t>
            </a:r>
            <a:r>
              <a:rPr lang="fr-FR" sz="3200" dirty="0" smtClean="0"/>
              <a:t> avec  une mauvaise utilisation du glucose par la cellule.</a:t>
            </a:r>
          </a:p>
          <a:p>
            <a:pPr lvl="1"/>
            <a:r>
              <a:rPr lang="fr-FR" sz="3200" dirty="0" smtClean="0"/>
              <a:t>Survient chez un </a:t>
            </a:r>
            <a:r>
              <a:rPr lang="fr-FR" sz="3200" dirty="0" err="1" smtClean="0">
                <a:solidFill>
                  <a:srgbClr val="FF0000"/>
                </a:solidFill>
              </a:rPr>
              <a:t>diabetique</a:t>
            </a:r>
            <a:r>
              <a:rPr lang="fr-FR" sz="3200" dirty="0" smtClean="0">
                <a:solidFill>
                  <a:srgbClr val="FF0000"/>
                </a:solidFill>
              </a:rPr>
              <a:t> connu </a:t>
            </a:r>
            <a:r>
              <a:rPr lang="fr-FR" sz="3200" dirty="0" smtClean="0"/>
              <a:t>ou un </a:t>
            </a:r>
            <a:r>
              <a:rPr lang="fr-FR" sz="3200" dirty="0" smtClean="0">
                <a:solidFill>
                  <a:srgbClr val="FF0000"/>
                </a:solidFill>
              </a:rPr>
              <a:t>mode de révélation</a:t>
            </a:r>
          </a:p>
          <a:p>
            <a:pPr lvl="1"/>
            <a:r>
              <a:rPr lang="fr-FR" sz="3200" dirty="0" smtClean="0">
                <a:solidFill>
                  <a:srgbClr val="FF0000"/>
                </a:solidFill>
              </a:rPr>
              <a:t>Acidose</a:t>
            </a:r>
            <a:r>
              <a:rPr lang="fr-FR" sz="3200" dirty="0" smtClean="0"/>
              <a:t> métabolique avec une</a:t>
            </a:r>
            <a:r>
              <a:rPr lang="fr-FR" sz="3200" dirty="0" smtClean="0">
                <a:solidFill>
                  <a:srgbClr val="FF0000"/>
                </a:solidFill>
              </a:rPr>
              <a:t> </a:t>
            </a:r>
            <a:r>
              <a:rPr lang="fr-FR" sz="3200" dirty="0" err="1" smtClean="0">
                <a:solidFill>
                  <a:srgbClr val="FF0000"/>
                </a:solidFill>
              </a:rPr>
              <a:t>hyperglycemie</a:t>
            </a:r>
            <a:endParaRPr lang="fr-FR" sz="3200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fr-FR" sz="3200" dirty="0" smtClean="0"/>
              <a:t> 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703384" y="152400"/>
            <a:ext cx="7877908" cy="973138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fr-FR" b="1" smtClean="0">
                <a:latin typeface="Times New Roman" pitchFamily="18" charset="0"/>
                <a:cs typeface="Times New Roman" pitchFamily="18" charset="0"/>
              </a:rPr>
              <a:t>SIGNES BIOLOGIQUES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362200"/>
            <a:ext cx="8382000" cy="19812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fr-FR" b="1" smtClean="0">
                <a:solidFill>
                  <a:srgbClr val="008000"/>
                </a:solidFill>
                <a:latin typeface="Times New Roman" pitchFamily="18" charset="0"/>
              </a:rPr>
              <a:t>   Hyperglycémie</a:t>
            </a:r>
            <a:r>
              <a:rPr lang="fr-FR" b="1" smtClean="0">
                <a:solidFill>
                  <a:srgbClr val="FFCC99"/>
                </a:solidFill>
                <a:latin typeface="Times New Roman" pitchFamily="18" charset="0"/>
              </a:rPr>
              <a:t> </a:t>
            </a:r>
            <a:r>
              <a:rPr lang="fr-FR" b="1" smtClean="0">
                <a:solidFill>
                  <a:srgbClr val="663300"/>
                </a:solidFill>
                <a:latin typeface="Times New Roman" pitchFamily="18" charset="0"/>
              </a:rPr>
              <a:t>&gt;4 g/L (22 mmol/L)</a:t>
            </a:r>
          </a:p>
          <a:p>
            <a:pPr eaLnBrk="1" hangingPunct="1"/>
            <a:r>
              <a:rPr lang="fr-FR" b="1" smtClean="0">
                <a:solidFill>
                  <a:srgbClr val="008000"/>
                </a:solidFill>
                <a:latin typeface="Times New Roman" pitchFamily="18" charset="0"/>
              </a:rPr>
              <a:t>   Glycosurie</a:t>
            </a:r>
            <a:r>
              <a:rPr lang="fr-FR" b="1" smtClean="0">
                <a:solidFill>
                  <a:srgbClr val="FFCC99"/>
                </a:solidFill>
                <a:latin typeface="Times New Roman" pitchFamily="18" charset="0"/>
              </a:rPr>
              <a:t> </a:t>
            </a:r>
            <a:r>
              <a:rPr lang="fr-FR" b="1" smtClean="0">
                <a:solidFill>
                  <a:srgbClr val="663300"/>
                </a:solidFill>
                <a:latin typeface="Times New Roman" pitchFamily="18" charset="0"/>
              </a:rPr>
              <a:t>massive</a:t>
            </a:r>
          </a:p>
          <a:p>
            <a:pPr eaLnBrk="1" hangingPunct="1"/>
            <a:r>
              <a:rPr lang="fr-FR" b="1" smtClean="0">
                <a:solidFill>
                  <a:srgbClr val="008000"/>
                </a:solidFill>
                <a:latin typeface="Times New Roman" pitchFamily="18" charset="0"/>
              </a:rPr>
              <a:t>   Acétonurie </a:t>
            </a:r>
            <a:r>
              <a:rPr lang="fr-FR" b="1" smtClean="0">
                <a:solidFill>
                  <a:srgbClr val="663300"/>
                </a:solidFill>
                <a:latin typeface="Times New Roman" pitchFamily="18" charset="0"/>
              </a:rPr>
              <a:t>+++ </a:t>
            </a:r>
          </a:p>
          <a:p>
            <a:pPr eaLnBrk="1" hangingPunct="1"/>
            <a:endParaRPr lang="fr-FR" b="1" smtClean="0">
              <a:solidFill>
                <a:srgbClr val="663300"/>
              </a:solidFill>
              <a:latin typeface="Times New Roman" pitchFamily="18" charset="0"/>
            </a:endParaRPr>
          </a:p>
          <a:p>
            <a:pPr eaLnBrk="1" hangingPunct="1"/>
            <a:endParaRPr lang="fr-FR" b="1" i="1" u="sng" smtClean="0">
              <a:solidFill>
                <a:srgbClr val="663300"/>
              </a:solidFill>
              <a:latin typeface="Times New Roman" pitchFamily="18" charset="0"/>
            </a:endParaRPr>
          </a:p>
        </p:txBody>
      </p:sp>
      <p:sp>
        <p:nvSpPr>
          <p:cNvPr id="2969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AF188F-A0E6-414A-9565-9193AAD04A6C}" type="slidenum">
              <a:rPr lang="fr-FR" smtClean="0"/>
              <a:pPr/>
              <a:t>30</a:t>
            </a:fld>
            <a:endParaRPr lang="fr-FR" smtClean="0"/>
          </a:p>
        </p:txBody>
      </p:sp>
    </p:spTree>
  </p:cSld>
  <p:clrMapOvr>
    <a:masterClrMapping/>
  </p:clrMapOvr>
  <p:transition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8AB466-CE70-4B0E-B251-6CDD284793F8}" type="slidenum">
              <a:rPr lang="fr-FR" smtClean="0"/>
              <a:pPr/>
              <a:t>31</a:t>
            </a:fld>
            <a:endParaRPr lang="fr-FR" smtClean="0"/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773723" y="228600"/>
            <a:ext cx="7455877" cy="36933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>
                <a:solidFill>
                  <a:srgbClr val="663300"/>
                </a:solidFill>
              </a:rPr>
              <a:t>Carence en insuline = défaut de pénétration du glucose dans les cellules</a:t>
            </a:r>
            <a:r>
              <a:rPr lang="fr-FR" u="none">
                <a:solidFill>
                  <a:srgbClr val="663300"/>
                </a:solidFill>
              </a:rPr>
              <a:t> </a:t>
            </a:r>
          </a:p>
        </p:txBody>
      </p:sp>
      <p:sp>
        <p:nvSpPr>
          <p:cNvPr id="30724" name="AutoShape 3"/>
          <p:cNvSpPr>
            <a:spLocks noChangeArrowheads="1"/>
          </p:cNvSpPr>
          <p:nvPr/>
        </p:nvSpPr>
        <p:spPr bwMode="auto">
          <a:xfrm>
            <a:off x="1688123" y="685800"/>
            <a:ext cx="140677" cy="7620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285720" y="1214422"/>
            <a:ext cx="2813538" cy="64633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u="none" dirty="0">
                <a:solidFill>
                  <a:srgbClr val="663300"/>
                </a:solidFill>
              </a:rPr>
              <a:t>Les cellules manquent d’éléments énergétiques</a:t>
            </a:r>
          </a:p>
        </p:txBody>
      </p:sp>
      <p:sp>
        <p:nvSpPr>
          <p:cNvPr id="30726" name="AutoShape 5"/>
          <p:cNvSpPr>
            <a:spLocks noChangeArrowheads="1"/>
          </p:cNvSpPr>
          <p:nvPr/>
        </p:nvSpPr>
        <p:spPr bwMode="auto">
          <a:xfrm>
            <a:off x="5697415" y="685800"/>
            <a:ext cx="140677" cy="7620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727" name="Text Box 6"/>
          <p:cNvSpPr txBox="1">
            <a:spLocks noChangeArrowheads="1"/>
          </p:cNvSpPr>
          <p:nvPr/>
        </p:nvSpPr>
        <p:spPr bwMode="auto">
          <a:xfrm>
            <a:off x="3868615" y="1447800"/>
            <a:ext cx="5275385" cy="369332"/>
          </a:xfrm>
          <a:prstGeom prst="rect">
            <a:avLst/>
          </a:prstGeom>
          <a:solidFill>
            <a:srgbClr val="CCFF33"/>
          </a:solidFill>
          <a:ln w="317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u="none">
                <a:solidFill>
                  <a:srgbClr val="663300"/>
                </a:solidFill>
                <a:ea typeface="Arial Unicode MS" pitchFamily="34" charset="-128"/>
                <a:cs typeface="Arial Unicode MS" pitchFamily="34" charset="-128"/>
              </a:rPr>
              <a:t>↗</a:t>
            </a:r>
            <a:r>
              <a:rPr lang="fr-FR" u="none">
                <a:solidFill>
                  <a:srgbClr val="663300"/>
                </a:solidFill>
              </a:rPr>
              <a:t>glucose sanguin = </a:t>
            </a:r>
            <a:r>
              <a:rPr lang="fr-FR" u="none">
                <a:solidFill>
                  <a:srgbClr val="CC00CC"/>
                </a:solidFill>
              </a:rPr>
              <a:t>HYPERGLYCÉMIE </a:t>
            </a:r>
            <a:r>
              <a:rPr lang="fr-FR" u="none">
                <a:solidFill>
                  <a:srgbClr val="663300"/>
                </a:solidFill>
              </a:rPr>
              <a:t>à 1,8 g/l</a:t>
            </a:r>
          </a:p>
        </p:txBody>
      </p:sp>
      <p:sp>
        <p:nvSpPr>
          <p:cNvPr id="30728" name="AutoShape 7"/>
          <p:cNvSpPr>
            <a:spLocks noChangeArrowheads="1"/>
          </p:cNvSpPr>
          <p:nvPr/>
        </p:nvSpPr>
        <p:spPr bwMode="auto">
          <a:xfrm>
            <a:off x="773723" y="2209800"/>
            <a:ext cx="140677" cy="7620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729" name="AutoShape 8"/>
          <p:cNvSpPr>
            <a:spLocks noChangeArrowheads="1"/>
          </p:cNvSpPr>
          <p:nvPr/>
        </p:nvSpPr>
        <p:spPr bwMode="auto">
          <a:xfrm>
            <a:off x="3024554" y="2209800"/>
            <a:ext cx="140677" cy="7620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730" name="AutoShape 9"/>
          <p:cNvSpPr>
            <a:spLocks noChangeArrowheads="1"/>
          </p:cNvSpPr>
          <p:nvPr/>
        </p:nvSpPr>
        <p:spPr bwMode="auto">
          <a:xfrm>
            <a:off x="5697415" y="2133600"/>
            <a:ext cx="140677" cy="7620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731" name="Text Box 10"/>
          <p:cNvSpPr txBox="1">
            <a:spLocks noChangeArrowheads="1"/>
          </p:cNvSpPr>
          <p:nvPr/>
        </p:nvSpPr>
        <p:spPr bwMode="auto">
          <a:xfrm>
            <a:off x="140677" y="2971801"/>
            <a:ext cx="2250831" cy="1200329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u="none" dirty="0">
                <a:solidFill>
                  <a:srgbClr val="663300"/>
                </a:solidFill>
              </a:rPr>
              <a:t>Cellules dégradent acides gras et acides aminés pour avoir du glucose</a:t>
            </a:r>
          </a:p>
        </p:txBody>
      </p:sp>
      <p:sp>
        <p:nvSpPr>
          <p:cNvPr id="30732" name="Text Box 11"/>
          <p:cNvSpPr txBox="1">
            <a:spLocks noChangeArrowheads="1"/>
          </p:cNvSpPr>
          <p:nvPr/>
        </p:nvSpPr>
        <p:spPr bwMode="auto">
          <a:xfrm>
            <a:off x="2532184" y="2971801"/>
            <a:ext cx="1325435" cy="4365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200" u="none">
                <a:solidFill>
                  <a:srgbClr val="663300"/>
                </a:solidFill>
              </a:rPr>
              <a:t>asthénie</a:t>
            </a:r>
          </a:p>
        </p:txBody>
      </p:sp>
      <p:sp>
        <p:nvSpPr>
          <p:cNvPr id="30733" name="Text Box 12"/>
          <p:cNvSpPr txBox="1">
            <a:spLocks noChangeArrowheads="1"/>
          </p:cNvSpPr>
          <p:nvPr/>
        </p:nvSpPr>
        <p:spPr bwMode="auto">
          <a:xfrm>
            <a:off x="4360985" y="2895601"/>
            <a:ext cx="4431323" cy="92333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u="none">
                <a:solidFill>
                  <a:srgbClr val="CC00CC"/>
                </a:solidFill>
              </a:rPr>
              <a:t>GLYCOSURIE : </a:t>
            </a:r>
            <a:r>
              <a:rPr lang="fr-FR" u="none">
                <a:solidFill>
                  <a:srgbClr val="663300"/>
                </a:solidFill>
              </a:rPr>
              <a:t>Glucose au dessus du seuil rénal , il est éliminé dans les urines et entraîne de l’eau </a:t>
            </a:r>
          </a:p>
        </p:txBody>
      </p:sp>
      <p:sp>
        <p:nvSpPr>
          <p:cNvPr id="30734" name="AutoShape 13"/>
          <p:cNvSpPr>
            <a:spLocks noChangeArrowheads="1"/>
          </p:cNvSpPr>
          <p:nvPr/>
        </p:nvSpPr>
        <p:spPr bwMode="auto">
          <a:xfrm>
            <a:off x="1000100" y="4429132"/>
            <a:ext cx="109904" cy="404812"/>
          </a:xfrm>
          <a:prstGeom prst="downArrow">
            <a:avLst>
              <a:gd name="adj1" fmla="val 50000"/>
              <a:gd name="adj2" fmla="val 12496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735" name="AutoShape 14"/>
          <p:cNvSpPr>
            <a:spLocks noChangeArrowheads="1"/>
          </p:cNvSpPr>
          <p:nvPr/>
        </p:nvSpPr>
        <p:spPr bwMode="auto">
          <a:xfrm>
            <a:off x="5697415" y="3962400"/>
            <a:ext cx="140677" cy="7620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736" name="AutoShape 15"/>
          <p:cNvSpPr>
            <a:spLocks noChangeArrowheads="1"/>
          </p:cNvSpPr>
          <p:nvPr/>
        </p:nvSpPr>
        <p:spPr bwMode="auto">
          <a:xfrm>
            <a:off x="5697415" y="5181600"/>
            <a:ext cx="140677" cy="7620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737" name="Text Box 16"/>
          <p:cNvSpPr txBox="1">
            <a:spLocks noChangeArrowheads="1"/>
          </p:cNvSpPr>
          <p:nvPr/>
        </p:nvSpPr>
        <p:spPr bwMode="auto">
          <a:xfrm>
            <a:off x="140677" y="5105401"/>
            <a:ext cx="2391508" cy="1107996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2200" u="none">
                <a:solidFill>
                  <a:srgbClr val="663300"/>
                </a:solidFill>
              </a:rPr>
              <a:t>Amaigrissement par néoglucogenèse </a:t>
            </a:r>
          </a:p>
        </p:txBody>
      </p:sp>
      <p:sp>
        <p:nvSpPr>
          <p:cNvPr id="30738" name="Text Box 17"/>
          <p:cNvSpPr txBox="1">
            <a:spLocks noChangeArrowheads="1"/>
          </p:cNvSpPr>
          <p:nvPr/>
        </p:nvSpPr>
        <p:spPr bwMode="auto">
          <a:xfrm>
            <a:off x="4360985" y="4724400"/>
            <a:ext cx="2110154" cy="646331"/>
          </a:xfrm>
          <a:prstGeom prst="rect">
            <a:avLst/>
          </a:prstGeom>
          <a:solidFill>
            <a:srgbClr val="CCFF33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u="none" dirty="0">
                <a:solidFill>
                  <a:srgbClr val="663300"/>
                </a:solidFill>
              </a:rPr>
              <a:t>Polyurie osmotique</a:t>
            </a:r>
          </a:p>
        </p:txBody>
      </p:sp>
      <p:sp>
        <p:nvSpPr>
          <p:cNvPr id="30739" name="Text Box 18"/>
          <p:cNvSpPr txBox="1">
            <a:spLocks noChangeArrowheads="1"/>
          </p:cNvSpPr>
          <p:nvPr/>
        </p:nvSpPr>
        <p:spPr bwMode="auto">
          <a:xfrm>
            <a:off x="4009292" y="6019801"/>
            <a:ext cx="3587262" cy="369332"/>
          </a:xfrm>
          <a:prstGeom prst="rect">
            <a:avLst/>
          </a:prstGeom>
          <a:solidFill>
            <a:srgbClr val="CCFF33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u="none">
                <a:solidFill>
                  <a:srgbClr val="663300"/>
                </a:solidFill>
              </a:rPr>
              <a:t>Polydipsie compensatrice</a:t>
            </a:r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6541477" y="4876800"/>
            <a:ext cx="2602523" cy="1016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2000" u="none">
                <a:solidFill>
                  <a:srgbClr val="CC00CC"/>
                </a:solidFill>
              </a:rPr>
              <a:t>DESHYDRATATION avec PERTES ELECTROLYTIQUES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492369" y="228600"/>
            <a:ext cx="36576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b="1" u="sng" smtClean="0"/>
              <a:t>TRAITEMENT</a:t>
            </a:r>
            <a:endParaRPr lang="fr-FR" b="1" i="1" u="sng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200292" cy="3962400"/>
          </a:xfrm>
        </p:spPr>
        <p:txBody>
          <a:bodyPr>
            <a:normAutofit lnSpcReduction="10000"/>
          </a:bodyPr>
          <a:lstStyle/>
          <a:p>
            <a:pPr lvl="1" eaLnBrk="1" hangingPunct="1">
              <a:buFontTx/>
              <a:buNone/>
            </a:pPr>
            <a:r>
              <a:rPr lang="fr-FR" b="1" smtClean="0">
                <a:latin typeface="Times New Roman" pitchFamily="18" charset="0"/>
              </a:rPr>
              <a:t>Simple, Rapide, permet d ’éviter le coma</a:t>
            </a:r>
          </a:p>
          <a:p>
            <a:pPr lvl="1" eaLnBrk="1" hangingPunct="1">
              <a:buFontTx/>
              <a:buNone/>
            </a:pPr>
            <a:endParaRPr lang="fr-FR" b="1" smtClean="0">
              <a:latin typeface="Times New Roman" pitchFamily="18" charset="0"/>
            </a:endParaRPr>
          </a:p>
          <a:p>
            <a:pPr lvl="1" eaLnBrk="1" hangingPunct="1">
              <a:buFontTx/>
              <a:buNone/>
            </a:pPr>
            <a:r>
              <a:rPr lang="fr-FR" sz="2400" b="1" smtClean="0">
                <a:latin typeface="Times New Roman" pitchFamily="18" charset="0"/>
              </a:rPr>
              <a:t> </a:t>
            </a:r>
          </a:p>
          <a:p>
            <a:pPr lvl="2" eaLnBrk="1" hangingPunct="1"/>
            <a:r>
              <a:rPr lang="fr-FR" b="1" u="sng" smtClean="0">
                <a:solidFill>
                  <a:srgbClr val="008000"/>
                </a:solidFill>
                <a:latin typeface="Times New Roman" pitchFamily="18" charset="0"/>
              </a:rPr>
              <a:t>Réhydratation</a:t>
            </a:r>
            <a:r>
              <a:rPr lang="fr-FR" b="1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fr-FR" b="1" smtClean="0">
                <a:solidFill>
                  <a:srgbClr val="663300"/>
                </a:solidFill>
                <a:latin typeface="Times New Roman" pitchFamily="18" charset="0"/>
              </a:rPr>
              <a:t>orale,selon la soif, état cutané, T.A. </a:t>
            </a:r>
          </a:p>
          <a:p>
            <a:pPr lvl="4" eaLnBrk="1" hangingPunct="1">
              <a:buFontTx/>
              <a:buNone/>
            </a:pPr>
            <a:r>
              <a:rPr lang="fr-FR" sz="2400" b="1" smtClean="0">
                <a:solidFill>
                  <a:srgbClr val="663300"/>
                </a:solidFill>
                <a:latin typeface="Times New Roman" pitchFamily="18" charset="0"/>
              </a:rPr>
              <a:t>Perfusion de sérum salé : 1 L / Heure</a:t>
            </a:r>
          </a:p>
          <a:p>
            <a:pPr lvl="2" eaLnBrk="1" hangingPunct="1"/>
            <a:r>
              <a:rPr lang="fr-FR" b="1" u="sng" smtClean="0">
                <a:solidFill>
                  <a:srgbClr val="008000"/>
                </a:solidFill>
                <a:latin typeface="Times New Roman" pitchFamily="18" charset="0"/>
              </a:rPr>
              <a:t>Insulinothérapie</a:t>
            </a:r>
            <a:r>
              <a:rPr lang="fr-FR" b="1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fr-FR" b="1" smtClean="0">
                <a:solidFill>
                  <a:srgbClr val="663300"/>
                </a:solidFill>
                <a:latin typeface="Times New Roman" pitchFamily="18" charset="0"/>
              </a:rPr>
              <a:t>(insuline rapide) I.V ou I.M.</a:t>
            </a:r>
          </a:p>
          <a:p>
            <a:pPr lvl="4" eaLnBrk="1" hangingPunct="1">
              <a:buFontTx/>
              <a:buNone/>
            </a:pPr>
            <a:r>
              <a:rPr lang="fr-FR" sz="2400" b="1" smtClean="0">
                <a:solidFill>
                  <a:srgbClr val="663300"/>
                </a:solidFill>
                <a:latin typeface="Times New Roman" pitchFamily="18" charset="0"/>
              </a:rPr>
              <a:t>10 U / Heure selon glycémie capillaire et cétonurie</a:t>
            </a:r>
            <a:r>
              <a:rPr lang="fr-FR" b="1" smtClean="0">
                <a:solidFill>
                  <a:srgbClr val="CC6600"/>
                </a:solidFill>
                <a:latin typeface="Times New Roman" pitchFamily="18" charset="0"/>
              </a:rPr>
              <a:t> </a:t>
            </a:r>
          </a:p>
          <a:p>
            <a:pPr lvl="2" eaLnBrk="1" hangingPunct="1"/>
            <a:r>
              <a:rPr lang="fr-FR" b="1" u="sng" smtClean="0">
                <a:solidFill>
                  <a:srgbClr val="008000"/>
                </a:solidFill>
                <a:latin typeface="Times New Roman" pitchFamily="18" charset="0"/>
              </a:rPr>
              <a:t>Correction des troubles ioniques</a:t>
            </a:r>
          </a:p>
          <a:p>
            <a:pPr lvl="4" eaLnBrk="1" hangingPunct="1">
              <a:buFontTx/>
              <a:buNone/>
            </a:pPr>
            <a:endParaRPr lang="fr-FR" sz="2400" b="1" i="1" u="sng" smtClean="0">
              <a:solidFill>
                <a:srgbClr val="663300"/>
              </a:solidFill>
              <a:latin typeface="Times New Roman" pitchFamily="18" charset="0"/>
            </a:endParaRPr>
          </a:p>
        </p:txBody>
      </p:sp>
      <p:sp>
        <p:nvSpPr>
          <p:cNvPr id="3174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1C0677-5B07-4D40-AA3E-A7EA9D54D033}" type="slidenum">
              <a:rPr lang="fr-FR" smtClean="0"/>
              <a:pPr/>
              <a:t>32</a:t>
            </a:fld>
            <a:endParaRPr lang="fr-FR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492369" y="228600"/>
            <a:ext cx="3417277" cy="5334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fr-FR" b="1" u="sng" smtClean="0"/>
              <a:t>EVOLUTION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idx="1"/>
          </p:nvPr>
        </p:nvSpPr>
        <p:spPr>
          <a:xfrm>
            <a:off x="633046" y="1752600"/>
            <a:ext cx="8018585" cy="1752600"/>
          </a:xfrm>
          <a:noFill/>
        </p:spPr>
        <p:txBody>
          <a:bodyPr lIns="92075" tIns="46038" rIns="92075" bIns="46038">
            <a:normAutofit fontScale="92500"/>
          </a:bodyPr>
          <a:lstStyle/>
          <a:p>
            <a:pPr eaLnBrk="1" hangingPunct="1"/>
            <a:r>
              <a:rPr lang="fr-FR" b="1" smtClean="0">
                <a:solidFill>
                  <a:srgbClr val="996600"/>
                </a:solidFill>
                <a:latin typeface="Times New Roman" pitchFamily="18" charset="0"/>
              </a:rPr>
              <a:t>   </a:t>
            </a:r>
            <a:r>
              <a:rPr lang="fr-FR" b="1" smtClean="0">
                <a:solidFill>
                  <a:srgbClr val="663300"/>
                </a:solidFill>
                <a:latin typeface="Times New Roman" pitchFamily="18" charset="0"/>
              </a:rPr>
              <a:t>Favorable</a:t>
            </a:r>
          </a:p>
          <a:p>
            <a:pPr eaLnBrk="1" hangingPunct="1"/>
            <a:r>
              <a:rPr lang="fr-FR" b="1" smtClean="0">
                <a:solidFill>
                  <a:srgbClr val="663300"/>
                </a:solidFill>
                <a:latin typeface="Times New Roman" pitchFamily="18" charset="0"/>
              </a:rPr>
              <a:t>   Disparition de la cétonurie en 3 heures</a:t>
            </a:r>
          </a:p>
          <a:p>
            <a:pPr eaLnBrk="1" hangingPunct="1"/>
            <a:r>
              <a:rPr lang="fr-FR" b="1" smtClean="0">
                <a:solidFill>
                  <a:srgbClr val="663300"/>
                </a:solidFill>
                <a:latin typeface="Times New Roman" pitchFamily="18" charset="0"/>
              </a:rPr>
              <a:t>   Retour voisin à la normale pour la glycémie</a:t>
            </a:r>
            <a:endParaRPr lang="fr-FR" b="1" i="1" u="sng" smtClean="0">
              <a:solidFill>
                <a:srgbClr val="663300"/>
              </a:solidFill>
              <a:latin typeface="Times New Roman" pitchFamily="18" charset="0"/>
            </a:endParaRPr>
          </a:p>
        </p:txBody>
      </p:sp>
      <p:sp>
        <p:nvSpPr>
          <p:cNvPr id="3277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B2125B-609E-4F9D-9AA0-4CDE48CF6208}" type="slidenum">
              <a:rPr lang="fr-FR" smtClean="0"/>
              <a:pPr/>
              <a:t>33</a:t>
            </a:fld>
            <a:endParaRPr lang="fr-FR" smtClean="0"/>
          </a:p>
        </p:txBody>
      </p:sp>
    </p:spTree>
  </p:cSld>
  <p:clrMapOvr>
    <a:masterClrMapping/>
  </p:clrMapOvr>
  <p:transition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92369" y="1066800"/>
            <a:ext cx="8229600" cy="3657600"/>
          </a:xfrm>
        </p:spPr>
        <p:txBody>
          <a:bodyPr/>
          <a:lstStyle/>
          <a:p>
            <a:pPr marL="838200" indent="-838200" eaLnBrk="1" hangingPunct="1"/>
            <a:r>
              <a:rPr lang="fr-FR" b="1" i="1" u="sng" smtClean="0">
                <a:solidFill>
                  <a:srgbClr val="008000"/>
                </a:solidFill>
              </a:rPr>
              <a:t>2-COMA ACIDO CÉTOSIQUE</a:t>
            </a:r>
            <a:r>
              <a:rPr lang="fr-FR" b="1" smtClean="0">
                <a:latin typeface="Times New Roman" pitchFamily="18" charset="0"/>
              </a:rPr>
              <a:t>    	</a:t>
            </a:r>
            <a:r>
              <a:rPr lang="fr-FR" sz="2400" b="1" smtClean="0">
                <a:latin typeface="Times New Roman" pitchFamily="18" charset="0"/>
              </a:rPr>
              <a:t/>
            </a:r>
            <a:br>
              <a:rPr lang="fr-FR" sz="2400" b="1" smtClean="0">
                <a:latin typeface="Times New Roman" pitchFamily="18" charset="0"/>
              </a:rPr>
            </a:br>
            <a:r>
              <a:rPr lang="fr-FR" sz="2400" b="1" smtClean="0">
                <a:latin typeface="Times New Roman" pitchFamily="18" charset="0"/>
              </a:rPr>
              <a:t>			 </a:t>
            </a:r>
          </a:p>
        </p:txBody>
      </p:sp>
      <p:sp>
        <p:nvSpPr>
          <p:cNvPr id="3379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0139B6-73B1-4C54-89BD-EA7D02E814CF}" type="slidenum">
              <a:rPr lang="fr-FR" smtClean="0"/>
              <a:pPr/>
              <a:t>34</a:t>
            </a:fld>
            <a:endParaRPr lang="fr-FR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1562100" y="0"/>
            <a:ext cx="6019800" cy="838200"/>
          </a:xfrm>
        </p:spPr>
        <p:txBody>
          <a:bodyPr/>
          <a:lstStyle/>
          <a:p>
            <a:pPr eaLnBrk="1" hangingPunct="1"/>
            <a:r>
              <a:rPr lang="fr-FR" b="1" i="1" smtClean="0">
                <a:latin typeface="Times New Roman" pitchFamily="18" charset="0"/>
                <a:cs typeface="Times New Roman" pitchFamily="18" charset="0"/>
              </a:rPr>
              <a:t>SIGNES CLINIQUES</a:t>
            </a: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b="1" i="1" u="sng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>
          <a:xfrm>
            <a:off x="517281" y="1268414"/>
            <a:ext cx="8522677" cy="48275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b="1" dirty="0" smtClean="0">
                <a:solidFill>
                  <a:srgbClr val="663300"/>
                </a:solidFill>
                <a:latin typeface="Times New Roman" pitchFamily="18" charset="0"/>
              </a:rPr>
              <a:t>Coma calme, profondeur variable</a:t>
            </a:r>
            <a:r>
              <a:rPr lang="fr-FR" b="1" dirty="0" smtClean="0">
                <a:solidFill>
                  <a:srgbClr val="FFCC99"/>
                </a:solidFill>
                <a:latin typeface="Times New Roman" pitchFamily="18" charset="0"/>
              </a:rPr>
              <a:t> </a:t>
            </a:r>
            <a:r>
              <a:rPr lang="fr-FR" b="1" dirty="0" smtClean="0">
                <a:solidFill>
                  <a:srgbClr val="008000"/>
                </a:solidFill>
                <a:latin typeface="Times New Roman" pitchFamily="18" charset="0"/>
              </a:rPr>
              <a:t>(absence de   </a:t>
            </a:r>
          </a:p>
          <a:p>
            <a:pPr>
              <a:buFontTx/>
              <a:buNone/>
            </a:pPr>
            <a:r>
              <a:rPr lang="fr-FR" b="1" dirty="0" smtClean="0">
                <a:solidFill>
                  <a:srgbClr val="008000"/>
                </a:solidFill>
                <a:latin typeface="Times New Roman" pitchFamily="18" charset="0"/>
              </a:rPr>
              <a:t>     réflexes)</a:t>
            </a:r>
            <a:endParaRPr lang="fr-FR" dirty="0" smtClean="0"/>
          </a:p>
          <a:p>
            <a:pPr>
              <a:buNone/>
            </a:pPr>
            <a:r>
              <a:rPr lang="fr-FR" sz="2400" dirty="0" smtClean="0"/>
              <a:t>	Coma calme, flasque avec aréflexie, pas de latéralisation</a:t>
            </a:r>
            <a:endParaRPr lang="fr-FR" sz="2400" b="1" dirty="0" smtClean="0">
              <a:solidFill>
                <a:srgbClr val="008000"/>
              </a:solidFill>
              <a:latin typeface="Times New Roman" pitchFamily="18" charset="0"/>
            </a:endParaRPr>
          </a:p>
          <a:p>
            <a:pPr lvl="2" eaLnBrk="1" hangingPunct="1"/>
            <a:r>
              <a:rPr lang="fr-FR" sz="2800" b="1" dirty="0" smtClean="0">
                <a:solidFill>
                  <a:srgbClr val="008000"/>
                </a:solidFill>
                <a:latin typeface="Times New Roman" pitchFamily="18" charset="0"/>
              </a:rPr>
              <a:t>déshydratation globale</a:t>
            </a:r>
            <a:r>
              <a:rPr lang="fr-FR" sz="2800" b="1" dirty="0" smtClean="0">
                <a:latin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663300"/>
                </a:solidFill>
                <a:latin typeface="Times New Roman" pitchFamily="18" charset="0"/>
              </a:rPr>
              <a:t>(peau sèche gardant le pli, </a:t>
            </a:r>
            <a:r>
              <a:rPr lang="fr-FR" sz="2800" b="1" dirty="0" smtClean="0">
                <a:solidFill>
                  <a:srgbClr val="663300"/>
                </a:solidFill>
                <a:latin typeface="Times New Roman" pitchFamily="18" charset="0"/>
                <a:sym typeface="Math C" pitchFamily="2" charset="2"/>
              </a:rPr>
              <a:t>T.A , risque de collapsus, hypotonie globes oculaires )</a:t>
            </a:r>
          </a:p>
          <a:p>
            <a:pPr lvl="2" eaLnBrk="1" hangingPunct="1"/>
            <a:r>
              <a:rPr lang="fr-FR" sz="2800" b="1" dirty="0" smtClean="0">
                <a:solidFill>
                  <a:srgbClr val="008000"/>
                </a:solidFill>
                <a:latin typeface="Times New Roman" pitchFamily="18" charset="0"/>
                <a:sym typeface="Math C" pitchFamily="2" charset="2"/>
              </a:rPr>
              <a:t>signes respiratoires</a:t>
            </a:r>
            <a:r>
              <a:rPr lang="fr-FR" sz="2800" b="1" dirty="0" smtClean="0">
                <a:solidFill>
                  <a:srgbClr val="FFFF00"/>
                </a:solidFill>
                <a:latin typeface="Times New Roman" pitchFamily="18" charset="0"/>
                <a:sym typeface="Math C" pitchFamily="2" charset="2"/>
              </a:rPr>
              <a:t> </a:t>
            </a:r>
            <a:r>
              <a:rPr lang="fr-FR" sz="2800" b="1" dirty="0" smtClean="0">
                <a:solidFill>
                  <a:srgbClr val="663300"/>
                </a:solidFill>
                <a:latin typeface="Times New Roman" pitchFamily="18" charset="0"/>
                <a:sym typeface="Math C" pitchFamily="2" charset="2"/>
              </a:rPr>
              <a:t>polypnée ample et régulière ou dyspnée en 4 temps de </a:t>
            </a:r>
            <a:r>
              <a:rPr lang="fr-FR" sz="2800" b="1" dirty="0" err="1" smtClean="0">
                <a:solidFill>
                  <a:srgbClr val="663300"/>
                </a:solidFill>
                <a:latin typeface="Times New Roman" pitchFamily="18" charset="0"/>
                <a:sym typeface="Math C" pitchFamily="2" charset="2"/>
              </a:rPr>
              <a:t>Kussmaul</a:t>
            </a:r>
            <a:r>
              <a:rPr lang="fr-FR" sz="2800" b="1" dirty="0" smtClean="0">
                <a:solidFill>
                  <a:srgbClr val="663300"/>
                </a:solidFill>
                <a:latin typeface="Times New Roman" pitchFamily="18" charset="0"/>
                <a:sym typeface="Math C" pitchFamily="2" charset="2"/>
              </a:rPr>
              <a:t> avec pauses respiratoire bruyante,  haleine dégageant une odeur de pomme )</a:t>
            </a:r>
          </a:p>
          <a:p>
            <a:pPr lvl="2" eaLnBrk="1" hangingPunct="1"/>
            <a:endParaRPr lang="fr-FR" sz="2800" b="1" dirty="0" smtClean="0">
              <a:solidFill>
                <a:srgbClr val="663300"/>
              </a:solidFill>
              <a:latin typeface="Times New Roman" pitchFamily="18" charset="0"/>
              <a:sym typeface="Math C" pitchFamily="2" charset="2"/>
            </a:endParaRPr>
          </a:p>
          <a:p>
            <a:pPr lvl="2" eaLnBrk="1" hangingPunct="1"/>
            <a:endParaRPr lang="fr-FR" sz="2800" b="1" dirty="0" smtClean="0">
              <a:solidFill>
                <a:srgbClr val="663300"/>
              </a:solidFill>
              <a:latin typeface="Times New Roman" pitchFamily="18" charset="0"/>
            </a:endParaRPr>
          </a:p>
        </p:txBody>
      </p:sp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344DCC-A5FF-44CF-BBBC-DC7D8164E7BF}" type="slidenum">
              <a:rPr lang="fr-FR" smtClean="0"/>
              <a:pPr/>
              <a:t>35</a:t>
            </a:fld>
            <a:endParaRPr lang="fr-FR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1"/>
            <a:ext cx="6934200" cy="1412875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fr-FR" b="1" smtClean="0">
                <a:latin typeface="Times New Roman" pitchFamily="18" charset="0"/>
                <a:cs typeface="Times New Roman" pitchFamily="18" charset="0"/>
              </a:rPr>
              <a:t>SIGNES BIOLOGIQUES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idx="1"/>
          </p:nvPr>
        </p:nvSpPr>
        <p:spPr>
          <a:xfrm>
            <a:off x="1195754" y="1981200"/>
            <a:ext cx="5273920" cy="2971800"/>
          </a:xfrm>
          <a:noFill/>
        </p:spPr>
        <p:txBody>
          <a:bodyPr lIns="92075" tIns="46038" rIns="92075" bIns="46038">
            <a:normAutofit fontScale="92500" lnSpcReduction="20000"/>
          </a:bodyPr>
          <a:lstStyle/>
          <a:p>
            <a:pPr eaLnBrk="1" hangingPunct="1"/>
            <a:r>
              <a:rPr lang="fr-FR" b="1" smtClean="0">
                <a:solidFill>
                  <a:srgbClr val="008000"/>
                </a:solidFill>
                <a:latin typeface="Times New Roman" pitchFamily="18" charset="0"/>
              </a:rPr>
              <a:t>Hyperglycémie</a:t>
            </a:r>
            <a:r>
              <a:rPr lang="fr-FR" b="1" smtClean="0">
                <a:solidFill>
                  <a:srgbClr val="FFCC99"/>
                </a:solidFill>
                <a:latin typeface="Times New Roman" pitchFamily="18" charset="0"/>
              </a:rPr>
              <a:t> </a:t>
            </a:r>
            <a:r>
              <a:rPr lang="fr-FR" b="1" smtClean="0">
                <a:solidFill>
                  <a:srgbClr val="663300"/>
                </a:solidFill>
                <a:latin typeface="Times New Roman" pitchFamily="18" charset="0"/>
              </a:rPr>
              <a:t>&gt;4g /L</a:t>
            </a:r>
          </a:p>
          <a:p>
            <a:pPr eaLnBrk="1" hangingPunct="1"/>
            <a:r>
              <a:rPr lang="fr-FR" b="1" smtClean="0">
                <a:solidFill>
                  <a:srgbClr val="008000"/>
                </a:solidFill>
                <a:latin typeface="Times New Roman" pitchFamily="18" charset="0"/>
              </a:rPr>
              <a:t>Glycosurie</a:t>
            </a:r>
            <a:r>
              <a:rPr lang="fr-FR" b="1" smtClean="0">
                <a:solidFill>
                  <a:srgbClr val="FFCC99"/>
                </a:solidFill>
                <a:latin typeface="Times New Roman" pitchFamily="18" charset="0"/>
              </a:rPr>
              <a:t> </a:t>
            </a:r>
            <a:r>
              <a:rPr lang="fr-FR" b="1" smtClean="0">
                <a:solidFill>
                  <a:srgbClr val="663300"/>
                </a:solidFill>
                <a:latin typeface="Times New Roman" pitchFamily="18" charset="0"/>
              </a:rPr>
              <a:t>massive</a:t>
            </a:r>
          </a:p>
          <a:p>
            <a:pPr eaLnBrk="1" hangingPunct="1"/>
            <a:r>
              <a:rPr lang="fr-FR" b="1" smtClean="0">
                <a:solidFill>
                  <a:srgbClr val="008000"/>
                </a:solidFill>
                <a:latin typeface="Times New Roman" pitchFamily="18" charset="0"/>
              </a:rPr>
              <a:t>Acidose metabolique;</a:t>
            </a:r>
          </a:p>
          <a:p>
            <a:pPr eaLnBrk="1" hangingPunct="1"/>
            <a:r>
              <a:rPr lang="fr-FR" b="1" smtClean="0">
                <a:solidFill>
                  <a:srgbClr val="008000"/>
                </a:solidFill>
                <a:latin typeface="Times New Roman" pitchFamily="18" charset="0"/>
              </a:rPr>
              <a:t>Acétonurie</a:t>
            </a:r>
            <a:r>
              <a:rPr lang="fr-FR" b="1" smtClean="0">
                <a:solidFill>
                  <a:srgbClr val="FFCC99"/>
                </a:solidFill>
                <a:latin typeface="Times New Roman" pitchFamily="18" charset="0"/>
              </a:rPr>
              <a:t> </a:t>
            </a:r>
            <a:r>
              <a:rPr lang="fr-FR" b="1" smtClean="0">
                <a:solidFill>
                  <a:srgbClr val="663300"/>
                </a:solidFill>
                <a:latin typeface="Times New Roman" pitchFamily="18" charset="0"/>
              </a:rPr>
              <a:t>+++</a:t>
            </a:r>
          </a:p>
          <a:p>
            <a:pPr eaLnBrk="1" hangingPunct="1"/>
            <a:r>
              <a:rPr lang="fr-FR" b="1" smtClean="0">
                <a:solidFill>
                  <a:srgbClr val="008000"/>
                </a:solidFill>
                <a:latin typeface="Times New Roman" pitchFamily="18" charset="0"/>
              </a:rPr>
              <a:t>Hyponatrémie</a:t>
            </a:r>
          </a:p>
          <a:p>
            <a:pPr eaLnBrk="1" hangingPunct="1"/>
            <a:r>
              <a:rPr lang="fr-FR" b="1" smtClean="0">
                <a:solidFill>
                  <a:srgbClr val="008000"/>
                </a:solidFill>
                <a:latin typeface="Times New Roman" pitchFamily="18" charset="0"/>
              </a:rPr>
              <a:t>Kaliémie</a:t>
            </a:r>
            <a:r>
              <a:rPr lang="fr-FR" b="1" smtClean="0">
                <a:solidFill>
                  <a:srgbClr val="FFCC99"/>
                </a:solidFill>
                <a:latin typeface="Times New Roman" pitchFamily="18" charset="0"/>
              </a:rPr>
              <a:t> </a:t>
            </a:r>
            <a:r>
              <a:rPr lang="fr-FR" b="1" smtClean="0">
                <a:solidFill>
                  <a:srgbClr val="663300"/>
                </a:solidFill>
                <a:latin typeface="Times New Roman" pitchFamily="18" charset="0"/>
              </a:rPr>
              <a:t>normale</a:t>
            </a:r>
          </a:p>
        </p:txBody>
      </p:sp>
      <p:sp>
        <p:nvSpPr>
          <p:cNvPr id="3686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7C1788-B778-40D7-8441-206093197DFE}" type="slidenum">
              <a:rPr lang="fr-FR" smtClean="0"/>
              <a:pPr/>
              <a:t>36</a:t>
            </a:fld>
            <a:endParaRPr lang="fr-FR" smtClean="0"/>
          </a:p>
        </p:txBody>
      </p:sp>
    </p:spTree>
  </p:cSld>
  <p:clrMapOvr>
    <a:masterClrMapping/>
  </p:clrMapOvr>
  <p:transition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8350"/>
            <a:ext cx="7772400" cy="160338"/>
          </a:xfrm>
        </p:spPr>
        <p:txBody>
          <a:bodyPr>
            <a:normAutofit fontScale="90000"/>
          </a:bodyPr>
          <a:lstStyle/>
          <a:p>
            <a:r>
              <a:rPr lang="fr-FR" b="1" smtClean="0">
                <a:latin typeface="Times New Roman" pitchFamily="18" charset="0"/>
                <a:cs typeface="Times New Roman" pitchFamily="18" charset="0"/>
              </a:rPr>
              <a:t>Traitement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83577" y="1690694"/>
            <a:ext cx="7974623" cy="4452950"/>
          </a:xfrm>
          <a:ln w="38100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>
              <a:buFontTx/>
              <a:buNone/>
              <a:defRPr/>
            </a:pP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Avant l’insulinothérapie, l’acidocétose aboutissait à un coma entraînant en quelques heures le décès</a:t>
            </a:r>
            <a:r>
              <a:rPr lang="fr-FR" dirty="0" smtClean="0">
                <a:solidFill>
                  <a:srgbClr val="FF0000"/>
                </a:solidFill>
              </a:rPr>
              <a:t>.</a:t>
            </a:r>
            <a:endParaRPr lang="fr-F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  <a:defRPr/>
            </a:pPr>
            <a:r>
              <a:rPr lang="fr-FR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Le TRT comprend: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Réhydratation</a:t>
            </a:r>
            <a:endParaRPr lang="fr-FR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Insuline</a:t>
            </a:r>
            <a:endParaRPr lang="fr-FR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Recharge potassique</a:t>
            </a:r>
          </a:p>
          <a:p>
            <a:pPr lvl="1">
              <a:defRPr/>
            </a:pPr>
            <a:r>
              <a:rPr lang="fr-FR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Mais </a:t>
            </a:r>
            <a:r>
              <a:rPr lang="fr-FR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aussi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6">
              <a:defRPr/>
            </a:pPr>
            <a:r>
              <a:rPr lang="fr-FR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Traitement </a:t>
            </a:r>
            <a:r>
              <a:rPr lang="fr-FR" sz="2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 facteur </a:t>
            </a:r>
            <a:r>
              <a:rPr lang="fr-FR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déclenchant(</a:t>
            </a:r>
            <a:r>
              <a:rPr lang="fr-FR" sz="2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fr-FR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infection+++)</a:t>
            </a:r>
            <a:endParaRPr lang="fr-FR" sz="2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6">
              <a:defRPr/>
            </a:pPr>
            <a:r>
              <a:rPr lang="fr-FR" sz="2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surveillance</a:t>
            </a:r>
          </a:p>
          <a:p>
            <a:pPr>
              <a:defRPr/>
            </a:pPr>
            <a:endParaRPr lang="fr-FR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>
              <a:buNone/>
            </a:pPr>
            <a:r>
              <a:rPr lang="fr-FR" dirty="0" smtClean="0"/>
              <a:t>MERCI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BIBLIOGRAPHIE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É. </a:t>
            </a:r>
            <a:r>
              <a:rPr lang="fr-FR" dirty="0" err="1" smtClean="0"/>
              <a:t>Larger</a:t>
            </a:r>
            <a:r>
              <a:rPr lang="fr-FR" dirty="0" smtClean="0"/>
              <a:t>, </a:t>
            </a:r>
            <a:r>
              <a:rPr lang="fr-FR" dirty="0" err="1" smtClean="0"/>
              <a:t>A.Lemoine</a:t>
            </a:r>
            <a:r>
              <a:rPr lang="fr-FR" dirty="0" smtClean="0"/>
              <a:t>, </a:t>
            </a:r>
            <a:r>
              <a:rPr lang="fr-FR" dirty="0" err="1" smtClean="0"/>
              <a:t>M.Samaké</a:t>
            </a:r>
            <a:r>
              <a:rPr lang="fr-FR" dirty="0" smtClean="0"/>
              <a:t>, </a:t>
            </a:r>
            <a:r>
              <a:rPr lang="fr-FR" dirty="0" err="1" smtClean="0"/>
              <a:t>S.Koubar</a:t>
            </a:r>
            <a:r>
              <a:rPr lang="fr-FR" dirty="0" smtClean="0"/>
              <a:t>. Actualités sur l’acidocétose, </a:t>
            </a:r>
            <a:r>
              <a:rPr lang="fr-FR" dirty="0"/>
              <a:t>Journal </a:t>
            </a:r>
            <a:r>
              <a:rPr lang="fr-FR" dirty="0" smtClean="0"/>
              <a:t>Européen des Urgences et de Réanimation (2013</a:t>
            </a:r>
            <a:r>
              <a:rPr lang="fr-FR" dirty="0"/>
              <a:t>) 25, 163—169 </a:t>
            </a:r>
            <a:r>
              <a:rPr lang="fr-FR" dirty="0" smtClean="0"/>
              <a:t> </a:t>
            </a:r>
            <a:r>
              <a:rPr lang="fr-FR" sz="2000" dirty="0" smtClean="0"/>
              <a:t>(http</a:t>
            </a:r>
            <a:r>
              <a:rPr lang="fr-FR" sz="2000" dirty="0"/>
              <a:t>://dx.doi.org/10.1016/j.jeurea.2013.07.001 </a:t>
            </a:r>
            <a:r>
              <a:rPr lang="fr-FR" sz="2000" dirty="0" smtClean="0"/>
              <a:t>)*</a:t>
            </a:r>
          </a:p>
          <a:p>
            <a:r>
              <a:rPr lang="fr-FR" dirty="0"/>
              <a:t>S. </a:t>
            </a:r>
            <a:r>
              <a:rPr lang="fr-FR" dirty="0" err="1" smtClean="0"/>
              <a:t>Ayed</a:t>
            </a:r>
            <a:r>
              <a:rPr lang="fr-FR" dirty="0" smtClean="0"/>
              <a:t>, </a:t>
            </a:r>
            <a:r>
              <a:rPr lang="fr-FR" dirty="0"/>
              <a:t>Les pièges de l’acidocétose </a:t>
            </a:r>
            <a:r>
              <a:rPr lang="fr-FR" dirty="0" smtClean="0"/>
              <a:t>diabétique</a:t>
            </a:r>
          </a:p>
          <a:p>
            <a:r>
              <a:rPr lang="fr-FR" dirty="0" smtClean="0"/>
              <a:t>Réanimation 	2015</a:t>
            </a:r>
            <a:r>
              <a:rPr lang="fr-FR" sz="2000" dirty="0" smtClean="0"/>
              <a:t>(DOI 10.1007/s13546-015-1113-z)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				A LIRE +++++++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I.2. </a:t>
            </a:r>
            <a:r>
              <a:rPr lang="fr-FR" b="1" u="sng" dirty="0" smtClean="0">
                <a:solidFill>
                  <a:srgbClr val="FF0000"/>
                </a:solidFill>
              </a:rPr>
              <a:t>INTERET DE LA QUESTION </a:t>
            </a:r>
            <a:br>
              <a:rPr lang="fr-FR" b="1" u="sng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b="1" u="sng" dirty="0" smtClean="0">
                <a:solidFill>
                  <a:srgbClr val="FF0000"/>
                </a:solidFill>
              </a:rPr>
              <a:t>POURQUOI  ????</a:t>
            </a:r>
          </a:p>
          <a:p>
            <a:pPr marL="1885950" lvl="3" indent="-514350">
              <a:buFont typeface="+mj-lt"/>
              <a:buAutoNum type="arabicPeriod"/>
            </a:pPr>
            <a:r>
              <a:rPr lang="fr-FR" sz="2800" u="sng" dirty="0" smtClean="0"/>
              <a:t>REFLET DE </a:t>
            </a:r>
            <a:r>
              <a:rPr lang="fr-FR" sz="2800" b="1" u="sng" dirty="0" smtClean="0"/>
              <a:t>: </a:t>
            </a:r>
          </a:p>
          <a:p>
            <a:pPr marL="4171950" lvl="8" indent="-514350"/>
            <a:r>
              <a:rPr lang="fr-FR" sz="2800" dirty="0" smtClean="0"/>
              <a:t>L’EVOLUTION DU DIABETE </a:t>
            </a:r>
          </a:p>
          <a:p>
            <a:pPr marL="4171950" lvl="8" indent="-514350"/>
            <a:r>
              <a:rPr lang="fr-FR" sz="2800" dirty="0" smtClean="0"/>
              <a:t>L’ EDUCATION DU PATIENT</a:t>
            </a:r>
          </a:p>
          <a:p>
            <a:pPr marL="1885950" lvl="3" indent="-514350">
              <a:buFont typeface="+mj-lt"/>
              <a:buAutoNum type="arabicPeriod"/>
            </a:pPr>
            <a:r>
              <a:rPr lang="fr-FR" sz="2800" u="sng" dirty="0" smtClean="0"/>
              <a:t>URGENCE MEDICALE</a:t>
            </a:r>
          </a:p>
          <a:p>
            <a:pPr marL="1885950" lvl="3" indent="-514350">
              <a:buFont typeface="+mj-lt"/>
              <a:buAutoNum type="arabicPeriod"/>
            </a:pPr>
            <a:r>
              <a:rPr lang="fr-FR" sz="2800" u="sng" dirty="0" smtClean="0"/>
              <a:t>NON TRAITE  </a:t>
            </a:r>
            <a:r>
              <a:rPr lang="fr-FR" sz="2800" dirty="0" smtClean="0"/>
              <a:t>……EVOLUTION………………… ˃</a:t>
            </a:r>
          </a:p>
          <a:p>
            <a:pPr marL="1885950" lvl="3" indent="-514350">
              <a:buNone/>
            </a:pPr>
            <a:r>
              <a:rPr lang="fr-FR" sz="2800" dirty="0" smtClean="0"/>
              <a:t>COMA…………………˃MORT+++++</a:t>
            </a:r>
          </a:p>
          <a:p>
            <a:pPr marL="1885950" lvl="3" indent="-514350">
              <a:buNone/>
            </a:pPr>
            <a:endParaRPr lang="fr-FR" sz="2800" dirty="0" smtClean="0"/>
          </a:p>
          <a:p>
            <a:pPr lvl="3">
              <a:buNone/>
            </a:pPr>
            <a:endParaRPr lang="fr-FR" sz="2800" b="1" u="sng" dirty="0" smtClean="0">
              <a:solidFill>
                <a:srgbClr val="FF0000"/>
              </a:solidFill>
            </a:endParaRPr>
          </a:p>
          <a:p>
            <a:pPr lvl="3">
              <a:buNone/>
            </a:pPr>
            <a:endParaRPr lang="fr-FR" b="1" u="sng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Objectifs du cours:(L’étudiant doit comprendre)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les mécanismes de l’acidocétose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les conséquences de l’acidocétose 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Tableau clinique (pré coma…….)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Principes du traitement </a:t>
            </a:r>
            <a:endParaRPr lang="fr-F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II.PHYSIOPATHOLOGIE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u="sng" dirty="0" smtClean="0">
                <a:solidFill>
                  <a:srgbClr val="FF0000"/>
                </a:solidFill>
              </a:rPr>
              <a:t>CAUSES</a:t>
            </a:r>
          </a:p>
          <a:p>
            <a:pPr marL="1314450" lvl="2" indent="-514350">
              <a:buFont typeface="+mj-lt"/>
              <a:buAutoNum type="arabicPeriod"/>
            </a:pPr>
            <a:r>
              <a:rPr lang="fr-FR" sz="2800" u="sng" dirty="0" smtClean="0"/>
              <a:t>INFECTION</a:t>
            </a:r>
          </a:p>
          <a:p>
            <a:pPr marL="1314450" lvl="2" indent="-514350">
              <a:buFont typeface="+mj-lt"/>
              <a:buAutoNum type="arabicPeriod"/>
            </a:pPr>
            <a:r>
              <a:rPr lang="fr-FR" sz="2800" u="sng" dirty="0" smtClean="0"/>
              <a:t>ERREUR THERAPEUTIQUE(non prise d’insuline)</a:t>
            </a:r>
          </a:p>
          <a:p>
            <a:pPr marL="1314450" lvl="2" indent="-514350">
              <a:buFont typeface="+mj-lt"/>
              <a:buAutoNum type="arabicPeriod"/>
            </a:pPr>
            <a:r>
              <a:rPr lang="fr-FR" sz="2800" u="sng" dirty="0" smtClean="0"/>
              <a:t>DESEQUILIBRE HORMONAL(STRESS……SECRETION DE CATHECOLAMINE)</a:t>
            </a:r>
          </a:p>
          <a:p>
            <a:pPr marL="1314450" lvl="2" indent="-514350">
              <a:buFont typeface="+mj-lt"/>
              <a:buAutoNum type="arabicPeriod"/>
            </a:pPr>
            <a:r>
              <a:rPr lang="fr-FR" sz="2800" u="sng" dirty="0" smtClean="0"/>
              <a:t>GROSSESSE </a:t>
            </a:r>
          </a:p>
          <a:p>
            <a:pPr marL="1314450" lvl="2" indent="-514350">
              <a:buFont typeface="+mj-lt"/>
              <a:buAutoNum type="arabicPeriod"/>
            </a:pPr>
            <a:r>
              <a:rPr lang="fr-FR" sz="2800" u="sng" dirty="0" smtClean="0"/>
              <a:t>TRAUMATISME</a:t>
            </a:r>
          </a:p>
          <a:p>
            <a:pPr marL="1314450" lvl="2" indent="-514350">
              <a:buFont typeface="+mj-lt"/>
              <a:buAutoNum type="arabicPeriod"/>
            </a:pPr>
            <a:r>
              <a:rPr lang="fr-FR" sz="2800" u="sng" dirty="0" smtClean="0"/>
              <a:t>SANS CAUSES (diagnostic d’</a:t>
            </a:r>
            <a:r>
              <a:rPr lang="fr-FR" sz="2800" u="sng" dirty="0"/>
              <a:t>é</a:t>
            </a:r>
            <a:r>
              <a:rPr lang="fr-FR" sz="2800" u="sng" dirty="0" smtClean="0"/>
              <a:t>limination) 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AUSSI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les pancréatites,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 les infarctus du myocarde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 accidents vasculaires cérébraux,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 causes iatrogènes ; glucocorticoïdes, sympathomimétiques et </a:t>
            </a:r>
            <a:r>
              <a:rPr lang="fr-FR" dirty="0" err="1" smtClean="0"/>
              <a:t>anti-psychotiques</a:t>
            </a:r>
            <a:r>
              <a:rPr lang="fr-FR" dirty="0" smtClean="0"/>
              <a:t> de seconde génération, en particulier </a:t>
            </a:r>
            <a:r>
              <a:rPr lang="fr-FR" dirty="0" err="1" smtClean="0"/>
              <a:t>olanzapine</a:t>
            </a:r>
            <a:r>
              <a:rPr lang="fr-FR" dirty="0" smtClean="0"/>
              <a:t> et </a:t>
            </a:r>
            <a:r>
              <a:rPr lang="fr-FR" dirty="0" err="1" smtClean="0"/>
              <a:t>clozapine</a:t>
            </a:r>
            <a:r>
              <a:rPr lang="fr-FR" dirty="0" smtClean="0"/>
              <a:t>, La cocaïne</a:t>
            </a:r>
            <a:endParaRPr lang="fr-FR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00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II.PHYSIOPATHOLOGIE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357158" y="1714488"/>
          <a:ext cx="840108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4536</TotalTime>
  <Words>777</Words>
  <Application>Microsoft Office PowerPoint</Application>
  <PresentationFormat>Affichage à l'écran (4:3)</PresentationFormat>
  <Paragraphs>219</Paragraphs>
  <Slides>93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93</vt:i4>
      </vt:variant>
    </vt:vector>
  </HeadingPairs>
  <TitlesOfParts>
    <vt:vector size="100" baseType="lpstr">
      <vt:lpstr>Arial Unicode MS</vt:lpstr>
      <vt:lpstr>Arial</vt:lpstr>
      <vt:lpstr>Calibri</vt:lpstr>
      <vt:lpstr>Math C</vt:lpstr>
      <vt:lpstr>Tahoma</vt:lpstr>
      <vt:lpstr>Times New Roman</vt:lpstr>
      <vt:lpstr>Thème Office</vt:lpstr>
      <vt:lpstr>PHYSIOPATHOLOGIE DE L’ACIDOCETOSE DIABETIQUE</vt:lpstr>
      <vt:lpstr>PLAN</vt:lpstr>
      <vt:lpstr>I.INTRODUCTION</vt:lpstr>
      <vt:lpstr> I.2. INTERET DE LA QUESTION  </vt:lpstr>
      <vt:lpstr>Présentation PowerPoint</vt:lpstr>
      <vt:lpstr>II.PHYSIOPATHOLOGIE</vt:lpstr>
      <vt:lpstr>AUSSI </vt:lpstr>
      <vt:lpstr>Présentation PowerPoint</vt:lpstr>
      <vt:lpstr>II.PHYSIOPATHOLOGIE</vt:lpstr>
      <vt:lpstr>CONSEQUENCES</vt:lpstr>
      <vt:lpstr>CONSEQUENCES</vt:lpstr>
      <vt:lpstr>COMMENT???????????</vt:lpstr>
      <vt:lpstr>…….1……..</vt:lpstr>
      <vt:lpstr>Présentation PowerPoint</vt:lpstr>
      <vt:lpstr>Présentation PowerPoint</vt:lpstr>
      <vt:lpstr>…….2……</vt:lpstr>
      <vt:lpstr>Présentation PowerPoint</vt:lpstr>
      <vt:lpstr>……..3…….</vt:lpstr>
      <vt:lpstr>Présentation PowerPoint</vt:lpstr>
      <vt:lpstr>Hypercétonémie</vt:lpstr>
      <vt:lpstr>Présentation PowerPoint</vt:lpstr>
      <vt:lpstr>……4……</vt:lpstr>
      <vt:lpstr>Présentation PowerPoint</vt:lpstr>
      <vt:lpstr>Carence insulinique</vt:lpstr>
      <vt:lpstr>Présentation PowerPoint</vt:lpstr>
      <vt:lpstr>Présentation PowerPoint</vt:lpstr>
      <vt:lpstr>1-PHASE DE DEBUT :Cétose sans acidose  "PRECOMA  "         Très courte (sujet jeune et femme enceinte) </vt:lpstr>
      <vt:lpstr>SIGNES CLINIQUES</vt:lpstr>
      <vt:lpstr>Présentation PowerPoint</vt:lpstr>
      <vt:lpstr>SIGNES BIOLOGIQUES</vt:lpstr>
      <vt:lpstr>Présentation PowerPoint</vt:lpstr>
      <vt:lpstr>TRAITEMENT</vt:lpstr>
      <vt:lpstr>EVOLUTION</vt:lpstr>
      <vt:lpstr>2-COMA ACIDO CÉTOSIQUE          </vt:lpstr>
      <vt:lpstr>SIGNES CLINIQUES </vt:lpstr>
      <vt:lpstr>SIGNES BIOLOGIQUES</vt:lpstr>
      <vt:lpstr>Traitement</vt:lpstr>
      <vt:lpstr>Présentation PowerPoint</vt:lpstr>
      <vt:lpstr>BIBLIOGRAPHIE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PHYSIOPATHOLOGIE DE L’ACIDOCETOSE DIABETIQUE</dc:title>
  <dc:creator>IMED MIADI</dc:creator>
  <cp:lastModifiedBy>ACER1</cp:lastModifiedBy>
  <cp:revision>62</cp:revision>
  <dcterms:created xsi:type="dcterms:W3CDTF">2019-10-14T07:23:22Z</dcterms:created>
  <dcterms:modified xsi:type="dcterms:W3CDTF">2020-04-17T22:07:10Z</dcterms:modified>
</cp:coreProperties>
</file>