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57" r:id="rId17"/>
    <p:sldId id="270" r:id="rId18"/>
    <p:sldId id="272"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F970FB8-15EB-4F9B-963B-B460963F3ED1}" type="datetimeFigureOut">
              <a:rPr lang="fr-FR" smtClean="0"/>
              <a:t>10/05/2020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C1682A-7EE3-44C8-BA92-AA144FDE5C2D}" type="slidenum">
              <a:rPr lang="fr-FR" smtClean="0"/>
              <a:t>‹N°›</a:t>
            </a:fld>
            <a:endParaRPr lang="fr-FR"/>
          </a:p>
        </p:txBody>
      </p:sp>
    </p:spTree>
    <p:extLst>
      <p:ext uri="{BB962C8B-B14F-4D97-AF65-F5344CB8AC3E}">
        <p14:creationId xmlns:p14="http://schemas.microsoft.com/office/powerpoint/2010/main" val="249851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F970FB8-15EB-4F9B-963B-B460963F3ED1}" type="datetimeFigureOut">
              <a:rPr lang="fr-FR" smtClean="0"/>
              <a:t>10/05/2020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C1682A-7EE3-44C8-BA92-AA144FDE5C2D}" type="slidenum">
              <a:rPr lang="fr-FR" smtClean="0"/>
              <a:t>‹N°›</a:t>
            </a:fld>
            <a:endParaRPr lang="fr-FR"/>
          </a:p>
        </p:txBody>
      </p:sp>
    </p:spTree>
    <p:extLst>
      <p:ext uri="{BB962C8B-B14F-4D97-AF65-F5344CB8AC3E}">
        <p14:creationId xmlns:p14="http://schemas.microsoft.com/office/powerpoint/2010/main" val="6552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F970FB8-15EB-4F9B-963B-B460963F3ED1}" type="datetimeFigureOut">
              <a:rPr lang="fr-FR" smtClean="0"/>
              <a:t>10/05/2020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C1682A-7EE3-44C8-BA92-AA144FDE5C2D}" type="slidenum">
              <a:rPr lang="fr-FR" smtClean="0"/>
              <a:t>‹N°›</a:t>
            </a:fld>
            <a:endParaRPr lang="fr-FR"/>
          </a:p>
        </p:txBody>
      </p:sp>
    </p:spTree>
    <p:extLst>
      <p:ext uri="{BB962C8B-B14F-4D97-AF65-F5344CB8AC3E}">
        <p14:creationId xmlns:p14="http://schemas.microsoft.com/office/powerpoint/2010/main" val="309244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F970FB8-15EB-4F9B-963B-B460963F3ED1}" type="datetimeFigureOut">
              <a:rPr lang="fr-FR" smtClean="0"/>
              <a:t>10/05/2020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C1682A-7EE3-44C8-BA92-AA144FDE5C2D}" type="slidenum">
              <a:rPr lang="fr-FR" smtClean="0"/>
              <a:t>‹N°›</a:t>
            </a:fld>
            <a:endParaRPr lang="fr-FR"/>
          </a:p>
        </p:txBody>
      </p:sp>
    </p:spTree>
    <p:extLst>
      <p:ext uri="{BB962C8B-B14F-4D97-AF65-F5344CB8AC3E}">
        <p14:creationId xmlns:p14="http://schemas.microsoft.com/office/powerpoint/2010/main" val="214060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F970FB8-15EB-4F9B-963B-B460963F3ED1}" type="datetimeFigureOut">
              <a:rPr lang="fr-FR" smtClean="0"/>
              <a:t>10/05/2020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C1682A-7EE3-44C8-BA92-AA144FDE5C2D}" type="slidenum">
              <a:rPr lang="fr-FR" smtClean="0"/>
              <a:t>‹N°›</a:t>
            </a:fld>
            <a:endParaRPr lang="fr-FR"/>
          </a:p>
        </p:txBody>
      </p:sp>
    </p:spTree>
    <p:extLst>
      <p:ext uri="{BB962C8B-B14F-4D97-AF65-F5344CB8AC3E}">
        <p14:creationId xmlns:p14="http://schemas.microsoft.com/office/powerpoint/2010/main" val="355835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F970FB8-15EB-4F9B-963B-B460963F3ED1}" type="datetimeFigureOut">
              <a:rPr lang="fr-FR" smtClean="0"/>
              <a:t>10/05/2020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5C1682A-7EE3-44C8-BA92-AA144FDE5C2D}" type="slidenum">
              <a:rPr lang="fr-FR" smtClean="0"/>
              <a:t>‹N°›</a:t>
            </a:fld>
            <a:endParaRPr lang="fr-FR"/>
          </a:p>
        </p:txBody>
      </p:sp>
    </p:spTree>
    <p:extLst>
      <p:ext uri="{BB962C8B-B14F-4D97-AF65-F5344CB8AC3E}">
        <p14:creationId xmlns:p14="http://schemas.microsoft.com/office/powerpoint/2010/main" val="94060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F970FB8-15EB-4F9B-963B-B460963F3ED1}" type="datetimeFigureOut">
              <a:rPr lang="fr-FR" smtClean="0"/>
              <a:t>10/05/2020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5C1682A-7EE3-44C8-BA92-AA144FDE5C2D}" type="slidenum">
              <a:rPr lang="fr-FR" smtClean="0"/>
              <a:t>‹N°›</a:t>
            </a:fld>
            <a:endParaRPr lang="fr-FR"/>
          </a:p>
        </p:txBody>
      </p:sp>
    </p:spTree>
    <p:extLst>
      <p:ext uri="{BB962C8B-B14F-4D97-AF65-F5344CB8AC3E}">
        <p14:creationId xmlns:p14="http://schemas.microsoft.com/office/powerpoint/2010/main" val="94274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F970FB8-15EB-4F9B-963B-B460963F3ED1}" type="datetimeFigureOut">
              <a:rPr lang="fr-FR" smtClean="0"/>
              <a:t>10/05/2020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5C1682A-7EE3-44C8-BA92-AA144FDE5C2D}" type="slidenum">
              <a:rPr lang="fr-FR" smtClean="0"/>
              <a:t>‹N°›</a:t>
            </a:fld>
            <a:endParaRPr lang="fr-FR"/>
          </a:p>
        </p:txBody>
      </p:sp>
    </p:spTree>
    <p:extLst>
      <p:ext uri="{BB962C8B-B14F-4D97-AF65-F5344CB8AC3E}">
        <p14:creationId xmlns:p14="http://schemas.microsoft.com/office/powerpoint/2010/main" val="266842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F970FB8-15EB-4F9B-963B-B460963F3ED1}" type="datetimeFigureOut">
              <a:rPr lang="fr-FR" smtClean="0"/>
              <a:t>10/05/2020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5C1682A-7EE3-44C8-BA92-AA144FDE5C2D}" type="slidenum">
              <a:rPr lang="fr-FR" smtClean="0"/>
              <a:t>‹N°›</a:t>
            </a:fld>
            <a:endParaRPr lang="fr-FR"/>
          </a:p>
        </p:txBody>
      </p:sp>
    </p:spTree>
    <p:extLst>
      <p:ext uri="{BB962C8B-B14F-4D97-AF65-F5344CB8AC3E}">
        <p14:creationId xmlns:p14="http://schemas.microsoft.com/office/powerpoint/2010/main" val="70594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F970FB8-15EB-4F9B-963B-B460963F3ED1}" type="datetimeFigureOut">
              <a:rPr lang="fr-FR" smtClean="0"/>
              <a:t>10/05/2020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5C1682A-7EE3-44C8-BA92-AA144FDE5C2D}" type="slidenum">
              <a:rPr lang="fr-FR" smtClean="0"/>
              <a:t>‹N°›</a:t>
            </a:fld>
            <a:endParaRPr lang="fr-FR"/>
          </a:p>
        </p:txBody>
      </p:sp>
    </p:spTree>
    <p:extLst>
      <p:ext uri="{BB962C8B-B14F-4D97-AF65-F5344CB8AC3E}">
        <p14:creationId xmlns:p14="http://schemas.microsoft.com/office/powerpoint/2010/main" val="198684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F970FB8-15EB-4F9B-963B-B460963F3ED1}" type="datetimeFigureOut">
              <a:rPr lang="fr-FR" smtClean="0"/>
              <a:t>10/05/2020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5C1682A-7EE3-44C8-BA92-AA144FDE5C2D}" type="slidenum">
              <a:rPr lang="fr-FR" smtClean="0"/>
              <a:t>‹N°›</a:t>
            </a:fld>
            <a:endParaRPr lang="fr-FR"/>
          </a:p>
        </p:txBody>
      </p:sp>
    </p:spTree>
    <p:extLst>
      <p:ext uri="{BB962C8B-B14F-4D97-AF65-F5344CB8AC3E}">
        <p14:creationId xmlns:p14="http://schemas.microsoft.com/office/powerpoint/2010/main" val="348414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70FB8-15EB-4F9B-963B-B460963F3ED1}" type="datetimeFigureOut">
              <a:rPr lang="fr-FR" smtClean="0"/>
              <a:t>10/05/2020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1682A-7EE3-44C8-BA92-AA144FDE5C2D}" type="slidenum">
              <a:rPr lang="fr-FR" smtClean="0"/>
              <a:t>‹N°›</a:t>
            </a:fld>
            <a:endParaRPr lang="fr-FR"/>
          </a:p>
        </p:txBody>
      </p:sp>
    </p:spTree>
    <p:extLst>
      <p:ext uri="{BB962C8B-B14F-4D97-AF65-F5344CB8AC3E}">
        <p14:creationId xmlns:p14="http://schemas.microsoft.com/office/powerpoint/2010/main" val="271107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95500" y="2725738"/>
            <a:ext cx="7912100" cy="1096962"/>
          </a:xfrm>
          <a:ln w="28575"/>
        </p:spPr>
        <p:style>
          <a:lnRef idx="2">
            <a:schemeClr val="accent2"/>
          </a:lnRef>
          <a:fillRef idx="1">
            <a:schemeClr val="lt1"/>
          </a:fillRef>
          <a:effectRef idx="0">
            <a:schemeClr val="accent2"/>
          </a:effectRef>
          <a:fontRef idx="minor">
            <a:schemeClr val="dk1"/>
          </a:fontRef>
        </p:style>
        <p:txBody>
          <a:bodyPr>
            <a:noAutofit/>
          </a:bodyPr>
          <a:lstStyle/>
          <a:p>
            <a:pPr>
              <a:lnSpc>
                <a:spcPct val="100000"/>
              </a:lnSpc>
            </a:pPr>
            <a:r>
              <a:rPr lang="fr-FR" sz="3200" b="1" dirty="0">
                <a:solidFill>
                  <a:srgbClr val="FF0000"/>
                </a:solidFill>
                <a:latin typeface="Times New Roman" panose="02020603050405020304" pitchFamily="18" charset="0"/>
                <a:cs typeface="Times New Roman" panose="02020603050405020304" pitchFamily="18" charset="0"/>
              </a:rPr>
              <a:t>La prévention des troubles de l’appareil </a:t>
            </a:r>
            <a:r>
              <a:rPr lang="fr-FR" sz="3200" b="1" dirty="0" err="1">
                <a:solidFill>
                  <a:srgbClr val="FF0000"/>
                </a:solidFill>
                <a:latin typeface="Times New Roman" panose="02020603050405020304" pitchFamily="18" charset="0"/>
                <a:cs typeface="Times New Roman" panose="02020603050405020304" pitchFamily="18" charset="0"/>
              </a:rPr>
              <a:t>manducateur</a:t>
            </a:r>
            <a:endParaRPr lang="fr-FR" sz="3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351584" y="0"/>
            <a:ext cx="8136904" cy="738664"/>
          </a:xfrm>
          <a:prstGeom prst="rect">
            <a:avLst/>
          </a:prstGeom>
        </p:spPr>
        <p:txBody>
          <a:bodyPr wrap="square">
            <a:spAutoFit/>
          </a:bodyPr>
          <a:lstStyle/>
          <a:p>
            <a:pPr algn="ctr">
              <a:spcBef>
                <a:spcPts val="1200"/>
              </a:spcBef>
            </a:pPr>
            <a:r>
              <a:rPr lang="fr-FR" sz="1400" dirty="0">
                <a:ln>
                  <a:solidFill>
                    <a:schemeClr val="tx1">
                      <a:lumMod val="75000"/>
                      <a:lumOff val="25000"/>
                    </a:schemeClr>
                  </a:solidFill>
                  <a:prstDash val="solid"/>
                </a:ln>
                <a:solidFill>
                  <a:srgbClr val="002060"/>
                </a:solidFill>
                <a:latin typeface="Arial" panose="020B0604020202020204" pitchFamily="34" charset="0"/>
                <a:cs typeface="Arial" panose="020B0604020202020204" pitchFamily="34" charset="0"/>
              </a:rPr>
              <a:t>UNIVERSITÉ BADJI MOKHTAR . ANNABA</a:t>
            </a:r>
          </a:p>
          <a:p>
            <a:pPr algn="ctr"/>
            <a:r>
              <a:rPr lang="fr-FR" sz="1400" dirty="0">
                <a:ln>
                  <a:solidFill>
                    <a:schemeClr val="tx1">
                      <a:lumMod val="75000"/>
                      <a:lumOff val="25000"/>
                    </a:schemeClr>
                  </a:solidFill>
                  <a:prstDash val="solid"/>
                </a:ln>
                <a:solidFill>
                  <a:srgbClr val="002060"/>
                </a:solidFill>
                <a:latin typeface="Arial" panose="020B0604020202020204" pitchFamily="34" charset="0"/>
                <a:cs typeface="Arial" panose="020B0604020202020204" pitchFamily="34" charset="0"/>
              </a:rPr>
              <a:t>FACULTÉ DE MÉDECINE</a:t>
            </a:r>
          </a:p>
          <a:p>
            <a:pPr algn="ctr"/>
            <a:r>
              <a:rPr lang="fr-FR" sz="1400" dirty="0">
                <a:ln>
                  <a:solidFill>
                    <a:schemeClr val="tx1">
                      <a:lumMod val="75000"/>
                      <a:lumOff val="25000"/>
                    </a:schemeClr>
                  </a:solidFill>
                  <a:prstDash val="solid"/>
                </a:ln>
                <a:solidFill>
                  <a:srgbClr val="002060"/>
                </a:solidFill>
                <a:latin typeface="Arial" panose="020B0604020202020204" pitchFamily="34" charset="0"/>
                <a:cs typeface="Arial" panose="020B0604020202020204" pitchFamily="34" charset="0"/>
              </a:rPr>
              <a:t>DÉPARTEMENT DE MEDECINE DENTAIRE</a:t>
            </a:r>
          </a:p>
        </p:txBody>
      </p:sp>
      <p:sp>
        <p:nvSpPr>
          <p:cNvPr id="5" name="Espace réservé du contenu 1"/>
          <p:cNvSpPr txBox="1">
            <a:spLocks/>
          </p:cNvSpPr>
          <p:nvPr/>
        </p:nvSpPr>
        <p:spPr>
          <a:xfrm>
            <a:off x="5015880" y="6465566"/>
            <a:ext cx="2304256" cy="3478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fr-FR" sz="1400" b="1" smtClean="0">
                <a:solidFill>
                  <a:srgbClr val="FF0000"/>
                </a:solidFill>
                <a:latin typeface="Cambria Math" pitchFamily="18" charset="0"/>
                <a:ea typeface="Cambria Math" pitchFamily="18" charset="0"/>
              </a:rPr>
              <a:t> Pr. BOUDINAR. L       2020</a:t>
            </a:r>
            <a:endParaRPr lang="fr-FR" sz="1400" b="1" dirty="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103063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3200" y="152400"/>
            <a:ext cx="11658600" cy="6299200"/>
          </a:xfrm>
        </p:spPr>
        <p:txBody>
          <a:bodyPr>
            <a:normAutofit/>
          </a:bodyPr>
          <a:lstStyle/>
          <a:p>
            <a:pPr marL="0" indent="0" algn="just">
              <a:lnSpc>
                <a:spcPct val="150000"/>
              </a:lnSpc>
              <a:spcBef>
                <a:spcPts val="0"/>
              </a:spcBef>
              <a:buNone/>
            </a:pPr>
            <a:r>
              <a:rPr lang="fr-FR" sz="2400" b="1" dirty="0">
                <a:latin typeface="Times New Roman" panose="02020603050405020304" pitchFamily="18" charset="0"/>
                <a:cs typeface="Times New Roman" panose="02020603050405020304" pitchFamily="18" charset="0"/>
              </a:rPr>
              <a:t> </a:t>
            </a:r>
            <a:r>
              <a:rPr lang="fr-FR" sz="2400" b="1" dirty="0" smtClean="0">
                <a:latin typeface="Times New Roman" panose="02020603050405020304" pitchFamily="18" charset="0"/>
                <a:cs typeface="Times New Roman" panose="02020603050405020304" pitchFamily="18" charset="0"/>
              </a:rPr>
              <a:t>« De </a:t>
            </a:r>
            <a:r>
              <a:rPr lang="fr-FR" sz="2400" b="1" dirty="0">
                <a:latin typeface="Times New Roman" panose="02020603050405020304" pitchFamily="18" charset="0"/>
                <a:cs typeface="Times New Roman" panose="02020603050405020304" pitchFamily="18" charset="0"/>
              </a:rPr>
              <a:t>6 à 8 </a:t>
            </a:r>
            <a:r>
              <a:rPr lang="fr-FR" sz="2400" b="1" dirty="0" smtClean="0">
                <a:latin typeface="Times New Roman" panose="02020603050405020304" pitchFamily="18" charset="0"/>
                <a:cs typeface="Times New Roman" panose="02020603050405020304" pitchFamily="18" charset="0"/>
              </a:rPr>
              <a:t>ans »,</a:t>
            </a:r>
            <a:endParaRPr lang="fr-FR" sz="2400" dirty="0">
              <a:latin typeface="Times New Roman" panose="02020603050405020304" pitchFamily="18" charset="0"/>
              <a:cs typeface="Times New Roman" panose="02020603050405020304" pitchFamily="18" charset="0"/>
            </a:endParaRPr>
          </a:p>
          <a:p>
            <a:pPr lvl="1" algn="just">
              <a:lnSpc>
                <a:spcPct val="150000"/>
              </a:lnSpc>
              <a:spcBef>
                <a:spcPts val="0"/>
              </a:spcBef>
              <a:buFont typeface="Wingdings" panose="05000000000000000000" pitchFamily="2" charset="2"/>
              <a:buChar char="Ø"/>
            </a:pPr>
            <a:r>
              <a:rPr lang="fr-FR" dirty="0" smtClean="0">
                <a:latin typeface="Times New Roman" panose="02020603050405020304" pitchFamily="18" charset="0"/>
                <a:cs typeface="Times New Roman" panose="02020603050405020304" pitchFamily="18" charset="0"/>
              </a:rPr>
              <a:t>Introduire </a:t>
            </a:r>
            <a:r>
              <a:rPr lang="fr-FR" dirty="0">
                <a:latin typeface="Times New Roman" panose="02020603050405020304" pitchFamily="18" charset="0"/>
                <a:cs typeface="Times New Roman" panose="02020603050405020304" pitchFamily="18" charset="0"/>
              </a:rPr>
              <a:t>le brossage rotatif sur les dents antérieures. </a:t>
            </a:r>
          </a:p>
          <a:p>
            <a:pPr lvl="1" algn="just">
              <a:lnSpc>
                <a:spcPct val="150000"/>
              </a:lnSpc>
              <a:spcBef>
                <a:spcPts val="0"/>
              </a:spcBef>
              <a:buFont typeface="Wingdings" panose="05000000000000000000" pitchFamily="2" charset="2"/>
              <a:buChar char="Ø"/>
            </a:pPr>
            <a:r>
              <a:rPr lang="fr-FR" b="1" dirty="0" smtClean="0">
                <a:latin typeface="Times New Roman" panose="02020603050405020304" pitchFamily="18" charset="0"/>
                <a:cs typeface="Times New Roman" panose="02020603050405020304" pitchFamily="18" charset="0"/>
              </a:rPr>
              <a:t>Prescrire du </a:t>
            </a:r>
            <a:r>
              <a:rPr lang="fr-FR" b="1" dirty="0">
                <a:latin typeface="Times New Roman" panose="02020603050405020304" pitchFamily="18" charset="0"/>
                <a:cs typeface="Times New Roman" panose="02020603050405020304" pitchFamily="18" charset="0"/>
              </a:rPr>
              <a:t>dentifrice fluoré </a:t>
            </a:r>
            <a:r>
              <a:rPr lang="fr-FR" dirty="0">
                <a:latin typeface="Times New Roman" panose="02020603050405020304" pitchFamily="18" charset="0"/>
                <a:cs typeface="Times New Roman" panose="02020603050405020304" pitchFamily="18" charset="0"/>
              </a:rPr>
              <a:t>: Les enfants avalent toujours une partie du dentifrice, surtout les plus jeunes. Il est important d'adapter la concentration de fluor à l'âge de l’enfant : « utiliser jusqu’à l’âge de 6 ans un dentifrice ayant une teneur en fluor n’excédant pas 50 mg/100mg ». </a:t>
            </a:r>
          </a:p>
        </p:txBody>
      </p:sp>
      <p:sp>
        <p:nvSpPr>
          <p:cNvPr id="5" name="ZoneTexte 4"/>
          <p:cNvSpPr txBox="1"/>
          <p:nvPr/>
        </p:nvSpPr>
        <p:spPr>
          <a:xfrm>
            <a:off x="4902200" y="6184900"/>
            <a:ext cx="24257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Mainteneur d’espace </a:t>
            </a:r>
            <a:endParaRPr lang="fr-FR" dirty="0"/>
          </a:p>
        </p:txBody>
      </p:sp>
      <p:pic>
        <p:nvPicPr>
          <p:cNvPr id="6" name="Image 5"/>
          <p:cNvPicPr>
            <a:picLocks noChangeAspect="1"/>
          </p:cNvPicPr>
          <p:nvPr/>
        </p:nvPicPr>
        <p:blipFill rotWithShape="1">
          <a:blip r:embed="rId2"/>
          <a:srcRect l="8931" t="27963" r="6770" b="35370"/>
          <a:stretch/>
        </p:blipFill>
        <p:spPr>
          <a:xfrm>
            <a:off x="292100" y="3594100"/>
            <a:ext cx="5448300" cy="2514600"/>
          </a:xfrm>
          <a:prstGeom prst="rect">
            <a:avLst/>
          </a:prstGeom>
        </p:spPr>
      </p:pic>
      <p:pic>
        <p:nvPicPr>
          <p:cNvPr id="6148" name="Picture 4" descr="https://scontent-mrs2-1.xx.fbcdn.net/v/t1.15752-9/96137696_702449390516158_6977105957817942016_n.jpg?_nc_cat=100&amp;_nc_sid=b96e70&amp;_nc_ohc=XWvT_8ke_FcAX_Hs9NI&amp;_nc_ht=scontent-mrs2-1.xx&amp;oh=7657de7654ba09bd2394f7247b75bd06&amp;oe=5EDB32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314" y="3001962"/>
            <a:ext cx="3809547" cy="36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0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3200" y="215900"/>
            <a:ext cx="11582400" cy="6197600"/>
          </a:xfrm>
        </p:spPr>
        <p:txBody>
          <a:bodyPr>
            <a:noAutofit/>
          </a:bodyPr>
          <a:lstStyle/>
          <a:p>
            <a:pPr marL="514350" lvl="0" indent="-514350">
              <a:lnSpc>
                <a:spcPct val="150000"/>
              </a:lnSpc>
              <a:spcBef>
                <a:spcPts val="0"/>
              </a:spcBef>
              <a:buFont typeface="+mj-lt"/>
              <a:buAutoNum type="arabicPeriod" startAt="2"/>
            </a:pPr>
            <a:r>
              <a:rPr lang="fr-FR" sz="2400" b="1" dirty="0">
                <a:latin typeface="Times New Roman" panose="02020603050405020304" pitchFamily="18" charset="0"/>
                <a:cs typeface="Times New Roman" panose="02020603050405020304" pitchFamily="18" charset="0"/>
              </a:rPr>
              <a:t>Maintenir</a:t>
            </a:r>
            <a:r>
              <a:rPr lang="fr-FR" sz="2400" dirty="0">
                <a:latin typeface="Times New Roman" panose="02020603050405020304" pitchFamily="18" charset="0"/>
                <a:cs typeface="Times New Roman" panose="02020603050405020304" pitchFamily="18" charset="0"/>
              </a:rPr>
              <a:t> des rapports </a:t>
            </a:r>
            <a:r>
              <a:rPr lang="fr-FR" sz="2400" dirty="0" err="1">
                <a:latin typeface="Times New Roman" panose="02020603050405020304" pitchFamily="18" charset="0"/>
                <a:cs typeface="Times New Roman" panose="02020603050405020304" pitchFamily="18" charset="0"/>
              </a:rPr>
              <a:t>dento</a:t>
            </a:r>
            <a:r>
              <a:rPr lang="fr-FR" sz="2400" dirty="0">
                <a:latin typeface="Times New Roman" panose="02020603050405020304" pitchFamily="18" charset="0"/>
                <a:cs typeface="Times New Roman" panose="02020603050405020304" pitchFamily="18" charset="0"/>
              </a:rPr>
              <a:t>-dentaires et entre antagonistes harmonieux </a:t>
            </a:r>
          </a:p>
          <a:p>
            <a:pPr marL="514350" lvl="0" indent="-514350">
              <a:lnSpc>
                <a:spcPct val="150000"/>
              </a:lnSpc>
              <a:spcBef>
                <a:spcPts val="0"/>
              </a:spcBef>
              <a:buFont typeface="+mj-lt"/>
              <a:buAutoNum type="arabicPeriod" startAt="2"/>
            </a:pPr>
            <a:r>
              <a:rPr lang="fr-FR" sz="2400" b="1" dirty="0">
                <a:latin typeface="Times New Roman" panose="02020603050405020304" pitchFamily="18" charset="0"/>
                <a:cs typeface="Times New Roman" panose="02020603050405020304" pitchFamily="18" charset="0"/>
              </a:rPr>
              <a:t>Prévoir</a:t>
            </a:r>
            <a:r>
              <a:rPr lang="fr-FR" sz="2400" dirty="0">
                <a:latin typeface="Times New Roman" panose="02020603050405020304" pitchFamily="18" charset="0"/>
                <a:cs typeface="Times New Roman" panose="02020603050405020304" pitchFamily="18" charset="0"/>
              </a:rPr>
              <a:t> des espaces pour la mise en place des dents de remplacements par des mainteneurs d’espace en cas d’avulsion précoce </a:t>
            </a:r>
          </a:p>
          <a:p>
            <a:pPr marL="514350" lvl="0" indent="-514350">
              <a:lnSpc>
                <a:spcPct val="150000"/>
              </a:lnSpc>
              <a:spcBef>
                <a:spcPts val="0"/>
              </a:spcBef>
              <a:buFont typeface="+mj-lt"/>
              <a:buAutoNum type="arabicPeriod" startAt="2"/>
            </a:pPr>
            <a:r>
              <a:rPr lang="fr-FR" sz="2400" b="1" dirty="0">
                <a:latin typeface="Times New Roman" panose="02020603050405020304" pitchFamily="18" charset="0"/>
                <a:cs typeface="Times New Roman" panose="02020603050405020304" pitchFamily="18" charset="0"/>
              </a:rPr>
              <a:t>Corriger</a:t>
            </a:r>
            <a:r>
              <a:rPr lang="fr-FR" sz="2400" dirty="0">
                <a:latin typeface="Times New Roman" panose="02020603050405020304" pitchFamily="18" charset="0"/>
                <a:cs typeface="Times New Roman" panose="02020603050405020304" pitchFamily="18" charset="0"/>
              </a:rPr>
              <a:t> les mauvaises positions du sommeil qui porte préjudice au développement des ATM</a:t>
            </a:r>
          </a:p>
          <a:p>
            <a:pPr marL="514350" lvl="0" indent="-514350">
              <a:lnSpc>
                <a:spcPct val="150000"/>
              </a:lnSpc>
              <a:spcBef>
                <a:spcPts val="0"/>
              </a:spcBef>
              <a:buFont typeface="+mj-lt"/>
              <a:buAutoNum type="arabicPeriod" startAt="2"/>
            </a:pPr>
            <a:r>
              <a:rPr lang="fr-FR" sz="2400" b="1" dirty="0" smtClean="0">
                <a:latin typeface="Times New Roman" panose="02020603050405020304" pitchFamily="18" charset="0"/>
                <a:cs typeface="Times New Roman" panose="02020603050405020304" pitchFamily="18" charset="0"/>
              </a:rPr>
              <a:t>Surveiller</a:t>
            </a:r>
            <a:r>
              <a:rPr lang="fr-FR" sz="2400" dirty="0" smtClean="0">
                <a:latin typeface="Times New Roman" panose="02020603050405020304" pitchFamily="18" charset="0"/>
                <a:cs typeface="Times New Roman" panose="02020603050405020304" pitchFamily="18" charset="0"/>
              </a:rPr>
              <a:t> le bruxisme chez l’enfant </a:t>
            </a:r>
            <a:r>
              <a:rPr lang="fr-FR" sz="2400" dirty="0">
                <a:latin typeface="Times New Roman" panose="02020603050405020304" pitchFamily="18" charset="0"/>
                <a:cs typeface="Times New Roman" panose="02020603050405020304" pitchFamily="18" charset="0"/>
              </a:rPr>
              <a:t>responsable de la perte de la dimension verticale d’occlusion</a:t>
            </a:r>
          </a:p>
          <a:p>
            <a:pPr marL="514350" lvl="0" indent="-514350">
              <a:lnSpc>
                <a:spcPct val="150000"/>
              </a:lnSpc>
              <a:spcBef>
                <a:spcPts val="0"/>
              </a:spcBef>
              <a:buFont typeface="+mj-lt"/>
              <a:buAutoNum type="arabicPeriod" startAt="2"/>
            </a:pPr>
            <a:r>
              <a:rPr lang="fr-FR" sz="2400" b="1" dirty="0" smtClean="0">
                <a:latin typeface="Times New Roman" panose="02020603050405020304" pitchFamily="18" charset="0"/>
                <a:cs typeface="Times New Roman" panose="02020603050405020304" pitchFamily="18" charset="0"/>
              </a:rPr>
              <a:t>Surveiller</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la dent de six ans : dépistage et traitement précoce des caries de sillons</a:t>
            </a:r>
          </a:p>
          <a:p>
            <a:pPr marL="514350" lvl="0" indent="-514350">
              <a:lnSpc>
                <a:spcPct val="150000"/>
              </a:lnSpc>
              <a:spcBef>
                <a:spcPts val="0"/>
              </a:spcBef>
              <a:buFont typeface="+mj-lt"/>
              <a:buAutoNum type="arabicPeriod" startAt="2"/>
            </a:pPr>
            <a:r>
              <a:rPr lang="fr-FR" sz="2400" b="1" dirty="0" smtClean="0">
                <a:latin typeface="Times New Roman" panose="02020603050405020304" pitchFamily="18" charset="0"/>
                <a:cs typeface="Times New Roman" panose="02020603050405020304" pitchFamily="18" charset="0"/>
              </a:rPr>
              <a:t>Dépister </a:t>
            </a:r>
            <a:r>
              <a:rPr lang="fr-FR" sz="2400" dirty="0" smtClean="0">
                <a:latin typeface="Times New Roman" panose="02020603050405020304" pitchFamily="18" charset="0"/>
                <a:cs typeface="Times New Roman" panose="02020603050405020304" pitchFamily="18" charset="0"/>
              </a:rPr>
              <a:t>de façon précoce </a:t>
            </a:r>
            <a:r>
              <a:rPr lang="fr-FR" sz="2400" dirty="0">
                <a:latin typeface="Times New Roman" panose="02020603050405020304" pitchFamily="18" charset="0"/>
                <a:cs typeface="Times New Roman" panose="02020603050405020304" pitchFamily="18" charset="0"/>
              </a:rPr>
              <a:t>des malpositions</a:t>
            </a:r>
          </a:p>
          <a:p>
            <a:pPr marL="514350" lvl="0" indent="-514350">
              <a:lnSpc>
                <a:spcPct val="150000"/>
              </a:lnSpc>
              <a:spcBef>
                <a:spcPts val="0"/>
              </a:spcBef>
              <a:buFont typeface="+mj-lt"/>
              <a:buAutoNum type="arabicPeriod" startAt="2"/>
            </a:pPr>
            <a:r>
              <a:rPr lang="fr-FR" sz="2400" b="1" dirty="0" smtClean="0">
                <a:latin typeface="Times New Roman" panose="02020603050405020304" pitchFamily="18" charset="0"/>
                <a:cs typeface="Times New Roman" panose="02020603050405020304" pitchFamily="18" charset="0"/>
              </a:rPr>
              <a:t>Prévenir</a:t>
            </a:r>
            <a:r>
              <a:rPr lang="fr-FR" sz="2400" dirty="0" smtClean="0">
                <a:latin typeface="Times New Roman" panose="02020603050405020304" pitchFamily="18" charset="0"/>
                <a:cs typeface="Times New Roman" panose="02020603050405020304" pitchFamily="18" charset="0"/>
              </a:rPr>
              <a:t> et empêcher l’éruption </a:t>
            </a:r>
            <a:r>
              <a:rPr lang="fr-FR" sz="2400" dirty="0" err="1" smtClean="0">
                <a:latin typeface="Times New Roman" panose="02020603050405020304" pitchFamily="18" charset="0"/>
                <a:cs typeface="Times New Roman" panose="02020603050405020304" pitchFamily="18" charset="0"/>
              </a:rPr>
              <a:t>mésiale</a:t>
            </a:r>
            <a:r>
              <a:rPr lang="fr-FR" sz="2400" dirty="0" smtClean="0">
                <a:latin typeface="Times New Roman" panose="02020603050405020304" pitchFamily="18" charset="0"/>
                <a:cs typeface="Times New Roman" panose="02020603050405020304" pitchFamily="18" charset="0"/>
              </a:rPr>
              <a:t> des canines en </a:t>
            </a:r>
            <a:r>
              <a:rPr lang="fr-FR" sz="2400" dirty="0">
                <a:latin typeface="Times New Roman" panose="02020603050405020304" pitchFamily="18" charset="0"/>
                <a:cs typeface="Times New Roman" panose="02020603050405020304" pitchFamily="18" charset="0"/>
              </a:rPr>
              <a:t>cas d’agénésie des incisives latérales </a:t>
            </a:r>
            <a:r>
              <a:rPr lang="fr-FR" sz="2400" dirty="0" smtClean="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78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1800" y="152400"/>
            <a:ext cx="11480800" cy="5884863"/>
          </a:xfrm>
        </p:spPr>
        <p:txBody>
          <a:bodyPr>
            <a:normAutofit/>
          </a:bodyPr>
          <a:lstStyle/>
          <a:p>
            <a:pPr marL="0" indent="0" algn="just">
              <a:lnSpc>
                <a:spcPct val="150000"/>
              </a:lnSpc>
              <a:buNone/>
            </a:pPr>
            <a:r>
              <a:rPr lang="fr-FR" sz="2400" b="1" dirty="0" smtClean="0">
                <a:solidFill>
                  <a:srgbClr val="FF0000"/>
                </a:solidFill>
                <a:latin typeface="Times New Roman" panose="02020603050405020304" pitchFamily="18" charset="0"/>
                <a:cs typeface="Times New Roman" panose="02020603050405020304" pitchFamily="18" charset="0"/>
              </a:rPr>
              <a:t>2.3</a:t>
            </a:r>
            <a:r>
              <a:rPr lang="fr-FR" sz="2400" b="1" dirty="0">
                <a:solidFill>
                  <a:srgbClr val="FF0000"/>
                </a:solidFill>
                <a:latin typeface="Times New Roman" panose="02020603050405020304" pitchFamily="18" charset="0"/>
                <a:cs typeface="Times New Roman" panose="02020603050405020304" pitchFamily="18" charset="0"/>
              </a:rPr>
              <a:t>. Adolescents</a:t>
            </a:r>
          </a:p>
          <a:p>
            <a:pPr marL="457200" lvl="0" indent="-457200" algn="just">
              <a:lnSpc>
                <a:spcPct val="150000"/>
              </a:lnSpc>
              <a:spcBef>
                <a:spcPts val="0"/>
              </a:spcBef>
              <a:buFont typeface="+mj-lt"/>
              <a:buAutoNum type="arabicPeriod"/>
            </a:pPr>
            <a:r>
              <a:rPr lang="fr-FR" sz="2400" b="1" dirty="0" smtClean="0">
                <a:latin typeface="Times New Roman" panose="02020603050405020304" pitchFamily="18" charset="0"/>
                <a:cs typeface="Times New Roman" panose="02020603050405020304" pitchFamily="18" charset="0"/>
              </a:rPr>
              <a:t>Surveiller</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l’état de santé bucco-dentaire par des contrôles semestriels : hygiène bucco-dentaire, contrôle des saignements des gencives et des infiltrations des sillons </a:t>
            </a:r>
          </a:p>
          <a:p>
            <a:pPr marL="457200" lvl="0" indent="-457200" algn="just">
              <a:lnSpc>
                <a:spcPct val="150000"/>
              </a:lnSpc>
              <a:spcBef>
                <a:spcPts val="0"/>
              </a:spcBef>
              <a:buFont typeface="+mj-lt"/>
              <a:buAutoNum type="arabicPeriod"/>
            </a:pPr>
            <a:r>
              <a:rPr lang="fr-FR" sz="2400" b="1" dirty="0">
                <a:latin typeface="Times New Roman" panose="02020603050405020304" pitchFamily="18" charset="0"/>
                <a:cs typeface="Times New Roman" panose="02020603050405020304" pitchFamily="18" charset="0"/>
              </a:rPr>
              <a:t>Instaurer</a:t>
            </a:r>
            <a:r>
              <a:rPr lang="fr-FR" sz="2400" dirty="0">
                <a:latin typeface="Times New Roman" panose="02020603050405020304" pitchFamily="18" charset="0"/>
                <a:cs typeface="Times New Roman" panose="02020603050405020304" pitchFamily="18" charset="0"/>
              </a:rPr>
              <a:t> une alimentation riche et variée et surtout pauvre en hydrates de carbone</a:t>
            </a:r>
          </a:p>
          <a:p>
            <a:pPr marL="457200" lvl="0" indent="-457200" algn="just">
              <a:lnSpc>
                <a:spcPct val="150000"/>
              </a:lnSpc>
              <a:spcBef>
                <a:spcPts val="0"/>
              </a:spcBef>
              <a:buFont typeface="+mj-lt"/>
              <a:buAutoNum type="arabicPeriod"/>
            </a:pPr>
            <a:r>
              <a:rPr lang="fr-FR" sz="2400" b="1" dirty="0" smtClean="0">
                <a:latin typeface="Times New Roman" panose="02020603050405020304" pitchFamily="18" charset="0"/>
                <a:cs typeface="Times New Roman" panose="02020603050405020304" pitchFamily="18" charset="0"/>
              </a:rPr>
              <a:t>Traiter</a:t>
            </a:r>
            <a:r>
              <a:rPr lang="fr-FR" sz="2400" dirty="0" smtClean="0">
                <a:latin typeface="Times New Roman" panose="02020603050405020304" pitchFamily="18" charset="0"/>
                <a:cs typeface="Times New Roman" panose="02020603050405020304" pitchFamily="18" charset="0"/>
              </a:rPr>
              <a:t> les </a:t>
            </a:r>
            <a:r>
              <a:rPr lang="fr-FR" sz="2400" dirty="0">
                <a:latin typeface="Times New Roman" panose="02020603050405020304" pitchFamily="18" charset="0"/>
                <a:cs typeface="Times New Roman" panose="02020603050405020304" pitchFamily="18" charset="0"/>
              </a:rPr>
              <a:t>malpositions</a:t>
            </a:r>
          </a:p>
          <a:p>
            <a:pPr marL="457200" lvl="0" indent="-457200" algn="just">
              <a:lnSpc>
                <a:spcPct val="150000"/>
              </a:lnSpc>
              <a:spcBef>
                <a:spcPts val="0"/>
              </a:spcBef>
              <a:buFont typeface="+mj-lt"/>
              <a:buAutoNum type="arabicPeriod"/>
            </a:pPr>
            <a:r>
              <a:rPr lang="fr-FR" sz="2400" b="1" dirty="0" smtClean="0">
                <a:latin typeface="Times New Roman" panose="02020603050405020304" pitchFamily="18" charset="0"/>
                <a:cs typeface="Times New Roman" panose="02020603050405020304" pitchFamily="18" charset="0"/>
              </a:rPr>
              <a:t>Mettre</a:t>
            </a:r>
            <a:r>
              <a:rPr lang="fr-FR" sz="2400" dirty="0" smtClean="0">
                <a:latin typeface="Times New Roman" panose="02020603050405020304" pitchFamily="18" charset="0"/>
                <a:cs typeface="Times New Roman" panose="02020603050405020304" pitchFamily="18" charset="0"/>
              </a:rPr>
              <a:t> en place </a:t>
            </a:r>
            <a:r>
              <a:rPr lang="fr-FR" sz="2400" dirty="0" err="1">
                <a:latin typeface="Times New Roman" panose="02020603050405020304" pitchFamily="18" charset="0"/>
                <a:cs typeface="Times New Roman" panose="02020603050405020304" pitchFamily="18" charset="0"/>
              </a:rPr>
              <a:t>chirurgico</a:t>
            </a:r>
            <a:r>
              <a:rPr lang="fr-FR" sz="2400" dirty="0">
                <a:latin typeface="Times New Roman" panose="02020603050405020304" pitchFamily="18" charset="0"/>
                <a:cs typeface="Times New Roman" panose="02020603050405020304" pitchFamily="18" charset="0"/>
              </a:rPr>
              <a:t>-orthodontique des canines incluses</a:t>
            </a:r>
          </a:p>
          <a:p>
            <a:pPr marL="457200" lvl="0" indent="-457200" algn="just">
              <a:lnSpc>
                <a:spcPct val="150000"/>
              </a:lnSpc>
              <a:spcBef>
                <a:spcPts val="0"/>
              </a:spcBef>
              <a:buFont typeface="+mj-lt"/>
              <a:buAutoNum type="arabicPeriod"/>
            </a:pPr>
            <a:r>
              <a:rPr lang="fr-FR" sz="2400" b="1" dirty="0" smtClean="0">
                <a:latin typeface="Times New Roman" panose="02020603050405020304" pitchFamily="18" charset="0"/>
                <a:cs typeface="Times New Roman" panose="02020603050405020304" pitchFamily="18" charset="0"/>
              </a:rPr>
              <a:t>Corriger</a:t>
            </a:r>
            <a:r>
              <a:rPr lang="fr-FR" sz="2400" dirty="0" smtClean="0">
                <a:latin typeface="Times New Roman" panose="02020603050405020304" pitchFamily="18" charset="0"/>
                <a:cs typeface="Times New Roman" panose="02020603050405020304" pitchFamily="18" charset="0"/>
              </a:rPr>
              <a:t> les </a:t>
            </a:r>
            <a:r>
              <a:rPr lang="fr-FR" sz="2400" dirty="0" err="1">
                <a:latin typeface="Times New Roman" panose="02020603050405020304" pitchFamily="18" charset="0"/>
                <a:cs typeface="Times New Roman" panose="02020603050405020304" pitchFamily="18" charset="0"/>
              </a:rPr>
              <a:t>parafonctions</a:t>
            </a:r>
            <a:endParaRPr lang="fr-FR" sz="2400" dirty="0">
              <a:latin typeface="Times New Roman" panose="02020603050405020304" pitchFamily="18" charset="0"/>
              <a:cs typeface="Times New Roman" panose="02020603050405020304" pitchFamily="18" charset="0"/>
            </a:endParaRPr>
          </a:p>
          <a:p>
            <a:pPr marL="457200" lvl="0" indent="-457200" algn="just">
              <a:lnSpc>
                <a:spcPct val="150000"/>
              </a:lnSpc>
              <a:spcBef>
                <a:spcPts val="0"/>
              </a:spcBef>
              <a:buFont typeface="+mj-lt"/>
              <a:buAutoNum type="arabicPeriod"/>
            </a:pPr>
            <a:r>
              <a:rPr lang="fr-FR" sz="2400" b="1" dirty="0" smtClean="0">
                <a:latin typeface="Times New Roman" panose="02020603050405020304" pitchFamily="18" charset="0"/>
                <a:cs typeface="Times New Roman" panose="02020603050405020304" pitchFamily="18" charset="0"/>
              </a:rPr>
              <a:t>Remplacer</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toute dent extraite</a:t>
            </a:r>
          </a:p>
          <a:p>
            <a:pPr marL="0" indent="0" algn="just">
              <a:lnSpc>
                <a:spcPct val="150000"/>
              </a:lnSpc>
              <a:buNone/>
            </a:pPr>
            <a:endParaRPr lang="fr-FR" sz="24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4973637" y="3932237"/>
            <a:ext cx="6867525" cy="2600325"/>
          </a:xfrm>
          <a:prstGeom prst="rect">
            <a:avLst/>
          </a:prstGeom>
        </p:spPr>
      </p:pic>
      <p:sp>
        <p:nvSpPr>
          <p:cNvPr id="5" name="Rectangle 4"/>
          <p:cNvSpPr/>
          <p:nvPr/>
        </p:nvSpPr>
        <p:spPr>
          <a:xfrm>
            <a:off x="5051425" y="6357938"/>
            <a:ext cx="6973888" cy="304800"/>
          </a:xfrm>
          <a:prstGeom prst="rect">
            <a:avLst/>
          </a:prstGeom>
        </p:spPr>
        <p:txBody>
          <a:bodyPr>
            <a:spAutoFit/>
          </a:bodyPr>
          <a:lstStyle/>
          <a:p>
            <a:pPr>
              <a:lnSpc>
                <a:spcPct val="150000"/>
              </a:lnSpc>
              <a:defRPr/>
            </a:pPr>
            <a:r>
              <a:rPr lang="fr-FR" sz="1050" b="1" dirty="0">
                <a:latin typeface="Arial" charset="0"/>
                <a:cs typeface="Arial" charset="0"/>
              </a:rPr>
              <a:t>Herbert F., Wolf. </a:t>
            </a:r>
            <a:r>
              <a:rPr lang="en-US" sz="1050" b="1" dirty="0">
                <a:latin typeface="Arial" charset="0"/>
                <a:cs typeface="Arial" charset="0"/>
              </a:rPr>
              <a:t>Edith M., et Klaus H., </a:t>
            </a:r>
            <a:r>
              <a:rPr lang="en-US" sz="1050" b="1" dirty="0" err="1">
                <a:latin typeface="Arial" charset="0"/>
                <a:cs typeface="Arial" charset="0"/>
              </a:rPr>
              <a:t>Rateitschak</a:t>
            </a:r>
            <a:r>
              <a:rPr lang="en-US" sz="1050" dirty="0">
                <a:latin typeface="Arial" charset="0"/>
                <a:cs typeface="Arial" charset="0"/>
              </a:rPr>
              <a:t>. </a:t>
            </a:r>
            <a:r>
              <a:rPr lang="fr-FR" sz="1050" dirty="0">
                <a:latin typeface="Arial" charset="0"/>
                <a:cs typeface="Arial" charset="0"/>
              </a:rPr>
              <a:t> </a:t>
            </a:r>
            <a:r>
              <a:rPr lang="fr-FR" sz="1050" i="1" dirty="0">
                <a:latin typeface="Arial" charset="0"/>
                <a:cs typeface="Arial" charset="0"/>
              </a:rPr>
              <a:t>Atlas de parodontologie,2004  </a:t>
            </a:r>
            <a:r>
              <a:rPr lang="fr-FR" sz="1050" dirty="0">
                <a:latin typeface="Arial" charset="0"/>
                <a:cs typeface="Arial" charset="0"/>
              </a:rPr>
              <a:t>Edition,  MASSON, Paris.</a:t>
            </a:r>
          </a:p>
        </p:txBody>
      </p:sp>
    </p:spTree>
    <p:extLst>
      <p:ext uri="{BB962C8B-B14F-4D97-AF65-F5344CB8AC3E}">
        <p14:creationId xmlns:p14="http://schemas.microsoft.com/office/powerpoint/2010/main" val="2892113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4000" y="228600"/>
            <a:ext cx="11557000" cy="6362700"/>
          </a:xfrm>
        </p:spPr>
        <p:txBody>
          <a:bodyPr>
            <a:noAutofit/>
          </a:bodyPr>
          <a:lstStyle/>
          <a:p>
            <a:pPr marL="0" indent="0" algn="just">
              <a:lnSpc>
                <a:spcPct val="150000"/>
              </a:lnSpc>
              <a:spcBef>
                <a:spcPts val="0"/>
              </a:spcBef>
              <a:buNone/>
            </a:pPr>
            <a:r>
              <a:rPr lang="fr-FR" sz="2400" b="1" dirty="0" smtClean="0">
                <a:solidFill>
                  <a:srgbClr val="FF0000"/>
                </a:solidFill>
                <a:latin typeface="Times New Roman" panose="02020603050405020304" pitchFamily="18" charset="0"/>
                <a:cs typeface="Times New Roman" panose="02020603050405020304" pitchFamily="18" charset="0"/>
              </a:rPr>
              <a:t>2.4. </a:t>
            </a:r>
            <a:r>
              <a:rPr lang="fr-FR" sz="2400" b="1" dirty="0">
                <a:solidFill>
                  <a:srgbClr val="FF0000"/>
                </a:solidFill>
                <a:latin typeface="Times New Roman" panose="02020603050405020304" pitchFamily="18" charset="0"/>
                <a:cs typeface="Times New Roman" panose="02020603050405020304" pitchFamily="18" charset="0"/>
              </a:rPr>
              <a:t>Chez l’Adulte</a:t>
            </a:r>
            <a:endParaRPr lang="fr-FR" sz="2400" dirty="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fr-FR" sz="2400" b="1" dirty="0" smtClean="0">
                <a:latin typeface="Times New Roman" panose="02020603050405020304" pitchFamily="18" charset="0"/>
                <a:cs typeface="Times New Roman" panose="02020603050405020304" pitchFamily="18" charset="0"/>
              </a:rPr>
              <a:t>2.4.1</a:t>
            </a:r>
            <a:r>
              <a:rPr lang="fr-FR" sz="2400" b="1" dirty="0">
                <a:latin typeface="Times New Roman" panose="02020603050405020304" pitchFamily="18" charset="0"/>
                <a:cs typeface="Times New Roman" panose="02020603050405020304" pitchFamily="18" charset="0"/>
              </a:rPr>
              <a:t>. Traitement des dents</a:t>
            </a:r>
            <a:endParaRPr lang="fr-FR" sz="2400" dirty="0">
              <a:latin typeface="Times New Roman" panose="02020603050405020304" pitchFamily="18" charset="0"/>
              <a:cs typeface="Times New Roman" panose="02020603050405020304" pitchFamily="18" charset="0"/>
            </a:endParaRPr>
          </a:p>
          <a:p>
            <a:pPr marL="0" lvl="0" indent="0" algn="just">
              <a:lnSpc>
                <a:spcPct val="150000"/>
              </a:lnSpc>
              <a:spcBef>
                <a:spcPts val="0"/>
              </a:spcBef>
              <a:buNone/>
            </a:pPr>
            <a:r>
              <a:rPr lang="fr-FR" sz="2400" b="1" dirty="0" smtClean="0">
                <a:latin typeface="Times New Roman" panose="02020603050405020304" pitchFamily="18" charset="0"/>
                <a:cs typeface="Times New Roman" panose="02020603050405020304" pitchFamily="18" charset="0"/>
              </a:rPr>
              <a:t>-Douleurs </a:t>
            </a:r>
            <a:r>
              <a:rPr lang="fr-FR" sz="2400" b="1" dirty="0">
                <a:latin typeface="Times New Roman" panose="02020603050405020304" pitchFamily="18" charset="0"/>
                <a:cs typeface="Times New Roman" panose="02020603050405020304" pitchFamily="18" charset="0"/>
              </a:rPr>
              <a:t>dentaire </a:t>
            </a:r>
            <a:r>
              <a:rPr lang="fr-FR" sz="2400" dirty="0">
                <a:latin typeface="Times New Roman" panose="02020603050405020304" pitchFamily="18" charset="0"/>
                <a:cs typeface="Times New Roman" panose="02020603050405020304" pitchFamily="18" charset="0"/>
              </a:rPr>
              <a:t>entraine une déviation du chemin de fermeture, si la situation se prolonge, une nouvelle occlusion de convenance s’établit.</a:t>
            </a:r>
          </a:p>
          <a:p>
            <a:pPr marL="0" lvl="0" indent="0" algn="just">
              <a:lnSpc>
                <a:spcPct val="150000"/>
              </a:lnSpc>
              <a:spcBef>
                <a:spcPts val="0"/>
              </a:spcBef>
              <a:buNone/>
            </a:pPr>
            <a:r>
              <a:rPr lang="fr-FR" sz="2400" b="1" dirty="0" smtClean="0">
                <a:latin typeface="Times New Roman" panose="02020603050405020304" pitchFamily="18" charset="0"/>
                <a:cs typeface="Times New Roman" panose="02020603050405020304" pitchFamily="18" charset="0"/>
              </a:rPr>
              <a:t>-Obturations </a:t>
            </a:r>
            <a:r>
              <a:rPr lang="fr-FR" sz="2400" b="1" dirty="0">
                <a:latin typeface="Times New Roman" panose="02020603050405020304" pitchFamily="18" charset="0"/>
                <a:cs typeface="Times New Roman" panose="02020603050405020304" pitchFamily="18" charset="0"/>
              </a:rPr>
              <a:t>incorrectes : </a:t>
            </a:r>
            <a:endParaRPr lang="fr-FR" sz="2400" dirty="0">
              <a:latin typeface="Times New Roman" panose="02020603050405020304" pitchFamily="18" charset="0"/>
              <a:cs typeface="Times New Roman" panose="02020603050405020304" pitchFamily="18" charset="0"/>
            </a:endParaRPr>
          </a:p>
          <a:p>
            <a:pPr marL="0" lvl="0" indent="0" algn="just">
              <a:lnSpc>
                <a:spcPct val="150000"/>
              </a:lnSpc>
              <a:spcBef>
                <a:spcPts val="0"/>
              </a:spcBef>
              <a:buNone/>
            </a:pPr>
            <a:r>
              <a:rPr lang="fr-FR" sz="2400" dirty="0" smtClean="0">
                <a:latin typeface="Times New Roman" panose="02020603050405020304" pitchFamily="18" charset="0"/>
                <a:cs typeface="Times New Roman" panose="02020603050405020304" pitchFamily="18" charset="0"/>
              </a:rPr>
              <a:t>Reproduire l’anatomie et la physiologie de la surface occlusale et du point ou de la surface de contact pour permettre une trituration optimale des aliments </a:t>
            </a:r>
          </a:p>
          <a:p>
            <a:pPr marL="0" lvl="0" indent="0" algn="just">
              <a:lnSpc>
                <a:spcPct val="150000"/>
              </a:lnSpc>
              <a:spcBef>
                <a:spcPts val="0"/>
              </a:spcBef>
              <a:buNone/>
            </a:pPr>
            <a:r>
              <a:rPr lang="fr-FR" sz="2400" b="1" dirty="0" smtClean="0">
                <a:latin typeface="Times New Roman" panose="02020603050405020304" pitchFamily="18" charset="0"/>
                <a:cs typeface="Times New Roman" panose="02020603050405020304" pitchFamily="18" charset="0"/>
              </a:rPr>
              <a:t>-Soins </a:t>
            </a:r>
            <a:r>
              <a:rPr lang="fr-FR" sz="2400" b="1" dirty="0">
                <a:latin typeface="Times New Roman" panose="02020603050405020304" pitchFamily="18" charset="0"/>
                <a:cs typeface="Times New Roman" panose="02020603050405020304" pitchFamily="18" charset="0"/>
              </a:rPr>
              <a:t>prolongés : </a:t>
            </a:r>
            <a:r>
              <a:rPr lang="fr-FR" sz="2400" dirty="0">
                <a:latin typeface="Times New Roman" panose="02020603050405020304" pitchFamily="18" charset="0"/>
                <a:cs typeface="Times New Roman" panose="02020603050405020304" pitchFamily="18" charset="0"/>
              </a:rPr>
              <a:t>Le maintien prolongé d’une ouverture forcée, entraine des crampes musculaires </a:t>
            </a:r>
            <a:r>
              <a:rPr lang="fr-FR" sz="2400" dirty="0" smtClean="0">
                <a:latin typeface="Times New Roman" panose="02020603050405020304" pitchFamily="18" charset="0"/>
                <a:cs typeface="Times New Roman" panose="02020603050405020304" pitchFamily="18" charset="0"/>
              </a:rPr>
              <a:t>et élongation des ligament-capsulaires. Des gouttières de reconditionnement tissulaires permettent de retrouver la relaxation musculaire et une posture de repos. Ceci redéfinit une posture d’équilibre et de réadaptation du système stomatognatique.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490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300" y="327025"/>
            <a:ext cx="11430000" cy="4351338"/>
          </a:xfrm>
        </p:spPr>
        <p:txBody>
          <a:bodyPr>
            <a:noAutofit/>
          </a:bodyPr>
          <a:lstStyle/>
          <a:p>
            <a:pPr algn="just">
              <a:lnSpc>
                <a:spcPct val="150000"/>
              </a:lnSpc>
            </a:pPr>
            <a:r>
              <a:rPr lang="fr-FR" sz="2400" b="1" dirty="0" smtClean="0">
                <a:latin typeface="Times New Roman" panose="02020603050405020304" pitchFamily="18" charset="0"/>
                <a:cs typeface="Times New Roman" panose="02020603050405020304" pitchFamily="18" charset="0"/>
              </a:rPr>
              <a:t>2.4.2</a:t>
            </a:r>
            <a:r>
              <a:rPr lang="fr-FR" sz="2400" b="1" dirty="0" smtClean="0">
                <a:latin typeface="Times New Roman" panose="02020603050405020304" pitchFamily="18" charset="0"/>
                <a:cs typeface="Times New Roman" panose="02020603050405020304" pitchFamily="18" charset="0"/>
              </a:rPr>
              <a:t>. Traiter </a:t>
            </a:r>
            <a:r>
              <a:rPr lang="fr-FR" sz="2400" dirty="0" smtClean="0">
                <a:latin typeface="Times New Roman" panose="02020603050405020304" pitchFamily="18" charset="0"/>
                <a:cs typeface="Times New Roman" panose="02020603050405020304" pitchFamily="18" charset="0"/>
              </a:rPr>
              <a:t>les para-fonctions: certaines formes dysfonctionnement sont liées à des para-fonctions qu’il faut traiter avant d’entamer les traitements définitifs. Diminuer le stress « par prémédication ou approche psychologique » permet un meilleur contrôle de la composante occlusale. </a:t>
            </a:r>
          </a:p>
          <a:p>
            <a:pPr algn="just">
              <a:lnSpc>
                <a:spcPct val="150000"/>
              </a:lnSpc>
            </a:pPr>
            <a:r>
              <a:rPr lang="fr-FR" sz="2400" dirty="0" smtClean="0">
                <a:latin typeface="Times New Roman" panose="02020603050405020304" pitchFamily="18" charset="0"/>
                <a:cs typeface="Times New Roman" panose="02020603050405020304" pitchFamily="18" charset="0"/>
              </a:rPr>
              <a:t>Le port de gouttières occlusales permet d’améliorer les contacts occlusaux, éliminer les prématurités et les interférences génératrices de spasmes musculaires. </a:t>
            </a:r>
          </a:p>
          <a:p>
            <a:pPr marL="0" indent="0" algn="just">
              <a:lnSpc>
                <a:spcPct val="150000"/>
              </a:lnSpc>
              <a:spcBef>
                <a:spcPts val="0"/>
              </a:spcBef>
              <a:buNone/>
            </a:pPr>
            <a:endParaRPr lang="fr-FR" sz="24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fr-FR" sz="24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fr-FR" sz="2400" dirty="0" smtClean="0">
              <a:latin typeface="Times New Roman" panose="02020603050405020304" pitchFamily="18" charset="0"/>
              <a:cs typeface="Times New Roman" panose="02020603050405020304" pitchFamily="18" charset="0"/>
            </a:endParaRPr>
          </a:p>
          <a:p>
            <a:pPr marL="0" indent="0">
              <a:buNone/>
            </a:pPr>
            <a:endParaRPr lang="fr-FR"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88" y="4348163"/>
            <a:ext cx="4230687"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998538" y="6519863"/>
            <a:ext cx="8713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a:t>C. Chabre</a:t>
            </a:r>
            <a:r>
              <a:rPr lang="fr-FR" altLang="fr-FR" sz="1400" i="1"/>
              <a:t>, Récidive et contention, EMC, 23-480-A-01 Odontologie/Orthopédie, 2007 Elsevier Masson</a:t>
            </a:r>
          </a:p>
        </p:txBody>
      </p:sp>
      <p:sp>
        <p:nvSpPr>
          <p:cNvPr id="6" name="Rectangle 6"/>
          <p:cNvSpPr>
            <a:spLocks noChangeArrowheads="1"/>
          </p:cNvSpPr>
          <p:nvPr/>
        </p:nvSpPr>
        <p:spPr bwMode="auto">
          <a:xfrm>
            <a:off x="3763963" y="6149976"/>
            <a:ext cx="282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b="1" dirty="0"/>
              <a:t>Gouttière thermoformée</a:t>
            </a:r>
            <a:endParaRPr lang="fr-FR" altLang="fr-FR" dirty="0"/>
          </a:p>
        </p:txBody>
      </p:sp>
    </p:spTree>
    <p:extLst>
      <p:ext uri="{BB962C8B-B14F-4D97-AF65-F5344CB8AC3E}">
        <p14:creationId xmlns:p14="http://schemas.microsoft.com/office/powerpoint/2010/main" val="243460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9900" y="403225"/>
            <a:ext cx="11239500" cy="4351338"/>
          </a:xfrm>
        </p:spPr>
        <p:txBody>
          <a:bodyPr>
            <a:normAutofit/>
          </a:bodyPr>
          <a:lstStyle/>
          <a:p>
            <a:pPr marL="0" indent="0" algn="just">
              <a:lnSpc>
                <a:spcPct val="150000"/>
              </a:lnSpc>
              <a:spcBef>
                <a:spcPts val="0"/>
              </a:spcBef>
              <a:buNone/>
            </a:pPr>
            <a:r>
              <a:rPr lang="fr-FR" sz="2400" b="1" dirty="0" smtClean="0">
                <a:latin typeface="Times New Roman" panose="02020603050405020304" pitchFamily="18" charset="0"/>
                <a:cs typeface="Times New Roman" panose="02020603050405020304" pitchFamily="18" charset="0"/>
              </a:rPr>
              <a:t>2.4.3</a:t>
            </a:r>
            <a:r>
              <a:rPr lang="fr-FR" sz="2400" b="1" dirty="0" smtClean="0">
                <a:latin typeface="Times New Roman" panose="02020603050405020304" pitchFamily="18" charset="0"/>
                <a:cs typeface="Times New Roman" panose="02020603050405020304" pitchFamily="18" charset="0"/>
              </a:rPr>
              <a:t>. Remplacement des dents : </a:t>
            </a:r>
            <a:r>
              <a:rPr lang="fr-FR" sz="2400" dirty="0" smtClean="0">
                <a:latin typeface="Times New Roman" panose="02020603050405020304" pitchFamily="18" charset="0"/>
                <a:cs typeface="Times New Roman" panose="02020603050405020304" pitchFamily="18" charset="0"/>
              </a:rPr>
              <a:t>La prévention commence au lendemain de l’avulsion d’une dent et créer des contacts </a:t>
            </a:r>
            <a:r>
              <a:rPr lang="fr-FR" sz="2400" dirty="0" err="1" smtClean="0">
                <a:latin typeface="Times New Roman" panose="02020603050405020304" pitchFamily="18" charset="0"/>
                <a:cs typeface="Times New Roman" panose="02020603050405020304" pitchFamily="18" charset="0"/>
              </a:rPr>
              <a:t>dento</a:t>
            </a:r>
            <a:r>
              <a:rPr lang="fr-FR" sz="2400" dirty="0" smtClean="0">
                <a:latin typeface="Times New Roman" panose="02020603050405020304" pitchFamily="18" charset="0"/>
                <a:cs typeface="Times New Roman" panose="02020603050405020304" pitchFamily="18" charset="0"/>
              </a:rPr>
              <a:t>-dentaires punctiformes répartis de façon harmonieuse sur l’ensemble de la denture et prévenir l’égression, la </a:t>
            </a:r>
            <a:r>
              <a:rPr lang="fr-FR" sz="2400" dirty="0" err="1" smtClean="0">
                <a:latin typeface="Times New Roman" panose="02020603050405020304" pitchFamily="18" charset="0"/>
                <a:cs typeface="Times New Roman" panose="02020603050405020304" pitchFamily="18" charset="0"/>
              </a:rPr>
              <a:t>mésialisation</a:t>
            </a:r>
            <a:r>
              <a:rPr lang="fr-FR" sz="2400" dirty="0" smtClean="0">
                <a:latin typeface="Times New Roman" panose="02020603050405020304" pitchFamily="18" charset="0"/>
                <a:cs typeface="Times New Roman" panose="02020603050405020304" pitchFamily="18" charset="0"/>
              </a:rPr>
              <a:t> ou la rotation des dents adjacentes et antagonistes « éviter les surcharges occlusales, prématurités et interférences ».  </a:t>
            </a:r>
          </a:p>
          <a:p>
            <a:pPr marL="0" indent="0" algn="just">
              <a:lnSpc>
                <a:spcPct val="150000"/>
              </a:lnSpc>
              <a:spcBef>
                <a:spcPts val="0"/>
              </a:spcBef>
              <a:buNone/>
            </a:pPr>
            <a:endParaRPr lang="fr-FR" sz="2400" dirty="0" smtClean="0">
              <a:latin typeface="Times New Roman" panose="02020603050405020304" pitchFamily="18" charset="0"/>
              <a:cs typeface="Times New Roman" panose="02020603050405020304" pitchFamily="18" charset="0"/>
            </a:endParaRPr>
          </a:p>
          <a:p>
            <a:pPr marL="0" indent="0">
              <a:buNone/>
            </a:pPr>
            <a:endParaRPr lang="fr-FR" sz="24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3902075"/>
            <a:ext cx="25908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8224" y="3903662"/>
            <a:ext cx="2559348" cy="17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3873500" y="4114800"/>
            <a:ext cx="31369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latin typeface="Times New Roman" panose="02020603050405020304" pitchFamily="18" charset="0"/>
                <a:cs typeface="Times New Roman" panose="02020603050405020304" pitchFamily="18" charset="0"/>
              </a:rPr>
              <a:t>Remplacement d’une dent manquante en l’incluant dans un système de contention fixe</a:t>
            </a:r>
            <a:endParaRPr lang="fr-FR" dirty="0">
              <a:latin typeface="Times New Roman" panose="02020603050405020304" pitchFamily="18" charset="0"/>
              <a:cs typeface="Times New Roman" panose="02020603050405020304" pitchFamily="18" charset="0"/>
            </a:endParaRPr>
          </a:p>
        </p:txBody>
      </p:sp>
      <p:sp>
        <p:nvSpPr>
          <p:cNvPr id="7" name="Rectangle 6"/>
          <p:cNvSpPr/>
          <p:nvPr/>
        </p:nvSpPr>
        <p:spPr>
          <a:xfrm>
            <a:off x="469900" y="5642486"/>
            <a:ext cx="11239500" cy="1133965"/>
          </a:xfrm>
          <a:prstGeom prst="rect">
            <a:avLst/>
          </a:prstGeom>
        </p:spPr>
        <p:txBody>
          <a:bodyPr wrap="square">
            <a:spAutoFit/>
          </a:bodyPr>
          <a:lstStyle/>
          <a:p>
            <a:pPr algn="just">
              <a:lnSpc>
                <a:spcPct val="150000"/>
              </a:lnSpc>
            </a:pPr>
            <a:r>
              <a:rPr lang="fr-FR" sz="2400" b="1" dirty="0" smtClean="0">
                <a:latin typeface="Times New Roman" panose="02020603050405020304" pitchFamily="18" charset="0"/>
                <a:cs typeface="Times New Roman" panose="02020603050405020304" pitchFamily="18" charset="0"/>
              </a:rPr>
              <a:t>2.4.4</a:t>
            </a:r>
            <a:r>
              <a:rPr lang="fr-FR" sz="2400" b="1" dirty="0" smtClean="0">
                <a:latin typeface="Times New Roman" panose="02020603050405020304" pitchFamily="18" charset="0"/>
                <a:cs typeface="Times New Roman" panose="02020603050405020304" pitchFamily="18" charset="0"/>
              </a:rPr>
              <a:t>. Rétablir </a:t>
            </a:r>
            <a:r>
              <a:rPr lang="fr-FR" sz="2400" dirty="0" smtClean="0">
                <a:latin typeface="Times New Roman" panose="02020603050405020304" pitchFamily="18" charset="0"/>
                <a:cs typeface="Times New Roman" panose="02020603050405020304" pitchFamily="18" charset="0"/>
              </a:rPr>
              <a:t>la DVO : créer des rapports d’engrènement type cuspide-fossettes ou cuspides crêtes marginales et repositionner les ATM dans leur cavité </a:t>
            </a:r>
            <a:r>
              <a:rPr lang="fr-FR" sz="2400" dirty="0" err="1" smtClean="0">
                <a:latin typeface="Times New Roman" panose="02020603050405020304" pitchFamily="18" charset="0"/>
                <a:cs typeface="Times New Roman" panose="02020603050405020304" pitchFamily="18" charset="0"/>
              </a:rPr>
              <a:t>glénoides</a:t>
            </a:r>
            <a:r>
              <a:rPr lang="fr-FR"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5402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 y="223188"/>
            <a:ext cx="11404600" cy="2308324"/>
          </a:xfrm>
          <a:prstGeom prst="rect">
            <a:avLst/>
          </a:prstGeom>
        </p:spPr>
        <p:txBody>
          <a:bodyPr wrap="square">
            <a:spAutoFit/>
          </a:bodyPr>
          <a:lstStyle/>
          <a:p>
            <a:pPr algn="just">
              <a:lnSpc>
                <a:spcPct val="150000"/>
              </a:lnSpc>
            </a:pPr>
            <a:r>
              <a:rPr lang="fr-FR" sz="2400" b="1" dirty="0" smtClean="0">
                <a:latin typeface="Times New Roman" panose="02020603050405020304" pitchFamily="18" charset="0"/>
                <a:cs typeface="Times New Roman" panose="02020603050405020304" pitchFamily="18" charset="0"/>
              </a:rPr>
              <a:t>2.4.5</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Orthodonthie</a:t>
            </a:r>
            <a:r>
              <a:rPr lang="fr-FR" sz="2400" b="1" dirty="0" smtClean="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le recours à des corrections des rapports </a:t>
            </a:r>
            <a:r>
              <a:rPr lang="fr-FR" sz="2400" dirty="0" err="1" smtClean="0">
                <a:latin typeface="Times New Roman" panose="02020603050405020304" pitchFamily="18" charset="0"/>
                <a:cs typeface="Times New Roman" panose="02020603050405020304" pitchFamily="18" charset="0"/>
              </a:rPr>
              <a:t>dento</a:t>
            </a:r>
            <a:r>
              <a:rPr lang="fr-FR" sz="2400" dirty="0" smtClean="0">
                <a:latin typeface="Times New Roman" panose="02020603050405020304" pitchFamily="18" charset="0"/>
                <a:cs typeface="Times New Roman" panose="02020603050405020304" pitchFamily="18" charset="0"/>
              </a:rPr>
              <a:t>-dentaires par améliorer l’engrènement dentaire par traitement orthodontique. La rééducation de la déglutition et de la respiration permettent d’optimiser les fonctions. La mauvaise position de la langue contribue dans les troubles de l’ATM.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362" y="2828924"/>
            <a:ext cx="3831096" cy="2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5686425" y="4919662"/>
            <a:ext cx="4172937" cy="369332"/>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b="1" dirty="0">
                <a:latin typeface="Times New Roman" panose="02020603050405020304" pitchFamily="18" charset="0"/>
                <a:cs typeface="Times New Roman" panose="02020603050405020304" pitchFamily="18" charset="0"/>
              </a:rPr>
              <a:t>Enveloppe linguale nocturne  de Bonnet </a:t>
            </a:r>
            <a:endParaRPr lang="fr-FR" altLang="fr-FR" dirty="0">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4597400" y="5489575"/>
            <a:ext cx="7159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200" dirty="0"/>
              <a:t>C. </a:t>
            </a:r>
            <a:r>
              <a:rPr lang="fr-FR" altLang="fr-FR" sz="1200" dirty="0" err="1"/>
              <a:t>Chabre</a:t>
            </a:r>
            <a:r>
              <a:rPr lang="fr-FR" altLang="fr-FR" sz="1200" i="1" dirty="0"/>
              <a:t>, Récidive et contention, EMC, 23-480-A-01 Odontologie/Orthopédie, 2007 Elsevier Masson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7" y="3139006"/>
            <a:ext cx="1729789" cy="25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495300" y="5766574"/>
            <a:ext cx="3073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smtClean="0">
                <a:latin typeface="Times New Roman" panose="02020603050405020304" pitchFamily="18" charset="0"/>
                <a:cs typeface="Times New Roman" panose="02020603050405020304" pitchFamily="18" charset="0"/>
              </a:rPr>
              <a:t>Brosse spécifique aux appareillages orthodontiques</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8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9400" y="266700"/>
            <a:ext cx="11557000" cy="6184900"/>
          </a:xfrm>
        </p:spPr>
        <p:txBody>
          <a:bodyPr>
            <a:normAutofit/>
          </a:bodyPr>
          <a:lstStyle/>
          <a:p>
            <a:pPr marL="0" indent="0" algn="just">
              <a:lnSpc>
                <a:spcPct val="150000"/>
              </a:lnSpc>
              <a:spcBef>
                <a:spcPts val="0"/>
              </a:spcBef>
              <a:buNone/>
            </a:pPr>
            <a:r>
              <a:rPr lang="fr-FR" sz="2400" b="1" dirty="0" smtClean="0">
                <a:latin typeface="Times New Roman" panose="02020603050405020304" pitchFamily="18" charset="0"/>
                <a:cs typeface="Times New Roman" panose="02020603050405020304" pitchFamily="18" charset="0"/>
              </a:rPr>
              <a:t>2.4.6</a:t>
            </a:r>
            <a:r>
              <a:rPr lang="fr-FR" sz="2400" b="1" dirty="0" smtClean="0">
                <a:latin typeface="Times New Roman" panose="02020603050405020304" pitchFamily="18" charset="0"/>
                <a:cs typeface="Times New Roman" panose="02020603050405020304" pitchFamily="18" charset="0"/>
              </a:rPr>
              <a:t>. Corriger </a:t>
            </a:r>
            <a:r>
              <a:rPr lang="fr-FR" sz="2400" dirty="0" smtClean="0">
                <a:latin typeface="Times New Roman" panose="02020603050405020304" pitchFamily="18" charset="0"/>
                <a:cs typeface="Times New Roman" panose="02020603050405020304" pitchFamily="18" charset="0"/>
              </a:rPr>
              <a:t>les postures nocives : la relation réciproque entre scoliose « surtout la scoliose idiopathique décrite chez les adolescents», les postures scoliotiques et les troubles de l’ATM a été bien décrite et identifiée chez les patients atteints de DAM.</a:t>
            </a:r>
          </a:p>
          <a:p>
            <a:pPr marL="0" indent="0" algn="just">
              <a:lnSpc>
                <a:spcPct val="150000"/>
              </a:lnSpc>
              <a:spcBef>
                <a:spcPts val="0"/>
              </a:spcBef>
              <a:buNone/>
            </a:pPr>
            <a:r>
              <a:rPr lang="fr-FR" sz="2400" dirty="0">
                <a:latin typeface="Times New Roman" panose="02020603050405020304" pitchFamily="18" charset="0"/>
                <a:cs typeface="Times New Roman" panose="02020603050405020304" pitchFamily="18" charset="0"/>
              </a:rPr>
              <a:t>Une relation entre la partie cervicale de la colonne vertébrale et l’appareil </a:t>
            </a:r>
            <a:r>
              <a:rPr lang="fr-FR" sz="2400" dirty="0" smtClean="0">
                <a:latin typeface="Times New Roman" panose="02020603050405020304" pitchFamily="18" charset="0"/>
                <a:cs typeface="Times New Roman" panose="02020603050405020304" pitchFamily="18" charset="0"/>
              </a:rPr>
              <a:t>masticatoire a </a:t>
            </a:r>
            <a:r>
              <a:rPr lang="fr-FR" sz="2400" dirty="0">
                <a:latin typeface="Times New Roman" panose="02020603050405020304" pitchFamily="18" charset="0"/>
                <a:cs typeface="Times New Roman" panose="02020603050405020304" pitchFamily="18" charset="0"/>
              </a:rPr>
              <a:t>été établie par plusieurs </a:t>
            </a:r>
            <a:r>
              <a:rPr lang="fr-FR" sz="2400" dirty="0" smtClean="0">
                <a:latin typeface="Times New Roman" panose="02020603050405020304" pitchFamily="18" charset="0"/>
                <a:cs typeface="Times New Roman" panose="02020603050405020304" pitchFamily="18" charset="0"/>
              </a:rPr>
              <a:t>auteurs. Le traitement intéresse le repositionnement et une rééquilibration articulaire et celle du bassin.</a:t>
            </a:r>
          </a:p>
          <a:p>
            <a:pPr marL="0" indent="0">
              <a:buNone/>
            </a:pPr>
            <a:endParaRPr lang="fr-FR" sz="2400" dirty="0"/>
          </a:p>
        </p:txBody>
      </p:sp>
      <p:pic>
        <p:nvPicPr>
          <p:cNvPr id="4" name="Espace réservé du contenu 3"/>
          <p:cNvPicPr>
            <a:picLocks noChangeAspect="1"/>
          </p:cNvPicPr>
          <p:nvPr/>
        </p:nvPicPr>
        <p:blipFill rotWithShape="1">
          <a:blip r:embed="rId2"/>
          <a:srcRect l="6989" t="4514" r="19415" b="12201"/>
          <a:stretch/>
        </p:blipFill>
        <p:spPr>
          <a:xfrm>
            <a:off x="6451587" y="3175000"/>
            <a:ext cx="2568547" cy="363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https://www.orthodontisteenligne.com/wp-content/uploads/2017/06/TMJ-Anatomie-Naru-orthoLemay-2.com--300x253.jpg"/>
          <p:cNvPicPr>
            <a:picLocks noChangeAspect="1" noChangeArrowheads="1"/>
          </p:cNvPicPr>
          <p:nvPr/>
        </p:nvPicPr>
        <p:blipFill rotWithShape="1">
          <a:blip r:embed="rId3">
            <a:extLst>
              <a:ext uri="{28A0092B-C50C-407E-A947-70E740481C1C}">
                <a14:useLocalDpi xmlns:a14="http://schemas.microsoft.com/office/drawing/2010/main" val="0"/>
              </a:ext>
            </a:extLst>
          </a:blip>
          <a:srcRect b="9952"/>
          <a:stretch/>
        </p:blipFill>
        <p:spPr bwMode="auto">
          <a:xfrm>
            <a:off x="1842837" y="3778562"/>
            <a:ext cx="3756526" cy="285273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095500" y="6488668"/>
            <a:ext cx="4521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Relation réciproque entre scoliose et DAM</a:t>
            </a:r>
            <a:endParaRPr lang="fr-FR" dirty="0"/>
          </a:p>
        </p:txBody>
      </p:sp>
    </p:spTree>
    <p:extLst>
      <p:ext uri="{BB962C8B-B14F-4D97-AF65-F5344CB8AC3E}">
        <p14:creationId xmlns:p14="http://schemas.microsoft.com/office/powerpoint/2010/main" val="77271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949325"/>
            <a:ext cx="10515600" cy="4351338"/>
          </a:xfrm>
        </p:spPr>
        <p:txBody>
          <a:bodyPr>
            <a:noAutofit/>
          </a:bodyPr>
          <a:lstStyle/>
          <a:p>
            <a:pPr marL="0" indent="0" algn="just">
              <a:lnSpc>
                <a:spcPct val="150000"/>
              </a:lnSpc>
              <a:spcBef>
                <a:spcPts val="0"/>
              </a:spcBef>
              <a:buNone/>
            </a:pPr>
            <a:r>
              <a:rPr lang="fr-FR" sz="2400" b="1" dirty="0" smtClean="0">
                <a:solidFill>
                  <a:srgbClr val="FF0000"/>
                </a:solidFill>
                <a:latin typeface="Times New Roman" panose="02020603050405020304" pitchFamily="18" charset="0"/>
                <a:cs typeface="Times New Roman" panose="02020603050405020304" pitchFamily="18" charset="0"/>
              </a:rPr>
              <a:t>Conclusion</a:t>
            </a:r>
            <a:endParaRPr lang="fr-FR" sz="2400" b="1" dirty="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fr-FR" sz="2400" dirty="0" smtClean="0">
                <a:latin typeface="Times New Roman" panose="02020603050405020304" pitchFamily="18" charset="0"/>
                <a:cs typeface="Times New Roman" panose="02020603050405020304" pitchFamily="18" charset="0"/>
              </a:rPr>
              <a:t>Une dent anatomiquement fonctionnelle protège les tissus parodontaux et stimule les muscles et les cartilages articulaires. </a:t>
            </a:r>
            <a:r>
              <a:rPr lang="fr-FR" altLang="fr-FR" sz="2400" dirty="0" smtClean="0">
                <a:latin typeface="Times New Roman" panose="02020603050405020304" pitchFamily="18" charset="0"/>
                <a:cs typeface="Times New Roman" panose="02020603050405020304" pitchFamily="18" charset="0"/>
              </a:rPr>
              <a:t>La conservation ou le rétablissement de la santé du système stomatognatique est possible, mais dans certaines conditions</a:t>
            </a:r>
            <a:r>
              <a:rPr lang="fr-FR" altLang="fr-FR" sz="2400" b="1" dirty="0" smtClean="0">
                <a:latin typeface="Times New Roman" panose="02020603050405020304" pitchFamily="18" charset="0"/>
                <a:cs typeface="Times New Roman" panose="02020603050405020304" pitchFamily="18" charset="0"/>
              </a:rPr>
              <a:t>.</a:t>
            </a:r>
          </a:p>
          <a:p>
            <a:pPr marL="0" indent="0" algn="just">
              <a:lnSpc>
                <a:spcPct val="150000"/>
              </a:lnSpc>
              <a:spcBef>
                <a:spcPts val="0"/>
              </a:spcBef>
              <a:buFontTx/>
              <a:buNone/>
            </a:pPr>
            <a:r>
              <a:rPr lang="fr-FR" altLang="fr-FR" sz="2400" dirty="0" smtClean="0">
                <a:latin typeface="Times New Roman" panose="02020603050405020304" pitchFamily="18" charset="0"/>
                <a:cs typeface="Times New Roman" panose="02020603050405020304" pitchFamily="18" charset="0"/>
              </a:rPr>
              <a:t>Ces dernières ne peuvent toutefois être obtenus que par une action commune du patient et du praticien pouvant faire intervenir des disciplines multiples de la médecine dentaire ;</a:t>
            </a:r>
          </a:p>
          <a:p>
            <a:pPr marL="0" indent="0" algn="just">
              <a:lnSpc>
                <a:spcPct val="150000"/>
              </a:lnSpc>
              <a:spcBef>
                <a:spcPts val="0"/>
              </a:spcBef>
              <a:buFontTx/>
              <a:buNone/>
            </a:pPr>
            <a:r>
              <a:rPr lang="fr-FR" altLang="fr-FR" sz="2400" dirty="0" smtClean="0">
                <a:latin typeface="Times New Roman" panose="02020603050405020304" pitchFamily="18" charset="0"/>
                <a:cs typeface="Times New Roman" panose="02020603050405020304" pitchFamily="18" charset="0"/>
              </a:rPr>
              <a:t>Le patient doit, à cet effet, être intéressé  par le maintien en bonne santé de son organe de mastication ou par un traitement nécessaire et être motivé pour coopérer.</a:t>
            </a:r>
          </a:p>
          <a:p>
            <a:pPr marL="0" indent="0" algn="just">
              <a:lnSpc>
                <a:spcPct val="150000"/>
              </a:lnSpc>
              <a:spcBef>
                <a:spcPts val="0"/>
              </a:spcBef>
              <a:buNone/>
            </a:pPr>
            <a:endParaRPr lang="fr-F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82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38200" y="-12700"/>
            <a:ext cx="7658100" cy="6740307"/>
          </a:xfrm>
          <a:prstGeom prst="rect">
            <a:avLst/>
          </a:prstGeom>
          <a:noFill/>
        </p:spPr>
        <p:txBody>
          <a:bodyPr wrap="square" rtlCol="0">
            <a:spAutoFit/>
          </a:bodyPr>
          <a:lstStyle/>
          <a:p>
            <a:r>
              <a:rPr lang="fr-FR" sz="2400" b="1" dirty="0" smtClean="0">
                <a:latin typeface="Times New Roman" panose="02020603050405020304" pitchFamily="18" charset="0"/>
                <a:cs typeface="Times New Roman" panose="02020603050405020304" pitchFamily="18" charset="0"/>
              </a:rPr>
              <a:t>Plan</a:t>
            </a:r>
          </a:p>
          <a:p>
            <a:r>
              <a:rPr lang="fr-FR" sz="2400" b="1" dirty="0" smtClean="0">
                <a:latin typeface="Times New Roman" panose="02020603050405020304" pitchFamily="18" charset="0"/>
                <a:cs typeface="Times New Roman" panose="02020603050405020304" pitchFamily="18" charset="0"/>
              </a:rPr>
              <a:t>Introduction</a:t>
            </a:r>
          </a:p>
          <a:p>
            <a:pPr algn="just">
              <a:lnSpc>
                <a:spcPct val="150000"/>
              </a:lnSpc>
              <a:buAutoNum type="arabicPeriod"/>
            </a:pPr>
            <a:r>
              <a:rPr lang="fr-FR" sz="2400" b="1" dirty="0" smtClean="0">
                <a:latin typeface="Times New Roman" panose="02020603050405020304" pitchFamily="18" charset="0"/>
                <a:cs typeface="Times New Roman" panose="02020603050405020304" pitchFamily="18" charset="0"/>
              </a:rPr>
              <a:t> Définitions</a:t>
            </a:r>
          </a:p>
          <a:p>
            <a:pPr algn="just">
              <a:lnSpc>
                <a:spcPct val="150000"/>
              </a:lnSpc>
              <a:buAutoNum type="arabicPeriod"/>
            </a:pPr>
            <a:r>
              <a:rPr lang="fr-FR" sz="2400" b="1" dirty="0">
                <a:latin typeface="Times New Roman" panose="02020603050405020304" pitchFamily="18" charset="0"/>
                <a:cs typeface="Times New Roman" panose="02020603050405020304" pitchFamily="18" charset="0"/>
              </a:rPr>
              <a:t> </a:t>
            </a:r>
            <a:r>
              <a:rPr lang="fr-FR" sz="2400" b="1" dirty="0" smtClean="0">
                <a:latin typeface="Times New Roman" panose="02020603050405020304" pitchFamily="18" charset="0"/>
                <a:cs typeface="Times New Roman" panose="02020603050405020304" pitchFamily="18" charset="0"/>
              </a:rPr>
              <a:t>La </a:t>
            </a:r>
            <a:r>
              <a:rPr lang="fr-FR" sz="2400" b="1" dirty="0">
                <a:latin typeface="Times New Roman" panose="02020603050405020304" pitchFamily="18" charset="0"/>
                <a:cs typeface="Times New Roman" panose="02020603050405020304" pitchFamily="18" charset="0"/>
              </a:rPr>
              <a:t>prévention chez </a:t>
            </a:r>
            <a:r>
              <a:rPr lang="fr-FR" sz="2400" b="1" dirty="0" smtClean="0">
                <a:latin typeface="Times New Roman" panose="02020603050405020304" pitchFamily="18" charset="0"/>
                <a:cs typeface="Times New Roman" panose="02020603050405020304" pitchFamily="18" charset="0"/>
              </a:rPr>
              <a:t>l’enfant</a:t>
            </a:r>
          </a:p>
          <a:p>
            <a:pPr algn="just">
              <a:lnSpc>
                <a:spcPct val="150000"/>
              </a:lnSpc>
            </a:pPr>
            <a:r>
              <a:rPr lang="fr-FR" sz="2400" b="1" dirty="0">
                <a:latin typeface="Times New Roman" panose="02020603050405020304" pitchFamily="18" charset="0"/>
                <a:cs typeface="Times New Roman" panose="02020603050405020304" pitchFamily="18" charset="0"/>
              </a:rPr>
              <a:t>2.1. Nourrissons «   De 1 à 3 ans </a:t>
            </a:r>
            <a:r>
              <a:rPr lang="fr-FR" sz="2400" b="1" dirty="0" smtClean="0">
                <a:latin typeface="Times New Roman" panose="02020603050405020304" pitchFamily="18" charset="0"/>
                <a:cs typeface="Times New Roman" panose="02020603050405020304" pitchFamily="18" charset="0"/>
              </a:rPr>
              <a:t>»</a:t>
            </a:r>
          </a:p>
          <a:p>
            <a:pPr>
              <a:lnSpc>
                <a:spcPct val="150000"/>
              </a:lnSpc>
            </a:pPr>
            <a:r>
              <a:rPr lang="fr-FR" sz="2400" b="1" dirty="0">
                <a:latin typeface="Times New Roman" panose="02020603050405020304" pitchFamily="18" charset="0"/>
                <a:cs typeface="Times New Roman" panose="02020603050405020304" pitchFamily="18" charset="0"/>
              </a:rPr>
              <a:t>2.2. Enfants</a:t>
            </a:r>
            <a:endParaRPr lang="fr-FR" sz="2400" dirty="0">
              <a:latin typeface="Times New Roman" panose="02020603050405020304" pitchFamily="18" charset="0"/>
              <a:cs typeface="Times New Roman" panose="02020603050405020304" pitchFamily="18" charset="0"/>
            </a:endParaRPr>
          </a:p>
          <a:p>
            <a:pPr>
              <a:lnSpc>
                <a:spcPct val="150000"/>
              </a:lnSpc>
            </a:pPr>
            <a:r>
              <a:rPr lang="fr-FR" sz="2400" b="1" dirty="0" smtClean="0">
                <a:latin typeface="Times New Roman" panose="02020603050405020304" pitchFamily="18" charset="0"/>
                <a:cs typeface="Times New Roman" panose="02020603050405020304" pitchFamily="18" charset="0"/>
              </a:rPr>
              <a:t>	- «</a:t>
            </a:r>
            <a:r>
              <a:rPr lang="fr-FR" sz="2400" b="1" dirty="0">
                <a:latin typeface="Times New Roman" panose="02020603050405020304" pitchFamily="18" charset="0"/>
                <a:cs typeface="Times New Roman" panose="02020603050405020304" pitchFamily="18" charset="0"/>
              </a:rPr>
              <a:t> De 4 à 6 ans </a:t>
            </a:r>
            <a:r>
              <a:rPr lang="fr-FR" sz="2400" b="1" dirty="0" smtClean="0">
                <a:latin typeface="Times New Roman" panose="02020603050405020304" pitchFamily="18" charset="0"/>
                <a:cs typeface="Times New Roman" panose="02020603050405020304" pitchFamily="18" charset="0"/>
              </a:rPr>
              <a:t>»</a:t>
            </a:r>
          </a:p>
          <a:p>
            <a:pPr>
              <a:lnSpc>
                <a:spcPct val="150000"/>
              </a:lnSpc>
            </a:pPr>
            <a:r>
              <a:rPr lang="fr-FR" sz="2400" b="1" dirty="0">
                <a:latin typeface="Times New Roman" panose="02020603050405020304" pitchFamily="18" charset="0"/>
                <a:cs typeface="Times New Roman" panose="02020603050405020304" pitchFamily="18" charset="0"/>
              </a:rPr>
              <a:t>	</a:t>
            </a:r>
            <a:r>
              <a:rPr lang="fr-FR" sz="2400" b="1" dirty="0" smtClean="0">
                <a:latin typeface="Times New Roman" panose="02020603050405020304" pitchFamily="18" charset="0"/>
                <a:cs typeface="Times New Roman" panose="02020603050405020304" pitchFamily="18" charset="0"/>
              </a:rPr>
              <a:t>-</a:t>
            </a:r>
            <a:r>
              <a:rPr lang="fr-FR" sz="2400" b="1" dirty="0">
                <a:latin typeface="Times New Roman" panose="02020603050405020304" pitchFamily="18" charset="0"/>
                <a:cs typeface="Times New Roman" panose="02020603050405020304" pitchFamily="18" charset="0"/>
              </a:rPr>
              <a:t> </a:t>
            </a:r>
            <a:r>
              <a:rPr lang="fr-FR" sz="2400" b="1" dirty="0" smtClean="0">
                <a:latin typeface="Times New Roman" panose="02020603050405020304" pitchFamily="18" charset="0"/>
                <a:cs typeface="Times New Roman" panose="02020603050405020304" pitchFamily="18" charset="0"/>
              </a:rPr>
              <a:t>« De </a:t>
            </a:r>
            <a:r>
              <a:rPr lang="fr-FR" sz="2400" b="1" dirty="0">
                <a:latin typeface="Times New Roman" panose="02020603050405020304" pitchFamily="18" charset="0"/>
                <a:cs typeface="Times New Roman" panose="02020603050405020304" pitchFamily="18" charset="0"/>
              </a:rPr>
              <a:t>6 à 8 </a:t>
            </a:r>
            <a:r>
              <a:rPr lang="fr-FR" sz="2400" b="1" dirty="0" smtClean="0">
                <a:latin typeface="Times New Roman" panose="02020603050405020304" pitchFamily="18" charset="0"/>
                <a:cs typeface="Times New Roman" panose="02020603050405020304" pitchFamily="18" charset="0"/>
              </a:rPr>
              <a:t>ans »</a:t>
            </a:r>
          </a:p>
          <a:p>
            <a:pPr>
              <a:lnSpc>
                <a:spcPct val="150000"/>
              </a:lnSpc>
            </a:pPr>
            <a:r>
              <a:rPr lang="fr-FR" sz="2400" b="1" dirty="0">
                <a:latin typeface="Times New Roman" panose="02020603050405020304" pitchFamily="18" charset="0"/>
                <a:cs typeface="Times New Roman" panose="02020603050405020304" pitchFamily="18" charset="0"/>
              </a:rPr>
              <a:t>2.3. </a:t>
            </a:r>
            <a:r>
              <a:rPr lang="fr-FR" sz="2400" b="1" dirty="0" smtClean="0">
                <a:latin typeface="Times New Roman" panose="02020603050405020304" pitchFamily="18" charset="0"/>
                <a:cs typeface="Times New Roman" panose="02020603050405020304" pitchFamily="18" charset="0"/>
              </a:rPr>
              <a:t>Adolescents</a:t>
            </a:r>
          </a:p>
          <a:p>
            <a:pPr>
              <a:lnSpc>
                <a:spcPct val="150000"/>
              </a:lnSpc>
            </a:pPr>
            <a:r>
              <a:rPr lang="fr-FR" sz="2400" b="1" dirty="0" smtClean="0">
                <a:latin typeface="Times New Roman" panose="02020603050405020304" pitchFamily="18" charset="0"/>
                <a:cs typeface="Times New Roman" panose="02020603050405020304" pitchFamily="18" charset="0"/>
              </a:rPr>
              <a:t>2.4. </a:t>
            </a:r>
            <a:r>
              <a:rPr lang="fr-FR" sz="2400" b="1" dirty="0">
                <a:latin typeface="Times New Roman" panose="02020603050405020304" pitchFamily="18" charset="0"/>
                <a:cs typeface="Times New Roman" panose="02020603050405020304" pitchFamily="18" charset="0"/>
              </a:rPr>
              <a:t>Chez l’Adulte</a:t>
            </a:r>
            <a:endParaRPr lang="fr-FR" sz="2400" dirty="0">
              <a:latin typeface="Times New Roman" panose="02020603050405020304" pitchFamily="18" charset="0"/>
              <a:cs typeface="Times New Roman" panose="02020603050405020304" pitchFamily="18" charset="0"/>
            </a:endParaRPr>
          </a:p>
          <a:p>
            <a:pPr>
              <a:lnSpc>
                <a:spcPct val="150000"/>
              </a:lnSpc>
            </a:pPr>
            <a:r>
              <a:rPr lang="fr-FR" sz="2400" b="1" dirty="0" smtClean="0">
                <a:latin typeface="Times New Roman" panose="02020603050405020304" pitchFamily="18" charset="0"/>
                <a:cs typeface="Times New Roman" panose="02020603050405020304" pitchFamily="18" charset="0"/>
              </a:rPr>
              <a:t>Conclusion</a:t>
            </a:r>
            <a:endParaRPr lang="fr-FR" sz="2400" b="1" dirty="0">
              <a:latin typeface="Times New Roman" panose="02020603050405020304" pitchFamily="18" charset="0"/>
              <a:cs typeface="Times New Roman" panose="02020603050405020304" pitchFamily="18" charset="0"/>
            </a:endParaRPr>
          </a:p>
          <a:p>
            <a:pPr>
              <a:lnSpc>
                <a:spcPct val="150000"/>
              </a:lnSpc>
            </a:pPr>
            <a:endParaRPr lang="fr-FR" sz="2400" b="1" dirty="0">
              <a:latin typeface="Times New Roman" panose="02020603050405020304" pitchFamily="18" charset="0"/>
              <a:cs typeface="Times New Roman" panose="02020603050405020304" pitchFamily="18" charset="0"/>
            </a:endParaRPr>
          </a:p>
          <a:p>
            <a:endParaRPr lang="fr-F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62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5900" y="301624"/>
            <a:ext cx="11747500" cy="6099175"/>
          </a:xfrm>
        </p:spPr>
        <p:txBody>
          <a:bodyPr>
            <a:normAutofit lnSpcReduction="10000"/>
          </a:bodyPr>
          <a:lstStyle/>
          <a:p>
            <a:pPr marL="0" indent="0">
              <a:buNone/>
            </a:pPr>
            <a:r>
              <a:rPr lang="fr-FR" sz="2400" b="1" dirty="0" smtClean="0">
                <a:solidFill>
                  <a:srgbClr val="FF0000"/>
                </a:solidFill>
                <a:latin typeface="Times New Roman" panose="02020603050405020304" pitchFamily="18" charset="0"/>
                <a:cs typeface="Times New Roman" panose="02020603050405020304" pitchFamily="18" charset="0"/>
              </a:rPr>
              <a:t>Introduction</a:t>
            </a:r>
            <a:endParaRPr lang="fr-FR" sz="2400" b="1" dirty="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buNone/>
            </a:pPr>
            <a:r>
              <a:rPr lang="fr-FR" sz="2400" dirty="0">
                <a:latin typeface="Times New Roman" panose="02020603050405020304" pitchFamily="18" charset="0"/>
                <a:cs typeface="Times New Roman" panose="02020603050405020304" pitchFamily="18" charset="0"/>
              </a:rPr>
              <a:t>Les troubles de l’appareil </a:t>
            </a:r>
            <a:r>
              <a:rPr lang="fr-FR" sz="2400" dirty="0" err="1">
                <a:latin typeface="Times New Roman" panose="02020603050405020304" pitchFamily="18" charset="0"/>
                <a:cs typeface="Times New Roman" panose="02020603050405020304" pitchFamily="18" charset="0"/>
              </a:rPr>
              <a:t>manducateur</a:t>
            </a:r>
            <a:r>
              <a:rPr lang="fr-FR" sz="2400" dirty="0">
                <a:latin typeface="Times New Roman" panose="02020603050405020304" pitchFamily="18" charset="0"/>
                <a:cs typeface="Times New Roman" panose="02020603050405020304" pitchFamily="18" charset="0"/>
              </a:rPr>
              <a:t> revêtent des aspects multiples. Leur localisation peut être dentaire, musculaire et articulaire aussi l’évolution est chronique mais peut connaître des phases aigues. </a:t>
            </a:r>
            <a:endParaRPr lang="fr-FR" sz="2400"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fr-FR" sz="2400" dirty="0" smtClean="0">
                <a:latin typeface="Times New Roman" panose="02020603050405020304" pitchFamily="18" charset="0"/>
                <a:cs typeface="Times New Roman" panose="02020603050405020304" pitchFamily="18" charset="0"/>
              </a:rPr>
              <a:t>Les </a:t>
            </a:r>
            <a:r>
              <a:rPr lang="fr-FR" sz="2400" dirty="0">
                <a:latin typeface="Times New Roman" panose="02020603050405020304" pitchFamily="18" charset="0"/>
                <a:cs typeface="Times New Roman" panose="02020603050405020304" pitchFamily="18" charset="0"/>
              </a:rPr>
              <a:t>douleurs, l’impotence fonctionnelle caractérisent la mastication et les autres mouvements. La rupture de l’équilibre anatomique et fonctionnel du système stomatognatique requière l’implication de disciplines différentes en médecine dentaire et </a:t>
            </a:r>
            <a:r>
              <a:rPr lang="fr-FR" sz="2400" dirty="0" err="1">
                <a:latin typeface="Times New Roman" panose="02020603050405020304" pitchFamily="18" charset="0"/>
                <a:cs typeface="Times New Roman" panose="02020603050405020304" pitchFamily="18" charset="0"/>
              </a:rPr>
              <a:t>oro</a:t>
            </a:r>
            <a:r>
              <a:rPr lang="fr-FR" sz="2400" dirty="0">
                <a:latin typeface="Times New Roman" panose="02020603050405020304" pitchFamily="18" charset="0"/>
                <a:cs typeface="Times New Roman" panose="02020603050405020304" pitchFamily="18" charset="0"/>
              </a:rPr>
              <a:t>-faciale pour empêcher, minimiser les manifestations liées aux rapports d’adaptation entre dents, muscles et articulations temporo-mandibulaires. </a:t>
            </a:r>
            <a:endParaRPr lang="fr-FR" sz="2400"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fr-FR" sz="2400" dirty="0" smtClean="0">
                <a:latin typeface="Times New Roman" panose="02020603050405020304" pitchFamily="18" charset="0"/>
                <a:cs typeface="Times New Roman" panose="02020603050405020304" pitchFamily="18" charset="0"/>
              </a:rPr>
              <a:t>De </a:t>
            </a:r>
            <a:r>
              <a:rPr lang="fr-FR" sz="2400" dirty="0">
                <a:latin typeface="Times New Roman" panose="02020603050405020304" pitchFamily="18" charset="0"/>
                <a:cs typeface="Times New Roman" panose="02020603050405020304" pitchFamily="18" charset="0"/>
              </a:rPr>
              <a:t>ce fait, les interventions en santé devraient –être précoces avant l’installation voire même en denture temporaire. </a:t>
            </a:r>
          </a:p>
          <a:p>
            <a:pPr marL="0" indent="0">
              <a:buNone/>
            </a:pPr>
            <a:endParaRPr lang="fr-F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71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5300" y="431800"/>
            <a:ext cx="11049000" cy="5795963"/>
          </a:xfrm>
        </p:spPr>
        <p:txBody>
          <a:bodyPr>
            <a:noAutofit/>
          </a:bodyPr>
          <a:lstStyle/>
          <a:p>
            <a:pPr marL="0" indent="0">
              <a:lnSpc>
                <a:spcPct val="150000"/>
              </a:lnSpc>
              <a:buNone/>
            </a:pPr>
            <a:r>
              <a:rPr lang="fr-FR" sz="2400" b="1" dirty="0">
                <a:solidFill>
                  <a:srgbClr val="FF0000"/>
                </a:solidFill>
                <a:latin typeface="Times New Roman" panose="02020603050405020304" pitchFamily="18" charset="0"/>
                <a:cs typeface="Times New Roman" panose="02020603050405020304" pitchFamily="18" charset="0"/>
              </a:rPr>
              <a:t>1. Définitions :</a:t>
            </a:r>
            <a:endParaRPr lang="fr-FR" sz="2400" dirty="0">
              <a:solidFill>
                <a:srgbClr val="FF0000"/>
              </a:solidFill>
              <a:latin typeface="Times New Roman" panose="02020603050405020304" pitchFamily="18" charset="0"/>
              <a:cs typeface="Times New Roman" panose="02020603050405020304" pitchFamily="18" charset="0"/>
            </a:endParaRPr>
          </a:p>
          <a:p>
            <a:pPr marL="0" indent="0">
              <a:lnSpc>
                <a:spcPct val="150000"/>
              </a:lnSpc>
              <a:buNone/>
            </a:pPr>
            <a:r>
              <a:rPr lang="fr-FR" sz="2400" b="1" dirty="0">
                <a:latin typeface="Times New Roman" panose="02020603050405020304" pitchFamily="18" charset="0"/>
                <a:cs typeface="Times New Roman" panose="02020603050405020304" pitchFamily="18" charset="0"/>
              </a:rPr>
              <a:t>Prévention </a:t>
            </a:r>
            <a:r>
              <a:rPr lang="fr-FR" sz="2400" dirty="0">
                <a:latin typeface="Times New Roman" panose="02020603050405020304" pitchFamily="18" charset="0"/>
                <a:cs typeface="Times New Roman" panose="02020603050405020304" pitchFamily="18" charset="0"/>
              </a:rPr>
              <a:t>: La notion de prévention décrit l'ensemble des actions, des attitudes et comportements qui tendent à éviter la survenue de maladies ou de traumatismes ou à maintenir et à améliorer la santé.</a:t>
            </a:r>
          </a:p>
          <a:p>
            <a:pPr marL="0" indent="0">
              <a:lnSpc>
                <a:spcPct val="150000"/>
              </a:lnSpc>
              <a:buNone/>
            </a:pPr>
            <a:r>
              <a:rPr lang="fr-FR" sz="2400" dirty="0">
                <a:latin typeface="Times New Roman" panose="02020603050405020304" pitchFamily="18" charset="0"/>
                <a:cs typeface="Times New Roman" panose="02020603050405020304" pitchFamily="18" charset="0"/>
              </a:rPr>
              <a:t>On distingue :</a:t>
            </a:r>
          </a:p>
          <a:p>
            <a:pPr marL="0" indent="0">
              <a:lnSpc>
                <a:spcPct val="150000"/>
              </a:lnSpc>
              <a:buNone/>
            </a:pPr>
            <a:r>
              <a:rPr lang="fr-FR" sz="2400" i="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La prévention dite de </a:t>
            </a:r>
            <a:r>
              <a:rPr lang="fr-FR" sz="2400" b="1" dirty="0">
                <a:latin typeface="Times New Roman" panose="02020603050405020304" pitchFamily="18" charset="0"/>
                <a:cs typeface="Times New Roman" panose="02020603050405020304" pitchFamily="18" charset="0"/>
              </a:rPr>
              <a:t>"protection" </a:t>
            </a:r>
            <a:r>
              <a:rPr lang="fr-FR" sz="2400" dirty="0">
                <a:latin typeface="Times New Roman" panose="02020603050405020304" pitchFamily="18" charset="0"/>
                <a:cs typeface="Times New Roman" panose="02020603050405020304" pitchFamily="18" charset="0"/>
              </a:rPr>
              <a:t>qui est avant tout une prévention "de", ou "contre", laquelle se rapporte à la défense contre des agents ou des risques identifiés.  </a:t>
            </a:r>
            <a:endParaRPr lang="fr-FR" sz="2400" dirty="0" smtClean="0">
              <a:latin typeface="Times New Roman" panose="02020603050405020304" pitchFamily="18" charset="0"/>
              <a:cs typeface="Times New Roman" panose="02020603050405020304" pitchFamily="18" charset="0"/>
            </a:endParaRPr>
          </a:p>
          <a:p>
            <a:pPr marL="0" indent="0">
              <a:lnSpc>
                <a:spcPct val="150000"/>
              </a:lnSpc>
              <a:buNone/>
            </a:pPr>
            <a:r>
              <a:rPr lang="fr-FR" sz="2400" dirty="0" smtClean="0">
                <a:latin typeface="Times New Roman" panose="02020603050405020304" pitchFamily="18" charset="0"/>
                <a:cs typeface="Times New Roman" panose="02020603050405020304" pitchFamily="18" charset="0"/>
              </a:rPr>
              <a:t>-</a:t>
            </a:r>
            <a:r>
              <a:rPr lang="fr-FR" sz="2400" dirty="0">
                <a:latin typeface="Times New Roman" panose="02020603050405020304" pitchFamily="18" charset="0"/>
                <a:cs typeface="Times New Roman" panose="02020603050405020304" pitchFamily="18" charset="0"/>
              </a:rPr>
              <a:t> La prévention dite </a:t>
            </a:r>
            <a:r>
              <a:rPr lang="fr-FR" sz="2400" b="1" dirty="0">
                <a:latin typeface="Times New Roman" panose="02020603050405020304" pitchFamily="18" charset="0"/>
                <a:cs typeface="Times New Roman" panose="02020603050405020304" pitchFamily="18" charset="0"/>
              </a:rPr>
              <a:t>"positive" </a:t>
            </a:r>
            <a:r>
              <a:rPr lang="fr-FR" sz="2400" dirty="0">
                <a:latin typeface="Times New Roman" panose="02020603050405020304" pitchFamily="18" charset="0"/>
                <a:cs typeface="Times New Roman" panose="02020603050405020304" pitchFamily="18" charset="0"/>
              </a:rPr>
              <a:t>voire universelle, du sujet ou de la population, sans référence à un risque précis, qui renvoie à l'idée de "promotion de la santé".</a:t>
            </a:r>
          </a:p>
          <a:p>
            <a:pPr marL="0" indent="0">
              <a:lnSpc>
                <a:spcPct val="150000"/>
              </a:lnSpc>
              <a:buNone/>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293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7500" y="25400"/>
            <a:ext cx="11455400" cy="6024563"/>
          </a:xfrm>
        </p:spPr>
        <p:txBody>
          <a:bodyPr>
            <a:noAutofit/>
          </a:bodyPr>
          <a:lstStyle/>
          <a:p>
            <a:pPr marL="0" indent="0" algn="just">
              <a:lnSpc>
                <a:spcPct val="150000"/>
              </a:lnSpc>
              <a:spcBef>
                <a:spcPts val="0"/>
              </a:spcBef>
              <a:buNone/>
            </a:pPr>
            <a:r>
              <a:rPr lang="en-US" sz="2400" b="1" dirty="0">
                <a:latin typeface="Times New Roman" panose="02020603050405020304" pitchFamily="18" charset="0"/>
                <a:cs typeface="Times New Roman" panose="02020603050405020304" pitchFamily="18" charset="0"/>
              </a:rPr>
              <a:t>- La </a:t>
            </a:r>
            <a:r>
              <a:rPr lang="en-US" sz="2400" b="1" dirty="0" err="1">
                <a:latin typeface="Times New Roman" panose="02020603050405020304" pitchFamily="18" charset="0"/>
                <a:cs typeface="Times New Roman" panose="02020603050405020304" pitchFamily="18" charset="0"/>
              </a:rPr>
              <a:t>prévention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primaire</a:t>
            </a:r>
            <a:endParaRPr lang="fr-FR"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fr-FR" sz="2400" dirty="0">
                <a:latin typeface="Times New Roman" panose="02020603050405020304" pitchFamily="18" charset="0"/>
                <a:cs typeface="Times New Roman" panose="02020603050405020304" pitchFamily="18" charset="0"/>
              </a:rPr>
              <a:t>C’est l’ensemble de stratégies mises en œuvre pour éviter l’apparition de la maladie. Elle est axée sur :</a:t>
            </a:r>
          </a:p>
          <a:p>
            <a:pPr marL="0" indent="0" algn="just">
              <a:lnSpc>
                <a:spcPct val="150000"/>
              </a:lnSpc>
              <a:spcBef>
                <a:spcPts val="0"/>
              </a:spcBef>
              <a:buNone/>
            </a:pPr>
            <a:r>
              <a:rPr lang="fr-FR" sz="2400" u="sng" dirty="0" smtClean="0">
                <a:latin typeface="Times New Roman" panose="02020603050405020304" pitchFamily="18" charset="0"/>
                <a:cs typeface="Times New Roman" panose="02020603050405020304" pitchFamily="18" charset="0"/>
              </a:rPr>
              <a:t>1*Le </a:t>
            </a:r>
            <a:r>
              <a:rPr lang="fr-FR" sz="2400" u="sng" dirty="0">
                <a:latin typeface="Times New Roman" panose="02020603050405020304" pitchFamily="18" charset="0"/>
                <a:cs typeface="Times New Roman" panose="02020603050405020304" pitchFamily="18" charset="0"/>
              </a:rPr>
              <a:t>dépistage </a:t>
            </a:r>
            <a:r>
              <a:rPr lang="fr-FR" sz="2400" u="sng" dirty="0" smtClean="0">
                <a:latin typeface="Times New Roman" panose="02020603050405020304" pitchFamily="18" charset="0"/>
                <a:cs typeface="Times New Roman" panose="02020603050405020304" pitchFamily="18" charset="0"/>
              </a:rPr>
              <a:t>précoce </a:t>
            </a:r>
            <a:r>
              <a:rPr lang="fr-FR" sz="2400" dirty="0" smtClean="0">
                <a:latin typeface="Times New Roman" panose="02020603050405020304" pitchFamily="18" charset="0"/>
                <a:cs typeface="Times New Roman" panose="02020603050405020304" pitchFamily="18" charset="0"/>
              </a:rPr>
              <a:t>: </a:t>
            </a:r>
          </a:p>
          <a:p>
            <a:pPr marL="0" indent="0" algn="just">
              <a:lnSpc>
                <a:spcPct val="150000"/>
              </a:lnSpc>
              <a:spcBef>
                <a:spcPts val="0"/>
              </a:spcBef>
              <a:buNone/>
            </a:pPr>
            <a:r>
              <a:rPr lang="fr-FR" sz="2400" dirty="0" smtClean="0">
                <a:latin typeface="Times New Roman" panose="02020603050405020304" pitchFamily="18" charset="0"/>
                <a:cs typeface="Times New Roman" panose="02020603050405020304" pitchFamily="18" charset="0"/>
              </a:rPr>
              <a:t>	le</a:t>
            </a:r>
            <a:r>
              <a:rPr lang="fr-FR" sz="2400"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dépistage</a:t>
            </a:r>
            <a:r>
              <a:rPr lang="fr-FR" sz="2400" dirty="0">
                <a:latin typeface="Times New Roman" panose="02020603050405020304" pitchFamily="18" charset="0"/>
                <a:cs typeface="Times New Roman" panose="02020603050405020304" pitchFamily="18" charset="0"/>
              </a:rPr>
              <a:t> consiste à identifier de manière présomptive, à l'aide de tests appliqués de façon systématique et standardisée, les sujets atteints d'une maladie ou d'une anomalie passée jusque-là inaperçue</a:t>
            </a:r>
            <a:r>
              <a:rPr lang="fr-FR" sz="2400" dirty="0" smtClean="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fr-FR" sz="2400" u="sng" dirty="0" smtClean="0">
                <a:latin typeface="Times New Roman" panose="02020603050405020304" pitchFamily="18" charset="0"/>
                <a:cs typeface="Times New Roman" panose="02020603050405020304" pitchFamily="18" charset="0"/>
              </a:rPr>
              <a:t>2*L’éducation sanitaire </a:t>
            </a:r>
            <a:r>
              <a:rPr lang="fr-FR" sz="2400" dirty="0" smtClean="0">
                <a:latin typeface="Times New Roman" panose="02020603050405020304" pitchFamily="18" charset="0"/>
                <a:cs typeface="Times New Roman" panose="02020603050405020304" pitchFamily="18" charset="0"/>
              </a:rPr>
              <a:t>: </a:t>
            </a:r>
          </a:p>
          <a:p>
            <a:pPr marL="0" indent="0" algn="just">
              <a:lnSpc>
                <a:spcPct val="150000"/>
              </a:lnSpc>
              <a:spcBef>
                <a:spcPts val="0"/>
              </a:spcBef>
              <a:buNone/>
            </a:pP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tout ensemble d'activités d'information et d'</a:t>
            </a:r>
            <a:r>
              <a:rPr lang="fr-FR" sz="2400" b="1" dirty="0">
                <a:latin typeface="Times New Roman" panose="02020603050405020304" pitchFamily="18" charset="0"/>
                <a:cs typeface="Times New Roman" panose="02020603050405020304" pitchFamily="18" charset="0"/>
              </a:rPr>
              <a:t>éducation</a:t>
            </a:r>
            <a:r>
              <a:rPr lang="fr-FR" sz="2400" dirty="0">
                <a:latin typeface="Times New Roman" panose="02020603050405020304" pitchFamily="18" charset="0"/>
                <a:cs typeface="Times New Roman" panose="02020603050405020304" pitchFamily="18" charset="0"/>
              </a:rPr>
              <a:t> qui incitent les gens à vouloir être en bonne santé, à savoir comment y parvenir, à faire ce qu'ils peuvent individuellement et collectivement pour conserver </a:t>
            </a:r>
            <a:r>
              <a:rPr lang="fr-FR" sz="2400" dirty="0" smtClean="0">
                <a:latin typeface="Times New Roman" panose="02020603050405020304" pitchFamily="18" charset="0"/>
                <a:cs typeface="Times New Roman" panose="02020603050405020304" pitchFamily="18" charset="0"/>
              </a:rPr>
              <a:t>son intégrité ;</a:t>
            </a:r>
          </a:p>
          <a:p>
            <a:pPr marL="0" indent="0" algn="just">
              <a:lnSpc>
                <a:spcPct val="150000"/>
              </a:lnSpc>
              <a:spcBef>
                <a:spcPts val="0"/>
              </a:spcBef>
              <a:buNone/>
            </a:pPr>
            <a:r>
              <a:rPr lang="fr-FR" sz="2400" u="sng" dirty="0" smtClean="0">
                <a:latin typeface="Times New Roman" panose="02020603050405020304" pitchFamily="18" charset="0"/>
                <a:cs typeface="Times New Roman" panose="02020603050405020304" pitchFamily="18" charset="0"/>
              </a:rPr>
              <a:t>3*Le </a:t>
            </a:r>
            <a:r>
              <a:rPr lang="fr-FR" sz="2400" u="sng" dirty="0">
                <a:latin typeface="Times New Roman" panose="02020603050405020304" pitchFamily="18" charset="0"/>
                <a:cs typeface="Times New Roman" panose="02020603050405020304" pitchFamily="18" charset="0"/>
              </a:rPr>
              <a:t>brossage des dents et l’hygiène alimentaire</a:t>
            </a:r>
            <a:r>
              <a:rPr lang="fr-FR" sz="2400" dirty="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83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9100" y="-12700"/>
            <a:ext cx="11379200" cy="5922963"/>
          </a:xfrm>
        </p:spPr>
        <p:txBody>
          <a:bodyPr>
            <a:noAutofit/>
          </a:bodyPr>
          <a:lstStyle/>
          <a:p>
            <a:pPr marL="0" indent="0" algn="just">
              <a:lnSpc>
                <a:spcPct val="150000"/>
              </a:lnSpc>
              <a:buNone/>
            </a:pPr>
            <a:r>
              <a:rPr lang="fr-FR" sz="2400" b="1" dirty="0">
                <a:solidFill>
                  <a:srgbClr val="FF0000"/>
                </a:solidFill>
                <a:latin typeface="Times New Roman" panose="02020603050405020304" pitchFamily="18" charset="0"/>
                <a:cs typeface="Times New Roman" panose="02020603050405020304" pitchFamily="18" charset="0"/>
              </a:rPr>
              <a:t>2. La prévention chez l’enfant </a:t>
            </a:r>
            <a:endParaRPr lang="fr-FR" sz="2400" dirty="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buNone/>
            </a:pPr>
            <a:r>
              <a:rPr lang="fr-FR" sz="2400" dirty="0">
                <a:latin typeface="Times New Roman" panose="02020603050405020304" pitchFamily="18" charset="0"/>
                <a:cs typeface="Times New Roman" panose="02020603050405020304" pitchFamily="18" charset="0"/>
              </a:rPr>
              <a:t>Les interventions en santé bucco-dentaire débutent en phase de gestation par un contrôle des facteurs de croissance (vit D, concentration en calcium, acide folique …). La prévention aura pour objectif de stopper les infections carieuses en premier lieu responsable de la perte de l’organe dentaire et à un degré moindre les maladies parodontales. </a:t>
            </a:r>
          </a:p>
          <a:p>
            <a:pPr marL="0" indent="0" algn="just">
              <a:lnSpc>
                <a:spcPct val="150000"/>
              </a:lnSpc>
              <a:buNone/>
            </a:pPr>
            <a:r>
              <a:rPr lang="fr-FR" sz="2400" dirty="0">
                <a:latin typeface="Times New Roman" panose="02020603050405020304" pitchFamily="18" charset="0"/>
                <a:cs typeface="Times New Roman" panose="02020603050405020304" pitchFamily="18" charset="0"/>
              </a:rPr>
              <a:t>Ces atteintes infectieuses modifient le schéma occlusal et les rapports dents-muscles-ATM.</a:t>
            </a:r>
          </a:p>
          <a:p>
            <a:pPr marL="0" indent="0" algn="just">
              <a:lnSpc>
                <a:spcPct val="150000"/>
              </a:lnSpc>
              <a:buNone/>
            </a:pPr>
            <a:r>
              <a:rPr lang="fr-FR" sz="2400" dirty="0">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Avant </a:t>
            </a:r>
            <a:r>
              <a:rPr lang="fr-FR" sz="2400" b="1" dirty="0">
                <a:solidFill>
                  <a:srgbClr val="FF0000"/>
                </a:solidFill>
                <a:latin typeface="Times New Roman" panose="02020603050405020304" pitchFamily="18" charset="0"/>
                <a:cs typeface="Times New Roman" panose="02020603050405020304" pitchFamily="18" charset="0"/>
              </a:rPr>
              <a:t>l’apparition des dents :</a:t>
            </a:r>
            <a:endParaRPr lang="fr-FR" sz="2400" dirty="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buNone/>
            </a:pPr>
            <a:r>
              <a:rPr lang="fr-FR" sz="2400" dirty="0" smtClean="0">
                <a:latin typeface="Times New Roman" panose="02020603050405020304" pitchFamily="18" charset="0"/>
                <a:cs typeface="Times New Roman" panose="02020603050405020304" pitchFamily="18" charset="0"/>
              </a:rPr>
              <a:t>Il </a:t>
            </a:r>
            <a:r>
              <a:rPr lang="fr-FR" sz="2400" dirty="0">
                <a:latin typeface="Times New Roman" panose="02020603050405020304" pitchFamily="18" charset="0"/>
                <a:cs typeface="Times New Roman" panose="02020603050405020304" pitchFamily="18" charset="0"/>
              </a:rPr>
              <a:t>est important de prendre l’habitude de nettoyer la bouche du bébé avant l’apparition des premières dents. La maman doit nettoyez l’intérieur de la bouche à l’aide d’une compresse propre ou d’une petite brosse que l’on place sur le doigt.</a:t>
            </a:r>
          </a:p>
          <a:p>
            <a:pPr marL="0" indent="0" algn="just">
              <a:lnSpc>
                <a:spcPct val="150000"/>
              </a:lnSpc>
              <a:buNone/>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77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900" y="38100"/>
            <a:ext cx="11442700" cy="6096000"/>
          </a:xfrm>
        </p:spPr>
        <p:txBody>
          <a:bodyPr>
            <a:noAutofit/>
          </a:bodyPr>
          <a:lstStyle/>
          <a:p>
            <a:pPr marL="0" indent="0" algn="just">
              <a:lnSpc>
                <a:spcPct val="150000"/>
              </a:lnSpc>
              <a:spcBef>
                <a:spcPts val="0"/>
              </a:spcBef>
              <a:buNone/>
            </a:pPr>
            <a:r>
              <a:rPr lang="fr-FR" sz="2400" b="1" dirty="0">
                <a:solidFill>
                  <a:srgbClr val="FF0000"/>
                </a:solidFill>
                <a:latin typeface="Times New Roman" panose="02020603050405020304" pitchFamily="18" charset="0"/>
                <a:cs typeface="Times New Roman" panose="02020603050405020304" pitchFamily="18" charset="0"/>
              </a:rPr>
              <a:t>2.1. Nourrissons «   De 1 à 3 ans » : </a:t>
            </a:r>
            <a:endParaRPr lang="fr-FR" sz="2400" dirty="0">
              <a:solidFill>
                <a:srgbClr val="FF0000"/>
              </a:solidFill>
              <a:latin typeface="Times New Roman" panose="02020603050405020304" pitchFamily="18" charset="0"/>
              <a:cs typeface="Times New Roman" panose="02020603050405020304" pitchFamily="18" charset="0"/>
            </a:endParaRPr>
          </a:p>
          <a:p>
            <a:pPr marL="457200" lvl="0" indent="-457200" algn="just">
              <a:lnSpc>
                <a:spcPct val="150000"/>
              </a:lnSpc>
              <a:spcBef>
                <a:spcPts val="0"/>
              </a:spcBef>
              <a:buFont typeface="+mj-lt"/>
              <a:buAutoNum type="arabicPeriod"/>
            </a:pPr>
            <a:r>
              <a:rPr lang="fr-FR" sz="2400" b="1" dirty="0" smtClean="0">
                <a:latin typeface="Times New Roman" panose="02020603050405020304" pitchFamily="18" charset="0"/>
                <a:cs typeface="Times New Roman" panose="02020603050405020304" pitchFamily="18" charset="0"/>
              </a:rPr>
              <a:t>Commencer</a:t>
            </a:r>
            <a:r>
              <a:rPr lang="fr-FR" sz="2400" dirty="0" smtClean="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les visites chez le dentiste dès sa première année ; les parents sont responsables du maintien d’une bonne hygiène dentaire une fois par jour.</a:t>
            </a:r>
          </a:p>
          <a:p>
            <a:pPr marL="457200" lvl="0" indent="-457200" algn="just">
              <a:lnSpc>
                <a:spcPct val="150000"/>
              </a:lnSpc>
              <a:spcBef>
                <a:spcPts val="0"/>
              </a:spcBef>
              <a:buFont typeface="+mj-lt"/>
              <a:buAutoNum type="arabicPeriod"/>
            </a:pPr>
            <a:r>
              <a:rPr lang="fr-FR" sz="2400" b="1" dirty="0">
                <a:latin typeface="Times New Roman" panose="02020603050405020304" pitchFamily="18" charset="0"/>
                <a:cs typeface="Times New Roman" panose="02020603050405020304" pitchFamily="18" charset="0"/>
              </a:rPr>
              <a:t>Conseiller</a:t>
            </a:r>
            <a:r>
              <a:rPr lang="fr-FR" sz="2400" dirty="0">
                <a:latin typeface="Times New Roman" panose="02020603050405020304" pitchFamily="18" charset="0"/>
                <a:cs typeface="Times New Roman" panose="02020603050405020304" pitchFamily="18" charset="0"/>
              </a:rPr>
              <a:t> le choix d’une tétine souple, courte, à débit faible pour permettre un développement musculaire en harmonie avec la croissance cranio-faciale « Si l’allaitement maternel ne peut être poursuivi »</a:t>
            </a:r>
          </a:p>
          <a:p>
            <a:pPr marL="457200" lvl="0" indent="-457200" algn="just">
              <a:lnSpc>
                <a:spcPct val="150000"/>
              </a:lnSpc>
              <a:spcBef>
                <a:spcPts val="0"/>
              </a:spcBef>
              <a:buFont typeface="+mj-lt"/>
              <a:buAutoNum type="arabicPeriod"/>
            </a:pPr>
            <a:r>
              <a:rPr lang="fr-FR" sz="2400" b="1" dirty="0">
                <a:latin typeface="Times New Roman" panose="02020603050405020304" pitchFamily="18" charset="0"/>
                <a:cs typeface="Times New Roman" panose="02020603050405020304" pitchFamily="18" charset="0"/>
              </a:rPr>
              <a:t>Rééduquer</a:t>
            </a:r>
            <a:r>
              <a:rPr lang="fr-FR" sz="2400" dirty="0">
                <a:latin typeface="Times New Roman" panose="02020603050405020304" pitchFamily="18" charset="0"/>
                <a:cs typeface="Times New Roman" panose="02020603050405020304" pitchFamily="18" charset="0"/>
              </a:rPr>
              <a:t> la déglutition dès la mise en place de la denture temporaire stable « 3 ans » </a:t>
            </a:r>
          </a:p>
          <a:p>
            <a:pPr marL="457200" lvl="0" indent="-457200" algn="just">
              <a:lnSpc>
                <a:spcPct val="150000"/>
              </a:lnSpc>
              <a:spcBef>
                <a:spcPts val="0"/>
              </a:spcBef>
              <a:buFont typeface="+mj-lt"/>
              <a:buAutoNum type="arabicPeriod"/>
            </a:pPr>
            <a:r>
              <a:rPr lang="fr-FR" sz="2400" b="1" dirty="0">
                <a:latin typeface="Times New Roman" panose="02020603050405020304" pitchFamily="18" charset="0"/>
                <a:cs typeface="Times New Roman" panose="02020603050405020304" pitchFamily="18" charset="0"/>
              </a:rPr>
              <a:t>Éliminer</a:t>
            </a:r>
            <a:r>
              <a:rPr lang="fr-FR" sz="2400" dirty="0">
                <a:latin typeface="Times New Roman" panose="02020603050405020304" pitchFamily="18" charset="0"/>
                <a:cs typeface="Times New Roman" panose="02020603050405020304" pitchFamily="18" charset="0"/>
              </a:rPr>
              <a:t> de façon précoce les habitudes nocives</a:t>
            </a:r>
          </a:p>
          <a:p>
            <a:pPr marL="457200" lvl="0" indent="-457200" algn="just">
              <a:lnSpc>
                <a:spcPct val="150000"/>
              </a:lnSpc>
              <a:spcBef>
                <a:spcPts val="0"/>
              </a:spcBef>
              <a:buFont typeface="+mj-lt"/>
              <a:buAutoNum type="arabicPeriod"/>
            </a:pPr>
            <a:r>
              <a:rPr lang="fr-FR" sz="2400" b="1" dirty="0">
                <a:latin typeface="Times New Roman" panose="02020603050405020304" pitchFamily="18" charset="0"/>
                <a:cs typeface="Times New Roman" panose="02020603050405020304" pitchFamily="18" charset="0"/>
              </a:rPr>
              <a:t>Intervenir</a:t>
            </a:r>
            <a:r>
              <a:rPr lang="fr-FR" sz="2400" dirty="0">
                <a:latin typeface="Times New Roman" panose="02020603050405020304" pitchFamily="18" charset="0"/>
                <a:cs typeface="Times New Roman" panose="02020603050405020304" pitchFamily="18" charset="0"/>
              </a:rPr>
              <a:t> en action pluridisciplinaire dans le cas de respiration buccale chez les enfants avec un syndrome de face </a:t>
            </a:r>
            <a:r>
              <a:rPr lang="fr-FR" sz="2400" dirty="0" smtClean="0">
                <a:latin typeface="Times New Roman" panose="02020603050405020304" pitchFamily="18" charset="0"/>
                <a:cs typeface="Times New Roman" panose="02020603050405020304" pitchFamily="18" charset="0"/>
              </a:rPr>
              <a:t>longue</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89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7500" y="314325"/>
            <a:ext cx="11391900" cy="4351338"/>
          </a:xfrm>
        </p:spPr>
        <p:txBody>
          <a:bodyPr>
            <a:noAutofit/>
          </a:bodyPr>
          <a:lstStyle/>
          <a:p>
            <a:pPr marL="457200" lvl="0" indent="-457200" algn="just">
              <a:lnSpc>
                <a:spcPct val="150000"/>
              </a:lnSpc>
              <a:spcBef>
                <a:spcPts val="0"/>
              </a:spcBef>
              <a:buFont typeface="+mj-lt"/>
              <a:buAutoNum type="arabicPeriod" startAt="6"/>
            </a:pPr>
            <a:r>
              <a:rPr lang="fr-FR" sz="2400" b="1" dirty="0" smtClean="0">
                <a:latin typeface="Times New Roman" panose="02020603050405020304" pitchFamily="18" charset="0"/>
                <a:cs typeface="Times New Roman" panose="02020603050405020304" pitchFamily="18" charset="0"/>
              </a:rPr>
              <a:t>Instaurer</a:t>
            </a:r>
            <a:r>
              <a:rPr lang="fr-FR" sz="2400" dirty="0" smtClean="0">
                <a:latin typeface="Times New Roman" panose="02020603050405020304" pitchFamily="18" charset="0"/>
                <a:cs typeface="Times New Roman" panose="02020603050405020304" pitchFamily="18" charset="0"/>
              </a:rPr>
              <a:t> une culture de santé bucco-dentaire par une alimentation variée pauvre en hydrates de carbone et une hygiène rigoureuse par un brossage dès l’éruption des dents temporaires</a:t>
            </a:r>
          </a:p>
          <a:p>
            <a:pPr marL="457200" lvl="1" indent="0" algn="just">
              <a:lnSpc>
                <a:spcPct val="150000"/>
              </a:lnSpc>
              <a:spcBef>
                <a:spcPts val="0"/>
              </a:spcBef>
              <a:buNone/>
            </a:pPr>
            <a:r>
              <a:rPr lang="fr-FR" dirty="0" smtClean="0">
                <a:latin typeface="Times New Roman" panose="02020603050405020304" pitchFamily="18" charset="0"/>
                <a:cs typeface="Times New Roman" panose="02020603050405020304" pitchFamily="18" charset="0"/>
              </a:rPr>
              <a:t>	-Après l’apparition de quelques dents de lait, utiliser une petite brosse à dents aux poils doux pour les nettoyer.</a:t>
            </a:r>
          </a:p>
          <a:p>
            <a:pPr marL="457200" lvl="1" indent="0" algn="just">
              <a:lnSpc>
                <a:spcPct val="150000"/>
              </a:lnSpc>
              <a:spcBef>
                <a:spcPts val="0"/>
              </a:spcBef>
              <a:buNone/>
            </a:pPr>
            <a:r>
              <a:rPr lang="fr-FR" dirty="0" smtClean="0">
                <a:latin typeface="Times New Roman" panose="02020603050405020304" pitchFamily="18" charset="0"/>
                <a:cs typeface="Times New Roman" panose="02020603050405020304" pitchFamily="18" charset="0"/>
              </a:rPr>
              <a:t>	-Utiliser seulement de l’eau sur la brosse à dents jusqu’à ce que l’enfant puisse cracher (la méthode de BROSS peut être enseignée).</a:t>
            </a:r>
          </a:p>
          <a:p>
            <a:pPr marL="457200" lvl="1" indent="0" algn="just">
              <a:lnSpc>
                <a:spcPct val="150000"/>
              </a:lnSpc>
              <a:spcBef>
                <a:spcPts val="0"/>
              </a:spcBef>
              <a:buNone/>
            </a:pPr>
            <a:r>
              <a:rPr lang="fr-FR" dirty="0" smtClean="0">
                <a:latin typeface="Times New Roman" panose="02020603050405020304" pitchFamily="18" charset="0"/>
                <a:cs typeface="Times New Roman" panose="02020603050405020304" pitchFamily="18" charset="0"/>
              </a:rPr>
              <a:t>	-Brosser les dents avec des mouvements circulaires deux fois par jour, en particulier après son repas de nuit.</a:t>
            </a:r>
          </a:p>
          <a:p>
            <a:pPr marL="0" indent="0">
              <a:buNone/>
            </a:pPr>
            <a:endParaRPr lang="fr-FR" sz="2400" dirty="0"/>
          </a:p>
        </p:txBody>
      </p:sp>
    </p:spTree>
    <p:extLst>
      <p:ext uri="{BB962C8B-B14F-4D97-AF65-F5344CB8AC3E}">
        <p14:creationId xmlns:p14="http://schemas.microsoft.com/office/powerpoint/2010/main" val="228481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6400" y="60325"/>
            <a:ext cx="11391900" cy="4351338"/>
          </a:xfrm>
        </p:spPr>
        <p:txBody>
          <a:bodyPr>
            <a:noAutofit/>
          </a:bodyPr>
          <a:lstStyle/>
          <a:p>
            <a:pPr marL="0" indent="0">
              <a:lnSpc>
                <a:spcPct val="150000"/>
              </a:lnSpc>
              <a:spcBef>
                <a:spcPts val="0"/>
              </a:spcBef>
              <a:buNone/>
            </a:pPr>
            <a:r>
              <a:rPr lang="fr-FR" sz="2400" b="1" dirty="0" smtClean="0">
                <a:solidFill>
                  <a:srgbClr val="FF0000"/>
                </a:solidFill>
                <a:latin typeface="Times New Roman" panose="02020603050405020304" pitchFamily="18" charset="0"/>
                <a:cs typeface="Times New Roman" panose="02020603050405020304" pitchFamily="18" charset="0"/>
              </a:rPr>
              <a:t>2.2</a:t>
            </a:r>
            <a:r>
              <a:rPr lang="fr-FR" sz="2400" b="1" dirty="0">
                <a:solidFill>
                  <a:srgbClr val="FF0000"/>
                </a:solidFill>
                <a:latin typeface="Times New Roman" panose="02020603050405020304" pitchFamily="18" charset="0"/>
                <a:cs typeface="Times New Roman" panose="02020603050405020304" pitchFamily="18" charset="0"/>
              </a:rPr>
              <a:t>. Enfants</a:t>
            </a:r>
            <a:endParaRPr lang="fr-FR" sz="2400" dirty="0">
              <a:solidFill>
                <a:srgbClr val="FF0000"/>
              </a:solidFill>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fr-FR" sz="2400" b="1" dirty="0">
                <a:latin typeface="Times New Roman" panose="02020603050405020304" pitchFamily="18" charset="0"/>
                <a:cs typeface="Times New Roman" panose="02020603050405020304" pitchFamily="18" charset="0"/>
              </a:rPr>
              <a:t>« De 4 à 6 ans » : </a:t>
            </a:r>
            <a:endParaRPr lang="fr-FR" sz="2400" dirty="0">
              <a:latin typeface="Times New Roman" panose="02020603050405020304" pitchFamily="18" charset="0"/>
              <a:cs typeface="Times New Roman" panose="02020603050405020304" pitchFamily="18" charset="0"/>
            </a:endParaRPr>
          </a:p>
          <a:p>
            <a:pPr marL="457200" lvl="0" indent="-457200">
              <a:lnSpc>
                <a:spcPct val="150000"/>
              </a:lnSpc>
              <a:spcBef>
                <a:spcPts val="0"/>
              </a:spcBef>
              <a:buFont typeface="+mj-lt"/>
              <a:buAutoNum type="arabicPeriod"/>
            </a:pPr>
            <a:r>
              <a:rPr lang="fr-FR" sz="2400" b="1" dirty="0">
                <a:latin typeface="Times New Roman" panose="02020603050405020304" pitchFamily="18" charset="0"/>
                <a:cs typeface="Times New Roman" panose="02020603050405020304" pitchFamily="18" charset="0"/>
              </a:rPr>
              <a:t>Veiller</a:t>
            </a:r>
            <a:r>
              <a:rPr lang="fr-FR" sz="2400" dirty="0">
                <a:latin typeface="Times New Roman" panose="02020603050405020304" pitchFamily="18" charset="0"/>
                <a:cs typeface="Times New Roman" panose="02020603050405020304" pitchFamily="18" charset="0"/>
              </a:rPr>
              <a:t> à une éducation à l’hygiène bucco-dentaire avec des techniques appropriées depuis la maternelle</a:t>
            </a:r>
          </a:p>
          <a:p>
            <a:pPr lvl="1">
              <a:lnSpc>
                <a:spcPct val="150000"/>
              </a:lnSpc>
              <a:spcBef>
                <a:spcPts val="0"/>
              </a:spcBef>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Brosser les dents de l’enfant durant deux minutes, deux fois par jour.</a:t>
            </a:r>
          </a:p>
          <a:p>
            <a:pPr lvl="1">
              <a:lnSpc>
                <a:spcPct val="150000"/>
              </a:lnSpc>
              <a:spcBef>
                <a:spcPts val="0"/>
              </a:spcBef>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Brosser les dents à l’heure du coucher est le plus important de la journée.</a:t>
            </a:r>
          </a:p>
          <a:p>
            <a:pPr lvl="1">
              <a:lnSpc>
                <a:spcPct val="150000"/>
              </a:lnSpc>
              <a:spcBef>
                <a:spcPts val="0"/>
              </a:spcBef>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Utiliser un dentifrice </a:t>
            </a:r>
            <a:r>
              <a:rPr lang="fr-FR" dirty="0" err="1">
                <a:latin typeface="Times New Roman" panose="02020603050405020304" pitchFamily="18" charset="0"/>
                <a:cs typeface="Times New Roman" panose="02020603050405020304" pitchFamily="18" charset="0"/>
              </a:rPr>
              <a:t>ﬂuoré</a:t>
            </a:r>
            <a:r>
              <a:rPr lang="fr-FR" dirty="0">
                <a:latin typeface="Times New Roman" panose="02020603050405020304" pitchFamily="18" charset="0"/>
                <a:cs typeface="Times New Roman" panose="02020603050405020304" pitchFamily="18" charset="0"/>
              </a:rPr>
              <a:t> avec lorsqu’il atteint l’âge de 4 ans et qu’il peut cracher le dentifrice.</a:t>
            </a:r>
          </a:p>
          <a:p>
            <a:pPr lvl="1">
              <a:lnSpc>
                <a:spcPct val="150000"/>
              </a:lnSpc>
              <a:spcBef>
                <a:spcPts val="0"/>
              </a:spcBef>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Brosser les dents sous la supervision d’un adulte, et n’utiliser pour eux qu’une quantité de dentifrice équivalent au plus à la grosseur d’un poids.</a:t>
            </a:r>
          </a:p>
          <a:p>
            <a:pPr lvl="1">
              <a:lnSpc>
                <a:spcPct val="150000"/>
              </a:lnSpc>
              <a:spcBef>
                <a:spcPts val="0"/>
              </a:spcBef>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Rendre visite régulière chez le dentiste, l'enfant apprend à réaliser un brossage efficace avec une méthode simplifiée. </a:t>
            </a:r>
          </a:p>
        </p:txBody>
      </p:sp>
    </p:spTree>
    <p:extLst>
      <p:ext uri="{BB962C8B-B14F-4D97-AF65-F5344CB8AC3E}">
        <p14:creationId xmlns:p14="http://schemas.microsoft.com/office/powerpoint/2010/main" val="292428342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3074</TotalTime>
  <Words>688</Words>
  <Application>Microsoft Office PowerPoint</Application>
  <PresentationFormat>Grand écran</PresentationFormat>
  <Paragraphs>100</Paragraphs>
  <Slides>18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Calibri Light</vt:lpstr>
      <vt:lpstr>Cambria Math</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SBI</dc:creator>
  <cp:lastModifiedBy>SBI</cp:lastModifiedBy>
  <cp:revision>29</cp:revision>
  <dcterms:created xsi:type="dcterms:W3CDTF">2020-05-07T21:47:29Z</dcterms:created>
  <dcterms:modified xsi:type="dcterms:W3CDTF">2020-05-10T01:03:06Z</dcterms:modified>
</cp:coreProperties>
</file>