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340" r:id="rId6"/>
    <p:sldId id="323" r:id="rId7"/>
    <p:sldId id="302" r:id="rId8"/>
    <p:sldId id="341" r:id="rId9"/>
    <p:sldId id="335" r:id="rId10"/>
    <p:sldId id="337" r:id="rId11"/>
    <p:sldId id="303" r:id="rId12"/>
    <p:sldId id="306" r:id="rId13"/>
    <p:sldId id="324" r:id="rId14"/>
    <p:sldId id="339" r:id="rId15"/>
    <p:sldId id="338" r:id="rId16"/>
    <p:sldId id="304" r:id="rId17"/>
    <p:sldId id="325" r:id="rId18"/>
    <p:sldId id="328" r:id="rId19"/>
    <p:sldId id="307" r:id="rId20"/>
    <p:sldId id="283" r:id="rId21"/>
    <p:sldId id="342" r:id="rId22"/>
    <p:sldId id="286" r:id="rId23"/>
    <p:sldId id="287" r:id="rId24"/>
    <p:sldId id="310" r:id="rId25"/>
    <p:sldId id="288" r:id="rId26"/>
    <p:sldId id="289" r:id="rId27"/>
    <p:sldId id="290" r:id="rId28"/>
    <p:sldId id="291" r:id="rId29"/>
    <p:sldId id="322" r:id="rId30"/>
    <p:sldId id="267" r:id="rId31"/>
    <p:sldId id="321" r:id="rId32"/>
    <p:sldId id="268" r:id="rId33"/>
    <p:sldId id="271" r:id="rId34"/>
    <p:sldId id="272" r:id="rId35"/>
    <p:sldId id="312" r:id="rId36"/>
    <p:sldId id="273" r:id="rId37"/>
    <p:sldId id="275" r:id="rId38"/>
    <p:sldId id="319" r:id="rId39"/>
    <p:sldId id="313" r:id="rId40"/>
    <p:sldId id="276" r:id="rId41"/>
    <p:sldId id="315" r:id="rId42"/>
    <p:sldId id="277" r:id="rId43"/>
    <p:sldId id="278" r:id="rId44"/>
    <p:sldId id="280" r:id="rId45"/>
    <p:sldId id="281" r:id="rId46"/>
    <p:sldId id="316" r:id="rId47"/>
    <p:sldId id="282" r:id="rId48"/>
    <p:sldId id="331" r:id="rId49"/>
    <p:sldId id="330" r:id="rId50"/>
    <p:sldId id="294" r:id="rId51"/>
    <p:sldId id="332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0" autoAdjust="0"/>
    <p:restoredTop sz="94660"/>
  </p:normalViewPr>
  <p:slideViewPr>
    <p:cSldViewPr>
      <p:cViewPr>
        <p:scale>
          <a:sx n="76" d="100"/>
          <a:sy n="76" d="100"/>
        </p:scale>
        <p:origin x="-44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B1514-19BA-4E21-8702-45EF5B496532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4DDD-F449-4325-BDEA-EFB846B331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Atelier /antihypertenseurs 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Coordinateur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Pr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N.Boukhris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Animateur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Pr Ali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Guechi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 </a:t>
            </a:r>
            <a:r>
              <a:rPr lang="fr-FR" sz="3200" dirty="0" smtClean="0"/>
              <a:t>                            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Boughandjioua</a:t>
            </a:r>
            <a:endParaRPr lang="fr-FR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Dr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Chemmi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fr-F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année médecine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1"/>
          <p:cNvSpPr txBox="1">
            <a:spLocks/>
          </p:cNvSpPr>
          <p:nvPr/>
        </p:nvSpPr>
        <p:spPr bwMode="auto">
          <a:xfrm>
            <a:off x="2357422" y="6215082"/>
            <a:ext cx="457203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t>ANNEE UNIVERSITAIRE 2019-2020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Mesure de la pression artérielle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1" indent="-514350" algn="ctr">
              <a:buFont typeface="+mj-lt"/>
              <a:buAutoNum type="arabicPeriod" startAt="2"/>
            </a:pPr>
            <a:r>
              <a:rPr lang="fr-FR" b="1" dirty="0">
                <a:solidFill>
                  <a:srgbClr val="FF0000"/>
                </a:solidFill>
              </a:rPr>
              <a:t>Auto-mesure </a:t>
            </a:r>
            <a:r>
              <a:rPr lang="fr-FR" b="1" dirty="0" err="1" smtClean="0">
                <a:solidFill>
                  <a:srgbClr val="FF0000"/>
                </a:solidFill>
              </a:rPr>
              <a:t>tensionnelle</a:t>
            </a:r>
            <a:r>
              <a:rPr lang="fr-FR" b="1" dirty="0" smtClean="0">
                <a:solidFill>
                  <a:srgbClr val="FF0000"/>
                </a:solidFill>
              </a:rPr>
              <a:t> : </a:t>
            </a:r>
          </a:p>
          <a:p>
            <a:pPr marL="0" lvl="1" indent="0">
              <a:buNone/>
            </a:pPr>
            <a:r>
              <a:rPr lang="fr-FR" dirty="0" smtClean="0"/>
              <a:t>En </a:t>
            </a:r>
            <a:r>
              <a:rPr lang="fr-FR" dirty="0"/>
              <a:t>cas </a:t>
            </a:r>
            <a:r>
              <a:rPr lang="fr-FR" b="1" dirty="0"/>
              <a:t>d’impossibilité de MAPA </a:t>
            </a:r>
            <a:r>
              <a:rPr lang="fr-FR" dirty="0"/>
              <a:t>et pour </a:t>
            </a:r>
            <a:r>
              <a:rPr lang="fr-FR" b="1" dirty="0"/>
              <a:t>observance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Par le patient</a:t>
            </a:r>
          </a:p>
          <a:p>
            <a:pPr lvl="1"/>
            <a:r>
              <a:rPr lang="fr-FR" dirty="0" smtClean="0"/>
              <a:t>3 mesures le matin à 5 min d’intervalle</a:t>
            </a:r>
          </a:p>
          <a:p>
            <a:pPr lvl="1"/>
            <a:r>
              <a:rPr lang="fr-FR" dirty="0" smtClean="0"/>
              <a:t>3 mesures le soir</a:t>
            </a:r>
          </a:p>
          <a:p>
            <a:pPr lvl="1"/>
            <a:r>
              <a:rPr lang="fr-FR" dirty="0" smtClean="0"/>
              <a:t>Pendant 3 jours</a:t>
            </a:r>
          </a:p>
        </p:txBody>
      </p:sp>
      <p:pic>
        <p:nvPicPr>
          <p:cNvPr id="4" name="Picture 2" descr="https://encrypted-tbn2.gstatic.com/images?q=tbn:ANd9GcTJmlPUMb3EahSk4rGthOdSOJbuuQKAcxBpeOb1iWZlyr-6gh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030" y="3068960"/>
            <a:ext cx="1890169" cy="1415803"/>
          </a:xfrm>
          <a:prstGeom prst="rect">
            <a:avLst/>
          </a:prstGeom>
          <a:noFill/>
        </p:spPr>
      </p:pic>
      <p:pic>
        <p:nvPicPr>
          <p:cNvPr id="25602" name="Picture 2" descr="http://www.e-sante.fr/sites/default/files/imagecache/visuel_200/images_articles/31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99" y="4725144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22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58204" cy="157163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Est-ce qu’on peut poser le diagnostic d’HTA chez cette patiente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Chez cette patiente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MAPA: </a:t>
            </a:r>
            <a:r>
              <a:rPr lang="fr-FR" dirty="0" smtClean="0">
                <a:solidFill>
                  <a:srgbClr val="FF0000"/>
                </a:solidFill>
              </a:rPr>
              <a:t>HTA grade1</a:t>
            </a:r>
          </a:p>
          <a:p>
            <a:r>
              <a:rPr lang="fr-FR" dirty="0" smtClean="0"/>
              <a:t>Nombre de FRCV: </a:t>
            </a:r>
            <a:r>
              <a:rPr lang="fr-FR" dirty="0" smtClean="0">
                <a:solidFill>
                  <a:srgbClr val="FF0000"/>
                </a:solidFill>
              </a:rPr>
              <a:t>3</a:t>
            </a:r>
          </a:p>
          <a:p>
            <a:pPr lvl="1"/>
            <a:r>
              <a:rPr lang="fr-FR" b="1" dirty="0" smtClean="0"/>
              <a:t>LDL </a:t>
            </a:r>
            <a:r>
              <a:rPr lang="fr-FR" b="1" dirty="0" err="1" smtClean="0"/>
              <a:t>cholesterol</a:t>
            </a:r>
            <a:r>
              <a:rPr lang="fr-FR" b="1" dirty="0" smtClean="0"/>
              <a:t> 1.8 g/l, HDL </a:t>
            </a:r>
            <a:r>
              <a:rPr lang="fr-FR" b="1" dirty="0" err="1" smtClean="0"/>
              <a:t>cholesterol</a:t>
            </a:r>
            <a:r>
              <a:rPr lang="fr-FR" b="1" dirty="0" smtClean="0"/>
              <a:t> 0.32 g/l</a:t>
            </a:r>
          </a:p>
          <a:p>
            <a:pPr lvl="1"/>
            <a:r>
              <a:rPr lang="fr-FR" dirty="0" smtClean="0"/>
              <a:t>Obésité (BMI=</a:t>
            </a:r>
            <a:r>
              <a:rPr lang="fr-FR" b="1" dirty="0" smtClean="0"/>
              <a:t>30.1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ATCD familiaux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14485"/>
            <a:ext cx="9067800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4286248" y="3643314"/>
            <a:ext cx="1643074" cy="71438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-14304"/>
            <a:ext cx="8763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500314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 prise en charge préconisez vous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623" y="0"/>
            <a:ext cx="7359860" cy="465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60" t="52324" r="660" b="6476"/>
          <a:stretch/>
        </p:blipFill>
        <p:spPr bwMode="auto">
          <a:xfrm>
            <a:off x="1331640" y="4694490"/>
            <a:ext cx="6770552" cy="209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571612"/>
            <a:ext cx="8724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2714612" y="4214818"/>
            <a:ext cx="1785950" cy="16430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8572"/>
            <a:ext cx="8763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2857488" y="2714620"/>
            <a:ext cx="1428760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28860" y="2857500"/>
            <a:ext cx="411480" cy="329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00298" y="27860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03132" y="4857760"/>
            <a:ext cx="411480" cy="329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357422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71472" y="1204931"/>
            <a:ext cx="7929618" cy="4867275"/>
            <a:chOff x="571472" y="1204931"/>
            <a:chExt cx="7929618" cy="48672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72" y="1204931"/>
              <a:ext cx="7929618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e 15"/>
            <p:cNvGrpSpPr/>
            <p:nvPr/>
          </p:nvGrpSpPr>
          <p:grpSpPr>
            <a:xfrm>
              <a:off x="2198612" y="2143116"/>
              <a:ext cx="1659008" cy="3857652"/>
              <a:chOff x="2198612" y="2143116"/>
              <a:chExt cx="1659008" cy="3857652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2357422" y="2143116"/>
                <a:ext cx="1500198" cy="571504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2357422" y="4143380"/>
                <a:ext cx="1500198" cy="1857388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2198612" y="2285992"/>
                <a:ext cx="301686" cy="369332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C00000"/>
                    </a:solidFill>
                  </a:rPr>
                  <a:t>1</a:t>
                </a:r>
                <a:endParaRPr lang="fr-FR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214546" y="4845618"/>
                <a:ext cx="301686" cy="369332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C00000"/>
                    </a:solidFill>
                  </a:rPr>
                  <a:t>2</a:t>
                </a:r>
                <a:endParaRPr lang="fr-FR" b="1" dirty="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/>
              <a:t>Les traitements antihypertenseurs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Privilégier </a:t>
            </a:r>
            <a:r>
              <a:rPr lang="fr-FR" b="1" dirty="0" smtClean="0">
                <a:solidFill>
                  <a:srgbClr val="C00000"/>
                </a:solidFill>
              </a:rPr>
              <a:t>cinq classes d’</a:t>
            </a:r>
            <a:r>
              <a:rPr lang="fr-FR" b="1" dirty="0" err="1" smtClean="0">
                <a:solidFill>
                  <a:srgbClr val="C00000"/>
                </a:solidFill>
              </a:rPr>
              <a:t>antihyperterseurs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qui ont démontré une prévention des complications cardiovasculaires chez les hypertendus.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Choix individualisé du premier traitement Antihypertenseur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Privilégier les bithérapies (fixes) en cas d’échec de la monothérapie, puis une trithérapie si nécessaire.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S’assurer de la bonne tolérance.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jihene\IMG-dbd5d0fe776876c88b52088fe7444e7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96" y="626574"/>
            <a:ext cx="8900160" cy="5659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Les objectifs de l’atelier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fr-FR" dirty="0" smtClean="0"/>
              <a:t>Prescription et surveillance des différentes classes médicamenteuses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Connaitre pour chaque classe les critères de bon usage et les critères de choix en première intention 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Connaitre les principaux effets secondaires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Une patiente âgée de 48 ans, infirmière de profession, ménopausée depuis deux ans, s’est présentée au service de médecine du travail pour la visite périodique. Il a été  objectivé chez elle des chiffres </a:t>
            </a:r>
            <a:r>
              <a:rPr lang="fr-FR" dirty="0" err="1" smtClean="0"/>
              <a:t>tensionnels</a:t>
            </a:r>
            <a:r>
              <a:rPr lang="fr-FR" dirty="0" smtClean="0"/>
              <a:t> à 154/85 </a:t>
            </a:r>
            <a:r>
              <a:rPr lang="fr-FR" dirty="0" err="1" smtClean="0"/>
              <a:t>mmHg</a:t>
            </a:r>
            <a:r>
              <a:rPr lang="fr-FR" dirty="0" smtClean="0"/>
              <a:t>.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Son poids était à 79 kg pour une taille de 162 cm, tour de taille est à 94 cm 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L’examen clinique par ailleurs était sans particularité 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Un bilan a été demandé 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5804" y="1571612"/>
            <a:ext cx="8229600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patiente âgée de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 ans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infirmière de profession,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ménopausée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depuis deux ans, s’est présentée au service de médecine du travail pour la visite périodique. Il a été  objectivé chez elle des chiffres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tensionnels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154/85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mmHg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poids était à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79 kg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taille de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162 cm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tour de taille est à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 cm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L’examen clinique par ailleurs était sans particularité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bilan a été demandé 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100144"/>
          </a:xfrm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Les bétabloquants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Antagonistes compétitifs des récepteurs </a:t>
            </a:r>
            <a:r>
              <a:rPr lang="el-GR" dirty="0" smtClean="0"/>
              <a:t>β</a:t>
            </a:r>
            <a:r>
              <a:rPr lang="fr-FR" dirty="0" smtClean="0"/>
              <a:t> adrénergiques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143116"/>
            <a:ext cx="8219256" cy="135732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Activité sympathomimétique: </a:t>
            </a:r>
            <a:r>
              <a:rPr lang="fr-FR" dirty="0" smtClean="0">
                <a:solidFill>
                  <a:srgbClr val="FF0000"/>
                </a:solidFill>
              </a:rPr>
              <a:t>ASI</a:t>
            </a:r>
          </a:p>
          <a:p>
            <a:r>
              <a:rPr lang="fr-FR" dirty="0" smtClean="0"/>
              <a:t>Deux types de récepteurs (</a:t>
            </a:r>
            <a:r>
              <a:rPr lang="el-GR" dirty="0" smtClean="0"/>
              <a:t>β</a:t>
            </a:r>
            <a:r>
              <a:rPr lang="fr-FR" dirty="0" smtClean="0"/>
              <a:t> 1 et </a:t>
            </a:r>
            <a:r>
              <a:rPr lang="el-GR" dirty="0" smtClean="0"/>
              <a:t>β</a:t>
            </a:r>
            <a:r>
              <a:rPr lang="fr-FR" dirty="0" smtClean="0"/>
              <a:t> 2)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28596" y="3929074"/>
            <a:ext cx="8258204" cy="2714636"/>
            <a:chOff x="428596" y="3357570"/>
            <a:chExt cx="8258204" cy="3286140"/>
          </a:xfrm>
          <a:solidFill>
            <a:schemeClr val="bg1"/>
          </a:solidFill>
        </p:grpSpPr>
        <p:sp>
          <p:nvSpPr>
            <p:cNvPr id="4" name="Espace réservé du contenu 2"/>
            <p:cNvSpPr txBox="1">
              <a:spLocks/>
            </p:cNvSpPr>
            <p:nvPr/>
          </p:nvSpPr>
          <p:spPr>
            <a:xfrm>
              <a:off x="428596" y="4529158"/>
              <a:ext cx="8258204" cy="21145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Selon la sélectivité (</a:t>
              </a:r>
              <a:r>
                <a:rPr kumimoji="0" lang="el-G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β</a:t>
              </a:r>
              <a:r>
                <a: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1)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Selon l’ASI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Selon la lipophilie </a:t>
              </a: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itre 1"/>
            <p:cNvSpPr txBox="1">
              <a:spLocks/>
            </p:cNvSpPr>
            <p:nvPr/>
          </p:nvSpPr>
          <p:spPr>
            <a:xfrm>
              <a:off x="428596" y="3357570"/>
              <a:ext cx="8229600" cy="1143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Classification </a:t>
              </a: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6586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Classification </a:t>
            </a:r>
            <a:endParaRPr lang="fr-FR" dirty="0"/>
          </a:p>
        </p:txBody>
      </p:sp>
      <p:pic>
        <p:nvPicPr>
          <p:cNvPr id="8194" name="Picture 2" descr="C:\Users\PC\Desktop\jihene\IMG-b78927d6f7f71727acc485b0a244f7f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96752"/>
            <a:ext cx="8929718" cy="4950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Pharmacodynamie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78785"/>
            <a:ext cx="8229600" cy="2942303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Effet cardiaque: </a:t>
            </a:r>
          </a:p>
          <a:p>
            <a:r>
              <a:rPr lang="fr-FR" sz="2800" b="1" dirty="0" smtClean="0"/>
              <a:t>Inotrope négatif</a:t>
            </a:r>
            <a:r>
              <a:rPr lang="fr-FR" sz="2800" dirty="0" smtClean="0"/>
              <a:t>:  effet </a:t>
            </a:r>
            <a:r>
              <a:rPr lang="fr-FR" sz="2800" dirty="0" err="1" smtClean="0"/>
              <a:t>antiHTA</a:t>
            </a:r>
            <a:r>
              <a:rPr lang="fr-FR" sz="2800" dirty="0" smtClean="0"/>
              <a:t>, action anti angineuse par  </a:t>
            </a:r>
            <a:r>
              <a:rPr lang="fr-FR" sz="2800" dirty="0" smtClean="0">
                <a:latin typeface="Calibri"/>
              </a:rPr>
              <a:t>↘</a:t>
            </a:r>
            <a:r>
              <a:rPr lang="fr-FR" sz="2800" dirty="0" smtClean="0"/>
              <a:t>  consommation d’O2</a:t>
            </a:r>
          </a:p>
          <a:p>
            <a:r>
              <a:rPr lang="fr-FR" sz="2800" b="1" dirty="0" err="1"/>
              <a:t>Chronotrope</a:t>
            </a:r>
            <a:r>
              <a:rPr lang="fr-FR" sz="2800" b="1" dirty="0"/>
              <a:t>, </a:t>
            </a:r>
            <a:r>
              <a:rPr lang="fr-FR" sz="2800" b="1" dirty="0" err="1"/>
              <a:t>Dromotrope</a:t>
            </a:r>
            <a:r>
              <a:rPr lang="fr-FR" sz="2800" b="1" dirty="0"/>
              <a:t> négatifs</a:t>
            </a:r>
            <a:r>
              <a:rPr lang="fr-FR" sz="2800" dirty="0" smtClean="0"/>
              <a:t>: action anti angineuse liée à la bradycardie et risque de BAV </a:t>
            </a:r>
          </a:p>
          <a:p>
            <a:r>
              <a:rPr lang="fr-FR" sz="2800" b="1" dirty="0" err="1"/>
              <a:t>Bathmotrope</a:t>
            </a:r>
            <a:r>
              <a:rPr lang="fr-FR" sz="2800" b="1" dirty="0"/>
              <a:t> négatif</a:t>
            </a:r>
            <a:r>
              <a:rPr lang="fr-FR" sz="2800" dirty="0" smtClean="0"/>
              <a:t>: propriété anti arythmique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18864" y="4581128"/>
            <a:ext cx="8229600" cy="20162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800" b="1" dirty="0">
                <a:solidFill>
                  <a:srgbClr val="FF0000"/>
                </a:solidFill>
              </a:rPr>
              <a:t>Effet vasculaire: </a:t>
            </a:r>
          </a:p>
          <a:p>
            <a:pPr algn="just">
              <a:buFont typeface="Arial" pitchFamily="34" charset="0"/>
              <a:buNone/>
            </a:pPr>
            <a:r>
              <a:rPr lang="fr-FR" sz="2400" dirty="0" smtClean="0"/>
              <a:t>	le blocage de </a:t>
            </a:r>
            <a:r>
              <a:rPr lang="el-GR" sz="2400" dirty="0" smtClean="0"/>
              <a:t>β</a:t>
            </a:r>
            <a:r>
              <a:rPr lang="fr-FR" sz="2400" dirty="0" smtClean="0"/>
              <a:t>2 </a:t>
            </a:r>
            <a:r>
              <a:rPr lang="fr-FR" sz="2400" dirty="0" err="1" smtClean="0"/>
              <a:t>libére</a:t>
            </a:r>
            <a:r>
              <a:rPr lang="fr-FR" sz="2400" dirty="0" smtClean="0"/>
              <a:t> le tonus </a:t>
            </a:r>
            <a:r>
              <a:rPr lang="el-GR" sz="2400" dirty="0" smtClean="0"/>
              <a:t>α</a:t>
            </a:r>
            <a:r>
              <a:rPr lang="fr-FR" sz="2400" dirty="0" smtClean="0"/>
              <a:t>-</a:t>
            </a:r>
            <a:r>
              <a:rPr lang="fr-FR" sz="2400" dirty="0" err="1" smtClean="0"/>
              <a:t>vasocontricteur</a:t>
            </a:r>
            <a:r>
              <a:rPr lang="fr-FR" sz="2400" dirty="0" smtClean="0"/>
              <a:t> </a:t>
            </a:r>
          </a:p>
          <a:p>
            <a:pPr algn="just"/>
            <a:r>
              <a:rPr lang="fr-FR" sz="2400" dirty="0" smtClean="0"/>
              <a:t>risque d’aggravation d’un </a:t>
            </a:r>
            <a:r>
              <a:rPr lang="fr-FR" sz="2400" dirty="0" err="1" smtClean="0"/>
              <a:t>phénoméme</a:t>
            </a:r>
            <a:r>
              <a:rPr lang="fr-FR" sz="2400" dirty="0" smtClean="0"/>
              <a:t> de </a:t>
            </a:r>
            <a:r>
              <a:rPr lang="fr-FR" sz="2400" dirty="0" err="1" smtClean="0"/>
              <a:t>raynaud</a:t>
            </a:r>
            <a:r>
              <a:rPr lang="fr-FR" sz="2400" dirty="0" smtClean="0"/>
              <a:t>, AOMI </a:t>
            </a:r>
          </a:p>
          <a:p>
            <a:pPr algn="just"/>
            <a:r>
              <a:rPr lang="fr-FR" sz="2400" dirty="0" smtClean="0"/>
              <a:t>angor de </a:t>
            </a:r>
            <a:r>
              <a:rPr lang="fr-FR" sz="2400" dirty="0" err="1" smtClean="0"/>
              <a:t>prinzmetal</a:t>
            </a:r>
            <a:r>
              <a:rPr lang="fr-FR" sz="2400" dirty="0" smtClean="0"/>
              <a:t>….</a:t>
            </a:r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fr-FR" b="1" dirty="0" smtClean="0">
                <a:solidFill>
                  <a:srgbClr val="FF0000"/>
                </a:solidFill>
              </a:rPr>
              <a:t>Effets extra cardiaques</a:t>
            </a:r>
          </a:p>
          <a:p>
            <a:pPr algn="just"/>
            <a:r>
              <a:rPr lang="fr-FR" dirty="0" smtClean="0"/>
              <a:t>Broncho constriction</a:t>
            </a:r>
          </a:p>
          <a:p>
            <a:pPr algn="just"/>
            <a:r>
              <a:rPr lang="fr-FR" dirty="0" smtClean="0"/>
              <a:t>Diminution de la sécrétion de rénine: effet IEC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Diminution de la glycogénolyse hépatique et risque d’hypoglycémie chez le diabétique  </a:t>
            </a:r>
          </a:p>
          <a:p>
            <a:pPr algn="just"/>
            <a:r>
              <a:rPr lang="fr-FR" dirty="0" smtClean="0"/>
              <a:t>Diminution de la lipolyse: </a:t>
            </a:r>
            <a:r>
              <a:rPr lang="fr-FR" dirty="0" err="1" smtClean="0"/>
              <a:t>insulinorésistance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Diminution de la pression intraoculaire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1422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961"/>
            <a:ext cx="8363272" cy="514543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HTA: modérée, gravidique, compliquée </a:t>
            </a:r>
          </a:p>
          <a:p>
            <a:r>
              <a:rPr lang="fr-FR" dirty="0" smtClean="0"/>
              <a:t>I. Coronaire: angor et post IDM++++++</a:t>
            </a:r>
          </a:p>
          <a:p>
            <a:r>
              <a:rPr lang="fr-FR" dirty="0" smtClean="0"/>
              <a:t>I. Cardiaque par dysfonction du VG </a:t>
            </a:r>
          </a:p>
          <a:p>
            <a:r>
              <a:rPr lang="fr-FR" dirty="0" smtClean="0"/>
              <a:t>Arythmies: </a:t>
            </a:r>
            <a:r>
              <a:rPr lang="fr-FR" dirty="0" err="1" smtClean="0"/>
              <a:t>supraventriculaires</a:t>
            </a:r>
            <a:endParaRPr lang="fr-FR" dirty="0" smtClean="0"/>
          </a:p>
          <a:p>
            <a:r>
              <a:rPr lang="fr-FR" dirty="0" smtClean="0"/>
              <a:t>Prévention des troubles du rythme après un IDM(ESV et TV)</a:t>
            </a:r>
          </a:p>
          <a:p>
            <a:r>
              <a:rPr lang="fr-FR" dirty="0" smtClean="0"/>
              <a:t>Cardiomyopathies hypertrophiques</a:t>
            </a:r>
          </a:p>
          <a:p>
            <a:r>
              <a:rPr lang="fr-FR" dirty="0" smtClean="0"/>
              <a:t>Cardiothyréose</a:t>
            </a:r>
          </a:p>
          <a:p>
            <a:r>
              <a:rPr lang="fr-FR" dirty="0" smtClean="0"/>
              <a:t>Migraine</a:t>
            </a:r>
          </a:p>
          <a:p>
            <a:r>
              <a:rPr lang="fr-FR" dirty="0" smtClean="0"/>
              <a:t>Tremblement essentiel, stress</a:t>
            </a:r>
          </a:p>
          <a:p>
            <a:r>
              <a:rPr lang="fr-FR" dirty="0" smtClean="0"/>
              <a:t>HTP</a:t>
            </a:r>
          </a:p>
          <a:p>
            <a:r>
              <a:rPr lang="fr-FR" dirty="0" smtClean="0"/>
              <a:t>Glaucome à angle ouvert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 bilan pré thérapeutique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Contre indication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75445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err="1" smtClean="0"/>
              <a:t>I.Cardiaque</a:t>
            </a:r>
            <a:r>
              <a:rPr lang="fr-FR" dirty="0" smtClean="0"/>
              <a:t> décompensée</a:t>
            </a:r>
          </a:p>
          <a:p>
            <a:r>
              <a:rPr lang="fr-FR" dirty="0" smtClean="0"/>
              <a:t>BAV 2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degré</a:t>
            </a:r>
          </a:p>
          <a:p>
            <a:r>
              <a:rPr lang="fr-FR" dirty="0" smtClean="0"/>
              <a:t>Bradycardie&lt;50</a:t>
            </a:r>
          </a:p>
          <a:p>
            <a:r>
              <a:rPr lang="fr-FR" dirty="0" smtClean="0"/>
              <a:t>Asthme et BPCO</a:t>
            </a:r>
          </a:p>
          <a:p>
            <a:r>
              <a:rPr lang="fr-FR" dirty="0" smtClean="0"/>
              <a:t>AOMI stade III et IV </a:t>
            </a:r>
          </a:p>
          <a:p>
            <a:r>
              <a:rPr lang="fr-FR" dirty="0" smtClean="0"/>
              <a:t>Phéochromocytome</a:t>
            </a:r>
          </a:p>
          <a:p>
            <a:r>
              <a:rPr lang="fr-FR" dirty="0" smtClean="0"/>
              <a:t>Phénomène de Raynaud </a:t>
            </a:r>
          </a:p>
          <a:p>
            <a:r>
              <a:rPr lang="fr-FR" dirty="0" smtClean="0"/>
              <a:t>Angor de </a:t>
            </a:r>
            <a:r>
              <a:rPr lang="fr-FR" dirty="0" err="1" smtClean="0"/>
              <a:t>prinzmetal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Interactions médicamenteuses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4876" y="2174875"/>
            <a:ext cx="3971924" cy="375445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Permise: </a:t>
            </a:r>
            <a:r>
              <a:rPr lang="fr-FR" dirty="0" err="1" smtClean="0"/>
              <a:t>digitalique</a:t>
            </a:r>
            <a:r>
              <a:rPr lang="fr-FR" dirty="0" smtClean="0"/>
              <a:t>, </a:t>
            </a:r>
            <a:r>
              <a:rPr lang="fr-FR" dirty="0" err="1" smtClean="0"/>
              <a:t>nifédipine</a:t>
            </a:r>
            <a:r>
              <a:rPr lang="fr-FR" dirty="0" smtClean="0"/>
              <a:t>, anticoagulants</a:t>
            </a:r>
          </a:p>
          <a:p>
            <a:r>
              <a:rPr lang="fr-FR" dirty="0" smtClean="0"/>
              <a:t>Incompatible: </a:t>
            </a:r>
            <a:r>
              <a:rPr lang="fr-FR" dirty="0" err="1" smtClean="0"/>
              <a:t>vérapamil</a:t>
            </a:r>
            <a:r>
              <a:rPr lang="fr-FR" dirty="0" smtClean="0"/>
              <a:t>, </a:t>
            </a:r>
            <a:r>
              <a:rPr lang="fr-FR" dirty="0" err="1" smtClean="0"/>
              <a:t>amiodarone</a:t>
            </a:r>
            <a:endParaRPr lang="fr-FR" dirty="0" smtClean="0"/>
          </a:p>
          <a:p>
            <a:r>
              <a:rPr lang="fr-FR" dirty="0" smtClean="0"/>
              <a:t>AINS +++ effet antagoniste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79712" y="59399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Attention au terrain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Conduite pratique du 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0142" y="2028828"/>
            <a:ext cx="6758006" cy="9715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200" dirty="0" smtClean="0"/>
              <a:t>Le choix dépend de la propriété </a:t>
            </a:r>
            <a:r>
              <a:rPr lang="el-GR" sz="3200" dirty="0" smtClean="0"/>
              <a:t>β</a:t>
            </a:r>
            <a:r>
              <a:rPr lang="fr-FR" sz="3200" dirty="0" smtClean="0"/>
              <a:t> 1</a:t>
            </a:r>
          </a:p>
          <a:p>
            <a:pPr algn="ctr"/>
            <a:endParaRPr lang="fr-FR" sz="3200" dirty="0"/>
          </a:p>
          <a:p>
            <a:pPr algn="ctr"/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endParaRPr lang="fr-FR" sz="3200" dirty="0" smtClean="0"/>
          </a:p>
          <a:p>
            <a:pPr algn="ctr">
              <a:buNone/>
            </a:pP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2844" y="3429001"/>
            <a:ext cx="8786874" cy="178595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La posologie: minimale efficace</a:t>
            </a:r>
          </a:p>
          <a:p>
            <a:r>
              <a:rPr lang="fr-FR" dirty="0" smtClean="0"/>
              <a:t>Critère de </a:t>
            </a:r>
            <a:r>
              <a:rPr lang="el-GR" dirty="0" smtClean="0"/>
              <a:t>β</a:t>
            </a:r>
            <a:r>
              <a:rPr lang="fr-FR" dirty="0" smtClean="0"/>
              <a:t> blocage: FC de repos &lt; 60 et d’effort &lt; 110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Attention au sevrage: effet rebond  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29600" cy="7200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Les effets secondaires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fr-FR" sz="2600" dirty="0" smtClean="0"/>
              <a:t>Les effets secondaires </a:t>
            </a:r>
          </a:p>
          <a:p>
            <a:r>
              <a:rPr lang="fr-FR" sz="2600" dirty="0" smtClean="0"/>
              <a:t>Bradycardie</a:t>
            </a:r>
          </a:p>
          <a:p>
            <a:r>
              <a:rPr lang="fr-FR" sz="2600" dirty="0" smtClean="0"/>
              <a:t>BAV</a:t>
            </a:r>
          </a:p>
          <a:p>
            <a:r>
              <a:rPr lang="fr-FR" sz="2600" dirty="0" smtClean="0"/>
              <a:t>Hypoglycémie</a:t>
            </a:r>
          </a:p>
          <a:p>
            <a:r>
              <a:rPr lang="fr-FR" sz="2600" dirty="0" smtClean="0"/>
              <a:t>Broncho constriction</a:t>
            </a:r>
          </a:p>
          <a:p>
            <a:r>
              <a:rPr lang="fr-FR" sz="2600" dirty="0" smtClean="0"/>
              <a:t>Phénomène de Raynaud</a:t>
            </a:r>
          </a:p>
          <a:p>
            <a:r>
              <a:rPr lang="fr-FR" sz="2600" dirty="0" smtClean="0"/>
              <a:t>Diarrhée</a:t>
            </a:r>
          </a:p>
          <a:p>
            <a:r>
              <a:rPr lang="fr-FR" sz="2600" dirty="0" smtClean="0"/>
              <a:t>Cauchemar et insomnie</a:t>
            </a:r>
          </a:p>
          <a:p>
            <a:r>
              <a:rPr lang="fr-FR" sz="2600" dirty="0" smtClean="0"/>
              <a:t>Impuissance et baisse de la libido</a:t>
            </a:r>
          </a:p>
          <a:p>
            <a:r>
              <a:rPr lang="fr-FR" sz="2600" dirty="0" smtClean="0"/>
              <a:t>Surcharge pondérale </a:t>
            </a:r>
          </a:p>
          <a:p>
            <a:r>
              <a:rPr lang="fr-FR" sz="2600" dirty="0" smtClean="0"/>
              <a:t>Psoriasis </a:t>
            </a:r>
          </a:p>
          <a:p>
            <a:endParaRPr lang="fr-FR" sz="2600" dirty="0" smtClean="0"/>
          </a:p>
          <a:p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inhibiteurs calciques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Elle se présente ce jour avec le bilan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On reprends la TA elle est chiffrée à 140/80 mm hg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On la réinterroge et on apprends que son père est décédé d’un IDM il y a une dizaine d’année.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Glycémie 6.2 </a:t>
            </a:r>
            <a:r>
              <a:rPr lang="fr-FR" dirty="0" err="1" smtClean="0"/>
              <a:t>mmol</a:t>
            </a:r>
            <a:r>
              <a:rPr lang="fr-FR" dirty="0" smtClean="0"/>
              <a:t>/l, urée 4 </a:t>
            </a:r>
            <a:r>
              <a:rPr lang="fr-FR" dirty="0" err="1" smtClean="0"/>
              <a:t>mmol</a:t>
            </a:r>
            <a:r>
              <a:rPr lang="fr-FR" dirty="0" smtClean="0"/>
              <a:t>/l, créatinine 75 µmol/l, LDL </a:t>
            </a:r>
            <a:r>
              <a:rPr lang="fr-FR" dirty="0" err="1" smtClean="0"/>
              <a:t>cholesterol</a:t>
            </a:r>
            <a:r>
              <a:rPr lang="fr-FR" dirty="0" smtClean="0"/>
              <a:t> 1.8 g/l, HDL </a:t>
            </a:r>
            <a:r>
              <a:rPr lang="fr-FR" dirty="0" err="1" smtClean="0"/>
              <a:t>cholesterol</a:t>
            </a:r>
            <a:r>
              <a:rPr lang="fr-FR" dirty="0" smtClean="0"/>
              <a:t> 0.32 g/l, triglycérides 0.98 g/l. chimie des urines négative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ECG: sans particularité </a:t>
            </a:r>
          </a:p>
          <a:p>
            <a:pPr algn="just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28596" y="1643050"/>
            <a:ext cx="8229600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 se présente ce jour avec le bilan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reprends la TA elle est chiffrée à </a:t>
            </a: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140/80 </a:t>
            </a: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 hg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la réinterroge et on apprends que son </a:t>
            </a: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père</a:t>
            </a: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décédé d’un </a:t>
            </a: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IDM</a:t>
            </a: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 y a une dizaine d’année.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Glycémie 6.2 mmol/l, urée 4 mmol/l, créatinine 75 µmol/l, LDL cholesterol </a:t>
            </a: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1.8 g/l</a:t>
            </a: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HDL cholesterol 0.32 g/l</a:t>
            </a: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triglycérides 0.98 g/l. chimie des urines négative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ECG: sans particularité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86808" cy="55721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Capable de bloquer l’entrée de Ca dans les cellules musculaires lisses de la paroi vasculaire et dans les cellules myocardiques</a:t>
            </a:r>
          </a:p>
          <a:p>
            <a:pPr algn="just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La résultante:</a:t>
            </a:r>
          </a:p>
          <a:p>
            <a:pPr lvl="1" algn="just"/>
            <a:r>
              <a:rPr lang="fr-FR" dirty="0" smtClean="0"/>
              <a:t>Baisse de l’</a:t>
            </a:r>
            <a:r>
              <a:rPr lang="fr-FR" dirty="0" err="1" smtClean="0"/>
              <a:t>inotropisme</a:t>
            </a:r>
            <a:r>
              <a:rPr lang="fr-FR" dirty="0" smtClean="0"/>
              <a:t> cardiaque</a:t>
            </a:r>
          </a:p>
          <a:p>
            <a:pPr lvl="1" algn="just"/>
            <a:r>
              <a:rPr lang="fr-FR" dirty="0" smtClean="0"/>
              <a:t>Bradycardie</a:t>
            </a:r>
          </a:p>
          <a:p>
            <a:pPr lvl="1" algn="just"/>
            <a:r>
              <a:rPr lang="fr-FR" dirty="0" smtClean="0"/>
              <a:t>Ralentissement de la conduction AV</a:t>
            </a:r>
          </a:p>
          <a:p>
            <a:pPr lvl="1" algn="just"/>
            <a:r>
              <a:rPr lang="fr-FR" dirty="0" smtClean="0"/>
              <a:t>Vasodilatation 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différents produits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smtClean="0"/>
              <a:t>Les différents produits </a:t>
            </a:r>
            <a:endParaRPr lang="fr-FR" dirty="0"/>
          </a:p>
        </p:txBody>
      </p:sp>
      <p:pic>
        <p:nvPicPr>
          <p:cNvPr id="7170" name="Picture 2" descr="C:\Users\PC\Desktop\jihene\IMG-91d8583a6b88862d8c8a507d8745d7c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1414"/>
            <a:ext cx="8229600" cy="1607344"/>
          </a:xfrm>
          <a:prstGeom prst="rect">
            <a:avLst/>
          </a:prstGeom>
          <a:noFill/>
        </p:spPr>
      </p:pic>
      <p:pic>
        <p:nvPicPr>
          <p:cNvPr id="7171" name="Picture 3" descr="C:\Users\PC\Desktop\jihene\IMG-b44c229e54f4bb9788c121f19837b65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6583680" cy="5133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indications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HTA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Dose dépendant</a:t>
            </a:r>
          </a:p>
          <a:p>
            <a:r>
              <a:rPr lang="fr-FR" dirty="0" err="1" smtClean="0"/>
              <a:t>Cardioprotecteur</a:t>
            </a:r>
            <a:endParaRPr lang="fr-FR" dirty="0" smtClean="0"/>
          </a:p>
          <a:p>
            <a:r>
              <a:rPr lang="fr-FR" dirty="0" smtClean="0"/>
              <a:t>Néphroprotecteur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I. Coronaire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Diminuent les besoins en oxygène par diminution de la post charge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Augmentent les apports en oxygène par vasodilatation des coronaires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Autres 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24048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Troubles du rythme </a:t>
            </a:r>
            <a:r>
              <a:rPr lang="fr-FR" dirty="0" err="1" smtClean="0"/>
              <a:t>supraventriculaires</a:t>
            </a:r>
            <a:r>
              <a:rPr lang="fr-FR" dirty="0" smtClean="0"/>
              <a:t> et </a:t>
            </a:r>
            <a:r>
              <a:rPr lang="fr-FR" dirty="0" err="1" smtClean="0"/>
              <a:t>jonctionnels</a:t>
            </a:r>
            <a:r>
              <a:rPr lang="fr-FR" dirty="0" smtClean="0"/>
              <a:t> </a:t>
            </a:r>
          </a:p>
          <a:p>
            <a:r>
              <a:rPr lang="fr-FR" dirty="0" smtClean="0"/>
              <a:t>Hémorragie méningée sous arachnoïdienne</a:t>
            </a:r>
          </a:p>
          <a:p>
            <a:r>
              <a:rPr lang="fr-FR" dirty="0" smtClean="0"/>
              <a:t>Phénomène de Raynaud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 bilan pré thérapeutique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Interactions médicamenteuses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8" y="2214554"/>
            <a:ext cx="4041775" cy="395128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β</a:t>
            </a:r>
            <a:r>
              <a:rPr lang="fr-FR" dirty="0" smtClean="0"/>
              <a:t> bloquants: association contre indiquée avec </a:t>
            </a:r>
            <a:r>
              <a:rPr lang="fr-FR" dirty="0" err="1" smtClean="0"/>
              <a:t>vérapamil</a:t>
            </a:r>
            <a:r>
              <a:rPr lang="fr-FR" dirty="0" smtClean="0"/>
              <a:t> et </a:t>
            </a:r>
            <a:r>
              <a:rPr lang="fr-FR" dirty="0" err="1" smtClean="0"/>
              <a:t>tildiazem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Contre indications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Grossesse et allaitement: </a:t>
            </a:r>
            <a:r>
              <a:rPr lang="fr-FR" dirty="0" err="1" smtClean="0"/>
              <a:t>nifédipine</a:t>
            </a:r>
            <a:endParaRPr lang="fr-FR" dirty="0" smtClean="0"/>
          </a:p>
          <a:p>
            <a:r>
              <a:rPr lang="fr-FR" dirty="0" smtClean="0"/>
              <a:t>BAV 2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degré et Insuffisance cardiaque : </a:t>
            </a:r>
            <a:r>
              <a:rPr lang="fr-FR" dirty="0" err="1" smtClean="0"/>
              <a:t>vérapamil</a:t>
            </a:r>
            <a:r>
              <a:rPr lang="fr-FR" dirty="0" smtClean="0"/>
              <a:t> et </a:t>
            </a:r>
            <a:r>
              <a:rPr lang="fr-FR" dirty="0" err="1" smtClean="0"/>
              <a:t>diltiazem</a:t>
            </a:r>
            <a:endParaRPr lang="fr-FR" dirty="0" smtClean="0"/>
          </a:p>
          <a:p>
            <a:r>
              <a:rPr lang="fr-FR" dirty="0" smtClean="0"/>
              <a:t>IDM à la phase aigue: </a:t>
            </a:r>
            <a:r>
              <a:rPr lang="fr-FR" dirty="0" err="1" smtClean="0"/>
              <a:t>nifédipine</a:t>
            </a:r>
            <a:r>
              <a:rPr lang="fr-FR" dirty="0" smtClean="0"/>
              <a:t> et </a:t>
            </a:r>
            <a:r>
              <a:rPr lang="fr-FR" dirty="0" err="1" smtClean="0"/>
              <a:t>nicadipine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Effets secondaires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fr-FR" dirty="0" smtClean="0"/>
              <a:t>Tachycardie (DHP)</a:t>
            </a:r>
          </a:p>
          <a:p>
            <a:pPr algn="just"/>
            <a:r>
              <a:rPr lang="fr-FR" dirty="0" smtClean="0"/>
              <a:t>Trouble de la conduction auriculo- ventriculaire: </a:t>
            </a:r>
            <a:r>
              <a:rPr lang="fr-FR" dirty="0" err="1" smtClean="0"/>
              <a:t>vérapamil</a:t>
            </a:r>
            <a:r>
              <a:rPr lang="fr-FR" dirty="0" smtClean="0"/>
              <a:t> et </a:t>
            </a:r>
            <a:r>
              <a:rPr lang="fr-FR" dirty="0" err="1" smtClean="0"/>
              <a:t>diltiazem</a:t>
            </a:r>
            <a:endParaRPr lang="fr-FR" dirty="0" smtClean="0"/>
          </a:p>
          <a:p>
            <a:pPr algn="just"/>
            <a:r>
              <a:rPr lang="fr-FR" dirty="0" smtClean="0"/>
              <a:t>Œdèmes: (DHP)</a:t>
            </a:r>
          </a:p>
          <a:p>
            <a:pPr algn="just"/>
            <a:r>
              <a:rPr lang="fr-FR" dirty="0" smtClean="0"/>
              <a:t>Constipation: </a:t>
            </a:r>
            <a:r>
              <a:rPr lang="fr-FR" dirty="0" err="1" smtClean="0"/>
              <a:t>vérapamil</a:t>
            </a:r>
            <a:endParaRPr lang="fr-FR" dirty="0" smtClean="0"/>
          </a:p>
          <a:p>
            <a:pPr algn="just"/>
            <a:r>
              <a:rPr lang="fr-FR" dirty="0" smtClean="0"/>
              <a:t>Hyperplasie gingivale: DHP, </a:t>
            </a:r>
            <a:r>
              <a:rPr lang="fr-FR" dirty="0" err="1" smtClean="0"/>
              <a:t>diltiazem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Les inhibiteurs de l’enzyme de conversion (IEC)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jihene\IMG-d88228143b2991fb441b2b1b98deb861-V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47728" y="209092"/>
            <a:ext cx="7924800" cy="58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à coins arrondis 2"/>
          <p:cNvSpPr/>
          <p:nvPr/>
        </p:nvSpPr>
        <p:spPr>
          <a:xfrm>
            <a:off x="2143108" y="2571744"/>
            <a:ext cx="1557342" cy="35719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Effets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Baisse de la pression artérielle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Augmentation du débit cardiaque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Limiter le remodelage ventriculaire et HVG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Retard du développement et de la progression de l’athérosclérose</a:t>
            </a:r>
          </a:p>
          <a:p>
            <a:r>
              <a:rPr lang="fr-FR" dirty="0"/>
              <a:t>Diminution de la progression de la </a:t>
            </a:r>
            <a:r>
              <a:rPr lang="fr-FR" dirty="0" err="1"/>
              <a:t>micoalbuminurie</a:t>
            </a:r>
            <a:r>
              <a:rPr lang="fr-FR" dirty="0"/>
              <a:t> et IR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Risque d’hyperkaliémie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Pas d’effet sur le métabolisme glucidique et lipidique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Pré requis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fr-FR" dirty="0" smtClean="0"/>
              <a:t>Définition de HTA </a:t>
            </a:r>
          </a:p>
          <a:p>
            <a:pPr algn="just"/>
            <a:r>
              <a:rPr lang="fr-FR" dirty="0" smtClean="0"/>
              <a:t>Diagnostic de HTA</a:t>
            </a:r>
          </a:p>
          <a:p>
            <a:pPr algn="just"/>
            <a:r>
              <a:rPr lang="fr-FR" dirty="0" smtClean="0"/>
              <a:t>Quand chercher une HTA secondaire </a:t>
            </a:r>
          </a:p>
          <a:p>
            <a:pPr algn="just"/>
            <a:r>
              <a:rPr lang="fr-FR" dirty="0" smtClean="0"/>
              <a:t>Définition du syndrome métabolique </a:t>
            </a:r>
          </a:p>
          <a:p>
            <a:pPr algn="just"/>
            <a:r>
              <a:rPr lang="fr-FR" dirty="0" smtClean="0"/>
              <a:t>La liste des facteurs de risque cardiovasculaire </a:t>
            </a:r>
          </a:p>
          <a:p>
            <a:pPr algn="just"/>
            <a:r>
              <a:rPr lang="fr-FR" dirty="0" smtClean="0"/>
              <a:t>Le calcul du risque cardiovasculaire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différents produits</a:t>
            </a:r>
            <a:endParaRPr lang="fr-FR" dirty="0"/>
          </a:p>
        </p:txBody>
      </p:sp>
      <p:pic>
        <p:nvPicPr>
          <p:cNvPr id="6146" name="Picture 2" descr="C:\Users\PC\Desktop\jihene\IMG-def9c74439f978ef288ec5691921794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65" y="2057936"/>
            <a:ext cx="9029129" cy="39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Bilan pré thérapeutique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Contre indication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Allergie </a:t>
            </a:r>
          </a:p>
          <a:p>
            <a:r>
              <a:rPr lang="fr-FR" dirty="0" smtClean="0"/>
              <a:t>Grossesse</a:t>
            </a:r>
          </a:p>
          <a:p>
            <a:r>
              <a:rPr lang="fr-FR" dirty="0" smtClean="0"/>
              <a:t>Sténose bilatérale de l’artère rénale</a:t>
            </a:r>
          </a:p>
          <a:p>
            <a:r>
              <a:rPr lang="fr-FR" dirty="0" smtClean="0"/>
              <a:t>Hyperkaliémie&gt;6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Interaction médicamenteuse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Diurétiques </a:t>
            </a:r>
          </a:p>
          <a:p>
            <a:r>
              <a:rPr lang="fr-FR" dirty="0" err="1" smtClean="0"/>
              <a:t>Hyperkaliémiants</a:t>
            </a:r>
            <a:endParaRPr lang="fr-FR" dirty="0" smtClean="0"/>
          </a:p>
          <a:p>
            <a:r>
              <a:rPr lang="fr-FR" dirty="0" err="1" smtClean="0"/>
              <a:t>Néphrotoxiques</a:t>
            </a:r>
            <a:endParaRPr lang="fr-FR" dirty="0" smtClean="0"/>
          </a:p>
          <a:p>
            <a:r>
              <a:rPr lang="fr-FR" dirty="0" smtClean="0"/>
              <a:t>Immunosuppresseurs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HTA</a:t>
            </a:r>
          </a:p>
          <a:p>
            <a:r>
              <a:rPr lang="fr-FR" dirty="0" err="1" smtClean="0"/>
              <a:t>I.Cardiaque</a:t>
            </a:r>
            <a:endParaRPr lang="fr-FR" dirty="0" smtClean="0"/>
          </a:p>
          <a:p>
            <a:r>
              <a:rPr lang="fr-FR" dirty="0" smtClean="0"/>
              <a:t>Post infarctus </a:t>
            </a:r>
          </a:p>
          <a:p>
            <a:r>
              <a:rPr lang="fr-FR" dirty="0" smtClean="0"/>
              <a:t>Prévention secondaire des complications ischémiques (IDM, AVC, AOMI)</a:t>
            </a:r>
          </a:p>
          <a:p>
            <a:r>
              <a:rPr lang="fr-FR" dirty="0" smtClean="0"/>
              <a:t>Néphropathie diabétique</a:t>
            </a:r>
          </a:p>
          <a:p>
            <a:r>
              <a:rPr lang="fr-FR" dirty="0" smtClean="0"/>
              <a:t>Protéinurie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effets secondaires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Hypotension</a:t>
            </a:r>
          </a:p>
          <a:p>
            <a:r>
              <a:rPr lang="fr-FR" dirty="0" smtClean="0"/>
              <a:t>Hyperkaliémie</a:t>
            </a:r>
          </a:p>
          <a:p>
            <a:r>
              <a:rPr lang="fr-FR" dirty="0" err="1" smtClean="0"/>
              <a:t>I.Rénale</a:t>
            </a:r>
            <a:endParaRPr lang="fr-FR" dirty="0" smtClean="0"/>
          </a:p>
          <a:p>
            <a:r>
              <a:rPr lang="fr-FR" dirty="0" smtClean="0"/>
              <a:t>Toux</a:t>
            </a:r>
          </a:p>
          <a:p>
            <a:r>
              <a:rPr lang="fr-FR" dirty="0" smtClean="0"/>
              <a:t>Éruption cutanée</a:t>
            </a:r>
          </a:p>
          <a:p>
            <a:r>
              <a:rPr lang="fr-FR" dirty="0" err="1" smtClean="0"/>
              <a:t>Oedémes</a:t>
            </a:r>
            <a:r>
              <a:rPr lang="fr-FR" dirty="0" smtClean="0"/>
              <a:t> angioneurotique</a:t>
            </a:r>
          </a:p>
          <a:p>
            <a:r>
              <a:rPr lang="fr-FR" dirty="0" err="1" smtClean="0"/>
              <a:t>Ageusie</a:t>
            </a:r>
            <a:endParaRPr lang="fr-FR" dirty="0" smtClean="0"/>
          </a:p>
          <a:p>
            <a:r>
              <a:rPr lang="fr-FR" dirty="0" smtClean="0"/>
              <a:t>Thrombopénie, leucopénie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Les antagonistes des récepteurs AT1 de l’angiotensine II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différents produits</a:t>
            </a:r>
            <a:endParaRPr lang="fr-FR" dirty="0"/>
          </a:p>
        </p:txBody>
      </p:sp>
      <p:pic>
        <p:nvPicPr>
          <p:cNvPr id="5122" name="Picture 2" descr="C:\Users\PC\Desktop\jihene\IMG-2e539aa89b6b038e3159d7ef3c54da6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900160" cy="3372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Identiques avec IEC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Effets cliniques </a:t>
            </a:r>
          </a:p>
          <a:p>
            <a:r>
              <a:rPr lang="fr-FR" dirty="0" smtClean="0"/>
              <a:t>Effets secondaires principaux </a:t>
            </a:r>
          </a:p>
          <a:p>
            <a:r>
              <a:rPr lang="fr-FR" dirty="0" smtClean="0"/>
              <a:t>Contre indications principales </a:t>
            </a:r>
          </a:p>
          <a:p>
            <a:r>
              <a:rPr lang="fr-FR" dirty="0" smtClean="0"/>
              <a:t>Interactions médicamenteuses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indications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HTA +++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I.Cardiaque</a:t>
            </a:r>
            <a:r>
              <a:rPr lang="fr-FR" dirty="0" smtClean="0"/>
              <a:t> par dysfonction du VG en cas d’intolérance aux IEC ou en association avec IEC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Post IDM en cas d’intolérance aux IEC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Néphropathie diabétique dans le cadre du traitement de HTA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thiazidiques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err="1" smtClean="0"/>
              <a:t>Indapamide</a:t>
            </a:r>
            <a:r>
              <a:rPr lang="fr-FR" dirty="0" smtClean="0"/>
              <a:t>+++</a:t>
            </a:r>
          </a:p>
          <a:p>
            <a:r>
              <a:rPr lang="fr-FR" dirty="0" err="1" smtClean="0"/>
              <a:t>Hydrochlorothiazide</a:t>
            </a:r>
            <a:r>
              <a:rPr lang="fr-FR" dirty="0" smtClean="0"/>
              <a:t> en association fixe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Indication chez cette patiente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830798" cy="19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59998" y="3254855"/>
            <a:ext cx="4200467" cy="338437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23528" y="4208379"/>
            <a:ext cx="291581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HDL= FDRCV si &lt;  à: </a:t>
            </a:r>
          </a:p>
          <a:p>
            <a:endParaRPr lang="fr-FR" b="1" dirty="0" smtClean="0"/>
          </a:p>
          <a:p>
            <a:r>
              <a:rPr lang="fr-FR" dirty="0" smtClean="0"/>
              <a:t>0,35 g/l chez  homme</a:t>
            </a:r>
          </a:p>
          <a:p>
            <a:r>
              <a:rPr lang="fr-FR" dirty="0" smtClean="0"/>
              <a:t>0,40 g/l chez la  femme </a:t>
            </a:r>
          </a:p>
          <a:p>
            <a:r>
              <a:rPr lang="fr-FR" dirty="0" smtClean="0"/>
              <a:t>1 </a:t>
            </a:r>
            <a:r>
              <a:rPr lang="fr-FR" dirty="0" err="1" smtClean="0"/>
              <a:t>mmol</a:t>
            </a:r>
            <a:r>
              <a:rPr lang="fr-FR" dirty="0" smtClean="0"/>
              <a:t>= 0, 40 g/l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27784" y="44624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Définition de l’HTA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3254855"/>
            <a:ext cx="40324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Définition du syndrome métabolique </a:t>
            </a:r>
            <a:endParaRPr lang="fr-FR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b="17647"/>
          <a:stretch>
            <a:fillRect/>
          </a:stretch>
        </p:blipFill>
        <p:spPr bwMode="auto">
          <a:xfrm>
            <a:off x="5715008" y="928670"/>
            <a:ext cx="3286148" cy="16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0" y="4286256"/>
            <a:ext cx="414340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0" y="5500702"/>
            <a:ext cx="414340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4857760"/>
            <a:ext cx="414340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378476" cy="53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785918" y="285728"/>
            <a:ext cx="53262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/>
              <a:t>Choix personnalisée </a:t>
            </a:r>
            <a:endParaRPr lang="fr-FR" sz="4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57158" y="3214686"/>
            <a:ext cx="8358246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564904"/>
            <a:ext cx="8686800" cy="319695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	La prescription des antihypertenseurs est fonction du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Niveau de TA et/ou du niveau de risque </a:t>
            </a:r>
            <a:r>
              <a:rPr lang="fr-FR" dirty="0" err="1" smtClean="0"/>
              <a:t>CVx</a:t>
            </a:r>
            <a:endParaRPr lang="fr-FR" dirty="0" smtClean="0"/>
          </a:p>
          <a:p>
            <a:r>
              <a:rPr lang="fr-FR" dirty="0" err="1" smtClean="0"/>
              <a:t>Comorbidité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12" y="44624"/>
            <a:ext cx="7287344" cy="57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lum bright="-30000" contrast="-2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7704" y="638335"/>
            <a:ext cx="5219960" cy="614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e 6"/>
          <p:cNvGrpSpPr/>
          <p:nvPr/>
        </p:nvGrpSpPr>
        <p:grpSpPr>
          <a:xfrm>
            <a:off x="1643042" y="602621"/>
            <a:ext cx="5892537" cy="6255403"/>
            <a:chOff x="1785918" y="571480"/>
            <a:chExt cx="5572164" cy="58658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 l="3067" t="922" r="15644" b="14765"/>
            <a:stretch>
              <a:fillRect/>
            </a:stretch>
          </p:blipFill>
          <p:spPr bwMode="auto">
            <a:xfrm>
              <a:off x="1785918" y="571480"/>
              <a:ext cx="5572164" cy="564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18" y="6215082"/>
              <a:ext cx="5572163" cy="22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814388"/>
            <a:ext cx="9067800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979712" y="169476"/>
            <a:ext cx="54006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Classification de l’HTA / FRCV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05" y="-99392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Mesure de la pression artérielle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Mesure au cabinet médical</a:t>
            </a:r>
          </a:p>
          <a:p>
            <a:r>
              <a:rPr lang="fr-FR" b="1" dirty="0" smtClean="0"/>
              <a:t>Mesure Ambulatoire de la Pression Artérielle (MAPA)</a:t>
            </a:r>
          </a:p>
          <a:p>
            <a:pPr lvl="1"/>
            <a:r>
              <a:rPr lang="fr-FR" dirty="0" smtClean="0"/>
              <a:t>Mesures répétées sur 24h</a:t>
            </a:r>
          </a:p>
          <a:p>
            <a:pPr lvl="2"/>
            <a:r>
              <a:rPr lang="fr-FR" dirty="0" smtClean="0"/>
              <a:t>Toutes les 30min le jour, toutes les heures la nuit</a:t>
            </a:r>
          </a:p>
          <a:p>
            <a:pPr lvl="1"/>
            <a:r>
              <a:rPr lang="fr-FR" dirty="0" smtClean="0"/>
              <a:t>Moyenne diurne</a:t>
            </a:r>
          </a:p>
          <a:p>
            <a:pPr lvl="1"/>
            <a:r>
              <a:rPr lang="fr-FR" dirty="0" smtClean="0"/>
              <a:t>Moyenne nocturne</a:t>
            </a:r>
          </a:p>
          <a:p>
            <a:pPr lvl="1"/>
            <a:r>
              <a:rPr lang="fr-FR" dirty="0" smtClean="0"/>
              <a:t>Moyenne sur 24 heures</a:t>
            </a:r>
          </a:p>
        </p:txBody>
      </p:sp>
      <p:pic>
        <p:nvPicPr>
          <p:cNvPr id="21506" name="Picture 2" descr="https://encrypted-tbn3.gstatic.com/images?q=tbn:ANd9GcTB918Ej6fAKgNrVd4EFpW7Z2pi_npzLBXrUPtHGgjyCXBFdCD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05336"/>
            <a:ext cx="1914525" cy="2381250"/>
          </a:xfrm>
          <a:prstGeom prst="rect">
            <a:avLst/>
          </a:prstGeom>
          <a:noFill/>
        </p:spPr>
      </p:pic>
      <p:sp>
        <p:nvSpPr>
          <p:cNvPr id="21510" name="AutoShape 6" descr="data:image/jpeg;base64,/9j/4AAQSkZJRgABAQAAAQABAAD/2wCEAAkGBhQSERUUExQVFBQUGRkYFxgXFxcbGBYYGBwXFxkbGBoYHCYeGB8kGxgYHy8gIycqLCwtHiAxNTAqNSYrLCkBCQoKBQUFDQUFDSkYEhgpKSkpKSkpKSkpKSkpKSkpKSkpKSkpKSkpKSkpKSkpKSkpKSkpKSkpKSkpKSkpKSkpKf/AABEIAKsBJwMBIgACEQEDEQH/xAAbAAABBQEBAAAAAAAAAAAAAAAAAQIDBQYEB//EAEUQAAIBAwMBBgMGAgYKAAcAAAECEQADIQQSMUEFEyJRYXEGMoEUI0KRocEzsQdS0eHw8RUWJDRDcnOCkrJidJSio8LD/8QAFAEBAAAAAAAAAAAAAAAAAAAAAP/EABQRAQAAAAAAAAAAAAAAAAAAAAD/2gAMAwEAAhEDEQA/APcaKKKAooooCiqbt3Qam4V7i8LQAz1kyDxBEQD/AImVs2rqizbe6SxL7mWMwCQPEDQXFFRahPARLccr830jrTysiM5H1oHUUhGKAMUC0VEggxLGB1mPz86eqwIkn3oHVXdsau4gTuxMk7iLbXIwSBtUg5MCZgfWa70WPPr+uaaVgHJPPuPagzN7tfXfh06gAbjgmQGcRyIJAXw5OfWmv21rRBWxvG2WHdupRzgoJPjCkg7hhhujIrUWkgckzHPTAH+PWacEzQZV+3NYIPckjaCYsvIufisgbsgD/i/KeOtPt9ra4MA2nBG5SSBxal1aJb5x4CFyYn0rThMk59unX+39BTCPH14/7eR+tBj/APTvaWwn7KN2yI2n+JsI3fN8neZjnb61aW9fqTauFlIcXQoi2xIt94VkLA3HZnBPn6VflMz746dP7P1NBTP+M+9Bkz2rru7ZjahwVhBbY42SY6SWgfMfI7fmEvavaWuW7cW1ZBtgyr7Z8PdLiJyRcLZg4xBrSXkxMkRPHJwR5Z5n3Ap6cD9+frQZpO09Wt0bkZrUJJFszEJu6AsZZuBMDKiJbnOt7QEbkADHO1ZKQM4CtyfRp9K1rpPpxx6ZodJ9Pagquw9TfZrovKQFfwHbtlZbHrAC5yM4J4W3qJxJIlhI6cD1BiJp7LI8qB1FIBimqsLEkwInr/nQPoqPTrCgSxgDLfMff1pyLHUnnn1M0DqKaqxOSZM56e1M2w3LZnHT8Pp+/U/QJaKaFzMn26UbczJ9ulA6im7czJ9unT+z+dNsHwjk/wDNz9ZAoHtRQ1FAtFFFAUUVR/EPxGdKUlQwYE8mcFQQAFP9YcSecQCaCTtzT6pmX7M6IAM7oMmR02npOZ+nWmW9Ne+4F24O8DXJZQDIKtAyoHl09M8mXtdtVuH2cJG0yX43YjjPE+nn6RIL5FjvGVbm95MbhG14wCP8onNBb3cKZJGDkCTxyBBk+kVJUOoB2HxbTHzAAxHJgzUjCRgx6+VA6ikYY8qAKBgPiOTwMRjk5mOfSakqG3hoLSdoxAz6/WpFUxkyfOgdTLp8JyRg5Akj2EGT9KVR5maawIVpbzMwMD94oHpwKWmWgfOZ4x6D/P60oUyc/TyoHUyfFyeOIx1zMc/WlCmSZxjHlzJ/l+VN3eOJ6fL9ef2oJKKY4PIPQ48ziM9Ov50AHB4xkc59/SgW4cHJGDkcj2waVeKjvzE7toEkmJxB/kYP0pQCQIPvjkR+nnQSUU11PQxx/lRcUkYMcfzz+YxQNB8REngYjHJzMc/XoKkqF8sQGgxxAxzn/HlUjAxgwfOgdTX4PSljFNiFycgc/vQLb4HWnVFpp2LLbjA8URPrA4p6Kepnn+eP0xQOqMnxcnjiMc8zH705QepmmfijdzJAjpj/AB9aCWimgGecURnnHlQOplo4GSfU8/yFLBmZx5fl/f8AnSWWkAzPr50DmooaigWiiigKzPbtsfbtKfDJ3fMD+FrYkEHnx4xjPnWmqi7b01xr9h1RnW3uJA2QSShHz8EBDnHzc80E/bOp1Kso09sOCDJIGDIA5uKepPBwD1gVCty+3cG4qJd3vI5EbH/qsf58ZxMCTtrtG/bZRZs95IJbDQsEAZHXPHuZxBhTVXnFhntBLhuP4GYgAd2/WG9uMxPBFBdXWhSSQsDk8DHJzwKkFRXydhgqrRy0lR5zkSPyp7zBiJ6TxQOoprTGOek0ooGBvFEjjjr1zzx9KkqO2DOSCYEwOvU88U5AYzE+nFA6mXWhSZAgHJ4HqaVJ6x9P0/SmmQDkdYPQeU5oHqcUtMtzmY9I8oH7z+lKoMmYjp/f9aB1M3eKJHHHX354+lKJk8RiPOczP6frSfi6ccdf8qB9FNIM9Ij6ziP3oIM9I6/t+9AXWgEyBAOTwPU5GPrSd4OpFNvgxjb1ndMcGOPWPpNVHafwyt64t0FFcG2SSk7tguiCQwP/ABB1/COaC63ilDCvO+0vh61p2CPfcA93bU7AWAaQqgl+B3Z4G7gZzUelu6YF279k72y0gIotqt1xbUqq3G2bdzQJ/EZOIoPRBd8UbhwDHXM554MeXQ0/vB51juzewlvFrlu4qslxhixthhtUrtDz3cCQmCGJJM4qRPgxblpkF0gDfbBCQTDqSbsN96ZQiTHQwDyGtVweCDQ5gHMep4HvVL2N8LjT3DcDyzLtICkLxaAgFiR/D8z83pVzB25iY+k/2UC2zgZB9RwfanVHYnaN0boE7Z2z1ielOSesdePKTH6RQOqMv4okccdemeePpTlnrH91MAO7O2Onn0/ef0oJaKaJk8R08/WaADPp+s0DqZaaQDIPqOD7ZNLBn0/yj96E46fTigVqKGooFooooCsl8Wt/teimAveYjdMysjGONsRnnpNa2sr8TM32zSbV3eKTC7oXcgJMqQsEjxAyNx6GQFv212lcsrNuybxiYWZncigYB6Mx/wC38uRe0LlzuHNko3eONhMGO7uZ8QHtxyDEiCeztrtf7Ou7u2uYnwx/WRc/+c/9priXtY3RYuC04PeuNuA2Ldz+sVHoR0II6UF28leBMcHj2Nc3aTXAFNsFvF4gCoMFXA+YgYYqfp9KnvyUMKCSPlYwDPIJAbp6GpGJjHPQcfrFBlFs62EUuZAVnE295M7WHzxt8Iad/wCI+W2rrsGxfRGGobexaVOMAqsj6Nu/aBipXJ+0Yye6x/5V20DAPFMDjnr/AJU81FbBmSqg7RJBkz5cCRn+4U6zc3KDjInBkEHiD1EUGV11ztBbjlf4c3Ckd14YLhA25cCAh685I4DdQ/aIwAtxfBDL3fi+YtulRCkOi7gv/DYwu6a0faF8d3cUlQ3dudsidoBExzHFZjsD4kuXNXfsMqmyFS3Z4g3Ft7rikxnd4x6d03NBs04FLUaN5gADjPSPbHWmabVrcG5SrIflZWDAxg5GMEEc9KCeo48XA456+3tWf7U+ImtdpaXT47u9buljOQwKC3IjAmVGclvStAB4pgcRPXrjjj60ElFNLGeMec9cRj86CxkeXv8AtQFwSDgHHB4PvQnFMv5EbQwMggnEQfQzJgfWnScQB65iBB4xnMeVBwvpUuX3DqG+7t8+pvCoLHZNrvHtd2pthLZCnOSby9ZnAgDp0rpQn7Q8Cfu7PWMbr89KFJ+0XIEnu7PWMb709PKgdo+zbdkkW0VAYJiZJ469AAABOPSjsr5X/wCpd/8AdqncEEkKCdozMExODjAz+pxXN2eSFuQJIuXIBMSdxPPSg76Rhg9fegmmySuQJIyJxMcTH7UBaWFGAMDA4HoPSn1HYJ2iVCmBKgyB6AwJ/KnITGRHPWeuP0oHUwjIwODnr0wMfv0H0VCeojPn0pgndlR5Aznp6YzPXoKCWimgmTjHQzz5+1MO7f02R6yWkRmYAAB6GZ6RkJaZaEDgD0HA/QUsmeMef5f30loYGAPQcCgc1FDUUC0UUUBWf+ItKr3tNNwoyvuUC3uLgNbkFhlB8onjImYrQVmfisHvtLhiBdXInBLIPYHoPMFxGQaC27W7YTTjc4YjazeET8pURzMncPTBkiuH/TSXe4uKr7e9Zflk/wAK5mFnoR7GQYIIqx7R7VSwJfdwTgTwVBzxPiGOua4G7Xt3e4uLu296w+Uz/CuEYAJyCD9cwcUFvc8SHEgj5TiZHBnjyqQVFffwEgMZHC4aD5SRB+oNLd1AWJIk4USJYwTAk5MAn6Gg4dbrEtXWuXGCIllmZjwqqwJJ+lWQNYf+kC8l1bthSWPcXTeABI2W07wJu4Ds5tHbM7J4kTY9ipqrllbe/uktF7TXMPdud07WpWfCkhPmbcSZ8IwaCX4h7TBf7PbDd5dKW3uLxZRyZ3H8LFd20cyQeBNVfwV8S2bGh0tm/dVHg20Bn5UG5ST+Ed21sbjAkgTmp+z7YGl0cbt125aYsxkksWusXzl4WC3tmsyLKnTbtoDNaAJgSwXsyACeub/6Gg7O0NOmtvXL7TFzubVokQ6W01Nq2WWQdu/vLh4yrKD1Fcmm7KW1ZsC1CtbW1eXoC4s6+6QQvRvEp9CatriFr1zoDfWP/rrC9P8Apk+zCuKzbOy2YOLFvGMxpe0D59e8H5Gg6dR2zfvqEvFFtM0m3bUyUV9IO6d2PjVk1ENCrJBHymKqxYuErZDMlmzqrt5WUhYN27qUtgAf1Ht3ngiMoMia7xpjIHXeU/8Ay9mW59pE04g7nxjvFb3AvdpXj+nh9/Sg5tT2idWw1I8FxNCGHEW7yXEvsCOTD21Gek+daLsnSaskkXpUNcTc+0udmpuKSfDz3ckcAELgiQM59iCrqAFAJsOC3RidJobfvgtP59TW5+Hh4WPi/i6jqdudReMRMT6x9aDHX7WpS7euPdI1FsXmVlbwkJYsvbR0ACsu7fIiczIMR06z4s1Y1KsLcW1W5Ze1g7r4awguK0/ILl22omDtLkjinfEjTd1XOLV/PtprI/8A7D/xPpTNWJvR/Xv3CPSNX2cmfqJoOLsrtDUaZf4hv8C6lxjtuEtrTddCZNtiLAgDw+gmRptN8d2pIvWr1jb1Kh1gLackmyX2gC9bktA8XPMZq7dwzEYYnywJ7Uuf+h2+9SaoEd8vJKOkjoTZ7LST1ic4k8UF1rfjFbVy5Ni8jtaU2TcAAvMGuC3b2glrbMzGNwBOcAgTn+zfjzVEPus2xqPsyMHLHu27u3cv79qiQGW4sLIyH6Kau/i3UC3de4eLSaRj9NSz/wD6EfUVmrbN9mG5TuTTMjqOjWtI1pxz0L5z+FonEhsLvxraCLcW09y4UQulvaWty20rcJIVSGJEEgkzHBi47FvK6M6mQzueCCp3EFWDAFWBBBB4IrN3LIGk1EKZbUPkcE/atvE/N4eY4Iz0HT8G3mVtYhkjv715Bidty7eUgD/ntP8An9aDV0j8HrROKaHlZgiRMdR6Y60Ba+UYjAx5elPqHStKKYYYGG+YY4bJz9TUiPPQjnn0MfrzQOqNh4hjoc9Bxjnr7dPzcjT0I96j3y3DCJE/hPyn6/3GgmopobMQffpSb8xB9+lA+mWhgYj08qXfmIPv06f202zx1+vP1oHtRQ1FAtFFFAVmfia3v1OkUbSyuXIIkhQUzAkgSOcDHIiDpq47/ZVt7i3SG3rEEO443RIVgG+duQeTQN7S1dlIF0TIwChaYKjgA9SuP7K4W7SsEWHRlW33rZjYJa1dacxyGDA9ZnrXf2t3Its1/Z3ajJcAgAkfvH6VxLesjuTaKC33zTthV3d3dJ8ucGesg8RQWzsChIJgjleYI5EfpFYXtgrqu0CrLK6YqqHOHuWNY7ssHDApaAbkFMVuNTeAQsSQI5UbjnqAAZ/I1g9OLodryWu9VPHe2t95vLa1mCJEPAvqY3AxAEk0HGihLV2B81i87HqzPo9OzMTySWWSTkkmt18PNNp/+vqR+Wou1lezfhV79vdfL6e33SrsELcP3CWn3kE7F8MhR4j1IEqW/C/xG1zTCdTpdOWuXWJZg1wlrrsSEcoLYJJIndggxQdtu+lrSaJrri2Ee1Jc7Ux3q8nE+eeBVFb1do6MlXVgqEHawOf9HIIMdZSPcEVZfCOkvahEujUNsth1s77Vtg/iKvchQvhMbVzMF4MMKsNT8K/ayn2i3YVLU7XtB1d+QIBANlQSTtljPBAJkKu92xbDXbnihHRyCrBtv2u04OxgGyGBGMyIrn33FC2r1s2ri2VG0lTuC6XWgspUkETA6EHpwTZWwb7b10ve6uyv2d7zMAqXUYgNscgOFnvdwBIDgLJJibtD4OeENi8v+zrcFtLqO38S33dxWuBt20jxCFJDeY8ICnftRBdS2XUPuYhZEkG/2ewP5B//ABPkaj0vaiXN+xtw3gdYKtc7SAKyPECpEESDVjY/o2S7ZPf32e+xVnYIgtbotnaEZZKxbtjLboHIlhXXd+Albx96W1SbmttBS0u57lwL3anKTccGWLQeQQsBUXr3gumP+BcP5abs5q1nZfaNu2DvfaWu6gAGduNRdHlAJJjJzWYs9k6e2Gt9owt9rakNbvX4dCO52WQoU7gttAyqCW8BM8DU6TsvS3Et7Ar29rFMsync0sxM+Jt0mWJMyeZoM32zr7b3bwQ7zeS4EAPzm6lmwkH1uWis9NpqO7rB3w7wG06XHd0eNyq2s0DBsEgodp8QJHPUEC5vdgWv9IadiotiylxrIQAK5aBcVhxK+G4sebH8JNdPxr2fp7tgfaBc2hkjugS5l0lIUHcrYBH1GQKDIWbouW2wybYkNEgXLWvdD5Zt3Ub0mDkGuzUrua8ykH7t2BEEfw+ymwevFavW9jaXUFLzolwkKVaJBABdCQPC4Ell3AgE4ya5r3wZozJ7sr3shu7e9bDbwoaVtsFG4Ks4AMCeKDPfGd9b73EQyLjaSyHgm2zpqgbtsMPmYJckgeTjlWAqu1NQLN3Wq52gPqdpOBF3TF19AN11UniSOpArW3dTtu7yF+xWbiWNm1diMkEX1x4dl0i2eigE421139NpbGqa5cIFzW7bW1gSrd2pxxAkQDPMKPKgrGP+yX/m/wB5fEeH/e5/P9orm0N82dfaO77tvtNp/KX1V02yfXeoQf8AUrt0vwq6W3s3NUwsg3HQIg37S+9TcuMGLFcCFAnaJ3SZpdveP3d7Y7JdKXguUJbXWbhwZgFLqmDxJHSg9Jrj7V7Utae01284t2xALZwWIUcAmSSBxXm73793T2i2ovHu03JtYoZbSam6GcpDOVdFA3dAZ3EkmbV2pLg3r1y2ha7bW47OFZfsJVh3g3zF98EwJ4FBudJ8S6V2W2mpsvcYCFFxC7SJHhBmSATxXF8QfGKaXUWLTCVuK73HnFlF2qHb0LNB8gGPQ1jrOiF02kBKy1oq6iCGW72mUcCBkMFaKZqO0X1Nl9RcCC46ssJu2qg0a31Ubs4a45J86DbW/jzRksO9K7QWl7dxA+0sGCF1G8gqRAknpMGks/GVh7D6gd6Basm8yMhVthXep8Qg7gpC5z4vIxm1H393/wCYt/mO0Vb+TA/WqVyrvaspcWX0emS6mZKWrd/UKQP+a0FPpcoPRtd8T200tvUKC4vGyLagqC7X2VUALGB82Z4g1QX+3NVduuVc2FDWVS3stOfFcv2nNwwfFus4CtAEdTime6US2lx17mwxuooU7lO7TsCzSdwA1F0ABREDmp7fbNoXHjczC4LrKFO+3aTV6u61x0MFALdxWyJO5YBkUHTf7W1N5tPdPgaxDFEPgvu9i7eOCZ290oUA8M7c7QTutHeD21ZSSrAEFhBIIkSCARj0rzzQdqJNpQd5K6dnKkEWw+lbTruPmbtxQAM5mIFbr4fedLYMzNq2Z4/CKDvaihqKBaKKKAooooOXtK3ba0wvbe7xu3GBggiTIjMVwJpbEWltBDbF1sKQy7hbugjk8QBHSAMRVh2jokvW2S4JQxOY4IYGekEA1XHsqyotW1UNb704Y7xItXFjxTwAAB0gUFreIVDBCgDk8KB19hWU+G/g57Ngu1111TOzlgxKrmFtlAdrptCgjkmSCDBGrcBUhdqwIE/KOgxjFSE0Gb0bW9bd+9towsJte24DhLzMQwgiDAt4aMq4PDVou5XyH5U1LCqWYBQXMsQACxACgsepgASegFSTQMB8REjgY69c+39lPimq0nkRH19/anBgaAim3TCnMYOTwPWnA0jNgwR/Z70AnA606mo09Qfal3UCG2CQYyOD5e3lVR2p2bcuXQUvFAEEoGYT4pJO0z4hKyII5FXG7p1pu7xRI446+/tQcup7KW7aW3d8RXaQwLBg6jDo07lbnMznrJqmJufabWluF7gVu/V2C+O2ixtcqoXct5kPAxsPINaUtRP50FJd0N+xv+zmz3bFmC3S690zSWIKg7l3S2yFgk+KIAS8muC71fTsYgWwrKpn8XeMxMg5iIIkckEXbN/dQHwJIz+p9KDn0fZ627QtfMoWDOd0/MW8yxJJ85NVKfCuGV7hZQq27B/HZVWFwGSSHYOtvxEZFtJkyTflgOcf34oZo5oKK3b1d5tl1rdhQIYWiWuXMkFlY/wVPTDN6qRNZz4n+HLWn1Nq+k6dHNm0biEKto23NxWuAyjK0xLgwyJ1MjfFs8iI+vv7U4mg8c03ZDX7A+x22uaiUY3jwQ+la3cV7rwsb3I2KSV6L4a7u1ez9fpjcuXbLanvAxPcsrJbZ7mmIUKVW5tiyEM7sBT0avVQaQNIkEZ4PSg8f0Hady09qLq3mVEu3jcBBsEHVh2fYPAgu3VYhgSNw/CCRyv2fqHW0VIF1ilqzYVjscHSaUPvYgfNZkzHg2nnM+wJobbbnKW2a4oR2CjxqJ8JPJXxNAJPJqDsz4d01gzZs2kPG5VG6BiC3zHgDnpQY5+ybYe8dVf+z6lb63VdCD90z98lu0rg94C6sCNpJdJjAFZ3U9gnQ3tPdtId9+xqfBcZhcJhhbDEgk3Al62gUjkESvX2A6ZC4fapdRtDQNwByQDyB6Vy9odlWr12y7qrNYYunmrlds+ohiYPXaelB5totXc+26YahTZQXrxe0ymbKqLPcvcufKVa5btgMvhwACZxsrGje5v1lsHvWP3asYFzTrAW2wb5d8NcB5UuJxuU6HVaVLqlLiq6mCVYAgwZEg45AP0qWaDJ3vhIX9HcVlNl7qsUtJcZLdkkfdqVtEIxUgMSQ3imJEVouyrW2zbUxKoqnb8sgAYycY866ppLZxmPpQK1FDUUC0UUUBRRRQc/aGhW9aa287HENBIMe4zVWexbdoWba7tpuk/MZnurgGVg8KB69ZJJqz7S0IvWmtkwGEEwp6g8MCKqk7GWyLNtWeDeLTMH+FdHKx5ZPJMkyTQXNywCm2AwiIbIPlMzP609kBEEAgiCOhqHUkLaachVM7syAMzzP61MGxQKVoA6UyzfDCQcZH5Eg/qKLd4EsAcqYPvAb+TCgFtw0gDiJ6+3HH1p6oBgCB6VALo72MTtmfSYjj9+tSXL4UqCfmMD1MM38lNA9VA4pCggwBn9fem374Rdx4EfqY/maW78pwDjg8H0oC1bAHABPMecAfXgCnBBMxmo9LeDIrL8rKCPYiR+lLZvhgSOhKn3Uwf1oHhRMxn/AB/aabt8UwOOevtxx9aamoBdk6qAT7Nuj/1NMa8BdCxllJB9FIkf/cKCcqJmMj/H7CgqPyqO/qAkT1IUe7GB+tLqdQERnb5VBY+wEn9BQOdAegMcT+X70ipgSB+w9qVxIIiZHB61Ho74dFZeDx/KglKzSbZGRTLWoDFgOUO0++1W/kwoGoG8p1ADcdCSBn6GgV7cnIBEEHz9ojj608rUF26FuKCMv4QfUAtHHkCafqNQEEniVH1YhR+pFBIFjFAWBA4oZoE1HZvB0DDIZQRPUESKBbFvaoEBYHC8D0GBj6U9UA4Ef35NQ6K8GTAiCVjyKkqQPQEETTk1ALMvVYJx/WmP5UEgUDgc80zuvFIUcGT16emePPoPojagBwnVgzDHRSoP/sKZqLoVkJHJ2g+RMGPYx+lBPsEzGfP2n+00bRMxnzqPU3wiM5mFBYwOgEmpKA2CZjI602ykDgDnA45PoPek098OoYcMAR9aj0l0HcACNjbSPWA38mBoJ2ooaigWiiigKKKKBDVZpuxwqw9xn+8LqdzKVJBWAQ08EzmCScDgWF+wHVlYSrAgjzBEH9Krbfw3aC7TuYSjNu2ku6EHc3h5JEkiJk8UDu0uzlFq4QLrkKx2C9e8cA+HDdePrTOztKty0jN3qMyKxTv70qSMj5wcHHFWrLIjzqn7M+FLVi4Lqly8bZO0AiAPlVQo4BwB+pkGdlaTcboZL1sJcZUm/f8AvBzvEv1JP+BUVqx9/s7u7sYkm4NRqCDCrBndHksT1ETBqy7X7FTUBQ5cbDuXaQPFBWTIIbBYQZGTINVFv+j7TgzvvcR84AxsIOFEGbVo4/qL0mQ6rmi++AVbjL4Qbg1F/AbvC34owUTr+L6GPtrSFNpt27twgEg99qCVeUQYVjyrvJ6AHmrPsnsdNOpW3MEyZM52qv8AJRj8oGK7qCm7T0EINq3LkkyDdvmAFZgYDGfEFEevnikSwx06vsud4VUm2b17BMbh804k/lV1RQUvZmkLWc27lplLqts3rkBVJCZVyIKhTjietM7F0xbeHt3LUMCIu3obcoZjlsncTJiPWZi9ooM8mnf7UVNpxbYNN0Xb0nbBSfF/8TD344JqTtLswhl7tC2I3G7eO0l7YIw4gbSW/wCzir2igp+0eylCAojXCGU7Tdu/1hkeLkc/SuWx2eX0qtcsnvX2h7Zu3YgsFblp+STB9q0VFBRdk9n77Aa7aZLkNKd5cxBIH4zyADz1rn+HtAzgi9Y7oALtAa4OZJwXMHiR0JIk81paKDPabs09+4NkC1ujdLgnwCG+chsgLODiIgAmLtDQsuoUW7AZDsDOd5IBY7vELnAWTxgkcydumooM527oWTYbFgXDDnxBiFIHhzvEEyRwcT6A9XaHZ47glbKtchTsPizIJxuG6MkDcJIGauaKDgs9mIUG62oYgSJJAMZHrTdD2UndputqrbRIWQoMZAE4HlVjRQU/ZXZ4Iud5ZVIuOFAEblnDGGMkmTM56gGRSDs0faCO5Xuikl4zvDCFndkQWMRjzzVzRQUur7LUXrQTT22Q7xcckSi7ZG0TJlgs88cdQnanZCgJ3di257xdwIGE/EwkiCKu6KCl7Z7HUWHNmxae5HhVx4T5zkTicTnium32LaKCbKBozgGDGffNWNIaCp7N7Dti0neWbQePEFQAA+QEnjjmndj2nS5fU2kt2t4NopALgqNxaDzIHl+lcj/Dd4u7fbL4VmLKg4SSWiZkgTEHH6AdXYvZV2zuN2+17cFwRhSN07ZJOZHPlQWrUUNRQLRRRQFFFFAUUUUFB8Qdt3LFxUUKTfXZYkH+PuVYbORtffAgxbuH2r3+OiWZEtSQ0K28wU26lt+UE/7s+FkGR4uY1j2Q0EgEqZEgYMESPIwSPqagt9lWVJYWrYLEkkIoJJmSTGZkz7mgy5+O2J2pbUmbY3F2ggulq5jZEhnEAMw5BKkRS6f47Zhbi0GNzaqfegEtvsW3LqFPdrN4EEbpA4EidN/oizJPdW5aJOxJMbYkxmNq/kPKnr2fbBLBEDHbJCrJ2/LJicdPKgo+xPjD7ReW2bezdb3g79xLBUZlELHh39WDcHaAQa4k+N3Y2tttD3oUqovqcXH06IbhCTbYC6SVgjGC3TV29GituCKGjbuCgGBwJAmPSkTQ214RRJLGFA8Rgk8cyBn0FBk739IW1Fc27cOA4AvgstomJdRb8DDEq3h6bpBFQX/j91dmKKbYUMqK4LnGs/ieH7s/cLKiducmCK2Ldm2jzbQySx8K/MRBbjkjE04aJBJ2L4snwjJMgzjOCfzNBlP9fW2ljYAVFlvvszu1KqFHd5BOn5O0jdxKwX3fjlkvLaawN28K5W7KgMbIBUlBuMXlJB28QJkVqV0iAQFUAACIEQJgRHGT+dKdKpIO0SDIMCQYiR5GMUGb0nxkX0rX9iBluW7RU3fAputaALXNkQBdBldwI4OccWm+OLp3ubSNb3bRtuGQVstefb4IdSLblWwTuXA5rWXuzLbJsKLs3BtsQNysHBIHPiAPr1p1/Qo6FCIVhB2kqYjbgrBXGJBFBlbvxyxdVVFVbgVrbBwWZWfwnbtIWbcPDR82CYNQf6/OShCWwGCti5Kr3u0ILr7fu2t5LgAwIrZppEEQqiAFGBhRwB6Y4pw065EDMzgZnmfOaDFan4/aCAlsEC4si7LFkS+/eWwUh7R7mA58+MZkH9IcM+9bSqsme9yvh1ZCXAVhHnTQVk/N6Z07di2jeW8V+8UQvibaBBXCTtmGYTEwSKnGhTeX2jcwUE+YUsV/Isxn1oMc/wDSE8XPuUGzjddUEQ4Q7gciQSyjkgYkkA9vbHxWyGwE2L3wsP4mO51uXbSFLSso3naxmYIlcDpqO6Gcc8+vvSlKDJ9mfF1zUaV7oQWmVrIEMr4uG2SDEwwDEEGOhgcBui+Ojc0+qvbLc6dVcAXPCyuCRuMSkQZkA4+UcVrwtRajSK6lHG5WEEeYoMdc+PLoVmFq0yoUXvBc8BL3b1oOC21e7iyTJYeJgJ6ljf0hXPF93aUi3acA3QY39zu3GQojvTAYpuhYJ3HZuNlGygxS/HbyIRSCUIDMwa4H7sbbIKKTsDb2DCQImJkd9j4qufZLt64ttWTu4hm2fepZcSWjjvYJJUYklASV0+2jbQYX/Xi+yLdW3b2KQGUEl7jd3efYhB2qS9tVHzEloz1XQ/F+odAdqkbwWZWVi4a9ZULb2FkgC6y5JPg6Eyu520baDz+x8a6m8LbhNg3LKptYtuuaSUOWhlW46HIOZKqRAv8A4R+Jm1Vsm4qo0+EKwMjajMMM2ULhTnykKTtGhigCgWiiigRqKGooFooooCiiigKKKKAooooCiiigKKKKAooooCiiigKKKKAooooCiiigKKKKAooooCiiigKKKKAooooCiiigKKKKBGooaig/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85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05" y="-99392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Mesure de la pression artérielle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Mesure au cabinet médical</a:t>
            </a:r>
          </a:p>
          <a:p>
            <a:r>
              <a:rPr lang="fr-FR" b="1" dirty="0" smtClean="0"/>
              <a:t>Mesure Ambulatoire de la Pression Artérielle (MAPA)</a:t>
            </a:r>
          </a:p>
          <a:p>
            <a:pPr lvl="1"/>
            <a:r>
              <a:rPr lang="fr-FR" dirty="0" smtClean="0"/>
              <a:t>Mesures répétées sur 24h</a:t>
            </a:r>
          </a:p>
          <a:p>
            <a:pPr lvl="2"/>
            <a:r>
              <a:rPr lang="fr-FR" dirty="0" smtClean="0"/>
              <a:t>Toutes les 30min le jour, toutes les heures la nuit</a:t>
            </a:r>
          </a:p>
          <a:p>
            <a:pPr lvl="1"/>
            <a:r>
              <a:rPr lang="fr-FR" dirty="0" smtClean="0"/>
              <a:t>Moyenne diurne</a:t>
            </a:r>
          </a:p>
          <a:p>
            <a:pPr lvl="1"/>
            <a:r>
              <a:rPr lang="fr-FR" dirty="0" smtClean="0"/>
              <a:t>Moyenne nocturne</a:t>
            </a:r>
          </a:p>
          <a:p>
            <a:pPr lvl="1"/>
            <a:r>
              <a:rPr lang="fr-FR" dirty="0" smtClean="0"/>
              <a:t>Moyenne sur 24 heures</a:t>
            </a:r>
          </a:p>
        </p:txBody>
      </p:sp>
      <p:pic>
        <p:nvPicPr>
          <p:cNvPr id="21506" name="Picture 2" descr="https://encrypted-tbn3.gstatic.com/images?q=tbn:ANd9GcTB918Ej6fAKgNrVd4EFpW7Z2pi_npzLBXrUPtHGgjyCXBFdCD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05336"/>
            <a:ext cx="1914525" cy="2381250"/>
          </a:xfrm>
          <a:prstGeom prst="rect">
            <a:avLst/>
          </a:prstGeom>
          <a:noFill/>
        </p:spPr>
      </p:pic>
      <p:sp>
        <p:nvSpPr>
          <p:cNvPr id="21510" name="AutoShape 6" descr="data:image/jpeg;base64,/9j/4AAQSkZJRgABAQAAAQABAAD/2wCEAAkGBhQSERUUExQVFBQUGRkYFxgXFxcbGBYYGBwXFxkbGBoYHCYeGB8kGxgYHy8gIycqLCwtHiAxNTAqNSYrLCkBCQoKBQUFDQUFDSkYEhgpKSkpKSkpKSkpKSkpKSkpKSkpKSkpKSkpKSkpKSkpKSkpKSkpKSkpKSkpKSkpKSkpKf/AABEIAKsBJwMBIgACEQEDEQH/xAAbAAABBQEBAAAAAAAAAAAAAAAAAQIDBQYEB//EAEUQAAIBAwMBBgMGAgYKAAcAAAECEQADIQQSMUEFEyJRYXEGMoEUI0KRocEzsQdS0eHw8RUWJDRDcnOCkrJidJSio8LD/8QAFAEBAAAAAAAAAAAAAAAAAAAAAP/EABQRAQAAAAAAAAAAAAAAAAAAAAD/2gAMAwEAAhEDEQA/APcaKKKAooooCiqbt3Qam4V7i8LQAz1kyDxBEQD/AImVs2rqizbe6SxL7mWMwCQPEDQXFFRahPARLccr830jrTysiM5H1oHUUhGKAMUC0VEggxLGB1mPz86eqwIkn3oHVXdsau4gTuxMk7iLbXIwSBtUg5MCZgfWa70WPPr+uaaVgHJPPuPagzN7tfXfh06gAbjgmQGcRyIJAXw5OfWmv21rRBWxvG2WHdupRzgoJPjCkg7hhhujIrUWkgckzHPTAH+PWacEzQZV+3NYIPckjaCYsvIufisgbsgD/i/KeOtPt9ra4MA2nBG5SSBxal1aJb5x4CFyYn0rThMk59unX+39BTCPH14/7eR+tBj/APTvaWwn7KN2yI2n+JsI3fN8neZjnb61aW9fqTauFlIcXQoi2xIt94VkLA3HZnBPn6VflMz746dP7P1NBTP+M+9Bkz2rru7ZjahwVhBbY42SY6SWgfMfI7fmEvavaWuW7cW1ZBtgyr7Z8PdLiJyRcLZg4xBrSXkxMkRPHJwR5Z5n3Ap6cD9+frQZpO09Wt0bkZrUJJFszEJu6AsZZuBMDKiJbnOt7QEbkADHO1ZKQM4CtyfRp9K1rpPpxx6ZodJ9Pagquw9TfZrovKQFfwHbtlZbHrAC5yM4J4W3qJxJIlhI6cD1BiJp7LI8qB1FIBimqsLEkwInr/nQPoqPTrCgSxgDLfMff1pyLHUnnn1M0DqKaqxOSZM56e1M2w3LZnHT8Pp+/U/QJaKaFzMn26UbczJ9ulA6im7czJ9unT+z+dNsHwjk/wDNz9ZAoHtRQ1FAtFFFAUUVR/EPxGdKUlQwYE8mcFQQAFP9YcSecQCaCTtzT6pmX7M6IAM7oMmR02npOZ+nWmW9Ne+4F24O8DXJZQDIKtAyoHl09M8mXtdtVuH2cJG0yX43YjjPE+nn6RIL5FjvGVbm95MbhG14wCP8onNBb3cKZJGDkCTxyBBk+kVJUOoB2HxbTHzAAxHJgzUjCRgx6+VA6ikYY8qAKBgPiOTwMRjk5mOfSakqG3hoLSdoxAz6/WpFUxkyfOgdTLp8JyRg5Akj2EGT9KVR5maawIVpbzMwMD94oHpwKWmWgfOZ4x6D/P60oUyc/TyoHUyfFyeOIx1zMc/WlCmSZxjHlzJ/l+VN3eOJ6fL9ef2oJKKY4PIPQ48ziM9Ov50AHB4xkc59/SgW4cHJGDkcj2waVeKjvzE7toEkmJxB/kYP0pQCQIPvjkR+nnQSUU11PQxx/lRcUkYMcfzz+YxQNB8REngYjHJzMc/XoKkqF8sQGgxxAxzn/HlUjAxgwfOgdTX4PSljFNiFycgc/vQLb4HWnVFpp2LLbjA8URPrA4p6Kepnn+eP0xQOqMnxcnjiMc8zH705QepmmfijdzJAjpj/AB9aCWimgGecURnnHlQOplo4GSfU8/yFLBmZx5fl/f8AnSWWkAzPr50DmooaigWiiigKzPbtsfbtKfDJ3fMD+FrYkEHnx4xjPnWmqi7b01xr9h1RnW3uJA2QSShHz8EBDnHzc80E/bOp1Kso09sOCDJIGDIA5uKepPBwD1gVCty+3cG4qJd3vI5EbH/qsf58ZxMCTtrtG/bZRZs95IJbDQsEAZHXPHuZxBhTVXnFhntBLhuP4GYgAd2/WG9uMxPBFBdXWhSSQsDk8DHJzwKkFRXydhgqrRy0lR5zkSPyp7zBiJ6TxQOoprTGOek0ooGBvFEjjjr1zzx9KkqO2DOSCYEwOvU88U5AYzE+nFA6mXWhSZAgHJ4HqaVJ6x9P0/SmmQDkdYPQeU5oHqcUtMtzmY9I8oH7z+lKoMmYjp/f9aB1M3eKJHHHX354+lKJk8RiPOczP6frSfi6ccdf8qB9FNIM9Ij6ziP3oIM9I6/t+9AXWgEyBAOTwPU5GPrSd4OpFNvgxjb1ndMcGOPWPpNVHafwyt64t0FFcG2SSk7tguiCQwP/ABB1/COaC63ilDCvO+0vh61p2CPfcA93bU7AWAaQqgl+B3Z4G7gZzUelu6YF279k72y0gIotqt1xbUqq3G2bdzQJ/EZOIoPRBd8UbhwDHXM554MeXQ0/vB51juzewlvFrlu4qslxhixthhtUrtDz3cCQmCGJJM4qRPgxblpkF0gDfbBCQTDqSbsN96ZQiTHQwDyGtVweCDQ5gHMep4HvVL2N8LjT3DcDyzLtICkLxaAgFiR/D8z83pVzB25iY+k/2UC2zgZB9RwfanVHYnaN0boE7Z2z1ielOSesdePKTH6RQOqMv4okccdemeePpTlnrH91MAO7O2Onn0/ef0oJaKaJk8R08/WaADPp+s0DqZaaQDIPqOD7ZNLBn0/yj96E46fTigVqKGooFooooCsl8Wt/teimAveYjdMysjGONsRnnpNa2sr8TM32zSbV3eKTC7oXcgJMqQsEjxAyNx6GQFv212lcsrNuybxiYWZncigYB6Mx/wC38uRe0LlzuHNko3eONhMGO7uZ8QHtxyDEiCeztrtf7Ou7u2uYnwx/WRc/+c/9priXtY3RYuC04PeuNuA2Ldz+sVHoR0II6UF28leBMcHj2Nc3aTXAFNsFvF4gCoMFXA+YgYYqfp9KnvyUMKCSPlYwDPIJAbp6GpGJjHPQcfrFBlFs62EUuZAVnE295M7WHzxt8Iad/wCI+W2rrsGxfRGGobexaVOMAqsj6Nu/aBipXJ+0Yye6x/5V20DAPFMDjnr/AJU81FbBmSqg7RJBkz5cCRn+4U6zc3KDjInBkEHiD1EUGV11ztBbjlf4c3Ckd14YLhA25cCAh685I4DdQ/aIwAtxfBDL3fi+YtulRCkOi7gv/DYwu6a0faF8d3cUlQ3dudsidoBExzHFZjsD4kuXNXfsMqmyFS3Z4g3Ft7rikxnd4x6d03NBs04FLUaN5gADjPSPbHWmabVrcG5SrIflZWDAxg5GMEEc9KCeo48XA456+3tWf7U+ImtdpaXT47u9buljOQwKC3IjAmVGclvStAB4pgcRPXrjjj60ElFNLGeMec9cRj86CxkeXv8AtQFwSDgHHB4PvQnFMv5EbQwMggnEQfQzJgfWnScQB65iBB4xnMeVBwvpUuX3DqG+7t8+pvCoLHZNrvHtd2pthLZCnOSby9ZnAgDp0rpQn7Q8Cfu7PWMbr89KFJ+0XIEnu7PWMb709PKgdo+zbdkkW0VAYJiZJ469AAABOPSjsr5X/wCpd/8AdqncEEkKCdozMExODjAz+pxXN2eSFuQJIuXIBMSdxPPSg76Rhg9fegmmySuQJIyJxMcTH7UBaWFGAMDA4HoPSn1HYJ2iVCmBKgyB6AwJ/KnITGRHPWeuP0oHUwjIwODnr0wMfv0H0VCeojPn0pgndlR5Aznp6YzPXoKCWimgmTjHQzz5+1MO7f02R6yWkRmYAAB6GZ6RkJaZaEDgD0HA/QUsmeMef5f30loYGAPQcCgc1FDUUC0UUUBWf+ItKr3tNNwoyvuUC3uLgNbkFhlB8onjImYrQVmfisHvtLhiBdXInBLIPYHoPMFxGQaC27W7YTTjc4YjazeET8pURzMncPTBkiuH/TSXe4uKr7e9Zflk/wAK5mFnoR7GQYIIqx7R7VSwJfdwTgTwVBzxPiGOua4G7Xt3e4uLu296w+Uz/CuEYAJyCD9cwcUFvc8SHEgj5TiZHBnjyqQVFffwEgMZHC4aD5SRB+oNLd1AWJIk4USJYwTAk5MAn6Gg4dbrEtXWuXGCIllmZjwqqwJJ+lWQNYf+kC8l1bthSWPcXTeABI2W07wJu4Ds5tHbM7J4kTY9ipqrllbe/uktF7TXMPdud07WpWfCkhPmbcSZ8IwaCX4h7TBf7PbDd5dKW3uLxZRyZ3H8LFd20cyQeBNVfwV8S2bGh0tm/dVHg20Bn5UG5ST+Ed21sbjAkgTmp+z7YGl0cbt125aYsxkksWusXzl4WC3tmsyLKnTbtoDNaAJgSwXsyACeub/6Gg7O0NOmtvXL7TFzubVokQ6W01Nq2WWQdu/vLh4yrKD1Fcmm7KW1ZsC1CtbW1eXoC4s6+6QQvRvEp9CatriFr1zoDfWP/rrC9P8Apk+zCuKzbOy2YOLFvGMxpe0D59e8H5Gg6dR2zfvqEvFFtM0m3bUyUV9IO6d2PjVk1ENCrJBHymKqxYuErZDMlmzqrt5WUhYN27qUtgAf1Ht3ngiMoMia7xpjIHXeU/8Ay9mW59pE04g7nxjvFb3AvdpXj+nh9/Sg5tT2idWw1I8FxNCGHEW7yXEvsCOTD21Gek+daLsnSaskkXpUNcTc+0udmpuKSfDz3ckcAELgiQM59iCrqAFAJsOC3RidJobfvgtP59TW5+Hh4WPi/i6jqdudReMRMT6x9aDHX7WpS7euPdI1FsXmVlbwkJYsvbR0ACsu7fIiczIMR06z4s1Y1KsLcW1W5Ze1g7r4awguK0/ILl22omDtLkjinfEjTd1XOLV/PtprI/8A7D/xPpTNWJvR/Xv3CPSNX2cmfqJoOLsrtDUaZf4hv8C6lxjtuEtrTddCZNtiLAgDw+gmRptN8d2pIvWr1jb1Kh1gLackmyX2gC9bktA8XPMZq7dwzEYYnywJ7Uuf+h2+9SaoEd8vJKOkjoTZ7LST1ic4k8UF1rfjFbVy5Ni8jtaU2TcAAvMGuC3b2glrbMzGNwBOcAgTn+zfjzVEPus2xqPsyMHLHu27u3cv79qiQGW4sLIyH6Kau/i3UC3de4eLSaRj9NSz/wD6EfUVmrbN9mG5TuTTMjqOjWtI1pxz0L5z+FonEhsLvxraCLcW09y4UQulvaWty20rcJIVSGJEEgkzHBi47FvK6M6mQzueCCp3EFWDAFWBBBB4IrN3LIGk1EKZbUPkcE/atvE/N4eY4Iz0HT8G3mVtYhkjv715Bidty7eUgD/ntP8An9aDV0j8HrROKaHlZgiRMdR6Y60Ba+UYjAx5elPqHStKKYYYGG+YY4bJz9TUiPPQjnn0MfrzQOqNh4hjoc9Bxjnr7dPzcjT0I96j3y3DCJE/hPyn6/3GgmopobMQffpSb8xB9+lA+mWhgYj08qXfmIPv06f202zx1+vP1oHtRQ1FAtFFFAVmfia3v1OkUbSyuXIIkhQUzAkgSOcDHIiDpq47/ZVt7i3SG3rEEO443RIVgG+duQeTQN7S1dlIF0TIwChaYKjgA9SuP7K4W7SsEWHRlW33rZjYJa1dacxyGDA9ZnrXf2t3Its1/Z3ajJcAgAkfvH6VxLesjuTaKC33zTthV3d3dJ8ucGesg8RQWzsChIJgjleYI5EfpFYXtgrqu0CrLK6YqqHOHuWNY7ssHDApaAbkFMVuNTeAQsSQI5UbjnqAAZ/I1g9OLodryWu9VPHe2t95vLa1mCJEPAvqY3AxAEk0HGihLV2B81i87HqzPo9OzMTySWWSTkkmt18PNNp/+vqR+Wou1lezfhV79vdfL6e33SrsELcP3CWn3kE7F8MhR4j1IEqW/C/xG1zTCdTpdOWuXWJZg1wlrrsSEcoLYJJIndggxQdtu+lrSaJrri2Ee1Jc7Ux3q8nE+eeBVFb1do6MlXVgqEHawOf9HIIMdZSPcEVZfCOkvahEujUNsth1s77Vtg/iKvchQvhMbVzMF4MMKsNT8K/ayn2i3YVLU7XtB1d+QIBANlQSTtljPBAJkKu92xbDXbnihHRyCrBtv2u04OxgGyGBGMyIrn33FC2r1s2ri2VG0lTuC6XWgspUkETA6EHpwTZWwb7b10ve6uyv2d7zMAqXUYgNscgOFnvdwBIDgLJJibtD4OeENi8v+zrcFtLqO38S33dxWuBt20jxCFJDeY8ICnftRBdS2XUPuYhZEkG/2ewP5B//ABPkaj0vaiXN+xtw3gdYKtc7SAKyPECpEESDVjY/o2S7ZPf32e+xVnYIgtbotnaEZZKxbtjLboHIlhXXd+Albx96W1SbmttBS0u57lwL3anKTccGWLQeQQsBUXr3gumP+BcP5abs5q1nZfaNu2DvfaWu6gAGduNRdHlAJJjJzWYs9k6e2Gt9owt9rakNbvX4dCO52WQoU7gttAyqCW8BM8DU6TsvS3Et7Ar29rFMsync0sxM+Jt0mWJMyeZoM32zr7b3bwQ7zeS4EAPzm6lmwkH1uWis9NpqO7rB3w7wG06XHd0eNyq2s0DBsEgodp8QJHPUEC5vdgWv9IadiotiylxrIQAK5aBcVhxK+G4sebH8JNdPxr2fp7tgfaBc2hkjugS5l0lIUHcrYBH1GQKDIWbouW2wybYkNEgXLWvdD5Zt3Ub0mDkGuzUrua8ykH7t2BEEfw+ymwevFavW9jaXUFLzolwkKVaJBABdCQPC4Ell3AgE4ya5r3wZozJ7sr3shu7e9bDbwoaVtsFG4Ks4AMCeKDPfGd9b73EQyLjaSyHgm2zpqgbtsMPmYJckgeTjlWAqu1NQLN3Wq52gPqdpOBF3TF19AN11UniSOpArW3dTtu7yF+xWbiWNm1diMkEX1x4dl0i2eigE421139NpbGqa5cIFzW7bW1gSrd2pxxAkQDPMKPKgrGP+yX/m/wB5fEeH/e5/P9orm0N82dfaO77tvtNp/KX1V02yfXeoQf8AUrt0vwq6W3s3NUwsg3HQIg37S+9TcuMGLFcCFAnaJ3SZpdveP3d7Y7JdKXguUJbXWbhwZgFLqmDxJHSg9Jrj7V7Utae01284t2xALZwWIUcAmSSBxXm73793T2i2ovHu03JtYoZbSam6GcpDOVdFA3dAZ3EkmbV2pLg3r1y2ha7bW47OFZfsJVh3g3zF98EwJ4FBudJ8S6V2W2mpsvcYCFFxC7SJHhBmSATxXF8QfGKaXUWLTCVuK73HnFlF2qHb0LNB8gGPQ1jrOiF02kBKy1oq6iCGW72mUcCBkMFaKZqO0X1Nl9RcCC46ssJu2qg0a31Ubs4a45J86DbW/jzRksO9K7QWl7dxA+0sGCF1G8gqRAknpMGks/GVh7D6gd6Basm8yMhVthXep8Qg7gpC5z4vIxm1H393/wCYt/mO0Vb+TA/WqVyrvaspcWX0emS6mZKWrd/UKQP+a0FPpcoPRtd8T200tvUKC4vGyLagqC7X2VUALGB82Z4g1QX+3NVduuVc2FDWVS3stOfFcv2nNwwfFus4CtAEdTime6US2lx17mwxuooU7lO7TsCzSdwA1F0ABREDmp7fbNoXHjczC4LrKFO+3aTV6u61x0MFALdxWyJO5YBkUHTf7W1N5tPdPgaxDFEPgvu9i7eOCZ290oUA8M7c7QTutHeD21ZSSrAEFhBIIkSCARj0rzzQdqJNpQd5K6dnKkEWw+lbTruPmbtxQAM5mIFbr4fedLYMzNq2Z4/CKDvaihqKBaKKKAooooOXtK3ba0wvbe7xu3GBggiTIjMVwJpbEWltBDbF1sKQy7hbugjk8QBHSAMRVh2jokvW2S4JQxOY4IYGekEA1XHsqyotW1UNb704Y7xItXFjxTwAAB0gUFreIVDBCgDk8KB19hWU+G/g57Ngu1111TOzlgxKrmFtlAdrptCgjkmSCDBGrcBUhdqwIE/KOgxjFSE0Gb0bW9bd+9towsJte24DhLzMQwgiDAt4aMq4PDVou5XyH5U1LCqWYBQXMsQACxACgsepgASegFSTQMB8REjgY69c+39lPimq0nkRH19/anBgaAim3TCnMYOTwPWnA0jNgwR/Z70AnA606mo09Qfal3UCG2CQYyOD5e3lVR2p2bcuXQUvFAEEoGYT4pJO0z4hKyII5FXG7p1pu7xRI446+/tQcup7KW7aW3d8RXaQwLBg6jDo07lbnMznrJqmJufabWluF7gVu/V2C+O2ixtcqoXct5kPAxsPINaUtRP50FJd0N+xv+zmz3bFmC3S690zSWIKg7l3S2yFgk+KIAS8muC71fTsYgWwrKpn8XeMxMg5iIIkckEXbN/dQHwJIz+p9KDn0fZ627QtfMoWDOd0/MW8yxJJ85NVKfCuGV7hZQq27B/HZVWFwGSSHYOtvxEZFtJkyTflgOcf34oZo5oKK3b1d5tl1rdhQIYWiWuXMkFlY/wVPTDN6qRNZz4n+HLWn1Nq+k6dHNm0biEKto23NxWuAyjK0xLgwyJ1MjfFs8iI+vv7U4mg8c03ZDX7A+x22uaiUY3jwQ+la3cV7rwsb3I2KSV6L4a7u1ez9fpjcuXbLanvAxPcsrJbZ7mmIUKVW5tiyEM7sBT0avVQaQNIkEZ4PSg8f0Hady09qLq3mVEu3jcBBsEHVh2fYPAgu3VYhgSNw/CCRyv2fqHW0VIF1ilqzYVjscHSaUPvYgfNZkzHg2nnM+wJobbbnKW2a4oR2CjxqJ8JPJXxNAJPJqDsz4d01gzZs2kPG5VG6BiC3zHgDnpQY5+ybYe8dVf+z6lb63VdCD90z98lu0rg94C6sCNpJdJjAFZ3U9gnQ3tPdtId9+xqfBcZhcJhhbDEgk3Al62gUjkESvX2A6ZC4fapdRtDQNwByQDyB6Vy9odlWr12y7qrNYYunmrlds+ohiYPXaelB5totXc+26YahTZQXrxe0ymbKqLPcvcufKVa5btgMvhwACZxsrGje5v1lsHvWP3asYFzTrAW2wb5d8NcB5UuJxuU6HVaVLqlLiq6mCVYAgwZEg45AP0qWaDJ3vhIX9HcVlNl7qsUtJcZLdkkfdqVtEIxUgMSQ3imJEVouyrW2zbUxKoqnb8sgAYycY866ppLZxmPpQK1FDUUC0UUUBRRRQc/aGhW9aa287HENBIMe4zVWexbdoWba7tpuk/MZnurgGVg8KB69ZJJqz7S0IvWmtkwGEEwp6g8MCKqk7GWyLNtWeDeLTMH+FdHKx5ZPJMkyTQXNywCm2AwiIbIPlMzP609kBEEAgiCOhqHUkLaachVM7syAMzzP61MGxQKVoA6UyzfDCQcZH5Eg/qKLd4EsAcqYPvAb+TCgFtw0gDiJ6+3HH1p6oBgCB6VALo72MTtmfSYjj9+tSXL4UqCfmMD1MM38lNA9VA4pCggwBn9fem374Rdx4EfqY/maW78pwDjg8H0oC1bAHABPMecAfXgCnBBMxmo9LeDIrL8rKCPYiR+lLZvhgSOhKn3Uwf1oHhRMxn/AB/aabt8UwOOevtxx9aamoBdk6qAT7Nuj/1NMa8BdCxllJB9FIkf/cKCcqJmMj/H7CgqPyqO/qAkT1IUe7GB+tLqdQERnb5VBY+wEn9BQOdAegMcT+X70ipgSB+w9qVxIIiZHB61Ho74dFZeDx/KglKzSbZGRTLWoDFgOUO0++1W/kwoGoG8p1ADcdCSBn6GgV7cnIBEEHz9ojj608rUF26FuKCMv4QfUAtHHkCafqNQEEniVH1YhR+pFBIFjFAWBA4oZoE1HZvB0DDIZQRPUESKBbFvaoEBYHC8D0GBj6U9UA4Ef35NQ6K8GTAiCVjyKkqQPQEETTk1ALMvVYJx/WmP5UEgUDgc80zuvFIUcGT16emePPoPojagBwnVgzDHRSoP/sKZqLoVkJHJ2g+RMGPYx+lBPsEzGfP2n+00bRMxnzqPU3wiM5mFBYwOgEmpKA2CZjI602ykDgDnA45PoPek098OoYcMAR9aj0l0HcACNjbSPWA38mBoJ2ooaigWiiigKKKKBDVZpuxwqw9xn+8LqdzKVJBWAQ08EzmCScDgWF+wHVlYSrAgjzBEH9Krbfw3aC7TuYSjNu2ku6EHc3h5JEkiJk8UDu0uzlFq4QLrkKx2C9e8cA+HDdePrTOztKty0jN3qMyKxTv70qSMj5wcHHFWrLIjzqn7M+FLVi4Lqly8bZO0AiAPlVQo4BwB+pkGdlaTcboZL1sJcZUm/f8AvBzvEv1JP+BUVqx9/s7u7sYkm4NRqCDCrBndHksT1ETBqy7X7FTUBQ5cbDuXaQPFBWTIIbBYQZGTINVFv+j7TgzvvcR84AxsIOFEGbVo4/qL0mQ6rmi++AVbjL4Qbg1F/AbvC34owUTr+L6GPtrSFNpt27twgEg99qCVeUQYVjyrvJ6AHmrPsnsdNOpW3MEyZM52qv8AJRj8oGK7qCm7T0EINq3LkkyDdvmAFZgYDGfEFEevnikSwx06vsud4VUm2b17BMbh804k/lV1RQUvZmkLWc27lplLqts3rkBVJCZVyIKhTjietM7F0xbeHt3LUMCIu3obcoZjlsncTJiPWZi9ooM8mnf7UVNpxbYNN0Xb0nbBSfF/8TD344JqTtLswhl7tC2I3G7eO0l7YIw4gbSW/wCzir2igp+0eylCAojXCGU7Tdu/1hkeLkc/SuWx2eX0qtcsnvX2h7Zu3YgsFblp+STB9q0VFBRdk9n77Aa7aZLkNKd5cxBIH4zyADz1rn+HtAzgi9Y7oALtAa4OZJwXMHiR0JIk81paKDPabs09+4NkC1ujdLgnwCG+chsgLODiIgAmLtDQsuoUW7AZDsDOd5IBY7vELnAWTxgkcydumooM527oWTYbFgXDDnxBiFIHhzvEEyRwcT6A9XaHZ47glbKtchTsPizIJxuG6MkDcJIGauaKDgs9mIUG62oYgSJJAMZHrTdD2UndputqrbRIWQoMZAE4HlVjRQU/ZXZ4Iud5ZVIuOFAEblnDGGMkmTM56gGRSDs0faCO5Xuikl4zvDCFndkQWMRjzzVzRQUur7LUXrQTT22Q7xcckSi7ZG0TJlgs88cdQnanZCgJ3di257xdwIGE/EwkiCKu6KCl7Z7HUWHNmxae5HhVx4T5zkTicTnium32LaKCbKBozgGDGffNWNIaCp7N7Dti0neWbQePEFQAA+QEnjjmndj2nS5fU2kt2t4NopALgqNxaDzIHl+lcj/Dd4u7fbL4VmLKg4SSWiZkgTEHH6AdXYvZV2zuN2+17cFwRhSN07ZJOZHPlQWrUUNRQLRRRQFFFFAUUUUFB8Qdt3LFxUUKTfXZYkH+PuVYbORtffAgxbuH2r3+OiWZEtSQ0K28wU26lt+UE/7s+FkGR4uY1j2Q0EgEqZEgYMESPIwSPqagt9lWVJYWrYLEkkIoJJmSTGZkz7mgy5+O2J2pbUmbY3F2ggulq5jZEhnEAMw5BKkRS6f47Zhbi0GNzaqfegEtvsW3LqFPdrN4EEbpA4EidN/oizJPdW5aJOxJMbYkxmNq/kPKnr2fbBLBEDHbJCrJ2/LJicdPKgo+xPjD7ReW2bezdb3g79xLBUZlELHh39WDcHaAQa4k+N3Y2tttD3oUqovqcXH06IbhCTbYC6SVgjGC3TV29GituCKGjbuCgGBwJAmPSkTQ214RRJLGFA8Rgk8cyBn0FBk739IW1Fc27cOA4AvgstomJdRb8DDEq3h6bpBFQX/j91dmKKbYUMqK4LnGs/ieH7s/cLKiducmCK2Ldm2jzbQySx8K/MRBbjkjE04aJBJ2L4snwjJMgzjOCfzNBlP9fW2ljYAVFlvvszu1KqFHd5BOn5O0jdxKwX3fjlkvLaawN28K5W7KgMbIBUlBuMXlJB28QJkVqV0iAQFUAACIEQJgRHGT+dKdKpIO0SDIMCQYiR5GMUGb0nxkX0rX9iBluW7RU3fAputaALXNkQBdBldwI4OccWm+OLp3ubSNb3bRtuGQVstefb4IdSLblWwTuXA5rWXuzLbJsKLs3BtsQNysHBIHPiAPr1p1/Qo6FCIVhB2kqYjbgrBXGJBFBlbvxyxdVVFVbgVrbBwWZWfwnbtIWbcPDR82CYNQf6/OShCWwGCti5Kr3u0ILr7fu2t5LgAwIrZppEEQqiAFGBhRwB6Y4pw065EDMzgZnmfOaDFan4/aCAlsEC4si7LFkS+/eWwUh7R7mA58+MZkH9IcM+9bSqsme9yvh1ZCXAVhHnTQVk/N6Z07di2jeW8V+8UQvibaBBXCTtmGYTEwSKnGhTeX2jcwUE+YUsV/Isxn1oMc/wDSE8XPuUGzjddUEQ4Q7gciQSyjkgYkkA9vbHxWyGwE2L3wsP4mO51uXbSFLSso3naxmYIlcDpqO6Gcc8+vvSlKDJ9mfF1zUaV7oQWmVrIEMr4uG2SDEwwDEEGOhgcBui+Ojc0+qvbLc6dVcAXPCyuCRuMSkQZkA4+UcVrwtRajSK6lHG5WEEeYoMdc+PLoVmFq0yoUXvBc8BL3b1oOC21e7iyTJYeJgJ6ljf0hXPF93aUi3acA3QY39zu3GQojvTAYpuhYJ3HZuNlGygxS/HbyIRSCUIDMwa4H7sbbIKKTsDb2DCQImJkd9j4qufZLt64ttWTu4hm2fepZcSWjjvYJJUYklASV0+2jbQYX/Xi+yLdW3b2KQGUEl7jd3efYhB2qS9tVHzEloz1XQ/F+odAdqkbwWZWVi4a9ZULb2FkgC6y5JPg6Eyu520baDz+x8a6m8LbhNg3LKptYtuuaSUOWhlW46HIOZKqRAv8A4R+Jm1Vsm4qo0+EKwMjajMMM2ULhTnykKTtGhigCgWiiigRqKGooFooooCiiigKKKKAooooCiiigKKKKAooooCiiigKKKKAooooCiiigKKKKAooooCiiigKKKKAooooCiiigKKKKBGooaig/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2" descr="http://rms.medhyg.ch/loadimg.php?FILE=RMS/RMS_170/RMS_170_1910/print_RMS_idPAS_D_ISBN_pu2008-32s_sa03_art03_img00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250326" y="1250873"/>
            <a:ext cx="8453021" cy="54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85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1250</Words>
  <Application>Microsoft Office PowerPoint</Application>
  <PresentationFormat>Affichage à l'écran (4:3)</PresentationFormat>
  <Paragraphs>280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Atelier /antihypertenseurs </vt:lpstr>
      <vt:lpstr>Diapositive 2</vt:lpstr>
      <vt:lpstr>Diapositive 3</vt:lpstr>
      <vt:lpstr>Pré requis </vt:lpstr>
      <vt:lpstr>Diapositive 5</vt:lpstr>
      <vt:lpstr>Diapositive 6</vt:lpstr>
      <vt:lpstr>Diapositive 7</vt:lpstr>
      <vt:lpstr>Mesure de la pression artérielle</vt:lpstr>
      <vt:lpstr>Mesure de la pression artérielle</vt:lpstr>
      <vt:lpstr>Mesure de la pression artérielle</vt:lpstr>
      <vt:lpstr> Est-ce qu’on peut poser le diagnostic d’HTA chez cette patiente  </vt:lpstr>
      <vt:lpstr>Chez cette patiente </vt:lpstr>
      <vt:lpstr>Diapositive 13</vt:lpstr>
      <vt:lpstr>Diapositive 14</vt:lpstr>
      <vt:lpstr>Diapositive 15</vt:lpstr>
      <vt:lpstr>Diapositive 16</vt:lpstr>
      <vt:lpstr>Les traitements antihypertenseurs</vt:lpstr>
      <vt:lpstr>Diapositive 18</vt:lpstr>
      <vt:lpstr>Les objectifs de l’atelier  </vt:lpstr>
      <vt:lpstr>Les bétabloquants </vt:lpstr>
      <vt:lpstr>Antagonistes compétitifs des récepteurs β adrénergiques</vt:lpstr>
      <vt:lpstr>Classification </vt:lpstr>
      <vt:lpstr>Pharmacodynamie </vt:lpstr>
      <vt:lpstr>Diapositive 24</vt:lpstr>
      <vt:lpstr>Les indications </vt:lpstr>
      <vt:lpstr>Le bilan pré thérapeutique </vt:lpstr>
      <vt:lpstr>Conduite pratique du traitement </vt:lpstr>
      <vt:lpstr>Les effets secondaires </vt:lpstr>
      <vt:lpstr>Les inhibiteurs calciques</vt:lpstr>
      <vt:lpstr>Diapositive 30</vt:lpstr>
      <vt:lpstr>Les différents produits </vt:lpstr>
      <vt:lpstr>Les différents produits </vt:lpstr>
      <vt:lpstr>Les indications</vt:lpstr>
      <vt:lpstr>Autres indications </vt:lpstr>
      <vt:lpstr>Le bilan pré thérapeutique </vt:lpstr>
      <vt:lpstr>Effets secondaires</vt:lpstr>
      <vt:lpstr>Les inhibiteurs de l’enzyme de conversion (IEC)</vt:lpstr>
      <vt:lpstr>Diapositive 38</vt:lpstr>
      <vt:lpstr>Effets cliniques</vt:lpstr>
      <vt:lpstr>Les différents produits</vt:lpstr>
      <vt:lpstr>Bilan pré thérapeutique </vt:lpstr>
      <vt:lpstr>Les indications </vt:lpstr>
      <vt:lpstr>Les effets secondaires </vt:lpstr>
      <vt:lpstr>Les antagonistes des récepteurs AT1 de l’angiotensine II </vt:lpstr>
      <vt:lpstr>Les différents produits</vt:lpstr>
      <vt:lpstr>Identiques avec IEC </vt:lpstr>
      <vt:lpstr>Les indications </vt:lpstr>
      <vt:lpstr>Les thiazidiques </vt:lpstr>
      <vt:lpstr>Indication chez cette patiente </vt:lpstr>
      <vt:lpstr>Diapositive 50</vt:lpstr>
      <vt:lpstr>Conclusion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vasodilatateurs</dc:title>
  <dc:creator>pc</dc:creator>
  <cp:lastModifiedBy>Imagination Boy</cp:lastModifiedBy>
  <cp:revision>88</cp:revision>
  <dcterms:created xsi:type="dcterms:W3CDTF">2013-02-04T19:59:42Z</dcterms:created>
  <dcterms:modified xsi:type="dcterms:W3CDTF">2020-04-05T15:08:23Z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