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79" r:id="rId4"/>
    <p:sldId id="281" r:id="rId5"/>
    <p:sldId id="282" r:id="rId6"/>
    <p:sldId id="283" r:id="rId7"/>
    <p:sldId id="284" r:id="rId8"/>
    <p:sldId id="285" r:id="rId9"/>
    <p:sldId id="286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1" r:id="rId18"/>
    <p:sldId id="287" r:id="rId19"/>
    <p:sldId id="272" r:id="rId20"/>
    <p:sldId id="268" r:id="rId21"/>
    <p:sldId id="269" r:id="rId22"/>
    <p:sldId id="270" r:id="rId23"/>
    <p:sldId id="273" r:id="rId24"/>
    <p:sldId id="274" r:id="rId25"/>
    <p:sldId id="275" r:id="rId26"/>
    <p:sldId id="276" r:id="rId27"/>
    <p:sldId id="277" r:id="rId28"/>
    <p:sldId id="278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A13F6-C1CA-4C32-B644-3D8DA341987B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3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D0A1A-2A95-42D7-844F-D536522AF08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1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6C41-8D88-4FFD-B8B8-4ED2883DBD64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98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E685-99D3-4EAA-97C0-055E259209F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1552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CD77-573D-44A2-B850-F4E1C821327F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8A6B-A232-42AF-AB35-C3BD9161A3CC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1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400E0-4FEF-4C34-B3AB-2BC654FF31D7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0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EAC64-5C6C-4BB5-8BD3-4FFBCDCE02DA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7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9C3D-3EAE-4506-9AC8-DB77748947DC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1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17B7B-2D72-4EC8-A64B-4F3ED72171AE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6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B8E1C-4712-4A5F-8E68-C1E569425CD9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4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D8F57-8FA3-4AEC-BA34-DD8729BD2768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7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5C7B13-32A2-4C5A-AB20-ABCEF250068E}" type="slidenum">
              <a:rPr lang="fr-FR" alt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2.wdp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2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87713" y="1589"/>
            <a:ext cx="6049962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400" b="1" dirty="0">
                <a:solidFill>
                  <a:srgbClr val="FF3399"/>
                </a:solidFill>
              </a:rPr>
              <a:t>Chapitre I: Communication numériques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400" b="1" dirty="0">
                <a:solidFill>
                  <a:srgbClr val="FF3399"/>
                </a:solidFill>
              </a:rPr>
              <a:t>Partie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400" b="1" dirty="0">
                <a:solidFill>
                  <a:srgbClr val="3399FF"/>
                </a:solidFill>
              </a:rPr>
              <a:t>représentation </a:t>
            </a:r>
            <a:r>
              <a:rPr lang="fr-FR" altLang="fr-FR" sz="2400" b="1" dirty="0" smtClean="0">
                <a:solidFill>
                  <a:srgbClr val="3399FF"/>
                </a:solidFill>
              </a:rPr>
              <a:t>géométrique dans </a:t>
            </a:r>
            <a:endParaRPr lang="fr-FR" altLang="fr-FR" sz="2400" b="1" dirty="0">
              <a:solidFill>
                <a:srgbClr val="FF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400" b="1" dirty="0" smtClean="0">
                <a:solidFill>
                  <a:srgbClr val="3399FF"/>
                </a:solidFill>
              </a:rPr>
              <a:t>une </a:t>
            </a:r>
            <a:r>
              <a:rPr lang="fr-FR" altLang="fr-FR" sz="2400" b="1" dirty="0">
                <a:solidFill>
                  <a:srgbClr val="3399FF"/>
                </a:solidFill>
              </a:rPr>
              <a:t>transmission en bande de base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31951" y="2576513"/>
            <a:ext cx="8785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400" b="1" dirty="0">
                <a:solidFill>
                  <a:srgbClr val="FF3399"/>
                </a:solidFill>
              </a:rPr>
              <a:t>Introduction</a:t>
            </a:r>
          </a:p>
          <a:p>
            <a:pPr algn="justLow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2400" b="1" dirty="0">
              <a:solidFill>
                <a:srgbClr val="FF3399"/>
              </a:solidFill>
            </a:endParaRPr>
          </a:p>
          <a:p>
            <a:pPr algn="justLow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Cette partie traite des communications numériques en bande de base.</a:t>
            </a:r>
          </a:p>
          <a:p>
            <a:pPr algn="justLow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On y présente des concepts fondamentaux tel que </a:t>
            </a:r>
            <a:r>
              <a:rPr lang="fr-FR" altLang="fr-FR" sz="2400" b="1" dirty="0">
                <a:solidFill>
                  <a:srgbClr val="3399FF"/>
                </a:solidFill>
              </a:rPr>
              <a:t>représentation géométrique </a:t>
            </a:r>
            <a:r>
              <a:rPr lang="fr-FR" altLang="fr-FR" sz="2400" b="1" dirty="0"/>
              <a:t>le calcul de probabilité d’erreur, le récepteur optimal,</a:t>
            </a:r>
            <a:r>
              <a:rPr lang="fr-FR" altLang="fr-FR" sz="2400" b="1" dirty="0">
                <a:solidFill>
                  <a:srgbClr val="000000"/>
                </a:solidFill>
              </a:rPr>
              <a:t> le codage de ligne, l’interférence entre symboles et les critères de </a:t>
            </a:r>
            <a:r>
              <a:rPr lang="fr-FR" altLang="fr-FR" sz="2400" b="1" dirty="0" err="1">
                <a:solidFill>
                  <a:srgbClr val="000000"/>
                </a:solidFill>
              </a:rPr>
              <a:t>Nyquist</a:t>
            </a:r>
            <a:r>
              <a:rPr lang="fr-FR" altLang="fr-FR" sz="2400" b="1" dirty="0">
                <a:solidFill>
                  <a:srgbClr val="000000"/>
                </a:solidFill>
              </a:rPr>
              <a:t>.</a:t>
            </a:r>
          </a:p>
          <a:p>
            <a:pPr algn="justLow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2400" b="1" dirty="0">
              <a:solidFill>
                <a:srgbClr val="000000"/>
              </a:solidFill>
            </a:endParaRPr>
          </a:p>
        </p:txBody>
      </p:sp>
      <p:sp>
        <p:nvSpPr>
          <p:cNvPr id="307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CED15F-C272-4452-A717-20B19E046624}" type="slidenum">
              <a:rPr lang="fr-FR" altLang="fr-FR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96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882" y="584200"/>
            <a:ext cx="7617236" cy="65358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fr-FR" altLang="fr-FR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289" y="1489166"/>
            <a:ext cx="7113015" cy="484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22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334537"/>
            <a:ext cx="10972800" cy="5791627"/>
          </a:xfrm>
        </p:spPr>
        <p:txBody>
          <a:bodyPr/>
          <a:lstStyle/>
          <a:p>
            <a:r>
              <a:rPr lang="fr-FR" dirty="0"/>
              <a:t>Pour former un espace </a:t>
            </a:r>
            <a:r>
              <a:rPr lang="fr-FR" dirty="0" smtClean="0"/>
              <a:t>vectoriel de </a:t>
            </a:r>
            <a:r>
              <a:rPr lang="fr-FR" dirty="0"/>
              <a:t>signal, il faut d'abord </a:t>
            </a:r>
            <a:r>
              <a:rPr lang="fr-FR" dirty="0" smtClean="0"/>
              <a:t>connaitre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Le produit </a:t>
            </a:r>
            <a:r>
              <a:rPr lang="fr-FR" dirty="0" smtClean="0"/>
              <a:t>scalaire  </a:t>
            </a:r>
            <a:r>
              <a:rPr lang="fr-FR" dirty="0"/>
              <a:t>entre deux </a:t>
            </a:r>
            <a:r>
              <a:rPr lang="fr-FR" dirty="0" smtClean="0"/>
              <a:t>signaux (les </a:t>
            </a:r>
            <a:r>
              <a:rPr lang="fr-FR" dirty="0"/>
              <a:t>fonctions):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fr-FR" altLang="fr-FR">
              <a:solidFill>
                <a:srgbClr val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074" y="1938062"/>
            <a:ext cx="7985641" cy="430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3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490655"/>
            <a:ext cx="10972800" cy="5635510"/>
          </a:xfrm>
        </p:spPr>
        <p:txBody>
          <a:bodyPr/>
          <a:lstStyle/>
          <a:p>
            <a:r>
              <a:rPr lang="fr-FR" sz="2000" b="1" dirty="0"/>
              <a:t>La distance dans l'espace des signaux est mesurée en </a:t>
            </a:r>
            <a:r>
              <a:rPr lang="fr-FR" sz="2000" b="1" dirty="0" smtClean="0"/>
              <a:t>calculant la </a:t>
            </a:r>
            <a:r>
              <a:rPr lang="fr-FR" sz="2000" b="1" dirty="0"/>
              <a:t>norme.</a:t>
            </a:r>
            <a:br>
              <a:rPr lang="fr-FR" sz="2000" b="1" dirty="0"/>
            </a:b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/>
              <a:t>Norme d'un signal</a:t>
            </a:r>
            <a:r>
              <a:rPr lang="fr-FR" sz="2000" b="1" dirty="0" smtClean="0"/>
              <a:t>:</a:t>
            </a:r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pPr marL="0" indent="0">
              <a:buNone/>
            </a:pPr>
            <a:r>
              <a:rPr lang="fr-FR" sz="2000" dirty="0"/>
              <a:t> </a:t>
            </a:r>
            <a:endParaRPr lang="fr-FR" sz="2000" dirty="0" smtClean="0"/>
          </a:p>
          <a:p>
            <a:r>
              <a:rPr lang="fr-FR" sz="2000" dirty="0" smtClean="0"/>
              <a:t> </a:t>
            </a:r>
            <a:r>
              <a:rPr lang="fr-FR" sz="2000" b="1" dirty="0"/>
              <a:t>Norme entre deux signaux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r>
              <a:rPr lang="fr-FR" sz="2000" b="1" dirty="0"/>
              <a:t>Nous nous référons à la norme entre deux signaux</a:t>
            </a:r>
            <a:br>
              <a:rPr lang="fr-FR" sz="2000" b="1" dirty="0"/>
            </a:br>
            <a:r>
              <a:rPr lang="fr-FR" sz="2000" b="1" dirty="0"/>
              <a:t>Euclidienne distance entre deux signaux.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fr-FR" altLang="fr-FR">
              <a:solidFill>
                <a:srgbClr val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226" y="1384663"/>
            <a:ext cx="6266703" cy="16606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784" y="5116549"/>
            <a:ext cx="4133116" cy="100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78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690" y="285398"/>
            <a:ext cx="5953125" cy="561975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9061" y="1227909"/>
            <a:ext cx="7573649" cy="508516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59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398" y="404256"/>
            <a:ext cx="5019675" cy="523875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8745" y="2731273"/>
            <a:ext cx="8092391" cy="222246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902" y="1530944"/>
            <a:ext cx="11617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L'espace </a:t>
            </a:r>
            <a:r>
              <a:rPr lang="fr-FR" b="1" dirty="0"/>
              <a:t>de signal orthogonal </a:t>
            </a:r>
            <a:r>
              <a:rPr lang="fr-FR" b="1" dirty="0" smtClean="0"/>
              <a:t> à N-dimensions </a:t>
            </a:r>
            <a:r>
              <a:rPr lang="fr-FR" b="1" dirty="0"/>
              <a:t>est caractérisé </a:t>
            </a:r>
            <a:r>
              <a:rPr lang="fr-FR" b="1" dirty="0" smtClean="0"/>
              <a:t>par N </a:t>
            </a:r>
            <a:r>
              <a:rPr lang="fr-FR" b="1" dirty="0"/>
              <a:t>fonctions linéairement indépendantes appelées base</a:t>
            </a:r>
            <a:br>
              <a:rPr lang="fr-FR" b="1" dirty="0"/>
            </a:br>
            <a:r>
              <a:rPr lang="fr-FR" b="1" dirty="0" smtClean="0"/>
              <a:t>. </a:t>
            </a:r>
            <a:r>
              <a:rPr lang="fr-FR" b="1" dirty="0"/>
              <a:t>Les fonctions de base doivent satisfaire la condition d'orthogonalité</a:t>
            </a:r>
            <a:br>
              <a:rPr lang="fr-FR" b="1" dirty="0"/>
            </a:br>
            <a:r>
              <a:rPr lang="fr-FR" b="1" dirty="0" smtClean="0"/>
              <a:t>où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953689" y="5340616"/>
            <a:ext cx="5323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Si </a:t>
            </a:r>
            <a:r>
              <a:rPr lang="fr-FR" b="1" dirty="0" smtClean="0"/>
              <a:t>tout K</a:t>
            </a:r>
            <a:r>
              <a:rPr lang="fr-FR" b="1" baseline="-25000" dirty="0" smtClean="0"/>
              <a:t>i</a:t>
            </a:r>
            <a:r>
              <a:rPr lang="fr-FR" b="1" dirty="0" smtClean="0"/>
              <a:t>=1, </a:t>
            </a:r>
            <a:r>
              <a:rPr lang="fr-FR" b="1" dirty="0"/>
              <a:t>l'espace du signal est orthonormé</a:t>
            </a:r>
          </a:p>
        </p:txBody>
      </p:sp>
    </p:spTree>
    <p:extLst>
      <p:ext uri="{BB962C8B-B14F-4D97-AF65-F5344CB8AC3E}">
        <p14:creationId xmlns:p14="http://schemas.microsoft.com/office/powerpoint/2010/main" val="2772771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3699" y="70002"/>
            <a:ext cx="10972800" cy="650913"/>
          </a:xfrm>
        </p:spPr>
        <p:txBody>
          <a:bodyPr/>
          <a:lstStyle/>
          <a:p>
            <a:r>
              <a:rPr lang="fr-FR" dirty="0" smtClean="0"/>
              <a:t>rappel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860" y="994199"/>
            <a:ext cx="7073654" cy="419137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860" y="5598894"/>
            <a:ext cx="11329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Où </a:t>
            </a:r>
            <a:r>
              <a:rPr lang="fr-FR" dirty="0" smtClean="0"/>
              <a:t>t</a:t>
            </a:r>
            <a:r>
              <a:rPr lang="fr-FR" baseline="-25000" dirty="0" smtClean="0"/>
              <a:t>0</a:t>
            </a:r>
            <a:r>
              <a:rPr lang="fr-FR" dirty="0" smtClean="0"/>
              <a:t> Est </a:t>
            </a:r>
            <a:r>
              <a:rPr lang="fr-FR" dirty="0"/>
              <a:t>arbitraire et </a:t>
            </a:r>
            <a:r>
              <a:rPr lang="fr-FR" dirty="0" err="1" smtClean="0"/>
              <a:t>f</a:t>
            </a:r>
            <a:r>
              <a:rPr lang="fr-FR" baseline="-25000" dirty="0" err="1" smtClean="0"/>
              <a:t>r</a:t>
            </a:r>
            <a:r>
              <a:rPr lang="fr-FR" dirty="0" smtClean="0"/>
              <a:t>= </a:t>
            </a:r>
            <a:r>
              <a:rPr lang="fr-FR" dirty="0"/>
              <a:t>1 / T. Les sinusoïdes (ou exponentielles complexes) de</a:t>
            </a:r>
            <a:br>
              <a:rPr lang="fr-FR" dirty="0"/>
            </a:br>
            <a:r>
              <a:rPr lang="fr-FR" dirty="0"/>
              <a:t>Fréquence harmonique, </a:t>
            </a:r>
            <a:r>
              <a:rPr lang="fr-FR" dirty="0" err="1" smtClean="0"/>
              <a:t>kf</a:t>
            </a:r>
            <a:r>
              <a:rPr lang="fr-FR" baseline="-25000" dirty="0" err="1" smtClean="0"/>
              <a:t>r</a:t>
            </a:r>
            <a:r>
              <a:rPr lang="fr-FR" dirty="0" smtClean="0"/>
              <a:t>, </a:t>
            </a:r>
            <a:r>
              <a:rPr lang="fr-FR" dirty="0"/>
              <a:t>Sont </a:t>
            </a:r>
            <a:r>
              <a:rPr lang="fr-FR" dirty="0" smtClean="0"/>
              <a:t>orthogonales </a:t>
            </a:r>
            <a:r>
              <a:rPr lang="fr-FR" dirty="0"/>
              <a:t>sur un intervalle de temps de T secondes.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268" y="716148"/>
            <a:ext cx="4237942" cy="44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4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747" y="262926"/>
            <a:ext cx="5495925" cy="609600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7588" y="1227909"/>
            <a:ext cx="7991381" cy="501731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25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 smtClean="0"/>
              <a:t>Un ensemble de M signaux de durée T peuvent être exprimés par une base orthogonale de N fonctions </a:t>
            </a:r>
            <a:endParaRPr lang="fr-FR" sz="2800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897" y="1600200"/>
            <a:ext cx="10736206" cy="452596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81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0046" y="164434"/>
            <a:ext cx="8286206" cy="555397"/>
          </a:xfrm>
        </p:spPr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4269" y="1453160"/>
            <a:ext cx="6461538" cy="278945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fr-FR" altLang="fr-FR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906369" y="4351728"/>
            <a:ext cx="7400983" cy="21143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0046" y="901829"/>
            <a:ext cx="6556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Les signaux forment -ils un </a:t>
            </a:r>
            <a:r>
              <a:rPr lang="fr-FR" dirty="0"/>
              <a:t>espace </a:t>
            </a:r>
            <a:r>
              <a:rPr lang="fr-FR" dirty="0" smtClean="0"/>
              <a:t>orthogonal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9236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204" y="666206"/>
            <a:ext cx="10013048" cy="540770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3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133" y="512273"/>
            <a:ext cx="4171316" cy="651377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388328"/>
            <a:ext cx="10972800" cy="4689087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/>
              <a:t/>
            </a:r>
            <a:br>
              <a:rPr lang="fr-FR" sz="2000" dirty="0"/>
            </a:br>
            <a:r>
              <a:rPr lang="fr-FR" sz="2000" b="1" dirty="0"/>
              <a:t>Qu'est-ce qu'un espace de signal</a:t>
            </a:r>
            <a:r>
              <a:rPr lang="fr-FR" sz="2000" b="1" dirty="0" smtClean="0"/>
              <a:t>?</a:t>
            </a: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/>
              <a:t>Des représentations vectorielles de signaux dans </a:t>
            </a:r>
            <a:r>
              <a:rPr lang="fr-FR" sz="2000" b="1" dirty="0" smtClean="0"/>
              <a:t>un</a:t>
            </a: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/>
              <a:t>Espace orthogonal de dimension </a:t>
            </a:r>
            <a:r>
              <a:rPr lang="fr-FR" sz="2000" b="1" dirty="0" smtClean="0"/>
              <a:t>N</a:t>
            </a:r>
          </a:p>
          <a:p>
            <a:pPr marL="0" indent="0">
              <a:buNone/>
            </a:pPr>
            <a:r>
              <a:rPr lang="fr-FR" sz="2000" b="1" dirty="0" smtClean="0"/>
              <a:t>Pourquoi </a:t>
            </a:r>
            <a:r>
              <a:rPr lang="fr-FR" sz="2000" b="1" dirty="0"/>
              <a:t>avons-nous besoin d'un espace de </a:t>
            </a:r>
            <a:r>
              <a:rPr lang="fr-FR" sz="2000" b="1" dirty="0" smtClean="0"/>
              <a:t>signal?</a:t>
            </a: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/>
              <a:t>C'est un moyen de convertir des signaux en vecteurs et inversement.</a:t>
            </a:r>
            <a:br>
              <a:rPr lang="fr-FR" sz="2000" b="1" dirty="0"/>
            </a:br>
            <a:r>
              <a:rPr lang="fr-FR" sz="2000" b="1" dirty="0"/>
              <a:t>C'est un moyen de calculer l'énergie des signaux et </a:t>
            </a:r>
            <a:r>
              <a:rPr lang="fr-FR" sz="2000" b="1" dirty="0" smtClean="0"/>
              <a:t>les Distances euclidiennes</a:t>
            </a: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 smtClean="0"/>
              <a:t>entre </a:t>
            </a:r>
            <a:r>
              <a:rPr lang="fr-FR" sz="2000" b="1" dirty="0"/>
              <a:t>les signaux</a:t>
            </a:r>
            <a:r>
              <a:rPr lang="fr-FR" sz="2000" b="1" dirty="0" smtClean="0"/>
              <a:t>.</a:t>
            </a:r>
          </a:p>
          <a:p>
            <a:pPr marL="0" indent="0">
              <a:buNone/>
            </a:pP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/>
              <a:t>Pourquoi sommes-nous intéressés aux distances euclidiennes entre</a:t>
            </a:r>
            <a:br>
              <a:rPr lang="fr-FR" sz="2000" b="1" dirty="0"/>
            </a:br>
            <a:r>
              <a:rPr lang="fr-FR" sz="2000" b="1" dirty="0" smtClean="0"/>
              <a:t>Signaux?</a:t>
            </a: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/>
              <a:t>A des fins de détection: Le signal reçu est transformé en</a:t>
            </a:r>
            <a:br>
              <a:rPr lang="fr-FR" sz="2000" b="1" dirty="0"/>
            </a:br>
            <a:r>
              <a:rPr lang="fr-FR" sz="2000" b="1" dirty="0"/>
              <a:t>Un vecteur reçu. Le signal qui a le </a:t>
            </a:r>
            <a:r>
              <a:rPr lang="fr-FR" sz="2000" b="1" dirty="0" smtClean="0"/>
              <a:t>minimum de</a:t>
            </a:r>
            <a:r>
              <a:rPr lang="fr-FR" sz="2000" b="1" dirty="0"/>
              <a:t> </a:t>
            </a:r>
            <a:r>
              <a:rPr lang="fr-FR" sz="2000" b="1" dirty="0" smtClean="0"/>
              <a:t>Distance </a:t>
            </a:r>
            <a:r>
              <a:rPr lang="fr-FR" sz="2000" b="1" dirty="0"/>
              <a:t>au signal reçu est estimée comme étant </a:t>
            </a:r>
            <a:r>
              <a:rPr lang="fr-FR" sz="2000" b="1" dirty="0" smtClean="0"/>
              <a:t>le signal émis.</a:t>
            </a:r>
            <a:endParaRPr lang="fr-FR" sz="2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93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77" y="116292"/>
            <a:ext cx="7879253" cy="88954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fr-FR" altLang="fr-FR">
              <a:solidFill>
                <a:srgbClr val="0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937" y="1345249"/>
            <a:ext cx="7836690" cy="524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6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-4188"/>
            <a:ext cx="10972800" cy="701246"/>
          </a:xfrm>
        </p:spPr>
        <p:txBody>
          <a:bodyPr/>
          <a:lstStyle/>
          <a:p>
            <a:r>
              <a:rPr lang="fr-FR" sz="2800" dirty="0" smtClean="0">
                <a:solidFill>
                  <a:srgbClr val="FF0000"/>
                </a:solidFill>
              </a:rPr>
              <a:t>Gram -</a:t>
            </a:r>
            <a:r>
              <a:rPr lang="fr-FR" sz="2800" dirty="0" err="1" smtClean="0">
                <a:solidFill>
                  <a:srgbClr val="FF0000"/>
                </a:solidFill>
              </a:rPr>
              <a:t>schmidt</a:t>
            </a:r>
            <a:r>
              <a:rPr lang="fr-FR" sz="2800" dirty="0" smtClean="0">
                <a:solidFill>
                  <a:srgbClr val="FF0000"/>
                </a:solidFill>
              </a:rPr>
              <a:t> procédure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602167"/>
            <a:ext cx="10972800" cy="6119308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/>
              <a:t>Pour trouver une base </a:t>
            </a:r>
            <a:r>
              <a:rPr lang="fr-FR" sz="1800" dirty="0" smtClean="0"/>
              <a:t>de fonctions orthonormée  </a:t>
            </a:r>
            <a:r>
              <a:rPr lang="fr-FR" sz="1800" dirty="0"/>
              <a:t>pour un </a:t>
            </a:r>
            <a:r>
              <a:rPr lang="fr-FR" sz="1800" dirty="0" smtClean="0"/>
              <a:t> Ensemble </a:t>
            </a:r>
            <a:r>
              <a:rPr lang="fr-FR" sz="1800" dirty="0"/>
              <a:t>de signaux, la procédure de Gram-Schmidt peut </a:t>
            </a:r>
            <a:r>
              <a:rPr lang="fr-FR" sz="1800" dirty="0" smtClean="0"/>
              <a:t>être utilisée.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>Compte </a:t>
            </a:r>
            <a:r>
              <a:rPr lang="fr-FR" sz="1800" dirty="0"/>
              <a:t>tenu d'un ensemble de signaux, calculer une base orthonormée</a:t>
            </a:r>
            <a:br>
              <a:rPr lang="fr-FR" sz="1800" dirty="0"/>
            </a:b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1</a:t>
            </a:r>
            <a:r>
              <a:rPr lang="fr-FR" sz="1800" dirty="0"/>
              <a:t>. </a:t>
            </a:r>
            <a:r>
              <a:rPr lang="fr-FR" sz="1800" b="1" dirty="0" smtClean="0"/>
              <a:t>Définir</a:t>
            </a:r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2.  </a:t>
            </a:r>
            <a:r>
              <a:rPr lang="fr-FR" sz="1800" b="1" dirty="0" smtClean="0"/>
              <a:t>Pour i=2 à M calculer </a:t>
            </a:r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  </a:t>
            </a: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             </a:t>
            </a:r>
          </a:p>
          <a:p>
            <a:pPr marL="0" indent="0">
              <a:buNone/>
            </a:pPr>
            <a:r>
              <a:rPr lang="fr-FR" sz="1800" dirty="0" smtClean="0"/>
              <a:t>Si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Si </a:t>
            </a:r>
            <a:r>
              <a:rPr lang="fr-FR" sz="1800" dirty="0" smtClean="0"/>
              <a:t>                         </a:t>
            </a:r>
            <a:r>
              <a:rPr lang="fr-FR" sz="1800" b="1" dirty="0" smtClean="0"/>
              <a:t>n’assignez </a:t>
            </a:r>
            <a:r>
              <a:rPr lang="fr-FR" sz="1800" b="1" dirty="0"/>
              <a:t>aucune fonction de base.</a:t>
            </a:r>
            <a:br>
              <a:rPr lang="fr-FR" sz="1800" b="1" dirty="0"/>
            </a:br>
            <a:endParaRPr lang="fr-FR" sz="1800" b="1" dirty="0" smtClean="0"/>
          </a:p>
          <a:p>
            <a:pPr marL="0" indent="0">
              <a:buNone/>
            </a:pPr>
            <a:r>
              <a:rPr lang="fr-FR" sz="1800" dirty="0" smtClean="0"/>
              <a:t>3</a:t>
            </a:r>
            <a:r>
              <a:rPr lang="fr-FR" sz="1800" dirty="0"/>
              <a:t>. </a:t>
            </a:r>
            <a:r>
              <a:rPr lang="fr-FR" sz="1800" b="1" dirty="0" smtClean="0"/>
              <a:t>Renuméroter </a:t>
            </a:r>
            <a:r>
              <a:rPr lang="fr-FR" sz="1800" b="1" dirty="0"/>
              <a:t>les fonctions de base de sorte que la base </a:t>
            </a:r>
            <a:r>
              <a:rPr lang="fr-FR" sz="1800" b="1" dirty="0" smtClean="0"/>
              <a:t>soit</a:t>
            </a:r>
          </a:p>
          <a:p>
            <a:pPr marL="0" indent="0">
              <a:buNone/>
            </a:pPr>
            <a:endParaRPr lang="fr-FR" sz="1800" b="1" dirty="0" smtClean="0"/>
          </a:p>
          <a:p>
            <a:pPr marL="0" indent="0">
              <a:buNone/>
            </a:pPr>
            <a:r>
              <a:rPr lang="fr-FR" sz="1800" b="1" dirty="0" smtClean="0"/>
              <a:t>Cela </a:t>
            </a:r>
            <a:r>
              <a:rPr lang="fr-FR" sz="1800" b="1" dirty="0"/>
              <a:t>n'est </a:t>
            </a:r>
            <a:r>
              <a:rPr lang="fr-FR" sz="1800" b="1" dirty="0" smtClean="0"/>
              <a:t>pas nécessaire  </a:t>
            </a:r>
            <a:r>
              <a:rPr lang="fr-FR" sz="1800" b="1" dirty="0"/>
              <a:t>si </a:t>
            </a:r>
            <a:r>
              <a:rPr lang="fr-FR" sz="1800" b="1" dirty="0" smtClean="0"/>
              <a:t>                            pour </a:t>
            </a:r>
            <a:r>
              <a:rPr lang="fr-FR" sz="1800" b="1" dirty="0"/>
              <a:t>tout i à l'étape </a:t>
            </a:r>
            <a:r>
              <a:rPr lang="fr-FR" sz="1800" b="1" dirty="0" smtClean="0"/>
              <a:t>2</a:t>
            </a:r>
          </a:p>
          <a:p>
            <a:pPr marL="0" indent="0">
              <a:buNone/>
            </a:pPr>
            <a:r>
              <a:rPr lang="fr-FR" sz="1800" b="1" dirty="0" smtClean="0"/>
              <a:t> </a:t>
            </a:r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fr-FR" altLang="fr-FR">
              <a:solidFill>
                <a:srgbClr val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1237" y="1573954"/>
            <a:ext cx="1102043" cy="7295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307" y="2253438"/>
            <a:ext cx="4301228" cy="508452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764" y="2948940"/>
            <a:ext cx="3268649" cy="8387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5348" y="3101593"/>
            <a:ext cx="2128590" cy="4447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2562" y="4005066"/>
            <a:ext cx="1108652" cy="42052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3615" y="4005066"/>
            <a:ext cx="2965724" cy="46069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6977" y="5228956"/>
            <a:ext cx="3039359" cy="71437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7300" y="4699288"/>
            <a:ext cx="1023937" cy="35308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1615" y="5943335"/>
            <a:ext cx="1103971" cy="36333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0190" y="5730444"/>
            <a:ext cx="7334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32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719" y="280916"/>
            <a:ext cx="7781925" cy="638175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5182" y="1787237"/>
            <a:ext cx="10058351" cy="484808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827" y="919091"/>
            <a:ext cx="11232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Trouver les fonctions de base et tracer l'espace de signal </a:t>
            </a:r>
            <a:r>
              <a:rPr lang="fr-FR" dirty="0" smtClean="0"/>
              <a:t>pour </a:t>
            </a:r>
            <a:r>
              <a:rPr lang="fr-FR" dirty="0"/>
              <a:t>les signaux </a:t>
            </a:r>
            <a:r>
              <a:rPr lang="fr-FR" dirty="0" smtClean="0"/>
              <a:t>transmis suivants: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0356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6932"/>
          </a:xfrm>
        </p:spPr>
        <p:txBody>
          <a:bodyPr/>
          <a:lstStyle/>
          <a:p>
            <a:r>
              <a:rPr lang="fr-FR" sz="2800" dirty="0" smtClean="0">
                <a:solidFill>
                  <a:srgbClr val="FF0000"/>
                </a:solidFill>
              </a:rPr>
              <a:t>Implémentation des filtres adaptés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fr-FR" altLang="fr-FR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409" y="1131570"/>
            <a:ext cx="9117888" cy="52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79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49890"/>
            <a:ext cx="10972800" cy="887956"/>
          </a:xfrm>
        </p:spPr>
        <p:txBody>
          <a:bodyPr/>
          <a:lstStyle/>
          <a:p>
            <a:r>
              <a:rPr lang="fr-FR" sz="2800" dirty="0">
                <a:solidFill>
                  <a:srgbClr val="FF0000"/>
                </a:solidFill>
              </a:rPr>
              <a:t>Implémentation des filtres de </a:t>
            </a:r>
            <a:r>
              <a:rPr lang="fr-FR" sz="2800" dirty="0" smtClean="0">
                <a:solidFill>
                  <a:srgbClr val="FF0000"/>
                </a:solidFill>
              </a:rPr>
              <a:t>corrélation </a:t>
            </a:r>
            <a:endParaRPr lang="fr-FR" sz="2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621" y="1149531"/>
            <a:ext cx="8672496" cy="518530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38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17562"/>
          </a:xfrm>
        </p:spPr>
        <p:txBody>
          <a:bodyPr/>
          <a:lstStyle/>
          <a:p>
            <a:r>
              <a:rPr lang="fr-FR" sz="2800" dirty="0">
                <a:solidFill>
                  <a:srgbClr val="FF0000"/>
                </a:solidFill>
              </a:rPr>
              <a:t>Implémentation des filtres adaptés</a:t>
            </a:r>
            <a:endParaRPr lang="fr-FR" sz="2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2934" y="1092200"/>
            <a:ext cx="8329413" cy="515302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4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8513"/>
            <a:ext cx="10972800" cy="809579"/>
          </a:xfrm>
        </p:spPr>
        <p:txBody>
          <a:bodyPr/>
          <a:lstStyle/>
          <a:p>
            <a:r>
              <a:rPr lang="fr-FR" sz="2800" dirty="0">
                <a:solidFill>
                  <a:srgbClr val="FF0000"/>
                </a:solidFill>
              </a:rPr>
              <a:t>Implémentation des filtres de </a:t>
            </a:r>
            <a:r>
              <a:rPr lang="fr-FR" sz="2800" dirty="0" smtClean="0">
                <a:solidFill>
                  <a:srgbClr val="FF0000"/>
                </a:solidFill>
              </a:rPr>
              <a:t>corrélation 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fr-FR" altLang="fr-FR">
              <a:solidFill>
                <a:srgbClr val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854925" y="1058092"/>
            <a:ext cx="8683509" cy="54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34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66333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exemple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962" y="1691481"/>
            <a:ext cx="8368708" cy="442193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8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9185"/>
          </a:xfrm>
        </p:spPr>
        <p:txBody>
          <a:bodyPr/>
          <a:lstStyle/>
          <a:p>
            <a:r>
              <a:rPr lang="fr-FR" sz="2800" dirty="0" smtClean="0">
                <a:solidFill>
                  <a:srgbClr val="FF0000"/>
                </a:solidFill>
              </a:rPr>
              <a:t>Bruit blanc dans l’espace orthogonal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861" y="1201783"/>
            <a:ext cx="9264110" cy="524113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0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Signaux à </a:t>
            </a:r>
            <a:r>
              <a:rPr lang="fr-FR" dirty="0" smtClean="0"/>
              <a:t>une dimension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Bande de base </a:t>
            </a:r>
            <a:r>
              <a:rPr lang="fr-FR" dirty="0" smtClean="0"/>
              <a:t>PAM ou NRZ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le PAM </a:t>
            </a:r>
            <a:r>
              <a:rPr lang="fr-FR" dirty="0"/>
              <a:t>binaire est un </a:t>
            </a:r>
            <a:r>
              <a:rPr lang="fr-FR" dirty="0" smtClean="0"/>
              <a:t>codage en bande de base   </a:t>
            </a:r>
            <a:r>
              <a:rPr lang="fr-FR" dirty="0"/>
              <a:t>antipodale </a:t>
            </a:r>
            <a:r>
              <a:rPr lang="fr-FR" dirty="0" smtClean="0"/>
              <a:t>binaire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fr-FR" altLang="fr-FR">
              <a:solidFill>
                <a:srgbClr val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799" y="3582867"/>
            <a:ext cx="6745020" cy="201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84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381000"/>
          </a:xfrm>
        </p:spPr>
        <p:txBody>
          <a:bodyPr/>
          <a:lstStyle/>
          <a:p>
            <a:pPr eaLnBrk="1" hangingPunct="1"/>
            <a:r>
              <a:rPr lang="en-US" altLang="fr-FR" sz="2400" b="1" i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PAM à 8 </a:t>
            </a:r>
            <a:r>
              <a:rPr lang="en-US" altLang="fr-FR" sz="2400" b="1" i="1" dirty="0" err="1" smtClean="0">
                <a:solidFill>
                  <a:schemeClr val="accent2"/>
                </a:solidFill>
                <a:latin typeface="Arial" panose="020B0604020202020204" pitchFamily="34" charset="0"/>
              </a:rPr>
              <a:t>niveaux</a:t>
            </a:r>
            <a:endParaRPr lang="en-US" altLang="fr-FR" sz="2400" b="1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2422526" y="1219200"/>
            <a:ext cx="7559675" cy="4681538"/>
            <a:chOff x="567" y="935"/>
            <a:chExt cx="4762" cy="2949"/>
          </a:xfrm>
        </p:grpSpPr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747" y="3653"/>
              <a:ext cx="4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800" i="1">
                  <a:latin typeface="Arial" panose="020B0604020202020204" pitchFamily="34" charset="0"/>
                </a:rPr>
                <a:t>S</a:t>
              </a:r>
              <a:r>
                <a:rPr lang="en-US" altLang="fr-FR" sz="1800" i="1" baseline="-25000">
                  <a:latin typeface="Arial" panose="020B0604020202020204" pitchFamily="34" charset="0"/>
                </a:rPr>
                <a:t>0</a:t>
              </a:r>
              <a:r>
                <a:rPr lang="en-US" altLang="fr-FR" sz="1800" i="1">
                  <a:latin typeface="Arial" panose="020B0604020202020204" pitchFamily="34" charset="0"/>
                </a:rPr>
                <a:t>(t)</a:t>
              </a:r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1337" y="3653"/>
              <a:ext cx="4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800" i="1">
                  <a:latin typeface="Arial" panose="020B0604020202020204" pitchFamily="34" charset="0"/>
                </a:rPr>
                <a:t>S</a:t>
              </a:r>
              <a:r>
                <a:rPr lang="en-US" altLang="fr-FR" sz="1800" i="1" baseline="-25000">
                  <a:latin typeface="Arial" panose="020B0604020202020204" pitchFamily="34" charset="0"/>
                </a:rPr>
                <a:t>1</a:t>
              </a:r>
              <a:r>
                <a:rPr lang="en-US" altLang="fr-FR" sz="1800" i="1">
                  <a:latin typeface="Arial" panose="020B0604020202020204" pitchFamily="34" charset="0"/>
                </a:rPr>
                <a:t>(t)</a:t>
              </a:r>
            </a:p>
          </p:txBody>
        </p:sp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1882" y="3653"/>
              <a:ext cx="4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800" i="1">
                  <a:latin typeface="Arial" panose="020B0604020202020204" pitchFamily="34" charset="0"/>
                </a:rPr>
                <a:t>S</a:t>
              </a:r>
              <a:r>
                <a:rPr lang="en-US" altLang="fr-FR" sz="1800" i="1" baseline="-25000">
                  <a:latin typeface="Arial" panose="020B0604020202020204" pitchFamily="34" charset="0"/>
                </a:rPr>
                <a:t>2</a:t>
              </a:r>
              <a:r>
                <a:rPr lang="en-US" altLang="fr-FR" sz="1800" i="1">
                  <a:latin typeface="Arial" panose="020B0604020202020204" pitchFamily="34" charset="0"/>
                </a:rPr>
                <a:t>(t)</a:t>
              </a:r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2471" y="3653"/>
              <a:ext cx="4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800" i="1">
                  <a:latin typeface="Arial" panose="020B0604020202020204" pitchFamily="34" charset="0"/>
                </a:rPr>
                <a:t>S</a:t>
              </a:r>
              <a:r>
                <a:rPr lang="en-US" altLang="fr-FR" sz="1800" i="1" baseline="-25000">
                  <a:latin typeface="Arial" panose="020B0604020202020204" pitchFamily="34" charset="0"/>
                </a:rPr>
                <a:t>3</a:t>
              </a:r>
              <a:r>
                <a:rPr lang="en-US" altLang="fr-FR" sz="1800" i="1">
                  <a:latin typeface="Arial" panose="020B0604020202020204" pitchFamily="34" charset="0"/>
                </a:rPr>
                <a:t>(t)</a:t>
              </a:r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3061" y="3653"/>
              <a:ext cx="4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800" i="1">
                  <a:latin typeface="Arial" panose="020B0604020202020204" pitchFamily="34" charset="0"/>
                </a:rPr>
                <a:t>S</a:t>
              </a:r>
              <a:r>
                <a:rPr lang="en-US" altLang="fr-FR" sz="1800" i="1" baseline="-25000">
                  <a:latin typeface="Arial" panose="020B0604020202020204" pitchFamily="34" charset="0"/>
                </a:rPr>
                <a:t>4</a:t>
              </a:r>
              <a:r>
                <a:rPr lang="en-US" altLang="fr-FR" sz="1800" i="1">
                  <a:latin typeface="Arial" panose="020B0604020202020204" pitchFamily="34" charset="0"/>
                </a:rPr>
                <a:t>(t)</a:t>
              </a:r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3650" y="3653"/>
              <a:ext cx="4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800" i="1">
                  <a:latin typeface="Arial" panose="020B0604020202020204" pitchFamily="34" charset="0"/>
                </a:rPr>
                <a:t>S</a:t>
              </a:r>
              <a:r>
                <a:rPr lang="en-US" altLang="fr-FR" sz="1800" i="1" baseline="-25000">
                  <a:latin typeface="Arial" panose="020B0604020202020204" pitchFamily="34" charset="0"/>
                </a:rPr>
                <a:t>5</a:t>
              </a:r>
              <a:r>
                <a:rPr lang="en-US" altLang="fr-FR" sz="1800" i="1">
                  <a:latin typeface="Arial" panose="020B0604020202020204" pitchFamily="34" charset="0"/>
                </a:rPr>
                <a:t>(t)</a:t>
              </a: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4241" y="3608"/>
              <a:ext cx="4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800" i="1">
                  <a:latin typeface="Arial" panose="020B0604020202020204" pitchFamily="34" charset="0"/>
                </a:rPr>
                <a:t>S</a:t>
              </a:r>
              <a:r>
                <a:rPr lang="en-US" altLang="fr-FR" sz="1800" i="1" baseline="-25000">
                  <a:latin typeface="Arial" panose="020B0604020202020204" pitchFamily="34" charset="0"/>
                </a:rPr>
                <a:t>6</a:t>
              </a:r>
              <a:r>
                <a:rPr lang="en-US" altLang="fr-FR" sz="1800" i="1">
                  <a:latin typeface="Arial" panose="020B0604020202020204" pitchFamily="34" charset="0"/>
                </a:rPr>
                <a:t>(t)</a:t>
              </a: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4875" y="3608"/>
              <a:ext cx="4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800" i="1">
                  <a:latin typeface="Arial" panose="020B0604020202020204" pitchFamily="34" charset="0"/>
                </a:rPr>
                <a:t>S</a:t>
              </a:r>
              <a:r>
                <a:rPr lang="en-US" altLang="fr-FR" sz="1800" i="1" baseline="-25000">
                  <a:latin typeface="Arial" panose="020B0604020202020204" pitchFamily="34" charset="0"/>
                </a:rPr>
                <a:t>7</a:t>
              </a:r>
              <a:r>
                <a:rPr lang="en-US" altLang="fr-FR" sz="1800" i="1">
                  <a:latin typeface="Arial" panose="020B0604020202020204" pitchFamily="34" charset="0"/>
                </a:rPr>
                <a:t>(t)</a:t>
              </a:r>
            </a:p>
          </p:txBody>
        </p:sp>
        <p:pic>
          <p:nvPicPr>
            <p:cNvPr id="11276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3" r="7483"/>
            <a:stretch>
              <a:fillRect/>
            </a:stretch>
          </p:blipFill>
          <p:spPr bwMode="auto">
            <a:xfrm>
              <a:off x="567" y="935"/>
              <a:ext cx="4762" cy="2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30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7772400" cy="381000"/>
          </a:xfrm>
        </p:spPr>
        <p:txBody>
          <a:bodyPr/>
          <a:lstStyle/>
          <a:p>
            <a:pPr eaLnBrk="1" hangingPunct="1"/>
            <a:r>
              <a:rPr lang="en-US" altLang="fr-FR" sz="2400" b="1" i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PAM à 8 </a:t>
            </a:r>
            <a:r>
              <a:rPr lang="en-US" altLang="fr-FR" sz="2400" b="1" i="1" dirty="0" err="1" smtClean="0">
                <a:solidFill>
                  <a:schemeClr val="accent2"/>
                </a:solidFill>
                <a:latin typeface="Arial" panose="020B0604020202020204" pitchFamily="34" charset="0"/>
              </a:rPr>
              <a:t>niveaux</a:t>
            </a:r>
            <a:endParaRPr lang="en-US" altLang="fr-FR" sz="2400" b="1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80160" y="1447800"/>
            <a:ext cx="4153989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fr-FR" sz="1800" b="1" i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Les </a:t>
            </a:r>
            <a:r>
              <a:rPr lang="en-US" altLang="fr-FR" sz="1800" b="1" i="1" dirty="0" err="1" smtClean="0">
                <a:solidFill>
                  <a:schemeClr val="accent2"/>
                </a:solidFill>
                <a:latin typeface="Arial" panose="020B0604020202020204" pitchFamily="34" charset="0"/>
              </a:rPr>
              <a:t>signaux</a:t>
            </a:r>
            <a:r>
              <a:rPr lang="en-US" altLang="fr-FR" sz="1800" b="1" i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fr-FR" sz="1800" b="1" i="1" dirty="0" err="1" smtClean="0">
                <a:solidFill>
                  <a:schemeClr val="accent2"/>
                </a:solidFill>
                <a:latin typeface="Arial" panose="020B0604020202020204" pitchFamily="34" charset="0"/>
              </a:rPr>
              <a:t>seront</a:t>
            </a:r>
            <a:r>
              <a:rPr lang="en-US" altLang="fr-FR" sz="1800" b="1" i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 </a:t>
            </a:r>
            <a:r>
              <a:rPr lang="en-US" altLang="fr-FR" sz="1800" b="1" i="1" dirty="0" err="1" smtClean="0">
                <a:solidFill>
                  <a:schemeClr val="accent2"/>
                </a:solidFill>
                <a:latin typeface="Arial" panose="020B0604020202020204" pitchFamily="34" charset="0"/>
              </a:rPr>
              <a:t>representés</a:t>
            </a:r>
            <a:r>
              <a:rPr lang="en-US" altLang="fr-FR" sz="1800" b="1" i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par</a:t>
            </a:r>
            <a:r>
              <a:rPr lang="en-US" altLang="fr-FR" sz="1800" dirty="0" smtClean="0">
                <a:latin typeface="Arial" panose="020B0604020202020204" pitchFamily="34" charset="0"/>
              </a:rPr>
              <a:t> </a:t>
            </a:r>
            <a:endParaRPr lang="en-US" altLang="fr-FR" sz="1800" dirty="0">
              <a:latin typeface="Arial" panose="020B0604020202020204" pitchFamily="34" charset="0"/>
            </a:endParaRP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6497637" y="1741488"/>
            <a:ext cx="1836465" cy="3744912"/>
            <a:chOff x="3600" y="1280"/>
            <a:chExt cx="611" cy="2023"/>
          </a:xfrm>
        </p:grpSpPr>
        <p:pic>
          <p:nvPicPr>
            <p:cNvPr id="1230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80"/>
              <a:ext cx="515" cy="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Text Box 6"/>
            <p:cNvSpPr txBox="1">
              <a:spLocks noChangeArrowheads="1"/>
            </p:cNvSpPr>
            <p:nvPr/>
          </p:nvSpPr>
          <p:spPr bwMode="auto">
            <a:xfrm>
              <a:off x="3600" y="3072"/>
              <a:ext cx="4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800">
                  <a:latin typeface="Arial" panose="020B0604020202020204" pitchFamily="34" charset="0"/>
                  <a:sym typeface="Symbol" panose="05050102010706020507" pitchFamily="18" charset="2"/>
                </a:rPr>
                <a:t></a:t>
              </a:r>
              <a:r>
                <a:rPr lang="en-US" altLang="fr-FR" sz="1800">
                  <a:latin typeface="Arial" panose="020B0604020202020204" pitchFamily="34" charset="0"/>
                </a:rPr>
                <a:t>(t)</a:t>
              </a:r>
            </a:p>
          </p:txBody>
        </p:sp>
      </p:grpSp>
      <p:grpSp>
        <p:nvGrpSpPr>
          <p:cNvPr id="12293" name="Group 7"/>
          <p:cNvGrpSpPr>
            <a:grpSpLocks/>
          </p:cNvGrpSpPr>
          <p:nvPr/>
        </p:nvGrpSpPr>
        <p:grpSpPr bwMode="auto">
          <a:xfrm>
            <a:off x="1752600" y="2438400"/>
            <a:ext cx="2895600" cy="3505200"/>
            <a:chOff x="96" y="1584"/>
            <a:chExt cx="1824" cy="2208"/>
          </a:xfrm>
        </p:grpSpPr>
        <p:graphicFrame>
          <p:nvGraphicFramePr>
            <p:cNvPr id="12294" name="Object 8"/>
            <p:cNvGraphicFramePr>
              <a:graphicFrameLocks noChangeAspect="1"/>
            </p:cNvGraphicFramePr>
            <p:nvPr/>
          </p:nvGraphicFramePr>
          <p:xfrm>
            <a:off x="160" y="2640"/>
            <a:ext cx="1760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" name="Equation" r:id="rId4" imgW="1117115" imgH="215806" progId="Equation.3">
                    <p:embed/>
                  </p:oleObj>
                </mc:Choice>
                <mc:Fallback>
                  <p:oleObj name="Equation" r:id="rId4" imgW="1117115" imgH="215806" progId="Equation.3">
                    <p:embed/>
                    <p:pic>
                      <p:nvPicPr>
                        <p:cNvPr id="1229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" y="2640"/>
                          <a:ext cx="1760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5" name="Object 9"/>
            <p:cNvGraphicFramePr>
              <a:graphicFrameLocks noChangeAspect="1"/>
            </p:cNvGraphicFramePr>
            <p:nvPr/>
          </p:nvGraphicFramePr>
          <p:xfrm>
            <a:off x="132" y="2880"/>
            <a:ext cx="174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" name="Equation" r:id="rId6" imgW="1104900" imgH="228600" progId="Equation.3">
                    <p:embed/>
                  </p:oleObj>
                </mc:Choice>
                <mc:Fallback>
                  <p:oleObj name="Equation" r:id="rId6" imgW="1104900" imgH="228600" progId="Equation.3">
                    <p:embed/>
                    <p:pic>
                      <p:nvPicPr>
                        <p:cNvPr id="12295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" y="2880"/>
                          <a:ext cx="1740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6" name="Object 10"/>
            <p:cNvGraphicFramePr>
              <a:graphicFrameLocks noChangeAspect="1"/>
            </p:cNvGraphicFramePr>
            <p:nvPr/>
          </p:nvGraphicFramePr>
          <p:xfrm>
            <a:off x="96" y="3216"/>
            <a:ext cx="174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0" name="Equation" r:id="rId8" imgW="1104900" imgH="228600" progId="Equation.3">
                    <p:embed/>
                  </p:oleObj>
                </mc:Choice>
                <mc:Fallback>
                  <p:oleObj name="Equation" r:id="rId8" imgW="1104900" imgH="228600" progId="Equation.3">
                    <p:embed/>
                    <p:pic>
                      <p:nvPicPr>
                        <p:cNvPr id="1229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3216"/>
                          <a:ext cx="1740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7" name="Object 11"/>
            <p:cNvGraphicFramePr>
              <a:graphicFrameLocks noChangeAspect="1"/>
            </p:cNvGraphicFramePr>
            <p:nvPr/>
          </p:nvGraphicFramePr>
          <p:xfrm>
            <a:off x="112" y="3504"/>
            <a:ext cx="176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" name="Equation" r:id="rId10" imgW="1117600" imgH="228600" progId="Equation.3">
                    <p:embed/>
                  </p:oleObj>
                </mc:Choice>
                <mc:Fallback>
                  <p:oleObj name="Equation" r:id="rId10" imgW="1117600" imgH="228600" progId="Equation.3">
                    <p:embed/>
                    <p:pic>
                      <p:nvPicPr>
                        <p:cNvPr id="12297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" y="3504"/>
                          <a:ext cx="1760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8" name="Object 12"/>
            <p:cNvGraphicFramePr>
              <a:graphicFrameLocks noChangeAspect="1"/>
            </p:cNvGraphicFramePr>
            <p:nvPr/>
          </p:nvGraphicFramePr>
          <p:xfrm>
            <a:off x="192" y="2400"/>
            <a:ext cx="164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2" name="Equation" r:id="rId12" imgW="1040948" imgH="228501" progId="Equation.3">
                    <p:embed/>
                  </p:oleObj>
                </mc:Choice>
                <mc:Fallback>
                  <p:oleObj name="Equation" r:id="rId12" imgW="1040948" imgH="228501" progId="Equation.3">
                    <p:embed/>
                    <p:pic>
                      <p:nvPicPr>
                        <p:cNvPr id="1229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400"/>
                          <a:ext cx="1640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9" name="Object 13"/>
            <p:cNvGraphicFramePr>
              <a:graphicFrameLocks noChangeAspect="1"/>
            </p:cNvGraphicFramePr>
            <p:nvPr/>
          </p:nvGraphicFramePr>
          <p:xfrm>
            <a:off x="192" y="2112"/>
            <a:ext cx="1680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3" name="Equation" r:id="rId14" imgW="1066337" imgH="215806" progId="Equation.3">
                    <p:embed/>
                  </p:oleObj>
                </mc:Choice>
                <mc:Fallback>
                  <p:oleObj name="Equation" r:id="rId14" imgW="1066337" imgH="215806" progId="Equation.3">
                    <p:embed/>
                    <p:pic>
                      <p:nvPicPr>
                        <p:cNvPr id="12299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112"/>
                          <a:ext cx="1680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0" name="Object 14"/>
            <p:cNvGraphicFramePr>
              <a:graphicFrameLocks noChangeAspect="1"/>
            </p:cNvGraphicFramePr>
            <p:nvPr/>
          </p:nvGraphicFramePr>
          <p:xfrm>
            <a:off x="192" y="1584"/>
            <a:ext cx="168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4" name="Equation" r:id="rId16" imgW="1066800" imgH="228600" progId="Equation.3">
                    <p:embed/>
                  </p:oleObj>
                </mc:Choice>
                <mc:Fallback>
                  <p:oleObj name="Equation" r:id="rId16" imgW="1066800" imgH="228600" progId="Equation.3">
                    <p:embed/>
                    <p:pic>
                      <p:nvPicPr>
                        <p:cNvPr id="1230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1584"/>
                          <a:ext cx="1680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1" name="Object 15"/>
            <p:cNvGraphicFramePr>
              <a:graphicFrameLocks noChangeAspect="1"/>
            </p:cNvGraphicFramePr>
            <p:nvPr/>
          </p:nvGraphicFramePr>
          <p:xfrm>
            <a:off x="192" y="1872"/>
            <a:ext cx="1660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5" name="Equation" r:id="rId18" imgW="1053643" imgH="215806" progId="Equation.3">
                    <p:embed/>
                  </p:oleObj>
                </mc:Choice>
                <mc:Fallback>
                  <p:oleObj name="Equation" r:id="rId18" imgW="1053643" imgH="215806" progId="Equation.3">
                    <p:embed/>
                    <p:pic>
                      <p:nvPicPr>
                        <p:cNvPr id="12301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1872"/>
                          <a:ext cx="1660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30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fr-FR" sz="2400" b="1" i="1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</a:t>
            </a:r>
            <a:r>
              <a:rPr lang="en-US" altLang="fr-FR" sz="24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(t) </a:t>
            </a:r>
            <a:r>
              <a:rPr lang="en-US" altLang="fr-FR" sz="2400" b="1" i="1" dirty="0" err="1" smtClean="0">
                <a:solidFill>
                  <a:schemeClr val="accent2"/>
                </a:solidFill>
                <a:latin typeface="Arial" panose="020B0604020202020204" pitchFamily="34" charset="0"/>
              </a:rPr>
              <a:t>vecteur</a:t>
            </a:r>
            <a:r>
              <a:rPr lang="en-US" altLang="fr-FR" sz="2400" b="1" i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fr-FR" sz="2400" b="1" i="1" dirty="0" err="1" smtClean="0">
                <a:solidFill>
                  <a:schemeClr val="accent2"/>
                </a:solidFill>
                <a:latin typeface="Arial" panose="020B0604020202020204" pitchFamily="34" charset="0"/>
              </a:rPr>
              <a:t>unitaire</a:t>
            </a:r>
            <a:endParaRPr lang="en-US" altLang="fr-FR" sz="2400" b="1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2116182" y="3200398"/>
            <a:ext cx="8059783" cy="1828801"/>
            <a:chOff x="1156" y="2750"/>
            <a:chExt cx="4161" cy="526"/>
          </a:xfrm>
        </p:grpSpPr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1202" y="3022"/>
              <a:ext cx="35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>
              <a:off x="2925" y="297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3152" y="297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3379" y="297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2698" y="297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2472" y="297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3606" y="297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3833" y="297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2245" y="297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4059" y="297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2018" y="297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4286" y="297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1791" y="297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4513" y="297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55" name="Line 19"/>
            <p:cNvSpPr>
              <a:spLocks noChangeShapeType="1"/>
            </p:cNvSpPr>
            <p:nvPr/>
          </p:nvSpPr>
          <p:spPr bwMode="auto">
            <a:xfrm>
              <a:off x="1564" y="297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>
              <a:off x="1338" y="297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57" name="Text Box 21"/>
            <p:cNvSpPr txBox="1">
              <a:spLocks noChangeArrowheads="1"/>
            </p:cNvSpPr>
            <p:nvPr/>
          </p:nvSpPr>
          <p:spPr bwMode="auto">
            <a:xfrm>
              <a:off x="1611" y="3158"/>
              <a:ext cx="36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000">
                  <a:latin typeface="Arial" panose="020B0604020202020204" pitchFamily="34" charset="0"/>
                </a:rPr>
                <a:t>S</a:t>
              </a:r>
              <a:r>
                <a:rPr lang="en-US" altLang="fr-FR" sz="1000" baseline="-25000">
                  <a:latin typeface="Arial" panose="020B0604020202020204" pitchFamily="34" charset="0"/>
                </a:rPr>
                <a:t>1</a:t>
              </a:r>
              <a:r>
                <a:rPr lang="en-US" altLang="fr-FR" sz="1000">
                  <a:latin typeface="Arial" panose="020B0604020202020204" pitchFamily="34" charset="0"/>
                </a:rPr>
                <a:t>(t)</a:t>
              </a:r>
            </a:p>
          </p:txBody>
        </p:sp>
        <p:sp>
          <p:nvSpPr>
            <p:cNvPr id="14358" name="Text Box 22"/>
            <p:cNvSpPr txBox="1">
              <a:spLocks noChangeArrowheads="1"/>
            </p:cNvSpPr>
            <p:nvPr/>
          </p:nvSpPr>
          <p:spPr bwMode="auto">
            <a:xfrm>
              <a:off x="2064" y="3158"/>
              <a:ext cx="36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000">
                  <a:latin typeface="Arial" panose="020B0604020202020204" pitchFamily="34" charset="0"/>
                </a:rPr>
                <a:t>S</a:t>
              </a:r>
              <a:r>
                <a:rPr lang="en-US" altLang="fr-FR" sz="1000" baseline="-25000">
                  <a:latin typeface="Arial" panose="020B0604020202020204" pitchFamily="34" charset="0"/>
                </a:rPr>
                <a:t>2</a:t>
              </a:r>
              <a:r>
                <a:rPr lang="en-US" altLang="fr-FR" sz="1000">
                  <a:latin typeface="Arial" panose="020B0604020202020204" pitchFamily="34" charset="0"/>
                </a:rPr>
                <a:t>(t)</a:t>
              </a:r>
            </a:p>
          </p:txBody>
        </p:sp>
        <p:sp>
          <p:nvSpPr>
            <p:cNvPr id="14359" name="Text Box 23"/>
            <p:cNvSpPr txBox="1">
              <a:spLocks noChangeArrowheads="1"/>
            </p:cNvSpPr>
            <p:nvPr/>
          </p:nvSpPr>
          <p:spPr bwMode="auto">
            <a:xfrm>
              <a:off x="2517" y="3158"/>
              <a:ext cx="36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000">
                  <a:latin typeface="Arial" panose="020B0604020202020204" pitchFamily="34" charset="0"/>
                </a:rPr>
                <a:t>S</a:t>
              </a:r>
              <a:r>
                <a:rPr lang="en-US" altLang="fr-FR" sz="1000" baseline="-25000">
                  <a:latin typeface="Arial" panose="020B0604020202020204" pitchFamily="34" charset="0"/>
                </a:rPr>
                <a:t>3</a:t>
              </a:r>
              <a:r>
                <a:rPr lang="en-US" altLang="fr-FR" sz="1000">
                  <a:latin typeface="Arial" panose="020B0604020202020204" pitchFamily="34" charset="0"/>
                </a:rPr>
                <a:t>(t)</a:t>
              </a:r>
            </a:p>
          </p:txBody>
        </p:sp>
        <p:sp>
          <p:nvSpPr>
            <p:cNvPr id="14360" name="Text Box 24"/>
            <p:cNvSpPr txBox="1">
              <a:spLocks noChangeArrowheads="1"/>
            </p:cNvSpPr>
            <p:nvPr/>
          </p:nvSpPr>
          <p:spPr bwMode="auto">
            <a:xfrm>
              <a:off x="2971" y="3158"/>
              <a:ext cx="36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000">
                  <a:latin typeface="Arial" panose="020B0604020202020204" pitchFamily="34" charset="0"/>
                </a:rPr>
                <a:t>S</a:t>
              </a:r>
              <a:r>
                <a:rPr lang="en-US" altLang="fr-FR" sz="1000" baseline="-25000">
                  <a:latin typeface="Arial" panose="020B0604020202020204" pitchFamily="34" charset="0"/>
                </a:rPr>
                <a:t>4</a:t>
              </a:r>
              <a:r>
                <a:rPr lang="en-US" altLang="fr-FR" sz="1000">
                  <a:latin typeface="Arial" panose="020B0604020202020204" pitchFamily="34" charset="0"/>
                </a:rPr>
                <a:t>(t)</a:t>
              </a:r>
            </a:p>
          </p:txBody>
        </p:sp>
        <p:sp>
          <p:nvSpPr>
            <p:cNvPr id="14361" name="Text Box 25"/>
            <p:cNvSpPr txBox="1">
              <a:spLocks noChangeArrowheads="1"/>
            </p:cNvSpPr>
            <p:nvPr/>
          </p:nvSpPr>
          <p:spPr bwMode="auto">
            <a:xfrm>
              <a:off x="3425" y="3158"/>
              <a:ext cx="36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000">
                  <a:latin typeface="Arial" panose="020B0604020202020204" pitchFamily="34" charset="0"/>
                </a:rPr>
                <a:t>S</a:t>
              </a:r>
              <a:r>
                <a:rPr lang="en-US" altLang="fr-FR" sz="1000" baseline="-25000">
                  <a:latin typeface="Arial" panose="020B0604020202020204" pitchFamily="34" charset="0"/>
                </a:rPr>
                <a:t>5</a:t>
              </a:r>
              <a:r>
                <a:rPr lang="en-US" altLang="fr-FR" sz="1000">
                  <a:latin typeface="Arial" panose="020B0604020202020204" pitchFamily="34" charset="0"/>
                </a:rPr>
                <a:t>(t)</a:t>
              </a:r>
            </a:p>
          </p:txBody>
        </p:sp>
        <p:sp>
          <p:nvSpPr>
            <p:cNvPr id="14362" name="Text Box 26"/>
            <p:cNvSpPr txBox="1">
              <a:spLocks noChangeArrowheads="1"/>
            </p:cNvSpPr>
            <p:nvPr/>
          </p:nvSpPr>
          <p:spPr bwMode="auto">
            <a:xfrm>
              <a:off x="3878" y="3158"/>
              <a:ext cx="36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000">
                  <a:latin typeface="Arial" panose="020B0604020202020204" pitchFamily="34" charset="0"/>
                </a:rPr>
                <a:t>S</a:t>
              </a:r>
              <a:r>
                <a:rPr lang="en-US" altLang="fr-FR" sz="1000" baseline="-25000">
                  <a:latin typeface="Arial" panose="020B0604020202020204" pitchFamily="34" charset="0"/>
                </a:rPr>
                <a:t>6</a:t>
              </a:r>
              <a:r>
                <a:rPr lang="en-US" altLang="fr-FR" sz="1000">
                  <a:latin typeface="Arial" panose="020B0604020202020204" pitchFamily="34" charset="0"/>
                </a:rPr>
                <a:t>(t)</a:t>
              </a:r>
            </a:p>
          </p:txBody>
        </p:sp>
        <p:sp>
          <p:nvSpPr>
            <p:cNvPr id="14363" name="Text Box 27"/>
            <p:cNvSpPr txBox="1">
              <a:spLocks noChangeArrowheads="1"/>
            </p:cNvSpPr>
            <p:nvPr/>
          </p:nvSpPr>
          <p:spPr bwMode="auto">
            <a:xfrm>
              <a:off x="4332" y="3158"/>
              <a:ext cx="36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000">
                  <a:latin typeface="Arial" panose="020B0604020202020204" pitchFamily="34" charset="0"/>
                </a:rPr>
                <a:t>S</a:t>
              </a:r>
              <a:r>
                <a:rPr lang="en-US" altLang="fr-FR" sz="1000" baseline="-25000">
                  <a:latin typeface="Arial" panose="020B0604020202020204" pitchFamily="34" charset="0"/>
                </a:rPr>
                <a:t>7</a:t>
              </a:r>
              <a:r>
                <a:rPr lang="en-US" altLang="fr-FR" sz="1000">
                  <a:latin typeface="Arial" panose="020B0604020202020204" pitchFamily="34" charset="0"/>
                </a:rPr>
                <a:t>(t)</a:t>
              </a:r>
            </a:p>
          </p:txBody>
        </p:sp>
        <p:sp>
          <p:nvSpPr>
            <p:cNvPr id="14364" name="Text Box 28"/>
            <p:cNvSpPr txBox="1">
              <a:spLocks noChangeArrowheads="1"/>
            </p:cNvSpPr>
            <p:nvPr/>
          </p:nvSpPr>
          <p:spPr bwMode="auto">
            <a:xfrm>
              <a:off x="1156" y="3158"/>
              <a:ext cx="31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000">
                  <a:latin typeface="Arial" panose="020B0604020202020204" pitchFamily="34" charset="0"/>
                </a:rPr>
                <a:t>S</a:t>
              </a:r>
              <a:r>
                <a:rPr lang="en-US" altLang="fr-FR" sz="1000" baseline="-25000">
                  <a:latin typeface="Arial" panose="020B0604020202020204" pitchFamily="34" charset="0"/>
                </a:rPr>
                <a:t>0</a:t>
              </a:r>
              <a:r>
                <a:rPr lang="en-US" altLang="fr-FR" sz="1000">
                  <a:latin typeface="Arial" panose="020B0604020202020204" pitchFamily="34" charset="0"/>
                </a:rPr>
                <a:t>(t)</a:t>
              </a:r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4967" y="2931"/>
              <a:ext cx="35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800">
                  <a:latin typeface="Arial" panose="020B0604020202020204" pitchFamily="34" charset="0"/>
                  <a:sym typeface="Symbol" panose="05050102010706020507" pitchFamily="18" charset="2"/>
                </a:rPr>
                <a:t></a:t>
              </a:r>
              <a:r>
                <a:rPr lang="en-US" altLang="fr-FR" sz="1800">
                  <a:latin typeface="Arial" panose="020B0604020202020204" pitchFamily="34" charset="0"/>
                </a:rPr>
                <a:t>(t)</a:t>
              </a:r>
            </a:p>
          </p:txBody>
        </p:sp>
        <p:sp>
          <p:nvSpPr>
            <p:cNvPr id="14366" name="Rectangle 30"/>
            <p:cNvSpPr>
              <a:spLocks noChangeArrowheads="1"/>
            </p:cNvSpPr>
            <p:nvPr/>
          </p:nvSpPr>
          <p:spPr bwMode="auto">
            <a:xfrm>
              <a:off x="2827" y="2750"/>
              <a:ext cx="18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800">
                  <a:latin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927463" y="1027837"/>
            <a:ext cx="100714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Un espace vectoriel à une dimension (une ligne)</a:t>
            </a:r>
            <a:br>
              <a:rPr lang="fr-FR" b="1" dirty="0"/>
            </a:b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Si </a:t>
            </a:r>
            <a:r>
              <a:rPr lang="fr-FR" b="1" dirty="0"/>
              <a:t>nous supposons que </a:t>
            </a:r>
            <a:r>
              <a:rPr lang="en-US" altLang="fr-FR" b="1" dirty="0">
                <a:latin typeface="Arial" panose="020B0604020202020204" pitchFamily="34" charset="0"/>
                <a:sym typeface="Symbol" panose="05050102010706020507" pitchFamily="18" charset="2"/>
              </a:rPr>
              <a:t></a:t>
            </a:r>
            <a:r>
              <a:rPr lang="en-US" altLang="fr-FR" b="1" dirty="0">
                <a:latin typeface="Arial" panose="020B0604020202020204" pitchFamily="34" charset="0"/>
              </a:rPr>
              <a:t>(t) </a:t>
            </a:r>
            <a:r>
              <a:rPr lang="fr-FR" b="1" dirty="0" smtClean="0"/>
              <a:t> </a:t>
            </a:r>
            <a:r>
              <a:rPr lang="fr-FR" b="1" dirty="0"/>
              <a:t>est un vecteur unitaire i, nous pouvons alors représenter les signaux s0 (t) à s7 (t) sous forme de points sur une ligne (espace vectoriel à une dimension)</a:t>
            </a:r>
          </a:p>
        </p:txBody>
      </p:sp>
    </p:spTree>
    <p:extLst>
      <p:ext uri="{BB962C8B-B14F-4D97-AF65-F5344CB8AC3E}">
        <p14:creationId xmlns:p14="http://schemas.microsoft.com/office/powerpoint/2010/main" val="342734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Signaux à deux dimensions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3614" y="1417638"/>
            <a:ext cx="6064946" cy="427012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fr-FR" altLang="fr-FR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073698" y="2610615"/>
            <a:ext cx="2557776" cy="7138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0" y="4546518"/>
            <a:ext cx="5403268" cy="7170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7770" y="1814903"/>
            <a:ext cx="476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</a:t>
            </a:r>
            <a:r>
              <a:rPr lang="fr-FR" dirty="0"/>
              <a:t>deux signaux sont orthogonaux </a:t>
            </a:r>
            <a:r>
              <a:rPr lang="fr-FR" dirty="0" smtClean="0"/>
              <a:t>sur</a:t>
            </a:r>
          </a:p>
          <a:p>
            <a:r>
              <a:rPr lang="fr-FR" dirty="0" smtClean="0"/>
              <a:t> </a:t>
            </a:r>
            <a:r>
              <a:rPr lang="fr-FR" dirty="0"/>
              <a:t>l’intervalle (0; T) </a:t>
            </a:r>
            <a:r>
              <a:rPr lang="fr-FR" dirty="0" smtClean="0"/>
              <a:t>si leur </a:t>
            </a:r>
            <a:r>
              <a:rPr lang="fr-FR" dirty="0"/>
              <a:t>produit </a:t>
            </a:r>
            <a:r>
              <a:rPr lang="fr-FR" dirty="0" smtClean="0"/>
              <a:t>scalaire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58178" y="3623188"/>
            <a:ext cx="4757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</a:t>
            </a:r>
            <a:r>
              <a:rPr lang="fr-FR" dirty="0"/>
              <a:t>tous ces signaux ont une énergie identique</a:t>
            </a:r>
            <a:r>
              <a:rPr lang="fr-FR" dirty="0" smtClean="0"/>
              <a:t>,</a:t>
            </a:r>
          </a:p>
          <a:p>
            <a:r>
              <a:rPr lang="fr-FR" dirty="0" smtClean="0"/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180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095999" y="1410789"/>
            <a:ext cx="4956567" cy="180535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fr-FR" altLang="fr-FR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285165" y="3412002"/>
            <a:ext cx="7832709" cy="29777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5950" y="1763765"/>
            <a:ext cx="5198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Nous pouvons représenter </a:t>
            </a:r>
            <a:r>
              <a:rPr lang="fr-FR" dirty="0" smtClean="0"/>
              <a:t>les signaux </a:t>
            </a:r>
          </a:p>
          <a:p>
            <a:r>
              <a:rPr lang="fr-FR" dirty="0" smtClean="0"/>
              <a:t>par les </a:t>
            </a:r>
            <a:r>
              <a:rPr lang="fr-FR" dirty="0"/>
              <a:t>fonctions de </a:t>
            </a:r>
            <a:r>
              <a:rPr lang="fr-FR" dirty="0" smtClean="0"/>
              <a:t>base </a:t>
            </a:r>
          </a:p>
          <a:p>
            <a:r>
              <a:rPr lang="fr-FR" dirty="0" smtClean="0"/>
              <a:t>Qui </a:t>
            </a:r>
            <a:r>
              <a:rPr lang="fr-FR" dirty="0" err="1" smtClean="0"/>
              <a:t>representent</a:t>
            </a:r>
            <a:r>
              <a:rPr lang="fr-FR" dirty="0" smtClean="0"/>
              <a:t> un espace vectoriel orthonormé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115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7758" y="2164576"/>
            <a:ext cx="3154929" cy="181842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4CD77-573D-44A2-B850-F4E1C821327F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fr-FR" altLang="fr-FR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813387" y="4312656"/>
            <a:ext cx="7795036" cy="10592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674539" y="2614871"/>
            <a:ext cx="4138432" cy="5491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87499" y="1965189"/>
            <a:ext cx="6255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Rappelons que leurs </a:t>
            </a:r>
            <a:r>
              <a:rPr lang="fr-FR" dirty="0" smtClean="0"/>
              <a:t>normes au carré donnent </a:t>
            </a:r>
            <a:r>
              <a:rPr lang="fr-FR" dirty="0"/>
              <a:t>de </a:t>
            </a:r>
            <a:r>
              <a:rPr lang="fr-FR" dirty="0" smtClean="0"/>
              <a:t>l'énergie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218415" y="3613666"/>
            <a:ext cx="5339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La distance euclidienne entre les deux signaux est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1967" y="5768317"/>
            <a:ext cx="9339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les </a:t>
            </a:r>
            <a:r>
              <a:rPr lang="fr-FR" dirty="0"/>
              <a:t>deux autres formes d'onde </a:t>
            </a:r>
            <a:r>
              <a:rPr lang="fr-FR" dirty="0" smtClean="0"/>
              <a:t>s’1(t) et s’2(t) sont orthogonales et peuvent </a:t>
            </a:r>
            <a:r>
              <a:rPr lang="fr-FR" dirty="0"/>
              <a:t>être </a:t>
            </a:r>
            <a:r>
              <a:rPr lang="fr-FR" dirty="0" smtClean="0"/>
              <a:t>représentées </a:t>
            </a:r>
            <a:r>
              <a:rPr lang="fr-FR" dirty="0"/>
              <a:t>en utilisant les mêmes fonctions de base</a:t>
            </a:r>
          </a:p>
        </p:txBody>
      </p:sp>
    </p:spTree>
    <p:extLst>
      <p:ext uri="{BB962C8B-B14F-4D97-AF65-F5344CB8AC3E}">
        <p14:creationId xmlns:p14="http://schemas.microsoft.com/office/powerpoint/2010/main" val="1107239799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400</Words>
  <Application>Microsoft Office PowerPoint</Application>
  <PresentationFormat>Grand écran</PresentationFormat>
  <Paragraphs>114</Paragraphs>
  <Slides>28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Symbol</vt:lpstr>
      <vt:lpstr>Wingdings</vt:lpstr>
      <vt:lpstr>Modèle par défaut</vt:lpstr>
      <vt:lpstr>Equation</vt:lpstr>
      <vt:lpstr>Présentation PowerPoint</vt:lpstr>
      <vt:lpstr>Présentation PowerPoint</vt:lpstr>
      <vt:lpstr>Signaux à une dimension</vt:lpstr>
      <vt:lpstr> PAM à 8 niveaux</vt:lpstr>
      <vt:lpstr>PAM à 8 niveaux</vt:lpstr>
      <vt:lpstr>(t) vecteur unitaire</vt:lpstr>
      <vt:lpstr>Signaux à deux dimensions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rappel</vt:lpstr>
      <vt:lpstr>Présentation PowerPoint</vt:lpstr>
      <vt:lpstr>Un ensemble de M signaux de durée T peuvent être exprimés par une base orthogonale de N fonctions </vt:lpstr>
      <vt:lpstr>exemple</vt:lpstr>
      <vt:lpstr>Présentation PowerPoint</vt:lpstr>
      <vt:lpstr>Présentation PowerPoint</vt:lpstr>
      <vt:lpstr>Gram -schmidt procédure</vt:lpstr>
      <vt:lpstr>Présentation PowerPoint</vt:lpstr>
      <vt:lpstr>Implémentation des filtres adaptés </vt:lpstr>
      <vt:lpstr>Implémentation des filtres de corrélation </vt:lpstr>
      <vt:lpstr>Implémentation des filtres adaptés</vt:lpstr>
      <vt:lpstr>Implémentation des filtres de corrélation </vt:lpstr>
      <vt:lpstr>exemple</vt:lpstr>
      <vt:lpstr>Bruit blanc dans l’espace orthogonal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Windows User</dc:creator>
  <cp:lastModifiedBy>Utilisateur Windows</cp:lastModifiedBy>
  <cp:revision>65</cp:revision>
  <dcterms:created xsi:type="dcterms:W3CDTF">2017-02-11T18:45:24Z</dcterms:created>
  <dcterms:modified xsi:type="dcterms:W3CDTF">2019-05-03T17:00:10Z</dcterms:modified>
</cp:coreProperties>
</file>