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1" r:id="rId3"/>
    <p:sldId id="312" r:id="rId4"/>
    <p:sldId id="262" r:id="rId5"/>
    <p:sldId id="311" r:id="rId6"/>
    <p:sldId id="309" r:id="rId7"/>
    <p:sldId id="313" r:id="rId8"/>
    <p:sldId id="310" r:id="rId9"/>
    <p:sldId id="280" r:id="rId10"/>
    <p:sldId id="297" r:id="rId11"/>
    <p:sldId id="281" r:id="rId12"/>
    <p:sldId id="282" r:id="rId13"/>
    <p:sldId id="283" r:id="rId14"/>
    <p:sldId id="298" r:id="rId15"/>
    <p:sldId id="285" r:id="rId16"/>
    <p:sldId id="286" r:id="rId17"/>
    <p:sldId id="287" r:id="rId18"/>
    <p:sldId id="300" r:id="rId19"/>
    <p:sldId id="293" r:id="rId20"/>
    <p:sldId id="294" r:id="rId21"/>
    <p:sldId id="295" r:id="rId22"/>
    <p:sldId id="296" r:id="rId23"/>
    <p:sldId id="299" r:id="rId24"/>
    <p:sldId id="301" r:id="rId25"/>
    <p:sldId id="305" r:id="rId26"/>
    <p:sldId id="302" r:id="rId27"/>
    <p:sldId id="303" r:id="rId28"/>
    <p:sldId id="304" r:id="rId29"/>
    <p:sldId id="288" r:id="rId30"/>
    <p:sldId id="289" r:id="rId31"/>
    <p:sldId id="290" r:id="rId32"/>
    <p:sldId id="307" r:id="rId33"/>
    <p:sldId id="291" r:id="rId34"/>
    <p:sldId id="306" r:id="rId35"/>
    <p:sldId id="308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104" autoAdjust="0"/>
  </p:normalViewPr>
  <p:slideViewPr>
    <p:cSldViewPr>
      <p:cViewPr varScale="1">
        <p:scale>
          <a:sx n="66" d="100"/>
          <a:sy n="66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F3DC8-AF12-487B-A880-9F4C03C770C3}" type="datetimeFigureOut">
              <a:rPr lang="fr-FR" smtClean="0"/>
              <a:t>17/01/2014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77817-7141-44DE-949E-9CAF73470D8F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distingue :</a:t>
            </a:r>
          </a:p>
          <a:p>
            <a:r>
              <a:rPr lang="fr-F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fr-FR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L’insuffisance surrénale périphérique (causes surrénaliennes, auxquelles on</a:t>
            </a:r>
          </a:p>
          <a:p>
            <a:r>
              <a:rPr lang="fr-F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réserve le nom de Maladie d’Addison) caractérisée par un déficit qui touche à la</a:t>
            </a:r>
          </a:p>
          <a:p>
            <a:r>
              <a:rPr lang="fr-F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fois le cortisol et l’aldostérone. Les signes cliniques sont marqués, en particulier</a:t>
            </a:r>
          </a:p>
          <a:p>
            <a:r>
              <a:rPr lang="fr-F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l’hypotension. Il existe une perte de sel et une tendance à l’hyperkaliémie.</a:t>
            </a:r>
          </a:p>
          <a:p>
            <a:r>
              <a:rPr lang="fr-F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L’ACTH est élevée par perte du rétrocontrôle négatif, expliquant la</a:t>
            </a:r>
          </a:p>
          <a:p>
            <a:r>
              <a:rPr lang="fr-F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mélanodermie (l’ACTH se lie à des récepteurs cutanés qui stimulent la synthèse</a:t>
            </a:r>
          </a:p>
          <a:p>
            <a:r>
              <a:rPr lang="fr-F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mélanine).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pigmentation prédominant sur les zones exposées au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soleil, les zones de frottement, les plis palmaires et les ongles, taches ardoisées sur la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muqueuse buccale.</a:t>
            </a:r>
            <a:endParaRPr lang="fr-FR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fr-FR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L’insuffisance surrénale haute (causes hypophysaires, la plus fréquente étant</a:t>
            </a:r>
          </a:p>
          <a:p>
            <a:r>
              <a:rPr lang="fr-F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l’arrêt d’une corticothérapie prolongée). La sécrétion d’aldostérone est préservée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Manifestations plus inconstantes :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syndrome dépressif.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Chez la femme, on peut observer une aménorrhée, une dépilation axillaire et pubienne.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L’hypoglycémie de jeûne est rarement symptomatique, sauf au cours de l’insuffisance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surrénale aiguë.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7817-7141-44DE-949E-9CAF73470D8F}" type="slidenum">
              <a:rPr lang="fr-FR" smtClean="0"/>
              <a:t>9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1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Dans l’Insuffisance 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corticotrope</a:t>
            </a:r>
            <a:endParaRPr lang="fr-FR" sz="1200" b="1" kern="1200" baseline="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Pas de perte de sel car la sécrétion d’aldostérone est préservée et l’ACTH est basse.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Signes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cliniques sont souvent moins marqués 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surtout la baisse </a:t>
            </a:r>
            <a:r>
              <a:rPr lang="fr-FR" sz="1200" b="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tensionnelle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et </a:t>
            </a:r>
            <a:r>
              <a:rPr lang="fr-FR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les troubles digestifs. 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L’asthénie 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peut être la seule manifestation clinique. 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La mélanodermie est remplacée par une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pâleur.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Peut s’y associer, selon l’étiologie, des signes témoignant d’autres 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déficits des hormones hypophysaires, un syndrome tumoral.</a:t>
            </a:r>
            <a:endParaRPr lang="fr-FR" b="0" dirty="0">
              <a:latin typeface="Trebuchet MS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7817-7141-44DE-949E-9CAF73470D8F}" type="slidenum">
              <a:rPr lang="fr-FR" smtClean="0"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diagnostic de certitude repose sur les dosages des hormones surrénalienne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de l’ACTH,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sans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attendre les résultats pour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débuter le traitement si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suspecte une insuffisance surrénale.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mesure de l’ACTH à 8 heures (dans des conditions techniques de prélèvement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rigoureuses) est un bon dosage pour rechercher une insuffisance surrénale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primaire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puisque les taux sont alors invariablement élevés (supérieurs à 100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/ml).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revanche, un taux normal d’ACTH n’élimine pas une insuffisance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corticotrope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7817-7141-44DE-949E-9CAF73470D8F}" type="slidenum">
              <a:rPr lang="fr-FR" smtClean="0"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synacthène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Injection IM ou IV de O,25 mg 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Synacthène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ordinaire (analogue de l’ACTH).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Dosage de la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cortisolémie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T60’. Le test est positif si la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cortisolémie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T60’ dépasse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210 ng/ml ou 600 nmol/l.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réponse insuffisante lors du test 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synacthène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affirme l’insuffisance surrénale.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réponse normale élimine une insuffisance surrénale périphérique (Maladie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d’Addison). En revanche, lorsque l’on évoque une insuffisance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corticotrope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il faut savoir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le test 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synacthène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peut être faussement normal (10% des insuffisances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corticotropes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Lorsque la suspicion clinique est forte, il faut alors compléter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l’exploration par un test à la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métopirone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 une hypoglycémie insulinique.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7817-7141-44DE-949E-9CAF73470D8F}" type="slidenum">
              <a:rPr lang="fr-FR" smtClean="0"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1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Iatrogènes : </a:t>
            </a:r>
            <a:r>
              <a:rPr lang="fr-FR" sz="1200" b="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surrénalectomie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bilatérale, </a:t>
            </a:r>
            <a:r>
              <a:rPr lang="fr-FR" sz="1200" b="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anticortisolique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de synthèse (OP’DDD ou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Lysodren</a:t>
            </a:r>
            <a:r>
              <a:rPr lang="fr-FR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°),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kétoconazole</a:t>
            </a:r>
            <a:r>
              <a:rPr lang="fr-FR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…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- Métastases bilatérales : 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cancer du poumon, cancer du rein ou ORL…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- Tumeurs primitives bilatérales: 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lymphome 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- Maladie 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infiltrative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: 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sarcoïdose, amylose…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- Causes vasculaires : 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nécrose des surrénales à l’occasion d’un état de choc, thrombose des surrénales…</a:t>
            </a:r>
            <a:endParaRPr lang="fr-FR" b="0" dirty="0">
              <a:latin typeface="Trebuchet MS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7817-7141-44DE-949E-9CAF73470D8F}" type="slidenum">
              <a:rPr lang="fr-FR" smtClean="0"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Causes d’insuffisance </a:t>
            </a:r>
            <a:r>
              <a:rPr lang="fr-FR" b="1" dirty="0" err="1" smtClean="0"/>
              <a:t>corticotrope</a:t>
            </a:r>
            <a:endParaRPr lang="fr-FR" b="1" dirty="0" smtClean="0"/>
          </a:p>
          <a:p>
            <a:r>
              <a:rPr lang="fr-FR" dirty="0" smtClean="0"/>
              <a:t>- </a:t>
            </a:r>
            <a:r>
              <a:rPr lang="fr-FR" b="1" dirty="0" smtClean="0"/>
              <a:t>La cause de loin la plus fréquente est l’interruption d’une corticothérapie</a:t>
            </a:r>
          </a:p>
          <a:p>
            <a:r>
              <a:rPr lang="fr-FR" b="1" dirty="0" smtClean="0"/>
              <a:t>prolongée. Il faut habituellement une dose supra physiologique (plus de 30 mg</a:t>
            </a:r>
          </a:p>
          <a:p>
            <a:r>
              <a:rPr lang="fr-FR" dirty="0" smtClean="0"/>
              <a:t>d’équivalent hydrocortisone soit plus de 7 mg de </a:t>
            </a:r>
            <a:r>
              <a:rPr lang="fr-FR" dirty="0" err="1" smtClean="0"/>
              <a:t>prednisone</a:t>
            </a:r>
            <a:r>
              <a:rPr lang="fr-FR" dirty="0" smtClean="0"/>
              <a:t> par exemple) pendant 3 à 4</a:t>
            </a:r>
          </a:p>
          <a:p>
            <a:r>
              <a:rPr lang="fr-FR" dirty="0" smtClean="0"/>
              <a:t>semaines (grande variabilité individuelle dans la sensibilité de l’axe).</a:t>
            </a:r>
          </a:p>
          <a:p>
            <a:r>
              <a:rPr lang="fr-FR" dirty="0" smtClean="0"/>
              <a:t>Les ATCD de corticothérapie doivent être recherchés à l’interrogatoire en sachant que</a:t>
            </a:r>
          </a:p>
          <a:p>
            <a:r>
              <a:rPr lang="fr-FR" dirty="0" smtClean="0"/>
              <a:t>d’autre voies d’administration que la voie orale peuvent être en cause : corticothérapie</a:t>
            </a:r>
          </a:p>
          <a:p>
            <a:r>
              <a:rPr lang="fr-FR" dirty="0" smtClean="0"/>
              <a:t>percutanée, intramusculaire (formes retard +++), intra articulaires, forme inhalée.</a:t>
            </a:r>
          </a:p>
          <a:p>
            <a:r>
              <a:rPr lang="fr-FR" dirty="0" smtClean="0"/>
              <a:t>Au cours d’une corticothérapie, l’axe </a:t>
            </a:r>
            <a:r>
              <a:rPr lang="fr-FR" dirty="0" err="1" smtClean="0"/>
              <a:t>hypophyso</a:t>
            </a:r>
            <a:r>
              <a:rPr lang="fr-FR" dirty="0" smtClean="0"/>
              <a:t>-surrénalien est constamment freiné.</a:t>
            </a:r>
          </a:p>
          <a:p>
            <a:r>
              <a:rPr lang="fr-FR" dirty="0" smtClean="0"/>
              <a:t>Une décompensation peut survenir en cas de pathologie intercurrente ou en cas de dose</a:t>
            </a:r>
          </a:p>
          <a:p>
            <a:r>
              <a:rPr lang="fr-FR" dirty="0" smtClean="0"/>
              <a:t>&lt; 5 mg d’équivalent </a:t>
            </a:r>
            <a:r>
              <a:rPr lang="fr-FR" dirty="0" err="1" smtClean="0"/>
              <a:t>prednisone</a:t>
            </a:r>
            <a:r>
              <a:rPr lang="fr-FR" dirty="0" smtClean="0"/>
              <a:t> (correspondant à 20 mg d’hydrocortisone) (tableau 2).</a:t>
            </a:r>
          </a:p>
          <a:p>
            <a:r>
              <a:rPr lang="fr-FR" dirty="0" smtClean="0"/>
              <a:t>- Autres causes :</a:t>
            </a:r>
          </a:p>
          <a:p>
            <a:r>
              <a:rPr lang="fr-FR" dirty="0" smtClean="0"/>
              <a:t>. </a:t>
            </a:r>
            <a:r>
              <a:rPr lang="fr-FR" b="1" dirty="0" smtClean="0"/>
              <a:t>tumeur de la région </a:t>
            </a:r>
            <a:r>
              <a:rPr lang="fr-FR" b="1" dirty="0" err="1" smtClean="0"/>
              <a:t>hypothalamo</a:t>
            </a:r>
            <a:r>
              <a:rPr lang="fr-FR" b="1" dirty="0" smtClean="0"/>
              <a:t> hypophysaire,</a:t>
            </a:r>
          </a:p>
          <a:p>
            <a:r>
              <a:rPr lang="fr-FR" dirty="0" smtClean="0"/>
              <a:t>. </a:t>
            </a:r>
            <a:r>
              <a:rPr lang="fr-FR" b="1" dirty="0" smtClean="0"/>
              <a:t>atteinte </a:t>
            </a:r>
            <a:r>
              <a:rPr lang="fr-FR" b="1" dirty="0" err="1" smtClean="0"/>
              <a:t>autoimmune</a:t>
            </a:r>
            <a:r>
              <a:rPr lang="fr-FR" b="1" dirty="0" smtClean="0"/>
              <a:t> (</a:t>
            </a:r>
            <a:r>
              <a:rPr lang="fr-FR" b="1" dirty="0" err="1" smtClean="0"/>
              <a:t>hypophysiste</a:t>
            </a:r>
            <a:r>
              <a:rPr lang="fr-FR" b="1" dirty="0" smtClean="0"/>
              <a:t>)</a:t>
            </a:r>
          </a:p>
          <a:p>
            <a:r>
              <a:rPr lang="fr-FR" dirty="0" smtClean="0"/>
              <a:t>. </a:t>
            </a:r>
            <a:r>
              <a:rPr lang="fr-FR" b="1" dirty="0" smtClean="0"/>
              <a:t>granulomatose (sarcoïdose en particulier),</a:t>
            </a:r>
          </a:p>
          <a:p>
            <a:r>
              <a:rPr lang="fr-FR" dirty="0" smtClean="0"/>
              <a:t>. </a:t>
            </a:r>
            <a:r>
              <a:rPr lang="fr-FR" b="1" dirty="0" smtClean="0"/>
              <a:t>traumatisme,</a:t>
            </a:r>
          </a:p>
          <a:p>
            <a:r>
              <a:rPr lang="fr-FR" dirty="0" smtClean="0"/>
              <a:t>. </a:t>
            </a:r>
            <a:r>
              <a:rPr lang="fr-FR" b="1" dirty="0" smtClean="0"/>
              <a:t>nécrose brutale à l’occasion d’un choc </a:t>
            </a:r>
            <a:r>
              <a:rPr lang="fr-FR" b="1" dirty="0" err="1" smtClean="0"/>
              <a:t>hypovolémique</a:t>
            </a:r>
            <a:r>
              <a:rPr lang="fr-FR" b="1" dirty="0" smtClean="0"/>
              <a:t> dans le post </a:t>
            </a:r>
            <a:r>
              <a:rPr lang="fr-FR" b="1" dirty="0" err="1" smtClean="0"/>
              <a:t>partum</a:t>
            </a:r>
            <a:endParaRPr lang="fr-FR" b="1" dirty="0" smtClean="0"/>
          </a:p>
          <a:p>
            <a:r>
              <a:rPr lang="fr-FR" dirty="0" smtClean="0"/>
              <a:t>(syndrome de </a:t>
            </a:r>
            <a:r>
              <a:rPr lang="fr-FR" dirty="0" err="1" smtClean="0"/>
              <a:t>Sheehan</a:t>
            </a:r>
            <a:r>
              <a:rPr lang="fr-FR" dirty="0" smtClean="0"/>
              <a:t>).</a:t>
            </a:r>
          </a:p>
          <a:p>
            <a:r>
              <a:rPr lang="fr-FR" dirty="0" smtClean="0"/>
              <a:t>. </a:t>
            </a:r>
            <a:r>
              <a:rPr lang="fr-FR" b="1" dirty="0" smtClean="0"/>
              <a:t>chirurgie hypophysaire</a:t>
            </a:r>
          </a:p>
          <a:p>
            <a:r>
              <a:rPr lang="fr-FR" dirty="0" smtClean="0"/>
              <a:t>. </a:t>
            </a:r>
            <a:r>
              <a:rPr lang="fr-FR" b="1" dirty="0" smtClean="0"/>
              <a:t>radiothérapie.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7817-7141-44DE-949E-9CAF73470D8F}" type="slidenum">
              <a:rPr lang="fr-FR" smtClean="0"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prise en charge comporte 4 volets :</a:t>
            </a:r>
          </a:p>
          <a:p>
            <a:r>
              <a:rPr lang="fr-FR" dirty="0" smtClean="0"/>
              <a:t>- traitement substitutif</a:t>
            </a:r>
          </a:p>
          <a:p>
            <a:r>
              <a:rPr lang="fr-FR" dirty="0" smtClean="0"/>
              <a:t>- traitement de la cause s’il y a lieu,</a:t>
            </a:r>
          </a:p>
          <a:p>
            <a:r>
              <a:rPr lang="fr-FR" dirty="0" smtClean="0"/>
              <a:t>- éducation thérapeutique du patient,</a:t>
            </a:r>
          </a:p>
          <a:p>
            <a:r>
              <a:rPr lang="fr-FR" dirty="0" smtClean="0"/>
              <a:t>- surveillance.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7817-7141-44DE-949E-9CAF73470D8F}" type="slidenum">
              <a:rPr lang="fr-FR" smtClean="0"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Rééquilibration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hydroelectrolytique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rétablir le stock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hydrosodé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lutter contre l’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hypovolémie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début, l’adjonction de glucose permet de corriger l’hypoglycémie.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peut débuter par 500 cc de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plasmagel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moins de 30’, si collapsus, puis 1000cc de G5 avec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9g de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NaCl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/l, 1 litre en 1 heure, puis 4 litres de sérum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physiologique sur le reste des 24 heures (à adapter)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 de potassium en raison de l’hyperkaliémie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7817-7141-44DE-949E-9CAF73470D8F}" type="slidenum">
              <a:rPr lang="fr-FR" smtClean="0"/>
              <a:t>31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minéralocorticoïdes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sont pas nécessaires à la phase aigue car le cortisol a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mineralocorticoïde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suffisant aux doses employées pendant les 24 premières heures et que le rétablissement du stock sodé se fait par apport de sérum physiologique. Rapidement, on ajoutera de la 9 alpha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fludrocortisone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florinef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°)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100 à 150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/24 heures.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7817-7141-44DE-949E-9CAF73470D8F}" type="slidenum">
              <a:rPr lang="fr-FR" smtClean="0"/>
              <a:t>33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728AFA3-F937-4E50-80EF-C6C109CD787C}" type="datetimeFigureOut">
              <a:rPr lang="fr-FR" smtClean="0"/>
              <a:t>17/01/2014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40C3D9-57DB-45C6-A484-6C247580A39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FA3-F937-4E50-80EF-C6C109CD787C}" type="datetimeFigureOut">
              <a:rPr lang="fr-FR" smtClean="0"/>
              <a:t>17/01/2014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3D9-57DB-45C6-A484-6C247580A39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FA3-F937-4E50-80EF-C6C109CD787C}" type="datetimeFigureOut">
              <a:rPr lang="fr-FR" smtClean="0"/>
              <a:t>17/01/2014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3D9-57DB-45C6-A484-6C247580A39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FA3-F937-4E50-80EF-C6C109CD787C}" type="datetimeFigureOut">
              <a:rPr lang="fr-FR" smtClean="0"/>
              <a:t>17/01/2014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3D9-57DB-45C6-A484-6C247580A39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FA3-F937-4E50-80EF-C6C109CD787C}" type="datetimeFigureOut">
              <a:rPr lang="fr-FR" smtClean="0"/>
              <a:t>17/01/2014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3D9-57DB-45C6-A484-6C247580A39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FA3-F937-4E50-80EF-C6C109CD787C}" type="datetimeFigureOut">
              <a:rPr lang="fr-FR" smtClean="0"/>
              <a:t>17/01/2014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3D9-57DB-45C6-A484-6C247580A39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28AFA3-F937-4E50-80EF-C6C109CD787C}" type="datetimeFigureOut">
              <a:rPr lang="fr-FR" smtClean="0"/>
              <a:t>17/01/2014</a:t>
            </a:fld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40C3D9-57DB-45C6-A484-6C247580A39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728AFA3-F937-4E50-80EF-C6C109CD787C}" type="datetimeFigureOut">
              <a:rPr lang="fr-FR" smtClean="0"/>
              <a:t>17/01/2014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40C3D9-57DB-45C6-A484-6C247580A39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FA3-F937-4E50-80EF-C6C109CD787C}" type="datetimeFigureOut">
              <a:rPr lang="fr-FR" smtClean="0"/>
              <a:t>17/01/2014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3D9-57DB-45C6-A484-6C247580A39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FA3-F937-4E50-80EF-C6C109CD787C}" type="datetimeFigureOut">
              <a:rPr lang="fr-FR" smtClean="0"/>
              <a:t>17/01/2014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3D9-57DB-45C6-A484-6C247580A39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FA3-F937-4E50-80EF-C6C109CD787C}" type="datetimeFigureOut">
              <a:rPr lang="fr-FR" smtClean="0"/>
              <a:t>17/01/2014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3D9-57DB-45C6-A484-6C247580A39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728AFA3-F937-4E50-80EF-C6C109CD787C}" type="datetimeFigureOut">
              <a:rPr lang="fr-FR" smtClean="0"/>
              <a:t>17/01/2014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40C3D9-57DB-45C6-A484-6C247580A397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8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4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5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6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7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INSUFFISANCE SURRENALIENNE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7215238" cy="1752600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Dr HARBI Amina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Service Endocrinologie CHU IBN SINA  ANNABA</a:t>
            </a:r>
            <a:endParaRPr lang="fr-FR" sz="2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Signes cliniques et biologiques de l’ insuffisance </a:t>
            </a:r>
            <a:r>
              <a:rPr lang="fr-FR" sz="2400" b="1" dirty="0" err="1" smtClean="0"/>
              <a:t>surrenalienne</a:t>
            </a:r>
            <a:r>
              <a:rPr lang="fr-FR" sz="2400" b="1" dirty="0" smtClean="0"/>
              <a:t> lente</a:t>
            </a:r>
            <a:endParaRPr lang="fr-FR" sz="24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28680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Diagnostic positif</a:t>
            </a:r>
            <a:b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fr-F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929222"/>
          </a:xfrm>
        </p:spPr>
        <p:txBody>
          <a:bodyPr>
            <a:noAutofit/>
          </a:bodyPr>
          <a:lstStyle/>
          <a:p>
            <a:endParaRPr lang="fr-FR" sz="2400" dirty="0" smtClean="0">
              <a:latin typeface="+mj-lt"/>
            </a:endParaRPr>
          </a:p>
          <a:p>
            <a:r>
              <a:rPr lang="fr-FR" sz="2400" dirty="0" err="1" smtClean="0">
                <a:latin typeface="+mj-lt"/>
              </a:rPr>
              <a:t>Cortisolémie</a:t>
            </a:r>
            <a:r>
              <a:rPr lang="fr-FR" sz="2400" dirty="0" smtClean="0">
                <a:latin typeface="+mj-lt"/>
              </a:rPr>
              <a:t> &lt;30 </a:t>
            </a:r>
            <a:r>
              <a:rPr lang="fr-FR" sz="2400" dirty="0" err="1" smtClean="0">
                <a:latin typeface="+mj-lt"/>
              </a:rPr>
              <a:t>ng</a:t>
            </a:r>
            <a:r>
              <a:rPr lang="fr-FR" sz="2400" dirty="0" smtClean="0">
                <a:latin typeface="+mj-lt"/>
              </a:rPr>
              <a:t>/ml (ou 83 </a:t>
            </a:r>
            <a:r>
              <a:rPr lang="fr-FR" sz="2400" dirty="0" err="1" smtClean="0">
                <a:latin typeface="+mj-lt"/>
              </a:rPr>
              <a:t>nmol</a:t>
            </a:r>
            <a:r>
              <a:rPr lang="fr-FR" sz="2400" dirty="0" smtClean="0">
                <a:latin typeface="+mj-lt"/>
              </a:rPr>
              <a:t>/l</a:t>
            </a:r>
            <a:r>
              <a:rPr lang="fr-FR" sz="2400" dirty="0" smtClean="0">
                <a:latin typeface="+mj-lt"/>
              </a:rPr>
              <a:t>).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ACTH&gt;</a:t>
            </a:r>
            <a:r>
              <a:rPr lang="fr-FR" sz="2400" dirty="0" smtClean="0"/>
              <a:t> 100 </a:t>
            </a:r>
            <a:r>
              <a:rPr lang="fr-FR" sz="2400" dirty="0" err="1" smtClean="0"/>
              <a:t>ng</a:t>
            </a:r>
            <a:r>
              <a:rPr lang="fr-FR" sz="2400" dirty="0" smtClean="0"/>
              <a:t>/ml =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insuffisance surrénale </a:t>
            </a:r>
            <a:r>
              <a:rPr lang="fr-FR" sz="2400" b="1" dirty="0" smtClean="0">
                <a:latin typeface="+mj-lt"/>
              </a:rPr>
              <a:t>primaire</a:t>
            </a:r>
          </a:p>
          <a:p>
            <a:r>
              <a:rPr lang="fr-FR" sz="2400" dirty="0" smtClean="0">
                <a:latin typeface="+mj-lt"/>
              </a:rPr>
              <a:t>U</a:t>
            </a:r>
            <a:r>
              <a:rPr lang="fr-FR" sz="2400" dirty="0" smtClean="0">
                <a:latin typeface="+mj-lt"/>
              </a:rPr>
              <a:t>n </a:t>
            </a:r>
            <a:r>
              <a:rPr lang="fr-FR" sz="2400" dirty="0" smtClean="0">
                <a:latin typeface="+mj-lt"/>
              </a:rPr>
              <a:t>taux normal d’ACTH n’élimine pas une insuffisance </a:t>
            </a:r>
            <a:r>
              <a:rPr lang="fr-FR" sz="2400" dirty="0" err="1" smtClean="0">
                <a:latin typeface="+mj-lt"/>
              </a:rPr>
              <a:t>corticotrope</a:t>
            </a:r>
            <a:endParaRPr lang="fr-FR" sz="2400" dirty="0" smtClean="0">
              <a:latin typeface="+mj-lt"/>
            </a:endParaRP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- L’Aldostérone normale ou basse </a:t>
            </a:r>
            <a:r>
              <a:rPr lang="fr-FR" sz="2000" dirty="0" smtClean="0">
                <a:latin typeface="+mj-lt"/>
              </a:rPr>
              <a:t>en position couchée et surtout en </a:t>
            </a:r>
            <a:r>
              <a:rPr lang="fr-FR" sz="2000" dirty="0" smtClean="0">
                <a:latin typeface="+mj-lt"/>
              </a:rPr>
              <a:t>orthostatisme</a:t>
            </a:r>
            <a:r>
              <a:rPr lang="fr-FR" sz="2400" dirty="0" smtClean="0">
                <a:latin typeface="+mj-lt"/>
              </a:rPr>
              <a:t> contraste </a:t>
            </a:r>
            <a:r>
              <a:rPr lang="fr-FR" sz="2400" dirty="0" smtClean="0">
                <a:latin typeface="+mj-lt"/>
              </a:rPr>
              <a:t>avec une rénine élevée dans l’insuffisance surrénale primaire. </a:t>
            </a: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Dans l’insuffisance </a:t>
            </a:r>
            <a:r>
              <a:rPr lang="fr-FR" sz="2400" dirty="0" err="1" smtClean="0">
                <a:latin typeface="+mj-lt"/>
              </a:rPr>
              <a:t>corticotrope</a:t>
            </a:r>
            <a:r>
              <a:rPr lang="fr-FR" sz="2400" dirty="0" smtClean="0">
                <a:latin typeface="+mj-lt"/>
              </a:rPr>
              <a:t> (secondaire), rénine et aldostérone sont normales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Diagnostic positif</a:t>
            </a:r>
            <a:b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288676"/>
          </a:xfrm>
        </p:spPr>
        <p:txBody>
          <a:bodyPr>
            <a:normAutofit/>
          </a:bodyPr>
          <a:lstStyle/>
          <a:p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Test </a:t>
            </a:r>
            <a:r>
              <a:rPr lang="fr-FR" sz="2400" dirty="0" smtClean="0">
                <a:latin typeface="+mj-lt"/>
              </a:rPr>
              <a:t>au </a:t>
            </a:r>
            <a:r>
              <a:rPr lang="fr-FR" sz="2400" dirty="0" err="1" smtClean="0">
                <a:latin typeface="+mj-lt"/>
              </a:rPr>
              <a:t>synacthène</a:t>
            </a:r>
            <a:r>
              <a:rPr lang="fr-FR" sz="2400" dirty="0" smtClean="0">
                <a:latin typeface="+mj-lt"/>
              </a:rPr>
              <a:t> :</a:t>
            </a:r>
          </a:p>
          <a:p>
            <a:pPr>
              <a:buNone/>
            </a:pPr>
            <a:r>
              <a:rPr lang="fr-FR" sz="2400" dirty="0" smtClean="0">
                <a:latin typeface="+mj-lt"/>
              </a:rPr>
              <a:t>       -Injection </a:t>
            </a:r>
            <a:r>
              <a:rPr lang="fr-FR" sz="2400" dirty="0" smtClean="0">
                <a:latin typeface="+mj-lt"/>
              </a:rPr>
              <a:t>IM ou IV de O,25 mg de </a:t>
            </a:r>
            <a:r>
              <a:rPr lang="fr-FR" sz="2400" dirty="0" err="1" smtClean="0">
                <a:latin typeface="+mj-lt"/>
              </a:rPr>
              <a:t>Synacthène</a:t>
            </a:r>
            <a:r>
              <a:rPr lang="fr-FR" sz="2400" dirty="0" smtClean="0">
                <a:latin typeface="+mj-lt"/>
              </a:rPr>
              <a:t> ordinaire </a:t>
            </a:r>
            <a:r>
              <a:rPr lang="fr-FR" sz="2400" dirty="0" smtClean="0">
                <a:latin typeface="+mj-lt"/>
              </a:rPr>
              <a:t>  avec dosage </a:t>
            </a:r>
            <a:r>
              <a:rPr lang="fr-FR" sz="2400" dirty="0" smtClean="0">
                <a:latin typeface="+mj-lt"/>
              </a:rPr>
              <a:t>de la </a:t>
            </a:r>
            <a:r>
              <a:rPr lang="fr-FR" sz="2400" dirty="0" err="1" smtClean="0">
                <a:latin typeface="+mj-lt"/>
              </a:rPr>
              <a:t>cortisolémie</a:t>
            </a:r>
            <a:r>
              <a:rPr lang="fr-FR" sz="2400" dirty="0" smtClean="0">
                <a:latin typeface="+mj-lt"/>
              </a:rPr>
              <a:t> à T60</a:t>
            </a:r>
            <a:r>
              <a:rPr lang="fr-FR" sz="2400" dirty="0" smtClean="0">
                <a:latin typeface="+mj-lt"/>
              </a:rPr>
              <a:t>’.</a:t>
            </a:r>
          </a:p>
          <a:p>
            <a:pPr>
              <a:buNone/>
            </a:pPr>
            <a:r>
              <a:rPr lang="fr-FR" sz="2400" dirty="0" smtClean="0">
                <a:latin typeface="+mj-lt"/>
              </a:rPr>
              <a:t> </a:t>
            </a:r>
          </a:p>
          <a:p>
            <a:r>
              <a:rPr lang="fr-FR" sz="2400" dirty="0" smtClean="0">
                <a:latin typeface="+mj-lt"/>
              </a:rPr>
              <a:t>Test </a:t>
            </a:r>
            <a:r>
              <a:rPr lang="fr-FR" sz="2400" dirty="0" smtClean="0">
                <a:latin typeface="+mj-lt"/>
              </a:rPr>
              <a:t>positif si la </a:t>
            </a:r>
            <a:r>
              <a:rPr lang="fr-FR" sz="2400" dirty="0" err="1" smtClean="0">
                <a:latin typeface="+mj-lt"/>
              </a:rPr>
              <a:t>cortisolémie</a:t>
            </a:r>
            <a:r>
              <a:rPr lang="fr-FR" sz="2400" dirty="0" smtClean="0">
                <a:latin typeface="+mj-lt"/>
              </a:rPr>
              <a:t> à T60’ </a:t>
            </a:r>
            <a:r>
              <a:rPr lang="fr-FR" sz="2400" dirty="0" smtClean="0">
                <a:latin typeface="+mj-lt"/>
              </a:rPr>
              <a:t>&gt;</a:t>
            </a:r>
            <a:r>
              <a:rPr lang="pt-BR" sz="2400" dirty="0" smtClean="0">
                <a:latin typeface="+mj-lt"/>
              </a:rPr>
              <a:t>210 </a:t>
            </a:r>
            <a:r>
              <a:rPr lang="pt-BR" sz="2400" dirty="0" smtClean="0">
                <a:latin typeface="+mj-lt"/>
              </a:rPr>
              <a:t>ng/ml (</a:t>
            </a:r>
            <a:r>
              <a:rPr lang="pt-BR" sz="2400" dirty="0" smtClean="0">
                <a:latin typeface="+mj-lt"/>
              </a:rPr>
              <a:t>600 nmol/l).</a:t>
            </a:r>
          </a:p>
          <a:p>
            <a:pPr>
              <a:buNone/>
            </a:pPr>
            <a:endParaRPr lang="pt-B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Une réponse insuffisante lors du test au </a:t>
            </a:r>
            <a:r>
              <a:rPr lang="fr-FR" sz="2400" dirty="0" err="1" smtClean="0">
                <a:latin typeface="+mj-lt"/>
              </a:rPr>
              <a:t>synacthène</a:t>
            </a:r>
            <a:r>
              <a:rPr lang="fr-FR" sz="2400" dirty="0" smtClean="0">
                <a:latin typeface="+mj-lt"/>
              </a:rPr>
              <a:t> affirme l’insuffisance </a:t>
            </a:r>
            <a:r>
              <a:rPr lang="fr-FR" sz="2400" dirty="0" smtClean="0">
                <a:latin typeface="+mj-lt"/>
              </a:rPr>
              <a:t>surrénale.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Une réponse normale élimine une insuffisance surrénale périphérique (</a:t>
            </a:r>
            <a:r>
              <a:rPr lang="fr-FR" sz="2400" dirty="0" smtClean="0">
                <a:latin typeface="+mj-lt"/>
              </a:rPr>
              <a:t>Maladie d’Addison</a:t>
            </a:r>
            <a:r>
              <a:rPr lang="fr-FR" sz="2400" dirty="0" smtClean="0">
                <a:latin typeface="+mj-lt"/>
              </a:rPr>
              <a:t>). </a:t>
            </a:r>
            <a:endParaRPr lang="fr-FR" sz="2400" dirty="0" smtClean="0">
              <a:latin typeface="+mj-lt"/>
            </a:endParaRP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Diagnostic positif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571612"/>
            <a:ext cx="8715436" cy="5002924"/>
          </a:xfrm>
        </p:spPr>
        <p:txBody>
          <a:bodyPr/>
          <a:lstStyle/>
          <a:p>
            <a:pPr>
              <a:buNone/>
            </a:pPr>
            <a:endParaRPr lang="fr-F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2400" dirty="0" smtClean="0">
                <a:latin typeface="+mj-lt"/>
              </a:rPr>
              <a:t>En </a:t>
            </a:r>
            <a:r>
              <a:rPr lang="fr-FR" sz="2400" dirty="0" smtClean="0">
                <a:latin typeface="+mj-lt"/>
              </a:rPr>
              <a:t>revanche, </a:t>
            </a:r>
            <a:r>
              <a:rPr lang="fr-FR" sz="2400" dirty="0" smtClean="0">
                <a:latin typeface="+mj-lt"/>
              </a:rPr>
              <a:t>le </a:t>
            </a:r>
            <a:r>
              <a:rPr lang="fr-FR" sz="2400" dirty="0" smtClean="0">
                <a:latin typeface="+mj-lt"/>
              </a:rPr>
              <a:t>test au </a:t>
            </a:r>
            <a:r>
              <a:rPr lang="fr-FR" sz="2400" dirty="0" err="1" smtClean="0">
                <a:latin typeface="+mj-lt"/>
              </a:rPr>
              <a:t>synacthène</a:t>
            </a:r>
            <a:r>
              <a:rPr lang="fr-FR" sz="2400" dirty="0" smtClean="0">
                <a:latin typeface="+mj-lt"/>
              </a:rPr>
              <a:t> peut être faussement normal </a:t>
            </a:r>
            <a:r>
              <a:rPr lang="fr-FR" sz="2400" dirty="0" smtClean="0">
                <a:latin typeface="+mj-lt"/>
              </a:rPr>
              <a:t>dans 10</a:t>
            </a:r>
            <a:r>
              <a:rPr lang="fr-FR" sz="2400" dirty="0" smtClean="0">
                <a:latin typeface="+mj-lt"/>
              </a:rPr>
              <a:t>% des insuffisances </a:t>
            </a:r>
            <a:r>
              <a:rPr lang="fr-FR" sz="2400" dirty="0" err="1" smtClean="0">
                <a:latin typeface="+mj-lt"/>
              </a:rPr>
              <a:t>corticotropes</a:t>
            </a:r>
            <a:r>
              <a:rPr lang="fr-FR" sz="2400" dirty="0" smtClean="0">
                <a:latin typeface="+mj-lt"/>
              </a:rPr>
              <a:t>.</a:t>
            </a:r>
          </a:p>
          <a:p>
            <a:pPr>
              <a:buNone/>
            </a:pPr>
            <a:r>
              <a:rPr lang="fr-FR" sz="24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fr-FR" sz="2400" dirty="0" smtClean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Lorsque la suspicion clinique est </a:t>
            </a:r>
            <a:r>
              <a:rPr lang="fr-FR" sz="2400" dirty="0" smtClean="0">
                <a:latin typeface="+mj-lt"/>
              </a:rPr>
              <a:t>forte, on complétera </a:t>
            </a:r>
            <a:r>
              <a:rPr lang="fr-FR" sz="2400" dirty="0" smtClean="0">
                <a:latin typeface="+mj-lt"/>
              </a:rPr>
              <a:t>l’exploration par un test à la </a:t>
            </a:r>
            <a:r>
              <a:rPr lang="fr-FR" sz="2400" dirty="0" err="1" smtClean="0">
                <a:latin typeface="+mj-lt"/>
              </a:rPr>
              <a:t>métopirone</a:t>
            </a:r>
            <a:r>
              <a:rPr lang="fr-FR" sz="2400" dirty="0" smtClean="0">
                <a:latin typeface="+mj-lt"/>
              </a:rPr>
              <a:t> ou une hypoglycémie insulinique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Les causes les plus fréquentes</a:t>
            </a:r>
            <a:endParaRPr lang="fr-FR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15436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Diagnostic étiologique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sz="2400" dirty="0" smtClean="0">
              <a:latin typeface="+mj-lt"/>
            </a:endParaRPr>
          </a:p>
          <a:p>
            <a:pPr>
              <a:buNone/>
            </a:pPr>
            <a:r>
              <a:rPr lang="fr-FR" sz="2400" b="1" dirty="0" smtClean="0">
                <a:latin typeface="+mj-lt"/>
              </a:rPr>
              <a:t>Chez l’enfant:</a:t>
            </a:r>
          </a:p>
          <a:p>
            <a:pPr>
              <a:buNone/>
            </a:pPr>
            <a:endParaRPr lang="fr-FR" sz="2400" b="1" dirty="0" smtClean="0">
              <a:latin typeface="+mj-lt"/>
            </a:endParaRPr>
          </a:p>
          <a:p>
            <a:r>
              <a:rPr lang="fr-FR" sz="2400" b="1" dirty="0" err="1" smtClean="0">
                <a:latin typeface="+mj-lt"/>
              </a:rPr>
              <a:t>Adrénoleucodystrophie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: </a:t>
            </a:r>
            <a:r>
              <a:rPr lang="fr-FR" sz="2000" dirty="0" smtClean="0">
                <a:latin typeface="+mj-lt"/>
              </a:rPr>
              <a:t>maladie récessive liée à l’X, entraînant une </a:t>
            </a:r>
            <a:r>
              <a:rPr lang="fr-FR" sz="2000" dirty="0" err="1" smtClean="0">
                <a:latin typeface="+mj-lt"/>
              </a:rPr>
              <a:t>accumulationd’acides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gras à très longue chaîne</a:t>
            </a:r>
            <a:r>
              <a:rPr lang="fr-FR" sz="2000" dirty="0" smtClean="0">
                <a:latin typeface="+mj-lt"/>
              </a:rPr>
              <a:t>,. </a:t>
            </a:r>
            <a:r>
              <a:rPr lang="fr-FR" sz="2000" dirty="0" smtClean="0">
                <a:latin typeface="+mj-lt"/>
              </a:rPr>
              <a:t>Elle touche les </a:t>
            </a:r>
            <a:r>
              <a:rPr lang="fr-FR" sz="2000" dirty="0" smtClean="0">
                <a:latin typeface="+mj-lt"/>
              </a:rPr>
              <a:t>garçons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Bloc enzymatique (hyperplasie congénitale des surrénales): </a:t>
            </a:r>
            <a:r>
              <a:rPr lang="fr-FR" sz="2400" dirty="0" smtClean="0">
                <a:latin typeface="+mj-lt"/>
              </a:rPr>
              <a:t>maladies </a:t>
            </a:r>
            <a:r>
              <a:rPr lang="fr-FR" sz="2400" dirty="0" smtClean="0">
                <a:latin typeface="+mj-lt"/>
              </a:rPr>
              <a:t>autosomiques récessives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Hypoplasie congénitale des surrénales </a:t>
            </a:r>
            <a:r>
              <a:rPr lang="fr-FR" sz="2400" dirty="0" smtClean="0">
                <a:latin typeface="+mj-lt"/>
              </a:rPr>
              <a:t>(mutation de Dax1</a:t>
            </a:r>
            <a:r>
              <a:rPr lang="fr-FR" sz="2400" dirty="0" smtClean="0">
                <a:latin typeface="+mj-lt"/>
              </a:rPr>
              <a:t>),</a:t>
            </a:r>
            <a:r>
              <a:rPr lang="fr-FR" sz="2000" dirty="0" err="1" smtClean="0">
                <a:latin typeface="+mj-lt"/>
              </a:rPr>
              <a:t>inactivatrice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du récepteur de l’ACTH, hémorragie bilatérale des surrénales dans </a:t>
            </a:r>
            <a:r>
              <a:rPr lang="fr-FR" sz="2000" dirty="0" smtClean="0">
                <a:latin typeface="+mj-lt"/>
              </a:rPr>
              <a:t>le cadre </a:t>
            </a:r>
            <a:r>
              <a:rPr lang="fr-FR" sz="2000" dirty="0" smtClean="0">
                <a:latin typeface="+mj-lt"/>
              </a:rPr>
              <a:t>d’une méningite à méningocoque.</a:t>
            </a:r>
            <a:endParaRPr lang="fr-FR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Diagnostic étiologique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500174"/>
            <a:ext cx="8715436" cy="5074362"/>
          </a:xfrm>
        </p:spPr>
        <p:txBody>
          <a:bodyPr>
            <a:normAutofit/>
          </a:bodyPr>
          <a:lstStyle/>
          <a:p>
            <a:endParaRPr lang="fr-FR" sz="2400" b="1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Autres </a:t>
            </a:r>
            <a:r>
              <a:rPr lang="fr-FR" sz="2400" b="1" dirty="0" smtClean="0">
                <a:latin typeface="+mj-lt"/>
              </a:rPr>
              <a:t>causes surrénaliennes </a:t>
            </a:r>
            <a:r>
              <a:rPr lang="fr-FR" sz="2400" b="1" dirty="0" smtClean="0">
                <a:latin typeface="+mj-lt"/>
              </a:rPr>
              <a:t>rares:</a:t>
            </a:r>
          </a:p>
          <a:p>
            <a:pPr>
              <a:buNone/>
            </a:pPr>
            <a:endParaRPr lang="fr-FR" sz="2400" b="1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Iatrogènes</a:t>
            </a:r>
          </a:p>
          <a:p>
            <a:r>
              <a:rPr lang="fr-FR" sz="2400" dirty="0" smtClean="0">
                <a:latin typeface="+mj-lt"/>
              </a:rPr>
              <a:t>Métastases bilatérales : cancer du </a:t>
            </a:r>
            <a:r>
              <a:rPr lang="fr-FR" sz="2400" dirty="0" smtClean="0">
                <a:latin typeface="+mj-lt"/>
              </a:rPr>
              <a:t>poumon, rein </a:t>
            </a:r>
            <a:r>
              <a:rPr lang="fr-FR" sz="2400" dirty="0" smtClean="0">
                <a:latin typeface="+mj-lt"/>
              </a:rPr>
              <a:t>ou ORL</a:t>
            </a:r>
            <a:r>
              <a:rPr lang="fr-FR" sz="2400" dirty="0" smtClean="0">
                <a:latin typeface="+mj-lt"/>
              </a:rPr>
              <a:t>…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Tumeurs primitives bilatérales: lymphome 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- Maladie </a:t>
            </a:r>
            <a:r>
              <a:rPr lang="fr-FR" sz="2400" dirty="0" err="1" smtClean="0">
                <a:latin typeface="+mj-lt"/>
              </a:rPr>
              <a:t>infiltrative</a:t>
            </a:r>
            <a:endParaRPr lang="fr-FR" sz="2400" dirty="0" smtClean="0">
              <a:latin typeface="+mj-lt"/>
            </a:endParaRP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Causes vasculaires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Diagnostic étiologique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5002924"/>
          </a:xfrm>
        </p:spPr>
        <p:txBody>
          <a:bodyPr>
            <a:normAutofit/>
          </a:bodyPr>
          <a:lstStyle/>
          <a:p>
            <a:endParaRPr lang="fr-FR" sz="2400" b="1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Causes </a:t>
            </a:r>
            <a:r>
              <a:rPr lang="fr-FR" sz="2400" b="1" dirty="0" smtClean="0">
                <a:latin typeface="+mj-lt"/>
              </a:rPr>
              <a:t>d’insuffisance </a:t>
            </a:r>
            <a:r>
              <a:rPr lang="fr-FR" sz="2400" b="1" dirty="0" err="1" smtClean="0">
                <a:latin typeface="+mj-lt"/>
              </a:rPr>
              <a:t>corticotrope</a:t>
            </a:r>
            <a:endParaRPr lang="fr-FR" sz="2400" b="1" dirty="0" smtClean="0">
              <a:latin typeface="+mj-lt"/>
            </a:endParaRPr>
          </a:p>
          <a:p>
            <a:pPr>
              <a:buNone/>
            </a:pPr>
            <a:endParaRPr lang="fr-FR" sz="2400" b="1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- </a:t>
            </a:r>
            <a:r>
              <a:rPr lang="fr-FR" sz="2400" dirty="0" smtClean="0">
                <a:latin typeface="+mj-lt"/>
              </a:rPr>
              <a:t>interruption </a:t>
            </a:r>
            <a:r>
              <a:rPr lang="fr-FR" sz="2400" dirty="0" smtClean="0">
                <a:latin typeface="+mj-lt"/>
              </a:rPr>
              <a:t>d’une </a:t>
            </a:r>
            <a:r>
              <a:rPr lang="fr-FR" sz="2400" dirty="0" smtClean="0">
                <a:latin typeface="+mj-lt"/>
              </a:rPr>
              <a:t>corticothérapie prolongée à </a:t>
            </a:r>
            <a:r>
              <a:rPr lang="fr-FR" sz="2400" dirty="0" smtClean="0">
                <a:latin typeface="+mj-lt"/>
              </a:rPr>
              <a:t>dose supra physiologique (plus de 30 </a:t>
            </a:r>
            <a:r>
              <a:rPr lang="fr-FR" sz="2400" dirty="0" smtClean="0">
                <a:latin typeface="+mj-lt"/>
              </a:rPr>
              <a:t>mg d’équivalent </a:t>
            </a:r>
            <a:r>
              <a:rPr lang="fr-FR" sz="2400" dirty="0" smtClean="0">
                <a:latin typeface="+mj-lt"/>
              </a:rPr>
              <a:t>hydrocortisone soit plus de 7 mg de </a:t>
            </a:r>
            <a:r>
              <a:rPr lang="fr-FR" sz="2400" dirty="0" err="1" smtClean="0">
                <a:latin typeface="+mj-lt"/>
              </a:rPr>
              <a:t>prednisone</a:t>
            </a:r>
            <a:r>
              <a:rPr lang="fr-FR" sz="2400" dirty="0" smtClean="0">
                <a:latin typeface="+mj-lt"/>
              </a:rPr>
              <a:t> par exemple) pendant 3 à </a:t>
            </a:r>
            <a:r>
              <a:rPr lang="fr-FR" sz="2400" dirty="0" smtClean="0">
                <a:latin typeface="+mj-lt"/>
              </a:rPr>
              <a:t>4 semaines </a:t>
            </a:r>
            <a:r>
              <a:rPr lang="fr-FR" sz="2400" dirty="0" smtClean="0">
                <a:latin typeface="+mj-lt"/>
              </a:rPr>
              <a:t>(grande variabilité individuelle dans la sensibilité de l’axe).</a:t>
            </a:r>
          </a:p>
          <a:p>
            <a:endParaRPr lang="fr-FR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4287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28596" y="571480"/>
          <a:ext cx="8286808" cy="5929354"/>
        </p:xfrm>
        <a:graphic>
          <a:graphicData uri="http://schemas.openxmlformats.org/presentationml/2006/ole">
            <p:oleObj spid="_x0000_s11266" name="Présentation" r:id="rId3" imgW="3426544" imgH="2283447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Prise en charge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714488"/>
            <a:ext cx="8786874" cy="4860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>
                <a:latin typeface="+mj-lt"/>
              </a:rPr>
              <a:t>Traitement substitutif: </a:t>
            </a:r>
            <a:r>
              <a:rPr lang="fr-FR" sz="2400" dirty="0" smtClean="0">
                <a:latin typeface="+mj-lt"/>
              </a:rPr>
              <a:t>glucocorticoïde+</a:t>
            </a:r>
            <a:r>
              <a:rPr lang="fr-FR" sz="2400" dirty="0" smtClean="0"/>
              <a:t> </a:t>
            </a:r>
            <a:r>
              <a:rPr lang="fr-FR" sz="2400" dirty="0" err="1" smtClean="0">
                <a:latin typeface="+mj-lt"/>
              </a:rPr>
              <a:t>minéralocorticoïde</a:t>
            </a:r>
            <a:endParaRPr lang="fr-FR" sz="2400" dirty="0" smtClean="0">
              <a:latin typeface="+mj-lt"/>
            </a:endParaRP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Hydrocortisone°, 20 à 30 mg par jour, 2/3 de la prise le matin, 1/3 à midi</a:t>
            </a:r>
            <a:r>
              <a:rPr lang="fr-FR" sz="2400" b="1" dirty="0" smtClean="0">
                <a:latin typeface="+mj-lt"/>
              </a:rPr>
              <a:t>.</a:t>
            </a:r>
            <a:endParaRPr lang="fr-FR" sz="2400" dirty="0" smtClean="0">
              <a:latin typeface="+mj-lt"/>
            </a:endParaRPr>
          </a:p>
          <a:p>
            <a:r>
              <a:rPr lang="fr-FR" sz="2400" b="1" dirty="0" err="1" smtClean="0">
                <a:latin typeface="+mj-lt"/>
              </a:rPr>
              <a:t>Fludrocortisone</a:t>
            </a:r>
            <a:r>
              <a:rPr lang="fr-FR" sz="2400" b="1" dirty="0" smtClean="0">
                <a:latin typeface="+mj-lt"/>
              </a:rPr>
              <a:t>°, 50 à 150 </a:t>
            </a:r>
            <a:r>
              <a:rPr lang="fr-FR" sz="2400" b="1" dirty="0" err="1" smtClean="0">
                <a:latin typeface="+mj-lt"/>
              </a:rPr>
              <a:t>mcg</a:t>
            </a:r>
            <a:r>
              <a:rPr lang="fr-FR" sz="2400" b="1" dirty="0" smtClean="0">
                <a:latin typeface="+mj-lt"/>
              </a:rPr>
              <a:t>/jour en 1 ou 2 prises</a:t>
            </a:r>
            <a:r>
              <a:rPr lang="fr-FR" sz="2400" b="1" dirty="0" smtClean="0">
                <a:latin typeface="+mj-lt"/>
              </a:rPr>
              <a:t>.</a:t>
            </a:r>
          </a:p>
          <a:p>
            <a:endParaRPr lang="fr-FR" sz="2400" b="1" dirty="0" smtClean="0">
              <a:latin typeface="+mj-lt"/>
            </a:endParaRPr>
          </a:p>
          <a:p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Dans l’insuffisance </a:t>
            </a:r>
            <a:r>
              <a:rPr lang="fr-FR" sz="2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corticotrope</a:t>
            </a: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seule l’hydrocortisone est nécessaire</a:t>
            </a: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+++</a:t>
            </a:r>
          </a:p>
          <a:p>
            <a:endParaRPr lang="fr-FR" sz="24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Traitement de la cause  </a:t>
            </a:r>
            <a:r>
              <a:rPr lang="fr-FR" sz="2400" dirty="0" smtClean="0">
                <a:latin typeface="+mj-lt"/>
              </a:rPr>
              <a:t>Si il y a lieu (tuberculose, métastases, autre infection, sarcoïdose…)</a:t>
            </a:r>
          </a:p>
          <a:p>
            <a:endParaRPr lang="fr-FR" sz="24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fr-FR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Rappel physiologique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2" y="1142984"/>
          <a:ext cx="8715436" cy="5500726"/>
        </p:xfrm>
        <a:graphic>
          <a:graphicData uri="http://schemas.openxmlformats.org/presentationml/2006/ole">
            <p:oleObj spid="_x0000_s1026" name="Présentation" r:id="rId3" imgW="3426544" imgH="2283447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Prise en charge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478861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+mj-lt"/>
              </a:rPr>
              <a:t>Education thérapeutique du </a:t>
            </a:r>
            <a:r>
              <a:rPr lang="fr-FR" sz="2400" b="1" dirty="0" smtClean="0">
                <a:latin typeface="+mj-lt"/>
              </a:rPr>
              <a:t>patient</a:t>
            </a:r>
            <a:endParaRPr lang="fr-FR" sz="2400" b="1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- Régime </a:t>
            </a:r>
            <a:r>
              <a:rPr lang="fr-FR" sz="2400" dirty="0" err="1" smtClean="0">
                <a:latin typeface="+mj-lt"/>
              </a:rPr>
              <a:t>normosodé</a:t>
            </a:r>
            <a:r>
              <a:rPr lang="fr-FR" sz="2400" dirty="0" smtClean="0">
                <a:latin typeface="+mj-lt"/>
              </a:rPr>
              <a:t>.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- Pas d’automédication </a:t>
            </a:r>
            <a:r>
              <a:rPr lang="fr-FR" sz="2000" dirty="0" smtClean="0">
                <a:latin typeface="+mj-lt"/>
              </a:rPr>
              <a:t>(surtout laxatifs </a:t>
            </a:r>
            <a:r>
              <a:rPr lang="fr-FR" sz="2000" dirty="0" smtClean="0">
                <a:latin typeface="+mj-lt"/>
              </a:rPr>
              <a:t>et </a:t>
            </a:r>
            <a:r>
              <a:rPr lang="fr-FR" sz="2000" dirty="0" smtClean="0">
                <a:latin typeface="+mj-lt"/>
              </a:rPr>
              <a:t>diurétiques).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- Doubler la dose d’Hydrocortisone en cas de fièvre ou pathologie intercurrente.</a:t>
            </a:r>
          </a:p>
          <a:p>
            <a:r>
              <a:rPr lang="fr-FR" sz="2400" dirty="0" smtClean="0">
                <a:latin typeface="+mj-lt"/>
              </a:rPr>
              <a:t>- Augmenter la dose en cas de grossesse.</a:t>
            </a:r>
          </a:p>
          <a:p>
            <a:r>
              <a:rPr lang="fr-FR" sz="2400" dirty="0" smtClean="0">
                <a:latin typeface="+mj-lt"/>
              </a:rPr>
              <a:t>- Connaître les signes d’insuffisance surrénale</a:t>
            </a:r>
            <a:r>
              <a:rPr lang="fr-FR" sz="2400" dirty="0" smtClean="0">
                <a:latin typeface="+mj-lt"/>
              </a:rPr>
              <a:t>.</a:t>
            </a:r>
            <a:endParaRPr lang="fr-FR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Prise en charge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5002924"/>
          </a:xfrm>
        </p:spPr>
        <p:txBody>
          <a:bodyPr>
            <a:normAutofit fontScale="92500" lnSpcReduction="10000"/>
          </a:bodyPr>
          <a:lstStyle/>
          <a:p>
            <a:endParaRPr lang="fr-FR" sz="2400" dirty="0" smtClean="0">
              <a:latin typeface="+mj-lt"/>
            </a:endParaRPr>
          </a:p>
          <a:p>
            <a:pPr>
              <a:buNone/>
            </a:pPr>
            <a:r>
              <a:rPr lang="fr-FR" sz="2600" dirty="0" smtClean="0">
                <a:latin typeface="+mj-lt"/>
              </a:rPr>
              <a:t>- </a:t>
            </a:r>
            <a:r>
              <a:rPr lang="fr-FR" sz="2600" dirty="0" smtClean="0">
                <a:latin typeface="+mj-lt"/>
              </a:rPr>
              <a:t>Avoir chez soi une ampoule d’hydrocortisone injectable 100 mg à injecter en IM </a:t>
            </a:r>
            <a:r>
              <a:rPr lang="fr-FR" sz="2200" dirty="0" smtClean="0">
                <a:latin typeface="+mj-lt"/>
              </a:rPr>
              <a:t>en cas de vomissements ou de malaise ou d’autre signe de décompensation surrénalienne.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600" dirty="0" smtClean="0">
                <a:latin typeface="+mj-lt"/>
              </a:rPr>
              <a:t>- </a:t>
            </a:r>
            <a:r>
              <a:rPr lang="fr-FR" sz="2600" dirty="0" smtClean="0">
                <a:latin typeface="+mj-lt"/>
              </a:rPr>
              <a:t>Traitement à vie </a:t>
            </a:r>
            <a:r>
              <a:rPr lang="fr-FR" sz="2000" dirty="0" smtClean="0">
                <a:latin typeface="+mj-lt"/>
              </a:rPr>
              <a:t>(</a:t>
            </a:r>
            <a:r>
              <a:rPr lang="fr-FR" sz="2200" dirty="0" smtClean="0">
                <a:latin typeface="+mj-lt"/>
              </a:rPr>
              <a:t>ou jusqu’à </a:t>
            </a:r>
            <a:r>
              <a:rPr lang="fr-FR" sz="2200" dirty="0" smtClean="0">
                <a:latin typeface="+mj-lt"/>
              </a:rPr>
              <a:t> </a:t>
            </a:r>
            <a:r>
              <a:rPr lang="fr-FR" sz="2200" dirty="0" smtClean="0">
                <a:latin typeface="+mj-lt"/>
              </a:rPr>
              <a:t>preuve de la récupération de l’axe </a:t>
            </a:r>
            <a:r>
              <a:rPr lang="fr-FR" sz="2200" dirty="0" err="1" smtClean="0">
                <a:latin typeface="+mj-lt"/>
              </a:rPr>
              <a:t>hypophyso</a:t>
            </a:r>
            <a:r>
              <a:rPr lang="fr-FR" sz="2200" dirty="0" smtClean="0">
                <a:latin typeface="+mj-lt"/>
              </a:rPr>
              <a:t>-surrénalien </a:t>
            </a:r>
            <a:r>
              <a:rPr lang="fr-FR" sz="2200" dirty="0" smtClean="0">
                <a:latin typeface="+mj-lt"/>
              </a:rPr>
              <a:t>en cas d’insuffisance </a:t>
            </a:r>
            <a:r>
              <a:rPr lang="fr-FR" sz="2200" dirty="0" err="1" smtClean="0">
                <a:latin typeface="+mj-lt"/>
              </a:rPr>
              <a:t>corticotrope</a:t>
            </a:r>
            <a:r>
              <a:rPr lang="fr-FR" sz="2200" dirty="0" smtClean="0">
                <a:latin typeface="+mj-lt"/>
              </a:rPr>
              <a:t> post corticothérapie</a:t>
            </a:r>
            <a:r>
              <a:rPr lang="fr-FR" sz="2200" dirty="0" smtClean="0">
                <a:latin typeface="+mj-lt"/>
              </a:rPr>
              <a:t>).</a:t>
            </a:r>
          </a:p>
          <a:p>
            <a:endParaRPr lang="fr-FR" sz="2400" dirty="0" smtClean="0">
              <a:latin typeface="+mj-lt"/>
            </a:endParaRPr>
          </a:p>
          <a:p>
            <a:r>
              <a:rPr lang="fr-FR" sz="2600" dirty="0" smtClean="0">
                <a:latin typeface="+mj-lt"/>
              </a:rPr>
              <a:t>- Porter sur soi une carte de traitement</a:t>
            </a:r>
            <a:r>
              <a:rPr lang="fr-FR" sz="2600" dirty="0" smtClean="0">
                <a:latin typeface="+mj-lt"/>
              </a:rPr>
              <a:t>.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600" dirty="0" smtClean="0">
                <a:latin typeface="+mj-lt"/>
              </a:rPr>
              <a:t>- Prévenir tout nouveau médecin </a:t>
            </a:r>
            <a:r>
              <a:rPr lang="fr-FR" sz="2600" dirty="0" smtClean="0">
                <a:latin typeface="+mj-lt"/>
              </a:rPr>
              <a:t>consulté(anesthésiste</a:t>
            </a:r>
            <a:r>
              <a:rPr lang="fr-FR" sz="2600" dirty="0" smtClean="0">
                <a:latin typeface="+mj-lt"/>
              </a:rPr>
              <a:t>….) de la pathologie </a:t>
            </a:r>
            <a:r>
              <a:rPr lang="fr-FR" sz="2600" dirty="0" smtClean="0">
                <a:latin typeface="+mj-lt"/>
              </a:rPr>
              <a:t>surrénalienne et </a:t>
            </a:r>
            <a:r>
              <a:rPr lang="fr-FR" sz="2600" dirty="0" smtClean="0">
                <a:latin typeface="+mj-lt"/>
              </a:rPr>
              <a:t>de son traitement.</a:t>
            </a:r>
          </a:p>
          <a:p>
            <a:pPr>
              <a:buNone/>
            </a:pPr>
            <a:endParaRPr lang="fr-FR" sz="2400" b="1" dirty="0" smtClean="0">
              <a:latin typeface="+mj-lt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Prise en charge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507436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+mj-lt"/>
              </a:rPr>
              <a:t>Surveillance: 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Elle est surtout </a:t>
            </a:r>
            <a:r>
              <a:rPr lang="fr-FR" sz="2400" b="1" dirty="0" smtClean="0">
                <a:latin typeface="+mj-lt"/>
              </a:rPr>
              <a:t>clinique</a:t>
            </a:r>
            <a:r>
              <a:rPr lang="fr-FR" sz="2400" b="1" dirty="0" smtClean="0">
                <a:latin typeface="+mj-lt"/>
              </a:rPr>
              <a:t>+++</a:t>
            </a:r>
            <a:endParaRPr lang="fr-FR" sz="2400" b="1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- Pour adapter les doses on se base sur la sensation ou non de fatigue, le poids, la </a:t>
            </a:r>
            <a:r>
              <a:rPr lang="fr-FR" sz="2400" dirty="0" smtClean="0">
                <a:latin typeface="+mj-lt"/>
              </a:rPr>
              <a:t>TA couché </a:t>
            </a:r>
            <a:r>
              <a:rPr lang="fr-FR" sz="2400" dirty="0" smtClean="0">
                <a:latin typeface="+mj-lt"/>
              </a:rPr>
              <a:t>et debout. </a:t>
            </a:r>
            <a:endParaRPr lang="fr-FR" sz="2400" dirty="0" smtClean="0">
              <a:latin typeface="+mj-lt"/>
            </a:endParaRP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On </a:t>
            </a:r>
            <a:r>
              <a:rPr lang="fr-FR" sz="2400" dirty="0" smtClean="0">
                <a:latin typeface="+mj-lt"/>
              </a:rPr>
              <a:t>recherche des signes de surdosage en hydrocortisone </a:t>
            </a:r>
            <a:r>
              <a:rPr lang="fr-FR" sz="2000" dirty="0" smtClean="0">
                <a:latin typeface="+mj-lt"/>
              </a:rPr>
              <a:t>(</a:t>
            </a:r>
            <a:r>
              <a:rPr lang="fr-FR" sz="2000" dirty="0" smtClean="0">
                <a:latin typeface="+mj-lt"/>
              </a:rPr>
              <a:t>gonflement et </a:t>
            </a:r>
            <a:r>
              <a:rPr lang="fr-FR" sz="2000" dirty="0" smtClean="0">
                <a:latin typeface="+mj-lt"/>
              </a:rPr>
              <a:t>rougeur du visage, prise de poids, HTA…) </a:t>
            </a:r>
            <a:r>
              <a:rPr lang="fr-FR" sz="2400" dirty="0" smtClean="0">
                <a:latin typeface="+mj-lt"/>
              </a:rPr>
              <a:t>et en </a:t>
            </a:r>
            <a:r>
              <a:rPr lang="fr-FR" sz="2400" dirty="0" err="1" smtClean="0">
                <a:latin typeface="+mj-lt"/>
              </a:rPr>
              <a:t>fludrocortisone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(Œdème des membres </a:t>
            </a:r>
            <a:r>
              <a:rPr lang="fr-FR" sz="2000" dirty="0" smtClean="0">
                <a:latin typeface="+mj-lt"/>
              </a:rPr>
              <a:t>inférieurs, HTA</a:t>
            </a:r>
            <a:r>
              <a:rPr lang="fr-FR" sz="2000" dirty="0" smtClean="0">
                <a:latin typeface="+mj-lt"/>
              </a:rPr>
              <a:t>…)</a:t>
            </a:r>
          </a:p>
          <a:p>
            <a:pPr>
              <a:buNone/>
            </a:pPr>
            <a:r>
              <a:rPr lang="fr-FR" sz="2000" dirty="0" smtClean="0">
                <a:latin typeface="+mj-lt"/>
              </a:rPr>
              <a:t> </a:t>
            </a:r>
          </a:p>
          <a:p>
            <a:r>
              <a:rPr lang="fr-FR" sz="2400" dirty="0" smtClean="0">
                <a:latin typeface="+mj-lt"/>
              </a:rPr>
              <a:t>On recherche des signes </a:t>
            </a:r>
            <a:r>
              <a:rPr lang="fr-FR" sz="2400" dirty="0" smtClean="0">
                <a:latin typeface="+mj-lt"/>
              </a:rPr>
              <a:t>de </a:t>
            </a:r>
            <a:r>
              <a:rPr lang="fr-FR" sz="2400" dirty="0" smtClean="0">
                <a:latin typeface="+mj-lt"/>
              </a:rPr>
              <a:t>sous dosage (Hypotension orthostatique, </a:t>
            </a:r>
            <a:r>
              <a:rPr lang="fr-FR" sz="2400" dirty="0" smtClean="0">
                <a:latin typeface="+mj-lt"/>
              </a:rPr>
              <a:t>fatigue, nausées…).</a:t>
            </a:r>
          </a:p>
          <a:p>
            <a:endParaRPr lang="fr-FR" sz="2400" dirty="0" smtClean="0">
              <a:latin typeface="+mj-lt"/>
            </a:endParaRPr>
          </a:p>
          <a:p>
            <a:r>
              <a:rPr lang="fr-FR" sz="2400" dirty="0" err="1" smtClean="0">
                <a:latin typeface="+mj-lt"/>
              </a:rPr>
              <a:t>Biologiquement,vérifier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la normalité </a:t>
            </a:r>
            <a:r>
              <a:rPr lang="fr-FR" sz="2400" dirty="0" smtClean="0">
                <a:latin typeface="+mj-lt"/>
              </a:rPr>
              <a:t>de </a:t>
            </a: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l’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ionogramme</a:t>
            </a:r>
            <a:r>
              <a:rPr lang="fr-FR" sz="2400" b="1" dirty="0" smtClean="0">
                <a:latin typeface="+mj-lt"/>
              </a:rPr>
              <a:t>.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/>
              <a:t>Couverture péri-opératoire</a:t>
            </a:r>
            <a:br>
              <a:rPr lang="fr-FR" sz="2400" dirty="0" smtClean="0"/>
            </a:br>
            <a:r>
              <a:rPr lang="fr-FR" sz="2400" dirty="0" smtClean="0"/>
              <a:t>Besoins en HC : dose à peine &gt; à la dose substitutive </a:t>
            </a:r>
            <a:r>
              <a:rPr lang="fr-FR" sz="2800" dirty="0" smtClean="0"/>
              <a:t>!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200" dirty="0" smtClean="0">
                <a:latin typeface="+mj-lt"/>
              </a:rPr>
              <a:t>Interventions mineures </a:t>
            </a:r>
            <a:endParaRPr lang="fr-FR" sz="2200" dirty="0" smtClean="0">
              <a:latin typeface="+mj-lt"/>
            </a:endParaRPr>
          </a:p>
          <a:p>
            <a:pPr>
              <a:buNone/>
            </a:pPr>
            <a:r>
              <a:rPr lang="fr-FR" sz="2200" dirty="0" smtClean="0">
                <a:latin typeface="+mj-lt"/>
              </a:rPr>
              <a:t>   (</a:t>
            </a:r>
            <a:r>
              <a:rPr lang="fr-FR" sz="2200" dirty="0" smtClean="0">
                <a:latin typeface="+mj-lt"/>
              </a:rPr>
              <a:t>hernie inguinale, procédures &lt; 1h) </a:t>
            </a:r>
            <a:r>
              <a:rPr lang="fr-FR" sz="2200" dirty="0" smtClean="0">
                <a:latin typeface="+mj-lt"/>
              </a:rPr>
              <a:t>: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25 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mg/j HC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pendant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1jr </a:t>
            </a:r>
          </a:p>
          <a:p>
            <a:pPr>
              <a:buNone/>
            </a:pPr>
            <a:endParaRPr lang="fr-FR" sz="2200" b="1" dirty="0" smtClean="0">
              <a:latin typeface="+mj-lt"/>
            </a:endParaRPr>
          </a:p>
          <a:p>
            <a:r>
              <a:rPr lang="fr-FR" sz="2200" dirty="0" smtClean="0">
                <a:latin typeface="+mj-lt"/>
              </a:rPr>
              <a:t>Interventions « modérées » </a:t>
            </a:r>
            <a:endParaRPr lang="fr-FR" sz="2200" dirty="0" smtClean="0">
              <a:latin typeface="+mj-lt"/>
            </a:endParaRPr>
          </a:p>
          <a:p>
            <a:pPr>
              <a:buNone/>
            </a:pPr>
            <a:r>
              <a:rPr lang="fr-FR" sz="2200" dirty="0" smtClean="0">
                <a:latin typeface="+mj-lt"/>
              </a:rPr>
              <a:t> </a:t>
            </a:r>
            <a:r>
              <a:rPr lang="fr-FR" sz="2200" dirty="0" smtClean="0">
                <a:latin typeface="+mj-lt"/>
              </a:rPr>
              <a:t>  (</a:t>
            </a:r>
            <a:r>
              <a:rPr lang="fr-FR" sz="2200" dirty="0" err="1" smtClean="0">
                <a:latin typeface="+mj-lt"/>
              </a:rPr>
              <a:t>cholecystectomie</a:t>
            </a:r>
            <a:r>
              <a:rPr lang="fr-FR" sz="2200" dirty="0" smtClean="0">
                <a:latin typeface="+mj-lt"/>
              </a:rPr>
              <a:t>, PTH…) </a:t>
            </a:r>
            <a:r>
              <a:rPr lang="fr-FR" sz="2200" dirty="0" smtClean="0">
                <a:latin typeface="+mj-lt"/>
              </a:rPr>
              <a:t>: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50-75 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mg/j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HC pendant 1-2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jours</a:t>
            </a:r>
          </a:p>
          <a:p>
            <a:pPr>
              <a:buNone/>
            </a:pPr>
            <a:endParaRPr lang="fr-FR" sz="2200" dirty="0" smtClean="0">
              <a:latin typeface="+mj-lt"/>
            </a:endParaRPr>
          </a:p>
          <a:p>
            <a:r>
              <a:rPr lang="fr-FR" sz="2200" dirty="0" smtClean="0">
                <a:latin typeface="+mj-lt"/>
              </a:rPr>
              <a:t>Interventions lourdes (chirurgie cardiaque, transplantation, , colectomie totale…) : 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100-150 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mg/j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HC pendant 2-3 jours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L’insuffisance surrénale aiguë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Clinique </a:t>
            </a:r>
            <a:r>
              <a:rPr lang="fr-FR" sz="24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:</a:t>
            </a:r>
            <a:endParaRPr lang="fr-FR" sz="24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lvl="1"/>
            <a:r>
              <a:rPr lang="fr-FR" sz="24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Fièvre </a:t>
            </a:r>
            <a:r>
              <a:rPr lang="fr-FR" sz="24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+++</a:t>
            </a:r>
            <a:endParaRPr lang="fr-FR" sz="24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lvl="1"/>
            <a:r>
              <a:rPr lang="fr-FR" sz="24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Anorexie, douleurs abdominales</a:t>
            </a:r>
          </a:p>
          <a:p>
            <a:pPr lvl="1"/>
            <a:r>
              <a:rPr lang="fr-FR" sz="24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Asthénie, adynamie ou agitation</a:t>
            </a:r>
          </a:p>
          <a:p>
            <a:pPr lvl="1"/>
            <a:r>
              <a:rPr lang="fr-FR" sz="24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PA basse… </a:t>
            </a:r>
            <a:r>
              <a:rPr lang="fr-FR" sz="24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collapsus</a:t>
            </a:r>
          </a:p>
          <a:p>
            <a:pPr lvl="1"/>
            <a:endParaRPr lang="fr-FR" sz="24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r>
              <a:rPr lang="fr-FR" sz="2400" dirty="0" smtClean="0">
                <a:latin typeface="+mj-lt"/>
              </a:rPr>
              <a:t>Biologie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Hyponatrémie</a:t>
            </a:r>
          </a:p>
          <a:p>
            <a:pPr lvl="1"/>
            <a:r>
              <a:rPr lang="fr-FR" sz="2400" dirty="0" err="1" smtClean="0">
                <a:solidFill>
                  <a:schemeClr val="tx1"/>
                </a:solidFill>
                <a:latin typeface="+mj-lt"/>
              </a:rPr>
              <a:t>Hyperkalièmie</a:t>
            </a:r>
            <a:endParaRPr lang="fr-FR" sz="240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fr-FR" sz="2400" smtClean="0">
                <a:solidFill>
                  <a:schemeClr val="tx1"/>
                </a:solidFill>
                <a:latin typeface="+mj-lt"/>
              </a:rPr>
              <a:t>Acidose modérée</a:t>
            </a:r>
          </a:p>
          <a:p>
            <a:pPr lvl="1"/>
            <a:r>
              <a:rPr lang="fr-FR" sz="2400" smtClean="0">
                <a:solidFill>
                  <a:schemeClr val="tx1"/>
                </a:solidFill>
                <a:latin typeface="+mj-lt"/>
              </a:rPr>
              <a:t>Urée augmentée</a:t>
            </a:r>
          </a:p>
          <a:p>
            <a:pPr lvl="1"/>
            <a:r>
              <a:rPr lang="fr-FR" sz="2400" smtClean="0">
                <a:solidFill>
                  <a:schemeClr val="tx1"/>
                </a:solidFill>
                <a:latin typeface="+mj-lt"/>
              </a:rPr>
              <a:t>Hypoglycémie</a:t>
            </a:r>
          </a:p>
          <a:p>
            <a:endParaRPr lang="fr-FR" smtClean="0">
              <a:latin typeface="+mj-lt"/>
            </a:endParaRPr>
          </a:p>
          <a:p>
            <a:pPr lvl="1"/>
            <a:endParaRPr lang="fr-FR" sz="24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lvl="1"/>
            <a:endParaRPr lang="fr-FR" sz="24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lvl="1"/>
            <a:endParaRPr lang="fr-FR" sz="24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endParaRPr lang="fr-FR" sz="4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Diagnostic positif</a:t>
            </a:r>
            <a:b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fr-F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217238"/>
          </a:xfrm>
        </p:spPr>
        <p:txBody>
          <a:bodyPr>
            <a:normAutofit/>
          </a:bodyPr>
          <a:lstStyle/>
          <a:p>
            <a:endParaRPr lang="fr-FR" sz="2400" dirty="0" smtClean="0">
              <a:latin typeface="+mj-lt"/>
            </a:endParaRPr>
          </a:p>
          <a:p>
            <a:r>
              <a:rPr lang="fr-FR" sz="2400" dirty="0" err="1" smtClean="0">
                <a:latin typeface="+mj-lt"/>
              </a:rPr>
              <a:t>Cortisolémie</a:t>
            </a:r>
            <a:r>
              <a:rPr lang="fr-FR" sz="2400" dirty="0" smtClean="0">
                <a:latin typeface="+mj-lt"/>
              </a:rPr>
              <a:t>  effondrée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L’ACTH 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très élevée dans l’insuffisance surrénale basse, normale ou basse </a:t>
            </a:r>
            <a:r>
              <a:rPr lang="fr-FR" sz="2400" dirty="0" smtClean="0">
                <a:latin typeface="+mj-lt"/>
              </a:rPr>
              <a:t>dans l’insuffisance </a:t>
            </a:r>
            <a:r>
              <a:rPr lang="fr-FR" sz="2400" dirty="0" err="1" smtClean="0">
                <a:latin typeface="+mj-lt"/>
              </a:rPr>
              <a:t>corticotrope</a:t>
            </a:r>
            <a:r>
              <a:rPr lang="fr-FR" sz="2400" dirty="0" smtClean="0">
                <a:latin typeface="+mj-lt"/>
              </a:rPr>
              <a:t>.</a:t>
            </a:r>
            <a:endParaRPr lang="fr-FR" sz="2400" dirty="0" smtClean="0">
              <a:latin typeface="+mj-lt"/>
            </a:endParaRP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A distance, on complètera les explorations par un test au </a:t>
            </a:r>
            <a:r>
              <a:rPr lang="fr-FR" sz="2400" dirty="0" err="1" smtClean="0">
                <a:latin typeface="+mj-lt"/>
              </a:rPr>
              <a:t>synacthène</a:t>
            </a:r>
            <a:r>
              <a:rPr lang="fr-FR" sz="2400" dirty="0" smtClean="0">
                <a:latin typeface="+mj-lt"/>
              </a:rPr>
              <a:t> et une mesure </a:t>
            </a:r>
            <a:r>
              <a:rPr lang="fr-FR" sz="2400" dirty="0" smtClean="0">
                <a:latin typeface="+mj-lt"/>
              </a:rPr>
              <a:t>de la </a:t>
            </a:r>
            <a:r>
              <a:rPr lang="fr-FR" sz="2400" dirty="0" smtClean="0">
                <a:latin typeface="+mj-lt"/>
              </a:rPr>
              <a:t>rénine et de l’aldostérone</a:t>
            </a:r>
            <a:r>
              <a:rPr lang="fr-FR" sz="2400" dirty="0" smtClean="0">
                <a:latin typeface="+mj-lt"/>
              </a:rPr>
              <a:t>.</a:t>
            </a:r>
          </a:p>
          <a:p>
            <a:endParaRPr lang="fr-FR" sz="2400" dirty="0" smtClean="0">
              <a:latin typeface="+mj-lt"/>
            </a:endParaRP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En aucun cas l’on attendra les résultats pour débuter le traitement.</a:t>
            </a:r>
            <a:endParaRPr lang="fr-FR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788610"/>
          </a:xfrm>
        </p:spPr>
        <p:txBody>
          <a:bodyPr/>
          <a:lstStyle/>
          <a:p>
            <a:pPr>
              <a:buNone/>
            </a:pPr>
            <a:endParaRPr lang="fr-FR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Décompensation </a:t>
            </a:r>
            <a:r>
              <a:rPr lang="fr-FR" sz="2400" dirty="0" smtClean="0">
                <a:latin typeface="+mj-lt"/>
              </a:rPr>
              <a:t>IS </a:t>
            </a:r>
            <a:r>
              <a:rPr lang="fr-FR" sz="2400" dirty="0" smtClean="0">
                <a:latin typeface="+mj-lt"/>
              </a:rPr>
              <a:t>chronique: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pPr lvl="1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Arrêt du traitement substitutif (vomissements, patient à jeun, malade inconscient</a:t>
            </a: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…)</a:t>
            </a:r>
          </a:p>
          <a:p>
            <a:pPr lvl="1">
              <a:buNone/>
            </a:pPr>
            <a:endParaRPr lang="fr-FR" sz="24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Augmentation des </a:t>
            </a: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besoins: </a:t>
            </a: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chirurgie, accouchement, infection, traumatisme</a:t>
            </a: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…</a:t>
            </a:r>
          </a:p>
          <a:p>
            <a:pPr lvl="1">
              <a:buNone/>
            </a:pPr>
            <a:endParaRPr lang="fr-FR" sz="24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A part : déviation du métabolisme du cortisol par inducteur enzymatique…</a:t>
            </a:r>
          </a:p>
          <a:p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10668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Diagnostic étiologique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/>
              <a:t>Diagnostic étiologique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>
                <a:latin typeface="+mj-lt"/>
              </a:rPr>
              <a:t>Hémorragie bilatérale des </a:t>
            </a:r>
            <a:r>
              <a:rPr lang="fr-FR" sz="2400" dirty="0" smtClean="0">
                <a:latin typeface="+mj-lt"/>
              </a:rPr>
              <a:t>surrénales:</a:t>
            </a:r>
            <a:endParaRPr lang="fr-FR" sz="2400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Hémorragie massive et spontanée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Y penser +++ </a:t>
            </a:r>
            <a:r>
              <a:rPr lang="fr-FR" sz="2400" dirty="0" smtClean="0">
                <a:solidFill>
                  <a:schemeClr val="tx1"/>
                </a:solidFill>
                <a:latin typeface="+mj-lt"/>
                <a:sym typeface="Wingdings 3" pitchFamily="18" charset="2"/>
              </a:rPr>
              <a:t> </a:t>
            </a:r>
            <a:r>
              <a:rPr lang="fr-FR" sz="2400" dirty="0" err="1" smtClean="0">
                <a:solidFill>
                  <a:schemeClr val="tx1"/>
                </a:solidFill>
                <a:latin typeface="+mj-lt"/>
                <a:sym typeface="Wingdings 3" pitchFamily="18" charset="2"/>
              </a:rPr>
              <a:t>Échographie,TDM</a:t>
            </a:r>
            <a:r>
              <a:rPr lang="fr-FR" sz="2400" dirty="0" smtClean="0">
                <a:solidFill>
                  <a:schemeClr val="tx1"/>
                </a:solidFill>
                <a:latin typeface="+mj-lt"/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+mj-lt"/>
                <a:sym typeface="Wingdings 3" pitchFamily="18" charset="2"/>
              </a:rPr>
              <a:t>font le diagnostic</a:t>
            </a:r>
          </a:p>
          <a:p>
            <a:pPr lvl="1">
              <a:lnSpc>
                <a:spcPct val="90000"/>
              </a:lnSpc>
            </a:pPr>
            <a:endParaRPr lang="fr-FR" sz="2400" dirty="0" smtClean="0">
              <a:solidFill>
                <a:schemeClr val="tx1"/>
              </a:solidFill>
              <a:latin typeface="+mj-lt"/>
              <a:sym typeface="Wingdings 3" pitchFamily="18" charset="2"/>
            </a:endParaRPr>
          </a:p>
          <a:p>
            <a:pPr lvl="1">
              <a:lnSpc>
                <a:spcPct val="90000"/>
              </a:lnSpc>
            </a:pPr>
            <a:r>
              <a:rPr lang="fr-FR" sz="2400" dirty="0" smtClean="0">
                <a:solidFill>
                  <a:schemeClr val="tx1"/>
                </a:solidFill>
                <a:latin typeface="+mj-lt"/>
                <a:sym typeface="Wingdings 3" pitchFamily="18" charset="2"/>
              </a:rPr>
              <a:t>Facteurs </a:t>
            </a:r>
            <a:r>
              <a:rPr lang="fr-FR" sz="2400" dirty="0" smtClean="0">
                <a:solidFill>
                  <a:schemeClr val="tx1"/>
                </a:solidFill>
                <a:latin typeface="+mj-lt"/>
                <a:sym typeface="Wingdings 3" pitchFamily="18" charset="2"/>
              </a:rPr>
              <a:t>de risque</a:t>
            </a:r>
          </a:p>
          <a:p>
            <a:pPr lvl="2">
              <a:lnSpc>
                <a:spcPct val="90000"/>
              </a:lnSpc>
            </a:pPr>
            <a:r>
              <a:rPr lang="fr-FR" dirty="0" smtClean="0">
                <a:solidFill>
                  <a:schemeClr val="tx1"/>
                </a:solidFill>
                <a:latin typeface="+mj-lt"/>
              </a:rPr>
              <a:t>Maladie </a:t>
            </a:r>
            <a:r>
              <a:rPr lang="fr-FR" dirty="0" err="1" smtClean="0">
                <a:solidFill>
                  <a:schemeClr val="tx1"/>
                </a:solidFill>
                <a:latin typeface="+mj-lt"/>
              </a:rPr>
              <a:t>thrombo-embolique</a:t>
            </a:r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lvl="2">
              <a:lnSpc>
                <a:spcPct val="90000"/>
              </a:lnSpc>
            </a:pPr>
            <a:r>
              <a:rPr lang="fr-FR" dirty="0" smtClean="0">
                <a:solidFill>
                  <a:schemeClr val="tx1"/>
                </a:solidFill>
                <a:latin typeface="+mj-lt"/>
              </a:rPr>
              <a:t>Troubles de coagulation</a:t>
            </a:r>
          </a:p>
          <a:p>
            <a:pPr lvl="2">
              <a:lnSpc>
                <a:spcPct val="90000"/>
              </a:lnSpc>
            </a:pPr>
            <a:r>
              <a:rPr lang="fr-FR" dirty="0" err="1" smtClean="0">
                <a:solidFill>
                  <a:schemeClr val="tx1"/>
                </a:solidFill>
                <a:latin typeface="+mj-lt"/>
              </a:rPr>
              <a:t>Post-opératoire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postpartum</a:t>
            </a:r>
          </a:p>
          <a:p>
            <a:pPr lvl="2">
              <a:lnSpc>
                <a:spcPct val="90000"/>
              </a:lnSpc>
            </a:pPr>
            <a:r>
              <a:rPr lang="fr-FR" dirty="0" err="1" smtClean="0">
                <a:solidFill>
                  <a:schemeClr val="tx1"/>
                </a:solidFill>
                <a:latin typeface="+mj-lt"/>
              </a:rPr>
              <a:t>Sepsis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L’insuffisance surrénale aiguë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Diagnostic de l’hémorragie bilatérale des surrénales : </a:t>
            </a:r>
            <a:endParaRPr lang="fr-FR" sz="24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Collapsus + Facteurs de risque + Tableau évocateur (douleurs abdominales, fièvre, hyponatrémie, hyperkaliémie, baisse de l’</a:t>
            </a:r>
            <a:r>
              <a:rPr lang="fr-FR" sz="2400" dirty="0" err="1" smtClean="0">
                <a:solidFill>
                  <a:schemeClr val="tx1"/>
                </a:solidFill>
                <a:latin typeface="+mj-lt"/>
              </a:rPr>
              <a:t>Hb</a:t>
            </a: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…) </a:t>
            </a:r>
            <a:r>
              <a:rPr lang="fr-FR" sz="2400" dirty="0" smtClean="0">
                <a:solidFill>
                  <a:schemeClr val="tx1"/>
                </a:solidFill>
                <a:latin typeface="+mj-lt"/>
                <a:sym typeface="Wingdings 3" pitchFamily="18" charset="2"/>
              </a:rPr>
              <a:t> traitement … scanner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Ultérieurement dosage du cortisol et de l’ACTH</a:t>
            </a:r>
          </a:p>
          <a:p>
            <a:pPr>
              <a:lnSpc>
                <a:spcPct val="90000"/>
              </a:lnSpc>
            </a:pPr>
            <a:r>
              <a:rPr lang="fr-FR" sz="2400" dirty="0" smtClean="0">
                <a:latin typeface="+mj-lt"/>
              </a:rPr>
              <a:t>Traitement de l’ISA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Hydrocortisone 100mg IV puis 50-100mg/6h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Remplissage sérum salé (4000cc/24h)</a:t>
            </a:r>
          </a:p>
          <a:p>
            <a:pPr lvl="1">
              <a:lnSpc>
                <a:spcPct val="90000"/>
              </a:lnSpc>
            </a:pPr>
            <a:endParaRPr lang="fr-FR" sz="2400" dirty="0" smtClean="0">
              <a:solidFill>
                <a:schemeClr val="tx1"/>
              </a:solidFill>
              <a:latin typeface="+mj-lt"/>
            </a:endParaRPr>
          </a:p>
          <a:p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/>
              <a:t>Prise </a:t>
            </a:r>
            <a:r>
              <a:rPr lang="fr-FR" sz="2800" b="1" dirty="0" smtClean="0"/>
              <a:t>en charge de l’insuffisance surrénale aigue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249424"/>
            <a:ext cx="8643998" cy="4325112"/>
          </a:xfrm>
        </p:spPr>
        <p:txBody>
          <a:bodyPr>
            <a:normAutofit/>
          </a:bodyPr>
          <a:lstStyle/>
          <a:p>
            <a:endParaRPr lang="fr-FR" sz="2400" b="1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C’est </a:t>
            </a:r>
            <a:r>
              <a:rPr lang="fr-FR" sz="2400" b="1" dirty="0" smtClean="0">
                <a:latin typeface="+mj-lt"/>
              </a:rPr>
              <a:t>une urgence extrême. Le traitement est débuté dès que le diagnostic est </a:t>
            </a:r>
            <a:r>
              <a:rPr lang="fr-FR" sz="2400" b="1" dirty="0" err="1" smtClean="0">
                <a:latin typeface="+mj-lt"/>
              </a:rPr>
              <a:t>évoqué,</a:t>
            </a:r>
            <a:r>
              <a:rPr lang="fr-FR" sz="2400" dirty="0" err="1" smtClean="0">
                <a:latin typeface="+mj-lt"/>
              </a:rPr>
              <a:t>si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possible après 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dosage du cortisol (si le </a:t>
            </a:r>
            <a:r>
              <a:rPr lang="fr-FR" sz="2400" dirty="0" smtClean="0">
                <a:latin typeface="+mj-lt"/>
              </a:rPr>
              <a:t>diagnostic n’était </a:t>
            </a:r>
            <a:r>
              <a:rPr lang="fr-FR" sz="2400" dirty="0" smtClean="0">
                <a:latin typeface="+mj-lt"/>
              </a:rPr>
              <a:t>pas connu)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Rappel </a:t>
            </a:r>
            <a:r>
              <a:rPr lang="fr-FR" sz="2800" b="1" dirty="0" smtClean="0"/>
              <a:t>physiologique</a:t>
            </a:r>
            <a:br>
              <a:rPr lang="fr-FR" sz="2800" b="1" dirty="0" smtClean="0"/>
            </a:br>
            <a:r>
              <a:rPr lang="fr-FR" sz="2400" b="1" dirty="0" smtClean="0"/>
              <a:t>Axe </a:t>
            </a:r>
            <a:r>
              <a:rPr lang="fr-FR" sz="2400" b="1" dirty="0" err="1" smtClean="0"/>
              <a:t>corticotrope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00034" y="1643050"/>
          <a:ext cx="8215370" cy="4929222"/>
        </p:xfrm>
        <a:graphic>
          <a:graphicData uri="http://schemas.openxmlformats.org/presentationml/2006/ole">
            <p:oleObj spid="_x0000_s15362" name="Présentation" r:id="rId3" imgW="3426544" imgH="2283447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Prise en charge de l’insuffisance surrénale aigue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35998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+mj-lt"/>
              </a:rPr>
              <a:t>Au domicile du </a:t>
            </a:r>
            <a:r>
              <a:rPr lang="fr-FR" sz="2400" b="1" dirty="0" smtClean="0">
                <a:latin typeface="+mj-lt"/>
              </a:rPr>
              <a:t>patient</a:t>
            </a:r>
          </a:p>
          <a:p>
            <a:pPr>
              <a:buNone/>
            </a:pPr>
            <a:endParaRPr lang="fr-FR" sz="2400" b="1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- Administration de 100mg d’hydrocortisone IM ou IV (un patient dont </a:t>
            </a:r>
            <a:r>
              <a:rPr lang="fr-FR" sz="2400" dirty="0" smtClean="0">
                <a:latin typeface="+mj-lt"/>
              </a:rPr>
              <a:t>l’insuffisance surrénale </a:t>
            </a:r>
            <a:r>
              <a:rPr lang="fr-FR" sz="2400" dirty="0" smtClean="0">
                <a:latin typeface="+mj-lt"/>
              </a:rPr>
              <a:t>est connue doit disposer chez lui de plusieurs ampoules gardées à 4</a:t>
            </a:r>
            <a:r>
              <a:rPr lang="fr-FR" sz="2400" dirty="0" smtClean="0">
                <a:latin typeface="+mj-lt"/>
              </a:rPr>
              <a:t>°)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- Transport médicalisé en milieu hospitalier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Prise en charge de l’insuffisance surrénale aigue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17172"/>
          </a:xfrm>
        </p:spPr>
        <p:txBody>
          <a:bodyPr>
            <a:normAutofit/>
          </a:bodyPr>
          <a:lstStyle/>
          <a:p>
            <a:r>
              <a:rPr lang="fr-FR" sz="2600" b="1" dirty="0" smtClean="0">
                <a:latin typeface="+mj-lt"/>
              </a:rPr>
              <a:t>A l’hôpital</a:t>
            </a:r>
          </a:p>
          <a:p>
            <a:r>
              <a:rPr lang="fr-FR" sz="2600" b="1" dirty="0" smtClean="0">
                <a:latin typeface="+mj-lt"/>
              </a:rPr>
              <a:t>- Transfert en urgence en réanimation</a:t>
            </a:r>
          </a:p>
          <a:p>
            <a:pPr>
              <a:buNone/>
            </a:pPr>
            <a:endParaRPr lang="fr-FR" sz="2600" b="1" dirty="0" smtClean="0">
              <a:latin typeface="+mj-lt"/>
            </a:endParaRPr>
          </a:p>
          <a:p>
            <a:r>
              <a:rPr lang="fr-FR" sz="2600" b="1" dirty="0" smtClean="0">
                <a:latin typeface="+mj-lt"/>
              </a:rPr>
              <a:t>- Rééquilibration </a:t>
            </a:r>
            <a:r>
              <a:rPr lang="fr-FR" sz="2600" b="1" dirty="0" err="1" smtClean="0">
                <a:latin typeface="+mj-lt"/>
              </a:rPr>
              <a:t>hydroelectrolytique</a:t>
            </a:r>
            <a:endParaRPr lang="fr-FR" sz="2600" b="1" dirty="0" smtClean="0">
              <a:latin typeface="+mj-lt"/>
            </a:endParaRPr>
          </a:p>
          <a:p>
            <a:r>
              <a:rPr lang="fr-FR" sz="2600" b="1" dirty="0" smtClean="0">
                <a:latin typeface="+mj-lt"/>
              </a:rPr>
              <a:t> </a:t>
            </a:r>
            <a:r>
              <a:rPr lang="fr-FR" sz="2600" dirty="0" smtClean="0">
                <a:latin typeface="+mj-lt"/>
              </a:rPr>
              <a:t>Au début</a:t>
            </a:r>
            <a:r>
              <a:rPr lang="fr-FR" sz="2600" dirty="0" smtClean="0">
                <a:latin typeface="+mj-lt"/>
              </a:rPr>
              <a:t>, l’adjonction de glucose permet de corriger l’hypoglycémie.</a:t>
            </a:r>
          </a:p>
          <a:p>
            <a:r>
              <a:rPr lang="fr-FR" sz="2600" dirty="0" smtClean="0">
                <a:latin typeface="+mj-lt"/>
              </a:rPr>
              <a:t>500 </a:t>
            </a:r>
            <a:r>
              <a:rPr lang="fr-FR" sz="2600" dirty="0" smtClean="0">
                <a:latin typeface="+mj-lt"/>
              </a:rPr>
              <a:t>cc de </a:t>
            </a:r>
            <a:r>
              <a:rPr lang="fr-FR" sz="2600" dirty="0" err="1" smtClean="0">
                <a:latin typeface="+mj-lt"/>
              </a:rPr>
              <a:t>plasmagel</a:t>
            </a:r>
            <a:r>
              <a:rPr lang="fr-FR" sz="2600" dirty="0" smtClean="0">
                <a:latin typeface="+mj-lt"/>
              </a:rPr>
              <a:t> </a:t>
            </a:r>
            <a:r>
              <a:rPr lang="fr-FR" sz="2600" dirty="0" smtClean="0">
                <a:latin typeface="+mj-lt"/>
              </a:rPr>
              <a:t>en moins de 30’, </a:t>
            </a:r>
            <a:r>
              <a:rPr lang="fr-FR" sz="2600" dirty="0" smtClean="0">
                <a:latin typeface="+mj-lt"/>
              </a:rPr>
              <a:t>si </a:t>
            </a:r>
            <a:r>
              <a:rPr lang="fr-FR" sz="2600" dirty="0" smtClean="0">
                <a:latin typeface="+mj-lt"/>
              </a:rPr>
              <a:t>collapsus, </a:t>
            </a:r>
            <a:r>
              <a:rPr lang="fr-FR" sz="2600" dirty="0" smtClean="0">
                <a:latin typeface="+mj-lt"/>
              </a:rPr>
              <a:t>puis 1000cc </a:t>
            </a:r>
            <a:r>
              <a:rPr lang="fr-FR" sz="2600" dirty="0" smtClean="0">
                <a:latin typeface="+mj-lt"/>
              </a:rPr>
              <a:t>de G5 avec 9g de </a:t>
            </a:r>
            <a:r>
              <a:rPr lang="fr-FR" sz="2600" dirty="0" err="1" smtClean="0">
                <a:latin typeface="+mj-lt"/>
              </a:rPr>
              <a:t>NaCl</a:t>
            </a:r>
            <a:r>
              <a:rPr lang="fr-FR" sz="2600" dirty="0" smtClean="0">
                <a:latin typeface="+mj-lt"/>
              </a:rPr>
              <a:t>/l, </a:t>
            </a:r>
            <a:r>
              <a:rPr lang="fr-FR" sz="2600" dirty="0" smtClean="0">
                <a:latin typeface="+mj-lt"/>
              </a:rPr>
              <a:t>1 litre en 1 heure, puis 4 litres de </a:t>
            </a:r>
            <a:r>
              <a:rPr lang="fr-FR" sz="2600" dirty="0" smtClean="0">
                <a:latin typeface="+mj-lt"/>
              </a:rPr>
              <a:t>sérum physiologique </a:t>
            </a:r>
            <a:r>
              <a:rPr lang="fr-FR" sz="2600" dirty="0" smtClean="0">
                <a:latin typeface="+mj-lt"/>
              </a:rPr>
              <a:t>sur le reste des 24 heures (à </a:t>
            </a:r>
            <a:r>
              <a:rPr lang="fr-FR" sz="2600" dirty="0" smtClean="0">
                <a:latin typeface="+mj-lt"/>
              </a:rPr>
              <a:t>adapter) </a:t>
            </a:r>
            <a:endParaRPr lang="fr-FR" sz="2600" dirty="0" smtClean="0">
              <a:latin typeface="+mj-lt"/>
            </a:endParaRPr>
          </a:p>
          <a:p>
            <a:r>
              <a:rPr lang="fr-FR" sz="2600" dirty="0" smtClean="0">
                <a:latin typeface="+mj-lt"/>
              </a:rPr>
              <a:t>Pas de potassium en raison de l’hyperkaliémie</a:t>
            </a:r>
            <a:r>
              <a:rPr lang="fr-FR" dirty="0" smtClean="0">
                <a:latin typeface="+mj-lt"/>
              </a:rPr>
              <a:t>.</a:t>
            </a:r>
            <a:endParaRPr lang="fr-FR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Prise en charge de l’insuffisance surrénale aigue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- </a:t>
            </a:r>
            <a:r>
              <a:rPr lang="fr-FR" sz="2400" b="1" dirty="0" smtClean="0">
                <a:latin typeface="+mj-lt"/>
              </a:rPr>
              <a:t>Hormonothérapie substitutive </a:t>
            </a:r>
            <a:r>
              <a:rPr lang="fr-FR" sz="2400" b="1" dirty="0" smtClean="0">
                <a:latin typeface="+mj-lt"/>
              </a:rPr>
              <a:t>:</a:t>
            </a:r>
          </a:p>
          <a:p>
            <a:pPr>
              <a:buNone/>
            </a:pPr>
            <a:endParaRPr lang="fr-FR" sz="2400" b="1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Hydrocortisone par voie IV : </a:t>
            </a:r>
            <a:r>
              <a:rPr lang="fr-FR" sz="2400" b="1" dirty="0" smtClean="0">
                <a:latin typeface="+mj-lt"/>
              </a:rPr>
              <a:t> </a:t>
            </a:r>
          </a:p>
          <a:p>
            <a:r>
              <a:rPr lang="fr-FR" sz="2400" dirty="0" smtClean="0">
                <a:latin typeface="+mj-lt"/>
              </a:rPr>
              <a:t>dose </a:t>
            </a:r>
            <a:r>
              <a:rPr lang="fr-FR" sz="2400" dirty="0" smtClean="0">
                <a:latin typeface="+mj-lt"/>
              </a:rPr>
              <a:t>initiale de </a:t>
            </a:r>
            <a:r>
              <a:rPr lang="fr-FR" sz="2400" dirty="0" smtClean="0">
                <a:latin typeface="+mj-lt"/>
              </a:rPr>
              <a:t>200mg</a:t>
            </a:r>
          </a:p>
          <a:p>
            <a:r>
              <a:rPr lang="fr-FR" sz="2400" dirty="0" smtClean="0">
                <a:latin typeface="+mj-lt"/>
              </a:rPr>
              <a:t>100mg IV </a:t>
            </a:r>
            <a:r>
              <a:rPr lang="fr-FR" sz="2400" dirty="0" smtClean="0">
                <a:latin typeface="+mj-lt"/>
              </a:rPr>
              <a:t>toutes les 6 à 8 heures</a:t>
            </a:r>
            <a:r>
              <a:rPr lang="fr-FR" sz="2400" dirty="0" smtClean="0">
                <a:latin typeface="+mj-lt"/>
              </a:rPr>
              <a:t>.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Le lendemain, la dose est réduite de moitié et la décroissance est poursuivie </a:t>
            </a:r>
            <a:r>
              <a:rPr lang="fr-FR" sz="2400" dirty="0" smtClean="0">
                <a:latin typeface="+mj-lt"/>
              </a:rPr>
              <a:t>pour arriver </a:t>
            </a:r>
            <a:r>
              <a:rPr lang="fr-FR" sz="2400" dirty="0" smtClean="0">
                <a:latin typeface="+mj-lt"/>
              </a:rPr>
              <a:t>en 4 à 5 jours à la dose de 30 mg per os.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Prise en charge de l’insuffisance surrénale aigue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b="1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Les </a:t>
            </a:r>
            <a:r>
              <a:rPr lang="fr-FR" sz="2400" b="1" dirty="0" err="1" smtClean="0">
                <a:latin typeface="+mj-lt"/>
              </a:rPr>
              <a:t>minéralocorticoïdes</a:t>
            </a:r>
            <a:r>
              <a:rPr lang="fr-FR" sz="2400" b="1" dirty="0" smtClean="0">
                <a:latin typeface="+mj-lt"/>
              </a:rPr>
              <a:t> ne sont pas nécessaires à la phase aigue </a:t>
            </a:r>
            <a:endParaRPr lang="fr-FR" sz="2400" b="1" dirty="0" smtClean="0">
              <a:latin typeface="+mj-lt"/>
            </a:endParaRPr>
          </a:p>
          <a:p>
            <a:pPr>
              <a:buNone/>
            </a:pPr>
            <a:r>
              <a:rPr lang="fr-FR" sz="2400" b="1" dirty="0" smtClean="0">
                <a:latin typeface="+mj-lt"/>
              </a:rPr>
              <a:t> </a:t>
            </a:r>
            <a:r>
              <a:rPr lang="fr-FR" sz="2400" b="1" dirty="0" smtClean="0">
                <a:latin typeface="+mj-lt"/>
              </a:rPr>
              <a:t>    </a:t>
            </a:r>
            <a:r>
              <a:rPr lang="fr-FR" sz="2400" dirty="0" smtClean="0">
                <a:latin typeface="+mj-lt"/>
              </a:rPr>
              <a:t>On </a:t>
            </a:r>
            <a:r>
              <a:rPr lang="fr-FR" sz="2400" dirty="0" smtClean="0">
                <a:latin typeface="+mj-lt"/>
              </a:rPr>
              <a:t>ajoutera de la 9 alpha </a:t>
            </a:r>
            <a:r>
              <a:rPr lang="fr-FR" sz="2400" dirty="0" err="1" smtClean="0">
                <a:latin typeface="+mj-lt"/>
              </a:rPr>
              <a:t>fludrocortisone</a:t>
            </a:r>
            <a:r>
              <a:rPr lang="fr-FR" sz="2400" dirty="0" smtClean="0">
                <a:latin typeface="+mj-lt"/>
              </a:rPr>
              <a:t> (</a:t>
            </a:r>
            <a:r>
              <a:rPr lang="fr-FR" sz="2400" dirty="0" err="1" smtClean="0">
                <a:latin typeface="+mj-lt"/>
              </a:rPr>
              <a:t>florinef</a:t>
            </a:r>
            <a:r>
              <a:rPr lang="fr-FR" sz="2400" dirty="0" smtClean="0">
                <a:latin typeface="+mj-lt"/>
              </a:rPr>
              <a:t>°) </a:t>
            </a:r>
            <a:r>
              <a:rPr lang="fr-FR" sz="2400" dirty="0" err="1" smtClean="0">
                <a:latin typeface="+mj-lt"/>
              </a:rPr>
              <a:t>peros</a:t>
            </a:r>
            <a:r>
              <a:rPr lang="fr-FR" sz="2400" dirty="0" smtClean="0">
                <a:latin typeface="+mj-lt"/>
              </a:rPr>
              <a:t>;100 </a:t>
            </a:r>
            <a:r>
              <a:rPr lang="fr-FR" sz="2400" dirty="0" smtClean="0">
                <a:latin typeface="+mj-lt"/>
              </a:rPr>
              <a:t>à 150 µ</a:t>
            </a:r>
            <a:r>
              <a:rPr lang="fr-FR" sz="2400" dirty="0" smtClean="0">
                <a:latin typeface="+mj-lt"/>
              </a:rPr>
              <a:t>g/24 h.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- </a:t>
            </a:r>
            <a:r>
              <a:rPr lang="fr-FR" sz="2400" b="1" dirty="0" smtClean="0">
                <a:latin typeface="+mj-lt"/>
              </a:rPr>
              <a:t>Recherche </a:t>
            </a:r>
            <a:r>
              <a:rPr lang="fr-FR" sz="2400" b="1" dirty="0" smtClean="0">
                <a:latin typeface="+mj-lt"/>
              </a:rPr>
              <a:t>et traitement du </a:t>
            </a:r>
            <a:r>
              <a:rPr lang="fr-FR" sz="2400" b="1" dirty="0" smtClean="0">
                <a:latin typeface="+mj-lt"/>
              </a:rPr>
              <a:t>facteur </a:t>
            </a:r>
            <a:r>
              <a:rPr lang="fr-FR" sz="2400" b="1" dirty="0" err="1" smtClean="0">
                <a:latin typeface="+mj-lt"/>
              </a:rPr>
              <a:t>déclanchant</a:t>
            </a:r>
            <a:endParaRPr lang="fr-FR" sz="2400" b="1" dirty="0" smtClean="0">
              <a:latin typeface="+mj-lt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Prise en charge de l’insuffisance surrénale aigue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latin typeface="+mj-lt"/>
              </a:rPr>
              <a:t>Surveillance</a:t>
            </a:r>
          </a:p>
          <a:p>
            <a:pPr>
              <a:buNone/>
            </a:pPr>
            <a:endParaRPr lang="fr-FR" sz="2400" b="1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FC, TA, T°, conscience, diurèse.</a:t>
            </a:r>
          </a:p>
          <a:p>
            <a:r>
              <a:rPr lang="fr-FR" sz="2400" dirty="0" smtClean="0">
                <a:latin typeface="+mj-lt"/>
              </a:rPr>
              <a:t>Refaire un </a:t>
            </a:r>
            <a:r>
              <a:rPr lang="fr-FR" sz="2400" dirty="0" smtClean="0">
                <a:latin typeface="+mj-lt"/>
              </a:rPr>
              <a:t>ionogramme sanguin </a:t>
            </a:r>
            <a:r>
              <a:rPr lang="fr-FR" sz="2400" dirty="0" smtClean="0">
                <a:latin typeface="+mj-lt"/>
              </a:rPr>
              <a:t>après 4 à 6 heures.</a:t>
            </a:r>
          </a:p>
          <a:p>
            <a:r>
              <a:rPr lang="fr-FR" sz="2400" dirty="0" smtClean="0">
                <a:latin typeface="+mj-lt"/>
              </a:rPr>
              <a:t>ECG </a:t>
            </a:r>
            <a:r>
              <a:rPr lang="fr-FR" sz="2400" dirty="0" smtClean="0">
                <a:latin typeface="+mj-lt"/>
              </a:rPr>
              <a:t>si </a:t>
            </a:r>
            <a:r>
              <a:rPr lang="fr-FR" sz="2400" dirty="0" smtClean="0">
                <a:latin typeface="+mj-lt"/>
              </a:rPr>
              <a:t>hyperkaliémie importante.</a:t>
            </a:r>
          </a:p>
          <a:p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Prise en charge de l’insuffisance surrénale aigue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+mj-lt"/>
              </a:rPr>
              <a:t>Traitement préventif</a:t>
            </a:r>
          </a:p>
          <a:p>
            <a:r>
              <a:rPr lang="fr-FR" sz="2400" dirty="0" smtClean="0">
                <a:latin typeface="+mj-lt"/>
              </a:rPr>
              <a:t>Renforcer l’</a:t>
            </a:r>
            <a:r>
              <a:rPr lang="fr-FR" sz="2400" dirty="0" err="1" smtClean="0">
                <a:latin typeface="+mj-lt"/>
              </a:rPr>
              <a:t>education</a:t>
            </a:r>
            <a:r>
              <a:rPr lang="fr-FR" sz="2400" dirty="0" smtClean="0">
                <a:latin typeface="+mj-lt"/>
              </a:rPr>
              <a:t> du patient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pPr>
              <a:buNone/>
            </a:pPr>
            <a:r>
              <a:rPr lang="fr-FR" sz="2400" dirty="0" smtClean="0">
                <a:latin typeface="+mj-lt"/>
              </a:rPr>
              <a:t>- Régime </a:t>
            </a:r>
            <a:r>
              <a:rPr lang="fr-FR" sz="2400" dirty="0" err="1" smtClean="0">
                <a:latin typeface="+mj-lt"/>
              </a:rPr>
              <a:t>normosodé</a:t>
            </a:r>
            <a:r>
              <a:rPr lang="fr-FR" sz="2400" dirty="0" smtClean="0">
                <a:latin typeface="+mj-lt"/>
              </a:rPr>
              <a:t>.</a:t>
            </a:r>
            <a:endParaRPr lang="fr-FR" sz="2400" dirty="0" smtClean="0">
              <a:latin typeface="+mj-lt"/>
            </a:endParaRPr>
          </a:p>
          <a:p>
            <a:pPr>
              <a:buNone/>
            </a:pPr>
            <a:r>
              <a:rPr lang="fr-FR" sz="2400" dirty="0" smtClean="0">
                <a:latin typeface="+mj-lt"/>
              </a:rPr>
              <a:t>- Pas d’automédication </a:t>
            </a:r>
            <a:r>
              <a:rPr lang="fr-FR" sz="2000" dirty="0" smtClean="0">
                <a:latin typeface="+mj-lt"/>
              </a:rPr>
              <a:t>(surtout laxatifs et diurétiques</a:t>
            </a:r>
            <a:r>
              <a:rPr lang="fr-FR" sz="2000" dirty="0" smtClean="0">
                <a:latin typeface="+mj-lt"/>
              </a:rPr>
              <a:t>).</a:t>
            </a:r>
            <a:endParaRPr lang="fr-FR" sz="2400" dirty="0" smtClean="0">
              <a:latin typeface="+mj-lt"/>
            </a:endParaRPr>
          </a:p>
          <a:p>
            <a:pPr>
              <a:buNone/>
            </a:pPr>
            <a:r>
              <a:rPr lang="fr-FR" sz="2400" dirty="0" smtClean="0">
                <a:latin typeface="+mj-lt"/>
              </a:rPr>
              <a:t>- Doubler la dose d’Hydrocortisone en cas de fièvre ou pathologie intercurrente.</a:t>
            </a:r>
          </a:p>
          <a:p>
            <a:pPr>
              <a:buNone/>
            </a:pPr>
            <a:r>
              <a:rPr lang="fr-FR" sz="2400" dirty="0" smtClean="0">
                <a:latin typeface="+mj-lt"/>
              </a:rPr>
              <a:t>- Augmenter la dose en cas de grossesse.</a:t>
            </a:r>
          </a:p>
          <a:p>
            <a:pPr>
              <a:buNone/>
            </a:pPr>
            <a:r>
              <a:rPr lang="fr-FR" sz="2400" dirty="0" smtClean="0">
                <a:latin typeface="+mj-lt"/>
              </a:rPr>
              <a:t>- Connaître </a:t>
            </a:r>
            <a:r>
              <a:rPr lang="fr-FR" sz="2400" dirty="0" smtClean="0">
                <a:latin typeface="+mj-lt"/>
              </a:rPr>
              <a:t>les signes </a:t>
            </a:r>
            <a:r>
              <a:rPr lang="fr-FR" sz="2400" dirty="0" smtClean="0">
                <a:latin typeface="+mj-lt"/>
              </a:rPr>
              <a:t>de décompensation aigue </a:t>
            </a:r>
          </a:p>
          <a:p>
            <a:pPr>
              <a:buNone/>
            </a:pPr>
            <a:r>
              <a:rPr lang="fr-FR" sz="2400" dirty="0" smtClean="0">
                <a:latin typeface="+mj-lt"/>
              </a:rPr>
              <a:t>-Prévenir tout médecin de sa maladie et du traitement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Rappel physiologique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57158" y="1214422"/>
          <a:ext cx="8429684" cy="5357850"/>
        </p:xfrm>
        <a:graphic>
          <a:graphicData uri="http://schemas.openxmlformats.org/presentationml/2006/ole">
            <p:oleObj spid="_x0000_s6146" name="Présentation" r:id="rId3" imgW="3426544" imgH="2283447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Rappel physiologique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85720" y="1214422"/>
          <a:ext cx="8501122" cy="5429288"/>
        </p:xfrm>
        <a:graphic>
          <a:graphicData uri="http://schemas.openxmlformats.org/presentationml/2006/ole">
            <p:oleObj spid="_x0000_s14338" name="Présentation" r:id="rId3" imgW="3426544" imgH="2283447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/>
              <a:t>Insuffisance surrénale </a:t>
            </a:r>
            <a:r>
              <a:rPr lang="fr-FR" sz="2800" b="1" dirty="0" smtClean="0"/>
              <a:t>lente</a:t>
            </a:r>
            <a:br>
              <a:rPr lang="fr-FR" sz="2800" b="1" dirty="0" smtClean="0"/>
            </a:b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Physiopathologie</a:t>
            </a: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fr-F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28596" y="1500174"/>
          <a:ext cx="8286808" cy="5214974"/>
        </p:xfrm>
        <a:graphic>
          <a:graphicData uri="http://schemas.openxmlformats.org/presentationml/2006/ole">
            <p:oleObj spid="_x0000_s12290" name="Présentation" r:id="rId3" imgW="3426544" imgH="2283447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Insuffisance surrénale lente</a:t>
            </a:r>
            <a:br>
              <a:rPr lang="fr-FR" sz="2800" b="1" dirty="0" smtClean="0"/>
            </a:b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Physiopathologie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00034" y="1571612"/>
          <a:ext cx="8286808" cy="5072098"/>
        </p:xfrm>
        <a:graphic>
          <a:graphicData uri="http://schemas.openxmlformats.org/presentationml/2006/ole">
            <p:oleObj spid="_x0000_s16386" name="Présentation" r:id="rId3" imgW="3426544" imgH="2283447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00034" y="2287588"/>
          <a:ext cx="8215370" cy="4213246"/>
        </p:xfrm>
        <a:graphic>
          <a:graphicData uri="http://schemas.openxmlformats.org/presentationml/2006/ole">
            <p:oleObj spid="_x0000_s13314" name="Présentation" r:id="rId3" imgW="3426544" imgH="2283447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Insuffisance surrénale lente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514580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• </a:t>
            </a:r>
            <a:r>
              <a:rPr lang="fr-FR" sz="2400" b="1" dirty="0" smtClean="0">
                <a:latin typeface="+mj-lt"/>
              </a:rPr>
              <a:t>L’insuffisance surrénale </a:t>
            </a:r>
            <a:r>
              <a:rPr lang="fr-FR" sz="2400" b="1" dirty="0" smtClean="0">
                <a:latin typeface="+mj-lt"/>
              </a:rPr>
              <a:t>périphérique(</a:t>
            </a:r>
            <a:r>
              <a:rPr lang="fr-FR" sz="2400" dirty="0" smtClean="0">
                <a:latin typeface="+mj-lt"/>
              </a:rPr>
              <a:t>Maladie d’Addison</a:t>
            </a:r>
            <a:r>
              <a:rPr lang="fr-FR" sz="2400" dirty="0" smtClean="0">
                <a:latin typeface="+mj-lt"/>
              </a:rPr>
              <a:t>) </a:t>
            </a:r>
            <a:r>
              <a:rPr lang="fr-FR" sz="2400" dirty="0" smtClean="0">
                <a:latin typeface="+mj-lt"/>
              </a:rPr>
              <a:t>: Déficit en </a:t>
            </a:r>
            <a:r>
              <a:rPr lang="fr-FR" sz="2400" dirty="0" smtClean="0">
                <a:latin typeface="+mj-lt"/>
              </a:rPr>
              <a:t>cortisol et </a:t>
            </a:r>
            <a:r>
              <a:rPr lang="fr-FR" sz="2400" dirty="0" smtClean="0">
                <a:latin typeface="+mj-lt"/>
              </a:rPr>
              <a:t>en aldostérone</a:t>
            </a:r>
            <a:r>
              <a:rPr lang="fr-FR" sz="2400" dirty="0" smtClean="0">
                <a:latin typeface="+mj-lt"/>
              </a:rPr>
              <a:t>. </a:t>
            </a:r>
          </a:p>
          <a:p>
            <a:r>
              <a:rPr lang="fr-FR" sz="2400" dirty="0" smtClean="0">
                <a:latin typeface="+mj-lt"/>
              </a:rPr>
              <a:t>S</a:t>
            </a:r>
            <a:r>
              <a:rPr lang="fr-FR" sz="2400" dirty="0" smtClean="0">
                <a:latin typeface="+mj-lt"/>
              </a:rPr>
              <a:t>ignes cliniques marqués:</a:t>
            </a:r>
          </a:p>
          <a:p>
            <a:pPr>
              <a:buNone/>
            </a:pPr>
            <a:r>
              <a:rPr lang="fr-FR" sz="2400" dirty="0" smtClean="0">
                <a:latin typeface="+mj-lt"/>
              </a:rPr>
              <a:t>       -Asthénie </a:t>
            </a:r>
            <a:r>
              <a:rPr lang="fr-FR" sz="2000" dirty="0" smtClean="0">
                <a:latin typeface="+mj-lt"/>
              </a:rPr>
              <a:t>physique et psychique</a:t>
            </a:r>
            <a:endParaRPr lang="fr-FR" sz="2400" dirty="0" smtClean="0">
              <a:latin typeface="+mj-lt"/>
            </a:endParaRPr>
          </a:p>
          <a:p>
            <a:pPr>
              <a:buNone/>
            </a:pPr>
            <a:r>
              <a:rPr lang="fr-FR" sz="2400" dirty="0" smtClean="0">
                <a:latin typeface="+mj-lt"/>
              </a:rPr>
              <a:t>       -Hypotension.(perte </a:t>
            </a:r>
            <a:r>
              <a:rPr lang="fr-FR" sz="2400" dirty="0" smtClean="0">
                <a:latin typeface="+mj-lt"/>
              </a:rPr>
              <a:t>de </a:t>
            </a:r>
            <a:r>
              <a:rPr lang="fr-FR" sz="2400" dirty="0" smtClean="0">
                <a:latin typeface="+mj-lt"/>
              </a:rPr>
              <a:t>sel)  </a:t>
            </a:r>
          </a:p>
          <a:p>
            <a:pPr>
              <a:buNone/>
            </a:pPr>
            <a:r>
              <a:rPr lang="fr-FR" sz="2400" dirty="0" smtClean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      -Tendance </a:t>
            </a:r>
            <a:r>
              <a:rPr lang="fr-FR" sz="2400" dirty="0" smtClean="0">
                <a:latin typeface="+mj-lt"/>
              </a:rPr>
              <a:t>à l’hyperkaliémie.</a:t>
            </a:r>
          </a:p>
          <a:p>
            <a:pPr>
              <a:buNone/>
            </a:pPr>
            <a:r>
              <a:rPr lang="fr-FR" sz="2400" dirty="0" smtClean="0">
                <a:latin typeface="+mj-lt"/>
              </a:rPr>
              <a:t>       -Mélanodermie 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pPr>
              <a:buNone/>
            </a:pPr>
            <a:r>
              <a:rPr lang="fr-FR" sz="2400" dirty="0" smtClean="0">
                <a:latin typeface="+mj-lt"/>
              </a:rPr>
              <a:t>• </a:t>
            </a:r>
            <a:r>
              <a:rPr lang="fr-FR" sz="2400" b="1" dirty="0" smtClean="0">
                <a:latin typeface="+mj-lt"/>
              </a:rPr>
              <a:t>L’insuffisance surrénale haute (causes hypophysaires, </a:t>
            </a:r>
            <a:r>
              <a:rPr lang="fr-FR" sz="2400" b="1" dirty="0" smtClean="0">
                <a:latin typeface="+mj-lt"/>
              </a:rPr>
              <a:t>souvent par </a:t>
            </a:r>
            <a:r>
              <a:rPr lang="fr-FR" sz="2400" dirty="0" smtClean="0">
                <a:latin typeface="+mj-lt"/>
              </a:rPr>
              <a:t>arrêt </a:t>
            </a:r>
            <a:r>
              <a:rPr lang="fr-FR" sz="2400" dirty="0" smtClean="0">
                <a:latin typeface="+mj-lt"/>
              </a:rPr>
              <a:t>d’une corticothérapie prolongée</a:t>
            </a:r>
            <a:r>
              <a:rPr lang="fr-FR" sz="2400" dirty="0" smtClean="0">
                <a:latin typeface="+mj-lt"/>
              </a:rPr>
              <a:t>):</a:t>
            </a:r>
          </a:p>
          <a:p>
            <a:pPr>
              <a:buNone/>
            </a:pPr>
            <a:r>
              <a:rPr lang="fr-FR" sz="2400" dirty="0" smtClean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La sécrétion d’aldostérone est préservée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319</TotalTime>
  <Words>2159</Words>
  <Application>Microsoft Office PowerPoint</Application>
  <PresentationFormat>Affichage à l'écran (4:3)</PresentationFormat>
  <Paragraphs>300</Paragraphs>
  <Slides>35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Urbain</vt:lpstr>
      <vt:lpstr>Présentation Microsoft Office PowerPoint</vt:lpstr>
      <vt:lpstr>INSUFFISANCE SURRENALIENNE</vt:lpstr>
      <vt:lpstr>Rappel physiologique</vt:lpstr>
      <vt:lpstr>Rappel physiologique Axe corticotrope</vt:lpstr>
      <vt:lpstr>Rappel physiologique</vt:lpstr>
      <vt:lpstr>Rappel physiologique</vt:lpstr>
      <vt:lpstr>Insuffisance surrénale lente Physiopathologie </vt:lpstr>
      <vt:lpstr>Insuffisance surrénale lente Physiopathologie</vt:lpstr>
      <vt:lpstr>Diapositive 8</vt:lpstr>
      <vt:lpstr>Insuffisance surrénale lente</vt:lpstr>
      <vt:lpstr>Signes cliniques et biologiques de l’ insuffisance surrenalienne lente</vt:lpstr>
      <vt:lpstr>Diagnostic positif </vt:lpstr>
      <vt:lpstr>Diagnostic positif </vt:lpstr>
      <vt:lpstr>Diagnostic positif</vt:lpstr>
      <vt:lpstr>Les causes les plus fréquentes</vt:lpstr>
      <vt:lpstr>Diagnostic étiologique</vt:lpstr>
      <vt:lpstr>Diagnostic étiologique</vt:lpstr>
      <vt:lpstr>Diagnostic étiologique</vt:lpstr>
      <vt:lpstr>Diapositive 18</vt:lpstr>
      <vt:lpstr>Prise en charge</vt:lpstr>
      <vt:lpstr>Prise en charge</vt:lpstr>
      <vt:lpstr>Prise en charge</vt:lpstr>
      <vt:lpstr>Prise en charge</vt:lpstr>
      <vt:lpstr>Couverture péri-opératoire Besoins en HC : dose à peine &gt; à la dose substitutive !</vt:lpstr>
      <vt:lpstr>L’insuffisance surrénale aiguë</vt:lpstr>
      <vt:lpstr>Diagnostic positif </vt:lpstr>
      <vt:lpstr>Diagnostic étiologique</vt:lpstr>
      <vt:lpstr>Diagnostic étiologique</vt:lpstr>
      <vt:lpstr>L’insuffisance surrénale aiguë</vt:lpstr>
      <vt:lpstr>Prise en charge de l’insuffisance surrénale aigue</vt:lpstr>
      <vt:lpstr>Prise en charge de l’insuffisance surrénale aigue</vt:lpstr>
      <vt:lpstr>Prise en charge de l’insuffisance surrénale aigue</vt:lpstr>
      <vt:lpstr>Prise en charge de l’insuffisance surrénale aigue</vt:lpstr>
      <vt:lpstr>Prise en charge de l’insuffisance surrénale aigue</vt:lpstr>
      <vt:lpstr>Prise en charge de l’insuffisance surrénale aigue</vt:lpstr>
      <vt:lpstr>Prise en charge de l’insuffisance surrénale aigue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SWEET</cp:lastModifiedBy>
  <cp:revision>33</cp:revision>
  <dcterms:created xsi:type="dcterms:W3CDTF">2014-01-17T09:43:38Z</dcterms:created>
  <dcterms:modified xsi:type="dcterms:W3CDTF">2014-01-17T15:03:05Z</dcterms:modified>
</cp:coreProperties>
</file>