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 id="2147483735" r:id="rId2"/>
  </p:sldMasterIdLst>
  <p:notesMasterIdLst>
    <p:notesMasterId r:id="rId52"/>
  </p:notesMasterIdLst>
  <p:sldIdLst>
    <p:sldId id="256" r:id="rId3"/>
    <p:sldId id="341" r:id="rId4"/>
    <p:sldId id="340" r:id="rId5"/>
    <p:sldId id="259" r:id="rId6"/>
    <p:sldId id="260" r:id="rId7"/>
    <p:sldId id="319" r:id="rId8"/>
    <p:sldId id="367" r:id="rId9"/>
    <p:sldId id="368" r:id="rId10"/>
    <p:sldId id="369" r:id="rId11"/>
    <p:sldId id="281" r:id="rId12"/>
    <p:sldId id="321" r:id="rId13"/>
    <p:sldId id="322" r:id="rId14"/>
    <p:sldId id="324" r:id="rId15"/>
    <p:sldId id="370" r:id="rId16"/>
    <p:sldId id="337" r:id="rId17"/>
    <p:sldId id="338" r:id="rId18"/>
    <p:sldId id="366" r:id="rId19"/>
    <p:sldId id="273" r:id="rId20"/>
    <p:sldId id="274" r:id="rId21"/>
    <p:sldId id="364" r:id="rId22"/>
    <p:sldId id="278" r:id="rId23"/>
    <p:sldId id="333" r:id="rId24"/>
    <p:sldId id="365" r:id="rId25"/>
    <p:sldId id="288" r:id="rId26"/>
    <p:sldId id="290" r:id="rId27"/>
    <p:sldId id="292" r:id="rId28"/>
    <p:sldId id="293" r:id="rId29"/>
    <p:sldId id="371" r:id="rId30"/>
    <p:sldId id="311" r:id="rId31"/>
    <p:sldId id="351" r:id="rId32"/>
    <p:sldId id="297" r:id="rId33"/>
    <p:sldId id="372" r:id="rId34"/>
    <p:sldId id="373" r:id="rId35"/>
    <p:sldId id="301" r:id="rId36"/>
    <p:sldId id="302" r:id="rId37"/>
    <p:sldId id="358" r:id="rId38"/>
    <p:sldId id="305" r:id="rId39"/>
    <p:sldId id="347" r:id="rId40"/>
    <p:sldId id="379" r:id="rId41"/>
    <p:sldId id="355" r:id="rId42"/>
    <p:sldId id="360" r:id="rId43"/>
    <p:sldId id="381" r:id="rId44"/>
    <p:sldId id="361" r:id="rId45"/>
    <p:sldId id="362" r:id="rId46"/>
    <p:sldId id="382" r:id="rId47"/>
    <p:sldId id="383" r:id="rId48"/>
    <p:sldId id="308" r:id="rId49"/>
    <p:sldId id="375" r:id="rId50"/>
    <p:sldId id="37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60093"/>
    <a:srgbClr val="009900"/>
    <a:srgbClr val="FF3399"/>
    <a:srgbClr val="FF9999"/>
    <a:srgbClr val="FF99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434" autoAdjust="0"/>
  </p:normalViewPr>
  <p:slideViewPr>
    <p:cSldViewPr snapToGrid="0">
      <p:cViewPr varScale="1">
        <p:scale>
          <a:sx n="83" d="100"/>
          <a:sy n="83" d="100"/>
        </p:scale>
        <p:origin x="69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20T22:02:51.705" idx="3">
    <p:pos x="10" y="10"/>
    <p:text>Approches simplifiée 
Les approches progressives ou statistiques sont toujours préférables lorsque l’on ne dispose pas d’informations complémentaires pouvant confronter la décision (autres analyses, taille du lot, péremption,,,,)
Dans le cadre de cette démarche, le résultat reportable est le résultat confirmé par le re-test,
Bien que simple dans sa mise en œuvre, cette démarche présente un risque non négligeable d’erreurs sur la conformité du résultat reportable,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20T22:03:23.741" idx="4">
    <p:pos x="313" y="3314"/>
    <p:text>Remarque : la moyenne ne peut être reportée du fait de l’absence de vérification de l’homogénéité des résultats.</p:text>
    <p:extLst mod="1">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4716F-973D-4680-8BC0-67602D455A1C}" type="datetimeFigureOut">
              <a:rPr lang="fr-FR" smtClean="0"/>
              <a:t>01/04/2020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7D727-5494-4033-8D15-E26F26D8B655}" type="slidenum">
              <a:rPr lang="fr-FR" smtClean="0"/>
              <a:t>‹N°›</a:t>
            </a:fld>
            <a:endParaRPr lang="fr-FR"/>
          </a:p>
        </p:txBody>
      </p:sp>
    </p:spTree>
    <p:extLst>
      <p:ext uri="{BB962C8B-B14F-4D97-AF65-F5344CB8AC3E}">
        <p14:creationId xmlns:p14="http://schemas.microsoft.com/office/powerpoint/2010/main" val="92334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B7D727-5494-4033-8D15-E26F26D8B655}" type="slidenum">
              <a:rPr lang="fr-FR" smtClean="0"/>
              <a:t>27</a:t>
            </a:fld>
            <a:endParaRPr lang="fr-FR"/>
          </a:p>
        </p:txBody>
      </p:sp>
    </p:spTree>
    <p:extLst>
      <p:ext uri="{BB962C8B-B14F-4D97-AF65-F5344CB8AC3E}">
        <p14:creationId xmlns:p14="http://schemas.microsoft.com/office/powerpoint/2010/main" val="297782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Réaliser un </a:t>
            </a:r>
            <a:endParaRPr lang="fr-FR" dirty="0"/>
          </a:p>
        </p:txBody>
      </p:sp>
      <p:sp>
        <p:nvSpPr>
          <p:cNvPr id="4" name="Espace réservé du numéro de diapositive 3"/>
          <p:cNvSpPr>
            <a:spLocks noGrp="1"/>
          </p:cNvSpPr>
          <p:nvPr>
            <p:ph type="sldNum" sz="quarter" idx="10"/>
          </p:nvPr>
        </p:nvSpPr>
        <p:spPr/>
        <p:txBody>
          <a:bodyPr/>
          <a:lstStyle/>
          <a:p>
            <a:fld id="{24B7D727-5494-4033-8D15-E26F26D8B655}" type="slidenum">
              <a:rPr lang="fr-FR" smtClean="0"/>
              <a:t>28</a:t>
            </a:fld>
            <a:endParaRPr lang="fr-FR"/>
          </a:p>
        </p:txBody>
      </p:sp>
    </p:spTree>
    <p:extLst>
      <p:ext uri="{BB962C8B-B14F-4D97-AF65-F5344CB8AC3E}">
        <p14:creationId xmlns:p14="http://schemas.microsoft.com/office/powerpoint/2010/main" val="296230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B7D727-5494-4033-8D15-E26F26D8B655}" type="slidenum">
              <a:rPr lang="fr-FR" smtClean="0"/>
              <a:t>29</a:t>
            </a:fld>
            <a:endParaRPr lang="fr-FR"/>
          </a:p>
        </p:txBody>
      </p:sp>
    </p:spTree>
    <p:extLst>
      <p:ext uri="{BB962C8B-B14F-4D97-AF65-F5344CB8AC3E}">
        <p14:creationId xmlns:p14="http://schemas.microsoft.com/office/powerpoint/2010/main" val="420436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2400" dirty="0"/>
          </a:p>
        </p:txBody>
      </p:sp>
      <p:sp>
        <p:nvSpPr>
          <p:cNvPr id="4" name="Espace réservé du numéro de diapositive 3"/>
          <p:cNvSpPr>
            <a:spLocks noGrp="1"/>
          </p:cNvSpPr>
          <p:nvPr>
            <p:ph type="sldNum" sz="quarter" idx="10"/>
          </p:nvPr>
        </p:nvSpPr>
        <p:spPr/>
        <p:txBody>
          <a:bodyPr/>
          <a:lstStyle/>
          <a:p>
            <a:fld id="{24B7D727-5494-4033-8D15-E26F26D8B655}" type="slidenum">
              <a:rPr lang="fr-FR" smtClean="0"/>
              <a:t>40</a:t>
            </a:fld>
            <a:endParaRPr lang="fr-FR"/>
          </a:p>
        </p:txBody>
      </p:sp>
    </p:spTree>
    <p:extLst>
      <p:ext uri="{BB962C8B-B14F-4D97-AF65-F5344CB8AC3E}">
        <p14:creationId xmlns:p14="http://schemas.microsoft.com/office/powerpoint/2010/main" val="309329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82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6626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073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6575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spTree>
    <p:extLst>
      <p:ext uri="{BB962C8B-B14F-4D97-AF65-F5344CB8AC3E}">
        <p14:creationId xmlns:p14="http://schemas.microsoft.com/office/powerpoint/2010/main" val="205887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74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594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731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982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66024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56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spTree>
    <p:extLst>
      <p:ext uri="{BB962C8B-B14F-4D97-AF65-F5344CB8AC3E}">
        <p14:creationId xmlns:p14="http://schemas.microsoft.com/office/powerpoint/2010/main" val="696755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13391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60990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8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6881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13548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0984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841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075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46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20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88484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1635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0892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8391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9742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74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4/1/2020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9058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7367643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2.wdp"/><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69217" y="1124355"/>
            <a:ext cx="9053565" cy="2308491"/>
          </a:xfrm>
        </p:spPr>
        <p:txBody>
          <a:bodyPr/>
          <a:lstStyle/>
          <a:p>
            <a:r>
              <a:rPr lang="fr-FR" b="1" dirty="0" smtClean="0">
                <a:effectLst>
                  <a:outerShdw blurRad="38100" dist="38100" dir="2700000" algn="tl">
                    <a:srgbClr val="000000">
                      <a:alpha val="43137"/>
                    </a:srgbClr>
                  </a:outerShdw>
                </a:effectLst>
                <a:latin typeface="Century Gothic" panose="020B0502020202020204" pitchFamily="34" charset="0"/>
              </a:rPr>
              <a:t>NOTIONS DE LIBERATION </a:t>
            </a:r>
            <a:br>
              <a:rPr lang="fr-FR" b="1" dirty="0" smtClean="0">
                <a:effectLst>
                  <a:outerShdw blurRad="38100" dist="38100" dir="2700000" algn="tl">
                    <a:srgbClr val="000000">
                      <a:alpha val="43137"/>
                    </a:srgbClr>
                  </a:outerShdw>
                </a:effectLst>
                <a:latin typeface="Century Gothic" panose="020B0502020202020204" pitchFamily="34" charset="0"/>
              </a:rPr>
            </a:br>
            <a:r>
              <a:rPr lang="fr-FR" b="1" dirty="0" smtClean="0">
                <a:effectLst>
                  <a:outerShdw blurRad="38100" dist="38100" dir="2700000" algn="tl">
                    <a:srgbClr val="000000">
                      <a:alpha val="43137"/>
                    </a:srgbClr>
                  </a:outerShdw>
                </a:effectLst>
                <a:latin typeface="Century Gothic" panose="020B0502020202020204" pitchFamily="34" charset="0"/>
              </a:rPr>
              <a:t>ET CONFORMITE DES LOTS</a:t>
            </a:r>
            <a:endParaRPr lang="fr-FR" b="1" dirty="0">
              <a:effectLst>
                <a:outerShdw blurRad="38100" dist="38100" dir="2700000" algn="tl">
                  <a:srgbClr val="000000">
                    <a:alpha val="43137"/>
                  </a:srgbClr>
                </a:outerShdw>
              </a:effectLst>
              <a:latin typeface="Century Gothic" panose="020B0502020202020204" pitchFamily="34" charset="0"/>
            </a:endParaRPr>
          </a:p>
        </p:txBody>
      </p:sp>
      <p:sp>
        <p:nvSpPr>
          <p:cNvPr id="4" name="Rectangle 3"/>
          <p:cNvSpPr/>
          <p:nvPr/>
        </p:nvSpPr>
        <p:spPr>
          <a:xfrm>
            <a:off x="3048000" y="3686739"/>
            <a:ext cx="6096000" cy="1299715"/>
          </a:xfrm>
          <a:prstGeom prst="rect">
            <a:avLst/>
          </a:prstGeom>
          <a:ln w="38100">
            <a:solidFill>
              <a:schemeClr val="accent1"/>
            </a:solidFill>
          </a:ln>
        </p:spPr>
        <p:txBody>
          <a:bodyPr>
            <a:spAutoFit/>
          </a:bodyPr>
          <a:lstStyle/>
          <a:p>
            <a:pPr algn="ctr">
              <a:lnSpc>
                <a:spcPct val="150000"/>
              </a:lnSpc>
            </a:pPr>
            <a:r>
              <a:rPr lang="fr-FR" b="1" dirty="0"/>
              <a:t>Dr M.BELLEILI </a:t>
            </a:r>
          </a:p>
          <a:p>
            <a:pPr algn="ctr">
              <a:lnSpc>
                <a:spcPct val="150000"/>
              </a:lnSpc>
            </a:pPr>
            <a:r>
              <a:rPr lang="fr-FR" b="1" dirty="0"/>
              <a:t>Laboratoire de Chimie Analytique </a:t>
            </a:r>
          </a:p>
          <a:p>
            <a:pPr algn="ctr">
              <a:lnSpc>
                <a:spcPct val="150000"/>
              </a:lnSpc>
            </a:pPr>
            <a:r>
              <a:rPr lang="fr-FR" b="1" dirty="0"/>
              <a:t>Département de Pharmacie – Faculté de Médecine - Annaba </a:t>
            </a:r>
          </a:p>
        </p:txBody>
      </p:sp>
      <p:pic>
        <p:nvPicPr>
          <p:cNvPr id="5" name="Picture 3"/>
          <p:cNvPicPr>
            <a:picLocks noChangeAspect="1" noChangeArrowheads="1"/>
          </p:cNvPicPr>
          <p:nvPr/>
        </p:nvPicPr>
        <p:blipFill>
          <a:blip r:embed="rId2" cstate="print"/>
          <a:srcRect/>
          <a:stretch>
            <a:fillRect/>
          </a:stretch>
        </p:blipFill>
        <p:spPr bwMode="auto">
          <a:xfrm>
            <a:off x="11095" y="-5766"/>
            <a:ext cx="2158899" cy="14524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1740036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6824" y="1360546"/>
            <a:ext cx="11243256" cy="5078313"/>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fr-FR" sz="2400" b="1" dirty="0" smtClean="0">
                <a:latin typeface="Century Gothic" panose="020B0502020202020204" pitchFamily="34" charset="0"/>
                <a:cs typeface="Times New Roman" panose="02020603050405020304" pitchFamily="18" charset="0"/>
              </a:rPr>
              <a:t>Analyste en charge de l’analyse :</a:t>
            </a:r>
          </a:p>
          <a:p>
            <a:pPr marL="457200" indent="-457200">
              <a:lnSpc>
                <a:spcPct val="150000"/>
              </a:lnSpc>
              <a:buFont typeface="Wingdings" panose="05000000000000000000" pitchFamily="2" charset="2"/>
              <a:buChar char="ü"/>
            </a:pPr>
            <a:r>
              <a:rPr lang="fr-FR" sz="2400" i="1" dirty="0" smtClean="0">
                <a:latin typeface="Century Gothic" panose="020B0502020202020204" pitchFamily="34" charset="0"/>
                <a:cs typeface="Times New Roman" panose="02020603050405020304" pitchFamily="18" charset="0"/>
              </a:rPr>
              <a:t>Informer </a:t>
            </a:r>
            <a:r>
              <a:rPr lang="fr-FR" sz="2400" i="1" dirty="0">
                <a:latin typeface="Century Gothic" panose="020B0502020202020204" pitchFamily="34" charset="0"/>
                <a:cs typeface="Times New Roman" panose="02020603050405020304" pitchFamily="18" charset="0"/>
              </a:rPr>
              <a:t>immédiatement son superviseur </a:t>
            </a:r>
            <a:endParaRPr lang="fr-FR" sz="2400" b="1" i="1" dirty="0" smtClean="0">
              <a:latin typeface="Century Gothic" panose="020B0502020202020204" pitchFamily="34" charset="0"/>
              <a:cs typeface="Times New Roman" panose="02020603050405020304" pitchFamily="18" charset="0"/>
            </a:endParaRPr>
          </a:p>
          <a:p>
            <a:pPr marL="457200" indent="-457200">
              <a:lnSpc>
                <a:spcPct val="150000"/>
              </a:lnSpc>
              <a:buFont typeface="Wingdings" panose="05000000000000000000" pitchFamily="2" charset="2"/>
              <a:buChar char="ü"/>
            </a:pPr>
            <a:r>
              <a:rPr lang="fr-FR" sz="2400" i="1" dirty="0" smtClean="0">
                <a:latin typeface="Century Gothic" panose="020B0502020202020204" pitchFamily="34" charset="0"/>
                <a:cs typeface="Times New Roman" panose="02020603050405020304" pitchFamily="18" charset="0"/>
              </a:rPr>
              <a:t>Conserver l’ensemble des éléments et échantillons jusqu’à la clôture de l’OOS</a:t>
            </a:r>
          </a:p>
          <a:p>
            <a:pPr marL="457200" indent="-457200">
              <a:lnSpc>
                <a:spcPct val="150000"/>
              </a:lnSpc>
              <a:buFont typeface="Wingdings" panose="05000000000000000000" pitchFamily="2" charset="2"/>
              <a:buChar char="ü"/>
            </a:pPr>
            <a:r>
              <a:rPr lang="fr-FR" sz="2400" i="1" dirty="0">
                <a:latin typeface="Century Gothic" panose="020B0502020202020204" pitchFamily="34" charset="0"/>
                <a:cs typeface="Times New Roman" panose="02020603050405020304" pitchFamily="18" charset="0"/>
              </a:rPr>
              <a:t>Participe à l’enquête préliminaire et éventuellement à l’enquête </a:t>
            </a:r>
            <a:r>
              <a:rPr lang="fr-FR" sz="2400" i="1" dirty="0" smtClean="0">
                <a:latin typeface="Century Gothic" panose="020B0502020202020204" pitchFamily="34" charset="0"/>
                <a:cs typeface="Times New Roman" panose="02020603050405020304" pitchFamily="18" charset="0"/>
              </a:rPr>
              <a:t>élargie</a:t>
            </a:r>
          </a:p>
          <a:p>
            <a:pPr marL="457200" indent="-457200">
              <a:lnSpc>
                <a:spcPct val="150000"/>
              </a:lnSpc>
              <a:buFont typeface="Wingdings" panose="05000000000000000000" pitchFamily="2" charset="2"/>
              <a:buChar char="ü"/>
            </a:pPr>
            <a:r>
              <a:rPr lang="fr-FR" sz="2400" dirty="0" smtClean="0">
                <a:latin typeface="Century Gothic" panose="020B0502020202020204" pitchFamily="34" charset="0"/>
                <a:cs typeface="Times New Roman" panose="02020603050405020304" pitchFamily="18" charset="0"/>
              </a:rPr>
              <a:t>S’assurer de la validité de ses résultats </a:t>
            </a:r>
          </a:p>
          <a:p>
            <a:pPr marL="457200" indent="-457200">
              <a:lnSpc>
                <a:spcPct val="150000"/>
              </a:lnSpc>
              <a:buFont typeface="Wingdings" panose="05000000000000000000" pitchFamily="2" charset="2"/>
              <a:buChar char="ü"/>
            </a:pPr>
            <a:r>
              <a:rPr lang="fr-FR" sz="2400" dirty="0" smtClean="0">
                <a:latin typeface="Century Gothic" panose="020B0502020202020204" pitchFamily="34" charset="0"/>
                <a:cs typeface="Times New Roman" panose="02020603050405020304" pitchFamily="18" charset="0"/>
              </a:rPr>
              <a:t>Peut déclencher la procédure OOS</a:t>
            </a:r>
          </a:p>
          <a:p>
            <a:pPr marL="457200" indent="-457200">
              <a:lnSpc>
                <a:spcPct val="150000"/>
              </a:lnSpc>
              <a:buFont typeface="Wingdings" panose="05000000000000000000" pitchFamily="2" charset="2"/>
              <a:buChar char="ü"/>
            </a:pPr>
            <a:r>
              <a:rPr lang="fr-FR" sz="2400" dirty="0" smtClean="0">
                <a:latin typeface="Century Gothic" panose="020B0502020202020204" pitchFamily="34" charset="0"/>
                <a:cs typeface="Times New Roman" panose="02020603050405020304" pitchFamily="18" charset="0"/>
              </a:rPr>
              <a:t>Documente l’OOS</a:t>
            </a:r>
          </a:p>
        </p:txBody>
      </p:sp>
      <p:sp>
        <p:nvSpPr>
          <p:cNvPr id="6" name="Rectangle 5"/>
          <p:cNvSpPr/>
          <p:nvPr/>
        </p:nvSpPr>
        <p:spPr>
          <a:xfrm>
            <a:off x="3002507" y="0"/>
            <a:ext cx="9189492"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III. CADRE </a:t>
            </a:r>
            <a:r>
              <a:rPr lang="fr-FR" sz="3600" b="1" dirty="0">
                <a:effectLst>
                  <a:outerShdw blurRad="38100" dist="38100" dir="2700000" algn="tl">
                    <a:srgbClr val="000000">
                      <a:alpha val="43137"/>
                    </a:srgbClr>
                  </a:outerShdw>
                </a:effectLst>
              </a:rPr>
              <a:t>DE LA DECLARATION D’UN OOS</a:t>
            </a:r>
          </a:p>
        </p:txBody>
      </p:sp>
      <p:sp>
        <p:nvSpPr>
          <p:cNvPr id="7" name="Rectangle 6"/>
          <p:cNvSpPr/>
          <p:nvPr/>
        </p:nvSpPr>
        <p:spPr>
          <a:xfrm rot="20139958">
            <a:off x="-27651" y="604984"/>
            <a:ext cx="3049233" cy="523220"/>
          </a:xfrm>
          <a:prstGeom prst="rect">
            <a:avLst/>
          </a:prstGeom>
          <a:ln>
            <a:solidFill>
              <a:srgbClr val="0070C0"/>
            </a:solidFill>
          </a:ln>
        </p:spPr>
        <p:txBody>
          <a:bodyPr wrap="none">
            <a:spAutoFit/>
          </a:bodyPr>
          <a:lstStyle/>
          <a:p>
            <a:pPr lvl="0" algn="r"/>
            <a:r>
              <a:rPr lang="fr-FR" sz="2800" b="1" i="1" dirty="0" smtClean="0">
                <a:solidFill>
                  <a:srgbClr val="0070C0"/>
                </a:solidFill>
              </a:rPr>
              <a:t>2. RESPONSABILITES</a:t>
            </a:r>
            <a:endParaRPr lang="fr-FR" sz="2800" b="1" i="1" dirty="0">
              <a:solidFill>
                <a:srgbClr val="0070C0"/>
              </a:solidFill>
            </a:endParaRPr>
          </a:p>
        </p:txBody>
      </p:sp>
    </p:spTree>
    <p:extLst>
      <p:ext uri="{BB962C8B-B14F-4D97-AF65-F5344CB8AC3E}">
        <p14:creationId xmlns:p14="http://schemas.microsoft.com/office/powerpoint/2010/main" val="2007704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0985" y="1129731"/>
            <a:ext cx="11650031" cy="521681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fr-FR" sz="2400" b="1" dirty="0" smtClean="0">
                <a:latin typeface="Century Gothic" panose="020B0502020202020204" pitchFamily="34" charset="0"/>
                <a:cs typeface="Times New Roman" panose="02020603050405020304" pitchFamily="18" charset="0"/>
              </a:rPr>
              <a:t>Responsable Laboratoire</a:t>
            </a:r>
          </a:p>
          <a:p>
            <a:pPr marL="342900" indent="-342900" algn="just">
              <a:lnSpc>
                <a:spcPct val="150000"/>
              </a:lnSpc>
              <a:buFont typeface="Wingdings" panose="05000000000000000000" pitchFamily="2" charset="2"/>
              <a:buChar char="ü"/>
            </a:pPr>
            <a:r>
              <a:rPr lang="fr-FR" sz="2200" i="1" dirty="0" smtClean="0">
                <a:latin typeface="Century Gothic" panose="020B0502020202020204" pitchFamily="34" charset="0"/>
                <a:cs typeface="Times New Roman" panose="02020603050405020304" pitchFamily="18" charset="0"/>
              </a:rPr>
              <a:t>Mène l’enquête préliminaire conjointement avec l’analyste ayant généré l’OOS</a:t>
            </a:r>
          </a:p>
          <a:p>
            <a:pPr marL="342900" indent="-342900" algn="just">
              <a:lnSpc>
                <a:spcPct val="150000"/>
              </a:lnSpc>
              <a:buFont typeface="Wingdings" panose="05000000000000000000" pitchFamily="2" charset="2"/>
              <a:buChar char="ü"/>
            </a:pPr>
            <a:r>
              <a:rPr lang="fr-FR" sz="2200" i="1" dirty="0" smtClean="0">
                <a:latin typeface="Century Gothic" panose="020B0502020202020204" pitchFamily="34" charset="0"/>
                <a:cs typeface="Times New Roman" panose="02020603050405020304" pitchFamily="18" charset="0"/>
              </a:rPr>
              <a:t>Décide des éventuels essais additionnels et approuve les résultats </a:t>
            </a:r>
          </a:p>
          <a:p>
            <a:pPr marL="342900" indent="-342900" algn="just">
              <a:lnSpc>
                <a:spcPct val="150000"/>
              </a:lnSpc>
              <a:buFont typeface="Wingdings" panose="05000000000000000000" pitchFamily="2" charset="2"/>
              <a:buChar char="ü"/>
            </a:pPr>
            <a:r>
              <a:rPr lang="fr-FR" sz="2200" i="1" dirty="0" smtClean="0">
                <a:latin typeface="Century Gothic" panose="020B0502020202020204" pitchFamily="34" charset="0"/>
                <a:cs typeface="Times New Roman" panose="02020603050405020304" pitchFamily="18" charset="0"/>
              </a:rPr>
              <a:t>Met </a:t>
            </a:r>
            <a:r>
              <a:rPr lang="fr-FR" sz="2200" i="1" dirty="0">
                <a:latin typeface="Century Gothic" panose="020B0502020202020204" pitchFamily="34" charset="0"/>
                <a:cs typeface="Times New Roman" panose="02020603050405020304" pitchFamily="18" charset="0"/>
              </a:rPr>
              <a:t>en place les actions correctives et préventives dans son </a:t>
            </a:r>
            <a:r>
              <a:rPr lang="fr-FR" sz="2200" i="1" dirty="0" smtClean="0">
                <a:latin typeface="Century Gothic" panose="020B0502020202020204" pitchFamily="34" charset="0"/>
                <a:cs typeface="Times New Roman" panose="02020603050405020304" pitchFamily="18" charset="0"/>
              </a:rPr>
              <a:t>département</a:t>
            </a:r>
          </a:p>
          <a:p>
            <a:pPr marL="342900" indent="-342900" algn="just">
              <a:lnSpc>
                <a:spcPct val="150000"/>
              </a:lnSpc>
              <a:buFont typeface="Wingdings" panose="05000000000000000000" pitchFamily="2" charset="2"/>
              <a:buChar char="ü"/>
            </a:pPr>
            <a:r>
              <a:rPr lang="fr-FR" sz="2200" dirty="0">
                <a:latin typeface="Century Gothic" panose="020B0502020202020204" pitchFamily="34" charset="0"/>
                <a:cs typeface="Times New Roman" panose="02020603050405020304" pitchFamily="18" charset="0"/>
              </a:rPr>
              <a:t>Valide les résultats de l’analyste</a:t>
            </a:r>
          </a:p>
          <a:p>
            <a:pPr marL="342900" indent="-342900" algn="just">
              <a:lnSpc>
                <a:spcPct val="150000"/>
              </a:lnSpc>
              <a:buFont typeface="Wingdings" panose="05000000000000000000" pitchFamily="2" charset="2"/>
              <a:buChar char="ü"/>
            </a:pPr>
            <a:r>
              <a:rPr lang="fr-FR" sz="2200" dirty="0">
                <a:latin typeface="Century Gothic" panose="020B0502020202020204" pitchFamily="34" charset="0"/>
                <a:cs typeface="Times New Roman" panose="02020603050405020304" pitchFamily="18" charset="0"/>
              </a:rPr>
              <a:t>Initie la procédure OOS si cela n a pas été </a:t>
            </a:r>
            <a:r>
              <a:rPr lang="fr-FR" sz="2200" dirty="0" smtClean="0">
                <a:latin typeface="Century Gothic" panose="020B0502020202020204" pitchFamily="34" charset="0"/>
                <a:cs typeface="Times New Roman" panose="02020603050405020304" pitchFamily="18" charset="0"/>
              </a:rPr>
              <a:t>effectue</a:t>
            </a:r>
            <a:endParaRPr lang="fr-FR" sz="2200" dirty="0" smtClean="0">
              <a:solidFill>
                <a:srgbClr val="009900"/>
              </a:solidFill>
              <a:latin typeface="Century Gothic" panose="020B050202020202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fr-FR" sz="2200" dirty="0" smtClean="0">
                <a:latin typeface="Century Gothic" panose="020B0502020202020204" pitchFamily="34" charset="0"/>
                <a:cs typeface="Times New Roman" panose="02020603050405020304" pitchFamily="18" charset="0"/>
              </a:rPr>
              <a:t>Est en charge de l’enquête élargie au sein de son département et de l’</a:t>
            </a:r>
            <a:r>
              <a:rPr lang="fr-FR" sz="2200" dirty="0">
                <a:latin typeface="Century Gothic" panose="020B0502020202020204" pitchFamily="34" charset="0"/>
                <a:cs typeface="Times New Roman" panose="02020603050405020304" pitchFamily="18" charset="0"/>
              </a:rPr>
              <a:t>é</a:t>
            </a:r>
            <a:r>
              <a:rPr lang="fr-FR" sz="2200" dirty="0" smtClean="0">
                <a:latin typeface="Century Gothic" panose="020B0502020202020204" pitchFamily="34" charset="0"/>
                <a:cs typeface="Times New Roman" panose="02020603050405020304" pitchFamily="18" charset="0"/>
              </a:rPr>
              <a:t>laboration du plan de </a:t>
            </a:r>
            <a:r>
              <a:rPr lang="fr-FR" sz="2200" dirty="0" err="1" smtClean="0">
                <a:latin typeface="Century Gothic" panose="020B0502020202020204" pitchFamily="34" charset="0"/>
                <a:cs typeface="Times New Roman" panose="02020603050405020304" pitchFamily="18" charset="0"/>
              </a:rPr>
              <a:t>re-test</a:t>
            </a:r>
            <a:endParaRPr lang="fr-FR" sz="2200" dirty="0" smtClean="0">
              <a:latin typeface="Century Gothic" panose="020B050202020202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fr-FR" sz="2200" dirty="0" smtClean="0">
                <a:latin typeface="Century Gothic" panose="020B0502020202020204" pitchFamily="34" charset="0"/>
                <a:cs typeface="Times New Roman" panose="02020603050405020304" pitchFamily="18" charset="0"/>
              </a:rPr>
              <a:t>Participe aux conclusions de l’enquête</a:t>
            </a:r>
          </a:p>
          <a:p>
            <a:pPr marL="342900" indent="-342900" algn="just">
              <a:lnSpc>
                <a:spcPct val="150000"/>
              </a:lnSpc>
              <a:buFont typeface="Wingdings" panose="05000000000000000000" pitchFamily="2" charset="2"/>
              <a:buChar char="ü"/>
            </a:pPr>
            <a:r>
              <a:rPr lang="fr-FR" sz="2200" dirty="0" smtClean="0">
                <a:latin typeface="Century Gothic" panose="020B0502020202020204" pitchFamily="34" charset="0"/>
                <a:cs typeface="Times New Roman" panose="02020603050405020304" pitchFamily="18" charset="0"/>
              </a:rPr>
              <a:t>Prend la décision de conformité du résultat de l’analyse</a:t>
            </a:r>
          </a:p>
        </p:txBody>
      </p:sp>
      <p:sp>
        <p:nvSpPr>
          <p:cNvPr id="6" name="Rectangle 5"/>
          <p:cNvSpPr/>
          <p:nvPr/>
        </p:nvSpPr>
        <p:spPr>
          <a:xfrm>
            <a:off x="3002507" y="0"/>
            <a:ext cx="9189492"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III. CADRE </a:t>
            </a:r>
            <a:r>
              <a:rPr lang="fr-FR" sz="3600" b="1" dirty="0">
                <a:effectLst>
                  <a:outerShdw blurRad="38100" dist="38100" dir="2700000" algn="tl">
                    <a:srgbClr val="000000">
                      <a:alpha val="43137"/>
                    </a:srgbClr>
                  </a:outerShdw>
                </a:effectLst>
              </a:rPr>
              <a:t>DE LA DECLARATION D’UN OOS</a:t>
            </a:r>
          </a:p>
        </p:txBody>
      </p:sp>
      <p:sp>
        <p:nvSpPr>
          <p:cNvPr id="7" name="Rectangle 6"/>
          <p:cNvSpPr/>
          <p:nvPr/>
        </p:nvSpPr>
        <p:spPr>
          <a:xfrm rot="20139958">
            <a:off x="-27651" y="604984"/>
            <a:ext cx="3049233" cy="523220"/>
          </a:xfrm>
          <a:prstGeom prst="rect">
            <a:avLst/>
          </a:prstGeom>
          <a:ln>
            <a:solidFill>
              <a:srgbClr val="0070C0"/>
            </a:solidFill>
          </a:ln>
        </p:spPr>
        <p:txBody>
          <a:bodyPr wrap="none">
            <a:spAutoFit/>
          </a:bodyPr>
          <a:lstStyle/>
          <a:p>
            <a:pPr lvl="0" algn="r"/>
            <a:r>
              <a:rPr lang="fr-FR" sz="2800" b="1" i="1" dirty="0" smtClean="0">
                <a:solidFill>
                  <a:srgbClr val="0070C0"/>
                </a:solidFill>
              </a:rPr>
              <a:t>2. RESPONSABILITES</a:t>
            </a:r>
            <a:endParaRPr lang="fr-FR" sz="2800" b="1" i="1" dirty="0">
              <a:solidFill>
                <a:srgbClr val="0070C0"/>
              </a:solidFill>
            </a:endParaRPr>
          </a:p>
        </p:txBody>
      </p:sp>
    </p:spTree>
    <p:extLst>
      <p:ext uri="{BB962C8B-B14F-4D97-AF65-F5344CB8AC3E}">
        <p14:creationId xmlns:p14="http://schemas.microsoft.com/office/powerpoint/2010/main" val="3726300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2263" y="1583065"/>
            <a:ext cx="11477766" cy="452431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fr-FR" sz="2400" b="1" dirty="0" smtClean="0">
                <a:latin typeface="Century Gothic" panose="020B0502020202020204" pitchFamily="34" charset="0"/>
                <a:cs typeface="Times New Roman" panose="02020603050405020304" pitchFamily="18" charset="0"/>
              </a:rPr>
              <a:t>Responsable Assurance qualité</a:t>
            </a:r>
          </a:p>
          <a:p>
            <a:pPr marL="342900" indent="-342900" algn="just">
              <a:lnSpc>
                <a:spcPct val="150000"/>
              </a:lnSpc>
              <a:buFont typeface="Wingdings" panose="05000000000000000000" pitchFamily="2" charset="2"/>
              <a:buChar char="ü"/>
            </a:pPr>
            <a:r>
              <a:rPr lang="fr-FR" sz="2400" dirty="0" smtClean="0">
                <a:latin typeface="Century Gothic" panose="020B0502020202020204" pitchFamily="34" charset="0"/>
                <a:cs typeface="Times New Roman" panose="02020603050405020304" pitchFamily="18" charset="0"/>
              </a:rPr>
              <a:t>Approuve les conclusions des enquêtes préliminaires et élargie ainsi que le plan de </a:t>
            </a:r>
            <a:r>
              <a:rPr lang="fr-FR" sz="2400" dirty="0" err="1" smtClean="0">
                <a:latin typeface="Century Gothic" panose="020B0502020202020204" pitchFamily="34" charset="0"/>
                <a:cs typeface="Times New Roman" panose="02020603050405020304" pitchFamily="18" charset="0"/>
              </a:rPr>
              <a:t>re-test</a:t>
            </a:r>
            <a:r>
              <a:rPr lang="fr-FR" sz="2400" dirty="0" smtClean="0">
                <a:latin typeface="Century Gothic" panose="020B0502020202020204" pitchFamily="34" charset="0"/>
                <a:cs typeface="Times New Roman" panose="02020603050405020304" pitchFamily="18" charset="0"/>
              </a:rPr>
              <a:t>.</a:t>
            </a:r>
          </a:p>
          <a:p>
            <a:pPr marL="342900" indent="-342900" algn="just">
              <a:lnSpc>
                <a:spcPct val="150000"/>
              </a:lnSpc>
              <a:buFont typeface="Wingdings" panose="05000000000000000000" pitchFamily="2" charset="2"/>
              <a:buChar char="ü"/>
            </a:pPr>
            <a:r>
              <a:rPr lang="fr-FR" sz="2400" dirty="0" smtClean="0">
                <a:latin typeface="Century Gothic" panose="020B0502020202020204" pitchFamily="34" charset="0"/>
                <a:cs typeface="Times New Roman" panose="02020603050405020304" pitchFamily="18" charset="0"/>
              </a:rPr>
              <a:t>Est chargé de l’application et du suivi des actions correctives et préventives à mener au sein des départements concernés</a:t>
            </a:r>
          </a:p>
          <a:p>
            <a:pPr marL="342900" indent="-342900" algn="just">
              <a:lnSpc>
                <a:spcPct val="150000"/>
              </a:lnSpc>
              <a:buFont typeface="Wingdings" panose="05000000000000000000" pitchFamily="2" charset="2"/>
              <a:buChar char="ü"/>
            </a:pPr>
            <a:r>
              <a:rPr lang="fr-FR" sz="2400" dirty="0" smtClean="0">
                <a:latin typeface="Century Gothic" panose="020B0502020202020204" pitchFamily="34" charset="0"/>
                <a:cs typeface="Times New Roman" panose="02020603050405020304" pitchFamily="18" charset="0"/>
              </a:rPr>
              <a:t>Par délégation du pharmacien responsable ou de la personne qualifiée, prend la décision sur le devenir du lot</a:t>
            </a:r>
          </a:p>
          <a:p>
            <a:pPr marL="342900" indent="-342900" algn="just">
              <a:lnSpc>
                <a:spcPct val="150000"/>
              </a:lnSpc>
              <a:buFont typeface="Wingdings" panose="05000000000000000000" pitchFamily="2" charset="2"/>
              <a:buChar char="ü"/>
            </a:pPr>
            <a:r>
              <a:rPr lang="fr-FR" sz="2400" dirty="0" smtClean="0">
                <a:latin typeface="Century Gothic" panose="020B0502020202020204" pitchFamily="34" charset="0"/>
                <a:cs typeface="Times New Roman" panose="02020603050405020304" pitchFamily="18" charset="0"/>
              </a:rPr>
              <a:t>Notifie le résultat OOS aux autorités dans le cadre des stabilités </a:t>
            </a:r>
            <a:endParaRPr lang="fr-FR" sz="2400" dirty="0">
              <a:latin typeface="Century Gothic" panose="020B0502020202020204" pitchFamily="34" charset="0"/>
              <a:cs typeface="Times New Roman" panose="02020603050405020304" pitchFamily="18" charset="0"/>
            </a:endParaRPr>
          </a:p>
        </p:txBody>
      </p:sp>
      <p:sp>
        <p:nvSpPr>
          <p:cNvPr id="6" name="Rectangle 5"/>
          <p:cNvSpPr/>
          <p:nvPr/>
        </p:nvSpPr>
        <p:spPr>
          <a:xfrm>
            <a:off x="3002507" y="0"/>
            <a:ext cx="9189492"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III. CADRE </a:t>
            </a:r>
            <a:r>
              <a:rPr lang="fr-FR" sz="3600" b="1" dirty="0">
                <a:effectLst>
                  <a:outerShdw blurRad="38100" dist="38100" dir="2700000" algn="tl">
                    <a:srgbClr val="000000">
                      <a:alpha val="43137"/>
                    </a:srgbClr>
                  </a:outerShdw>
                </a:effectLst>
              </a:rPr>
              <a:t>DE LA DECLARATION D’UN OOS</a:t>
            </a:r>
          </a:p>
        </p:txBody>
      </p:sp>
      <p:sp>
        <p:nvSpPr>
          <p:cNvPr id="7" name="Rectangle 6"/>
          <p:cNvSpPr/>
          <p:nvPr/>
        </p:nvSpPr>
        <p:spPr>
          <a:xfrm rot="20139958">
            <a:off x="-27651" y="604984"/>
            <a:ext cx="3049233" cy="523220"/>
          </a:xfrm>
          <a:prstGeom prst="rect">
            <a:avLst/>
          </a:prstGeom>
          <a:ln>
            <a:solidFill>
              <a:srgbClr val="0070C0"/>
            </a:solidFill>
          </a:ln>
        </p:spPr>
        <p:txBody>
          <a:bodyPr wrap="none">
            <a:spAutoFit/>
          </a:bodyPr>
          <a:lstStyle/>
          <a:p>
            <a:pPr lvl="0" algn="r"/>
            <a:r>
              <a:rPr lang="fr-FR" sz="2800" b="1" i="1" dirty="0" smtClean="0">
                <a:solidFill>
                  <a:srgbClr val="0070C0"/>
                </a:solidFill>
              </a:rPr>
              <a:t>2. RESPONSABILITES</a:t>
            </a:r>
            <a:endParaRPr lang="fr-FR" sz="2800" b="1" i="1" dirty="0">
              <a:solidFill>
                <a:srgbClr val="0070C0"/>
              </a:solidFill>
            </a:endParaRPr>
          </a:p>
        </p:txBody>
      </p:sp>
    </p:spTree>
    <p:extLst>
      <p:ext uri="{BB962C8B-B14F-4D97-AF65-F5344CB8AC3E}">
        <p14:creationId xmlns:p14="http://schemas.microsoft.com/office/powerpoint/2010/main" val="2206537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40919" y="1385214"/>
            <a:ext cx="11331621" cy="4955203"/>
          </a:xfrm>
          <a:prstGeom prst="rect">
            <a:avLst/>
          </a:prstGeom>
          <a:noFill/>
        </p:spPr>
        <p:txBody>
          <a:bodyPr wrap="square" rtlCol="0">
            <a:spAutoFit/>
          </a:bodyPr>
          <a:lstStyle/>
          <a:p>
            <a:pPr marL="342900" indent="-342900" algn="just">
              <a:lnSpc>
                <a:spcPct val="200000"/>
              </a:lnSpc>
              <a:buFont typeface="Wingdings" panose="05000000000000000000" pitchFamily="2" charset="2"/>
              <a:buChar char="q"/>
            </a:pPr>
            <a:r>
              <a:rPr lang="fr-FR" sz="2200" b="1" dirty="0" smtClean="0">
                <a:latin typeface="Century Gothic" panose="020B0502020202020204" pitchFamily="34" charset="0"/>
                <a:cs typeface="Times New Roman" panose="02020603050405020304" pitchFamily="18" charset="0"/>
              </a:rPr>
              <a:t>Déclaration de l’OOS :</a:t>
            </a:r>
          </a:p>
          <a:p>
            <a:pPr algn="just">
              <a:lnSpc>
                <a:spcPct val="200000"/>
              </a:lnSpc>
            </a:pPr>
            <a:r>
              <a:rPr lang="fr-FR" sz="2400" b="1" dirty="0">
                <a:latin typeface="Century Gothic" panose="020B0502020202020204" pitchFamily="34" charset="0"/>
              </a:rPr>
              <a:t>Tout résultat reportable issu de la procédure analytique doit être déclaré s’il est en dehors des </a:t>
            </a:r>
            <a:r>
              <a:rPr lang="fr-FR" sz="2400" b="1" dirty="0" smtClean="0">
                <a:latin typeface="Century Gothic" panose="020B0502020202020204" pitchFamily="34" charset="0"/>
              </a:rPr>
              <a:t>spécifications</a:t>
            </a:r>
            <a:endParaRPr lang="fr-FR" sz="2200" b="1" dirty="0" smtClean="0">
              <a:latin typeface="Century Gothic" panose="020B0502020202020204" pitchFamily="34" charset="0"/>
              <a:cs typeface="Times New Roman" panose="02020603050405020304" pitchFamily="18" charset="0"/>
            </a:endParaRPr>
          </a:p>
          <a:p>
            <a:pPr marL="285750" indent="-285750" algn="just">
              <a:lnSpc>
                <a:spcPct val="200000"/>
              </a:lnSpc>
              <a:buFont typeface="Arial" panose="020B0604020202020204" pitchFamily="34" charset="0"/>
              <a:buChar char="•"/>
            </a:pPr>
            <a:r>
              <a:rPr lang="fr-FR" sz="2200" dirty="0" smtClean="0">
                <a:latin typeface="Century Gothic" panose="020B0502020202020204" pitchFamily="34" charset="0"/>
                <a:cs typeface="Times New Roman" panose="02020603050405020304" pitchFamily="18" charset="0"/>
              </a:rPr>
              <a:t>Immédiate auprès du responsable laboratoire des la constatation d’un résultat hors spécification</a:t>
            </a:r>
          </a:p>
          <a:p>
            <a:pPr marL="285750" indent="-285750" algn="just">
              <a:lnSpc>
                <a:spcPct val="200000"/>
              </a:lnSpc>
              <a:buFont typeface="Arial" panose="020B0604020202020204" pitchFamily="34" charset="0"/>
              <a:buChar char="•"/>
            </a:pPr>
            <a:r>
              <a:rPr lang="fr-FR" sz="2200" dirty="0" smtClean="0">
                <a:latin typeface="Century Gothic" panose="020B0502020202020204" pitchFamily="34" charset="0"/>
                <a:cs typeface="Times New Roman" panose="02020603050405020304" pitchFamily="18" charset="0"/>
              </a:rPr>
              <a:t>Enregistrée selon la procédure dans un délai cible de 24 heures ouvrées après vérification et validation des résultats par le responsable laboratoire</a:t>
            </a:r>
          </a:p>
        </p:txBody>
      </p:sp>
      <p:sp>
        <p:nvSpPr>
          <p:cNvPr id="2" name="Rectangle 1"/>
          <p:cNvSpPr/>
          <p:nvPr/>
        </p:nvSpPr>
        <p:spPr>
          <a:xfrm>
            <a:off x="5871036" y="819118"/>
            <a:ext cx="3600510" cy="448956"/>
          </a:xfrm>
          <a:prstGeom prst="rect">
            <a:avLst/>
          </a:prstGeom>
          <a:solidFill>
            <a:srgbClr val="00B050"/>
          </a:solidFill>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Définis dans une procédure </a:t>
            </a:r>
          </a:p>
        </p:txBody>
      </p:sp>
      <p:sp>
        <p:nvSpPr>
          <p:cNvPr id="5" name="Rectangle 4"/>
          <p:cNvSpPr/>
          <p:nvPr/>
        </p:nvSpPr>
        <p:spPr>
          <a:xfrm>
            <a:off x="5871036" y="1379842"/>
            <a:ext cx="3600510" cy="448956"/>
          </a:xfrm>
          <a:prstGeom prst="rect">
            <a:avLst/>
          </a:prstGeom>
          <a:solidFill>
            <a:srgbClr val="00B050"/>
          </a:solidFill>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Réduits au </a:t>
            </a: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maximum</a:t>
            </a: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ZoneTexte 5"/>
          <p:cNvSpPr txBox="1"/>
          <p:nvPr/>
        </p:nvSpPr>
        <p:spPr>
          <a:xfrm>
            <a:off x="4053385" y="1598989"/>
            <a:ext cx="1501253" cy="400110"/>
          </a:xfrm>
          <a:prstGeom prst="rect">
            <a:avLst/>
          </a:prstGeom>
          <a:solidFill>
            <a:srgbClr val="FF0000"/>
          </a:solidFill>
          <a:scene3d>
            <a:camera prst="orthographicFront"/>
            <a:lightRig rig="threePt" dir="t"/>
          </a:scene3d>
          <a:sp3d>
            <a:bevelT w="139700" prst="cross"/>
          </a:sp3d>
        </p:spPr>
        <p:txBody>
          <a:bodyPr wrap="square" rtlCol="0">
            <a:spAutoFit/>
          </a:bodyPr>
          <a:lstStyle/>
          <a:p>
            <a:pPr algn="ctr"/>
            <a:r>
              <a:rPr lang="fr-FR" sz="2000" b="1" dirty="0" smtClean="0">
                <a:solidFill>
                  <a:schemeClr val="bg1"/>
                </a:solidFill>
                <a:latin typeface="Times New Roman" panose="02020603050405020304" pitchFamily="18" charset="0"/>
                <a:cs typeface="Times New Roman" panose="02020603050405020304" pitchFamily="18" charset="0"/>
              </a:rPr>
              <a:t>24 Heures</a:t>
            </a:r>
            <a:endParaRPr lang="fr-FR" sz="20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rot="20139958">
            <a:off x="545115" y="345086"/>
            <a:ext cx="1521571" cy="523220"/>
          </a:xfrm>
          <a:prstGeom prst="rect">
            <a:avLst/>
          </a:prstGeom>
          <a:ln>
            <a:solidFill>
              <a:srgbClr val="0070C0"/>
            </a:solidFill>
          </a:ln>
        </p:spPr>
        <p:txBody>
          <a:bodyPr wrap="none">
            <a:spAutoFit/>
          </a:bodyPr>
          <a:lstStyle/>
          <a:p>
            <a:pPr lvl="0" algn="r"/>
            <a:r>
              <a:rPr lang="fr-FR" sz="2800" b="1" i="1" dirty="0">
                <a:solidFill>
                  <a:srgbClr val="0070C0"/>
                </a:solidFill>
              </a:rPr>
              <a:t>1</a:t>
            </a:r>
            <a:r>
              <a:rPr lang="fr-FR" sz="2800" b="1" i="1" dirty="0" smtClean="0">
                <a:solidFill>
                  <a:srgbClr val="0070C0"/>
                </a:solidFill>
              </a:rPr>
              <a:t>. DELAIS</a:t>
            </a:r>
            <a:endParaRPr lang="fr-FR" sz="2800" b="1" i="1" dirty="0">
              <a:solidFill>
                <a:srgbClr val="0070C0"/>
              </a:solidFill>
            </a:endParaRPr>
          </a:p>
        </p:txBody>
      </p:sp>
      <p:sp>
        <p:nvSpPr>
          <p:cNvPr id="8" name="Rectangle 7"/>
          <p:cNvSpPr/>
          <p:nvPr/>
        </p:nvSpPr>
        <p:spPr>
          <a:xfrm>
            <a:off x="4203510" y="-17928"/>
            <a:ext cx="7988490"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IV. DEMARCHE GENERALE</a:t>
            </a:r>
          </a:p>
        </p:txBody>
      </p:sp>
    </p:spTree>
    <p:extLst>
      <p:ext uri="{BB962C8B-B14F-4D97-AF65-F5344CB8AC3E}">
        <p14:creationId xmlns:p14="http://schemas.microsoft.com/office/powerpoint/2010/main" val="192445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repeatCount="indefinite"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40919" y="1175664"/>
            <a:ext cx="11331621" cy="5509200"/>
          </a:xfrm>
          <a:prstGeom prst="rect">
            <a:avLst/>
          </a:prstGeom>
          <a:noFill/>
        </p:spPr>
        <p:txBody>
          <a:bodyPr wrap="square" rtlCol="0">
            <a:spAutoFit/>
          </a:bodyPr>
          <a:lstStyle/>
          <a:p>
            <a:pPr algn="just">
              <a:lnSpc>
                <a:spcPct val="200000"/>
              </a:lnSpc>
            </a:pPr>
            <a:r>
              <a:rPr lang="fr-FR" sz="2200" b="1" dirty="0" smtClean="0">
                <a:latin typeface="Century Gothic" panose="020B0502020202020204" pitchFamily="34" charset="0"/>
                <a:cs typeface="Times New Roman" panose="02020603050405020304" pitchFamily="18" charset="0"/>
              </a:rPr>
              <a:t>Etape 1 : Enquête laboratoire préliminaire :</a:t>
            </a:r>
          </a:p>
          <a:p>
            <a:pPr marL="285750" indent="-285750" algn="just">
              <a:lnSpc>
                <a:spcPct val="200000"/>
              </a:lnSpc>
              <a:buFont typeface="Arial" panose="020B0604020202020204" pitchFamily="34" charset="0"/>
              <a:buChar char="•"/>
            </a:pPr>
            <a:r>
              <a:rPr lang="fr-FR" sz="2200" dirty="0" smtClean="0">
                <a:latin typeface="Century Gothic" panose="020B0502020202020204" pitchFamily="34" charset="0"/>
                <a:cs typeface="Times New Roman" panose="02020603050405020304" pitchFamily="18" charset="0"/>
              </a:rPr>
              <a:t>Délai le plus court possible : un délai de l’ordre de 2 jours ouvrés à partir de la déclaration de l’OOS est acceptable</a:t>
            </a:r>
            <a:r>
              <a:rPr lang="fr-FR" sz="2200" dirty="0">
                <a:latin typeface="Century Gothic" panose="020B0502020202020204" pitchFamily="34" charset="0"/>
                <a:cs typeface="Times New Roman" panose="02020603050405020304" pitchFamily="18" charset="0"/>
              </a:rPr>
              <a:t>.</a:t>
            </a:r>
            <a:endParaRPr lang="fr-FR" sz="2200" dirty="0" smtClean="0">
              <a:latin typeface="Century Gothic" panose="020B0502020202020204" pitchFamily="34" charset="0"/>
              <a:cs typeface="Times New Roman" panose="02020603050405020304" pitchFamily="18" charset="0"/>
            </a:endParaRPr>
          </a:p>
          <a:p>
            <a:pPr algn="just">
              <a:lnSpc>
                <a:spcPct val="200000"/>
              </a:lnSpc>
            </a:pPr>
            <a:r>
              <a:rPr lang="fr-FR" sz="2200" b="1" dirty="0" smtClean="0">
                <a:latin typeface="Century Gothic" panose="020B0502020202020204" pitchFamily="34" charset="0"/>
                <a:cs typeface="Times New Roman" panose="02020603050405020304" pitchFamily="18" charset="0"/>
              </a:rPr>
              <a:t>Etape 2 : Enquête élargie et décision :</a:t>
            </a:r>
          </a:p>
          <a:p>
            <a:pPr algn="just">
              <a:lnSpc>
                <a:spcPct val="200000"/>
              </a:lnSpc>
            </a:pPr>
            <a:r>
              <a:rPr lang="fr-FR" sz="2200" b="1" dirty="0" smtClean="0">
                <a:latin typeface="Century Gothic" panose="020B0502020202020204" pitchFamily="34" charset="0"/>
                <a:cs typeface="Times New Roman" panose="02020603050405020304" pitchFamily="18" charset="0"/>
              </a:rPr>
              <a:t>Etape 3 : Plan de </a:t>
            </a:r>
            <a:r>
              <a:rPr lang="fr-FR" sz="2200" b="1" dirty="0" err="1" smtClean="0">
                <a:latin typeface="Century Gothic" panose="020B0502020202020204" pitchFamily="34" charset="0"/>
                <a:cs typeface="Times New Roman" panose="02020603050405020304" pitchFamily="18" charset="0"/>
              </a:rPr>
              <a:t>re-tests</a:t>
            </a:r>
            <a:endParaRPr lang="fr-FR" sz="2200" b="1" dirty="0" smtClean="0">
              <a:latin typeface="Century Gothic" panose="020B0502020202020204" pitchFamily="34" charset="0"/>
              <a:cs typeface="Times New Roman" panose="02020603050405020304" pitchFamily="18" charset="0"/>
            </a:endParaRPr>
          </a:p>
          <a:p>
            <a:pPr algn="just">
              <a:lnSpc>
                <a:spcPct val="200000"/>
              </a:lnSpc>
            </a:pPr>
            <a:r>
              <a:rPr lang="fr-FR" sz="2200" dirty="0" smtClean="0">
                <a:latin typeface="Century Gothic" panose="020B0502020202020204" pitchFamily="34" charset="0"/>
                <a:cs typeface="Times New Roman" panose="02020603050405020304" pitchFamily="18" charset="0"/>
              </a:rPr>
              <a:t>	Le délai doit tenir compte du nombre d’intervenants et de la nature de l’investigation : un délai de 20 jours ouvrés, à partir de la clôture de l’enquête laboratoire préliminaire, est acceptable.</a:t>
            </a:r>
          </a:p>
        </p:txBody>
      </p:sp>
      <p:sp>
        <p:nvSpPr>
          <p:cNvPr id="11" name="Rectangle 10"/>
          <p:cNvSpPr/>
          <p:nvPr/>
        </p:nvSpPr>
        <p:spPr>
          <a:xfrm rot="20139958">
            <a:off x="545115" y="345086"/>
            <a:ext cx="1521571" cy="523220"/>
          </a:xfrm>
          <a:prstGeom prst="rect">
            <a:avLst/>
          </a:prstGeom>
          <a:ln>
            <a:solidFill>
              <a:srgbClr val="0070C0"/>
            </a:solidFill>
          </a:ln>
        </p:spPr>
        <p:txBody>
          <a:bodyPr wrap="none">
            <a:spAutoFit/>
          </a:bodyPr>
          <a:lstStyle/>
          <a:p>
            <a:pPr lvl="0" algn="r"/>
            <a:r>
              <a:rPr lang="fr-FR" sz="2800" b="1" i="1" dirty="0">
                <a:solidFill>
                  <a:srgbClr val="0070C0"/>
                </a:solidFill>
              </a:rPr>
              <a:t>1</a:t>
            </a:r>
            <a:r>
              <a:rPr lang="fr-FR" sz="2800" b="1" i="1" dirty="0" smtClean="0">
                <a:solidFill>
                  <a:srgbClr val="0070C0"/>
                </a:solidFill>
              </a:rPr>
              <a:t>. DELAIS</a:t>
            </a:r>
            <a:endParaRPr lang="fr-FR" sz="2800" b="1" i="1" dirty="0">
              <a:solidFill>
                <a:srgbClr val="0070C0"/>
              </a:solidFill>
            </a:endParaRPr>
          </a:p>
        </p:txBody>
      </p:sp>
      <p:sp>
        <p:nvSpPr>
          <p:cNvPr id="12" name="ZoneTexte 11"/>
          <p:cNvSpPr txBox="1"/>
          <p:nvPr/>
        </p:nvSpPr>
        <p:spPr>
          <a:xfrm>
            <a:off x="5801720" y="3398448"/>
            <a:ext cx="1501253" cy="400110"/>
          </a:xfrm>
          <a:prstGeom prst="rect">
            <a:avLst/>
          </a:prstGeom>
          <a:solidFill>
            <a:srgbClr val="FF0000"/>
          </a:solidFill>
          <a:scene3d>
            <a:camera prst="orthographicFront"/>
            <a:lightRig rig="threePt" dir="t"/>
          </a:scene3d>
          <a:sp3d>
            <a:bevelT w="139700" prst="cross"/>
          </a:sp3d>
        </p:spPr>
        <p:txBody>
          <a:bodyPr wrap="square" rtlCol="0">
            <a:spAutoFit/>
          </a:bodyPr>
          <a:lstStyle/>
          <a:p>
            <a:pPr algn="ctr"/>
            <a:r>
              <a:rPr lang="fr-FR" sz="2000" b="1" dirty="0" smtClean="0">
                <a:solidFill>
                  <a:schemeClr val="bg1"/>
                </a:solidFill>
                <a:latin typeface="Times New Roman" panose="02020603050405020304" pitchFamily="18" charset="0"/>
                <a:cs typeface="Times New Roman" panose="02020603050405020304" pitchFamily="18" charset="0"/>
              </a:rPr>
              <a:t>10 jours</a:t>
            </a:r>
            <a:endParaRPr lang="fr-FR" sz="2000" b="1" dirty="0">
              <a:solidFill>
                <a:schemeClr val="bg1"/>
              </a:solidFill>
              <a:latin typeface="Times New Roman" panose="02020603050405020304" pitchFamily="18" charset="0"/>
              <a:cs typeface="Times New Roman" panose="02020603050405020304" pitchFamily="18" charset="0"/>
            </a:endParaRPr>
          </a:p>
        </p:txBody>
      </p:sp>
      <p:sp>
        <p:nvSpPr>
          <p:cNvPr id="13" name="ZoneTexte 12"/>
          <p:cNvSpPr txBox="1"/>
          <p:nvPr/>
        </p:nvSpPr>
        <p:spPr>
          <a:xfrm>
            <a:off x="6552347" y="1416340"/>
            <a:ext cx="1501253" cy="400110"/>
          </a:xfrm>
          <a:prstGeom prst="rect">
            <a:avLst/>
          </a:prstGeom>
          <a:solidFill>
            <a:srgbClr val="FF0000"/>
          </a:solidFill>
          <a:scene3d>
            <a:camera prst="orthographicFront"/>
            <a:lightRig rig="threePt" dir="t"/>
          </a:scene3d>
          <a:sp3d>
            <a:bevelT w="139700" prst="cross"/>
          </a:sp3d>
        </p:spPr>
        <p:txBody>
          <a:bodyPr wrap="square" rtlCol="0">
            <a:spAutoFit/>
          </a:bodyPr>
          <a:lstStyle/>
          <a:p>
            <a:pPr algn="ctr"/>
            <a:r>
              <a:rPr lang="fr-FR" sz="2000" b="1" dirty="0" smtClean="0">
                <a:solidFill>
                  <a:schemeClr val="bg1"/>
                </a:solidFill>
                <a:latin typeface="Times New Roman" panose="02020603050405020304" pitchFamily="18" charset="0"/>
                <a:cs typeface="Times New Roman" panose="02020603050405020304" pitchFamily="18" charset="0"/>
              </a:rPr>
              <a:t>01 jour</a:t>
            </a:r>
            <a:endParaRPr lang="fr-FR" sz="2000" b="1"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03510" y="-17928"/>
            <a:ext cx="7988490"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IV. DEMARCHE GENERALE</a:t>
            </a:r>
          </a:p>
        </p:txBody>
      </p:sp>
    </p:spTree>
    <p:extLst>
      <p:ext uri="{BB962C8B-B14F-4D97-AF65-F5344CB8AC3E}">
        <p14:creationId xmlns:p14="http://schemas.microsoft.com/office/powerpoint/2010/main" val="39040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repeatCount="indefinite"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repeatCount="indefinite"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2605" y="1684774"/>
            <a:ext cx="9813701" cy="4061168"/>
          </a:xfrm>
          <a:prstGeom prst="rect">
            <a:avLst/>
          </a:prstGeom>
          <a:ln w="38100">
            <a:solidFill>
              <a:srgbClr val="0099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1" name="Connecteur en angle 10"/>
          <p:cNvCxnSpPr>
            <a:stCxn id="15" idx="3"/>
          </p:cNvCxnSpPr>
          <p:nvPr/>
        </p:nvCxnSpPr>
        <p:spPr>
          <a:xfrm>
            <a:off x="2989352" y="1310293"/>
            <a:ext cx="1246257" cy="1147806"/>
          </a:xfrm>
          <a:prstGeom prst="bentConnector3">
            <a:avLst/>
          </a:prstGeom>
          <a:ln w="28575">
            <a:solidFill>
              <a:srgbClr val="009900"/>
            </a:solidFill>
            <a:tailEnd type="triangle"/>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4235606" y="2020933"/>
            <a:ext cx="4026000" cy="846161"/>
          </a:xfrm>
          <a:prstGeom prst="rect">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rPr>
              <a:t>Ouverture de l’enquête préliminaire</a:t>
            </a:r>
          </a:p>
          <a:p>
            <a:pPr algn="ctr"/>
            <a:r>
              <a:rPr lang="fr-FR" b="1" dirty="0" smtClean="0">
                <a:solidFill>
                  <a:schemeClr val="tx1"/>
                </a:solidFill>
                <a:effectLst>
                  <a:outerShdw blurRad="38100" dist="38100" dir="2700000" algn="tl">
                    <a:srgbClr val="000000">
                      <a:alpha val="43137"/>
                    </a:srgbClr>
                  </a:outerShdw>
                </a:effectLst>
              </a:rPr>
              <a:t>Essais additionnels éventuels</a:t>
            </a:r>
          </a:p>
          <a:p>
            <a:pPr algn="ctr"/>
            <a:r>
              <a:rPr lang="fr-FR" b="1" dirty="0" smtClean="0">
                <a:solidFill>
                  <a:schemeClr val="tx1"/>
                </a:solidFill>
                <a:effectLst>
                  <a:outerShdw blurRad="38100" dist="38100" dir="2700000" algn="tl">
                    <a:srgbClr val="000000">
                      <a:alpha val="43137"/>
                    </a:srgbClr>
                  </a:outerShdw>
                </a:effectLst>
              </a:rPr>
              <a:t>Analyste/Superviseur</a:t>
            </a:r>
            <a:endParaRPr lang="fr-FR" b="1" dirty="0">
              <a:solidFill>
                <a:schemeClr val="tx1"/>
              </a:solidFill>
              <a:effectLst>
                <a:outerShdw blurRad="38100" dist="38100" dir="2700000" algn="tl">
                  <a:srgbClr val="000000">
                    <a:alpha val="43137"/>
                  </a:srgbClr>
                </a:outerShdw>
              </a:effectLst>
            </a:endParaRPr>
          </a:p>
        </p:txBody>
      </p:sp>
      <p:sp>
        <p:nvSpPr>
          <p:cNvPr id="14" name="Losange 13"/>
          <p:cNvSpPr/>
          <p:nvPr/>
        </p:nvSpPr>
        <p:spPr>
          <a:xfrm>
            <a:off x="6194064" y="3624551"/>
            <a:ext cx="2947916" cy="1419367"/>
          </a:xfrm>
          <a:prstGeom prst="diamond">
            <a:avLst/>
          </a:prstGeom>
          <a:solidFill>
            <a:schemeClr val="bg1">
              <a:lumMod val="95000"/>
            </a:scheme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rPr>
              <a:t>Erreur labo identifiée</a:t>
            </a:r>
            <a:endParaRPr lang="fr-FR" b="1" dirty="0">
              <a:solidFill>
                <a:schemeClr val="tx1"/>
              </a:solidFill>
              <a:effectLst>
                <a:outerShdw blurRad="38100" dist="38100" dir="2700000" algn="tl">
                  <a:srgbClr val="000000">
                    <a:alpha val="43137"/>
                  </a:srgbClr>
                </a:outerShdw>
              </a:effectLst>
            </a:endParaRPr>
          </a:p>
        </p:txBody>
      </p:sp>
      <p:sp>
        <p:nvSpPr>
          <p:cNvPr id="15" name="Rectangle 14"/>
          <p:cNvSpPr/>
          <p:nvPr/>
        </p:nvSpPr>
        <p:spPr>
          <a:xfrm>
            <a:off x="250464" y="1105576"/>
            <a:ext cx="2738888" cy="409433"/>
          </a:xfrm>
          <a:prstGeom prst="rect">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rPr>
              <a:t>Déclaration de l’OOS</a:t>
            </a:r>
            <a:endParaRPr lang="fr-FR" b="1" dirty="0">
              <a:solidFill>
                <a:schemeClr val="tx1"/>
              </a:solidFill>
              <a:effectLst>
                <a:outerShdw blurRad="38100" dist="38100" dir="2700000" algn="tl">
                  <a:srgbClr val="000000">
                    <a:alpha val="43137"/>
                  </a:srgbClr>
                </a:outerShdw>
              </a:effectLst>
            </a:endParaRPr>
          </a:p>
        </p:txBody>
      </p:sp>
      <p:sp>
        <p:nvSpPr>
          <p:cNvPr id="16" name="Rectangle 15"/>
          <p:cNvSpPr/>
          <p:nvPr/>
        </p:nvSpPr>
        <p:spPr>
          <a:xfrm>
            <a:off x="798653" y="3883852"/>
            <a:ext cx="4037463" cy="545914"/>
          </a:xfrm>
          <a:prstGeom prst="rect">
            <a:avLst/>
          </a:prstGeom>
          <a:solidFill>
            <a:schemeClr val="accent3">
              <a:lumMod val="40000"/>
              <a:lumOff val="60000"/>
            </a:scheme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rPr>
              <a:t>Invalidation du résultat OOS initial</a:t>
            </a:r>
          </a:p>
          <a:p>
            <a:pPr algn="ctr"/>
            <a:r>
              <a:rPr lang="fr-FR" b="1" dirty="0" smtClean="0">
                <a:solidFill>
                  <a:schemeClr val="tx1"/>
                </a:solidFill>
                <a:effectLst>
                  <a:outerShdw blurRad="38100" dist="38100" dir="2700000" algn="tl">
                    <a:srgbClr val="000000">
                      <a:alpha val="43137"/>
                    </a:srgbClr>
                  </a:outerShdw>
                </a:effectLst>
              </a:rPr>
              <a:t>Responsable labo/AQ</a:t>
            </a:r>
            <a:endParaRPr lang="fr-FR" b="1" dirty="0">
              <a:solidFill>
                <a:schemeClr val="tx1"/>
              </a:solidFill>
              <a:effectLst>
                <a:outerShdw blurRad="38100" dist="38100" dir="2700000" algn="tl">
                  <a:srgbClr val="000000">
                    <a:alpha val="43137"/>
                  </a:srgbClr>
                </a:outerShdw>
              </a:effectLst>
            </a:endParaRPr>
          </a:p>
        </p:txBody>
      </p:sp>
      <p:sp>
        <p:nvSpPr>
          <p:cNvPr id="17" name="Rectangle 16"/>
          <p:cNvSpPr/>
          <p:nvPr/>
        </p:nvSpPr>
        <p:spPr>
          <a:xfrm>
            <a:off x="6269131" y="6094793"/>
            <a:ext cx="3493826" cy="600502"/>
          </a:xfrm>
          <a:prstGeom prst="rect">
            <a:avLst/>
          </a:prstGeom>
          <a:solidFill>
            <a:schemeClr val="bg1">
              <a:lumMod val="95000"/>
            </a:scheme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rPr>
              <a:t>Enquête élargie </a:t>
            </a:r>
            <a:endParaRPr lang="fr-FR" b="1" dirty="0">
              <a:solidFill>
                <a:schemeClr val="tx1"/>
              </a:solidFill>
              <a:effectLst>
                <a:outerShdw blurRad="38100" dist="38100" dir="2700000" algn="tl">
                  <a:srgbClr val="000000">
                    <a:alpha val="43137"/>
                  </a:srgbClr>
                </a:outerShdw>
              </a:effectLst>
            </a:endParaRPr>
          </a:p>
        </p:txBody>
      </p:sp>
      <p:sp>
        <p:nvSpPr>
          <p:cNvPr id="18" name="Rectangle 17"/>
          <p:cNvSpPr/>
          <p:nvPr/>
        </p:nvSpPr>
        <p:spPr>
          <a:xfrm>
            <a:off x="1628892" y="6244918"/>
            <a:ext cx="2934268" cy="436728"/>
          </a:xfrm>
          <a:prstGeom prst="rect">
            <a:avLst/>
          </a:prstGeom>
          <a:solidFill>
            <a:schemeClr val="accent3">
              <a:lumMod val="40000"/>
              <a:lumOff val="60000"/>
            </a:scheme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rPr>
              <a:t>Ré analyse</a:t>
            </a:r>
            <a:endParaRPr lang="fr-FR" b="1" dirty="0">
              <a:solidFill>
                <a:schemeClr val="tx1"/>
              </a:solidFill>
              <a:effectLst>
                <a:outerShdw blurRad="38100" dist="38100" dir="2700000" algn="tl">
                  <a:srgbClr val="000000">
                    <a:alpha val="43137"/>
                  </a:srgbClr>
                </a:outerShdw>
              </a:effectLst>
            </a:endParaRPr>
          </a:p>
        </p:txBody>
      </p:sp>
      <p:cxnSp>
        <p:nvCxnSpPr>
          <p:cNvPr id="26" name="Connecteur en angle 25"/>
          <p:cNvCxnSpPr>
            <a:endCxn id="14" idx="0"/>
          </p:cNvCxnSpPr>
          <p:nvPr/>
        </p:nvCxnSpPr>
        <p:spPr>
          <a:xfrm rot="16200000" flipH="1">
            <a:off x="6989043" y="2945571"/>
            <a:ext cx="771105" cy="586853"/>
          </a:xfrm>
          <a:prstGeom prst="bentConnector3">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4836117" y="4334147"/>
            <a:ext cx="1339002" cy="86"/>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en angle 30"/>
          <p:cNvCxnSpPr/>
          <p:nvPr/>
        </p:nvCxnSpPr>
        <p:spPr>
          <a:xfrm rot="5400000">
            <a:off x="1774324" y="4959610"/>
            <a:ext cx="1815152" cy="755464"/>
          </a:xfrm>
          <a:prstGeom prst="bentConnector3">
            <a:avLst>
              <a:gd name="adj1" fmla="val 50000"/>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477666" y="2088220"/>
            <a:ext cx="3280276" cy="1200329"/>
          </a:xfrm>
          <a:prstGeom prst="rect">
            <a:avLst/>
          </a:prstGeom>
          <a:noFill/>
        </p:spPr>
        <p:txBody>
          <a:bodyPr wrap="square" rtlCol="0">
            <a:spAutoFit/>
          </a:bodyPr>
          <a:lstStyle/>
          <a:p>
            <a:r>
              <a:rPr lang="fr-FR" sz="2400" b="1" dirty="0" smtClean="0">
                <a:solidFill>
                  <a:srgbClr val="D60093"/>
                </a:solidFill>
              </a:rPr>
              <a:t>ENQUÊTE</a:t>
            </a:r>
          </a:p>
          <a:p>
            <a:r>
              <a:rPr lang="fr-FR" sz="2400" b="1" dirty="0" smtClean="0">
                <a:solidFill>
                  <a:srgbClr val="D60093"/>
                </a:solidFill>
              </a:rPr>
              <a:t>     LABORATOIRE </a:t>
            </a:r>
          </a:p>
          <a:p>
            <a:r>
              <a:rPr lang="fr-FR" sz="2400" b="1" dirty="0" smtClean="0">
                <a:solidFill>
                  <a:srgbClr val="D60093"/>
                </a:solidFill>
              </a:rPr>
              <a:t>           PRÉLIMINAIRE</a:t>
            </a:r>
            <a:endParaRPr lang="fr-FR" sz="2400" b="1" dirty="0">
              <a:solidFill>
                <a:srgbClr val="D60093"/>
              </a:solidFill>
            </a:endParaRPr>
          </a:p>
        </p:txBody>
      </p:sp>
      <p:cxnSp>
        <p:nvCxnSpPr>
          <p:cNvPr id="9" name="Connecteur droit avec flèche 8"/>
          <p:cNvCxnSpPr/>
          <p:nvPr/>
        </p:nvCxnSpPr>
        <p:spPr>
          <a:xfrm>
            <a:off x="7681670" y="5016893"/>
            <a:ext cx="12879" cy="1121228"/>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668022" y="5228158"/>
            <a:ext cx="774654" cy="373488"/>
          </a:xfrm>
          <a:prstGeom prst="rect">
            <a:avLst/>
          </a:prstGeom>
          <a:noFill/>
        </p:spPr>
        <p:txBody>
          <a:bodyPr wrap="square" rtlCol="0">
            <a:spAutoFit/>
          </a:bodyPr>
          <a:lstStyle/>
          <a:p>
            <a:r>
              <a:rPr lang="fr-FR" b="1" dirty="0" smtClean="0">
                <a:solidFill>
                  <a:srgbClr val="FF0000"/>
                </a:solidFill>
              </a:rPr>
              <a:t>NON</a:t>
            </a:r>
            <a:endParaRPr lang="fr-FR" b="1" dirty="0">
              <a:solidFill>
                <a:srgbClr val="FF0000"/>
              </a:solidFill>
            </a:endParaRPr>
          </a:p>
        </p:txBody>
      </p:sp>
      <p:sp>
        <p:nvSpPr>
          <p:cNvPr id="23" name="ZoneTexte 22"/>
          <p:cNvSpPr txBox="1"/>
          <p:nvPr/>
        </p:nvSpPr>
        <p:spPr>
          <a:xfrm>
            <a:off x="5374382" y="3818190"/>
            <a:ext cx="774654" cy="373488"/>
          </a:xfrm>
          <a:prstGeom prst="rect">
            <a:avLst/>
          </a:prstGeom>
          <a:noFill/>
        </p:spPr>
        <p:txBody>
          <a:bodyPr wrap="square" rtlCol="0">
            <a:spAutoFit/>
          </a:bodyPr>
          <a:lstStyle/>
          <a:p>
            <a:r>
              <a:rPr lang="fr-FR" b="1" dirty="0" smtClean="0">
                <a:solidFill>
                  <a:srgbClr val="FF0000"/>
                </a:solidFill>
              </a:rPr>
              <a:t>OUI</a:t>
            </a:r>
            <a:endParaRPr lang="fr-FR" b="1" dirty="0">
              <a:solidFill>
                <a:srgbClr val="FF0000"/>
              </a:solidFill>
            </a:endParaRPr>
          </a:p>
        </p:txBody>
      </p:sp>
      <p:sp>
        <p:nvSpPr>
          <p:cNvPr id="21" name="Rectangle 20"/>
          <p:cNvSpPr/>
          <p:nvPr/>
        </p:nvSpPr>
        <p:spPr>
          <a:xfrm rot="20993496">
            <a:off x="685913" y="284018"/>
            <a:ext cx="2916697" cy="523220"/>
          </a:xfrm>
          <a:prstGeom prst="rect">
            <a:avLst/>
          </a:prstGeom>
          <a:ln>
            <a:solidFill>
              <a:srgbClr val="0070C0"/>
            </a:solidFill>
          </a:ln>
        </p:spPr>
        <p:txBody>
          <a:bodyPr wrap="none">
            <a:spAutoFit/>
          </a:bodyPr>
          <a:lstStyle/>
          <a:p>
            <a:pPr algn="r"/>
            <a:r>
              <a:rPr lang="fr-FR" sz="2800" b="1" i="1" dirty="0">
                <a:solidFill>
                  <a:srgbClr val="0070C0"/>
                </a:solidFill>
              </a:rPr>
              <a:t>2</a:t>
            </a:r>
            <a:r>
              <a:rPr lang="fr-FR" sz="2800" b="1" i="1" dirty="0" smtClean="0">
                <a:solidFill>
                  <a:srgbClr val="0070C0"/>
                </a:solidFill>
              </a:rPr>
              <a:t>. LOGIGRAMME 1</a:t>
            </a:r>
            <a:endParaRPr lang="fr-FR" sz="2800" b="1" i="1" dirty="0">
              <a:solidFill>
                <a:srgbClr val="0070C0"/>
              </a:solidFill>
            </a:endParaRPr>
          </a:p>
        </p:txBody>
      </p:sp>
      <p:pic>
        <p:nvPicPr>
          <p:cNvPr id="20" name="Picture 2" descr="C:\Users\copy-star\Desktop\photo de memoire\chimie.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4846" y="864454"/>
            <a:ext cx="3841187" cy="4223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2" name="Rectangle 21"/>
          <p:cNvSpPr/>
          <p:nvPr/>
        </p:nvSpPr>
        <p:spPr>
          <a:xfrm>
            <a:off x="4203510" y="-17928"/>
            <a:ext cx="7988490"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IV. DEMARCHE GENERALE</a:t>
            </a:r>
          </a:p>
        </p:txBody>
      </p:sp>
    </p:spTree>
    <p:extLst>
      <p:ext uri="{BB962C8B-B14F-4D97-AF65-F5344CB8AC3E}">
        <p14:creationId xmlns:p14="http://schemas.microsoft.com/office/powerpoint/2010/main" val="4227524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632058" y="701006"/>
            <a:ext cx="4220127" cy="4273502"/>
          </a:xfrm>
          <a:prstGeom prst="rect">
            <a:avLst/>
          </a:prstGeom>
        </p:spPr>
      </p:pic>
      <p:pic>
        <p:nvPicPr>
          <p:cNvPr id="3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370" y="2830655"/>
            <a:ext cx="5463828" cy="4093607"/>
          </a:xfrm>
          <a:prstGeom prst="rect">
            <a:avLst/>
          </a:prstGeom>
        </p:spPr>
      </p:pic>
      <p:sp>
        <p:nvSpPr>
          <p:cNvPr id="5" name="ZoneTexte 4"/>
          <p:cNvSpPr txBox="1"/>
          <p:nvPr/>
        </p:nvSpPr>
        <p:spPr>
          <a:xfrm>
            <a:off x="4301320" y="721598"/>
            <a:ext cx="3589361" cy="400110"/>
          </a:xfrm>
          <a:prstGeom prst="rect">
            <a:avLst/>
          </a:prstGeom>
          <a:noFill/>
          <a:ln w="28575">
            <a:solidFill>
              <a:srgbClr val="009900"/>
            </a:solidFill>
          </a:ln>
        </p:spPr>
        <p:txBody>
          <a:bodyPr wrap="square" rtlCol="0">
            <a:spAutoFit/>
          </a:bodyPr>
          <a:lstStyle/>
          <a:p>
            <a:pPr algn="ctr"/>
            <a:r>
              <a:rPr lang="fr-FR" sz="2000" b="1" dirty="0" smtClean="0"/>
              <a:t>Enquête élargie</a:t>
            </a:r>
            <a:endParaRPr lang="fr-FR" sz="2000" b="1" dirty="0"/>
          </a:p>
        </p:txBody>
      </p:sp>
      <p:sp>
        <p:nvSpPr>
          <p:cNvPr id="6" name="ZoneTexte 5"/>
          <p:cNvSpPr txBox="1"/>
          <p:nvPr/>
        </p:nvSpPr>
        <p:spPr>
          <a:xfrm>
            <a:off x="8358388" y="1271039"/>
            <a:ext cx="3603008" cy="707886"/>
          </a:xfrm>
          <a:prstGeom prst="rect">
            <a:avLst/>
          </a:prstGeom>
          <a:noFill/>
          <a:ln w="28575">
            <a:solidFill>
              <a:srgbClr val="009900"/>
            </a:solidFill>
          </a:ln>
        </p:spPr>
        <p:txBody>
          <a:bodyPr wrap="square" rtlCol="0">
            <a:spAutoFit/>
          </a:bodyPr>
          <a:lstStyle/>
          <a:p>
            <a:pPr algn="ctr"/>
            <a:r>
              <a:rPr lang="fr-FR" sz="2000" b="1" dirty="0" smtClean="0"/>
              <a:t>Enquête laboratoire</a:t>
            </a:r>
          </a:p>
          <a:p>
            <a:pPr algn="ctr"/>
            <a:r>
              <a:rPr lang="fr-FR" sz="2000" b="1" dirty="0" smtClean="0"/>
              <a:t>Essais additionnels éventuels </a:t>
            </a:r>
            <a:endParaRPr lang="fr-FR" sz="2000" b="1" dirty="0"/>
          </a:p>
        </p:txBody>
      </p:sp>
      <p:sp>
        <p:nvSpPr>
          <p:cNvPr id="7" name="ZoneTexte 6"/>
          <p:cNvSpPr txBox="1"/>
          <p:nvPr/>
        </p:nvSpPr>
        <p:spPr>
          <a:xfrm>
            <a:off x="454925" y="1435289"/>
            <a:ext cx="3589361" cy="400110"/>
          </a:xfrm>
          <a:prstGeom prst="rect">
            <a:avLst/>
          </a:prstGeom>
          <a:noFill/>
          <a:ln w="28575">
            <a:solidFill>
              <a:srgbClr val="009900"/>
            </a:solidFill>
          </a:ln>
        </p:spPr>
        <p:txBody>
          <a:bodyPr wrap="square" rtlCol="0">
            <a:spAutoFit/>
          </a:bodyPr>
          <a:lstStyle/>
          <a:p>
            <a:pPr algn="ctr"/>
            <a:r>
              <a:rPr lang="fr-FR" sz="2000" b="1" dirty="0" smtClean="0"/>
              <a:t>Enquête production ou autres </a:t>
            </a:r>
            <a:endParaRPr lang="fr-FR" sz="2000" b="1" dirty="0"/>
          </a:p>
        </p:txBody>
      </p:sp>
      <p:sp>
        <p:nvSpPr>
          <p:cNvPr id="8" name="Losange 7"/>
          <p:cNvSpPr/>
          <p:nvPr/>
        </p:nvSpPr>
        <p:spPr>
          <a:xfrm>
            <a:off x="8543499" y="2497540"/>
            <a:ext cx="2224585" cy="1255594"/>
          </a:xfrm>
          <a:prstGeom prst="diamond">
            <a:avLst/>
          </a:prstGeom>
          <a:ln w="28575">
            <a:solidFill>
              <a:srgbClr val="00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Cause identifiée</a:t>
            </a:r>
            <a:endParaRPr lang="fr-FR" b="1" dirty="0"/>
          </a:p>
        </p:txBody>
      </p:sp>
      <p:sp>
        <p:nvSpPr>
          <p:cNvPr id="9" name="Losange 8"/>
          <p:cNvSpPr/>
          <p:nvPr/>
        </p:nvSpPr>
        <p:spPr>
          <a:xfrm>
            <a:off x="573206" y="2759122"/>
            <a:ext cx="2556680" cy="1255594"/>
          </a:xfrm>
          <a:prstGeom prst="diamond">
            <a:avLst/>
          </a:prstGeom>
          <a:ln w="28575">
            <a:solidFill>
              <a:srgbClr val="00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Cause production ou autres </a:t>
            </a:r>
            <a:endParaRPr lang="fr-FR" b="1" dirty="0"/>
          </a:p>
        </p:txBody>
      </p:sp>
      <p:sp>
        <p:nvSpPr>
          <p:cNvPr id="10" name="Losange 9"/>
          <p:cNvSpPr/>
          <p:nvPr/>
        </p:nvSpPr>
        <p:spPr>
          <a:xfrm>
            <a:off x="5227093" y="3605283"/>
            <a:ext cx="1844722" cy="1255594"/>
          </a:xfrm>
          <a:prstGeom prst="diamond">
            <a:avLst/>
          </a:prstGeom>
          <a:solidFill>
            <a:schemeClr val="accent1">
              <a:lumMod val="60000"/>
              <a:lumOff val="40000"/>
            </a:schemeClr>
          </a:solidFill>
          <a:ln w="28575">
            <a:solidFill>
              <a:srgbClr val="00990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Plan de </a:t>
            </a:r>
            <a:r>
              <a:rPr lang="fr-FR" b="1" dirty="0" err="1" smtClean="0"/>
              <a:t>re-test</a:t>
            </a:r>
            <a:endParaRPr lang="fr-FR" b="1" dirty="0"/>
          </a:p>
        </p:txBody>
      </p:sp>
      <p:sp>
        <p:nvSpPr>
          <p:cNvPr id="12" name="Rectangle 11"/>
          <p:cNvSpPr/>
          <p:nvPr/>
        </p:nvSpPr>
        <p:spPr>
          <a:xfrm>
            <a:off x="454925" y="6114197"/>
            <a:ext cx="11038763" cy="518615"/>
          </a:xfrm>
          <a:prstGeom prst="rect">
            <a:avLst/>
          </a:prstGeom>
          <a:solidFill>
            <a:schemeClr val="accent4">
              <a:lumMod val="40000"/>
              <a:lumOff val="60000"/>
            </a:scheme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effectLst>
                  <a:outerShdw blurRad="38100" dist="38100" dir="2700000" algn="tl">
                    <a:srgbClr val="000000">
                      <a:alpha val="43137"/>
                    </a:srgbClr>
                  </a:outerShdw>
                </a:effectLst>
              </a:rPr>
              <a:t>CONCLUSION</a:t>
            </a:r>
            <a:endParaRPr lang="fr-FR" sz="2400" b="1" dirty="0">
              <a:solidFill>
                <a:schemeClr val="tx1"/>
              </a:solidFill>
              <a:effectLst>
                <a:outerShdw blurRad="38100" dist="38100" dir="2700000" algn="tl">
                  <a:srgbClr val="000000">
                    <a:alpha val="43137"/>
                  </a:srgbClr>
                </a:outerShdw>
              </a:effectLst>
            </a:endParaRPr>
          </a:p>
        </p:txBody>
      </p:sp>
      <p:cxnSp>
        <p:nvCxnSpPr>
          <p:cNvPr id="14" name="Connecteur en angle 13"/>
          <p:cNvCxnSpPr/>
          <p:nvPr/>
        </p:nvCxnSpPr>
        <p:spPr>
          <a:xfrm rot="5400000">
            <a:off x="1803200" y="1910327"/>
            <a:ext cx="924438" cy="773154"/>
          </a:xfrm>
          <a:prstGeom prst="bentConnector3">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9655791" y="1993680"/>
            <a:ext cx="17461" cy="503860"/>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Connecteur droit avec flèche 2"/>
          <p:cNvCxnSpPr/>
          <p:nvPr/>
        </p:nvCxnSpPr>
        <p:spPr>
          <a:xfrm flipH="1">
            <a:off x="4044286" y="1024424"/>
            <a:ext cx="257034" cy="410865"/>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7904328" y="1024424"/>
            <a:ext cx="454060" cy="287890"/>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851546" y="4014716"/>
            <a:ext cx="27295" cy="2099481"/>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6175212" y="4860877"/>
            <a:ext cx="19526" cy="1253320"/>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9655792" y="3753134"/>
            <a:ext cx="43216" cy="2361063"/>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071815" y="4233080"/>
            <a:ext cx="565357" cy="0"/>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7637172" y="4233080"/>
            <a:ext cx="0" cy="416193"/>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6981662" y="4680571"/>
            <a:ext cx="1376726" cy="646331"/>
          </a:xfrm>
          <a:prstGeom prst="rect">
            <a:avLst/>
          </a:prstGeom>
          <a:noFill/>
          <a:ln w="28575">
            <a:solidFill>
              <a:srgbClr val="009900"/>
            </a:solidFill>
          </a:ln>
        </p:spPr>
        <p:txBody>
          <a:bodyPr wrap="square" rtlCol="0">
            <a:spAutoFit/>
          </a:bodyPr>
          <a:lstStyle/>
          <a:p>
            <a:r>
              <a:rPr lang="fr-FR" b="1" dirty="0" smtClean="0"/>
              <a:t>Traitement des résultats</a:t>
            </a:r>
            <a:endParaRPr lang="fr-FR" b="1" dirty="0"/>
          </a:p>
        </p:txBody>
      </p:sp>
      <p:cxnSp>
        <p:nvCxnSpPr>
          <p:cNvPr id="32" name="Connecteur droit avec flèche 31"/>
          <p:cNvCxnSpPr/>
          <p:nvPr/>
        </p:nvCxnSpPr>
        <p:spPr>
          <a:xfrm>
            <a:off x="7670025" y="5326902"/>
            <a:ext cx="0" cy="787295"/>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6149454" y="3125337"/>
            <a:ext cx="2394045" cy="0"/>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endCxn id="10" idx="0"/>
          </p:cNvCxnSpPr>
          <p:nvPr/>
        </p:nvCxnSpPr>
        <p:spPr>
          <a:xfrm flipH="1">
            <a:off x="6149454" y="3125337"/>
            <a:ext cx="6647" cy="479946"/>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3129886" y="3386919"/>
            <a:ext cx="2097207" cy="846161"/>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3882612" y="3399008"/>
            <a:ext cx="695779" cy="369332"/>
          </a:xfrm>
          <a:prstGeom prst="rect">
            <a:avLst/>
          </a:prstGeom>
          <a:noFill/>
        </p:spPr>
        <p:txBody>
          <a:bodyPr wrap="square" rtlCol="0">
            <a:spAutoFit/>
          </a:bodyPr>
          <a:lstStyle/>
          <a:p>
            <a:r>
              <a:rPr lang="fr-FR" b="1" dirty="0" smtClean="0">
                <a:solidFill>
                  <a:srgbClr val="FF0000"/>
                </a:solidFill>
              </a:rPr>
              <a:t>NON</a:t>
            </a:r>
            <a:endParaRPr lang="fr-FR" b="1" dirty="0">
              <a:solidFill>
                <a:srgbClr val="FF0000"/>
              </a:solidFill>
            </a:endParaRPr>
          </a:p>
        </p:txBody>
      </p:sp>
      <p:sp>
        <p:nvSpPr>
          <p:cNvPr id="40" name="ZoneTexte 39"/>
          <p:cNvSpPr txBox="1"/>
          <p:nvPr/>
        </p:nvSpPr>
        <p:spPr>
          <a:xfrm>
            <a:off x="6937125" y="2677847"/>
            <a:ext cx="695779" cy="369332"/>
          </a:xfrm>
          <a:prstGeom prst="rect">
            <a:avLst/>
          </a:prstGeom>
          <a:noFill/>
        </p:spPr>
        <p:txBody>
          <a:bodyPr wrap="square" rtlCol="0">
            <a:spAutoFit/>
          </a:bodyPr>
          <a:lstStyle/>
          <a:p>
            <a:r>
              <a:rPr lang="fr-FR" b="1" dirty="0" smtClean="0">
                <a:solidFill>
                  <a:srgbClr val="FF0000"/>
                </a:solidFill>
              </a:rPr>
              <a:t>NON</a:t>
            </a:r>
            <a:endParaRPr lang="fr-FR" b="1" dirty="0">
              <a:solidFill>
                <a:srgbClr val="FF0000"/>
              </a:solidFill>
            </a:endParaRPr>
          </a:p>
        </p:txBody>
      </p:sp>
      <p:sp>
        <p:nvSpPr>
          <p:cNvPr id="41" name="ZoneTexte 40"/>
          <p:cNvSpPr txBox="1"/>
          <p:nvPr/>
        </p:nvSpPr>
        <p:spPr>
          <a:xfrm>
            <a:off x="6998586" y="3886600"/>
            <a:ext cx="695779" cy="369332"/>
          </a:xfrm>
          <a:prstGeom prst="rect">
            <a:avLst/>
          </a:prstGeom>
          <a:noFill/>
        </p:spPr>
        <p:txBody>
          <a:bodyPr wrap="square" rtlCol="0">
            <a:spAutoFit/>
          </a:bodyPr>
          <a:lstStyle/>
          <a:p>
            <a:r>
              <a:rPr lang="fr-FR" b="1" dirty="0" smtClean="0">
                <a:solidFill>
                  <a:srgbClr val="FF0000"/>
                </a:solidFill>
              </a:rPr>
              <a:t>OUI</a:t>
            </a:r>
            <a:endParaRPr lang="fr-FR" b="1" dirty="0">
              <a:solidFill>
                <a:srgbClr val="FF0000"/>
              </a:solidFill>
            </a:endParaRPr>
          </a:p>
        </p:txBody>
      </p:sp>
      <p:sp>
        <p:nvSpPr>
          <p:cNvPr id="42" name="ZoneTexte 41"/>
          <p:cNvSpPr txBox="1"/>
          <p:nvPr/>
        </p:nvSpPr>
        <p:spPr>
          <a:xfrm>
            <a:off x="5479433" y="5148851"/>
            <a:ext cx="695779" cy="369332"/>
          </a:xfrm>
          <a:prstGeom prst="rect">
            <a:avLst/>
          </a:prstGeom>
          <a:noFill/>
        </p:spPr>
        <p:txBody>
          <a:bodyPr wrap="square" rtlCol="0">
            <a:spAutoFit/>
          </a:bodyPr>
          <a:lstStyle/>
          <a:p>
            <a:r>
              <a:rPr lang="fr-FR" b="1" dirty="0" smtClean="0">
                <a:solidFill>
                  <a:srgbClr val="FF0000"/>
                </a:solidFill>
              </a:rPr>
              <a:t>NON</a:t>
            </a:r>
            <a:endParaRPr lang="fr-FR" b="1" dirty="0">
              <a:solidFill>
                <a:srgbClr val="FF0000"/>
              </a:solidFill>
            </a:endParaRPr>
          </a:p>
        </p:txBody>
      </p:sp>
      <p:sp>
        <p:nvSpPr>
          <p:cNvPr id="43" name="ZoneTexte 42"/>
          <p:cNvSpPr txBox="1"/>
          <p:nvPr/>
        </p:nvSpPr>
        <p:spPr>
          <a:xfrm>
            <a:off x="1154903" y="5148851"/>
            <a:ext cx="695779" cy="369332"/>
          </a:xfrm>
          <a:prstGeom prst="rect">
            <a:avLst/>
          </a:prstGeom>
          <a:noFill/>
        </p:spPr>
        <p:txBody>
          <a:bodyPr wrap="square" rtlCol="0">
            <a:spAutoFit/>
          </a:bodyPr>
          <a:lstStyle/>
          <a:p>
            <a:r>
              <a:rPr lang="fr-FR" b="1" dirty="0" smtClean="0">
                <a:solidFill>
                  <a:srgbClr val="FF0000"/>
                </a:solidFill>
              </a:rPr>
              <a:t>OUI</a:t>
            </a:r>
            <a:endParaRPr lang="fr-FR" b="1" dirty="0">
              <a:solidFill>
                <a:srgbClr val="FF0000"/>
              </a:solidFill>
            </a:endParaRPr>
          </a:p>
        </p:txBody>
      </p:sp>
      <p:sp>
        <p:nvSpPr>
          <p:cNvPr id="44" name="ZoneTexte 43"/>
          <p:cNvSpPr txBox="1"/>
          <p:nvPr/>
        </p:nvSpPr>
        <p:spPr>
          <a:xfrm>
            <a:off x="9900568" y="4572948"/>
            <a:ext cx="695779" cy="369332"/>
          </a:xfrm>
          <a:prstGeom prst="rect">
            <a:avLst/>
          </a:prstGeom>
          <a:noFill/>
        </p:spPr>
        <p:txBody>
          <a:bodyPr wrap="square" rtlCol="0">
            <a:spAutoFit/>
          </a:bodyPr>
          <a:lstStyle/>
          <a:p>
            <a:r>
              <a:rPr lang="fr-FR" b="1" dirty="0" smtClean="0">
                <a:solidFill>
                  <a:srgbClr val="FF0000"/>
                </a:solidFill>
              </a:rPr>
              <a:t>OUI</a:t>
            </a:r>
            <a:endParaRPr lang="fr-FR" b="1" dirty="0">
              <a:solidFill>
                <a:srgbClr val="FF0000"/>
              </a:solidFill>
            </a:endParaRPr>
          </a:p>
        </p:txBody>
      </p:sp>
      <p:sp>
        <p:nvSpPr>
          <p:cNvPr id="33" name="Rectangle 32"/>
          <p:cNvSpPr/>
          <p:nvPr/>
        </p:nvSpPr>
        <p:spPr>
          <a:xfrm rot="21343029">
            <a:off x="499224" y="220317"/>
            <a:ext cx="2916697" cy="523220"/>
          </a:xfrm>
          <a:prstGeom prst="rect">
            <a:avLst/>
          </a:prstGeom>
          <a:ln>
            <a:solidFill>
              <a:srgbClr val="0070C0"/>
            </a:solidFill>
          </a:ln>
        </p:spPr>
        <p:txBody>
          <a:bodyPr wrap="none">
            <a:spAutoFit/>
          </a:bodyPr>
          <a:lstStyle/>
          <a:p>
            <a:pPr algn="r"/>
            <a:r>
              <a:rPr lang="fr-FR" sz="2800" b="1" i="1" dirty="0">
                <a:solidFill>
                  <a:srgbClr val="0070C0"/>
                </a:solidFill>
              </a:rPr>
              <a:t>3</a:t>
            </a:r>
            <a:r>
              <a:rPr lang="fr-FR" sz="2800" b="1" i="1" dirty="0" smtClean="0">
                <a:solidFill>
                  <a:srgbClr val="0070C0"/>
                </a:solidFill>
              </a:rPr>
              <a:t>. LOGIGRAMME 2</a:t>
            </a:r>
            <a:endParaRPr lang="fr-FR" sz="2800" b="1" i="1" dirty="0">
              <a:solidFill>
                <a:srgbClr val="0070C0"/>
              </a:solidFill>
            </a:endParaRPr>
          </a:p>
        </p:txBody>
      </p:sp>
      <p:sp>
        <p:nvSpPr>
          <p:cNvPr id="36" name="Rectangle 35"/>
          <p:cNvSpPr/>
          <p:nvPr/>
        </p:nvSpPr>
        <p:spPr>
          <a:xfrm>
            <a:off x="4203510" y="-17928"/>
            <a:ext cx="7988490"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IV. DEMARCHE GENERALE</a:t>
            </a:r>
          </a:p>
        </p:txBody>
      </p:sp>
    </p:spTree>
    <p:extLst>
      <p:ext uri="{BB962C8B-B14F-4D97-AF65-F5344CB8AC3E}">
        <p14:creationId xmlns:p14="http://schemas.microsoft.com/office/powerpoint/2010/main" val="3344042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p:cNvSpPr/>
          <p:nvPr/>
        </p:nvSpPr>
        <p:spPr>
          <a:xfrm>
            <a:off x="4981475" y="845447"/>
            <a:ext cx="6485475" cy="206325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ZoneTexte 3"/>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5" name="ZoneTexte 4"/>
          <p:cNvSpPr txBox="1"/>
          <p:nvPr/>
        </p:nvSpPr>
        <p:spPr>
          <a:xfrm rot="21344429">
            <a:off x="358225" y="298088"/>
            <a:ext cx="4805663" cy="400110"/>
          </a:xfrm>
          <a:prstGeom prst="rect">
            <a:avLst/>
          </a:prstGeom>
          <a:noFill/>
          <a:ln>
            <a:solidFill>
              <a:srgbClr val="0070C0"/>
            </a:solidFill>
          </a:ln>
        </p:spPr>
        <p:txBody>
          <a:bodyPr wrap="square" rtlCol="0">
            <a:spAutoFit/>
          </a:bodyPr>
          <a:lstStyle/>
          <a:p>
            <a:r>
              <a:rPr lang="fr-FR" sz="2000" b="1" dirty="0" smtClean="0">
                <a:solidFill>
                  <a:srgbClr val="0070C0"/>
                </a:solidFill>
                <a:effectLst>
                  <a:outerShdw blurRad="38100" dist="38100" dir="2700000" algn="tl">
                    <a:srgbClr val="000000">
                      <a:alpha val="43137"/>
                    </a:srgbClr>
                  </a:outerShdw>
                </a:effectLst>
              </a:rPr>
              <a:t>1. ENQUETE LABORATOIRE PRELIMINAIRE</a:t>
            </a:r>
            <a:endParaRPr lang="fr-FR" sz="2000" b="1" dirty="0">
              <a:solidFill>
                <a:srgbClr val="0070C0"/>
              </a:solidFill>
              <a:effectLst>
                <a:outerShdw blurRad="38100" dist="38100" dir="2700000" algn="tl">
                  <a:srgbClr val="000000">
                    <a:alpha val="43137"/>
                  </a:srgbClr>
                </a:outerShdw>
              </a:effectLst>
            </a:endParaRPr>
          </a:p>
        </p:txBody>
      </p:sp>
      <p:grpSp>
        <p:nvGrpSpPr>
          <p:cNvPr id="6" name="Groupe 5"/>
          <p:cNvGrpSpPr/>
          <p:nvPr/>
        </p:nvGrpSpPr>
        <p:grpSpPr>
          <a:xfrm>
            <a:off x="5281057" y="1093175"/>
            <a:ext cx="6485475" cy="2063254"/>
            <a:chOff x="3972488" y="545457"/>
            <a:chExt cx="6485475" cy="2063254"/>
          </a:xfrm>
        </p:grpSpPr>
        <p:sp>
          <p:nvSpPr>
            <p:cNvPr id="7" name="Rectangle à coins arrondis 6"/>
            <p:cNvSpPr/>
            <p:nvPr/>
          </p:nvSpPr>
          <p:spPr>
            <a:xfrm>
              <a:off x="3972488" y="545457"/>
              <a:ext cx="6485475" cy="20632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7"/>
            <p:cNvSpPr/>
            <p:nvPr/>
          </p:nvSpPr>
          <p:spPr>
            <a:xfrm>
              <a:off x="4032919" y="605888"/>
              <a:ext cx="6364613" cy="1942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fr-FR" sz="3300" kern="1200" dirty="0" smtClean="0">
                  <a:latin typeface="Century Gothic" panose="020B0502020202020204" pitchFamily="34" charset="0"/>
                  <a:cs typeface="Times New Roman" panose="02020603050405020304" pitchFamily="18" charset="0"/>
                </a:rPr>
                <a:t>Méthodologie de recherche des causes</a:t>
              </a:r>
              <a:endParaRPr lang="fr-FR" sz="3300" kern="1200" dirty="0">
                <a:latin typeface="Century Gothic" panose="020B0502020202020204" pitchFamily="34" charset="0"/>
                <a:cs typeface="Times New Roman" panose="02020603050405020304" pitchFamily="18" charset="0"/>
              </a:endParaRPr>
            </a:p>
          </p:txBody>
        </p:sp>
      </p:grpSp>
      <p:sp>
        <p:nvSpPr>
          <p:cNvPr id="21" name="ZoneTexte 20"/>
          <p:cNvSpPr txBox="1"/>
          <p:nvPr/>
        </p:nvSpPr>
        <p:spPr>
          <a:xfrm rot="21305975">
            <a:off x="2782816" y="774205"/>
            <a:ext cx="1985067" cy="461665"/>
          </a:xfrm>
          <a:prstGeom prst="rect">
            <a:avLst/>
          </a:prstGeom>
          <a:noFill/>
          <a:ln>
            <a:solidFill>
              <a:srgbClr val="009900"/>
            </a:solidFill>
          </a:ln>
        </p:spPr>
        <p:txBody>
          <a:bodyPr wrap="square" rtlCol="0">
            <a:spAutoFit/>
          </a:bodyPr>
          <a:lstStyle/>
          <a:p>
            <a:r>
              <a:rPr lang="fr-FR" sz="24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Méthodologie</a:t>
            </a:r>
            <a:endParaRPr lang="fr-FR"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559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557" y="1638211"/>
            <a:ext cx="6647443" cy="5181865"/>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205" y="798079"/>
            <a:ext cx="4257284" cy="6021997"/>
          </a:xfrm>
          <a:prstGeom prst="rect">
            <a:avLst/>
          </a:prstGeom>
          <a:ln>
            <a:solidFill>
              <a:schemeClr val="tx1"/>
            </a:solidFill>
          </a:ln>
        </p:spPr>
      </p:pic>
      <p:sp>
        <p:nvSpPr>
          <p:cNvPr id="5" name="ZoneTexte 4"/>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7" name="ZoneTexte 6"/>
          <p:cNvSpPr txBox="1"/>
          <p:nvPr/>
        </p:nvSpPr>
        <p:spPr>
          <a:xfrm rot="21362080">
            <a:off x="1143203" y="729698"/>
            <a:ext cx="1985067" cy="461665"/>
          </a:xfrm>
          <a:prstGeom prst="rect">
            <a:avLst/>
          </a:prstGeom>
          <a:noFill/>
          <a:ln>
            <a:solidFill>
              <a:srgbClr val="009900"/>
            </a:solidFill>
          </a:ln>
        </p:spPr>
        <p:txBody>
          <a:bodyPr wrap="square" rtlCol="0">
            <a:spAutoFit/>
          </a:bodyPr>
          <a:lstStyle/>
          <a:p>
            <a:r>
              <a:rPr lang="fr-FR" sz="24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Méthodologie</a:t>
            </a:r>
            <a:endParaRPr lang="fr-FR"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ZoneTexte 7"/>
          <p:cNvSpPr txBox="1"/>
          <p:nvPr/>
        </p:nvSpPr>
        <p:spPr>
          <a:xfrm rot="21344429">
            <a:off x="358225" y="202552"/>
            <a:ext cx="4805663" cy="400110"/>
          </a:xfrm>
          <a:prstGeom prst="rect">
            <a:avLst/>
          </a:prstGeom>
          <a:noFill/>
          <a:ln>
            <a:solidFill>
              <a:srgbClr val="0070C0"/>
            </a:solidFill>
          </a:ln>
        </p:spPr>
        <p:txBody>
          <a:bodyPr wrap="square" rtlCol="0">
            <a:spAutoFit/>
          </a:bodyPr>
          <a:lstStyle/>
          <a:p>
            <a:r>
              <a:rPr lang="fr-FR" sz="2000" b="1" dirty="0" smtClean="0">
                <a:solidFill>
                  <a:srgbClr val="0070C0"/>
                </a:solidFill>
                <a:effectLst>
                  <a:outerShdw blurRad="38100" dist="38100" dir="2700000" algn="tl">
                    <a:srgbClr val="000000">
                      <a:alpha val="43137"/>
                    </a:srgbClr>
                  </a:outerShdw>
                </a:effectLst>
              </a:rPr>
              <a:t>1. ENQUETE LABORATOIRE PRELIMINAIRE</a:t>
            </a:r>
            <a:endParaRPr lang="fr-FR" sz="2000" b="1" dirty="0">
              <a:solidFill>
                <a:srgbClr val="0070C0"/>
              </a:solidFill>
              <a:effectLst>
                <a:outerShdw blurRad="38100" dist="38100" dir="2700000" algn="tl">
                  <a:srgbClr val="000000">
                    <a:alpha val="43137"/>
                  </a:srgbClr>
                </a:outerShdw>
              </a:effectLst>
            </a:endParaRPr>
          </a:p>
        </p:txBody>
      </p:sp>
      <p:grpSp>
        <p:nvGrpSpPr>
          <p:cNvPr id="9" name="Groupe 8"/>
          <p:cNvGrpSpPr/>
          <p:nvPr/>
        </p:nvGrpSpPr>
        <p:grpSpPr>
          <a:xfrm>
            <a:off x="6144069" y="824050"/>
            <a:ext cx="3683044" cy="2063254"/>
            <a:chOff x="228024" y="3355412"/>
            <a:chExt cx="3249219" cy="2063254"/>
          </a:xfrm>
        </p:grpSpPr>
        <p:sp>
          <p:nvSpPr>
            <p:cNvPr id="10" name="Rectangle à coins arrondis 9"/>
            <p:cNvSpPr/>
            <p:nvPr/>
          </p:nvSpPr>
          <p:spPr>
            <a:xfrm>
              <a:off x="228024" y="3355412"/>
              <a:ext cx="3249219" cy="20632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288455" y="3415843"/>
              <a:ext cx="3128357" cy="1942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fr-FR" sz="3300" kern="1200" dirty="0" smtClean="0">
                  <a:latin typeface="Century Gothic" panose="020B0502020202020204" pitchFamily="34" charset="0"/>
                  <a:cs typeface="Times New Roman" panose="02020603050405020304" pitchFamily="18" charset="0"/>
                </a:rPr>
                <a:t>Une check-list</a:t>
              </a:r>
            </a:p>
            <a:p>
              <a:pPr lvl="0" algn="ctr" defTabSz="1466850">
                <a:lnSpc>
                  <a:spcPct val="90000"/>
                </a:lnSpc>
                <a:spcBef>
                  <a:spcPct val="0"/>
                </a:spcBef>
                <a:spcAft>
                  <a:spcPct val="35000"/>
                </a:spcAft>
              </a:pPr>
              <a:r>
                <a:rPr lang="fr-FR" sz="3300" kern="1200" dirty="0" smtClean="0">
                  <a:latin typeface="Century Gothic" panose="020B0502020202020204" pitchFamily="34" charset="0"/>
                  <a:cs typeface="Times New Roman" panose="02020603050405020304" pitchFamily="18" charset="0"/>
                </a:rPr>
                <a:t>(EDQM)  </a:t>
              </a:r>
              <a:endParaRPr lang="fr-FR" sz="3300" kern="1200" dirty="0">
                <a:latin typeface="Century Gothic" panose="020B0502020202020204" pitchFamily="34" charset="0"/>
                <a:cs typeface="Times New Roman" panose="02020603050405020304" pitchFamily="18" charset="0"/>
              </a:endParaRPr>
            </a:p>
          </p:txBody>
        </p:sp>
      </p:grpSp>
    </p:spTree>
    <p:extLst>
      <p:ext uri="{BB962C8B-B14F-4D97-AF65-F5344CB8AC3E}">
        <p14:creationId xmlns:p14="http://schemas.microsoft.com/office/powerpoint/2010/main" val="79337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63960" y="1517640"/>
            <a:ext cx="4656709" cy="553998"/>
          </a:xfrm>
          <a:prstGeom prst="rect">
            <a:avLst/>
          </a:prstGeom>
          <a:noFill/>
          <a:ln>
            <a:solidFill>
              <a:schemeClr val="tx1"/>
            </a:solidFill>
          </a:ln>
        </p:spPr>
        <p:txBody>
          <a:bodyPr wrap="square" rtlCol="0">
            <a:spAutoFit/>
          </a:bodyPr>
          <a:lstStyle/>
          <a:p>
            <a:r>
              <a:rPr lang="fr-FR" sz="3000" b="1" dirty="0">
                <a:latin typeface="Century Gothic" panose="020B0502020202020204" pitchFamily="34" charset="0"/>
                <a:cs typeface="Times New Roman" panose="02020603050405020304" pitchFamily="18" charset="0"/>
              </a:rPr>
              <a:t>Diagramme d’Ishikawa</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67" y="2597562"/>
            <a:ext cx="9808626" cy="4148419"/>
          </a:xfrm>
          <a:prstGeom prst="rect">
            <a:avLst/>
          </a:prstGeom>
        </p:spPr>
      </p:pic>
      <p:sp>
        <p:nvSpPr>
          <p:cNvPr id="5" name="ZoneTexte 4"/>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7" name="Ellipse 6"/>
          <p:cNvSpPr/>
          <p:nvPr/>
        </p:nvSpPr>
        <p:spPr>
          <a:xfrm>
            <a:off x="591309" y="2442953"/>
            <a:ext cx="2159895" cy="824582"/>
          </a:xfrm>
          <a:prstGeom prst="ellipse">
            <a:avLst/>
          </a:prstGeom>
          <a:noFill/>
          <a:ln w="28575">
            <a:solidFill>
              <a:srgbClr val="FF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 name="Ellipse 7"/>
          <p:cNvSpPr/>
          <p:nvPr/>
        </p:nvSpPr>
        <p:spPr>
          <a:xfrm>
            <a:off x="3649501" y="5975627"/>
            <a:ext cx="2159895" cy="824582"/>
          </a:xfrm>
          <a:prstGeom prst="ellipse">
            <a:avLst/>
          </a:prstGeom>
          <a:noFill/>
          <a:ln w="28575">
            <a:solidFill>
              <a:srgbClr val="FF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Ellipse 8"/>
          <p:cNvSpPr/>
          <p:nvPr/>
        </p:nvSpPr>
        <p:spPr>
          <a:xfrm>
            <a:off x="3141257" y="2368678"/>
            <a:ext cx="2623276" cy="972690"/>
          </a:xfrm>
          <a:prstGeom prst="ellipse">
            <a:avLst/>
          </a:prstGeom>
          <a:noFill/>
          <a:ln w="28575">
            <a:solidFill>
              <a:srgbClr val="FF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Ellipse 9"/>
          <p:cNvSpPr/>
          <p:nvPr/>
        </p:nvSpPr>
        <p:spPr>
          <a:xfrm>
            <a:off x="6359852" y="2391531"/>
            <a:ext cx="2360136" cy="876003"/>
          </a:xfrm>
          <a:prstGeom prst="ellipse">
            <a:avLst/>
          </a:prstGeom>
          <a:noFill/>
          <a:ln w="28575">
            <a:solidFill>
              <a:srgbClr val="FF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Ellipse 10"/>
          <p:cNvSpPr/>
          <p:nvPr/>
        </p:nvSpPr>
        <p:spPr>
          <a:xfrm>
            <a:off x="6687303" y="5982452"/>
            <a:ext cx="2159895" cy="824582"/>
          </a:xfrm>
          <a:prstGeom prst="ellipse">
            <a:avLst/>
          </a:prstGeom>
          <a:noFill/>
          <a:ln w="28575">
            <a:solidFill>
              <a:srgbClr val="FF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Ellipse 11"/>
          <p:cNvSpPr/>
          <p:nvPr/>
        </p:nvSpPr>
        <p:spPr>
          <a:xfrm>
            <a:off x="689116" y="5968804"/>
            <a:ext cx="2159895" cy="824582"/>
          </a:xfrm>
          <a:prstGeom prst="ellipse">
            <a:avLst/>
          </a:prstGeom>
          <a:noFill/>
          <a:ln w="28575">
            <a:solidFill>
              <a:srgbClr val="FF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ZoneTexte 2"/>
          <p:cNvSpPr txBox="1"/>
          <p:nvPr/>
        </p:nvSpPr>
        <p:spPr>
          <a:xfrm>
            <a:off x="114640" y="4487105"/>
            <a:ext cx="750627" cy="369332"/>
          </a:xfrm>
          <a:prstGeom prst="rect">
            <a:avLst/>
          </a:prstGeom>
          <a:noFill/>
          <a:ln w="28575">
            <a:solidFill>
              <a:schemeClr val="tx1"/>
            </a:solidFill>
          </a:ln>
        </p:spPr>
        <p:txBody>
          <a:bodyPr wrap="square" rtlCol="0">
            <a:spAutoFit/>
          </a:bodyPr>
          <a:lstStyle/>
          <a:p>
            <a:r>
              <a:rPr lang="fr-FR" b="1" dirty="0" smtClean="0"/>
              <a:t>OOS</a:t>
            </a:r>
            <a:endParaRPr lang="fr-FR" b="1" dirty="0"/>
          </a:p>
        </p:txBody>
      </p:sp>
      <p:sp>
        <p:nvSpPr>
          <p:cNvPr id="13" name="ZoneTexte 12"/>
          <p:cNvSpPr txBox="1"/>
          <p:nvPr/>
        </p:nvSpPr>
        <p:spPr>
          <a:xfrm>
            <a:off x="9093032" y="4302439"/>
            <a:ext cx="2039429" cy="369332"/>
          </a:xfrm>
          <a:prstGeom prst="rect">
            <a:avLst/>
          </a:prstGeom>
          <a:noFill/>
          <a:ln w="28575">
            <a:solidFill>
              <a:schemeClr val="tx1"/>
            </a:solidFill>
          </a:ln>
        </p:spPr>
        <p:txBody>
          <a:bodyPr wrap="square" rtlCol="0">
            <a:spAutoFit/>
          </a:bodyPr>
          <a:lstStyle/>
          <a:p>
            <a:r>
              <a:rPr lang="fr-FR" b="1" dirty="0" smtClean="0">
                <a:effectLst>
                  <a:outerShdw blurRad="38100" dist="38100" dir="2700000" algn="tl">
                    <a:srgbClr val="000000">
                      <a:alpha val="43137"/>
                    </a:srgbClr>
                  </a:outerShdw>
                </a:effectLst>
              </a:rPr>
              <a:t>CAUSE IDENTIFIEE </a:t>
            </a:r>
            <a:endParaRPr lang="fr-FR" b="1" dirty="0">
              <a:effectLst>
                <a:outerShdw blurRad="38100" dist="38100" dir="2700000" algn="tl">
                  <a:srgbClr val="000000">
                    <a:alpha val="43137"/>
                  </a:srgbClr>
                </a:outerShdw>
              </a:effectLst>
            </a:endParaRPr>
          </a:p>
        </p:txBody>
      </p:sp>
      <p:sp>
        <p:nvSpPr>
          <p:cNvPr id="14" name="ZoneTexte 13"/>
          <p:cNvSpPr txBox="1"/>
          <p:nvPr/>
        </p:nvSpPr>
        <p:spPr>
          <a:xfrm rot="21362080">
            <a:off x="1143203" y="838882"/>
            <a:ext cx="1985067" cy="461665"/>
          </a:xfrm>
          <a:prstGeom prst="rect">
            <a:avLst/>
          </a:prstGeom>
          <a:noFill/>
          <a:ln>
            <a:solidFill>
              <a:srgbClr val="009900"/>
            </a:solidFill>
          </a:ln>
        </p:spPr>
        <p:txBody>
          <a:bodyPr wrap="square" rtlCol="0">
            <a:spAutoFit/>
          </a:bodyPr>
          <a:lstStyle/>
          <a:p>
            <a:r>
              <a:rPr lang="fr-FR" sz="24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Méthodologie</a:t>
            </a:r>
            <a:endParaRPr lang="fr-FR"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ZoneTexte 14"/>
          <p:cNvSpPr txBox="1"/>
          <p:nvPr/>
        </p:nvSpPr>
        <p:spPr>
          <a:xfrm rot="21344429">
            <a:off x="358225" y="298088"/>
            <a:ext cx="4805663" cy="400110"/>
          </a:xfrm>
          <a:prstGeom prst="rect">
            <a:avLst/>
          </a:prstGeom>
          <a:noFill/>
          <a:ln>
            <a:solidFill>
              <a:srgbClr val="0070C0"/>
            </a:solidFill>
          </a:ln>
        </p:spPr>
        <p:txBody>
          <a:bodyPr wrap="square" rtlCol="0">
            <a:spAutoFit/>
          </a:bodyPr>
          <a:lstStyle/>
          <a:p>
            <a:r>
              <a:rPr lang="fr-FR" sz="2000" b="1" dirty="0" smtClean="0">
                <a:solidFill>
                  <a:srgbClr val="0070C0"/>
                </a:solidFill>
                <a:effectLst>
                  <a:outerShdw blurRad="38100" dist="38100" dir="2700000" algn="tl">
                    <a:srgbClr val="000000">
                      <a:alpha val="43137"/>
                    </a:srgbClr>
                  </a:outerShdw>
                </a:effectLst>
              </a:rPr>
              <a:t>1. ENQUETE LABORATOIRE PRELIMINAIRE</a:t>
            </a:r>
            <a:endParaRPr lang="fr-FR" sz="2000" b="1" dirty="0">
              <a:solidFill>
                <a:srgbClr val="0070C0"/>
              </a:solidFill>
              <a:effectLst>
                <a:outerShdw blurRad="38100" dist="38100" dir="2700000" algn="tl">
                  <a:srgbClr val="000000">
                    <a:alpha val="43137"/>
                  </a:srgbClr>
                </a:outerShdw>
              </a:effectLst>
            </a:endParaRP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5357" y="801872"/>
            <a:ext cx="3206643" cy="2499667"/>
          </a:xfrm>
          <a:prstGeom prst="rect">
            <a:avLst/>
          </a:prstGeom>
        </p:spPr>
      </p:pic>
      <p:sp>
        <p:nvSpPr>
          <p:cNvPr id="17" name="ZoneTexte 16"/>
          <p:cNvSpPr txBox="1"/>
          <p:nvPr/>
        </p:nvSpPr>
        <p:spPr>
          <a:xfrm>
            <a:off x="179792" y="1518331"/>
            <a:ext cx="3469710" cy="553998"/>
          </a:xfrm>
          <a:prstGeom prst="rect">
            <a:avLst/>
          </a:prstGeom>
          <a:noFill/>
          <a:ln>
            <a:solidFill>
              <a:schemeClr val="tx1"/>
            </a:solidFill>
          </a:ln>
        </p:spPr>
        <p:txBody>
          <a:bodyPr wrap="square" rtlCol="0">
            <a:spAutoFit/>
          </a:bodyPr>
          <a:lstStyle/>
          <a:p>
            <a:r>
              <a:rPr lang="fr-FR" sz="3000" b="1" dirty="0" smtClean="0">
                <a:latin typeface="Century Gothic" panose="020B0502020202020204" pitchFamily="34" charset="0"/>
                <a:cs typeface="Times New Roman" panose="02020603050405020304" pitchFamily="18" charset="0"/>
              </a:rPr>
              <a:t>Arbre des causes </a:t>
            </a:r>
            <a:endParaRPr lang="fr-FR" sz="3000" b="1" dirty="0">
              <a:latin typeface="Century Gothic" panose="020B0502020202020204" pitchFamily="34" charset="0"/>
              <a:cs typeface="Times New Roman" panose="02020603050405020304" pitchFamily="18" charset="0"/>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8481" y="4649120"/>
            <a:ext cx="2143125" cy="2143125"/>
          </a:xfrm>
          <a:prstGeom prst="rect">
            <a:avLst/>
          </a:prstGeom>
        </p:spPr>
      </p:pic>
    </p:spTree>
    <p:extLst>
      <p:ext uri="{BB962C8B-B14F-4D97-AF65-F5344CB8AC3E}">
        <p14:creationId xmlns:p14="http://schemas.microsoft.com/office/powerpoint/2010/main" val="55614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53" presetClass="entr" presetSubtype="16" repeatCount="indefinite"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par>
                                <p:cTn id="15" presetID="53" presetClass="entr" presetSubtype="16" repeatCount="indefinite"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fltVal val="0"/>
                                          </p:val>
                                        </p:tav>
                                        <p:tav tm="100000">
                                          <p:val>
                                            <p:strVal val="#ppt_w"/>
                                          </p:val>
                                        </p:tav>
                                      </p:tavLst>
                                    </p:anim>
                                    <p:anim calcmode="lin" valueType="num">
                                      <p:cBhvr>
                                        <p:cTn id="18" dur="2000" fill="hold"/>
                                        <p:tgtEl>
                                          <p:spTgt spid="9"/>
                                        </p:tgtEl>
                                        <p:attrNameLst>
                                          <p:attrName>ppt_h</p:attrName>
                                        </p:attrNameLst>
                                      </p:cBhvr>
                                      <p:tavLst>
                                        <p:tav tm="0">
                                          <p:val>
                                            <p:fltVal val="0"/>
                                          </p:val>
                                        </p:tav>
                                        <p:tav tm="100000">
                                          <p:val>
                                            <p:strVal val="#ppt_h"/>
                                          </p:val>
                                        </p:tav>
                                      </p:tavLst>
                                    </p:anim>
                                    <p:animEffect transition="in" filter="fade">
                                      <p:cBhvr>
                                        <p:cTn id="19" dur="2000"/>
                                        <p:tgtEl>
                                          <p:spTgt spid="9"/>
                                        </p:tgtEl>
                                      </p:cBhvr>
                                    </p:animEffect>
                                  </p:childTnLst>
                                </p:cTn>
                              </p:par>
                              <p:par>
                                <p:cTn id="20" presetID="53" presetClass="entr" presetSubtype="16" repeatCount="indefinite"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000" fill="hold"/>
                                        <p:tgtEl>
                                          <p:spTgt spid="10"/>
                                        </p:tgtEl>
                                        <p:attrNameLst>
                                          <p:attrName>ppt_w</p:attrName>
                                        </p:attrNameLst>
                                      </p:cBhvr>
                                      <p:tavLst>
                                        <p:tav tm="0">
                                          <p:val>
                                            <p:fltVal val="0"/>
                                          </p:val>
                                        </p:tav>
                                        <p:tav tm="100000">
                                          <p:val>
                                            <p:strVal val="#ppt_w"/>
                                          </p:val>
                                        </p:tav>
                                      </p:tavLst>
                                    </p:anim>
                                    <p:anim calcmode="lin" valueType="num">
                                      <p:cBhvr>
                                        <p:cTn id="23" dur="2000" fill="hold"/>
                                        <p:tgtEl>
                                          <p:spTgt spid="10"/>
                                        </p:tgtEl>
                                        <p:attrNameLst>
                                          <p:attrName>ppt_h</p:attrName>
                                        </p:attrNameLst>
                                      </p:cBhvr>
                                      <p:tavLst>
                                        <p:tav tm="0">
                                          <p:val>
                                            <p:fltVal val="0"/>
                                          </p:val>
                                        </p:tav>
                                        <p:tav tm="100000">
                                          <p:val>
                                            <p:strVal val="#ppt_h"/>
                                          </p:val>
                                        </p:tav>
                                      </p:tavLst>
                                    </p:anim>
                                    <p:animEffect transition="in" filter="fade">
                                      <p:cBhvr>
                                        <p:cTn id="24" dur="2000"/>
                                        <p:tgtEl>
                                          <p:spTgt spid="10"/>
                                        </p:tgtEl>
                                      </p:cBhvr>
                                    </p:animEffect>
                                  </p:childTnLst>
                                </p:cTn>
                              </p:par>
                              <p:par>
                                <p:cTn id="25" presetID="53" presetClass="entr" presetSubtype="16" repeatCount="indefinite"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000" fill="hold"/>
                                        <p:tgtEl>
                                          <p:spTgt spid="11"/>
                                        </p:tgtEl>
                                        <p:attrNameLst>
                                          <p:attrName>ppt_w</p:attrName>
                                        </p:attrNameLst>
                                      </p:cBhvr>
                                      <p:tavLst>
                                        <p:tav tm="0">
                                          <p:val>
                                            <p:fltVal val="0"/>
                                          </p:val>
                                        </p:tav>
                                        <p:tav tm="100000">
                                          <p:val>
                                            <p:strVal val="#ppt_w"/>
                                          </p:val>
                                        </p:tav>
                                      </p:tavLst>
                                    </p:anim>
                                    <p:anim calcmode="lin" valueType="num">
                                      <p:cBhvr>
                                        <p:cTn id="28" dur="2000" fill="hold"/>
                                        <p:tgtEl>
                                          <p:spTgt spid="11"/>
                                        </p:tgtEl>
                                        <p:attrNameLst>
                                          <p:attrName>ppt_h</p:attrName>
                                        </p:attrNameLst>
                                      </p:cBhvr>
                                      <p:tavLst>
                                        <p:tav tm="0">
                                          <p:val>
                                            <p:fltVal val="0"/>
                                          </p:val>
                                        </p:tav>
                                        <p:tav tm="100000">
                                          <p:val>
                                            <p:strVal val="#ppt_h"/>
                                          </p:val>
                                        </p:tav>
                                      </p:tavLst>
                                    </p:anim>
                                    <p:animEffect transition="in" filter="fade">
                                      <p:cBhvr>
                                        <p:cTn id="29" dur="2000"/>
                                        <p:tgtEl>
                                          <p:spTgt spid="11"/>
                                        </p:tgtEl>
                                      </p:cBhvr>
                                    </p:animEffect>
                                  </p:childTnLst>
                                </p:cTn>
                              </p:par>
                              <p:par>
                                <p:cTn id="30" presetID="53" presetClass="entr" presetSubtype="16" repeatCount="indefinite"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2000" fill="hold"/>
                                        <p:tgtEl>
                                          <p:spTgt spid="12"/>
                                        </p:tgtEl>
                                        <p:attrNameLst>
                                          <p:attrName>ppt_w</p:attrName>
                                        </p:attrNameLst>
                                      </p:cBhvr>
                                      <p:tavLst>
                                        <p:tav tm="0">
                                          <p:val>
                                            <p:fltVal val="0"/>
                                          </p:val>
                                        </p:tav>
                                        <p:tav tm="100000">
                                          <p:val>
                                            <p:strVal val="#ppt_w"/>
                                          </p:val>
                                        </p:tav>
                                      </p:tavLst>
                                    </p:anim>
                                    <p:anim calcmode="lin" valueType="num">
                                      <p:cBhvr>
                                        <p:cTn id="33" dur="2000" fill="hold"/>
                                        <p:tgtEl>
                                          <p:spTgt spid="12"/>
                                        </p:tgtEl>
                                        <p:attrNameLst>
                                          <p:attrName>ppt_h</p:attrName>
                                        </p:attrNameLst>
                                      </p:cBhvr>
                                      <p:tavLst>
                                        <p:tav tm="0">
                                          <p:val>
                                            <p:fltVal val="0"/>
                                          </p:val>
                                        </p:tav>
                                        <p:tav tm="100000">
                                          <p:val>
                                            <p:strVal val="#ppt_h"/>
                                          </p:val>
                                        </p:tav>
                                      </p:tavLst>
                                    </p:anim>
                                    <p:animEffect transition="in" filter="fade">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0320" y="0"/>
            <a:ext cx="9461679"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solidFill>
                  <a:schemeClr val="bg1"/>
                </a:solidFill>
                <a:effectLst>
                  <a:outerShdw blurRad="38100" dist="38100" dir="2700000" algn="tl">
                    <a:srgbClr val="000000">
                      <a:alpha val="43137"/>
                    </a:srgbClr>
                  </a:outerShdw>
                </a:effectLst>
              </a:rPr>
              <a:t>NTRODUCTION</a:t>
            </a:r>
            <a:endParaRPr lang="fr-FR" sz="3600" b="1" dirty="0">
              <a:solidFill>
                <a:schemeClr val="bg1"/>
              </a:solidFill>
              <a:effectLst>
                <a:outerShdw blurRad="38100" dist="38100" dir="2700000" algn="tl">
                  <a:srgbClr val="000000">
                    <a:alpha val="43137"/>
                  </a:srgbClr>
                </a:outerShdw>
              </a:effectLst>
            </a:endParaRPr>
          </a:p>
        </p:txBody>
      </p:sp>
      <p:sp>
        <p:nvSpPr>
          <p:cNvPr id="4" name="ZoneTexte 3"/>
          <p:cNvSpPr txBox="1"/>
          <p:nvPr/>
        </p:nvSpPr>
        <p:spPr>
          <a:xfrm>
            <a:off x="2937857" y="1246928"/>
            <a:ext cx="6363797" cy="707886"/>
          </a:xfrm>
          <a:prstGeom prst="rect">
            <a:avLst/>
          </a:prstGeom>
          <a:noFill/>
          <a:ln>
            <a:solidFill>
              <a:schemeClr val="tx1"/>
            </a:solidFill>
          </a:ln>
        </p:spPr>
        <p:txBody>
          <a:bodyPr wrap="square" rtlCol="0">
            <a:spAutoFit/>
          </a:bodyPr>
          <a:lstStyle/>
          <a:p>
            <a:pPr algn="ctr"/>
            <a:r>
              <a:rPr lang="fr-FR" sz="4000" b="1" dirty="0" smtClean="0">
                <a:latin typeface="Times New Roman" panose="02020603050405020304" pitchFamily="18" charset="0"/>
                <a:cs typeface="Times New Roman" panose="02020603050405020304" pitchFamily="18" charset="0"/>
              </a:rPr>
              <a:t>Résultat hors spécifications</a:t>
            </a:r>
          </a:p>
        </p:txBody>
      </p:sp>
      <p:sp>
        <p:nvSpPr>
          <p:cNvPr id="2" name="Rectangle 1"/>
          <p:cNvSpPr/>
          <p:nvPr/>
        </p:nvSpPr>
        <p:spPr>
          <a:xfrm>
            <a:off x="990240" y="3545212"/>
            <a:ext cx="2291333" cy="646331"/>
          </a:xfrm>
          <a:prstGeom prst="rect">
            <a:avLst/>
          </a:prstGeom>
          <a:noFill/>
          <a:ln>
            <a:solidFill>
              <a:srgbClr val="0070C0"/>
            </a:solidFill>
          </a:ln>
        </p:spPr>
        <p:txBody>
          <a:bodyPr wrap="none">
            <a:spAutoFit/>
          </a:bodyPr>
          <a:lstStyle/>
          <a:p>
            <a:r>
              <a:rPr lang="fr-FR" sz="3600" dirty="0">
                <a:solidFill>
                  <a:srgbClr val="0070C0"/>
                </a:solidFill>
              </a:rPr>
              <a:t>Déclaration</a:t>
            </a:r>
          </a:p>
        </p:txBody>
      </p:sp>
      <p:sp>
        <p:nvSpPr>
          <p:cNvPr id="3" name="Rectangle 2"/>
          <p:cNvSpPr/>
          <p:nvPr/>
        </p:nvSpPr>
        <p:spPr>
          <a:xfrm>
            <a:off x="4561944" y="3589461"/>
            <a:ext cx="2241063" cy="646331"/>
          </a:xfrm>
          <a:prstGeom prst="rect">
            <a:avLst/>
          </a:prstGeom>
          <a:ln>
            <a:solidFill>
              <a:srgbClr val="0070C0"/>
            </a:solidFill>
          </a:ln>
        </p:spPr>
        <p:txBody>
          <a:bodyPr wrap="none">
            <a:spAutoFit/>
          </a:bodyPr>
          <a:lstStyle/>
          <a:p>
            <a:r>
              <a:rPr lang="fr-FR" sz="3600" dirty="0">
                <a:solidFill>
                  <a:srgbClr val="0070C0"/>
                </a:solidFill>
              </a:rPr>
              <a:t>Traçabilité </a:t>
            </a:r>
          </a:p>
        </p:txBody>
      </p:sp>
      <p:sp>
        <p:nvSpPr>
          <p:cNvPr id="7" name="Rectangle 6"/>
          <p:cNvSpPr/>
          <p:nvPr/>
        </p:nvSpPr>
        <p:spPr>
          <a:xfrm>
            <a:off x="7939596" y="3589461"/>
            <a:ext cx="3178755" cy="646331"/>
          </a:xfrm>
          <a:prstGeom prst="rect">
            <a:avLst/>
          </a:prstGeom>
          <a:ln>
            <a:solidFill>
              <a:schemeClr val="tx1"/>
            </a:solidFill>
          </a:ln>
        </p:spPr>
        <p:txBody>
          <a:bodyPr wrap="none">
            <a:spAutoFit/>
          </a:bodyPr>
          <a:lstStyle/>
          <a:p>
            <a:pPr lvl="0" algn="ctr"/>
            <a:r>
              <a:rPr lang="fr-FR" sz="3600" b="1" i="1" dirty="0">
                <a:solidFill>
                  <a:prstClr val="black"/>
                </a:solidFill>
              </a:rPr>
              <a:t>répétition (n fois)</a:t>
            </a:r>
          </a:p>
        </p:txBody>
      </p:sp>
      <p:sp>
        <p:nvSpPr>
          <p:cNvPr id="11" name="Multiplier 10"/>
          <p:cNvSpPr/>
          <p:nvPr/>
        </p:nvSpPr>
        <p:spPr>
          <a:xfrm>
            <a:off x="1300766" y="2797382"/>
            <a:ext cx="1429553" cy="2058618"/>
          </a:xfrm>
          <a:prstGeom prst="mathMultiply">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Multiplier 14"/>
          <p:cNvSpPr/>
          <p:nvPr/>
        </p:nvSpPr>
        <p:spPr>
          <a:xfrm>
            <a:off x="4842456" y="2830005"/>
            <a:ext cx="1674254" cy="2058618"/>
          </a:xfrm>
          <a:prstGeom prst="mathMultiply">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2" descr="H:\quick-thought-cheap-deals-bad-idea-2.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475624" y="-116617"/>
            <a:ext cx="813638" cy="8717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74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1"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62880" y="0"/>
            <a:ext cx="6929120" cy="646331"/>
          </a:xfrm>
          <a:prstGeom prst="rect">
            <a:avLst/>
          </a:prstGeom>
          <a:solidFill>
            <a:srgbClr val="00B0F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i="1" dirty="0" smtClean="0">
                <a:solidFill>
                  <a:schemeClr val="bg1"/>
                </a:solidFill>
              </a:rPr>
              <a:t>V. INVESTIGATION SUR LE RESULTAT OOS</a:t>
            </a:r>
            <a:endParaRPr lang="fr-FR" sz="3600" b="1" i="1" dirty="0">
              <a:solidFill>
                <a:schemeClr val="bg1"/>
              </a:solidFill>
            </a:endParaRPr>
          </a:p>
        </p:txBody>
      </p:sp>
      <p:sp>
        <p:nvSpPr>
          <p:cNvPr id="2" name="ZoneTexte 1"/>
          <p:cNvSpPr txBox="1"/>
          <p:nvPr/>
        </p:nvSpPr>
        <p:spPr>
          <a:xfrm rot="21305975">
            <a:off x="1501164" y="802639"/>
            <a:ext cx="3159859" cy="461665"/>
          </a:xfrm>
          <a:prstGeom prst="rect">
            <a:avLst/>
          </a:prstGeom>
          <a:noFill/>
          <a:ln>
            <a:solidFill>
              <a:srgbClr val="009900"/>
            </a:solidFill>
          </a:ln>
        </p:spPr>
        <p:txBody>
          <a:bodyPr wrap="square" rtlCol="0">
            <a:spAutoFit/>
          </a:bodyPr>
          <a:lstStyle/>
          <a:p>
            <a:r>
              <a:rPr lang="fr-FR" sz="24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Résultat et conclusion</a:t>
            </a:r>
            <a:endParaRPr lang="fr-FR"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412202" y="1398425"/>
            <a:ext cx="5315238" cy="461665"/>
          </a:xfrm>
          <a:prstGeom prst="rect">
            <a:avLst/>
          </a:prstGeom>
          <a:solidFill>
            <a:schemeClr val="accent3"/>
          </a:solidFill>
          <a:ln>
            <a:solidFill>
              <a:schemeClr val="accent3"/>
            </a:solidFill>
          </a:ln>
        </p:spPr>
        <p:txBody>
          <a:bodyPr wrap="none">
            <a:spAutoFit/>
          </a:bodyPr>
          <a:lstStyle/>
          <a:p>
            <a:pPr lvl="0"/>
            <a:r>
              <a:rPr lang="fr-FR" sz="2400" b="1" dirty="0"/>
              <a:t>ENQUETE LABORATOIRE PRELIMINAIRE</a:t>
            </a:r>
          </a:p>
        </p:txBody>
      </p:sp>
      <p:sp>
        <p:nvSpPr>
          <p:cNvPr id="6" name="Rectangle 5"/>
          <p:cNvSpPr/>
          <p:nvPr/>
        </p:nvSpPr>
        <p:spPr>
          <a:xfrm>
            <a:off x="1939016" y="2493334"/>
            <a:ext cx="3169296" cy="400110"/>
          </a:xfrm>
          <a:prstGeom prst="rect">
            <a:avLst/>
          </a:prstGeom>
          <a:ln>
            <a:solidFill>
              <a:schemeClr val="tx1"/>
            </a:solidFill>
          </a:ln>
        </p:spPr>
        <p:txBody>
          <a:bodyPr wrap="square">
            <a:spAutoFit/>
          </a:bodyPr>
          <a:lstStyle/>
          <a:p>
            <a:pPr lvl="0" algn="ctr"/>
            <a:r>
              <a:rPr lang="fr-FR" sz="2000" dirty="0"/>
              <a:t>Cause laboratoire identifiée</a:t>
            </a:r>
          </a:p>
        </p:txBody>
      </p:sp>
      <p:sp>
        <p:nvSpPr>
          <p:cNvPr id="8" name="Rectangle 7"/>
          <p:cNvSpPr/>
          <p:nvPr/>
        </p:nvSpPr>
        <p:spPr>
          <a:xfrm>
            <a:off x="2924098" y="3104430"/>
            <a:ext cx="1367763" cy="400110"/>
          </a:xfrm>
          <a:prstGeom prst="rect">
            <a:avLst/>
          </a:prstGeom>
          <a:ln>
            <a:solidFill>
              <a:schemeClr val="tx1"/>
            </a:solidFill>
          </a:ln>
        </p:spPr>
        <p:txBody>
          <a:bodyPr wrap="square">
            <a:spAutoFit/>
          </a:bodyPr>
          <a:lstStyle/>
          <a:p>
            <a:pPr lvl="0" algn="ctr"/>
            <a:r>
              <a:rPr lang="fr-FR" sz="2000" dirty="0"/>
              <a:t>R1 invalidé</a:t>
            </a:r>
          </a:p>
        </p:txBody>
      </p:sp>
      <p:sp>
        <p:nvSpPr>
          <p:cNvPr id="9" name="Rectangle 8"/>
          <p:cNvSpPr/>
          <p:nvPr/>
        </p:nvSpPr>
        <p:spPr>
          <a:xfrm>
            <a:off x="1939016" y="3718812"/>
            <a:ext cx="3119208" cy="707886"/>
          </a:xfrm>
          <a:prstGeom prst="rect">
            <a:avLst/>
          </a:prstGeom>
          <a:ln>
            <a:solidFill>
              <a:schemeClr val="tx1"/>
            </a:solidFill>
          </a:ln>
        </p:spPr>
        <p:txBody>
          <a:bodyPr wrap="square">
            <a:spAutoFit/>
          </a:bodyPr>
          <a:lstStyle/>
          <a:p>
            <a:pPr lvl="0" algn="ctr"/>
            <a:r>
              <a:rPr lang="fr-FR" sz="2000" dirty="0"/>
              <a:t>Clôture de l’enquête laboratoire préliminaire</a:t>
            </a:r>
          </a:p>
        </p:txBody>
      </p:sp>
      <p:sp>
        <p:nvSpPr>
          <p:cNvPr id="10" name="Rectangle 9"/>
          <p:cNvSpPr/>
          <p:nvPr/>
        </p:nvSpPr>
        <p:spPr>
          <a:xfrm>
            <a:off x="2921658" y="4643839"/>
            <a:ext cx="1421146" cy="400110"/>
          </a:xfrm>
          <a:prstGeom prst="rect">
            <a:avLst/>
          </a:prstGeom>
          <a:solidFill>
            <a:schemeClr val="accent5">
              <a:lumMod val="60000"/>
              <a:lumOff val="40000"/>
            </a:schemeClr>
          </a:solidFill>
          <a:ln>
            <a:solidFill>
              <a:schemeClr val="tx1"/>
            </a:solidFill>
          </a:ln>
        </p:spPr>
        <p:txBody>
          <a:bodyPr wrap="square">
            <a:spAutoFit/>
          </a:bodyPr>
          <a:lstStyle/>
          <a:p>
            <a:pPr lvl="0" algn="ctr"/>
            <a:r>
              <a:rPr lang="fr-FR" sz="2000" b="1" dirty="0"/>
              <a:t>Ré analyse </a:t>
            </a:r>
          </a:p>
        </p:txBody>
      </p:sp>
      <p:sp>
        <p:nvSpPr>
          <p:cNvPr id="11" name="Rectangle 10"/>
          <p:cNvSpPr/>
          <p:nvPr/>
        </p:nvSpPr>
        <p:spPr>
          <a:xfrm>
            <a:off x="232013" y="5792434"/>
            <a:ext cx="2722280" cy="707886"/>
          </a:xfrm>
          <a:prstGeom prst="rect">
            <a:avLst/>
          </a:prstGeom>
          <a:ln>
            <a:solidFill>
              <a:srgbClr val="009900"/>
            </a:solidFill>
          </a:ln>
        </p:spPr>
        <p:txBody>
          <a:bodyPr wrap="square">
            <a:spAutoFit/>
          </a:bodyPr>
          <a:lstStyle/>
          <a:p>
            <a:pPr lvl="0" algn="ctr"/>
            <a:r>
              <a:rPr lang="fr-FR" sz="2000" b="1" dirty="0">
                <a:solidFill>
                  <a:srgbClr val="009900"/>
                </a:solidFill>
              </a:rPr>
              <a:t>Résultat R1’ conforme : </a:t>
            </a:r>
          </a:p>
          <a:p>
            <a:pPr lvl="0" algn="ctr"/>
            <a:r>
              <a:rPr lang="fr-FR" sz="2000" dirty="0"/>
              <a:t>résultat reportable</a:t>
            </a:r>
          </a:p>
        </p:txBody>
      </p:sp>
      <p:sp>
        <p:nvSpPr>
          <p:cNvPr id="12" name="Rectangle 11"/>
          <p:cNvSpPr/>
          <p:nvPr/>
        </p:nvSpPr>
        <p:spPr>
          <a:xfrm>
            <a:off x="3735678" y="5561601"/>
            <a:ext cx="3129146" cy="1015663"/>
          </a:xfrm>
          <a:prstGeom prst="rect">
            <a:avLst/>
          </a:prstGeom>
          <a:ln>
            <a:solidFill>
              <a:srgbClr val="FF0000"/>
            </a:solidFill>
          </a:ln>
        </p:spPr>
        <p:txBody>
          <a:bodyPr wrap="square">
            <a:spAutoFit/>
          </a:bodyPr>
          <a:lstStyle/>
          <a:p>
            <a:pPr lvl="0" algn="ctr"/>
            <a:r>
              <a:rPr lang="fr-FR" sz="2000" b="1" dirty="0">
                <a:solidFill>
                  <a:srgbClr val="FF0000"/>
                </a:solidFill>
              </a:rPr>
              <a:t>Résultat R1’ non conforme :</a:t>
            </a:r>
          </a:p>
          <a:p>
            <a:pPr lvl="0" algn="ctr"/>
            <a:r>
              <a:rPr lang="fr-FR" sz="2000" dirty="0">
                <a:solidFill>
                  <a:srgbClr val="FF0000"/>
                </a:solidFill>
              </a:rPr>
              <a:t> </a:t>
            </a:r>
            <a:r>
              <a:rPr lang="fr-FR" sz="2000" dirty="0"/>
              <a:t>nouvelle enquête laboratoire préliminaire</a:t>
            </a:r>
          </a:p>
        </p:txBody>
      </p:sp>
      <p:sp>
        <p:nvSpPr>
          <p:cNvPr id="13" name="Rectangle 12"/>
          <p:cNvSpPr/>
          <p:nvPr/>
        </p:nvSpPr>
        <p:spPr>
          <a:xfrm>
            <a:off x="7835086" y="2416556"/>
            <a:ext cx="3679928" cy="400110"/>
          </a:xfrm>
          <a:prstGeom prst="rect">
            <a:avLst/>
          </a:prstGeom>
          <a:ln>
            <a:solidFill>
              <a:schemeClr val="tx1"/>
            </a:solidFill>
          </a:ln>
        </p:spPr>
        <p:txBody>
          <a:bodyPr wrap="square">
            <a:spAutoFit/>
          </a:bodyPr>
          <a:lstStyle/>
          <a:p>
            <a:pPr lvl="0" algn="ctr"/>
            <a:r>
              <a:rPr lang="fr-FR" sz="2000" dirty="0"/>
              <a:t>Cause laboratoire non identifiée </a:t>
            </a:r>
          </a:p>
        </p:txBody>
      </p:sp>
      <p:sp>
        <p:nvSpPr>
          <p:cNvPr id="14" name="Rectangle 13"/>
          <p:cNvSpPr/>
          <p:nvPr/>
        </p:nvSpPr>
        <p:spPr>
          <a:xfrm>
            <a:off x="7835086" y="3225846"/>
            <a:ext cx="2644672" cy="400110"/>
          </a:xfrm>
          <a:prstGeom prst="rect">
            <a:avLst/>
          </a:prstGeom>
          <a:ln>
            <a:solidFill>
              <a:schemeClr val="tx1"/>
            </a:solidFill>
          </a:ln>
        </p:spPr>
        <p:txBody>
          <a:bodyPr wrap="square">
            <a:spAutoFit/>
          </a:bodyPr>
          <a:lstStyle/>
          <a:p>
            <a:pPr lvl="0" algn="ctr"/>
            <a:r>
              <a:rPr lang="fr-FR" sz="2000" dirty="0"/>
              <a:t>Non rendu de résultats </a:t>
            </a:r>
          </a:p>
        </p:txBody>
      </p:sp>
      <p:sp>
        <p:nvSpPr>
          <p:cNvPr id="15" name="Rectangle 14"/>
          <p:cNvSpPr/>
          <p:nvPr/>
        </p:nvSpPr>
        <p:spPr>
          <a:xfrm>
            <a:off x="7583214" y="4072755"/>
            <a:ext cx="3728807" cy="400110"/>
          </a:xfrm>
          <a:prstGeom prst="rect">
            <a:avLst/>
          </a:prstGeom>
          <a:solidFill>
            <a:srgbClr val="FF3300"/>
          </a:solidFill>
          <a:ln>
            <a:solidFill>
              <a:schemeClr val="tx1"/>
            </a:solidFill>
          </a:ln>
        </p:spPr>
        <p:txBody>
          <a:bodyPr wrap="square">
            <a:spAutoFit/>
          </a:bodyPr>
          <a:lstStyle/>
          <a:p>
            <a:pPr lvl="0" algn="ctr"/>
            <a:r>
              <a:rPr lang="fr-FR" sz="2000" b="1" dirty="0"/>
              <a:t>Ouverture de l’enquête élargie</a:t>
            </a:r>
          </a:p>
        </p:txBody>
      </p:sp>
      <p:cxnSp>
        <p:nvCxnSpPr>
          <p:cNvPr id="17" name="Connecteur droit 16"/>
          <p:cNvCxnSpPr/>
          <p:nvPr/>
        </p:nvCxnSpPr>
        <p:spPr>
          <a:xfrm flipH="1">
            <a:off x="3735678" y="1893799"/>
            <a:ext cx="1027391" cy="5995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7028597" y="1893799"/>
            <a:ext cx="1760561" cy="5227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endCxn id="8" idx="0"/>
          </p:cNvCxnSpPr>
          <p:nvPr/>
        </p:nvCxnSpPr>
        <p:spPr>
          <a:xfrm>
            <a:off x="3603012" y="2893444"/>
            <a:ext cx="4968" cy="2109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9021170" y="2816666"/>
            <a:ext cx="0" cy="409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a:stCxn id="8" idx="2"/>
          </p:cNvCxnSpPr>
          <p:nvPr/>
        </p:nvCxnSpPr>
        <p:spPr>
          <a:xfrm flipH="1">
            <a:off x="3603012" y="3504540"/>
            <a:ext cx="4968" cy="2142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9021170" y="3625956"/>
            <a:ext cx="0" cy="4467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a:endCxn id="10" idx="0"/>
          </p:cNvCxnSpPr>
          <p:nvPr/>
        </p:nvCxnSpPr>
        <p:spPr>
          <a:xfrm>
            <a:off x="3632231" y="4426698"/>
            <a:ext cx="0" cy="2171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2285500" y="5043949"/>
            <a:ext cx="629281" cy="748485"/>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4346365" y="5043949"/>
            <a:ext cx="1221920" cy="5176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rot="21344429">
            <a:off x="358225" y="298088"/>
            <a:ext cx="4805663" cy="400110"/>
          </a:xfrm>
          <a:prstGeom prst="rect">
            <a:avLst/>
          </a:prstGeom>
          <a:noFill/>
          <a:ln>
            <a:solidFill>
              <a:srgbClr val="0070C0"/>
            </a:solidFill>
          </a:ln>
        </p:spPr>
        <p:txBody>
          <a:bodyPr wrap="square" rtlCol="0">
            <a:spAutoFit/>
          </a:bodyPr>
          <a:lstStyle/>
          <a:p>
            <a:r>
              <a:rPr lang="fr-FR" sz="2000" b="1" dirty="0" smtClean="0">
                <a:solidFill>
                  <a:srgbClr val="0070C0"/>
                </a:solidFill>
                <a:effectLst>
                  <a:outerShdw blurRad="38100" dist="38100" dir="2700000" algn="tl">
                    <a:srgbClr val="000000">
                      <a:alpha val="43137"/>
                    </a:srgbClr>
                  </a:outerShdw>
                </a:effectLst>
              </a:rPr>
              <a:t>1. ENQUETE LABORATOIRE PRELIMINAIRE</a:t>
            </a:r>
            <a:endParaRPr lang="fr-FR" sz="2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501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64048" y="1506139"/>
            <a:ext cx="10670427" cy="4524315"/>
          </a:xfrm>
          <a:prstGeom prst="rect">
            <a:avLst/>
          </a:prstGeom>
          <a:noFill/>
        </p:spPr>
        <p:txBody>
          <a:bodyPr wrap="square" rtlCol="0">
            <a:spAutoFit/>
          </a:bodyPr>
          <a:lstStyle/>
          <a:p>
            <a:pPr marL="342900" indent="-342900">
              <a:lnSpc>
                <a:spcPct val="200000"/>
              </a:lnSpc>
              <a:buFont typeface="Wingdings" panose="05000000000000000000" pitchFamily="2" charset="2"/>
              <a:buChar char="q"/>
            </a:pPr>
            <a:r>
              <a:rPr lang="fr-FR" sz="2400" b="1" dirty="0" smtClean="0">
                <a:latin typeface="Century Gothic" panose="020B0502020202020204" pitchFamily="34" charset="0"/>
                <a:cs typeface="Times New Roman" panose="02020603050405020304" pitchFamily="18" charset="0"/>
              </a:rPr>
              <a:t>Cadre de l’enquête élargie </a:t>
            </a:r>
          </a:p>
          <a:p>
            <a:pPr marL="342900" indent="-342900">
              <a:lnSpc>
                <a:spcPct val="200000"/>
              </a:lnSpc>
              <a:buFont typeface="Wingdings" panose="05000000000000000000" pitchFamily="2" charset="2"/>
              <a:buChar char="§"/>
            </a:pPr>
            <a:r>
              <a:rPr lang="fr-FR" sz="2400" dirty="0" smtClean="0">
                <a:latin typeface="Century Gothic" panose="020B0502020202020204" pitchFamily="34" charset="0"/>
                <a:cs typeface="Times New Roman" panose="02020603050405020304" pitchFamily="18" charset="0"/>
              </a:rPr>
              <a:t>Pilotée par l’assurance qualité </a:t>
            </a:r>
          </a:p>
          <a:p>
            <a:pPr marL="342900" indent="-342900">
              <a:lnSpc>
                <a:spcPct val="200000"/>
              </a:lnSpc>
              <a:buFont typeface="Wingdings" panose="05000000000000000000" pitchFamily="2" charset="2"/>
              <a:buChar char="§"/>
            </a:pPr>
            <a:r>
              <a:rPr lang="fr-FR" sz="2400" dirty="0" smtClean="0">
                <a:latin typeface="Century Gothic" panose="020B0502020202020204" pitchFamily="34" charset="0"/>
                <a:cs typeface="Times New Roman" panose="02020603050405020304" pitchFamily="18" charset="0"/>
              </a:rPr>
              <a:t>Menée en parallèle dans les services impactés </a:t>
            </a:r>
          </a:p>
          <a:p>
            <a:pPr marL="800100" lvl="1" indent="-342900">
              <a:lnSpc>
                <a:spcPct val="200000"/>
              </a:lnSpc>
              <a:buFont typeface="Wingdings" panose="05000000000000000000" pitchFamily="2" charset="2"/>
              <a:buChar char="ü"/>
            </a:pPr>
            <a:r>
              <a:rPr lang="fr-FR" sz="2400" dirty="0" smtClean="0">
                <a:latin typeface="Century Gothic" panose="020B0502020202020204" pitchFamily="34" charset="0"/>
                <a:cs typeface="Times New Roman" panose="02020603050405020304" pitchFamily="18" charset="0"/>
              </a:rPr>
              <a:t>Laboratoire</a:t>
            </a:r>
          </a:p>
          <a:p>
            <a:pPr marL="800100" lvl="1" indent="-342900">
              <a:lnSpc>
                <a:spcPct val="200000"/>
              </a:lnSpc>
              <a:buFont typeface="Wingdings" panose="05000000000000000000" pitchFamily="2" charset="2"/>
              <a:buChar char="ü"/>
            </a:pPr>
            <a:r>
              <a:rPr lang="fr-FR" sz="2400" dirty="0" smtClean="0">
                <a:latin typeface="Century Gothic" panose="020B0502020202020204" pitchFamily="34" charset="0"/>
                <a:cs typeface="Times New Roman" panose="02020603050405020304" pitchFamily="18" charset="0"/>
              </a:rPr>
              <a:t>Production </a:t>
            </a:r>
          </a:p>
          <a:p>
            <a:pPr marL="800100" lvl="1" indent="-342900">
              <a:lnSpc>
                <a:spcPct val="200000"/>
              </a:lnSpc>
              <a:buFont typeface="Wingdings" panose="05000000000000000000" pitchFamily="2" charset="2"/>
              <a:buChar char="ü"/>
            </a:pPr>
            <a:r>
              <a:rPr lang="fr-FR" sz="2400" dirty="0" smtClean="0">
                <a:latin typeface="Century Gothic" panose="020B0502020202020204" pitchFamily="34" charset="0"/>
                <a:cs typeface="Times New Roman" panose="02020603050405020304" pitchFamily="18" charset="0"/>
              </a:rPr>
              <a:t>Métrologie</a:t>
            </a:r>
            <a:endParaRPr lang="fr-FR" sz="2400" dirty="0">
              <a:latin typeface="Century Gothic" panose="020B0502020202020204" pitchFamily="34" charset="0"/>
              <a:cs typeface="Times New Roman" panose="02020603050405020304" pitchFamily="18" charset="0"/>
            </a:endParaRPr>
          </a:p>
        </p:txBody>
      </p:sp>
      <p:sp>
        <p:nvSpPr>
          <p:cNvPr id="5" name="ZoneTexte 4"/>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6" name="ZoneTexte 5"/>
          <p:cNvSpPr txBox="1"/>
          <p:nvPr/>
        </p:nvSpPr>
        <p:spPr>
          <a:xfrm rot="21344429">
            <a:off x="1742656" y="261525"/>
            <a:ext cx="2998401" cy="461665"/>
          </a:xfrm>
          <a:prstGeom prst="rect">
            <a:avLst/>
          </a:prstGeom>
          <a:noFill/>
          <a:ln>
            <a:solidFill>
              <a:srgbClr val="0070C0"/>
            </a:solidFill>
          </a:ln>
        </p:spPr>
        <p:txBody>
          <a:bodyPr wrap="square" rtlCol="0">
            <a:spAutoFit/>
          </a:bodyPr>
          <a:lstStyle/>
          <a:p>
            <a:r>
              <a:rPr lang="fr-FR" sz="2400" b="1" dirty="0">
                <a:solidFill>
                  <a:srgbClr val="0070C0"/>
                </a:solidFill>
                <a:effectLst>
                  <a:outerShdw blurRad="38100" dist="38100" dir="2700000" algn="tl">
                    <a:srgbClr val="000000">
                      <a:alpha val="43137"/>
                    </a:srgbClr>
                  </a:outerShdw>
                </a:effectLst>
              </a:rPr>
              <a:t>2</a:t>
            </a:r>
            <a:r>
              <a:rPr lang="fr-FR" sz="2400" b="1" dirty="0" smtClean="0">
                <a:solidFill>
                  <a:srgbClr val="0070C0"/>
                </a:solidFill>
                <a:effectLst>
                  <a:outerShdw blurRad="38100" dist="38100" dir="2700000" algn="tl">
                    <a:srgbClr val="000000">
                      <a:alpha val="43137"/>
                    </a:srgbClr>
                  </a:outerShdw>
                </a:effectLst>
              </a:rPr>
              <a:t>. ENQUETE ELARGIE</a:t>
            </a:r>
            <a:endParaRPr lang="fr-FR" sz="2400" b="1" dirty="0">
              <a:solidFill>
                <a:srgbClr val="0070C0"/>
              </a:solidFill>
              <a:effectLst>
                <a:outerShdw blurRad="38100" dist="38100" dir="2700000" algn="tl">
                  <a:srgbClr val="000000">
                    <a:alpha val="43137"/>
                  </a:srgbClr>
                </a:outerShdw>
              </a:effectLst>
            </a:endParaRPr>
          </a:p>
        </p:txBody>
      </p:sp>
      <p:sp>
        <p:nvSpPr>
          <p:cNvPr id="7" name="ZoneTexte 6"/>
          <p:cNvSpPr txBox="1"/>
          <p:nvPr/>
        </p:nvSpPr>
        <p:spPr>
          <a:xfrm rot="21362080">
            <a:off x="1805344" y="825708"/>
            <a:ext cx="1985067" cy="461665"/>
          </a:xfrm>
          <a:prstGeom prst="rect">
            <a:avLst/>
          </a:prstGeom>
          <a:noFill/>
          <a:ln>
            <a:solidFill>
              <a:srgbClr val="009900"/>
            </a:solidFill>
          </a:ln>
        </p:spPr>
        <p:txBody>
          <a:bodyPr wrap="square" rtlCol="0">
            <a:spAutoFit/>
          </a:bodyPr>
          <a:lstStyle/>
          <a:p>
            <a:r>
              <a:rPr lang="fr-FR" sz="24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Méthodologie</a:t>
            </a:r>
            <a:endParaRPr lang="fr-FR"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083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198881" y="849812"/>
            <a:ext cx="10343520" cy="5851242"/>
          </a:xfrm>
          <a:prstGeom prst="rect">
            <a:avLst/>
          </a:prstGeom>
        </p:spPr>
      </p:pic>
      <p:sp>
        <p:nvSpPr>
          <p:cNvPr id="8" name="ZoneTexte 7"/>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6" name="ZoneTexte 5"/>
          <p:cNvSpPr txBox="1"/>
          <p:nvPr/>
        </p:nvSpPr>
        <p:spPr>
          <a:xfrm rot="21305975">
            <a:off x="476403" y="822462"/>
            <a:ext cx="3159859" cy="461665"/>
          </a:xfrm>
          <a:prstGeom prst="rect">
            <a:avLst/>
          </a:prstGeom>
          <a:noFill/>
          <a:ln>
            <a:solidFill>
              <a:srgbClr val="009900"/>
            </a:solidFill>
          </a:ln>
        </p:spPr>
        <p:txBody>
          <a:bodyPr wrap="square" rtlCol="0">
            <a:spAutoFit/>
          </a:bodyPr>
          <a:lstStyle/>
          <a:p>
            <a:r>
              <a:rPr lang="fr-FR" sz="24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Résultat et conclusion</a:t>
            </a:r>
            <a:endParaRPr lang="fr-FR"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ZoneTexte 8"/>
          <p:cNvSpPr txBox="1"/>
          <p:nvPr/>
        </p:nvSpPr>
        <p:spPr>
          <a:xfrm rot="21287975">
            <a:off x="428164" y="273605"/>
            <a:ext cx="2998401" cy="461665"/>
          </a:xfrm>
          <a:prstGeom prst="rect">
            <a:avLst/>
          </a:prstGeom>
          <a:noFill/>
          <a:ln>
            <a:solidFill>
              <a:srgbClr val="0070C0"/>
            </a:solidFill>
          </a:ln>
        </p:spPr>
        <p:txBody>
          <a:bodyPr wrap="square" rtlCol="0">
            <a:spAutoFit/>
          </a:bodyPr>
          <a:lstStyle/>
          <a:p>
            <a:r>
              <a:rPr lang="fr-FR" sz="2400" b="1" dirty="0">
                <a:solidFill>
                  <a:srgbClr val="0070C0"/>
                </a:solidFill>
                <a:effectLst>
                  <a:outerShdw blurRad="38100" dist="38100" dir="2700000" algn="tl">
                    <a:srgbClr val="000000">
                      <a:alpha val="43137"/>
                    </a:srgbClr>
                  </a:outerShdw>
                </a:effectLst>
              </a:rPr>
              <a:t>2</a:t>
            </a:r>
            <a:r>
              <a:rPr lang="fr-FR" sz="2400" b="1" dirty="0" smtClean="0">
                <a:solidFill>
                  <a:srgbClr val="0070C0"/>
                </a:solidFill>
                <a:effectLst>
                  <a:outerShdw blurRad="38100" dist="38100" dir="2700000" algn="tl">
                    <a:srgbClr val="000000">
                      <a:alpha val="43137"/>
                    </a:srgbClr>
                  </a:outerShdw>
                </a:effectLst>
              </a:rPr>
              <a:t>. ENQUETE ELARGIE</a:t>
            </a:r>
            <a:endParaRPr lang="fr-FR" sz="2400" b="1" dirty="0">
              <a:solidFill>
                <a:srgbClr val="0070C0"/>
              </a:solidFill>
              <a:effectLst>
                <a:outerShdw blurRad="38100" dist="38100" dir="2700000" algn="tl">
                  <a:srgbClr val="000000">
                    <a:alpha val="43137"/>
                  </a:srgbClr>
                </a:outerShdw>
              </a:effectLst>
            </a:endParaRPr>
          </a:p>
        </p:txBody>
      </p:sp>
      <p:sp>
        <p:nvSpPr>
          <p:cNvPr id="2" name="Flèche droite rayée 1"/>
          <p:cNvSpPr/>
          <p:nvPr/>
        </p:nvSpPr>
        <p:spPr>
          <a:xfrm rot="10044282">
            <a:off x="9812737" y="1787854"/>
            <a:ext cx="1033625" cy="312779"/>
          </a:xfrm>
          <a:prstGeom prst="striped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Décagone 2"/>
          <p:cNvSpPr/>
          <p:nvPr/>
        </p:nvSpPr>
        <p:spPr>
          <a:xfrm>
            <a:off x="10868028" y="1609311"/>
            <a:ext cx="426686" cy="274325"/>
          </a:xfrm>
          <a:prstGeom prst="dec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a:solidFill>
                  <a:srgbClr val="FF0000"/>
                </a:solidFill>
                <a:effectLst>
                  <a:outerShdw blurRad="38100" dist="38100" dir="2700000" algn="tl">
                    <a:srgbClr val="000000">
                      <a:alpha val="43137"/>
                    </a:srgbClr>
                  </a:outerShdw>
                </a:effectLst>
              </a:rPr>
              <a:t>2</a:t>
            </a:r>
          </a:p>
        </p:txBody>
      </p:sp>
      <p:sp>
        <p:nvSpPr>
          <p:cNvPr id="11" name="Décagone 10"/>
          <p:cNvSpPr/>
          <p:nvPr/>
        </p:nvSpPr>
        <p:spPr>
          <a:xfrm>
            <a:off x="5661489" y="1386948"/>
            <a:ext cx="426686" cy="274325"/>
          </a:xfrm>
          <a:prstGeom prst="dec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solidFill>
                  <a:srgbClr val="FF0000"/>
                </a:solidFill>
                <a:effectLst>
                  <a:outerShdw blurRad="38100" dist="38100" dir="2700000" algn="tl">
                    <a:srgbClr val="000000">
                      <a:alpha val="43137"/>
                    </a:srgbClr>
                  </a:outerShdw>
                </a:effectLst>
              </a:rPr>
              <a:t>4</a:t>
            </a:r>
            <a:endParaRPr lang="fr-FR" b="1" dirty="0">
              <a:solidFill>
                <a:srgbClr val="FF0000"/>
              </a:solidFill>
              <a:effectLst>
                <a:outerShdw blurRad="38100" dist="38100" dir="2700000" algn="tl">
                  <a:srgbClr val="000000">
                    <a:alpha val="43137"/>
                  </a:srgbClr>
                </a:outerShdw>
              </a:effectLst>
            </a:endParaRPr>
          </a:p>
        </p:txBody>
      </p:sp>
      <p:sp>
        <p:nvSpPr>
          <p:cNvPr id="7" name="Flèche droite rayée 6"/>
          <p:cNvSpPr/>
          <p:nvPr/>
        </p:nvSpPr>
        <p:spPr>
          <a:xfrm rot="5400000">
            <a:off x="5094838" y="2239826"/>
            <a:ext cx="1530406" cy="400095"/>
          </a:xfrm>
          <a:prstGeom prst="striped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Flèche droite rayée 11"/>
          <p:cNvSpPr/>
          <p:nvPr/>
        </p:nvSpPr>
        <p:spPr>
          <a:xfrm rot="10101987">
            <a:off x="8897448" y="2677908"/>
            <a:ext cx="1787246" cy="286603"/>
          </a:xfrm>
          <a:prstGeom prst="striped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Décagone 12"/>
          <p:cNvSpPr/>
          <p:nvPr/>
        </p:nvSpPr>
        <p:spPr>
          <a:xfrm>
            <a:off x="10695234" y="2480586"/>
            <a:ext cx="426686" cy="274325"/>
          </a:xfrm>
          <a:prstGeom prst="dec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solidFill>
                  <a:srgbClr val="FF0000"/>
                </a:solidFill>
                <a:effectLst>
                  <a:outerShdw blurRad="38100" dist="38100" dir="2700000" algn="tl">
                    <a:srgbClr val="000000">
                      <a:alpha val="43137"/>
                    </a:srgbClr>
                  </a:outerShdw>
                </a:effectLst>
              </a:rPr>
              <a:t>1</a:t>
            </a:r>
            <a:endParaRPr lang="fr-FR" b="1" dirty="0">
              <a:solidFill>
                <a:srgbClr val="FF0000"/>
              </a:solidFill>
              <a:effectLst>
                <a:outerShdw blurRad="38100" dist="38100" dir="2700000" algn="tl">
                  <a:srgbClr val="000000">
                    <a:alpha val="43137"/>
                  </a:srgbClr>
                </a:outerShdw>
              </a:effectLst>
            </a:endParaRPr>
          </a:p>
        </p:txBody>
      </p:sp>
      <p:sp>
        <p:nvSpPr>
          <p:cNvPr id="14" name="Flèche droite rayée 13"/>
          <p:cNvSpPr/>
          <p:nvPr/>
        </p:nvSpPr>
        <p:spPr>
          <a:xfrm rot="10044282">
            <a:off x="11028054" y="3772600"/>
            <a:ext cx="557620" cy="339025"/>
          </a:xfrm>
          <a:prstGeom prst="striped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Décagone 14"/>
          <p:cNvSpPr/>
          <p:nvPr/>
        </p:nvSpPr>
        <p:spPr>
          <a:xfrm>
            <a:off x="11615929" y="3661763"/>
            <a:ext cx="341581" cy="307645"/>
          </a:xfrm>
          <a:prstGeom prst="dec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solidFill>
                  <a:srgbClr val="FF0000"/>
                </a:solidFill>
                <a:effectLst>
                  <a:outerShdw blurRad="38100" dist="38100" dir="2700000" algn="tl">
                    <a:srgbClr val="000000">
                      <a:alpha val="43137"/>
                    </a:srgbClr>
                  </a:outerShdw>
                </a:effectLst>
              </a:rPr>
              <a:t>3</a:t>
            </a:r>
            <a:endParaRPr lang="fr-FR" b="1" dirty="0">
              <a:solidFill>
                <a:srgbClr val="FF0000"/>
              </a:solidFill>
              <a:effectLst>
                <a:outerShdw blurRad="38100" dist="38100" dir="2700000" algn="tl">
                  <a:srgbClr val="000000">
                    <a:alpha val="43137"/>
                  </a:srgbClr>
                </a:outerShdw>
              </a:effectLst>
            </a:endParaRPr>
          </a:p>
        </p:txBody>
      </p:sp>
      <p:sp>
        <p:nvSpPr>
          <p:cNvPr id="16" name="Losange 15"/>
          <p:cNvSpPr/>
          <p:nvPr/>
        </p:nvSpPr>
        <p:spPr>
          <a:xfrm>
            <a:off x="2322200" y="2137452"/>
            <a:ext cx="2238233" cy="1072527"/>
          </a:xfrm>
          <a:prstGeom prst="diamond">
            <a:avLst/>
          </a:prstGeom>
          <a:noFill/>
          <a:ln w="38100">
            <a:solidFill>
              <a:srgbClr val="D6009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7" name="Rectangle à coins arrondis 16"/>
          <p:cNvSpPr/>
          <p:nvPr/>
        </p:nvSpPr>
        <p:spPr>
          <a:xfrm>
            <a:off x="2223304" y="4476466"/>
            <a:ext cx="342475" cy="272955"/>
          </a:xfrm>
          <a:prstGeom prst="roundRect">
            <a:avLst/>
          </a:prstGeom>
          <a:noFill/>
          <a:ln w="38100">
            <a:solidFill>
              <a:srgbClr val="D6009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9" name="Connecteur droit 18"/>
          <p:cNvCxnSpPr/>
          <p:nvPr/>
        </p:nvCxnSpPr>
        <p:spPr>
          <a:xfrm>
            <a:off x="2442949" y="2754911"/>
            <a:ext cx="0" cy="1742708"/>
          </a:xfrm>
          <a:prstGeom prst="line">
            <a:avLst/>
          </a:prstGeom>
          <a:ln w="38100">
            <a:solidFill>
              <a:srgbClr val="D60093"/>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7" idx="2"/>
          </p:cNvCxnSpPr>
          <p:nvPr/>
        </p:nvCxnSpPr>
        <p:spPr>
          <a:xfrm flipH="1">
            <a:off x="2394541" y="4749421"/>
            <a:ext cx="1" cy="518615"/>
          </a:xfrm>
          <a:prstGeom prst="line">
            <a:avLst/>
          </a:prstGeom>
          <a:ln w="38100">
            <a:solidFill>
              <a:srgbClr val="D60093"/>
            </a:solidFill>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p:nvSpPr>
        <p:spPr>
          <a:xfrm>
            <a:off x="1711092" y="5240740"/>
            <a:ext cx="1730224" cy="600502"/>
          </a:xfrm>
          <a:prstGeom prst="round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Losange 22"/>
          <p:cNvSpPr/>
          <p:nvPr/>
        </p:nvSpPr>
        <p:spPr>
          <a:xfrm>
            <a:off x="4817493" y="3218474"/>
            <a:ext cx="2142865" cy="1039337"/>
          </a:xfrm>
          <a:prstGeom prst="diamond">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avec flèche 26"/>
          <p:cNvCxnSpPr/>
          <p:nvPr/>
        </p:nvCxnSpPr>
        <p:spPr>
          <a:xfrm>
            <a:off x="4053385" y="2934269"/>
            <a:ext cx="1209495" cy="614149"/>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p:nvSpPr>
        <p:spPr>
          <a:xfrm>
            <a:off x="6209731" y="4503761"/>
            <a:ext cx="2002804" cy="341194"/>
          </a:xfrm>
          <a:prstGeom prst="roundRect">
            <a:avLst/>
          </a:prstGeom>
          <a:noFill/>
          <a:ln w="38100">
            <a:solidFill>
              <a:srgbClr val="D6009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33" name="Connecteur droit avec flèche 32"/>
          <p:cNvCxnSpPr/>
          <p:nvPr/>
        </p:nvCxnSpPr>
        <p:spPr>
          <a:xfrm>
            <a:off x="6196083" y="4127400"/>
            <a:ext cx="632692" cy="370219"/>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à coins arrondis 35"/>
          <p:cNvSpPr/>
          <p:nvPr/>
        </p:nvSpPr>
        <p:spPr>
          <a:xfrm>
            <a:off x="8212535" y="1228299"/>
            <a:ext cx="2117014" cy="3810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2576204" y="1271237"/>
            <a:ext cx="2686676" cy="3810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162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right)">
                                      <p:cBhvr>
                                        <p:cTn id="31" dur="500"/>
                                        <p:tgtEl>
                                          <p:spTgt spid="2"/>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
                                        </p:tgtEl>
                                      </p:cBhvr>
                                    </p:animEffect>
                                    <p:set>
                                      <p:cBhvr>
                                        <p:cTn id="60" dur="1" fill="hold">
                                          <p:stCondLst>
                                            <p:cond delay="499"/>
                                          </p:stCondLst>
                                        </p:cTn>
                                        <p:tgtEl>
                                          <p:spTgt spid="3"/>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par>
                                <p:cTn id="73" presetID="26"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80">
                                          <p:stCondLst>
                                            <p:cond delay="0"/>
                                          </p:stCondLst>
                                        </p:cTn>
                                        <p:tgtEl>
                                          <p:spTgt spid="37"/>
                                        </p:tgtEl>
                                      </p:cBhvr>
                                    </p:animEffect>
                                    <p:anim calcmode="lin" valueType="num">
                                      <p:cBhvr>
                                        <p:cTn id="7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1" dur="26">
                                          <p:stCondLst>
                                            <p:cond delay="650"/>
                                          </p:stCondLst>
                                        </p:cTn>
                                        <p:tgtEl>
                                          <p:spTgt spid="37"/>
                                        </p:tgtEl>
                                      </p:cBhvr>
                                      <p:to x="100000" y="60000"/>
                                    </p:animScale>
                                    <p:animScale>
                                      <p:cBhvr>
                                        <p:cTn id="82" dur="166" decel="50000">
                                          <p:stCondLst>
                                            <p:cond delay="676"/>
                                          </p:stCondLst>
                                        </p:cTn>
                                        <p:tgtEl>
                                          <p:spTgt spid="37"/>
                                        </p:tgtEl>
                                      </p:cBhvr>
                                      <p:to x="100000" y="100000"/>
                                    </p:animScale>
                                    <p:animScale>
                                      <p:cBhvr>
                                        <p:cTn id="83" dur="26">
                                          <p:stCondLst>
                                            <p:cond delay="1312"/>
                                          </p:stCondLst>
                                        </p:cTn>
                                        <p:tgtEl>
                                          <p:spTgt spid="37"/>
                                        </p:tgtEl>
                                      </p:cBhvr>
                                      <p:to x="100000" y="80000"/>
                                    </p:animScale>
                                    <p:animScale>
                                      <p:cBhvr>
                                        <p:cTn id="84" dur="166" decel="50000">
                                          <p:stCondLst>
                                            <p:cond delay="1338"/>
                                          </p:stCondLst>
                                        </p:cTn>
                                        <p:tgtEl>
                                          <p:spTgt spid="37"/>
                                        </p:tgtEl>
                                      </p:cBhvr>
                                      <p:to x="100000" y="100000"/>
                                    </p:animScale>
                                    <p:animScale>
                                      <p:cBhvr>
                                        <p:cTn id="85" dur="26">
                                          <p:stCondLst>
                                            <p:cond delay="1642"/>
                                          </p:stCondLst>
                                        </p:cTn>
                                        <p:tgtEl>
                                          <p:spTgt spid="37"/>
                                        </p:tgtEl>
                                      </p:cBhvr>
                                      <p:to x="100000" y="90000"/>
                                    </p:animScale>
                                    <p:animScale>
                                      <p:cBhvr>
                                        <p:cTn id="86" dur="166" decel="50000">
                                          <p:stCondLst>
                                            <p:cond delay="1668"/>
                                          </p:stCondLst>
                                        </p:cTn>
                                        <p:tgtEl>
                                          <p:spTgt spid="37"/>
                                        </p:tgtEl>
                                      </p:cBhvr>
                                      <p:to x="100000" y="100000"/>
                                    </p:animScale>
                                    <p:animScale>
                                      <p:cBhvr>
                                        <p:cTn id="87" dur="26">
                                          <p:stCondLst>
                                            <p:cond delay="1808"/>
                                          </p:stCondLst>
                                        </p:cTn>
                                        <p:tgtEl>
                                          <p:spTgt spid="37"/>
                                        </p:tgtEl>
                                      </p:cBhvr>
                                      <p:to x="100000" y="95000"/>
                                    </p:animScale>
                                    <p:animScale>
                                      <p:cBhvr>
                                        <p:cTn id="88" dur="166" decel="50000">
                                          <p:stCondLst>
                                            <p:cond delay="1834"/>
                                          </p:stCondLst>
                                        </p:cTn>
                                        <p:tgtEl>
                                          <p:spTgt spid="3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par>
                                <p:cTn id="96" presetID="53" presetClass="entr" presetSubtype="16"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53" presetClass="entr" presetSubtype="16"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fltVal val="0"/>
                                          </p:val>
                                        </p:tav>
                                        <p:tav tm="100000">
                                          <p:val>
                                            <p:strVal val="#ppt_h"/>
                                          </p:val>
                                        </p:tav>
                                      </p:tavLst>
                                    </p:anim>
                                    <p:animEffect transition="in" filter="fade">
                                      <p:cBhvr>
                                        <p:cTn id="105" dur="500"/>
                                        <p:tgtEl>
                                          <p:spTgt spid="2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Effect transition="in" filter="fade">
                                      <p:cBhvr>
                                        <p:cTn id="110" dur="500"/>
                                        <p:tgtEl>
                                          <p:spTgt spid="17"/>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500" fill="hold"/>
                                        <p:tgtEl>
                                          <p:spTgt spid="22"/>
                                        </p:tgtEl>
                                        <p:attrNameLst>
                                          <p:attrName>ppt_w</p:attrName>
                                        </p:attrNameLst>
                                      </p:cBhvr>
                                      <p:tavLst>
                                        <p:tav tm="0">
                                          <p:val>
                                            <p:fltVal val="0"/>
                                          </p:val>
                                        </p:tav>
                                        <p:tav tm="100000">
                                          <p:val>
                                            <p:strVal val="#ppt_w"/>
                                          </p:val>
                                        </p:tav>
                                      </p:tavLst>
                                    </p:anim>
                                    <p:anim calcmode="lin" valueType="num">
                                      <p:cBhvr>
                                        <p:cTn id="114" dur="500" fill="hold"/>
                                        <p:tgtEl>
                                          <p:spTgt spid="22"/>
                                        </p:tgtEl>
                                        <p:attrNameLst>
                                          <p:attrName>ppt_h</p:attrName>
                                        </p:attrNameLst>
                                      </p:cBhvr>
                                      <p:tavLst>
                                        <p:tav tm="0">
                                          <p:val>
                                            <p:fltVal val="0"/>
                                          </p:val>
                                        </p:tav>
                                        <p:tav tm="100000">
                                          <p:val>
                                            <p:strVal val="#ppt_h"/>
                                          </p:val>
                                        </p:tav>
                                      </p:tavLst>
                                    </p:anim>
                                    <p:animEffect transition="in" filter="fade">
                                      <p:cBhvr>
                                        <p:cTn id="115" dur="500"/>
                                        <p:tgtEl>
                                          <p:spTgt spid="22"/>
                                        </p:tgtEl>
                                      </p:cBhvr>
                                    </p:animEffect>
                                  </p:childTnLst>
                                </p:cTn>
                              </p:par>
                            </p:childTnLst>
                          </p:cTn>
                        </p:par>
                      </p:childTnLst>
                    </p:cTn>
                  </p:par>
                  <p:par>
                    <p:cTn id="116" fill="hold">
                      <p:stCondLst>
                        <p:cond delay="indefinite"/>
                      </p:stCondLst>
                      <p:childTnLst>
                        <p:par>
                          <p:cTn id="117" fill="hold">
                            <p:stCondLst>
                              <p:cond delay="0"/>
                            </p:stCondLst>
                            <p:childTnLst>
                              <p:par>
                                <p:cTn id="118" presetID="37" presetClass="exit" presetSubtype="0" fill="hold" nodeType="clickEffect">
                                  <p:stCondLst>
                                    <p:cond delay="0"/>
                                  </p:stCondLst>
                                  <p:childTnLst>
                                    <p:animEffect transition="out" filter="fade">
                                      <p:cBhvr>
                                        <p:cTn id="119" dur="1000"/>
                                        <p:tgtEl>
                                          <p:spTgt spid="19"/>
                                        </p:tgtEl>
                                      </p:cBhvr>
                                    </p:animEffect>
                                    <p:anim calcmode="lin" valueType="num">
                                      <p:cBhvr>
                                        <p:cTn id="120" dur="1000"/>
                                        <p:tgtEl>
                                          <p:spTgt spid="19"/>
                                        </p:tgtEl>
                                        <p:attrNameLst>
                                          <p:attrName>ppt_x</p:attrName>
                                        </p:attrNameLst>
                                      </p:cBhvr>
                                      <p:tavLst>
                                        <p:tav tm="0">
                                          <p:val>
                                            <p:strVal val="ppt_x"/>
                                          </p:val>
                                        </p:tav>
                                        <p:tav tm="100000">
                                          <p:val>
                                            <p:strVal val="ppt_x"/>
                                          </p:val>
                                        </p:tav>
                                      </p:tavLst>
                                    </p:anim>
                                    <p:anim calcmode="lin" valueType="num">
                                      <p:cBhvr>
                                        <p:cTn id="121" dur="100" decel="100000"/>
                                        <p:tgtEl>
                                          <p:spTgt spid="19"/>
                                        </p:tgtEl>
                                        <p:attrNameLst>
                                          <p:attrName>ppt_y</p:attrName>
                                        </p:attrNameLst>
                                      </p:cBhvr>
                                      <p:tavLst>
                                        <p:tav tm="0">
                                          <p:val>
                                            <p:strVal val="ppt_y"/>
                                          </p:val>
                                        </p:tav>
                                        <p:tav tm="100000">
                                          <p:val>
                                            <p:strVal val="ppt_y-.03"/>
                                          </p:val>
                                        </p:tav>
                                      </p:tavLst>
                                    </p:anim>
                                    <p:anim calcmode="lin" valueType="num">
                                      <p:cBhvr>
                                        <p:cTn id="122" dur="900" accel="100000">
                                          <p:stCondLst>
                                            <p:cond delay="100"/>
                                          </p:stCondLst>
                                        </p:cTn>
                                        <p:tgtEl>
                                          <p:spTgt spid="19"/>
                                        </p:tgtEl>
                                        <p:attrNameLst>
                                          <p:attrName>ppt_y</p:attrName>
                                        </p:attrNameLst>
                                      </p:cBhvr>
                                      <p:tavLst>
                                        <p:tav tm="0">
                                          <p:val>
                                            <p:strVal val="ppt_y"/>
                                          </p:val>
                                        </p:tav>
                                        <p:tav tm="100000">
                                          <p:val>
                                            <p:strVal val="ppt_y+1"/>
                                          </p:val>
                                        </p:tav>
                                      </p:tavLst>
                                    </p:anim>
                                    <p:set>
                                      <p:cBhvr>
                                        <p:cTn id="123" dur="1" fill="hold">
                                          <p:stCondLst>
                                            <p:cond delay="999"/>
                                          </p:stCondLst>
                                        </p:cTn>
                                        <p:tgtEl>
                                          <p:spTgt spid="19"/>
                                        </p:tgtEl>
                                        <p:attrNameLst>
                                          <p:attrName>style.visibility</p:attrName>
                                        </p:attrNameLst>
                                      </p:cBhvr>
                                      <p:to>
                                        <p:strVal val="hidden"/>
                                      </p:to>
                                    </p:set>
                                  </p:childTnLst>
                                </p:cTn>
                              </p:par>
                              <p:par>
                                <p:cTn id="124" presetID="37" presetClass="exit" presetSubtype="0" fill="hold" nodeType="withEffect">
                                  <p:stCondLst>
                                    <p:cond delay="0"/>
                                  </p:stCondLst>
                                  <p:childTnLst>
                                    <p:animEffect transition="out" filter="fade">
                                      <p:cBhvr>
                                        <p:cTn id="125" dur="1000"/>
                                        <p:tgtEl>
                                          <p:spTgt spid="21"/>
                                        </p:tgtEl>
                                      </p:cBhvr>
                                    </p:animEffect>
                                    <p:anim calcmode="lin" valueType="num">
                                      <p:cBhvr>
                                        <p:cTn id="126" dur="1000"/>
                                        <p:tgtEl>
                                          <p:spTgt spid="21"/>
                                        </p:tgtEl>
                                        <p:attrNameLst>
                                          <p:attrName>ppt_x</p:attrName>
                                        </p:attrNameLst>
                                      </p:cBhvr>
                                      <p:tavLst>
                                        <p:tav tm="0">
                                          <p:val>
                                            <p:strVal val="ppt_x"/>
                                          </p:val>
                                        </p:tav>
                                        <p:tav tm="100000">
                                          <p:val>
                                            <p:strVal val="ppt_x"/>
                                          </p:val>
                                        </p:tav>
                                      </p:tavLst>
                                    </p:anim>
                                    <p:anim calcmode="lin" valueType="num">
                                      <p:cBhvr>
                                        <p:cTn id="127" dur="100" decel="100000"/>
                                        <p:tgtEl>
                                          <p:spTgt spid="21"/>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21"/>
                                        </p:tgtEl>
                                        <p:attrNameLst>
                                          <p:attrName>ppt_y</p:attrName>
                                        </p:attrNameLst>
                                      </p:cBhvr>
                                      <p:tavLst>
                                        <p:tav tm="0">
                                          <p:val>
                                            <p:strVal val="ppt_y"/>
                                          </p:val>
                                        </p:tav>
                                        <p:tav tm="100000">
                                          <p:val>
                                            <p:strVal val="ppt_y+1"/>
                                          </p:val>
                                        </p:tav>
                                      </p:tavLst>
                                    </p:anim>
                                    <p:set>
                                      <p:cBhvr>
                                        <p:cTn id="129" dur="1" fill="hold">
                                          <p:stCondLst>
                                            <p:cond delay="999"/>
                                          </p:stCondLst>
                                        </p:cTn>
                                        <p:tgtEl>
                                          <p:spTgt spid="21"/>
                                        </p:tgtEl>
                                        <p:attrNameLst>
                                          <p:attrName>style.visibility</p:attrName>
                                        </p:attrNameLst>
                                      </p:cBhvr>
                                      <p:to>
                                        <p:strVal val="hidden"/>
                                      </p:to>
                                    </p:set>
                                  </p:childTnLst>
                                </p:cTn>
                              </p:par>
                              <p:par>
                                <p:cTn id="130" presetID="37" presetClass="exit" presetSubtype="0" fill="hold" grpId="1" nodeType="withEffect">
                                  <p:stCondLst>
                                    <p:cond delay="0"/>
                                  </p:stCondLst>
                                  <p:childTnLst>
                                    <p:animEffect transition="out" filter="fade">
                                      <p:cBhvr>
                                        <p:cTn id="131" dur="1000"/>
                                        <p:tgtEl>
                                          <p:spTgt spid="17"/>
                                        </p:tgtEl>
                                      </p:cBhvr>
                                    </p:animEffect>
                                    <p:anim calcmode="lin" valueType="num">
                                      <p:cBhvr>
                                        <p:cTn id="132" dur="1000"/>
                                        <p:tgtEl>
                                          <p:spTgt spid="17"/>
                                        </p:tgtEl>
                                        <p:attrNameLst>
                                          <p:attrName>ppt_x</p:attrName>
                                        </p:attrNameLst>
                                      </p:cBhvr>
                                      <p:tavLst>
                                        <p:tav tm="0">
                                          <p:val>
                                            <p:strVal val="ppt_x"/>
                                          </p:val>
                                        </p:tav>
                                        <p:tav tm="100000">
                                          <p:val>
                                            <p:strVal val="ppt_x"/>
                                          </p:val>
                                        </p:tav>
                                      </p:tavLst>
                                    </p:anim>
                                    <p:anim calcmode="lin" valueType="num">
                                      <p:cBhvr>
                                        <p:cTn id="133" dur="100" decel="100000"/>
                                        <p:tgtEl>
                                          <p:spTgt spid="17"/>
                                        </p:tgtEl>
                                        <p:attrNameLst>
                                          <p:attrName>ppt_y</p:attrName>
                                        </p:attrNameLst>
                                      </p:cBhvr>
                                      <p:tavLst>
                                        <p:tav tm="0">
                                          <p:val>
                                            <p:strVal val="ppt_y"/>
                                          </p:val>
                                        </p:tav>
                                        <p:tav tm="100000">
                                          <p:val>
                                            <p:strVal val="ppt_y-.03"/>
                                          </p:val>
                                        </p:tav>
                                      </p:tavLst>
                                    </p:anim>
                                    <p:anim calcmode="lin" valueType="num">
                                      <p:cBhvr>
                                        <p:cTn id="134" dur="900" accel="100000">
                                          <p:stCondLst>
                                            <p:cond delay="100"/>
                                          </p:stCondLst>
                                        </p:cTn>
                                        <p:tgtEl>
                                          <p:spTgt spid="17"/>
                                        </p:tgtEl>
                                        <p:attrNameLst>
                                          <p:attrName>ppt_y</p:attrName>
                                        </p:attrNameLst>
                                      </p:cBhvr>
                                      <p:tavLst>
                                        <p:tav tm="0">
                                          <p:val>
                                            <p:strVal val="ppt_y"/>
                                          </p:val>
                                        </p:tav>
                                        <p:tav tm="100000">
                                          <p:val>
                                            <p:strVal val="ppt_y+1"/>
                                          </p:val>
                                        </p:tav>
                                      </p:tavLst>
                                    </p:anim>
                                    <p:set>
                                      <p:cBhvr>
                                        <p:cTn id="135" dur="1" fill="hold">
                                          <p:stCondLst>
                                            <p:cond delay="999"/>
                                          </p:stCondLst>
                                        </p:cTn>
                                        <p:tgtEl>
                                          <p:spTgt spid="17"/>
                                        </p:tgtEl>
                                        <p:attrNameLst>
                                          <p:attrName>style.visibility</p:attrName>
                                        </p:attrNameLst>
                                      </p:cBhvr>
                                      <p:to>
                                        <p:strVal val="hidden"/>
                                      </p:to>
                                    </p:set>
                                  </p:childTnLst>
                                </p:cTn>
                              </p:par>
                              <p:par>
                                <p:cTn id="136" presetID="37" presetClass="exit" presetSubtype="0" fill="hold" grpId="1" nodeType="withEffect">
                                  <p:stCondLst>
                                    <p:cond delay="0"/>
                                  </p:stCondLst>
                                  <p:childTnLst>
                                    <p:animEffect transition="out" filter="fade">
                                      <p:cBhvr>
                                        <p:cTn id="137" dur="1000"/>
                                        <p:tgtEl>
                                          <p:spTgt spid="22"/>
                                        </p:tgtEl>
                                      </p:cBhvr>
                                    </p:animEffect>
                                    <p:anim calcmode="lin" valueType="num">
                                      <p:cBhvr>
                                        <p:cTn id="138" dur="1000"/>
                                        <p:tgtEl>
                                          <p:spTgt spid="22"/>
                                        </p:tgtEl>
                                        <p:attrNameLst>
                                          <p:attrName>ppt_x</p:attrName>
                                        </p:attrNameLst>
                                      </p:cBhvr>
                                      <p:tavLst>
                                        <p:tav tm="0">
                                          <p:val>
                                            <p:strVal val="ppt_x"/>
                                          </p:val>
                                        </p:tav>
                                        <p:tav tm="100000">
                                          <p:val>
                                            <p:strVal val="ppt_x"/>
                                          </p:val>
                                        </p:tav>
                                      </p:tavLst>
                                    </p:anim>
                                    <p:anim calcmode="lin" valueType="num">
                                      <p:cBhvr>
                                        <p:cTn id="139" dur="100" decel="100000"/>
                                        <p:tgtEl>
                                          <p:spTgt spid="22"/>
                                        </p:tgtEl>
                                        <p:attrNameLst>
                                          <p:attrName>ppt_y</p:attrName>
                                        </p:attrNameLst>
                                      </p:cBhvr>
                                      <p:tavLst>
                                        <p:tav tm="0">
                                          <p:val>
                                            <p:strVal val="ppt_y"/>
                                          </p:val>
                                        </p:tav>
                                        <p:tav tm="100000">
                                          <p:val>
                                            <p:strVal val="ppt_y-.03"/>
                                          </p:val>
                                        </p:tav>
                                      </p:tavLst>
                                    </p:anim>
                                    <p:anim calcmode="lin" valueType="num">
                                      <p:cBhvr>
                                        <p:cTn id="140" dur="900" accel="100000">
                                          <p:stCondLst>
                                            <p:cond delay="100"/>
                                          </p:stCondLst>
                                        </p:cTn>
                                        <p:tgtEl>
                                          <p:spTgt spid="22"/>
                                        </p:tgtEl>
                                        <p:attrNameLst>
                                          <p:attrName>ppt_y</p:attrName>
                                        </p:attrNameLst>
                                      </p:cBhvr>
                                      <p:tavLst>
                                        <p:tav tm="0">
                                          <p:val>
                                            <p:strVal val="ppt_y"/>
                                          </p:val>
                                        </p:tav>
                                        <p:tav tm="100000">
                                          <p:val>
                                            <p:strVal val="ppt_y+1"/>
                                          </p:val>
                                        </p:tav>
                                      </p:tavLst>
                                    </p:anim>
                                    <p:set>
                                      <p:cBhvr>
                                        <p:cTn id="141" dur="1" fill="hold">
                                          <p:stCondLst>
                                            <p:cond delay="999"/>
                                          </p:stCondLst>
                                        </p:cTn>
                                        <p:tgtEl>
                                          <p:spTgt spid="22"/>
                                        </p:tgtEl>
                                        <p:attrNameLst>
                                          <p:attrName>style.visibility</p:attrName>
                                        </p:attrNameLst>
                                      </p:cBhvr>
                                      <p:to>
                                        <p:strVal val="hidden"/>
                                      </p:to>
                                    </p:set>
                                  </p:childTnLst>
                                </p:cTn>
                              </p:par>
                              <p:par>
                                <p:cTn id="142" presetID="2" presetClass="entr" presetSubtype="4" fill="hold" nodeType="withEffect">
                                  <p:stCondLst>
                                    <p:cond delay="0"/>
                                  </p:stCondLst>
                                  <p:childTnLst>
                                    <p:set>
                                      <p:cBhvr>
                                        <p:cTn id="143" dur="1" fill="hold">
                                          <p:stCondLst>
                                            <p:cond delay="0"/>
                                          </p:stCondLst>
                                        </p:cTn>
                                        <p:tgtEl>
                                          <p:spTgt spid="27"/>
                                        </p:tgtEl>
                                        <p:attrNameLst>
                                          <p:attrName>style.visibility</p:attrName>
                                        </p:attrNameLst>
                                      </p:cBhvr>
                                      <p:to>
                                        <p:strVal val="visible"/>
                                      </p:to>
                                    </p:set>
                                    <p:anim calcmode="lin" valueType="num">
                                      <p:cBhvr additive="base">
                                        <p:cTn id="144" dur="500" fill="hold"/>
                                        <p:tgtEl>
                                          <p:spTgt spid="27"/>
                                        </p:tgtEl>
                                        <p:attrNameLst>
                                          <p:attrName>ppt_x</p:attrName>
                                        </p:attrNameLst>
                                      </p:cBhvr>
                                      <p:tavLst>
                                        <p:tav tm="0">
                                          <p:val>
                                            <p:strVal val="#ppt_x"/>
                                          </p:val>
                                        </p:tav>
                                        <p:tav tm="100000">
                                          <p:val>
                                            <p:strVal val="#ppt_x"/>
                                          </p:val>
                                        </p:tav>
                                      </p:tavLst>
                                    </p:anim>
                                    <p:anim calcmode="lin" valueType="num">
                                      <p:cBhvr additive="base">
                                        <p:cTn id="145" dur="500" fill="hold"/>
                                        <p:tgtEl>
                                          <p:spTgt spid="27"/>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23"/>
                                        </p:tgtEl>
                                        <p:attrNameLst>
                                          <p:attrName>style.visibility</p:attrName>
                                        </p:attrNameLst>
                                      </p:cBhvr>
                                      <p:to>
                                        <p:strVal val="visible"/>
                                      </p:to>
                                    </p:set>
                                    <p:anim calcmode="lin" valueType="num">
                                      <p:cBhvr additive="base">
                                        <p:cTn id="148" dur="500" fill="hold"/>
                                        <p:tgtEl>
                                          <p:spTgt spid="23"/>
                                        </p:tgtEl>
                                        <p:attrNameLst>
                                          <p:attrName>ppt_x</p:attrName>
                                        </p:attrNameLst>
                                      </p:cBhvr>
                                      <p:tavLst>
                                        <p:tav tm="0">
                                          <p:val>
                                            <p:strVal val="#ppt_x"/>
                                          </p:val>
                                        </p:tav>
                                        <p:tav tm="100000">
                                          <p:val>
                                            <p:strVal val="#ppt_x"/>
                                          </p:val>
                                        </p:tav>
                                      </p:tavLst>
                                    </p:anim>
                                    <p:anim calcmode="lin" valueType="num">
                                      <p:cBhvr additive="base">
                                        <p:cTn id="149" dur="500" fill="hold"/>
                                        <p:tgtEl>
                                          <p:spTgt spid="23"/>
                                        </p:tgtEl>
                                        <p:attrNameLst>
                                          <p:attrName>ppt_y</p:attrName>
                                        </p:attrNameLst>
                                      </p:cBhvr>
                                      <p:tavLst>
                                        <p:tav tm="0">
                                          <p:val>
                                            <p:strVal val="1+#ppt_h/2"/>
                                          </p:val>
                                        </p:tav>
                                        <p:tav tm="100000">
                                          <p:val>
                                            <p:strVal val="#ppt_y"/>
                                          </p:val>
                                        </p:tav>
                                      </p:tavLst>
                                    </p:anim>
                                  </p:childTnLst>
                                </p:cTn>
                              </p:par>
                              <p:par>
                                <p:cTn id="150" presetID="22" presetClass="entr" presetSubtype="4" fill="hold" nodeType="with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wipe(down)">
                                      <p:cBhvr>
                                        <p:cTn id="152" dur="500"/>
                                        <p:tgtEl>
                                          <p:spTgt spid="33"/>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28"/>
                                        </p:tgtEl>
                                        <p:attrNameLst>
                                          <p:attrName>style.visibility</p:attrName>
                                        </p:attrNameLst>
                                      </p:cBhvr>
                                      <p:to>
                                        <p:strVal val="visible"/>
                                      </p:to>
                                    </p:set>
                                    <p:animEffect transition="in" filter="wipe(down)">
                                      <p:cBhvr>
                                        <p:cTn id="155" dur="500"/>
                                        <p:tgtEl>
                                          <p:spTgt spid="28"/>
                                        </p:tgtEl>
                                      </p:cBhvr>
                                    </p:animEffect>
                                  </p:childTnLst>
                                </p:cTn>
                              </p:par>
                              <p:par>
                                <p:cTn id="156" presetID="53" presetClass="entr" presetSubtype="16" repeatCount="indefinite" fill="hold" grpId="1" nodeType="withEffect">
                                  <p:stCondLst>
                                    <p:cond delay="0"/>
                                  </p:stCondLst>
                                  <p:childTnLst>
                                    <p:set>
                                      <p:cBhvr>
                                        <p:cTn id="157" dur="1" fill="hold">
                                          <p:stCondLst>
                                            <p:cond delay="0"/>
                                          </p:stCondLst>
                                        </p:cTn>
                                        <p:tgtEl>
                                          <p:spTgt spid="16"/>
                                        </p:tgtEl>
                                        <p:attrNameLst>
                                          <p:attrName>style.visibility</p:attrName>
                                        </p:attrNameLst>
                                      </p:cBhvr>
                                      <p:to>
                                        <p:strVal val="visible"/>
                                      </p:to>
                                    </p:set>
                                    <p:anim calcmode="lin" valueType="num">
                                      <p:cBhvr>
                                        <p:cTn id="158" dur="1000" fill="hold"/>
                                        <p:tgtEl>
                                          <p:spTgt spid="16"/>
                                        </p:tgtEl>
                                        <p:attrNameLst>
                                          <p:attrName>ppt_w</p:attrName>
                                        </p:attrNameLst>
                                      </p:cBhvr>
                                      <p:tavLst>
                                        <p:tav tm="0">
                                          <p:val>
                                            <p:fltVal val="0"/>
                                          </p:val>
                                        </p:tav>
                                        <p:tav tm="100000">
                                          <p:val>
                                            <p:strVal val="#ppt_w"/>
                                          </p:val>
                                        </p:tav>
                                      </p:tavLst>
                                    </p:anim>
                                    <p:anim calcmode="lin" valueType="num">
                                      <p:cBhvr>
                                        <p:cTn id="159" dur="1000" fill="hold"/>
                                        <p:tgtEl>
                                          <p:spTgt spid="16"/>
                                        </p:tgtEl>
                                        <p:attrNameLst>
                                          <p:attrName>ppt_h</p:attrName>
                                        </p:attrNameLst>
                                      </p:cBhvr>
                                      <p:tavLst>
                                        <p:tav tm="0">
                                          <p:val>
                                            <p:fltVal val="0"/>
                                          </p:val>
                                        </p:tav>
                                        <p:tav tm="100000">
                                          <p:val>
                                            <p:strVal val="#ppt_h"/>
                                          </p:val>
                                        </p:tav>
                                      </p:tavLst>
                                    </p:anim>
                                    <p:animEffect transition="in" filter="fade">
                                      <p:cBhvr>
                                        <p:cTn id="160" dur="1000"/>
                                        <p:tgtEl>
                                          <p:spTgt spid="16"/>
                                        </p:tgtEl>
                                      </p:cBhvr>
                                    </p:animEffect>
                                  </p:childTnLst>
                                </p:cTn>
                              </p:par>
                              <p:par>
                                <p:cTn id="161" presetID="53" presetClass="entr" presetSubtype="16" repeatCount="indefinite" fill="hold" nodeType="withEffect">
                                  <p:stCondLst>
                                    <p:cond delay="0"/>
                                  </p:stCondLst>
                                  <p:childTnLst>
                                    <p:set>
                                      <p:cBhvr>
                                        <p:cTn id="162" dur="1" fill="hold">
                                          <p:stCondLst>
                                            <p:cond delay="0"/>
                                          </p:stCondLst>
                                        </p:cTn>
                                        <p:tgtEl>
                                          <p:spTgt spid="27"/>
                                        </p:tgtEl>
                                        <p:attrNameLst>
                                          <p:attrName>style.visibility</p:attrName>
                                        </p:attrNameLst>
                                      </p:cBhvr>
                                      <p:to>
                                        <p:strVal val="visible"/>
                                      </p:to>
                                    </p:set>
                                    <p:anim calcmode="lin" valueType="num">
                                      <p:cBhvr>
                                        <p:cTn id="163" dur="1000" fill="hold"/>
                                        <p:tgtEl>
                                          <p:spTgt spid="27"/>
                                        </p:tgtEl>
                                        <p:attrNameLst>
                                          <p:attrName>ppt_w</p:attrName>
                                        </p:attrNameLst>
                                      </p:cBhvr>
                                      <p:tavLst>
                                        <p:tav tm="0">
                                          <p:val>
                                            <p:fltVal val="0"/>
                                          </p:val>
                                        </p:tav>
                                        <p:tav tm="100000">
                                          <p:val>
                                            <p:strVal val="#ppt_w"/>
                                          </p:val>
                                        </p:tav>
                                      </p:tavLst>
                                    </p:anim>
                                    <p:anim calcmode="lin" valueType="num">
                                      <p:cBhvr>
                                        <p:cTn id="164" dur="1000" fill="hold"/>
                                        <p:tgtEl>
                                          <p:spTgt spid="27"/>
                                        </p:tgtEl>
                                        <p:attrNameLst>
                                          <p:attrName>ppt_h</p:attrName>
                                        </p:attrNameLst>
                                      </p:cBhvr>
                                      <p:tavLst>
                                        <p:tav tm="0">
                                          <p:val>
                                            <p:fltVal val="0"/>
                                          </p:val>
                                        </p:tav>
                                        <p:tav tm="100000">
                                          <p:val>
                                            <p:strVal val="#ppt_h"/>
                                          </p:val>
                                        </p:tav>
                                      </p:tavLst>
                                    </p:anim>
                                    <p:animEffect transition="in" filter="fade">
                                      <p:cBhvr>
                                        <p:cTn id="165" dur="1000"/>
                                        <p:tgtEl>
                                          <p:spTgt spid="27"/>
                                        </p:tgtEl>
                                      </p:cBhvr>
                                    </p:animEffect>
                                  </p:childTnLst>
                                </p:cTn>
                              </p:par>
                              <p:par>
                                <p:cTn id="166" presetID="53" presetClass="entr" presetSubtype="16" repeatCount="indefinite" fill="hold" grpId="1" nodeType="withEffect">
                                  <p:stCondLst>
                                    <p:cond delay="0"/>
                                  </p:stCondLst>
                                  <p:childTnLst>
                                    <p:set>
                                      <p:cBhvr>
                                        <p:cTn id="167" dur="1" fill="hold">
                                          <p:stCondLst>
                                            <p:cond delay="0"/>
                                          </p:stCondLst>
                                        </p:cTn>
                                        <p:tgtEl>
                                          <p:spTgt spid="23"/>
                                        </p:tgtEl>
                                        <p:attrNameLst>
                                          <p:attrName>style.visibility</p:attrName>
                                        </p:attrNameLst>
                                      </p:cBhvr>
                                      <p:to>
                                        <p:strVal val="visible"/>
                                      </p:to>
                                    </p:set>
                                    <p:anim calcmode="lin" valueType="num">
                                      <p:cBhvr>
                                        <p:cTn id="168" dur="1000" fill="hold"/>
                                        <p:tgtEl>
                                          <p:spTgt spid="23"/>
                                        </p:tgtEl>
                                        <p:attrNameLst>
                                          <p:attrName>ppt_w</p:attrName>
                                        </p:attrNameLst>
                                      </p:cBhvr>
                                      <p:tavLst>
                                        <p:tav tm="0">
                                          <p:val>
                                            <p:fltVal val="0"/>
                                          </p:val>
                                        </p:tav>
                                        <p:tav tm="100000">
                                          <p:val>
                                            <p:strVal val="#ppt_w"/>
                                          </p:val>
                                        </p:tav>
                                      </p:tavLst>
                                    </p:anim>
                                    <p:anim calcmode="lin" valueType="num">
                                      <p:cBhvr>
                                        <p:cTn id="169" dur="1000" fill="hold"/>
                                        <p:tgtEl>
                                          <p:spTgt spid="23"/>
                                        </p:tgtEl>
                                        <p:attrNameLst>
                                          <p:attrName>ppt_h</p:attrName>
                                        </p:attrNameLst>
                                      </p:cBhvr>
                                      <p:tavLst>
                                        <p:tav tm="0">
                                          <p:val>
                                            <p:fltVal val="0"/>
                                          </p:val>
                                        </p:tav>
                                        <p:tav tm="100000">
                                          <p:val>
                                            <p:strVal val="#ppt_h"/>
                                          </p:val>
                                        </p:tav>
                                      </p:tavLst>
                                    </p:anim>
                                    <p:animEffect transition="in" filter="fade">
                                      <p:cBhvr>
                                        <p:cTn id="170" dur="1000"/>
                                        <p:tgtEl>
                                          <p:spTgt spid="23"/>
                                        </p:tgtEl>
                                      </p:cBhvr>
                                    </p:animEffect>
                                  </p:childTnLst>
                                </p:cTn>
                              </p:par>
                              <p:par>
                                <p:cTn id="171" presetID="53" presetClass="entr" presetSubtype="16" repeatCount="indefinite" fill="hold" nodeType="withEffect">
                                  <p:stCondLst>
                                    <p:cond delay="0"/>
                                  </p:stCondLst>
                                  <p:childTnLst>
                                    <p:set>
                                      <p:cBhvr>
                                        <p:cTn id="172" dur="1" fill="hold">
                                          <p:stCondLst>
                                            <p:cond delay="0"/>
                                          </p:stCondLst>
                                        </p:cTn>
                                        <p:tgtEl>
                                          <p:spTgt spid="33"/>
                                        </p:tgtEl>
                                        <p:attrNameLst>
                                          <p:attrName>style.visibility</p:attrName>
                                        </p:attrNameLst>
                                      </p:cBhvr>
                                      <p:to>
                                        <p:strVal val="visible"/>
                                      </p:to>
                                    </p:set>
                                    <p:anim calcmode="lin" valueType="num">
                                      <p:cBhvr>
                                        <p:cTn id="173" dur="1000" fill="hold"/>
                                        <p:tgtEl>
                                          <p:spTgt spid="33"/>
                                        </p:tgtEl>
                                        <p:attrNameLst>
                                          <p:attrName>ppt_w</p:attrName>
                                        </p:attrNameLst>
                                      </p:cBhvr>
                                      <p:tavLst>
                                        <p:tav tm="0">
                                          <p:val>
                                            <p:fltVal val="0"/>
                                          </p:val>
                                        </p:tav>
                                        <p:tav tm="100000">
                                          <p:val>
                                            <p:strVal val="#ppt_w"/>
                                          </p:val>
                                        </p:tav>
                                      </p:tavLst>
                                    </p:anim>
                                    <p:anim calcmode="lin" valueType="num">
                                      <p:cBhvr>
                                        <p:cTn id="174" dur="1000" fill="hold"/>
                                        <p:tgtEl>
                                          <p:spTgt spid="33"/>
                                        </p:tgtEl>
                                        <p:attrNameLst>
                                          <p:attrName>ppt_h</p:attrName>
                                        </p:attrNameLst>
                                      </p:cBhvr>
                                      <p:tavLst>
                                        <p:tav tm="0">
                                          <p:val>
                                            <p:fltVal val="0"/>
                                          </p:val>
                                        </p:tav>
                                        <p:tav tm="100000">
                                          <p:val>
                                            <p:strVal val="#ppt_h"/>
                                          </p:val>
                                        </p:tav>
                                      </p:tavLst>
                                    </p:anim>
                                    <p:animEffect transition="in" filter="fade">
                                      <p:cBhvr>
                                        <p:cTn id="175" dur="1000"/>
                                        <p:tgtEl>
                                          <p:spTgt spid="33"/>
                                        </p:tgtEl>
                                      </p:cBhvr>
                                    </p:animEffect>
                                  </p:childTnLst>
                                </p:cTn>
                              </p:par>
                              <p:par>
                                <p:cTn id="176" presetID="53" presetClass="entr" presetSubtype="16" repeatCount="indefinite" fill="hold" grpId="1" nodeType="withEffect">
                                  <p:stCondLst>
                                    <p:cond delay="0"/>
                                  </p:stCondLst>
                                  <p:childTnLst>
                                    <p:set>
                                      <p:cBhvr>
                                        <p:cTn id="177" dur="1" fill="hold">
                                          <p:stCondLst>
                                            <p:cond delay="0"/>
                                          </p:stCondLst>
                                        </p:cTn>
                                        <p:tgtEl>
                                          <p:spTgt spid="28"/>
                                        </p:tgtEl>
                                        <p:attrNameLst>
                                          <p:attrName>style.visibility</p:attrName>
                                        </p:attrNameLst>
                                      </p:cBhvr>
                                      <p:to>
                                        <p:strVal val="visible"/>
                                      </p:to>
                                    </p:set>
                                    <p:anim calcmode="lin" valueType="num">
                                      <p:cBhvr>
                                        <p:cTn id="178" dur="1000" fill="hold"/>
                                        <p:tgtEl>
                                          <p:spTgt spid="28"/>
                                        </p:tgtEl>
                                        <p:attrNameLst>
                                          <p:attrName>ppt_w</p:attrName>
                                        </p:attrNameLst>
                                      </p:cBhvr>
                                      <p:tavLst>
                                        <p:tav tm="0">
                                          <p:val>
                                            <p:fltVal val="0"/>
                                          </p:val>
                                        </p:tav>
                                        <p:tav tm="100000">
                                          <p:val>
                                            <p:strVal val="#ppt_w"/>
                                          </p:val>
                                        </p:tav>
                                      </p:tavLst>
                                    </p:anim>
                                    <p:anim calcmode="lin" valueType="num">
                                      <p:cBhvr>
                                        <p:cTn id="179" dur="1000" fill="hold"/>
                                        <p:tgtEl>
                                          <p:spTgt spid="28"/>
                                        </p:tgtEl>
                                        <p:attrNameLst>
                                          <p:attrName>ppt_h</p:attrName>
                                        </p:attrNameLst>
                                      </p:cBhvr>
                                      <p:tavLst>
                                        <p:tav tm="0">
                                          <p:val>
                                            <p:fltVal val="0"/>
                                          </p:val>
                                        </p:tav>
                                        <p:tav tm="100000">
                                          <p:val>
                                            <p:strVal val="#ppt_h"/>
                                          </p:val>
                                        </p:tav>
                                      </p:tavLst>
                                    </p:anim>
                                    <p:animEffect transition="in" filter="fade">
                                      <p:cBhvr>
                                        <p:cTn id="18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11" grpId="0" animBg="1"/>
      <p:bldP spid="11" grpId="1" animBg="1"/>
      <p:bldP spid="7" grpId="0" animBg="1"/>
      <p:bldP spid="7"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2" grpId="0" animBg="1"/>
      <p:bldP spid="22" grpId="1" animBg="1"/>
      <p:bldP spid="23" grpId="0" animBg="1"/>
      <p:bldP spid="23" grpId="1" animBg="1"/>
      <p:bldP spid="28" grpId="0" animBg="1"/>
      <p:bldP spid="28" grpId="1"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944163" y="2556755"/>
            <a:ext cx="4067312" cy="12163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oupe 7"/>
          <p:cNvGrpSpPr/>
          <p:nvPr/>
        </p:nvGrpSpPr>
        <p:grpSpPr>
          <a:xfrm>
            <a:off x="3156995" y="2758945"/>
            <a:ext cx="4067312" cy="1216335"/>
            <a:chOff x="2551662" y="428836"/>
            <a:chExt cx="4067312" cy="1216335"/>
          </a:xfrm>
        </p:grpSpPr>
        <p:sp>
          <p:nvSpPr>
            <p:cNvPr id="33" name="Rectangle à coins arrondis 32"/>
            <p:cNvSpPr/>
            <p:nvPr/>
          </p:nvSpPr>
          <p:spPr>
            <a:xfrm>
              <a:off x="2551662" y="428836"/>
              <a:ext cx="4067312" cy="12163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2587287" y="464461"/>
              <a:ext cx="3996062" cy="11450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b="1" kern="1200" dirty="0" smtClean="0">
                  <a:latin typeface="Times New Roman" panose="02020603050405020304" pitchFamily="18" charset="0"/>
                  <a:cs typeface="Times New Roman" panose="02020603050405020304" pitchFamily="18" charset="0"/>
                </a:rPr>
                <a:t>PLAN DE RE-TESTS</a:t>
              </a:r>
              <a:endParaRPr lang="fr-FR" sz="3000" b="1" kern="1200" dirty="0">
                <a:latin typeface="Times New Roman" panose="02020603050405020304" pitchFamily="18" charset="0"/>
                <a:cs typeface="Times New Roman" panose="02020603050405020304" pitchFamily="18" charset="0"/>
              </a:endParaRPr>
            </a:p>
          </p:txBody>
        </p:sp>
      </p:grpSp>
      <p:sp>
        <p:nvSpPr>
          <p:cNvPr id="9" name="Rectangle à coins arrondis 8"/>
          <p:cNvSpPr/>
          <p:nvPr/>
        </p:nvSpPr>
        <p:spPr>
          <a:xfrm>
            <a:off x="392501" y="4294747"/>
            <a:ext cx="1915489" cy="12163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 name="Groupe 9"/>
          <p:cNvGrpSpPr/>
          <p:nvPr/>
        </p:nvGrpSpPr>
        <p:grpSpPr>
          <a:xfrm>
            <a:off x="392501" y="4496937"/>
            <a:ext cx="2128321" cy="1685498"/>
            <a:chOff x="0" y="2166828"/>
            <a:chExt cx="1915489" cy="1216335"/>
          </a:xfrm>
        </p:grpSpPr>
        <p:sp>
          <p:nvSpPr>
            <p:cNvPr id="31" name="Rectangle à coins arrondis 30"/>
            <p:cNvSpPr/>
            <p:nvPr/>
          </p:nvSpPr>
          <p:spPr>
            <a:xfrm>
              <a:off x="0" y="2166828"/>
              <a:ext cx="1915489" cy="12163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35625" y="2202453"/>
              <a:ext cx="1844239" cy="11450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400" b="1" kern="1200" dirty="0" smtClean="0">
                  <a:latin typeface="Times New Roman" panose="02020603050405020304" pitchFamily="18" charset="0"/>
                  <a:cs typeface="Times New Roman" panose="02020603050405020304" pitchFamily="18" charset="0"/>
                </a:rPr>
                <a:t>APPROCHE SIMPLIFIÉE</a:t>
              </a:r>
              <a:endParaRPr lang="fr-FR" sz="2400" b="1" kern="1200" dirty="0">
                <a:latin typeface="Times New Roman" panose="02020603050405020304" pitchFamily="18" charset="0"/>
                <a:cs typeface="Times New Roman" panose="02020603050405020304" pitchFamily="18" charset="0"/>
              </a:endParaRPr>
            </a:p>
          </p:txBody>
        </p:sp>
      </p:grpSp>
      <p:sp>
        <p:nvSpPr>
          <p:cNvPr id="11" name="Rectangle à coins arrondis 10"/>
          <p:cNvSpPr/>
          <p:nvPr/>
        </p:nvSpPr>
        <p:spPr>
          <a:xfrm>
            <a:off x="3271041" y="4282936"/>
            <a:ext cx="3238958" cy="12163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 name="Groupe 11"/>
          <p:cNvGrpSpPr/>
          <p:nvPr/>
        </p:nvGrpSpPr>
        <p:grpSpPr>
          <a:xfrm>
            <a:off x="3483873" y="4485127"/>
            <a:ext cx="3238958" cy="1697308"/>
            <a:chOff x="2878540" y="2155018"/>
            <a:chExt cx="3238958" cy="1216335"/>
          </a:xfrm>
        </p:grpSpPr>
        <p:sp>
          <p:nvSpPr>
            <p:cNvPr id="29" name="Rectangle à coins arrondis 28"/>
            <p:cNvSpPr/>
            <p:nvPr/>
          </p:nvSpPr>
          <p:spPr>
            <a:xfrm>
              <a:off x="2878540" y="2155018"/>
              <a:ext cx="3238958" cy="12163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ectangle 29"/>
            <p:cNvSpPr/>
            <p:nvPr/>
          </p:nvSpPr>
          <p:spPr>
            <a:xfrm>
              <a:off x="2914165" y="2190643"/>
              <a:ext cx="3167708" cy="11450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2400" b="1" kern="1200" dirty="0" smtClean="0">
                  <a:latin typeface="Times New Roman" panose="02020603050405020304" pitchFamily="18" charset="0"/>
                  <a:cs typeface="Times New Roman" panose="02020603050405020304" pitchFamily="18" charset="0"/>
                </a:rPr>
                <a:t>APPROCHE PROGRESSIVE</a:t>
              </a:r>
              <a:endParaRPr lang="fr-FR" sz="2400" b="1" kern="1200" dirty="0">
                <a:latin typeface="Times New Roman" panose="02020603050405020304" pitchFamily="18" charset="0"/>
                <a:cs typeface="Times New Roman" panose="02020603050405020304" pitchFamily="18" charset="0"/>
              </a:endParaRPr>
            </a:p>
          </p:txBody>
        </p:sp>
      </p:grpSp>
      <p:sp>
        <p:nvSpPr>
          <p:cNvPr id="13" name="Rectangle à coins arrondis 12"/>
          <p:cNvSpPr/>
          <p:nvPr/>
        </p:nvSpPr>
        <p:spPr>
          <a:xfrm>
            <a:off x="7685882" y="4261679"/>
            <a:ext cx="3982955" cy="124940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Groupe 13"/>
          <p:cNvGrpSpPr/>
          <p:nvPr/>
        </p:nvGrpSpPr>
        <p:grpSpPr>
          <a:xfrm>
            <a:off x="7685882" y="4415485"/>
            <a:ext cx="4296853" cy="2167572"/>
            <a:chOff x="7464380" y="2107751"/>
            <a:chExt cx="2728673" cy="1703633"/>
          </a:xfrm>
        </p:grpSpPr>
        <p:sp>
          <p:nvSpPr>
            <p:cNvPr id="27" name="Rectangle à coins arrondis 26"/>
            <p:cNvSpPr/>
            <p:nvPr/>
          </p:nvSpPr>
          <p:spPr>
            <a:xfrm>
              <a:off x="7464380" y="2107751"/>
              <a:ext cx="2728672" cy="138875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7500006" y="2143376"/>
              <a:ext cx="2693047" cy="16680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400" b="1" u="none" kern="1200" dirty="0" smtClean="0">
                  <a:latin typeface="Times New Roman" panose="02020603050405020304" pitchFamily="18" charset="0"/>
                  <a:cs typeface="Times New Roman" panose="02020603050405020304" pitchFamily="18" charset="0"/>
                </a:rPr>
                <a:t>APPROCHE BASÉES SUR LA DÉFINITION PRÉALABLE DU PLAN DE RE-TESTS</a:t>
              </a:r>
              <a:endParaRPr lang="fr-FR" sz="2400" b="1" u="none" kern="1200" dirty="0">
                <a:latin typeface="Times New Roman" panose="02020603050405020304" pitchFamily="18" charset="0"/>
                <a:cs typeface="Times New Roman" panose="02020603050405020304" pitchFamily="18" charset="0"/>
              </a:endParaRPr>
            </a:p>
          </p:txBody>
        </p:sp>
      </p:grpSp>
      <p:cxnSp>
        <p:nvCxnSpPr>
          <p:cNvPr id="35" name="Connecteur droit avec flèche 34"/>
          <p:cNvCxnSpPr/>
          <p:nvPr/>
        </p:nvCxnSpPr>
        <p:spPr>
          <a:xfrm flipH="1">
            <a:off x="2485197" y="3975280"/>
            <a:ext cx="707423" cy="5216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4754061" y="3975280"/>
            <a:ext cx="0" cy="3194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7188682" y="3939655"/>
            <a:ext cx="668198" cy="3550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24" name="ZoneTexte 23"/>
          <p:cNvSpPr txBox="1"/>
          <p:nvPr/>
        </p:nvSpPr>
        <p:spPr>
          <a:xfrm rot="21344429">
            <a:off x="1926289" y="301994"/>
            <a:ext cx="2814514" cy="461665"/>
          </a:xfrm>
          <a:prstGeom prst="rect">
            <a:avLst/>
          </a:prstGeom>
          <a:noFill/>
          <a:ln>
            <a:solidFill>
              <a:srgbClr val="0070C0"/>
            </a:solidFill>
          </a:ln>
        </p:spPr>
        <p:txBody>
          <a:bodyPr wrap="square" rtlCol="0">
            <a:spAutoFit/>
          </a:bodyPr>
          <a:lstStyle/>
          <a:p>
            <a:r>
              <a:rPr lang="fr-FR" sz="2400" b="1" dirty="0">
                <a:solidFill>
                  <a:srgbClr val="0070C0"/>
                </a:solidFill>
              </a:rPr>
              <a:t>3</a:t>
            </a:r>
            <a:r>
              <a:rPr lang="fr-FR" sz="2400" b="1" dirty="0" smtClean="0">
                <a:solidFill>
                  <a:srgbClr val="0070C0"/>
                </a:solidFill>
              </a:rPr>
              <a:t>. PLAN DE RE-TETS</a:t>
            </a:r>
            <a:endParaRPr lang="fr-FR" sz="2400" b="1" dirty="0">
              <a:solidFill>
                <a:srgbClr val="0070C0"/>
              </a:solidFill>
            </a:endParaRPr>
          </a:p>
        </p:txBody>
      </p:sp>
      <p:sp>
        <p:nvSpPr>
          <p:cNvPr id="2" name="Rectangle 1"/>
          <p:cNvSpPr/>
          <p:nvPr/>
        </p:nvSpPr>
        <p:spPr>
          <a:xfrm>
            <a:off x="707594" y="903170"/>
            <a:ext cx="8966113" cy="1569660"/>
          </a:xfrm>
          <a:prstGeom prst="rect">
            <a:avLst/>
          </a:prstGeom>
        </p:spPr>
        <p:txBody>
          <a:bodyPr wrap="square">
            <a:spAutoFit/>
          </a:bodyPr>
          <a:lstStyle/>
          <a:p>
            <a:pPr marL="457200" indent="-457200">
              <a:lnSpc>
                <a:spcPct val="200000"/>
              </a:lnSpc>
              <a:buFont typeface="Wingdings" panose="05000000000000000000" pitchFamily="2" charset="2"/>
              <a:buChar char="q"/>
            </a:pPr>
            <a:r>
              <a:rPr lang="fr-FR" sz="2400" b="1" dirty="0">
                <a:latin typeface="Century Gothic" panose="020B0502020202020204" pitchFamily="34" charset="0"/>
                <a:cs typeface="Times New Roman" panose="02020603050405020304" pitchFamily="18" charset="0"/>
              </a:rPr>
              <a:t>PLAN DE RE-TEST :</a:t>
            </a:r>
          </a:p>
          <a:p>
            <a:pPr marL="571500" indent="-571500">
              <a:lnSpc>
                <a:spcPct val="200000"/>
              </a:lnSpc>
              <a:buFont typeface="Wingdings" panose="05000000000000000000" pitchFamily="2" charset="2"/>
              <a:buChar char="§"/>
            </a:pPr>
            <a:r>
              <a:rPr lang="fr-FR" sz="2400" dirty="0">
                <a:latin typeface="Century Gothic" panose="020B0502020202020204" pitchFamily="34" charset="0"/>
                <a:cs typeface="Times New Roman" panose="02020603050405020304" pitchFamily="18" charset="0"/>
              </a:rPr>
              <a:t>Lancé sur demande du CQ et/ou AQ</a:t>
            </a:r>
          </a:p>
        </p:txBody>
      </p:sp>
    </p:spTree>
    <p:extLst>
      <p:ext uri="{BB962C8B-B14F-4D97-AF65-F5344CB8AC3E}">
        <p14:creationId xmlns:p14="http://schemas.microsoft.com/office/powerpoint/2010/main" val="408551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2388" y="1245138"/>
            <a:ext cx="11313994" cy="5262979"/>
          </a:xfrm>
          <a:prstGeom prst="rect">
            <a:avLst/>
          </a:prstGeom>
          <a:noFill/>
        </p:spPr>
        <p:txBody>
          <a:bodyPr wrap="square" rtlCol="0">
            <a:spAutoFit/>
          </a:bodyPr>
          <a:lstStyle/>
          <a:p>
            <a:pPr marL="342900" indent="-342900" algn="just">
              <a:lnSpc>
                <a:spcPct val="200000"/>
              </a:lnSpc>
              <a:buFont typeface="Wingdings" panose="05000000000000000000" pitchFamily="2" charset="2"/>
              <a:buChar char="q"/>
            </a:pPr>
            <a:r>
              <a:rPr lang="fr-FR" sz="2400" b="1" dirty="0" smtClean="0">
                <a:latin typeface="Century Gothic" panose="020B0502020202020204" pitchFamily="34" charset="0"/>
                <a:cs typeface="Times New Roman" panose="02020603050405020304" pitchFamily="18" charset="0"/>
              </a:rPr>
              <a:t>APPROCHE SIMPLIFIÉE :</a:t>
            </a:r>
          </a:p>
          <a:p>
            <a:pPr marL="285750" indent="-285750" algn="just">
              <a:lnSpc>
                <a:spcPct val="200000"/>
              </a:lnSpc>
              <a:buFontTx/>
              <a:buChar char="-"/>
            </a:pPr>
            <a:r>
              <a:rPr lang="fr-FR" sz="2400" dirty="0" smtClean="0">
                <a:latin typeface="Century Gothic" panose="020B0502020202020204" pitchFamily="34" charset="0"/>
                <a:cs typeface="Times New Roman" panose="02020603050405020304" pitchFamily="18" charset="0"/>
              </a:rPr>
              <a:t>Elle s’applique dans le cas de contraintes particulières imposant un nombre restreint de </a:t>
            </a:r>
            <a:r>
              <a:rPr lang="fr-FR" sz="2400" dirty="0" err="1" smtClean="0">
                <a:latin typeface="Century Gothic" panose="020B0502020202020204" pitchFamily="34" charset="0"/>
                <a:cs typeface="Times New Roman" panose="02020603050405020304" pitchFamily="18" charset="0"/>
              </a:rPr>
              <a:t>re-tests</a:t>
            </a:r>
            <a:r>
              <a:rPr lang="fr-FR" sz="2400" dirty="0" smtClean="0">
                <a:latin typeface="Century Gothic" panose="020B0502020202020204" pitchFamily="34" charset="0"/>
                <a:cs typeface="Times New Roman" panose="02020603050405020304" pitchFamily="18" charset="0"/>
              </a:rPr>
              <a:t> :</a:t>
            </a:r>
          </a:p>
          <a:p>
            <a:pPr marL="285750" indent="-285750" algn="just">
              <a:lnSpc>
                <a:spcPct val="200000"/>
              </a:lnSpc>
              <a:buFontTx/>
              <a:buChar char="-"/>
            </a:pPr>
            <a:r>
              <a:rPr lang="fr-FR" sz="2400" dirty="0">
                <a:latin typeface="Century Gothic" panose="020B0502020202020204" pitchFamily="34" charset="0"/>
                <a:cs typeface="Times New Roman" panose="02020603050405020304" pitchFamily="18" charset="0"/>
              </a:rPr>
              <a:t>P</a:t>
            </a:r>
            <a:r>
              <a:rPr lang="fr-FR" sz="2400" dirty="0" smtClean="0">
                <a:latin typeface="Century Gothic" panose="020B0502020202020204" pitchFamily="34" charset="0"/>
                <a:cs typeface="Times New Roman" panose="02020603050405020304" pitchFamily="18" charset="0"/>
              </a:rPr>
              <a:t>roduits en développement (faible quantité)</a:t>
            </a:r>
          </a:p>
          <a:p>
            <a:pPr marL="285750" indent="-285750" algn="just">
              <a:lnSpc>
                <a:spcPct val="200000"/>
              </a:lnSpc>
              <a:buFontTx/>
              <a:buChar char="-"/>
            </a:pPr>
            <a:r>
              <a:rPr lang="fr-FR" sz="2400" dirty="0" smtClean="0">
                <a:latin typeface="Century Gothic" panose="020B0502020202020204" pitchFamily="34" charset="0"/>
                <a:cs typeface="Times New Roman" panose="02020603050405020304" pitchFamily="18" charset="0"/>
              </a:rPr>
              <a:t>Produit analysé chez un prestataire</a:t>
            </a:r>
          </a:p>
          <a:p>
            <a:pPr marL="285750" indent="-285750" algn="just">
              <a:lnSpc>
                <a:spcPct val="200000"/>
              </a:lnSpc>
              <a:buFontTx/>
              <a:buChar char="-"/>
            </a:pPr>
            <a:r>
              <a:rPr lang="fr-FR" sz="2400" dirty="0" smtClean="0">
                <a:latin typeface="Century Gothic" panose="020B0502020202020204" pitchFamily="34" charset="0"/>
                <a:cs typeface="Times New Roman" panose="02020603050405020304" pitchFamily="18" charset="0"/>
              </a:rPr>
              <a:t>Instabilité de l’échantillon</a:t>
            </a:r>
          </a:p>
          <a:p>
            <a:pPr marL="285750" indent="-285750" algn="just">
              <a:lnSpc>
                <a:spcPct val="200000"/>
              </a:lnSpc>
              <a:buFontTx/>
              <a:buChar char="-"/>
            </a:pPr>
            <a:r>
              <a:rPr lang="fr-FR" sz="2400" dirty="0" smtClean="0">
                <a:latin typeface="Century Gothic" panose="020B0502020202020204" pitchFamily="34" charset="0"/>
                <a:cs typeface="Times New Roman" panose="02020603050405020304" pitchFamily="18" charset="0"/>
              </a:rPr>
              <a:t>,,,,,,,,,,,,,</a:t>
            </a:r>
            <a:endParaRPr lang="fr-FR" sz="2400" dirty="0">
              <a:latin typeface="Century Gothic" panose="020B0502020202020204" pitchFamily="34" charset="0"/>
              <a:cs typeface="Times New Roman" panose="02020603050405020304" pitchFamily="18" charset="0"/>
            </a:endParaRPr>
          </a:p>
        </p:txBody>
      </p:sp>
      <p:sp>
        <p:nvSpPr>
          <p:cNvPr id="8" name="ZoneTexte 7"/>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9" name="ZoneTexte 8"/>
          <p:cNvSpPr txBox="1"/>
          <p:nvPr/>
        </p:nvSpPr>
        <p:spPr>
          <a:xfrm rot="21344429">
            <a:off x="1926289" y="254696"/>
            <a:ext cx="2814514" cy="461665"/>
          </a:xfrm>
          <a:prstGeom prst="rect">
            <a:avLst/>
          </a:prstGeom>
          <a:noFill/>
          <a:ln>
            <a:solidFill>
              <a:srgbClr val="0070C0"/>
            </a:solidFill>
          </a:ln>
        </p:spPr>
        <p:txBody>
          <a:bodyPr wrap="square" rtlCol="0">
            <a:spAutoFit/>
          </a:bodyPr>
          <a:lstStyle/>
          <a:p>
            <a:r>
              <a:rPr lang="fr-FR" sz="2400" b="1" dirty="0">
                <a:solidFill>
                  <a:srgbClr val="0070C0"/>
                </a:solidFill>
              </a:rPr>
              <a:t>3</a:t>
            </a:r>
            <a:r>
              <a:rPr lang="fr-FR" sz="2400" b="1" dirty="0" smtClean="0">
                <a:solidFill>
                  <a:srgbClr val="0070C0"/>
                </a:solidFill>
              </a:rPr>
              <a:t>. PLAN DE RE-TETS</a:t>
            </a:r>
            <a:endParaRPr lang="fr-FR" sz="2400" b="1" dirty="0">
              <a:solidFill>
                <a:srgbClr val="0070C0"/>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613" y="3418418"/>
            <a:ext cx="2368769" cy="3089699"/>
          </a:xfrm>
          <a:prstGeom prst="rect">
            <a:avLst/>
          </a:prstGeom>
        </p:spPr>
      </p:pic>
    </p:spTree>
    <p:extLst>
      <p:ext uri="{BB962C8B-B14F-4D97-AF65-F5344CB8AC3E}">
        <p14:creationId xmlns:p14="http://schemas.microsoft.com/office/powerpoint/2010/main" val="3981999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660" y="1419054"/>
            <a:ext cx="11946340" cy="2308324"/>
          </a:xfrm>
          <a:prstGeom prst="rect">
            <a:avLst/>
          </a:prstGeom>
          <a:noFill/>
        </p:spPr>
        <p:txBody>
          <a:bodyPr wrap="square" rtlCol="0">
            <a:spAutoFit/>
          </a:bodyPr>
          <a:lstStyle/>
          <a:p>
            <a:pPr marL="342900" indent="-342900">
              <a:lnSpc>
                <a:spcPct val="200000"/>
              </a:lnSpc>
              <a:buFont typeface="Wingdings" panose="05000000000000000000" pitchFamily="2" charset="2"/>
              <a:buChar char="q"/>
            </a:pPr>
            <a:r>
              <a:rPr lang="fr-FR" sz="2400" b="1" dirty="0" smtClean="0">
                <a:latin typeface="Century Gothic" panose="020B0502020202020204" pitchFamily="34" charset="0"/>
                <a:cs typeface="Times New Roman" panose="02020603050405020304" pitchFamily="18" charset="0"/>
              </a:rPr>
              <a:t>APPROCHE SIMPLIFIÉE : </a:t>
            </a:r>
          </a:p>
          <a:p>
            <a:pPr marL="285750" indent="-285750">
              <a:lnSpc>
                <a:spcPct val="200000"/>
              </a:lnSpc>
              <a:buFontTx/>
              <a:buChar char="-"/>
            </a:pPr>
            <a:r>
              <a:rPr lang="fr-FR" sz="2400" dirty="0" smtClean="0">
                <a:latin typeface="Century Gothic" panose="020B0502020202020204" pitchFamily="34" charset="0"/>
                <a:cs typeface="Times New Roman" panose="02020603050405020304" pitchFamily="18" charset="0"/>
              </a:rPr>
              <a:t>Dans un premier temps, un </a:t>
            </a:r>
            <a:r>
              <a:rPr lang="fr-FR" sz="2400" dirty="0" err="1" smtClean="0">
                <a:latin typeface="Century Gothic" panose="020B0502020202020204" pitchFamily="34" charset="0"/>
                <a:cs typeface="Times New Roman" panose="02020603050405020304" pitchFamily="18" charset="0"/>
              </a:rPr>
              <a:t>re-test</a:t>
            </a:r>
            <a:r>
              <a:rPr lang="fr-FR" sz="2400" dirty="0" smtClean="0">
                <a:latin typeface="Century Gothic" panose="020B0502020202020204" pitchFamily="34" charset="0"/>
                <a:cs typeface="Times New Roman" panose="02020603050405020304" pitchFamily="18" charset="0"/>
              </a:rPr>
              <a:t> (</a:t>
            </a:r>
            <a:r>
              <a:rPr lang="fr-FR" sz="2400" b="1" dirty="0" smtClean="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R</a:t>
            </a:r>
            <a:r>
              <a:rPr lang="fr-FR" sz="2400" b="1" baseline="-25000" dirty="0" smtClean="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2</a:t>
            </a:r>
            <a:r>
              <a:rPr lang="fr-FR" sz="2400" dirty="0" smtClean="0">
                <a:latin typeface="Century Gothic" panose="020B0502020202020204" pitchFamily="34" charset="0"/>
                <a:cs typeface="Times New Roman" panose="02020603050405020304" pitchFamily="18" charset="0"/>
              </a:rPr>
              <a:t>) est réalisé et si nécessaire un second </a:t>
            </a:r>
            <a:r>
              <a:rPr lang="fr-FR" sz="2400" dirty="0" err="1" smtClean="0">
                <a:latin typeface="Century Gothic" panose="020B0502020202020204" pitchFamily="34" charset="0"/>
                <a:cs typeface="Times New Roman" panose="02020603050405020304" pitchFamily="18" charset="0"/>
              </a:rPr>
              <a:t>re-test</a:t>
            </a:r>
            <a:r>
              <a:rPr lang="fr-FR" sz="2400" dirty="0" smtClean="0">
                <a:latin typeface="Century Gothic" panose="020B0502020202020204" pitchFamily="34" charset="0"/>
                <a:cs typeface="Times New Roman" panose="02020603050405020304" pitchFamily="18" charset="0"/>
              </a:rPr>
              <a:t> (</a:t>
            </a:r>
            <a:r>
              <a:rPr lang="fr-FR" sz="2400" b="1" dirty="0" smtClean="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R</a:t>
            </a:r>
            <a:r>
              <a:rPr lang="fr-FR" sz="2400" b="1" baseline="-25000" dirty="0" smtClean="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3</a:t>
            </a:r>
            <a:r>
              <a:rPr lang="fr-FR" sz="2400" dirty="0" smtClean="0">
                <a:latin typeface="Century Gothic" panose="020B0502020202020204" pitchFamily="34" charset="0"/>
                <a:cs typeface="Times New Roman" panose="02020603050405020304" pitchFamily="18" charset="0"/>
              </a:rPr>
              <a:t>).</a:t>
            </a:r>
          </a:p>
        </p:txBody>
      </p:sp>
      <p:graphicFrame>
        <p:nvGraphicFramePr>
          <p:cNvPr id="2" name="Tableau 1"/>
          <p:cNvGraphicFramePr>
            <a:graphicFrameLocks noGrp="1"/>
          </p:cNvGraphicFramePr>
          <p:nvPr>
            <p:extLst>
              <p:ext uri="{D42A27DB-BD31-4B8C-83A1-F6EECF244321}">
                <p14:modId xmlns:p14="http://schemas.microsoft.com/office/powerpoint/2010/main" val="4101797907"/>
              </p:ext>
            </p:extLst>
          </p:nvPr>
        </p:nvGraphicFramePr>
        <p:xfrm>
          <a:off x="2397462" y="3245952"/>
          <a:ext cx="9587344" cy="3136269"/>
        </p:xfrm>
        <a:graphic>
          <a:graphicData uri="http://schemas.openxmlformats.org/drawingml/2006/table">
            <a:tbl>
              <a:tblPr firstRow="1" bandRow="1">
                <a:tableStyleId>{073A0DAA-6AF3-43AB-8588-CEC1D06C72B9}</a:tableStyleId>
              </a:tblPr>
              <a:tblGrid>
                <a:gridCol w="740873">
                  <a:extLst>
                    <a:ext uri="{9D8B030D-6E8A-4147-A177-3AD203B41FA5}">
                      <a16:colId xmlns:a16="http://schemas.microsoft.com/office/drawing/2014/main" val="20000"/>
                    </a:ext>
                  </a:extLst>
                </a:gridCol>
                <a:gridCol w="772711">
                  <a:extLst>
                    <a:ext uri="{9D8B030D-6E8A-4147-A177-3AD203B41FA5}">
                      <a16:colId xmlns:a16="http://schemas.microsoft.com/office/drawing/2014/main" val="20001"/>
                    </a:ext>
                  </a:extLst>
                </a:gridCol>
                <a:gridCol w="869301">
                  <a:extLst>
                    <a:ext uri="{9D8B030D-6E8A-4147-A177-3AD203B41FA5}">
                      <a16:colId xmlns:a16="http://schemas.microsoft.com/office/drawing/2014/main" val="20002"/>
                    </a:ext>
                  </a:extLst>
                </a:gridCol>
                <a:gridCol w="3300121">
                  <a:extLst>
                    <a:ext uri="{9D8B030D-6E8A-4147-A177-3AD203B41FA5}">
                      <a16:colId xmlns:a16="http://schemas.microsoft.com/office/drawing/2014/main" val="20003"/>
                    </a:ext>
                  </a:extLst>
                </a:gridCol>
                <a:gridCol w="2306448">
                  <a:extLst>
                    <a:ext uri="{9D8B030D-6E8A-4147-A177-3AD203B41FA5}">
                      <a16:colId xmlns:a16="http://schemas.microsoft.com/office/drawing/2014/main" val="20004"/>
                    </a:ext>
                  </a:extLst>
                </a:gridCol>
                <a:gridCol w="1597890">
                  <a:extLst>
                    <a:ext uri="{9D8B030D-6E8A-4147-A177-3AD203B41FA5}">
                      <a16:colId xmlns:a16="http://schemas.microsoft.com/office/drawing/2014/main" val="20005"/>
                    </a:ext>
                  </a:extLst>
                </a:gridCol>
              </a:tblGrid>
              <a:tr h="839001">
                <a:tc>
                  <a:txBody>
                    <a:bodyPr/>
                    <a:lstStyle/>
                    <a:p>
                      <a:pPr algn="ctr"/>
                      <a:r>
                        <a:rPr lang="fr-FR" sz="2400" dirty="0" smtClean="0">
                          <a:latin typeface="Times New Roman" panose="02020603050405020304" pitchFamily="18" charset="0"/>
                          <a:cs typeface="Times New Roman" panose="02020603050405020304" pitchFamily="18" charset="0"/>
                        </a:rPr>
                        <a:t>R</a:t>
                      </a:r>
                      <a:r>
                        <a:rPr lang="fr-FR" sz="2400" baseline="-25000" dirty="0" smtClean="0">
                          <a:latin typeface="Times New Roman" panose="02020603050405020304" pitchFamily="18" charset="0"/>
                          <a:cs typeface="Times New Roman" panose="02020603050405020304" pitchFamily="18" charset="0"/>
                        </a:rPr>
                        <a:t>1</a:t>
                      </a:r>
                      <a:endParaRPr lang="fr-FR" sz="2400" dirty="0">
                        <a:latin typeface="Times New Roman" panose="02020603050405020304" pitchFamily="18" charset="0"/>
                        <a:cs typeface="Times New Roman" panose="02020603050405020304" pitchFamily="18" charset="0"/>
                      </a:endParaRPr>
                    </a:p>
                  </a:txBody>
                  <a:tcPr/>
                </a:tc>
                <a:tc>
                  <a:txBody>
                    <a:bodyPr/>
                    <a:lstStyle/>
                    <a:p>
                      <a:pPr algn="ctr"/>
                      <a:r>
                        <a:rPr lang="fr-FR" sz="2400" dirty="0" smtClean="0">
                          <a:latin typeface="Times New Roman" panose="02020603050405020304" pitchFamily="18" charset="0"/>
                          <a:cs typeface="Times New Roman" panose="02020603050405020304" pitchFamily="18" charset="0"/>
                        </a:rPr>
                        <a:t>R</a:t>
                      </a:r>
                      <a:r>
                        <a:rPr lang="fr-FR" sz="2400" baseline="-25000" dirty="0" smtClean="0">
                          <a:latin typeface="Times New Roman" panose="02020603050405020304" pitchFamily="18" charset="0"/>
                          <a:cs typeface="Times New Roman" panose="02020603050405020304" pitchFamily="18" charset="0"/>
                        </a:rPr>
                        <a:t>2</a:t>
                      </a:r>
                      <a:endParaRPr lang="fr-FR" sz="2400" dirty="0">
                        <a:latin typeface="Times New Roman" panose="02020603050405020304" pitchFamily="18" charset="0"/>
                        <a:cs typeface="Times New Roman" panose="02020603050405020304" pitchFamily="18" charset="0"/>
                      </a:endParaRPr>
                    </a:p>
                  </a:txBody>
                  <a:tcPr/>
                </a:tc>
                <a:tc>
                  <a:txBody>
                    <a:bodyPr/>
                    <a:lstStyle/>
                    <a:p>
                      <a:pPr algn="ctr"/>
                      <a:r>
                        <a:rPr lang="fr-FR" sz="2400" dirty="0" smtClean="0">
                          <a:latin typeface="Times New Roman" panose="02020603050405020304" pitchFamily="18" charset="0"/>
                          <a:cs typeface="Times New Roman" panose="02020603050405020304" pitchFamily="18" charset="0"/>
                        </a:rPr>
                        <a:t>R</a:t>
                      </a:r>
                      <a:r>
                        <a:rPr lang="fr-FR" sz="2400" baseline="-25000" dirty="0" smtClean="0">
                          <a:latin typeface="Times New Roman" panose="02020603050405020304" pitchFamily="18" charset="0"/>
                          <a:cs typeface="Times New Roman" panose="02020603050405020304" pitchFamily="18" charset="0"/>
                        </a:rPr>
                        <a:t>3</a:t>
                      </a:r>
                      <a:endParaRPr lang="fr-FR" sz="2400" dirty="0">
                        <a:latin typeface="Times New Roman" panose="02020603050405020304" pitchFamily="18" charset="0"/>
                        <a:cs typeface="Times New Roman" panose="02020603050405020304" pitchFamily="18" charset="0"/>
                      </a:endParaRPr>
                    </a:p>
                  </a:txBody>
                  <a:tcPr/>
                </a:tc>
                <a:tc>
                  <a:txBody>
                    <a:bodyPr/>
                    <a:lstStyle/>
                    <a:p>
                      <a:pPr algn="ctr"/>
                      <a:r>
                        <a:rPr lang="fr-FR" sz="2400" dirty="0" smtClean="0">
                          <a:latin typeface="Times New Roman" panose="02020603050405020304" pitchFamily="18" charset="0"/>
                          <a:cs typeface="Times New Roman" panose="02020603050405020304" pitchFamily="18" charset="0"/>
                        </a:rPr>
                        <a:t>Moyenne (R</a:t>
                      </a:r>
                      <a:r>
                        <a:rPr lang="fr-FR" sz="2400" baseline="-25000" dirty="0" smtClean="0">
                          <a:latin typeface="Times New Roman" panose="02020603050405020304" pitchFamily="18" charset="0"/>
                          <a:cs typeface="Times New Roman" panose="02020603050405020304" pitchFamily="18" charset="0"/>
                        </a:rPr>
                        <a:t>1</a:t>
                      </a:r>
                      <a:r>
                        <a:rPr lang="fr-FR" sz="2400" baseline="0" dirty="0" smtClean="0">
                          <a:latin typeface="Times New Roman" panose="02020603050405020304" pitchFamily="18" charset="0"/>
                          <a:cs typeface="Times New Roman" panose="02020603050405020304" pitchFamily="18" charset="0"/>
                        </a:rPr>
                        <a:t>+</a:t>
                      </a:r>
                      <a:r>
                        <a:rPr lang="fr-FR" sz="2400" dirty="0" smtClean="0">
                          <a:latin typeface="Times New Roman" panose="02020603050405020304" pitchFamily="18" charset="0"/>
                          <a:cs typeface="Times New Roman" panose="02020603050405020304" pitchFamily="18" charset="0"/>
                        </a:rPr>
                        <a:t>R</a:t>
                      </a:r>
                      <a:r>
                        <a:rPr lang="fr-FR" sz="2400" baseline="-25000" dirty="0" smtClean="0">
                          <a:latin typeface="Times New Roman" panose="02020603050405020304" pitchFamily="18" charset="0"/>
                          <a:cs typeface="Times New Roman" panose="02020603050405020304" pitchFamily="18" charset="0"/>
                        </a:rPr>
                        <a:t>2</a:t>
                      </a:r>
                      <a:r>
                        <a:rPr lang="fr-FR" sz="2400" baseline="0" dirty="0" smtClean="0">
                          <a:latin typeface="Times New Roman" panose="02020603050405020304" pitchFamily="18" charset="0"/>
                          <a:cs typeface="Times New Roman" panose="02020603050405020304" pitchFamily="18" charset="0"/>
                        </a:rPr>
                        <a:t>+</a:t>
                      </a:r>
                      <a:r>
                        <a:rPr lang="fr-FR" sz="2400" dirty="0" smtClean="0">
                          <a:latin typeface="Times New Roman" panose="02020603050405020304" pitchFamily="18" charset="0"/>
                          <a:cs typeface="Times New Roman" panose="02020603050405020304" pitchFamily="18" charset="0"/>
                        </a:rPr>
                        <a:t>R</a:t>
                      </a:r>
                      <a:r>
                        <a:rPr lang="fr-FR" sz="2400" baseline="-25000" dirty="0" smtClean="0">
                          <a:latin typeface="Times New Roman" panose="02020603050405020304" pitchFamily="18" charset="0"/>
                          <a:cs typeface="Times New Roman" panose="02020603050405020304" pitchFamily="18" charset="0"/>
                        </a:rPr>
                        <a:t>2</a:t>
                      </a:r>
                      <a:r>
                        <a:rPr lang="fr-FR" sz="2400" baseline="0" dirty="0" smtClean="0">
                          <a:latin typeface="Times New Roman" panose="02020603050405020304" pitchFamily="18" charset="0"/>
                          <a:cs typeface="Times New Roman" panose="02020603050405020304" pitchFamily="18" charset="0"/>
                        </a:rPr>
                        <a:t>)/3</a:t>
                      </a:r>
                      <a:endParaRPr lang="fr-FR" sz="2400" dirty="0">
                        <a:latin typeface="Times New Roman" panose="02020603050405020304" pitchFamily="18" charset="0"/>
                        <a:cs typeface="Times New Roman" panose="02020603050405020304" pitchFamily="18" charset="0"/>
                      </a:endParaRPr>
                    </a:p>
                  </a:txBody>
                  <a:tcPr/>
                </a:tc>
                <a:tc>
                  <a:txBody>
                    <a:bodyPr/>
                    <a:lstStyle/>
                    <a:p>
                      <a:pPr algn="ctr"/>
                      <a:r>
                        <a:rPr lang="fr-FR" sz="2400" dirty="0" smtClean="0">
                          <a:latin typeface="Times New Roman" panose="02020603050405020304" pitchFamily="18" charset="0"/>
                          <a:cs typeface="Times New Roman" panose="02020603050405020304" pitchFamily="18" charset="0"/>
                        </a:rPr>
                        <a:t>Décision du laboratoire</a:t>
                      </a:r>
                      <a:endParaRPr lang="fr-FR" sz="2400" dirty="0">
                        <a:latin typeface="Times New Roman" panose="02020603050405020304" pitchFamily="18" charset="0"/>
                        <a:cs typeface="Times New Roman" panose="02020603050405020304" pitchFamily="18" charset="0"/>
                      </a:endParaRPr>
                    </a:p>
                  </a:txBody>
                  <a:tcPr/>
                </a:tc>
                <a:tc>
                  <a:txBody>
                    <a:bodyPr/>
                    <a:lstStyle/>
                    <a:p>
                      <a:pPr algn="ctr"/>
                      <a:r>
                        <a:rPr lang="fr-FR" sz="2400" dirty="0" smtClean="0">
                          <a:latin typeface="Times New Roman" panose="02020603050405020304" pitchFamily="18" charset="0"/>
                          <a:cs typeface="Times New Roman" panose="02020603050405020304" pitchFamily="18" charset="0"/>
                        </a:rPr>
                        <a:t>Résultat reportable</a:t>
                      </a:r>
                      <a:endParaRPr lang="fr-F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86089">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NA</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NA</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R</a:t>
                      </a:r>
                      <a:r>
                        <a:rPr lang="fr-FR" sz="2000" baseline="-25000" dirty="0" smtClean="0">
                          <a:latin typeface="Times New Roman" panose="02020603050405020304" pitchFamily="18" charset="0"/>
                          <a:cs typeface="Times New Roman" panose="02020603050405020304" pitchFamily="18" charset="0"/>
                        </a:rPr>
                        <a:t>1</a:t>
                      </a:r>
                      <a:endParaRPr lang="fr-F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86089">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NA</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R</a:t>
                      </a:r>
                      <a:r>
                        <a:rPr lang="fr-FR" sz="2000" baseline="-25000" dirty="0" smtClean="0">
                          <a:latin typeface="Times New Roman" panose="02020603050405020304" pitchFamily="18" charset="0"/>
                          <a:cs typeface="Times New Roman" panose="02020603050405020304" pitchFamily="18" charset="0"/>
                        </a:rPr>
                        <a:t>1</a:t>
                      </a:r>
                      <a:endParaRPr lang="fr-F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86089">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R</a:t>
                      </a:r>
                      <a:r>
                        <a:rPr lang="fr-FR" sz="2000" baseline="-25000" dirty="0" smtClean="0">
                          <a:latin typeface="Times New Roman" panose="02020603050405020304" pitchFamily="18" charset="0"/>
                          <a:cs typeface="Times New Roman" panose="02020603050405020304" pitchFamily="18" charset="0"/>
                        </a:rPr>
                        <a:t>2</a:t>
                      </a:r>
                      <a:endParaRPr lang="fr-F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839001">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gridSpan="2">
                  <a:txBody>
                    <a:bodyPr/>
                    <a:lstStyle/>
                    <a:p>
                      <a:pPr algn="ctr"/>
                      <a:r>
                        <a:rPr lang="fr-FR" sz="2000" dirty="0" smtClean="0">
                          <a:latin typeface="Times New Roman" panose="02020603050405020304" pitchFamily="18" charset="0"/>
                          <a:cs typeface="Times New Roman" panose="02020603050405020304" pitchFamily="18" charset="0"/>
                        </a:rPr>
                        <a:t>Nécessité</a:t>
                      </a:r>
                      <a:r>
                        <a:rPr lang="fr-FR" sz="2000" baseline="0" dirty="0" smtClean="0">
                          <a:latin typeface="Times New Roman" panose="02020603050405020304" pitchFamily="18" charset="0"/>
                          <a:cs typeface="Times New Roman" panose="02020603050405020304" pitchFamily="18" charset="0"/>
                        </a:rPr>
                        <a:t> d’investigation complémentaire</a:t>
                      </a:r>
                      <a:endParaRPr lang="fr-FR" sz="2000" dirty="0">
                        <a:latin typeface="Times New Roman" panose="02020603050405020304" pitchFamily="18" charset="0"/>
                        <a:cs typeface="Times New Roman" panose="02020603050405020304" pitchFamily="18" charset="0"/>
                      </a:endParaRPr>
                    </a:p>
                  </a:txBody>
                  <a:tcPr/>
                </a:tc>
                <a:tc hMerge="1">
                  <a:txBody>
                    <a:bodyPr/>
                    <a:lstStyle/>
                    <a:p>
                      <a:endParaRPr lang="fr-FR" dirty="0"/>
                    </a:p>
                  </a:txBody>
                  <a:tcPr/>
                </a:tc>
                <a:extLst>
                  <a:ext uri="{0D108BD9-81ED-4DB2-BD59-A6C34878D82A}">
                    <a16:rowId xmlns:a16="http://schemas.microsoft.com/office/drawing/2014/main" val="10004"/>
                  </a:ext>
                </a:extLst>
              </a:tr>
            </a:tbl>
          </a:graphicData>
        </a:graphic>
      </p:graphicFrame>
      <p:sp>
        <p:nvSpPr>
          <p:cNvPr id="7" name="ZoneTexte 6"/>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9" name="ZoneTexte 8"/>
          <p:cNvSpPr txBox="1"/>
          <p:nvPr/>
        </p:nvSpPr>
        <p:spPr>
          <a:xfrm rot="21344429">
            <a:off x="1926289" y="254696"/>
            <a:ext cx="2814514" cy="461665"/>
          </a:xfrm>
          <a:prstGeom prst="rect">
            <a:avLst/>
          </a:prstGeom>
          <a:noFill/>
          <a:ln>
            <a:solidFill>
              <a:srgbClr val="0070C0"/>
            </a:solidFill>
          </a:ln>
        </p:spPr>
        <p:txBody>
          <a:bodyPr wrap="square" rtlCol="0">
            <a:spAutoFit/>
          </a:bodyPr>
          <a:lstStyle/>
          <a:p>
            <a:r>
              <a:rPr lang="fr-FR" sz="2400" b="1" dirty="0">
                <a:solidFill>
                  <a:srgbClr val="0070C0"/>
                </a:solidFill>
              </a:rPr>
              <a:t>3</a:t>
            </a:r>
            <a:r>
              <a:rPr lang="fr-FR" sz="2400" b="1" dirty="0" smtClean="0">
                <a:solidFill>
                  <a:srgbClr val="0070C0"/>
                </a:solidFill>
              </a:rPr>
              <a:t>. PLAN DE RE-TETS</a:t>
            </a:r>
            <a:endParaRPr lang="fr-FR" sz="2400" b="1" dirty="0">
              <a:solidFill>
                <a:srgbClr val="0070C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4" y="4209808"/>
            <a:ext cx="1885936" cy="2459916"/>
          </a:xfrm>
          <a:prstGeom prst="rect">
            <a:avLst/>
          </a:prstGeom>
        </p:spPr>
      </p:pic>
      <p:sp>
        <p:nvSpPr>
          <p:cNvPr id="5" name="Rectangle 4"/>
          <p:cNvSpPr/>
          <p:nvPr/>
        </p:nvSpPr>
        <p:spPr>
          <a:xfrm rot="16200000">
            <a:off x="3524129" y="5018872"/>
            <a:ext cx="1619492" cy="590550"/>
          </a:xfrm>
          <a:prstGeom prst="rect">
            <a:avLst/>
          </a:prstGeom>
          <a:noFill/>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8" name="Connecteur droit avec flèche 7"/>
          <p:cNvCxnSpPr/>
          <p:nvPr/>
        </p:nvCxnSpPr>
        <p:spPr>
          <a:xfrm flipV="1">
            <a:off x="4495800" y="3727379"/>
            <a:ext cx="590550" cy="7727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4754061" y="3055254"/>
            <a:ext cx="3494589" cy="913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0026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repeatCount="indefinite"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45910" y="1708728"/>
            <a:ext cx="10756628" cy="3046988"/>
          </a:xfrm>
          <a:prstGeom prst="rect">
            <a:avLst/>
          </a:prstGeom>
          <a:noFill/>
        </p:spPr>
        <p:txBody>
          <a:bodyPr wrap="square" rtlCol="0">
            <a:spAutoFit/>
          </a:bodyPr>
          <a:lstStyle/>
          <a:p>
            <a:pPr marL="342900" indent="-342900">
              <a:lnSpc>
                <a:spcPct val="200000"/>
              </a:lnSpc>
              <a:buFont typeface="Wingdings" panose="05000000000000000000" pitchFamily="2" charset="2"/>
              <a:buChar char="q"/>
            </a:pPr>
            <a:r>
              <a:rPr lang="fr-FR" sz="2400" b="1" dirty="0" smtClean="0">
                <a:latin typeface="Century Gothic" panose="020B0502020202020204" pitchFamily="34" charset="0"/>
                <a:cs typeface="Times New Roman" panose="02020603050405020304" pitchFamily="18" charset="0"/>
              </a:rPr>
              <a:t>APPROCHE PROGRESSIVE :</a:t>
            </a:r>
          </a:p>
          <a:p>
            <a:pPr marL="285750" indent="-285750">
              <a:lnSpc>
                <a:spcPct val="200000"/>
              </a:lnSpc>
              <a:buFont typeface="Wingdings" panose="05000000000000000000" pitchFamily="2" charset="2"/>
              <a:buChar char="§"/>
            </a:pPr>
            <a:r>
              <a:rPr lang="fr-FR" sz="2400" dirty="0" smtClean="0">
                <a:latin typeface="Century Gothic" panose="020B0502020202020204" pitchFamily="34" charset="0"/>
                <a:cs typeface="Times New Roman" panose="02020603050405020304" pitchFamily="18" charset="0"/>
              </a:rPr>
              <a:t>Cette stratégie est basée sur un processus en plusieurs étapes qui permet de limiter le nombre de </a:t>
            </a:r>
            <a:r>
              <a:rPr lang="fr-FR" sz="2400" dirty="0" err="1" smtClean="0">
                <a:latin typeface="Century Gothic" panose="020B0502020202020204" pitchFamily="34" charset="0"/>
                <a:cs typeface="Times New Roman" panose="02020603050405020304" pitchFamily="18" charset="0"/>
              </a:rPr>
              <a:t>re-tests</a:t>
            </a:r>
            <a:r>
              <a:rPr lang="fr-FR" sz="2400" dirty="0" smtClean="0">
                <a:latin typeface="Century Gothic" panose="020B0502020202020204" pitchFamily="34" charset="0"/>
                <a:cs typeface="Times New Roman" panose="02020603050405020304" pitchFamily="18" charset="0"/>
              </a:rPr>
              <a:t>.</a:t>
            </a:r>
          </a:p>
          <a:p>
            <a:pPr marL="800100" lvl="1" indent="-342900">
              <a:lnSpc>
                <a:spcPct val="200000"/>
              </a:lnSpc>
              <a:buFont typeface="Wingdings" panose="05000000000000000000" pitchFamily="2" charset="2"/>
              <a:buChar char="ü"/>
            </a:pPr>
            <a:r>
              <a:rPr lang="fr-FR" sz="2400" dirty="0">
                <a:latin typeface="Century Gothic" panose="020B0502020202020204" pitchFamily="34" charset="0"/>
                <a:cs typeface="Times New Roman" panose="02020603050405020304" pitchFamily="18" charset="0"/>
              </a:rPr>
              <a:t>C</a:t>
            </a:r>
            <a:r>
              <a:rPr lang="fr-FR" sz="2400" dirty="0" smtClean="0">
                <a:latin typeface="Century Gothic" panose="020B0502020202020204" pitchFamily="34" charset="0"/>
                <a:cs typeface="Times New Roman" panose="02020603050405020304" pitchFamily="18" charset="0"/>
              </a:rPr>
              <a:t>ette approche est inspirée du texte de l’EDQM.</a:t>
            </a:r>
          </a:p>
        </p:txBody>
      </p:sp>
      <p:sp>
        <p:nvSpPr>
          <p:cNvPr id="8" name="ZoneTexte 7"/>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9" name="ZoneTexte 8"/>
          <p:cNvSpPr txBox="1"/>
          <p:nvPr/>
        </p:nvSpPr>
        <p:spPr>
          <a:xfrm rot="21344429">
            <a:off x="1926289" y="254696"/>
            <a:ext cx="2814514" cy="461665"/>
          </a:xfrm>
          <a:prstGeom prst="rect">
            <a:avLst/>
          </a:prstGeom>
          <a:noFill/>
          <a:ln>
            <a:solidFill>
              <a:srgbClr val="0070C0"/>
            </a:solidFill>
          </a:ln>
        </p:spPr>
        <p:txBody>
          <a:bodyPr wrap="square" rtlCol="0">
            <a:spAutoFit/>
          </a:bodyPr>
          <a:lstStyle/>
          <a:p>
            <a:r>
              <a:rPr lang="fr-FR" sz="2400" b="1" dirty="0">
                <a:solidFill>
                  <a:srgbClr val="0070C0"/>
                </a:solidFill>
              </a:rPr>
              <a:t>3</a:t>
            </a:r>
            <a:r>
              <a:rPr lang="fr-FR" sz="2400" b="1" dirty="0" smtClean="0">
                <a:solidFill>
                  <a:srgbClr val="0070C0"/>
                </a:solidFill>
              </a:rPr>
              <a:t>. PLAN DE RE-TETS</a:t>
            </a:r>
            <a:endParaRPr lang="fr-FR" sz="2400" b="1" dirty="0">
              <a:solidFill>
                <a:srgbClr val="0070C0"/>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802" y="3288622"/>
            <a:ext cx="3134370" cy="3490548"/>
          </a:xfrm>
          <a:prstGeom prst="rect">
            <a:avLst/>
          </a:prstGeom>
        </p:spPr>
      </p:pic>
    </p:spTree>
    <p:extLst>
      <p:ext uri="{BB962C8B-B14F-4D97-AF65-F5344CB8AC3E}">
        <p14:creationId xmlns:p14="http://schemas.microsoft.com/office/powerpoint/2010/main" val="1167553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7" y="79980"/>
            <a:ext cx="3134370" cy="3490548"/>
          </a:xfrm>
          <a:prstGeom prst="rect">
            <a:avLst/>
          </a:prstGeom>
        </p:spPr>
      </p:pic>
      <p:sp>
        <p:nvSpPr>
          <p:cNvPr id="4" name="ZoneTexte 3"/>
          <p:cNvSpPr txBox="1"/>
          <p:nvPr/>
        </p:nvSpPr>
        <p:spPr>
          <a:xfrm>
            <a:off x="1189215" y="1419054"/>
            <a:ext cx="10639795" cy="1569660"/>
          </a:xfrm>
          <a:prstGeom prst="rect">
            <a:avLst/>
          </a:prstGeom>
          <a:noFill/>
        </p:spPr>
        <p:txBody>
          <a:bodyPr wrap="square" rtlCol="0">
            <a:spAutoFit/>
          </a:bodyPr>
          <a:lstStyle/>
          <a:p>
            <a:pPr marL="342900" indent="-342900">
              <a:lnSpc>
                <a:spcPct val="200000"/>
              </a:lnSpc>
              <a:buFont typeface="Wingdings" panose="05000000000000000000" pitchFamily="2" charset="2"/>
              <a:buChar char="q"/>
            </a:pPr>
            <a:r>
              <a:rPr lang="fr-FR" sz="2400" b="1" dirty="0" smtClean="0">
                <a:latin typeface="Century Gothic" panose="020B0502020202020204" pitchFamily="34" charset="0"/>
                <a:cs typeface="Times New Roman" panose="02020603050405020304" pitchFamily="18" charset="0"/>
              </a:rPr>
              <a:t>APPROCHE PROGRESSIVE </a:t>
            </a:r>
          </a:p>
          <a:p>
            <a:pPr>
              <a:lnSpc>
                <a:spcPct val="200000"/>
              </a:lnSpc>
            </a:pPr>
            <a:r>
              <a:rPr lang="fr-FR" sz="2400" dirty="0" smtClean="0">
                <a:latin typeface="Times New Roman" panose="02020603050405020304" pitchFamily="18" charset="0"/>
                <a:cs typeface="Times New Roman" panose="02020603050405020304" pitchFamily="18" charset="0"/>
              </a:rPr>
              <a:t>	</a:t>
            </a:r>
            <a:r>
              <a:rPr lang="fr-FR" sz="2400" b="1" i="1" dirty="0" smtClean="0">
                <a:latin typeface="Century Gothic" panose="020B0502020202020204" pitchFamily="34" charset="0"/>
                <a:cs typeface="Times New Roman" panose="02020603050405020304" pitchFamily="18" charset="0"/>
              </a:rPr>
              <a:t>Etape 1 </a:t>
            </a:r>
            <a:r>
              <a:rPr lang="fr-FR" sz="2400" b="1" dirty="0" smtClean="0">
                <a:latin typeface="Century Gothic" panose="020B0502020202020204" pitchFamily="34" charset="0"/>
                <a:cs typeface="Times New Roman" panose="02020603050405020304" pitchFamily="18" charset="0"/>
              </a:rPr>
              <a:t>: </a:t>
            </a:r>
            <a:r>
              <a:rPr lang="fr-FR" sz="2400" dirty="0">
                <a:latin typeface="Century Gothic" panose="020B0502020202020204" pitchFamily="34" charset="0"/>
                <a:cs typeface="Times New Roman" panose="02020603050405020304" pitchFamily="18" charset="0"/>
              </a:rPr>
              <a:t>D</a:t>
            </a:r>
            <a:r>
              <a:rPr lang="fr-FR" sz="2400" dirty="0" smtClean="0">
                <a:latin typeface="Century Gothic" panose="020B0502020202020204" pitchFamily="34" charset="0"/>
                <a:cs typeface="Times New Roman" panose="02020603050405020304" pitchFamily="18" charset="0"/>
              </a:rPr>
              <a:t>ans un premier temps un seul </a:t>
            </a:r>
            <a:r>
              <a:rPr lang="fr-FR" sz="2400" dirty="0" err="1" smtClean="0">
                <a:latin typeface="Century Gothic" panose="020B0502020202020204" pitchFamily="34" charset="0"/>
                <a:cs typeface="Times New Roman" panose="02020603050405020304" pitchFamily="18" charset="0"/>
              </a:rPr>
              <a:t>re-test</a:t>
            </a:r>
            <a:r>
              <a:rPr lang="fr-FR" sz="2400" dirty="0" smtClean="0">
                <a:latin typeface="Century Gothic" panose="020B0502020202020204" pitchFamily="34" charset="0"/>
                <a:cs typeface="Times New Roman" panose="02020603050405020304" pitchFamily="18" charset="0"/>
              </a:rPr>
              <a:t> (</a:t>
            </a:r>
            <a:r>
              <a:rPr lang="fr-FR" sz="2400" b="1" dirty="0" smtClean="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R</a:t>
            </a:r>
            <a:r>
              <a:rPr lang="fr-FR" sz="2400" b="1" baseline="-25000" dirty="0" smtClean="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2</a:t>
            </a:r>
            <a:r>
              <a:rPr lang="fr-FR" sz="2400" dirty="0" smtClean="0">
                <a:latin typeface="Century Gothic" panose="020B0502020202020204" pitchFamily="34" charset="0"/>
                <a:cs typeface="Times New Roman" panose="02020603050405020304" pitchFamily="18" charset="0"/>
              </a:rPr>
              <a:t>) est réalisé.</a:t>
            </a:r>
            <a:endParaRPr lang="fr-FR" sz="2400" dirty="0">
              <a:latin typeface="Century Gothic" panose="020B0502020202020204" pitchFamily="34" charset="0"/>
              <a:cs typeface="Times New Roman" panose="020206030504050203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2960018189"/>
              </p:ext>
            </p:extLst>
          </p:nvPr>
        </p:nvGraphicFramePr>
        <p:xfrm>
          <a:off x="1555845" y="3283526"/>
          <a:ext cx="10503605" cy="2964873"/>
        </p:xfrm>
        <a:graphic>
          <a:graphicData uri="http://schemas.openxmlformats.org/drawingml/2006/table">
            <a:tbl>
              <a:tblPr firstRow="1" bandRow="1">
                <a:tableStyleId>{5C22544A-7EE6-4342-B048-85BDC9FD1C3A}</a:tableStyleId>
              </a:tblPr>
              <a:tblGrid>
                <a:gridCol w="841833">
                  <a:extLst>
                    <a:ext uri="{9D8B030D-6E8A-4147-A177-3AD203B41FA5}">
                      <a16:colId xmlns:a16="http://schemas.microsoft.com/office/drawing/2014/main" val="20000"/>
                    </a:ext>
                  </a:extLst>
                </a:gridCol>
                <a:gridCol w="1266687">
                  <a:extLst>
                    <a:ext uri="{9D8B030D-6E8A-4147-A177-3AD203B41FA5}">
                      <a16:colId xmlns:a16="http://schemas.microsoft.com/office/drawing/2014/main" val="20001"/>
                    </a:ext>
                  </a:extLst>
                </a:gridCol>
                <a:gridCol w="1760029">
                  <a:extLst>
                    <a:ext uri="{9D8B030D-6E8A-4147-A177-3AD203B41FA5}">
                      <a16:colId xmlns:a16="http://schemas.microsoft.com/office/drawing/2014/main" val="20002"/>
                    </a:ext>
                  </a:extLst>
                </a:gridCol>
                <a:gridCol w="1680028">
                  <a:extLst>
                    <a:ext uri="{9D8B030D-6E8A-4147-A177-3AD203B41FA5}">
                      <a16:colId xmlns:a16="http://schemas.microsoft.com/office/drawing/2014/main" val="20003"/>
                    </a:ext>
                  </a:extLst>
                </a:gridCol>
                <a:gridCol w="1746694">
                  <a:extLst>
                    <a:ext uri="{9D8B030D-6E8A-4147-A177-3AD203B41FA5}">
                      <a16:colId xmlns:a16="http://schemas.microsoft.com/office/drawing/2014/main" val="20004"/>
                    </a:ext>
                  </a:extLst>
                </a:gridCol>
                <a:gridCol w="1666695">
                  <a:extLst>
                    <a:ext uri="{9D8B030D-6E8A-4147-A177-3AD203B41FA5}">
                      <a16:colId xmlns:a16="http://schemas.microsoft.com/office/drawing/2014/main" val="20005"/>
                    </a:ext>
                  </a:extLst>
                </a:gridCol>
                <a:gridCol w="1541639">
                  <a:extLst>
                    <a:ext uri="{9D8B030D-6E8A-4147-A177-3AD203B41FA5}">
                      <a16:colId xmlns:a16="http://schemas.microsoft.com/office/drawing/2014/main" val="20006"/>
                    </a:ext>
                  </a:extLst>
                </a:gridCol>
              </a:tblGrid>
              <a:tr h="826491">
                <a:tc>
                  <a:txBody>
                    <a:bodyPr/>
                    <a:lstStyle/>
                    <a:p>
                      <a:pPr algn="ctr"/>
                      <a:r>
                        <a:rPr lang="fr-FR" sz="2000" dirty="0" smtClean="0">
                          <a:latin typeface="Times New Roman" panose="02020603050405020304" pitchFamily="18" charset="0"/>
                          <a:cs typeface="Times New Roman" panose="02020603050405020304" pitchFamily="18" charset="0"/>
                        </a:rPr>
                        <a:t>R</a:t>
                      </a:r>
                      <a:r>
                        <a:rPr lang="fr-FR" sz="2000" baseline="-25000" dirty="0" smtClean="0">
                          <a:latin typeface="Times New Roman" panose="02020603050405020304" pitchFamily="18" charset="0"/>
                          <a:cs typeface="Times New Roman" panose="02020603050405020304" pitchFamily="18" charset="0"/>
                        </a:rPr>
                        <a:t>1</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R</a:t>
                      </a:r>
                      <a:r>
                        <a:rPr lang="fr-FR" sz="2000" baseline="-25000" dirty="0" smtClean="0">
                          <a:latin typeface="Times New Roman" panose="02020603050405020304" pitchFamily="18" charset="0"/>
                          <a:cs typeface="Times New Roman" panose="02020603050405020304" pitchFamily="18" charset="0"/>
                        </a:rPr>
                        <a:t>2</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Homogénéité </a:t>
                      </a:r>
                    </a:p>
                    <a:p>
                      <a:pPr algn="ctr"/>
                      <a:r>
                        <a:rPr lang="fr-FR" sz="2000" dirty="0" smtClean="0">
                          <a:latin typeface="Times New Roman" panose="02020603050405020304" pitchFamily="18" charset="0"/>
                          <a:cs typeface="Times New Roman" panose="02020603050405020304" pitchFamily="18" charset="0"/>
                        </a:rPr>
                        <a:t>(sur R</a:t>
                      </a:r>
                      <a:r>
                        <a:rPr lang="fr-FR" sz="2000" baseline="-25000" dirty="0" smtClean="0">
                          <a:latin typeface="Times New Roman" panose="02020603050405020304" pitchFamily="18" charset="0"/>
                          <a:cs typeface="Times New Roman" panose="02020603050405020304" pitchFamily="18" charset="0"/>
                        </a:rPr>
                        <a:t>1</a:t>
                      </a:r>
                      <a:r>
                        <a:rPr lang="fr-FR" sz="2000" baseline="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et R</a:t>
                      </a:r>
                      <a:r>
                        <a:rPr lang="fr-FR" sz="2000" baseline="-25000" dirty="0" smtClean="0">
                          <a:latin typeface="Times New Roman" panose="02020603050405020304" pitchFamily="18" charset="0"/>
                          <a:cs typeface="Times New Roman" panose="02020603050405020304" pitchFamily="18" charset="0"/>
                        </a:rPr>
                        <a:t>2</a:t>
                      </a:r>
                      <a:r>
                        <a:rPr lang="fr-FR" sz="2000"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Moyenne </a:t>
                      </a:r>
                    </a:p>
                    <a:p>
                      <a:pPr algn="ctr"/>
                      <a:r>
                        <a:rPr lang="fr-FR" sz="2000" dirty="0" smtClean="0">
                          <a:latin typeface="Times New Roman" panose="02020603050405020304" pitchFamily="18" charset="0"/>
                          <a:cs typeface="Times New Roman" panose="02020603050405020304" pitchFamily="18" charset="0"/>
                        </a:rPr>
                        <a:t>(R</a:t>
                      </a:r>
                      <a:r>
                        <a:rPr lang="fr-FR" sz="2000" baseline="-25000" dirty="0" smtClean="0">
                          <a:latin typeface="Times New Roman" panose="02020603050405020304" pitchFamily="18" charset="0"/>
                          <a:cs typeface="Times New Roman" panose="02020603050405020304" pitchFamily="18" charset="0"/>
                        </a:rPr>
                        <a:t>1</a:t>
                      </a:r>
                      <a:r>
                        <a:rPr lang="fr-FR" sz="2000" dirty="0" smtClean="0">
                          <a:latin typeface="Times New Roman" panose="02020603050405020304" pitchFamily="18" charset="0"/>
                          <a:cs typeface="Times New Roman" panose="02020603050405020304" pitchFamily="18" charset="0"/>
                        </a:rPr>
                        <a:t> + R</a:t>
                      </a:r>
                      <a:r>
                        <a:rPr lang="fr-FR" sz="2000" baseline="-25000" dirty="0" smtClean="0">
                          <a:latin typeface="Times New Roman" panose="02020603050405020304" pitchFamily="18" charset="0"/>
                          <a:cs typeface="Times New Roman" panose="02020603050405020304" pitchFamily="18" charset="0"/>
                        </a:rPr>
                        <a:t>2</a:t>
                      </a:r>
                      <a:r>
                        <a:rPr lang="fr-FR" sz="2000" dirty="0" smtClean="0">
                          <a:latin typeface="Times New Roman" panose="02020603050405020304" pitchFamily="18" charset="0"/>
                          <a:cs typeface="Times New Roman" panose="02020603050405020304" pitchFamily="18" charset="0"/>
                        </a:rPr>
                        <a:t>)/2</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Décision du Laboratoire</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Résultats rendus</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Résultat reportable</a:t>
                      </a:r>
                      <a:endParaRPr lang="fr-F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180702">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R</a:t>
                      </a:r>
                      <a:r>
                        <a:rPr lang="fr-FR" sz="2000" baseline="-25000" dirty="0" smtClean="0">
                          <a:latin typeface="Times New Roman" panose="02020603050405020304" pitchFamily="18" charset="0"/>
                          <a:cs typeface="Times New Roman" panose="02020603050405020304" pitchFamily="18" charset="0"/>
                        </a:rPr>
                        <a:t>1</a:t>
                      </a:r>
                      <a:r>
                        <a:rPr lang="fr-FR" sz="2000" dirty="0" smtClean="0">
                          <a:latin typeface="Times New Roman" panose="02020603050405020304" pitchFamily="18" charset="0"/>
                          <a:cs typeface="Times New Roman" panose="02020603050405020304" pitchFamily="18" charset="0"/>
                        </a:rPr>
                        <a:t>, R</a:t>
                      </a:r>
                      <a:r>
                        <a:rPr lang="fr-FR" sz="2000" baseline="-25000" dirty="0" smtClean="0">
                          <a:latin typeface="Times New Roman" panose="02020603050405020304" pitchFamily="18" charset="0"/>
                          <a:cs typeface="Times New Roman" panose="02020603050405020304" pitchFamily="18" charset="0"/>
                        </a:rPr>
                        <a:t>2</a:t>
                      </a:r>
                    </a:p>
                    <a:p>
                      <a:pPr algn="ctr"/>
                      <a:r>
                        <a:rPr lang="fr-FR" sz="2000" dirty="0" smtClean="0">
                          <a:latin typeface="Times New Roman" panose="02020603050405020304" pitchFamily="18" charset="0"/>
                          <a:cs typeface="Times New Roman" panose="02020603050405020304" pitchFamily="18" charset="0"/>
                        </a:rPr>
                        <a:t>Moyenne et dispersion</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R</a:t>
                      </a:r>
                      <a:r>
                        <a:rPr lang="fr-FR" sz="2000" baseline="-25000" dirty="0" smtClean="0">
                          <a:latin typeface="Times New Roman" panose="02020603050405020304" pitchFamily="18" charset="0"/>
                          <a:cs typeface="Times New Roman" panose="02020603050405020304" pitchFamily="18" charset="0"/>
                        </a:rPr>
                        <a:t>1</a:t>
                      </a:r>
                      <a:r>
                        <a:rPr lang="fr-FR" sz="2000" dirty="0" smtClean="0">
                          <a:latin typeface="Times New Roman" panose="02020603050405020304" pitchFamily="18" charset="0"/>
                          <a:cs typeface="Times New Roman" panose="02020603050405020304" pitchFamily="18" charset="0"/>
                        </a:rPr>
                        <a:t> ou moyenne</a:t>
                      </a:r>
                    </a:p>
                    <a:p>
                      <a:pPr algn="ctr"/>
                      <a:r>
                        <a:rPr lang="fr-FR" sz="2000" dirty="0" smtClean="0">
                          <a:latin typeface="Times New Roman" panose="02020603050405020304" pitchFamily="18" charset="0"/>
                          <a:cs typeface="Times New Roman" panose="02020603050405020304" pitchFamily="18" charset="0"/>
                        </a:rPr>
                        <a:t>(R</a:t>
                      </a:r>
                      <a:r>
                        <a:rPr lang="fr-FR" sz="2000" baseline="-25000" dirty="0" smtClean="0">
                          <a:latin typeface="Times New Roman" panose="02020603050405020304" pitchFamily="18" charset="0"/>
                          <a:cs typeface="Times New Roman" panose="02020603050405020304" pitchFamily="18" charset="0"/>
                        </a:rPr>
                        <a:t>1</a:t>
                      </a:r>
                      <a:r>
                        <a:rPr lang="fr-FR" sz="2000" dirty="0" smtClean="0">
                          <a:latin typeface="Times New Roman" panose="02020603050405020304" pitchFamily="18" charset="0"/>
                          <a:cs typeface="Times New Roman" panose="02020603050405020304" pitchFamily="18" charset="0"/>
                        </a:rPr>
                        <a:t>+R</a:t>
                      </a:r>
                      <a:r>
                        <a:rPr lang="fr-FR" sz="2000" baseline="-25000" dirty="0" smtClean="0">
                          <a:latin typeface="Times New Roman" panose="02020603050405020304" pitchFamily="18" charset="0"/>
                          <a:cs typeface="Times New Roman" panose="02020603050405020304" pitchFamily="18" charset="0"/>
                        </a:rPr>
                        <a:t>2</a:t>
                      </a:r>
                      <a:r>
                        <a:rPr lang="fr-FR" sz="2000" dirty="0" smtClean="0">
                          <a:latin typeface="Times New Roman" panose="02020603050405020304" pitchFamily="18" charset="0"/>
                          <a:cs typeface="Times New Roman" panose="02020603050405020304" pitchFamily="18" charset="0"/>
                        </a:rPr>
                        <a:t>)/2</a:t>
                      </a:r>
                      <a:endParaRPr lang="fr-F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78840">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NA</a:t>
                      </a:r>
                      <a:endParaRPr lang="fr-FR" sz="2000" dirty="0">
                        <a:latin typeface="Times New Roman" panose="02020603050405020304" pitchFamily="18" charset="0"/>
                        <a:cs typeface="Times New Roman" panose="02020603050405020304" pitchFamily="18" charset="0"/>
                      </a:endParaRPr>
                    </a:p>
                  </a:txBody>
                  <a:tcPr/>
                </a:tc>
                <a:tc gridSpan="3">
                  <a:txBody>
                    <a:bodyPr/>
                    <a:lstStyle/>
                    <a:p>
                      <a:pPr algn="ctr"/>
                      <a:r>
                        <a:rPr lang="fr-FR" sz="2000" b="1" dirty="0" smtClean="0">
                          <a:latin typeface="Times New Roman" panose="02020603050405020304" pitchFamily="18" charset="0"/>
                          <a:cs typeface="Times New Roman" panose="02020603050405020304" pitchFamily="18" charset="0"/>
                        </a:rPr>
                        <a:t>Etape 2</a:t>
                      </a:r>
                      <a:endParaRPr lang="fr-FR" sz="2000" b="1" dirty="0">
                        <a:latin typeface="Times New Roman" panose="02020603050405020304" pitchFamily="18" charset="0"/>
                        <a:cs typeface="Times New Roman" panose="02020603050405020304" pitchFamily="18" charset="0"/>
                      </a:endParaRPr>
                    </a:p>
                  </a:txBody>
                  <a:tcPr/>
                </a:tc>
                <a:tc hMerge="1">
                  <a:txBody>
                    <a:bodyPr/>
                    <a:lstStyle/>
                    <a:p>
                      <a:pPr algn="ctr"/>
                      <a:endParaRPr lang="fr-FR" dirty="0"/>
                    </a:p>
                  </a:txBody>
                  <a:tcPr/>
                </a:tc>
                <a:tc hMerge="1">
                  <a:txBody>
                    <a:bodyPr/>
                    <a:lstStyle/>
                    <a:p>
                      <a:pPr algn="ctr"/>
                      <a:endParaRPr lang="fr-FR" dirty="0"/>
                    </a:p>
                  </a:txBody>
                  <a:tcPr/>
                </a:tc>
                <a:extLst>
                  <a:ext uri="{0D108BD9-81ED-4DB2-BD59-A6C34878D82A}">
                    <a16:rowId xmlns:a16="http://schemas.microsoft.com/office/drawing/2014/main" val="10002"/>
                  </a:ext>
                </a:extLst>
              </a:tr>
              <a:tr h="478840">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C </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NC</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NA</a:t>
                      </a:r>
                      <a:endParaRPr lang="fr-FR" sz="2000" dirty="0">
                        <a:latin typeface="Times New Roman" panose="02020603050405020304" pitchFamily="18" charset="0"/>
                        <a:cs typeface="Times New Roman" panose="02020603050405020304" pitchFamily="18" charset="0"/>
                      </a:endParaRPr>
                    </a:p>
                  </a:txBody>
                  <a:tcPr/>
                </a:tc>
                <a:tc gridSpan="3">
                  <a:txBody>
                    <a:bodyPr/>
                    <a:lstStyle/>
                    <a:p>
                      <a:pPr algn="ctr"/>
                      <a:r>
                        <a:rPr lang="fr-FR" sz="2000" b="1" dirty="0" smtClean="0">
                          <a:latin typeface="Times New Roman" panose="02020603050405020304" pitchFamily="18" charset="0"/>
                          <a:cs typeface="Times New Roman" panose="02020603050405020304" pitchFamily="18" charset="0"/>
                        </a:rPr>
                        <a:t>Etape 2</a:t>
                      </a:r>
                      <a:endParaRPr lang="fr-FR" sz="2000" b="1" dirty="0">
                        <a:latin typeface="Times New Roman" panose="02020603050405020304" pitchFamily="18" charset="0"/>
                        <a:cs typeface="Times New Roman" panose="02020603050405020304" pitchFamily="18" charset="0"/>
                      </a:endParaRPr>
                    </a:p>
                  </a:txBody>
                  <a:tcPr/>
                </a:tc>
                <a:tc hMerge="1">
                  <a:txBody>
                    <a:bodyPr/>
                    <a:lstStyle/>
                    <a:p>
                      <a:pPr algn="ctr"/>
                      <a:endParaRPr lang="fr-FR" dirty="0"/>
                    </a:p>
                  </a:txBody>
                  <a:tcPr/>
                </a:tc>
                <a:tc hMerge="1">
                  <a:txBody>
                    <a:bodyPr/>
                    <a:lstStyle/>
                    <a:p>
                      <a:pPr algn="ctr"/>
                      <a:endParaRPr lang="fr-FR" dirty="0"/>
                    </a:p>
                  </a:txBody>
                  <a:tcPr/>
                </a:tc>
                <a:extLst>
                  <a:ext uri="{0D108BD9-81ED-4DB2-BD59-A6C34878D82A}">
                    <a16:rowId xmlns:a16="http://schemas.microsoft.com/office/drawing/2014/main" val="10003"/>
                  </a:ext>
                </a:extLst>
              </a:tr>
            </a:tbl>
          </a:graphicData>
        </a:graphic>
      </p:graphicFrame>
      <p:sp>
        <p:nvSpPr>
          <p:cNvPr id="3" name="Flèche droite 2"/>
          <p:cNvSpPr/>
          <p:nvPr/>
        </p:nvSpPr>
        <p:spPr>
          <a:xfrm>
            <a:off x="436731" y="5377217"/>
            <a:ext cx="1105469" cy="313898"/>
          </a:xfrm>
          <a:prstGeom prst="righ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11" name="Flèche droite 10"/>
          <p:cNvSpPr/>
          <p:nvPr/>
        </p:nvSpPr>
        <p:spPr>
          <a:xfrm>
            <a:off x="436730" y="5813946"/>
            <a:ext cx="1105469" cy="313898"/>
          </a:xfrm>
          <a:prstGeom prst="righ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1344429">
            <a:off x="1926289" y="254696"/>
            <a:ext cx="2814514" cy="461665"/>
          </a:xfrm>
          <a:prstGeom prst="rect">
            <a:avLst/>
          </a:prstGeom>
          <a:noFill/>
          <a:ln>
            <a:solidFill>
              <a:srgbClr val="0070C0"/>
            </a:solidFill>
          </a:ln>
        </p:spPr>
        <p:txBody>
          <a:bodyPr wrap="square" rtlCol="0">
            <a:spAutoFit/>
          </a:bodyPr>
          <a:lstStyle/>
          <a:p>
            <a:r>
              <a:rPr lang="fr-FR" sz="2400" b="1" dirty="0">
                <a:solidFill>
                  <a:srgbClr val="0070C0"/>
                </a:solidFill>
              </a:rPr>
              <a:t>3</a:t>
            </a:r>
            <a:r>
              <a:rPr lang="fr-FR" sz="2400" b="1" dirty="0" smtClean="0">
                <a:solidFill>
                  <a:srgbClr val="0070C0"/>
                </a:solidFill>
              </a:rPr>
              <a:t>. PLAN DE RE-TETS</a:t>
            </a:r>
            <a:endParaRPr lang="fr-FR" sz="2400" b="1" dirty="0">
              <a:solidFill>
                <a:srgbClr val="0070C0"/>
              </a:solidFill>
            </a:endParaRPr>
          </a:p>
        </p:txBody>
      </p:sp>
    </p:spTree>
    <p:extLst>
      <p:ext uri="{BB962C8B-B14F-4D97-AF65-F5344CB8AC3E}">
        <p14:creationId xmlns:p14="http://schemas.microsoft.com/office/powerpoint/2010/main" val="171707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129153742"/>
              </p:ext>
            </p:extLst>
          </p:nvPr>
        </p:nvGraphicFramePr>
        <p:xfrm>
          <a:off x="1585915" y="1362660"/>
          <a:ext cx="10099341" cy="5328920"/>
        </p:xfrm>
        <a:graphic>
          <a:graphicData uri="http://schemas.openxmlformats.org/drawingml/2006/table">
            <a:tbl>
              <a:tblPr firstRow="1" bandRow="1">
                <a:tableStyleId>{5C22544A-7EE6-4342-B048-85BDC9FD1C3A}</a:tableStyleId>
              </a:tblPr>
              <a:tblGrid>
                <a:gridCol w="696503">
                  <a:extLst>
                    <a:ext uri="{9D8B030D-6E8A-4147-A177-3AD203B41FA5}">
                      <a16:colId xmlns:a16="http://schemas.microsoft.com/office/drawing/2014/main" val="20000"/>
                    </a:ext>
                  </a:extLst>
                </a:gridCol>
                <a:gridCol w="479555">
                  <a:extLst>
                    <a:ext uri="{9D8B030D-6E8A-4147-A177-3AD203B41FA5}">
                      <a16:colId xmlns:a16="http://schemas.microsoft.com/office/drawing/2014/main" val="20001"/>
                    </a:ext>
                  </a:extLst>
                </a:gridCol>
                <a:gridCol w="504497">
                  <a:extLst>
                    <a:ext uri="{9D8B030D-6E8A-4147-A177-3AD203B41FA5}">
                      <a16:colId xmlns:a16="http://schemas.microsoft.com/office/drawing/2014/main" val="20002"/>
                    </a:ext>
                  </a:extLst>
                </a:gridCol>
                <a:gridCol w="1481958">
                  <a:extLst>
                    <a:ext uri="{9D8B030D-6E8A-4147-A177-3AD203B41FA5}">
                      <a16:colId xmlns:a16="http://schemas.microsoft.com/office/drawing/2014/main" val="20003"/>
                    </a:ext>
                  </a:extLst>
                </a:gridCol>
                <a:gridCol w="1686911">
                  <a:extLst>
                    <a:ext uri="{9D8B030D-6E8A-4147-A177-3AD203B41FA5}">
                      <a16:colId xmlns:a16="http://schemas.microsoft.com/office/drawing/2014/main" val="20004"/>
                    </a:ext>
                  </a:extLst>
                </a:gridCol>
                <a:gridCol w="1359655">
                  <a:extLst>
                    <a:ext uri="{9D8B030D-6E8A-4147-A177-3AD203B41FA5}">
                      <a16:colId xmlns:a16="http://schemas.microsoft.com/office/drawing/2014/main" val="20005"/>
                    </a:ext>
                  </a:extLst>
                </a:gridCol>
                <a:gridCol w="116840">
                  <a:extLst>
                    <a:ext uri="{9D8B030D-6E8A-4147-A177-3AD203B41FA5}">
                      <a16:colId xmlns:a16="http://schemas.microsoft.com/office/drawing/2014/main" val="20006"/>
                    </a:ext>
                  </a:extLst>
                </a:gridCol>
                <a:gridCol w="1345532">
                  <a:extLst>
                    <a:ext uri="{9D8B030D-6E8A-4147-A177-3AD203B41FA5}">
                      <a16:colId xmlns:a16="http://schemas.microsoft.com/office/drawing/2014/main" val="20007"/>
                    </a:ext>
                  </a:extLst>
                </a:gridCol>
                <a:gridCol w="2427890">
                  <a:extLst>
                    <a:ext uri="{9D8B030D-6E8A-4147-A177-3AD203B41FA5}">
                      <a16:colId xmlns:a16="http://schemas.microsoft.com/office/drawing/2014/main" val="20008"/>
                    </a:ext>
                  </a:extLst>
                </a:gridCol>
              </a:tblGrid>
              <a:tr h="0">
                <a:tc>
                  <a:txBody>
                    <a:bodyPr/>
                    <a:lstStyle/>
                    <a:p>
                      <a:r>
                        <a:rPr lang="fr-FR" sz="1800" dirty="0" smtClean="0"/>
                        <a:t>R</a:t>
                      </a:r>
                      <a:r>
                        <a:rPr lang="fr-FR" sz="1800" baseline="-25000" dirty="0" smtClean="0"/>
                        <a:t>1</a:t>
                      </a:r>
                      <a:endParaRPr lang="fr-FR" dirty="0"/>
                    </a:p>
                  </a:txBody>
                  <a:tcPr/>
                </a:tc>
                <a:tc>
                  <a:txBody>
                    <a:bodyPr/>
                    <a:lstStyle/>
                    <a:p>
                      <a:r>
                        <a:rPr lang="fr-FR" sz="1800" dirty="0" smtClean="0"/>
                        <a:t>R</a:t>
                      </a:r>
                      <a:r>
                        <a:rPr lang="fr-FR" sz="1800" baseline="-25000" dirty="0" smtClean="0"/>
                        <a:t>2</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R</a:t>
                      </a:r>
                      <a:r>
                        <a:rPr lang="fr-FR" sz="1800" baseline="-25000" dirty="0" smtClean="0"/>
                        <a:t>3</a:t>
                      </a:r>
                      <a:endParaRPr lang="fr-FR" dirty="0" smtClean="0"/>
                    </a:p>
                    <a:p>
                      <a:endParaRPr lang="fr-FR" dirty="0"/>
                    </a:p>
                  </a:txBody>
                  <a:tcPr/>
                </a:tc>
                <a:tc>
                  <a:txBody>
                    <a:bodyPr/>
                    <a:lstStyle/>
                    <a:p>
                      <a:pPr algn="ctr"/>
                      <a:r>
                        <a:rPr lang="fr-FR" dirty="0" smtClean="0"/>
                        <a:t>Homogénéité</a:t>
                      </a:r>
                    </a:p>
                    <a:p>
                      <a:pPr algn="ctr"/>
                      <a:r>
                        <a:rPr lang="fr-FR" dirty="0" smtClean="0"/>
                        <a:t>(sur</a:t>
                      </a:r>
                      <a:r>
                        <a:rPr lang="fr-FR" sz="1800" dirty="0" smtClean="0"/>
                        <a:t>R</a:t>
                      </a:r>
                      <a:r>
                        <a:rPr lang="fr-FR" sz="1800" baseline="-25000" dirty="0" smtClean="0"/>
                        <a:t>1</a:t>
                      </a:r>
                      <a:r>
                        <a:rPr lang="fr-FR" dirty="0" smtClean="0"/>
                        <a:t>,</a:t>
                      </a:r>
                      <a:r>
                        <a:rPr lang="fr-FR" sz="1800" dirty="0" smtClean="0"/>
                        <a:t>R</a:t>
                      </a:r>
                      <a:r>
                        <a:rPr lang="fr-FR" sz="1800" baseline="-25000" dirty="0" smtClean="0"/>
                        <a:t>2 </a:t>
                      </a:r>
                      <a:r>
                        <a:rPr lang="fr-FR" sz="1800" baseline="0" dirty="0" smtClean="0"/>
                        <a:t>et </a:t>
                      </a:r>
                      <a:r>
                        <a:rPr lang="fr-FR" sz="1800" dirty="0" smtClean="0"/>
                        <a:t>R</a:t>
                      </a:r>
                      <a:r>
                        <a:rPr lang="fr-FR" sz="1800" baseline="-25000" dirty="0" smtClean="0"/>
                        <a:t>3</a:t>
                      </a:r>
                      <a:r>
                        <a:rPr lang="fr-FR" dirty="0" smtClean="0"/>
                        <a:t>)</a:t>
                      </a:r>
                      <a:endParaRPr lang="fr-FR" dirty="0"/>
                    </a:p>
                  </a:txBody>
                  <a:tcPr/>
                </a:tc>
                <a:tc>
                  <a:txBody>
                    <a:bodyPr/>
                    <a:lstStyle/>
                    <a:p>
                      <a:pPr algn="ctr"/>
                      <a:r>
                        <a:rPr lang="fr-FR" dirty="0" smtClean="0"/>
                        <a:t>Moyenne </a:t>
                      </a:r>
                    </a:p>
                    <a:p>
                      <a:pPr algn="ctr"/>
                      <a:r>
                        <a:rPr lang="fr-FR" dirty="0" smtClean="0"/>
                        <a:t>(R</a:t>
                      </a:r>
                      <a:r>
                        <a:rPr lang="fr-FR" baseline="-25000" dirty="0" smtClean="0"/>
                        <a:t>1</a:t>
                      </a:r>
                      <a:r>
                        <a:rPr lang="fr-FR" dirty="0" smtClean="0"/>
                        <a:t>+R</a:t>
                      </a:r>
                      <a:r>
                        <a:rPr lang="fr-FR" baseline="-25000" dirty="0" smtClean="0"/>
                        <a:t>2</a:t>
                      </a:r>
                      <a:r>
                        <a:rPr lang="fr-FR" dirty="0" smtClean="0"/>
                        <a:t> +R</a:t>
                      </a:r>
                      <a:r>
                        <a:rPr lang="fr-FR" baseline="-25000" dirty="0" smtClean="0"/>
                        <a:t>3</a:t>
                      </a:r>
                      <a:r>
                        <a:rPr lang="fr-FR" dirty="0" smtClean="0"/>
                        <a:t>)/3</a:t>
                      </a:r>
                      <a:endParaRPr lang="fr-FR" dirty="0"/>
                    </a:p>
                  </a:txBody>
                  <a:tcPr/>
                </a:tc>
                <a:tc>
                  <a:txBody>
                    <a:bodyPr/>
                    <a:lstStyle/>
                    <a:p>
                      <a:pPr algn="ctr"/>
                      <a:r>
                        <a:rPr lang="fr-FR" dirty="0" smtClean="0"/>
                        <a:t>Décision du Laboratoire</a:t>
                      </a:r>
                      <a:endParaRPr lang="fr-FR" dirty="0"/>
                    </a:p>
                  </a:txBody>
                  <a:tcPr/>
                </a:tc>
                <a:tc gridSpan="2">
                  <a:txBody>
                    <a:bodyPr/>
                    <a:lstStyle/>
                    <a:p>
                      <a:pPr algn="ctr"/>
                      <a:r>
                        <a:rPr lang="fr-FR" dirty="0" smtClean="0"/>
                        <a:t>Résultats rendus</a:t>
                      </a:r>
                      <a:endParaRPr lang="fr-FR" dirty="0"/>
                    </a:p>
                  </a:txBody>
                  <a:tcPr/>
                </a:tc>
                <a:tc hMerge="1">
                  <a:txBody>
                    <a:bodyPr/>
                    <a:lstStyle/>
                    <a:p>
                      <a:pPr algn="ctr"/>
                      <a:endParaRPr lang="fr-FR" dirty="0"/>
                    </a:p>
                  </a:txBody>
                  <a:tcPr/>
                </a:tc>
                <a:tc>
                  <a:txBody>
                    <a:bodyPr/>
                    <a:lstStyle/>
                    <a:p>
                      <a:pPr algn="ctr"/>
                      <a:r>
                        <a:rPr lang="fr-FR" dirty="0" smtClean="0"/>
                        <a:t>Résultat reportable</a:t>
                      </a:r>
                      <a:endParaRPr lang="fr-FR" dirty="0"/>
                    </a:p>
                  </a:txBody>
                  <a:tcPr/>
                </a:tc>
                <a:extLst>
                  <a:ext uri="{0D108BD9-81ED-4DB2-BD59-A6C34878D82A}">
                    <a16:rowId xmlns:a16="http://schemas.microsoft.com/office/drawing/2014/main" val="10000"/>
                  </a:ext>
                </a:extLst>
              </a:tr>
              <a:tr h="370840">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a:t>
                      </a:r>
                      <a:r>
                        <a:rPr lang="fr-FR" baseline="-25000" dirty="0" smtClean="0"/>
                        <a:t>1</a:t>
                      </a:r>
                      <a:r>
                        <a:rPr lang="fr-FR" dirty="0" smtClean="0"/>
                        <a:t>,R</a:t>
                      </a:r>
                      <a:r>
                        <a:rPr lang="fr-FR" baseline="-25000" dirty="0" smtClean="0"/>
                        <a:t>2</a:t>
                      </a:r>
                      <a:r>
                        <a:rPr lang="fr-FR" dirty="0" smtClean="0"/>
                        <a:t>,R</a:t>
                      </a:r>
                      <a:r>
                        <a:rPr lang="fr-FR" baseline="-25000" dirty="0" smtClean="0"/>
                        <a:t>3</a:t>
                      </a:r>
                      <a:r>
                        <a:rPr lang="fr-FR" dirty="0" smtClean="0"/>
                        <a:t>)</a:t>
                      </a:r>
                      <a:r>
                        <a:rPr lang="fr-FR" baseline="0" dirty="0" smtClean="0"/>
                        <a:t> et moyenne</a:t>
                      </a:r>
                      <a:endParaRPr lang="fr-FR"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tc>
                <a:tc>
                  <a:txBody>
                    <a:bodyPr/>
                    <a:lstStyle/>
                    <a:p>
                      <a:pPr algn="ctr"/>
                      <a:r>
                        <a:rPr lang="fr-FR" dirty="0" smtClean="0"/>
                        <a:t>Moyenne </a:t>
                      </a:r>
                    </a:p>
                    <a:p>
                      <a:pPr algn="ctr"/>
                      <a:r>
                        <a:rPr lang="fr-FR" dirty="0" smtClean="0"/>
                        <a:t>(R</a:t>
                      </a:r>
                      <a:r>
                        <a:rPr lang="fr-FR" baseline="-25000" dirty="0" smtClean="0"/>
                        <a:t>1</a:t>
                      </a:r>
                      <a:r>
                        <a:rPr lang="fr-FR" dirty="0" smtClean="0"/>
                        <a:t>+R</a:t>
                      </a:r>
                      <a:r>
                        <a:rPr lang="fr-FR" baseline="-25000" dirty="0" smtClean="0"/>
                        <a:t>2</a:t>
                      </a:r>
                      <a:r>
                        <a:rPr lang="fr-FR" dirty="0" smtClean="0"/>
                        <a:t> +R</a:t>
                      </a:r>
                      <a:r>
                        <a:rPr lang="fr-FR" baseline="-25000" dirty="0" smtClean="0"/>
                        <a:t>3</a:t>
                      </a:r>
                      <a:r>
                        <a:rPr lang="fr-FR" dirty="0" smtClean="0"/>
                        <a:t>)/3</a:t>
                      </a:r>
                    </a:p>
                  </a:txBody>
                  <a:tcPr/>
                </a:tc>
                <a:extLst>
                  <a:ext uri="{0D108BD9-81ED-4DB2-BD59-A6C34878D82A}">
                    <a16:rowId xmlns:a16="http://schemas.microsoft.com/office/drawing/2014/main" val="10001"/>
                  </a:ext>
                </a:extLst>
              </a:tr>
              <a:tr h="370840">
                <a:tc>
                  <a:txBody>
                    <a:bodyPr/>
                    <a:lstStyle/>
                    <a:p>
                      <a:pPr algn="ctr"/>
                      <a:r>
                        <a:rPr lang="fr-FR" b="1"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gridSpan="4">
                  <a:txBody>
                    <a:bodyPr/>
                    <a:lstStyle/>
                    <a:p>
                      <a:pPr algn="ctr"/>
                      <a:r>
                        <a:rPr lang="fr-FR" b="1" dirty="0" smtClean="0"/>
                        <a:t>Etape 3</a:t>
                      </a:r>
                      <a:endParaRPr lang="fr-FR" b="1"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370840">
                <a:tc>
                  <a:txBody>
                    <a:bodyPr/>
                    <a:lstStyle/>
                    <a:p>
                      <a:pPr algn="ctr"/>
                      <a:r>
                        <a:rPr lang="fr-FR" b="1"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gridSpan="4">
                  <a:txBody>
                    <a:bodyPr/>
                    <a:lstStyle/>
                    <a:p>
                      <a:pPr algn="ctr"/>
                      <a:r>
                        <a:rPr lang="fr-FR" b="1" dirty="0" smtClean="0"/>
                        <a:t>Etape 3</a:t>
                      </a:r>
                      <a:endParaRPr lang="fr-FR" b="1"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370840">
                <a:tc>
                  <a:txBody>
                    <a:bodyPr/>
                    <a:lstStyle/>
                    <a:p>
                      <a:pPr algn="ctr"/>
                      <a:r>
                        <a:rPr lang="fr-FR" b="1"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a:t>
                      </a:r>
                      <a:r>
                        <a:rPr lang="fr-FR" baseline="-25000" dirty="0" smtClean="0"/>
                        <a:t>1</a:t>
                      </a:r>
                      <a:r>
                        <a:rPr lang="fr-FR" dirty="0" smtClean="0"/>
                        <a:t>,R</a:t>
                      </a:r>
                      <a:r>
                        <a:rPr lang="fr-FR" baseline="-25000" dirty="0" smtClean="0"/>
                        <a:t>2</a:t>
                      </a:r>
                      <a:r>
                        <a:rPr lang="fr-FR" dirty="0" smtClean="0"/>
                        <a:t>,R</a:t>
                      </a:r>
                      <a:r>
                        <a:rPr lang="fr-FR" baseline="-25000" dirty="0" smtClean="0"/>
                        <a:t>3</a:t>
                      </a:r>
                      <a:r>
                        <a:rPr lang="fr-FR" dirty="0" smtClean="0"/>
                        <a:t>)</a:t>
                      </a:r>
                      <a:r>
                        <a:rPr lang="fr-FR" baseline="0" dirty="0" smtClean="0"/>
                        <a:t> et moyenne</a:t>
                      </a:r>
                      <a:endParaRPr lang="fr-FR"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tc>
                <a:tc>
                  <a:txBody>
                    <a:bodyPr/>
                    <a:lstStyle/>
                    <a:p>
                      <a:pPr algn="ctr"/>
                      <a:r>
                        <a:rPr lang="fr-FR" dirty="0" smtClean="0"/>
                        <a:t>R</a:t>
                      </a:r>
                      <a:r>
                        <a:rPr lang="fr-FR" baseline="-25000" dirty="0" smtClean="0"/>
                        <a:t>1 </a:t>
                      </a:r>
                      <a:r>
                        <a:rPr lang="fr-FR" baseline="0" dirty="0" smtClean="0"/>
                        <a:t>ou </a:t>
                      </a:r>
                      <a:r>
                        <a:rPr lang="fr-FR" dirty="0" smtClean="0"/>
                        <a:t>Moyenne </a:t>
                      </a:r>
                    </a:p>
                    <a:p>
                      <a:pPr algn="ctr"/>
                      <a:r>
                        <a:rPr lang="fr-FR" dirty="0" smtClean="0"/>
                        <a:t>(R</a:t>
                      </a:r>
                      <a:r>
                        <a:rPr lang="fr-FR" baseline="-25000" dirty="0" smtClean="0"/>
                        <a:t>1</a:t>
                      </a:r>
                      <a:r>
                        <a:rPr lang="fr-FR" dirty="0" smtClean="0"/>
                        <a:t>+R</a:t>
                      </a:r>
                      <a:r>
                        <a:rPr lang="fr-FR" baseline="-25000" dirty="0" smtClean="0"/>
                        <a:t>2</a:t>
                      </a:r>
                      <a:r>
                        <a:rPr lang="fr-FR" dirty="0" smtClean="0"/>
                        <a:t> +R</a:t>
                      </a:r>
                      <a:r>
                        <a:rPr lang="fr-FR" baseline="-25000" dirty="0" smtClean="0"/>
                        <a:t>3</a:t>
                      </a:r>
                      <a:r>
                        <a:rPr lang="fr-FR" dirty="0" smtClean="0"/>
                        <a:t>)/3</a:t>
                      </a:r>
                    </a:p>
                  </a:txBody>
                  <a:tcPr/>
                </a:tc>
                <a:extLst>
                  <a:ext uri="{0D108BD9-81ED-4DB2-BD59-A6C34878D82A}">
                    <a16:rowId xmlns:a16="http://schemas.microsoft.com/office/drawing/2014/main" val="10004"/>
                  </a:ext>
                </a:extLst>
              </a:tr>
              <a:tr h="370840">
                <a:tc>
                  <a:txBody>
                    <a:bodyPr/>
                    <a:lstStyle/>
                    <a:p>
                      <a:pPr algn="ctr"/>
                      <a:r>
                        <a:rPr lang="fr-FR" b="1"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 ou</a:t>
                      </a:r>
                      <a:r>
                        <a:rPr lang="fr-FR" b="1" baseline="0" dirty="0" smtClean="0">
                          <a:effectLst>
                            <a:outerShdw blurRad="38100" dist="38100" dir="2700000" algn="tl">
                              <a:srgbClr val="000000">
                                <a:alpha val="43137"/>
                              </a:srgbClr>
                            </a:outerShdw>
                          </a:effectLst>
                        </a:rPr>
                        <a:t> NC</a:t>
                      </a:r>
                      <a:endParaRPr lang="fr-FR" b="1" dirty="0">
                        <a:effectLst>
                          <a:outerShdw blurRad="38100" dist="38100" dir="2700000" algn="tl">
                            <a:srgbClr val="000000">
                              <a:alpha val="43137"/>
                            </a:srgbClr>
                          </a:outerShdw>
                        </a:effectLst>
                      </a:endParaRPr>
                    </a:p>
                  </a:txBody>
                  <a:tcPr/>
                </a:tc>
                <a:tc gridSpan="4">
                  <a:txBody>
                    <a:bodyPr/>
                    <a:lstStyle/>
                    <a:p>
                      <a:pPr algn="ctr"/>
                      <a:r>
                        <a:rPr lang="fr-FR" b="1" dirty="0" smtClean="0"/>
                        <a:t>Etape 3</a:t>
                      </a:r>
                      <a:endParaRPr lang="fr-FR" b="1"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r h="370840">
                <a:tc>
                  <a:txBody>
                    <a:bodyPr/>
                    <a:lstStyle/>
                    <a:p>
                      <a:pPr algn="ctr"/>
                      <a:r>
                        <a:rPr lang="fr-FR" b="1"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a:t>
                      </a:r>
                      <a:r>
                        <a:rPr lang="fr-FR" baseline="-25000" dirty="0" smtClean="0"/>
                        <a:t>1</a:t>
                      </a:r>
                      <a:r>
                        <a:rPr lang="fr-FR" dirty="0" smtClean="0"/>
                        <a:t>,R</a:t>
                      </a:r>
                      <a:r>
                        <a:rPr lang="fr-FR" baseline="-25000" dirty="0" smtClean="0"/>
                        <a:t>2</a:t>
                      </a:r>
                      <a:r>
                        <a:rPr lang="fr-FR" dirty="0" smtClean="0"/>
                        <a:t>,R</a:t>
                      </a:r>
                      <a:r>
                        <a:rPr lang="fr-FR" baseline="-25000" dirty="0" smtClean="0"/>
                        <a:t>3</a:t>
                      </a:r>
                      <a:r>
                        <a:rPr lang="fr-FR" dirty="0" smtClean="0"/>
                        <a:t>)</a:t>
                      </a:r>
                      <a:r>
                        <a:rPr lang="fr-FR" baseline="0" dirty="0" smtClean="0"/>
                        <a:t> et moyenne</a:t>
                      </a:r>
                      <a:endParaRPr lang="fr-FR"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tc>
                <a:tc>
                  <a:txBody>
                    <a:bodyPr/>
                    <a:lstStyle/>
                    <a:p>
                      <a:pPr algn="ctr"/>
                      <a:r>
                        <a:rPr lang="fr-FR" dirty="0" smtClean="0"/>
                        <a:t>R</a:t>
                      </a:r>
                      <a:r>
                        <a:rPr lang="fr-FR" baseline="-25000" dirty="0" smtClean="0"/>
                        <a:t>1 </a:t>
                      </a:r>
                      <a:r>
                        <a:rPr lang="fr-FR" baseline="0" dirty="0" smtClean="0"/>
                        <a:t>ou </a:t>
                      </a:r>
                      <a:r>
                        <a:rPr lang="fr-FR" dirty="0" smtClean="0"/>
                        <a:t>Moyenne </a:t>
                      </a:r>
                    </a:p>
                    <a:p>
                      <a:pPr algn="ctr"/>
                      <a:r>
                        <a:rPr lang="fr-FR" dirty="0" smtClean="0"/>
                        <a:t>(R</a:t>
                      </a:r>
                      <a:r>
                        <a:rPr lang="fr-FR" baseline="-25000" dirty="0" smtClean="0"/>
                        <a:t>1</a:t>
                      </a:r>
                      <a:r>
                        <a:rPr lang="fr-FR" dirty="0" smtClean="0"/>
                        <a:t>+R</a:t>
                      </a:r>
                      <a:r>
                        <a:rPr lang="fr-FR" baseline="-25000" dirty="0" smtClean="0"/>
                        <a:t>2</a:t>
                      </a:r>
                      <a:r>
                        <a:rPr lang="fr-FR" dirty="0" smtClean="0"/>
                        <a:t> +R</a:t>
                      </a:r>
                      <a:r>
                        <a:rPr lang="fr-FR" baseline="-25000" dirty="0" smtClean="0"/>
                        <a:t>3</a:t>
                      </a:r>
                      <a:r>
                        <a:rPr lang="fr-FR" dirty="0" smtClean="0"/>
                        <a:t>)/3</a:t>
                      </a:r>
                    </a:p>
                  </a:txBody>
                  <a:tcPr/>
                </a:tc>
                <a:extLst>
                  <a:ext uri="{0D108BD9-81ED-4DB2-BD59-A6C34878D82A}">
                    <a16:rowId xmlns:a16="http://schemas.microsoft.com/office/drawing/2014/main" val="10006"/>
                  </a:ext>
                </a:extLst>
              </a:tr>
              <a:tr h="370840">
                <a:tc>
                  <a:txBody>
                    <a:bodyPr/>
                    <a:lstStyle/>
                    <a:p>
                      <a:pPr algn="ctr"/>
                      <a:r>
                        <a:rPr lang="fr-FR" b="1"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000000">
                                <a:alpha val="43137"/>
                              </a:srgbClr>
                            </a:outerShdw>
                          </a:effectLst>
                        </a:rPr>
                        <a:t>C ou</a:t>
                      </a:r>
                      <a:r>
                        <a:rPr lang="fr-FR" b="1" baseline="0" dirty="0" smtClean="0">
                          <a:effectLst>
                            <a:outerShdw blurRad="38100" dist="38100" dir="2700000" algn="tl">
                              <a:srgbClr val="000000">
                                <a:alpha val="43137"/>
                              </a:srgbClr>
                            </a:outerShdw>
                          </a:effectLst>
                        </a:rPr>
                        <a:t> NC</a:t>
                      </a:r>
                      <a:endParaRPr lang="fr-FR" b="1" dirty="0" smtClean="0">
                        <a:effectLst>
                          <a:outerShdw blurRad="38100" dist="38100" dir="2700000" algn="tl">
                            <a:srgbClr val="000000">
                              <a:alpha val="43137"/>
                            </a:srgbClr>
                          </a:outerShdw>
                        </a:effectLst>
                      </a:endParaRPr>
                    </a:p>
                  </a:txBody>
                  <a:tcPr/>
                </a:tc>
                <a:tc gridSpan="4">
                  <a:txBody>
                    <a:bodyPr/>
                    <a:lstStyle/>
                    <a:p>
                      <a:pPr algn="ctr"/>
                      <a:r>
                        <a:rPr lang="fr-FR" b="1" dirty="0" smtClean="0"/>
                        <a:t>Etape 3</a:t>
                      </a:r>
                      <a:endParaRPr lang="fr-FR" b="1"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7"/>
                  </a:ext>
                </a:extLst>
              </a:tr>
              <a:tr h="370840">
                <a:tc>
                  <a:txBody>
                    <a:bodyPr/>
                    <a:lstStyle/>
                    <a:p>
                      <a:pPr algn="ctr"/>
                      <a:r>
                        <a:rPr lang="fr-FR" b="1"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gridSpan="2">
                  <a:txBody>
                    <a:bodyPr/>
                    <a:lstStyle/>
                    <a:p>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a:t>
                      </a:r>
                      <a:r>
                        <a:rPr lang="fr-FR" baseline="-25000" dirty="0" smtClean="0"/>
                        <a:t>1</a:t>
                      </a:r>
                      <a:r>
                        <a:rPr lang="fr-FR" dirty="0" smtClean="0"/>
                        <a:t>,R</a:t>
                      </a:r>
                      <a:r>
                        <a:rPr lang="fr-FR" baseline="-25000" dirty="0" smtClean="0"/>
                        <a:t>2</a:t>
                      </a:r>
                      <a:r>
                        <a:rPr lang="fr-FR" dirty="0" smtClean="0"/>
                        <a:t>,R</a:t>
                      </a:r>
                      <a:r>
                        <a:rPr lang="fr-FR" baseline="-25000" dirty="0" smtClean="0"/>
                        <a:t>3</a:t>
                      </a:r>
                      <a:r>
                        <a:rPr lang="fr-FR" dirty="0" smtClean="0"/>
                        <a:t>)</a:t>
                      </a:r>
                      <a:r>
                        <a:rPr lang="fr-FR" baseline="0" dirty="0" smtClean="0"/>
                        <a:t> et moyenne</a:t>
                      </a:r>
                      <a:endParaRPr lang="fr-FR" dirty="0" smtClean="0"/>
                    </a:p>
                  </a:txBody>
                  <a:tcPr/>
                </a:tc>
                <a:tc>
                  <a:txBody>
                    <a:bodyPr/>
                    <a:lstStyle/>
                    <a:p>
                      <a:pPr algn="ctr"/>
                      <a:r>
                        <a:rPr lang="fr-FR" dirty="0" smtClean="0"/>
                        <a:t>R</a:t>
                      </a:r>
                      <a:r>
                        <a:rPr lang="fr-FR" baseline="-25000" dirty="0" smtClean="0"/>
                        <a:t>1 </a:t>
                      </a:r>
                      <a:r>
                        <a:rPr lang="fr-FR" baseline="0" dirty="0" smtClean="0"/>
                        <a:t>ou </a:t>
                      </a:r>
                      <a:r>
                        <a:rPr lang="fr-FR" dirty="0" smtClean="0"/>
                        <a:t>Moyenne </a:t>
                      </a:r>
                    </a:p>
                    <a:p>
                      <a:pPr algn="ctr"/>
                      <a:r>
                        <a:rPr lang="fr-FR" dirty="0" smtClean="0"/>
                        <a:t>(R</a:t>
                      </a:r>
                      <a:r>
                        <a:rPr lang="fr-FR" baseline="-25000" dirty="0" smtClean="0"/>
                        <a:t>1</a:t>
                      </a:r>
                      <a:r>
                        <a:rPr lang="fr-FR" dirty="0" smtClean="0"/>
                        <a:t>+R</a:t>
                      </a:r>
                      <a:r>
                        <a:rPr lang="fr-FR" baseline="-25000" dirty="0" smtClean="0"/>
                        <a:t>2</a:t>
                      </a:r>
                      <a:r>
                        <a:rPr lang="fr-FR" dirty="0" smtClean="0"/>
                        <a:t> +R</a:t>
                      </a:r>
                      <a:r>
                        <a:rPr lang="fr-FR" baseline="-25000" dirty="0" smtClean="0"/>
                        <a:t>3</a:t>
                      </a:r>
                      <a:r>
                        <a:rPr lang="fr-FR" dirty="0" smtClean="0"/>
                        <a:t>)/3</a:t>
                      </a:r>
                    </a:p>
                  </a:txBody>
                  <a:tcPr/>
                </a:tc>
                <a:extLst>
                  <a:ext uri="{0D108BD9-81ED-4DB2-BD59-A6C34878D82A}">
                    <a16:rowId xmlns:a16="http://schemas.microsoft.com/office/drawing/2014/main" val="10008"/>
                  </a:ext>
                </a:extLst>
              </a:tr>
              <a:tr h="370840">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a:txBody>
                    <a:bodyPr/>
                    <a:lstStyle/>
                    <a:p>
                      <a:pPr algn="ctr"/>
                      <a:r>
                        <a:rPr lang="fr-FR" b="1" dirty="0" smtClean="0">
                          <a:effectLst>
                            <a:outerShdw blurRad="38100" dist="38100" dir="2700000" algn="tl">
                              <a:srgbClr val="000000">
                                <a:alpha val="43137"/>
                              </a:srgbClr>
                            </a:outerShdw>
                          </a:effectLst>
                        </a:rPr>
                        <a:t>NC</a:t>
                      </a:r>
                      <a:endParaRPr lang="fr-FR" b="1" dirty="0">
                        <a:effectLst>
                          <a:outerShdw blurRad="38100" dist="38100" dir="2700000" algn="tl">
                            <a:srgbClr val="000000">
                              <a:alpha val="43137"/>
                            </a:srgbClr>
                          </a:outerShdw>
                        </a:effectLst>
                      </a:endParaRPr>
                    </a:p>
                  </a:txBody>
                  <a:tcPr/>
                </a:tc>
                <a:tc gridSpan="4">
                  <a:txBody>
                    <a:bodyPr/>
                    <a:lstStyle/>
                    <a:p>
                      <a:pPr algn="ctr"/>
                      <a:r>
                        <a:rPr lang="fr-FR" b="1" baseline="0" dirty="0" smtClean="0"/>
                        <a:t>Etape 3</a:t>
                      </a:r>
                      <a:endParaRPr lang="fr-FR" b="1"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9"/>
                  </a:ext>
                </a:extLst>
              </a:tr>
            </a:tbl>
          </a:graphicData>
        </a:graphic>
      </p:graphicFrame>
      <p:sp>
        <p:nvSpPr>
          <p:cNvPr id="2" name="ZoneTexte 1"/>
          <p:cNvSpPr txBox="1"/>
          <p:nvPr/>
        </p:nvSpPr>
        <p:spPr>
          <a:xfrm>
            <a:off x="4202516" y="820600"/>
            <a:ext cx="7387204" cy="461665"/>
          </a:xfrm>
          <a:prstGeom prst="rect">
            <a:avLst/>
          </a:prstGeom>
          <a:noFill/>
        </p:spPr>
        <p:txBody>
          <a:bodyPr wrap="square" rtlCol="0">
            <a:spAutoFit/>
          </a:bodyPr>
          <a:lstStyle/>
          <a:p>
            <a:r>
              <a:rPr lang="fr-FR" sz="2400" b="1" dirty="0" smtClean="0">
                <a:latin typeface="Century Gothic" panose="020B0502020202020204" pitchFamily="34" charset="0"/>
              </a:rPr>
              <a:t>Etape 2 : </a:t>
            </a:r>
            <a:r>
              <a:rPr lang="fr-FR" sz="2400" dirty="0" smtClean="0">
                <a:latin typeface="Century Gothic" panose="020B0502020202020204" pitchFamily="34" charset="0"/>
              </a:rPr>
              <a:t>Réaliser un </a:t>
            </a:r>
            <a:r>
              <a:rPr lang="fr-FR" sz="2400" dirty="0" err="1" smtClean="0">
                <a:latin typeface="Century Gothic" panose="020B0502020202020204" pitchFamily="34" charset="0"/>
              </a:rPr>
              <a:t>re-test</a:t>
            </a:r>
            <a:r>
              <a:rPr lang="fr-FR" sz="2400" dirty="0" smtClean="0">
                <a:latin typeface="Century Gothic" panose="020B0502020202020204" pitchFamily="34" charset="0"/>
              </a:rPr>
              <a:t> supplémentaire R</a:t>
            </a:r>
            <a:r>
              <a:rPr lang="fr-FR" sz="2400" baseline="-25000" dirty="0" smtClean="0">
                <a:latin typeface="Century Gothic" panose="020B0502020202020204" pitchFamily="34" charset="0"/>
              </a:rPr>
              <a:t>3</a:t>
            </a:r>
            <a:endParaRPr lang="fr-FR" sz="2400" baseline="-25000" dirty="0">
              <a:latin typeface="Century Gothic" panose="020B0502020202020204" pitchFamily="34" charset="0"/>
            </a:endParaRPr>
          </a:p>
        </p:txBody>
      </p:sp>
      <p:sp>
        <p:nvSpPr>
          <p:cNvPr id="4" name="Rectangle 3"/>
          <p:cNvSpPr/>
          <p:nvPr/>
        </p:nvSpPr>
        <p:spPr>
          <a:xfrm>
            <a:off x="3761083" y="2916620"/>
            <a:ext cx="472965" cy="34684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0" name="Connecteur droit avec flèche 9"/>
          <p:cNvCxnSpPr/>
          <p:nvPr/>
        </p:nvCxnSpPr>
        <p:spPr>
          <a:xfrm flipV="1">
            <a:off x="4234048" y="3076867"/>
            <a:ext cx="4434398" cy="13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18" name="ZoneTexte 17"/>
          <p:cNvSpPr txBox="1"/>
          <p:nvPr/>
        </p:nvSpPr>
        <p:spPr>
          <a:xfrm rot="21344429">
            <a:off x="1926289" y="254696"/>
            <a:ext cx="2814514" cy="461665"/>
          </a:xfrm>
          <a:prstGeom prst="rect">
            <a:avLst/>
          </a:prstGeom>
          <a:noFill/>
          <a:ln>
            <a:solidFill>
              <a:srgbClr val="0070C0"/>
            </a:solidFill>
          </a:ln>
        </p:spPr>
        <p:txBody>
          <a:bodyPr wrap="square" rtlCol="0">
            <a:spAutoFit/>
          </a:bodyPr>
          <a:lstStyle/>
          <a:p>
            <a:r>
              <a:rPr lang="fr-FR" sz="2400" b="1" dirty="0">
                <a:solidFill>
                  <a:srgbClr val="0070C0"/>
                </a:solidFill>
              </a:rPr>
              <a:t>3</a:t>
            </a:r>
            <a:r>
              <a:rPr lang="fr-FR" sz="2400" b="1" dirty="0" smtClean="0">
                <a:solidFill>
                  <a:srgbClr val="0070C0"/>
                </a:solidFill>
              </a:rPr>
              <a:t>. PLAN DE RE-TETS</a:t>
            </a:r>
            <a:endParaRPr lang="fr-FR" sz="2400" b="1" dirty="0">
              <a:solidFill>
                <a:srgbClr val="0070C0"/>
              </a:solidFill>
            </a:endParaRPr>
          </a:p>
        </p:txBody>
      </p:sp>
      <p:sp>
        <p:nvSpPr>
          <p:cNvPr id="20" name="Rectangle 19"/>
          <p:cNvSpPr/>
          <p:nvPr/>
        </p:nvSpPr>
        <p:spPr>
          <a:xfrm>
            <a:off x="3771595" y="3273976"/>
            <a:ext cx="472965" cy="34684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21" name="Connecteur droit avec flèche 20"/>
          <p:cNvCxnSpPr/>
          <p:nvPr/>
        </p:nvCxnSpPr>
        <p:spPr>
          <a:xfrm flipV="1">
            <a:off x="4244560" y="3434223"/>
            <a:ext cx="4434398" cy="13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792615" y="4325011"/>
            <a:ext cx="472965" cy="34684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23" name="Connecteur droit avec flèche 22"/>
          <p:cNvCxnSpPr/>
          <p:nvPr/>
        </p:nvCxnSpPr>
        <p:spPr>
          <a:xfrm flipV="1">
            <a:off x="4265580" y="4485258"/>
            <a:ext cx="4434398" cy="13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792615" y="5330935"/>
            <a:ext cx="472965" cy="34684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25" name="Connecteur droit avec flèche 24"/>
          <p:cNvCxnSpPr/>
          <p:nvPr/>
        </p:nvCxnSpPr>
        <p:spPr>
          <a:xfrm flipV="1">
            <a:off x="4265580" y="5491182"/>
            <a:ext cx="4434398" cy="13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792615" y="6361361"/>
            <a:ext cx="472965" cy="34684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27" name="Connecteur droit avec flèche 26"/>
          <p:cNvCxnSpPr/>
          <p:nvPr/>
        </p:nvCxnSpPr>
        <p:spPr>
          <a:xfrm flipV="1">
            <a:off x="4265580" y="6521608"/>
            <a:ext cx="4434398" cy="13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21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22" presetClass="entr" presetSubtype="8"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22" presetClass="entr" presetSubtype="8"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22" presetClass="entr" presetSubtype="8"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2" grpId="0" animBg="1"/>
      <p:bldP spid="24"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117260337"/>
              </p:ext>
            </p:extLst>
          </p:nvPr>
        </p:nvGraphicFramePr>
        <p:xfrm>
          <a:off x="761998" y="2630769"/>
          <a:ext cx="10778838" cy="4088111"/>
        </p:xfrm>
        <a:graphic>
          <a:graphicData uri="http://schemas.openxmlformats.org/drawingml/2006/table">
            <a:tbl>
              <a:tblPr firstRow="1" bandRow="1">
                <a:tableStyleId>{5C22544A-7EE6-4342-B048-85BDC9FD1C3A}</a:tableStyleId>
              </a:tblPr>
              <a:tblGrid>
                <a:gridCol w="1796473">
                  <a:extLst>
                    <a:ext uri="{9D8B030D-6E8A-4147-A177-3AD203B41FA5}">
                      <a16:colId xmlns:a16="http://schemas.microsoft.com/office/drawing/2014/main" val="20000"/>
                    </a:ext>
                  </a:extLst>
                </a:gridCol>
                <a:gridCol w="1796473">
                  <a:extLst>
                    <a:ext uri="{9D8B030D-6E8A-4147-A177-3AD203B41FA5}">
                      <a16:colId xmlns:a16="http://schemas.microsoft.com/office/drawing/2014/main" val="20001"/>
                    </a:ext>
                  </a:extLst>
                </a:gridCol>
                <a:gridCol w="1796473">
                  <a:extLst>
                    <a:ext uri="{9D8B030D-6E8A-4147-A177-3AD203B41FA5}">
                      <a16:colId xmlns:a16="http://schemas.microsoft.com/office/drawing/2014/main" val="20002"/>
                    </a:ext>
                  </a:extLst>
                </a:gridCol>
                <a:gridCol w="1796473">
                  <a:extLst>
                    <a:ext uri="{9D8B030D-6E8A-4147-A177-3AD203B41FA5}">
                      <a16:colId xmlns:a16="http://schemas.microsoft.com/office/drawing/2014/main" val="20003"/>
                    </a:ext>
                  </a:extLst>
                </a:gridCol>
                <a:gridCol w="1796473">
                  <a:extLst>
                    <a:ext uri="{9D8B030D-6E8A-4147-A177-3AD203B41FA5}">
                      <a16:colId xmlns:a16="http://schemas.microsoft.com/office/drawing/2014/main" val="20004"/>
                    </a:ext>
                  </a:extLst>
                </a:gridCol>
                <a:gridCol w="1796473">
                  <a:extLst>
                    <a:ext uri="{9D8B030D-6E8A-4147-A177-3AD203B41FA5}">
                      <a16:colId xmlns:a16="http://schemas.microsoft.com/office/drawing/2014/main" val="20005"/>
                    </a:ext>
                  </a:extLst>
                </a:gridCol>
              </a:tblGrid>
              <a:tr h="1046827">
                <a:tc>
                  <a:txBody>
                    <a:bodyPr/>
                    <a:lstStyle/>
                    <a:p>
                      <a:pPr algn="ctr"/>
                      <a:r>
                        <a:rPr lang="fr-FR" dirty="0" smtClean="0">
                          <a:latin typeface="Times New Roman" panose="02020603050405020304" pitchFamily="18" charset="0"/>
                          <a:cs typeface="Times New Roman" panose="02020603050405020304" pitchFamily="18" charset="0"/>
                        </a:rPr>
                        <a:t>Moyenne </a:t>
                      </a:r>
                    </a:p>
                    <a:p>
                      <a:pPr algn="ctr"/>
                      <a:r>
                        <a:rPr lang="fr-FR" dirty="0" smtClean="0">
                          <a:latin typeface="Times New Roman" panose="02020603050405020304" pitchFamily="18" charset="0"/>
                          <a:cs typeface="Times New Roman" panose="02020603050405020304" pitchFamily="18" charset="0"/>
                        </a:rPr>
                        <a:t>(R</a:t>
                      </a:r>
                      <a:r>
                        <a:rPr lang="fr-FR" baseline="-25000" dirty="0" smtClean="0">
                          <a:latin typeface="Times New Roman" panose="02020603050405020304" pitchFamily="18" charset="0"/>
                          <a:cs typeface="Times New Roman" panose="02020603050405020304" pitchFamily="18" charset="0"/>
                        </a:rPr>
                        <a:t>1</a:t>
                      </a:r>
                      <a:r>
                        <a:rPr lang="fr-FR" dirty="0" smtClean="0">
                          <a:latin typeface="Times New Roman" panose="02020603050405020304" pitchFamily="18" charset="0"/>
                          <a:cs typeface="Times New Roman" panose="02020603050405020304" pitchFamily="18" charset="0"/>
                        </a:rPr>
                        <a:t>+…. +R</a:t>
                      </a:r>
                      <a:r>
                        <a:rPr lang="fr-FR" baseline="-25000" dirty="0" smtClean="0">
                          <a:latin typeface="Times New Roman" panose="02020603050405020304" pitchFamily="18" charset="0"/>
                          <a:cs typeface="Times New Roman" panose="02020603050405020304" pitchFamily="18" charset="0"/>
                        </a:rPr>
                        <a:t>6</a:t>
                      </a:r>
                      <a:r>
                        <a:rPr lang="fr-FR" dirty="0" smtClean="0">
                          <a:latin typeface="Times New Roman" panose="02020603050405020304" pitchFamily="18" charset="0"/>
                          <a:cs typeface="Times New Roman" panose="02020603050405020304" pitchFamily="18" charset="0"/>
                        </a:rPr>
                        <a:t>)/6</a:t>
                      </a:r>
                    </a:p>
                    <a:p>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Homogénéité</a:t>
                      </a:r>
                    </a:p>
                  </a:txBody>
                  <a:tcPr/>
                </a:tc>
                <a:tc>
                  <a:txBody>
                    <a:bodyPr/>
                    <a:lstStyle/>
                    <a:p>
                      <a:pPr algn="ctr"/>
                      <a:r>
                        <a:rPr lang="fr-FR" dirty="0" smtClean="0">
                          <a:latin typeface="Times New Roman" panose="02020603050405020304" pitchFamily="18" charset="0"/>
                          <a:cs typeface="Times New Roman" panose="02020603050405020304" pitchFamily="18" charset="0"/>
                        </a:rPr>
                        <a:t>Nombre de résultats OOS</a:t>
                      </a: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anose="02020603050405020304" pitchFamily="18" charset="0"/>
                          <a:cs typeface="Times New Roman" panose="02020603050405020304" pitchFamily="18" charset="0"/>
                        </a:rPr>
                        <a:t>(R</a:t>
                      </a:r>
                      <a:r>
                        <a:rPr lang="fr-FR" baseline="-25000" dirty="0" smtClean="0">
                          <a:latin typeface="Times New Roman" panose="02020603050405020304" pitchFamily="18" charset="0"/>
                          <a:cs typeface="Times New Roman" panose="02020603050405020304" pitchFamily="18" charset="0"/>
                        </a:rPr>
                        <a:t>1</a:t>
                      </a:r>
                      <a:r>
                        <a:rPr lang="fr-FR" dirty="0" smtClean="0">
                          <a:latin typeface="Times New Roman" panose="02020603050405020304" pitchFamily="18" charset="0"/>
                          <a:cs typeface="Times New Roman" panose="02020603050405020304" pitchFamily="18" charset="0"/>
                        </a:rPr>
                        <a:t>….R</a:t>
                      </a:r>
                      <a:r>
                        <a:rPr lang="fr-FR" baseline="-25000" dirty="0" smtClean="0">
                          <a:latin typeface="Times New Roman" panose="02020603050405020304" pitchFamily="18" charset="0"/>
                          <a:cs typeface="Times New Roman" panose="02020603050405020304" pitchFamily="18" charset="0"/>
                        </a:rPr>
                        <a:t>6</a:t>
                      </a:r>
                      <a:r>
                        <a:rPr lang="fr-FR" dirty="0" smtClean="0">
                          <a:latin typeface="Times New Roman" panose="02020603050405020304" pitchFamily="18" charset="0"/>
                          <a:cs typeface="Times New Roman" panose="02020603050405020304" pitchFamily="18" charset="0"/>
                        </a:rPr>
                        <a:t>)</a:t>
                      </a:r>
                    </a:p>
                  </a:txBody>
                  <a:tcPr/>
                </a:tc>
                <a:tc>
                  <a:txBody>
                    <a:bodyPr/>
                    <a:lstStyle/>
                    <a:p>
                      <a:pPr algn="ctr"/>
                      <a:r>
                        <a:rPr lang="fr-FR" dirty="0" smtClean="0">
                          <a:latin typeface="Times New Roman" panose="02020603050405020304" pitchFamily="18" charset="0"/>
                          <a:cs typeface="Times New Roman" panose="02020603050405020304" pitchFamily="18" charset="0"/>
                        </a:rPr>
                        <a:t>Décision du Laboratoire</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Résultats rendus</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Résultat reportable</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862342">
                <a:tc>
                  <a:txBody>
                    <a:bodyPr/>
                    <a:lstStyle/>
                    <a:p>
                      <a:pPr algn="ctr"/>
                      <a:r>
                        <a:rPr lang="fr-FR" dirty="0" smtClean="0">
                          <a:latin typeface="Times New Roman" panose="02020603050405020304" pitchFamily="18" charset="0"/>
                          <a:cs typeface="Times New Roman" panose="02020603050405020304" pitchFamily="18" charset="0"/>
                        </a:rPr>
                        <a:t>C</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C</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 2</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C</a:t>
                      </a:r>
                      <a:endParaRPr lang="fr-FR" dirty="0">
                        <a:latin typeface="Times New Roman" panose="02020603050405020304" pitchFamily="18" charset="0"/>
                        <a:cs typeface="Times New Roman" panose="02020603050405020304" pitchFamily="18" charset="0"/>
                      </a:endParaRPr>
                    </a:p>
                  </a:txBody>
                  <a:tcPr/>
                </a:tc>
                <a:tc rowSpan="3">
                  <a:txBody>
                    <a:bodyPr/>
                    <a:lstStyle/>
                    <a:p>
                      <a:pPr algn="ctr"/>
                      <a:r>
                        <a:rPr lang="fr-FR" dirty="0" smtClean="0">
                          <a:latin typeface="Times New Roman" panose="02020603050405020304" pitchFamily="18" charset="0"/>
                          <a:cs typeface="Times New Roman" panose="02020603050405020304" pitchFamily="18" charset="0"/>
                        </a:rPr>
                        <a:t>Résultats individuels, moyenne et dispersion.</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Moyenne </a:t>
                      </a:r>
                    </a:p>
                    <a:p>
                      <a:pPr algn="ctr"/>
                      <a:r>
                        <a:rPr lang="fr-FR" dirty="0" smtClean="0">
                          <a:latin typeface="Times New Roman" panose="02020603050405020304" pitchFamily="18" charset="0"/>
                          <a:cs typeface="Times New Roman" panose="02020603050405020304" pitchFamily="18" charset="0"/>
                        </a:rPr>
                        <a:t>(R</a:t>
                      </a:r>
                      <a:r>
                        <a:rPr lang="fr-FR" baseline="-25000" dirty="0" smtClean="0">
                          <a:latin typeface="Times New Roman" panose="02020603050405020304" pitchFamily="18" charset="0"/>
                          <a:cs typeface="Times New Roman" panose="02020603050405020304" pitchFamily="18" charset="0"/>
                        </a:rPr>
                        <a:t>1</a:t>
                      </a:r>
                      <a:r>
                        <a:rPr lang="fr-FR" baseline="0" dirty="0" smtClean="0">
                          <a:latin typeface="Times New Roman" panose="02020603050405020304" pitchFamily="18" charset="0"/>
                          <a:cs typeface="Times New Roman" panose="02020603050405020304" pitchFamily="18" charset="0"/>
                        </a:rPr>
                        <a:t>à </a:t>
                      </a:r>
                      <a:r>
                        <a:rPr lang="fr-FR" dirty="0" smtClean="0">
                          <a:latin typeface="Times New Roman" panose="02020603050405020304" pitchFamily="18" charset="0"/>
                          <a:cs typeface="Times New Roman" panose="02020603050405020304" pitchFamily="18" charset="0"/>
                        </a:rPr>
                        <a:t>R</a:t>
                      </a:r>
                      <a:r>
                        <a:rPr lang="fr-FR" baseline="-25000" dirty="0" smtClean="0">
                          <a:latin typeface="Times New Roman" panose="02020603050405020304" pitchFamily="18" charset="0"/>
                          <a:cs typeface="Times New Roman" panose="02020603050405020304" pitchFamily="18" charset="0"/>
                        </a:rPr>
                        <a:t>6</a:t>
                      </a:r>
                      <a:r>
                        <a:rPr lang="fr-FR" dirty="0" smtClean="0">
                          <a:latin typeface="Times New Roman" panose="02020603050405020304" pitchFamily="18" charset="0"/>
                          <a:cs typeface="Times New Roman" panose="02020603050405020304" pitchFamily="18" charset="0"/>
                        </a:rPr>
                        <a:t>)</a:t>
                      </a:r>
                    </a:p>
                    <a:p>
                      <a:pPr algn="ct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49728">
                <a:tc>
                  <a:txBody>
                    <a:bodyPr/>
                    <a:lstStyle/>
                    <a:p>
                      <a:pPr algn="ctr"/>
                      <a:r>
                        <a:rPr lang="fr-FR" dirty="0" smtClean="0">
                          <a:latin typeface="Times New Roman" panose="02020603050405020304" pitchFamily="18" charset="0"/>
                          <a:cs typeface="Times New Roman" panose="02020603050405020304" pitchFamily="18" charset="0"/>
                        </a:rPr>
                        <a:t>C</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C</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&gt; 2</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NC</a:t>
                      </a:r>
                      <a:endParaRPr lang="fr-FR" dirty="0">
                        <a:latin typeface="Times New Roman" panose="02020603050405020304" pitchFamily="18" charset="0"/>
                        <a:cs typeface="Times New Roman" panose="02020603050405020304" pitchFamily="18" charset="0"/>
                      </a:endParaRPr>
                    </a:p>
                  </a:txBody>
                  <a:tcPr/>
                </a:tc>
                <a:tc vMerge="1">
                  <a:txBody>
                    <a:bodyPr/>
                    <a:lstStyle/>
                    <a:p>
                      <a:endParaRPr lang="fr-FR" dirty="0"/>
                    </a:p>
                  </a:txBody>
                  <a:tcPr/>
                </a:tc>
                <a:tc>
                  <a:txBody>
                    <a:bodyPr/>
                    <a:lstStyle/>
                    <a:p>
                      <a:pPr algn="ctr"/>
                      <a:r>
                        <a:rPr lang="fr-FR" dirty="0" smtClean="0">
                          <a:latin typeface="Times New Roman" panose="02020603050405020304" pitchFamily="18" charset="0"/>
                          <a:cs typeface="Times New Roman" panose="02020603050405020304" pitchFamily="18" charset="0"/>
                        </a:rPr>
                        <a:t>R</a:t>
                      </a:r>
                      <a:r>
                        <a:rPr lang="fr-FR" baseline="-25000" dirty="0" smtClean="0">
                          <a:latin typeface="Times New Roman" panose="02020603050405020304" pitchFamily="18" charset="0"/>
                          <a:cs typeface="Times New Roman" panose="02020603050405020304" pitchFamily="18" charset="0"/>
                        </a:rPr>
                        <a:t>1</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121044">
                <a:tc>
                  <a:txBody>
                    <a:bodyPr/>
                    <a:lstStyle/>
                    <a:p>
                      <a:pPr algn="ctr"/>
                      <a:r>
                        <a:rPr lang="fr-FR" dirty="0" smtClean="0">
                          <a:latin typeface="Times New Roman" panose="02020603050405020304" pitchFamily="18" charset="0"/>
                          <a:cs typeface="Times New Roman" panose="02020603050405020304" pitchFamily="18" charset="0"/>
                        </a:rPr>
                        <a:t>NC</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C</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Indifférent</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NC</a:t>
                      </a:r>
                      <a:endParaRPr lang="fr-FR" dirty="0">
                        <a:latin typeface="Times New Roman" panose="02020603050405020304" pitchFamily="18" charset="0"/>
                        <a:cs typeface="Times New Roman" panose="02020603050405020304" pitchFamily="18" charset="0"/>
                      </a:endParaRPr>
                    </a:p>
                  </a:txBody>
                  <a:tcPr/>
                </a:tc>
                <a:tc vMerge="1">
                  <a:txBody>
                    <a:bodyPr/>
                    <a:lstStyle/>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anose="02020603050405020304" pitchFamily="18" charset="0"/>
                          <a:cs typeface="Times New Roman" panose="02020603050405020304" pitchFamily="18" charset="0"/>
                        </a:rPr>
                        <a:t>R</a:t>
                      </a:r>
                      <a:r>
                        <a:rPr lang="fr-FR" baseline="-25000" dirty="0" smtClean="0">
                          <a:latin typeface="Times New Roman" panose="02020603050405020304" pitchFamily="18" charset="0"/>
                          <a:cs typeface="Times New Roman" panose="02020603050405020304" pitchFamily="18" charset="0"/>
                        </a:rPr>
                        <a:t>1 </a:t>
                      </a:r>
                      <a:r>
                        <a:rPr lang="fr-FR" dirty="0" smtClean="0">
                          <a:latin typeface="Times New Roman" panose="02020603050405020304" pitchFamily="18" charset="0"/>
                          <a:cs typeface="Times New Roman" panose="02020603050405020304" pitchFamily="18" charset="0"/>
                        </a:rPr>
                        <a:t>ou Moyenne (de R</a:t>
                      </a:r>
                      <a:r>
                        <a:rPr lang="fr-FR" baseline="-25000" dirty="0" smtClean="0">
                          <a:latin typeface="Times New Roman" panose="02020603050405020304" pitchFamily="18" charset="0"/>
                          <a:cs typeface="Times New Roman" panose="02020603050405020304" pitchFamily="18" charset="0"/>
                        </a:rPr>
                        <a:t>1</a:t>
                      </a:r>
                      <a:r>
                        <a:rPr lang="fr-FR" baseline="0" dirty="0" smtClean="0">
                          <a:latin typeface="Times New Roman" panose="02020603050405020304" pitchFamily="18" charset="0"/>
                          <a:cs typeface="Times New Roman" panose="02020603050405020304" pitchFamily="18" charset="0"/>
                        </a:rPr>
                        <a:t>à </a:t>
                      </a:r>
                      <a:r>
                        <a:rPr lang="fr-FR" dirty="0" smtClean="0">
                          <a:latin typeface="Times New Roman" panose="02020603050405020304" pitchFamily="18" charset="0"/>
                          <a:cs typeface="Times New Roman" panose="02020603050405020304" pitchFamily="18" charset="0"/>
                        </a:rPr>
                        <a:t>R</a:t>
                      </a:r>
                      <a:r>
                        <a:rPr lang="fr-FR" baseline="-25000" dirty="0" smtClean="0">
                          <a:latin typeface="Times New Roman" panose="02020603050405020304" pitchFamily="18" charset="0"/>
                          <a:cs typeface="Times New Roman" panose="02020603050405020304" pitchFamily="18" charset="0"/>
                        </a:rPr>
                        <a:t>6</a:t>
                      </a:r>
                      <a:r>
                        <a:rPr lang="fr-FR" dirty="0" smtClean="0">
                          <a:latin typeface="Times New Roman" panose="02020603050405020304" pitchFamily="18" charset="0"/>
                          <a:cs typeface="Times New Roman" panose="02020603050405020304" pitchFamily="18" charset="0"/>
                        </a:rPr>
                        <a:t>)</a:t>
                      </a:r>
                    </a:p>
                    <a:p>
                      <a:pPr algn="ct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03639">
                <a:tc>
                  <a:txBody>
                    <a:bodyPr/>
                    <a:lstStyle/>
                    <a:p>
                      <a:pPr algn="ctr"/>
                      <a:r>
                        <a:rPr lang="fr-FR" dirty="0" smtClean="0">
                          <a:latin typeface="Times New Roman" panose="02020603050405020304" pitchFamily="18" charset="0"/>
                          <a:cs typeface="Times New Roman" panose="02020603050405020304" pitchFamily="18" charset="0"/>
                        </a:rPr>
                        <a:t>C ou NC</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NC</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Indifférent</a:t>
                      </a:r>
                      <a:endParaRPr lang="fr-FR" dirty="0">
                        <a:latin typeface="Times New Roman" panose="02020603050405020304" pitchFamily="18" charset="0"/>
                        <a:cs typeface="Times New Roman" panose="02020603050405020304" pitchFamily="18" charset="0"/>
                      </a:endParaRPr>
                    </a:p>
                  </a:txBody>
                  <a:tcPr/>
                </a:tc>
                <a:tc gridSpan="3">
                  <a:txBody>
                    <a:bodyPr/>
                    <a:lstStyle/>
                    <a:p>
                      <a:pPr algn="ctr"/>
                      <a:r>
                        <a:rPr lang="fr-FR" dirty="0" smtClean="0">
                          <a:latin typeface="Times New Roman" panose="02020603050405020304" pitchFamily="18" charset="0"/>
                          <a:cs typeface="Times New Roman" panose="02020603050405020304" pitchFamily="18" charset="0"/>
                        </a:rPr>
                        <a:t>Pas de décision,</a:t>
                      </a:r>
                      <a:r>
                        <a:rPr lang="fr-FR" baseline="0" dirty="0" smtClean="0">
                          <a:latin typeface="Times New Roman" panose="02020603050405020304" pitchFamily="18" charset="0"/>
                          <a:cs typeface="Times New Roman" panose="02020603050405020304" pitchFamily="18" charset="0"/>
                        </a:rPr>
                        <a:t> nécessité d’investiguer sur l’homogénéité des résultats</a:t>
                      </a:r>
                      <a:endParaRPr lang="fr-FR" dirty="0">
                        <a:latin typeface="Times New Roman" panose="02020603050405020304" pitchFamily="18" charset="0"/>
                        <a:cs typeface="Times New Roman" panose="02020603050405020304" pitchFamily="18" charset="0"/>
                      </a:endParaRP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4"/>
                  </a:ext>
                </a:extLst>
              </a:tr>
            </a:tbl>
          </a:graphicData>
        </a:graphic>
      </p:graphicFrame>
      <p:sp>
        <p:nvSpPr>
          <p:cNvPr id="5" name="ZoneTexte 4"/>
          <p:cNvSpPr txBox="1"/>
          <p:nvPr/>
        </p:nvSpPr>
        <p:spPr>
          <a:xfrm>
            <a:off x="1280352" y="1407234"/>
            <a:ext cx="8891751" cy="1138773"/>
          </a:xfrm>
          <a:prstGeom prst="rect">
            <a:avLst/>
          </a:prstGeom>
          <a:noFill/>
        </p:spPr>
        <p:txBody>
          <a:bodyPr wrap="square" rtlCol="0">
            <a:spAutoFit/>
          </a:bodyPr>
          <a:lstStyle/>
          <a:p>
            <a:pPr marL="342900" indent="-342900">
              <a:buFont typeface="Wingdings" panose="05000000000000000000" pitchFamily="2" charset="2"/>
              <a:buChar char="q"/>
            </a:pPr>
            <a:r>
              <a:rPr lang="fr-FR" sz="2400" b="1" dirty="0" smtClean="0">
                <a:latin typeface="Century Gothic" panose="020B0502020202020204" pitchFamily="34" charset="0"/>
                <a:cs typeface="Times New Roman" panose="02020603050405020304" pitchFamily="18" charset="0"/>
              </a:rPr>
              <a:t>APPROCHE PROGRESSIVE </a:t>
            </a:r>
            <a:r>
              <a:rPr lang="fr-FR" sz="2400" dirty="0" smtClean="0">
                <a:latin typeface="Century Gothic" panose="020B0502020202020204" pitchFamily="34" charset="0"/>
                <a:cs typeface="Times New Roman" panose="02020603050405020304" pitchFamily="18" charset="0"/>
              </a:rPr>
              <a:t>:</a:t>
            </a:r>
          </a:p>
          <a:p>
            <a:pPr marL="742950" lvl="1" indent="-285750">
              <a:buFont typeface="Wingdings" panose="05000000000000000000" pitchFamily="2" charset="2"/>
              <a:buChar char="§"/>
            </a:pPr>
            <a:endParaRPr lang="fr-FR" sz="2200" dirty="0" smtClean="0">
              <a:latin typeface="Century Gothic" panose="020B0502020202020204" pitchFamily="34" charset="0"/>
              <a:cs typeface="Times New Roman" panose="02020603050405020304" pitchFamily="18" charset="0"/>
            </a:endParaRPr>
          </a:p>
          <a:p>
            <a:pPr marL="800100" lvl="1" indent="-342900">
              <a:buFont typeface="Wingdings" panose="05000000000000000000" pitchFamily="2" charset="2"/>
              <a:buChar char="ü"/>
            </a:pPr>
            <a:r>
              <a:rPr lang="fr-FR" sz="2200" b="1" dirty="0" smtClean="0">
                <a:latin typeface="Century Gothic" panose="020B0502020202020204" pitchFamily="34" charset="0"/>
                <a:cs typeface="Times New Roman" panose="02020603050405020304" pitchFamily="18" charset="0"/>
              </a:rPr>
              <a:t>Etape 3 : </a:t>
            </a:r>
            <a:r>
              <a:rPr lang="fr-FR" sz="2200" dirty="0">
                <a:latin typeface="Century Gothic" panose="020B0502020202020204" pitchFamily="34" charset="0"/>
                <a:cs typeface="Times New Roman" panose="02020603050405020304" pitchFamily="18" charset="0"/>
              </a:rPr>
              <a:t>R</a:t>
            </a:r>
            <a:r>
              <a:rPr lang="fr-FR" sz="2200" dirty="0" smtClean="0">
                <a:latin typeface="Century Gothic" panose="020B0502020202020204" pitchFamily="34" charset="0"/>
                <a:cs typeface="Times New Roman" panose="02020603050405020304" pitchFamily="18" charset="0"/>
              </a:rPr>
              <a:t>éaliser 3 </a:t>
            </a:r>
            <a:r>
              <a:rPr lang="fr-FR" sz="2200" dirty="0" err="1" smtClean="0">
                <a:latin typeface="Century Gothic" panose="020B0502020202020204" pitchFamily="34" charset="0"/>
                <a:cs typeface="Times New Roman" panose="02020603050405020304" pitchFamily="18" charset="0"/>
              </a:rPr>
              <a:t>re-tests</a:t>
            </a:r>
            <a:r>
              <a:rPr lang="fr-FR" sz="2200" dirty="0" smtClean="0">
                <a:latin typeface="Century Gothic" panose="020B0502020202020204" pitchFamily="34" charset="0"/>
                <a:cs typeface="Times New Roman" panose="02020603050405020304" pitchFamily="18" charset="0"/>
              </a:rPr>
              <a:t> supplémentaires (R</a:t>
            </a:r>
            <a:r>
              <a:rPr lang="fr-FR" sz="2200" baseline="-25000" dirty="0" smtClean="0">
                <a:latin typeface="Century Gothic" panose="020B0502020202020204" pitchFamily="34" charset="0"/>
                <a:cs typeface="Times New Roman" panose="02020603050405020304" pitchFamily="18" charset="0"/>
              </a:rPr>
              <a:t>4</a:t>
            </a:r>
            <a:r>
              <a:rPr lang="fr-FR" sz="2200" dirty="0" smtClean="0">
                <a:latin typeface="Century Gothic" panose="020B0502020202020204" pitchFamily="34" charset="0"/>
                <a:cs typeface="Times New Roman" panose="02020603050405020304" pitchFamily="18" charset="0"/>
              </a:rPr>
              <a:t>,R</a:t>
            </a:r>
            <a:r>
              <a:rPr lang="fr-FR" sz="2200" baseline="-25000" dirty="0">
                <a:latin typeface="Century Gothic" panose="020B0502020202020204" pitchFamily="34" charset="0"/>
                <a:cs typeface="Times New Roman" panose="02020603050405020304" pitchFamily="18" charset="0"/>
              </a:rPr>
              <a:t>5</a:t>
            </a:r>
            <a:r>
              <a:rPr lang="fr-FR" sz="2200" baseline="-25000" dirty="0" smtClean="0">
                <a:latin typeface="Century Gothic" panose="020B0502020202020204" pitchFamily="34" charset="0"/>
                <a:cs typeface="Times New Roman" panose="02020603050405020304" pitchFamily="18" charset="0"/>
              </a:rPr>
              <a:t> </a:t>
            </a:r>
            <a:r>
              <a:rPr lang="fr-FR" sz="2200" dirty="0">
                <a:latin typeface="Century Gothic" panose="020B0502020202020204" pitchFamily="34" charset="0"/>
                <a:cs typeface="Times New Roman" panose="02020603050405020304" pitchFamily="18" charset="0"/>
              </a:rPr>
              <a:t>et </a:t>
            </a:r>
            <a:r>
              <a:rPr lang="fr-FR" sz="2200" dirty="0" smtClean="0">
                <a:latin typeface="Century Gothic" panose="020B0502020202020204" pitchFamily="34" charset="0"/>
                <a:cs typeface="Times New Roman" panose="02020603050405020304" pitchFamily="18" charset="0"/>
              </a:rPr>
              <a:t>R</a:t>
            </a:r>
            <a:r>
              <a:rPr lang="fr-FR" sz="2200" baseline="-25000" dirty="0" smtClean="0">
                <a:latin typeface="Century Gothic" panose="020B0502020202020204" pitchFamily="34" charset="0"/>
                <a:cs typeface="Times New Roman" panose="02020603050405020304" pitchFamily="18" charset="0"/>
              </a:rPr>
              <a:t>6</a:t>
            </a:r>
            <a:r>
              <a:rPr lang="fr-FR" sz="2200" dirty="0" smtClean="0">
                <a:latin typeface="Century Gothic" panose="020B0502020202020204" pitchFamily="34" charset="0"/>
                <a:cs typeface="Times New Roman" panose="02020603050405020304" pitchFamily="18" charset="0"/>
              </a:rPr>
              <a:t>)</a:t>
            </a:r>
            <a:endParaRPr lang="fr-FR" sz="2200" dirty="0">
              <a:latin typeface="Century Gothic" panose="020B0502020202020204" pitchFamily="34" charset="0"/>
              <a:cs typeface="Times New Roman" panose="02020603050405020304" pitchFamily="18" charset="0"/>
            </a:endParaRPr>
          </a:p>
        </p:txBody>
      </p:sp>
      <p:sp>
        <p:nvSpPr>
          <p:cNvPr id="8" name="ZoneTexte 7"/>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9" name="ZoneTexte 8"/>
          <p:cNvSpPr txBox="1"/>
          <p:nvPr/>
        </p:nvSpPr>
        <p:spPr>
          <a:xfrm rot="21344429">
            <a:off x="1926289" y="254696"/>
            <a:ext cx="2814514" cy="461665"/>
          </a:xfrm>
          <a:prstGeom prst="rect">
            <a:avLst/>
          </a:prstGeom>
          <a:noFill/>
          <a:ln>
            <a:solidFill>
              <a:srgbClr val="0070C0"/>
            </a:solidFill>
          </a:ln>
        </p:spPr>
        <p:txBody>
          <a:bodyPr wrap="square" rtlCol="0">
            <a:spAutoFit/>
          </a:bodyPr>
          <a:lstStyle/>
          <a:p>
            <a:r>
              <a:rPr lang="fr-FR" sz="2400" b="1" dirty="0">
                <a:solidFill>
                  <a:srgbClr val="0070C0"/>
                </a:solidFill>
              </a:rPr>
              <a:t>3</a:t>
            </a:r>
            <a:r>
              <a:rPr lang="fr-FR" sz="2400" b="1" dirty="0" smtClean="0">
                <a:solidFill>
                  <a:srgbClr val="0070C0"/>
                </a:solidFill>
              </a:rPr>
              <a:t>. PLAN DE RE-TETS</a:t>
            </a:r>
            <a:endParaRPr lang="fr-FR" sz="2400" b="1" dirty="0">
              <a:solidFill>
                <a:srgbClr val="0070C0"/>
              </a:solidFill>
            </a:endParaRPr>
          </a:p>
        </p:txBody>
      </p:sp>
      <p:sp>
        <p:nvSpPr>
          <p:cNvPr id="2" name="Rectangle à coins arrondis 1"/>
          <p:cNvSpPr/>
          <p:nvPr/>
        </p:nvSpPr>
        <p:spPr>
          <a:xfrm>
            <a:off x="4972050" y="3676650"/>
            <a:ext cx="571500" cy="400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6800850" y="3695700"/>
            <a:ext cx="571500" cy="400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a:off x="5543550" y="38481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à coins arrondis 9"/>
          <p:cNvSpPr/>
          <p:nvPr/>
        </p:nvSpPr>
        <p:spPr>
          <a:xfrm>
            <a:off x="4972050" y="4591050"/>
            <a:ext cx="571500" cy="400050"/>
          </a:xfrm>
          <a:prstGeom prst="roundRect">
            <a:avLst/>
          </a:prstGeom>
          <a:noFill/>
          <a:ln w="285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1" name="Rectangle à coins arrondis 10"/>
          <p:cNvSpPr/>
          <p:nvPr/>
        </p:nvSpPr>
        <p:spPr>
          <a:xfrm>
            <a:off x="6800850" y="4591050"/>
            <a:ext cx="571500" cy="400050"/>
          </a:xfrm>
          <a:prstGeom prst="roundRect">
            <a:avLst/>
          </a:prstGeom>
          <a:noFill/>
          <a:ln w="28575">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cxnSp>
        <p:nvCxnSpPr>
          <p:cNvPr id="13" name="Connecteur droit 12"/>
          <p:cNvCxnSpPr>
            <a:stCxn id="10" idx="3"/>
            <a:endCxn id="11" idx="1"/>
          </p:cNvCxnSpPr>
          <p:nvPr/>
        </p:nvCxnSpPr>
        <p:spPr>
          <a:xfrm>
            <a:off x="5543550" y="4791075"/>
            <a:ext cx="12573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49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547" y="818867"/>
            <a:ext cx="11627892" cy="5677467"/>
          </a:xfrm>
        </p:spPr>
        <p:txBody>
          <a:bodyPr>
            <a:normAutofit fontScale="77500" lnSpcReduction="20000"/>
          </a:bodyPr>
          <a:lstStyle/>
          <a:p>
            <a:pPr>
              <a:lnSpc>
                <a:spcPct val="150000"/>
              </a:lnSpc>
              <a:buClrTx/>
              <a:buFont typeface="Wingdings" panose="05000000000000000000" pitchFamily="2" charset="2"/>
              <a:buChar char="q"/>
            </a:pPr>
            <a:r>
              <a:rPr lang="fr-FR" dirty="0">
                <a:latin typeface="Century Gothic" panose="020B0502020202020204" pitchFamily="34" charset="0"/>
                <a:cs typeface="Times New Roman" panose="02020603050405020304" pitchFamily="18" charset="0"/>
              </a:rPr>
              <a:t> </a:t>
            </a:r>
            <a:r>
              <a:rPr lang="fr-FR" dirty="0" smtClean="0">
                <a:latin typeface="Century Gothic" panose="020B0502020202020204" pitchFamily="34" charset="0"/>
                <a:cs typeface="Times New Roman" panose="02020603050405020304" pitchFamily="18" charset="0"/>
              </a:rPr>
              <a:t> </a:t>
            </a:r>
            <a:r>
              <a:rPr lang="fr-FR" sz="2800" b="1" dirty="0" smtClean="0">
                <a:latin typeface="Century Gothic" panose="020B0502020202020204" pitchFamily="34" charset="0"/>
                <a:cs typeface="Times New Roman" panose="02020603050405020304" pitchFamily="18" charset="0"/>
              </a:rPr>
              <a:t>Revue des Warning </a:t>
            </a:r>
            <a:r>
              <a:rPr lang="fr-FR" sz="2800" b="1" dirty="0" err="1" smtClean="0">
                <a:latin typeface="Century Gothic" panose="020B0502020202020204" pitchFamily="34" charset="0"/>
                <a:cs typeface="Times New Roman" panose="02020603050405020304" pitchFamily="18" charset="0"/>
              </a:rPr>
              <a:t>letters</a:t>
            </a:r>
            <a:r>
              <a:rPr lang="fr-FR" sz="2800" b="1" dirty="0" smtClean="0">
                <a:latin typeface="Century Gothic" panose="020B0502020202020204" pitchFamily="34" charset="0"/>
                <a:cs typeface="Times New Roman" panose="02020603050405020304" pitchFamily="18" charset="0"/>
              </a:rPr>
              <a:t> de la FDA (GMP News 30/05/2012) concernant les OOS</a:t>
            </a:r>
          </a:p>
          <a:p>
            <a:pPr>
              <a:lnSpc>
                <a:spcPct val="150000"/>
              </a:lnSpc>
              <a:buClrTx/>
              <a:buFont typeface="Wingdings" panose="05000000000000000000" pitchFamily="2" charset="2"/>
              <a:buChar char="ü"/>
            </a:pPr>
            <a:r>
              <a:rPr lang="fr-FR" sz="2800" dirty="0" smtClean="0">
                <a:latin typeface="Century Gothic" panose="020B0502020202020204" pitchFamily="34" charset="0"/>
                <a:cs typeface="Times New Roman" panose="02020603050405020304" pitchFamily="18" charset="0"/>
              </a:rPr>
              <a:t>  Défaut d’investigation et de documentation</a:t>
            </a:r>
          </a:p>
          <a:p>
            <a:pPr>
              <a:lnSpc>
                <a:spcPct val="150000"/>
              </a:lnSpc>
              <a:buClrTx/>
              <a:buFont typeface="Wingdings" panose="05000000000000000000" pitchFamily="2" charset="2"/>
              <a:buChar char="ü"/>
            </a:pPr>
            <a:r>
              <a:rPr lang="fr-FR" sz="2800" dirty="0" smtClean="0">
                <a:latin typeface="Century Gothic" panose="020B0502020202020204" pitchFamily="34" charset="0"/>
                <a:cs typeface="Times New Roman" panose="02020603050405020304" pitchFamily="18" charset="0"/>
              </a:rPr>
              <a:t>  Méthodologie d’investigation inadéquate</a:t>
            </a:r>
          </a:p>
          <a:p>
            <a:pPr>
              <a:lnSpc>
                <a:spcPct val="150000"/>
              </a:lnSpc>
              <a:buClrTx/>
              <a:buFont typeface="Wingdings" panose="05000000000000000000" pitchFamily="2" charset="2"/>
              <a:buChar char="ü"/>
            </a:pPr>
            <a:r>
              <a:rPr lang="fr-FR" sz="2800" dirty="0" smtClean="0">
                <a:latin typeface="Century Gothic" panose="020B0502020202020204" pitchFamily="34" charset="0"/>
                <a:cs typeface="Times New Roman" panose="02020603050405020304" pitchFamily="18" charset="0"/>
              </a:rPr>
              <a:t>  Défaut d’analyse de l’ensemble des données</a:t>
            </a:r>
          </a:p>
          <a:p>
            <a:pPr>
              <a:lnSpc>
                <a:spcPct val="150000"/>
              </a:lnSpc>
              <a:buClrTx/>
              <a:buFont typeface="Wingdings" panose="05000000000000000000" pitchFamily="2" charset="2"/>
              <a:buChar char="ü"/>
            </a:pPr>
            <a:r>
              <a:rPr lang="fr-FR" sz="2800" dirty="0" smtClean="0">
                <a:latin typeface="Century Gothic" panose="020B0502020202020204" pitchFamily="34" charset="0"/>
                <a:cs typeface="Times New Roman" panose="02020603050405020304" pitchFamily="18" charset="0"/>
              </a:rPr>
              <a:t>  Ré-analyse systématique sans gestion de l’OOS</a:t>
            </a:r>
          </a:p>
          <a:p>
            <a:pPr>
              <a:lnSpc>
                <a:spcPct val="150000"/>
              </a:lnSpc>
              <a:buClrTx/>
              <a:buFont typeface="Wingdings" panose="05000000000000000000" pitchFamily="2" charset="2"/>
              <a:buChar char="ü"/>
            </a:pPr>
            <a:r>
              <a:rPr lang="fr-FR" sz="2800" dirty="0" smtClean="0">
                <a:latin typeface="Century Gothic" panose="020B0502020202020204" pitchFamily="34" charset="0"/>
                <a:cs typeface="Times New Roman" panose="02020603050405020304" pitchFamily="18" charset="0"/>
              </a:rPr>
              <a:t>  Défaut d’enregistrement.</a:t>
            </a:r>
          </a:p>
          <a:p>
            <a:pPr marL="0" indent="0">
              <a:lnSpc>
                <a:spcPct val="150000"/>
              </a:lnSpc>
              <a:buClrTx/>
              <a:buNone/>
            </a:pPr>
            <a:endParaRPr lang="fr-FR" sz="2800" dirty="0" smtClean="0">
              <a:latin typeface="Century Gothic" panose="020B0502020202020204" pitchFamily="34" charset="0"/>
              <a:cs typeface="Times New Roman" panose="02020603050405020304" pitchFamily="18" charset="0"/>
            </a:endParaRPr>
          </a:p>
          <a:p>
            <a:pPr>
              <a:lnSpc>
                <a:spcPct val="150000"/>
              </a:lnSpc>
              <a:buClrTx/>
              <a:buFont typeface="Wingdings" panose="05000000000000000000" pitchFamily="2" charset="2"/>
              <a:buChar char="ü"/>
            </a:pPr>
            <a:endParaRPr lang="fr-FR" sz="2800" dirty="0" smtClean="0">
              <a:latin typeface="Century Gothic" panose="020B0502020202020204" pitchFamily="34" charset="0"/>
              <a:cs typeface="Times New Roman" panose="02020603050405020304" pitchFamily="18" charset="0"/>
            </a:endParaRPr>
          </a:p>
          <a:p>
            <a:pPr>
              <a:lnSpc>
                <a:spcPct val="150000"/>
              </a:lnSpc>
              <a:buClrTx/>
              <a:buFont typeface="Wingdings" panose="05000000000000000000" pitchFamily="2" charset="2"/>
              <a:buChar char="q"/>
            </a:pPr>
            <a:r>
              <a:rPr lang="fr-FR" sz="2800" dirty="0" smtClean="0">
                <a:latin typeface="Century Gothic" panose="020B0502020202020204" pitchFamily="34" charset="0"/>
                <a:cs typeface="Times New Roman" panose="02020603050405020304" pitchFamily="18" charset="0"/>
              </a:rPr>
              <a:t> Dix compagnies ont reçu en 2011 des avertissements de la FDA relatifs aux OOS.</a:t>
            </a:r>
          </a:p>
        </p:txBody>
      </p:sp>
      <p:sp>
        <p:nvSpPr>
          <p:cNvPr id="4" name="Rectangle 3"/>
          <p:cNvSpPr/>
          <p:nvPr/>
        </p:nvSpPr>
        <p:spPr>
          <a:xfrm>
            <a:off x="880242" y="4685785"/>
            <a:ext cx="10431517" cy="523220"/>
          </a:xfrm>
          <a:prstGeom prst="rect">
            <a:avLst/>
          </a:prstGeom>
          <a:ln>
            <a:solidFill>
              <a:schemeClr val="tx1"/>
            </a:solidFill>
          </a:ln>
        </p:spPr>
        <p:txBody>
          <a:bodyPr wrap="square">
            <a:spAutoFit/>
          </a:bodyPr>
          <a:lstStyle/>
          <a:p>
            <a:pPr algn="ctr"/>
            <a:r>
              <a:rPr lang="fr-FR" sz="2800" b="1" dirty="0">
                <a:latin typeface="Times New Roman" panose="02020603050405020304" pitchFamily="18" charset="0"/>
                <a:cs typeface="Times New Roman" panose="02020603050405020304" pitchFamily="18" charset="0"/>
              </a:rPr>
              <a:t>En </a:t>
            </a:r>
            <a:r>
              <a:rPr lang="fr-FR" sz="2800" b="1" dirty="0" smtClean="0">
                <a:latin typeface="Times New Roman" panose="02020603050405020304" pitchFamily="18" charset="0"/>
                <a:cs typeface="Times New Roman" panose="02020603050405020304" pitchFamily="18" charset="0"/>
              </a:rPr>
              <a:t>général : non </a:t>
            </a:r>
            <a:r>
              <a:rPr lang="fr-FR" sz="2800" b="1" dirty="0">
                <a:latin typeface="Times New Roman" panose="02020603050405020304" pitchFamily="18" charset="0"/>
                <a:cs typeface="Times New Roman" panose="02020603050405020304" pitchFamily="18" charset="0"/>
              </a:rPr>
              <a:t>respect de la procédure de gestion des OOS</a:t>
            </a:r>
          </a:p>
        </p:txBody>
      </p:sp>
      <p:sp>
        <p:nvSpPr>
          <p:cNvPr id="8" name="Rectangle 7"/>
          <p:cNvSpPr/>
          <p:nvPr/>
        </p:nvSpPr>
        <p:spPr>
          <a:xfrm>
            <a:off x="2730320" y="0"/>
            <a:ext cx="9461679"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solidFill>
                  <a:schemeClr val="bg1"/>
                </a:solidFill>
                <a:effectLst>
                  <a:outerShdw blurRad="38100" dist="38100" dir="2700000" algn="tl">
                    <a:srgbClr val="000000">
                      <a:alpha val="43137"/>
                    </a:srgbClr>
                  </a:outerShdw>
                </a:effectLst>
              </a:rPr>
              <a:t>NTRODUCTION</a:t>
            </a:r>
            <a:endParaRPr lang="fr-FR" sz="3600" b="1" dirty="0">
              <a:solidFill>
                <a:schemeClr val="bg1"/>
              </a:solidFill>
              <a:effectLst>
                <a:outerShdw blurRad="38100" dist="38100" dir="2700000" algn="tl">
                  <a:srgbClr val="000000">
                    <a:alpha val="43137"/>
                  </a:srgbClr>
                </a:outerShdw>
              </a:effectLst>
            </a:endParaRPr>
          </a:p>
        </p:txBody>
      </p:sp>
      <p:pic>
        <p:nvPicPr>
          <p:cNvPr id="9" name="Picture 2" descr="H:\quick-thought-cheap-deals-bad-idea-2.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475624" y="-116617"/>
            <a:ext cx="813638" cy="8717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15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47579">
            <a:off x="438262" y="3957018"/>
            <a:ext cx="4048125" cy="295275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378" y="1617378"/>
            <a:ext cx="5240622" cy="5240622"/>
          </a:xfrm>
          <a:prstGeom prst="rect">
            <a:avLst/>
          </a:prstGeom>
        </p:spPr>
      </p:pic>
      <p:sp>
        <p:nvSpPr>
          <p:cNvPr id="9" name="Rectangle à coins arrondis 8"/>
          <p:cNvSpPr/>
          <p:nvPr/>
        </p:nvSpPr>
        <p:spPr>
          <a:xfrm>
            <a:off x="4132604" y="694176"/>
            <a:ext cx="3824912" cy="1435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 name="Groupe 9"/>
          <p:cNvGrpSpPr/>
          <p:nvPr/>
        </p:nvGrpSpPr>
        <p:grpSpPr>
          <a:xfrm>
            <a:off x="4348224" y="921658"/>
            <a:ext cx="3824912" cy="1435523"/>
            <a:chOff x="3783699" y="2281977"/>
            <a:chExt cx="3824912" cy="1435523"/>
          </a:xfrm>
        </p:grpSpPr>
        <p:sp>
          <p:nvSpPr>
            <p:cNvPr id="23" name="Rectangle à coins arrondis 22"/>
            <p:cNvSpPr/>
            <p:nvPr/>
          </p:nvSpPr>
          <p:spPr>
            <a:xfrm>
              <a:off x="3783699" y="2281977"/>
              <a:ext cx="3824912" cy="143552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3825744" y="2324022"/>
              <a:ext cx="3740822" cy="1351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rPr>
                <a:t>APPROCHE BASÉES SUR LA DÉFINITION PRÉALABLE DU PLAN DE RE-TEST</a:t>
              </a:r>
              <a:endParaRPr lang="fr-FR" sz="2400" b="1" kern="1200" dirty="0">
                <a:effectLst>
                  <a:outerShdw blurRad="38100" dist="38100" dir="2700000" algn="tl">
                    <a:srgbClr val="000000">
                      <a:alpha val="43137"/>
                    </a:srgbClr>
                  </a:outerShdw>
                </a:effectLst>
              </a:endParaRPr>
            </a:p>
          </p:txBody>
        </p:sp>
      </p:grpSp>
      <p:sp>
        <p:nvSpPr>
          <p:cNvPr id="11" name="Rectangle à coins arrondis 10"/>
          <p:cNvSpPr/>
          <p:nvPr/>
        </p:nvSpPr>
        <p:spPr>
          <a:xfrm>
            <a:off x="342855" y="2137310"/>
            <a:ext cx="2660578" cy="99026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 name="Groupe 11"/>
          <p:cNvGrpSpPr/>
          <p:nvPr/>
        </p:nvGrpSpPr>
        <p:grpSpPr>
          <a:xfrm>
            <a:off x="709872" y="2188663"/>
            <a:ext cx="2660578" cy="990267"/>
            <a:chOff x="1563742" y="4426513"/>
            <a:chExt cx="2660578" cy="990267"/>
          </a:xfrm>
          <a:solidFill>
            <a:srgbClr val="FF0000"/>
          </a:solidFill>
        </p:grpSpPr>
        <p:sp>
          <p:nvSpPr>
            <p:cNvPr id="21" name="Rectangle à coins arrondis 20"/>
            <p:cNvSpPr/>
            <p:nvPr/>
          </p:nvSpPr>
          <p:spPr>
            <a:xfrm>
              <a:off x="1563742" y="4426513"/>
              <a:ext cx="2660578" cy="990267"/>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1592746" y="4455517"/>
              <a:ext cx="2602570" cy="932259"/>
            </a:xfrm>
            <a:prstGeom prst="rect">
              <a:avLst/>
            </a:prstGeom>
            <a:solidFill>
              <a:srgbClr val="FF339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b="1" dirty="0">
                  <a:effectLst>
                    <a:outerShdw blurRad="38100" dist="38100" dir="2700000" algn="tl">
                      <a:srgbClr val="000000">
                        <a:alpha val="43137"/>
                      </a:srgbClr>
                    </a:outerShdw>
                  </a:effectLst>
                </a:rPr>
                <a:t>L</a:t>
              </a:r>
              <a:r>
                <a:rPr lang="fr-FR" sz="3000" b="1" kern="1200" dirty="0" smtClean="0">
                  <a:effectLst>
                    <a:outerShdw blurRad="38100" dist="38100" dir="2700000" algn="tl">
                      <a:srgbClr val="000000">
                        <a:alpha val="43137"/>
                      </a:srgbClr>
                    </a:outerShdw>
                  </a:effectLst>
                </a:rPr>
                <a:t>a répétabilité de la méthode</a:t>
              </a:r>
              <a:endParaRPr lang="fr-FR" sz="3000" b="1" kern="1200" dirty="0">
                <a:effectLst>
                  <a:outerShdw blurRad="38100" dist="38100" dir="2700000" algn="tl">
                    <a:srgbClr val="000000">
                      <a:alpha val="43137"/>
                    </a:srgbClr>
                  </a:outerShdw>
                </a:effectLst>
              </a:endParaRPr>
            </a:p>
          </p:txBody>
        </p:sp>
      </p:grpSp>
      <p:sp>
        <p:nvSpPr>
          <p:cNvPr id="15" name="Rectangle à coins arrondis 14"/>
          <p:cNvSpPr/>
          <p:nvPr/>
        </p:nvSpPr>
        <p:spPr>
          <a:xfrm>
            <a:off x="8769485" y="2133720"/>
            <a:ext cx="2260666" cy="9002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6" name="Groupe 15"/>
          <p:cNvGrpSpPr/>
          <p:nvPr/>
        </p:nvGrpSpPr>
        <p:grpSpPr>
          <a:xfrm>
            <a:off x="8989711" y="2263583"/>
            <a:ext cx="2260666" cy="900259"/>
            <a:chOff x="7489728" y="4426513"/>
            <a:chExt cx="2260666" cy="900259"/>
          </a:xfrm>
        </p:grpSpPr>
        <p:sp>
          <p:nvSpPr>
            <p:cNvPr id="17" name="Rectangle à coins arrondis 16"/>
            <p:cNvSpPr/>
            <p:nvPr/>
          </p:nvSpPr>
          <p:spPr>
            <a:xfrm>
              <a:off x="7489728" y="4426513"/>
              <a:ext cx="2260666" cy="90025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7516096" y="4452881"/>
              <a:ext cx="2207930" cy="8475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400" dirty="0"/>
                <a:t>L</a:t>
              </a:r>
              <a:r>
                <a:rPr lang="fr-FR" sz="2400" kern="1200" dirty="0" smtClean="0"/>
                <a:t>’Aptitude de la méthode </a:t>
              </a:r>
              <a:endParaRPr lang="fr-FR" sz="2400" kern="1200" dirty="0"/>
            </a:p>
          </p:txBody>
        </p:sp>
      </p:grpSp>
      <p:cxnSp>
        <p:nvCxnSpPr>
          <p:cNvPr id="29" name="Connecteur droit avec flèche 28"/>
          <p:cNvCxnSpPr/>
          <p:nvPr/>
        </p:nvCxnSpPr>
        <p:spPr>
          <a:xfrm flipH="1">
            <a:off x="3363268" y="1818412"/>
            <a:ext cx="691726" cy="5048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8173136" y="1762720"/>
            <a:ext cx="596349" cy="5124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grpSp>
        <p:nvGrpSpPr>
          <p:cNvPr id="32" name="Groupe 31"/>
          <p:cNvGrpSpPr/>
          <p:nvPr/>
        </p:nvGrpSpPr>
        <p:grpSpPr>
          <a:xfrm>
            <a:off x="258759" y="3385165"/>
            <a:ext cx="3376717" cy="1433979"/>
            <a:chOff x="0" y="3984687"/>
            <a:chExt cx="3376717" cy="1433979"/>
          </a:xfrm>
        </p:grpSpPr>
        <p:sp>
          <p:nvSpPr>
            <p:cNvPr id="34" name="Rectangle à coins arrondis 33"/>
            <p:cNvSpPr/>
            <p:nvPr/>
          </p:nvSpPr>
          <p:spPr>
            <a:xfrm>
              <a:off x="0" y="3984687"/>
              <a:ext cx="3376717" cy="14339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mc:AlternateContent xmlns:mc="http://schemas.openxmlformats.org/markup-compatibility/2006" xmlns:a14="http://schemas.microsoft.com/office/drawing/2010/main">
          <mc:Choice Requires="a14">
            <p:sp>
              <p:nvSpPr>
                <p:cNvPr id="35" name="Rectangle 34"/>
                <p:cNvSpPr/>
                <p:nvPr/>
              </p:nvSpPr>
              <p:spPr>
                <a:xfrm>
                  <a:off x="42000" y="4026687"/>
                  <a:ext cx="3292717" cy="13499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r>
                          <a:rPr lang="fr-FR" sz="1800" b="0" i="1" kern="1200" smtClean="0">
                            <a:latin typeface="Cambria Math" panose="02040503050406030204" pitchFamily="18" charset="0"/>
                          </a:rPr>
                          <m:t>𝑛</m:t>
                        </m:r>
                        <m:r>
                          <a:rPr lang="fr-FR" sz="1800" b="0" i="1" kern="1200" smtClean="0">
                            <a:latin typeface="Cambria Math" panose="02040503050406030204" pitchFamily="18" charset="0"/>
                          </a:rPr>
                          <m:t>= </m:t>
                        </m:r>
                        <m:d>
                          <m:dPr>
                            <m:begChr m:val="["/>
                            <m:endChr m:val="]"/>
                            <m:ctrlPr>
                              <a:rPr lang="fr-FR" sz="1800" b="0" i="1" kern="1200" smtClean="0">
                                <a:latin typeface="Cambria Math" panose="02040503050406030204" pitchFamily="18" charset="0"/>
                              </a:rPr>
                            </m:ctrlPr>
                          </m:dPr>
                          <m:e>
                            <m:r>
                              <a:rPr lang="fr-FR" sz="1800" b="0" i="1" kern="1200" smtClean="0">
                                <a:latin typeface="Cambria Math" panose="02040503050406030204" pitchFamily="18" charset="0"/>
                              </a:rPr>
                              <m:t>𝑘</m:t>
                            </m:r>
                            <m:f>
                              <m:fPr>
                                <m:ctrlPr>
                                  <a:rPr lang="fr-FR" sz="1800" b="0" i="1" kern="1200" smtClean="0">
                                    <a:latin typeface="Cambria Math" panose="02040503050406030204" pitchFamily="18" charset="0"/>
                                  </a:rPr>
                                </m:ctrlPr>
                              </m:fPr>
                              <m:num>
                                <m:r>
                                  <a:rPr lang="fr-FR" sz="1800" b="0" i="1" kern="1200" smtClean="0">
                                    <a:latin typeface="Cambria Math" panose="02040503050406030204" pitchFamily="18" charset="0"/>
                                  </a:rPr>
                                  <m:t>𝐶𝑉𝑣𝑎𝑙𝑖𝑑𝑎𝑡𝑖𝑜𝑛</m:t>
                                </m:r>
                                <m:r>
                                  <a:rPr lang="fr-FR" sz="1800" b="0" i="1" kern="1200" smtClean="0">
                                    <a:latin typeface="Cambria Math" panose="02040503050406030204" pitchFamily="18" charset="0"/>
                                  </a:rPr>
                                  <m:t> </m:t>
                                </m:r>
                              </m:num>
                              <m:den>
                                <m:r>
                                  <a:rPr lang="fr-FR" sz="1800" b="0" i="1" kern="1200" smtClean="0">
                                    <a:latin typeface="Cambria Math" panose="02040503050406030204" pitchFamily="18" charset="0"/>
                                  </a:rPr>
                                  <m:t>𝐶𝑉</m:t>
                                </m:r>
                                <m:r>
                                  <a:rPr lang="fr-FR" sz="1800" b="0" i="1" kern="1200" smtClean="0">
                                    <a:latin typeface="Cambria Math" panose="02040503050406030204" pitchFamily="18" charset="0"/>
                                  </a:rPr>
                                  <m:t> </m:t>
                                </m:r>
                                <m:r>
                                  <a:rPr lang="fr-FR" sz="1800" b="0" i="1" kern="1200" smtClean="0">
                                    <a:latin typeface="Cambria Math" panose="02040503050406030204" pitchFamily="18" charset="0"/>
                                  </a:rPr>
                                  <m:t>𝑠</m:t>
                                </m:r>
                                <m:r>
                                  <a:rPr lang="fr-FR" sz="1800" b="0" i="1" kern="1200" smtClean="0">
                                    <a:latin typeface="Cambria Math" panose="02040503050406030204" pitchFamily="18" charset="0"/>
                                  </a:rPr>
                                  <m:t>é</m:t>
                                </m:r>
                                <m:r>
                                  <a:rPr lang="fr-FR" sz="1800" b="0" i="1" kern="1200" smtClean="0">
                                    <a:latin typeface="Cambria Math" panose="02040503050406030204" pitchFamily="18" charset="0"/>
                                  </a:rPr>
                                  <m:t>𝑟𝑖𝑒</m:t>
                                </m:r>
                              </m:den>
                            </m:f>
                          </m:e>
                        </m:d>
                      </m:oMath>
                    </m:oMathPara>
                  </a14:m>
                  <a:endParaRPr lang="fr-FR" sz="1800" kern="1200" dirty="0" smtClean="0"/>
                </a:p>
                <a:p>
                  <a:pPr lvl="0" algn="ctr" defTabSz="800100">
                    <a:lnSpc>
                      <a:spcPct val="90000"/>
                    </a:lnSpc>
                    <a:spcBef>
                      <a:spcPct val="0"/>
                    </a:spcBef>
                    <a:spcAft>
                      <a:spcPct val="35000"/>
                    </a:spcAft>
                  </a:pPr>
                  <a:r>
                    <a:rPr lang="fr-FR" sz="1800" kern="1200" dirty="0" smtClean="0"/>
                    <a:t>Avec k; facteur d’élargissement égal à 2 ou 3 </a:t>
                  </a:r>
                  <a:endParaRPr lang="fr-FR" sz="1800" kern="1200" dirty="0"/>
                </a:p>
              </p:txBody>
            </p:sp>
          </mc:Choice>
          <mc:Fallback xmlns="">
            <p:sp>
              <p:nvSpPr>
                <p:cNvPr id="35" name="Rectangle 34"/>
                <p:cNvSpPr>
                  <a:spLocks noRot="1" noChangeAspect="1" noMove="1" noResize="1" noEditPoints="1" noAdjustHandles="1" noChangeArrowheads="1" noChangeShapeType="1" noTextEdit="1"/>
                </p:cNvSpPr>
                <p:nvPr/>
              </p:nvSpPr>
              <p:spPr>
                <a:xfrm>
                  <a:off x="42000" y="4026687"/>
                  <a:ext cx="3292717" cy="1349979"/>
                </a:xfrm>
                <a:prstGeom prst="rect">
                  <a:avLst/>
                </a:prstGeom>
                <a:blipFill rotWithShape="0">
                  <a:blip r:embed="rId4"/>
                  <a:stretch>
                    <a:fillRect b="-7207"/>
                  </a:stretch>
                </a:blipFill>
              </p:spPr>
              <p:txBody>
                <a:bodyPr/>
                <a:lstStyle/>
                <a:p>
                  <a:r>
                    <a:rPr lang="fr-FR">
                      <a:noFill/>
                    </a:rPr>
                    <a:t> </a:t>
                  </a:r>
                </a:p>
              </p:txBody>
            </p:sp>
          </mc:Fallback>
        </mc:AlternateContent>
      </p:grpSp>
      <p:grpSp>
        <p:nvGrpSpPr>
          <p:cNvPr id="36" name="Groupe 35"/>
          <p:cNvGrpSpPr/>
          <p:nvPr/>
        </p:nvGrpSpPr>
        <p:grpSpPr>
          <a:xfrm>
            <a:off x="6438900" y="3178930"/>
            <a:ext cx="5309810" cy="964944"/>
            <a:chOff x="-1933093" y="3790140"/>
            <a:chExt cx="5309810" cy="964944"/>
          </a:xfrm>
        </p:grpSpPr>
        <p:sp>
          <p:nvSpPr>
            <p:cNvPr id="37" name="Rectangle à coins arrondis 36"/>
            <p:cNvSpPr/>
            <p:nvPr/>
          </p:nvSpPr>
          <p:spPr>
            <a:xfrm>
              <a:off x="-1340572" y="3984687"/>
              <a:ext cx="4717289" cy="77039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mc:AlternateContent xmlns:mc="http://schemas.openxmlformats.org/markup-compatibility/2006" xmlns:a14="http://schemas.microsoft.com/office/drawing/2010/main">
          <mc:Choice Requires="a14">
            <p:sp>
              <p:nvSpPr>
                <p:cNvPr id="38" name="Rectangle 37"/>
                <p:cNvSpPr/>
                <p:nvPr/>
              </p:nvSpPr>
              <p:spPr>
                <a:xfrm>
                  <a:off x="-1933093" y="3790140"/>
                  <a:ext cx="5267811" cy="9649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dirty="0" smtClean="0"/>
                    <a:t> </a:t>
                  </a:r>
                  <a:r>
                    <a:rPr lang="fr-FR" sz="2400" b="1" kern="1200" dirty="0" smtClean="0">
                      <a:latin typeface="Century Gothic" panose="020B0502020202020204" pitchFamily="34" charset="0"/>
                    </a:rPr>
                    <a:t>C</a:t>
                  </a:r>
                  <a:r>
                    <a:rPr lang="fr-FR" sz="2400" b="1" kern="1200" baseline="-25000" dirty="0" smtClean="0">
                      <a:latin typeface="Century Gothic" panose="020B0502020202020204" pitchFamily="34" charset="0"/>
                    </a:rPr>
                    <a:t>OOS</a:t>
                  </a:r>
                  <a14:m>
                    <m:oMath xmlns:m="http://schemas.openxmlformats.org/officeDocument/2006/math">
                      <m:r>
                        <a:rPr lang="fr-FR" sz="2200" b="1" i="0" kern="1200" smtClean="0">
                          <a:latin typeface="Cambria Math" panose="02040503050406030204" pitchFamily="18" charset="0"/>
                        </a:rPr>
                        <m:t> </m:t>
                      </m:r>
                      <m:r>
                        <a:rPr lang="fr-FR" sz="2200" b="1" i="1" kern="1200" smtClean="0">
                          <a:latin typeface="Cambria Math" panose="02040503050406030204" pitchFamily="18" charset="0"/>
                        </a:rPr>
                        <m:t>=</m:t>
                      </m:r>
                      <m:r>
                        <a:rPr lang="fr-FR" sz="2200" b="1" i="1" kern="1200" smtClean="0">
                          <a:latin typeface="Cambria Math" panose="02040503050406030204" pitchFamily="18" charset="0"/>
                        </a:rPr>
                        <m:t>𝒎𝒊𝒏</m:t>
                      </m:r>
                      <m:d>
                        <m:dPr>
                          <m:begChr m:val="["/>
                          <m:endChr m:val="]"/>
                          <m:ctrlPr>
                            <a:rPr lang="fr-FR" sz="2200" b="1" i="1">
                              <a:latin typeface="Cambria Math" panose="02040503050406030204" pitchFamily="18" charset="0"/>
                            </a:rPr>
                          </m:ctrlPr>
                        </m:dPr>
                        <m:e>
                          <m:f>
                            <m:fPr>
                              <m:ctrlPr>
                                <a:rPr lang="fr-FR" sz="2200" b="1" i="1">
                                  <a:latin typeface="Cambria Math" panose="02040503050406030204" pitchFamily="18" charset="0"/>
                                </a:rPr>
                              </m:ctrlPr>
                            </m:fPr>
                            <m:num>
                              <m:r>
                                <a:rPr lang="fr-FR" sz="2200" b="1" i="1">
                                  <a:latin typeface="Cambria Math" panose="02040503050406030204" pitchFamily="18" charset="0"/>
                                </a:rPr>
                                <m:t>(</m:t>
                              </m:r>
                              <m:r>
                                <a:rPr lang="fr-FR" sz="2200" b="1" i="1">
                                  <a:latin typeface="Cambria Math" panose="02040503050406030204" pitchFamily="18" charset="0"/>
                                </a:rPr>
                                <m:t>𝑹𝑶𝑶𝑺</m:t>
                              </m:r>
                              <m:r>
                                <a:rPr lang="fr-FR" sz="2200" b="1" i="1">
                                  <a:latin typeface="Cambria Math" panose="02040503050406030204" pitchFamily="18" charset="0"/>
                                </a:rPr>
                                <m:t> −</m:t>
                              </m:r>
                              <m:r>
                                <a:rPr lang="fr-FR" sz="2200" b="1" i="1">
                                  <a:latin typeface="Cambria Math" panose="02040503050406030204" pitchFamily="18" charset="0"/>
                                </a:rPr>
                                <m:t>𝑳𝑺𝑳</m:t>
                              </m:r>
                              <m:r>
                                <a:rPr lang="fr-FR" sz="2200" b="1" i="1">
                                  <a:latin typeface="Cambria Math" panose="02040503050406030204" pitchFamily="18" charset="0"/>
                                </a:rPr>
                                <m:t>)</m:t>
                              </m:r>
                            </m:num>
                            <m:den>
                              <m:r>
                                <a:rPr lang="fr-FR" sz="2200" b="1" i="1">
                                  <a:latin typeface="Cambria Math" panose="02040503050406030204" pitchFamily="18" charset="0"/>
                                </a:rPr>
                                <m:t>𝟑</m:t>
                              </m:r>
                              <m:r>
                                <a:rPr lang="fr-FR" sz="2200" b="1" i="1">
                                  <a:latin typeface="Cambria Math" panose="02040503050406030204" pitchFamily="18" charset="0"/>
                                  <a:ea typeface="Cambria Math" panose="02040503050406030204" pitchFamily="18" charset="0"/>
                                </a:rPr>
                                <m:t>𝝈</m:t>
                              </m:r>
                              <m:r>
                                <a:rPr lang="fr-FR" sz="2200" b="1" i="1">
                                  <a:latin typeface="Cambria Math" panose="02040503050406030204" pitchFamily="18" charset="0"/>
                                  <a:ea typeface="Cambria Math" panose="02040503050406030204" pitchFamily="18" charset="0"/>
                                </a:rPr>
                                <m:t> </m:t>
                              </m:r>
                              <m:r>
                                <a:rPr lang="fr-FR" sz="2200" i="1">
                                  <a:latin typeface="Cambria Math" panose="02040503050406030204" pitchFamily="18" charset="0"/>
                                  <a:ea typeface="Cambria Math" panose="02040503050406030204" pitchFamily="18" charset="0"/>
                                </a:rPr>
                                <m:t>𝑚</m:t>
                              </m:r>
                              <m:r>
                                <a:rPr lang="fr-FR" sz="2200" i="1">
                                  <a:latin typeface="Cambria Math" panose="02040503050406030204" pitchFamily="18" charset="0"/>
                                  <a:ea typeface="Cambria Math" panose="02040503050406030204" pitchFamily="18" charset="0"/>
                                </a:rPr>
                                <m:t>é</m:t>
                              </m:r>
                              <m:r>
                                <a:rPr lang="fr-FR" sz="2200" i="1">
                                  <a:latin typeface="Cambria Math" panose="02040503050406030204" pitchFamily="18" charset="0"/>
                                  <a:ea typeface="Cambria Math" panose="02040503050406030204" pitchFamily="18" charset="0"/>
                                </a:rPr>
                                <m:t>𝑡h𝑜𝑑𝑒</m:t>
                              </m:r>
                            </m:den>
                          </m:f>
                          <m:r>
                            <a:rPr lang="fr-FR" sz="2200" b="1" i="1">
                              <a:latin typeface="Cambria Math" panose="02040503050406030204" pitchFamily="18" charset="0"/>
                            </a:rPr>
                            <m:t> ; </m:t>
                          </m:r>
                          <m:f>
                            <m:fPr>
                              <m:ctrlPr>
                                <a:rPr lang="fr-FR" sz="2200" b="1" i="1">
                                  <a:latin typeface="Cambria Math" panose="02040503050406030204" pitchFamily="18" charset="0"/>
                                </a:rPr>
                              </m:ctrlPr>
                            </m:fPr>
                            <m:num>
                              <m:r>
                                <a:rPr lang="fr-FR" sz="2200" b="1" i="1">
                                  <a:latin typeface="Cambria Math" panose="02040503050406030204" pitchFamily="18" charset="0"/>
                                </a:rPr>
                                <m:t>(</m:t>
                              </m:r>
                              <m:r>
                                <a:rPr lang="fr-FR" sz="2200" b="1" i="1">
                                  <a:latin typeface="Cambria Math" panose="02040503050406030204" pitchFamily="18" charset="0"/>
                                </a:rPr>
                                <m:t>𝑼𝑺𝑳</m:t>
                              </m:r>
                              <m:r>
                                <a:rPr lang="fr-FR" sz="2200" b="1" i="1">
                                  <a:latin typeface="Cambria Math" panose="02040503050406030204" pitchFamily="18" charset="0"/>
                                </a:rPr>
                                <m:t> −</m:t>
                              </m:r>
                              <m:r>
                                <a:rPr lang="fr-FR" sz="2200" b="1" i="1">
                                  <a:latin typeface="Cambria Math" panose="02040503050406030204" pitchFamily="18" charset="0"/>
                                </a:rPr>
                                <m:t>𝑹𝑶𝑶𝑺</m:t>
                              </m:r>
                              <m:r>
                                <a:rPr lang="fr-FR" sz="2200" b="1" i="1">
                                  <a:latin typeface="Cambria Math" panose="02040503050406030204" pitchFamily="18" charset="0"/>
                                </a:rPr>
                                <m:t>)</m:t>
                              </m:r>
                            </m:num>
                            <m:den>
                              <m:r>
                                <a:rPr lang="fr-FR" sz="2200" b="1" i="1">
                                  <a:latin typeface="Cambria Math" panose="02040503050406030204" pitchFamily="18" charset="0"/>
                                </a:rPr>
                                <m:t>𝟑</m:t>
                              </m:r>
                              <m:r>
                                <a:rPr lang="fr-FR" sz="2200" b="1" i="1">
                                  <a:latin typeface="Cambria Math" panose="02040503050406030204" pitchFamily="18" charset="0"/>
                                  <a:ea typeface="Cambria Math" panose="02040503050406030204" pitchFamily="18" charset="0"/>
                                </a:rPr>
                                <m:t>𝝈</m:t>
                              </m:r>
                              <m:r>
                                <a:rPr lang="fr-FR" sz="2200" b="1" i="1">
                                  <a:latin typeface="Cambria Math" panose="02040503050406030204" pitchFamily="18" charset="0"/>
                                  <a:ea typeface="Cambria Math" panose="02040503050406030204" pitchFamily="18" charset="0"/>
                                </a:rPr>
                                <m:t> </m:t>
                              </m:r>
                              <m:r>
                                <a:rPr lang="fr-FR" sz="2200" i="1">
                                  <a:latin typeface="Cambria Math" panose="02040503050406030204" pitchFamily="18" charset="0"/>
                                  <a:ea typeface="Cambria Math" panose="02040503050406030204" pitchFamily="18" charset="0"/>
                                </a:rPr>
                                <m:t>𝑚</m:t>
                              </m:r>
                              <m:r>
                                <a:rPr lang="fr-FR" sz="2200" i="1">
                                  <a:latin typeface="Cambria Math" panose="02040503050406030204" pitchFamily="18" charset="0"/>
                                  <a:ea typeface="Cambria Math" panose="02040503050406030204" pitchFamily="18" charset="0"/>
                                </a:rPr>
                                <m:t>é</m:t>
                              </m:r>
                              <m:r>
                                <a:rPr lang="fr-FR" sz="2200" i="1">
                                  <a:latin typeface="Cambria Math" panose="02040503050406030204" pitchFamily="18" charset="0"/>
                                  <a:ea typeface="Cambria Math" panose="02040503050406030204" pitchFamily="18" charset="0"/>
                                </a:rPr>
                                <m:t>𝑡h𝑜𝑑𝑒</m:t>
                              </m:r>
                            </m:den>
                          </m:f>
                        </m:e>
                      </m:d>
                    </m:oMath>
                  </a14:m>
                  <a:endParaRPr lang="fr-FR" sz="2200" b="1" kern="1200" dirty="0" smtClean="0">
                    <a:latin typeface="Century Gothic" panose="020B0502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1933093" y="3790140"/>
                  <a:ext cx="5267811" cy="964944"/>
                </a:xfrm>
                <a:prstGeom prst="rect">
                  <a:avLst/>
                </a:prstGeom>
                <a:blipFill rotWithShape="0">
                  <a:blip r:embed="rId5"/>
                  <a:stretch>
                    <a:fillRect/>
                  </a:stretch>
                </a:blipFill>
              </p:spPr>
              <p:txBody>
                <a:bodyPr/>
                <a:lstStyle/>
                <a:p>
                  <a:r>
                    <a:rPr lang="fr-FR">
                      <a:noFill/>
                    </a:rPr>
                    <a:t> </a:t>
                  </a:r>
                </a:p>
              </p:txBody>
            </p:sp>
          </mc:Fallback>
        </mc:AlternateContent>
      </p:grpSp>
      <p:graphicFrame>
        <p:nvGraphicFramePr>
          <p:cNvPr id="2" name="Tableau 1"/>
          <p:cNvGraphicFramePr>
            <a:graphicFrameLocks noGrp="1"/>
          </p:cNvGraphicFramePr>
          <p:nvPr>
            <p:extLst>
              <p:ext uri="{D42A27DB-BD31-4B8C-83A1-F6EECF244321}">
                <p14:modId xmlns:p14="http://schemas.microsoft.com/office/powerpoint/2010/main" val="613721895"/>
              </p:ext>
            </p:extLst>
          </p:nvPr>
        </p:nvGraphicFramePr>
        <p:xfrm>
          <a:off x="7031421" y="4329397"/>
          <a:ext cx="4745422" cy="2225040"/>
        </p:xfrm>
        <a:graphic>
          <a:graphicData uri="http://schemas.openxmlformats.org/drawingml/2006/table">
            <a:tbl>
              <a:tblPr firstRow="1" bandRow="1">
                <a:tableStyleId>{073A0DAA-6AF3-43AB-8588-CEC1D06C72B9}</a:tableStyleId>
              </a:tblPr>
              <a:tblGrid>
                <a:gridCol w="2372711">
                  <a:extLst>
                    <a:ext uri="{9D8B030D-6E8A-4147-A177-3AD203B41FA5}">
                      <a16:colId xmlns:a16="http://schemas.microsoft.com/office/drawing/2014/main" val="20000"/>
                    </a:ext>
                  </a:extLst>
                </a:gridCol>
                <a:gridCol w="2372711">
                  <a:extLst>
                    <a:ext uri="{9D8B030D-6E8A-4147-A177-3AD203B41FA5}">
                      <a16:colId xmlns:a16="http://schemas.microsoft.com/office/drawing/2014/main" val="20001"/>
                    </a:ext>
                  </a:extLst>
                </a:gridCol>
              </a:tblGrid>
              <a:tr h="370840">
                <a:tc>
                  <a:txBody>
                    <a:bodyPr/>
                    <a:lstStyle/>
                    <a:p>
                      <a:pPr algn="ctr"/>
                      <a:r>
                        <a:rPr lang="fr-FR" b="1" dirty="0" smtClean="0"/>
                        <a:t>C</a:t>
                      </a:r>
                      <a:r>
                        <a:rPr lang="fr-FR" b="1" normalizeH="0" baseline="-25000" dirty="0" smtClean="0"/>
                        <a:t>OOS</a:t>
                      </a:r>
                      <a:endParaRPr lang="fr-FR" b="1" dirty="0">
                        <a:latin typeface="Century Gothic" panose="020B0502020202020204" pitchFamily="34" charset="0"/>
                      </a:endParaRPr>
                    </a:p>
                  </a:txBody>
                  <a:tcPr/>
                </a:tc>
                <a:tc>
                  <a:txBody>
                    <a:bodyPr/>
                    <a:lstStyle/>
                    <a:p>
                      <a:pPr algn="ctr"/>
                      <a:r>
                        <a:rPr lang="fr-FR" b="1" dirty="0" smtClean="0"/>
                        <a:t>Nombre de </a:t>
                      </a:r>
                      <a:r>
                        <a:rPr lang="fr-FR" b="1" dirty="0" err="1" smtClean="0"/>
                        <a:t>re-tests</a:t>
                      </a:r>
                      <a:endParaRPr lang="fr-FR" b="1" dirty="0">
                        <a:latin typeface="Century Gothic" panose="020B0502020202020204" pitchFamily="34" charset="0"/>
                      </a:endParaRPr>
                    </a:p>
                  </a:txBody>
                  <a:tcPr/>
                </a:tc>
                <a:extLst>
                  <a:ext uri="{0D108BD9-81ED-4DB2-BD59-A6C34878D82A}">
                    <a16:rowId xmlns:a16="http://schemas.microsoft.com/office/drawing/2014/main" val="10000"/>
                  </a:ext>
                </a:extLst>
              </a:tr>
              <a:tr h="370840">
                <a:tc>
                  <a:txBody>
                    <a:bodyPr/>
                    <a:lstStyle/>
                    <a:p>
                      <a:pPr algn="ctr"/>
                      <a:r>
                        <a:rPr lang="fr-FR" b="1" dirty="0" smtClean="0"/>
                        <a:t>˂ 0,67</a:t>
                      </a:r>
                      <a:endParaRPr lang="fr-FR" b="1" dirty="0">
                        <a:latin typeface="Century Gothic" panose="020B0502020202020204" pitchFamily="34" charset="0"/>
                      </a:endParaRPr>
                    </a:p>
                  </a:txBody>
                  <a:tcPr/>
                </a:tc>
                <a:tc>
                  <a:txBody>
                    <a:bodyPr/>
                    <a:lstStyle/>
                    <a:p>
                      <a:pPr algn="ctr"/>
                      <a:r>
                        <a:rPr lang="fr-FR" b="1" dirty="0" smtClean="0"/>
                        <a:t>≥ 6</a:t>
                      </a:r>
                      <a:endParaRPr lang="fr-FR" b="1" dirty="0">
                        <a:latin typeface="Century Gothic" panose="020B0502020202020204" pitchFamily="34" charset="0"/>
                      </a:endParaRP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t>0,67 ≤ C</a:t>
                      </a:r>
                      <a:r>
                        <a:rPr lang="fr-FR" b="1" normalizeH="0" baseline="-25000" dirty="0" smtClean="0"/>
                        <a:t>OOS</a:t>
                      </a:r>
                      <a:r>
                        <a:rPr lang="fr-FR" b="1" dirty="0" smtClean="0"/>
                        <a:t>&lt; 1,00</a:t>
                      </a:r>
                      <a:endParaRPr lang="fr-FR" b="1" dirty="0">
                        <a:latin typeface="Century Gothic" panose="020B0502020202020204" pitchFamily="34" charset="0"/>
                      </a:endParaRPr>
                    </a:p>
                  </a:txBody>
                  <a:tcPr/>
                </a:tc>
                <a:tc>
                  <a:txBody>
                    <a:bodyPr/>
                    <a:lstStyle/>
                    <a:p>
                      <a:pPr algn="ctr"/>
                      <a:r>
                        <a:rPr lang="fr-FR" b="1" dirty="0" smtClean="0"/>
                        <a:t>5</a:t>
                      </a:r>
                      <a:endParaRPr lang="fr-FR" b="1" dirty="0">
                        <a:latin typeface="Century Gothic" panose="020B0502020202020204" pitchFamily="34" charset="0"/>
                      </a:endParaRP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t>1,00 ≤ C</a:t>
                      </a:r>
                      <a:r>
                        <a:rPr lang="fr-FR" b="1" normalizeH="0" baseline="-25000" dirty="0" smtClean="0"/>
                        <a:t>OOS</a:t>
                      </a:r>
                      <a:r>
                        <a:rPr lang="fr-FR" b="1" dirty="0" smtClean="0"/>
                        <a:t>&lt; 1,33</a:t>
                      </a:r>
                      <a:endParaRPr lang="fr-FR" b="1" dirty="0" smtClean="0">
                        <a:latin typeface="Century Gothic" panose="020B0502020202020204" pitchFamily="34" charset="0"/>
                      </a:endParaRPr>
                    </a:p>
                  </a:txBody>
                  <a:tcPr/>
                </a:tc>
                <a:tc>
                  <a:txBody>
                    <a:bodyPr/>
                    <a:lstStyle/>
                    <a:p>
                      <a:pPr algn="ctr"/>
                      <a:r>
                        <a:rPr lang="fr-FR" b="1" dirty="0" smtClean="0"/>
                        <a:t>4</a:t>
                      </a:r>
                      <a:endParaRPr lang="fr-FR" b="1" dirty="0">
                        <a:latin typeface="Century Gothic" panose="020B0502020202020204" pitchFamily="34" charset="0"/>
                      </a:endParaRP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t>1,33 ≤ C</a:t>
                      </a:r>
                      <a:r>
                        <a:rPr lang="fr-FR" b="1" normalizeH="0" baseline="-25000" dirty="0" smtClean="0"/>
                        <a:t>OOS</a:t>
                      </a:r>
                      <a:r>
                        <a:rPr lang="fr-FR" b="1" dirty="0" smtClean="0"/>
                        <a:t>&lt; 2,00</a:t>
                      </a:r>
                      <a:endParaRPr lang="fr-FR" b="1" dirty="0" smtClean="0">
                        <a:latin typeface="Century Gothic" panose="020B0502020202020204" pitchFamily="34" charset="0"/>
                      </a:endParaRPr>
                    </a:p>
                  </a:txBody>
                  <a:tcPr/>
                </a:tc>
                <a:tc>
                  <a:txBody>
                    <a:bodyPr/>
                    <a:lstStyle/>
                    <a:p>
                      <a:pPr algn="ctr"/>
                      <a:r>
                        <a:rPr lang="fr-FR" b="1" dirty="0" smtClean="0"/>
                        <a:t>3</a:t>
                      </a:r>
                      <a:endParaRPr lang="fr-FR" b="1" dirty="0">
                        <a:latin typeface="Century Gothic" panose="020B0502020202020204" pitchFamily="34" charset="0"/>
                      </a:endParaRPr>
                    </a:p>
                  </a:txBody>
                  <a:tcPr/>
                </a:tc>
                <a:extLst>
                  <a:ext uri="{0D108BD9-81ED-4DB2-BD59-A6C34878D82A}">
                    <a16:rowId xmlns:a16="http://schemas.microsoft.com/office/drawing/2014/main" val="10004"/>
                  </a:ext>
                </a:extLst>
              </a:tr>
              <a:tr h="370840">
                <a:tc>
                  <a:txBody>
                    <a:bodyPr/>
                    <a:lstStyle/>
                    <a:p>
                      <a:pPr algn="ctr"/>
                      <a:r>
                        <a:rPr lang="fr-FR" b="1" dirty="0" smtClean="0"/>
                        <a:t>≥ 2,00</a:t>
                      </a:r>
                      <a:endParaRPr lang="fr-FR" b="1" dirty="0">
                        <a:latin typeface="Century Gothic" panose="020B0502020202020204" pitchFamily="34" charset="0"/>
                      </a:endParaRPr>
                    </a:p>
                  </a:txBody>
                  <a:tcPr/>
                </a:tc>
                <a:tc>
                  <a:txBody>
                    <a:bodyPr/>
                    <a:lstStyle/>
                    <a:p>
                      <a:pPr algn="ctr"/>
                      <a:r>
                        <a:rPr lang="fr-FR" b="1" dirty="0" smtClean="0"/>
                        <a:t>3</a:t>
                      </a:r>
                      <a:endParaRPr lang="fr-FR" b="1" dirty="0">
                        <a:latin typeface="Century Gothic" panose="020B0502020202020204" pitchFamily="34" charset="0"/>
                      </a:endParaRPr>
                    </a:p>
                  </a:txBody>
                  <a:tcPr/>
                </a:tc>
                <a:extLst>
                  <a:ext uri="{0D108BD9-81ED-4DB2-BD59-A6C34878D82A}">
                    <a16:rowId xmlns:a16="http://schemas.microsoft.com/office/drawing/2014/main" val="10005"/>
                  </a:ext>
                </a:extLst>
              </a:tr>
            </a:tbl>
          </a:graphicData>
        </a:graphic>
      </p:graphicFrame>
      <p:sp>
        <p:nvSpPr>
          <p:cNvPr id="41" name="ZoneTexte 40"/>
          <p:cNvSpPr txBox="1"/>
          <p:nvPr/>
        </p:nvSpPr>
        <p:spPr>
          <a:xfrm rot="21344429">
            <a:off x="1474546" y="271495"/>
            <a:ext cx="3266881" cy="461665"/>
          </a:xfrm>
          <a:prstGeom prst="rect">
            <a:avLst/>
          </a:prstGeom>
          <a:noFill/>
          <a:ln>
            <a:solidFill>
              <a:srgbClr val="0070C0"/>
            </a:solidFill>
          </a:ln>
        </p:spPr>
        <p:txBody>
          <a:bodyPr wrap="square" rtlCol="0">
            <a:spAutoFit/>
          </a:bodyPr>
          <a:lstStyle/>
          <a:p>
            <a:r>
              <a:rPr lang="fr-FR" sz="2400" b="1" dirty="0">
                <a:solidFill>
                  <a:srgbClr val="0070C0"/>
                </a:solidFill>
              </a:rPr>
              <a:t>3</a:t>
            </a:r>
            <a:r>
              <a:rPr lang="fr-FR" sz="2400" b="1" dirty="0" smtClean="0">
                <a:solidFill>
                  <a:srgbClr val="0070C0"/>
                </a:solidFill>
              </a:rPr>
              <a:t>. PLAN DE RE-TESTS</a:t>
            </a:r>
            <a:endParaRPr lang="fr-FR" sz="2400" b="1" dirty="0">
              <a:solidFill>
                <a:srgbClr val="0070C0"/>
              </a:solidFill>
            </a:endParaRPr>
          </a:p>
        </p:txBody>
      </p:sp>
    </p:spTree>
    <p:extLst>
      <p:ext uri="{BB962C8B-B14F-4D97-AF65-F5344CB8AC3E}">
        <p14:creationId xmlns:p14="http://schemas.microsoft.com/office/powerpoint/2010/main" val="55825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repeatCount="indefinite"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53" presetClass="entr" presetSubtype="16"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par>
                                <p:cTn id="48" presetID="53" presetClass="entr" presetSubtype="16"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4256550" y="78830"/>
            <a:ext cx="7919610" cy="5910531"/>
          </a:xfrm>
          <a:prstGeom prst="rect">
            <a:avLst/>
          </a:prstGeom>
          <a:effectLst>
            <a:softEdge rad="1270000"/>
          </a:effectLst>
        </p:spPr>
      </p:pic>
      <p:sp>
        <p:nvSpPr>
          <p:cNvPr id="4" name="ZoneTexte 3"/>
          <p:cNvSpPr txBox="1"/>
          <p:nvPr/>
        </p:nvSpPr>
        <p:spPr>
          <a:xfrm>
            <a:off x="612275" y="1274246"/>
            <a:ext cx="11343164" cy="5324535"/>
          </a:xfrm>
          <a:prstGeom prst="rect">
            <a:avLst/>
          </a:prstGeom>
          <a:noFill/>
        </p:spPr>
        <p:txBody>
          <a:bodyPr wrap="square" rtlCol="0">
            <a:spAutoFit/>
          </a:bodyPr>
          <a:lstStyle/>
          <a:p>
            <a:pPr>
              <a:lnSpc>
                <a:spcPct val="200000"/>
              </a:lnSpc>
            </a:pPr>
            <a:r>
              <a:rPr lang="fr-FR" sz="2600" b="1" dirty="0" smtClean="0">
                <a:latin typeface="Century Gothic" panose="020B0502020202020204" pitchFamily="34" charset="0"/>
                <a:cs typeface="Times New Roman" panose="02020603050405020304" pitchFamily="18" charset="0"/>
              </a:rPr>
              <a:t>Les différentes étapes :</a:t>
            </a:r>
          </a:p>
          <a:p>
            <a:pPr marL="342900" indent="-342900">
              <a:lnSpc>
                <a:spcPct val="200000"/>
              </a:lnSpc>
              <a:buFont typeface="Wingdings" panose="05000000000000000000" pitchFamily="2" charset="2"/>
              <a:buChar char="§"/>
            </a:pPr>
            <a:r>
              <a:rPr lang="fr-FR" sz="2400" dirty="0" smtClean="0">
                <a:latin typeface="Century Gothic" panose="020B0502020202020204" pitchFamily="34" charset="0"/>
                <a:cs typeface="Times New Roman" panose="02020603050405020304" pitchFamily="18" charset="0"/>
              </a:rPr>
              <a:t>Évaluation de l’homogénéité de l’ensemble </a:t>
            </a:r>
          </a:p>
          <a:p>
            <a:pPr>
              <a:lnSpc>
                <a:spcPct val="200000"/>
              </a:lnSpc>
            </a:pPr>
            <a:r>
              <a:rPr lang="fr-FR" sz="2400" dirty="0" smtClean="0">
                <a:latin typeface="Century Gothic" panose="020B0502020202020204" pitchFamily="34" charset="0"/>
                <a:cs typeface="Times New Roman" panose="02020603050405020304" pitchFamily="18" charset="0"/>
              </a:rPr>
              <a:t>des résultats (R1 à Rn)</a:t>
            </a:r>
          </a:p>
          <a:p>
            <a:pPr marL="342900" indent="-342900">
              <a:lnSpc>
                <a:spcPct val="200000"/>
              </a:lnSpc>
              <a:buFont typeface="Wingdings" panose="05000000000000000000" pitchFamily="2" charset="2"/>
              <a:buChar char="§"/>
            </a:pPr>
            <a:r>
              <a:rPr lang="fr-FR" sz="2400" dirty="0" smtClean="0">
                <a:latin typeface="Century Gothic" panose="020B0502020202020204" pitchFamily="34" charset="0"/>
                <a:cs typeface="Times New Roman" panose="02020603050405020304" pitchFamily="18" charset="0"/>
              </a:rPr>
              <a:t>Test d’aberrance (Dixon ou </a:t>
            </a:r>
            <a:r>
              <a:rPr lang="fr-FR" sz="2400" dirty="0" err="1" smtClean="0">
                <a:latin typeface="Century Gothic" panose="020B0502020202020204" pitchFamily="34" charset="0"/>
                <a:cs typeface="Times New Roman" panose="02020603050405020304" pitchFamily="18" charset="0"/>
              </a:rPr>
              <a:t>Grubbs</a:t>
            </a:r>
            <a:r>
              <a:rPr lang="fr-FR" sz="2400" dirty="0" smtClean="0">
                <a:latin typeface="Century Gothic" panose="020B0502020202020204" pitchFamily="34" charset="0"/>
                <a:cs typeface="Times New Roman" panose="02020603050405020304" pitchFamily="18" charset="0"/>
              </a:rPr>
              <a:t>) dans le cas </a:t>
            </a:r>
          </a:p>
          <a:p>
            <a:pPr>
              <a:lnSpc>
                <a:spcPct val="200000"/>
              </a:lnSpc>
            </a:pPr>
            <a:r>
              <a:rPr lang="fr-FR" sz="2400" dirty="0" smtClean="0">
                <a:latin typeface="Century Gothic" panose="020B0502020202020204" pitchFamily="34" charset="0"/>
                <a:cs typeface="Times New Roman" panose="02020603050405020304" pitchFamily="18" charset="0"/>
              </a:rPr>
              <a:t>d’une dispersion non satisfaisante</a:t>
            </a:r>
          </a:p>
          <a:p>
            <a:pPr marL="342900" indent="-342900">
              <a:lnSpc>
                <a:spcPct val="200000"/>
              </a:lnSpc>
              <a:buFont typeface="Wingdings" panose="05000000000000000000" pitchFamily="2" charset="2"/>
              <a:buChar char="§"/>
            </a:pPr>
            <a:r>
              <a:rPr lang="fr-FR" sz="2400" dirty="0" smtClean="0">
                <a:latin typeface="Century Gothic" panose="020B0502020202020204" pitchFamily="34" charset="0"/>
                <a:cs typeface="Times New Roman" panose="02020603050405020304" pitchFamily="18" charset="0"/>
              </a:rPr>
              <a:t>Evaluation des résultats (R</a:t>
            </a:r>
            <a:r>
              <a:rPr lang="fr-FR" sz="2400" baseline="-25000" dirty="0" smtClean="0">
                <a:latin typeface="Century Gothic" panose="020B0502020202020204" pitchFamily="34" charset="0"/>
                <a:cs typeface="Times New Roman" panose="02020603050405020304" pitchFamily="18" charset="0"/>
              </a:rPr>
              <a:t>1</a:t>
            </a:r>
            <a:r>
              <a:rPr lang="fr-FR" sz="2400" dirty="0" smtClean="0">
                <a:latin typeface="Century Gothic" panose="020B0502020202020204" pitchFamily="34" charset="0"/>
                <a:cs typeface="Times New Roman" panose="02020603050405020304" pitchFamily="18" charset="0"/>
              </a:rPr>
              <a:t> à R</a:t>
            </a:r>
            <a:r>
              <a:rPr lang="fr-FR" sz="2400" baseline="-25000" dirty="0" smtClean="0">
                <a:latin typeface="Century Gothic" panose="020B0502020202020204" pitchFamily="34" charset="0"/>
                <a:cs typeface="Times New Roman" panose="02020603050405020304" pitchFamily="18" charset="0"/>
              </a:rPr>
              <a:t>n</a:t>
            </a:r>
            <a:r>
              <a:rPr lang="fr-FR" sz="2400" dirty="0" smtClean="0">
                <a:latin typeface="Century Gothic" panose="020B0502020202020204" pitchFamily="34" charset="0"/>
                <a:cs typeface="Times New Roman" panose="02020603050405020304" pitchFamily="18" charset="0"/>
              </a:rPr>
              <a:t> ou R</a:t>
            </a:r>
            <a:r>
              <a:rPr lang="fr-FR" sz="2400" baseline="-25000" dirty="0" smtClean="0">
                <a:latin typeface="Century Gothic" panose="020B0502020202020204" pitchFamily="34" charset="0"/>
                <a:cs typeface="Times New Roman" panose="02020603050405020304" pitchFamily="18" charset="0"/>
              </a:rPr>
              <a:t>2</a:t>
            </a:r>
            <a:r>
              <a:rPr lang="fr-FR" sz="2400" dirty="0" smtClean="0">
                <a:latin typeface="Century Gothic" panose="020B0502020202020204" pitchFamily="34" charset="0"/>
                <a:cs typeface="Times New Roman" panose="02020603050405020304" pitchFamily="18" charset="0"/>
              </a:rPr>
              <a:t> à R</a:t>
            </a:r>
            <a:r>
              <a:rPr lang="fr-FR" sz="2400" baseline="-25000" dirty="0" smtClean="0">
                <a:latin typeface="Century Gothic" panose="020B0502020202020204" pitchFamily="34" charset="0"/>
                <a:cs typeface="Times New Roman" panose="02020603050405020304" pitchFamily="18" charset="0"/>
              </a:rPr>
              <a:t>n</a:t>
            </a:r>
            <a:r>
              <a:rPr lang="fr-FR" sz="2400" dirty="0" smtClean="0">
                <a:latin typeface="Century Gothic" panose="020B0502020202020204" pitchFamily="34" charset="0"/>
                <a:cs typeface="Times New Roman" panose="02020603050405020304" pitchFamily="18" charset="0"/>
              </a:rPr>
              <a:t>)</a:t>
            </a:r>
          </a:p>
          <a:p>
            <a:pPr marL="342900" indent="-342900">
              <a:lnSpc>
                <a:spcPct val="200000"/>
              </a:lnSpc>
              <a:buFont typeface="Wingdings" panose="05000000000000000000" pitchFamily="2" charset="2"/>
              <a:buChar char="§"/>
            </a:pPr>
            <a:r>
              <a:rPr lang="fr-FR" sz="2400" dirty="0" smtClean="0">
                <a:latin typeface="Century Gothic" panose="020B0502020202020204" pitchFamily="34" charset="0"/>
                <a:cs typeface="Times New Roman" panose="02020603050405020304" pitchFamily="18" charset="0"/>
              </a:rPr>
              <a:t>Conclusion ou investigation complémentaire</a:t>
            </a:r>
            <a:endParaRPr lang="fr-FR" sz="2400" dirty="0">
              <a:latin typeface="Century Gothic" panose="020B0502020202020204" pitchFamily="34" charset="0"/>
              <a:cs typeface="Times New Roman" panose="02020603050405020304" pitchFamily="18" charset="0"/>
            </a:endParaRPr>
          </a:p>
        </p:txBody>
      </p:sp>
      <p:sp>
        <p:nvSpPr>
          <p:cNvPr id="7" name="ZoneTexte 6"/>
          <p:cNvSpPr txBox="1"/>
          <p:nvPr/>
        </p:nvSpPr>
        <p:spPr>
          <a:xfrm>
            <a:off x="5262880" y="0"/>
            <a:ext cx="6929120" cy="646331"/>
          </a:xfrm>
          <a:prstGeom prst="rect">
            <a:avLst/>
          </a:prstGeom>
          <a:solidFill>
            <a:srgbClr val="009900"/>
          </a:solidFill>
        </p:spPr>
        <p:style>
          <a:lnRef idx="0">
            <a:scrgbClr r="0" g="0" b="0"/>
          </a:lnRef>
          <a:fillRef idx="1003">
            <a:schemeClr val="dk1"/>
          </a:fillRef>
          <a:effectRef idx="0">
            <a:scrgbClr r="0" g="0" b="0"/>
          </a:effectRef>
          <a:fontRef idx="major"/>
        </p:style>
        <p:txBody>
          <a:bodyPr wrap="square" rtlCol="0">
            <a:spAutoFit/>
          </a:bodyPr>
          <a:lstStyle/>
          <a:p>
            <a:pPr algn="r"/>
            <a:r>
              <a:rPr lang="fr-FR" sz="3600" b="1" dirty="0" smtClean="0">
                <a:solidFill>
                  <a:schemeClr val="bg1"/>
                </a:solidFill>
              </a:rPr>
              <a:t>V. INVESTIGATION SUR LE RESULTAT OOS</a:t>
            </a:r>
            <a:endParaRPr lang="fr-FR" sz="3600" b="1" dirty="0">
              <a:solidFill>
                <a:schemeClr val="bg1"/>
              </a:solidFill>
            </a:endParaRPr>
          </a:p>
        </p:txBody>
      </p:sp>
      <p:sp>
        <p:nvSpPr>
          <p:cNvPr id="8" name="ZoneTexte 7"/>
          <p:cNvSpPr txBox="1"/>
          <p:nvPr/>
        </p:nvSpPr>
        <p:spPr>
          <a:xfrm>
            <a:off x="612275" y="1043414"/>
            <a:ext cx="9315731" cy="461665"/>
          </a:xfrm>
          <a:prstGeom prst="rect">
            <a:avLst/>
          </a:prstGeom>
          <a:noFill/>
        </p:spPr>
        <p:txBody>
          <a:bodyPr wrap="square" rtlCol="0">
            <a:spAutoFit/>
          </a:bodyPr>
          <a:lstStyle/>
          <a:p>
            <a:r>
              <a:rPr lang="fr-FR" sz="2400" b="1" dirty="0" smtClean="0">
                <a:latin typeface="Century Gothic" panose="020B0502020202020204" pitchFamily="34" charset="0"/>
                <a:cs typeface="Times New Roman" panose="02020603050405020304" pitchFamily="18" charset="0"/>
              </a:rPr>
              <a:t>TRAITEMENT STATISTIQUE ET CONCLUSION SUR LE PLAN RE-TEST</a:t>
            </a:r>
            <a:endParaRPr lang="fr-FR" sz="2400" b="1" dirty="0">
              <a:latin typeface="Century Gothic" panose="020B0502020202020204" pitchFamily="34" charset="0"/>
              <a:cs typeface="Times New Roman" panose="02020603050405020304" pitchFamily="18" charset="0"/>
            </a:endParaRPr>
          </a:p>
        </p:txBody>
      </p:sp>
      <p:sp>
        <p:nvSpPr>
          <p:cNvPr id="9" name="ZoneTexte 8"/>
          <p:cNvSpPr txBox="1"/>
          <p:nvPr/>
        </p:nvSpPr>
        <p:spPr>
          <a:xfrm rot="21344429">
            <a:off x="1926289" y="254696"/>
            <a:ext cx="2814514" cy="461665"/>
          </a:xfrm>
          <a:prstGeom prst="rect">
            <a:avLst/>
          </a:prstGeom>
          <a:noFill/>
          <a:ln>
            <a:solidFill>
              <a:srgbClr val="0070C0"/>
            </a:solidFill>
          </a:ln>
        </p:spPr>
        <p:txBody>
          <a:bodyPr wrap="square" rtlCol="0">
            <a:spAutoFit/>
          </a:bodyPr>
          <a:lstStyle/>
          <a:p>
            <a:r>
              <a:rPr lang="fr-FR" sz="2400" b="1" dirty="0">
                <a:solidFill>
                  <a:srgbClr val="0070C0"/>
                </a:solidFill>
              </a:rPr>
              <a:t>3</a:t>
            </a:r>
            <a:r>
              <a:rPr lang="fr-FR" sz="2400" b="1" dirty="0" smtClean="0">
                <a:solidFill>
                  <a:srgbClr val="0070C0"/>
                </a:solidFill>
              </a:rPr>
              <a:t>. PLAN DE RE-TETS</a:t>
            </a:r>
            <a:endParaRPr lang="fr-FR" sz="2400" b="1" dirty="0">
              <a:solidFill>
                <a:srgbClr val="0070C0"/>
              </a:solidFill>
            </a:endParaRPr>
          </a:p>
        </p:txBody>
      </p:sp>
    </p:spTree>
    <p:extLst>
      <p:ext uri="{BB962C8B-B14F-4D97-AF65-F5344CB8AC3E}">
        <p14:creationId xmlns:p14="http://schemas.microsoft.com/office/powerpoint/2010/main" val="51071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osange 2"/>
          <p:cNvSpPr/>
          <p:nvPr/>
        </p:nvSpPr>
        <p:spPr>
          <a:xfrm>
            <a:off x="4330262" y="1127736"/>
            <a:ext cx="3531477" cy="1214000"/>
          </a:xfrm>
          <a:prstGeom prst="diamond">
            <a:avLst/>
          </a:prstGeom>
          <a:solidFill>
            <a:schemeClr val="accent3"/>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Homogénéité</a:t>
            </a:r>
          </a:p>
          <a:p>
            <a:pPr algn="ctr"/>
            <a:r>
              <a:rPr lang="fr-FR" dirty="0" smtClean="0">
                <a:solidFill>
                  <a:schemeClr val="tx1"/>
                </a:solidFill>
              </a:rPr>
              <a:t>(R</a:t>
            </a:r>
            <a:r>
              <a:rPr lang="fr-FR" baseline="-25000" dirty="0" smtClean="0">
                <a:solidFill>
                  <a:schemeClr val="tx1"/>
                </a:solidFill>
              </a:rPr>
              <a:t>1</a:t>
            </a:r>
            <a:r>
              <a:rPr lang="fr-FR" dirty="0" smtClean="0">
                <a:solidFill>
                  <a:schemeClr val="tx1"/>
                </a:solidFill>
              </a:rPr>
              <a:t>,R</a:t>
            </a:r>
            <a:r>
              <a:rPr lang="fr-FR" baseline="-25000" dirty="0" smtClean="0">
                <a:solidFill>
                  <a:schemeClr val="tx1"/>
                </a:solidFill>
              </a:rPr>
              <a:t>2 </a:t>
            </a:r>
            <a:r>
              <a:rPr lang="fr-FR" dirty="0">
                <a:solidFill>
                  <a:schemeClr val="tx1"/>
                </a:solidFill>
              </a:rPr>
              <a:t>,</a:t>
            </a:r>
            <a:r>
              <a:rPr lang="fr-FR" dirty="0" smtClean="0">
                <a:solidFill>
                  <a:schemeClr val="tx1"/>
                </a:solidFill>
              </a:rPr>
              <a:t>…..R</a:t>
            </a:r>
            <a:r>
              <a:rPr lang="fr-FR" baseline="-25000" dirty="0">
                <a:solidFill>
                  <a:schemeClr val="tx1"/>
                </a:solidFill>
              </a:rPr>
              <a:t>n</a:t>
            </a:r>
            <a:r>
              <a:rPr lang="fr-FR" dirty="0" smtClean="0">
                <a:solidFill>
                  <a:schemeClr val="tx1"/>
                </a:solidFill>
              </a:rPr>
              <a:t>)</a:t>
            </a:r>
          </a:p>
          <a:p>
            <a:pPr algn="ctr"/>
            <a:r>
              <a:rPr lang="fr-FR" dirty="0" smtClean="0">
                <a:solidFill>
                  <a:schemeClr val="tx1"/>
                </a:solidFill>
              </a:rPr>
              <a:t>≤ Critères définis</a:t>
            </a:r>
            <a:endParaRPr lang="fr-FR" dirty="0">
              <a:solidFill>
                <a:schemeClr val="tx1"/>
              </a:solidFill>
            </a:endParaRPr>
          </a:p>
        </p:txBody>
      </p:sp>
      <p:sp>
        <p:nvSpPr>
          <p:cNvPr id="5" name="Losange 4"/>
          <p:cNvSpPr/>
          <p:nvPr/>
        </p:nvSpPr>
        <p:spPr>
          <a:xfrm>
            <a:off x="7199586" y="2437603"/>
            <a:ext cx="2722179" cy="898634"/>
          </a:xfrm>
          <a:prstGeom prst="diamond">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t>
            </a:r>
            <a:r>
              <a:rPr lang="fr-FR" baseline="-25000" dirty="0" smtClean="0">
                <a:solidFill>
                  <a:schemeClr val="tx1"/>
                </a:solidFill>
              </a:rPr>
              <a:t>1</a:t>
            </a:r>
            <a:r>
              <a:rPr lang="fr-FR" dirty="0" smtClean="0">
                <a:solidFill>
                  <a:schemeClr val="tx1"/>
                </a:solidFill>
              </a:rPr>
              <a:t> seul OOS </a:t>
            </a:r>
            <a:endParaRPr lang="fr-FR" dirty="0">
              <a:solidFill>
                <a:schemeClr val="tx1"/>
              </a:solidFill>
            </a:endParaRPr>
          </a:p>
        </p:txBody>
      </p:sp>
      <p:sp>
        <p:nvSpPr>
          <p:cNvPr id="6" name="Losange 5"/>
          <p:cNvSpPr/>
          <p:nvPr/>
        </p:nvSpPr>
        <p:spPr>
          <a:xfrm>
            <a:off x="7199586" y="3683358"/>
            <a:ext cx="2722179" cy="898634"/>
          </a:xfrm>
          <a:prstGeom prst="diamond">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t>
            </a:r>
            <a:r>
              <a:rPr lang="fr-FR" baseline="-25000" dirty="0" smtClean="0">
                <a:solidFill>
                  <a:schemeClr val="tx1"/>
                </a:solidFill>
              </a:rPr>
              <a:t>1</a:t>
            </a:r>
            <a:r>
              <a:rPr lang="fr-FR" dirty="0" smtClean="0">
                <a:solidFill>
                  <a:schemeClr val="tx1"/>
                </a:solidFill>
              </a:rPr>
              <a:t> aberrant</a:t>
            </a:r>
            <a:endParaRPr lang="fr-FR" dirty="0">
              <a:solidFill>
                <a:schemeClr val="tx1"/>
              </a:solidFill>
            </a:endParaRPr>
          </a:p>
        </p:txBody>
      </p:sp>
      <p:sp>
        <p:nvSpPr>
          <p:cNvPr id="7" name="ZoneTexte 6"/>
          <p:cNvSpPr txBox="1"/>
          <p:nvPr/>
        </p:nvSpPr>
        <p:spPr>
          <a:xfrm>
            <a:off x="5222460" y="3801476"/>
            <a:ext cx="2175642" cy="646331"/>
          </a:xfrm>
          <a:prstGeom prst="rect">
            <a:avLst/>
          </a:prstGeom>
          <a:noFill/>
          <a:ln w="28575">
            <a:solidFill>
              <a:schemeClr val="tx1"/>
            </a:solidFill>
          </a:ln>
        </p:spPr>
        <p:txBody>
          <a:bodyPr wrap="square" rtlCol="0">
            <a:spAutoFit/>
          </a:bodyPr>
          <a:lstStyle/>
          <a:p>
            <a:r>
              <a:rPr lang="fr-FR" dirty="0" err="1" smtClean="0"/>
              <a:t>Grubbs</a:t>
            </a:r>
            <a:r>
              <a:rPr lang="fr-FR" dirty="0" smtClean="0"/>
              <a:t> ou Dixon </a:t>
            </a:r>
          </a:p>
          <a:p>
            <a:r>
              <a:rPr lang="fr-FR" dirty="0" smtClean="0"/>
              <a:t>Si n ≥ 4 </a:t>
            </a:r>
            <a:r>
              <a:rPr lang="fr-FR" dirty="0"/>
              <a:t>(R</a:t>
            </a:r>
            <a:r>
              <a:rPr lang="fr-FR" baseline="-25000" dirty="0"/>
              <a:t>1</a:t>
            </a:r>
            <a:r>
              <a:rPr lang="fr-FR" dirty="0"/>
              <a:t>,R</a:t>
            </a:r>
            <a:r>
              <a:rPr lang="fr-FR" baseline="-25000" dirty="0"/>
              <a:t>2 </a:t>
            </a:r>
            <a:r>
              <a:rPr lang="fr-FR" dirty="0"/>
              <a:t>,…..</a:t>
            </a:r>
            <a:r>
              <a:rPr lang="fr-FR" dirty="0" smtClean="0"/>
              <a:t>R</a:t>
            </a:r>
            <a:r>
              <a:rPr lang="fr-FR" baseline="-25000" dirty="0"/>
              <a:t>n</a:t>
            </a:r>
            <a:r>
              <a:rPr lang="fr-FR" dirty="0" smtClean="0"/>
              <a:t>) </a:t>
            </a:r>
            <a:endParaRPr lang="fr-FR" dirty="0"/>
          </a:p>
        </p:txBody>
      </p:sp>
      <p:sp>
        <p:nvSpPr>
          <p:cNvPr id="8" name="Losange 7"/>
          <p:cNvSpPr/>
          <p:nvPr/>
        </p:nvSpPr>
        <p:spPr>
          <a:xfrm>
            <a:off x="6823841" y="4929113"/>
            <a:ext cx="3473667" cy="1292773"/>
          </a:xfrm>
          <a:prstGeom prst="diamond">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Homogénéité</a:t>
            </a:r>
          </a:p>
          <a:p>
            <a:pPr algn="ctr"/>
            <a:r>
              <a:rPr lang="fr-FR" dirty="0">
                <a:solidFill>
                  <a:schemeClr val="tx1"/>
                </a:solidFill>
              </a:rPr>
              <a:t>(</a:t>
            </a:r>
            <a:r>
              <a:rPr lang="fr-FR" dirty="0" smtClean="0">
                <a:solidFill>
                  <a:schemeClr val="tx1"/>
                </a:solidFill>
              </a:rPr>
              <a:t>R</a:t>
            </a:r>
            <a:r>
              <a:rPr lang="fr-FR" baseline="-25000" dirty="0" smtClean="0">
                <a:solidFill>
                  <a:schemeClr val="tx1"/>
                </a:solidFill>
              </a:rPr>
              <a:t>2 </a:t>
            </a:r>
            <a:r>
              <a:rPr lang="fr-FR" dirty="0">
                <a:solidFill>
                  <a:schemeClr val="tx1"/>
                </a:solidFill>
              </a:rPr>
              <a:t>,…..</a:t>
            </a:r>
            <a:r>
              <a:rPr lang="fr-FR" dirty="0" smtClean="0">
                <a:solidFill>
                  <a:schemeClr val="tx1"/>
                </a:solidFill>
              </a:rPr>
              <a:t>R</a:t>
            </a:r>
            <a:r>
              <a:rPr lang="fr-FR" baseline="-25000" dirty="0">
                <a:solidFill>
                  <a:schemeClr val="tx1"/>
                </a:solidFill>
              </a:rPr>
              <a:t>n</a:t>
            </a:r>
            <a:r>
              <a:rPr lang="fr-FR" dirty="0" smtClean="0">
                <a:solidFill>
                  <a:schemeClr val="tx1"/>
                </a:solidFill>
              </a:rPr>
              <a:t>) </a:t>
            </a:r>
            <a:r>
              <a:rPr lang="fr-FR" dirty="0">
                <a:solidFill>
                  <a:schemeClr val="tx1"/>
                </a:solidFill>
              </a:rPr>
              <a:t>≤Critères définis</a:t>
            </a:r>
          </a:p>
          <a:p>
            <a:pPr algn="ctr"/>
            <a:endParaRPr lang="fr-FR" dirty="0"/>
          </a:p>
        </p:txBody>
      </p:sp>
      <p:sp>
        <p:nvSpPr>
          <p:cNvPr id="9" name="ZoneTexte 8"/>
          <p:cNvSpPr txBox="1"/>
          <p:nvPr/>
        </p:nvSpPr>
        <p:spPr>
          <a:xfrm rot="5400000">
            <a:off x="8502795" y="3297343"/>
            <a:ext cx="5839921" cy="83099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fr-FR" sz="2400" dirty="0" smtClean="0"/>
              <a:t>Nécessité d’investigations complémentaires</a:t>
            </a:r>
          </a:p>
          <a:p>
            <a:r>
              <a:rPr lang="fr-FR" sz="2400" dirty="0" smtClean="0"/>
              <a:t> </a:t>
            </a:r>
            <a:endParaRPr lang="fr-FR" sz="2400" dirty="0"/>
          </a:p>
        </p:txBody>
      </p:sp>
      <p:sp>
        <p:nvSpPr>
          <p:cNvPr id="10" name="ZoneTexte 9"/>
          <p:cNvSpPr txBox="1"/>
          <p:nvPr/>
        </p:nvSpPr>
        <p:spPr>
          <a:xfrm>
            <a:off x="864042" y="4825038"/>
            <a:ext cx="3452648" cy="1477328"/>
          </a:xfrm>
          <a:prstGeom prst="rect">
            <a:avLst/>
          </a:prstGeom>
          <a:noFill/>
          <a:ln w="28575">
            <a:solidFill>
              <a:schemeClr val="accent2"/>
            </a:solidFill>
          </a:ln>
        </p:spPr>
        <p:txBody>
          <a:bodyPr wrap="square" rtlCol="0">
            <a:spAutoFit/>
          </a:bodyPr>
          <a:lstStyle/>
          <a:p>
            <a:r>
              <a:rPr lang="fr-FR" dirty="0" smtClean="0"/>
              <a:t>Décision laboratoire : </a:t>
            </a:r>
          </a:p>
          <a:p>
            <a:pPr algn="ctr"/>
            <a:r>
              <a:rPr lang="fr-FR" b="1" dirty="0" smtClean="0">
                <a:solidFill>
                  <a:srgbClr val="009900"/>
                </a:solidFill>
              </a:rPr>
              <a:t>RÉSULTAT CONFORME</a:t>
            </a:r>
          </a:p>
          <a:p>
            <a:r>
              <a:rPr lang="fr-FR" dirty="0" smtClean="0"/>
              <a:t>Rendu des résultats : résultats individuels + moyenne </a:t>
            </a:r>
            <a:r>
              <a:rPr lang="fr-FR" dirty="0"/>
              <a:t>(R</a:t>
            </a:r>
            <a:r>
              <a:rPr lang="fr-FR" baseline="-25000" dirty="0"/>
              <a:t>2 </a:t>
            </a:r>
            <a:r>
              <a:rPr lang="fr-FR" dirty="0"/>
              <a:t>,…..</a:t>
            </a:r>
            <a:r>
              <a:rPr lang="fr-FR" dirty="0" smtClean="0"/>
              <a:t>R</a:t>
            </a:r>
            <a:r>
              <a:rPr lang="fr-FR" baseline="-25000" dirty="0"/>
              <a:t>6</a:t>
            </a:r>
            <a:r>
              <a:rPr lang="fr-FR" dirty="0" smtClean="0"/>
              <a:t>)  + CV % ou autre critère</a:t>
            </a:r>
            <a:endParaRPr lang="fr-FR" dirty="0"/>
          </a:p>
        </p:txBody>
      </p:sp>
      <p:cxnSp>
        <p:nvCxnSpPr>
          <p:cNvPr id="13" name="Connecteur droit avec flèche 12"/>
          <p:cNvCxnSpPr>
            <a:endCxn id="3" idx="0"/>
          </p:cNvCxnSpPr>
          <p:nvPr/>
        </p:nvCxnSpPr>
        <p:spPr>
          <a:xfrm>
            <a:off x="6096000" y="792881"/>
            <a:ext cx="1" cy="334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21"/>
          <p:cNvCxnSpPr>
            <a:stCxn id="3" idx="3"/>
          </p:cNvCxnSpPr>
          <p:nvPr/>
        </p:nvCxnSpPr>
        <p:spPr>
          <a:xfrm>
            <a:off x="7861739" y="1734736"/>
            <a:ext cx="68842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8537287" y="1734736"/>
            <a:ext cx="1" cy="67827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5" idx="2"/>
          </p:cNvCxnSpPr>
          <p:nvPr/>
        </p:nvCxnSpPr>
        <p:spPr>
          <a:xfrm flipH="1">
            <a:off x="8560675" y="3336237"/>
            <a:ext cx="1" cy="347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6" idx="2"/>
          </p:cNvCxnSpPr>
          <p:nvPr/>
        </p:nvCxnSpPr>
        <p:spPr>
          <a:xfrm flipH="1">
            <a:off x="8560675" y="4581992"/>
            <a:ext cx="1" cy="347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4952666" y="24208"/>
            <a:ext cx="2286668" cy="830997"/>
          </a:xfrm>
          <a:prstGeom prst="rect">
            <a:avLst/>
          </a:prstGeom>
          <a:noFill/>
          <a:ln w="28575">
            <a:solidFill>
              <a:schemeClr val="accent2"/>
            </a:solidFill>
          </a:ln>
        </p:spPr>
        <p:txBody>
          <a:bodyPr wrap="square" rtlCol="0">
            <a:spAutoFit/>
          </a:bodyPr>
          <a:lstStyle/>
          <a:p>
            <a:pPr algn="ctr"/>
            <a:r>
              <a:rPr lang="fr-FR" sz="2400" b="1" dirty="0" smtClean="0"/>
              <a:t>Plan de </a:t>
            </a:r>
            <a:r>
              <a:rPr lang="fr-FR" sz="2400" b="1" dirty="0" err="1" smtClean="0"/>
              <a:t>Re-test</a:t>
            </a:r>
            <a:endParaRPr lang="fr-FR" sz="2400" b="1" dirty="0" smtClean="0"/>
          </a:p>
          <a:p>
            <a:pPr algn="ctr"/>
            <a:r>
              <a:rPr lang="fr-FR" sz="2400" b="1" dirty="0" smtClean="0"/>
              <a:t>R</a:t>
            </a:r>
            <a:r>
              <a:rPr lang="fr-FR" sz="2400" b="1" baseline="-25000" dirty="0"/>
              <a:t>1</a:t>
            </a:r>
            <a:r>
              <a:rPr lang="fr-FR" sz="2400" b="1" dirty="0" smtClean="0"/>
              <a:t> à R</a:t>
            </a:r>
            <a:r>
              <a:rPr lang="fr-FR" sz="2400" b="1" baseline="-25000" dirty="0" smtClean="0"/>
              <a:t>n</a:t>
            </a:r>
            <a:endParaRPr lang="fr-FR" sz="2400" b="1" dirty="0"/>
          </a:p>
        </p:txBody>
      </p:sp>
      <p:cxnSp>
        <p:nvCxnSpPr>
          <p:cNvPr id="46" name="Connecteur droit avec flèche 45"/>
          <p:cNvCxnSpPr>
            <a:stCxn id="8" idx="3"/>
          </p:cNvCxnSpPr>
          <p:nvPr/>
        </p:nvCxnSpPr>
        <p:spPr>
          <a:xfrm>
            <a:off x="10297508" y="5575500"/>
            <a:ext cx="711930" cy="10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8757634" y="1734736"/>
            <a:ext cx="758447" cy="377399"/>
          </a:xfrm>
          <a:prstGeom prst="rect">
            <a:avLst/>
          </a:prstGeom>
          <a:noFill/>
        </p:spPr>
        <p:txBody>
          <a:bodyPr wrap="square" rtlCol="0">
            <a:spAutoFit/>
          </a:bodyPr>
          <a:lstStyle/>
          <a:p>
            <a:pPr algn="ctr"/>
            <a:r>
              <a:rPr lang="fr-FR" b="1" dirty="0" smtClean="0"/>
              <a:t>NON</a:t>
            </a:r>
            <a:endParaRPr lang="fr-FR" b="1" dirty="0"/>
          </a:p>
        </p:txBody>
      </p:sp>
      <p:sp>
        <p:nvSpPr>
          <p:cNvPr id="48" name="ZoneTexte 47"/>
          <p:cNvSpPr txBox="1"/>
          <p:nvPr/>
        </p:nvSpPr>
        <p:spPr>
          <a:xfrm>
            <a:off x="10068187" y="2503212"/>
            <a:ext cx="758447" cy="377399"/>
          </a:xfrm>
          <a:prstGeom prst="rect">
            <a:avLst/>
          </a:prstGeom>
          <a:noFill/>
        </p:spPr>
        <p:txBody>
          <a:bodyPr wrap="square" rtlCol="0">
            <a:spAutoFit/>
          </a:bodyPr>
          <a:lstStyle/>
          <a:p>
            <a:pPr algn="ctr"/>
            <a:r>
              <a:rPr lang="fr-FR" b="1" dirty="0" smtClean="0"/>
              <a:t>NON</a:t>
            </a:r>
            <a:endParaRPr lang="fr-FR" b="1" dirty="0"/>
          </a:p>
        </p:txBody>
      </p:sp>
      <p:sp>
        <p:nvSpPr>
          <p:cNvPr id="49" name="ZoneTexte 48"/>
          <p:cNvSpPr txBox="1"/>
          <p:nvPr/>
        </p:nvSpPr>
        <p:spPr>
          <a:xfrm>
            <a:off x="10068186" y="3712383"/>
            <a:ext cx="758447" cy="377399"/>
          </a:xfrm>
          <a:prstGeom prst="rect">
            <a:avLst/>
          </a:prstGeom>
          <a:noFill/>
        </p:spPr>
        <p:txBody>
          <a:bodyPr wrap="square" rtlCol="0">
            <a:spAutoFit/>
          </a:bodyPr>
          <a:lstStyle/>
          <a:p>
            <a:pPr algn="ctr"/>
            <a:r>
              <a:rPr lang="fr-FR" b="1" dirty="0" smtClean="0"/>
              <a:t>NON</a:t>
            </a:r>
            <a:endParaRPr lang="fr-FR" b="1" dirty="0"/>
          </a:p>
        </p:txBody>
      </p:sp>
      <p:cxnSp>
        <p:nvCxnSpPr>
          <p:cNvPr id="51" name="Connecteur droit avec flèche 50"/>
          <p:cNvCxnSpPr>
            <a:stCxn id="6" idx="3"/>
          </p:cNvCxnSpPr>
          <p:nvPr/>
        </p:nvCxnSpPr>
        <p:spPr>
          <a:xfrm>
            <a:off x="9921765" y="4132675"/>
            <a:ext cx="108767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stCxn id="5" idx="3"/>
          </p:cNvCxnSpPr>
          <p:nvPr/>
        </p:nvCxnSpPr>
        <p:spPr>
          <a:xfrm flipV="1">
            <a:off x="9921765" y="2880611"/>
            <a:ext cx="1087673" cy="63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10208683" y="5123523"/>
            <a:ext cx="758447" cy="377399"/>
          </a:xfrm>
          <a:prstGeom prst="rect">
            <a:avLst/>
          </a:prstGeom>
          <a:noFill/>
        </p:spPr>
        <p:txBody>
          <a:bodyPr wrap="square" rtlCol="0">
            <a:spAutoFit/>
          </a:bodyPr>
          <a:lstStyle/>
          <a:p>
            <a:pPr algn="ctr"/>
            <a:r>
              <a:rPr lang="fr-FR" b="1" dirty="0" smtClean="0"/>
              <a:t>NON</a:t>
            </a:r>
            <a:endParaRPr lang="fr-FR" b="1" dirty="0"/>
          </a:p>
        </p:txBody>
      </p:sp>
      <p:cxnSp>
        <p:nvCxnSpPr>
          <p:cNvPr id="58" name="Connecteur droit avec flèche 57"/>
          <p:cNvCxnSpPr>
            <a:stCxn id="8" idx="1"/>
          </p:cNvCxnSpPr>
          <p:nvPr/>
        </p:nvCxnSpPr>
        <p:spPr>
          <a:xfrm flipH="1" flipV="1">
            <a:off x="4316690" y="5575499"/>
            <a:ext cx="2507151"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5198973" y="5151835"/>
            <a:ext cx="758447" cy="377399"/>
          </a:xfrm>
          <a:prstGeom prst="rect">
            <a:avLst/>
          </a:prstGeom>
          <a:noFill/>
        </p:spPr>
        <p:txBody>
          <a:bodyPr wrap="square" rtlCol="0">
            <a:spAutoFit/>
          </a:bodyPr>
          <a:lstStyle/>
          <a:p>
            <a:pPr algn="ctr"/>
            <a:r>
              <a:rPr lang="fr-FR" b="1" dirty="0" smtClean="0"/>
              <a:t>OUI</a:t>
            </a:r>
            <a:endParaRPr lang="fr-FR" b="1" dirty="0"/>
          </a:p>
        </p:txBody>
      </p:sp>
      <p:sp>
        <p:nvSpPr>
          <p:cNvPr id="60" name="ZoneTexte 59"/>
          <p:cNvSpPr txBox="1"/>
          <p:nvPr/>
        </p:nvSpPr>
        <p:spPr>
          <a:xfrm>
            <a:off x="10263290" y="2901363"/>
            <a:ext cx="544580" cy="461665"/>
          </a:xfrm>
          <a:prstGeom prst="rect">
            <a:avLst/>
          </a:prstGeom>
          <a:noFill/>
        </p:spPr>
        <p:txBody>
          <a:bodyPr wrap="square" rtlCol="0">
            <a:spAutoFit/>
          </a:bodyPr>
          <a:lstStyle/>
          <a:p>
            <a:r>
              <a:rPr lang="fr-FR" sz="2400" b="1" dirty="0" smtClean="0">
                <a:solidFill>
                  <a:srgbClr val="FF0000"/>
                </a:solidFill>
              </a:rPr>
              <a:t>(a)</a:t>
            </a:r>
            <a:endParaRPr lang="fr-FR" sz="2400" b="1" dirty="0">
              <a:solidFill>
                <a:srgbClr val="FF0000"/>
              </a:solidFill>
            </a:endParaRPr>
          </a:p>
        </p:txBody>
      </p:sp>
      <p:sp>
        <p:nvSpPr>
          <p:cNvPr id="61" name="ZoneTexte 60"/>
          <p:cNvSpPr txBox="1"/>
          <p:nvPr/>
        </p:nvSpPr>
        <p:spPr>
          <a:xfrm>
            <a:off x="10208683" y="4226795"/>
            <a:ext cx="544580" cy="461665"/>
          </a:xfrm>
          <a:prstGeom prst="rect">
            <a:avLst/>
          </a:prstGeom>
          <a:noFill/>
        </p:spPr>
        <p:txBody>
          <a:bodyPr wrap="square" rtlCol="0">
            <a:spAutoFit/>
          </a:bodyPr>
          <a:lstStyle/>
          <a:p>
            <a:r>
              <a:rPr lang="fr-FR" sz="2400" b="1" dirty="0" smtClean="0">
                <a:solidFill>
                  <a:srgbClr val="FF0000"/>
                </a:solidFill>
              </a:rPr>
              <a:t>(b)</a:t>
            </a:r>
            <a:endParaRPr lang="fr-FR" sz="2400" b="1" dirty="0">
              <a:solidFill>
                <a:srgbClr val="FF0000"/>
              </a:solidFill>
            </a:endParaRPr>
          </a:p>
        </p:txBody>
      </p:sp>
      <p:sp>
        <p:nvSpPr>
          <p:cNvPr id="62" name="ZoneTexte 61"/>
          <p:cNvSpPr txBox="1"/>
          <p:nvPr/>
        </p:nvSpPr>
        <p:spPr>
          <a:xfrm>
            <a:off x="10297508" y="5752913"/>
            <a:ext cx="544580" cy="461665"/>
          </a:xfrm>
          <a:prstGeom prst="rect">
            <a:avLst/>
          </a:prstGeom>
          <a:noFill/>
        </p:spPr>
        <p:txBody>
          <a:bodyPr wrap="square" rtlCol="0">
            <a:spAutoFit/>
          </a:bodyPr>
          <a:lstStyle/>
          <a:p>
            <a:r>
              <a:rPr lang="fr-FR" sz="2400" b="1" dirty="0" smtClean="0">
                <a:solidFill>
                  <a:srgbClr val="FF0000"/>
                </a:solidFill>
              </a:rPr>
              <a:t>(c)</a:t>
            </a:r>
            <a:endParaRPr lang="fr-FR" sz="2400" b="1" dirty="0">
              <a:solidFill>
                <a:srgbClr val="FF0000"/>
              </a:solidFill>
            </a:endParaRPr>
          </a:p>
        </p:txBody>
      </p:sp>
      <p:sp>
        <p:nvSpPr>
          <p:cNvPr id="63" name="ZoneTexte 62"/>
          <p:cNvSpPr txBox="1"/>
          <p:nvPr/>
        </p:nvSpPr>
        <p:spPr>
          <a:xfrm>
            <a:off x="5336654" y="5620418"/>
            <a:ext cx="544580" cy="461665"/>
          </a:xfrm>
          <a:prstGeom prst="rect">
            <a:avLst/>
          </a:prstGeom>
          <a:noFill/>
        </p:spPr>
        <p:txBody>
          <a:bodyPr wrap="square" rtlCol="0">
            <a:spAutoFit/>
          </a:bodyPr>
          <a:lstStyle/>
          <a:p>
            <a:r>
              <a:rPr lang="fr-FR" sz="2400" b="1" dirty="0" smtClean="0">
                <a:solidFill>
                  <a:srgbClr val="FF0000"/>
                </a:solidFill>
              </a:rPr>
              <a:t>(d)</a:t>
            </a:r>
            <a:endParaRPr lang="fr-FR" sz="2400" b="1" dirty="0">
              <a:solidFill>
                <a:srgbClr val="FF0000"/>
              </a:solidFill>
            </a:endParaRPr>
          </a:p>
        </p:txBody>
      </p:sp>
      <p:cxnSp>
        <p:nvCxnSpPr>
          <p:cNvPr id="11" name="Connecteur droit avec flèche 10"/>
          <p:cNvCxnSpPr>
            <a:stCxn id="3" idx="1"/>
          </p:cNvCxnSpPr>
          <p:nvPr/>
        </p:nvCxnSpPr>
        <p:spPr>
          <a:xfrm flipH="1" flipV="1">
            <a:off x="2590366" y="1733575"/>
            <a:ext cx="1739896" cy="11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072055" y="1371600"/>
            <a:ext cx="1518311" cy="646331"/>
          </a:xfrm>
          <a:prstGeom prst="rect">
            <a:avLst/>
          </a:prstGeom>
          <a:noFill/>
          <a:ln w="38100">
            <a:solidFill>
              <a:schemeClr val="tx1"/>
            </a:solidFill>
          </a:ln>
        </p:spPr>
        <p:txBody>
          <a:bodyPr wrap="square" rtlCol="0">
            <a:spAutoFit/>
          </a:bodyPr>
          <a:lstStyle/>
          <a:p>
            <a:pPr algn="ctr"/>
            <a:r>
              <a:rPr lang="fr-FR" b="1" dirty="0" smtClean="0">
                <a:solidFill>
                  <a:srgbClr val="FF0000"/>
                </a:solidFill>
              </a:rPr>
              <a:t>DIAPOSITIF SUIVANT</a:t>
            </a:r>
            <a:endParaRPr lang="fr-FR" b="1" dirty="0">
              <a:solidFill>
                <a:srgbClr val="FF0000"/>
              </a:solidFill>
            </a:endParaRPr>
          </a:p>
        </p:txBody>
      </p:sp>
      <p:sp>
        <p:nvSpPr>
          <p:cNvPr id="34" name="ZoneTexte 33"/>
          <p:cNvSpPr txBox="1"/>
          <p:nvPr/>
        </p:nvSpPr>
        <p:spPr>
          <a:xfrm>
            <a:off x="3025455" y="1261680"/>
            <a:ext cx="758447" cy="377399"/>
          </a:xfrm>
          <a:prstGeom prst="rect">
            <a:avLst/>
          </a:prstGeom>
          <a:noFill/>
        </p:spPr>
        <p:txBody>
          <a:bodyPr wrap="square" rtlCol="0">
            <a:spAutoFit/>
          </a:bodyPr>
          <a:lstStyle/>
          <a:p>
            <a:pPr algn="ctr"/>
            <a:r>
              <a:rPr lang="fr-FR" b="1" dirty="0" smtClean="0">
                <a:solidFill>
                  <a:srgbClr val="FF0000"/>
                </a:solidFill>
              </a:rPr>
              <a:t>OUI</a:t>
            </a:r>
            <a:endParaRPr lang="fr-FR" b="1" dirty="0">
              <a:solidFill>
                <a:srgbClr val="FF0000"/>
              </a:solidFill>
            </a:endParaRPr>
          </a:p>
        </p:txBody>
      </p:sp>
    </p:spTree>
    <p:extLst>
      <p:ext uri="{BB962C8B-B14F-4D97-AF65-F5344CB8AC3E}">
        <p14:creationId xmlns:p14="http://schemas.microsoft.com/office/powerpoint/2010/main" val="20860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0" presetClass="entr" presetSubtype="0" repeatCount="indefinite"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repeatCount="indefinite"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osange 2"/>
          <p:cNvSpPr/>
          <p:nvPr/>
        </p:nvSpPr>
        <p:spPr>
          <a:xfrm>
            <a:off x="4117284" y="1505526"/>
            <a:ext cx="3531477" cy="1214000"/>
          </a:xfrm>
          <a:prstGeom prst="diamond">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Homogénéité</a:t>
            </a:r>
          </a:p>
          <a:p>
            <a:pPr algn="ctr"/>
            <a:r>
              <a:rPr lang="fr-FR" dirty="0" smtClean="0">
                <a:solidFill>
                  <a:schemeClr val="tx1"/>
                </a:solidFill>
              </a:rPr>
              <a:t>(R</a:t>
            </a:r>
            <a:r>
              <a:rPr lang="fr-FR" baseline="-25000" dirty="0" smtClean="0">
                <a:solidFill>
                  <a:schemeClr val="tx1"/>
                </a:solidFill>
              </a:rPr>
              <a:t>1</a:t>
            </a:r>
            <a:r>
              <a:rPr lang="fr-FR" dirty="0" smtClean="0">
                <a:solidFill>
                  <a:schemeClr val="tx1"/>
                </a:solidFill>
              </a:rPr>
              <a:t>,R</a:t>
            </a:r>
            <a:r>
              <a:rPr lang="fr-FR" baseline="-25000" dirty="0" smtClean="0">
                <a:solidFill>
                  <a:schemeClr val="tx1"/>
                </a:solidFill>
              </a:rPr>
              <a:t>2 </a:t>
            </a:r>
            <a:r>
              <a:rPr lang="fr-FR" dirty="0">
                <a:solidFill>
                  <a:schemeClr val="tx1"/>
                </a:solidFill>
              </a:rPr>
              <a:t>,</a:t>
            </a:r>
            <a:r>
              <a:rPr lang="fr-FR" dirty="0" smtClean="0">
                <a:solidFill>
                  <a:schemeClr val="tx1"/>
                </a:solidFill>
              </a:rPr>
              <a:t>…..R</a:t>
            </a:r>
            <a:r>
              <a:rPr lang="fr-FR" baseline="-25000" dirty="0">
                <a:solidFill>
                  <a:schemeClr val="tx1"/>
                </a:solidFill>
              </a:rPr>
              <a:t>n</a:t>
            </a:r>
            <a:r>
              <a:rPr lang="fr-FR" dirty="0" smtClean="0">
                <a:solidFill>
                  <a:schemeClr val="tx1"/>
                </a:solidFill>
              </a:rPr>
              <a:t>)</a:t>
            </a:r>
          </a:p>
          <a:p>
            <a:pPr algn="ctr"/>
            <a:r>
              <a:rPr lang="fr-FR" dirty="0" smtClean="0">
                <a:solidFill>
                  <a:schemeClr val="tx1"/>
                </a:solidFill>
              </a:rPr>
              <a:t>≤ Critères définis</a:t>
            </a:r>
            <a:endParaRPr lang="fr-FR" dirty="0">
              <a:solidFill>
                <a:schemeClr val="tx1"/>
              </a:solidFill>
            </a:endParaRPr>
          </a:p>
        </p:txBody>
      </p:sp>
      <p:sp>
        <p:nvSpPr>
          <p:cNvPr id="5" name="Losange 4"/>
          <p:cNvSpPr/>
          <p:nvPr/>
        </p:nvSpPr>
        <p:spPr>
          <a:xfrm>
            <a:off x="4521933" y="3228780"/>
            <a:ext cx="2722179" cy="898634"/>
          </a:xfrm>
          <a:prstGeom prst="diamond">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Moyenne des résultats conforme</a:t>
            </a:r>
            <a:endParaRPr lang="fr-FR" dirty="0">
              <a:solidFill>
                <a:schemeClr val="tx1"/>
              </a:solidFill>
            </a:endParaRPr>
          </a:p>
        </p:txBody>
      </p:sp>
      <p:sp>
        <p:nvSpPr>
          <p:cNvPr id="6" name="Losange 5"/>
          <p:cNvSpPr/>
          <p:nvPr/>
        </p:nvSpPr>
        <p:spPr>
          <a:xfrm>
            <a:off x="4117284" y="5458869"/>
            <a:ext cx="3531477" cy="1264792"/>
          </a:xfrm>
          <a:prstGeom prst="diamond">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Nombre de résultats OOS &lt; critère défini </a:t>
            </a:r>
            <a:endParaRPr lang="fr-FR" dirty="0">
              <a:solidFill>
                <a:schemeClr val="tx1"/>
              </a:solidFill>
            </a:endParaRPr>
          </a:p>
        </p:txBody>
      </p:sp>
      <p:sp>
        <p:nvSpPr>
          <p:cNvPr id="10" name="ZoneTexte 9"/>
          <p:cNvSpPr txBox="1"/>
          <p:nvPr/>
        </p:nvSpPr>
        <p:spPr>
          <a:xfrm>
            <a:off x="121266" y="4798426"/>
            <a:ext cx="3152586" cy="1754326"/>
          </a:xfrm>
          <a:prstGeom prst="rect">
            <a:avLst/>
          </a:prstGeom>
          <a:noFill/>
          <a:ln w="28575">
            <a:solidFill>
              <a:schemeClr val="accent2"/>
            </a:solidFill>
          </a:ln>
        </p:spPr>
        <p:txBody>
          <a:bodyPr wrap="square" rtlCol="0">
            <a:spAutoFit/>
          </a:bodyPr>
          <a:lstStyle/>
          <a:p>
            <a:r>
              <a:rPr lang="fr-FR" dirty="0" smtClean="0"/>
              <a:t>Décision laboratoire : </a:t>
            </a:r>
          </a:p>
          <a:p>
            <a:r>
              <a:rPr lang="fr-FR" b="1" dirty="0" smtClean="0">
                <a:solidFill>
                  <a:srgbClr val="009900"/>
                </a:solidFill>
                <a:effectLst>
                  <a:outerShdw blurRad="38100" dist="38100" dir="2700000" algn="tl">
                    <a:srgbClr val="000000">
                      <a:alpha val="43137"/>
                    </a:srgbClr>
                  </a:outerShdw>
                </a:effectLst>
              </a:rPr>
              <a:t>RÉSULTAT CONFORME</a:t>
            </a:r>
          </a:p>
          <a:p>
            <a:r>
              <a:rPr lang="fr-FR" dirty="0" smtClean="0"/>
              <a:t>Rendu des résultats : </a:t>
            </a:r>
          </a:p>
          <a:p>
            <a:r>
              <a:rPr lang="fr-FR" dirty="0" smtClean="0"/>
              <a:t>résultats individuels + moyenne </a:t>
            </a:r>
            <a:r>
              <a:rPr lang="fr-FR" dirty="0"/>
              <a:t>(</a:t>
            </a:r>
            <a:r>
              <a:rPr lang="fr-FR" dirty="0" smtClean="0"/>
              <a:t>R</a:t>
            </a:r>
            <a:r>
              <a:rPr lang="fr-FR" baseline="-25000" dirty="0" smtClean="0"/>
              <a:t>1 </a:t>
            </a:r>
            <a:r>
              <a:rPr lang="fr-FR" dirty="0"/>
              <a:t>,…..R</a:t>
            </a:r>
            <a:r>
              <a:rPr lang="fr-FR" baseline="-25000" dirty="0"/>
              <a:t>n</a:t>
            </a:r>
            <a:r>
              <a:rPr lang="fr-FR" dirty="0"/>
              <a:t>) </a:t>
            </a:r>
            <a:r>
              <a:rPr lang="fr-FR" dirty="0" smtClean="0"/>
              <a:t> + CV % ou autre critère</a:t>
            </a:r>
            <a:endParaRPr lang="fr-FR" dirty="0"/>
          </a:p>
        </p:txBody>
      </p:sp>
      <p:sp>
        <p:nvSpPr>
          <p:cNvPr id="4" name="ZoneTexte 3"/>
          <p:cNvSpPr txBox="1"/>
          <p:nvPr/>
        </p:nvSpPr>
        <p:spPr>
          <a:xfrm>
            <a:off x="9182640" y="2957360"/>
            <a:ext cx="2422280" cy="2585323"/>
          </a:xfrm>
          <a:prstGeom prst="rect">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Décision </a:t>
            </a:r>
          </a:p>
          <a:p>
            <a:r>
              <a:rPr lang="fr-FR" dirty="0" smtClean="0"/>
              <a:t>Laboratoire:</a:t>
            </a:r>
          </a:p>
          <a:p>
            <a:r>
              <a:rPr lang="fr-FR" b="1" dirty="0" smtClean="0">
                <a:solidFill>
                  <a:srgbClr val="FF0000"/>
                </a:solidFill>
                <a:effectLst>
                  <a:outerShdw blurRad="38100" dist="38100" dir="2700000" algn="tl">
                    <a:srgbClr val="000000">
                      <a:alpha val="43137"/>
                    </a:srgbClr>
                  </a:outerShdw>
                </a:effectLst>
              </a:rPr>
              <a:t>RÉSULTAT NON CONFORME.</a:t>
            </a:r>
          </a:p>
          <a:p>
            <a:r>
              <a:rPr lang="fr-FR" dirty="0" err="1" smtClean="0"/>
              <a:t>OOSConfirmé</a:t>
            </a:r>
            <a:r>
              <a:rPr lang="fr-FR" dirty="0" smtClean="0"/>
              <a:t> </a:t>
            </a:r>
          </a:p>
          <a:p>
            <a:r>
              <a:rPr lang="fr-FR" dirty="0" smtClean="0"/>
              <a:t>Résultats rendus : résultats individuels + moyenne + CV% ou autre critère</a:t>
            </a:r>
            <a:endParaRPr lang="fr-FR" dirty="0"/>
          </a:p>
        </p:txBody>
      </p:sp>
      <p:cxnSp>
        <p:nvCxnSpPr>
          <p:cNvPr id="21" name="Connecteur droit avec flèche 20"/>
          <p:cNvCxnSpPr>
            <a:stCxn id="5" idx="2"/>
            <a:endCxn id="6" idx="0"/>
          </p:cNvCxnSpPr>
          <p:nvPr/>
        </p:nvCxnSpPr>
        <p:spPr>
          <a:xfrm>
            <a:off x="5883023" y="4127414"/>
            <a:ext cx="0" cy="133145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729435" y="15085"/>
            <a:ext cx="2286668" cy="830997"/>
          </a:xfrm>
          <a:prstGeom prst="rect">
            <a:avLst/>
          </a:prstGeom>
          <a:noFill/>
          <a:ln w="28575">
            <a:solidFill>
              <a:schemeClr val="accent2"/>
            </a:solidFill>
          </a:ln>
        </p:spPr>
        <p:txBody>
          <a:bodyPr wrap="square" rtlCol="0">
            <a:spAutoFit/>
          </a:bodyPr>
          <a:lstStyle/>
          <a:p>
            <a:pPr algn="ctr"/>
            <a:r>
              <a:rPr lang="fr-FR" sz="2400" b="1" dirty="0" smtClean="0"/>
              <a:t>Plan de </a:t>
            </a:r>
            <a:r>
              <a:rPr lang="fr-FR" sz="2400" b="1" dirty="0" err="1" smtClean="0"/>
              <a:t>Re-test</a:t>
            </a:r>
            <a:endParaRPr lang="fr-FR" sz="2400" b="1" dirty="0" smtClean="0"/>
          </a:p>
          <a:p>
            <a:pPr algn="ctr"/>
            <a:r>
              <a:rPr lang="fr-FR" sz="2400" b="1" smtClean="0"/>
              <a:t>R</a:t>
            </a:r>
            <a:r>
              <a:rPr lang="fr-FR" sz="2400" b="1" baseline="-25000" dirty="0"/>
              <a:t>1</a:t>
            </a:r>
            <a:r>
              <a:rPr lang="fr-FR" sz="2400" b="1" smtClean="0"/>
              <a:t> </a:t>
            </a:r>
            <a:r>
              <a:rPr lang="fr-FR" sz="2400" b="1" dirty="0" smtClean="0"/>
              <a:t>à R</a:t>
            </a:r>
            <a:r>
              <a:rPr lang="fr-FR" sz="2400" b="1" baseline="-25000" dirty="0" smtClean="0"/>
              <a:t>n</a:t>
            </a:r>
            <a:endParaRPr lang="fr-FR" sz="2400" b="1" dirty="0"/>
          </a:p>
        </p:txBody>
      </p:sp>
      <p:cxnSp>
        <p:nvCxnSpPr>
          <p:cNvPr id="37" name="Connecteur droit avec flèche 36"/>
          <p:cNvCxnSpPr>
            <a:stCxn id="3" idx="2"/>
            <a:endCxn id="5" idx="0"/>
          </p:cNvCxnSpPr>
          <p:nvPr/>
        </p:nvCxnSpPr>
        <p:spPr>
          <a:xfrm>
            <a:off x="5883023" y="2719526"/>
            <a:ext cx="0" cy="50925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5904301" y="2758163"/>
            <a:ext cx="746975" cy="369332"/>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rPr>
              <a:t>OUI</a:t>
            </a:r>
            <a:endParaRPr lang="fr-FR" b="1" dirty="0">
              <a:effectLst>
                <a:outerShdw blurRad="38100" dist="38100" dir="2700000" algn="tl">
                  <a:srgbClr val="000000">
                    <a:alpha val="43137"/>
                  </a:srgbClr>
                </a:outerShdw>
              </a:effectLst>
            </a:endParaRPr>
          </a:p>
        </p:txBody>
      </p:sp>
      <p:sp>
        <p:nvSpPr>
          <p:cNvPr id="39" name="ZoneTexte 38"/>
          <p:cNvSpPr txBox="1"/>
          <p:nvPr/>
        </p:nvSpPr>
        <p:spPr>
          <a:xfrm>
            <a:off x="5890127" y="4647112"/>
            <a:ext cx="746975" cy="369332"/>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rPr>
              <a:t>OUI</a:t>
            </a:r>
            <a:endParaRPr lang="fr-FR" b="1" dirty="0">
              <a:effectLst>
                <a:outerShdw blurRad="38100" dist="38100" dir="2700000" algn="tl">
                  <a:srgbClr val="000000">
                    <a:alpha val="43137"/>
                  </a:srgbClr>
                </a:outerShdw>
              </a:effectLst>
            </a:endParaRPr>
          </a:p>
        </p:txBody>
      </p:sp>
      <p:cxnSp>
        <p:nvCxnSpPr>
          <p:cNvPr id="45" name="Connecteur droit avec flèche 44"/>
          <p:cNvCxnSpPr>
            <a:stCxn id="5" idx="3"/>
          </p:cNvCxnSpPr>
          <p:nvPr/>
        </p:nvCxnSpPr>
        <p:spPr>
          <a:xfrm>
            <a:off x="7244112" y="3678097"/>
            <a:ext cx="1938527"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en angle 48"/>
          <p:cNvCxnSpPr/>
          <p:nvPr/>
        </p:nvCxnSpPr>
        <p:spPr>
          <a:xfrm rot="10800000">
            <a:off x="3267924" y="5650720"/>
            <a:ext cx="849360" cy="440545"/>
          </a:xfrm>
          <a:prstGeom prst="bentConnector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en angle 50"/>
          <p:cNvCxnSpPr>
            <a:stCxn id="6" idx="3"/>
          </p:cNvCxnSpPr>
          <p:nvPr/>
        </p:nvCxnSpPr>
        <p:spPr>
          <a:xfrm flipV="1">
            <a:off x="7648761" y="5066005"/>
            <a:ext cx="1533878" cy="1025260"/>
          </a:xfrm>
          <a:prstGeom prst="bentConnector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7648761" y="5388623"/>
            <a:ext cx="746975" cy="369332"/>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rPr>
              <a:t>NON</a:t>
            </a:r>
            <a:endParaRPr lang="fr-FR" b="1" dirty="0">
              <a:effectLst>
                <a:outerShdw blurRad="38100" dist="38100" dir="2700000" algn="tl">
                  <a:srgbClr val="000000">
                    <a:alpha val="43137"/>
                  </a:srgbClr>
                </a:outerShdw>
              </a:effectLst>
            </a:endParaRPr>
          </a:p>
        </p:txBody>
      </p:sp>
      <p:sp>
        <p:nvSpPr>
          <p:cNvPr id="57" name="ZoneTexte 56"/>
          <p:cNvSpPr txBox="1"/>
          <p:nvPr/>
        </p:nvSpPr>
        <p:spPr>
          <a:xfrm>
            <a:off x="7773457" y="3282506"/>
            <a:ext cx="746975" cy="369332"/>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rPr>
              <a:t>NON</a:t>
            </a:r>
            <a:endParaRPr lang="fr-FR" b="1" dirty="0">
              <a:effectLst>
                <a:outerShdw blurRad="38100" dist="38100" dir="2700000" algn="tl">
                  <a:srgbClr val="000000">
                    <a:alpha val="43137"/>
                  </a:srgbClr>
                </a:outerShdw>
              </a:effectLst>
            </a:endParaRPr>
          </a:p>
        </p:txBody>
      </p:sp>
      <p:sp>
        <p:nvSpPr>
          <p:cNvPr id="58" name="ZoneTexte 57"/>
          <p:cNvSpPr txBox="1"/>
          <p:nvPr/>
        </p:nvSpPr>
        <p:spPr>
          <a:xfrm>
            <a:off x="7906319" y="3780169"/>
            <a:ext cx="544580" cy="461665"/>
          </a:xfrm>
          <a:prstGeom prst="rect">
            <a:avLst/>
          </a:prstGeom>
          <a:noFill/>
        </p:spPr>
        <p:txBody>
          <a:bodyPr wrap="square" rtlCol="0">
            <a:spAutoFit/>
          </a:bodyPr>
          <a:lstStyle/>
          <a:p>
            <a:r>
              <a:rPr lang="fr-FR" sz="2400" b="1" dirty="0" smtClean="0">
                <a:solidFill>
                  <a:srgbClr val="FF0000"/>
                </a:solidFill>
              </a:rPr>
              <a:t>(e)</a:t>
            </a:r>
            <a:endParaRPr lang="fr-FR" sz="2400" b="1" dirty="0">
              <a:solidFill>
                <a:srgbClr val="FF0000"/>
              </a:solidFill>
            </a:endParaRPr>
          </a:p>
        </p:txBody>
      </p:sp>
      <p:sp>
        <p:nvSpPr>
          <p:cNvPr id="59" name="ZoneTexte 58"/>
          <p:cNvSpPr txBox="1"/>
          <p:nvPr/>
        </p:nvSpPr>
        <p:spPr>
          <a:xfrm>
            <a:off x="8516897" y="5388623"/>
            <a:ext cx="544580" cy="461665"/>
          </a:xfrm>
          <a:prstGeom prst="rect">
            <a:avLst/>
          </a:prstGeom>
          <a:noFill/>
        </p:spPr>
        <p:txBody>
          <a:bodyPr wrap="square" rtlCol="0">
            <a:spAutoFit/>
          </a:bodyPr>
          <a:lstStyle/>
          <a:p>
            <a:r>
              <a:rPr lang="fr-FR" sz="2400" b="1" dirty="0" smtClean="0">
                <a:solidFill>
                  <a:srgbClr val="FF0000"/>
                </a:solidFill>
              </a:rPr>
              <a:t>(f)</a:t>
            </a:r>
            <a:endParaRPr lang="fr-FR" sz="2400" b="1" dirty="0">
              <a:solidFill>
                <a:srgbClr val="FF0000"/>
              </a:solidFill>
            </a:endParaRPr>
          </a:p>
        </p:txBody>
      </p:sp>
      <p:sp>
        <p:nvSpPr>
          <p:cNvPr id="60" name="ZoneTexte 59"/>
          <p:cNvSpPr txBox="1"/>
          <p:nvPr/>
        </p:nvSpPr>
        <p:spPr>
          <a:xfrm>
            <a:off x="3692603" y="5371462"/>
            <a:ext cx="746975" cy="369332"/>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rPr>
              <a:t>OUI</a:t>
            </a:r>
            <a:endParaRPr lang="fr-FR" b="1" dirty="0">
              <a:effectLst>
                <a:outerShdw blurRad="38100" dist="38100" dir="2700000" algn="tl">
                  <a:srgbClr val="000000">
                    <a:alpha val="43137"/>
                  </a:srgbClr>
                </a:outerShdw>
              </a:effectLst>
            </a:endParaRPr>
          </a:p>
        </p:txBody>
      </p:sp>
      <p:sp>
        <p:nvSpPr>
          <p:cNvPr id="62" name="ZoneTexte 61"/>
          <p:cNvSpPr txBox="1"/>
          <p:nvPr/>
        </p:nvSpPr>
        <p:spPr>
          <a:xfrm>
            <a:off x="3249148" y="5723841"/>
            <a:ext cx="544580" cy="461665"/>
          </a:xfrm>
          <a:prstGeom prst="rect">
            <a:avLst/>
          </a:prstGeom>
          <a:noFill/>
        </p:spPr>
        <p:txBody>
          <a:bodyPr wrap="square" rtlCol="0">
            <a:spAutoFit/>
          </a:bodyPr>
          <a:lstStyle/>
          <a:p>
            <a:r>
              <a:rPr lang="fr-FR" sz="2400" b="1" dirty="0" smtClean="0">
                <a:solidFill>
                  <a:srgbClr val="FF0000"/>
                </a:solidFill>
              </a:rPr>
              <a:t>(g)</a:t>
            </a:r>
            <a:endParaRPr lang="fr-FR" sz="2400" b="1" dirty="0">
              <a:solidFill>
                <a:srgbClr val="FF0000"/>
              </a:solidFill>
            </a:endParaRPr>
          </a:p>
        </p:txBody>
      </p:sp>
      <p:cxnSp>
        <p:nvCxnSpPr>
          <p:cNvPr id="9" name="Connecteur droit avec flèche 8"/>
          <p:cNvCxnSpPr/>
          <p:nvPr/>
        </p:nvCxnSpPr>
        <p:spPr>
          <a:xfrm>
            <a:off x="5888535" y="864395"/>
            <a:ext cx="0" cy="62536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flipV="1">
            <a:off x="2372000" y="2103659"/>
            <a:ext cx="1739896" cy="11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853689" y="1741684"/>
            <a:ext cx="1518311" cy="646331"/>
          </a:xfrm>
          <a:prstGeom prst="rect">
            <a:avLst/>
          </a:prstGeom>
          <a:noFill/>
          <a:ln w="38100">
            <a:solidFill>
              <a:schemeClr val="tx1"/>
            </a:solidFill>
          </a:ln>
        </p:spPr>
        <p:txBody>
          <a:bodyPr wrap="square" rtlCol="0">
            <a:spAutoFit/>
          </a:bodyPr>
          <a:lstStyle/>
          <a:p>
            <a:pPr algn="ctr"/>
            <a:r>
              <a:rPr lang="fr-FR" b="1" dirty="0" smtClean="0">
                <a:solidFill>
                  <a:srgbClr val="FF0000"/>
                </a:solidFill>
              </a:rPr>
              <a:t>DIAPOSITIF PRECEDENT</a:t>
            </a:r>
            <a:endParaRPr lang="fr-FR" b="1" dirty="0">
              <a:solidFill>
                <a:srgbClr val="FF0000"/>
              </a:solidFill>
            </a:endParaRPr>
          </a:p>
        </p:txBody>
      </p:sp>
      <p:sp>
        <p:nvSpPr>
          <p:cNvPr id="26" name="ZoneTexte 25"/>
          <p:cNvSpPr txBox="1"/>
          <p:nvPr/>
        </p:nvSpPr>
        <p:spPr>
          <a:xfrm>
            <a:off x="2807089" y="1631764"/>
            <a:ext cx="758447" cy="377399"/>
          </a:xfrm>
          <a:prstGeom prst="rect">
            <a:avLst/>
          </a:prstGeom>
          <a:noFill/>
        </p:spPr>
        <p:txBody>
          <a:bodyPr wrap="square" rtlCol="0">
            <a:spAutoFit/>
          </a:bodyPr>
          <a:lstStyle/>
          <a:p>
            <a:pPr algn="ctr"/>
            <a:r>
              <a:rPr lang="fr-FR" b="1" dirty="0" smtClean="0">
                <a:solidFill>
                  <a:srgbClr val="FF0000"/>
                </a:solidFill>
              </a:rPr>
              <a:t>NON</a:t>
            </a:r>
            <a:endParaRPr lang="fr-FR" b="1" dirty="0">
              <a:solidFill>
                <a:srgbClr val="FF0000"/>
              </a:solidFill>
            </a:endParaRPr>
          </a:p>
        </p:txBody>
      </p:sp>
    </p:spTree>
    <p:extLst>
      <p:ext uri="{BB962C8B-B14F-4D97-AF65-F5344CB8AC3E}">
        <p14:creationId xmlns:p14="http://schemas.microsoft.com/office/powerpoint/2010/main" val="9190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par>
                                <p:cTn id="8" presetID="10" presetClass="entr" presetSubtype="0" repeatCount="indefinite"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repeatCount="indefinite"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50780" y="2662143"/>
            <a:ext cx="6006868" cy="923330"/>
          </a:xfrm>
          <a:prstGeom prst="rect">
            <a:avLst/>
          </a:prstGeom>
          <a:noFill/>
          <a:ln>
            <a:solidFill>
              <a:schemeClr val="tx1"/>
            </a:solidFill>
          </a:ln>
        </p:spPr>
        <p:txBody>
          <a:bodyPr wrap="square" rtlCol="0">
            <a:spAutoFit/>
          </a:bodyPr>
          <a:lstStyle/>
          <a:p>
            <a:pPr algn="ctr"/>
            <a:r>
              <a:rPr lang="fr-FR"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ETUDES DE CAS</a:t>
            </a:r>
            <a:endParaRPr lang="fr-FR"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59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8440" y="848442"/>
            <a:ext cx="11476999" cy="2308324"/>
          </a:xfrm>
          <a:prstGeom prst="rect">
            <a:avLst/>
          </a:prstGeom>
          <a:noFill/>
          <a:ln>
            <a:solidFill>
              <a:schemeClr val="tx1"/>
            </a:solidFill>
          </a:ln>
        </p:spPr>
        <p:txBody>
          <a:bodyPr wrap="square" rtlCol="0">
            <a:spAutoFit/>
          </a:bodyPr>
          <a:lstStyle/>
          <a:p>
            <a:pPr algn="just">
              <a:lnSpc>
                <a:spcPct val="150000"/>
              </a:lnSpc>
            </a:pPr>
            <a:r>
              <a:rPr lang="fr-FR" sz="2400" b="1" i="1" u="sng" dirty="0" smtClean="0">
                <a:latin typeface="Century Gothic" panose="020B0502020202020204" pitchFamily="34" charset="0"/>
                <a:cs typeface="Times New Roman" panose="02020603050405020304" pitchFamily="18" charset="0"/>
              </a:rPr>
              <a:t>Dosage d’un principe actif</a:t>
            </a:r>
            <a:r>
              <a:rPr lang="fr-FR" sz="2400" b="1" i="1" dirty="0" smtClean="0">
                <a:latin typeface="Century Gothic" panose="020B0502020202020204" pitchFamily="34" charset="0"/>
                <a:cs typeface="Times New Roman" panose="02020603050405020304" pitchFamily="18" charset="0"/>
              </a:rPr>
              <a:t> : </a:t>
            </a:r>
            <a:r>
              <a:rPr lang="fr-FR" sz="2400" b="1" dirty="0" err="1" smtClean="0">
                <a:solidFill>
                  <a:srgbClr val="D60093"/>
                </a:solidFill>
                <a:latin typeface="Century Gothic" panose="020B0502020202020204" pitchFamily="34" charset="0"/>
                <a:cs typeface="Times New Roman" panose="02020603050405020304" pitchFamily="18" charset="0"/>
              </a:rPr>
              <a:t>Tetrazépam</a:t>
            </a:r>
            <a:r>
              <a:rPr lang="fr-FR" sz="2400" dirty="0" smtClean="0">
                <a:latin typeface="Century Gothic" panose="020B0502020202020204" pitchFamily="34" charset="0"/>
                <a:cs typeface="Times New Roman" panose="02020603050405020304" pitchFamily="18" charset="0"/>
              </a:rPr>
              <a:t> dans un produit fini X par HPLC avec des spécifications 95-105</a:t>
            </a:r>
            <a:r>
              <a:rPr lang="fr-FR" sz="2400" dirty="0">
                <a:latin typeface="Century Gothic" panose="020B0502020202020204" pitchFamily="34" charset="0"/>
                <a:cs typeface="Times New Roman" panose="02020603050405020304" pitchFamily="18" charset="0"/>
              </a:rPr>
              <a:t>%</a:t>
            </a:r>
            <a:r>
              <a:rPr lang="fr-FR" sz="2400" dirty="0" smtClean="0">
                <a:latin typeface="Century Gothic" panose="020B0502020202020204" pitchFamily="34" charset="0"/>
                <a:cs typeface="Times New Roman" panose="02020603050405020304" pitchFamily="18" charset="0"/>
              </a:rPr>
              <a:t> de la dose unitaire 50 mg soit </a:t>
            </a:r>
          </a:p>
          <a:p>
            <a:pPr algn="just">
              <a:lnSpc>
                <a:spcPct val="150000"/>
              </a:lnSpc>
            </a:pPr>
            <a:r>
              <a:rPr lang="en-US" sz="2400" dirty="0" smtClean="0">
                <a:latin typeface="Century Gothic" panose="020B0502020202020204" pitchFamily="34" charset="0"/>
                <a:cs typeface="Times New Roman" panose="02020603050405020304" pitchFamily="18" charset="0"/>
              </a:rPr>
              <a:t>(47.5 </a:t>
            </a:r>
            <a:r>
              <a:rPr lang="en-US" sz="2400" dirty="0">
                <a:latin typeface="Century Gothic" panose="020B0502020202020204" pitchFamily="34" charset="0"/>
                <a:cs typeface="Times New Roman" panose="02020603050405020304" pitchFamily="18" charset="0"/>
              </a:rPr>
              <a:t>mg – 52.5 mg</a:t>
            </a:r>
            <a:r>
              <a:rPr lang="en-US" sz="2400" dirty="0" smtClean="0">
                <a:latin typeface="Century Gothic" panose="020B0502020202020204" pitchFamily="34" charset="0"/>
                <a:cs typeface="Times New Roman" panose="02020603050405020304" pitchFamily="18" charset="0"/>
              </a:rPr>
              <a:t>) et un CV% </a:t>
            </a:r>
            <a:r>
              <a:rPr lang="en-US" sz="2400" dirty="0" err="1" smtClean="0">
                <a:latin typeface="Century Gothic" panose="020B0502020202020204" pitchFamily="34" charset="0"/>
                <a:cs typeface="Times New Roman" panose="02020603050405020304" pitchFamily="18" charset="0"/>
              </a:rPr>
              <a:t>comme</a:t>
            </a:r>
            <a:r>
              <a:rPr lang="en-US" sz="2400" dirty="0" smtClean="0">
                <a:latin typeface="Century Gothic" panose="020B0502020202020204" pitchFamily="34" charset="0"/>
                <a:cs typeface="Times New Roman" panose="02020603050405020304" pitchFamily="18" charset="0"/>
              </a:rPr>
              <a:t> </a:t>
            </a:r>
            <a:r>
              <a:rPr lang="en-US" sz="2400" dirty="0" err="1" smtClean="0">
                <a:latin typeface="Century Gothic" panose="020B0502020202020204" pitchFamily="34" charset="0"/>
                <a:cs typeface="Times New Roman" panose="02020603050405020304" pitchFamily="18" charset="0"/>
              </a:rPr>
              <a:t>critère</a:t>
            </a:r>
            <a:r>
              <a:rPr lang="en-US" sz="2400" dirty="0" smtClean="0">
                <a:latin typeface="Century Gothic" panose="020B0502020202020204" pitchFamily="34" charset="0"/>
                <a:cs typeface="Times New Roman" panose="02020603050405020304" pitchFamily="18" charset="0"/>
              </a:rPr>
              <a:t> </a:t>
            </a:r>
            <a:r>
              <a:rPr lang="en-US" sz="2400" dirty="0" err="1" smtClean="0">
                <a:latin typeface="Century Gothic" panose="020B0502020202020204" pitchFamily="34" charset="0"/>
                <a:cs typeface="Times New Roman" panose="02020603050405020304" pitchFamily="18" charset="0"/>
              </a:rPr>
              <a:t>d’homogénéité</a:t>
            </a:r>
            <a:r>
              <a:rPr lang="en-US" sz="2400" dirty="0" smtClean="0">
                <a:latin typeface="Century Gothic" panose="020B0502020202020204" pitchFamily="34" charset="0"/>
                <a:cs typeface="Times New Roman" panose="02020603050405020304" pitchFamily="18" charset="0"/>
              </a:rPr>
              <a:t> de 2,0%</a:t>
            </a:r>
            <a:r>
              <a:rPr lang="fr-FR" sz="2400" dirty="0" smtClean="0">
                <a:latin typeface="Century Gothic" panose="020B0502020202020204" pitchFamily="34" charset="0"/>
                <a:cs typeface="Times New Roman" panose="02020603050405020304" pitchFamily="18" charset="0"/>
              </a:rPr>
              <a:t>.</a:t>
            </a:r>
          </a:p>
          <a:p>
            <a:pPr algn="just">
              <a:lnSpc>
                <a:spcPct val="150000"/>
              </a:lnSpc>
            </a:pPr>
            <a:r>
              <a:rPr lang="fr-FR" sz="2400" b="1" i="1" u="sng" dirty="0" smtClean="0">
                <a:latin typeface="Century Gothic" panose="020B0502020202020204" pitchFamily="34" charset="0"/>
                <a:cs typeface="Times New Roman" panose="02020603050405020304" pitchFamily="18" charset="0"/>
              </a:rPr>
              <a:t>Référence</a:t>
            </a:r>
            <a:r>
              <a:rPr lang="fr-FR" sz="2400" b="1" i="1" dirty="0" smtClean="0">
                <a:latin typeface="Century Gothic" panose="020B0502020202020204" pitchFamily="34" charset="0"/>
                <a:cs typeface="Times New Roman" panose="02020603050405020304" pitchFamily="18" charset="0"/>
              </a:rPr>
              <a:t> : </a:t>
            </a:r>
            <a:r>
              <a:rPr lang="fr-FR" sz="2400" dirty="0" smtClean="0">
                <a:latin typeface="Century Gothic" panose="020B0502020202020204" pitchFamily="34" charset="0"/>
                <a:cs typeface="Times New Roman" panose="02020603050405020304" pitchFamily="18" charset="0"/>
              </a:rPr>
              <a:t>Produit non </a:t>
            </a:r>
            <a:r>
              <a:rPr lang="fr-FR" sz="2400" dirty="0" err="1" smtClean="0">
                <a:latin typeface="Century Gothic" panose="020B0502020202020204" pitchFamily="34" charset="0"/>
                <a:cs typeface="Times New Roman" panose="02020603050405020304" pitchFamily="18" charset="0"/>
              </a:rPr>
              <a:t>Monographié</a:t>
            </a:r>
            <a:r>
              <a:rPr lang="fr-FR" sz="2400" dirty="0" smtClean="0">
                <a:latin typeface="Century Gothic" panose="020B0502020202020204" pitchFamily="34" charset="0"/>
                <a:cs typeface="Times New Roman" panose="02020603050405020304" pitchFamily="18" charset="0"/>
              </a:rPr>
              <a:t> : Dossier Technique Fournisseur.</a:t>
            </a:r>
            <a:endParaRPr lang="fr-FR" sz="2400" dirty="0">
              <a:latin typeface="Century Gothic" panose="020B0502020202020204" pitchFamily="34" charset="0"/>
              <a:cs typeface="Times New Roman" panose="02020603050405020304" pitchFamily="18" charset="0"/>
            </a:endParaRPr>
          </a:p>
        </p:txBody>
      </p:sp>
      <p:sp>
        <p:nvSpPr>
          <p:cNvPr id="3" name="Rectangle 2"/>
          <p:cNvSpPr/>
          <p:nvPr/>
        </p:nvSpPr>
        <p:spPr>
          <a:xfrm>
            <a:off x="478440" y="3161159"/>
            <a:ext cx="9148293" cy="3370153"/>
          </a:xfrm>
          <a:prstGeom prst="rect">
            <a:avLst/>
          </a:prstGeom>
        </p:spPr>
        <p:txBody>
          <a:bodyPr wrap="square">
            <a:spAutoFit/>
          </a:bodyPr>
          <a:lstStyle/>
          <a:p>
            <a:pPr indent="-225425">
              <a:lnSpc>
                <a:spcPct val="150000"/>
              </a:lnSpc>
              <a:spcAft>
                <a:spcPts val="0"/>
              </a:spcAft>
            </a:pPr>
            <a:r>
              <a:rPr lang="fr-FR" b="1" i="1" u="sng" dirty="0">
                <a:solidFill>
                  <a:srgbClr val="D60093"/>
                </a:solidFill>
                <a:latin typeface="Arial" panose="020B0604020202020204" pitchFamily="34" charset="0"/>
                <a:ea typeface="Times New Roman" panose="02020603050405020304" pitchFamily="18" charset="0"/>
                <a:cs typeface="Calibri" panose="020F0502020204030204" pitchFamily="34" charset="0"/>
              </a:rPr>
              <a:t>Conditions chromatographiques :</a:t>
            </a:r>
            <a:endParaRPr lang="fr-FR" sz="1600" dirty="0">
              <a:solidFill>
                <a:srgbClr val="D60093"/>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fr-FR" b="1" i="1" dirty="0">
                <a:latin typeface="Calibri" panose="020F0502020204030204" pitchFamily="34" charset="0"/>
                <a:ea typeface="Calibri" panose="020F0502020204030204" pitchFamily="34" charset="0"/>
                <a:cs typeface="Calibri" panose="020F0502020204030204" pitchFamily="34" charset="0"/>
              </a:rPr>
              <a:t>Phase mobile  A</a:t>
            </a:r>
            <a:r>
              <a:rPr lang="fr-FR" dirty="0">
                <a:latin typeface="Calibri" panose="020F0502020204030204" pitchFamily="34" charset="0"/>
                <a:ea typeface="Calibri" panose="020F0502020204030204" pitchFamily="34" charset="0"/>
                <a:cs typeface="Calibri" panose="020F0502020204030204" pitchFamily="34" charset="0"/>
              </a:rPr>
              <a:t>: </a:t>
            </a:r>
            <a:r>
              <a:rPr lang="fr-FR" dirty="0" err="1">
                <a:latin typeface="Calibri" panose="020F0502020204030204" pitchFamily="34" charset="0"/>
                <a:ea typeface="Calibri" panose="020F0502020204030204" pitchFamily="34" charset="0"/>
                <a:cs typeface="Calibri" panose="020F0502020204030204" pitchFamily="34" charset="0"/>
              </a:rPr>
              <a:t>Acétonitrile</a:t>
            </a:r>
            <a:r>
              <a:rPr lang="fr-FR" dirty="0">
                <a:latin typeface="Calibri" panose="020F0502020204030204" pitchFamily="34" charset="0"/>
                <a:ea typeface="Calibri" panose="020F0502020204030204" pitchFamily="34" charset="0"/>
                <a:cs typeface="Calibri" panose="020F0502020204030204" pitchFamily="34" charset="0"/>
              </a:rPr>
              <a:t> R//Phosphate </a:t>
            </a:r>
            <a:r>
              <a:rPr lang="fr-FR" dirty="0" err="1">
                <a:latin typeface="Calibri" panose="020F0502020204030204" pitchFamily="34" charset="0"/>
                <a:ea typeface="Calibri" panose="020F0502020204030204" pitchFamily="34" charset="0"/>
                <a:cs typeface="Calibri" panose="020F0502020204030204" pitchFamily="34" charset="0"/>
              </a:rPr>
              <a:t>monopotassique</a:t>
            </a:r>
            <a:r>
              <a:rPr lang="fr-FR" dirty="0">
                <a:latin typeface="Calibri" panose="020F0502020204030204" pitchFamily="34" charset="0"/>
                <a:ea typeface="Calibri" panose="020F0502020204030204" pitchFamily="34" charset="0"/>
                <a:cs typeface="Calibri" panose="020F0502020204030204" pitchFamily="34" charset="0"/>
              </a:rPr>
              <a:t> </a:t>
            </a:r>
            <a:r>
              <a:rPr lang="fr-FR" dirty="0">
                <a:latin typeface="Arial" panose="020B0604020202020204" pitchFamily="34" charset="0"/>
                <a:ea typeface="Calibri" panose="020F0502020204030204" pitchFamily="34" charset="0"/>
                <a:cs typeface="Calibri" panose="020F0502020204030204" pitchFamily="34" charset="0"/>
              </a:rPr>
              <a:t>à 3,4 </a:t>
            </a:r>
            <a:r>
              <a:rPr lang="fr-FR" dirty="0" smtClean="0">
                <a:latin typeface="Arial" panose="020B0604020202020204" pitchFamily="34" charset="0"/>
                <a:ea typeface="Calibri" panose="020F0502020204030204" pitchFamily="34" charset="0"/>
                <a:cs typeface="Calibri" panose="020F0502020204030204" pitchFamily="34" charset="0"/>
              </a:rPr>
              <a:t>g/l</a:t>
            </a:r>
            <a:r>
              <a:rPr lang="fr-FR" sz="1600" dirty="0">
                <a:latin typeface="Calibri" panose="020F0502020204030204" pitchFamily="34" charset="0"/>
                <a:ea typeface="Calibri" panose="020F0502020204030204" pitchFamily="34" charset="0"/>
                <a:cs typeface="Arial" panose="020B0604020202020204" pitchFamily="34" charset="0"/>
              </a:rPr>
              <a:t> </a:t>
            </a:r>
            <a:r>
              <a:rPr lang="fr-FR" sz="1600" dirty="0" smtClean="0">
                <a:latin typeface="Calibri" panose="020F0502020204030204" pitchFamily="34" charset="0"/>
                <a:ea typeface="Calibri" panose="020F0502020204030204" pitchFamily="34" charset="0"/>
                <a:cs typeface="Arial" panose="020B0604020202020204" pitchFamily="34" charset="0"/>
              </a:rPr>
              <a:t>    </a:t>
            </a:r>
            <a:r>
              <a:rPr lang="fr-FR" dirty="0" smtClean="0">
                <a:latin typeface="Calibri" panose="020F0502020204030204" pitchFamily="34" charset="0"/>
                <a:ea typeface="Calibri" panose="020F0502020204030204" pitchFamily="34" charset="0"/>
                <a:cs typeface="Calibri" panose="020F0502020204030204" pitchFamily="34" charset="0"/>
              </a:rPr>
              <a:t>40 </a:t>
            </a:r>
            <a:r>
              <a:rPr lang="fr-FR" dirty="0">
                <a:latin typeface="Calibri" panose="020F0502020204030204" pitchFamily="34" charset="0"/>
                <a:ea typeface="Calibri" panose="020F0502020204030204" pitchFamily="34" charset="0"/>
                <a:cs typeface="Calibri" panose="020F0502020204030204" pitchFamily="34" charset="0"/>
              </a:rPr>
              <a:t>V </a:t>
            </a:r>
            <a:r>
              <a:rPr lang="fr-FR" dirty="0" smtClean="0">
                <a:latin typeface="Calibri" panose="020F0502020204030204" pitchFamily="34" charset="0"/>
                <a:ea typeface="Calibri" panose="020F0502020204030204" pitchFamily="34" charset="0"/>
                <a:cs typeface="Calibri" panose="020F0502020204030204" pitchFamily="34" charset="0"/>
              </a:rPr>
              <a:t>// 60 V</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fr-FR" b="1" i="1" dirty="0" smtClean="0">
                <a:latin typeface="Calibri" panose="020F0502020204030204" pitchFamily="34" charset="0"/>
                <a:ea typeface="Calibri" panose="020F0502020204030204" pitchFamily="34" charset="0"/>
                <a:cs typeface="Calibri" panose="020F0502020204030204" pitchFamily="34" charset="0"/>
              </a:rPr>
              <a:t>System </a:t>
            </a:r>
            <a:r>
              <a:rPr lang="fr-FR" b="1" i="1" dirty="0">
                <a:latin typeface="Calibri" panose="020F0502020204030204" pitchFamily="34" charset="0"/>
                <a:ea typeface="Calibri" panose="020F0502020204030204" pitchFamily="34" charset="0"/>
                <a:cs typeface="Calibri" panose="020F0502020204030204" pitchFamily="34" charset="0"/>
              </a:rPr>
              <a:t>d’élution</a:t>
            </a:r>
            <a:r>
              <a:rPr lang="fr-FR" dirty="0">
                <a:latin typeface="Calibri" panose="020F0502020204030204" pitchFamily="34" charset="0"/>
                <a:ea typeface="Calibri" panose="020F0502020204030204" pitchFamily="34" charset="0"/>
                <a:cs typeface="Calibri" panose="020F0502020204030204" pitchFamily="34" charset="0"/>
              </a:rPr>
              <a:t> : </a:t>
            </a:r>
            <a:r>
              <a:rPr lang="fr-FR" dirty="0" err="1" smtClean="0">
                <a:latin typeface="Calibri" panose="020F0502020204030204" pitchFamily="34" charset="0"/>
                <a:ea typeface="Calibri" panose="020F0502020204030204" pitchFamily="34" charset="0"/>
                <a:cs typeface="Calibri" panose="020F0502020204030204" pitchFamily="34" charset="0"/>
              </a:rPr>
              <a:t>isocratique</a:t>
            </a:r>
            <a:endParaRPr lang="fr-FR"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50000"/>
              </a:lnSpc>
              <a:spcAft>
                <a:spcPts val="0"/>
              </a:spcAft>
              <a:buFont typeface="Symbol" panose="05050102010706020507" pitchFamily="18" charset="2"/>
              <a:buChar char=""/>
            </a:pPr>
            <a:r>
              <a:rPr lang="fr-FR" b="1" i="1" dirty="0" smtClean="0">
                <a:latin typeface="Calibri" panose="020F0502020204030204" pitchFamily="34" charset="0"/>
                <a:ea typeface="Calibri" panose="020F0502020204030204" pitchFamily="34" charset="0"/>
                <a:cs typeface="Arial" panose="020B0604020202020204" pitchFamily="34" charset="0"/>
              </a:rPr>
              <a:t>Colonne :</a:t>
            </a:r>
            <a:r>
              <a:rPr lang="fr-FR" i="1" dirty="0" smtClean="0">
                <a:latin typeface="Calibri" panose="020F0502020204030204" pitchFamily="34" charset="0"/>
                <a:ea typeface="Calibri" panose="020F0502020204030204" pitchFamily="34" charset="0"/>
                <a:cs typeface="Arial" panose="020B0604020202020204" pitchFamily="34" charset="0"/>
              </a:rPr>
              <a:t> </a:t>
            </a:r>
            <a:r>
              <a:rPr lang="en-US" dirty="0" err="1" smtClean="0">
                <a:latin typeface="Calibri" panose="020F0502020204030204" pitchFamily="34" charset="0"/>
              </a:rPr>
              <a:t>Spherisorb</a:t>
            </a:r>
            <a:r>
              <a:rPr lang="en-US" dirty="0" smtClean="0">
                <a:latin typeface="Calibri" panose="020F0502020204030204" pitchFamily="34" charset="0"/>
              </a:rPr>
              <a:t> C18 </a:t>
            </a:r>
            <a:r>
              <a:rPr lang="en-US" dirty="0">
                <a:latin typeface="Calibri" panose="020F0502020204030204" pitchFamily="34" charset="0"/>
              </a:rPr>
              <a:t>ODS2 </a:t>
            </a:r>
            <a:r>
              <a:rPr lang="en-US" dirty="0" smtClean="0">
                <a:latin typeface="Calibri" panose="020F0502020204030204" pitchFamily="34" charset="0"/>
              </a:rPr>
              <a:t>4.6mm*25cm*5µm </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fr-FR" b="1" i="1" dirty="0">
                <a:latin typeface="Calibri" panose="020F0502020204030204" pitchFamily="34" charset="0"/>
                <a:ea typeface="Calibri" panose="020F0502020204030204" pitchFamily="34" charset="0"/>
                <a:cs typeface="Calibri" panose="020F0502020204030204" pitchFamily="34" charset="0"/>
              </a:rPr>
              <a:t>Débit du solvant</a:t>
            </a:r>
            <a:r>
              <a:rPr lang="fr-FR" dirty="0">
                <a:latin typeface="Calibri" panose="020F0502020204030204" pitchFamily="34" charset="0"/>
                <a:ea typeface="Calibri" panose="020F0502020204030204" pitchFamily="34" charset="0"/>
                <a:cs typeface="Calibri" panose="020F0502020204030204" pitchFamily="34" charset="0"/>
              </a:rPr>
              <a:t> : 1 ml /min</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fr-FR" b="1" i="1" dirty="0" smtClean="0">
                <a:latin typeface="Calibri" panose="020F0502020204030204" pitchFamily="34" charset="0"/>
                <a:ea typeface="Calibri" panose="020F0502020204030204" pitchFamily="34" charset="0"/>
                <a:cs typeface="Calibri" panose="020F0502020204030204" pitchFamily="34" charset="0"/>
              </a:rPr>
              <a:t>Longueur </a:t>
            </a:r>
            <a:r>
              <a:rPr lang="fr-FR" b="1" i="1" dirty="0">
                <a:latin typeface="Calibri" panose="020F0502020204030204" pitchFamily="34" charset="0"/>
                <a:ea typeface="Calibri" panose="020F0502020204030204" pitchFamily="34" charset="0"/>
                <a:cs typeface="Calibri" panose="020F0502020204030204" pitchFamily="34" charset="0"/>
              </a:rPr>
              <a:t>d’onde de révélation</a:t>
            </a:r>
            <a:r>
              <a:rPr lang="fr-FR" dirty="0">
                <a:latin typeface="Calibri" panose="020F0502020204030204" pitchFamily="34" charset="0"/>
                <a:ea typeface="Calibri" panose="020F0502020204030204" pitchFamily="34" charset="0"/>
                <a:cs typeface="Calibri" panose="020F0502020204030204" pitchFamily="34" charset="0"/>
              </a:rPr>
              <a:t> : 254 nm</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Wingdings" panose="05000000000000000000" pitchFamily="2" charset="2"/>
              <a:buChar char=""/>
              <a:tabLst>
                <a:tab pos="457200" algn="l"/>
              </a:tabLst>
            </a:pPr>
            <a:r>
              <a:rPr lang="fr-FR" b="1" i="1" dirty="0">
                <a:latin typeface="Calibri" panose="020F0502020204030204" pitchFamily="34" charset="0"/>
                <a:ea typeface="Times New Roman" panose="02020603050405020304" pitchFamily="18" charset="0"/>
                <a:cs typeface="Calibri" panose="020F0502020204030204" pitchFamily="34" charset="0"/>
              </a:rPr>
              <a:t>Temps d’analyse</a:t>
            </a:r>
            <a:r>
              <a:rPr lang="fr-FR" dirty="0">
                <a:latin typeface="Calibri" panose="020F0502020204030204" pitchFamily="34" charset="0"/>
                <a:ea typeface="Times New Roman" panose="02020603050405020304" pitchFamily="18" charset="0"/>
                <a:cs typeface="Calibri" panose="020F0502020204030204" pitchFamily="34" charset="0"/>
              </a:rPr>
              <a:t> : environ 40 min</a:t>
            </a:r>
            <a:r>
              <a:rPr lang="fr-FR" dirty="0" smtClean="0">
                <a:latin typeface="Calibri" panose="020F0502020204030204" pitchFamily="34" charset="0"/>
                <a:ea typeface="Times New Roman" panose="02020603050405020304" pitchFamily="18" charset="0"/>
                <a:cs typeface="Calibri" panose="020F0502020204030204" pitchFamily="34" charset="0"/>
              </a:rPr>
              <a:t>.</a:t>
            </a:r>
          </a:p>
          <a:p>
            <a:r>
              <a:rPr lang="fr-FR" sz="2400" b="1" i="1" u="sng" dirty="0">
                <a:solidFill>
                  <a:srgbClr val="D60093"/>
                </a:solidFill>
              </a:rPr>
              <a:t>Formule : </a:t>
            </a:r>
            <a:endParaRPr lang="fr-FR" sz="2400" dirty="0">
              <a:solidFill>
                <a:srgbClr val="D60093"/>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2196373283"/>
              </p:ext>
            </p:extLst>
          </p:nvPr>
        </p:nvGraphicFramePr>
        <p:xfrm>
          <a:off x="4251345" y="5811256"/>
          <a:ext cx="4796060" cy="802293"/>
        </p:xfrm>
        <a:graphic>
          <a:graphicData uri="http://schemas.openxmlformats.org/presentationml/2006/ole">
            <mc:AlternateContent xmlns:mc="http://schemas.openxmlformats.org/markup-compatibility/2006">
              <mc:Choice xmlns:v="urn:schemas-microsoft-com:vml" Requires="v">
                <p:oleObj spid="_x0000_s1369" name="Équation" r:id="rId3" imgW="2070000" imgH="431640" progId="Equation.3">
                  <p:embed/>
                </p:oleObj>
              </mc:Choice>
              <mc:Fallback>
                <p:oleObj name="Équation" r:id="rId3" imgW="2070000" imgH="431640" progId="Equation.3">
                  <p:embed/>
                  <p:pic>
                    <p:nvPicPr>
                      <p:cNvPr id="0" name="Object 2"/>
                      <p:cNvPicPr>
                        <a:picLocks noChangeAspect="1" noChangeArrowheads="1"/>
                      </p:cNvPicPr>
                      <p:nvPr/>
                    </p:nvPicPr>
                    <p:blipFill>
                      <a:blip r:embed="rId4"/>
                      <a:srcRect/>
                      <a:stretch>
                        <a:fillRect/>
                      </a:stretch>
                    </p:blipFill>
                    <p:spPr bwMode="auto">
                      <a:xfrm>
                        <a:off x="4251345" y="5811256"/>
                        <a:ext cx="4796060" cy="802293"/>
                      </a:xfrm>
                      <a:prstGeom prst="rect">
                        <a:avLst/>
                      </a:prstGeom>
                      <a:noFill/>
                      <a:ln>
                        <a:solidFill>
                          <a:schemeClr val="tx1"/>
                        </a:solidFill>
                      </a:ln>
                    </p:spPr>
                  </p:pic>
                </p:oleObj>
              </mc:Fallback>
            </mc:AlternateContent>
          </a:graphicData>
        </a:graphic>
      </p:graphicFrame>
      <p:sp>
        <p:nvSpPr>
          <p:cNvPr id="7" name="Bulle ronde 6"/>
          <p:cNvSpPr/>
          <p:nvPr/>
        </p:nvSpPr>
        <p:spPr>
          <a:xfrm>
            <a:off x="8611318" y="3860434"/>
            <a:ext cx="3477491" cy="1704110"/>
          </a:xfrm>
          <a:prstGeom prst="wedgeEllipseCallout">
            <a:avLst>
              <a:gd name="adj1" fmla="val -55893"/>
              <a:gd name="adj2" fmla="val 61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 = Absence de pic</a:t>
            </a:r>
          </a:p>
          <a:p>
            <a:pPr algn="ctr"/>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Dosage = 0%</a:t>
            </a:r>
            <a:endPar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ZoneTexte 5"/>
          <p:cNvSpPr txBox="1"/>
          <p:nvPr/>
        </p:nvSpPr>
        <p:spPr>
          <a:xfrm>
            <a:off x="5185461" y="225922"/>
            <a:ext cx="1341948" cy="523220"/>
          </a:xfrm>
          <a:prstGeom prst="rect">
            <a:avLst/>
          </a:prstGeom>
          <a:noFill/>
          <a:ln>
            <a:solidFill>
              <a:srgbClr val="00B050"/>
            </a:solidFill>
          </a:ln>
        </p:spPr>
        <p:txBody>
          <a:bodyPr wrap="square" rtlCol="0">
            <a:spAutoFit/>
          </a:bodyPr>
          <a:lstStyle/>
          <a:p>
            <a:r>
              <a:rPr lang="fr-FR" sz="2800" b="1" dirty="0" smtClean="0">
                <a:solidFill>
                  <a:srgbClr val="00B050"/>
                </a:solidFill>
                <a:latin typeface="Times New Roman" panose="02020603050405020304" pitchFamily="18" charset="0"/>
                <a:cs typeface="Times New Roman" panose="02020603050405020304" pitchFamily="18" charset="0"/>
              </a:rPr>
              <a:t>CAS 01</a:t>
            </a:r>
            <a:endParaRPr lang="fr-FR"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604909" y="3643524"/>
            <a:ext cx="11361374" cy="1406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4908" y="590830"/>
            <a:ext cx="3643532"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MATERIEL</a:t>
            </a:r>
            <a:endParaRPr lang="fr-FR" sz="2000" dirty="0">
              <a:solidFill>
                <a:srgbClr val="FFFF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04906" y="1111336"/>
            <a:ext cx="3643534" cy="244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Consommables (Colonnes, </a:t>
            </a:r>
            <a:r>
              <a:rPr lang="fr-FR" sz="2000" b="1" dirty="0" smtClean="0">
                <a:solidFill>
                  <a:schemeClr val="tx1"/>
                </a:solidFill>
                <a:latin typeface="Times New Roman" panose="02020603050405020304" pitchFamily="18" charset="0"/>
                <a:cs typeface="Times New Roman" panose="02020603050405020304" pitchFamily="18" charset="0"/>
              </a:rPr>
              <a:t>Filtres…) </a:t>
            </a:r>
            <a:endParaRPr lang="fr-FR" sz="2000" b="1"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Informatique (Matériel et Logiciel)</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Qualification</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Verrerie  </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Nettoyage </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Maintenance</a:t>
            </a:r>
          </a:p>
        </p:txBody>
      </p:sp>
      <p:sp>
        <p:nvSpPr>
          <p:cNvPr id="17" name="Rectangle 16"/>
          <p:cNvSpPr/>
          <p:nvPr/>
        </p:nvSpPr>
        <p:spPr>
          <a:xfrm>
            <a:off x="5120647" y="745576"/>
            <a:ext cx="2475917" cy="450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MILIEU</a:t>
            </a:r>
            <a:endParaRPr lang="fr-FR"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5106579" y="1294202"/>
            <a:ext cx="2489985" cy="2208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Température</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Lumière</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Fluides</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Humidité</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Électricité</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Hygiène et sécurité</a:t>
            </a:r>
          </a:p>
        </p:txBody>
      </p:sp>
      <p:sp>
        <p:nvSpPr>
          <p:cNvPr id="19" name="Rectangle 18"/>
          <p:cNvSpPr/>
          <p:nvPr/>
        </p:nvSpPr>
        <p:spPr>
          <a:xfrm>
            <a:off x="669927" y="6061616"/>
            <a:ext cx="3643535" cy="379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MATIERES</a:t>
            </a:r>
            <a:endParaRPr lang="fr-FR"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Rectangle 19"/>
          <p:cNvSpPr/>
          <p:nvPr/>
        </p:nvSpPr>
        <p:spPr>
          <a:xfrm>
            <a:off x="669927" y="3811559"/>
            <a:ext cx="3643535" cy="2096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Prélèvement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Contrôle visuel</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Réactifs</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Historique des lots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Etiquetage</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Stabilité (échantillons, solutions)</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Substance de référence</a:t>
            </a:r>
          </a:p>
        </p:txBody>
      </p:sp>
      <p:sp>
        <p:nvSpPr>
          <p:cNvPr id="21" name="Rectangle 20"/>
          <p:cNvSpPr/>
          <p:nvPr/>
        </p:nvSpPr>
        <p:spPr>
          <a:xfrm>
            <a:off x="4783016" y="6302323"/>
            <a:ext cx="4135903" cy="379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METHODE</a:t>
            </a:r>
            <a:endParaRPr lang="fr-FR"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4768948" y="3811559"/>
            <a:ext cx="4149971" cy="2377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validation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spécifications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Calculs</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Test de conformité</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Historique (audits, carte de </a:t>
            </a:r>
            <a:r>
              <a:rPr lang="fr-FR" b="1" dirty="0" smtClean="0">
                <a:solidFill>
                  <a:schemeClr val="tx1"/>
                </a:solidFill>
                <a:latin typeface="Times New Roman" panose="02020603050405020304" pitchFamily="18" charset="0"/>
                <a:cs typeface="Times New Roman" panose="02020603050405020304" pitchFamily="18" charset="0"/>
              </a:rPr>
              <a:t>contrôle…)</a:t>
            </a:r>
            <a:endParaRPr lang="fr-FR" b="1"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Transfert</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Procédure</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Déviation</a:t>
            </a:r>
          </a:p>
        </p:txBody>
      </p:sp>
      <p:sp>
        <p:nvSpPr>
          <p:cNvPr id="24" name="Rectangle 23"/>
          <p:cNvSpPr/>
          <p:nvPr/>
        </p:nvSpPr>
        <p:spPr>
          <a:xfrm>
            <a:off x="8074855" y="745577"/>
            <a:ext cx="2672861" cy="42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latin typeface="Times New Roman" panose="02020603050405020304" pitchFamily="18" charset="0"/>
                <a:cs typeface="Times New Roman" panose="02020603050405020304" pitchFamily="18" charset="0"/>
              </a:rPr>
              <a:t>5. MAIN </a:t>
            </a:r>
            <a:r>
              <a:rPr lang="fr-FR" sz="2000" b="1" dirty="0">
                <a:solidFill>
                  <a:srgbClr val="FFFF00"/>
                </a:solidFill>
                <a:latin typeface="Times New Roman" panose="02020603050405020304" pitchFamily="18" charset="0"/>
                <a:cs typeface="Times New Roman" panose="02020603050405020304" pitchFamily="18" charset="0"/>
              </a:rPr>
              <a:t>D’ŒUVRE</a:t>
            </a:r>
            <a:endParaRPr lang="fr-FR" sz="2000" dirty="0">
              <a:solidFill>
                <a:srgbClr val="FFFF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8433577" y="1336389"/>
            <a:ext cx="2314139" cy="1603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formation</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habilitation  </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expérience de la procédure </a:t>
            </a:r>
          </a:p>
        </p:txBody>
      </p:sp>
      <p:sp>
        <p:nvSpPr>
          <p:cNvPr id="26" name="ZoneTexte 25"/>
          <p:cNvSpPr txBox="1"/>
          <p:nvPr/>
        </p:nvSpPr>
        <p:spPr>
          <a:xfrm>
            <a:off x="5401991" y="123038"/>
            <a:ext cx="6564291" cy="461665"/>
          </a:xfrm>
          <a:prstGeom prst="rect">
            <a:avLst/>
          </a:prstGeom>
          <a:noFill/>
          <a:ln>
            <a:solidFill>
              <a:schemeClr val="tx1"/>
            </a:solidFill>
          </a:ln>
        </p:spPr>
        <p:txBody>
          <a:bodyPr wrap="square" rtlCol="0">
            <a:spAutoFit/>
          </a:bodyPr>
          <a:lstStyle/>
          <a:p>
            <a:r>
              <a:rPr lang="fr-FR" sz="2400" b="1" dirty="0" smtClean="0">
                <a:latin typeface="Times New Roman" panose="02020603050405020304" pitchFamily="18" charset="0"/>
                <a:cs typeface="Times New Roman" panose="02020603050405020304" pitchFamily="18" charset="0"/>
              </a:rPr>
              <a:t>ENQUETE LABORATOIRE PRELIMINAIRE</a:t>
            </a:r>
            <a:endParaRPr lang="fr-FR" sz="2400" b="1" dirty="0">
              <a:latin typeface="Times New Roman" panose="02020603050405020304" pitchFamily="18" charset="0"/>
              <a:cs typeface="Times New Roman" panose="02020603050405020304" pitchFamily="18" charset="0"/>
            </a:endParaRPr>
          </a:p>
        </p:txBody>
      </p:sp>
      <p:sp>
        <p:nvSpPr>
          <p:cNvPr id="27" name="ZoneTexte 26"/>
          <p:cNvSpPr txBox="1"/>
          <p:nvPr/>
        </p:nvSpPr>
        <p:spPr>
          <a:xfrm rot="20211963">
            <a:off x="9326242" y="4599130"/>
            <a:ext cx="2668810" cy="923330"/>
          </a:xfrm>
          <a:prstGeom prst="rect">
            <a:avLst/>
          </a:prstGeom>
          <a:noFill/>
          <a:ln>
            <a:solidFill>
              <a:srgbClr val="FF0000"/>
            </a:solidFill>
          </a:ln>
        </p:spPr>
        <p:txBody>
          <a:bodyPr wrap="square" rtlCol="0">
            <a:spAutoFit/>
          </a:bodyPr>
          <a:lstStyle/>
          <a:p>
            <a:pPr algn="ctr"/>
            <a:r>
              <a:rPr lang="fr-FR" b="1" dirty="0" smtClean="0">
                <a:solidFill>
                  <a:srgbClr val="FF0000"/>
                </a:solidFill>
                <a:latin typeface="Times New Roman" panose="02020603050405020304" pitchFamily="18" charset="0"/>
                <a:cs typeface="Times New Roman" panose="02020603050405020304" pitchFamily="18" charset="0"/>
              </a:rPr>
              <a:t>CAUSE LABORATOIRE NON IDENTIFIEE</a:t>
            </a:r>
            <a:endParaRPr lang="fr-FR" b="1" dirty="0">
              <a:solidFill>
                <a:srgbClr val="FF0000"/>
              </a:solidFill>
              <a:latin typeface="Times New Roman" panose="02020603050405020304" pitchFamily="18" charset="0"/>
              <a:cs typeface="Times New Roman" panose="02020603050405020304" pitchFamily="18" charset="0"/>
            </a:endParaRPr>
          </a:p>
        </p:txBody>
      </p:sp>
      <p:cxnSp>
        <p:nvCxnSpPr>
          <p:cNvPr id="29" name="Connecteur droit 28"/>
          <p:cNvCxnSpPr>
            <a:stCxn id="15" idx="3"/>
          </p:cNvCxnSpPr>
          <p:nvPr/>
        </p:nvCxnSpPr>
        <p:spPr>
          <a:xfrm>
            <a:off x="4248440" y="794812"/>
            <a:ext cx="520508" cy="28487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17" idx="3"/>
          </p:cNvCxnSpPr>
          <p:nvPr/>
        </p:nvCxnSpPr>
        <p:spPr>
          <a:xfrm>
            <a:off x="7596564" y="970659"/>
            <a:ext cx="478291" cy="26728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24" idx="3"/>
          </p:cNvCxnSpPr>
          <p:nvPr/>
        </p:nvCxnSpPr>
        <p:spPr>
          <a:xfrm>
            <a:off x="10747716" y="956593"/>
            <a:ext cx="520506" cy="26869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19" idx="3"/>
          </p:cNvCxnSpPr>
          <p:nvPr/>
        </p:nvCxnSpPr>
        <p:spPr>
          <a:xfrm flipV="1">
            <a:off x="4313462" y="3657592"/>
            <a:ext cx="455486" cy="259393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Connecteur droit 37"/>
          <p:cNvCxnSpPr>
            <a:stCxn id="21" idx="3"/>
          </p:cNvCxnSpPr>
          <p:nvPr/>
        </p:nvCxnSpPr>
        <p:spPr>
          <a:xfrm flipV="1">
            <a:off x="8918919" y="3643524"/>
            <a:ext cx="520503" cy="284871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rot="20710427">
            <a:off x="-1047" y="92259"/>
            <a:ext cx="1341948" cy="523220"/>
          </a:xfrm>
          <a:prstGeom prst="rect">
            <a:avLst/>
          </a:prstGeom>
          <a:noFill/>
          <a:ln>
            <a:solidFill>
              <a:srgbClr val="00B050"/>
            </a:solidFill>
          </a:ln>
        </p:spPr>
        <p:txBody>
          <a:bodyPr wrap="square" rtlCol="0">
            <a:spAutoFit/>
          </a:bodyPr>
          <a:lstStyle/>
          <a:p>
            <a:r>
              <a:rPr lang="fr-FR" sz="2800" b="1" dirty="0" smtClean="0">
                <a:solidFill>
                  <a:srgbClr val="00B050"/>
                </a:solidFill>
                <a:latin typeface="Times New Roman" panose="02020603050405020304" pitchFamily="18" charset="0"/>
                <a:cs typeface="Times New Roman" panose="02020603050405020304" pitchFamily="18" charset="0"/>
              </a:rPr>
              <a:t>CAS 01</a:t>
            </a:r>
            <a:endParaRPr lang="fr-FR"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1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left)">
                                      <p:cBhvr>
                                        <p:cTn id="23" dur="500"/>
                                        <p:tgtEl>
                                          <p:spTgt spid="16">
                                            <p:txEl>
                                              <p:pRg st="0" end="0"/>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wipe(left)">
                                      <p:cBhvr>
                                        <p:cTn id="27" dur="500"/>
                                        <p:tgtEl>
                                          <p:spTgt spid="16">
                                            <p:txEl>
                                              <p:pRg st="1" end="1"/>
                                            </p:txEl>
                                          </p:spTgt>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Effect transition="in" filter="wipe(left)">
                                      <p:cBhvr>
                                        <p:cTn id="31" dur="500"/>
                                        <p:tgtEl>
                                          <p:spTgt spid="16">
                                            <p:txEl>
                                              <p:pRg st="2" end="2"/>
                                            </p:txEl>
                                          </p:spTgt>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wipe(left)">
                                      <p:cBhvr>
                                        <p:cTn id="35" dur="500"/>
                                        <p:tgtEl>
                                          <p:spTgt spid="16">
                                            <p:txEl>
                                              <p:pRg st="3" end="3"/>
                                            </p:txEl>
                                          </p:spTgt>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Effect transition="in" filter="wipe(left)">
                                      <p:cBhvr>
                                        <p:cTn id="39" dur="500"/>
                                        <p:tgtEl>
                                          <p:spTgt spid="16">
                                            <p:txEl>
                                              <p:pRg st="4" end="4"/>
                                            </p:txEl>
                                          </p:spTgt>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animEffect transition="in" filter="wipe(left)">
                                      <p:cBhvr>
                                        <p:cTn id="43" dur="500"/>
                                        <p:tgtEl>
                                          <p:spTgt spid="1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22" presetClass="entr" presetSubtype="4"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0">
                                            <p:txEl>
                                              <p:pRg st="0" end="0"/>
                                            </p:txEl>
                                          </p:spTgt>
                                        </p:tgtEl>
                                        <p:attrNameLst>
                                          <p:attrName>style.visibility</p:attrName>
                                        </p:attrNameLst>
                                      </p:cBhvr>
                                      <p:to>
                                        <p:strVal val="visible"/>
                                      </p:to>
                                    </p:set>
                                    <p:animEffect transition="in" filter="wipe(left)">
                                      <p:cBhvr>
                                        <p:cTn id="58" dur="500"/>
                                        <p:tgtEl>
                                          <p:spTgt spid="20">
                                            <p:txEl>
                                              <p:pRg st="0" end="0"/>
                                            </p:txEl>
                                          </p:spTgt>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20">
                                            <p:txEl>
                                              <p:pRg st="1" end="1"/>
                                            </p:txEl>
                                          </p:spTgt>
                                        </p:tgtEl>
                                        <p:attrNameLst>
                                          <p:attrName>style.visibility</p:attrName>
                                        </p:attrNameLst>
                                      </p:cBhvr>
                                      <p:to>
                                        <p:strVal val="visible"/>
                                      </p:to>
                                    </p:set>
                                    <p:animEffect transition="in" filter="wipe(left)">
                                      <p:cBhvr>
                                        <p:cTn id="62" dur="500"/>
                                        <p:tgtEl>
                                          <p:spTgt spid="20">
                                            <p:txEl>
                                              <p:pRg st="1" end="1"/>
                                            </p:txEl>
                                          </p:spTgt>
                                        </p:tgtEl>
                                      </p:cBhvr>
                                    </p:animEffect>
                                  </p:childTnLst>
                                </p:cTn>
                              </p:par>
                            </p:childTnLst>
                          </p:cTn>
                        </p:par>
                        <p:par>
                          <p:cTn id="63" fill="hold">
                            <p:stCondLst>
                              <p:cond delay="1500"/>
                            </p:stCondLst>
                            <p:childTnLst>
                              <p:par>
                                <p:cTn id="64" presetID="22" presetClass="entr" presetSubtype="8" fill="hold" nodeType="afterEffect">
                                  <p:stCondLst>
                                    <p:cond delay="0"/>
                                  </p:stCondLst>
                                  <p:childTnLst>
                                    <p:set>
                                      <p:cBhvr>
                                        <p:cTn id="65" dur="1" fill="hold">
                                          <p:stCondLst>
                                            <p:cond delay="0"/>
                                          </p:stCondLst>
                                        </p:cTn>
                                        <p:tgtEl>
                                          <p:spTgt spid="20">
                                            <p:txEl>
                                              <p:pRg st="2" end="2"/>
                                            </p:txEl>
                                          </p:spTgt>
                                        </p:tgtEl>
                                        <p:attrNameLst>
                                          <p:attrName>style.visibility</p:attrName>
                                        </p:attrNameLst>
                                      </p:cBhvr>
                                      <p:to>
                                        <p:strVal val="visible"/>
                                      </p:to>
                                    </p:set>
                                    <p:animEffect transition="in" filter="wipe(left)">
                                      <p:cBhvr>
                                        <p:cTn id="66" dur="500"/>
                                        <p:tgtEl>
                                          <p:spTgt spid="20">
                                            <p:txEl>
                                              <p:pRg st="2" end="2"/>
                                            </p:txEl>
                                          </p:spTgt>
                                        </p:tgtEl>
                                      </p:cBhvr>
                                    </p:animEffect>
                                  </p:childTnLst>
                                </p:cTn>
                              </p:par>
                            </p:childTnLst>
                          </p:cTn>
                        </p:par>
                        <p:par>
                          <p:cTn id="67" fill="hold">
                            <p:stCondLst>
                              <p:cond delay="2000"/>
                            </p:stCondLst>
                            <p:childTnLst>
                              <p:par>
                                <p:cTn id="68" presetID="22" presetClass="entr" presetSubtype="8" fill="hold" nodeType="afterEffect">
                                  <p:stCondLst>
                                    <p:cond delay="0"/>
                                  </p:stCondLst>
                                  <p:childTnLst>
                                    <p:set>
                                      <p:cBhvr>
                                        <p:cTn id="69" dur="1" fill="hold">
                                          <p:stCondLst>
                                            <p:cond delay="0"/>
                                          </p:stCondLst>
                                        </p:cTn>
                                        <p:tgtEl>
                                          <p:spTgt spid="20">
                                            <p:txEl>
                                              <p:pRg st="3" end="3"/>
                                            </p:txEl>
                                          </p:spTgt>
                                        </p:tgtEl>
                                        <p:attrNameLst>
                                          <p:attrName>style.visibility</p:attrName>
                                        </p:attrNameLst>
                                      </p:cBhvr>
                                      <p:to>
                                        <p:strVal val="visible"/>
                                      </p:to>
                                    </p:set>
                                    <p:animEffect transition="in" filter="wipe(left)">
                                      <p:cBhvr>
                                        <p:cTn id="70" dur="500"/>
                                        <p:tgtEl>
                                          <p:spTgt spid="20">
                                            <p:txEl>
                                              <p:pRg st="3" end="3"/>
                                            </p:txEl>
                                          </p:spTgt>
                                        </p:tgtEl>
                                      </p:cBhvr>
                                    </p:animEffect>
                                  </p:childTnLst>
                                </p:cTn>
                              </p:par>
                            </p:childTnLst>
                          </p:cTn>
                        </p:par>
                        <p:par>
                          <p:cTn id="71" fill="hold">
                            <p:stCondLst>
                              <p:cond delay="2500"/>
                            </p:stCondLst>
                            <p:childTnLst>
                              <p:par>
                                <p:cTn id="72" presetID="22" presetClass="entr" presetSubtype="8" fill="hold" nodeType="afterEffect">
                                  <p:stCondLst>
                                    <p:cond delay="0"/>
                                  </p:stCondLst>
                                  <p:childTnLst>
                                    <p:set>
                                      <p:cBhvr>
                                        <p:cTn id="73" dur="1" fill="hold">
                                          <p:stCondLst>
                                            <p:cond delay="0"/>
                                          </p:stCondLst>
                                        </p:cTn>
                                        <p:tgtEl>
                                          <p:spTgt spid="20">
                                            <p:txEl>
                                              <p:pRg st="4" end="4"/>
                                            </p:txEl>
                                          </p:spTgt>
                                        </p:tgtEl>
                                        <p:attrNameLst>
                                          <p:attrName>style.visibility</p:attrName>
                                        </p:attrNameLst>
                                      </p:cBhvr>
                                      <p:to>
                                        <p:strVal val="visible"/>
                                      </p:to>
                                    </p:set>
                                    <p:animEffect transition="in" filter="wipe(left)">
                                      <p:cBhvr>
                                        <p:cTn id="74" dur="500"/>
                                        <p:tgtEl>
                                          <p:spTgt spid="20">
                                            <p:txEl>
                                              <p:pRg st="4" end="4"/>
                                            </p:txEl>
                                          </p:spTgt>
                                        </p:tgtEl>
                                      </p:cBhvr>
                                    </p:animEffect>
                                  </p:childTnLst>
                                </p:cTn>
                              </p:par>
                            </p:childTnLst>
                          </p:cTn>
                        </p:par>
                        <p:par>
                          <p:cTn id="75" fill="hold">
                            <p:stCondLst>
                              <p:cond delay="3000"/>
                            </p:stCondLst>
                            <p:childTnLst>
                              <p:par>
                                <p:cTn id="76" presetID="22" presetClass="entr" presetSubtype="8" fill="hold" nodeType="afterEffect">
                                  <p:stCondLst>
                                    <p:cond delay="0"/>
                                  </p:stCondLst>
                                  <p:childTnLst>
                                    <p:set>
                                      <p:cBhvr>
                                        <p:cTn id="77" dur="1" fill="hold">
                                          <p:stCondLst>
                                            <p:cond delay="0"/>
                                          </p:stCondLst>
                                        </p:cTn>
                                        <p:tgtEl>
                                          <p:spTgt spid="20">
                                            <p:txEl>
                                              <p:pRg st="5" end="5"/>
                                            </p:txEl>
                                          </p:spTgt>
                                        </p:tgtEl>
                                        <p:attrNameLst>
                                          <p:attrName>style.visibility</p:attrName>
                                        </p:attrNameLst>
                                      </p:cBhvr>
                                      <p:to>
                                        <p:strVal val="visible"/>
                                      </p:to>
                                    </p:set>
                                    <p:animEffect transition="in" filter="wipe(left)">
                                      <p:cBhvr>
                                        <p:cTn id="78" dur="500"/>
                                        <p:tgtEl>
                                          <p:spTgt spid="20">
                                            <p:txEl>
                                              <p:pRg st="5" end="5"/>
                                            </p:txEl>
                                          </p:spTgt>
                                        </p:tgtEl>
                                      </p:cBhvr>
                                    </p:animEffect>
                                  </p:childTnLst>
                                </p:cTn>
                              </p:par>
                            </p:childTnLst>
                          </p:cTn>
                        </p:par>
                        <p:par>
                          <p:cTn id="79" fill="hold">
                            <p:stCondLst>
                              <p:cond delay="3500"/>
                            </p:stCondLst>
                            <p:childTnLst>
                              <p:par>
                                <p:cTn id="80" presetID="22" presetClass="entr" presetSubtype="8" fill="hold" nodeType="afterEffect">
                                  <p:stCondLst>
                                    <p:cond delay="0"/>
                                  </p:stCondLst>
                                  <p:childTnLst>
                                    <p:set>
                                      <p:cBhvr>
                                        <p:cTn id="81" dur="1" fill="hold">
                                          <p:stCondLst>
                                            <p:cond delay="0"/>
                                          </p:stCondLst>
                                        </p:cTn>
                                        <p:tgtEl>
                                          <p:spTgt spid="20">
                                            <p:txEl>
                                              <p:pRg st="6" end="6"/>
                                            </p:txEl>
                                          </p:spTgt>
                                        </p:tgtEl>
                                        <p:attrNameLst>
                                          <p:attrName>style.visibility</p:attrName>
                                        </p:attrNameLst>
                                      </p:cBhvr>
                                      <p:to>
                                        <p:strVal val="visible"/>
                                      </p:to>
                                    </p:set>
                                    <p:animEffect transition="in" filter="wipe(left)">
                                      <p:cBhvr>
                                        <p:cTn id="82" dur="500"/>
                                        <p:tgtEl>
                                          <p:spTgt spid="20">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22" presetClass="entr" presetSubtype="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up)">
                                      <p:cBhvr>
                                        <p:cTn id="93" dur="500"/>
                                        <p:tgtEl>
                                          <p:spTgt spid="31"/>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Effect transition="in" filter="wipe(left)">
                                      <p:cBhvr>
                                        <p:cTn id="97" dur="500"/>
                                        <p:tgtEl>
                                          <p:spTgt spid="18">
                                            <p:txEl>
                                              <p:pRg st="0" end="0"/>
                                            </p:txEl>
                                          </p:spTgt>
                                        </p:tgtEl>
                                      </p:cBhvr>
                                    </p:animEffect>
                                  </p:childTnLst>
                                </p:cTn>
                              </p:par>
                            </p:childTnLst>
                          </p:cTn>
                        </p:par>
                        <p:par>
                          <p:cTn id="98" fill="hold">
                            <p:stCondLst>
                              <p:cond delay="1000"/>
                            </p:stCondLst>
                            <p:childTnLst>
                              <p:par>
                                <p:cTn id="99" presetID="22" presetClass="entr" presetSubtype="8" fill="hold" nodeType="afterEffect">
                                  <p:stCondLst>
                                    <p:cond delay="0"/>
                                  </p:stCondLst>
                                  <p:childTnLst>
                                    <p:set>
                                      <p:cBhvr>
                                        <p:cTn id="100" dur="1" fill="hold">
                                          <p:stCondLst>
                                            <p:cond delay="0"/>
                                          </p:stCondLst>
                                        </p:cTn>
                                        <p:tgtEl>
                                          <p:spTgt spid="18">
                                            <p:txEl>
                                              <p:pRg st="1" end="1"/>
                                            </p:txEl>
                                          </p:spTgt>
                                        </p:tgtEl>
                                        <p:attrNameLst>
                                          <p:attrName>style.visibility</p:attrName>
                                        </p:attrNameLst>
                                      </p:cBhvr>
                                      <p:to>
                                        <p:strVal val="visible"/>
                                      </p:to>
                                    </p:set>
                                    <p:animEffect transition="in" filter="wipe(left)">
                                      <p:cBhvr>
                                        <p:cTn id="101" dur="500"/>
                                        <p:tgtEl>
                                          <p:spTgt spid="18">
                                            <p:txEl>
                                              <p:pRg st="1" end="1"/>
                                            </p:txEl>
                                          </p:spTgt>
                                        </p:tgtEl>
                                      </p:cBhvr>
                                    </p:animEffect>
                                  </p:childTnLst>
                                </p:cTn>
                              </p:par>
                            </p:childTnLst>
                          </p:cTn>
                        </p:par>
                        <p:par>
                          <p:cTn id="102" fill="hold">
                            <p:stCondLst>
                              <p:cond delay="1500"/>
                            </p:stCondLst>
                            <p:childTnLst>
                              <p:par>
                                <p:cTn id="103" presetID="22" presetClass="entr" presetSubtype="8" fill="hold" nodeType="afterEffect">
                                  <p:stCondLst>
                                    <p:cond delay="0"/>
                                  </p:stCondLst>
                                  <p:childTnLst>
                                    <p:set>
                                      <p:cBhvr>
                                        <p:cTn id="104" dur="1" fill="hold">
                                          <p:stCondLst>
                                            <p:cond delay="0"/>
                                          </p:stCondLst>
                                        </p:cTn>
                                        <p:tgtEl>
                                          <p:spTgt spid="18">
                                            <p:txEl>
                                              <p:pRg st="2" end="2"/>
                                            </p:txEl>
                                          </p:spTgt>
                                        </p:tgtEl>
                                        <p:attrNameLst>
                                          <p:attrName>style.visibility</p:attrName>
                                        </p:attrNameLst>
                                      </p:cBhvr>
                                      <p:to>
                                        <p:strVal val="visible"/>
                                      </p:to>
                                    </p:set>
                                    <p:animEffect transition="in" filter="wipe(left)">
                                      <p:cBhvr>
                                        <p:cTn id="105" dur="500"/>
                                        <p:tgtEl>
                                          <p:spTgt spid="18">
                                            <p:txEl>
                                              <p:pRg st="2" end="2"/>
                                            </p:txEl>
                                          </p:spTgt>
                                        </p:tgtEl>
                                      </p:cBhvr>
                                    </p:animEffect>
                                  </p:childTnLst>
                                </p:cTn>
                              </p:par>
                            </p:childTnLst>
                          </p:cTn>
                        </p:par>
                        <p:par>
                          <p:cTn id="106" fill="hold">
                            <p:stCondLst>
                              <p:cond delay="2000"/>
                            </p:stCondLst>
                            <p:childTnLst>
                              <p:par>
                                <p:cTn id="107" presetID="22" presetClass="entr" presetSubtype="8" fill="hold" nodeType="afterEffect">
                                  <p:stCondLst>
                                    <p:cond delay="0"/>
                                  </p:stCondLst>
                                  <p:childTnLst>
                                    <p:set>
                                      <p:cBhvr>
                                        <p:cTn id="108" dur="1" fill="hold">
                                          <p:stCondLst>
                                            <p:cond delay="0"/>
                                          </p:stCondLst>
                                        </p:cTn>
                                        <p:tgtEl>
                                          <p:spTgt spid="18">
                                            <p:txEl>
                                              <p:pRg st="3" end="3"/>
                                            </p:txEl>
                                          </p:spTgt>
                                        </p:tgtEl>
                                        <p:attrNameLst>
                                          <p:attrName>style.visibility</p:attrName>
                                        </p:attrNameLst>
                                      </p:cBhvr>
                                      <p:to>
                                        <p:strVal val="visible"/>
                                      </p:to>
                                    </p:set>
                                    <p:animEffect transition="in" filter="wipe(left)">
                                      <p:cBhvr>
                                        <p:cTn id="109" dur="500"/>
                                        <p:tgtEl>
                                          <p:spTgt spid="18">
                                            <p:txEl>
                                              <p:pRg st="3" end="3"/>
                                            </p:txEl>
                                          </p:spTgt>
                                        </p:tgtEl>
                                      </p:cBhvr>
                                    </p:animEffect>
                                  </p:childTnLst>
                                </p:cTn>
                              </p:par>
                            </p:childTnLst>
                          </p:cTn>
                        </p:par>
                        <p:par>
                          <p:cTn id="110" fill="hold">
                            <p:stCondLst>
                              <p:cond delay="2500"/>
                            </p:stCondLst>
                            <p:childTnLst>
                              <p:par>
                                <p:cTn id="111" presetID="22" presetClass="entr" presetSubtype="8" fill="hold" nodeType="afterEffect">
                                  <p:stCondLst>
                                    <p:cond delay="0"/>
                                  </p:stCondLst>
                                  <p:childTnLst>
                                    <p:set>
                                      <p:cBhvr>
                                        <p:cTn id="112" dur="1" fill="hold">
                                          <p:stCondLst>
                                            <p:cond delay="0"/>
                                          </p:stCondLst>
                                        </p:cTn>
                                        <p:tgtEl>
                                          <p:spTgt spid="18">
                                            <p:txEl>
                                              <p:pRg st="4" end="4"/>
                                            </p:txEl>
                                          </p:spTgt>
                                        </p:tgtEl>
                                        <p:attrNameLst>
                                          <p:attrName>style.visibility</p:attrName>
                                        </p:attrNameLst>
                                      </p:cBhvr>
                                      <p:to>
                                        <p:strVal val="visible"/>
                                      </p:to>
                                    </p:set>
                                    <p:animEffect transition="in" filter="wipe(left)">
                                      <p:cBhvr>
                                        <p:cTn id="113" dur="500"/>
                                        <p:tgtEl>
                                          <p:spTgt spid="18">
                                            <p:txEl>
                                              <p:pRg st="4" end="4"/>
                                            </p:txEl>
                                          </p:spTgt>
                                        </p:tgtEl>
                                      </p:cBhvr>
                                    </p:animEffect>
                                  </p:childTnLst>
                                </p:cTn>
                              </p:par>
                            </p:childTnLst>
                          </p:cTn>
                        </p:par>
                        <p:par>
                          <p:cTn id="114" fill="hold">
                            <p:stCondLst>
                              <p:cond delay="3000"/>
                            </p:stCondLst>
                            <p:childTnLst>
                              <p:par>
                                <p:cTn id="115" presetID="22" presetClass="entr" presetSubtype="8" fill="hold" nodeType="afterEffect">
                                  <p:stCondLst>
                                    <p:cond delay="0"/>
                                  </p:stCondLst>
                                  <p:childTnLst>
                                    <p:set>
                                      <p:cBhvr>
                                        <p:cTn id="116" dur="1" fill="hold">
                                          <p:stCondLst>
                                            <p:cond delay="0"/>
                                          </p:stCondLst>
                                        </p:cTn>
                                        <p:tgtEl>
                                          <p:spTgt spid="18">
                                            <p:txEl>
                                              <p:pRg st="5" end="5"/>
                                            </p:txEl>
                                          </p:spTgt>
                                        </p:tgtEl>
                                        <p:attrNameLst>
                                          <p:attrName>style.visibility</p:attrName>
                                        </p:attrNameLst>
                                      </p:cBhvr>
                                      <p:to>
                                        <p:strVal val="visible"/>
                                      </p:to>
                                    </p:set>
                                    <p:animEffect transition="in" filter="wipe(left)">
                                      <p:cBhvr>
                                        <p:cTn id="117" dur="500"/>
                                        <p:tgtEl>
                                          <p:spTgt spid="18">
                                            <p:txEl>
                                              <p:pRg st="5" end="5"/>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500"/>
                                        <p:tgtEl>
                                          <p:spTgt spid="2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500"/>
                                        <p:tgtEl>
                                          <p:spTgt spid="22"/>
                                        </p:tgtEl>
                                      </p:cBhvr>
                                    </p:animEffect>
                                  </p:childTnLst>
                                </p:cTn>
                              </p:par>
                              <p:par>
                                <p:cTn id="126" presetID="22" presetClass="entr" presetSubtype="4" fill="hold" nodeType="with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wipe(down)">
                                      <p:cBhvr>
                                        <p:cTn id="128" dur="500"/>
                                        <p:tgtEl>
                                          <p:spTgt spid="38"/>
                                        </p:tgtEl>
                                      </p:cBhvr>
                                    </p:animEffect>
                                  </p:childTnLst>
                                </p:cTn>
                              </p:par>
                            </p:childTnLst>
                          </p:cTn>
                        </p:par>
                        <p:par>
                          <p:cTn id="129" fill="hold">
                            <p:stCondLst>
                              <p:cond delay="500"/>
                            </p:stCondLst>
                            <p:childTnLst>
                              <p:par>
                                <p:cTn id="130" presetID="22" presetClass="entr" presetSubtype="8" fill="hold" nodeType="after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animEffect transition="in" filter="wipe(left)">
                                      <p:cBhvr>
                                        <p:cTn id="132" dur="500"/>
                                        <p:tgtEl>
                                          <p:spTgt spid="22">
                                            <p:txEl>
                                              <p:pRg st="0" end="0"/>
                                            </p:txEl>
                                          </p:spTgt>
                                        </p:tgtEl>
                                      </p:cBhvr>
                                    </p:animEffect>
                                  </p:childTnLst>
                                </p:cTn>
                              </p:par>
                            </p:childTnLst>
                          </p:cTn>
                        </p:par>
                        <p:par>
                          <p:cTn id="133" fill="hold">
                            <p:stCondLst>
                              <p:cond delay="1000"/>
                            </p:stCondLst>
                            <p:childTnLst>
                              <p:par>
                                <p:cTn id="134" presetID="22" presetClass="entr" presetSubtype="8" fill="hold" nodeType="afterEffect">
                                  <p:stCondLst>
                                    <p:cond delay="0"/>
                                  </p:stCondLst>
                                  <p:childTnLst>
                                    <p:set>
                                      <p:cBhvr>
                                        <p:cTn id="135" dur="1" fill="hold">
                                          <p:stCondLst>
                                            <p:cond delay="0"/>
                                          </p:stCondLst>
                                        </p:cTn>
                                        <p:tgtEl>
                                          <p:spTgt spid="22">
                                            <p:txEl>
                                              <p:pRg st="1" end="1"/>
                                            </p:txEl>
                                          </p:spTgt>
                                        </p:tgtEl>
                                        <p:attrNameLst>
                                          <p:attrName>style.visibility</p:attrName>
                                        </p:attrNameLst>
                                      </p:cBhvr>
                                      <p:to>
                                        <p:strVal val="visible"/>
                                      </p:to>
                                    </p:set>
                                    <p:animEffect transition="in" filter="wipe(left)">
                                      <p:cBhvr>
                                        <p:cTn id="136" dur="500"/>
                                        <p:tgtEl>
                                          <p:spTgt spid="22">
                                            <p:txEl>
                                              <p:pRg st="1" end="1"/>
                                            </p:txEl>
                                          </p:spTgt>
                                        </p:tgtEl>
                                      </p:cBhvr>
                                    </p:animEffect>
                                  </p:childTnLst>
                                </p:cTn>
                              </p:par>
                            </p:childTnLst>
                          </p:cTn>
                        </p:par>
                        <p:par>
                          <p:cTn id="137" fill="hold">
                            <p:stCondLst>
                              <p:cond delay="1500"/>
                            </p:stCondLst>
                            <p:childTnLst>
                              <p:par>
                                <p:cTn id="138" presetID="22" presetClass="entr" presetSubtype="8" fill="hold" nodeType="afterEffect">
                                  <p:stCondLst>
                                    <p:cond delay="0"/>
                                  </p:stCondLst>
                                  <p:childTnLst>
                                    <p:set>
                                      <p:cBhvr>
                                        <p:cTn id="139" dur="1" fill="hold">
                                          <p:stCondLst>
                                            <p:cond delay="0"/>
                                          </p:stCondLst>
                                        </p:cTn>
                                        <p:tgtEl>
                                          <p:spTgt spid="22">
                                            <p:txEl>
                                              <p:pRg st="2" end="2"/>
                                            </p:txEl>
                                          </p:spTgt>
                                        </p:tgtEl>
                                        <p:attrNameLst>
                                          <p:attrName>style.visibility</p:attrName>
                                        </p:attrNameLst>
                                      </p:cBhvr>
                                      <p:to>
                                        <p:strVal val="visible"/>
                                      </p:to>
                                    </p:set>
                                    <p:animEffect transition="in" filter="wipe(left)">
                                      <p:cBhvr>
                                        <p:cTn id="140" dur="500"/>
                                        <p:tgtEl>
                                          <p:spTgt spid="22">
                                            <p:txEl>
                                              <p:pRg st="2" end="2"/>
                                            </p:txEl>
                                          </p:spTgt>
                                        </p:tgtEl>
                                      </p:cBhvr>
                                    </p:animEffect>
                                  </p:childTnLst>
                                </p:cTn>
                              </p:par>
                            </p:childTnLst>
                          </p:cTn>
                        </p:par>
                        <p:par>
                          <p:cTn id="141" fill="hold">
                            <p:stCondLst>
                              <p:cond delay="2000"/>
                            </p:stCondLst>
                            <p:childTnLst>
                              <p:par>
                                <p:cTn id="142" presetID="22" presetClass="entr" presetSubtype="8" fill="hold" nodeType="afterEffect">
                                  <p:stCondLst>
                                    <p:cond delay="0"/>
                                  </p:stCondLst>
                                  <p:childTnLst>
                                    <p:set>
                                      <p:cBhvr>
                                        <p:cTn id="143" dur="1" fill="hold">
                                          <p:stCondLst>
                                            <p:cond delay="0"/>
                                          </p:stCondLst>
                                        </p:cTn>
                                        <p:tgtEl>
                                          <p:spTgt spid="22">
                                            <p:txEl>
                                              <p:pRg st="3" end="3"/>
                                            </p:txEl>
                                          </p:spTgt>
                                        </p:tgtEl>
                                        <p:attrNameLst>
                                          <p:attrName>style.visibility</p:attrName>
                                        </p:attrNameLst>
                                      </p:cBhvr>
                                      <p:to>
                                        <p:strVal val="visible"/>
                                      </p:to>
                                    </p:set>
                                    <p:animEffect transition="in" filter="wipe(left)">
                                      <p:cBhvr>
                                        <p:cTn id="144" dur="500"/>
                                        <p:tgtEl>
                                          <p:spTgt spid="22">
                                            <p:txEl>
                                              <p:pRg st="3" end="3"/>
                                            </p:txEl>
                                          </p:spTgt>
                                        </p:tgtEl>
                                      </p:cBhvr>
                                    </p:animEffect>
                                  </p:childTnLst>
                                </p:cTn>
                              </p:par>
                            </p:childTnLst>
                          </p:cTn>
                        </p:par>
                        <p:par>
                          <p:cTn id="145" fill="hold">
                            <p:stCondLst>
                              <p:cond delay="2500"/>
                            </p:stCondLst>
                            <p:childTnLst>
                              <p:par>
                                <p:cTn id="146" presetID="22" presetClass="entr" presetSubtype="8" fill="hold" nodeType="afterEffect">
                                  <p:stCondLst>
                                    <p:cond delay="0"/>
                                  </p:stCondLst>
                                  <p:childTnLst>
                                    <p:set>
                                      <p:cBhvr>
                                        <p:cTn id="147" dur="1" fill="hold">
                                          <p:stCondLst>
                                            <p:cond delay="0"/>
                                          </p:stCondLst>
                                        </p:cTn>
                                        <p:tgtEl>
                                          <p:spTgt spid="22">
                                            <p:txEl>
                                              <p:pRg st="4" end="4"/>
                                            </p:txEl>
                                          </p:spTgt>
                                        </p:tgtEl>
                                        <p:attrNameLst>
                                          <p:attrName>style.visibility</p:attrName>
                                        </p:attrNameLst>
                                      </p:cBhvr>
                                      <p:to>
                                        <p:strVal val="visible"/>
                                      </p:to>
                                    </p:set>
                                    <p:animEffect transition="in" filter="wipe(left)">
                                      <p:cBhvr>
                                        <p:cTn id="148" dur="500"/>
                                        <p:tgtEl>
                                          <p:spTgt spid="22">
                                            <p:txEl>
                                              <p:pRg st="4" end="4"/>
                                            </p:txEl>
                                          </p:spTgt>
                                        </p:tgtEl>
                                      </p:cBhvr>
                                    </p:animEffect>
                                  </p:childTnLst>
                                </p:cTn>
                              </p:par>
                            </p:childTnLst>
                          </p:cTn>
                        </p:par>
                        <p:par>
                          <p:cTn id="149" fill="hold">
                            <p:stCondLst>
                              <p:cond delay="3000"/>
                            </p:stCondLst>
                            <p:childTnLst>
                              <p:par>
                                <p:cTn id="150" presetID="22" presetClass="entr" presetSubtype="8" fill="hold" nodeType="afterEffect">
                                  <p:stCondLst>
                                    <p:cond delay="0"/>
                                  </p:stCondLst>
                                  <p:childTnLst>
                                    <p:set>
                                      <p:cBhvr>
                                        <p:cTn id="151" dur="1" fill="hold">
                                          <p:stCondLst>
                                            <p:cond delay="0"/>
                                          </p:stCondLst>
                                        </p:cTn>
                                        <p:tgtEl>
                                          <p:spTgt spid="22">
                                            <p:txEl>
                                              <p:pRg st="5" end="5"/>
                                            </p:txEl>
                                          </p:spTgt>
                                        </p:tgtEl>
                                        <p:attrNameLst>
                                          <p:attrName>style.visibility</p:attrName>
                                        </p:attrNameLst>
                                      </p:cBhvr>
                                      <p:to>
                                        <p:strVal val="visible"/>
                                      </p:to>
                                    </p:set>
                                    <p:animEffect transition="in" filter="wipe(left)">
                                      <p:cBhvr>
                                        <p:cTn id="152" dur="500"/>
                                        <p:tgtEl>
                                          <p:spTgt spid="22">
                                            <p:txEl>
                                              <p:pRg st="5" end="5"/>
                                            </p:txEl>
                                          </p:spTgt>
                                        </p:tgtEl>
                                      </p:cBhvr>
                                    </p:animEffect>
                                  </p:childTnLst>
                                </p:cTn>
                              </p:par>
                            </p:childTnLst>
                          </p:cTn>
                        </p:par>
                        <p:par>
                          <p:cTn id="153" fill="hold">
                            <p:stCondLst>
                              <p:cond delay="3500"/>
                            </p:stCondLst>
                            <p:childTnLst>
                              <p:par>
                                <p:cTn id="154" presetID="22" presetClass="entr" presetSubtype="8" fill="hold" nodeType="afterEffect">
                                  <p:stCondLst>
                                    <p:cond delay="0"/>
                                  </p:stCondLst>
                                  <p:childTnLst>
                                    <p:set>
                                      <p:cBhvr>
                                        <p:cTn id="155" dur="1" fill="hold">
                                          <p:stCondLst>
                                            <p:cond delay="0"/>
                                          </p:stCondLst>
                                        </p:cTn>
                                        <p:tgtEl>
                                          <p:spTgt spid="22">
                                            <p:txEl>
                                              <p:pRg st="6" end="6"/>
                                            </p:txEl>
                                          </p:spTgt>
                                        </p:tgtEl>
                                        <p:attrNameLst>
                                          <p:attrName>style.visibility</p:attrName>
                                        </p:attrNameLst>
                                      </p:cBhvr>
                                      <p:to>
                                        <p:strVal val="visible"/>
                                      </p:to>
                                    </p:set>
                                    <p:animEffect transition="in" filter="wipe(left)">
                                      <p:cBhvr>
                                        <p:cTn id="156" dur="500"/>
                                        <p:tgtEl>
                                          <p:spTgt spid="22">
                                            <p:txEl>
                                              <p:pRg st="6" end="6"/>
                                            </p:txEl>
                                          </p:spTgt>
                                        </p:tgtEl>
                                      </p:cBhvr>
                                    </p:animEffect>
                                  </p:childTnLst>
                                </p:cTn>
                              </p:par>
                            </p:childTnLst>
                          </p:cTn>
                        </p:par>
                        <p:par>
                          <p:cTn id="157" fill="hold">
                            <p:stCondLst>
                              <p:cond delay="4000"/>
                            </p:stCondLst>
                            <p:childTnLst>
                              <p:par>
                                <p:cTn id="158" presetID="22" presetClass="entr" presetSubtype="8" fill="hold" nodeType="afterEffect">
                                  <p:stCondLst>
                                    <p:cond delay="0"/>
                                  </p:stCondLst>
                                  <p:childTnLst>
                                    <p:set>
                                      <p:cBhvr>
                                        <p:cTn id="159" dur="1" fill="hold">
                                          <p:stCondLst>
                                            <p:cond delay="0"/>
                                          </p:stCondLst>
                                        </p:cTn>
                                        <p:tgtEl>
                                          <p:spTgt spid="22">
                                            <p:txEl>
                                              <p:pRg st="7" end="7"/>
                                            </p:txEl>
                                          </p:spTgt>
                                        </p:tgtEl>
                                        <p:attrNameLst>
                                          <p:attrName>style.visibility</p:attrName>
                                        </p:attrNameLst>
                                      </p:cBhvr>
                                      <p:to>
                                        <p:strVal val="visible"/>
                                      </p:to>
                                    </p:set>
                                    <p:animEffect transition="in" filter="wipe(left)">
                                      <p:cBhvr>
                                        <p:cTn id="160" dur="500"/>
                                        <p:tgtEl>
                                          <p:spTgt spid="22">
                                            <p:txEl>
                                              <p:pRg st="7" end="7"/>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fade">
                                      <p:cBhvr>
                                        <p:cTn id="165" dur="500"/>
                                        <p:tgtEl>
                                          <p:spTgt spid="2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5"/>
                                        </p:tgtEl>
                                        <p:attrNameLst>
                                          <p:attrName>style.visibility</p:attrName>
                                        </p:attrNameLst>
                                      </p:cBhvr>
                                      <p:to>
                                        <p:strVal val="visible"/>
                                      </p:to>
                                    </p:set>
                                    <p:animEffect transition="in" filter="fade">
                                      <p:cBhvr>
                                        <p:cTn id="168" dur="500"/>
                                        <p:tgtEl>
                                          <p:spTgt spid="25"/>
                                        </p:tgtEl>
                                      </p:cBhvr>
                                    </p:animEffect>
                                  </p:childTnLst>
                                </p:cTn>
                              </p:par>
                              <p:par>
                                <p:cTn id="169" presetID="22" presetClass="entr" presetSubtype="8" fill="hold" nodeType="withEffect">
                                  <p:stCondLst>
                                    <p:cond delay="0"/>
                                  </p:stCondLst>
                                  <p:childTnLst>
                                    <p:set>
                                      <p:cBhvr>
                                        <p:cTn id="170" dur="1" fill="hold">
                                          <p:stCondLst>
                                            <p:cond delay="0"/>
                                          </p:stCondLst>
                                        </p:cTn>
                                        <p:tgtEl>
                                          <p:spTgt spid="34"/>
                                        </p:tgtEl>
                                        <p:attrNameLst>
                                          <p:attrName>style.visibility</p:attrName>
                                        </p:attrNameLst>
                                      </p:cBhvr>
                                      <p:to>
                                        <p:strVal val="visible"/>
                                      </p:to>
                                    </p:set>
                                    <p:animEffect transition="in" filter="wipe(left)">
                                      <p:cBhvr>
                                        <p:cTn id="171" dur="500"/>
                                        <p:tgtEl>
                                          <p:spTgt spid="34"/>
                                        </p:tgtEl>
                                      </p:cBhvr>
                                    </p:animEffect>
                                  </p:childTnLst>
                                </p:cTn>
                              </p:par>
                            </p:childTnLst>
                          </p:cTn>
                        </p:par>
                        <p:par>
                          <p:cTn id="172" fill="hold">
                            <p:stCondLst>
                              <p:cond delay="500"/>
                            </p:stCondLst>
                            <p:childTnLst>
                              <p:par>
                                <p:cTn id="173" presetID="22" presetClass="entr" presetSubtype="8" fill="hold" nodeType="afterEffect">
                                  <p:stCondLst>
                                    <p:cond delay="0"/>
                                  </p:stCondLst>
                                  <p:childTnLst>
                                    <p:set>
                                      <p:cBhvr>
                                        <p:cTn id="174" dur="1" fill="hold">
                                          <p:stCondLst>
                                            <p:cond delay="0"/>
                                          </p:stCondLst>
                                        </p:cTn>
                                        <p:tgtEl>
                                          <p:spTgt spid="25">
                                            <p:txEl>
                                              <p:pRg st="0" end="0"/>
                                            </p:txEl>
                                          </p:spTgt>
                                        </p:tgtEl>
                                        <p:attrNameLst>
                                          <p:attrName>style.visibility</p:attrName>
                                        </p:attrNameLst>
                                      </p:cBhvr>
                                      <p:to>
                                        <p:strVal val="visible"/>
                                      </p:to>
                                    </p:set>
                                    <p:animEffect transition="in" filter="wipe(left)">
                                      <p:cBhvr>
                                        <p:cTn id="175" dur="500"/>
                                        <p:tgtEl>
                                          <p:spTgt spid="25">
                                            <p:txEl>
                                              <p:pRg st="0" end="0"/>
                                            </p:txEl>
                                          </p:spTgt>
                                        </p:tgtEl>
                                      </p:cBhvr>
                                    </p:animEffect>
                                  </p:childTnLst>
                                </p:cTn>
                              </p:par>
                            </p:childTnLst>
                          </p:cTn>
                        </p:par>
                        <p:par>
                          <p:cTn id="176" fill="hold">
                            <p:stCondLst>
                              <p:cond delay="1000"/>
                            </p:stCondLst>
                            <p:childTnLst>
                              <p:par>
                                <p:cTn id="177" presetID="22" presetClass="entr" presetSubtype="8" fill="hold" nodeType="afterEffect">
                                  <p:stCondLst>
                                    <p:cond delay="0"/>
                                  </p:stCondLst>
                                  <p:childTnLst>
                                    <p:set>
                                      <p:cBhvr>
                                        <p:cTn id="178" dur="1" fill="hold">
                                          <p:stCondLst>
                                            <p:cond delay="0"/>
                                          </p:stCondLst>
                                        </p:cTn>
                                        <p:tgtEl>
                                          <p:spTgt spid="25">
                                            <p:txEl>
                                              <p:pRg st="1" end="1"/>
                                            </p:txEl>
                                          </p:spTgt>
                                        </p:tgtEl>
                                        <p:attrNameLst>
                                          <p:attrName>style.visibility</p:attrName>
                                        </p:attrNameLst>
                                      </p:cBhvr>
                                      <p:to>
                                        <p:strVal val="visible"/>
                                      </p:to>
                                    </p:set>
                                    <p:animEffect transition="in" filter="wipe(left)">
                                      <p:cBhvr>
                                        <p:cTn id="179" dur="500"/>
                                        <p:tgtEl>
                                          <p:spTgt spid="25">
                                            <p:txEl>
                                              <p:pRg st="1" end="1"/>
                                            </p:txEl>
                                          </p:spTgt>
                                        </p:tgtEl>
                                      </p:cBhvr>
                                    </p:animEffect>
                                  </p:childTnLst>
                                </p:cTn>
                              </p:par>
                            </p:childTnLst>
                          </p:cTn>
                        </p:par>
                        <p:par>
                          <p:cTn id="180" fill="hold">
                            <p:stCondLst>
                              <p:cond delay="1500"/>
                            </p:stCondLst>
                            <p:childTnLst>
                              <p:par>
                                <p:cTn id="181" presetID="22" presetClass="entr" presetSubtype="8" fill="hold" nodeType="afterEffect">
                                  <p:stCondLst>
                                    <p:cond delay="0"/>
                                  </p:stCondLst>
                                  <p:childTnLst>
                                    <p:set>
                                      <p:cBhvr>
                                        <p:cTn id="182" dur="1" fill="hold">
                                          <p:stCondLst>
                                            <p:cond delay="0"/>
                                          </p:stCondLst>
                                        </p:cTn>
                                        <p:tgtEl>
                                          <p:spTgt spid="25">
                                            <p:txEl>
                                              <p:pRg st="2" end="2"/>
                                            </p:txEl>
                                          </p:spTgt>
                                        </p:tgtEl>
                                        <p:attrNameLst>
                                          <p:attrName>style.visibility</p:attrName>
                                        </p:attrNameLst>
                                      </p:cBhvr>
                                      <p:to>
                                        <p:strVal val="visible"/>
                                      </p:to>
                                    </p:set>
                                    <p:animEffect transition="in" filter="wipe(left)">
                                      <p:cBhvr>
                                        <p:cTn id="183" dur="500"/>
                                        <p:tgtEl>
                                          <p:spTgt spid="25">
                                            <p:txEl>
                                              <p:pRg st="2" end="2"/>
                                            </p:txEl>
                                          </p:spTgt>
                                        </p:tgtEl>
                                      </p:cBhvr>
                                    </p:animEffect>
                                  </p:childTnLst>
                                </p:cTn>
                              </p:par>
                            </p:childTnLst>
                          </p:cTn>
                        </p:par>
                      </p:childTnLst>
                    </p:cTn>
                  </p:par>
                  <p:par>
                    <p:cTn id="184" fill="hold">
                      <p:stCondLst>
                        <p:cond delay="indefinite"/>
                      </p:stCondLst>
                      <p:childTnLst>
                        <p:par>
                          <p:cTn id="185" fill="hold">
                            <p:stCondLst>
                              <p:cond delay="0"/>
                            </p:stCondLst>
                            <p:childTnLst>
                              <p:par>
                                <p:cTn id="186" presetID="26" presetClass="entr" presetSubtype="0" fill="hold" grpId="0" nodeType="clickEffect">
                                  <p:stCondLst>
                                    <p:cond delay="0"/>
                                  </p:stCondLst>
                                  <p:childTnLst>
                                    <p:set>
                                      <p:cBhvr>
                                        <p:cTn id="187" dur="1" fill="hold">
                                          <p:stCondLst>
                                            <p:cond delay="0"/>
                                          </p:stCondLst>
                                        </p:cTn>
                                        <p:tgtEl>
                                          <p:spTgt spid="27"/>
                                        </p:tgtEl>
                                        <p:attrNameLst>
                                          <p:attrName>style.visibility</p:attrName>
                                        </p:attrNameLst>
                                      </p:cBhvr>
                                      <p:to>
                                        <p:strVal val="visible"/>
                                      </p:to>
                                    </p:set>
                                    <p:animEffect transition="in" filter="wipe(down)">
                                      <p:cBhvr>
                                        <p:cTn id="188" dur="1450">
                                          <p:stCondLst>
                                            <p:cond delay="0"/>
                                          </p:stCondLst>
                                        </p:cTn>
                                        <p:tgtEl>
                                          <p:spTgt spid="27"/>
                                        </p:tgtEl>
                                      </p:cBhvr>
                                    </p:animEffect>
                                    <p:anim calcmode="lin" valueType="num">
                                      <p:cBhvr>
                                        <p:cTn id="189" dur="4555"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90" dur="1660"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91" dur="1660" tmFilter="0, 0; 0.125,0.2665; 0.25,0.4; 0.375,0.465; 0.5,0.5;  0.625,0.535; 0.75,0.6; 0.875,0.7335; 1,1">
                                          <p:stCondLst>
                                            <p:cond delay="1660"/>
                                          </p:stCondLst>
                                        </p:cTn>
                                        <p:tgtEl>
                                          <p:spTgt spid="27"/>
                                        </p:tgtEl>
                                        <p:attrNameLst>
                                          <p:attrName>ppt_y</p:attrName>
                                        </p:attrNameLst>
                                      </p:cBhvr>
                                      <p:tavLst>
                                        <p:tav tm="0" fmla="#ppt_y-sin(pi*$)/9">
                                          <p:val>
                                            <p:fltVal val="0"/>
                                          </p:val>
                                        </p:tav>
                                        <p:tav tm="100000">
                                          <p:val>
                                            <p:fltVal val="1"/>
                                          </p:val>
                                        </p:tav>
                                      </p:tavLst>
                                    </p:anim>
                                    <p:anim calcmode="lin" valueType="num">
                                      <p:cBhvr>
                                        <p:cTn id="192" dur="830" tmFilter="0, 0; 0.125,0.2665; 0.25,0.4; 0.375,0.465; 0.5,0.5;  0.625,0.535; 0.75,0.6; 0.875,0.7335; 1,1">
                                          <p:stCondLst>
                                            <p:cond delay="3310"/>
                                          </p:stCondLst>
                                        </p:cTn>
                                        <p:tgtEl>
                                          <p:spTgt spid="27"/>
                                        </p:tgtEl>
                                        <p:attrNameLst>
                                          <p:attrName>ppt_y</p:attrName>
                                        </p:attrNameLst>
                                      </p:cBhvr>
                                      <p:tavLst>
                                        <p:tav tm="0" fmla="#ppt_y-sin(pi*$)/27">
                                          <p:val>
                                            <p:fltVal val="0"/>
                                          </p:val>
                                        </p:tav>
                                        <p:tav tm="100000">
                                          <p:val>
                                            <p:fltVal val="1"/>
                                          </p:val>
                                        </p:tav>
                                      </p:tavLst>
                                    </p:anim>
                                    <p:anim calcmode="lin" valueType="num">
                                      <p:cBhvr>
                                        <p:cTn id="193" dur="410" tmFilter="0, 0; 0.125,0.2665; 0.25,0.4; 0.375,0.465; 0.5,0.5;  0.625,0.535; 0.75,0.6; 0.875,0.7335; 1,1">
                                          <p:stCondLst>
                                            <p:cond delay="4140"/>
                                          </p:stCondLst>
                                        </p:cTn>
                                        <p:tgtEl>
                                          <p:spTgt spid="27"/>
                                        </p:tgtEl>
                                        <p:attrNameLst>
                                          <p:attrName>ppt_y</p:attrName>
                                        </p:attrNameLst>
                                      </p:cBhvr>
                                      <p:tavLst>
                                        <p:tav tm="0" fmla="#ppt_y-sin(pi*$)/81">
                                          <p:val>
                                            <p:fltVal val="0"/>
                                          </p:val>
                                        </p:tav>
                                        <p:tav tm="100000">
                                          <p:val>
                                            <p:fltVal val="1"/>
                                          </p:val>
                                        </p:tav>
                                      </p:tavLst>
                                    </p:anim>
                                    <p:animScale>
                                      <p:cBhvr>
                                        <p:cTn id="194" dur="65">
                                          <p:stCondLst>
                                            <p:cond delay="1625"/>
                                          </p:stCondLst>
                                        </p:cTn>
                                        <p:tgtEl>
                                          <p:spTgt spid="27"/>
                                        </p:tgtEl>
                                      </p:cBhvr>
                                      <p:to x="100000" y="60000"/>
                                    </p:animScale>
                                    <p:animScale>
                                      <p:cBhvr>
                                        <p:cTn id="195" dur="415" decel="50000">
                                          <p:stCondLst>
                                            <p:cond delay="1690"/>
                                          </p:stCondLst>
                                        </p:cTn>
                                        <p:tgtEl>
                                          <p:spTgt spid="27"/>
                                        </p:tgtEl>
                                      </p:cBhvr>
                                      <p:to x="100000" y="100000"/>
                                    </p:animScale>
                                    <p:animScale>
                                      <p:cBhvr>
                                        <p:cTn id="196" dur="65">
                                          <p:stCondLst>
                                            <p:cond delay="3280"/>
                                          </p:stCondLst>
                                        </p:cTn>
                                        <p:tgtEl>
                                          <p:spTgt spid="27"/>
                                        </p:tgtEl>
                                      </p:cBhvr>
                                      <p:to x="100000" y="80000"/>
                                    </p:animScale>
                                    <p:animScale>
                                      <p:cBhvr>
                                        <p:cTn id="197" dur="415" decel="50000">
                                          <p:stCondLst>
                                            <p:cond delay="3345"/>
                                          </p:stCondLst>
                                        </p:cTn>
                                        <p:tgtEl>
                                          <p:spTgt spid="27"/>
                                        </p:tgtEl>
                                      </p:cBhvr>
                                      <p:to x="100000" y="100000"/>
                                    </p:animScale>
                                    <p:animScale>
                                      <p:cBhvr>
                                        <p:cTn id="198" dur="65">
                                          <p:stCondLst>
                                            <p:cond delay="4105"/>
                                          </p:stCondLst>
                                        </p:cTn>
                                        <p:tgtEl>
                                          <p:spTgt spid="27"/>
                                        </p:tgtEl>
                                      </p:cBhvr>
                                      <p:to x="100000" y="90000"/>
                                    </p:animScale>
                                    <p:animScale>
                                      <p:cBhvr>
                                        <p:cTn id="199" dur="415" decel="50000">
                                          <p:stCondLst>
                                            <p:cond delay="4170"/>
                                          </p:stCondLst>
                                        </p:cTn>
                                        <p:tgtEl>
                                          <p:spTgt spid="27"/>
                                        </p:tgtEl>
                                      </p:cBhvr>
                                      <p:to x="100000" y="100000"/>
                                    </p:animScale>
                                    <p:animScale>
                                      <p:cBhvr>
                                        <p:cTn id="200" dur="65">
                                          <p:stCondLst>
                                            <p:cond delay="4520"/>
                                          </p:stCondLst>
                                        </p:cTn>
                                        <p:tgtEl>
                                          <p:spTgt spid="27"/>
                                        </p:tgtEl>
                                      </p:cBhvr>
                                      <p:to x="100000" y="95000"/>
                                    </p:animScale>
                                    <p:animScale>
                                      <p:cBhvr>
                                        <p:cTn id="201" dur="415" decel="50000">
                                          <p:stCondLst>
                                            <p:cond delay="4585"/>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21" grpId="0" animBg="1"/>
      <p:bldP spid="22" grpId="0"/>
      <p:bldP spid="24" grpId="0" animBg="1"/>
      <p:bldP spid="25" grpId="0"/>
      <p:bldP spid="26"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53694" y="245888"/>
            <a:ext cx="3199160" cy="461665"/>
          </a:xfrm>
          <a:prstGeom prst="rect">
            <a:avLst/>
          </a:prstGeom>
          <a:noFill/>
          <a:ln>
            <a:solidFill>
              <a:schemeClr val="tx1"/>
            </a:solidFill>
          </a:ln>
        </p:spPr>
        <p:txBody>
          <a:bodyPr wrap="square" rtlCol="0">
            <a:spAutoFit/>
          </a:bodyPr>
          <a:lstStyle/>
          <a:p>
            <a:r>
              <a:rPr lang="fr-FR" sz="2400" b="1" dirty="0" smtClean="0">
                <a:latin typeface="Times New Roman" panose="02020603050405020304" pitchFamily="18" charset="0"/>
                <a:cs typeface="Times New Roman" panose="02020603050405020304" pitchFamily="18" charset="0"/>
              </a:rPr>
              <a:t>ENQUETE ELARGIE</a:t>
            </a:r>
            <a:endParaRPr lang="fr-FR" sz="2400" b="1" dirty="0">
              <a:latin typeface="Times New Roman" panose="02020603050405020304" pitchFamily="18" charset="0"/>
              <a:cs typeface="Times New Roman" panose="02020603050405020304" pitchFamily="18" charset="0"/>
            </a:endParaRPr>
          </a:p>
        </p:txBody>
      </p:sp>
      <p:sp>
        <p:nvSpPr>
          <p:cNvPr id="2" name="ZoneTexte 1"/>
          <p:cNvSpPr txBox="1"/>
          <p:nvPr/>
        </p:nvSpPr>
        <p:spPr>
          <a:xfrm>
            <a:off x="420810" y="983933"/>
            <a:ext cx="5200883" cy="461665"/>
          </a:xfrm>
          <a:prstGeom prst="rect">
            <a:avLst/>
          </a:prstGeom>
          <a:noFill/>
          <a:ln>
            <a:solidFill>
              <a:schemeClr val="tx1"/>
            </a:solidFill>
          </a:ln>
        </p:spPr>
        <p:txBody>
          <a:bodyPr wrap="square" rtlCol="0">
            <a:spAutoFit/>
          </a:bodyPr>
          <a:lstStyle/>
          <a:p>
            <a:pPr algn="ctr"/>
            <a:r>
              <a:rPr lang="fr-FR" sz="2400" b="1" dirty="0" smtClean="0">
                <a:latin typeface="Times New Roman" panose="02020603050405020304" pitchFamily="18" charset="0"/>
                <a:cs typeface="Times New Roman" panose="02020603050405020304" pitchFamily="18" charset="0"/>
              </a:rPr>
              <a:t>Enquête Production ou autre</a:t>
            </a:r>
            <a:endParaRPr lang="fr-FR" sz="2400" b="1"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420808" y="1838361"/>
            <a:ext cx="5200885" cy="1569660"/>
          </a:xfrm>
          <a:prstGeom prst="rect">
            <a:avLst/>
          </a:prstGeom>
          <a:noFill/>
          <a:ln>
            <a:solidFill>
              <a:schemeClr val="tx1"/>
            </a:solidFill>
          </a:ln>
        </p:spPr>
        <p:txBody>
          <a:bodyPr wrap="square" rtlCol="0">
            <a:spAutoFit/>
          </a:bodyPr>
          <a:lstStyle/>
          <a:p>
            <a:pPr marL="342900" indent="-342900">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Procédure</a:t>
            </a:r>
            <a:r>
              <a:rPr lang="fr-FR" sz="2400" dirty="0" smtClean="0">
                <a:latin typeface="Times New Roman" panose="02020603050405020304" pitchFamily="18" charset="0"/>
                <a:cs typeface="Times New Roman" panose="02020603050405020304" pitchFamily="18" charset="0"/>
              </a:rPr>
              <a:t> : Instruction de fabrication</a:t>
            </a:r>
          </a:p>
          <a:p>
            <a:pPr marL="342900" indent="-342900">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Quantité</a:t>
            </a:r>
            <a:r>
              <a:rPr lang="fr-FR" sz="2400" dirty="0" smtClean="0">
                <a:latin typeface="Times New Roman" panose="02020603050405020304" pitchFamily="18" charset="0"/>
                <a:cs typeface="Times New Roman" panose="02020603050405020304" pitchFamily="18" charset="0"/>
              </a:rPr>
              <a:t> : Etiquettes de pesées</a:t>
            </a:r>
          </a:p>
          <a:p>
            <a:pPr marL="342900" indent="-342900">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Qualification du mélangeur</a:t>
            </a:r>
          </a:p>
          <a:p>
            <a:pPr marL="342900" indent="-342900">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Opération Mélange</a:t>
            </a:r>
            <a:endParaRPr lang="fr-FR" sz="2400" b="1" i="1"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6994634" y="1011656"/>
            <a:ext cx="3941380" cy="461665"/>
          </a:xfrm>
          <a:prstGeom prst="rect">
            <a:avLst/>
          </a:prstGeom>
          <a:noFill/>
          <a:ln>
            <a:solidFill>
              <a:schemeClr val="tx1"/>
            </a:solidFill>
          </a:ln>
        </p:spPr>
        <p:txBody>
          <a:bodyPr wrap="square" rtlCol="0">
            <a:spAutoFit/>
          </a:bodyPr>
          <a:lstStyle/>
          <a:p>
            <a:pPr algn="ctr"/>
            <a:r>
              <a:rPr lang="fr-FR" sz="2400" b="1" dirty="0" smtClean="0">
                <a:latin typeface="Times New Roman" panose="02020603050405020304" pitchFamily="18" charset="0"/>
                <a:cs typeface="Times New Roman" panose="02020603050405020304" pitchFamily="18" charset="0"/>
              </a:rPr>
              <a:t>Enquête Laboratoire élargie</a:t>
            </a:r>
            <a:endParaRPr lang="fr-FR" sz="2400" b="1"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6248519" y="1561979"/>
            <a:ext cx="5562481" cy="461665"/>
          </a:xfrm>
          <a:prstGeom prst="rect">
            <a:avLst/>
          </a:prstGeom>
          <a:noFill/>
          <a:ln>
            <a:solidFill>
              <a:schemeClr val="tx1"/>
            </a:solidFill>
          </a:ln>
        </p:spPr>
        <p:txBody>
          <a:bodyPr wrap="square" rtlCol="0">
            <a:spAutoFit/>
          </a:bodyPr>
          <a:lstStyle/>
          <a:p>
            <a:r>
              <a:rPr lang="fr-FR" sz="2400" dirty="0" smtClean="0">
                <a:latin typeface="Times New Roman" panose="02020603050405020304" pitchFamily="18" charset="0"/>
                <a:cs typeface="Times New Roman" panose="02020603050405020304" pitchFamily="18" charset="0"/>
              </a:rPr>
              <a:t>Recherche d’informations complémentaires</a:t>
            </a:r>
            <a:endParaRPr lang="fr-FR" sz="2400" dirty="0">
              <a:latin typeface="Times New Roman" panose="02020603050405020304" pitchFamily="18" charset="0"/>
              <a:cs typeface="Times New Roman" panose="02020603050405020304" pitchFamily="18" charset="0"/>
            </a:endParaRPr>
          </a:p>
        </p:txBody>
      </p:sp>
      <p:cxnSp>
        <p:nvCxnSpPr>
          <p:cNvPr id="9" name="Connecteur droit avec flèche 8"/>
          <p:cNvCxnSpPr/>
          <p:nvPr/>
        </p:nvCxnSpPr>
        <p:spPr>
          <a:xfrm flipH="1">
            <a:off x="7259781" y="2972065"/>
            <a:ext cx="435305" cy="10324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9662658" y="2972065"/>
            <a:ext cx="648960" cy="5883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6400799" y="4036248"/>
            <a:ext cx="2014350" cy="78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latin typeface="Times New Roman" panose="02020603050405020304" pitchFamily="18" charset="0"/>
                <a:cs typeface="Times New Roman" panose="02020603050405020304" pitchFamily="18" charset="0"/>
              </a:rPr>
              <a:t>Nouvelle colonne</a:t>
            </a:r>
            <a:endParaRPr lang="fr-FR" sz="2400" dirty="0">
              <a:latin typeface="Times New Roman" panose="02020603050405020304" pitchFamily="18" charset="0"/>
              <a:cs typeface="Times New Roman" panose="02020603050405020304" pitchFamily="18" charset="0"/>
            </a:endParaRPr>
          </a:p>
        </p:txBody>
      </p:sp>
      <p:sp>
        <p:nvSpPr>
          <p:cNvPr id="13" name="Ellipse 12"/>
          <p:cNvSpPr/>
          <p:nvPr/>
        </p:nvSpPr>
        <p:spPr>
          <a:xfrm>
            <a:off x="9186906" y="3560421"/>
            <a:ext cx="2616532" cy="13717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latin typeface="Times New Roman" panose="02020603050405020304" pitchFamily="18" charset="0"/>
                <a:cs typeface="Times New Roman" panose="02020603050405020304" pitchFamily="18" charset="0"/>
              </a:rPr>
              <a:t>Nouvelle préparation de la PM</a:t>
            </a:r>
            <a:endParaRPr lang="fr-FR" sz="2400" dirty="0">
              <a:latin typeface="Times New Roman" panose="02020603050405020304" pitchFamily="18" charset="0"/>
              <a:cs typeface="Times New Roman" panose="02020603050405020304" pitchFamily="18" charset="0"/>
            </a:endParaRPr>
          </a:p>
        </p:txBody>
      </p:sp>
      <p:sp>
        <p:nvSpPr>
          <p:cNvPr id="18" name="Rectangle à coins arrondis 17"/>
          <p:cNvSpPr/>
          <p:nvPr/>
        </p:nvSpPr>
        <p:spPr>
          <a:xfrm>
            <a:off x="7602921" y="5511130"/>
            <a:ext cx="2421568" cy="1288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latin typeface="Times New Roman" panose="02020603050405020304" pitchFamily="18" charset="0"/>
                <a:cs typeface="Times New Roman" panose="02020603050405020304" pitchFamily="18" charset="0"/>
              </a:rPr>
              <a:t>Tr = 32 min</a:t>
            </a:r>
          </a:p>
          <a:p>
            <a:pPr algn="ctr"/>
            <a:r>
              <a:rPr lang="fr-FR" sz="2400" dirty="0" smtClean="0">
                <a:latin typeface="Times New Roman" panose="02020603050405020304" pitchFamily="18" charset="0"/>
                <a:cs typeface="Times New Roman" panose="02020603050405020304" pitchFamily="18" charset="0"/>
              </a:rPr>
              <a:t>Dosage = 101%</a:t>
            </a:r>
            <a:endParaRPr lang="fr-FR" sz="2400" dirty="0">
              <a:latin typeface="Times New Roman" panose="02020603050405020304" pitchFamily="18" charset="0"/>
              <a:cs typeface="Times New Roman" panose="02020603050405020304" pitchFamily="18" charset="0"/>
            </a:endParaRPr>
          </a:p>
        </p:txBody>
      </p:sp>
      <p:cxnSp>
        <p:nvCxnSpPr>
          <p:cNvPr id="20" name="Connecteur droit avec flèche 19"/>
          <p:cNvCxnSpPr/>
          <p:nvPr/>
        </p:nvCxnSpPr>
        <p:spPr>
          <a:xfrm>
            <a:off x="7813965" y="4822333"/>
            <a:ext cx="487193" cy="6887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9034818" y="4686526"/>
            <a:ext cx="627840" cy="8246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63937" y="4079471"/>
            <a:ext cx="5475031" cy="2308324"/>
          </a:xfrm>
          <a:prstGeom prst="rect">
            <a:avLst/>
          </a:prstGeom>
          <a:noFill/>
          <a:ln>
            <a:solidFill>
              <a:srgbClr val="009900"/>
            </a:solidFill>
          </a:ln>
        </p:spPr>
        <p:txBody>
          <a:bodyPr wrap="square" rtlCol="0">
            <a:spAutoFit/>
          </a:bodyPr>
          <a:lstStyle/>
          <a:p>
            <a:pPr algn="ctr"/>
            <a:r>
              <a:rPr lang="fr-FR" sz="2400" b="1" i="1" dirty="0" smtClean="0">
                <a:solidFill>
                  <a:srgbClr val="009900"/>
                </a:solidFill>
                <a:latin typeface="Times New Roman" panose="02020603050405020304" pitchFamily="18" charset="0"/>
                <a:cs typeface="Times New Roman" panose="02020603050405020304" pitchFamily="18" charset="0"/>
              </a:rPr>
              <a:t>CAPA</a:t>
            </a:r>
          </a:p>
          <a:p>
            <a:pPr algn="just"/>
            <a:r>
              <a:rPr lang="fr-FR" sz="2400" dirty="0" smtClean="0">
                <a:solidFill>
                  <a:srgbClr val="009900"/>
                </a:solidFill>
                <a:latin typeface="Times New Roman" panose="02020603050405020304" pitchFamily="18" charset="0"/>
                <a:cs typeface="Times New Roman" panose="02020603050405020304" pitchFamily="18" charset="0"/>
              </a:rPr>
              <a:t>         Enregistrement de la déviation</a:t>
            </a:r>
          </a:p>
          <a:p>
            <a:pPr algn="just"/>
            <a:endParaRPr lang="fr-FR" sz="2400" dirty="0" smtClean="0">
              <a:solidFill>
                <a:srgbClr val="009900"/>
              </a:solidFill>
              <a:latin typeface="Times New Roman" panose="02020603050405020304" pitchFamily="18" charset="0"/>
              <a:cs typeface="Times New Roman" panose="02020603050405020304" pitchFamily="18" charset="0"/>
            </a:endParaRPr>
          </a:p>
          <a:p>
            <a:pPr algn="just"/>
            <a:r>
              <a:rPr lang="fr-FR" sz="2400" dirty="0">
                <a:solidFill>
                  <a:srgbClr val="009900"/>
                </a:solidFill>
                <a:latin typeface="Times New Roman" panose="02020603050405020304" pitchFamily="18" charset="0"/>
                <a:cs typeface="Times New Roman" panose="02020603050405020304" pitchFamily="18" charset="0"/>
              </a:rPr>
              <a:t> </a:t>
            </a:r>
            <a:r>
              <a:rPr lang="fr-FR" sz="2400" dirty="0" smtClean="0">
                <a:solidFill>
                  <a:srgbClr val="009900"/>
                </a:solidFill>
                <a:latin typeface="Times New Roman" panose="02020603050405020304" pitchFamily="18" charset="0"/>
                <a:cs typeface="Times New Roman" panose="02020603050405020304" pitchFamily="18" charset="0"/>
              </a:rPr>
              <a:t>         Actualisation de la procédure de contrôle de qualité du produit fini X contenant le </a:t>
            </a:r>
            <a:r>
              <a:rPr lang="fr-FR" sz="2400" dirty="0" err="1" smtClean="0">
                <a:solidFill>
                  <a:srgbClr val="009900"/>
                </a:solidFill>
                <a:latin typeface="Times New Roman" panose="02020603050405020304" pitchFamily="18" charset="0"/>
                <a:cs typeface="Times New Roman" panose="02020603050405020304" pitchFamily="18" charset="0"/>
              </a:rPr>
              <a:t>Tétrazépam</a:t>
            </a:r>
            <a:endParaRPr lang="fr-FR" sz="2400" dirty="0" smtClean="0">
              <a:solidFill>
                <a:srgbClr val="009900"/>
              </a:solidFill>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4035" t="14888" r="38694" b="30489"/>
          <a:stretch/>
        </p:blipFill>
        <p:spPr bwMode="auto">
          <a:xfrm>
            <a:off x="686673" y="4180402"/>
            <a:ext cx="654042" cy="8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4035" t="14888" r="38694" b="30489"/>
          <a:stretch/>
        </p:blipFill>
        <p:spPr bwMode="auto">
          <a:xfrm>
            <a:off x="688945" y="4960600"/>
            <a:ext cx="654042" cy="8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rot="20710427">
            <a:off x="-1047" y="92259"/>
            <a:ext cx="1341948" cy="523220"/>
          </a:xfrm>
          <a:prstGeom prst="rect">
            <a:avLst/>
          </a:prstGeom>
          <a:noFill/>
          <a:ln>
            <a:solidFill>
              <a:srgbClr val="00B050"/>
            </a:solidFill>
          </a:ln>
        </p:spPr>
        <p:txBody>
          <a:bodyPr wrap="square" rtlCol="0">
            <a:spAutoFit/>
          </a:bodyPr>
          <a:lstStyle/>
          <a:p>
            <a:r>
              <a:rPr lang="fr-FR" sz="2800" b="1" dirty="0" smtClean="0">
                <a:solidFill>
                  <a:srgbClr val="00B050"/>
                </a:solidFill>
                <a:latin typeface="Times New Roman" panose="02020603050405020304" pitchFamily="18" charset="0"/>
                <a:cs typeface="Times New Roman" panose="02020603050405020304" pitchFamily="18" charset="0"/>
              </a:rPr>
              <a:t>CAS 01</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19" name="ZoneTexte 18"/>
          <p:cNvSpPr txBox="1"/>
          <p:nvPr/>
        </p:nvSpPr>
        <p:spPr>
          <a:xfrm>
            <a:off x="6994634" y="2141068"/>
            <a:ext cx="4244866" cy="830997"/>
          </a:xfrm>
          <a:prstGeom prst="rect">
            <a:avLst/>
          </a:prstGeom>
          <a:noFill/>
          <a:ln>
            <a:solidFill>
              <a:schemeClr val="tx1"/>
            </a:solidFill>
          </a:ln>
        </p:spPr>
        <p:txBody>
          <a:bodyPr wrap="square" rtlCol="0">
            <a:spAutoFit/>
          </a:bodyPr>
          <a:lstStyle/>
          <a:p>
            <a:r>
              <a:rPr lang="fr-FR" sz="2400" dirty="0" smtClean="0">
                <a:latin typeface="Times New Roman" panose="02020603050405020304" pitchFamily="18" charset="0"/>
                <a:cs typeface="Times New Roman" panose="02020603050405020304" pitchFamily="18" charset="0"/>
              </a:rPr>
              <a:t>Phase Mobile ===&gt; Système</a:t>
            </a:r>
          </a:p>
          <a:p>
            <a:r>
              <a:rPr lang="fr-FR" sz="2400" dirty="0" err="1" smtClean="0">
                <a:latin typeface="Times New Roman" panose="02020603050405020304" pitchFamily="18" charset="0"/>
                <a:cs typeface="Times New Roman" panose="02020603050405020304" pitchFamily="18" charset="0"/>
              </a:rPr>
              <a:t>Acétonitrile</a:t>
            </a:r>
            <a:r>
              <a:rPr lang="fr-FR" sz="2400" dirty="0" smtClean="0">
                <a:latin typeface="Times New Roman" panose="02020603050405020304" pitchFamily="18" charset="0"/>
                <a:cs typeface="Times New Roman" panose="02020603050405020304" pitchFamily="18" charset="0"/>
              </a:rPr>
              <a:t>/H</a:t>
            </a:r>
            <a:r>
              <a:rPr lang="fr-FR" sz="2400" baseline="-25000" dirty="0" smtClean="0">
                <a:latin typeface="Times New Roman" panose="02020603050405020304" pitchFamily="18" charset="0"/>
                <a:cs typeface="Times New Roman" panose="02020603050405020304" pitchFamily="18" charset="0"/>
              </a:rPr>
              <a:t>2</a:t>
            </a:r>
            <a:r>
              <a:rPr lang="fr-FR" sz="2400" dirty="0" smtClean="0">
                <a:latin typeface="Times New Roman" panose="02020603050405020304" pitchFamily="18" charset="0"/>
                <a:cs typeface="Times New Roman" panose="02020603050405020304" pitchFamily="18" charset="0"/>
              </a:rPr>
              <a:t>PO</a:t>
            </a:r>
            <a:r>
              <a:rPr lang="fr-FR" sz="2400" baseline="-25000" dirty="0" smtClean="0">
                <a:latin typeface="Times New Roman" panose="02020603050405020304" pitchFamily="18" charset="0"/>
                <a:cs typeface="Times New Roman" panose="02020603050405020304" pitchFamily="18" charset="0"/>
              </a:rPr>
              <a:t>4</a:t>
            </a:r>
            <a:r>
              <a:rPr lang="fr-FR" sz="2400" dirty="0" smtClean="0">
                <a:latin typeface="Times New Roman" panose="02020603050405020304" pitchFamily="18" charset="0"/>
                <a:cs typeface="Times New Roman" panose="02020603050405020304" pitchFamily="18" charset="0"/>
              </a:rPr>
              <a:t>  40V//60V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83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up)">
                                      <p:cBhvr>
                                        <p:cTn id="54" dur="500"/>
                                        <p:tgtEl>
                                          <p:spTgt spid="20"/>
                                        </p:tgtEl>
                                      </p:cBhvr>
                                    </p:animEffect>
                                  </p:childTnLst>
                                </p:cTn>
                              </p:par>
                              <p:par>
                                <p:cTn id="55" presetID="22" presetClass="entr" presetSubtype="1"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500"/>
                                        <p:tgtEl>
                                          <p:spTgt spid="2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par>
                                <p:cTn id="69" presetID="53" presetClass="entr" presetSubtype="16"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childTnLst>
                          </p:cTn>
                        </p:par>
                        <p:par>
                          <p:cTn id="74" fill="hold">
                            <p:stCondLst>
                              <p:cond delay="1000"/>
                            </p:stCondLst>
                            <p:childTnLst>
                              <p:par>
                                <p:cTn id="75" presetID="26" presetClass="emph" presetSubtype="0" fill="hold" nodeType="afterEffect">
                                  <p:stCondLst>
                                    <p:cond delay="0"/>
                                  </p:stCondLst>
                                  <p:childTnLst>
                                    <p:animEffect transition="out" filter="fade">
                                      <p:cBhvr>
                                        <p:cTn id="76" dur="500" tmFilter="0, 0; .2, .5; .8, .5; 1, 0"/>
                                        <p:tgtEl>
                                          <p:spTgt spid="15"/>
                                        </p:tgtEl>
                                      </p:cBhvr>
                                    </p:animEffect>
                                    <p:animScale>
                                      <p:cBhvr>
                                        <p:cTn id="77" dur="250" autoRev="1" fill="hold"/>
                                        <p:tgtEl>
                                          <p:spTgt spid="15"/>
                                        </p:tgtEl>
                                      </p:cBhvr>
                                      <p:by x="105000" y="105000"/>
                                    </p:animScale>
                                  </p:childTnLst>
                                </p:cTn>
                              </p:par>
                              <p:par>
                                <p:cTn id="78" presetID="53" presetClass="entr" presetSubtype="16"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500"/>
                            </p:stCondLst>
                            <p:childTnLst>
                              <p:par>
                                <p:cTn id="84" presetID="26" presetClass="emph" presetSubtype="0" fill="hold" nodeType="afterEffect">
                                  <p:stCondLst>
                                    <p:cond delay="0"/>
                                  </p:stCondLst>
                                  <p:childTnLst>
                                    <p:animEffect transition="out" filter="fade">
                                      <p:cBhvr>
                                        <p:cTn id="85" dur="500" tmFilter="0, 0; .2, .5; .8, .5; 1, 0"/>
                                        <p:tgtEl>
                                          <p:spTgt spid="16"/>
                                        </p:tgtEl>
                                      </p:cBhvr>
                                    </p:animEffect>
                                    <p:animScale>
                                      <p:cBhvr>
                                        <p:cTn id="86"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animBg="1"/>
      <p:bldP spid="7" grpId="0" animBg="1"/>
      <p:bldP spid="12" grpId="0" animBg="1"/>
      <p:bldP spid="13" grpId="0" animBg="1"/>
      <p:bldP spid="18" grpId="0" animBg="1"/>
      <p:bldP spid="22"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2488" y="1204168"/>
            <a:ext cx="11739489" cy="2246769"/>
          </a:xfrm>
          <a:prstGeom prst="rect">
            <a:avLst/>
          </a:prstGeom>
          <a:noFill/>
          <a:ln>
            <a:solidFill>
              <a:schemeClr val="tx1"/>
            </a:solidFill>
          </a:ln>
        </p:spPr>
        <p:txBody>
          <a:bodyPr wrap="square" rtlCol="0">
            <a:spAutoFit/>
          </a:bodyPr>
          <a:lstStyle/>
          <a:p>
            <a:pPr algn="just"/>
            <a:r>
              <a:rPr lang="fr-FR" sz="2800" b="1" i="1" u="sng" dirty="0" smtClean="0">
                <a:latin typeface="Times New Roman" panose="02020603050405020304" pitchFamily="18" charset="0"/>
                <a:cs typeface="Times New Roman" panose="02020603050405020304" pitchFamily="18" charset="0"/>
              </a:rPr>
              <a:t>Dosage d’un principe actif </a:t>
            </a:r>
            <a:r>
              <a:rPr lang="fr-FR" sz="2800" b="1" i="1" dirty="0" smtClean="0">
                <a:latin typeface="Times New Roman" panose="02020603050405020304" pitchFamily="18" charset="0"/>
                <a:cs typeface="Times New Roman" panose="02020603050405020304" pitchFamily="18" charset="0"/>
              </a:rPr>
              <a:t>: </a:t>
            </a:r>
          </a:p>
          <a:p>
            <a:pPr algn="just"/>
            <a:r>
              <a:rPr lang="fr-FR" sz="2800" dirty="0" err="1" smtClean="0">
                <a:solidFill>
                  <a:srgbClr val="D60093"/>
                </a:solidFill>
                <a:latin typeface="Times New Roman" panose="02020603050405020304" pitchFamily="18" charset="0"/>
                <a:cs typeface="Times New Roman" panose="02020603050405020304" pitchFamily="18" charset="0"/>
              </a:rPr>
              <a:t>Bisoprolol</a:t>
            </a:r>
            <a:r>
              <a:rPr lang="fr-FR" sz="2800" dirty="0" smtClean="0">
                <a:solidFill>
                  <a:srgbClr val="D60093"/>
                </a:solidFill>
                <a:latin typeface="Times New Roman" panose="02020603050405020304" pitchFamily="18" charset="0"/>
                <a:cs typeface="Times New Roman" panose="02020603050405020304" pitchFamily="18" charset="0"/>
              </a:rPr>
              <a:t> Fumarate </a:t>
            </a:r>
            <a:r>
              <a:rPr lang="fr-FR" sz="2800" dirty="0" smtClean="0">
                <a:latin typeface="Times New Roman" panose="02020603050405020304" pitchFamily="18" charset="0"/>
                <a:cs typeface="Times New Roman" panose="02020603050405020304" pitchFamily="18" charset="0"/>
              </a:rPr>
              <a:t>dans un produit fini X par HPLC avec des spécifications 95-105</a:t>
            </a:r>
            <a:r>
              <a:rPr lang="fr-FR" sz="2800" dirty="0">
                <a:latin typeface="Times New Roman" panose="02020603050405020304" pitchFamily="18" charset="0"/>
                <a:cs typeface="Times New Roman" panose="02020603050405020304" pitchFamily="18" charset="0"/>
              </a:rPr>
              <a:t>%</a:t>
            </a:r>
            <a:r>
              <a:rPr lang="fr-FR" sz="2800" dirty="0" smtClean="0">
                <a:latin typeface="Times New Roman" panose="02020603050405020304" pitchFamily="18" charset="0"/>
                <a:cs typeface="Times New Roman" panose="02020603050405020304" pitchFamily="18" charset="0"/>
              </a:rPr>
              <a:t> de la dose unitaire 10 mg soit </a:t>
            </a:r>
            <a:r>
              <a:rPr lang="en-US" sz="2800" dirty="0" smtClean="0">
                <a:latin typeface="Times New Roman" panose="02020603050405020304" pitchFamily="18" charset="0"/>
                <a:cs typeface="Times New Roman" panose="02020603050405020304" pitchFamily="18" charset="0"/>
              </a:rPr>
              <a:t>(9,5 </a:t>
            </a:r>
            <a:r>
              <a:rPr lang="en-US" sz="2800" dirty="0">
                <a:latin typeface="Times New Roman" panose="02020603050405020304" pitchFamily="18" charset="0"/>
                <a:cs typeface="Times New Roman" panose="02020603050405020304" pitchFamily="18" charset="0"/>
              </a:rPr>
              <a:t>mg – </a:t>
            </a:r>
            <a:r>
              <a:rPr lang="en-US" sz="2800" dirty="0" smtClean="0">
                <a:latin typeface="Times New Roman" panose="02020603050405020304" pitchFamily="18" charset="0"/>
                <a:cs typeface="Times New Roman" panose="02020603050405020304" pitchFamily="18" charset="0"/>
              </a:rPr>
              <a:t>10,5 </a:t>
            </a:r>
            <a:r>
              <a:rPr lang="en-US" sz="2800" dirty="0">
                <a:latin typeface="Times New Roman" panose="02020603050405020304" pitchFamily="18" charset="0"/>
                <a:cs typeface="Times New Roman" panose="02020603050405020304" pitchFamily="18" charset="0"/>
              </a:rPr>
              <a:t>mg</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r>
              <a:rPr lang="en-US" sz="2800" b="1" i="1" u="sng" dirty="0" err="1" smtClean="0">
                <a:latin typeface="Times New Roman" panose="02020603050405020304" pitchFamily="18" charset="0"/>
                <a:cs typeface="Times New Roman" panose="02020603050405020304" pitchFamily="18" charset="0"/>
              </a:rPr>
              <a:t>Référence</a:t>
            </a:r>
            <a:r>
              <a:rPr lang="en-US" sz="2800" b="1" i="1"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Produit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Monographié</a:t>
            </a:r>
            <a:r>
              <a:rPr lang="en-US" sz="2800" dirty="0" smtClean="0">
                <a:latin typeface="Times New Roman" panose="02020603050405020304" pitchFamily="18" charset="0"/>
                <a:cs typeface="Times New Roman" panose="02020603050405020304" pitchFamily="18" charset="0"/>
              </a:rPr>
              <a:t> : USP30.NF35</a:t>
            </a:r>
          </a:p>
        </p:txBody>
      </p:sp>
      <p:sp>
        <p:nvSpPr>
          <p:cNvPr id="5" name="ZoneTexte 4"/>
          <p:cNvSpPr txBox="1"/>
          <p:nvPr/>
        </p:nvSpPr>
        <p:spPr>
          <a:xfrm>
            <a:off x="5185461" y="198627"/>
            <a:ext cx="1341948" cy="523220"/>
          </a:xfrm>
          <a:prstGeom prst="rect">
            <a:avLst/>
          </a:prstGeom>
          <a:noFill/>
          <a:ln>
            <a:solidFill>
              <a:srgbClr val="00B050"/>
            </a:solidFill>
          </a:ln>
        </p:spPr>
        <p:txBody>
          <a:bodyPr wrap="square" rtlCol="0">
            <a:spAutoFit/>
          </a:bodyPr>
          <a:lstStyle/>
          <a:p>
            <a:r>
              <a:rPr lang="fr-FR" sz="2800" b="1" dirty="0" smtClean="0">
                <a:solidFill>
                  <a:srgbClr val="00B050"/>
                </a:solidFill>
                <a:latin typeface="Times New Roman" panose="02020603050405020304" pitchFamily="18" charset="0"/>
                <a:cs typeface="Times New Roman" panose="02020603050405020304" pitchFamily="18" charset="0"/>
              </a:rPr>
              <a:t>CAS 02</a:t>
            </a:r>
            <a:endParaRPr lang="fr-FR" sz="2800" b="1" dirty="0">
              <a:solidFill>
                <a:srgbClr val="00B050"/>
              </a:solidFill>
              <a:latin typeface="Times New Roman" panose="02020603050405020304" pitchFamily="18" charset="0"/>
              <a:cs typeface="Times New Roman" panose="02020603050405020304" pitchFamily="18" charset="0"/>
            </a:endParaRPr>
          </a:p>
        </p:txBody>
      </p:sp>
      <p:cxnSp>
        <p:nvCxnSpPr>
          <p:cNvPr id="7" name="Connecteur droit avec flèche 6"/>
          <p:cNvCxnSpPr>
            <a:endCxn id="12" idx="0"/>
          </p:cNvCxnSpPr>
          <p:nvPr/>
        </p:nvCxnSpPr>
        <p:spPr>
          <a:xfrm flipH="1">
            <a:off x="2310179" y="3450937"/>
            <a:ext cx="349868" cy="11210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2" idx="2"/>
            <a:endCxn id="13" idx="0"/>
          </p:cNvCxnSpPr>
          <p:nvPr/>
        </p:nvCxnSpPr>
        <p:spPr>
          <a:xfrm>
            <a:off x="6102233" y="3450937"/>
            <a:ext cx="392137" cy="11210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endCxn id="14" idx="0"/>
          </p:cNvCxnSpPr>
          <p:nvPr/>
        </p:nvCxnSpPr>
        <p:spPr>
          <a:xfrm>
            <a:off x="9945858" y="3450937"/>
            <a:ext cx="309607" cy="11210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562708" y="4572001"/>
            <a:ext cx="3494942" cy="1456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FF00"/>
                </a:solidFill>
                <a:latin typeface="Times New Roman" panose="02020603050405020304" pitchFamily="18" charset="0"/>
                <a:cs typeface="Times New Roman" panose="02020603050405020304" pitchFamily="18" charset="0"/>
              </a:rPr>
              <a:t>Haut</a:t>
            </a:r>
            <a:r>
              <a:rPr lang="fr-FR" sz="2800" dirty="0" smtClean="0">
                <a:latin typeface="Times New Roman" panose="02020603050405020304" pitchFamily="18" charset="0"/>
                <a:cs typeface="Times New Roman" panose="02020603050405020304" pitchFamily="18" charset="0"/>
              </a:rPr>
              <a:t> </a:t>
            </a:r>
          </a:p>
          <a:p>
            <a:pPr algn="ctr"/>
            <a:r>
              <a:rPr lang="fr-FR" sz="2400" dirty="0" smtClean="0">
                <a:latin typeface="Times New Roman" panose="02020603050405020304" pitchFamily="18" charset="0"/>
                <a:cs typeface="Times New Roman" panose="02020603050405020304" pitchFamily="18" charset="0"/>
              </a:rPr>
              <a:t>Dosage = 115% &gt; 105%</a:t>
            </a:r>
            <a:endParaRPr lang="fr-FR" sz="2400"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4737667" y="4572001"/>
            <a:ext cx="3513406" cy="1456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FF00"/>
                </a:solidFill>
                <a:latin typeface="Times New Roman" panose="02020603050405020304" pitchFamily="18" charset="0"/>
                <a:cs typeface="Times New Roman" panose="02020603050405020304" pitchFamily="18" charset="0"/>
              </a:rPr>
              <a:t>B</a:t>
            </a:r>
            <a:r>
              <a:rPr lang="fr-FR" sz="2400" b="1" dirty="0" smtClean="0">
                <a:solidFill>
                  <a:srgbClr val="FFFF00"/>
                </a:solidFill>
                <a:latin typeface="Times New Roman" panose="02020603050405020304" pitchFamily="18" charset="0"/>
                <a:cs typeface="Times New Roman" panose="02020603050405020304" pitchFamily="18" charset="0"/>
              </a:rPr>
              <a:t>as</a:t>
            </a:r>
          </a:p>
          <a:p>
            <a:pPr algn="ctr"/>
            <a:r>
              <a:rPr lang="fr-FR" sz="2400" dirty="0" smtClean="0">
                <a:latin typeface="Times New Roman" panose="02020603050405020304" pitchFamily="18" charset="0"/>
                <a:cs typeface="Times New Roman" panose="02020603050405020304" pitchFamily="18" charset="0"/>
              </a:rPr>
              <a:t>Dosage = 111% &gt; </a:t>
            </a:r>
            <a:r>
              <a:rPr lang="fr-FR" sz="2400" dirty="0">
                <a:latin typeface="Times New Roman" panose="02020603050405020304" pitchFamily="18" charset="0"/>
                <a:cs typeface="Times New Roman" panose="02020603050405020304" pitchFamily="18" charset="0"/>
              </a:rPr>
              <a:t>105</a:t>
            </a:r>
            <a:r>
              <a:rPr lang="fr-FR" sz="2400" dirty="0" smtClean="0">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p:txBody>
      </p:sp>
      <p:sp>
        <p:nvSpPr>
          <p:cNvPr id="14" name="Rectangle à coins arrondis 13"/>
          <p:cNvSpPr/>
          <p:nvPr/>
        </p:nvSpPr>
        <p:spPr>
          <a:xfrm>
            <a:off x="8538953" y="4572001"/>
            <a:ext cx="3433024" cy="1456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FF00"/>
                </a:solidFill>
                <a:latin typeface="Times New Roman" panose="02020603050405020304" pitchFamily="18" charset="0"/>
                <a:cs typeface="Times New Roman" panose="02020603050405020304" pitchFamily="18" charset="0"/>
              </a:rPr>
              <a:t>M</a:t>
            </a:r>
            <a:r>
              <a:rPr lang="fr-FR" sz="2400" b="1" dirty="0" smtClean="0">
                <a:solidFill>
                  <a:srgbClr val="FFFF00"/>
                </a:solidFill>
                <a:latin typeface="Times New Roman" panose="02020603050405020304" pitchFamily="18" charset="0"/>
                <a:cs typeface="Times New Roman" panose="02020603050405020304" pitchFamily="18" charset="0"/>
              </a:rPr>
              <a:t>ilieu </a:t>
            </a:r>
          </a:p>
          <a:p>
            <a:pPr algn="ctr"/>
            <a:r>
              <a:rPr lang="fr-FR" sz="2400" dirty="0" smtClean="0">
                <a:latin typeface="Times New Roman" panose="02020603050405020304" pitchFamily="18" charset="0"/>
                <a:cs typeface="Times New Roman" panose="02020603050405020304" pitchFamily="18" charset="0"/>
              </a:rPr>
              <a:t>Dosage = 112% &gt; 105%</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0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604909" y="3643524"/>
            <a:ext cx="11361374" cy="1406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4908" y="590830"/>
            <a:ext cx="3643532"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MATERIEL</a:t>
            </a:r>
            <a:endParaRPr lang="fr-FR" sz="2000" dirty="0">
              <a:solidFill>
                <a:srgbClr val="FFFF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04906" y="1111336"/>
            <a:ext cx="3643534" cy="244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Consommables (Colonnes, </a:t>
            </a:r>
            <a:r>
              <a:rPr lang="fr-FR" sz="2000" b="1" dirty="0" smtClean="0">
                <a:solidFill>
                  <a:schemeClr val="tx1"/>
                </a:solidFill>
                <a:latin typeface="Times New Roman" panose="02020603050405020304" pitchFamily="18" charset="0"/>
                <a:cs typeface="Times New Roman" panose="02020603050405020304" pitchFamily="18" charset="0"/>
              </a:rPr>
              <a:t>Filtres…) </a:t>
            </a:r>
            <a:endParaRPr lang="fr-FR" sz="2000" b="1"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Informatique (Matériel et Logiciel)</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Qualification</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Verrerie  </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Nettoyage </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Maintenance</a:t>
            </a:r>
          </a:p>
        </p:txBody>
      </p:sp>
      <p:sp>
        <p:nvSpPr>
          <p:cNvPr id="17" name="Rectangle 16"/>
          <p:cNvSpPr/>
          <p:nvPr/>
        </p:nvSpPr>
        <p:spPr>
          <a:xfrm>
            <a:off x="5120647" y="745576"/>
            <a:ext cx="2475917" cy="450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MILIEU</a:t>
            </a:r>
            <a:endParaRPr lang="fr-FR"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5106579" y="1294202"/>
            <a:ext cx="2489985" cy="2208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Température</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Lumière</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Fluides</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Humidité</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Électricité</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Hygiène et sécurité</a:t>
            </a:r>
          </a:p>
        </p:txBody>
      </p:sp>
      <p:sp>
        <p:nvSpPr>
          <p:cNvPr id="19" name="Rectangle 18"/>
          <p:cNvSpPr/>
          <p:nvPr/>
        </p:nvSpPr>
        <p:spPr>
          <a:xfrm>
            <a:off x="669927" y="6061616"/>
            <a:ext cx="3643535" cy="379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MATIERES</a:t>
            </a:r>
            <a:endParaRPr lang="fr-FR"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Rectangle 19"/>
          <p:cNvSpPr/>
          <p:nvPr/>
        </p:nvSpPr>
        <p:spPr>
          <a:xfrm>
            <a:off x="669927" y="3811559"/>
            <a:ext cx="3643535" cy="2096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Prélèvement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Contrôle visuel</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Réactifs</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Historique des lots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Etiquetage</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Stabilité (échantillons, solutions)</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Substance de référence</a:t>
            </a:r>
          </a:p>
        </p:txBody>
      </p:sp>
      <p:sp>
        <p:nvSpPr>
          <p:cNvPr id="21" name="Rectangle 20"/>
          <p:cNvSpPr/>
          <p:nvPr/>
        </p:nvSpPr>
        <p:spPr>
          <a:xfrm>
            <a:off x="4783016" y="6302323"/>
            <a:ext cx="4135903" cy="379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METHODE</a:t>
            </a:r>
            <a:endParaRPr lang="fr-FR"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4768948" y="3811559"/>
            <a:ext cx="4149971" cy="2377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validation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spécifications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Calculs</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Test de conformité</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Historique (audits, carte de </a:t>
            </a:r>
            <a:r>
              <a:rPr lang="fr-FR" b="1" dirty="0" smtClean="0">
                <a:solidFill>
                  <a:schemeClr val="tx1"/>
                </a:solidFill>
                <a:latin typeface="Times New Roman" panose="02020603050405020304" pitchFamily="18" charset="0"/>
                <a:cs typeface="Times New Roman" panose="02020603050405020304" pitchFamily="18" charset="0"/>
              </a:rPr>
              <a:t>contrôle…)</a:t>
            </a:r>
            <a:endParaRPr lang="fr-FR" b="1"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Transfert</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Procédure</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Déviation</a:t>
            </a:r>
          </a:p>
        </p:txBody>
      </p:sp>
      <p:sp>
        <p:nvSpPr>
          <p:cNvPr id="24" name="Rectangle 23"/>
          <p:cNvSpPr/>
          <p:nvPr/>
        </p:nvSpPr>
        <p:spPr>
          <a:xfrm>
            <a:off x="8074855" y="745577"/>
            <a:ext cx="2672861" cy="42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latin typeface="Times New Roman" panose="02020603050405020304" pitchFamily="18" charset="0"/>
                <a:cs typeface="Times New Roman" panose="02020603050405020304" pitchFamily="18" charset="0"/>
              </a:rPr>
              <a:t>5. MAIN </a:t>
            </a:r>
            <a:r>
              <a:rPr lang="fr-FR" sz="2000" b="1" dirty="0">
                <a:solidFill>
                  <a:srgbClr val="FFFF00"/>
                </a:solidFill>
                <a:latin typeface="Times New Roman" panose="02020603050405020304" pitchFamily="18" charset="0"/>
                <a:cs typeface="Times New Roman" panose="02020603050405020304" pitchFamily="18" charset="0"/>
              </a:rPr>
              <a:t>D’ŒUVRE</a:t>
            </a:r>
            <a:endParaRPr lang="fr-FR" sz="2000" dirty="0">
              <a:solidFill>
                <a:srgbClr val="FFFF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8433577" y="1336389"/>
            <a:ext cx="2314139" cy="1603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formation</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habilitation  </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expérience de la procédure </a:t>
            </a:r>
          </a:p>
        </p:txBody>
      </p:sp>
      <p:sp>
        <p:nvSpPr>
          <p:cNvPr id="26" name="ZoneTexte 25"/>
          <p:cNvSpPr txBox="1"/>
          <p:nvPr/>
        </p:nvSpPr>
        <p:spPr>
          <a:xfrm>
            <a:off x="5401991" y="123038"/>
            <a:ext cx="6564291" cy="461665"/>
          </a:xfrm>
          <a:prstGeom prst="rect">
            <a:avLst/>
          </a:prstGeom>
          <a:noFill/>
          <a:ln>
            <a:solidFill>
              <a:schemeClr val="tx1"/>
            </a:solidFill>
          </a:ln>
        </p:spPr>
        <p:txBody>
          <a:bodyPr wrap="square" rtlCol="0">
            <a:spAutoFit/>
          </a:bodyPr>
          <a:lstStyle/>
          <a:p>
            <a:r>
              <a:rPr lang="fr-FR" sz="2400" b="1" dirty="0" smtClean="0">
                <a:latin typeface="Times New Roman" panose="02020603050405020304" pitchFamily="18" charset="0"/>
                <a:cs typeface="Times New Roman" panose="02020603050405020304" pitchFamily="18" charset="0"/>
              </a:rPr>
              <a:t>ENQUETE LABORATOIRE PRELIMINAIRE</a:t>
            </a:r>
            <a:endParaRPr lang="fr-FR" sz="2400" b="1" dirty="0">
              <a:latin typeface="Times New Roman" panose="02020603050405020304" pitchFamily="18" charset="0"/>
              <a:cs typeface="Times New Roman" panose="02020603050405020304" pitchFamily="18" charset="0"/>
            </a:endParaRPr>
          </a:p>
        </p:txBody>
      </p:sp>
      <p:sp>
        <p:nvSpPr>
          <p:cNvPr id="27" name="ZoneTexte 26"/>
          <p:cNvSpPr txBox="1"/>
          <p:nvPr/>
        </p:nvSpPr>
        <p:spPr>
          <a:xfrm rot="20211963">
            <a:off x="9326242" y="4599130"/>
            <a:ext cx="2668810" cy="923330"/>
          </a:xfrm>
          <a:prstGeom prst="rect">
            <a:avLst/>
          </a:prstGeom>
          <a:noFill/>
          <a:ln>
            <a:solidFill>
              <a:srgbClr val="FF0000"/>
            </a:solidFill>
          </a:ln>
        </p:spPr>
        <p:txBody>
          <a:bodyPr wrap="square" rtlCol="0">
            <a:spAutoFit/>
          </a:bodyPr>
          <a:lstStyle/>
          <a:p>
            <a:pPr algn="ctr"/>
            <a:r>
              <a:rPr lang="fr-FR" b="1" dirty="0" smtClean="0">
                <a:solidFill>
                  <a:srgbClr val="FF0000"/>
                </a:solidFill>
                <a:latin typeface="Times New Roman" panose="02020603050405020304" pitchFamily="18" charset="0"/>
                <a:cs typeface="Times New Roman" panose="02020603050405020304" pitchFamily="18" charset="0"/>
              </a:rPr>
              <a:t>CAUSE LABORATOIRE NON IDENTIFIEE</a:t>
            </a:r>
            <a:endParaRPr lang="fr-FR" b="1" dirty="0">
              <a:solidFill>
                <a:srgbClr val="FF0000"/>
              </a:solidFill>
              <a:latin typeface="Times New Roman" panose="02020603050405020304" pitchFamily="18" charset="0"/>
              <a:cs typeface="Times New Roman" panose="02020603050405020304" pitchFamily="18" charset="0"/>
            </a:endParaRPr>
          </a:p>
        </p:txBody>
      </p:sp>
      <p:cxnSp>
        <p:nvCxnSpPr>
          <p:cNvPr id="29" name="Connecteur droit 28"/>
          <p:cNvCxnSpPr>
            <a:stCxn id="15" idx="3"/>
          </p:cNvCxnSpPr>
          <p:nvPr/>
        </p:nvCxnSpPr>
        <p:spPr>
          <a:xfrm>
            <a:off x="4248440" y="794812"/>
            <a:ext cx="520508" cy="28487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17" idx="3"/>
          </p:cNvCxnSpPr>
          <p:nvPr/>
        </p:nvCxnSpPr>
        <p:spPr>
          <a:xfrm>
            <a:off x="7596564" y="970659"/>
            <a:ext cx="478291" cy="26728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24" idx="3"/>
          </p:cNvCxnSpPr>
          <p:nvPr/>
        </p:nvCxnSpPr>
        <p:spPr>
          <a:xfrm>
            <a:off x="10747716" y="956593"/>
            <a:ext cx="520506" cy="26869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19" idx="3"/>
          </p:cNvCxnSpPr>
          <p:nvPr/>
        </p:nvCxnSpPr>
        <p:spPr>
          <a:xfrm flipV="1">
            <a:off x="4313462" y="3657592"/>
            <a:ext cx="455486" cy="259393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Connecteur droit 37"/>
          <p:cNvCxnSpPr>
            <a:stCxn id="21" idx="3"/>
          </p:cNvCxnSpPr>
          <p:nvPr/>
        </p:nvCxnSpPr>
        <p:spPr>
          <a:xfrm flipV="1">
            <a:off x="8918919" y="3643524"/>
            <a:ext cx="520503" cy="284871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rot="20710427">
            <a:off x="-1047" y="92259"/>
            <a:ext cx="1341948" cy="523220"/>
          </a:xfrm>
          <a:prstGeom prst="rect">
            <a:avLst/>
          </a:prstGeom>
          <a:noFill/>
          <a:ln>
            <a:solidFill>
              <a:srgbClr val="00B050"/>
            </a:solidFill>
          </a:ln>
        </p:spPr>
        <p:txBody>
          <a:bodyPr wrap="square" rtlCol="0">
            <a:spAutoFit/>
          </a:bodyPr>
          <a:lstStyle/>
          <a:p>
            <a:r>
              <a:rPr lang="fr-FR" sz="2800" b="1" dirty="0" smtClean="0">
                <a:solidFill>
                  <a:srgbClr val="00B050"/>
                </a:solidFill>
                <a:latin typeface="Times New Roman" panose="02020603050405020304" pitchFamily="18" charset="0"/>
                <a:cs typeface="Times New Roman" panose="02020603050405020304" pitchFamily="18" charset="0"/>
              </a:rPr>
              <a:t>CAS 02</a:t>
            </a:r>
            <a:endParaRPr lang="fr-FR"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205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rot="20786595">
            <a:off x="5224799" y="522469"/>
            <a:ext cx="7284459" cy="3124200"/>
          </a:xfrm>
          <a:prstGeom prst="rect">
            <a:avLst/>
          </a:prstGeom>
        </p:spPr>
      </p:pic>
      <p:pic>
        <p:nvPicPr>
          <p:cNvPr id="6" name="Picture 2" descr="C:\Documents and Settings\Administrateur\Mes documents\image data\Comportement-achat-consommateur-8-F.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2937" t="4597" r="17521"/>
          <a:stretch/>
        </p:blipFill>
        <p:spPr bwMode="auto">
          <a:xfrm>
            <a:off x="8496679" y="440367"/>
            <a:ext cx="2932022" cy="23639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13607" y="862043"/>
            <a:ext cx="11277600" cy="5724644"/>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fr-FR" sz="2400" b="1" dirty="0" smtClean="0">
                <a:latin typeface="Century Gothic" panose="020B0502020202020204" pitchFamily="34" charset="0"/>
                <a:cs typeface="Times New Roman" panose="02020603050405020304" pitchFamily="18" charset="0"/>
              </a:rPr>
              <a:t>Les BPF (AFSSAPS Bulletin officiel n° 2011/8 bis)</a:t>
            </a:r>
          </a:p>
          <a:p>
            <a:pPr marL="342900" indent="-342900">
              <a:lnSpc>
                <a:spcPct val="150000"/>
              </a:lnSpc>
              <a:buFont typeface="Wingdings" panose="05000000000000000000" pitchFamily="2" charset="2"/>
              <a:buChar char="§"/>
            </a:pPr>
            <a:r>
              <a:rPr lang="fr-FR" sz="2200" b="1" dirty="0" smtClean="0">
                <a:latin typeface="Century Gothic" panose="020B0502020202020204" pitchFamily="34" charset="0"/>
                <a:cs typeface="Times New Roman" panose="02020603050405020304" pitchFamily="18" charset="0"/>
              </a:rPr>
              <a:t>Chapitre 6</a:t>
            </a:r>
            <a:r>
              <a:rPr lang="fr-FR" sz="2200" dirty="0" smtClean="0">
                <a:latin typeface="Century Gothic" panose="020B0502020202020204" pitchFamily="34" charset="0"/>
                <a:cs typeface="Times New Roman" panose="02020603050405020304" pitchFamily="18" charset="0"/>
              </a:rPr>
              <a:t> : Contrôle de la Qualité </a:t>
            </a:r>
          </a:p>
          <a:p>
            <a:pPr>
              <a:lnSpc>
                <a:spcPct val="150000"/>
              </a:lnSpc>
            </a:pPr>
            <a:r>
              <a:rPr lang="fr-FR" sz="2200" dirty="0" smtClean="0">
                <a:latin typeface="Century Gothic" panose="020B0502020202020204" pitchFamily="34" charset="0"/>
                <a:cs typeface="Times New Roman" panose="02020603050405020304" pitchFamily="18" charset="0"/>
              </a:rPr>
              <a:t>(chapitres relatifs au programme de suivi de stabilité)</a:t>
            </a:r>
          </a:p>
          <a:p>
            <a:pPr marL="342900" indent="-342900" algn="just">
              <a:lnSpc>
                <a:spcPct val="150000"/>
              </a:lnSpc>
              <a:buFontTx/>
              <a:buChar char="-"/>
            </a:pPr>
            <a:r>
              <a:rPr lang="fr-FR" sz="2200" b="1" dirty="0" smtClean="0">
                <a:latin typeface="Century Gothic" panose="020B0502020202020204" pitchFamily="34" charset="0"/>
                <a:cs typeface="Times New Roman" panose="02020603050405020304" pitchFamily="18" charset="0"/>
              </a:rPr>
              <a:t>§6.24 </a:t>
            </a:r>
            <a:r>
              <a:rPr lang="fr-FR" sz="2200" dirty="0" smtClean="0">
                <a:latin typeface="Century Gothic" panose="020B0502020202020204" pitchFamily="34" charset="0"/>
                <a:cs typeface="Times New Roman" panose="02020603050405020304" pitchFamily="18" charset="0"/>
              </a:rPr>
              <a:t>: l’objet du programme de suivi de la stabilité est de surveiller le produit pendant toute sa durée de validité et de déterminer s’il est, et si on s’attend à ce qu’il reste, toujours conforme aux spécifications définies dans les conditions de stockage indiquées sur l’étiquetage.</a:t>
            </a:r>
          </a:p>
          <a:p>
            <a:pPr algn="just">
              <a:lnSpc>
                <a:spcPct val="150000"/>
              </a:lnSpc>
            </a:pPr>
            <a:endParaRPr lang="fr-FR" sz="2200" dirty="0" smtClean="0">
              <a:latin typeface="Century Gothic" panose="020B0502020202020204" pitchFamily="34" charset="0"/>
              <a:cs typeface="Times New Roman" panose="02020603050405020304" pitchFamily="18" charset="0"/>
            </a:endParaRPr>
          </a:p>
          <a:p>
            <a:pPr algn="just">
              <a:lnSpc>
                <a:spcPct val="150000"/>
              </a:lnSpc>
            </a:pPr>
            <a:r>
              <a:rPr lang="fr-FR" sz="2200" dirty="0" smtClean="0">
                <a:latin typeface="Century Gothic" panose="020B0502020202020204" pitchFamily="34" charset="0"/>
                <a:cs typeface="Times New Roman" panose="02020603050405020304" pitchFamily="18" charset="0"/>
              </a:rPr>
              <a:t>- </a:t>
            </a:r>
            <a:r>
              <a:rPr lang="fr-FR" sz="2200" b="1" dirty="0" smtClean="0">
                <a:latin typeface="Century Gothic" panose="020B0502020202020204" pitchFamily="34" charset="0"/>
                <a:cs typeface="Times New Roman" panose="02020603050405020304" pitchFamily="18" charset="0"/>
              </a:rPr>
              <a:t>§6.32 </a:t>
            </a:r>
            <a:r>
              <a:rPr lang="fr-FR" sz="2200" dirty="0" smtClean="0">
                <a:latin typeface="Century Gothic" panose="020B0502020202020204" pitchFamily="34" charset="0"/>
                <a:cs typeface="Times New Roman" panose="02020603050405020304" pitchFamily="18" charset="0"/>
              </a:rPr>
              <a:t>: Les résultats hors spécifications ou les tendances anormales doivent faire l’objet d’une investigation, tout résultat hors spécification confirmé ou toute dérive significative doit être communiquée à l’autorité compétente.</a:t>
            </a:r>
            <a:endParaRPr lang="fr-FR" sz="2200" dirty="0">
              <a:latin typeface="Century Gothic" panose="020B0502020202020204" pitchFamily="34" charset="0"/>
              <a:cs typeface="Times New Roman" panose="02020603050405020304" pitchFamily="18" charset="0"/>
            </a:endParaRPr>
          </a:p>
        </p:txBody>
      </p:sp>
      <p:sp>
        <p:nvSpPr>
          <p:cNvPr id="2" name="Rectangle 1"/>
          <p:cNvSpPr/>
          <p:nvPr/>
        </p:nvSpPr>
        <p:spPr>
          <a:xfrm>
            <a:off x="2730320" y="0"/>
            <a:ext cx="9461679"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 GESTION DES OOS ET REGLEMENTATION</a:t>
            </a:r>
            <a:endParaRPr lang="fr-F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9910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453664" y="302510"/>
            <a:ext cx="3719665" cy="523220"/>
          </a:xfrm>
          <a:prstGeom prst="rect">
            <a:avLst/>
          </a:prstGeom>
          <a:noFill/>
          <a:ln>
            <a:solidFill>
              <a:schemeClr val="tx1"/>
            </a:solidFill>
          </a:ln>
        </p:spPr>
        <p:txBody>
          <a:bodyPr wrap="square" rtlCol="0">
            <a:spAutoFit/>
          </a:bodyPr>
          <a:lstStyle/>
          <a:p>
            <a:r>
              <a:rPr lang="fr-FR" sz="2800" b="1" dirty="0" smtClean="0">
                <a:latin typeface="Times New Roman" panose="02020603050405020304" pitchFamily="18" charset="0"/>
                <a:cs typeface="Times New Roman" panose="02020603050405020304" pitchFamily="18" charset="0"/>
              </a:rPr>
              <a:t>ENQUETE ELARGIE</a:t>
            </a:r>
            <a:endParaRPr lang="fr-FR" sz="2800" b="1" dirty="0">
              <a:latin typeface="Times New Roman" panose="02020603050405020304" pitchFamily="18" charset="0"/>
              <a:cs typeface="Times New Roman" panose="02020603050405020304" pitchFamily="18" charset="0"/>
            </a:endParaRPr>
          </a:p>
        </p:txBody>
      </p:sp>
      <p:sp>
        <p:nvSpPr>
          <p:cNvPr id="2" name="ZoneTexte 1"/>
          <p:cNvSpPr txBox="1"/>
          <p:nvPr/>
        </p:nvSpPr>
        <p:spPr>
          <a:xfrm>
            <a:off x="336401" y="1245523"/>
            <a:ext cx="5173749" cy="461665"/>
          </a:xfrm>
          <a:prstGeom prst="rect">
            <a:avLst/>
          </a:prstGeom>
          <a:noFill/>
          <a:ln>
            <a:solidFill>
              <a:schemeClr val="tx1"/>
            </a:solidFill>
          </a:ln>
        </p:spPr>
        <p:txBody>
          <a:bodyPr wrap="square" rtlCol="0">
            <a:spAutoFit/>
          </a:bodyPr>
          <a:lstStyle/>
          <a:p>
            <a:pPr algn="ctr"/>
            <a:r>
              <a:rPr lang="fr-FR" sz="2400" b="1" dirty="0" smtClean="0">
                <a:latin typeface="Times New Roman" panose="02020603050405020304" pitchFamily="18" charset="0"/>
                <a:cs typeface="Times New Roman" panose="02020603050405020304" pitchFamily="18" charset="0"/>
              </a:rPr>
              <a:t>Enquête Production ou autre</a:t>
            </a:r>
            <a:endParaRPr lang="fr-FR" sz="2400" b="1"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336401" y="1723349"/>
            <a:ext cx="5173750" cy="2308324"/>
          </a:xfrm>
          <a:prstGeom prst="rect">
            <a:avLst/>
          </a:prstGeom>
          <a:noFill/>
          <a:ln>
            <a:solidFill>
              <a:schemeClr val="tx1"/>
            </a:solidFill>
          </a:ln>
        </p:spPr>
        <p:txBody>
          <a:bodyPr wrap="square" rtlCol="0">
            <a:spAutoFit/>
          </a:bodyPr>
          <a:lstStyle/>
          <a:p>
            <a:pPr marL="342900" indent="-342900" algn="just">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Procédure</a:t>
            </a:r>
            <a:r>
              <a:rPr lang="fr-FR" sz="2400" dirty="0" smtClean="0">
                <a:latin typeface="Times New Roman" panose="02020603050405020304" pitchFamily="18" charset="0"/>
                <a:cs typeface="Times New Roman" panose="02020603050405020304" pitchFamily="18" charset="0"/>
              </a:rPr>
              <a:t> : Instruction de fabrication</a:t>
            </a:r>
          </a:p>
          <a:p>
            <a:pPr marL="342900" indent="-342900" algn="just">
              <a:buFont typeface="Wingdings" panose="05000000000000000000" pitchFamily="2" charset="2"/>
              <a:buChar char="ü"/>
            </a:pPr>
            <a:r>
              <a:rPr lang="fr-FR" sz="2400" b="1" i="1" dirty="0" smtClean="0">
                <a:solidFill>
                  <a:srgbClr val="D60093"/>
                </a:solidFill>
                <a:latin typeface="Times New Roman" panose="02020603050405020304" pitchFamily="18" charset="0"/>
                <a:cs typeface="Times New Roman" panose="02020603050405020304" pitchFamily="18" charset="0"/>
              </a:rPr>
              <a:t>Probabilité de </a:t>
            </a:r>
            <a:r>
              <a:rPr lang="fr-FR" sz="2400" b="1" i="1" dirty="0" err="1" smtClean="0">
                <a:solidFill>
                  <a:srgbClr val="D60093"/>
                </a:solidFill>
                <a:latin typeface="Times New Roman" panose="02020603050405020304" pitchFamily="18" charset="0"/>
                <a:cs typeface="Times New Roman" panose="02020603050405020304" pitchFamily="18" charset="0"/>
              </a:rPr>
              <a:t>démélange</a:t>
            </a:r>
            <a:r>
              <a:rPr lang="fr-FR" sz="2400" b="1" i="1" dirty="0" smtClean="0">
                <a:solidFill>
                  <a:srgbClr val="D60093"/>
                </a:solidFill>
                <a:latin typeface="Times New Roman" panose="02020603050405020304" pitchFamily="18" charset="0"/>
                <a:cs typeface="Times New Roman" panose="02020603050405020304" pitchFamily="18" charset="0"/>
              </a:rPr>
              <a:t> écarté </a:t>
            </a:r>
          </a:p>
          <a:p>
            <a:pPr algn="just"/>
            <a:r>
              <a:rPr lang="fr-FR" sz="2400" b="1" i="1" dirty="0" smtClean="0">
                <a:solidFill>
                  <a:srgbClr val="D60093"/>
                </a:solidFill>
                <a:latin typeface="Times New Roman" panose="02020603050405020304" pitchFamily="18" charset="0"/>
                <a:cs typeface="Times New Roman" panose="02020603050405020304" pitchFamily="18" charset="0"/>
              </a:rPr>
              <a:t>Haut Bas Milieu</a:t>
            </a:r>
          </a:p>
          <a:p>
            <a:pPr marL="342900" indent="-342900" algn="just">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Quantité </a:t>
            </a:r>
            <a:r>
              <a:rPr lang="fr-FR" sz="2400" dirty="0" smtClean="0">
                <a:latin typeface="Times New Roman" panose="02020603050405020304" pitchFamily="18" charset="0"/>
                <a:cs typeface="Times New Roman" panose="02020603050405020304" pitchFamily="18" charset="0"/>
              </a:rPr>
              <a:t>: Etiquettes de pesées</a:t>
            </a:r>
          </a:p>
          <a:p>
            <a:pPr marL="342900" indent="-342900" algn="just">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Qualification du mélangeur</a:t>
            </a:r>
          </a:p>
          <a:p>
            <a:pPr marL="342900" indent="-342900" algn="just">
              <a:buFont typeface="Wingdings" panose="05000000000000000000" pitchFamily="2" charset="2"/>
              <a:buChar char="ü"/>
            </a:pPr>
            <a:r>
              <a:rPr lang="fr-FR" sz="2400" b="1" i="1" dirty="0" smtClean="0">
                <a:latin typeface="Times New Roman" panose="02020603050405020304" pitchFamily="18" charset="0"/>
                <a:cs typeface="Times New Roman" panose="02020603050405020304" pitchFamily="18" charset="0"/>
              </a:rPr>
              <a:t>Opération Mélange</a:t>
            </a:r>
            <a:endParaRPr lang="fr-FR" sz="2400" b="1" i="1"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6994634" y="1345695"/>
            <a:ext cx="4709656" cy="461665"/>
          </a:xfrm>
          <a:prstGeom prst="rect">
            <a:avLst/>
          </a:prstGeom>
          <a:noFill/>
          <a:ln>
            <a:solidFill>
              <a:schemeClr val="tx1"/>
            </a:solidFill>
          </a:ln>
        </p:spPr>
        <p:txBody>
          <a:bodyPr wrap="square" rtlCol="0">
            <a:spAutoFit/>
          </a:bodyPr>
          <a:lstStyle/>
          <a:p>
            <a:pPr algn="ctr"/>
            <a:r>
              <a:rPr lang="fr-FR" sz="2400" b="1" dirty="0" smtClean="0">
                <a:latin typeface="Times New Roman" panose="02020603050405020304" pitchFamily="18" charset="0"/>
                <a:cs typeface="Times New Roman" panose="02020603050405020304" pitchFamily="18" charset="0"/>
              </a:rPr>
              <a:t>Enquête Laboratoire Elargie</a:t>
            </a:r>
            <a:endParaRPr lang="fr-FR" sz="2400" b="1"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6994634" y="1893271"/>
            <a:ext cx="4709656" cy="461665"/>
          </a:xfrm>
          <a:prstGeom prst="rect">
            <a:avLst/>
          </a:prstGeom>
          <a:noFill/>
          <a:ln>
            <a:solidFill>
              <a:schemeClr val="tx1"/>
            </a:solidFill>
          </a:ln>
        </p:spPr>
        <p:txBody>
          <a:bodyPr wrap="square" rtlCol="0">
            <a:spAutoFit/>
          </a:bodyPr>
          <a:lstStyle/>
          <a:p>
            <a:pPr algn="ctr"/>
            <a:r>
              <a:rPr lang="fr-FR" sz="2400" dirty="0" smtClean="0">
                <a:latin typeface="Times New Roman" panose="02020603050405020304" pitchFamily="18" charset="0"/>
                <a:cs typeface="Times New Roman" panose="02020603050405020304" pitchFamily="18" charset="0"/>
              </a:rPr>
              <a:t>Préparation des solutions</a:t>
            </a:r>
            <a:endParaRPr lang="fr-FR" sz="2400" dirty="0">
              <a:latin typeface="Times New Roman" panose="02020603050405020304" pitchFamily="18" charset="0"/>
              <a:cs typeface="Times New Roman" panose="02020603050405020304" pitchFamily="18" charset="0"/>
            </a:endParaRPr>
          </a:p>
        </p:txBody>
      </p:sp>
      <p:cxnSp>
        <p:nvCxnSpPr>
          <p:cNvPr id="9" name="Connecteur droit avec flèche 8"/>
          <p:cNvCxnSpPr>
            <a:endCxn id="16" idx="0"/>
          </p:cNvCxnSpPr>
          <p:nvPr/>
        </p:nvCxnSpPr>
        <p:spPr>
          <a:xfrm flipH="1">
            <a:off x="7156703" y="2389153"/>
            <a:ext cx="608031" cy="10804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9974847" y="2375254"/>
            <a:ext cx="435245" cy="10079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9411286" y="3412892"/>
            <a:ext cx="2239419" cy="10882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latin typeface="Times New Roman" panose="02020603050405020304" pitchFamily="18" charset="0"/>
                <a:cs typeface="Times New Roman" panose="02020603050405020304" pitchFamily="18" charset="0"/>
              </a:rPr>
              <a:t>Solution échantillon</a:t>
            </a:r>
            <a:endParaRPr lang="fr-FR" sz="2400" dirty="0">
              <a:latin typeface="Times New Roman" panose="02020603050405020304" pitchFamily="18" charset="0"/>
              <a:cs typeface="Times New Roman" panose="02020603050405020304" pitchFamily="18" charset="0"/>
            </a:endParaRPr>
          </a:p>
        </p:txBody>
      </p:sp>
      <p:sp>
        <p:nvSpPr>
          <p:cNvPr id="14" name="Rectangle à coins arrondis 13"/>
          <p:cNvSpPr/>
          <p:nvPr/>
        </p:nvSpPr>
        <p:spPr>
          <a:xfrm>
            <a:off x="5771041" y="5529358"/>
            <a:ext cx="1993692" cy="939140"/>
          </a:xfrm>
          <a:prstGeom prst="roundRect">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D60093"/>
                </a:solidFill>
                <a:latin typeface="Times New Roman" panose="02020603050405020304" pitchFamily="18" charset="0"/>
                <a:cs typeface="Times New Roman" panose="02020603050405020304" pitchFamily="18" charset="0"/>
              </a:rPr>
              <a:t>Mélanger au vortex</a:t>
            </a:r>
            <a:endParaRPr lang="fr-FR" sz="2400" b="1" dirty="0">
              <a:solidFill>
                <a:srgbClr val="D60093"/>
              </a:solidFill>
              <a:latin typeface="Times New Roman" panose="02020603050405020304" pitchFamily="18" charset="0"/>
              <a:cs typeface="Times New Roman" panose="02020603050405020304" pitchFamily="18" charset="0"/>
            </a:endParaRPr>
          </a:p>
        </p:txBody>
      </p:sp>
      <p:sp>
        <p:nvSpPr>
          <p:cNvPr id="18" name="Rectangle à coins arrondis 17"/>
          <p:cNvSpPr/>
          <p:nvPr/>
        </p:nvSpPr>
        <p:spPr>
          <a:xfrm>
            <a:off x="9548582" y="5529358"/>
            <a:ext cx="2155708" cy="900550"/>
          </a:xfrm>
          <a:prstGeom prst="roundRect">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D60093"/>
                </a:solidFill>
                <a:latin typeface="Times New Roman" panose="02020603050405020304" pitchFamily="18" charset="0"/>
                <a:cs typeface="Times New Roman" panose="02020603050405020304" pitchFamily="18" charset="0"/>
              </a:rPr>
              <a:t>Mélanger au vortex</a:t>
            </a:r>
          </a:p>
        </p:txBody>
      </p:sp>
      <p:cxnSp>
        <p:nvCxnSpPr>
          <p:cNvPr id="20" name="Connecteur droit avec flèche 19"/>
          <p:cNvCxnSpPr>
            <a:endCxn id="14" idx="0"/>
          </p:cNvCxnSpPr>
          <p:nvPr/>
        </p:nvCxnSpPr>
        <p:spPr>
          <a:xfrm flipH="1">
            <a:off x="6767887" y="4366690"/>
            <a:ext cx="252045" cy="11626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endCxn id="18" idx="0"/>
          </p:cNvCxnSpPr>
          <p:nvPr/>
        </p:nvCxnSpPr>
        <p:spPr>
          <a:xfrm>
            <a:off x="10550391" y="4501127"/>
            <a:ext cx="76045" cy="10282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35889" y="4405745"/>
            <a:ext cx="4813305" cy="1938992"/>
          </a:xfrm>
          <a:prstGeom prst="rect">
            <a:avLst/>
          </a:prstGeom>
          <a:noFill/>
          <a:ln>
            <a:solidFill>
              <a:srgbClr val="009900"/>
            </a:solidFill>
          </a:ln>
        </p:spPr>
        <p:txBody>
          <a:bodyPr wrap="square" rtlCol="0">
            <a:spAutoFit/>
          </a:bodyPr>
          <a:lstStyle/>
          <a:p>
            <a:pPr algn="ctr"/>
            <a:r>
              <a:rPr lang="fr-FR" sz="2400" b="1" i="1" dirty="0" smtClean="0">
                <a:solidFill>
                  <a:srgbClr val="009900"/>
                </a:solidFill>
                <a:latin typeface="Times New Roman" panose="02020603050405020304" pitchFamily="18" charset="0"/>
                <a:cs typeface="Times New Roman" panose="02020603050405020304" pitchFamily="18" charset="0"/>
              </a:rPr>
              <a:t>CAPA</a:t>
            </a:r>
          </a:p>
          <a:p>
            <a:pPr marL="342900" indent="-342900" algn="just">
              <a:buAutoNum type="arabicPeriod"/>
            </a:pPr>
            <a:r>
              <a:rPr lang="fr-FR" sz="2400" dirty="0" smtClean="0">
                <a:solidFill>
                  <a:srgbClr val="009900"/>
                </a:solidFill>
                <a:latin typeface="Times New Roman" panose="02020603050405020304" pitchFamily="18" charset="0"/>
                <a:cs typeface="Times New Roman" panose="02020603050405020304" pitchFamily="18" charset="0"/>
              </a:rPr>
              <a:t>Enregistrement de la déviation</a:t>
            </a:r>
          </a:p>
          <a:p>
            <a:pPr marL="342900" indent="-342900" algn="just">
              <a:buAutoNum type="arabicPeriod"/>
            </a:pPr>
            <a:r>
              <a:rPr lang="fr-FR" sz="2400" dirty="0" smtClean="0">
                <a:solidFill>
                  <a:srgbClr val="009900"/>
                </a:solidFill>
                <a:latin typeface="Times New Roman" panose="02020603050405020304" pitchFamily="18" charset="0"/>
                <a:cs typeface="Times New Roman" panose="02020603050405020304" pitchFamily="18" charset="0"/>
              </a:rPr>
              <a:t>Actualisation de la procédure de contrôle de qualité du produit fini X contenant le </a:t>
            </a:r>
            <a:r>
              <a:rPr lang="fr-FR" sz="2400" dirty="0" err="1" smtClean="0">
                <a:solidFill>
                  <a:srgbClr val="009900"/>
                </a:solidFill>
                <a:latin typeface="Times New Roman" panose="02020603050405020304" pitchFamily="18" charset="0"/>
                <a:cs typeface="Times New Roman" panose="02020603050405020304" pitchFamily="18" charset="0"/>
              </a:rPr>
              <a:t>Bisprolol</a:t>
            </a:r>
            <a:r>
              <a:rPr lang="fr-FR" sz="2400" dirty="0" smtClean="0">
                <a:solidFill>
                  <a:srgbClr val="009900"/>
                </a:solidFill>
                <a:latin typeface="Times New Roman" panose="02020603050405020304" pitchFamily="18" charset="0"/>
                <a:cs typeface="Times New Roman" panose="02020603050405020304" pitchFamily="18" charset="0"/>
              </a:rPr>
              <a:t> Fumarate</a:t>
            </a:r>
          </a:p>
        </p:txBody>
      </p:sp>
      <p:sp>
        <p:nvSpPr>
          <p:cNvPr id="16" name="Ellipse 15"/>
          <p:cNvSpPr/>
          <p:nvPr/>
        </p:nvSpPr>
        <p:spPr>
          <a:xfrm>
            <a:off x="6140076" y="3469555"/>
            <a:ext cx="2033253" cy="897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latin typeface="Times New Roman" panose="02020603050405020304" pitchFamily="18" charset="0"/>
                <a:cs typeface="Times New Roman" panose="02020603050405020304" pitchFamily="18" charset="0"/>
              </a:rPr>
              <a:t>Solution standard</a:t>
            </a:r>
            <a:endParaRPr lang="fr-FR" sz="2400" dirty="0">
              <a:latin typeface="Times New Roman" panose="02020603050405020304" pitchFamily="18" charset="0"/>
              <a:cs typeface="Times New Roman" panose="02020603050405020304" pitchFamily="18" charset="0"/>
            </a:endParaRPr>
          </a:p>
        </p:txBody>
      </p:sp>
      <p:sp>
        <p:nvSpPr>
          <p:cNvPr id="3" name="Bulle ronde 2"/>
          <p:cNvSpPr/>
          <p:nvPr/>
        </p:nvSpPr>
        <p:spPr>
          <a:xfrm>
            <a:off x="7768147" y="4435711"/>
            <a:ext cx="1896069" cy="1121792"/>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FF0000"/>
                </a:solidFill>
                <a:latin typeface="Times New Roman" panose="02020603050405020304" pitchFamily="18" charset="0"/>
                <a:cs typeface="Times New Roman" panose="02020603050405020304" pitchFamily="18" charset="0"/>
              </a:rPr>
              <a:t>Dosage = 99%</a:t>
            </a:r>
            <a:endParaRPr lang="fr-FR" sz="2400" b="1" dirty="0">
              <a:solidFill>
                <a:srgbClr val="FF0000"/>
              </a:solidFill>
              <a:latin typeface="Times New Roman" panose="02020603050405020304" pitchFamily="18" charset="0"/>
              <a:cs typeface="Times New Roman" panose="02020603050405020304" pitchFamily="18" charset="0"/>
            </a:endParaRPr>
          </a:p>
        </p:txBody>
      </p:sp>
      <p:pic>
        <p:nvPicPr>
          <p:cNvPr id="29" name="Imag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80" y="62199"/>
            <a:ext cx="5951751" cy="6858000"/>
          </a:xfrm>
          <a:prstGeom prst="rect">
            <a:avLst/>
          </a:prstGeom>
          <a:ln>
            <a:solidFill>
              <a:schemeClr val="tx1"/>
            </a:solidFill>
          </a:ln>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659" y="49417"/>
            <a:ext cx="5574631" cy="6858000"/>
          </a:xfrm>
          <a:prstGeom prst="rect">
            <a:avLst/>
          </a:prstGeom>
          <a:ln>
            <a:solidFill>
              <a:schemeClr val="tx1"/>
            </a:solidFill>
          </a:ln>
        </p:spPr>
      </p:pic>
      <p:pic>
        <p:nvPicPr>
          <p:cNvPr id="31" name="Image 30"/>
          <p:cNvPicPr>
            <a:picLocks noChangeAspect="1"/>
          </p:cNvPicPr>
          <p:nvPr/>
        </p:nvPicPr>
        <p:blipFill>
          <a:blip r:embed="rId5"/>
          <a:stretch>
            <a:fillRect/>
          </a:stretch>
        </p:blipFill>
        <p:spPr>
          <a:xfrm>
            <a:off x="594392" y="2155312"/>
            <a:ext cx="10449591" cy="2092036"/>
          </a:xfrm>
          <a:prstGeom prst="rect">
            <a:avLst/>
          </a:prstGeom>
          <a:ln w="57150">
            <a:solidFill>
              <a:schemeClr val="tx1"/>
            </a:solidFill>
          </a:ln>
        </p:spPr>
      </p:pic>
      <p:sp>
        <p:nvSpPr>
          <p:cNvPr id="10" name="Ellipse 9"/>
          <p:cNvSpPr/>
          <p:nvPr/>
        </p:nvSpPr>
        <p:spPr>
          <a:xfrm>
            <a:off x="8182902" y="3688383"/>
            <a:ext cx="844051" cy="558965"/>
          </a:xfrm>
          <a:prstGeom prst="ellipse">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3" name="ZoneTexte 22"/>
          <p:cNvSpPr txBox="1"/>
          <p:nvPr/>
        </p:nvSpPr>
        <p:spPr>
          <a:xfrm rot="20710427">
            <a:off x="-1047" y="92259"/>
            <a:ext cx="1341948" cy="523220"/>
          </a:xfrm>
          <a:prstGeom prst="rect">
            <a:avLst/>
          </a:prstGeom>
          <a:noFill/>
          <a:ln>
            <a:solidFill>
              <a:srgbClr val="00B050"/>
            </a:solidFill>
          </a:ln>
        </p:spPr>
        <p:txBody>
          <a:bodyPr wrap="square" rtlCol="0">
            <a:spAutoFit/>
          </a:bodyPr>
          <a:lstStyle/>
          <a:p>
            <a:r>
              <a:rPr lang="fr-FR" sz="2800" b="1" dirty="0" smtClean="0">
                <a:solidFill>
                  <a:srgbClr val="00B050"/>
                </a:solidFill>
                <a:latin typeface="Times New Roman" panose="02020603050405020304" pitchFamily="18" charset="0"/>
                <a:cs typeface="Times New Roman" panose="02020603050405020304" pitchFamily="18" charset="0"/>
              </a:rPr>
              <a:t>CAS 02</a:t>
            </a:r>
            <a:endParaRPr lang="fr-FR"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2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29"/>
                                        </p:tgtEl>
                                        <p:attrNameLst>
                                          <p:attrName>ppt_x</p:attrName>
                                        </p:attrNameLst>
                                      </p:cBhvr>
                                      <p:tavLst>
                                        <p:tav tm="0">
                                          <p:val>
                                            <p:strVal val="ppt_x"/>
                                          </p:val>
                                        </p:tav>
                                        <p:tav tm="100000">
                                          <p:val>
                                            <p:strVal val="ppt_x"/>
                                          </p:val>
                                        </p:tav>
                                      </p:tavLst>
                                    </p:anim>
                                    <p:anim calcmode="lin" valueType="num">
                                      <p:cBhvr additive="base">
                                        <p:cTn id="55" dur="500"/>
                                        <p:tgtEl>
                                          <p:spTgt spid="29"/>
                                        </p:tgtEl>
                                        <p:attrNameLst>
                                          <p:attrName>ppt_y</p:attrName>
                                        </p:attrNameLst>
                                      </p:cBhvr>
                                      <p:tavLst>
                                        <p:tav tm="0">
                                          <p:val>
                                            <p:strVal val="ppt_y"/>
                                          </p:val>
                                        </p:tav>
                                        <p:tav tm="100000">
                                          <p:val>
                                            <p:strVal val="1+ppt_h/2"/>
                                          </p:val>
                                        </p:tav>
                                      </p:tavLst>
                                    </p:anim>
                                    <p:set>
                                      <p:cBhvr>
                                        <p:cTn id="56" dur="1" fill="hold">
                                          <p:stCondLst>
                                            <p:cond delay="499"/>
                                          </p:stCondLst>
                                        </p:cTn>
                                        <p:tgtEl>
                                          <p:spTgt spid="29"/>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30"/>
                                        </p:tgtEl>
                                        <p:attrNameLst>
                                          <p:attrName>ppt_x</p:attrName>
                                        </p:attrNameLst>
                                      </p:cBhvr>
                                      <p:tavLst>
                                        <p:tav tm="0">
                                          <p:val>
                                            <p:strVal val="ppt_x"/>
                                          </p:val>
                                        </p:tav>
                                        <p:tav tm="100000">
                                          <p:val>
                                            <p:strVal val="ppt_x"/>
                                          </p:val>
                                        </p:tav>
                                      </p:tavLst>
                                    </p:anim>
                                    <p:anim calcmode="lin" valueType="num">
                                      <p:cBhvr additive="base">
                                        <p:cTn id="59" dur="500"/>
                                        <p:tgtEl>
                                          <p:spTgt spid="30"/>
                                        </p:tgtEl>
                                        <p:attrNameLst>
                                          <p:attrName>ppt_y</p:attrName>
                                        </p:attrNameLst>
                                      </p:cBhvr>
                                      <p:tavLst>
                                        <p:tav tm="0">
                                          <p:val>
                                            <p:strVal val="ppt_y"/>
                                          </p:val>
                                        </p:tav>
                                        <p:tav tm="100000">
                                          <p:val>
                                            <p:strVal val="1+ppt_h/2"/>
                                          </p:val>
                                        </p:tav>
                                      </p:tavLst>
                                    </p:anim>
                                    <p:set>
                                      <p:cBhvr>
                                        <p:cTn id="60" dur="1" fill="hold">
                                          <p:stCondLst>
                                            <p:cond delay="499"/>
                                          </p:stCondLst>
                                        </p:cTn>
                                        <p:tgtEl>
                                          <p:spTgt spid="30"/>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31"/>
                                        </p:tgtEl>
                                        <p:attrNameLst>
                                          <p:attrName>ppt_x</p:attrName>
                                        </p:attrNameLst>
                                      </p:cBhvr>
                                      <p:tavLst>
                                        <p:tav tm="0">
                                          <p:val>
                                            <p:strVal val="ppt_x"/>
                                          </p:val>
                                        </p:tav>
                                        <p:tav tm="100000">
                                          <p:val>
                                            <p:strVal val="ppt_x"/>
                                          </p:val>
                                        </p:tav>
                                      </p:tavLst>
                                    </p:anim>
                                    <p:anim calcmode="lin" valueType="num">
                                      <p:cBhvr additive="base">
                                        <p:cTn id="63" dur="500"/>
                                        <p:tgtEl>
                                          <p:spTgt spid="31"/>
                                        </p:tgtEl>
                                        <p:attrNameLst>
                                          <p:attrName>ppt_y</p:attrName>
                                        </p:attrNameLst>
                                      </p:cBhvr>
                                      <p:tavLst>
                                        <p:tav tm="0">
                                          <p:val>
                                            <p:strVal val="ppt_y"/>
                                          </p:val>
                                        </p:tav>
                                        <p:tav tm="100000">
                                          <p:val>
                                            <p:strVal val="1+ppt_h/2"/>
                                          </p:val>
                                        </p:tav>
                                      </p:tavLst>
                                    </p:anim>
                                    <p:set>
                                      <p:cBhvr>
                                        <p:cTn id="64" dur="1" fill="hold">
                                          <p:stCondLst>
                                            <p:cond delay="499"/>
                                          </p:stCondLst>
                                        </p:cTn>
                                        <p:tgtEl>
                                          <p:spTgt spid="31"/>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10"/>
                                        </p:tgtEl>
                                        <p:attrNameLst>
                                          <p:attrName>ppt_x</p:attrName>
                                        </p:attrNameLst>
                                      </p:cBhvr>
                                      <p:tavLst>
                                        <p:tav tm="0">
                                          <p:val>
                                            <p:strVal val="ppt_x"/>
                                          </p:val>
                                        </p:tav>
                                        <p:tav tm="100000">
                                          <p:val>
                                            <p:strVal val="ppt_x"/>
                                          </p:val>
                                        </p:tav>
                                      </p:tavLst>
                                    </p:anim>
                                    <p:anim calcmode="lin" valueType="num">
                                      <p:cBhvr additive="base">
                                        <p:cTn id="67" dur="500"/>
                                        <p:tgtEl>
                                          <p:spTgt spid="10"/>
                                        </p:tgtEl>
                                        <p:attrNameLst>
                                          <p:attrName>ppt_y</p:attrName>
                                        </p:attrNameLst>
                                      </p:cBhvr>
                                      <p:tavLst>
                                        <p:tav tm="0">
                                          <p:val>
                                            <p:strVal val="ppt_y"/>
                                          </p:val>
                                        </p:tav>
                                        <p:tav tm="100000">
                                          <p:val>
                                            <p:strVal val="1+ppt_h/2"/>
                                          </p:val>
                                        </p:tav>
                                      </p:tavLst>
                                    </p:anim>
                                    <p:set>
                                      <p:cBhvr>
                                        <p:cTn id="68" dur="1" fill="hold">
                                          <p:stCondLst>
                                            <p:cond delay="499"/>
                                          </p:stCondLst>
                                        </p:cTn>
                                        <p:tgtEl>
                                          <p:spTgt spid="10"/>
                                        </p:tgtEl>
                                        <p:attrNameLst>
                                          <p:attrName>style.visibility</p:attrName>
                                        </p:attrNameLst>
                                      </p:cBhvr>
                                      <p:to>
                                        <p:strVal val="hidden"/>
                                      </p:to>
                                    </p:set>
                                  </p:childTnLst>
                                </p:cTn>
                              </p:par>
                              <p:par>
                                <p:cTn id="69" presetID="22" presetClass="entr" presetSubtype="1"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up)">
                                      <p:cBhvr>
                                        <p:cTn id="71" dur="500"/>
                                        <p:tgtEl>
                                          <p:spTgt spid="21"/>
                                        </p:tgtEl>
                                      </p:cBhvr>
                                    </p:animEffect>
                                  </p:childTnLst>
                                </p:cTn>
                              </p:par>
                              <p:par>
                                <p:cTn id="72" presetID="22" presetClass="entr" presetSubtype="1"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up)">
                                      <p:cBhvr>
                                        <p:cTn id="74" dur="500"/>
                                        <p:tgtEl>
                                          <p:spTgt spid="20"/>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childTnLst>
                          </p:cTn>
                        </p:par>
                        <p:par>
                          <p:cTn id="82" fill="hold">
                            <p:stCondLst>
                              <p:cond delay="1000"/>
                            </p:stCondLst>
                            <p:childTnLst>
                              <p:par>
                                <p:cTn id="83" presetID="10" presetClass="entr" presetSubtype="0" repeatCount="indefinite" fill="hold" grpId="0"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P spid="18" grpId="0" animBg="1"/>
      <p:bldP spid="22" grpId="0" animBg="1"/>
      <p:bldP spid="16" grpId="0" animBg="1"/>
      <p:bldP spid="3" grpId="0" animBg="1"/>
      <p:bldP spid="10" grpId="0" animBg="1"/>
      <p:bldP spid="1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5735" y="2732423"/>
            <a:ext cx="9391847" cy="3170099"/>
          </a:xfrm>
          <a:prstGeom prst="rect">
            <a:avLst/>
          </a:prstGeom>
        </p:spPr>
        <p:txBody>
          <a:bodyPr wrap="square">
            <a:spAutoFit/>
          </a:bodyPr>
          <a:lstStyle/>
          <a:p>
            <a:pPr indent="-225425">
              <a:lnSpc>
                <a:spcPct val="150000"/>
              </a:lnSpc>
              <a:spcAft>
                <a:spcPts val="0"/>
              </a:spcAft>
            </a:pPr>
            <a:r>
              <a:rPr lang="fr-FR" sz="2400" b="1" i="1" u="sng"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Conditions chromatographiques :</a:t>
            </a:r>
            <a:endParaRPr lang="fr-FR" sz="2400" dirty="0">
              <a:solidFill>
                <a:srgbClr val="D60093"/>
              </a:solidFill>
              <a:latin typeface="Times New Roman" panose="02020603050405020304" pitchFamily="18" charset="0"/>
              <a:ea typeface="Calibri" panose="020F0502020204030204" pitchFamily="34" charset="0"/>
              <a:cs typeface="Times New Roman" panose="02020603050405020304" pitchFamily="18" charset="0"/>
            </a:endParaRPr>
          </a:p>
          <a:p>
            <a:r>
              <a:rPr lang="fr-FR" sz="2000" b="1" i="1" dirty="0">
                <a:latin typeface="Times New Roman" panose="02020603050405020304" pitchFamily="18" charset="0"/>
                <a:cs typeface="Times New Roman" panose="02020603050405020304" pitchFamily="18" charset="0"/>
              </a:rPr>
              <a:t>Phase mobile    </a:t>
            </a:r>
            <a:r>
              <a:rPr lang="fr-FR" sz="2000" dirty="0">
                <a:latin typeface="Times New Roman" panose="02020603050405020304" pitchFamily="18" charset="0"/>
                <a:cs typeface="Times New Roman" panose="02020603050405020304" pitchFamily="18" charset="0"/>
              </a:rPr>
              <a:t>:   Tampon </a:t>
            </a:r>
            <a:r>
              <a:rPr lang="fr-FR" sz="2000" dirty="0" smtClean="0">
                <a:latin typeface="Times New Roman" panose="02020603050405020304" pitchFamily="18" charset="0"/>
                <a:cs typeface="Times New Roman" panose="02020603050405020304" pitchFamily="18" charset="0"/>
              </a:rPr>
              <a:t>pH : 2      </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Acétonitrile</a:t>
            </a:r>
            <a:r>
              <a:rPr lang="fr-FR" sz="2000" dirty="0">
                <a:latin typeface="Times New Roman" panose="02020603050405020304" pitchFamily="18" charset="0"/>
                <a:cs typeface="Times New Roman" panose="02020603050405020304" pitchFamily="18" charset="0"/>
              </a:rPr>
              <a:t> R </a:t>
            </a:r>
            <a:r>
              <a:rPr lang="fr-FR" sz="2000" dirty="0" smtClean="0">
                <a:latin typeface="Times New Roman" panose="02020603050405020304" pitchFamily="18" charset="0"/>
                <a:cs typeface="Times New Roman" panose="02020603050405020304" pitchFamily="18" charset="0"/>
              </a:rPr>
              <a:t>           700            </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300</a:t>
            </a:r>
            <a:endParaRPr lang="fr-FR" sz="2000" dirty="0">
              <a:latin typeface="Times New Roman" panose="02020603050405020304" pitchFamily="18" charset="0"/>
              <a:cs typeface="Times New Roman" panose="02020603050405020304" pitchFamily="18" charset="0"/>
            </a:endParaRPr>
          </a:p>
          <a:p>
            <a:pPr lvl="0"/>
            <a:r>
              <a:rPr lang="fr-FR" sz="2000" b="1" i="1" dirty="0">
                <a:latin typeface="Times New Roman" panose="02020603050405020304" pitchFamily="18" charset="0"/>
                <a:cs typeface="Times New Roman" panose="02020603050405020304" pitchFamily="18" charset="0"/>
              </a:rPr>
              <a:t>System d’élution</a:t>
            </a:r>
            <a:r>
              <a:rPr lang="fr-FR" sz="2000" dirty="0">
                <a:latin typeface="Times New Roman" panose="02020603050405020304" pitchFamily="18" charset="0"/>
                <a:cs typeface="Times New Roman" panose="02020603050405020304" pitchFamily="18" charset="0"/>
              </a:rPr>
              <a:t> : </a:t>
            </a:r>
            <a:r>
              <a:rPr lang="fr-FR" sz="2000" dirty="0" err="1">
                <a:latin typeface="Times New Roman" panose="02020603050405020304" pitchFamily="18" charset="0"/>
                <a:cs typeface="Times New Roman" panose="02020603050405020304" pitchFamily="18" charset="0"/>
              </a:rPr>
              <a:t>isocratique</a:t>
            </a:r>
            <a:endParaRPr lang="fr-FR" sz="2000" dirty="0">
              <a:latin typeface="Times New Roman" panose="02020603050405020304" pitchFamily="18" charset="0"/>
              <a:cs typeface="Times New Roman" panose="02020603050405020304" pitchFamily="18" charset="0"/>
            </a:endParaRPr>
          </a:p>
          <a:p>
            <a:pPr lvl="0"/>
            <a:r>
              <a:rPr lang="fr-FR" sz="2000" b="1" i="1" dirty="0">
                <a:latin typeface="Times New Roman" panose="02020603050405020304" pitchFamily="18" charset="0"/>
                <a:cs typeface="Times New Roman" panose="02020603050405020304" pitchFamily="18" charset="0"/>
              </a:rPr>
              <a:t>Colonne</a:t>
            </a:r>
            <a:r>
              <a:rPr lang="fr-FR" sz="2000" dirty="0">
                <a:latin typeface="Times New Roman" panose="02020603050405020304" pitchFamily="18" charset="0"/>
                <a:cs typeface="Times New Roman" panose="02020603050405020304" pitchFamily="18" charset="0"/>
              </a:rPr>
              <a:t> :  BDS </a:t>
            </a:r>
            <a:r>
              <a:rPr lang="fr-FR" sz="2000" dirty="0" err="1">
                <a:latin typeface="Times New Roman" panose="02020603050405020304" pitchFamily="18" charset="0"/>
                <a:cs typeface="Times New Roman" panose="02020603050405020304" pitchFamily="18" charset="0"/>
              </a:rPr>
              <a:t>Hypersil</a:t>
            </a:r>
            <a:r>
              <a:rPr lang="fr-FR" sz="2000" dirty="0">
                <a:latin typeface="Times New Roman" panose="02020603050405020304" pitchFamily="18" charset="0"/>
                <a:cs typeface="Times New Roman" panose="02020603050405020304" pitchFamily="18" charset="0"/>
              </a:rPr>
              <a:t> C18, 250*4.6 mm 5μ     </a:t>
            </a:r>
            <a:r>
              <a:rPr lang="fr-FR" sz="2000" dirty="0" smtClean="0">
                <a:latin typeface="Times New Roman" panose="02020603050405020304" pitchFamily="18" charset="0"/>
                <a:cs typeface="Times New Roman" panose="02020603050405020304" pitchFamily="18" charset="0"/>
              </a:rPr>
              <a:t>Débit </a:t>
            </a:r>
            <a:r>
              <a:rPr lang="fr-FR" sz="2000" dirty="0">
                <a:latin typeface="Times New Roman" panose="02020603050405020304" pitchFamily="18" charset="0"/>
                <a:cs typeface="Times New Roman" panose="02020603050405020304" pitchFamily="18" charset="0"/>
              </a:rPr>
              <a:t>du solvant : 1.5 ml /min</a:t>
            </a:r>
          </a:p>
          <a:p>
            <a:pPr lvl="0"/>
            <a:r>
              <a:rPr lang="fr-FR" sz="2000" b="1" i="1" dirty="0">
                <a:latin typeface="Times New Roman" panose="02020603050405020304" pitchFamily="18" charset="0"/>
                <a:cs typeface="Times New Roman" panose="02020603050405020304" pitchFamily="18" charset="0"/>
              </a:rPr>
              <a:t>Volume injecté (boucle)</a:t>
            </a:r>
            <a:r>
              <a:rPr lang="fr-FR" sz="2000" dirty="0">
                <a:latin typeface="Times New Roman" panose="02020603050405020304" pitchFamily="18" charset="0"/>
                <a:cs typeface="Times New Roman" panose="02020603050405020304" pitchFamily="18" charset="0"/>
              </a:rPr>
              <a:t> : 10 µl</a:t>
            </a:r>
          </a:p>
          <a:p>
            <a:pPr lvl="0"/>
            <a:r>
              <a:rPr lang="fr-FR" sz="2000" b="1" i="1" dirty="0">
                <a:latin typeface="Times New Roman" panose="02020603050405020304" pitchFamily="18" charset="0"/>
                <a:cs typeface="Times New Roman" panose="02020603050405020304" pitchFamily="18" charset="0"/>
              </a:rPr>
              <a:t>Température</a:t>
            </a:r>
            <a:r>
              <a:rPr lang="fr-FR" sz="2000" dirty="0">
                <a:latin typeface="Times New Roman" panose="02020603050405020304" pitchFamily="18" charset="0"/>
                <a:cs typeface="Times New Roman" panose="02020603050405020304" pitchFamily="18" charset="0"/>
              </a:rPr>
              <a:t> : 40°C</a:t>
            </a:r>
          </a:p>
          <a:p>
            <a:pPr lvl="0"/>
            <a:r>
              <a:rPr lang="fr-FR" sz="2000" b="1" i="1" dirty="0">
                <a:latin typeface="Times New Roman" panose="02020603050405020304" pitchFamily="18" charset="0"/>
                <a:cs typeface="Times New Roman" panose="02020603050405020304" pitchFamily="18" charset="0"/>
              </a:rPr>
              <a:t>Longueur d’onde de révélation</a:t>
            </a:r>
            <a:r>
              <a:rPr lang="fr-FR" sz="2000" dirty="0">
                <a:latin typeface="Times New Roman" panose="02020603050405020304" pitchFamily="18" charset="0"/>
                <a:cs typeface="Times New Roman" panose="02020603050405020304" pitchFamily="18" charset="0"/>
              </a:rPr>
              <a:t> : 225 </a:t>
            </a:r>
            <a:r>
              <a:rPr lang="fr-FR" sz="2000" dirty="0" smtClean="0">
                <a:latin typeface="Times New Roman" panose="02020603050405020304" pitchFamily="18" charset="0"/>
                <a:cs typeface="Times New Roman" panose="02020603050405020304" pitchFamily="18" charset="0"/>
              </a:rPr>
              <a:t>nm</a:t>
            </a:r>
          </a:p>
          <a:p>
            <a:pPr lvl="0"/>
            <a:endParaRPr lang="fr-FR" sz="2000" dirty="0">
              <a:latin typeface="Times New Roman" panose="02020603050405020304" pitchFamily="18" charset="0"/>
              <a:cs typeface="Times New Roman" panose="02020603050405020304" pitchFamily="18" charset="0"/>
            </a:endParaRPr>
          </a:p>
          <a:p>
            <a:r>
              <a:rPr lang="fr-FR" sz="2400" b="1" i="1" u="sng" dirty="0" smtClean="0">
                <a:solidFill>
                  <a:srgbClr val="D60093"/>
                </a:solidFill>
                <a:latin typeface="Times New Roman" panose="02020603050405020304" pitchFamily="18" charset="0"/>
                <a:cs typeface="Times New Roman" panose="02020603050405020304" pitchFamily="18" charset="0"/>
              </a:rPr>
              <a:t>Formule</a:t>
            </a:r>
            <a:r>
              <a:rPr lang="fr-FR" sz="2400" b="1" i="1" u="sng" dirty="0">
                <a:solidFill>
                  <a:srgbClr val="D60093"/>
                </a:solidFill>
                <a:latin typeface="Times New Roman" panose="02020603050405020304" pitchFamily="18" charset="0"/>
                <a:cs typeface="Times New Roman" panose="02020603050405020304" pitchFamily="18" charset="0"/>
              </a:rPr>
              <a:t> : </a:t>
            </a:r>
            <a:r>
              <a:rPr lang="fr-FR" sz="2400" b="1" i="1" u="sng" dirty="0" smtClean="0">
                <a:solidFill>
                  <a:srgbClr val="D60093"/>
                </a:solidFill>
                <a:latin typeface="Times New Roman" panose="02020603050405020304" pitchFamily="18" charset="0"/>
                <a:cs typeface="Times New Roman" panose="02020603050405020304" pitchFamily="18" charset="0"/>
              </a:rPr>
              <a:t> teneur en % m/m</a:t>
            </a:r>
            <a:endParaRPr lang="fr-FR" sz="2400" dirty="0">
              <a:solidFill>
                <a:srgbClr val="D60093"/>
              </a:solidFill>
              <a:latin typeface="Times New Roman" panose="02020603050405020304" pitchFamily="18" charset="0"/>
              <a:cs typeface="Times New Roman" panose="02020603050405020304" pitchFamily="18" charset="0"/>
            </a:endParaRPr>
          </a:p>
        </p:txBody>
      </p:sp>
      <p:sp>
        <p:nvSpPr>
          <p:cNvPr id="7" name="Bulle ronde 6"/>
          <p:cNvSpPr/>
          <p:nvPr/>
        </p:nvSpPr>
        <p:spPr>
          <a:xfrm>
            <a:off x="7277100" y="4016664"/>
            <a:ext cx="5023041" cy="1704110"/>
          </a:xfrm>
          <a:prstGeom prst="wedgeEllipseCallout">
            <a:avLst>
              <a:gd name="adj1" fmla="val -55893"/>
              <a:gd name="adj2" fmla="val 61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Dosage = 2,13 % &gt; 2,10%</a:t>
            </a:r>
            <a:endPar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ZoneTexte 5"/>
          <p:cNvSpPr txBox="1"/>
          <p:nvPr/>
        </p:nvSpPr>
        <p:spPr>
          <a:xfrm>
            <a:off x="740081" y="793431"/>
            <a:ext cx="11000508" cy="1938992"/>
          </a:xfrm>
          <a:prstGeom prst="rect">
            <a:avLst/>
          </a:prstGeom>
          <a:noFill/>
          <a:ln>
            <a:solidFill>
              <a:schemeClr val="tx1"/>
            </a:solidFill>
          </a:ln>
        </p:spPr>
        <p:txBody>
          <a:bodyPr wrap="square" rtlCol="0">
            <a:spAutoFit/>
          </a:bodyPr>
          <a:lstStyle/>
          <a:p>
            <a:pPr algn="just"/>
            <a:r>
              <a:rPr lang="fr-FR" sz="2400" b="1" i="1" u="sng" dirty="0" smtClean="0">
                <a:latin typeface="Times New Roman" panose="02020603050405020304" pitchFamily="18" charset="0"/>
                <a:cs typeface="Times New Roman" panose="02020603050405020304" pitchFamily="18" charset="0"/>
              </a:rPr>
              <a:t>Dosage d’un principe actif </a:t>
            </a:r>
            <a:r>
              <a:rPr lang="fr-FR" sz="2400" b="1" i="1" dirty="0" smtClean="0">
                <a:latin typeface="Times New Roman" panose="02020603050405020304" pitchFamily="18" charset="0"/>
                <a:cs typeface="Times New Roman" panose="02020603050405020304" pitchFamily="18" charset="0"/>
              </a:rPr>
              <a:t>: </a:t>
            </a:r>
          </a:p>
          <a:p>
            <a:pPr algn="just"/>
            <a:r>
              <a:rPr lang="fr-FR" sz="2400" dirty="0" smtClean="0">
                <a:latin typeface="Times New Roman" panose="02020603050405020304" pitchFamily="18" charset="0"/>
                <a:cs typeface="Times New Roman" panose="02020603050405020304" pitchFamily="18" charset="0"/>
              </a:rPr>
              <a:t>Chlorhydrate de </a:t>
            </a:r>
            <a:r>
              <a:rPr lang="fr-FR" sz="2400" dirty="0" err="1" smtClean="0">
                <a:latin typeface="Times New Roman" panose="02020603050405020304" pitchFamily="18" charset="0"/>
                <a:cs typeface="Times New Roman" panose="02020603050405020304" pitchFamily="18" charset="0"/>
              </a:rPr>
              <a:t>Tamsulosine</a:t>
            </a:r>
            <a:r>
              <a:rPr lang="fr-FR" sz="2400" dirty="0" smtClean="0">
                <a:latin typeface="Times New Roman" panose="02020603050405020304" pitchFamily="18" charset="0"/>
                <a:cs typeface="Times New Roman" panose="02020603050405020304" pitchFamily="18" charset="0"/>
              </a:rPr>
              <a:t> dans un produit semi-fini (pellets) par HPLC avec des spécifications  95-105</a:t>
            </a:r>
            <a:r>
              <a:rPr lang="fr-FR" sz="2400" dirty="0">
                <a:latin typeface="Times New Roman" panose="02020603050405020304" pitchFamily="18" charset="0"/>
                <a:cs typeface="Times New Roman" panose="02020603050405020304" pitchFamily="18" charset="0"/>
              </a:rPr>
              <a:t>%</a:t>
            </a:r>
            <a:r>
              <a:rPr lang="fr-FR" sz="2400" dirty="0" smtClean="0">
                <a:latin typeface="Times New Roman" panose="02020603050405020304" pitchFamily="18" charset="0"/>
                <a:cs typeface="Times New Roman" panose="02020603050405020304" pitchFamily="18" charset="0"/>
              </a:rPr>
              <a:t> de la dose unitaire 2 % soit </a:t>
            </a:r>
            <a:r>
              <a:rPr lang="en-US" sz="2400" dirty="0" smtClean="0">
                <a:latin typeface="Times New Roman" panose="02020603050405020304" pitchFamily="18" charset="0"/>
                <a:cs typeface="Times New Roman" panose="02020603050405020304" pitchFamily="18" charset="0"/>
              </a:rPr>
              <a:t>(1,90 %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2,10 %).</a:t>
            </a:r>
          </a:p>
          <a:p>
            <a:pPr algn="just"/>
            <a:endParaRPr lang="en-US" sz="2400" dirty="0">
              <a:latin typeface="Times New Roman" panose="02020603050405020304" pitchFamily="18" charset="0"/>
              <a:cs typeface="Times New Roman" panose="02020603050405020304" pitchFamily="18" charset="0"/>
            </a:endParaRPr>
          </a:p>
          <a:p>
            <a:pPr algn="just"/>
            <a:r>
              <a:rPr lang="en-US" sz="2400" b="1" i="1" u="sng" dirty="0" err="1" smtClean="0">
                <a:latin typeface="Times New Roman" panose="02020603050405020304" pitchFamily="18" charset="0"/>
                <a:cs typeface="Times New Roman" panose="02020603050405020304" pitchFamily="18" charset="0"/>
              </a:rPr>
              <a:t>Référence</a:t>
            </a:r>
            <a:r>
              <a:rPr lang="en-US" sz="2400" b="1"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Produit</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Monographié</a:t>
            </a:r>
            <a:r>
              <a:rPr lang="en-US" sz="2400" dirty="0" smtClean="0">
                <a:latin typeface="Times New Roman" panose="02020603050405020304" pitchFamily="18" charset="0"/>
                <a:cs typeface="Times New Roman" panose="02020603050405020304" pitchFamily="18" charset="0"/>
              </a:rPr>
              <a:t> : dossier </a:t>
            </a:r>
            <a:r>
              <a:rPr lang="en-US" sz="2400" dirty="0" err="1" smtClean="0">
                <a:latin typeface="Times New Roman" panose="02020603050405020304" pitchFamily="18" charset="0"/>
                <a:cs typeface="Times New Roman" panose="02020603050405020304" pitchFamily="18" charset="0"/>
              </a:rPr>
              <a:t>fournisseur</a:t>
            </a:r>
            <a:endParaRPr lang="en-US" sz="2400"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3442055" y="5918872"/>
                <a:ext cx="4743286" cy="874598"/>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400" b="1" i="1">
                              <a:latin typeface="Cambria Math" panose="02040503050406030204" pitchFamily="18" charset="0"/>
                            </a:rPr>
                          </m:ctrlPr>
                        </m:fPr>
                        <m:num>
                          <m:d>
                            <m:dPr>
                              <m:begChr m:val=""/>
                              <m:ctrlPr>
                                <a:rPr lang="fr-FR" sz="2400" b="1" i="1">
                                  <a:latin typeface="Cambria Math" panose="02040503050406030204" pitchFamily="18" charset="0"/>
                                </a:rPr>
                              </m:ctrlPr>
                            </m:dPr>
                            <m:e>
                              <m:r>
                                <a:rPr lang="fr-FR" sz="2400" b="1" i="1">
                                  <a:latin typeface="Cambria Math" panose="02040503050406030204" pitchFamily="18" charset="0"/>
                                </a:rPr>
                                <m:t>𝑹𝑺</m:t>
                              </m:r>
                              <m:r>
                                <a:rPr lang="fr-FR" sz="2400" b="0" i="0">
                                  <a:latin typeface="Cambria Math" panose="02040503050406030204" pitchFamily="18" charset="0"/>
                                </a:rPr>
                                <m:t>(</m:t>
                              </m:r>
                              <m:r>
                                <a:rPr lang="fr-FR" sz="2400" b="1" i="1">
                                  <a:latin typeface="Cambria Math" panose="02040503050406030204" pitchFamily="18" charset="0"/>
                                </a:rPr>
                                <m:t>𝑺𝑬</m:t>
                              </m:r>
                            </m:e>
                          </m:d>
                        </m:num>
                        <m:den>
                          <m:d>
                            <m:dPr>
                              <m:begChr m:val=""/>
                              <m:ctrlPr>
                                <a:rPr lang="fr-FR" sz="2400" b="1" i="1">
                                  <a:latin typeface="Cambria Math" panose="02040503050406030204" pitchFamily="18" charset="0"/>
                                </a:rPr>
                              </m:ctrlPr>
                            </m:dPr>
                            <m:e>
                              <m:r>
                                <a:rPr lang="fr-FR" sz="2400" b="1" i="1">
                                  <a:latin typeface="Cambria Math" panose="02040503050406030204" pitchFamily="18" charset="0"/>
                                </a:rPr>
                                <m:t>𝑹𝑺</m:t>
                              </m:r>
                              <m:r>
                                <a:rPr lang="fr-FR" sz="2400" b="0" i="0">
                                  <a:latin typeface="Cambria Math" panose="02040503050406030204" pitchFamily="18" charset="0"/>
                                </a:rPr>
                                <m:t>(</m:t>
                              </m:r>
                              <m:r>
                                <a:rPr lang="fr-FR" sz="2400" b="1" i="1">
                                  <a:latin typeface="Cambria Math" panose="02040503050406030204" pitchFamily="18" charset="0"/>
                                </a:rPr>
                                <m:t>𝑺𝑺</m:t>
                              </m:r>
                            </m:e>
                          </m:d>
                        </m:den>
                      </m:f>
                      <m:r>
                        <a:rPr lang="fr-FR" sz="2400" b="0" i="0">
                          <a:latin typeface="Cambria Math" panose="02040503050406030204" pitchFamily="18" charset="0"/>
                        </a:rPr>
                        <m:t>∗</m:t>
                      </m:r>
                      <m:f>
                        <m:fPr>
                          <m:ctrlPr>
                            <a:rPr lang="fr-FR" sz="2400" b="0" i="1">
                              <a:latin typeface="Cambria Math" panose="02040503050406030204" pitchFamily="18" charset="0"/>
                            </a:rPr>
                          </m:ctrlPr>
                        </m:fPr>
                        <m:num>
                          <m:d>
                            <m:dPr>
                              <m:begChr m:val=""/>
                              <m:ctrlPr>
                                <a:rPr lang="fr-FR" sz="2400" b="0" i="1">
                                  <a:latin typeface="Cambria Math" panose="02040503050406030204" pitchFamily="18" charset="0"/>
                                </a:rPr>
                              </m:ctrlPr>
                            </m:dPr>
                            <m:e>
                              <m:r>
                                <a:rPr lang="fr-FR" sz="2400" b="1" i="1">
                                  <a:latin typeface="Cambria Math" panose="02040503050406030204" pitchFamily="18" charset="0"/>
                                </a:rPr>
                                <m:t>𝒎𝑻𝑪</m:t>
                              </m:r>
                              <m:r>
                                <a:rPr lang="fr-FR" sz="2400" b="0" i="0">
                                  <a:latin typeface="Cambria Math" panose="02040503050406030204" pitchFamily="18" charset="0"/>
                                </a:rPr>
                                <m:t>(</m:t>
                              </m:r>
                              <m:r>
                                <a:rPr lang="fr-FR" sz="2400" b="1" i="1">
                                  <a:latin typeface="Cambria Math" panose="02040503050406030204" pitchFamily="18" charset="0"/>
                                </a:rPr>
                                <m:t>𝑾𝑺</m:t>
                              </m:r>
                            </m:e>
                          </m:d>
                        </m:num>
                        <m:den>
                          <m:r>
                            <a:rPr lang="fr-FR" sz="2400" b="0" i="0">
                              <a:latin typeface="Cambria Math" panose="02040503050406030204" pitchFamily="18" charset="0"/>
                            </a:rPr>
                            <m:t>100</m:t>
                          </m:r>
                        </m:den>
                      </m:f>
                      <m:r>
                        <a:rPr lang="fr-FR" sz="2400" b="0" i="0">
                          <a:latin typeface="Cambria Math" panose="02040503050406030204" pitchFamily="18" charset="0"/>
                        </a:rPr>
                        <m:t>∗</m:t>
                      </m:r>
                      <m:f>
                        <m:fPr>
                          <m:ctrlPr>
                            <a:rPr lang="fr-FR" sz="2400" b="0" i="1">
                              <a:latin typeface="Cambria Math" panose="02040503050406030204" pitchFamily="18" charset="0"/>
                            </a:rPr>
                          </m:ctrlPr>
                        </m:fPr>
                        <m:num>
                          <m:r>
                            <a:rPr lang="fr-FR" sz="2400" b="0" i="0">
                              <a:latin typeface="Cambria Math" panose="02040503050406030204" pitchFamily="18" charset="0"/>
                            </a:rPr>
                            <m:t>2</m:t>
                          </m:r>
                        </m:num>
                        <m:den>
                          <m:r>
                            <a:rPr lang="fr-FR" sz="2400" b="0" i="0">
                              <a:latin typeface="Cambria Math" panose="02040503050406030204" pitchFamily="18" charset="0"/>
                            </a:rPr>
                            <m:t>40</m:t>
                          </m:r>
                        </m:den>
                      </m:f>
                      <m:r>
                        <a:rPr lang="fr-FR" sz="2400" b="0" i="0">
                          <a:latin typeface="Cambria Math" panose="02040503050406030204" pitchFamily="18" charset="0"/>
                        </a:rPr>
                        <m:t>∗</m:t>
                      </m:r>
                      <m:f>
                        <m:fPr>
                          <m:ctrlPr>
                            <a:rPr lang="fr-FR" sz="2400" b="0" i="1">
                              <a:latin typeface="Cambria Math" panose="02040503050406030204" pitchFamily="18" charset="0"/>
                            </a:rPr>
                          </m:ctrlPr>
                        </m:fPr>
                        <m:num>
                          <m:r>
                            <a:rPr lang="fr-FR" sz="2400" b="0" i="0">
                              <a:latin typeface="Cambria Math" panose="02040503050406030204" pitchFamily="18" charset="0"/>
                            </a:rPr>
                            <m:t>40</m:t>
                          </m:r>
                        </m:num>
                        <m:den>
                          <m:r>
                            <a:rPr lang="fr-FR" sz="2400" b="1" i="1">
                              <a:latin typeface="Cambria Math" panose="02040503050406030204" pitchFamily="18" charset="0"/>
                            </a:rPr>
                            <m:t>𝑷𝒆</m:t>
                          </m:r>
                        </m:den>
                      </m:f>
                      <m:r>
                        <a:rPr lang="fr-FR" sz="2400" b="0" i="0">
                          <a:latin typeface="Cambria Math" panose="02040503050406030204" pitchFamily="18" charset="0"/>
                        </a:rPr>
                        <m:t>∗</m:t>
                      </m:r>
                      <m:r>
                        <a:rPr lang="fr-FR" sz="2400" b="1" i="1">
                          <a:latin typeface="Cambria Math" panose="02040503050406030204" pitchFamily="18" charset="0"/>
                        </a:rPr>
                        <m:t>𝑻</m:t>
                      </m:r>
                    </m:oMath>
                  </m:oMathPara>
                </a14:m>
                <a:endParaRPr lang="fr-FR" sz="24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442055" y="5918872"/>
                <a:ext cx="4743286" cy="874598"/>
              </a:xfrm>
              <a:prstGeom prst="rect">
                <a:avLst/>
              </a:prstGeom>
              <a:blipFill rotWithShape="0">
                <a:blip r:embed="rId2"/>
                <a:stretch>
                  <a:fillRect/>
                </a:stretch>
              </a:blipFill>
              <a:ln>
                <a:solidFill>
                  <a:schemeClr val="tx1"/>
                </a:solidFill>
              </a:ln>
            </p:spPr>
            <p:txBody>
              <a:bodyPr/>
              <a:lstStyle/>
              <a:p>
                <a:r>
                  <a:rPr lang="fr-FR">
                    <a:noFill/>
                  </a:rPr>
                  <a:t> </a:t>
                </a:r>
              </a:p>
            </p:txBody>
          </p:sp>
        </mc:Fallback>
      </mc:AlternateContent>
      <p:sp>
        <p:nvSpPr>
          <p:cNvPr id="8" name="ZoneTexte 7"/>
          <p:cNvSpPr txBox="1"/>
          <p:nvPr/>
        </p:nvSpPr>
        <p:spPr>
          <a:xfrm>
            <a:off x="5185461" y="198627"/>
            <a:ext cx="1341948" cy="523220"/>
          </a:xfrm>
          <a:prstGeom prst="rect">
            <a:avLst/>
          </a:prstGeom>
          <a:noFill/>
          <a:ln>
            <a:solidFill>
              <a:srgbClr val="00B050"/>
            </a:solidFill>
          </a:ln>
        </p:spPr>
        <p:txBody>
          <a:bodyPr wrap="square" rtlCol="0">
            <a:spAutoFit/>
          </a:bodyPr>
          <a:lstStyle/>
          <a:p>
            <a:r>
              <a:rPr lang="fr-FR" sz="2800" b="1" dirty="0" smtClean="0">
                <a:solidFill>
                  <a:srgbClr val="00B050"/>
                </a:solidFill>
                <a:latin typeface="Times New Roman" panose="02020603050405020304" pitchFamily="18" charset="0"/>
                <a:cs typeface="Times New Roman" panose="02020603050405020304" pitchFamily="18" charset="0"/>
              </a:rPr>
              <a:t>CAS 03</a:t>
            </a:r>
            <a:endParaRPr lang="fr-FR"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34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1000"/>
                                        <p:tgtEl>
                                          <p:spTgt spid="3">
                                            <p:txEl>
                                              <p:pRg st="8" end="8"/>
                                            </p:txEl>
                                          </p:spTgt>
                                        </p:tgtEl>
                                      </p:cBhvr>
                                    </p:animEffect>
                                    <p:anim calcmode="lin" valueType="num">
                                      <p:cBhvr>
                                        <p:cTn id="3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604909" y="3643524"/>
            <a:ext cx="11361374" cy="1406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4908" y="590830"/>
            <a:ext cx="3643532"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MATERIEL</a:t>
            </a:r>
            <a:endParaRPr lang="fr-FR" sz="2000" dirty="0">
              <a:solidFill>
                <a:srgbClr val="FFFF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04906" y="1111336"/>
            <a:ext cx="3643534" cy="244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Consommables (Colonnes, </a:t>
            </a:r>
            <a:r>
              <a:rPr lang="fr-FR" sz="2000" b="1" dirty="0" smtClean="0">
                <a:solidFill>
                  <a:schemeClr val="tx1"/>
                </a:solidFill>
                <a:latin typeface="Times New Roman" panose="02020603050405020304" pitchFamily="18" charset="0"/>
                <a:cs typeface="Times New Roman" panose="02020603050405020304" pitchFamily="18" charset="0"/>
              </a:rPr>
              <a:t>Filtres…) </a:t>
            </a:r>
            <a:endParaRPr lang="fr-FR" sz="2000" b="1"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Informatique (Matériel et Logiciel)</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Qualification</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Verrerie  </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Nettoyage </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Maintenance</a:t>
            </a:r>
          </a:p>
        </p:txBody>
      </p:sp>
      <p:sp>
        <p:nvSpPr>
          <p:cNvPr id="17" name="Rectangle 16"/>
          <p:cNvSpPr/>
          <p:nvPr/>
        </p:nvSpPr>
        <p:spPr>
          <a:xfrm>
            <a:off x="5120647" y="745576"/>
            <a:ext cx="2475917" cy="450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MILIEU</a:t>
            </a:r>
            <a:endParaRPr lang="fr-FR"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5106579" y="1294202"/>
            <a:ext cx="2489985" cy="2208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Température</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Lumière</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Fluides</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Humidité</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Électricité</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Hygiène et sécurité</a:t>
            </a:r>
          </a:p>
        </p:txBody>
      </p:sp>
      <p:sp>
        <p:nvSpPr>
          <p:cNvPr id="19" name="Rectangle 18"/>
          <p:cNvSpPr/>
          <p:nvPr/>
        </p:nvSpPr>
        <p:spPr>
          <a:xfrm>
            <a:off x="669927" y="6061616"/>
            <a:ext cx="3643535" cy="379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MATIERES</a:t>
            </a:r>
            <a:endParaRPr lang="fr-FR"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Rectangle 19"/>
          <p:cNvSpPr/>
          <p:nvPr/>
        </p:nvSpPr>
        <p:spPr>
          <a:xfrm>
            <a:off x="669927" y="3811559"/>
            <a:ext cx="3643535" cy="2096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Prélèvement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Contrôle visuel</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Réactifs</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Historique des lots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Etiquetage</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Stabilité (échantillons, solutions)</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Substance de référence</a:t>
            </a:r>
          </a:p>
        </p:txBody>
      </p:sp>
      <p:sp>
        <p:nvSpPr>
          <p:cNvPr id="21" name="Rectangle 20"/>
          <p:cNvSpPr/>
          <p:nvPr/>
        </p:nvSpPr>
        <p:spPr>
          <a:xfrm>
            <a:off x="4783016" y="6302323"/>
            <a:ext cx="4135903" cy="379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METHODE</a:t>
            </a:r>
            <a:endParaRPr lang="fr-FR"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4768948" y="3811559"/>
            <a:ext cx="4149971" cy="2377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validation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spécifications         </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Calculs</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Test de conformité</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Historique (audits, carte de </a:t>
            </a:r>
            <a:r>
              <a:rPr lang="fr-FR" b="1" dirty="0" smtClean="0">
                <a:solidFill>
                  <a:schemeClr val="tx1"/>
                </a:solidFill>
                <a:latin typeface="Times New Roman" panose="02020603050405020304" pitchFamily="18" charset="0"/>
                <a:cs typeface="Times New Roman" panose="02020603050405020304" pitchFamily="18" charset="0"/>
              </a:rPr>
              <a:t>contrôle…)</a:t>
            </a:r>
            <a:endParaRPr lang="fr-FR" b="1"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Transfert</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Procédure</a:t>
            </a:r>
          </a:p>
          <a:p>
            <a:pPr marL="285750" indent="-285750">
              <a:buFont typeface="Wingdings" panose="05000000000000000000" pitchFamily="2" charset="2"/>
              <a:buChar char="ü"/>
            </a:pPr>
            <a:r>
              <a:rPr lang="fr-FR" b="1" dirty="0">
                <a:solidFill>
                  <a:schemeClr val="tx1"/>
                </a:solidFill>
                <a:latin typeface="Times New Roman" panose="02020603050405020304" pitchFamily="18" charset="0"/>
                <a:cs typeface="Times New Roman" panose="02020603050405020304" pitchFamily="18" charset="0"/>
              </a:rPr>
              <a:t>Déviation</a:t>
            </a:r>
          </a:p>
        </p:txBody>
      </p:sp>
      <p:sp>
        <p:nvSpPr>
          <p:cNvPr id="24" name="Rectangle 23"/>
          <p:cNvSpPr/>
          <p:nvPr/>
        </p:nvSpPr>
        <p:spPr>
          <a:xfrm>
            <a:off x="8074855" y="745577"/>
            <a:ext cx="2672861" cy="42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latin typeface="Times New Roman" panose="02020603050405020304" pitchFamily="18" charset="0"/>
                <a:cs typeface="Times New Roman" panose="02020603050405020304" pitchFamily="18" charset="0"/>
              </a:rPr>
              <a:t>5. MAIN </a:t>
            </a:r>
            <a:r>
              <a:rPr lang="fr-FR" sz="2000" b="1" dirty="0">
                <a:solidFill>
                  <a:srgbClr val="FFFF00"/>
                </a:solidFill>
                <a:latin typeface="Times New Roman" panose="02020603050405020304" pitchFamily="18" charset="0"/>
                <a:cs typeface="Times New Roman" panose="02020603050405020304" pitchFamily="18" charset="0"/>
              </a:rPr>
              <a:t>D’ŒUVRE</a:t>
            </a:r>
            <a:endParaRPr lang="fr-FR" sz="2000" dirty="0">
              <a:solidFill>
                <a:srgbClr val="FFFF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8433577" y="1336389"/>
            <a:ext cx="2314139" cy="1603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formation</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habilitation  </a:t>
            </a:r>
          </a:p>
          <a:p>
            <a:pPr marL="285750" indent="-285750">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expérience de la procédure </a:t>
            </a:r>
          </a:p>
        </p:txBody>
      </p:sp>
      <p:sp>
        <p:nvSpPr>
          <p:cNvPr id="26" name="ZoneTexte 25"/>
          <p:cNvSpPr txBox="1"/>
          <p:nvPr/>
        </p:nvSpPr>
        <p:spPr>
          <a:xfrm>
            <a:off x="5401991" y="123038"/>
            <a:ext cx="6564291" cy="461665"/>
          </a:xfrm>
          <a:prstGeom prst="rect">
            <a:avLst/>
          </a:prstGeom>
          <a:noFill/>
          <a:ln>
            <a:solidFill>
              <a:schemeClr val="tx1"/>
            </a:solidFill>
          </a:ln>
        </p:spPr>
        <p:txBody>
          <a:bodyPr wrap="square" rtlCol="0">
            <a:spAutoFit/>
          </a:bodyPr>
          <a:lstStyle/>
          <a:p>
            <a:r>
              <a:rPr lang="fr-FR" sz="2400" b="1" dirty="0" smtClean="0">
                <a:latin typeface="Times New Roman" panose="02020603050405020304" pitchFamily="18" charset="0"/>
                <a:cs typeface="Times New Roman" panose="02020603050405020304" pitchFamily="18" charset="0"/>
              </a:rPr>
              <a:t>ENQUETE LABORATOIRE PRELIMINAIRE</a:t>
            </a:r>
            <a:endParaRPr lang="fr-FR" sz="2400" b="1" dirty="0">
              <a:latin typeface="Times New Roman" panose="02020603050405020304" pitchFamily="18" charset="0"/>
              <a:cs typeface="Times New Roman" panose="02020603050405020304" pitchFamily="18" charset="0"/>
            </a:endParaRPr>
          </a:p>
        </p:txBody>
      </p:sp>
      <p:sp>
        <p:nvSpPr>
          <p:cNvPr id="27" name="ZoneTexte 26"/>
          <p:cNvSpPr txBox="1"/>
          <p:nvPr/>
        </p:nvSpPr>
        <p:spPr>
          <a:xfrm rot="20211963">
            <a:off x="9326242" y="4599130"/>
            <a:ext cx="2668810" cy="923330"/>
          </a:xfrm>
          <a:prstGeom prst="rect">
            <a:avLst/>
          </a:prstGeom>
          <a:noFill/>
          <a:ln>
            <a:solidFill>
              <a:srgbClr val="FF0000"/>
            </a:solidFill>
          </a:ln>
        </p:spPr>
        <p:txBody>
          <a:bodyPr wrap="square" rtlCol="0">
            <a:spAutoFit/>
          </a:bodyPr>
          <a:lstStyle/>
          <a:p>
            <a:pPr algn="ctr"/>
            <a:r>
              <a:rPr lang="fr-FR" b="1" dirty="0" smtClean="0">
                <a:solidFill>
                  <a:srgbClr val="FF0000"/>
                </a:solidFill>
                <a:latin typeface="Times New Roman" panose="02020603050405020304" pitchFamily="18" charset="0"/>
                <a:cs typeface="Times New Roman" panose="02020603050405020304" pitchFamily="18" charset="0"/>
              </a:rPr>
              <a:t>CAUSE LABORATOIRE NON IDENTIFIEE</a:t>
            </a:r>
            <a:endParaRPr lang="fr-FR" b="1" dirty="0">
              <a:solidFill>
                <a:srgbClr val="FF0000"/>
              </a:solidFill>
              <a:latin typeface="Times New Roman" panose="02020603050405020304" pitchFamily="18" charset="0"/>
              <a:cs typeface="Times New Roman" panose="02020603050405020304" pitchFamily="18" charset="0"/>
            </a:endParaRPr>
          </a:p>
        </p:txBody>
      </p:sp>
      <p:cxnSp>
        <p:nvCxnSpPr>
          <p:cNvPr id="29" name="Connecteur droit 28"/>
          <p:cNvCxnSpPr>
            <a:stCxn id="15" idx="3"/>
          </p:cNvCxnSpPr>
          <p:nvPr/>
        </p:nvCxnSpPr>
        <p:spPr>
          <a:xfrm>
            <a:off x="4248440" y="794812"/>
            <a:ext cx="520508" cy="28487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17" idx="3"/>
          </p:cNvCxnSpPr>
          <p:nvPr/>
        </p:nvCxnSpPr>
        <p:spPr>
          <a:xfrm>
            <a:off x="7596564" y="970659"/>
            <a:ext cx="478291" cy="26728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24" idx="3"/>
          </p:cNvCxnSpPr>
          <p:nvPr/>
        </p:nvCxnSpPr>
        <p:spPr>
          <a:xfrm>
            <a:off x="10747716" y="956593"/>
            <a:ext cx="520506" cy="26869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19" idx="3"/>
          </p:cNvCxnSpPr>
          <p:nvPr/>
        </p:nvCxnSpPr>
        <p:spPr>
          <a:xfrm flipV="1">
            <a:off x="4313462" y="3657592"/>
            <a:ext cx="455486" cy="259393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Connecteur droit 37"/>
          <p:cNvCxnSpPr>
            <a:stCxn id="21" idx="3"/>
          </p:cNvCxnSpPr>
          <p:nvPr/>
        </p:nvCxnSpPr>
        <p:spPr>
          <a:xfrm flipV="1">
            <a:off x="8918919" y="3643524"/>
            <a:ext cx="520503" cy="284871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rot="20710427">
            <a:off x="-1047" y="92259"/>
            <a:ext cx="1341948" cy="523220"/>
          </a:xfrm>
          <a:prstGeom prst="rect">
            <a:avLst/>
          </a:prstGeom>
          <a:noFill/>
          <a:ln>
            <a:solidFill>
              <a:srgbClr val="00B050"/>
            </a:solidFill>
          </a:ln>
        </p:spPr>
        <p:txBody>
          <a:bodyPr wrap="square" rtlCol="0">
            <a:spAutoFit/>
          </a:bodyPr>
          <a:lstStyle/>
          <a:p>
            <a:r>
              <a:rPr lang="fr-FR" sz="2800" b="1" dirty="0" smtClean="0">
                <a:solidFill>
                  <a:srgbClr val="00B050"/>
                </a:solidFill>
                <a:latin typeface="Times New Roman" panose="02020603050405020304" pitchFamily="18" charset="0"/>
                <a:cs typeface="Times New Roman" panose="02020603050405020304" pitchFamily="18" charset="0"/>
              </a:rPr>
              <a:t>CAS 02</a:t>
            </a:r>
            <a:endParaRPr lang="fr-FR"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151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80006" y="430166"/>
            <a:ext cx="3717833" cy="523220"/>
          </a:xfrm>
          <a:prstGeom prst="rect">
            <a:avLst/>
          </a:prstGeom>
          <a:noFill/>
          <a:ln>
            <a:solidFill>
              <a:schemeClr val="tx1"/>
            </a:solidFill>
          </a:ln>
        </p:spPr>
        <p:txBody>
          <a:bodyPr wrap="square" rtlCol="0">
            <a:spAutoFit/>
          </a:bodyPr>
          <a:lstStyle/>
          <a:p>
            <a:r>
              <a:rPr lang="fr-FR" sz="2800" b="1" dirty="0" smtClean="0">
                <a:latin typeface="Times New Roman" panose="02020603050405020304" pitchFamily="18" charset="0"/>
                <a:cs typeface="Times New Roman" panose="02020603050405020304" pitchFamily="18" charset="0"/>
              </a:rPr>
              <a:t>ENQUETE ELARGIE</a:t>
            </a:r>
            <a:endParaRPr lang="fr-FR" sz="2800" b="1" dirty="0">
              <a:latin typeface="Times New Roman" panose="02020603050405020304" pitchFamily="18" charset="0"/>
              <a:cs typeface="Times New Roman" panose="02020603050405020304" pitchFamily="18" charset="0"/>
            </a:endParaRPr>
          </a:p>
        </p:txBody>
      </p:sp>
      <p:sp>
        <p:nvSpPr>
          <p:cNvPr id="2" name="ZoneTexte 1"/>
          <p:cNvSpPr txBox="1"/>
          <p:nvPr/>
        </p:nvSpPr>
        <p:spPr>
          <a:xfrm>
            <a:off x="638626" y="1208111"/>
            <a:ext cx="3941380" cy="461665"/>
          </a:xfrm>
          <a:prstGeom prst="rect">
            <a:avLst/>
          </a:prstGeom>
          <a:noFill/>
          <a:ln>
            <a:solidFill>
              <a:schemeClr val="tx1"/>
            </a:solidFill>
          </a:ln>
        </p:spPr>
        <p:txBody>
          <a:bodyPr wrap="square" rtlCol="0">
            <a:spAutoFit/>
          </a:bodyPr>
          <a:lstStyle/>
          <a:p>
            <a:pPr algn="ctr"/>
            <a:r>
              <a:rPr lang="fr-FR" sz="2400" dirty="0" smtClean="0">
                <a:latin typeface="Times New Roman" panose="02020603050405020304" pitchFamily="18" charset="0"/>
                <a:cs typeface="Times New Roman" panose="02020603050405020304" pitchFamily="18" charset="0"/>
              </a:rPr>
              <a:t>Enquête Production ou autre</a:t>
            </a:r>
            <a:endParaRPr lang="fr-FR" sz="2400"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6860750" y="1208111"/>
            <a:ext cx="3941380" cy="461665"/>
          </a:xfrm>
          <a:prstGeom prst="rect">
            <a:avLst/>
          </a:prstGeom>
          <a:noFill/>
          <a:ln>
            <a:solidFill>
              <a:schemeClr val="tx1"/>
            </a:solidFill>
          </a:ln>
        </p:spPr>
        <p:txBody>
          <a:bodyPr wrap="square" rtlCol="0">
            <a:spAutoFit/>
          </a:bodyPr>
          <a:lstStyle/>
          <a:p>
            <a:pPr algn="ctr"/>
            <a:r>
              <a:rPr lang="fr-FR" sz="2400" dirty="0" smtClean="0">
                <a:latin typeface="Times New Roman" panose="02020603050405020304" pitchFamily="18" charset="0"/>
                <a:cs typeface="Times New Roman" panose="02020603050405020304" pitchFamily="18" charset="0"/>
              </a:rPr>
              <a:t>Enquête Laboratoire élargie</a:t>
            </a:r>
            <a:endParaRPr lang="fr-FR" sz="2400" dirty="0">
              <a:latin typeface="Times New Roman" panose="02020603050405020304" pitchFamily="18" charset="0"/>
              <a:cs typeface="Times New Roman" panose="02020603050405020304" pitchFamily="18" charset="0"/>
            </a:endParaRPr>
          </a:p>
        </p:txBody>
      </p:sp>
      <p:sp>
        <p:nvSpPr>
          <p:cNvPr id="17" name="ZoneTexte 16"/>
          <p:cNvSpPr txBox="1"/>
          <p:nvPr/>
        </p:nvSpPr>
        <p:spPr>
          <a:xfrm>
            <a:off x="772510" y="2292729"/>
            <a:ext cx="3941380" cy="830997"/>
          </a:xfrm>
          <a:prstGeom prst="rect">
            <a:avLst/>
          </a:prstGeom>
          <a:noFill/>
          <a:ln>
            <a:solidFill>
              <a:schemeClr val="tx1"/>
            </a:solidFill>
          </a:ln>
        </p:spPr>
        <p:txBody>
          <a:bodyPr wrap="square" rtlCol="0">
            <a:spAutoFit/>
          </a:bodyPr>
          <a:lstStyle/>
          <a:p>
            <a:pPr algn="ctr"/>
            <a:r>
              <a:rPr lang="fr-FR" sz="2400" dirty="0" smtClean="0">
                <a:latin typeface="Times New Roman" panose="02020603050405020304" pitchFamily="18" charset="0"/>
                <a:cs typeface="Times New Roman" panose="02020603050405020304" pitchFamily="18" charset="0"/>
              </a:rPr>
              <a:t>Produit Semi Fini fourni directement par le fournisseur</a:t>
            </a:r>
            <a:endParaRPr lang="fr-FR" sz="2400" dirty="0">
              <a:latin typeface="Times New Roman" panose="02020603050405020304" pitchFamily="18" charset="0"/>
              <a:cs typeface="Times New Roman" panose="02020603050405020304" pitchFamily="18" charset="0"/>
            </a:endParaRPr>
          </a:p>
        </p:txBody>
      </p:sp>
      <p:cxnSp>
        <p:nvCxnSpPr>
          <p:cNvPr id="10" name="Connecteur droit avec flèche 9"/>
          <p:cNvCxnSpPr/>
          <p:nvPr/>
        </p:nvCxnSpPr>
        <p:spPr>
          <a:xfrm flipH="1">
            <a:off x="7102367" y="3123726"/>
            <a:ext cx="898632" cy="21644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3452648" y="3171022"/>
            <a:ext cx="1651615" cy="21171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201510" y="5288173"/>
            <a:ext cx="3799489" cy="1200329"/>
          </a:xfrm>
          <a:prstGeom prst="rect">
            <a:avLst/>
          </a:prstGeom>
          <a:noFill/>
          <a:ln w="28575">
            <a:solidFill>
              <a:schemeClr val="tx1"/>
            </a:solidFill>
          </a:ln>
        </p:spPr>
        <p:txBody>
          <a:bodyPr wrap="square" rtlCol="0">
            <a:spAutoFit/>
          </a:bodyPr>
          <a:lstStyle/>
          <a:p>
            <a:pPr algn="ctr"/>
            <a:r>
              <a:rPr lang="fr-FR" sz="2400" dirty="0" smtClean="0">
                <a:latin typeface="Times New Roman" panose="02020603050405020304" pitchFamily="18" charset="0"/>
                <a:cs typeface="Times New Roman" panose="02020603050405020304" pitchFamily="18" charset="0"/>
              </a:rPr>
              <a:t>Plan de </a:t>
            </a:r>
            <a:r>
              <a:rPr lang="fr-FR" sz="2400" dirty="0" err="1" smtClean="0">
                <a:latin typeface="Times New Roman" panose="02020603050405020304" pitchFamily="18" charset="0"/>
                <a:cs typeface="Times New Roman" panose="02020603050405020304" pitchFamily="18" charset="0"/>
              </a:rPr>
              <a:t>re-test</a:t>
            </a:r>
            <a:endParaRPr lang="fr-FR" sz="2400" dirty="0" smtClean="0">
              <a:latin typeface="Times New Roman" panose="02020603050405020304" pitchFamily="18" charset="0"/>
              <a:cs typeface="Times New Roman" panose="02020603050405020304" pitchFamily="18" charset="0"/>
            </a:endParaRPr>
          </a:p>
          <a:p>
            <a:pPr algn="ctr"/>
            <a:r>
              <a:rPr lang="fr-FR" sz="2400" dirty="0" smtClean="0">
                <a:latin typeface="Times New Roman" panose="02020603050405020304" pitchFamily="18" charset="0"/>
                <a:cs typeface="Times New Roman" panose="02020603050405020304" pitchFamily="18" charset="0"/>
              </a:rPr>
              <a:t>Réalisation de 5 nouveaux </a:t>
            </a:r>
            <a:r>
              <a:rPr lang="fr-FR" sz="2400" dirty="0" err="1" smtClean="0">
                <a:latin typeface="Times New Roman" panose="02020603050405020304" pitchFamily="18" charset="0"/>
                <a:cs typeface="Times New Roman" panose="02020603050405020304" pitchFamily="18" charset="0"/>
              </a:rPr>
              <a:t>re-tests</a:t>
            </a:r>
            <a:endParaRPr lang="fr-FR" sz="24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6994635" y="2292729"/>
            <a:ext cx="3941380" cy="830997"/>
          </a:xfrm>
          <a:prstGeom prst="rect">
            <a:avLst/>
          </a:prstGeom>
          <a:noFill/>
          <a:ln>
            <a:solidFill>
              <a:schemeClr val="tx1"/>
            </a:solidFill>
          </a:ln>
        </p:spPr>
        <p:txBody>
          <a:bodyPr wrap="square" rtlCol="0">
            <a:spAutoFit/>
          </a:bodyPr>
          <a:lstStyle/>
          <a:p>
            <a:pPr algn="ctr"/>
            <a:r>
              <a:rPr lang="fr-FR" sz="2400" dirty="0" smtClean="0">
                <a:latin typeface="Times New Roman" panose="02020603050405020304" pitchFamily="18" charset="0"/>
                <a:cs typeface="Times New Roman" panose="02020603050405020304" pitchFamily="18" charset="0"/>
              </a:rPr>
              <a:t>Cause laboratoire non identifiée</a:t>
            </a:r>
            <a:endParaRPr lang="fr-FR" sz="2400" dirty="0">
              <a:latin typeface="Times New Roman" panose="02020603050405020304" pitchFamily="18" charset="0"/>
              <a:cs typeface="Times New Roman" panose="02020603050405020304" pitchFamily="18" charset="0"/>
            </a:endParaRPr>
          </a:p>
        </p:txBody>
      </p:sp>
      <p:sp>
        <p:nvSpPr>
          <p:cNvPr id="12" name="ZoneTexte 11"/>
          <p:cNvSpPr txBox="1"/>
          <p:nvPr/>
        </p:nvSpPr>
        <p:spPr>
          <a:xfrm rot="20710427">
            <a:off x="1882703" y="430166"/>
            <a:ext cx="1341948" cy="523220"/>
          </a:xfrm>
          <a:prstGeom prst="rect">
            <a:avLst/>
          </a:prstGeom>
          <a:noFill/>
          <a:ln>
            <a:solidFill>
              <a:srgbClr val="00B050"/>
            </a:solidFill>
          </a:ln>
        </p:spPr>
        <p:txBody>
          <a:bodyPr wrap="square" rtlCol="0">
            <a:spAutoFit/>
          </a:bodyPr>
          <a:lstStyle/>
          <a:p>
            <a:r>
              <a:rPr lang="fr-FR" sz="2800" b="1" dirty="0" smtClean="0">
                <a:solidFill>
                  <a:srgbClr val="00B050"/>
                </a:solidFill>
                <a:latin typeface="Times New Roman" panose="02020603050405020304" pitchFamily="18" charset="0"/>
                <a:cs typeface="Times New Roman" panose="02020603050405020304" pitchFamily="18" charset="0"/>
              </a:rPr>
              <a:t>CAS 03</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11" name="ZoneTexte 10"/>
          <p:cNvSpPr txBox="1"/>
          <p:nvPr/>
        </p:nvSpPr>
        <p:spPr>
          <a:xfrm>
            <a:off x="6184084" y="1754864"/>
            <a:ext cx="5562481" cy="461665"/>
          </a:xfrm>
          <a:prstGeom prst="rect">
            <a:avLst/>
          </a:prstGeom>
          <a:noFill/>
          <a:ln>
            <a:solidFill>
              <a:schemeClr val="tx1"/>
            </a:solidFill>
          </a:ln>
        </p:spPr>
        <p:txBody>
          <a:bodyPr wrap="square" rtlCol="0">
            <a:spAutoFit/>
          </a:bodyPr>
          <a:lstStyle/>
          <a:p>
            <a:r>
              <a:rPr lang="fr-FR" sz="2400" dirty="0" smtClean="0">
                <a:latin typeface="Times New Roman" panose="02020603050405020304" pitchFamily="18" charset="0"/>
                <a:cs typeface="Times New Roman" panose="02020603050405020304" pitchFamily="18" charset="0"/>
              </a:rPr>
              <a:t>Recherche d’informations complémentaires</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26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22" presetClass="entr" presetSubtype="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7" grpId="0" animBg="1"/>
      <p:bldP spid="19" grpId="0" animBg="1"/>
      <p:bldP spid="5"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08891917"/>
              </p:ext>
            </p:extLst>
          </p:nvPr>
        </p:nvGraphicFramePr>
        <p:xfrm>
          <a:off x="586850" y="1845605"/>
          <a:ext cx="11368593" cy="1958412"/>
        </p:xfrm>
        <a:graphic>
          <a:graphicData uri="http://schemas.openxmlformats.org/drawingml/2006/table">
            <a:tbl>
              <a:tblPr firstRow="1" bandRow="1">
                <a:tableStyleId>{5C22544A-7EE6-4342-B048-85BDC9FD1C3A}</a:tableStyleId>
              </a:tblPr>
              <a:tblGrid>
                <a:gridCol w="1263177">
                  <a:extLst>
                    <a:ext uri="{9D8B030D-6E8A-4147-A177-3AD203B41FA5}">
                      <a16:colId xmlns:a16="http://schemas.microsoft.com/office/drawing/2014/main" val="20000"/>
                    </a:ext>
                  </a:extLst>
                </a:gridCol>
                <a:gridCol w="1263177">
                  <a:extLst>
                    <a:ext uri="{9D8B030D-6E8A-4147-A177-3AD203B41FA5}">
                      <a16:colId xmlns:a16="http://schemas.microsoft.com/office/drawing/2014/main" val="20001"/>
                    </a:ext>
                  </a:extLst>
                </a:gridCol>
                <a:gridCol w="1263177">
                  <a:extLst>
                    <a:ext uri="{9D8B030D-6E8A-4147-A177-3AD203B41FA5}">
                      <a16:colId xmlns:a16="http://schemas.microsoft.com/office/drawing/2014/main" val="20002"/>
                    </a:ext>
                  </a:extLst>
                </a:gridCol>
                <a:gridCol w="1263177">
                  <a:extLst>
                    <a:ext uri="{9D8B030D-6E8A-4147-A177-3AD203B41FA5}">
                      <a16:colId xmlns:a16="http://schemas.microsoft.com/office/drawing/2014/main" val="20003"/>
                    </a:ext>
                  </a:extLst>
                </a:gridCol>
                <a:gridCol w="1263177">
                  <a:extLst>
                    <a:ext uri="{9D8B030D-6E8A-4147-A177-3AD203B41FA5}">
                      <a16:colId xmlns:a16="http://schemas.microsoft.com/office/drawing/2014/main" val="20004"/>
                    </a:ext>
                  </a:extLst>
                </a:gridCol>
                <a:gridCol w="1263177">
                  <a:extLst>
                    <a:ext uri="{9D8B030D-6E8A-4147-A177-3AD203B41FA5}">
                      <a16:colId xmlns:a16="http://schemas.microsoft.com/office/drawing/2014/main" val="20005"/>
                    </a:ext>
                  </a:extLst>
                </a:gridCol>
                <a:gridCol w="1263177">
                  <a:extLst>
                    <a:ext uri="{9D8B030D-6E8A-4147-A177-3AD203B41FA5}">
                      <a16:colId xmlns:a16="http://schemas.microsoft.com/office/drawing/2014/main" val="20006"/>
                    </a:ext>
                  </a:extLst>
                </a:gridCol>
                <a:gridCol w="1120630">
                  <a:extLst>
                    <a:ext uri="{9D8B030D-6E8A-4147-A177-3AD203B41FA5}">
                      <a16:colId xmlns:a16="http://schemas.microsoft.com/office/drawing/2014/main" val="20007"/>
                    </a:ext>
                  </a:extLst>
                </a:gridCol>
                <a:gridCol w="1405724">
                  <a:extLst>
                    <a:ext uri="{9D8B030D-6E8A-4147-A177-3AD203B41FA5}">
                      <a16:colId xmlns:a16="http://schemas.microsoft.com/office/drawing/2014/main" val="20008"/>
                    </a:ext>
                  </a:extLst>
                </a:gridCol>
              </a:tblGrid>
              <a:tr h="1044012">
                <a:tc>
                  <a:txBody>
                    <a:bodyPr/>
                    <a:lstStyle/>
                    <a:p>
                      <a:pPr algn="ctr"/>
                      <a:r>
                        <a:rPr lang="fr-FR" sz="2400" dirty="0" smtClean="0"/>
                        <a:t>Nombre de OOS</a:t>
                      </a:r>
                      <a:endParaRPr lang="fr-FR" sz="2400" dirty="0"/>
                    </a:p>
                  </a:txBody>
                  <a:tcPr/>
                </a:tc>
                <a:tc>
                  <a:txBody>
                    <a:bodyPr/>
                    <a:lstStyle/>
                    <a:p>
                      <a:pPr algn="ctr"/>
                      <a:r>
                        <a:rPr lang="fr-FR" sz="2400" dirty="0" smtClean="0"/>
                        <a:t>R</a:t>
                      </a:r>
                      <a:r>
                        <a:rPr lang="fr-FR" sz="2400" baseline="-25000" dirty="0" smtClean="0"/>
                        <a:t>1</a:t>
                      </a:r>
                      <a:endParaRPr lang="fr-F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R</a:t>
                      </a:r>
                      <a:r>
                        <a:rPr lang="fr-FR" sz="2400" baseline="-25000" dirty="0" smtClean="0"/>
                        <a:t>2</a:t>
                      </a:r>
                      <a:endParaRPr lang="fr-FR" sz="2400" dirty="0" smtClean="0"/>
                    </a:p>
                    <a:p>
                      <a:pPr algn="ctr"/>
                      <a:endParaRPr lang="fr-F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R</a:t>
                      </a:r>
                      <a:r>
                        <a:rPr lang="fr-FR" sz="2400" baseline="-25000" dirty="0" smtClean="0"/>
                        <a:t>3</a:t>
                      </a:r>
                      <a:endParaRPr lang="fr-FR" sz="2400" dirty="0" smtClean="0"/>
                    </a:p>
                    <a:p>
                      <a:pPr algn="ctr"/>
                      <a:endParaRPr lang="fr-F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R</a:t>
                      </a:r>
                      <a:r>
                        <a:rPr lang="fr-FR" sz="2400" baseline="-25000" dirty="0" smtClean="0"/>
                        <a:t>4</a:t>
                      </a:r>
                      <a:endParaRPr lang="fr-FR" sz="2400" dirty="0" smtClean="0"/>
                    </a:p>
                    <a:p>
                      <a:pPr algn="ctr"/>
                      <a:endParaRPr lang="fr-F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R</a:t>
                      </a:r>
                      <a:r>
                        <a:rPr lang="fr-FR" sz="2400" baseline="-25000" dirty="0" smtClean="0"/>
                        <a:t>5</a:t>
                      </a:r>
                      <a:endParaRPr lang="fr-FR" sz="2400" dirty="0" smtClean="0"/>
                    </a:p>
                    <a:p>
                      <a:pPr algn="ctr"/>
                      <a:endParaRPr lang="fr-F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R</a:t>
                      </a:r>
                      <a:r>
                        <a:rPr lang="fr-FR" sz="2400" baseline="-25000" dirty="0" smtClean="0"/>
                        <a:t>6</a:t>
                      </a:r>
                      <a:endParaRPr lang="fr-FR" sz="2400" dirty="0" smtClean="0"/>
                    </a:p>
                    <a:p>
                      <a:pPr algn="ctr"/>
                      <a:endParaRPr lang="fr-FR" sz="2400" dirty="0"/>
                    </a:p>
                  </a:txBody>
                  <a:tcPr/>
                </a:tc>
                <a:tc>
                  <a:txBody>
                    <a:bodyPr/>
                    <a:lstStyle/>
                    <a:p>
                      <a:pPr algn="ctr"/>
                      <a:r>
                        <a:rPr lang="fr-FR" sz="2400" dirty="0" smtClean="0"/>
                        <a:t>CV (%)</a:t>
                      </a:r>
                      <a:endParaRPr lang="fr-FR" sz="2400" dirty="0"/>
                    </a:p>
                  </a:txBody>
                  <a:tcPr/>
                </a:tc>
                <a:tc>
                  <a:txBody>
                    <a:bodyPr/>
                    <a:lstStyle/>
                    <a:p>
                      <a:pPr algn="ctr"/>
                      <a:r>
                        <a:rPr lang="fr-FR" sz="2400" dirty="0" smtClean="0"/>
                        <a:t>moyenne</a:t>
                      </a:r>
                      <a:endParaRPr lang="fr-FR" sz="2400" dirty="0"/>
                    </a:p>
                  </a:txBody>
                  <a:tcPr/>
                </a:tc>
                <a:extLst>
                  <a:ext uri="{0D108BD9-81ED-4DB2-BD59-A6C34878D82A}">
                    <a16:rowId xmlns:a16="http://schemas.microsoft.com/office/drawing/2014/main" val="10000"/>
                  </a:ext>
                </a:extLst>
              </a:tr>
              <a:tr h="423405">
                <a:tc>
                  <a:txBody>
                    <a:bodyPr/>
                    <a:lstStyle/>
                    <a:p>
                      <a:pPr algn="ctr"/>
                      <a:endParaRPr lang="fr-FR" sz="2400"/>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2,13</a:t>
                      </a:r>
                      <a:endParaRPr lang="fr-FR" sz="2400" b="1" dirty="0">
                        <a:solidFill>
                          <a:srgbClr val="FF0000"/>
                        </a:solidFill>
                        <a:effectLst>
                          <a:outerShdw blurRad="38100" dist="38100" dir="2700000" algn="tl">
                            <a:srgbClr val="000000">
                              <a:alpha val="43137"/>
                            </a:srgbClr>
                          </a:outerShdw>
                        </a:effectLst>
                      </a:endParaRPr>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2,13</a:t>
                      </a:r>
                      <a:endParaRPr lang="fr-FR" sz="2400" b="1" dirty="0">
                        <a:solidFill>
                          <a:srgbClr val="FF0000"/>
                        </a:solidFill>
                        <a:effectLst>
                          <a:outerShdw blurRad="38100" dist="38100" dir="2700000" algn="tl">
                            <a:srgbClr val="000000">
                              <a:alpha val="43137"/>
                            </a:srgbClr>
                          </a:outerShdw>
                        </a:effectLst>
                      </a:endParaRPr>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2,12</a:t>
                      </a:r>
                      <a:endParaRPr lang="fr-FR" sz="2400" b="1" dirty="0">
                        <a:solidFill>
                          <a:srgbClr val="FF0000"/>
                        </a:solidFill>
                        <a:effectLst>
                          <a:outerShdw blurRad="38100" dist="38100" dir="2700000" algn="tl">
                            <a:srgbClr val="000000">
                              <a:alpha val="43137"/>
                            </a:srgbClr>
                          </a:outerShdw>
                        </a:effectLst>
                      </a:endParaRPr>
                    </a:p>
                  </a:txBody>
                  <a:tcPr/>
                </a:tc>
                <a:tc>
                  <a:txBody>
                    <a:bodyPr/>
                    <a:lstStyle/>
                    <a:p>
                      <a:pPr algn="ctr"/>
                      <a:r>
                        <a:rPr lang="fr-FR" sz="2400" dirty="0" smtClean="0"/>
                        <a:t>2,10</a:t>
                      </a:r>
                      <a:endParaRPr lang="fr-FR" sz="2400" dirty="0"/>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2,15</a:t>
                      </a:r>
                      <a:endParaRPr lang="fr-FR" sz="2400" b="1" dirty="0">
                        <a:solidFill>
                          <a:srgbClr val="FF0000"/>
                        </a:solidFill>
                        <a:effectLst>
                          <a:outerShdw blurRad="38100" dist="38100" dir="2700000" algn="tl">
                            <a:srgbClr val="000000">
                              <a:alpha val="43137"/>
                            </a:srgbClr>
                          </a:outerShdw>
                        </a:effectLst>
                      </a:endParaRPr>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2,14</a:t>
                      </a:r>
                      <a:endParaRPr lang="fr-FR" sz="2400" b="1" dirty="0">
                        <a:solidFill>
                          <a:srgbClr val="FF0000"/>
                        </a:solidFill>
                        <a:effectLst>
                          <a:outerShdw blurRad="38100" dist="38100" dir="2700000" algn="tl">
                            <a:srgbClr val="000000">
                              <a:alpha val="43137"/>
                            </a:srgbClr>
                          </a:outerShdw>
                        </a:effectLst>
                      </a:endParaRPr>
                    </a:p>
                  </a:txBody>
                  <a:tcPr/>
                </a:tc>
                <a:tc>
                  <a:txBody>
                    <a:bodyPr/>
                    <a:lstStyle/>
                    <a:p>
                      <a:pPr algn="ctr"/>
                      <a:r>
                        <a:rPr lang="fr-FR" sz="2400" b="1" dirty="0" smtClean="0">
                          <a:solidFill>
                            <a:srgbClr val="00B050"/>
                          </a:solidFill>
                          <a:effectLst>
                            <a:outerShdw blurRad="38100" dist="38100" dir="2700000" algn="tl">
                              <a:srgbClr val="000000">
                                <a:alpha val="43137"/>
                              </a:srgbClr>
                            </a:outerShdw>
                          </a:effectLst>
                        </a:rPr>
                        <a:t>1,72</a:t>
                      </a:r>
                      <a:endParaRPr lang="fr-FR" sz="2400" b="1" dirty="0">
                        <a:solidFill>
                          <a:srgbClr val="00B050"/>
                        </a:solidFill>
                        <a:effectLst>
                          <a:outerShdw blurRad="38100" dist="38100" dir="2700000" algn="tl">
                            <a:srgbClr val="000000">
                              <a:alpha val="43137"/>
                            </a:srgbClr>
                          </a:outerShdw>
                        </a:effectLst>
                      </a:endParaRPr>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2,13</a:t>
                      </a:r>
                      <a:endParaRPr lang="fr-FR" sz="2400" b="1" dirty="0">
                        <a:solidFill>
                          <a:srgbClr val="FF00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1"/>
                  </a:ext>
                </a:extLst>
              </a:tr>
              <a:tr h="423405">
                <a:tc>
                  <a:txBody>
                    <a:bodyPr/>
                    <a:lstStyle/>
                    <a:p>
                      <a:pPr algn="ctr"/>
                      <a:r>
                        <a:rPr lang="fr-FR" sz="2400" dirty="0" smtClean="0"/>
                        <a:t>5</a:t>
                      </a:r>
                      <a:endParaRPr lang="fr-FR" sz="2400" dirty="0"/>
                    </a:p>
                  </a:txBody>
                  <a:tcPr/>
                </a:tc>
                <a:tc>
                  <a:txBody>
                    <a:bodyPr/>
                    <a:lstStyle/>
                    <a:p>
                      <a:pPr algn="ctr"/>
                      <a:r>
                        <a:rPr lang="fr-FR" sz="2400" dirty="0" smtClean="0"/>
                        <a:t>NC</a:t>
                      </a:r>
                      <a:endParaRPr lang="fr-FR" sz="2400" dirty="0"/>
                    </a:p>
                  </a:txBody>
                  <a:tcPr/>
                </a:tc>
                <a:tc>
                  <a:txBody>
                    <a:bodyPr/>
                    <a:lstStyle/>
                    <a:p>
                      <a:pPr algn="ctr"/>
                      <a:r>
                        <a:rPr lang="fr-FR" sz="2400" dirty="0" smtClean="0"/>
                        <a:t>NC</a:t>
                      </a:r>
                      <a:endParaRPr lang="fr-FR" sz="2400" dirty="0"/>
                    </a:p>
                  </a:txBody>
                  <a:tcPr/>
                </a:tc>
                <a:tc>
                  <a:txBody>
                    <a:bodyPr/>
                    <a:lstStyle/>
                    <a:p>
                      <a:pPr algn="ctr"/>
                      <a:r>
                        <a:rPr lang="fr-FR" sz="2400" dirty="0" smtClean="0"/>
                        <a:t>NC</a:t>
                      </a:r>
                      <a:endParaRPr lang="fr-FR" sz="2400" dirty="0"/>
                    </a:p>
                  </a:txBody>
                  <a:tcPr/>
                </a:tc>
                <a:tc>
                  <a:txBody>
                    <a:bodyPr/>
                    <a:lstStyle/>
                    <a:p>
                      <a:pPr algn="ctr"/>
                      <a:r>
                        <a:rPr lang="fr-FR" sz="2400" dirty="0" smtClean="0"/>
                        <a:t>C</a:t>
                      </a:r>
                      <a:endParaRPr lang="fr-FR" sz="2400" dirty="0"/>
                    </a:p>
                  </a:txBody>
                  <a:tcPr/>
                </a:tc>
                <a:tc>
                  <a:txBody>
                    <a:bodyPr/>
                    <a:lstStyle/>
                    <a:p>
                      <a:pPr algn="ctr"/>
                      <a:r>
                        <a:rPr lang="fr-FR" sz="2400" dirty="0" smtClean="0"/>
                        <a:t>NC</a:t>
                      </a:r>
                      <a:endParaRPr lang="fr-FR" sz="2400" dirty="0"/>
                    </a:p>
                  </a:txBody>
                  <a:tcPr/>
                </a:tc>
                <a:tc>
                  <a:txBody>
                    <a:bodyPr/>
                    <a:lstStyle/>
                    <a:p>
                      <a:pPr algn="ctr"/>
                      <a:r>
                        <a:rPr lang="fr-FR" sz="2400" dirty="0" smtClean="0"/>
                        <a:t>NC</a:t>
                      </a:r>
                      <a:endParaRPr lang="fr-FR" sz="2400" dirty="0"/>
                    </a:p>
                  </a:txBody>
                  <a:tcPr/>
                </a:tc>
                <a:tc>
                  <a:txBody>
                    <a:bodyPr/>
                    <a:lstStyle/>
                    <a:p>
                      <a:pPr algn="ctr"/>
                      <a:r>
                        <a:rPr lang="fr-FR" sz="2400" dirty="0" smtClean="0"/>
                        <a:t>C</a:t>
                      </a:r>
                      <a:endParaRPr lang="fr-FR" sz="2400" dirty="0"/>
                    </a:p>
                  </a:txBody>
                  <a:tcPr/>
                </a:tc>
                <a:tc>
                  <a:txBody>
                    <a:bodyPr/>
                    <a:lstStyle/>
                    <a:p>
                      <a:pPr algn="ctr"/>
                      <a:r>
                        <a:rPr lang="fr-FR" sz="2400" dirty="0" smtClean="0"/>
                        <a:t>NC</a:t>
                      </a:r>
                      <a:endParaRPr lang="fr-FR" sz="2400" dirty="0"/>
                    </a:p>
                  </a:txBody>
                  <a:tcPr/>
                </a:tc>
                <a:extLst>
                  <a:ext uri="{0D108BD9-81ED-4DB2-BD59-A6C34878D82A}">
                    <a16:rowId xmlns:a16="http://schemas.microsoft.com/office/drawing/2014/main" val="10002"/>
                  </a:ext>
                </a:extLst>
              </a:tr>
            </a:tbl>
          </a:graphicData>
        </a:graphic>
      </p:graphicFrame>
      <p:sp>
        <p:nvSpPr>
          <p:cNvPr id="3" name="ZoneTexte 2"/>
          <p:cNvSpPr txBox="1"/>
          <p:nvPr/>
        </p:nvSpPr>
        <p:spPr>
          <a:xfrm>
            <a:off x="600502" y="3954099"/>
            <a:ext cx="11327641" cy="461665"/>
          </a:xfrm>
          <a:prstGeom prst="rect">
            <a:avLst/>
          </a:prstGeom>
          <a:solidFill>
            <a:schemeClr val="bg2"/>
          </a:solidFill>
        </p:spPr>
        <p:txBody>
          <a:bodyPr wrap="square" rtlCol="0">
            <a:spAutoFit/>
          </a:bodyPr>
          <a:lstStyle/>
          <a:p>
            <a:pPr algn="ctr"/>
            <a:r>
              <a:rPr lang="fr-FR" sz="2400" dirty="0" smtClean="0">
                <a:latin typeface="Times New Roman" panose="02020603050405020304" pitchFamily="18" charset="0"/>
                <a:cs typeface="Times New Roman" panose="02020603050405020304" pitchFamily="18" charset="0"/>
              </a:rPr>
              <a:t>CONCLUSION : NON CONFORME</a:t>
            </a:r>
            <a:endParaRPr lang="fr-FR" sz="24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600502" y="1192924"/>
            <a:ext cx="11327640" cy="461665"/>
          </a:xfrm>
          <a:prstGeom prst="rect">
            <a:avLst/>
          </a:prstGeom>
          <a:solidFill>
            <a:schemeClr val="bg2"/>
          </a:solidFill>
          <a:ln>
            <a:solidFill>
              <a:schemeClr val="tx1"/>
            </a:solidFill>
          </a:ln>
        </p:spPr>
        <p:txBody>
          <a:bodyPr wrap="square" rtlCol="0">
            <a:spAutoFit/>
          </a:bodyPr>
          <a:lstStyle/>
          <a:p>
            <a:r>
              <a:rPr lang="fr-FR" sz="2400" dirty="0" smtClean="0">
                <a:latin typeface="Times New Roman" panose="02020603050405020304" pitchFamily="18" charset="0"/>
                <a:cs typeface="Times New Roman" panose="02020603050405020304" pitchFamily="18" charset="0"/>
              </a:rPr>
              <a:t>Critères d’homogénéité CV : 2 % ;  spécifications ≤ 1 % ; Nombre d’OOS &lt; 2</a:t>
            </a:r>
            <a:endParaRPr lang="fr-FR" sz="2400" dirty="0">
              <a:latin typeface="Times New Roman" panose="02020603050405020304" pitchFamily="18" charset="0"/>
              <a:cs typeface="Times New Roman" panose="02020603050405020304" pitchFamily="18" charset="0"/>
            </a:endParaRPr>
          </a:p>
        </p:txBody>
      </p:sp>
      <p:sp>
        <p:nvSpPr>
          <p:cNvPr id="6" name="ZoneTexte 5"/>
          <p:cNvSpPr txBox="1"/>
          <p:nvPr/>
        </p:nvSpPr>
        <p:spPr>
          <a:xfrm rot="20710427">
            <a:off x="1882703" y="280038"/>
            <a:ext cx="1341948" cy="523220"/>
          </a:xfrm>
          <a:prstGeom prst="rect">
            <a:avLst/>
          </a:prstGeom>
          <a:noFill/>
          <a:ln>
            <a:solidFill>
              <a:srgbClr val="00B050"/>
            </a:solidFill>
          </a:ln>
        </p:spPr>
        <p:txBody>
          <a:bodyPr wrap="square" rtlCol="0">
            <a:spAutoFit/>
          </a:bodyPr>
          <a:lstStyle/>
          <a:p>
            <a:r>
              <a:rPr lang="fr-FR" sz="2800" b="1" dirty="0" smtClean="0">
                <a:solidFill>
                  <a:srgbClr val="00B050"/>
                </a:solidFill>
                <a:latin typeface="Times New Roman" panose="02020603050405020304" pitchFamily="18" charset="0"/>
                <a:cs typeface="Times New Roman" panose="02020603050405020304" pitchFamily="18" charset="0"/>
              </a:rPr>
              <a:t>CAS 03</a:t>
            </a:r>
            <a:endParaRPr lang="fr-FR"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975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osange 2"/>
          <p:cNvSpPr/>
          <p:nvPr/>
        </p:nvSpPr>
        <p:spPr>
          <a:xfrm>
            <a:off x="4117284" y="1505526"/>
            <a:ext cx="3531477" cy="1214000"/>
          </a:xfrm>
          <a:prstGeom prst="diamond">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Homogénéité</a:t>
            </a:r>
          </a:p>
          <a:p>
            <a:pPr algn="ctr"/>
            <a:r>
              <a:rPr lang="fr-FR" dirty="0" smtClean="0">
                <a:solidFill>
                  <a:schemeClr val="tx1"/>
                </a:solidFill>
              </a:rPr>
              <a:t>(R</a:t>
            </a:r>
            <a:r>
              <a:rPr lang="fr-FR" baseline="-25000" dirty="0" smtClean="0">
                <a:solidFill>
                  <a:schemeClr val="tx1"/>
                </a:solidFill>
              </a:rPr>
              <a:t>1</a:t>
            </a:r>
            <a:r>
              <a:rPr lang="fr-FR" dirty="0" smtClean="0">
                <a:solidFill>
                  <a:schemeClr val="tx1"/>
                </a:solidFill>
              </a:rPr>
              <a:t>,R</a:t>
            </a:r>
            <a:r>
              <a:rPr lang="fr-FR" baseline="-25000" dirty="0" smtClean="0">
                <a:solidFill>
                  <a:schemeClr val="tx1"/>
                </a:solidFill>
              </a:rPr>
              <a:t>2 </a:t>
            </a:r>
            <a:r>
              <a:rPr lang="fr-FR" dirty="0">
                <a:solidFill>
                  <a:schemeClr val="tx1"/>
                </a:solidFill>
              </a:rPr>
              <a:t>,</a:t>
            </a:r>
            <a:r>
              <a:rPr lang="fr-FR" dirty="0" smtClean="0">
                <a:solidFill>
                  <a:schemeClr val="tx1"/>
                </a:solidFill>
              </a:rPr>
              <a:t>…..R</a:t>
            </a:r>
            <a:r>
              <a:rPr lang="fr-FR" baseline="-25000" dirty="0">
                <a:solidFill>
                  <a:schemeClr val="tx1"/>
                </a:solidFill>
              </a:rPr>
              <a:t>n</a:t>
            </a:r>
            <a:r>
              <a:rPr lang="fr-FR" dirty="0" smtClean="0">
                <a:solidFill>
                  <a:schemeClr val="tx1"/>
                </a:solidFill>
              </a:rPr>
              <a:t>)</a:t>
            </a:r>
          </a:p>
          <a:p>
            <a:pPr algn="ctr"/>
            <a:r>
              <a:rPr lang="fr-FR" dirty="0" smtClean="0">
                <a:solidFill>
                  <a:schemeClr val="tx1"/>
                </a:solidFill>
              </a:rPr>
              <a:t>≤ Critères définis</a:t>
            </a:r>
            <a:endParaRPr lang="fr-FR" dirty="0">
              <a:solidFill>
                <a:schemeClr val="tx1"/>
              </a:solidFill>
            </a:endParaRPr>
          </a:p>
        </p:txBody>
      </p:sp>
      <p:sp>
        <p:nvSpPr>
          <p:cNvPr id="5" name="Losange 4"/>
          <p:cNvSpPr/>
          <p:nvPr/>
        </p:nvSpPr>
        <p:spPr>
          <a:xfrm>
            <a:off x="4521933" y="3228780"/>
            <a:ext cx="2722179" cy="898634"/>
          </a:xfrm>
          <a:prstGeom prst="diamond">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Moyenne des résultats conforme</a:t>
            </a:r>
            <a:endParaRPr lang="fr-FR" dirty="0">
              <a:solidFill>
                <a:schemeClr val="tx1"/>
              </a:solidFill>
            </a:endParaRPr>
          </a:p>
        </p:txBody>
      </p:sp>
      <p:sp>
        <p:nvSpPr>
          <p:cNvPr id="6" name="Losange 5"/>
          <p:cNvSpPr/>
          <p:nvPr/>
        </p:nvSpPr>
        <p:spPr>
          <a:xfrm>
            <a:off x="4117284" y="5458869"/>
            <a:ext cx="3531477" cy="1264792"/>
          </a:xfrm>
          <a:prstGeom prst="diamond">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Nombre de résultats OOS &lt; critère défini </a:t>
            </a:r>
            <a:endParaRPr lang="fr-FR" dirty="0">
              <a:solidFill>
                <a:schemeClr val="tx1"/>
              </a:solidFill>
            </a:endParaRPr>
          </a:p>
        </p:txBody>
      </p:sp>
      <p:sp>
        <p:nvSpPr>
          <p:cNvPr id="10" name="ZoneTexte 9"/>
          <p:cNvSpPr txBox="1"/>
          <p:nvPr/>
        </p:nvSpPr>
        <p:spPr>
          <a:xfrm>
            <a:off x="121266" y="4798426"/>
            <a:ext cx="3152586" cy="1754326"/>
          </a:xfrm>
          <a:prstGeom prst="rect">
            <a:avLst/>
          </a:prstGeom>
          <a:noFill/>
          <a:ln w="28575">
            <a:solidFill>
              <a:schemeClr val="accent2"/>
            </a:solidFill>
          </a:ln>
        </p:spPr>
        <p:txBody>
          <a:bodyPr wrap="square" rtlCol="0">
            <a:spAutoFit/>
          </a:bodyPr>
          <a:lstStyle/>
          <a:p>
            <a:r>
              <a:rPr lang="fr-FR" dirty="0" smtClean="0"/>
              <a:t>Décision laboratoire : </a:t>
            </a:r>
          </a:p>
          <a:p>
            <a:r>
              <a:rPr lang="fr-FR" b="1" dirty="0" smtClean="0">
                <a:solidFill>
                  <a:srgbClr val="009900"/>
                </a:solidFill>
                <a:effectLst>
                  <a:outerShdw blurRad="38100" dist="38100" dir="2700000" algn="tl">
                    <a:srgbClr val="000000">
                      <a:alpha val="43137"/>
                    </a:srgbClr>
                  </a:outerShdw>
                </a:effectLst>
              </a:rPr>
              <a:t>RÉSULTAT CONFORME</a:t>
            </a:r>
          </a:p>
          <a:p>
            <a:r>
              <a:rPr lang="fr-FR" dirty="0" smtClean="0"/>
              <a:t>Rendu des résultats : </a:t>
            </a:r>
          </a:p>
          <a:p>
            <a:r>
              <a:rPr lang="fr-FR" dirty="0" smtClean="0"/>
              <a:t>résultats individuels + moyenne </a:t>
            </a:r>
            <a:r>
              <a:rPr lang="fr-FR" dirty="0"/>
              <a:t>(</a:t>
            </a:r>
            <a:r>
              <a:rPr lang="fr-FR" dirty="0" smtClean="0"/>
              <a:t>R</a:t>
            </a:r>
            <a:r>
              <a:rPr lang="fr-FR" baseline="-25000" dirty="0" smtClean="0"/>
              <a:t>1 </a:t>
            </a:r>
            <a:r>
              <a:rPr lang="fr-FR" dirty="0"/>
              <a:t>,…..R</a:t>
            </a:r>
            <a:r>
              <a:rPr lang="fr-FR" baseline="-25000" dirty="0"/>
              <a:t>n</a:t>
            </a:r>
            <a:r>
              <a:rPr lang="fr-FR" dirty="0"/>
              <a:t>) </a:t>
            </a:r>
            <a:r>
              <a:rPr lang="fr-FR" dirty="0" smtClean="0"/>
              <a:t> + CV % ou autre critère</a:t>
            </a:r>
            <a:endParaRPr lang="fr-FR" dirty="0"/>
          </a:p>
        </p:txBody>
      </p:sp>
      <p:sp>
        <p:nvSpPr>
          <p:cNvPr id="4" name="ZoneTexte 3"/>
          <p:cNvSpPr txBox="1"/>
          <p:nvPr/>
        </p:nvSpPr>
        <p:spPr>
          <a:xfrm>
            <a:off x="9182640" y="2957360"/>
            <a:ext cx="2422280" cy="2585323"/>
          </a:xfrm>
          <a:prstGeom prst="rect">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Décision </a:t>
            </a:r>
          </a:p>
          <a:p>
            <a:r>
              <a:rPr lang="fr-FR" dirty="0" smtClean="0"/>
              <a:t>Laboratoire:</a:t>
            </a:r>
          </a:p>
          <a:p>
            <a:r>
              <a:rPr lang="fr-FR" b="1" dirty="0" smtClean="0">
                <a:solidFill>
                  <a:srgbClr val="FF0000"/>
                </a:solidFill>
                <a:effectLst>
                  <a:outerShdw blurRad="38100" dist="38100" dir="2700000" algn="tl">
                    <a:srgbClr val="000000">
                      <a:alpha val="43137"/>
                    </a:srgbClr>
                  </a:outerShdw>
                </a:effectLst>
              </a:rPr>
              <a:t>RÉSULTAT NON CONFORME.</a:t>
            </a:r>
          </a:p>
          <a:p>
            <a:r>
              <a:rPr lang="fr-FR" dirty="0" err="1" smtClean="0"/>
              <a:t>OOSConfirmé</a:t>
            </a:r>
            <a:r>
              <a:rPr lang="fr-FR" dirty="0" smtClean="0"/>
              <a:t> </a:t>
            </a:r>
          </a:p>
          <a:p>
            <a:r>
              <a:rPr lang="fr-FR" dirty="0" smtClean="0"/>
              <a:t>Résultats rendus : résultats individuels + moyenne + CV% ou autre critère</a:t>
            </a:r>
            <a:endParaRPr lang="fr-FR" dirty="0"/>
          </a:p>
        </p:txBody>
      </p:sp>
      <p:cxnSp>
        <p:nvCxnSpPr>
          <p:cNvPr id="21" name="Connecteur droit avec flèche 20"/>
          <p:cNvCxnSpPr>
            <a:stCxn id="5" idx="2"/>
            <a:endCxn id="6" idx="0"/>
          </p:cNvCxnSpPr>
          <p:nvPr/>
        </p:nvCxnSpPr>
        <p:spPr>
          <a:xfrm>
            <a:off x="5883023" y="4127414"/>
            <a:ext cx="0" cy="133145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729435" y="15085"/>
            <a:ext cx="2286668" cy="830997"/>
          </a:xfrm>
          <a:prstGeom prst="rect">
            <a:avLst/>
          </a:prstGeom>
          <a:noFill/>
          <a:ln w="28575">
            <a:solidFill>
              <a:schemeClr val="accent2"/>
            </a:solidFill>
          </a:ln>
        </p:spPr>
        <p:txBody>
          <a:bodyPr wrap="square" rtlCol="0">
            <a:spAutoFit/>
          </a:bodyPr>
          <a:lstStyle/>
          <a:p>
            <a:pPr algn="ctr"/>
            <a:r>
              <a:rPr lang="fr-FR" sz="2400" b="1" dirty="0" smtClean="0"/>
              <a:t>Plan de </a:t>
            </a:r>
            <a:r>
              <a:rPr lang="fr-FR" sz="2400" b="1" dirty="0" err="1" smtClean="0"/>
              <a:t>Re-test</a:t>
            </a:r>
            <a:endParaRPr lang="fr-FR" sz="2400" b="1" dirty="0" smtClean="0"/>
          </a:p>
          <a:p>
            <a:pPr algn="ctr"/>
            <a:r>
              <a:rPr lang="fr-FR" sz="2400" b="1" dirty="0" smtClean="0"/>
              <a:t>R</a:t>
            </a:r>
            <a:r>
              <a:rPr lang="fr-FR" sz="2400" b="1" baseline="-25000" dirty="0" smtClean="0"/>
              <a:t>2</a:t>
            </a:r>
            <a:r>
              <a:rPr lang="fr-FR" sz="2400" b="1" dirty="0" smtClean="0"/>
              <a:t> à R</a:t>
            </a:r>
            <a:r>
              <a:rPr lang="fr-FR" sz="2400" b="1" baseline="-25000" dirty="0" smtClean="0"/>
              <a:t>n</a:t>
            </a:r>
            <a:endParaRPr lang="fr-FR" sz="2400" b="1" dirty="0"/>
          </a:p>
        </p:txBody>
      </p:sp>
      <p:cxnSp>
        <p:nvCxnSpPr>
          <p:cNvPr id="37" name="Connecteur droit avec flèche 36"/>
          <p:cNvCxnSpPr>
            <a:stCxn id="3" idx="2"/>
            <a:endCxn id="5" idx="0"/>
          </p:cNvCxnSpPr>
          <p:nvPr/>
        </p:nvCxnSpPr>
        <p:spPr>
          <a:xfrm>
            <a:off x="5883023" y="2719526"/>
            <a:ext cx="0" cy="50925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5904301" y="2758163"/>
            <a:ext cx="746975" cy="369332"/>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rPr>
              <a:t>OUI</a:t>
            </a:r>
            <a:endParaRPr lang="fr-FR" b="1" dirty="0">
              <a:effectLst>
                <a:outerShdw blurRad="38100" dist="38100" dir="2700000" algn="tl">
                  <a:srgbClr val="000000">
                    <a:alpha val="43137"/>
                  </a:srgbClr>
                </a:outerShdw>
              </a:effectLst>
            </a:endParaRPr>
          </a:p>
        </p:txBody>
      </p:sp>
      <p:sp>
        <p:nvSpPr>
          <p:cNvPr id="39" name="ZoneTexte 38"/>
          <p:cNvSpPr txBox="1"/>
          <p:nvPr/>
        </p:nvSpPr>
        <p:spPr>
          <a:xfrm>
            <a:off x="5890127" y="4647112"/>
            <a:ext cx="746975" cy="369332"/>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rPr>
              <a:t>OUI</a:t>
            </a:r>
            <a:endParaRPr lang="fr-FR" b="1" dirty="0">
              <a:effectLst>
                <a:outerShdw blurRad="38100" dist="38100" dir="2700000" algn="tl">
                  <a:srgbClr val="000000">
                    <a:alpha val="43137"/>
                  </a:srgbClr>
                </a:outerShdw>
              </a:effectLst>
            </a:endParaRPr>
          </a:p>
        </p:txBody>
      </p:sp>
      <p:cxnSp>
        <p:nvCxnSpPr>
          <p:cNvPr id="45" name="Connecteur droit avec flèche 44"/>
          <p:cNvCxnSpPr>
            <a:stCxn id="5" idx="3"/>
          </p:cNvCxnSpPr>
          <p:nvPr/>
        </p:nvCxnSpPr>
        <p:spPr>
          <a:xfrm>
            <a:off x="7244112" y="3678097"/>
            <a:ext cx="1938527"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en angle 48"/>
          <p:cNvCxnSpPr/>
          <p:nvPr/>
        </p:nvCxnSpPr>
        <p:spPr>
          <a:xfrm rot="10800000">
            <a:off x="3267924" y="5650720"/>
            <a:ext cx="849360" cy="440545"/>
          </a:xfrm>
          <a:prstGeom prst="bentConnector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en angle 50"/>
          <p:cNvCxnSpPr>
            <a:stCxn id="6" idx="3"/>
          </p:cNvCxnSpPr>
          <p:nvPr/>
        </p:nvCxnSpPr>
        <p:spPr>
          <a:xfrm flipV="1">
            <a:off x="7648761" y="5066005"/>
            <a:ext cx="1533878" cy="1025260"/>
          </a:xfrm>
          <a:prstGeom prst="bentConnector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7648761" y="5388623"/>
            <a:ext cx="746975" cy="369332"/>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rPr>
              <a:t>NON</a:t>
            </a:r>
            <a:endParaRPr lang="fr-FR" b="1" dirty="0">
              <a:effectLst>
                <a:outerShdw blurRad="38100" dist="38100" dir="2700000" algn="tl">
                  <a:srgbClr val="000000">
                    <a:alpha val="43137"/>
                  </a:srgbClr>
                </a:outerShdw>
              </a:effectLst>
            </a:endParaRPr>
          </a:p>
        </p:txBody>
      </p:sp>
      <p:sp>
        <p:nvSpPr>
          <p:cNvPr id="57" name="ZoneTexte 56"/>
          <p:cNvSpPr txBox="1"/>
          <p:nvPr/>
        </p:nvSpPr>
        <p:spPr>
          <a:xfrm>
            <a:off x="7773457" y="3282506"/>
            <a:ext cx="746975" cy="369332"/>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rPr>
              <a:t>NON</a:t>
            </a:r>
            <a:endParaRPr lang="fr-FR" b="1" dirty="0">
              <a:effectLst>
                <a:outerShdw blurRad="38100" dist="38100" dir="2700000" algn="tl">
                  <a:srgbClr val="000000">
                    <a:alpha val="43137"/>
                  </a:srgbClr>
                </a:outerShdw>
              </a:effectLst>
            </a:endParaRPr>
          </a:p>
        </p:txBody>
      </p:sp>
      <p:sp>
        <p:nvSpPr>
          <p:cNvPr id="58" name="ZoneTexte 57"/>
          <p:cNvSpPr txBox="1"/>
          <p:nvPr/>
        </p:nvSpPr>
        <p:spPr>
          <a:xfrm>
            <a:off x="7906319" y="3780169"/>
            <a:ext cx="544580" cy="461665"/>
          </a:xfrm>
          <a:prstGeom prst="rect">
            <a:avLst/>
          </a:prstGeom>
          <a:noFill/>
        </p:spPr>
        <p:txBody>
          <a:bodyPr wrap="square" rtlCol="0">
            <a:spAutoFit/>
          </a:bodyPr>
          <a:lstStyle/>
          <a:p>
            <a:r>
              <a:rPr lang="fr-FR" sz="2400" b="1" dirty="0" smtClean="0">
                <a:solidFill>
                  <a:srgbClr val="FF0000"/>
                </a:solidFill>
              </a:rPr>
              <a:t>(e)</a:t>
            </a:r>
            <a:endParaRPr lang="fr-FR" sz="2400" b="1" dirty="0">
              <a:solidFill>
                <a:srgbClr val="FF0000"/>
              </a:solidFill>
            </a:endParaRPr>
          </a:p>
        </p:txBody>
      </p:sp>
      <p:sp>
        <p:nvSpPr>
          <p:cNvPr id="59" name="ZoneTexte 58"/>
          <p:cNvSpPr txBox="1"/>
          <p:nvPr/>
        </p:nvSpPr>
        <p:spPr>
          <a:xfrm>
            <a:off x="8516897" y="5388623"/>
            <a:ext cx="544580" cy="461665"/>
          </a:xfrm>
          <a:prstGeom prst="rect">
            <a:avLst/>
          </a:prstGeom>
          <a:noFill/>
        </p:spPr>
        <p:txBody>
          <a:bodyPr wrap="square" rtlCol="0">
            <a:spAutoFit/>
          </a:bodyPr>
          <a:lstStyle/>
          <a:p>
            <a:r>
              <a:rPr lang="fr-FR" sz="2400" b="1" dirty="0" smtClean="0">
                <a:solidFill>
                  <a:srgbClr val="FF0000"/>
                </a:solidFill>
              </a:rPr>
              <a:t>(f)</a:t>
            </a:r>
            <a:endParaRPr lang="fr-FR" sz="2400" b="1" dirty="0">
              <a:solidFill>
                <a:srgbClr val="FF0000"/>
              </a:solidFill>
            </a:endParaRPr>
          </a:p>
        </p:txBody>
      </p:sp>
      <p:sp>
        <p:nvSpPr>
          <p:cNvPr id="60" name="ZoneTexte 59"/>
          <p:cNvSpPr txBox="1"/>
          <p:nvPr/>
        </p:nvSpPr>
        <p:spPr>
          <a:xfrm>
            <a:off x="3692603" y="5371462"/>
            <a:ext cx="746975" cy="369332"/>
          </a:xfrm>
          <a:prstGeom prst="rect">
            <a:avLst/>
          </a:prstGeom>
          <a:noFill/>
        </p:spPr>
        <p:txBody>
          <a:bodyPr wrap="square" rtlCol="0">
            <a:spAutoFit/>
          </a:bodyPr>
          <a:lstStyle/>
          <a:p>
            <a:pPr algn="ctr"/>
            <a:r>
              <a:rPr lang="fr-FR" b="1" dirty="0" smtClean="0">
                <a:effectLst>
                  <a:outerShdw blurRad="38100" dist="38100" dir="2700000" algn="tl">
                    <a:srgbClr val="000000">
                      <a:alpha val="43137"/>
                    </a:srgbClr>
                  </a:outerShdw>
                </a:effectLst>
              </a:rPr>
              <a:t>OUI</a:t>
            </a:r>
            <a:endParaRPr lang="fr-FR" b="1" dirty="0">
              <a:effectLst>
                <a:outerShdw blurRad="38100" dist="38100" dir="2700000" algn="tl">
                  <a:srgbClr val="000000">
                    <a:alpha val="43137"/>
                  </a:srgbClr>
                </a:outerShdw>
              </a:effectLst>
            </a:endParaRPr>
          </a:p>
        </p:txBody>
      </p:sp>
      <p:sp>
        <p:nvSpPr>
          <p:cNvPr id="62" name="ZoneTexte 61"/>
          <p:cNvSpPr txBox="1"/>
          <p:nvPr/>
        </p:nvSpPr>
        <p:spPr>
          <a:xfrm>
            <a:off x="3249148" y="5723841"/>
            <a:ext cx="544580" cy="461665"/>
          </a:xfrm>
          <a:prstGeom prst="rect">
            <a:avLst/>
          </a:prstGeom>
          <a:noFill/>
        </p:spPr>
        <p:txBody>
          <a:bodyPr wrap="square" rtlCol="0">
            <a:spAutoFit/>
          </a:bodyPr>
          <a:lstStyle/>
          <a:p>
            <a:r>
              <a:rPr lang="fr-FR" sz="2400" b="1" dirty="0" smtClean="0">
                <a:solidFill>
                  <a:srgbClr val="FF0000"/>
                </a:solidFill>
              </a:rPr>
              <a:t>(g)</a:t>
            </a:r>
            <a:endParaRPr lang="fr-FR" sz="2400" b="1" dirty="0">
              <a:solidFill>
                <a:srgbClr val="FF0000"/>
              </a:solidFill>
            </a:endParaRPr>
          </a:p>
        </p:txBody>
      </p:sp>
      <p:cxnSp>
        <p:nvCxnSpPr>
          <p:cNvPr id="9" name="Connecteur droit avec flèche 8"/>
          <p:cNvCxnSpPr/>
          <p:nvPr/>
        </p:nvCxnSpPr>
        <p:spPr>
          <a:xfrm>
            <a:off x="5888535" y="864395"/>
            <a:ext cx="0" cy="62536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395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46841" y="4650524"/>
            <a:ext cx="11114690" cy="2123658"/>
          </a:xfrm>
          <a:prstGeom prst="rect">
            <a:avLst/>
          </a:prstGeom>
          <a:noFill/>
          <a:ln>
            <a:solidFill>
              <a:srgbClr val="D60093"/>
            </a:solidFill>
          </a:ln>
        </p:spPr>
        <p:txBody>
          <a:bodyPr wrap="square" rtlCol="0">
            <a:spAutoFit/>
          </a:bodyPr>
          <a:lstStyle/>
          <a:p>
            <a:pPr algn="ctr"/>
            <a:r>
              <a:rPr lang="fr-FR" sz="2400" b="1" dirty="0" smtClean="0">
                <a:solidFill>
                  <a:srgbClr val="D60093"/>
                </a:solidFill>
                <a:latin typeface="Times New Roman" panose="02020603050405020304" pitchFamily="18" charset="0"/>
                <a:cs typeface="Times New Roman" panose="02020603050405020304" pitchFamily="18" charset="0"/>
              </a:rPr>
              <a:t>CAPA</a:t>
            </a:r>
          </a:p>
          <a:p>
            <a:pPr algn="just">
              <a:lnSpc>
                <a:spcPct val="150000"/>
              </a:lnSpc>
            </a:pPr>
            <a:r>
              <a:rPr lang="fr-FR" sz="2400" dirty="0" smtClean="0">
                <a:solidFill>
                  <a:srgbClr val="D60093"/>
                </a:solidFill>
                <a:latin typeface="Times New Roman" panose="02020603050405020304" pitchFamily="18" charset="0"/>
                <a:cs typeface="Times New Roman" panose="02020603050405020304" pitchFamily="18" charset="0"/>
              </a:rPr>
              <a:t>             Enregistrement de la déviation</a:t>
            </a:r>
          </a:p>
          <a:p>
            <a:pPr algn="just">
              <a:lnSpc>
                <a:spcPct val="150000"/>
              </a:lnSpc>
            </a:pPr>
            <a:r>
              <a:rPr lang="fr-FR" sz="2400" dirty="0" smtClean="0">
                <a:solidFill>
                  <a:srgbClr val="D60093"/>
                </a:solidFill>
                <a:latin typeface="Times New Roman" panose="02020603050405020304" pitchFamily="18" charset="0"/>
                <a:cs typeface="Times New Roman" panose="02020603050405020304" pitchFamily="18" charset="0"/>
              </a:rPr>
              <a:t>             Intensifier le plan d’échantillonnage pour les lots ce fournisseur</a:t>
            </a:r>
          </a:p>
          <a:p>
            <a:pPr algn="just">
              <a:lnSpc>
                <a:spcPct val="150000"/>
              </a:lnSpc>
            </a:pPr>
            <a:r>
              <a:rPr lang="fr-FR" sz="2400" dirty="0" smtClean="0">
                <a:solidFill>
                  <a:srgbClr val="D60093"/>
                </a:solidFill>
                <a:latin typeface="Times New Roman" panose="02020603050405020304" pitchFamily="18" charset="0"/>
                <a:cs typeface="Times New Roman" panose="02020603050405020304" pitchFamily="18" charset="0"/>
              </a:rPr>
              <a:t>             Intensifier les contrôles pour les lots de ce fournisseur</a:t>
            </a:r>
          </a:p>
        </p:txBody>
      </p:sp>
      <p:graphicFrame>
        <p:nvGraphicFramePr>
          <p:cNvPr id="2" name="Tableau 1"/>
          <p:cNvGraphicFramePr>
            <a:graphicFrameLocks noGrp="1"/>
          </p:cNvGraphicFramePr>
          <p:nvPr>
            <p:extLst>
              <p:ext uri="{D42A27DB-BD31-4B8C-83A1-F6EECF244321}">
                <p14:modId xmlns:p14="http://schemas.microsoft.com/office/powerpoint/2010/main" val="2568874004"/>
              </p:ext>
            </p:extLst>
          </p:nvPr>
        </p:nvGraphicFramePr>
        <p:xfrm>
          <a:off x="586850" y="1845605"/>
          <a:ext cx="11368593" cy="1958412"/>
        </p:xfrm>
        <a:graphic>
          <a:graphicData uri="http://schemas.openxmlformats.org/drawingml/2006/table">
            <a:tbl>
              <a:tblPr firstRow="1" bandRow="1">
                <a:tableStyleId>{5C22544A-7EE6-4342-B048-85BDC9FD1C3A}</a:tableStyleId>
              </a:tblPr>
              <a:tblGrid>
                <a:gridCol w="1263177">
                  <a:extLst>
                    <a:ext uri="{9D8B030D-6E8A-4147-A177-3AD203B41FA5}">
                      <a16:colId xmlns:a16="http://schemas.microsoft.com/office/drawing/2014/main" val="20000"/>
                    </a:ext>
                  </a:extLst>
                </a:gridCol>
                <a:gridCol w="1263177">
                  <a:extLst>
                    <a:ext uri="{9D8B030D-6E8A-4147-A177-3AD203B41FA5}">
                      <a16:colId xmlns:a16="http://schemas.microsoft.com/office/drawing/2014/main" val="20001"/>
                    </a:ext>
                  </a:extLst>
                </a:gridCol>
                <a:gridCol w="1263177">
                  <a:extLst>
                    <a:ext uri="{9D8B030D-6E8A-4147-A177-3AD203B41FA5}">
                      <a16:colId xmlns:a16="http://schemas.microsoft.com/office/drawing/2014/main" val="20002"/>
                    </a:ext>
                  </a:extLst>
                </a:gridCol>
                <a:gridCol w="1263177">
                  <a:extLst>
                    <a:ext uri="{9D8B030D-6E8A-4147-A177-3AD203B41FA5}">
                      <a16:colId xmlns:a16="http://schemas.microsoft.com/office/drawing/2014/main" val="20003"/>
                    </a:ext>
                  </a:extLst>
                </a:gridCol>
                <a:gridCol w="1263177">
                  <a:extLst>
                    <a:ext uri="{9D8B030D-6E8A-4147-A177-3AD203B41FA5}">
                      <a16:colId xmlns:a16="http://schemas.microsoft.com/office/drawing/2014/main" val="20004"/>
                    </a:ext>
                  </a:extLst>
                </a:gridCol>
                <a:gridCol w="1263177">
                  <a:extLst>
                    <a:ext uri="{9D8B030D-6E8A-4147-A177-3AD203B41FA5}">
                      <a16:colId xmlns:a16="http://schemas.microsoft.com/office/drawing/2014/main" val="20005"/>
                    </a:ext>
                  </a:extLst>
                </a:gridCol>
                <a:gridCol w="1263177">
                  <a:extLst>
                    <a:ext uri="{9D8B030D-6E8A-4147-A177-3AD203B41FA5}">
                      <a16:colId xmlns:a16="http://schemas.microsoft.com/office/drawing/2014/main" val="20006"/>
                    </a:ext>
                  </a:extLst>
                </a:gridCol>
                <a:gridCol w="1120630">
                  <a:extLst>
                    <a:ext uri="{9D8B030D-6E8A-4147-A177-3AD203B41FA5}">
                      <a16:colId xmlns:a16="http://schemas.microsoft.com/office/drawing/2014/main" val="20007"/>
                    </a:ext>
                  </a:extLst>
                </a:gridCol>
                <a:gridCol w="1405724">
                  <a:extLst>
                    <a:ext uri="{9D8B030D-6E8A-4147-A177-3AD203B41FA5}">
                      <a16:colId xmlns:a16="http://schemas.microsoft.com/office/drawing/2014/main" val="20008"/>
                    </a:ext>
                  </a:extLst>
                </a:gridCol>
              </a:tblGrid>
              <a:tr h="1044012">
                <a:tc>
                  <a:txBody>
                    <a:bodyPr/>
                    <a:lstStyle/>
                    <a:p>
                      <a:pPr algn="ctr"/>
                      <a:r>
                        <a:rPr lang="fr-FR" sz="2400" dirty="0" smtClean="0"/>
                        <a:t>Nombre de OOS</a:t>
                      </a:r>
                      <a:endParaRPr lang="fr-FR" sz="2400" dirty="0"/>
                    </a:p>
                  </a:txBody>
                  <a:tcPr/>
                </a:tc>
                <a:tc>
                  <a:txBody>
                    <a:bodyPr/>
                    <a:lstStyle/>
                    <a:p>
                      <a:pPr algn="ctr"/>
                      <a:r>
                        <a:rPr lang="fr-FR" sz="2400" dirty="0" smtClean="0"/>
                        <a:t>R</a:t>
                      </a:r>
                      <a:r>
                        <a:rPr lang="fr-FR" sz="2400" baseline="-25000" dirty="0" smtClean="0"/>
                        <a:t>1</a:t>
                      </a:r>
                      <a:endParaRPr lang="fr-F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R</a:t>
                      </a:r>
                      <a:r>
                        <a:rPr lang="fr-FR" sz="2400" baseline="-25000" dirty="0" smtClean="0"/>
                        <a:t>2</a:t>
                      </a:r>
                      <a:endParaRPr lang="fr-FR" sz="2400" dirty="0" smtClean="0"/>
                    </a:p>
                    <a:p>
                      <a:pPr algn="ctr"/>
                      <a:endParaRPr lang="fr-F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R</a:t>
                      </a:r>
                      <a:r>
                        <a:rPr lang="fr-FR" sz="2400" baseline="-25000" dirty="0" smtClean="0"/>
                        <a:t>3</a:t>
                      </a:r>
                      <a:endParaRPr lang="fr-FR" sz="2400" dirty="0" smtClean="0"/>
                    </a:p>
                    <a:p>
                      <a:pPr algn="ctr"/>
                      <a:endParaRPr lang="fr-F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R</a:t>
                      </a:r>
                      <a:r>
                        <a:rPr lang="fr-FR" sz="2400" baseline="-25000" dirty="0" smtClean="0"/>
                        <a:t>4</a:t>
                      </a:r>
                      <a:endParaRPr lang="fr-FR" sz="2400" dirty="0" smtClean="0"/>
                    </a:p>
                    <a:p>
                      <a:pPr algn="ctr"/>
                      <a:endParaRPr lang="fr-F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R</a:t>
                      </a:r>
                      <a:r>
                        <a:rPr lang="fr-FR" sz="2400" baseline="-25000" dirty="0" smtClean="0"/>
                        <a:t>5</a:t>
                      </a:r>
                      <a:endParaRPr lang="fr-FR" sz="2400" dirty="0" smtClean="0"/>
                    </a:p>
                    <a:p>
                      <a:pPr algn="ctr"/>
                      <a:endParaRPr lang="fr-F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R</a:t>
                      </a:r>
                      <a:r>
                        <a:rPr lang="fr-FR" sz="2400" baseline="-25000" dirty="0" smtClean="0"/>
                        <a:t>6</a:t>
                      </a:r>
                      <a:endParaRPr lang="fr-FR" sz="2400" dirty="0" smtClean="0"/>
                    </a:p>
                    <a:p>
                      <a:pPr algn="ctr"/>
                      <a:endParaRPr lang="fr-FR" sz="2400" dirty="0"/>
                    </a:p>
                  </a:txBody>
                  <a:tcPr/>
                </a:tc>
                <a:tc>
                  <a:txBody>
                    <a:bodyPr/>
                    <a:lstStyle/>
                    <a:p>
                      <a:pPr algn="ctr"/>
                      <a:r>
                        <a:rPr lang="fr-FR" sz="2400" dirty="0" smtClean="0"/>
                        <a:t>CV (%)</a:t>
                      </a:r>
                      <a:endParaRPr lang="fr-FR" sz="2400" dirty="0"/>
                    </a:p>
                  </a:txBody>
                  <a:tcPr/>
                </a:tc>
                <a:tc>
                  <a:txBody>
                    <a:bodyPr/>
                    <a:lstStyle/>
                    <a:p>
                      <a:pPr algn="ctr"/>
                      <a:r>
                        <a:rPr lang="fr-FR" sz="2400" dirty="0" smtClean="0"/>
                        <a:t>moyenne</a:t>
                      </a:r>
                      <a:endParaRPr lang="fr-FR" sz="2400" dirty="0"/>
                    </a:p>
                  </a:txBody>
                  <a:tcPr/>
                </a:tc>
                <a:extLst>
                  <a:ext uri="{0D108BD9-81ED-4DB2-BD59-A6C34878D82A}">
                    <a16:rowId xmlns:a16="http://schemas.microsoft.com/office/drawing/2014/main" val="10000"/>
                  </a:ext>
                </a:extLst>
              </a:tr>
              <a:tr h="423405">
                <a:tc>
                  <a:txBody>
                    <a:bodyPr/>
                    <a:lstStyle/>
                    <a:p>
                      <a:pPr algn="ctr"/>
                      <a:endParaRPr lang="fr-FR" sz="2400"/>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2,13</a:t>
                      </a:r>
                      <a:endParaRPr lang="fr-FR" sz="2400" b="1" dirty="0">
                        <a:solidFill>
                          <a:srgbClr val="FF0000"/>
                        </a:solidFill>
                        <a:effectLst>
                          <a:outerShdw blurRad="38100" dist="38100" dir="2700000" algn="tl">
                            <a:srgbClr val="000000">
                              <a:alpha val="43137"/>
                            </a:srgbClr>
                          </a:outerShdw>
                        </a:effectLst>
                      </a:endParaRPr>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2,13</a:t>
                      </a:r>
                      <a:endParaRPr lang="fr-FR" sz="2400" b="1" dirty="0">
                        <a:solidFill>
                          <a:srgbClr val="FF0000"/>
                        </a:solidFill>
                        <a:effectLst>
                          <a:outerShdw blurRad="38100" dist="38100" dir="2700000" algn="tl">
                            <a:srgbClr val="000000">
                              <a:alpha val="43137"/>
                            </a:srgbClr>
                          </a:outerShdw>
                        </a:effectLst>
                      </a:endParaRPr>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2,12</a:t>
                      </a:r>
                      <a:endParaRPr lang="fr-FR" sz="2400" b="1" dirty="0">
                        <a:solidFill>
                          <a:srgbClr val="FF0000"/>
                        </a:solidFill>
                        <a:effectLst>
                          <a:outerShdw blurRad="38100" dist="38100" dir="2700000" algn="tl">
                            <a:srgbClr val="000000">
                              <a:alpha val="43137"/>
                            </a:srgbClr>
                          </a:outerShdw>
                        </a:effectLst>
                      </a:endParaRPr>
                    </a:p>
                  </a:txBody>
                  <a:tcPr/>
                </a:tc>
                <a:tc>
                  <a:txBody>
                    <a:bodyPr/>
                    <a:lstStyle/>
                    <a:p>
                      <a:pPr algn="ctr"/>
                      <a:r>
                        <a:rPr lang="fr-FR" sz="2400" dirty="0" smtClean="0"/>
                        <a:t>2,10</a:t>
                      </a:r>
                      <a:endParaRPr lang="fr-FR" sz="2400" dirty="0"/>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2,15</a:t>
                      </a:r>
                      <a:endParaRPr lang="fr-FR" sz="2400" b="1" dirty="0">
                        <a:solidFill>
                          <a:srgbClr val="FF0000"/>
                        </a:solidFill>
                        <a:effectLst>
                          <a:outerShdw blurRad="38100" dist="38100" dir="2700000" algn="tl">
                            <a:srgbClr val="000000">
                              <a:alpha val="43137"/>
                            </a:srgbClr>
                          </a:outerShdw>
                        </a:effectLst>
                      </a:endParaRPr>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2,14</a:t>
                      </a:r>
                      <a:endParaRPr lang="fr-FR" sz="2400" b="1" dirty="0">
                        <a:solidFill>
                          <a:srgbClr val="FF0000"/>
                        </a:solidFill>
                        <a:effectLst>
                          <a:outerShdw blurRad="38100" dist="38100" dir="2700000" algn="tl">
                            <a:srgbClr val="000000">
                              <a:alpha val="43137"/>
                            </a:srgbClr>
                          </a:outerShdw>
                        </a:effectLst>
                      </a:endParaRPr>
                    </a:p>
                  </a:txBody>
                  <a:tcPr/>
                </a:tc>
                <a:tc>
                  <a:txBody>
                    <a:bodyPr/>
                    <a:lstStyle/>
                    <a:p>
                      <a:pPr algn="ctr"/>
                      <a:r>
                        <a:rPr lang="fr-FR" sz="2400" b="1" dirty="0" smtClean="0">
                          <a:solidFill>
                            <a:srgbClr val="00B050"/>
                          </a:solidFill>
                          <a:effectLst>
                            <a:outerShdw blurRad="38100" dist="38100" dir="2700000" algn="tl">
                              <a:srgbClr val="000000">
                                <a:alpha val="43137"/>
                              </a:srgbClr>
                            </a:outerShdw>
                          </a:effectLst>
                        </a:rPr>
                        <a:t>1,72</a:t>
                      </a:r>
                      <a:endParaRPr lang="fr-FR" sz="2400" b="1" dirty="0">
                        <a:solidFill>
                          <a:srgbClr val="00B050"/>
                        </a:solidFill>
                        <a:effectLst>
                          <a:outerShdw blurRad="38100" dist="38100" dir="2700000" algn="tl">
                            <a:srgbClr val="000000">
                              <a:alpha val="43137"/>
                            </a:srgbClr>
                          </a:outerShdw>
                        </a:effectLst>
                      </a:endParaRPr>
                    </a:p>
                  </a:txBody>
                  <a:tcPr/>
                </a:tc>
                <a:tc>
                  <a:txBody>
                    <a:bodyPr/>
                    <a:lstStyle/>
                    <a:p>
                      <a:pPr algn="ctr"/>
                      <a:r>
                        <a:rPr lang="fr-FR" sz="2400" b="1" dirty="0" smtClean="0">
                          <a:solidFill>
                            <a:srgbClr val="FF0000"/>
                          </a:solidFill>
                          <a:effectLst>
                            <a:outerShdw blurRad="38100" dist="38100" dir="2700000" algn="tl">
                              <a:srgbClr val="000000">
                                <a:alpha val="43137"/>
                              </a:srgbClr>
                            </a:outerShdw>
                          </a:effectLst>
                        </a:rPr>
                        <a:t>2,09</a:t>
                      </a:r>
                      <a:endParaRPr lang="fr-FR" sz="2400" b="1" dirty="0">
                        <a:solidFill>
                          <a:srgbClr val="FF00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1"/>
                  </a:ext>
                </a:extLst>
              </a:tr>
              <a:tr h="423405">
                <a:tc>
                  <a:txBody>
                    <a:bodyPr/>
                    <a:lstStyle/>
                    <a:p>
                      <a:pPr algn="ctr"/>
                      <a:r>
                        <a:rPr lang="fr-FR" sz="2400" dirty="0" smtClean="0"/>
                        <a:t>5</a:t>
                      </a:r>
                      <a:endParaRPr lang="fr-FR" sz="2400" dirty="0"/>
                    </a:p>
                  </a:txBody>
                  <a:tcPr/>
                </a:tc>
                <a:tc>
                  <a:txBody>
                    <a:bodyPr/>
                    <a:lstStyle/>
                    <a:p>
                      <a:pPr algn="ctr"/>
                      <a:r>
                        <a:rPr lang="fr-FR" sz="2400" dirty="0" smtClean="0"/>
                        <a:t>NC</a:t>
                      </a:r>
                      <a:endParaRPr lang="fr-FR" sz="2400" dirty="0"/>
                    </a:p>
                  </a:txBody>
                  <a:tcPr/>
                </a:tc>
                <a:tc>
                  <a:txBody>
                    <a:bodyPr/>
                    <a:lstStyle/>
                    <a:p>
                      <a:pPr algn="ctr"/>
                      <a:r>
                        <a:rPr lang="fr-FR" sz="2400" dirty="0" smtClean="0"/>
                        <a:t>NC</a:t>
                      </a:r>
                      <a:endParaRPr lang="fr-FR" sz="2400" dirty="0"/>
                    </a:p>
                  </a:txBody>
                  <a:tcPr/>
                </a:tc>
                <a:tc>
                  <a:txBody>
                    <a:bodyPr/>
                    <a:lstStyle/>
                    <a:p>
                      <a:pPr algn="ctr"/>
                      <a:r>
                        <a:rPr lang="fr-FR" sz="2400" dirty="0" smtClean="0"/>
                        <a:t>NC</a:t>
                      </a:r>
                      <a:endParaRPr lang="fr-FR" sz="2400" dirty="0"/>
                    </a:p>
                  </a:txBody>
                  <a:tcPr/>
                </a:tc>
                <a:tc>
                  <a:txBody>
                    <a:bodyPr/>
                    <a:lstStyle/>
                    <a:p>
                      <a:pPr algn="ctr"/>
                      <a:r>
                        <a:rPr lang="fr-FR" sz="2400" dirty="0" smtClean="0"/>
                        <a:t>C</a:t>
                      </a:r>
                      <a:endParaRPr lang="fr-FR" sz="2400" dirty="0"/>
                    </a:p>
                  </a:txBody>
                  <a:tcPr/>
                </a:tc>
                <a:tc>
                  <a:txBody>
                    <a:bodyPr/>
                    <a:lstStyle/>
                    <a:p>
                      <a:pPr algn="ctr"/>
                      <a:r>
                        <a:rPr lang="fr-FR" sz="2400" dirty="0" smtClean="0"/>
                        <a:t>NC</a:t>
                      </a:r>
                      <a:endParaRPr lang="fr-FR" sz="2400" dirty="0"/>
                    </a:p>
                  </a:txBody>
                  <a:tcPr/>
                </a:tc>
                <a:tc>
                  <a:txBody>
                    <a:bodyPr/>
                    <a:lstStyle/>
                    <a:p>
                      <a:pPr algn="ctr"/>
                      <a:r>
                        <a:rPr lang="fr-FR" sz="2400" dirty="0" smtClean="0"/>
                        <a:t>NC</a:t>
                      </a:r>
                      <a:endParaRPr lang="fr-FR" sz="2400" dirty="0"/>
                    </a:p>
                  </a:txBody>
                  <a:tcPr/>
                </a:tc>
                <a:tc>
                  <a:txBody>
                    <a:bodyPr/>
                    <a:lstStyle/>
                    <a:p>
                      <a:pPr algn="ctr"/>
                      <a:r>
                        <a:rPr lang="fr-FR" sz="2400" dirty="0" smtClean="0"/>
                        <a:t>C</a:t>
                      </a:r>
                      <a:endParaRPr lang="fr-FR" sz="2400" dirty="0"/>
                    </a:p>
                  </a:txBody>
                  <a:tcPr/>
                </a:tc>
                <a:tc>
                  <a:txBody>
                    <a:bodyPr/>
                    <a:lstStyle/>
                    <a:p>
                      <a:pPr algn="ctr"/>
                      <a:r>
                        <a:rPr lang="fr-FR" sz="2400" smtClean="0"/>
                        <a:t>C</a:t>
                      </a:r>
                      <a:endParaRPr lang="fr-FR" sz="2400" dirty="0"/>
                    </a:p>
                  </a:txBody>
                  <a:tcPr/>
                </a:tc>
                <a:extLst>
                  <a:ext uri="{0D108BD9-81ED-4DB2-BD59-A6C34878D82A}">
                    <a16:rowId xmlns:a16="http://schemas.microsoft.com/office/drawing/2014/main" val="10002"/>
                  </a:ext>
                </a:extLst>
              </a:tr>
            </a:tbl>
          </a:graphicData>
        </a:graphic>
      </p:graphicFrame>
      <p:sp>
        <p:nvSpPr>
          <p:cNvPr id="3" name="ZoneTexte 2"/>
          <p:cNvSpPr txBox="1"/>
          <p:nvPr/>
        </p:nvSpPr>
        <p:spPr>
          <a:xfrm>
            <a:off x="600502" y="3954099"/>
            <a:ext cx="11327641" cy="461665"/>
          </a:xfrm>
          <a:prstGeom prst="rect">
            <a:avLst/>
          </a:prstGeom>
          <a:solidFill>
            <a:schemeClr val="bg2"/>
          </a:solidFill>
        </p:spPr>
        <p:txBody>
          <a:bodyPr wrap="square" rtlCol="0">
            <a:spAutoFit/>
          </a:bodyPr>
          <a:lstStyle/>
          <a:p>
            <a:pPr algn="ctr"/>
            <a:r>
              <a:rPr lang="fr-FR" sz="2400" dirty="0" smtClean="0">
                <a:latin typeface="Times New Roman" panose="02020603050405020304" pitchFamily="18" charset="0"/>
                <a:cs typeface="Times New Roman" panose="02020603050405020304" pitchFamily="18" charset="0"/>
              </a:rPr>
              <a:t>CONCLUSION : NON CONFORME</a:t>
            </a:r>
            <a:endParaRPr lang="fr-FR" sz="2400"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600502" y="1192924"/>
            <a:ext cx="11327640" cy="461665"/>
          </a:xfrm>
          <a:prstGeom prst="rect">
            <a:avLst/>
          </a:prstGeom>
          <a:solidFill>
            <a:schemeClr val="bg2"/>
          </a:solidFill>
          <a:ln>
            <a:solidFill>
              <a:schemeClr val="tx1"/>
            </a:solidFill>
          </a:ln>
        </p:spPr>
        <p:txBody>
          <a:bodyPr wrap="square" rtlCol="0">
            <a:spAutoFit/>
          </a:bodyPr>
          <a:lstStyle/>
          <a:p>
            <a:r>
              <a:rPr lang="fr-FR" sz="2400" dirty="0" smtClean="0">
                <a:latin typeface="Times New Roman" panose="02020603050405020304" pitchFamily="18" charset="0"/>
                <a:cs typeface="Times New Roman" panose="02020603050405020304" pitchFamily="18" charset="0"/>
              </a:rPr>
              <a:t>Critères d’homogénéité CV : 2 % ;  spécifications ≤ 1 % ; Nombre d’OOS &lt; 2</a:t>
            </a:r>
            <a:endParaRPr lang="fr-FR" sz="2400" dirty="0">
              <a:latin typeface="Times New Roman" panose="02020603050405020304" pitchFamily="18" charset="0"/>
              <a:cs typeface="Times New Roman" panose="02020603050405020304" pitchFamily="18" charset="0"/>
            </a:endParaRPr>
          </a:p>
        </p:txBody>
      </p:sp>
      <p:sp>
        <p:nvSpPr>
          <p:cNvPr id="6" name="ZoneTexte 5"/>
          <p:cNvSpPr txBox="1"/>
          <p:nvPr/>
        </p:nvSpPr>
        <p:spPr>
          <a:xfrm rot="20710427">
            <a:off x="1882703" y="280038"/>
            <a:ext cx="1341948" cy="523220"/>
          </a:xfrm>
          <a:prstGeom prst="rect">
            <a:avLst/>
          </a:prstGeom>
          <a:noFill/>
          <a:ln>
            <a:solidFill>
              <a:srgbClr val="00B050"/>
            </a:solidFill>
          </a:ln>
        </p:spPr>
        <p:txBody>
          <a:bodyPr wrap="square" rtlCol="0">
            <a:spAutoFit/>
          </a:bodyPr>
          <a:lstStyle/>
          <a:p>
            <a:r>
              <a:rPr lang="fr-FR" sz="2800" b="1" dirty="0" smtClean="0">
                <a:solidFill>
                  <a:srgbClr val="00B050"/>
                </a:solidFill>
                <a:latin typeface="Times New Roman" panose="02020603050405020304" pitchFamily="18" charset="0"/>
                <a:cs typeface="Times New Roman" panose="02020603050405020304" pitchFamily="18" charset="0"/>
              </a:rPr>
              <a:t>CAS 03</a:t>
            </a:r>
            <a:endParaRPr lang="fr-FR" sz="2800" b="1" dirty="0">
              <a:solidFill>
                <a:srgbClr val="00B05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4035" t="14888" r="38694" b="30489"/>
          <a:stretch/>
        </p:blipFill>
        <p:spPr bwMode="auto">
          <a:xfrm>
            <a:off x="646504" y="5055235"/>
            <a:ext cx="654042" cy="8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4035" t="14888" r="38694" b="30489"/>
          <a:stretch/>
        </p:blipFill>
        <p:spPr bwMode="auto">
          <a:xfrm>
            <a:off x="646504" y="5589579"/>
            <a:ext cx="654042" cy="8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4035" t="14888" r="38694" b="30489"/>
          <a:stretch/>
        </p:blipFill>
        <p:spPr bwMode="auto">
          <a:xfrm>
            <a:off x="646504" y="6025755"/>
            <a:ext cx="654042" cy="8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9448800" y="2941369"/>
            <a:ext cx="1009650" cy="8953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0668000" y="2941369"/>
            <a:ext cx="1009650" cy="895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75079" y="2941369"/>
            <a:ext cx="1009650" cy="895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54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300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16" repeatCount="3000" fill="hold" grpId="1"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par>
                                <p:cTn id="15" presetID="53" presetClass="entr" presetSubtype="16" repeatCount="300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16" repeatCount="3000" fill="hold" grpId="1"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500" tmFilter="0, 0; .2, .5; .8, .5; 1, 0"/>
                                        <p:tgtEl>
                                          <p:spTgt spid="7"/>
                                        </p:tgtEl>
                                      </p:cBhvr>
                                    </p:animEffect>
                                    <p:animScale>
                                      <p:cBhvr>
                                        <p:cTn id="38" dur="250" autoRev="1" fill="hold"/>
                                        <p:tgtEl>
                                          <p:spTgt spid="7"/>
                                        </p:tgtEl>
                                      </p:cBhvr>
                                      <p:by x="105000" y="105000"/>
                                    </p:animScale>
                                  </p:childTnLst>
                                </p:cTn>
                              </p:par>
                              <p:par>
                                <p:cTn id="39" presetID="53" presetClass="entr" presetSubtype="16"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1000"/>
                            </p:stCondLst>
                            <p:childTnLst>
                              <p:par>
                                <p:cTn id="45" presetID="26" presetClass="emph" presetSubtype="0" fill="hold" nodeType="after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1500"/>
                            </p:stCondLst>
                            <p:childTnLst>
                              <p:par>
                                <p:cTn id="54" presetID="26" presetClass="emph" presetSubtype="0" fill="hold" nodeType="afterEffect">
                                  <p:stCondLst>
                                    <p:cond delay="0"/>
                                  </p:stCondLst>
                                  <p:childTnLst>
                                    <p:animEffect transition="out" filter="fade">
                                      <p:cBhvr>
                                        <p:cTn id="55" dur="500" tmFilter="0, 0; .2, .5; .8, .5; 1, 0"/>
                                        <p:tgtEl>
                                          <p:spTgt spid="9"/>
                                        </p:tgtEl>
                                      </p:cBhvr>
                                    </p:animEffect>
                                    <p:animScale>
                                      <p:cBhvr>
                                        <p:cTn id="56"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1" animBg="1"/>
      <p:bldP spid="10" grpId="1" animBg="1"/>
      <p:bldP spid="11" grpId="1" animBg="1"/>
      <p:bldP spid="12"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Users\COPY-STAR\Desktop\COPI STAR\image data\image dat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60005"/>
            <a:ext cx="12064621" cy="653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C:\Users\copy-star\Desktop\photo de memoire\chimis11 (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44" y="2748687"/>
            <a:ext cx="3552583" cy="3779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075" y="3544598"/>
            <a:ext cx="4483447" cy="2983530"/>
          </a:xfrm>
          <a:prstGeom prst="rect">
            <a:avLst/>
          </a:prstGeom>
        </p:spPr>
      </p:pic>
      <p:sp>
        <p:nvSpPr>
          <p:cNvPr id="11" name="ZoneTexte 10"/>
          <p:cNvSpPr txBox="1"/>
          <p:nvPr/>
        </p:nvSpPr>
        <p:spPr>
          <a:xfrm>
            <a:off x="541362" y="12933"/>
            <a:ext cx="7178721" cy="584775"/>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smtClean="0">
                <a:latin typeface="Century Gothic" panose="020B0502020202020204" pitchFamily="34" charset="0"/>
                <a:cs typeface="Times New Roman" panose="02020603050405020304" pitchFamily="18" charset="0"/>
              </a:rPr>
              <a:t>Formation Continue</a:t>
            </a:r>
            <a:endParaRPr lang="fr-FR" sz="3200" b="1" dirty="0">
              <a:latin typeface="Century Gothic" panose="020B0502020202020204" pitchFamily="34" charset="0"/>
              <a:cs typeface="Times New Roman" panose="02020603050405020304" pitchFamily="18" charset="0"/>
            </a:endParaRPr>
          </a:p>
        </p:txBody>
      </p:sp>
      <p:sp>
        <p:nvSpPr>
          <p:cNvPr id="12" name="ZoneTexte 11"/>
          <p:cNvSpPr txBox="1"/>
          <p:nvPr/>
        </p:nvSpPr>
        <p:spPr>
          <a:xfrm>
            <a:off x="11378" y="12933"/>
            <a:ext cx="493591" cy="584775"/>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a:latin typeface="Century Gothic" panose="020B0502020202020204" pitchFamily="34" charset="0"/>
                <a:cs typeface="Times New Roman" panose="02020603050405020304" pitchFamily="18" charset="0"/>
              </a:rPr>
              <a:t>1</a:t>
            </a:r>
          </a:p>
        </p:txBody>
      </p:sp>
      <p:sp>
        <p:nvSpPr>
          <p:cNvPr id="13" name="ZoneTexte 12"/>
          <p:cNvSpPr txBox="1"/>
          <p:nvPr/>
        </p:nvSpPr>
        <p:spPr>
          <a:xfrm>
            <a:off x="514445" y="1564830"/>
            <a:ext cx="3552583" cy="830997"/>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smtClean="0">
                <a:latin typeface="Century Gothic" panose="020B0502020202020204" pitchFamily="34" charset="0"/>
                <a:cs typeface="Times New Roman" panose="02020603050405020304" pitchFamily="18" charset="0"/>
              </a:rPr>
              <a:t>ANALYSTE</a:t>
            </a:r>
          </a:p>
          <a:p>
            <a:pPr algn="ctr"/>
            <a:r>
              <a:rPr lang="fr-FR" sz="2400" b="1" dirty="0" smtClean="0">
                <a:latin typeface="Century Gothic" panose="020B0502020202020204" pitchFamily="34" charset="0"/>
                <a:cs typeface="Times New Roman" panose="02020603050405020304" pitchFamily="18" charset="0"/>
              </a:rPr>
              <a:t>(Aspect Technique)</a:t>
            </a:r>
            <a:endParaRPr lang="fr-FR" sz="2400" b="1" dirty="0">
              <a:latin typeface="Century Gothic" panose="020B0502020202020204" pitchFamily="34" charset="0"/>
              <a:cs typeface="Times New Roman" panose="02020603050405020304" pitchFamily="18" charset="0"/>
            </a:endParaRPr>
          </a:p>
        </p:txBody>
      </p:sp>
      <p:sp>
        <p:nvSpPr>
          <p:cNvPr id="14" name="ZoneTexte 13"/>
          <p:cNvSpPr txBox="1"/>
          <p:nvPr/>
        </p:nvSpPr>
        <p:spPr>
          <a:xfrm>
            <a:off x="7630506" y="1564829"/>
            <a:ext cx="3552583" cy="830997"/>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smtClean="0">
                <a:latin typeface="Century Gothic" panose="020B0502020202020204" pitchFamily="34" charset="0"/>
                <a:cs typeface="Times New Roman" panose="02020603050405020304" pitchFamily="18" charset="0"/>
              </a:rPr>
              <a:t>RESPONSABLE</a:t>
            </a:r>
          </a:p>
          <a:p>
            <a:pPr algn="ctr"/>
            <a:r>
              <a:rPr lang="fr-FR" sz="2400" b="1" dirty="0" smtClean="0">
                <a:latin typeface="Century Gothic" panose="020B0502020202020204" pitchFamily="34" charset="0"/>
                <a:cs typeface="Times New Roman" panose="02020603050405020304" pitchFamily="18" charset="0"/>
              </a:rPr>
              <a:t>(Aspect </a:t>
            </a:r>
            <a:r>
              <a:rPr lang="fr-FR" sz="2400" b="1" dirty="0" err="1" smtClean="0">
                <a:latin typeface="Century Gothic" panose="020B0502020202020204" pitchFamily="34" charset="0"/>
                <a:cs typeface="Times New Roman" panose="02020603050405020304" pitchFamily="18" charset="0"/>
              </a:rPr>
              <a:t>Managarial</a:t>
            </a:r>
            <a:r>
              <a:rPr lang="fr-FR" sz="2400" b="1" dirty="0" smtClean="0">
                <a:latin typeface="Century Gothic" panose="020B0502020202020204" pitchFamily="34" charset="0"/>
                <a:cs typeface="Times New Roman" panose="02020603050405020304" pitchFamily="18" charset="0"/>
              </a:rPr>
              <a:t>)</a:t>
            </a:r>
            <a:endParaRPr lang="fr-FR" sz="2400" b="1" dirty="0">
              <a:latin typeface="Century Gothic" panose="020B0502020202020204" pitchFamily="34" charset="0"/>
              <a:cs typeface="Times New Roman" panose="02020603050405020304" pitchFamily="18" charset="0"/>
            </a:endParaRPr>
          </a:p>
        </p:txBody>
      </p:sp>
      <p:sp>
        <p:nvSpPr>
          <p:cNvPr id="2" name="ZoneTexte 1"/>
          <p:cNvSpPr txBox="1"/>
          <p:nvPr/>
        </p:nvSpPr>
        <p:spPr>
          <a:xfrm>
            <a:off x="8857400" y="-118792"/>
            <a:ext cx="3525672" cy="769441"/>
          </a:xfrm>
          <a:prstGeom prst="rect">
            <a:avLst/>
          </a:prstGeom>
          <a:noFill/>
        </p:spPr>
        <p:txBody>
          <a:bodyPr wrap="square" rtlCol="0">
            <a:spAutoFit/>
          </a:bodyPr>
          <a:lstStyle/>
          <a:p>
            <a:r>
              <a:rPr lang="fr-FR" sz="4400" b="1" i="1" dirty="0" smtClean="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20735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50" fill="hold">
                                          <p:stCondLst>
                                            <p:cond delay="0"/>
                                          </p:stCondLst>
                                        </p:cTn>
                                        <p:tgtEl>
                                          <p:spTgt spid="2"/>
                                        </p:tgtEl>
                                        <p:attrNameLst>
                                          <p:attrName>r</p:attrName>
                                        </p:attrNameLst>
                                      </p:cBhvr>
                                    </p:animRot>
                                    <p:animRot by="-240000">
                                      <p:cBhvr>
                                        <p:cTn id="7" dur="100" fill="hold">
                                          <p:stCondLst>
                                            <p:cond delay="100"/>
                                          </p:stCondLst>
                                        </p:cTn>
                                        <p:tgtEl>
                                          <p:spTgt spid="2"/>
                                        </p:tgtEl>
                                        <p:attrNameLst>
                                          <p:attrName>r</p:attrName>
                                        </p:attrNameLst>
                                      </p:cBhvr>
                                    </p:animRot>
                                    <p:animRot by="240000">
                                      <p:cBhvr>
                                        <p:cTn id="8" dur="100" fill="hold">
                                          <p:stCondLst>
                                            <p:cond delay="200"/>
                                          </p:stCondLst>
                                        </p:cTn>
                                        <p:tgtEl>
                                          <p:spTgt spid="2"/>
                                        </p:tgtEl>
                                        <p:attrNameLst>
                                          <p:attrName>r</p:attrName>
                                        </p:attrNameLst>
                                      </p:cBhvr>
                                    </p:animRot>
                                    <p:animRot by="-240000">
                                      <p:cBhvr>
                                        <p:cTn id="9" dur="100" fill="hold">
                                          <p:stCondLst>
                                            <p:cond delay="300"/>
                                          </p:stCondLst>
                                        </p:cTn>
                                        <p:tgtEl>
                                          <p:spTgt spid="2"/>
                                        </p:tgtEl>
                                        <p:attrNameLst>
                                          <p:attrName>r</p:attrName>
                                        </p:attrNameLst>
                                      </p:cBhvr>
                                    </p:animRot>
                                    <p:animRot by="120000">
                                      <p:cBhvr>
                                        <p:cTn id="10" dur="100" fill="hold">
                                          <p:stCondLst>
                                            <p:cond delay="4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plus(in)">
                                      <p:cBhvr>
                                        <p:cTn id="3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descr="C:\Users\COPY-STAR\Desktop\COPI STAR\image data\image dat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60005"/>
            <a:ext cx="12064621" cy="653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4531061" y="1050877"/>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smtClean="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Audits périodique</a:t>
            </a:r>
            <a:endParaRPr lang="fr-FR" sz="2400" dirty="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
        <p:nvSpPr>
          <p:cNvPr id="7" name="ZoneTexte 6"/>
          <p:cNvSpPr txBox="1"/>
          <p:nvPr/>
        </p:nvSpPr>
        <p:spPr>
          <a:xfrm>
            <a:off x="514445" y="1050877"/>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Système procédurale</a:t>
            </a:r>
            <a:endParaRPr lang="fr-FR" sz="2400" b="1" dirty="0">
              <a:solidFill>
                <a:srgbClr val="00990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
        <p:nvSpPr>
          <p:cNvPr id="11" name="ZoneTexte 10"/>
          <p:cNvSpPr txBox="1"/>
          <p:nvPr/>
        </p:nvSpPr>
        <p:spPr>
          <a:xfrm>
            <a:off x="541352" y="12933"/>
            <a:ext cx="7178721" cy="584775"/>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a:latin typeface="Century Gothic" panose="020B0502020202020204" pitchFamily="34" charset="0"/>
                <a:cs typeface="Times New Roman" panose="02020603050405020304" pitchFamily="18" charset="0"/>
              </a:rPr>
              <a:t>Système Assurance Qualité solide</a:t>
            </a:r>
          </a:p>
        </p:txBody>
      </p:sp>
      <p:sp>
        <p:nvSpPr>
          <p:cNvPr id="12" name="ZoneTexte 11"/>
          <p:cNvSpPr txBox="1"/>
          <p:nvPr/>
        </p:nvSpPr>
        <p:spPr>
          <a:xfrm>
            <a:off x="514445" y="1564830"/>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dirty="0" smtClean="0">
                <a:solidFill>
                  <a:srgbClr val="009900"/>
                </a:solidFill>
                <a:latin typeface="Century Gothic" panose="020B0502020202020204" pitchFamily="34" charset="0"/>
                <a:cs typeface="Times New Roman" panose="02020603050405020304" pitchFamily="18" charset="0"/>
              </a:rPr>
              <a:t>Procédure 1</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13" name="ZoneTexte 12"/>
          <p:cNvSpPr txBox="1"/>
          <p:nvPr/>
        </p:nvSpPr>
        <p:spPr>
          <a:xfrm>
            <a:off x="514445" y="5830816"/>
            <a:ext cx="3552583" cy="830997"/>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a:latin typeface="Century Gothic" panose="020B0502020202020204" pitchFamily="34" charset="0"/>
                <a:cs typeface="Times New Roman" panose="02020603050405020304" pitchFamily="18" charset="0"/>
              </a:rPr>
              <a:t>Qualification des fournisseurs</a:t>
            </a:r>
            <a:endParaRPr lang="fr-FR" sz="2400" b="1" dirty="0">
              <a:solidFill>
                <a:srgbClr val="009900"/>
              </a:solidFill>
              <a:latin typeface="Century Gothic" panose="020B0502020202020204" pitchFamily="34" charset="0"/>
              <a:cs typeface="Times New Roman" panose="02020603050405020304" pitchFamily="18" charset="0"/>
            </a:endParaRPr>
          </a:p>
        </p:txBody>
      </p:sp>
      <p:sp>
        <p:nvSpPr>
          <p:cNvPr id="14" name="ZoneTexte 13"/>
          <p:cNvSpPr txBox="1"/>
          <p:nvPr/>
        </p:nvSpPr>
        <p:spPr>
          <a:xfrm>
            <a:off x="514445" y="5191301"/>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a:latin typeface="Century Gothic" panose="020B0502020202020204" pitchFamily="34" charset="0"/>
                <a:cs typeface="Times New Roman" panose="02020603050405020304" pitchFamily="18" charset="0"/>
              </a:rPr>
              <a:t>Gestion des déviation</a:t>
            </a:r>
            <a:endParaRPr lang="fr-FR" sz="2400" b="1" dirty="0">
              <a:solidFill>
                <a:srgbClr val="009900"/>
              </a:solidFill>
              <a:latin typeface="Century Gothic" panose="020B0502020202020204" pitchFamily="34" charset="0"/>
              <a:cs typeface="Times New Roman" panose="02020603050405020304" pitchFamily="18" charset="0"/>
            </a:endParaRPr>
          </a:p>
        </p:txBody>
      </p:sp>
      <p:sp>
        <p:nvSpPr>
          <p:cNvPr id="15" name="ZoneTexte 14"/>
          <p:cNvSpPr txBox="1"/>
          <p:nvPr/>
        </p:nvSpPr>
        <p:spPr>
          <a:xfrm>
            <a:off x="514445" y="2146500"/>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dirty="0">
                <a:solidFill>
                  <a:srgbClr val="009900"/>
                </a:solidFill>
                <a:latin typeface="Century Gothic" panose="020B0502020202020204" pitchFamily="34" charset="0"/>
                <a:cs typeface="Times New Roman" panose="02020603050405020304" pitchFamily="18" charset="0"/>
              </a:rPr>
              <a:t>Procédure </a:t>
            </a:r>
            <a:r>
              <a:rPr lang="fr-FR" sz="2400" dirty="0" smtClean="0">
                <a:solidFill>
                  <a:srgbClr val="009900"/>
                </a:solidFill>
                <a:latin typeface="Century Gothic" panose="020B0502020202020204" pitchFamily="34" charset="0"/>
                <a:cs typeface="Times New Roman" panose="02020603050405020304" pitchFamily="18" charset="0"/>
              </a:rPr>
              <a:t>2</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16" name="ZoneTexte 15"/>
          <p:cNvSpPr txBox="1"/>
          <p:nvPr/>
        </p:nvSpPr>
        <p:spPr>
          <a:xfrm>
            <a:off x="514445" y="2698865"/>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dirty="0">
                <a:solidFill>
                  <a:srgbClr val="009900"/>
                </a:solidFill>
                <a:latin typeface="Century Gothic" panose="020B0502020202020204" pitchFamily="34" charset="0"/>
                <a:cs typeface="Times New Roman" panose="02020603050405020304" pitchFamily="18" charset="0"/>
              </a:rPr>
              <a:t>Procédure </a:t>
            </a:r>
            <a:r>
              <a:rPr lang="fr-FR" sz="2400" dirty="0" smtClean="0">
                <a:solidFill>
                  <a:srgbClr val="009900"/>
                </a:solidFill>
                <a:latin typeface="Century Gothic" panose="020B0502020202020204" pitchFamily="34" charset="0"/>
                <a:cs typeface="Times New Roman" panose="02020603050405020304" pitchFamily="18" charset="0"/>
              </a:rPr>
              <a:t>3</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17" name="ZoneTexte 16"/>
          <p:cNvSpPr txBox="1"/>
          <p:nvPr/>
        </p:nvSpPr>
        <p:spPr>
          <a:xfrm>
            <a:off x="514445" y="3333410"/>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dirty="0">
                <a:solidFill>
                  <a:srgbClr val="009900"/>
                </a:solidFill>
                <a:latin typeface="Century Gothic" panose="020B0502020202020204" pitchFamily="34" charset="0"/>
                <a:cs typeface="Times New Roman" panose="02020603050405020304" pitchFamily="18" charset="0"/>
              </a:rPr>
              <a:t>Procédure </a:t>
            </a:r>
            <a:r>
              <a:rPr lang="fr-FR" sz="2400" dirty="0" smtClean="0">
                <a:solidFill>
                  <a:srgbClr val="009900"/>
                </a:solidFill>
                <a:latin typeface="Century Gothic" panose="020B0502020202020204" pitchFamily="34" charset="0"/>
                <a:cs typeface="Times New Roman" panose="02020603050405020304" pitchFamily="18" charset="0"/>
              </a:rPr>
              <a:t>4</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18" name="ZoneTexte 17"/>
          <p:cNvSpPr txBox="1"/>
          <p:nvPr/>
        </p:nvSpPr>
        <p:spPr>
          <a:xfrm>
            <a:off x="514445" y="3943010"/>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dirty="0">
                <a:solidFill>
                  <a:srgbClr val="009900"/>
                </a:solidFill>
                <a:latin typeface="Century Gothic" panose="020B0502020202020204" pitchFamily="34" charset="0"/>
                <a:cs typeface="Times New Roman" panose="02020603050405020304" pitchFamily="18" charset="0"/>
              </a:rPr>
              <a:t>Procédure </a:t>
            </a:r>
            <a:r>
              <a:rPr lang="fr-FR" sz="2400" dirty="0" smtClean="0">
                <a:solidFill>
                  <a:srgbClr val="009900"/>
                </a:solidFill>
                <a:latin typeface="Century Gothic" panose="020B0502020202020204" pitchFamily="34" charset="0"/>
                <a:cs typeface="Times New Roman" panose="02020603050405020304" pitchFamily="18" charset="0"/>
              </a:rPr>
              <a:t>5</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19" name="ZoneTexte 18"/>
          <p:cNvSpPr txBox="1"/>
          <p:nvPr/>
        </p:nvSpPr>
        <p:spPr>
          <a:xfrm>
            <a:off x="514445" y="4562803"/>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a:latin typeface="Century Gothic" panose="020B0502020202020204" pitchFamily="34" charset="0"/>
                <a:cs typeface="Times New Roman" panose="02020603050405020304" pitchFamily="18" charset="0"/>
              </a:rPr>
              <a:t>Traitement des OOS</a:t>
            </a:r>
            <a:endParaRPr lang="fr-FR" sz="2400" b="1" dirty="0">
              <a:solidFill>
                <a:srgbClr val="009900"/>
              </a:solidFill>
              <a:latin typeface="Century Gothic" panose="020B0502020202020204" pitchFamily="34" charset="0"/>
              <a:cs typeface="Times New Roman" panose="02020603050405020304" pitchFamily="18" charset="0"/>
            </a:endParaRPr>
          </a:p>
        </p:txBody>
      </p:sp>
      <p:sp>
        <p:nvSpPr>
          <p:cNvPr id="20" name="ZoneTexte 19"/>
          <p:cNvSpPr txBox="1"/>
          <p:nvPr/>
        </p:nvSpPr>
        <p:spPr>
          <a:xfrm>
            <a:off x="4531061" y="1740182"/>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smtClean="0">
                <a:latin typeface="Century Gothic" panose="020B0502020202020204" pitchFamily="34" charset="0"/>
                <a:cs typeface="Times New Roman" panose="02020603050405020304" pitchFamily="18" charset="0"/>
              </a:rPr>
              <a:t>Interne</a:t>
            </a:r>
            <a:endParaRPr lang="fr-FR" sz="2400" b="1" dirty="0">
              <a:latin typeface="Century Gothic" panose="020B0502020202020204" pitchFamily="34" charset="0"/>
              <a:cs typeface="Times New Roman" panose="02020603050405020304" pitchFamily="18" charset="0"/>
            </a:endParaRPr>
          </a:p>
        </p:txBody>
      </p:sp>
      <p:sp>
        <p:nvSpPr>
          <p:cNvPr id="21" name="ZoneTexte 20"/>
          <p:cNvSpPr txBox="1"/>
          <p:nvPr/>
        </p:nvSpPr>
        <p:spPr>
          <a:xfrm>
            <a:off x="4531061" y="2376444"/>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smtClean="0">
                <a:latin typeface="Century Gothic" panose="020B0502020202020204" pitchFamily="34" charset="0"/>
                <a:cs typeface="Times New Roman" panose="02020603050405020304" pitchFamily="18" charset="0"/>
              </a:rPr>
              <a:t>Externe</a:t>
            </a:r>
            <a:endParaRPr lang="fr-FR" sz="2400" b="1" dirty="0">
              <a:latin typeface="Century Gothic" panose="020B0502020202020204" pitchFamily="34" charset="0"/>
              <a:cs typeface="Times New Roman" panose="02020603050405020304" pitchFamily="18" charset="0"/>
            </a:endParaRPr>
          </a:p>
        </p:txBody>
      </p:sp>
      <p:sp>
        <p:nvSpPr>
          <p:cNvPr id="22" name="ZoneTexte 21"/>
          <p:cNvSpPr txBox="1"/>
          <p:nvPr/>
        </p:nvSpPr>
        <p:spPr>
          <a:xfrm>
            <a:off x="8422947" y="1064090"/>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smtClean="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Manuel Qualité</a:t>
            </a:r>
            <a:endParaRPr lang="fr-FR" sz="2400" dirty="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
        <p:nvSpPr>
          <p:cNvPr id="23" name="ZoneTexte 22"/>
          <p:cNvSpPr txBox="1"/>
          <p:nvPr/>
        </p:nvSpPr>
        <p:spPr>
          <a:xfrm>
            <a:off x="8422948" y="1632795"/>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smtClean="0">
                <a:latin typeface="Century Gothic" panose="020B0502020202020204" pitchFamily="34" charset="0"/>
                <a:cs typeface="Times New Roman" panose="02020603050405020304" pitchFamily="18" charset="0"/>
              </a:rPr>
              <a:t>Enregistrement</a:t>
            </a:r>
            <a:endParaRPr lang="fr-FR" sz="2400" b="1" dirty="0">
              <a:latin typeface="Century Gothic" panose="020B0502020202020204" pitchFamily="34" charset="0"/>
              <a:cs typeface="Times New Roman" panose="02020603050405020304" pitchFamily="18" charset="0"/>
            </a:endParaRPr>
          </a:p>
        </p:txBody>
      </p:sp>
      <p:sp>
        <p:nvSpPr>
          <p:cNvPr id="24" name="ZoneTexte 23"/>
          <p:cNvSpPr txBox="1"/>
          <p:nvPr/>
        </p:nvSpPr>
        <p:spPr>
          <a:xfrm>
            <a:off x="8422948" y="2214465"/>
            <a:ext cx="3552583"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smtClean="0">
                <a:latin typeface="Century Gothic" panose="020B0502020202020204" pitchFamily="34" charset="0"/>
                <a:cs typeface="Times New Roman" panose="02020603050405020304" pitchFamily="18" charset="0"/>
              </a:rPr>
              <a:t>Traçabilité</a:t>
            </a:r>
            <a:endParaRPr lang="fr-FR" sz="2400" b="1" dirty="0">
              <a:latin typeface="Century Gothic" panose="020B0502020202020204" pitchFamily="34" charset="0"/>
              <a:cs typeface="Times New Roman" panose="02020603050405020304" pitchFamily="18" charset="0"/>
            </a:endParaRPr>
          </a:p>
        </p:txBody>
      </p:sp>
      <p:sp>
        <p:nvSpPr>
          <p:cNvPr id="25" name="ZoneTexte 24"/>
          <p:cNvSpPr txBox="1"/>
          <p:nvPr/>
        </p:nvSpPr>
        <p:spPr>
          <a:xfrm>
            <a:off x="11368" y="12933"/>
            <a:ext cx="493591" cy="584775"/>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smtClean="0">
                <a:latin typeface="Century Gothic" panose="020B0502020202020204" pitchFamily="34" charset="0"/>
                <a:cs typeface="Times New Roman" panose="02020603050405020304" pitchFamily="18" charset="0"/>
              </a:rPr>
              <a:t>2</a:t>
            </a:r>
            <a:endParaRPr lang="fr-FR" sz="3200" b="1" dirty="0">
              <a:latin typeface="Century Gothic" panose="020B0502020202020204" pitchFamily="34" charset="0"/>
              <a:cs typeface="Times New Roman" panose="02020603050405020304" pitchFamily="18" charset="0"/>
            </a:endParaRPr>
          </a:p>
        </p:txBody>
      </p:sp>
      <p:sp>
        <p:nvSpPr>
          <p:cNvPr id="28" name="ZoneTexte 27"/>
          <p:cNvSpPr txBox="1"/>
          <p:nvPr/>
        </p:nvSpPr>
        <p:spPr>
          <a:xfrm>
            <a:off x="8857400" y="-118792"/>
            <a:ext cx="3525672" cy="769441"/>
          </a:xfrm>
          <a:prstGeom prst="rect">
            <a:avLst/>
          </a:prstGeom>
          <a:noFill/>
        </p:spPr>
        <p:txBody>
          <a:bodyPr wrap="square" rtlCol="0">
            <a:spAutoFit/>
          </a:bodyPr>
          <a:lstStyle/>
          <a:p>
            <a:r>
              <a:rPr lang="fr-FR" sz="4400" b="1" i="1" dirty="0" smtClean="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84067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50" fill="hold">
                                          <p:stCondLst>
                                            <p:cond delay="0"/>
                                          </p:stCondLst>
                                        </p:cTn>
                                        <p:tgtEl>
                                          <p:spTgt spid="28"/>
                                        </p:tgtEl>
                                        <p:attrNameLst>
                                          <p:attrName>r</p:attrName>
                                        </p:attrNameLst>
                                      </p:cBhvr>
                                    </p:animRot>
                                    <p:animRot by="-240000">
                                      <p:cBhvr>
                                        <p:cTn id="7" dur="100" fill="hold">
                                          <p:stCondLst>
                                            <p:cond delay="100"/>
                                          </p:stCondLst>
                                        </p:cTn>
                                        <p:tgtEl>
                                          <p:spTgt spid="28"/>
                                        </p:tgtEl>
                                        <p:attrNameLst>
                                          <p:attrName>r</p:attrName>
                                        </p:attrNameLst>
                                      </p:cBhvr>
                                    </p:animRot>
                                    <p:animRot by="240000">
                                      <p:cBhvr>
                                        <p:cTn id="8" dur="100" fill="hold">
                                          <p:stCondLst>
                                            <p:cond delay="200"/>
                                          </p:stCondLst>
                                        </p:cTn>
                                        <p:tgtEl>
                                          <p:spTgt spid="28"/>
                                        </p:tgtEl>
                                        <p:attrNameLst>
                                          <p:attrName>r</p:attrName>
                                        </p:attrNameLst>
                                      </p:cBhvr>
                                    </p:animRot>
                                    <p:animRot by="-240000">
                                      <p:cBhvr>
                                        <p:cTn id="9" dur="100" fill="hold">
                                          <p:stCondLst>
                                            <p:cond delay="300"/>
                                          </p:stCondLst>
                                        </p:cTn>
                                        <p:tgtEl>
                                          <p:spTgt spid="28"/>
                                        </p:tgtEl>
                                        <p:attrNameLst>
                                          <p:attrName>r</p:attrName>
                                        </p:attrNameLst>
                                      </p:cBhvr>
                                    </p:animRot>
                                    <p:animRot by="120000">
                                      <p:cBhvr>
                                        <p:cTn id="10" dur="100" fill="hold">
                                          <p:stCondLst>
                                            <p:cond delay="4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20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9"/>
                                        </p:tgtEl>
                                      </p:cBhvr>
                                      <p:by x="150000" y="150000"/>
                                    </p:animScale>
                                  </p:childTnLst>
                                </p:cTn>
                              </p:par>
                              <p:par>
                                <p:cTn id="44" presetID="6" presetClass="emph" presetSubtype="0" fill="hold" grpId="1" nodeType="withEffect">
                                  <p:stCondLst>
                                    <p:cond delay="0"/>
                                  </p:stCondLst>
                                  <p:childTnLst>
                                    <p:animScale>
                                      <p:cBhvr>
                                        <p:cTn id="45" dur="2000" fill="hold"/>
                                        <p:tgtEl>
                                          <p:spTgt spid="14"/>
                                        </p:tgtEl>
                                      </p:cBhvr>
                                      <p:by x="150000" y="150000"/>
                                    </p:animScale>
                                  </p:childTnLst>
                                </p:cTn>
                              </p:par>
                              <p:par>
                                <p:cTn id="46" presetID="6" presetClass="emph" presetSubtype="0" fill="hold" grpId="1" nodeType="withEffect">
                                  <p:stCondLst>
                                    <p:cond delay="0"/>
                                  </p:stCondLst>
                                  <p:childTnLst>
                                    <p:animScale>
                                      <p:cBhvr>
                                        <p:cTn id="47" dur="2000" fill="hold"/>
                                        <p:tgtEl>
                                          <p:spTgt spid="13"/>
                                        </p:tgtEl>
                                      </p:cBhvr>
                                      <p:by x="150000" y="150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grpId="1" nodeType="clickEffect">
                                  <p:stCondLst>
                                    <p:cond delay="0"/>
                                  </p:stCondLst>
                                  <p:childTnLst>
                                    <p:animScale>
                                      <p:cBhvr>
                                        <p:cTn id="62" dur="2000" fill="hold"/>
                                        <p:tgtEl>
                                          <p:spTgt spid="21"/>
                                        </p:tgtEl>
                                      </p:cBhvr>
                                      <p:by x="150000" y="150000"/>
                                    </p:animScale>
                                  </p:childTnLst>
                                </p:cTn>
                              </p:par>
                              <p:par>
                                <p:cTn id="63" presetID="6" presetClass="emph" presetSubtype="0" fill="hold" grpId="1" nodeType="withEffect">
                                  <p:stCondLst>
                                    <p:cond delay="0"/>
                                  </p:stCondLst>
                                  <p:childTnLst>
                                    <p:animScale>
                                      <p:cBhvr>
                                        <p:cTn id="64" dur="2000" fill="hold"/>
                                        <p:tgtEl>
                                          <p:spTgt spid="20"/>
                                        </p:tgtEl>
                                      </p:cBhvr>
                                      <p:by x="150000" y="150000"/>
                                    </p:animScale>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grpId="1" nodeType="clickEffect">
                                  <p:stCondLst>
                                    <p:cond delay="0"/>
                                  </p:stCondLst>
                                  <p:childTnLst>
                                    <p:animScale>
                                      <p:cBhvr>
                                        <p:cTn id="85" dur="2000" fill="hold"/>
                                        <p:tgtEl>
                                          <p:spTgt spid="23"/>
                                        </p:tgtEl>
                                      </p:cBhvr>
                                      <p:by x="150000" y="150000"/>
                                    </p:animScale>
                                  </p:childTnLst>
                                </p:cTn>
                              </p:par>
                              <p:par>
                                <p:cTn id="86" presetID="6" presetClass="emph" presetSubtype="0" fill="hold" grpId="1" nodeType="withEffect">
                                  <p:stCondLst>
                                    <p:cond delay="0"/>
                                  </p:stCondLst>
                                  <p:childTnLst>
                                    <p:animScale>
                                      <p:cBhvr>
                                        <p:cTn id="87"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P spid="13" grpId="0" animBg="1"/>
      <p:bldP spid="13" grpId="1" animBg="1"/>
      <p:bldP spid="14" grpId="0" animBg="1"/>
      <p:bldP spid="14" grpId="1" animBg="1"/>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3" grpId="0" animBg="1"/>
      <p:bldP spid="23" grpId="1" animBg="1"/>
      <p:bldP spid="24" grpId="0" animBg="1"/>
      <p:bldP spid="24" grpId="1" animBg="1"/>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2679"/>
            <a:ext cx="3997135" cy="2997851"/>
          </a:xfrm>
          <a:prstGeom prst="rect">
            <a:avLst/>
          </a:prstGeom>
        </p:spPr>
      </p:pic>
      <p:sp>
        <p:nvSpPr>
          <p:cNvPr id="7" name="ZoneTexte 6"/>
          <p:cNvSpPr txBox="1"/>
          <p:nvPr/>
        </p:nvSpPr>
        <p:spPr>
          <a:xfrm>
            <a:off x="541356" y="12933"/>
            <a:ext cx="7178721" cy="584775"/>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smtClean="0">
                <a:latin typeface="Century Gothic" panose="020B0502020202020204" pitchFamily="34" charset="0"/>
                <a:cs typeface="Times New Roman" panose="02020603050405020304" pitchFamily="18" charset="0"/>
              </a:rPr>
              <a:t>Responsabilisation </a:t>
            </a:r>
            <a:endParaRPr lang="fr-FR" sz="3200" b="1" dirty="0">
              <a:latin typeface="Century Gothic" panose="020B0502020202020204" pitchFamily="34" charset="0"/>
              <a:cs typeface="Times New Roman" panose="02020603050405020304" pitchFamily="18" charset="0"/>
            </a:endParaRPr>
          </a:p>
        </p:txBody>
      </p:sp>
      <p:sp>
        <p:nvSpPr>
          <p:cNvPr id="8" name="ZoneTexte 7"/>
          <p:cNvSpPr txBox="1"/>
          <p:nvPr/>
        </p:nvSpPr>
        <p:spPr>
          <a:xfrm>
            <a:off x="11372" y="12933"/>
            <a:ext cx="493591" cy="584775"/>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200" b="1" dirty="0" smtClean="0">
                <a:latin typeface="Century Gothic" panose="020B0502020202020204" pitchFamily="34" charset="0"/>
                <a:cs typeface="Times New Roman" panose="02020603050405020304" pitchFamily="18" charset="0"/>
              </a:rPr>
              <a:t>3</a:t>
            </a:r>
            <a:endParaRPr lang="fr-FR" sz="3200" b="1" dirty="0">
              <a:latin typeface="Century Gothic" panose="020B0502020202020204" pitchFamily="34" charset="0"/>
              <a:cs typeface="Times New Roman" panose="02020603050405020304" pitchFamily="18" charset="0"/>
            </a:endParaRPr>
          </a:p>
        </p:txBody>
      </p:sp>
      <p:sp>
        <p:nvSpPr>
          <p:cNvPr id="10" name="ZoneTexte 9"/>
          <p:cNvSpPr txBox="1"/>
          <p:nvPr/>
        </p:nvSpPr>
        <p:spPr>
          <a:xfrm>
            <a:off x="8639417" y="4343238"/>
            <a:ext cx="3552583" cy="461665"/>
          </a:xfrm>
          <a:prstGeom prst="rect">
            <a:avLst/>
          </a:prstGeom>
          <a:solidFill>
            <a:srgbClr val="FF0000"/>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smtClean="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Sanction </a:t>
            </a:r>
            <a:endParaRPr lang="fr-FR" sz="2400" dirty="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
        <p:nvSpPr>
          <p:cNvPr id="16" name="Ellipse 15"/>
          <p:cNvSpPr/>
          <p:nvPr/>
        </p:nvSpPr>
        <p:spPr>
          <a:xfrm>
            <a:off x="4102607" y="3096582"/>
            <a:ext cx="4076700" cy="1450172"/>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t>FICHE DE FONCTION</a:t>
            </a:r>
            <a:endParaRPr lang="fr-FR" sz="2800" b="1" dirty="0"/>
          </a:p>
        </p:txBody>
      </p:sp>
      <p:sp>
        <p:nvSpPr>
          <p:cNvPr id="17" name="Ellipse 16"/>
          <p:cNvSpPr/>
          <p:nvPr/>
        </p:nvSpPr>
        <p:spPr>
          <a:xfrm>
            <a:off x="4102607" y="4635184"/>
            <a:ext cx="4076700" cy="1450172"/>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t>FICHE DE POSTE </a:t>
            </a:r>
            <a:endParaRPr lang="fr-FR" sz="2800" b="1" dirty="0"/>
          </a:p>
        </p:txBody>
      </p:sp>
      <p:sp>
        <p:nvSpPr>
          <p:cNvPr id="18" name="Flèche droite rayée 17"/>
          <p:cNvSpPr/>
          <p:nvPr/>
        </p:nvSpPr>
        <p:spPr>
          <a:xfrm rot="5400000">
            <a:off x="4869822" y="1054215"/>
            <a:ext cx="2389341" cy="156939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droite 18"/>
          <p:cNvSpPr/>
          <p:nvPr/>
        </p:nvSpPr>
        <p:spPr>
          <a:xfrm>
            <a:off x="7363067" y="4305219"/>
            <a:ext cx="1276350" cy="571500"/>
          </a:xfrm>
          <a:prstGeom prst="rightArrow">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0" name="ZoneTexte 19"/>
          <p:cNvSpPr txBox="1"/>
          <p:nvPr/>
        </p:nvSpPr>
        <p:spPr>
          <a:xfrm>
            <a:off x="8857400" y="-118792"/>
            <a:ext cx="3525672" cy="769441"/>
          </a:xfrm>
          <a:prstGeom prst="rect">
            <a:avLst/>
          </a:prstGeom>
          <a:noFill/>
        </p:spPr>
        <p:txBody>
          <a:bodyPr wrap="square" rtlCol="0">
            <a:spAutoFit/>
          </a:bodyPr>
          <a:lstStyle/>
          <a:p>
            <a:r>
              <a:rPr lang="fr-FR" sz="4400" b="1" i="1" dirty="0" smtClean="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802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50" fill="hold">
                                          <p:stCondLst>
                                            <p:cond delay="0"/>
                                          </p:stCondLst>
                                        </p:cTn>
                                        <p:tgtEl>
                                          <p:spTgt spid="20"/>
                                        </p:tgtEl>
                                        <p:attrNameLst>
                                          <p:attrName>r</p:attrName>
                                        </p:attrNameLst>
                                      </p:cBhvr>
                                    </p:animRot>
                                    <p:animRot by="-240000">
                                      <p:cBhvr>
                                        <p:cTn id="7" dur="100" fill="hold">
                                          <p:stCondLst>
                                            <p:cond delay="100"/>
                                          </p:stCondLst>
                                        </p:cTn>
                                        <p:tgtEl>
                                          <p:spTgt spid="20"/>
                                        </p:tgtEl>
                                        <p:attrNameLst>
                                          <p:attrName>r</p:attrName>
                                        </p:attrNameLst>
                                      </p:cBhvr>
                                    </p:animRot>
                                    <p:animRot by="240000">
                                      <p:cBhvr>
                                        <p:cTn id="8" dur="100" fill="hold">
                                          <p:stCondLst>
                                            <p:cond delay="200"/>
                                          </p:stCondLst>
                                        </p:cTn>
                                        <p:tgtEl>
                                          <p:spTgt spid="20"/>
                                        </p:tgtEl>
                                        <p:attrNameLst>
                                          <p:attrName>r</p:attrName>
                                        </p:attrNameLst>
                                      </p:cBhvr>
                                    </p:animRot>
                                    <p:animRot by="-240000">
                                      <p:cBhvr>
                                        <p:cTn id="9" dur="100" fill="hold">
                                          <p:stCondLst>
                                            <p:cond delay="300"/>
                                          </p:stCondLst>
                                        </p:cTn>
                                        <p:tgtEl>
                                          <p:spTgt spid="20"/>
                                        </p:tgtEl>
                                        <p:attrNameLst>
                                          <p:attrName>r</p:attrName>
                                        </p:attrNameLst>
                                      </p:cBhvr>
                                    </p:animRot>
                                    <p:animRot by="120000">
                                      <p:cBhvr>
                                        <p:cTn id="10" dur="100" fill="hold">
                                          <p:stCondLst>
                                            <p:cond delay="4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53"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6" grpId="0" animBg="1"/>
      <p:bldP spid="17" grpId="0" animBg="1"/>
      <p:bldP spid="18" grpId="0" animBg="1"/>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rot="20786595">
            <a:off x="4893725" y="1095507"/>
            <a:ext cx="7284459" cy="3124200"/>
          </a:xfrm>
          <a:prstGeom prst="rect">
            <a:avLst/>
          </a:prstGeom>
        </p:spPr>
      </p:pic>
      <p:pic>
        <p:nvPicPr>
          <p:cNvPr id="6" name="Picture 2" descr="C:\Documents and Settings\Administrateur\Mes documents\image data\Comportement-achat-consommateur-8-F.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2937" t="4597" r="17521"/>
          <a:stretch/>
        </p:blipFill>
        <p:spPr bwMode="auto">
          <a:xfrm>
            <a:off x="8165605" y="1013405"/>
            <a:ext cx="2932022" cy="23639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54402" y="721217"/>
            <a:ext cx="11455628" cy="6186309"/>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fr-FR" sz="2200" b="1" dirty="0" smtClean="0">
                <a:latin typeface="Century Gothic" panose="020B0502020202020204" pitchFamily="34" charset="0"/>
                <a:cs typeface="Times New Roman" panose="02020603050405020304" pitchFamily="18" charset="0"/>
              </a:rPr>
              <a:t>WHO/OMS, </a:t>
            </a:r>
            <a:r>
              <a:rPr lang="fr-FR" sz="2200" b="1" dirty="0" err="1" smtClean="0">
                <a:latin typeface="Century Gothic" panose="020B0502020202020204" pitchFamily="34" charset="0"/>
                <a:cs typeface="Times New Roman" panose="02020603050405020304" pitchFamily="18" charset="0"/>
              </a:rPr>
              <a:t>Technical</a:t>
            </a:r>
            <a:r>
              <a:rPr lang="fr-FR" sz="2200" b="1" dirty="0" smtClean="0">
                <a:latin typeface="Century Gothic" panose="020B0502020202020204" pitchFamily="34" charset="0"/>
                <a:cs typeface="Times New Roman" panose="02020603050405020304" pitchFamily="18" charset="0"/>
              </a:rPr>
              <a:t> Report </a:t>
            </a:r>
            <a:r>
              <a:rPr lang="fr-FR" sz="2200" b="1" dirty="0" err="1" smtClean="0">
                <a:latin typeface="Century Gothic" panose="020B0502020202020204" pitchFamily="34" charset="0"/>
                <a:cs typeface="Times New Roman" panose="02020603050405020304" pitchFamily="18" charset="0"/>
              </a:rPr>
              <a:t>Series</a:t>
            </a:r>
            <a:r>
              <a:rPr lang="fr-FR" sz="2200" b="1" dirty="0" smtClean="0">
                <a:latin typeface="Century Gothic" panose="020B0502020202020204" pitchFamily="34" charset="0"/>
                <a:cs typeface="Times New Roman" panose="02020603050405020304" pitchFamily="18" charset="0"/>
              </a:rPr>
              <a:t> n°957;2010</a:t>
            </a:r>
          </a:p>
          <a:p>
            <a:pPr marL="800100" lvl="1" indent="-342900">
              <a:lnSpc>
                <a:spcPct val="150000"/>
              </a:lnSpc>
              <a:buFont typeface="Courier New" panose="02070309020205020404" pitchFamily="49" charset="0"/>
              <a:buChar char="o"/>
            </a:pPr>
            <a:r>
              <a:rPr lang="fr-FR" sz="2200" b="1" dirty="0" smtClean="0">
                <a:latin typeface="Century Gothic" panose="020B0502020202020204" pitchFamily="34" charset="0"/>
                <a:cs typeface="Times New Roman" panose="02020603050405020304" pitchFamily="18" charset="0"/>
              </a:rPr>
              <a:t>5. </a:t>
            </a:r>
            <a:r>
              <a:rPr lang="fr-FR" sz="2200" dirty="0" err="1" smtClean="0">
                <a:latin typeface="Century Gothic" panose="020B0502020202020204" pitchFamily="34" charset="0"/>
                <a:cs typeface="Times New Roman" panose="02020603050405020304" pitchFamily="18" charset="0"/>
              </a:rPr>
              <a:t>Quality</a:t>
            </a:r>
            <a:r>
              <a:rPr lang="fr-FR" sz="2200" dirty="0" smtClean="0">
                <a:latin typeface="Century Gothic" panose="020B0502020202020204" pitchFamily="34" charset="0"/>
                <a:cs typeface="Times New Roman" panose="02020603050405020304" pitchFamily="18" charset="0"/>
              </a:rPr>
              <a:t> Control : national </a:t>
            </a:r>
            <a:r>
              <a:rPr lang="fr-FR" sz="2200" dirty="0" err="1" smtClean="0">
                <a:latin typeface="Century Gothic" panose="020B0502020202020204" pitchFamily="34" charset="0"/>
                <a:cs typeface="Times New Roman" panose="02020603050405020304" pitchFamily="18" charset="0"/>
              </a:rPr>
              <a:t>laboratories</a:t>
            </a:r>
            <a:endParaRPr lang="fr-FR" sz="2200" dirty="0" smtClean="0">
              <a:latin typeface="Century Gothic" panose="020B050202020202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fr-FR" sz="2200" b="1" dirty="0" smtClean="0">
                <a:latin typeface="Century Gothic" panose="020B0502020202020204" pitchFamily="34" charset="0"/>
                <a:cs typeface="Times New Roman" panose="02020603050405020304" pitchFamily="18" charset="0"/>
              </a:rPr>
              <a:t>5.2. </a:t>
            </a:r>
            <a:r>
              <a:rPr lang="fr-FR" sz="2200" dirty="0" smtClean="0">
                <a:latin typeface="Century Gothic" panose="020B0502020202020204" pitchFamily="34" charset="0"/>
                <a:cs typeface="Times New Roman" panose="02020603050405020304" pitchFamily="18" charset="0"/>
              </a:rPr>
              <a:t>WHO good practices for </a:t>
            </a:r>
            <a:r>
              <a:rPr lang="fr-FR" sz="2200" dirty="0" err="1" smtClean="0">
                <a:latin typeface="Century Gothic" panose="020B0502020202020204" pitchFamily="34" charset="0"/>
                <a:cs typeface="Times New Roman" panose="02020603050405020304" pitchFamily="18" charset="0"/>
              </a:rPr>
              <a:t>quality</a:t>
            </a:r>
            <a:r>
              <a:rPr lang="fr-FR" sz="2200" dirty="0" smtClean="0">
                <a:latin typeface="Century Gothic" panose="020B0502020202020204" pitchFamily="34" charset="0"/>
                <a:cs typeface="Times New Roman" panose="02020603050405020304" pitchFamily="18" charset="0"/>
              </a:rPr>
              <a:t> control </a:t>
            </a:r>
            <a:r>
              <a:rPr lang="fr-FR" sz="2200" dirty="0" err="1" smtClean="0">
                <a:latin typeface="Century Gothic" panose="020B0502020202020204" pitchFamily="34" charset="0"/>
                <a:cs typeface="Times New Roman" panose="02020603050405020304" pitchFamily="18" charset="0"/>
              </a:rPr>
              <a:t>laboratories</a:t>
            </a:r>
            <a:endParaRPr lang="fr-FR" sz="2200" dirty="0" smtClean="0">
              <a:latin typeface="Century Gothic" panose="020B0502020202020204" pitchFamily="34" charset="0"/>
              <a:cs typeface="Times New Roman" panose="02020603050405020304" pitchFamily="18" charset="0"/>
            </a:endParaRPr>
          </a:p>
          <a:p>
            <a:pPr marL="742950" lvl="1" indent="-285750">
              <a:lnSpc>
                <a:spcPct val="150000"/>
              </a:lnSpc>
              <a:buFontTx/>
              <a:buChar char="-"/>
            </a:pPr>
            <a:r>
              <a:rPr lang="fr-FR" sz="2200" dirty="0" smtClean="0">
                <a:latin typeface="Century Gothic" panose="020B0502020202020204" pitchFamily="34" charset="0"/>
                <a:cs typeface="Times New Roman" panose="02020603050405020304" pitchFamily="18" charset="0"/>
              </a:rPr>
              <a:t>Annexe 1 – Good Practices for </a:t>
            </a:r>
            <a:r>
              <a:rPr lang="fr-FR" sz="2200" dirty="0" err="1" smtClean="0">
                <a:latin typeface="Century Gothic" panose="020B0502020202020204" pitchFamily="34" charset="0"/>
                <a:cs typeface="Times New Roman" panose="02020603050405020304" pitchFamily="18" charset="0"/>
              </a:rPr>
              <a:t>pharmaceutical</a:t>
            </a:r>
            <a:r>
              <a:rPr lang="fr-FR" sz="2200" dirty="0" smtClean="0">
                <a:latin typeface="Century Gothic" panose="020B0502020202020204" pitchFamily="34" charset="0"/>
                <a:cs typeface="Times New Roman" panose="02020603050405020304" pitchFamily="18" charset="0"/>
              </a:rPr>
              <a:t> </a:t>
            </a:r>
            <a:r>
              <a:rPr lang="fr-FR" sz="2200" dirty="0" err="1" smtClean="0">
                <a:latin typeface="Century Gothic" panose="020B0502020202020204" pitchFamily="34" charset="0"/>
                <a:cs typeface="Times New Roman" panose="02020603050405020304" pitchFamily="18" charset="0"/>
              </a:rPr>
              <a:t>quality</a:t>
            </a:r>
            <a:r>
              <a:rPr lang="fr-FR" sz="2200" dirty="0" smtClean="0">
                <a:latin typeface="Century Gothic" panose="020B0502020202020204" pitchFamily="34" charset="0"/>
                <a:cs typeface="Times New Roman" panose="02020603050405020304" pitchFamily="18" charset="0"/>
              </a:rPr>
              <a:t> control </a:t>
            </a:r>
            <a:r>
              <a:rPr lang="fr-FR" sz="2200" dirty="0" err="1" smtClean="0">
                <a:latin typeface="Century Gothic" panose="020B0502020202020204" pitchFamily="34" charset="0"/>
                <a:cs typeface="Times New Roman" panose="02020603050405020304" pitchFamily="18" charset="0"/>
              </a:rPr>
              <a:t>laboratories</a:t>
            </a:r>
            <a:endParaRPr lang="fr-FR" sz="2200" dirty="0" smtClean="0">
              <a:latin typeface="Century Gothic" panose="020B0502020202020204" pitchFamily="34" charset="0"/>
              <a:cs typeface="Times New Roman" panose="02020603050405020304" pitchFamily="18" charset="0"/>
            </a:endParaRPr>
          </a:p>
          <a:p>
            <a:pPr marL="342900" indent="-342900">
              <a:lnSpc>
                <a:spcPct val="150000"/>
              </a:lnSpc>
              <a:buFont typeface="Wingdings" panose="05000000000000000000" pitchFamily="2" charset="2"/>
              <a:buChar char="q"/>
            </a:pPr>
            <a:r>
              <a:rPr lang="fr-FR" sz="2200" b="1" dirty="0" smtClean="0">
                <a:latin typeface="Century Gothic" panose="020B0502020202020204" pitchFamily="34" charset="0"/>
                <a:cs typeface="Times New Roman" panose="02020603050405020304" pitchFamily="18" charset="0"/>
              </a:rPr>
              <a:t>ISO 9001 : 2000 </a:t>
            </a:r>
            <a:r>
              <a:rPr lang="fr-FR" sz="2200" b="1" dirty="0">
                <a:latin typeface="Century Gothic" panose="020B0502020202020204" pitchFamily="34" charset="0"/>
              </a:rPr>
              <a:t>Maitrise du produit non </a:t>
            </a:r>
            <a:r>
              <a:rPr lang="fr-FR" sz="2200" b="1" dirty="0" smtClean="0">
                <a:latin typeface="Century Gothic" panose="020B0502020202020204" pitchFamily="34" charset="0"/>
              </a:rPr>
              <a:t>conforme</a:t>
            </a:r>
            <a:endParaRPr lang="fr-FR" sz="2200" b="1" dirty="0" smtClean="0">
              <a:latin typeface="Century Gothic" panose="020B0502020202020204" pitchFamily="34" charset="0"/>
              <a:cs typeface="Times New Roman" panose="02020603050405020304" pitchFamily="18" charset="0"/>
            </a:endParaRPr>
          </a:p>
          <a:p>
            <a:pPr marL="342900" indent="-342900" algn="just">
              <a:lnSpc>
                <a:spcPct val="150000"/>
              </a:lnSpc>
              <a:buFont typeface="Courier New" panose="02070309020205020404" pitchFamily="49" charset="0"/>
              <a:buChar char="o"/>
            </a:pPr>
            <a:r>
              <a:rPr lang="fr-FR" sz="2200" b="1" dirty="0" smtClean="0">
                <a:latin typeface="Century Gothic" panose="020B0502020202020204" pitchFamily="34" charset="0"/>
                <a:cs typeface="Times New Roman" panose="02020603050405020304" pitchFamily="18" charset="0"/>
              </a:rPr>
              <a:t>8.3 : </a:t>
            </a:r>
            <a:r>
              <a:rPr lang="fr-FR" sz="2200" dirty="0" smtClean="0">
                <a:latin typeface="Century Gothic" panose="020B0502020202020204" pitchFamily="34" charset="0"/>
                <a:cs typeface="Times New Roman" panose="02020603050405020304" pitchFamily="18" charset="0"/>
              </a:rPr>
              <a:t>« Lorsque le produit ne passe pas avec succès les contrôles et/ou les essais, les procédures de maitrise des non conformités doivent s’appliquer. Obligation de recherche des causes de non-conformité ainsi que l’enregistrement des résultats de cette recherche »</a:t>
            </a:r>
          </a:p>
          <a:p>
            <a:pPr marL="342900" indent="-342900">
              <a:lnSpc>
                <a:spcPct val="150000"/>
              </a:lnSpc>
              <a:buFont typeface="Wingdings" panose="05000000000000000000" pitchFamily="2" charset="2"/>
              <a:buChar char="q"/>
            </a:pPr>
            <a:r>
              <a:rPr lang="fr-FR" sz="2200" b="1" dirty="0" smtClean="0">
                <a:latin typeface="Century Gothic" panose="020B0502020202020204" pitchFamily="34" charset="0"/>
                <a:cs typeface="Times New Roman" panose="02020603050405020304" pitchFamily="18" charset="0"/>
              </a:rPr>
              <a:t>BPL </a:t>
            </a:r>
            <a:r>
              <a:rPr lang="fr-FR" sz="2200" b="1" dirty="0">
                <a:latin typeface="Century Gothic" panose="020B0502020202020204" pitchFamily="34" charset="0"/>
                <a:cs typeface="Times New Roman" panose="02020603050405020304" pitchFamily="18" charset="0"/>
              </a:rPr>
              <a:t>:</a:t>
            </a:r>
            <a:r>
              <a:rPr lang="fr-FR" sz="2200" b="1" dirty="0" smtClean="0">
                <a:latin typeface="Century Gothic" panose="020B0502020202020204" pitchFamily="34" charset="0"/>
                <a:cs typeface="Times New Roman" panose="02020603050405020304" pitchFamily="18" charset="0"/>
              </a:rPr>
              <a:t> </a:t>
            </a:r>
          </a:p>
          <a:p>
            <a:pPr marL="342900" indent="-342900">
              <a:lnSpc>
                <a:spcPct val="150000"/>
              </a:lnSpc>
              <a:buFont typeface="Courier New" panose="02070309020205020404" pitchFamily="49" charset="0"/>
              <a:buChar char="o"/>
            </a:pPr>
            <a:r>
              <a:rPr lang="fr-FR" sz="2200" b="1" dirty="0" smtClean="0">
                <a:latin typeface="Century Gothic" panose="020B0502020202020204" pitchFamily="34" charset="0"/>
                <a:cs typeface="Times New Roman" panose="02020603050405020304" pitchFamily="18" charset="0"/>
              </a:rPr>
              <a:t>9.2.6.d</a:t>
            </a:r>
            <a:r>
              <a:rPr lang="fr-FR" sz="2200" dirty="0" smtClean="0">
                <a:latin typeface="Century Gothic" panose="020B0502020202020204" pitchFamily="34" charset="0"/>
                <a:cs typeface="Times New Roman" panose="02020603050405020304" pitchFamily="18" charset="0"/>
              </a:rPr>
              <a:t> : « Evaluation et examen des résultats et, s’il y a , des conclusions ».  </a:t>
            </a:r>
          </a:p>
          <a:p>
            <a:pPr marL="342900" indent="-342900">
              <a:lnSpc>
                <a:spcPct val="150000"/>
              </a:lnSpc>
              <a:buFont typeface="Wingdings" panose="05000000000000000000" pitchFamily="2" charset="2"/>
              <a:buChar char="q"/>
            </a:pPr>
            <a:r>
              <a:rPr lang="fr-FR" sz="2200" b="1" dirty="0" smtClean="0">
                <a:latin typeface="Century Gothic" panose="020B0502020202020204" pitchFamily="34" charset="0"/>
                <a:cs typeface="Times New Roman" panose="02020603050405020304" pitchFamily="18" charset="0"/>
              </a:rPr>
              <a:t>ICH : </a:t>
            </a:r>
            <a:r>
              <a:rPr lang="fr-FR" sz="2200" dirty="0" smtClean="0">
                <a:latin typeface="Century Gothic" panose="020B0502020202020204" pitchFamily="34" charset="0"/>
                <a:cs typeface="Times New Roman" panose="02020603050405020304" pitchFamily="18" charset="0"/>
              </a:rPr>
              <a:t>non abordé </a:t>
            </a:r>
            <a:r>
              <a:rPr lang="fr-FR" sz="2200" dirty="0" err="1" smtClean="0">
                <a:latin typeface="Century Gothic" panose="020B0502020202020204" pitchFamily="34" charset="0"/>
                <a:cs typeface="Times New Roman" panose="02020603050405020304" pitchFamily="18" charset="0"/>
              </a:rPr>
              <a:t>dutout</a:t>
            </a:r>
            <a:endParaRPr lang="fr-FR" sz="2200" b="1" dirty="0">
              <a:latin typeface="Century Gothic" panose="020B0502020202020204" pitchFamily="34" charset="0"/>
              <a:cs typeface="Times New Roman" panose="02020603050405020304" pitchFamily="18" charset="0"/>
            </a:endParaRPr>
          </a:p>
        </p:txBody>
      </p:sp>
      <p:sp>
        <p:nvSpPr>
          <p:cNvPr id="3" name="Rectangle 2"/>
          <p:cNvSpPr/>
          <p:nvPr/>
        </p:nvSpPr>
        <p:spPr>
          <a:xfrm>
            <a:off x="2730320" y="0"/>
            <a:ext cx="9461679"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 GESTION DES OOS ET REGLEMENTATION</a:t>
            </a:r>
            <a:endParaRPr lang="fr-F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8395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0320" y="0"/>
            <a:ext cx="9461679"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t>II. OBJECTIFS</a:t>
            </a:r>
            <a:endParaRPr lang="fr-FR" sz="3600" b="1" dirty="0"/>
          </a:p>
        </p:txBody>
      </p:sp>
      <p:sp>
        <p:nvSpPr>
          <p:cNvPr id="4" name="ZoneTexte 3"/>
          <p:cNvSpPr txBox="1"/>
          <p:nvPr/>
        </p:nvSpPr>
        <p:spPr>
          <a:xfrm>
            <a:off x="341194" y="781570"/>
            <a:ext cx="11627894" cy="4462760"/>
          </a:xfrm>
          <a:prstGeom prst="rect">
            <a:avLst/>
          </a:prstGeom>
          <a:noFill/>
        </p:spPr>
        <p:txBody>
          <a:bodyPr wrap="square" rtlCol="0">
            <a:spAutoFit/>
          </a:bodyPr>
          <a:lstStyle/>
          <a:p>
            <a:pPr>
              <a:lnSpc>
                <a:spcPct val="200000"/>
              </a:lnSpc>
            </a:pPr>
            <a:r>
              <a:rPr lang="fr-FR" sz="2200" dirty="0" smtClean="0">
                <a:latin typeface="Century Gothic" panose="020B0502020202020204" pitchFamily="34" charset="0"/>
              </a:rPr>
              <a:t>                     La </a:t>
            </a:r>
            <a:r>
              <a:rPr lang="fr-FR" sz="2200" dirty="0">
                <a:latin typeface="Century Gothic" panose="020B0502020202020204" pitchFamily="34" charset="0"/>
              </a:rPr>
              <a:t>conduite à tenir dans les laboratoires </a:t>
            </a:r>
            <a:r>
              <a:rPr lang="fr-FR" sz="2200" dirty="0" smtClean="0">
                <a:latin typeface="Century Gothic" panose="020B0502020202020204" pitchFamily="34" charset="0"/>
              </a:rPr>
              <a:t>de </a:t>
            </a:r>
            <a:r>
              <a:rPr lang="fr-FR" sz="2200" dirty="0">
                <a:latin typeface="Century Gothic" panose="020B0502020202020204" pitchFamily="34" charset="0"/>
              </a:rPr>
              <a:t>contrôle de la </a:t>
            </a:r>
            <a:r>
              <a:rPr lang="fr-FR" sz="2200" dirty="0" smtClean="0">
                <a:latin typeface="Century Gothic" panose="020B0502020202020204" pitchFamily="34" charset="0"/>
              </a:rPr>
              <a:t>qualité, devant </a:t>
            </a:r>
            <a:r>
              <a:rPr lang="fr-FR" sz="2200" dirty="0">
                <a:latin typeface="Century Gothic" panose="020B0502020202020204" pitchFamily="34" charset="0"/>
              </a:rPr>
              <a:t>un résultat d’analyse </a:t>
            </a:r>
            <a:r>
              <a:rPr lang="fr-FR" sz="2200" b="1" dirty="0" smtClean="0">
                <a:solidFill>
                  <a:srgbClr val="FF0000"/>
                </a:solidFill>
                <a:latin typeface="Century Gothic" panose="020B0502020202020204" pitchFamily="34" charset="0"/>
              </a:rPr>
              <a:t>hors spécifications </a:t>
            </a:r>
            <a:r>
              <a:rPr lang="fr-FR" sz="2200" dirty="0">
                <a:latin typeface="Century Gothic" panose="020B0502020202020204" pitchFamily="34" charset="0"/>
              </a:rPr>
              <a:t>et ce, quant les instructions d’une monographie (pharmacopée, USP…) ou la réglementation en vigueur ne sont pas applicables</a:t>
            </a:r>
            <a:r>
              <a:rPr lang="fr-FR" sz="2200" dirty="0" smtClean="0">
                <a:latin typeface="Century Gothic" panose="020B0502020202020204" pitchFamily="34" charset="0"/>
              </a:rPr>
              <a:t>.</a:t>
            </a:r>
          </a:p>
          <a:p>
            <a:pPr marL="457200" indent="-457200">
              <a:lnSpc>
                <a:spcPct val="150000"/>
              </a:lnSpc>
              <a:buAutoNum type="arabicPeriod"/>
            </a:pPr>
            <a:r>
              <a:rPr lang="fr-FR" i="1" dirty="0" smtClean="0">
                <a:latin typeface="Century Gothic" panose="020B0502020202020204" pitchFamily="34" charset="0"/>
              </a:rPr>
              <a:t>Le </a:t>
            </a:r>
            <a:r>
              <a:rPr lang="fr-FR" i="1" dirty="0">
                <a:latin typeface="Century Gothic" panose="020B0502020202020204" pitchFamily="34" charset="0"/>
              </a:rPr>
              <a:t>guide « Guidance for </a:t>
            </a:r>
            <a:r>
              <a:rPr lang="fr-FR" i="1" dirty="0" err="1" smtClean="0">
                <a:latin typeface="Century Gothic" panose="020B0502020202020204" pitchFamily="34" charset="0"/>
              </a:rPr>
              <a:t>Industry</a:t>
            </a:r>
            <a:r>
              <a:rPr lang="fr-FR" i="1" dirty="0" smtClean="0">
                <a:latin typeface="Century Gothic" panose="020B0502020202020204" pitchFamily="34" charset="0"/>
              </a:rPr>
              <a:t>. </a:t>
            </a:r>
            <a:r>
              <a:rPr lang="fr-FR" i="1" dirty="0" err="1" smtClean="0">
                <a:latin typeface="Century Gothic" panose="020B0502020202020204" pitchFamily="34" charset="0"/>
              </a:rPr>
              <a:t>Investigating</a:t>
            </a:r>
            <a:r>
              <a:rPr lang="fr-FR" i="1" dirty="0" smtClean="0">
                <a:latin typeface="Century Gothic" panose="020B0502020202020204" pitchFamily="34" charset="0"/>
              </a:rPr>
              <a:t> </a:t>
            </a:r>
            <a:r>
              <a:rPr lang="fr-FR" i="1" dirty="0">
                <a:latin typeface="Century Gothic" panose="020B0502020202020204" pitchFamily="34" charset="0"/>
              </a:rPr>
              <a:t>Out-Of-</a:t>
            </a:r>
            <a:r>
              <a:rPr lang="fr-FR" i="1" dirty="0" err="1">
                <a:latin typeface="Century Gothic" panose="020B0502020202020204" pitchFamily="34" charset="0"/>
              </a:rPr>
              <a:t>Specification</a:t>
            </a:r>
            <a:r>
              <a:rPr lang="fr-FR" i="1" dirty="0">
                <a:latin typeface="Century Gothic" panose="020B0502020202020204" pitchFamily="34" charset="0"/>
              </a:rPr>
              <a:t> </a:t>
            </a:r>
            <a:r>
              <a:rPr lang="fr-FR" i="1" dirty="0" smtClean="0">
                <a:latin typeface="Century Gothic" panose="020B0502020202020204" pitchFamily="34" charset="0"/>
              </a:rPr>
              <a:t>OOS, Tests </a:t>
            </a:r>
            <a:r>
              <a:rPr lang="fr-FR" i="1" dirty="0" err="1" smtClean="0">
                <a:latin typeface="Century Gothic" panose="020B0502020202020204" pitchFamily="34" charset="0"/>
              </a:rPr>
              <a:t>Results</a:t>
            </a:r>
            <a:r>
              <a:rPr lang="fr-FR" i="1" dirty="0" smtClean="0">
                <a:latin typeface="Century Gothic" panose="020B0502020202020204" pitchFamily="34" charset="0"/>
              </a:rPr>
              <a:t> for Pharmaceutical Production</a:t>
            </a:r>
            <a:r>
              <a:rPr lang="fr-FR" i="1" dirty="0">
                <a:latin typeface="Century Gothic" panose="020B0502020202020204" pitchFamily="34" charset="0"/>
              </a:rPr>
              <a:t> » de la Food and Drug Administration (</a:t>
            </a:r>
            <a:r>
              <a:rPr lang="fr-FR" i="1" dirty="0" smtClean="0">
                <a:latin typeface="Century Gothic" panose="020B0502020202020204" pitchFamily="34" charset="0"/>
              </a:rPr>
              <a:t>FDA) </a:t>
            </a:r>
          </a:p>
          <a:p>
            <a:pPr marL="457200" indent="-457200">
              <a:lnSpc>
                <a:spcPct val="150000"/>
              </a:lnSpc>
              <a:buAutoNum type="arabicPeriod"/>
            </a:pPr>
            <a:r>
              <a:rPr lang="fr-FR" i="1" dirty="0" smtClean="0">
                <a:latin typeface="Century Gothic" panose="020B0502020202020204" pitchFamily="34" charset="0"/>
              </a:rPr>
              <a:t>Le </a:t>
            </a:r>
            <a:r>
              <a:rPr lang="fr-FR" i="1" dirty="0">
                <a:latin typeface="Century Gothic" panose="020B0502020202020204" pitchFamily="34" charset="0"/>
              </a:rPr>
              <a:t>document du </a:t>
            </a:r>
            <a:r>
              <a:rPr lang="fr-FR" i="1" dirty="0" err="1">
                <a:latin typeface="Century Gothic" panose="020B0502020202020204" pitchFamily="34" charset="0"/>
              </a:rPr>
              <a:t>Medecines</a:t>
            </a:r>
            <a:r>
              <a:rPr lang="fr-FR" i="1" dirty="0">
                <a:latin typeface="Century Gothic" panose="020B0502020202020204" pitchFamily="34" charset="0"/>
              </a:rPr>
              <a:t> and </a:t>
            </a:r>
            <a:r>
              <a:rPr lang="fr-FR" i="1" dirty="0" err="1">
                <a:latin typeface="Century Gothic" panose="020B0502020202020204" pitchFamily="34" charset="0"/>
              </a:rPr>
              <a:t>Healthcare</a:t>
            </a:r>
            <a:r>
              <a:rPr lang="fr-FR" i="1" dirty="0">
                <a:latin typeface="Century Gothic" panose="020B0502020202020204" pitchFamily="34" charset="0"/>
              </a:rPr>
              <a:t> </a:t>
            </a:r>
            <a:r>
              <a:rPr lang="fr-FR" i="1" dirty="0" err="1">
                <a:latin typeface="Century Gothic" panose="020B0502020202020204" pitchFamily="34" charset="0"/>
              </a:rPr>
              <a:t>products</a:t>
            </a:r>
            <a:r>
              <a:rPr lang="fr-FR" i="1" dirty="0">
                <a:latin typeface="Century Gothic" panose="020B0502020202020204" pitchFamily="34" charset="0"/>
              </a:rPr>
              <a:t> </a:t>
            </a:r>
            <a:r>
              <a:rPr lang="fr-FR" i="1" dirty="0" err="1">
                <a:latin typeface="Century Gothic" panose="020B0502020202020204" pitchFamily="34" charset="0"/>
              </a:rPr>
              <a:t>Regulatory</a:t>
            </a:r>
            <a:r>
              <a:rPr lang="fr-FR" i="1" dirty="0">
                <a:latin typeface="Century Gothic" panose="020B0502020202020204" pitchFamily="34" charset="0"/>
              </a:rPr>
              <a:t> Agency (MHRA</a:t>
            </a:r>
            <a:r>
              <a:rPr lang="fr-FR" dirty="0" smtClean="0">
                <a:latin typeface="Century Gothic" panose="020B0502020202020204" pitchFamily="34" charset="0"/>
              </a:rPr>
              <a:t>),</a:t>
            </a:r>
          </a:p>
          <a:p>
            <a:pPr marL="457200" indent="-457200">
              <a:lnSpc>
                <a:spcPct val="150000"/>
              </a:lnSpc>
              <a:buAutoNum type="arabicPeriod"/>
            </a:pPr>
            <a:r>
              <a:rPr lang="fr-FR" i="1" dirty="0" smtClean="0">
                <a:latin typeface="Century Gothic" panose="020B0502020202020204" pitchFamily="34" charset="0"/>
              </a:rPr>
              <a:t>Le document de l’</a:t>
            </a:r>
            <a:r>
              <a:rPr lang="fr-FR" i="1" dirty="0" err="1" smtClean="0">
                <a:latin typeface="Century Gothic" panose="020B0502020202020204" pitchFamily="34" charset="0"/>
              </a:rPr>
              <a:t>European</a:t>
            </a:r>
            <a:r>
              <a:rPr lang="fr-FR" i="1" dirty="0" smtClean="0">
                <a:latin typeface="Century Gothic" panose="020B0502020202020204" pitchFamily="34" charset="0"/>
              </a:rPr>
              <a:t> </a:t>
            </a:r>
            <a:r>
              <a:rPr lang="fr-FR" i="1" dirty="0" err="1" smtClean="0">
                <a:latin typeface="Century Gothic" panose="020B0502020202020204" pitchFamily="34" charset="0"/>
              </a:rPr>
              <a:t>Directorate</a:t>
            </a:r>
            <a:r>
              <a:rPr lang="fr-FR" i="1" dirty="0" smtClean="0">
                <a:latin typeface="Century Gothic" panose="020B0502020202020204" pitchFamily="34" charset="0"/>
              </a:rPr>
              <a:t> for the </a:t>
            </a:r>
            <a:r>
              <a:rPr lang="fr-FR" i="1" dirty="0" err="1" smtClean="0">
                <a:latin typeface="Century Gothic" panose="020B0502020202020204" pitchFamily="34" charset="0"/>
              </a:rPr>
              <a:t>Quality</a:t>
            </a:r>
            <a:r>
              <a:rPr lang="fr-FR" i="1" dirty="0" smtClean="0">
                <a:latin typeface="Century Gothic" panose="020B0502020202020204" pitchFamily="34" charset="0"/>
              </a:rPr>
              <a:t> of </a:t>
            </a:r>
            <a:r>
              <a:rPr lang="fr-FR" i="1" dirty="0" err="1" smtClean="0">
                <a:latin typeface="Century Gothic" panose="020B0502020202020204" pitchFamily="34" charset="0"/>
              </a:rPr>
              <a:t>Medicines</a:t>
            </a:r>
            <a:r>
              <a:rPr lang="fr-FR" i="1" dirty="0" smtClean="0">
                <a:latin typeface="Century Gothic" panose="020B0502020202020204" pitchFamily="34" charset="0"/>
              </a:rPr>
              <a:t> and </a:t>
            </a:r>
            <a:r>
              <a:rPr lang="fr-FR" i="1" dirty="0" err="1" smtClean="0">
                <a:latin typeface="Century Gothic" panose="020B0502020202020204" pitchFamily="34" charset="0"/>
              </a:rPr>
              <a:t>Healthcare</a:t>
            </a:r>
            <a:r>
              <a:rPr lang="fr-FR" i="1" dirty="0" smtClean="0">
                <a:latin typeface="Century Gothic" panose="020B0502020202020204" pitchFamily="34" charset="0"/>
              </a:rPr>
              <a:t> (EDQM)</a:t>
            </a:r>
            <a:endParaRPr lang="fr-FR" i="1" dirty="0">
              <a:latin typeface="Century Gothic" panose="020B0502020202020204" pitchFamily="34" charset="0"/>
            </a:endParaRPr>
          </a:p>
        </p:txBody>
      </p:sp>
      <p:sp>
        <p:nvSpPr>
          <p:cNvPr id="6" name="AutoShape 4"/>
          <p:cNvSpPr>
            <a:spLocks noChangeArrowheads="1"/>
          </p:cNvSpPr>
          <p:nvPr/>
        </p:nvSpPr>
        <p:spPr bwMode="gray">
          <a:xfrm>
            <a:off x="1477031" y="1073021"/>
            <a:ext cx="546396" cy="360000"/>
          </a:xfrm>
          <a:prstGeom prst="rightArrow">
            <a:avLst>
              <a:gd name="adj1" fmla="val 50000"/>
              <a:gd name="adj2" fmla="val 58333"/>
            </a:avLst>
          </a:prstGeom>
          <a:solidFill>
            <a:srgbClr val="009900"/>
          </a:solidFill>
          <a:ln>
            <a:noFill/>
          </a:ln>
          <a:effectLst/>
          <a:extLst/>
        </p:spPr>
        <p:txBody>
          <a:bodyPr wrap="none" anchor="ctr"/>
          <a:lstStyle/>
          <a:p>
            <a:endParaRPr lang="fr-FR"/>
          </a:p>
        </p:txBody>
      </p:sp>
      <p:pic>
        <p:nvPicPr>
          <p:cNvPr id="7" name="Picture 5" descr="DO_circl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926" y="682799"/>
            <a:ext cx="1457057" cy="120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95" y="796672"/>
            <a:ext cx="1098423" cy="951990"/>
          </a:xfrm>
          <a:prstGeom prst="ellipse">
            <a:avLst/>
          </a:prstGeom>
        </p:spPr>
      </p:pic>
      <p:sp>
        <p:nvSpPr>
          <p:cNvPr id="9" name="AutoShape 4"/>
          <p:cNvSpPr>
            <a:spLocks noChangeArrowheads="1"/>
          </p:cNvSpPr>
          <p:nvPr/>
        </p:nvSpPr>
        <p:spPr bwMode="gray">
          <a:xfrm>
            <a:off x="1349105" y="5696665"/>
            <a:ext cx="546396" cy="360000"/>
          </a:xfrm>
          <a:prstGeom prst="rightArrow">
            <a:avLst>
              <a:gd name="adj1" fmla="val 50000"/>
              <a:gd name="adj2" fmla="val 58333"/>
            </a:avLst>
          </a:prstGeom>
          <a:solidFill>
            <a:srgbClr val="009900"/>
          </a:solidFill>
          <a:ln>
            <a:noFill/>
          </a:ln>
          <a:effectLst/>
          <a:extLst/>
        </p:spPr>
        <p:txBody>
          <a:bodyPr wrap="none" anchor="ctr"/>
          <a:lstStyle/>
          <a:p>
            <a:endParaRPr lang="fr-FR"/>
          </a:p>
        </p:txBody>
      </p:sp>
      <p:pic>
        <p:nvPicPr>
          <p:cNvPr id="10" name="Picture 5" descr="DO_circl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06443"/>
            <a:ext cx="1457057" cy="120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69" y="5420316"/>
            <a:ext cx="1098423" cy="951990"/>
          </a:xfrm>
          <a:prstGeom prst="ellipse">
            <a:avLst/>
          </a:prstGeom>
        </p:spPr>
      </p:pic>
      <p:sp>
        <p:nvSpPr>
          <p:cNvPr id="3" name="Rectangle 2"/>
          <p:cNvSpPr/>
          <p:nvPr/>
        </p:nvSpPr>
        <p:spPr>
          <a:xfrm>
            <a:off x="1895501" y="5519241"/>
            <a:ext cx="9827926" cy="535788"/>
          </a:xfrm>
          <a:prstGeom prst="rect">
            <a:avLst/>
          </a:prstGeom>
        </p:spPr>
        <p:txBody>
          <a:bodyPr wrap="square">
            <a:spAutoFit/>
          </a:bodyPr>
          <a:lstStyle/>
          <a:p>
            <a:pPr>
              <a:lnSpc>
                <a:spcPct val="150000"/>
              </a:lnSpc>
            </a:pPr>
            <a:r>
              <a:rPr lang="fr-FR" sz="2200" dirty="0">
                <a:latin typeface="Century Gothic" panose="020B0502020202020204" pitchFamily="34" charset="0"/>
              </a:rPr>
              <a:t>La procédure de traitement des résultats hors </a:t>
            </a:r>
            <a:r>
              <a:rPr lang="fr-FR" sz="2200" dirty="0" smtClean="0">
                <a:latin typeface="Century Gothic" panose="020B0502020202020204" pitchFamily="34" charset="0"/>
              </a:rPr>
              <a:t>spécifications</a:t>
            </a:r>
            <a:endParaRPr lang="fr-FR" sz="2200" dirty="0">
              <a:latin typeface="Century Gothic" panose="020B0502020202020204" pitchFamily="34" charset="0"/>
            </a:endParaRPr>
          </a:p>
        </p:txBody>
      </p:sp>
    </p:spTree>
    <p:extLst>
      <p:ext uri="{BB962C8B-B14F-4D97-AF65-F5344CB8AC3E}">
        <p14:creationId xmlns:p14="http://schemas.microsoft.com/office/powerpoint/2010/main" val="38884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50" fill="hold"/>
                                        <p:tgtEl>
                                          <p:spTgt spid="6"/>
                                        </p:tgtEl>
                                        <p:attrNameLst>
                                          <p:attrName>ppt_x</p:attrName>
                                        </p:attrNameLst>
                                      </p:cBhvr>
                                      <p:tavLst>
                                        <p:tav tm="0">
                                          <p:val>
                                            <p:strVal val="0-#ppt_w/2"/>
                                          </p:val>
                                        </p:tav>
                                        <p:tav tm="100000">
                                          <p:val>
                                            <p:strVal val="#ppt_x"/>
                                          </p:val>
                                        </p:tav>
                                      </p:tavLst>
                                    </p:anim>
                                    <p:anim calcmode="lin" valueType="num">
                                      <p:cBhvr additive="base">
                                        <p:cTn id="14" dur="25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50" fill="hold"/>
                                        <p:tgtEl>
                                          <p:spTgt spid="8"/>
                                        </p:tgtEl>
                                        <p:attrNameLst>
                                          <p:attrName>ppt_w</p:attrName>
                                        </p:attrNameLst>
                                      </p:cBhvr>
                                      <p:tavLst>
                                        <p:tav tm="0">
                                          <p:val>
                                            <p:fltVal val="0"/>
                                          </p:val>
                                        </p:tav>
                                        <p:tav tm="100000">
                                          <p:val>
                                            <p:strVal val="#ppt_w"/>
                                          </p:val>
                                        </p:tav>
                                      </p:tavLst>
                                    </p:anim>
                                    <p:anim calcmode="lin" valueType="num">
                                      <p:cBhvr>
                                        <p:cTn id="19" dur="250" fill="hold"/>
                                        <p:tgtEl>
                                          <p:spTgt spid="8"/>
                                        </p:tgtEl>
                                        <p:attrNameLst>
                                          <p:attrName>ppt_h</p:attrName>
                                        </p:attrNameLst>
                                      </p:cBhvr>
                                      <p:tavLst>
                                        <p:tav tm="0">
                                          <p:val>
                                            <p:fltVal val="0"/>
                                          </p:val>
                                        </p:tav>
                                        <p:tav tm="100000">
                                          <p:val>
                                            <p:strVal val="#ppt_h"/>
                                          </p:val>
                                        </p:tav>
                                      </p:tavLst>
                                    </p:anim>
                                    <p:anim calcmode="lin" valueType="num">
                                      <p:cBhvr>
                                        <p:cTn id="20" dur="250" fill="hold"/>
                                        <p:tgtEl>
                                          <p:spTgt spid="8"/>
                                        </p:tgtEl>
                                        <p:attrNameLst>
                                          <p:attrName>style.rotation</p:attrName>
                                        </p:attrNameLst>
                                      </p:cBhvr>
                                      <p:tavLst>
                                        <p:tav tm="0">
                                          <p:val>
                                            <p:fltVal val="90"/>
                                          </p:val>
                                        </p:tav>
                                        <p:tav tm="100000">
                                          <p:val>
                                            <p:fltVal val="0"/>
                                          </p:val>
                                        </p:tav>
                                      </p:tavLst>
                                    </p:anim>
                                    <p:animEffect transition="in" filter="fade">
                                      <p:cBhvr>
                                        <p:cTn id="21" dur="250"/>
                                        <p:tgtEl>
                                          <p:spTgt spid="8"/>
                                        </p:tgtEl>
                                      </p:cBhvr>
                                    </p:animEffect>
                                  </p:childTnLst>
                                </p:cTn>
                              </p:par>
                              <p:par>
                                <p:cTn id="22" presetID="0" presetClass="path" presetSubtype="0" accel="50000" decel="50000" fill="hold" nodeType="withEffect">
                                  <p:stCondLst>
                                    <p:cond delay="0"/>
                                  </p:stCondLst>
                                  <p:childTnLst>
                                    <p:animMotion origin="layout" path="M 1.04167E-6 1.85185E-6 C 0.08333 0.12338 0.12409 0.20185 0.17031 0.35532 C 0.21771 0.51736 0.26003 0.82129 0.28516 0.97199 " pathEditMode="relative" rAng="0" ptsTypes="AAA">
                                      <p:cBhvr>
                                        <p:cTn id="23" dur="250" spd="-100000" fill="hold"/>
                                        <p:tgtEl>
                                          <p:spTgt spid="8"/>
                                        </p:tgtEl>
                                        <p:attrNameLst>
                                          <p:attrName>ppt_x</p:attrName>
                                          <p:attrName>ppt_y</p:attrName>
                                        </p:attrNameLst>
                                      </p:cBhvr>
                                      <p:rCtr x="14258" y="48588"/>
                                    </p:animMotion>
                                  </p:childTnLst>
                                </p:cTn>
                              </p:par>
                              <p:par>
                                <p:cTn id="24" presetID="2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0-#ppt_w/2"/>
                                          </p:val>
                                        </p:tav>
                                        <p:tav tm="100000">
                                          <p:val>
                                            <p:strVal val="#ppt_x"/>
                                          </p:val>
                                        </p:tav>
                                      </p:tavLst>
                                    </p:anim>
                                    <p:anim calcmode="lin" valueType="num">
                                      <p:cBhvr additive="base">
                                        <p:cTn id="38" dur="2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31"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50" fill="hold"/>
                                        <p:tgtEl>
                                          <p:spTgt spid="11"/>
                                        </p:tgtEl>
                                        <p:attrNameLst>
                                          <p:attrName>ppt_w</p:attrName>
                                        </p:attrNameLst>
                                      </p:cBhvr>
                                      <p:tavLst>
                                        <p:tav tm="0">
                                          <p:val>
                                            <p:fltVal val="0"/>
                                          </p:val>
                                        </p:tav>
                                        <p:tav tm="100000">
                                          <p:val>
                                            <p:strVal val="#ppt_w"/>
                                          </p:val>
                                        </p:tav>
                                      </p:tavLst>
                                    </p:anim>
                                    <p:anim calcmode="lin" valueType="num">
                                      <p:cBhvr>
                                        <p:cTn id="43" dur="250" fill="hold"/>
                                        <p:tgtEl>
                                          <p:spTgt spid="11"/>
                                        </p:tgtEl>
                                        <p:attrNameLst>
                                          <p:attrName>ppt_h</p:attrName>
                                        </p:attrNameLst>
                                      </p:cBhvr>
                                      <p:tavLst>
                                        <p:tav tm="0">
                                          <p:val>
                                            <p:fltVal val="0"/>
                                          </p:val>
                                        </p:tav>
                                        <p:tav tm="100000">
                                          <p:val>
                                            <p:strVal val="#ppt_h"/>
                                          </p:val>
                                        </p:tav>
                                      </p:tavLst>
                                    </p:anim>
                                    <p:anim calcmode="lin" valueType="num">
                                      <p:cBhvr>
                                        <p:cTn id="44" dur="250" fill="hold"/>
                                        <p:tgtEl>
                                          <p:spTgt spid="11"/>
                                        </p:tgtEl>
                                        <p:attrNameLst>
                                          <p:attrName>style.rotation</p:attrName>
                                        </p:attrNameLst>
                                      </p:cBhvr>
                                      <p:tavLst>
                                        <p:tav tm="0">
                                          <p:val>
                                            <p:fltVal val="90"/>
                                          </p:val>
                                        </p:tav>
                                        <p:tav tm="100000">
                                          <p:val>
                                            <p:fltVal val="0"/>
                                          </p:val>
                                        </p:tav>
                                      </p:tavLst>
                                    </p:anim>
                                    <p:animEffect transition="in" filter="fade">
                                      <p:cBhvr>
                                        <p:cTn id="45" dur="250"/>
                                        <p:tgtEl>
                                          <p:spTgt spid="11"/>
                                        </p:tgtEl>
                                      </p:cBhvr>
                                    </p:animEffect>
                                  </p:childTnLst>
                                </p:cTn>
                              </p:par>
                              <p:par>
                                <p:cTn id="46" presetID="0" presetClass="path" presetSubtype="0" accel="50000" decel="50000" fill="hold" nodeType="withEffect">
                                  <p:stCondLst>
                                    <p:cond delay="0"/>
                                  </p:stCondLst>
                                  <p:childTnLst>
                                    <p:animMotion origin="layout" path="M -2.08333E-6 -2.22222E-6 C 0.08334 0.12338 0.12409 0.20185 0.17031 0.35533 C 0.21771 0.51736 0.26003 0.8213 0.28516 0.97199 " pathEditMode="relative" rAng="0" ptsTypes="AAA">
                                      <p:cBhvr>
                                        <p:cTn id="47" dur="250" spd="-100000" fill="hold"/>
                                        <p:tgtEl>
                                          <p:spTgt spid="11"/>
                                        </p:tgtEl>
                                        <p:attrNameLst>
                                          <p:attrName>ppt_x</p:attrName>
                                          <p:attrName>ppt_y</p:attrName>
                                        </p:attrNameLst>
                                      </p:cBhvr>
                                      <p:rCtr x="14258" y="48588"/>
                                    </p:animMotion>
                                  </p:childTnLst>
                                </p:cTn>
                              </p:par>
                              <p:par>
                                <p:cTn id="48" presetID="22" presetClass="entr" presetSubtype="8"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0320" y="0"/>
            <a:ext cx="9461679"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III. CADRE </a:t>
            </a:r>
            <a:r>
              <a:rPr lang="fr-FR" sz="3600" b="1" dirty="0">
                <a:effectLst>
                  <a:outerShdw blurRad="38100" dist="38100" dir="2700000" algn="tl">
                    <a:srgbClr val="000000">
                      <a:alpha val="43137"/>
                    </a:srgbClr>
                  </a:outerShdw>
                </a:effectLst>
              </a:rPr>
              <a:t>DE LA DECLARATION D’UN </a:t>
            </a:r>
            <a:r>
              <a:rPr lang="fr-FR" sz="3600" b="1" dirty="0" smtClean="0">
                <a:effectLst>
                  <a:outerShdw blurRad="38100" dist="38100" dir="2700000" algn="tl">
                    <a:srgbClr val="000000">
                      <a:alpha val="43137"/>
                    </a:srgbClr>
                  </a:outerShdw>
                </a:effectLst>
              </a:rPr>
              <a:t>OOS</a:t>
            </a:r>
          </a:p>
        </p:txBody>
      </p:sp>
      <p:sp>
        <p:nvSpPr>
          <p:cNvPr id="4" name="ZoneTexte 3"/>
          <p:cNvSpPr txBox="1"/>
          <p:nvPr/>
        </p:nvSpPr>
        <p:spPr>
          <a:xfrm>
            <a:off x="582687" y="1359973"/>
            <a:ext cx="3052931"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a:solidFill>
                  <a:srgbClr val="009900"/>
                </a:solidFill>
                <a:latin typeface="Century Gothic" panose="020B0502020202020204" pitchFamily="34" charset="0"/>
                <a:cs typeface="Times New Roman" panose="02020603050405020304" pitchFamily="18" charset="0"/>
              </a:rPr>
              <a:t>Résultat</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6" name="ZoneTexte 5"/>
          <p:cNvSpPr txBox="1"/>
          <p:nvPr/>
        </p:nvSpPr>
        <p:spPr>
          <a:xfrm>
            <a:off x="582687" y="2042553"/>
            <a:ext cx="3052932" cy="2169825"/>
          </a:xfrm>
          <a:prstGeom prst="rect">
            <a:avLst/>
          </a:prstGeom>
          <a:noFill/>
          <a:ln w="38100">
            <a:solidFill>
              <a:schemeClr val="accent1"/>
            </a:solidFill>
          </a:ln>
        </p:spPr>
        <p:txBody>
          <a:bodyPr wrap="square" rtlCol="0">
            <a:spAutoFit/>
          </a:bodyPr>
          <a:lstStyle/>
          <a:p>
            <a:pPr marL="342900" indent="-342900" algn="just">
              <a:lnSpc>
                <a:spcPct val="150000"/>
              </a:lnSpc>
              <a:buFont typeface="Wingdings" panose="05000000000000000000" pitchFamily="2" charset="2"/>
              <a:buChar char="ü"/>
            </a:pPr>
            <a:r>
              <a:rPr lang="fr-FR" dirty="0" smtClean="0">
                <a:latin typeface="Century Gothic" panose="020B0502020202020204" pitchFamily="34" charset="0"/>
                <a:cs typeface="Times New Roman" panose="02020603050405020304" pitchFamily="18" charset="0"/>
              </a:rPr>
              <a:t>Toute donnée </a:t>
            </a:r>
            <a:r>
              <a:rPr lang="fr-FR" dirty="0">
                <a:latin typeface="Century Gothic" panose="020B0502020202020204" pitchFamily="34" charset="0"/>
                <a:cs typeface="Times New Roman" panose="02020603050405020304" pitchFamily="18" charset="0"/>
              </a:rPr>
              <a:t>d’analyse de l’échantillon traitée et vérifiée en regard des critères </a:t>
            </a:r>
            <a:r>
              <a:rPr lang="fr-FR" dirty="0" smtClean="0">
                <a:latin typeface="Century Gothic" panose="020B0502020202020204" pitchFamily="34" charset="0"/>
                <a:cs typeface="Times New Roman" panose="02020603050405020304" pitchFamily="18" charset="0"/>
              </a:rPr>
              <a:t>d’analyse</a:t>
            </a:r>
            <a:endParaRPr lang="fr-FR" dirty="0">
              <a:latin typeface="Century Gothic" panose="020B0502020202020204" pitchFamily="34" charset="0"/>
              <a:cs typeface="Times New Roman" panose="02020603050405020304" pitchFamily="18" charset="0"/>
            </a:endParaRPr>
          </a:p>
        </p:txBody>
      </p:sp>
      <p:sp>
        <p:nvSpPr>
          <p:cNvPr id="7" name="ZoneTexte 6"/>
          <p:cNvSpPr txBox="1"/>
          <p:nvPr/>
        </p:nvSpPr>
        <p:spPr>
          <a:xfrm>
            <a:off x="4226639" y="1359973"/>
            <a:ext cx="3166281"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smtClean="0">
                <a:solidFill>
                  <a:srgbClr val="009900"/>
                </a:solidFill>
                <a:latin typeface="Century Gothic" panose="020B0502020202020204" pitchFamily="34" charset="0"/>
                <a:cs typeface="Times New Roman" panose="02020603050405020304" pitchFamily="18" charset="0"/>
              </a:rPr>
              <a:t>Résultats </a:t>
            </a:r>
            <a:r>
              <a:rPr lang="fr-FR" sz="2400" b="1" dirty="0">
                <a:solidFill>
                  <a:srgbClr val="009900"/>
                </a:solidFill>
                <a:latin typeface="Century Gothic" panose="020B0502020202020204" pitchFamily="34" charset="0"/>
                <a:cs typeface="Times New Roman" panose="02020603050405020304" pitchFamily="18" charset="0"/>
              </a:rPr>
              <a:t>rendus</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9" name="ZoneTexte 8"/>
          <p:cNvSpPr txBox="1"/>
          <p:nvPr/>
        </p:nvSpPr>
        <p:spPr>
          <a:xfrm>
            <a:off x="7983940" y="1359973"/>
            <a:ext cx="3794077"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a:solidFill>
                  <a:srgbClr val="009900"/>
                </a:solidFill>
                <a:latin typeface="Century Gothic" panose="020B0502020202020204" pitchFamily="34" charset="0"/>
                <a:cs typeface="Times New Roman" panose="02020603050405020304" pitchFamily="18" charset="0"/>
              </a:rPr>
              <a:t>Résultat reportable </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10" name="ZoneTexte 9"/>
          <p:cNvSpPr txBox="1"/>
          <p:nvPr/>
        </p:nvSpPr>
        <p:spPr>
          <a:xfrm>
            <a:off x="7983940" y="2042553"/>
            <a:ext cx="3794077" cy="4662815"/>
          </a:xfrm>
          <a:prstGeom prst="rect">
            <a:avLst/>
          </a:prstGeom>
          <a:noFill/>
          <a:ln w="38100">
            <a:solidFill>
              <a:schemeClr val="accent1"/>
            </a:solidFill>
          </a:ln>
        </p:spPr>
        <p:txBody>
          <a:bodyPr wrap="square" rtlCol="0">
            <a:spAutoFit/>
          </a:bodyPr>
          <a:lstStyle/>
          <a:p>
            <a:pPr marL="342900" indent="-342900" algn="just">
              <a:lnSpc>
                <a:spcPct val="150000"/>
              </a:lnSpc>
              <a:buFont typeface="Wingdings" panose="05000000000000000000" pitchFamily="2" charset="2"/>
              <a:buChar char="ü"/>
            </a:pPr>
            <a:r>
              <a:rPr lang="fr-FR" dirty="0">
                <a:latin typeface="Century Gothic" panose="020B0502020202020204" pitchFamily="34" charset="0"/>
                <a:cs typeface="Times New Roman" panose="02020603050405020304" pitchFamily="18" charset="0"/>
              </a:rPr>
              <a:t>R</a:t>
            </a:r>
            <a:r>
              <a:rPr lang="fr-FR" dirty="0" smtClean="0">
                <a:latin typeface="Century Gothic" panose="020B0502020202020204" pitchFamily="34" charset="0"/>
                <a:cs typeface="Times New Roman" panose="02020603050405020304" pitchFamily="18" charset="0"/>
              </a:rPr>
              <a:t>ésultat </a:t>
            </a:r>
            <a:r>
              <a:rPr lang="fr-FR" dirty="0">
                <a:latin typeface="Century Gothic" panose="020B0502020202020204" pitchFamily="34" charset="0"/>
                <a:cs typeface="Times New Roman" panose="02020603050405020304" pitchFamily="18" charset="0"/>
              </a:rPr>
              <a:t>reporté sur le bulletin d’analyse ou dans un rapport d’étude, arrondi à la décimale de la spécification , en fonction de la procédure analytique, celui-ci pourra être issu d’un essai individuel ou de la moyenne de plusieurs répétitions ou essais individuels dépendants ou indépendants </a:t>
            </a:r>
          </a:p>
        </p:txBody>
      </p:sp>
      <p:sp>
        <p:nvSpPr>
          <p:cNvPr id="2" name="Rectangle 1"/>
          <p:cNvSpPr/>
          <p:nvPr/>
        </p:nvSpPr>
        <p:spPr>
          <a:xfrm rot="20139958">
            <a:off x="166474" y="479913"/>
            <a:ext cx="2319867" cy="523220"/>
          </a:xfrm>
          <a:prstGeom prst="rect">
            <a:avLst/>
          </a:prstGeom>
          <a:ln>
            <a:solidFill>
              <a:srgbClr val="0070C0"/>
            </a:solidFill>
          </a:ln>
        </p:spPr>
        <p:txBody>
          <a:bodyPr wrap="none">
            <a:spAutoFit/>
          </a:bodyPr>
          <a:lstStyle/>
          <a:p>
            <a:pPr lvl="0" algn="r"/>
            <a:r>
              <a:rPr lang="fr-FR" sz="2800" b="1" i="1" dirty="0" smtClean="0">
                <a:solidFill>
                  <a:srgbClr val="0070C0"/>
                </a:solidFill>
              </a:rPr>
              <a:t>1. DEFINITIONS</a:t>
            </a:r>
            <a:endParaRPr lang="fr-FR" sz="2800" b="1" i="1" dirty="0">
              <a:solidFill>
                <a:srgbClr val="0070C0"/>
              </a:solidFill>
            </a:endParaRPr>
          </a:p>
        </p:txBody>
      </p:sp>
      <p:sp>
        <p:nvSpPr>
          <p:cNvPr id="8" name="ZoneTexte 7"/>
          <p:cNvSpPr txBox="1"/>
          <p:nvPr/>
        </p:nvSpPr>
        <p:spPr>
          <a:xfrm>
            <a:off x="4226640" y="2042553"/>
            <a:ext cx="3166281" cy="3000821"/>
          </a:xfrm>
          <a:prstGeom prst="rect">
            <a:avLst/>
          </a:prstGeom>
          <a:noFill/>
          <a:ln w="38100">
            <a:solidFill>
              <a:schemeClr val="accent1"/>
            </a:solidFill>
          </a:ln>
        </p:spPr>
        <p:txBody>
          <a:bodyPr wrap="square" rtlCol="0">
            <a:spAutoFit/>
          </a:bodyPr>
          <a:lstStyle/>
          <a:p>
            <a:pPr marL="342900" indent="-342900" algn="just">
              <a:lnSpc>
                <a:spcPct val="150000"/>
              </a:lnSpc>
              <a:buFont typeface="Wingdings" panose="05000000000000000000" pitchFamily="2" charset="2"/>
              <a:buChar char="ü"/>
            </a:pPr>
            <a:r>
              <a:rPr lang="fr-FR" dirty="0">
                <a:latin typeface="Century Gothic" panose="020B0502020202020204" pitchFamily="34" charset="0"/>
                <a:cs typeface="Times New Roman" panose="02020603050405020304" pitchFamily="18" charset="0"/>
              </a:rPr>
              <a:t>E</a:t>
            </a:r>
            <a:r>
              <a:rPr lang="fr-FR" dirty="0" smtClean="0">
                <a:latin typeface="Century Gothic" panose="020B0502020202020204" pitchFamily="34" charset="0"/>
                <a:cs typeface="Times New Roman" panose="02020603050405020304" pitchFamily="18" charset="0"/>
              </a:rPr>
              <a:t>nsemble </a:t>
            </a:r>
            <a:r>
              <a:rPr lang="fr-FR" dirty="0">
                <a:latin typeface="Century Gothic" panose="020B0502020202020204" pitchFamily="34" charset="0"/>
                <a:cs typeface="Times New Roman" panose="02020603050405020304" pitchFamily="18" charset="0"/>
              </a:rPr>
              <a:t>des résultats obtenus par le laboratoire permettant de statuer sur la conformité et qui sont à l’origine du résultat </a:t>
            </a:r>
            <a:r>
              <a:rPr lang="fr-FR" dirty="0" smtClean="0">
                <a:latin typeface="Century Gothic" panose="020B0502020202020204" pitchFamily="34" charset="0"/>
                <a:cs typeface="Times New Roman" panose="02020603050405020304" pitchFamily="18" charset="0"/>
              </a:rPr>
              <a:t>reportable</a:t>
            </a:r>
            <a:r>
              <a:rPr lang="fr-FR" dirty="0">
                <a:latin typeface="Century Gothic" panose="020B0502020202020204" pitchFamily="34" charset="0"/>
                <a:cs typeface="Times New Roman" panose="02020603050405020304" pitchFamily="18" charset="0"/>
              </a:rPr>
              <a:t>.</a:t>
            </a:r>
          </a:p>
        </p:txBody>
      </p:sp>
    </p:spTree>
    <p:extLst>
      <p:ext uri="{BB962C8B-B14F-4D97-AF65-F5344CB8AC3E}">
        <p14:creationId xmlns:p14="http://schemas.microsoft.com/office/powerpoint/2010/main" val="14611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0320" y="0"/>
            <a:ext cx="9461679"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III. CADRE </a:t>
            </a:r>
            <a:r>
              <a:rPr lang="fr-FR" sz="3600" b="1" dirty="0">
                <a:effectLst>
                  <a:outerShdw blurRad="38100" dist="38100" dir="2700000" algn="tl">
                    <a:srgbClr val="000000">
                      <a:alpha val="43137"/>
                    </a:srgbClr>
                  </a:outerShdw>
                </a:effectLst>
              </a:rPr>
              <a:t>DE LA DECLARATION D’UN </a:t>
            </a:r>
            <a:r>
              <a:rPr lang="fr-FR" sz="3600" b="1" dirty="0" smtClean="0">
                <a:effectLst>
                  <a:outerShdw blurRad="38100" dist="38100" dir="2700000" algn="tl">
                    <a:srgbClr val="000000">
                      <a:alpha val="43137"/>
                    </a:srgbClr>
                  </a:outerShdw>
                </a:effectLst>
              </a:rPr>
              <a:t>OOS</a:t>
            </a:r>
          </a:p>
        </p:txBody>
      </p:sp>
      <p:sp>
        <p:nvSpPr>
          <p:cNvPr id="4" name="ZoneTexte 3"/>
          <p:cNvSpPr txBox="1"/>
          <p:nvPr/>
        </p:nvSpPr>
        <p:spPr>
          <a:xfrm>
            <a:off x="4380932" y="1673871"/>
            <a:ext cx="3080228"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a:solidFill>
                  <a:srgbClr val="009900"/>
                </a:solidFill>
                <a:latin typeface="Century Gothic" panose="020B0502020202020204" pitchFamily="34" charset="0"/>
                <a:cs typeface="Times New Roman" panose="02020603050405020304" pitchFamily="18" charset="0"/>
              </a:rPr>
              <a:t>Spécification</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6" name="ZoneTexte 5"/>
          <p:cNvSpPr txBox="1"/>
          <p:nvPr/>
        </p:nvSpPr>
        <p:spPr>
          <a:xfrm>
            <a:off x="4380932" y="2707736"/>
            <a:ext cx="3080228" cy="2169825"/>
          </a:xfrm>
          <a:prstGeom prst="rect">
            <a:avLst/>
          </a:prstGeom>
          <a:noFill/>
          <a:ln w="38100">
            <a:solidFill>
              <a:schemeClr val="accent1"/>
            </a:solidFill>
          </a:ln>
        </p:spPr>
        <p:txBody>
          <a:bodyPr wrap="square" rtlCol="0">
            <a:spAutoFit/>
          </a:bodyPr>
          <a:lstStyle/>
          <a:p>
            <a:pPr marL="342900" indent="-342900" algn="just">
              <a:lnSpc>
                <a:spcPct val="150000"/>
              </a:lnSpc>
              <a:buFont typeface="Wingdings" panose="05000000000000000000" pitchFamily="2" charset="2"/>
              <a:buChar char="ü"/>
            </a:pPr>
            <a:r>
              <a:rPr lang="fr-FR" dirty="0" smtClean="0">
                <a:latin typeface="Century Gothic" panose="020B0502020202020204" pitchFamily="34" charset="0"/>
                <a:cs typeface="Times New Roman" panose="02020603050405020304" pitchFamily="18" charset="0"/>
              </a:rPr>
              <a:t>Critère </a:t>
            </a:r>
            <a:r>
              <a:rPr lang="fr-FR" dirty="0">
                <a:latin typeface="Century Gothic" panose="020B0502020202020204" pitchFamily="34" charset="0"/>
                <a:cs typeface="Times New Roman" panose="02020603050405020304" pitchFamily="18" charset="0"/>
              </a:rPr>
              <a:t>d’acceptation défini dans un référentiel pour un produit et un contrôle donnés.</a:t>
            </a:r>
          </a:p>
        </p:txBody>
      </p:sp>
      <p:sp>
        <p:nvSpPr>
          <p:cNvPr id="7" name="ZoneTexte 6"/>
          <p:cNvSpPr txBox="1"/>
          <p:nvPr/>
        </p:nvSpPr>
        <p:spPr>
          <a:xfrm>
            <a:off x="161726" y="1673871"/>
            <a:ext cx="3873845" cy="830997"/>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smtClean="0">
                <a:solidFill>
                  <a:srgbClr val="009900"/>
                </a:solidFill>
                <a:latin typeface="Century Gothic" panose="020B0502020202020204" pitchFamily="34" charset="0"/>
                <a:cs typeface="Times New Roman" panose="02020603050405020304" pitchFamily="18" charset="0"/>
              </a:rPr>
              <a:t>Résultat hors spécifications </a:t>
            </a:r>
            <a:r>
              <a:rPr lang="fr-FR" sz="2400" b="1" dirty="0">
                <a:solidFill>
                  <a:srgbClr val="009900"/>
                </a:solidFill>
                <a:latin typeface="Century Gothic" panose="020B0502020202020204" pitchFamily="34" charset="0"/>
                <a:cs typeface="Times New Roman" panose="02020603050405020304" pitchFamily="18" charset="0"/>
              </a:rPr>
              <a:t>(OOS) </a:t>
            </a:r>
          </a:p>
        </p:txBody>
      </p:sp>
      <p:sp>
        <p:nvSpPr>
          <p:cNvPr id="9" name="ZoneTexte 8"/>
          <p:cNvSpPr txBox="1"/>
          <p:nvPr/>
        </p:nvSpPr>
        <p:spPr>
          <a:xfrm>
            <a:off x="7983940" y="1673871"/>
            <a:ext cx="3794077" cy="830997"/>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a:solidFill>
                  <a:srgbClr val="009900"/>
                </a:solidFill>
                <a:latin typeface="Century Gothic" panose="020B0502020202020204" pitchFamily="34" charset="0"/>
                <a:cs typeface="Times New Roman" panose="02020603050405020304" pitchFamily="18" charset="0"/>
              </a:rPr>
              <a:t>Résultat hors Tendance  (OOT)</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10" name="ZoneTexte 9"/>
          <p:cNvSpPr txBox="1"/>
          <p:nvPr/>
        </p:nvSpPr>
        <p:spPr>
          <a:xfrm>
            <a:off x="7983940" y="2707736"/>
            <a:ext cx="3794077" cy="2169825"/>
          </a:xfrm>
          <a:prstGeom prst="rect">
            <a:avLst/>
          </a:prstGeom>
          <a:noFill/>
          <a:ln w="38100">
            <a:solidFill>
              <a:schemeClr val="accent1"/>
            </a:solidFill>
          </a:ln>
        </p:spPr>
        <p:txBody>
          <a:bodyPr wrap="square" rtlCol="0">
            <a:spAutoFit/>
          </a:bodyPr>
          <a:lstStyle/>
          <a:p>
            <a:pPr marL="285750" indent="-285750" algn="just">
              <a:lnSpc>
                <a:spcPct val="150000"/>
              </a:lnSpc>
              <a:buFont typeface="Wingdings" panose="05000000000000000000" pitchFamily="2" charset="2"/>
              <a:buChar char="ü"/>
            </a:pPr>
            <a:r>
              <a:rPr lang="fr-FR" dirty="0">
                <a:latin typeface="Century Gothic" panose="020B0502020202020204" pitchFamily="34" charset="0"/>
                <a:cs typeface="Times New Roman" panose="02020603050405020304" pitchFamily="18" charset="0"/>
              </a:rPr>
              <a:t>Résultat d’analyse valide qui est dans les spécifications mais </a:t>
            </a:r>
            <a:r>
              <a:rPr lang="fr-FR" dirty="0" smtClean="0">
                <a:latin typeface="Century Gothic" panose="020B0502020202020204" pitchFamily="34" charset="0"/>
                <a:cs typeface="Times New Roman" panose="02020603050405020304" pitchFamily="18" charset="0"/>
              </a:rPr>
              <a:t>qui </a:t>
            </a:r>
            <a:r>
              <a:rPr lang="fr-FR" dirty="0">
                <a:latin typeface="Century Gothic" panose="020B0502020202020204" pitchFamily="34" charset="0"/>
                <a:cs typeface="Times New Roman" panose="02020603050405020304" pitchFamily="18" charset="0"/>
              </a:rPr>
              <a:t>est inhabituel (différent des résultats habituellement observés).</a:t>
            </a:r>
          </a:p>
        </p:txBody>
      </p:sp>
      <p:sp>
        <p:nvSpPr>
          <p:cNvPr id="2" name="Rectangle 1"/>
          <p:cNvSpPr/>
          <p:nvPr/>
        </p:nvSpPr>
        <p:spPr>
          <a:xfrm rot="20139958">
            <a:off x="166474" y="479913"/>
            <a:ext cx="2319867" cy="523220"/>
          </a:xfrm>
          <a:prstGeom prst="rect">
            <a:avLst/>
          </a:prstGeom>
          <a:ln>
            <a:solidFill>
              <a:srgbClr val="0070C0"/>
            </a:solidFill>
          </a:ln>
        </p:spPr>
        <p:txBody>
          <a:bodyPr wrap="none">
            <a:spAutoFit/>
          </a:bodyPr>
          <a:lstStyle/>
          <a:p>
            <a:pPr lvl="0" algn="r"/>
            <a:r>
              <a:rPr lang="fr-FR" sz="2800" b="1" i="1" dirty="0" smtClean="0">
                <a:solidFill>
                  <a:srgbClr val="0070C0"/>
                </a:solidFill>
              </a:rPr>
              <a:t>1. DEFINITIONS</a:t>
            </a:r>
            <a:endParaRPr lang="fr-FR" sz="2800" b="1" i="1" dirty="0">
              <a:solidFill>
                <a:srgbClr val="0070C0"/>
              </a:solidFill>
            </a:endParaRPr>
          </a:p>
        </p:txBody>
      </p:sp>
      <p:sp>
        <p:nvSpPr>
          <p:cNvPr id="8" name="ZoneTexte 7"/>
          <p:cNvSpPr txBox="1"/>
          <p:nvPr/>
        </p:nvSpPr>
        <p:spPr>
          <a:xfrm>
            <a:off x="161726" y="2707736"/>
            <a:ext cx="3873845" cy="2169825"/>
          </a:xfrm>
          <a:prstGeom prst="rect">
            <a:avLst/>
          </a:prstGeom>
          <a:noFill/>
          <a:ln w="38100">
            <a:solidFill>
              <a:schemeClr val="accent1"/>
            </a:solidFill>
          </a:ln>
        </p:spPr>
        <p:txBody>
          <a:bodyPr wrap="square" rtlCol="0">
            <a:spAutoFit/>
          </a:bodyPr>
          <a:lstStyle/>
          <a:p>
            <a:pPr marL="342900" indent="-342900" algn="just">
              <a:lnSpc>
                <a:spcPct val="150000"/>
              </a:lnSpc>
              <a:buFont typeface="Wingdings" panose="05000000000000000000" pitchFamily="2" charset="2"/>
              <a:buChar char="ü"/>
            </a:pPr>
            <a:r>
              <a:rPr lang="fr-FR" dirty="0">
                <a:latin typeface="Century Gothic" panose="020B0502020202020204" pitchFamily="34" charset="0"/>
                <a:cs typeface="Times New Roman" panose="02020603050405020304" pitchFamily="18" charset="0"/>
              </a:rPr>
              <a:t>Tout résultat issu d’une procédure d’analyse obtenu dans des conditions définies et sortant des spécifications requises</a:t>
            </a:r>
            <a:r>
              <a:rPr lang="fr-FR" dirty="0" smtClean="0">
                <a:latin typeface="Century Gothic" panose="020B0502020202020204" pitchFamily="34" charset="0"/>
                <a:cs typeface="Times New Roman" panose="02020603050405020304" pitchFamily="18" charset="0"/>
              </a:rPr>
              <a:t>.</a:t>
            </a:r>
            <a:endParaRPr lang="fr-FR"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32398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0320" y="0"/>
            <a:ext cx="9461679" cy="72121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b="1" dirty="0" smtClean="0">
                <a:effectLst>
                  <a:outerShdw blurRad="38100" dist="38100" dir="2700000" algn="tl">
                    <a:srgbClr val="000000">
                      <a:alpha val="43137"/>
                    </a:srgbClr>
                  </a:outerShdw>
                </a:effectLst>
              </a:rPr>
              <a:t>III. CADRE </a:t>
            </a:r>
            <a:r>
              <a:rPr lang="fr-FR" sz="3600" b="1" dirty="0">
                <a:effectLst>
                  <a:outerShdw blurRad="38100" dist="38100" dir="2700000" algn="tl">
                    <a:srgbClr val="000000">
                      <a:alpha val="43137"/>
                    </a:srgbClr>
                  </a:outerShdw>
                </a:effectLst>
              </a:rPr>
              <a:t>DE LA DECLARATION D’UN </a:t>
            </a:r>
            <a:r>
              <a:rPr lang="fr-FR" sz="3600" b="1" dirty="0" smtClean="0">
                <a:effectLst>
                  <a:outerShdw blurRad="38100" dist="38100" dir="2700000" algn="tl">
                    <a:srgbClr val="000000">
                      <a:alpha val="43137"/>
                    </a:srgbClr>
                  </a:outerShdw>
                </a:effectLst>
              </a:rPr>
              <a:t>OOS</a:t>
            </a:r>
          </a:p>
        </p:txBody>
      </p:sp>
      <p:sp>
        <p:nvSpPr>
          <p:cNvPr id="4" name="ZoneTexte 3"/>
          <p:cNvSpPr txBox="1"/>
          <p:nvPr/>
        </p:nvSpPr>
        <p:spPr>
          <a:xfrm>
            <a:off x="4408228" y="1223493"/>
            <a:ext cx="3493826"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a:solidFill>
                  <a:srgbClr val="009900"/>
                </a:solidFill>
                <a:latin typeface="Century Gothic" panose="020B0502020202020204" pitchFamily="34" charset="0"/>
                <a:cs typeface="Times New Roman" panose="02020603050405020304" pitchFamily="18" charset="0"/>
              </a:rPr>
              <a:t>Re-échantiollonnage </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6" name="ZoneTexte 5"/>
          <p:cNvSpPr txBox="1"/>
          <p:nvPr/>
        </p:nvSpPr>
        <p:spPr>
          <a:xfrm>
            <a:off x="4408227" y="1906073"/>
            <a:ext cx="3493827" cy="3831818"/>
          </a:xfrm>
          <a:prstGeom prst="rect">
            <a:avLst/>
          </a:prstGeom>
          <a:noFill/>
          <a:ln w="38100">
            <a:solidFill>
              <a:schemeClr val="accent1"/>
            </a:solidFill>
          </a:ln>
        </p:spPr>
        <p:txBody>
          <a:bodyPr wrap="square" rtlCol="0">
            <a:spAutoFit/>
          </a:bodyPr>
          <a:lstStyle/>
          <a:p>
            <a:pPr marL="342900" indent="-342900" algn="just">
              <a:lnSpc>
                <a:spcPct val="150000"/>
              </a:lnSpc>
              <a:buFont typeface="Wingdings" panose="05000000000000000000" pitchFamily="2" charset="2"/>
              <a:buChar char="ü"/>
            </a:pPr>
            <a:r>
              <a:rPr lang="fr-FR" dirty="0" smtClean="0">
                <a:latin typeface="Century Gothic" panose="020B0502020202020204" pitchFamily="34" charset="0"/>
                <a:cs typeface="Times New Roman" panose="02020603050405020304" pitchFamily="18" charset="0"/>
              </a:rPr>
              <a:t>Nouveau </a:t>
            </a:r>
            <a:r>
              <a:rPr lang="fr-FR" dirty="0">
                <a:latin typeface="Century Gothic" panose="020B0502020202020204" pitchFamily="34" charset="0"/>
                <a:cs typeface="Times New Roman" panose="02020603050405020304" pitchFamily="18" charset="0"/>
              </a:rPr>
              <a:t>prélèvement afin d’obtenir un nouvel échantillon (ou plusieurs nouveaux échantillons) du même lot dont est issu l’échantillon initial (ou les échantillons initiaux) ayan donné lieu à un résultat OOS.</a:t>
            </a:r>
          </a:p>
        </p:txBody>
      </p:sp>
      <p:sp>
        <p:nvSpPr>
          <p:cNvPr id="7" name="ZoneTexte 6"/>
          <p:cNvSpPr txBox="1"/>
          <p:nvPr/>
        </p:nvSpPr>
        <p:spPr>
          <a:xfrm>
            <a:off x="300250" y="1223493"/>
            <a:ext cx="3735321"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a:solidFill>
                  <a:srgbClr val="009900"/>
                </a:solidFill>
                <a:latin typeface="Century Gothic" panose="020B0502020202020204" pitchFamily="34" charset="0"/>
                <a:cs typeface="Times New Roman" panose="02020603050405020304" pitchFamily="18" charset="0"/>
              </a:rPr>
              <a:t>Ré-analyse</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9" name="ZoneTexte 8"/>
          <p:cNvSpPr txBox="1"/>
          <p:nvPr/>
        </p:nvSpPr>
        <p:spPr>
          <a:xfrm>
            <a:off x="8274709" y="1227016"/>
            <a:ext cx="3480178" cy="461665"/>
          </a:xfrm>
          <a:prstGeom prst="rect">
            <a:avLst/>
          </a:prstGeom>
          <a:solidFill>
            <a:schemeClr val="accent3">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2400" b="1" dirty="0" err="1" smtClean="0">
                <a:solidFill>
                  <a:srgbClr val="009900"/>
                </a:solidFill>
                <a:latin typeface="Century Gothic" panose="020B0502020202020204" pitchFamily="34" charset="0"/>
                <a:cs typeface="Times New Roman" panose="02020603050405020304" pitchFamily="18" charset="0"/>
              </a:rPr>
              <a:t>Re-test</a:t>
            </a:r>
            <a:endParaRPr lang="fr-FR" sz="2400" dirty="0">
              <a:solidFill>
                <a:srgbClr val="009900"/>
              </a:solidFill>
              <a:latin typeface="Century Gothic" panose="020B0502020202020204" pitchFamily="34" charset="0"/>
              <a:cs typeface="Times New Roman" panose="02020603050405020304" pitchFamily="18" charset="0"/>
            </a:endParaRPr>
          </a:p>
        </p:txBody>
      </p:sp>
      <p:sp>
        <p:nvSpPr>
          <p:cNvPr id="10" name="ZoneTexte 9"/>
          <p:cNvSpPr txBox="1"/>
          <p:nvPr/>
        </p:nvSpPr>
        <p:spPr>
          <a:xfrm>
            <a:off x="8274709" y="1909596"/>
            <a:ext cx="3480178" cy="3000821"/>
          </a:xfrm>
          <a:prstGeom prst="rect">
            <a:avLst/>
          </a:prstGeom>
          <a:noFill/>
          <a:ln w="38100">
            <a:solidFill>
              <a:schemeClr val="accent1"/>
            </a:solidFill>
          </a:ln>
        </p:spPr>
        <p:txBody>
          <a:bodyPr wrap="square" rtlCol="0">
            <a:spAutoFit/>
          </a:bodyPr>
          <a:lstStyle/>
          <a:p>
            <a:pPr marL="342900" indent="-342900" algn="just">
              <a:lnSpc>
                <a:spcPct val="150000"/>
              </a:lnSpc>
              <a:buFont typeface="Wingdings" panose="05000000000000000000" pitchFamily="2" charset="2"/>
              <a:buChar char="ü"/>
            </a:pPr>
            <a:r>
              <a:rPr lang="fr-FR" dirty="0" smtClean="0">
                <a:latin typeface="Century Gothic" panose="020B0502020202020204" pitchFamily="34" charset="0"/>
                <a:cs typeface="Times New Roman" panose="02020603050405020304" pitchFamily="18" charset="0"/>
              </a:rPr>
              <a:t>Dans </a:t>
            </a:r>
            <a:r>
              <a:rPr lang="fr-FR" dirty="0">
                <a:latin typeface="Century Gothic" panose="020B0502020202020204" pitchFamily="34" charset="0"/>
                <a:cs typeface="Times New Roman" panose="02020603050405020304" pitchFamily="18" charset="0"/>
              </a:rPr>
              <a:t>le cadre de </a:t>
            </a:r>
            <a:endParaRPr lang="fr-FR" dirty="0" smtClean="0">
              <a:latin typeface="Century Gothic" panose="020B0502020202020204" pitchFamily="34" charset="0"/>
              <a:cs typeface="Times New Roman" panose="02020603050405020304" pitchFamily="18" charset="0"/>
            </a:endParaRPr>
          </a:p>
          <a:p>
            <a:pPr algn="just">
              <a:lnSpc>
                <a:spcPct val="150000"/>
              </a:lnSpc>
            </a:pPr>
            <a:r>
              <a:rPr lang="fr-FR" dirty="0" smtClean="0">
                <a:latin typeface="Century Gothic" panose="020B0502020202020204" pitchFamily="34" charset="0"/>
                <a:cs typeface="Times New Roman" panose="02020603050405020304" pitchFamily="18" charset="0"/>
              </a:rPr>
              <a:t>l</a:t>
            </a:r>
            <a:r>
              <a:rPr lang="fr-FR" dirty="0">
                <a:latin typeface="Century Gothic" panose="020B0502020202020204" pitchFamily="34" charset="0"/>
                <a:cs typeface="Times New Roman" panose="02020603050405020304" pitchFamily="18" charset="0"/>
              </a:rPr>
              <a:t>’ enquête élargie, un nouvel essai est réalisé à partir d’une nouvelle préparation du même échantillon et des témoins en suivant la procédure </a:t>
            </a:r>
            <a:r>
              <a:rPr lang="fr-FR" dirty="0" smtClean="0">
                <a:latin typeface="Century Gothic" panose="020B0502020202020204" pitchFamily="34" charset="0"/>
                <a:cs typeface="Times New Roman" panose="02020603050405020304" pitchFamily="18" charset="0"/>
              </a:rPr>
              <a:t>d’analyse.</a:t>
            </a:r>
            <a:endParaRPr lang="fr-FR" dirty="0">
              <a:latin typeface="Century Gothic" panose="020B0502020202020204" pitchFamily="34" charset="0"/>
              <a:cs typeface="Times New Roman" panose="02020603050405020304" pitchFamily="18" charset="0"/>
            </a:endParaRPr>
          </a:p>
        </p:txBody>
      </p:sp>
      <p:sp>
        <p:nvSpPr>
          <p:cNvPr id="2" name="Rectangle 1"/>
          <p:cNvSpPr/>
          <p:nvPr/>
        </p:nvSpPr>
        <p:spPr>
          <a:xfrm rot="20139958">
            <a:off x="166474" y="479913"/>
            <a:ext cx="2319867" cy="523220"/>
          </a:xfrm>
          <a:prstGeom prst="rect">
            <a:avLst/>
          </a:prstGeom>
          <a:ln>
            <a:solidFill>
              <a:srgbClr val="0070C0"/>
            </a:solidFill>
          </a:ln>
        </p:spPr>
        <p:txBody>
          <a:bodyPr wrap="none">
            <a:spAutoFit/>
          </a:bodyPr>
          <a:lstStyle/>
          <a:p>
            <a:pPr lvl="0" algn="r"/>
            <a:r>
              <a:rPr lang="fr-FR" sz="2800" b="1" i="1" dirty="0" smtClean="0">
                <a:solidFill>
                  <a:srgbClr val="0070C0"/>
                </a:solidFill>
              </a:rPr>
              <a:t>1. DEFINITIONS</a:t>
            </a:r>
            <a:endParaRPr lang="fr-FR" sz="2800" b="1" i="1" dirty="0">
              <a:solidFill>
                <a:srgbClr val="0070C0"/>
              </a:solidFill>
            </a:endParaRPr>
          </a:p>
        </p:txBody>
      </p:sp>
      <p:sp>
        <p:nvSpPr>
          <p:cNvPr id="8" name="ZoneTexte 7"/>
          <p:cNvSpPr txBox="1"/>
          <p:nvPr/>
        </p:nvSpPr>
        <p:spPr>
          <a:xfrm>
            <a:off x="300251" y="1906073"/>
            <a:ext cx="3735321" cy="4662815"/>
          </a:xfrm>
          <a:prstGeom prst="rect">
            <a:avLst/>
          </a:prstGeom>
          <a:noFill/>
          <a:ln w="38100">
            <a:solidFill>
              <a:schemeClr val="accent1"/>
            </a:solidFill>
          </a:ln>
        </p:spPr>
        <p:txBody>
          <a:bodyPr wrap="square" rtlCol="0">
            <a:spAutoFit/>
          </a:bodyPr>
          <a:lstStyle/>
          <a:p>
            <a:pPr marL="342900" indent="-342900" algn="just">
              <a:lnSpc>
                <a:spcPct val="150000"/>
              </a:lnSpc>
              <a:buFont typeface="Wingdings" panose="05000000000000000000" pitchFamily="2" charset="2"/>
              <a:buChar char="ü"/>
            </a:pPr>
            <a:r>
              <a:rPr lang="fr-FR" dirty="0" smtClean="0">
                <a:latin typeface="Century Gothic" panose="020B0502020202020204" pitchFamily="34" charset="0"/>
                <a:cs typeface="Times New Roman" panose="02020603050405020304" pitchFamily="18" charset="0"/>
              </a:rPr>
              <a:t>La </a:t>
            </a:r>
            <a:r>
              <a:rPr lang="fr-FR" dirty="0">
                <a:latin typeface="Century Gothic" panose="020B0502020202020204" pitchFamily="34" charset="0"/>
                <a:cs typeface="Times New Roman" panose="02020603050405020304" pitchFamily="18" charset="0"/>
              </a:rPr>
              <a:t>ré-analyse intervient lorsqu’une cause laboratoire a été clairement identifiée lors des investigations déclenches dans le cadre de l’obtention d’un résultat OOS, l’essai initial qui a donné le résultat </a:t>
            </a:r>
            <a:r>
              <a:rPr lang="fr-FR" b="1" dirty="0">
                <a:latin typeface="Century Gothic" panose="020B0502020202020204" pitchFamily="34" charset="0"/>
                <a:cs typeface="Times New Roman" panose="02020603050405020304" pitchFamily="18" charset="0"/>
              </a:rPr>
              <a:t>R</a:t>
            </a:r>
            <a:r>
              <a:rPr lang="fr-FR" b="1" baseline="-25000" dirty="0">
                <a:latin typeface="Century Gothic" panose="020B0502020202020204" pitchFamily="34" charset="0"/>
                <a:cs typeface="Times New Roman" panose="02020603050405020304" pitchFamily="18" charset="0"/>
              </a:rPr>
              <a:t>1</a:t>
            </a:r>
            <a:r>
              <a:rPr lang="fr-FR" dirty="0">
                <a:latin typeface="Century Gothic" panose="020B0502020202020204" pitchFamily="34" charset="0"/>
                <a:cs typeface="Times New Roman" panose="02020603050405020304" pitchFamily="18" charset="0"/>
              </a:rPr>
              <a:t> est invalide, un nouvel essai (résultat </a:t>
            </a:r>
            <a:r>
              <a:rPr lang="fr-FR" b="1" dirty="0">
                <a:latin typeface="Century Gothic" panose="020B0502020202020204" pitchFamily="34" charset="0"/>
                <a:cs typeface="Times New Roman" panose="02020603050405020304" pitchFamily="18" charset="0"/>
              </a:rPr>
              <a:t>R</a:t>
            </a:r>
            <a:r>
              <a:rPr lang="fr-FR" b="1" baseline="-25000" dirty="0">
                <a:latin typeface="Century Gothic" panose="020B0502020202020204" pitchFamily="34" charset="0"/>
                <a:cs typeface="Times New Roman" panose="02020603050405020304" pitchFamily="18" charset="0"/>
              </a:rPr>
              <a:t>1</a:t>
            </a:r>
            <a:r>
              <a:rPr lang="fr-FR" b="1" dirty="0">
                <a:latin typeface="Century Gothic" panose="020B0502020202020204" pitchFamily="34" charset="0"/>
                <a:cs typeface="Times New Roman" panose="02020603050405020304" pitchFamily="18" charset="0"/>
              </a:rPr>
              <a:t>’</a:t>
            </a:r>
            <a:r>
              <a:rPr lang="fr-FR" dirty="0">
                <a:latin typeface="Century Gothic" panose="020B0502020202020204" pitchFamily="34" charset="0"/>
                <a:cs typeface="Times New Roman" panose="02020603050405020304" pitchFamily="18" charset="0"/>
              </a:rPr>
              <a:t>) est réalise (ré-analyse).</a:t>
            </a:r>
          </a:p>
        </p:txBody>
      </p:sp>
    </p:spTree>
    <p:extLst>
      <p:ext uri="{BB962C8B-B14F-4D97-AF65-F5344CB8AC3E}">
        <p14:creationId xmlns:p14="http://schemas.microsoft.com/office/powerpoint/2010/main" val="36093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3253</TotalTime>
  <Words>2974</Words>
  <Application>Microsoft Office PowerPoint</Application>
  <PresentationFormat>Grand écran</PresentationFormat>
  <Paragraphs>800</Paragraphs>
  <Slides>49</Slides>
  <Notes>4</Notes>
  <HiddenSlides>0</HiddenSlides>
  <MMClips>0</MMClips>
  <ScaleCrop>false</ScaleCrop>
  <HeadingPairs>
    <vt:vector size="8" baseType="variant">
      <vt:variant>
        <vt:lpstr>Polices utilisées</vt:lpstr>
      </vt:variant>
      <vt:variant>
        <vt:i4>12</vt:i4>
      </vt:variant>
      <vt:variant>
        <vt:lpstr>Thème</vt:lpstr>
      </vt:variant>
      <vt:variant>
        <vt:i4>2</vt:i4>
      </vt:variant>
      <vt:variant>
        <vt:lpstr>Serveurs OLE incorporés</vt:lpstr>
      </vt:variant>
      <vt:variant>
        <vt:i4>1</vt:i4>
      </vt:variant>
      <vt:variant>
        <vt:lpstr>Titres des diapositives</vt:lpstr>
      </vt:variant>
      <vt:variant>
        <vt:i4>49</vt:i4>
      </vt:variant>
    </vt:vector>
  </HeadingPairs>
  <TitlesOfParts>
    <vt:vector size="64" baseType="lpstr">
      <vt:lpstr>Arial</vt:lpstr>
      <vt:lpstr>Calibri</vt:lpstr>
      <vt:lpstr>Cambria Math</vt:lpstr>
      <vt:lpstr>Century Gothic</vt:lpstr>
      <vt:lpstr>Courier New</vt:lpstr>
      <vt:lpstr>Garamond</vt:lpstr>
      <vt:lpstr>Symbol</vt:lpstr>
      <vt:lpstr>Times New Roman</vt:lpstr>
      <vt:lpstr>Tw Cen MT</vt:lpstr>
      <vt:lpstr>Tw Cen MT Condensed</vt:lpstr>
      <vt:lpstr>Wingdings</vt:lpstr>
      <vt:lpstr>Wingdings 3</vt:lpstr>
      <vt:lpstr>Intégral</vt:lpstr>
      <vt:lpstr>Organique</vt:lpstr>
      <vt:lpstr>Équation</vt:lpstr>
      <vt:lpstr>NOTIONS DE LIBERATION  ET CONFORMITE DES LOTS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Utilisateur Windows</cp:lastModifiedBy>
  <cp:revision>509</cp:revision>
  <dcterms:created xsi:type="dcterms:W3CDTF">2015-10-14T10:41:59Z</dcterms:created>
  <dcterms:modified xsi:type="dcterms:W3CDTF">2020-04-01T11:09:15Z</dcterms:modified>
</cp:coreProperties>
</file>