
<file path=[Content_Types].xml><?xml version="1.0" encoding="utf-8"?>
<Types xmlns="http://schemas.openxmlformats.org/package/2006/content-types">
  <Default Extension="gif" ContentType="image/gif"/>
  <Default Extension="jpeg" ContentType="image/jpeg"/>
  <Default Extension="jpg" ContentType="image/jpeg"/>
  <Default Extension="jpg&amp;ehk=8A6Zq7ikRdSxiQUr82ckvg&amp;r=0&amp;pid=OfficeInsert"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3" r:id="rId4"/>
    <p:sldId id="264" r:id="rId5"/>
    <p:sldId id="257" r:id="rId6"/>
    <p:sldId id="266" r:id="rId7"/>
    <p:sldId id="265" r:id="rId8"/>
    <p:sldId id="267" r:id="rId9"/>
    <p:sldId id="258" r:id="rId10"/>
    <p:sldId id="259" r:id="rId11"/>
    <p:sldId id="260" r:id="rId12"/>
    <p:sldId id="261" r:id="rId13"/>
    <p:sldId id="262" r:id="rId14"/>
    <p:sldId id="268" r:id="rId15"/>
    <p:sldId id="269" r:id="rId16"/>
    <p:sldId id="270" r:id="rId17"/>
    <p:sldId id="271"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056124F-5AD8-4A82-9357-626FE6613857}" type="datetimeFigureOut">
              <a:rPr lang="fr-FR" smtClean="0"/>
              <a:t>29/09/2020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BC178C-FAAC-43D5-8E7B-4D49863A3B58}" type="slidenum">
              <a:rPr lang="fr-FR" smtClean="0"/>
              <a:t>‹N°›</a:t>
            </a:fld>
            <a:endParaRPr lang="fr-FR"/>
          </a:p>
        </p:txBody>
      </p:sp>
    </p:spTree>
    <p:extLst>
      <p:ext uri="{BB962C8B-B14F-4D97-AF65-F5344CB8AC3E}">
        <p14:creationId xmlns:p14="http://schemas.microsoft.com/office/powerpoint/2010/main" val="423734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56124F-5AD8-4A82-9357-626FE6613857}" type="datetimeFigureOut">
              <a:rPr lang="fr-FR" smtClean="0"/>
              <a:t>29/09/2020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BC178C-FAAC-43D5-8E7B-4D49863A3B58}" type="slidenum">
              <a:rPr lang="fr-FR" smtClean="0"/>
              <a:t>‹N°›</a:t>
            </a:fld>
            <a:endParaRPr lang="fr-FR"/>
          </a:p>
        </p:txBody>
      </p:sp>
    </p:spTree>
    <p:extLst>
      <p:ext uri="{BB962C8B-B14F-4D97-AF65-F5344CB8AC3E}">
        <p14:creationId xmlns:p14="http://schemas.microsoft.com/office/powerpoint/2010/main" val="77541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56124F-5AD8-4A82-9357-626FE6613857}" type="datetimeFigureOut">
              <a:rPr lang="fr-FR" smtClean="0"/>
              <a:t>29/09/2020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BC178C-FAAC-43D5-8E7B-4D49863A3B58}" type="slidenum">
              <a:rPr lang="fr-FR" smtClean="0"/>
              <a:t>‹N°›</a:t>
            </a:fld>
            <a:endParaRPr lang="fr-FR"/>
          </a:p>
        </p:txBody>
      </p:sp>
    </p:spTree>
    <p:extLst>
      <p:ext uri="{BB962C8B-B14F-4D97-AF65-F5344CB8AC3E}">
        <p14:creationId xmlns:p14="http://schemas.microsoft.com/office/powerpoint/2010/main" val="360990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56124F-5AD8-4A82-9357-626FE6613857}" type="datetimeFigureOut">
              <a:rPr lang="fr-FR" smtClean="0"/>
              <a:t>29/09/2020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BC178C-FAAC-43D5-8E7B-4D49863A3B58}" type="slidenum">
              <a:rPr lang="fr-FR" smtClean="0"/>
              <a:t>‹N°›</a:t>
            </a:fld>
            <a:endParaRPr lang="fr-FR"/>
          </a:p>
        </p:txBody>
      </p:sp>
    </p:spTree>
    <p:extLst>
      <p:ext uri="{BB962C8B-B14F-4D97-AF65-F5344CB8AC3E}">
        <p14:creationId xmlns:p14="http://schemas.microsoft.com/office/powerpoint/2010/main" val="397242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F056124F-5AD8-4A82-9357-626FE6613857}" type="datetimeFigureOut">
              <a:rPr lang="fr-FR" smtClean="0"/>
              <a:t>29/09/2020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BC178C-FAAC-43D5-8E7B-4D49863A3B58}" type="slidenum">
              <a:rPr lang="fr-FR" smtClean="0"/>
              <a:t>‹N°›</a:t>
            </a:fld>
            <a:endParaRPr lang="fr-FR"/>
          </a:p>
        </p:txBody>
      </p:sp>
    </p:spTree>
    <p:extLst>
      <p:ext uri="{BB962C8B-B14F-4D97-AF65-F5344CB8AC3E}">
        <p14:creationId xmlns:p14="http://schemas.microsoft.com/office/powerpoint/2010/main" val="312058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056124F-5AD8-4A82-9357-626FE6613857}" type="datetimeFigureOut">
              <a:rPr lang="fr-FR" smtClean="0"/>
              <a:t>29/09/2020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BC178C-FAAC-43D5-8E7B-4D49863A3B58}" type="slidenum">
              <a:rPr lang="fr-FR" smtClean="0"/>
              <a:t>‹N°›</a:t>
            </a:fld>
            <a:endParaRPr lang="fr-FR"/>
          </a:p>
        </p:txBody>
      </p:sp>
    </p:spTree>
    <p:extLst>
      <p:ext uri="{BB962C8B-B14F-4D97-AF65-F5344CB8AC3E}">
        <p14:creationId xmlns:p14="http://schemas.microsoft.com/office/powerpoint/2010/main" val="83106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056124F-5AD8-4A82-9357-626FE6613857}" type="datetimeFigureOut">
              <a:rPr lang="fr-FR" smtClean="0"/>
              <a:t>29/09/2020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8BC178C-FAAC-43D5-8E7B-4D49863A3B58}" type="slidenum">
              <a:rPr lang="fr-FR" smtClean="0"/>
              <a:t>‹N°›</a:t>
            </a:fld>
            <a:endParaRPr lang="fr-FR"/>
          </a:p>
        </p:txBody>
      </p:sp>
    </p:spTree>
    <p:extLst>
      <p:ext uri="{BB962C8B-B14F-4D97-AF65-F5344CB8AC3E}">
        <p14:creationId xmlns:p14="http://schemas.microsoft.com/office/powerpoint/2010/main" val="101645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056124F-5AD8-4A82-9357-626FE6613857}" type="datetimeFigureOut">
              <a:rPr lang="fr-FR" smtClean="0"/>
              <a:t>29/09/2020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8BC178C-FAAC-43D5-8E7B-4D49863A3B58}" type="slidenum">
              <a:rPr lang="fr-FR" smtClean="0"/>
              <a:t>‹N°›</a:t>
            </a:fld>
            <a:endParaRPr lang="fr-FR"/>
          </a:p>
        </p:txBody>
      </p:sp>
    </p:spTree>
    <p:extLst>
      <p:ext uri="{BB962C8B-B14F-4D97-AF65-F5344CB8AC3E}">
        <p14:creationId xmlns:p14="http://schemas.microsoft.com/office/powerpoint/2010/main" val="308361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56124F-5AD8-4A82-9357-626FE6613857}" type="datetimeFigureOut">
              <a:rPr lang="fr-FR" smtClean="0"/>
              <a:t>29/09/2020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8BC178C-FAAC-43D5-8E7B-4D49863A3B58}" type="slidenum">
              <a:rPr lang="fr-FR" smtClean="0"/>
              <a:t>‹N°›</a:t>
            </a:fld>
            <a:endParaRPr lang="fr-FR"/>
          </a:p>
        </p:txBody>
      </p:sp>
    </p:spTree>
    <p:extLst>
      <p:ext uri="{BB962C8B-B14F-4D97-AF65-F5344CB8AC3E}">
        <p14:creationId xmlns:p14="http://schemas.microsoft.com/office/powerpoint/2010/main" val="51105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056124F-5AD8-4A82-9357-626FE6613857}" type="datetimeFigureOut">
              <a:rPr lang="fr-FR" smtClean="0"/>
              <a:t>29/09/2020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BC178C-FAAC-43D5-8E7B-4D49863A3B58}" type="slidenum">
              <a:rPr lang="fr-FR" smtClean="0"/>
              <a:t>‹N°›</a:t>
            </a:fld>
            <a:endParaRPr lang="fr-FR"/>
          </a:p>
        </p:txBody>
      </p:sp>
    </p:spTree>
    <p:extLst>
      <p:ext uri="{BB962C8B-B14F-4D97-AF65-F5344CB8AC3E}">
        <p14:creationId xmlns:p14="http://schemas.microsoft.com/office/powerpoint/2010/main" val="323519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056124F-5AD8-4A82-9357-626FE6613857}" type="datetimeFigureOut">
              <a:rPr lang="fr-FR" smtClean="0"/>
              <a:t>29/09/2020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BC178C-FAAC-43D5-8E7B-4D49863A3B58}" type="slidenum">
              <a:rPr lang="fr-FR" smtClean="0"/>
              <a:t>‹N°›</a:t>
            </a:fld>
            <a:endParaRPr lang="fr-FR"/>
          </a:p>
        </p:txBody>
      </p:sp>
    </p:spTree>
    <p:extLst>
      <p:ext uri="{BB962C8B-B14F-4D97-AF65-F5344CB8AC3E}">
        <p14:creationId xmlns:p14="http://schemas.microsoft.com/office/powerpoint/2010/main" val="204570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6124F-5AD8-4A82-9357-626FE6613857}" type="datetimeFigureOut">
              <a:rPr lang="fr-FR" smtClean="0"/>
              <a:t>29/09/2020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C178C-FAAC-43D5-8E7B-4D49863A3B58}" type="slidenum">
              <a:rPr lang="fr-FR" smtClean="0"/>
              <a:t>‹N°›</a:t>
            </a:fld>
            <a:endParaRPr lang="fr-FR"/>
          </a:p>
        </p:txBody>
      </p:sp>
    </p:spTree>
    <p:extLst>
      <p:ext uri="{BB962C8B-B14F-4D97-AF65-F5344CB8AC3E}">
        <p14:creationId xmlns:p14="http://schemas.microsoft.com/office/powerpoint/2010/main" val="235352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t.wikipedia.org/wiki/Wallace_Collection" TargetMode="External"/><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hyperlink" Target="https://it.wikipedia.org/wiki/Londr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amp;ehk=8A6Zq7ikRdSxiQUr82ckvg&amp;r=0&amp;pid=OfficeInsert"/><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solidFill>
            <a:schemeClr val="accent4">
              <a:lumMod val="60000"/>
              <a:lumOff val="40000"/>
            </a:schemeClr>
          </a:solidFill>
          <a:ln>
            <a:solidFill>
              <a:srgbClr val="FF0000"/>
            </a:solidFill>
          </a:ln>
        </p:spPr>
        <p:txBody>
          <a:bodyPr/>
          <a:lstStyle/>
          <a:p>
            <a:r>
              <a:rPr lang="fr-FR" dirty="0"/>
              <a:t>L’</a:t>
            </a:r>
            <a:r>
              <a:rPr lang="fr-FR" dirty="0" err="1"/>
              <a:t>umanesimo</a:t>
            </a:r>
            <a:r>
              <a:rPr lang="fr-FR" dirty="0"/>
              <a:t> </a:t>
            </a:r>
            <a:r>
              <a:rPr lang="fr-FR" dirty="0" err="1"/>
              <a:t>volgare</a:t>
            </a:r>
            <a:r>
              <a:rPr lang="fr-FR" dirty="0"/>
              <a:t> </a:t>
            </a:r>
          </a:p>
        </p:txBody>
      </p:sp>
      <p:sp>
        <p:nvSpPr>
          <p:cNvPr id="3" name="Sous-titre 2"/>
          <p:cNvSpPr>
            <a:spLocks noGrp="1"/>
          </p:cNvSpPr>
          <p:nvPr>
            <p:ph type="subTitle" idx="1"/>
          </p:nvPr>
        </p:nvSpPr>
        <p:spPr>
          <a:xfrm>
            <a:off x="933156" y="3745597"/>
            <a:ext cx="11258844" cy="2894354"/>
          </a:xfrm>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lstStyle/>
          <a:p>
            <a:r>
              <a:rPr lang="fr-FR" dirty="0">
                <a:solidFill>
                  <a:srgbClr val="7030A0"/>
                </a:solidFill>
              </a:rPr>
              <a:t>IL QUATTROCENTO. </a:t>
            </a:r>
          </a:p>
          <a:p>
            <a:endParaRPr lang="fr-FR" dirty="0">
              <a:solidFill>
                <a:srgbClr val="7030A0"/>
              </a:solidFill>
            </a:endParaRPr>
          </a:p>
          <a:p>
            <a:endParaRPr lang="fr-FR" dirty="0"/>
          </a:p>
          <a:p>
            <a:endParaRPr lang="fr-FR" dirty="0"/>
          </a:p>
          <a:p>
            <a:endParaRPr lang="fr-FR" dirty="0"/>
          </a:p>
          <a:p>
            <a:r>
              <a:rPr lang="fr-FR" dirty="0" err="1"/>
              <a:t>Storia</a:t>
            </a:r>
            <a:r>
              <a:rPr lang="fr-FR" dirty="0"/>
              <a:t> </a:t>
            </a:r>
            <a:r>
              <a:rPr lang="fr-FR" dirty="0" err="1"/>
              <a:t>della</a:t>
            </a:r>
            <a:r>
              <a:rPr lang="fr-FR" dirty="0"/>
              <a:t> lingua </a:t>
            </a:r>
            <a:r>
              <a:rPr lang="fr-FR" dirty="0" err="1"/>
              <a:t>italiana</a:t>
            </a:r>
            <a:r>
              <a:rPr lang="fr-FR" dirty="0"/>
              <a:t>. Master I. Prof. </a:t>
            </a:r>
            <a:r>
              <a:rPr lang="fr-FR" dirty="0" err="1"/>
              <a:t>Essa</a:t>
            </a:r>
            <a:r>
              <a:rPr lang="fr-FR" dirty="0"/>
              <a:t> </a:t>
            </a:r>
            <a:r>
              <a:rPr lang="fr-FR" dirty="0" err="1"/>
              <a:t>Triki</a:t>
            </a:r>
            <a:r>
              <a:rPr lang="fr-FR" dirty="0"/>
              <a:t> </a:t>
            </a:r>
          </a:p>
        </p:txBody>
      </p:sp>
    </p:spTree>
    <p:extLst>
      <p:ext uri="{BB962C8B-B14F-4D97-AF65-F5344CB8AC3E}">
        <p14:creationId xmlns:p14="http://schemas.microsoft.com/office/powerpoint/2010/main" val="66427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solidFill>
            <a:schemeClr val="accent4">
              <a:lumMod val="40000"/>
              <a:lumOff val="60000"/>
            </a:schemeClr>
          </a:solidFill>
          <a:ln>
            <a:solidFill>
              <a:srgbClr val="FF0000"/>
            </a:solidFill>
          </a:ln>
        </p:spPr>
        <p:txBody>
          <a:bodyPr>
            <a:noAutofit/>
          </a:bodyPr>
          <a:lstStyle/>
          <a:p>
            <a:pPr algn="ctr"/>
            <a:r>
              <a:rPr lang="it-IT" sz="3200" b="1" i="1" dirty="0"/>
              <a:t>Trionfo di Bacco e Arianna</a:t>
            </a:r>
            <a:endParaRPr lang="fr-FR" sz="3200" dirty="0">
              <a:latin typeface="+mn-lt"/>
            </a:endParaRPr>
          </a:p>
        </p:txBody>
      </p:sp>
      <p:sp>
        <p:nvSpPr>
          <p:cNvPr id="6" name="Espace réservé du contenu 5"/>
          <p:cNvSpPr>
            <a:spLocks noGrp="1"/>
          </p:cNvSpPr>
          <p:nvPr>
            <p:ph idx="1"/>
          </p:nvPr>
        </p:nvSpPr>
        <p:spPr>
          <a:xfrm>
            <a:off x="838200" y="1690688"/>
            <a:ext cx="10515600" cy="4486275"/>
          </a:xfrm>
          <a:solidFill>
            <a:schemeClr val="accent4">
              <a:lumMod val="60000"/>
              <a:lumOff val="40000"/>
            </a:schemeClr>
          </a:solidFill>
        </p:spPr>
        <p:txBody>
          <a:bodyPr>
            <a:normAutofit fontScale="70000" lnSpcReduction="20000"/>
          </a:bodyPr>
          <a:lstStyle/>
          <a:p>
            <a:pPr marL="0" indent="0" algn="ctr">
              <a:buNone/>
            </a:pPr>
            <a:r>
              <a:rPr lang="it-IT" b="1" i="1" dirty="0"/>
              <a:t>	</a:t>
            </a:r>
            <a:endParaRPr lang="it-IT" dirty="0"/>
          </a:p>
          <a:p>
            <a:pPr marL="0" indent="0">
              <a:buNone/>
            </a:pPr>
            <a:r>
              <a:rPr lang="it-IT" i="1" dirty="0"/>
              <a:t>	Quant’è bella giovinezza,</a:t>
            </a:r>
            <a:br>
              <a:rPr lang="it-IT" i="1" dirty="0"/>
            </a:br>
            <a:r>
              <a:rPr lang="it-IT" i="1" dirty="0"/>
              <a:t>	che si fugge tuttavia!</a:t>
            </a:r>
            <a:br>
              <a:rPr lang="it-IT" i="1" dirty="0"/>
            </a:br>
            <a:r>
              <a:rPr lang="it-IT" i="1" dirty="0"/>
              <a:t>	chi vuol esser lieto, sia:</a:t>
            </a:r>
            <a:br>
              <a:rPr lang="it-IT" i="1" dirty="0"/>
            </a:br>
            <a:r>
              <a:rPr lang="it-IT" i="1" dirty="0"/>
              <a:t>	di </a:t>
            </a:r>
            <a:r>
              <a:rPr lang="it-IT" i="1" dirty="0" err="1"/>
              <a:t>doman</a:t>
            </a:r>
            <a:r>
              <a:rPr lang="it-IT" i="1" dirty="0"/>
              <a:t> non c’è certezza.</a:t>
            </a:r>
            <a:br>
              <a:rPr lang="it-IT" i="1" dirty="0"/>
            </a:br>
            <a:endParaRPr lang="it-IT" dirty="0"/>
          </a:p>
          <a:p>
            <a:pPr marL="0" indent="0">
              <a:buNone/>
            </a:pPr>
            <a:r>
              <a:rPr lang="it-IT" i="1" dirty="0"/>
              <a:t>	Quest’è Bacco e </a:t>
            </a:r>
            <a:r>
              <a:rPr lang="it-IT" i="1" dirty="0" err="1"/>
              <a:t>Arïanna</a:t>
            </a:r>
            <a:r>
              <a:rPr lang="it-IT" i="1" dirty="0"/>
              <a:t>,</a:t>
            </a:r>
            <a:br>
              <a:rPr lang="it-IT" i="1" dirty="0"/>
            </a:br>
            <a:r>
              <a:rPr lang="it-IT" i="1" dirty="0"/>
              <a:t>	belli, e l’un dell’altro ardenti:</a:t>
            </a:r>
            <a:br>
              <a:rPr lang="it-IT" i="1" dirty="0"/>
            </a:br>
            <a:r>
              <a:rPr lang="it-IT" i="1" dirty="0"/>
              <a:t>	perché ’l tempo fugge e inganna,</a:t>
            </a:r>
            <a:br>
              <a:rPr lang="it-IT" i="1" dirty="0"/>
            </a:br>
            <a:r>
              <a:rPr lang="it-IT" i="1" dirty="0"/>
              <a:t>	sempre insieme </a:t>
            </a:r>
            <a:r>
              <a:rPr lang="it-IT" i="1" dirty="0" err="1"/>
              <a:t>stan</a:t>
            </a:r>
            <a:r>
              <a:rPr lang="it-IT" i="1" dirty="0"/>
              <a:t> contenti.</a:t>
            </a:r>
            <a:br>
              <a:rPr lang="it-IT" i="1" dirty="0"/>
            </a:br>
            <a:r>
              <a:rPr lang="it-IT" i="1" dirty="0"/>
              <a:t>	Queste ninfe ed altre genti</a:t>
            </a:r>
            <a:br>
              <a:rPr lang="it-IT" i="1" dirty="0"/>
            </a:br>
            <a:r>
              <a:rPr lang="it-IT" i="1" dirty="0"/>
              <a:t>	sono allegre tuttavia.</a:t>
            </a:r>
            <a:br>
              <a:rPr lang="it-IT" i="1" dirty="0"/>
            </a:br>
            <a:r>
              <a:rPr lang="it-IT" i="1" dirty="0"/>
              <a:t>	Chi vuol esser lieto, sia:</a:t>
            </a:r>
            <a:br>
              <a:rPr lang="it-IT" i="1" dirty="0"/>
            </a:br>
            <a:r>
              <a:rPr lang="it-IT" i="1" dirty="0"/>
              <a:t>	di </a:t>
            </a:r>
            <a:r>
              <a:rPr lang="it-IT" i="1" dirty="0" err="1"/>
              <a:t>doman</a:t>
            </a:r>
            <a:r>
              <a:rPr lang="it-IT" i="1" dirty="0"/>
              <a:t> non c’è certezza.</a:t>
            </a:r>
          </a:p>
          <a:p>
            <a:pPr marL="0" indent="0">
              <a:buNone/>
            </a:pPr>
            <a:r>
              <a:rPr lang="it-IT" dirty="0" err="1">
                <a:solidFill>
                  <a:srgbClr val="7030A0"/>
                </a:solidFill>
              </a:rPr>
              <a:t>ll</a:t>
            </a:r>
            <a:r>
              <a:rPr lang="it-IT" dirty="0">
                <a:solidFill>
                  <a:srgbClr val="7030A0"/>
                </a:solidFill>
              </a:rPr>
              <a:t> trionfo di Bacco e Arianna</a:t>
            </a:r>
            <a:r>
              <a:rPr lang="it-IT" dirty="0"/>
              <a:t>, o con altro titolo </a:t>
            </a:r>
            <a:r>
              <a:rPr lang="it-IT" dirty="0">
                <a:solidFill>
                  <a:srgbClr val="7030A0"/>
                </a:solidFill>
              </a:rPr>
              <a:t>la Canzona di Bacco</a:t>
            </a:r>
            <a:r>
              <a:rPr lang="it-IT" dirty="0"/>
              <a:t>, è un componimento poetico scritto probabilmente nel 1490 che fa parte dei </a:t>
            </a:r>
            <a:r>
              <a:rPr lang="it-IT" dirty="0">
                <a:solidFill>
                  <a:srgbClr val="7030A0"/>
                </a:solidFill>
              </a:rPr>
              <a:t>Canti carnascialeschi (canti di carnevale</a:t>
            </a:r>
            <a:r>
              <a:rPr lang="it-IT" dirty="0"/>
              <a:t>) di Lorenzo il Magnifico: ha vari aspetti di tipo popolaresco con la presenza di figure mitologiche come Bacco, divinità dell'ebbrezza, Arianna ed anche di satiri e ninfe.</a:t>
            </a:r>
            <a:endParaRPr lang="fr-FR" dirty="0"/>
          </a:p>
        </p:txBody>
      </p:sp>
    </p:spTree>
    <p:extLst>
      <p:ext uri="{BB962C8B-B14F-4D97-AF65-F5344CB8AC3E}">
        <p14:creationId xmlns:p14="http://schemas.microsoft.com/office/powerpoint/2010/main" val="244603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60000"/>
              <a:lumOff val="40000"/>
            </a:schemeClr>
          </a:solidFill>
        </p:spPr>
        <p:txBody>
          <a:bodyPr/>
          <a:lstStyle/>
          <a:p>
            <a:r>
              <a:rPr lang="fr-FR" dirty="0"/>
              <a:t>L’</a:t>
            </a:r>
            <a:r>
              <a:rPr lang="fr-FR" dirty="0" err="1"/>
              <a:t>umanista</a:t>
            </a:r>
            <a:r>
              <a:rPr lang="fr-FR" dirty="0"/>
              <a:t> </a:t>
            </a:r>
            <a:r>
              <a:rPr lang="fr-FR" dirty="0" err="1"/>
              <a:t>Cristoforo</a:t>
            </a:r>
            <a:r>
              <a:rPr lang="fr-FR" dirty="0"/>
              <a:t> Landino </a:t>
            </a:r>
          </a:p>
        </p:txBody>
      </p:sp>
      <p:sp>
        <p:nvSpPr>
          <p:cNvPr id="3" name="Espace réservé du contenu 2"/>
          <p:cNvSpPr>
            <a:spLocks noGrp="1"/>
          </p:cNvSpPr>
          <p:nvPr>
            <p:ph idx="1"/>
          </p:nvPr>
        </p:nvSpPr>
        <p:spPr/>
        <p:txBody>
          <a:bodyPr>
            <a:normAutofit fontScale="92500" lnSpcReduction="10000"/>
          </a:bodyPr>
          <a:lstStyle/>
          <a:p>
            <a:r>
              <a:rPr lang="fr-FR" dirty="0" err="1"/>
              <a:t>Cristoforo</a:t>
            </a:r>
            <a:r>
              <a:rPr lang="fr-FR" dirty="0"/>
              <a:t> Landino </a:t>
            </a:r>
            <a:r>
              <a:rPr lang="it-IT" dirty="0"/>
              <a:t>(Firenze, 8 febbraio 1424 – Pratovecchio, 24 settembre 1498) è stato un umanista, filosofo e scrittore italiano.</a:t>
            </a:r>
          </a:p>
          <a:p>
            <a:r>
              <a:rPr lang="it-IT" dirty="0"/>
              <a:t>Nelle sue tesi negò la naturale inferiorità del volgare rispetto al latino, e invitò  i concittadini di Firenze a lavorare perché la città ottenesse il «principato» della lingua. </a:t>
            </a:r>
          </a:p>
          <a:p>
            <a:r>
              <a:rPr lang="it-IT" dirty="0"/>
              <a:t>Si impegno a commentare Dante e a tradurre in volgare un testo scientifico molto difficile (la </a:t>
            </a:r>
            <a:r>
              <a:rPr lang="it-IT" i="1" dirty="0" err="1"/>
              <a:t>Naturalis</a:t>
            </a:r>
            <a:r>
              <a:rPr lang="it-IT" i="1" dirty="0"/>
              <a:t> </a:t>
            </a:r>
            <a:r>
              <a:rPr lang="it-IT" i="1" dirty="0" err="1"/>
              <a:t>historia</a:t>
            </a:r>
            <a:r>
              <a:rPr lang="it-IT" i="1" dirty="0"/>
              <a:t> </a:t>
            </a:r>
            <a:r>
              <a:rPr lang="it-IT" dirty="0"/>
              <a:t>di Plinio, autore latino, gran quantità di termini tecnici). </a:t>
            </a:r>
          </a:p>
          <a:p>
            <a:r>
              <a:rPr lang="it-IT" dirty="0"/>
              <a:t>Grazie a questa traduzione Landino dimostrava che la lingua toscana era ormai matura per trattare ogni argomento, per fare circolare il sapere dentro e fuori della Toscana. Nella traduzione trovarono spazio anche voci toscane popolari</a:t>
            </a:r>
            <a:endParaRPr lang="fr-FR" dirty="0"/>
          </a:p>
        </p:txBody>
      </p:sp>
    </p:spTree>
    <p:extLst>
      <p:ext uri="{BB962C8B-B14F-4D97-AF65-F5344CB8AC3E}">
        <p14:creationId xmlns:p14="http://schemas.microsoft.com/office/powerpoint/2010/main" val="211723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60000"/>
              <a:lumOff val="40000"/>
            </a:schemeClr>
          </a:solidFill>
          <a:ln>
            <a:solidFill>
              <a:srgbClr val="C00000"/>
            </a:solidFill>
          </a:ln>
        </p:spPr>
        <p:txBody>
          <a:bodyPr/>
          <a:lstStyle/>
          <a:p>
            <a:r>
              <a:rPr lang="fr-FR" dirty="0"/>
              <a:t>Angelo </a:t>
            </a:r>
            <a:r>
              <a:rPr lang="fr-FR" dirty="0" err="1"/>
              <a:t>Poliziano</a:t>
            </a:r>
            <a:r>
              <a:rPr lang="fr-FR" dirty="0"/>
              <a:t> </a:t>
            </a:r>
          </a:p>
        </p:txBody>
      </p:sp>
      <p:sp>
        <p:nvSpPr>
          <p:cNvPr id="3" name="Espace réservé du contenu 2"/>
          <p:cNvSpPr>
            <a:spLocks noGrp="1"/>
          </p:cNvSpPr>
          <p:nvPr>
            <p:ph idx="1"/>
          </p:nvPr>
        </p:nvSpPr>
        <p:spPr/>
        <p:txBody>
          <a:bodyPr>
            <a:noAutofit/>
          </a:bodyPr>
          <a:lstStyle/>
          <a:p>
            <a:r>
              <a:rPr lang="it-IT" sz="2100" dirty="0">
                <a:cs typeface="Times New Roman" panose="02020603050405020304" pitchFamily="18" charset="0"/>
              </a:rPr>
              <a:t>Agnolo (Angelo) Ambrogini, detto Poliziano, (Montepulciano, 14 luglio 1454 – Firenze, 29 settembre 1494), è stato un </a:t>
            </a:r>
            <a:r>
              <a:rPr lang="it-IT" sz="2100" dirty="0">
                <a:solidFill>
                  <a:srgbClr val="C00000"/>
                </a:solidFill>
                <a:cs typeface="Times New Roman" panose="02020603050405020304" pitchFamily="18" charset="0"/>
              </a:rPr>
              <a:t>poeta, umanista e filologo italiano.</a:t>
            </a:r>
          </a:p>
          <a:p>
            <a:endParaRPr lang="it-IT" sz="2100" dirty="0">
              <a:cs typeface="Times New Roman" panose="02020603050405020304" pitchFamily="18" charset="0"/>
            </a:endParaRPr>
          </a:p>
          <a:p>
            <a:r>
              <a:rPr lang="it-IT" sz="2100" dirty="0">
                <a:cs typeface="Times New Roman" panose="02020603050405020304" pitchFamily="18" charset="0"/>
              </a:rPr>
              <a:t>Generalmente considerato il maggiore tra i poeti italiani del XV secolo, membro e fulcro del circolo di intellettuali radunatosi attorno a Lorenzo il Magnifico, fu autore di opere in latino, in greco e in volgare, e raggiunse un'ampia </a:t>
            </a:r>
            <a:r>
              <a:rPr lang="it-IT" sz="2100" dirty="0">
                <a:solidFill>
                  <a:srgbClr val="C00000"/>
                </a:solidFill>
                <a:cs typeface="Times New Roman" panose="02020603050405020304" pitchFamily="18" charset="0"/>
              </a:rPr>
              <a:t>competenza filologica </a:t>
            </a:r>
            <a:r>
              <a:rPr lang="it-IT" sz="2100" dirty="0">
                <a:cs typeface="Times New Roman" panose="02020603050405020304" pitchFamily="18" charset="0"/>
              </a:rPr>
              <a:t>e un'ammirevole perfezione formale dello stile. Con lui «l'Umanesimo cominciò a manifestarsi non più nell'ambito dell'impegno civile e politico, a vantaggio - per così dire - degli altri, ma di un'esperienza esclusiva e tutta solitaria di ricerca e affinamento individuale».</a:t>
            </a:r>
          </a:p>
          <a:p>
            <a:endParaRPr lang="it-IT" sz="2100" dirty="0">
              <a:cs typeface="Times New Roman" panose="02020603050405020304" pitchFamily="18" charset="0"/>
            </a:endParaRPr>
          </a:p>
          <a:p>
            <a:r>
              <a:rPr lang="it-IT" sz="2100" dirty="0">
                <a:solidFill>
                  <a:srgbClr val="C00000"/>
                </a:solidFill>
                <a:cs typeface="Times New Roman" panose="02020603050405020304" pitchFamily="18" charset="0"/>
              </a:rPr>
              <a:t>Grazie alla protezione di Lorenzo il Magnifico</a:t>
            </a:r>
            <a:r>
              <a:rPr lang="it-IT" sz="2100" dirty="0">
                <a:cs typeface="Times New Roman" panose="02020603050405020304" pitchFamily="18" charset="0"/>
              </a:rPr>
              <a:t>, Poliziano poté dedicare l'intera vita agli studi umanistici e alla produzione letteraria, senza occuparsi in attività politiche o diplomatiche, rivestendo incarichi di alto prestigio: fu precettore della famiglia dei Medici, segretario personale del Magnifico e professore presso lo Studio Fiorentino</a:t>
            </a:r>
            <a:r>
              <a:rPr lang="it-IT" sz="2000" dirty="0">
                <a:cs typeface="Times New Roman" panose="02020603050405020304" pitchFamily="18" charset="0"/>
              </a:rPr>
              <a:t>.</a:t>
            </a:r>
            <a:endParaRPr lang="fr-FR" sz="2000" dirty="0">
              <a:cs typeface="Times New Roman" panose="02020603050405020304" pitchFamily="18" charset="0"/>
            </a:endParaRPr>
          </a:p>
        </p:txBody>
      </p:sp>
    </p:spTree>
    <p:extLst>
      <p:ext uri="{BB962C8B-B14F-4D97-AF65-F5344CB8AC3E}">
        <p14:creationId xmlns:p14="http://schemas.microsoft.com/office/powerpoint/2010/main" val="407703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40000"/>
              <a:lumOff val="60000"/>
            </a:schemeClr>
          </a:solidFill>
          <a:ln>
            <a:solidFill>
              <a:schemeClr val="accent2">
                <a:lumMod val="75000"/>
              </a:schemeClr>
            </a:solidFill>
          </a:ln>
        </p:spPr>
        <p:txBody>
          <a:bodyPr>
            <a:normAutofit fontScale="90000"/>
          </a:bodyPr>
          <a:lstStyle/>
          <a:p>
            <a:r>
              <a:rPr lang="it-IT" sz="3200" dirty="0">
                <a:solidFill>
                  <a:srgbClr val="000000"/>
                </a:solidFill>
                <a:latin typeface="Calibri" panose="020F0502020204030204"/>
              </a:rPr>
              <a:t>Lorenzo contribuì in primo piano al passaggio dell'umanesimo da latino in volgare, che è il fatto storicamente più notevole del secondo Quattrocento</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Con Lorenzo il </a:t>
            </a:r>
            <a:r>
              <a:rPr lang="fr-FR" dirty="0" err="1"/>
              <a:t>Magnifico</a:t>
            </a:r>
            <a:r>
              <a:rPr lang="fr-FR" dirty="0"/>
              <a:t> e con la sua </a:t>
            </a:r>
            <a:r>
              <a:rPr lang="fr-FR" dirty="0" err="1"/>
              <a:t>esaltazione</a:t>
            </a:r>
            <a:r>
              <a:rPr lang="fr-FR" dirty="0"/>
              <a:t> </a:t>
            </a:r>
            <a:r>
              <a:rPr lang="fr-FR" dirty="0" err="1"/>
              <a:t>del</a:t>
            </a:r>
            <a:r>
              <a:rPr lang="fr-FR" dirty="0"/>
              <a:t> </a:t>
            </a:r>
            <a:r>
              <a:rPr lang="fr-FR" dirty="0" err="1"/>
              <a:t>fiorentino</a:t>
            </a:r>
            <a:r>
              <a:rPr lang="fr-FR" dirty="0"/>
              <a:t>, </a:t>
            </a:r>
            <a:r>
              <a:rPr lang="fr-FR" dirty="0" err="1"/>
              <a:t>che</a:t>
            </a:r>
            <a:r>
              <a:rPr lang="fr-FR" dirty="0"/>
              <a:t> </a:t>
            </a:r>
            <a:r>
              <a:rPr lang="fr-FR" dirty="0" err="1"/>
              <a:t>egli</a:t>
            </a:r>
            <a:r>
              <a:rPr lang="fr-FR" dirty="0"/>
              <a:t> </a:t>
            </a:r>
            <a:r>
              <a:rPr lang="fr-FR" dirty="0" err="1"/>
              <a:t>stesso</a:t>
            </a:r>
            <a:r>
              <a:rPr lang="fr-FR" dirty="0"/>
              <a:t> e Landino </a:t>
            </a:r>
            <a:r>
              <a:rPr lang="fr-FR" dirty="0" err="1"/>
              <a:t>riconoscevano</a:t>
            </a:r>
            <a:r>
              <a:rPr lang="fr-FR" dirty="0"/>
              <a:t> « </a:t>
            </a:r>
            <a:r>
              <a:rPr lang="fr-FR" dirty="0" err="1"/>
              <a:t>comune</a:t>
            </a:r>
            <a:r>
              <a:rPr lang="fr-FR" dirty="0"/>
              <a:t> » a tutta l’</a:t>
            </a:r>
            <a:r>
              <a:rPr lang="fr-FR" dirty="0" err="1"/>
              <a:t>Italia</a:t>
            </a:r>
            <a:r>
              <a:rPr lang="fr-FR" dirty="0"/>
              <a:t>, </a:t>
            </a:r>
            <a:r>
              <a:rPr lang="fr-FR" dirty="0">
                <a:solidFill>
                  <a:srgbClr val="C00000"/>
                </a:solidFill>
              </a:rPr>
              <a:t>per la prima volta</a:t>
            </a:r>
            <a:r>
              <a:rPr lang="fr-FR" dirty="0"/>
              <a:t> la </a:t>
            </a:r>
            <a:r>
              <a:rPr lang="fr-FR" dirty="0" err="1"/>
              <a:t>promozione</a:t>
            </a:r>
            <a:r>
              <a:rPr lang="fr-FR" dirty="0"/>
              <a:t> </a:t>
            </a:r>
            <a:r>
              <a:rPr lang="fr-FR" dirty="0" err="1"/>
              <a:t>del</a:t>
            </a:r>
            <a:r>
              <a:rPr lang="fr-FR" dirty="0"/>
              <a:t> </a:t>
            </a:r>
            <a:r>
              <a:rPr lang="fr-FR" dirty="0" err="1"/>
              <a:t>volgare</a:t>
            </a:r>
            <a:r>
              <a:rPr lang="fr-FR" dirty="0"/>
              <a:t> e la </a:t>
            </a:r>
            <a:r>
              <a:rPr lang="fr-FR" dirty="0" err="1"/>
              <a:t>rivendicazione</a:t>
            </a:r>
            <a:r>
              <a:rPr lang="fr-FR" dirty="0"/>
              <a:t> delle sue </a:t>
            </a:r>
            <a:r>
              <a:rPr lang="fr-FR" dirty="0" err="1"/>
              <a:t>possibilità</a:t>
            </a:r>
            <a:r>
              <a:rPr lang="fr-FR" dirty="0"/>
              <a:t> si </a:t>
            </a:r>
            <a:r>
              <a:rPr lang="fr-FR" dirty="0" err="1"/>
              <a:t>collegavano</a:t>
            </a:r>
            <a:r>
              <a:rPr lang="fr-FR" dirty="0"/>
              <a:t> a un </a:t>
            </a:r>
            <a:r>
              <a:rPr lang="fr-FR" dirty="0" err="1">
                <a:solidFill>
                  <a:srgbClr val="C00000"/>
                </a:solidFill>
              </a:rPr>
              <a:t>preciso</a:t>
            </a:r>
            <a:r>
              <a:rPr lang="fr-FR" dirty="0">
                <a:solidFill>
                  <a:srgbClr val="C00000"/>
                </a:solidFill>
              </a:rPr>
              <a:t> </a:t>
            </a:r>
            <a:r>
              <a:rPr lang="fr-FR" dirty="0" err="1">
                <a:solidFill>
                  <a:srgbClr val="C00000"/>
                </a:solidFill>
              </a:rPr>
              <a:t>intervento</a:t>
            </a:r>
            <a:r>
              <a:rPr lang="fr-FR" dirty="0">
                <a:solidFill>
                  <a:srgbClr val="C00000"/>
                </a:solidFill>
              </a:rPr>
              <a:t> culturale e </a:t>
            </a:r>
            <a:r>
              <a:rPr lang="fr-FR" dirty="0" err="1">
                <a:solidFill>
                  <a:srgbClr val="C00000"/>
                </a:solidFill>
              </a:rPr>
              <a:t>letterario</a:t>
            </a:r>
            <a:r>
              <a:rPr lang="fr-FR" dirty="0"/>
              <a:t>, </a:t>
            </a:r>
            <a:r>
              <a:rPr lang="fr-FR" dirty="0" err="1"/>
              <a:t>unito</a:t>
            </a:r>
            <a:r>
              <a:rPr lang="fr-FR" dirty="0"/>
              <a:t> a un </a:t>
            </a:r>
            <a:r>
              <a:rPr lang="fr-FR" dirty="0" err="1"/>
              <a:t>disegno</a:t>
            </a:r>
            <a:r>
              <a:rPr lang="fr-FR" dirty="0"/>
              <a:t> politico, perché </a:t>
            </a:r>
            <a:r>
              <a:rPr lang="fr-FR" dirty="0" err="1"/>
              <a:t>erano</a:t>
            </a:r>
            <a:r>
              <a:rPr lang="fr-FR" dirty="0"/>
              <a:t> i </a:t>
            </a:r>
            <a:r>
              <a:rPr lang="fr-FR" dirty="0" err="1"/>
              <a:t>toscani</a:t>
            </a:r>
            <a:r>
              <a:rPr lang="fr-FR" dirty="0"/>
              <a:t> a </a:t>
            </a:r>
            <a:r>
              <a:rPr lang="fr-FR" dirty="0" err="1"/>
              <a:t>rivendicare</a:t>
            </a:r>
            <a:r>
              <a:rPr lang="fr-FR" dirty="0"/>
              <a:t> il </a:t>
            </a:r>
            <a:r>
              <a:rPr lang="fr-FR" dirty="0" err="1"/>
              <a:t>valore</a:t>
            </a:r>
            <a:r>
              <a:rPr lang="fr-FR" dirty="0"/>
              <a:t> </a:t>
            </a:r>
            <a:r>
              <a:rPr lang="fr-FR" dirty="0" err="1"/>
              <a:t>della</a:t>
            </a:r>
            <a:r>
              <a:rPr lang="fr-FR" dirty="0"/>
              <a:t> </a:t>
            </a:r>
            <a:r>
              <a:rPr lang="fr-FR" dirty="0" err="1"/>
              <a:t>loro</a:t>
            </a:r>
            <a:r>
              <a:rPr lang="fr-FR" dirty="0"/>
              <a:t> </a:t>
            </a:r>
            <a:r>
              <a:rPr lang="fr-FR" dirty="0" err="1"/>
              <a:t>tradizionee</a:t>
            </a:r>
            <a:r>
              <a:rPr lang="fr-FR" dirty="0"/>
              <a:t> </a:t>
            </a:r>
            <a:r>
              <a:rPr lang="fr-FR" dirty="0" err="1"/>
              <a:t>della</a:t>
            </a:r>
            <a:r>
              <a:rPr lang="fr-FR" dirty="0"/>
              <a:t> </a:t>
            </a:r>
            <a:r>
              <a:rPr lang="fr-FR" dirty="0" err="1"/>
              <a:t>loro</a:t>
            </a:r>
            <a:r>
              <a:rPr lang="fr-FR" dirty="0"/>
              <a:t> lingua. </a:t>
            </a:r>
          </a:p>
          <a:p>
            <a:r>
              <a:rPr lang="fr-FR" dirty="0" err="1"/>
              <a:t>Bisogna</a:t>
            </a:r>
            <a:r>
              <a:rPr lang="fr-FR" dirty="0"/>
              <a:t> anche </a:t>
            </a:r>
            <a:r>
              <a:rPr lang="fr-FR" dirty="0" err="1"/>
              <a:t>ricordare</a:t>
            </a:r>
            <a:r>
              <a:rPr lang="fr-FR" dirty="0"/>
              <a:t> le </a:t>
            </a:r>
            <a:r>
              <a:rPr lang="fr-FR" dirty="0" err="1"/>
              <a:t>realizzazioni</a:t>
            </a:r>
            <a:r>
              <a:rPr lang="fr-FR" dirty="0"/>
              <a:t> </a:t>
            </a:r>
            <a:r>
              <a:rPr lang="fr-FR" dirty="0" err="1"/>
              <a:t>poetiche</a:t>
            </a:r>
            <a:r>
              <a:rPr lang="fr-FR" dirty="0"/>
              <a:t> di Lorenzo e </a:t>
            </a:r>
            <a:r>
              <a:rPr lang="fr-FR" dirty="0" err="1"/>
              <a:t>del</a:t>
            </a:r>
            <a:r>
              <a:rPr lang="fr-FR" dirty="0"/>
              <a:t> </a:t>
            </a:r>
            <a:r>
              <a:rPr lang="fr-FR" dirty="0" err="1"/>
              <a:t>suo</a:t>
            </a:r>
            <a:r>
              <a:rPr lang="fr-FR" dirty="0"/>
              <a:t> </a:t>
            </a:r>
            <a:r>
              <a:rPr lang="fr-FR" i="1" dirty="0"/>
              <a:t>entourage</a:t>
            </a:r>
            <a:r>
              <a:rPr lang="fr-FR" dirty="0"/>
              <a:t>. Il </a:t>
            </a:r>
            <a:r>
              <a:rPr lang="fr-FR" dirty="0" err="1"/>
              <a:t>volgare</a:t>
            </a:r>
            <a:r>
              <a:rPr lang="fr-FR" dirty="0"/>
              <a:t> </a:t>
            </a:r>
            <a:r>
              <a:rPr lang="fr-FR" dirty="0" err="1"/>
              <a:t>vien</a:t>
            </a:r>
            <a:r>
              <a:rPr lang="fr-FR" dirty="0"/>
              <a:t> </a:t>
            </a:r>
            <a:r>
              <a:rPr lang="fr-FR" dirty="0" err="1"/>
              <a:t>assunto</a:t>
            </a:r>
            <a:r>
              <a:rPr lang="fr-FR" dirty="0"/>
              <a:t> a </a:t>
            </a:r>
            <a:r>
              <a:rPr lang="fr-FR" dirty="0" err="1"/>
              <a:t>soggetto</a:t>
            </a:r>
            <a:r>
              <a:rPr lang="fr-FR" dirty="0"/>
              <a:t> di un </a:t>
            </a:r>
            <a:r>
              <a:rPr lang="fr-FR" dirty="0" err="1"/>
              <a:t>esercizio</a:t>
            </a:r>
            <a:r>
              <a:rPr lang="fr-FR" dirty="0"/>
              <a:t> </a:t>
            </a:r>
            <a:r>
              <a:rPr lang="fr-FR" dirty="0" err="1"/>
              <a:t>letterario</a:t>
            </a:r>
            <a:r>
              <a:rPr lang="fr-FR" dirty="0"/>
              <a:t> </a:t>
            </a:r>
            <a:r>
              <a:rPr lang="fr-FR" dirty="0" err="1"/>
              <a:t>colto</a:t>
            </a:r>
            <a:r>
              <a:rPr lang="fr-FR" dirty="0"/>
              <a:t>, in </a:t>
            </a:r>
            <a:r>
              <a:rPr lang="fr-FR" dirty="0" err="1"/>
              <a:t>ambiente</a:t>
            </a:r>
            <a:r>
              <a:rPr lang="fr-FR" dirty="0"/>
              <a:t> </a:t>
            </a:r>
            <a:r>
              <a:rPr lang="fr-FR" dirty="0" err="1"/>
              <a:t>d’elite</a:t>
            </a:r>
            <a:r>
              <a:rPr lang="fr-FR" dirty="0"/>
              <a:t>, ma </a:t>
            </a:r>
            <a:r>
              <a:rPr lang="fr-FR" dirty="0" err="1"/>
              <a:t>che</a:t>
            </a:r>
            <a:r>
              <a:rPr lang="fr-FR" dirty="0"/>
              <a:t> </a:t>
            </a:r>
            <a:r>
              <a:rPr lang="fr-FR" dirty="0" err="1"/>
              <a:t>hanno</a:t>
            </a:r>
            <a:r>
              <a:rPr lang="fr-FR" dirty="0"/>
              <a:t> </a:t>
            </a:r>
            <a:r>
              <a:rPr lang="fr-FR" dirty="0" err="1"/>
              <a:t>una</a:t>
            </a:r>
            <a:r>
              <a:rPr lang="fr-FR" dirty="0"/>
              <a:t> </a:t>
            </a:r>
            <a:r>
              <a:rPr lang="fr-FR" dirty="0" err="1"/>
              <a:t>disponibilità</a:t>
            </a:r>
            <a:r>
              <a:rPr lang="fr-FR" dirty="0"/>
              <a:t> per l’</a:t>
            </a:r>
            <a:r>
              <a:rPr lang="fr-FR" dirty="0" err="1"/>
              <a:t>adozione</a:t>
            </a:r>
            <a:r>
              <a:rPr lang="fr-FR" dirty="0"/>
              <a:t> di </a:t>
            </a:r>
            <a:r>
              <a:rPr lang="fr-FR" dirty="0" err="1"/>
              <a:t>modi</a:t>
            </a:r>
            <a:r>
              <a:rPr lang="fr-FR" dirty="0"/>
              <a:t> e forme </a:t>
            </a:r>
            <a:r>
              <a:rPr lang="fr-FR" dirty="0" err="1"/>
              <a:t>della</a:t>
            </a:r>
            <a:r>
              <a:rPr lang="fr-FR" dirty="0"/>
              <a:t> lingua </a:t>
            </a:r>
            <a:r>
              <a:rPr lang="fr-FR" dirty="0" err="1"/>
              <a:t>popolare</a:t>
            </a:r>
            <a:r>
              <a:rPr lang="fr-FR" dirty="0"/>
              <a:t>. Da </a:t>
            </a:r>
            <a:r>
              <a:rPr lang="fr-FR" dirty="0" err="1"/>
              <a:t>ricordare</a:t>
            </a:r>
            <a:r>
              <a:rPr lang="fr-FR" dirty="0"/>
              <a:t> anche </a:t>
            </a:r>
            <a:r>
              <a:rPr lang="fr-FR" dirty="0" err="1"/>
              <a:t>lo</a:t>
            </a:r>
            <a:r>
              <a:rPr lang="fr-FR" dirty="0"/>
              <a:t> </a:t>
            </a:r>
            <a:r>
              <a:rPr lang="fr-FR" dirty="0" err="1"/>
              <a:t>spazio</a:t>
            </a:r>
            <a:r>
              <a:rPr lang="fr-FR" dirty="0"/>
              <a:t> </a:t>
            </a:r>
            <a:r>
              <a:rPr lang="fr-FR" dirty="0" err="1"/>
              <a:t>dedicato</a:t>
            </a:r>
            <a:r>
              <a:rPr lang="fr-FR" dirty="0"/>
              <a:t> allo </a:t>
            </a:r>
            <a:r>
              <a:rPr lang="fr-FR" i="1" dirty="0" err="1"/>
              <a:t>stile</a:t>
            </a:r>
            <a:r>
              <a:rPr lang="fr-FR" i="1" dirty="0"/>
              <a:t> </a:t>
            </a:r>
            <a:r>
              <a:rPr lang="fr-FR" i="1" dirty="0" err="1"/>
              <a:t>comico</a:t>
            </a:r>
            <a:r>
              <a:rPr lang="fr-FR" dirty="0"/>
              <a:t>. </a:t>
            </a:r>
          </a:p>
          <a:p>
            <a:r>
              <a:rPr lang="fr-FR" dirty="0"/>
              <a:t>In </a:t>
            </a:r>
            <a:r>
              <a:rPr lang="fr-FR" dirty="0" err="1"/>
              <a:t>questo</a:t>
            </a:r>
            <a:r>
              <a:rPr lang="fr-FR" dirty="0"/>
              <a:t> </a:t>
            </a:r>
            <a:r>
              <a:rPr lang="fr-FR" dirty="0" err="1"/>
              <a:t>ambiente</a:t>
            </a:r>
            <a:r>
              <a:rPr lang="fr-FR" dirty="0"/>
              <a:t> </a:t>
            </a:r>
            <a:r>
              <a:rPr lang="fr-FR" dirty="0" err="1"/>
              <a:t>assistiamo</a:t>
            </a:r>
            <a:r>
              <a:rPr lang="fr-FR" dirty="0"/>
              <a:t> anche alla </a:t>
            </a:r>
            <a:r>
              <a:rPr lang="fr-FR" dirty="0" err="1"/>
              <a:t>trasposizione</a:t>
            </a:r>
            <a:r>
              <a:rPr lang="fr-FR" dirty="0"/>
              <a:t> su un piano </a:t>
            </a:r>
            <a:r>
              <a:rPr lang="fr-FR" dirty="0" err="1"/>
              <a:t>colto</a:t>
            </a:r>
            <a:r>
              <a:rPr lang="fr-FR" dirty="0"/>
              <a:t> di un </a:t>
            </a:r>
            <a:r>
              <a:rPr lang="fr-FR" dirty="0" err="1"/>
              <a:t>genere</a:t>
            </a:r>
            <a:r>
              <a:rPr lang="fr-FR" dirty="0"/>
              <a:t> </a:t>
            </a:r>
            <a:r>
              <a:rPr lang="fr-FR" dirty="0" err="1"/>
              <a:t>popolare</a:t>
            </a:r>
            <a:r>
              <a:rPr lang="fr-FR" dirty="0"/>
              <a:t> di </a:t>
            </a:r>
            <a:r>
              <a:rPr lang="fr-FR" dirty="0" err="1"/>
              <a:t>gran</a:t>
            </a:r>
            <a:r>
              <a:rPr lang="fr-FR" dirty="0"/>
              <a:t> </a:t>
            </a:r>
            <a:r>
              <a:rPr lang="fr-FR" dirty="0" err="1"/>
              <a:t>successo</a:t>
            </a:r>
            <a:r>
              <a:rPr lang="fr-FR" dirty="0"/>
              <a:t>: il </a:t>
            </a:r>
            <a:r>
              <a:rPr lang="fr-FR" dirty="0" err="1">
                <a:solidFill>
                  <a:srgbClr val="C00000"/>
                </a:solidFill>
              </a:rPr>
              <a:t>cantare</a:t>
            </a:r>
            <a:r>
              <a:rPr lang="fr-FR" dirty="0">
                <a:solidFill>
                  <a:srgbClr val="C00000"/>
                </a:solidFill>
              </a:rPr>
              <a:t> </a:t>
            </a:r>
            <a:r>
              <a:rPr lang="fr-FR" dirty="0" err="1">
                <a:solidFill>
                  <a:srgbClr val="C00000"/>
                </a:solidFill>
              </a:rPr>
              <a:t>cavalleresco</a:t>
            </a:r>
            <a:r>
              <a:rPr lang="fr-FR" dirty="0"/>
              <a:t>. </a:t>
            </a:r>
            <a:r>
              <a:rPr lang="fr-FR" dirty="0" err="1"/>
              <a:t>Appartiene</a:t>
            </a:r>
            <a:r>
              <a:rPr lang="fr-FR" dirty="0"/>
              <a:t> a </a:t>
            </a:r>
            <a:r>
              <a:rPr lang="fr-FR" dirty="0" err="1"/>
              <a:t>questo</a:t>
            </a:r>
            <a:r>
              <a:rPr lang="fr-FR" dirty="0"/>
              <a:t> </a:t>
            </a:r>
            <a:r>
              <a:rPr lang="fr-FR" dirty="0" err="1"/>
              <a:t>genere</a:t>
            </a:r>
            <a:r>
              <a:rPr lang="fr-FR" dirty="0"/>
              <a:t> il </a:t>
            </a:r>
            <a:r>
              <a:rPr lang="fr-FR" i="1" dirty="0" err="1"/>
              <a:t>Morgante</a:t>
            </a:r>
            <a:r>
              <a:rPr lang="fr-FR" dirty="0"/>
              <a:t> di Luigi Pulci. (</a:t>
            </a:r>
            <a:r>
              <a:rPr lang="fr-FR" dirty="0" err="1"/>
              <a:t>ricupero</a:t>
            </a:r>
            <a:r>
              <a:rPr lang="fr-FR" dirty="0"/>
              <a:t> </a:t>
            </a:r>
            <a:r>
              <a:rPr lang="fr-FR" dirty="0" err="1"/>
              <a:t>colto</a:t>
            </a:r>
            <a:r>
              <a:rPr lang="fr-FR" dirty="0"/>
              <a:t> di forme </a:t>
            </a:r>
            <a:r>
              <a:rPr lang="fr-FR" dirty="0" err="1"/>
              <a:t>popolari</a:t>
            </a:r>
            <a:r>
              <a:rPr lang="fr-FR" dirty="0"/>
              <a:t>) </a:t>
            </a:r>
          </a:p>
          <a:p>
            <a:endParaRPr lang="fr-FR" dirty="0"/>
          </a:p>
        </p:txBody>
      </p:sp>
    </p:spTree>
    <p:extLst>
      <p:ext uri="{BB962C8B-B14F-4D97-AF65-F5344CB8AC3E}">
        <p14:creationId xmlns:p14="http://schemas.microsoft.com/office/powerpoint/2010/main" val="230555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60000"/>
              <a:lumOff val="40000"/>
            </a:schemeClr>
          </a:solidFill>
          <a:ln>
            <a:solidFill>
              <a:schemeClr val="accent2">
                <a:lumMod val="50000"/>
              </a:schemeClr>
            </a:solidFill>
          </a:ln>
        </p:spPr>
        <p:txBody>
          <a:bodyPr/>
          <a:lstStyle/>
          <a:p>
            <a:r>
              <a:rPr lang="fr-FR" dirty="0"/>
              <a:t>La </a:t>
            </a:r>
            <a:r>
              <a:rPr lang="fr-FR" dirty="0" err="1"/>
              <a:t>rivoluzione</a:t>
            </a:r>
            <a:r>
              <a:rPr lang="fr-FR" dirty="0"/>
              <a:t> </a:t>
            </a:r>
            <a:r>
              <a:rPr lang="fr-FR" dirty="0" err="1"/>
              <a:t>della</a:t>
            </a:r>
            <a:r>
              <a:rPr lang="fr-FR" dirty="0"/>
              <a:t> Stampa (1) </a:t>
            </a:r>
          </a:p>
        </p:txBody>
      </p:sp>
      <p:sp>
        <p:nvSpPr>
          <p:cNvPr id="3" name="Espace réservé du contenu 2"/>
          <p:cNvSpPr>
            <a:spLocks noGrp="1"/>
          </p:cNvSpPr>
          <p:nvPr>
            <p:ph idx="1"/>
          </p:nvPr>
        </p:nvSpPr>
        <p:spPr/>
        <p:txBody>
          <a:bodyPr>
            <a:normAutofit fontScale="92500" lnSpcReduction="20000"/>
          </a:bodyPr>
          <a:lstStyle/>
          <a:p>
            <a:r>
              <a:rPr lang="it-IT" sz="2400" dirty="0"/>
              <a:t>La stampa a caratteri mobili è una tecnica di stampa introdotta dal tedesco Johannes Gutenberg nel 1455</a:t>
            </a:r>
          </a:p>
          <a:p>
            <a:r>
              <a:rPr lang="it-IT" sz="2400" dirty="0"/>
              <a:t>La tecnica tipografica di Gutenberg consisteva nell'allineare i singoli caratteri in modo da formare una pagina, che veniva cosparsa di inchiostro e pressata su un foglio di carta. L'innovazione stava nella possibilità di riutilizzare i caratteri.</a:t>
            </a:r>
          </a:p>
          <a:p>
            <a:r>
              <a:rPr lang="it-IT" sz="2400" dirty="0"/>
              <a:t>Questa tecnica si rivelò di gran lunga migliore rispetto ai procedimenti tradizionali e si diffuse in pochi decenni in tutta Europa: solo 50 anni dopo erano stati stampati già 30.000 titoli per una tiratura complessiva superiore ai 12 milioni di copie. Il primo testo fu la Bibbia a 42 linee, cioè 42 righe per pagina, con il testo stampato su due colonne. I libri stampati con la nuova tecnica tra il 1453-55 e il 1500 vengono chiamati </a:t>
            </a:r>
            <a:r>
              <a:rPr lang="it-IT" sz="2400" dirty="0">
                <a:solidFill>
                  <a:srgbClr val="C00000"/>
                </a:solidFill>
              </a:rPr>
              <a:t>incunaboli</a:t>
            </a:r>
            <a:r>
              <a:rPr lang="it-IT" sz="2400" dirty="0"/>
              <a:t>.</a:t>
            </a:r>
          </a:p>
          <a:p>
            <a:r>
              <a:rPr lang="it-IT" sz="2400" dirty="0"/>
              <a:t>Con il procedimento ideato da Gutenberg testi di qualsiasi natura potevano essere pubblicati in modo più veloce ed economico e in maggiore quantità: la stampa a caratteri mobili diede un contributo decisivo all'alfabetizzazione di massa. Secondo molti teorici delle scienze della comunicazione </a:t>
            </a:r>
            <a:r>
              <a:rPr lang="it-IT" sz="2400" dirty="0">
                <a:solidFill>
                  <a:srgbClr val="C00000"/>
                </a:solidFill>
              </a:rPr>
              <a:t>si aprì così una nuova epoca dello sviluppo della comunicazione umana</a:t>
            </a:r>
            <a:endParaRPr lang="fr-FR" sz="2400" dirty="0">
              <a:solidFill>
                <a:srgbClr val="C00000"/>
              </a:solidFill>
            </a:endParaRPr>
          </a:p>
        </p:txBody>
      </p:sp>
    </p:spTree>
    <p:extLst>
      <p:ext uri="{BB962C8B-B14F-4D97-AF65-F5344CB8AC3E}">
        <p14:creationId xmlns:p14="http://schemas.microsoft.com/office/powerpoint/2010/main" val="28217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a:t>
            </a:r>
            <a:r>
              <a:rPr lang="fr-FR" dirty="0" err="1"/>
              <a:t>rivoluzione</a:t>
            </a:r>
            <a:r>
              <a:rPr lang="fr-FR" dirty="0"/>
              <a:t> </a:t>
            </a:r>
            <a:r>
              <a:rPr lang="fr-FR" dirty="0" err="1"/>
              <a:t>della</a:t>
            </a:r>
            <a:r>
              <a:rPr lang="fr-FR" dirty="0"/>
              <a:t> </a:t>
            </a:r>
            <a:r>
              <a:rPr lang="fr-FR" dirty="0" err="1"/>
              <a:t>stampa</a:t>
            </a:r>
            <a:r>
              <a:rPr lang="fr-FR" dirty="0"/>
              <a:t> (2)</a:t>
            </a:r>
          </a:p>
        </p:txBody>
      </p:sp>
      <p:sp>
        <p:nvSpPr>
          <p:cNvPr id="3" name="Espace réservé du contenu 2"/>
          <p:cNvSpPr>
            <a:spLocks noGrp="1"/>
          </p:cNvSpPr>
          <p:nvPr>
            <p:ph idx="1"/>
          </p:nvPr>
        </p:nvSpPr>
        <p:spPr/>
        <p:txBody>
          <a:bodyPr>
            <a:normAutofit fontScale="77500" lnSpcReduction="20000"/>
          </a:bodyPr>
          <a:lstStyle/>
          <a:p>
            <a:r>
              <a:rPr lang="fr-FR" dirty="0"/>
              <a:t>I </a:t>
            </a:r>
            <a:r>
              <a:rPr lang="fr-FR" dirty="0" err="1"/>
              <a:t>primi</a:t>
            </a:r>
            <a:r>
              <a:rPr lang="fr-FR" dirty="0"/>
              <a:t> </a:t>
            </a:r>
            <a:r>
              <a:rPr lang="fr-FR" dirty="0" err="1"/>
              <a:t>tipografi</a:t>
            </a:r>
            <a:r>
              <a:rPr lang="fr-FR" dirty="0"/>
              <a:t> </a:t>
            </a:r>
            <a:r>
              <a:rPr lang="fr-FR" dirty="0" err="1"/>
              <a:t>attivi</a:t>
            </a:r>
            <a:r>
              <a:rPr lang="fr-FR" dirty="0"/>
              <a:t> in </a:t>
            </a:r>
            <a:r>
              <a:rPr lang="fr-FR" dirty="0" err="1"/>
              <a:t>Italia</a:t>
            </a:r>
            <a:r>
              <a:rPr lang="fr-FR" dirty="0"/>
              <a:t> </a:t>
            </a:r>
            <a:r>
              <a:rPr lang="fr-FR" dirty="0" err="1"/>
              <a:t>furono</a:t>
            </a:r>
            <a:r>
              <a:rPr lang="fr-FR" dirty="0"/>
              <a:t> </a:t>
            </a:r>
            <a:r>
              <a:rPr lang="fr-FR" dirty="0" err="1"/>
              <a:t>tedeschi</a:t>
            </a:r>
            <a:r>
              <a:rPr lang="fr-FR" dirty="0"/>
              <a:t> ma </a:t>
            </a:r>
            <a:r>
              <a:rPr lang="fr-FR" dirty="0" err="1"/>
              <a:t>successivamente</a:t>
            </a:r>
            <a:r>
              <a:rPr lang="fr-FR" dirty="0"/>
              <a:t> </a:t>
            </a:r>
            <a:r>
              <a:rPr lang="fr-FR" dirty="0" err="1"/>
              <a:t>fu</a:t>
            </a:r>
            <a:r>
              <a:rPr lang="fr-FR" dirty="0"/>
              <a:t> </a:t>
            </a:r>
            <a:r>
              <a:rPr lang="fr-FR" dirty="0" err="1"/>
              <a:t>appresa</a:t>
            </a:r>
            <a:r>
              <a:rPr lang="fr-FR" dirty="0"/>
              <a:t> anche da </a:t>
            </a:r>
            <a:r>
              <a:rPr lang="fr-FR" dirty="0" err="1"/>
              <a:t>artigiani</a:t>
            </a:r>
            <a:r>
              <a:rPr lang="fr-FR" dirty="0"/>
              <a:t> </a:t>
            </a:r>
            <a:r>
              <a:rPr lang="fr-FR" dirty="0" err="1"/>
              <a:t>italiani</a:t>
            </a:r>
            <a:r>
              <a:rPr lang="fr-FR" dirty="0"/>
              <a:t> e si </a:t>
            </a:r>
            <a:r>
              <a:rPr lang="fr-FR" dirty="0" err="1"/>
              <a:t>concentro</a:t>
            </a:r>
            <a:r>
              <a:rPr lang="fr-FR" dirty="0"/>
              <a:t> </a:t>
            </a:r>
            <a:r>
              <a:rPr lang="fr-FR" dirty="0" err="1"/>
              <a:t>nelle</a:t>
            </a:r>
            <a:r>
              <a:rPr lang="fr-FR" dirty="0"/>
              <a:t> </a:t>
            </a:r>
            <a:r>
              <a:rPr lang="fr-FR" dirty="0" err="1"/>
              <a:t>città</a:t>
            </a:r>
            <a:r>
              <a:rPr lang="fr-FR" dirty="0"/>
              <a:t>, in </a:t>
            </a:r>
            <a:r>
              <a:rPr lang="fr-FR" dirty="0" err="1"/>
              <a:t>particolare</a:t>
            </a:r>
            <a:r>
              <a:rPr lang="fr-FR" dirty="0"/>
              <a:t> </a:t>
            </a:r>
            <a:r>
              <a:rPr lang="fr-FR" dirty="0" err="1"/>
              <a:t>Venezia</a:t>
            </a:r>
            <a:r>
              <a:rPr lang="fr-FR" dirty="0"/>
              <a:t>. </a:t>
            </a:r>
          </a:p>
          <a:p>
            <a:r>
              <a:rPr lang="fr-FR" dirty="0" err="1"/>
              <a:t>Nel</a:t>
            </a:r>
            <a:r>
              <a:rPr lang="fr-FR" dirty="0"/>
              <a:t> ‘400 </a:t>
            </a:r>
            <a:r>
              <a:rPr lang="fr-FR" dirty="0" err="1"/>
              <a:t>Venezia</a:t>
            </a:r>
            <a:r>
              <a:rPr lang="fr-FR" dirty="0"/>
              <a:t> </a:t>
            </a:r>
            <a:r>
              <a:rPr lang="fr-FR" dirty="0" err="1"/>
              <a:t>divenne</a:t>
            </a:r>
            <a:r>
              <a:rPr lang="fr-FR" dirty="0"/>
              <a:t> la capitale </a:t>
            </a:r>
            <a:r>
              <a:rPr lang="fr-FR" dirty="0" err="1"/>
              <a:t>della</a:t>
            </a:r>
            <a:r>
              <a:rPr lang="fr-FR" dirty="0"/>
              <a:t> </a:t>
            </a:r>
            <a:r>
              <a:rPr lang="fr-FR" dirty="0" err="1"/>
              <a:t>stampa</a:t>
            </a:r>
            <a:r>
              <a:rPr lang="fr-FR" dirty="0"/>
              <a:t> </a:t>
            </a:r>
            <a:r>
              <a:rPr lang="fr-FR" dirty="0" err="1"/>
              <a:t>italiana</a:t>
            </a:r>
            <a:r>
              <a:rPr lang="fr-FR" dirty="0"/>
              <a:t> e </a:t>
            </a:r>
            <a:r>
              <a:rPr lang="fr-FR" dirty="0" err="1"/>
              <a:t>confermo</a:t>
            </a:r>
            <a:r>
              <a:rPr lang="fr-FR" dirty="0"/>
              <a:t> il </a:t>
            </a:r>
            <a:r>
              <a:rPr lang="fr-FR" dirty="0" err="1"/>
              <a:t>suo</a:t>
            </a:r>
            <a:r>
              <a:rPr lang="fr-FR" dirty="0"/>
              <a:t> </a:t>
            </a:r>
            <a:r>
              <a:rPr lang="fr-FR" dirty="0" err="1"/>
              <a:t>primato</a:t>
            </a:r>
            <a:r>
              <a:rPr lang="fr-FR" dirty="0"/>
              <a:t> anche </a:t>
            </a:r>
            <a:r>
              <a:rPr lang="fr-FR" dirty="0" err="1"/>
              <a:t>nel</a:t>
            </a:r>
            <a:r>
              <a:rPr lang="fr-FR" dirty="0"/>
              <a:t> ‘500 e </a:t>
            </a:r>
            <a:r>
              <a:rPr lang="fr-FR" dirty="0" err="1"/>
              <a:t>nel</a:t>
            </a:r>
            <a:r>
              <a:rPr lang="fr-FR" dirty="0"/>
              <a:t> ‘600 </a:t>
            </a:r>
            <a:r>
              <a:rPr lang="fr-FR" dirty="0" err="1"/>
              <a:t>raggiungendo</a:t>
            </a:r>
            <a:r>
              <a:rPr lang="fr-FR" dirty="0"/>
              <a:t> </a:t>
            </a:r>
            <a:r>
              <a:rPr lang="fr-FR" dirty="0" err="1"/>
              <a:t>tra</a:t>
            </a:r>
            <a:r>
              <a:rPr lang="fr-FR" dirty="0"/>
              <a:t> il 1526 e il 1550 </a:t>
            </a:r>
            <a:r>
              <a:rPr lang="fr-FR" dirty="0" err="1"/>
              <a:t>oltre</a:t>
            </a:r>
            <a:r>
              <a:rPr lang="fr-FR" dirty="0"/>
              <a:t> il 70% </a:t>
            </a:r>
            <a:r>
              <a:rPr lang="fr-FR" dirty="0" err="1"/>
              <a:t>della</a:t>
            </a:r>
            <a:r>
              <a:rPr lang="fr-FR" dirty="0"/>
              <a:t> </a:t>
            </a:r>
            <a:r>
              <a:rPr lang="fr-FR" dirty="0" err="1"/>
              <a:t>produzione</a:t>
            </a:r>
            <a:r>
              <a:rPr lang="fr-FR" dirty="0"/>
              <a:t> di </a:t>
            </a:r>
            <a:r>
              <a:rPr lang="fr-FR" dirty="0" err="1"/>
              <a:t>titoli</a:t>
            </a:r>
            <a:r>
              <a:rPr lang="fr-FR" dirty="0"/>
              <a:t> </a:t>
            </a:r>
            <a:r>
              <a:rPr lang="fr-FR" dirty="0" err="1"/>
              <a:t>italiani</a:t>
            </a:r>
            <a:r>
              <a:rPr lang="fr-FR" dirty="0"/>
              <a:t>. </a:t>
            </a:r>
            <a:r>
              <a:rPr lang="fr-FR" dirty="0" err="1"/>
              <a:t>Altre</a:t>
            </a:r>
            <a:r>
              <a:rPr lang="fr-FR" dirty="0"/>
              <a:t> </a:t>
            </a:r>
            <a:r>
              <a:rPr lang="fr-FR" dirty="0" err="1"/>
              <a:t>città</a:t>
            </a:r>
            <a:r>
              <a:rPr lang="fr-FR" dirty="0"/>
              <a:t> con </a:t>
            </a:r>
            <a:r>
              <a:rPr lang="fr-FR" dirty="0" err="1"/>
              <a:t>una</a:t>
            </a:r>
            <a:r>
              <a:rPr lang="fr-FR" dirty="0"/>
              <a:t> vivace </a:t>
            </a:r>
            <a:r>
              <a:rPr lang="fr-FR" dirty="0" err="1"/>
              <a:t>editoria</a:t>
            </a:r>
            <a:r>
              <a:rPr lang="fr-FR" dirty="0"/>
              <a:t> </a:t>
            </a:r>
            <a:r>
              <a:rPr lang="fr-FR" dirty="0" err="1"/>
              <a:t>furono</a:t>
            </a:r>
            <a:r>
              <a:rPr lang="fr-FR" dirty="0"/>
              <a:t> Roma, Firenze, Milano, </a:t>
            </a:r>
            <a:r>
              <a:rPr lang="fr-FR" dirty="0" err="1"/>
              <a:t>Bologna</a:t>
            </a:r>
            <a:r>
              <a:rPr lang="fr-FR" dirty="0"/>
              <a:t>. </a:t>
            </a:r>
          </a:p>
          <a:p>
            <a:r>
              <a:rPr lang="fr-FR" dirty="0" err="1"/>
              <a:t>Tra</a:t>
            </a:r>
            <a:r>
              <a:rPr lang="fr-FR" dirty="0"/>
              <a:t> le </a:t>
            </a:r>
            <a:r>
              <a:rPr lang="fr-FR" dirty="0" err="1"/>
              <a:t>conseguenze</a:t>
            </a:r>
            <a:r>
              <a:rPr lang="fr-FR" dirty="0"/>
              <a:t> di </a:t>
            </a:r>
            <a:r>
              <a:rPr lang="fr-FR" dirty="0" err="1"/>
              <a:t>questa</a:t>
            </a:r>
            <a:r>
              <a:rPr lang="fr-FR" dirty="0"/>
              <a:t> grande </a:t>
            </a:r>
            <a:r>
              <a:rPr lang="fr-FR" dirty="0" err="1"/>
              <a:t>innovazione</a:t>
            </a:r>
            <a:r>
              <a:rPr lang="fr-FR" dirty="0"/>
              <a:t> </a:t>
            </a:r>
            <a:r>
              <a:rPr lang="fr-FR" dirty="0" err="1"/>
              <a:t>tecnologica</a:t>
            </a:r>
            <a:r>
              <a:rPr lang="fr-FR" dirty="0"/>
              <a:t>, vi </a:t>
            </a:r>
            <a:r>
              <a:rPr lang="fr-FR" dirty="0" err="1"/>
              <a:t>fu</a:t>
            </a:r>
            <a:r>
              <a:rPr lang="fr-FR" dirty="0"/>
              <a:t> </a:t>
            </a:r>
            <a:r>
              <a:rPr lang="fr-FR" dirty="0" err="1"/>
              <a:t>una</a:t>
            </a:r>
            <a:r>
              <a:rPr lang="fr-FR" dirty="0"/>
              <a:t> </a:t>
            </a:r>
            <a:r>
              <a:rPr lang="fr-FR" dirty="0" err="1"/>
              <a:t>diminuzione</a:t>
            </a:r>
            <a:r>
              <a:rPr lang="fr-FR" dirty="0"/>
              <a:t> </a:t>
            </a:r>
            <a:r>
              <a:rPr lang="fr-FR" dirty="0" err="1"/>
              <a:t>del</a:t>
            </a:r>
            <a:r>
              <a:rPr lang="fr-FR" dirty="0"/>
              <a:t> </a:t>
            </a:r>
            <a:r>
              <a:rPr lang="fr-FR" dirty="0" err="1"/>
              <a:t>prezzo</a:t>
            </a:r>
            <a:r>
              <a:rPr lang="fr-FR" dirty="0"/>
              <a:t> dei </a:t>
            </a:r>
            <a:r>
              <a:rPr lang="fr-FR" dirty="0" err="1"/>
              <a:t>libri</a:t>
            </a:r>
            <a:r>
              <a:rPr lang="fr-FR" dirty="0"/>
              <a:t>, con un </a:t>
            </a:r>
            <a:r>
              <a:rPr lang="fr-FR" dirty="0" err="1"/>
              <a:t>aumento</a:t>
            </a:r>
            <a:r>
              <a:rPr lang="fr-FR" dirty="0"/>
              <a:t> delle </a:t>
            </a:r>
            <a:r>
              <a:rPr lang="fr-FR" dirty="0" err="1"/>
              <a:t>tirature</a:t>
            </a:r>
            <a:r>
              <a:rPr lang="fr-FR" dirty="0"/>
              <a:t> e </a:t>
            </a:r>
            <a:r>
              <a:rPr lang="fr-FR" dirty="0" err="1"/>
              <a:t>una</a:t>
            </a:r>
            <a:r>
              <a:rPr lang="fr-FR" dirty="0"/>
              <a:t> </a:t>
            </a:r>
            <a:r>
              <a:rPr lang="fr-FR" dirty="0" err="1"/>
              <a:t>divulgazione</a:t>
            </a:r>
            <a:r>
              <a:rPr lang="fr-FR" dirty="0"/>
              <a:t> mai vista prima. L’</a:t>
            </a:r>
            <a:r>
              <a:rPr lang="fr-FR" dirty="0" err="1"/>
              <a:t>innovazione</a:t>
            </a:r>
            <a:r>
              <a:rPr lang="fr-FR" dirty="0"/>
              <a:t> </a:t>
            </a:r>
            <a:r>
              <a:rPr lang="fr-FR" dirty="0" err="1"/>
              <a:t>della</a:t>
            </a:r>
            <a:r>
              <a:rPr lang="fr-FR" dirty="0"/>
              <a:t> </a:t>
            </a:r>
            <a:r>
              <a:rPr lang="fr-FR" dirty="0" err="1"/>
              <a:t>stampa</a:t>
            </a:r>
            <a:r>
              <a:rPr lang="fr-FR" dirty="0"/>
              <a:t> </a:t>
            </a:r>
            <a:r>
              <a:rPr lang="fr-FR" dirty="0" err="1"/>
              <a:t>influenzo</a:t>
            </a:r>
            <a:r>
              <a:rPr lang="fr-FR" dirty="0"/>
              <a:t> </a:t>
            </a:r>
            <a:r>
              <a:rPr lang="fr-FR" dirty="0" err="1"/>
              <a:t>direttamente</a:t>
            </a:r>
            <a:r>
              <a:rPr lang="fr-FR" dirty="0"/>
              <a:t> l’</a:t>
            </a:r>
            <a:r>
              <a:rPr lang="fr-FR" dirty="0" err="1"/>
              <a:t>evoluzione</a:t>
            </a:r>
            <a:r>
              <a:rPr lang="fr-FR" dirty="0"/>
              <a:t> </a:t>
            </a:r>
            <a:r>
              <a:rPr lang="fr-FR" dirty="0" err="1"/>
              <a:t>della</a:t>
            </a:r>
            <a:r>
              <a:rPr lang="fr-FR" dirty="0"/>
              <a:t> lingua; la </a:t>
            </a:r>
            <a:r>
              <a:rPr lang="fr-FR" dirty="0" err="1"/>
              <a:t>stampa</a:t>
            </a:r>
            <a:r>
              <a:rPr lang="fr-FR" dirty="0"/>
              <a:t> </a:t>
            </a:r>
            <a:r>
              <a:rPr lang="fr-FR" dirty="0" err="1"/>
              <a:t>produsse</a:t>
            </a:r>
            <a:r>
              <a:rPr lang="fr-FR" dirty="0"/>
              <a:t> </a:t>
            </a:r>
            <a:r>
              <a:rPr lang="fr-FR" dirty="0" err="1"/>
              <a:t>una</a:t>
            </a:r>
            <a:r>
              <a:rPr lang="fr-FR" dirty="0"/>
              <a:t> </a:t>
            </a:r>
            <a:r>
              <a:rPr lang="fr-FR" dirty="0" err="1"/>
              <a:t>regolarizzazione</a:t>
            </a:r>
            <a:r>
              <a:rPr lang="fr-FR" dirty="0"/>
              <a:t> </a:t>
            </a:r>
            <a:r>
              <a:rPr lang="fr-FR" dirty="0" err="1"/>
              <a:t>sempre</a:t>
            </a:r>
            <a:r>
              <a:rPr lang="fr-FR" dirty="0"/>
              <a:t> </a:t>
            </a:r>
            <a:r>
              <a:rPr lang="fr-FR" dirty="0" err="1"/>
              <a:t>maggiore</a:t>
            </a:r>
            <a:r>
              <a:rPr lang="fr-FR" dirty="0"/>
              <a:t> </a:t>
            </a:r>
            <a:r>
              <a:rPr lang="fr-FR" dirty="0" err="1"/>
              <a:t>della</a:t>
            </a:r>
            <a:r>
              <a:rPr lang="fr-FR" dirty="0"/>
              <a:t> </a:t>
            </a:r>
            <a:r>
              <a:rPr lang="fr-FR" dirty="0" err="1"/>
              <a:t>scrittura</a:t>
            </a:r>
            <a:r>
              <a:rPr lang="fr-FR" dirty="0"/>
              <a:t> e l’</a:t>
            </a:r>
            <a:r>
              <a:rPr lang="fr-FR" dirty="0" err="1"/>
              <a:t>editoria</a:t>
            </a:r>
            <a:r>
              <a:rPr lang="fr-FR" dirty="0"/>
              <a:t> </a:t>
            </a:r>
            <a:r>
              <a:rPr lang="fr-FR" dirty="0" err="1"/>
              <a:t>del</a:t>
            </a:r>
            <a:r>
              <a:rPr lang="fr-FR" dirty="0"/>
              <a:t> ‘500 favori la </a:t>
            </a:r>
            <a:r>
              <a:rPr lang="fr-FR" dirty="0" err="1"/>
              <a:t>diffusione</a:t>
            </a:r>
            <a:r>
              <a:rPr lang="fr-FR" dirty="0"/>
              <a:t> </a:t>
            </a:r>
            <a:r>
              <a:rPr lang="fr-FR" dirty="0" err="1"/>
              <a:t>della</a:t>
            </a:r>
            <a:r>
              <a:rPr lang="fr-FR" dirty="0"/>
              <a:t> </a:t>
            </a:r>
            <a:r>
              <a:rPr lang="fr-FR" dirty="0" err="1"/>
              <a:t>norma</a:t>
            </a:r>
            <a:r>
              <a:rPr lang="fr-FR" dirty="0"/>
              <a:t> </a:t>
            </a:r>
            <a:r>
              <a:rPr lang="fr-FR" dirty="0" err="1"/>
              <a:t>bembiana</a:t>
            </a:r>
            <a:r>
              <a:rPr lang="fr-FR" dirty="0"/>
              <a:t>. </a:t>
            </a:r>
          </a:p>
          <a:p>
            <a:r>
              <a:rPr lang="fr-FR" dirty="0"/>
              <a:t>Il primo libro </a:t>
            </a:r>
            <a:r>
              <a:rPr lang="fr-FR" dirty="0" err="1"/>
              <a:t>composto</a:t>
            </a:r>
            <a:r>
              <a:rPr lang="fr-FR" dirty="0"/>
              <a:t> a </a:t>
            </a:r>
            <a:r>
              <a:rPr lang="fr-FR" dirty="0" err="1"/>
              <a:t>caratteri</a:t>
            </a:r>
            <a:r>
              <a:rPr lang="fr-FR" dirty="0"/>
              <a:t> </a:t>
            </a:r>
            <a:r>
              <a:rPr lang="fr-FR" dirty="0" err="1"/>
              <a:t>mobili</a:t>
            </a:r>
            <a:r>
              <a:rPr lang="fr-FR" dirty="0"/>
              <a:t> </a:t>
            </a:r>
            <a:r>
              <a:rPr lang="fr-FR" dirty="0" err="1"/>
              <a:t>fu</a:t>
            </a:r>
            <a:r>
              <a:rPr lang="fr-FR" dirty="0"/>
              <a:t> la </a:t>
            </a:r>
            <a:r>
              <a:rPr lang="fr-FR" dirty="0" err="1"/>
              <a:t>Bibbia</a:t>
            </a:r>
            <a:r>
              <a:rPr lang="fr-FR" dirty="0"/>
              <a:t> di Gutenberg in latino. </a:t>
            </a:r>
          </a:p>
          <a:p>
            <a:r>
              <a:rPr lang="fr-FR" dirty="0" err="1"/>
              <a:t>Tra</a:t>
            </a:r>
            <a:r>
              <a:rPr lang="fr-FR" dirty="0"/>
              <a:t> il 1470 e il 1472 </a:t>
            </a:r>
            <a:r>
              <a:rPr lang="fr-FR" dirty="0" err="1"/>
              <a:t>uscirono</a:t>
            </a:r>
            <a:r>
              <a:rPr lang="fr-FR" dirty="0"/>
              <a:t> le prime </a:t>
            </a:r>
            <a:r>
              <a:rPr lang="fr-FR" dirty="0" err="1"/>
              <a:t>edizioni</a:t>
            </a:r>
            <a:r>
              <a:rPr lang="fr-FR" dirty="0"/>
              <a:t> a </a:t>
            </a:r>
            <a:r>
              <a:rPr lang="fr-FR" dirty="0" err="1"/>
              <a:t>stampa</a:t>
            </a:r>
            <a:r>
              <a:rPr lang="fr-FR" dirty="0"/>
              <a:t> </a:t>
            </a:r>
            <a:r>
              <a:rPr lang="fr-FR" dirty="0" err="1"/>
              <a:t>degli</a:t>
            </a:r>
            <a:r>
              <a:rPr lang="fr-FR" dirty="0"/>
              <a:t> </a:t>
            </a:r>
            <a:r>
              <a:rPr lang="fr-FR" dirty="0" err="1"/>
              <a:t>autori</a:t>
            </a:r>
            <a:r>
              <a:rPr lang="fr-FR" dirty="0"/>
              <a:t> </a:t>
            </a:r>
            <a:r>
              <a:rPr lang="fr-FR" dirty="0" err="1"/>
              <a:t>massimi</a:t>
            </a:r>
            <a:r>
              <a:rPr lang="fr-FR" dirty="0"/>
              <a:t> </a:t>
            </a:r>
            <a:r>
              <a:rPr lang="fr-FR" dirty="0" err="1"/>
              <a:t>della</a:t>
            </a:r>
            <a:r>
              <a:rPr lang="fr-FR" dirty="0"/>
              <a:t> </a:t>
            </a:r>
            <a:r>
              <a:rPr lang="fr-FR" dirty="0" err="1"/>
              <a:t>letteratura</a:t>
            </a:r>
            <a:r>
              <a:rPr lang="fr-FR" dirty="0"/>
              <a:t> </a:t>
            </a:r>
            <a:r>
              <a:rPr lang="fr-FR" dirty="0" err="1"/>
              <a:t>volgare</a:t>
            </a:r>
            <a:r>
              <a:rPr lang="fr-FR" dirty="0"/>
              <a:t>: Il </a:t>
            </a:r>
            <a:r>
              <a:rPr lang="fr-FR" dirty="0" err="1"/>
              <a:t>Canzoniere</a:t>
            </a:r>
            <a:r>
              <a:rPr lang="fr-FR" dirty="0"/>
              <a:t> (1470), il </a:t>
            </a:r>
            <a:r>
              <a:rPr lang="fr-FR" dirty="0" err="1"/>
              <a:t>Decameron</a:t>
            </a:r>
            <a:r>
              <a:rPr lang="fr-FR" dirty="0"/>
              <a:t> (1472), e la Commedia (1472) </a:t>
            </a:r>
          </a:p>
          <a:p>
            <a:r>
              <a:rPr lang="fr-FR" dirty="0"/>
              <a:t>La prima </a:t>
            </a:r>
            <a:r>
              <a:rPr lang="fr-FR" dirty="0" err="1"/>
              <a:t>edizioen</a:t>
            </a:r>
            <a:r>
              <a:rPr lang="fr-FR" dirty="0"/>
              <a:t> a </a:t>
            </a:r>
            <a:r>
              <a:rPr lang="fr-FR" dirty="0" err="1"/>
              <a:t>stampa</a:t>
            </a:r>
            <a:r>
              <a:rPr lang="fr-FR" dirty="0"/>
              <a:t> di un </a:t>
            </a:r>
            <a:r>
              <a:rPr lang="fr-FR" dirty="0" err="1"/>
              <a:t>testo</a:t>
            </a:r>
            <a:r>
              <a:rPr lang="fr-FR" dirty="0"/>
              <a:t> </a:t>
            </a:r>
            <a:r>
              <a:rPr lang="fr-FR" dirty="0" err="1"/>
              <a:t>viene</a:t>
            </a:r>
            <a:r>
              <a:rPr lang="fr-FR" dirty="0"/>
              <a:t> </a:t>
            </a:r>
            <a:r>
              <a:rPr lang="fr-FR" dirty="0" err="1"/>
              <a:t>chiamata</a:t>
            </a:r>
            <a:r>
              <a:rPr lang="fr-FR" dirty="0"/>
              <a:t> </a:t>
            </a:r>
            <a:r>
              <a:rPr lang="fr-FR" b="1" i="1" dirty="0"/>
              <a:t>princeps</a:t>
            </a:r>
            <a:r>
              <a:rPr lang="fr-FR" dirty="0"/>
              <a:t> </a:t>
            </a:r>
          </a:p>
        </p:txBody>
      </p:sp>
    </p:spTree>
    <p:extLst>
      <p:ext uri="{BB962C8B-B14F-4D97-AF65-F5344CB8AC3E}">
        <p14:creationId xmlns:p14="http://schemas.microsoft.com/office/powerpoint/2010/main" val="190701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La </a:t>
            </a:r>
            <a:r>
              <a:rPr lang="fr-FR" dirty="0" err="1"/>
              <a:t>rivoluzione</a:t>
            </a:r>
            <a:r>
              <a:rPr lang="fr-FR" dirty="0"/>
              <a:t> </a:t>
            </a:r>
            <a:r>
              <a:rPr lang="fr-FR" dirty="0" err="1"/>
              <a:t>della</a:t>
            </a:r>
            <a:r>
              <a:rPr lang="fr-FR" dirty="0"/>
              <a:t> </a:t>
            </a:r>
            <a:r>
              <a:rPr lang="fr-FR" dirty="0" err="1"/>
              <a:t>stampa</a:t>
            </a:r>
            <a:r>
              <a:rPr lang="fr-FR" dirty="0"/>
              <a:t> (3)</a:t>
            </a:r>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7750" y="2358231"/>
            <a:ext cx="4762500" cy="3286125"/>
          </a:xfrm>
        </p:spPr>
      </p:pic>
      <p:pic>
        <p:nvPicPr>
          <p:cNvPr id="10" name="Espace réservé du contenu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7841" y="1825625"/>
            <a:ext cx="3250317" cy="4351338"/>
          </a:xfrm>
        </p:spPr>
      </p:pic>
    </p:spTree>
    <p:extLst>
      <p:ext uri="{BB962C8B-B14F-4D97-AF65-F5344CB8AC3E}">
        <p14:creationId xmlns:p14="http://schemas.microsoft.com/office/powerpoint/2010/main" val="30549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Il primo libro stampato in Italia di cui si abbia notizia fu tirato nel monastero di Subiaco</a:t>
            </a:r>
            <a:endParaRPr lang="fr-FR" dirty="0"/>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90688"/>
            <a:ext cx="5224975" cy="4486275"/>
          </a:xfrm>
        </p:spPr>
      </p:pic>
      <p:pic>
        <p:nvPicPr>
          <p:cNvPr id="8" name="Espace réservé du contenu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63175" y="2349305"/>
            <a:ext cx="5290625" cy="2543067"/>
          </a:xfrm>
        </p:spPr>
      </p:pic>
    </p:spTree>
    <p:extLst>
      <p:ext uri="{BB962C8B-B14F-4D97-AF65-F5344CB8AC3E}">
        <p14:creationId xmlns:p14="http://schemas.microsoft.com/office/powerpoint/2010/main" val="3682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8609" y="0"/>
            <a:ext cx="10515600" cy="1758462"/>
          </a:xfrm>
        </p:spPr>
        <p:txBody>
          <a:bodyPr>
            <a:noAutofit/>
          </a:bodyPr>
          <a:lstStyle/>
          <a:p>
            <a:r>
              <a:rPr lang="it-IT" sz="2000" dirty="0">
                <a:latin typeface="+mn-lt"/>
              </a:rPr>
              <a:t>Per umanesimo si intende quel movimento culturale, ispirato da Francesco Petrarca e in parte da Giovanni Boccaccio, volto alla riscoperta dei classici latini e greci nella loro storicità e non più nella loro interpretazione allegorica, tramite i quali poter avviare una "rinascita" della cultura europea dopo i "secoli bui" del Medioevo. La scuola di Atene (qui sotto) è un affresco di Raffaello Sanzio, databile al 1509-1511 ed è situato nelle "Stanze Vaticane", e rappresenta le figure più note dell’antichità. </a:t>
            </a:r>
            <a:endParaRPr lang="fr-FR" sz="2000" dirty="0">
              <a:latin typeface="+mn-lt"/>
            </a:endParaRPr>
          </a:p>
        </p:txBody>
      </p:sp>
      <p:pic>
        <p:nvPicPr>
          <p:cNvPr id="9" name="Espace réservé du conten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58462"/>
            <a:ext cx="10415954" cy="4656406"/>
          </a:xfrm>
        </p:spPr>
      </p:pic>
    </p:spTree>
    <p:extLst>
      <p:ext uri="{BB962C8B-B14F-4D97-AF65-F5344CB8AC3E}">
        <p14:creationId xmlns:p14="http://schemas.microsoft.com/office/powerpoint/2010/main" val="1973913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9788" y="457200"/>
            <a:ext cx="3932237" cy="696351"/>
          </a:xfrm>
          <a:solidFill>
            <a:schemeClr val="accent4">
              <a:lumMod val="60000"/>
              <a:lumOff val="40000"/>
            </a:schemeClr>
          </a:solidFill>
          <a:ln>
            <a:solidFill>
              <a:schemeClr val="accent2">
                <a:lumMod val="75000"/>
              </a:schemeClr>
            </a:solidFill>
          </a:ln>
        </p:spPr>
        <p:txBody>
          <a:bodyPr/>
          <a:lstStyle/>
          <a:p>
            <a:r>
              <a:rPr lang="fr-FR" dirty="0" err="1"/>
              <a:t>Tra</a:t>
            </a:r>
            <a:r>
              <a:rPr lang="fr-FR" dirty="0"/>
              <a:t> latino e </a:t>
            </a:r>
            <a:r>
              <a:rPr lang="fr-FR" dirty="0" err="1"/>
              <a:t>volgare</a:t>
            </a:r>
            <a:r>
              <a:rPr lang="fr-FR" dirty="0"/>
              <a:t>. </a:t>
            </a:r>
          </a:p>
        </p:txBody>
      </p:sp>
      <p:pic>
        <p:nvPicPr>
          <p:cNvPr id="7" name="Espace réservé pour une image  6"/>
          <p:cNvPicPr>
            <a:picLocks noGrp="1" noChangeAspect="1"/>
          </p:cNvPicPr>
          <p:nvPr>
            <p:ph type="pic" idx="1"/>
          </p:nvPr>
        </p:nvPicPr>
        <p:blipFill>
          <a:blip r:embed="rId2"/>
          <a:srcRect l="1913" r="1913"/>
          <a:stretch>
            <a:fillRect/>
          </a:stretch>
        </p:blipFill>
        <p:spPr>
          <a:xfrm>
            <a:off x="5183187" y="987425"/>
            <a:ext cx="6481629" cy="5117953"/>
          </a:xfrm>
          <a:prstGeom prst="rect">
            <a:avLst/>
          </a:prstGeom>
        </p:spPr>
      </p:pic>
      <p:sp>
        <p:nvSpPr>
          <p:cNvPr id="6" name="Espace réservé du texte 5"/>
          <p:cNvSpPr>
            <a:spLocks noGrp="1"/>
          </p:cNvSpPr>
          <p:nvPr>
            <p:ph type="body" sz="half" idx="2"/>
          </p:nvPr>
        </p:nvSpPr>
        <p:spPr>
          <a:xfrm>
            <a:off x="839788" y="1153551"/>
            <a:ext cx="3932237" cy="5359791"/>
          </a:xfrm>
        </p:spPr>
        <p:txBody>
          <a:bodyPr>
            <a:normAutofit fontScale="92500" lnSpcReduction="10000"/>
          </a:bodyPr>
          <a:lstStyle/>
          <a:p>
            <a:r>
              <a:rPr lang="it-IT" sz="2400" dirty="0"/>
              <a:t>I primi decenni del Quattrocento sono caratterizzati dal </a:t>
            </a:r>
            <a:r>
              <a:rPr lang="it-IT" sz="2400" dirty="0">
                <a:solidFill>
                  <a:srgbClr val="C00000"/>
                </a:solidFill>
              </a:rPr>
              <a:t>bilinguismo</a:t>
            </a:r>
            <a:r>
              <a:rPr lang="it-IT" sz="2400" dirty="0"/>
              <a:t>: la funzione colta e letteraria è assunta dal latino, il volgare acquista vigore nelle scritture con finalità pratiche, livelli comico-realistici, composte o destinate a persone che </a:t>
            </a:r>
            <a:r>
              <a:rPr lang="it-IT" sz="2400" dirty="0">
                <a:solidFill>
                  <a:srgbClr val="FF0000"/>
                </a:solidFill>
              </a:rPr>
              <a:t>non conoscevano il latino</a:t>
            </a:r>
            <a:r>
              <a:rPr lang="it-IT" sz="2400" dirty="0"/>
              <a:t>. Nella prima metà del secolo l'ondata originaria dell'umanesimo fece trionfare il latino. </a:t>
            </a:r>
            <a:r>
              <a:rPr lang="it-IT" sz="2400" b="1" dirty="0">
                <a:solidFill>
                  <a:srgbClr val="C00000"/>
                </a:solidFill>
              </a:rPr>
              <a:t>Nella seconda metà del secolo la letteratura </a:t>
            </a:r>
            <a:r>
              <a:rPr lang="it-IT" sz="2400" b="1" dirty="0">
                <a:solidFill>
                  <a:srgbClr val="FF0000"/>
                </a:solidFill>
              </a:rPr>
              <a:t>è volgare</a:t>
            </a:r>
            <a:r>
              <a:rPr lang="it-IT" sz="2400" b="1" dirty="0"/>
              <a:t>,</a:t>
            </a:r>
            <a:r>
              <a:rPr lang="it-IT" sz="2400" dirty="0"/>
              <a:t> anche se diversi scrittori si servono abilmente di ambedue le lingue (Poliziano, Sannazzaro, Pontano). A destra: </a:t>
            </a:r>
            <a:r>
              <a:rPr lang="it-IT" sz="1900" i="1" dirty="0"/>
              <a:t>Fanciullo che legge Cicerone</a:t>
            </a:r>
            <a:r>
              <a:rPr lang="it-IT" sz="1900" dirty="0"/>
              <a:t>, affresco  di Vincenzo Foppa, 1464, </a:t>
            </a:r>
            <a:r>
              <a:rPr lang="it-IT" dirty="0"/>
              <a:t>ora conservato alla </a:t>
            </a:r>
            <a:r>
              <a:rPr lang="it-IT" dirty="0">
                <a:hlinkClick r:id="rId3" tooltip="Wallace Collection"/>
              </a:rPr>
              <a:t>Wallace Collection</a:t>
            </a:r>
            <a:r>
              <a:rPr lang="it-IT" dirty="0"/>
              <a:t> di </a:t>
            </a:r>
            <a:r>
              <a:rPr lang="it-IT" dirty="0">
                <a:hlinkClick r:id="rId4" tooltip="Londra"/>
              </a:rPr>
              <a:t>Londra</a:t>
            </a:r>
            <a:r>
              <a:rPr lang="it-IT" dirty="0"/>
              <a:t>.</a:t>
            </a:r>
            <a:endParaRPr lang="it-IT" sz="1900" dirty="0"/>
          </a:p>
          <a:p>
            <a:endParaRPr lang="fr-FR" sz="2400" dirty="0"/>
          </a:p>
        </p:txBody>
      </p:sp>
    </p:spTree>
    <p:extLst>
      <p:ext uri="{BB962C8B-B14F-4D97-AF65-F5344CB8AC3E}">
        <p14:creationId xmlns:p14="http://schemas.microsoft.com/office/powerpoint/2010/main" val="98530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it-IT" dirty="0"/>
              <a:t>Il «</a:t>
            </a:r>
            <a:r>
              <a:rPr lang="it-IT" dirty="0">
                <a:solidFill>
                  <a:srgbClr val="C00000"/>
                </a:solidFill>
              </a:rPr>
              <a:t>certame coronario» (1441) fu una pubblica gara di poesia promossa a Firenze </a:t>
            </a:r>
            <a:r>
              <a:rPr lang="it-IT" dirty="0"/>
              <a:t>da Leon Battista Alberti sul tema «la vera amicizia» in lingua volgare. Esso segna simbolicamente l'inizio della ripresa del volgare, espressione favorita soprattutto dai principi per rivolgersi al favore delle moltitudini. Ben si accorge Lorenzo dei Medici di avere nel fiorentino </a:t>
            </a:r>
            <a:r>
              <a:rPr lang="it-IT" dirty="0">
                <a:solidFill>
                  <a:srgbClr val="C00000"/>
                </a:solidFill>
              </a:rPr>
              <a:t>uno strumento di egemonia</a:t>
            </a:r>
            <a:r>
              <a:rPr lang="it-IT" dirty="0"/>
              <a:t>.</a:t>
            </a:r>
          </a:p>
          <a:p>
            <a:r>
              <a:rPr lang="it-IT" dirty="0"/>
              <a:t>Lorenzo dei Medici ormai scriveva, che i grandi toscani del Trecento avevano mostrato «assai chiaramente con molta facilità potersi in questa lingua esprimere ogni senso».</a:t>
            </a:r>
            <a:endParaRPr lang="fr-FR" dirty="0"/>
          </a:p>
        </p:txBody>
      </p:sp>
    </p:spTree>
    <p:extLst>
      <p:ext uri="{BB962C8B-B14F-4D97-AF65-F5344CB8AC3E}">
        <p14:creationId xmlns:p14="http://schemas.microsoft.com/office/powerpoint/2010/main" val="147530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60000"/>
              <a:lumOff val="40000"/>
            </a:schemeClr>
          </a:solidFill>
          <a:ln>
            <a:solidFill>
              <a:srgbClr val="FFC000"/>
            </a:solidFill>
          </a:ln>
        </p:spPr>
        <p:txBody>
          <a:bodyPr/>
          <a:lstStyle/>
          <a:p>
            <a:r>
              <a:rPr lang="fr-FR" dirty="0"/>
              <a:t>La Firenze di Lorenzo il </a:t>
            </a:r>
            <a:r>
              <a:rPr lang="fr-FR" dirty="0" err="1"/>
              <a:t>Magnifico</a:t>
            </a:r>
            <a:r>
              <a:rPr lang="fr-FR" dirty="0"/>
              <a:t> </a:t>
            </a:r>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err="1"/>
              <a:t>Nella</a:t>
            </a:r>
            <a:r>
              <a:rPr lang="fr-FR" dirty="0"/>
              <a:t> Firenze di Lorenzo il </a:t>
            </a:r>
            <a:r>
              <a:rPr lang="fr-FR" dirty="0" err="1"/>
              <a:t>Magnifico</a:t>
            </a:r>
            <a:r>
              <a:rPr lang="fr-FR" dirty="0"/>
              <a:t> si </a:t>
            </a:r>
            <a:r>
              <a:rPr lang="fr-FR" dirty="0" err="1"/>
              <a:t>ebbe</a:t>
            </a:r>
            <a:r>
              <a:rPr lang="fr-FR" dirty="0"/>
              <a:t> </a:t>
            </a:r>
            <a:r>
              <a:rPr lang="fr-FR" dirty="0" err="1"/>
              <a:t>una</a:t>
            </a:r>
            <a:r>
              <a:rPr lang="fr-FR" dirty="0"/>
              <a:t> forte </a:t>
            </a:r>
            <a:r>
              <a:rPr lang="fr-FR" dirty="0" err="1"/>
              <a:t>promozione</a:t>
            </a:r>
            <a:r>
              <a:rPr lang="fr-FR" dirty="0"/>
              <a:t> </a:t>
            </a:r>
            <a:r>
              <a:rPr lang="fr-FR" dirty="0" err="1"/>
              <a:t>della</a:t>
            </a:r>
            <a:r>
              <a:rPr lang="fr-FR" dirty="0"/>
              <a:t> </a:t>
            </a:r>
            <a:r>
              <a:rPr lang="fr-FR" dirty="0">
                <a:solidFill>
                  <a:srgbClr val="FF0000"/>
                </a:solidFill>
              </a:rPr>
              <a:t>lingua </a:t>
            </a:r>
            <a:r>
              <a:rPr lang="fr-FR" dirty="0" err="1">
                <a:solidFill>
                  <a:srgbClr val="FF0000"/>
                </a:solidFill>
              </a:rPr>
              <a:t>toscana</a:t>
            </a:r>
            <a:r>
              <a:rPr lang="fr-FR" dirty="0"/>
              <a:t>, </a:t>
            </a:r>
            <a:r>
              <a:rPr lang="it-IT" dirty="0"/>
              <a:t>anticipata</a:t>
            </a:r>
            <a:r>
              <a:rPr lang="fr-FR" dirty="0"/>
              <a:t> da </a:t>
            </a:r>
            <a:r>
              <a:rPr lang="fr-FR" dirty="0" err="1"/>
              <a:t>Leon</a:t>
            </a:r>
            <a:r>
              <a:rPr lang="fr-FR" dirty="0"/>
              <a:t> </a:t>
            </a:r>
            <a:r>
              <a:rPr lang="fr-FR" dirty="0" err="1"/>
              <a:t>Battista</a:t>
            </a:r>
            <a:r>
              <a:rPr lang="fr-FR" dirty="0"/>
              <a:t> Alberti e </a:t>
            </a:r>
            <a:r>
              <a:rPr lang="fr-FR" dirty="0" err="1"/>
              <a:t>sostenuta</a:t>
            </a:r>
            <a:r>
              <a:rPr lang="fr-FR" dirty="0"/>
              <a:t> dalla </a:t>
            </a:r>
            <a:r>
              <a:rPr lang="fr-FR" dirty="0" err="1"/>
              <a:t>politica</a:t>
            </a:r>
            <a:r>
              <a:rPr lang="fr-FR" dirty="0"/>
              <a:t> dei </a:t>
            </a:r>
            <a:r>
              <a:rPr lang="fr-FR" dirty="0">
                <a:solidFill>
                  <a:srgbClr val="FF0000"/>
                </a:solidFill>
              </a:rPr>
              <a:t>Medici</a:t>
            </a:r>
            <a:r>
              <a:rPr lang="fr-FR" dirty="0"/>
              <a:t>. </a:t>
            </a:r>
          </a:p>
          <a:p>
            <a:pPr marL="0" indent="0">
              <a:buNone/>
            </a:pPr>
            <a:endParaRPr lang="fr-FR" dirty="0"/>
          </a:p>
          <a:p>
            <a:pPr>
              <a:buFont typeface="Wingdings" panose="05000000000000000000" pitchFamily="2" charset="2"/>
              <a:buChar char="Ø"/>
            </a:pPr>
            <a:r>
              <a:rPr lang="fr-FR" dirty="0"/>
              <a:t>I </a:t>
            </a:r>
            <a:r>
              <a:rPr lang="fr-FR" dirty="0" err="1"/>
              <a:t>protagonisti</a:t>
            </a:r>
            <a:r>
              <a:rPr lang="fr-FR" dirty="0"/>
              <a:t> di </a:t>
            </a:r>
            <a:r>
              <a:rPr lang="fr-FR" dirty="0" err="1"/>
              <a:t>questo</a:t>
            </a:r>
            <a:r>
              <a:rPr lang="fr-FR" dirty="0"/>
              <a:t> </a:t>
            </a:r>
            <a:r>
              <a:rPr lang="fr-FR" dirty="0" err="1"/>
              <a:t>movimento</a:t>
            </a:r>
            <a:r>
              <a:rPr lang="fr-FR" dirty="0"/>
              <a:t> a </a:t>
            </a:r>
            <a:r>
              <a:rPr lang="fr-FR" dirty="0" err="1"/>
              <a:t>favore</a:t>
            </a:r>
            <a:r>
              <a:rPr lang="fr-FR" dirty="0"/>
              <a:t> </a:t>
            </a:r>
            <a:r>
              <a:rPr lang="fr-FR" dirty="0" err="1"/>
              <a:t>del</a:t>
            </a:r>
            <a:r>
              <a:rPr lang="fr-FR" dirty="0"/>
              <a:t> </a:t>
            </a:r>
            <a:r>
              <a:rPr lang="fr-FR" dirty="0" err="1"/>
              <a:t>volgare</a:t>
            </a:r>
            <a:r>
              <a:rPr lang="fr-FR" dirty="0"/>
              <a:t> </a:t>
            </a:r>
            <a:r>
              <a:rPr lang="fr-FR" dirty="0" err="1"/>
              <a:t>furono</a:t>
            </a:r>
            <a:r>
              <a:rPr lang="fr-FR" dirty="0"/>
              <a:t> </a:t>
            </a:r>
            <a:r>
              <a:rPr lang="fr-FR" dirty="0" err="1"/>
              <a:t>tre</a:t>
            </a:r>
            <a:r>
              <a:rPr lang="fr-FR" dirty="0"/>
              <a:t>:</a:t>
            </a:r>
          </a:p>
          <a:p>
            <a:pPr lvl="1">
              <a:buFont typeface="Wingdings" panose="05000000000000000000" pitchFamily="2" charset="2"/>
              <a:buChar char="Ø"/>
            </a:pPr>
            <a:r>
              <a:rPr lang="fr-FR" dirty="0">
                <a:solidFill>
                  <a:srgbClr val="FF0000"/>
                </a:solidFill>
              </a:rPr>
              <a:t>Lorenzo </a:t>
            </a:r>
            <a:r>
              <a:rPr lang="fr-FR" dirty="0" err="1">
                <a:solidFill>
                  <a:srgbClr val="FF0000"/>
                </a:solidFill>
              </a:rPr>
              <a:t>de’Medici</a:t>
            </a:r>
            <a:r>
              <a:rPr lang="fr-FR" dirty="0">
                <a:solidFill>
                  <a:srgbClr val="FF0000"/>
                </a:solidFill>
              </a:rPr>
              <a:t> (</a:t>
            </a:r>
            <a:r>
              <a:rPr lang="it-IT" dirty="0"/>
              <a:t>è stato signore di Firenze dal 1469 alla morte, il terzo della dinastia dei Medici) </a:t>
            </a:r>
            <a:endParaRPr lang="fr-FR" dirty="0"/>
          </a:p>
          <a:p>
            <a:pPr lvl="1">
              <a:buFont typeface="Wingdings" panose="05000000000000000000" pitchFamily="2" charset="2"/>
              <a:buChar char="Ø"/>
            </a:pPr>
            <a:r>
              <a:rPr lang="fr-FR" dirty="0"/>
              <a:t>L’</a:t>
            </a:r>
            <a:r>
              <a:rPr lang="fr-FR" dirty="0" err="1"/>
              <a:t>umanista</a:t>
            </a:r>
            <a:r>
              <a:rPr lang="fr-FR" dirty="0"/>
              <a:t> </a:t>
            </a:r>
            <a:r>
              <a:rPr lang="fr-FR" dirty="0" err="1">
                <a:solidFill>
                  <a:srgbClr val="FF0000"/>
                </a:solidFill>
              </a:rPr>
              <a:t>Cristoforo</a:t>
            </a:r>
            <a:r>
              <a:rPr lang="fr-FR" dirty="0">
                <a:solidFill>
                  <a:srgbClr val="FF0000"/>
                </a:solidFill>
              </a:rPr>
              <a:t> Landino</a:t>
            </a:r>
          </a:p>
          <a:p>
            <a:pPr lvl="1">
              <a:buFont typeface="Wingdings" panose="05000000000000000000" pitchFamily="2" charset="2"/>
              <a:buChar char="Ø"/>
            </a:pPr>
            <a:r>
              <a:rPr lang="fr-FR" dirty="0">
                <a:solidFill>
                  <a:srgbClr val="FF0000"/>
                </a:solidFill>
              </a:rPr>
              <a:t>Angelo </a:t>
            </a:r>
            <a:r>
              <a:rPr lang="fr-FR" dirty="0" err="1">
                <a:solidFill>
                  <a:srgbClr val="FF0000"/>
                </a:solidFill>
              </a:rPr>
              <a:t>Poliziano</a:t>
            </a:r>
            <a:r>
              <a:rPr lang="fr-FR" dirty="0">
                <a:solidFill>
                  <a:srgbClr val="FF0000"/>
                </a:solidFill>
              </a:rPr>
              <a:t> </a:t>
            </a:r>
            <a:r>
              <a:rPr lang="fr-FR" dirty="0"/>
              <a:t>(</a:t>
            </a:r>
            <a:r>
              <a:rPr lang="fr-FR" dirty="0" err="1"/>
              <a:t>segretario</a:t>
            </a:r>
            <a:r>
              <a:rPr lang="fr-FR" dirty="0"/>
              <a:t> di Lorenzo) </a:t>
            </a:r>
          </a:p>
        </p:txBody>
      </p:sp>
    </p:spTree>
    <p:extLst>
      <p:ext uri="{BB962C8B-B14F-4D97-AF65-F5344CB8AC3E}">
        <p14:creationId xmlns:p14="http://schemas.microsoft.com/office/powerpoint/2010/main" val="69523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Il </a:t>
            </a:r>
            <a:r>
              <a:rPr lang="fr-FR" dirty="0" err="1"/>
              <a:t>rinascimento</a:t>
            </a:r>
            <a:r>
              <a:rPr lang="fr-FR" dirty="0"/>
              <a:t> </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7"/>
            <a:ext cx="10515600" cy="4681977"/>
          </a:xfrm>
        </p:spPr>
      </p:pic>
    </p:spTree>
    <p:extLst>
      <p:ext uri="{BB962C8B-B14F-4D97-AF65-F5344CB8AC3E}">
        <p14:creationId xmlns:p14="http://schemas.microsoft.com/office/powerpoint/2010/main" val="272221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Firenze. </a:t>
            </a:r>
          </a:p>
        </p:txBody>
      </p:sp>
      <p:pic>
        <p:nvPicPr>
          <p:cNvPr id="5" name="Espace réservé du contenu 4" descr="&lt;strong&gt;Firenze&lt;/strong&gt; at Night by Quit007 on DeviantA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78634"/>
            <a:ext cx="10515600" cy="5134707"/>
          </a:xfrm>
        </p:spPr>
      </p:pic>
    </p:spTree>
    <p:extLst>
      <p:ext uri="{BB962C8B-B14F-4D97-AF65-F5344CB8AC3E}">
        <p14:creationId xmlns:p14="http://schemas.microsoft.com/office/powerpoint/2010/main" val="235228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Firenze. </a:t>
            </a:r>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90689"/>
            <a:ext cx="5181600" cy="4486274"/>
          </a:xfrm>
          <a:ln>
            <a:solidFill>
              <a:schemeClr val="accent2">
                <a:lumMod val="60000"/>
                <a:lumOff val="40000"/>
              </a:schemeClr>
            </a:solidFill>
          </a:ln>
        </p:spPr>
      </p:pic>
      <p:pic>
        <p:nvPicPr>
          <p:cNvPr id="10" name="Espace réservé du contenu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690688"/>
            <a:ext cx="5334000" cy="4486275"/>
          </a:xfrm>
          <a:ln>
            <a:solidFill>
              <a:srgbClr val="FF0000"/>
            </a:solidFill>
          </a:ln>
        </p:spPr>
      </p:pic>
    </p:spTree>
    <p:extLst>
      <p:ext uri="{BB962C8B-B14F-4D97-AF65-F5344CB8AC3E}">
        <p14:creationId xmlns:p14="http://schemas.microsoft.com/office/powerpoint/2010/main" val="118769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9788" y="457200"/>
            <a:ext cx="6391006" cy="1019908"/>
          </a:xfrm>
          <a:solidFill>
            <a:schemeClr val="accent4">
              <a:lumMod val="40000"/>
              <a:lumOff val="60000"/>
            </a:schemeClr>
          </a:solidFill>
          <a:ln>
            <a:solidFill>
              <a:srgbClr val="FF0000"/>
            </a:solidFill>
          </a:ln>
        </p:spPr>
        <p:txBody>
          <a:bodyPr>
            <a:normAutofit/>
          </a:bodyPr>
          <a:lstStyle/>
          <a:p>
            <a:r>
              <a:rPr lang="fr-FR" sz="2800" dirty="0"/>
              <a:t>Chi </a:t>
            </a:r>
            <a:r>
              <a:rPr lang="fr-FR" sz="2800" dirty="0" err="1"/>
              <a:t>era</a:t>
            </a:r>
            <a:r>
              <a:rPr lang="fr-FR" sz="2800" dirty="0"/>
              <a:t> Lorenzo </a:t>
            </a:r>
            <a:r>
              <a:rPr lang="fr-FR" sz="2800" dirty="0" err="1"/>
              <a:t>de’Medici</a:t>
            </a:r>
            <a:r>
              <a:rPr lang="fr-FR" sz="2800" dirty="0"/>
              <a:t>? </a:t>
            </a:r>
          </a:p>
        </p:txBody>
      </p:sp>
      <p:sp>
        <p:nvSpPr>
          <p:cNvPr id="6" name="Espace réservé du texte 5"/>
          <p:cNvSpPr>
            <a:spLocks noGrp="1"/>
          </p:cNvSpPr>
          <p:nvPr>
            <p:ph type="body" sz="half" idx="2"/>
          </p:nvPr>
        </p:nvSpPr>
        <p:spPr>
          <a:xfrm>
            <a:off x="839788" y="1477109"/>
            <a:ext cx="6391006" cy="4951826"/>
          </a:xfrm>
        </p:spPr>
        <p:txBody>
          <a:bodyPr>
            <a:normAutofit/>
          </a:bodyPr>
          <a:lstStyle/>
          <a:p>
            <a:r>
              <a:rPr lang="it-IT" sz="1800" b="1" dirty="0"/>
              <a:t>	</a:t>
            </a:r>
            <a:r>
              <a:rPr lang="it-IT" sz="1800" b="1" dirty="0" err="1"/>
              <a:t>Mèdici</a:t>
            </a:r>
            <a:r>
              <a:rPr lang="it-IT" sz="1800" dirty="0"/>
              <a:t>, </a:t>
            </a:r>
            <a:r>
              <a:rPr lang="it-IT" sz="1800" dirty="0">
                <a:solidFill>
                  <a:srgbClr val="FF0000"/>
                </a:solidFill>
              </a:rPr>
              <a:t>Lorenzo de', detto il Magnifico</a:t>
            </a:r>
            <a:r>
              <a:rPr lang="it-IT" sz="1800" dirty="0"/>
              <a:t>. (Firenze  </a:t>
            </a:r>
            <a:r>
              <a:rPr lang="it-IT" sz="1800" dirty="0">
                <a:effectLst/>
              </a:rPr>
              <a:t>1449</a:t>
            </a:r>
            <a:r>
              <a:rPr lang="it-IT" sz="1800" dirty="0"/>
              <a:t> - 	Careggi </a:t>
            </a:r>
            <a:r>
              <a:rPr lang="it-IT" sz="1800" dirty="0">
                <a:effectLst/>
              </a:rPr>
              <a:t>1492</a:t>
            </a:r>
            <a:r>
              <a:rPr lang="it-IT" sz="1800" dirty="0"/>
              <a:t>) ebbe presto incarichi politici. </a:t>
            </a:r>
          </a:p>
          <a:p>
            <a:pPr marL="285750" indent="-285750">
              <a:buFont typeface="Arial" panose="020B0604020202020204" pitchFamily="34" charset="0"/>
              <a:buChar char="•"/>
            </a:pPr>
            <a:r>
              <a:rPr lang="it-IT" sz="1900" dirty="0"/>
              <a:t>Intorno a lui si formò un circolo di poeti, di artisti, di filosofi : i tre fratelli Pulci, soprattutto il maggiore Luigi, il </a:t>
            </a:r>
            <a:r>
              <a:rPr lang="it-IT" sz="1900" dirty="0">
                <a:solidFill>
                  <a:srgbClr val="FF0000"/>
                </a:solidFill>
              </a:rPr>
              <a:t>Poliziano</a:t>
            </a:r>
            <a:r>
              <a:rPr lang="it-IT" sz="1900" dirty="0"/>
              <a:t>, il Verrocchio, il Pollaiolo, Giuliano da Sangallo, Filippo e Filippino Lippi, </a:t>
            </a:r>
            <a:r>
              <a:rPr lang="it-IT" sz="1900" dirty="0">
                <a:solidFill>
                  <a:srgbClr val="FF0000"/>
                </a:solidFill>
              </a:rPr>
              <a:t>Sandro Botticelli</a:t>
            </a:r>
            <a:r>
              <a:rPr lang="it-IT" sz="1900" dirty="0"/>
              <a:t>, Ficino, Landino, </a:t>
            </a:r>
            <a:r>
              <a:rPr lang="it-IT" sz="1900" dirty="0">
                <a:solidFill>
                  <a:srgbClr val="FF0000"/>
                </a:solidFill>
              </a:rPr>
              <a:t>Pico della Mirandola</a:t>
            </a:r>
            <a:r>
              <a:rPr lang="it-IT" sz="1900" dirty="0"/>
              <a:t>, Benozzo Gozzoli, Benedetto da Maiano, Mino da Fiesole. </a:t>
            </a:r>
          </a:p>
          <a:p>
            <a:pPr marL="285750" indent="-285750">
              <a:buFont typeface="Arial" panose="020B0604020202020204" pitchFamily="34" charset="0"/>
              <a:buChar char="•"/>
            </a:pPr>
            <a:r>
              <a:rPr lang="it-IT" sz="1900" dirty="0"/>
              <a:t>Il </a:t>
            </a:r>
            <a:r>
              <a:rPr lang="it-IT" sz="1900" dirty="0">
                <a:solidFill>
                  <a:srgbClr val="FF0000"/>
                </a:solidFill>
              </a:rPr>
              <a:t>mecenatismo</a:t>
            </a:r>
            <a:r>
              <a:rPr lang="it-IT" sz="1900" dirty="0"/>
              <a:t> fu per Lorenzo anche arte di governo, oltre che sincero bisogno della sua anima. Da lui furono chiamati allo studio di Firenze e di Pisa i più famosi maestri di filologia, filosofia, diritto. </a:t>
            </a:r>
            <a:r>
              <a:rPr lang="it-IT" sz="1900" dirty="0">
                <a:solidFill>
                  <a:srgbClr val="FF0000"/>
                </a:solidFill>
              </a:rPr>
              <a:t>Mai Firenze era apparsa così fervida di operosità di studî e d'arti come al suo tempo</a:t>
            </a:r>
            <a:r>
              <a:rPr lang="it-IT" sz="1900" dirty="0"/>
              <a:t>. </a:t>
            </a:r>
          </a:p>
          <a:p>
            <a:pPr marL="285750" indent="-285750">
              <a:buFont typeface="Arial" panose="020B0604020202020204" pitchFamily="34" charset="0"/>
              <a:buChar char="•"/>
            </a:pPr>
            <a:r>
              <a:rPr lang="it-IT" sz="1900" dirty="0"/>
              <a:t>La sua intensa attività letteraria fu congiunta, con l'attività politica. Tra il 1482 e il 1484, raccolse 41 dei suoi sonetti, legandoli insieme con un </a:t>
            </a:r>
            <a:r>
              <a:rPr lang="it-IT" sz="1900" i="1" dirty="0"/>
              <a:t>Comento</a:t>
            </a:r>
            <a:r>
              <a:rPr lang="it-IT" sz="1900" dirty="0"/>
              <a:t> in prosa, a somiglianza della </a:t>
            </a:r>
            <a:r>
              <a:rPr lang="it-IT" sz="1900" i="1" dirty="0"/>
              <a:t>Vita Nuova. </a:t>
            </a:r>
            <a:endParaRPr lang="fr-FR" sz="1900" dirty="0"/>
          </a:p>
        </p:txBody>
      </p:sp>
      <p:pic>
        <p:nvPicPr>
          <p:cNvPr id="16" name="Espace réservé pour une image  15"/>
          <p:cNvPicPr>
            <a:picLocks noGrp="1" noChangeAspect="1"/>
          </p:cNvPicPr>
          <p:nvPr>
            <p:ph type="pic" idx="1"/>
          </p:nvPr>
        </p:nvPicPr>
        <p:blipFill>
          <a:blip r:embed="rId2">
            <a:extLst>
              <a:ext uri="{28A0092B-C50C-407E-A947-70E740481C1C}">
                <a14:useLocalDpi xmlns:a14="http://schemas.microsoft.com/office/drawing/2010/main" val="0"/>
              </a:ext>
            </a:extLst>
          </a:blip>
          <a:srcRect t="18416" b="18416"/>
          <a:stretch>
            <a:fillRect/>
          </a:stretch>
        </p:blipFill>
        <p:spPr>
          <a:xfrm>
            <a:off x="7230794" y="787791"/>
            <a:ext cx="4712677" cy="5641143"/>
          </a:xfrm>
        </p:spPr>
      </p:pic>
    </p:spTree>
    <p:extLst>
      <p:ext uri="{BB962C8B-B14F-4D97-AF65-F5344CB8AC3E}">
        <p14:creationId xmlns:p14="http://schemas.microsoft.com/office/powerpoint/2010/main" val="15846538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1679</Words>
  <Application>Microsoft Office PowerPoint</Application>
  <PresentationFormat>Grand écran</PresentationFormat>
  <Paragraphs>61</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Wingdings</vt:lpstr>
      <vt:lpstr>Thème Office</vt:lpstr>
      <vt:lpstr>L’umanesimo volgare </vt:lpstr>
      <vt:lpstr>Per umanesimo si intende quel movimento culturale, ispirato da Francesco Petrarca e in parte da Giovanni Boccaccio, volto alla riscoperta dei classici latini e greci nella loro storicità e non più nella loro interpretazione allegorica, tramite i quali poter avviare una "rinascita" della cultura europea dopo i "secoli bui" del Medioevo. La scuola di Atene (qui sotto) è un affresco di Raffaello Sanzio, databile al 1509-1511 ed è situato nelle "Stanze Vaticane", e rappresenta le figure più note dell’antichità. </vt:lpstr>
      <vt:lpstr>Tra latino e volgare. </vt:lpstr>
      <vt:lpstr>Présentation PowerPoint</vt:lpstr>
      <vt:lpstr>La Firenze di Lorenzo il Magnifico </vt:lpstr>
      <vt:lpstr>Il rinascimento </vt:lpstr>
      <vt:lpstr>Firenze. </vt:lpstr>
      <vt:lpstr>Firenze. </vt:lpstr>
      <vt:lpstr>Chi era Lorenzo de’Medici? </vt:lpstr>
      <vt:lpstr>Trionfo di Bacco e Arianna</vt:lpstr>
      <vt:lpstr>L’umanista Cristoforo Landino </vt:lpstr>
      <vt:lpstr>Angelo Poliziano </vt:lpstr>
      <vt:lpstr>Lorenzo contribuì in primo piano al passaggio dell'umanesimo da latino in volgare, che è il fatto storicamente più notevole del secondo Quattrocento</vt:lpstr>
      <vt:lpstr>La rivoluzione della Stampa (1) </vt:lpstr>
      <vt:lpstr>La rivoluzione della stampa (2)</vt:lpstr>
      <vt:lpstr>La rivoluzione della stampa (3)</vt:lpstr>
      <vt:lpstr>Il primo libro stampato in Italia di cui si abbia notizia fu tirato nel monastero di Subiaco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L’umanesimo volgare</dc:title>
  <dc:creator>sandra</dc:creator>
  <cp:lastModifiedBy>sandra</cp:lastModifiedBy>
  <cp:revision>22</cp:revision>
  <dcterms:created xsi:type="dcterms:W3CDTF">2017-03-11T20:53:26Z</dcterms:created>
  <dcterms:modified xsi:type="dcterms:W3CDTF">2020-09-29T08:36:54Z</dcterms:modified>
</cp:coreProperties>
</file>