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69" r:id="rId6"/>
    <p:sldId id="259" r:id="rId7"/>
    <p:sldId id="271" r:id="rId8"/>
    <p:sldId id="260" r:id="rId9"/>
    <p:sldId id="272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3" r:id="rId18"/>
    <p:sldId id="268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FEBD3-9320-45CA-BC25-5B8363018021}" type="datetimeFigureOut">
              <a:rPr lang="fr-FR" smtClean="0"/>
              <a:pPr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A18EF-9EDD-4F0F-A294-3BA061BABD8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1196752"/>
            <a:ext cx="8496944" cy="183006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b="1" dirty="0" smtClean="0"/>
              <a:t>Rhumatismes </a:t>
            </a:r>
            <a:r>
              <a:rPr lang="fr-FR" b="1" dirty="0" smtClean="0"/>
              <a:t>Infectieux Aseptiques 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61048"/>
            <a:ext cx="6224736" cy="148972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fr-FR" sz="2400" b="1" dirty="0" smtClean="0">
                <a:solidFill>
                  <a:schemeClr val="tx1"/>
                </a:solidFill>
              </a:rPr>
              <a:t>Pr AYED</a:t>
            </a:r>
          </a:p>
          <a:p>
            <a:r>
              <a:rPr lang="fr-FR" sz="2400" b="1" dirty="0" smtClean="0">
                <a:solidFill>
                  <a:schemeClr val="tx1"/>
                </a:solidFill>
              </a:rPr>
              <a:t>Module de rhumatologie </a:t>
            </a:r>
          </a:p>
          <a:p>
            <a:r>
              <a:rPr lang="fr-FR" sz="2400" b="1" dirty="0" smtClean="0">
                <a:solidFill>
                  <a:schemeClr val="tx1"/>
                </a:solidFill>
              </a:rPr>
              <a:t>5° année de médecine</a:t>
            </a:r>
          </a:p>
          <a:p>
            <a:r>
              <a:rPr lang="fr-FR" sz="2400" b="1" dirty="0" smtClean="0">
                <a:solidFill>
                  <a:schemeClr val="tx1"/>
                </a:solidFill>
              </a:rPr>
              <a:t>Faculté de médecine d’ Annaba </a:t>
            </a:r>
          </a:p>
          <a:p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/>
              <a:t>Définition, introduction : </a:t>
            </a:r>
            <a:r>
              <a:rPr lang="fr-FR" sz="3200" b="1" dirty="0"/>
              <a:t/>
            </a:r>
            <a:br>
              <a:rPr lang="fr-FR" sz="3200" b="1" dirty="0"/>
            </a:b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640960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800" dirty="0" smtClean="0"/>
              <a:t>Arthrites </a:t>
            </a:r>
            <a:r>
              <a:rPr lang="fr-FR" sz="2800" dirty="0"/>
              <a:t>stériles survenant au décours immédiat d'une infection </a:t>
            </a:r>
            <a:r>
              <a:rPr lang="fr-FR" sz="2800" dirty="0" err="1"/>
              <a:t>déclenchante</a:t>
            </a:r>
            <a:r>
              <a:rPr lang="fr-FR" sz="2800" dirty="0"/>
              <a:t> bactériennes touchant la muqueuses intestinale ou </a:t>
            </a:r>
            <a:r>
              <a:rPr lang="fr-FR" sz="2800" dirty="0" smtClean="0"/>
              <a:t>urétrale, </a:t>
            </a:r>
            <a:r>
              <a:rPr lang="fr-FR" sz="2800" dirty="0"/>
              <a:t>siégeant à distance de l'articulation, dans un délai qui ne doit pas dépasser un mois, pour qu'un lien entre les deux évènements puisse être retenu. </a:t>
            </a:r>
          </a:p>
          <a:p>
            <a:pPr algn="just"/>
            <a:r>
              <a:rPr lang="fr-FR" sz="2800" dirty="0"/>
              <a:t>L'</a:t>
            </a:r>
            <a:r>
              <a:rPr lang="fr-FR" sz="2800" dirty="0" err="1"/>
              <a:t>ARé</a:t>
            </a:r>
            <a:r>
              <a:rPr lang="fr-FR" sz="2800" dirty="0"/>
              <a:t> fait partie des </a:t>
            </a:r>
            <a:r>
              <a:rPr lang="fr-FR" sz="2800" dirty="0" err="1"/>
              <a:t>spondyloarthrites</a:t>
            </a:r>
            <a:r>
              <a:rPr lang="fr-FR" sz="2800" dirty="0"/>
              <a:t> (</a:t>
            </a:r>
            <a:r>
              <a:rPr lang="fr-FR" sz="2800" dirty="0" err="1"/>
              <a:t>SpA</a:t>
            </a:r>
            <a:r>
              <a:rPr lang="fr-FR" sz="2800" dirty="0"/>
              <a:t>), de par sa présentation clinique et l'existence d'un terrain génétique prédisposant particulier, le HLA-B27.</a:t>
            </a:r>
            <a:endParaRPr lang="fr-FR" sz="2800" dirty="0" smtClean="0"/>
          </a:p>
          <a:p>
            <a:endParaRPr lang="fr-FR" sz="2800" dirty="0" smtClean="0"/>
          </a:p>
          <a:p>
            <a:r>
              <a:rPr lang="fr-FR" sz="2800" b="1" dirty="0" smtClean="0"/>
              <a:t>Epidémiologie: </a:t>
            </a:r>
            <a:endParaRPr lang="fr-FR" b="1" dirty="0" smtClean="0"/>
          </a:p>
          <a:p>
            <a:pPr lvl="1"/>
            <a:r>
              <a:rPr lang="fr-FR" dirty="0" smtClean="0"/>
              <a:t>Age: 20-30 ans </a:t>
            </a:r>
          </a:p>
          <a:p>
            <a:pPr lvl="1"/>
            <a:r>
              <a:rPr lang="fr-FR" dirty="0" smtClean="0"/>
              <a:t>Sexe: masculin</a:t>
            </a:r>
          </a:p>
          <a:p>
            <a:pPr lvl="1"/>
            <a:r>
              <a:rPr lang="fr-FR" dirty="0" smtClean="0"/>
              <a:t>Terrain génétique: HLA B27(75%)</a:t>
            </a:r>
          </a:p>
          <a:p>
            <a:pPr lvl="1"/>
            <a:r>
              <a:rPr lang="fr-FR" dirty="0" smtClean="0"/>
              <a:t>Existence de SPA familiale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/>
              <a:t>Syndrome de Fiessinger Leroy </a:t>
            </a:r>
            <a:r>
              <a:rPr lang="fr-FR" sz="3600" b="1" dirty="0" err="1" smtClean="0"/>
              <a:t>Reiter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501122" cy="5429288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Etiopathogenie:</a:t>
            </a:r>
            <a:r>
              <a:rPr lang="fr-FR" sz="2800" dirty="0" smtClean="0"/>
              <a:t>  2 types:</a:t>
            </a:r>
          </a:p>
          <a:p>
            <a:pPr>
              <a:buFont typeface="Wingdings" pitchFamily="2" charset="2"/>
              <a:buChar char="Ø"/>
            </a:pPr>
            <a:r>
              <a:rPr lang="fr-FR" sz="2800" b="1" dirty="0" smtClean="0"/>
              <a:t>FLR génital: </a:t>
            </a:r>
          </a:p>
          <a:p>
            <a:pPr>
              <a:buNone/>
            </a:pPr>
            <a:r>
              <a:rPr lang="fr-FR" sz="2800" dirty="0" smtClean="0"/>
              <a:t>	post vénérienne: fréquente en Afrique du nord. </a:t>
            </a:r>
          </a:p>
          <a:p>
            <a:pPr>
              <a:buNone/>
            </a:pPr>
            <a:r>
              <a:rPr lang="fr-FR" sz="2800" dirty="0" smtClean="0"/>
              <a:t>	Sous forme de cas sporadique, due à: </a:t>
            </a:r>
          </a:p>
          <a:p>
            <a:pPr>
              <a:buNone/>
            </a:pPr>
            <a:r>
              <a:rPr lang="fr-FR" sz="2800" dirty="0" smtClean="0"/>
              <a:t>	chlamydiae trachomatis ++++</a:t>
            </a:r>
          </a:p>
          <a:p>
            <a:pPr>
              <a:buNone/>
            </a:pPr>
            <a:r>
              <a:rPr lang="fr-FR" sz="2800" dirty="0" smtClean="0"/>
              <a:t>	Mycoplasme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 </a:t>
            </a:r>
            <a:r>
              <a:rPr lang="fr-FR" sz="2800" b="1" dirty="0" smtClean="0"/>
              <a:t>FLR intestinal: </a:t>
            </a:r>
          </a:p>
          <a:p>
            <a:pPr marL="400050" lvl="1" indent="0" algn="just">
              <a:buNone/>
            </a:pPr>
            <a:r>
              <a:rPr lang="fr-FR" dirty="0" smtClean="0"/>
              <a:t>post dysentérique: c’est la forme la plus fréquente, sévie à l’état endémique surtout dans les pays en voie de développement(péril fécale).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9871"/>
          </a:xfrm>
        </p:spPr>
        <p:txBody>
          <a:bodyPr>
            <a:noAutofit/>
          </a:bodyPr>
          <a:lstStyle/>
          <a:p>
            <a:r>
              <a:rPr lang="fr-FR" sz="3200" b="1" dirty="0"/>
              <a:t>Clinique:</a:t>
            </a:r>
            <a:br>
              <a:rPr lang="fr-FR" sz="3200" b="1" dirty="0"/>
            </a:br>
            <a:endParaRPr lang="fr-FR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97527"/>
            <a:ext cx="8501122" cy="54318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dirty="0"/>
              <a:t>L'épisode infectieux déclenchant précède de 15 jours en moyenne le tableau d'</a:t>
            </a:r>
            <a:r>
              <a:rPr lang="fr-FR" sz="2800" dirty="0" err="1"/>
              <a:t>ARé</a:t>
            </a:r>
            <a:r>
              <a:rPr lang="fr-FR" sz="2800" dirty="0"/>
              <a:t>, qui peut prendre les aspects suivants :</a:t>
            </a:r>
            <a:endParaRPr lang="fr-FR" sz="2800" dirty="0" smtClean="0"/>
          </a:p>
          <a:p>
            <a:r>
              <a:rPr lang="fr-FR" sz="2800" b="1" dirty="0" smtClean="0"/>
              <a:t>Episode intestinale:</a:t>
            </a:r>
          </a:p>
          <a:p>
            <a:pPr>
              <a:buNone/>
            </a:pPr>
            <a:r>
              <a:rPr lang="fr-FR" sz="2800" dirty="0" smtClean="0"/>
              <a:t>	Diarrhée aigue ± inaugurale, rarement un syndrome dysentérique. Guérit spontanément</a:t>
            </a:r>
          </a:p>
          <a:p>
            <a:r>
              <a:rPr lang="fr-FR" sz="2800" b="1" dirty="0" smtClean="0"/>
              <a:t>Urétrite:</a:t>
            </a:r>
          </a:p>
          <a:p>
            <a:pPr>
              <a:buNone/>
            </a:pPr>
            <a:r>
              <a:rPr lang="fr-FR" sz="2800" dirty="0" smtClean="0"/>
              <a:t>	Inaugurale, transitoire et guérit spontanément</a:t>
            </a:r>
          </a:p>
          <a:p>
            <a:r>
              <a:rPr lang="fr-FR" sz="2800" b="1" dirty="0" smtClean="0"/>
              <a:t>Atteinte oculaire: </a:t>
            </a:r>
          </a:p>
          <a:p>
            <a:pPr>
              <a:buNone/>
            </a:pPr>
            <a:r>
              <a:rPr lang="fr-FR" sz="2800" dirty="0" smtClean="0"/>
              <a:t>	Conjonctivite, parfois </a:t>
            </a:r>
            <a:r>
              <a:rPr lang="fr-FR" sz="2800" dirty="0" err="1" smtClean="0"/>
              <a:t>purulante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	uvéite antérieure( iridocyclite)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000" b="1" dirty="0" smtClean="0"/>
              <a:t>Clinique</a:t>
            </a:r>
            <a:r>
              <a:rPr lang="fr-FR" sz="4000" b="1" dirty="0"/>
              <a:t>:</a:t>
            </a:r>
            <a:br>
              <a:rPr lang="fr-FR" sz="4000" b="1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000108"/>
            <a:ext cx="8750206" cy="5669252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Atteinte articulaire:</a:t>
            </a:r>
          </a:p>
          <a:p>
            <a:pPr>
              <a:buFontTx/>
              <a:buChar char="-"/>
            </a:pPr>
            <a:r>
              <a:rPr lang="fr-FR" sz="2800" dirty="0" smtClean="0"/>
              <a:t>Mono, </a:t>
            </a:r>
            <a:r>
              <a:rPr lang="fr-FR" sz="2800" dirty="0" err="1" smtClean="0"/>
              <a:t>oligo</a:t>
            </a:r>
            <a:r>
              <a:rPr lang="fr-FR" sz="2800" dirty="0" smtClean="0"/>
              <a:t> ou polyarthrite subaiguë des membres </a:t>
            </a:r>
            <a:r>
              <a:rPr lang="fr-FR" sz="2800" dirty="0" smtClean="0"/>
              <a:t>inférieurs qui a les caractéristiques suivantes: </a:t>
            </a:r>
            <a:endParaRPr lang="fr-FR" sz="2800" dirty="0" smtClean="0"/>
          </a:p>
          <a:p>
            <a:pPr lvl="1">
              <a:buFont typeface="Arial" pitchFamily="34" charset="0"/>
              <a:buChar char="•"/>
            </a:pPr>
            <a:r>
              <a:rPr lang="fr-FR" sz="2400" dirty="0" smtClean="0"/>
              <a:t>	Asymétriques </a:t>
            </a:r>
          </a:p>
          <a:p>
            <a:pPr lvl="1">
              <a:buFont typeface="Arial" pitchFamily="34" charset="0"/>
              <a:buChar char="•"/>
            </a:pPr>
            <a:r>
              <a:rPr lang="fr-FR" sz="2400" dirty="0" smtClean="0"/>
              <a:t>	Très inflammatoires</a:t>
            </a:r>
          </a:p>
          <a:p>
            <a:pPr lvl="1">
              <a:buFont typeface="Arial" pitchFamily="34" charset="0"/>
              <a:buChar char="•"/>
            </a:pPr>
            <a:r>
              <a:rPr lang="fr-FR" sz="2400" dirty="0" smtClean="0"/>
              <a:t>	Siege: genoux et les pieds</a:t>
            </a:r>
          </a:p>
          <a:p>
            <a:pPr lvl="1">
              <a:buFont typeface="Arial" pitchFamily="34" charset="0"/>
              <a:buChar char="•"/>
            </a:pPr>
            <a:r>
              <a:rPr lang="fr-FR" sz="2400" dirty="0" smtClean="0"/>
              <a:t>	Peut guérir spontanément </a:t>
            </a:r>
          </a:p>
          <a:p>
            <a:pPr lvl="1">
              <a:buFont typeface="Arial" pitchFamily="34" charset="0"/>
              <a:buChar char="•"/>
            </a:pPr>
            <a:r>
              <a:rPr lang="fr-FR" sz="2400" dirty="0" smtClean="0"/>
              <a:t>	Parfois évolution vers une PSR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sz="2800" b="1" dirty="0" smtClean="0"/>
              <a:t>Ténosynovites </a:t>
            </a:r>
            <a:r>
              <a:rPr lang="fr-FR" sz="2800" b="1" dirty="0"/>
              <a:t>et </a:t>
            </a:r>
            <a:r>
              <a:rPr lang="fr-FR" sz="2800" b="1" dirty="0" err="1"/>
              <a:t>enthésiopathies</a:t>
            </a:r>
            <a:r>
              <a:rPr lang="fr-FR" sz="2800" b="1" dirty="0"/>
              <a:t> </a:t>
            </a:r>
            <a:r>
              <a:rPr lang="fr-FR" sz="2800" dirty="0"/>
              <a:t>périphériques : </a:t>
            </a:r>
            <a:r>
              <a:rPr lang="fr-FR" sz="2400" dirty="0" err="1"/>
              <a:t>dactylite</a:t>
            </a:r>
            <a:r>
              <a:rPr lang="fr-FR" sz="2400" dirty="0"/>
              <a:t>, </a:t>
            </a:r>
            <a:r>
              <a:rPr lang="fr-FR" sz="2400" dirty="0" err="1"/>
              <a:t>talalgies</a:t>
            </a:r>
            <a:r>
              <a:rPr lang="fr-FR" sz="2400" dirty="0"/>
              <a:t> inflammatoires… </a:t>
            </a:r>
          </a:p>
          <a:p>
            <a:pPr>
              <a:buNone/>
            </a:pPr>
            <a:r>
              <a:rPr lang="fr-FR" sz="2800" dirty="0" smtClean="0"/>
              <a:t>- </a:t>
            </a:r>
            <a:r>
              <a:rPr lang="fr-FR" sz="2800" b="1" dirty="0" smtClean="0"/>
              <a:t>Une atteinte </a:t>
            </a:r>
            <a:r>
              <a:rPr lang="fr-FR" sz="2800" b="1" dirty="0"/>
              <a:t>axiale pelvi-rachidienne </a:t>
            </a:r>
            <a:r>
              <a:rPr lang="fr-FR" sz="2800" dirty="0"/>
              <a:t>(30 à 90</a:t>
            </a:r>
            <a:r>
              <a:rPr lang="fr-FR" sz="2800" dirty="0" smtClean="0"/>
              <a:t>%): </a:t>
            </a:r>
            <a:r>
              <a:rPr lang="fr-FR" sz="2400" dirty="0" err="1" smtClean="0"/>
              <a:t>fessalgies</a:t>
            </a:r>
            <a:r>
              <a:rPr lang="fr-FR" sz="2400" dirty="0"/>
              <a:t>, rachialgies inflammatoires. </a:t>
            </a:r>
          </a:p>
          <a:p>
            <a:pPr lvl="1"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/>
            </a:r>
            <a:br>
              <a:rPr lang="fr-FR" sz="3600" b="1" dirty="0" smtClean="0"/>
            </a:br>
            <a:r>
              <a:rPr lang="fr-FR" sz="3600" b="1" dirty="0" smtClean="0"/>
              <a:t>Syndrome de Fiessinger Leroy </a:t>
            </a:r>
            <a:r>
              <a:rPr lang="fr-FR" sz="3600" b="1" dirty="0" err="1" smtClean="0"/>
              <a:t>Reiter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501122" cy="5429288"/>
          </a:xfrm>
        </p:spPr>
        <p:txBody>
          <a:bodyPr>
            <a:normAutofit/>
          </a:bodyPr>
          <a:lstStyle/>
          <a:p>
            <a:r>
              <a:rPr lang="fr-FR" b="1" dirty="0" smtClean="0"/>
              <a:t>Clinique:</a:t>
            </a:r>
          </a:p>
          <a:p>
            <a:pPr marL="0" indent="0">
              <a:buNone/>
            </a:pPr>
            <a:r>
              <a:rPr lang="fr-FR" sz="2800" b="1" dirty="0" smtClean="0"/>
              <a:t>Atteinte </a:t>
            </a:r>
            <a:r>
              <a:rPr lang="fr-FR" sz="2800" b="1" dirty="0" err="1" smtClean="0"/>
              <a:t>cutanéo</a:t>
            </a:r>
            <a:r>
              <a:rPr lang="fr-FR" sz="2800" b="1" dirty="0" smtClean="0"/>
              <a:t>-muqueuse:</a:t>
            </a:r>
          </a:p>
          <a:p>
            <a:pPr lvl="1">
              <a:buNone/>
            </a:pPr>
            <a:r>
              <a:rPr lang="fr-FR" dirty="0" smtClean="0"/>
              <a:t>- Erosion buccales et génitales</a:t>
            </a:r>
          </a:p>
          <a:p>
            <a:pPr lvl="1">
              <a:buFontTx/>
              <a:buChar char="-"/>
            </a:pPr>
            <a:r>
              <a:rPr lang="fr-FR" dirty="0" smtClean="0"/>
              <a:t>Pustules  hyper kératose </a:t>
            </a:r>
            <a:r>
              <a:rPr lang="fr-FR" dirty="0" err="1" smtClean="0"/>
              <a:t>palmo</a:t>
            </a:r>
            <a:r>
              <a:rPr lang="fr-FR" dirty="0" smtClean="0"/>
              <a:t>-plantaires très caractéristique du FLR( </a:t>
            </a:r>
            <a:r>
              <a:rPr lang="fr-FR" dirty="0" err="1" smtClean="0"/>
              <a:t>kérato-dermie</a:t>
            </a:r>
            <a:r>
              <a:rPr lang="fr-FR" dirty="0" smtClean="0"/>
              <a:t> </a:t>
            </a:r>
            <a:r>
              <a:rPr lang="fr-FR" dirty="0" err="1" smtClean="0"/>
              <a:t>palmo</a:t>
            </a:r>
            <a:r>
              <a:rPr lang="fr-FR" dirty="0" smtClean="0"/>
              <a:t>-plantaire)</a:t>
            </a:r>
          </a:p>
          <a:p>
            <a:pPr lvl="1">
              <a:buFontTx/>
              <a:buChar char="-"/>
            </a:pPr>
            <a:r>
              <a:rPr lang="fr-FR" dirty="0" smtClean="0"/>
              <a:t>Érythème noueux</a:t>
            </a:r>
          </a:p>
          <a:p>
            <a:pPr marL="0" indent="0">
              <a:buNone/>
            </a:pPr>
            <a:r>
              <a:rPr lang="fr-FR" sz="2800" b="1" dirty="0" smtClean="0"/>
              <a:t>Atteinte cardiaque: </a:t>
            </a:r>
            <a:r>
              <a:rPr lang="fr-FR" dirty="0" smtClean="0"/>
              <a:t>exceptionnelle: IAO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/>
              <a:t>Syndrome de Fiessinger Leroy </a:t>
            </a:r>
            <a:r>
              <a:rPr lang="fr-FR" sz="3600" b="1" dirty="0" err="1" smtClean="0"/>
              <a:t>Reiter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384088"/>
            <a:ext cx="8501122" cy="5429288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Radiologie: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sz="2800" dirty="0" smtClean="0"/>
              <a:t>Normale</a:t>
            </a:r>
          </a:p>
          <a:p>
            <a:pPr>
              <a:buNone/>
            </a:pPr>
            <a:r>
              <a:rPr lang="fr-FR" sz="2800" dirty="0" smtClean="0"/>
              <a:t>	Sacro </a:t>
            </a:r>
            <a:r>
              <a:rPr lang="fr-FR" sz="2800" dirty="0" err="1" smtClean="0"/>
              <a:t>iliite</a:t>
            </a:r>
            <a:endParaRPr lang="fr-FR" sz="2800" dirty="0" smtClean="0"/>
          </a:p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dirty="0" err="1" smtClean="0"/>
              <a:t>Symphysite</a:t>
            </a:r>
            <a:r>
              <a:rPr lang="fr-FR" sz="2800" dirty="0" smtClean="0"/>
              <a:t> </a:t>
            </a:r>
          </a:p>
          <a:p>
            <a:pPr>
              <a:buNone/>
            </a:pPr>
            <a:r>
              <a:rPr lang="fr-FR" sz="2800" dirty="0" smtClean="0"/>
              <a:t>	Épine calcanéenne </a:t>
            </a:r>
            <a:endParaRPr lang="fr-FR" dirty="0" smtClean="0"/>
          </a:p>
          <a:p>
            <a:r>
              <a:rPr lang="fr-FR" b="1" dirty="0" smtClean="0"/>
              <a:t>Biologie: </a:t>
            </a:r>
          </a:p>
          <a:p>
            <a:pPr>
              <a:buNone/>
            </a:pPr>
            <a:r>
              <a:rPr lang="fr-FR" sz="2800" dirty="0" smtClean="0"/>
              <a:t>	- Syndrome inflammatoire biologique</a:t>
            </a:r>
          </a:p>
          <a:p>
            <a:pPr>
              <a:buNone/>
            </a:pPr>
            <a:r>
              <a:rPr lang="fr-FR" sz="2800" dirty="0" smtClean="0"/>
              <a:t>	- HLAB27 positif</a:t>
            </a:r>
          </a:p>
          <a:p>
            <a:pPr>
              <a:buNone/>
            </a:pPr>
            <a:r>
              <a:rPr lang="fr-FR" sz="2800" dirty="0" smtClean="0"/>
              <a:t>	- Isolement du germe: prélèvement uro-génital ou de </a:t>
            </a:r>
          </a:p>
          <a:p>
            <a:pPr>
              <a:buNone/>
            </a:pPr>
            <a:r>
              <a:rPr lang="fr-FR" sz="2800" dirty="0" smtClean="0"/>
              <a:t>	  coproculture</a:t>
            </a:r>
          </a:p>
          <a:p>
            <a:pPr>
              <a:buNone/>
            </a:pPr>
            <a:r>
              <a:rPr lang="fr-FR" sz="2800" dirty="0" smtClean="0"/>
              <a:t>	- Recherche d’inclusion virale: </a:t>
            </a:r>
          </a:p>
          <a:p>
            <a:pPr>
              <a:buNone/>
            </a:pPr>
            <a:r>
              <a:rPr lang="fr-FR" sz="2800" dirty="0" smtClean="0"/>
              <a:t>		surtout chlamydiae: au niveau du frottis urétral, 	conjonctival, liquide synovial, peau 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000" b="1" dirty="0" smtClean="0"/>
              <a:t>Syndrome de Fiessinger Leroy </a:t>
            </a:r>
            <a:r>
              <a:rPr lang="fr-FR" sz="4000" b="1" dirty="0" err="1" smtClean="0"/>
              <a:t>Reiter</a:t>
            </a:r>
            <a:r>
              <a:rPr lang="fr-FR" sz="4000" b="1" dirty="0" smtClean="0"/>
              <a:t/>
            </a:r>
            <a:br>
              <a:rPr lang="fr-FR" sz="4000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501122" cy="5429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 smtClean="0"/>
              <a:t>Evolution: 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Immédiate: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sz="3000" dirty="0" smtClean="0"/>
              <a:t>favorable, guérison sans séquelles le plus souvent avec possibilité de récidive en cas de réinfection.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A distance: 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sz="3000" dirty="0" smtClean="0"/>
              <a:t>Rechute possible spontanée ou si réinfection</a:t>
            </a:r>
          </a:p>
          <a:p>
            <a:pPr>
              <a:buNone/>
            </a:pPr>
            <a:r>
              <a:rPr lang="fr-FR" sz="3000" dirty="0" smtClean="0"/>
              <a:t>	Passage à la chronicité: possible</a:t>
            </a:r>
          </a:p>
          <a:p>
            <a:pPr>
              <a:buFont typeface="Wingdings" pitchFamily="2" charset="2"/>
              <a:buChar char="v"/>
            </a:pPr>
            <a:r>
              <a:rPr lang="fr-FR" b="1" dirty="0" smtClean="0"/>
              <a:t>Facteurs favorisant le passage à la chronicité: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HLA B27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Syndrome FLR complet </a:t>
            </a:r>
          </a:p>
          <a:p>
            <a:pPr lvl="1">
              <a:buFont typeface="Wingdings" pitchFamily="2" charset="2"/>
              <a:buChar char="§"/>
            </a:pPr>
            <a:r>
              <a:rPr lang="fr-FR" dirty="0" smtClean="0"/>
              <a:t>Le germe responsable est </a:t>
            </a:r>
            <a:r>
              <a:rPr lang="fr-FR" dirty="0" err="1" smtClean="0"/>
              <a:t>shigelle</a:t>
            </a:r>
            <a:r>
              <a:rPr lang="fr-FR" dirty="0" smtClean="0"/>
              <a:t> ou Yersinia 	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dirty="0"/>
              <a:t>	</a:t>
            </a:r>
            <a:r>
              <a:rPr lang="fr-FR" sz="3600" b="1" dirty="0"/>
              <a:t>Diagnostics différentiels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400" dirty="0" smtClean="0"/>
              <a:t>1. </a:t>
            </a:r>
            <a:r>
              <a:rPr lang="fr-FR" sz="2400" b="1" dirty="0" smtClean="0"/>
              <a:t>Autres rhumatisme infectieux </a:t>
            </a:r>
            <a:r>
              <a:rPr lang="fr-FR" sz="2400" b="1" dirty="0"/>
              <a:t>aseptique</a:t>
            </a:r>
            <a:r>
              <a:rPr lang="fr-FR" sz="2400" dirty="0"/>
              <a:t>: post-streptococciques, post </a:t>
            </a:r>
            <a:r>
              <a:rPr lang="fr-FR" sz="2400" dirty="0" err="1"/>
              <a:t>méningococciques</a:t>
            </a:r>
            <a:r>
              <a:rPr lang="fr-FR" sz="2400" dirty="0"/>
              <a:t>, endocardite </a:t>
            </a:r>
            <a:r>
              <a:rPr lang="fr-FR" sz="2400" dirty="0" smtClean="0"/>
              <a:t>infectieuse…</a:t>
            </a:r>
            <a:endParaRPr lang="fr-FR" sz="2400" dirty="0"/>
          </a:p>
          <a:p>
            <a:pPr marL="0" indent="0">
              <a:buNone/>
            </a:pPr>
            <a:r>
              <a:rPr lang="fr-FR" sz="2400" dirty="0" smtClean="0"/>
              <a:t>2. </a:t>
            </a:r>
            <a:r>
              <a:rPr lang="fr-FR" sz="2400" b="1" dirty="0" smtClean="0"/>
              <a:t>Les </a:t>
            </a:r>
            <a:r>
              <a:rPr lang="fr-FR" sz="2400" b="1" dirty="0"/>
              <a:t>poussées aigues de SA : </a:t>
            </a:r>
            <a:r>
              <a:rPr lang="fr-FR" sz="2400" dirty="0"/>
              <a:t>aucune preuve bactériologique apportée. </a:t>
            </a:r>
          </a:p>
          <a:p>
            <a:pPr marL="0" indent="0">
              <a:buNone/>
            </a:pPr>
            <a:r>
              <a:rPr lang="fr-FR" sz="2400" dirty="0" smtClean="0"/>
              <a:t>3. </a:t>
            </a:r>
            <a:r>
              <a:rPr lang="fr-FR" sz="2400" b="1" dirty="0" smtClean="0"/>
              <a:t>Maladie </a:t>
            </a:r>
            <a:r>
              <a:rPr lang="fr-FR" sz="2400" b="1" dirty="0"/>
              <a:t>de </a:t>
            </a:r>
            <a:r>
              <a:rPr lang="fr-FR" sz="2400" b="1" dirty="0" err="1"/>
              <a:t>Lyme</a:t>
            </a:r>
            <a:r>
              <a:rPr lang="fr-FR" sz="2400" b="1" dirty="0"/>
              <a:t> : </a:t>
            </a:r>
            <a:r>
              <a:rPr lang="fr-FR" sz="2400" dirty="0"/>
              <a:t>Spirochète </a:t>
            </a:r>
            <a:r>
              <a:rPr lang="fr-FR" sz="2400" dirty="0" err="1"/>
              <a:t>Borrelia</a:t>
            </a:r>
            <a:r>
              <a:rPr lang="fr-FR" sz="2400" dirty="0"/>
              <a:t> </a:t>
            </a:r>
            <a:r>
              <a:rPr lang="fr-FR" sz="2400" dirty="0" err="1"/>
              <a:t>burgdorferi</a:t>
            </a:r>
            <a:r>
              <a:rPr lang="fr-FR" sz="2400" dirty="0"/>
              <a:t>,</a:t>
            </a:r>
          </a:p>
          <a:p>
            <a:pPr marL="0" indent="0">
              <a:buNone/>
            </a:pPr>
            <a:r>
              <a:rPr lang="fr-FR" sz="2400" dirty="0" smtClean="0"/>
              <a:t>4. </a:t>
            </a:r>
            <a:r>
              <a:rPr lang="fr-FR" sz="2400" b="1" dirty="0" smtClean="0"/>
              <a:t>Maladie </a:t>
            </a:r>
            <a:r>
              <a:rPr lang="fr-FR" sz="2400" b="1" dirty="0"/>
              <a:t>de Whipple : </a:t>
            </a:r>
            <a:r>
              <a:rPr lang="fr-FR" sz="2400" dirty="0" err="1"/>
              <a:t>oligoarthrites</a:t>
            </a:r>
            <a:r>
              <a:rPr lang="fr-FR" sz="2400" dirty="0"/>
              <a:t> migratrices +/- atteinte inflammatoire du rachis et des sacro-iliaques. </a:t>
            </a:r>
          </a:p>
          <a:p>
            <a:pPr marL="0" indent="0">
              <a:buNone/>
            </a:pPr>
            <a:r>
              <a:rPr lang="fr-FR" sz="2400" dirty="0" smtClean="0"/>
              <a:t>5. </a:t>
            </a:r>
            <a:r>
              <a:rPr lang="fr-FR" sz="2400" b="1" dirty="0" smtClean="0"/>
              <a:t>Maladie </a:t>
            </a:r>
            <a:r>
              <a:rPr lang="fr-FR" sz="2400" b="1" dirty="0"/>
              <a:t>de </a:t>
            </a:r>
            <a:r>
              <a:rPr lang="fr-FR" sz="2400" b="1" dirty="0" err="1"/>
              <a:t>Behcet</a:t>
            </a:r>
            <a:r>
              <a:rPr lang="fr-FR" sz="2400" b="1" dirty="0"/>
              <a:t> :</a:t>
            </a:r>
            <a:r>
              <a:rPr lang="fr-FR" sz="2400" dirty="0"/>
              <a:t> arthrites périphériques stériles et une </a:t>
            </a:r>
            <a:r>
              <a:rPr lang="fr-FR" sz="2400" dirty="0" err="1"/>
              <a:t>sacroiliite</a:t>
            </a:r>
            <a:r>
              <a:rPr lang="fr-FR" sz="2400" dirty="0"/>
              <a:t>, </a:t>
            </a:r>
          </a:p>
          <a:p>
            <a:pPr marL="0" indent="0">
              <a:buNone/>
            </a:pPr>
            <a:r>
              <a:rPr lang="fr-FR" sz="2400" b="1" dirty="0" smtClean="0"/>
              <a:t>6)Arthrites </a:t>
            </a:r>
            <a:r>
              <a:rPr lang="fr-FR" sz="2400" b="1" dirty="0"/>
              <a:t>des </a:t>
            </a:r>
            <a:r>
              <a:rPr lang="fr-FR" sz="2400" b="1" dirty="0" err="1"/>
              <a:t>entérocolopathies</a:t>
            </a:r>
            <a:r>
              <a:rPr lang="fr-FR" sz="2400" b="1" dirty="0"/>
              <a:t> inflammatoires </a:t>
            </a:r>
            <a:r>
              <a:rPr lang="fr-FR" sz="2400" b="1" dirty="0" smtClean="0"/>
              <a:t>: 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1673153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/>
              <a:t>Syndrome de Fiessinger Leroy </a:t>
            </a:r>
            <a:r>
              <a:rPr lang="fr-FR" sz="3600" b="1" dirty="0" err="1" smtClean="0"/>
              <a:t>Reiter</a:t>
            </a:r>
            <a:r>
              <a:rPr lang="fr-FR" sz="3600" b="1" dirty="0" smtClean="0"/>
              <a:t/>
            </a:r>
            <a:br>
              <a:rPr lang="fr-FR" sz="3600" b="1" dirty="0" smtClean="0"/>
            </a:b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501122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Traitement:</a:t>
            </a:r>
          </a:p>
          <a:p>
            <a:r>
              <a:rPr lang="fr-FR" sz="2800" dirty="0" smtClean="0"/>
              <a:t>TRT de l’infection: ATB adapté au germe</a:t>
            </a:r>
            <a:endParaRPr lang="fr-FR" dirty="0" smtClean="0"/>
          </a:p>
          <a:p>
            <a:r>
              <a:rPr lang="fr-FR" sz="2800" dirty="0" smtClean="0"/>
              <a:t>TRT des arthrites </a:t>
            </a:r>
          </a:p>
          <a:p>
            <a:pPr lvl="1"/>
            <a:r>
              <a:rPr lang="fr-FR" sz="2400" dirty="0" smtClean="0"/>
              <a:t>AINS</a:t>
            </a:r>
          </a:p>
          <a:p>
            <a:pPr lvl="1"/>
            <a:r>
              <a:rPr lang="fr-FR" sz="2400" dirty="0" smtClean="0"/>
              <a:t>Antalgiques</a:t>
            </a:r>
          </a:p>
          <a:p>
            <a:pPr lvl="1"/>
            <a:r>
              <a:rPr lang="fr-FR" sz="2400" dirty="0" smtClean="0"/>
              <a:t>Infiltration de CTC </a:t>
            </a:r>
            <a:endParaRPr lang="fr-FR" dirty="0" smtClean="0"/>
          </a:p>
          <a:p>
            <a:pPr>
              <a:buNone/>
            </a:pPr>
            <a:r>
              <a:rPr lang="fr-FR" sz="2800" b="1" dirty="0" smtClean="0"/>
              <a:t>TRT de fond</a:t>
            </a:r>
            <a:r>
              <a:rPr lang="fr-FR" sz="2800" b="1" dirty="0" smtClean="0"/>
              <a:t>: </a:t>
            </a:r>
            <a:r>
              <a:rPr lang="fr-FR" sz="2400" dirty="0" smtClean="0"/>
              <a:t>même TRT que la SPA</a:t>
            </a:r>
            <a:endParaRPr lang="fr-FR" sz="2400" dirty="0" smtClean="0"/>
          </a:p>
          <a:p>
            <a:pPr>
              <a:buNone/>
            </a:pPr>
            <a:r>
              <a:rPr lang="fr-FR" sz="2800" dirty="0" err="1" smtClean="0"/>
              <a:t>Salazopyrine</a:t>
            </a:r>
            <a:r>
              <a:rPr lang="fr-FR" sz="2800" dirty="0" smtClean="0"/>
              <a:t> ou </a:t>
            </a:r>
            <a:r>
              <a:rPr lang="fr-FR" sz="2800" dirty="0" err="1" smtClean="0"/>
              <a:t>méthotréxate</a:t>
            </a:r>
            <a:r>
              <a:rPr lang="fr-FR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Définition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800" dirty="0" smtClean="0"/>
              <a:t>Arthrites secondaires à une infection siégeant à distance de l’articulation.</a:t>
            </a:r>
          </a:p>
          <a:p>
            <a:pPr algn="just"/>
            <a:r>
              <a:rPr lang="fr-FR" sz="2800" dirty="0" smtClean="0"/>
              <a:t>Le germe microbien ne se trouve pas dans l’articulation.</a:t>
            </a:r>
          </a:p>
          <a:p>
            <a:pPr algn="just"/>
            <a:r>
              <a:rPr lang="fr-FR" sz="2800" dirty="0" smtClean="0"/>
              <a:t>Leur mécanisme est immunologique.</a:t>
            </a:r>
          </a:p>
          <a:p>
            <a:pPr algn="just"/>
            <a:r>
              <a:rPr lang="fr-FR" sz="2800" dirty="0" smtClean="0"/>
              <a:t>Il existe un terrain génétique pour certaine de ces arthrites.  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/>
              <a:t>Le Rhumatisme </a:t>
            </a:r>
            <a:r>
              <a:rPr lang="fr-FR" b="1" dirty="0" smtClean="0"/>
              <a:t>Articulaire Aigue </a:t>
            </a:r>
            <a:r>
              <a:rPr lang="fr-FR" b="1" dirty="0"/>
              <a:t>(RAA ) </a:t>
            </a:r>
            <a:endParaRPr lang="fr-FR" b="1" dirty="0" smtClean="0"/>
          </a:p>
          <a:p>
            <a:pPr marL="0" indent="0" algn="ctr">
              <a:buNone/>
            </a:pPr>
            <a:r>
              <a:rPr lang="fr-FR" b="1" dirty="0" smtClean="0"/>
              <a:t>chez </a:t>
            </a:r>
            <a:r>
              <a:rPr lang="fr-FR" b="1" dirty="0"/>
              <a:t>l’enfant </a:t>
            </a:r>
            <a:endParaRPr lang="fr-FR" b="1" dirty="0" smtClean="0"/>
          </a:p>
          <a:p>
            <a:pPr marL="0" indent="0" algn="ctr">
              <a:buNone/>
            </a:pPr>
            <a:r>
              <a:rPr lang="fr-FR" b="1" dirty="0" smtClean="0"/>
              <a:t>et </a:t>
            </a:r>
            <a:r>
              <a:rPr lang="fr-FR" b="1" dirty="0"/>
              <a:t>le </a:t>
            </a:r>
            <a:r>
              <a:rPr lang="fr-FR" b="1" dirty="0" smtClean="0"/>
              <a:t>Rhumatisme Post Streptococcique </a:t>
            </a:r>
          </a:p>
          <a:p>
            <a:pPr marL="0" indent="0" algn="ctr">
              <a:buNone/>
            </a:pPr>
            <a:r>
              <a:rPr lang="fr-FR" b="1" dirty="0" smtClean="0"/>
              <a:t>chez </a:t>
            </a:r>
            <a:r>
              <a:rPr lang="fr-FR" b="1" dirty="0"/>
              <a:t>l’adulte: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91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692696"/>
            <a:ext cx="8858280" cy="5951014"/>
          </a:xfrm>
        </p:spPr>
        <p:txBody>
          <a:bodyPr>
            <a:normAutofit/>
          </a:bodyPr>
          <a:lstStyle/>
          <a:p>
            <a:r>
              <a:rPr lang="fr-FR" sz="2600" dirty="0" smtClean="0"/>
              <a:t>Le germe responsable: le streptocoque </a:t>
            </a:r>
            <a:r>
              <a:rPr lang="el-GR" sz="2600" dirty="0" smtClean="0"/>
              <a:t>β</a:t>
            </a:r>
            <a:r>
              <a:rPr lang="fr-FR" sz="2600" dirty="0" smtClean="0"/>
              <a:t>hémolytique du groupe A</a:t>
            </a:r>
          </a:p>
          <a:p>
            <a:pPr marL="0" indent="0">
              <a:buNone/>
            </a:pPr>
            <a:endParaRPr lang="fr-FR" sz="2800" b="1" dirty="0" smtClean="0"/>
          </a:p>
          <a:p>
            <a:pPr marL="0" indent="0">
              <a:buNone/>
            </a:pPr>
            <a:r>
              <a:rPr lang="fr-FR" sz="2800" b="1" dirty="0" smtClean="0"/>
              <a:t>Clinique: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 </a:t>
            </a:r>
            <a:r>
              <a:rPr lang="fr-FR" sz="2600" dirty="0" smtClean="0"/>
              <a:t>Survient 15 jours après une angine, </a:t>
            </a:r>
          </a:p>
          <a:p>
            <a:pPr>
              <a:buFontTx/>
              <a:buChar char="-"/>
            </a:pPr>
            <a:r>
              <a:rPr lang="fr-FR" sz="2800" b="1" dirty="0" smtClean="0"/>
              <a:t>Atteinte articulaire</a:t>
            </a:r>
            <a:r>
              <a:rPr lang="fr-FR" sz="2800" dirty="0" smtClean="0"/>
              <a:t>: </a:t>
            </a:r>
          </a:p>
          <a:p>
            <a:pPr>
              <a:buNone/>
            </a:pPr>
            <a:r>
              <a:rPr lang="fr-FR" sz="2800" dirty="0"/>
              <a:t>	</a:t>
            </a:r>
            <a:r>
              <a:rPr lang="fr-FR" sz="2600" dirty="0" smtClean="0"/>
              <a:t>Polyarthrite aigue souvent très inflammatoire, mobile et fugace touchant les grosses articulations 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260648"/>
            <a:ext cx="8318728" cy="633670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sz="2800" b="1" dirty="0" smtClean="0"/>
              <a:t>Manifestations extra-articulaires:</a:t>
            </a:r>
          </a:p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b="1" dirty="0" smtClean="0"/>
              <a:t>Atteinte cardiaque: </a:t>
            </a:r>
          </a:p>
          <a:p>
            <a:pPr lvl="1"/>
            <a:r>
              <a:rPr lang="fr-FR" sz="2400" dirty="0" smtClean="0"/>
              <a:t>Endocardite, </a:t>
            </a:r>
          </a:p>
          <a:p>
            <a:pPr lvl="1"/>
            <a:r>
              <a:rPr lang="fr-FR" sz="2400" dirty="0" smtClean="0"/>
              <a:t>Myocardite, </a:t>
            </a:r>
          </a:p>
          <a:p>
            <a:pPr lvl="1"/>
            <a:r>
              <a:rPr lang="fr-FR" sz="2400" dirty="0" smtClean="0"/>
              <a:t>Péricardite</a:t>
            </a:r>
          </a:p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b="1" dirty="0" smtClean="0"/>
              <a:t>Atteinte cutanée:</a:t>
            </a:r>
            <a:r>
              <a:rPr lang="fr-FR" sz="2800" dirty="0" smtClean="0"/>
              <a:t> </a:t>
            </a:r>
          </a:p>
          <a:p>
            <a:pPr lvl="1"/>
            <a:r>
              <a:rPr lang="fr-FR" sz="2400" dirty="0" smtClean="0"/>
              <a:t>nodosité de meynet, </a:t>
            </a:r>
          </a:p>
          <a:p>
            <a:pPr lvl="1"/>
            <a:r>
              <a:rPr lang="fr-FR" sz="2400" dirty="0" smtClean="0"/>
              <a:t>érythème marginé…</a:t>
            </a:r>
          </a:p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b="1" dirty="0" smtClean="0"/>
              <a:t>Atteinte pleuro-pulmonaire: </a:t>
            </a:r>
          </a:p>
          <a:p>
            <a:pPr lvl="1"/>
            <a:r>
              <a:rPr lang="fr-FR" sz="2400" dirty="0" smtClean="0"/>
              <a:t>Pneumonie, </a:t>
            </a:r>
          </a:p>
          <a:p>
            <a:pPr lvl="1"/>
            <a:r>
              <a:rPr lang="fr-FR" sz="2400" dirty="0" smtClean="0"/>
              <a:t>Pleurésie rare </a:t>
            </a:r>
          </a:p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b="1" dirty="0" smtClean="0"/>
              <a:t>Atteinte nerveuse: </a:t>
            </a:r>
          </a:p>
          <a:p>
            <a:pPr lvl="1"/>
            <a:r>
              <a:rPr lang="fr-FR" sz="2400" dirty="0" smtClean="0"/>
              <a:t>Chorée de Sydenham</a:t>
            </a:r>
          </a:p>
          <a:p>
            <a:pPr>
              <a:buNone/>
            </a:pPr>
            <a:endParaRPr lang="fr-FR" sz="2800" dirty="0" smtClean="0"/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474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79690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Examens </a:t>
            </a:r>
            <a:r>
              <a:rPr lang="fr-FR" sz="4000" b="1" dirty="0" err="1" smtClean="0"/>
              <a:t>paracliniques</a:t>
            </a:r>
            <a:r>
              <a:rPr lang="fr-FR" sz="4000" b="1" dirty="0" smtClean="0"/>
              <a:t>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/>
              <a:t>Syndrome inflammatoire </a:t>
            </a:r>
          </a:p>
          <a:p>
            <a:pPr marL="857250" lvl="1" indent="-457200">
              <a:buFontTx/>
              <a:buChar char="-"/>
            </a:pPr>
            <a:r>
              <a:rPr lang="fr-FR" dirty="0" smtClean="0"/>
              <a:t>VS= accélérée </a:t>
            </a:r>
          </a:p>
          <a:p>
            <a:pPr marL="857250" lvl="1" indent="-457200">
              <a:buFontTx/>
              <a:buChar char="-"/>
            </a:pPr>
            <a:r>
              <a:rPr lang="fr-FR" dirty="0" smtClean="0"/>
              <a:t>CPR: augmentée </a:t>
            </a:r>
          </a:p>
          <a:p>
            <a:r>
              <a:rPr lang="fr-FR" sz="2800" b="1" dirty="0" smtClean="0"/>
              <a:t>ASLO:</a:t>
            </a:r>
            <a:r>
              <a:rPr lang="fr-FR" dirty="0" smtClean="0"/>
              <a:t> </a:t>
            </a:r>
            <a:r>
              <a:rPr lang="fr-FR" sz="2800" dirty="0" smtClean="0"/>
              <a:t>augmentés à 2 dosages successifs </a:t>
            </a:r>
          </a:p>
          <a:p>
            <a:r>
              <a:rPr lang="fr-FR" sz="2800" b="1" dirty="0" smtClean="0"/>
              <a:t>Antistreptolysines: </a:t>
            </a:r>
            <a:r>
              <a:rPr lang="fr-FR" dirty="0" smtClean="0"/>
              <a:t> positifs</a:t>
            </a:r>
          </a:p>
          <a:p>
            <a:r>
              <a:rPr lang="fr-FR" sz="2800" b="1" dirty="0" smtClean="0"/>
              <a:t>Prélèvement de gorge: </a:t>
            </a:r>
            <a:r>
              <a:rPr lang="fr-FR" sz="2800" dirty="0" smtClean="0"/>
              <a:t>mise en évidence du streptocoque.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4000" b="1" dirty="0"/>
              <a:t>Examens </a:t>
            </a:r>
            <a:r>
              <a:rPr lang="fr-FR" sz="4000" b="1" dirty="0" err="1"/>
              <a:t>paracliniques</a:t>
            </a:r>
            <a:r>
              <a:rPr lang="fr-FR" sz="4000" b="1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528392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Radiographie du thorax </a:t>
            </a:r>
            <a:r>
              <a:rPr lang="fr-FR" sz="2800" dirty="0" smtClean="0"/>
              <a:t>de face à la recherche d’un foyer infectieux pulmonaire</a:t>
            </a:r>
          </a:p>
          <a:p>
            <a:r>
              <a:rPr lang="fr-FR" sz="2800" b="1" dirty="0" smtClean="0"/>
              <a:t>ECG</a:t>
            </a:r>
          </a:p>
          <a:p>
            <a:r>
              <a:rPr lang="fr-FR" sz="2800" b="1" dirty="0" smtClean="0"/>
              <a:t>Echocardiographie: </a:t>
            </a:r>
          </a:p>
          <a:p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664037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Traitement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472608"/>
          </a:xfrm>
        </p:spPr>
        <p:txBody>
          <a:bodyPr/>
          <a:lstStyle/>
          <a:p>
            <a:r>
              <a:rPr lang="fr-FR" sz="2800" b="1" dirty="0" smtClean="0"/>
              <a:t>Corticothérapie à forte dose: </a:t>
            </a:r>
          </a:p>
          <a:p>
            <a:pPr marL="400050" lvl="1" indent="0">
              <a:buNone/>
            </a:pPr>
            <a:r>
              <a:rPr lang="fr-FR" dirty="0" smtClean="0"/>
              <a:t>1 à 2mg/ kg de poids et par jour en respectant les règles de prescription de la corticothérapie déjà fait dans les cours précédents. </a:t>
            </a:r>
          </a:p>
          <a:p>
            <a:r>
              <a:rPr lang="fr-FR" sz="2800" b="1" dirty="0" smtClean="0"/>
              <a:t>Prévention primaire: </a:t>
            </a:r>
          </a:p>
          <a:p>
            <a:pPr marL="400050" lvl="1" indent="0">
              <a:buNone/>
            </a:pPr>
            <a:r>
              <a:rPr lang="fr-FR" dirty="0" smtClean="0"/>
              <a:t>Traitement de toute angine streptococcique</a:t>
            </a:r>
          </a:p>
          <a:p>
            <a:r>
              <a:rPr lang="fr-FR" sz="2800" b="1" dirty="0" smtClean="0"/>
              <a:t>Prévention secondaire: </a:t>
            </a:r>
          </a:p>
          <a:p>
            <a:pPr marL="400050" lvl="1" indent="0">
              <a:buNone/>
            </a:pPr>
            <a:r>
              <a:rPr lang="fr-FR" dirty="0" smtClean="0"/>
              <a:t>utilisation de pénicilline retard pendant plusieurs années de vie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Syndrome de Fiessinger Leroy </a:t>
            </a:r>
            <a:r>
              <a:rPr lang="fr-FR" sz="3200" b="1" dirty="0" err="1" smtClean="0"/>
              <a:t>Reiter</a:t>
            </a:r>
            <a:r>
              <a:rPr lang="fr-FR" sz="3200" b="1" dirty="0" smtClean="0"/>
              <a:t>(FLR)  </a:t>
            </a:r>
            <a:br>
              <a:rPr lang="fr-FR" sz="3200" b="1" dirty="0" smtClean="0"/>
            </a:br>
            <a:r>
              <a:rPr lang="fr-FR" sz="3200" b="1" dirty="0" smtClean="0"/>
              <a:t>Syndrome </a:t>
            </a:r>
            <a:r>
              <a:rPr lang="fr-FR" sz="3200" b="1" dirty="0" err="1" smtClean="0"/>
              <a:t>Occulo</a:t>
            </a:r>
            <a:r>
              <a:rPr lang="fr-FR" sz="3200" b="1" dirty="0" smtClean="0"/>
              <a:t>-</a:t>
            </a:r>
            <a:r>
              <a:rPr lang="fr-FR" sz="3200" b="1" dirty="0" err="1" smtClean="0"/>
              <a:t>Synovio</a:t>
            </a:r>
            <a:r>
              <a:rPr lang="fr-FR" sz="3200" b="1" dirty="0" smtClean="0"/>
              <a:t>-Urétral</a:t>
            </a: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37895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503</Words>
  <Application>Microsoft Office PowerPoint</Application>
  <PresentationFormat>Affichage à l'écran (4:3)</PresentationFormat>
  <Paragraphs>136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Rhumatismes Infectieux Aseptiques </vt:lpstr>
      <vt:lpstr>Définition </vt:lpstr>
      <vt:lpstr>Présentation PowerPoint</vt:lpstr>
      <vt:lpstr>Présentation PowerPoint</vt:lpstr>
      <vt:lpstr>Présentation PowerPoint</vt:lpstr>
      <vt:lpstr>Examens paracliniques </vt:lpstr>
      <vt:lpstr>Examens paracliniques </vt:lpstr>
      <vt:lpstr>Traitement </vt:lpstr>
      <vt:lpstr>Syndrome de Fiessinger Leroy Reiter(FLR)   Syndrome Occulo-Synovio-Urétral</vt:lpstr>
      <vt:lpstr>Définition, introduction :  </vt:lpstr>
      <vt:lpstr>Syndrome de Fiessinger Leroy Reiter </vt:lpstr>
      <vt:lpstr>Clinique: </vt:lpstr>
      <vt:lpstr> Clinique:  </vt:lpstr>
      <vt:lpstr> Syndrome de Fiessinger Leroy Reiter </vt:lpstr>
      <vt:lpstr>Syndrome de Fiessinger Leroy Reiter </vt:lpstr>
      <vt:lpstr> Syndrome de Fiessinger Leroy Reiter </vt:lpstr>
      <vt:lpstr> Diagnostics différentiels :</vt:lpstr>
      <vt:lpstr>Syndrome de Fiessinger Leroy Reiter </vt:lpstr>
    </vt:vector>
  </TitlesOfParts>
  <Company>Sweet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Rhumatisme infectieux aseptique</dc:title>
  <dc:creator>SWEET</dc:creator>
  <cp:lastModifiedBy>Utilisateur Windows</cp:lastModifiedBy>
  <cp:revision>29</cp:revision>
  <dcterms:created xsi:type="dcterms:W3CDTF">2014-02-03T20:49:17Z</dcterms:created>
  <dcterms:modified xsi:type="dcterms:W3CDTF">2020-04-26T16:05:48Z</dcterms:modified>
</cp:coreProperties>
</file>