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4" r:id="rId8"/>
    <p:sldId id="265" r:id="rId9"/>
    <p:sldId id="263" r:id="rId10"/>
    <p:sldId id="266" r:id="rId11"/>
    <p:sldId id="268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9" r:id="rId21"/>
    <p:sldId id="276" r:id="rId22"/>
    <p:sldId id="277" r:id="rId23"/>
    <p:sldId id="278" r:id="rId24"/>
    <p:sldId id="280" r:id="rId25"/>
    <p:sldId id="281" r:id="rId26"/>
    <p:sldId id="282" r:id="rId27"/>
    <p:sldId id="283" r:id="rId28"/>
    <p:sldId id="284" r:id="rId29"/>
    <p:sldId id="300" r:id="rId30"/>
    <p:sldId id="285" r:id="rId31"/>
    <p:sldId id="286" r:id="rId32"/>
    <p:sldId id="287" r:id="rId33"/>
    <p:sldId id="301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2" r:id="rId4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Section par défaut" id="{1EC86467-64AC-4E02-91BE-CBC7F2416125}">
          <p14:sldIdLst>
            <p14:sldId id="256"/>
            <p14:sldId id="259"/>
            <p14:sldId id="257"/>
            <p14:sldId id="258"/>
            <p14:sldId id="260"/>
            <p14:sldId id="261"/>
            <p14:sldId id="264"/>
            <p14:sldId id="265"/>
            <p14:sldId id="263"/>
            <p14:sldId id="266"/>
            <p14:sldId id="268"/>
            <p14:sldId id="267"/>
            <p14:sldId id="269"/>
            <p14:sldId id="270"/>
            <p14:sldId id="271"/>
            <p14:sldId id="272"/>
            <p14:sldId id="273"/>
            <p14:sldId id="274"/>
            <p14:sldId id="275"/>
            <p14:sldId id="279"/>
            <p14:sldId id="276"/>
            <p14:sldId id="277"/>
            <p14:sldId id="278"/>
            <p14:sldId id="280"/>
            <p14:sldId id="281"/>
            <p14:sldId id="282"/>
            <p14:sldId id="283"/>
            <p14:sldId id="284"/>
            <p14:sldId id="300"/>
            <p14:sldId id="285"/>
            <p14:sldId id="286"/>
            <p14:sldId id="287"/>
            <p14:sldId id="301"/>
            <p14:sldId id="288"/>
            <p14:sldId id="289"/>
          </p14:sldIdLst>
        </p14:section>
        <p14:section name="Section sans titre" id="{F1DC4283-6BAC-4DCF-823A-4DEACF741BB5}">
          <p14:sldIdLst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5959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34935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03754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9762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39775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6883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5452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09035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3576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3489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9525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780B2-3077-4C55-852D-CB752150D05E}" type="datetimeFigureOut">
              <a:rPr lang="fr-FR" smtClean="0"/>
              <a:pPr/>
              <a:t>21/08/2007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E45FC-FFA5-4BD7-9234-A809BE0A01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7214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/>
          <a:lstStyle/>
          <a:p>
            <a:r>
              <a:rPr lang="fr-FR" dirty="0" smtClean="0"/>
              <a:t>La contraception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56888" y="4725144"/>
            <a:ext cx="6400800" cy="1752600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Dr </a:t>
            </a:r>
            <a:r>
              <a:rPr lang="fr-FR" dirty="0" smtClean="0">
                <a:solidFill>
                  <a:schemeClr val="tx1"/>
                </a:solidFill>
              </a:rPr>
              <a:t>BAALI</a:t>
            </a:r>
            <a:endParaRPr lang="fr-FR" dirty="0" smtClean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051720" y="404664"/>
            <a:ext cx="58326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REPUBLIQUE ALGERIENNE DEMOCRATIQUE ET POPULAIRE</a:t>
            </a:r>
          </a:p>
          <a:p>
            <a:pPr algn="ctr"/>
            <a:r>
              <a:rPr lang="fr-FR" dirty="0" smtClean="0"/>
              <a:t>UNIVERSITE BADJI MOKHTAR</a:t>
            </a:r>
          </a:p>
          <a:p>
            <a:pPr algn="ctr"/>
            <a:r>
              <a:rPr lang="fr-FR" dirty="0" smtClean="0"/>
              <a:t>FACULTE DE MEDECINE </a:t>
            </a:r>
          </a:p>
          <a:p>
            <a:pPr algn="ctr"/>
            <a:r>
              <a:rPr lang="fr-FR" dirty="0" smtClean="0"/>
              <a:t>CHU IBN ROCHD</a:t>
            </a:r>
          </a:p>
          <a:p>
            <a:pPr algn="ctr"/>
            <a:r>
              <a:rPr lang="fr-FR" dirty="0" smtClean="0"/>
              <a:t>SERVICE DE GYNECOLOGIE OBSTETRIQUE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59802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pilule combinée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fr-FR" altLang="fr-FR" dirty="0" smtClean="0"/>
              <a:t>Blocage de l’ovulation</a:t>
            </a:r>
          </a:p>
          <a:p>
            <a:pPr>
              <a:lnSpc>
                <a:spcPct val="90000"/>
              </a:lnSpc>
            </a:pPr>
            <a:r>
              <a:rPr lang="fr-FR" altLang="fr-FR" dirty="0" smtClean="0"/>
              <a:t>Empêche la nidation de l’œuf</a:t>
            </a:r>
          </a:p>
          <a:p>
            <a:pPr>
              <a:lnSpc>
                <a:spcPct val="90000"/>
              </a:lnSpc>
            </a:pPr>
            <a:r>
              <a:rPr lang="fr-FR" altLang="fr-FR" dirty="0" smtClean="0"/>
              <a:t>Empêche les spermatozoïdes de monter vers l’utérus</a:t>
            </a:r>
          </a:p>
          <a:p>
            <a:pPr>
              <a:lnSpc>
                <a:spcPct val="90000"/>
              </a:lnSpc>
            </a:pPr>
            <a:r>
              <a:rPr lang="fr-FR" altLang="fr-FR" dirty="0" smtClean="0"/>
              <a:t>Il existe des pilules monophasiques, </a:t>
            </a:r>
            <a:r>
              <a:rPr lang="fr-FR" altLang="fr-FR" dirty="0" err="1" smtClean="0"/>
              <a:t>biphasiques</a:t>
            </a:r>
            <a:r>
              <a:rPr lang="fr-FR" altLang="fr-FR" dirty="0" smtClean="0"/>
              <a:t>, </a:t>
            </a:r>
            <a:r>
              <a:rPr lang="fr-FR" altLang="fr-FR" dirty="0" err="1" smtClean="0"/>
              <a:t>triphasiques</a:t>
            </a:r>
            <a:endParaRPr lang="fr-FR" altLang="fr-FR" dirty="0" smtClean="0"/>
          </a:p>
          <a:p>
            <a:pPr>
              <a:lnSpc>
                <a:spcPct val="90000"/>
              </a:lnSpc>
            </a:pPr>
            <a:r>
              <a:rPr lang="fr-FR" altLang="fr-FR" dirty="0" err="1" smtClean="0"/>
              <a:t>Normodosée,minidosée</a:t>
            </a:r>
            <a:r>
              <a:rPr lang="fr-FR" altLang="fr-FR" dirty="0" smtClean="0"/>
              <a:t> de 2°génération, minidosée de 3°génération,minidosée avec un progestatif particulier ( DIANE 35, JASMINE)</a:t>
            </a:r>
          </a:p>
          <a:p>
            <a:pPr>
              <a:lnSpc>
                <a:spcPct val="90000"/>
              </a:lnSpc>
            </a:pPr>
            <a:r>
              <a:rPr lang="fr-FR" altLang="fr-FR" dirty="0"/>
              <a:t> </a:t>
            </a:r>
            <a:r>
              <a:rPr lang="fr-FR" altLang="fr-FR" dirty="0" smtClean="0"/>
              <a:t>prise de j1 à j21 du cycle menstruel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469625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smtClean="0"/>
              <a:t>Contre-indications</a:t>
            </a:r>
            <a:r>
              <a:rPr lang="fr-FR" dirty="0" smtClean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</a:t>
            </a:r>
            <a:r>
              <a:rPr lang="fr-FR" altLang="fr-FR" dirty="0" smtClean="0"/>
              <a:t>Maladies </a:t>
            </a:r>
            <a:r>
              <a:rPr lang="fr-FR" altLang="fr-FR" dirty="0" err="1" smtClean="0"/>
              <a:t>thrombo-emboliques</a:t>
            </a:r>
            <a:endParaRPr lang="fr-FR" altLang="fr-F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altLang="fr-FR" dirty="0" smtClean="0"/>
              <a:t>Maladies cardiovasculaires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altLang="fr-FR" dirty="0" smtClean="0"/>
              <a:t>Cancers du seins et de l’utérus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altLang="fr-FR" dirty="0" smtClean="0"/>
              <a:t>Dyslipidémies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altLang="fr-FR" dirty="0" smtClean="0"/>
              <a:t>Diabète compliqué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altLang="fr-FR" dirty="0" smtClean="0"/>
              <a:t>Tabagisme important après 35 ans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altLang="fr-FR" dirty="0" smtClean="0"/>
              <a:t>Affection hépatique sévère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402816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fr-FR" dirty="0" smtClean="0"/>
              <a:t>La pilule progestative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96752"/>
            <a:ext cx="9299376" cy="698477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fr-FR" altLang="fr-FR" sz="5800" dirty="0" smtClean="0"/>
              <a:t>Efficacité: 97%</a:t>
            </a:r>
          </a:p>
          <a:p>
            <a:pPr>
              <a:lnSpc>
                <a:spcPct val="120000"/>
              </a:lnSpc>
            </a:pPr>
            <a:r>
              <a:rPr lang="fr-FR" altLang="fr-FR" sz="5800" dirty="0"/>
              <a:t> </a:t>
            </a:r>
            <a:r>
              <a:rPr lang="fr-FR" altLang="fr-FR" sz="5800" dirty="0" err="1" smtClean="0"/>
              <a:t>microprogestatif</a:t>
            </a:r>
            <a:r>
              <a:rPr lang="fr-FR" altLang="fr-FR" sz="5800" dirty="0" smtClean="0"/>
              <a:t>: très faiblement dosé , prescrit en prise continue(</a:t>
            </a:r>
            <a:r>
              <a:rPr lang="fr-FR" altLang="fr-FR" sz="5800" dirty="0" err="1" smtClean="0"/>
              <a:t>désogestrel,lévonorgestrel</a:t>
            </a:r>
            <a:r>
              <a:rPr lang="fr-FR" altLang="fr-FR" sz="5800" dirty="0" smtClean="0"/>
              <a:t>) </a:t>
            </a:r>
          </a:p>
          <a:p>
            <a:pPr>
              <a:lnSpc>
                <a:spcPct val="120000"/>
              </a:lnSpc>
            </a:pPr>
            <a:r>
              <a:rPr lang="fr-FR" altLang="fr-FR" sz="5800" dirty="0" smtClean="0"/>
              <a:t> </a:t>
            </a:r>
            <a:r>
              <a:rPr lang="fr-FR" altLang="fr-FR" sz="5800" dirty="0" err="1" smtClean="0"/>
              <a:t>macroprogestatifs</a:t>
            </a:r>
            <a:r>
              <a:rPr lang="fr-FR" altLang="fr-FR" sz="5800" dirty="0" smtClean="0"/>
              <a:t>: pas d’AMM dans cette indication</a:t>
            </a:r>
          </a:p>
          <a:p>
            <a:pPr>
              <a:lnSpc>
                <a:spcPct val="120000"/>
              </a:lnSpc>
            </a:pPr>
            <a:r>
              <a:rPr lang="fr-FR" altLang="fr-FR" sz="5800" dirty="0" smtClean="0"/>
              <a:t>Epaissit la glaire cervicale, atrophie de l’endomètre</a:t>
            </a:r>
          </a:p>
          <a:p>
            <a:pPr>
              <a:lnSpc>
                <a:spcPct val="120000"/>
              </a:lnSpc>
            </a:pPr>
            <a:r>
              <a:rPr lang="fr-FR" altLang="fr-FR" sz="5800" dirty="0"/>
              <a:t> </a:t>
            </a:r>
            <a:r>
              <a:rPr lang="fr-FR" altLang="fr-FR" sz="5800" dirty="0" smtClean="0"/>
              <a:t>indication: CI vasculaire et métaboliques aux </a:t>
            </a:r>
            <a:r>
              <a:rPr lang="fr-FR" altLang="fr-FR" sz="5800" dirty="0" err="1" smtClean="0"/>
              <a:t>oestro</a:t>
            </a:r>
            <a:r>
              <a:rPr lang="fr-FR" altLang="fr-FR" sz="5800" dirty="0" smtClean="0"/>
              <a:t>-progestatifs</a:t>
            </a:r>
          </a:p>
          <a:p>
            <a:pPr>
              <a:lnSpc>
                <a:spcPct val="120000"/>
              </a:lnSpc>
            </a:pPr>
            <a:r>
              <a:rPr lang="fr-FR" altLang="fr-FR" sz="5800" dirty="0" smtClean="0"/>
              <a:t>Peu de contre-indication</a:t>
            </a:r>
          </a:p>
          <a:p>
            <a:pPr>
              <a:lnSpc>
                <a:spcPct val="120000"/>
              </a:lnSpc>
            </a:pPr>
            <a:r>
              <a:rPr lang="fr-FR" altLang="fr-FR" sz="5800" dirty="0" smtClean="0"/>
              <a:t>Inconvénients: </a:t>
            </a:r>
            <a:r>
              <a:rPr lang="fr-FR" altLang="fr-FR" sz="5800" dirty="0" err="1" smtClean="0"/>
              <a:t>spotting</a:t>
            </a:r>
            <a:r>
              <a:rPr lang="fr-FR" altLang="fr-FR" sz="5800" dirty="0" smtClean="0"/>
              <a:t>, aménorrhée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fr-FR" altLang="fr-FR" dirty="0" smtClean="0"/>
              <a:t>	</a:t>
            </a:r>
          </a:p>
          <a:p>
            <a:pPr lvl="4">
              <a:lnSpc>
                <a:spcPct val="120000"/>
              </a:lnSpc>
              <a:buFontTx/>
              <a:buNone/>
            </a:pPr>
            <a:r>
              <a:rPr lang="fr-FR" altLang="fr-FR" dirty="0" smtClean="0"/>
              <a:t>	</a:t>
            </a:r>
          </a:p>
          <a:p>
            <a:pPr>
              <a:lnSpc>
                <a:spcPct val="120000"/>
              </a:lnSpc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946353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/>
              <a:t>DIU au progestatif</a:t>
            </a:r>
            <a:endParaRPr lang="fr-FR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 adjonction de </a:t>
            </a:r>
            <a:r>
              <a:rPr lang="fr-FR" dirty="0" err="1" smtClean="0"/>
              <a:t>lévonorgestrel</a:t>
            </a:r>
            <a:endParaRPr lang="fr-FR" dirty="0" smtClean="0"/>
          </a:p>
          <a:p>
            <a:r>
              <a:rPr lang="fr-FR" dirty="0"/>
              <a:t> </a:t>
            </a:r>
            <a:r>
              <a:rPr lang="fr-FR" dirty="0" smtClean="0"/>
              <a:t>modèle disponible en Algérie: </a:t>
            </a:r>
            <a:r>
              <a:rPr lang="fr-FR" dirty="0" err="1"/>
              <a:t>M</a:t>
            </a:r>
            <a:r>
              <a:rPr lang="fr-FR" dirty="0" err="1" smtClean="0"/>
              <a:t>irena</a:t>
            </a:r>
            <a:r>
              <a:rPr lang="fr-FR" dirty="0" smtClean="0"/>
              <a:t> </a:t>
            </a:r>
          </a:p>
          <a:p>
            <a:r>
              <a:rPr lang="fr-FR" dirty="0"/>
              <a:t> </a:t>
            </a:r>
            <a:r>
              <a:rPr lang="fr-FR" dirty="0" smtClean="0"/>
              <a:t>durée d’utilisation:5ans</a:t>
            </a:r>
          </a:p>
          <a:p>
            <a:r>
              <a:rPr lang="fr-FR" dirty="0"/>
              <a:t> </a:t>
            </a:r>
            <a:r>
              <a:rPr lang="fr-FR" dirty="0" smtClean="0"/>
              <a:t>en plus du mécanisme local , il est responsable d’une atrophie endométriale et une raréfaction de la glaire</a:t>
            </a:r>
          </a:p>
          <a:p>
            <a:r>
              <a:rPr lang="fr-FR" dirty="0"/>
              <a:t> </a:t>
            </a:r>
            <a:r>
              <a:rPr lang="fr-FR" dirty="0" smtClean="0"/>
              <a:t>CI: grossesse, </a:t>
            </a:r>
            <a:r>
              <a:rPr lang="fr-FR" dirty="0" err="1" smtClean="0"/>
              <a:t>IGH,cardiopathies</a:t>
            </a:r>
            <a:r>
              <a:rPr lang="fr-FR" dirty="0" smtClean="0"/>
              <a:t> </a:t>
            </a:r>
            <a:r>
              <a:rPr lang="fr-FR" dirty="0" err="1" smtClean="0"/>
              <a:t>valvulaires,maladies</a:t>
            </a:r>
            <a:r>
              <a:rPr lang="fr-FR" dirty="0" smtClean="0"/>
              <a:t> imposant CTC ou AINS au long cours…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975876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Mirena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663" y="355600"/>
            <a:ext cx="6669087" cy="61452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17145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/>
              <a:t>Patch (contraceptif dermique)</a:t>
            </a:r>
            <a:endParaRPr lang="fr-FR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Contraception combinée  </a:t>
            </a:r>
          </a:p>
          <a:p>
            <a:r>
              <a:rPr lang="fr-FR" dirty="0" smtClean="0"/>
              <a:t> Application hebdomadaire  </a:t>
            </a:r>
          </a:p>
          <a:p>
            <a:r>
              <a:rPr lang="fr-FR" dirty="0" smtClean="0"/>
              <a:t>Diminution du risque d’oubli  </a:t>
            </a:r>
          </a:p>
          <a:p>
            <a:r>
              <a:rPr lang="fr-FR" dirty="0" smtClean="0"/>
              <a:t> Mode d’action : absorption des </a:t>
            </a:r>
          </a:p>
          <a:p>
            <a:pPr marL="0" indent="0">
              <a:buNone/>
            </a:pPr>
            <a:r>
              <a:rPr lang="fr-FR" dirty="0" smtClean="0"/>
              <a:t> hormones à travers la peau. 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7960" y="1556792"/>
            <a:ext cx="2590800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89124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i="1" dirty="0" smtClean="0"/>
              <a:t>Anneau vaginal (NUVARING)</a:t>
            </a:r>
            <a:endParaRPr lang="fr-FR" sz="40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Anneau en plastique flexible à insérer au fond du vagin  </a:t>
            </a:r>
          </a:p>
          <a:p>
            <a:r>
              <a:rPr lang="fr-FR" dirty="0" smtClean="0"/>
              <a:t>Mode d’action : Diffusion d’une association </a:t>
            </a:r>
            <a:r>
              <a:rPr lang="fr-FR" dirty="0" err="1" smtClean="0"/>
              <a:t>oestroprogestative</a:t>
            </a:r>
            <a:r>
              <a:rPr lang="fr-FR" dirty="0" smtClean="0"/>
              <a:t> à travers la paroi vaginale  </a:t>
            </a:r>
          </a:p>
          <a:p>
            <a:r>
              <a:rPr lang="fr-FR" dirty="0" smtClean="0"/>
              <a:t> Reste en place 3 semaines exactement (on le retire le même jour de la semaine que celui de la pose) </a:t>
            </a: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683" y="4797152"/>
            <a:ext cx="26003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035711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/>
              <a:t>Contraception injectable</a:t>
            </a:r>
            <a:endParaRPr lang="fr-FR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dirty="0"/>
              <a:t>Progestatif de longue durée d’action réversible. </a:t>
            </a:r>
          </a:p>
          <a:p>
            <a:r>
              <a:rPr lang="fr-FR" dirty="0" smtClean="0"/>
              <a:t>Administré </a:t>
            </a:r>
            <a:r>
              <a:rPr lang="fr-FR" dirty="0"/>
              <a:t>par injection intramusculaire tous les 3 mois entre le 1er et le 5ème jour des règle </a:t>
            </a:r>
          </a:p>
          <a:p>
            <a:r>
              <a:rPr lang="fr-FR" dirty="0" smtClean="0"/>
              <a:t>Efficace </a:t>
            </a:r>
            <a:r>
              <a:rPr lang="fr-FR" dirty="0"/>
              <a:t>en 24 heures. </a:t>
            </a:r>
          </a:p>
          <a:p>
            <a:r>
              <a:rPr lang="fr-FR" dirty="0" smtClean="0"/>
              <a:t>Méthode </a:t>
            </a:r>
            <a:r>
              <a:rPr lang="fr-FR" dirty="0"/>
              <a:t>est invisible et discrète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7740047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/>
              <a:t>Contraception d’urgence</a:t>
            </a:r>
            <a:endParaRPr lang="fr-FR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1cp à prendre le plus tôt possible après un rapport et avant 72h</a:t>
            </a:r>
          </a:p>
          <a:p>
            <a:r>
              <a:rPr lang="fr-FR" dirty="0"/>
              <a:t> </a:t>
            </a:r>
            <a:r>
              <a:rPr lang="fr-FR" dirty="0" smtClean="0"/>
              <a:t>bonne tolérance</a:t>
            </a:r>
          </a:p>
          <a:p>
            <a:r>
              <a:rPr lang="fr-FR" dirty="0" smtClean="0"/>
              <a:t>Taux d’</a:t>
            </a:r>
            <a:r>
              <a:rPr lang="fr-FR" dirty="0"/>
              <a:t>é</a:t>
            </a:r>
            <a:r>
              <a:rPr lang="fr-FR" dirty="0" smtClean="0"/>
              <a:t>chec bas &lt; 5%</a:t>
            </a:r>
            <a:endParaRPr lang="fr-FR" dirty="0"/>
          </a:p>
        </p:txBody>
      </p:sp>
      <p:pic>
        <p:nvPicPr>
          <p:cNvPr id="6" name="Picture 2" descr="Norlevo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221088"/>
            <a:ext cx="6359624" cy="20843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99252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err="1" smtClean="0"/>
              <a:t>Implanon</a:t>
            </a:r>
            <a:r>
              <a:rPr lang="fr-FR" b="1" i="1" dirty="0" smtClean="0"/>
              <a:t> NTX</a:t>
            </a:r>
            <a:endParaRPr lang="fr-FR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686800" cy="5501208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fr-FR" dirty="0" smtClean="0"/>
              <a:t> </a:t>
            </a:r>
            <a:r>
              <a:rPr lang="fr-FR" altLang="fr-FR" dirty="0" smtClean="0">
                <a:latin typeface="Arial" charset="0"/>
                <a:cs typeface="Arial" charset="0"/>
              </a:rPr>
              <a:t>L’</a:t>
            </a:r>
            <a:r>
              <a:rPr lang="fr-FR" altLang="fr-FR" dirty="0" err="1" smtClean="0">
                <a:latin typeface="Arial" charset="0"/>
                <a:cs typeface="Arial" charset="0"/>
              </a:rPr>
              <a:t>Implanon</a:t>
            </a:r>
            <a:r>
              <a:rPr lang="fr-FR" altLang="fr-FR" dirty="0">
                <a:latin typeface="Arial" charset="0"/>
                <a:cs typeface="Arial" charset="0"/>
              </a:rPr>
              <a:t> </a:t>
            </a:r>
            <a:r>
              <a:rPr lang="fr-FR" altLang="fr-FR" dirty="0" smtClean="0">
                <a:latin typeface="Arial" charset="0"/>
                <a:cs typeface="Arial" charset="0"/>
              </a:rPr>
              <a:t>est inséré juste sous la peau, il délivre de manière continue de l'</a:t>
            </a:r>
            <a:r>
              <a:rPr lang="fr-FR" altLang="fr-FR" dirty="0" err="1" smtClean="0">
                <a:latin typeface="Arial" charset="0"/>
                <a:cs typeface="Arial" charset="0"/>
              </a:rPr>
              <a:t>Etonogestrel</a:t>
            </a:r>
            <a:r>
              <a:rPr lang="fr-FR" altLang="fr-FR" dirty="0" smtClean="0">
                <a:latin typeface="Arial" charset="0"/>
                <a:cs typeface="Arial" charset="0"/>
              </a:rPr>
              <a:t>, et s'apparente aux micro progestatifs. </a:t>
            </a:r>
          </a:p>
          <a:p>
            <a:pPr algn="just">
              <a:lnSpc>
                <a:spcPct val="150000"/>
              </a:lnSpc>
            </a:pPr>
            <a:r>
              <a:rPr lang="fr-FR" altLang="fr-FR" dirty="0" smtClean="0">
                <a:latin typeface="Arial" charset="0"/>
                <a:cs typeface="Arial" charset="0"/>
              </a:rPr>
              <a:t>Il est utilisable en cas d'allaitement.</a:t>
            </a:r>
          </a:p>
          <a:p>
            <a:pPr algn="just">
              <a:lnSpc>
                <a:spcPct val="150000"/>
              </a:lnSpc>
            </a:pPr>
            <a:r>
              <a:rPr lang="fr-FR" altLang="fr-FR" dirty="0" smtClean="0">
                <a:latin typeface="Arial" charset="0"/>
                <a:cs typeface="Arial" charset="0"/>
              </a:rPr>
              <a:t>Son </a:t>
            </a:r>
            <a:r>
              <a:rPr lang="fr-FR" altLang="fr-FR" b="1" dirty="0" smtClean="0">
                <a:latin typeface="Arial" charset="0"/>
                <a:cs typeface="Arial" charset="0"/>
              </a:rPr>
              <a:t>indice de Pearl </a:t>
            </a:r>
            <a:r>
              <a:rPr lang="fr-FR" altLang="fr-FR" dirty="0" smtClean="0">
                <a:latin typeface="Arial" charset="0"/>
                <a:cs typeface="Arial" charset="0"/>
              </a:rPr>
              <a:t>est voisin de </a:t>
            </a:r>
            <a:r>
              <a:rPr lang="fr-FR" altLang="fr-FR" b="1" dirty="0" smtClean="0">
                <a:latin typeface="Arial" charset="0"/>
                <a:cs typeface="Arial" charset="0"/>
              </a:rPr>
              <a:t>0</a:t>
            </a:r>
            <a:r>
              <a:rPr lang="fr-FR" altLang="fr-FR" dirty="0" smtClean="0"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FR" altLang="fr-FR" dirty="0" smtClean="0">
                <a:latin typeface="Arial" charset="0"/>
                <a:cs typeface="Arial" charset="0"/>
              </a:rPr>
              <a:t>Il peut également être responsable de </a:t>
            </a:r>
            <a:r>
              <a:rPr lang="fr-FR" altLang="fr-FR" dirty="0" err="1" smtClean="0">
                <a:latin typeface="Arial" charset="0"/>
                <a:cs typeface="Arial" charset="0"/>
              </a:rPr>
              <a:t>spotting</a:t>
            </a:r>
            <a:r>
              <a:rPr lang="fr-FR" altLang="fr-FR" dirty="0" smtClean="0">
                <a:latin typeface="Arial" charset="0"/>
                <a:cs typeface="Arial" charset="0"/>
              </a:rPr>
              <a:t> et d'aménorrhée. Il convient aux femmes qui ne supportent pas la contrainte de la prise quotidienne de la pilule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234337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Introduction</a:t>
            </a:r>
          </a:p>
          <a:p>
            <a:r>
              <a:rPr lang="fr-FR" dirty="0"/>
              <a:t> E</a:t>
            </a:r>
            <a:r>
              <a:rPr lang="fr-FR" dirty="0" smtClean="0"/>
              <a:t>fficacité des principales méthodes contraceptives</a:t>
            </a:r>
          </a:p>
          <a:p>
            <a:r>
              <a:rPr lang="fr-FR" dirty="0"/>
              <a:t> Q</a:t>
            </a:r>
            <a:r>
              <a:rPr lang="fr-FR" dirty="0" smtClean="0"/>
              <a:t>uels moyens de contraception connaissez- vous?</a:t>
            </a:r>
          </a:p>
          <a:p>
            <a:r>
              <a:rPr lang="fr-FR" dirty="0"/>
              <a:t> C</a:t>
            </a:r>
            <a:r>
              <a:rPr lang="fr-FR" dirty="0" smtClean="0"/>
              <a:t>omment choisir sa contraception?</a:t>
            </a:r>
          </a:p>
          <a:p>
            <a:r>
              <a:rPr lang="fr-FR" dirty="0"/>
              <a:t> C</a:t>
            </a:r>
            <a:r>
              <a:rPr lang="fr-FR" dirty="0" smtClean="0"/>
              <a:t>onclusion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1172180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8720"/>
            <a:ext cx="8640960" cy="4738836"/>
          </a:xfrm>
        </p:spPr>
      </p:pic>
    </p:spTree>
    <p:extLst>
      <p:ext uri="{BB962C8B-B14F-4D97-AF65-F5344CB8AC3E}">
        <p14:creationId xmlns="" xmlns:p14="http://schemas.microsoft.com/office/powerpoint/2010/main" val="36062273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dirty="0" smtClean="0"/>
              <a:t> Il empêche la libération d’un ovocyte par les ovaires. 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Il entraîne des modifications de la glaire cervicale qui rendent difficile le passage des spermatozoïdes vers l’utérus</a:t>
            </a:r>
          </a:p>
          <a:p>
            <a:pPr>
              <a:lnSpc>
                <a:spcPct val="150000"/>
              </a:lnSpc>
            </a:pPr>
            <a:r>
              <a:rPr lang="fr-FR" dirty="0"/>
              <a:t> </a:t>
            </a:r>
            <a:r>
              <a:rPr lang="fr-FR" dirty="0" smtClean="0"/>
              <a:t>durée d’action 3ans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959659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 smtClean="0"/>
              <a:t> L’implant est un petit bâtonnet en plastique, flexible, souple, de 4 cm de long et 2 mm de diamètre, qui contient 68 milligrammes d’une substance active, l’</a:t>
            </a:r>
            <a:r>
              <a:rPr lang="fr-FR" dirty="0" err="1" smtClean="0"/>
              <a:t>étonogestrel</a:t>
            </a:r>
            <a:r>
              <a:rPr lang="fr-FR" dirty="0" smtClean="0"/>
              <a:t>. L’applicateur permet au médecin d’insérer l’implant juste sous la peau au niveau de votre bras. 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333464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2" descr="Implanon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68263"/>
            <a:ext cx="7391400" cy="67214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017444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rmAutofit/>
          </a:bodyPr>
          <a:lstStyle/>
          <a:p>
            <a:r>
              <a:rPr lang="fr-FR" b="1" i="1" dirty="0" smtClean="0"/>
              <a:t>Contraception mécanique</a:t>
            </a:r>
            <a:endParaRPr lang="fr-FR" b="1" i="1" dirty="0"/>
          </a:p>
        </p:txBody>
      </p:sp>
    </p:spTree>
    <p:extLst>
      <p:ext uri="{BB962C8B-B14F-4D97-AF65-F5344CB8AC3E}">
        <p14:creationId xmlns="" xmlns:p14="http://schemas.microsoft.com/office/powerpoint/2010/main" val="30879396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/>
              <a:t>DIU au cuivre</a:t>
            </a:r>
            <a:endParaRPr lang="fr-FR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95933"/>
            <a:ext cx="8229600" cy="485740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 adjonction d’un fil de cuivre</a:t>
            </a:r>
          </a:p>
          <a:p>
            <a:r>
              <a:rPr lang="fr-FR" dirty="0"/>
              <a:t> </a:t>
            </a:r>
            <a:r>
              <a:rPr lang="fr-FR" dirty="0" smtClean="0"/>
              <a:t>durée d’utilisation: 4ans</a:t>
            </a:r>
          </a:p>
          <a:p>
            <a:r>
              <a:rPr lang="fr-FR" dirty="0"/>
              <a:t> </a:t>
            </a:r>
            <a:r>
              <a:rPr lang="fr-FR" dirty="0" smtClean="0"/>
              <a:t>mode d’action:</a:t>
            </a:r>
          </a:p>
          <a:p>
            <a:pPr>
              <a:buFontTx/>
              <a:buChar char="-"/>
            </a:pPr>
            <a:r>
              <a:rPr lang="fr-FR" dirty="0" smtClean="0"/>
              <a:t>Réaction inflammatoire au niveau de l’endomètre</a:t>
            </a:r>
          </a:p>
          <a:p>
            <a:pPr>
              <a:buFontTx/>
              <a:buChar char="-"/>
            </a:pPr>
            <a:r>
              <a:rPr lang="fr-FR" dirty="0"/>
              <a:t> </a:t>
            </a:r>
            <a:r>
              <a:rPr lang="fr-FR" dirty="0" smtClean="0"/>
              <a:t>action au niveau de la glaire cervicale (diminution de la mobilité des spermatozoïdes)</a:t>
            </a:r>
          </a:p>
          <a:p>
            <a:pPr>
              <a:buFontTx/>
              <a:buChar char="-"/>
            </a:pPr>
            <a:r>
              <a:rPr lang="fr-FR" dirty="0"/>
              <a:t> </a:t>
            </a:r>
            <a:r>
              <a:rPr lang="fr-FR" dirty="0" smtClean="0"/>
              <a:t>CI spécifiques: maladies de Wilson, troubles de la crase sanguine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1503217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61482"/>
          <a:stretch/>
        </p:blipFill>
        <p:spPr>
          <a:xfrm>
            <a:off x="5722560" y="4569864"/>
            <a:ext cx="3169920" cy="231552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/>
              <a:t>Diaphragmes</a:t>
            </a:r>
            <a:endParaRPr lang="fr-FR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r>
              <a:rPr lang="fr-CA" altLang="fr-FR" dirty="0" smtClean="0"/>
              <a:t>Disque en latex qu’il faut poser dans le vagin avant un rapport sexuel. Il empêche la progression des spermatozoïdes vers l’utérus. Il existe sous différentes tailles.</a:t>
            </a:r>
            <a:endParaRPr lang="en-CA" altLang="fr-FR" dirty="0" smtClean="0"/>
          </a:p>
          <a:p>
            <a:r>
              <a:rPr lang="fr-FR" dirty="0" smtClean="0"/>
              <a:t> les deux faces de la cupule doivent être imprégnées d’une crème spermicides</a:t>
            </a:r>
          </a:p>
          <a:p>
            <a:r>
              <a:rPr lang="fr-FR" dirty="0"/>
              <a:t> </a:t>
            </a:r>
            <a:r>
              <a:rPr lang="fr-FR" dirty="0" smtClean="0"/>
              <a:t>CI: </a:t>
            </a:r>
            <a:r>
              <a:rPr lang="fr-FR" dirty="0" err="1" smtClean="0"/>
              <a:t>cystocèle</a:t>
            </a:r>
            <a:r>
              <a:rPr lang="fr-FR" dirty="0" smtClean="0"/>
              <a:t>, indiscipline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6091139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/>
              <a:t>Préservatif féminin</a:t>
            </a:r>
            <a:endParaRPr lang="fr-FR" b="1" i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dirty="0" smtClean="0"/>
              <a:t>Cylindre en latex fermé à une extrémité. Il se maintient en place grâce à un anneau externe positionné sur la vulve. Ce « condom » féminin présente également une bonne protection contre les MTS.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3042"/>
          <a:stretch/>
        </p:blipFill>
        <p:spPr>
          <a:xfrm rot="16200000">
            <a:off x="4143802" y="3987540"/>
            <a:ext cx="1525447" cy="282929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619804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/>
              <a:t>Préservatif masculin (condom)</a:t>
            </a:r>
            <a:endParaRPr lang="fr-FR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altLang="fr-FR" dirty="0" smtClean="0"/>
              <a:t>Il est généralement en latex. </a:t>
            </a:r>
          </a:p>
          <a:p>
            <a:r>
              <a:rPr lang="fr-CA" altLang="fr-FR" dirty="0" smtClean="0"/>
              <a:t>Il est très efficace et très recommandé pour la prévention de la transmission des MTS. </a:t>
            </a:r>
          </a:p>
          <a:p>
            <a:r>
              <a:rPr lang="fr-CA" altLang="fr-FR" dirty="0" smtClean="0"/>
              <a:t>Utilisé avec un spermicide, l’efficacité anticonceptionnelle du condom augmente considérablement.</a:t>
            </a:r>
            <a:endParaRPr lang="en-CA" altLang="fr-FR" dirty="0" smtClean="0"/>
          </a:p>
          <a:p>
            <a:endParaRPr lang="fr-FR" dirty="0"/>
          </a:p>
        </p:txBody>
      </p:sp>
      <p:pic>
        <p:nvPicPr>
          <p:cNvPr id="4098" name="Picture 2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509120"/>
            <a:ext cx="2944342" cy="20053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628546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587896" y="234888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i="1" dirty="0" smtClean="0"/>
              <a:t>Contraception naturelle</a:t>
            </a:r>
            <a:endParaRPr lang="fr-FR" b="1" i="1" dirty="0"/>
          </a:p>
        </p:txBody>
      </p:sp>
    </p:spTree>
    <p:extLst>
      <p:ext uri="{BB962C8B-B14F-4D97-AF65-F5344CB8AC3E}">
        <p14:creationId xmlns="" xmlns:p14="http://schemas.microsoft.com/office/powerpoint/2010/main" val="16037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I</a:t>
            </a:r>
            <a:r>
              <a:rPr lang="fr-FR" b="1" dirty="0" smtClean="0"/>
              <a:t>ntroduction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0" lang="en-US" altLang="fr-FR" dirty="0" smtClean="0"/>
              <a:t>La contraception </a:t>
            </a:r>
            <a:r>
              <a:rPr kumimoji="0" lang="en-US" altLang="fr-FR" dirty="0" err="1" smtClean="0"/>
              <a:t>est</a:t>
            </a:r>
            <a:r>
              <a:rPr kumimoji="0" lang="en-US" altLang="fr-FR" dirty="0" smtClean="0"/>
              <a:t> </a:t>
            </a:r>
            <a:r>
              <a:rPr kumimoji="0" lang="en-US" altLang="fr-FR" dirty="0" err="1" smtClean="0"/>
              <a:t>l’ensemble</a:t>
            </a:r>
            <a:r>
              <a:rPr kumimoji="0" lang="en-US" altLang="fr-FR" dirty="0" smtClean="0"/>
              <a:t> des </a:t>
            </a:r>
            <a:r>
              <a:rPr kumimoji="0" lang="en-US" altLang="fr-FR" dirty="0" err="1" smtClean="0"/>
              <a:t>méthodes</a:t>
            </a:r>
            <a:r>
              <a:rPr kumimoji="0" lang="en-US" altLang="fr-FR" dirty="0" smtClean="0"/>
              <a:t> </a:t>
            </a:r>
            <a:r>
              <a:rPr kumimoji="0" lang="en-US" altLang="fr-FR" dirty="0" err="1" smtClean="0"/>
              <a:t>visant</a:t>
            </a:r>
            <a:r>
              <a:rPr kumimoji="0" lang="en-US" altLang="fr-FR" dirty="0" smtClean="0"/>
              <a:t> à </a:t>
            </a:r>
            <a:r>
              <a:rPr kumimoji="0" lang="en-US" altLang="fr-FR" dirty="0" err="1" smtClean="0"/>
              <a:t>éviter</a:t>
            </a:r>
            <a:r>
              <a:rPr kumimoji="0" lang="en-US" altLang="fr-FR" dirty="0" smtClean="0"/>
              <a:t> de </a:t>
            </a:r>
            <a:r>
              <a:rPr kumimoji="0" lang="en-US" altLang="fr-FR" dirty="0" err="1" smtClean="0"/>
              <a:t>façon</a:t>
            </a:r>
            <a:r>
              <a:rPr kumimoji="0" lang="en-US" altLang="fr-FR" dirty="0" smtClean="0"/>
              <a:t> </a:t>
            </a:r>
            <a:r>
              <a:rPr kumimoji="0" lang="en-US" altLang="fr-FR" dirty="0" err="1" smtClean="0"/>
              <a:t>réversible</a:t>
            </a:r>
            <a:r>
              <a:rPr kumimoji="0" lang="en-US" altLang="fr-FR" dirty="0" smtClean="0"/>
              <a:t> et </a:t>
            </a:r>
            <a:r>
              <a:rPr kumimoji="0" lang="en-US" altLang="fr-FR" dirty="0" err="1" smtClean="0"/>
              <a:t>temporaire</a:t>
            </a:r>
            <a:r>
              <a:rPr kumimoji="0" lang="en-US" altLang="fr-FR" dirty="0" smtClean="0"/>
              <a:t> la </a:t>
            </a:r>
            <a:r>
              <a:rPr kumimoji="0" lang="en-US" altLang="fr-FR" dirty="0" err="1" smtClean="0"/>
              <a:t>grossesse</a:t>
            </a:r>
            <a:r>
              <a:rPr kumimoji="0" lang="en-US" altLang="fr-FR" dirty="0" smtClean="0"/>
              <a:t>. </a:t>
            </a:r>
          </a:p>
          <a:p>
            <a:r>
              <a:rPr lang="en-US" altLang="fr-FR" dirty="0" smtClean="0"/>
              <a:t>De tout temps les femmes et les hommes </a:t>
            </a:r>
            <a:r>
              <a:rPr lang="en-US" altLang="fr-FR" dirty="0" err="1" smtClean="0"/>
              <a:t>ont</a:t>
            </a:r>
            <a:r>
              <a:rPr lang="en-US" altLang="fr-FR" dirty="0" smtClean="0"/>
              <a:t> </a:t>
            </a:r>
            <a:r>
              <a:rPr lang="en-US" altLang="fr-FR" dirty="0" err="1" smtClean="0"/>
              <a:t>inventé</a:t>
            </a:r>
            <a:r>
              <a:rPr lang="en-US" altLang="fr-FR" dirty="0" smtClean="0"/>
              <a:t> et </a:t>
            </a:r>
            <a:r>
              <a:rPr lang="en-US" altLang="fr-FR" dirty="0" err="1" smtClean="0"/>
              <a:t>crée</a:t>
            </a:r>
            <a:r>
              <a:rPr lang="en-US" altLang="fr-FR" dirty="0" smtClean="0"/>
              <a:t> </a:t>
            </a:r>
            <a:r>
              <a:rPr lang="en-US" altLang="fr-FR" dirty="0" err="1" smtClean="0"/>
              <a:t>milles</a:t>
            </a:r>
            <a:r>
              <a:rPr lang="en-US" altLang="fr-FR" dirty="0" smtClean="0"/>
              <a:t> </a:t>
            </a:r>
            <a:r>
              <a:rPr lang="en-US" altLang="fr-FR" dirty="0" err="1" smtClean="0"/>
              <a:t>recettes</a:t>
            </a:r>
            <a:r>
              <a:rPr lang="en-US" altLang="fr-FR" dirty="0" smtClean="0"/>
              <a:t> pour se </a:t>
            </a:r>
            <a:r>
              <a:rPr lang="en-US" altLang="fr-FR" dirty="0" err="1" smtClean="0"/>
              <a:t>contracepter</a:t>
            </a:r>
            <a:r>
              <a:rPr lang="en-US" altLang="fr-FR" dirty="0" smtClean="0"/>
              <a:t> </a:t>
            </a:r>
            <a:endParaRPr kumimoji="0" lang="en-US" altLang="fr-FR" dirty="0" smtClean="0"/>
          </a:p>
          <a:p>
            <a:r>
              <a:rPr kumimoji="0" lang="en-US" altLang="fr-FR" dirty="0" smtClean="0"/>
              <a:t>Le </a:t>
            </a:r>
            <a:r>
              <a:rPr kumimoji="0" lang="en-US" altLang="fr-FR" dirty="0" err="1" smtClean="0"/>
              <a:t>choix</a:t>
            </a:r>
            <a:r>
              <a:rPr kumimoji="0" lang="en-US" altLang="fr-FR" dirty="0" smtClean="0"/>
              <a:t>  de la </a:t>
            </a:r>
            <a:r>
              <a:rPr kumimoji="0" lang="en-US" altLang="fr-FR" dirty="0" err="1" smtClean="0"/>
              <a:t>méthode</a:t>
            </a:r>
            <a:r>
              <a:rPr kumimoji="0" lang="en-US" altLang="fr-FR" dirty="0" smtClean="0"/>
              <a:t> </a:t>
            </a:r>
            <a:r>
              <a:rPr kumimoji="0" lang="en-US" altLang="fr-FR" dirty="0" err="1" smtClean="0"/>
              <a:t>dépend</a:t>
            </a:r>
            <a:r>
              <a:rPr kumimoji="0" lang="en-US" altLang="fr-FR" dirty="0" smtClean="0"/>
              <a:t> de </a:t>
            </a:r>
            <a:r>
              <a:rPr kumimoji="0" lang="en-US" altLang="fr-FR" dirty="0" err="1" smtClean="0"/>
              <a:t>nombreux</a:t>
            </a:r>
            <a:r>
              <a:rPr kumimoji="0" lang="en-US" altLang="fr-FR" dirty="0" smtClean="0"/>
              <a:t> </a:t>
            </a:r>
            <a:r>
              <a:rPr kumimoji="0" lang="en-US" altLang="fr-FR" dirty="0" err="1" smtClean="0"/>
              <a:t>facteurs</a:t>
            </a:r>
            <a:r>
              <a:rPr kumimoji="0" lang="en-US" altLang="fr-FR" dirty="0" smtClean="0"/>
              <a:t>: </a:t>
            </a:r>
            <a:r>
              <a:rPr kumimoji="0" lang="en-US" altLang="fr-FR" dirty="0" err="1" smtClean="0"/>
              <a:t>culturels</a:t>
            </a:r>
            <a:r>
              <a:rPr kumimoji="0" lang="en-US" altLang="fr-FR" dirty="0" smtClean="0"/>
              <a:t>, </a:t>
            </a:r>
            <a:r>
              <a:rPr kumimoji="0" lang="en-US" altLang="fr-FR" dirty="0" err="1" smtClean="0"/>
              <a:t>médicaux,et</a:t>
            </a:r>
            <a:r>
              <a:rPr kumimoji="0" lang="en-US" altLang="fr-FR" dirty="0" smtClean="0"/>
              <a:t> </a:t>
            </a:r>
            <a:r>
              <a:rPr kumimoji="0" lang="en-US" altLang="fr-FR" dirty="0" err="1" smtClean="0"/>
              <a:t>périodes</a:t>
            </a:r>
            <a:r>
              <a:rPr kumimoji="0" lang="en-US" altLang="fr-FR" dirty="0" smtClean="0"/>
              <a:t> de la vie...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8983341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 </a:t>
            </a:r>
            <a:r>
              <a:rPr lang="fr-FR" b="1" dirty="0" smtClean="0"/>
              <a:t>Méthode de Billings</a:t>
            </a:r>
            <a:r>
              <a:rPr lang="fr-FR" dirty="0" smtClean="0"/>
              <a:t>: </a:t>
            </a:r>
          </a:p>
          <a:p>
            <a:pPr marL="0" indent="0">
              <a:buNone/>
            </a:pPr>
            <a:r>
              <a:rPr lang="fr-FR" dirty="0" smtClean="0"/>
              <a:t>Abstinence dès l’apparition de la glaire filante et à poursuivre pendant 4jours</a:t>
            </a:r>
          </a:p>
          <a:p>
            <a:r>
              <a:rPr lang="fr-FR" dirty="0" smtClean="0"/>
              <a:t> </a:t>
            </a:r>
            <a:r>
              <a:rPr lang="fr-FR" b="1" dirty="0" smtClean="0"/>
              <a:t>Coït interrompu </a:t>
            </a:r>
            <a:r>
              <a:rPr lang="fr-FR" dirty="0" smtClean="0"/>
              <a:t>( retrait)</a:t>
            </a:r>
          </a:p>
          <a:p>
            <a:r>
              <a:rPr lang="fr-CA" altLang="fr-FR" b="1" dirty="0" smtClean="0"/>
              <a:t>méthode Ogino-</a:t>
            </a:r>
            <a:r>
              <a:rPr lang="fr-CA" altLang="fr-FR" b="1" dirty="0" err="1" smtClean="0"/>
              <a:t>Knaus</a:t>
            </a:r>
            <a:r>
              <a:rPr lang="fr-CA" altLang="fr-FR" b="1" dirty="0" smtClean="0"/>
              <a:t>: </a:t>
            </a:r>
          </a:p>
          <a:p>
            <a:pPr marL="0" indent="0">
              <a:buNone/>
            </a:pPr>
            <a:r>
              <a:rPr lang="fr-CA" altLang="fr-FR" dirty="0" smtClean="0"/>
              <a:t>La femme étudie durant plusieurs cycles menstruels pour déterminer sa période ovulatoire. Il n’y aura pas de rapports sexuels durant cette période. C’est une méthode pas très efficace non plus.</a:t>
            </a:r>
          </a:p>
          <a:p>
            <a:pPr marL="0" indent="0">
              <a:buNone/>
            </a:pPr>
            <a:endParaRPr lang="fr-FR" sz="3500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3199177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b="1" dirty="0" smtClean="0"/>
              <a:t>méthode des températures </a:t>
            </a:r>
          </a:p>
          <a:p>
            <a:pPr marL="0" indent="0">
              <a:buNone/>
            </a:pPr>
            <a:r>
              <a:rPr lang="fr-CA" altLang="fr-FR" dirty="0" smtClean="0">
                <a:latin typeface="Times New Roman" pitchFamily="18" charset="0"/>
              </a:rPr>
              <a:t>au moment de l’ovulation, la température du corps monte de 0,5</a:t>
            </a:r>
            <a:r>
              <a:rPr lang="fr-CA" altLang="fr-FR" dirty="0" smtClean="0">
                <a:latin typeface="Times New Roman" pitchFamily="18" charset="0"/>
                <a:cs typeface="Times New Roman" pitchFamily="18" charset="0"/>
              </a:rPr>
              <a:t>ºC. Dans ce type de contraception, il faut s’abstenir de rapports sexuels du premier jour des règles jusqu’au troisième jour consécutif de température élevée</a:t>
            </a:r>
            <a:endParaRPr lang="en-CA" alt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8615483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/>
              <a:t>spermicides</a:t>
            </a:r>
            <a:endParaRPr lang="fr-FR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 produits tensio-actifs qui se déposent sur la muqueuse vaginale</a:t>
            </a:r>
          </a:p>
          <a:p>
            <a:r>
              <a:rPr lang="fr-FR" dirty="0"/>
              <a:t> </a:t>
            </a:r>
            <a:r>
              <a:rPr lang="fr-FR" dirty="0" smtClean="0"/>
              <a:t>action spermicide et éventuellement bactéricide</a:t>
            </a:r>
          </a:p>
          <a:p>
            <a:r>
              <a:rPr lang="fr-FR" dirty="0"/>
              <a:t> </a:t>
            </a:r>
            <a:r>
              <a:rPr lang="fr-FR" dirty="0" smtClean="0"/>
              <a:t>principe actif: chlorure de </a:t>
            </a:r>
            <a:r>
              <a:rPr lang="fr-FR" dirty="0" err="1" smtClean="0"/>
              <a:t>benzalkonium</a:t>
            </a:r>
            <a:endParaRPr lang="fr-FR" dirty="0" smtClean="0"/>
          </a:p>
          <a:p>
            <a:r>
              <a:rPr lang="fr-FR" dirty="0"/>
              <a:t> </a:t>
            </a:r>
            <a:r>
              <a:rPr lang="fr-FR" dirty="0" smtClean="0"/>
              <a:t>mode d’action: immobilisation de la queue et éclatement de la tête</a:t>
            </a:r>
          </a:p>
          <a:p>
            <a:r>
              <a:rPr lang="fr-FR" dirty="0"/>
              <a:t> </a:t>
            </a:r>
            <a:r>
              <a:rPr lang="fr-FR" dirty="0" smtClean="0"/>
              <a:t>éviter la toilette intime avec un savon ou ovule antiseptique après  un rapport car ils détruisent le principe actif </a:t>
            </a:r>
          </a:p>
          <a:p>
            <a:r>
              <a:rPr lang="fr-FR" dirty="0"/>
              <a:t> </a:t>
            </a:r>
            <a:r>
              <a:rPr lang="fr-FR" dirty="0" smtClean="0"/>
              <a:t>produits: crème, ovules, tampons et éponges.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2694679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609600" y="24928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i="1" dirty="0" smtClean="0"/>
              <a:t>Stérilisation féminine et masculine</a:t>
            </a:r>
            <a:endParaRPr lang="fr-FR" b="1" i="1" dirty="0"/>
          </a:p>
        </p:txBody>
      </p:sp>
    </p:spTree>
    <p:extLst>
      <p:ext uri="{BB962C8B-B14F-4D97-AF65-F5344CB8AC3E}">
        <p14:creationId xmlns="" xmlns:p14="http://schemas.microsoft.com/office/powerpoint/2010/main" val="31904854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>
              <a:buNone/>
            </a:pPr>
            <a:r>
              <a:rPr lang="fr-FR" b="1" i="1" dirty="0" smtClean="0"/>
              <a:t>1- stérilisation tubaire: </a:t>
            </a:r>
          </a:p>
          <a:p>
            <a:r>
              <a:rPr lang="fr-FR" dirty="0" smtClean="0"/>
              <a:t>Intervention irréversible</a:t>
            </a:r>
          </a:p>
          <a:p>
            <a:r>
              <a:rPr lang="fr-FR" dirty="0" smtClean="0"/>
              <a:t>Plusieurs méthodes :</a:t>
            </a:r>
          </a:p>
          <a:p>
            <a:pPr marL="0" indent="0">
              <a:buNone/>
            </a:pPr>
            <a:r>
              <a:rPr lang="fr-FR" dirty="0" smtClean="0"/>
              <a:t>-Hystéroscopie: insertion d’un implant </a:t>
            </a:r>
            <a:r>
              <a:rPr lang="fr-FR" dirty="0" err="1" smtClean="0"/>
              <a:t>métalique</a:t>
            </a:r>
            <a:r>
              <a:rPr lang="fr-FR" dirty="0" smtClean="0"/>
              <a:t> (</a:t>
            </a:r>
            <a:r>
              <a:rPr lang="fr-FR" dirty="0" err="1"/>
              <a:t>E</a:t>
            </a:r>
            <a:r>
              <a:rPr lang="fr-FR" dirty="0" err="1" smtClean="0"/>
              <a:t>ssure</a:t>
            </a:r>
            <a:r>
              <a:rPr lang="fr-FR" dirty="0" smtClean="0"/>
              <a:t>)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Coelioscopie</a:t>
            </a:r>
            <a:r>
              <a:rPr lang="fr-FR" dirty="0" smtClean="0"/>
              <a:t>: mise en place de clips ou  de YOON ou </a:t>
            </a:r>
            <a:r>
              <a:rPr lang="fr-FR" dirty="0" err="1" smtClean="0"/>
              <a:t>éléctrocogulation</a:t>
            </a:r>
            <a:r>
              <a:rPr lang="fr-FR" dirty="0" smtClean="0"/>
              <a:t> à la bipolaire</a:t>
            </a:r>
          </a:p>
          <a:p>
            <a:pPr marL="0" indent="0">
              <a:buNone/>
            </a:pPr>
            <a:r>
              <a:rPr lang="fr-FR" dirty="0" smtClean="0"/>
              <a:t>-Voie vaginale ou laparotomie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1389062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i="1" dirty="0" smtClean="0"/>
              <a:t>2-vasectomie bilatérale:</a:t>
            </a:r>
          </a:p>
          <a:p>
            <a:r>
              <a:rPr lang="fr-CA" altLang="fr-FR" dirty="0" smtClean="0"/>
              <a:t>ligature et section des canaux déférents sans modifier  la fonction endocrine des testicules</a:t>
            </a:r>
          </a:p>
          <a:p>
            <a:r>
              <a:rPr lang="fr-CA" dirty="0" smtClean="0"/>
              <a:t>Efficacité après 90 jours</a:t>
            </a:r>
          </a:p>
          <a:p>
            <a:r>
              <a:rPr lang="fr-CA" dirty="0" err="1" smtClean="0"/>
              <a:t>Repermeabilisation</a:t>
            </a:r>
            <a:r>
              <a:rPr lang="fr-CA" dirty="0" smtClean="0"/>
              <a:t> possible mais avec un taux de réussite &lt; 70%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5585369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i="1" dirty="0" smtClean="0"/>
              <a:t>Comment choisir sa contraception?</a:t>
            </a:r>
            <a:endParaRPr lang="fr-FR" b="1" i="1" dirty="0"/>
          </a:p>
        </p:txBody>
      </p:sp>
    </p:spTree>
    <p:extLst>
      <p:ext uri="{BB962C8B-B14F-4D97-AF65-F5344CB8AC3E}">
        <p14:creationId xmlns="" xmlns:p14="http://schemas.microsoft.com/office/powerpoint/2010/main" val="29559689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En fonction de la période de la vie génitale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chez l’</a:t>
            </a:r>
            <a:r>
              <a:rPr lang="fr-FR" b="1" dirty="0" smtClean="0"/>
              <a:t>adolescente</a:t>
            </a:r>
            <a:r>
              <a:rPr lang="fr-FR" dirty="0" smtClean="0"/>
              <a:t> la contraception hormonale est la méthode de choix , associé à un préservatif (IST),il s’agit de la COP minidosée(</a:t>
            </a:r>
            <a:r>
              <a:rPr lang="fr-FR" dirty="0" err="1" smtClean="0"/>
              <a:t>minidril</a:t>
            </a:r>
            <a:r>
              <a:rPr lang="fr-FR" dirty="0" smtClean="0"/>
              <a:t>)</a:t>
            </a:r>
          </a:p>
          <a:p>
            <a:r>
              <a:rPr lang="fr-FR" dirty="0"/>
              <a:t> </a:t>
            </a:r>
            <a:r>
              <a:rPr lang="fr-FR" b="1" dirty="0" smtClean="0"/>
              <a:t>après 35-40 ans</a:t>
            </a:r>
            <a:r>
              <a:rPr lang="fr-FR" dirty="0" smtClean="0"/>
              <a:t>:</a:t>
            </a:r>
          </a:p>
          <a:p>
            <a:pPr>
              <a:buFontTx/>
              <a:buChar char="-"/>
            </a:pPr>
            <a:r>
              <a:rPr lang="fr-FR" dirty="0" smtClean="0"/>
              <a:t>La Pilule garde une place en l’absence de FDR</a:t>
            </a:r>
          </a:p>
          <a:p>
            <a:pPr>
              <a:buFontTx/>
              <a:buChar char="-"/>
            </a:pPr>
            <a:r>
              <a:rPr lang="fr-FR" dirty="0"/>
              <a:t> </a:t>
            </a:r>
            <a:r>
              <a:rPr lang="fr-FR" dirty="0" smtClean="0"/>
              <a:t>DIU au progestatif si ménorragies fréquentes</a:t>
            </a:r>
          </a:p>
          <a:p>
            <a:pPr marL="0" indent="0">
              <a:buNone/>
            </a:pPr>
            <a:r>
              <a:rPr lang="fr-FR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2220311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381328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Post- </a:t>
            </a:r>
            <a:r>
              <a:rPr lang="fr-FR" b="1" dirty="0" err="1" smtClean="0"/>
              <a:t>partum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/>
              <a:t>-</a:t>
            </a:r>
            <a:r>
              <a:rPr lang="fr-FR" dirty="0" smtClean="0"/>
              <a:t> prescription codifiée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Microprogestatif</a:t>
            </a:r>
            <a:r>
              <a:rPr lang="fr-FR" dirty="0" smtClean="0"/>
              <a:t> à partir du 10eme jour en cas d’allaitement ou pilule minidosée à partir du 21eme jour en l’absence d’allaitement</a:t>
            </a:r>
          </a:p>
          <a:p>
            <a:pPr>
              <a:buFontTx/>
              <a:buChar char="-"/>
            </a:pPr>
            <a:r>
              <a:rPr lang="fr-FR" dirty="0" smtClean="0"/>
              <a:t>toute méthode est possible après 2mois si absence d’allaitement</a:t>
            </a:r>
          </a:p>
          <a:p>
            <a:r>
              <a:rPr lang="fr-FR" b="1" dirty="0" smtClean="0"/>
              <a:t>Post-abortum: </a:t>
            </a:r>
          </a:p>
          <a:p>
            <a:pPr marL="0" indent="0">
              <a:buNone/>
            </a:pPr>
            <a:r>
              <a:rPr lang="fr-FR" dirty="0" smtClean="0"/>
              <a:t>La contraception pourra être démarrée immédiatement de préférence par une pilule séquentielle</a:t>
            </a:r>
          </a:p>
          <a:p>
            <a:r>
              <a:rPr lang="fr-FR" b="1" dirty="0" smtClean="0"/>
              <a:t>Sportive de haut niveau</a:t>
            </a:r>
          </a:p>
          <a:p>
            <a:pPr marL="0" indent="0">
              <a:buNone/>
            </a:pPr>
            <a:r>
              <a:rPr lang="fr-FR" dirty="0" smtClean="0"/>
              <a:t>Contraception </a:t>
            </a:r>
            <a:r>
              <a:rPr lang="fr-FR" dirty="0" err="1" smtClean="0"/>
              <a:t>oestroprogestative</a:t>
            </a:r>
            <a:r>
              <a:rPr lang="fr-FR" dirty="0" smtClean="0"/>
              <a:t> monophasique pour compenser le déficit hormonal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3146495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En fonction de l’association à certaines thérapeutiques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produits diminuant l’efficacité des OP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b="1" dirty="0" smtClean="0"/>
              <a:t>Inducteurs enzymatiques </a:t>
            </a:r>
            <a:r>
              <a:rPr lang="fr-FR" dirty="0" smtClean="0"/>
              <a:t>du métabolisme </a:t>
            </a:r>
            <a:r>
              <a:rPr lang="fr-FR" dirty="0" err="1" smtClean="0"/>
              <a:t>hépatocytaire</a:t>
            </a:r>
            <a:r>
              <a:rPr lang="fr-FR" dirty="0"/>
              <a:t> </a:t>
            </a:r>
            <a:r>
              <a:rPr lang="fr-FR" dirty="0" smtClean="0"/>
              <a:t>des </a:t>
            </a:r>
            <a:r>
              <a:rPr lang="fr-FR" dirty="0" err="1" smtClean="0"/>
              <a:t>stéroides</a:t>
            </a:r>
            <a:r>
              <a:rPr lang="fr-FR" dirty="0" smtClean="0"/>
              <a:t> contraceptifs (rifampicine, certains anticonvulsivants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b="1" dirty="0" smtClean="0"/>
              <a:t>Inhibiteurs de la réabsorption intestinal</a:t>
            </a:r>
          </a:p>
          <a:p>
            <a:pPr marL="0" indent="0">
              <a:buNone/>
            </a:pPr>
            <a:r>
              <a:rPr lang="fr-FR" dirty="0" smtClean="0"/>
              <a:t> des OP (</a:t>
            </a:r>
            <a:r>
              <a:rPr lang="fr-FR" dirty="0" err="1" smtClean="0"/>
              <a:t>cholestyramine</a:t>
            </a:r>
            <a:r>
              <a:rPr lang="fr-FR" dirty="0" smtClean="0"/>
              <a:t>, antibiotiques oraux: ampicilline, néomycine, </a:t>
            </a:r>
            <a:r>
              <a:rPr lang="fr-FR" dirty="0" err="1" smtClean="0"/>
              <a:t>tetracyclines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580278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r>
              <a:rPr lang="fr-FR" sz="3600" b="1" dirty="0"/>
              <a:t>E</a:t>
            </a:r>
            <a:r>
              <a:rPr lang="fr-FR" sz="3600" b="1" dirty="0" smtClean="0"/>
              <a:t>fficacité des principales méthodes contraceptives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L’efficacité d'une méthode contraceptive se mesure par </a:t>
            </a:r>
            <a:r>
              <a:rPr lang="fr-FR" b="1" dirty="0" smtClean="0"/>
              <a:t>l'indice de Pearl</a:t>
            </a:r>
            <a:r>
              <a:rPr lang="fr-FR" dirty="0" smtClean="0"/>
              <a:t>.  </a:t>
            </a:r>
          </a:p>
          <a:p>
            <a:r>
              <a:rPr lang="fr-FR" dirty="0" smtClean="0"/>
              <a:t> Indice théorique est égal au pourcentage de grossesses "accidentelles" sur un an d'utilisation de la méthode.  </a:t>
            </a:r>
          </a:p>
          <a:p>
            <a:r>
              <a:rPr lang="fr-FR" dirty="0" smtClean="0"/>
              <a:t> Exemple, indice de Pearl = 2. Cela signifie que 2 femmes sur 100 utilisant la méthode contraceptive analysée pendant un an ont été enceintes dans l'année.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0001127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produits dont la toxicité hépatique ou l’</a:t>
            </a:r>
            <a:r>
              <a:rPr lang="fr-FR" dirty="0"/>
              <a:t>e</a:t>
            </a:r>
            <a:r>
              <a:rPr lang="fr-FR" dirty="0" smtClean="0"/>
              <a:t>fficacité est augmentée par les OP: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association IMAO-OP est contre indiqué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6283871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En fonction de certaines pathologies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r>
              <a:rPr lang="fr-FR" b="1" dirty="0" smtClean="0"/>
              <a:t>insuffisance rénale</a:t>
            </a:r>
            <a:r>
              <a:rPr lang="fr-FR" dirty="0" smtClean="0"/>
              <a:t>: on préconise des OP en continu</a:t>
            </a:r>
          </a:p>
          <a:p>
            <a:r>
              <a:rPr lang="fr-FR" dirty="0"/>
              <a:t> </a:t>
            </a:r>
            <a:r>
              <a:rPr lang="fr-FR" b="1" dirty="0" smtClean="0"/>
              <a:t>problèmes dermatologiques: </a:t>
            </a:r>
          </a:p>
          <a:p>
            <a:pPr marL="0" indent="0">
              <a:buNone/>
            </a:pPr>
            <a:r>
              <a:rPr lang="fr-FR" dirty="0" smtClean="0"/>
              <a:t>-érythème noueux et sclérodermie :contraception hormonale est contre indiquée</a:t>
            </a:r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dirty="0" err="1" smtClean="0"/>
              <a:t>acnée</a:t>
            </a:r>
            <a:r>
              <a:rPr lang="fr-FR" dirty="0" smtClean="0"/>
              <a:t>, alopécie, séborrhée sont améliorés plus ou moins rapidement par l’acétate de </a:t>
            </a:r>
            <a:r>
              <a:rPr lang="fr-FR" dirty="0" err="1" smtClean="0"/>
              <a:t>cyprotérone</a:t>
            </a:r>
            <a:r>
              <a:rPr lang="fr-FR" dirty="0" smtClean="0"/>
              <a:t>(Diane35), et </a:t>
            </a:r>
            <a:r>
              <a:rPr lang="fr-FR" dirty="0" err="1" smtClean="0"/>
              <a:t>norgéstimate</a:t>
            </a:r>
            <a:r>
              <a:rPr lang="fr-FR" dirty="0" smtClean="0"/>
              <a:t> (</a:t>
            </a:r>
            <a:r>
              <a:rPr lang="fr-FR" dirty="0" err="1" smtClean="0"/>
              <a:t>tricilest</a:t>
            </a:r>
            <a:r>
              <a:rPr lang="fr-FR" dirty="0" smtClean="0"/>
              <a:t>) </a:t>
            </a:r>
          </a:p>
        </p:txBody>
      </p:sp>
    </p:spTree>
    <p:extLst>
      <p:ext uri="{BB962C8B-B14F-4D97-AF65-F5344CB8AC3E}">
        <p14:creationId xmlns="" xmlns:p14="http://schemas.microsoft.com/office/powerpoint/2010/main" val="29440621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smtClean="0"/>
              <a:t>Ophtalmologie:</a:t>
            </a:r>
          </a:p>
          <a:p>
            <a:pPr marL="0" indent="0">
              <a:buNone/>
            </a:pPr>
            <a:r>
              <a:rPr lang="fr-FR" dirty="0" smtClean="0"/>
              <a:t>Sous OP une consultation urgente est recommandée si survenue de:</a:t>
            </a:r>
          </a:p>
          <a:p>
            <a:pPr>
              <a:buFontTx/>
              <a:buChar char="-"/>
            </a:pPr>
            <a:r>
              <a:rPr lang="fr-FR" dirty="0" smtClean="0"/>
              <a:t>Diplopie</a:t>
            </a:r>
          </a:p>
          <a:p>
            <a:pPr>
              <a:buFontTx/>
              <a:buChar char="-"/>
            </a:pPr>
            <a:r>
              <a:rPr lang="fr-FR" dirty="0" smtClean="0"/>
              <a:t>Hémianopsie</a:t>
            </a:r>
          </a:p>
          <a:p>
            <a:pPr>
              <a:buFontTx/>
              <a:buChar char="-"/>
            </a:pPr>
            <a:r>
              <a:rPr lang="fr-FR" dirty="0" smtClean="0"/>
              <a:t>Altération du champs visuel</a:t>
            </a:r>
          </a:p>
          <a:p>
            <a:pPr>
              <a:buFontTx/>
              <a:buChar char="-"/>
            </a:pPr>
            <a:r>
              <a:rPr lang="fr-FR" dirty="0" smtClean="0"/>
              <a:t>Amaurose</a:t>
            </a:r>
          </a:p>
          <a:p>
            <a:pPr>
              <a:buFontTx/>
              <a:buChar char="-"/>
            </a:pPr>
            <a:r>
              <a:rPr lang="fr-FR" dirty="0" smtClean="0"/>
              <a:t>Baisse de l’acuité visuelle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448118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ORL:</a:t>
            </a:r>
          </a:p>
          <a:p>
            <a:pPr marL="0" indent="0">
              <a:buNone/>
            </a:pPr>
            <a:r>
              <a:rPr lang="fr-FR" dirty="0" smtClean="0"/>
              <a:t>Arrêt urgent des OP si baisse brutale de l’acuité auditive</a:t>
            </a:r>
          </a:p>
          <a:p>
            <a:r>
              <a:rPr lang="fr-FR" b="1" dirty="0" smtClean="0"/>
              <a:t>Diabète:</a:t>
            </a:r>
          </a:p>
          <a:p>
            <a:pPr marL="0" indent="0">
              <a:buNone/>
            </a:pPr>
            <a:r>
              <a:rPr lang="fr-FR" dirty="0" smtClean="0"/>
              <a:t>-DIU possible si pas d’antécédents infectieux gynécologiques</a:t>
            </a:r>
          </a:p>
          <a:p>
            <a:pPr marL="0" indent="0">
              <a:buNone/>
            </a:pPr>
            <a:r>
              <a:rPr lang="fr-FR" dirty="0" smtClean="0"/>
              <a:t>-OP possible si diabète insulinodépendant bien équilibré sans complications oculaires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7314574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err="1" smtClean="0"/>
              <a:t>Mastopathies</a:t>
            </a:r>
            <a:r>
              <a:rPr lang="fr-FR" b="1" dirty="0" smtClean="0"/>
              <a:t> bénignes:</a:t>
            </a:r>
          </a:p>
          <a:p>
            <a:pPr marL="0" indent="0">
              <a:buNone/>
            </a:pPr>
            <a:r>
              <a:rPr lang="fr-FR" dirty="0" smtClean="0"/>
              <a:t>-Le risque est mal évalué des OP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- utilisation possible de </a:t>
            </a:r>
            <a:r>
              <a:rPr lang="fr-FR" dirty="0" err="1" smtClean="0"/>
              <a:t>macroprogestatif</a:t>
            </a:r>
            <a:r>
              <a:rPr lang="fr-FR" dirty="0" smtClean="0"/>
              <a:t> de façon discontinue ou DIU</a:t>
            </a:r>
          </a:p>
          <a:p>
            <a:r>
              <a:rPr lang="fr-FR" b="1" dirty="0" smtClean="0"/>
              <a:t>Dystrophie ovarienne</a:t>
            </a:r>
          </a:p>
          <a:p>
            <a:pPr marL="0" indent="0">
              <a:buNone/>
            </a:pPr>
            <a:r>
              <a:rPr lang="fr-FR" dirty="0" smtClean="0"/>
              <a:t>-Les </a:t>
            </a:r>
            <a:r>
              <a:rPr lang="fr-FR" dirty="0" err="1" smtClean="0"/>
              <a:t>microprogestatif</a:t>
            </a:r>
            <a:r>
              <a:rPr lang="fr-FR" dirty="0" smtClean="0"/>
              <a:t> continu sont contre indiqués</a:t>
            </a:r>
          </a:p>
          <a:p>
            <a:pPr marL="0" indent="0">
              <a:buNone/>
            </a:pPr>
            <a:r>
              <a:rPr lang="fr-FR" dirty="0" smtClean="0"/>
              <a:t>-Si absence de signes d’</a:t>
            </a:r>
            <a:r>
              <a:rPr lang="fr-FR" dirty="0" err="1" smtClean="0"/>
              <a:t>hyperandrogènie</a:t>
            </a:r>
            <a:r>
              <a:rPr lang="fr-FR" dirty="0" smtClean="0"/>
              <a:t> pilule mini ou </a:t>
            </a:r>
            <a:r>
              <a:rPr lang="fr-FR" dirty="0" err="1" smtClean="0"/>
              <a:t>normodosée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 Si signe d’</a:t>
            </a:r>
            <a:r>
              <a:rPr lang="fr-FR" dirty="0" err="1" smtClean="0"/>
              <a:t>hyperandrogènie</a:t>
            </a:r>
            <a:r>
              <a:rPr lang="fr-FR" dirty="0" smtClean="0"/>
              <a:t> :</a:t>
            </a:r>
            <a:r>
              <a:rPr lang="fr-FR" dirty="0" err="1" smtClean="0"/>
              <a:t>androcure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0907063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1" i="1" dirty="0" smtClean="0"/>
              <a:t>conclusion</a:t>
            </a:r>
            <a:endParaRPr lang="fr-FR" sz="4800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 La prescription doit être rédigée en fonction des fonctions morales religieuse de la sexualité , du profil psychologique et du niveau de compréhension</a:t>
            </a:r>
          </a:p>
          <a:p>
            <a:r>
              <a:rPr lang="fr-FR" dirty="0"/>
              <a:t> </a:t>
            </a:r>
            <a:r>
              <a:rPr lang="fr-FR" dirty="0" smtClean="0"/>
              <a:t>il n y a pas de contraception idéale, à chaque femme sa contraception</a:t>
            </a:r>
          </a:p>
          <a:p>
            <a:r>
              <a:rPr lang="fr-FR" dirty="0"/>
              <a:t> </a:t>
            </a:r>
            <a:r>
              <a:rPr lang="fr-FR" dirty="0" smtClean="0"/>
              <a:t>il y a des </a:t>
            </a:r>
            <a:r>
              <a:rPr lang="fr-FR" dirty="0" err="1" smtClean="0"/>
              <a:t>contre indications</a:t>
            </a:r>
            <a:r>
              <a:rPr lang="fr-FR" dirty="0" smtClean="0"/>
              <a:t> de la pilule dont le dépistage repose plus sur l’interrogatoire que sur les bilans</a:t>
            </a:r>
          </a:p>
          <a:p>
            <a:r>
              <a:rPr lang="fr-FR" dirty="0"/>
              <a:t> </a:t>
            </a:r>
            <a:r>
              <a:rPr lang="fr-FR" dirty="0" smtClean="0"/>
              <a:t>les accidents </a:t>
            </a:r>
            <a:r>
              <a:rPr lang="fr-FR" dirty="0" err="1" smtClean="0"/>
              <a:t>throboemboliques</a:t>
            </a:r>
            <a:r>
              <a:rPr lang="fr-FR" dirty="0" smtClean="0"/>
              <a:t> veineux sont le principal préjudice des </a:t>
            </a:r>
            <a:r>
              <a:rPr lang="fr-FR" dirty="0" err="1" smtClean="0"/>
              <a:t>oestroprogestatifs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187857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="" xmlns:p14="http://schemas.microsoft.com/office/powerpoint/2010/main" val="354484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7593" b="3110"/>
          <a:stretch/>
        </p:blipFill>
        <p:spPr bwMode="auto">
          <a:xfrm>
            <a:off x="251519" y="332656"/>
            <a:ext cx="8609637" cy="5855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403648" y="5949280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Efficacité des méthodes contraceptives selon l’OMS 2011  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141032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QUELS MOYENS CONNAISSEZ VOUS?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contraception hormonale</a:t>
            </a:r>
          </a:p>
          <a:p>
            <a:r>
              <a:rPr lang="fr-FR" dirty="0"/>
              <a:t> </a:t>
            </a:r>
            <a:r>
              <a:rPr lang="fr-FR" dirty="0" smtClean="0"/>
              <a:t>contraception mécanique</a:t>
            </a:r>
          </a:p>
          <a:p>
            <a:r>
              <a:rPr lang="fr-FR" dirty="0"/>
              <a:t> </a:t>
            </a:r>
            <a:r>
              <a:rPr lang="fr-FR" dirty="0" smtClean="0"/>
              <a:t>contraception naturelle</a:t>
            </a:r>
          </a:p>
          <a:p>
            <a:r>
              <a:rPr lang="fr-FR" dirty="0"/>
              <a:t> </a:t>
            </a:r>
            <a:r>
              <a:rPr lang="fr-FR" dirty="0" smtClean="0"/>
              <a:t>stérilisation féminine et masculine</a:t>
            </a:r>
          </a:p>
          <a:p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672132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3514402"/>
          </a:xfrm>
        </p:spPr>
        <p:txBody>
          <a:bodyPr>
            <a:normAutofit/>
          </a:bodyPr>
          <a:lstStyle/>
          <a:p>
            <a:r>
              <a:rPr lang="fr-FR" sz="5400" i="1" dirty="0" smtClean="0"/>
              <a:t>Contraception hormonale</a:t>
            </a:r>
            <a:endParaRPr lang="fr-FR" sz="5400" i="1" dirty="0"/>
          </a:p>
        </p:txBody>
      </p:sp>
    </p:spTree>
    <p:extLst>
      <p:ext uri="{BB962C8B-B14F-4D97-AF65-F5344CB8AC3E}">
        <p14:creationId xmlns="" xmlns:p14="http://schemas.microsoft.com/office/powerpoint/2010/main" val="3447840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dirty="0" smtClean="0"/>
              <a:t>  Un interrogatoire de qualité complété par un examen clinique et un bilan biologique  permettront de dépister les contre- indications et de choisir le meilleur composé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240158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/>
              <a:t>La pilule</a:t>
            </a:r>
            <a:endParaRPr lang="fr-FR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altLang="fr-FR" dirty="0" smtClean="0"/>
              <a:t>Parmi les plus efficaces</a:t>
            </a:r>
          </a:p>
          <a:p>
            <a:pPr>
              <a:lnSpc>
                <a:spcPct val="150000"/>
              </a:lnSpc>
            </a:pPr>
            <a:r>
              <a:rPr lang="fr-FR" altLang="fr-FR" dirty="0" smtClean="0"/>
              <a:t>Sur prescription médicale</a:t>
            </a:r>
          </a:p>
          <a:p>
            <a:pPr>
              <a:lnSpc>
                <a:spcPct val="150000"/>
              </a:lnSpc>
            </a:pPr>
            <a:r>
              <a:rPr lang="fr-FR" altLang="fr-FR" dirty="0" smtClean="0"/>
              <a:t>2 types: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dirty="0" smtClean="0"/>
              <a:t>-Pilule combinée </a:t>
            </a:r>
            <a:r>
              <a:rPr lang="fr-FR" altLang="fr-FR" dirty="0" err="1" smtClean="0"/>
              <a:t>oestroprogéstative</a:t>
            </a:r>
            <a:endParaRPr lang="fr-FR" altLang="fr-FR" dirty="0" smtClean="0"/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dirty="0" smtClean="0"/>
              <a:t>-Pilule </a:t>
            </a:r>
            <a:r>
              <a:rPr lang="fr-FR" altLang="fr-FR" dirty="0" err="1" smtClean="0"/>
              <a:t>progéstative</a:t>
            </a:r>
            <a:endParaRPr lang="fr-FR" alt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952286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1542</Words>
  <Application>Microsoft Office PowerPoint</Application>
  <PresentationFormat>Affichage à l'écran (4:3)</PresentationFormat>
  <Paragraphs>190</Paragraphs>
  <Slides>46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46</vt:i4>
      </vt:variant>
    </vt:vector>
  </HeadingPairs>
  <TitlesOfParts>
    <vt:vector size="47" baseType="lpstr">
      <vt:lpstr>Thème Office</vt:lpstr>
      <vt:lpstr>La contraception</vt:lpstr>
      <vt:lpstr>Plan</vt:lpstr>
      <vt:lpstr>Introduction</vt:lpstr>
      <vt:lpstr> Efficacité des principales méthodes contraceptives </vt:lpstr>
      <vt:lpstr>Diapositive 5</vt:lpstr>
      <vt:lpstr>QUELS MOYENS CONNAISSEZ VOUS?</vt:lpstr>
      <vt:lpstr>Contraception hormonale</vt:lpstr>
      <vt:lpstr>Diapositive 8</vt:lpstr>
      <vt:lpstr>La pilule</vt:lpstr>
      <vt:lpstr>La pilule combinée</vt:lpstr>
      <vt:lpstr>Diapositive 11</vt:lpstr>
      <vt:lpstr>La pilule progestative</vt:lpstr>
      <vt:lpstr>DIU au progestatif</vt:lpstr>
      <vt:lpstr>Diapositive 14</vt:lpstr>
      <vt:lpstr>Patch (contraceptif dermique)</vt:lpstr>
      <vt:lpstr>Anneau vaginal (NUVARING)</vt:lpstr>
      <vt:lpstr>Contraception injectable</vt:lpstr>
      <vt:lpstr>Contraception d’urgence</vt:lpstr>
      <vt:lpstr>Implanon NTX</vt:lpstr>
      <vt:lpstr>Diapositive 20</vt:lpstr>
      <vt:lpstr>Diapositive 21</vt:lpstr>
      <vt:lpstr>Diapositive 22</vt:lpstr>
      <vt:lpstr>Diapositive 23</vt:lpstr>
      <vt:lpstr>Contraception mécanique</vt:lpstr>
      <vt:lpstr>DIU au cuivre</vt:lpstr>
      <vt:lpstr>Diaphragmes</vt:lpstr>
      <vt:lpstr>Préservatif féminin</vt:lpstr>
      <vt:lpstr>Préservatif masculin (condom)</vt:lpstr>
      <vt:lpstr>Diapositive 29</vt:lpstr>
      <vt:lpstr>Diapositive 30</vt:lpstr>
      <vt:lpstr>Diapositive 31</vt:lpstr>
      <vt:lpstr>spermicides</vt:lpstr>
      <vt:lpstr>Diapositive 33</vt:lpstr>
      <vt:lpstr>Diapositive 34</vt:lpstr>
      <vt:lpstr>Diapositive 35</vt:lpstr>
      <vt:lpstr>Comment choisir sa contraception?</vt:lpstr>
      <vt:lpstr>En fonction de la période de la vie génitale</vt:lpstr>
      <vt:lpstr>Diapositive 38</vt:lpstr>
      <vt:lpstr>En fonction de l’association à certaines thérapeutiques</vt:lpstr>
      <vt:lpstr>Diapositive 40</vt:lpstr>
      <vt:lpstr>En fonction de certaines pathologies</vt:lpstr>
      <vt:lpstr>Diapositive 42</vt:lpstr>
      <vt:lpstr>Diapositive 43</vt:lpstr>
      <vt:lpstr>Diapositive 44</vt:lpstr>
      <vt:lpstr>conclusion</vt:lpstr>
      <vt:lpstr>Diapositive 46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MINOUCHA</dc:creator>
  <cp:lastModifiedBy>SWEET</cp:lastModifiedBy>
  <cp:revision>90</cp:revision>
  <dcterms:created xsi:type="dcterms:W3CDTF">2016-10-12T13:25:27Z</dcterms:created>
  <dcterms:modified xsi:type="dcterms:W3CDTF">2007-08-21T21:45:55Z</dcterms:modified>
</cp:coreProperties>
</file>