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2" r:id="rId6"/>
    <p:sldId id="260" r:id="rId7"/>
    <p:sldId id="261" r:id="rId8"/>
    <p:sldId id="262" r:id="rId9"/>
    <p:sldId id="263" r:id="rId10"/>
    <p:sldId id="271" r:id="rId11"/>
    <p:sldId id="273" r:id="rId12"/>
    <p:sldId id="264" r:id="rId13"/>
    <p:sldId id="265" r:id="rId14"/>
    <p:sldId id="274" r:id="rId15"/>
    <p:sldId id="278" r:id="rId16"/>
    <p:sldId id="275" r:id="rId17"/>
    <p:sldId id="276" r:id="rId18"/>
    <p:sldId id="281" r:id="rId19"/>
    <p:sldId id="282" r:id="rId20"/>
    <p:sldId id="283" r:id="rId21"/>
    <p:sldId id="267" r:id="rId22"/>
    <p:sldId id="268" r:id="rId23"/>
    <p:sldId id="269" r:id="rId24"/>
    <p:sldId id="277" r:id="rId25"/>
    <p:sldId id="270" r:id="rId26"/>
    <p:sldId id="279" r:id="rId27"/>
    <p:sldId id="280" r:id="rId28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6" d="100"/>
          <a:sy n="76" d="100"/>
        </p:scale>
        <p:origin x="-1794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F22A8-9A15-4237-8E2D-056A07859F1C}" type="datetimeFigureOut">
              <a:rPr lang="fr-FR"/>
              <a:pPr>
                <a:defRPr/>
              </a:pPr>
              <a:t>04/04/2020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100D5-5BB9-4F8E-85D1-BE0DD642766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F4BDB-B07F-4AA9-8FF2-FDCC4E947444}" type="datetimeFigureOut">
              <a:rPr lang="fr-FR"/>
              <a:pPr>
                <a:defRPr/>
              </a:pPr>
              <a:t>04/04/2020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76F19-58D0-4947-A07B-39CA598E25C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C40EA-0437-4A91-AAF4-E30CB6EA99E0}" type="datetimeFigureOut">
              <a:rPr lang="fr-FR"/>
              <a:pPr>
                <a:defRPr/>
              </a:pPr>
              <a:t>04/04/2020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BBDDC-8ECE-48B8-9B0B-E67DCC8EFC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95CBF-2168-4D6B-BD67-490E87F73675}" type="datetimeFigureOut">
              <a:rPr lang="fr-FR"/>
              <a:pPr>
                <a:defRPr/>
              </a:pPr>
              <a:t>04/04/2020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7681F-1548-4711-984D-2DA148EB66D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0B76D-30D4-48A7-8037-5CF296D92360}" type="datetimeFigureOut">
              <a:rPr lang="fr-FR"/>
              <a:pPr>
                <a:defRPr/>
              </a:pPr>
              <a:t>04/04/2020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53F0C-5469-4B1F-9EF9-4867B0E8DF2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2F412-96B9-4B30-9C06-67316C395D05}" type="datetimeFigureOut">
              <a:rPr lang="fr-FR"/>
              <a:pPr>
                <a:defRPr/>
              </a:pPr>
              <a:t>04/04/2020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CF9BB-8296-487F-A344-2FA8DB9CB4D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4EA6-076A-450A-95F3-09BA2A02B77D}" type="datetimeFigureOut">
              <a:rPr lang="fr-FR"/>
              <a:pPr>
                <a:defRPr/>
              </a:pPr>
              <a:t>04/04/2020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8D88B-D1BE-401E-9DA0-4F5D371AEC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454B1-1AB2-43C5-A36B-71A2FB5D11F7}" type="datetimeFigureOut">
              <a:rPr lang="fr-FR"/>
              <a:pPr>
                <a:defRPr/>
              </a:pPr>
              <a:t>04/04/2020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16B9A-6F57-4F4E-849F-2A66F44F47F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AAAB7-CD91-47DB-A7F5-2E40D4C3D35F}" type="datetimeFigureOut">
              <a:rPr lang="fr-FR"/>
              <a:pPr>
                <a:defRPr/>
              </a:pPr>
              <a:t>04/04/2020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59AE2-6F34-4BEF-9E71-590A22F059A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881B7-E8DE-4E18-B6D7-CB2506CDA4E5}" type="datetimeFigureOut">
              <a:rPr lang="fr-FR"/>
              <a:pPr>
                <a:defRPr/>
              </a:pPr>
              <a:t>04/04/2020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9A368-45FD-4FF0-BC02-78ECA56119C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503B1-1EE2-4707-8522-862F10DF6A00}" type="datetimeFigureOut">
              <a:rPr lang="fr-FR"/>
              <a:pPr>
                <a:defRPr/>
              </a:pPr>
              <a:t>04/04/2020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723F4-EA72-4C68-96BB-CD6DD23F554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2B0BC3F-5FFE-477D-AD3E-7E4A43798D1D}" type="datetimeFigureOut">
              <a:rPr lang="fr-FR"/>
              <a:pPr>
                <a:defRPr/>
              </a:pPr>
              <a:t>04/04/2020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87A7FCE-FAB3-4B85-88EC-ADC69A11B1F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0" y="2571744"/>
            <a:ext cx="9144000" cy="1470025"/>
          </a:xfrm>
          <a:solidFill>
            <a:schemeClr val="accent2"/>
          </a:solidFill>
        </p:spPr>
        <p:txBody>
          <a:bodyPr/>
          <a:lstStyle/>
          <a:p>
            <a:r>
              <a:rPr lang="fr-FR" sz="3200" dirty="0" smtClean="0">
                <a:solidFill>
                  <a:schemeClr val="bg1"/>
                </a:solidFill>
                <a:latin typeface="Book Antiqua" pitchFamily="18" charset="0"/>
              </a:rPr>
              <a:t>POLYPES ET POLYPOSES RECTO COLIQUES</a:t>
            </a:r>
            <a:br>
              <a:rPr lang="fr-FR" sz="3200" dirty="0" smtClean="0">
                <a:solidFill>
                  <a:schemeClr val="bg1"/>
                </a:solidFill>
                <a:latin typeface="Book Antiqua" pitchFamily="18" charset="0"/>
              </a:rPr>
            </a:br>
            <a:endParaRPr lang="fr-FR" sz="3200" dirty="0" smtClean="0">
              <a:solidFill>
                <a:schemeClr val="bg1"/>
              </a:solidFill>
              <a:latin typeface="Book Antiqua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3108" y="4572008"/>
            <a:ext cx="6715172" cy="2285992"/>
          </a:xfrm>
        </p:spPr>
        <p:txBody>
          <a:bodyPr rtlCol="0">
            <a:normAutofit/>
          </a:bodyPr>
          <a:lstStyle/>
          <a:p>
            <a:pPr algn="r"/>
            <a:r>
              <a:rPr lang="fr-FR" sz="2400" b="1" dirty="0" smtClean="0">
                <a:solidFill>
                  <a:schemeClr val="tx1"/>
                </a:solidFill>
                <a:latin typeface="Trebuchet MS" pitchFamily="34" charset="0"/>
              </a:rPr>
              <a:t>Dr  DAMMENE DEBBIH Karim</a:t>
            </a:r>
          </a:p>
          <a:p>
            <a:pPr algn="r"/>
            <a:r>
              <a:rPr lang="fr-FR" sz="2400" b="1" dirty="0" smtClean="0">
                <a:solidFill>
                  <a:schemeClr val="tx1"/>
                </a:solidFill>
                <a:latin typeface="Trebuchet MS" pitchFamily="34" charset="0"/>
              </a:rPr>
              <a:t>Gastroentérologue</a:t>
            </a:r>
          </a:p>
        </p:txBody>
      </p:sp>
      <p:pic>
        <p:nvPicPr>
          <p:cNvPr id="2052" name="Picture 4" descr="E:\cours Frida\téléchargement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0455" y="398487"/>
            <a:ext cx="3393953" cy="1857388"/>
          </a:xfrm>
          <a:prstGeom prst="rect">
            <a:avLst/>
          </a:prstGeom>
          <a:noFill/>
        </p:spPr>
      </p:pic>
      <p:pic>
        <p:nvPicPr>
          <p:cNvPr id="2053" name="Picture 5" descr="E:\cours Frida\images (5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7584" y="398487"/>
            <a:ext cx="4022871" cy="18573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E:\cours Frida\recto-colite-ulcerohemmoragique-fmc-pr-arbaoui-chu-tlemcen-35-63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7122" y="0"/>
            <a:ext cx="8880076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E:\cours Frida\téléchargement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57214"/>
            <a:ext cx="9144000" cy="68342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contenu 2"/>
          <p:cNvSpPr>
            <a:spLocks noGrp="1"/>
          </p:cNvSpPr>
          <p:nvPr>
            <p:ph idx="1"/>
          </p:nvPr>
        </p:nvSpPr>
        <p:spPr>
          <a:xfrm>
            <a:off x="428625" y="857250"/>
            <a:ext cx="8501063" cy="4525963"/>
          </a:xfrm>
        </p:spPr>
        <p:txBody>
          <a:bodyPr/>
          <a:lstStyle/>
          <a:p>
            <a:pPr algn="just"/>
            <a:endParaRPr lang="fr-FR" sz="2000" dirty="0" smtClean="0">
              <a:latin typeface="Book Antiqua" pitchFamily="18" charset="0"/>
            </a:endParaRPr>
          </a:p>
          <a:p>
            <a:pPr marL="457200" indent="-457200" algn="just">
              <a:buFont typeface="+mj-lt"/>
              <a:buAutoNum type="arabicParenR"/>
            </a:pPr>
            <a:r>
              <a:rPr lang="fr-FR" sz="2000" b="1" dirty="0" smtClean="0">
                <a:solidFill>
                  <a:schemeClr val="tx2"/>
                </a:solidFill>
              </a:rPr>
              <a:t>Polypose  adénomateuse familiale (PAF)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fr-FR" sz="2000" b="1" u="sng" dirty="0" smtClean="0">
                <a:solidFill>
                  <a:prstClr val="black"/>
                </a:solidFill>
              </a:rPr>
              <a:t>Généralités- définition</a:t>
            </a:r>
            <a:r>
              <a:rPr lang="fr-FR" sz="2000" u="sng" dirty="0">
                <a:solidFill>
                  <a:prstClr val="black"/>
                </a:solidFill>
              </a:rPr>
              <a:t> </a:t>
            </a:r>
            <a:r>
              <a:rPr lang="fr-FR" sz="2000" u="sng" dirty="0" smtClean="0">
                <a:solidFill>
                  <a:prstClr val="black"/>
                </a:solidFill>
              </a:rPr>
              <a:t>:</a:t>
            </a:r>
          </a:p>
          <a:p>
            <a:pPr marL="0" indent="0" algn="just">
              <a:buNone/>
            </a:pPr>
            <a:endParaRPr lang="fr-FR" sz="2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000" dirty="0" smtClean="0"/>
              <a:t>Maladie rare, héréditaire, à transmission autosomique dominante, due à la mutation du gène APC situé sur le bras long du chromosome 5.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fr-FR" sz="2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000" dirty="0" smtClean="0"/>
              <a:t>Caractérisé par le développement de polypes, très nombreux (adénomes) dans le colon et le rectum ( 100, voire 1000).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fr-FR" sz="2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000" dirty="0" smtClean="0"/>
              <a:t>En l’absence de traitement, elle évolue inévitablement vers le cancer colorectal.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fr-FR" sz="2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000" dirty="0" smtClean="0"/>
              <a:t>La PAF est responsable de 1% des cancers colorectaux.</a:t>
            </a:r>
          </a:p>
          <a:p>
            <a:pPr algn="just"/>
            <a:endParaRPr lang="fr-FR" sz="2000" dirty="0" smtClean="0">
              <a:latin typeface="Book Antiqua" pitchFamily="18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857250" y="428625"/>
            <a:ext cx="7786688" cy="461963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+mn-lt"/>
              </a:rPr>
              <a:t>III-Polyposes recto coliques</a:t>
            </a:r>
            <a:r>
              <a:rPr lang="fr-FR" sz="2400" b="1" dirty="0">
                <a:solidFill>
                  <a:schemeClr val="bg1"/>
                </a:solidFill>
                <a:latin typeface="Book Antiqua" pitchFamily="18" charset="0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2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2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688631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fr-FR" sz="2000" b="1" u="sng" dirty="0" smtClean="0">
                <a:solidFill>
                  <a:prstClr val="black"/>
                </a:solidFill>
              </a:rPr>
              <a:t>Clinique</a:t>
            </a:r>
            <a:r>
              <a:rPr lang="fr-FR" sz="2000" u="sng" dirty="0" smtClean="0">
                <a:solidFill>
                  <a:prstClr val="black"/>
                </a:solidFill>
              </a:rPr>
              <a:t>:</a:t>
            </a:r>
          </a:p>
          <a:p>
            <a:pPr marL="0" indent="0">
              <a:buNone/>
            </a:pPr>
            <a:endParaRPr lang="fr-FR" sz="2000" dirty="0" smtClean="0">
              <a:latin typeface="Book Antiqua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2000" dirty="0" smtClean="0"/>
              <a:t>Rectorragies- diarrhée- douleurs abdominales.</a:t>
            </a:r>
            <a:endParaRPr lang="fr-FR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2000" dirty="0" smtClean="0"/>
              <a:t>Chez un sujet qui hérite le gène APC, il reste asymptomatique jusqu’à  la puberté.</a:t>
            </a:r>
            <a:endParaRPr lang="fr-FR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2000" dirty="0" smtClean="0"/>
              <a:t>L’âge moyen d’apparition des polypes est de 25 ans, les signes digestifs à 33 ans et le cancer à 40 ans.</a:t>
            </a:r>
          </a:p>
          <a:p>
            <a:endParaRPr lang="fr-FR" sz="2000" dirty="0">
              <a:latin typeface="Book Antiqua" pitchFamily="18" charset="0"/>
            </a:endParaRPr>
          </a:p>
          <a:p>
            <a:pPr lvl="0">
              <a:buFont typeface="Wingdings" panose="05000000000000000000" pitchFamily="2" charset="2"/>
              <a:buChar char="v"/>
            </a:pPr>
            <a:r>
              <a:rPr lang="fr-FR" sz="2000" b="1" u="sng" dirty="0" smtClean="0">
                <a:solidFill>
                  <a:prstClr val="black"/>
                </a:solidFill>
              </a:rPr>
              <a:t>Endoscopie</a:t>
            </a:r>
            <a:r>
              <a:rPr lang="fr-FR" sz="2000" u="sng" dirty="0" smtClean="0">
                <a:solidFill>
                  <a:prstClr val="black"/>
                </a:solidFill>
              </a:rPr>
              <a:t>:</a:t>
            </a:r>
            <a:endParaRPr lang="fr-FR" sz="2000" dirty="0">
              <a:solidFill>
                <a:prstClr val="black"/>
              </a:solidFill>
              <a:latin typeface="Book Antiqua" pitchFamily="18" charset="0"/>
            </a:endParaRPr>
          </a:p>
          <a:p>
            <a:pPr marL="0" indent="0">
              <a:buNone/>
            </a:pPr>
            <a:endParaRPr lang="fr-FR" sz="2000" dirty="0" smtClean="0">
              <a:latin typeface="Book Antiqua" pitchFamily="18" charset="0"/>
            </a:endParaRPr>
          </a:p>
          <a:p>
            <a:pPr lvl="0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fr-FR" sz="2000" dirty="0">
                <a:solidFill>
                  <a:prstClr val="black"/>
                </a:solidFill>
                <a:cs typeface="Arial" charset="0"/>
              </a:rPr>
              <a:t>100, voire 1000 polypes donnant un aspect de tapis en haute </a:t>
            </a:r>
            <a:r>
              <a:rPr lang="fr-FR" sz="2000" dirty="0" smtClean="0">
                <a:solidFill>
                  <a:prstClr val="black"/>
                </a:solidFill>
                <a:cs typeface="Arial" charset="0"/>
              </a:rPr>
              <a:t>laine.</a:t>
            </a:r>
          </a:p>
          <a:p>
            <a:pPr lvl="0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fr-FR" sz="2000" dirty="0" smtClean="0">
                <a:solidFill>
                  <a:prstClr val="black"/>
                </a:solidFill>
                <a:cs typeface="Arial" charset="0"/>
              </a:rPr>
              <a:t>Ces polypes sont des adénomes </a:t>
            </a:r>
            <a:r>
              <a:rPr lang="fr-FR" sz="2000" dirty="0">
                <a:solidFill>
                  <a:prstClr val="black"/>
                </a:solidFill>
                <a:cs typeface="Arial" charset="0"/>
              </a:rPr>
              <a:t>tubuleux, villeux ou tubulo-villeux avec degrés variables de dysplasie.</a:t>
            </a:r>
          </a:p>
          <a:p>
            <a:pPr>
              <a:buFont typeface="Arial" charset="0"/>
              <a:buNone/>
            </a:pPr>
            <a:endParaRPr lang="fr-FR" sz="2000" dirty="0" smtClean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E:\cours Frida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9396" y="1285860"/>
            <a:ext cx="6554437" cy="43577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E:\cours Frida\images (6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57290" y="692696"/>
            <a:ext cx="6500858" cy="58081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E:\cours Frida\téléchargement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1124744"/>
            <a:ext cx="5164056" cy="48760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 rtlCol="0">
            <a:normAutofit fontScale="4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fr-FR" dirty="0" smtClean="0"/>
          </a:p>
          <a:p>
            <a:pPr lvl="0">
              <a:buFont typeface="Wingdings" panose="05000000000000000000" pitchFamily="2" charset="2"/>
              <a:buChar char="v"/>
            </a:pPr>
            <a:r>
              <a:rPr lang="fr-FR" sz="5000" b="1" u="sng" dirty="0" smtClean="0">
                <a:solidFill>
                  <a:prstClr val="black"/>
                </a:solidFill>
              </a:rPr>
              <a:t>Manifestations extra-coliques</a:t>
            </a:r>
            <a:r>
              <a:rPr lang="fr-FR" sz="5000" u="sng" dirty="0" smtClean="0">
                <a:solidFill>
                  <a:prstClr val="black"/>
                </a:solidFill>
              </a:rPr>
              <a:t>:</a:t>
            </a:r>
            <a:endParaRPr lang="fr-FR" sz="5000" dirty="0" smtClean="0">
              <a:latin typeface="Book Antiqua" pitchFamily="18" charset="0"/>
            </a:endParaRPr>
          </a:p>
          <a:p>
            <a:pPr marL="0" indent="0" algn="just" fontAlgn="auto">
              <a:spcAft>
                <a:spcPts val="600"/>
              </a:spcAft>
              <a:buNone/>
              <a:defRPr/>
            </a:pPr>
            <a:endParaRPr lang="fr-FR" sz="5000" dirty="0">
              <a:latin typeface="Book Antiqua" pitchFamily="18" charset="0"/>
            </a:endParaRPr>
          </a:p>
          <a:p>
            <a:pPr algn="just" fontAlgn="auto"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fr-FR" sz="5000" b="1" dirty="0" smtClean="0">
                <a:solidFill>
                  <a:srgbClr val="00B050"/>
                </a:solidFill>
              </a:rPr>
              <a:t>Polypes adénomateux proximaux : </a:t>
            </a:r>
            <a:r>
              <a:rPr lang="fr-FR" sz="5000" dirty="0" smtClean="0"/>
              <a:t>siège duodénal, multiples, le plus souvent en péri-ampullaire (50%) avec un risque élevé de dégénérescence.</a:t>
            </a:r>
          </a:p>
          <a:p>
            <a:pPr algn="just" fontAlgn="auto"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fr-FR" sz="5000" b="1" dirty="0" smtClean="0">
                <a:solidFill>
                  <a:srgbClr val="00B050"/>
                </a:solidFill>
              </a:rPr>
              <a:t>Hypertrophie de la couche pigmentée de la rétine</a:t>
            </a:r>
            <a:r>
              <a:rPr lang="fr-FR" sz="5000" dirty="0" smtClean="0"/>
              <a:t>.</a:t>
            </a:r>
            <a:endParaRPr lang="fr-FR" sz="5000" dirty="0"/>
          </a:p>
          <a:p>
            <a:pPr algn="just" fontAlgn="auto"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fr-FR" sz="5000" b="1" dirty="0" smtClean="0">
                <a:solidFill>
                  <a:srgbClr val="00B050"/>
                </a:solidFill>
              </a:rPr>
              <a:t>Tumeurs osseuses.</a:t>
            </a:r>
          </a:p>
          <a:p>
            <a:pPr algn="just" fontAlgn="auto"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fr-FR" sz="5000" b="1" dirty="0" smtClean="0">
                <a:solidFill>
                  <a:srgbClr val="00B050"/>
                </a:solidFill>
              </a:rPr>
              <a:t>Ostéomes mandibulaires.</a:t>
            </a:r>
            <a:endParaRPr lang="fr-FR" sz="5000" b="1" dirty="0">
              <a:solidFill>
                <a:srgbClr val="00B050"/>
              </a:solidFill>
            </a:endParaRPr>
          </a:p>
          <a:p>
            <a:pPr algn="just" fontAlgn="auto"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fr-FR" sz="5000" b="1" dirty="0" smtClean="0">
                <a:solidFill>
                  <a:srgbClr val="00B050"/>
                </a:solidFill>
              </a:rPr>
              <a:t>Malformations dentaires : </a:t>
            </a:r>
            <a:r>
              <a:rPr lang="fr-FR" sz="5000" dirty="0" smtClean="0"/>
              <a:t>dents incluses ou dents surnuméraires.</a:t>
            </a:r>
          </a:p>
          <a:p>
            <a:pPr algn="just" fontAlgn="auto"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fr-FR" sz="5000" b="1" dirty="0" smtClean="0">
                <a:solidFill>
                  <a:srgbClr val="00B050"/>
                </a:solidFill>
              </a:rPr>
              <a:t>Tumeurs desmoïdes et fibromateuses : </a:t>
            </a:r>
            <a:r>
              <a:rPr lang="fr-FR" sz="5000" dirty="0" smtClean="0"/>
              <a:t>tumeurs bénignes se développant à partir des éléments musculo-aponévrotiques des tissus mous, ne dégénèrent jamais.</a:t>
            </a:r>
          </a:p>
          <a:p>
            <a:pPr marL="0" indent="0" algn="just" fontAlgn="auto">
              <a:spcAft>
                <a:spcPts val="600"/>
              </a:spcAft>
              <a:buNone/>
              <a:defRPr/>
            </a:pPr>
            <a:r>
              <a:rPr lang="fr-FR" sz="5000" b="1" dirty="0" smtClean="0"/>
              <a:t>- </a:t>
            </a:r>
            <a:r>
              <a:rPr lang="fr-FR" sz="5000" dirty="0" smtClean="0"/>
              <a:t>Siège : paroi péritonéal, rétro-péritoine</a:t>
            </a:r>
            <a:r>
              <a:rPr lang="fr-FR" sz="5000" dirty="0"/>
              <a:t>.</a:t>
            </a:r>
            <a:endParaRPr lang="fr-FR" sz="5000" dirty="0" smtClean="0"/>
          </a:p>
          <a:p>
            <a:pPr marL="0" indent="0" algn="just" fontAlgn="auto">
              <a:spcAft>
                <a:spcPts val="600"/>
              </a:spcAft>
              <a:buNone/>
              <a:defRPr/>
            </a:pPr>
            <a:r>
              <a:rPr lang="fr-FR" sz="5000" b="1" dirty="0" smtClean="0"/>
              <a:t>- </a:t>
            </a:r>
            <a:r>
              <a:rPr lang="fr-FR" sz="5000" dirty="0" smtClean="0"/>
              <a:t>Gravité : envahissent et compriment les organes de voisinage</a:t>
            </a:r>
            <a:r>
              <a:rPr lang="fr-FR" sz="5000" dirty="0" smtClean="0">
                <a:latin typeface="Book Antiqua" pitchFamily="18" charset="0"/>
              </a:rPr>
              <a:t>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dirty="0" smtClean="0">
                <a:latin typeface="Book Antiqua" pitchFamily="18" charset="0"/>
              </a:rPr>
              <a:t> 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6399" y="-24"/>
            <a:ext cx="4567633" cy="2607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463" y="144463"/>
            <a:ext cx="4377127" cy="2498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00232" y="3429000"/>
            <a:ext cx="5631363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714356"/>
            <a:ext cx="3481238" cy="2543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61795" y="857232"/>
            <a:ext cx="2653401" cy="18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57355" y="3364688"/>
            <a:ext cx="4649807" cy="3350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654050"/>
          </a:xfrm>
          <a:solidFill>
            <a:srgbClr val="FF0000"/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2400" b="1" dirty="0" smtClean="0">
                <a:solidFill>
                  <a:schemeClr val="bg1"/>
                </a:solidFill>
              </a:rPr>
              <a:t>I-Introduction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4305647"/>
          </a:xfrm>
        </p:spPr>
        <p:txBody>
          <a:bodyPr/>
          <a:lstStyle/>
          <a:p>
            <a:pPr algn="just">
              <a:buFont typeface="Arial" charset="0"/>
              <a:buNone/>
            </a:pPr>
            <a:endParaRPr lang="fr-FR" sz="2000" dirty="0" smtClean="0">
              <a:latin typeface="Book Antiqua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fr-FR" sz="2000" dirty="0" smtClean="0"/>
              <a:t>La plupart des tumeurs bénignes colorectales font saillie dans la lumière intestinale sont appelées : polypes.</a:t>
            </a:r>
          </a:p>
          <a:p>
            <a:pPr algn="just">
              <a:buFont typeface="Wingdings" pitchFamily="2" charset="2"/>
              <a:buChar char="§"/>
            </a:pPr>
            <a:r>
              <a:rPr lang="fr-FR" sz="2000" dirty="0" smtClean="0"/>
              <a:t>La structure histologique de ces polypes est épithéliale ou conjonctive.</a:t>
            </a:r>
          </a:p>
          <a:p>
            <a:pPr algn="just">
              <a:buFont typeface="Wingdings" pitchFamily="2" charset="2"/>
              <a:buChar char="§"/>
            </a:pPr>
            <a:r>
              <a:rPr lang="fr-FR" sz="2000" dirty="0" smtClean="0"/>
              <a:t>La forme la plus fréquente est l’adénome : état précancéreux à l’origine de plus de 80% des cancers recto coliques.</a:t>
            </a:r>
          </a:p>
          <a:p>
            <a:pPr algn="just">
              <a:buFont typeface="Wingdings" pitchFamily="2" charset="2"/>
              <a:buChar char="§"/>
            </a:pPr>
            <a:r>
              <a:rPr lang="fr-FR" sz="2000" dirty="0" smtClean="0"/>
              <a:t>Le plus souvent, les polypes sont isolés ou en petit nombre parfois multiples et peuvent réaliser une polypose dans le cadre d’une affection génétique.</a:t>
            </a:r>
          </a:p>
          <a:p>
            <a:pPr algn="just">
              <a:buFont typeface="Wingdings" pitchFamily="2" charset="2"/>
              <a:buChar char="§"/>
            </a:pPr>
            <a:r>
              <a:rPr lang="fr-FR" sz="2000" dirty="0" smtClean="0"/>
              <a:t>Compte tenu du potentiel malin de ces polypes, leur dépistage, leur traitement et leur surveillance constituent un véritable problème de santé publique.</a:t>
            </a:r>
          </a:p>
          <a:p>
            <a:pPr algn="just"/>
            <a:endParaRPr lang="fr-FR" sz="2000" dirty="0" smtClean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92456" y="2643182"/>
            <a:ext cx="3032044" cy="1778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462" y="144462"/>
            <a:ext cx="3930553" cy="2070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72132" y="4350550"/>
            <a:ext cx="2976570" cy="2004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contenu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6096148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v"/>
            </a:pPr>
            <a:r>
              <a:rPr lang="fr-FR" sz="2000" b="1" u="sng" dirty="0" smtClean="0">
                <a:solidFill>
                  <a:prstClr val="black"/>
                </a:solidFill>
              </a:rPr>
              <a:t>Diagnostique positif</a:t>
            </a:r>
            <a:r>
              <a:rPr lang="fr-FR" sz="2000" u="sng" dirty="0" smtClean="0">
                <a:solidFill>
                  <a:prstClr val="black"/>
                </a:solidFill>
              </a:rPr>
              <a:t>:</a:t>
            </a:r>
            <a:endParaRPr lang="fr-FR" sz="2000" dirty="0">
              <a:solidFill>
                <a:prstClr val="black"/>
              </a:solidFill>
              <a:latin typeface="Book Antiqua" pitchFamily="18" charset="0"/>
            </a:endParaRPr>
          </a:p>
          <a:p>
            <a:pPr>
              <a:buFont typeface="Arial" charset="0"/>
              <a:buNone/>
            </a:pPr>
            <a:endParaRPr lang="fr-FR" sz="2000" dirty="0" smtClean="0">
              <a:latin typeface="Book Antiqua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2000" dirty="0" smtClean="0"/>
              <a:t>Endoscopie avec étude histologique : adénomes.</a:t>
            </a:r>
            <a:endParaRPr lang="fr-FR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2000" dirty="0" smtClean="0"/>
              <a:t>Manifestations extra-coliques.</a:t>
            </a:r>
            <a:endParaRPr lang="fr-FR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2000" dirty="0" smtClean="0"/>
              <a:t>Diagnostique de certitude : mise en évidence de la mutation du gène APC.</a:t>
            </a:r>
            <a:endParaRPr lang="fr-FR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2000" dirty="0" smtClean="0"/>
              <a:t>Dépistage familial des autres cas asymptomatiques: </a:t>
            </a:r>
          </a:p>
          <a:p>
            <a:pPr marL="0" indent="0">
              <a:buNone/>
            </a:pPr>
            <a:r>
              <a:rPr lang="fr-FR" sz="2000" dirty="0" smtClean="0"/>
              <a:t>    </a:t>
            </a:r>
            <a:r>
              <a:rPr lang="fr-FR" sz="2000" b="1" dirty="0" smtClean="0"/>
              <a:t> -</a:t>
            </a:r>
            <a:r>
              <a:rPr lang="fr-FR" sz="2000" dirty="0" smtClean="0"/>
              <a:t>A partir de l’âge de 15 ans on réalise une rectosigmoïdoscopie avec étude   </a:t>
            </a:r>
          </a:p>
          <a:p>
            <a:pPr marL="0" lvl="0" indent="0">
              <a:buNone/>
            </a:pPr>
            <a:r>
              <a:rPr lang="fr-FR" sz="2000" dirty="0" smtClean="0"/>
              <a:t>       </a:t>
            </a:r>
            <a:r>
              <a:rPr lang="fr-FR" sz="2000" dirty="0">
                <a:solidFill>
                  <a:prstClr val="black"/>
                </a:solidFill>
              </a:rPr>
              <a:t>histologique des </a:t>
            </a:r>
            <a:r>
              <a:rPr lang="fr-FR" sz="2000" dirty="0" smtClean="0">
                <a:solidFill>
                  <a:prstClr val="black"/>
                </a:solidFill>
              </a:rPr>
              <a:t>prélèvements.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fr-FR" sz="2000" dirty="0" smtClean="0"/>
              <a:t>Test génétique : recherche de la mutation.</a:t>
            </a:r>
            <a:endParaRPr lang="fr-FR" sz="200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fr-FR" sz="2000" dirty="0" smtClean="0"/>
              <a:t>Fond d’œil. </a:t>
            </a:r>
          </a:p>
          <a:p>
            <a:pPr lvl="0">
              <a:buFont typeface="Wingdings" panose="05000000000000000000" pitchFamily="2" charset="2"/>
              <a:buChar char="Ø"/>
            </a:pPr>
            <a:endParaRPr lang="fr-FR" sz="2000" dirty="0" smtClean="0"/>
          </a:p>
          <a:p>
            <a:pPr lvl="0">
              <a:buFont typeface="Wingdings" panose="05000000000000000000" pitchFamily="2" charset="2"/>
              <a:buChar char="v"/>
            </a:pPr>
            <a:r>
              <a:rPr lang="fr-FR" sz="2000" b="1" u="sng" dirty="0" smtClean="0">
                <a:solidFill>
                  <a:prstClr val="black"/>
                </a:solidFill>
              </a:rPr>
              <a:t>Surveillance du sujet porteur de la mutation</a:t>
            </a:r>
            <a:r>
              <a:rPr lang="fr-FR" sz="2000" u="sng" dirty="0">
                <a:solidFill>
                  <a:prstClr val="black"/>
                </a:solidFill>
              </a:rPr>
              <a:t>:</a:t>
            </a:r>
            <a:endParaRPr lang="fr-FR" sz="2000" u="sng" dirty="0" smtClean="0">
              <a:solidFill>
                <a:prstClr val="black"/>
              </a:solidFill>
            </a:endParaRPr>
          </a:p>
          <a:p>
            <a:pPr lvl="0">
              <a:buFont typeface="Wingdings" panose="05000000000000000000" pitchFamily="2" charset="2"/>
              <a:buChar char="v"/>
            </a:pPr>
            <a:endParaRPr lang="fr-FR" sz="2000" dirty="0">
              <a:solidFill>
                <a:prstClr val="black"/>
              </a:solidFill>
              <a:latin typeface="Book Antiqua" pitchFamily="18" charset="0"/>
            </a:endParaRPr>
          </a:p>
          <a:p>
            <a:pPr lvl="0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fr-FR" sz="2000" dirty="0">
                <a:solidFill>
                  <a:prstClr val="black"/>
                </a:solidFill>
                <a:cs typeface="Arial" charset="0"/>
              </a:rPr>
              <a:t>Coloscopie chaque 2 ans à partir de 12- </a:t>
            </a:r>
            <a:r>
              <a:rPr lang="fr-FR" sz="2000">
                <a:solidFill>
                  <a:prstClr val="black"/>
                </a:solidFill>
                <a:cs typeface="Arial" charset="0"/>
              </a:rPr>
              <a:t>15 </a:t>
            </a:r>
            <a:r>
              <a:rPr lang="fr-FR" sz="2000" smtClean="0">
                <a:solidFill>
                  <a:prstClr val="black"/>
                </a:solidFill>
                <a:cs typeface="Arial" charset="0"/>
              </a:rPr>
              <a:t>ans.</a:t>
            </a:r>
            <a:endParaRPr lang="fr-FR" sz="2000" dirty="0" smtClean="0">
              <a:solidFill>
                <a:prstClr val="black"/>
              </a:solidFill>
              <a:cs typeface="Arial" charset="0"/>
            </a:endParaRPr>
          </a:p>
          <a:p>
            <a:pPr lvl="0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fr-FR" sz="2000" dirty="0" smtClean="0">
                <a:solidFill>
                  <a:prstClr val="black"/>
                </a:solidFill>
                <a:cs typeface="Arial" charset="0"/>
              </a:rPr>
              <a:t>Duodénoscopie </a:t>
            </a:r>
            <a:r>
              <a:rPr lang="fr-FR" sz="2000" dirty="0">
                <a:solidFill>
                  <a:prstClr val="black"/>
                </a:solidFill>
                <a:cs typeface="Arial" charset="0"/>
              </a:rPr>
              <a:t>chaque 3 ans à partir de 20 </a:t>
            </a:r>
            <a:r>
              <a:rPr lang="fr-FR" sz="2000" dirty="0" smtClean="0">
                <a:solidFill>
                  <a:prstClr val="black"/>
                </a:solidFill>
                <a:cs typeface="Arial" charset="0"/>
              </a:rPr>
              <a:t>ans.</a:t>
            </a:r>
            <a:endParaRPr lang="fr-FR" sz="2000" dirty="0">
              <a:solidFill>
                <a:prstClr val="black"/>
              </a:solidFill>
              <a:cs typeface="Arial" charset="0"/>
            </a:endParaRPr>
          </a:p>
          <a:p>
            <a:pPr>
              <a:buFont typeface="Arial" charset="0"/>
              <a:buNone/>
            </a:pPr>
            <a:endParaRPr lang="fr-F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3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3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3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3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31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31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331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331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conten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v"/>
            </a:pPr>
            <a:r>
              <a:rPr lang="fr-FR" sz="2000" b="1" u="sng" dirty="0" smtClean="0">
                <a:solidFill>
                  <a:prstClr val="black"/>
                </a:solidFill>
              </a:rPr>
              <a:t>Traitement</a:t>
            </a:r>
            <a:r>
              <a:rPr lang="fr-FR" sz="2000" u="sng" dirty="0" smtClean="0">
                <a:solidFill>
                  <a:prstClr val="black"/>
                </a:solidFill>
              </a:rPr>
              <a:t>:</a:t>
            </a:r>
            <a:endParaRPr lang="fr-FR" sz="2000" dirty="0" smtClean="0">
              <a:latin typeface="Book Antiqua" pitchFamily="18" charset="0"/>
            </a:endParaRPr>
          </a:p>
          <a:p>
            <a:pPr algn="just"/>
            <a:endParaRPr lang="fr-FR" sz="2000" dirty="0">
              <a:latin typeface="Book Antiqua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000" b="1" dirty="0" smtClean="0">
                <a:solidFill>
                  <a:srgbClr val="00B050"/>
                </a:solidFill>
              </a:rPr>
              <a:t>But : </a:t>
            </a:r>
            <a:r>
              <a:rPr lang="fr-FR" sz="2000" dirty="0" smtClean="0"/>
              <a:t>éradication de tous les adénomes.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000" b="1" dirty="0" smtClean="0">
                <a:solidFill>
                  <a:srgbClr val="00B050"/>
                </a:solidFill>
              </a:rPr>
              <a:t>Chirurgie : </a:t>
            </a:r>
          </a:p>
          <a:p>
            <a:pPr lvl="1" algn="just"/>
            <a:r>
              <a:rPr lang="fr-FR" sz="2000" b="1" u="sng" dirty="0" err="1" smtClean="0"/>
              <a:t>Procto</a:t>
            </a:r>
            <a:r>
              <a:rPr lang="fr-FR" sz="2000" b="1" u="sng" dirty="0" smtClean="0"/>
              <a:t>-colectomie totale  avec anastomose iléo anale</a:t>
            </a:r>
          </a:p>
          <a:p>
            <a:pPr lvl="1" algn="just"/>
            <a:r>
              <a:rPr lang="fr-FR" sz="2000" u="sng" dirty="0" smtClean="0"/>
              <a:t>Dans un certains cas,  </a:t>
            </a:r>
            <a:r>
              <a:rPr lang="fr-FR" sz="2000" b="1" u="sng" dirty="0" smtClean="0"/>
              <a:t>Colectomie totale avec </a:t>
            </a:r>
            <a:r>
              <a:rPr lang="fr-FR" sz="2000" b="1" u="sng" dirty="0" err="1" smtClean="0"/>
              <a:t>anstomose</a:t>
            </a:r>
            <a:r>
              <a:rPr lang="fr-FR" sz="2000" b="1" u="sng" dirty="0" smtClean="0"/>
              <a:t> iléo-rectale </a:t>
            </a:r>
            <a:r>
              <a:rPr lang="fr-FR" sz="2000" u="sng" dirty="0" smtClean="0"/>
              <a:t>(avec conservation du rectum), </a:t>
            </a:r>
            <a:r>
              <a:rPr lang="fr-FR" sz="2000" dirty="0" smtClean="0"/>
              <a:t>si il y a  moins de 10 polypes au niveau du rectum. Surveillance du rectum, annuelle ou biannuelle plus ou moins </a:t>
            </a:r>
            <a:r>
              <a:rPr lang="fr-FR" sz="2000" dirty="0"/>
              <a:t>p</a:t>
            </a:r>
            <a:r>
              <a:rPr lang="fr-FR" sz="2000" dirty="0" smtClean="0"/>
              <a:t>olypectomie endoscopique. (+++)</a:t>
            </a:r>
          </a:p>
          <a:p>
            <a:pPr lvl="1" algn="just">
              <a:buNone/>
            </a:pPr>
            <a:r>
              <a:rPr lang="fr-FR" sz="2000" dirty="0" smtClean="0"/>
              <a:t>* Surveillance endoscopique et écho-endoscopique des polypes duodénaux et surtout péri-ampullaires car risque de dégénérescence.</a:t>
            </a:r>
          </a:p>
          <a:p>
            <a:pPr algn="just">
              <a:buFont typeface="Arial" charset="0"/>
              <a:buNone/>
            </a:pPr>
            <a:endParaRPr lang="fr-FR" sz="2000" dirty="0" smtClean="0"/>
          </a:p>
          <a:p>
            <a:pPr lvl="1" algn="just"/>
            <a:r>
              <a:rPr lang="fr-FR" sz="2000" b="1" u="sng" dirty="0" smtClean="0"/>
              <a:t>Polypectomie ou destruction au laser</a:t>
            </a:r>
            <a:r>
              <a:rPr lang="fr-FR" sz="2000" dirty="0" smtClean="0"/>
              <a:t>.</a:t>
            </a:r>
          </a:p>
          <a:p>
            <a:pPr marL="457200" lvl="1" indent="0" algn="just">
              <a:buNone/>
            </a:pPr>
            <a:endParaRPr lang="fr-FR" sz="2000" dirty="0" smtClean="0"/>
          </a:p>
          <a:p>
            <a:pPr lvl="1" algn="just"/>
            <a:r>
              <a:rPr lang="fr-FR" sz="2000" u="sng" dirty="0" smtClean="0"/>
              <a:t>Si ampullome </a:t>
            </a:r>
            <a:r>
              <a:rPr lang="fr-FR" sz="2000" dirty="0" smtClean="0"/>
              <a:t>avec dysplasie sévère ou dégénérescence, on réalisera une </a:t>
            </a:r>
            <a:r>
              <a:rPr lang="fr-FR" sz="2000" b="1" dirty="0" err="1" smtClean="0"/>
              <a:t>duodéno</a:t>
            </a:r>
            <a:r>
              <a:rPr lang="fr-FR" sz="2000" b="1" dirty="0" smtClean="0"/>
              <a:t>-pancréatectomie céphalique (DPC).</a:t>
            </a:r>
          </a:p>
          <a:p>
            <a:pPr marL="0" indent="0" algn="just">
              <a:buNone/>
            </a:pPr>
            <a:endParaRPr lang="fr-FR" sz="2000" dirty="0" smtClean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conten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lvl="0" indent="0" algn="just">
              <a:buNone/>
            </a:pPr>
            <a:r>
              <a:rPr lang="fr-FR" sz="2000" b="1" dirty="0" smtClean="0">
                <a:solidFill>
                  <a:srgbClr val="1F497D"/>
                </a:solidFill>
              </a:rPr>
              <a:t>2) Autres polyposes ( non adénomateuse):</a:t>
            </a:r>
            <a:endParaRPr lang="fr-FR" sz="2400" dirty="0">
              <a:latin typeface="Book Antiqua" pitchFamily="18" charset="0"/>
            </a:endParaRPr>
          </a:p>
          <a:p>
            <a:pPr>
              <a:buFont typeface="Arial" charset="0"/>
              <a:buNone/>
            </a:pPr>
            <a:endParaRPr lang="fr-FR" sz="20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fr-FR" sz="2000" b="1" u="sng" dirty="0" smtClean="0"/>
              <a:t>Syndrome de Peutz-Jeghers :</a:t>
            </a:r>
          </a:p>
          <a:p>
            <a:pPr marL="0" indent="0">
              <a:buNone/>
            </a:pPr>
            <a:endParaRPr lang="fr-FR" sz="2000" b="1" u="sng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000" dirty="0" smtClean="0"/>
              <a:t>Polypose intestinale hamartomateuse, les polypes sont constitués de fibres musculaires revêtues de cellules intestinales muco sécrétantes.</a:t>
            </a:r>
            <a:endParaRPr lang="fr-FR" sz="2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000" dirty="0" smtClean="0"/>
              <a:t>Associés à des lésions cutanéomuqueuses pigmentées.</a:t>
            </a:r>
            <a:endParaRPr lang="fr-FR" sz="2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000" dirty="0" smtClean="0"/>
              <a:t>Maladies à transmission autosomique dominante, touche l’estomac, le grêle et le colon sans potentiel malin.</a:t>
            </a:r>
            <a:endParaRPr lang="fr-FR" sz="2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000" dirty="0" smtClean="0"/>
              <a:t>Clinique : peut se révéler par un saignement, occlusion, invagination intestinale aigue.</a:t>
            </a:r>
            <a:endParaRPr lang="fr-FR" sz="2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000" dirty="0" smtClean="0"/>
              <a:t>Traitement : ablation endoscopique des polypes.</a:t>
            </a:r>
          </a:p>
          <a:p>
            <a:pPr marL="0" indent="0">
              <a:buNone/>
            </a:pPr>
            <a:endParaRPr lang="fr-FR" sz="2000" dirty="0" smtClean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E:\cours Frida\téléchargement (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7544" y="620689"/>
            <a:ext cx="4032448" cy="3051676"/>
          </a:xfrm>
          <a:prstGeom prst="rect">
            <a:avLst/>
          </a:prstGeom>
          <a:noFill/>
        </p:spPr>
      </p:pic>
      <p:pic>
        <p:nvPicPr>
          <p:cNvPr id="33795" name="Picture 3" descr="E:\cours Frida\téléchargement (5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37274" y="620689"/>
            <a:ext cx="3649536" cy="3051675"/>
          </a:xfrm>
          <a:prstGeom prst="rect">
            <a:avLst/>
          </a:prstGeom>
          <a:noFill/>
        </p:spPr>
      </p:pic>
      <p:pic>
        <p:nvPicPr>
          <p:cNvPr id="33796" name="Picture 4" descr="E:\cours Frida\téléchargement (7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3672364"/>
            <a:ext cx="4214842" cy="3185636"/>
          </a:xfrm>
          <a:prstGeom prst="rect">
            <a:avLst/>
          </a:prstGeom>
          <a:noFill/>
        </p:spPr>
      </p:pic>
      <p:pic>
        <p:nvPicPr>
          <p:cNvPr id="33798" name="Picture 6" descr="E:\cours Frida\téléchargement (4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43504" y="3857628"/>
            <a:ext cx="3643306" cy="2728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fr-FR" sz="2000" dirty="0" smtClean="0"/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fr-FR" sz="2000" b="1" u="sng" dirty="0" smtClean="0"/>
              <a:t>Polypose juvénile 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000" dirty="0"/>
              <a:t>P</a:t>
            </a:r>
            <a:r>
              <a:rPr lang="fr-FR" sz="2000" dirty="0" smtClean="0"/>
              <a:t>olypes juvéniles gastriques ou coliques.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000" dirty="0"/>
              <a:t>T</a:t>
            </a:r>
            <a:r>
              <a:rPr lang="fr-FR" sz="2000" dirty="0" smtClean="0"/>
              <a:t>raitement : exérèse endoscopique ou chirurgicale.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fr-FR" sz="2000" dirty="0" smtClean="0"/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fr-FR" sz="2000" b="1" u="sng" dirty="0" smtClean="0"/>
              <a:t>Syndrome de Cronkhite- Canada 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000" dirty="0"/>
              <a:t>P</a:t>
            </a:r>
            <a:r>
              <a:rPr lang="fr-FR" sz="2000" dirty="0" smtClean="0"/>
              <a:t>olypose gastro-intestinale diffuse juvénile associée à une alopécie cutanée et une dystrophie des ongles.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fr-FR" sz="2000" dirty="0" smtClean="0"/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fr-FR" sz="2000" b="1" u="sng" dirty="0" smtClean="0"/>
              <a:t>Polypose lymphoïde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000" dirty="0"/>
              <a:t>P</a:t>
            </a:r>
            <a:r>
              <a:rPr lang="fr-FR" sz="2000" dirty="0" smtClean="0"/>
              <a:t>etits nodules lymphoïdes disséminés dans le colon et le rectum, constituée de follicules lymphoïdes hyperplasiques, se voit surtout chez l’enfant.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Book Antiqua" pitchFamily="18" charset="0"/>
              </a:rPr>
              <a:t>Polypose juvénile</a:t>
            </a:r>
            <a:endParaRPr lang="fr-FR" dirty="0"/>
          </a:p>
        </p:txBody>
      </p:sp>
      <p:pic>
        <p:nvPicPr>
          <p:cNvPr id="35842" name="Picture 2" descr="E:\cours Frida\im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2125" y="1319212"/>
            <a:ext cx="5619750" cy="4219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E:\cours Frida\téléchargement (8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14290"/>
            <a:ext cx="2447925" cy="1866900"/>
          </a:xfrm>
          <a:prstGeom prst="rect">
            <a:avLst/>
          </a:prstGeom>
          <a:noFill/>
        </p:spPr>
      </p:pic>
      <p:pic>
        <p:nvPicPr>
          <p:cNvPr id="36867" name="Picture 3" descr="E:\cours Frida\téléchargement (9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47924" y="1428736"/>
            <a:ext cx="6410355" cy="500066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786050" y="714356"/>
            <a:ext cx="47452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 smtClean="0">
                <a:latin typeface="Book Antiqua" pitchFamily="18" charset="0"/>
              </a:rPr>
              <a:t>Syndrome de Cronkhite- Canada</a:t>
            </a:r>
            <a:r>
              <a:rPr lang="fr-FR" dirty="0" smtClean="0">
                <a:latin typeface="Book Antiqua" pitchFamily="18" charset="0"/>
              </a:rPr>
              <a:t> 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785813" y="2708920"/>
            <a:ext cx="1409923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098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>
              <a:buNone/>
            </a:pPr>
            <a:r>
              <a:rPr lang="fr-FR" sz="2000" b="1" dirty="0" smtClean="0">
                <a:solidFill>
                  <a:schemeClr val="tx2"/>
                </a:solidFill>
              </a:rPr>
              <a:t>1)Adénomes recto coliques ( polypes adénomateux):</a:t>
            </a:r>
          </a:p>
          <a:p>
            <a:pPr>
              <a:buNone/>
            </a:pPr>
            <a:endParaRPr lang="fr-FR" sz="2000" b="1" dirty="0" smtClean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fr-FR" sz="2000" b="1" u="sng" dirty="0" smtClean="0"/>
              <a:t>Définition : </a:t>
            </a:r>
            <a:r>
              <a:rPr lang="fr-FR" sz="2000" dirty="0" smtClean="0"/>
              <a:t>tumeur épithéliale bénigne du colon et du rectum.</a:t>
            </a:r>
          </a:p>
          <a:p>
            <a:pPr>
              <a:buFont typeface="Wingdings" pitchFamily="2" charset="2"/>
              <a:buChar char="v"/>
            </a:pPr>
            <a:r>
              <a:rPr lang="fr-FR" sz="2000" b="1" u="sng" dirty="0" smtClean="0"/>
              <a:t>Anapath:</a:t>
            </a:r>
          </a:p>
          <a:p>
            <a:pPr>
              <a:buNone/>
            </a:pPr>
            <a:r>
              <a:rPr lang="fr-FR" sz="2000" dirty="0" smtClean="0"/>
              <a:t>      Macoscopie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000" b="1" dirty="0" smtClean="0">
                <a:solidFill>
                  <a:srgbClr val="00B050"/>
                </a:solidFill>
              </a:rPr>
              <a:t>Forme : </a:t>
            </a:r>
            <a:r>
              <a:rPr lang="fr-FR" sz="2000" dirty="0" smtClean="0"/>
              <a:t>pédiculé ou sessile (repose directement sur la muqueuse).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000" b="1" dirty="0" smtClean="0">
                <a:solidFill>
                  <a:srgbClr val="00B050"/>
                </a:solidFill>
              </a:rPr>
              <a:t>Nombre : </a:t>
            </a:r>
            <a:r>
              <a:rPr lang="fr-FR" sz="2000" dirty="0" smtClean="0"/>
              <a:t>unique ou en petit nombre.</a:t>
            </a:r>
            <a:endParaRPr lang="fr-FR" sz="2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000" b="1" dirty="0" smtClean="0">
                <a:solidFill>
                  <a:srgbClr val="00B050"/>
                </a:solidFill>
              </a:rPr>
              <a:t>Taille : </a:t>
            </a:r>
            <a:r>
              <a:rPr lang="fr-FR" sz="2000" dirty="0" smtClean="0"/>
              <a:t>variable.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000" b="1" dirty="0" smtClean="0">
                <a:solidFill>
                  <a:srgbClr val="00B050"/>
                </a:solidFill>
              </a:rPr>
              <a:t>Surface : </a:t>
            </a:r>
            <a:r>
              <a:rPr lang="fr-FR" sz="2000" dirty="0" smtClean="0"/>
              <a:t>généralement de coloration rouge.</a:t>
            </a:r>
          </a:p>
          <a:p>
            <a:endParaRPr lang="fr-FR" sz="2000" dirty="0" smtClean="0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785813" y="357188"/>
            <a:ext cx="7572375" cy="46166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  <a:latin typeface="+mj-lt"/>
              </a:rPr>
              <a:t>II-Polypes </a:t>
            </a:r>
            <a:r>
              <a:rPr lang="fr-FR" sz="2400" b="1" dirty="0">
                <a:solidFill>
                  <a:schemeClr val="bg1"/>
                </a:solidFill>
                <a:latin typeface="+mj-lt"/>
              </a:rPr>
              <a:t>recto-coliques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0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0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0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0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539552" y="548680"/>
            <a:ext cx="136815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fr-FR" sz="2000" dirty="0" smtClean="0"/>
              <a:t>Microscopie 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fr-FR" sz="2000" dirty="0" smtClean="0"/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2000" dirty="0"/>
              <a:t>I</a:t>
            </a:r>
            <a:r>
              <a:rPr lang="fr-FR" sz="2000" dirty="0" smtClean="0"/>
              <a:t>l s’agit d’une prolifération des cryptes de Liberkhum.</a:t>
            </a:r>
            <a:endParaRPr lang="fr-FR" sz="2000" dirty="0"/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2000" dirty="0" smtClean="0"/>
              <a:t>L’adénome est composé de 2 zones : une de prolifération glandulaire périphérique et une conjonctive.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fr-FR" sz="2000" dirty="0"/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2000" dirty="0" smtClean="0"/>
              <a:t>Selon la classification de l’OMS, 3 types: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fr-FR" sz="2000" b="1" dirty="0" smtClean="0">
                <a:solidFill>
                  <a:srgbClr val="00B050"/>
                </a:solidFill>
              </a:rPr>
              <a:t>Adénome tubuleux : </a:t>
            </a:r>
            <a:r>
              <a:rPr lang="fr-FR" sz="2000" dirty="0" smtClean="0"/>
              <a:t>75% de tous les polypes, prolifération des tubes épithéliaux séparés par un tissu conjonctif peu abondant</a:t>
            </a:r>
            <a:r>
              <a:rPr lang="fr-FR" sz="2000" dirty="0"/>
              <a:t>.</a:t>
            </a:r>
            <a:endParaRPr lang="fr-FR" sz="2000" dirty="0" smtClean="0"/>
          </a:p>
          <a:p>
            <a:pPr marL="457200" indent="-4572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fr-FR" sz="2000" b="1" dirty="0" smtClean="0">
                <a:solidFill>
                  <a:srgbClr val="00B050"/>
                </a:solidFill>
              </a:rPr>
              <a:t> Adénome villeux : </a:t>
            </a:r>
            <a:r>
              <a:rPr lang="fr-FR" sz="2000" dirty="0" smtClean="0"/>
              <a:t>5% , </a:t>
            </a:r>
            <a:r>
              <a:rPr lang="fr-FR" sz="2000" smtClean="0"/>
              <a:t>prolifération d’un  </a:t>
            </a:r>
            <a:r>
              <a:rPr lang="fr-FR" sz="2000" dirty="0" smtClean="0"/>
              <a:t>axe conjonctif associés à quelques cellules cylindriques.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fr-FR" sz="2000" b="1" dirty="0" smtClean="0">
                <a:solidFill>
                  <a:srgbClr val="00B050"/>
                </a:solidFill>
              </a:rPr>
              <a:t>Adénome tubulo-villeux :</a:t>
            </a:r>
            <a:r>
              <a:rPr lang="fr-FR" sz="2000" dirty="0" smtClean="0"/>
              <a:t> 20%, associe des structures tubulaires et villeuses.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FR" sz="2000" dirty="0" smtClean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E:\cours Frida\v-a-h-e-d-i-lesions-16-72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14290"/>
            <a:ext cx="9106226" cy="64293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fr-FR" sz="2000" b="1" u="sng" dirty="0" smtClean="0"/>
              <a:t>Clinique :</a:t>
            </a:r>
          </a:p>
          <a:p>
            <a:pPr>
              <a:buFont typeface="Arial" charset="0"/>
              <a:buNone/>
            </a:pPr>
            <a:endParaRPr lang="fr-FR" sz="2000" dirty="0" smtClean="0"/>
          </a:p>
          <a:p>
            <a:pPr marL="0" indent="0">
              <a:buNone/>
            </a:pPr>
            <a:r>
              <a:rPr lang="fr-FR" sz="2000" b="1" dirty="0"/>
              <a:t>-</a:t>
            </a:r>
            <a:r>
              <a:rPr lang="fr-FR" sz="2000" dirty="0" smtClean="0"/>
              <a:t>Asymptomatique, aucune traduction clinique mais peut être révélé par 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000" dirty="0" smtClean="0"/>
              <a:t>Rectorragies : si transformation maligne</a:t>
            </a:r>
            <a:r>
              <a:rPr lang="fr-FR" sz="2000" dirty="0"/>
              <a:t>.</a:t>
            </a:r>
            <a:endParaRPr lang="fr-FR" sz="20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000" dirty="0" smtClean="0"/>
              <a:t>Crises douloureuses abdominales.</a:t>
            </a:r>
            <a:endParaRPr lang="fr-FR" sz="2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000" dirty="0" smtClean="0"/>
              <a:t>Troubles du transit.</a:t>
            </a:r>
            <a:endParaRPr lang="fr-FR" sz="2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000" dirty="0" smtClean="0"/>
              <a:t>Anémie.</a:t>
            </a:r>
            <a:endParaRPr lang="fr-FR" sz="2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000" dirty="0" smtClean="0"/>
              <a:t>Diarrhée avec hypokaliémie : tumeurs villeuses.</a:t>
            </a:r>
            <a:endParaRPr lang="fr-FR" sz="2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000" dirty="0" smtClean="0"/>
              <a:t>Découverte fortuite : lors d’une coloscopie systématique de dépistage ( </a:t>
            </a:r>
            <a:r>
              <a:rPr lang="fr-FR" sz="2000" dirty="0"/>
              <a:t>&gt;</a:t>
            </a:r>
            <a:r>
              <a:rPr lang="fr-FR" sz="2000" dirty="0" smtClean="0"/>
              <a:t>40 ans, antécédents familiaux de cancer colorectal CCR).</a:t>
            </a:r>
          </a:p>
          <a:p>
            <a:pPr>
              <a:buFont typeface="Arial" charset="0"/>
              <a:buNone/>
            </a:pPr>
            <a:endParaRPr lang="fr-FR" sz="2000" dirty="0" smtClean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357166"/>
            <a:ext cx="8229600" cy="2114550"/>
          </a:xfrm>
        </p:spPr>
        <p:txBody>
          <a:bodyPr rtlCol="0">
            <a:normAutofit fontScale="62500" lnSpcReduction="20000"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fr-FR" b="1" u="sng" dirty="0" smtClean="0"/>
              <a:t>Examens complémentaires:</a:t>
            </a:r>
            <a:endParaRPr lang="fr-FR" b="1" u="sng" dirty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fr-FR" dirty="0" smtClean="0"/>
          </a:p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b="1" dirty="0" smtClean="0">
                <a:solidFill>
                  <a:srgbClr val="00B050"/>
                </a:solidFill>
              </a:rPr>
              <a:t>Rectosigmoïdoscopie : </a:t>
            </a:r>
            <a:r>
              <a:rPr lang="fr-FR" dirty="0" smtClean="0"/>
              <a:t>ne dépiste que les 2/3 des polypes</a:t>
            </a:r>
          </a:p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b="1" dirty="0" smtClean="0">
                <a:solidFill>
                  <a:srgbClr val="00B050"/>
                </a:solidFill>
              </a:rPr>
              <a:t>Coloscopie : </a:t>
            </a:r>
            <a:r>
              <a:rPr lang="fr-FR" dirty="0" smtClean="0"/>
              <a:t>examen de référence, dépiste la totalité des polypes</a:t>
            </a:r>
          </a:p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b="1" dirty="0" smtClean="0">
                <a:solidFill>
                  <a:srgbClr val="00B050"/>
                </a:solidFill>
              </a:rPr>
              <a:t>Lavement baryté </a:t>
            </a:r>
            <a:r>
              <a:rPr lang="fr-FR" dirty="0" smtClean="0"/>
              <a:t>: abandonné, indiqué en cas de coloscopie incomplète, </a:t>
            </a:r>
          </a:p>
          <a:p>
            <a:pPr algn="just" fontAlgn="auto">
              <a:spcAft>
                <a:spcPts val="0"/>
              </a:spcAft>
              <a:buNone/>
              <a:defRPr/>
            </a:pPr>
            <a:r>
              <a:rPr lang="fr-FR" dirty="0" smtClean="0"/>
              <a:t> Image de soustraction.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FR" dirty="0" smtClean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428596" y="4149080"/>
            <a:ext cx="8001000" cy="224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fr-FR" sz="2000" dirty="0">
              <a:latin typeface="Book Antiqua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b="1" dirty="0" smtClean="0">
                <a:solidFill>
                  <a:srgbClr val="00B050"/>
                </a:solidFill>
                <a:latin typeface="+mn-lt"/>
              </a:rPr>
              <a:t>Endoscopique</a:t>
            </a:r>
            <a:r>
              <a:rPr lang="fr-FR" sz="2000" b="1" dirty="0">
                <a:solidFill>
                  <a:srgbClr val="00B050"/>
                </a:solidFill>
                <a:latin typeface="+mn-lt"/>
              </a:rPr>
              <a:t> :</a:t>
            </a:r>
          </a:p>
          <a:p>
            <a:pPr lvl="1"/>
            <a:r>
              <a:rPr lang="fr-FR" sz="2000" b="1" dirty="0">
                <a:latin typeface="+mn-lt"/>
              </a:rPr>
              <a:t>-</a:t>
            </a:r>
            <a:r>
              <a:rPr lang="fr-FR" sz="2000" dirty="0" smtClean="0">
                <a:latin typeface="+mn-lt"/>
              </a:rPr>
              <a:t>Résection </a:t>
            </a:r>
            <a:r>
              <a:rPr lang="fr-FR" sz="2000" dirty="0">
                <a:latin typeface="+mn-lt"/>
              </a:rPr>
              <a:t>à la pince à biopsie : polypes inférieurs à  5 </a:t>
            </a:r>
            <a:r>
              <a:rPr lang="fr-FR" sz="2000" dirty="0" smtClean="0">
                <a:latin typeface="+mn-lt"/>
              </a:rPr>
              <a:t>mm.</a:t>
            </a:r>
            <a:endParaRPr lang="fr-FR" sz="2000" dirty="0">
              <a:latin typeface="+mn-lt"/>
            </a:endParaRPr>
          </a:p>
          <a:p>
            <a:pPr lvl="1"/>
            <a:r>
              <a:rPr lang="fr-FR" sz="2000" b="1" dirty="0">
                <a:latin typeface="+mn-lt"/>
              </a:rPr>
              <a:t>-</a:t>
            </a:r>
            <a:r>
              <a:rPr lang="fr-FR" sz="2000" dirty="0" smtClean="0">
                <a:latin typeface="+mn-lt"/>
              </a:rPr>
              <a:t>Polypectomie </a:t>
            </a:r>
            <a:r>
              <a:rPr lang="fr-FR" sz="2000" dirty="0">
                <a:latin typeface="+mn-lt"/>
              </a:rPr>
              <a:t>à l’anse </a:t>
            </a:r>
            <a:r>
              <a:rPr lang="fr-FR" sz="2000" dirty="0" smtClean="0">
                <a:latin typeface="+mn-lt"/>
              </a:rPr>
              <a:t>diathermique</a:t>
            </a:r>
            <a:r>
              <a:rPr lang="fr-FR" sz="2000" dirty="0">
                <a:latin typeface="+mn-lt"/>
              </a:rPr>
              <a:t> : polypes </a:t>
            </a:r>
            <a:r>
              <a:rPr lang="fr-FR" sz="2000" dirty="0" smtClean="0">
                <a:latin typeface="+mn-lt"/>
              </a:rPr>
              <a:t>pédiculé.</a:t>
            </a:r>
            <a:endParaRPr lang="fr-FR" sz="2000" dirty="0">
              <a:latin typeface="+mn-lt"/>
            </a:endParaRPr>
          </a:p>
          <a:p>
            <a:pPr lvl="1"/>
            <a:r>
              <a:rPr lang="fr-FR" sz="2000" b="1" dirty="0">
                <a:latin typeface="+mn-lt"/>
              </a:rPr>
              <a:t>-</a:t>
            </a:r>
            <a:r>
              <a:rPr lang="fr-FR" sz="2000" dirty="0" smtClean="0">
                <a:latin typeface="+mn-lt"/>
              </a:rPr>
              <a:t>Mucosectomie </a:t>
            </a:r>
            <a:r>
              <a:rPr lang="fr-FR" sz="2000" dirty="0">
                <a:latin typeface="+mn-lt"/>
              </a:rPr>
              <a:t>polypes </a:t>
            </a:r>
            <a:r>
              <a:rPr lang="fr-FR" sz="2000" dirty="0" smtClean="0">
                <a:latin typeface="+mn-lt"/>
              </a:rPr>
              <a:t>sessiles.</a:t>
            </a:r>
            <a:endParaRPr lang="fr-FR" sz="2000" dirty="0">
              <a:latin typeface="+mn-lt"/>
            </a:endParaRPr>
          </a:p>
          <a:p>
            <a:endParaRPr lang="fr-FR" sz="2000" dirty="0"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b="1" dirty="0" smtClean="0">
                <a:solidFill>
                  <a:srgbClr val="00B050"/>
                </a:solidFill>
                <a:latin typeface="+mn-lt"/>
              </a:rPr>
              <a:t>Chirurgicale: </a:t>
            </a:r>
            <a:r>
              <a:rPr lang="fr-FR" sz="2000" dirty="0">
                <a:latin typeface="+mn-lt"/>
              </a:rPr>
              <a:t>gros polypes </a:t>
            </a:r>
            <a:r>
              <a:rPr lang="fr-FR" sz="2000" dirty="0" smtClean="0">
                <a:latin typeface="+mn-lt"/>
              </a:rPr>
              <a:t>sessiles.</a:t>
            </a:r>
            <a:endParaRPr lang="fr-FR" sz="2000" dirty="0"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8596" y="3500438"/>
            <a:ext cx="191402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fr-FR" sz="2000" b="1" u="sng" dirty="0" smtClean="0">
                <a:latin typeface="+mn-lt"/>
              </a:rPr>
              <a:t>Traitement</a:t>
            </a:r>
            <a:r>
              <a:rPr lang="fr-FR" b="1" u="sng" dirty="0" smtClean="0">
                <a:latin typeface="Book Antiqua" pitchFamily="18" charset="0"/>
              </a:rPr>
              <a:t>:</a:t>
            </a:r>
            <a:endParaRPr lang="fr-FR" b="1" u="sng" dirty="0">
              <a:latin typeface="Book Antiqua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47835" y="2267598"/>
            <a:ext cx="3652859" cy="1232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40" y="2066928"/>
            <a:ext cx="2428892" cy="2157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41337" y="5346707"/>
            <a:ext cx="2159819" cy="1439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conten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endParaRPr lang="fr-FR" sz="2000" b="1" dirty="0" smtClean="0">
              <a:latin typeface="Book Antiqua" pitchFamily="18" charset="0"/>
            </a:endParaRPr>
          </a:p>
          <a:p>
            <a:pPr>
              <a:buFont typeface="Wingdings" pitchFamily="2" charset="2"/>
              <a:buChar char="v"/>
            </a:pPr>
            <a:endParaRPr lang="fr-FR" sz="2000" b="1" dirty="0">
              <a:latin typeface="Book Antiqua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fr-FR" sz="2000" b="1" u="sng" dirty="0" smtClean="0"/>
              <a:t>Surveillance:</a:t>
            </a:r>
          </a:p>
          <a:p>
            <a:pPr>
              <a:buFont typeface="Arial" charset="0"/>
              <a:buNone/>
            </a:pPr>
            <a:r>
              <a:rPr lang="fr-FR" sz="2000" dirty="0" smtClean="0"/>
              <a:t>Première coloscopie de contrôle :</a:t>
            </a:r>
          </a:p>
          <a:p>
            <a:pPr>
              <a:buFont typeface="Arial" charset="0"/>
              <a:buNone/>
            </a:pPr>
            <a:endParaRPr lang="fr-FR" sz="2000" dirty="0" smtClean="0"/>
          </a:p>
          <a:p>
            <a:pPr>
              <a:buFont typeface="Wingdings" pitchFamily="2" charset="2"/>
              <a:buChar char="Ø"/>
            </a:pPr>
            <a:r>
              <a:rPr lang="fr-FR" sz="2000" dirty="0" smtClean="0"/>
              <a:t>Adénome </a:t>
            </a:r>
            <a:r>
              <a:rPr lang="fr-FR" sz="2000" dirty="0"/>
              <a:t>&gt;</a:t>
            </a:r>
            <a:r>
              <a:rPr lang="fr-FR" sz="2000" dirty="0" smtClean="0"/>
              <a:t>3 cm, villeux avec malignité localisée, </a:t>
            </a:r>
            <a:r>
              <a:rPr lang="fr-FR" sz="2000" u="sng" dirty="0" smtClean="0"/>
              <a:t>contrôle chaque année</a:t>
            </a:r>
            <a:r>
              <a:rPr lang="fr-FR" sz="2000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fr-FR" sz="2000" dirty="0" smtClean="0"/>
              <a:t>Adénome </a:t>
            </a:r>
            <a:r>
              <a:rPr lang="fr-FR" sz="2000" dirty="0"/>
              <a:t>&lt;</a:t>
            </a:r>
            <a:r>
              <a:rPr lang="fr-FR" sz="2000" dirty="0" smtClean="0"/>
              <a:t>3 cm, nombre&lt; 3, bénin , antécédents familiaux de CCR, </a:t>
            </a:r>
            <a:r>
              <a:rPr lang="fr-FR" sz="2000" u="sng" dirty="0" smtClean="0"/>
              <a:t>contrôle chaque 3 ans</a:t>
            </a:r>
            <a:r>
              <a:rPr lang="fr-FR" sz="2000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fr-FR" sz="2000" dirty="0" smtClean="0"/>
              <a:t>Adénome </a:t>
            </a:r>
            <a:r>
              <a:rPr lang="fr-FR" sz="2000" dirty="0"/>
              <a:t>&lt;</a:t>
            </a:r>
            <a:r>
              <a:rPr lang="fr-FR" sz="2000" dirty="0" smtClean="0"/>
              <a:t>3 cm, bénin, sans antécédents, </a:t>
            </a:r>
            <a:r>
              <a:rPr lang="fr-FR" sz="2000" u="sng" dirty="0" smtClean="0"/>
              <a:t>contrôle  chaque 5 ans</a:t>
            </a:r>
            <a:r>
              <a:rPr lang="fr-FR" sz="2000" dirty="0" smtClean="0"/>
              <a:t>.</a:t>
            </a:r>
          </a:p>
          <a:p>
            <a:pPr>
              <a:buFont typeface="Arial" charset="0"/>
              <a:buNone/>
            </a:pPr>
            <a:r>
              <a:rPr lang="fr-FR" sz="2000" dirty="0" smtClean="0"/>
              <a:t> </a:t>
            </a:r>
          </a:p>
          <a:p>
            <a:endParaRPr lang="fr-F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 rtlCol="0">
            <a:normAutofit/>
          </a:bodyPr>
          <a:lstStyle/>
          <a:p>
            <a:pPr lvl="0">
              <a:buNone/>
            </a:pPr>
            <a:r>
              <a:rPr lang="fr-FR" sz="2000" b="1" dirty="0" smtClean="0">
                <a:solidFill>
                  <a:srgbClr val="1F497D"/>
                </a:solidFill>
              </a:rPr>
              <a:t>2) Autres types de polypes:</a:t>
            </a:r>
            <a:endParaRPr lang="fr-FR" sz="2000" b="1" dirty="0">
              <a:solidFill>
                <a:srgbClr val="1F497D"/>
              </a:solidFill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000" dirty="0" smtClean="0">
                <a:latin typeface="Book Antiqua" pitchFamily="18" charset="0"/>
              </a:rPr>
              <a:t> </a:t>
            </a:r>
          </a:p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fr-FR" sz="2000" b="1" u="sng" dirty="0" smtClean="0"/>
              <a:t>Polypes inflammatoires ou pseudo polypes</a:t>
            </a:r>
            <a:r>
              <a:rPr lang="fr-FR" sz="2000" u="sng" dirty="0" smtClean="0"/>
              <a:t> : </a:t>
            </a:r>
            <a:r>
              <a:rPr lang="fr-FR" sz="2000" dirty="0" smtClean="0"/>
              <a:t>lésions inflammatoires pouvant prendre l’aspect de polypes au cours des MICI, il s’agit d’ilots résiduels isolés après cicatrisations des ulcérations</a:t>
            </a:r>
            <a:r>
              <a:rPr lang="fr-FR" sz="2000" dirty="0"/>
              <a:t>.</a:t>
            </a:r>
            <a:endParaRPr lang="fr-FR" sz="2000" dirty="0" smtClean="0"/>
          </a:p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fr-FR" sz="2000" dirty="0">
              <a:solidFill>
                <a:srgbClr val="FF0000"/>
              </a:solidFill>
            </a:endParaRPr>
          </a:p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fr-FR" sz="2000" b="1" u="sng" dirty="0" smtClean="0"/>
              <a:t>Polypes hyper-plastiques : </a:t>
            </a:r>
            <a:r>
              <a:rPr lang="fr-FR" sz="2000" dirty="0" smtClean="0"/>
              <a:t>allongement des  cryptes glandulaires, petites élevures lenticulaires de 3 à 5 mm , due à une hyper-maturation muqueuse, jamais cancéreuse.</a:t>
            </a:r>
          </a:p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fr-FR" sz="2000" dirty="0">
              <a:solidFill>
                <a:srgbClr val="FF0000"/>
              </a:solidFill>
            </a:endParaRPr>
          </a:p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fr-FR" sz="2000" b="1" u="sng" dirty="0" smtClean="0"/>
              <a:t>Polype juvénile : </a:t>
            </a:r>
            <a:r>
              <a:rPr lang="fr-FR" sz="2000" dirty="0" smtClean="0"/>
              <a:t>touche l’enfant de 2 à 8 ans, siège essentiellement dans le colon gauche, de quelques mm à 2-3 cm. 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fr-FR" sz="2000" dirty="0"/>
              <a:t> </a:t>
            </a:r>
            <a:r>
              <a:rPr lang="fr-FR" sz="2000" dirty="0" smtClean="0"/>
              <a:t>   </a:t>
            </a:r>
            <a:r>
              <a:rPr lang="fr-FR" sz="2000" b="1" dirty="0" smtClean="0"/>
              <a:t>-</a:t>
            </a:r>
            <a:r>
              <a:rPr lang="fr-FR" sz="2000" dirty="0" smtClean="0"/>
              <a:t>Il s’agit d’une formation kystique bordée par un épithélium cylindrique, le</a:t>
            </a:r>
          </a:p>
          <a:p>
            <a:pPr marL="0" lvl="0" indent="0" algn="just" fontAlgn="auto">
              <a:spcAft>
                <a:spcPts val="0"/>
              </a:spcAft>
              <a:buNone/>
              <a:defRPr/>
            </a:pPr>
            <a:r>
              <a:rPr lang="fr-FR" sz="2000" dirty="0">
                <a:latin typeface="Book Antiqua" pitchFamily="18" charset="0"/>
              </a:rPr>
              <a:t> </a:t>
            </a:r>
            <a:r>
              <a:rPr lang="fr-FR" sz="2000" dirty="0" smtClean="0">
                <a:latin typeface="Book Antiqua" pitchFamily="18" charset="0"/>
              </a:rPr>
              <a:t>     </a:t>
            </a:r>
            <a:r>
              <a:rPr lang="fr-FR" sz="2000" dirty="0">
                <a:solidFill>
                  <a:prstClr val="black"/>
                </a:solidFill>
              </a:rPr>
              <a:t>stroma  est abondant, riche en cellules conjonctives et </a:t>
            </a:r>
            <a:r>
              <a:rPr lang="fr-FR" sz="2000" dirty="0" smtClean="0">
                <a:solidFill>
                  <a:prstClr val="black"/>
                </a:solidFill>
              </a:rPr>
              <a:t>inflammatoires.</a:t>
            </a:r>
            <a:endParaRPr lang="fr-FR" sz="2000" dirty="0">
              <a:solidFill>
                <a:prstClr val="black"/>
              </a:solidFill>
            </a:endParaRPr>
          </a:p>
          <a:p>
            <a:pPr marL="0" indent="0" algn="just" fontAlgn="auto">
              <a:spcAft>
                <a:spcPts val="0"/>
              </a:spcAft>
              <a:buNone/>
              <a:defRPr/>
            </a:pPr>
            <a:endParaRPr lang="fr-FR" sz="2000" dirty="0" smtClean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ours polyp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cours polypes</Template>
  <TotalTime>438</TotalTime>
  <Words>187</Words>
  <Application>Microsoft Office PowerPoint</Application>
  <PresentationFormat>Affichage à l'écran (4:3)</PresentationFormat>
  <Paragraphs>151</Paragraphs>
  <Slides>27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28" baseType="lpstr">
      <vt:lpstr>cours polypes</vt:lpstr>
      <vt:lpstr>POLYPES ET POLYPOSES RECTO COLIQUES </vt:lpstr>
      <vt:lpstr>I-Introduction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Polypose juvénile</vt:lpstr>
      <vt:lpstr>Diapositive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POLYPE S ET POLYPOSES RECTOCOLIQUES</dc:title>
  <dc:creator>Toshiba</dc:creator>
  <cp:lastModifiedBy>Propriétaire</cp:lastModifiedBy>
  <cp:revision>71</cp:revision>
  <dcterms:created xsi:type="dcterms:W3CDTF">2017-06-08T05:09:05Z</dcterms:created>
  <dcterms:modified xsi:type="dcterms:W3CDTF">2020-04-04T20:29:15Z</dcterms:modified>
</cp:coreProperties>
</file>