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1"/>
  </p:notesMasterIdLst>
  <p:handoutMasterIdLst>
    <p:handoutMasterId r:id="rId72"/>
  </p:handoutMasterIdLst>
  <p:sldIdLst>
    <p:sldId id="408" r:id="rId2"/>
    <p:sldId id="400" r:id="rId3"/>
    <p:sldId id="401" r:id="rId4"/>
    <p:sldId id="402" r:id="rId5"/>
    <p:sldId id="403" r:id="rId6"/>
    <p:sldId id="404" r:id="rId7"/>
    <p:sldId id="405" r:id="rId8"/>
    <p:sldId id="406"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07" r:id="rId49"/>
    <p:sldId id="356" r:id="rId50"/>
    <p:sldId id="358" r:id="rId51"/>
    <p:sldId id="359" r:id="rId52"/>
    <p:sldId id="409" r:id="rId53"/>
    <p:sldId id="361" r:id="rId54"/>
    <p:sldId id="362" r:id="rId55"/>
    <p:sldId id="363" r:id="rId56"/>
    <p:sldId id="364" r:id="rId57"/>
    <p:sldId id="365" r:id="rId58"/>
    <p:sldId id="366" r:id="rId59"/>
    <p:sldId id="367" r:id="rId60"/>
    <p:sldId id="377" r:id="rId61"/>
    <p:sldId id="378" r:id="rId62"/>
    <p:sldId id="379" r:id="rId63"/>
    <p:sldId id="380" r:id="rId64"/>
    <p:sldId id="381" r:id="rId65"/>
    <p:sldId id="382" r:id="rId66"/>
    <p:sldId id="384" r:id="rId67"/>
    <p:sldId id="387" r:id="rId68"/>
    <p:sldId id="388" r:id="rId69"/>
    <p:sldId id="389" r:id="rId70"/>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5pPr>
    <a:lvl6pPr marL="2286000" algn="l" defTabSz="914400" rtl="0" eaLnBrk="1" latinLnBrk="0" hangingPunct="1">
      <a:defRPr sz="2400" i="1" kern="1200">
        <a:solidFill>
          <a:schemeClr val="tx1"/>
        </a:solidFill>
        <a:latin typeface="Times" charset="0"/>
        <a:ea typeface="ＭＳ Ｐゴシック" pitchFamily="34" charset="-128"/>
        <a:cs typeface="+mn-cs"/>
      </a:defRPr>
    </a:lvl6pPr>
    <a:lvl7pPr marL="2743200" algn="l" defTabSz="914400" rtl="0" eaLnBrk="1" latinLnBrk="0" hangingPunct="1">
      <a:defRPr sz="2400" i="1" kern="1200">
        <a:solidFill>
          <a:schemeClr val="tx1"/>
        </a:solidFill>
        <a:latin typeface="Times" charset="0"/>
        <a:ea typeface="ＭＳ Ｐゴシック" pitchFamily="34" charset="-128"/>
        <a:cs typeface="+mn-cs"/>
      </a:defRPr>
    </a:lvl7pPr>
    <a:lvl8pPr marL="3200400" algn="l" defTabSz="914400" rtl="0" eaLnBrk="1" latinLnBrk="0" hangingPunct="1">
      <a:defRPr sz="2400" i="1" kern="1200">
        <a:solidFill>
          <a:schemeClr val="tx1"/>
        </a:solidFill>
        <a:latin typeface="Times" charset="0"/>
        <a:ea typeface="ＭＳ Ｐゴシック" pitchFamily="34" charset="-128"/>
        <a:cs typeface="+mn-cs"/>
      </a:defRPr>
    </a:lvl8pPr>
    <a:lvl9pPr marL="3657600" algn="l" defTabSz="914400" rtl="0" eaLnBrk="1" latinLnBrk="0" hangingPunct="1">
      <a:defRPr sz="2400" i="1"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3"/>
    <p:restoredTop sz="94671"/>
  </p:normalViewPr>
  <p:slideViewPr>
    <p:cSldViewPr snapToGrid="0">
      <p:cViewPr varScale="1">
        <p:scale>
          <a:sx n="68" d="100"/>
          <a:sy n="68" d="100"/>
        </p:scale>
        <p:origin x="-660" y="-96"/>
      </p:cViewPr>
      <p:guideLst>
        <p:guide orient="horz" pos="2160"/>
        <p:guide pos="2839"/>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88" y="-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2.wmf"/><Relationship Id="rId1" Type="http://schemas.openxmlformats.org/officeDocument/2006/relationships/image" Target="../media/image26.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39.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14.wmf"/><Relationship Id="rId5" Type="http://schemas.openxmlformats.org/officeDocument/2006/relationships/image" Target="../media/image34.wmf"/><Relationship Id="rId10" Type="http://schemas.openxmlformats.org/officeDocument/2006/relationships/image" Target="../media/image12.wmf"/><Relationship Id="rId4" Type="http://schemas.openxmlformats.org/officeDocument/2006/relationships/image" Target="../media/image33.wmf"/><Relationship Id="rId9"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0.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39.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14.wmf"/><Relationship Id="rId5" Type="http://schemas.openxmlformats.org/officeDocument/2006/relationships/image" Target="../media/image34.wmf"/><Relationship Id="rId15" Type="http://schemas.openxmlformats.org/officeDocument/2006/relationships/image" Target="../media/image42.wmf"/><Relationship Id="rId10" Type="http://schemas.openxmlformats.org/officeDocument/2006/relationships/image" Target="../media/image12.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image" Target="../media/image69.wmf"/><Relationship Id="rId3" Type="http://schemas.openxmlformats.org/officeDocument/2006/relationships/image" Target="../media/image31.wmf"/><Relationship Id="rId7" Type="http://schemas.openxmlformats.org/officeDocument/2006/relationships/image" Target="../media/image65.wmf"/><Relationship Id="rId12" Type="http://schemas.openxmlformats.org/officeDocument/2006/relationships/image" Target="../media/image68.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4.wmf"/><Relationship Id="rId11" Type="http://schemas.openxmlformats.org/officeDocument/2006/relationships/image" Target="../media/image12.wmf"/><Relationship Id="rId5" Type="http://schemas.openxmlformats.org/officeDocument/2006/relationships/image" Target="../media/image63.wmf"/><Relationship Id="rId10" Type="http://schemas.openxmlformats.org/officeDocument/2006/relationships/image" Target="../media/image67.wmf"/><Relationship Id="rId4" Type="http://schemas.openxmlformats.org/officeDocument/2006/relationships/image" Target="../media/image32.wmf"/><Relationship Id="rId9"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12.wmf"/><Relationship Id="rId5" Type="http://schemas.openxmlformats.org/officeDocument/2006/relationships/image" Target="../media/image17.wmf"/><Relationship Id="rId4"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1.wmf"/><Relationship Id="rId7" Type="http://schemas.openxmlformats.org/officeDocument/2006/relationships/image" Target="../media/image77.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6.wmf"/><Relationship Id="rId11" Type="http://schemas.openxmlformats.org/officeDocument/2006/relationships/image" Target="../media/image78.wmf"/><Relationship Id="rId5" Type="http://schemas.openxmlformats.org/officeDocument/2006/relationships/image" Target="../media/image32.wmf"/><Relationship Id="rId10" Type="http://schemas.openxmlformats.org/officeDocument/2006/relationships/image" Target="../media/image14.wmf"/><Relationship Id="rId4" Type="http://schemas.openxmlformats.org/officeDocument/2006/relationships/image" Target="../media/image75.wmf"/><Relationship Id="rId9"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37.wmf"/><Relationship Id="rId7" Type="http://schemas.openxmlformats.org/officeDocument/2006/relationships/image" Target="../media/image14.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2.wmf"/><Relationship Id="rId11" Type="http://schemas.openxmlformats.org/officeDocument/2006/relationships/image" Target="../media/image85.wmf"/><Relationship Id="rId5" Type="http://schemas.openxmlformats.org/officeDocument/2006/relationships/image" Target="../media/image81.wmf"/><Relationship Id="rId10" Type="http://schemas.openxmlformats.org/officeDocument/2006/relationships/image" Target="../media/image84.wmf"/><Relationship Id="rId4" Type="http://schemas.openxmlformats.org/officeDocument/2006/relationships/image" Target="../media/image12.wmf"/><Relationship Id="rId9"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38.wmf"/><Relationship Id="rId3" Type="http://schemas.openxmlformats.org/officeDocument/2006/relationships/image" Target="../media/image90.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89.wmf"/><Relationship Id="rId16" Type="http://schemas.openxmlformats.org/officeDocument/2006/relationships/image" Target="../media/image97.wmf"/><Relationship Id="rId1" Type="http://schemas.openxmlformats.org/officeDocument/2006/relationships/image" Target="../media/image88.wmf"/><Relationship Id="rId6" Type="http://schemas.openxmlformats.org/officeDocument/2006/relationships/image" Target="../media/image31.wmf"/><Relationship Id="rId11" Type="http://schemas.openxmlformats.org/officeDocument/2006/relationships/image" Target="../media/image96.wmf"/><Relationship Id="rId5" Type="http://schemas.openxmlformats.org/officeDocument/2006/relationships/image" Target="../media/image92.wmf"/><Relationship Id="rId15" Type="http://schemas.openxmlformats.org/officeDocument/2006/relationships/image" Target="../media/image14.wmf"/><Relationship Id="rId10" Type="http://schemas.openxmlformats.org/officeDocument/2006/relationships/image" Target="../media/image95.wmf"/><Relationship Id="rId4" Type="http://schemas.openxmlformats.org/officeDocument/2006/relationships/image" Target="../media/image91.wmf"/><Relationship Id="rId9" Type="http://schemas.openxmlformats.org/officeDocument/2006/relationships/image" Target="../media/image94.wmf"/><Relationship Id="rId14" Type="http://schemas.openxmlformats.org/officeDocument/2006/relationships/image" Target="../media/image1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12.wmf"/><Relationship Id="rId1" Type="http://schemas.openxmlformats.org/officeDocument/2006/relationships/image" Target="../media/image37.wmf"/><Relationship Id="rId6" Type="http://schemas.openxmlformats.org/officeDocument/2006/relationships/image" Target="../media/image84.wmf"/><Relationship Id="rId5" Type="http://schemas.openxmlformats.org/officeDocument/2006/relationships/image" Target="../media/image78.wmf"/><Relationship Id="rId4"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image" Target="../media/image117.emf"/><Relationship Id="rId4" Type="http://schemas.openxmlformats.org/officeDocument/2006/relationships/image" Target="../media/image120.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image" Target="../media/image12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image" Target="../media/image1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4988"/>
            <a:ext cx="5027613" cy="4114800"/>
          </a:xfrm>
          <a:prstGeom prst="rect">
            <a:avLst/>
          </a:prstGeom>
          <a:noFill/>
          <a:ln w="12700">
            <a:noFill/>
            <a:miter lim="800000"/>
            <a:headEnd/>
            <a:tailEnd/>
          </a:ln>
          <a:effectLst/>
        </p:spPr>
        <p:txBody>
          <a:bodyPr vert="horz" wrap="square" lIns="93662" tIns="46037" rIns="93662" bIns="460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63" y="8685878"/>
            <a:ext cx="2972004" cy="456704"/>
          </a:xfrm>
          <a:prstGeom prst="rect">
            <a:avLst/>
          </a:prstGeom>
          <a:ln/>
        </p:spPr>
        <p:txBody>
          <a:bodyPr lIns="84408" tIns="42204" rIns="84408" bIns="42204"/>
          <a:lstStyle/>
          <a:p>
            <a:fld id="{0B3FC9BF-F952-41C8-8711-AB700DC32301}" type="slidenum">
              <a:rPr lang="fr-CA"/>
              <a:pPr/>
              <a:t>1</a:t>
            </a:fld>
            <a:endParaRPr lang="fr-CA"/>
          </a:p>
        </p:txBody>
      </p:sp>
      <p:sp>
        <p:nvSpPr>
          <p:cNvPr id="5122" name="Rectangle 2"/>
          <p:cNvSpPr>
            <a:spLocks noGrp="1" noRot="1" noChangeAspect="1" noChangeArrowheads="1" noTextEdit="1"/>
          </p:cNvSpPr>
          <p:nvPr>
            <p:ph type="sldImg"/>
          </p:nvPr>
        </p:nvSpPr>
        <p:spPr>
          <a:xfrm>
            <a:off x="1150938" y="692150"/>
            <a:ext cx="4556125" cy="3416300"/>
          </a:xfrm>
          <a:ln/>
        </p:spPr>
      </p:sp>
      <p:sp>
        <p:nvSpPr>
          <p:cNvPr id="5123" name="Rectangle 3"/>
          <p:cNvSpPr>
            <a:spLocks noGrp="1" noChangeArrowheads="1"/>
          </p:cNvSpPr>
          <p:nvPr>
            <p:ph type="body" idx="1"/>
          </p:nvPr>
        </p:nvSpPr>
        <p:spPr>
          <a:xfrm>
            <a:off x="913991" y="4344358"/>
            <a:ext cx="5030018" cy="4114587"/>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50938" y="692150"/>
            <a:ext cx="4556125" cy="3416300"/>
          </a:xfrm>
          <a:ln/>
        </p:spPr>
      </p:sp>
      <p:sp>
        <p:nvSpPr>
          <p:cNvPr id="17410"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2</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3</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B7B9EF7C-238D-41F3-BEA6-E0CD3064BA15}" type="slidenum">
              <a:rPr lang="en-US" altLang="zh-CN"/>
              <a:pPr/>
              <a:t>15</a:t>
            </a:fld>
            <a:endParaRPr lang="en-US" altLang="zh-CN"/>
          </a:p>
        </p:txBody>
      </p:sp>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A3163258-18C0-4165-9CF5-278A162AFB72}" type="slidenum">
              <a:rPr lang="en-US" altLang="zh-CN"/>
              <a:pPr/>
              <a:t>16</a:t>
            </a:fld>
            <a:endParaRPr lang="en-US" altLang="zh-CN"/>
          </a:p>
        </p:txBody>
      </p:sp>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CF3B99C-1A7C-4BC8-85C7-00E0137BC358}" type="slidenum">
              <a:rPr lang="en-US" altLang="zh-CN"/>
              <a:pPr/>
              <a:t>17</a:t>
            </a:fld>
            <a:endParaRPr lang="en-US" altLang="zh-CN"/>
          </a:p>
        </p:txBody>
      </p:sp>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05F67A0-C88F-4088-A6DD-7EA80CCB077D}" type="slidenum">
              <a:rPr lang="en-US" altLang="zh-CN"/>
              <a:pPr/>
              <a:t>18</a:t>
            </a:fld>
            <a:endParaRPr lang="en-US" altLang="zh-CN"/>
          </a:p>
        </p:txBody>
      </p:sp>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xfrm>
            <a:off x="1150938" y="692150"/>
            <a:ext cx="4556125" cy="3416300"/>
          </a:xfrm>
          <a:ln/>
        </p:spPr>
      </p:sp>
      <p:sp>
        <p:nvSpPr>
          <p:cNvPr id="9218" name="Rectangle 3"/>
          <p:cNvSpPr>
            <a:spLocks noGrp="1" noChangeArrowheads="1"/>
          </p:cNvSpPr>
          <p:nvPr>
            <p:ph type="body" idx="1"/>
          </p:nvPr>
        </p:nvSpPr>
        <p:spPr>
          <a:noFill/>
          <a:ln w="9525"/>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827665E-1F74-4296-A53A-E7769B46DFE9}" type="datetime1">
              <a:rPr lang="fr-FR" smtClean="0"/>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184F08-061E-4F63-8918-8C89C4974806}" type="datetime1">
              <a:rPr lang="fr-FR" smtClean="0"/>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74264D-9E0A-4BBE-A920-126E0A680504}" type="datetime1">
              <a:rPr lang="fr-FR" smtClean="0"/>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313B3E0E-77DC-48B5-9759-B4DAF7C66676}" type="datetime1">
              <a:rPr lang="fr-FR" altLang="zh-CN" smtClean="0"/>
              <a:t>07/04/2020</a:t>
            </a:fld>
            <a:endParaRPr lang="en-US" altLang="zh-CN"/>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1F952F06-5730-40C8-AC04-F8552E9F0122}" type="slidenum">
              <a:rPr lang="en-US" altLang="zh-CN"/>
              <a:pPr/>
              <a:t>‹N°›</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0E51C0-47BF-4282-B299-03F47C567D10}" type="datetime1">
              <a:rPr lang="fr-FR" smtClean="0"/>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0B2B9A-F390-4F14-A66E-EDD498B892E7}" type="datetime1">
              <a:rPr lang="fr-FR" smtClean="0"/>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1C36E7-6BFC-4EA9-AA57-285ED7886729}" type="datetime1">
              <a:rPr lang="fr-FR" smtClean="0"/>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2DE2D2-1D49-42F9-9ADA-1626CE779C07}" type="datetime1">
              <a:rPr lang="fr-FR" smtClean="0"/>
              <a:t>07/04/2020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3EE7855-3347-4002-8519-3934987C58EA}" type="datetime1">
              <a:rPr lang="fr-FR" smtClean="0"/>
              <a:t>07/04/2020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7A963-0412-4ABB-8A36-405A82520099}" type="datetime1">
              <a:rPr lang="fr-FR" smtClean="0"/>
              <a:t>07/04/2020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3976DF-DB84-437A-BF69-B4B3E5B613E2}" type="datetime1">
              <a:rPr lang="fr-FR" smtClean="0"/>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8B30B54-7983-4760-A759-8916B3CCEBA1}" type="datetime1">
              <a:rPr lang="fr-FR" smtClean="0"/>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DEC4-3B5C-4BEB-AFD9-1310BBA2D9B1}" type="datetime1">
              <a:rPr lang="fr-FR" smtClean="0"/>
              <a:t>07/04/2020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4B7E7-F509-4100-BE7B-E3DEB2C5355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jpeg"/><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5.jpeg"/><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oleObject" Target="../embeddings/oleObject32.bin"/><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 Id="rId1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4.bin"/><Relationship Id="rId3" Type="http://schemas.openxmlformats.org/officeDocument/2006/relationships/oleObject" Target="../embeddings/oleObject44.bin"/><Relationship Id="rId7" Type="http://schemas.openxmlformats.org/officeDocument/2006/relationships/oleObject" Target="../embeddings/oleObject48.bin"/><Relationship Id="rId12" Type="http://schemas.openxmlformats.org/officeDocument/2006/relationships/oleObject" Target="../embeddings/oleObject53.bin"/><Relationship Id="rId17" Type="http://schemas.openxmlformats.org/officeDocument/2006/relationships/oleObject" Target="../embeddings/oleObject58.bin"/><Relationship Id="rId2" Type="http://schemas.openxmlformats.org/officeDocument/2006/relationships/slideLayout" Target="../slideLayouts/slideLayout7.xml"/><Relationship Id="rId16" Type="http://schemas.openxmlformats.org/officeDocument/2006/relationships/oleObject" Target="../embeddings/oleObject57.bin"/><Relationship Id="rId1" Type="http://schemas.openxmlformats.org/officeDocument/2006/relationships/vmlDrawing" Target="../drawings/vmlDrawing12.vml"/><Relationship Id="rId6" Type="http://schemas.openxmlformats.org/officeDocument/2006/relationships/oleObject" Target="../embeddings/oleObject47.bin"/><Relationship Id="rId11" Type="http://schemas.openxmlformats.org/officeDocument/2006/relationships/oleObject" Target="../embeddings/oleObject52.bin"/><Relationship Id="rId5" Type="http://schemas.openxmlformats.org/officeDocument/2006/relationships/oleObject" Target="../embeddings/oleObject46.bin"/><Relationship Id="rId15" Type="http://schemas.openxmlformats.org/officeDocument/2006/relationships/oleObject" Target="../embeddings/oleObject56.bin"/><Relationship Id="rId10" Type="http://schemas.openxmlformats.org/officeDocument/2006/relationships/oleObject" Target="../embeddings/oleObject51.bin"/><Relationship Id="rId4" Type="http://schemas.openxmlformats.org/officeDocument/2006/relationships/oleObject" Target="../embeddings/oleObject45.bin"/><Relationship Id="rId9" Type="http://schemas.openxmlformats.org/officeDocument/2006/relationships/oleObject" Target="../embeddings/oleObject50.bin"/><Relationship Id="rId14"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oleObject" Target="../embeddings/oleObject74.bin"/><Relationship Id="rId3" Type="http://schemas.openxmlformats.org/officeDocument/2006/relationships/oleObject" Target="../embeddings/oleObject64.bin"/><Relationship Id="rId7" Type="http://schemas.openxmlformats.org/officeDocument/2006/relationships/oleObject" Target="../embeddings/oleObject68.bin"/><Relationship Id="rId12"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67.bin"/><Relationship Id="rId11" Type="http://schemas.openxmlformats.org/officeDocument/2006/relationships/oleObject" Target="../embeddings/oleObject72.bin"/><Relationship Id="rId5" Type="http://schemas.openxmlformats.org/officeDocument/2006/relationships/oleObject" Target="../embeddings/oleObject66.bin"/><Relationship Id="rId15" Type="http://schemas.openxmlformats.org/officeDocument/2006/relationships/oleObject" Target="../embeddings/oleObject76.bin"/><Relationship Id="rId10" Type="http://schemas.openxmlformats.org/officeDocument/2006/relationships/oleObject" Target="../embeddings/oleObject71.bin"/><Relationship Id="rId4" Type="http://schemas.openxmlformats.org/officeDocument/2006/relationships/oleObject" Target="../embeddings/oleObject65.bin"/><Relationship Id="rId9" Type="http://schemas.openxmlformats.org/officeDocument/2006/relationships/oleObject" Target="../embeddings/oleObject70.bin"/><Relationship Id="rId14" Type="http://schemas.openxmlformats.org/officeDocument/2006/relationships/oleObject" Target="../embeddings/oleObject75.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80.bin"/><Relationship Id="rId5" Type="http://schemas.openxmlformats.org/officeDocument/2006/relationships/oleObject" Target="../embeddings/oleObject79.bin"/><Relationship Id="rId10" Type="http://schemas.openxmlformats.org/officeDocument/2006/relationships/oleObject" Target="../embeddings/oleObject84.bin"/><Relationship Id="rId4" Type="http://schemas.openxmlformats.org/officeDocument/2006/relationships/oleObject" Target="../embeddings/oleObject78.bin"/><Relationship Id="rId9" Type="http://schemas.openxmlformats.org/officeDocument/2006/relationships/oleObject" Target="../embeddings/oleObject8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5.bin"/><Relationship Id="rId3" Type="http://schemas.openxmlformats.org/officeDocument/2006/relationships/oleObject" Target="../embeddings/oleObject85.bin"/><Relationship Id="rId7" Type="http://schemas.openxmlformats.org/officeDocument/2006/relationships/oleObject" Target="../embeddings/oleObject89.bin"/><Relationship Id="rId12"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oleObject" Target="../embeddings/oleObject87.bin"/><Relationship Id="rId10" Type="http://schemas.openxmlformats.org/officeDocument/2006/relationships/oleObject" Target="../embeddings/oleObject92.bin"/><Relationship Id="rId4" Type="http://schemas.openxmlformats.org/officeDocument/2006/relationships/oleObject" Target="../embeddings/oleObject86.bin"/><Relationship Id="rId9" Type="http://schemas.openxmlformats.org/officeDocument/2006/relationships/oleObject" Target="../embeddings/oleObject9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oleObject" Target="../embeddings/oleObject106.bin"/><Relationship Id="rId3" Type="http://schemas.openxmlformats.org/officeDocument/2006/relationships/oleObject" Target="../embeddings/oleObject96.bin"/><Relationship Id="rId7" Type="http://schemas.openxmlformats.org/officeDocument/2006/relationships/oleObject" Target="../embeddings/oleObject100.bin"/><Relationship Id="rId12" Type="http://schemas.openxmlformats.org/officeDocument/2006/relationships/oleObject" Target="../embeddings/oleObject105.bin"/><Relationship Id="rId2" Type="http://schemas.openxmlformats.org/officeDocument/2006/relationships/slideLayout" Target="../slideLayouts/slideLayout7.xml"/><Relationship Id="rId16" Type="http://schemas.openxmlformats.org/officeDocument/2006/relationships/oleObject" Target="../embeddings/oleObject109.bin"/><Relationship Id="rId1" Type="http://schemas.openxmlformats.org/officeDocument/2006/relationships/vmlDrawing" Target="../drawings/vmlDrawing18.vml"/><Relationship Id="rId6" Type="http://schemas.openxmlformats.org/officeDocument/2006/relationships/oleObject" Target="../embeddings/oleObject99.bin"/><Relationship Id="rId11" Type="http://schemas.openxmlformats.org/officeDocument/2006/relationships/oleObject" Target="../embeddings/oleObject104.bin"/><Relationship Id="rId5" Type="http://schemas.openxmlformats.org/officeDocument/2006/relationships/oleObject" Target="../embeddings/oleObject98.bin"/><Relationship Id="rId15" Type="http://schemas.openxmlformats.org/officeDocument/2006/relationships/oleObject" Target="../embeddings/oleObject108.bin"/><Relationship Id="rId10" Type="http://schemas.openxmlformats.org/officeDocument/2006/relationships/oleObject" Target="../embeddings/oleObject103.bin"/><Relationship Id="rId4" Type="http://schemas.openxmlformats.org/officeDocument/2006/relationships/oleObject" Target="../embeddings/oleObject97.bin"/><Relationship Id="rId9" Type="http://schemas.openxmlformats.org/officeDocument/2006/relationships/oleObject" Target="../embeddings/oleObject102.bin"/><Relationship Id="rId14" Type="http://schemas.openxmlformats.org/officeDocument/2006/relationships/oleObject" Target="../embeddings/oleObject10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oleObject" Target="../embeddings/oleObject121.bin"/><Relationship Id="rId18" Type="http://schemas.openxmlformats.org/officeDocument/2006/relationships/oleObject" Target="../embeddings/oleObject126.bin"/><Relationship Id="rId3" Type="http://schemas.openxmlformats.org/officeDocument/2006/relationships/oleObject" Target="../embeddings/oleObject111.bin"/><Relationship Id="rId7" Type="http://schemas.openxmlformats.org/officeDocument/2006/relationships/oleObject" Target="../embeddings/oleObject115.bin"/><Relationship Id="rId12" Type="http://schemas.openxmlformats.org/officeDocument/2006/relationships/oleObject" Target="../embeddings/oleObject120.bin"/><Relationship Id="rId17" Type="http://schemas.openxmlformats.org/officeDocument/2006/relationships/oleObject" Target="../embeddings/oleObject125.bin"/><Relationship Id="rId2" Type="http://schemas.openxmlformats.org/officeDocument/2006/relationships/slideLayout" Target="../slideLayouts/slideLayout7.xml"/><Relationship Id="rId16" Type="http://schemas.openxmlformats.org/officeDocument/2006/relationships/oleObject" Target="../embeddings/oleObject124.bin"/><Relationship Id="rId1" Type="http://schemas.openxmlformats.org/officeDocument/2006/relationships/vmlDrawing" Target="../drawings/vmlDrawing20.vml"/><Relationship Id="rId6" Type="http://schemas.openxmlformats.org/officeDocument/2006/relationships/oleObject" Target="../embeddings/oleObject114.bin"/><Relationship Id="rId11" Type="http://schemas.openxmlformats.org/officeDocument/2006/relationships/oleObject" Target="../embeddings/oleObject119.bin"/><Relationship Id="rId5" Type="http://schemas.openxmlformats.org/officeDocument/2006/relationships/oleObject" Target="../embeddings/oleObject113.bin"/><Relationship Id="rId15" Type="http://schemas.openxmlformats.org/officeDocument/2006/relationships/oleObject" Target="../embeddings/oleObject123.bin"/><Relationship Id="rId10" Type="http://schemas.openxmlformats.org/officeDocument/2006/relationships/oleObject" Target="../embeddings/oleObject118.bin"/><Relationship Id="rId4" Type="http://schemas.openxmlformats.org/officeDocument/2006/relationships/oleObject" Target="../embeddings/oleObject112.bin"/><Relationship Id="rId9" Type="http://schemas.openxmlformats.org/officeDocument/2006/relationships/oleObject" Target="../embeddings/oleObject117.bin"/><Relationship Id="rId14" Type="http://schemas.openxmlformats.org/officeDocument/2006/relationships/oleObject" Target="../embeddings/oleObject122.bin"/></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31.bin"/><Relationship Id="rId12"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30.bin"/><Relationship Id="rId11" Type="http://schemas.openxmlformats.org/officeDocument/2006/relationships/image" Target="../media/image102.png"/><Relationship Id="rId5" Type="http://schemas.openxmlformats.org/officeDocument/2006/relationships/oleObject" Target="../embeddings/oleObject129.bin"/><Relationship Id="rId10" Type="http://schemas.openxmlformats.org/officeDocument/2006/relationships/image" Target="../media/image101.png"/><Relationship Id="rId4" Type="http://schemas.openxmlformats.org/officeDocument/2006/relationships/oleObject" Target="../embeddings/oleObject128.bin"/><Relationship Id="rId9" Type="http://schemas.openxmlformats.org/officeDocument/2006/relationships/oleObject" Target="../embeddings/oleObject133.bin"/></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7.png"/><Relationship Id="rId5" Type="http://schemas.openxmlformats.org/officeDocument/2006/relationships/oleObject" Target="../embeddings/oleObject135.bin"/><Relationship Id="rId4" Type="http://schemas.openxmlformats.org/officeDocument/2006/relationships/oleObject" Target="../embeddings/oleObject134.bin"/></Relationships>
</file>

<file path=ppt/slides/_rels/slide4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39.bin"/><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142.bin"/><Relationship Id="rId4" Type="http://schemas.openxmlformats.org/officeDocument/2006/relationships/oleObject" Target="../embeddings/oleObject14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46.bin"/><Relationship Id="rId5" Type="http://schemas.openxmlformats.org/officeDocument/2006/relationships/oleObject" Target="../embeddings/oleObject145.bin"/><Relationship Id="rId4" Type="http://schemas.openxmlformats.org/officeDocument/2006/relationships/oleObject" Target="../embeddings/oleObject14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14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28.png"/><Relationship Id="rId5" Type="http://schemas.openxmlformats.org/officeDocument/2006/relationships/oleObject" Target="../embeddings/oleObject151.bin"/><Relationship Id="rId4" Type="http://schemas.openxmlformats.org/officeDocument/2006/relationships/oleObject" Target="../embeddings/oleObject150.bin"/></Relationships>
</file>

<file path=ppt/slides/_rels/slide5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153.bin"/><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3.png"/></Relationships>
</file>

<file path=ppt/slides/_rels/slide6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fld id="{65090003-99BD-4007-A95C-315130C0D8AE}" type="slidenum">
              <a:rPr lang="fr-CA"/>
              <a:pPr/>
              <a:t>1</a:t>
            </a:fld>
            <a:endParaRPr lang="fr-CA"/>
          </a:p>
        </p:txBody>
      </p:sp>
      <p:sp>
        <p:nvSpPr>
          <p:cNvPr id="3074" name="Rectangle 2"/>
          <p:cNvSpPr>
            <a:spLocks noGrp="1" noChangeArrowheads="1"/>
          </p:cNvSpPr>
          <p:nvPr>
            <p:ph type="title"/>
          </p:nvPr>
        </p:nvSpPr>
        <p:spPr>
          <a:xfrm>
            <a:off x="762000" y="1362076"/>
            <a:ext cx="7772400" cy="2209800"/>
          </a:xfrm>
        </p:spPr>
        <p:txBody>
          <a:bodyPr>
            <a:normAutofit fontScale="90000"/>
          </a:bodyPr>
          <a:lstStyle/>
          <a:p>
            <a:r>
              <a:rPr lang="fr-FR" dirty="0" smtClean="0"/>
              <a:t> </a:t>
            </a:r>
            <a:r>
              <a:rPr lang="fr-CA" b="1" dirty="0"/>
              <a:t/>
            </a:r>
            <a:br>
              <a:rPr lang="fr-CA" b="1" dirty="0"/>
            </a:br>
            <a:r>
              <a:rPr lang="fr-CA" b="1" dirty="0"/>
              <a:t/>
            </a:r>
            <a:br>
              <a:rPr lang="fr-CA" b="1" dirty="0"/>
            </a:br>
            <a:r>
              <a:rPr lang="fr-CA" b="1" dirty="0" smtClean="0"/>
              <a:t>CHAPITRE 1</a:t>
            </a:r>
            <a:br>
              <a:rPr lang="fr-CA" b="1" dirty="0" smtClean="0"/>
            </a:br>
            <a:r>
              <a:rPr lang="fr-CA" b="1" dirty="0" smtClean="0"/>
              <a:t>Rappels sur les transformations discrètes</a:t>
            </a:r>
            <a:r>
              <a:rPr lang="fr-CA" dirty="0">
                <a:cs typeface="Times New Roman" pitchFamily="18" charset="0"/>
              </a:rPr>
              <a:t/>
            </a:r>
            <a:br>
              <a:rPr lang="fr-CA" dirty="0">
                <a:cs typeface="Times New Roman" pitchFamily="18" charset="0"/>
              </a:rPr>
            </a:br>
            <a:endParaRPr lang="fr-CA" dirty="0">
              <a:cs typeface="Times New Roman" pitchFamily="18" charset="0"/>
            </a:endParaRPr>
          </a:p>
        </p:txBody>
      </p:sp>
      <p:graphicFrame>
        <p:nvGraphicFramePr>
          <p:cNvPr id="3076" name="Object 4"/>
          <p:cNvGraphicFramePr>
            <a:graphicFrameLocks noChangeAspect="1"/>
          </p:cNvGraphicFramePr>
          <p:nvPr/>
        </p:nvGraphicFramePr>
        <p:xfrm>
          <a:off x="0" y="0"/>
          <a:ext cx="914400" cy="254000"/>
        </p:xfrm>
        <a:graphic>
          <a:graphicData uri="http://schemas.openxmlformats.org/presentationml/2006/ole">
            <p:oleObj spid="_x0000_s43010" name="Equation" r:id="rId4" imgW="914400" imgH="253800"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smtClean="0"/>
              <a:t/>
            </a:r>
            <a:br>
              <a:rPr lang="en-US" altLang="zh-CN" sz="2000" b="1" dirty="0" smtClean="0"/>
            </a:br>
            <a:r>
              <a:rPr lang="en-US" altLang="zh-CN" sz="2000" b="1" dirty="0"/>
              <a:t/>
            </a:r>
            <a:br>
              <a:rPr lang="en-US" altLang="zh-CN" sz="2000" b="1" dirty="0"/>
            </a:br>
            <a:endParaRPr lang="en-US" altLang="zh-CN" sz="2000" dirty="0"/>
          </a:p>
        </p:txBody>
      </p:sp>
      <p:sp>
        <p:nvSpPr>
          <p:cNvPr id="5" name="ZoneTexte 4"/>
          <p:cNvSpPr txBox="1"/>
          <p:nvPr/>
        </p:nvSpPr>
        <p:spPr>
          <a:xfrm>
            <a:off x="0" y="785794"/>
            <a:ext cx="9144000" cy="3693319"/>
          </a:xfrm>
          <a:prstGeom prst="rect">
            <a:avLst/>
          </a:prstGeom>
          <a:noFill/>
        </p:spPr>
        <p:txBody>
          <a:bodyPr wrap="square" rtlCol="0">
            <a:spAutoFit/>
          </a:bodyPr>
          <a:lstStyle/>
          <a:p>
            <a:pPr algn="just"/>
            <a:r>
              <a:rPr lang="en-US" altLang="zh-CN" sz="1800" b="0" dirty="0"/>
              <a:t>Un </a:t>
            </a:r>
            <a:r>
              <a:rPr lang="en-US" altLang="zh-CN" sz="1800" b="0" dirty="0" err="1"/>
              <a:t>traitement</a:t>
            </a:r>
            <a:r>
              <a:rPr lang="en-US" altLang="zh-CN" sz="1800" b="0" dirty="0"/>
              <a:t> </a:t>
            </a:r>
            <a:r>
              <a:rPr lang="en-US" altLang="zh-CN" sz="1800" b="0" dirty="0" err="1"/>
              <a:t>numérique</a:t>
            </a:r>
            <a:r>
              <a:rPr lang="en-US" altLang="zh-CN" sz="1800" b="0" dirty="0"/>
              <a:t> </a:t>
            </a:r>
            <a:r>
              <a:rPr lang="en-US" altLang="zh-CN" sz="1800" b="0" dirty="0" err="1"/>
              <a:t>ou</a:t>
            </a:r>
            <a:r>
              <a:rPr lang="en-US" altLang="zh-CN" sz="1800" b="0" dirty="0"/>
              <a:t> </a:t>
            </a:r>
            <a:r>
              <a:rPr lang="en-US" altLang="zh-CN" sz="1800" b="0" dirty="0" err="1"/>
              <a:t>une</a:t>
            </a:r>
            <a:r>
              <a:rPr lang="en-US" altLang="zh-CN" sz="1800" b="0" dirty="0"/>
              <a:t> communication </a:t>
            </a:r>
            <a:r>
              <a:rPr lang="en-US" altLang="zh-CN" sz="1800" b="0" dirty="0" err="1"/>
              <a:t>numérique</a:t>
            </a:r>
            <a:r>
              <a:rPr lang="en-US" altLang="zh-CN" sz="1800" b="0" dirty="0"/>
              <a:t> exigent </a:t>
            </a:r>
            <a:r>
              <a:rPr lang="en-US" altLang="zh-CN" sz="1800" b="0" dirty="0" err="1"/>
              <a:t>avant</a:t>
            </a:r>
            <a:r>
              <a:rPr lang="en-US" altLang="zh-CN" sz="1800" b="0" dirty="0"/>
              <a:t> tout </a:t>
            </a:r>
            <a:r>
              <a:rPr lang="en-US" altLang="zh-CN" sz="1800" b="0" dirty="0" err="1"/>
              <a:t>que</a:t>
            </a:r>
            <a:r>
              <a:rPr lang="en-US" altLang="zh-CN" sz="1800" b="0" dirty="0"/>
              <a:t> le signal </a:t>
            </a:r>
            <a:r>
              <a:rPr lang="en-US" altLang="zh-CN" sz="1800" b="0" dirty="0" err="1"/>
              <a:t>informatif</a:t>
            </a:r>
            <a:r>
              <a:rPr lang="en-US" altLang="zh-CN" sz="1800" b="0" dirty="0"/>
              <a:t>, </a:t>
            </a:r>
            <a:r>
              <a:rPr lang="en-US" altLang="zh-CN" sz="1800" b="0" dirty="0" err="1"/>
              <a:t>généralement</a:t>
            </a:r>
            <a:r>
              <a:rPr lang="en-US" altLang="zh-CN" sz="1800" b="0" dirty="0"/>
              <a:t> </a:t>
            </a:r>
            <a:r>
              <a:rPr lang="en-US" altLang="zh-CN" sz="1800" b="0" dirty="0" err="1"/>
              <a:t>analogique</a:t>
            </a:r>
            <a:r>
              <a:rPr lang="en-US" altLang="zh-CN" sz="1800" b="0" dirty="0"/>
              <a:t>, </a:t>
            </a:r>
            <a:r>
              <a:rPr lang="en-US" altLang="zh-CN" sz="1800" b="0" dirty="0" err="1"/>
              <a:t>soit</a:t>
            </a:r>
            <a:r>
              <a:rPr lang="en-US" altLang="zh-CN" sz="1800" b="0" dirty="0"/>
              <a:t> </a:t>
            </a:r>
            <a:r>
              <a:rPr lang="en-US" altLang="zh-CN" sz="1800" b="0" dirty="0" err="1"/>
              <a:t>numérisé</a:t>
            </a:r>
            <a:r>
              <a:rPr lang="en-US" altLang="zh-CN" sz="1800" b="0" dirty="0" smtClean="0"/>
              <a:t>.</a:t>
            </a:r>
          </a:p>
          <a:p>
            <a:pPr algn="just"/>
            <a:endParaRPr lang="en-US" altLang="zh-CN" sz="1800" b="0" dirty="0"/>
          </a:p>
          <a:p>
            <a:pPr algn="just"/>
            <a:endParaRPr lang="en-US" altLang="zh-CN" sz="1800" b="0" dirty="0" smtClean="0"/>
          </a:p>
          <a:p>
            <a:pPr algn="just"/>
            <a:endParaRPr lang="en-US" altLang="zh-CN" sz="1800" b="0" dirty="0"/>
          </a:p>
          <a:p>
            <a:pPr algn="just"/>
            <a:endParaRPr lang="en-US" altLang="zh-CN" sz="1800" b="0" dirty="0" smtClean="0"/>
          </a:p>
          <a:p>
            <a:pPr algn="just"/>
            <a:endParaRPr lang="en-US" altLang="zh-CN" sz="1800" b="0" dirty="0"/>
          </a:p>
          <a:p>
            <a:pPr algn="just"/>
            <a:endParaRPr lang="en-US" altLang="zh-CN" sz="1800" b="0" dirty="0" smtClean="0"/>
          </a:p>
          <a:p>
            <a:pPr algn="just"/>
            <a:endParaRPr lang="en-US" altLang="zh-CN" sz="1800" b="0" dirty="0"/>
          </a:p>
          <a:p>
            <a:pPr algn="just"/>
            <a:endParaRPr lang="en-US" altLang="zh-CN" sz="1800" b="0" dirty="0" smtClean="0"/>
          </a:p>
          <a:p>
            <a:pPr algn="just"/>
            <a:endParaRPr lang="en-US" altLang="zh-CN" sz="1800" b="0" dirty="0"/>
          </a:p>
          <a:p>
            <a:pPr algn="just"/>
            <a:endParaRPr lang="en-US" altLang="zh-CN" sz="1800" b="0" dirty="0" smtClean="0"/>
          </a:p>
          <a:p>
            <a:pPr algn="just"/>
            <a:endParaRPr lang="en-US" altLang="zh-CN" sz="1800" b="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grpSp>
        <p:nvGrpSpPr>
          <p:cNvPr id="2" name="Group 17"/>
          <p:cNvGrpSpPr>
            <a:grpSpLocks/>
          </p:cNvGrpSpPr>
          <p:nvPr/>
        </p:nvGrpSpPr>
        <p:grpSpPr bwMode="auto">
          <a:xfrm>
            <a:off x="765175" y="2111379"/>
            <a:ext cx="7615241" cy="1897063"/>
            <a:chOff x="482" y="538"/>
            <a:chExt cx="4797" cy="1195"/>
          </a:xfrm>
        </p:grpSpPr>
        <p:sp>
          <p:nvSpPr>
            <p:cNvPr id="10" name="Text Box 30"/>
            <p:cNvSpPr txBox="1">
              <a:spLocks noChangeArrowheads="1"/>
            </p:cNvSpPr>
            <p:nvPr/>
          </p:nvSpPr>
          <p:spPr bwMode="auto">
            <a:xfrm>
              <a:off x="482" y="538"/>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smtClean="0">
                  <a:ea typeface="SimSun" pitchFamily="2" charset="-122"/>
                </a:rPr>
                <a:t>Signal</a:t>
              </a:r>
            </a:p>
            <a:p>
              <a:pPr algn="ctr"/>
              <a:r>
                <a:rPr lang="en-US" altLang="zh-CN" dirty="0" err="1" smtClean="0">
                  <a:ea typeface="SimSun" pitchFamily="2" charset="-122"/>
                </a:rPr>
                <a:t>analogique</a:t>
              </a:r>
              <a:endParaRPr lang="en-US" altLang="zh-CN" dirty="0">
                <a:ea typeface="SimSun" pitchFamily="2" charset="-122"/>
              </a:endParaRPr>
            </a:p>
          </p:txBody>
        </p:sp>
        <p:sp>
          <p:nvSpPr>
            <p:cNvPr id="11" name="Text Box 29"/>
            <p:cNvSpPr txBox="1">
              <a:spLocks noChangeArrowheads="1"/>
            </p:cNvSpPr>
            <p:nvPr/>
          </p:nvSpPr>
          <p:spPr bwMode="auto">
            <a:xfrm>
              <a:off x="2613" y="538"/>
              <a:ext cx="7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smtClean="0">
                  <a:ea typeface="SimSun" pitchFamily="2" charset="-122"/>
                </a:rPr>
                <a:t>Signal</a:t>
              </a:r>
            </a:p>
            <a:p>
              <a:pPr algn="ctr"/>
              <a:r>
                <a:rPr lang="en-US" altLang="zh-CN" dirty="0" err="1" smtClean="0">
                  <a:ea typeface="SimSun" pitchFamily="2" charset="-122"/>
                </a:rPr>
                <a:t>Discret</a:t>
              </a:r>
              <a:r>
                <a:rPr lang="en-US" altLang="zh-CN" dirty="0" smtClean="0">
                  <a:ea typeface="SimSun" pitchFamily="2" charset="-122"/>
                </a:rPr>
                <a:t> </a:t>
              </a:r>
              <a:endParaRPr lang="en-US" altLang="zh-CN" dirty="0">
                <a:ea typeface="SimSun" pitchFamily="2" charset="-122"/>
              </a:endParaRPr>
            </a:p>
          </p:txBody>
        </p:sp>
        <p:sp>
          <p:nvSpPr>
            <p:cNvPr id="12" name="Line 28"/>
            <p:cNvSpPr>
              <a:spLocks noChangeShapeType="1"/>
            </p:cNvSpPr>
            <p:nvPr/>
          </p:nvSpPr>
          <p:spPr bwMode="auto">
            <a:xfrm>
              <a:off x="1606" y="864"/>
              <a:ext cx="986" cy="0"/>
            </a:xfrm>
            <a:prstGeom prst="line">
              <a:avLst/>
            </a:prstGeom>
            <a:noFill/>
            <a:ln w="9525">
              <a:solidFill>
                <a:schemeClr val="tx1"/>
              </a:solidFill>
              <a:round/>
              <a:headEnd/>
              <a:tailEnd type="triangle" w="med" len="med"/>
            </a:ln>
            <a:effectLst/>
          </p:spPr>
          <p:txBody>
            <a:bodyPr/>
            <a:lstStyle/>
            <a:p>
              <a:endParaRPr lang="fr-FR"/>
            </a:p>
          </p:txBody>
        </p:sp>
        <p:sp>
          <p:nvSpPr>
            <p:cNvPr id="13" name="Text Box 27"/>
            <p:cNvSpPr txBox="1">
              <a:spLocks noChangeArrowheads="1"/>
            </p:cNvSpPr>
            <p:nvPr/>
          </p:nvSpPr>
          <p:spPr bwMode="auto">
            <a:xfrm>
              <a:off x="1607" y="669"/>
              <a:ext cx="957" cy="204"/>
            </a:xfrm>
            <a:prstGeom prst="rect">
              <a:avLst/>
            </a:prstGeom>
            <a:noFill/>
            <a:ln w="9525">
              <a:noFill/>
              <a:miter lim="800000"/>
              <a:headEnd/>
              <a:tailEnd/>
            </a:ln>
            <a:effectLst/>
          </p:spPr>
          <p:txBody>
            <a:bodyPr wrap="none">
              <a:spAutoFit/>
            </a:bodyPr>
            <a:lstStyle/>
            <a:p>
              <a:r>
                <a:rPr lang="en-US" altLang="zh-CN" sz="1500" dirty="0" err="1" smtClean="0"/>
                <a:t>Echantillonnage</a:t>
              </a:r>
              <a:endParaRPr lang="en-US" altLang="zh-CN" sz="1500" dirty="0"/>
            </a:p>
          </p:txBody>
        </p:sp>
        <p:sp>
          <p:nvSpPr>
            <p:cNvPr id="14" name="Line 26"/>
            <p:cNvSpPr>
              <a:spLocks noChangeShapeType="1"/>
            </p:cNvSpPr>
            <p:nvPr/>
          </p:nvSpPr>
          <p:spPr bwMode="auto">
            <a:xfrm>
              <a:off x="3456" y="864"/>
              <a:ext cx="768" cy="0"/>
            </a:xfrm>
            <a:prstGeom prst="line">
              <a:avLst/>
            </a:prstGeom>
            <a:noFill/>
            <a:ln w="9525">
              <a:solidFill>
                <a:schemeClr val="tx1"/>
              </a:solidFill>
              <a:round/>
              <a:headEnd/>
              <a:tailEnd type="triangle" w="med" len="med"/>
            </a:ln>
            <a:effectLst/>
          </p:spPr>
          <p:txBody>
            <a:bodyPr/>
            <a:lstStyle/>
            <a:p>
              <a:endParaRPr lang="fr-FR"/>
            </a:p>
          </p:txBody>
        </p:sp>
        <p:sp>
          <p:nvSpPr>
            <p:cNvPr id="15" name="Text Box 25"/>
            <p:cNvSpPr txBox="1">
              <a:spLocks noChangeArrowheads="1"/>
            </p:cNvSpPr>
            <p:nvPr/>
          </p:nvSpPr>
          <p:spPr bwMode="auto">
            <a:xfrm>
              <a:off x="3465" y="603"/>
              <a:ext cx="855" cy="288"/>
            </a:xfrm>
            <a:prstGeom prst="rect">
              <a:avLst/>
            </a:prstGeom>
            <a:noFill/>
            <a:ln w="9525">
              <a:noFill/>
              <a:miter lim="800000"/>
              <a:headEnd/>
              <a:tailEnd/>
            </a:ln>
            <a:effectLst/>
          </p:spPr>
          <p:txBody>
            <a:bodyPr wrap="square">
              <a:spAutoFit/>
            </a:bodyPr>
            <a:lstStyle/>
            <a:p>
              <a:r>
                <a:rPr lang="en-US" altLang="zh-CN" sz="2000" b="0" dirty="0" err="1" smtClean="0"/>
                <a:t>Codage</a:t>
              </a:r>
              <a:r>
                <a:rPr lang="en-US" altLang="zh-CN" dirty="0" smtClean="0"/>
                <a:t> </a:t>
              </a:r>
              <a:endParaRPr lang="en-US" altLang="zh-CN" dirty="0"/>
            </a:p>
          </p:txBody>
        </p:sp>
        <p:sp>
          <p:nvSpPr>
            <p:cNvPr id="16" name="Text Box 24"/>
            <p:cNvSpPr txBox="1">
              <a:spLocks noChangeArrowheads="1"/>
            </p:cNvSpPr>
            <p:nvPr/>
          </p:nvSpPr>
          <p:spPr bwMode="auto">
            <a:xfrm>
              <a:off x="4226" y="538"/>
              <a:ext cx="1053"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smtClean="0">
                  <a:ea typeface="SimSun" pitchFamily="2" charset="-122"/>
                </a:rPr>
                <a:t>Signal</a:t>
              </a:r>
            </a:p>
            <a:p>
              <a:pPr algn="ctr"/>
              <a:r>
                <a:rPr lang="en-US" altLang="zh-CN" dirty="0" err="1" smtClean="0">
                  <a:ea typeface="SimSun" pitchFamily="2" charset="-122"/>
                </a:rPr>
                <a:t>Numérique</a:t>
              </a:r>
              <a:endParaRPr lang="en-US" altLang="zh-CN" dirty="0">
                <a:ea typeface="SimSun" pitchFamily="2" charset="-122"/>
              </a:endParaRPr>
            </a:p>
          </p:txBody>
        </p:sp>
        <p:sp>
          <p:nvSpPr>
            <p:cNvPr id="17" name="Line 23"/>
            <p:cNvSpPr>
              <a:spLocks noChangeShapeType="1"/>
            </p:cNvSpPr>
            <p:nvPr/>
          </p:nvSpPr>
          <p:spPr bwMode="auto">
            <a:xfrm>
              <a:off x="4608" y="1056"/>
              <a:ext cx="0" cy="480"/>
            </a:xfrm>
            <a:prstGeom prst="line">
              <a:avLst/>
            </a:prstGeom>
            <a:noFill/>
            <a:ln w="9525">
              <a:solidFill>
                <a:schemeClr val="tx1"/>
              </a:solidFill>
              <a:round/>
              <a:headEnd/>
              <a:tailEnd/>
            </a:ln>
            <a:effectLst/>
          </p:spPr>
          <p:txBody>
            <a:bodyPr/>
            <a:lstStyle/>
            <a:p>
              <a:endParaRPr lang="fr-FR"/>
            </a:p>
          </p:txBody>
        </p:sp>
        <p:sp>
          <p:nvSpPr>
            <p:cNvPr id="18" name="Line 22"/>
            <p:cNvSpPr>
              <a:spLocks noChangeShapeType="1"/>
            </p:cNvSpPr>
            <p:nvPr/>
          </p:nvSpPr>
          <p:spPr bwMode="auto">
            <a:xfrm flipH="1">
              <a:off x="3360" y="1536"/>
              <a:ext cx="1248" cy="0"/>
            </a:xfrm>
            <a:prstGeom prst="line">
              <a:avLst/>
            </a:prstGeom>
            <a:noFill/>
            <a:ln w="9525">
              <a:solidFill>
                <a:schemeClr val="tx1"/>
              </a:solidFill>
              <a:round/>
              <a:headEnd/>
              <a:tailEnd type="triangle" w="med" len="med"/>
            </a:ln>
            <a:effectLst/>
          </p:spPr>
          <p:txBody>
            <a:bodyPr/>
            <a:lstStyle/>
            <a:p>
              <a:endParaRPr lang="fr-FR"/>
            </a:p>
          </p:txBody>
        </p:sp>
        <p:sp>
          <p:nvSpPr>
            <p:cNvPr id="19" name="Text Box 21"/>
            <p:cNvSpPr txBox="1">
              <a:spLocks noChangeArrowheads="1"/>
            </p:cNvSpPr>
            <p:nvPr/>
          </p:nvSpPr>
          <p:spPr bwMode="auto">
            <a:xfrm>
              <a:off x="2832" y="1392"/>
              <a:ext cx="527" cy="288"/>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a:ea typeface="SimSun" pitchFamily="2" charset="-122"/>
                </a:rPr>
                <a:t>DSP </a:t>
              </a:r>
            </a:p>
          </p:txBody>
        </p:sp>
        <p:sp>
          <p:nvSpPr>
            <p:cNvPr id="20" name="Line 20"/>
            <p:cNvSpPr>
              <a:spLocks noChangeShapeType="1"/>
            </p:cNvSpPr>
            <p:nvPr/>
          </p:nvSpPr>
          <p:spPr bwMode="auto">
            <a:xfrm flipH="1">
              <a:off x="1632" y="1536"/>
              <a:ext cx="1152" cy="0"/>
            </a:xfrm>
            <a:prstGeom prst="line">
              <a:avLst/>
            </a:prstGeom>
            <a:noFill/>
            <a:ln w="9525">
              <a:solidFill>
                <a:schemeClr val="tx1"/>
              </a:solidFill>
              <a:round/>
              <a:headEnd/>
              <a:tailEnd type="triangle" w="med" len="med"/>
            </a:ln>
            <a:effectLst/>
          </p:spPr>
          <p:txBody>
            <a:bodyPr/>
            <a:lstStyle/>
            <a:p>
              <a:endParaRPr lang="fr-FR"/>
            </a:p>
          </p:txBody>
        </p:sp>
        <p:sp>
          <p:nvSpPr>
            <p:cNvPr id="21" name="Text Box 19"/>
            <p:cNvSpPr txBox="1">
              <a:spLocks noChangeArrowheads="1"/>
            </p:cNvSpPr>
            <p:nvPr/>
          </p:nvSpPr>
          <p:spPr bwMode="auto">
            <a:xfrm>
              <a:off x="1920" y="1200"/>
              <a:ext cx="447" cy="288"/>
            </a:xfrm>
            <a:prstGeom prst="rect">
              <a:avLst/>
            </a:prstGeom>
            <a:noFill/>
            <a:ln w="9525">
              <a:noFill/>
              <a:miter lim="800000"/>
              <a:headEnd/>
              <a:tailEnd/>
            </a:ln>
            <a:effectLst/>
          </p:spPr>
          <p:txBody>
            <a:bodyPr wrap="none">
              <a:spAutoFit/>
            </a:bodyPr>
            <a:lstStyle/>
            <a:p>
              <a:r>
                <a:rPr lang="en-US" altLang="zh-CN"/>
                <a:t>D/A</a:t>
              </a:r>
            </a:p>
          </p:txBody>
        </p:sp>
        <p:sp>
          <p:nvSpPr>
            <p:cNvPr id="22" name="Text Box 18"/>
            <p:cNvSpPr txBox="1">
              <a:spLocks noChangeArrowheads="1"/>
            </p:cNvSpPr>
            <p:nvPr/>
          </p:nvSpPr>
          <p:spPr bwMode="auto">
            <a:xfrm>
              <a:off x="528" y="1210"/>
              <a:ext cx="1021"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spAutoFit/>
            </a:bodyPr>
            <a:lstStyle/>
            <a:p>
              <a:pPr algn="ctr"/>
              <a:r>
                <a:rPr lang="en-US" altLang="zh-CN" dirty="0" smtClean="0">
                  <a:ea typeface="SimSun" pitchFamily="2" charset="-122"/>
                </a:rPr>
                <a:t>Signal</a:t>
              </a:r>
            </a:p>
            <a:p>
              <a:pPr algn="ctr"/>
              <a:r>
                <a:rPr lang="en-US" altLang="zh-CN" dirty="0" err="1" smtClean="0">
                  <a:ea typeface="SimSun" pitchFamily="2" charset="-122"/>
                </a:rPr>
                <a:t>analogique</a:t>
              </a:r>
              <a:endParaRPr lang="en-US" altLang="zh-CN" dirty="0">
                <a:ea typeface="SimSun" pitchFamily="2" charset="-122"/>
              </a:endParaRPr>
            </a:p>
          </p:txBody>
        </p:sp>
      </p:grpSp>
      <p:sp>
        <p:nvSpPr>
          <p:cNvPr id="23" name="Espace réservé du numéro de diapositive 22"/>
          <p:cNvSpPr>
            <a:spLocks noGrp="1"/>
          </p:cNvSpPr>
          <p:nvPr>
            <p:ph type="sldNum" sz="quarter" idx="12"/>
          </p:nvPr>
        </p:nvSpPr>
        <p:spPr/>
        <p:txBody>
          <a:bodyPr/>
          <a:lstStyle/>
          <a:p>
            <a:fld id="{2C94B7E7-F509-4100-BE7B-E3DEB2C53554}"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381000" y="3286124"/>
            <a:ext cx="8178800" cy="1238250"/>
          </a:xfrm>
        </p:spPr>
        <p:txBody>
          <a:bodyPr>
            <a:normAutofit fontScale="92500"/>
          </a:bodyPr>
          <a:lstStyle/>
          <a:p>
            <a:pPr eaLnBrk="1" hangingPunct="1"/>
            <a:r>
              <a:rPr lang="en-US" altLang="en-US" sz="3500" b="1" dirty="0" smtClean="0">
                <a:solidFill>
                  <a:srgbClr val="00B050"/>
                </a:solidFill>
                <a:latin typeface="Times New Roman" pitchFamily="18" charset="0"/>
                <a:cs typeface="Times New Roman" pitchFamily="18" charset="0"/>
              </a:rPr>
              <a:t>TRAITEMENT NUMERIQUE</a:t>
            </a:r>
          </a:p>
          <a:p>
            <a:pPr lvl="2" eaLnBrk="1" hangingPunct="1"/>
            <a:r>
              <a:rPr lang="en-US" altLang="en-US" dirty="0" err="1" smtClean="0"/>
              <a:t>Microprocesseurs</a:t>
            </a:r>
            <a:r>
              <a:rPr lang="en-US" altLang="en-US" dirty="0" smtClean="0"/>
              <a:t>, DSP, </a:t>
            </a:r>
            <a:r>
              <a:rPr lang="en-US" altLang="en-US" dirty="0" err="1" smtClean="0"/>
              <a:t>autres</a:t>
            </a:r>
            <a:r>
              <a:rPr lang="en-US" altLang="en-US" dirty="0" smtClean="0"/>
              <a:t> circuits </a:t>
            </a:r>
            <a:r>
              <a:rPr lang="en-US" altLang="en-US" dirty="0" err="1" smtClean="0"/>
              <a:t>programmables</a:t>
            </a:r>
            <a:r>
              <a:rPr lang="en-US" altLang="en-US" dirty="0" smtClean="0"/>
              <a:t> …</a:t>
            </a:r>
          </a:p>
        </p:txBody>
      </p:sp>
      <p:grpSp>
        <p:nvGrpSpPr>
          <p:cNvPr id="2" name="Group 4"/>
          <p:cNvGrpSpPr>
            <a:grpSpLocks/>
          </p:cNvGrpSpPr>
          <p:nvPr/>
        </p:nvGrpSpPr>
        <p:grpSpPr bwMode="auto">
          <a:xfrm>
            <a:off x="1905000" y="2214554"/>
            <a:ext cx="4419600" cy="914400"/>
            <a:chOff x="1152" y="1920"/>
            <a:chExt cx="2784" cy="576"/>
          </a:xfrm>
        </p:grpSpPr>
        <p:sp>
          <p:nvSpPr>
            <p:cNvPr id="27667" name="Rectangle 5"/>
            <p:cNvSpPr>
              <a:spLocks noChangeArrowheads="1"/>
            </p:cNvSpPr>
            <p:nvPr/>
          </p:nvSpPr>
          <p:spPr bwMode="auto">
            <a:xfrm>
              <a:off x="1776" y="1920"/>
              <a:ext cx="1536"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200" i="1" dirty="0" smtClean="0">
                  <a:solidFill>
                    <a:schemeClr val="tx1"/>
                  </a:solidFill>
                  <a:latin typeface="Times" charset="0"/>
                </a:rPr>
                <a:t>Elect. </a:t>
              </a:r>
              <a:r>
                <a:rPr lang="en-US" altLang="en-US" sz="2200" i="1" dirty="0" err="1" smtClean="0">
                  <a:solidFill>
                    <a:schemeClr val="tx1"/>
                  </a:solidFill>
                  <a:latin typeface="Times" charset="0"/>
                </a:rPr>
                <a:t>analogique</a:t>
              </a:r>
              <a:endParaRPr lang="en-US" altLang="en-US" sz="2200" i="1" dirty="0">
                <a:solidFill>
                  <a:schemeClr val="tx1"/>
                </a:solidFill>
                <a:latin typeface="Times" charset="0"/>
              </a:endParaRPr>
            </a:p>
          </p:txBody>
        </p:sp>
        <p:sp>
          <p:nvSpPr>
            <p:cNvPr id="27668" name="Line 6"/>
            <p:cNvSpPr>
              <a:spLocks noChangeShapeType="1"/>
            </p:cNvSpPr>
            <p:nvPr/>
          </p:nvSpPr>
          <p:spPr bwMode="auto">
            <a:xfrm>
              <a:off x="115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9" name="Line 7"/>
            <p:cNvSpPr>
              <a:spLocks noChangeShapeType="1"/>
            </p:cNvSpPr>
            <p:nvPr/>
          </p:nvSpPr>
          <p:spPr bwMode="auto">
            <a:xfrm>
              <a:off x="3312" y="2208"/>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70" name="Text Box 8"/>
            <p:cNvSpPr txBox="1">
              <a:spLocks noChangeArrowheads="1"/>
            </p:cNvSpPr>
            <p:nvPr/>
          </p:nvSpPr>
          <p:spPr bwMode="auto">
            <a:xfrm>
              <a:off x="1152" y="1920"/>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71" name="Rectangle 9"/>
            <p:cNvSpPr>
              <a:spLocks noChangeArrowheads="1"/>
            </p:cNvSpPr>
            <p:nvPr/>
          </p:nvSpPr>
          <p:spPr bwMode="auto">
            <a:xfrm>
              <a:off x="3504" y="1920"/>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grpSp>
      <p:grpSp>
        <p:nvGrpSpPr>
          <p:cNvPr id="3" name="Group 10"/>
          <p:cNvGrpSpPr>
            <a:grpSpLocks/>
          </p:cNvGrpSpPr>
          <p:nvPr/>
        </p:nvGrpSpPr>
        <p:grpSpPr bwMode="auto">
          <a:xfrm>
            <a:off x="381000" y="5181600"/>
            <a:ext cx="8001000" cy="914400"/>
            <a:chOff x="240" y="3312"/>
            <a:chExt cx="5040" cy="576"/>
          </a:xfrm>
        </p:grpSpPr>
        <p:sp>
          <p:nvSpPr>
            <p:cNvPr id="27656" name="Rectangle 11"/>
            <p:cNvSpPr>
              <a:spLocks noChangeArrowheads="1"/>
            </p:cNvSpPr>
            <p:nvPr/>
          </p:nvSpPr>
          <p:spPr bwMode="auto">
            <a:xfrm>
              <a:off x="2160" y="3312"/>
              <a:ext cx="1200"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COMPUTER</a:t>
              </a:r>
              <a:endParaRPr lang="en-US" altLang="en-US" sz="2400" i="1">
                <a:solidFill>
                  <a:schemeClr val="tx1"/>
                </a:solidFill>
                <a:latin typeface="Times" charset="0"/>
              </a:endParaRPr>
            </a:p>
          </p:txBody>
        </p:sp>
        <p:sp>
          <p:nvSpPr>
            <p:cNvPr id="27657" name="Rectangle 12"/>
            <p:cNvSpPr>
              <a:spLocks noChangeArrowheads="1"/>
            </p:cNvSpPr>
            <p:nvPr/>
          </p:nvSpPr>
          <p:spPr bwMode="auto">
            <a:xfrm>
              <a:off x="398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D-to-A</a:t>
              </a:r>
              <a:endParaRPr lang="en-US" altLang="en-US" sz="2400" i="1">
                <a:solidFill>
                  <a:schemeClr val="tx1"/>
                </a:solidFill>
                <a:latin typeface="Times" charset="0"/>
              </a:endParaRPr>
            </a:p>
          </p:txBody>
        </p:sp>
        <p:sp>
          <p:nvSpPr>
            <p:cNvPr id="27658" name="Rectangle 13"/>
            <p:cNvSpPr>
              <a:spLocks noChangeArrowheads="1"/>
            </p:cNvSpPr>
            <p:nvPr/>
          </p:nvSpPr>
          <p:spPr bwMode="auto">
            <a:xfrm>
              <a:off x="864" y="3312"/>
              <a:ext cx="672" cy="576"/>
            </a:xfrm>
            <a:prstGeom prst="rect">
              <a:avLst/>
            </a:prstGeom>
            <a:solidFill>
              <a:srgbClr val="CCFFFF"/>
            </a:solidFill>
            <a:ln w="9525">
              <a:solidFill>
                <a:schemeClr val="tx1"/>
              </a:solidFill>
              <a:miter lim="800000"/>
              <a:headEnd/>
              <a:tailEnd/>
            </a:ln>
          </p:spPr>
          <p:txBody>
            <a:bodyPr wrap="none" anchor="ctr"/>
            <a:lstStyle/>
            <a:p>
              <a:pPr eaLnBrk="0" hangingPunct="0"/>
              <a:r>
                <a:rPr lang="en-US" altLang="en-US" sz="2400" b="1" i="1">
                  <a:solidFill>
                    <a:schemeClr val="tx1"/>
                  </a:solidFill>
                  <a:latin typeface="Times" charset="0"/>
                </a:rPr>
                <a:t>A-to-D</a:t>
              </a:r>
              <a:endParaRPr lang="en-US" altLang="en-US" sz="2400" i="1">
                <a:solidFill>
                  <a:schemeClr val="tx1"/>
                </a:solidFill>
                <a:latin typeface="Times" charset="0"/>
              </a:endParaRPr>
            </a:p>
          </p:txBody>
        </p:sp>
        <p:sp>
          <p:nvSpPr>
            <p:cNvPr id="27659" name="Line 14"/>
            <p:cNvSpPr>
              <a:spLocks noChangeShapeType="1"/>
            </p:cNvSpPr>
            <p:nvPr/>
          </p:nvSpPr>
          <p:spPr bwMode="auto">
            <a:xfrm>
              <a:off x="153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0" name="Line 15"/>
            <p:cNvSpPr>
              <a:spLocks noChangeShapeType="1"/>
            </p:cNvSpPr>
            <p:nvPr/>
          </p:nvSpPr>
          <p:spPr bwMode="auto">
            <a:xfrm>
              <a:off x="336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1" name="Line 16"/>
            <p:cNvSpPr>
              <a:spLocks noChangeShapeType="1"/>
            </p:cNvSpPr>
            <p:nvPr/>
          </p:nvSpPr>
          <p:spPr bwMode="auto">
            <a:xfrm>
              <a:off x="4656"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2" name="Line 17"/>
            <p:cNvSpPr>
              <a:spLocks noChangeShapeType="1"/>
            </p:cNvSpPr>
            <p:nvPr/>
          </p:nvSpPr>
          <p:spPr bwMode="auto">
            <a:xfrm>
              <a:off x="240" y="3600"/>
              <a:ext cx="624" cy="0"/>
            </a:xfrm>
            <a:prstGeom prst="line">
              <a:avLst/>
            </a:prstGeom>
            <a:noFill/>
            <a:ln w="38100">
              <a:solidFill>
                <a:schemeClr val="tx1"/>
              </a:solidFill>
              <a:round/>
              <a:headEnd/>
              <a:tailEnd type="triangle" w="med" len="med"/>
            </a:ln>
          </p:spPr>
          <p:txBody>
            <a:bodyPr wrap="none" anchor="ctr"/>
            <a:lstStyle/>
            <a:p>
              <a:endParaRPr lang="fr-FR"/>
            </a:p>
          </p:txBody>
        </p:sp>
        <p:sp>
          <p:nvSpPr>
            <p:cNvPr id="27663" name="Text Box 18"/>
            <p:cNvSpPr txBox="1">
              <a:spLocks noChangeArrowheads="1"/>
            </p:cNvSpPr>
            <p:nvPr/>
          </p:nvSpPr>
          <p:spPr bwMode="auto">
            <a:xfrm>
              <a:off x="240" y="3312"/>
              <a:ext cx="393"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x(t)</a:t>
              </a:r>
              <a:endParaRPr lang="en-US" altLang="en-US" sz="2400" i="1">
                <a:solidFill>
                  <a:schemeClr val="tx1"/>
                </a:solidFill>
                <a:latin typeface="Times" charset="0"/>
              </a:endParaRPr>
            </a:p>
          </p:txBody>
        </p:sp>
        <p:sp>
          <p:nvSpPr>
            <p:cNvPr id="27664" name="Rectangle 19"/>
            <p:cNvSpPr>
              <a:spLocks noChangeArrowheads="1"/>
            </p:cNvSpPr>
            <p:nvPr/>
          </p:nvSpPr>
          <p:spPr bwMode="auto">
            <a:xfrm>
              <a:off x="4800" y="3312"/>
              <a:ext cx="382" cy="288"/>
            </a:xfrm>
            <a:prstGeom prst="rect">
              <a:avLst/>
            </a:prstGeom>
            <a:noFill/>
            <a:ln w="9525">
              <a:noFill/>
              <a:miter lim="800000"/>
              <a:headEnd/>
              <a:tailEnd/>
            </a:ln>
          </p:spPr>
          <p:txBody>
            <a:bodyPr wrap="none">
              <a:spAutoFit/>
            </a:bodyPr>
            <a:lstStyle/>
            <a:p>
              <a:pPr algn="l" eaLnBrk="0" hangingPunct="0"/>
              <a:r>
                <a:rPr lang="en-US" altLang="en-US" sz="2400" b="1" i="1">
                  <a:solidFill>
                    <a:schemeClr val="tx1"/>
                  </a:solidFill>
                  <a:latin typeface="Times" charset="0"/>
                </a:rPr>
                <a:t>y(t)</a:t>
              </a:r>
            </a:p>
          </p:txBody>
        </p:sp>
        <p:sp>
          <p:nvSpPr>
            <p:cNvPr id="27665" name="Rectangle 20"/>
            <p:cNvSpPr>
              <a:spLocks noChangeArrowheads="1"/>
            </p:cNvSpPr>
            <p:nvPr/>
          </p:nvSpPr>
          <p:spPr bwMode="auto">
            <a:xfrm>
              <a:off x="3456" y="3312"/>
              <a:ext cx="436"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y[n]</a:t>
              </a:r>
              <a:endParaRPr lang="en-US" altLang="en-US" sz="2400" b="1" i="1">
                <a:solidFill>
                  <a:schemeClr val="tx1"/>
                </a:solidFill>
                <a:latin typeface="Times" charset="0"/>
              </a:endParaRPr>
            </a:p>
          </p:txBody>
        </p:sp>
        <p:sp>
          <p:nvSpPr>
            <p:cNvPr id="27666" name="Rectangle 21"/>
            <p:cNvSpPr>
              <a:spLocks noChangeArrowheads="1"/>
            </p:cNvSpPr>
            <p:nvPr/>
          </p:nvSpPr>
          <p:spPr bwMode="auto">
            <a:xfrm>
              <a:off x="1632" y="3312"/>
              <a:ext cx="447" cy="288"/>
            </a:xfrm>
            <a:prstGeom prst="rect">
              <a:avLst/>
            </a:prstGeom>
            <a:noFill/>
            <a:ln w="9525">
              <a:noFill/>
              <a:miter lim="800000"/>
              <a:headEnd/>
              <a:tailEnd/>
            </a:ln>
          </p:spPr>
          <p:txBody>
            <a:bodyPr wrap="none">
              <a:spAutoFit/>
            </a:bodyPr>
            <a:lstStyle/>
            <a:p>
              <a:pPr algn="l" eaLnBrk="0" hangingPunct="0"/>
              <a:r>
                <a:rPr lang="en-US" altLang="en-US" sz="2400" b="1" i="1">
                  <a:solidFill>
                    <a:schemeClr val="accent1"/>
                  </a:solidFill>
                  <a:latin typeface="Times" charset="0"/>
                </a:rPr>
                <a:t>x[n]</a:t>
              </a:r>
              <a:endParaRPr lang="en-US" altLang="en-US" sz="2400" b="1" i="1">
                <a:solidFill>
                  <a:schemeClr val="tx1"/>
                </a:solidFill>
                <a:latin typeface="Times" charset="0"/>
              </a:endParaRPr>
            </a:p>
          </p:txBody>
        </p:sp>
      </p:grpSp>
      <p:sp>
        <p:nvSpPr>
          <p:cNvPr id="583702" name="Rectangle 22"/>
          <p:cNvSpPr>
            <a:spLocks noChangeArrowheads="1"/>
          </p:cNvSpPr>
          <p:nvPr/>
        </p:nvSpPr>
        <p:spPr bwMode="auto">
          <a:xfrm>
            <a:off x="457200" y="1000116"/>
            <a:ext cx="8178800" cy="1143000"/>
          </a:xfrm>
          <a:prstGeom prst="rect">
            <a:avLst/>
          </a:prstGeom>
          <a:noFill/>
          <a:ln w="9525">
            <a:noFill/>
            <a:miter lim="800000"/>
            <a:headEnd/>
            <a:tailEnd/>
          </a:ln>
        </p:spPr>
        <p:txBody>
          <a:bodyPr/>
          <a:lstStyle/>
          <a:p>
            <a:pPr marL="342900" indent="-342900" algn="l">
              <a:spcBef>
                <a:spcPct val="20000"/>
              </a:spcBef>
              <a:buFontTx/>
              <a:buChar char="•"/>
            </a:pPr>
            <a:r>
              <a:rPr kumimoji="1" lang="en-US" altLang="en-US" sz="3200" dirty="0" smtClean="0">
                <a:solidFill>
                  <a:srgbClr val="00B050"/>
                </a:solidFill>
                <a:latin typeface="Times New Roman" pitchFamily="18" charset="0"/>
              </a:rPr>
              <a:t>TRAITEMENT ANALOGIQUE:</a:t>
            </a:r>
            <a:endParaRPr kumimoji="1" lang="en-US" altLang="en-US" sz="3200" dirty="0">
              <a:solidFill>
                <a:srgbClr val="00B050"/>
              </a:solidFill>
              <a:latin typeface="Times New Roman" pitchFamily="18" charset="0"/>
            </a:endParaRPr>
          </a:p>
          <a:p>
            <a:pPr marL="1143000" lvl="2" indent="-228600" algn="l">
              <a:spcBef>
                <a:spcPct val="20000"/>
              </a:spcBef>
              <a:buFontTx/>
              <a:buChar char="•"/>
            </a:pPr>
            <a:r>
              <a:rPr kumimoji="1" lang="en-US" altLang="en-US" sz="2400" dirty="0">
                <a:solidFill>
                  <a:schemeClr val="accent2"/>
                </a:solidFill>
                <a:latin typeface="Times New Roman" pitchFamily="18" charset="0"/>
              </a:rPr>
              <a:t>Circuits: </a:t>
            </a:r>
            <a:r>
              <a:rPr kumimoji="1" lang="en-US" altLang="en-US" sz="2400" dirty="0" smtClean="0">
                <a:solidFill>
                  <a:schemeClr val="accent2"/>
                </a:solidFill>
                <a:latin typeface="Times New Roman" pitchFamily="18" charset="0"/>
              </a:rPr>
              <a:t>resistances, </a:t>
            </a:r>
            <a:r>
              <a:rPr kumimoji="1" lang="en-US" altLang="en-US" sz="2400" dirty="0" err="1" smtClean="0">
                <a:solidFill>
                  <a:schemeClr val="accent2"/>
                </a:solidFill>
                <a:latin typeface="Times New Roman" pitchFamily="18" charset="0"/>
              </a:rPr>
              <a:t>capacités</a:t>
            </a:r>
            <a:r>
              <a:rPr kumimoji="1" lang="en-US" altLang="en-US" sz="2400" dirty="0" smtClean="0">
                <a:solidFill>
                  <a:schemeClr val="accent2"/>
                </a:solidFill>
                <a:latin typeface="Times New Roman" pitchFamily="18" charset="0"/>
              </a:rPr>
              <a:t>, </a:t>
            </a:r>
            <a:r>
              <a:rPr kumimoji="1" lang="en-US" altLang="en-US" sz="2400" dirty="0" err="1" smtClean="0">
                <a:solidFill>
                  <a:schemeClr val="accent2"/>
                </a:solidFill>
                <a:latin typeface="Times New Roman" pitchFamily="18" charset="0"/>
              </a:rPr>
              <a:t>ampli</a:t>
            </a:r>
            <a:r>
              <a:rPr kumimoji="1" lang="en-US" altLang="en-US" sz="2400" dirty="0" smtClean="0">
                <a:solidFill>
                  <a:schemeClr val="accent2"/>
                </a:solidFill>
                <a:latin typeface="Times New Roman" pitchFamily="18" charset="0"/>
              </a:rPr>
              <a:t>-op …etc</a:t>
            </a:r>
            <a:endParaRPr kumimoji="1" lang="en-US" altLang="en-US" sz="2400" dirty="0">
              <a:solidFill>
                <a:schemeClr val="accent2"/>
              </a:solidFill>
              <a:latin typeface="Times New Roman" pitchFamily="18" charset="0"/>
            </a:endParaRPr>
          </a:p>
        </p:txBody>
      </p:sp>
      <p:sp>
        <p:nvSpPr>
          <p:cNvPr id="25"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7" name="ZoneTexte 26"/>
          <p:cNvSpPr txBox="1"/>
          <p:nvPr/>
        </p:nvSpPr>
        <p:spPr>
          <a:xfrm>
            <a:off x="0" y="4429132"/>
            <a:ext cx="9144000" cy="707886"/>
          </a:xfrm>
          <a:prstGeom prst="rect">
            <a:avLst/>
          </a:prstGeom>
          <a:noFill/>
        </p:spPr>
        <p:txBody>
          <a:bodyPr wrap="square" rtlCol="0">
            <a:spAutoFit/>
          </a:bodyPr>
          <a:lstStyle/>
          <a:p>
            <a:pPr marL="0" lvl="2"/>
            <a:r>
              <a:rPr lang="en-US" altLang="en-US" sz="1600" dirty="0" smtClean="0"/>
              <a:t>On </a:t>
            </a:r>
            <a:r>
              <a:rPr lang="en-US" altLang="en-US" sz="1600" dirty="0" err="1" smtClean="0"/>
              <a:t>doit</a:t>
            </a:r>
            <a:r>
              <a:rPr lang="en-US" altLang="en-US" sz="1600" dirty="0" smtClean="0"/>
              <a:t> commencer pat </a:t>
            </a:r>
            <a:r>
              <a:rPr lang="en-US" altLang="en-US" sz="1600" dirty="0" err="1" smtClean="0"/>
              <a:t>convertir</a:t>
            </a:r>
            <a:r>
              <a:rPr lang="en-US" altLang="en-US" sz="1600" dirty="0" smtClean="0"/>
              <a:t>  </a:t>
            </a:r>
            <a:r>
              <a:rPr lang="en-US" altLang="en-US" sz="1600" i="1" dirty="0" smtClean="0"/>
              <a:t>x</a:t>
            </a:r>
            <a:r>
              <a:rPr lang="en-US" altLang="en-US" sz="1600" dirty="0" smtClean="0"/>
              <a:t>(</a:t>
            </a:r>
            <a:r>
              <a:rPr lang="en-US" altLang="en-US" sz="1600" i="1" dirty="0" smtClean="0"/>
              <a:t>t</a:t>
            </a:r>
            <a:r>
              <a:rPr lang="en-US" altLang="en-US" sz="1600" dirty="0" smtClean="0"/>
              <a:t>) to </a:t>
            </a:r>
            <a:r>
              <a:rPr lang="en-US" altLang="en-US" sz="1600" dirty="0" err="1" smtClean="0">
                <a:solidFill>
                  <a:schemeClr val="accent1"/>
                </a:solidFill>
              </a:rPr>
              <a:t>nombres</a:t>
            </a:r>
            <a:r>
              <a:rPr lang="en-US" altLang="en-US" sz="1600" dirty="0" smtClean="0">
                <a:solidFill>
                  <a:schemeClr val="accent1"/>
                </a:solidFill>
              </a:rPr>
              <a:t> (</a:t>
            </a:r>
            <a:r>
              <a:rPr lang="en-US" altLang="en-US" sz="1600" dirty="0" err="1" smtClean="0">
                <a:solidFill>
                  <a:schemeClr val="accent1"/>
                </a:solidFill>
              </a:rPr>
              <a:t>numériques</a:t>
            </a:r>
            <a:r>
              <a:rPr lang="en-US" altLang="en-US" sz="1600" dirty="0" smtClean="0">
                <a:solidFill>
                  <a:schemeClr val="accent1"/>
                </a:solidFill>
              </a:rPr>
              <a:t>)</a:t>
            </a:r>
            <a:r>
              <a:rPr lang="en-US" altLang="en-US" sz="1600" dirty="0" smtClean="0"/>
              <a:t> à stocker </a:t>
            </a:r>
            <a:r>
              <a:rPr lang="en-US" altLang="en-US" sz="1600" dirty="0" err="1" smtClean="0"/>
              <a:t>dans</a:t>
            </a:r>
            <a:r>
              <a:rPr lang="en-US" altLang="en-US" sz="1600" dirty="0" smtClean="0"/>
              <a:t> </a:t>
            </a:r>
            <a:r>
              <a:rPr lang="en-US" altLang="en-US" sz="1600" dirty="0" err="1" smtClean="0"/>
              <a:t>une</a:t>
            </a:r>
            <a:r>
              <a:rPr lang="en-US" altLang="en-US" sz="1600" dirty="0" smtClean="0"/>
              <a:t> </a:t>
            </a:r>
            <a:r>
              <a:rPr lang="en-US" altLang="en-US" sz="1600" dirty="0" err="1" smtClean="0"/>
              <a:t>mémoire</a:t>
            </a:r>
            <a:endParaRPr lang="en-US" altLang="en-US" sz="1600" dirty="0" smtClean="0"/>
          </a:p>
          <a:p>
            <a:endParaRPr lang="fr-FR" dirty="0"/>
          </a:p>
        </p:txBody>
      </p:sp>
      <p:sp>
        <p:nvSpPr>
          <p:cNvPr id="2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29" name="Espace réservé du numéro de diapositive 28"/>
          <p:cNvSpPr>
            <a:spLocks noGrp="1"/>
          </p:cNvSpPr>
          <p:nvPr>
            <p:ph type="sldNum" sz="quarter" idx="12"/>
          </p:nvPr>
        </p:nvSpPr>
        <p:spPr/>
        <p:txBody>
          <a:bodyPr/>
          <a:lstStyle/>
          <a:p>
            <a:fld id="{2C94B7E7-F509-4100-BE7B-E3DEB2C53554}"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02">
                                            <p:txEl>
                                              <p:pRg st="0" end="0"/>
                                            </p:txEl>
                                          </p:spTgt>
                                        </p:tgtEl>
                                        <p:attrNameLst>
                                          <p:attrName>style.visibility</p:attrName>
                                        </p:attrNameLst>
                                      </p:cBhvr>
                                      <p:to>
                                        <p:strVal val="visible"/>
                                      </p:to>
                                    </p:set>
                                    <p:animEffect transition="in" filter="wipe(left)">
                                      <p:cBhvr>
                                        <p:cTn id="12" dur="500"/>
                                        <p:tgtEl>
                                          <p:spTgt spid="58370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83702">
                                            <p:txEl>
                                              <p:pRg st="1" end="1"/>
                                            </p:txEl>
                                          </p:spTgt>
                                        </p:tgtEl>
                                        <p:attrNameLst>
                                          <p:attrName>style.visibility</p:attrName>
                                        </p:attrNameLst>
                                      </p:cBhvr>
                                      <p:to>
                                        <p:strVal val="visible"/>
                                      </p:to>
                                    </p:set>
                                    <p:animEffect transition="in" filter="wipe(left)">
                                      <p:cBhvr>
                                        <p:cTn id="15" dur="500"/>
                                        <p:tgtEl>
                                          <p:spTgt spid="5837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83683">
                                            <p:txEl>
                                              <p:pRg st="0" end="0"/>
                                            </p:txEl>
                                          </p:spTgt>
                                        </p:tgtEl>
                                        <p:attrNameLst>
                                          <p:attrName>style.visibility</p:attrName>
                                        </p:attrNameLst>
                                      </p:cBhvr>
                                      <p:to>
                                        <p:strVal val="visible"/>
                                      </p:to>
                                    </p:set>
                                    <p:animEffect transition="in" filter="wipe(left)">
                                      <p:cBhvr>
                                        <p:cTn id="20" dur="500"/>
                                        <p:tgtEl>
                                          <p:spTgt spid="58368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83683">
                                            <p:txEl>
                                              <p:pRg st="1" end="1"/>
                                            </p:txEl>
                                          </p:spTgt>
                                        </p:tgtEl>
                                        <p:attrNameLst>
                                          <p:attrName>style.visibility</p:attrName>
                                        </p:attrNameLst>
                                      </p:cBhvr>
                                      <p:to>
                                        <p:strVal val="visible"/>
                                      </p:to>
                                    </p:set>
                                    <p:animEffect transition="in" filter="wipe(left)">
                                      <p:cBhvr>
                                        <p:cTn id="23" dur="500"/>
                                        <p:tgtEl>
                                          <p:spTgt spid="5836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autoUpdateAnimBg="0"/>
      <p:bldP spid="58370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smtClean="0"/>
              <a:t/>
            </a:r>
            <a:br>
              <a:rPr lang="en-US" altLang="zh-CN" sz="2000" b="1" dirty="0" smtClean="0"/>
            </a:br>
            <a:r>
              <a:rPr lang="en-US" altLang="zh-CN" sz="2000" b="1" dirty="0"/>
              <a:t/>
            </a:r>
            <a:br>
              <a:rPr lang="en-US" altLang="zh-CN" sz="2000" b="1" dirty="0"/>
            </a:br>
            <a:endParaRPr lang="en-US" altLang="zh-CN" sz="2000" dirty="0"/>
          </a:p>
        </p:txBody>
      </p:sp>
      <p:sp>
        <p:nvSpPr>
          <p:cNvPr id="5" name="ZoneTexte 4"/>
          <p:cNvSpPr txBox="1"/>
          <p:nvPr/>
        </p:nvSpPr>
        <p:spPr>
          <a:xfrm>
            <a:off x="0" y="785794"/>
            <a:ext cx="9144000" cy="3508653"/>
          </a:xfrm>
          <a:prstGeom prst="rect">
            <a:avLst/>
          </a:prstGeom>
          <a:noFill/>
        </p:spPr>
        <p:txBody>
          <a:bodyPr wrap="square" rtlCol="0">
            <a:spAutoFit/>
          </a:bodyPr>
          <a:lstStyle/>
          <a:p>
            <a:pPr algn="just"/>
            <a:endParaRPr lang="en-US" altLang="zh-CN" sz="1800" b="0" dirty="0" smtClean="0"/>
          </a:p>
          <a:p>
            <a:pPr algn="just"/>
            <a:endParaRPr lang="en-US" altLang="zh-CN" sz="1800" b="0" dirty="0"/>
          </a:p>
          <a:p>
            <a:pPr algn="just"/>
            <a:endParaRPr lang="en-US" altLang="zh-CN" sz="1800" b="0" dirty="0" smtClean="0"/>
          </a:p>
          <a:p>
            <a:pPr algn="just"/>
            <a:r>
              <a:rPr lang="en-US" altLang="zh-CN" b="0" dirty="0" smtClean="0"/>
              <a:t>Pour </a:t>
            </a:r>
            <a:r>
              <a:rPr lang="en-US" altLang="zh-CN" b="0" dirty="0" err="1"/>
              <a:t>numériser</a:t>
            </a:r>
            <a:r>
              <a:rPr lang="en-US" altLang="zh-CN" b="0" dirty="0"/>
              <a:t> un signal </a:t>
            </a:r>
            <a:r>
              <a:rPr lang="en-US" altLang="zh-CN" b="0" dirty="0" err="1"/>
              <a:t>analogique</a:t>
            </a:r>
            <a:r>
              <a:rPr lang="en-US" altLang="zh-CN" b="0" dirty="0"/>
              <a:t> (</a:t>
            </a:r>
            <a:r>
              <a:rPr lang="en-US" altLang="zh-CN" b="0" dirty="0" smtClean="0"/>
              <a:t>conversion </a:t>
            </a:r>
            <a:r>
              <a:rPr lang="en-US" altLang="zh-CN" b="0" dirty="0" err="1"/>
              <a:t>analogique</a:t>
            </a:r>
            <a:r>
              <a:rPr lang="en-US" altLang="zh-CN" b="0" dirty="0"/>
              <a:t> </a:t>
            </a:r>
            <a:r>
              <a:rPr lang="en-US" altLang="zh-CN" b="0" dirty="0" err="1"/>
              <a:t>numérique</a:t>
            </a:r>
            <a:r>
              <a:rPr lang="en-US" altLang="zh-CN" b="0" dirty="0"/>
              <a:t> CAN) </a:t>
            </a:r>
            <a:r>
              <a:rPr lang="en-US" altLang="zh-CN" b="0" dirty="0" err="1"/>
              <a:t>il</a:t>
            </a:r>
            <a:r>
              <a:rPr lang="en-US" altLang="zh-CN" b="0" dirty="0"/>
              <a:t> </a:t>
            </a:r>
            <a:r>
              <a:rPr lang="en-US" altLang="zh-CN" b="0" dirty="0" err="1"/>
              <a:t>faut</a:t>
            </a:r>
            <a:r>
              <a:rPr lang="en-US" altLang="zh-CN" b="0" dirty="0"/>
              <a:t> </a:t>
            </a:r>
            <a:r>
              <a:rPr lang="en-US" altLang="zh-CN" b="0" dirty="0" err="1"/>
              <a:t>deux</a:t>
            </a:r>
            <a:r>
              <a:rPr lang="en-US" altLang="zh-CN" b="0" dirty="0"/>
              <a:t> </a:t>
            </a:r>
            <a:r>
              <a:rPr lang="en-US" altLang="zh-CN" b="0" dirty="0" err="1"/>
              <a:t>opérations</a:t>
            </a:r>
            <a:r>
              <a:rPr lang="en-US" altLang="zh-CN" b="0" dirty="0" smtClean="0"/>
              <a:t>:</a:t>
            </a:r>
          </a:p>
          <a:p>
            <a:pPr algn="just"/>
            <a:endParaRPr lang="en-US" b="0" dirty="0"/>
          </a:p>
          <a:p>
            <a:pPr algn="just">
              <a:buFont typeface="Arial" pitchFamily="34" charset="0"/>
              <a:buChar char="•"/>
            </a:pPr>
            <a:r>
              <a:rPr lang="en-US" b="0" dirty="0" smtClean="0"/>
              <a:t> </a:t>
            </a:r>
            <a:r>
              <a:rPr lang="en-US" dirty="0" err="1" smtClean="0">
                <a:solidFill>
                  <a:srgbClr val="0070C0"/>
                </a:solidFill>
              </a:rPr>
              <a:t>Echantillonnage</a:t>
            </a:r>
            <a:r>
              <a:rPr lang="en-US" dirty="0" smtClean="0">
                <a:solidFill>
                  <a:srgbClr val="0070C0"/>
                </a:solidFill>
              </a:rPr>
              <a:t>: Il </a:t>
            </a:r>
            <a:r>
              <a:rPr lang="en-US" dirty="0" err="1" smtClean="0">
                <a:solidFill>
                  <a:srgbClr val="0070C0"/>
                </a:solidFill>
              </a:rPr>
              <a:t>s’agit</a:t>
            </a:r>
            <a:r>
              <a:rPr lang="en-US" dirty="0" smtClean="0">
                <a:solidFill>
                  <a:srgbClr val="0070C0"/>
                </a:solidFill>
              </a:rPr>
              <a:t> de </a:t>
            </a:r>
            <a:r>
              <a:rPr lang="en-US" dirty="0" err="1" smtClean="0">
                <a:solidFill>
                  <a:srgbClr val="0070C0"/>
                </a:solidFill>
              </a:rPr>
              <a:t>discrétiser</a:t>
            </a:r>
            <a:r>
              <a:rPr lang="en-US" dirty="0" smtClean="0">
                <a:solidFill>
                  <a:srgbClr val="0070C0"/>
                </a:solidFill>
              </a:rPr>
              <a:t> le temps</a:t>
            </a:r>
          </a:p>
          <a:p>
            <a:pPr algn="just">
              <a:buFont typeface="Arial" pitchFamily="34" charset="0"/>
              <a:buChar char="•"/>
            </a:pPr>
            <a:endParaRPr lang="en-US" dirty="0">
              <a:solidFill>
                <a:srgbClr val="0070C0"/>
              </a:solidFill>
            </a:endParaRPr>
          </a:p>
          <a:p>
            <a:pPr algn="just">
              <a:buFont typeface="Arial" pitchFamily="34" charset="0"/>
              <a:buChar char="•"/>
            </a:pPr>
            <a:endParaRPr lang="en-US" dirty="0" smtClean="0">
              <a:solidFill>
                <a:srgbClr val="0070C0"/>
              </a:solidFill>
            </a:endParaRPr>
          </a:p>
          <a:p>
            <a:pPr algn="just">
              <a:buFont typeface="Arial" pitchFamily="34" charset="0"/>
              <a:buChar char="•"/>
            </a:pPr>
            <a:r>
              <a:rPr lang="en-US" dirty="0">
                <a:solidFill>
                  <a:srgbClr val="0070C0"/>
                </a:solidFill>
              </a:rPr>
              <a:t> </a:t>
            </a:r>
            <a:r>
              <a:rPr lang="en-US" dirty="0" smtClean="0">
                <a:solidFill>
                  <a:srgbClr val="0070C0"/>
                </a:solidFill>
              </a:rPr>
              <a:t>Quantification: Il </a:t>
            </a:r>
            <a:r>
              <a:rPr lang="en-US" dirty="0" err="1" smtClean="0">
                <a:solidFill>
                  <a:srgbClr val="0070C0"/>
                </a:solidFill>
              </a:rPr>
              <a:t>s’agit</a:t>
            </a:r>
            <a:r>
              <a:rPr lang="en-US" dirty="0" smtClean="0">
                <a:solidFill>
                  <a:srgbClr val="0070C0"/>
                </a:solidFill>
              </a:rPr>
              <a:t> de </a:t>
            </a:r>
            <a:r>
              <a:rPr lang="en-US" dirty="0" err="1" smtClean="0">
                <a:solidFill>
                  <a:srgbClr val="0070C0"/>
                </a:solidFill>
              </a:rPr>
              <a:t>discrétiser</a:t>
            </a:r>
            <a:r>
              <a:rPr lang="en-US" dirty="0" smtClean="0">
                <a:solidFill>
                  <a:srgbClr val="0070C0"/>
                </a:solidFill>
              </a:rPr>
              <a:t> les amplitudes</a:t>
            </a:r>
            <a:endParaRPr lang="fr-FR" dirty="0">
              <a:solidFill>
                <a:srgbClr val="0070C0"/>
              </a:solidFill>
            </a:endParaRPr>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12</a:t>
            </a:fld>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1214422"/>
            <a:ext cx="9144000" cy="1428736"/>
          </a:xfrm>
        </p:spPr>
        <p:txBody>
          <a:bodyPr>
            <a:normAutofit fontScale="90000"/>
          </a:bodyPr>
          <a:lstStyle/>
          <a:p>
            <a:pPr algn="just">
              <a:buFont typeface="Arial" pitchFamily="34" charset="0"/>
              <a:buChar char="•"/>
            </a:pP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a:t/>
            </a:r>
            <a:br>
              <a:rPr lang="en-US" altLang="zh-CN" sz="2000" b="1" dirty="0"/>
            </a:br>
            <a:r>
              <a:rPr lang="en-US" altLang="zh-CN" sz="2000" b="1" dirty="0" smtClean="0"/>
              <a:t/>
            </a:r>
            <a:br>
              <a:rPr lang="en-US" altLang="zh-CN" sz="2000" b="1" dirty="0" smtClean="0"/>
            </a:br>
            <a:r>
              <a:rPr lang="en-US" altLang="zh-CN" sz="2000" b="1" dirty="0" smtClean="0"/>
              <a:t/>
            </a:r>
            <a:br>
              <a:rPr lang="en-US" altLang="zh-CN" sz="2000" b="1" dirty="0" smtClean="0"/>
            </a:br>
            <a:r>
              <a:rPr lang="en-US" altLang="zh-CN" sz="2000" b="1" dirty="0"/>
              <a:t/>
            </a:r>
            <a:br>
              <a:rPr lang="en-US" altLang="zh-CN" sz="2000" b="1" dirty="0"/>
            </a:br>
            <a:endParaRPr lang="en-US" altLang="zh-CN" sz="2000" dirty="0"/>
          </a:p>
        </p:txBody>
      </p:sp>
      <p:sp>
        <p:nvSpPr>
          <p:cNvPr id="7" name="Line 3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54276" name="Picture 4" descr="نتيجة بحث الصور عن ‪échantillonnage d'un signal‬‏"/>
          <p:cNvPicPr>
            <a:picLocks noChangeAspect="1" noChangeArrowheads="1"/>
          </p:cNvPicPr>
          <p:nvPr/>
        </p:nvPicPr>
        <p:blipFill>
          <a:blip r:embed="rId2"/>
          <a:srcRect/>
          <a:stretch>
            <a:fillRect/>
          </a:stretch>
        </p:blipFill>
        <p:spPr bwMode="auto">
          <a:xfrm>
            <a:off x="857224" y="703020"/>
            <a:ext cx="7302420" cy="5011996"/>
          </a:xfrm>
          <a:prstGeom prst="rect">
            <a:avLst/>
          </a:prstGeom>
          <a:noFill/>
        </p:spPr>
      </p:pic>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44"/>
          <p:cNvGrpSpPr>
            <a:grpSpLocks/>
          </p:cNvGrpSpPr>
          <p:nvPr/>
        </p:nvGrpSpPr>
        <p:grpSpPr bwMode="auto">
          <a:xfrm>
            <a:off x="2743200" y="2928934"/>
            <a:ext cx="6200775" cy="2187575"/>
            <a:chOff x="1728" y="2366"/>
            <a:chExt cx="3906" cy="1378"/>
          </a:xfrm>
        </p:grpSpPr>
        <p:sp>
          <p:nvSpPr>
            <p:cNvPr id="4104" name="Line 8"/>
            <p:cNvSpPr>
              <a:spLocks noChangeShapeType="1"/>
            </p:cNvSpPr>
            <p:nvPr/>
          </p:nvSpPr>
          <p:spPr bwMode="auto">
            <a:xfrm>
              <a:off x="1776" y="3446"/>
              <a:ext cx="3696" cy="0"/>
            </a:xfrm>
            <a:prstGeom prst="line">
              <a:avLst/>
            </a:prstGeom>
            <a:noFill/>
            <a:ln w="9525">
              <a:solidFill>
                <a:schemeClr val="tx1"/>
              </a:solidFill>
              <a:round/>
              <a:headEnd/>
              <a:tailEnd/>
            </a:ln>
            <a:effectLst/>
          </p:spPr>
          <p:txBody>
            <a:bodyPr/>
            <a:lstStyle/>
            <a:p>
              <a:endParaRPr lang="fr-FR"/>
            </a:p>
          </p:txBody>
        </p:sp>
        <p:sp>
          <p:nvSpPr>
            <p:cNvPr id="4105" name="Line 9"/>
            <p:cNvSpPr>
              <a:spLocks noChangeShapeType="1"/>
            </p:cNvSpPr>
            <p:nvPr/>
          </p:nvSpPr>
          <p:spPr bwMode="auto">
            <a:xfrm flipV="1">
              <a:off x="2160" y="2870"/>
              <a:ext cx="0" cy="573"/>
            </a:xfrm>
            <a:prstGeom prst="line">
              <a:avLst/>
            </a:prstGeom>
            <a:noFill/>
            <a:ln w="9525">
              <a:solidFill>
                <a:schemeClr val="tx1"/>
              </a:solidFill>
              <a:round/>
              <a:headEnd/>
              <a:tailEnd type="triangle" w="med" len="med"/>
            </a:ln>
            <a:effectLst/>
          </p:spPr>
          <p:txBody>
            <a:bodyPr/>
            <a:lstStyle/>
            <a:p>
              <a:endParaRPr lang="fr-FR"/>
            </a:p>
          </p:txBody>
        </p:sp>
        <p:sp>
          <p:nvSpPr>
            <p:cNvPr id="4106" name="Line 10"/>
            <p:cNvSpPr>
              <a:spLocks noChangeShapeType="1"/>
            </p:cNvSpPr>
            <p:nvPr/>
          </p:nvSpPr>
          <p:spPr bwMode="auto">
            <a:xfrm flipV="1">
              <a:off x="2928" y="2438"/>
              <a:ext cx="0" cy="1008"/>
            </a:xfrm>
            <a:prstGeom prst="line">
              <a:avLst/>
            </a:prstGeom>
            <a:noFill/>
            <a:ln w="9525">
              <a:solidFill>
                <a:schemeClr val="tx1"/>
              </a:solidFill>
              <a:round/>
              <a:headEnd/>
              <a:tailEnd type="triangle" w="med" len="med"/>
            </a:ln>
            <a:effectLst/>
          </p:spPr>
          <p:txBody>
            <a:bodyPr/>
            <a:lstStyle/>
            <a:p>
              <a:endParaRPr lang="fr-FR"/>
            </a:p>
          </p:txBody>
        </p:sp>
        <p:sp>
          <p:nvSpPr>
            <p:cNvPr id="4107" name="Line 11"/>
            <p:cNvSpPr>
              <a:spLocks noChangeShapeType="1"/>
            </p:cNvSpPr>
            <p:nvPr/>
          </p:nvSpPr>
          <p:spPr bwMode="auto">
            <a:xfrm flipV="1">
              <a:off x="4464"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08" name="Line 12"/>
            <p:cNvSpPr>
              <a:spLocks noChangeShapeType="1"/>
            </p:cNvSpPr>
            <p:nvPr/>
          </p:nvSpPr>
          <p:spPr bwMode="auto">
            <a:xfrm flipV="1">
              <a:off x="3696"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12" name="Text Box 16"/>
            <p:cNvSpPr txBox="1">
              <a:spLocks noChangeArrowheads="1"/>
            </p:cNvSpPr>
            <p:nvPr/>
          </p:nvSpPr>
          <p:spPr bwMode="auto">
            <a:xfrm>
              <a:off x="1989" y="3494"/>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4116" name="Line 20"/>
            <p:cNvSpPr>
              <a:spLocks noChangeShapeType="1"/>
            </p:cNvSpPr>
            <p:nvPr/>
          </p:nvSpPr>
          <p:spPr bwMode="auto">
            <a:xfrm flipV="1">
              <a:off x="2544" y="2630"/>
              <a:ext cx="0" cy="813"/>
            </a:xfrm>
            <a:prstGeom prst="line">
              <a:avLst/>
            </a:prstGeom>
            <a:noFill/>
            <a:ln w="9525">
              <a:solidFill>
                <a:schemeClr val="tx1"/>
              </a:solidFill>
              <a:round/>
              <a:headEnd/>
              <a:tailEnd type="triangle" w="med" len="med"/>
            </a:ln>
            <a:effectLst/>
          </p:spPr>
          <p:txBody>
            <a:bodyPr/>
            <a:lstStyle/>
            <a:p>
              <a:endParaRPr lang="fr-FR"/>
            </a:p>
          </p:txBody>
        </p:sp>
        <p:sp>
          <p:nvSpPr>
            <p:cNvPr id="4117" name="Line 21"/>
            <p:cNvSpPr>
              <a:spLocks noChangeShapeType="1"/>
            </p:cNvSpPr>
            <p:nvPr/>
          </p:nvSpPr>
          <p:spPr bwMode="auto">
            <a:xfrm flipV="1">
              <a:off x="3312" y="2582"/>
              <a:ext cx="0" cy="864"/>
            </a:xfrm>
            <a:prstGeom prst="line">
              <a:avLst/>
            </a:prstGeom>
            <a:noFill/>
            <a:ln w="9525">
              <a:solidFill>
                <a:schemeClr val="tx1"/>
              </a:solidFill>
              <a:round/>
              <a:headEnd/>
              <a:tailEnd type="triangle" w="med" len="med"/>
            </a:ln>
            <a:effectLst/>
          </p:spPr>
          <p:txBody>
            <a:bodyPr/>
            <a:lstStyle/>
            <a:p>
              <a:endParaRPr lang="fr-FR"/>
            </a:p>
          </p:txBody>
        </p:sp>
        <p:sp>
          <p:nvSpPr>
            <p:cNvPr id="4118" name="Line 22"/>
            <p:cNvSpPr>
              <a:spLocks noChangeShapeType="1"/>
            </p:cNvSpPr>
            <p:nvPr/>
          </p:nvSpPr>
          <p:spPr bwMode="auto">
            <a:xfrm flipV="1">
              <a:off x="4848" y="2630"/>
              <a:ext cx="0" cy="816"/>
            </a:xfrm>
            <a:prstGeom prst="line">
              <a:avLst/>
            </a:prstGeom>
            <a:noFill/>
            <a:ln w="9525">
              <a:solidFill>
                <a:schemeClr val="tx1"/>
              </a:solidFill>
              <a:round/>
              <a:headEnd/>
              <a:tailEnd type="triangle" w="med" len="med"/>
            </a:ln>
            <a:effectLst/>
          </p:spPr>
          <p:txBody>
            <a:bodyPr/>
            <a:lstStyle/>
            <a:p>
              <a:endParaRPr lang="fr-FR"/>
            </a:p>
          </p:txBody>
        </p:sp>
        <p:sp>
          <p:nvSpPr>
            <p:cNvPr id="4119" name="Line 23"/>
            <p:cNvSpPr>
              <a:spLocks noChangeShapeType="1"/>
            </p:cNvSpPr>
            <p:nvPr/>
          </p:nvSpPr>
          <p:spPr bwMode="auto">
            <a:xfrm flipV="1">
              <a:off x="4080" y="2726"/>
              <a:ext cx="0" cy="720"/>
            </a:xfrm>
            <a:prstGeom prst="line">
              <a:avLst/>
            </a:prstGeom>
            <a:noFill/>
            <a:ln w="9525">
              <a:solidFill>
                <a:schemeClr val="tx1"/>
              </a:solidFill>
              <a:round/>
              <a:headEnd/>
              <a:tailEnd type="triangle" w="med" len="med"/>
            </a:ln>
            <a:effectLst/>
          </p:spPr>
          <p:txBody>
            <a:bodyPr/>
            <a:lstStyle/>
            <a:p>
              <a:endParaRPr lang="fr-FR"/>
            </a:p>
          </p:txBody>
        </p:sp>
        <p:sp>
          <p:nvSpPr>
            <p:cNvPr id="4121" name="Freeform 25"/>
            <p:cNvSpPr>
              <a:spLocks/>
            </p:cNvSpPr>
            <p:nvPr/>
          </p:nvSpPr>
          <p:spPr bwMode="auto">
            <a:xfrm>
              <a:off x="1728" y="2366"/>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pSp>
      <p:grpSp>
        <p:nvGrpSpPr>
          <p:cNvPr id="3" name="Group 42"/>
          <p:cNvGrpSpPr>
            <a:grpSpLocks/>
          </p:cNvGrpSpPr>
          <p:nvPr/>
        </p:nvGrpSpPr>
        <p:grpSpPr bwMode="auto">
          <a:xfrm>
            <a:off x="3048000" y="928670"/>
            <a:ext cx="5867400" cy="1600200"/>
            <a:chOff x="1920" y="864"/>
            <a:chExt cx="3696" cy="1008"/>
          </a:xfrm>
        </p:grpSpPr>
        <p:graphicFrame>
          <p:nvGraphicFramePr>
            <p:cNvPr id="4122" name="Object 26"/>
            <p:cNvGraphicFramePr>
              <a:graphicFrameLocks noChangeAspect="1"/>
            </p:cNvGraphicFramePr>
            <p:nvPr/>
          </p:nvGraphicFramePr>
          <p:xfrm>
            <a:off x="3744" y="864"/>
            <a:ext cx="324" cy="262"/>
          </p:xfrm>
          <a:graphic>
            <a:graphicData uri="http://schemas.openxmlformats.org/presentationml/2006/ole">
              <p:oleObj spid="_x0000_s124936" name="Equation" r:id="rId3" imgW="266353" imgH="215619" progId="Equation.3">
                <p:embed/>
              </p:oleObj>
            </a:graphicData>
          </a:graphic>
        </p:graphicFrame>
        <p:sp>
          <p:nvSpPr>
            <p:cNvPr id="4123" name="Freeform 27"/>
            <p:cNvSpPr>
              <a:spLocks/>
            </p:cNvSpPr>
            <p:nvPr/>
          </p:nvSpPr>
          <p:spPr bwMode="auto">
            <a:xfrm>
              <a:off x="1968" y="912"/>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4124" name="Line 28"/>
            <p:cNvSpPr>
              <a:spLocks noChangeShapeType="1"/>
            </p:cNvSpPr>
            <p:nvPr/>
          </p:nvSpPr>
          <p:spPr bwMode="auto">
            <a:xfrm>
              <a:off x="1920" y="1872"/>
              <a:ext cx="3696" cy="0"/>
            </a:xfrm>
            <a:prstGeom prst="line">
              <a:avLst/>
            </a:prstGeom>
            <a:noFill/>
            <a:ln w="9525">
              <a:solidFill>
                <a:schemeClr val="tx1"/>
              </a:solidFill>
              <a:round/>
              <a:headEnd/>
              <a:tailEnd/>
            </a:ln>
            <a:effectLst/>
          </p:spPr>
          <p:txBody>
            <a:bodyPr/>
            <a:lstStyle/>
            <a:p>
              <a:endParaRPr lang="fr-FR"/>
            </a:p>
          </p:txBody>
        </p:sp>
      </p:grpSp>
      <p:grpSp>
        <p:nvGrpSpPr>
          <p:cNvPr id="4" name="Group 45"/>
          <p:cNvGrpSpPr>
            <a:grpSpLocks/>
          </p:cNvGrpSpPr>
          <p:nvPr/>
        </p:nvGrpSpPr>
        <p:grpSpPr bwMode="auto">
          <a:xfrm>
            <a:off x="5303838" y="3505200"/>
            <a:ext cx="563562" cy="533400"/>
            <a:chOff x="3341" y="2208"/>
            <a:chExt cx="355" cy="336"/>
          </a:xfrm>
        </p:grpSpPr>
        <p:graphicFrame>
          <p:nvGraphicFramePr>
            <p:cNvPr id="4125" name="Object 29"/>
            <p:cNvGraphicFramePr>
              <a:graphicFrameLocks noChangeAspect="1"/>
            </p:cNvGraphicFramePr>
            <p:nvPr/>
          </p:nvGraphicFramePr>
          <p:xfrm>
            <a:off x="3341" y="2208"/>
            <a:ext cx="355" cy="262"/>
          </p:xfrm>
          <a:graphic>
            <a:graphicData uri="http://schemas.openxmlformats.org/presentationml/2006/ole">
              <p:oleObj spid="_x0000_s124935" name="Equation" r:id="rId4" imgW="291847" imgH="215713" progId="Equation.3">
                <p:embed/>
              </p:oleObj>
            </a:graphicData>
          </a:graphic>
        </p:graphicFrame>
        <p:sp>
          <p:nvSpPr>
            <p:cNvPr id="4126" name="Line 30"/>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46"/>
          <p:cNvGrpSpPr>
            <a:grpSpLocks/>
          </p:cNvGrpSpPr>
          <p:nvPr/>
        </p:nvGrpSpPr>
        <p:grpSpPr bwMode="auto">
          <a:xfrm>
            <a:off x="5889625" y="3657600"/>
            <a:ext cx="612775" cy="609600"/>
            <a:chOff x="3710" y="2304"/>
            <a:chExt cx="386" cy="384"/>
          </a:xfrm>
        </p:grpSpPr>
        <p:graphicFrame>
          <p:nvGraphicFramePr>
            <p:cNvPr id="4127" name="Object 31"/>
            <p:cNvGraphicFramePr>
              <a:graphicFrameLocks noChangeAspect="1"/>
            </p:cNvGraphicFramePr>
            <p:nvPr/>
          </p:nvGraphicFramePr>
          <p:xfrm>
            <a:off x="3710" y="2304"/>
            <a:ext cx="386" cy="262"/>
          </p:xfrm>
          <a:graphic>
            <a:graphicData uri="http://schemas.openxmlformats.org/presentationml/2006/ole">
              <p:oleObj spid="_x0000_s124934" name="Equation" r:id="rId5" imgW="317087" imgH="215619" progId="Equation.3">
                <p:embed/>
              </p:oleObj>
            </a:graphicData>
          </a:graphic>
        </p:graphicFrame>
        <p:sp>
          <p:nvSpPr>
            <p:cNvPr id="4128" name="Line 32"/>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47"/>
          <p:cNvGrpSpPr>
            <a:grpSpLocks/>
          </p:cNvGrpSpPr>
          <p:nvPr/>
        </p:nvGrpSpPr>
        <p:grpSpPr bwMode="auto">
          <a:xfrm>
            <a:off x="6477000" y="3657600"/>
            <a:ext cx="760413" cy="609600"/>
            <a:chOff x="4080" y="2304"/>
            <a:chExt cx="479" cy="384"/>
          </a:xfrm>
        </p:grpSpPr>
        <p:graphicFrame>
          <p:nvGraphicFramePr>
            <p:cNvPr id="4129" name="Object 33"/>
            <p:cNvGraphicFramePr>
              <a:graphicFrameLocks noChangeAspect="1"/>
            </p:cNvGraphicFramePr>
            <p:nvPr/>
          </p:nvGraphicFramePr>
          <p:xfrm>
            <a:off x="4080" y="2304"/>
            <a:ext cx="479" cy="262"/>
          </p:xfrm>
          <a:graphic>
            <a:graphicData uri="http://schemas.openxmlformats.org/presentationml/2006/ole">
              <p:oleObj spid="_x0000_s124933" name="Equation" r:id="rId6" imgW="393359" imgH="215713" progId="Equation.3">
                <p:embed/>
              </p:oleObj>
            </a:graphicData>
          </a:graphic>
        </p:graphicFrame>
        <p:sp>
          <p:nvSpPr>
            <p:cNvPr id="4130" name="Line 34"/>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3"/>
          <p:cNvGrpSpPr>
            <a:grpSpLocks/>
          </p:cNvGrpSpPr>
          <p:nvPr/>
        </p:nvGrpSpPr>
        <p:grpSpPr bwMode="auto">
          <a:xfrm>
            <a:off x="381000" y="1571612"/>
            <a:ext cx="2605088" cy="1958975"/>
            <a:chOff x="240" y="1632"/>
            <a:chExt cx="1641" cy="1234"/>
          </a:xfrm>
        </p:grpSpPr>
        <p:sp>
          <p:nvSpPr>
            <p:cNvPr id="4131" name="AutoShape 35"/>
            <p:cNvSpPr>
              <a:spLocks noChangeArrowheads="1"/>
            </p:cNvSpPr>
            <p:nvPr/>
          </p:nvSpPr>
          <p:spPr bwMode="auto">
            <a:xfrm>
              <a:off x="720" y="1632"/>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4132" name="Line 36"/>
            <p:cNvSpPr>
              <a:spLocks noChangeShapeType="1"/>
            </p:cNvSpPr>
            <p:nvPr/>
          </p:nvSpPr>
          <p:spPr bwMode="auto">
            <a:xfrm>
              <a:off x="432" y="1824"/>
              <a:ext cx="288" cy="0"/>
            </a:xfrm>
            <a:prstGeom prst="line">
              <a:avLst/>
            </a:prstGeom>
            <a:noFill/>
            <a:ln w="9525">
              <a:solidFill>
                <a:schemeClr val="tx1"/>
              </a:solidFill>
              <a:round/>
              <a:headEnd/>
              <a:tailEnd type="triangle" w="med" len="med"/>
            </a:ln>
            <a:effectLst/>
          </p:spPr>
          <p:txBody>
            <a:bodyPr/>
            <a:lstStyle/>
            <a:p>
              <a:endParaRPr lang="fr-FR"/>
            </a:p>
          </p:txBody>
        </p:sp>
        <p:sp>
          <p:nvSpPr>
            <p:cNvPr id="4133" name="Line 37"/>
            <p:cNvSpPr>
              <a:spLocks noChangeShapeType="1"/>
            </p:cNvSpPr>
            <p:nvPr/>
          </p:nvSpPr>
          <p:spPr bwMode="auto">
            <a:xfrm>
              <a:off x="1104" y="1824"/>
              <a:ext cx="528" cy="0"/>
            </a:xfrm>
            <a:prstGeom prst="line">
              <a:avLst/>
            </a:prstGeom>
            <a:noFill/>
            <a:ln w="9525">
              <a:solidFill>
                <a:schemeClr val="tx1"/>
              </a:solidFill>
              <a:round/>
              <a:headEnd/>
              <a:tailEnd type="triangle" w="med" len="med"/>
            </a:ln>
            <a:effectLst/>
          </p:spPr>
          <p:txBody>
            <a:bodyPr/>
            <a:lstStyle/>
            <a:p>
              <a:endParaRPr lang="fr-FR"/>
            </a:p>
          </p:txBody>
        </p:sp>
        <p:sp>
          <p:nvSpPr>
            <p:cNvPr id="4134" name="Line 38"/>
            <p:cNvSpPr>
              <a:spLocks noChangeShapeType="1"/>
            </p:cNvSpPr>
            <p:nvPr/>
          </p:nvSpPr>
          <p:spPr bwMode="auto">
            <a:xfrm flipV="1">
              <a:off x="912" y="2016"/>
              <a:ext cx="0" cy="336"/>
            </a:xfrm>
            <a:prstGeom prst="line">
              <a:avLst/>
            </a:prstGeom>
            <a:noFill/>
            <a:ln w="9525">
              <a:solidFill>
                <a:schemeClr val="tx1"/>
              </a:solidFill>
              <a:round/>
              <a:headEnd/>
              <a:tailEnd type="triangle" w="med" len="med"/>
            </a:ln>
            <a:effectLst/>
          </p:spPr>
          <p:txBody>
            <a:bodyPr/>
            <a:lstStyle/>
            <a:p>
              <a:endParaRPr lang="fr-FR"/>
            </a:p>
          </p:txBody>
        </p:sp>
        <p:graphicFrame>
          <p:nvGraphicFramePr>
            <p:cNvPr id="4135" name="Object 39"/>
            <p:cNvGraphicFramePr>
              <a:graphicFrameLocks noChangeAspect="1"/>
            </p:cNvGraphicFramePr>
            <p:nvPr/>
          </p:nvGraphicFramePr>
          <p:xfrm>
            <a:off x="240" y="1920"/>
            <a:ext cx="324" cy="262"/>
          </p:xfrm>
          <a:graphic>
            <a:graphicData uri="http://schemas.openxmlformats.org/presentationml/2006/ole">
              <p:oleObj spid="_x0000_s124930" name="Equation" r:id="rId7" imgW="266353" imgH="215619" progId="Equation.3">
                <p:embed/>
              </p:oleObj>
            </a:graphicData>
          </a:graphic>
        </p:graphicFrame>
        <p:graphicFrame>
          <p:nvGraphicFramePr>
            <p:cNvPr id="4136" name="Object 40"/>
            <p:cNvGraphicFramePr>
              <a:graphicFrameLocks noChangeAspect="1"/>
            </p:cNvGraphicFramePr>
            <p:nvPr/>
          </p:nvGraphicFramePr>
          <p:xfrm>
            <a:off x="1394" y="1905"/>
            <a:ext cx="416" cy="293"/>
          </p:xfrm>
          <a:graphic>
            <a:graphicData uri="http://schemas.openxmlformats.org/presentationml/2006/ole">
              <p:oleObj spid="_x0000_s124931" name="Equation" r:id="rId8" imgW="342751" imgH="241195" progId="Equation.3">
                <p:embed/>
              </p:oleObj>
            </a:graphicData>
          </a:graphic>
        </p:graphicFrame>
        <p:graphicFrame>
          <p:nvGraphicFramePr>
            <p:cNvPr id="4137" name="Object 41"/>
            <p:cNvGraphicFramePr>
              <a:graphicFrameLocks noChangeAspect="1"/>
            </p:cNvGraphicFramePr>
            <p:nvPr/>
          </p:nvGraphicFramePr>
          <p:xfrm>
            <a:off x="240" y="2304"/>
            <a:ext cx="1641" cy="562"/>
          </p:xfrm>
          <a:graphic>
            <a:graphicData uri="http://schemas.openxmlformats.org/presentationml/2006/ole">
              <p:oleObj spid="_x0000_s124932" name="Equation" r:id="rId9" imgW="1257300" imgH="431800" progId="Equation.3">
                <p:embed/>
              </p:oleObj>
            </a:graphicData>
          </a:graphic>
        </p:graphicFrame>
      </p:grpSp>
      <p:sp>
        <p:nvSpPr>
          <p:cNvPr id="37" name="ZoneTexte 36"/>
          <p:cNvSpPr txBox="1"/>
          <p:nvPr/>
        </p:nvSpPr>
        <p:spPr>
          <a:xfrm>
            <a:off x="0" y="5357826"/>
            <a:ext cx="9144000" cy="830997"/>
          </a:xfrm>
          <a:prstGeom prst="rect">
            <a:avLst/>
          </a:prstGeom>
          <a:noFill/>
        </p:spPr>
        <p:txBody>
          <a:bodyPr wrap="square" rtlCol="0">
            <a:spAutoFit/>
          </a:bodyPr>
          <a:lstStyle/>
          <a:p>
            <a:r>
              <a:rPr lang="fr-FR" dirty="0" smtClean="0">
                <a:solidFill>
                  <a:srgbClr val="00B0F0"/>
                </a:solidFill>
              </a:rPr>
              <a:t>NB: Il s’agit donc d’une modulation très particulière où la porteuse est un train d’impulsions (peigne de Dirac).</a:t>
            </a:r>
            <a:endParaRPr lang="fr-FR" dirty="0">
              <a:solidFill>
                <a:srgbClr val="00B0F0"/>
              </a:solidFill>
            </a:endParaRPr>
          </a:p>
        </p:txBody>
      </p:sp>
      <p:sp>
        <p:nvSpPr>
          <p:cNvPr id="3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9" name="ZoneTexte 38"/>
          <p:cNvSpPr txBox="1"/>
          <p:nvPr/>
        </p:nvSpPr>
        <p:spPr>
          <a:xfrm>
            <a:off x="0" y="675264"/>
            <a:ext cx="9144000" cy="461665"/>
          </a:xfrm>
          <a:prstGeom prst="rect">
            <a:avLst/>
          </a:prstGeom>
          <a:noFill/>
        </p:spPr>
        <p:txBody>
          <a:bodyPr wrap="square" rtlCol="0">
            <a:spAutoFit/>
          </a:bodyPr>
          <a:lstStyle/>
          <a:p>
            <a:r>
              <a:rPr lang="fr-FR" dirty="0" smtClean="0"/>
              <a:t>ECHANTILLONNAGE THEORIQUE</a:t>
            </a:r>
            <a:endParaRPr lang="fr-FR" dirty="0"/>
          </a:p>
        </p:txBody>
      </p:sp>
      <p:sp>
        <p:nvSpPr>
          <p:cNvPr id="40" name="Espace réservé du numéro de diapositive 39"/>
          <p:cNvSpPr>
            <a:spLocks noGrp="1"/>
          </p:cNvSpPr>
          <p:nvPr>
            <p:ph type="sldNum" sz="quarter" idx="12"/>
          </p:nvPr>
        </p:nvSpPr>
        <p:spPr/>
        <p:txBody>
          <a:bodyPr/>
          <a:lstStyle/>
          <a:p>
            <a:fld id="{2C94B7E7-F509-4100-BE7B-E3DEB2C53554}"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2" name="Object 6"/>
          <p:cNvGraphicFramePr>
            <a:graphicFrameLocks noChangeAspect="1"/>
          </p:cNvGraphicFramePr>
          <p:nvPr/>
        </p:nvGraphicFramePr>
        <p:xfrm>
          <a:off x="857224" y="4462477"/>
          <a:ext cx="3333750" cy="1038225"/>
        </p:xfrm>
        <a:graphic>
          <a:graphicData uri="http://schemas.openxmlformats.org/presentationml/2006/ole">
            <p:oleObj spid="_x0000_s125954" name="Équation" r:id="rId4" imgW="1498320" imgH="482400" progId="Equation.3">
              <p:embed/>
            </p:oleObj>
          </a:graphicData>
        </a:graphic>
      </p:graphicFrame>
      <p:grpSp>
        <p:nvGrpSpPr>
          <p:cNvPr id="2" name="Group 8"/>
          <p:cNvGrpSpPr>
            <a:grpSpLocks/>
          </p:cNvGrpSpPr>
          <p:nvPr/>
        </p:nvGrpSpPr>
        <p:grpSpPr bwMode="auto">
          <a:xfrm>
            <a:off x="714348" y="1814514"/>
            <a:ext cx="3106737" cy="1900238"/>
            <a:chOff x="813" y="2205"/>
            <a:chExt cx="1957" cy="1197"/>
          </a:xfrm>
        </p:grpSpPr>
        <p:sp>
          <p:nvSpPr>
            <p:cNvPr id="39945" name="Oval 9"/>
            <p:cNvSpPr>
              <a:spLocks noChangeArrowheads="1"/>
            </p:cNvSpPr>
            <p:nvPr/>
          </p:nvSpPr>
          <p:spPr bwMode="auto">
            <a:xfrm>
              <a:off x="1632" y="2880"/>
              <a:ext cx="288" cy="288"/>
            </a:xfrm>
            <a:prstGeom prst="ellipse">
              <a:avLst/>
            </a:prstGeom>
            <a:noFill/>
            <a:ln w="9525">
              <a:solidFill>
                <a:schemeClr val="tx1"/>
              </a:solidFill>
              <a:round/>
              <a:headEnd/>
              <a:tailEnd/>
            </a:ln>
            <a:effectLst/>
          </p:spPr>
          <p:txBody>
            <a:bodyPr wrap="none" anchor="ctr"/>
            <a:lstStyle/>
            <a:p>
              <a:endParaRPr lang="fr-FR"/>
            </a:p>
          </p:txBody>
        </p:sp>
        <p:sp>
          <p:nvSpPr>
            <p:cNvPr id="39946" name="Line 10"/>
            <p:cNvSpPr>
              <a:spLocks noChangeShapeType="1"/>
            </p:cNvSpPr>
            <p:nvPr/>
          </p:nvSpPr>
          <p:spPr bwMode="auto">
            <a:xfrm flipH="1">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7" name="Line 11"/>
            <p:cNvSpPr>
              <a:spLocks noChangeShapeType="1"/>
            </p:cNvSpPr>
            <p:nvPr/>
          </p:nvSpPr>
          <p:spPr bwMode="auto">
            <a:xfrm>
              <a:off x="1680" y="2928"/>
              <a:ext cx="192" cy="192"/>
            </a:xfrm>
            <a:prstGeom prst="line">
              <a:avLst/>
            </a:prstGeom>
            <a:noFill/>
            <a:ln w="9525">
              <a:solidFill>
                <a:schemeClr val="tx1"/>
              </a:solidFill>
              <a:round/>
              <a:headEnd/>
              <a:tailEnd/>
            </a:ln>
            <a:effectLst/>
          </p:spPr>
          <p:txBody>
            <a:bodyPr wrap="none" anchor="ctr"/>
            <a:lstStyle/>
            <a:p>
              <a:endParaRPr lang="fr-FR"/>
            </a:p>
          </p:txBody>
        </p:sp>
        <p:sp>
          <p:nvSpPr>
            <p:cNvPr id="39948" name="Line 12"/>
            <p:cNvSpPr>
              <a:spLocks noChangeShapeType="1"/>
            </p:cNvSpPr>
            <p:nvPr/>
          </p:nvSpPr>
          <p:spPr bwMode="auto">
            <a:xfrm>
              <a:off x="864"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49" name="Line 13"/>
            <p:cNvSpPr>
              <a:spLocks noChangeShapeType="1"/>
            </p:cNvSpPr>
            <p:nvPr/>
          </p:nvSpPr>
          <p:spPr bwMode="auto">
            <a:xfrm>
              <a:off x="1920" y="3024"/>
              <a:ext cx="768"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39950" name="Text Box 14"/>
            <p:cNvSpPr txBox="1">
              <a:spLocks noChangeArrowheads="1"/>
            </p:cNvSpPr>
            <p:nvPr/>
          </p:nvSpPr>
          <p:spPr bwMode="auto">
            <a:xfrm>
              <a:off x="813" y="3069"/>
              <a:ext cx="38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x(t)</a:t>
              </a:r>
            </a:p>
          </p:txBody>
        </p:sp>
        <p:sp>
          <p:nvSpPr>
            <p:cNvPr id="39951" name="Text Box 15"/>
            <p:cNvSpPr txBox="1">
              <a:spLocks noChangeArrowheads="1"/>
            </p:cNvSpPr>
            <p:nvPr/>
          </p:nvSpPr>
          <p:spPr bwMode="auto">
            <a:xfrm>
              <a:off x="1821" y="2205"/>
              <a:ext cx="397"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p(t)</a:t>
              </a:r>
            </a:p>
          </p:txBody>
        </p:sp>
        <p:sp>
          <p:nvSpPr>
            <p:cNvPr id="39952" name="Text Box 16"/>
            <p:cNvSpPr txBox="1">
              <a:spLocks noChangeArrowheads="1"/>
            </p:cNvSpPr>
            <p:nvPr/>
          </p:nvSpPr>
          <p:spPr bwMode="auto">
            <a:xfrm>
              <a:off x="2314" y="3069"/>
              <a:ext cx="456" cy="333"/>
            </a:xfrm>
            <a:prstGeom prst="rect">
              <a:avLst/>
            </a:prstGeom>
            <a:noFill/>
            <a:ln w="9525">
              <a:solidFill>
                <a:schemeClr val="tx1"/>
              </a:solidFill>
              <a:miter lim="800000"/>
              <a:headEnd/>
              <a:tailEnd/>
            </a:ln>
            <a:effectLst/>
          </p:spPr>
          <p:txBody>
            <a:bodyPr wrap="none" anchor="ctr">
              <a:spAutoFit/>
            </a:bodyPr>
            <a:lstStyle/>
            <a:p>
              <a:pPr algn="ctr">
                <a:spcBef>
                  <a:spcPct val="50000"/>
                </a:spcBef>
              </a:pPr>
              <a:r>
                <a:rPr lang="en-US" altLang="zh-CN" sz="2800" b="0">
                  <a:latin typeface="Arial Narrow" pitchFamily="34" charset="0"/>
                </a:rPr>
                <a:t>x</a:t>
              </a:r>
              <a:r>
                <a:rPr lang="en-US" altLang="zh-CN" sz="2800" b="0" baseline="-25000">
                  <a:latin typeface="Arial Narrow" pitchFamily="34" charset="0"/>
                </a:rPr>
                <a:t>p</a:t>
              </a:r>
              <a:r>
                <a:rPr lang="en-US" altLang="zh-CN" sz="2800" b="0">
                  <a:latin typeface="Arial Narrow" pitchFamily="34" charset="0"/>
                </a:rPr>
                <a:t>(t)</a:t>
              </a:r>
            </a:p>
          </p:txBody>
        </p:sp>
        <p:sp>
          <p:nvSpPr>
            <p:cNvPr id="39953" name="Line 17"/>
            <p:cNvSpPr>
              <a:spLocks noChangeShapeType="1"/>
            </p:cNvSpPr>
            <p:nvPr/>
          </p:nvSpPr>
          <p:spPr bwMode="auto">
            <a:xfrm>
              <a:off x="1776" y="2352"/>
              <a:ext cx="0" cy="528"/>
            </a:xfrm>
            <a:prstGeom prst="line">
              <a:avLst/>
            </a:prstGeom>
            <a:noFill/>
            <a:ln w="9525">
              <a:solidFill>
                <a:schemeClr val="tx1"/>
              </a:solidFill>
              <a:round/>
              <a:headEnd/>
              <a:tailEnd type="triangle" w="med" len="med"/>
            </a:ln>
            <a:effectLst/>
          </p:spPr>
          <p:txBody>
            <a:bodyPr wrap="none" anchor="ctr"/>
            <a:lstStyle/>
            <a:p>
              <a:endParaRPr lang="fr-FR"/>
            </a:p>
          </p:txBody>
        </p:sp>
      </p:grpSp>
      <p:graphicFrame>
        <p:nvGraphicFramePr>
          <p:cNvPr id="39954" name="Object 18"/>
          <p:cNvGraphicFramePr>
            <a:graphicFrameLocks noChangeAspect="1"/>
          </p:cNvGraphicFramePr>
          <p:nvPr/>
        </p:nvGraphicFramePr>
        <p:xfrm>
          <a:off x="895350" y="5583238"/>
          <a:ext cx="4389438" cy="968375"/>
        </p:xfrm>
        <a:graphic>
          <a:graphicData uri="http://schemas.openxmlformats.org/presentationml/2006/ole">
            <p:oleObj spid="_x0000_s125955" name="Équation" r:id="rId5" imgW="1981080" imgH="431640" progId="Equation.3">
              <p:embed/>
            </p:oleObj>
          </a:graphicData>
        </a:graphic>
      </p:graphicFrame>
      <p:sp>
        <p:nvSpPr>
          <p:cNvPr id="39957" name="Line 21"/>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7" name="ZoneTexte 16"/>
          <p:cNvSpPr txBox="1"/>
          <p:nvPr/>
        </p:nvSpPr>
        <p:spPr>
          <a:xfrm>
            <a:off x="4214810" y="2359406"/>
            <a:ext cx="4929190" cy="1200329"/>
          </a:xfrm>
          <a:prstGeom prst="rect">
            <a:avLst/>
          </a:prstGeom>
          <a:noFill/>
        </p:spPr>
        <p:txBody>
          <a:bodyPr wrap="square" rtlCol="0">
            <a:spAutoFit/>
          </a:bodyPr>
          <a:lstStyle/>
          <a:p>
            <a:pPr algn="just"/>
            <a:r>
              <a:rPr lang="fr-FR" dirty="0" smtClean="0">
                <a:solidFill>
                  <a:srgbClr val="339933"/>
                </a:solidFill>
              </a:rPr>
              <a:t>C’est un échantillonnage théorique dans le sens où le peigne de Dirac ne peut être généré dans la pratique.</a:t>
            </a:r>
            <a:endParaRPr lang="fr-FR" dirty="0">
              <a:solidFill>
                <a:srgbClr val="339933"/>
              </a:solidFill>
            </a:endParaRPr>
          </a:p>
        </p:txBody>
      </p:sp>
      <p:sp>
        <p:nvSpPr>
          <p:cNvPr id="18" name="ZoneTexte 17"/>
          <p:cNvSpPr txBox="1"/>
          <p:nvPr/>
        </p:nvSpPr>
        <p:spPr>
          <a:xfrm>
            <a:off x="4357686" y="4071942"/>
            <a:ext cx="4786314" cy="1631216"/>
          </a:xfrm>
          <a:prstGeom prst="rect">
            <a:avLst/>
          </a:prstGeom>
          <a:noFill/>
        </p:spPr>
        <p:txBody>
          <a:bodyPr wrap="square" rtlCol="0">
            <a:spAutoFit/>
          </a:bodyPr>
          <a:lstStyle/>
          <a:p>
            <a:pPr algn="just"/>
            <a:r>
              <a:rPr lang="fr-FR" sz="2000" b="0" dirty="0" smtClean="0">
                <a:solidFill>
                  <a:schemeClr val="tx2">
                    <a:lumMod val="75000"/>
                  </a:schemeClr>
                </a:solidFill>
              </a:rPr>
              <a:t>L’échantillonnage est une multiplication dans le domaine temporelle du signal analogique par un peigne de Dirac. Dans le domaine spectral ça sera un produit de convolution.</a:t>
            </a:r>
            <a:endParaRPr lang="fr-FR" sz="2000" b="0" dirty="0">
              <a:solidFill>
                <a:schemeClr val="tx2">
                  <a:lumMod val="75000"/>
                </a:schemeClr>
              </a:solidFill>
            </a:endParaRPr>
          </a:p>
        </p:txBody>
      </p:sp>
      <p:sp>
        <p:nvSpPr>
          <p:cNvPr id="1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20" name="ZoneTexte 19"/>
          <p:cNvSpPr txBox="1"/>
          <p:nvPr/>
        </p:nvSpPr>
        <p:spPr>
          <a:xfrm>
            <a:off x="0" y="675264"/>
            <a:ext cx="9144000" cy="461665"/>
          </a:xfrm>
          <a:prstGeom prst="rect">
            <a:avLst/>
          </a:prstGeom>
          <a:noFill/>
        </p:spPr>
        <p:txBody>
          <a:bodyPr wrap="square" rtlCol="0">
            <a:spAutoFit/>
          </a:bodyPr>
          <a:lstStyle/>
          <a:p>
            <a:r>
              <a:rPr lang="fr-FR" dirty="0" smtClean="0"/>
              <a:t>ECHANTILLONNAGE THEORIQUE</a:t>
            </a:r>
            <a:endParaRPr lang="fr-FR" dirty="0"/>
          </a:p>
        </p:txBody>
      </p:sp>
      <p:sp>
        <p:nvSpPr>
          <p:cNvPr id="22" name="Espace réservé du numéro de diapositive 21"/>
          <p:cNvSpPr>
            <a:spLocks noGrp="1"/>
          </p:cNvSpPr>
          <p:nvPr>
            <p:ph type="sldNum" sz="quarter" idx="12"/>
          </p:nvPr>
        </p:nvSpPr>
        <p:spPr/>
        <p:txBody>
          <a:bodyPr/>
          <a:lstStyle/>
          <a:p>
            <a:fld id="{2C94B7E7-F509-4100-BE7B-E3DEB2C53554}"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257174" y="1169365"/>
            <a:ext cx="3743321" cy="523220"/>
          </a:xfrm>
          <a:prstGeom prst="rect">
            <a:avLst/>
          </a:prstGeom>
          <a:noFill/>
          <a:ln w="9525">
            <a:noFill/>
            <a:miter lim="800000"/>
            <a:headEnd/>
            <a:tailEnd/>
          </a:ln>
          <a:effectLst/>
        </p:spPr>
        <p:txBody>
          <a:bodyPr wrap="square" anchor="ctr">
            <a:spAutoFit/>
          </a:bodyPr>
          <a:lstStyle/>
          <a:p>
            <a:pPr algn="ctr">
              <a:spcBef>
                <a:spcPct val="50000"/>
              </a:spcBef>
            </a:pPr>
            <a:r>
              <a:rPr lang="en-US" altLang="zh-CN" sz="2800" b="0" dirty="0" err="1" smtClean="0"/>
              <a:t>Domaine</a:t>
            </a:r>
            <a:r>
              <a:rPr lang="en-US" altLang="zh-CN" sz="2800" b="0" dirty="0" smtClean="0"/>
              <a:t> </a:t>
            </a:r>
            <a:r>
              <a:rPr lang="en-US" altLang="zh-CN" sz="2800" b="0" dirty="0" err="1" smtClean="0"/>
              <a:t>temporel</a:t>
            </a:r>
            <a:r>
              <a:rPr lang="en-US" altLang="zh-CN" sz="2800" b="0" dirty="0" smtClean="0"/>
              <a:t>:</a:t>
            </a:r>
            <a:endParaRPr lang="en-US" altLang="zh-CN" sz="2800" b="0" dirty="0"/>
          </a:p>
        </p:txBody>
      </p:sp>
      <p:graphicFrame>
        <p:nvGraphicFramePr>
          <p:cNvPr id="41989" name="Object 5"/>
          <p:cNvGraphicFramePr>
            <a:graphicFrameLocks noChangeAspect="1"/>
          </p:cNvGraphicFramePr>
          <p:nvPr/>
        </p:nvGraphicFramePr>
        <p:xfrm>
          <a:off x="976313" y="1688135"/>
          <a:ext cx="6880225" cy="889342"/>
        </p:xfrm>
        <a:graphic>
          <a:graphicData uri="http://schemas.openxmlformats.org/presentationml/2006/ole">
            <p:oleObj spid="_x0000_s126978" name="Équation" r:id="rId4" imgW="2869920" imgH="431640" progId="Equation.3">
              <p:embed/>
            </p:oleObj>
          </a:graphicData>
        </a:graphic>
      </p:graphicFrame>
      <p:pic>
        <p:nvPicPr>
          <p:cNvPr id="41990" name="Picture 6" descr="未定标题1"/>
          <p:cNvPicPr>
            <a:picLocks noChangeAspect="1" noChangeArrowheads="1"/>
          </p:cNvPicPr>
          <p:nvPr/>
        </p:nvPicPr>
        <p:blipFill>
          <a:blip r:embed="rId5"/>
          <a:srcRect/>
          <a:stretch>
            <a:fillRect/>
          </a:stretch>
        </p:blipFill>
        <p:spPr bwMode="auto">
          <a:xfrm>
            <a:off x="1116013" y="2588455"/>
            <a:ext cx="6705600" cy="4044120"/>
          </a:xfrm>
          <a:prstGeom prst="rect">
            <a:avLst/>
          </a:prstGeom>
          <a:noFill/>
        </p:spPr>
      </p:pic>
      <p:sp>
        <p:nvSpPr>
          <p:cNvPr id="41992" name="Line 8"/>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smtClean="0"/>
              <a:t>ECHANTILLONNAGE THEORIQUE</a:t>
            </a:r>
            <a:endParaRPr lang="fr-FR" dirty="0"/>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nvGraphicFramePr>
        <p:xfrm>
          <a:off x="434975" y="1643050"/>
          <a:ext cx="8251825" cy="2667000"/>
        </p:xfrm>
        <a:graphic>
          <a:graphicData uri="http://schemas.openxmlformats.org/presentationml/2006/ole">
            <p:oleObj spid="_x0000_s128002" name="Équation" r:id="rId4" imgW="3530520" imgH="1130040" progId="Equation.3">
              <p:embed/>
            </p:oleObj>
          </a:graphicData>
        </a:graphic>
      </p:graphicFrame>
      <p:sp>
        <p:nvSpPr>
          <p:cNvPr id="44037" name="Text Box 5"/>
          <p:cNvSpPr txBox="1">
            <a:spLocks noChangeArrowheads="1"/>
          </p:cNvSpPr>
          <p:nvPr/>
        </p:nvSpPr>
        <p:spPr bwMode="auto">
          <a:xfrm>
            <a:off x="609600" y="1063288"/>
            <a:ext cx="4876800" cy="519113"/>
          </a:xfrm>
          <a:prstGeom prst="rect">
            <a:avLst/>
          </a:prstGeom>
          <a:noFill/>
          <a:ln w="9525">
            <a:noFill/>
            <a:miter lim="800000"/>
            <a:headEnd/>
            <a:tailEnd/>
          </a:ln>
          <a:effectLst/>
        </p:spPr>
        <p:txBody>
          <a:bodyPr anchor="ctr">
            <a:spAutoFit/>
          </a:bodyPr>
          <a:lstStyle/>
          <a:p>
            <a:pPr>
              <a:spcBef>
                <a:spcPct val="50000"/>
              </a:spcBef>
            </a:pPr>
            <a:r>
              <a:rPr lang="en-US" altLang="zh-CN" sz="2800" b="0" dirty="0" err="1" smtClean="0"/>
              <a:t>Domaine</a:t>
            </a:r>
            <a:r>
              <a:rPr lang="en-US" altLang="zh-CN" sz="2800" b="0" dirty="0" smtClean="0"/>
              <a:t> </a:t>
            </a:r>
            <a:r>
              <a:rPr lang="en-US" altLang="zh-CN" sz="2800" b="0" dirty="0" err="1" smtClean="0"/>
              <a:t>fréquentiel</a:t>
            </a:r>
            <a:r>
              <a:rPr lang="en-US" altLang="zh-CN" sz="2800" b="0" dirty="0" smtClean="0"/>
              <a:t>:</a:t>
            </a:r>
            <a:endParaRPr lang="en-US" altLang="zh-CN" sz="2800" b="0" dirty="0"/>
          </a:p>
        </p:txBody>
      </p:sp>
      <p:sp>
        <p:nvSpPr>
          <p:cNvPr id="44039" name="Line 7"/>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ZoneTexte 5"/>
          <p:cNvSpPr txBox="1"/>
          <p:nvPr/>
        </p:nvSpPr>
        <p:spPr>
          <a:xfrm>
            <a:off x="0" y="4429132"/>
            <a:ext cx="9144000" cy="1836400"/>
          </a:xfrm>
          <a:prstGeom prst="rect">
            <a:avLst/>
          </a:prstGeom>
          <a:noFill/>
        </p:spPr>
        <p:txBody>
          <a:bodyPr wrap="square" rtlCol="0">
            <a:spAutoFit/>
          </a:bodyPr>
          <a:lstStyle/>
          <a:p>
            <a:pPr algn="just"/>
            <a:r>
              <a:rPr lang="fr-FR" sz="2000" dirty="0" smtClean="0">
                <a:solidFill>
                  <a:srgbClr val="0070C0"/>
                </a:solidFill>
              </a:rPr>
              <a:t>On remarque donc que le spectre du signal échantillonné est périodisé avec une période égale à </a:t>
            </a:r>
            <a:r>
              <a:rPr lang="fr-FR" sz="2000" dirty="0" err="1" smtClean="0">
                <a:solidFill>
                  <a:srgbClr val="0070C0"/>
                </a:solidFill>
              </a:rPr>
              <a:t>f</a:t>
            </a:r>
            <a:r>
              <a:rPr lang="fr-FR" sz="2000" baseline="-25000" dirty="0" err="1" smtClean="0">
                <a:solidFill>
                  <a:srgbClr val="0070C0"/>
                </a:solidFill>
              </a:rPr>
              <a:t>e</a:t>
            </a:r>
            <a:endParaRPr lang="fr-FR" sz="2000" baseline="-25000" dirty="0" smtClean="0">
              <a:solidFill>
                <a:srgbClr val="0070C0"/>
              </a:solidFill>
            </a:endParaRPr>
          </a:p>
          <a:p>
            <a:pPr algn="just"/>
            <a:endParaRPr lang="fr-FR" sz="2000" baseline="-25000" dirty="0" smtClean="0">
              <a:solidFill>
                <a:srgbClr val="0070C0"/>
              </a:solidFill>
            </a:endParaRPr>
          </a:p>
          <a:p>
            <a:pPr algn="just"/>
            <a:r>
              <a:rPr lang="fr-FR" sz="2000" dirty="0" smtClean="0">
                <a:solidFill>
                  <a:srgbClr val="FF0000"/>
                </a:solidFill>
              </a:rPr>
              <a:t>Ceci confirme bien la propriété de la transformée de Fourier:</a:t>
            </a:r>
          </a:p>
          <a:p>
            <a:pPr algn="just"/>
            <a:r>
              <a:rPr lang="fr-FR" sz="2000" dirty="0" smtClean="0">
                <a:solidFill>
                  <a:srgbClr val="FF0000"/>
                </a:solidFill>
              </a:rPr>
              <a:t>Périodiser dans un domaine (temporel ou fréquentiel) revient à échantillonner dans l’autre domaine (fréquentiel ou temporel).</a:t>
            </a:r>
            <a:endParaRPr lang="fr-FR" sz="2000" dirty="0">
              <a:solidFill>
                <a:srgbClr val="FF0000"/>
              </a:solidFill>
            </a:endParaRP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8" name="ZoneTexte 7"/>
          <p:cNvSpPr txBox="1"/>
          <p:nvPr/>
        </p:nvSpPr>
        <p:spPr>
          <a:xfrm>
            <a:off x="0" y="675264"/>
            <a:ext cx="9144000" cy="461665"/>
          </a:xfrm>
          <a:prstGeom prst="rect">
            <a:avLst/>
          </a:prstGeom>
          <a:noFill/>
        </p:spPr>
        <p:txBody>
          <a:bodyPr wrap="square" rtlCol="0">
            <a:spAutoFit/>
          </a:bodyPr>
          <a:lstStyle/>
          <a:p>
            <a:r>
              <a:rPr lang="fr-FR" dirty="0" smtClean="0"/>
              <a:t>ECHANTILLONNAGE THEORIQUE</a:t>
            </a:r>
            <a:endParaRPr lang="fr-FR" dirty="0"/>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0" name="Object 10"/>
          <p:cNvGraphicFramePr>
            <a:graphicFrameLocks noChangeAspect="1"/>
          </p:cNvGraphicFramePr>
          <p:nvPr>
            <p:ph sz="half" idx="1"/>
          </p:nvPr>
        </p:nvGraphicFramePr>
        <p:xfrm>
          <a:off x="2108200" y="3455988"/>
          <a:ext cx="2322513" cy="404812"/>
        </p:xfrm>
        <a:graphic>
          <a:graphicData uri="http://schemas.openxmlformats.org/presentationml/2006/ole">
            <p:oleObj spid="_x0000_s129026" name="Équation" r:id="rId4" imgW="1384200" imgH="241200" progId="Equation.3">
              <p:embed/>
            </p:oleObj>
          </a:graphicData>
        </a:graphic>
      </p:graphicFrame>
      <p:graphicFrame>
        <p:nvGraphicFramePr>
          <p:cNvPr id="46092" name="Object 12"/>
          <p:cNvGraphicFramePr>
            <a:graphicFrameLocks noChangeAspect="1"/>
          </p:cNvGraphicFramePr>
          <p:nvPr>
            <p:ph sz="half" idx="2"/>
          </p:nvPr>
        </p:nvGraphicFramePr>
        <p:xfrm>
          <a:off x="250825" y="5013325"/>
          <a:ext cx="1225550" cy="460375"/>
        </p:xfrm>
        <a:graphic>
          <a:graphicData uri="http://schemas.openxmlformats.org/presentationml/2006/ole">
            <p:oleObj spid="_x0000_s129027" name="公式" r:id="rId5" imgW="609480" imgH="228600" progId="Equation.3">
              <p:embed/>
            </p:oleObj>
          </a:graphicData>
        </a:graphic>
      </p:graphicFrame>
      <p:pic>
        <p:nvPicPr>
          <p:cNvPr id="46084" name="Picture 4" descr="未定标题3"/>
          <p:cNvPicPr>
            <a:picLocks noChangeAspect="1" noChangeArrowheads="1"/>
          </p:cNvPicPr>
          <p:nvPr/>
        </p:nvPicPr>
        <p:blipFill>
          <a:blip r:embed="rId6"/>
          <a:srcRect t="51344" b="25635"/>
          <a:stretch>
            <a:fillRect/>
          </a:stretch>
        </p:blipFill>
        <p:spPr bwMode="auto">
          <a:xfrm>
            <a:off x="36513" y="3789363"/>
            <a:ext cx="7488237" cy="1439862"/>
          </a:xfrm>
          <a:prstGeom prst="rect">
            <a:avLst/>
          </a:prstGeom>
          <a:noFill/>
        </p:spPr>
      </p:pic>
      <p:sp>
        <p:nvSpPr>
          <p:cNvPr id="4608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pic>
        <p:nvPicPr>
          <p:cNvPr id="46088" name="Picture 8" descr="未定标题3"/>
          <p:cNvPicPr>
            <a:picLocks noChangeAspect="1" noChangeArrowheads="1"/>
          </p:cNvPicPr>
          <p:nvPr/>
        </p:nvPicPr>
        <p:blipFill>
          <a:blip r:embed="rId6"/>
          <a:srcRect t="73680"/>
          <a:stretch>
            <a:fillRect/>
          </a:stretch>
        </p:blipFill>
        <p:spPr bwMode="auto">
          <a:xfrm>
            <a:off x="34925" y="5229225"/>
            <a:ext cx="7488238" cy="1646238"/>
          </a:xfrm>
          <a:prstGeom prst="rect">
            <a:avLst/>
          </a:prstGeom>
          <a:noFill/>
        </p:spPr>
      </p:pic>
      <p:pic>
        <p:nvPicPr>
          <p:cNvPr id="46089" name="Picture 9" descr="未定标题3"/>
          <p:cNvPicPr>
            <a:picLocks noChangeAspect="1" noChangeArrowheads="1"/>
          </p:cNvPicPr>
          <p:nvPr/>
        </p:nvPicPr>
        <p:blipFill>
          <a:blip r:embed="rId6"/>
          <a:srcRect b="53275"/>
          <a:stretch>
            <a:fillRect/>
          </a:stretch>
        </p:blipFill>
        <p:spPr bwMode="auto">
          <a:xfrm>
            <a:off x="36513" y="549275"/>
            <a:ext cx="7488237" cy="2922588"/>
          </a:xfrm>
          <a:prstGeom prst="rect">
            <a:avLst/>
          </a:prstGeom>
          <a:noFill/>
        </p:spPr>
      </p:pic>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3"/>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grpSp>
        <p:nvGrpSpPr>
          <p:cNvPr id="2" name="Group 16"/>
          <p:cNvGrpSpPr>
            <a:grpSpLocks/>
          </p:cNvGrpSpPr>
          <p:nvPr/>
        </p:nvGrpSpPr>
        <p:grpSpPr bwMode="auto">
          <a:xfrm>
            <a:off x="76200" y="1708058"/>
            <a:ext cx="9063040" cy="2862268"/>
            <a:chOff x="48" y="271"/>
            <a:chExt cx="5709" cy="1803"/>
          </a:xfrm>
        </p:grpSpPr>
        <p:sp>
          <p:nvSpPr>
            <p:cNvPr id="8207" name="Rectangle 15"/>
            <p:cNvSpPr>
              <a:spLocks noChangeArrowheads="1"/>
            </p:cNvSpPr>
            <p:nvPr/>
          </p:nvSpPr>
          <p:spPr bwMode="auto">
            <a:xfrm>
              <a:off x="48" y="384"/>
              <a:ext cx="5616" cy="1680"/>
            </a:xfrm>
            <a:prstGeom prst="rect">
              <a:avLst/>
            </a:prstGeom>
            <a:noFill/>
            <a:ln w="9525">
              <a:solidFill>
                <a:schemeClr val="tx1"/>
              </a:solidFill>
              <a:miter lim="800000"/>
              <a:headEnd/>
              <a:tailEnd/>
            </a:ln>
            <a:effectLst/>
          </p:spPr>
          <p:txBody>
            <a:bodyPr wrap="none" anchor="ctr"/>
            <a:lstStyle/>
            <a:p>
              <a:endParaRPr lang="fr-FR"/>
            </a:p>
          </p:txBody>
        </p:sp>
        <p:sp>
          <p:nvSpPr>
            <p:cNvPr id="8197" name="Text Box 5"/>
            <p:cNvSpPr txBox="1">
              <a:spLocks noChangeArrowheads="1"/>
            </p:cNvSpPr>
            <p:nvPr/>
          </p:nvSpPr>
          <p:spPr bwMode="auto">
            <a:xfrm>
              <a:off x="134" y="271"/>
              <a:ext cx="5623" cy="1803"/>
            </a:xfrm>
            <a:prstGeom prst="rect">
              <a:avLst/>
            </a:prstGeom>
            <a:noFill/>
            <a:ln w="9525">
              <a:noFill/>
              <a:miter lim="800000"/>
              <a:headEnd/>
              <a:tailEnd/>
            </a:ln>
            <a:effectLst/>
          </p:spPr>
          <p:txBody>
            <a:bodyPr wrap="square">
              <a:spAutoFit/>
            </a:bodyPr>
            <a:lstStyle/>
            <a:p>
              <a:pPr>
                <a:lnSpc>
                  <a:spcPct val="150000"/>
                </a:lnSpc>
              </a:pPr>
              <a:r>
                <a:rPr lang="en-US" altLang="zh-CN" dirty="0" err="1" smtClean="0">
                  <a:solidFill>
                    <a:srgbClr val="FF0000"/>
                  </a:solidFill>
                </a:rPr>
                <a:t>Théorème</a:t>
              </a:r>
              <a:r>
                <a:rPr lang="en-US" altLang="zh-CN" dirty="0" smtClean="0">
                  <a:solidFill>
                    <a:srgbClr val="FF0000"/>
                  </a:solidFill>
                </a:rPr>
                <a:t>:</a:t>
              </a:r>
              <a:endParaRPr lang="en-US" altLang="zh-CN" dirty="0">
                <a:solidFill>
                  <a:srgbClr val="FF0000"/>
                </a:solidFill>
              </a:endParaRPr>
            </a:p>
            <a:p>
              <a:pPr>
                <a:lnSpc>
                  <a:spcPct val="150000"/>
                </a:lnSpc>
              </a:pPr>
              <a:r>
                <a:rPr lang="en-US" altLang="zh-CN" dirty="0" err="1" smtClean="0"/>
                <a:t>Soit</a:t>
              </a:r>
              <a:r>
                <a:rPr lang="en-US" altLang="zh-CN" dirty="0" smtClean="0"/>
                <a:t> un signal          </a:t>
              </a:r>
              <a:r>
                <a:rPr lang="en-US" altLang="zh-CN" dirty="0" err="1" smtClean="0"/>
                <a:t>supposé</a:t>
              </a:r>
              <a:r>
                <a:rPr lang="en-US" altLang="zh-CN" dirty="0" smtClean="0"/>
                <a:t> à </a:t>
              </a:r>
              <a:r>
                <a:rPr lang="en-US" altLang="zh-CN" dirty="0" err="1" smtClean="0"/>
                <a:t>bande</a:t>
              </a:r>
              <a:r>
                <a:rPr lang="en-US" altLang="zh-CN" dirty="0" smtClean="0"/>
                <a:t> </a:t>
              </a:r>
              <a:r>
                <a:rPr lang="en-US" altLang="zh-CN" dirty="0" err="1" smtClean="0"/>
                <a:t>limitée</a:t>
              </a:r>
              <a:endParaRPr lang="en-US" altLang="zh-CN" dirty="0" smtClean="0"/>
            </a:p>
            <a:p>
              <a:pPr>
                <a:lnSpc>
                  <a:spcPct val="150000"/>
                </a:lnSpc>
              </a:pPr>
              <a:r>
                <a:rPr lang="en-US" altLang="zh-CN" dirty="0" err="1" smtClean="0"/>
                <a:t>alors</a:t>
              </a:r>
              <a:r>
                <a:rPr lang="en-US" altLang="zh-CN" dirty="0" smtClean="0"/>
                <a:t>          </a:t>
              </a:r>
              <a:r>
                <a:rPr lang="en-US" altLang="zh-CN" dirty="0" err="1" smtClean="0"/>
                <a:t>pourra</a:t>
              </a:r>
              <a:r>
                <a:rPr lang="en-US" altLang="zh-CN" dirty="0" smtClean="0"/>
                <a:t> </a:t>
              </a:r>
              <a:r>
                <a:rPr lang="en-US" altLang="zh-CN" dirty="0" err="1" smtClean="0"/>
                <a:t>être</a:t>
              </a:r>
              <a:r>
                <a:rPr lang="en-US" altLang="zh-CN" dirty="0" smtClean="0"/>
                <a:t> </a:t>
              </a:r>
              <a:r>
                <a:rPr lang="en-US" altLang="zh-CN" dirty="0" err="1" smtClean="0"/>
                <a:t>déterminé</a:t>
              </a:r>
              <a:r>
                <a:rPr lang="en-US" altLang="zh-CN" dirty="0" smtClean="0"/>
                <a:t> </a:t>
              </a:r>
              <a:r>
                <a:rPr lang="en-US" altLang="zh-CN" dirty="0" err="1" smtClean="0"/>
                <a:t>uniquement</a:t>
              </a:r>
              <a:r>
                <a:rPr lang="en-US" altLang="zh-CN" dirty="0" smtClean="0"/>
                <a:t> par </a:t>
              </a:r>
              <a:r>
                <a:rPr lang="en-US" altLang="zh-CN" dirty="0" err="1" smtClean="0"/>
                <a:t>ses</a:t>
              </a:r>
              <a:r>
                <a:rPr lang="en-US" altLang="zh-CN" dirty="0" smtClean="0"/>
                <a:t> </a:t>
              </a:r>
              <a:r>
                <a:rPr lang="en-US" altLang="zh-CN" dirty="0" err="1" smtClean="0"/>
                <a:t>échantillons</a:t>
              </a:r>
              <a:endParaRPr lang="en-US" altLang="zh-CN" dirty="0"/>
            </a:p>
            <a:p>
              <a:pPr>
                <a:lnSpc>
                  <a:spcPct val="150000"/>
                </a:lnSpc>
              </a:pPr>
              <a:r>
                <a:rPr lang="en-US" altLang="zh-CN" dirty="0"/>
                <a:t>  </a:t>
              </a:r>
              <a:r>
                <a:rPr lang="en-US" altLang="zh-CN" dirty="0" smtClean="0"/>
                <a:t>                            </a:t>
              </a:r>
              <a:r>
                <a:rPr lang="en-US" altLang="zh-CN" dirty="0"/>
                <a:t>if                                  </a:t>
              </a:r>
              <a:r>
                <a:rPr lang="en-US" altLang="zh-CN" dirty="0" err="1" smtClean="0"/>
                <a:t>où</a:t>
              </a:r>
              <a:endParaRPr lang="en-US" altLang="zh-CN" dirty="0"/>
            </a:p>
          </p:txBody>
        </p:sp>
        <p:graphicFrame>
          <p:nvGraphicFramePr>
            <p:cNvPr id="8200" name="Object 8"/>
            <p:cNvGraphicFramePr>
              <a:graphicFrameLocks noChangeAspect="1"/>
            </p:cNvGraphicFramePr>
            <p:nvPr/>
          </p:nvGraphicFramePr>
          <p:xfrm>
            <a:off x="3981" y="678"/>
            <a:ext cx="1605" cy="318"/>
          </p:xfrm>
          <a:graphic>
            <a:graphicData uri="http://schemas.openxmlformats.org/presentationml/2006/ole">
              <p:oleObj spid="_x0000_s130050" name="Équation" r:id="rId3" imgW="1282680" imgH="253800" progId="Equation.3">
                <p:embed/>
              </p:oleObj>
            </a:graphicData>
          </a:graphic>
        </p:graphicFrame>
        <p:graphicFrame>
          <p:nvGraphicFramePr>
            <p:cNvPr id="8202" name="Object 10"/>
            <p:cNvGraphicFramePr>
              <a:graphicFrameLocks noChangeAspect="1"/>
            </p:cNvGraphicFramePr>
            <p:nvPr/>
          </p:nvGraphicFramePr>
          <p:xfrm>
            <a:off x="1350" y="716"/>
            <a:ext cx="324" cy="262"/>
          </p:xfrm>
          <a:graphic>
            <a:graphicData uri="http://schemas.openxmlformats.org/presentationml/2006/ole">
              <p:oleObj spid="_x0000_s130051" name="Equation" r:id="rId4" imgW="266353" imgH="215619" progId="Equation.3">
                <p:embed/>
              </p:oleObj>
            </a:graphicData>
          </a:graphic>
        </p:graphicFrame>
        <p:graphicFrame>
          <p:nvGraphicFramePr>
            <p:cNvPr id="8203" name="Object 11"/>
            <p:cNvGraphicFramePr>
              <a:graphicFrameLocks noChangeAspect="1"/>
            </p:cNvGraphicFramePr>
            <p:nvPr/>
          </p:nvGraphicFramePr>
          <p:xfrm>
            <a:off x="672" y="1102"/>
            <a:ext cx="324" cy="262"/>
          </p:xfrm>
          <a:graphic>
            <a:graphicData uri="http://schemas.openxmlformats.org/presentationml/2006/ole">
              <p:oleObj spid="_x0000_s130052" name="Equation" r:id="rId5" imgW="266353" imgH="215619" progId="Equation.3">
                <p:embed/>
              </p:oleObj>
            </a:graphicData>
          </a:graphic>
        </p:graphicFrame>
        <p:graphicFrame>
          <p:nvGraphicFramePr>
            <p:cNvPr id="8204" name="Object 12"/>
            <p:cNvGraphicFramePr>
              <a:graphicFrameLocks noChangeAspect="1"/>
            </p:cNvGraphicFramePr>
            <p:nvPr/>
          </p:nvGraphicFramePr>
          <p:xfrm>
            <a:off x="135" y="1747"/>
            <a:ext cx="1373" cy="262"/>
          </p:xfrm>
          <a:graphic>
            <a:graphicData uri="http://schemas.openxmlformats.org/presentationml/2006/ole">
              <p:oleObj spid="_x0000_s130053" name="Equation" r:id="rId6" imgW="1129810" imgH="215806" progId="Equation.3">
                <p:embed/>
              </p:oleObj>
            </a:graphicData>
          </a:graphic>
        </p:graphicFrame>
        <p:graphicFrame>
          <p:nvGraphicFramePr>
            <p:cNvPr id="8205" name="Object 13"/>
            <p:cNvGraphicFramePr>
              <a:graphicFrameLocks noChangeAspect="1"/>
            </p:cNvGraphicFramePr>
            <p:nvPr/>
          </p:nvGraphicFramePr>
          <p:xfrm>
            <a:off x="2014" y="1675"/>
            <a:ext cx="773" cy="274"/>
          </p:xfrm>
          <a:graphic>
            <a:graphicData uri="http://schemas.openxmlformats.org/presentationml/2006/ole">
              <p:oleObj spid="_x0000_s130054" name="Équation" r:id="rId7" imgW="583920" imgH="228600" progId="Equation.3">
                <p:embed/>
              </p:oleObj>
            </a:graphicData>
          </a:graphic>
        </p:graphicFrame>
        <p:graphicFrame>
          <p:nvGraphicFramePr>
            <p:cNvPr id="8206" name="Object 14"/>
            <p:cNvGraphicFramePr>
              <a:graphicFrameLocks noChangeAspect="1"/>
            </p:cNvGraphicFramePr>
            <p:nvPr/>
          </p:nvGraphicFramePr>
          <p:xfrm>
            <a:off x="4097" y="1585"/>
            <a:ext cx="606" cy="472"/>
          </p:xfrm>
          <a:graphic>
            <a:graphicData uri="http://schemas.openxmlformats.org/presentationml/2006/ole">
              <p:oleObj spid="_x0000_s130055" name="Équation" r:id="rId8" imgW="457200" imgH="393480" progId="Equation.3">
                <p:embed/>
              </p:oleObj>
            </a:graphicData>
          </a:graphic>
        </p:graphicFrame>
      </p:gr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4" name="ZoneTexte 13"/>
          <p:cNvSpPr txBox="1"/>
          <p:nvPr/>
        </p:nvSpPr>
        <p:spPr>
          <a:xfrm>
            <a:off x="0" y="675264"/>
            <a:ext cx="9144000" cy="461665"/>
          </a:xfrm>
          <a:prstGeom prst="rect">
            <a:avLst/>
          </a:prstGeom>
          <a:noFill/>
        </p:spPr>
        <p:txBody>
          <a:bodyPr wrap="square" rtlCol="0">
            <a:spAutoFit/>
          </a:bodyPr>
          <a:lstStyle/>
          <a:p>
            <a:r>
              <a:rPr lang="fr-FR" dirty="0" smtClean="0"/>
              <a:t>THEOREME DE L’ECHANTILLONNAGE</a:t>
            </a:r>
            <a:endParaRPr lang="fr-FR" dirty="0"/>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p:oleObj spid="_x0000_s35842" name="Équation" r:id="rId4" imgW="139680" imgH="291960" progId="Equation.3">
              <p:embed/>
            </p:oleObj>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p:oleObj spid="_x0000_s35843" name="Équation" r:id="rId5" imgW="7657920" imgH="4330440" progId="Equation.3">
              <p:embed/>
            </p:oleObj>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p:oleObj spid="_x0000_s35844" name="Équation" r:id="rId6" imgW="139680" imgH="291960" progId="Equation.3">
              <p:embed/>
            </p:oleObj>
          </a:graphicData>
        </a:graphic>
      </p:graphicFrame>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smtClean="0">
                <a:solidFill>
                  <a:srgbClr val="0070C0"/>
                </a:solidFill>
              </a:rPr>
              <a:t>La </a:t>
            </a:r>
            <a:r>
              <a:rPr lang="en-US" altLang="zh-CN" dirty="0">
                <a:solidFill>
                  <a:srgbClr val="0070C0"/>
                </a:solidFill>
              </a:rPr>
              <a:t>reconstruction </a:t>
            </a:r>
            <a:r>
              <a:rPr lang="en-US" altLang="zh-CN" dirty="0" smtClean="0">
                <a:solidFill>
                  <a:srgbClr val="0070C0"/>
                </a:solidFill>
              </a:rPr>
              <a:t>du signal </a:t>
            </a:r>
            <a:r>
              <a:rPr lang="en-US" altLang="zh-CN" dirty="0" err="1" smtClean="0">
                <a:solidFill>
                  <a:srgbClr val="0070C0"/>
                </a:solidFill>
              </a:rPr>
              <a:t>analogique</a:t>
            </a:r>
            <a:endParaRPr lang="en-US" altLang="zh-CN" dirty="0">
              <a:solidFill>
                <a:srgbClr val="0070C0"/>
              </a:solidFill>
            </a:endParaRPr>
          </a:p>
        </p:txBody>
      </p:sp>
      <p:grpSp>
        <p:nvGrpSpPr>
          <p:cNvPr id="2" name="Group 17"/>
          <p:cNvGrpSpPr>
            <a:grpSpLocks/>
          </p:cNvGrpSpPr>
          <p:nvPr/>
        </p:nvGrpSpPr>
        <p:grpSpPr bwMode="auto">
          <a:xfrm>
            <a:off x="323850" y="421007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p:oleObj spid="_x0000_s131081" name="Equation" r:id="rId3" imgW="342751" imgH="241195" progId="Equation.3">
                <p:embed/>
              </p:oleObj>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p:oleObj spid="_x0000_s131082" name="Equation" r:id="rId4" imgW="355292" imgH="253780" progId="">
                <p:embed/>
              </p:oleObj>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p:oleObj spid="_x0000_s131083" name="Equation" r:id="rId5" imgW="266353" imgH="215619" progId="Equation.3">
                <p:embed/>
              </p:oleObj>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p:oleObj spid="_x0000_s131084" name="Equation" r:id="rId6" imgW="1257300" imgH="431800" progId="Equation.3">
                <p:embed/>
              </p:oleObj>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p:oleObj spid="_x0000_s131085" name="Équation" r:id="rId7" imgW="380880" imgH="215640" progId="Equation.3">
                <p:embed/>
              </p:oleObj>
            </a:graphicData>
          </a:graphic>
        </p:graphicFrame>
      </p:grpSp>
      <p:grpSp>
        <p:nvGrpSpPr>
          <p:cNvPr id="3" name="Group 29"/>
          <p:cNvGrpSpPr>
            <a:grpSpLocks/>
          </p:cNvGrpSpPr>
          <p:nvPr/>
        </p:nvGrpSpPr>
        <p:grpSpPr bwMode="auto">
          <a:xfrm>
            <a:off x="5961064" y="4246583"/>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p:oleObj spid="_x0000_s131074" name="Équation" r:id="rId8" imgW="1117440" imgH="228600" progId="Equation.3">
                <p:embed/>
              </p:oleObj>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p:oleObj spid="_x0000_s131075" name="Equation" r:id="rId9" imgW="126725" imgH="177415" progId="Equation.3">
                <p:embed/>
              </p:oleObj>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p:oleObj spid="_x0000_s131076" name="Equation" r:id="rId10" imgW="139579" imgH="164957" progId="Equation.3">
                <p:embed/>
              </p:oleObj>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p:oleObj spid="_x0000_s131077" name="Équation" r:id="rId11" imgW="152280" imgH="203040" progId="Equation.3">
                <p:embed/>
              </p:oleObj>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p:oleObj spid="_x0000_s131078" name="Équation" r:id="rId12" imgW="279360" imgH="228600" progId="Equation.3">
                <p:embed/>
              </p:oleObj>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p:oleObj spid="_x0000_s131079" name="Équation" r:id="rId13" imgW="380880" imgH="215640" progId="Equation.3">
                <p:embed/>
              </p:oleObj>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p:oleObj spid="_x0000_s131080" name="Équation" r:id="rId14" imgW="164880" imgH="228600" progId="Equation.3">
                <p:embed/>
              </p:oleObj>
            </a:graphicData>
          </a:graphic>
        </p:graphicFrame>
      </p:grpSp>
      <p:sp>
        <p:nvSpPr>
          <p:cNvPr id="35" name="ZoneTexte 34"/>
          <p:cNvSpPr txBox="1"/>
          <p:nvPr/>
        </p:nvSpPr>
        <p:spPr>
          <a:xfrm>
            <a:off x="0" y="1500174"/>
            <a:ext cx="9144000" cy="1938992"/>
          </a:xfrm>
          <a:prstGeom prst="rect">
            <a:avLst/>
          </a:prstGeom>
          <a:noFill/>
        </p:spPr>
        <p:txBody>
          <a:bodyPr wrap="square" rtlCol="0">
            <a:spAutoFit/>
          </a:bodyPr>
          <a:lstStyle/>
          <a:p>
            <a:pPr algn="just"/>
            <a:r>
              <a:rPr lang="fr-FR" sz="2000" b="0" dirty="0" smtClean="0">
                <a:solidFill>
                  <a:srgbClr val="00B050"/>
                </a:solidFill>
              </a:rPr>
              <a:t>Pour convertir un signal échantillonné en un signal analogique il suffit d’éliminer la périodisation de son spectre et garder que la période principale. Ceci peut être obtenu par un filtre passe-bas.</a:t>
            </a:r>
          </a:p>
          <a:p>
            <a:pPr algn="just"/>
            <a:endParaRPr lang="fr-FR" sz="2000" b="0" dirty="0" smtClean="0"/>
          </a:p>
          <a:p>
            <a:pPr algn="just"/>
            <a:r>
              <a:rPr lang="fr-FR" sz="2000" b="0" dirty="0" smtClean="0">
                <a:solidFill>
                  <a:srgbClr val="FF0000"/>
                </a:solidFill>
              </a:rPr>
              <a:t>Si on suppose au départ que le filtre de reconstruction, appelé aussi filtre interpolateur, est idéal (réponse fréquentielle sous forme d’une fenêtre rectangulaire).</a:t>
            </a:r>
            <a:endParaRPr lang="fr-FR" sz="2000" b="0" dirty="0">
              <a:solidFill>
                <a:srgbClr val="FF0000"/>
              </a:solidFill>
            </a:endParaRP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1760" name="Text Box 16"/>
          <p:cNvSpPr txBox="1">
            <a:spLocks noChangeArrowheads="1"/>
          </p:cNvSpPr>
          <p:nvPr/>
        </p:nvSpPr>
        <p:spPr bwMode="auto">
          <a:xfrm>
            <a:off x="395288" y="836613"/>
            <a:ext cx="5605472" cy="461665"/>
          </a:xfrm>
          <a:prstGeom prst="rect">
            <a:avLst/>
          </a:prstGeom>
          <a:noFill/>
          <a:ln w="9525">
            <a:noFill/>
            <a:miter lim="800000"/>
            <a:headEnd/>
            <a:tailEnd/>
          </a:ln>
          <a:effectLst/>
        </p:spPr>
        <p:txBody>
          <a:bodyPr wrap="square">
            <a:spAutoFit/>
          </a:bodyPr>
          <a:lstStyle/>
          <a:p>
            <a:r>
              <a:rPr lang="en-US" altLang="zh-CN" dirty="0" smtClean="0"/>
              <a:t>La </a:t>
            </a:r>
            <a:r>
              <a:rPr lang="en-US" altLang="zh-CN" dirty="0"/>
              <a:t>reconstruction </a:t>
            </a:r>
            <a:r>
              <a:rPr lang="en-US" altLang="zh-CN" dirty="0" smtClean="0"/>
              <a:t>du signal </a:t>
            </a:r>
            <a:r>
              <a:rPr lang="en-US" altLang="zh-CN" dirty="0" err="1" smtClean="0"/>
              <a:t>analogique</a:t>
            </a:r>
            <a:endParaRPr lang="en-US" altLang="zh-CN" dirty="0"/>
          </a:p>
        </p:txBody>
      </p:sp>
      <p:grpSp>
        <p:nvGrpSpPr>
          <p:cNvPr id="2" name="Group 17"/>
          <p:cNvGrpSpPr>
            <a:grpSpLocks/>
          </p:cNvGrpSpPr>
          <p:nvPr/>
        </p:nvGrpSpPr>
        <p:grpSpPr bwMode="auto">
          <a:xfrm>
            <a:off x="323850" y="1285860"/>
            <a:ext cx="5400675" cy="2005012"/>
            <a:chOff x="192" y="2448"/>
            <a:chExt cx="3402" cy="1263"/>
          </a:xfrm>
        </p:grpSpPr>
        <p:sp>
          <p:nvSpPr>
            <p:cNvPr id="31762" name="Rectangle 18"/>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1763" name="Object 19"/>
            <p:cNvGraphicFramePr>
              <a:graphicFrameLocks noChangeAspect="1"/>
            </p:cNvGraphicFramePr>
            <p:nvPr/>
          </p:nvGraphicFramePr>
          <p:xfrm>
            <a:off x="1632" y="3120"/>
            <a:ext cx="417" cy="293"/>
          </p:xfrm>
          <a:graphic>
            <a:graphicData uri="http://schemas.openxmlformats.org/presentationml/2006/ole">
              <p:oleObj spid="_x0000_s132105" name="Equation" r:id="rId3" imgW="342751" imgH="241195" progId="Equation.3">
                <p:embed/>
              </p:oleObj>
            </a:graphicData>
          </a:graphic>
        </p:graphicFrame>
        <p:sp>
          <p:nvSpPr>
            <p:cNvPr id="31764" name="Line 20"/>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5" name="Object 21"/>
            <p:cNvGraphicFramePr>
              <a:graphicFrameLocks noChangeAspect="1"/>
            </p:cNvGraphicFramePr>
            <p:nvPr/>
          </p:nvGraphicFramePr>
          <p:xfrm>
            <a:off x="3162" y="3138"/>
            <a:ext cx="432" cy="308"/>
          </p:xfrm>
          <a:graphic>
            <a:graphicData uri="http://schemas.openxmlformats.org/presentationml/2006/ole">
              <p:oleObj spid="_x0000_s132106" name="Equation" r:id="rId4" imgW="355292" imgH="253780" progId="">
                <p:embed/>
              </p:oleObj>
            </a:graphicData>
          </a:graphic>
        </p:graphicFrame>
        <p:sp>
          <p:nvSpPr>
            <p:cNvPr id="31766" name="AutoShape 22"/>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1767" name="Line 23"/>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31768" name="Line 24"/>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69" name="Object 25"/>
            <p:cNvGraphicFramePr>
              <a:graphicFrameLocks noChangeAspect="1"/>
            </p:cNvGraphicFramePr>
            <p:nvPr/>
          </p:nvGraphicFramePr>
          <p:xfrm>
            <a:off x="192" y="3312"/>
            <a:ext cx="324" cy="262"/>
          </p:xfrm>
          <a:graphic>
            <a:graphicData uri="http://schemas.openxmlformats.org/presentationml/2006/ole">
              <p:oleObj spid="_x0000_s132107" name="Equation" r:id="rId5" imgW="266353" imgH="215619" progId="Equation.3">
                <p:embed/>
              </p:oleObj>
            </a:graphicData>
          </a:graphic>
        </p:graphicFrame>
        <p:graphicFrame>
          <p:nvGraphicFramePr>
            <p:cNvPr id="31770" name="Object 26"/>
            <p:cNvGraphicFramePr>
              <a:graphicFrameLocks noChangeAspect="1"/>
            </p:cNvGraphicFramePr>
            <p:nvPr/>
          </p:nvGraphicFramePr>
          <p:xfrm>
            <a:off x="480" y="2448"/>
            <a:ext cx="1641" cy="562"/>
          </p:xfrm>
          <a:graphic>
            <a:graphicData uri="http://schemas.openxmlformats.org/presentationml/2006/ole">
              <p:oleObj spid="_x0000_s132108" name="Equation" r:id="rId6" imgW="1257300" imgH="431800" progId="Equation.3">
                <p:embed/>
              </p:oleObj>
            </a:graphicData>
          </a:graphic>
        </p:graphicFrame>
        <p:sp>
          <p:nvSpPr>
            <p:cNvPr id="31771" name="Line 27"/>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1772" name="Object 28"/>
            <p:cNvGraphicFramePr>
              <a:graphicFrameLocks noChangeAspect="1"/>
            </p:cNvGraphicFramePr>
            <p:nvPr/>
          </p:nvGraphicFramePr>
          <p:xfrm>
            <a:off x="2314" y="3312"/>
            <a:ext cx="497" cy="283"/>
          </p:xfrm>
          <a:graphic>
            <a:graphicData uri="http://schemas.openxmlformats.org/presentationml/2006/ole">
              <p:oleObj spid="_x0000_s132109" name="Équation" r:id="rId7" imgW="380880" imgH="215640" progId="Equation.3">
                <p:embed/>
              </p:oleObj>
            </a:graphicData>
          </a:graphic>
        </p:graphicFrame>
      </p:grpSp>
      <p:grpSp>
        <p:nvGrpSpPr>
          <p:cNvPr id="3" name="Group 29"/>
          <p:cNvGrpSpPr>
            <a:grpSpLocks/>
          </p:cNvGrpSpPr>
          <p:nvPr/>
        </p:nvGrpSpPr>
        <p:grpSpPr bwMode="auto">
          <a:xfrm>
            <a:off x="5961064" y="1357298"/>
            <a:ext cx="2954338" cy="2111375"/>
            <a:chOff x="3899" y="2592"/>
            <a:chExt cx="1861" cy="1330"/>
          </a:xfrm>
        </p:grpSpPr>
        <p:graphicFrame>
          <p:nvGraphicFramePr>
            <p:cNvPr id="31774" name="Object 30"/>
            <p:cNvGraphicFramePr>
              <a:graphicFrameLocks noChangeAspect="1"/>
            </p:cNvGraphicFramePr>
            <p:nvPr/>
          </p:nvGraphicFramePr>
          <p:xfrm>
            <a:off x="3899" y="3648"/>
            <a:ext cx="1481" cy="274"/>
          </p:xfrm>
          <a:graphic>
            <a:graphicData uri="http://schemas.openxmlformats.org/presentationml/2006/ole">
              <p:oleObj spid="_x0000_s132098" name="Équation" r:id="rId8" imgW="1117440" imgH="228600" progId="Equation.3">
                <p:embed/>
              </p:oleObj>
            </a:graphicData>
          </a:graphic>
        </p:graphicFrame>
        <p:sp>
          <p:nvSpPr>
            <p:cNvPr id="31775" name="Line 31"/>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1776" name="Object 32"/>
            <p:cNvGraphicFramePr>
              <a:graphicFrameLocks noChangeAspect="1"/>
            </p:cNvGraphicFramePr>
            <p:nvPr/>
          </p:nvGraphicFramePr>
          <p:xfrm>
            <a:off x="4560" y="3304"/>
            <a:ext cx="168" cy="212"/>
          </p:xfrm>
          <a:graphic>
            <a:graphicData uri="http://schemas.openxmlformats.org/presentationml/2006/ole">
              <p:oleObj spid="_x0000_s132099" name="Equation" r:id="rId9" imgW="126725" imgH="177415" progId="Equation.3">
                <p:embed/>
              </p:oleObj>
            </a:graphicData>
          </a:graphic>
        </p:graphicFrame>
        <p:graphicFrame>
          <p:nvGraphicFramePr>
            <p:cNvPr id="31777" name="Object 33"/>
            <p:cNvGraphicFramePr>
              <a:graphicFrameLocks noChangeAspect="1"/>
            </p:cNvGraphicFramePr>
            <p:nvPr/>
          </p:nvGraphicFramePr>
          <p:xfrm>
            <a:off x="4457" y="2827"/>
            <a:ext cx="185" cy="197"/>
          </p:xfrm>
          <a:graphic>
            <a:graphicData uri="http://schemas.openxmlformats.org/presentationml/2006/ole">
              <p:oleObj spid="_x0000_s132100" name="Equation" r:id="rId10" imgW="139579" imgH="164957" progId="Equation.3">
                <p:embed/>
              </p:oleObj>
            </a:graphicData>
          </a:graphic>
        </p:graphicFrame>
        <p:graphicFrame>
          <p:nvGraphicFramePr>
            <p:cNvPr id="31778" name="Object 34"/>
            <p:cNvGraphicFramePr>
              <a:graphicFrameLocks noChangeAspect="1"/>
            </p:cNvGraphicFramePr>
            <p:nvPr/>
          </p:nvGraphicFramePr>
          <p:xfrm>
            <a:off x="5549" y="3219"/>
            <a:ext cx="211" cy="255"/>
          </p:xfrm>
          <a:graphic>
            <a:graphicData uri="http://schemas.openxmlformats.org/presentationml/2006/ole">
              <p:oleObj spid="_x0000_s132101" name="Équation" r:id="rId11" imgW="152280" imgH="203040" progId="Equation.3">
                <p:embed/>
              </p:oleObj>
            </a:graphicData>
          </a:graphic>
        </p:graphicFrame>
        <p:grpSp>
          <p:nvGrpSpPr>
            <p:cNvPr id="4" name="Group 35"/>
            <p:cNvGrpSpPr>
              <a:grpSpLocks/>
            </p:cNvGrpSpPr>
            <p:nvPr/>
          </p:nvGrpSpPr>
          <p:grpSpPr bwMode="auto">
            <a:xfrm>
              <a:off x="4128" y="3019"/>
              <a:ext cx="960" cy="288"/>
              <a:chOff x="1536" y="2880"/>
              <a:chExt cx="960" cy="288"/>
            </a:xfrm>
          </p:grpSpPr>
          <p:sp>
            <p:nvSpPr>
              <p:cNvPr id="31780" name="Line 36"/>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1781" name="Line 37"/>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1782" name="Line 38"/>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1783" name="Line 39"/>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1784" name="Object 40"/>
            <p:cNvGraphicFramePr>
              <a:graphicFrameLocks noChangeAspect="1"/>
            </p:cNvGraphicFramePr>
            <p:nvPr/>
          </p:nvGraphicFramePr>
          <p:xfrm>
            <a:off x="3905" y="3259"/>
            <a:ext cx="370" cy="274"/>
          </p:xfrm>
          <a:graphic>
            <a:graphicData uri="http://schemas.openxmlformats.org/presentationml/2006/ole">
              <p:oleObj spid="_x0000_s132102" name="Équation" r:id="rId12" imgW="279360" imgH="228600" progId="Equation.3">
                <p:embed/>
              </p:oleObj>
            </a:graphicData>
          </a:graphic>
        </p:graphicFrame>
        <p:graphicFrame>
          <p:nvGraphicFramePr>
            <p:cNvPr id="31785" name="Object 41"/>
            <p:cNvGraphicFramePr>
              <a:graphicFrameLocks noChangeAspect="1"/>
            </p:cNvGraphicFramePr>
            <p:nvPr/>
          </p:nvGraphicFramePr>
          <p:xfrm>
            <a:off x="4718" y="2592"/>
            <a:ext cx="493" cy="281"/>
          </p:xfrm>
          <a:graphic>
            <a:graphicData uri="http://schemas.openxmlformats.org/presentationml/2006/ole">
              <p:oleObj spid="_x0000_s132103" name="Équation" r:id="rId13" imgW="380880" imgH="215640" progId="Equation.3">
                <p:embed/>
              </p:oleObj>
            </a:graphicData>
          </a:graphic>
        </p:graphicFrame>
        <p:graphicFrame>
          <p:nvGraphicFramePr>
            <p:cNvPr id="31786" name="Object 42"/>
            <p:cNvGraphicFramePr>
              <a:graphicFrameLocks noChangeAspect="1"/>
            </p:cNvGraphicFramePr>
            <p:nvPr/>
          </p:nvGraphicFramePr>
          <p:xfrm>
            <a:off x="4995" y="3259"/>
            <a:ext cx="220" cy="274"/>
          </p:xfrm>
          <a:graphic>
            <a:graphicData uri="http://schemas.openxmlformats.org/presentationml/2006/ole">
              <p:oleObj spid="_x0000_s132104" name="Équation" r:id="rId14" imgW="164880" imgH="228600" progId="Equation.3">
                <p:embed/>
              </p:oleObj>
            </a:graphicData>
          </a:graphic>
        </p:graphicFrame>
      </p:grpSp>
      <p:graphicFrame>
        <p:nvGraphicFramePr>
          <p:cNvPr id="31795" name="Object 51"/>
          <p:cNvGraphicFramePr>
            <a:graphicFrameLocks noChangeAspect="1"/>
          </p:cNvGraphicFramePr>
          <p:nvPr/>
        </p:nvGraphicFramePr>
        <p:xfrm>
          <a:off x="728663" y="3571876"/>
          <a:ext cx="7032625" cy="1233488"/>
        </p:xfrm>
        <a:graphic>
          <a:graphicData uri="http://schemas.openxmlformats.org/presentationml/2006/ole">
            <p:oleObj spid="_x0000_s132110" name="Équation" r:id="rId15" imgW="2933640" imgH="507960" progId="Equation.3">
              <p:embed/>
            </p:oleObj>
          </a:graphicData>
        </a:graphic>
      </p:graphicFrame>
      <p:graphicFrame>
        <p:nvGraphicFramePr>
          <p:cNvPr id="31796" name="Object 52"/>
          <p:cNvGraphicFramePr>
            <a:graphicFrameLocks noChangeAspect="1"/>
          </p:cNvGraphicFramePr>
          <p:nvPr/>
        </p:nvGraphicFramePr>
        <p:xfrm>
          <a:off x="1103313" y="4714884"/>
          <a:ext cx="6424612" cy="1047750"/>
        </p:xfrm>
        <a:graphic>
          <a:graphicData uri="http://schemas.openxmlformats.org/presentationml/2006/ole">
            <p:oleObj spid="_x0000_s132111" name="Équation" r:id="rId16" imgW="2679480" imgH="431640" progId="Equation.3">
              <p:embed/>
            </p:oleObj>
          </a:graphicData>
        </a:graphic>
      </p:graphicFrame>
      <p:graphicFrame>
        <p:nvGraphicFramePr>
          <p:cNvPr id="31797" name="Object 53"/>
          <p:cNvGraphicFramePr>
            <a:graphicFrameLocks noChangeAspect="1"/>
          </p:cNvGraphicFramePr>
          <p:nvPr/>
        </p:nvGraphicFramePr>
        <p:xfrm>
          <a:off x="1568450" y="5786438"/>
          <a:ext cx="5572125" cy="1047750"/>
        </p:xfrm>
        <a:graphic>
          <a:graphicData uri="http://schemas.openxmlformats.org/presentationml/2006/ole">
            <p:oleObj spid="_x0000_s132112" name="Équation" r:id="rId17" imgW="2323800" imgH="431640" progId="Equation.3">
              <p:embed/>
            </p:oleObj>
          </a:graphicData>
        </a:graphic>
      </p:graphicFrame>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7" name="Picture 11" descr="Sample3"/>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31778" name="Rectangle 2"/>
          <p:cNvSpPr>
            <a:spLocks noGrp="1" noChangeArrowheads="1"/>
          </p:cNvSpPr>
          <p:nvPr>
            <p:ph type="title"/>
          </p:nvPr>
        </p:nvSpPr>
        <p:spPr>
          <a:xfrm>
            <a:off x="457200" y="642926"/>
            <a:ext cx="8229600" cy="1143000"/>
          </a:xfrm>
        </p:spPr>
        <p:txBody>
          <a:bodyPr/>
          <a:lstStyle/>
          <a:p>
            <a:r>
              <a:rPr lang="en-US" sz="3200" dirty="0" err="1" smtClean="0"/>
              <a:t>Théorie</a:t>
            </a:r>
            <a:r>
              <a:rPr lang="en-US" sz="3200" dirty="0" smtClean="0"/>
              <a:t> </a:t>
            </a:r>
            <a:r>
              <a:rPr lang="en-US" sz="3200" dirty="0" err="1" smtClean="0"/>
              <a:t>d’échantillonnage</a:t>
            </a:r>
            <a:endParaRPr lang="en-US" sz="3200" dirty="0" smtClean="0"/>
          </a:p>
        </p:txBody>
      </p:sp>
      <p:sp>
        <p:nvSpPr>
          <p:cNvPr id="331780" name="Text Box 4"/>
          <p:cNvSpPr txBox="1">
            <a:spLocks noChangeArrowheads="1"/>
          </p:cNvSpPr>
          <p:nvPr/>
        </p:nvSpPr>
        <p:spPr bwMode="auto">
          <a:xfrm>
            <a:off x="250031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1781" name="Text Box 5"/>
          <p:cNvSpPr txBox="1">
            <a:spLocks noChangeArrowheads="1"/>
          </p:cNvSpPr>
          <p:nvPr/>
        </p:nvSpPr>
        <p:spPr bwMode="auto">
          <a:xfrm>
            <a:off x="250031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2" name="Text Box 6"/>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3"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1784"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331785" name="Text Box 9"/>
          <p:cNvSpPr txBox="1">
            <a:spLocks noChangeArrowheads="1"/>
          </p:cNvSpPr>
          <p:nvPr/>
        </p:nvSpPr>
        <p:spPr bwMode="auto">
          <a:xfrm>
            <a:off x="234791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t>x</a:t>
            </a:r>
            <a:r>
              <a:rPr lang="en-US" sz="2800" b="0" i="1" baseline="-25000" dirty="0" err="1" smtClean="0"/>
              <a:t>p</a:t>
            </a:r>
            <a:r>
              <a:rPr lang="en-US" sz="2800" b="0" i="1" dirty="0" smtClean="0">
                <a:latin typeface="Times New Roman" pitchFamily="18" charset="0"/>
              </a:rPr>
              <a:t>(t)</a:t>
            </a:r>
            <a:endParaRPr lang="en-US" sz="2800" b="0" i="1" dirty="0">
              <a:latin typeface="Times New Roman" pitchFamily="18" charset="0"/>
            </a:endParaRPr>
          </a:p>
        </p:txBody>
      </p:sp>
      <p:sp>
        <p:nvSpPr>
          <p:cNvPr id="331786" name="AutoShape 10"/>
          <p:cNvSpPr>
            <a:spLocks noChangeArrowheads="1"/>
          </p:cNvSpPr>
          <p:nvPr/>
        </p:nvSpPr>
        <p:spPr bwMode="auto">
          <a:xfrm>
            <a:off x="7315232" y="4081474"/>
            <a:ext cx="1828800" cy="990600"/>
          </a:xfrm>
          <a:prstGeom prst="wedgeRoundRectCallout">
            <a:avLst>
              <a:gd name="adj1" fmla="val -41838"/>
              <a:gd name="adj2" fmla="val 73236"/>
              <a:gd name="adj3" fmla="val 16667"/>
            </a:avLst>
          </a:prstGeom>
          <a:solidFill>
            <a:schemeClr val="tx2">
              <a:lumMod val="20000"/>
              <a:lumOff val="80000"/>
            </a:schemeClr>
          </a:solidFill>
          <a:ln w="25400">
            <a:solidFill>
              <a:schemeClr val="tx1"/>
            </a:solidFill>
            <a:miter lim="800000"/>
            <a:headEnd/>
            <a:tailEnd/>
          </a:ln>
          <a:effectLst/>
        </p:spPr>
        <p:txBody>
          <a:bodyPr/>
          <a:lstStyle/>
          <a:p>
            <a:pPr algn="ctr"/>
            <a:r>
              <a:rPr lang="en-US" sz="1400" dirty="0" smtClean="0">
                <a:solidFill>
                  <a:schemeClr val="accent3">
                    <a:lumMod val="50000"/>
                  </a:schemeClr>
                </a:solidFill>
              </a:rPr>
              <a:t>Duplication des </a:t>
            </a:r>
            <a:r>
              <a:rPr lang="en-US" sz="1400" dirty="0" err="1" smtClean="0">
                <a:solidFill>
                  <a:schemeClr val="accent3">
                    <a:lumMod val="50000"/>
                  </a:schemeClr>
                </a:solidFill>
              </a:rPr>
              <a:t>spectres</a:t>
            </a:r>
            <a:r>
              <a:rPr lang="en-US" sz="1400" dirty="0" smtClean="0">
                <a:solidFill>
                  <a:schemeClr val="accent3">
                    <a:lumMod val="50000"/>
                  </a:schemeClr>
                </a:solidFill>
              </a:rPr>
              <a:t> à cause de </a:t>
            </a:r>
            <a:r>
              <a:rPr lang="en-US" sz="1400" dirty="0" err="1" smtClean="0">
                <a:solidFill>
                  <a:schemeClr val="accent3">
                    <a:lumMod val="50000"/>
                  </a:schemeClr>
                </a:solidFill>
              </a:rPr>
              <a:t>l’échantillonnage</a:t>
            </a:r>
            <a:endParaRPr lang="en-US" sz="1400" dirty="0">
              <a:solidFill>
                <a:schemeClr val="accent3">
                  <a:lumMod val="50000"/>
                </a:schemeClr>
              </a:solidFill>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13" name="Picture 13" descr="ReconstructWithSinc3"/>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2802" name="Rectangle 2"/>
          <p:cNvSpPr>
            <a:spLocks noGrp="1" noChangeArrowheads="1"/>
          </p:cNvSpPr>
          <p:nvPr>
            <p:ph type="title"/>
          </p:nvPr>
        </p:nvSpPr>
        <p:spPr/>
        <p:txBody>
          <a:bodyPr/>
          <a:lstStyle/>
          <a:p>
            <a:r>
              <a:rPr lang="en-US" sz="3200" dirty="0" err="1" smtClean="0"/>
              <a:t>Théorie</a:t>
            </a:r>
            <a:r>
              <a:rPr lang="en-US" sz="3200" dirty="0" smtClean="0"/>
              <a:t> de la Reconstruction</a:t>
            </a:r>
          </a:p>
        </p:txBody>
      </p:sp>
      <p:sp>
        <p:nvSpPr>
          <p:cNvPr id="332804" name="Text Box 4"/>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2805" name="Text Box 5"/>
          <p:cNvSpPr txBox="1">
            <a:spLocks noChangeArrowheads="1"/>
          </p:cNvSpPr>
          <p:nvPr/>
        </p:nvSpPr>
        <p:spPr bwMode="auto">
          <a:xfrm>
            <a:off x="2557463"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6" name="Text Box 6"/>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7"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2808" name="Text Box 8"/>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baseline="-25000" dirty="0" err="1" smtClean="0">
                <a:latin typeface="Times New Roman" pitchFamily="18" charset="0"/>
              </a:rPr>
              <a:t>Xp</a:t>
            </a:r>
            <a:r>
              <a:rPr lang="en-US" sz="2800" b="0" i="1" baseline="-25000" dirty="0" smtClean="0">
                <a:latin typeface="Times New Roman" pitchFamily="18" charset="0"/>
              </a:rPr>
              <a:t>(f)</a:t>
            </a:r>
            <a:endParaRPr lang="en-US" sz="2800" b="0" i="1" dirty="0">
              <a:latin typeface="Times New Roman" pitchFamily="18" charset="0"/>
            </a:endParaRPr>
          </a:p>
        </p:txBody>
      </p:sp>
      <p:sp>
        <p:nvSpPr>
          <p:cNvPr id="332809" name="Text Box 9"/>
          <p:cNvSpPr txBox="1">
            <a:spLocks noChangeArrowheads="1"/>
          </p:cNvSpPr>
          <p:nvPr/>
        </p:nvSpPr>
        <p:spPr bwMode="auto">
          <a:xfrm>
            <a:off x="2405063"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t>X</a:t>
            </a:r>
            <a:r>
              <a:rPr lang="en-US" sz="2800" b="0" i="1" baseline="-25000" dirty="0" err="1" smtClean="0"/>
              <a:t>p</a:t>
            </a:r>
            <a:r>
              <a:rPr lang="en-US" sz="2800" b="0" i="1" dirty="0" smtClean="0"/>
              <a:t>(t)</a:t>
            </a:r>
            <a:endParaRPr lang="en-US" sz="2800" b="0" i="1" dirty="0">
              <a:latin typeface="Times New Roman" pitchFamily="18" charset="0"/>
            </a:endParaRPr>
          </a:p>
        </p:txBody>
      </p:sp>
      <p:sp>
        <p:nvSpPr>
          <p:cNvPr id="332810" name="Line 10"/>
          <p:cNvSpPr>
            <a:spLocks noChangeShapeType="1"/>
          </p:cNvSpPr>
          <p:nvPr/>
        </p:nvSpPr>
        <p:spPr bwMode="auto">
          <a:xfrm>
            <a:off x="585787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1" name="Line 11"/>
          <p:cNvSpPr>
            <a:spLocks noChangeShapeType="1"/>
          </p:cNvSpPr>
          <p:nvPr/>
        </p:nvSpPr>
        <p:spPr bwMode="auto">
          <a:xfrm>
            <a:off x="67532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32812" name="Text Box 12"/>
          <p:cNvSpPr txBox="1">
            <a:spLocks noChangeArrowheads="1"/>
          </p:cNvSpPr>
          <p:nvPr/>
        </p:nvSpPr>
        <p:spPr bwMode="auto">
          <a:xfrm>
            <a:off x="3810000" y="2971800"/>
            <a:ext cx="685800" cy="396875"/>
          </a:xfrm>
          <a:prstGeom prst="rect">
            <a:avLst/>
          </a:prstGeom>
          <a:noFill/>
          <a:ln w="25400">
            <a:noFill/>
            <a:miter lim="800000"/>
            <a:headEnd/>
            <a:tailEnd/>
          </a:ln>
          <a:effectLst/>
        </p:spPr>
        <p:txBody>
          <a:bodyPr>
            <a:spAutoFit/>
          </a:bodyPr>
          <a:lstStyle/>
          <a:p>
            <a:pPr>
              <a:spcBef>
                <a:spcPct val="50000"/>
              </a:spcBef>
            </a:pPr>
            <a:r>
              <a:rPr lang="en-US" sz="2000" b="0">
                <a:latin typeface="Times New Roman" pitchFamily="18" charset="0"/>
              </a:rPr>
              <a:t>sinc</a:t>
            </a:r>
          </a:p>
        </p:txBody>
      </p:sp>
      <p:sp>
        <p:nvSpPr>
          <p:cNvPr id="1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5" name="Espace réservé du numéro de diapositive 14"/>
          <p:cNvSpPr>
            <a:spLocks noGrp="1"/>
          </p:cNvSpPr>
          <p:nvPr>
            <p:ph type="sldNum" sz="quarter" idx="12"/>
          </p:nvPr>
        </p:nvSpPr>
        <p:spPr/>
        <p:txBody>
          <a:bodyPr/>
          <a:lstStyle/>
          <a:p>
            <a:fld id="{2C94B7E7-F509-4100-BE7B-E3DEB2C53554}"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5" name="Picture 11" descr="Sample2"/>
          <p:cNvPicPr>
            <a:picLocks noChangeAspect="1" noChangeArrowheads="1"/>
          </p:cNvPicPr>
          <p:nvPr/>
        </p:nvPicPr>
        <p:blipFill>
          <a:blip r:embed="rId2"/>
          <a:srcRect/>
          <a:stretch>
            <a:fillRect/>
          </a:stretch>
        </p:blipFill>
        <p:spPr bwMode="auto">
          <a:xfrm>
            <a:off x="1136650" y="990600"/>
            <a:ext cx="6864350" cy="5148263"/>
          </a:xfrm>
          <a:prstGeom prst="rect">
            <a:avLst/>
          </a:prstGeom>
          <a:noFill/>
        </p:spPr>
      </p:pic>
      <p:sp>
        <p:nvSpPr>
          <p:cNvPr id="308226" name="Rectangle 2"/>
          <p:cNvSpPr>
            <a:spLocks noGrp="1" noChangeArrowheads="1"/>
          </p:cNvSpPr>
          <p:nvPr>
            <p:ph type="title"/>
          </p:nvPr>
        </p:nvSpPr>
        <p:spPr/>
        <p:txBody>
          <a:bodyPr/>
          <a:lstStyle/>
          <a:p>
            <a:r>
              <a:rPr lang="en-US" sz="3200" dirty="0" err="1" smtClean="0"/>
              <a:t>Echantillonnage</a:t>
            </a:r>
            <a:r>
              <a:rPr lang="en-US" sz="3200" dirty="0" smtClean="0"/>
              <a:t> à la </a:t>
            </a:r>
            <a:r>
              <a:rPr lang="en-US" sz="3200" dirty="0" err="1" smtClean="0"/>
              <a:t>fréquence</a:t>
            </a:r>
            <a:r>
              <a:rPr lang="en-US" sz="3200" dirty="0" smtClean="0"/>
              <a:t> de </a:t>
            </a:r>
            <a:r>
              <a:rPr lang="en-US" sz="3200" dirty="0" err="1" smtClean="0"/>
              <a:t>Nyquist</a:t>
            </a:r>
            <a:endParaRPr lang="en-US" sz="3200" dirty="0" smtClean="0"/>
          </a:p>
        </p:txBody>
      </p:sp>
      <p:sp>
        <p:nvSpPr>
          <p:cNvPr id="308229" name="Text Box 5"/>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08230" name="Text Box 6"/>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1" name="Text Box 7"/>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2" name="Text Box 8"/>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0823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308234"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0"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1"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2" name="Espace réservé du numéro de diapositive 11"/>
          <p:cNvSpPr>
            <a:spLocks noGrp="1"/>
          </p:cNvSpPr>
          <p:nvPr>
            <p:ph type="sldNum" sz="quarter" idx="12"/>
          </p:nvPr>
        </p:nvSpPr>
        <p:spPr/>
        <p:txBody>
          <a:bodyPr/>
          <a:lstStyle/>
          <a:p>
            <a:fld id="{2C94B7E7-F509-4100-BE7B-E3DEB2C53554}"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86" name="Picture 14" descr="ReconstructWithSinc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0276" name="Rectangle 4"/>
          <p:cNvSpPr>
            <a:spLocks noGrp="1" noChangeArrowheads="1"/>
          </p:cNvSpPr>
          <p:nvPr>
            <p:ph type="title"/>
          </p:nvPr>
        </p:nvSpPr>
        <p:spPr/>
        <p:txBody>
          <a:bodyPr/>
          <a:lstStyle/>
          <a:p>
            <a:r>
              <a:rPr lang="en-US" sz="3200" dirty="0" smtClean="0"/>
              <a:t>Reconstruction à la </a:t>
            </a:r>
            <a:r>
              <a:rPr lang="en-US" sz="3200" dirty="0" err="1" smtClean="0"/>
              <a:t>fréquence</a:t>
            </a:r>
            <a:r>
              <a:rPr lang="en-US" sz="3200" dirty="0" smtClean="0"/>
              <a:t> de </a:t>
            </a:r>
            <a:r>
              <a:rPr lang="en-US" sz="3200" dirty="0" err="1" smtClean="0"/>
              <a:t>Nyquist</a:t>
            </a:r>
            <a:endParaRPr lang="en-US" sz="3200" dirty="0" smtClean="0"/>
          </a:p>
        </p:txBody>
      </p:sp>
      <p:sp>
        <p:nvSpPr>
          <p:cNvPr id="310278" name="Text Box 6"/>
          <p:cNvSpPr txBox="1">
            <a:spLocks noChangeArrowheads="1"/>
          </p:cNvSpPr>
          <p:nvPr/>
        </p:nvSpPr>
        <p:spPr bwMode="auto">
          <a:xfrm>
            <a:off x="5948363"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0279"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0" name="Text Box 8"/>
          <p:cNvSpPr txBox="1">
            <a:spLocks noChangeArrowheads="1"/>
          </p:cNvSpPr>
          <p:nvPr/>
        </p:nvSpPr>
        <p:spPr bwMode="auto">
          <a:xfrm>
            <a:off x="2524125"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1"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0284" name="Line 12"/>
          <p:cNvSpPr>
            <a:spLocks noChangeShapeType="1"/>
          </p:cNvSpPr>
          <p:nvPr/>
        </p:nvSpPr>
        <p:spPr bwMode="auto">
          <a:xfrm>
            <a:off x="6005513"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0285" name="Line 13"/>
          <p:cNvSpPr>
            <a:spLocks noChangeShapeType="1"/>
          </p:cNvSpPr>
          <p:nvPr/>
        </p:nvSpPr>
        <p:spPr bwMode="auto">
          <a:xfrm>
            <a:off x="6600825"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32" name="Picture 12" descr="Sample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2324" name="Rectangle 4"/>
          <p:cNvSpPr>
            <a:spLocks noGrp="1" noChangeArrowheads="1"/>
          </p:cNvSpPr>
          <p:nvPr>
            <p:ph type="title"/>
          </p:nvPr>
        </p:nvSpPr>
        <p:spPr>
          <a:xfrm>
            <a:off x="0" y="274638"/>
            <a:ext cx="9144000" cy="1143000"/>
          </a:xfrm>
        </p:spPr>
        <p:txBody>
          <a:bodyPr/>
          <a:lstStyle/>
          <a:p>
            <a:r>
              <a:rPr lang="en-US" sz="3200" dirty="0" err="1" smtClean="0"/>
              <a:t>Echantillonnage</a:t>
            </a:r>
            <a:r>
              <a:rPr lang="en-US" sz="3200" dirty="0" smtClean="0"/>
              <a:t> au </a:t>
            </a:r>
            <a:r>
              <a:rPr lang="en-US" sz="3200" dirty="0" err="1" smtClean="0"/>
              <a:t>dessous</a:t>
            </a:r>
            <a:r>
              <a:rPr lang="en-US" sz="3200" dirty="0" smtClean="0"/>
              <a:t> la </a:t>
            </a:r>
            <a:r>
              <a:rPr lang="en-US" sz="3200" dirty="0" err="1" smtClean="0"/>
              <a:t>fréquence</a:t>
            </a:r>
            <a:r>
              <a:rPr lang="en-US" sz="3200" dirty="0" smtClean="0"/>
              <a:t> de </a:t>
            </a:r>
            <a:r>
              <a:rPr lang="en-US" sz="3200" dirty="0" err="1" smtClean="0"/>
              <a:t>Nyquist</a:t>
            </a:r>
            <a:endParaRPr lang="en-US" sz="3200" dirty="0" smtClean="0"/>
          </a:p>
        </p:txBody>
      </p:sp>
      <p:sp>
        <p:nvSpPr>
          <p:cNvPr id="312326" name="Text Box 6"/>
          <p:cNvSpPr txBox="1">
            <a:spLocks noChangeArrowheads="1"/>
          </p:cNvSpPr>
          <p:nvPr/>
        </p:nvSpPr>
        <p:spPr bwMode="auto">
          <a:xfrm>
            <a:off x="2514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2327"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8" name="Text Box 8"/>
          <p:cNvSpPr txBox="1">
            <a:spLocks noChangeArrowheads="1"/>
          </p:cNvSpPr>
          <p:nvPr/>
        </p:nvSpPr>
        <p:spPr bwMode="auto">
          <a:xfrm>
            <a:off x="5943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2329"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82" name="Picture 14" descr="ReconstructWithSinc1"/>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4372" name="Rectangle 4"/>
          <p:cNvSpPr>
            <a:spLocks noGrp="1" noChangeArrowheads="1"/>
          </p:cNvSpPr>
          <p:nvPr>
            <p:ph type="title"/>
          </p:nvPr>
        </p:nvSpPr>
        <p:spPr>
          <a:xfrm>
            <a:off x="0" y="274638"/>
            <a:ext cx="9144000" cy="1143000"/>
          </a:xfrm>
        </p:spPr>
        <p:txBody>
          <a:bodyPr/>
          <a:lstStyle/>
          <a:p>
            <a:r>
              <a:rPr lang="en-US" sz="3200" dirty="0" smtClean="0"/>
              <a:t>Reconstruction au </a:t>
            </a:r>
            <a:r>
              <a:rPr lang="en-US" sz="3200" dirty="0" err="1" smtClean="0"/>
              <a:t>dessous</a:t>
            </a:r>
            <a:r>
              <a:rPr lang="en-US" sz="3200" dirty="0" smtClean="0"/>
              <a:t> la </a:t>
            </a:r>
            <a:r>
              <a:rPr lang="en-US" sz="3200" dirty="0" err="1" smtClean="0"/>
              <a:t>fréquence</a:t>
            </a:r>
            <a:r>
              <a:rPr lang="en-US" sz="3200" dirty="0" smtClean="0"/>
              <a:t> de </a:t>
            </a:r>
            <a:r>
              <a:rPr lang="en-US" sz="3200" dirty="0" err="1" smtClean="0"/>
              <a:t>Nyquist</a:t>
            </a:r>
            <a:endParaRPr lang="en-US" sz="3200" dirty="0" smtClean="0"/>
          </a:p>
        </p:txBody>
      </p:sp>
      <p:sp>
        <p:nvSpPr>
          <p:cNvPr id="314374"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4375"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6"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77"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4380" name="Line 12"/>
          <p:cNvSpPr>
            <a:spLocks noChangeShapeType="1"/>
          </p:cNvSpPr>
          <p:nvPr/>
        </p:nvSpPr>
        <p:spPr bwMode="auto">
          <a:xfrm>
            <a:off x="6053138"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314381" name="Line 13"/>
          <p:cNvSpPr>
            <a:spLocks noChangeShapeType="1"/>
          </p:cNvSpPr>
          <p:nvPr/>
        </p:nvSpPr>
        <p:spPr bwMode="auto">
          <a:xfrm>
            <a:off x="6553200" y="1371600"/>
            <a:ext cx="0" cy="4495800"/>
          </a:xfrm>
          <a:prstGeom prst="line">
            <a:avLst/>
          </a:prstGeom>
          <a:noFill/>
          <a:ln w="25400">
            <a:solidFill>
              <a:schemeClr val="tx1"/>
            </a:solidFill>
            <a:prstDash val="sysDot"/>
            <a:round/>
            <a:headEnd/>
            <a:tailEnd/>
          </a:ln>
          <a:effectLst/>
        </p:spPr>
        <p:txBody>
          <a:bodyPr/>
          <a:lstStyle/>
          <a:p>
            <a:endParaRPr lang="fr-FR"/>
          </a:p>
        </p:txBody>
      </p:sp>
      <p:sp>
        <p:nvSpPr>
          <p:cNvPr id="12"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3"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3" name="Picture 9" descr="CompareReconstructWithSinc1"/>
          <p:cNvPicPr>
            <a:picLocks noChangeAspect="1" noChangeArrowheads="1"/>
          </p:cNvPicPr>
          <p:nvPr/>
        </p:nvPicPr>
        <p:blipFill>
          <a:blip r:embed="rId2"/>
          <a:srcRect/>
          <a:stretch>
            <a:fillRect/>
          </a:stretch>
        </p:blipFill>
        <p:spPr bwMode="auto">
          <a:xfrm>
            <a:off x="1066800" y="990600"/>
            <a:ext cx="6864350" cy="5148263"/>
          </a:xfrm>
          <a:prstGeom prst="rect">
            <a:avLst/>
          </a:prstGeom>
          <a:noFill/>
        </p:spPr>
      </p:pic>
      <p:sp>
        <p:nvSpPr>
          <p:cNvPr id="333826" name="Rectangle 2"/>
          <p:cNvSpPr>
            <a:spLocks noGrp="1" noChangeArrowheads="1"/>
          </p:cNvSpPr>
          <p:nvPr>
            <p:ph type="title"/>
          </p:nvPr>
        </p:nvSpPr>
        <p:spPr/>
        <p:txBody>
          <a:bodyPr/>
          <a:lstStyle/>
          <a:p>
            <a:r>
              <a:rPr lang="en-US" sz="3200" dirty="0" err="1" smtClean="0"/>
              <a:t>Erreur</a:t>
            </a:r>
            <a:r>
              <a:rPr lang="en-US" sz="3200" dirty="0" smtClean="0"/>
              <a:t> de Reconstruction</a:t>
            </a:r>
          </a:p>
        </p:txBody>
      </p:sp>
      <p:sp>
        <p:nvSpPr>
          <p:cNvPr id="333829" name="Text Box 5"/>
          <p:cNvSpPr txBox="1">
            <a:spLocks noChangeArrowheads="1"/>
          </p:cNvSpPr>
          <p:nvPr/>
        </p:nvSpPr>
        <p:spPr bwMode="auto">
          <a:xfrm>
            <a:off x="3238500" y="3124200"/>
            <a:ext cx="2514600" cy="461665"/>
          </a:xfrm>
          <a:prstGeom prst="rect">
            <a:avLst/>
          </a:prstGeom>
          <a:noFill/>
          <a:ln w="25400">
            <a:noFill/>
            <a:miter lim="800000"/>
            <a:headEnd/>
            <a:tailEnd/>
          </a:ln>
          <a:effectLst/>
        </p:spPr>
        <p:txBody>
          <a:bodyPr>
            <a:spAutoFit/>
          </a:bodyPr>
          <a:lstStyle/>
          <a:p>
            <a:pPr algn="ctr">
              <a:spcBef>
                <a:spcPct val="50000"/>
              </a:spcBef>
            </a:pPr>
            <a:r>
              <a:rPr lang="en-US" dirty="0" smtClean="0"/>
              <a:t>Signal Original </a:t>
            </a:r>
            <a:endParaRPr lang="en-US" dirty="0"/>
          </a:p>
        </p:txBody>
      </p:sp>
      <p:sp>
        <p:nvSpPr>
          <p:cNvPr id="333830" name="Text Box 6"/>
          <p:cNvSpPr txBox="1">
            <a:spLocks noChangeArrowheads="1"/>
          </p:cNvSpPr>
          <p:nvPr/>
        </p:nvSpPr>
        <p:spPr bwMode="auto">
          <a:xfrm>
            <a:off x="1143000" y="5791200"/>
            <a:ext cx="6705600" cy="461665"/>
          </a:xfrm>
          <a:prstGeom prst="rect">
            <a:avLst/>
          </a:prstGeom>
          <a:noFill/>
          <a:ln w="25400">
            <a:noFill/>
            <a:miter lim="800000"/>
            <a:headEnd/>
            <a:tailEnd/>
          </a:ln>
          <a:effectLst/>
        </p:spPr>
        <p:txBody>
          <a:bodyPr>
            <a:spAutoFit/>
          </a:bodyPr>
          <a:lstStyle/>
          <a:p>
            <a:pPr algn="ctr">
              <a:spcBef>
                <a:spcPct val="50000"/>
              </a:spcBef>
            </a:pPr>
            <a:r>
              <a:rPr lang="en-US" dirty="0" smtClean="0"/>
              <a:t>Reconstruction </a:t>
            </a:r>
            <a:r>
              <a:rPr lang="en-US" dirty="0" err="1" smtClean="0"/>
              <a:t>sous</a:t>
            </a:r>
            <a:r>
              <a:rPr lang="en-US" dirty="0" smtClean="0"/>
              <a:t> </a:t>
            </a:r>
            <a:r>
              <a:rPr lang="en-US" dirty="0" err="1" smtClean="0"/>
              <a:t>échantillonnée</a:t>
            </a:r>
            <a:endParaRPr lang="en-US" dirty="0"/>
          </a:p>
        </p:txBody>
      </p:sp>
      <p:sp>
        <p:nvSpPr>
          <p:cNvPr id="333831" name="Oval 7"/>
          <p:cNvSpPr>
            <a:spLocks noChangeArrowheads="1"/>
          </p:cNvSpPr>
          <p:nvPr/>
        </p:nvSpPr>
        <p:spPr bwMode="auto">
          <a:xfrm>
            <a:off x="6172200" y="25908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333832" name="Oval 8"/>
          <p:cNvSpPr>
            <a:spLocks noChangeArrowheads="1"/>
          </p:cNvSpPr>
          <p:nvPr/>
        </p:nvSpPr>
        <p:spPr bwMode="auto">
          <a:xfrm>
            <a:off x="6172200" y="5181600"/>
            <a:ext cx="1371600" cy="685800"/>
          </a:xfrm>
          <a:prstGeom prst="ellipse">
            <a:avLst/>
          </a:prstGeom>
          <a:noFill/>
          <a:ln w="25400">
            <a:solidFill>
              <a:schemeClr val="hlink"/>
            </a:solidFill>
            <a:round/>
            <a:headEnd/>
            <a:tailEnd/>
          </a:ln>
          <a:effectLst/>
        </p:spPr>
        <p:txBody>
          <a:bodyPr wrap="none" anchor="ctr"/>
          <a:lstStyle/>
          <a:p>
            <a:endParaRPr lang="fr-FR"/>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8" name="Picture 10" descr="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34850" name="Rectangle 2"/>
          <p:cNvSpPr>
            <a:spLocks noGrp="1" noChangeArrowheads="1"/>
          </p:cNvSpPr>
          <p:nvPr>
            <p:ph type="title"/>
          </p:nvPr>
        </p:nvSpPr>
        <p:spPr/>
        <p:txBody>
          <a:bodyPr/>
          <a:lstStyle/>
          <a:p>
            <a:r>
              <a:rPr lang="en-US" sz="3200" dirty="0" smtClean="0"/>
              <a:t>Reconstruction avec </a:t>
            </a:r>
            <a:r>
              <a:rPr lang="en-US" sz="3200" dirty="0" err="1" smtClean="0"/>
              <a:t>une</a:t>
            </a:r>
            <a:r>
              <a:rPr lang="en-US" sz="3200" dirty="0" smtClean="0"/>
              <a:t> </a:t>
            </a:r>
            <a:r>
              <a:rPr lang="en-US" sz="3200" dirty="0" err="1" smtClean="0"/>
              <a:t>fenêtre</a:t>
            </a:r>
            <a:r>
              <a:rPr lang="en-US" sz="3200" dirty="0" smtClean="0"/>
              <a:t> </a:t>
            </a:r>
            <a:r>
              <a:rPr lang="en-US" sz="3200" dirty="0" err="1" smtClean="0"/>
              <a:t>triangulaire</a:t>
            </a:r>
            <a:endParaRPr lang="en-US" sz="3200" dirty="0" smtClean="0"/>
          </a:p>
        </p:txBody>
      </p:sp>
      <p:sp>
        <p:nvSpPr>
          <p:cNvPr id="334852" name="Text Box 4"/>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34853" name="Text Box 5"/>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4" name="Text Box 6"/>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34855" name="Text Box 7"/>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p:oleObj spid="_x0000_s36866" name="Équation" r:id="rId4" imgW="139680" imgH="291960" progId="Equation.3">
              <p:embed/>
            </p:oleObj>
          </a:graphicData>
        </a:graphic>
      </p:graphicFrame>
      <p:graphicFrame>
        <p:nvGraphicFramePr>
          <p:cNvPr id="24581" name="Object 5"/>
          <p:cNvGraphicFramePr>
            <a:graphicFrameLocks noChangeAspect="1"/>
          </p:cNvGraphicFramePr>
          <p:nvPr/>
        </p:nvGraphicFramePr>
        <p:xfrm>
          <a:off x="2819400" y="2114550"/>
          <a:ext cx="2425700" cy="762000"/>
        </p:xfrm>
        <a:graphic>
          <a:graphicData uri="http://schemas.openxmlformats.org/presentationml/2006/ole">
            <p:oleObj spid="_x0000_s36867" name="Équation" r:id="rId5" imgW="2425680" imgH="761760" progId="Equation.3">
              <p:embed/>
            </p:oleObj>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p:oleObj spid="_x0000_s36868" name="Équation" r:id="rId6" imgW="139680" imgH="291960" progId="Equation.3">
              <p:embed/>
            </p:oleObj>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p:oleObj spid="_x0000_s36869" name="Équation" r:id="rId7" imgW="139680" imgH="291960" progId="Equation.3">
              <p:embed/>
            </p:oleObj>
          </a:graphicData>
        </a:graphic>
      </p:graphicFrame>
      <p:graphicFrame>
        <p:nvGraphicFramePr>
          <p:cNvPr id="24584" name="Object 8"/>
          <p:cNvGraphicFramePr>
            <a:graphicFrameLocks noChangeAspect="1"/>
          </p:cNvGraphicFramePr>
          <p:nvPr/>
        </p:nvGraphicFramePr>
        <p:xfrm>
          <a:off x="3048000" y="3886200"/>
          <a:ext cx="2641600" cy="762000"/>
        </p:xfrm>
        <a:graphic>
          <a:graphicData uri="http://schemas.openxmlformats.org/presentationml/2006/ole">
            <p:oleObj spid="_x0000_s36870" name="Équation" r:id="rId8" imgW="2641320" imgH="761760" progId="Equation.3">
              <p:embed/>
            </p:oleObj>
          </a:graphicData>
        </a:graphic>
      </p:graphicFrame>
      <p:sp>
        <p:nvSpPr>
          <p:cNvPr id="24585" name="Line 9"/>
          <p:cNvSpPr>
            <a:spLocks noChangeShapeType="1"/>
          </p:cNvSpPr>
          <p:nvPr/>
        </p:nvSpPr>
        <p:spPr bwMode="auto">
          <a:xfrm flipV="1">
            <a:off x="2362200" y="2667000"/>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426720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562292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36725" y="4994275"/>
            <a:ext cx="962025" cy="457200"/>
          </a:xfrm>
          <a:prstGeom prst="rect">
            <a:avLst/>
          </a:prstGeom>
          <a:noFill/>
          <a:ln w="9525">
            <a:noFill/>
            <a:miter lim="800000"/>
            <a:headEnd/>
            <a:tailEnd/>
          </a:ln>
          <a:effectLst/>
        </p:spPr>
        <p:txBody>
          <a:bodyPr wrap="none">
            <a:spAutoFit/>
          </a:bodyPr>
          <a:lstStyle/>
          <a:p>
            <a:r>
              <a:rPr lang="fr-FR"/>
              <a:t>V².sec</a:t>
            </a:r>
          </a:p>
        </p:txBody>
      </p:sp>
      <p:sp>
        <p:nvSpPr>
          <p:cNvPr id="24591" name="Line 15"/>
          <p:cNvSpPr>
            <a:spLocks noChangeShapeType="1"/>
          </p:cNvSpPr>
          <p:nvPr/>
        </p:nvSpPr>
        <p:spPr bwMode="auto">
          <a:xfrm flipH="1" flipV="1">
            <a:off x="5181600" y="4495800"/>
            <a:ext cx="9906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486400" y="5105400"/>
            <a:ext cx="2495550" cy="457200"/>
          </a:xfrm>
          <a:prstGeom prst="rect">
            <a:avLst/>
          </a:prstGeom>
          <a:noFill/>
          <a:ln w="9525">
            <a:noFill/>
            <a:miter lim="800000"/>
            <a:headEnd/>
            <a:tailEnd/>
          </a:ln>
          <a:effectLst/>
        </p:spPr>
        <p:txBody>
          <a:bodyPr wrap="none">
            <a:spAutoFit/>
          </a:bodyPr>
          <a:lstStyle/>
          <a:p>
            <a:r>
              <a:rPr lang="fr-FR"/>
              <a:t>(V/Hz)².Hz=V²/Hz</a:t>
            </a:r>
          </a:p>
        </p:txBody>
      </p:sp>
      <p:sp>
        <p:nvSpPr>
          <p:cNvPr id="1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8" name="Picture 10" descr="CompareReconstructWithTri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299010" name="Rectangle 2"/>
          <p:cNvSpPr>
            <a:spLocks noGrp="1" noChangeArrowheads="1"/>
          </p:cNvSpPr>
          <p:nvPr>
            <p:ph type="title"/>
          </p:nvPr>
        </p:nvSpPr>
        <p:spPr/>
        <p:txBody>
          <a:bodyPr/>
          <a:lstStyle/>
          <a:p>
            <a:r>
              <a:rPr lang="en-US" sz="3200" dirty="0" err="1" smtClean="0"/>
              <a:t>Erreur</a:t>
            </a:r>
            <a:r>
              <a:rPr lang="en-US" sz="3200" dirty="0" smtClean="0"/>
              <a:t> de Reconstruction</a:t>
            </a:r>
          </a:p>
        </p:txBody>
      </p:sp>
      <p:sp>
        <p:nvSpPr>
          <p:cNvPr id="299013" name="Text Box 5"/>
          <p:cNvSpPr txBox="1">
            <a:spLocks noChangeArrowheads="1"/>
          </p:cNvSpPr>
          <p:nvPr/>
        </p:nvSpPr>
        <p:spPr bwMode="auto">
          <a:xfrm>
            <a:off x="3314700" y="3124200"/>
            <a:ext cx="2514600" cy="457200"/>
          </a:xfrm>
          <a:prstGeom prst="rect">
            <a:avLst/>
          </a:prstGeom>
          <a:noFill/>
          <a:ln w="25400">
            <a:noFill/>
            <a:miter lim="800000"/>
            <a:headEnd/>
            <a:tailEnd/>
          </a:ln>
          <a:effectLst/>
        </p:spPr>
        <p:txBody>
          <a:bodyPr>
            <a:spAutoFit/>
          </a:bodyPr>
          <a:lstStyle/>
          <a:p>
            <a:pPr algn="ctr">
              <a:spcBef>
                <a:spcPct val="50000"/>
              </a:spcBef>
            </a:pPr>
            <a:r>
              <a:rPr lang="en-US" dirty="0" smtClean="0"/>
              <a:t>Signal Original </a:t>
            </a:r>
            <a:endParaRPr lang="en-US" dirty="0"/>
          </a:p>
        </p:txBody>
      </p:sp>
      <p:sp>
        <p:nvSpPr>
          <p:cNvPr id="299014"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smtClean="0"/>
              <a:t>Reconstruction du Triangle</a:t>
            </a:r>
            <a:r>
              <a:rPr lang="en-US" dirty="0"/>
              <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76" name="Picture 12" descr="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18468" name="Rectangle 4"/>
          <p:cNvSpPr>
            <a:spLocks noGrp="1" noChangeArrowheads="1"/>
          </p:cNvSpPr>
          <p:nvPr>
            <p:ph type="title"/>
          </p:nvPr>
        </p:nvSpPr>
        <p:spPr/>
        <p:txBody>
          <a:bodyPr/>
          <a:lstStyle/>
          <a:p>
            <a:r>
              <a:rPr lang="en-US" sz="3200" dirty="0" smtClean="0"/>
              <a:t>Reconstruction avec </a:t>
            </a:r>
            <a:r>
              <a:rPr lang="en-US" sz="3200" dirty="0" err="1" smtClean="0"/>
              <a:t>une</a:t>
            </a:r>
            <a:r>
              <a:rPr lang="en-US" sz="3200" dirty="0" smtClean="0"/>
              <a:t> </a:t>
            </a:r>
            <a:r>
              <a:rPr lang="en-US" sz="3200" dirty="0" err="1" smtClean="0"/>
              <a:t>fenêtre</a:t>
            </a:r>
            <a:r>
              <a:rPr lang="en-US" sz="3200" dirty="0" smtClean="0"/>
              <a:t> </a:t>
            </a:r>
            <a:r>
              <a:rPr lang="en-US" sz="3200" dirty="0" err="1" smtClean="0"/>
              <a:t>rectangulaire</a:t>
            </a:r>
            <a:endParaRPr lang="en-US" sz="3200" dirty="0" smtClean="0"/>
          </a:p>
        </p:txBody>
      </p:sp>
      <p:sp>
        <p:nvSpPr>
          <p:cNvPr id="318470" name="Text Box 6"/>
          <p:cNvSpPr txBox="1">
            <a:spLocks noChangeArrowheads="1"/>
          </p:cNvSpPr>
          <p:nvPr/>
        </p:nvSpPr>
        <p:spPr bwMode="auto">
          <a:xfrm>
            <a:off x="5943600" y="2498725"/>
            <a:ext cx="685800" cy="457200"/>
          </a:xfrm>
          <a:prstGeom prst="rect">
            <a:avLst/>
          </a:prstGeom>
          <a:noFill/>
          <a:ln w="25400">
            <a:noFill/>
            <a:miter lim="800000"/>
            <a:headEnd/>
            <a:tailEnd/>
          </a:ln>
          <a:effectLst/>
        </p:spPr>
        <p:txBody>
          <a:bodyPr>
            <a:spAutoFit/>
          </a:bodyPr>
          <a:lstStyle/>
          <a:p>
            <a:pPr algn="ctr">
              <a:spcBef>
                <a:spcPct val="50000"/>
              </a:spcBef>
            </a:pPr>
            <a:r>
              <a:rPr lang="en-US"/>
              <a:t>x</a:t>
            </a:r>
          </a:p>
        </p:txBody>
      </p:sp>
      <p:sp>
        <p:nvSpPr>
          <p:cNvPr id="318471" name="Text Box 7"/>
          <p:cNvSpPr txBox="1">
            <a:spLocks noChangeArrowheads="1"/>
          </p:cNvSpPr>
          <p:nvPr/>
        </p:nvSpPr>
        <p:spPr bwMode="auto">
          <a:xfrm>
            <a:off x="2514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2" name="Text Box 8"/>
          <p:cNvSpPr txBox="1">
            <a:spLocks noChangeArrowheads="1"/>
          </p:cNvSpPr>
          <p:nvPr/>
        </p:nvSpPr>
        <p:spPr bwMode="auto">
          <a:xfrm>
            <a:off x="2514600" y="2498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318473" name="Text Box 9"/>
          <p:cNvSpPr txBox="1">
            <a:spLocks noChangeArrowheads="1"/>
          </p:cNvSpPr>
          <p:nvPr/>
        </p:nvSpPr>
        <p:spPr bwMode="auto">
          <a:xfrm>
            <a:off x="5943600" y="4022725"/>
            <a:ext cx="685800" cy="701675"/>
          </a:xfrm>
          <a:prstGeom prst="rect">
            <a:avLst/>
          </a:prstGeom>
          <a:noFill/>
          <a:ln w="25400">
            <a:noFill/>
            <a:miter lim="800000"/>
            <a:headEnd/>
            <a:tailEnd/>
          </a:ln>
          <a:effectLst/>
        </p:spPr>
        <p:txBody>
          <a:bodyPr>
            <a:spAutoFit/>
          </a:bodyPr>
          <a:lstStyle/>
          <a:p>
            <a:pPr algn="ctr">
              <a:spcBef>
                <a:spcPct val="50000"/>
              </a:spcBef>
            </a:pPr>
            <a:r>
              <a:rPr lang="en-US" sz="4000"/>
              <a:t>=</a:t>
            </a:r>
          </a:p>
        </p:txBody>
      </p:sp>
      <p:sp>
        <p:nvSpPr>
          <p:cNvPr id="10" name="Text Box 10"/>
          <p:cNvSpPr txBox="1">
            <a:spLocks noChangeArrowheads="1"/>
          </p:cNvSpPr>
          <p:nvPr/>
        </p:nvSpPr>
        <p:spPr bwMode="auto">
          <a:xfrm>
            <a:off x="2362200" y="5957888"/>
            <a:ext cx="990600" cy="523220"/>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(t)</a:t>
            </a:r>
            <a:endParaRPr lang="en-US" sz="2800" b="0" i="1" dirty="0">
              <a:latin typeface="Times New Roman" pitchFamily="18" charset="0"/>
            </a:endParaRPr>
          </a:p>
        </p:txBody>
      </p:sp>
      <p:sp>
        <p:nvSpPr>
          <p:cNvPr id="11" name="Text Box 9"/>
          <p:cNvSpPr txBox="1">
            <a:spLocks noChangeArrowheads="1"/>
          </p:cNvSpPr>
          <p:nvPr/>
        </p:nvSpPr>
        <p:spPr bwMode="auto">
          <a:xfrm>
            <a:off x="5791200" y="5957888"/>
            <a:ext cx="990600" cy="519112"/>
          </a:xfrm>
          <a:prstGeom prst="rect">
            <a:avLst/>
          </a:prstGeom>
          <a:noFill/>
          <a:ln w="25400">
            <a:noFill/>
            <a:miter lim="800000"/>
            <a:headEnd/>
            <a:tailEnd/>
          </a:ln>
          <a:effectLst/>
        </p:spPr>
        <p:txBody>
          <a:bodyPr>
            <a:spAutoFit/>
          </a:bodyPr>
          <a:lstStyle/>
          <a:p>
            <a:pPr algn="ctr">
              <a:spcBef>
                <a:spcPct val="50000"/>
              </a:spcBef>
            </a:pPr>
            <a:r>
              <a:rPr lang="en-US" sz="2800" b="0" i="1" dirty="0" err="1" smtClean="0">
                <a:latin typeface="Times New Roman" pitchFamily="18" charset="0"/>
              </a:rPr>
              <a:t>X</a:t>
            </a:r>
            <a:r>
              <a:rPr lang="en-US" sz="2800" b="0" i="1" baseline="-25000" dirty="0" err="1" smtClean="0">
                <a:latin typeface="Times New Roman" pitchFamily="18" charset="0"/>
              </a:rPr>
              <a:t>p</a:t>
            </a:r>
            <a:r>
              <a:rPr lang="en-US" sz="2800" b="0" i="1" dirty="0" smtClean="0">
                <a:latin typeface="Times New Roman" pitchFamily="18" charset="0"/>
              </a:rPr>
              <a:t>(f)</a:t>
            </a:r>
            <a:endParaRPr lang="en-US" sz="2800" b="0" i="1" dirty="0">
              <a:latin typeface="Times New Roman" pitchFamily="18" charset="0"/>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4" name="Picture 8" descr="CompareReconstructWithRect2"/>
          <p:cNvPicPr>
            <a:picLocks noChangeAspect="1" noChangeArrowheads="1"/>
          </p:cNvPicPr>
          <p:nvPr/>
        </p:nvPicPr>
        <p:blipFill>
          <a:blip r:embed="rId2"/>
          <a:srcRect/>
          <a:stretch>
            <a:fillRect/>
          </a:stretch>
        </p:blipFill>
        <p:spPr bwMode="auto">
          <a:xfrm>
            <a:off x="1143000" y="990600"/>
            <a:ext cx="6864350" cy="5148263"/>
          </a:xfrm>
          <a:prstGeom prst="rect">
            <a:avLst/>
          </a:prstGeom>
          <a:noFill/>
        </p:spPr>
      </p:pic>
      <p:sp>
        <p:nvSpPr>
          <p:cNvPr id="301059" name="Rectangle 3"/>
          <p:cNvSpPr>
            <a:spLocks noGrp="1" noChangeArrowheads="1"/>
          </p:cNvSpPr>
          <p:nvPr>
            <p:ph type="title"/>
          </p:nvPr>
        </p:nvSpPr>
        <p:spPr/>
        <p:txBody>
          <a:bodyPr/>
          <a:lstStyle/>
          <a:p>
            <a:r>
              <a:rPr lang="en-US" sz="3200" dirty="0" err="1" smtClean="0"/>
              <a:t>Erreur</a:t>
            </a:r>
            <a:r>
              <a:rPr lang="en-US" sz="3200" dirty="0" smtClean="0"/>
              <a:t> de Reconstruction</a:t>
            </a:r>
          </a:p>
        </p:txBody>
      </p:sp>
      <p:sp>
        <p:nvSpPr>
          <p:cNvPr id="301061" name="Text Box 5"/>
          <p:cNvSpPr txBox="1">
            <a:spLocks noChangeArrowheads="1"/>
          </p:cNvSpPr>
          <p:nvPr/>
        </p:nvSpPr>
        <p:spPr bwMode="auto">
          <a:xfrm>
            <a:off x="3143240" y="3124200"/>
            <a:ext cx="2857520" cy="461665"/>
          </a:xfrm>
          <a:prstGeom prst="rect">
            <a:avLst/>
          </a:prstGeom>
          <a:noFill/>
          <a:ln w="25400">
            <a:noFill/>
            <a:miter lim="800000"/>
            <a:headEnd/>
            <a:tailEnd/>
          </a:ln>
          <a:effectLst/>
        </p:spPr>
        <p:txBody>
          <a:bodyPr wrap="square">
            <a:spAutoFit/>
          </a:bodyPr>
          <a:lstStyle/>
          <a:p>
            <a:pPr algn="ctr">
              <a:spcBef>
                <a:spcPct val="50000"/>
              </a:spcBef>
            </a:pPr>
            <a:r>
              <a:rPr lang="en-US" dirty="0" smtClean="0"/>
              <a:t> Signal Original</a:t>
            </a:r>
            <a:endParaRPr lang="en-US" dirty="0"/>
          </a:p>
        </p:txBody>
      </p:sp>
      <p:sp>
        <p:nvSpPr>
          <p:cNvPr id="301062" name="Text Box 6"/>
          <p:cNvSpPr txBox="1">
            <a:spLocks noChangeArrowheads="1"/>
          </p:cNvSpPr>
          <p:nvPr/>
        </p:nvSpPr>
        <p:spPr bwMode="auto">
          <a:xfrm>
            <a:off x="1219200" y="5791200"/>
            <a:ext cx="6705600" cy="830997"/>
          </a:xfrm>
          <a:prstGeom prst="rect">
            <a:avLst/>
          </a:prstGeom>
          <a:noFill/>
          <a:ln w="25400">
            <a:noFill/>
            <a:miter lim="800000"/>
            <a:headEnd/>
            <a:tailEnd/>
          </a:ln>
          <a:effectLst/>
        </p:spPr>
        <p:txBody>
          <a:bodyPr>
            <a:spAutoFit/>
          </a:bodyPr>
          <a:lstStyle/>
          <a:p>
            <a:pPr algn="ctr">
              <a:spcBef>
                <a:spcPct val="50000"/>
              </a:spcBef>
            </a:pPr>
            <a:r>
              <a:rPr lang="en-US" dirty="0" smtClean="0"/>
              <a:t>Reconstruction Rectangle</a:t>
            </a:r>
            <a:r>
              <a:rPr lang="en-US" dirty="0"/>
              <a:t/>
            </a:r>
            <a:br>
              <a:rPr lang="en-US" dirty="0"/>
            </a:br>
            <a:endParaRPr lang="en-US"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pPr>
              <a:defRPr/>
            </a:pPr>
            <a:fld id="{144A1E6E-CC30-4877-BFED-04A707897CD5}" type="slidenum">
              <a:rPr lang="en-US"/>
              <a:pPr>
                <a:defRPr/>
              </a:pPr>
              <a:t>33</a:t>
            </a:fld>
            <a:endParaRPr lang="en-US"/>
          </a:p>
        </p:txBody>
      </p:sp>
      <p:pic>
        <p:nvPicPr>
          <p:cNvPr id="2054" name="Picture 2"/>
          <p:cNvPicPr>
            <a:picLocks noChangeAspect="1" noChangeArrowheads="1"/>
          </p:cNvPicPr>
          <p:nvPr/>
        </p:nvPicPr>
        <p:blipFill>
          <a:blip r:embed="rId3"/>
          <a:srcRect/>
          <a:stretch>
            <a:fillRect/>
          </a:stretch>
        </p:blipFill>
        <p:spPr bwMode="auto">
          <a:xfrm>
            <a:off x="1143000" y="642918"/>
            <a:ext cx="7315200" cy="6215082"/>
          </a:xfrm>
          <a:prstGeom prst="rect">
            <a:avLst/>
          </a:prstGeom>
          <a:noFill/>
          <a:ln w="9525">
            <a:noFill/>
            <a:miter lim="800000"/>
            <a:headEnd/>
            <a:tailEnd/>
          </a:ln>
        </p:spPr>
      </p:pic>
      <p:graphicFrame>
        <p:nvGraphicFramePr>
          <p:cNvPr id="586755" name="Object 3"/>
          <p:cNvGraphicFramePr>
            <a:graphicFrameLocks noChangeAspect="1"/>
          </p:cNvGraphicFramePr>
          <p:nvPr/>
        </p:nvGraphicFramePr>
        <p:xfrm>
          <a:off x="47625" y="2746375"/>
          <a:ext cx="1476375" cy="511175"/>
        </p:xfrm>
        <a:graphic>
          <a:graphicData uri="http://schemas.openxmlformats.org/presentationml/2006/ole">
            <p:oleObj spid="_x0000_s133122" name="Équation" r:id="rId4" imgW="660240" imgH="228600" progId="Equation.3">
              <p:embed/>
            </p:oleObj>
          </a:graphicData>
        </a:graphic>
      </p:graphicFrame>
      <p:graphicFrame>
        <p:nvGraphicFramePr>
          <p:cNvPr id="586756" name="Object 4"/>
          <p:cNvGraphicFramePr>
            <a:graphicFrameLocks noChangeAspect="1"/>
          </p:cNvGraphicFramePr>
          <p:nvPr/>
        </p:nvGraphicFramePr>
        <p:xfrm>
          <a:off x="39688" y="4703775"/>
          <a:ext cx="1646237" cy="511175"/>
        </p:xfrm>
        <a:graphic>
          <a:graphicData uri="http://schemas.openxmlformats.org/presentationml/2006/ole">
            <p:oleObj spid="_x0000_s133123" name="Équation" r:id="rId5" imgW="736560" imgH="228600" progId="Equation.3">
              <p:embed/>
            </p:oleObj>
          </a:graphicData>
        </a:graphic>
      </p:graphicFrame>
      <p:sp>
        <p:nvSpPr>
          <p:cNvPr id="586757" name="Oval 5"/>
          <p:cNvSpPr>
            <a:spLocks noChangeArrowheads="1"/>
          </p:cNvSpPr>
          <p:nvPr/>
        </p:nvSpPr>
        <p:spPr bwMode="auto">
          <a:xfrm>
            <a:off x="6553200" y="2362200"/>
            <a:ext cx="1219200" cy="457200"/>
          </a:xfrm>
          <a:prstGeom prst="ellipse">
            <a:avLst/>
          </a:prstGeom>
          <a:noFill/>
          <a:ln w="38100">
            <a:solidFill>
              <a:schemeClr val="accent1"/>
            </a:solidFill>
            <a:round/>
            <a:headEnd/>
            <a:tailEnd/>
          </a:ln>
        </p:spPr>
        <p:txBody>
          <a:bodyPr wrap="none" anchor="ctr"/>
          <a:lstStyle/>
          <a:p>
            <a:endParaRPr lang="en-US"/>
          </a:p>
        </p:txBody>
      </p:sp>
      <p:sp>
        <p:nvSpPr>
          <p:cNvPr id="586758" name="Oval 6"/>
          <p:cNvSpPr>
            <a:spLocks noChangeArrowheads="1"/>
          </p:cNvSpPr>
          <p:nvPr/>
        </p:nvSpPr>
        <p:spPr bwMode="auto">
          <a:xfrm>
            <a:off x="6477000" y="4572000"/>
            <a:ext cx="1219200" cy="457200"/>
          </a:xfrm>
          <a:prstGeom prst="ellipse">
            <a:avLst/>
          </a:prstGeom>
          <a:noFill/>
          <a:ln w="38100">
            <a:solidFill>
              <a:schemeClr val="accent1"/>
            </a:solidFill>
            <a:round/>
            <a:headEnd/>
            <a:tailEnd/>
          </a:ln>
        </p:spPr>
        <p:txBody>
          <a:bodyPr wrap="none" anchor="ctr"/>
          <a:lstStyle/>
          <a:p>
            <a:endParaRPr lang="en-US"/>
          </a:p>
        </p:txBody>
      </p:sp>
      <p:graphicFrame>
        <p:nvGraphicFramePr>
          <p:cNvPr id="586759" name="Object 7"/>
          <p:cNvGraphicFramePr>
            <a:graphicFrameLocks noChangeAspect="1"/>
          </p:cNvGraphicFramePr>
          <p:nvPr/>
        </p:nvGraphicFramePr>
        <p:xfrm>
          <a:off x="-1588" y="644525"/>
          <a:ext cx="1616076" cy="541338"/>
        </p:xfrm>
        <a:graphic>
          <a:graphicData uri="http://schemas.openxmlformats.org/presentationml/2006/ole">
            <p:oleObj spid="_x0000_s133124" name="Équation" r:id="rId6" imgW="723600" imgH="241200" progId="Equation.3">
              <p:embed/>
            </p:oleObj>
          </a:graphicData>
        </a:graphic>
      </p:graphicFrame>
      <p:sp>
        <p:nvSpPr>
          <p:cNvPr id="9" name="Rectangle 2"/>
          <p:cNvSpPr txBox="1">
            <a:spLocks noChangeArrowheads="1"/>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err="1" smtClean="0">
                <a:ln>
                  <a:noFill/>
                </a:ln>
                <a:solidFill>
                  <a:srgbClr val="0070C0"/>
                </a:solidFill>
                <a:effectLst/>
                <a:uLnTx/>
                <a:uFillTx/>
                <a:latin typeface="+mj-lt"/>
                <a:ea typeface="+mj-ea"/>
                <a:cs typeface="+mj-cs"/>
              </a:rPr>
              <a:t>Echantillonnage</a:t>
            </a:r>
            <a:r>
              <a:rPr kumimoji="0" lang="en-US" sz="3200" i="0" u="none" strike="noStrike" kern="1200" cap="none" spc="0" normalizeH="0" baseline="0" noProof="0" dirty="0" smtClean="0">
                <a:ln>
                  <a:noFill/>
                </a:ln>
                <a:solidFill>
                  <a:srgbClr val="0070C0"/>
                </a:solidFill>
                <a:effectLst/>
                <a:uLnTx/>
                <a:uFillTx/>
                <a:latin typeface="+mj-lt"/>
                <a:ea typeface="+mj-ea"/>
                <a:cs typeface="+mj-cs"/>
              </a:rPr>
              <a:t> </a:t>
            </a:r>
            <a:r>
              <a:rPr kumimoji="0" lang="en-US" sz="3200" i="0" u="none" strike="noStrike" kern="1200" cap="none" spc="0" normalizeH="0" baseline="0" noProof="0" dirty="0" err="1" smtClean="0">
                <a:ln>
                  <a:noFill/>
                </a:ln>
                <a:solidFill>
                  <a:srgbClr val="0070C0"/>
                </a:solidFill>
                <a:effectLst/>
                <a:uLnTx/>
                <a:uFillTx/>
                <a:latin typeface="+mj-lt"/>
                <a:ea typeface="+mj-ea"/>
                <a:cs typeface="+mj-cs"/>
              </a:rPr>
              <a:t>d’une</a:t>
            </a:r>
            <a:r>
              <a:rPr kumimoji="0" lang="en-US" sz="3200" i="0" u="none" strike="noStrike" kern="1200" cap="none" spc="0" normalizeH="0" baseline="0" noProof="0" dirty="0" smtClean="0">
                <a:ln>
                  <a:noFill/>
                </a:ln>
                <a:solidFill>
                  <a:srgbClr val="0070C0"/>
                </a:solidFill>
                <a:effectLst/>
                <a:uLnTx/>
                <a:uFillTx/>
                <a:latin typeface="+mj-lt"/>
                <a:ea typeface="+mj-ea"/>
                <a:cs typeface="+mj-cs"/>
              </a:rPr>
              <a:t> </a:t>
            </a:r>
            <a:r>
              <a:rPr kumimoji="0" lang="en-US" sz="3200" i="0" u="none" strike="noStrike" kern="1200" cap="none" spc="0" normalizeH="0" baseline="0" noProof="0" dirty="0" err="1" smtClean="0">
                <a:ln>
                  <a:noFill/>
                </a:ln>
                <a:solidFill>
                  <a:srgbClr val="0070C0"/>
                </a:solidFill>
                <a:effectLst/>
                <a:uLnTx/>
                <a:uFillTx/>
                <a:latin typeface="+mj-lt"/>
                <a:ea typeface="+mj-ea"/>
                <a:cs typeface="+mj-cs"/>
              </a:rPr>
              <a:t>sinusoïde</a:t>
            </a:r>
            <a:endParaRPr kumimoji="0" lang="en-US" sz="3200" i="0" u="none" strike="noStrike" kern="1200" cap="none" spc="0" normalizeH="0" baseline="0" noProof="0" dirty="0" smtClean="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6759"/>
                                        </p:tgtEl>
                                        <p:attrNameLst>
                                          <p:attrName>style.visibility</p:attrName>
                                        </p:attrNameLst>
                                      </p:cBhvr>
                                      <p:to>
                                        <p:strVal val="visible"/>
                                      </p:to>
                                    </p:set>
                                    <p:animEffect transition="in" filter="wipe(left)">
                                      <p:cBhvr>
                                        <p:cTn id="7" dur="500"/>
                                        <p:tgtEl>
                                          <p:spTgt spid="5867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86757"/>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nodeType="afterEffect">
                                  <p:stCondLst>
                                    <p:cond delay="1000"/>
                                  </p:stCondLst>
                                  <p:childTnLst>
                                    <p:set>
                                      <p:cBhvr>
                                        <p:cTn id="14" dur="1" fill="hold">
                                          <p:stCondLst>
                                            <p:cond delay="0"/>
                                          </p:stCondLst>
                                        </p:cTn>
                                        <p:tgtEl>
                                          <p:spTgt spid="586755"/>
                                        </p:tgtEl>
                                        <p:attrNameLst>
                                          <p:attrName>style.visibility</p:attrName>
                                        </p:attrNameLst>
                                      </p:cBhvr>
                                      <p:to>
                                        <p:strVal val="visible"/>
                                      </p:to>
                                    </p:set>
                                    <p:animEffect transition="in" filter="wipe(left)">
                                      <p:cBhvr>
                                        <p:cTn id="15" dur="500"/>
                                        <p:tgtEl>
                                          <p:spTgt spid="58675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6758"/>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1000"/>
                                  </p:stCondLst>
                                  <p:childTnLst>
                                    <p:set>
                                      <p:cBhvr>
                                        <p:cTn id="22" dur="1" fill="hold">
                                          <p:stCondLst>
                                            <p:cond delay="0"/>
                                          </p:stCondLst>
                                        </p:cTn>
                                        <p:tgtEl>
                                          <p:spTgt spid="586756"/>
                                        </p:tgtEl>
                                        <p:attrNameLst>
                                          <p:attrName>style.visibility</p:attrName>
                                        </p:attrNameLst>
                                      </p:cBhvr>
                                      <p:to>
                                        <p:strVal val="visible"/>
                                      </p:to>
                                    </p:set>
                                    <p:animEffect transition="in" filter="wipe(left)">
                                      <p:cBhvr>
                                        <p:cTn id="23" dur="500"/>
                                        <p:tgtEl>
                                          <p:spTgt spid="58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nimBg="1"/>
      <p:bldP spid="5867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EC73394C-4832-4315-9EFD-8FC29CD76379}" type="slidenum">
              <a:rPr lang="en-US"/>
              <a:pPr>
                <a:defRPr/>
              </a:pPr>
              <a:t>34</a:t>
            </a:fld>
            <a:endParaRPr lang="en-US"/>
          </a:p>
        </p:txBody>
      </p:sp>
      <p:sp>
        <p:nvSpPr>
          <p:cNvPr id="3077" name="Rectangle 2"/>
          <p:cNvSpPr>
            <a:spLocks noGrp="1" noChangeArrowheads="1"/>
          </p:cNvSpPr>
          <p:nvPr>
            <p:ph type="title"/>
          </p:nvPr>
        </p:nvSpPr>
        <p:spPr>
          <a:xfrm>
            <a:off x="0" y="228600"/>
            <a:ext cx="9144000" cy="1143000"/>
          </a:xfrm>
        </p:spPr>
        <p:txBody>
          <a:bodyPr>
            <a:normAutofit fontScale="90000"/>
          </a:bodyPr>
          <a:lstStyle/>
          <a:p>
            <a:pPr eaLnBrk="1" hangingPunct="1"/>
            <a:r>
              <a:rPr lang="en-US" altLang="en-US" dirty="0" smtClean="0">
                <a:solidFill>
                  <a:srgbClr val="0070C0"/>
                </a:solidFill>
              </a:rPr>
              <a:t>Reconstruction de la </a:t>
            </a:r>
            <a:r>
              <a:rPr lang="en-US" altLang="en-US" dirty="0" err="1" smtClean="0">
                <a:solidFill>
                  <a:srgbClr val="0070C0"/>
                </a:solidFill>
              </a:rPr>
              <a:t>sinusoïde</a:t>
            </a:r>
            <a:r>
              <a:rPr lang="en-US" altLang="en-US" dirty="0" smtClean="0">
                <a:solidFill>
                  <a:srgbClr val="0070C0"/>
                </a:solidFill>
              </a:rPr>
              <a:t>?  </a:t>
            </a:r>
            <a:br>
              <a:rPr lang="en-US" altLang="en-US" dirty="0" smtClean="0">
                <a:solidFill>
                  <a:srgbClr val="0070C0"/>
                </a:solidFill>
              </a:rPr>
            </a:br>
            <a:r>
              <a:rPr lang="en-US" altLang="en-US" dirty="0" err="1" smtClean="0">
                <a:solidFill>
                  <a:srgbClr val="0070C0"/>
                </a:solidFill>
              </a:rPr>
              <a:t>Oui</a:t>
            </a:r>
            <a:r>
              <a:rPr lang="en-US" altLang="en-US" dirty="0" smtClean="0">
                <a:solidFill>
                  <a:srgbClr val="0070C0"/>
                </a:solidFill>
              </a:rPr>
              <a:t> </a:t>
            </a:r>
            <a:r>
              <a:rPr lang="en-US" altLang="en-US" dirty="0" err="1" smtClean="0">
                <a:solidFill>
                  <a:srgbClr val="0070C0"/>
                </a:solidFill>
              </a:rPr>
              <a:t>mais</a:t>
            </a:r>
            <a:r>
              <a:rPr lang="en-US" altLang="en-US" dirty="0" smtClean="0">
                <a:solidFill>
                  <a:srgbClr val="0070C0"/>
                </a:solidFill>
              </a:rPr>
              <a:t> </a:t>
            </a:r>
            <a:r>
              <a:rPr lang="en-US" altLang="en-US" dirty="0" err="1" smtClean="0">
                <a:solidFill>
                  <a:srgbClr val="0070C0"/>
                </a:solidFill>
              </a:rPr>
              <a:t>laquelle</a:t>
            </a:r>
            <a:endParaRPr lang="en-US" altLang="en-US" dirty="0" smtClean="0">
              <a:solidFill>
                <a:srgbClr val="0070C0"/>
              </a:solidFill>
            </a:endParaRPr>
          </a:p>
        </p:txBody>
      </p:sp>
      <p:pic>
        <p:nvPicPr>
          <p:cNvPr id="3078" name="Picture 3" descr="Alias-Ex-Time"/>
          <p:cNvPicPr>
            <a:picLocks noChangeAspect="1" noChangeArrowheads="1"/>
          </p:cNvPicPr>
          <p:nvPr/>
        </p:nvPicPr>
        <p:blipFill>
          <a:blip r:embed="rId3"/>
          <a:srcRect/>
          <a:stretch>
            <a:fillRect/>
          </a:stretch>
        </p:blipFill>
        <p:spPr bwMode="auto">
          <a:xfrm>
            <a:off x="28575" y="2362200"/>
            <a:ext cx="9086850" cy="2590800"/>
          </a:xfrm>
          <a:prstGeom prst="rect">
            <a:avLst/>
          </a:prstGeom>
          <a:noFill/>
          <a:ln w="9525">
            <a:noFill/>
            <a:miter lim="800000"/>
            <a:headEnd/>
            <a:tailEnd/>
          </a:ln>
        </p:spPr>
      </p:pic>
      <p:graphicFrame>
        <p:nvGraphicFramePr>
          <p:cNvPr id="3074" name="Object 4"/>
          <p:cNvGraphicFramePr>
            <a:graphicFrameLocks noChangeAspect="1"/>
          </p:cNvGraphicFramePr>
          <p:nvPr/>
        </p:nvGraphicFramePr>
        <p:xfrm>
          <a:off x="487363" y="5200650"/>
          <a:ext cx="4130675" cy="742950"/>
        </p:xfrm>
        <a:graphic>
          <a:graphicData uri="http://schemas.openxmlformats.org/presentationml/2006/ole">
            <p:oleObj spid="_x0000_s134146" name="Equation" r:id="rId4" imgW="1130040" imgH="203040" progId="Equation.3">
              <p:embed/>
            </p:oleObj>
          </a:graphicData>
        </a:graphic>
      </p:graphicFrame>
      <p:graphicFrame>
        <p:nvGraphicFramePr>
          <p:cNvPr id="3075" name="Object 5"/>
          <p:cNvGraphicFramePr>
            <a:graphicFrameLocks noChangeAspect="1"/>
          </p:cNvGraphicFramePr>
          <p:nvPr/>
        </p:nvGraphicFramePr>
        <p:xfrm>
          <a:off x="5091113" y="5257800"/>
          <a:ext cx="3716337" cy="1046163"/>
        </p:xfrm>
        <a:graphic>
          <a:graphicData uri="http://schemas.openxmlformats.org/presentationml/2006/ole">
            <p:oleObj spid="_x0000_s134147" name="Équation" r:id="rId5" imgW="1536480" imgH="431640" progId="Equation.3">
              <p:embed/>
            </p:oleObj>
          </a:graphicData>
        </a:graphic>
      </p:graphicFrame>
      <p:sp>
        <p:nvSpPr>
          <p:cNvPr id="3079" name="Text Box 6"/>
          <p:cNvSpPr txBox="1">
            <a:spLocks noChangeArrowheads="1"/>
          </p:cNvSpPr>
          <p:nvPr/>
        </p:nvSpPr>
        <p:spPr bwMode="auto">
          <a:xfrm>
            <a:off x="0" y="1752600"/>
            <a:ext cx="9144000" cy="400110"/>
          </a:xfrm>
          <a:prstGeom prst="rect">
            <a:avLst/>
          </a:prstGeom>
          <a:noFill/>
          <a:ln w="9525">
            <a:noFill/>
            <a:miter lim="800000"/>
            <a:headEnd/>
            <a:tailEnd/>
          </a:ln>
        </p:spPr>
        <p:txBody>
          <a:bodyPr wrap="square">
            <a:spAutoFit/>
          </a:bodyPr>
          <a:lstStyle/>
          <a:p>
            <a:pPr eaLnBrk="0" hangingPunct="0"/>
            <a:r>
              <a:rPr lang="fr-FR" sz="2000" dirty="0" smtClean="0"/>
              <a:t>Compte tenu des échantillons (en bleu), dessiner une sinusoïde à travers les valeurs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50825" y="1628775"/>
            <a:ext cx="5400675" cy="2005013"/>
            <a:chOff x="158" y="1162"/>
            <a:chExt cx="3402" cy="1263"/>
          </a:xfrm>
        </p:grpSpPr>
        <p:sp>
          <p:nvSpPr>
            <p:cNvPr id="32777" name="Rectangle 9"/>
            <p:cNvSpPr>
              <a:spLocks noChangeArrowheads="1"/>
            </p:cNvSpPr>
            <p:nvPr/>
          </p:nvSpPr>
          <p:spPr bwMode="auto">
            <a:xfrm>
              <a:off x="2078" y="1897"/>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32778" name="Object 10"/>
            <p:cNvGraphicFramePr>
              <a:graphicFrameLocks noChangeAspect="1"/>
            </p:cNvGraphicFramePr>
            <p:nvPr/>
          </p:nvGraphicFramePr>
          <p:xfrm>
            <a:off x="1519" y="1834"/>
            <a:ext cx="417" cy="293"/>
          </p:xfrm>
          <a:graphic>
            <a:graphicData uri="http://schemas.openxmlformats.org/presentationml/2006/ole">
              <p:oleObj spid="_x0000_s135178" name="Equation" r:id="rId3" imgW="342751" imgH="241195" progId="Equation.3">
                <p:embed/>
              </p:oleObj>
            </a:graphicData>
          </a:graphic>
        </p:graphicFrame>
        <p:sp>
          <p:nvSpPr>
            <p:cNvPr id="32779" name="Line 11"/>
            <p:cNvSpPr>
              <a:spLocks noChangeShapeType="1"/>
            </p:cNvSpPr>
            <p:nvPr/>
          </p:nvSpPr>
          <p:spPr bwMode="auto">
            <a:xfrm>
              <a:off x="2990" y="2185"/>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0" name="Object 12"/>
            <p:cNvGraphicFramePr>
              <a:graphicFrameLocks noChangeAspect="1"/>
            </p:cNvGraphicFramePr>
            <p:nvPr/>
          </p:nvGraphicFramePr>
          <p:xfrm>
            <a:off x="3128" y="1865"/>
            <a:ext cx="432" cy="308"/>
          </p:xfrm>
          <a:graphic>
            <a:graphicData uri="http://schemas.openxmlformats.org/presentationml/2006/ole">
              <p:oleObj spid="_x0000_s135179" name="Equation" r:id="rId4" imgW="355292" imgH="253780" progId="">
                <p:embed/>
              </p:oleObj>
            </a:graphicData>
          </a:graphic>
        </p:graphicFrame>
        <p:sp>
          <p:nvSpPr>
            <p:cNvPr id="32781" name="AutoShape 13"/>
            <p:cNvSpPr>
              <a:spLocks noChangeArrowheads="1"/>
            </p:cNvSpPr>
            <p:nvPr/>
          </p:nvSpPr>
          <p:spPr bwMode="auto">
            <a:xfrm>
              <a:off x="878" y="1978"/>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32782" name="Line 14"/>
            <p:cNvSpPr>
              <a:spLocks noChangeShapeType="1"/>
            </p:cNvSpPr>
            <p:nvPr/>
          </p:nvSpPr>
          <p:spPr bwMode="auto">
            <a:xfrm>
              <a:off x="590" y="2170"/>
              <a:ext cx="288" cy="0"/>
            </a:xfrm>
            <a:prstGeom prst="line">
              <a:avLst/>
            </a:prstGeom>
            <a:noFill/>
            <a:ln w="9525">
              <a:solidFill>
                <a:schemeClr val="tx1"/>
              </a:solidFill>
              <a:round/>
              <a:headEnd/>
              <a:tailEnd type="triangle" w="med" len="med"/>
            </a:ln>
            <a:effectLst/>
          </p:spPr>
          <p:txBody>
            <a:bodyPr/>
            <a:lstStyle/>
            <a:p>
              <a:endParaRPr lang="fr-FR"/>
            </a:p>
          </p:txBody>
        </p:sp>
        <p:sp>
          <p:nvSpPr>
            <p:cNvPr id="32783" name="Line 15"/>
            <p:cNvSpPr>
              <a:spLocks noChangeShapeType="1"/>
            </p:cNvSpPr>
            <p:nvPr/>
          </p:nvSpPr>
          <p:spPr bwMode="auto">
            <a:xfrm>
              <a:off x="1262" y="2170"/>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4" name="Object 16"/>
            <p:cNvGraphicFramePr>
              <a:graphicFrameLocks noChangeAspect="1"/>
            </p:cNvGraphicFramePr>
            <p:nvPr/>
          </p:nvGraphicFramePr>
          <p:xfrm>
            <a:off x="158" y="2026"/>
            <a:ext cx="324" cy="262"/>
          </p:xfrm>
          <a:graphic>
            <a:graphicData uri="http://schemas.openxmlformats.org/presentationml/2006/ole">
              <p:oleObj spid="_x0000_s135180" name="Equation" r:id="rId5" imgW="266353" imgH="215619" progId="Equation.3">
                <p:embed/>
              </p:oleObj>
            </a:graphicData>
          </a:graphic>
        </p:graphicFrame>
        <p:graphicFrame>
          <p:nvGraphicFramePr>
            <p:cNvPr id="32785" name="Object 17"/>
            <p:cNvGraphicFramePr>
              <a:graphicFrameLocks noChangeAspect="1"/>
            </p:cNvGraphicFramePr>
            <p:nvPr/>
          </p:nvGraphicFramePr>
          <p:xfrm>
            <a:off x="306" y="1162"/>
            <a:ext cx="1839" cy="562"/>
          </p:xfrm>
          <a:graphic>
            <a:graphicData uri="http://schemas.openxmlformats.org/presentationml/2006/ole">
              <p:oleObj spid="_x0000_s135181" name="Equation" r:id="rId6" imgW="1409088" imgH="431613" progId="">
                <p:embed/>
              </p:oleObj>
            </a:graphicData>
          </a:graphic>
        </p:graphicFrame>
        <p:sp>
          <p:nvSpPr>
            <p:cNvPr id="32786" name="Line 18"/>
            <p:cNvSpPr>
              <a:spLocks noChangeShapeType="1"/>
            </p:cNvSpPr>
            <p:nvPr/>
          </p:nvSpPr>
          <p:spPr bwMode="auto">
            <a:xfrm>
              <a:off x="1070" y="1738"/>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32787" name="Object 19"/>
            <p:cNvGraphicFramePr>
              <a:graphicFrameLocks noChangeAspect="1"/>
            </p:cNvGraphicFramePr>
            <p:nvPr/>
          </p:nvGraphicFramePr>
          <p:xfrm>
            <a:off x="2222" y="2026"/>
            <a:ext cx="614" cy="283"/>
          </p:xfrm>
          <a:graphic>
            <a:graphicData uri="http://schemas.openxmlformats.org/presentationml/2006/ole">
              <p:oleObj spid="_x0000_s135182" name="Equation" r:id="rId7" imgW="469696" imgH="215806" progId="Equation.3">
                <p:embed/>
              </p:oleObj>
            </a:graphicData>
          </a:graphic>
        </p:graphicFrame>
      </p:grpSp>
      <p:grpSp>
        <p:nvGrpSpPr>
          <p:cNvPr id="3" name="Group 20"/>
          <p:cNvGrpSpPr>
            <a:grpSpLocks/>
          </p:cNvGrpSpPr>
          <p:nvPr/>
        </p:nvGrpSpPr>
        <p:grpSpPr bwMode="auto">
          <a:xfrm>
            <a:off x="5961064" y="1773238"/>
            <a:ext cx="2954338" cy="2111375"/>
            <a:chOff x="3899" y="2592"/>
            <a:chExt cx="1861" cy="1330"/>
          </a:xfrm>
        </p:grpSpPr>
        <p:graphicFrame>
          <p:nvGraphicFramePr>
            <p:cNvPr id="32789" name="Object 21"/>
            <p:cNvGraphicFramePr>
              <a:graphicFrameLocks noChangeAspect="1"/>
            </p:cNvGraphicFramePr>
            <p:nvPr/>
          </p:nvGraphicFramePr>
          <p:xfrm>
            <a:off x="3899" y="3648"/>
            <a:ext cx="1481" cy="274"/>
          </p:xfrm>
          <a:graphic>
            <a:graphicData uri="http://schemas.openxmlformats.org/presentationml/2006/ole">
              <p:oleObj spid="_x0000_s135171" name="Équation" r:id="rId8" imgW="1117440" imgH="228600" progId="Equation.3">
                <p:embed/>
              </p:oleObj>
            </a:graphicData>
          </a:graphic>
        </p:graphicFrame>
        <p:sp>
          <p:nvSpPr>
            <p:cNvPr id="32790" name="Line 22"/>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32791" name="Object 23"/>
            <p:cNvGraphicFramePr>
              <a:graphicFrameLocks noChangeAspect="1"/>
            </p:cNvGraphicFramePr>
            <p:nvPr/>
          </p:nvGraphicFramePr>
          <p:xfrm>
            <a:off x="4560" y="3304"/>
            <a:ext cx="168" cy="212"/>
          </p:xfrm>
          <a:graphic>
            <a:graphicData uri="http://schemas.openxmlformats.org/presentationml/2006/ole">
              <p:oleObj spid="_x0000_s135172" name="Equation" r:id="rId9" imgW="126725" imgH="177415" progId="Equation.3">
                <p:embed/>
              </p:oleObj>
            </a:graphicData>
          </a:graphic>
        </p:graphicFrame>
        <p:graphicFrame>
          <p:nvGraphicFramePr>
            <p:cNvPr id="32792" name="Object 24"/>
            <p:cNvGraphicFramePr>
              <a:graphicFrameLocks noChangeAspect="1"/>
            </p:cNvGraphicFramePr>
            <p:nvPr/>
          </p:nvGraphicFramePr>
          <p:xfrm>
            <a:off x="4457" y="2827"/>
            <a:ext cx="185" cy="197"/>
          </p:xfrm>
          <a:graphic>
            <a:graphicData uri="http://schemas.openxmlformats.org/presentationml/2006/ole">
              <p:oleObj spid="_x0000_s135173" name="Equation" r:id="rId10" imgW="139579" imgH="164957" progId="Equation.3">
                <p:embed/>
              </p:oleObj>
            </a:graphicData>
          </a:graphic>
        </p:graphicFrame>
        <p:graphicFrame>
          <p:nvGraphicFramePr>
            <p:cNvPr id="32793" name="Object 25"/>
            <p:cNvGraphicFramePr>
              <a:graphicFrameLocks noChangeAspect="1"/>
            </p:cNvGraphicFramePr>
            <p:nvPr/>
          </p:nvGraphicFramePr>
          <p:xfrm>
            <a:off x="5549" y="3220"/>
            <a:ext cx="211" cy="254"/>
          </p:xfrm>
          <a:graphic>
            <a:graphicData uri="http://schemas.openxmlformats.org/presentationml/2006/ole">
              <p:oleObj spid="_x0000_s135174" name="Équation" r:id="rId11" imgW="152280" imgH="203040" progId="Equation.3">
                <p:embed/>
              </p:oleObj>
            </a:graphicData>
          </a:graphic>
        </p:graphicFrame>
        <p:grpSp>
          <p:nvGrpSpPr>
            <p:cNvPr id="4" name="Group 26"/>
            <p:cNvGrpSpPr>
              <a:grpSpLocks/>
            </p:cNvGrpSpPr>
            <p:nvPr/>
          </p:nvGrpSpPr>
          <p:grpSpPr bwMode="auto">
            <a:xfrm>
              <a:off x="4128" y="3019"/>
              <a:ext cx="960" cy="288"/>
              <a:chOff x="1536" y="2880"/>
              <a:chExt cx="960" cy="288"/>
            </a:xfrm>
          </p:grpSpPr>
          <p:sp>
            <p:nvSpPr>
              <p:cNvPr id="32795" name="Line 27"/>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32796" name="Line 28"/>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32797" name="Line 29"/>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32798" name="Line 30"/>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32799" name="Object 31"/>
            <p:cNvGraphicFramePr>
              <a:graphicFrameLocks noChangeAspect="1"/>
            </p:cNvGraphicFramePr>
            <p:nvPr/>
          </p:nvGraphicFramePr>
          <p:xfrm>
            <a:off x="3905" y="3259"/>
            <a:ext cx="370" cy="274"/>
          </p:xfrm>
          <a:graphic>
            <a:graphicData uri="http://schemas.openxmlformats.org/presentationml/2006/ole">
              <p:oleObj spid="_x0000_s135175" name="Équation" r:id="rId12" imgW="279360" imgH="228600" progId="Equation.3">
                <p:embed/>
              </p:oleObj>
            </a:graphicData>
          </a:graphic>
        </p:graphicFrame>
        <p:graphicFrame>
          <p:nvGraphicFramePr>
            <p:cNvPr id="32800" name="Object 32"/>
            <p:cNvGraphicFramePr>
              <a:graphicFrameLocks noChangeAspect="1"/>
            </p:cNvGraphicFramePr>
            <p:nvPr/>
          </p:nvGraphicFramePr>
          <p:xfrm>
            <a:off x="4718" y="2592"/>
            <a:ext cx="493" cy="281"/>
          </p:xfrm>
          <a:graphic>
            <a:graphicData uri="http://schemas.openxmlformats.org/presentationml/2006/ole">
              <p:oleObj spid="_x0000_s135176" name="Équation" r:id="rId13" imgW="380880" imgH="215640" progId="Equation.3">
                <p:embed/>
              </p:oleObj>
            </a:graphicData>
          </a:graphic>
        </p:graphicFrame>
        <p:graphicFrame>
          <p:nvGraphicFramePr>
            <p:cNvPr id="32801" name="Object 33"/>
            <p:cNvGraphicFramePr>
              <a:graphicFrameLocks noChangeAspect="1"/>
            </p:cNvGraphicFramePr>
            <p:nvPr/>
          </p:nvGraphicFramePr>
          <p:xfrm>
            <a:off x="4995" y="3259"/>
            <a:ext cx="220" cy="274"/>
          </p:xfrm>
          <a:graphic>
            <a:graphicData uri="http://schemas.openxmlformats.org/presentationml/2006/ole">
              <p:oleObj spid="_x0000_s135177" name="Équation" r:id="rId14" imgW="164880" imgH="228600" progId="Equation.3">
                <p:embed/>
              </p:oleObj>
            </a:graphicData>
          </a:graphic>
        </p:graphicFrame>
      </p:grpSp>
      <p:graphicFrame>
        <p:nvGraphicFramePr>
          <p:cNvPr id="32803" name="Object 35"/>
          <p:cNvGraphicFramePr>
            <a:graphicFrameLocks noChangeAspect="1"/>
          </p:cNvGraphicFramePr>
          <p:nvPr/>
        </p:nvGraphicFramePr>
        <p:xfrm>
          <a:off x="1831975" y="3924300"/>
          <a:ext cx="4684713" cy="944563"/>
        </p:xfrm>
        <a:graphic>
          <a:graphicData uri="http://schemas.openxmlformats.org/presentationml/2006/ole">
            <p:oleObj spid="_x0000_s135170" name="Equation" r:id="rId15" imgW="2260600" imgH="457200" progId="">
              <p:embed/>
            </p:oleObj>
          </a:graphicData>
        </a:graphic>
      </p:graphicFrame>
      <p:sp>
        <p:nvSpPr>
          <p:cNvPr id="32804" name="Text Box 36"/>
          <p:cNvSpPr txBox="1">
            <a:spLocks noChangeArrowheads="1"/>
          </p:cNvSpPr>
          <p:nvPr/>
        </p:nvSpPr>
        <p:spPr bwMode="auto">
          <a:xfrm>
            <a:off x="250824" y="5013325"/>
            <a:ext cx="8893175" cy="1200329"/>
          </a:xfrm>
          <a:prstGeom prst="rect">
            <a:avLst/>
          </a:prstGeom>
          <a:noFill/>
          <a:ln w="9525">
            <a:noFill/>
            <a:miter lim="800000"/>
            <a:headEnd/>
            <a:tailEnd/>
          </a:ln>
          <a:effectLst/>
        </p:spPr>
        <p:txBody>
          <a:bodyPr wrap="square">
            <a:spAutoFit/>
          </a:bodyPr>
          <a:lstStyle/>
          <a:p>
            <a:r>
              <a:rPr lang="en-US" altLang="zh-CN" dirty="0" err="1" smtClean="0"/>
              <a:t>Difficultés</a:t>
            </a:r>
            <a:r>
              <a:rPr lang="en-US" altLang="zh-CN" dirty="0" smtClean="0"/>
              <a:t>:</a:t>
            </a:r>
            <a:endParaRPr lang="en-US" altLang="zh-CN" dirty="0"/>
          </a:p>
          <a:p>
            <a:r>
              <a:rPr lang="en-US" altLang="zh-CN" dirty="0"/>
              <a:t>1 </a:t>
            </a:r>
            <a:r>
              <a:rPr lang="en-US" altLang="zh-CN" dirty="0" smtClean="0"/>
              <a:t>Le </a:t>
            </a:r>
            <a:r>
              <a:rPr lang="en-US" altLang="zh-CN" dirty="0" err="1" smtClean="0"/>
              <a:t>filtrage</a:t>
            </a:r>
            <a:r>
              <a:rPr lang="en-US" altLang="zh-CN" dirty="0" smtClean="0"/>
              <a:t> </a:t>
            </a:r>
            <a:r>
              <a:rPr lang="en-US" altLang="zh-CN" dirty="0" err="1" smtClean="0"/>
              <a:t>passe</a:t>
            </a:r>
            <a:r>
              <a:rPr lang="en-US" altLang="zh-CN" dirty="0" smtClean="0"/>
              <a:t>-bas </a:t>
            </a:r>
            <a:r>
              <a:rPr lang="en-US" altLang="zh-CN" dirty="0" err="1" smtClean="0"/>
              <a:t>idéal</a:t>
            </a:r>
            <a:r>
              <a:rPr lang="en-US" altLang="zh-CN" dirty="0" smtClean="0"/>
              <a:t> </a:t>
            </a:r>
            <a:r>
              <a:rPr lang="en-US" altLang="zh-CN" dirty="0" err="1" smtClean="0"/>
              <a:t>est</a:t>
            </a:r>
            <a:r>
              <a:rPr lang="en-US" altLang="zh-CN" dirty="0" smtClean="0"/>
              <a:t> impossible;</a:t>
            </a:r>
            <a:endParaRPr lang="en-US" altLang="zh-CN" dirty="0"/>
          </a:p>
          <a:p>
            <a:r>
              <a:rPr lang="en-US" altLang="zh-CN" dirty="0"/>
              <a:t>2 </a:t>
            </a:r>
            <a:r>
              <a:rPr lang="en-US" altLang="zh-CN" dirty="0" smtClean="0"/>
              <a:t>Les impulsions de </a:t>
            </a:r>
            <a:r>
              <a:rPr lang="en-US" altLang="zh-CN" dirty="0" err="1" smtClean="0"/>
              <a:t>faibles</a:t>
            </a:r>
            <a:r>
              <a:rPr lang="en-US" altLang="zh-CN" dirty="0" smtClean="0"/>
              <a:t> </a:t>
            </a:r>
            <a:r>
              <a:rPr lang="en-US" altLang="zh-CN" dirty="0" err="1" smtClean="0"/>
              <a:t>largeurs</a:t>
            </a:r>
            <a:r>
              <a:rPr lang="en-US" altLang="zh-CN" dirty="0" smtClean="0"/>
              <a:t> </a:t>
            </a:r>
            <a:r>
              <a:rPr lang="en-US" altLang="zh-CN" dirty="0" err="1" smtClean="0"/>
              <a:t>sont</a:t>
            </a:r>
            <a:r>
              <a:rPr lang="en-US" altLang="zh-CN" dirty="0" smtClean="0"/>
              <a:t> </a:t>
            </a:r>
            <a:r>
              <a:rPr lang="en-US" altLang="zh-CN" dirty="0" err="1" smtClean="0"/>
              <a:t>difficiles</a:t>
            </a:r>
            <a:r>
              <a:rPr lang="en-US" altLang="zh-CN" dirty="0" smtClean="0"/>
              <a:t> à </a:t>
            </a:r>
            <a:r>
              <a:rPr lang="en-US" altLang="zh-CN" dirty="0" err="1" smtClean="0"/>
              <a:t>générer</a:t>
            </a:r>
            <a:r>
              <a:rPr lang="en-US" altLang="zh-CN" dirty="0" smtClean="0"/>
              <a:t>. </a:t>
            </a:r>
            <a:endParaRPr lang="en-US" altLang="zh-CN" dirty="0"/>
          </a:p>
        </p:txBody>
      </p:sp>
      <p:sp>
        <p:nvSpPr>
          <p:cNvPr id="37" name="Text Box 32"/>
          <p:cNvSpPr txBox="1">
            <a:spLocks noChangeArrowheads="1"/>
          </p:cNvSpPr>
          <p:nvPr/>
        </p:nvSpPr>
        <p:spPr bwMode="auto">
          <a:xfrm>
            <a:off x="0" y="800947"/>
            <a:ext cx="4882683" cy="461665"/>
          </a:xfrm>
          <a:prstGeom prst="rect">
            <a:avLst/>
          </a:prstGeom>
          <a:noFill/>
          <a:ln w="9525">
            <a:noFill/>
            <a:miter lim="800000"/>
            <a:headEnd/>
            <a:tailEnd/>
          </a:ln>
          <a:effectLst/>
        </p:spPr>
        <p:txBody>
          <a:bodyPr wrap="none">
            <a:spAutoFit/>
          </a:bodyPr>
          <a:lstStyle/>
          <a:p>
            <a:r>
              <a:rPr lang="en-US" altLang="zh-CN" dirty="0">
                <a:solidFill>
                  <a:srgbClr val="003399"/>
                </a:solidFill>
              </a:rPr>
              <a:t> </a:t>
            </a:r>
            <a:r>
              <a:rPr lang="en-US" altLang="zh-CN" dirty="0" smtClean="0">
                <a:solidFill>
                  <a:srgbClr val="003399"/>
                </a:solidFill>
              </a:rPr>
              <a:t>ECHANTILLONNAGE </a:t>
            </a:r>
            <a:r>
              <a:rPr lang="en-US" altLang="zh-CN" dirty="0" smtClean="0">
                <a:solidFill>
                  <a:srgbClr val="003399"/>
                </a:solidFill>
              </a:rPr>
              <a:t>NATUREL</a:t>
            </a:r>
            <a:endParaRPr lang="en-US" altLang="zh-CN" dirty="0">
              <a:solidFill>
                <a:srgbClr val="003399"/>
              </a:solidFill>
            </a:endParaRPr>
          </a:p>
        </p:txBody>
      </p:sp>
      <p:sp>
        <p:nvSpPr>
          <p:cNvPr id="3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4" name="Espace réservé du numéro de diapositive 33"/>
          <p:cNvSpPr>
            <a:spLocks noGrp="1"/>
          </p:cNvSpPr>
          <p:nvPr>
            <p:ph type="sldNum" sz="quarter" idx="12"/>
          </p:nvPr>
        </p:nvSpPr>
        <p:spPr/>
        <p:txBody>
          <a:bodyPr/>
          <a:lstStyle/>
          <a:p>
            <a:fld id="{2C94B7E7-F509-4100-BE7B-E3DEB2C53554}" type="slidenum">
              <a:rPr lang="fr-FR" smtClean="0"/>
              <a:pPr/>
              <a:t>35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803"/>
                                        </p:tgtEl>
                                        <p:attrNameLst>
                                          <p:attrName>style.visibility</p:attrName>
                                        </p:attrNameLst>
                                      </p:cBhvr>
                                      <p:to>
                                        <p:strVal val="visible"/>
                                      </p:to>
                                    </p:set>
                                    <p:animEffect transition="in" filter="blinds(horizontal)">
                                      <p:cBhvr>
                                        <p:cTn id="17" dur="500"/>
                                        <p:tgtEl>
                                          <p:spTgt spid="3280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80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80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2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1200150" y="2139950"/>
            <a:ext cx="5867400" cy="1295400"/>
            <a:chOff x="384" y="1440"/>
            <a:chExt cx="3696" cy="816"/>
          </a:xfrm>
        </p:grpSpPr>
        <p:graphicFrame>
          <p:nvGraphicFramePr>
            <p:cNvPr id="9223" name="Object 7"/>
            <p:cNvGraphicFramePr>
              <a:graphicFrameLocks noChangeAspect="1"/>
            </p:cNvGraphicFramePr>
            <p:nvPr/>
          </p:nvGraphicFramePr>
          <p:xfrm>
            <a:off x="2160" y="1440"/>
            <a:ext cx="324" cy="262"/>
          </p:xfrm>
          <a:graphic>
            <a:graphicData uri="http://schemas.openxmlformats.org/presentationml/2006/ole">
              <p:oleObj spid="_x0000_s136201" name="Equation" r:id="rId3" imgW="266353" imgH="215619" progId="Equation.3">
                <p:embed/>
              </p:oleObj>
            </a:graphicData>
          </a:graphic>
        </p:graphicFrame>
        <p:sp>
          <p:nvSpPr>
            <p:cNvPr id="9224" name="Freeform 8"/>
            <p:cNvSpPr>
              <a:spLocks/>
            </p:cNvSpPr>
            <p:nvPr/>
          </p:nvSpPr>
          <p:spPr bwMode="auto">
            <a:xfrm>
              <a:off x="384" y="1488"/>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9525">
              <a:solidFill>
                <a:schemeClr val="tx1"/>
              </a:solidFill>
              <a:round/>
              <a:headEnd/>
              <a:tailEnd/>
            </a:ln>
            <a:effectLst/>
          </p:spPr>
          <p:txBody>
            <a:bodyPr/>
            <a:lstStyle/>
            <a:p>
              <a:endParaRPr lang="fr-FR"/>
            </a:p>
          </p:txBody>
        </p:sp>
        <p:sp>
          <p:nvSpPr>
            <p:cNvPr id="9225" name="Line 9"/>
            <p:cNvSpPr>
              <a:spLocks noChangeShapeType="1"/>
            </p:cNvSpPr>
            <p:nvPr/>
          </p:nvSpPr>
          <p:spPr bwMode="auto">
            <a:xfrm>
              <a:off x="384" y="2256"/>
              <a:ext cx="3696" cy="0"/>
            </a:xfrm>
            <a:prstGeom prst="line">
              <a:avLst/>
            </a:prstGeom>
            <a:noFill/>
            <a:ln w="9525">
              <a:solidFill>
                <a:schemeClr val="tx1"/>
              </a:solidFill>
              <a:round/>
              <a:headEnd/>
              <a:tailEnd/>
            </a:ln>
            <a:effectLst/>
          </p:spPr>
          <p:txBody>
            <a:bodyPr/>
            <a:lstStyle/>
            <a:p>
              <a:endParaRPr lang="fr-FR"/>
            </a:p>
          </p:txBody>
        </p:sp>
      </p:grpSp>
      <p:grpSp>
        <p:nvGrpSpPr>
          <p:cNvPr id="3" name="Group 37"/>
          <p:cNvGrpSpPr>
            <a:grpSpLocks/>
          </p:cNvGrpSpPr>
          <p:nvPr/>
        </p:nvGrpSpPr>
        <p:grpSpPr bwMode="auto">
          <a:xfrm>
            <a:off x="5181604" y="1360489"/>
            <a:ext cx="3676652" cy="841375"/>
            <a:chOff x="3264" y="857"/>
            <a:chExt cx="2316" cy="530"/>
          </a:xfrm>
        </p:grpSpPr>
        <p:sp>
          <p:nvSpPr>
            <p:cNvPr id="9247" name="Line 31"/>
            <p:cNvSpPr>
              <a:spLocks noChangeShapeType="1"/>
            </p:cNvSpPr>
            <p:nvPr/>
          </p:nvSpPr>
          <p:spPr bwMode="auto">
            <a:xfrm>
              <a:off x="3312" y="1152"/>
              <a:ext cx="528" cy="0"/>
            </a:xfrm>
            <a:prstGeom prst="line">
              <a:avLst/>
            </a:prstGeom>
            <a:noFill/>
            <a:ln w="9525">
              <a:solidFill>
                <a:schemeClr val="tx1"/>
              </a:solidFill>
              <a:round/>
              <a:headEnd/>
              <a:tailEnd type="triangle" w="med" len="med"/>
            </a:ln>
            <a:effectLst/>
          </p:spPr>
          <p:txBody>
            <a:bodyPr/>
            <a:lstStyle/>
            <a:p>
              <a:endParaRPr lang="fr-FR"/>
            </a:p>
          </p:txBody>
        </p:sp>
        <p:sp>
          <p:nvSpPr>
            <p:cNvPr id="9248" name="Text Box 32"/>
            <p:cNvSpPr txBox="1">
              <a:spLocks noChangeArrowheads="1"/>
            </p:cNvSpPr>
            <p:nvPr/>
          </p:nvSpPr>
          <p:spPr bwMode="auto">
            <a:xfrm>
              <a:off x="3840" y="864"/>
              <a:ext cx="1335" cy="523"/>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square">
              <a:spAutoFit/>
            </a:bodyPr>
            <a:lstStyle/>
            <a:p>
              <a:pPr algn="ctr"/>
              <a:r>
                <a:rPr lang="en-US" altLang="zh-CN" dirty="0" err="1" smtClean="0"/>
                <a:t>Bloqueur</a:t>
              </a:r>
              <a:r>
                <a:rPr lang="en-US" altLang="zh-CN" dirty="0" smtClean="0"/>
                <a:t> </a:t>
              </a:r>
              <a:r>
                <a:rPr lang="en-US" altLang="zh-CN" dirty="0" err="1" smtClean="0"/>
                <a:t>d’ordre</a:t>
              </a:r>
              <a:r>
                <a:rPr lang="en-US" altLang="zh-CN" dirty="0" smtClean="0"/>
                <a:t> </a:t>
              </a:r>
              <a:r>
                <a:rPr lang="en-US" altLang="zh-CN" dirty="0" err="1" smtClean="0"/>
                <a:t>zéro</a:t>
              </a:r>
              <a:endParaRPr lang="en-US" altLang="zh-CN" dirty="0"/>
            </a:p>
          </p:txBody>
        </p:sp>
        <p:sp>
          <p:nvSpPr>
            <p:cNvPr id="9249" name="Line 33"/>
            <p:cNvSpPr>
              <a:spLocks noChangeShapeType="1"/>
            </p:cNvSpPr>
            <p:nvPr/>
          </p:nvSpPr>
          <p:spPr bwMode="auto">
            <a:xfrm>
              <a:off x="5196" y="1152"/>
              <a:ext cx="384"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9250" name="Object 34"/>
            <p:cNvGraphicFramePr>
              <a:graphicFrameLocks noChangeAspect="1"/>
            </p:cNvGraphicFramePr>
            <p:nvPr/>
          </p:nvGraphicFramePr>
          <p:xfrm>
            <a:off x="3264" y="864"/>
            <a:ext cx="324" cy="262"/>
          </p:xfrm>
          <a:graphic>
            <a:graphicData uri="http://schemas.openxmlformats.org/presentationml/2006/ole">
              <p:oleObj spid="_x0000_s136199" name="Equation" r:id="rId4" imgW="266353" imgH="215619" progId="Equation.3">
                <p:embed/>
              </p:oleObj>
            </a:graphicData>
          </a:graphic>
        </p:graphicFrame>
        <p:graphicFrame>
          <p:nvGraphicFramePr>
            <p:cNvPr id="9251" name="Object 35"/>
            <p:cNvGraphicFramePr>
              <a:graphicFrameLocks noChangeAspect="1"/>
            </p:cNvGraphicFramePr>
            <p:nvPr/>
          </p:nvGraphicFramePr>
          <p:xfrm>
            <a:off x="5194" y="857"/>
            <a:ext cx="386" cy="277"/>
          </p:xfrm>
          <a:graphic>
            <a:graphicData uri="http://schemas.openxmlformats.org/presentationml/2006/ole">
              <p:oleObj spid="_x0000_s136200" name="Equation" r:id="rId5" imgW="317362" imgH="228501" progId="Equation.3">
                <p:embed/>
              </p:oleObj>
            </a:graphicData>
          </a:graphic>
        </p:graphicFrame>
      </p:grpSp>
      <p:grpSp>
        <p:nvGrpSpPr>
          <p:cNvPr id="4" name="Group 22"/>
          <p:cNvGrpSpPr>
            <a:grpSpLocks/>
          </p:cNvGrpSpPr>
          <p:nvPr/>
        </p:nvGrpSpPr>
        <p:grpSpPr bwMode="auto">
          <a:xfrm>
            <a:off x="3884613" y="3952875"/>
            <a:ext cx="563562" cy="533400"/>
            <a:chOff x="3341" y="2208"/>
            <a:chExt cx="355" cy="336"/>
          </a:xfrm>
        </p:grpSpPr>
        <p:graphicFrame>
          <p:nvGraphicFramePr>
            <p:cNvPr id="9239" name="Object 23"/>
            <p:cNvGraphicFramePr>
              <a:graphicFrameLocks noChangeAspect="1"/>
            </p:cNvGraphicFramePr>
            <p:nvPr/>
          </p:nvGraphicFramePr>
          <p:xfrm>
            <a:off x="3341" y="2208"/>
            <a:ext cx="355" cy="262"/>
          </p:xfrm>
          <a:graphic>
            <a:graphicData uri="http://schemas.openxmlformats.org/presentationml/2006/ole">
              <p:oleObj spid="_x0000_s136198" name="Equation" r:id="rId6" imgW="291847" imgH="215713" progId="Equation.3">
                <p:embed/>
              </p:oleObj>
            </a:graphicData>
          </a:graphic>
        </p:graphicFrame>
        <p:sp>
          <p:nvSpPr>
            <p:cNvPr id="9240" name="Line 24"/>
            <p:cNvSpPr>
              <a:spLocks noChangeShapeType="1"/>
            </p:cNvSpPr>
            <p:nvPr/>
          </p:nvSpPr>
          <p:spPr bwMode="auto">
            <a:xfrm flipH="1">
              <a:off x="3360" y="2400"/>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5" name="Group 25"/>
          <p:cNvGrpSpPr>
            <a:grpSpLocks/>
          </p:cNvGrpSpPr>
          <p:nvPr/>
        </p:nvGrpSpPr>
        <p:grpSpPr bwMode="auto">
          <a:xfrm>
            <a:off x="4470400" y="4105275"/>
            <a:ext cx="612775" cy="609600"/>
            <a:chOff x="3710" y="2304"/>
            <a:chExt cx="386" cy="384"/>
          </a:xfrm>
        </p:grpSpPr>
        <p:graphicFrame>
          <p:nvGraphicFramePr>
            <p:cNvPr id="9242" name="Object 26"/>
            <p:cNvGraphicFramePr>
              <a:graphicFrameLocks noChangeAspect="1"/>
            </p:cNvGraphicFramePr>
            <p:nvPr/>
          </p:nvGraphicFramePr>
          <p:xfrm>
            <a:off x="3710" y="2304"/>
            <a:ext cx="386" cy="262"/>
          </p:xfrm>
          <a:graphic>
            <a:graphicData uri="http://schemas.openxmlformats.org/presentationml/2006/ole">
              <p:oleObj spid="_x0000_s136197" name="Equation" r:id="rId7" imgW="317087" imgH="215619" progId="Equation.3">
                <p:embed/>
              </p:oleObj>
            </a:graphicData>
          </a:graphic>
        </p:graphicFrame>
        <p:sp>
          <p:nvSpPr>
            <p:cNvPr id="9243" name="Line 27"/>
            <p:cNvSpPr>
              <a:spLocks noChangeShapeType="1"/>
            </p:cNvSpPr>
            <p:nvPr/>
          </p:nvSpPr>
          <p:spPr bwMode="auto">
            <a:xfrm flipH="1">
              <a:off x="3744"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6" name="Group 28"/>
          <p:cNvGrpSpPr>
            <a:grpSpLocks/>
          </p:cNvGrpSpPr>
          <p:nvPr/>
        </p:nvGrpSpPr>
        <p:grpSpPr bwMode="auto">
          <a:xfrm>
            <a:off x="5057775" y="4105275"/>
            <a:ext cx="760413" cy="609600"/>
            <a:chOff x="4080" y="2304"/>
            <a:chExt cx="479" cy="384"/>
          </a:xfrm>
        </p:grpSpPr>
        <p:graphicFrame>
          <p:nvGraphicFramePr>
            <p:cNvPr id="9245" name="Object 29"/>
            <p:cNvGraphicFramePr>
              <a:graphicFrameLocks noChangeAspect="1"/>
            </p:cNvGraphicFramePr>
            <p:nvPr/>
          </p:nvGraphicFramePr>
          <p:xfrm>
            <a:off x="4080" y="2304"/>
            <a:ext cx="479" cy="262"/>
          </p:xfrm>
          <a:graphic>
            <a:graphicData uri="http://schemas.openxmlformats.org/presentationml/2006/ole">
              <p:oleObj spid="_x0000_s136196" name="Equation" r:id="rId8" imgW="393359" imgH="215713" progId="Equation.3">
                <p:embed/>
              </p:oleObj>
            </a:graphicData>
          </a:graphic>
        </p:graphicFrame>
        <p:sp>
          <p:nvSpPr>
            <p:cNvPr id="9246" name="Line 30"/>
            <p:cNvSpPr>
              <a:spLocks noChangeShapeType="1"/>
            </p:cNvSpPr>
            <p:nvPr/>
          </p:nvSpPr>
          <p:spPr bwMode="auto">
            <a:xfrm flipH="1">
              <a:off x="4080" y="2544"/>
              <a:ext cx="96" cy="144"/>
            </a:xfrm>
            <a:prstGeom prst="line">
              <a:avLst/>
            </a:prstGeom>
            <a:noFill/>
            <a:ln w="9525">
              <a:solidFill>
                <a:srgbClr val="FF0000"/>
              </a:solidFill>
              <a:round/>
              <a:headEnd/>
              <a:tailEnd type="triangle" w="med" len="med"/>
            </a:ln>
            <a:effectLst/>
          </p:spPr>
          <p:txBody>
            <a:bodyPr/>
            <a:lstStyle/>
            <a:p>
              <a:endParaRPr lang="fr-FR"/>
            </a:p>
          </p:txBody>
        </p:sp>
      </p:grpSp>
      <p:grpSp>
        <p:nvGrpSpPr>
          <p:cNvPr id="7" name="Group 48"/>
          <p:cNvGrpSpPr>
            <a:grpSpLocks/>
          </p:cNvGrpSpPr>
          <p:nvPr/>
        </p:nvGrpSpPr>
        <p:grpSpPr bwMode="auto">
          <a:xfrm>
            <a:off x="1323975" y="3700463"/>
            <a:ext cx="6200775" cy="2249487"/>
            <a:chOff x="318" y="2183"/>
            <a:chExt cx="3906" cy="1417"/>
          </a:xfrm>
        </p:grpSpPr>
        <p:sp>
          <p:nvSpPr>
            <p:cNvPr id="9227" name="Line 11"/>
            <p:cNvSpPr>
              <a:spLocks noChangeShapeType="1"/>
            </p:cNvSpPr>
            <p:nvPr/>
          </p:nvSpPr>
          <p:spPr bwMode="auto">
            <a:xfrm>
              <a:off x="336" y="3302"/>
              <a:ext cx="3696" cy="0"/>
            </a:xfrm>
            <a:prstGeom prst="line">
              <a:avLst/>
            </a:prstGeom>
            <a:noFill/>
            <a:ln w="9525">
              <a:solidFill>
                <a:schemeClr val="tx1"/>
              </a:solidFill>
              <a:round/>
              <a:headEnd/>
              <a:tailEnd/>
            </a:ln>
            <a:effectLst/>
          </p:spPr>
          <p:txBody>
            <a:bodyPr/>
            <a:lstStyle/>
            <a:p>
              <a:endParaRPr lang="fr-FR"/>
            </a:p>
          </p:txBody>
        </p:sp>
        <p:sp>
          <p:nvSpPr>
            <p:cNvPr id="9229" name="Line 13"/>
            <p:cNvSpPr>
              <a:spLocks noChangeShapeType="1"/>
            </p:cNvSpPr>
            <p:nvPr/>
          </p:nvSpPr>
          <p:spPr bwMode="auto">
            <a:xfrm flipV="1">
              <a:off x="1488" y="2534"/>
              <a:ext cx="0" cy="240"/>
            </a:xfrm>
            <a:prstGeom prst="line">
              <a:avLst/>
            </a:prstGeom>
            <a:noFill/>
            <a:ln w="9525">
              <a:solidFill>
                <a:srgbClr val="FF0000"/>
              </a:solidFill>
              <a:round/>
              <a:headEnd/>
              <a:tailEnd/>
            </a:ln>
            <a:effectLst/>
          </p:spPr>
          <p:txBody>
            <a:bodyPr/>
            <a:lstStyle/>
            <a:p>
              <a:endParaRPr lang="fr-FR"/>
            </a:p>
          </p:txBody>
        </p:sp>
        <p:sp>
          <p:nvSpPr>
            <p:cNvPr id="9230" name="Line 14"/>
            <p:cNvSpPr>
              <a:spLocks noChangeShapeType="1"/>
            </p:cNvSpPr>
            <p:nvPr/>
          </p:nvSpPr>
          <p:spPr bwMode="auto">
            <a:xfrm flipV="1">
              <a:off x="3024" y="2734"/>
              <a:ext cx="0" cy="136"/>
            </a:xfrm>
            <a:prstGeom prst="line">
              <a:avLst/>
            </a:prstGeom>
            <a:noFill/>
            <a:ln w="9525">
              <a:solidFill>
                <a:srgbClr val="FF0000"/>
              </a:solidFill>
              <a:round/>
              <a:headEnd/>
              <a:tailEnd/>
            </a:ln>
            <a:effectLst/>
          </p:spPr>
          <p:txBody>
            <a:bodyPr/>
            <a:lstStyle/>
            <a:p>
              <a:endParaRPr lang="fr-FR"/>
            </a:p>
          </p:txBody>
        </p:sp>
        <p:sp>
          <p:nvSpPr>
            <p:cNvPr id="9231" name="Line 15"/>
            <p:cNvSpPr>
              <a:spLocks noChangeShapeType="1"/>
            </p:cNvSpPr>
            <p:nvPr/>
          </p:nvSpPr>
          <p:spPr bwMode="auto">
            <a:xfrm flipH="1" flipV="1">
              <a:off x="2256" y="2726"/>
              <a:ext cx="0" cy="96"/>
            </a:xfrm>
            <a:prstGeom prst="line">
              <a:avLst/>
            </a:prstGeom>
            <a:noFill/>
            <a:ln w="9525">
              <a:solidFill>
                <a:srgbClr val="FF0000"/>
              </a:solidFill>
              <a:round/>
              <a:headEnd/>
              <a:tailEnd/>
            </a:ln>
            <a:effectLst/>
          </p:spPr>
          <p:txBody>
            <a:bodyPr/>
            <a:lstStyle/>
            <a:p>
              <a:endParaRPr lang="fr-FR"/>
            </a:p>
          </p:txBody>
        </p:sp>
        <p:sp>
          <p:nvSpPr>
            <p:cNvPr id="9232" name="Text Box 16"/>
            <p:cNvSpPr txBox="1">
              <a:spLocks noChangeArrowheads="1"/>
            </p:cNvSpPr>
            <p:nvPr/>
          </p:nvSpPr>
          <p:spPr bwMode="auto">
            <a:xfrm>
              <a:off x="579" y="3350"/>
              <a:ext cx="3645" cy="250"/>
            </a:xfrm>
            <a:prstGeom prst="rect">
              <a:avLst/>
            </a:prstGeom>
            <a:noFill/>
            <a:ln w="9525">
              <a:noFill/>
              <a:miter lim="800000"/>
              <a:headEnd/>
              <a:tailEnd/>
            </a:ln>
            <a:effectLst/>
          </p:spPr>
          <p:txBody>
            <a:bodyPr wrap="none">
              <a:spAutoFit/>
            </a:bodyPr>
            <a:lstStyle/>
            <a:p>
              <a:r>
                <a:rPr lang="en-US" altLang="zh-CN" sz="2000" b="0"/>
                <a:t>-3T    -2T     -T      0       T       2T     3T      4T             t </a:t>
              </a:r>
            </a:p>
          </p:txBody>
        </p:sp>
        <p:sp>
          <p:nvSpPr>
            <p:cNvPr id="9233" name="Line 17"/>
            <p:cNvSpPr>
              <a:spLocks noChangeShapeType="1"/>
            </p:cNvSpPr>
            <p:nvPr/>
          </p:nvSpPr>
          <p:spPr bwMode="auto">
            <a:xfrm flipH="1" flipV="1">
              <a:off x="1104" y="2774"/>
              <a:ext cx="0" cy="240"/>
            </a:xfrm>
            <a:prstGeom prst="line">
              <a:avLst/>
            </a:prstGeom>
            <a:noFill/>
            <a:ln w="9525">
              <a:solidFill>
                <a:srgbClr val="FF0000"/>
              </a:solidFill>
              <a:round/>
              <a:headEnd/>
              <a:tailEnd/>
            </a:ln>
            <a:effectLst/>
          </p:spPr>
          <p:txBody>
            <a:bodyPr/>
            <a:lstStyle/>
            <a:p>
              <a:endParaRPr lang="fr-FR"/>
            </a:p>
          </p:txBody>
        </p:sp>
        <p:sp>
          <p:nvSpPr>
            <p:cNvPr id="9234" name="Line 18"/>
            <p:cNvSpPr>
              <a:spLocks noChangeShapeType="1"/>
            </p:cNvSpPr>
            <p:nvPr/>
          </p:nvSpPr>
          <p:spPr bwMode="auto">
            <a:xfrm flipH="1" flipV="1">
              <a:off x="1872" y="2534"/>
              <a:ext cx="0" cy="192"/>
            </a:xfrm>
            <a:prstGeom prst="line">
              <a:avLst/>
            </a:prstGeom>
            <a:noFill/>
            <a:ln w="9525">
              <a:solidFill>
                <a:srgbClr val="FF0000"/>
              </a:solidFill>
              <a:round/>
              <a:headEnd/>
              <a:tailEnd/>
            </a:ln>
            <a:effectLst/>
          </p:spPr>
          <p:txBody>
            <a:bodyPr/>
            <a:lstStyle/>
            <a:p>
              <a:endParaRPr lang="fr-FR"/>
            </a:p>
          </p:txBody>
        </p:sp>
        <p:sp>
          <p:nvSpPr>
            <p:cNvPr id="9235" name="Line 19"/>
            <p:cNvSpPr>
              <a:spLocks noChangeShapeType="1"/>
            </p:cNvSpPr>
            <p:nvPr/>
          </p:nvSpPr>
          <p:spPr bwMode="auto">
            <a:xfrm flipV="1">
              <a:off x="3438" y="2726"/>
              <a:ext cx="0" cy="159"/>
            </a:xfrm>
            <a:prstGeom prst="line">
              <a:avLst/>
            </a:prstGeom>
            <a:noFill/>
            <a:ln w="9525">
              <a:solidFill>
                <a:srgbClr val="FF0000"/>
              </a:solidFill>
              <a:round/>
              <a:headEnd/>
              <a:tailEnd/>
            </a:ln>
            <a:effectLst/>
          </p:spPr>
          <p:txBody>
            <a:bodyPr/>
            <a:lstStyle/>
            <a:p>
              <a:endParaRPr lang="fr-FR"/>
            </a:p>
          </p:txBody>
        </p:sp>
        <p:sp>
          <p:nvSpPr>
            <p:cNvPr id="9236" name="Line 20"/>
            <p:cNvSpPr>
              <a:spLocks noChangeShapeType="1"/>
            </p:cNvSpPr>
            <p:nvPr/>
          </p:nvSpPr>
          <p:spPr bwMode="auto">
            <a:xfrm flipH="1" flipV="1">
              <a:off x="2640" y="2822"/>
              <a:ext cx="0" cy="45"/>
            </a:xfrm>
            <a:prstGeom prst="line">
              <a:avLst/>
            </a:prstGeom>
            <a:noFill/>
            <a:ln w="9525">
              <a:solidFill>
                <a:srgbClr val="FF0000"/>
              </a:solidFill>
              <a:round/>
              <a:headEnd/>
              <a:tailEnd/>
            </a:ln>
            <a:effectLst/>
          </p:spPr>
          <p:txBody>
            <a:bodyPr/>
            <a:lstStyle/>
            <a:p>
              <a:endParaRPr lang="fr-FR"/>
            </a:p>
          </p:txBody>
        </p:sp>
        <p:sp>
          <p:nvSpPr>
            <p:cNvPr id="9237" name="Freeform 21"/>
            <p:cNvSpPr>
              <a:spLocks/>
            </p:cNvSpPr>
            <p:nvPr/>
          </p:nvSpPr>
          <p:spPr bwMode="auto">
            <a:xfrm>
              <a:off x="318" y="2500"/>
              <a:ext cx="3600" cy="600"/>
            </a:xfrm>
            <a:custGeom>
              <a:avLst/>
              <a:gdLst/>
              <a:ahLst/>
              <a:cxnLst>
                <a:cxn ang="0">
                  <a:pos x="0" y="552"/>
                </a:cxn>
                <a:cxn ang="0">
                  <a:pos x="624" y="456"/>
                </a:cxn>
                <a:cxn ang="0">
                  <a:pos x="1056" y="24"/>
                </a:cxn>
                <a:cxn ang="0">
                  <a:pos x="1872" y="312"/>
                </a:cxn>
                <a:cxn ang="0">
                  <a:pos x="2400" y="360"/>
                </a:cxn>
                <a:cxn ang="0">
                  <a:pos x="2976" y="168"/>
                </a:cxn>
                <a:cxn ang="0">
                  <a:pos x="3600" y="600"/>
                </a:cxn>
              </a:cxnLst>
              <a:rect l="0" t="0" r="r" b="b"/>
              <a:pathLst>
                <a:path w="3600" h="600">
                  <a:moveTo>
                    <a:pt x="0" y="552"/>
                  </a:moveTo>
                  <a:cubicBezTo>
                    <a:pt x="224" y="548"/>
                    <a:pt x="448" y="544"/>
                    <a:pt x="624" y="456"/>
                  </a:cubicBezTo>
                  <a:cubicBezTo>
                    <a:pt x="800" y="368"/>
                    <a:pt x="848" y="48"/>
                    <a:pt x="1056" y="24"/>
                  </a:cubicBezTo>
                  <a:cubicBezTo>
                    <a:pt x="1264" y="0"/>
                    <a:pt x="1648" y="256"/>
                    <a:pt x="1872" y="312"/>
                  </a:cubicBezTo>
                  <a:cubicBezTo>
                    <a:pt x="2096" y="368"/>
                    <a:pt x="2216" y="384"/>
                    <a:pt x="2400" y="360"/>
                  </a:cubicBezTo>
                  <a:cubicBezTo>
                    <a:pt x="2584" y="336"/>
                    <a:pt x="2776" y="128"/>
                    <a:pt x="2976" y="168"/>
                  </a:cubicBezTo>
                  <a:cubicBezTo>
                    <a:pt x="3176" y="208"/>
                    <a:pt x="3496" y="528"/>
                    <a:pt x="3600" y="600"/>
                  </a:cubicBezTo>
                </a:path>
              </a:pathLst>
            </a:custGeom>
            <a:noFill/>
            <a:ln w="19050">
              <a:solidFill>
                <a:schemeClr val="tx1"/>
              </a:solidFill>
              <a:prstDash val="dash"/>
              <a:round/>
              <a:headEnd/>
              <a:tailEnd/>
            </a:ln>
            <a:effectLst/>
          </p:spPr>
          <p:txBody>
            <a:bodyPr/>
            <a:lstStyle/>
            <a:p>
              <a:endParaRPr lang="fr-FR"/>
            </a:p>
          </p:txBody>
        </p:sp>
        <p:graphicFrame>
          <p:nvGraphicFramePr>
            <p:cNvPr id="9252" name="Object 36"/>
            <p:cNvGraphicFramePr>
              <a:graphicFrameLocks noChangeAspect="1"/>
            </p:cNvGraphicFramePr>
            <p:nvPr/>
          </p:nvGraphicFramePr>
          <p:xfrm>
            <a:off x="1329" y="2183"/>
            <a:ext cx="416" cy="308"/>
          </p:xfrm>
          <a:graphic>
            <a:graphicData uri="http://schemas.openxmlformats.org/presentationml/2006/ole">
              <p:oleObj spid="_x0000_s136195" name="Equation" r:id="rId9" imgW="342751" imgH="253890" progId="">
                <p:embed/>
              </p:oleObj>
            </a:graphicData>
          </a:graphic>
        </p:graphicFrame>
        <p:sp>
          <p:nvSpPr>
            <p:cNvPr id="9254" name="Line 38"/>
            <p:cNvSpPr>
              <a:spLocks noChangeShapeType="1"/>
            </p:cNvSpPr>
            <p:nvPr/>
          </p:nvSpPr>
          <p:spPr bwMode="auto">
            <a:xfrm>
              <a:off x="768" y="3014"/>
              <a:ext cx="336" cy="0"/>
            </a:xfrm>
            <a:prstGeom prst="line">
              <a:avLst/>
            </a:prstGeom>
            <a:noFill/>
            <a:ln w="9525">
              <a:solidFill>
                <a:srgbClr val="FF0000"/>
              </a:solidFill>
              <a:round/>
              <a:headEnd/>
              <a:tailEnd/>
            </a:ln>
            <a:effectLst/>
          </p:spPr>
          <p:txBody>
            <a:bodyPr/>
            <a:lstStyle/>
            <a:p>
              <a:endParaRPr lang="fr-FR"/>
            </a:p>
          </p:txBody>
        </p:sp>
        <p:sp>
          <p:nvSpPr>
            <p:cNvPr id="9255" name="Line 39"/>
            <p:cNvSpPr>
              <a:spLocks noChangeShapeType="1"/>
            </p:cNvSpPr>
            <p:nvPr/>
          </p:nvSpPr>
          <p:spPr bwMode="auto">
            <a:xfrm>
              <a:off x="1104" y="2774"/>
              <a:ext cx="384" cy="0"/>
            </a:xfrm>
            <a:prstGeom prst="line">
              <a:avLst/>
            </a:prstGeom>
            <a:noFill/>
            <a:ln w="9525">
              <a:solidFill>
                <a:srgbClr val="FF0000"/>
              </a:solidFill>
              <a:round/>
              <a:headEnd/>
              <a:tailEnd/>
            </a:ln>
            <a:effectLst/>
          </p:spPr>
          <p:txBody>
            <a:bodyPr/>
            <a:lstStyle/>
            <a:p>
              <a:endParaRPr lang="fr-FR"/>
            </a:p>
          </p:txBody>
        </p:sp>
        <p:sp>
          <p:nvSpPr>
            <p:cNvPr id="9256" name="Line 40"/>
            <p:cNvSpPr>
              <a:spLocks noChangeShapeType="1"/>
            </p:cNvSpPr>
            <p:nvPr/>
          </p:nvSpPr>
          <p:spPr bwMode="auto">
            <a:xfrm>
              <a:off x="1488" y="2534"/>
              <a:ext cx="384" cy="0"/>
            </a:xfrm>
            <a:prstGeom prst="line">
              <a:avLst/>
            </a:prstGeom>
            <a:noFill/>
            <a:ln w="9525">
              <a:solidFill>
                <a:srgbClr val="FF0000"/>
              </a:solidFill>
              <a:round/>
              <a:headEnd/>
              <a:tailEnd/>
            </a:ln>
            <a:effectLst/>
          </p:spPr>
          <p:txBody>
            <a:bodyPr/>
            <a:lstStyle/>
            <a:p>
              <a:endParaRPr lang="fr-FR"/>
            </a:p>
          </p:txBody>
        </p:sp>
        <p:sp>
          <p:nvSpPr>
            <p:cNvPr id="9257" name="Line 41"/>
            <p:cNvSpPr>
              <a:spLocks noChangeShapeType="1"/>
            </p:cNvSpPr>
            <p:nvPr/>
          </p:nvSpPr>
          <p:spPr bwMode="auto">
            <a:xfrm>
              <a:off x="1872" y="2726"/>
              <a:ext cx="384" cy="0"/>
            </a:xfrm>
            <a:prstGeom prst="line">
              <a:avLst/>
            </a:prstGeom>
            <a:noFill/>
            <a:ln w="9525">
              <a:solidFill>
                <a:srgbClr val="FF0000"/>
              </a:solidFill>
              <a:round/>
              <a:headEnd/>
              <a:tailEnd/>
            </a:ln>
            <a:effectLst/>
          </p:spPr>
          <p:txBody>
            <a:bodyPr/>
            <a:lstStyle/>
            <a:p>
              <a:endParaRPr lang="fr-FR"/>
            </a:p>
          </p:txBody>
        </p:sp>
        <p:sp>
          <p:nvSpPr>
            <p:cNvPr id="9258" name="Line 42"/>
            <p:cNvSpPr>
              <a:spLocks noChangeShapeType="1"/>
            </p:cNvSpPr>
            <p:nvPr/>
          </p:nvSpPr>
          <p:spPr bwMode="auto">
            <a:xfrm>
              <a:off x="2256" y="2822"/>
              <a:ext cx="384" cy="0"/>
            </a:xfrm>
            <a:prstGeom prst="line">
              <a:avLst/>
            </a:prstGeom>
            <a:noFill/>
            <a:ln w="9525">
              <a:solidFill>
                <a:srgbClr val="FF0000"/>
              </a:solidFill>
              <a:round/>
              <a:headEnd/>
              <a:tailEnd/>
            </a:ln>
            <a:effectLst/>
          </p:spPr>
          <p:txBody>
            <a:bodyPr/>
            <a:lstStyle/>
            <a:p>
              <a:endParaRPr lang="fr-FR"/>
            </a:p>
          </p:txBody>
        </p:sp>
        <p:sp>
          <p:nvSpPr>
            <p:cNvPr id="9259" name="Line 43"/>
            <p:cNvSpPr>
              <a:spLocks noChangeShapeType="1"/>
            </p:cNvSpPr>
            <p:nvPr/>
          </p:nvSpPr>
          <p:spPr bwMode="auto">
            <a:xfrm>
              <a:off x="2640" y="2870"/>
              <a:ext cx="384" cy="0"/>
            </a:xfrm>
            <a:prstGeom prst="line">
              <a:avLst/>
            </a:prstGeom>
            <a:noFill/>
            <a:ln w="9525">
              <a:solidFill>
                <a:srgbClr val="FF0000"/>
              </a:solidFill>
              <a:round/>
              <a:headEnd/>
              <a:tailEnd/>
            </a:ln>
            <a:effectLst/>
          </p:spPr>
          <p:txBody>
            <a:bodyPr/>
            <a:lstStyle/>
            <a:p>
              <a:endParaRPr lang="fr-FR"/>
            </a:p>
          </p:txBody>
        </p:sp>
        <p:sp>
          <p:nvSpPr>
            <p:cNvPr id="9260" name="Line 44"/>
            <p:cNvSpPr>
              <a:spLocks noChangeShapeType="1"/>
            </p:cNvSpPr>
            <p:nvPr/>
          </p:nvSpPr>
          <p:spPr bwMode="auto">
            <a:xfrm>
              <a:off x="3024" y="2726"/>
              <a:ext cx="384" cy="0"/>
            </a:xfrm>
            <a:prstGeom prst="line">
              <a:avLst/>
            </a:prstGeom>
            <a:noFill/>
            <a:ln w="9525">
              <a:solidFill>
                <a:srgbClr val="FF0000"/>
              </a:solidFill>
              <a:round/>
              <a:headEnd/>
              <a:tailEnd/>
            </a:ln>
            <a:effectLst/>
          </p:spPr>
          <p:txBody>
            <a:bodyPr/>
            <a:lstStyle/>
            <a:p>
              <a:endParaRPr lang="fr-FR"/>
            </a:p>
          </p:txBody>
        </p:sp>
        <p:sp>
          <p:nvSpPr>
            <p:cNvPr id="9261" name="Line 45"/>
            <p:cNvSpPr>
              <a:spLocks noChangeShapeType="1"/>
            </p:cNvSpPr>
            <p:nvPr/>
          </p:nvSpPr>
          <p:spPr bwMode="auto">
            <a:xfrm>
              <a:off x="3444" y="2882"/>
              <a:ext cx="384" cy="0"/>
            </a:xfrm>
            <a:prstGeom prst="line">
              <a:avLst/>
            </a:prstGeom>
            <a:noFill/>
            <a:ln w="9525">
              <a:solidFill>
                <a:srgbClr val="FF0000"/>
              </a:solidFill>
              <a:round/>
              <a:headEnd/>
              <a:tailEnd/>
            </a:ln>
            <a:effectLst/>
          </p:spPr>
          <p:txBody>
            <a:bodyPr/>
            <a:lstStyle/>
            <a:p>
              <a:endParaRPr lang="fr-FR"/>
            </a:p>
          </p:txBody>
        </p:sp>
      </p:grpSp>
      <p:grpSp>
        <p:nvGrpSpPr>
          <p:cNvPr id="8" name="Group 62"/>
          <p:cNvGrpSpPr>
            <a:grpSpLocks/>
          </p:cNvGrpSpPr>
          <p:nvPr/>
        </p:nvGrpSpPr>
        <p:grpSpPr bwMode="auto">
          <a:xfrm>
            <a:off x="1962150" y="4273550"/>
            <a:ext cx="4305300" cy="1203325"/>
            <a:chOff x="720" y="2544"/>
            <a:chExt cx="2712" cy="758"/>
          </a:xfrm>
        </p:grpSpPr>
        <p:sp>
          <p:nvSpPr>
            <p:cNvPr id="9268" name="Line 52"/>
            <p:cNvSpPr>
              <a:spLocks noChangeShapeType="1"/>
            </p:cNvSpPr>
            <p:nvPr/>
          </p:nvSpPr>
          <p:spPr bwMode="auto">
            <a:xfrm flipV="1">
              <a:off x="720" y="3024"/>
              <a:ext cx="0" cy="276"/>
            </a:xfrm>
            <a:prstGeom prst="line">
              <a:avLst/>
            </a:prstGeom>
            <a:noFill/>
            <a:ln w="9525">
              <a:solidFill>
                <a:schemeClr val="accent2"/>
              </a:solidFill>
              <a:round/>
              <a:headEnd/>
              <a:tailEnd type="triangle" w="med" len="med"/>
            </a:ln>
            <a:effectLst/>
          </p:spPr>
          <p:txBody>
            <a:bodyPr/>
            <a:lstStyle/>
            <a:p>
              <a:endParaRPr lang="fr-FR"/>
            </a:p>
          </p:txBody>
        </p:sp>
        <p:sp>
          <p:nvSpPr>
            <p:cNvPr id="9269" name="Line 53"/>
            <p:cNvSpPr>
              <a:spLocks noChangeShapeType="1"/>
            </p:cNvSpPr>
            <p:nvPr/>
          </p:nvSpPr>
          <p:spPr bwMode="auto">
            <a:xfrm flipV="1">
              <a:off x="1488" y="2544"/>
              <a:ext cx="0" cy="758"/>
            </a:xfrm>
            <a:prstGeom prst="line">
              <a:avLst/>
            </a:prstGeom>
            <a:noFill/>
            <a:ln w="9525">
              <a:solidFill>
                <a:schemeClr val="accent2"/>
              </a:solidFill>
              <a:round/>
              <a:headEnd/>
              <a:tailEnd type="triangle" w="med" len="med"/>
            </a:ln>
            <a:effectLst/>
          </p:spPr>
          <p:txBody>
            <a:bodyPr/>
            <a:lstStyle/>
            <a:p>
              <a:endParaRPr lang="fr-FR"/>
            </a:p>
          </p:txBody>
        </p:sp>
        <p:sp>
          <p:nvSpPr>
            <p:cNvPr id="9270" name="Line 54"/>
            <p:cNvSpPr>
              <a:spLocks noChangeShapeType="1"/>
            </p:cNvSpPr>
            <p:nvPr/>
          </p:nvSpPr>
          <p:spPr bwMode="auto">
            <a:xfrm flipV="1">
              <a:off x="3024" y="2736"/>
              <a:ext cx="0" cy="566"/>
            </a:xfrm>
            <a:prstGeom prst="line">
              <a:avLst/>
            </a:prstGeom>
            <a:noFill/>
            <a:ln w="9525">
              <a:solidFill>
                <a:schemeClr val="accent2"/>
              </a:solidFill>
              <a:round/>
              <a:headEnd/>
              <a:tailEnd type="triangle" w="med" len="med"/>
            </a:ln>
            <a:effectLst/>
          </p:spPr>
          <p:txBody>
            <a:bodyPr/>
            <a:lstStyle/>
            <a:p>
              <a:endParaRPr lang="fr-FR"/>
            </a:p>
          </p:txBody>
        </p:sp>
        <p:sp>
          <p:nvSpPr>
            <p:cNvPr id="9271" name="Line 55"/>
            <p:cNvSpPr>
              <a:spLocks noChangeShapeType="1"/>
            </p:cNvSpPr>
            <p:nvPr/>
          </p:nvSpPr>
          <p:spPr bwMode="auto">
            <a:xfrm flipV="1">
              <a:off x="2256" y="2832"/>
              <a:ext cx="0" cy="470"/>
            </a:xfrm>
            <a:prstGeom prst="line">
              <a:avLst/>
            </a:prstGeom>
            <a:noFill/>
            <a:ln w="9525">
              <a:solidFill>
                <a:schemeClr val="accent2"/>
              </a:solidFill>
              <a:round/>
              <a:headEnd/>
              <a:tailEnd type="triangle" w="med" len="med"/>
            </a:ln>
            <a:effectLst/>
          </p:spPr>
          <p:txBody>
            <a:bodyPr/>
            <a:lstStyle/>
            <a:p>
              <a:endParaRPr lang="fr-FR"/>
            </a:p>
          </p:txBody>
        </p:sp>
        <p:sp>
          <p:nvSpPr>
            <p:cNvPr id="9272" name="Line 56"/>
            <p:cNvSpPr>
              <a:spLocks noChangeShapeType="1"/>
            </p:cNvSpPr>
            <p:nvPr/>
          </p:nvSpPr>
          <p:spPr bwMode="auto">
            <a:xfrm flipV="1">
              <a:off x="1104" y="2727"/>
              <a:ext cx="0" cy="573"/>
            </a:xfrm>
            <a:prstGeom prst="line">
              <a:avLst/>
            </a:prstGeom>
            <a:noFill/>
            <a:ln w="9525">
              <a:solidFill>
                <a:schemeClr val="accent2"/>
              </a:solidFill>
              <a:round/>
              <a:headEnd/>
              <a:tailEnd type="triangle" w="med" len="med"/>
            </a:ln>
            <a:effectLst/>
          </p:spPr>
          <p:txBody>
            <a:bodyPr/>
            <a:lstStyle/>
            <a:p>
              <a:endParaRPr lang="fr-FR"/>
            </a:p>
          </p:txBody>
        </p:sp>
        <p:sp>
          <p:nvSpPr>
            <p:cNvPr id="9273" name="Line 57"/>
            <p:cNvSpPr>
              <a:spLocks noChangeShapeType="1"/>
            </p:cNvSpPr>
            <p:nvPr/>
          </p:nvSpPr>
          <p:spPr bwMode="auto">
            <a:xfrm flipV="1">
              <a:off x="1872" y="2693"/>
              <a:ext cx="0" cy="609"/>
            </a:xfrm>
            <a:prstGeom prst="line">
              <a:avLst/>
            </a:prstGeom>
            <a:noFill/>
            <a:ln w="9525">
              <a:solidFill>
                <a:schemeClr val="accent2"/>
              </a:solidFill>
              <a:round/>
              <a:headEnd/>
              <a:tailEnd type="triangle" w="med" len="med"/>
            </a:ln>
            <a:effectLst/>
          </p:spPr>
          <p:txBody>
            <a:bodyPr/>
            <a:lstStyle/>
            <a:p>
              <a:endParaRPr lang="fr-FR"/>
            </a:p>
          </p:txBody>
        </p:sp>
        <p:sp>
          <p:nvSpPr>
            <p:cNvPr id="9274" name="Line 58"/>
            <p:cNvSpPr>
              <a:spLocks noChangeShapeType="1"/>
            </p:cNvSpPr>
            <p:nvPr/>
          </p:nvSpPr>
          <p:spPr bwMode="auto">
            <a:xfrm flipV="1">
              <a:off x="3432" y="2727"/>
              <a:ext cx="0" cy="575"/>
            </a:xfrm>
            <a:prstGeom prst="line">
              <a:avLst/>
            </a:prstGeom>
            <a:noFill/>
            <a:ln w="9525">
              <a:solidFill>
                <a:schemeClr val="accent2"/>
              </a:solidFill>
              <a:round/>
              <a:headEnd/>
              <a:tailEnd type="triangle" w="med" len="med"/>
            </a:ln>
            <a:effectLst/>
          </p:spPr>
          <p:txBody>
            <a:bodyPr/>
            <a:lstStyle/>
            <a:p>
              <a:endParaRPr lang="fr-FR"/>
            </a:p>
          </p:txBody>
        </p:sp>
        <p:sp>
          <p:nvSpPr>
            <p:cNvPr id="9275" name="Line 59"/>
            <p:cNvSpPr>
              <a:spLocks noChangeShapeType="1"/>
            </p:cNvSpPr>
            <p:nvPr/>
          </p:nvSpPr>
          <p:spPr bwMode="auto">
            <a:xfrm flipV="1">
              <a:off x="2640" y="2880"/>
              <a:ext cx="0" cy="422"/>
            </a:xfrm>
            <a:prstGeom prst="line">
              <a:avLst/>
            </a:prstGeom>
            <a:noFill/>
            <a:ln w="9525">
              <a:solidFill>
                <a:schemeClr val="accent2"/>
              </a:solidFill>
              <a:round/>
              <a:headEnd/>
              <a:tailEnd type="triangle" w="med" len="med"/>
            </a:ln>
            <a:effectLst/>
          </p:spPr>
          <p:txBody>
            <a:bodyPr/>
            <a:lstStyle/>
            <a:p>
              <a:endParaRPr lang="fr-FR"/>
            </a:p>
          </p:txBody>
        </p:sp>
      </p:grpSp>
      <p:grpSp>
        <p:nvGrpSpPr>
          <p:cNvPr id="9" name="Group 66"/>
          <p:cNvGrpSpPr>
            <a:grpSpLocks/>
          </p:cNvGrpSpPr>
          <p:nvPr/>
        </p:nvGrpSpPr>
        <p:grpSpPr bwMode="auto">
          <a:xfrm>
            <a:off x="1595438" y="4084638"/>
            <a:ext cx="1582737" cy="1027112"/>
            <a:chOff x="489" y="2425"/>
            <a:chExt cx="997" cy="647"/>
          </a:xfrm>
        </p:grpSpPr>
        <p:graphicFrame>
          <p:nvGraphicFramePr>
            <p:cNvPr id="9279" name="Object 63"/>
            <p:cNvGraphicFramePr>
              <a:graphicFrameLocks noChangeAspect="1"/>
            </p:cNvGraphicFramePr>
            <p:nvPr/>
          </p:nvGraphicFramePr>
          <p:xfrm>
            <a:off x="489" y="2425"/>
            <a:ext cx="493" cy="309"/>
          </p:xfrm>
          <a:graphic>
            <a:graphicData uri="http://schemas.openxmlformats.org/presentationml/2006/ole">
              <p:oleObj spid="_x0000_s136194" name="Equation" r:id="rId10" imgW="406048" imgH="253780" progId="">
                <p:embed/>
              </p:oleObj>
            </a:graphicData>
          </a:graphic>
        </p:graphicFrame>
        <p:sp>
          <p:nvSpPr>
            <p:cNvPr id="9280" name="Line 64"/>
            <p:cNvSpPr>
              <a:spLocks noChangeShapeType="1"/>
            </p:cNvSpPr>
            <p:nvPr/>
          </p:nvSpPr>
          <p:spPr bwMode="auto">
            <a:xfrm>
              <a:off x="814" y="2688"/>
              <a:ext cx="672" cy="384"/>
            </a:xfrm>
            <a:prstGeom prst="line">
              <a:avLst/>
            </a:prstGeom>
            <a:noFill/>
            <a:ln w="9525">
              <a:solidFill>
                <a:schemeClr val="accent2"/>
              </a:solidFill>
              <a:round/>
              <a:headEnd/>
              <a:tailEnd type="triangle" w="med" len="med"/>
            </a:ln>
            <a:effectLst/>
          </p:spPr>
          <p:txBody>
            <a:bodyPr/>
            <a:lstStyle/>
            <a:p>
              <a:endParaRPr lang="fr-FR"/>
            </a:p>
          </p:txBody>
        </p:sp>
      </p:grpSp>
      <p:sp>
        <p:nvSpPr>
          <p:cNvPr id="60" name="Text Box 32"/>
          <p:cNvSpPr txBox="1">
            <a:spLocks noChangeArrowheads="1"/>
          </p:cNvSpPr>
          <p:nvPr/>
        </p:nvSpPr>
        <p:spPr bwMode="auto">
          <a:xfrm>
            <a:off x="0" y="815015"/>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a:t>
            </a:r>
            <a:r>
              <a:rPr lang="en-US" altLang="zh-CN" dirty="0" smtClean="0">
                <a:solidFill>
                  <a:srgbClr val="003399"/>
                </a:solidFill>
              </a:rPr>
              <a:t>ECHANTILLONNAGE </a:t>
            </a:r>
            <a:r>
              <a:rPr lang="en-US" altLang="zh-CN" dirty="0" smtClean="0">
                <a:solidFill>
                  <a:srgbClr val="003399"/>
                </a:solidFill>
              </a:rPr>
              <a:t>AVEC BLOQUEUR</a:t>
            </a:r>
            <a:endParaRPr lang="en-US" altLang="zh-CN" dirty="0">
              <a:solidFill>
                <a:srgbClr val="003399"/>
              </a:solidFill>
            </a:endParaRPr>
          </a:p>
        </p:txBody>
      </p:sp>
      <p:sp>
        <p:nvSpPr>
          <p:cNvPr id="5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57" name="Espace réservé du numéro de diapositive 56"/>
          <p:cNvSpPr>
            <a:spLocks noGrp="1"/>
          </p:cNvSpPr>
          <p:nvPr>
            <p:ph type="sldNum" sz="quarter" idx="12"/>
          </p:nvPr>
        </p:nvSpPr>
        <p:spPr/>
        <p:txBody>
          <a:bodyPr/>
          <a:lstStyle/>
          <a:p>
            <a:fld id="{2C94B7E7-F509-4100-BE7B-E3DEB2C53554}"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6781800" y="1892300"/>
            <a:ext cx="990600" cy="504825"/>
            <a:chOff x="4368" y="1240"/>
            <a:chExt cx="624" cy="318"/>
          </a:xfrm>
        </p:grpSpPr>
        <p:sp>
          <p:nvSpPr>
            <p:cNvPr id="10261" name="Line 21"/>
            <p:cNvSpPr>
              <a:spLocks noChangeShapeType="1"/>
            </p:cNvSpPr>
            <p:nvPr/>
          </p:nvSpPr>
          <p:spPr bwMode="auto">
            <a:xfrm>
              <a:off x="4368" y="1558"/>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2" name="Object 22"/>
            <p:cNvGraphicFramePr>
              <a:graphicFrameLocks noChangeAspect="1"/>
            </p:cNvGraphicFramePr>
            <p:nvPr/>
          </p:nvGraphicFramePr>
          <p:xfrm>
            <a:off x="4606" y="1240"/>
            <a:ext cx="386" cy="278"/>
          </p:xfrm>
          <a:graphic>
            <a:graphicData uri="http://schemas.openxmlformats.org/presentationml/2006/ole">
              <p:oleObj spid="_x0000_s137228" name="Equation" r:id="rId3" imgW="317362" imgH="228501" progId="Equation.3">
                <p:embed/>
              </p:oleObj>
            </a:graphicData>
          </a:graphic>
        </p:graphicFrame>
      </p:grpSp>
      <p:grpSp>
        <p:nvGrpSpPr>
          <p:cNvPr id="3" name="Group 40"/>
          <p:cNvGrpSpPr>
            <a:grpSpLocks/>
          </p:cNvGrpSpPr>
          <p:nvPr/>
        </p:nvGrpSpPr>
        <p:grpSpPr bwMode="auto">
          <a:xfrm>
            <a:off x="838200" y="958952"/>
            <a:ext cx="3048000" cy="1905000"/>
            <a:chOff x="624" y="528"/>
            <a:chExt cx="1920" cy="1200"/>
          </a:xfrm>
        </p:grpSpPr>
        <p:graphicFrame>
          <p:nvGraphicFramePr>
            <p:cNvPr id="10260" name="Object 20"/>
            <p:cNvGraphicFramePr>
              <a:graphicFrameLocks noChangeAspect="1"/>
            </p:cNvGraphicFramePr>
            <p:nvPr/>
          </p:nvGraphicFramePr>
          <p:xfrm>
            <a:off x="1983" y="1200"/>
            <a:ext cx="417" cy="293"/>
          </p:xfrm>
          <a:graphic>
            <a:graphicData uri="http://schemas.openxmlformats.org/presentationml/2006/ole">
              <p:oleObj spid="_x0000_s137225" name="Equation" r:id="rId4" imgW="342751" imgH="241195" progId="Equation.3">
                <p:embed/>
              </p:oleObj>
            </a:graphicData>
          </a:graphic>
        </p:graphicFrame>
        <p:sp>
          <p:nvSpPr>
            <p:cNvPr id="10263" name="AutoShape 23"/>
            <p:cNvSpPr>
              <a:spLocks noChangeArrowheads="1"/>
            </p:cNvSpPr>
            <p:nvPr/>
          </p:nvSpPr>
          <p:spPr bwMode="auto">
            <a:xfrm>
              <a:off x="1344" y="134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0264" name="Line 24"/>
            <p:cNvSpPr>
              <a:spLocks noChangeShapeType="1"/>
            </p:cNvSpPr>
            <p:nvPr/>
          </p:nvSpPr>
          <p:spPr bwMode="auto">
            <a:xfrm>
              <a:off x="1056"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0265" name="Line 25"/>
            <p:cNvSpPr>
              <a:spLocks noChangeShapeType="1"/>
            </p:cNvSpPr>
            <p:nvPr/>
          </p:nvSpPr>
          <p:spPr bwMode="auto">
            <a:xfrm>
              <a:off x="1728"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0266" name="Object 26"/>
            <p:cNvGraphicFramePr>
              <a:graphicFrameLocks noChangeAspect="1"/>
            </p:cNvGraphicFramePr>
            <p:nvPr/>
          </p:nvGraphicFramePr>
          <p:xfrm>
            <a:off x="624" y="1392"/>
            <a:ext cx="324" cy="262"/>
          </p:xfrm>
          <a:graphic>
            <a:graphicData uri="http://schemas.openxmlformats.org/presentationml/2006/ole">
              <p:oleObj spid="_x0000_s137226" name="Equation" r:id="rId5" imgW="266353" imgH="215619" progId="Equation.3">
                <p:embed/>
              </p:oleObj>
            </a:graphicData>
          </a:graphic>
        </p:graphicFrame>
        <p:graphicFrame>
          <p:nvGraphicFramePr>
            <p:cNvPr id="10267" name="Object 27"/>
            <p:cNvGraphicFramePr>
              <a:graphicFrameLocks noChangeAspect="1"/>
            </p:cNvGraphicFramePr>
            <p:nvPr/>
          </p:nvGraphicFramePr>
          <p:xfrm>
            <a:off x="864" y="528"/>
            <a:ext cx="1641" cy="562"/>
          </p:xfrm>
          <a:graphic>
            <a:graphicData uri="http://schemas.openxmlformats.org/presentationml/2006/ole">
              <p:oleObj spid="_x0000_s137227" name="Equation" r:id="rId6" imgW="1257300" imgH="431800" progId="Equation.3">
                <p:embed/>
              </p:oleObj>
            </a:graphicData>
          </a:graphic>
        </p:graphicFrame>
        <p:sp>
          <p:nvSpPr>
            <p:cNvPr id="10268" name="Line 28"/>
            <p:cNvSpPr>
              <a:spLocks noChangeShapeType="1"/>
            </p:cNvSpPr>
            <p:nvPr/>
          </p:nvSpPr>
          <p:spPr bwMode="auto">
            <a:xfrm>
              <a:off x="1536" y="1104"/>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4" name="Group 45"/>
          <p:cNvGrpSpPr>
            <a:grpSpLocks/>
          </p:cNvGrpSpPr>
          <p:nvPr/>
        </p:nvGrpSpPr>
        <p:grpSpPr bwMode="auto">
          <a:xfrm>
            <a:off x="3886200" y="1600200"/>
            <a:ext cx="2895600" cy="1547813"/>
            <a:chOff x="2112" y="1152"/>
            <a:chExt cx="1824" cy="975"/>
          </a:xfrm>
        </p:grpSpPr>
        <p:sp>
          <p:nvSpPr>
            <p:cNvPr id="10259" name="Rectangle 19"/>
            <p:cNvSpPr>
              <a:spLocks noChangeArrowheads="1"/>
            </p:cNvSpPr>
            <p:nvPr/>
          </p:nvSpPr>
          <p:spPr bwMode="auto">
            <a:xfrm>
              <a:off x="2112" y="1152"/>
              <a:ext cx="1824" cy="975"/>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sp>
          <p:nvSpPr>
            <p:cNvPr id="10270" name="Line 30"/>
            <p:cNvSpPr>
              <a:spLocks noChangeShapeType="1"/>
            </p:cNvSpPr>
            <p:nvPr/>
          </p:nvSpPr>
          <p:spPr bwMode="auto">
            <a:xfrm>
              <a:off x="2586" y="1872"/>
              <a:ext cx="843" cy="0"/>
            </a:xfrm>
            <a:prstGeom prst="line">
              <a:avLst/>
            </a:prstGeom>
            <a:noFill/>
            <a:ln w="9525">
              <a:solidFill>
                <a:schemeClr val="tx1"/>
              </a:solidFill>
              <a:round/>
              <a:headEnd/>
              <a:tailEnd/>
            </a:ln>
            <a:effectLst/>
          </p:spPr>
          <p:txBody>
            <a:bodyPr/>
            <a:lstStyle/>
            <a:p>
              <a:endParaRPr lang="fr-FR"/>
            </a:p>
          </p:txBody>
        </p:sp>
        <p:sp>
          <p:nvSpPr>
            <p:cNvPr id="10271" name="Line 31"/>
            <p:cNvSpPr>
              <a:spLocks noChangeShapeType="1"/>
            </p:cNvSpPr>
            <p:nvPr/>
          </p:nvSpPr>
          <p:spPr bwMode="auto">
            <a:xfrm flipV="1">
              <a:off x="2586" y="1296"/>
              <a:ext cx="0" cy="576"/>
            </a:xfrm>
            <a:prstGeom prst="line">
              <a:avLst/>
            </a:prstGeom>
            <a:noFill/>
            <a:ln w="9525">
              <a:solidFill>
                <a:schemeClr val="tx1"/>
              </a:solidFill>
              <a:round/>
              <a:headEnd/>
              <a:tailEnd/>
            </a:ln>
            <a:effectLst/>
          </p:spPr>
          <p:txBody>
            <a:bodyPr/>
            <a:lstStyle/>
            <a:p>
              <a:endParaRPr lang="fr-FR"/>
            </a:p>
          </p:txBody>
        </p:sp>
        <p:sp>
          <p:nvSpPr>
            <p:cNvPr id="10272" name="Line 32"/>
            <p:cNvSpPr>
              <a:spLocks noChangeShapeType="1"/>
            </p:cNvSpPr>
            <p:nvPr/>
          </p:nvSpPr>
          <p:spPr bwMode="auto">
            <a:xfrm>
              <a:off x="2586" y="1536"/>
              <a:ext cx="624" cy="0"/>
            </a:xfrm>
            <a:prstGeom prst="line">
              <a:avLst/>
            </a:prstGeom>
            <a:noFill/>
            <a:ln w="19050">
              <a:solidFill>
                <a:schemeClr val="tx1"/>
              </a:solidFill>
              <a:round/>
              <a:headEnd/>
              <a:tailEnd/>
            </a:ln>
            <a:effectLst/>
          </p:spPr>
          <p:txBody>
            <a:bodyPr/>
            <a:lstStyle/>
            <a:p>
              <a:endParaRPr lang="fr-FR"/>
            </a:p>
          </p:txBody>
        </p:sp>
        <p:sp>
          <p:nvSpPr>
            <p:cNvPr id="10273" name="Line 33"/>
            <p:cNvSpPr>
              <a:spLocks noChangeShapeType="1"/>
            </p:cNvSpPr>
            <p:nvPr/>
          </p:nvSpPr>
          <p:spPr bwMode="auto">
            <a:xfrm>
              <a:off x="3210" y="1536"/>
              <a:ext cx="0" cy="336"/>
            </a:xfrm>
            <a:prstGeom prst="line">
              <a:avLst/>
            </a:prstGeom>
            <a:noFill/>
            <a:ln w="19050">
              <a:solidFill>
                <a:schemeClr val="tx1"/>
              </a:solidFill>
              <a:round/>
              <a:headEnd/>
              <a:tailEnd/>
            </a:ln>
            <a:effectLst/>
          </p:spPr>
          <p:txBody>
            <a:bodyPr/>
            <a:lstStyle/>
            <a:p>
              <a:endParaRPr lang="fr-FR"/>
            </a:p>
          </p:txBody>
        </p:sp>
        <p:graphicFrame>
          <p:nvGraphicFramePr>
            <p:cNvPr id="10274" name="Object 34"/>
            <p:cNvGraphicFramePr>
              <a:graphicFrameLocks noChangeAspect="1"/>
            </p:cNvGraphicFramePr>
            <p:nvPr/>
          </p:nvGraphicFramePr>
          <p:xfrm>
            <a:off x="2490" y="1872"/>
            <a:ext cx="168" cy="212"/>
          </p:xfrm>
          <a:graphic>
            <a:graphicData uri="http://schemas.openxmlformats.org/presentationml/2006/ole">
              <p:oleObj spid="_x0000_s137220" name="Equation" r:id="rId7" imgW="126725" imgH="177415" progId="Equation.3">
                <p:embed/>
              </p:oleObj>
            </a:graphicData>
          </a:graphic>
        </p:graphicFrame>
        <p:graphicFrame>
          <p:nvGraphicFramePr>
            <p:cNvPr id="10275" name="Object 35"/>
            <p:cNvGraphicFramePr>
              <a:graphicFrameLocks noChangeAspect="1"/>
            </p:cNvGraphicFramePr>
            <p:nvPr/>
          </p:nvGraphicFramePr>
          <p:xfrm>
            <a:off x="2442" y="1200"/>
            <a:ext cx="118" cy="197"/>
          </p:xfrm>
          <a:graphic>
            <a:graphicData uri="http://schemas.openxmlformats.org/presentationml/2006/ole">
              <p:oleObj spid="_x0000_s137221" name="Equation" r:id="rId8" imgW="88707" imgH="164742" progId="Equation.3">
                <p:embed/>
              </p:oleObj>
            </a:graphicData>
          </a:graphic>
        </p:graphicFrame>
        <p:graphicFrame>
          <p:nvGraphicFramePr>
            <p:cNvPr id="10276" name="Object 36"/>
            <p:cNvGraphicFramePr>
              <a:graphicFrameLocks noChangeAspect="1"/>
            </p:cNvGraphicFramePr>
            <p:nvPr/>
          </p:nvGraphicFramePr>
          <p:xfrm>
            <a:off x="3114" y="1872"/>
            <a:ext cx="193" cy="206"/>
          </p:xfrm>
          <a:graphic>
            <a:graphicData uri="http://schemas.openxmlformats.org/presentationml/2006/ole">
              <p:oleObj spid="_x0000_s137222" name="Equation" r:id="rId9" imgW="139579" imgH="164957" progId="Equation.3">
                <p:embed/>
              </p:oleObj>
            </a:graphicData>
          </a:graphic>
        </p:graphicFrame>
        <p:graphicFrame>
          <p:nvGraphicFramePr>
            <p:cNvPr id="10277" name="Object 37"/>
            <p:cNvGraphicFramePr>
              <a:graphicFrameLocks noChangeAspect="1"/>
            </p:cNvGraphicFramePr>
            <p:nvPr/>
          </p:nvGraphicFramePr>
          <p:xfrm>
            <a:off x="3429" y="1874"/>
            <a:ext cx="123" cy="190"/>
          </p:xfrm>
          <a:graphic>
            <a:graphicData uri="http://schemas.openxmlformats.org/presentationml/2006/ole">
              <p:oleObj spid="_x0000_s137223" name="Equation" r:id="rId10" imgW="88746" imgH="152136" progId="Equation.3">
                <p:embed/>
              </p:oleObj>
            </a:graphicData>
          </a:graphic>
        </p:graphicFrame>
        <p:graphicFrame>
          <p:nvGraphicFramePr>
            <p:cNvPr id="10278" name="Object 38"/>
            <p:cNvGraphicFramePr>
              <a:graphicFrameLocks noChangeAspect="1"/>
            </p:cNvGraphicFramePr>
            <p:nvPr/>
          </p:nvGraphicFramePr>
          <p:xfrm>
            <a:off x="2634" y="1200"/>
            <a:ext cx="385" cy="277"/>
          </p:xfrm>
          <a:graphic>
            <a:graphicData uri="http://schemas.openxmlformats.org/presentationml/2006/ole">
              <p:oleObj spid="_x0000_s137224" name="Equation" r:id="rId11" imgW="317362" imgH="228501" progId="Equation.3">
                <p:embed/>
              </p:oleObj>
            </a:graphicData>
          </a:graphic>
        </p:graphicFrame>
      </p:grpSp>
      <p:grpSp>
        <p:nvGrpSpPr>
          <p:cNvPr id="5" name="Group 44"/>
          <p:cNvGrpSpPr>
            <a:grpSpLocks/>
          </p:cNvGrpSpPr>
          <p:nvPr/>
        </p:nvGrpSpPr>
        <p:grpSpPr bwMode="auto">
          <a:xfrm>
            <a:off x="1752600" y="1492352"/>
            <a:ext cx="5334000" cy="2595563"/>
            <a:chOff x="1200" y="864"/>
            <a:chExt cx="3360" cy="1635"/>
          </a:xfrm>
        </p:grpSpPr>
        <p:sp>
          <p:nvSpPr>
            <p:cNvPr id="10282" name="Rectangle 42"/>
            <p:cNvSpPr>
              <a:spLocks noChangeArrowheads="1"/>
            </p:cNvSpPr>
            <p:nvPr/>
          </p:nvSpPr>
          <p:spPr bwMode="auto">
            <a:xfrm>
              <a:off x="1200" y="864"/>
              <a:ext cx="3360" cy="1344"/>
            </a:xfrm>
            <a:prstGeom prst="rect">
              <a:avLst/>
            </a:prstGeom>
            <a:noFill/>
            <a:ln w="28575">
              <a:solidFill>
                <a:schemeClr val="accent2"/>
              </a:solidFill>
              <a:prstDash val="dash"/>
              <a:miter lim="800000"/>
              <a:headEnd/>
              <a:tailEnd/>
            </a:ln>
            <a:effectLst/>
          </p:spPr>
          <p:txBody>
            <a:bodyPr wrap="none" anchor="ctr"/>
            <a:lstStyle/>
            <a:p>
              <a:endParaRPr lang="fr-FR"/>
            </a:p>
          </p:txBody>
        </p:sp>
        <p:sp>
          <p:nvSpPr>
            <p:cNvPr id="10283" name="Text Box 43"/>
            <p:cNvSpPr txBox="1">
              <a:spLocks noChangeArrowheads="1"/>
            </p:cNvSpPr>
            <p:nvPr/>
          </p:nvSpPr>
          <p:spPr bwMode="auto">
            <a:xfrm>
              <a:off x="2110" y="2208"/>
              <a:ext cx="1968" cy="291"/>
            </a:xfrm>
            <a:prstGeom prst="rect">
              <a:avLst/>
            </a:prstGeom>
            <a:noFill/>
            <a:ln w="9525">
              <a:noFill/>
              <a:miter lim="800000"/>
              <a:headEnd/>
              <a:tailEnd/>
            </a:ln>
            <a:effectLst/>
          </p:spPr>
          <p:txBody>
            <a:bodyPr wrap="none">
              <a:spAutoFit/>
            </a:bodyPr>
            <a:lstStyle/>
            <a:p>
              <a:r>
                <a:rPr lang="en-US" altLang="zh-CN" dirty="0" err="1" smtClean="0">
                  <a:solidFill>
                    <a:schemeClr val="accent2"/>
                  </a:solidFill>
                </a:rPr>
                <a:t>Bloqueur</a:t>
              </a:r>
              <a:r>
                <a:rPr lang="en-US" altLang="zh-CN" dirty="0" smtClean="0">
                  <a:solidFill>
                    <a:schemeClr val="accent2"/>
                  </a:solidFill>
                </a:rPr>
                <a:t> </a:t>
              </a:r>
              <a:r>
                <a:rPr lang="en-US" altLang="zh-CN" dirty="0" err="1" smtClean="0">
                  <a:solidFill>
                    <a:schemeClr val="accent2"/>
                  </a:solidFill>
                </a:rPr>
                <a:t>d’ordre</a:t>
              </a:r>
              <a:r>
                <a:rPr lang="en-US" altLang="zh-CN" dirty="0" smtClean="0">
                  <a:solidFill>
                    <a:schemeClr val="accent2"/>
                  </a:solidFill>
                </a:rPr>
                <a:t> </a:t>
              </a:r>
              <a:r>
                <a:rPr lang="en-US" altLang="zh-CN" dirty="0" err="1" smtClean="0">
                  <a:solidFill>
                    <a:schemeClr val="accent2"/>
                  </a:solidFill>
                </a:rPr>
                <a:t>zéro</a:t>
              </a:r>
              <a:endParaRPr lang="en-US" altLang="zh-CN" dirty="0">
                <a:solidFill>
                  <a:schemeClr val="accent2"/>
                </a:solidFill>
              </a:endParaRPr>
            </a:p>
          </p:txBody>
        </p:sp>
      </p:grpSp>
      <p:graphicFrame>
        <p:nvGraphicFramePr>
          <p:cNvPr id="10287" name="Object 47"/>
          <p:cNvGraphicFramePr>
            <a:graphicFrameLocks noChangeAspect="1"/>
          </p:cNvGraphicFramePr>
          <p:nvPr/>
        </p:nvGraphicFramePr>
        <p:xfrm>
          <a:off x="1763713" y="4149725"/>
          <a:ext cx="5183187" cy="892175"/>
        </p:xfrm>
        <a:graphic>
          <a:graphicData uri="http://schemas.openxmlformats.org/presentationml/2006/ole">
            <p:oleObj spid="_x0000_s137218" name="Equation" r:id="rId12" imgW="2501900" imgH="431800" progId="Equation.3">
              <p:embed/>
            </p:oleObj>
          </a:graphicData>
        </a:graphic>
      </p:graphicFrame>
      <p:graphicFrame>
        <p:nvGraphicFramePr>
          <p:cNvPr id="10288" name="Object 48"/>
          <p:cNvGraphicFramePr>
            <a:graphicFrameLocks noChangeAspect="1"/>
          </p:cNvGraphicFramePr>
          <p:nvPr/>
        </p:nvGraphicFramePr>
        <p:xfrm>
          <a:off x="2165350" y="5348288"/>
          <a:ext cx="4237038" cy="944562"/>
        </p:xfrm>
        <a:graphic>
          <a:graphicData uri="http://schemas.openxmlformats.org/presentationml/2006/ole">
            <p:oleObj spid="_x0000_s137219" name="Équation" r:id="rId13" imgW="2044440" imgH="457200" progId="Equation.3">
              <p:embed/>
            </p:oleObj>
          </a:graphicData>
        </a:graphic>
      </p:graphicFrame>
      <p:sp>
        <p:nvSpPr>
          <p:cNvPr id="36" name="Text Box 32"/>
          <p:cNvSpPr txBox="1">
            <a:spLocks noChangeArrowheads="1"/>
          </p:cNvSpPr>
          <p:nvPr/>
        </p:nvSpPr>
        <p:spPr bwMode="auto">
          <a:xfrm>
            <a:off x="0" y="547723"/>
            <a:ext cx="6005618" cy="461665"/>
          </a:xfrm>
          <a:prstGeom prst="rect">
            <a:avLst/>
          </a:prstGeom>
          <a:noFill/>
          <a:ln w="9525">
            <a:noFill/>
            <a:miter lim="800000"/>
            <a:headEnd/>
            <a:tailEnd/>
          </a:ln>
          <a:effectLst/>
        </p:spPr>
        <p:txBody>
          <a:bodyPr wrap="none">
            <a:spAutoFit/>
          </a:bodyPr>
          <a:lstStyle/>
          <a:p>
            <a:r>
              <a:rPr lang="en-US" altLang="zh-CN" dirty="0" smtClean="0">
                <a:solidFill>
                  <a:srgbClr val="003399"/>
                </a:solidFill>
              </a:rPr>
              <a:t>ECHANTILLONNAGE </a:t>
            </a:r>
            <a:r>
              <a:rPr lang="en-US" altLang="zh-CN" dirty="0" smtClean="0">
                <a:solidFill>
                  <a:srgbClr val="003399"/>
                </a:solidFill>
              </a:rPr>
              <a:t>AVEC BLOQUEUR</a:t>
            </a:r>
            <a:endParaRPr lang="en-US" altLang="zh-CN" dirty="0">
              <a:solidFill>
                <a:srgbClr val="003399"/>
              </a:solidFill>
            </a:endParaRPr>
          </a:p>
        </p:txBody>
      </p:sp>
      <p:sp>
        <p:nvSpPr>
          <p:cNvPr id="31"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3" name="Espace réservé du numéro de diapositive 32"/>
          <p:cNvSpPr>
            <a:spLocks noGrp="1"/>
          </p:cNvSpPr>
          <p:nvPr>
            <p:ph type="sldNum" sz="quarter" idx="12"/>
          </p:nvPr>
        </p:nvSpPr>
        <p:spPr/>
        <p:txBody>
          <a:bodyPr/>
          <a:lstStyle/>
          <a:p>
            <a:fld id="{2C94B7E7-F509-4100-BE7B-E3DEB2C53554}" type="slidenum">
              <a:rPr lang="fr-FR" smtClean="0"/>
              <a:pPr/>
              <a:t>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87"/>
                                        </p:tgtEl>
                                        <p:attrNameLst>
                                          <p:attrName>style.visibility</p:attrName>
                                        </p:attrNameLst>
                                      </p:cBhvr>
                                      <p:to>
                                        <p:strVal val="visible"/>
                                      </p:to>
                                    </p:set>
                                    <p:animEffect transition="in" filter="dissolve">
                                      <p:cBhvr>
                                        <p:cTn id="27" dur="500"/>
                                        <p:tgtEl>
                                          <p:spTgt spid="102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88"/>
                                        </p:tgtEl>
                                        <p:attrNameLst>
                                          <p:attrName>style.visibility</p:attrName>
                                        </p:attrNameLst>
                                      </p:cBhvr>
                                      <p:to>
                                        <p:strVal val="visible"/>
                                      </p:to>
                                    </p:set>
                                    <p:animEffect transition="in" filter="dissolve">
                                      <p:cBhvr>
                                        <p:cTn id="32"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5962650" y="2133600"/>
            <a:ext cx="2373313" cy="609600"/>
            <a:chOff x="3756" y="1344"/>
            <a:chExt cx="1495" cy="384"/>
          </a:xfrm>
        </p:grpSpPr>
        <p:sp>
          <p:nvSpPr>
            <p:cNvPr id="11279" name="Rectangle 15"/>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80" name="Object 16"/>
            <p:cNvGraphicFramePr>
              <a:graphicFrameLocks noChangeAspect="1"/>
            </p:cNvGraphicFramePr>
            <p:nvPr/>
          </p:nvGraphicFramePr>
          <p:xfrm>
            <a:off x="3852" y="1414"/>
            <a:ext cx="385" cy="262"/>
          </p:xfrm>
          <a:graphic>
            <a:graphicData uri="http://schemas.openxmlformats.org/presentationml/2006/ole">
              <p:oleObj spid="_x0000_s138254" name="Equation" r:id="rId3" imgW="317087" imgH="215619" progId="Equation.3">
                <p:embed/>
              </p:oleObj>
            </a:graphicData>
          </a:graphic>
        </p:graphicFrame>
        <p:sp>
          <p:nvSpPr>
            <p:cNvPr id="11282" name="Line 18"/>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3" name="Object 19"/>
            <p:cNvGraphicFramePr>
              <a:graphicFrameLocks noChangeAspect="1"/>
            </p:cNvGraphicFramePr>
            <p:nvPr/>
          </p:nvGraphicFramePr>
          <p:xfrm>
            <a:off x="4866" y="1392"/>
            <a:ext cx="385" cy="262"/>
          </p:xfrm>
          <a:graphic>
            <a:graphicData uri="http://schemas.openxmlformats.org/presentationml/2006/ole">
              <p:oleObj spid="_x0000_s138255" name="Equation" r:id="rId4" imgW="317087" imgH="215619" progId="Equation.3">
                <p:embed/>
              </p:oleObj>
            </a:graphicData>
          </a:graphic>
        </p:graphicFrame>
      </p:grpSp>
      <p:sp>
        <p:nvSpPr>
          <p:cNvPr id="11297" name="Rectangle 33"/>
          <p:cNvSpPr>
            <a:spLocks noChangeArrowheads="1"/>
          </p:cNvSpPr>
          <p:nvPr/>
        </p:nvSpPr>
        <p:spPr bwMode="auto">
          <a:xfrm>
            <a:off x="3962400" y="4114800"/>
            <a:ext cx="1981200" cy="13716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8" name="Rectangle 34"/>
          <p:cNvSpPr>
            <a:spLocks noChangeArrowheads="1"/>
          </p:cNvSpPr>
          <p:nvPr/>
        </p:nvSpPr>
        <p:spPr bwMode="auto">
          <a:xfrm>
            <a:off x="4114800" y="1905000"/>
            <a:ext cx="2971800" cy="1066800"/>
          </a:xfrm>
          <a:prstGeom prst="rect">
            <a:avLst/>
          </a:prstGeom>
          <a:noFill/>
          <a:ln w="28575">
            <a:solidFill>
              <a:srgbClr val="FF0000"/>
            </a:solidFill>
            <a:prstDash val="dash"/>
            <a:miter lim="800000"/>
            <a:headEnd/>
            <a:tailEnd/>
          </a:ln>
          <a:effectLst/>
        </p:spPr>
        <p:txBody>
          <a:bodyPr wrap="none" anchor="ctr"/>
          <a:lstStyle/>
          <a:p>
            <a:endParaRPr lang="fr-FR"/>
          </a:p>
        </p:txBody>
      </p:sp>
      <p:sp>
        <p:nvSpPr>
          <p:cNvPr id="11299" name="AutoShape 35"/>
          <p:cNvSpPr>
            <a:spLocks noChangeArrowheads="1"/>
          </p:cNvSpPr>
          <p:nvPr/>
        </p:nvSpPr>
        <p:spPr bwMode="auto">
          <a:xfrm>
            <a:off x="5534025" y="2976563"/>
            <a:ext cx="409575" cy="1062037"/>
          </a:xfrm>
          <a:prstGeom prst="upDownArrow">
            <a:avLst>
              <a:gd name="adj1" fmla="val 50000"/>
              <a:gd name="adj2" fmla="val 51860"/>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endParaRPr lang="fr-FR"/>
          </a:p>
        </p:txBody>
      </p:sp>
      <p:sp>
        <p:nvSpPr>
          <p:cNvPr id="11300" name="Line 36"/>
          <p:cNvSpPr>
            <a:spLocks noChangeShapeType="1"/>
          </p:cNvSpPr>
          <p:nvPr/>
        </p:nvSpPr>
        <p:spPr bwMode="auto">
          <a:xfrm flipV="1">
            <a:off x="6477000" y="2667000"/>
            <a:ext cx="1371600" cy="1752600"/>
          </a:xfrm>
          <a:prstGeom prst="line">
            <a:avLst/>
          </a:prstGeom>
          <a:noFill/>
          <a:ln w="38100">
            <a:solidFill>
              <a:schemeClr val="accent1"/>
            </a:solidFill>
            <a:round/>
            <a:headEnd type="triangle" w="med" len="med"/>
            <a:tailEnd type="triangle" w="med" len="med"/>
          </a:ln>
          <a:effectLst/>
        </p:spPr>
        <p:txBody>
          <a:bodyPr/>
          <a:lstStyle/>
          <a:p>
            <a:endParaRPr lang="fr-FR"/>
          </a:p>
        </p:txBody>
      </p:sp>
      <p:graphicFrame>
        <p:nvGraphicFramePr>
          <p:cNvPr id="11301" name="Object 37"/>
          <p:cNvGraphicFramePr>
            <a:graphicFrameLocks noChangeAspect="1"/>
          </p:cNvGraphicFramePr>
          <p:nvPr/>
        </p:nvGraphicFramePr>
        <p:xfrm>
          <a:off x="7162800" y="3657600"/>
          <a:ext cx="1320800" cy="415925"/>
        </p:xfrm>
        <a:graphic>
          <a:graphicData uri="http://schemas.openxmlformats.org/presentationml/2006/ole">
            <p:oleObj spid="_x0000_s138242" name="Equation" r:id="rId5" imgW="685502" imgH="215806" progId="Equation.3">
              <p:embed/>
            </p:oleObj>
          </a:graphicData>
        </a:graphic>
      </p:graphicFrame>
      <p:grpSp>
        <p:nvGrpSpPr>
          <p:cNvPr id="3" name="Group 42"/>
          <p:cNvGrpSpPr>
            <a:grpSpLocks/>
          </p:cNvGrpSpPr>
          <p:nvPr/>
        </p:nvGrpSpPr>
        <p:grpSpPr bwMode="auto">
          <a:xfrm>
            <a:off x="4286250" y="1997075"/>
            <a:ext cx="1676400" cy="746125"/>
            <a:chOff x="2700" y="1258"/>
            <a:chExt cx="1056" cy="470"/>
          </a:xfrm>
        </p:grpSpPr>
        <p:sp>
          <p:nvSpPr>
            <p:cNvPr id="11277" name="Rectangle 13"/>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1278" name="Object 14"/>
            <p:cNvGraphicFramePr>
              <a:graphicFrameLocks noChangeAspect="1"/>
            </p:cNvGraphicFramePr>
            <p:nvPr/>
          </p:nvGraphicFramePr>
          <p:xfrm>
            <a:off x="2796" y="1407"/>
            <a:ext cx="385" cy="277"/>
          </p:xfrm>
          <a:graphic>
            <a:graphicData uri="http://schemas.openxmlformats.org/presentationml/2006/ole">
              <p:oleObj spid="_x0000_s138252" name="Equation" r:id="rId6" imgW="317362" imgH="228501" progId="Equation.3">
                <p:embed/>
              </p:oleObj>
            </a:graphicData>
          </a:graphic>
        </p:graphicFrame>
        <p:sp>
          <p:nvSpPr>
            <p:cNvPr id="11281" name="Line 17"/>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305" name="Object 41"/>
            <p:cNvGraphicFramePr>
              <a:graphicFrameLocks noChangeAspect="1"/>
            </p:cNvGraphicFramePr>
            <p:nvPr/>
          </p:nvGraphicFramePr>
          <p:xfrm>
            <a:off x="3358" y="1258"/>
            <a:ext cx="386" cy="278"/>
          </p:xfrm>
          <a:graphic>
            <a:graphicData uri="http://schemas.openxmlformats.org/presentationml/2006/ole">
              <p:oleObj spid="_x0000_s138253" name="Equation" r:id="rId7" imgW="317362" imgH="228501" progId="Equation.3">
                <p:embed/>
              </p:oleObj>
            </a:graphicData>
          </a:graphic>
        </p:graphicFrame>
      </p:grpSp>
      <p:grpSp>
        <p:nvGrpSpPr>
          <p:cNvPr id="4" name="Group 46"/>
          <p:cNvGrpSpPr>
            <a:grpSpLocks/>
          </p:cNvGrpSpPr>
          <p:nvPr/>
        </p:nvGrpSpPr>
        <p:grpSpPr bwMode="auto">
          <a:xfrm>
            <a:off x="1162050" y="3276600"/>
            <a:ext cx="5314950" cy="2886075"/>
            <a:chOff x="732" y="2064"/>
            <a:chExt cx="3348" cy="1818"/>
          </a:xfrm>
        </p:grpSpPr>
        <p:graphicFrame>
          <p:nvGraphicFramePr>
            <p:cNvPr id="11296" name="Object 32"/>
            <p:cNvGraphicFramePr>
              <a:graphicFrameLocks noChangeAspect="1"/>
            </p:cNvGraphicFramePr>
            <p:nvPr/>
          </p:nvGraphicFramePr>
          <p:xfrm>
            <a:off x="2205" y="3593"/>
            <a:ext cx="1515" cy="289"/>
          </p:xfrm>
          <a:graphic>
            <a:graphicData uri="http://schemas.openxmlformats.org/presentationml/2006/ole">
              <p:oleObj spid="_x0000_s138247" name="Équation" r:id="rId8" imgW="1143000" imgH="241200" progId="Equation.3">
                <p:embed/>
              </p:oleObj>
            </a:graphicData>
          </a:graphic>
        </p:graphicFrame>
        <p:sp>
          <p:nvSpPr>
            <p:cNvPr id="11285" name="Rectangle 21"/>
            <p:cNvSpPr>
              <a:spLocks noChangeArrowheads="1"/>
            </p:cNvSpPr>
            <p:nvPr/>
          </p:nvSpPr>
          <p:spPr bwMode="auto">
            <a:xfrm>
              <a:off x="2652" y="2799"/>
              <a:ext cx="912" cy="528"/>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r>
                <a:rPr lang="en-US" altLang="zh-CN">
                  <a:ea typeface="SimSun" pitchFamily="2" charset="-122"/>
                </a:rPr>
                <a:t>LPF</a:t>
              </a:r>
            </a:p>
          </p:txBody>
        </p:sp>
        <p:graphicFrame>
          <p:nvGraphicFramePr>
            <p:cNvPr id="11286" name="Object 22"/>
            <p:cNvGraphicFramePr>
              <a:graphicFrameLocks noChangeAspect="1"/>
            </p:cNvGraphicFramePr>
            <p:nvPr/>
          </p:nvGraphicFramePr>
          <p:xfrm>
            <a:off x="2172" y="2736"/>
            <a:ext cx="417" cy="293"/>
          </p:xfrm>
          <a:graphic>
            <a:graphicData uri="http://schemas.openxmlformats.org/presentationml/2006/ole">
              <p:oleObj spid="_x0000_s138248" name="Equation" r:id="rId9" imgW="342751" imgH="241195" progId="Equation.3">
                <p:embed/>
              </p:oleObj>
            </a:graphicData>
          </a:graphic>
        </p:graphicFrame>
        <p:sp>
          <p:nvSpPr>
            <p:cNvPr id="11287" name="Line 23"/>
            <p:cNvSpPr>
              <a:spLocks noChangeShapeType="1"/>
            </p:cNvSpPr>
            <p:nvPr/>
          </p:nvSpPr>
          <p:spPr bwMode="auto">
            <a:xfrm>
              <a:off x="3564" y="3087"/>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88" name="Object 24"/>
            <p:cNvGraphicFramePr>
              <a:graphicFrameLocks noChangeAspect="1"/>
            </p:cNvGraphicFramePr>
            <p:nvPr/>
          </p:nvGraphicFramePr>
          <p:xfrm>
            <a:off x="3756" y="2777"/>
            <a:ext cx="324" cy="262"/>
          </p:xfrm>
          <a:graphic>
            <a:graphicData uri="http://schemas.openxmlformats.org/presentationml/2006/ole">
              <p:oleObj spid="_x0000_s138249" name="Equation" r:id="rId10" imgW="266353" imgH="215619" progId="Equation.3">
                <p:embed/>
              </p:oleObj>
            </a:graphicData>
          </a:graphic>
        </p:graphicFrame>
        <p:sp>
          <p:nvSpPr>
            <p:cNvPr id="11289" name="AutoShape 25"/>
            <p:cNvSpPr>
              <a:spLocks noChangeArrowheads="1"/>
            </p:cNvSpPr>
            <p:nvPr/>
          </p:nvSpPr>
          <p:spPr bwMode="auto">
            <a:xfrm>
              <a:off x="1452" y="2880"/>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90" name="Line 26"/>
            <p:cNvSpPr>
              <a:spLocks noChangeShapeType="1"/>
            </p:cNvSpPr>
            <p:nvPr/>
          </p:nvSpPr>
          <p:spPr bwMode="auto">
            <a:xfrm>
              <a:off x="1164" y="3072"/>
              <a:ext cx="288" cy="0"/>
            </a:xfrm>
            <a:prstGeom prst="line">
              <a:avLst/>
            </a:prstGeom>
            <a:noFill/>
            <a:ln w="9525">
              <a:solidFill>
                <a:schemeClr val="tx1"/>
              </a:solidFill>
              <a:round/>
              <a:headEnd/>
              <a:tailEnd type="triangle" w="med" len="med"/>
            </a:ln>
            <a:effectLst/>
          </p:spPr>
          <p:txBody>
            <a:bodyPr/>
            <a:lstStyle/>
            <a:p>
              <a:endParaRPr lang="fr-FR"/>
            </a:p>
          </p:txBody>
        </p:sp>
        <p:sp>
          <p:nvSpPr>
            <p:cNvPr id="11291" name="Line 27"/>
            <p:cNvSpPr>
              <a:spLocks noChangeShapeType="1"/>
            </p:cNvSpPr>
            <p:nvPr/>
          </p:nvSpPr>
          <p:spPr bwMode="auto">
            <a:xfrm>
              <a:off x="1836" y="3072"/>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92" name="Object 28"/>
            <p:cNvGraphicFramePr>
              <a:graphicFrameLocks noChangeAspect="1"/>
            </p:cNvGraphicFramePr>
            <p:nvPr/>
          </p:nvGraphicFramePr>
          <p:xfrm>
            <a:off x="732" y="2928"/>
            <a:ext cx="324" cy="262"/>
          </p:xfrm>
          <a:graphic>
            <a:graphicData uri="http://schemas.openxmlformats.org/presentationml/2006/ole">
              <p:oleObj spid="_x0000_s138250" name="Equation" r:id="rId11" imgW="266353" imgH="215619" progId="Equation.3">
                <p:embed/>
              </p:oleObj>
            </a:graphicData>
          </a:graphic>
        </p:graphicFrame>
        <p:graphicFrame>
          <p:nvGraphicFramePr>
            <p:cNvPr id="11293" name="Object 29"/>
            <p:cNvGraphicFramePr>
              <a:graphicFrameLocks noChangeAspect="1"/>
            </p:cNvGraphicFramePr>
            <p:nvPr/>
          </p:nvGraphicFramePr>
          <p:xfrm>
            <a:off x="1020" y="2064"/>
            <a:ext cx="1641" cy="562"/>
          </p:xfrm>
          <a:graphic>
            <a:graphicData uri="http://schemas.openxmlformats.org/presentationml/2006/ole">
              <p:oleObj spid="_x0000_s138251" name="Equation" r:id="rId12" imgW="1257300" imgH="431800" progId="Equation.3">
                <p:embed/>
              </p:oleObj>
            </a:graphicData>
          </a:graphic>
        </p:graphicFrame>
        <p:sp>
          <p:nvSpPr>
            <p:cNvPr id="11294" name="Line 30"/>
            <p:cNvSpPr>
              <a:spLocks noChangeShapeType="1"/>
            </p:cNvSpPr>
            <p:nvPr/>
          </p:nvSpPr>
          <p:spPr bwMode="auto">
            <a:xfrm>
              <a:off x="1644" y="2640"/>
              <a:ext cx="0" cy="240"/>
            </a:xfrm>
            <a:prstGeom prst="line">
              <a:avLst/>
            </a:prstGeom>
            <a:noFill/>
            <a:ln w="9525">
              <a:solidFill>
                <a:schemeClr val="tx1"/>
              </a:solidFill>
              <a:round/>
              <a:headEnd/>
              <a:tailEnd type="triangle" w="med" len="med"/>
            </a:ln>
            <a:effectLst/>
          </p:spPr>
          <p:txBody>
            <a:bodyPr/>
            <a:lstStyle/>
            <a:p>
              <a:endParaRPr lang="fr-FR"/>
            </a:p>
          </p:txBody>
        </p:sp>
      </p:grpSp>
      <p:grpSp>
        <p:nvGrpSpPr>
          <p:cNvPr id="5" name="Group 50"/>
          <p:cNvGrpSpPr>
            <a:grpSpLocks/>
          </p:cNvGrpSpPr>
          <p:nvPr/>
        </p:nvGrpSpPr>
        <p:grpSpPr bwMode="auto">
          <a:xfrm>
            <a:off x="152400" y="838200"/>
            <a:ext cx="4133850" cy="2659063"/>
            <a:chOff x="96" y="528"/>
            <a:chExt cx="2604" cy="1675"/>
          </a:xfrm>
        </p:grpSpPr>
        <p:grpSp>
          <p:nvGrpSpPr>
            <p:cNvPr id="6" name="Group 38"/>
            <p:cNvGrpSpPr>
              <a:grpSpLocks/>
            </p:cNvGrpSpPr>
            <p:nvPr/>
          </p:nvGrpSpPr>
          <p:grpSpPr bwMode="auto">
            <a:xfrm>
              <a:off x="780" y="528"/>
              <a:ext cx="1920" cy="1200"/>
              <a:chOff x="780" y="528"/>
              <a:chExt cx="1920" cy="1200"/>
            </a:xfrm>
          </p:grpSpPr>
          <p:graphicFrame>
            <p:nvGraphicFramePr>
              <p:cNvPr id="11270" name="Object 6"/>
              <p:cNvGraphicFramePr>
                <a:graphicFrameLocks noChangeAspect="1"/>
              </p:cNvGraphicFramePr>
              <p:nvPr/>
            </p:nvGraphicFramePr>
            <p:xfrm>
              <a:off x="2139" y="1200"/>
              <a:ext cx="417" cy="293"/>
            </p:xfrm>
            <a:graphic>
              <a:graphicData uri="http://schemas.openxmlformats.org/presentationml/2006/ole">
                <p:oleObj spid="_x0000_s138244" name="Equation" r:id="rId13" imgW="342751" imgH="241195" progId="Equation.3">
                  <p:embed/>
                </p:oleObj>
              </a:graphicData>
            </a:graphic>
          </p:graphicFrame>
          <p:sp>
            <p:nvSpPr>
              <p:cNvPr id="11271" name="AutoShape 7"/>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11272" name="Line 8"/>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11273" name="Line 9"/>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1274" name="Object 10"/>
              <p:cNvGraphicFramePr>
                <a:graphicFrameLocks noChangeAspect="1"/>
              </p:cNvGraphicFramePr>
              <p:nvPr/>
            </p:nvGraphicFramePr>
            <p:xfrm>
              <a:off x="780" y="1392"/>
              <a:ext cx="324" cy="262"/>
            </p:xfrm>
            <a:graphic>
              <a:graphicData uri="http://schemas.openxmlformats.org/presentationml/2006/ole">
                <p:oleObj spid="_x0000_s138245" name="Equation" r:id="rId14" imgW="266353" imgH="215619" progId="Equation.3">
                  <p:embed/>
                </p:oleObj>
              </a:graphicData>
            </a:graphic>
          </p:graphicFrame>
          <p:graphicFrame>
            <p:nvGraphicFramePr>
              <p:cNvPr id="11275" name="Object 11"/>
              <p:cNvGraphicFramePr>
                <a:graphicFrameLocks noChangeAspect="1"/>
              </p:cNvGraphicFramePr>
              <p:nvPr/>
            </p:nvGraphicFramePr>
            <p:xfrm>
              <a:off x="1020" y="528"/>
              <a:ext cx="1641" cy="562"/>
            </p:xfrm>
            <a:graphic>
              <a:graphicData uri="http://schemas.openxmlformats.org/presentationml/2006/ole">
                <p:oleObj spid="_x0000_s138246" name="Equation" r:id="rId15" imgW="1257300" imgH="431800" progId="Equation.3">
                  <p:embed/>
                </p:oleObj>
              </a:graphicData>
            </a:graphic>
          </p:graphicFrame>
          <p:sp>
            <p:nvSpPr>
              <p:cNvPr id="11276" name="Line 12"/>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11313" name="Rectangle 49"/>
            <p:cNvSpPr>
              <a:spLocks noChangeArrowheads="1"/>
            </p:cNvSpPr>
            <p:nvPr/>
          </p:nvSpPr>
          <p:spPr bwMode="auto">
            <a:xfrm>
              <a:off x="96" y="1680"/>
              <a:ext cx="1568" cy="523"/>
            </a:xfrm>
            <a:prstGeom prst="rect">
              <a:avLst/>
            </a:prstGeom>
            <a:noFill/>
            <a:ln w="9525">
              <a:noFill/>
              <a:miter lim="800000"/>
              <a:headEnd/>
              <a:tailEnd/>
            </a:ln>
            <a:effectLst/>
          </p:spPr>
          <p:txBody>
            <a:bodyPr wrap="none">
              <a:spAutoFit/>
            </a:bodyPr>
            <a:lstStyle/>
            <a:p>
              <a:pPr algn="ctr"/>
              <a:r>
                <a:rPr lang="en-US" altLang="zh-CN" dirty="0" err="1" smtClean="0"/>
                <a:t>Bloqueur</a:t>
              </a:r>
              <a:r>
                <a:rPr lang="en-US" altLang="zh-CN" dirty="0" smtClean="0"/>
                <a:t> </a:t>
              </a:r>
              <a:r>
                <a:rPr lang="en-US" altLang="zh-CN" dirty="0" err="1" smtClean="0"/>
                <a:t>d’ordre</a:t>
              </a:r>
              <a:endParaRPr lang="en-US" altLang="zh-CN" dirty="0" smtClean="0"/>
            </a:p>
            <a:p>
              <a:pPr algn="ctr"/>
              <a:r>
                <a:rPr lang="en-US" altLang="zh-CN" dirty="0" err="1" smtClean="0"/>
                <a:t>zéro</a:t>
              </a:r>
              <a:endParaRPr lang="en-US" altLang="zh-CN" dirty="0"/>
            </a:p>
          </p:txBody>
        </p:sp>
      </p:grpSp>
      <p:grpSp>
        <p:nvGrpSpPr>
          <p:cNvPr id="7" name="Group 55"/>
          <p:cNvGrpSpPr>
            <a:grpSpLocks/>
          </p:cNvGrpSpPr>
          <p:nvPr/>
        </p:nvGrpSpPr>
        <p:grpSpPr bwMode="auto">
          <a:xfrm>
            <a:off x="5867402" y="777875"/>
            <a:ext cx="2185988" cy="1279525"/>
            <a:chOff x="3696" y="490"/>
            <a:chExt cx="1377" cy="806"/>
          </a:xfrm>
        </p:grpSpPr>
        <p:sp>
          <p:nvSpPr>
            <p:cNvPr id="11317" name="Text Box 53"/>
            <p:cNvSpPr txBox="1">
              <a:spLocks noChangeArrowheads="1"/>
            </p:cNvSpPr>
            <p:nvPr/>
          </p:nvSpPr>
          <p:spPr bwMode="auto">
            <a:xfrm>
              <a:off x="3696" y="490"/>
              <a:ext cx="1377" cy="523"/>
            </a:xfrm>
            <a:prstGeom prst="rect">
              <a:avLst/>
            </a:prstGeom>
            <a:noFill/>
            <a:ln w="9525">
              <a:noFill/>
              <a:miter lim="800000"/>
              <a:headEnd/>
              <a:tailEnd/>
            </a:ln>
            <a:effectLst/>
          </p:spPr>
          <p:txBody>
            <a:bodyPr wrap="none">
              <a:spAutoFit/>
            </a:bodyPr>
            <a:lstStyle/>
            <a:p>
              <a:pPr algn="ctr"/>
              <a:r>
                <a:rPr lang="en-US" altLang="zh-CN" dirty="0" err="1" smtClean="0"/>
                <a:t>Filtre</a:t>
              </a:r>
              <a:r>
                <a:rPr lang="en-US" altLang="zh-CN" dirty="0" smtClean="0"/>
                <a:t> de </a:t>
              </a:r>
            </a:p>
            <a:p>
              <a:pPr algn="ctr"/>
              <a:r>
                <a:rPr lang="en-US" altLang="zh-CN" dirty="0" smtClean="0"/>
                <a:t>Reconstruction</a:t>
              </a:r>
              <a:endParaRPr lang="en-US" altLang="zh-CN" dirty="0"/>
            </a:p>
          </p:txBody>
        </p:sp>
        <p:sp>
          <p:nvSpPr>
            <p:cNvPr id="11318" name="Line 54"/>
            <p:cNvSpPr>
              <a:spLocks noChangeShapeType="1"/>
            </p:cNvSpPr>
            <p:nvPr/>
          </p:nvSpPr>
          <p:spPr bwMode="auto">
            <a:xfrm flipH="1">
              <a:off x="4128" y="960"/>
              <a:ext cx="192" cy="336"/>
            </a:xfrm>
            <a:prstGeom prst="line">
              <a:avLst/>
            </a:prstGeom>
            <a:noFill/>
            <a:ln w="9525">
              <a:solidFill>
                <a:schemeClr val="tx1"/>
              </a:solidFill>
              <a:round/>
              <a:headEnd/>
              <a:tailEnd type="triangle" w="med" len="med"/>
            </a:ln>
            <a:effectLst/>
          </p:spPr>
          <p:txBody>
            <a:bodyPr/>
            <a:lstStyle/>
            <a:p>
              <a:endParaRPr lang="fr-FR"/>
            </a:p>
          </p:txBody>
        </p:sp>
      </p:grpSp>
      <p:graphicFrame>
        <p:nvGraphicFramePr>
          <p:cNvPr id="11320" name="Object 56"/>
          <p:cNvGraphicFramePr>
            <a:graphicFrameLocks noChangeAspect="1"/>
          </p:cNvGraphicFramePr>
          <p:nvPr/>
        </p:nvGraphicFramePr>
        <p:xfrm>
          <a:off x="5857884" y="5187971"/>
          <a:ext cx="3290887" cy="1312863"/>
        </p:xfrm>
        <a:graphic>
          <a:graphicData uri="http://schemas.openxmlformats.org/presentationml/2006/ole">
            <p:oleObj spid="_x0000_s138243" name="Équation" r:id="rId16" imgW="1587240" imgH="634680" progId="Equation.3">
              <p:embed/>
            </p:oleObj>
          </a:graphicData>
        </a:graphic>
      </p:graphicFrame>
      <p:sp>
        <p:nvSpPr>
          <p:cNvPr id="51" name="Text Box 32"/>
          <p:cNvSpPr txBox="1">
            <a:spLocks noChangeArrowheads="1"/>
          </p:cNvSpPr>
          <p:nvPr/>
        </p:nvSpPr>
        <p:spPr bwMode="auto">
          <a:xfrm>
            <a:off x="0" y="561791"/>
            <a:ext cx="6005618" cy="461665"/>
          </a:xfrm>
          <a:prstGeom prst="rect">
            <a:avLst/>
          </a:prstGeom>
          <a:noFill/>
          <a:ln w="9525">
            <a:noFill/>
            <a:miter lim="800000"/>
            <a:headEnd/>
            <a:tailEnd/>
          </a:ln>
          <a:effectLst/>
        </p:spPr>
        <p:txBody>
          <a:bodyPr wrap="none">
            <a:spAutoFit/>
          </a:bodyPr>
          <a:lstStyle/>
          <a:p>
            <a:r>
              <a:rPr lang="en-US" altLang="zh-CN" dirty="0" smtClean="0">
                <a:solidFill>
                  <a:srgbClr val="003399"/>
                </a:solidFill>
              </a:rPr>
              <a:t>ECHANTILLONNAGE </a:t>
            </a:r>
            <a:r>
              <a:rPr lang="en-US" altLang="zh-CN" dirty="0" smtClean="0">
                <a:solidFill>
                  <a:srgbClr val="003399"/>
                </a:solidFill>
              </a:rPr>
              <a:t>AVEC BLOQUEUR</a:t>
            </a:r>
            <a:endParaRPr lang="en-US" altLang="zh-CN" dirty="0">
              <a:solidFill>
                <a:srgbClr val="003399"/>
              </a:solidFill>
            </a:endParaRPr>
          </a:p>
        </p:txBody>
      </p:sp>
      <p:sp>
        <p:nvSpPr>
          <p:cNvPr id="4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4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47" name="Espace réservé du numéro de diapositive 46"/>
          <p:cNvSpPr>
            <a:spLocks noGrp="1"/>
          </p:cNvSpPr>
          <p:nvPr>
            <p:ph type="sldNum" sz="quarter" idx="12"/>
          </p:nvPr>
        </p:nvSpPr>
        <p:spPr/>
        <p:txBody>
          <a:bodyPr/>
          <a:lstStyle/>
          <a:p>
            <a:fld id="{2C94B7E7-F509-4100-BE7B-E3DEB2C53554}" type="slidenum">
              <a:rPr lang="fr-FR" smtClean="0"/>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98"/>
                                        </p:tgtEl>
                                        <p:attrNameLst>
                                          <p:attrName>style.visibility</p:attrName>
                                        </p:attrNameLst>
                                      </p:cBhvr>
                                      <p:to>
                                        <p:strVal val="visible"/>
                                      </p:to>
                                    </p:set>
                                    <p:animEffect transition="in" filter="dissolve">
                                      <p:cBhvr>
                                        <p:cTn id="22" dur="500"/>
                                        <p:tgtEl>
                                          <p:spTgt spid="112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97"/>
                                        </p:tgtEl>
                                        <p:attrNameLst>
                                          <p:attrName>style.visibility</p:attrName>
                                        </p:attrNameLst>
                                      </p:cBhvr>
                                      <p:to>
                                        <p:strVal val="visible"/>
                                      </p:to>
                                    </p:set>
                                    <p:animEffect transition="in" filter="dissolve">
                                      <p:cBhvr>
                                        <p:cTn id="27" dur="500"/>
                                        <p:tgtEl>
                                          <p:spTgt spid="112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99"/>
                                        </p:tgtEl>
                                        <p:attrNameLst>
                                          <p:attrName>style.visibility</p:attrName>
                                        </p:attrNameLst>
                                      </p:cBhvr>
                                      <p:to>
                                        <p:strVal val="visible"/>
                                      </p:to>
                                    </p:set>
                                    <p:animEffect transition="in" filter="dissolve">
                                      <p:cBhvr>
                                        <p:cTn id="32" dur="500"/>
                                        <p:tgtEl>
                                          <p:spTgt spid="112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300"/>
                                        </p:tgtEl>
                                        <p:attrNameLst>
                                          <p:attrName>style.visibility</p:attrName>
                                        </p:attrNameLst>
                                      </p:cBhvr>
                                      <p:to>
                                        <p:strVal val="visible"/>
                                      </p:to>
                                    </p:set>
                                    <p:animEffect transition="in" filter="dissolve">
                                      <p:cBhvr>
                                        <p:cTn id="37" dur="500"/>
                                        <p:tgtEl>
                                          <p:spTgt spid="1130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01"/>
                                        </p:tgtEl>
                                        <p:attrNameLst>
                                          <p:attrName>style.visibility</p:attrName>
                                        </p:attrNameLst>
                                      </p:cBhvr>
                                      <p:to>
                                        <p:strVal val="visible"/>
                                      </p:to>
                                    </p:set>
                                    <p:animEffect transition="in" filter="dissolve">
                                      <p:cBhvr>
                                        <p:cTn id="42" dur="500"/>
                                        <p:tgtEl>
                                          <p:spTgt spid="1130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320"/>
                                        </p:tgtEl>
                                        <p:attrNameLst>
                                          <p:attrName>style.visibility</p:attrName>
                                        </p:attrNameLst>
                                      </p:cBhvr>
                                      <p:to>
                                        <p:strVal val="visible"/>
                                      </p:to>
                                    </p:set>
                                    <p:animEffect transition="in" filter="dissolve">
                                      <p:cBhvr>
                                        <p:cTn id="47" dur="500"/>
                                        <p:tgtEl>
                                          <p:spTgt spid="1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7" grpId="0" animBg="1"/>
      <p:bldP spid="11298" grpId="0" animBg="1"/>
      <p:bldP spid="11299" grpId="0" animBg="1"/>
      <p:bldP spid="113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4" name="Object 8"/>
          <p:cNvGraphicFramePr>
            <a:graphicFrameLocks noChangeAspect="1"/>
          </p:cNvGraphicFramePr>
          <p:nvPr>
            <p:ph/>
          </p:nvPr>
        </p:nvGraphicFramePr>
        <p:xfrm>
          <a:off x="5195888" y="2727325"/>
          <a:ext cx="2239962" cy="917575"/>
        </p:xfrm>
        <a:graphic>
          <a:graphicData uri="http://schemas.openxmlformats.org/presentationml/2006/ole">
            <p:oleObj spid="_x0000_s139266" name="Équation" r:id="rId3" imgW="1549080" imgH="634680" progId="Equation.3">
              <p:embed/>
            </p:oleObj>
          </a:graphicData>
        </a:graphic>
      </p:graphicFrame>
      <p:pic>
        <p:nvPicPr>
          <p:cNvPr id="50180" name="Picture 4"/>
          <p:cNvPicPr>
            <a:picLocks noChangeAspect="1" noChangeArrowheads="1"/>
          </p:cNvPicPr>
          <p:nvPr/>
        </p:nvPicPr>
        <p:blipFill>
          <a:blip r:embed="rId4"/>
          <a:srcRect/>
          <a:stretch>
            <a:fillRect/>
          </a:stretch>
        </p:blipFill>
        <p:spPr bwMode="auto">
          <a:xfrm>
            <a:off x="250825" y="620713"/>
            <a:ext cx="4673600" cy="6048375"/>
          </a:xfrm>
          <a:prstGeom prst="rect">
            <a:avLst/>
          </a:prstGeom>
          <a:noFill/>
          <a:ln w="9525">
            <a:noFill/>
            <a:miter lim="800000"/>
            <a:headEnd/>
            <a:tailEnd/>
          </a:ln>
          <a:effectLst/>
        </p:spPr>
      </p:pic>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1F952F06-5730-40C8-AC04-F8552E9F0122}" type="slidenum">
              <a:rPr lang="en-US" altLang="zh-CN" smtClean="0"/>
              <a:pPr/>
              <a:t>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p:oleObj spid="_x0000_s37890" name="Équation" r:id="rId4" imgW="139680" imgH="291960" progId="Equation.3">
              <p:embed/>
            </p:oleObj>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p:oleObj spid="_x0000_s37891" name="Équation" r:id="rId5" imgW="7048440" imgH="4813200" progId="Equation.3">
              <p:embed/>
            </p:oleObj>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p:oleObj spid="_x0000_s37892" name="Équation" r:id="rId6" imgW="139680" imgH="291960" progId="Equation.3">
              <p:embed/>
            </p:oleObj>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smtClean="0"/>
              <a:t>PROPRIETES </a:t>
            </a:r>
            <a:r>
              <a:rPr lang="fr-FR" dirty="0" smtClean="0"/>
              <a:t>DE LA TF</a:t>
            </a:r>
            <a:endParaRPr lang="fr-FR" dirty="0"/>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0"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0" y="588963"/>
            <a:ext cx="3005138" cy="530225"/>
          </a:xfrm>
          <a:prstGeom prst="rect">
            <a:avLst/>
          </a:prstGeom>
          <a:noFill/>
          <a:ln w="9525">
            <a:noFill/>
            <a:miter lim="800000"/>
            <a:headEnd/>
            <a:tailEnd/>
          </a:ln>
          <a:effectLst/>
        </p:spPr>
        <p:txBody>
          <a:bodyPr wrap="none">
            <a:spAutoFit/>
          </a:bodyPr>
          <a:lstStyle/>
          <a:p>
            <a:pPr>
              <a:lnSpc>
                <a:spcPct val="120000"/>
              </a:lnSpc>
            </a:pPr>
            <a:r>
              <a:rPr lang="en-US" altLang="zh-CN"/>
              <a:t>§7.2  Reconstruction</a:t>
            </a:r>
            <a:endParaRPr lang="en-US" altLang="zh-CN">
              <a:solidFill>
                <a:srgbClr val="FF0000"/>
              </a:solidFill>
            </a:endParaRPr>
          </a:p>
        </p:txBody>
      </p:sp>
      <p:grpSp>
        <p:nvGrpSpPr>
          <p:cNvPr id="2" name="Group 22"/>
          <p:cNvGrpSpPr>
            <a:grpSpLocks/>
          </p:cNvGrpSpPr>
          <p:nvPr/>
        </p:nvGrpSpPr>
        <p:grpSpPr bwMode="auto">
          <a:xfrm>
            <a:off x="468313" y="1592263"/>
            <a:ext cx="5400675" cy="2005012"/>
            <a:chOff x="192" y="2448"/>
            <a:chExt cx="3402" cy="1263"/>
          </a:xfrm>
        </p:grpSpPr>
        <p:sp>
          <p:nvSpPr>
            <p:cNvPr id="13335" name="Rectangle 23"/>
            <p:cNvSpPr>
              <a:spLocks noChangeArrowheads="1"/>
            </p:cNvSpPr>
            <p:nvPr/>
          </p:nvSpPr>
          <p:spPr bwMode="auto">
            <a:xfrm>
              <a:off x="2112" y="3183"/>
              <a:ext cx="912" cy="528"/>
            </a:xfrm>
            <a:prstGeom prst="rect">
              <a:avLst/>
            </a:prstGeom>
            <a:no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13336" name="Object 24"/>
            <p:cNvGraphicFramePr>
              <a:graphicFrameLocks noChangeAspect="1"/>
            </p:cNvGraphicFramePr>
            <p:nvPr/>
          </p:nvGraphicFramePr>
          <p:xfrm>
            <a:off x="1632" y="3120"/>
            <a:ext cx="417" cy="293"/>
          </p:xfrm>
          <a:graphic>
            <a:graphicData uri="http://schemas.openxmlformats.org/presentationml/2006/ole">
              <p:oleObj spid="_x0000_s140301" name="Equation" r:id="rId3" imgW="342751" imgH="241195" progId="Equation.3">
                <p:embed/>
              </p:oleObj>
            </a:graphicData>
          </a:graphic>
        </p:graphicFrame>
        <p:sp>
          <p:nvSpPr>
            <p:cNvPr id="13337" name="Line 25"/>
            <p:cNvSpPr>
              <a:spLocks noChangeShapeType="1"/>
            </p:cNvSpPr>
            <p:nvPr/>
          </p:nvSpPr>
          <p:spPr bwMode="auto">
            <a:xfrm>
              <a:off x="3024" y="3471"/>
              <a:ext cx="432"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38" name="Object 26"/>
            <p:cNvGraphicFramePr>
              <a:graphicFrameLocks noChangeAspect="1"/>
            </p:cNvGraphicFramePr>
            <p:nvPr/>
          </p:nvGraphicFramePr>
          <p:xfrm>
            <a:off x="3162" y="3138"/>
            <a:ext cx="432" cy="308"/>
          </p:xfrm>
          <a:graphic>
            <a:graphicData uri="http://schemas.openxmlformats.org/presentationml/2006/ole">
              <p:oleObj spid="_x0000_s140302" name="Equation" r:id="rId4" imgW="355292" imgH="253780" progId="">
                <p:embed/>
              </p:oleObj>
            </a:graphicData>
          </a:graphic>
        </p:graphicFrame>
        <p:sp>
          <p:nvSpPr>
            <p:cNvPr id="13339" name="AutoShape 27"/>
            <p:cNvSpPr>
              <a:spLocks noChangeArrowheads="1"/>
            </p:cNvSpPr>
            <p:nvPr/>
          </p:nvSpPr>
          <p:spPr bwMode="auto">
            <a:xfrm>
              <a:off x="912" y="3264"/>
              <a:ext cx="384" cy="384"/>
            </a:xfrm>
            <a:prstGeom prst="flowChartSummingJunction">
              <a:avLst/>
            </a:prstGeom>
            <a:noFill/>
            <a:ln w="9525">
              <a:solidFill>
                <a:schemeClr val="tx1"/>
              </a:solidFill>
              <a:round/>
              <a:headEnd/>
              <a:tailEnd/>
            </a:ln>
            <a:effectLst/>
          </p:spPr>
          <p:txBody>
            <a:bodyPr wrap="none" anchor="ctr"/>
            <a:lstStyle/>
            <a:p>
              <a:endParaRPr lang="fr-FR"/>
            </a:p>
          </p:txBody>
        </p:sp>
        <p:sp>
          <p:nvSpPr>
            <p:cNvPr id="13340" name="Line 28"/>
            <p:cNvSpPr>
              <a:spLocks noChangeShapeType="1"/>
            </p:cNvSpPr>
            <p:nvPr/>
          </p:nvSpPr>
          <p:spPr bwMode="auto">
            <a:xfrm>
              <a:off x="624" y="3456"/>
              <a:ext cx="288" cy="0"/>
            </a:xfrm>
            <a:prstGeom prst="line">
              <a:avLst/>
            </a:prstGeom>
            <a:noFill/>
            <a:ln w="9525">
              <a:solidFill>
                <a:schemeClr val="tx1"/>
              </a:solidFill>
              <a:round/>
              <a:headEnd/>
              <a:tailEnd type="triangle" w="med" len="med"/>
            </a:ln>
            <a:effectLst/>
          </p:spPr>
          <p:txBody>
            <a:bodyPr/>
            <a:lstStyle/>
            <a:p>
              <a:endParaRPr lang="fr-FR"/>
            </a:p>
          </p:txBody>
        </p:sp>
        <p:sp>
          <p:nvSpPr>
            <p:cNvPr id="13341" name="Line 29"/>
            <p:cNvSpPr>
              <a:spLocks noChangeShapeType="1"/>
            </p:cNvSpPr>
            <p:nvPr/>
          </p:nvSpPr>
          <p:spPr bwMode="auto">
            <a:xfrm>
              <a:off x="1296" y="345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2" name="Object 30"/>
            <p:cNvGraphicFramePr>
              <a:graphicFrameLocks noChangeAspect="1"/>
            </p:cNvGraphicFramePr>
            <p:nvPr/>
          </p:nvGraphicFramePr>
          <p:xfrm>
            <a:off x="192" y="3312"/>
            <a:ext cx="324" cy="262"/>
          </p:xfrm>
          <a:graphic>
            <a:graphicData uri="http://schemas.openxmlformats.org/presentationml/2006/ole">
              <p:oleObj spid="_x0000_s140303" name="Equation" r:id="rId5" imgW="266353" imgH="215619" progId="Equation.3">
                <p:embed/>
              </p:oleObj>
            </a:graphicData>
          </a:graphic>
        </p:graphicFrame>
        <p:graphicFrame>
          <p:nvGraphicFramePr>
            <p:cNvPr id="13343" name="Object 31"/>
            <p:cNvGraphicFramePr>
              <a:graphicFrameLocks noChangeAspect="1"/>
            </p:cNvGraphicFramePr>
            <p:nvPr/>
          </p:nvGraphicFramePr>
          <p:xfrm>
            <a:off x="480" y="2448"/>
            <a:ext cx="1641" cy="562"/>
          </p:xfrm>
          <a:graphic>
            <a:graphicData uri="http://schemas.openxmlformats.org/presentationml/2006/ole">
              <p:oleObj spid="_x0000_s140304" name="Equation" r:id="rId6" imgW="1257300" imgH="431800" progId="Equation.3">
                <p:embed/>
              </p:oleObj>
            </a:graphicData>
          </a:graphic>
        </p:graphicFrame>
        <p:sp>
          <p:nvSpPr>
            <p:cNvPr id="13344" name="Line 32"/>
            <p:cNvSpPr>
              <a:spLocks noChangeShapeType="1"/>
            </p:cNvSpPr>
            <p:nvPr/>
          </p:nvSpPr>
          <p:spPr bwMode="auto">
            <a:xfrm>
              <a:off x="1104" y="3024"/>
              <a:ext cx="0" cy="240"/>
            </a:xfrm>
            <a:prstGeom prst="line">
              <a:avLst/>
            </a:prstGeom>
            <a:noFill/>
            <a:ln w="9525">
              <a:solidFill>
                <a:schemeClr val="tx1"/>
              </a:solidFill>
              <a:round/>
              <a:headEnd/>
              <a:tailEnd type="triangle" w="med" len="med"/>
            </a:ln>
            <a:effectLst/>
          </p:spPr>
          <p:txBody>
            <a:bodyPr/>
            <a:lstStyle/>
            <a:p>
              <a:endParaRPr lang="fr-FR"/>
            </a:p>
          </p:txBody>
        </p:sp>
        <p:graphicFrame>
          <p:nvGraphicFramePr>
            <p:cNvPr id="13345" name="Object 33"/>
            <p:cNvGraphicFramePr>
              <a:graphicFrameLocks noChangeAspect="1"/>
            </p:cNvGraphicFramePr>
            <p:nvPr/>
          </p:nvGraphicFramePr>
          <p:xfrm>
            <a:off x="2314" y="3312"/>
            <a:ext cx="498" cy="283"/>
          </p:xfrm>
          <a:graphic>
            <a:graphicData uri="http://schemas.openxmlformats.org/presentationml/2006/ole">
              <p:oleObj spid="_x0000_s140305" name="Équation" r:id="rId7" imgW="380880" imgH="215640" progId="Equation.3">
                <p:embed/>
              </p:oleObj>
            </a:graphicData>
          </a:graphic>
        </p:graphicFrame>
      </p:grpSp>
      <p:grpSp>
        <p:nvGrpSpPr>
          <p:cNvPr id="3" name="Group 34"/>
          <p:cNvGrpSpPr>
            <a:grpSpLocks/>
          </p:cNvGrpSpPr>
          <p:nvPr/>
        </p:nvGrpSpPr>
        <p:grpSpPr bwMode="auto">
          <a:xfrm>
            <a:off x="6189664" y="1736725"/>
            <a:ext cx="2954338" cy="2111375"/>
            <a:chOff x="3899" y="2592"/>
            <a:chExt cx="1861" cy="1330"/>
          </a:xfrm>
        </p:grpSpPr>
        <p:graphicFrame>
          <p:nvGraphicFramePr>
            <p:cNvPr id="13347" name="Object 35"/>
            <p:cNvGraphicFramePr>
              <a:graphicFrameLocks noChangeAspect="1"/>
            </p:cNvGraphicFramePr>
            <p:nvPr/>
          </p:nvGraphicFramePr>
          <p:xfrm>
            <a:off x="3899" y="3648"/>
            <a:ext cx="1481" cy="274"/>
          </p:xfrm>
          <a:graphic>
            <a:graphicData uri="http://schemas.openxmlformats.org/presentationml/2006/ole">
              <p:oleObj spid="_x0000_s140294" name="Équation" r:id="rId8" imgW="1117440" imgH="228600" progId="Equation.3">
                <p:embed/>
              </p:oleObj>
            </a:graphicData>
          </a:graphic>
        </p:graphicFrame>
        <p:sp>
          <p:nvSpPr>
            <p:cNvPr id="13348" name="Line 36"/>
            <p:cNvSpPr>
              <a:spLocks noChangeShapeType="1"/>
            </p:cNvSpPr>
            <p:nvPr/>
          </p:nvSpPr>
          <p:spPr bwMode="auto">
            <a:xfrm>
              <a:off x="3936" y="3307"/>
              <a:ext cx="1536" cy="0"/>
            </a:xfrm>
            <a:prstGeom prst="line">
              <a:avLst/>
            </a:prstGeom>
            <a:noFill/>
            <a:ln w="9525">
              <a:solidFill>
                <a:schemeClr val="tx1"/>
              </a:solidFill>
              <a:round/>
              <a:headEnd/>
              <a:tailEnd/>
            </a:ln>
            <a:effectLst/>
          </p:spPr>
          <p:txBody>
            <a:bodyPr wrap="none"/>
            <a:lstStyle/>
            <a:p>
              <a:endParaRPr lang="fr-FR"/>
            </a:p>
          </p:txBody>
        </p:sp>
        <p:graphicFrame>
          <p:nvGraphicFramePr>
            <p:cNvPr id="13349" name="Object 37"/>
            <p:cNvGraphicFramePr>
              <a:graphicFrameLocks noChangeAspect="1"/>
            </p:cNvGraphicFramePr>
            <p:nvPr/>
          </p:nvGraphicFramePr>
          <p:xfrm>
            <a:off x="4560" y="3304"/>
            <a:ext cx="168" cy="212"/>
          </p:xfrm>
          <a:graphic>
            <a:graphicData uri="http://schemas.openxmlformats.org/presentationml/2006/ole">
              <p:oleObj spid="_x0000_s140295" name="Equation" r:id="rId9" imgW="126725" imgH="177415" progId="Equation.3">
                <p:embed/>
              </p:oleObj>
            </a:graphicData>
          </a:graphic>
        </p:graphicFrame>
        <p:graphicFrame>
          <p:nvGraphicFramePr>
            <p:cNvPr id="13350" name="Object 38"/>
            <p:cNvGraphicFramePr>
              <a:graphicFrameLocks noChangeAspect="1"/>
            </p:cNvGraphicFramePr>
            <p:nvPr/>
          </p:nvGraphicFramePr>
          <p:xfrm>
            <a:off x="4457" y="2827"/>
            <a:ext cx="185" cy="197"/>
          </p:xfrm>
          <a:graphic>
            <a:graphicData uri="http://schemas.openxmlformats.org/presentationml/2006/ole">
              <p:oleObj spid="_x0000_s140296" name="Equation" r:id="rId10" imgW="139579" imgH="164957" progId="Equation.3">
                <p:embed/>
              </p:oleObj>
            </a:graphicData>
          </a:graphic>
        </p:graphicFrame>
        <p:graphicFrame>
          <p:nvGraphicFramePr>
            <p:cNvPr id="13351" name="Object 39"/>
            <p:cNvGraphicFramePr>
              <a:graphicFrameLocks noChangeAspect="1"/>
            </p:cNvGraphicFramePr>
            <p:nvPr/>
          </p:nvGraphicFramePr>
          <p:xfrm>
            <a:off x="5549" y="3219"/>
            <a:ext cx="211" cy="255"/>
          </p:xfrm>
          <a:graphic>
            <a:graphicData uri="http://schemas.openxmlformats.org/presentationml/2006/ole">
              <p:oleObj spid="_x0000_s140297" name="Équation" r:id="rId11" imgW="152280" imgH="203040" progId="Equation.3">
                <p:embed/>
              </p:oleObj>
            </a:graphicData>
          </a:graphic>
        </p:graphicFrame>
        <p:grpSp>
          <p:nvGrpSpPr>
            <p:cNvPr id="4" name="Group 40"/>
            <p:cNvGrpSpPr>
              <a:grpSpLocks/>
            </p:cNvGrpSpPr>
            <p:nvPr/>
          </p:nvGrpSpPr>
          <p:grpSpPr bwMode="auto">
            <a:xfrm>
              <a:off x="4128" y="3019"/>
              <a:ext cx="960" cy="288"/>
              <a:chOff x="1536" y="2880"/>
              <a:chExt cx="960" cy="288"/>
            </a:xfrm>
          </p:grpSpPr>
          <p:sp>
            <p:nvSpPr>
              <p:cNvPr id="13353" name="Line 41"/>
              <p:cNvSpPr>
                <a:spLocks noChangeShapeType="1"/>
              </p:cNvSpPr>
              <p:nvPr/>
            </p:nvSpPr>
            <p:spPr bwMode="auto">
              <a:xfrm>
                <a:off x="1536" y="2880"/>
                <a:ext cx="0" cy="288"/>
              </a:xfrm>
              <a:prstGeom prst="line">
                <a:avLst/>
              </a:prstGeom>
              <a:noFill/>
              <a:ln w="9525">
                <a:solidFill>
                  <a:schemeClr val="tx1"/>
                </a:solidFill>
                <a:round/>
                <a:headEnd/>
                <a:tailEnd/>
              </a:ln>
              <a:effectLst/>
            </p:spPr>
            <p:txBody>
              <a:bodyPr/>
              <a:lstStyle/>
              <a:p>
                <a:endParaRPr lang="fr-FR"/>
              </a:p>
            </p:txBody>
          </p:sp>
          <p:sp>
            <p:nvSpPr>
              <p:cNvPr id="13354" name="Line 42"/>
              <p:cNvSpPr>
                <a:spLocks noChangeShapeType="1"/>
              </p:cNvSpPr>
              <p:nvPr/>
            </p:nvSpPr>
            <p:spPr bwMode="auto">
              <a:xfrm>
                <a:off x="1536" y="2880"/>
                <a:ext cx="960" cy="0"/>
              </a:xfrm>
              <a:prstGeom prst="line">
                <a:avLst/>
              </a:prstGeom>
              <a:noFill/>
              <a:ln w="9525">
                <a:solidFill>
                  <a:schemeClr val="tx1"/>
                </a:solidFill>
                <a:round/>
                <a:headEnd/>
                <a:tailEnd/>
              </a:ln>
              <a:effectLst/>
            </p:spPr>
            <p:txBody>
              <a:bodyPr/>
              <a:lstStyle/>
              <a:p>
                <a:endParaRPr lang="fr-FR"/>
              </a:p>
            </p:txBody>
          </p:sp>
          <p:sp>
            <p:nvSpPr>
              <p:cNvPr id="13355" name="Line 43"/>
              <p:cNvSpPr>
                <a:spLocks noChangeShapeType="1"/>
              </p:cNvSpPr>
              <p:nvPr/>
            </p:nvSpPr>
            <p:spPr bwMode="auto">
              <a:xfrm>
                <a:off x="2496" y="2880"/>
                <a:ext cx="0" cy="288"/>
              </a:xfrm>
              <a:prstGeom prst="line">
                <a:avLst/>
              </a:prstGeom>
              <a:noFill/>
              <a:ln w="9525">
                <a:solidFill>
                  <a:schemeClr val="tx1"/>
                </a:solidFill>
                <a:round/>
                <a:headEnd/>
                <a:tailEnd/>
              </a:ln>
              <a:effectLst/>
            </p:spPr>
            <p:txBody>
              <a:bodyPr/>
              <a:lstStyle/>
              <a:p>
                <a:endParaRPr lang="fr-FR"/>
              </a:p>
            </p:txBody>
          </p:sp>
        </p:grpSp>
        <p:sp>
          <p:nvSpPr>
            <p:cNvPr id="13356" name="Line 44"/>
            <p:cNvSpPr>
              <a:spLocks noChangeShapeType="1"/>
            </p:cNvSpPr>
            <p:nvPr/>
          </p:nvSpPr>
          <p:spPr bwMode="auto">
            <a:xfrm flipV="1">
              <a:off x="4608" y="2731"/>
              <a:ext cx="0" cy="576"/>
            </a:xfrm>
            <a:prstGeom prst="line">
              <a:avLst/>
            </a:prstGeom>
            <a:noFill/>
            <a:ln w="9525">
              <a:solidFill>
                <a:schemeClr val="tx1"/>
              </a:solidFill>
              <a:round/>
              <a:headEnd/>
              <a:tailEnd/>
            </a:ln>
            <a:effectLst/>
          </p:spPr>
          <p:txBody>
            <a:bodyPr/>
            <a:lstStyle/>
            <a:p>
              <a:endParaRPr lang="fr-FR"/>
            </a:p>
          </p:txBody>
        </p:sp>
        <p:graphicFrame>
          <p:nvGraphicFramePr>
            <p:cNvPr id="13357" name="Object 45"/>
            <p:cNvGraphicFramePr>
              <a:graphicFrameLocks noChangeAspect="1"/>
            </p:cNvGraphicFramePr>
            <p:nvPr/>
          </p:nvGraphicFramePr>
          <p:xfrm>
            <a:off x="3905" y="3259"/>
            <a:ext cx="370" cy="274"/>
          </p:xfrm>
          <a:graphic>
            <a:graphicData uri="http://schemas.openxmlformats.org/presentationml/2006/ole">
              <p:oleObj spid="_x0000_s140298" name="Équation" r:id="rId12" imgW="279360" imgH="228600" progId="Equation.3">
                <p:embed/>
              </p:oleObj>
            </a:graphicData>
          </a:graphic>
        </p:graphicFrame>
        <p:graphicFrame>
          <p:nvGraphicFramePr>
            <p:cNvPr id="13358" name="Object 46"/>
            <p:cNvGraphicFramePr>
              <a:graphicFrameLocks noChangeAspect="1"/>
            </p:cNvGraphicFramePr>
            <p:nvPr/>
          </p:nvGraphicFramePr>
          <p:xfrm>
            <a:off x="4718" y="2592"/>
            <a:ext cx="494" cy="281"/>
          </p:xfrm>
          <a:graphic>
            <a:graphicData uri="http://schemas.openxmlformats.org/presentationml/2006/ole">
              <p:oleObj spid="_x0000_s140299" name="Équation" r:id="rId13" imgW="380880" imgH="215640" progId="Equation.3">
                <p:embed/>
              </p:oleObj>
            </a:graphicData>
          </a:graphic>
        </p:graphicFrame>
        <p:graphicFrame>
          <p:nvGraphicFramePr>
            <p:cNvPr id="13359" name="Object 47"/>
            <p:cNvGraphicFramePr>
              <a:graphicFrameLocks noChangeAspect="1"/>
            </p:cNvGraphicFramePr>
            <p:nvPr/>
          </p:nvGraphicFramePr>
          <p:xfrm>
            <a:off x="4996" y="3259"/>
            <a:ext cx="219" cy="274"/>
          </p:xfrm>
          <a:graphic>
            <a:graphicData uri="http://schemas.openxmlformats.org/presentationml/2006/ole">
              <p:oleObj spid="_x0000_s140300" name="Équation" r:id="rId14" imgW="164880" imgH="228600" progId="Equation.3">
                <p:embed/>
              </p:oleObj>
            </a:graphicData>
          </a:graphic>
        </p:graphicFrame>
      </p:grpSp>
      <p:graphicFrame>
        <p:nvGraphicFramePr>
          <p:cNvPr id="13361" name="Object 49"/>
          <p:cNvGraphicFramePr>
            <a:graphicFrameLocks noChangeAspect="1"/>
          </p:cNvGraphicFramePr>
          <p:nvPr/>
        </p:nvGraphicFramePr>
        <p:xfrm>
          <a:off x="684213" y="4113213"/>
          <a:ext cx="2368550" cy="498475"/>
        </p:xfrm>
        <a:graphic>
          <a:graphicData uri="http://schemas.openxmlformats.org/presentationml/2006/ole">
            <p:oleObj spid="_x0000_s140290" name="公式" r:id="rId15" imgW="1143000" imgH="241200" progId="Equation.3">
              <p:embed/>
            </p:oleObj>
          </a:graphicData>
        </a:graphic>
      </p:graphicFrame>
      <p:graphicFrame>
        <p:nvGraphicFramePr>
          <p:cNvPr id="13362" name="Object 50"/>
          <p:cNvGraphicFramePr>
            <a:graphicFrameLocks noChangeAspect="1"/>
          </p:cNvGraphicFramePr>
          <p:nvPr/>
        </p:nvGraphicFramePr>
        <p:xfrm>
          <a:off x="3675063" y="3968750"/>
          <a:ext cx="2395537" cy="812800"/>
        </p:xfrm>
        <a:graphic>
          <a:graphicData uri="http://schemas.openxmlformats.org/presentationml/2006/ole">
            <p:oleObj spid="_x0000_s140291" name="Équation" r:id="rId16" imgW="1155600" imgH="393480" progId="Equation.3">
              <p:embed/>
            </p:oleObj>
          </a:graphicData>
        </a:graphic>
      </p:graphicFrame>
      <p:graphicFrame>
        <p:nvGraphicFramePr>
          <p:cNvPr id="13363" name="Object 51"/>
          <p:cNvGraphicFramePr>
            <a:graphicFrameLocks noChangeAspect="1"/>
          </p:cNvGraphicFramePr>
          <p:nvPr/>
        </p:nvGraphicFramePr>
        <p:xfrm>
          <a:off x="1258888" y="4687888"/>
          <a:ext cx="3657600" cy="1836737"/>
        </p:xfrm>
        <a:graphic>
          <a:graphicData uri="http://schemas.openxmlformats.org/presentationml/2006/ole">
            <p:oleObj spid="_x0000_s140292" name="公式" r:id="rId17" imgW="1765080" imgH="888840" progId="Equation.3">
              <p:embed/>
            </p:oleObj>
          </a:graphicData>
        </a:graphic>
      </p:graphicFrame>
      <p:graphicFrame>
        <p:nvGraphicFramePr>
          <p:cNvPr id="13364" name="Object 52"/>
          <p:cNvGraphicFramePr>
            <a:graphicFrameLocks noChangeAspect="1"/>
          </p:cNvGraphicFramePr>
          <p:nvPr/>
        </p:nvGraphicFramePr>
        <p:xfrm>
          <a:off x="4265613" y="5624513"/>
          <a:ext cx="3975100" cy="890587"/>
        </p:xfrm>
        <a:graphic>
          <a:graphicData uri="http://schemas.openxmlformats.org/presentationml/2006/ole">
            <p:oleObj spid="_x0000_s140293" name="Équation" r:id="rId18" imgW="1917360" imgH="431640" progId="Equation.3">
              <p:embed/>
            </p:oleObj>
          </a:graphicData>
        </a:graphic>
      </p:graphicFrame>
      <p:sp>
        <p:nvSpPr>
          <p:cNvPr id="13365" name="Text Box 53"/>
          <p:cNvSpPr txBox="1">
            <a:spLocks noChangeArrowheads="1"/>
          </p:cNvSpPr>
          <p:nvPr/>
        </p:nvSpPr>
        <p:spPr bwMode="auto">
          <a:xfrm>
            <a:off x="1008063" y="1098550"/>
            <a:ext cx="3419475" cy="530225"/>
          </a:xfrm>
          <a:prstGeom prst="rect">
            <a:avLst/>
          </a:prstGeom>
          <a:noFill/>
          <a:ln w="9525">
            <a:noFill/>
            <a:miter lim="800000"/>
            <a:headEnd/>
            <a:tailEnd/>
          </a:ln>
          <a:effectLst/>
        </p:spPr>
        <p:txBody>
          <a:bodyPr wrap="none">
            <a:spAutoFit/>
          </a:bodyPr>
          <a:lstStyle/>
          <a:p>
            <a:pPr>
              <a:lnSpc>
                <a:spcPct val="120000"/>
              </a:lnSpc>
            </a:pPr>
            <a:r>
              <a:rPr lang="en-US" altLang="zh-CN" b="0"/>
              <a:t>Band-limited interpolation</a:t>
            </a:r>
            <a:endParaRPr lang="en-US" altLang="zh-CN" b="0">
              <a:solidFill>
                <a:srgbClr val="FF0000"/>
              </a:solidFill>
            </a:endParaRPr>
          </a:p>
        </p:txBody>
      </p:sp>
      <p:sp>
        <p:nvSpPr>
          <p:cNvPr id="3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8" name="Espace réservé du numéro de diapositive 37"/>
          <p:cNvSpPr>
            <a:spLocks noGrp="1"/>
          </p:cNvSpPr>
          <p:nvPr>
            <p:ph type="sldNum" sz="quarter" idx="12"/>
          </p:nvPr>
        </p:nvSpPr>
        <p:spPr/>
        <p:txBody>
          <a:bodyPr/>
          <a:lstStyle/>
          <a:p>
            <a:fld id="{2C94B7E7-F509-4100-BE7B-E3DEB2C53554}" type="slidenum">
              <a:rPr lang="fr-FR" smtClean="0"/>
              <a:pPr/>
              <a:t>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61"/>
                                        </p:tgtEl>
                                        <p:attrNameLst>
                                          <p:attrName>style.visibility</p:attrName>
                                        </p:attrNameLst>
                                      </p:cBhvr>
                                      <p:to>
                                        <p:strVal val="visible"/>
                                      </p:to>
                                    </p:set>
                                    <p:animEffect transition="in" filter="dissolve">
                                      <p:cBhvr>
                                        <p:cTn id="17" dur="500"/>
                                        <p:tgtEl>
                                          <p:spTgt spid="133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362"/>
                                        </p:tgtEl>
                                        <p:attrNameLst>
                                          <p:attrName>style.visibility</p:attrName>
                                        </p:attrNameLst>
                                      </p:cBhvr>
                                      <p:to>
                                        <p:strVal val="visible"/>
                                      </p:to>
                                    </p:set>
                                    <p:animEffect transition="in" filter="dissolve">
                                      <p:cBhvr>
                                        <p:cTn id="22" dur="500"/>
                                        <p:tgtEl>
                                          <p:spTgt spid="133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363"/>
                                        </p:tgtEl>
                                        <p:attrNameLst>
                                          <p:attrName>style.visibility</p:attrName>
                                        </p:attrNameLst>
                                      </p:cBhvr>
                                      <p:to>
                                        <p:strVal val="visible"/>
                                      </p:to>
                                    </p:set>
                                    <p:animEffect transition="in" filter="dissolve">
                                      <p:cBhvr>
                                        <p:cTn id="27" dur="500"/>
                                        <p:tgtEl>
                                          <p:spTgt spid="133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364"/>
                                        </p:tgtEl>
                                        <p:attrNameLst>
                                          <p:attrName>style.visibility</p:attrName>
                                        </p:attrNameLst>
                                      </p:cBhvr>
                                      <p:to>
                                        <p:strVal val="visible"/>
                                      </p:to>
                                    </p:set>
                                    <p:animEffect transition="in" filter="dissolve">
                                      <p:cBhvr>
                                        <p:cTn id="32" dur="500"/>
                                        <p:tgtEl>
                                          <p:spTgt spid="1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p:cNvGrpSpPr>
            <a:grpSpLocks/>
          </p:cNvGrpSpPr>
          <p:nvPr/>
        </p:nvGrpSpPr>
        <p:grpSpPr bwMode="auto">
          <a:xfrm>
            <a:off x="0" y="620713"/>
            <a:ext cx="6877050" cy="1701800"/>
            <a:chOff x="0" y="391"/>
            <a:chExt cx="4332" cy="1072"/>
          </a:xfrm>
        </p:grpSpPr>
        <p:sp>
          <p:nvSpPr>
            <p:cNvPr id="14439" name="Text Box 103"/>
            <p:cNvSpPr txBox="1">
              <a:spLocks noChangeArrowheads="1"/>
            </p:cNvSpPr>
            <p:nvPr/>
          </p:nvSpPr>
          <p:spPr bwMode="auto">
            <a:xfrm>
              <a:off x="0" y="436"/>
              <a:ext cx="1255" cy="407"/>
            </a:xfrm>
            <a:prstGeom prst="rect">
              <a:avLst/>
            </a:prstGeom>
            <a:noFill/>
            <a:ln w="9525">
              <a:noFill/>
              <a:miter lim="800000"/>
              <a:headEnd/>
              <a:tailEnd/>
            </a:ln>
            <a:effectLst/>
          </p:spPr>
          <p:txBody>
            <a:bodyPr wrap="none">
              <a:spAutoFit/>
            </a:bodyPr>
            <a:lstStyle/>
            <a:p>
              <a:r>
                <a:rPr lang="en-US" altLang="zh-CN" sz="1800" dirty="0" smtClean="0"/>
                <a:t>Signal </a:t>
              </a:r>
              <a:r>
                <a:rPr lang="en-US" altLang="zh-CN" sz="1800" dirty="0" err="1" smtClean="0"/>
                <a:t>analogique</a:t>
              </a:r>
              <a:r>
                <a:rPr lang="en-US" altLang="zh-CN" sz="1800" dirty="0" smtClean="0"/>
                <a:t> </a:t>
              </a:r>
            </a:p>
            <a:p>
              <a:r>
                <a:rPr lang="en-US" altLang="zh-CN" sz="1800" dirty="0" smtClean="0"/>
                <a:t>original</a:t>
              </a:r>
              <a:endParaRPr lang="en-US" altLang="zh-CN" sz="1800" dirty="0"/>
            </a:p>
          </p:txBody>
        </p:sp>
        <p:pic>
          <p:nvPicPr>
            <p:cNvPr id="14442" name="Picture 106"/>
            <p:cNvPicPr>
              <a:picLocks noChangeAspect="1" noChangeArrowheads="1"/>
            </p:cNvPicPr>
            <p:nvPr/>
          </p:nvPicPr>
          <p:blipFill>
            <a:blip r:embed="rId2"/>
            <a:srcRect/>
            <a:stretch>
              <a:fillRect/>
            </a:stretch>
          </p:blipFill>
          <p:spPr bwMode="auto">
            <a:xfrm>
              <a:off x="1338" y="391"/>
              <a:ext cx="2994" cy="1072"/>
            </a:xfrm>
            <a:prstGeom prst="rect">
              <a:avLst/>
            </a:prstGeom>
            <a:noFill/>
            <a:ln w="9525">
              <a:noFill/>
              <a:miter lim="800000"/>
              <a:headEnd/>
              <a:tailEnd/>
            </a:ln>
            <a:effectLst/>
          </p:spPr>
        </p:pic>
      </p:grpSp>
      <p:grpSp>
        <p:nvGrpSpPr>
          <p:cNvPr id="3" name="Group 110"/>
          <p:cNvGrpSpPr>
            <a:grpSpLocks/>
          </p:cNvGrpSpPr>
          <p:nvPr/>
        </p:nvGrpSpPr>
        <p:grpSpPr bwMode="auto">
          <a:xfrm>
            <a:off x="0" y="2682875"/>
            <a:ext cx="6875463" cy="1754188"/>
            <a:chOff x="0" y="1690"/>
            <a:chExt cx="4331" cy="1105"/>
          </a:xfrm>
        </p:grpSpPr>
        <p:sp>
          <p:nvSpPr>
            <p:cNvPr id="14440" name="Text Box 104"/>
            <p:cNvSpPr txBox="1">
              <a:spLocks noChangeArrowheads="1"/>
            </p:cNvSpPr>
            <p:nvPr/>
          </p:nvSpPr>
          <p:spPr bwMode="auto">
            <a:xfrm>
              <a:off x="0" y="1793"/>
              <a:ext cx="1219" cy="407"/>
            </a:xfrm>
            <a:prstGeom prst="rect">
              <a:avLst/>
            </a:prstGeom>
            <a:noFill/>
            <a:ln w="9525">
              <a:noFill/>
              <a:miter lim="800000"/>
              <a:headEnd/>
              <a:tailEnd/>
            </a:ln>
            <a:effectLst/>
          </p:spPr>
          <p:txBody>
            <a:bodyPr wrap="none">
              <a:spAutoFit/>
            </a:bodyPr>
            <a:lstStyle/>
            <a:p>
              <a:r>
                <a:rPr lang="en-US" altLang="zh-CN" sz="1800" dirty="0" smtClean="0"/>
                <a:t>Après</a:t>
              </a:r>
            </a:p>
            <a:p>
              <a:r>
                <a:rPr lang="en-US" altLang="zh-CN" sz="1800" dirty="0" smtClean="0"/>
                <a:t> </a:t>
              </a:r>
              <a:r>
                <a:rPr lang="en-US" altLang="zh-CN" sz="1800" dirty="0" err="1" smtClean="0"/>
                <a:t>l’échantillonnage</a:t>
              </a:r>
              <a:endParaRPr lang="en-US" altLang="zh-CN" sz="1800" dirty="0"/>
            </a:p>
          </p:txBody>
        </p:sp>
        <p:pic>
          <p:nvPicPr>
            <p:cNvPr id="14443" name="Picture 107"/>
            <p:cNvPicPr>
              <a:picLocks noChangeAspect="1" noChangeArrowheads="1"/>
            </p:cNvPicPr>
            <p:nvPr/>
          </p:nvPicPr>
          <p:blipFill>
            <a:blip r:embed="rId3"/>
            <a:srcRect/>
            <a:stretch>
              <a:fillRect/>
            </a:stretch>
          </p:blipFill>
          <p:spPr bwMode="auto">
            <a:xfrm>
              <a:off x="1338" y="1690"/>
              <a:ext cx="2993" cy="1105"/>
            </a:xfrm>
            <a:prstGeom prst="rect">
              <a:avLst/>
            </a:prstGeom>
            <a:noFill/>
            <a:ln w="9525">
              <a:noFill/>
              <a:miter lim="800000"/>
              <a:headEnd/>
              <a:tailEnd/>
            </a:ln>
            <a:effectLst/>
          </p:spPr>
        </p:pic>
      </p:grpSp>
      <p:grpSp>
        <p:nvGrpSpPr>
          <p:cNvPr id="4" name="Group 111"/>
          <p:cNvGrpSpPr>
            <a:grpSpLocks/>
          </p:cNvGrpSpPr>
          <p:nvPr/>
        </p:nvGrpSpPr>
        <p:grpSpPr bwMode="auto">
          <a:xfrm>
            <a:off x="0" y="4768850"/>
            <a:ext cx="6875463" cy="1900238"/>
            <a:chOff x="0" y="3004"/>
            <a:chExt cx="4331" cy="1197"/>
          </a:xfrm>
        </p:grpSpPr>
        <p:sp>
          <p:nvSpPr>
            <p:cNvPr id="14441" name="Text Box 105"/>
            <p:cNvSpPr txBox="1">
              <a:spLocks noChangeArrowheads="1"/>
            </p:cNvSpPr>
            <p:nvPr/>
          </p:nvSpPr>
          <p:spPr bwMode="auto">
            <a:xfrm>
              <a:off x="0" y="3108"/>
              <a:ext cx="1224" cy="407"/>
            </a:xfrm>
            <a:prstGeom prst="rect">
              <a:avLst/>
            </a:prstGeom>
            <a:noFill/>
            <a:ln w="9525">
              <a:noFill/>
              <a:miter lim="800000"/>
              <a:headEnd/>
              <a:tailEnd/>
            </a:ln>
            <a:effectLst/>
          </p:spPr>
          <p:txBody>
            <a:bodyPr wrap="none">
              <a:spAutoFit/>
            </a:bodyPr>
            <a:lstStyle/>
            <a:p>
              <a:r>
                <a:rPr lang="en-US" altLang="zh-CN" sz="1800" dirty="0" smtClean="0"/>
                <a:t>Après le </a:t>
              </a:r>
              <a:r>
                <a:rPr lang="en-US" altLang="zh-CN" sz="1800" dirty="0" err="1" smtClean="0"/>
                <a:t>filtrage</a:t>
              </a:r>
              <a:endParaRPr lang="en-US" altLang="zh-CN" sz="1800" dirty="0" smtClean="0"/>
            </a:p>
            <a:p>
              <a:r>
                <a:rPr lang="en-US" altLang="zh-CN" sz="1800" dirty="0" smtClean="0"/>
                <a:t>De reconstruction</a:t>
              </a:r>
              <a:endParaRPr lang="en-US" altLang="zh-CN" sz="1800" dirty="0"/>
            </a:p>
          </p:txBody>
        </p:sp>
        <p:pic>
          <p:nvPicPr>
            <p:cNvPr id="14444" name="Picture 108"/>
            <p:cNvPicPr>
              <a:picLocks noChangeAspect="1" noChangeArrowheads="1"/>
            </p:cNvPicPr>
            <p:nvPr/>
          </p:nvPicPr>
          <p:blipFill>
            <a:blip r:embed="rId4"/>
            <a:srcRect/>
            <a:stretch>
              <a:fillRect/>
            </a:stretch>
          </p:blipFill>
          <p:spPr bwMode="auto">
            <a:xfrm>
              <a:off x="1338" y="3004"/>
              <a:ext cx="2993" cy="1197"/>
            </a:xfrm>
            <a:prstGeom prst="rect">
              <a:avLst/>
            </a:prstGeom>
            <a:noFill/>
            <a:ln w="9525">
              <a:noFill/>
              <a:miter lim="800000"/>
              <a:headEnd/>
              <a:tailEnd/>
            </a:ln>
            <a:effectLst/>
          </p:spPr>
        </p:pic>
      </p:grpSp>
      <p:sp>
        <p:nvSpPr>
          <p:cNvPr id="14448" name="Text Box 112"/>
          <p:cNvSpPr txBox="1">
            <a:spLocks noChangeArrowheads="1"/>
          </p:cNvSpPr>
          <p:nvPr/>
        </p:nvSpPr>
        <p:spPr bwMode="auto">
          <a:xfrm>
            <a:off x="6948488" y="4357694"/>
            <a:ext cx="2016125" cy="2308324"/>
          </a:xfrm>
          <a:prstGeom prst="rect">
            <a:avLst/>
          </a:prstGeom>
          <a:noFill/>
          <a:ln w="9525">
            <a:noFill/>
            <a:miter lim="800000"/>
            <a:headEnd/>
            <a:tailEnd/>
          </a:ln>
          <a:effectLst/>
        </p:spPr>
        <p:txBody>
          <a:bodyPr>
            <a:spAutoFit/>
          </a:bodyPr>
          <a:lstStyle/>
          <a:p>
            <a:r>
              <a:rPr lang="en-US" altLang="zh-CN" b="0" dirty="0">
                <a:solidFill>
                  <a:schemeClr val="accent2"/>
                </a:solidFill>
              </a:rPr>
              <a:t>The </a:t>
            </a:r>
            <a:r>
              <a:rPr lang="en-US" altLang="zh-CN" b="0" dirty="0" err="1" smtClean="0">
                <a:solidFill>
                  <a:schemeClr val="accent2"/>
                </a:solidFill>
              </a:rPr>
              <a:t>Filtre</a:t>
            </a:r>
            <a:r>
              <a:rPr lang="en-US" altLang="zh-CN" b="0" dirty="0" smtClean="0">
                <a:solidFill>
                  <a:schemeClr val="accent2"/>
                </a:solidFill>
              </a:rPr>
              <a:t> </a:t>
            </a:r>
            <a:r>
              <a:rPr lang="en-US" altLang="zh-CN" b="0" dirty="0" err="1" smtClean="0">
                <a:solidFill>
                  <a:schemeClr val="accent2"/>
                </a:solidFill>
              </a:rPr>
              <a:t>passe_bas</a:t>
            </a:r>
            <a:r>
              <a:rPr lang="en-US" altLang="zh-CN" b="0" dirty="0" smtClean="0">
                <a:solidFill>
                  <a:schemeClr val="accent2"/>
                </a:solidFill>
              </a:rPr>
              <a:t> </a:t>
            </a:r>
            <a:r>
              <a:rPr lang="en-US" altLang="zh-CN" b="0" dirty="0" err="1" smtClean="0">
                <a:solidFill>
                  <a:schemeClr val="accent2"/>
                </a:solidFill>
              </a:rPr>
              <a:t>lisses</a:t>
            </a:r>
            <a:r>
              <a:rPr lang="en-US" altLang="zh-CN" b="0" dirty="0" smtClean="0">
                <a:solidFill>
                  <a:schemeClr val="accent2"/>
                </a:solidFill>
              </a:rPr>
              <a:t> les </a:t>
            </a:r>
            <a:r>
              <a:rPr lang="en-US" altLang="zh-CN" b="0" dirty="0" err="1" smtClean="0">
                <a:solidFill>
                  <a:schemeClr val="accent2"/>
                </a:solidFill>
              </a:rPr>
              <a:t>discontinuités</a:t>
            </a:r>
            <a:r>
              <a:rPr lang="en-US" altLang="zh-CN" b="0" dirty="0" smtClean="0">
                <a:solidFill>
                  <a:schemeClr val="accent2"/>
                </a:solidFill>
              </a:rPr>
              <a:t> et </a:t>
            </a:r>
            <a:r>
              <a:rPr lang="en-US" altLang="zh-CN" b="0" dirty="0" err="1" smtClean="0">
                <a:solidFill>
                  <a:schemeClr val="accent2"/>
                </a:solidFill>
              </a:rPr>
              <a:t>remplis</a:t>
            </a:r>
            <a:r>
              <a:rPr lang="en-US" altLang="zh-CN" b="0" dirty="0" smtClean="0">
                <a:solidFill>
                  <a:schemeClr val="accent2"/>
                </a:solidFill>
              </a:rPr>
              <a:t> les vides</a:t>
            </a:r>
            <a:endParaRPr lang="en-US" altLang="zh-CN" b="0" dirty="0">
              <a:solidFill>
                <a:schemeClr val="accent2"/>
              </a:solidFill>
            </a:endParaRPr>
          </a:p>
        </p:txBody>
      </p:sp>
      <p:sp>
        <p:nvSpPr>
          <p:cNvPr id="1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6" name="Espace réservé du numéro de diapositive 15"/>
          <p:cNvSpPr>
            <a:spLocks noGrp="1"/>
          </p:cNvSpPr>
          <p:nvPr>
            <p:ph type="sldNum" sz="quarter" idx="12"/>
          </p:nvPr>
        </p:nvSpPr>
        <p:spPr/>
        <p:txBody>
          <a:bodyPr/>
          <a:lstStyle/>
          <a:p>
            <a:fld id="{2C94B7E7-F509-4100-BE7B-E3DEB2C53554}" type="slidenum">
              <a:rPr lang="fr-FR" smtClean="0"/>
              <a:pPr/>
              <a:t>41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15"/>
          <p:cNvSpPr txBox="1">
            <a:spLocks noChangeArrowheads="1"/>
          </p:cNvSpPr>
          <p:nvPr/>
        </p:nvSpPr>
        <p:spPr bwMode="auto">
          <a:xfrm>
            <a:off x="34925" y="620713"/>
            <a:ext cx="2197100" cy="530225"/>
          </a:xfrm>
          <a:prstGeom prst="rect">
            <a:avLst/>
          </a:prstGeom>
          <a:noFill/>
          <a:ln w="9525">
            <a:noFill/>
            <a:miter lim="800000"/>
            <a:headEnd/>
            <a:tailEnd/>
          </a:ln>
          <a:effectLst/>
        </p:spPr>
        <p:txBody>
          <a:bodyPr wrap="none">
            <a:spAutoFit/>
          </a:bodyPr>
          <a:lstStyle/>
          <a:p>
            <a:pPr>
              <a:lnSpc>
                <a:spcPct val="120000"/>
              </a:lnSpc>
            </a:pPr>
            <a:r>
              <a:rPr lang="en-US" altLang="zh-CN" b="0"/>
              <a:t>Zero-order hold </a:t>
            </a:r>
            <a:endParaRPr lang="en-US" altLang="zh-CN" b="0">
              <a:solidFill>
                <a:srgbClr val="FF0000"/>
              </a:solidFill>
            </a:endParaRPr>
          </a:p>
        </p:txBody>
      </p:sp>
      <p:grpSp>
        <p:nvGrpSpPr>
          <p:cNvPr id="2" name="Group 36"/>
          <p:cNvGrpSpPr>
            <a:grpSpLocks/>
          </p:cNvGrpSpPr>
          <p:nvPr/>
        </p:nvGrpSpPr>
        <p:grpSpPr bwMode="auto">
          <a:xfrm>
            <a:off x="1547813" y="476250"/>
            <a:ext cx="7415212" cy="2265363"/>
            <a:chOff x="580" y="528"/>
            <a:chExt cx="4671" cy="1427"/>
          </a:xfrm>
        </p:grpSpPr>
        <p:grpSp>
          <p:nvGrpSpPr>
            <p:cNvPr id="3" name="Group 16"/>
            <p:cNvGrpSpPr>
              <a:grpSpLocks/>
            </p:cNvGrpSpPr>
            <p:nvPr/>
          </p:nvGrpSpPr>
          <p:grpSpPr bwMode="auto">
            <a:xfrm>
              <a:off x="3756" y="1344"/>
              <a:ext cx="1495" cy="384"/>
              <a:chOff x="3756" y="1344"/>
              <a:chExt cx="1495" cy="384"/>
            </a:xfrm>
          </p:grpSpPr>
          <p:sp>
            <p:nvSpPr>
              <p:cNvPr id="26641" name="Rectangle 17"/>
              <p:cNvSpPr>
                <a:spLocks noChangeArrowheads="1"/>
              </p:cNvSpPr>
              <p:nvPr/>
            </p:nvSpPr>
            <p:spPr bwMode="auto">
              <a:xfrm>
                <a:off x="3756" y="1344"/>
                <a:ext cx="576" cy="384"/>
              </a:xfrm>
              <a:prstGeom prst="rect">
                <a:avLst/>
              </a:prstGeom>
              <a:gradFill rotWithShape="0">
                <a:gsLst>
                  <a:gs pos="0">
                    <a:schemeClr val="accent1"/>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2" name="Object 18"/>
              <p:cNvGraphicFramePr>
                <a:graphicFrameLocks noChangeAspect="1"/>
              </p:cNvGraphicFramePr>
              <p:nvPr/>
            </p:nvGraphicFramePr>
            <p:xfrm>
              <a:off x="3852" y="1414"/>
              <a:ext cx="385" cy="262"/>
            </p:xfrm>
            <a:graphic>
              <a:graphicData uri="http://schemas.openxmlformats.org/presentationml/2006/ole">
                <p:oleObj spid="_x0000_s141319" name="Equation" r:id="rId3" imgW="317087" imgH="215619" progId="Equation.3">
                  <p:embed/>
                </p:oleObj>
              </a:graphicData>
            </a:graphic>
          </p:graphicFrame>
          <p:sp>
            <p:nvSpPr>
              <p:cNvPr id="26643" name="Line 19"/>
              <p:cNvSpPr>
                <a:spLocks noChangeShapeType="1"/>
              </p:cNvSpPr>
              <p:nvPr/>
            </p:nvSpPr>
            <p:spPr bwMode="auto">
              <a:xfrm>
                <a:off x="4332"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4" name="Object 20"/>
              <p:cNvGraphicFramePr>
                <a:graphicFrameLocks noChangeAspect="1"/>
              </p:cNvGraphicFramePr>
              <p:nvPr/>
            </p:nvGraphicFramePr>
            <p:xfrm>
              <a:off x="4866" y="1392"/>
              <a:ext cx="385" cy="262"/>
            </p:xfrm>
            <a:graphic>
              <a:graphicData uri="http://schemas.openxmlformats.org/presentationml/2006/ole">
                <p:oleObj spid="_x0000_s141320" name="Equation" r:id="rId4" imgW="317087" imgH="215619" progId="Equation.3">
                  <p:embed/>
                </p:oleObj>
              </a:graphicData>
            </a:graphic>
          </p:graphicFrame>
        </p:grpSp>
        <p:grpSp>
          <p:nvGrpSpPr>
            <p:cNvPr id="4" name="Group 21"/>
            <p:cNvGrpSpPr>
              <a:grpSpLocks/>
            </p:cNvGrpSpPr>
            <p:nvPr/>
          </p:nvGrpSpPr>
          <p:grpSpPr bwMode="auto">
            <a:xfrm>
              <a:off x="2700" y="1258"/>
              <a:ext cx="1056" cy="470"/>
              <a:chOff x="2700" y="1258"/>
              <a:chExt cx="1056" cy="470"/>
            </a:xfrm>
          </p:grpSpPr>
          <p:sp>
            <p:nvSpPr>
              <p:cNvPr id="26646" name="Rectangle 22"/>
              <p:cNvSpPr>
                <a:spLocks noChangeArrowheads="1"/>
              </p:cNvSpPr>
              <p:nvPr/>
            </p:nvSpPr>
            <p:spPr bwMode="auto">
              <a:xfrm>
                <a:off x="2700" y="1344"/>
                <a:ext cx="576" cy="384"/>
              </a:xfrm>
              <a:prstGeom prst="rect">
                <a:avLst/>
              </a:prstGeom>
              <a:gradFill rotWithShape="0">
                <a:gsLst>
                  <a:gs pos="0">
                    <a:srgbClr val="FFCC99"/>
                  </a:gs>
                  <a:gs pos="100000">
                    <a:srgbClr val="FFFFFF"/>
                  </a:gs>
                </a:gsLst>
                <a:lin ang="5400000" scaled="1"/>
              </a:gradFill>
              <a:ln w="9525">
                <a:solidFill>
                  <a:schemeClr val="tx1"/>
                </a:solidFill>
                <a:miter lim="800000"/>
                <a:headEnd/>
                <a:tailEnd/>
              </a:ln>
              <a:effectLst/>
            </p:spPr>
            <p:txBody>
              <a:bodyPr wrap="none" anchor="ctr"/>
              <a:lstStyle/>
              <a:p>
                <a:pPr algn="ctr"/>
                <a:endParaRPr lang="fr-FR">
                  <a:ea typeface="SimSun" pitchFamily="2" charset="-122"/>
                </a:endParaRPr>
              </a:p>
            </p:txBody>
          </p:sp>
          <p:graphicFrame>
            <p:nvGraphicFramePr>
              <p:cNvPr id="26647" name="Object 23"/>
              <p:cNvGraphicFramePr>
                <a:graphicFrameLocks noChangeAspect="1"/>
              </p:cNvGraphicFramePr>
              <p:nvPr/>
            </p:nvGraphicFramePr>
            <p:xfrm>
              <a:off x="2796" y="1407"/>
              <a:ext cx="385" cy="277"/>
            </p:xfrm>
            <a:graphic>
              <a:graphicData uri="http://schemas.openxmlformats.org/presentationml/2006/ole">
                <p:oleObj spid="_x0000_s141317" name="Equation" r:id="rId5" imgW="317362" imgH="228501" progId="Equation.3">
                  <p:embed/>
                </p:oleObj>
              </a:graphicData>
            </a:graphic>
          </p:graphicFrame>
          <p:sp>
            <p:nvSpPr>
              <p:cNvPr id="26648" name="Line 24"/>
              <p:cNvSpPr>
                <a:spLocks noChangeShapeType="1"/>
              </p:cNvSpPr>
              <p:nvPr/>
            </p:nvSpPr>
            <p:spPr bwMode="auto">
              <a:xfrm>
                <a:off x="3276" y="1536"/>
                <a:ext cx="480"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49" name="Object 25"/>
              <p:cNvGraphicFramePr>
                <a:graphicFrameLocks noChangeAspect="1"/>
              </p:cNvGraphicFramePr>
              <p:nvPr/>
            </p:nvGraphicFramePr>
            <p:xfrm>
              <a:off x="3358" y="1258"/>
              <a:ext cx="386" cy="278"/>
            </p:xfrm>
            <a:graphic>
              <a:graphicData uri="http://schemas.openxmlformats.org/presentationml/2006/ole">
                <p:oleObj spid="_x0000_s141318" name="Equation" r:id="rId6" imgW="317362" imgH="228501" progId="Equation.3">
                  <p:embed/>
                </p:oleObj>
              </a:graphicData>
            </a:graphic>
          </p:graphicFrame>
        </p:grpSp>
        <p:grpSp>
          <p:nvGrpSpPr>
            <p:cNvPr id="5" name="Group 26"/>
            <p:cNvGrpSpPr>
              <a:grpSpLocks/>
            </p:cNvGrpSpPr>
            <p:nvPr/>
          </p:nvGrpSpPr>
          <p:grpSpPr bwMode="auto">
            <a:xfrm>
              <a:off x="580" y="528"/>
              <a:ext cx="2120" cy="1427"/>
              <a:chOff x="580" y="528"/>
              <a:chExt cx="2120" cy="1427"/>
            </a:xfrm>
          </p:grpSpPr>
          <p:grpSp>
            <p:nvGrpSpPr>
              <p:cNvPr id="6" name="Group 27"/>
              <p:cNvGrpSpPr>
                <a:grpSpLocks/>
              </p:cNvGrpSpPr>
              <p:nvPr/>
            </p:nvGrpSpPr>
            <p:grpSpPr bwMode="auto">
              <a:xfrm>
                <a:off x="780" y="528"/>
                <a:ext cx="1920" cy="1200"/>
                <a:chOff x="780" y="528"/>
                <a:chExt cx="1920" cy="1200"/>
              </a:xfrm>
            </p:grpSpPr>
            <p:graphicFrame>
              <p:nvGraphicFramePr>
                <p:cNvPr id="26652" name="Object 28"/>
                <p:cNvGraphicFramePr>
                  <a:graphicFrameLocks noChangeAspect="1"/>
                </p:cNvGraphicFramePr>
                <p:nvPr/>
              </p:nvGraphicFramePr>
              <p:xfrm>
                <a:off x="2139" y="1200"/>
                <a:ext cx="417" cy="293"/>
              </p:xfrm>
              <a:graphic>
                <a:graphicData uri="http://schemas.openxmlformats.org/presentationml/2006/ole">
                  <p:oleObj spid="_x0000_s141314" name="Equation" r:id="rId7" imgW="342751" imgH="241195" progId="Equation.3">
                    <p:embed/>
                  </p:oleObj>
                </a:graphicData>
              </a:graphic>
            </p:graphicFrame>
            <p:sp>
              <p:nvSpPr>
                <p:cNvPr id="26653" name="AutoShape 29"/>
                <p:cNvSpPr>
                  <a:spLocks noChangeArrowheads="1"/>
                </p:cNvSpPr>
                <p:nvPr/>
              </p:nvSpPr>
              <p:spPr bwMode="auto">
                <a:xfrm>
                  <a:off x="1500" y="1344"/>
                  <a:ext cx="384" cy="384"/>
                </a:xfrm>
                <a:prstGeom prst="flowChartSummingJunction">
                  <a:avLst/>
                </a:prstGeom>
                <a:gradFill rotWithShape="0">
                  <a:gsLst>
                    <a:gs pos="0">
                      <a:srgbClr val="FFCC99"/>
                    </a:gs>
                    <a:gs pos="100000">
                      <a:srgbClr val="FFFFFF"/>
                    </a:gs>
                  </a:gsLst>
                  <a:lin ang="5400000" scaled="1"/>
                </a:gradFill>
                <a:ln w="9525">
                  <a:solidFill>
                    <a:schemeClr val="tx1"/>
                  </a:solidFill>
                  <a:round/>
                  <a:headEnd/>
                  <a:tailEnd/>
                </a:ln>
                <a:effectLst/>
              </p:spPr>
              <p:txBody>
                <a:bodyPr wrap="none" anchor="ctr"/>
                <a:lstStyle/>
                <a:p>
                  <a:endParaRPr lang="fr-FR"/>
                </a:p>
              </p:txBody>
            </p:sp>
            <p:sp>
              <p:nvSpPr>
                <p:cNvPr id="26654" name="Line 30"/>
                <p:cNvSpPr>
                  <a:spLocks noChangeShapeType="1"/>
                </p:cNvSpPr>
                <p:nvPr/>
              </p:nvSpPr>
              <p:spPr bwMode="auto">
                <a:xfrm>
                  <a:off x="1212" y="1536"/>
                  <a:ext cx="288" cy="0"/>
                </a:xfrm>
                <a:prstGeom prst="line">
                  <a:avLst/>
                </a:prstGeom>
                <a:noFill/>
                <a:ln w="9525">
                  <a:solidFill>
                    <a:schemeClr val="tx1"/>
                  </a:solidFill>
                  <a:round/>
                  <a:headEnd/>
                  <a:tailEnd type="triangle" w="med" len="med"/>
                </a:ln>
                <a:effectLst/>
              </p:spPr>
              <p:txBody>
                <a:bodyPr/>
                <a:lstStyle/>
                <a:p>
                  <a:endParaRPr lang="fr-FR"/>
                </a:p>
              </p:txBody>
            </p:sp>
            <p:sp>
              <p:nvSpPr>
                <p:cNvPr id="26655" name="Line 31"/>
                <p:cNvSpPr>
                  <a:spLocks noChangeShapeType="1"/>
                </p:cNvSpPr>
                <p:nvPr/>
              </p:nvSpPr>
              <p:spPr bwMode="auto">
                <a:xfrm>
                  <a:off x="1884" y="1536"/>
                  <a:ext cx="816"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26656" name="Object 32"/>
                <p:cNvGraphicFramePr>
                  <a:graphicFrameLocks noChangeAspect="1"/>
                </p:cNvGraphicFramePr>
                <p:nvPr/>
              </p:nvGraphicFramePr>
              <p:xfrm>
                <a:off x="780" y="1392"/>
                <a:ext cx="324" cy="262"/>
              </p:xfrm>
              <a:graphic>
                <a:graphicData uri="http://schemas.openxmlformats.org/presentationml/2006/ole">
                  <p:oleObj spid="_x0000_s141315" name="Equation" r:id="rId8" imgW="266353" imgH="215619" progId="Equation.3">
                    <p:embed/>
                  </p:oleObj>
                </a:graphicData>
              </a:graphic>
            </p:graphicFrame>
            <p:graphicFrame>
              <p:nvGraphicFramePr>
                <p:cNvPr id="26657" name="Object 33"/>
                <p:cNvGraphicFramePr>
                  <a:graphicFrameLocks noChangeAspect="1"/>
                </p:cNvGraphicFramePr>
                <p:nvPr/>
              </p:nvGraphicFramePr>
              <p:xfrm>
                <a:off x="1020" y="528"/>
                <a:ext cx="1641" cy="562"/>
              </p:xfrm>
              <a:graphic>
                <a:graphicData uri="http://schemas.openxmlformats.org/presentationml/2006/ole">
                  <p:oleObj spid="_x0000_s141316" name="Equation" r:id="rId9" imgW="1257300" imgH="431800" progId="Equation.3">
                    <p:embed/>
                  </p:oleObj>
                </a:graphicData>
              </a:graphic>
            </p:graphicFrame>
            <p:sp>
              <p:nvSpPr>
                <p:cNvPr id="26658" name="Line 34"/>
                <p:cNvSpPr>
                  <a:spLocks noChangeShapeType="1"/>
                </p:cNvSpPr>
                <p:nvPr/>
              </p:nvSpPr>
              <p:spPr bwMode="auto">
                <a:xfrm>
                  <a:off x="1692" y="1104"/>
                  <a:ext cx="0" cy="240"/>
                </a:xfrm>
                <a:prstGeom prst="line">
                  <a:avLst/>
                </a:prstGeom>
                <a:noFill/>
                <a:ln w="9525">
                  <a:solidFill>
                    <a:schemeClr val="tx1"/>
                  </a:solidFill>
                  <a:round/>
                  <a:headEnd/>
                  <a:tailEnd type="triangle" w="med" len="med"/>
                </a:ln>
                <a:effectLst/>
              </p:spPr>
              <p:txBody>
                <a:bodyPr/>
                <a:lstStyle/>
                <a:p>
                  <a:endParaRPr lang="fr-FR"/>
                </a:p>
              </p:txBody>
            </p:sp>
          </p:grpSp>
          <p:sp>
            <p:nvSpPr>
              <p:cNvPr id="26659" name="Rectangle 35"/>
              <p:cNvSpPr>
                <a:spLocks noChangeArrowheads="1"/>
              </p:cNvSpPr>
              <p:nvPr/>
            </p:nvSpPr>
            <p:spPr bwMode="auto">
              <a:xfrm>
                <a:off x="580" y="1667"/>
                <a:ext cx="116" cy="288"/>
              </a:xfrm>
              <a:prstGeom prst="rect">
                <a:avLst/>
              </a:prstGeom>
              <a:noFill/>
              <a:ln w="9525">
                <a:noFill/>
                <a:miter lim="800000"/>
                <a:headEnd/>
                <a:tailEnd/>
              </a:ln>
              <a:effectLst/>
            </p:spPr>
            <p:txBody>
              <a:bodyPr wrap="none">
                <a:spAutoFit/>
              </a:bodyPr>
              <a:lstStyle/>
              <a:p>
                <a:pPr algn="ctr"/>
                <a:endParaRPr lang="fr-FR"/>
              </a:p>
            </p:txBody>
          </p:sp>
        </p:grpSp>
      </p:grpSp>
      <p:pic>
        <p:nvPicPr>
          <p:cNvPr id="26661" name="Picture 37"/>
          <p:cNvPicPr>
            <a:picLocks noChangeAspect="1" noChangeArrowheads="1"/>
          </p:cNvPicPr>
          <p:nvPr/>
        </p:nvPicPr>
        <p:blipFill>
          <a:blip r:embed="rId10"/>
          <a:srcRect/>
          <a:stretch>
            <a:fillRect/>
          </a:stretch>
        </p:blipFill>
        <p:spPr bwMode="auto">
          <a:xfrm>
            <a:off x="2771775" y="2492375"/>
            <a:ext cx="3322638" cy="1258888"/>
          </a:xfrm>
          <a:prstGeom prst="rect">
            <a:avLst/>
          </a:prstGeom>
          <a:noFill/>
          <a:ln w="9525">
            <a:noFill/>
            <a:miter lim="800000"/>
            <a:headEnd/>
            <a:tailEnd/>
          </a:ln>
          <a:effectLst/>
        </p:spPr>
      </p:pic>
      <p:pic>
        <p:nvPicPr>
          <p:cNvPr id="26662" name="Picture 38"/>
          <p:cNvPicPr>
            <a:picLocks noChangeAspect="1" noChangeArrowheads="1"/>
          </p:cNvPicPr>
          <p:nvPr/>
        </p:nvPicPr>
        <p:blipFill>
          <a:blip r:embed="rId11"/>
          <a:srcRect/>
          <a:stretch>
            <a:fillRect/>
          </a:stretch>
        </p:blipFill>
        <p:spPr bwMode="auto">
          <a:xfrm>
            <a:off x="2771775" y="3789363"/>
            <a:ext cx="3311525" cy="1289050"/>
          </a:xfrm>
          <a:prstGeom prst="rect">
            <a:avLst/>
          </a:prstGeom>
          <a:noFill/>
          <a:ln w="9525">
            <a:noFill/>
            <a:miter lim="800000"/>
            <a:headEnd/>
            <a:tailEnd/>
          </a:ln>
          <a:effectLst/>
        </p:spPr>
      </p:pic>
      <p:grpSp>
        <p:nvGrpSpPr>
          <p:cNvPr id="7" name="Group 45"/>
          <p:cNvGrpSpPr>
            <a:grpSpLocks/>
          </p:cNvGrpSpPr>
          <p:nvPr/>
        </p:nvGrpSpPr>
        <p:grpSpPr bwMode="auto">
          <a:xfrm>
            <a:off x="107950" y="5157788"/>
            <a:ext cx="5976938" cy="1327150"/>
            <a:chOff x="68" y="3249"/>
            <a:chExt cx="3765" cy="836"/>
          </a:xfrm>
        </p:grpSpPr>
        <p:pic>
          <p:nvPicPr>
            <p:cNvPr id="26663" name="Picture 39"/>
            <p:cNvPicPr>
              <a:picLocks noChangeAspect="1" noChangeArrowheads="1"/>
            </p:cNvPicPr>
            <p:nvPr/>
          </p:nvPicPr>
          <p:blipFill>
            <a:blip r:embed="rId12"/>
            <a:srcRect/>
            <a:stretch>
              <a:fillRect/>
            </a:stretch>
          </p:blipFill>
          <p:spPr bwMode="auto">
            <a:xfrm>
              <a:off x="1746" y="3249"/>
              <a:ext cx="2087" cy="836"/>
            </a:xfrm>
            <a:prstGeom prst="rect">
              <a:avLst/>
            </a:prstGeom>
            <a:noFill/>
            <a:ln w="9525">
              <a:noFill/>
              <a:miter lim="800000"/>
              <a:headEnd/>
              <a:tailEnd/>
            </a:ln>
            <a:effectLst/>
          </p:spPr>
        </p:pic>
        <p:sp>
          <p:nvSpPr>
            <p:cNvPr id="26666" name="Rectangle 42"/>
            <p:cNvSpPr>
              <a:spLocks noChangeArrowheads="1"/>
            </p:cNvSpPr>
            <p:nvPr/>
          </p:nvSpPr>
          <p:spPr bwMode="auto">
            <a:xfrm>
              <a:off x="68" y="3294"/>
              <a:ext cx="1465" cy="582"/>
            </a:xfrm>
            <a:prstGeom prst="rect">
              <a:avLst/>
            </a:prstGeom>
            <a:noFill/>
            <a:ln w="9525">
              <a:noFill/>
              <a:miter lim="800000"/>
              <a:headEnd/>
              <a:tailEnd/>
            </a:ln>
            <a:effectLst/>
          </p:spPr>
          <p:txBody>
            <a:bodyPr wrap="none">
              <a:spAutoFit/>
            </a:bodyPr>
            <a:lstStyle/>
            <a:p>
              <a:r>
                <a:rPr lang="en-US" altLang="zh-CN" sz="1800" dirty="0" smtClean="0"/>
                <a:t>A </a:t>
              </a:r>
              <a:r>
                <a:rPr lang="en-US" altLang="zh-CN" sz="1800" dirty="0" err="1" smtClean="0"/>
                <a:t>près</a:t>
              </a:r>
              <a:r>
                <a:rPr lang="en-US" altLang="zh-CN" sz="1800" dirty="0" smtClean="0"/>
                <a:t> le passage</a:t>
              </a:r>
            </a:p>
            <a:p>
              <a:r>
                <a:rPr lang="en-US" altLang="zh-CN" sz="1800" dirty="0" smtClean="0"/>
                <a:t>À </a:t>
              </a:r>
              <a:r>
                <a:rPr lang="en-US" altLang="zh-CN" sz="1800" dirty="0" err="1" smtClean="0"/>
                <a:t>travers</a:t>
              </a:r>
              <a:r>
                <a:rPr lang="en-US" altLang="zh-CN" sz="1800" dirty="0" smtClean="0"/>
                <a:t> </a:t>
              </a:r>
              <a:r>
                <a:rPr lang="en-US" altLang="zh-CN" sz="1800" dirty="0" err="1" smtClean="0"/>
                <a:t>unbloqueur</a:t>
              </a:r>
              <a:endParaRPr lang="en-US" altLang="zh-CN" sz="1800" dirty="0" smtClean="0"/>
            </a:p>
            <a:p>
              <a:r>
                <a:rPr lang="en-US" altLang="zh-CN" sz="1800" dirty="0" err="1" smtClean="0"/>
                <a:t>D’ordre</a:t>
              </a:r>
              <a:r>
                <a:rPr lang="en-US" altLang="zh-CN" sz="1800" dirty="0" smtClean="0"/>
                <a:t> </a:t>
              </a:r>
              <a:r>
                <a:rPr lang="en-US" altLang="zh-CN" sz="1800" dirty="0" err="1" smtClean="0"/>
                <a:t>zéro</a:t>
              </a:r>
              <a:endParaRPr lang="en-US" altLang="zh-CN" sz="1800" dirty="0"/>
            </a:p>
          </p:txBody>
        </p:sp>
      </p:grpSp>
      <p:sp>
        <p:nvSpPr>
          <p:cNvPr id="40" name="Text Box 103"/>
          <p:cNvSpPr txBox="1">
            <a:spLocks noChangeArrowheads="1"/>
          </p:cNvSpPr>
          <p:nvPr/>
        </p:nvSpPr>
        <p:spPr bwMode="auto">
          <a:xfrm>
            <a:off x="0" y="2496917"/>
            <a:ext cx="1992853" cy="646331"/>
          </a:xfrm>
          <a:prstGeom prst="rect">
            <a:avLst/>
          </a:prstGeom>
          <a:noFill/>
          <a:ln w="9525">
            <a:noFill/>
            <a:miter lim="800000"/>
            <a:headEnd/>
            <a:tailEnd/>
          </a:ln>
          <a:effectLst/>
        </p:spPr>
        <p:txBody>
          <a:bodyPr wrap="none">
            <a:spAutoFit/>
          </a:bodyPr>
          <a:lstStyle/>
          <a:p>
            <a:r>
              <a:rPr lang="en-US" altLang="zh-CN" sz="1800" dirty="0" smtClean="0"/>
              <a:t>Signal </a:t>
            </a:r>
            <a:r>
              <a:rPr lang="en-US" altLang="zh-CN" sz="1800" dirty="0" err="1" smtClean="0"/>
              <a:t>analogique</a:t>
            </a:r>
            <a:r>
              <a:rPr lang="en-US" altLang="zh-CN" sz="1800" dirty="0" smtClean="0"/>
              <a:t> </a:t>
            </a:r>
          </a:p>
          <a:p>
            <a:r>
              <a:rPr lang="en-US" altLang="zh-CN" sz="1800" dirty="0" smtClean="0"/>
              <a:t>original</a:t>
            </a:r>
            <a:endParaRPr lang="en-US" altLang="zh-CN" sz="1800" dirty="0"/>
          </a:p>
        </p:txBody>
      </p:sp>
      <p:sp>
        <p:nvSpPr>
          <p:cNvPr id="41" name="Text Box 104"/>
          <p:cNvSpPr txBox="1">
            <a:spLocks noChangeArrowheads="1"/>
          </p:cNvSpPr>
          <p:nvPr/>
        </p:nvSpPr>
        <p:spPr bwMode="auto">
          <a:xfrm>
            <a:off x="0" y="4139991"/>
            <a:ext cx="1935145" cy="646331"/>
          </a:xfrm>
          <a:prstGeom prst="rect">
            <a:avLst/>
          </a:prstGeom>
          <a:noFill/>
          <a:ln w="9525">
            <a:noFill/>
            <a:miter lim="800000"/>
            <a:headEnd/>
            <a:tailEnd/>
          </a:ln>
          <a:effectLst/>
        </p:spPr>
        <p:txBody>
          <a:bodyPr wrap="none">
            <a:spAutoFit/>
          </a:bodyPr>
          <a:lstStyle/>
          <a:p>
            <a:r>
              <a:rPr lang="en-US" altLang="zh-CN" sz="1800" dirty="0" smtClean="0"/>
              <a:t>Après</a:t>
            </a:r>
          </a:p>
          <a:p>
            <a:r>
              <a:rPr lang="en-US" altLang="zh-CN" sz="1800" dirty="0" smtClean="0"/>
              <a:t> </a:t>
            </a:r>
            <a:r>
              <a:rPr lang="en-US" altLang="zh-CN" sz="1800" dirty="0" err="1" smtClean="0"/>
              <a:t>l’échantillonnage</a:t>
            </a:r>
            <a:endParaRPr lang="en-US" altLang="zh-CN" sz="1800" dirty="0"/>
          </a:p>
        </p:txBody>
      </p:sp>
      <p:sp>
        <p:nvSpPr>
          <p:cNvPr id="33"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34"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35" name="Espace réservé du numéro de diapositive 34"/>
          <p:cNvSpPr>
            <a:spLocks noGrp="1"/>
          </p:cNvSpPr>
          <p:nvPr>
            <p:ph type="sldNum" sz="quarter" idx="12"/>
          </p:nvPr>
        </p:nvSpPr>
        <p:spPr/>
        <p:txBody>
          <a:bodyPr/>
          <a:lstStyle/>
          <a:p>
            <a:fld id="{2C94B7E7-F509-4100-BE7B-E3DEB2C53554}" type="slidenum">
              <a:rPr lang="fr-FR" smtClean="0"/>
              <a:pPr/>
              <a:t>42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227013" y="1268413"/>
            <a:ext cx="5208587" cy="2833687"/>
            <a:chOff x="143" y="799"/>
            <a:chExt cx="3281" cy="1785"/>
          </a:xfrm>
        </p:grpSpPr>
        <p:pic>
          <p:nvPicPr>
            <p:cNvPr id="33837" name="Picture 45"/>
            <p:cNvPicPr>
              <a:picLocks noChangeAspect="1" noChangeArrowheads="1"/>
            </p:cNvPicPr>
            <p:nvPr/>
          </p:nvPicPr>
          <p:blipFill>
            <a:blip r:embed="rId3"/>
            <a:srcRect/>
            <a:stretch>
              <a:fillRect/>
            </a:stretch>
          </p:blipFill>
          <p:spPr bwMode="auto">
            <a:xfrm>
              <a:off x="143" y="799"/>
              <a:ext cx="3281" cy="1459"/>
            </a:xfrm>
            <a:prstGeom prst="rect">
              <a:avLst/>
            </a:prstGeom>
            <a:noFill/>
            <a:ln w="9525">
              <a:noFill/>
              <a:miter lim="800000"/>
              <a:headEnd/>
              <a:tailEnd/>
            </a:ln>
            <a:effectLst/>
          </p:spPr>
        </p:pic>
        <p:sp>
          <p:nvSpPr>
            <p:cNvPr id="33838" name="Text Box 46"/>
            <p:cNvSpPr txBox="1">
              <a:spLocks noChangeArrowheads="1"/>
            </p:cNvSpPr>
            <p:nvPr/>
          </p:nvSpPr>
          <p:spPr bwMode="auto">
            <a:xfrm>
              <a:off x="1111" y="2296"/>
              <a:ext cx="1538" cy="288"/>
            </a:xfrm>
            <a:prstGeom prst="rect">
              <a:avLst/>
            </a:prstGeom>
            <a:noFill/>
            <a:ln w="9525">
              <a:noFill/>
              <a:miter lim="800000"/>
              <a:headEnd/>
              <a:tailEnd/>
            </a:ln>
            <a:effectLst/>
          </p:spPr>
          <p:txBody>
            <a:bodyPr wrap="none">
              <a:spAutoFit/>
            </a:bodyPr>
            <a:lstStyle/>
            <a:p>
              <a:r>
                <a:rPr lang="en-US" altLang="zh-CN"/>
                <a:t>Zero-Order Hold</a:t>
              </a:r>
            </a:p>
          </p:txBody>
        </p:sp>
      </p:grpSp>
      <p:graphicFrame>
        <p:nvGraphicFramePr>
          <p:cNvPr id="33839" name="Object 47"/>
          <p:cNvGraphicFramePr>
            <a:graphicFrameLocks noChangeAspect="1"/>
          </p:cNvGraphicFramePr>
          <p:nvPr/>
        </p:nvGraphicFramePr>
        <p:xfrm>
          <a:off x="877888" y="5214938"/>
          <a:ext cx="3854450" cy="1676400"/>
        </p:xfrm>
        <a:graphic>
          <a:graphicData uri="http://schemas.openxmlformats.org/presentationml/2006/ole">
            <p:oleObj spid="_x0000_s142338" name="Équation" r:id="rId4" imgW="1460160" imgH="634680" progId="Equation.3">
              <p:embed/>
            </p:oleObj>
          </a:graphicData>
        </a:graphic>
      </p:graphicFrame>
      <p:graphicFrame>
        <p:nvGraphicFramePr>
          <p:cNvPr id="33840" name="Object 48"/>
          <p:cNvGraphicFramePr>
            <a:graphicFrameLocks noChangeAspect="1"/>
          </p:cNvGraphicFramePr>
          <p:nvPr/>
        </p:nvGraphicFramePr>
        <p:xfrm>
          <a:off x="644525" y="4340225"/>
          <a:ext cx="4975225" cy="944563"/>
        </p:xfrm>
        <a:graphic>
          <a:graphicData uri="http://schemas.openxmlformats.org/presentationml/2006/ole">
            <p:oleObj spid="_x0000_s142339" name="Équation" r:id="rId5" imgW="2400120" imgH="457200" progId="Equation.3">
              <p:embed/>
            </p:oleObj>
          </a:graphicData>
        </a:graphic>
      </p:graphicFrame>
      <p:grpSp>
        <p:nvGrpSpPr>
          <p:cNvPr id="3" name="Group 51"/>
          <p:cNvGrpSpPr>
            <a:grpSpLocks/>
          </p:cNvGrpSpPr>
          <p:nvPr/>
        </p:nvGrpSpPr>
        <p:grpSpPr bwMode="auto">
          <a:xfrm>
            <a:off x="5799135" y="1268413"/>
            <a:ext cx="3094036" cy="5006975"/>
            <a:chOff x="3653" y="799"/>
            <a:chExt cx="1949" cy="3154"/>
          </a:xfrm>
        </p:grpSpPr>
        <p:pic>
          <p:nvPicPr>
            <p:cNvPr id="33836" name="Picture 44"/>
            <p:cNvPicPr>
              <a:picLocks noChangeAspect="1" noChangeArrowheads="1"/>
            </p:cNvPicPr>
            <p:nvPr/>
          </p:nvPicPr>
          <p:blipFill>
            <a:blip r:embed="rId6"/>
            <a:srcRect/>
            <a:stretch>
              <a:fillRect/>
            </a:stretch>
          </p:blipFill>
          <p:spPr bwMode="auto">
            <a:xfrm>
              <a:off x="3653" y="799"/>
              <a:ext cx="1949" cy="2548"/>
            </a:xfrm>
            <a:prstGeom prst="rect">
              <a:avLst/>
            </a:prstGeom>
            <a:noFill/>
            <a:ln w="9525">
              <a:noFill/>
              <a:miter lim="800000"/>
              <a:headEnd/>
              <a:tailEnd/>
            </a:ln>
            <a:effectLst/>
          </p:spPr>
        </p:pic>
        <p:sp>
          <p:nvSpPr>
            <p:cNvPr id="33841" name="Text Box 49"/>
            <p:cNvSpPr txBox="1">
              <a:spLocks noChangeArrowheads="1"/>
            </p:cNvSpPr>
            <p:nvPr/>
          </p:nvSpPr>
          <p:spPr bwMode="auto">
            <a:xfrm>
              <a:off x="3787" y="3430"/>
              <a:ext cx="1422" cy="523"/>
            </a:xfrm>
            <a:prstGeom prst="rect">
              <a:avLst/>
            </a:prstGeom>
            <a:noFill/>
            <a:ln w="9525">
              <a:noFill/>
              <a:miter lim="800000"/>
              <a:headEnd/>
              <a:tailEnd/>
            </a:ln>
            <a:effectLst/>
          </p:spPr>
          <p:txBody>
            <a:bodyPr wrap="none">
              <a:spAutoFit/>
            </a:bodyPr>
            <a:lstStyle/>
            <a:p>
              <a:pPr algn="ctr"/>
              <a:r>
                <a:rPr lang="en-US" altLang="zh-CN" dirty="0" err="1" smtClean="0"/>
                <a:t>Filtre</a:t>
              </a:r>
              <a:r>
                <a:rPr lang="en-US" altLang="zh-CN" dirty="0" smtClean="0"/>
                <a:t> </a:t>
              </a:r>
              <a:r>
                <a:rPr lang="en-US" altLang="zh-CN" dirty="0" err="1" smtClean="0"/>
                <a:t>bloqueur</a:t>
              </a:r>
              <a:r>
                <a:rPr lang="en-US" altLang="zh-CN" dirty="0" smtClean="0"/>
                <a:t> </a:t>
              </a:r>
            </a:p>
            <a:p>
              <a:pPr algn="ctr"/>
              <a:r>
                <a:rPr lang="en-US" altLang="zh-CN" dirty="0" err="1" smtClean="0"/>
                <a:t>d’ordre</a:t>
              </a:r>
              <a:r>
                <a:rPr lang="en-US" altLang="zh-CN" dirty="0" smtClean="0"/>
                <a:t> </a:t>
              </a:r>
              <a:r>
                <a:rPr lang="en-US" altLang="zh-CN" dirty="0" err="1" smtClean="0"/>
                <a:t>zéro</a:t>
              </a:r>
              <a:endParaRPr lang="en-US" altLang="zh-CN" dirty="0"/>
            </a:p>
          </p:txBody>
        </p:sp>
      </p:grpSp>
      <p:sp>
        <p:nvSpPr>
          <p:cNvPr id="16" name="Text Box 32"/>
          <p:cNvSpPr txBox="1">
            <a:spLocks noChangeArrowheads="1"/>
          </p:cNvSpPr>
          <p:nvPr/>
        </p:nvSpPr>
        <p:spPr bwMode="auto">
          <a:xfrm>
            <a:off x="0" y="632131"/>
            <a:ext cx="6005618" cy="461665"/>
          </a:xfrm>
          <a:prstGeom prst="rect">
            <a:avLst/>
          </a:prstGeom>
          <a:noFill/>
          <a:ln w="9525">
            <a:noFill/>
            <a:miter lim="800000"/>
            <a:headEnd/>
            <a:tailEnd/>
          </a:ln>
          <a:effectLst/>
        </p:spPr>
        <p:txBody>
          <a:bodyPr wrap="none">
            <a:spAutoFit/>
          </a:bodyPr>
          <a:lstStyle/>
          <a:p>
            <a:r>
              <a:rPr lang="en-US" altLang="zh-CN" dirty="0">
                <a:solidFill>
                  <a:srgbClr val="003399"/>
                </a:solidFill>
              </a:rPr>
              <a:t> </a:t>
            </a:r>
            <a:r>
              <a:rPr lang="en-US" altLang="zh-CN" dirty="0" smtClean="0">
                <a:solidFill>
                  <a:srgbClr val="003399"/>
                </a:solidFill>
              </a:rPr>
              <a:t>ECHANTILLONNAGE </a:t>
            </a:r>
            <a:r>
              <a:rPr lang="en-US" altLang="zh-CN" dirty="0" smtClean="0">
                <a:solidFill>
                  <a:srgbClr val="003399"/>
                </a:solidFill>
              </a:rPr>
              <a:t>AVEC BLOQUEUR</a:t>
            </a:r>
            <a:endParaRPr lang="en-US" altLang="zh-CN" dirty="0">
              <a:solidFill>
                <a:srgbClr val="003399"/>
              </a:solidFill>
            </a:endParaRPr>
          </a:p>
        </p:txBody>
      </p:sp>
      <p:sp>
        <p:nvSpPr>
          <p:cNvPr id="12"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3"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14" name="Espace réservé du numéro de diapositive 13"/>
          <p:cNvSpPr>
            <a:spLocks noGrp="1"/>
          </p:cNvSpPr>
          <p:nvPr>
            <p:ph type="sldNum" sz="quarter" idx="12"/>
          </p:nvPr>
        </p:nvSpPr>
        <p:spPr/>
        <p:txBody>
          <a:bodyPr/>
          <a:lstStyle/>
          <a:p>
            <a:fld id="{2C94B7E7-F509-4100-BE7B-E3DEB2C53554}" type="slidenum">
              <a:rPr lang="fr-FR" smtClean="0"/>
              <a:pPr/>
              <a:t>43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3840"/>
                                        </p:tgtEl>
                                        <p:attrNameLst>
                                          <p:attrName>style.visibility</p:attrName>
                                        </p:attrNameLst>
                                      </p:cBhvr>
                                      <p:to>
                                        <p:strVal val="visible"/>
                                      </p:to>
                                    </p:set>
                                    <p:animEffect transition="in" filter="dissolve">
                                      <p:cBhvr>
                                        <p:cTn id="15" dur="500"/>
                                        <p:tgtEl>
                                          <p:spTgt spid="3384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3839"/>
                                        </p:tgtEl>
                                        <p:attrNameLst>
                                          <p:attrName>style.visibility</p:attrName>
                                        </p:attrNameLst>
                                      </p:cBhvr>
                                      <p:to>
                                        <p:strVal val="visible"/>
                                      </p:to>
                                    </p:set>
                                    <p:animEffect transition="in" filter="dissolve">
                                      <p:cBhvr>
                                        <p:cTn id="20" dur="500"/>
                                        <p:tgtEl>
                                          <p:spTgt spid="33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11" name="Picture 39"/>
          <p:cNvPicPr>
            <a:picLocks noChangeAspect="1" noChangeArrowheads="1"/>
          </p:cNvPicPr>
          <p:nvPr/>
        </p:nvPicPr>
        <p:blipFill>
          <a:blip r:embed="rId2"/>
          <a:srcRect/>
          <a:stretch>
            <a:fillRect/>
          </a:stretch>
        </p:blipFill>
        <p:spPr bwMode="auto">
          <a:xfrm>
            <a:off x="366054" y="1398235"/>
            <a:ext cx="8424863" cy="4648200"/>
          </a:xfrm>
          <a:prstGeom prst="rect">
            <a:avLst/>
          </a:prstGeom>
          <a:noFill/>
          <a:ln w="12700" cap="sq">
            <a:noFill/>
            <a:miter lim="800000"/>
            <a:headEnd type="none" w="sm" len="sm"/>
            <a:tailEnd type="none" w="sm" len="sm"/>
          </a:ln>
          <a:effectLst/>
        </p:spPr>
      </p:pic>
      <p:sp>
        <p:nvSpPr>
          <p:cNvPr id="10" name="Text Box 32"/>
          <p:cNvSpPr txBox="1">
            <a:spLocks noChangeArrowheads="1"/>
          </p:cNvSpPr>
          <p:nvPr/>
        </p:nvSpPr>
        <p:spPr bwMode="auto">
          <a:xfrm>
            <a:off x="0" y="575859"/>
            <a:ext cx="6175537" cy="461665"/>
          </a:xfrm>
          <a:prstGeom prst="rect">
            <a:avLst/>
          </a:prstGeom>
          <a:noFill/>
          <a:ln w="9525">
            <a:noFill/>
            <a:miter lim="800000"/>
            <a:headEnd/>
            <a:tailEnd/>
          </a:ln>
          <a:effectLst/>
        </p:spPr>
        <p:txBody>
          <a:bodyPr wrap="none">
            <a:spAutoFit/>
          </a:bodyPr>
          <a:lstStyle/>
          <a:p>
            <a:r>
              <a:rPr lang="en-US" altLang="zh-CN" dirty="0">
                <a:solidFill>
                  <a:srgbClr val="003399"/>
                </a:solidFill>
              </a:rPr>
              <a:t> </a:t>
            </a:r>
            <a:r>
              <a:rPr lang="en-US" altLang="zh-CN" dirty="0" smtClean="0">
                <a:solidFill>
                  <a:srgbClr val="003399"/>
                </a:solidFill>
              </a:rPr>
              <a:t>ECHANTILLONNAGE </a:t>
            </a:r>
            <a:r>
              <a:rPr lang="en-US" altLang="zh-CN" dirty="0" smtClean="0">
                <a:solidFill>
                  <a:srgbClr val="003399"/>
                </a:solidFill>
              </a:rPr>
              <a:t>AVEC BLOQUEUR</a:t>
            </a:r>
            <a:endParaRPr lang="en-US" altLang="zh-CN" dirty="0">
              <a:solidFill>
                <a:srgbClr val="003399"/>
              </a:solidFill>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ECHANTILLONNAGE</a:t>
            </a:r>
            <a:endParaRPr lang="en-US" altLang="zh-CN" dirty="0">
              <a:solidFill>
                <a:srgbClr val="003399"/>
              </a:solidFill>
            </a:endParaRP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2616628"/>
            <a:ext cx="7772400" cy="1447800"/>
          </a:xfrm>
        </p:spPr>
        <p:txBody>
          <a:bodyPr>
            <a:normAutofit fontScale="90000"/>
          </a:bodyPr>
          <a:lstStyle/>
          <a:p>
            <a:r>
              <a:rPr lang="en-US" altLang="zh-CN" sz="4800" b="1" dirty="0" smtClean="0"/>
              <a:t>LA TRANSFORMEE DE FOURIER DISCRETE</a:t>
            </a:r>
            <a:br>
              <a:rPr lang="en-US" altLang="zh-CN" sz="4800" b="1" dirty="0" smtClean="0"/>
            </a:br>
            <a:r>
              <a:rPr lang="en-US" altLang="zh-CN" sz="4800" b="1" dirty="0" smtClean="0"/>
              <a:t/>
            </a:r>
            <a:br>
              <a:rPr lang="en-US" altLang="zh-CN" sz="4800" b="1" dirty="0" smtClean="0"/>
            </a:br>
            <a:r>
              <a:rPr lang="en-US" altLang="zh-CN" sz="4800" b="1" dirty="0" smtClean="0"/>
              <a:t>TFD</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45</a:t>
            </a:fld>
            <a:endParaRPr lang="fr-F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a:stretch>
            <a:fillRect/>
          </a:stretch>
        </p:blipFill>
        <p:spPr bwMode="auto">
          <a:xfrm>
            <a:off x="650337" y="1253344"/>
            <a:ext cx="6707065" cy="3578602"/>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3"/>
          <a:srcRect/>
          <a:stretch>
            <a:fillRect/>
          </a:stretch>
        </p:blipFill>
        <p:spPr bwMode="auto">
          <a:xfrm>
            <a:off x="658397" y="4783016"/>
            <a:ext cx="7810354" cy="1703584"/>
          </a:xfrm>
          <a:prstGeom prst="rect">
            <a:avLst/>
          </a:prstGeom>
          <a:noFill/>
          <a:ln w="9525">
            <a:noFill/>
            <a:miter lim="800000"/>
            <a:headEnd/>
            <a:tailEnd/>
          </a:ln>
          <a:effectLst/>
        </p:spPr>
      </p:pic>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TFD</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2616628"/>
            <a:ext cx="7772400" cy="1447800"/>
          </a:xfrm>
        </p:spPr>
        <p:txBody>
          <a:bodyPr>
            <a:normAutofit fontScale="90000"/>
          </a:bodyPr>
          <a:lstStyle/>
          <a:p>
            <a:r>
              <a:rPr lang="en-US" altLang="zh-CN" sz="4800" b="1" dirty="0" smtClean="0"/>
              <a:t>LA TRANSFORMEE DE FOURIER RAPIDE</a:t>
            </a:r>
            <a:br>
              <a:rPr lang="en-US" altLang="zh-CN" sz="4800" b="1" dirty="0" smtClean="0"/>
            </a:br>
            <a:r>
              <a:rPr lang="en-US" altLang="zh-CN" sz="4800" b="1" dirty="0" smtClean="0"/>
              <a:t/>
            </a:r>
            <a:br>
              <a:rPr lang="en-US" altLang="zh-CN" sz="4800" b="1" dirty="0" smtClean="0"/>
            </a:br>
            <a:r>
              <a:rPr lang="en-US" altLang="zh-CN" sz="4800" b="1" dirty="0" smtClean="0"/>
              <a:t>FFT</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47</a:t>
            </a:fld>
            <a:endParaRPr lang="fr-F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normAutofit/>
          </a:bodyPr>
          <a:lstStyle/>
          <a:p>
            <a:pPr lvl="1"/>
            <a:endParaRPr lang="en-US" altLang="en-US" sz="1800" dirty="0" smtClean="0">
              <a:ea typeface="ＭＳ Ｐゴシック" pitchFamily="34" charset="-128"/>
            </a:endParaRPr>
          </a:p>
          <a:p>
            <a:r>
              <a:rPr lang="en-US" altLang="en-US" dirty="0" err="1" smtClean="0">
                <a:ea typeface="ＭＳ Ｐゴシック" pitchFamily="34" charset="-128"/>
              </a:rPr>
              <a:t>Quelques</a:t>
            </a:r>
            <a:r>
              <a:rPr lang="en-US" altLang="en-US" dirty="0" smtClean="0">
                <a:ea typeface="ＭＳ Ｐゴシック" pitchFamily="34" charset="-128"/>
              </a:rPr>
              <a:t> dates:</a:t>
            </a:r>
          </a:p>
          <a:p>
            <a:pPr lvl="1"/>
            <a:r>
              <a:rPr lang="en-US" altLang="en-US" sz="1800" dirty="0" smtClean="0">
                <a:ea typeface="ＭＳ Ｐゴシック" pitchFamily="34" charset="-128"/>
              </a:rPr>
              <a:t>~1880 – premier </a:t>
            </a:r>
            <a:r>
              <a:rPr lang="en-US" altLang="en-US" sz="1800" dirty="0" err="1" smtClean="0">
                <a:ea typeface="ＭＳ Ｐゴシック" pitchFamily="34" charset="-128"/>
              </a:rPr>
              <a:t>algorithme</a:t>
            </a:r>
            <a:r>
              <a:rPr lang="en-US" altLang="en-US" sz="1800" dirty="0" smtClean="0">
                <a:ea typeface="ＭＳ Ｐゴシック" pitchFamily="34" charset="-128"/>
              </a:rPr>
              <a:t> </a:t>
            </a:r>
            <a:r>
              <a:rPr lang="en-US" altLang="en-US" sz="1800" dirty="0" err="1" smtClean="0">
                <a:ea typeface="ＭＳ Ｐゴシック" pitchFamily="34" charset="-128"/>
              </a:rPr>
              <a:t>décrit</a:t>
            </a:r>
            <a:r>
              <a:rPr lang="en-US" altLang="en-US" sz="1800" dirty="0" smtClean="0">
                <a:ea typeface="ＭＳ Ｐゴシック" pitchFamily="34" charset="-128"/>
              </a:rPr>
              <a:t> by Gauss</a:t>
            </a:r>
          </a:p>
          <a:p>
            <a:pPr lvl="1"/>
            <a:r>
              <a:rPr lang="en-US" altLang="en-US" sz="1800" dirty="0" smtClean="0">
                <a:ea typeface="ＭＳ Ｐゴシック" pitchFamily="34" charset="-128"/>
              </a:rPr>
              <a:t>1965 – </a:t>
            </a:r>
            <a:r>
              <a:rPr lang="en-US" altLang="en-US" sz="1800" dirty="0" err="1" smtClean="0">
                <a:ea typeface="ＭＳ Ｐゴシック" pitchFamily="34" charset="-128"/>
              </a:rPr>
              <a:t>algorithme</a:t>
            </a:r>
            <a:r>
              <a:rPr lang="en-US" altLang="en-US" sz="1800" dirty="0" smtClean="0">
                <a:ea typeface="ＭＳ Ｐゴシック" pitchFamily="34" charset="-128"/>
              </a:rPr>
              <a:t> </a:t>
            </a:r>
            <a:r>
              <a:rPr lang="en-US" altLang="en-US" sz="1800" dirty="0" err="1" smtClean="0">
                <a:ea typeface="ＭＳ Ｐゴシック" pitchFamily="34" charset="-128"/>
              </a:rPr>
              <a:t>redécouvert</a:t>
            </a:r>
            <a:r>
              <a:rPr lang="en-US" altLang="en-US" sz="1800" dirty="0" smtClean="0">
                <a:ea typeface="ＭＳ Ｐゴシック" pitchFamily="34" charset="-128"/>
              </a:rPr>
              <a:t> par Cooley and </a:t>
            </a:r>
            <a:r>
              <a:rPr lang="en-US" altLang="en-US" sz="1800" dirty="0" err="1" smtClean="0">
                <a:ea typeface="ＭＳ Ｐゴシック" pitchFamily="34" charset="-128"/>
              </a:rPr>
              <a:t>Tukey</a:t>
            </a:r>
            <a:r>
              <a:rPr lang="en-US" altLang="en-US" sz="1800" dirty="0" smtClean="0">
                <a:ea typeface="ＭＳ Ｐゴシック" pitchFamily="34" charset="-128"/>
              </a:rPr>
              <a:t> </a:t>
            </a:r>
          </a:p>
          <a:p>
            <a:endParaRPr lang="en-US" altLang="en-US" dirty="0" smtClean="0">
              <a:ea typeface="ＭＳ Ｐゴシック" pitchFamily="34" charset="-128"/>
            </a:endParaRPr>
          </a:p>
          <a:p>
            <a:r>
              <a:rPr lang="en-US" altLang="en-US" dirty="0" smtClean="0">
                <a:ea typeface="ＭＳ Ｐゴシック" pitchFamily="34" charset="-128"/>
              </a:rPr>
              <a:t>En 1967 le </a:t>
            </a:r>
            <a:r>
              <a:rPr lang="en-US" altLang="en-US" dirty="0" err="1" smtClean="0">
                <a:ea typeface="ＭＳ Ｐゴシック" pitchFamily="34" charset="-128"/>
              </a:rPr>
              <a:t>calcul</a:t>
            </a:r>
            <a:r>
              <a:rPr lang="en-US" altLang="en-US" dirty="0" smtClean="0">
                <a:ea typeface="ＭＳ Ｐゴシック" pitchFamily="34" charset="-128"/>
              </a:rPr>
              <a:t> </a:t>
            </a:r>
            <a:r>
              <a:rPr lang="en-US" altLang="en-US" dirty="0" err="1" smtClean="0">
                <a:ea typeface="ＭＳ Ｐゴシック" pitchFamily="34" charset="-128"/>
              </a:rPr>
              <a:t>d’une</a:t>
            </a:r>
            <a:r>
              <a:rPr lang="en-US" altLang="en-US" dirty="0" smtClean="0">
                <a:ea typeface="ＭＳ Ｐゴシック" pitchFamily="34" charset="-128"/>
              </a:rPr>
              <a:t> TFD </a:t>
            </a:r>
            <a:r>
              <a:rPr lang="en-US" altLang="en-US" dirty="0" err="1" smtClean="0">
                <a:ea typeface="ＭＳ Ｐゴシック" pitchFamily="34" charset="-128"/>
              </a:rPr>
              <a:t>sur</a:t>
            </a:r>
            <a:r>
              <a:rPr lang="en-US" altLang="en-US" dirty="0" smtClean="0">
                <a:ea typeface="ＭＳ Ｐゴシック" pitchFamily="34" charset="-128"/>
              </a:rPr>
              <a:t>  8192 points avec un </a:t>
            </a:r>
            <a:r>
              <a:rPr lang="en-US" altLang="en-US" dirty="0" err="1" smtClean="0">
                <a:ea typeface="ＭＳ Ｐゴシック" pitchFamily="34" charset="-128"/>
              </a:rPr>
              <a:t>ordinateur</a:t>
            </a:r>
            <a:r>
              <a:rPr lang="en-US" altLang="en-US" dirty="0" smtClean="0">
                <a:ea typeface="ＭＳ Ｐゴシック" pitchFamily="34" charset="-128"/>
              </a:rPr>
              <a:t> de la </a:t>
            </a:r>
            <a:r>
              <a:rPr lang="en-US" altLang="en-US" dirty="0" err="1" smtClean="0">
                <a:ea typeface="ＭＳ Ｐゴシック" pitchFamily="34" charset="-128"/>
              </a:rPr>
              <a:t>deuxième</a:t>
            </a:r>
            <a:r>
              <a:rPr lang="en-US" altLang="en-US" dirty="0" smtClean="0">
                <a:ea typeface="ＭＳ Ｐゴシック" pitchFamily="34" charset="-128"/>
              </a:rPr>
              <a:t> </a:t>
            </a:r>
            <a:r>
              <a:rPr lang="en-US" altLang="en-US" dirty="0" err="1" smtClean="0">
                <a:ea typeface="ＭＳ Ｐゴシック" pitchFamily="34" charset="-128"/>
              </a:rPr>
              <a:t>génération</a:t>
            </a:r>
            <a:r>
              <a:rPr lang="en-US" altLang="en-US" dirty="0" smtClean="0">
                <a:ea typeface="ＭＳ Ｐゴシック" pitchFamily="34" charset="-128"/>
              </a:rPr>
              <a:t> IBM 7094</a:t>
            </a:r>
          </a:p>
          <a:p>
            <a:pPr lvl="1"/>
            <a:r>
              <a:rPr lang="en-US" altLang="en-US" sz="1800" dirty="0" smtClean="0">
                <a:ea typeface="ＭＳ Ｐゴシック" pitchFamily="34" charset="-128"/>
              </a:rPr>
              <a:t>~30 minutes en </a:t>
            </a:r>
            <a:r>
              <a:rPr lang="en-US" altLang="en-US" sz="1800" dirty="0" err="1" smtClean="0">
                <a:ea typeface="ＭＳ Ｐゴシック" pitchFamily="34" charset="-128"/>
              </a:rPr>
              <a:t>utilisant</a:t>
            </a:r>
            <a:r>
              <a:rPr lang="en-US" altLang="en-US" sz="1800" dirty="0" smtClean="0">
                <a:ea typeface="ＭＳ Ｐゴシック" pitchFamily="34" charset="-128"/>
              </a:rPr>
              <a:t> des techniques </a:t>
            </a:r>
            <a:r>
              <a:rPr lang="en-US" altLang="en-US" sz="1800" dirty="0" err="1" smtClean="0">
                <a:ea typeface="ＭＳ Ｐゴシック" pitchFamily="34" charset="-128"/>
              </a:rPr>
              <a:t>conventionnelles</a:t>
            </a:r>
            <a:endParaRPr lang="en-US" altLang="en-US" sz="1800" dirty="0" smtClean="0">
              <a:ea typeface="ＭＳ Ｐゴシック" pitchFamily="34" charset="-128"/>
            </a:endParaRPr>
          </a:p>
          <a:p>
            <a:pPr lvl="1"/>
            <a:r>
              <a:rPr lang="en-US" altLang="en-US" sz="1800" dirty="0" smtClean="0">
                <a:ea typeface="ＭＳ Ｐゴシック" pitchFamily="34" charset="-128"/>
              </a:rPr>
              <a:t>~5 seconds en </a:t>
            </a:r>
            <a:r>
              <a:rPr lang="en-US" altLang="en-US" sz="1800" dirty="0" err="1" smtClean="0">
                <a:ea typeface="ＭＳ Ｐゴシック" pitchFamily="34" charset="-128"/>
              </a:rPr>
              <a:t>utilisant</a:t>
            </a:r>
            <a:r>
              <a:rPr lang="en-US" altLang="en-US" sz="1800" dirty="0" smtClean="0">
                <a:ea typeface="ＭＳ Ｐゴシック" pitchFamily="34" charset="-128"/>
              </a:rPr>
              <a:t> FFTs</a:t>
            </a:r>
          </a:p>
          <a:p>
            <a:endParaRPr lang="en-US" altLang="en-US" dirty="0" smtClean="0">
              <a:ea typeface="ＭＳ Ｐゴシック" pitchFamily="34" charset="-128"/>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48</a:t>
            </a:fld>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normAutofit/>
          </a:bodyPr>
          <a:lstStyle/>
          <a:p>
            <a:r>
              <a:rPr lang="en-US" altLang="en-US" dirty="0" smtClean="0">
                <a:ea typeface="ＭＳ Ｐゴシック" pitchFamily="34" charset="-128"/>
              </a:rPr>
              <a:t> </a:t>
            </a:r>
            <a:r>
              <a:rPr lang="en-US" altLang="en-US" dirty="0" err="1" smtClean="0">
                <a:ea typeface="ＭＳ Ｐゴシック" pitchFamily="34" charset="-128"/>
              </a:rPr>
              <a:t>Selon</a:t>
            </a:r>
            <a:r>
              <a:rPr lang="en-US" altLang="en-US" dirty="0" smtClean="0">
                <a:ea typeface="ＭＳ Ｐゴシック" pitchFamily="34" charset="-128"/>
              </a:rPr>
              <a:t> la </a:t>
            </a:r>
            <a:r>
              <a:rPr lang="en-US" altLang="en-US" dirty="0" err="1" smtClean="0">
                <a:ea typeface="ＭＳ Ｐゴシック" pitchFamily="34" charset="-128"/>
              </a:rPr>
              <a:t>formule</a:t>
            </a:r>
            <a:r>
              <a:rPr lang="en-US" altLang="en-US" dirty="0" smtClean="0">
                <a:ea typeface="ＭＳ Ｐゴシック" pitchFamily="34" charset="-128"/>
              </a:rPr>
              <a:t> de la TFD nous </a:t>
            </a:r>
            <a:r>
              <a:rPr lang="en-US" altLang="en-US" dirty="0" err="1" smtClean="0">
                <a:ea typeface="ＭＳ Ｐゴシック" pitchFamily="34" charset="-128"/>
              </a:rPr>
              <a:t>avons</a:t>
            </a:r>
            <a:r>
              <a:rPr lang="en-US" altLang="en-US" dirty="0" smtClean="0">
                <a:ea typeface="ＭＳ Ｐゴシック" pitchFamily="34" charset="-128"/>
              </a:rPr>
              <a:t>:</a:t>
            </a:r>
          </a:p>
          <a:p>
            <a:pPr>
              <a:buFont typeface="Wingdings" pitchFamily="2" charset="2"/>
              <a:buNone/>
            </a:pPr>
            <a:endParaRPr lang="en-US" altLang="en-US" dirty="0" smtClean="0">
              <a:ea typeface="ＭＳ Ｐゴシック" pitchFamily="34" charset="-128"/>
            </a:endParaRPr>
          </a:p>
          <a:p>
            <a:pPr>
              <a:buFont typeface="Wingdings" pitchFamily="2" charset="2"/>
              <a:buNone/>
            </a:pPr>
            <a:endParaRPr lang="en-US" altLang="en-US" dirty="0" smtClean="0">
              <a:ea typeface="ＭＳ Ｐゴシック" pitchFamily="34" charset="-128"/>
            </a:endParaRPr>
          </a:p>
          <a:p>
            <a:pPr lvl="1"/>
            <a:r>
              <a:rPr lang="en-US" altLang="en-US" sz="1800" dirty="0" smtClean="0">
                <a:ea typeface="ＭＳ Ｐゴシック" pitchFamily="34" charset="-128"/>
              </a:rPr>
              <a:t>Le </a:t>
            </a:r>
            <a:r>
              <a:rPr lang="en-US" altLang="en-US" sz="1800" dirty="0" err="1" smtClean="0">
                <a:ea typeface="ＭＳ Ｐゴシック" pitchFamily="34" charset="-128"/>
              </a:rPr>
              <a:t>calcul</a:t>
            </a:r>
            <a:r>
              <a:rPr lang="en-US" altLang="en-US" sz="1800" dirty="0" smtClean="0">
                <a:ea typeface="ＭＳ Ｐゴシック" pitchFamily="34" charset="-128"/>
              </a:rPr>
              <a:t> d’un </a:t>
            </a:r>
            <a:r>
              <a:rPr lang="en-US" altLang="en-US" sz="1800" dirty="0" err="1" smtClean="0">
                <a:ea typeface="ＭＳ Ｐゴシック" pitchFamily="34" charset="-128"/>
              </a:rPr>
              <a:t>seul</a:t>
            </a:r>
            <a:r>
              <a:rPr lang="en-US" altLang="en-US" sz="1800" dirty="0" smtClean="0">
                <a:ea typeface="ＭＳ Ｐゴシック" pitchFamily="34" charset="-128"/>
              </a:rPr>
              <a:t> coefficient </a:t>
            </a:r>
            <a:r>
              <a:rPr lang="en-US" altLang="en-US" sz="1800" dirty="0" err="1" smtClean="0">
                <a:ea typeface="ＭＳ Ｐゴシック" pitchFamily="34" charset="-128"/>
              </a:rPr>
              <a:t>d’une</a:t>
            </a:r>
            <a:r>
              <a:rPr lang="en-US" altLang="en-US" sz="1800" dirty="0" smtClean="0">
                <a:ea typeface="ＭＳ Ｐゴシック" pitchFamily="34" charset="-128"/>
              </a:rPr>
              <a:t> TFD à N points </a:t>
            </a:r>
            <a:r>
              <a:rPr lang="en-US" altLang="en-US" sz="1800" dirty="0" err="1" smtClean="0">
                <a:ea typeface="ＭＳ Ｐゴシック" pitchFamily="34" charset="-128"/>
              </a:rPr>
              <a:t>nécessite</a:t>
            </a:r>
            <a:r>
              <a:rPr lang="en-US" altLang="en-US" sz="1800" dirty="0" smtClean="0">
                <a:ea typeface="ＭＳ Ｐゴシック" pitchFamily="34" charset="-128"/>
              </a:rPr>
              <a:t>      additions et    </a:t>
            </a:r>
          </a:p>
          <a:p>
            <a:pPr lvl="1">
              <a:buNone/>
            </a:pPr>
            <a:r>
              <a:rPr lang="en-US" altLang="en-US" sz="1800" dirty="0" smtClean="0">
                <a:ea typeface="ＭＳ Ｐゴシック" pitchFamily="34" charset="-128"/>
              </a:rPr>
              <a:t>            multiplications complexes</a:t>
            </a:r>
          </a:p>
          <a:p>
            <a:pPr lvl="1"/>
            <a:endParaRPr lang="en-US" altLang="en-US" sz="1800" dirty="0" smtClean="0">
              <a:ea typeface="ＭＳ Ｐゴシック" pitchFamily="34" charset="-128"/>
            </a:endParaRPr>
          </a:p>
          <a:p>
            <a:pPr lvl="1"/>
            <a:r>
              <a:rPr lang="en-US" altLang="en-US" sz="1800" dirty="0" smtClean="0">
                <a:ea typeface="ＭＳ Ｐゴシック" pitchFamily="34" charset="-128"/>
              </a:rPr>
              <a:t>Le </a:t>
            </a:r>
            <a:r>
              <a:rPr lang="en-US" altLang="en-US" sz="1800" dirty="0" err="1" smtClean="0">
                <a:ea typeface="ＭＳ Ｐゴシック" pitchFamily="34" charset="-128"/>
              </a:rPr>
              <a:t>calcul</a:t>
            </a:r>
            <a:r>
              <a:rPr lang="en-US" altLang="en-US" sz="1800" dirty="0" smtClean="0">
                <a:ea typeface="ＭＳ Ｐゴシック" pitchFamily="34" charset="-128"/>
              </a:rPr>
              <a:t> </a:t>
            </a:r>
            <a:r>
              <a:rPr lang="en-US" altLang="en-US" sz="1800" dirty="0" err="1" smtClean="0">
                <a:ea typeface="ＭＳ Ｐゴシック" pitchFamily="34" charset="-128"/>
              </a:rPr>
              <a:t>d’une</a:t>
            </a:r>
            <a:r>
              <a:rPr lang="en-US" altLang="en-US" sz="1800" dirty="0" smtClean="0">
                <a:ea typeface="ＭＳ Ｐゴシック" pitchFamily="34" charset="-128"/>
              </a:rPr>
              <a:t> TFD à N points </a:t>
            </a:r>
            <a:r>
              <a:rPr lang="en-US" altLang="en-US" sz="1800" dirty="0" err="1" smtClean="0">
                <a:ea typeface="ＭＳ Ｐゴシック" pitchFamily="34" charset="-128"/>
              </a:rPr>
              <a:t>nécessite</a:t>
            </a:r>
            <a:r>
              <a:rPr lang="en-US" altLang="en-US" sz="1800" dirty="0" smtClean="0">
                <a:ea typeface="ＭＳ Ｐゴシック" pitchFamily="34" charset="-128"/>
              </a:rPr>
              <a:t> </a:t>
            </a:r>
            <a:r>
              <a:rPr lang="en-US" altLang="en-US" sz="1800" dirty="0" err="1" smtClean="0">
                <a:ea typeface="ＭＳ Ｐゴシック" pitchFamily="34" charset="-128"/>
              </a:rPr>
              <a:t>donc</a:t>
            </a:r>
            <a:r>
              <a:rPr lang="en-US" altLang="en-US" sz="1800" dirty="0" smtClean="0">
                <a:ea typeface="ＭＳ Ｐゴシック" pitchFamily="34" charset="-128"/>
              </a:rPr>
              <a:t>           </a:t>
            </a:r>
            <a:r>
              <a:rPr lang="en-US" altLang="en-US" sz="1800" dirty="0" err="1" smtClean="0">
                <a:ea typeface="ＭＳ Ｐゴシック" pitchFamily="34" charset="-128"/>
              </a:rPr>
              <a:t>opérations</a:t>
            </a:r>
            <a:r>
              <a:rPr lang="en-US" altLang="en-US" sz="1800" dirty="0" smtClean="0">
                <a:ea typeface="ＭＳ Ｐゴシック" pitchFamily="34" charset="-128"/>
              </a:rPr>
              <a:t> complexes</a:t>
            </a:r>
          </a:p>
          <a:p>
            <a:pPr lvl="1">
              <a:buNone/>
            </a:pPr>
            <a:r>
              <a:rPr lang="en-US" altLang="en-US" sz="1800" dirty="0" smtClean="0">
                <a:ea typeface="ＭＳ Ｐゴシック" pitchFamily="34" charset="-128"/>
              </a:rPr>
              <a:t> </a:t>
            </a:r>
          </a:p>
        </p:txBody>
      </p:sp>
      <p:graphicFrame>
        <p:nvGraphicFramePr>
          <p:cNvPr id="9219" name="Object 3"/>
          <p:cNvGraphicFramePr>
            <a:graphicFrameLocks noChangeAspect="1"/>
          </p:cNvGraphicFramePr>
          <p:nvPr/>
        </p:nvGraphicFramePr>
        <p:xfrm>
          <a:off x="2846388" y="2310926"/>
          <a:ext cx="2705100" cy="787400"/>
        </p:xfrm>
        <a:graphic>
          <a:graphicData uri="http://schemas.openxmlformats.org/presentationml/2006/ole">
            <p:oleObj spid="_x0000_s9219" name="Equation" r:id="rId3" imgW="2697120" imgH="776880" progId="Equation.3">
              <p:embed/>
            </p:oleObj>
          </a:graphicData>
        </a:graphic>
      </p:graphicFrame>
      <p:graphicFrame>
        <p:nvGraphicFramePr>
          <p:cNvPr id="9220" name="Object 4"/>
          <p:cNvGraphicFramePr>
            <a:graphicFrameLocks noChangeAspect="1"/>
          </p:cNvGraphicFramePr>
          <p:nvPr/>
        </p:nvGraphicFramePr>
        <p:xfrm>
          <a:off x="5557373" y="4387691"/>
          <a:ext cx="406400" cy="269875"/>
        </p:xfrm>
        <a:graphic>
          <a:graphicData uri="http://schemas.openxmlformats.org/presentationml/2006/ole">
            <p:oleObj spid="_x0000_s9220" name="Équation" r:id="rId4" imgW="304560" imgH="203040" progId="Equation.3">
              <p:embed/>
            </p:oleObj>
          </a:graphicData>
        </a:graphic>
      </p:graphicFrame>
      <p:sp>
        <p:nvSpPr>
          <p:cNvPr id="10" name="Rectangle 2"/>
          <p:cNvSpPr>
            <a:spLocks noGrp="1" noChangeArrowheads="1"/>
          </p:cNvSpPr>
          <p:nvPr>
            <p:ph type="title"/>
          </p:nvPr>
        </p:nvSpPr>
        <p:spPr>
          <a:xfrm>
            <a:off x="21092" y="471590"/>
            <a:ext cx="8229600" cy="1143000"/>
          </a:xfrm>
        </p:spPr>
        <p:txBody>
          <a:bodyPr>
            <a:normAutofit/>
          </a:bodyPr>
          <a:lstStyle/>
          <a:p>
            <a:pPr algn="l"/>
            <a:r>
              <a:rPr lang="en-US" altLang="en-US" sz="3600" dirty="0" err="1" smtClean="0">
                <a:solidFill>
                  <a:srgbClr val="0070C0"/>
                </a:solidFill>
                <a:ea typeface="ＭＳ Ｐゴシック" pitchFamily="34" charset="-128"/>
              </a:rPr>
              <a:t>Coût</a:t>
            </a:r>
            <a:r>
              <a:rPr lang="en-US" altLang="en-US" sz="3600" dirty="0" smtClean="0">
                <a:solidFill>
                  <a:srgbClr val="0070C0"/>
                </a:solidFill>
                <a:ea typeface="ＭＳ Ｐゴシック" pitchFamily="34" charset="-128"/>
              </a:rPr>
              <a:t> </a:t>
            </a:r>
            <a:r>
              <a:rPr lang="en-US" altLang="en-US" sz="3600" dirty="0" err="1" smtClean="0">
                <a:solidFill>
                  <a:srgbClr val="0070C0"/>
                </a:solidFill>
                <a:ea typeface="ＭＳ Ｐゴシック" pitchFamily="34" charset="-128"/>
              </a:rPr>
              <a:t>calculatoire</a:t>
            </a:r>
            <a:r>
              <a:rPr lang="en-US" altLang="en-US" sz="3600" dirty="0" smtClean="0">
                <a:solidFill>
                  <a:srgbClr val="0070C0"/>
                </a:solidFill>
                <a:ea typeface="ＭＳ Ｐゴシック" pitchFamily="34" charset="-128"/>
              </a:rPr>
              <a:t> </a:t>
            </a:r>
            <a:r>
              <a:rPr lang="en-US" altLang="en-US" sz="3600" dirty="0" err="1" smtClean="0">
                <a:solidFill>
                  <a:srgbClr val="0070C0"/>
                </a:solidFill>
                <a:ea typeface="ＭＳ Ｐゴシック" pitchFamily="34" charset="-128"/>
              </a:rPr>
              <a:t>d’une</a:t>
            </a:r>
            <a:r>
              <a:rPr lang="en-US" altLang="en-US" sz="3600" dirty="0" smtClean="0">
                <a:solidFill>
                  <a:srgbClr val="0070C0"/>
                </a:solidFill>
                <a:ea typeface="ＭＳ Ｐゴシック" pitchFamily="34" charset="-128"/>
              </a:rPr>
              <a:t> TFD</a:t>
            </a:r>
          </a:p>
        </p:txBody>
      </p:sp>
      <p:graphicFrame>
        <p:nvGraphicFramePr>
          <p:cNvPr id="9227" name="Object 4"/>
          <p:cNvGraphicFramePr>
            <a:graphicFrameLocks noChangeAspect="1"/>
          </p:cNvGraphicFramePr>
          <p:nvPr/>
        </p:nvGraphicFramePr>
        <p:xfrm>
          <a:off x="6935739" y="3406312"/>
          <a:ext cx="236537" cy="234950"/>
        </p:xfrm>
        <a:graphic>
          <a:graphicData uri="http://schemas.openxmlformats.org/presentationml/2006/ole">
            <p:oleObj spid="_x0000_s9227" name="Équation" r:id="rId5" imgW="177480" imgH="177480" progId="Equation.3">
              <p:embed/>
            </p:oleObj>
          </a:graphicData>
        </a:graphic>
      </p:graphicFrame>
      <p:graphicFrame>
        <p:nvGraphicFramePr>
          <p:cNvPr id="9228" name="Object 12"/>
          <p:cNvGraphicFramePr>
            <a:graphicFrameLocks noChangeAspect="1"/>
          </p:cNvGraphicFramePr>
          <p:nvPr/>
        </p:nvGraphicFramePr>
        <p:xfrm>
          <a:off x="1264144" y="3699856"/>
          <a:ext cx="236537" cy="234950"/>
        </p:xfrm>
        <a:graphic>
          <a:graphicData uri="http://schemas.openxmlformats.org/presentationml/2006/ole">
            <p:oleObj spid="_x0000_s9228" name="Équation" r:id="rId6" imgW="177480" imgH="177480" progId="Equation.3">
              <p:embed/>
            </p:oleObj>
          </a:graphicData>
        </a:graphic>
      </p:graphicFrame>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smtClean="0"/>
              <a:t>PROPRIETES </a:t>
            </a:r>
            <a:r>
              <a:rPr lang="fr-FR" dirty="0" smtClean="0"/>
              <a:t>DE LA TF</a:t>
            </a:r>
            <a:endParaRPr lang="fr-FR" dirty="0"/>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5</a:t>
            </a:fld>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normAutofit/>
          </a:bodyPr>
          <a:lstStyle/>
          <a:p>
            <a:r>
              <a:rPr lang="en-US" altLang="en-US" dirty="0" err="1" smtClean="0">
                <a:ea typeface="ＭＳ Ｐゴシック" pitchFamily="34" charset="-128"/>
              </a:rPr>
              <a:t>Algorithme</a:t>
            </a:r>
            <a:r>
              <a:rPr lang="en-US" altLang="en-US" dirty="0" smtClean="0">
                <a:ea typeface="ＭＳ Ｐゴシック" pitchFamily="34" charset="-128"/>
              </a:rPr>
              <a:t> de Cooley-</a:t>
            </a:r>
            <a:r>
              <a:rPr lang="en-US" altLang="en-US" dirty="0" err="1" smtClean="0">
                <a:ea typeface="ＭＳ Ｐゴシック" pitchFamily="34" charset="-128"/>
              </a:rPr>
              <a:t>Tukey</a:t>
            </a:r>
            <a:endParaRPr lang="en-US" altLang="en-US" dirty="0" smtClean="0">
              <a:ea typeface="ＭＳ Ｐゴシック" pitchFamily="34" charset="-128"/>
            </a:endParaRPr>
          </a:p>
        </p:txBody>
      </p:sp>
      <p:sp>
        <p:nvSpPr>
          <p:cNvPr id="10242" name="Rectangle 3"/>
          <p:cNvSpPr>
            <a:spLocks noGrp="1" noChangeArrowheads="1"/>
          </p:cNvSpPr>
          <p:nvPr>
            <p:ph idx="1"/>
          </p:nvPr>
        </p:nvSpPr>
        <p:spPr>
          <a:xfrm>
            <a:off x="0" y="1600200"/>
            <a:ext cx="9144000" cy="4983480"/>
          </a:xfrm>
        </p:spPr>
        <p:txBody>
          <a:bodyPr>
            <a:normAutofit fontScale="92500" lnSpcReduction="10000"/>
          </a:bodyPr>
          <a:lstStyle/>
          <a:p>
            <a:r>
              <a:rPr lang="en-US" altLang="en-US" dirty="0" err="1" smtClean="0">
                <a:ea typeface="ＭＳ Ｐゴシック" pitchFamily="34" charset="-128"/>
              </a:rPr>
              <a:t>Soit</a:t>
            </a:r>
            <a:r>
              <a:rPr lang="en-US" altLang="en-US" dirty="0" smtClean="0">
                <a:ea typeface="ＭＳ Ｐゴシック" pitchFamily="34" charset="-128"/>
              </a:rPr>
              <a:t> la TFD pour un </a:t>
            </a:r>
            <a:r>
              <a:rPr lang="en-US" altLang="en-US" dirty="0" err="1" smtClean="0">
                <a:ea typeface="ＭＳ Ｐゴシック" pitchFamily="34" charset="-128"/>
              </a:rPr>
              <a:t>nombre</a:t>
            </a:r>
            <a:r>
              <a:rPr lang="en-US" altLang="en-US" dirty="0" smtClean="0">
                <a:ea typeface="ＭＳ Ｐゴシック" pitchFamily="34" charset="-128"/>
              </a:rPr>
              <a:t> de points N, puissance de 2,</a:t>
            </a:r>
          </a:p>
          <a:p>
            <a:endParaRPr lang="en-US" altLang="en-US" dirty="0" smtClean="0">
              <a:ea typeface="ＭＳ Ｐゴシック" pitchFamily="34" charset="-128"/>
            </a:endParaRPr>
          </a:p>
          <a:p>
            <a:r>
              <a:rPr lang="en-US" altLang="en-US" dirty="0" smtClean="0">
                <a:ea typeface="ＭＳ Ｐゴシック" pitchFamily="34" charset="-128"/>
              </a:rPr>
              <a:t>                                      pour k=0, 1, …, N-1</a:t>
            </a:r>
          </a:p>
          <a:p>
            <a:r>
              <a:rPr lang="en-US" altLang="en-US" dirty="0" smtClean="0">
                <a:ea typeface="ＭＳ Ｐゴシック" pitchFamily="34" charset="-128"/>
              </a:rPr>
              <a:t>En </a:t>
            </a:r>
            <a:r>
              <a:rPr lang="en-US" altLang="en-US" dirty="0" err="1" smtClean="0">
                <a:ea typeface="ＭＳ Ｐゴシック" pitchFamily="34" charset="-128"/>
              </a:rPr>
              <a:t>divisant</a:t>
            </a:r>
            <a:r>
              <a:rPr lang="en-US" altLang="en-US" dirty="0" smtClean="0">
                <a:ea typeface="ＭＳ Ｐゴシック" pitchFamily="34" charset="-128"/>
              </a:rPr>
              <a:t> </a:t>
            </a:r>
            <a:r>
              <a:rPr lang="en-US" altLang="en-US" dirty="0" err="1" smtClean="0">
                <a:ea typeface="ＭＳ Ｐゴシック" pitchFamily="34" charset="-128"/>
              </a:rPr>
              <a:t>cette</a:t>
            </a:r>
            <a:r>
              <a:rPr lang="en-US" altLang="en-US" dirty="0" smtClean="0">
                <a:ea typeface="ＭＳ Ｐゴシック" pitchFamily="34" charset="-128"/>
              </a:rPr>
              <a:t> </a:t>
            </a:r>
            <a:r>
              <a:rPr lang="en-US" altLang="en-US" dirty="0" err="1" smtClean="0">
                <a:ea typeface="ＭＳ Ｐゴシック" pitchFamily="34" charset="-128"/>
              </a:rPr>
              <a:t>somme</a:t>
            </a:r>
            <a:r>
              <a:rPr lang="en-US" altLang="en-US" dirty="0" smtClean="0">
                <a:ea typeface="ＭＳ Ｐゴシック" pitchFamily="34" charset="-128"/>
              </a:rPr>
              <a:t> en </a:t>
            </a:r>
            <a:r>
              <a:rPr lang="en-US" altLang="en-US" dirty="0" err="1" smtClean="0">
                <a:ea typeface="ＭＳ Ｐゴシック" pitchFamily="34" charset="-128"/>
              </a:rPr>
              <a:t>deux</a:t>
            </a:r>
            <a:r>
              <a:rPr lang="en-US" altLang="en-US" dirty="0" smtClean="0">
                <a:ea typeface="ＭＳ Ｐゴシック" pitchFamily="34" charset="-128"/>
              </a:rPr>
              <a:t> </a:t>
            </a:r>
            <a:r>
              <a:rPr lang="en-US" altLang="en-US" dirty="0" err="1" smtClean="0">
                <a:ea typeface="ＭＳ Ｐゴシック" pitchFamily="34" charset="-128"/>
              </a:rPr>
              <a:t>sommes</a:t>
            </a:r>
            <a:r>
              <a:rPr lang="en-US" altLang="en-US" dirty="0" smtClean="0">
                <a:ea typeface="ＭＳ Ｐゴシック" pitchFamily="34" charset="-128"/>
              </a:rPr>
              <a:t> </a:t>
            </a:r>
            <a:r>
              <a:rPr lang="en-US" altLang="en-US" dirty="0" err="1" smtClean="0">
                <a:ea typeface="ＭＳ Ｐゴシック" pitchFamily="34" charset="-128"/>
              </a:rPr>
              <a:t>selon</a:t>
            </a:r>
            <a:r>
              <a:rPr lang="en-US" altLang="en-US" dirty="0" smtClean="0">
                <a:ea typeface="ＭＳ Ｐゴシック" pitchFamily="34" charset="-128"/>
              </a:rPr>
              <a:t> les indices n pairs et impairs, on </a:t>
            </a:r>
            <a:r>
              <a:rPr lang="en-US" altLang="en-US" dirty="0" err="1" smtClean="0">
                <a:ea typeface="ＭＳ Ｐゴシック" pitchFamily="34" charset="-128"/>
              </a:rPr>
              <a:t>obtient</a:t>
            </a:r>
            <a:r>
              <a:rPr lang="en-US" altLang="en-US" i="1" dirty="0" smtClean="0">
                <a:ea typeface="ＭＳ Ｐゴシック" pitchFamily="34" charset="-128"/>
              </a:rPr>
              <a:t>:</a:t>
            </a:r>
          </a:p>
          <a:p>
            <a:endParaRPr lang="en-US" altLang="en-US" i="1" dirty="0" smtClean="0">
              <a:ea typeface="ＭＳ Ｐゴシック" pitchFamily="34" charset="-128"/>
            </a:endParaRPr>
          </a:p>
          <a:p>
            <a:r>
              <a:rPr lang="en-US" altLang="en-US" i="1" dirty="0" smtClean="0">
                <a:ea typeface="ＭＳ Ｐゴシック" pitchFamily="34" charset="-128"/>
              </a:rPr>
              <a:t> </a:t>
            </a:r>
          </a:p>
          <a:p>
            <a:endParaRPr lang="en-US" altLang="en-US" dirty="0" smtClean="0">
              <a:ea typeface="ＭＳ Ｐゴシック" pitchFamily="34" charset="-128"/>
            </a:endParaRPr>
          </a:p>
          <a:p>
            <a:pPr>
              <a:buFont typeface="Wingdings" pitchFamily="2" charset="2"/>
              <a:buNone/>
            </a:pPr>
            <a:r>
              <a:rPr lang="en-US" altLang="en-US" dirty="0" smtClean="0">
                <a:ea typeface="ＭＳ Ｐゴシック" pitchFamily="34" charset="-128"/>
              </a:rPr>
              <a:t>                                       pour k=0, 1, …, N-1</a:t>
            </a:r>
          </a:p>
        </p:txBody>
      </p:sp>
      <p:graphicFrame>
        <p:nvGraphicFramePr>
          <p:cNvPr id="10243" name="Object 2"/>
          <p:cNvGraphicFramePr>
            <a:graphicFrameLocks noChangeAspect="1"/>
          </p:cNvGraphicFramePr>
          <p:nvPr/>
        </p:nvGraphicFramePr>
        <p:xfrm>
          <a:off x="8184924" y="1640342"/>
          <a:ext cx="749300" cy="317500"/>
        </p:xfrm>
        <a:graphic>
          <a:graphicData uri="http://schemas.openxmlformats.org/presentationml/2006/ole">
            <p:oleObj spid="_x0000_s10243" name="Equation" r:id="rId3" imgW="740520" imgH="301680" progId="Equation.3">
              <p:embed/>
            </p:oleObj>
          </a:graphicData>
        </a:graphic>
      </p:graphicFrame>
      <p:graphicFrame>
        <p:nvGraphicFramePr>
          <p:cNvPr id="10244" name="Object 3"/>
          <p:cNvGraphicFramePr>
            <a:graphicFrameLocks noChangeAspect="1"/>
          </p:cNvGraphicFramePr>
          <p:nvPr/>
        </p:nvGraphicFramePr>
        <p:xfrm>
          <a:off x="2024363" y="2177049"/>
          <a:ext cx="6065219" cy="777166"/>
        </p:xfrm>
        <a:graphic>
          <a:graphicData uri="http://schemas.openxmlformats.org/presentationml/2006/ole">
            <p:oleObj spid="_x0000_s10244" name="Equation" r:id="rId4" imgW="7515360" imgH="950760" progId="Equation.3">
              <p:embed/>
            </p:oleObj>
          </a:graphicData>
        </a:graphic>
      </p:graphicFrame>
      <p:graphicFrame>
        <p:nvGraphicFramePr>
          <p:cNvPr id="10248" name="Object 7"/>
          <p:cNvGraphicFramePr>
            <a:graphicFrameLocks noChangeAspect="1"/>
          </p:cNvGraphicFramePr>
          <p:nvPr/>
        </p:nvGraphicFramePr>
        <p:xfrm>
          <a:off x="1406525" y="4805895"/>
          <a:ext cx="5894388" cy="812800"/>
        </p:xfrm>
        <a:graphic>
          <a:graphicData uri="http://schemas.openxmlformats.org/presentationml/2006/ole">
            <p:oleObj spid="_x0000_s10248" name="Equation" r:id="rId5" imgW="5878800" imgH="804240" progId="Equation.3">
              <p:embed/>
            </p:oleObj>
          </a:graphicData>
        </a:graphic>
      </p:graphicFrame>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39151" y="1304772"/>
            <a:ext cx="8904849" cy="4983480"/>
          </a:xfrm>
        </p:spPr>
        <p:txBody>
          <a:bodyPr>
            <a:normAutofit/>
          </a:bodyPr>
          <a:lstStyle/>
          <a:p>
            <a:pPr>
              <a:buNone/>
            </a:pPr>
            <a:endParaRPr lang="en-US" altLang="en-US" dirty="0" smtClean="0">
              <a:ea typeface="ＭＳ Ｐゴシック" pitchFamily="34" charset="-128"/>
            </a:endParaRPr>
          </a:p>
          <a:p>
            <a:endParaRPr lang="en-US" altLang="en-US" dirty="0" smtClean="0">
              <a:ea typeface="ＭＳ Ｐゴシック" pitchFamily="34" charset="-128"/>
            </a:endParaRPr>
          </a:p>
          <a:p>
            <a:pPr algn="ctr"/>
            <a:r>
              <a:rPr lang="en-US" altLang="en-US" dirty="0" smtClean="0">
                <a:ea typeface="ＭＳ Ｐゴシック" pitchFamily="34" charset="-128"/>
              </a:rPr>
              <a:t>pour k=0, 1, …, N-1</a:t>
            </a:r>
          </a:p>
          <a:p>
            <a:r>
              <a:rPr lang="en-US" altLang="en-US" dirty="0" err="1" smtClean="0">
                <a:ea typeface="ＭＳ Ｐゴシック" pitchFamily="34" charset="-128"/>
              </a:rPr>
              <a:t>Mais</a:t>
            </a:r>
            <a:r>
              <a:rPr lang="en-US" altLang="en-US" dirty="0" smtClean="0">
                <a:ea typeface="ＭＳ Ｐゴシック" pitchFamily="34" charset="-128"/>
              </a:rPr>
              <a:t>                                                  et</a:t>
            </a:r>
          </a:p>
          <a:p>
            <a:pPr>
              <a:buFont typeface="Wingdings" pitchFamily="2" charset="2"/>
              <a:buNone/>
            </a:pPr>
            <a:r>
              <a:rPr lang="en-US" altLang="en-US" dirty="0" err="1" smtClean="0">
                <a:ea typeface="ＭＳ Ｐゴシック" pitchFamily="34" charset="-128"/>
              </a:rPr>
              <a:t>Alors</a:t>
            </a:r>
            <a:r>
              <a:rPr lang="en-US" altLang="en-US" dirty="0" smtClean="0">
                <a:ea typeface="ＭＳ Ｐゴシック" pitchFamily="34" charset="-128"/>
              </a:rPr>
              <a:t> …</a:t>
            </a:r>
          </a:p>
          <a:p>
            <a:pPr>
              <a:buFont typeface="Wingdings" pitchFamily="2" charset="2"/>
              <a:buNone/>
            </a:pPr>
            <a:endParaRPr lang="en-US" altLang="en-US" dirty="0" smtClean="0">
              <a:ea typeface="ＭＳ Ｐゴシック" pitchFamily="34" charset="-128"/>
            </a:endParaRPr>
          </a:p>
          <a:p>
            <a:pPr>
              <a:buFont typeface="Wingdings" pitchFamily="2" charset="2"/>
              <a:buNone/>
            </a:pPr>
            <a:endParaRPr lang="en-US" altLang="en-US" dirty="0" smtClean="0">
              <a:ea typeface="ＭＳ Ｐゴシック" pitchFamily="34" charset="-128"/>
            </a:endParaRPr>
          </a:p>
          <a:p>
            <a:pPr>
              <a:buFont typeface="Wingdings" pitchFamily="2" charset="2"/>
              <a:buNone/>
            </a:pPr>
            <a:r>
              <a:rPr lang="en-US" altLang="en-US" dirty="0" smtClean="0">
                <a:ea typeface="ＭＳ Ｐゴシック" pitchFamily="34" charset="-128"/>
              </a:rPr>
              <a:t>                  </a:t>
            </a:r>
            <a:r>
              <a:rPr lang="en-US" altLang="en-US" sz="2200" dirty="0" smtClean="0">
                <a:solidFill>
                  <a:srgbClr val="FF0000"/>
                </a:solidFill>
                <a:ea typeface="ＭＳ Ｐゴシック" pitchFamily="34" charset="-128"/>
              </a:rPr>
              <a:t>TFD à </a:t>
            </a:r>
            <a:r>
              <a:rPr lang="en-US" altLang="en-US" sz="2200" i="1" dirty="0" smtClean="0">
                <a:solidFill>
                  <a:srgbClr val="FF0000"/>
                </a:solidFill>
                <a:ea typeface="ＭＳ Ｐゴシック" pitchFamily="34" charset="-128"/>
              </a:rPr>
              <a:t>N/2</a:t>
            </a:r>
            <a:r>
              <a:rPr lang="en-US" altLang="en-US" sz="2200" dirty="0" smtClean="0">
                <a:solidFill>
                  <a:srgbClr val="FF0000"/>
                </a:solidFill>
                <a:ea typeface="ＭＳ Ｐゴシック" pitchFamily="34" charset="-128"/>
              </a:rPr>
              <a:t>-point de </a:t>
            </a:r>
            <a:r>
              <a:rPr lang="en-US" altLang="en-US" sz="2200" i="1" dirty="0" smtClean="0">
                <a:solidFill>
                  <a:srgbClr val="FF0000"/>
                </a:solidFill>
                <a:ea typeface="ＭＳ Ｐゴシック" pitchFamily="34" charset="-128"/>
              </a:rPr>
              <a:t>x[2r]</a:t>
            </a:r>
            <a:r>
              <a:rPr lang="en-US" altLang="en-US" sz="2200" dirty="0" smtClean="0">
                <a:solidFill>
                  <a:srgbClr val="FF0000"/>
                </a:solidFill>
                <a:ea typeface="ＭＳ Ｐゴシック" pitchFamily="34" charset="-128"/>
              </a:rPr>
              <a:t>      TFD à </a:t>
            </a:r>
            <a:r>
              <a:rPr lang="en-US" altLang="en-US" sz="2200" i="1" dirty="0" smtClean="0">
                <a:solidFill>
                  <a:srgbClr val="FF0000"/>
                </a:solidFill>
                <a:ea typeface="ＭＳ Ｐゴシック" pitchFamily="34" charset="-128"/>
              </a:rPr>
              <a:t>N/2</a:t>
            </a:r>
            <a:r>
              <a:rPr lang="en-US" altLang="en-US" sz="2200" dirty="0" smtClean="0">
                <a:solidFill>
                  <a:srgbClr val="FF0000"/>
                </a:solidFill>
                <a:ea typeface="ＭＳ Ｐゴシック" pitchFamily="34" charset="-128"/>
              </a:rPr>
              <a:t>-point de </a:t>
            </a:r>
            <a:r>
              <a:rPr lang="en-US" altLang="en-US" sz="2200" i="1" dirty="0" smtClean="0">
                <a:solidFill>
                  <a:srgbClr val="FF0000"/>
                </a:solidFill>
                <a:ea typeface="ＭＳ Ｐゴシック" pitchFamily="34" charset="-128"/>
              </a:rPr>
              <a:t>x[2r+1]</a:t>
            </a:r>
            <a:endParaRPr lang="en-US" altLang="en-US" sz="2200" dirty="0" smtClean="0">
              <a:solidFill>
                <a:srgbClr val="FF0000"/>
              </a:solidFill>
              <a:ea typeface="ＭＳ Ｐゴシック" pitchFamily="34" charset="-128"/>
            </a:endParaRPr>
          </a:p>
          <a:p>
            <a:pPr>
              <a:buFont typeface="Wingdings" pitchFamily="2" charset="2"/>
              <a:buNone/>
            </a:pPr>
            <a:endParaRPr lang="en-US" altLang="en-US" dirty="0" smtClean="0">
              <a:ea typeface="ＭＳ Ｐゴシック" pitchFamily="34" charset="-128"/>
            </a:endParaRPr>
          </a:p>
        </p:txBody>
      </p:sp>
      <p:graphicFrame>
        <p:nvGraphicFramePr>
          <p:cNvPr id="11267" name="Object 2"/>
          <p:cNvGraphicFramePr>
            <a:graphicFrameLocks noChangeAspect="1"/>
          </p:cNvGraphicFramePr>
          <p:nvPr/>
        </p:nvGraphicFramePr>
        <p:xfrm>
          <a:off x="1249363" y="1771109"/>
          <a:ext cx="5894387" cy="812800"/>
        </p:xfrm>
        <a:graphic>
          <a:graphicData uri="http://schemas.openxmlformats.org/presentationml/2006/ole">
            <p:oleObj spid="_x0000_s11267" name="Equation" r:id="rId3" imgW="5878800" imgH="804240" progId="Equation.3">
              <p:embed/>
            </p:oleObj>
          </a:graphicData>
        </a:graphic>
      </p:graphicFrame>
      <p:graphicFrame>
        <p:nvGraphicFramePr>
          <p:cNvPr id="11268" name="Object 3"/>
          <p:cNvGraphicFramePr>
            <a:graphicFrameLocks noChangeAspect="1"/>
          </p:cNvGraphicFramePr>
          <p:nvPr/>
        </p:nvGraphicFramePr>
        <p:xfrm>
          <a:off x="1542662" y="3194877"/>
          <a:ext cx="4267200" cy="393700"/>
        </p:xfrm>
        <a:graphic>
          <a:graphicData uri="http://schemas.openxmlformats.org/presentationml/2006/ole">
            <p:oleObj spid="_x0000_s11268" name="Equation" r:id="rId4" imgW="4251240" imgH="383760" progId="Equation.3">
              <p:embed/>
            </p:oleObj>
          </a:graphicData>
        </a:graphic>
      </p:graphicFrame>
      <p:graphicFrame>
        <p:nvGraphicFramePr>
          <p:cNvPr id="11269" name="Object 4"/>
          <p:cNvGraphicFramePr>
            <a:graphicFrameLocks noChangeAspect="1"/>
          </p:cNvGraphicFramePr>
          <p:nvPr/>
        </p:nvGraphicFramePr>
        <p:xfrm>
          <a:off x="6432550" y="3132255"/>
          <a:ext cx="2247900" cy="431800"/>
        </p:xfrm>
        <a:graphic>
          <a:graphicData uri="http://schemas.openxmlformats.org/presentationml/2006/ole">
            <p:oleObj spid="_x0000_s11269" name="Equation" r:id="rId5" imgW="2239920" imgH="420480" progId="Equation.3">
              <p:embed/>
            </p:oleObj>
          </a:graphicData>
        </a:graphic>
      </p:graphicFrame>
      <p:graphicFrame>
        <p:nvGraphicFramePr>
          <p:cNvPr id="11270" name="Object 5"/>
          <p:cNvGraphicFramePr>
            <a:graphicFrameLocks noChangeAspect="1"/>
          </p:cNvGraphicFramePr>
          <p:nvPr/>
        </p:nvGraphicFramePr>
        <p:xfrm>
          <a:off x="1420813" y="4000500"/>
          <a:ext cx="5551487" cy="800100"/>
        </p:xfrm>
        <a:graphic>
          <a:graphicData uri="http://schemas.openxmlformats.org/presentationml/2006/ole">
            <p:oleObj spid="_x0000_s11270" name="Equation" r:id="rId6" imgW="5540400" imgH="786240" progId="Equation.3">
              <p:embed/>
            </p:oleObj>
          </a:graphicData>
        </a:graphic>
      </p:graphicFrame>
      <p:grpSp>
        <p:nvGrpSpPr>
          <p:cNvPr id="11271" name="Group 20"/>
          <p:cNvGrpSpPr>
            <a:grpSpLocks/>
          </p:cNvGrpSpPr>
          <p:nvPr/>
        </p:nvGrpSpPr>
        <p:grpSpPr bwMode="auto">
          <a:xfrm>
            <a:off x="2133600" y="4876800"/>
            <a:ext cx="1981200" cy="152400"/>
            <a:chOff x="1248" y="3072"/>
            <a:chExt cx="1248" cy="96"/>
          </a:xfrm>
        </p:grpSpPr>
        <p:sp>
          <p:nvSpPr>
            <p:cNvPr id="11278" name="Line 15"/>
            <p:cNvSpPr>
              <a:spLocks noChangeShapeType="1"/>
            </p:cNvSpPr>
            <p:nvPr/>
          </p:nvSpPr>
          <p:spPr bwMode="auto">
            <a:xfrm>
              <a:off x="1248" y="3072"/>
              <a:ext cx="0" cy="96"/>
            </a:xfrm>
            <a:prstGeom prst="line">
              <a:avLst/>
            </a:prstGeom>
            <a:noFill/>
            <a:ln w="12700">
              <a:solidFill>
                <a:srgbClr val="FF0000"/>
              </a:solidFill>
              <a:round/>
              <a:headEnd/>
              <a:tailEnd/>
            </a:ln>
          </p:spPr>
          <p:txBody>
            <a:bodyPr wrap="none" anchor="ctr"/>
            <a:lstStyle/>
            <a:p>
              <a:endParaRPr lang="fr-FR"/>
            </a:p>
          </p:txBody>
        </p:sp>
        <p:sp>
          <p:nvSpPr>
            <p:cNvPr id="11279" name="Line 18"/>
            <p:cNvSpPr>
              <a:spLocks noChangeShapeType="1"/>
            </p:cNvSpPr>
            <p:nvPr/>
          </p:nvSpPr>
          <p:spPr bwMode="auto">
            <a:xfrm>
              <a:off x="2496" y="3072"/>
              <a:ext cx="0" cy="96"/>
            </a:xfrm>
            <a:prstGeom prst="line">
              <a:avLst/>
            </a:prstGeom>
            <a:noFill/>
            <a:ln w="12700">
              <a:solidFill>
                <a:srgbClr val="FF0000"/>
              </a:solidFill>
              <a:round/>
              <a:headEnd/>
              <a:tailEnd/>
            </a:ln>
          </p:spPr>
          <p:txBody>
            <a:bodyPr wrap="none" anchor="ctr"/>
            <a:lstStyle/>
            <a:p>
              <a:endParaRPr lang="fr-FR"/>
            </a:p>
          </p:txBody>
        </p:sp>
        <p:sp>
          <p:nvSpPr>
            <p:cNvPr id="11280" name="Line 19"/>
            <p:cNvSpPr>
              <a:spLocks noChangeShapeType="1"/>
            </p:cNvSpPr>
            <p:nvPr/>
          </p:nvSpPr>
          <p:spPr bwMode="auto">
            <a:xfrm>
              <a:off x="1248" y="3168"/>
              <a:ext cx="1248" cy="0"/>
            </a:xfrm>
            <a:prstGeom prst="line">
              <a:avLst/>
            </a:prstGeom>
            <a:noFill/>
            <a:ln w="12700">
              <a:solidFill>
                <a:srgbClr val="FF0000"/>
              </a:solidFill>
              <a:round/>
              <a:headEnd/>
              <a:tailEnd/>
            </a:ln>
          </p:spPr>
          <p:txBody>
            <a:bodyPr wrap="none" anchor="ctr"/>
            <a:lstStyle/>
            <a:p>
              <a:endParaRPr lang="fr-FR"/>
            </a:p>
          </p:txBody>
        </p:sp>
      </p:grpSp>
      <p:grpSp>
        <p:nvGrpSpPr>
          <p:cNvPr id="11272" name="Group 21"/>
          <p:cNvGrpSpPr>
            <a:grpSpLocks/>
          </p:cNvGrpSpPr>
          <p:nvPr/>
        </p:nvGrpSpPr>
        <p:grpSpPr bwMode="auto">
          <a:xfrm>
            <a:off x="4953000" y="4876800"/>
            <a:ext cx="1981200" cy="152400"/>
            <a:chOff x="1248" y="3072"/>
            <a:chExt cx="1248" cy="96"/>
          </a:xfrm>
        </p:grpSpPr>
        <p:sp>
          <p:nvSpPr>
            <p:cNvPr id="11275" name="Line 22"/>
            <p:cNvSpPr>
              <a:spLocks noChangeShapeType="1"/>
            </p:cNvSpPr>
            <p:nvPr/>
          </p:nvSpPr>
          <p:spPr bwMode="auto">
            <a:xfrm>
              <a:off x="1248" y="3072"/>
              <a:ext cx="0" cy="96"/>
            </a:xfrm>
            <a:prstGeom prst="line">
              <a:avLst/>
            </a:prstGeom>
            <a:noFill/>
            <a:ln w="12700">
              <a:solidFill>
                <a:srgbClr val="FF0000"/>
              </a:solidFill>
              <a:round/>
              <a:headEnd/>
              <a:tailEnd/>
            </a:ln>
          </p:spPr>
          <p:txBody>
            <a:bodyPr wrap="none" anchor="ctr"/>
            <a:lstStyle/>
            <a:p>
              <a:endParaRPr lang="fr-FR"/>
            </a:p>
          </p:txBody>
        </p:sp>
        <p:sp>
          <p:nvSpPr>
            <p:cNvPr id="11276" name="Line 23"/>
            <p:cNvSpPr>
              <a:spLocks noChangeShapeType="1"/>
            </p:cNvSpPr>
            <p:nvPr/>
          </p:nvSpPr>
          <p:spPr bwMode="auto">
            <a:xfrm>
              <a:off x="2496" y="3072"/>
              <a:ext cx="0" cy="96"/>
            </a:xfrm>
            <a:prstGeom prst="line">
              <a:avLst/>
            </a:prstGeom>
            <a:noFill/>
            <a:ln w="12700">
              <a:solidFill>
                <a:srgbClr val="FF0000"/>
              </a:solidFill>
              <a:round/>
              <a:headEnd/>
              <a:tailEnd/>
            </a:ln>
          </p:spPr>
          <p:txBody>
            <a:bodyPr wrap="none" anchor="ctr"/>
            <a:lstStyle/>
            <a:p>
              <a:endParaRPr lang="fr-FR"/>
            </a:p>
          </p:txBody>
        </p:sp>
        <p:sp>
          <p:nvSpPr>
            <p:cNvPr id="11277" name="Line 24"/>
            <p:cNvSpPr>
              <a:spLocks noChangeShapeType="1"/>
            </p:cNvSpPr>
            <p:nvPr/>
          </p:nvSpPr>
          <p:spPr bwMode="auto">
            <a:xfrm>
              <a:off x="1248" y="3168"/>
              <a:ext cx="1248" cy="0"/>
            </a:xfrm>
            <a:prstGeom prst="line">
              <a:avLst/>
            </a:prstGeom>
            <a:noFill/>
            <a:ln w="12700">
              <a:solidFill>
                <a:srgbClr val="FF0000"/>
              </a:solidFill>
              <a:round/>
              <a:headEnd/>
              <a:tailEnd/>
            </a:ln>
          </p:spPr>
          <p:txBody>
            <a:bodyPr wrap="none" anchor="ctr"/>
            <a:lstStyle/>
            <a:p>
              <a:endParaRPr lang="fr-FR"/>
            </a:p>
          </p:txBody>
        </p:sp>
      </p:grpSp>
      <p:sp>
        <p:nvSpPr>
          <p:cNvPr id="11273" name="TextBox 1"/>
          <p:cNvSpPr txBox="1">
            <a:spLocks noChangeArrowheads="1"/>
          </p:cNvSpPr>
          <p:nvPr/>
        </p:nvSpPr>
        <p:spPr bwMode="auto">
          <a:xfrm>
            <a:off x="2627313" y="5161688"/>
            <a:ext cx="887412" cy="461962"/>
          </a:xfrm>
          <a:prstGeom prst="rect">
            <a:avLst/>
          </a:prstGeom>
          <a:noFill/>
          <a:ln w="9525">
            <a:noFill/>
            <a:miter lim="800000"/>
            <a:headEnd/>
            <a:tailEnd/>
          </a:ln>
        </p:spPr>
        <p:txBody>
          <a:bodyPr>
            <a:spAutoFit/>
          </a:bodyPr>
          <a:lstStyle/>
          <a:p>
            <a:r>
              <a:rPr lang="en-US" altLang="en-US" b="1" dirty="0">
                <a:solidFill>
                  <a:schemeClr val="tx2"/>
                </a:solidFill>
              </a:rPr>
              <a:t>G[k]</a:t>
            </a:r>
          </a:p>
        </p:txBody>
      </p:sp>
      <p:sp>
        <p:nvSpPr>
          <p:cNvPr id="11274" name="TextBox 16"/>
          <p:cNvSpPr txBox="1">
            <a:spLocks noChangeArrowheads="1"/>
          </p:cNvSpPr>
          <p:nvPr/>
        </p:nvSpPr>
        <p:spPr bwMode="auto">
          <a:xfrm>
            <a:off x="5619750" y="5091348"/>
            <a:ext cx="887413" cy="461962"/>
          </a:xfrm>
          <a:prstGeom prst="rect">
            <a:avLst/>
          </a:prstGeom>
          <a:noFill/>
          <a:ln w="9525">
            <a:noFill/>
            <a:miter lim="800000"/>
            <a:headEnd/>
            <a:tailEnd/>
          </a:ln>
        </p:spPr>
        <p:txBody>
          <a:bodyPr>
            <a:spAutoFit/>
          </a:bodyPr>
          <a:lstStyle/>
          <a:p>
            <a:r>
              <a:rPr lang="en-US" altLang="en-US" b="1" dirty="0">
                <a:solidFill>
                  <a:schemeClr val="tx2"/>
                </a:solidFill>
              </a:rPr>
              <a:t>H[k]</a:t>
            </a:r>
          </a:p>
        </p:txBody>
      </p:sp>
      <p:sp>
        <p:nvSpPr>
          <p:cNvPr id="19" name="Rectangle 2"/>
          <p:cNvSpPr>
            <a:spLocks noGrp="1" noChangeArrowheads="1"/>
          </p:cNvSpPr>
          <p:nvPr>
            <p:ph type="title"/>
          </p:nvPr>
        </p:nvSpPr>
        <p:spPr>
          <a:xfrm>
            <a:off x="457200" y="274638"/>
            <a:ext cx="8229600" cy="1143000"/>
          </a:xfrm>
        </p:spPr>
        <p:txBody>
          <a:bodyPr>
            <a:normAutofit/>
          </a:bodyPr>
          <a:lstStyle/>
          <a:p>
            <a:r>
              <a:rPr lang="en-US" altLang="en-US" dirty="0" err="1" smtClean="0">
                <a:ea typeface="ＭＳ Ｐゴシック" pitchFamily="34" charset="-128"/>
              </a:rPr>
              <a:t>Algorithme</a:t>
            </a:r>
            <a:r>
              <a:rPr lang="en-US" altLang="en-US" dirty="0" smtClean="0">
                <a:ea typeface="ＭＳ Ｐゴシック" pitchFamily="34" charset="-128"/>
              </a:rPr>
              <a:t> de Cooley-</a:t>
            </a:r>
            <a:r>
              <a:rPr lang="en-US" altLang="en-US" dirty="0" err="1" smtClean="0">
                <a:ea typeface="ＭＳ Ｐゴシック" pitchFamily="34" charset="-128"/>
              </a:rPr>
              <a:t>Tukey</a:t>
            </a:r>
            <a:endParaRPr lang="en-US" altLang="en-US" dirty="0" smtClean="0">
              <a:ea typeface="ＭＳ Ｐゴシック" pitchFamily="34" charset="-128"/>
            </a:endParaRPr>
          </a:p>
        </p:txBody>
      </p:sp>
      <p:sp>
        <p:nvSpPr>
          <p:cNvPr id="20" name="ZoneTexte 19"/>
          <p:cNvSpPr txBox="1"/>
          <p:nvPr/>
        </p:nvSpPr>
        <p:spPr>
          <a:xfrm>
            <a:off x="0" y="6063175"/>
            <a:ext cx="9144000" cy="830997"/>
          </a:xfrm>
          <a:prstGeom prst="rect">
            <a:avLst/>
          </a:prstGeom>
          <a:noFill/>
        </p:spPr>
        <p:txBody>
          <a:bodyPr wrap="square" rtlCol="0">
            <a:spAutoFit/>
          </a:bodyPr>
          <a:lstStyle/>
          <a:p>
            <a:r>
              <a:rPr lang="fr-FR" dirty="0" smtClean="0"/>
              <a:t>Mais attention G(k) et H(k) sont deux TFD à N/2 points seulement alors que X(k) est à N points (k=0, 1, …, N-1)</a:t>
            </a:r>
            <a:endParaRPr lang="fr-FR" dirty="0"/>
          </a:p>
        </p:txBody>
      </p:sp>
      <p:sp>
        <p:nvSpPr>
          <p:cNvPr id="21"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2"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23" name="Espace réservé du numéro de diapositive 22"/>
          <p:cNvSpPr>
            <a:spLocks noGrp="1"/>
          </p:cNvSpPr>
          <p:nvPr>
            <p:ph type="sldNum" sz="quarter" idx="12"/>
          </p:nvPr>
        </p:nvSpPr>
        <p:spPr/>
        <p:txBody>
          <a:bodyPr/>
          <a:lstStyle/>
          <a:p>
            <a:fld id="{2C94B7E7-F509-4100-BE7B-E3DEB2C53554}" type="slidenum">
              <a:rPr lang="fr-FR" smtClean="0"/>
              <a:pPr/>
              <a:t>51</a:t>
            </a:fld>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39151" y="1304772"/>
            <a:ext cx="8904849" cy="4983480"/>
          </a:xfrm>
        </p:spPr>
        <p:txBody>
          <a:bodyPr>
            <a:normAutofit/>
          </a:bodyPr>
          <a:lstStyle/>
          <a:p>
            <a:pPr>
              <a:buNone/>
            </a:pPr>
            <a:endParaRPr lang="en-US" altLang="en-US" dirty="0" smtClean="0">
              <a:ea typeface="ＭＳ Ｐゴシック" pitchFamily="34" charset="-128"/>
            </a:endParaRPr>
          </a:p>
          <a:p>
            <a:endParaRPr lang="en-US" altLang="en-US" dirty="0" smtClean="0">
              <a:ea typeface="ＭＳ Ｐゴシック" pitchFamily="34" charset="-128"/>
            </a:endParaRPr>
          </a:p>
          <a:p>
            <a:pPr algn="ctr">
              <a:buFont typeface="Wingdings" pitchFamily="2" charset="2"/>
              <a:buNone/>
            </a:pPr>
            <a:r>
              <a:rPr lang="fr-FR" dirty="0" smtClean="0"/>
              <a:t>(k=0, 1, …, N/2-1)</a:t>
            </a:r>
            <a:endParaRPr lang="en-US" altLang="en-US" dirty="0" smtClean="0">
              <a:ea typeface="ＭＳ Ｐゴシック" pitchFamily="34" charset="-128"/>
            </a:endParaRPr>
          </a:p>
          <a:p>
            <a:pPr>
              <a:buFont typeface="Wingdings" pitchFamily="2" charset="2"/>
              <a:buNone/>
            </a:pPr>
            <a:r>
              <a:rPr lang="en-US" altLang="en-US" dirty="0" smtClean="0">
                <a:ea typeface="ＭＳ Ｐゴシック" pitchFamily="34" charset="-128"/>
              </a:rPr>
              <a:t>Pour </a:t>
            </a:r>
            <a:r>
              <a:rPr lang="en-US" altLang="en-US" dirty="0" err="1" smtClean="0">
                <a:ea typeface="ＭＳ Ｐゴシック" pitchFamily="34" charset="-128"/>
              </a:rPr>
              <a:t>obtenir</a:t>
            </a:r>
            <a:r>
              <a:rPr lang="en-US" altLang="en-US" dirty="0" smtClean="0">
                <a:ea typeface="ＭＳ Ｐゴシック" pitchFamily="34" charset="-128"/>
              </a:rPr>
              <a:t> les N/2 </a:t>
            </a:r>
            <a:r>
              <a:rPr lang="en-US" altLang="en-US" dirty="0" smtClean="0">
                <a:ea typeface="ＭＳ Ｐゴシック" pitchFamily="34" charset="-128"/>
              </a:rPr>
              <a:t>coefficients </a:t>
            </a:r>
            <a:r>
              <a:rPr lang="en-US" altLang="en-US" dirty="0" err="1" smtClean="0">
                <a:ea typeface="ＭＳ Ｐゴシック" pitchFamily="34" charset="-128"/>
              </a:rPr>
              <a:t>manquants</a:t>
            </a:r>
            <a:r>
              <a:rPr lang="en-US" altLang="en-US" dirty="0" smtClean="0">
                <a:ea typeface="ＭＳ Ｐゴシック" pitchFamily="34" charset="-128"/>
              </a:rPr>
              <a:t> :</a:t>
            </a:r>
          </a:p>
          <a:p>
            <a:pPr>
              <a:buFont typeface="Wingdings" pitchFamily="2" charset="2"/>
              <a:buNone/>
            </a:pPr>
            <a:endParaRPr lang="en-US" altLang="en-US" dirty="0" smtClean="0">
              <a:ea typeface="ＭＳ Ｐゴシック" pitchFamily="34" charset="-128"/>
            </a:endParaRPr>
          </a:p>
        </p:txBody>
      </p:sp>
      <p:graphicFrame>
        <p:nvGraphicFramePr>
          <p:cNvPr id="11270" name="Object 5"/>
          <p:cNvGraphicFramePr>
            <a:graphicFrameLocks noChangeAspect="1"/>
          </p:cNvGraphicFramePr>
          <p:nvPr/>
        </p:nvGraphicFramePr>
        <p:xfrm>
          <a:off x="1347071" y="1596513"/>
          <a:ext cx="6764542" cy="974930"/>
        </p:xfrm>
        <a:graphic>
          <a:graphicData uri="http://schemas.openxmlformats.org/presentationml/2006/ole">
            <p:oleObj spid="_x0000_s118789" name="Equation" r:id="rId3" imgW="5540400" imgH="786240" progId="Equation.3">
              <p:embed/>
            </p:oleObj>
          </a:graphicData>
        </a:graphic>
      </p:graphicFrame>
      <p:sp>
        <p:nvSpPr>
          <p:cNvPr id="19" name="Rectangle 2"/>
          <p:cNvSpPr>
            <a:spLocks noGrp="1" noChangeArrowheads="1"/>
          </p:cNvSpPr>
          <p:nvPr>
            <p:ph type="title"/>
          </p:nvPr>
        </p:nvSpPr>
        <p:spPr>
          <a:xfrm>
            <a:off x="457200" y="274638"/>
            <a:ext cx="8229600" cy="1143000"/>
          </a:xfrm>
        </p:spPr>
        <p:txBody>
          <a:bodyPr>
            <a:normAutofit/>
          </a:bodyPr>
          <a:lstStyle/>
          <a:p>
            <a:r>
              <a:rPr lang="en-US" altLang="en-US" dirty="0" err="1" smtClean="0">
                <a:ea typeface="ＭＳ Ｐゴシック" pitchFamily="34" charset="-128"/>
              </a:rPr>
              <a:t>Algorithme</a:t>
            </a:r>
            <a:r>
              <a:rPr lang="en-US" altLang="en-US" dirty="0" smtClean="0">
                <a:ea typeface="ＭＳ Ｐゴシック" pitchFamily="34" charset="-128"/>
              </a:rPr>
              <a:t> de Cooley-</a:t>
            </a:r>
            <a:r>
              <a:rPr lang="en-US" altLang="en-US" dirty="0" err="1" smtClean="0">
                <a:ea typeface="ＭＳ Ｐゴシック" pitchFamily="34" charset="-128"/>
              </a:rPr>
              <a:t>Tukey</a:t>
            </a:r>
            <a:endParaRPr lang="en-US" altLang="en-US" dirty="0" smtClean="0">
              <a:ea typeface="ＭＳ Ｐゴシック" pitchFamily="34" charset="-128"/>
            </a:endParaRPr>
          </a:p>
        </p:txBody>
      </p:sp>
      <p:graphicFrame>
        <p:nvGraphicFramePr>
          <p:cNvPr id="118790" name="Object 5"/>
          <p:cNvGraphicFramePr>
            <a:graphicFrameLocks noChangeAspect="1"/>
          </p:cNvGraphicFramePr>
          <p:nvPr/>
        </p:nvGraphicFramePr>
        <p:xfrm>
          <a:off x="1120877" y="4172496"/>
          <a:ext cx="7211962" cy="1092660"/>
        </p:xfrm>
        <a:graphic>
          <a:graphicData uri="http://schemas.openxmlformats.org/presentationml/2006/ole">
            <p:oleObj spid="_x0000_s118790" name="Équation" r:id="rId4" imgW="3301920" imgH="444240" progId="Equation.3">
              <p:embed/>
            </p:oleObj>
          </a:graphicData>
        </a:graphic>
      </p:graphicFrame>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dirty="0" smtClean="0">
                <a:ea typeface="ＭＳ Ｐゴシック" pitchFamily="34" charset="-128"/>
              </a:rPr>
              <a:t>Notion </a:t>
            </a:r>
            <a:r>
              <a:rPr lang="en-US" altLang="en-US" dirty="0" err="1" smtClean="0">
                <a:ea typeface="ＭＳ Ｐゴシック" pitchFamily="34" charset="-128"/>
              </a:rPr>
              <a:t>d’organigramme</a:t>
            </a:r>
            <a:endParaRPr lang="en-US" altLang="en-US" dirty="0" smtClean="0">
              <a:ea typeface="ＭＳ Ｐゴシック" pitchFamily="34" charset="-128"/>
            </a:endParaRPr>
          </a:p>
        </p:txBody>
      </p:sp>
      <p:sp>
        <p:nvSpPr>
          <p:cNvPr id="13314" name="Rectangle 3"/>
          <p:cNvSpPr>
            <a:spLocks noGrp="1" noChangeArrowheads="1"/>
          </p:cNvSpPr>
          <p:nvPr>
            <p:ph idx="1"/>
          </p:nvPr>
        </p:nvSpPr>
        <p:spPr/>
        <p:txBody>
          <a:bodyPr/>
          <a:lstStyle/>
          <a:p>
            <a:r>
              <a:rPr lang="fr-FR" dirty="0" smtClean="0"/>
              <a:t>En généralisant cette formulation, il est plus commode d'adopter une approche, soit:</a:t>
            </a:r>
            <a:endParaRPr lang="en-US" altLang="en-US" dirty="0" smtClean="0">
              <a:ea typeface="ＭＳ Ｐゴシック" pitchFamily="34" charset="-128"/>
            </a:endParaRPr>
          </a:p>
          <a:p>
            <a:pPr lvl="1"/>
            <a:r>
              <a:rPr lang="en-US" altLang="en-US" sz="1800" dirty="0" smtClean="0">
                <a:ea typeface="ＭＳ Ｐゴシック" pitchFamily="34" charset="-128"/>
              </a:rPr>
              <a:t>Addition</a:t>
            </a:r>
          </a:p>
          <a:p>
            <a:pPr lvl="1"/>
            <a:endParaRPr lang="en-US" altLang="en-US" sz="1800" dirty="0" smtClean="0">
              <a:ea typeface="ＭＳ Ｐゴシック" pitchFamily="34" charset="-128"/>
            </a:endParaRPr>
          </a:p>
          <a:p>
            <a:pPr lvl="1"/>
            <a:endParaRPr lang="en-US" altLang="en-US" sz="1800" dirty="0" smtClean="0">
              <a:ea typeface="ＭＳ Ｐゴシック" pitchFamily="34" charset="-128"/>
            </a:endParaRPr>
          </a:p>
          <a:p>
            <a:pPr lvl="1"/>
            <a:endParaRPr lang="en-US" altLang="en-US" sz="1800" dirty="0" smtClean="0">
              <a:ea typeface="ＭＳ Ｐゴシック" pitchFamily="34" charset="-128"/>
            </a:endParaRPr>
          </a:p>
          <a:p>
            <a:pPr lvl="1"/>
            <a:endParaRPr lang="en-US" altLang="en-US" sz="1800" dirty="0" smtClean="0">
              <a:ea typeface="ＭＳ Ｐゴシック" pitchFamily="34" charset="-128"/>
            </a:endParaRPr>
          </a:p>
          <a:p>
            <a:pPr lvl="1"/>
            <a:r>
              <a:rPr lang="en-US" altLang="en-US" sz="1800" dirty="0" smtClean="0">
                <a:ea typeface="ＭＳ Ｐゴシック" pitchFamily="34" charset="-128"/>
              </a:rPr>
              <a:t>Multiplication par </a:t>
            </a:r>
            <a:r>
              <a:rPr lang="en-US" altLang="en-US" sz="1800" dirty="0" err="1" smtClean="0">
                <a:ea typeface="ＭＳ Ｐゴシック" pitchFamily="34" charset="-128"/>
              </a:rPr>
              <a:t>une</a:t>
            </a:r>
            <a:r>
              <a:rPr lang="en-US" altLang="en-US" sz="1800" dirty="0" smtClean="0">
                <a:ea typeface="ＭＳ Ｐゴシック" pitchFamily="34" charset="-128"/>
              </a:rPr>
              <a:t> </a:t>
            </a:r>
            <a:r>
              <a:rPr lang="en-US" altLang="en-US" sz="1800" dirty="0" err="1" smtClean="0">
                <a:ea typeface="ＭＳ Ｐゴシック" pitchFamily="34" charset="-128"/>
              </a:rPr>
              <a:t>constante</a:t>
            </a:r>
            <a:endParaRPr lang="en-US" altLang="en-US" sz="1800" dirty="0" smtClean="0">
              <a:ea typeface="ＭＳ Ｐゴシック" pitchFamily="34" charset="-128"/>
            </a:endParaRPr>
          </a:p>
          <a:p>
            <a:pPr lvl="1"/>
            <a:endParaRPr lang="en-US" altLang="en-US" sz="1800" dirty="0" smtClean="0">
              <a:ea typeface="ＭＳ Ｐゴシック" pitchFamily="34" charset="-128"/>
            </a:endParaRPr>
          </a:p>
          <a:p>
            <a:pPr lvl="1"/>
            <a:r>
              <a:rPr lang="en-US" altLang="en-US" sz="1800" dirty="0" smtClean="0">
                <a:ea typeface="ＭＳ Ｐゴシック" pitchFamily="34" charset="-128"/>
              </a:rPr>
              <a:t>Retard </a:t>
            </a:r>
          </a:p>
        </p:txBody>
      </p:sp>
      <p:grpSp>
        <p:nvGrpSpPr>
          <p:cNvPr id="13315" name="Group 43"/>
          <p:cNvGrpSpPr>
            <a:grpSpLocks/>
          </p:cNvGrpSpPr>
          <p:nvPr/>
        </p:nvGrpSpPr>
        <p:grpSpPr bwMode="auto">
          <a:xfrm>
            <a:off x="3352800" y="3065463"/>
            <a:ext cx="2057400" cy="533400"/>
            <a:chOff x="2112" y="1931"/>
            <a:chExt cx="1296" cy="336"/>
          </a:xfrm>
        </p:grpSpPr>
        <p:sp>
          <p:nvSpPr>
            <p:cNvPr id="13334" name="Line 10"/>
            <p:cNvSpPr>
              <a:spLocks noChangeShapeType="1"/>
            </p:cNvSpPr>
            <p:nvPr/>
          </p:nvSpPr>
          <p:spPr bwMode="auto">
            <a:xfrm>
              <a:off x="2112" y="1931"/>
              <a:ext cx="432" cy="0"/>
            </a:xfrm>
            <a:prstGeom prst="line">
              <a:avLst/>
            </a:prstGeom>
            <a:noFill/>
            <a:ln w="28575">
              <a:solidFill>
                <a:schemeClr val="tx1"/>
              </a:solidFill>
              <a:round/>
              <a:headEnd/>
              <a:tailEnd/>
            </a:ln>
          </p:spPr>
          <p:txBody>
            <a:bodyPr wrap="none" anchor="ctr"/>
            <a:lstStyle/>
            <a:p>
              <a:endParaRPr lang="fr-FR"/>
            </a:p>
          </p:txBody>
        </p:sp>
        <p:sp>
          <p:nvSpPr>
            <p:cNvPr id="13335" name="Line 11"/>
            <p:cNvSpPr>
              <a:spLocks noChangeShapeType="1"/>
            </p:cNvSpPr>
            <p:nvPr/>
          </p:nvSpPr>
          <p:spPr bwMode="auto">
            <a:xfrm>
              <a:off x="2112" y="2267"/>
              <a:ext cx="432" cy="0"/>
            </a:xfrm>
            <a:prstGeom prst="line">
              <a:avLst/>
            </a:prstGeom>
            <a:noFill/>
            <a:ln w="28575">
              <a:solidFill>
                <a:schemeClr val="tx1"/>
              </a:solidFill>
              <a:round/>
              <a:headEnd/>
              <a:tailEnd/>
            </a:ln>
          </p:spPr>
          <p:txBody>
            <a:bodyPr wrap="none" anchor="ctr"/>
            <a:lstStyle/>
            <a:p>
              <a:endParaRPr lang="fr-FR"/>
            </a:p>
          </p:txBody>
        </p:sp>
        <p:sp>
          <p:nvSpPr>
            <p:cNvPr id="13336" name="Line 12"/>
            <p:cNvSpPr>
              <a:spLocks noChangeShapeType="1"/>
            </p:cNvSpPr>
            <p:nvPr/>
          </p:nvSpPr>
          <p:spPr bwMode="auto">
            <a:xfrm>
              <a:off x="2544" y="1931"/>
              <a:ext cx="288" cy="167"/>
            </a:xfrm>
            <a:prstGeom prst="line">
              <a:avLst/>
            </a:prstGeom>
            <a:noFill/>
            <a:ln w="28575">
              <a:solidFill>
                <a:schemeClr val="tx1"/>
              </a:solidFill>
              <a:round/>
              <a:headEnd/>
              <a:tailEnd/>
            </a:ln>
          </p:spPr>
          <p:txBody>
            <a:bodyPr wrap="none" anchor="ctr"/>
            <a:lstStyle/>
            <a:p>
              <a:endParaRPr lang="fr-FR"/>
            </a:p>
          </p:txBody>
        </p:sp>
        <p:sp>
          <p:nvSpPr>
            <p:cNvPr id="13337" name="Line 13"/>
            <p:cNvSpPr>
              <a:spLocks noChangeShapeType="1"/>
            </p:cNvSpPr>
            <p:nvPr/>
          </p:nvSpPr>
          <p:spPr bwMode="auto">
            <a:xfrm flipH="1">
              <a:off x="2544" y="2098"/>
              <a:ext cx="288" cy="167"/>
            </a:xfrm>
            <a:prstGeom prst="line">
              <a:avLst/>
            </a:prstGeom>
            <a:noFill/>
            <a:ln w="28575">
              <a:solidFill>
                <a:schemeClr val="tx1"/>
              </a:solidFill>
              <a:round/>
              <a:headEnd/>
              <a:tailEnd/>
            </a:ln>
          </p:spPr>
          <p:txBody>
            <a:bodyPr wrap="none" anchor="ctr"/>
            <a:lstStyle/>
            <a:p>
              <a:endParaRPr lang="fr-FR"/>
            </a:p>
          </p:txBody>
        </p:sp>
        <p:sp>
          <p:nvSpPr>
            <p:cNvPr id="13338" name="Line 14"/>
            <p:cNvSpPr>
              <a:spLocks noChangeShapeType="1"/>
            </p:cNvSpPr>
            <p:nvPr/>
          </p:nvSpPr>
          <p:spPr bwMode="auto">
            <a:xfrm>
              <a:off x="2832" y="2098"/>
              <a:ext cx="576" cy="0"/>
            </a:xfrm>
            <a:prstGeom prst="line">
              <a:avLst/>
            </a:prstGeom>
            <a:noFill/>
            <a:ln w="28575">
              <a:solidFill>
                <a:schemeClr val="tx1"/>
              </a:solidFill>
              <a:round/>
              <a:headEnd/>
              <a:tailEnd/>
            </a:ln>
          </p:spPr>
          <p:txBody>
            <a:bodyPr wrap="none" anchor="ctr"/>
            <a:lstStyle/>
            <a:p>
              <a:endParaRPr lang="fr-FR"/>
            </a:p>
          </p:txBody>
        </p:sp>
      </p:grpSp>
      <p:sp>
        <p:nvSpPr>
          <p:cNvPr id="13316" name="Text Box 17"/>
          <p:cNvSpPr txBox="1">
            <a:spLocks noChangeArrowheads="1"/>
          </p:cNvSpPr>
          <p:nvPr/>
        </p:nvSpPr>
        <p:spPr bwMode="auto">
          <a:xfrm>
            <a:off x="2574925" y="2800350"/>
            <a:ext cx="709613" cy="457200"/>
          </a:xfrm>
          <a:prstGeom prst="rect">
            <a:avLst/>
          </a:prstGeom>
          <a:noFill/>
          <a:ln w="12700">
            <a:noFill/>
            <a:miter lim="800000"/>
            <a:headEnd/>
            <a:tailEnd/>
          </a:ln>
        </p:spPr>
        <p:txBody>
          <a:bodyPr wrap="none">
            <a:spAutoFit/>
          </a:bodyPr>
          <a:lstStyle/>
          <a:p>
            <a:r>
              <a:rPr lang="en-US" altLang="en-US"/>
              <a:t>x[n]</a:t>
            </a:r>
          </a:p>
        </p:txBody>
      </p:sp>
      <p:sp>
        <p:nvSpPr>
          <p:cNvPr id="13317" name="Text Box 18"/>
          <p:cNvSpPr txBox="1">
            <a:spLocks noChangeArrowheads="1"/>
          </p:cNvSpPr>
          <p:nvPr/>
        </p:nvSpPr>
        <p:spPr bwMode="auto">
          <a:xfrm>
            <a:off x="2482850" y="3330575"/>
            <a:ext cx="709613" cy="457200"/>
          </a:xfrm>
          <a:prstGeom prst="rect">
            <a:avLst/>
          </a:prstGeom>
          <a:noFill/>
          <a:ln w="12700">
            <a:noFill/>
            <a:miter lim="800000"/>
            <a:headEnd/>
            <a:tailEnd/>
          </a:ln>
        </p:spPr>
        <p:txBody>
          <a:bodyPr wrap="none">
            <a:spAutoFit/>
          </a:bodyPr>
          <a:lstStyle/>
          <a:p>
            <a:r>
              <a:rPr lang="en-US" altLang="en-US"/>
              <a:t>y[n]</a:t>
            </a:r>
          </a:p>
        </p:txBody>
      </p:sp>
      <p:sp>
        <p:nvSpPr>
          <p:cNvPr id="13318" name="Text Box 19"/>
          <p:cNvSpPr txBox="1">
            <a:spLocks noChangeArrowheads="1"/>
          </p:cNvSpPr>
          <p:nvPr/>
        </p:nvSpPr>
        <p:spPr bwMode="auto">
          <a:xfrm>
            <a:off x="5638800" y="3065463"/>
            <a:ext cx="1439863" cy="457200"/>
          </a:xfrm>
          <a:prstGeom prst="rect">
            <a:avLst/>
          </a:prstGeom>
          <a:noFill/>
          <a:ln w="12700">
            <a:noFill/>
            <a:miter lim="800000"/>
            <a:headEnd/>
            <a:tailEnd/>
          </a:ln>
        </p:spPr>
        <p:txBody>
          <a:bodyPr wrap="none">
            <a:spAutoFit/>
          </a:bodyPr>
          <a:lstStyle/>
          <a:p>
            <a:r>
              <a:rPr lang="en-US" altLang="en-US"/>
              <a:t>x[n]+y[n]</a:t>
            </a:r>
          </a:p>
        </p:txBody>
      </p:sp>
      <p:grpSp>
        <p:nvGrpSpPr>
          <p:cNvPr id="13319" name="Group 23"/>
          <p:cNvGrpSpPr>
            <a:grpSpLocks/>
          </p:cNvGrpSpPr>
          <p:nvPr/>
        </p:nvGrpSpPr>
        <p:grpSpPr bwMode="auto">
          <a:xfrm>
            <a:off x="5181600" y="4419600"/>
            <a:ext cx="2209800" cy="0"/>
            <a:chOff x="2832" y="2784"/>
            <a:chExt cx="1392" cy="0"/>
          </a:xfrm>
        </p:grpSpPr>
        <p:sp>
          <p:nvSpPr>
            <p:cNvPr id="13332" name="Line 21"/>
            <p:cNvSpPr>
              <a:spLocks noChangeShapeType="1"/>
            </p:cNvSpPr>
            <p:nvPr/>
          </p:nvSpPr>
          <p:spPr bwMode="auto">
            <a:xfrm>
              <a:off x="2832" y="2784"/>
              <a:ext cx="720" cy="0"/>
            </a:xfrm>
            <a:prstGeom prst="line">
              <a:avLst/>
            </a:prstGeom>
            <a:noFill/>
            <a:ln w="28575">
              <a:solidFill>
                <a:schemeClr val="tx1"/>
              </a:solidFill>
              <a:round/>
              <a:headEnd/>
              <a:tailEnd type="triangle" w="lg" len="med"/>
            </a:ln>
          </p:spPr>
          <p:txBody>
            <a:bodyPr wrap="none" anchor="ctr"/>
            <a:lstStyle/>
            <a:p>
              <a:endParaRPr lang="fr-FR"/>
            </a:p>
          </p:txBody>
        </p:sp>
        <p:sp>
          <p:nvSpPr>
            <p:cNvPr id="13333" name="Line 22"/>
            <p:cNvSpPr>
              <a:spLocks noChangeShapeType="1"/>
            </p:cNvSpPr>
            <p:nvPr/>
          </p:nvSpPr>
          <p:spPr bwMode="auto">
            <a:xfrm>
              <a:off x="3552" y="2784"/>
              <a:ext cx="672" cy="0"/>
            </a:xfrm>
            <a:prstGeom prst="line">
              <a:avLst/>
            </a:prstGeom>
            <a:noFill/>
            <a:ln w="28575">
              <a:solidFill>
                <a:schemeClr val="tx1"/>
              </a:solidFill>
              <a:round/>
              <a:headEnd/>
              <a:tailEnd/>
            </a:ln>
          </p:spPr>
          <p:txBody>
            <a:bodyPr wrap="none" anchor="ctr"/>
            <a:lstStyle/>
            <a:p>
              <a:endParaRPr lang="fr-FR"/>
            </a:p>
          </p:txBody>
        </p:sp>
      </p:grpSp>
      <p:sp>
        <p:nvSpPr>
          <p:cNvPr id="13320" name="Text Box 24"/>
          <p:cNvSpPr txBox="1">
            <a:spLocks noChangeArrowheads="1"/>
          </p:cNvSpPr>
          <p:nvPr/>
        </p:nvSpPr>
        <p:spPr bwMode="auto">
          <a:xfrm>
            <a:off x="4319588" y="4191000"/>
            <a:ext cx="709612" cy="457200"/>
          </a:xfrm>
          <a:prstGeom prst="rect">
            <a:avLst/>
          </a:prstGeom>
          <a:noFill/>
          <a:ln w="12700">
            <a:noFill/>
            <a:miter lim="800000"/>
            <a:headEnd/>
            <a:tailEnd/>
          </a:ln>
        </p:spPr>
        <p:txBody>
          <a:bodyPr>
            <a:spAutoFit/>
          </a:bodyPr>
          <a:lstStyle/>
          <a:p>
            <a:r>
              <a:rPr lang="en-US" altLang="en-US"/>
              <a:t>x[n]</a:t>
            </a:r>
          </a:p>
        </p:txBody>
      </p:sp>
      <p:sp>
        <p:nvSpPr>
          <p:cNvPr id="13321" name="Text Box 25"/>
          <p:cNvSpPr txBox="1">
            <a:spLocks noChangeArrowheads="1"/>
          </p:cNvSpPr>
          <p:nvPr/>
        </p:nvSpPr>
        <p:spPr bwMode="auto">
          <a:xfrm>
            <a:off x="6096000" y="3886200"/>
            <a:ext cx="336550" cy="457200"/>
          </a:xfrm>
          <a:prstGeom prst="rect">
            <a:avLst/>
          </a:prstGeom>
          <a:noFill/>
          <a:ln w="12700">
            <a:noFill/>
            <a:miter lim="800000"/>
            <a:headEnd/>
            <a:tailEnd/>
          </a:ln>
        </p:spPr>
        <p:txBody>
          <a:bodyPr wrap="none">
            <a:spAutoFit/>
          </a:bodyPr>
          <a:lstStyle/>
          <a:p>
            <a:r>
              <a:rPr lang="en-US" altLang="en-US"/>
              <a:t>a</a:t>
            </a:r>
          </a:p>
        </p:txBody>
      </p:sp>
      <p:sp>
        <p:nvSpPr>
          <p:cNvPr id="13322" name="Text Box 26"/>
          <p:cNvSpPr txBox="1">
            <a:spLocks noChangeArrowheads="1"/>
          </p:cNvSpPr>
          <p:nvPr/>
        </p:nvSpPr>
        <p:spPr bwMode="auto">
          <a:xfrm>
            <a:off x="7527925" y="4191000"/>
            <a:ext cx="862013" cy="457200"/>
          </a:xfrm>
          <a:prstGeom prst="rect">
            <a:avLst/>
          </a:prstGeom>
          <a:noFill/>
          <a:ln w="12700">
            <a:noFill/>
            <a:miter lim="800000"/>
            <a:headEnd/>
            <a:tailEnd/>
          </a:ln>
        </p:spPr>
        <p:txBody>
          <a:bodyPr wrap="none">
            <a:spAutoFit/>
          </a:bodyPr>
          <a:lstStyle/>
          <a:p>
            <a:r>
              <a:rPr lang="en-US" altLang="en-US"/>
              <a:t>ax[n]</a:t>
            </a:r>
          </a:p>
        </p:txBody>
      </p:sp>
      <p:grpSp>
        <p:nvGrpSpPr>
          <p:cNvPr id="13323" name="Group 27"/>
          <p:cNvGrpSpPr>
            <a:grpSpLocks/>
          </p:cNvGrpSpPr>
          <p:nvPr/>
        </p:nvGrpSpPr>
        <p:grpSpPr bwMode="auto">
          <a:xfrm>
            <a:off x="5181600" y="5181600"/>
            <a:ext cx="2209800" cy="0"/>
            <a:chOff x="2832" y="2784"/>
            <a:chExt cx="1392" cy="0"/>
          </a:xfrm>
        </p:grpSpPr>
        <p:sp>
          <p:nvSpPr>
            <p:cNvPr id="13330" name="Line 28"/>
            <p:cNvSpPr>
              <a:spLocks noChangeShapeType="1"/>
            </p:cNvSpPr>
            <p:nvPr/>
          </p:nvSpPr>
          <p:spPr bwMode="auto">
            <a:xfrm>
              <a:off x="2832" y="2784"/>
              <a:ext cx="720" cy="0"/>
            </a:xfrm>
            <a:prstGeom prst="line">
              <a:avLst/>
            </a:prstGeom>
            <a:noFill/>
            <a:ln w="28575">
              <a:solidFill>
                <a:schemeClr val="tx1"/>
              </a:solidFill>
              <a:round/>
              <a:headEnd/>
              <a:tailEnd type="triangle" w="lg" len="med"/>
            </a:ln>
          </p:spPr>
          <p:txBody>
            <a:bodyPr wrap="none" anchor="ctr"/>
            <a:lstStyle/>
            <a:p>
              <a:endParaRPr lang="fr-FR"/>
            </a:p>
          </p:txBody>
        </p:sp>
        <p:sp>
          <p:nvSpPr>
            <p:cNvPr id="13331" name="Line 29"/>
            <p:cNvSpPr>
              <a:spLocks noChangeShapeType="1"/>
            </p:cNvSpPr>
            <p:nvPr/>
          </p:nvSpPr>
          <p:spPr bwMode="auto">
            <a:xfrm>
              <a:off x="3552" y="2784"/>
              <a:ext cx="672" cy="0"/>
            </a:xfrm>
            <a:prstGeom prst="line">
              <a:avLst/>
            </a:prstGeom>
            <a:noFill/>
            <a:ln w="28575">
              <a:solidFill>
                <a:schemeClr val="tx1"/>
              </a:solidFill>
              <a:round/>
              <a:headEnd/>
              <a:tailEnd/>
            </a:ln>
          </p:spPr>
          <p:txBody>
            <a:bodyPr wrap="none" anchor="ctr"/>
            <a:lstStyle/>
            <a:p>
              <a:endParaRPr lang="fr-FR"/>
            </a:p>
          </p:txBody>
        </p:sp>
      </p:grpSp>
      <p:sp>
        <p:nvSpPr>
          <p:cNvPr id="13324" name="Text Box 36"/>
          <p:cNvSpPr txBox="1">
            <a:spLocks noChangeArrowheads="1"/>
          </p:cNvSpPr>
          <p:nvPr/>
        </p:nvSpPr>
        <p:spPr bwMode="auto">
          <a:xfrm>
            <a:off x="4267200" y="4953000"/>
            <a:ext cx="709613" cy="457200"/>
          </a:xfrm>
          <a:prstGeom prst="rect">
            <a:avLst/>
          </a:prstGeom>
          <a:noFill/>
          <a:ln w="12700">
            <a:noFill/>
            <a:miter lim="800000"/>
            <a:headEnd/>
            <a:tailEnd/>
          </a:ln>
        </p:spPr>
        <p:txBody>
          <a:bodyPr wrap="none">
            <a:spAutoFit/>
          </a:bodyPr>
          <a:lstStyle/>
          <a:p>
            <a:r>
              <a:rPr lang="en-US" altLang="en-US"/>
              <a:t>x[n]</a:t>
            </a:r>
          </a:p>
        </p:txBody>
      </p:sp>
      <p:sp>
        <p:nvSpPr>
          <p:cNvPr id="13325" name="Text Box 37"/>
          <p:cNvSpPr txBox="1">
            <a:spLocks noChangeArrowheads="1"/>
          </p:cNvSpPr>
          <p:nvPr/>
        </p:nvSpPr>
        <p:spPr bwMode="auto">
          <a:xfrm>
            <a:off x="7435850" y="4953000"/>
            <a:ext cx="963613" cy="457200"/>
          </a:xfrm>
          <a:prstGeom prst="rect">
            <a:avLst/>
          </a:prstGeom>
          <a:noFill/>
          <a:ln w="12700">
            <a:noFill/>
            <a:miter lim="800000"/>
            <a:headEnd/>
            <a:tailEnd/>
          </a:ln>
        </p:spPr>
        <p:txBody>
          <a:bodyPr wrap="none">
            <a:spAutoFit/>
          </a:bodyPr>
          <a:lstStyle/>
          <a:p>
            <a:r>
              <a:rPr lang="en-US" altLang="en-US"/>
              <a:t>x[n-1]</a:t>
            </a:r>
          </a:p>
        </p:txBody>
      </p:sp>
      <p:sp>
        <p:nvSpPr>
          <p:cNvPr id="13326" name="Text Box 38"/>
          <p:cNvSpPr txBox="1">
            <a:spLocks noChangeArrowheads="1"/>
          </p:cNvSpPr>
          <p:nvPr/>
        </p:nvSpPr>
        <p:spPr bwMode="auto">
          <a:xfrm>
            <a:off x="6003925" y="4724400"/>
            <a:ext cx="471488" cy="457200"/>
          </a:xfrm>
          <a:prstGeom prst="rect">
            <a:avLst/>
          </a:prstGeom>
          <a:noFill/>
          <a:ln w="12700">
            <a:noFill/>
            <a:miter lim="800000"/>
            <a:headEnd/>
            <a:tailEnd/>
          </a:ln>
        </p:spPr>
        <p:txBody>
          <a:bodyPr wrap="none">
            <a:spAutoFit/>
          </a:bodyPr>
          <a:lstStyle/>
          <a:p>
            <a:r>
              <a:rPr lang="en-US" altLang="en-US"/>
              <a:t>z</a:t>
            </a:r>
            <a:r>
              <a:rPr lang="en-US" altLang="en-US" baseline="30000"/>
              <a:t>-1</a:t>
            </a:r>
            <a:endParaRPr lang="en-US" altLang="en-US"/>
          </a:p>
        </p:txBody>
      </p:sp>
      <p:sp>
        <p:nvSpPr>
          <p:cNvPr id="13327" name="Line 40"/>
          <p:cNvSpPr>
            <a:spLocks noChangeShapeType="1"/>
          </p:cNvSpPr>
          <p:nvPr/>
        </p:nvSpPr>
        <p:spPr bwMode="auto">
          <a:xfrm>
            <a:off x="4833938" y="3327400"/>
            <a:ext cx="212725" cy="0"/>
          </a:xfrm>
          <a:prstGeom prst="line">
            <a:avLst/>
          </a:prstGeom>
          <a:noFill/>
          <a:ln w="12700">
            <a:solidFill>
              <a:schemeClr val="tx1"/>
            </a:solidFill>
            <a:round/>
            <a:headEnd/>
            <a:tailEnd type="triangle" w="med" len="med"/>
          </a:ln>
        </p:spPr>
        <p:txBody>
          <a:bodyPr wrap="none" anchor="ctr"/>
          <a:lstStyle/>
          <a:p>
            <a:endParaRPr lang="fr-FR"/>
          </a:p>
        </p:txBody>
      </p:sp>
      <p:sp>
        <p:nvSpPr>
          <p:cNvPr id="13328" name="Line 41"/>
          <p:cNvSpPr>
            <a:spLocks noChangeShapeType="1"/>
          </p:cNvSpPr>
          <p:nvPr/>
        </p:nvSpPr>
        <p:spPr bwMode="auto">
          <a:xfrm>
            <a:off x="3530600" y="3065463"/>
            <a:ext cx="119063" cy="0"/>
          </a:xfrm>
          <a:prstGeom prst="line">
            <a:avLst/>
          </a:prstGeom>
          <a:noFill/>
          <a:ln w="12700">
            <a:solidFill>
              <a:schemeClr val="tx1"/>
            </a:solidFill>
            <a:round/>
            <a:headEnd/>
            <a:tailEnd type="triangle" w="med" len="med"/>
          </a:ln>
        </p:spPr>
        <p:txBody>
          <a:bodyPr wrap="none" anchor="ctr"/>
          <a:lstStyle/>
          <a:p>
            <a:endParaRPr lang="fr-FR"/>
          </a:p>
        </p:txBody>
      </p:sp>
      <p:sp>
        <p:nvSpPr>
          <p:cNvPr id="13329" name="Line 42"/>
          <p:cNvSpPr>
            <a:spLocks noChangeShapeType="1"/>
          </p:cNvSpPr>
          <p:nvPr/>
        </p:nvSpPr>
        <p:spPr bwMode="auto">
          <a:xfrm>
            <a:off x="3489325" y="3598863"/>
            <a:ext cx="160338" cy="0"/>
          </a:xfrm>
          <a:prstGeom prst="line">
            <a:avLst/>
          </a:prstGeom>
          <a:noFill/>
          <a:ln w="12700">
            <a:solidFill>
              <a:schemeClr val="tx1"/>
            </a:solidFill>
            <a:round/>
            <a:headEnd/>
            <a:tailEnd type="triangle" w="med" len="med"/>
          </a:ln>
        </p:spPr>
        <p:txBody>
          <a:bodyPr wrap="none" anchor="ctr"/>
          <a:lstStyle/>
          <a:p>
            <a:endParaRPr lang="fr-FR"/>
          </a:p>
        </p:txBody>
      </p:sp>
      <p:sp>
        <p:nvSpPr>
          <p:cNvPr id="2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2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30" name="Espace réservé du numéro de diapositive 29"/>
          <p:cNvSpPr>
            <a:spLocks noGrp="1"/>
          </p:cNvSpPr>
          <p:nvPr>
            <p:ph type="sldNum" sz="quarter" idx="12"/>
          </p:nvPr>
        </p:nvSpPr>
        <p:spPr/>
        <p:txBody>
          <a:bodyPr/>
          <a:lstStyle/>
          <a:p>
            <a:fld id="{2C94B7E7-F509-4100-BE7B-E3DEB2C53554}"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0" y="443454"/>
            <a:ext cx="9144000" cy="1143000"/>
          </a:xfrm>
        </p:spPr>
        <p:txBody>
          <a:bodyPr>
            <a:noAutofit/>
          </a:bodyPr>
          <a:lstStyle/>
          <a:p>
            <a:r>
              <a:rPr lang="fr-FR" sz="3400" dirty="0" smtClean="0"/>
              <a:t>Représentation graphique d’une TFD à 8 points</a:t>
            </a:r>
            <a:endParaRPr lang="en-US" altLang="en-US" sz="3400" dirty="0" smtClean="0">
              <a:ea typeface="ＭＳ Ｐゴシック" pitchFamily="34" charset="-128"/>
            </a:endParaRPr>
          </a:p>
        </p:txBody>
      </p:sp>
      <p:pic>
        <p:nvPicPr>
          <p:cNvPr id="14340" name="Picture 6" descr="OSB9.3.tiff                                                    000213D7Macintosh HD                   ABA78158:"/>
          <p:cNvPicPr>
            <a:picLocks noChangeAspect="1" noChangeArrowheads="1"/>
          </p:cNvPicPr>
          <p:nvPr/>
        </p:nvPicPr>
        <p:blipFill>
          <a:blip r:embed="rId2"/>
          <a:srcRect/>
          <a:stretch>
            <a:fillRect/>
          </a:stretch>
        </p:blipFill>
        <p:spPr bwMode="auto">
          <a:xfrm>
            <a:off x="914399" y="1393622"/>
            <a:ext cx="6386051" cy="5402253"/>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54</a:t>
            </a:fld>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normAutofit/>
          </a:bodyPr>
          <a:lstStyle/>
          <a:p>
            <a:r>
              <a:rPr lang="fr-FR" dirty="0" smtClean="0"/>
              <a:t>Poursuivre la décomposition </a:t>
            </a:r>
            <a:r>
              <a:rPr lang="en-US" altLang="en-US" dirty="0" smtClean="0">
                <a:ea typeface="ＭＳ Ｐゴシック" pitchFamily="34" charset="-128"/>
              </a:rPr>
              <a:t>…</a:t>
            </a:r>
          </a:p>
        </p:txBody>
      </p:sp>
      <p:sp>
        <p:nvSpPr>
          <p:cNvPr id="15362" name="Rectangle 3"/>
          <p:cNvSpPr>
            <a:spLocks noGrp="1" noChangeArrowheads="1"/>
          </p:cNvSpPr>
          <p:nvPr>
            <p:ph idx="1"/>
          </p:nvPr>
        </p:nvSpPr>
        <p:spPr/>
        <p:txBody>
          <a:bodyPr/>
          <a:lstStyle/>
          <a:p>
            <a:r>
              <a:rPr lang="fr-FR" dirty="0" smtClean="0"/>
              <a:t>Alors pourquoi ne pas diviser en TFD supplémentaires? Prenons la TFD supérieure à 4 points et divisons-la en deux TFD à 2 points:</a:t>
            </a:r>
            <a:endParaRPr lang="en-US" altLang="en-US" dirty="0" smtClean="0">
              <a:ea typeface="ＭＳ Ｐゴシック" pitchFamily="34" charset="-128"/>
            </a:endParaRPr>
          </a:p>
        </p:txBody>
      </p:sp>
      <p:pic>
        <p:nvPicPr>
          <p:cNvPr id="15363" name="Picture 4" descr="9.4.tif                                                        000213D7Macintosh HD                   ABA78158:"/>
          <p:cNvPicPr>
            <a:picLocks noChangeAspect="1" noChangeArrowheads="1"/>
          </p:cNvPicPr>
          <p:nvPr/>
        </p:nvPicPr>
        <p:blipFill>
          <a:blip r:embed="rId2"/>
          <a:srcRect/>
          <a:stretch>
            <a:fillRect/>
          </a:stretch>
        </p:blipFill>
        <p:spPr bwMode="auto">
          <a:xfrm>
            <a:off x="1600200" y="3276620"/>
            <a:ext cx="5638800" cy="2865438"/>
          </a:xfrm>
          <a:prstGeom prst="rect">
            <a:avLst/>
          </a:prstGeom>
          <a:noFill/>
          <a:ln w="9525">
            <a:noFill/>
            <a:miter lim="800000"/>
            <a:headEnd/>
            <a:tailEnd/>
          </a:ln>
        </p:spPr>
      </p:pic>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55</a:t>
            </a:fld>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normAutofit/>
          </a:bodyPr>
          <a:lstStyle/>
          <a:p>
            <a:r>
              <a:rPr lang="fr-FR" sz="3400" dirty="0" smtClean="0"/>
              <a:t>La décomposition complète en TFD à 2 points</a:t>
            </a:r>
            <a:endParaRPr lang="en-US" altLang="en-US" sz="3400" dirty="0" smtClean="0">
              <a:ea typeface="ＭＳ Ｐゴシック" pitchFamily="34" charset="-128"/>
            </a:endParaRPr>
          </a:p>
        </p:txBody>
      </p:sp>
      <p:sp>
        <p:nvSpPr>
          <p:cNvPr id="16386" name="Rectangle 3"/>
          <p:cNvSpPr>
            <a:spLocks noGrp="1" noChangeArrowheads="1"/>
          </p:cNvSpPr>
          <p:nvPr>
            <p:ph idx="1"/>
          </p:nvPr>
        </p:nvSpPr>
        <p:spPr/>
        <p:txBody>
          <a:bodyPr/>
          <a:lstStyle/>
          <a:p>
            <a:endParaRPr lang="en-US" altLang="en-US" dirty="0" smtClean="0">
              <a:ea typeface="ＭＳ Ｐゴシック" pitchFamily="34" charset="-128"/>
            </a:endParaRPr>
          </a:p>
        </p:txBody>
      </p:sp>
      <p:pic>
        <p:nvPicPr>
          <p:cNvPr id="16387" name="Picture 4" descr=" OSB9.5tif                                                      000213D7Macintosh HD                   ABA78158:"/>
          <p:cNvPicPr>
            <a:picLocks noChangeAspect="1" noChangeArrowheads="1"/>
          </p:cNvPicPr>
          <p:nvPr/>
        </p:nvPicPr>
        <p:blipFill>
          <a:blip r:embed="rId2"/>
          <a:srcRect/>
          <a:stretch>
            <a:fillRect/>
          </a:stretch>
        </p:blipFill>
        <p:spPr bwMode="auto">
          <a:xfrm>
            <a:off x="1097280" y="1406477"/>
            <a:ext cx="6400800" cy="4591050"/>
          </a:xfrm>
          <a:prstGeom prst="rect">
            <a:avLst/>
          </a:prstGeom>
          <a:noFill/>
          <a:ln w="9525">
            <a:noFill/>
            <a:miter lim="800000"/>
            <a:headEnd/>
            <a:tailEnd/>
          </a:ln>
        </p:spPr>
      </p:pic>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6"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56</a:t>
            </a:fld>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0" y="274638"/>
            <a:ext cx="9144000" cy="1143000"/>
          </a:xfrm>
        </p:spPr>
        <p:txBody>
          <a:bodyPr>
            <a:normAutofit/>
          </a:bodyPr>
          <a:lstStyle/>
          <a:p>
            <a:r>
              <a:rPr lang="fr-FR" sz="3200" dirty="0" smtClean="0"/>
              <a:t>Voyons maintenant de plus près le TFD à 2 points</a:t>
            </a:r>
            <a:endParaRPr lang="en-US" altLang="en-US" sz="3200" dirty="0" smtClean="0">
              <a:ea typeface="ＭＳ Ｐゴシック" pitchFamily="34" charset="-128"/>
            </a:endParaRPr>
          </a:p>
        </p:txBody>
      </p:sp>
      <p:sp>
        <p:nvSpPr>
          <p:cNvPr id="17410" name="Rectangle 3"/>
          <p:cNvSpPr>
            <a:spLocks noGrp="1" noChangeArrowheads="1"/>
          </p:cNvSpPr>
          <p:nvPr>
            <p:ph idx="1"/>
          </p:nvPr>
        </p:nvSpPr>
        <p:spPr/>
        <p:txBody>
          <a:bodyPr/>
          <a:lstStyle/>
          <a:p>
            <a:r>
              <a:rPr lang="fr-FR" dirty="0" smtClean="0"/>
              <a:t>L'expression de la TFD à 2 points est:</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err="1" smtClean="0">
                <a:ea typeface="ＭＳ Ｐゴシック" pitchFamily="34" charset="-128"/>
              </a:rPr>
              <a:t>Evaluer</a:t>
            </a:r>
            <a:r>
              <a:rPr lang="en-US" altLang="en-US" dirty="0" smtClean="0">
                <a:ea typeface="ＭＳ Ｐゴシック" pitchFamily="34" charset="-128"/>
              </a:rPr>
              <a:t> pour              nous </a:t>
            </a:r>
            <a:r>
              <a:rPr lang="en-US" altLang="en-US" dirty="0" err="1" smtClean="0">
                <a:ea typeface="ＭＳ Ｐゴシック" pitchFamily="34" charset="-128"/>
              </a:rPr>
              <a:t>obtenons</a:t>
            </a:r>
            <a:endParaRPr lang="en-US" altLang="en-US" dirty="0" smtClean="0">
              <a:ea typeface="ＭＳ Ｐゴシック" pitchFamily="34" charset="-128"/>
            </a:endParaRPr>
          </a:p>
          <a:p>
            <a:endParaRPr lang="en-US" altLang="en-US" dirty="0" smtClean="0">
              <a:ea typeface="ＭＳ Ｐゴシック" pitchFamily="34" charset="-128"/>
            </a:endParaRPr>
          </a:p>
          <a:p>
            <a:pPr>
              <a:buFont typeface="Wingdings" pitchFamily="2" charset="2"/>
              <a:buNone/>
            </a:pPr>
            <a:r>
              <a:rPr lang="fr-FR" dirty="0" smtClean="0"/>
              <a:t>qui en notation graphique de flux  ressemble à ...</a:t>
            </a:r>
            <a:endParaRPr lang="en-US" altLang="en-US" dirty="0" smtClean="0">
              <a:ea typeface="ＭＳ Ｐゴシック" pitchFamily="34" charset="-128"/>
            </a:endParaRPr>
          </a:p>
        </p:txBody>
      </p:sp>
      <p:graphicFrame>
        <p:nvGraphicFramePr>
          <p:cNvPr id="17411" name="Object 2"/>
          <p:cNvGraphicFramePr>
            <a:graphicFrameLocks noChangeAspect="1"/>
          </p:cNvGraphicFramePr>
          <p:nvPr/>
        </p:nvGraphicFramePr>
        <p:xfrm>
          <a:off x="2057400" y="1981200"/>
          <a:ext cx="4406900" cy="787400"/>
        </p:xfrm>
        <a:graphic>
          <a:graphicData uri="http://schemas.openxmlformats.org/presentationml/2006/ole">
            <p:oleObj spid="_x0000_s17411" name="Equation" r:id="rId3" imgW="4397400" imgH="776880" progId="Equation.3">
              <p:embed/>
            </p:oleObj>
          </a:graphicData>
        </a:graphic>
      </p:graphicFrame>
      <p:graphicFrame>
        <p:nvGraphicFramePr>
          <p:cNvPr id="17412" name="Object 3"/>
          <p:cNvGraphicFramePr>
            <a:graphicFrameLocks noChangeAspect="1"/>
          </p:cNvGraphicFramePr>
          <p:nvPr/>
        </p:nvGraphicFramePr>
        <p:xfrm>
          <a:off x="3286416" y="2971800"/>
          <a:ext cx="711200" cy="241300"/>
        </p:xfrm>
        <a:graphic>
          <a:graphicData uri="http://schemas.openxmlformats.org/presentationml/2006/ole">
            <p:oleObj spid="_x0000_s17412" name="Equation" r:id="rId4" imgW="694800" imgH="228240" progId="Equation.3">
              <p:embed/>
            </p:oleObj>
          </a:graphicData>
        </a:graphic>
      </p:graphicFrame>
      <p:graphicFrame>
        <p:nvGraphicFramePr>
          <p:cNvPr id="17413" name="Object 4"/>
          <p:cNvGraphicFramePr>
            <a:graphicFrameLocks noChangeAspect="1"/>
          </p:cNvGraphicFramePr>
          <p:nvPr/>
        </p:nvGraphicFramePr>
        <p:xfrm>
          <a:off x="2057400" y="3429000"/>
          <a:ext cx="4013200" cy="723900"/>
        </p:xfrm>
        <a:graphic>
          <a:graphicData uri="http://schemas.openxmlformats.org/presentationml/2006/ole">
            <p:oleObj spid="_x0000_s17413" name="Equation" r:id="rId5" imgW="4004280" imgH="712800" progId="Equation.3">
              <p:embed/>
            </p:oleObj>
          </a:graphicData>
        </a:graphic>
      </p:graphicFrame>
      <p:pic>
        <p:nvPicPr>
          <p:cNvPr id="17414" name="Picture 7"/>
          <p:cNvPicPr>
            <a:picLocks noChangeAspect="1" noChangeArrowheads="1"/>
          </p:cNvPicPr>
          <p:nvPr/>
        </p:nvPicPr>
        <p:blipFill>
          <a:blip r:embed="rId6"/>
          <a:srcRect/>
          <a:stretch>
            <a:fillRect/>
          </a:stretch>
        </p:blipFill>
        <p:spPr bwMode="auto">
          <a:xfrm>
            <a:off x="1109663" y="4703763"/>
            <a:ext cx="2268537" cy="1525587"/>
          </a:xfrm>
          <a:prstGeom prst="rect">
            <a:avLst/>
          </a:prstGeom>
          <a:noFill/>
          <a:ln w="9525">
            <a:noFill/>
            <a:miter lim="800000"/>
            <a:headEnd/>
            <a:tailEnd/>
          </a:ln>
        </p:spPr>
      </p:pic>
      <p:sp>
        <p:nvSpPr>
          <p:cNvPr id="17415" name="Text Box 8"/>
          <p:cNvSpPr txBox="1">
            <a:spLocks noChangeArrowheads="1"/>
          </p:cNvSpPr>
          <p:nvPr/>
        </p:nvSpPr>
        <p:spPr bwMode="auto">
          <a:xfrm>
            <a:off x="3792538" y="4887913"/>
            <a:ext cx="3517310" cy="707886"/>
          </a:xfrm>
          <a:prstGeom prst="rect">
            <a:avLst/>
          </a:prstGeom>
          <a:noFill/>
          <a:ln w="12700">
            <a:noFill/>
            <a:miter lim="800000"/>
            <a:headEnd/>
            <a:tailEnd/>
          </a:ln>
        </p:spPr>
        <p:txBody>
          <a:bodyPr wrap="none">
            <a:spAutoFit/>
          </a:bodyPr>
          <a:lstStyle/>
          <a:p>
            <a:pPr algn="ctr"/>
            <a:r>
              <a:rPr lang="fr-FR" sz="2000" b="1" dirty="0" smtClean="0">
                <a:solidFill>
                  <a:srgbClr val="FF0000"/>
                </a:solidFill>
              </a:rPr>
              <a:t>Cette topologie est appelée</a:t>
            </a:r>
            <a:br>
              <a:rPr lang="fr-FR" sz="2000" b="1" dirty="0" smtClean="0">
                <a:solidFill>
                  <a:srgbClr val="FF0000"/>
                </a:solidFill>
              </a:rPr>
            </a:br>
            <a:r>
              <a:rPr lang="fr-FR" sz="2000" b="1" dirty="0" smtClean="0">
                <a:solidFill>
                  <a:srgbClr val="FF0000"/>
                </a:solidFill>
              </a:rPr>
              <a:t>papillon de base</a:t>
            </a:r>
            <a:endParaRPr lang="en-US" altLang="en-US" sz="2000" b="1" i="0" dirty="0">
              <a:solidFill>
                <a:srgbClr val="FF0000"/>
              </a:solidFill>
              <a:latin typeface="Arial" pitchFamily="34" charset="0"/>
            </a:endParaRPr>
          </a:p>
        </p:txBody>
      </p:sp>
      <p:sp>
        <p:nvSpPr>
          <p:cNvPr id="9"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10"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57</a:t>
            </a:fld>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0" y="274638"/>
            <a:ext cx="9144000" cy="1143000"/>
          </a:xfrm>
        </p:spPr>
        <p:txBody>
          <a:bodyPr>
            <a:normAutofit/>
          </a:bodyPr>
          <a:lstStyle/>
          <a:p>
            <a:r>
              <a:rPr lang="fr-FR" sz="3000" dirty="0" smtClean="0"/>
              <a:t>La FFT de décimation dans le temps complète à 8 points</a:t>
            </a:r>
            <a:endParaRPr lang="en-US" altLang="en-US" sz="3000" dirty="0" smtClean="0">
              <a:ea typeface="ＭＳ Ｐゴシック" pitchFamily="34" charset="-128"/>
            </a:endParaRPr>
          </a:p>
        </p:txBody>
      </p:sp>
      <p:pic>
        <p:nvPicPr>
          <p:cNvPr id="18435" name="Picture 4" descr="&#10;OSB9.7.tif                                                     000213D7Macintosh HD                   ABA78158:"/>
          <p:cNvPicPr>
            <a:picLocks noChangeAspect="1" noChangeArrowheads="1"/>
          </p:cNvPicPr>
          <p:nvPr/>
        </p:nvPicPr>
        <p:blipFill>
          <a:blip r:embed="rId2"/>
          <a:srcRect/>
          <a:stretch>
            <a:fillRect/>
          </a:stretch>
        </p:blipFill>
        <p:spPr bwMode="auto">
          <a:xfrm>
            <a:off x="1676400" y="1555750"/>
            <a:ext cx="5791200" cy="45402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58</a:t>
            </a:fld>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r>
              <a:rPr lang="fr-FR" sz="3000" dirty="0" smtClean="0"/>
              <a:t>Nombre de multiplications pour les FFT à N points</a:t>
            </a:r>
            <a:endParaRPr lang="en-US" altLang="en-US" sz="3000" dirty="0" smtClean="0">
              <a:ea typeface="ＭＳ Ｐゴシック" pitchFamily="34" charset="-128"/>
            </a:endParaRPr>
          </a:p>
        </p:txBody>
      </p:sp>
      <p:sp>
        <p:nvSpPr>
          <p:cNvPr id="19458" name="Rectangle 3"/>
          <p:cNvSpPr>
            <a:spLocks noGrp="1" noChangeArrowheads="1"/>
          </p:cNvSpPr>
          <p:nvPr>
            <p:ph idx="1"/>
          </p:nvPr>
        </p:nvSpPr>
        <p:spPr>
          <a:xfrm>
            <a:off x="457200" y="1600200"/>
            <a:ext cx="8229600" cy="5257800"/>
          </a:xfrm>
        </p:spPr>
        <p:txBody>
          <a:bodyPr>
            <a:normAutofit/>
          </a:bodyPr>
          <a:lstStyle/>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err="1" smtClean="0">
                <a:ea typeface="ＭＳ Ｐゴシック" pitchFamily="34" charset="-128"/>
              </a:rPr>
              <a:t>Soit</a:t>
            </a:r>
            <a:endParaRPr lang="en-US" altLang="en-US" dirty="0" smtClean="0">
              <a:ea typeface="ＭＳ Ｐゴシック" pitchFamily="34" charset="-128"/>
            </a:endParaRPr>
          </a:p>
          <a:p>
            <a:r>
              <a:rPr lang="en-US" altLang="en-US" dirty="0" smtClean="0">
                <a:ea typeface="ＭＳ Ｐゴシック" pitchFamily="34" charset="-128"/>
              </a:rPr>
              <a:t>Nous </a:t>
            </a:r>
            <a:r>
              <a:rPr lang="en-US" altLang="en-US" dirty="0" err="1" smtClean="0">
                <a:ea typeface="ＭＳ Ｐゴシック" pitchFamily="34" charset="-128"/>
              </a:rPr>
              <a:t>aurons</a:t>
            </a:r>
            <a:r>
              <a:rPr lang="en-US" altLang="en-US" dirty="0" smtClean="0">
                <a:ea typeface="ＭＳ Ｐゴシック" pitchFamily="34" charset="-128"/>
              </a:rPr>
              <a:t> </a:t>
            </a:r>
            <a:r>
              <a:rPr lang="en-US" altLang="en-US" dirty="0" err="1" smtClean="0">
                <a:ea typeface="ＭＳ Ｐゴシック" pitchFamily="34" charset="-128"/>
              </a:rPr>
              <a:t>besoin</a:t>
            </a:r>
            <a:r>
              <a:rPr lang="en-US" altLang="en-US" dirty="0" smtClean="0">
                <a:ea typeface="ＭＳ Ｐゴシック" pitchFamily="34" charset="-128"/>
              </a:rPr>
              <a:t>                  multiplications </a:t>
            </a:r>
          </a:p>
        </p:txBody>
      </p:sp>
      <p:graphicFrame>
        <p:nvGraphicFramePr>
          <p:cNvPr id="19459" name="Object 2"/>
          <p:cNvGraphicFramePr>
            <a:graphicFrameLocks noChangeAspect="1"/>
          </p:cNvGraphicFramePr>
          <p:nvPr/>
        </p:nvGraphicFramePr>
        <p:xfrm>
          <a:off x="1666568" y="5290871"/>
          <a:ext cx="2103745" cy="346720"/>
        </p:xfrm>
        <a:graphic>
          <a:graphicData uri="http://schemas.openxmlformats.org/presentationml/2006/ole">
            <p:oleObj spid="_x0000_s19459" name="Équation" r:id="rId3" imgW="1422360" imgH="228600" progId="Equation.3">
              <p:embed/>
            </p:oleObj>
          </a:graphicData>
        </a:graphic>
      </p:graphicFrame>
      <p:pic>
        <p:nvPicPr>
          <p:cNvPr id="19460" name="Picture 5" descr="&#10;OSB9.7.tif                                                     000213D7Macintosh HD                   ABA78158:"/>
          <p:cNvPicPr>
            <a:picLocks noChangeAspect="1" noChangeArrowheads="1"/>
          </p:cNvPicPr>
          <p:nvPr/>
        </p:nvPicPr>
        <p:blipFill>
          <a:blip r:embed="rId4"/>
          <a:srcRect/>
          <a:stretch>
            <a:fillRect/>
          </a:stretch>
        </p:blipFill>
        <p:spPr bwMode="auto">
          <a:xfrm>
            <a:off x="2044700" y="1371600"/>
            <a:ext cx="5196758" cy="4072234"/>
          </a:xfrm>
          <a:prstGeom prst="rect">
            <a:avLst/>
          </a:prstGeom>
          <a:noFill/>
          <a:ln w="9525">
            <a:noFill/>
            <a:miter lim="800000"/>
            <a:headEnd/>
            <a:tailEnd/>
          </a:ln>
        </p:spPr>
      </p:pic>
      <p:graphicFrame>
        <p:nvGraphicFramePr>
          <p:cNvPr id="19461" name="Object 3"/>
          <p:cNvGraphicFramePr>
            <a:graphicFrameLocks noChangeAspect="1"/>
          </p:cNvGraphicFramePr>
          <p:nvPr/>
        </p:nvGraphicFramePr>
        <p:xfrm>
          <a:off x="4587568" y="5841577"/>
          <a:ext cx="1117600" cy="266700"/>
        </p:xfrm>
        <a:graphic>
          <a:graphicData uri="http://schemas.openxmlformats.org/presentationml/2006/ole">
            <p:oleObj spid="_x0000_s19461" name="Equation" r:id="rId5" imgW="1106280" imgH="255960" progId="Equation.3">
              <p:embed/>
            </p:oleObj>
          </a:graphicData>
        </a:graphic>
      </p:graphicFrame>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8"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9" name="Espace réservé du numéro de diapositive 8"/>
          <p:cNvSpPr>
            <a:spLocks noGrp="1"/>
          </p:cNvSpPr>
          <p:nvPr>
            <p:ph type="sldNum" sz="quarter" idx="12"/>
          </p:nvPr>
        </p:nvSpPr>
        <p:spPr/>
        <p:txBody>
          <a:bodyPr/>
          <a:lstStyle/>
          <a:p>
            <a:fld id="{2C94B7E7-F509-4100-BE7B-E3DEB2C53554}"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smtClean="0"/>
              <a:t>PROPRIETES </a:t>
            </a:r>
            <a:r>
              <a:rPr lang="fr-FR" dirty="0" smtClean="0"/>
              <a:t>DE LA TF</a:t>
            </a:r>
            <a:endParaRPr lang="fr-FR" dirty="0"/>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457200" y="682610"/>
            <a:ext cx="8229600" cy="1143000"/>
          </a:xfrm>
        </p:spPr>
        <p:txBody>
          <a:bodyPr/>
          <a:lstStyle/>
          <a:p>
            <a:r>
              <a:rPr lang="fr-FR" dirty="0" smtClean="0"/>
              <a:t>Structures FFT alternatives</a:t>
            </a:r>
            <a:endParaRPr lang="en-US" altLang="en-US" dirty="0" smtClean="0">
              <a:ea typeface="ＭＳ Ｐゴシック" pitchFamily="34" charset="-128"/>
            </a:endParaRPr>
          </a:p>
        </p:txBody>
      </p:sp>
      <p:sp>
        <p:nvSpPr>
          <p:cNvPr id="8194" name="Rectangle 3"/>
          <p:cNvSpPr>
            <a:spLocks noGrp="1" noChangeArrowheads="1"/>
          </p:cNvSpPr>
          <p:nvPr>
            <p:ph idx="1"/>
          </p:nvPr>
        </p:nvSpPr>
        <p:spPr>
          <a:xfrm>
            <a:off x="457200" y="2204868"/>
            <a:ext cx="8229600" cy="2381865"/>
          </a:xfrm>
        </p:spPr>
        <p:txBody>
          <a:bodyPr>
            <a:normAutofit/>
          </a:bodyPr>
          <a:lstStyle/>
          <a:p>
            <a:r>
              <a:rPr lang="fr-FR" dirty="0" smtClean="0"/>
              <a:t>Nous avons développé la structure de base de la FFT de décimation dans le temps (DIT), mais d'autres formes sont possibles simplement en réarrangeant les branches de l'organigramme </a:t>
            </a:r>
          </a:p>
          <a:p>
            <a:endParaRPr lang="fr-FR" dirty="0" smtClean="0"/>
          </a:p>
        </p:txBody>
      </p:sp>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srcRect/>
          <a:stretch>
            <a:fillRect/>
          </a:stretch>
        </p:blipFill>
        <p:spPr bwMode="auto">
          <a:xfrm>
            <a:off x="1371600" y="2470344"/>
            <a:ext cx="6096000" cy="4238625"/>
          </a:xfrm>
          <a:prstGeom prst="rect">
            <a:avLst/>
          </a:prstGeom>
          <a:noFill/>
          <a:ln w="9525">
            <a:noFill/>
            <a:miter lim="800000"/>
            <a:headEnd/>
            <a:tailEnd/>
          </a:ln>
        </p:spPr>
      </p:pic>
      <p:sp>
        <p:nvSpPr>
          <p:cNvPr id="10243" name="Rectangle 3"/>
          <p:cNvSpPr>
            <a:spLocks noGrp="1" noChangeArrowheads="1"/>
          </p:cNvSpPr>
          <p:nvPr>
            <p:ph idx="1"/>
          </p:nvPr>
        </p:nvSpPr>
        <p:spPr/>
        <p:txBody>
          <a:bodyPr/>
          <a:lstStyle/>
          <a:p>
            <a:r>
              <a:rPr lang="fr-FR" dirty="0" smtClean="0"/>
              <a:t>Structure DIT avec entrée à bit inversé, sortie naturelle:</a:t>
            </a:r>
            <a:endParaRPr lang="en-US" altLang="en-US" dirty="0" smtClean="0">
              <a:ea typeface="ＭＳ Ｐゴシック" pitchFamily="34" charset="-128"/>
            </a:endParaRPr>
          </a:p>
        </p:txBody>
      </p:sp>
      <p:sp>
        <p:nvSpPr>
          <p:cNvPr id="6" name="Rectangle 2"/>
          <p:cNvSpPr>
            <a:spLocks noGrp="1" noChangeArrowheads="1"/>
          </p:cNvSpPr>
          <p:nvPr>
            <p:ph type="title"/>
          </p:nvPr>
        </p:nvSpPr>
        <p:spPr>
          <a:xfrm>
            <a:off x="457200" y="274638"/>
            <a:ext cx="8229600" cy="1143000"/>
          </a:xfrm>
        </p:spPr>
        <p:txBody>
          <a:bodyPr/>
          <a:lstStyle/>
          <a:p>
            <a:r>
              <a:rPr lang="fr-FR" dirty="0" smtClean="0"/>
              <a:t>Structures FFT alternatives</a:t>
            </a:r>
            <a:endParaRPr lang="en-US" altLang="en-US" dirty="0" smtClean="0">
              <a:ea typeface="ＭＳ Ｐゴシック" pitchFamily="34" charset="-128"/>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sz="half" idx="1"/>
          </p:nvPr>
        </p:nvSpPr>
        <p:spPr/>
        <p:txBody>
          <a:bodyPr/>
          <a:lstStyle/>
          <a:p>
            <a:r>
              <a:rPr lang="fr-FR" sz="2400" dirty="0" smtClean="0"/>
              <a:t>La structure DIT d'origine:</a:t>
            </a:r>
            <a:endParaRPr lang="en-US" altLang="en-US" dirty="0" smtClean="0">
              <a:ea typeface="ＭＳ Ｐゴシック" pitchFamily="34" charset="-128"/>
            </a:endParaRPr>
          </a:p>
        </p:txBody>
      </p:sp>
      <p:sp>
        <p:nvSpPr>
          <p:cNvPr id="12291" name="Content Placeholder 1"/>
          <p:cNvSpPr>
            <a:spLocks noGrp="1" noChangeArrowheads="1"/>
          </p:cNvSpPr>
          <p:nvPr>
            <p:ph sz="half" idx="2"/>
          </p:nvPr>
        </p:nvSpPr>
        <p:spPr/>
        <p:txBody>
          <a:bodyPr/>
          <a:lstStyle/>
          <a:p>
            <a:r>
              <a:rPr lang="fr-FR" sz="2400" dirty="0" smtClean="0"/>
              <a:t>Structure réarrangée:</a:t>
            </a:r>
            <a:endParaRPr lang="en-US" sz="2400" dirty="0" smtClean="0">
              <a:solidFill>
                <a:srgbClr val="C00000"/>
              </a:solidFill>
              <a:ea typeface="ＭＳ Ｐゴシック" pitchFamily="34" charset="-128"/>
            </a:endParaRPr>
          </a:p>
        </p:txBody>
      </p:sp>
      <p:pic>
        <p:nvPicPr>
          <p:cNvPr id="12292" name="Picture 4"/>
          <p:cNvPicPr>
            <a:picLocks noChangeAspect="1" noChangeArrowheads="1"/>
          </p:cNvPicPr>
          <p:nvPr/>
        </p:nvPicPr>
        <p:blipFill>
          <a:blip r:embed="rId3"/>
          <a:srcRect/>
          <a:stretch>
            <a:fillRect/>
          </a:stretch>
        </p:blipFill>
        <p:spPr bwMode="auto">
          <a:xfrm>
            <a:off x="441325" y="2285999"/>
            <a:ext cx="4054475" cy="4232787"/>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4632325" y="2212258"/>
            <a:ext cx="4054475" cy="4350774"/>
          </a:xfrm>
          <a:prstGeom prst="rect">
            <a:avLst/>
          </a:prstGeom>
          <a:noFill/>
          <a:ln w="9525">
            <a:noFill/>
            <a:miter lim="800000"/>
            <a:headEnd/>
            <a:tailEnd/>
          </a:ln>
        </p:spPr>
      </p:pic>
      <p:sp>
        <p:nvSpPr>
          <p:cNvPr id="8"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endParaRPr>
          </a:p>
        </p:txBody>
      </p:sp>
      <p:sp>
        <p:nvSpPr>
          <p:cNvPr id="7"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idx="1"/>
          </p:nvPr>
        </p:nvSpPr>
        <p:spPr/>
        <p:txBody>
          <a:bodyPr/>
          <a:lstStyle/>
          <a:p>
            <a:r>
              <a:rPr lang="fr-FR" dirty="0" smtClean="0"/>
              <a:t>Structure DIT avec entrée naturelle, sortie inversée en bits :</a:t>
            </a:r>
            <a:endParaRPr lang="en-US" altLang="en-US" dirty="0" smtClean="0">
              <a:ea typeface="ＭＳ Ｐゴシック" pitchFamily="34" charset="-128"/>
            </a:endParaRPr>
          </a:p>
        </p:txBody>
      </p:sp>
      <p:pic>
        <p:nvPicPr>
          <p:cNvPr id="14338" name="Picture 5"/>
          <p:cNvPicPr>
            <a:picLocks noChangeAspect="1" noChangeArrowheads="1"/>
          </p:cNvPicPr>
          <p:nvPr/>
        </p:nvPicPr>
        <p:blipFill>
          <a:blip r:embed="rId3"/>
          <a:srcRect/>
          <a:stretch>
            <a:fillRect/>
          </a:stretch>
        </p:blipFill>
        <p:spPr bwMode="auto">
          <a:xfrm>
            <a:off x="1371600" y="2573580"/>
            <a:ext cx="6096000" cy="4238625"/>
          </a:xfrm>
          <a:prstGeom prst="rect">
            <a:avLst/>
          </a:prstGeom>
          <a:noFill/>
          <a:ln w="9525">
            <a:noFill/>
            <a:miter lim="800000"/>
            <a:headEnd/>
            <a:tailEnd/>
          </a:ln>
        </p:spPr>
      </p:pic>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3"/>
          <a:srcRect/>
          <a:stretch>
            <a:fillRect/>
          </a:stretch>
        </p:blipFill>
        <p:spPr bwMode="auto">
          <a:xfrm>
            <a:off x="1371600" y="2558832"/>
            <a:ext cx="6096000" cy="4238625"/>
          </a:xfrm>
          <a:prstGeom prst="rect">
            <a:avLst/>
          </a:prstGeom>
          <a:noFill/>
          <a:ln w="9525">
            <a:noFill/>
            <a:miter lim="800000"/>
            <a:headEnd/>
            <a:tailEnd/>
          </a:ln>
        </p:spPr>
      </p:pic>
      <p:sp>
        <p:nvSpPr>
          <p:cNvPr id="16387" name="Rectangle 3"/>
          <p:cNvSpPr>
            <a:spLocks noGrp="1" noChangeArrowheads="1"/>
          </p:cNvSpPr>
          <p:nvPr>
            <p:ph idx="1"/>
          </p:nvPr>
        </p:nvSpPr>
        <p:spPr/>
        <p:txBody>
          <a:bodyPr/>
          <a:lstStyle/>
          <a:p>
            <a:r>
              <a:rPr lang="fr-FR" dirty="0" smtClean="0"/>
              <a:t>Structure DIT avec entrée et sortie dans l'ordre naturel :</a:t>
            </a:r>
            <a:endParaRPr lang="en-US" altLang="en-US" dirty="0" smtClean="0">
              <a:ea typeface="ＭＳ Ｐゴシック" pitchFamily="34" charset="-128"/>
            </a:endParaRPr>
          </a:p>
        </p:txBody>
      </p:sp>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64</a:t>
            </a:fld>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r>
              <a:rPr lang="fr-FR" dirty="0" smtClean="0"/>
              <a:t>Structure DIT avec la même structure pour chaque étape :</a:t>
            </a:r>
            <a:endParaRPr lang="en-US" altLang="en-US" dirty="0" smtClean="0">
              <a:ea typeface="ＭＳ Ｐゴシック" pitchFamily="34" charset="-128"/>
            </a:endParaRPr>
          </a:p>
        </p:txBody>
      </p:sp>
      <p:pic>
        <p:nvPicPr>
          <p:cNvPr id="18435" name="Picture 5"/>
          <p:cNvPicPr>
            <a:picLocks noChangeAspect="1" noChangeArrowheads="1"/>
          </p:cNvPicPr>
          <p:nvPr/>
        </p:nvPicPr>
        <p:blipFill>
          <a:blip r:embed="rId3"/>
          <a:srcRect/>
          <a:stretch>
            <a:fillRect/>
          </a:stretch>
        </p:blipFill>
        <p:spPr bwMode="auto">
          <a:xfrm>
            <a:off x="1371600" y="2588328"/>
            <a:ext cx="6096000" cy="4238625"/>
          </a:xfrm>
          <a:prstGeom prst="rect">
            <a:avLst/>
          </a:prstGeom>
          <a:noFill/>
          <a:ln w="9525">
            <a:noFill/>
            <a:miter lim="800000"/>
            <a:headEnd/>
            <a:tailEnd/>
          </a:ln>
        </p:spPr>
      </p:pic>
      <p:sp>
        <p:nvSpPr>
          <p:cNvPr id="6"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Structures FFT alternatives</a:t>
            </a:r>
            <a:endParaRPr kumimoji="0" lang="en-US" altLang="en-US"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endParaRPr>
          </a:p>
        </p:txBody>
      </p:sp>
      <p:sp>
        <p:nvSpPr>
          <p:cNvPr id="5"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65</a:t>
            </a:fld>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fontScale="90000"/>
          </a:bodyPr>
          <a:lstStyle/>
          <a:p>
            <a:r>
              <a:rPr lang="fr-FR" dirty="0" smtClean="0"/>
              <a:t>L'algorithme FFT de décimation en fréquence (DIF)</a:t>
            </a:r>
            <a:endParaRPr lang="en-US" altLang="en-US" dirty="0" smtClean="0">
              <a:ea typeface="ＭＳ Ｐゴシック" pitchFamily="34" charset="-128"/>
            </a:endParaRPr>
          </a:p>
        </p:txBody>
      </p:sp>
      <p:sp>
        <p:nvSpPr>
          <p:cNvPr id="22530" name="Rectangle 3"/>
          <p:cNvSpPr>
            <a:spLocks noGrp="1" noChangeArrowheads="1"/>
          </p:cNvSpPr>
          <p:nvPr>
            <p:ph idx="1"/>
          </p:nvPr>
        </p:nvSpPr>
        <p:spPr/>
        <p:txBody>
          <a:bodyPr/>
          <a:lstStyle/>
          <a:p>
            <a:endParaRPr lang="en-US" altLang="en-US" dirty="0" smtClean="0">
              <a:ea typeface="ＭＳ Ｐゴシック" pitchFamily="34" charset="-128"/>
            </a:endParaRPr>
          </a:p>
          <a:p>
            <a:r>
              <a:rPr lang="fr-FR" dirty="0" smtClean="0"/>
              <a:t>Introduction: la décimation en fréquence (DIF) est une autre manière de développer l'algorithme FFT</a:t>
            </a:r>
            <a:br>
              <a:rPr lang="fr-FR" dirty="0" smtClean="0"/>
            </a:br>
            <a:r>
              <a:rPr lang="fr-FR" dirty="0" smtClean="0"/>
              <a:t>Elle est différente de la décimation dans le temps  (DIT)dans son développement, même si elle conduit à une structure très similaire</a:t>
            </a:r>
            <a:endParaRPr lang="en-US" altLang="en-US" dirty="0" smtClean="0">
              <a:ea typeface="ＭＳ Ｐゴシック" pitchFamily="34" charset="-128"/>
            </a:endParaRPr>
          </a:p>
        </p:txBody>
      </p:sp>
      <p:sp>
        <p:nvSpPr>
          <p:cNvPr id="4" name="Espace réservé du numéro de diapositive 3"/>
          <p:cNvSpPr>
            <a:spLocks noGrp="1"/>
          </p:cNvSpPr>
          <p:nvPr>
            <p:ph type="sldNum" sz="quarter" idx="12"/>
          </p:nvPr>
        </p:nvSpPr>
        <p:spPr/>
        <p:txBody>
          <a:bodyPr/>
          <a:lstStyle/>
          <a:p>
            <a:fld id="{2C94B7E7-F509-4100-BE7B-E3DEB2C53554}" type="slidenum">
              <a:rPr lang="fr-FR" smtClean="0"/>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3"/>
          <a:srcRect/>
          <a:stretch>
            <a:fillRect/>
          </a:stretch>
        </p:blipFill>
        <p:spPr bwMode="auto">
          <a:xfrm>
            <a:off x="619433" y="1514475"/>
            <a:ext cx="7565922" cy="5328270"/>
          </a:xfrm>
          <a:prstGeom prst="rect">
            <a:avLst/>
          </a:prstGeom>
          <a:noFill/>
          <a:ln w="9525">
            <a:noFill/>
            <a:miter lim="800000"/>
            <a:headEnd/>
            <a:tailEnd/>
          </a:ln>
        </p:spPr>
      </p:pic>
      <p:sp>
        <p:nvSpPr>
          <p:cNvPr id="6" name="Rectangle 2"/>
          <p:cNvSpPr>
            <a:spLocks noGrp="1" noChangeArrowheads="1"/>
          </p:cNvSpPr>
          <p:nvPr>
            <p:ph type="title"/>
          </p:nvPr>
        </p:nvSpPr>
        <p:spPr>
          <a:xfrm>
            <a:off x="0" y="541930"/>
            <a:ext cx="9144000" cy="1143000"/>
          </a:xfrm>
        </p:spPr>
        <p:txBody>
          <a:bodyPr>
            <a:normAutofit/>
          </a:bodyPr>
          <a:lstStyle/>
          <a:p>
            <a:r>
              <a:rPr lang="fr-FR" sz="3400" dirty="0" smtClean="0"/>
              <a:t>L'algorithme FFT de décimation en fréquence (DIF)</a:t>
            </a:r>
            <a:endParaRPr lang="en-US" altLang="en-US" sz="3400" dirty="0" smtClean="0">
              <a:ea typeface="ＭＳ Ｐゴシック" pitchFamily="34" charset="-128"/>
            </a:endParaRPr>
          </a:p>
        </p:txBody>
      </p:sp>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7" name="Espace réservé du numéro de diapositive 6"/>
          <p:cNvSpPr>
            <a:spLocks noGrp="1"/>
          </p:cNvSpPr>
          <p:nvPr>
            <p:ph type="sldNum" sz="quarter" idx="12"/>
          </p:nvPr>
        </p:nvSpPr>
        <p:spPr/>
        <p:txBody>
          <a:bodyPr/>
          <a:lstStyle/>
          <a:p>
            <a:fld id="{2C94B7E7-F509-4100-BE7B-E3DEB2C53554}" type="slidenum">
              <a:rPr lang="fr-FR" smtClean="0"/>
              <a:pPr/>
              <a:t>67</a:t>
            </a:fld>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921766"/>
            <a:ext cx="8229600" cy="1143000"/>
          </a:xfrm>
        </p:spPr>
        <p:txBody>
          <a:bodyPr>
            <a:normAutofit/>
          </a:bodyPr>
          <a:lstStyle/>
          <a:p>
            <a:r>
              <a:rPr lang="fr-FR" sz="3000" dirty="0" smtClean="0"/>
              <a:t>Poursuivant en décomposant les points de sortie pairs et impairs que nous obtenons…</a:t>
            </a:r>
            <a:endParaRPr lang="en-US" altLang="en-US" sz="3000" dirty="0" smtClean="0">
              <a:ea typeface="ＭＳ Ｐゴシック" pitchFamily="34" charset="-128"/>
            </a:endParaRPr>
          </a:p>
        </p:txBody>
      </p:sp>
      <p:pic>
        <p:nvPicPr>
          <p:cNvPr id="30723" name="Picture 4"/>
          <p:cNvPicPr>
            <a:picLocks noChangeAspect="1" noChangeArrowheads="1"/>
          </p:cNvPicPr>
          <p:nvPr/>
        </p:nvPicPr>
        <p:blipFill>
          <a:blip r:embed="rId3"/>
          <a:srcRect/>
          <a:stretch>
            <a:fillRect/>
          </a:stretch>
        </p:blipFill>
        <p:spPr bwMode="auto">
          <a:xfrm>
            <a:off x="1385888" y="2125033"/>
            <a:ext cx="6164262" cy="45529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823290"/>
            <a:ext cx="8229600" cy="1143000"/>
          </a:xfrm>
        </p:spPr>
        <p:txBody>
          <a:bodyPr>
            <a:normAutofit/>
          </a:bodyPr>
          <a:lstStyle/>
          <a:p>
            <a:r>
              <a:rPr lang="fr-FR" sz="3000" dirty="0" smtClean="0"/>
              <a:t>… Et en remplaçant les DFT à N / 4 points par des papillons que nous obtenons</a:t>
            </a:r>
            <a:endParaRPr lang="en-US" altLang="en-US" sz="3000" dirty="0" smtClean="0">
              <a:ea typeface="ＭＳ Ｐゴシック" pitchFamily="34" charset="-128"/>
            </a:endParaRPr>
          </a:p>
        </p:txBody>
      </p:sp>
      <p:pic>
        <p:nvPicPr>
          <p:cNvPr id="32771" name="Picture 4"/>
          <p:cNvPicPr>
            <a:picLocks noChangeAspect="1" noChangeArrowheads="1"/>
          </p:cNvPicPr>
          <p:nvPr/>
        </p:nvPicPr>
        <p:blipFill>
          <a:blip r:embed="rId3"/>
          <a:srcRect/>
          <a:stretch>
            <a:fillRect/>
          </a:stretch>
        </p:blipFill>
        <p:spPr bwMode="auto">
          <a:xfrm>
            <a:off x="560439" y="2010684"/>
            <a:ext cx="7964129" cy="4768850"/>
          </a:xfrm>
          <a:prstGeom prst="rect">
            <a:avLst/>
          </a:prstGeom>
          <a:noFill/>
          <a:ln w="9525">
            <a:noFill/>
            <a:miter lim="800000"/>
            <a:headEnd/>
            <a:tailEnd/>
          </a:ln>
        </p:spPr>
      </p:pic>
      <p:sp>
        <p:nvSpPr>
          <p:cNvPr id="4"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5" name="Text Box 32"/>
          <p:cNvSpPr txBox="1">
            <a:spLocks noChangeArrowheads="1"/>
          </p:cNvSpPr>
          <p:nvPr/>
        </p:nvSpPr>
        <p:spPr bwMode="auto">
          <a:xfrm>
            <a:off x="0" y="41275"/>
            <a:ext cx="3418449"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LA FFT</a:t>
            </a:r>
            <a:endParaRPr lang="en-US" altLang="zh-CN" dirty="0">
              <a:solidFill>
                <a:srgbClr val="003399"/>
              </a:solidFill>
            </a:endParaRPr>
          </a:p>
        </p:txBody>
      </p:sp>
      <p:sp>
        <p:nvSpPr>
          <p:cNvPr id="6" name="Espace réservé du numéro de diapositive 5"/>
          <p:cNvSpPr>
            <a:spLocks noGrp="1"/>
          </p:cNvSpPr>
          <p:nvPr>
            <p:ph type="sldNum" sz="quarter" idx="12"/>
          </p:nvPr>
        </p:nvSpPr>
        <p:spPr/>
        <p:txBody>
          <a:bodyPr/>
          <a:lstStyle/>
          <a:p>
            <a:fld id="{2C94B7E7-F509-4100-BE7B-E3DEB2C53554}" type="slidenum">
              <a:rPr lang="fr-FR" smtClean="0"/>
              <a:pPr/>
              <a:t>69</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smtClean="0"/>
              <a:t>PROPRIETES </a:t>
            </a:r>
            <a:r>
              <a:rPr lang="fr-FR" dirty="0" smtClean="0"/>
              <a:t>DE LA TF</a:t>
            </a:r>
            <a:endParaRPr lang="fr-FR" dirty="0"/>
          </a:p>
        </p:txBody>
      </p:sp>
      <p:sp>
        <p:nvSpPr>
          <p:cNvPr id="8"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9"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smtClean="0"/>
              <a:t>PROPRIETES </a:t>
            </a:r>
            <a:r>
              <a:rPr lang="fr-FR" dirty="0" smtClean="0"/>
              <a:t>DE LA TF</a:t>
            </a:r>
            <a:endParaRPr lang="fr-FR" dirty="0"/>
          </a:p>
        </p:txBody>
      </p:sp>
      <p:sp>
        <p:nvSpPr>
          <p:cNvPr id="6" name="Line 6"/>
          <p:cNvSpPr>
            <a:spLocks noChangeShapeType="1"/>
          </p:cNvSpPr>
          <p:nvPr/>
        </p:nvSpPr>
        <p:spPr bwMode="auto">
          <a:xfrm>
            <a:off x="0" y="533400"/>
            <a:ext cx="9144000" cy="0"/>
          </a:xfrm>
          <a:prstGeom prst="line">
            <a:avLst/>
          </a:prstGeom>
          <a:noFill/>
          <a:ln w="9525">
            <a:solidFill>
              <a:srgbClr val="000099"/>
            </a:solidFill>
            <a:round/>
            <a:headEnd/>
            <a:tailEnd/>
          </a:ln>
          <a:effectLst/>
        </p:spPr>
        <p:txBody>
          <a:bodyPr/>
          <a:lstStyle/>
          <a:p>
            <a:endParaRPr lang="fr-FR"/>
          </a:p>
        </p:txBody>
      </p:sp>
      <p:sp>
        <p:nvSpPr>
          <p:cNvPr id="7" name="Text Box 32"/>
          <p:cNvSpPr txBox="1">
            <a:spLocks noChangeArrowheads="1"/>
          </p:cNvSpPr>
          <p:nvPr/>
        </p:nvSpPr>
        <p:spPr bwMode="auto">
          <a:xfrm>
            <a:off x="-1" y="41275"/>
            <a:ext cx="8932986" cy="461665"/>
          </a:xfrm>
          <a:prstGeom prst="rect">
            <a:avLst/>
          </a:prstGeom>
          <a:noFill/>
          <a:ln w="9525">
            <a:noFill/>
            <a:miter lim="800000"/>
            <a:headEnd/>
            <a:tailEnd/>
          </a:ln>
          <a:effectLst/>
        </p:spPr>
        <p:txBody>
          <a:bodyPr wrap="square">
            <a:spAutoFit/>
          </a:bodyPr>
          <a:lstStyle/>
          <a:p>
            <a:r>
              <a:rPr lang="en-US" altLang="zh-CN" dirty="0" smtClean="0">
                <a:solidFill>
                  <a:srgbClr val="003399"/>
                </a:solidFill>
              </a:rPr>
              <a:t>RAPPELS SUR LA TRANSFORMEE  DE FOURIER CONTINUE</a:t>
            </a:r>
            <a:endParaRPr lang="en-US" altLang="zh-CN" dirty="0">
              <a:solidFill>
                <a:srgbClr val="003399"/>
              </a:solidFill>
            </a:endParaRP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7388" y="1800684"/>
            <a:ext cx="7772400" cy="1447800"/>
          </a:xfrm>
        </p:spPr>
        <p:txBody>
          <a:bodyPr/>
          <a:lstStyle/>
          <a:p>
            <a:r>
              <a:rPr lang="en-US" altLang="zh-CN" sz="4800" b="1" dirty="0" smtClean="0"/>
              <a:t>ECHANTILLONNAGE</a:t>
            </a:r>
            <a:endParaRPr lang="en-US" altLang="zh-CN" sz="3600" dirty="0"/>
          </a:p>
        </p:txBody>
      </p:sp>
      <p:sp>
        <p:nvSpPr>
          <p:cNvPr id="3" name="Espace réservé du numéro de diapositive 2"/>
          <p:cNvSpPr>
            <a:spLocks noGrp="1"/>
          </p:cNvSpPr>
          <p:nvPr>
            <p:ph type="sldNum" sz="quarter" idx="12"/>
          </p:nvPr>
        </p:nvSpPr>
        <p:spPr/>
        <p:txBody>
          <a:bodyPr/>
          <a:lstStyle/>
          <a:p>
            <a:fld id="{2C94B7E7-F509-4100-BE7B-E3DEB2C53554}" type="slidenum">
              <a:rPr lang="fr-FR" smtClean="0"/>
              <a:pPr/>
              <a:t>9</a:t>
            </a:fld>
            <a:endParaRPr lang="fr-F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6464</TotalTime>
  <Pages>21</Pages>
  <Words>1412</Words>
  <Application>Microsoft Macintosh PowerPoint</Application>
  <PresentationFormat>Affichage à l'écran (4:3)</PresentationFormat>
  <Paragraphs>437</Paragraphs>
  <Slides>69</Slides>
  <Notes>18</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69</vt:i4>
      </vt:variant>
    </vt:vector>
  </HeadingPairs>
  <TitlesOfParts>
    <vt:vector size="73" baseType="lpstr">
      <vt:lpstr>Thème Office</vt:lpstr>
      <vt:lpstr>Equation</vt:lpstr>
      <vt:lpstr>Équation</vt:lpstr>
      <vt:lpstr>公式</vt:lpstr>
      <vt:lpstr>   CHAPITRE 1 Rappels sur les transformations discrètes </vt:lpstr>
      <vt:lpstr>Diapositive 2</vt:lpstr>
      <vt:lpstr>Diapositive 3</vt:lpstr>
      <vt:lpstr>Diapositive 4</vt:lpstr>
      <vt:lpstr>Diapositive 5</vt:lpstr>
      <vt:lpstr>Diapositive 6</vt:lpstr>
      <vt:lpstr>Diapositive 7</vt:lpstr>
      <vt:lpstr>Diapositive 8</vt:lpstr>
      <vt:lpstr>ECHANTILLONNAGE</vt:lpstr>
      <vt:lpstr>         </vt:lpstr>
      <vt:lpstr>Diapositive 11</vt:lpstr>
      <vt:lpstr>         </vt:lpstr>
      <vt:lpstr>         </vt:lpstr>
      <vt:lpstr>Diapositive 14</vt:lpstr>
      <vt:lpstr>Diapositive 15</vt:lpstr>
      <vt:lpstr>Diapositive 16</vt:lpstr>
      <vt:lpstr>Diapositive 17</vt:lpstr>
      <vt:lpstr>Diapositive 18</vt:lpstr>
      <vt:lpstr>Diapositive 19</vt:lpstr>
      <vt:lpstr>Diapositive 20</vt:lpstr>
      <vt:lpstr>Diapositive 21</vt:lpstr>
      <vt:lpstr>Théorie d’échantillonnage</vt:lpstr>
      <vt:lpstr>Théorie de la Reconstruction</vt:lpstr>
      <vt:lpstr>Echantillonnage à la fréquence de Nyquist</vt:lpstr>
      <vt:lpstr>Reconstruction à la fréquence de Nyquist</vt:lpstr>
      <vt:lpstr>Echantillonnage au dessous la fréquence de Nyquist</vt:lpstr>
      <vt:lpstr>Reconstruction au dessous la fréquence de Nyquist</vt:lpstr>
      <vt:lpstr>Erreur de Reconstruction</vt:lpstr>
      <vt:lpstr>Reconstruction avec une fenêtre triangulaire</vt:lpstr>
      <vt:lpstr>Erreur de Reconstruction</vt:lpstr>
      <vt:lpstr>Reconstruction avec une fenêtre rectangulaire</vt:lpstr>
      <vt:lpstr>Erreur de Reconstruction</vt:lpstr>
      <vt:lpstr>Diapositive 33</vt:lpstr>
      <vt:lpstr>Reconstruction de la sinusoïde?   Oui mais laquelle</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LA TRANSFORMEE DE FOURIER DISCRETE  TFD</vt:lpstr>
      <vt:lpstr>Diapositive 46</vt:lpstr>
      <vt:lpstr>LA TRANSFORMEE DE FOURIER RAPIDE  FFT</vt:lpstr>
      <vt:lpstr>Diapositive 48</vt:lpstr>
      <vt:lpstr>Coût calculatoire d’une TFD</vt:lpstr>
      <vt:lpstr>Algorithme de Cooley-Tukey</vt:lpstr>
      <vt:lpstr>Algorithme de Cooley-Tukey</vt:lpstr>
      <vt:lpstr>Algorithme de Cooley-Tukey</vt:lpstr>
      <vt:lpstr>Notion d’organigramme</vt:lpstr>
      <vt:lpstr>Représentation graphique d’une TFD à 8 points</vt:lpstr>
      <vt:lpstr>Poursuivre la décomposition …</vt:lpstr>
      <vt:lpstr>La décomposition complète en TFD à 2 points</vt:lpstr>
      <vt:lpstr>Voyons maintenant de plus près le TFD à 2 points</vt:lpstr>
      <vt:lpstr>La FFT de décimation dans le temps complète à 8 points</vt:lpstr>
      <vt:lpstr>Nombre de multiplications pour les FFT à N points</vt:lpstr>
      <vt:lpstr>Structures FFT alternatives</vt:lpstr>
      <vt:lpstr>Structures FFT alternatives</vt:lpstr>
      <vt:lpstr>Diapositive 62</vt:lpstr>
      <vt:lpstr>Diapositive 63</vt:lpstr>
      <vt:lpstr>Diapositive 64</vt:lpstr>
      <vt:lpstr>Diapositive 65</vt:lpstr>
      <vt:lpstr>L'algorithme FFT de décimation en fréquence (DIF)</vt:lpstr>
      <vt:lpstr>L'algorithme FFT de décimation en fréquence (DIF)</vt:lpstr>
      <vt:lpstr>Poursuivant en décomposant les points de sortie pairs et impairs que nous obtenons…</vt:lpstr>
      <vt:lpstr>… Et en remplaçant les DFT à N / 4 points par des papillons que nous obtenons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18-791 Lecture #7 FREQUENCY RESPONSE OF LSI SYSTEMS</dc:title>
  <dc:creator>Richard Stern</dc:creator>
  <cp:lastModifiedBy>HOME</cp:lastModifiedBy>
  <cp:revision>149</cp:revision>
  <cp:lastPrinted>2020-03-18T18:02:14Z</cp:lastPrinted>
  <dcterms:created xsi:type="dcterms:W3CDTF">2000-09-19T05:50:24Z</dcterms:created>
  <dcterms:modified xsi:type="dcterms:W3CDTF">2020-04-07T12:32:55Z</dcterms:modified>
</cp:coreProperties>
</file>