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00" r:id="rId4"/>
    <p:sldId id="262" r:id="rId5"/>
    <p:sldId id="263" r:id="rId6"/>
    <p:sldId id="298" r:id="rId7"/>
    <p:sldId id="264" r:id="rId8"/>
    <p:sldId id="301" r:id="rId9"/>
    <p:sldId id="257" r:id="rId10"/>
    <p:sldId id="258" r:id="rId11"/>
    <p:sldId id="271" r:id="rId12"/>
    <p:sldId id="259" r:id="rId13"/>
    <p:sldId id="260" r:id="rId14"/>
    <p:sldId id="269" r:id="rId15"/>
    <p:sldId id="272" r:id="rId16"/>
    <p:sldId id="273" r:id="rId17"/>
    <p:sldId id="299" r:id="rId18"/>
    <p:sldId id="275" r:id="rId19"/>
    <p:sldId id="276" r:id="rId20"/>
    <p:sldId id="278" r:id="rId21"/>
    <p:sldId id="288" r:id="rId22"/>
    <p:sldId id="289" r:id="rId23"/>
    <p:sldId id="290" r:id="rId24"/>
    <p:sldId id="279" r:id="rId25"/>
    <p:sldId id="280" r:id="rId26"/>
    <p:sldId id="281" r:id="rId27"/>
    <p:sldId id="282" r:id="rId28"/>
    <p:sldId id="304" r:id="rId29"/>
    <p:sldId id="302" r:id="rId30"/>
    <p:sldId id="310" r:id="rId31"/>
    <p:sldId id="303" r:id="rId32"/>
    <p:sldId id="307" r:id="rId33"/>
    <p:sldId id="311" r:id="rId34"/>
    <p:sldId id="306" r:id="rId35"/>
    <p:sldId id="283" r:id="rId36"/>
    <p:sldId id="284" r:id="rId37"/>
    <p:sldId id="308" r:id="rId38"/>
    <p:sldId id="285" r:id="rId39"/>
    <p:sldId id="309" r:id="rId40"/>
    <p:sldId id="292"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65" autoAdjust="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35F425-93A1-409B-9F11-ABDC3EBDAB66}"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35F425-93A1-409B-9F11-ABDC3EBDAB66}" type="datetimeFigureOut">
              <a:rPr lang="fr-FR" smtClean="0"/>
              <a:t>19/11/2018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035F425-93A1-409B-9F11-ABDC3EBDAB66}" type="datetimeFigureOut">
              <a:rPr lang="fr-FR" smtClean="0"/>
              <a:t>19/11/2018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35F425-93A1-409B-9F11-ABDC3EBDAB66}" type="datetimeFigureOut">
              <a:rPr lang="fr-FR" smtClean="0"/>
              <a:t>19/11/2018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35F425-93A1-409B-9F11-ABDC3EBDAB66}"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35F425-93A1-409B-9F11-ABDC3EBDAB66}" type="datetimeFigureOut">
              <a:rPr lang="fr-FR" smtClean="0"/>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3B0FF2-69F4-4260-A178-50008AFFAA2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5F425-93A1-409B-9F11-ABDC3EBDAB66}" type="datetimeFigureOut">
              <a:rPr lang="fr-FR" smtClean="0"/>
              <a:t>19/11/2018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B0FF2-69F4-4260-A178-50008AFFAA2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rPr>
              <a:t>LES ESSAIS SUR BETON FRAIS </a:t>
            </a:r>
            <a:endParaRPr lang="fr-FR" b="1" dirty="0">
              <a:solidFill>
                <a:srgbClr val="FF0000"/>
              </a:solidFill>
            </a:endParaRP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HIBA\Music\PATHOLOGIE\2-0a5b40e528.png"/>
          <p:cNvPicPr>
            <a:picLocks noGrp="1" noChangeAspect="1" noChangeArrowheads="1"/>
          </p:cNvPicPr>
          <p:nvPr>
            <p:ph idx="1"/>
          </p:nvPr>
        </p:nvPicPr>
        <p:blipFill>
          <a:blip r:embed="rId2"/>
          <a:srcRect/>
          <a:stretch>
            <a:fillRect/>
          </a:stretch>
        </p:blipFill>
        <p:spPr bwMode="auto">
          <a:xfrm>
            <a:off x="1857356" y="857232"/>
            <a:ext cx="5958670" cy="51841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Exécution</a:t>
            </a:r>
            <a:r>
              <a:rPr lang="fr-FR" dirty="0" smtClean="0"/>
              <a:t> </a:t>
            </a:r>
            <a:endParaRPr lang="fr-FR" dirty="0"/>
          </a:p>
        </p:txBody>
      </p:sp>
      <p:sp>
        <p:nvSpPr>
          <p:cNvPr id="3" name="Espace réservé du contenu 2"/>
          <p:cNvSpPr>
            <a:spLocks noGrp="1"/>
          </p:cNvSpPr>
          <p:nvPr>
            <p:ph idx="1"/>
          </p:nvPr>
        </p:nvSpPr>
        <p:spPr/>
        <p:txBody>
          <a:bodyPr/>
          <a:lstStyle/>
          <a:p>
            <a:pPr>
              <a:buNone/>
            </a:pPr>
            <a:r>
              <a:rPr lang="fr-FR" dirty="0" smtClean="0"/>
              <a:t> • L’essai doit être réalisé sur une surface horizontale • L’essai complet doit être exécuté sans interruption en moins de deux minutes et demie • Démouler verticalement (sans mouvement de torsion) en 5 à 10 secondes • Mesurer l’affaissement du béton à 10 mm près.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HIBA\Music\PATHOLOGIE\1-6cfd0cee95.jpg"/>
          <p:cNvPicPr>
            <a:picLocks noGrp="1" noChangeAspect="1" noChangeArrowheads="1"/>
          </p:cNvPicPr>
          <p:nvPr>
            <p:ph idx="1"/>
          </p:nvPr>
        </p:nvPicPr>
        <p:blipFill>
          <a:blip r:embed="rId2"/>
          <a:srcRect/>
          <a:stretch>
            <a:fillRect/>
          </a:stretch>
        </p:blipFill>
        <p:spPr bwMode="auto">
          <a:xfrm>
            <a:off x="657225" y="1600994"/>
            <a:ext cx="7829550" cy="45243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IBA\Music\PATHOLOGIE\3-6f1ec819bc.jpg"/>
          <p:cNvPicPr>
            <a:picLocks noChangeAspect="1" noChangeArrowheads="1"/>
          </p:cNvPicPr>
          <p:nvPr/>
        </p:nvPicPr>
        <p:blipFill>
          <a:blip r:embed="rId2"/>
          <a:srcRect/>
          <a:stretch>
            <a:fillRect/>
          </a:stretch>
        </p:blipFill>
        <p:spPr bwMode="auto">
          <a:xfrm>
            <a:off x="1785918" y="500042"/>
            <a:ext cx="6079260" cy="61436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IBA\Music\PATHOLOGIE\4-00c108d926.jpg"/>
          <p:cNvPicPr>
            <a:picLocks noChangeAspect="1" noChangeArrowheads="1"/>
          </p:cNvPicPr>
          <p:nvPr/>
        </p:nvPicPr>
        <p:blipFill>
          <a:blip r:embed="rId2"/>
          <a:srcRect/>
          <a:stretch>
            <a:fillRect/>
          </a:stretch>
        </p:blipFill>
        <p:spPr bwMode="auto">
          <a:xfrm>
            <a:off x="285720" y="357166"/>
            <a:ext cx="8172507" cy="60722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582341"/>
            <a:ext cx="7500990" cy="4524315"/>
          </a:xfrm>
          <a:prstGeom prst="rect">
            <a:avLst/>
          </a:prstGeom>
        </p:spPr>
        <p:txBody>
          <a:bodyPr wrap="square">
            <a:spAutoFit/>
          </a:bodyPr>
          <a:lstStyle/>
          <a:p>
            <a:r>
              <a:rPr lang="fr-FR" sz="2400" dirty="0" smtClean="0"/>
              <a:t>L’essai d’étalement est généralement utilisé pour des valeurs comprises entre 350 et 620 mm </a:t>
            </a:r>
          </a:p>
          <a:p>
            <a:r>
              <a:rPr lang="fr-FR" sz="2400" dirty="0" smtClean="0"/>
              <a:t>Equipement d’essai :</a:t>
            </a:r>
          </a:p>
          <a:p>
            <a:r>
              <a:rPr lang="fr-FR" sz="2400" dirty="0" smtClean="0"/>
              <a:t> • Table d’étalement : Table mobile, comportant un plateau plan de 700 x 700 mm d’une masse de 16 kg, destiné à recevoir le béton et relié par des charnières à une base rigide sur laquelle il peut tomber d’une hauteur fixe. • Moule : Moule métallique, et d’une épaisseur minimale  de 1,5 mm. •</a:t>
            </a:r>
          </a:p>
          <a:p>
            <a:r>
              <a:rPr lang="fr-FR" sz="2400" dirty="0" smtClean="0"/>
              <a:t> diamètre de la base inférieure : 200 mm, </a:t>
            </a:r>
          </a:p>
          <a:p>
            <a:r>
              <a:rPr lang="fr-FR" sz="2400" dirty="0" smtClean="0"/>
              <a:t>• diamètre de la base supérieure : 130 mm,</a:t>
            </a:r>
          </a:p>
          <a:p>
            <a:r>
              <a:rPr lang="fr-FR" sz="2400" dirty="0" smtClean="0"/>
              <a:t> • hauteur : 200 mm.</a:t>
            </a:r>
            <a:endParaRPr lang="fr-FR" sz="2400" dirty="0"/>
          </a:p>
        </p:txBody>
      </p:sp>
      <p:sp>
        <p:nvSpPr>
          <p:cNvPr id="3" name="Rectangle 2"/>
          <p:cNvSpPr/>
          <p:nvPr/>
        </p:nvSpPr>
        <p:spPr>
          <a:xfrm>
            <a:off x="928662" y="465822"/>
            <a:ext cx="7143800" cy="523220"/>
          </a:xfrm>
          <a:prstGeom prst="rect">
            <a:avLst/>
          </a:prstGeom>
        </p:spPr>
        <p:txBody>
          <a:bodyPr wrap="square">
            <a:spAutoFit/>
          </a:bodyPr>
          <a:lstStyle/>
          <a:p>
            <a:r>
              <a:rPr lang="fr-FR" sz="2800" b="1" dirty="0">
                <a:solidFill>
                  <a:srgbClr val="FF0000"/>
                </a:solidFill>
              </a:rPr>
              <a:t>Etalement à la table à chocs - NF EN 12350-5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HIBA\Music\PATHOLOGIE\téléchargement (13).jpg"/>
          <p:cNvPicPr>
            <a:picLocks noChangeAspect="1" noChangeArrowheads="1"/>
          </p:cNvPicPr>
          <p:nvPr/>
        </p:nvPicPr>
        <p:blipFill>
          <a:blip r:embed="rId2"/>
          <a:srcRect/>
          <a:stretch>
            <a:fillRect/>
          </a:stretch>
        </p:blipFill>
        <p:spPr bwMode="auto">
          <a:xfrm>
            <a:off x="1857356" y="677836"/>
            <a:ext cx="4429156" cy="44887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HIBA\Music\PATHOLOGIE\images (13).jpg"/>
          <p:cNvPicPr>
            <a:picLocks noChangeAspect="1" noChangeArrowheads="1"/>
          </p:cNvPicPr>
          <p:nvPr/>
        </p:nvPicPr>
        <p:blipFill>
          <a:blip r:embed="rId2"/>
          <a:srcRect/>
          <a:stretch>
            <a:fillRect/>
          </a:stretch>
        </p:blipFill>
        <p:spPr bwMode="auto">
          <a:xfrm>
            <a:off x="857224" y="2428868"/>
            <a:ext cx="7331164" cy="3352819"/>
          </a:xfrm>
          <a:prstGeom prst="rect">
            <a:avLst/>
          </a:prstGeom>
          <a:noFill/>
        </p:spPr>
      </p:pic>
      <p:sp>
        <p:nvSpPr>
          <p:cNvPr id="3" name="Espace réservé du contenu 2"/>
          <p:cNvSpPr txBox="1">
            <a:spLocks/>
          </p:cNvSpPr>
          <p:nvPr/>
        </p:nvSpPr>
        <p:spPr>
          <a:xfrm>
            <a:off x="857224" y="571480"/>
            <a:ext cx="5972188" cy="164307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On peut apprécier l’ouvrabilité</a:t>
            </a:r>
            <a:r>
              <a:rPr kumimoji="0" lang="fr-FR" sz="3200" b="0" i="0" u="none" strike="noStrike" kern="1200" cap="none" spc="0" normalizeH="0" noProof="0" dirty="0" smtClean="0">
                <a:ln>
                  <a:noFill/>
                </a:ln>
                <a:solidFill>
                  <a:schemeClr val="tx1"/>
                </a:solidFill>
                <a:effectLst/>
                <a:uLnTx/>
                <a:uFillTx/>
                <a:latin typeface="+mn-lt"/>
                <a:ea typeface="+mn-ea"/>
                <a:cs typeface="+mn-cs"/>
              </a:rPr>
              <a:t> d’un béton en utilisant un </a:t>
            </a:r>
            <a:r>
              <a:rPr kumimoji="0" lang="fr-FR" sz="3200" b="1" i="0" u="sng" strike="noStrike" kern="1200" cap="none" spc="0" normalizeH="0" noProof="0" dirty="0" err="1" smtClean="0">
                <a:ln>
                  <a:noFill/>
                </a:ln>
                <a:solidFill>
                  <a:srgbClr val="FF0000"/>
                </a:solidFill>
                <a:effectLst/>
                <a:uLnTx/>
                <a:uFillTx/>
                <a:latin typeface="+mn-lt"/>
                <a:ea typeface="+mn-ea"/>
                <a:cs typeface="+mn-cs"/>
              </a:rPr>
              <a:t>maniabilimètre</a:t>
            </a:r>
            <a:r>
              <a:rPr kumimoji="0" lang="fr-FR" sz="3200" b="1" i="0" u="sng" strike="noStrike" kern="1200" cap="none" spc="0" normalizeH="0" noProof="0" dirty="0" smtClean="0">
                <a:ln>
                  <a:noFill/>
                </a:ln>
                <a:solidFill>
                  <a:srgbClr val="FF0000"/>
                </a:solidFill>
                <a:effectLst/>
                <a:uLnTx/>
                <a:uFillTx/>
                <a:latin typeface="+mn-lt"/>
                <a:ea typeface="+mn-ea"/>
                <a:cs typeface="+mn-cs"/>
              </a:rPr>
              <a:t> LCPC</a:t>
            </a:r>
            <a:endParaRPr kumimoji="0" lang="fr-FR" sz="3200" b="1" i="0" u="sng"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428736"/>
            <a:ext cx="8001056" cy="4154984"/>
          </a:xfrm>
          <a:prstGeom prst="rect">
            <a:avLst/>
          </a:prstGeom>
        </p:spPr>
        <p:txBody>
          <a:bodyPr wrap="square">
            <a:spAutoFit/>
          </a:bodyPr>
          <a:lstStyle/>
          <a:p>
            <a:r>
              <a:rPr lang="fr-FR" sz="2400" dirty="0" smtClean="0"/>
              <a:t>Appareillage : Récipient étanche à l’eau, suffisamment rigide. Le bord supérieur et la base doivent être parallèles. La plus petite dimension du récipient doit être égale à au moins quatre fois la dimension du plus gros granulat du béton, mais doit être au moins égale à 150 mm. Le volume du récipient ne doit pas être inférieur à 5 litres.</a:t>
            </a:r>
          </a:p>
          <a:p>
            <a:r>
              <a:rPr lang="fr-FR" sz="2400" dirty="0" smtClean="0"/>
              <a:t> Les récipients suivants peuvent être utilisés :</a:t>
            </a:r>
          </a:p>
          <a:p>
            <a:r>
              <a:rPr lang="fr-FR" sz="2400" dirty="0" smtClean="0"/>
              <a:t> • </a:t>
            </a:r>
            <a:r>
              <a:rPr lang="fr-FR" sz="2400" dirty="0" smtClean="0">
                <a:solidFill>
                  <a:srgbClr val="FF0000"/>
                </a:solidFill>
              </a:rPr>
              <a:t>cylindre 16 x 32 métallique ou plastique </a:t>
            </a:r>
          </a:p>
          <a:p>
            <a:r>
              <a:rPr lang="fr-FR" sz="2400" dirty="0" smtClean="0"/>
              <a:t>• </a:t>
            </a:r>
            <a:r>
              <a:rPr lang="fr-FR" sz="2400" dirty="0" smtClean="0">
                <a:solidFill>
                  <a:srgbClr val="FF0000"/>
                </a:solidFill>
              </a:rPr>
              <a:t>pot spécifique </a:t>
            </a:r>
          </a:p>
          <a:p>
            <a:r>
              <a:rPr lang="fr-FR" sz="2400" dirty="0" smtClean="0"/>
              <a:t>• cuve de l’aéromètre Balance permettant de déterminer la masse du béton après serrage avec une précision de 0,01 kg.</a:t>
            </a:r>
            <a:endParaRPr lang="fr-FR" sz="2400" dirty="0"/>
          </a:p>
        </p:txBody>
      </p:sp>
      <p:sp>
        <p:nvSpPr>
          <p:cNvPr id="3" name="Rectangle 2"/>
          <p:cNvSpPr/>
          <p:nvPr/>
        </p:nvSpPr>
        <p:spPr>
          <a:xfrm>
            <a:off x="642910" y="357166"/>
            <a:ext cx="7072362" cy="461665"/>
          </a:xfrm>
          <a:prstGeom prst="rect">
            <a:avLst/>
          </a:prstGeom>
        </p:spPr>
        <p:txBody>
          <a:bodyPr wrap="square">
            <a:spAutoFit/>
          </a:bodyPr>
          <a:lstStyle/>
          <a:p>
            <a:r>
              <a:rPr lang="fr-FR" sz="2400" b="1" dirty="0">
                <a:solidFill>
                  <a:srgbClr val="FF0000"/>
                </a:solidFill>
              </a:rPr>
              <a:t>Masse volumique sur béton frais NF EN 12350-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305342"/>
            <a:ext cx="8143932" cy="4832092"/>
          </a:xfrm>
          <a:prstGeom prst="rect">
            <a:avLst/>
          </a:prstGeom>
        </p:spPr>
        <p:txBody>
          <a:bodyPr wrap="square">
            <a:spAutoFit/>
          </a:bodyPr>
          <a:lstStyle/>
          <a:p>
            <a:r>
              <a:rPr lang="fr-FR" sz="2400" dirty="0" smtClean="0"/>
              <a:t>Remplir le moule et serrer le béton à refus par couches d’épaisseurs approximativement égales et de hauteurs maximales d’environ 100 mm. La surface supérieure doit ensuite être talochée et soigneusement arasée avec la règle. La masse volumique est calculée selon la formule : </a:t>
            </a:r>
          </a:p>
          <a:p>
            <a:endParaRPr lang="fr-FR" sz="2400" dirty="0"/>
          </a:p>
          <a:p>
            <a:endParaRPr lang="fr-FR" sz="2400" dirty="0" smtClean="0"/>
          </a:p>
          <a:p>
            <a:endParaRPr lang="fr-FR" sz="2000" b="1" dirty="0" smtClean="0"/>
          </a:p>
          <a:p>
            <a:r>
              <a:rPr lang="fr-FR" sz="2000" b="1" dirty="0" smtClean="0">
                <a:solidFill>
                  <a:srgbClr val="FF0000"/>
                </a:solidFill>
              </a:rPr>
              <a:t>D</a:t>
            </a:r>
            <a:r>
              <a:rPr lang="fr-FR" sz="2000" b="1" dirty="0" smtClean="0"/>
              <a:t> est la masse volumique du béton frais, en kilogrammes par mètre cube (kg/m3) </a:t>
            </a:r>
          </a:p>
          <a:p>
            <a:r>
              <a:rPr lang="fr-FR" sz="2000" b="1" dirty="0" smtClean="0"/>
              <a:t> </a:t>
            </a:r>
            <a:r>
              <a:rPr lang="fr-FR" sz="2000" b="1" dirty="0" smtClean="0">
                <a:solidFill>
                  <a:srgbClr val="FF0000"/>
                </a:solidFill>
              </a:rPr>
              <a:t>m1</a:t>
            </a:r>
            <a:r>
              <a:rPr lang="fr-FR" sz="2000" b="1" dirty="0" smtClean="0"/>
              <a:t> est la masse du récipient, en kilogrammes (kg) ; </a:t>
            </a:r>
          </a:p>
          <a:p>
            <a:r>
              <a:rPr lang="fr-FR" sz="2000" b="1" dirty="0" smtClean="0">
                <a:solidFill>
                  <a:srgbClr val="FF0000"/>
                </a:solidFill>
              </a:rPr>
              <a:t>m2</a:t>
            </a:r>
            <a:r>
              <a:rPr lang="fr-FR" sz="2000" b="1" dirty="0" smtClean="0"/>
              <a:t> est la masse du récipient plus la masse de béton contenu dans le récipient, en kilogrammes (kg) ; V est le volume du récipient, en mètres cubes (m3).</a:t>
            </a:r>
            <a:endParaRPr lang="fr-FR" sz="2000" b="1" dirty="0"/>
          </a:p>
        </p:txBody>
      </p:sp>
      <p:sp>
        <p:nvSpPr>
          <p:cNvPr id="3" name="Rectangle 2"/>
          <p:cNvSpPr/>
          <p:nvPr/>
        </p:nvSpPr>
        <p:spPr>
          <a:xfrm>
            <a:off x="3214678" y="3357562"/>
            <a:ext cx="2669320" cy="584775"/>
          </a:xfrm>
          <a:prstGeom prst="rect">
            <a:avLst/>
          </a:prstGeom>
        </p:spPr>
        <p:txBody>
          <a:bodyPr wrap="none">
            <a:spAutoFit/>
          </a:bodyPr>
          <a:lstStyle/>
          <a:p>
            <a:r>
              <a:rPr lang="fr-FR" sz="3200" dirty="0" smtClean="0">
                <a:solidFill>
                  <a:srgbClr val="FF0000"/>
                </a:solidFill>
              </a:rPr>
              <a:t>D = (m2-m1)/V</a:t>
            </a:r>
            <a:endParaRPr lang="fr-FR" sz="3200" dirty="0">
              <a:solidFill>
                <a:srgbClr val="FF0000"/>
              </a:solidFill>
            </a:endParaRPr>
          </a:p>
        </p:txBody>
      </p:sp>
      <p:sp>
        <p:nvSpPr>
          <p:cNvPr id="4" name="Rectangle 3"/>
          <p:cNvSpPr/>
          <p:nvPr/>
        </p:nvSpPr>
        <p:spPr>
          <a:xfrm>
            <a:off x="1214414" y="571480"/>
            <a:ext cx="3248262" cy="523220"/>
          </a:xfrm>
          <a:prstGeom prst="rect">
            <a:avLst/>
          </a:prstGeom>
        </p:spPr>
        <p:txBody>
          <a:bodyPr wrap="none">
            <a:spAutoFit/>
          </a:bodyPr>
          <a:lstStyle/>
          <a:p>
            <a:r>
              <a:rPr lang="fr-FR" sz="2800" dirty="0">
                <a:solidFill>
                  <a:srgbClr val="FF0000"/>
                </a:solidFill>
              </a:rPr>
              <a:t>Réalisation de l’essai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8715404" cy="3785652"/>
          </a:xfrm>
          <a:prstGeom prst="rect">
            <a:avLst/>
          </a:prstGeom>
        </p:spPr>
        <p:txBody>
          <a:bodyPr wrap="square">
            <a:spAutoFit/>
          </a:bodyPr>
          <a:lstStyle/>
          <a:p>
            <a:endParaRPr lang="fr-FR" sz="2400" b="1" i="1" dirty="0" smtClean="0">
              <a:solidFill>
                <a:srgbClr val="FF0000"/>
              </a:solidFill>
            </a:endParaRPr>
          </a:p>
          <a:p>
            <a:endParaRPr lang="fr-FR" sz="2400" dirty="0">
              <a:solidFill>
                <a:srgbClr val="FF0000"/>
              </a:solidFill>
            </a:endParaRPr>
          </a:p>
          <a:p>
            <a:r>
              <a:rPr lang="fr-FR" sz="2400" dirty="0"/>
              <a:t> </a:t>
            </a:r>
            <a:r>
              <a:rPr lang="fr-FR" sz="2400" b="1" dirty="0">
                <a:latin typeface="Times New Roman" pitchFamily="18" charset="0"/>
                <a:cs typeface="Times New Roman" pitchFamily="18" charset="0"/>
              </a:rPr>
              <a:t>La norme béton NF EN 206-1 précise que "tous les bétons doivent être soumis à </a:t>
            </a:r>
            <a:r>
              <a:rPr lang="fr-FR" sz="2400" b="1" dirty="0" smtClean="0">
                <a:latin typeface="Times New Roman" pitchFamily="18" charset="0"/>
                <a:cs typeface="Times New Roman" pitchFamily="18" charset="0"/>
              </a:rPr>
              <a:t>un  contrôle</a:t>
            </a:r>
            <a:r>
              <a:rPr lang="fr-FR" sz="2400" b="1" dirty="0">
                <a:latin typeface="Times New Roman" pitchFamily="18" charset="0"/>
                <a:cs typeface="Times New Roman" pitchFamily="18" charset="0"/>
              </a:rPr>
              <a:t> de production sous la responsabilité du </a:t>
            </a:r>
            <a:r>
              <a:rPr lang="fr-FR" sz="2400" b="1" dirty="0" smtClean="0">
                <a:latin typeface="Times New Roman" pitchFamily="18" charset="0"/>
                <a:cs typeface="Times New Roman" pitchFamily="18" charset="0"/>
              </a:rPr>
              <a:t>producteur</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p>
          <a:p>
            <a:r>
              <a:rPr lang="fr-FR" sz="2400" b="1" dirty="0" smtClean="0">
                <a:latin typeface="Times New Roman" pitchFamily="18" charset="0"/>
                <a:cs typeface="Times New Roman" pitchFamily="18" charset="0"/>
              </a:rPr>
              <a:t> Ces</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contrôles</a:t>
            </a:r>
            <a:r>
              <a:rPr lang="fr-FR" sz="2400" b="1" dirty="0">
                <a:latin typeface="Times New Roman" pitchFamily="18" charset="0"/>
                <a:cs typeface="Times New Roman" pitchFamily="18" charset="0"/>
              </a:rPr>
              <a:t> ont pour but de </a:t>
            </a:r>
            <a:r>
              <a:rPr lang="fr-FR" sz="2400" b="1" dirty="0" smtClean="0">
                <a:latin typeface="Times New Roman" pitchFamily="18" charset="0"/>
                <a:cs typeface="Times New Roman" pitchFamily="18" charset="0"/>
              </a:rPr>
              <a:t>vérifier</a:t>
            </a:r>
            <a:r>
              <a:rPr lang="fr-FR" sz="2400" b="1" dirty="0">
                <a:latin typeface="Times New Roman" pitchFamily="18" charset="0"/>
                <a:cs typeface="Times New Roman" pitchFamily="18" charset="0"/>
              </a:rPr>
              <a:t> la </a:t>
            </a:r>
            <a:r>
              <a:rPr lang="fr-FR" sz="2400" b="1" dirty="0" smtClean="0">
                <a:latin typeface="Times New Roman" pitchFamily="18" charset="0"/>
                <a:cs typeface="Times New Roman" pitchFamily="18" charset="0"/>
              </a:rPr>
              <a:t>conformité</a:t>
            </a:r>
            <a:r>
              <a:rPr lang="fr-FR" sz="2400" b="1" dirty="0">
                <a:latin typeface="Times New Roman" pitchFamily="18" charset="0"/>
                <a:cs typeface="Times New Roman" pitchFamily="18" charset="0"/>
              </a:rPr>
              <a:t> par rapport </a:t>
            </a:r>
            <a:r>
              <a:rPr lang="fr-FR" sz="2400" b="1" dirty="0" smtClean="0">
                <a:latin typeface="Times New Roman" pitchFamily="18" charset="0"/>
                <a:cs typeface="Times New Roman" pitchFamily="18" charset="0"/>
              </a:rPr>
              <a:t>aux spéci</a:t>
            </a:r>
            <a:r>
              <a:rPr lang="fr-FR" sz="2400" b="1" dirty="0">
                <a:latin typeface="Times New Roman" pitchFamily="18" charset="0"/>
                <a:cs typeface="Times New Roman" pitchFamily="18" charset="0"/>
              </a:rPr>
              <a:t>f</a:t>
            </a:r>
            <a:r>
              <a:rPr lang="fr-FR" sz="2400" b="1" dirty="0" smtClean="0">
                <a:latin typeface="Times New Roman" pitchFamily="18" charset="0"/>
                <a:cs typeface="Times New Roman" pitchFamily="18" charset="0"/>
              </a:rPr>
              <a:t>ications </a:t>
            </a:r>
            <a:r>
              <a:rPr lang="fr-FR" sz="2400" b="1" dirty="0">
                <a:latin typeface="Times New Roman" pitchFamily="18" charset="0"/>
                <a:cs typeface="Times New Roman" pitchFamily="18" charset="0"/>
              </a:rPr>
              <a:t>en </a:t>
            </a:r>
            <a:r>
              <a:rPr lang="fr-FR" sz="2400" b="1" dirty="0" smtClean="0">
                <a:latin typeface="Times New Roman" pitchFamily="18" charset="0"/>
                <a:cs typeface="Times New Roman" pitchFamily="18" charset="0"/>
              </a:rPr>
              <a:t>vigueur et ou </a:t>
            </a:r>
            <a:r>
              <a:rPr lang="fr-FR" sz="2400" b="1" dirty="0">
                <a:latin typeface="Times New Roman" pitchFamily="18" charset="0"/>
                <a:cs typeface="Times New Roman" pitchFamily="18" charset="0"/>
              </a:rPr>
              <a:t>à un </a:t>
            </a:r>
            <a:r>
              <a:rPr lang="fr-FR" sz="2400" b="1" dirty="0" smtClean="0">
                <a:latin typeface="Times New Roman" pitchFamily="18" charset="0"/>
                <a:cs typeface="Times New Roman" pitchFamily="18" charset="0"/>
              </a:rPr>
              <a:t>cahier </a:t>
            </a:r>
            <a:r>
              <a:rPr lang="fr-FR" sz="2400" b="1" dirty="0">
                <a:latin typeface="Times New Roman" pitchFamily="18" charset="0"/>
                <a:cs typeface="Times New Roman" pitchFamily="18" charset="0"/>
              </a:rPr>
              <a:t>des </a:t>
            </a:r>
            <a:r>
              <a:rPr lang="fr-FR" sz="2400" b="1" dirty="0" smtClean="0">
                <a:latin typeface="Times New Roman" pitchFamily="18" charset="0"/>
                <a:cs typeface="Times New Roman" pitchFamily="18" charset="0"/>
              </a:rPr>
              <a:t>charges</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demandé. Parmi </a:t>
            </a:r>
            <a:r>
              <a:rPr lang="fr-FR" sz="2400" b="1" dirty="0">
                <a:latin typeface="Times New Roman" pitchFamily="18" charset="0"/>
                <a:cs typeface="Times New Roman" pitchFamily="18" charset="0"/>
              </a:rPr>
              <a:t>tous les </a:t>
            </a:r>
            <a:r>
              <a:rPr lang="fr-FR" sz="2400" b="1" dirty="0" smtClean="0">
                <a:latin typeface="Times New Roman" pitchFamily="18" charset="0"/>
                <a:cs typeface="Times New Roman" pitchFamily="18" charset="0"/>
              </a:rPr>
              <a:t>contrôles nécessaires, il faut distinguer ceux </a:t>
            </a:r>
            <a:r>
              <a:rPr lang="fr-FR" sz="2400" b="1" dirty="0">
                <a:latin typeface="Times New Roman" pitchFamily="18" charset="0"/>
                <a:cs typeface="Times New Roman" pitchFamily="18" charset="0"/>
              </a:rPr>
              <a:t>qui sont </a:t>
            </a:r>
            <a:r>
              <a:rPr lang="fr-FR" sz="2400" b="1" dirty="0" smtClean="0">
                <a:latin typeface="Times New Roman" pitchFamily="18" charset="0"/>
                <a:cs typeface="Times New Roman" pitchFamily="18" charset="0"/>
              </a:rPr>
              <a:t>effectués </a:t>
            </a:r>
            <a:r>
              <a:rPr lang="fr-FR" sz="2400" b="1" dirty="0">
                <a:latin typeface="Times New Roman" pitchFamily="18" charset="0"/>
                <a:cs typeface="Times New Roman" pitchFamily="18" charset="0"/>
              </a:rPr>
              <a:t>lorsque le béton est </a:t>
            </a:r>
            <a:r>
              <a:rPr lang="fr-FR" sz="2400" b="1" dirty="0" smtClean="0">
                <a:latin typeface="Times New Roman" pitchFamily="18" charset="0"/>
                <a:cs typeface="Times New Roman" pitchFamily="18" charset="0"/>
              </a:rPr>
              <a:t>à l’état frais </a:t>
            </a:r>
            <a:r>
              <a:rPr lang="fr-FR" sz="2400" b="1" dirty="0">
                <a:latin typeface="Times New Roman" pitchFamily="18" charset="0"/>
                <a:cs typeface="Times New Roman" pitchFamily="18" charset="0"/>
              </a:rPr>
              <a:t>de </a:t>
            </a:r>
            <a:r>
              <a:rPr lang="fr-FR" sz="2400" b="1" dirty="0" smtClean="0">
                <a:latin typeface="Times New Roman" pitchFamily="18" charset="0"/>
                <a:cs typeface="Times New Roman" pitchFamily="18" charset="0"/>
              </a:rPr>
              <a:t>ceux </a:t>
            </a:r>
            <a:r>
              <a:rPr lang="fr-FR" sz="2400" b="1" dirty="0">
                <a:latin typeface="Times New Roman" pitchFamily="18" charset="0"/>
                <a:cs typeface="Times New Roman" pitchFamily="18" charset="0"/>
              </a:rPr>
              <a:t>qui le sont </a:t>
            </a:r>
            <a:r>
              <a:rPr lang="fr-FR" sz="2400" b="1" dirty="0" smtClean="0">
                <a:latin typeface="Times New Roman" pitchFamily="18" charset="0"/>
                <a:cs typeface="Times New Roman" pitchFamily="18" charset="0"/>
              </a:rPr>
              <a:t>lorsqu’il </a:t>
            </a:r>
            <a:r>
              <a:rPr lang="fr-FR" sz="2400" b="1" dirty="0">
                <a:latin typeface="Times New Roman" pitchFamily="18" charset="0"/>
                <a:cs typeface="Times New Roman" pitchFamily="18" charset="0"/>
              </a:rPr>
              <a:t>est à </a:t>
            </a:r>
            <a:r>
              <a:rPr lang="fr-FR" sz="2400" b="1" dirty="0" smtClean="0">
                <a:latin typeface="Times New Roman" pitchFamily="18" charset="0"/>
                <a:cs typeface="Times New Roman" pitchFamily="18" charset="0"/>
              </a:rPr>
              <a:t>l’état durci.  </a:t>
            </a:r>
            <a:endParaRPr lang="fr-FR" sz="2400" b="1" u="sng" dirty="0">
              <a:solidFill>
                <a:srgbClr val="FF0000"/>
              </a:solidFill>
              <a:latin typeface="Times New Roman" pitchFamily="18" charset="0"/>
              <a:cs typeface="Times New Roman" pitchFamily="18" charset="0"/>
            </a:endParaRPr>
          </a:p>
        </p:txBody>
      </p:sp>
      <p:sp>
        <p:nvSpPr>
          <p:cNvPr id="3" name="Rectangle 2"/>
          <p:cNvSpPr/>
          <p:nvPr/>
        </p:nvSpPr>
        <p:spPr>
          <a:xfrm>
            <a:off x="3055868" y="515293"/>
            <a:ext cx="2802015" cy="461665"/>
          </a:xfrm>
          <a:prstGeom prst="rect">
            <a:avLst/>
          </a:prstGeom>
        </p:spPr>
        <p:txBody>
          <a:bodyPr wrap="square">
            <a:spAutoFit/>
          </a:bodyPr>
          <a:lstStyle/>
          <a:p>
            <a:pPr lvl="0"/>
            <a:r>
              <a:rPr lang="fr-FR" sz="2400" b="1" i="1" dirty="0">
                <a:solidFill>
                  <a:srgbClr val="FF0000"/>
                </a:solidFill>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fr-FR" b="1" dirty="0" smtClean="0">
                <a:solidFill>
                  <a:srgbClr val="FF0000"/>
                </a:solidFill>
              </a:rPr>
              <a:t>Béton auto-plaçant</a:t>
            </a:r>
          </a:p>
        </p:txBody>
      </p:sp>
      <p:sp>
        <p:nvSpPr>
          <p:cNvPr id="3075" name="Rectangle 3"/>
          <p:cNvSpPr>
            <a:spLocks noGrp="1" noChangeArrowheads="1"/>
          </p:cNvSpPr>
          <p:nvPr>
            <p:ph type="subTitle" idx="1"/>
          </p:nvPr>
        </p:nvSpPr>
        <p:spPr/>
        <p:txBody>
          <a:bodyPr/>
          <a:lstStyle/>
          <a:p>
            <a:pPr eaLnBrk="1" hangingPunct="1"/>
            <a:r>
              <a:rPr lang="fr-FR" b="1" dirty="0" smtClean="0">
                <a:solidFill>
                  <a:srgbClr val="00B050"/>
                </a:solidFill>
              </a:rPr>
              <a:t>Le BAP</a:t>
            </a:r>
          </a:p>
          <a:p>
            <a:pPr eaLnBrk="1" hangingPunct="1"/>
            <a:endParaRPr lang="fr-FR"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443841"/>
            <a:ext cx="7786742" cy="3416320"/>
          </a:xfrm>
          <a:prstGeom prst="rect">
            <a:avLst/>
          </a:prstGeom>
        </p:spPr>
        <p:txBody>
          <a:bodyPr wrap="square">
            <a:spAutoFit/>
          </a:bodyPr>
          <a:lstStyle/>
          <a:p>
            <a:r>
              <a:rPr lang="fr-FR" sz="2400" dirty="0" smtClean="0"/>
              <a:t>Historique de béton </a:t>
            </a:r>
            <a:r>
              <a:rPr lang="fr-FR" sz="2400" dirty="0" err="1" smtClean="0"/>
              <a:t>Autoplaçant</a:t>
            </a:r>
            <a:endParaRPr lang="fr-FR" sz="2400" dirty="0" smtClean="0"/>
          </a:p>
          <a:p>
            <a:endParaRPr lang="fr-FR" sz="2400" dirty="0" smtClean="0"/>
          </a:p>
          <a:p>
            <a:r>
              <a:rPr lang="fr-FR" sz="2400" dirty="0" smtClean="0"/>
              <a:t> </a:t>
            </a:r>
            <a:r>
              <a:rPr lang="fr-FR" sz="2400" u="sng" dirty="0" smtClean="0">
                <a:solidFill>
                  <a:srgbClr val="FF0000"/>
                </a:solidFill>
              </a:rPr>
              <a:t>1988</a:t>
            </a:r>
            <a:r>
              <a:rPr lang="fr-FR" sz="2400" dirty="0" smtClean="0"/>
              <a:t>  </a:t>
            </a:r>
            <a:r>
              <a:rPr lang="fr-FR" sz="2400" dirty="0" smtClean="0"/>
              <a:t>Les chercheurs K. OZAWA ET K. MAEKAWA de Université de </a:t>
            </a:r>
            <a:r>
              <a:rPr lang="fr-FR" sz="2400" dirty="0" err="1" smtClean="0"/>
              <a:t>Kochi</a:t>
            </a:r>
            <a:r>
              <a:rPr lang="fr-FR" sz="2400" dirty="0" smtClean="0"/>
              <a:t> (Tokyo) ont développé le premier prototype de BAP. </a:t>
            </a:r>
          </a:p>
          <a:p>
            <a:endParaRPr lang="fr-FR" sz="2400" dirty="0"/>
          </a:p>
          <a:p>
            <a:r>
              <a:rPr lang="fr-FR" sz="2400" dirty="0" smtClean="0"/>
              <a:t>Trois années plus tard,  l’intervention de  Ozawa a accéléré la diffusion mondiale du concept de cette nouvelle génération de béton.</a:t>
            </a:r>
            <a:endParaRPr lang="fr-FR" sz="2400" dirty="0"/>
          </a:p>
        </p:txBody>
      </p:sp>
      <p:sp>
        <p:nvSpPr>
          <p:cNvPr id="3" name="Rectangle 2"/>
          <p:cNvSpPr/>
          <p:nvPr/>
        </p:nvSpPr>
        <p:spPr>
          <a:xfrm>
            <a:off x="1928794" y="428604"/>
            <a:ext cx="5214973" cy="461665"/>
          </a:xfrm>
          <a:prstGeom prst="rect">
            <a:avLst/>
          </a:prstGeom>
        </p:spPr>
        <p:txBody>
          <a:bodyPr wrap="square">
            <a:spAutoFit/>
          </a:bodyPr>
          <a:lstStyle/>
          <a:p>
            <a:pPr lvl="0"/>
            <a:r>
              <a:rPr lang="fr-FR" sz="2400" b="1" dirty="0">
                <a:solidFill>
                  <a:srgbClr val="FF0000"/>
                </a:solidFill>
              </a:rPr>
              <a:t>Historique de béton </a:t>
            </a:r>
            <a:r>
              <a:rPr lang="fr-FR" sz="2400" b="1" dirty="0" err="1">
                <a:solidFill>
                  <a:srgbClr val="FF0000"/>
                </a:solidFill>
              </a:rPr>
              <a:t>Autoplaçant</a:t>
            </a:r>
            <a:endParaRPr lang="fr-FR" sz="24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859340"/>
            <a:ext cx="7358114" cy="3046988"/>
          </a:xfrm>
          <a:prstGeom prst="rect">
            <a:avLst/>
          </a:prstGeom>
        </p:spPr>
        <p:txBody>
          <a:bodyPr wrap="square">
            <a:spAutoFit/>
          </a:bodyPr>
          <a:lstStyle/>
          <a:p>
            <a:r>
              <a:rPr lang="fr-FR" sz="2400" dirty="0" smtClean="0"/>
              <a:t>Un béton </a:t>
            </a:r>
            <a:r>
              <a:rPr lang="fr-FR" sz="2400" dirty="0" err="1" smtClean="0"/>
              <a:t>autoplaçant</a:t>
            </a:r>
            <a:r>
              <a:rPr lang="fr-FR" sz="2400" dirty="0" smtClean="0"/>
              <a:t> est un béton très fluide, homogène et stable, mis en œuvre sans vibration (la compaction des BAP s’effectuent par le seul effet gravitaire) et conférant à la structure une qualité au moins équivalente à celle correspondant aux bétons classiques mis en </a:t>
            </a:r>
            <a:r>
              <a:rPr lang="fr-FR" sz="2400" dirty="0" err="1" smtClean="0"/>
              <a:t>oeuvre</a:t>
            </a:r>
            <a:r>
              <a:rPr lang="fr-FR" sz="2400" dirty="0" smtClean="0"/>
              <a:t> par vibration . Les BAP se distinguent des bétons ordinaires principalement par leurs propriétés à l’état frais. Les critères caractérisant un béton </a:t>
            </a:r>
            <a:r>
              <a:rPr lang="fr-FR" sz="2400" dirty="0" err="1" smtClean="0"/>
              <a:t>autoplaçant</a:t>
            </a:r>
            <a:r>
              <a:rPr lang="fr-FR" sz="2400" dirty="0" smtClean="0"/>
              <a:t> sont :</a:t>
            </a:r>
            <a:endParaRPr lang="fr-F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582341"/>
            <a:ext cx="8501090" cy="3785652"/>
          </a:xfrm>
          <a:prstGeom prst="rect">
            <a:avLst/>
          </a:prstGeom>
        </p:spPr>
        <p:txBody>
          <a:bodyPr wrap="square">
            <a:spAutoFit/>
          </a:bodyPr>
          <a:lstStyle/>
          <a:p>
            <a:r>
              <a:rPr lang="fr-FR" sz="2400" dirty="0" smtClean="0"/>
              <a:t>les valeurs cibles d’étalement au cône d’</a:t>
            </a:r>
            <a:r>
              <a:rPr lang="fr-FR" sz="2400" dirty="0" err="1" smtClean="0"/>
              <a:t>Abrams</a:t>
            </a:r>
            <a:r>
              <a:rPr lang="fr-FR" sz="2400" dirty="0" smtClean="0"/>
              <a:t> sont généralement fixés dans la fourchette 60 cm à 75 cm ( et pas de ségrégation visible en fin d’essai : auréole de laitance ou amoncellement de gros granulats au centre) ; </a:t>
            </a:r>
          </a:p>
          <a:p>
            <a:endParaRPr lang="fr-FR" sz="2400" dirty="0" smtClean="0"/>
          </a:p>
          <a:p>
            <a:r>
              <a:rPr lang="fr-FR" sz="2400" dirty="0" smtClean="0"/>
              <a:t> 2- le taux de passage à la boite en L doit être supérieur à 0,8. </a:t>
            </a:r>
          </a:p>
          <a:p>
            <a:r>
              <a:rPr lang="fr-FR" sz="2400" dirty="0" smtClean="0"/>
              <a:t>3- Le béton doit être stable sous l’effet de la gravité (pas de ségrégation) et présenter une capacité de ressuage limitée. L’absence de ségrégation visuelle lors de l’essai d’étalement au cône d’</a:t>
            </a:r>
            <a:r>
              <a:rPr lang="fr-FR" sz="2400" dirty="0" err="1" smtClean="0"/>
              <a:t>Abrams</a:t>
            </a:r>
            <a:r>
              <a:rPr lang="fr-FR" sz="2400" dirty="0" smtClean="0"/>
              <a:t> n’est pas suffisante .</a:t>
            </a:r>
            <a:endParaRPr lang="fr-F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smtClean="0"/>
              <a:t>Objectifs à atteindre</a:t>
            </a:r>
          </a:p>
        </p:txBody>
      </p:sp>
      <p:sp>
        <p:nvSpPr>
          <p:cNvPr id="4099" name="Rectangle 3"/>
          <p:cNvSpPr>
            <a:spLocks noGrp="1" noChangeArrowheads="1"/>
          </p:cNvSpPr>
          <p:nvPr>
            <p:ph type="body" idx="1"/>
          </p:nvPr>
        </p:nvSpPr>
        <p:spPr/>
        <p:txBody>
          <a:bodyPr/>
          <a:lstStyle/>
          <a:p>
            <a:pPr eaLnBrk="1" hangingPunct="1"/>
            <a:r>
              <a:rPr lang="fr-FR" smtClean="0"/>
              <a:t>Une mise en place aisée</a:t>
            </a:r>
          </a:p>
          <a:p>
            <a:pPr eaLnBrk="1" hangingPunct="1"/>
            <a:r>
              <a:rPr lang="fr-FR" smtClean="0"/>
              <a:t>Un bon remplissage des coffrages</a:t>
            </a:r>
          </a:p>
          <a:p>
            <a:pPr eaLnBrk="1" hangingPunct="1"/>
            <a:r>
              <a:rPr lang="fr-FR" smtClean="0"/>
              <a:t>Un parfait enrobage des armatures </a:t>
            </a:r>
          </a:p>
          <a:p>
            <a:pPr eaLnBrk="1" hangingPunct="1"/>
            <a:r>
              <a:rPr lang="fr-FR" smtClean="0"/>
              <a:t>Une forte compacité</a:t>
            </a:r>
          </a:p>
          <a:p>
            <a:pPr eaLnBrk="1" hangingPunct="1"/>
            <a:r>
              <a:rPr lang="fr-FR" smtClean="0"/>
              <a:t>Une solution sans vibration : le BAP</a:t>
            </a:r>
          </a:p>
          <a:p>
            <a:pPr lvl="1" eaLnBrk="1" hangingPunct="1"/>
            <a:r>
              <a:rPr lang="fr-FR" smtClean="0"/>
              <a:t>Appelé aussi : auto-nivelant, auto-compactant, hyperfluide</a:t>
            </a:r>
          </a:p>
          <a:p>
            <a:pPr lvl="1" eaLnBrk="1" hangingPunct="1"/>
            <a:endParaRPr lang="fr-FR"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smtClean="0"/>
              <a:t>Définition</a:t>
            </a:r>
          </a:p>
        </p:txBody>
      </p:sp>
      <p:sp>
        <p:nvSpPr>
          <p:cNvPr id="5123" name="Rectangle 3"/>
          <p:cNvSpPr>
            <a:spLocks noGrp="1" noChangeArrowheads="1"/>
          </p:cNvSpPr>
          <p:nvPr>
            <p:ph type="body" idx="1"/>
          </p:nvPr>
        </p:nvSpPr>
        <p:spPr/>
        <p:txBody>
          <a:bodyPr/>
          <a:lstStyle/>
          <a:p>
            <a:pPr eaLnBrk="1" hangingPunct="1">
              <a:lnSpc>
                <a:spcPct val="90000"/>
              </a:lnSpc>
            </a:pPr>
            <a:r>
              <a:rPr lang="fr-FR" smtClean="0"/>
              <a:t>Caractéristiques</a:t>
            </a:r>
          </a:p>
          <a:p>
            <a:pPr lvl="1" eaLnBrk="1" hangingPunct="1">
              <a:lnSpc>
                <a:spcPct val="90000"/>
              </a:lnSpc>
            </a:pPr>
            <a:r>
              <a:rPr lang="fr-FR" smtClean="0"/>
              <a:t>Mise en place gravitaire sans vibration</a:t>
            </a:r>
          </a:p>
          <a:p>
            <a:pPr eaLnBrk="1" hangingPunct="1">
              <a:lnSpc>
                <a:spcPct val="90000"/>
              </a:lnSpc>
            </a:pPr>
            <a:r>
              <a:rPr lang="fr-FR" smtClean="0"/>
              <a:t>Composition</a:t>
            </a:r>
          </a:p>
          <a:p>
            <a:pPr lvl="1" eaLnBrk="1" hangingPunct="1">
              <a:lnSpc>
                <a:spcPct val="90000"/>
              </a:lnSpc>
            </a:pPr>
            <a:r>
              <a:rPr lang="fr-FR" smtClean="0"/>
              <a:t>Exemple : </a:t>
            </a:r>
          </a:p>
          <a:p>
            <a:pPr lvl="2" eaLnBrk="1" hangingPunct="1">
              <a:lnSpc>
                <a:spcPct val="90000"/>
              </a:lnSpc>
            </a:pPr>
            <a:r>
              <a:rPr lang="fr-FR" smtClean="0"/>
              <a:t>eau 180l/m3</a:t>
            </a:r>
          </a:p>
          <a:p>
            <a:pPr lvl="2" eaLnBrk="1" hangingPunct="1">
              <a:lnSpc>
                <a:spcPct val="90000"/>
              </a:lnSpc>
            </a:pPr>
            <a:r>
              <a:rPr lang="fr-FR" smtClean="0"/>
              <a:t>Ciment 350 kg/m3</a:t>
            </a:r>
          </a:p>
          <a:p>
            <a:pPr lvl="2" eaLnBrk="1" hangingPunct="1">
              <a:lnSpc>
                <a:spcPct val="90000"/>
              </a:lnSpc>
            </a:pPr>
            <a:r>
              <a:rPr lang="fr-FR" smtClean="0"/>
              <a:t>Fines 200 kg:m3</a:t>
            </a:r>
          </a:p>
          <a:p>
            <a:pPr lvl="2" eaLnBrk="1" hangingPunct="1">
              <a:lnSpc>
                <a:spcPct val="90000"/>
              </a:lnSpc>
            </a:pPr>
            <a:r>
              <a:rPr lang="fr-FR" smtClean="0"/>
              <a:t>Sable 800 kg/m3</a:t>
            </a:r>
          </a:p>
          <a:p>
            <a:pPr lvl="2" eaLnBrk="1" hangingPunct="1">
              <a:lnSpc>
                <a:spcPct val="90000"/>
              </a:lnSpc>
            </a:pPr>
            <a:r>
              <a:rPr lang="fr-FR" smtClean="0"/>
              <a:t>Gravillons 900 kg/m3</a:t>
            </a:r>
          </a:p>
          <a:p>
            <a:pPr lvl="2" eaLnBrk="1" hangingPunct="1">
              <a:lnSpc>
                <a:spcPct val="90000"/>
              </a:lnSpc>
            </a:pPr>
            <a:r>
              <a:rPr lang="fr-FR" smtClean="0"/>
              <a:t>Adjuvant superplastifiant 6% du ciment</a:t>
            </a:r>
          </a:p>
          <a:p>
            <a:pPr lvl="2" eaLnBrk="1" hangingPunct="1">
              <a:lnSpc>
                <a:spcPct val="90000"/>
              </a:lnSpc>
            </a:pPr>
            <a:endParaRPr lang="fr-FR"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z="3200" smtClean="0"/>
              <a:t>Fabrication – transport – mise en œuvre – contrôle</a:t>
            </a:r>
          </a:p>
        </p:txBody>
      </p:sp>
      <p:sp>
        <p:nvSpPr>
          <p:cNvPr id="6147" name="Rectangle 3"/>
          <p:cNvSpPr>
            <a:spLocks noGrp="1" noChangeArrowheads="1"/>
          </p:cNvSpPr>
          <p:nvPr>
            <p:ph type="body" idx="1"/>
          </p:nvPr>
        </p:nvSpPr>
        <p:spPr/>
        <p:txBody>
          <a:bodyPr/>
          <a:lstStyle/>
          <a:p>
            <a:pPr eaLnBrk="1" hangingPunct="1"/>
            <a:r>
              <a:rPr lang="fr-FR" sz="2500" smtClean="0"/>
              <a:t>Fabrication</a:t>
            </a:r>
          </a:p>
          <a:p>
            <a:pPr lvl="1" eaLnBrk="1" hangingPunct="1"/>
            <a:r>
              <a:rPr lang="fr-FR" sz="2100" smtClean="0"/>
              <a:t>Granulats locaux, riche en éléments fins, malaxage plus long</a:t>
            </a:r>
          </a:p>
          <a:p>
            <a:pPr eaLnBrk="1" hangingPunct="1"/>
            <a:r>
              <a:rPr lang="fr-FR" sz="2500" smtClean="0"/>
              <a:t>Transport</a:t>
            </a:r>
          </a:p>
          <a:p>
            <a:pPr lvl="1" eaLnBrk="1" hangingPunct="1"/>
            <a:r>
              <a:rPr lang="fr-FR" sz="2100" smtClean="0"/>
              <a:t>Hyperfluide, bien gérer le temps</a:t>
            </a:r>
          </a:p>
          <a:p>
            <a:pPr eaLnBrk="1" hangingPunct="1"/>
            <a:r>
              <a:rPr lang="fr-FR" sz="2500" smtClean="0"/>
              <a:t>Mise en œuvre</a:t>
            </a:r>
          </a:p>
          <a:p>
            <a:pPr lvl="1" eaLnBrk="1" hangingPunct="1"/>
            <a:r>
              <a:rPr lang="fr-FR" sz="2100" smtClean="0"/>
              <a:t>Coulé traditionnellement, pompé</a:t>
            </a:r>
          </a:p>
          <a:p>
            <a:pPr lvl="1" eaLnBrk="1" hangingPunct="1"/>
            <a:r>
              <a:rPr lang="fr-FR" sz="2100" smtClean="0"/>
              <a:t>Remplissage par le bas des coffrages</a:t>
            </a:r>
          </a:p>
          <a:p>
            <a:pPr eaLnBrk="1" hangingPunct="1"/>
            <a:r>
              <a:rPr lang="fr-FR" sz="2500" smtClean="0"/>
              <a:t>Contrôle </a:t>
            </a:r>
          </a:p>
          <a:p>
            <a:pPr lvl="1" eaLnBrk="1" hangingPunct="1"/>
            <a:r>
              <a:rPr lang="fr-FR" sz="2100" smtClean="0"/>
              <a:t>Cône d’Abrams (70 cm), essai de la boîte en L</a:t>
            </a:r>
          </a:p>
          <a:p>
            <a:pPr lvl="1" eaLnBrk="1" hangingPunct="1"/>
            <a:endParaRPr lang="fr-FR" sz="21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dirty="0" smtClean="0"/>
              <a:t>Essai cône d’</a:t>
            </a:r>
            <a:r>
              <a:rPr lang="fr-FR" dirty="0" err="1" smtClean="0"/>
              <a:t>Abrams</a:t>
            </a:r>
            <a:endParaRPr lang="fr-FR" dirty="0" smtClean="0"/>
          </a:p>
        </p:txBody>
      </p:sp>
      <p:sp>
        <p:nvSpPr>
          <p:cNvPr id="7171" name="Rectangle 3"/>
          <p:cNvSpPr>
            <a:spLocks noGrp="1" noChangeArrowheads="1"/>
          </p:cNvSpPr>
          <p:nvPr>
            <p:ph type="body" idx="1"/>
          </p:nvPr>
        </p:nvSpPr>
        <p:spPr/>
        <p:txBody>
          <a:bodyPr/>
          <a:lstStyle/>
          <a:p>
            <a:pPr eaLnBrk="1" hangingPunct="1"/>
            <a:endParaRPr lang="fr-FR" dirty="0" smtClean="0"/>
          </a:p>
        </p:txBody>
      </p:sp>
      <p:pic>
        <p:nvPicPr>
          <p:cNvPr id="7172" name="Picture 4" descr="scan0002"/>
          <p:cNvPicPr>
            <a:picLocks noChangeAspect="1" noChangeArrowheads="1"/>
          </p:cNvPicPr>
          <p:nvPr/>
        </p:nvPicPr>
        <p:blipFill>
          <a:blip r:embed="rId2"/>
          <a:srcRect/>
          <a:stretch>
            <a:fillRect/>
          </a:stretch>
        </p:blipFill>
        <p:spPr bwMode="auto">
          <a:xfrm>
            <a:off x="428596" y="1000108"/>
            <a:ext cx="3455987" cy="2736850"/>
          </a:xfrm>
          <a:prstGeom prst="rect">
            <a:avLst/>
          </a:prstGeom>
          <a:noFill/>
          <a:ln w="9525">
            <a:noFill/>
            <a:miter lim="800000"/>
            <a:headEnd/>
            <a:tailEnd/>
          </a:ln>
        </p:spPr>
      </p:pic>
      <p:pic>
        <p:nvPicPr>
          <p:cNvPr id="14337" name="Picture 1" descr="C:\Users\HIBA\Music\PATHOLOGIE\images (14).jpg"/>
          <p:cNvPicPr>
            <a:picLocks noChangeAspect="1" noChangeArrowheads="1"/>
          </p:cNvPicPr>
          <p:nvPr/>
        </p:nvPicPr>
        <p:blipFill>
          <a:blip r:embed="rId3"/>
          <a:srcRect/>
          <a:stretch>
            <a:fillRect/>
          </a:stretch>
        </p:blipFill>
        <p:spPr bwMode="auto">
          <a:xfrm>
            <a:off x="5000628" y="2500306"/>
            <a:ext cx="3914174" cy="2571768"/>
          </a:xfrm>
          <a:prstGeom prst="rect">
            <a:avLst/>
          </a:prstGeom>
          <a:noFill/>
        </p:spPr>
      </p:pic>
      <p:pic>
        <p:nvPicPr>
          <p:cNvPr id="6" name="Picture 1" descr="C:\Users\HIBA\Music\PATHOLOGIE\170px-Cone_d_Abrams_test.JPG"/>
          <p:cNvPicPr>
            <a:picLocks noChangeAspect="1" noChangeArrowheads="1"/>
          </p:cNvPicPr>
          <p:nvPr/>
        </p:nvPicPr>
        <p:blipFill>
          <a:blip r:embed="rId4"/>
          <a:srcRect/>
          <a:stretch>
            <a:fillRect/>
          </a:stretch>
        </p:blipFill>
        <p:spPr bwMode="auto">
          <a:xfrm>
            <a:off x="2357422" y="3500438"/>
            <a:ext cx="2571768" cy="3047482"/>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les valeurs ciblés d’étalement au cône d’</a:t>
            </a:r>
            <a:r>
              <a:rPr lang="fr-FR" dirty="0" err="1" smtClean="0"/>
              <a:t>Abrams</a:t>
            </a:r>
            <a:r>
              <a:rPr lang="fr-FR" dirty="0" smtClean="0"/>
              <a:t> sont généralement fixés dans la fourchette</a:t>
            </a:r>
            <a:r>
              <a:rPr lang="fr-FR" u="sng" dirty="0" smtClean="0">
                <a:solidFill>
                  <a:srgbClr val="FF0000"/>
                </a:solidFill>
              </a:rPr>
              <a:t> 60 cm à 75 cm </a:t>
            </a:r>
            <a:r>
              <a:rPr lang="fr-FR" dirty="0" smtClean="0"/>
              <a:t> et pas de ségrégation visible en fin d’essai : auréole de laitance ou amoncellement de gros granulats au centre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1802" y="857232"/>
            <a:ext cx="8229600" cy="1143000"/>
          </a:xfrm>
        </p:spPr>
        <p:txBody>
          <a:bodyPr>
            <a:normAutofit fontScale="90000"/>
          </a:bodyPr>
          <a:lstStyle/>
          <a:p>
            <a:r>
              <a:rPr lang="fr-FR" dirty="0" smtClean="0">
                <a:solidFill>
                  <a:srgbClr val="FF0000"/>
                </a:solidFill>
              </a:rPr>
              <a:t>Essai de la boite </a:t>
            </a:r>
            <a:br>
              <a:rPr lang="fr-FR" dirty="0" smtClean="0">
                <a:solidFill>
                  <a:srgbClr val="FF0000"/>
                </a:solidFill>
              </a:rPr>
            </a:br>
            <a:r>
              <a:rPr lang="fr-FR" dirty="0" smtClean="0">
                <a:solidFill>
                  <a:srgbClr val="FF0000"/>
                </a:solidFill>
              </a:rPr>
              <a:t>en L</a:t>
            </a:r>
            <a:endParaRPr lang="fr-FR" dirty="0">
              <a:solidFill>
                <a:srgbClr val="FF0000"/>
              </a:solidFill>
            </a:endParaRPr>
          </a:p>
        </p:txBody>
      </p:sp>
      <p:pic>
        <p:nvPicPr>
          <p:cNvPr id="59394" name="Picture 2" descr="C:\Users\HIBA\Music\PATHOLOGIE\téléchargement (14).jpg"/>
          <p:cNvPicPr>
            <a:picLocks noGrp="1" noChangeAspect="1" noChangeArrowheads="1"/>
          </p:cNvPicPr>
          <p:nvPr>
            <p:ph idx="1"/>
          </p:nvPr>
        </p:nvPicPr>
        <p:blipFill>
          <a:blip r:embed="rId2"/>
          <a:srcRect/>
          <a:stretch>
            <a:fillRect/>
          </a:stretch>
        </p:blipFill>
        <p:spPr bwMode="auto">
          <a:xfrm>
            <a:off x="214282" y="3000349"/>
            <a:ext cx="6779422" cy="3857651"/>
          </a:xfrm>
          <a:prstGeom prst="rect">
            <a:avLst/>
          </a:prstGeom>
          <a:noFill/>
        </p:spPr>
      </p:pic>
      <p:pic>
        <p:nvPicPr>
          <p:cNvPr id="59395" name="Picture 3" descr="C:\Users\HIBA\Music\PATHOLOGIE\images.png"/>
          <p:cNvPicPr>
            <a:picLocks noChangeAspect="1" noChangeArrowheads="1"/>
          </p:cNvPicPr>
          <p:nvPr/>
        </p:nvPicPr>
        <p:blipFill>
          <a:blip r:embed="rId3"/>
          <a:srcRect/>
          <a:stretch>
            <a:fillRect/>
          </a:stretch>
        </p:blipFill>
        <p:spPr bwMode="auto">
          <a:xfrm>
            <a:off x="0" y="0"/>
            <a:ext cx="4714908" cy="280302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071546"/>
            <a:ext cx="7643866" cy="3108543"/>
          </a:xfrm>
          <a:prstGeom prst="rect">
            <a:avLst/>
          </a:prstGeom>
        </p:spPr>
        <p:txBody>
          <a:bodyPr wrap="square">
            <a:spAutoFit/>
          </a:bodyPr>
          <a:lstStyle/>
          <a:p>
            <a:r>
              <a:rPr lang="fr-FR" sz="2800" dirty="0" smtClean="0"/>
              <a:t>Les contrôles réalisés sur le béton à l’état frais constituent les premières vérifications possibles de la conformité d’un béton et permettent à la livraison de ce dernier de pouvoir détecter d’éventuelles variations susceptibles de nuire à la </a:t>
            </a:r>
            <a:r>
              <a:rPr lang="fr-FR" sz="2800" b="1" u="sng" dirty="0" smtClean="0">
                <a:solidFill>
                  <a:srgbClr val="00B050"/>
                </a:solidFill>
              </a:rPr>
              <a:t>mise en œuvre</a:t>
            </a:r>
            <a:r>
              <a:rPr lang="fr-FR" sz="2800" dirty="0" smtClean="0"/>
              <a:t>. </a:t>
            </a:r>
          </a:p>
          <a:p>
            <a:r>
              <a:rPr lang="fr-FR" sz="2800" u="sng" dirty="0" smtClean="0">
                <a:solidFill>
                  <a:srgbClr val="FF0000"/>
                </a:solidFill>
              </a:rPr>
              <a:t> donc à la bonne tenue des ouvrages dans le temps</a:t>
            </a:r>
            <a:endParaRPr lang="fr-FR" sz="2800" u="sng"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smtClean="0"/>
              <a:t>La boîte en L est une boîte en acier avec deux parties, l’une verticale et l’autre horizontale, séparées par une trappe et une grille de deux ou de trois barres de diamètre et d’espacement fixé. L’essai se déroule en suivant les étapes suivantes :</a:t>
            </a:r>
          </a:p>
          <a:p>
            <a:r>
              <a:rPr lang="fr-FR" dirty="0" smtClean="0"/>
              <a:t>remplir la partie verticale de la boîte en L ;</a:t>
            </a:r>
          </a:p>
          <a:p>
            <a:r>
              <a:rPr lang="fr-FR" dirty="0" smtClean="0"/>
              <a:t>attendre une minute avant de soulever la trappe, le béton s’écoule à travers la grille ;</a:t>
            </a:r>
          </a:p>
          <a:p>
            <a:r>
              <a:rPr lang="fr-FR" dirty="0" smtClean="0"/>
              <a:t>calculer le rapport de la hauteur de béton dans la partie verticale de la boîte après l’essai et la hauteur du béton dans l’extrémité de la partie horizontale.</a:t>
            </a:r>
          </a:p>
          <a:p>
            <a:r>
              <a:rPr lang="fr-FR" dirty="0" smtClean="0"/>
              <a:t>Ce rapport correspond au taux de remplissage.</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HIBA\Music\PATHOLOGIE\images (1).png"/>
          <p:cNvPicPr>
            <a:picLocks noChangeAspect="1" noChangeArrowheads="1"/>
          </p:cNvPicPr>
          <p:nvPr/>
        </p:nvPicPr>
        <p:blipFill>
          <a:blip r:embed="rId2"/>
          <a:srcRect/>
          <a:stretch>
            <a:fillRect/>
          </a:stretch>
        </p:blipFill>
        <p:spPr bwMode="auto">
          <a:xfrm>
            <a:off x="1785918" y="2747940"/>
            <a:ext cx="6913453" cy="4110060"/>
          </a:xfrm>
          <a:prstGeom prst="rect">
            <a:avLst/>
          </a:prstGeom>
          <a:noFill/>
        </p:spPr>
      </p:pic>
      <p:pic>
        <p:nvPicPr>
          <p:cNvPr id="60419" name="Picture 3" descr="C:\Users\HIBA\Music\PATHOLOGIE\téléchargement (15).jpg"/>
          <p:cNvPicPr>
            <a:picLocks noChangeAspect="1" noChangeArrowheads="1"/>
          </p:cNvPicPr>
          <p:nvPr/>
        </p:nvPicPr>
        <p:blipFill>
          <a:blip r:embed="rId3"/>
          <a:srcRect/>
          <a:stretch>
            <a:fillRect/>
          </a:stretch>
        </p:blipFill>
        <p:spPr bwMode="auto">
          <a:xfrm>
            <a:off x="428596" y="214290"/>
            <a:ext cx="2714644" cy="2967169"/>
          </a:xfrm>
          <a:prstGeom prst="rect">
            <a:avLst/>
          </a:prstGeom>
          <a:noFill/>
        </p:spPr>
      </p:pic>
      <p:sp>
        <p:nvSpPr>
          <p:cNvPr id="4" name="Rectangle 3"/>
          <p:cNvSpPr/>
          <p:nvPr/>
        </p:nvSpPr>
        <p:spPr>
          <a:xfrm>
            <a:off x="3643306" y="1357298"/>
            <a:ext cx="4572000" cy="830997"/>
          </a:xfrm>
          <a:prstGeom prst="rect">
            <a:avLst/>
          </a:prstGeom>
        </p:spPr>
        <p:txBody>
          <a:bodyPr>
            <a:spAutoFit/>
          </a:bodyPr>
          <a:lstStyle/>
          <a:p>
            <a:r>
              <a:rPr lang="fr-FR" sz="2400" dirty="0" smtClean="0"/>
              <a:t>- le taux de passage à la boite en L doit être supérieur à 0,8</a:t>
            </a:r>
            <a:endParaRPr lang="fr-F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428736"/>
            <a:ext cx="7715304" cy="2677656"/>
          </a:xfrm>
          <a:prstGeom prst="rect">
            <a:avLst/>
          </a:prstGeom>
        </p:spPr>
        <p:txBody>
          <a:bodyPr wrap="square">
            <a:spAutoFit/>
          </a:bodyPr>
          <a:lstStyle/>
          <a:p>
            <a:r>
              <a:rPr lang="fr-FR" sz="2400" dirty="0" smtClean="0"/>
              <a:t>Cet essai vise à qualifier les bétons </a:t>
            </a:r>
            <a:r>
              <a:rPr lang="fr-FR" sz="2400" dirty="0" err="1" smtClean="0"/>
              <a:t>autoplaçant</a:t>
            </a:r>
            <a:r>
              <a:rPr lang="fr-FR" sz="2400" dirty="0" smtClean="0"/>
              <a:t> vis-à-vis du risque de ségrégation. Il peut être utilisé en phase d’étude de formulation d’un béton </a:t>
            </a:r>
            <a:r>
              <a:rPr lang="fr-FR" sz="2400" dirty="0" err="1" smtClean="0"/>
              <a:t>autonivelant</a:t>
            </a:r>
            <a:r>
              <a:rPr lang="fr-FR" sz="2400" dirty="0" smtClean="0"/>
              <a:t> en laboratoire, ou pour le contrôle de la stabilité du béton livré sur chantier. Cet essai complète les essais permettant d’apprécier la mobilité en milieu confiné ou non, en caractérisant la stabilité [AFGC]</a:t>
            </a:r>
            <a:endParaRPr lang="fr-FR" sz="2400" dirty="0"/>
          </a:p>
        </p:txBody>
      </p:sp>
      <p:sp>
        <p:nvSpPr>
          <p:cNvPr id="3" name="Rectangle 2"/>
          <p:cNvSpPr/>
          <p:nvPr/>
        </p:nvSpPr>
        <p:spPr>
          <a:xfrm>
            <a:off x="3394074" y="222677"/>
            <a:ext cx="4106883" cy="461665"/>
          </a:xfrm>
          <a:prstGeom prst="rect">
            <a:avLst/>
          </a:prstGeom>
        </p:spPr>
        <p:txBody>
          <a:bodyPr wrap="square">
            <a:spAutoFit/>
          </a:bodyPr>
          <a:lstStyle/>
          <a:p>
            <a:pPr lvl="0"/>
            <a:r>
              <a:rPr lang="fr-FR" sz="2400" b="1" dirty="0">
                <a:solidFill>
                  <a:srgbClr val="FF0000"/>
                </a:solidFill>
              </a:rPr>
              <a:t>Essai de stabilité au tamis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720840"/>
            <a:ext cx="8358246" cy="3416320"/>
          </a:xfrm>
          <a:prstGeom prst="rect">
            <a:avLst/>
          </a:prstGeom>
        </p:spPr>
        <p:txBody>
          <a:bodyPr wrap="square">
            <a:spAutoFit/>
          </a:bodyPr>
          <a:lstStyle/>
          <a:p>
            <a:r>
              <a:rPr lang="fr-FR" sz="2400" dirty="0" smtClean="0"/>
              <a:t>L’essai se déroule en suivant les étapes suivantes :</a:t>
            </a:r>
          </a:p>
          <a:p>
            <a:r>
              <a:rPr lang="fr-FR" sz="2400" dirty="0" smtClean="0"/>
              <a:t>remplir un seau de 10 litres avec du béton ;</a:t>
            </a:r>
          </a:p>
          <a:p>
            <a:r>
              <a:rPr lang="fr-FR" sz="2400" dirty="0" smtClean="0"/>
              <a:t>le laisser reposer 15 minutes ;</a:t>
            </a:r>
          </a:p>
          <a:p>
            <a:r>
              <a:rPr lang="fr-FR" sz="2400" dirty="0" smtClean="0"/>
              <a:t>verser la partie supérieure (4,8 kg de béton ± 0.2 kg) sur le tamis depuis une hauteur de 50 cm ;</a:t>
            </a:r>
          </a:p>
          <a:p>
            <a:r>
              <a:rPr lang="fr-FR" sz="2400" dirty="0" smtClean="0"/>
              <a:t>attendre 2 minutes puis peser la laitance qui est passée au travers le tamis ;</a:t>
            </a:r>
          </a:p>
          <a:p>
            <a:r>
              <a:rPr lang="fr-FR" sz="2400" dirty="0" smtClean="0"/>
              <a:t>calculer le pourcentage de laitance en divisant la masse de la laitance par la masse initiale du béton.</a:t>
            </a:r>
            <a:endParaRPr lang="fr-F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HIBA\Music\PATHOLOGIE\images (16).jpg"/>
          <p:cNvPicPr>
            <a:picLocks noChangeAspect="1" noChangeArrowheads="1"/>
          </p:cNvPicPr>
          <p:nvPr/>
        </p:nvPicPr>
        <p:blipFill>
          <a:blip r:embed="rId2"/>
          <a:srcRect/>
          <a:stretch>
            <a:fillRect/>
          </a:stretch>
        </p:blipFill>
        <p:spPr bwMode="auto">
          <a:xfrm>
            <a:off x="5233966" y="1500174"/>
            <a:ext cx="3910034" cy="4745124"/>
          </a:xfrm>
          <a:prstGeom prst="rect">
            <a:avLst/>
          </a:prstGeom>
          <a:noFill/>
        </p:spPr>
      </p:pic>
      <p:sp>
        <p:nvSpPr>
          <p:cNvPr id="3" name="Rectangle 2"/>
          <p:cNvSpPr/>
          <p:nvPr/>
        </p:nvSpPr>
        <p:spPr>
          <a:xfrm>
            <a:off x="785786" y="500042"/>
            <a:ext cx="4572000" cy="1477328"/>
          </a:xfrm>
          <a:prstGeom prst="rect">
            <a:avLst/>
          </a:prstGeom>
        </p:spPr>
        <p:txBody>
          <a:bodyPr>
            <a:spAutoFit/>
          </a:bodyPr>
          <a:lstStyle/>
          <a:p>
            <a:r>
              <a:rPr lang="fr-FR" dirty="0" smtClean="0"/>
              <a:t>Le pourcentage en poids de laitance par rapport au poids de l’échantillon donne l’indice de ségrégation </a:t>
            </a:r>
          </a:p>
          <a:p>
            <a:r>
              <a:rPr lang="fr-FR" dirty="0" smtClean="0"/>
              <a:t>la mesure de cet indice conduit à classer les formules de BAP de la façon suivante:</a:t>
            </a:r>
            <a:endParaRPr lang="fr-FR" dirty="0"/>
          </a:p>
        </p:txBody>
      </p:sp>
      <p:sp>
        <p:nvSpPr>
          <p:cNvPr id="4" name="Rectangle 3"/>
          <p:cNvSpPr/>
          <p:nvPr/>
        </p:nvSpPr>
        <p:spPr>
          <a:xfrm>
            <a:off x="857224" y="2571744"/>
            <a:ext cx="4572000" cy="1477328"/>
          </a:xfrm>
          <a:prstGeom prst="rect">
            <a:avLst/>
          </a:prstGeom>
        </p:spPr>
        <p:txBody>
          <a:bodyPr>
            <a:spAutoFit/>
          </a:bodyPr>
          <a:lstStyle/>
          <a:p>
            <a:r>
              <a:rPr lang="fr-FR" dirty="0" smtClean="0">
                <a:solidFill>
                  <a:srgbClr val="00B050"/>
                </a:solidFill>
              </a:rPr>
              <a:t>15 %    stabilité satisfaisante. </a:t>
            </a:r>
          </a:p>
          <a:p>
            <a:r>
              <a:rPr lang="fr-FR" dirty="0" smtClean="0">
                <a:solidFill>
                  <a:srgbClr val="00B050"/>
                </a:solidFill>
              </a:rPr>
              <a:t>Entre 15 %  et  30 % , la stabilité  est critique, l’essai à refaire in situ. </a:t>
            </a:r>
            <a:endParaRPr lang="fr-FR" dirty="0">
              <a:solidFill>
                <a:srgbClr val="00B050"/>
              </a:solidFill>
            </a:endParaRPr>
          </a:p>
          <a:p>
            <a:r>
              <a:rPr lang="fr-FR" dirty="0" smtClean="0">
                <a:solidFill>
                  <a:srgbClr val="00B050"/>
                </a:solidFill>
              </a:rPr>
              <a:t>&gt; 30 % stabilité  très mauvaise, béton inutilisable. </a:t>
            </a:r>
            <a:endParaRPr lang="fr-FR" dirty="0">
              <a:solidFill>
                <a:srgbClr val="00B05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FR" dirty="0" smtClean="0">
                <a:solidFill>
                  <a:srgbClr val="FF0000"/>
                </a:solidFill>
              </a:rPr>
              <a:t>Applications </a:t>
            </a:r>
          </a:p>
        </p:txBody>
      </p:sp>
      <p:sp>
        <p:nvSpPr>
          <p:cNvPr id="8195" name="Rectangle 3"/>
          <p:cNvSpPr>
            <a:spLocks noGrp="1" noChangeArrowheads="1"/>
          </p:cNvSpPr>
          <p:nvPr>
            <p:ph type="body" idx="1"/>
          </p:nvPr>
        </p:nvSpPr>
        <p:spPr/>
        <p:txBody>
          <a:bodyPr/>
          <a:lstStyle/>
          <a:p>
            <a:pPr eaLnBrk="1" hangingPunct="1"/>
            <a:r>
              <a:rPr lang="fr-FR" sz="2500" dirty="0" smtClean="0">
                <a:solidFill>
                  <a:srgbClr val="00B050"/>
                </a:solidFill>
              </a:rPr>
              <a:t>Intérêt du BAP</a:t>
            </a:r>
          </a:p>
          <a:p>
            <a:pPr lvl="1" eaLnBrk="1" hangingPunct="1"/>
            <a:r>
              <a:rPr lang="fr-FR" sz="2100" dirty="0" smtClean="0">
                <a:solidFill>
                  <a:srgbClr val="00B050"/>
                </a:solidFill>
              </a:rPr>
              <a:t>Gains de productivité</a:t>
            </a:r>
          </a:p>
          <a:p>
            <a:pPr lvl="1" eaLnBrk="1" hangingPunct="1"/>
            <a:r>
              <a:rPr lang="fr-FR" sz="2100" dirty="0" smtClean="0">
                <a:solidFill>
                  <a:srgbClr val="00B050"/>
                </a:solidFill>
              </a:rPr>
              <a:t>Economie de main d’œuvre</a:t>
            </a:r>
          </a:p>
          <a:p>
            <a:pPr lvl="1" eaLnBrk="1" hangingPunct="1"/>
            <a:r>
              <a:rPr lang="fr-FR" sz="2100" dirty="0" smtClean="0">
                <a:solidFill>
                  <a:srgbClr val="00B050"/>
                </a:solidFill>
              </a:rPr>
              <a:t>Amélioration de la qualité de parement</a:t>
            </a:r>
          </a:p>
          <a:p>
            <a:pPr eaLnBrk="1" hangingPunct="1"/>
            <a:r>
              <a:rPr lang="fr-FR" sz="2500" dirty="0" smtClean="0">
                <a:solidFill>
                  <a:srgbClr val="00B050"/>
                </a:solidFill>
              </a:rPr>
              <a:t>Domaines d’utilisation</a:t>
            </a:r>
          </a:p>
          <a:p>
            <a:pPr lvl="1" eaLnBrk="1" hangingPunct="1"/>
            <a:r>
              <a:rPr lang="fr-FR" sz="2100" dirty="0" smtClean="0">
                <a:solidFill>
                  <a:srgbClr val="00B050"/>
                </a:solidFill>
              </a:rPr>
              <a:t>Bétons traditionnels de chantier</a:t>
            </a:r>
          </a:p>
          <a:p>
            <a:pPr lvl="1" eaLnBrk="1" hangingPunct="1"/>
            <a:r>
              <a:rPr lang="fr-FR" sz="2100" dirty="0" smtClean="0">
                <a:solidFill>
                  <a:srgbClr val="00B050"/>
                </a:solidFill>
              </a:rPr>
              <a:t>Bétons préfabriqués et mobiliers</a:t>
            </a:r>
          </a:p>
          <a:p>
            <a:pPr eaLnBrk="1" hangingPunct="1"/>
            <a:r>
              <a:rPr lang="fr-FR" sz="2500" dirty="0" smtClean="0">
                <a:solidFill>
                  <a:srgbClr val="00B050"/>
                </a:solidFill>
              </a:rPr>
              <a:t>Conclusion : appelé à se développer</a:t>
            </a:r>
          </a:p>
          <a:p>
            <a:pPr lvl="1" eaLnBrk="1" hangingPunct="1"/>
            <a:r>
              <a:rPr lang="fr-FR" sz="2100" dirty="0" smtClean="0">
                <a:solidFill>
                  <a:srgbClr val="00B050"/>
                </a:solidFill>
              </a:rPr>
              <a:t>Plus d’exigences : organisation, collaboration entre intervenants, maîtrise des coûts</a:t>
            </a:r>
          </a:p>
          <a:p>
            <a:pPr eaLnBrk="1" hangingPunct="1"/>
            <a:endParaRPr lang="fr-FR" sz="25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mtClean="0"/>
              <a:t>Exemple 1</a:t>
            </a:r>
          </a:p>
        </p:txBody>
      </p:sp>
      <p:sp>
        <p:nvSpPr>
          <p:cNvPr id="9219" name="Rectangle 3"/>
          <p:cNvSpPr>
            <a:spLocks noGrp="1" noChangeArrowheads="1"/>
          </p:cNvSpPr>
          <p:nvPr>
            <p:ph type="body" idx="1"/>
          </p:nvPr>
        </p:nvSpPr>
        <p:spPr/>
        <p:txBody>
          <a:bodyPr/>
          <a:lstStyle/>
          <a:p>
            <a:pPr eaLnBrk="1" hangingPunct="1"/>
            <a:r>
              <a:rPr lang="fr-FR" smtClean="0"/>
              <a:t>Hyperfluidité</a:t>
            </a:r>
          </a:p>
          <a:p>
            <a:pPr eaLnBrk="1" hangingPunct="1"/>
            <a:endParaRPr lang="fr-FR" smtClean="0"/>
          </a:p>
        </p:txBody>
      </p:sp>
      <p:pic>
        <p:nvPicPr>
          <p:cNvPr id="9220" name="Picture 4" descr="scan0001"/>
          <p:cNvPicPr>
            <a:picLocks noChangeAspect="1" noChangeArrowheads="1"/>
          </p:cNvPicPr>
          <p:nvPr/>
        </p:nvPicPr>
        <p:blipFill>
          <a:blip r:embed="rId2"/>
          <a:srcRect/>
          <a:stretch>
            <a:fillRect/>
          </a:stretch>
        </p:blipFill>
        <p:spPr bwMode="auto">
          <a:xfrm>
            <a:off x="3286116" y="2071678"/>
            <a:ext cx="5013349" cy="4415957"/>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3490" name="Picture 2" descr="C:\Users\HIBA\Music\PATHOLOGIE\téléchargement (16).jpg"/>
          <p:cNvPicPr>
            <a:picLocks noGrp="1" noChangeAspect="1" noChangeArrowheads="1"/>
          </p:cNvPicPr>
          <p:nvPr>
            <p:ph idx="1"/>
          </p:nvPr>
        </p:nvPicPr>
        <p:blipFill>
          <a:blip r:embed="rId2"/>
          <a:srcRect/>
          <a:stretch>
            <a:fillRect/>
          </a:stretch>
        </p:blipFill>
        <p:spPr bwMode="auto">
          <a:xfrm>
            <a:off x="285720" y="357166"/>
            <a:ext cx="3767157" cy="3886479"/>
          </a:xfrm>
          <a:prstGeom prst="rect">
            <a:avLst/>
          </a:prstGeom>
          <a:noFill/>
        </p:spPr>
      </p:pic>
      <p:pic>
        <p:nvPicPr>
          <p:cNvPr id="63491" name="Picture 3" descr="C:\Users\HIBA\Music\PATHOLOGIE\téléchargement (17).jpg"/>
          <p:cNvPicPr>
            <a:picLocks noChangeAspect="1" noChangeArrowheads="1"/>
          </p:cNvPicPr>
          <p:nvPr/>
        </p:nvPicPr>
        <p:blipFill>
          <a:blip r:embed="rId3"/>
          <a:srcRect/>
          <a:stretch>
            <a:fillRect/>
          </a:stretch>
        </p:blipFill>
        <p:spPr bwMode="auto">
          <a:xfrm>
            <a:off x="4214810" y="2214554"/>
            <a:ext cx="4429156" cy="417196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412" y="214290"/>
            <a:ext cx="8229600" cy="1143000"/>
          </a:xfrm>
        </p:spPr>
        <p:txBody>
          <a:bodyPr/>
          <a:lstStyle/>
          <a:p>
            <a:pPr eaLnBrk="1" hangingPunct="1"/>
            <a:r>
              <a:rPr lang="fr-FR" dirty="0" smtClean="0"/>
              <a:t>Exemple 2</a:t>
            </a:r>
          </a:p>
        </p:txBody>
      </p:sp>
      <p:sp>
        <p:nvSpPr>
          <p:cNvPr id="10243" name="Rectangle 3"/>
          <p:cNvSpPr>
            <a:spLocks noGrp="1" noChangeArrowheads="1"/>
          </p:cNvSpPr>
          <p:nvPr>
            <p:ph type="body" idx="1"/>
          </p:nvPr>
        </p:nvSpPr>
        <p:spPr>
          <a:xfrm>
            <a:off x="428596" y="1643050"/>
            <a:ext cx="8229600" cy="4525963"/>
          </a:xfrm>
        </p:spPr>
        <p:txBody>
          <a:bodyPr/>
          <a:lstStyle/>
          <a:p>
            <a:pPr eaLnBrk="1" hangingPunct="1"/>
            <a:r>
              <a:rPr lang="fr-FR" smtClean="0"/>
              <a:t>Chantier</a:t>
            </a:r>
          </a:p>
          <a:p>
            <a:pPr eaLnBrk="1" hangingPunct="1"/>
            <a:endParaRPr lang="fr-FR" smtClean="0"/>
          </a:p>
        </p:txBody>
      </p:sp>
      <p:pic>
        <p:nvPicPr>
          <p:cNvPr id="11265" name="Picture 1" descr="C:\Users\HIBA\Music\PATHOLOGIE\téléchargement (18).jpg"/>
          <p:cNvPicPr>
            <a:picLocks noChangeAspect="1" noChangeArrowheads="1"/>
          </p:cNvPicPr>
          <p:nvPr/>
        </p:nvPicPr>
        <p:blipFill>
          <a:blip r:embed="rId2"/>
          <a:srcRect/>
          <a:stretch>
            <a:fillRect/>
          </a:stretch>
        </p:blipFill>
        <p:spPr bwMode="auto">
          <a:xfrm>
            <a:off x="571472" y="3071810"/>
            <a:ext cx="5657141" cy="2909903"/>
          </a:xfrm>
          <a:prstGeom prst="rect">
            <a:avLst/>
          </a:prstGeom>
          <a:noFill/>
        </p:spPr>
      </p:pic>
      <p:pic>
        <p:nvPicPr>
          <p:cNvPr id="11266" name="Picture 2" descr="C:\Users\HIBA\Music\PATHOLOGIE\images (17).jpg"/>
          <p:cNvPicPr>
            <a:picLocks noChangeAspect="1" noChangeArrowheads="1"/>
          </p:cNvPicPr>
          <p:nvPr/>
        </p:nvPicPr>
        <p:blipFill>
          <a:blip r:embed="rId3"/>
          <a:srcRect/>
          <a:stretch>
            <a:fillRect/>
          </a:stretch>
        </p:blipFill>
        <p:spPr bwMode="auto">
          <a:xfrm>
            <a:off x="5116294" y="642918"/>
            <a:ext cx="4027706" cy="2714644"/>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4514" name="Picture 2" descr="C:\Users\HIBA\Music\PATHOLOGIE\images (18).jpg"/>
          <p:cNvPicPr>
            <a:picLocks noGrp="1" noChangeAspect="1" noChangeArrowheads="1"/>
          </p:cNvPicPr>
          <p:nvPr>
            <p:ph idx="1"/>
          </p:nvPr>
        </p:nvPicPr>
        <p:blipFill>
          <a:blip r:embed="rId2"/>
          <a:srcRect/>
          <a:stretch>
            <a:fillRect/>
          </a:stretch>
        </p:blipFill>
        <p:spPr bwMode="auto">
          <a:xfrm>
            <a:off x="214282" y="285728"/>
            <a:ext cx="4754179" cy="2915455"/>
          </a:xfrm>
          <a:prstGeom prst="rect">
            <a:avLst/>
          </a:prstGeom>
          <a:noFill/>
        </p:spPr>
      </p:pic>
      <p:pic>
        <p:nvPicPr>
          <p:cNvPr id="64515" name="Picture 3" descr="C:\Users\HIBA\Music\PATHOLOGIE\images (19).jpg"/>
          <p:cNvPicPr>
            <a:picLocks noChangeAspect="1" noChangeArrowheads="1"/>
          </p:cNvPicPr>
          <p:nvPr/>
        </p:nvPicPr>
        <p:blipFill>
          <a:blip r:embed="rId3"/>
          <a:srcRect/>
          <a:stretch>
            <a:fillRect/>
          </a:stretch>
        </p:blipFill>
        <p:spPr bwMode="auto">
          <a:xfrm>
            <a:off x="4357686" y="3357562"/>
            <a:ext cx="4364010" cy="3214710"/>
          </a:xfrm>
          <a:prstGeom prst="rect">
            <a:avLst/>
          </a:prstGeom>
          <a:noFill/>
        </p:spPr>
      </p:pic>
      <p:pic>
        <p:nvPicPr>
          <p:cNvPr id="64516" name="Picture 4" descr="C:\Users\HIBA\Music\PATHOLOGIE\téléchargement (19).jpg"/>
          <p:cNvPicPr>
            <a:picLocks noChangeAspect="1" noChangeArrowheads="1"/>
          </p:cNvPicPr>
          <p:nvPr/>
        </p:nvPicPr>
        <p:blipFill>
          <a:blip r:embed="rId4"/>
          <a:srcRect/>
          <a:stretch>
            <a:fillRect/>
          </a:stretch>
        </p:blipFill>
        <p:spPr bwMode="auto">
          <a:xfrm>
            <a:off x="214282" y="3500438"/>
            <a:ext cx="4120354" cy="29562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1500174"/>
            <a:ext cx="6643734" cy="1938992"/>
          </a:xfrm>
          <a:prstGeom prst="rect">
            <a:avLst/>
          </a:prstGeom>
        </p:spPr>
        <p:txBody>
          <a:bodyPr wrap="square">
            <a:spAutoFit/>
          </a:bodyPr>
          <a:lstStyle/>
          <a:p>
            <a:r>
              <a:rPr lang="fr-FR" sz="2400" dirty="0"/>
              <a:t>Le béton est dit </a:t>
            </a:r>
            <a:r>
              <a:rPr lang="fr-FR" sz="2400" dirty="0" smtClean="0"/>
              <a:t>frais lorsqu’il n’a </a:t>
            </a:r>
            <a:r>
              <a:rPr lang="fr-FR" sz="2400" dirty="0"/>
              <a:t>pas entamé son processus de </a:t>
            </a:r>
            <a:r>
              <a:rPr lang="fr-FR" sz="2400" u="sng" dirty="0">
                <a:solidFill>
                  <a:srgbClr val="00B050"/>
                </a:solidFill>
              </a:rPr>
              <a:t>prise et de </a:t>
            </a:r>
            <a:r>
              <a:rPr lang="fr-FR" sz="2400" u="sng" dirty="0" smtClean="0">
                <a:solidFill>
                  <a:srgbClr val="00B050"/>
                </a:solidFill>
              </a:rPr>
              <a:t>durcissement  </a:t>
            </a:r>
          </a:p>
          <a:p>
            <a:r>
              <a:rPr lang="fr-FR" sz="2400" dirty="0" smtClean="0"/>
              <a:t>Le</a:t>
            </a:r>
            <a:r>
              <a:rPr lang="fr-FR" sz="2400" dirty="0"/>
              <a:t> </a:t>
            </a:r>
            <a:r>
              <a:rPr lang="fr-FR" sz="2400" dirty="0" smtClean="0"/>
              <a:t>béton frais</a:t>
            </a:r>
            <a:r>
              <a:rPr lang="fr-FR" sz="2400" dirty="0"/>
              <a:t> a la capacité de se </a:t>
            </a:r>
            <a:r>
              <a:rPr lang="fr-FR" sz="2400" dirty="0" smtClean="0"/>
              <a:t>déformer </a:t>
            </a:r>
            <a:r>
              <a:rPr lang="fr-FR" sz="2400" dirty="0"/>
              <a:t>et de </a:t>
            </a:r>
            <a:r>
              <a:rPr lang="fr-FR" sz="2400" dirty="0" smtClean="0"/>
              <a:t>s’écouler, ce </a:t>
            </a:r>
            <a:r>
              <a:rPr lang="fr-FR" sz="2400" dirty="0"/>
              <a:t>qui permet de le transporter ou de le pomper et </a:t>
            </a:r>
            <a:r>
              <a:rPr lang="fr-FR" sz="2400" dirty="0" smtClean="0"/>
              <a:t>de remplir </a:t>
            </a:r>
            <a:r>
              <a:rPr lang="fr-FR" sz="2400" dirty="0"/>
              <a:t>les moules ou les </a:t>
            </a:r>
            <a:r>
              <a:rPr lang="fr-FR" sz="2400" dirty="0" smtClean="0"/>
              <a:t>coffrages</a:t>
            </a:r>
            <a:endParaRPr lang="fr-FR" sz="2400" dirty="0"/>
          </a:p>
        </p:txBody>
      </p:sp>
      <p:pic>
        <p:nvPicPr>
          <p:cNvPr id="29697" name="Picture 1" descr="C:\Users\HIBA\Music\PATHOLOGIE\téléchargement (12).jpg"/>
          <p:cNvPicPr>
            <a:picLocks noChangeAspect="1" noChangeArrowheads="1"/>
          </p:cNvPicPr>
          <p:nvPr/>
        </p:nvPicPr>
        <p:blipFill>
          <a:blip r:embed="rId2"/>
          <a:srcRect/>
          <a:stretch>
            <a:fillRect/>
          </a:stretch>
        </p:blipFill>
        <p:spPr bwMode="auto">
          <a:xfrm>
            <a:off x="3071802" y="3866448"/>
            <a:ext cx="3357586" cy="223432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Plus l’étalement est important, plus le béton est fluide.</a:t>
            </a:r>
          </a:p>
          <a:p>
            <a:r>
              <a:rPr lang="fr-FR" dirty="0"/>
              <a:t>La norme NF EN </a:t>
            </a:r>
            <a:r>
              <a:rPr lang="fr-FR" dirty="0" smtClean="0"/>
              <a:t>206</a:t>
            </a:r>
            <a:r>
              <a:rPr lang="fr-FR" dirty="0"/>
              <a:t> classe l’étalement du béton en trois groupes.</a:t>
            </a:r>
          </a:p>
          <a:p>
            <a:r>
              <a:rPr lang="fr-FR" dirty="0" smtClean="0"/>
              <a:t>Classe Étalement en mm </a:t>
            </a:r>
          </a:p>
          <a:p>
            <a:r>
              <a:rPr lang="fr-FR" dirty="0" smtClean="0"/>
              <a:t>SF1  550 – 650 </a:t>
            </a:r>
          </a:p>
          <a:p>
            <a:r>
              <a:rPr lang="fr-FR" dirty="0" smtClean="0"/>
              <a:t>SF2   660 - 750</a:t>
            </a:r>
          </a:p>
          <a:p>
            <a:r>
              <a:rPr lang="fr-FR" dirty="0" smtClean="0"/>
              <a:t>SF3   760 – 850</a:t>
            </a:r>
          </a:p>
          <a:p>
            <a:r>
              <a:rPr lang="fr-FR" dirty="0" smtClean="0"/>
              <a:t>Plus </a:t>
            </a:r>
            <a:r>
              <a:rPr lang="fr-FR" dirty="0"/>
              <a:t>le temps d'étalement est court, plus le béton est fluide.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7643866" cy="2308324"/>
          </a:xfrm>
          <a:prstGeom prst="rect">
            <a:avLst/>
          </a:prstGeom>
        </p:spPr>
        <p:txBody>
          <a:bodyPr wrap="square">
            <a:spAutoFit/>
          </a:bodyPr>
          <a:lstStyle/>
          <a:p>
            <a:r>
              <a:rPr lang="fr-FR" sz="2400" b="1" dirty="0" smtClean="0"/>
              <a:t>    Le </a:t>
            </a:r>
            <a:r>
              <a:rPr lang="fr-FR" sz="2400" b="1" dirty="0"/>
              <a:t>béton </a:t>
            </a:r>
            <a:r>
              <a:rPr lang="fr-FR" sz="2400" b="1" dirty="0" smtClean="0"/>
              <a:t>frais </a:t>
            </a:r>
            <a:r>
              <a:rPr lang="fr-FR" sz="2400" b="1" dirty="0"/>
              <a:t>est une sorte de </a:t>
            </a:r>
            <a:r>
              <a:rPr lang="fr-FR" sz="2400" b="1" dirty="0" smtClean="0"/>
              <a:t>matériau de construction  dont les </a:t>
            </a:r>
            <a:r>
              <a:rPr lang="fr-FR" sz="2400" b="1" dirty="0"/>
              <a:t>constituants sont </a:t>
            </a:r>
            <a:r>
              <a:rPr lang="fr-FR" sz="2400" b="1" dirty="0">
                <a:solidFill>
                  <a:srgbClr val="00B050"/>
                </a:solidFill>
                <a:effectLst>
                  <a:outerShdw blurRad="38100" dist="38100" dir="2700000" algn="tl">
                    <a:srgbClr val="000000">
                      <a:alpha val="43137"/>
                    </a:srgbClr>
                  </a:outerShdw>
                </a:effectLst>
              </a:rPr>
              <a:t>le </a:t>
            </a:r>
            <a:r>
              <a:rPr lang="fr-FR" sz="2400" b="1" dirty="0" smtClean="0">
                <a:solidFill>
                  <a:srgbClr val="00B050"/>
                </a:solidFill>
                <a:effectLst>
                  <a:outerShdw blurRad="38100" dist="38100" dir="2700000" algn="tl">
                    <a:srgbClr val="000000">
                      <a:alpha val="43137"/>
                    </a:srgbClr>
                  </a:outerShdw>
                </a:effectLst>
              </a:rPr>
              <a:t>ciment, </a:t>
            </a:r>
            <a:r>
              <a:rPr lang="fr-FR" sz="2400" b="1" dirty="0">
                <a:solidFill>
                  <a:srgbClr val="00B050"/>
                </a:solidFill>
                <a:effectLst>
                  <a:outerShdw blurRad="38100" dist="38100" dir="2700000" algn="tl">
                    <a:srgbClr val="000000">
                      <a:alpha val="43137"/>
                    </a:srgbClr>
                  </a:outerShdw>
                </a:effectLst>
              </a:rPr>
              <a:t>les </a:t>
            </a:r>
            <a:r>
              <a:rPr lang="fr-FR" sz="2400" b="1" dirty="0" smtClean="0">
                <a:solidFill>
                  <a:srgbClr val="00B050"/>
                </a:solidFill>
                <a:effectLst>
                  <a:outerShdw blurRad="38100" dist="38100" dir="2700000" algn="tl">
                    <a:srgbClr val="000000">
                      <a:alpha val="43137"/>
                    </a:srgbClr>
                  </a:outerShdw>
                </a:effectLst>
              </a:rPr>
              <a:t>granulats, l’eau </a:t>
            </a:r>
            <a:r>
              <a:rPr lang="fr-FR" sz="2400" b="1" dirty="0"/>
              <a:t>et </a:t>
            </a:r>
            <a:r>
              <a:rPr lang="fr-FR" sz="2400" b="1" dirty="0" smtClean="0"/>
              <a:t>éventuellement des adjuvants </a:t>
            </a:r>
            <a:r>
              <a:rPr lang="fr-FR" sz="2400" b="1" dirty="0"/>
              <a:t>soit </a:t>
            </a:r>
            <a:r>
              <a:rPr lang="fr-FR" sz="2400" b="1" dirty="0" smtClean="0"/>
              <a:t>liquides , </a:t>
            </a:r>
            <a:r>
              <a:rPr lang="fr-FR" sz="2400" b="1" dirty="0"/>
              <a:t>soit en </a:t>
            </a:r>
            <a:r>
              <a:rPr lang="fr-FR" sz="2400" b="1" dirty="0" smtClean="0"/>
              <a:t>poudre Dans </a:t>
            </a:r>
            <a:r>
              <a:rPr lang="fr-FR" sz="2400" b="1" dirty="0"/>
              <a:t>le béton </a:t>
            </a:r>
            <a:r>
              <a:rPr lang="fr-FR" sz="2400" b="1" dirty="0" smtClean="0"/>
              <a:t>frais</a:t>
            </a:r>
            <a:r>
              <a:rPr lang="fr-FR" sz="2400" b="1" dirty="0"/>
              <a:t> lors </a:t>
            </a:r>
            <a:r>
              <a:rPr lang="fr-FR" sz="2400" b="1" dirty="0" smtClean="0"/>
              <a:t>de sa fabrication existe </a:t>
            </a:r>
            <a:r>
              <a:rPr lang="fr-FR" sz="2400" b="1" dirty="0"/>
              <a:t>aussi </a:t>
            </a:r>
            <a:r>
              <a:rPr lang="fr-FR" sz="2400" b="1" dirty="0" smtClean="0"/>
              <a:t>l’air</a:t>
            </a:r>
            <a:r>
              <a:rPr lang="fr-FR" sz="2400" b="1" dirty="0"/>
              <a:t>,</a:t>
            </a:r>
            <a:r>
              <a:rPr lang="fr-FR" sz="2400" b="1" dirty="0" smtClean="0"/>
              <a:t> </a:t>
            </a:r>
            <a:r>
              <a:rPr lang="fr-FR" sz="2400" b="1" dirty="0"/>
              <a:t>qui </a:t>
            </a:r>
            <a:r>
              <a:rPr lang="fr-FR" sz="2400" b="1" dirty="0" smtClean="0"/>
              <a:t>joue </a:t>
            </a:r>
            <a:r>
              <a:rPr lang="fr-FR" sz="2400" b="1" dirty="0"/>
              <a:t>un </a:t>
            </a:r>
            <a:r>
              <a:rPr lang="fr-FR" sz="2400" b="1" dirty="0" smtClean="0"/>
              <a:t>rôle </a:t>
            </a:r>
            <a:r>
              <a:rPr lang="fr-FR" sz="2400" b="1" dirty="0"/>
              <a:t>non pas seulement sur sa </a:t>
            </a:r>
            <a:r>
              <a:rPr lang="fr-FR" sz="2400" b="1" dirty="0" smtClean="0"/>
              <a:t>plasticité, </a:t>
            </a:r>
            <a:r>
              <a:rPr lang="fr-FR" sz="2400" b="1" dirty="0"/>
              <a:t>mais </a:t>
            </a:r>
            <a:r>
              <a:rPr lang="fr-FR" sz="2400" b="1" dirty="0" smtClean="0"/>
              <a:t>également </a:t>
            </a:r>
            <a:r>
              <a:rPr lang="fr-FR" sz="2400" b="1" dirty="0"/>
              <a:t>sur ses </a:t>
            </a:r>
            <a:r>
              <a:rPr lang="fr-FR" sz="2400" b="1" dirty="0" smtClean="0"/>
              <a:t>déformations </a:t>
            </a:r>
            <a:r>
              <a:rPr lang="fr-FR" sz="2400" b="1" dirty="0"/>
              <a:t>et ses </a:t>
            </a:r>
            <a:r>
              <a:rPr lang="fr-FR" sz="2400" b="1" dirty="0" smtClean="0"/>
              <a:t>propriétés finales</a:t>
            </a:r>
            <a:endParaRPr lang="fr-FR" sz="2400" b="1" dirty="0"/>
          </a:p>
        </p:txBody>
      </p:sp>
      <p:pic>
        <p:nvPicPr>
          <p:cNvPr id="28673" name="Picture 1" descr="C:\Users\HIBA\Music\PATHOLOGIE\téléchargement.png"/>
          <p:cNvPicPr>
            <a:picLocks noChangeAspect="1" noChangeArrowheads="1"/>
          </p:cNvPicPr>
          <p:nvPr/>
        </p:nvPicPr>
        <p:blipFill>
          <a:blip r:embed="rId2"/>
          <a:srcRect/>
          <a:stretch>
            <a:fillRect/>
          </a:stretch>
        </p:blipFill>
        <p:spPr bwMode="auto">
          <a:xfrm>
            <a:off x="1357290" y="3000372"/>
            <a:ext cx="5214974" cy="33956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HIBA\Music\PATHOLOGIE\La+composition+des+constituants+de+béton+en+poids+et+en+volume.jpg"/>
          <p:cNvPicPr>
            <a:picLocks noChangeAspect="1" noChangeArrowheads="1"/>
          </p:cNvPicPr>
          <p:nvPr/>
        </p:nvPicPr>
        <p:blipFill>
          <a:blip r:embed="rId2"/>
          <a:srcRect/>
          <a:stretch>
            <a:fillRect/>
          </a:stretch>
        </p:blipFill>
        <p:spPr bwMode="auto">
          <a:xfrm>
            <a:off x="500034" y="500042"/>
            <a:ext cx="8072462" cy="60543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928670"/>
            <a:ext cx="7500990" cy="2677656"/>
          </a:xfrm>
          <a:prstGeom prst="rect">
            <a:avLst/>
          </a:prstGeom>
        </p:spPr>
        <p:txBody>
          <a:bodyPr wrap="square">
            <a:spAutoFit/>
          </a:bodyPr>
          <a:lstStyle/>
          <a:p>
            <a:r>
              <a:rPr lang="fr-FR" sz="2800" dirty="0"/>
              <a:t>Le béton </a:t>
            </a:r>
            <a:r>
              <a:rPr lang="fr-FR" sz="2800" dirty="0" smtClean="0"/>
              <a:t>frais </a:t>
            </a:r>
            <a:r>
              <a:rPr lang="fr-FR" sz="2800" dirty="0"/>
              <a:t>obtenu </a:t>
            </a:r>
            <a:r>
              <a:rPr lang="fr-FR" sz="2800" dirty="0" smtClean="0"/>
              <a:t>après </a:t>
            </a:r>
            <a:r>
              <a:rPr lang="fr-FR" sz="2800" dirty="0"/>
              <a:t>le </a:t>
            </a:r>
            <a:r>
              <a:rPr lang="fr-FR" sz="2800" dirty="0" smtClean="0"/>
              <a:t>mélange </a:t>
            </a:r>
            <a:r>
              <a:rPr lang="fr-FR" sz="2800" dirty="0"/>
              <a:t>doit être h</a:t>
            </a:r>
            <a:r>
              <a:rPr lang="fr-FR" sz="2800" dirty="0" smtClean="0"/>
              <a:t>omogène et avoir </a:t>
            </a:r>
            <a:r>
              <a:rPr lang="fr-FR" sz="2800" dirty="0"/>
              <a:t>la consistance préalable pour les </a:t>
            </a:r>
            <a:r>
              <a:rPr lang="fr-FR" sz="2800" dirty="0" smtClean="0"/>
              <a:t>travaux concernés. Pour </a:t>
            </a:r>
            <a:r>
              <a:rPr lang="fr-FR" sz="2800" dirty="0"/>
              <a:t>assurer la réussite de cette </a:t>
            </a:r>
            <a:r>
              <a:rPr lang="fr-FR" sz="2800" dirty="0" smtClean="0"/>
              <a:t>opération, </a:t>
            </a:r>
            <a:r>
              <a:rPr lang="fr-FR" sz="2800" dirty="0"/>
              <a:t>il </a:t>
            </a:r>
            <a:r>
              <a:rPr lang="fr-FR" sz="2800" dirty="0" smtClean="0"/>
              <a:t>faut choisir </a:t>
            </a:r>
            <a:r>
              <a:rPr lang="fr-FR" sz="2800" dirty="0"/>
              <a:t>un matériel adapté </a:t>
            </a:r>
            <a:r>
              <a:rPr lang="fr-FR" sz="2800" dirty="0" smtClean="0"/>
              <a:t>et </a:t>
            </a:r>
            <a:r>
              <a:rPr lang="fr-FR" sz="2800" u="sng" dirty="0" smtClean="0">
                <a:solidFill>
                  <a:srgbClr val="FF0000"/>
                </a:solidFill>
              </a:rPr>
              <a:t>déterminer </a:t>
            </a:r>
            <a:r>
              <a:rPr lang="fr-FR" sz="2800" u="sng" dirty="0">
                <a:solidFill>
                  <a:srgbClr val="FF0000"/>
                </a:solidFill>
              </a:rPr>
              <a:t>un temps de </a:t>
            </a:r>
            <a:r>
              <a:rPr lang="fr-FR" sz="2800" u="sng" dirty="0" smtClean="0">
                <a:solidFill>
                  <a:srgbClr val="FF0000"/>
                </a:solidFill>
              </a:rPr>
              <a:t>mélange (malaxage) </a:t>
            </a:r>
            <a:r>
              <a:rPr lang="fr-FR" sz="2800" u="sng" dirty="0">
                <a:solidFill>
                  <a:srgbClr val="FF0000"/>
                </a:solidFill>
              </a:rPr>
              <a:t> </a:t>
            </a:r>
            <a:r>
              <a:rPr lang="fr-FR" sz="2800" u="sng" dirty="0" smtClean="0">
                <a:solidFill>
                  <a:srgbClr val="FF0000"/>
                </a:solidFill>
              </a:rPr>
              <a:t>suffisant.</a:t>
            </a:r>
            <a:endParaRPr lang="fr-FR" sz="2800" u="sng" dirty="0">
              <a:solidFill>
                <a:srgbClr val="FF0000"/>
              </a:solidFill>
            </a:endParaRPr>
          </a:p>
        </p:txBody>
      </p:sp>
      <p:pic>
        <p:nvPicPr>
          <p:cNvPr id="27649" name="Picture 1" descr="C:\Users\HIBA\Music\PATHOLOGIE\images (12).jpg"/>
          <p:cNvPicPr>
            <a:picLocks noChangeAspect="1" noChangeArrowheads="1"/>
          </p:cNvPicPr>
          <p:nvPr/>
        </p:nvPicPr>
        <p:blipFill>
          <a:blip r:embed="rId2"/>
          <a:srcRect/>
          <a:stretch>
            <a:fillRect/>
          </a:stretch>
        </p:blipFill>
        <p:spPr bwMode="auto">
          <a:xfrm>
            <a:off x="4429124" y="4214818"/>
            <a:ext cx="2619375" cy="17430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Essais sur béton frais </a:t>
            </a:r>
            <a:endParaRPr lang="fr-FR" dirty="0">
              <a:solidFill>
                <a:srgbClr val="FF0000"/>
              </a:solidFill>
            </a:endParaRPr>
          </a:p>
        </p:txBody>
      </p:sp>
      <p:sp>
        <p:nvSpPr>
          <p:cNvPr id="3" name="Espace réservé du contenu 2"/>
          <p:cNvSpPr>
            <a:spLocks noGrp="1"/>
          </p:cNvSpPr>
          <p:nvPr>
            <p:ph sz="half" idx="1"/>
          </p:nvPr>
        </p:nvSpPr>
        <p:spPr>
          <a:xfrm>
            <a:off x="457200" y="1600201"/>
            <a:ext cx="5972188" cy="1400172"/>
          </a:xfrm>
        </p:spPr>
        <p:txBody>
          <a:bodyPr/>
          <a:lstStyle/>
          <a:p>
            <a:r>
              <a:rPr lang="fr-FR" dirty="0" smtClean="0"/>
              <a:t>Plusieurs essais peuvent être effectués sur un béton frais </a:t>
            </a:r>
            <a:endParaRPr lang="fr-FR" dirty="0"/>
          </a:p>
        </p:txBody>
      </p:sp>
      <p:sp>
        <p:nvSpPr>
          <p:cNvPr id="49153" name="Rectangle 1"/>
          <p:cNvSpPr>
            <a:spLocks noChangeArrowheads="1"/>
          </p:cNvSpPr>
          <p:nvPr/>
        </p:nvSpPr>
        <p:spPr bwMode="auto">
          <a:xfrm>
            <a:off x="785786" y="3000372"/>
            <a:ext cx="728667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smtClean="0">
                <a:ln>
                  <a:noFill/>
                </a:ln>
                <a:solidFill>
                  <a:srgbClr val="FF0000"/>
                </a:solidFill>
                <a:effectLst/>
                <a:latin typeface="Verdana" pitchFamily="34" charset="0"/>
                <a:ea typeface="Times New Roman" pitchFamily="18" charset="0"/>
                <a:cs typeface="Arial" pitchFamily="34" charset="0"/>
              </a:rPr>
              <a:t>La plasticité </a:t>
            </a:r>
            <a:r>
              <a:rPr kumimoji="0" lang="fr-FR"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est caractérisée par l’adhésivité intérieure du mélange de béton frais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sa capacité de façonnage . La fluidité est évalué par la capacité d’un béton de couler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sous l’action de son propre poids ou d’une vibration </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Verdana" pitchFamily="34" charset="0"/>
                <a:cs typeface="Arial" pitchFamily="34" charset="0"/>
              </a:rPr>
              <a:t>Cette propriété est apprécié par l’essai d’affaissement </a:t>
            </a:r>
            <a:r>
              <a:rPr lang="fr-FR" sz="2400" u="sng" dirty="0" smtClean="0">
                <a:solidFill>
                  <a:srgbClr val="FF0000"/>
                </a:solidFill>
                <a:latin typeface="Verdana" pitchFamily="34" charset="0"/>
                <a:cs typeface="Arial" pitchFamily="34" charset="0"/>
              </a:rPr>
              <a:t>au cône d’</a:t>
            </a:r>
            <a:r>
              <a:rPr lang="fr-FR" sz="2400" u="sng" dirty="0" err="1" smtClean="0">
                <a:solidFill>
                  <a:srgbClr val="FF0000"/>
                </a:solidFill>
                <a:latin typeface="Verdana" pitchFamily="34" charset="0"/>
                <a:cs typeface="Arial" pitchFamily="34" charset="0"/>
              </a:rPr>
              <a:t>Abrams</a:t>
            </a:r>
            <a:endParaRPr kumimoji="0" lang="fr-FR" sz="2400" b="0"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72518" cy="1143000"/>
          </a:xfrm>
        </p:spPr>
        <p:txBody>
          <a:bodyPr>
            <a:normAutofit/>
          </a:bodyPr>
          <a:lstStyle/>
          <a:p>
            <a:r>
              <a:rPr lang="fr-FR" sz="3200" b="1" dirty="0" smtClean="0">
                <a:solidFill>
                  <a:srgbClr val="FF0000"/>
                </a:solidFill>
              </a:rPr>
              <a:t>Affaissement au cône d’</a:t>
            </a:r>
            <a:r>
              <a:rPr lang="fr-FR" sz="3200" b="1" dirty="0" err="1" smtClean="0">
                <a:solidFill>
                  <a:srgbClr val="FF0000"/>
                </a:solidFill>
              </a:rPr>
              <a:t>Abrams</a:t>
            </a:r>
            <a:r>
              <a:rPr lang="fr-FR" sz="3200" b="1" dirty="0" smtClean="0">
                <a:solidFill>
                  <a:srgbClr val="FF0000"/>
                </a:solidFill>
              </a:rPr>
              <a:t> - NF EN 12350-2 </a:t>
            </a:r>
            <a:endParaRPr lang="fr-FR" sz="3200" b="1"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L’essai d’affaissement est généralement utilisé pour des valeurs de 10 à 210 mm.</a:t>
            </a:r>
          </a:p>
          <a:p>
            <a:r>
              <a:rPr lang="fr-FR" dirty="0" smtClean="0"/>
              <a:t> Equipement d’essai : </a:t>
            </a:r>
          </a:p>
          <a:p>
            <a:r>
              <a:rPr lang="fr-FR" dirty="0" smtClean="0"/>
              <a:t> Moule stable en forme de tronc de cône de 300 mm de haut, avec diamètre inférieur à 200 mm et diamètre supérieur de 100 mm • Main écope carrée ou ronde • Tige de piquage métallique de 600 mm de long et 16 mm de diamètre , arrondie aux extrémités • Surface de base rigide, plate et non absorbante (par ex. une tôle).</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1320</Words>
  <Application>Microsoft Office PowerPoint</Application>
  <PresentationFormat>Affichage à l'écran (4:3)</PresentationFormat>
  <Paragraphs>131</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LES ESSAIS SUR BETON FRAIS </vt:lpstr>
      <vt:lpstr>Diapositive 2</vt:lpstr>
      <vt:lpstr>Diapositive 3</vt:lpstr>
      <vt:lpstr>Diapositive 4</vt:lpstr>
      <vt:lpstr>Diapositive 5</vt:lpstr>
      <vt:lpstr>Diapositive 6</vt:lpstr>
      <vt:lpstr>Diapositive 7</vt:lpstr>
      <vt:lpstr>Essais sur béton frais </vt:lpstr>
      <vt:lpstr>Affaissement au cône d’Abrams - NF EN 12350-2 </vt:lpstr>
      <vt:lpstr>Diapositive 10</vt:lpstr>
      <vt:lpstr>Exécution </vt:lpstr>
      <vt:lpstr>Diapositive 12</vt:lpstr>
      <vt:lpstr>Diapositive 13</vt:lpstr>
      <vt:lpstr>Diapositive 14</vt:lpstr>
      <vt:lpstr>Diapositive 15</vt:lpstr>
      <vt:lpstr>Diapositive 16</vt:lpstr>
      <vt:lpstr>Diapositive 17</vt:lpstr>
      <vt:lpstr>Diapositive 18</vt:lpstr>
      <vt:lpstr>Diapositive 19</vt:lpstr>
      <vt:lpstr>Béton auto-plaçant</vt:lpstr>
      <vt:lpstr>Diapositive 21</vt:lpstr>
      <vt:lpstr>Diapositive 22</vt:lpstr>
      <vt:lpstr>Diapositive 23</vt:lpstr>
      <vt:lpstr>Objectifs à atteindre</vt:lpstr>
      <vt:lpstr>Définition</vt:lpstr>
      <vt:lpstr>Fabrication – transport – mise en œuvre – contrôle</vt:lpstr>
      <vt:lpstr>Essai cône d’Abrams</vt:lpstr>
      <vt:lpstr>Diapositive 28</vt:lpstr>
      <vt:lpstr>Essai de la boite  en L</vt:lpstr>
      <vt:lpstr>Diapositive 30</vt:lpstr>
      <vt:lpstr>Diapositive 31</vt:lpstr>
      <vt:lpstr>Diapositive 32</vt:lpstr>
      <vt:lpstr>Diapositive 33</vt:lpstr>
      <vt:lpstr>Diapositive 34</vt:lpstr>
      <vt:lpstr>Applications </vt:lpstr>
      <vt:lpstr>Exemple 1</vt:lpstr>
      <vt:lpstr>Diapositive 37</vt:lpstr>
      <vt:lpstr>Exemple 2</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HIBA</dc:creator>
  <cp:lastModifiedBy>HIBA</cp:lastModifiedBy>
  <cp:revision>32</cp:revision>
  <dcterms:created xsi:type="dcterms:W3CDTF">2018-11-19T17:33:13Z</dcterms:created>
  <dcterms:modified xsi:type="dcterms:W3CDTF">2018-11-19T18:14:55Z</dcterms:modified>
</cp:coreProperties>
</file>