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56" r:id="rId2"/>
    <p:sldId id="313" r:id="rId3"/>
    <p:sldId id="257" r:id="rId4"/>
    <p:sldId id="258" r:id="rId5"/>
    <p:sldId id="284" r:id="rId6"/>
    <p:sldId id="285" r:id="rId7"/>
    <p:sldId id="286" r:id="rId8"/>
    <p:sldId id="259" r:id="rId9"/>
    <p:sldId id="265" r:id="rId10"/>
    <p:sldId id="260" r:id="rId11"/>
    <p:sldId id="314" r:id="rId12"/>
    <p:sldId id="266" r:id="rId13"/>
    <p:sldId id="267" r:id="rId14"/>
    <p:sldId id="282" r:id="rId15"/>
    <p:sldId id="315" r:id="rId16"/>
    <p:sldId id="283" r:id="rId17"/>
    <p:sldId id="261" r:id="rId18"/>
    <p:sldId id="281" r:id="rId19"/>
    <p:sldId id="268" r:id="rId20"/>
    <p:sldId id="273" r:id="rId21"/>
    <p:sldId id="269" r:id="rId22"/>
    <p:sldId id="271" r:id="rId23"/>
    <p:sldId id="272" r:id="rId24"/>
    <p:sldId id="264" r:id="rId25"/>
    <p:sldId id="280" r:id="rId26"/>
    <p:sldId id="311" r:id="rId27"/>
    <p:sldId id="312" r:id="rId28"/>
    <p:sldId id="287" r:id="rId29"/>
    <p:sldId id="289" r:id="rId30"/>
    <p:sldId id="293" r:id="rId31"/>
    <p:sldId id="292" r:id="rId32"/>
    <p:sldId id="297" r:id="rId33"/>
    <p:sldId id="294" r:id="rId34"/>
    <p:sldId id="290" r:id="rId35"/>
    <p:sldId id="291" r:id="rId36"/>
    <p:sldId id="288" r:id="rId37"/>
    <p:sldId id="296" r:id="rId38"/>
    <p:sldId id="295" r:id="rId39"/>
    <p:sldId id="316" r:id="rId40"/>
    <p:sldId id="298" r:id="rId41"/>
    <p:sldId id="299" r:id="rId42"/>
    <p:sldId id="300" r:id="rId43"/>
    <p:sldId id="309" r:id="rId44"/>
    <p:sldId id="310" r:id="rId45"/>
    <p:sldId id="301" r:id="rId46"/>
    <p:sldId id="263" r:id="rId47"/>
    <p:sldId id="308" r:id="rId48"/>
    <p:sldId id="302" r:id="rId49"/>
    <p:sldId id="303" r:id="rId50"/>
    <p:sldId id="304" r:id="rId51"/>
    <p:sldId id="305" r:id="rId52"/>
    <p:sldId id="262" r:id="rId53"/>
    <p:sldId id="307" r:id="rId54"/>
    <p:sldId id="306" r:id="rId55"/>
    <p:sldId id="274" r:id="rId56"/>
    <p:sldId id="275" r:id="rId57"/>
    <p:sldId id="276" r:id="rId58"/>
    <p:sldId id="277" r:id="rId59"/>
    <p:sldId id="278" r:id="rId60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40" d="100"/>
          <a:sy n="40" d="100"/>
        </p:scale>
        <p:origin x="-2256" y="-7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44383A3-9521-464E-B309-9400D0ECC732}" type="doc">
      <dgm:prSet loTypeId="urn:microsoft.com/office/officeart/2005/8/layout/matrix3" loCatId="matrix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61E40558-5E60-444E-B553-635EEE4EBC16}">
      <dgm:prSet phldrT="[Texte]" custT="1"/>
      <dgm:spPr/>
      <dgm:t>
        <a:bodyPr/>
        <a:lstStyle/>
        <a:p>
          <a:r>
            <a:rPr lang="fr-FR" sz="2800" b="1" dirty="0" smtClean="0"/>
            <a:t>Psychanalyse </a:t>
          </a:r>
          <a:endParaRPr lang="fr-FR" sz="2800" b="1" dirty="0"/>
        </a:p>
      </dgm:t>
    </dgm:pt>
    <dgm:pt modelId="{F43365DA-D01B-43FE-BA02-091CFDAA76AA}" type="parTrans" cxnId="{313888DC-2104-433A-B7E5-0BA778BF3B0D}">
      <dgm:prSet/>
      <dgm:spPr/>
      <dgm:t>
        <a:bodyPr/>
        <a:lstStyle/>
        <a:p>
          <a:endParaRPr lang="fr-FR" sz="2400" b="1"/>
        </a:p>
      </dgm:t>
    </dgm:pt>
    <dgm:pt modelId="{3C1C4F85-7BE5-477D-AC0E-154807613478}" type="sibTrans" cxnId="{313888DC-2104-433A-B7E5-0BA778BF3B0D}">
      <dgm:prSet/>
      <dgm:spPr/>
      <dgm:t>
        <a:bodyPr/>
        <a:lstStyle/>
        <a:p>
          <a:endParaRPr lang="fr-FR" sz="2400" b="1"/>
        </a:p>
      </dgm:t>
    </dgm:pt>
    <dgm:pt modelId="{0AEA0959-DE8C-4AAD-A17F-5B4ECA8840FA}">
      <dgm:prSet phldrT="[Texte]" custT="1"/>
      <dgm:spPr/>
      <dgm:t>
        <a:bodyPr/>
        <a:lstStyle/>
        <a:p>
          <a:r>
            <a:rPr lang="fr-FR" sz="2800" b="1" dirty="0" smtClean="0"/>
            <a:t>Biologie </a:t>
          </a:r>
          <a:endParaRPr lang="fr-FR" sz="2800" b="1" dirty="0"/>
        </a:p>
      </dgm:t>
    </dgm:pt>
    <dgm:pt modelId="{237C11FB-6876-498B-95C5-EC2A30E6A49A}" type="parTrans" cxnId="{4912A351-06D7-4475-B2BF-342FEBA814EF}">
      <dgm:prSet/>
      <dgm:spPr/>
      <dgm:t>
        <a:bodyPr/>
        <a:lstStyle/>
        <a:p>
          <a:endParaRPr lang="fr-FR" sz="2400" b="1"/>
        </a:p>
      </dgm:t>
    </dgm:pt>
    <dgm:pt modelId="{432A7271-EE80-4A55-9B44-80E7FE7B3A8B}" type="sibTrans" cxnId="{4912A351-06D7-4475-B2BF-342FEBA814EF}">
      <dgm:prSet/>
      <dgm:spPr/>
      <dgm:t>
        <a:bodyPr/>
        <a:lstStyle/>
        <a:p>
          <a:endParaRPr lang="fr-FR" sz="2400" b="1"/>
        </a:p>
      </dgm:t>
    </dgm:pt>
    <dgm:pt modelId="{ED19DDC8-1A47-45B0-B73F-B93E982B15AD}">
      <dgm:prSet phldrT="[Texte]" custT="1"/>
      <dgm:spPr/>
      <dgm:t>
        <a:bodyPr/>
        <a:lstStyle/>
        <a:p>
          <a:r>
            <a:rPr lang="fr-FR" sz="2400" b="1" dirty="0" smtClean="0"/>
            <a:t>Apprentissage</a:t>
          </a:r>
          <a:r>
            <a:rPr lang="fr-FR" sz="2800" b="1" dirty="0" smtClean="0"/>
            <a:t> </a:t>
          </a:r>
          <a:endParaRPr lang="fr-FR" sz="2800" b="1" dirty="0"/>
        </a:p>
      </dgm:t>
    </dgm:pt>
    <dgm:pt modelId="{80F4CA1F-6BC2-47BE-A7D2-228F2B6C1FD4}" type="parTrans" cxnId="{3240F60D-183E-40BF-BA13-B5F3BE8FEC54}">
      <dgm:prSet/>
      <dgm:spPr/>
      <dgm:t>
        <a:bodyPr/>
        <a:lstStyle/>
        <a:p>
          <a:endParaRPr lang="fr-FR" sz="2400" b="1"/>
        </a:p>
      </dgm:t>
    </dgm:pt>
    <dgm:pt modelId="{21E901DD-2476-43A7-BB9B-905CFD942E97}" type="sibTrans" cxnId="{3240F60D-183E-40BF-BA13-B5F3BE8FEC54}">
      <dgm:prSet/>
      <dgm:spPr/>
      <dgm:t>
        <a:bodyPr/>
        <a:lstStyle/>
        <a:p>
          <a:endParaRPr lang="fr-FR" sz="2400" b="1"/>
        </a:p>
      </dgm:t>
    </dgm:pt>
    <dgm:pt modelId="{0DE07570-523F-4E04-9857-4C0710987A9D}">
      <dgm:prSet phldrT="[Texte]" custT="1"/>
      <dgm:spPr/>
      <dgm:t>
        <a:bodyPr/>
        <a:lstStyle/>
        <a:p>
          <a:r>
            <a:rPr lang="fr-FR" sz="2400" b="1" dirty="0" smtClean="0"/>
            <a:t>Behaviorisme </a:t>
          </a:r>
          <a:endParaRPr lang="fr-FR" sz="2400" b="1" dirty="0"/>
        </a:p>
      </dgm:t>
    </dgm:pt>
    <dgm:pt modelId="{9353E003-F35E-4566-B558-27CBB781A3C1}" type="parTrans" cxnId="{D867515D-CABB-4B6C-BB18-2BB1E0187B5F}">
      <dgm:prSet/>
      <dgm:spPr/>
      <dgm:t>
        <a:bodyPr/>
        <a:lstStyle/>
        <a:p>
          <a:endParaRPr lang="fr-FR" sz="2400" b="1"/>
        </a:p>
      </dgm:t>
    </dgm:pt>
    <dgm:pt modelId="{D0D5CB3D-B20D-49E8-956E-AD470C1F7333}" type="sibTrans" cxnId="{D867515D-CABB-4B6C-BB18-2BB1E0187B5F}">
      <dgm:prSet/>
      <dgm:spPr/>
      <dgm:t>
        <a:bodyPr/>
        <a:lstStyle/>
        <a:p>
          <a:endParaRPr lang="fr-FR" sz="2400" b="1"/>
        </a:p>
      </dgm:t>
    </dgm:pt>
    <dgm:pt modelId="{25255068-5BE3-45A4-BC4D-7C92C7C5F9C1}" type="pres">
      <dgm:prSet presAssocID="{044383A3-9521-464E-B309-9400D0ECC732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84188D57-A1DB-4382-8E0C-B26934168D8A}" type="pres">
      <dgm:prSet presAssocID="{044383A3-9521-464E-B309-9400D0ECC732}" presName="diamond" presStyleLbl="bgShp" presStyleIdx="0" presStyleCnt="1" custScaleX="113954" custLinFactNeighborX="-10056"/>
      <dgm:spPr/>
    </dgm:pt>
    <dgm:pt modelId="{F3727FDA-3C56-4DA9-A3EA-08C38B0ADC1C}" type="pres">
      <dgm:prSet presAssocID="{044383A3-9521-464E-B309-9400D0ECC732}" presName="quad1" presStyleLbl="node1" presStyleIdx="0" presStyleCnt="4" custScaleX="11209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FB678C5-D29A-4CE5-A9BA-BAC24AF67F94}" type="pres">
      <dgm:prSet presAssocID="{044383A3-9521-464E-B309-9400D0ECC732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8E8591B-6C5F-4EC8-B6A2-3F8B5A6CC525}" type="pres">
      <dgm:prSet presAssocID="{044383A3-9521-464E-B309-9400D0ECC732}" presName="quad3" presStyleLbl="node1" presStyleIdx="2" presStyleCnt="4" custScaleX="10645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CA6F3B0-3526-4650-8B78-10ED841DEF8C}" type="pres">
      <dgm:prSet presAssocID="{044383A3-9521-464E-B309-9400D0ECC732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3240F60D-183E-40BF-BA13-B5F3BE8FEC54}" srcId="{044383A3-9521-464E-B309-9400D0ECC732}" destId="{ED19DDC8-1A47-45B0-B73F-B93E982B15AD}" srcOrd="2" destOrd="0" parTransId="{80F4CA1F-6BC2-47BE-A7D2-228F2B6C1FD4}" sibTransId="{21E901DD-2476-43A7-BB9B-905CFD942E97}"/>
    <dgm:cxn modelId="{D867515D-CABB-4B6C-BB18-2BB1E0187B5F}" srcId="{044383A3-9521-464E-B309-9400D0ECC732}" destId="{0DE07570-523F-4E04-9857-4C0710987A9D}" srcOrd="3" destOrd="0" parTransId="{9353E003-F35E-4566-B558-27CBB781A3C1}" sibTransId="{D0D5CB3D-B20D-49E8-956E-AD470C1F7333}"/>
    <dgm:cxn modelId="{4912A351-06D7-4475-B2BF-342FEBA814EF}" srcId="{044383A3-9521-464E-B309-9400D0ECC732}" destId="{0AEA0959-DE8C-4AAD-A17F-5B4ECA8840FA}" srcOrd="1" destOrd="0" parTransId="{237C11FB-6876-498B-95C5-EC2A30E6A49A}" sibTransId="{432A7271-EE80-4A55-9B44-80E7FE7B3A8B}"/>
    <dgm:cxn modelId="{730A67EA-587F-4803-A889-7B5C92F765D3}" type="presOf" srcId="{ED19DDC8-1A47-45B0-B73F-B93E982B15AD}" destId="{A8E8591B-6C5F-4EC8-B6A2-3F8B5A6CC525}" srcOrd="0" destOrd="0" presId="urn:microsoft.com/office/officeart/2005/8/layout/matrix3"/>
    <dgm:cxn modelId="{F337B5D4-D4CC-42FC-A765-7A827F1D78E1}" type="presOf" srcId="{0DE07570-523F-4E04-9857-4C0710987A9D}" destId="{1CA6F3B0-3526-4650-8B78-10ED841DEF8C}" srcOrd="0" destOrd="0" presId="urn:microsoft.com/office/officeart/2005/8/layout/matrix3"/>
    <dgm:cxn modelId="{3471FD7D-232C-4F6B-9F2A-9E1789EC6221}" type="presOf" srcId="{044383A3-9521-464E-B309-9400D0ECC732}" destId="{25255068-5BE3-45A4-BC4D-7C92C7C5F9C1}" srcOrd="0" destOrd="0" presId="urn:microsoft.com/office/officeart/2005/8/layout/matrix3"/>
    <dgm:cxn modelId="{313888DC-2104-433A-B7E5-0BA778BF3B0D}" srcId="{044383A3-9521-464E-B309-9400D0ECC732}" destId="{61E40558-5E60-444E-B553-635EEE4EBC16}" srcOrd="0" destOrd="0" parTransId="{F43365DA-D01B-43FE-BA02-091CFDAA76AA}" sibTransId="{3C1C4F85-7BE5-477D-AC0E-154807613478}"/>
    <dgm:cxn modelId="{454C1E07-B75A-4C76-BA70-8AD1BF58321E}" type="presOf" srcId="{61E40558-5E60-444E-B553-635EEE4EBC16}" destId="{F3727FDA-3C56-4DA9-A3EA-08C38B0ADC1C}" srcOrd="0" destOrd="0" presId="urn:microsoft.com/office/officeart/2005/8/layout/matrix3"/>
    <dgm:cxn modelId="{F477CAAF-4DE5-46AD-99BD-9B86FBE24B58}" type="presOf" srcId="{0AEA0959-DE8C-4AAD-A17F-5B4ECA8840FA}" destId="{CFB678C5-D29A-4CE5-A9BA-BAC24AF67F94}" srcOrd="0" destOrd="0" presId="urn:microsoft.com/office/officeart/2005/8/layout/matrix3"/>
    <dgm:cxn modelId="{E47B1022-260B-44B6-AE6D-E8F168A6435F}" type="presParOf" srcId="{25255068-5BE3-45A4-BC4D-7C92C7C5F9C1}" destId="{84188D57-A1DB-4382-8E0C-B26934168D8A}" srcOrd="0" destOrd="0" presId="urn:microsoft.com/office/officeart/2005/8/layout/matrix3"/>
    <dgm:cxn modelId="{197EFC0F-C231-446D-A629-88ACA6F0FA9F}" type="presParOf" srcId="{25255068-5BE3-45A4-BC4D-7C92C7C5F9C1}" destId="{F3727FDA-3C56-4DA9-A3EA-08C38B0ADC1C}" srcOrd="1" destOrd="0" presId="urn:microsoft.com/office/officeart/2005/8/layout/matrix3"/>
    <dgm:cxn modelId="{55A0A8B7-A913-4BD1-A48D-9B2E28A7049B}" type="presParOf" srcId="{25255068-5BE3-45A4-BC4D-7C92C7C5F9C1}" destId="{CFB678C5-D29A-4CE5-A9BA-BAC24AF67F94}" srcOrd="2" destOrd="0" presId="urn:microsoft.com/office/officeart/2005/8/layout/matrix3"/>
    <dgm:cxn modelId="{393AC55D-32C0-4259-AD7E-1E54EFB1A894}" type="presParOf" srcId="{25255068-5BE3-45A4-BC4D-7C92C7C5F9C1}" destId="{A8E8591B-6C5F-4EC8-B6A2-3F8B5A6CC525}" srcOrd="3" destOrd="0" presId="urn:microsoft.com/office/officeart/2005/8/layout/matrix3"/>
    <dgm:cxn modelId="{C84DBA28-D73C-4CCF-8AB5-886BD0FBC0E4}" type="presParOf" srcId="{25255068-5BE3-45A4-BC4D-7C92C7C5F9C1}" destId="{1CA6F3B0-3526-4650-8B78-10ED841DEF8C}" srcOrd="4" destOrd="0" presId="urn:microsoft.com/office/officeart/2005/8/layout/matrix3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2EDE4D6-F7E8-4A53-AC89-5ACA8238AF06}" type="doc">
      <dgm:prSet loTypeId="urn:microsoft.com/office/officeart/2005/8/layout/arrow4" loCatId="relationship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fr-FR"/>
        </a:p>
      </dgm:t>
    </dgm:pt>
    <dgm:pt modelId="{E3E882BA-CEC0-46A5-85C1-1656EA29E2D3}">
      <dgm:prSet phldrT="[Texte]"/>
      <dgm:spPr/>
      <dgm:t>
        <a:bodyPr/>
        <a:lstStyle/>
        <a:p>
          <a:r>
            <a:rPr lang="fr-FR" dirty="0" smtClean="0"/>
            <a:t>Danger </a:t>
          </a:r>
          <a:endParaRPr lang="fr-FR" dirty="0"/>
        </a:p>
      </dgm:t>
    </dgm:pt>
    <dgm:pt modelId="{A26AC144-2F27-4548-BB3B-851CE63BA02E}" type="parTrans" cxnId="{A18EAF8C-3827-4109-8C75-C992AB342FAF}">
      <dgm:prSet/>
      <dgm:spPr/>
      <dgm:t>
        <a:bodyPr/>
        <a:lstStyle/>
        <a:p>
          <a:endParaRPr lang="fr-FR"/>
        </a:p>
      </dgm:t>
    </dgm:pt>
    <dgm:pt modelId="{FF4E27A9-5D9A-4DE2-A4FD-E57A21B84354}" type="sibTrans" cxnId="{A18EAF8C-3827-4109-8C75-C992AB342FAF}">
      <dgm:prSet/>
      <dgm:spPr/>
      <dgm:t>
        <a:bodyPr/>
        <a:lstStyle/>
        <a:p>
          <a:endParaRPr lang="fr-FR"/>
        </a:p>
      </dgm:t>
    </dgm:pt>
    <dgm:pt modelId="{4EEFF23D-9A36-47D5-BFA0-1C7CB14331A7}">
      <dgm:prSet phldrT="[Texte]"/>
      <dgm:spPr/>
      <dgm:t>
        <a:bodyPr/>
        <a:lstStyle/>
        <a:p>
          <a:r>
            <a:rPr lang="fr-FR" dirty="0" smtClean="0"/>
            <a:t>Capacités de contrôle</a:t>
          </a:r>
          <a:endParaRPr lang="fr-FR" dirty="0"/>
        </a:p>
      </dgm:t>
    </dgm:pt>
    <dgm:pt modelId="{82ED3C2C-ADCB-46FB-9933-7B32C890E268}" type="parTrans" cxnId="{C9E7C47A-0228-4668-82D8-251D5D6D0A18}">
      <dgm:prSet/>
      <dgm:spPr/>
      <dgm:t>
        <a:bodyPr/>
        <a:lstStyle/>
        <a:p>
          <a:endParaRPr lang="fr-FR"/>
        </a:p>
      </dgm:t>
    </dgm:pt>
    <dgm:pt modelId="{23C5052D-221D-4789-8D46-7AB2C37073E7}" type="sibTrans" cxnId="{C9E7C47A-0228-4668-82D8-251D5D6D0A18}">
      <dgm:prSet/>
      <dgm:spPr/>
      <dgm:t>
        <a:bodyPr/>
        <a:lstStyle/>
        <a:p>
          <a:endParaRPr lang="fr-FR"/>
        </a:p>
      </dgm:t>
    </dgm:pt>
    <dgm:pt modelId="{AD7A4D52-4139-47FB-8DA5-9A8CC86D3235}" type="pres">
      <dgm:prSet presAssocID="{E2EDE4D6-F7E8-4A53-AC89-5ACA8238AF06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969C34A9-066A-48F7-A5E4-1A2942B4C1D3}" type="pres">
      <dgm:prSet presAssocID="{E3E882BA-CEC0-46A5-85C1-1656EA29E2D3}" presName="upArrow" presStyleLbl="node1" presStyleIdx="0" presStyleCnt="2"/>
      <dgm:spPr>
        <a:solidFill>
          <a:srgbClr val="FF0000"/>
        </a:solidFill>
      </dgm:spPr>
    </dgm:pt>
    <dgm:pt modelId="{8CD9AD5B-46AD-48D8-AE77-ECF3B161A4A2}" type="pres">
      <dgm:prSet presAssocID="{E3E882BA-CEC0-46A5-85C1-1656EA29E2D3}" presName="upArrowText" presStyleLbl="revTx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907BDAD-FD63-4175-9691-3C98202E7ABC}" type="pres">
      <dgm:prSet presAssocID="{4EEFF23D-9A36-47D5-BFA0-1C7CB14331A7}" presName="downArrow" presStyleLbl="node1" presStyleIdx="1" presStyleCnt="2"/>
      <dgm:spPr/>
    </dgm:pt>
    <dgm:pt modelId="{4523F829-3F4F-4D3B-A612-EB242399C404}" type="pres">
      <dgm:prSet presAssocID="{4EEFF23D-9A36-47D5-BFA0-1C7CB14331A7}" presName="downArrowText" presStyleLbl="revTx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D93E7748-2375-46A8-B529-6871003E3A2E}" type="presOf" srcId="{E2EDE4D6-F7E8-4A53-AC89-5ACA8238AF06}" destId="{AD7A4D52-4139-47FB-8DA5-9A8CC86D3235}" srcOrd="0" destOrd="0" presId="urn:microsoft.com/office/officeart/2005/8/layout/arrow4"/>
    <dgm:cxn modelId="{C9E7C47A-0228-4668-82D8-251D5D6D0A18}" srcId="{E2EDE4D6-F7E8-4A53-AC89-5ACA8238AF06}" destId="{4EEFF23D-9A36-47D5-BFA0-1C7CB14331A7}" srcOrd="1" destOrd="0" parTransId="{82ED3C2C-ADCB-46FB-9933-7B32C890E268}" sibTransId="{23C5052D-221D-4789-8D46-7AB2C37073E7}"/>
    <dgm:cxn modelId="{C36F2056-C3DD-4F16-88FA-E2BD82487145}" type="presOf" srcId="{4EEFF23D-9A36-47D5-BFA0-1C7CB14331A7}" destId="{4523F829-3F4F-4D3B-A612-EB242399C404}" srcOrd="0" destOrd="0" presId="urn:microsoft.com/office/officeart/2005/8/layout/arrow4"/>
    <dgm:cxn modelId="{A79777C0-1FB1-4ABA-B068-AB65798A8B09}" type="presOf" srcId="{E3E882BA-CEC0-46A5-85C1-1656EA29E2D3}" destId="{8CD9AD5B-46AD-48D8-AE77-ECF3B161A4A2}" srcOrd="0" destOrd="0" presId="urn:microsoft.com/office/officeart/2005/8/layout/arrow4"/>
    <dgm:cxn modelId="{A18EAF8C-3827-4109-8C75-C992AB342FAF}" srcId="{E2EDE4D6-F7E8-4A53-AC89-5ACA8238AF06}" destId="{E3E882BA-CEC0-46A5-85C1-1656EA29E2D3}" srcOrd="0" destOrd="0" parTransId="{A26AC144-2F27-4548-BB3B-851CE63BA02E}" sibTransId="{FF4E27A9-5D9A-4DE2-A4FD-E57A21B84354}"/>
    <dgm:cxn modelId="{F0E0E627-87E0-49B1-9523-726247F376F4}" type="presParOf" srcId="{AD7A4D52-4139-47FB-8DA5-9A8CC86D3235}" destId="{969C34A9-066A-48F7-A5E4-1A2942B4C1D3}" srcOrd="0" destOrd="0" presId="urn:microsoft.com/office/officeart/2005/8/layout/arrow4"/>
    <dgm:cxn modelId="{5C9692DB-161E-4DB1-9028-BEE89D9AE683}" type="presParOf" srcId="{AD7A4D52-4139-47FB-8DA5-9A8CC86D3235}" destId="{8CD9AD5B-46AD-48D8-AE77-ECF3B161A4A2}" srcOrd="1" destOrd="0" presId="urn:microsoft.com/office/officeart/2005/8/layout/arrow4"/>
    <dgm:cxn modelId="{DCBC5162-D4D8-489C-8B52-883881A1678D}" type="presParOf" srcId="{AD7A4D52-4139-47FB-8DA5-9A8CC86D3235}" destId="{7907BDAD-FD63-4175-9691-3C98202E7ABC}" srcOrd="2" destOrd="0" presId="urn:microsoft.com/office/officeart/2005/8/layout/arrow4"/>
    <dgm:cxn modelId="{9557DACD-2848-47DA-B92F-826F98A0EB54}" type="presParOf" srcId="{AD7A4D52-4139-47FB-8DA5-9A8CC86D3235}" destId="{4523F829-3F4F-4D3B-A612-EB242399C404}" srcOrd="3" destOrd="0" presId="urn:microsoft.com/office/officeart/2005/8/layout/arrow4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4">
  <dgm:title val=""/>
  <dgm:desc val=""/>
  <dgm:catLst>
    <dgm:cat type="relationship" pri="8000"/>
    <dgm:cat type="process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b" for="ch" forName="upArrowText" refType="h" fact="0.48"/>
              <dgm:constr type="l" for="ch" forName="upArrowText" refType="w" refFor="ch" refForName="upArrow" fact="1.03"/>
            </dgm:constrLst>
          </dgm:if>
          <dgm:else name="Name4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b" for="ch" forName="upArrowText" refType="h" fact="0.48"/>
              <dgm:constr type="l" for="ch" forName="upArrowText" refType="w" refFor="ch" refForName="upArrow" fact="1.03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refFor="ch" refForName="downArrow" fact="0.3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 refType="w" refFor="ch" refForName="downArrow" fact="1.33"/>
            </dgm:constrLst>
          </dgm:else>
        </dgm:choose>
      </dgm:if>
      <dgm:else name="Name5">
        <dgm:choose name="Name6">
          <dgm:if name="Name7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t" for="ch" forName="upArrowText"/>
              <dgm:constr type="l" for="ch" forName="upArrowText" refType="w" fact="0.1"/>
            </dgm:constrLst>
          </dgm:if>
          <dgm:else name="Name8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t" for="ch" forName="upArrowText"/>
              <dgm:constr type="l" for="ch" forName="upArrowText" refType="w" fact="0.1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fact="0.57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/>
            </dgm:constrLst>
          </dgm:else>
        </dgm:choose>
      </dgm:else>
    </dgm:choose>
    <dgm:ruleLst/>
    <dgm:forEach name="Name9" axis="ch" ptType="node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chMax val="0"/>
          <dgm:bulletEnabled val="1"/>
        </dgm:varLst>
        <dgm:choose name="Name10">
          <dgm:if name="Name1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2">
            <dgm:choose name="Name13">
              <dgm:if name="Name14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15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  <dgm:forEach name="Name16" axis="ch" ptType="node" st="2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chMax val="0"/>
          <dgm:bulletEnabled val="1"/>
        </dgm:varLst>
        <dgm:choose name="Name17">
          <dgm:if name="Name18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9">
            <dgm:choose name="Name20">
              <dgm:if name="Name21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22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14339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fr-FR" sz="2400">
                <a:latin typeface="Times New Roman" pitchFamily="18" charset="0"/>
              </a:endParaRPr>
            </a:p>
          </p:txBody>
        </p:sp>
        <p:sp>
          <p:nvSpPr>
            <p:cNvPr id="14340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FR" sz="2400">
                <a:latin typeface="Times New Roman" pitchFamily="18" charset="0"/>
              </a:endParaRPr>
            </a:p>
          </p:txBody>
        </p:sp>
        <p:grpSp>
          <p:nvGrpSpPr>
            <p:cNvPr id="14341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14342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 sz="2400">
                  <a:latin typeface="Times New Roman" pitchFamily="18" charset="0"/>
                </a:endParaRPr>
              </a:p>
            </p:txBody>
          </p:sp>
          <p:sp>
            <p:nvSpPr>
              <p:cNvPr id="14343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 sz="2400">
                  <a:latin typeface="Times New Roman" pitchFamily="18" charset="0"/>
                </a:endParaRPr>
              </a:p>
            </p:txBody>
          </p:sp>
          <p:sp>
            <p:nvSpPr>
              <p:cNvPr id="14344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 sz="2400">
                  <a:latin typeface="Times New Roman" pitchFamily="18" charset="0"/>
                </a:endParaRPr>
              </a:p>
            </p:txBody>
          </p:sp>
          <p:sp>
            <p:nvSpPr>
              <p:cNvPr id="14345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 sz="2400">
                  <a:latin typeface="Times New Roman" pitchFamily="18" charset="0"/>
                </a:endParaRPr>
              </a:p>
            </p:txBody>
          </p:sp>
          <p:sp>
            <p:nvSpPr>
              <p:cNvPr id="14346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 sz="2400">
                  <a:latin typeface="Times New Roman" pitchFamily="18" charset="0"/>
                </a:endParaRPr>
              </a:p>
            </p:txBody>
          </p:sp>
          <p:sp>
            <p:nvSpPr>
              <p:cNvPr id="14347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 sz="2400">
                  <a:latin typeface="Times New Roman" pitchFamily="18" charset="0"/>
                </a:endParaRPr>
              </a:p>
            </p:txBody>
          </p:sp>
          <p:sp>
            <p:nvSpPr>
              <p:cNvPr id="14348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 sz="2400">
                  <a:latin typeface="Times New Roman" pitchFamily="18" charset="0"/>
                </a:endParaRPr>
              </a:p>
            </p:txBody>
          </p:sp>
          <p:sp>
            <p:nvSpPr>
              <p:cNvPr id="14349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 sz="2400">
                  <a:latin typeface="Times New Roman" pitchFamily="18" charset="0"/>
                </a:endParaRPr>
              </a:p>
            </p:txBody>
          </p:sp>
          <p:sp>
            <p:nvSpPr>
              <p:cNvPr id="14350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 sz="2400">
                  <a:latin typeface="Times New Roman" pitchFamily="18" charset="0"/>
                </a:endParaRPr>
              </a:p>
            </p:txBody>
          </p:sp>
          <p:sp>
            <p:nvSpPr>
              <p:cNvPr id="14351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 sz="2400">
                  <a:latin typeface="Times New Roman" pitchFamily="18" charset="0"/>
                </a:endParaRPr>
              </a:p>
            </p:txBody>
          </p:sp>
        </p:grpSp>
      </p:grpSp>
      <p:sp>
        <p:nvSpPr>
          <p:cNvPr id="14352" name="Rectangle 16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14353" name="Rectangle 1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14354" name="Rectangle 1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D4B99575-1760-4A88-8B82-02403BF3EC91}" type="slidenum">
              <a:rPr lang="fr-FR"/>
              <a:pPr/>
              <a:t>‹N°›</a:t>
            </a:fld>
            <a:endParaRPr lang="fr-FR"/>
          </a:p>
        </p:txBody>
      </p:sp>
      <p:sp>
        <p:nvSpPr>
          <p:cNvPr id="14355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14356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r>
              <a:rPr lang="fr-FR"/>
              <a:t>Cliquez pour modifier le style des sous-titres du masque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3D64D63-290B-4794-A39C-D4A8E9913272}" type="slidenum">
              <a:rPr lang="fr-FR"/>
              <a:pPr/>
              <a:t>‹N°›</a:t>
            </a:fld>
            <a:endParaRPr lang="fr-FR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F93EFF7-4307-4F35-8346-19EB6AFB68FA}" type="slidenum">
              <a:rPr lang="fr-FR"/>
              <a:pPr/>
              <a:t>‹N°›</a:t>
            </a:fld>
            <a:endParaRPr lang="fr-FR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re. Text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35B099F7-C4BF-4DB3-97E7-A8FF45E307C2}" type="slidenum">
              <a:rPr lang="fr-FR"/>
              <a:pPr/>
              <a:t>‹N°›</a:t>
            </a:fld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AD69880-7891-45CF-96E3-1F2745298809}" type="slidenum">
              <a:rPr lang="fr-FR"/>
              <a:pPr/>
              <a:t>‹N°›</a:t>
            </a:fld>
            <a:endParaRPr lang="fr-FR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26AC5C0-B8F6-4BC9-A345-9A2D0D90EB63}" type="slidenum">
              <a:rPr lang="fr-FR"/>
              <a:pPr/>
              <a:t>‹N°›</a:t>
            </a:fld>
            <a:endParaRPr lang="fr-FR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A726733-7522-4B4A-B742-B2DC9ADF9825}" type="slidenum">
              <a:rPr lang="fr-FR"/>
              <a:pPr/>
              <a:t>‹N°›</a:t>
            </a:fld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43B2932-EE8B-4C02-84E0-1C301073178D}" type="slidenum">
              <a:rPr lang="fr-FR"/>
              <a:pPr/>
              <a:t>‹N°›</a:t>
            </a:fld>
            <a:endParaRPr lang="fr-FR"/>
          </a:p>
        </p:txBody>
      </p:sp>
      <p:sp>
        <p:nvSpPr>
          <p:cNvPr id="9" name="Espace réservé de la date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6F223F7-0DA1-4182-B6F5-9621C4FB3F76}" type="slidenum">
              <a:rPr lang="fr-FR"/>
              <a:pPr/>
              <a:t>‹N°›</a:t>
            </a:fld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B5F95F1-7AE4-472B-9C83-873CCB15862F}" type="slidenum">
              <a:rPr lang="fr-FR"/>
              <a:pPr/>
              <a:t>‹N°›</a:t>
            </a:fld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51BB593-9049-4A7D-8A71-2F3755FBD55B}" type="slidenum">
              <a:rPr lang="fr-FR"/>
              <a:pPr/>
              <a:t>‹N°›</a:t>
            </a:fld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1636579-E2D7-4E4E-9192-A7B66A11574B}" type="slidenum">
              <a:rPr lang="fr-FR"/>
              <a:pPr/>
              <a:t>‹N°›</a:t>
            </a:fld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endParaRPr lang="fr-FR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 Black" pitchFamily="34" charset="0"/>
              </a:defRPr>
            </a:lvl1pPr>
          </a:lstStyle>
          <a:p>
            <a:fld id="{C79B1D3C-2D28-4DFE-A392-DA29D4AA2737}" type="slidenum">
              <a:rPr lang="fr-FR"/>
              <a:pPr/>
              <a:t>‹N°›</a:t>
            </a:fld>
            <a:endParaRPr lang="fr-FR"/>
          </a:p>
        </p:txBody>
      </p:sp>
      <p:grpSp>
        <p:nvGrpSpPr>
          <p:cNvPr id="13316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13317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fr-FR" sz="2400">
                <a:latin typeface="Times New Roman" pitchFamily="18" charset="0"/>
              </a:endParaRPr>
            </a:p>
          </p:txBody>
        </p:sp>
        <p:sp>
          <p:nvSpPr>
            <p:cNvPr id="13318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FR" sz="2400">
                <a:latin typeface="Times New Roman" pitchFamily="18" charset="0"/>
              </a:endParaRPr>
            </a:p>
          </p:txBody>
        </p:sp>
        <p:sp>
          <p:nvSpPr>
            <p:cNvPr id="13319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FR">
                <a:solidFill>
                  <a:schemeClr val="hlink"/>
                </a:solidFill>
              </a:endParaRPr>
            </a:p>
          </p:txBody>
        </p:sp>
        <p:sp>
          <p:nvSpPr>
            <p:cNvPr id="13320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FR">
                <a:solidFill>
                  <a:schemeClr val="hlink"/>
                </a:solidFill>
              </a:endParaRPr>
            </a:p>
          </p:txBody>
        </p:sp>
        <p:sp>
          <p:nvSpPr>
            <p:cNvPr id="13321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FR">
                <a:solidFill>
                  <a:schemeClr val="accent2"/>
                </a:solidFill>
              </a:endParaRPr>
            </a:p>
          </p:txBody>
        </p:sp>
        <p:sp>
          <p:nvSpPr>
            <p:cNvPr id="13322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FR">
                <a:solidFill>
                  <a:schemeClr val="hlink"/>
                </a:solidFill>
              </a:endParaRPr>
            </a:p>
          </p:txBody>
        </p:sp>
        <p:sp>
          <p:nvSpPr>
            <p:cNvPr id="13323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FR" sz="2400">
                <a:latin typeface="Times New Roman" pitchFamily="18" charset="0"/>
              </a:endParaRPr>
            </a:p>
          </p:txBody>
        </p:sp>
        <p:sp>
          <p:nvSpPr>
            <p:cNvPr id="13324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FR">
                <a:solidFill>
                  <a:schemeClr val="accent2"/>
                </a:solidFill>
              </a:endParaRPr>
            </a:p>
          </p:txBody>
        </p:sp>
        <p:sp>
          <p:nvSpPr>
            <p:cNvPr id="13325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FR">
                <a:solidFill>
                  <a:schemeClr val="accent2"/>
                </a:solidFill>
              </a:endParaRPr>
            </a:p>
          </p:txBody>
        </p:sp>
      </p:grpSp>
      <p:sp>
        <p:nvSpPr>
          <p:cNvPr id="13326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3327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13328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fr-FR" sz="4600"/>
              <a:t>GÉNÉRALITÉS SUR LES NÉVROSES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5157788"/>
            <a:ext cx="6019800" cy="862012"/>
          </a:xfrm>
        </p:spPr>
        <p:txBody>
          <a:bodyPr/>
          <a:lstStyle/>
          <a:p>
            <a:pPr algn="r"/>
            <a:r>
              <a:rPr lang="fr-FR" sz="3000" b="1"/>
              <a:t>H. HOCINE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177925" y="44450"/>
            <a:ext cx="6707188" cy="1152525"/>
          </a:xfrm>
        </p:spPr>
        <p:txBody>
          <a:bodyPr/>
          <a:lstStyle/>
          <a:p>
            <a:r>
              <a:rPr lang="fr-FR" sz="6000"/>
              <a:t>L’anxiété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565400"/>
            <a:ext cx="8229600" cy="410527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fr-FR"/>
              <a:t>Dénominateur commun des troubles anxieux </a:t>
            </a:r>
          </a:p>
          <a:p>
            <a:pPr>
              <a:buFont typeface="Wingdings" pitchFamily="2" charset="2"/>
              <a:buNone/>
            </a:pP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457200"/>
            <a:ext cx="9144000" cy="1371600"/>
          </a:xfrm>
        </p:spPr>
        <p:txBody>
          <a:bodyPr/>
          <a:lstStyle/>
          <a:p>
            <a:r>
              <a:rPr lang="fr-FR" sz="3600" dirty="0" smtClean="0"/>
              <a:t>Point de départ de la sensation de danger</a:t>
            </a:r>
            <a:endParaRPr lang="fr-FR" sz="3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Picture 4" descr="Résultat de recherche d'images pour &quot;lion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584421"/>
            <a:ext cx="6585417" cy="52735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177925" y="44450"/>
            <a:ext cx="6707188" cy="1152525"/>
          </a:xfrm>
        </p:spPr>
        <p:txBody>
          <a:bodyPr/>
          <a:lstStyle/>
          <a:p>
            <a:r>
              <a:rPr lang="fr-FR" sz="6000"/>
              <a:t>L’anxiété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12875"/>
            <a:ext cx="8229600" cy="52578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fr-FR" dirty="0"/>
              <a:t>Signes physiques : </a:t>
            </a:r>
          </a:p>
          <a:p>
            <a:r>
              <a:rPr lang="fr-FR" dirty="0" smtClean="0"/>
              <a:t>Tension musculaire, </a:t>
            </a:r>
          </a:p>
          <a:p>
            <a:r>
              <a:rPr lang="fr-FR" dirty="0" smtClean="0"/>
              <a:t>Tachycardie, </a:t>
            </a:r>
          </a:p>
          <a:p>
            <a:r>
              <a:rPr lang="fr-FR" dirty="0" smtClean="0"/>
              <a:t>Polypnée, </a:t>
            </a:r>
          </a:p>
          <a:p>
            <a:r>
              <a:rPr lang="fr-FR" dirty="0" smtClean="0"/>
              <a:t>Tremblements, </a:t>
            </a:r>
          </a:p>
          <a:p>
            <a:r>
              <a:rPr lang="fr-FR" dirty="0" smtClean="0"/>
              <a:t>Vertiges, </a:t>
            </a:r>
          </a:p>
          <a:p>
            <a:r>
              <a:rPr lang="fr-FR" dirty="0" smtClean="0"/>
              <a:t>Diarrhées, vomissements, </a:t>
            </a:r>
          </a:p>
          <a:p>
            <a:r>
              <a:rPr lang="fr-FR" dirty="0" smtClean="0"/>
              <a:t>Boule dans la </a:t>
            </a:r>
            <a:r>
              <a:rPr lang="fr-FR" dirty="0"/>
              <a:t>gorge.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sz="6000"/>
              <a:t>L’anxiété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11325"/>
            <a:ext cx="8229600" cy="4525963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fr-FR" dirty="0"/>
              <a:t>Signes psychiques : </a:t>
            </a:r>
          </a:p>
          <a:p>
            <a:pPr>
              <a:buFont typeface="Wingdings" pitchFamily="2" charset="2"/>
              <a:buNone/>
            </a:pPr>
            <a:endParaRPr lang="fr-FR" dirty="0"/>
          </a:p>
          <a:p>
            <a:r>
              <a:rPr lang="fr-FR" dirty="0" smtClean="0"/>
              <a:t>État d’</a:t>
            </a:r>
            <a:r>
              <a:rPr lang="fr-FR" dirty="0" err="1" smtClean="0"/>
              <a:t>hypervigilance</a:t>
            </a:r>
            <a:r>
              <a:rPr lang="fr-FR" dirty="0" smtClean="0"/>
              <a:t> </a:t>
            </a:r>
          </a:p>
          <a:p>
            <a:r>
              <a:rPr lang="fr-FR" dirty="0" smtClean="0"/>
              <a:t>Attente craintive d’un danger.</a:t>
            </a:r>
          </a:p>
          <a:p>
            <a:r>
              <a:rPr lang="fr-FR" dirty="0" smtClean="0"/>
              <a:t>Pensées anxiogènes</a:t>
            </a:r>
            <a:endParaRPr lang="fr-FR" dirty="0"/>
          </a:p>
          <a:p>
            <a:r>
              <a:rPr lang="fr-FR" dirty="0"/>
              <a:t>Pensées automatiques</a:t>
            </a:r>
          </a:p>
          <a:p>
            <a:r>
              <a:rPr lang="fr-FR" dirty="0"/>
              <a:t>Erreurs logiques</a:t>
            </a:r>
          </a:p>
          <a:p>
            <a:pPr>
              <a:buFont typeface="Wingdings" pitchFamily="2" charset="2"/>
              <a:buNone/>
            </a:pP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-71462"/>
            <a:ext cx="8229600" cy="1371600"/>
          </a:xfrm>
        </p:spPr>
        <p:txBody>
          <a:bodyPr/>
          <a:lstStyle/>
          <a:p>
            <a:r>
              <a:rPr lang="fr-FR" dirty="0" err="1" smtClean="0"/>
              <a:t>Etiopathogénie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-71462"/>
            <a:ext cx="8229600" cy="1371600"/>
          </a:xfrm>
        </p:spPr>
        <p:txBody>
          <a:bodyPr/>
          <a:lstStyle/>
          <a:p>
            <a:r>
              <a:rPr lang="fr-FR" dirty="0" err="1" smtClean="0"/>
              <a:t>Etiopathogénie</a:t>
            </a:r>
            <a:endParaRPr lang="fr-FR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</p:nvPr>
        </p:nvGraphicFramePr>
        <p:xfrm>
          <a:off x="428628" y="357166"/>
          <a:ext cx="10144164" cy="65008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1371600"/>
          </a:xfrm>
        </p:spPr>
        <p:txBody>
          <a:bodyPr/>
          <a:lstStyle/>
          <a:p>
            <a:r>
              <a:rPr lang="fr-FR" dirty="0" smtClean="0"/>
              <a:t>Psychanalyse </a:t>
            </a:r>
            <a:endParaRPr lang="fr-FR" dirty="0"/>
          </a:p>
        </p:txBody>
      </p:sp>
      <p:pic>
        <p:nvPicPr>
          <p:cNvPr id="39938" name="Picture 2" descr="Image associé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857363"/>
            <a:ext cx="6644576" cy="47123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6448532" y="3538496"/>
            <a:ext cx="2338310" cy="707886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fr-FR" sz="4000" b="1">
                <a:solidFill>
                  <a:schemeClr val="accent2">
                    <a:lumMod val="75000"/>
                  </a:schemeClr>
                </a:solidFill>
              </a:rPr>
              <a:t>Surmoi </a:t>
            </a:r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796952" y="3528395"/>
            <a:ext cx="915378" cy="769441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fr-FR" sz="4400" b="1" dirty="0" smtClean="0">
                <a:solidFill>
                  <a:schemeClr val="accent2">
                    <a:lumMod val="75000"/>
                  </a:schemeClr>
                </a:solidFill>
              </a:rPr>
              <a:t>Ça</a:t>
            </a:r>
            <a:endParaRPr lang="fr-FR" sz="4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198" name="AutoShape 6"/>
          <p:cNvSpPr>
            <a:spLocks noChangeArrowheads="1"/>
          </p:cNvSpPr>
          <p:nvPr/>
        </p:nvSpPr>
        <p:spPr bwMode="auto">
          <a:xfrm>
            <a:off x="1714480" y="2071679"/>
            <a:ext cx="4765664" cy="3530598"/>
          </a:xfrm>
          <a:custGeom>
            <a:avLst/>
            <a:gdLst>
              <a:gd name="G0" fmla="+- 5400 0 0"/>
              <a:gd name="G1" fmla="+- 8100 0 0"/>
              <a:gd name="G2" fmla="+- 2700 0 0"/>
              <a:gd name="G3" fmla="+- 9450 0 0"/>
              <a:gd name="G4" fmla="+- 21600 0 8100"/>
              <a:gd name="G5" fmla="+- 21600 0 9450"/>
              <a:gd name="G6" fmla="+- 5400 21600 0"/>
              <a:gd name="G7" fmla="*/ G6 1 2"/>
              <a:gd name="G8" fmla="+- 21600 0 5400"/>
              <a:gd name="G9" fmla="+- 21600 0 2700"/>
              <a:gd name="T0" fmla="*/ G0 w 21600"/>
              <a:gd name="T1" fmla="*/ G0 h 21600"/>
              <a:gd name="T2" fmla="*/ G8 w 21600"/>
              <a:gd name="T3" fmla="*/ G8 h 21600"/>
            </a:gdLst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T0" t="T1" r="T2" b="T3"/>
            <a:pathLst>
              <a:path w="21600" h="21600">
                <a:moveTo>
                  <a:pt x="5400" y="5400"/>
                </a:moveTo>
                <a:lnTo>
                  <a:pt x="9450" y="5400"/>
                </a:lnTo>
                <a:lnTo>
                  <a:pt x="9450" y="2700"/>
                </a:lnTo>
                <a:lnTo>
                  <a:pt x="8100" y="2700"/>
                </a:lnTo>
                <a:lnTo>
                  <a:pt x="10800" y="0"/>
                </a:lnTo>
                <a:lnTo>
                  <a:pt x="13500" y="2700"/>
                </a:lnTo>
                <a:lnTo>
                  <a:pt x="12150" y="2700"/>
                </a:lnTo>
                <a:lnTo>
                  <a:pt x="12150" y="5400"/>
                </a:lnTo>
                <a:lnTo>
                  <a:pt x="16200" y="5400"/>
                </a:lnTo>
                <a:lnTo>
                  <a:pt x="16200" y="9450"/>
                </a:lnTo>
                <a:lnTo>
                  <a:pt x="18900" y="9450"/>
                </a:lnTo>
                <a:lnTo>
                  <a:pt x="18900" y="8100"/>
                </a:lnTo>
                <a:lnTo>
                  <a:pt x="21600" y="10800"/>
                </a:lnTo>
                <a:lnTo>
                  <a:pt x="18900" y="13500"/>
                </a:lnTo>
                <a:lnTo>
                  <a:pt x="18900" y="12150"/>
                </a:lnTo>
                <a:lnTo>
                  <a:pt x="16200" y="12150"/>
                </a:lnTo>
                <a:lnTo>
                  <a:pt x="16200" y="16200"/>
                </a:lnTo>
                <a:lnTo>
                  <a:pt x="12150" y="16200"/>
                </a:lnTo>
                <a:lnTo>
                  <a:pt x="12150" y="18900"/>
                </a:lnTo>
                <a:lnTo>
                  <a:pt x="13500" y="18900"/>
                </a:lnTo>
                <a:lnTo>
                  <a:pt x="10800" y="21600"/>
                </a:lnTo>
                <a:lnTo>
                  <a:pt x="8100" y="18900"/>
                </a:lnTo>
                <a:lnTo>
                  <a:pt x="9450" y="18900"/>
                </a:lnTo>
                <a:lnTo>
                  <a:pt x="9450" y="16200"/>
                </a:lnTo>
                <a:lnTo>
                  <a:pt x="5400" y="16200"/>
                </a:lnTo>
                <a:lnTo>
                  <a:pt x="5400" y="12150"/>
                </a:lnTo>
                <a:lnTo>
                  <a:pt x="2700" y="12150"/>
                </a:lnTo>
                <a:lnTo>
                  <a:pt x="2700" y="13500"/>
                </a:lnTo>
                <a:lnTo>
                  <a:pt x="0" y="10800"/>
                </a:lnTo>
                <a:lnTo>
                  <a:pt x="2700" y="8100"/>
                </a:lnTo>
                <a:lnTo>
                  <a:pt x="2700" y="9450"/>
                </a:lnTo>
                <a:lnTo>
                  <a:pt x="5400" y="945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 w="9525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r-FR" sz="4000" b="1" dirty="0">
                <a:solidFill>
                  <a:schemeClr val="bg1"/>
                </a:solidFill>
              </a:rPr>
              <a:t>MOI</a:t>
            </a:r>
          </a:p>
          <a:p>
            <a:pPr algn="ctr"/>
            <a:r>
              <a:rPr lang="fr-FR" sz="2400" b="1" dirty="0">
                <a:solidFill>
                  <a:schemeClr val="bg1"/>
                </a:solidFill>
              </a:rPr>
              <a:t>Moyens </a:t>
            </a:r>
          </a:p>
          <a:p>
            <a:pPr algn="ctr"/>
            <a:r>
              <a:rPr lang="fr-FR" sz="2400" b="1" dirty="0">
                <a:solidFill>
                  <a:schemeClr val="bg1"/>
                </a:solidFill>
              </a:rPr>
              <a:t>de défense</a:t>
            </a:r>
          </a:p>
        </p:txBody>
      </p:sp>
      <p:sp>
        <p:nvSpPr>
          <p:cNvPr id="8199" name="Rectangle 7"/>
          <p:cNvSpPr>
            <a:spLocks noChangeArrowheads="1"/>
          </p:cNvSpPr>
          <p:nvPr/>
        </p:nvSpPr>
        <p:spPr bwMode="auto">
          <a:xfrm>
            <a:off x="3071802" y="1285860"/>
            <a:ext cx="2338309" cy="707886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fr-FR" sz="4000" b="1">
                <a:solidFill>
                  <a:schemeClr val="accent2">
                    <a:lumMod val="75000"/>
                  </a:schemeClr>
                </a:solidFill>
              </a:rPr>
              <a:t>Réalité </a:t>
            </a:r>
          </a:p>
        </p:txBody>
      </p:sp>
      <p:sp>
        <p:nvSpPr>
          <p:cNvPr id="8200" name="Rectangle 8"/>
          <p:cNvSpPr>
            <a:spLocks noChangeArrowheads="1"/>
          </p:cNvSpPr>
          <p:nvPr/>
        </p:nvSpPr>
        <p:spPr bwMode="auto">
          <a:xfrm>
            <a:off x="2597177" y="5626058"/>
            <a:ext cx="3392597" cy="707886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fr-FR" sz="4000" b="1">
                <a:solidFill>
                  <a:schemeClr val="accent2">
                    <a:lumMod val="75000"/>
                  </a:schemeClr>
                </a:solidFill>
              </a:rPr>
              <a:t>Symptôme </a:t>
            </a:r>
          </a:p>
        </p:txBody>
      </p:sp>
      <p:sp>
        <p:nvSpPr>
          <p:cNvPr id="11" name="Titre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1371600"/>
          </a:xfrm>
        </p:spPr>
        <p:txBody>
          <a:bodyPr/>
          <a:lstStyle/>
          <a:p>
            <a:r>
              <a:rPr lang="fr-FR" dirty="0" smtClean="0"/>
              <a:t>Psychanalyse 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Résultat de recherche d'images pour &quot;freud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1224300"/>
            <a:ext cx="6000792" cy="5633724"/>
          </a:xfrm>
          <a:prstGeom prst="rect">
            <a:avLst/>
          </a:prstGeom>
          <a:noFill/>
        </p:spPr>
      </p:pic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457200" y="71414"/>
            <a:ext cx="8229600" cy="1371600"/>
          </a:xfrm>
        </p:spPr>
        <p:txBody>
          <a:bodyPr/>
          <a:lstStyle/>
          <a:p>
            <a:r>
              <a:rPr lang="fr-FR" dirty="0" smtClean="0"/>
              <a:t>Psychanalyse 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Stades libidinaux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981200"/>
            <a:ext cx="4038600" cy="4256088"/>
          </a:xfrm>
        </p:spPr>
        <p:txBody>
          <a:bodyPr/>
          <a:lstStyle/>
          <a:p>
            <a:endParaRPr lang="fr-FR" b="1" dirty="0" smtClean="0"/>
          </a:p>
          <a:p>
            <a:r>
              <a:rPr lang="fr-FR" b="1" dirty="0" smtClean="0"/>
              <a:t>Oral</a:t>
            </a:r>
            <a:endParaRPr lang="fr-FR" b="1" dirty="0"/>
          </a:p>
          <a:p>
            <a:endParaRPr lang="fr-FR" b="1" dirty="0"/>
          </a:p>
          <a:p>
            <a:r>
              <a:rPr lang="fr-FR" b="1" dirty="0">
                <a:solidFill>
                  <a:srgbClr val="FF3399"/>
                </a:solidFill>
              </a:rPr>
              <a:t>Anal</a:t>
            </a:r>
          </a:p>
          <a:p>
            <a:pPr>
              <a:buFont typeface="Wingdings" pitchFamily="2" charset="2"/>
              <a:buNone/>
            </a:pPr>
            <a:endParaRPr lang="fr-FR" b="1" dirty="0">
              <a:solidFill>
                <a:srgbClr val="FF3399"/>
              </a:solidFill>
            </a:endParaRPr>
          </a:p>
          <a:p>
            <a:r>
              <a:rPr lang="fr-FR" b="1" dirty="0">
                <a:solidFill>
                  <a:srgbClr val="FF3399"/>
                </a:solidFill>
              </a:rPr>
              <a:t>Génital</a:t>
            </a:r>
          </a:p>
          <a:p>
            <a:pPr>
              <a:buFont typeface="Wingdings" pitchFamily="2" charset="2"/>
              <a:buNone/>
            </a:pPr>
            <a:endParaRPr lang="fr-FR" b="1" dirty="0">
              <a:solidFill>
                <a:srgbClr val="FF3399"/>
              </a:solidFill>
            </a:endParaRPr>
          </a:p>
        </p:txBody>
      </p:sp>
      <p:graphicFrame>
        <p:nvGraphicFramePr>
          <p:cNvPr id="18455" name="Group 23"/>
          <p:cNvGraphicFramePr>
            <a:graphicFrameLocks noGrp="1"/>
          </p:cNvGraphicFramePr>
          <p:nvPr>
            <p:ph sz="half" idx="2"/>
          </p:nvPr>
        </p:nvGraphicFramePr>
        <p:xfrm>
          <a:off x="2682889" y="1714488"/>
          <a:ext cx="6032515" cy="4174443"/>
        </p:xfrm>
        <a:graphic>
          <a:graphicData uri="http://schemas.openxmlformats.org/drawingml/2006/table">
            <a:tbl>
              <a:tblPr/>
              <a:tblGrid>
                <a:gridCol w="6032515"/>
              </a:tblGrid>
              <a:tr h="9661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Angoisses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24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Séparation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fr-FR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897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Perte de contrôle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882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Castration, culpabilité (</a:t>
                      </a:r>
                      <a:r>
                        <a:rPr kumimoji="0" lang="fr-FR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SurMoi</a:t>
                      </a:r>
                      <a:r>
                        <a:rPr kumimoji="0" lang="fr-F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)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Objectifs: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158" y="1571612"/>
            <a:ext cx="8572560" cy="5000636"/>
          </a:xfrm>
          <a:ln>
            <a:solidFill>
              <a:schemeClr val="bg2"/>
            </a:solidFill>
          </a:ln>
        </p:spPr>
        <p:txBody>
          <a:bodyPr/>
          <a:lstStyle/>
          <a:p>
            <a:pPr>
              <a:lnSpc>
                <a:spcPct val="150000"/>
              </a:lnSpc>
            </a:pPr>
            <a:r>
              <a:rPr lang="fr-FR" dirty="0" smtClean="0"/>
              <a:t>Connaitre les bases historiques et les concepts des névroses</a:t>
            </a:r>
          </a:p>
          <a:p>
            <a:pPr>
              <a:lnSpc>
                <a:spcPct val="150000"/>
              </a:lnSpc>
            </a:pPr>
            <a:r>
              <a:rPr lang="fr-FR" dirty="0" smtClean="0"/>
              <a:t>Différencier les troubles anxieux et les névroses</a:t>
            </a:r>
          </a:p>
          <a:p>
            <a:pPr>
              <a:lnSpc>
                <a:spcPct val="150000"/>
              </a:lnSpc>
            </a:pPr>
            <a:r>
              <a:rPr lang="fr-FR" dirty="0" smtClean="0"/>
              <a:t>Connaitre l’</a:t>
            </a:r>
            <a:r>
              <a:rPr lang="fr-FR" dirty="0" err="1" smtClean="0"/>
              <a:t>étiopathogénie</a:t>
            </a:r>
            <a:r>
              <a:rPr lang="fr-FR" dirty="0" smtClean="0"/>
              <a:t> selon les différentes approches psychologiques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Stades libidinaux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981200"/>
            <a:ext cx="4686304" cy="4256088"/>
          </a:xfrm>
        </p:spPr>
        <p:txBody>
          <a:bodyPr/>
          <a:lstStyle/>
          <a:p>
            <a:endParaRPr lang="fr-FR" dirty="0" smtClean="0"/>
          </a:p>
          <a:p>
            <a:r>
              <a:rPr lang="fr-FR" dirty="0" smtClean="0"/>
              <a:t>Oral</a:t>
            </a:r>
            <a:endParaRPr lang="fr-FR" dirty="0"/>
          </a:p>
          <a:p>
            <a:endParaRPr lang="fr-FR" dirty="0"/>
          </a:p>
          <a:p>
            <a:r>
              <a:rPr lang="fr-FR" dirty="0">
                <a:solidFill>
                  <a:srgbClr val="FF3399"/>
                </a:solidFill>
              </a:rPr>
              <a:t>Anal</a:t>
            </a:r>
          </a:p>
          <a:p>
            <a:pPr>
              <a:buFont typeface="Wingdings" pitchFamily="2" charset="2"/>
              <a:buNone/>
            </a:pPr>
            <a:endParaRPr lang="fr-FR" dirty="0">
              <a:solidFill>
                <a:srgbClr val="FF3399"/>
              </a:solidFill>
            </a:endParaRPr>
          </a:p>
          <a:p>
            <a:r>
              <a:rPr lang="fr-FR" dirty="0">
                <a:solidFill>
                  <a:srgbClr val="FF3399"/>
                </a:solidFill>
              </a:rPr>
              <a:t>Génital</a:t>
            </a:r>
          </a:p>
          <a:p>
            <a:pPr>
              <a:buFont typeface="Wingdings" pitchFamily="2" charset="2"/>
              <a:buNone/>
            </a:pPr>
            <a:endParaRPr lang="fr-FR" dirty="0">
              <a:solidFill>
                <a:srgbClr val="FF3399"/>
              </a:solidFill>
            </a:endParaRPr>
          </a:p>
          <a:p>
            <a:pPr>
              <a:buFont typeface="Wingdings" pitchFamily="2" charset="2"/>
              <a:buNone/>
            </a:pPr>
            <a:r>
              <a:rPr lang="fr-FR" b="1" dirty="0" smtClean="0"/>
              <a:t>Fixation</a:t>
            </a:r>
            <a:r>
              <a:rPr lang="fr-FR" b="1" dirty="0"/>
              <a:t>, Régression </a:t>
            </a:r>
          </a:p>
        </p:txBody>
      </p:sp>
      <p:graphicFrame>
        <p:nvGraphicFramePr>
          <p:cNvPr id="18455" name="Group 23"/>
          <p:cNvGraphicFramePr>
            <a:graphicFrameLocks noGrp="1"/>
          </p:cNvGraphicFramePr>
          <p:nvPr>
            <p:ph sz="half" idx="2"/>
          </p:nvPr>
        </p:nvGraphicFramePr>
        <p:xfrm>
          <a:off x="2500298" y="1643050"/>
          <a:ext cx="6032515" cy="4238516"/>
        </p:xfrm>
        <a:graphic>
          <a:graphicData uri="http://schemas.openxmlformats.org/drawingml/2006/table">
            <a:tbl>
              <a:tblPr/>
              <a:tblGrid>
                <a:gridCol w="6032515"/>
              </a:tblGrid>
              <a:tr h="9661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fr-FR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Mécanismes de défense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fr-FR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24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Déni, clivage, projection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fr-FR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897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Formation réactionnelle, annulation, isolation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882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Refoulement, sublimation, déplacement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4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Principaux mécanismes de défense des troubles anxieux </a:t>
            </a:r>
            <a:endParaRPr lang="fr-FR" sz="4000" dirty="0"/>
          </a:p>
        </p:txBody>
      </p:sp>
      <p:sp>
        <p:nvSpPr>
          <p:cNvPr id="3" name="Espace réservé du texte 2"/>
          <p:cNvSpPr>
            <a:spLocks noGrp="1"/>
          </p:cNvSpPr>
          <p:nvPr>
            <p:ph idx="1"/>
          </p:nvPr>
        </p:nvSpPr>
        <p:spPr>
          <a:xfrm>
            <a:off x="457200" y="2114568"/>
            <a:ext cx="8229600" cy="3886200"/>
          </a:xfrm>
        </p:spPr>
        <p:txBody>
          <a:bodyPr/>
          <a:lstStyle/>
          <a:p>
            <a:r>
              <a:rPr lang="fr-FR" sz="3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Dans </a:t>
            </a:r>
            <a:r>
              <a:rPr lang="fr-FR" sz="3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 </a:t>
            </a:r>
            <a:r>
              <a:rPr lang="fr-FR" sz="3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phobie:</a:t>
            </a:r>
          </a:p>
          <a:p>
            <a:pPr lvl="0">
              <a:buNone/>
            </a:pPr>
            <a:r>
              <a:rPr lang="fr-FR" sz="3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déplacement </a:t>
            </a:r>
            <a:r>
              <a:rPr lang="fr-FR" sz="3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et symbolisation</a:t>
            </a:r>
          </a:p>
          <a:p>
            <a:pPr lvl="0"/>
            <a:endParaRPr lang="fr-FR" sz="36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fr-FR" sz="3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Dans </a:t>
            </a:r>
            <a:r>
              <a:rPr lang="fr-FR" sz="3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l’agoraphobie : projection et déplacement</a:t>
            </a:r>
          </a:p>
          <a:p>
            <a:endParaRPr lang="fr-FR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4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Principaux mécanismes de défense des troubles anxieux </a:t>
            </a:r>
            <a:endParaRPr lang="fr-FR" sz="4000" dirty="0"/>
          </a:p>
        </p:txBody>
      </p:sp>
      <p:sp>
        <p:nvSpPr>
          <p:cNvPr id="3" name="Espace réservé du texte 2"/>
          <p:cNvSpPr>
            <a:spLocks noGrp="1"/>
          </p:cNvSpPr>
          <p:nvPr>
            <p:ph idx="1"/>
          </p:nvPr>
        </p:nvSpPr>
        <p:spPr>
          <a:xfrm>
            <a:off x="0" y="2186006"/>
            <a:ext cx="9144000" cy="3886200"/>
          </a:xfrm>
        </p:spPr>
        <p:txBody>
          <a:bodyPr/>
          <a:lstStyle/>
          <a:p>
            <a:pPr lvl="0"/>
            <a:r>
              <a:rPr lang="fr-FR" sz="3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Dans </a:t>
            </a:r>
            <a:r>
              <a:rPr lang="fr-FR" sz="3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 trouble obsessionnel compulsif : annulation, isolation, formation réactionnelle.</a:t>
            </a:r>
          </a:p>
          <a:p>
            <a:pPr lvl="0"/>
            <a:endParaRPr lang="fr-FR" sz="36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fr-FR" sz="3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Dans </a:t>
            </a:r>
            <a:r>
              <a:rPr lang="fr-FR" sz="3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l’anxiété généralisée et le trouble panique : régression</a:t>
            </a:r>
          </a:p>
          <a:p>
            <a:pPr>
              <a:buNone/>
            </a:pPr>
            <a:endParaRPr lang="fr-FR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4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Principaux mécanismes de défense des troubles anxieux </a:t>
            </a:r>
            <a:endParaRPr lang="fr-FR" sz="4000" dirty="0"/>
          </a:p>
        </p:txBody>
      </p:sp>
      <p:sp>
        <p:nvSpPr>
          <p:cNvPr id="3" name="Espace réservé du texte 2"/>
          <p:cNvSpPr>
            <a:spLocks noGrp="1"/>
          </p:cNvSpPr>
          <p:nvPr>
            <p:ph idx="1"/>
          </p:nvPr>
        </p:nvSpPr>
        <p:spPr>
          <a:xfrm>
            <a:off x="0" y="2328882"/>
            <a:ext cx="9144000" cy="3886200"/>
          </a:xfrm>
        </p:spPr>
        <p:txBody>
          <a:bodyPr/>
          <a:lstStyle/>
          <a:p>
            <a:pPr lvl="0"/>
            <a:r>
              <a:rPr lang="fr-FR" sz="3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Dans </a:t>
            </a:r>
            <a:r>
              <a:rPr lang="fr-FR" sz="3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l’état de stress post traumatique : régression, refoulement, déni, annulation</a:t>
            </a:r>
          </a:p>
          <a:p>
            <a:pPr lvl="0"/>
            <a:endParaRPr lang="fr-FR" sz="36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fr-FR" sz="3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Dans </a:t>
            </a:r>
            <a:r>
              <a:rPr lang="fr-FR" sz="3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l’hystérie : le refoulement et tous les autres mécanismes</a:t>
            </a:r>
          </a:p>
          <a:p>
            <a:endParaRPr lang="fr-FR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Biochimie et neurophysiologie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86314" y="0"/>
            <a:ext cx="4701554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28596" y="428604"/>
            <a:ext cx="72866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600" dirty="0" smtClean="0"/>
              <a:t>Biochimie et neurophysiologie</a:t>
            </a:r>
            <a:endParaRPr lang="fr-FR" sz="3600" dirty="0"/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>
          <a:xfrm>
            <a:off x="457200" y="1357298"/>
            <a:ext cx="4257676" cy="4510102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tabLst/>
              <a:defRPr/>
            </a:pPr>
            <a:r>
              <a:rPr kumimoji="0" lang="fr-FR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 sollicitation inadéquate ou répétée de l’axe </a:t>
            </a:r>
            <a:r>
              <a:rPr kumimoji="0" lang="fr-FR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corticotrope</a:t>
            </a:r>
            <a:r>
              <a:rPr kumimoji="0" lang="fr-FR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tabLst/>
              <a:defRPr/>
            </a:pPr>
            <a:endParaRPr kumimoji="0" lang="fr-FR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tabLst/>
              <a:defRPr/>
            </a:pPr>
            <a:r>
              <a:rPr kumimoji="0" lang="fr-FR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Sensibilité de structures du système limbique  (amygdale et l’hippocampe) au cortisol.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tabLst/>
              <a:defRPr/>
            </a:pPr>
            <a:endParaRPr kumimoji="0" lang="fr-FR" sz="3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21616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6" name="Picture 4" descr="Image associé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8625" y="2071678"/>
            <a:ext cx="9235092" cy="4786346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500034" y="1071546"/>
            <a:ext cx="8215370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fr-FR" sz="3200" dirty="0" smtClean="0"/>
              <a:t>Perturbation dans le métabolisme de certains neurotransmetteurs </a:t>
            </a:r>
          </a:p>
        </p:txBody>
      </p:sp>
      <p:sp>
        <p:nvSpPr>
          <p:cNvPr id="5" name="Rectangle 4"/>
          <p:cNvSpPr/>
          <p:nvPr/>
        </p:nvSpPr>
        <p:spPr>
          <a:xfrm>
            <a:off x="428596" y="428604"/>
            <a:ext cx="72866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600" dirty="0" smtClean="0"/>
              <a:t>Biochimie et neurophysiologie</a:t>
            </a:r>
            <a:endParaRPr lang="fr-FR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 descr="https://www.lanutrition.fr/sites/default/files/styles/article_large/public/ressources/neurones-shutterstock_373286035-bd_1.jpg?itok=h6MAIrX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2" y="2285992"/>
            <a:ext cx="9090842" cy="4500594"/>
          </a:xfrm>
          <a:prstGeom prst="rect">
            <a:avLst/>
          </a:prstGeom>
          <a:noFill/>
        </p:spPr>
      </p:pic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385794" y="928670"/>
            <a:ext cx="8686800" cy="1333497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tabLst/>
              <a:defRPr/>
            </a:pPr>
            <a:endParaRPr kumimoji="0" lang="fr-FR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tabLst/>
              <a:defRPr/>
            </a:pPr>
            <a:r>
              <a:rPr kumimoji="0" lang="fr-FR" sz="32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Sérotonine, GABA, l’adrénaline. </a:t>
            </a:r>
            <a:endParaRPr kumimoji="0" lang="fr-FR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28596" y="428604"/>
            <a:ext cx="72866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600" dirty="0" smtClean="0"/>
              <a:t>Biochimie et neurophysiologie</a:t>
            </a:r>
            <a:endParaRPr lang="fr-FR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Sérotonine</a:t>
            </a:r>
            <a:endParaRPr lang="fr-FR" dirty="0"/>
          </a:p>
        </p:txBody>
      </p:sp>
      <p:pic>
        <p:nvPicPr>
          <p:cNvPr id="45060" name="Picture 4" descr="https://upload.wikimedia.org/wikipedia/commons/thumb/3/34/S%C3%A9rotonine_3D.png/200px-S%C3%A9rotonine_3D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2132" y="2736764"/>
            <a:ext cx="3286148" cy="3335442"/>
          </a:xfrm>
          <a:prstGeom prst="rect">
            <a:avLst/>
          </a:prstGeom>
          <a:noFill/>
        </p:spPr>
      </p:pic>
      <p:pic>
        <p:nvPicPr>
          <p:cNvPr id="45062" name="Picture 6" descr="Résultat de recherche d'images pour &quot;sérotonine&quot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2695593"/>
            <a:ext cx="4552950" cy="3305175"/>
          </a:xfrm>
          <a:prstGeom prst="rect">
            <a:avLst/>
          </a:prstGeom>
          <a:noFill/>
        </p:spPr>
      </p:pic>
      <p:sp>
        <p:nvSpPr>
          <p:cNvPr id="7" name="Titre 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600" dirty="0" smtClean="0"/>
              <a:t>Biochimie et neurophysiologie</a:t>
            </a:r>
            <a:endParaRPr lang="fr-FR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Sérotonine?</a:t>
            </a:r>
            <a:endParaRPr lang="fr-FR" dirty="0"/>
          </a:p>
        </p:txBody>
      </p:sp>
      <p:pic>
        <p:nvPicPr>
          <p:cNvPr id="47106" name="Picture 2" descr="https://resize.prod.femina.ladmedia.fr/rblr/652,438/img/var/2018-03/recette-fondant-au-chocola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86182" y="2857496"/>
            <a:ext cx="4829175" cy="3248026"/>
          </a:xfrm>
          <a:prstGeom prst="rect">
            <a:avLst/>
          </a:prstGeom>
          <a:noFill/>
        </p:spPr>
      </p:pic>
      <p:pic>
        <p:nvPicPr>
          <p:cNvPr id="47108" name="Picture 4" descr="https://upload.wikimedia.org/wikipedia/commons/thumb/0/0e/Chocolate02.png/280px-Chocolate0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857496"/>
            <a:ext cx="3271806" cy="3143272"/>
          </a:xfrm>
          <a:prstGeom prst="rect">
            <a:avLst/>
          </a:prstGeom>
          <a:noFill/>
        </p:spPr>
      </p:pic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485804" y="457200"/>
            <a:ext cx="8229600" cy="1371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600" dirty="0" smtClean="0"/>
              <a:t>Biochimie et neurophysiologie</a:t>
            </a:r>
            <a:endParaRPr lang="fr-FR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b="1"/>
              <a:t>GENERALITES</a:t>
            </a:r>
            <a:r>
              <a:rPr lang="fr-FR"/>
              <a:t> 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r>
              <a:rPr lang="fr-FR" dirty="0"/>
              <a:t>L’anxiété une peur sans objet ou encore une sensation de danger imminent.</a:t>
            </a:r>
          </a:p>
          <a:p>
            <a:endParaRPr lang="fr-FR" dirty="0"/>
          </a:p>
          <a:p>
            <a:r>
              <a:rPr lang="fr-FR" dirty="0"/>
              <a:t>Changements physiologiques paroxystiques ou persistants </a:t>
            </a:r>
          </a:p>
          <a:p>
            <a:endParaRPr lang="fr-FR" dirty="0"/>
          </a:p>
          <a:p>
            <a:r>
              <a:rPr lang="fr-FR" dirty="0"/>
              <a:t>Une gène fonctionnelle.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Tryptophane précurseur de la sérotonine</a:t>
            </a:r>
            <a:endParaRPr lang="fr-FR" dirty="0"/>
          </a:p>
        </p:txBody>
      </p:sp>
      <p:pic>
        <p:nvPicPr>
          <p:cNvPr id="45058" name="Picture 2" descr="Image associé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990850"/>
            <a:ext cx="3352800" cy="3867150"/>
          </a:xfrm>
          <a:prstGeom prst="rect">
            <a:avLst/>
          </a:prstGeom>
          <a:noFill/>
        </p:spPr>
      </p:pic>
      <p:pic>
        <p:nvPicPr>
          <p:cNvPr id="47106" name="Picture 2" descr="https://resize.prod.femina.ladmedia.fr/rblr/652,438/img/var/2018-03/recette-fondant-au-chocola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86182" y="2857496"/>
            <a:ext cx="4829175" cy="3248026"/>
          </a:xfrm>
          <a:prstGeom prst="rect">
            <a:avLst/>
          </a:prstGeom>
          <a:noFill/>
        </p:spPr>
      </p:pic>
      <p:sp>
        <p:nvSpPr>
          <p:cNvPr id="7" name="Titre 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600" dirty="0" smtClean="0"/>
              <a:t>Biochimie et neurophysiologie</a:t>
            </a:r>
            <a:endParaRPr lang="fr-FR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628640"/>
            <a:ext cx="8229600" cy="1371600"/>
          </a:xfrm>
        </p:spPr>
        <p:txBody>
          <a:bodyPr/>
          <a:lstStyle/>
          <a:p>
            <a:r>
              <a:rPr lang="fr-FR" sz="3600" dirty="0" smtClean="0"/>
              <a:t>Circuits de la sérotonine</a:t>
            </a:r>
            <a:endParaRPr lang="fr-FR" sz="3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0180" name="Picture 4" descr="http://www.blog-lecerveau.org/wp-content/uploads/raph%C3%A9-dorsal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06" y="2214554"/>
            <a:ext cx="9084730" cy="4357718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428596" y="428604"/>
            <a:ext cx="72866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600" dirty="0" smtClean="0"/>
              <a:t>Biochimie et neurophysiologie</a:t>
            </a:r>
            <a:endParaRPr lang="fr-FR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GABA</a:t>
            </a:r>
          </a:p>
          <a:p>
            <a:r>
              <a:rPr lang="fr-FR" dirty="0" smtClean="0"/>
              <a:t>Glutamate</a:t>
            </a:r>
          </a:p>
          <a:p>
            <a:r>
              <a:rPr lang="fr-FR" dirty="0" smtClean="0"/>
              <a:t>Histamine</a:t>
            </a:r>
          </a:p>
          <a:p>
            <a:r>
              <a:rPr lang="fr-FR" dirty="0" smtClean="0"/>
              <a:t>Noradrénaline</a:t>
            </a:r>
          </a:p>
          <a:p>
            <a:r>
              <a:rPr lang="fr-FR" dirty="0" smtClean="0"/>
              <a:t>Acétylcholine</a:t>
            </a:r>
            <a:endParaRPr lang="fr-FR" dirty="0"/>
          </a:p>
        </p:txBody>
      </p:sp>
      <p:sp>
        <p:nvSpPr>
          <p:cNvPr id="5" name="Titre 1"/>
          <p:cNvSpPr txBox="1">
            <a:spLocks/>
          </p:cNvSpPr>
          <p:nvPr/>
        </p:nvSpPr>
        <p:spPr bwMode="auto">
          <a:xfrm>
            <a:off x="342928" y="62864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Autres </a:t>
            </a:r>
            <a:r>
              <a:rPr kumimoji="0" lang="fr-FR" sz="4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neuro</a:t>
            </a:r>
            <a:r>
              <a:rPr kumimoji="0" lang="fr-FR" sz="4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transmetteurs</a:t>
            </a:r>
            <a:endParaRPr kumimoji="0" lang="fr-FR" sz="4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28596" y="428604"/>
            <a:ext cx="72866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600" dirty="0" smtClean="0"/>
              <a:t>Biochimie et neurophysiologie</a:t>
            </a:r>
            <a:endParaRPr lang="fr-FR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https://www.echosciences-grenoble.fr/uploads/body_image/attachment/1005166870/GABA_excitateu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60" y="71414"/>
            <a:ext cx="7858148" cy="5247805"/>
          </a:xfrm>
          <a:prstGeom prst="rect">
            <a:avLst/>
          </a:prstGeom>
          <a:noFill/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-14262" y="142852"/>
            <a:ext cx="8229600" cy="1371600"/>
          </a:xfrm>
        </p:spPr>
        <p:txBody>
          <a:bodyPr/>
          <a:lstStyle/>
          <a:p>
            <a:r>
              <a:rPr lang="fr-FR" dirty="0" smtClean="0"/>
              <a:t>Autres </a:t>
            </a:r>
            <a:r>
              <a:rPr lang="fr-FR" dirty="0" err="1" smtClean="0"/>
              <a:t>neuro</a:t>
            </a:r>
            <a:r>
              <a:rPr lang="fr-FR" dirty="0" smtClean="0"/>
              <a:t> transmetteurs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357298"/>
            <a:ext cx="8229600" cy="3886200"/>
          </a:xfrm>
        </p:spPr>
        <p:txBody>
          <a:bodyPr/>
          <a:lstStyle/>
          <a:p>
            <a:pPr>
              <a:buNone/>
            </a:pPr>
            <a:r>
              <a:rPr lang="fr-FR" dirty="0" smtClean="0"/>
              <a:t>GABA</a:t>
            </a:r>
            <a:endParaRPr lang="fr-FR" dirty="0"/>
          </a:p>
        </p:txBody>
      </p:sp>
      <p:pic>
        <p:nvPicPr>
          <p:cNvPr id="51202" name="Picture 2" descr="https://encrypted-tbn0.gstatic.com/images?q=tbn:ANd9GcSsiAbHVfWtjtVnC5aXbr_I_j5pyQNL8wkbeze9VB7-EQNSrg1aE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606098"/>
            <a:ext cx="4357686" cy="22519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Autres </a:t>
            </a:r>
            <a:r>
              <a:rPr lang="fr-FR" dirty="0" err="1" smtClean="0"/>
              <a:t>neuro</a:t>
            </a:r>
            <a:r>
              <a:rPr lang="fr-FR" dirty="0" smtClean="0"/>
              <a:t> transmetteurs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9156" name="Picture 4" descr="https://media.istockphoto.com/vectors/gaba-deficiency-vector-id91321698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1685665"/>
            <a:ext cx="5857916" cy="51590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http://www.bicycle-asso.org/cyclothymie/img/shemaHormona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1444539"/>
            <a:ext cx="5357850" cy="5342047"/>
          </a:xfrm>
          <a:prstGeom prst="rect">
            <a:avLst/>
          </a:prstGeom>
          <a:noFill/>
        </p:spPr>
      </p:pic>
      <p:sp>
        <p:nvSpPr>
          <p:cNvPr id="3" name="Titre 1"/>
          <p:cNvSpPr txBox="1">
            <a:spLocks/>
          </p:cNvSpPr>
          <p:nvPr/>
        </p:nvSpPr>
        <p:spPr>
          <a:xfrm>
            <a:off x="457200" y="457200"/>
            <a:ext cx="8229600" cy="13716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Neuro</a:t>
            </a:r>
            <a:r>
              <a:rPr kumimoji="0" lang="fr-FR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transmetteurs</a:t>
            </a:r>
            <a:endParaRPr kumimoji="0" lang="fr-FR" sz="4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http://allodoxia.blog.lemonde.fr/files/2012/03/Serotonine_Vulgate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132415"/>
            <a:ext cx="7500990" cy="5725609"/>
          </a:xfrm>
          <a:prstGeom prst="rect">
            <a:avLst/>
          </a:prstGeom>
          <a:noFill/>
        </p:spPr>
      </p:pic>
      <p:sp>
        <p:nvSpPr>
          <p:cNvPr id="3" name="Titre 1"/>
          <p:cNvSpPr txBox="1">
            <a:spLocks/>
          </p:cNvSpPr>
          <p:nvPr/>
        </p:nvSpPr>
        <p:spPr>
          <a:xfrm>
            <a:off x="0" y="357166"/>
            <a:ext cx="9929850" cy="13716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Neuro</a:t>
            </a:r>
            <a:r>
              <a:rPr kumimoji="0" lang="fr-FR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transmetteurs </a:t>
            </a:r>
            <a:r>
              <a:rPr kumimoji="0" lang="fr-FR" sz="4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épigénétique</a:t>
            </a:r>
            <a:endParaRPr kumimoji="0" lang="fr-FR" sz="4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6" name="AutoShape 4" descr="Résultat de recherche d'images pour &quot;interleukines et anxiété&quot;"/>
          <p:cNvSpPr>
            <a:spLocks noChangeAspect="1" noChangeArrowheads="1"/>
          </p:cNvSpPr>
          <p:nvPr/>
        </p:nvSpPr>
        <p:spPr bwMode="auto">
          <a:xfrm>
            <a:off x="155575" y="-966788"/>
            <a:ext cx="2247900" cy="20288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54278" name="Picture 6" descr="Image associé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646383"/>
            <a:ext cx="6643702" cy="5211617"/>
          </a:xfrm>
          <a:prstGeom prst="rect">
            <a:avLst/>
          </a:prstGeom>
          <a:noFill/>
        </p:spPr>
      </p:pic>
      <p:sp>
        <p:nvSpPr>
          <p:cNvPr id="5" name="Titre 1"/>
          <p:cNvSpPr txBox="1">
            <a:spLocks/>
          </p:cNvSpPr>
          <p:nvPr/>
        </p:nvSpPr>
        <p:spPr>
          <a:xfrm>
            <a:off x="0" y="357166"/>
            <a:ext cx="8229600" cy="114300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Inflammation </a:t>
            </a:r>
            <a:endParaRPr kumimoji="0" lang="fr-FR" sz="4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AutoShape 2" descr="Résultat de recherche d'images pour &quot;interleukines et anxiété&quot;"/>
          <p:cNvSpPr>
            <a:spLocks noChangeAspect="1" noChangeArrowheads="1"/>
          </p:cNvSpPr>
          <p:nvPr/>
        </p:nvSpPr>
        <p:spPr bwMode="auto">
          <a:xfrm>
            <a:off x="155575" y="-966788"/>
            <a:ext cx="2247900" cy="20288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3252" name="AutoShape 4" descr="Résultat de recherche d'images pour &quot;interleukines et anxiété&quot;"/>
          <p:cNvSpPr>
            <a:spLocks noChangeAspect="1" noChangeArrowheads="1"/>
          </p:cNvSpPr>
          <p:nvPr/>
        </p:nvSpPr>
        <p:spPr bwMode="auto">
          <a:xfrm>
            <a:off x="155575" y="-966788"/>
            <a:ext cx="2247900" cy="20288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53254" name="Picture 6" descr="https://encrypted-tbn0.gstatic.com/images?q=tbn:ANd9GcQq4vzQ91iFCCfX2H-ywYB7D8OMV4pFaGrIer5Cpch4NvHtQpuJH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71504"/>
            <a:ext cx="9144032" cy="6000768"/>
          </a:xfrm>
          <a:prstGeom prst="rect">
            <a:avLst/>
          </a:prstGeom>
          <a:noFill/>
        </p:spPr>
      </p:pic>
      <p:sp>
        <p:nvSpPr>
          <p:cNvPr id="5" name="Titre 1"/>
          <p:cNvSpPr txBox="1">
            <a:spLocks/>
          </p:cNvSpPr>
          <p:nvPr/>
        </p:nvSpPr>
        <p:spPr>
          <a:xfrm>
            <a:off x="0" y="357166"/>
            <a:ext cx="8229600" cy="114300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Inflammation </a:t>
            </a:r>
            <a:endParaRPr kumimoji="0" lang="fr-FR" sz="4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2"/>
          <p:cNvSpPr txBox="1">
            <a:spLocks/>
          </p:cNvSpPr>
          <p:nvPr/>
        </p:nvSpPr>
        <p:spPr>
          <a:xfrm>
            <a:off x="457200" y="1981200"/>
            <a:ext cx="8229600" cy="38862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tabLst/>
              <a:defRPr/>
            </a:pPr>
            <a:endParaRPr kumimoji="0" lang="fr-FR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tabLst/>
              <a:defRPr/>
            </a:pPr>
            <a:r>
              <a:rPr kumimoji="0" lang="fr-FR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Sensibilité de structures du système limbique  (amygdale et l’hippocampe) au cortisol.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tabLst/>
              <a:defRPr/>
            </a:pPr>
            <a:endParaRPr kumimoji="0" lang="fr-FR" sz="3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Titre 1"/>
          <p:cNvSpPr txBox="1">
            <a:spLocks/>
          </p:cNvSpPr>
          <p:nvPr/>
        </p:nvSpPr>
        <p:spPr>
          <a:xfrm>
            <a:off x="0" y="357166"/>
            <a:ext cx="8229600" cy="114300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Système limbique </a:t>
            </a:r>
            <a:endParaRPr kumimoji="0" lang="fr-FR" sz="4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b="1"/>
              <a:t>HISTORIQUE</a:t>
            </a:r>
            <a:r>
              <a:rPr lang="fr-FR"/>
              <a:t> 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82763"/>
            <a:ext cx="8229600" cy="4525962"/>
          </a:xfrm>
        </p:spPr>
        <p:txBody>
          <a:bodyPr/>
          <a:lstStyle/>
          <a:p>
            <a:r>
              <a:rPr lang="fr-FR" dirty="0"/>
              <a:t>Freud : </a:t>
            </a:r>
            <a:endParaRPr lang="fr-FR" dirty="0" smtClean="0"/>
          </a:p>
          <a:p>
            <a:pPr>
              <a:buNone/>
            </a:pPr>
            <a:r>
              <a:rPr lang="fr-FR" dirty="0" smtClean="0"/>
              <a:t>Névroses </a:t>
            </a:r>
            <a:r>
              <a:rPr lang="fr-FR" dirty="0"/>
              <a:t>hystérique, phobique, d’angoisse et obsessionnelle </a:t>
            </a:r>
          </a:p>
          <a:p>
            <a:endParaRPr lang="fr-FR" dirty="0"/>
          </a:p>
        </p:txBody>
      </p:sp>
      <p:sp>
        <p:nvSpPr>
          <p:cNvPr id="22530" name="AutoShape 2" descr="Résultat de recherche d'images pour &quot;freud&quot;"/>
          <p:cNvSpPr>
            <a:spLocks noChangeAspect="1" noChangeArrowheads="1"/>
          </p:cNvSpPr>
          <p:nvPr/>
        </p:nvSpPr>
        <p:spPr bwMode="auto">
          <a:xfrm>
            <a:off x="155575" y="-1608138"/>
            <a:ext cx="3600450" cy="33623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22532" name="Picture 4" descr="Résultat de recherche d'images pour &quot;freud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4" y="3000372"/>
            <a:ext cx="3600450" cy="33623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www.driesen.com/limbicsystempic2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27125" y="798513"/>
            <a:ext cx="7375525" cy="553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Rectangle 4"/>
          <p:cNvSpPr>
            <a:spLocks noChangeArrowheads="1"/>
          </p:cNvSpPr>
          <p:nvPr/>
        </p:nvSpPr>
        <p:spPr bwMode="auto">
          <a:xfrm>
            <a:off x="-204788" y="2500313"/>
            <a:ext cx="9144001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fr-FR"/>
          </a:p>
        </p:txBody>
      </p:sp>
      <p:sp>
        <p:nvSpPr>
          <p:cNvPr id="22533" name="Text Box 6"/>
          <p:cNvSpPr txBox="1">
            <a:spLocks noChangeArrowheads="1"/>
          </p:cNvSpPr>
          <p:nvPr/>
        </p:nvSpPr>
        <p:spPr bwMode="auto">
          <a:xfrm>
            <a:off x="631825" y="798513"/>
            <a:ext cx="6122988" cy="427037"/>
          </a:xfrm>
          <a:prstGeom prst="rect">
            <a:avLst/>
          </a:prstGeom>
          <a:solidFill>
            <a:schemeClr val="bg1"/>
          </a:solidFill>
          <a:ln w="190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200">
                <a:solidFill>
                  <a:srgbClr val="000099"/>
                </a:solidFill>
              </a:rPr>
              <a:t>Localisation des structures du système limbique</a:t>
            </a:r>
          </a:p>
        </p:txBody>
      </p:sp>
      <p:sp>
        <p:nvSpPr>
          <p:cNvPr id="22534" name="Text Box 7"/>
          <p:cNvSpPr txBox="1">
            <a:spLocks noChangeArrowheads="1"/>
          </p:cNvSpPr>
          <p:nvPr/>
        </p:nvSpPr>
        <p:spPr bwMode="auto">
          <a:xfrm>
            <a:off x="1452563" y="5407025"/>
            <a:ext cx="2500312" cy="396875"/>
          </a:xfrm>
          <a:prstGeom prst="rect">
            <a:avLst/>
          </a:prstGeom>
          <a:solidFill>
            <a:schemeClr val="bg1"/>
          </a:solidFill>
          <a:ln w="190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>
                <a:solidFill>
                  <a:schemeClr val="tx1"/>
                </a:solidFill>
              </a:rPr>
              <a:t>noyaux amygdaliens</a:t>
            </a:r>
          </a:p>
        </p:txBody>
      </p:sp>
      <p:sp>
        <p:nvSpPr>
          <p:cNvPr id="22535" name="Text Box 8"/>
          <p:cNvSpPr txBox="1">
            <a:spLocks noChangeArrowheads="1"/>
          </p:cNvSpPr>
          <p:nvPr/>
        </p:nvSpPr>
        <p:spPr bwMode="auto">
          <a:xfrm>
            <a:off x="3898900" y="5583238"/>
            <a:ext cx="1681163" cy="701675"/>
          </a:xfrm>
          <a:prstGeom prst="rect">
            <a:avLst/>
          </a:prstGeom>
          <a:solidFill>
            <a:schemeClr val="bg1"/>
          </a:solidFill>
          <a:ln w="190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fr-FR">
                <a:solidFill>
                  <a:schemeClr val="tx1"/>
                </a:solidFill>
              </a:rPr>
              <a:t>Corps </a:t>
            </a:r>
          </a:p>
          <a:p>
            <a:pPr>
              <a:spcBef>
                <a:spcPct val="0"/>
              </a:spcBef>
            </a:pPr>
            <a:r>
              <a:rPr lang="fr-FR">
                <a:solidFill>
                  <a:schemeClr val="tx1"/>
                </a:solidFill>
              </a:rPr>
              <a:t>mammillaires</a:t>
            </a:r>
          </a:p>
        </p:txBody>
      </p:sp>
      <p:sp>
        <p:nvSpPr>
          <p:cNvPr id="22536" name="Text Box 9"/>
          <p:cNvSpPr txBox="1">
            <a:spLocks noChangeArrowheads="1"/>
          </p:cNvSpPr>
          <p:nvPr/>
        </p:nvSpPr>
        <p:spPr bwMode="auto">
          <a:xfrm>
            <a:off x="5999163" y="5759450"/>
            <a:ext cx="1568450" cy="396875"/>
          </a:xfrm>
          <a:prstGeom prst="rect">
            <a:avLst/>
          </a:prstGeom>
          <a:solidFill>
            <a:schemeClr val="bg1"/>
          </a:solidFill>
          <a:ln w="190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fr-FR">
                <a:solidFill>
                  <a:schemeClr val="tx1"/>
                </a:solidFill>
              </a:rPr>
              <a:t>hippocampe</a:t>
            </a:r>
          </a:p>
        </p:txBody>
      </p:sp>
      <p:sp>
        <p:nvSpPr>
          <p:cNvPr id="22537" name="Text Box 10"/>
          <p:cNvSpPr txBox="1">
            <a:spLocks noChangeArrowheads="1"/>
          </p:cNvSpPr>
          <p:nvPr/>
        </p:nvSpPr>
        <p:spPr bwMode="auto">
          <a:xfrm>
            <a:off x="1546225" y="4570413"/>
            <a:ext cx="1708150" cy="396875"/>
          </a:xfrm>
          <a:prstGeom prst="rect">
            <a:avLst/>
          </a:prstGeom>
          <a:solidFill>
            <a:schemeClr val="bg1"/>
          </a:solidFill>
          <a:ln w="190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fr-FR">
                <a:solidFill>
                  <a:schemeClr val="tx1"/>
                </a:solidFill>
              </a:rPr>
              <a:t>Bulbe  olfactif</a:t>
            </a:r>
          </a:p>
        </p:txBody>
      </p:sp>
      <p:sp>
        <p:nvSpPr>
          <p:cNvPr id="22538" name="Text Box 11"/>
          <p:cNvSpPr txBox="1">
            <a:spLocks noChangeArrowheads="1"/>
          </p:cNvSpPr>
          <p:nvPr/>
        </p:nvSpPr>
        <p:spPr bwMode="auto">
          <a:xfrm>
            <a:off x="1754188" y="4984750"/>
            <a:ext cx="1808162" cy="396875"/>
          </a:xfrm>
          <a:prstGeom prst="rect">
            <a:avLst/>
          </a:prstGeom>
          <a:solidFill>
            <a:schemeClr val="bg1"/>
          </a:solidFill>
          <a:ln w="190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fr-FR"/>
              <a:t>Hypothalamus</a:t>
            </a:r>
          </a:p>
        </p:txBody>
      </p:sp>
      <p:sp>
        <p:nvSpPr>
          <p:cNvPr id="22539" name="Text Box 12"/>
          <p:cNvSpPr txBox="1">
            <a:spLocks noChangeArrowheads="1"/>
          </p:cNvSpPr>
          <p:nvPr/>
        </p:nvSpPr>
        <p:spPr bwMode="auto">
          <a:xfrm>
            <a:off x="3108325" y="1282700"/>
            <a:ext cx="1273175" cy="488950"/>
          </a:xfrm>
          <a:prstGeom prst="rect">
            <a:avLst/>
          </a:prstGeom>
          <a:solidFill>
            <a:schemeClr val="bg1"/>
          </a:solidFill>
          <a:ln w="190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40000"/>
              </a:lnSpc>
            </a:pPr>
            <a:r>
              <a:rPr lang="fr-FR">
                <a:solidFill>
                  <a:schemeClr val="tx1"/>
                </a:solidFill>
              </a:rPr>
              <a:t>gyrus </a:t>
            </a:r>
          </a:p>
          <a:p>
            <a:pPr algn="ctr">
              <a:lnSpc>
                <a:spcPct val="40000"/>
              </a:lnSpc>
            </a:pPr>
            <a:r>
              <a:rPr lang="fr-FR">
                <a:solidFill>
                  <a:schemeClr val="tx1"/>
                </a:solidFill>
              </a:rPr>
              <a:t>cingulaire</a:t>
            </a: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917575" y="190818"/>
            <a:ext cx="6611938" cy="5847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3200" b="1" dirty="0" smtClean="0">
                <a:solidFill>
                  <a:schemeClr val="tx1"/>
                </a:solidFill>
              </a:rPr>
              <a:t>Système limbique </a:t>
            </a:r>
            <a:endParaRPr lang="fr-FR" sz="32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4"/>
          <p:cNvSpPr txBox="1">
            <a:spLocks noChangeArrowheads="1"/>
          </p:cNvSpPr>
          <p:nvPr/>
        </p:nvSpPr>
        <p:spPr bwMode="auto">
          <a:xfrm>
            <a:off x="5348288" y="2159000"/>
            <a:ext cx="1107996" cy="369332"/>
          </a:xfrm>
          <a:prstGeom prst="rect">
            <a:avLst/>
          </a:prstGeom>
          <a:solidFill>
            <a:srgbClr val="DDDDDD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b="1"/>
              <a:t>Thalamus</a:t>
            </a:r>
          </a:p>
        </p:txBody>
      </p:sp>
      <p:sp>
        <p:nvSpPr>
          <p:cNvPr id="21507" name="Text Box 5"/>
          <p:cNvSpPr txBox="1">
            <a:spLocks noChangeArrowheads="1"/>
          </p:cNvSpPr>
          <p:nvPr/>
        </p:nvSpPr>
        <p:spPr bwMode="auto">
          <a:xfrm>
            <a:off x="2706688" y="2173283"/>
            <a:ext cx="2109787" cy="464101"/>
          </a:xfrm>
          <a:prstGeom prst="rect">
            <a:avLst/>
          </a:prstGeom>
          <a:solidFill>
            <a:srgbClr val="DDDDDD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40000"/>
              </a:lnSpc>
            </a:pPr>
            <a:endParaRPr lang="fr-FR" sz="100" b="1" dirty="0"/>
          </a:p>
          <a:p>
            <a:pPr algn="ctr">
              <a:lnSpc>
                <a:spcPct val="40000"/>
              </a:lnSpc>
            </a:pPr>
            <a:r>
              <a:rPr lang="fr-FR" sz="1800" b="1" dirty="0" err="1"/>
              <a:t>Region</a:t>
            </a:r>
            <a:r>
              <a:rPr lang="fr-FR" sz="1800" b="1" dirty="0"/>
              <a:t> Septale</a:t>
            </a:r>
          </a:p>
          <a:p>
            <a:pPr algn="ctr">
              <a:lnSpc>
                <a:spcPct val="40000"/>
              </a:lnSpc>
            </a:pPr>
            <a:endParaRPr lang="fr-FR" sz="1800" b="1" dirty="0" smtClean="0"/>
          </a:p>
          <a:p>
            <a:pPr algn="ctr">
              <a:lnSpc>
                <a:spcPct val="40000"/>
              </a:lnSpc>
            </a:pPr>
            <a:r>
              <a:rPr lang="fr-FR" sz="1800" b="1" dirty="0" smtClean="0"/>
              <a:t>Cortex </a:t>
            </a:r>
            <a:r>
              <a:rPr lang="fr-FR" sz="1800" b="1" dirty="0"/>
              <a:t>préfrontal</a:t>
            </a:r>
          </a:p>
        </p:txBody>
      </p:sp>
      <p:sp>
        <p:nvSpPr>
          <p:cNvPr id="21508" name="Text Box 6"/>
          <p:cNvSpPr txBox="1">
            <a:spLocks noChangeArrowheads="1"/>
          </p:cNvSpPr>
          <p:nvPr/>
        </p:nvSpPr>
        <p:spPr bwMode="auto">
          <a:xfrm>
            <a:off x="7288213" y="2127250"/>
            <a:ext cx="1303337" cy="464101"/>
          </a:xfrm>
          <a:prstGeom prst="rect">
            <a:avLst/>
          </a:prstGeom>
          <a:solidFill>
            <a:srgbClr val="DDDDDD"/>
          </a:solidFill>
          <a:ln w="19050">
            <a:solidFill>
              <a:schemeClr val="accent2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40000"/>
              </a:lnSpc>
            </a:pPr>
            <a:endParaRPr lang="fr-FR" sz="100" b="1" dirty="0"/>
          </a:p>
          <a:p>
            <a:pPr algn="ctr">
              <a:lnSpc>
                <a:spcPct val="40000"/>
              </a:lnSpc>
            </a:pPr>
            <a:r>
              <a:rPr lang="fr-FR" sz="1800" b="1" dirty="0"/>
              <a:t>ganglions</a:t>
            </a:r>
          </a:p>
          <a:p>
            <a:pPr algn="ctr">
              <a:lnSpc>
                <a:spcPct val="40000"/>
              </a:lnSpc>
            </a:pPr>
            <a:endParaRPr lang="fr-FR" sz="1800" b="1" dirty="0" smtClean="0"/>
          </a:p>
          <a:p>
            <a:pPr algn="ctr">
              <a:lnSpc>
                <a:spcPct val="40000"/>
              </a:lnSpc>
            </a:pPr>
            <a:r>
              <a:rPr lang="fr-FR" sz="1800" b="1" dirty="0" smtClean="0"/>
              <a:t>de </a:t>
            </a:r>
            <a:r>
              <a:rPr lang="fr-FR" sz="1800" b="1" dirty="0"/>
              <a:t>la base</a:t>
            </a:r>
          </a:p>
        </p:txBody>
      </p:sp>
      <p:sp>
        <p:nvSpPr>
          <p:cNvPr id="21509" name="Text Box 8"/>
          <p:cNvSpPr txBox="1">
            <a:spLocks noChangeArrowheads="1"/>
          </p:cNvSpPr>
          <p:nvPr/>
        </p:nvSpPr>
        <p:spPr bwMode="auto">
          <a:xfrm>
            <a:off x="3294063" y="3422650"/>
            <a:ext cx="1193800" cy="385763"/>
          </a:xfrm>
          <a:prstGeom prst="rect">
            <a:avLst/>
          </a:prstGeom>
          <a:solidFill>
            <a:srgbClr val="CC33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800">
                <a:solidFill>
                  <a:schemeClr val="bg1"/>
                </a:solidFill>
              </a:rPr>
              <a:t>amygdale</a:t>
            </a:r>
          </a:p>
        </p:txBody>
      </p:sp>
      <p:sp>
        <p:nvSpPr>
          <p:cNvPr id="21510" name="Text Box 9"/>
          <p:cNvSpPr txBox="1">
            <a:spLocks noChangeArrowheads="1"/>
          </p:cNvSpPr>
          <p:nvPr/>
        </p:nvSpPr>
        <p:spPr bwMode="auto">
          <a:xfrm>
            <a:off x="1044575" y="3406775"/>
            <a:ext cx="1754188" cy="41592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/>
              <a:t>Cortex olfactif</a:t>
            </a:r>
          </a:p>
        </p:txBody>
      </p:sp>
      <p:sp>
        <p:nvSpPr>
          <p:cNvPr id="21511" name="Line 10"/>
          <p:cNvSpPr>
            <a:spLocks noChangeShapeType="1"/>
          </p:cNvSpPr>
          <p:nvPr/>
        </p:nvSpPr>
        <p:spPr bwMode="auto">
          <a:xfrm flipV="1">
            <a:off x="2857500" y="3657600"/>
            <a:ext cx="381000" cy="23813"/>
          </a:xfrm>
          <a:prstGeom prst="line">
            <a:avLst/>
          </a:prstGeom>
          <a:noFill/>
          <a:ln w="19050">
            <a:solidFill>
              <a:srgbClr val="CC3300"/>
            </a:solidFill>
            <a:round/>
            <a:headEnd type="triangle" w="med" len="med"/>
            <a:tailEnd type="triangle" w="med" len="med"/>
          </a:ln>
        </p:spPr>
        <p:txBody>
          <a:bodyPr>
            <a:spAutoFit/>
          </a:bodyPr>
          <a:lstStyle/>
          <a:p>
            <a:endParaRPr lang="fr-FR"/>
          </a:p>
        </p:txBody>
      </p:sp>
      <p:sp>
        <p:nvSpPr>
          <p:cNvPr id="21512" name="Line 11"/>
          <p:cNvSpPr>
            <a:spLocks noChangeShapeType="1"/>
          </p:cNvSpPr>
          <p:nvPr/>
        </p:nvSpPr>
        <p:spPr bwMode="auto">
          <a:xfrm flipV="1">
            <a:off x="4527550" y="3654425"/>
            <a:ext cx="523875" cy="23813"/>
          </a:xfrm>
          <a:prstGeom prst="line">
            <a:avLst/>
          </a:prstGeom>
          <a:noFill/>
          <a:ln w="19050">
            <a:solidFill>
              <a:srgbClr val="CC3300"/>
            </a:solidFill>
            <a:round/>
            <a:headEnd type="triangle" w="med" len="med"/>
            <a:tailEnd type="triangle" w="med" len="med"/>
          </a:ln>
        </p:spPr>
        <p:txBody>
          <a:bodyPr>
            <a:spAutoFit/>
          </a:bodyPr>
          <a:lstStyle/>
          <a:p>
            <a:endParaRPr lang="fr-FR"/>
          </a:p>
        </p:txBody>
      </p:sp>
      <p:sp>
        <p:nvSpPr>
          <p:cNvPr id="21513" name="Line 12"/>
          <p:cNvSpPr>
            <a:spLocks noChangeShapeType="1"/>
          </p:cNvSpPr>
          <p:nvPr/>
        </p:nvSpPr>
        <p:spPr bwMode="auto">
          <a:xfrm flipV="1">
            <a:off x="6369050" y="4032250"/>
            <a:ext cx="393700" cy="487363"/>
          </a:xfrm>
          <a:prstGeom prst="line">
            <a:avLst/>
          </a:prstGeom>
          <a:noFill/>
          <a:ln w="19050">
            <a:solidFill>
              <a:srgbClr val="CC3300"/>
            </a:solidFill>
            <a:round/>
            <a:headEnd type="triangle" w="med" len="med"/>
            <a:tailEnd type="triangle" w="med" len="med"/>
          </a:ln>
        </p:spPr>
        <p:txBody>
          <a:bodyPr>
            <a:spAutoFit/>
          </a:bodyPr>
          <a:lstStyle/>
          <a:p>
            <a:endParaRPr lang="fr-FR"/>
          </a:p>
        </p:txBody>
      </p:sp>
      <p:sp>
        <p:nvSpPr>
          <p:cNvPr id="21514" name="Line 13"/>
          <p:cNvSpPr>
            <a:spLocks noChangeShapeType="1"/>
          </p:cNvSpPr>
          <p:nvPr/>
        </p:nvSpPr>
        <p:spPr bwMode="auto">
          <a:xfrm flipV="1">
            <a:off x="6118225" y="4041775"/>
            <a:ext cx="96838" cy="476250"/>
          </a:xfrm>
          <a:prstGeom prst="line">
            <a:avLst/>
          </a:prstGeom>
          <a:noFill/>
          <a:ln w="19050">
            <a:solidFill>
              <a:srgbClr val="CC3300"/>
            </a:solidFill>
            <a:round/>
            <a:headEnd type="triangle" w="med" len="med"/>
            <a:tailEnd type="triangle" w="med" len="med"/>
          </a:ln>
        </p:spPr>
        <p:txBody>
          <a:bodyPr>
            <a:spAutoFit/>
          </a:bodyPr>
          <a:lstStyle/>
          <a:p>
            <a:endParaRPr lang="fr-FR"/>
          </a:p>
        </p:txBody>
      </p:sp>
      <p:sp>
        <p:nvSpPr>
          <p:cNvPr id="21515" name="Line 14"/>
          <p:cNvSpPr>
            <a:spLocks noChangeShapeType="1"/>
          </p:cNvSpPr>
          <p:nvPr/>
        </p:nvSpPr>
        <p:spPr bwMode="auto">
          <a:xfrm flipH="1" flipV="1">
            <a:off x="5856288" y="4027488"/>
            <a:ext cx="57150" cy="523875"/>
          </a:xfrm>
          <a:prstGeom prst="line">
            <a:avLst/>
          </a:prstGeom>
          <a:noFill/>
          <a:ln w="19050">
            <a:solidFill>
              <a:srgbClr val="CC3300"/>
            </a:solidFill>
            <a:round/>
            <a:headEnd type="triangle" w="med" len="med"/>
            <a:tailEnd type="triangle" w="med" len="med"/>
          </a:ln>
        </p:spPr>
        <p:txBody>
          <a:bodyPr>
            <a:spAutoFit/>
          </a:bodyPr>
          <a:lstStyle/>
          <a:p>
            <a:endParaRPr lang="fr-FR"/>
          </a:p>
        </p:txBody>
      </p:sp>
      <p:sp>
        <p:nvSpPr>
          <p:cNvPr id="21516" name="Line 15"/>
          <p:cNvSpPr>
            <a:spLocks noChangeShapeType="1"/>
          </p:cNvSpPr>
          <p:nvPr/>
        </p:nvSpPr>
        <p:spPr bwMode="auto">
          <a:xfrm flipH="1" flipV="1">
            <a:off x="5295900" y="4098925"/>
            <a:ext cx="485775" cy="452438"/>
          </a:xfrm>
          <a:prstGeom prst="line">
            <a:avLst/>
          </a:prstGeom>
          <a:noFill/>
          <a:ln w="19050">
            <a:solidFill>
              <a:srgbClr val="CC3300"/>
            </a:solidFill>
            <a:round/>
            <a:headEnd type="triangle" w="med" len="med"/>
            <a:tailEnd type="triangle" w="med" len="med"/>
          </a:ln>
        </p:spPr>
        <p:txBody>
          <a:bodyPr>
            <a:spAutoFit/>
          </a:bodyPr>
          <a:lstStyle/>
          <a:p>
            <a:endParaRPr lang="fr-FR"/>
          </a:p>
        </p:txBody>
      </p:sp>
      <p:sp>
        <p:nvSpPr>
          <p:cNvPr id="21517" name="Arc 16"/>
          <p:cNvSpPr>
            <a:spLocks/>
          </p:cNvSpPr>
          <p:nvPr/>
        </p:nvSpPr>
        <p:spPr bwMode="auto">
          <a:xfrm rot="5400000">
            <a:off x="4484688" y="3968750"/>
            <a:ext cx="654050" cy="654050"/>
          </a:xfrm>
          <a:custGeom>
            <a:avLst/>
            <a:gdLst>
              <a:gd name="T0" fmla="*/ 0 w 21600"/>
              <a:gd name="T1" fmla="*/ 0 h 21600"/>
              <a:gd name="T2" fmla="*/ 654050 w 21600"/>
              <a:gd name="T3" fmla="*/ 654050 h 21600"/>
              <a:gd name="T4" fmla="*/ 0 w 21600"/>
              <a:gd name="T5" fmla="*/ 65405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19050">
            <a:solidFill>
              <a:srgbClr val="CC3300"/>
            </a:solidFill>
            <a:round/>
            <a:headEnd/>
            <a:tailEnd type="triangle" w="med" len="med"/>
          </a:ln>
        </p:spPr>
        <p:txBody>
          <a:bodyPr anchor="ctr">
            <a:spAutoFit/>
          </a:bodyPr>
          <a:lstStyle/>
          <a:p>
            <a:endParaRPr lang="fr-FR"/>
          </a:p>
        </p:txBody>
      </p:sp>
      <p:sp>
        <p:nvSpPr>
          <p:cNvPr id="21518" name="Arc 17"/>
          <p:cNvSpPr>
            <a:spLocks/>
          </p:cNvSpPr>
          <p:nvPr/>
        </p:nvSpPr>
        <p:spPr bwMode="auto">
          <a:xfrm rot="16200000" flipH="1">
            <a:off x="4595019" y="3590132"/>
            <a:ext cx="796925" cy="1354137"/>
          </a:xfrm>
          <a:custGeom>
            <a:avLst/>
            <a:gdLst>
              <a:gd name="T0" fmla="*/ 0 w 21600"/>
              <a:gd name="T1" fmla="*/ 0 h 21600"/>
              <a:gd name="T2" fmla="*/ 796925 w 21600"/>
              <a:gd name="T3" fmla="*/ 1354137 h 21600"/>
              <a:gd name="T4" fmla="*/ 0 w 21600"/>
              <a:gd name="T5" fmla="*/ 135413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19050">
            <a:solidFill>
              <a:srgbClr val="CC3300"/>
            </a:solidFill>
            <a:round/>
            <a:headEnd type="triangle" w="med" len="med"/>
            <a:tailEnd type="triangle" w="med" len="med"/>
          </a:ln>
        </p:spPr>
        <p:txBody>
          <a:bodyPr anchor="ctr">
            <a:spAutoFit/>
          </a:bodyPr>
          <a:lstStyle/>
          <a:p>
            <a:endParaRPr lang="fr-FR"/>
          </a:p>
        </p:txBody>
      </p:sp>
      <p:sp>
        <p:nvSpPr>
          <p:cNvPr id="21519" name="Line 18"/>
          <p:cNvSpPr>
            <a:spLocks noChangeShapeType="1"/>
          </p:cNvSpPr>
          <p:nvPr/>
        </p:nvSpPr>
        <p:spPr bwMode="auto">
          <a:xfrm flipV="1">
            <a:off x="4738688" y="4781550"/>
            <a:ext cx="833437" cy="0"/>
          </a:xfrm>
          <a:prstGeom prst="line">
            <a:avLst/>
          </a:prstGeom>
          <a:noFill/>
          <a:ln w="19050">
            <a:solidFill>
              <a:srgbClr val="CC3300"/>
            </a:solidFill>
            <a:round/>
            <a:headEnd type="triangle" w="med" len="med"/>
            <a:tailEnd type="triangle" w="med" len="med"/>
          </a:ln>
        </p:spPr>
        <p:txBody>
          <a:bodyPr>
            <a:spAutoFit/>
          </a:bodyPr>
          <a:lstStyle/>
          <a:p>
            <a:endParaRPr lang="fr-FR"/>
          </a:p>
        </p:txBody>
      </p:sp>
      <p:sp>
        <p:nvSpPr>
          <p:cNvPr id="21520" name="Freeform 20"/>
          <p:cNvSpPr>
            <a:spLocks/>
          </p:cNvSpPr>
          <p:nvPr/>
        </p:nvSpPr>
        <p:spPr bwMode="auto">
          <a:xfrm>
            <a:off x="5607050" y="4543425"/>
            <a:ext cx="898525" cy="1473200"/>
          </a:xfrm>
          <a:custGeom>
            <a:avLst/>
            <a:gdLst>
              <a:gd name="T0" fmla="*/ 94 w 566"/>
              <a:gd name="T1" fmla="*/ 3 h 928"/>
              <a:gd name="T2" fmla="*/ 318 w 566"/>
              <a:gd name="T3" fmla="*/ 11 h 928"/>
              <a:gd name="T4" fmla="*/ 400 w 566"/>
              <a:gd name="T5" fmla="*/ 18 h 928"/>
              <a:gd name="T6" fmla="*/ 445 w 566"/>
              <a:gd name="T7" fmla="*/ 85 h 928"/>
              <a:gd name="T8" fmla="*/ 460 w 566"/>
              <a:gd name="T9" fmla="*/ 108 h 928"/>
              <a:gd name="T10" fmla="*/ 483 w 566"/>
              <a:gd name="T11" fmla="*/ 183 h 928"/>
              <a:gd name="T12" fmla="*/ 490 w 566"/>
              <a:gd name="T13" fmla="*/ 205 h 928"/>
              <a:gd name="T14" fmla="*/ 483 w 566"/>
              <a:gd name="T15" fmla="*/ 721 h 928"/>
              <a:gd name="T16" fmla="*/ 535 w 566"/>
              <a:gd name="T17" fmla="*/ 856 h 928"/>
              <a:gd name="T18" fmla="*/ 550 w 566"/>
              <a:gd name="T19" fmla="*/ 901 h 928"/>
              <a:gd name="T20" fmla="*/ 558 w 566"/>
              <a:gd name="T21" fmla="*/ 923 h 928"/>
              <a:gd name="T22" fmla="*/ 483 w 566"/>
              <a:gd name="T23" fmla="*/ 916 h 928"/>
              <a:gd name="T24" fmla="*/ 415 w 566"/>
              <a:gd name="T25" fmla="*/ 901 h 928"/>
              <a:gd name="T26" fmla="*/ 385 w 566"/>
              <a:gd name="T27" fmla="*/ 833 h 928"/>
              <a:gd name="T28" fmla="*/ 251 w 566"/>
              <a:gd name="T29" fmla="*/ 729 h 928"/>
              <a:gd name="T30" fmla="*/ 191 w 566"/>
              <a:gd name="T31" fmla="*/ 594 h 928"/>
              <a:gd name="T32" fmla="*/ 146 w 566"/>
              <a:gd name="T33" fmla="*/ 557 h 928"/>
              <a:gd name="T34" fmla="*/ 94 w 566"/>
              <a:gd name="T35" fmla="*/ 497 h 928"/>
              <a:gd name="T36" fmla="*/ 64 w 566"/>
              <a:gd name="T37" fmla="*/ 459 h 928"/>
              <a:gd name="T38" fmla="*/ 56 w 566"/>
              <a:gd name="T39" fmla="*/ 437 h 928"/>
              <a:gd name="T40" fmla="*/ 34 w 566"/>
              <a:gd name="T41" fmla="*/ 414 h 928"/>
              <a:gd name="T42" fmla="*/ 64 w 566"/>
              <a:gd name="T43" fmla="*/ 198 h 928"/>
              <a:gd name="T44" fmla="*/ 94 w 566"/>
              <a:gd name="T45" fmla="*/ 40 h 928"/>
              <a:gd name="T46" fmla="*/ 94 w 566"/>
              <a:gd name="T47" fmla="*/ 3 h 928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566"/>
              <a:gd name="T73" fmla="*/ 0 h 928"/>
              <a:gd name="T74" fmla="*/ 566 w 566"/>
              <a:gd name="T75" fmla="*/ 928 h 928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566" h="928">
                <a:moveTo>
                  <a:pt x="94" y="3"/>
                </a:moveTo>
                <a:cubicBezTo>
                  <a:pt x="174" y="20"/>
                  <a:pt x="233" y="16"/>
                  <a:pt x="318" y="11"/>
                </a:cubicBezTo>
                <a:cubicBezTo>
                  <a:pt x="345" y="13"/>
                  <a:pt x="375" y="6"/>
                  <a:pt x="400" y="18"/>
                </a:cubicBezTo>
                <a:cubicBezTo>
                  <a:pt x="424" y="29"/>
                  <a:pt x="430" y="63"/>
                  <a:pt x="445" y="85"/>
                </a:cubicBezTo>
                <a:cubicBezTo>
                  <a:pt x="450" y="93"/>
                  <a:pt x="460" y="108"/>
                  <a:pt x="460" y="108"/>
                </a:cubicBezTo>
                <a:cubicBezTo>
                  <a:pt x="473" y="156"/>
                  <a:pt x="464" y="124"/>
                  <a:pt x="483" y="183"/>
                </a:cubicBezTo>
                <a:cubicBezTo>
                  <a:pt x="485" y="190"/>
                  <a:pt x="490" y="205"/>
                  <a:pt x="490" y="205"/>
                </a:cubicBezTo>
                <a:cubicBezTo>
                  <a:pt x="483" y="379"/>
                  <a:pt x="471" y="547"/>
                  <a:pt x="483" y="721"/>
                </a:cubicBezTo>
                <a:cubicBezTo>
                  <a:pt x="486" y="767"/>
                  <a:pt x="514" y="816"/>
                  <a:pt x="535" y="856"/>
                </a:cubicBezTo>
                <a:cubicBezTo>
                  <a:pt x="540" y="866"/>
                  <a:pt x="547" y="891"/>
                  <a:pt x="550" y="901"/>
                </a:cubicBezTo>
                <a:cubicBezTo>
                  <a:pt x="552" y="908"/>
                  <a:pt x="566" y="921"/>
                  <a:pt x="558" y="923"/>
                </a:cubicBezTo>
                <a:cubicBezTo>
                  <a:pt x="533" y="928"/>
                  <a:pt x="508" y="918"/>
                  <a:pt x="483" y="916"/>
                </a:cubicBezTo>
                <a:cubicBezTo>
                  <a:pt x="460" y="911"/>
                  <a:pt x="436" y="911"/>
                  <a:pt x="415" y="901"/>
                </a:cubicBezTo>
                <a:cubicBezTo>
                  <a:pt x="411" y="899"/>
                  <a:pt x="397" y="845"/>
                  <a:pt x="385" y="833"/>
                </a:cubicBezTo>
                <a:cubicBezTo>
                  <a:pt x="346" y="792"/>
                  <a:pt x="291" y="769"/>
                  <a:pt x="251" y="729"/>
                </a:cubicBezTo>
                <a:cubicBezTo>
                  <a:pt x="235" y="680"/>
                  <a:pt x="243" y="611"/>
                  <a:pt x="191" y="594"/>
                </a:cubicBezTo>
                <a:cubicBezTo>
                  <a:pt x="177" y="580"/>
                  <a:pt x="159" y="572"/>
                  <a:pt x="146" y="557"/>
                </a:cubicBezTo>
                <a:cubicBezTo>
                  <a:pt x="83" y="485"/>
                  <a:pt x="145" y="532"/>
                  <a:pt x="94" y="497"/>
                </a:cubicBezTo>
                <a:cubicBezTo>
                  <a:pt x="74" y="440"/>
                  <a:pt x="102" y="506"/>
                  <a:pt x="64" y="459"/>
                </a:cubicBezTo>
                <a:cubicBezTo>
                  <a:pt x="59" y="453"/>
                  <a:pt x="60" y="443"/>
                  <a:pt x="56" y="437"/>
                </a:cubicBezTo>
                <a:cubicBezTo>
                  <a:pt x="50" y="428"/>
                  <a:pt x="41" y="422"/>
                  <a:pt x="34" y="414"/>
                </a:cubicBezTo>
                <a:cubicBezTo>
                  <a:pt x="11" y="352"/>
                  <a:pt x="0" y="237"/>
                  <a:pt x="64" y="198"/>
                </a:cubicBezTo>
                <a:cubicBezTo>
                  <a:pt x="98" y="145"/>
                  <a:pt x="82" y="108"/>
                  <a:pt x="94" y="40"/>
                </a:cubicBezTo>
                <a:cubicBezTo>
                  <a:pt x="101" y="0"/>
                  <a:pt x="125" y="34"/>
                  <a:pt x="94" y="3"/>
                </a:cubicBezTo>
                <a:close/>
              </a:path>
            </a:pathLst>
          </a:custGeom>
          <a:solidFill>
            <a:srgbClr val="FFCC00"/>
          </a:solidFill>
          <a:ln w="19050">
            <a:solidFill>
              <a:srgbClr val="CC3300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fr-FR"/>
          </a:p>
        </p:txBody>
      </p:sp>
      <p:sp>
        <p:nvSpPr>
          <p:cNvPr id="21521" name="Line 22"/>
          <p:cNvSpPr>
            <a:spLocks noChangeShapeType="1"/>
          </p:cNvSpPr>
          <p:nvPr/>
        </p:nvSpPr>
        <p:spPr bwMode="auto">
          <a:xfrm flipV="1">
            <a:off x="5972175" y="1449388"/>
            <a:ext cx="1588" cy="654050"/>
          </a:xfrm>
          <a:prstGeom prst="line">
            <a:avLst/>
          </a:prstGeom>
          <a:noFill/>
          <a:ln w="19050">
            <a:solidFill>
              <a:srgbClr val="CC3300"/>
            </a:solidFill>
            <a:round/>
            <a:headEnd type="triangle" w="med" len="med"/>
            <a:tailEnd type="triangle" w="med" len="med"/>
          </a:ln>
        </p:spPr>
        <p:txBody>
          <a:bodyPr>
            <a:spAutoFit/>
          </a:bodyPr>
          <a:lstStyle/>
          <a:p>
            <a:endParaRPr lang="fr-FR"/>
          </a:p>
        </p:txBody>
      </p:sp>
      <p:sp>
        <p:nvSpPr>
          <p:cNvPr id="21522" name="Line 23"/>
          <p:cNvSpPr>
            <a:spLocks noChangeShapeType="1"/>
          </p:cNvSpPr>
          <p:nvPr/>
        </p:nvSpPr>
        <p:spPr bwMode="auto">
          <a:xfrm flipH="1" flipV="1">
            <a:off x="5959475" y="2620963"/>
            <a:ext cx="33338" cy="642937"/>
          </a:xfrm>
          <a:prstGeom prst="line">
            <a:avLst/>
          </a:prstGeom>
          <a:noFill/>
          <a:ln w="19050">
            <a:solidFill>
              <a:srgbClr val="CC3300"/>
            </a:solidFill>
            <a:round/>
            <a:headEnd type="triangle" w="med" len="med"/>
            <a:tailEnd type="triangle" w="med" len="med"/>
          </a:ln>
        </p:spPr>
        <p:txBody>
          <a:bodyPr>
            <a:spAutoFit/>
          </a:bodyPr>
          <a:lstStyle/>
          <a:p>
            <a:endParaRPr lang="fr-FR"/>
          </a:p>
        </p:txBody>
      </p:sp>
      <p:sp>
        <p:nvSpPr>
          <p:cNvPr id="21523" name="Arc 24"/>
          <p:cNvSpPr>
            <a:spLocks/>
          </p:cNvSpPr>
          <p:nvPr/>
        </p:nvSpPr>
        <p:spPr bwMode="auto">
          <a:xfrm rot="5400000">
            <a:off x="5794375" y="2097088"/>
            <a:ext cx="1568450" cy="654050"/>
          </a:xfrm>
          <a:custGeom>
            <a:avLst/>
            <a:gdLst>
              <a:gd name="T0" fmla="*/ 0 w 21600"/>
              <a:gd name="T1" fmla="*/ 0 h 21600"/>
              <a:gd name="T2" fmla="*/ 1568450 w 21600"/>
              <a:gd name="T3" fmla="*/ 654050 h 21600"/>
              <a:gd name="T4" fmla="*/ 0 w 21600"/>
              <a:gd name="T5" fmla="*/ 65405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19050">
            <a:solidFill>
              <a:srgbClr val="CC3300"/>
            </a:solidFill>
            <a:round/>
            <a:headEnd type="triangle" w="med" len="med"/>
            <a:tailEnd type="triangle" w="med" len="med"/>
          </a:ln>
        </p:spPr>
        <p:txBody>
          <a:bodyPr anchor="ctr">
            <a:spAutoFit/>
          </a:bodyPr>
          <a:lstStyle/>
          <a:p>
            <a:endParaRPr lang="fr-FR"/>
          </a:p>
        </p:txBody>
      </p:sp>
      <p:sp>
        <p:nvSpPr>
          <p:cNvPr id="21524" name="Arc 25"/>
          <p:cNvSpPr>
            <a:spLocks/>
          </p:cNvSpPr>
          <p:nvPr/>
        </p:nvSpPr>
        <p:spPr bwMode="auto">
          <a:xfrm>
            <a:off x="7451725" y="1458913"/>
            <a:ext cx="558800" cy="654050"/>
          </a:xfrm>
          <a:custGeom>
            <a:avLst/>
            <a:gdLst>
              <a:gd name="T0" fmla="*/ 0 w 21600"/>
              <a:gd name="T1" fmla="*/ 0 h 21600"/>
              <a:gd name="T2" fmla="*/ 558800 w 21600"/>
              <a:gd name="T3" fmla="*/ 654050 h 21600"/>
              <a:gd name="T4" fmla="*/ 0 w 21600"/>
              <a:gd name="T5" fmla="*/ 65405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19050">
            <a:solidFill>
              <a:srgbClr val="CC3300"/>
            </a:solidFill>
            <a:round/>
            <a:headEnd/>
            <a:tailEnd type="triangle" w="med" len="med"/>
          </a:ln>
        </p:spPr>
        <p:txBody>
          <a:bodyPr wrap="none" anchor="ctr">
            <a:spAutoFit/>
          </a:bodyPr>
          <a:lstStyle/>
          <a:p>
            <a:endParaRPr lang="fr-FR"/>
          </a:p>
        </p:txBody>
      </p:sp>
      <p:sp>
        <p:nvSpPr>
          <p:cNvPr id="21525" name="Arc 26"/>
          <p:cNvSpPr>
            <a:spLocks/>
          </p:cNvSpPr>
          <p:nvPr/>
        </p:nvSpPr>
        <p:spPr bwMode="auto">
          <a:xfrm rot="11078403" flipV="1">
            <a:off x="2065338" y="1377950"/>
            <a:ext cx="1938337" cy="2006600"/>
          </a:xfrm>
          <a:custGeom>
            <a:avLst/>
            <a:gdLst>
              <a:gd name="T0" fmla="*/ 0 w 21600"/>
              <a:gd name="T1" fmla="*/ 0 h 21600"/>
              <a:gd name="T2" fmla="*/ 1938337 w 21600"/>
              <a:gd name="T3" fmla="*/ 2006600 h 21600"/>
              <a:gd name="T4" fmla="*/ 0 w 21600"/>
              <a:gd name="T5" fmla="*/ 200660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19050">
            <a:solidFill>
              <a:srgbClr val="CC3300"/>
            </a:solidFill>
            <a:round/>
            <a:headEnd type="triangle" w="med" len="med"/>
            <a:tailEnd type="triangle" w="med" len="med"/>
          </a:ln>
        </p:spPr>
        <p:txBody>
          <a:bodyPr anchor="ctr">
            <a:spAutoFit/>
          </a:bodyPr>
          <a:lstStyle/>
          <a:p>
            <a:endParaRPr lang="fr-FR"/>
          </a:p>
        </p:txBody>
      </p:sp>
      <p:sp>
        <p:nvSpPr>
          <p:cNvPr id="21526" name="Arc 27"/>
          <p:cNvSpPr>
            <a:spLocks/>
          </p:cNvSpPr>
          <p:nvPr/>
        </p:nvSpPr>
        <p:spPr bwMode="auto">
          <a:xfrm rot="11078403" flipV="1">
            <a:off x="3857625" y="1600200"/>
            <a:ext cx="307975" cy="542925"/>
          </a:xfrm>
          <a:custGeom>
            <a:avLst/>
            <a:gdLst>
              <a:gd name="T0" fmla="*/ 0 w 21600"/>
              <a:gd name="T1" fmla="*/ 0 h 21600"/>
              <a:gd name="T2" fmla="*/ 307975 w 21600"/>
              <a:gd name="T3" fmla="*/ 542925 h 21600"/>
              <a:gd name="T4" fmla="*/ 0 w 21600"/>
              <a:gd name="T5" fmla="*/ 542925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19050">
            <a:solidFill>
              <a:srgbClr val="CC3300"/>
            </a:solidFill>
            <a:round/>
            <a:headEnd type="triangle" w="med" len="med"/>
            <a:tailEnd type="triangle" w="med" len="med"/>
          </a:ln>
        </p:spPr>
        <p:txBody>
          <a:bodyPr anchor="ctr">
            <a:spAutoFit/>
          </a:bodyPr>
          <a:lstStyle/>
          <a:p>
            <a:endParaRPr lang="fr-FR"/>
          </a:p>
        </p:txBody>
      </p:sp>
      <p:sp>
        <p:nvSpPr>
          <p:cNvPr id="21527" name="Arc 28"/>
          <p:cNvSpPr>
            <a:spLocks/>
          </p:cNvSpPr>
          <p:nvPr/>
        </p:nvSpPr>
        <p:spPr bwMode="auto">
          <a:xfrm rot="11078403" flipH="1">
            <a:off x="4306888" y="1581150"/>
            <a:ext cx="669925" cy="1822450"/>
          </a:xfrm>
          <a:custGeom>
            <a:avLst/>
            <a:gdLst>
              <a:gd name="T0" fmla="*/ 0 w 21600"/>
              <a:gd name="T1" fmla="*/ 0 h 21600"/>
              <a:gd name="T2" fmla="*/ 669925 w 21600"/>
              <a:gd name="T3" fmla="*/ 1822450 h 21600"/>
              <a:gd name="T4" fmla="*/ 0 w 21600"/>
              <a:gd name="T5" fmla="*/ 182245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19050">
            <a:solidFill>
              <a:srgbClr val="CC3300"/>
            </a:solidFill>
            <a:round/>
            <a:headEnd type="triangle" w="med" len="med"/>
            <a:tailEnd type="triangle" w="med" len="med"/>
          </a:ln>
        </p:spPr>
        <p:txBody>
          <a:bodyPr anchor="ctr">
            <a:spAutoFit/>
          </a:bodyPr>
          <a:lstStyle/>
          <a:p>
            <a:endParaRPr lang="fr-FR"/>
          </a:p>
        </p:txBody>
      </p:sp>
      <p:sp>
        <p:nvSpPr>
          <p:cNvPr id="21528" name="Arc 29"/>
          <p:cNvSpPr>
            <a:spLocks/>
          </p:cNvSpPr>
          <p:nvPr/>
        </p:nvSpPr>
        <p:spPr bwMode="auto">
          <a:xfrm rot="11078403" flipH="1">
            <a:off x="4584700" y="2552700"/>
            <a:ext cx="901700" cy="914400"/>
          </a:xfrm>
          <a:custGeom>
            <a:avLst/>
            <a:gdLst>
              <a:gd name="T0" fmla="*/ 0 w 21600"/>
              <a:gd name="T1" fmla="*/ 0 h 21600"/>
              <a:gd name="T2" fmla="*/ 901700 w 21600"/>
              <a:gd name="T3" fmla="*/ 914400 h 21600"/>
              <a:gd name="T4" fmla="*/ 0 w 21600"/>
              <a:gd name="T5" fmla="*/ 91440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19050">
            <a:solidFill>
              <a:srgbClr val="CC3300"/>
            </a:solidFill>
            <a:round/>
            <a:headEnd type="triangle" w="med" len="med"/>
            <a:tailEnd type="triangle" w="med" len="med"/>
          </a:ln>
        </p:spPr>
        <p:txBody>
          <a:bodyPr anchor="ctr">
            <a:spAutoFit/>
          </a:bodyPr>
          <a:lstStyle/>
          <a:p>
            <a:endParaRPr lang="fr-FR"/>
          </a:p>
        </p:txBody>
      </p:sp>
      <p:sp>
        <p:nvSpPr>
          <p:cNvPr id="21529" name="Arc 30"/>
          <p:cNvSpPr>
            <a:spLocks/>
          </p:cNvSpPr>
          <p:nvPr/>
        </p:nvSpPr>
        <p:spPr bwMode="auto">
          <a:xfrm rot="-278403" flipH="1" flipV="1">
            <a:off x="4498975" y="2686050"/>
            <a:ext cx="747713" cy="914400"/>
          </a:xfrm>
          <a:custGeom>
            <a:avLst/>
            <a:gdLst>
              <a:gd name="T0" fmla="*/ 0 w 21600"/>
              <a:gd name="T1" fmla="*/ 0 h 21600"/>
              <a:gd name="T2" fmla="*/ 747713 w 21600"/>
              <a:gd name="T3" fmla="*/ 914400 h 21600"/>
              <a:gd name="T4" fmla="*/ 0 w 21600"/>
              <a:gd name="T5" fmla="*/ 91440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19050">
            <a:solidFill>
              <a:srgbClr val="CC3300"/>
            </a:solidFill>
            <a:round/>
            <a:headEnd type="triangle" w="med" len="med"/>
            <a:tailEnd type="triangle" w="med" len="med"/>
          </a:ln>
        </p:spPr>
        <p:txBody>
          <a:bodyPr anchor="ctr">
            <a:spAutoFit/>
          </a:bodyPr>
          <a:lstStyle/>
          <a:p>
            <a:endParaRPr lang="fr-FR"/>
          </a:p>
        </p:txBody>
      </p:sp>
      <p:sp>
        <p:nvSpPr>
          <p:cNvPr id="21530" name="Line 31"/>
          <p:cNvSpPr>
            <a:spLocks noChangeShapeType="1"/>
          </p:cNvSpPr>
          <p:nvPr/>
        </p:nvSpPr>
        <p:spPr bwMode="auto">
          <a:xfrm flipH="1" flipV="1">
            <a:off x="3903663" y="2762250"/>
            <a:ext cx="33337" cy="642938"/>
          </a:xfrm>
          <a:prstGeom prst="line">
            <a:avLst/>
          </a:prstGeom>
          <a:noFill/>
          <a:ln w="19050">
            <a:solidFill>
              <a:srgbClr val="CC3300"/>
            </a:solidFill>
            <a:round/>
            <a:headEnd type="triangle" w="med" len="med"/>
            <a:tailEnd type="triangle" w="med" len="med"/>
          </a:ln>
        </p:spPr>
        <p:txBody>
          <a:bodyPr>
            <a:spAutoFit/>
          </a:bodyPr>
          <a:lstStyle/>
          <a:p>
            <a:endParaRPr lang="fr-FR"/>
          </a:p>
        </p:txBody>
      </p:sp>
      <p:sp>
        <p:nvSpPr>
          <p:cNvPr id="21531" name="Line 32"/>
          <p:cNvSpPr>
            <a:spLocks noChangeShapeType="1"/>
          </p:cNvSpPr>
          <p:nvPr/>
        </p:nvSpPr>
        <p:spPr bwMode="auto">
          <a:xfrm flipH="1" flipV="1">
            <a:off x="3759200" y="3878263"/>
            <a:ext cx="9525" cy="595312"/>
          </a:xfrm>
          <a:prstGeom prst="line">
            <a:avLst/>
          </a:prstGeom>
          <a:noFill/>
          <a:ln w="19050">
            <a:solidFill>
              <a:srgbClr val="CC3300"/>
            </a:solidFill>
            <a:round/>
            <a:headEnd type="triangle" w="med" len="med"/>
            <a:tailEnd type="triangle" w="med" len="med"/>
          </a:ln>
        </p:spPr>
        <p:txBody>
          <a:bodyPr>
            <a:spAutoFit/>
          </a:bodyPr>
          <a:lstStyle/>
          <a:p>
            <a:endParaRPr lang="fr-FR"/>
          </a:p>
        </p:txBody>
      </p:sp>
      <p:sp>
        <p:nvSpPr>
          <p:cNvPr id="21532" name="Line 33"/>
          <p:cNvSpPr>
            <a:spLocks noChangeShapeType="1"/>
          </p:cNvSpPr>
          <p:nvPr/>
        </p:nvSpPr>
        <p:spPr bwMode="auto">
          <a:xfrm>
            <a:off x="4818063" y="2422525"/>
            <a:ext cx="379412" cy="23813"/>
          </a:xfrm>
          <a:prstGeom prst="line">
            <a:avLst/>
          </a:prstGeom>
          <a:noFill/>
          <a:ln w="19050">
            <a:solidFill>
              <a:srgbClr val="CC3300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fr-FR"/>
          </a:p>
        </p:txBody>
      </p:sp>
      <p:sp>
        <p:nvSpPr>
          <p:cNvPr id="21533" name="Line 34"/>
          <p:cNvSpPr>
            <a:spLocks noChangeShapeType="1"/>
          </p:cNvSpPr>
          <p:nvPr/>
        </p:nvSpPr>
        <p:spPr bwMode="auto">
          <a:xfrm flipH="1">
            <a:off x="6742113" y="2409825"/>
            <a:ext cx="485775" cy="0"/>
          </a:xfrm>
          <a:prstGeom prst="line">
            <a:avLst/>
          </a:prstGeom>
          <a:noFill/>
          <a:ln w="19050">
            <a:solidFill>
              <a:srgbClr val="CC3300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fr-FR"/>
          </a:p>
        </p:txBody>
      </p:sp>
      <p:sp>
        <p:nvSpPr>
          <p:cNvPr id="21534" name="AutoShape 35"/>
          <p:cNvSpPr>
            <a:spLocks noChangeArrowheads="1"/>
          </p:cNvSpPr>
          <p:nvPr/>
        </p:nvSpPr>
        <p:spPr bwMode="auto">
          <a:xfrm>
            <a:off x="5530850" y="325438"/>
            <a:ext cx="439738" cy="450850"/>
          </a:xfrm>
          <a:prstGeom prst="upDownArrow">
            <a:avLst>
              <a:gd name="adj1" fmla="val 50000"/>
              <a:gd name="adj2" fmla="val 20505"/>
            </a:avLst>
          </a:prstGeom>
          <a:solidFill>
            <a:srgbClr val="FFCC00"/>
          </a:solidFill>
          <a:ln w="19050">
            <a:solidFill>
              <a:srgbClr val="CC3300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r-FR"/>
          </a:p>
        </p:txBody>
      </p:sp>
      <p:sp>
        <p:nvSpPr>
          <p:cNvPr id="21535" name="Text Box 36"/>
          <p:cNvSpPr txBox="1">
            <a:spLocks noChangeArrowheads="1"/>
          </p:cNvSpPr>
          <p:nvPr/>
        </p:nvSpPr>
        <p:spPr bwMode="auto">
          <a:xfrm>
            <a:off x="4429125" y="0"/>
            <a:ext cx="2681288" cy="3968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/>
              <a:t>Autres aires corticales</a:t>
            </a:r>
          </a:p>
        </p:txBody>
      </p:sp>
      <p:sp>
        <p:nvSpPr>
          <p:cNvPr id="21536" name="AutoShape 37"/>
          <p:cNvSpPr>
            <a:spLocks noChangeArrowheads="1"/>
          </p:cNvSpPr>
          <p:nvPr/>
        </p:nvSpPr>
        <p:spPr bwMode="auto">
          <a:xfrm rot="1890102">
            <a:off x="5300663" y="5462588"/>
            <a:ext cx="439737" cy="665162"/>
          </a:xfrm>
          <a:prstGeom prst="upDownArrow">
            <a:avLst>
              <a:gd name="adj1" fmla="val 50000"/>
              <a:gd name="adj2" fmla="val 30253"/>
            </a:avLst>
          </a:prstGeom>
          <a:solidFill>
            <a:srgbClr val="FFCC00"/>
          </a:solidFill>
          <a:ln w="19050">
            <a:solidFill>
              <a:srgbClr val="CC330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fr-FR"/>
          </a:p>
        </p:txBody>
      </p:sp>
      <p:sp>
        <p:nvSpPr>
          <p:cNvPr id="21537" name="Text Box 38"/>
          <p:cNvSpPr txBox="1">
            <a:spLocks noChangeArrowheads="1"/>
          </p:cNvSpPr>
          <p:nvPr/>
        </p:nvSpPr>
        <p:spPr bwMode="auto">
          <a:xfrm>
            <a:off x="3524250" y="5967413"/>
            <a:ext cx="2271263" cy="715581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45000"/>
              </a:lnSpc>
            </a:pPr>
            <a:r>
              <a:rPr lang="fr-FR" sz="1800" dirty="0"/>
              <a:t>Moelle </a:t>
            </a:r>
            <a:r>
              <a:rPr lang="fr-FR" sz="1800" dirty="0" smtClean="0"/>
              <a:t>épinière</a:t>
            </a:r>
          </a:p>
          <a:p>
            <a:pPr>
              <a:lnSpc>
                <a:spcPct val="45000"/>
              </a:lnSpc>
            </a:pPr>
            <a:endParaRPr lang="fr-FR" sz="1800" dirty="0"/>
          </a:p>
          <a:p>
            <a:pPr>
              <a:lnSpc>
                <a:spcPct val="45000"/>
              </a:lnSpc>
            </a:pPr>
            <a:r>
              <a:rPr lang="fr-FR" sz="1800" dirty="0"/>
              <a:t>Nerfs </a:t>
            </a:r>
            <a:r>
              <a:rPr lang="fr-FR" sz="1800" dirty="0" err="1" smtClean="0"/>
              <a:t>craniens</a:t>
            </a:r>
            <a:endParaRPr lang="fr-FR" sz="1800" dirty="0" smtClean="0"/>
          </a:p>
          <a:p>
            <a:pPr>
              <a:lnSpc>
                <a:spcPct val="45000"/>
              </a:lnSpc>
            </a:pPr>
            <a:endParaRPr lang="fr-FR" sz="1800" dirty="0"/>
          </a:p>
          <a:p>
            <a:pPr>
              <a:lnSpc>
                <a:spcPct val="45000"/>
              </a:lnSpc>
            </a:pPr>
            <a:r>
              <a:rPr lang="fr-FR" sz="1800" dirty="0"/>
              <a:t>Voies </a:t>
            </a:r>
            <a:r>
              <a:rPr lang="fr-FR" sz="1800" dirty="0" err="1"/>
              <a:t>neuro</a:t>
            </a:r>
            <a:r>
              <a:rPr lang="fr-FR" sz="1800" dirty="0"/>
              <a:t>-humorale</a:t>
            </a:r>
          </a:p>
        </p:txBody>
      </p:sp>
      <p:sp>
        <p:nvSpPr>
          <p:cNvPr id="21538" name="Text Box 39"/>
          <p:cNvSpPr txBox="1">
            <a:spLocks noChangeArrowheads="1"/>
          </p:cNvSpPr>
          <p:nvPr/>
        </p:nvSpPr>
        <p:spPr bwMode="auto">
          <a:xfrm>
            <a:off x="66675" y="3251200"/>
            <a:ext cx="834203" cy="54181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50000"/>
              </a:lnSpc>
            </a:pPr>
            <a:endParaRPr lang="fr-FR" sz="100" dirty="0"/>
          </a:p>
          <a:p>
            <a:pPr>
              <a:lnSpc>
                <a:spcPct val="50000"/>
              </a:lnSpc>
            </a:pPr>
            <a:r>
              <a:rPr lang="fr-FR" dirty="0"/>
              <a:t>Bulbe</a:t>
            </a:r>
          </a:p>
          <a:p>
            <a:pPr>
              <a:lnSpc>
                <a:spcPct val="50000"/>
              </a:lnSpc>
            </a:pPr>
            <a:endParaRPr lang="fr-FR" dirty="0" smtClean="0"/>
          </a:p>
          <a:p>
            <a:pPr>
              <a:lnSpc>
                <a:spcPct val="50000"/>
              </a:lnSpc>
            </a:pPr>
            <a:r>
              <a:rPr lang="fr-FR" dirty="0" smtClean="0"/>
              <a:t>olfactif</a:t>
            </a:r>
            <a:endParaRPr lang="fr-FR" dirty="0"/>
          </a:p>
        </p:txBody>
      </p:sp>
      <p:grpSp>
        <p:nvGrpSpPr>
          <p:cNvPr id="2" name="Group 41"/>
          <p:cNvGrpSpPr>
            <a:grpSpLocks/>
          </p:cNvGrpSpPr>
          <p:nvPr/>
        </p:nvGrpSpPr>
        <p:grpSpPr bwMode="auto">
          <a:xfrm>
            <a:off x="4252913" y="738188"/>
            <a:ext cx="3251200" cy="890587"/>
            <a:chOff x="2427" y="486"/>
            <a:chExt cx="2048" cy="561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21546" name="Freeform 40"/>
            <p:cNvSpPr>
              <a:spLocks/>
            </p:cNvSpPr>
            <p:nvPr/>
          </p:nvSpPr>
          <p:spPr bwMode="auto">
            <a:xfrm>
              <a:off x="2427" y="486"/>
              <a:ext cx="2048" cy="561"/>
            </a:xfrm>
            <a:custGeom>
              <a:avLst/>
              <a:gdLst>
                <a:gd name="T0" fmla="*/ 80 w 2048"/>
                <a:gd name="T1" fmla="*/ 246 h 561"/>
                <a:gd name="T2" fmla="*/ 162 w 2048"/>
                <a:gd name="T3" fmla="*/ 224 h 561"/>
                <a:gd name="T4" fmla="*/ 484 w 2048"/>
                <a:gd name="T5" fmla="*/ 112 h 561"/>
                <a:gd name="T6" fmla="*/ 768 w 2048"/>
                <a:gd name="T7" fmla="*/ 45 h 561"/>
                <a:gd name="T8" fmla="*/ 1157 w 2048"/>
                <a:gd name="T9" fmla="*/ 74 h 561"/>
                <a:gd name="T10" fmla="*/ 1404 w 2048"/>
                <a:gd name="T11" fmla="*/ 104 h 561"/>
                <a:gd name="T12" fmla="*/ 1628 w 2048"/>
                <a:gd name="T13" fmla="*/ 134 h 561"/>
                <a:gd name="T14" fmla="*/ 1815 w 2048"/>
                <a:gd name="T15" fmla="*/ 164 h 561"/>
                <a:gd name="T16" fmla="*/ 1883 w 2048"/>
                <a:gd name="T17" fmla="*/ 187 h 561"/>
                <a:gd name="T18" fmla="*/ 1905 w 2048"/>
                <a:gd name="T19" fmla="*/ 194 h 561"/>
                <a:gd name="T20" fmla="*/ 2017 w 2048"/>
                <a:gd name="T21" fmla="*/ 306 h 561"/>
                <a:gd name="T22" fmla="*/ 2047 w 2048"/>
                <a:gd name="T23" fmla="*/ 374 h 561"/>
                <a:gd name="T24" fmla="*/ 1950 w 2048"/>
                <a:gd name="T25" fmla="*/ 538 h 561"/>
                <a:gd name="T26" fmla="*/ 1815 w 2048"/>
                <a:gd name="T27" fmla="*/ 531 h 561"/>
                <a:gd name="T28" fmla="*/ 1673 w 2048"/>
                <a:gd name="T29" fmla="*/ 493 h 561"/>
                <a:gd name="T30" fmla="*/ 1412 w 2048"/>
                <a:gd name="T31" fmla="*/ 434 h 561"/>
                <a:gd name="T32" fmla="*/ 1254 w 2048"/>
                <a:gd name="T33" fmla="*/ 411 h 561"/>
                <a:gd name="T34" fmla="*/ 1157 w 2048"/>
                <a:gd name="T35" fmla="*/ 396 h 561"/>
                <a:gd name="T36" fmla="*/ 910 w 2048"/>
                <a:gd name="T37" fmla="*/ 404 h 561"/>
                <a:gd name="T38" fmla="*/ 723 w 2048"/>
                <a:gd name="T39" fmla="*/ 441 h 561"/>
                <a:gd name="T40" fmla="*/ 432 w 2048"/>
                <a:gd name="T41" fmla="*/ 463 h 561"/>
                <a:gd name="T42" fmla="*/ 267 w 2048"/>
                <a:gd name="T43" fmla="*/ 531 h 561"/>
                <a:gd name="T44" fmla="*/ 140 w 2048"/>
                <a:gd name="T45" fmla="*/ 561 h 561"/>
                <a:gd name="T46" fmla="*/ 5 w 2048"/>
                <a:gd name="T47" fmla="*/ 441 h 561"/>
                <a:gd name="T48" fmla="*/ 43 w 2048"/>
                <a:gd name="T49" fmla="*/ 314 h 561"/>
                <a:gd name="T50" fmla="*/ 58 w 2048"/>
                <a:gd name="T51" fmla="*/ 291 h 561"/>
                <a:gd name="T52" fmla="*/ 102 w 2048"/>
                <a:gd name="T53" fmla="*/ 276 h 561"/>
                <a:gd name="T54" fmla="*/ 147 w 2048"/>
                <a:gd name="T55" fmla="*/ 246 h 561"/>
                <a:gd name="T56" fmla="*/ 177 w 2048"/>
                <a:gd name="T57" fmla="*/ 209 h 561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048"/>
                <a:gd name="T88" fmla="*/ 0 h 561"/>
                <a:gd name="T89" fmla="*/ 2048 w 2048"/>
                <a:gd name="T90" fmla="*/ 561 h 561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048" h="561">
                  <a:moveTo>
                    <a:pt x="80" y="246"/>
                  </a:moveTo>
                  <a:cubicBezTo>
                    <a:pt x="137" y="228"/>
                    <a:pt x="110" y="235"/>
                    <a:pt x="162" y="224"/>
                  </a:cubicBezTo>
                  <a:cubicBezTo>
                    <a:pt x="257" y="154"/>
                    <a:pt x="371" y="137"/>
                    <a:pt x="484" y="112"/>
                  </a:cubicBezTo>
                  <a:cubicBezTo>
                    <a:pt x="579" y="91"/>
                    <a:pt x="672" y="58"/>
                    <a:pt x="768" y="45"/>
                  </a:cubicBezTo>
                  <a:cubicBezTo>
                    <a:pt x="897" y="0"/>
                    <a:pt x="1029" y="57"/>
                    <a:pt x="1157" y="74"/>
                  </a:cubicBezTo>
                  <a:cubicBezTo>
                    <a:pt x="1233" y="100"/>
                    <a:pt x="1326" y="99"/>
                    <a:pt x="1404" y="104"/>
                  </a:cubicBezTo>
                  <a:cubicBezTo>
                    <a:pt x="1479" y="114"/>
                    <a:pt x="1553" y="122"/>
                    <a:pt x="1628" y="134"/>
                  </a:cubicBezTo>
                  <a:cubicBezTo>
                    <a:pt x="1684" y="154"/>
                    <a:pt x="1755" y="157"/>
                    <a:pt x="1815" y="164"/>
                  </a:cubicBezTo>
                  <a:cubicBezTo>
                    <a:pt x="1834" y="170"/>
                    <a:pt x="1862" y="180"/>
                    <a:pt x="1883" y="187"/>
                  </a:cubicBezTo>
                  <a:cubicBezTo>
                    <a:pt x="1890" y="189"/>
                    <a:pt x="1905" y="194"/>
                    <a:pt x="1905" y="194"/>
                  </a:cubicBezTo>
                  <a:cubicBezTo>
                    <a:pt x="1949" y="223"/>
                    <a:pt x="1966" y="290"/>
                    <a:pt x="2017" y="306"/>
                  </a:cubicBezTo>
                  <a:cubicBezTo>
                    <a:pt x="2032" y="329"/>
                    <a:pt x="2039" y="348"/>
                    <a:pt x="2047" y="374"/>
                  </a:cubicBezTo>
                  <a:cubicBezTo>
                    <a:pt x="2039" y="464"/>
                    <a:pt x="2048" y="515"/>
                    <a:pt x="1950" y="538"/>
                  </a:cubicBezTo>
                  <a:cubicBezTo>
                    <a:pt x="1905" y="536"/>
                    <a:pt x="1860" y="535"/>
                    <a:pt x="1815" y="531"/>
                  </a:cubicBezTo>
                  <a:cubicBezTo>
                    <a:pt x="1765" y="527"/>
                    <a:pt x="1721" y="504"/>
                    <a:pt x="1673" y="493"/>
                  </a:cubicBezTo>
                  <a:cubicBezTo>
                    <a:pt x="1586" y="473"/>
                    <a:pt x="1499" y="452"/>
                    <a:pt x="1412" y="434"/>
                  </a:cubicBezTo>
                  <a:cubicBezTo>
                    <a:pt x="1360" y="423"/>
                    <a:pt x="1307" y="418"/>
                    <a:pt x="1254" y="411"/>
                  </a:cubicBezTo>
                  <a:cubicBezTo>
                    <a:pt x="1222" y="406"/>
                    <a:pt x="1157" y="396"/>
                    <a:pt x="1157" y="396"/>
                  </a:cubicBezTo>
                  <a:cubicBezTo>
                    <a:pt x="1075" y="399"/>
                    <a:pt x="992" y="400"/>
                    <a:pt x="910" y="404"/>
                  </a:cubicBezTo>
                  <a:cubicBezTo>
                    <a:pt x="848" y="407"/>
                    <a:pt x="783" y="430"/>
                    <a:pt x="723" y="441"/>
                  </a:cubicBezTo>
                  <a:cubicBezTo>
                    <a:pt x="625" y="459"/>
                    <a:pt x="535" y="459"/>
                    <a:pt x="432" y="463"/>
                  </a:cubicBezTo>
                  <a:cubicBezTo>
                    <a:pt x="373" y="483"/>
                    <a:pt x="322" y="504"/>
                    <a:pt x="267" y="531"/>
                  </a:cubicBezTo>
                  <a:cubicBezTo>
                    <a:pt x="229" y="550"/>
                    <a:pt x="180" y="552"/>
                    <a:pt x="140" y="561"/>
                  </a:cubicBezTo>
                  <a:cubicBezTo>
                    <a:pt x="68" y="532"/>
                    <a:pt x="33" y="517"/>
                    <a:pt x="5" y="441"/>
                  </a:cubicBezTo>
                  <a:cubicBezTo>
                    <a:pt x="13" y="354"/>
                    <a:pt x="0" y="365"/>
                    <a:pt x="43" y="314"/>
                  </a:cubicBezTo>
                  <a:cubicBezTo>
                    <a:pt x="49" y="307"/>
                    <a:pt x="51" y="297"/>
                    <a:pt x="58" y="291"/>
                  </a:cubicBezTo>
                  <a:cubicBezTo>
                    <a:pt x="70" y="281"/>
                    <a:pt x="89" y="284"/>
                    <a:pt x="102" y="276"/>
                  </a:cubicBezTo>
                  <a:cubicBezTo>
                    <a:pt x="118" y="267"/>
                    <a:pt x="147" y="246"/>
                    <a:pt x="147" y="246"/>
                  </a:cubicBezTo>
                  <a:cubicBezTo>
                    <a:pt x="166" y="218"/>
                    <a:pt x="156" y="230"/>
                    <a:pt x="177" y="209"/>
                  </a:cubicBezTo>
                </a:path>
              </a:pathLst>
            </a:custGeom>
            <a:grpFill/>
            <a:ln w="19050">
              <a:solidFill>
                <a:srgbClr val="CC3300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fr-FR"/>
            </a:p>
          </p:txBody>
        </p:sp>
        <p:sp>
          <p:nvSpPr>
            <p:cNvPr id="21547" name="Text Box 3"/>
            <p:cNvSpPr txBox="1">
              <a:spLocks noChangeArrowheads="1"/>
            </p:cNvSpPr>
            <p:nvPr/>
          </p:nvSpPr>
          <p:spPr bwMode="auto">
            <a:xfrm>
              <a:off x="2993" y="596"/>
              <a:ext cx="979" cy="231"/>
            </a:xfrm>
            <a:prstGeom prst="rect">
              <a:avLst/>
            </a:prstGeom>
            <a:grpFill/>
            <a:ln w="1905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sz="1800" b="1" dirty="0"/>
                <a:t>Cortex </a:t>
              </a:r>
              <a:r>
                <a:rPr lang="fr-FR" sz="1800" b="1" dirty="0" err="1"/>
                <a:t>limbic</a:t>
              </a:r>
              <a:endParaRPr lang="fr-FR" sz="1800" b="1" dirty="0"/>
            </a:p>
          </p:txBody>
        </p:sp>
      </p:grpSp>
      <p:grpSp>
        <p:nvGrpSpPr>
          <p:cNvPr id="3" name="Group 43"/>
          <p:cNvGrpSpPr>
            <a:grpSpLocks/>
          </p:cNvGrpSpPr>
          <p:nvPr/>
        </p:nvGrpSpPr>
        <p:grpSpPr bwMode="auto">
          <a:xfrm>
            <a:off x="5073650" y="2849563"/>
            <a:ext cx="2184400" cy="1235075"/>
            <a:chOff x="2974" y="1863"/>
            <a:chExt cx="1237" cy="650"/>
          </a:xfrm>
        </p:grpSpPr>
        <p:sp>
          <p:nvSpPr>
            <p:cNvPr id="21544" name="Freeform 42"/>
            <p:cNvSpPr>
              <a:spLocks/>
            </p:cNvSpPr>
            <p:nvPr/>
          </p:nvSpPr>
          <p:spPr bwMode="auto">
            <a:xfrm>
              <a:off x="2974" y="1863"/>
              <a:ext cx="1237" cy="650"/>
            </a:xfrm>
            <a:custGeom>
              <a:avLst/>
              <a:gdLst>
                <a:gd name="T0" fmla="*/ 56 w 1237"/>
                <a:gd name="T1" fmla="*/ 336 h 650"/>
                <a:gd name="T2" fmla="*/ 86 w 1237"/>
                <a:gd name="T3" fmla="*/ 576 h 650"/>
                <a:gd name="T4" fmla="*/ 250 w 1237"/>
                <a:gd name="T5" fmla="*/ 650 h 650"/>
                <a:gd name="T6" fmla="*/ 998 w 1237"/>
                <a:gd name="T7" fmla="*/ 606 h 650"/>
                <a:gd name="T8" fmla="*/ 1065 w 1237"/>
                <a:gd name="T9" fmla="*/ 591 h 650"/>
                <a:gd name="T10" fmla="*/ 1110 w 1237"/>
                <a:gd name="T11" fmla="*/ 576 h 650"/>
                <a:gd name="T12" fmla="*/ 1208 w 1237"/>
                <a:gd name="T13" fmla="*/ 441 h 650"/>
                <a:gd name="T14" fmla="*/ 1051 w 1237"/>
                <a:gd name="T15" fmla="*/ 0 h 650"/>
                <a:gd name="T16" fmla="*/ 1006 w 1237"/>
                <a:gd name="T17" fmla="*/ 89 h 650"/>
                <a:gd name="T18" fmla="*/ 946 w 1237"/>
                <a:gd name="T19" fmla="*/ 224 h 650"/>
                <a:gd name="T20" fmla="*/ 878 w 1237"/>
                <a:gd name="T21" fmla="*/ 254 h 650"/>
                <a:gd name="T22" fmla="*/ 86 w 1237"/>
                <a:gd name="T23" fmla="*/ 284 h 650"/>
                <a:gd name="T24" fmla="*/ 71 w 1237"/>
                <a:gd name="T25" fmla="*/ 306 h 650"/>
                <a:gd name="T26" fmla="*/ 48 w 1237"/>
                <a:gd name="T27" fmla="*/ 321 h 650"/>
                <a:gd name="T28" fmla="*/ 56 w 1237"/>
                <a:gd name="T29" fmla="*/ 336 h 65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237"/>
                <a:gd name="T46" fmla="*/ 0 h 650"/>
                <a:gd name="T47" fmla="*/ 1237 w 1237"/>
                <a:gd name="T48" fmla="*/ 650 h 65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237" h="650">
                  <a:moveTo>
                    <a:pt x="56" y="336"/>
                  </a:moveTo>
                  <a:cubicBezTo>
                    <a:pt x="10" y="406"/>
                    <a:pt x="0" y="546"/>
                    <a:pt x="86" y="576"/>
                  </a:cubicBezTo>
                  <a:cubicBezTo>
                    <a:pt x="119" y="627"/>
                    <a:pt x="193" y="641"/>
                    <a:pt x="250" y="650"/>
                  </a:cubicBezTo>
                  <a:cubicBezTo>
                    <a:pt x="499" y="637"/>
                    <a:pt x="749" y="624"/>
                    <a:pt x="998" y="606"/>
                  </a:cubicBezTo>
                  <a:cubicBezTo>
                    <a:pt x="1011" y="603"/>
                    <a:pt x="1050" y="595"/>
                    <a:pt x="1065" y="591"/>
                  </a:cubicBezTo>
                  <a:cubicBezTo>
                    <a:pt x="1080" y="586"/>
                    <a:pt x="1110" y="576"/>
                    <a:pt x="1110" y="576"/>
                  </a:cubicBezTo>
                  <a:cubicBezTo>
                    <a:pt x="1149" y="537"/>
                    <a:pt x="1189" y="493"/>
                    <a:pt x="1208" y="441"/>
                  </a:cubicBezTo>
                  <a:cubicBezTo>
                    <a:pt x="1216" y="288"/>
                    <a:pt x="1237" y="59"/>
                    <a:pt x="1051" y="0"/>
                  </a:cubicBezTo>
                  <a:cubicBezTo>
                    <a:pt x="983" y="13"/>
                    <a:pt x="997" y="20"/>
                    <a:pt x="1006" y="89"/>
                  </a:cubicBezTo>
                  <a:cubicBezTo>
                    <a:pt x="1001" y="145"/>
                    <a:pt x="1007" y="205"/>
                    <a:pt x="946" y="224"/>
                  </a:cubicBezTo>
                  <a:cubicBezTo>
                    <a:pt x="923" y="239"/>
                    <a:pt x="904" y="246"/>
                    <a:pt x="878" y="254"/>
                  </a:cubicBezTo>
                  <a:cubicBezTo>
                    <a:pt x="626" y="243"/>
                    <a:pt x="300" y="138"/>
                    <a:pt x="86" y="284"/>
                  </a:cubicBezTo>
                  <a:cubicBezTo>
                    <a:pt x="81" y="291"/>
                    <a:pt x="77" y="300"/>
                    <a:pt x="71" y="306"/>
                  </a:cubicBezTo>
                  <a:cubicBezTo>
                    <a:pt x="64" y="312"/>
                    <a:pt x="54" y="314"/>
                    <a:pt x="48" y="321"/>
                  </a:cubicBezTo>
                  <a:cubicBezTo>
                    <a:pt x="16" y="362"/>
                    <a:pt x="51" y="339"/>
                    <a:pt x="56" y="336"/>
                  </a:cubicBezTo>
                  <a:close/>
                </a:path>
              </a:pathLst>
            </a:custGeom>
            <a:solidFill>
              <a:srgbClr val="FFCC00"/>
            </a:solidFill>
            <a:ln w="19050">
              <a:solidFill>
                <a:srgbClr val="CC3300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fr-FR"/>
            </a:p>
          </p:txBody>
        </p:sp>
        <p:sp>
          <p:nvSpPr>
            <p:cNvPr id="21545" name="Text Box 7"/>
            <p:cNvSpPr txBox="1">
              <a:spLocks noChangeArrowheads="1"/>
            </p:cNvSpPr>
            <p:nvPr/>
          </p:nvSpPr>
          <p:spPr bwMode="auto">
            <a:xfrm>
              <a:off x="3132" y="2128"/>
              <a:ext cx="872" cy="24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40000"/>
                </a:lnSpc>
              </a:pPr>
              <a:endParaRPr lang="fr-FR" sz="100" b="1" dirty="0"/>
            </a:p>
            <a:p>
              <a:pPr>
                <a:lnSpc>
                  <a:spcPct val="40000"/>
                </a:lnSpc>
              </a:pPr>
              <a:r>
                <a:rPr lang="fr-FR" b="1" dirty="0"/>
                <a:t>Formation </a:t>
              </a:r>
              <a:endParaRPr lang="fr-FR" b="1" dirty="0" smtClean="0"/>
            </a:p>
            <a:p>
              <a:pPr>
                <a:lnSpc>
                  <a:spcPct val="40000"/>
                </a:lnSpc>
              </a:pPr>
              <a:endParaRPr lang="fr-FR" b="1" dirty="0"/>
            </a:p>
            <a:p>
              <a:pPr>
                <a:lnSpc>
                  <a:spcPct val="40000"/>
                </a:lnSpc>
              </a:pPr>
              <a:r>
                <a:rPr lang="fr-FR" b="1" dirty="0" err="1"/>
                <a:t>hippocampale</a:t>
              </a:r>
              <a:endParaRPr lang="fr-FR" b="1" dirty="0"/>
            </a:p>
          </p:txBody>
        </p:sp>
      </p:grpSp>
      <p:sp>
        <p:nvSpPr>
          <p:cNvPr id="21541" name="Text Box 44"/>
          <p:cNvSpPr txBox="1">
            <a:spLocks noChangeArrowheads="1"/>
          </p:cNvSpPr>
          <p:nvPr/>
        </p:nvSpPr>
        <p:spPr bwMode="auto">
          <a:xfrm>
            <a:off x="2647950" y="4552950"/>
            <a:ext cx="1827213" cy="41592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/>
              <a:t>Hypothalamus</a:t>
            </a:r>
          </a:p>
        </p:txBody>
      </p:sp>
      <p:sp>
        <p:nvSpPr>
          <p:cNvPr id="21542" name="Text Box 19"/>
          <p:cNvSpPr txBox="1">
            <a:spLocks noChangeArrowheads="1"/>
          </p:cNvSpPr>
          <p:nvPr/>
        </p:nvSpPr>
        <p:spPr bwMode="auto">
          <a:xfrm>
            <a:off x="5688013" y="4759325"/>
            <a:ext cx="1101725" cy="6413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65000"/>
              </a:lnSpc>
            </a:pPr>
            <a:r>
              <a:rPr lang="fr-FR"/>
              <a:t>Tronc </a:t>
            </a:r>
          </a:p>
          <a:p>
            <a:pPr>
              <a:lnSpc>
                <a:spcPct val="65000"/>
              </a:lnSpc>
            </a:pPr>
            <a:r>
              <a:rPr lang="fr-FR"/>
              <a:t>cérébral</a:t>
            </a:r>
          </a:p>
        </p:txBody>
      </p:sp>
      <p:sp>
        <p:nvSpPr>
          <p:cNvPr id="21543" name="Text Box 45"/>
          <p:cNvSpPr txBox="1">
            <a:spLocks noChangeArrowheads="1"/>
          </p:cNvSpPr>
          <p:nvPr/>
        </p:nvSpPr>
        <p:spPr bwMode="auto">
          <a:xfrm>
            <a:off x="180572" y="500042"/>
            <a:ext cx="4105676" cy="830997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sz="2400" b="1" dirty="0"/>
              <a:t>Les relations</a:t>
            </a:r>
          </a:p>
          <a:p>
            <a:pPr algn="ctr"/>
            <a:r>
              <a:rPr lang="fr-FR" sz="2400" b="1" dirty="0"/>
              <a:t>Entre les différentes structures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101600" y="668973"/>
            <a:ext cx="8648700" cy="3925887"/>
            <a:chOff x="0" y="719"/>
            <a:chExt cx="5448" cy="2473"/>
          </a:xfrm>
        </p:grpSpPr>
        <p:pic>
          <p:nvPicPr>
            <p:cNvPr id="31751" name="Picture 2" descr="C:\Documents and Settings\Christian\Mes documents\Mes images\emotions\noyaux amygdale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288" y="780"/>
              <a:ext cx="2160" cy="24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752" name="Picture 3" descr="C:\Documents and Settings\Christian\Mes documents\Mes images\emotions\anatomie amygdale2.gif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59" y="943"/>
              <a:ext cx="2225" cy="18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753" name="Text Box 4"/>
            <p:cNvSpPr txBox="1">
              <a:spLocks noChangeArrowheads="1"/>
            </p:cNvSpPr>
            <p:nvPr/>
          </p:nvSpPr>
          <p:spPr bwMode="auto">
            <a:xfrm>
              <a:off x="902" y="2575"/>
              <a:ext cx="828" cy="231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sz="1800"/>
                <a:t>Amygdales</a:t>
              </a:r>
            </a:p>
          </p:txBody>
        </p:sp>
        <p:sp>
          <p:nvSpPr>
            <p:cNvPr id="31754" name="Text Box 5"/>
            <p:cNvSpPr txBox="1">
              <a:spLocks noChangeArrowheads="1"/>
            </p:cNvSpPr>
            <p:nvPr/>
          </p:nvSpPr>
          <p:spPr bwMode="auto">
            <a:xfrm>
              <a:off x="0" y="2807"/>
              <a:ext cx="772" cy="231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sz="1800"/>
                <a:t>Néocortex</a:t>
              </a:r>
            </a:p>
          </p:txBody>
        </p:sp>
        <p:sp>
          <p:nvSpPr>
            <p:cNvPr id="31755" name="Line 6"/>
            <p:cNvSpPr>
              <a:spLocks noChangeShapeType="1"/>
            </p:cNvSpPr>
            <p:nvPr/>
          </p:nvSpPr>
          <p:spPr bwMode="auto">
            <a:xfrm flipV="1">
              <a:off x="272" y="2408"/>
              <a:ext cx="272" cy="464"/>
            </a:xfrm>
            <a:prstGeom prst="line">
              <a:avLst/>
            </a:prstGeom>
            <a:noFill/>
            <a:ln w="19050">
              <a:solidFill>
                <a:srgbClr val="333399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fr-FR"/>
            </a:p>
          </p:txBody>
        </p:sp>
        <p:sp>
          <p:nvSpPr>
            <p:cNvPr id="31756" name="Text Box 7"/>
            <p:cNvSpPr txBox="1">
              <a:spLocks noChangeArrowheads="1"/>
            </p:cNvSpPr>
            <p:nvPr/>
          </p:nvSpPr>
          <p:spPr bwMode="auto">
            <a:xfrm>
              <a:off x="808" y="719"/>
              <a:ext cx="1844" cy="231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sz="1800"/>
                <a:t>Ventricules latéraux</a:t>
              </a:r>
            </a:p>
          </p:txBody>
        </p:sp>
        <p:sp>
          <p:nvSpPr>
            <p:cNvPr id="31757" name="Line 8"/>
            <p:cNvSpPr>
              <a:spLocks noChangeShapeType="1"/>
            </p:cNvSpPr>
            <p:nvPr/>
          </p:nvSpPr>
          <p:spPr bwMode="auto">
            <a:xfrm flipH="1">
              <a:off x="1064" y="976"/>
              <a:ext cx="184" cy="696"/>
            </a:xfrm>
            <a:prstGeom prst="line">
              <a:avLst/>
            </a:prstGeom>
            <a:noFill/>
            <a:ln w="19050">
              <a:solidFill>
                <a:srgbClr val="333399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fr-FR"/>
            </a:p>
          </p:txBody>
        </p:sp>
        <p:sp>
          <p:nvSpPr>
            <p:cNvPr id="31758" name="Line 9"/>
            <p:cNvSpPr>
              <a:spLocks noChangeShapeType="1"/>
            </p:cNvSpPr>
            <p:nvPr/>
          </p:nvSpPr>
          <p:spPr bwMode="auto">
            <a:xfrm>
              <a:off x="1272" y="968"/>
              <a:ext cx="256" cy="704"/>
            </a:xfrm>
            <a:prstGeom prst="line">
              <a:avLst/>
            </a:prstGeom>
            <a:noFill/>
            <a:ln w="19050">
              <a:solidFill>
                <a:srgbClr val="333399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fr-FR"/>
            </a:p>
          </p:txBody>
        </p:sp>
        <p:sp>
          <p:nvSpPr>
            <p:cNvPr id="31759" name="Rectangle 10"/>
            <p:cNvSpPr>
              <a:spLocks noChangeArrowheads="1"/>
            </p:cNvSpPr>
            <p:nvPr/>
          </p:nvSpPr>
          <p:spPr bwMode="auto">
            <a:xfrm>
              <a:off x="1456" y="2024"/>
              <a:ext cx="392" cy="400"/>
            </a:xfrm>
            <a:prstGeom prst="rect">
              <a:avLst/>
            </a:prstGeom>
            <a:noFill/>
            <a:ln w="19050">
              <a:solidFill>
                <a:srgbClr val="333399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fr-FR"/>
            </a:p>
          </p:txBody>
        </p:sp>
        <p:sp>
          <p:nvSpPr>
            <p:cNvPr id="31760" name="Line 11"/>
            <p:cNvSpPr>
              <a:spLocks noChangeShapeType="1"/>
            </p:cNvSpPr>
            <p:nvPr/>
          </p:nvSpPr>
          <p:spPr bwMode="auto">
            <a:xfrm flipV="1">
              <a:off x="1848" y="760"/>
              <a:ext cx="1424" cy="1256"/>
            </a:xfrm>
            <a:prstGeom prst="line">
              <a:avLst/>
            </a:prstGeom>
            <a:noFill/>
            <a:ln w="19050">
              <a:solidFill>
                <a:srgbClr val="333399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fr-FR"/>
            </a:p>
          </p:txBody>
        </p:sp>
        <p:sp>
          <p:nvSpPr>
            <p:cNvPr id="31761" name="Line 12"/>
            <p:cNvSpPr>
              <a:spLocks noChangeShapeType="1"/>
            </p:cNvSpPr>
            <p:nvPr/>
          </p:nvSpPr>
          <p:spPr bwMode="auto">
            <a:xfrm>
              <a:off x="1832" y="2432"/>
              <a:ext cx="0" cy="0"/>
            </a:xfrm>
            <a:prstGeom prst="line">
              <a:avLst/>
            </a:prstGeom>
            <a:noFill/>
            <a:ln w="19050">
              <a:solidFill>
                <a:srgbClr val="CC3300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fr-FR"/>
            </a:p>
          </p:txBody>
        </p:sp>
        <p:sp>
          <p:nvSpPr>
            <p:cNvPr id="31762" name="Line 13"/>
            <p:cNvSpPr>
              <a:spLocks noChangeShapeType="1"/>
            </p:cNvSpPr>
            <p:nvPr/>
          </p:nvSpPr>
          <p:spPr bwMode="auto">
            <a:xfrm>
              <a:off x="1832" y="2424"/>
              <a:ext cx="1472" cy="720"/>
            </a:xfrm>
            <a:prstGeom prst="line">
              <a:avLst/>
            </a:prstGeom>
            <a:noFill/>
            <a:ln w="19050">
              <a:solidFill>
                <a:srgbClr val="333399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fr-FR"/>
            </a:p>
          </p:txBody>
        </p:sp>
      </p:grpSp>
      <p:sp>
        <p:nvSpPr>
          <p:cNvPr id="31747" name="Text Box 14"/>
          <p:cNvSpPr txBox="1">
            <a:spLocks noChangeArrowheads="1"/>
          </p:cNvSpPr>
          <p:nvPr/>
        </p:nvSpPr>
        <p:spPr bwMode="auto">
          <a:xfrm>
            <a:off x="3082925" y="402273"/>
            <a:ext cx="2709396" cy="40011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dirty="0" smtClean="0"/>
              <a:t>Noyaux </a:t>
            </a:r>
            <a:r>
              <a:rPr lang="fr-FR" dirty="0"/>
              <a:t>de l’amygdale</a:t>
            </a:r>
          </a:p>
        </p:txBody>
      </p:sp>
      <p:sp>
        <p:nvSpPr>
          <p:cNvPr id="31748" name="Text Box 16"/>
          <p:cNvSpPr txBox="1">
            <a:spLocks noChangeArrowheads="1"/>
          </p:cNvSpPr>
          <p:nvPr/>
        </p:nvSpPr>
        <p:spPr bwMode="auto">
          <a:xfrm>
            <a:off x="246063" y="4428808"/>
            <a:ext cx="8580437" cy="2419124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90000"/>
              </a:lnSpc>
              <a:spcBef>
                <a:spcPct val="0"/>
              </a:spcBef>
            </a:pPr>
            <a:r>
              <a:rPr lang="fr-FR" sz="2400" dirty="0">
                <a:solidFill>
                  <a:srgbClr val="333399"/>
                </a:solidFill>
                <a:cs typeface="Arial" charset="0"/>
              </a:rPr>
              <a:t>L’ amygdale comporte environ une douzaine de sous-régions. </a:t>
            </a:r>
          </a:p>
          <a:p>
            <a:pPr algn="just">
              <a:lnSpc>
                <a:spcPct val="90000"/>
              </a:lnSpc>
              <a:spcBef>
                <a:spcPct val="0"/>
              </a:spcBef>
            </a:pPr>
            <a:r>
              <a:rPr lang="fr-FR" sz="2400" dirty="0">
                <a:solidFill>
                  <a:srgbClr val="333399"/>
                </a:solidFill>
                <a:cs typeface="Arial" charset="0"/>
              </a:rPr>
              <a:t>De nombreux noyaux sont impliqués dans les </a:t>
            </a:r>
            <a:r>
              <a:rPr lang="fr-FR" sz="2400" u="sng" dirty="0">
                <a:solidFill>
                  <a:srgbClr val="333399"/>
                </a:solidFill>
                <a:cs typeface="Arial" charset="0"/>
              </a:rPr>
              <a:t>réactions de peur</a:t>
            </a:r>
            <a:r>
              <a:rPr lang="fr-FR" sz="2400" dirty="0">
                <a:solidFill>
                  <a:srgbClr val="333399"/>
                </a:solidFill>
                <a:cs typeface="Arial" charset="0"/>
              </a:rPr>
              <a:t>.</a:t>
            </a:r>
          </a:p>
          <a:p>
            <a:pPr algn="just">
              <a:lnSpc>
                <a:spcPct val="90000"/>
              </a:lnSpc>
              <a:spcBef>
                <a:spcPct val="0"/>
              </a:spcBef>
            </a:pPr>
            <a:r>
              <a:rPr lang="fr-FR" sz="2400" u="sng" dirty="0">
                <a:solidFill>
                  <a:srgbClr val="000000"/>
                </a:solidFill>
                <a:cs typeface="Arial" charset="0"/>
              </a:rPr>
              <a:t>Le </a:t>
            </a:r>
            <a:r>
              <a:rPr lang="fr-FR" sz="2400" b="1" u="sng" dirty="0">
                <a:solidFill>
                  <a:srgbClr val="000000"/>
                </a:solidFill>
                <a:cs typeface="Arial" charset="0"/>
              </a:rPr>
              <a:t>noyau latéral</a:t>
            </a:r>
            <a:r>
              <a:rPr lang="fr-FR" sz="2400" b="1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fr-FR" sz="2400" dirty="0">
                <a:solidFill>
                  <a:srgbClr val="000000"/>
                </a:solidFill>
                <a:cs typeface="Arial" charset="0"/>
              </a:rPr>
              <a:t>est la voie d'entrée des informations dans l'amygdale. Cette partie reçoit les informations sensorielles sur le monde extérieur (audition, vision, olfaction, somesthésie, gustation). </a:t>
            </a:r>
          </a:p>
        </p:txBody>
      </p:sp>
      <p:sp>
        <p:nvSpPr>
          <p:cNvPr id="31749" name="Text Box 17"/>
          <p:cNvSpPr txBox="1">
            <a:spLocks noChangeArrowheads="1"/>
          </p:cNvSpPr>
          <p:nvPr/>
        </p:nvSpPr>
        <p:spPr bwMode="auto">
          <a:xfrm>
            <a:off x="7921625" y="1966913"/>
            <a:ext cx="1306513" cy="517525"/>
          </a:xfrm>
          <a:prstGeom prst="rect">
            <a:avLst/>
          </a:prstGeom>
          <a:solidFill>
            <a:schemeClr val="bg1"/>
          </a:solidFill>
          <a:ln w="190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fr-FR" sz="1400" b="1"/>
              <a:t>Entrée des</a:t>
            </a:r>
          </a:p>
          <a:p>
            <a:pPr>
              <a:spcBef>
                <a:spcPct val="0"/>
              </a:spcBef>
            </a:pPr>
            <a:r>
              <a:rPr lang="fr-FR" sz="1400" b="1"/>
              <a:t> informations</a:t>
            </a:r>
          </a:p>
        </p:txBody>
      </p:sp>
      <p:sp>
        <p:nvSpPr>
          <p:cNvPr id="31750" name="Text Box 18"/>
          <p:cNvSpPr txBox="1">
            <a:spLocks noChangeArrowheads="1"/>
          </p:cNvSpPr>
          <p:nvPr/>
        </p:nvSpPr>
        <p:spPr bwMode="auto">
          <a:xfrm>
            <a:off x="5919788" y="595313"/>
            <a:ext cx="942975" cy="517525"/>
          </a:xfrm>
          <a:prstGeom prst="rect">
            <a:avLst/>
          </a:prstGeom>
          <a:solidFill>
            <a:schemeClr val="bg1"/>
          </a:solidFill>
          <a:ln w="190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fr-FR" sz="1400" b="1"/>
              <a:t>Sortie de</a:t>
            </a:r>
          </a:p>
          <a:p>
            <a:pPr>
              <a:spcBef>
                <a:spcPct val="0"/>
              </a:spcBef>
            </a:pPr>
            <a:r>
              <a:rPr lang="fr-FR" sz="1400" b="1"/>
              <a:t> réponse</a:t>
            </a:r>
          </a:p>
        </p:txBody>
      </p:sp>
      <p:sp>
        <p:nvSpPr>
          <p:cNvPr id="19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52322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800" b="1" dirty="0" smtClean="0">
                <a:solidFill>
                  <a:schemeClr val="tx1"/>
                </a:solidFill>
              </a:rPr>
              <a:t>Amygdale </a:t>
            </a:r>
            <a:r>
              <a:rPr lang="fr-FR" sz="2800" b="1" dirty="0">
                <a:solidFill>
                  <a:schemeClr val="tx1"/>
                </a:solidFill>
              </a:rPr>
              <a:t>	</a:t>
            </a:r>
            <a:r>
              <a:rPr lang="fr-FR" sz="2800" b="1" dirty="0" smtClean="0">
                <a:solidFill>
                  <a:schemeClr val="tx1"/>
                </a:solidFill>
              </a:rPr>
              <a:t>( Anatomie </a:t>
            </a:r>
            <a:r>
              <a:rPr lang="fr-FR" sz="2800" b="1" dirty="0">
                <a:solidFill>
                  <a:schemeClr val="tx1"/>
                </a:solidFill>
              </a:rPr>
              <a:t>de </a:t>
            </a:r>
            <a:r>
              <a:rPr lang="fr-FR" sz="2800" b="1" dirty="0" smtClean="0">
                <a:solidFill>
                  <a:schemeClr val="tx1"/>
                </a:solidFill>
              </a:rPr>
              <a:t>l’amygdale noyaux)</a:t>
            </a:r>
            <a:endParaRPr lang="fr-FR" sz="2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Scanner cérébral | IntelFreePress via Flickr CC License b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71536" y="1590697"/>
            <a:ext cx="10096500" cy="4981575"/>
          </a:xfrm>
          <a:prstGeom prst="rect">
            <a:avLst/>
          </a:prstGeom>
          <a:noFill/>
        </p:spPr>
      </p:pic>
      <p:sp>
        <p:nvSpPr>
          <p:cNvPr id="3" name="Titre 1"/>
          <p:cNvSpPr txBox="1">
            <a:spLocks/>
          </p:cNvSpPr>
          <p:nvPr/>
        </p:nvSpPr>
        <p:spPr>
          <a:xfrm>
            <a:off x="0" y="357166"/>
            <a:ext cx="8229600" cy="114300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Système limbique </a:t>
            </a:r>
            <a:endParaRPr kumimoji="0" lang="fr-FR" sz="4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 descr="https://mariannekuhni.files.wordpress.com/2017/12/vc3a9tc3a9rans-vietna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000240"/>
            <a:ext cx="9371166" cy="5230850"/>
          </a:xfrm>
          <a:prstGeom prst="rect">
            <a:avLst/>
          </a:prstGeom>
          <a:noFill/>
        </p:spPr>
      </p:pic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357158" y="857232"/>
            <a:ext cx="8229600" cy="2090742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tabLst/>
              <a:defRPr/>
            </a:pPr>
            <a:r>
              <a:rPr kumimoji="0" lang="fr-FR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Cortex cérébral éteint chez les vétérans avec un PTSD (Marianne </a:t>
            </a:r>
            <a:r>
              <a:rPr kumimoji="0" lang="fr-FR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Kuhni</a:t>
            </a:r>
            <a:r>
              <a:rPr kumimoji="0" lang="fr-FR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). </a:t>
            </a:r>
            <a:endParaRPr kumimoji="0" lang="fr-FR" sz="3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Cadre 3"/>
          <p:cNvSpPr/>
          <p:nvPr/>
        </p:nvSpPr>
        <p:spPr>
          <a:xfrm>
            <a:off x="4500562" y="5643578"/>
            <a:ext cx="1714512" cy="428628"/>
          </a:xfrm>
          <a:prstGeom prst="frame">
            <a:avLst>
              <a:gd name="adj1" fmla="val 4433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Behaviorisme Apprentissage </a:t>
            </a:r>
            <a:br>
              <a:rPr lang="fr-FR" dirty="0" smtClean="0"/>
            </a:b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La théorie de l’apprentissage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Processus inadapté et un conditionnent erroné renforcé par des stimuli externes.</a:t>
            </a:r>
          </a:p>
          <a:p>
            <a:endParaRPr lang="fr-FR" dirty="0"/>
          </a:p>
          <a:p>
            <a:r>
              <a:rPr lang="fr-FR" dirty="0"/>
              <a:t>Le sujet interprète et  reproduit des schémas de fonctionnement stéréotypés et pathologiques.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Behaviorisme </a:t>
            </a:r>
            <a:br>
              <a:rPr lang="fr-FR" dirty="0" smtClean="0"/>
            </a:br>
            <a:r>
              <a:rPr lang="fr-FR" dirty="0" err="1" smtClean="0"/>
              <a:t>Bandura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2971800" y="2217420"/>
            <a:ext cx="2697480" cy="8001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/>
              <a:t>Comportement </a:t>
            </a:r>
            <a:endParaRPr lang="fr-FR" sz="2800" dirty="0"/>
          </a:p>
        </p:txBody>
      </p:sp>
      <p:sp>
        <p:nvSpPr>
          <p:cNvPr id="5" name="Rectangle 4"/>
          <p:cNvSpPr/>
          <p:nvPr/>
        </p:nvSpPr>
        <p:spPr>
          <a:xfrm>
            <a:off x="403860" y="4564380"/>
            <a:ext cx="2697480" cy="8001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/>
              <a:t>Cognition </a:t>
            </a:r>
            <a:endParaRPr lang="fr-FR" sz="2800" dirty="0"/>
          </a:p>
        </p:txBody>
      </p:sp>
      <p:sp>
        <p:nvSpPr>
          <p:cNvPr id="6" name="Rectangle 5"/>
          <p:cNvSpPr/>
          <p:nvPr/>
        </p:nvSpPr>
        <p:spPr>
          <a:xfrm>
            <a:off x="5570220" y="4655820"/>
            <a:ext cx="2697480" cy="8001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/>
              <a:t>Emotion  </a:t>
            </a:r>
            <a:endParaRPr lang="fr-FR" sz="2800" dirty="0"/>
          </a:p>
        </p:txBody>
      </p:sp>
      <p:sp>
        <p:nvSpPr>
          <p:cNvPr id="7" name="Rectangle 6"/>
          <p:cNvSpPr/>
          <p:nvPr/>
        </p:nvSpPr>
        <p:spPr>
          <a:xfrm>
            <a:off x="5844540" y="655320"/>
            <a:ext cx="2697480" cy="8001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/>
              <a:t>Environnement  </a:t>
            </a:r>
            <a:endParaRPr lang="fr-FR" sz="2800" dirty="0"/>
          </a:p>
        </p:txBody>
      </p:sp>
      <p:cxnSp>
        <p:nvCxnSpPr>
          <p:cNvPr id="9" name="Connecteur droit avec flèche 8"/>
          <p:cNvCxnSpPr/>
          <p:nvPr/>
        </p:nvCxnSpPr>
        <p:spPr>
          <a:xfrm rot="5400000" flipH="1" flipV="1">
            <a:off x="5692140" y="1485900"/>
            <a:ext cx="685800" cy="685800"/>
          </a:xfrm>
          <a:prstGeom prst="straightConnector1">
            <a:avLst/>
          </a:prstGeom>
          <a:ln w="57150">
            <a:solidFill>
              <a:srgbClr val="00206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avec flèche 10"/>
          <p:cNvCxnSpPr/>
          <p:nvPr/>
        </p:nvCxnSpPr>
        <p:spPr>
          <a:xfrm flipV="1">
            <a:off x="2186940" y="3131820"/>
            <a:ext cx="1036320" cy="1021080"/>
          </a:xfrm>
          <a:prstGeom prst="straightConnector1">
            <a:avLst/>
          </a:prstGeom>
          <a:ln w="57150">
            <a:solidFill>
              <a:srgbClr val="00206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/>
          <p:cNvCxnSpPr/>
          <p:nvPr/>
        </p:nvCxnSpPr>
        <p:spPr>
          <a:xfrm rot="10800000">
            <a:off x="5227320" y="3147060"/>
            <a:ext cx="1036320" cy="1013460"/>
          </a:xfrm>
          <a:prstGeom prst="straightConnector1">
            <a:avLst/>
          </a:prstGeom>
          <a:ln w="57150">
            <a:solidFill>
              <a:srgbClr val="00206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/>
          <p:cNvCxnSpPr/>
          <p:nvPr/>
        </p:nvCxnSpPr>
        <p:spPr>
          <a:xfrm rot="10800000" flipV="1">
            <a:off x="3368040" y="5006340"/>
            <a:ext cx="1729740" cy="30480"/>
          </a:xfrm>
          <a:prstGeom prst="straightConnector1">
            <a:avLst/>
          </a:prstGeom>
          <a:ln w="57150">
            <a:solidFill>
              <a:srgbClr val="00206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3200400" y="3528060"/>
            <a:ext cx="1996440" cy="80010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>
                <a:solidFill>
                  <a:schemeClr val="tx1"/>
                </a:solidFill>
              </a:rPr>
              <a:t>Biologie </a:t>
            </a:r>
            <a:endParaRPr lang="fr-FR" sz="2800" dirty="0">
              <a:solidFill>
                <a:schemeClr val="tx1"/>
              </a:solidFill>
            </a:endParaRPr>
          </a:p>
        </p:txBody>
      </p:sp>
      <p:cxnSp>
        <p:nvCxnSpPr>
          <p:cNvPr id="18" name="Connecteur droit avec flèche 17"/>
          <p:cNvCxnSpPr/>
          <p:nvPr/>
        </p:nvCxnSpPr>
        <p:spPr>
          <a:xfrm rot="10800000">
            <a:off x="2880360" y="3794760"/>
            <a:ext cx="617220" cy="228600"/>
          </a:xfrm>
          <a:prstGeom prst="straightConnector1">
            <a:avLst/>
          </a:prstGeom>
          <a:ln w="57150">
            <a:solidFill>
              <a:srgbClr val="00206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avec flèche 21"/>
          <p:cNvCxnSpPr/>
          <p:nvPr/>
        </p:nvCxnSpPr>
        <p:spPr>
          <a:xfrm rot="10800000" flipV="1">
            <a:off x="4975860" y="3749040"/>
            <a:ext cx="693420" cy="198120"/>
          </a:xfrm>
          <a:prstGeom prst="straightConnector1">
            <a:avLst/>
          </a:prstGeom>
          <a:ln w="57150">
            <a:solidFill>
              <a:srgbClr val="00206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avec flèche 24"/>
          <p:cNvCxnSpPr/>
          <p:nvPr/>
        </p:nvCxnSpPr>
        <p:spPr>
          <a:xfrm rot="16200000" flipH="1">
            <a:off x="3954780" y="4549140"/>
            <a:ext cx="662940" cy="22860"/>
          </a:xfrm>
          <a:prstGeom prst="straightConnector1">
            <a:avLst/>
          </a:prstGeom>
          <a:ln w="57150">
            <a:solidFill>
              <a:srgbClr val="00206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Behaviorisme conditionnement </a:t>
            </a:r>
            <a:br>
              <a:rPr lang="fr-FR" dirty="0" smtClean="0"/>
            </a:br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0" y="3855720"/>
            <a:ext cx="1828800" cy="8001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/>
              <a:t>Stimulus </a:t>
            </a:r>
            <a:endParaRPr lang="fr-FR" sz="2800" dirty="0"/>
          </a:p>
        </p:txBody>
      </p:sp>
      <p:sp>
        <p:nvSpPr>
          <p:cNvPr id="6" name="Rectangle 5"/>
          <p:cNvSpPr/>
          <p:nvPr/>
        </p:nvSpPr>
        <p:spPr>
          <a:xfrm>
            <a:off x="1524000" y="2141220"/>
            <a:ext cx="2697480" cy="8001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/>
              <a:t>Emotion  </a:t>
            </a:r>
            <a:endParaRPr lang="fr-FR" sz="2800" dirty="0"/>
          </a:p>
        </p:txBody>
      </p:sp>
      <p:sp>
        <p:nvSpPr>
          <p:cNvPr id="16" name="Rectangle 15"/>
          <p:cNvSpPr/>
          <p:nvPr/>
        </p:nvSpPr>
        <p:spPr>
          <a:xfrm>
            <a:off x="1546860" y="5821680"/>
            <a:ext cx="2697480" cy="8001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/>
              <a:t>Cognition </a:t>
            </a:r>
            <a:endParaRPr lang="fr-FR" sz="2800" dirty="0"/>
          </a:p>
        </p:txBody>
      </p:sp>
      <p:sp>
        <p:nvSpPr>
          <p:cNvPr id="19" name="Ellipse 18"/>
          <p:cNvSpPr/>
          <p:nvPr/>
        </p:nvSpPr>
        <p:spPr>
          <a:xfrm rot="16200000">
            <a:off x="1554480" y="3451860"/>
            <a:ext cx="2606040" cy="164592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 smtClean="0">
                <a:solidFill>
                  <a:srgbClr val="C00000"/>
                </a:solidFill>
              </a:rPr>
              <a:t>Motivation </a:t>
            </a:r>
            <a:endParaRPr lang="fr-FR" sz="2800" b="1" dirty="0">
              <a:solidFill>
                <a:srgbClr val="C00000"/>
              </a:solidFill>
            </a:endParaRPr>
          </a:p>
        </p:txBody>
      </p:sp>
      <p:cxnSp>
        <p:nvCxnSpPr>
          <p:cNvPr id="21" name="Connecteur droit avec flèche 20"/>
          <p:cNvCxnSpPr/>
          <p:nvPr/>
        </p:nvCxnSpPr>
        <p:spPr>
          <a:xfrm rot="5400000" flipH="1" flipV="1">
            <a:off x="1245870" y="3006090"/>
            <a:ext cx="845820" cy="822960"/>
          </a:xfrm>
          <a:prstGeom prst="straightConnector1">
            <a:avLst/>
          </a:prstGeom>
          <a:ln w="571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avec flèche 28"/>
          <p:cNvCxnSpPr/>
          <p:nvPr/>
        </p:nvCxnSpPr>
        <p:spPr>
          <a:xfrm>
            <a:off x="899160" y="4808220"/>
            <a:ext cx="1379220" cy="762000"/>
          </a:xfrm>
          <a:prstGeom prst="straightConnector1">
            <a:avLst/>
          </a:prstGeom>
          <a:ln w="571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Behaviorisme conditionnement </a:t>
            </a:r>
            <a:br>
              <a:rPr lang="fr-FR" dirty="0" smtClean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3749040" y="3909060"/>
            <a:ext cx="2697480" cy="8001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/>
              <a:t>Comportement </a:t>
            </a:r>
            <a:endParaRPr lang="fr-FR" sz="2800" dirty="0"/>
          </a:p>
        </p:txBody>
      </p:sp>
      <p:sp>
        <p:nvSpPr>
          <p:cNvPr id="5" name="Rectangle 4"/>
          <p:cNvSpPr/>
          <p:nvPr/>
        </p:nvSpPr>
        <p:spPr>
          <a:xfrm>
            <a:off x="0" y="3855720"/>
            <a:ext cx="1828800" cy="8001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/>
              <a:t>Stimulus </a:t>
            </a:r>
            <a:endParaRPr lang="fr-FR" sz="2800" dirty="0"/>
          </a:p>
        </p:txBody>
      </p:sp>
      <p:sp>
        <p:nvSpPr>
          <p:cNvPr id="6" name="Rectangle 5"/>
          <p:cNvSpPr/>
          <p:nvPr/>
        </p:nvSpPr>
        <p:spPr>
          <a:xfrm>
            <a:off x="1524000" y="2141220"/>
            <a:ext cx="2697480" cy="8001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/>
              <a:t>Emotion  </a:t>
            </a:r>
            <a:endParaRPr lang="fr-FR" sz="2800" dirty="0"/>
          </a:p>
        </p:txBody>
      </p:sp>
      <p:sp>
        <p:nvSpPr>
          <p:cNvPr id="16" name="Rectangle 15"/>
          <p:cNvSpPr/>
          <p:nvPr/>
        </p:nvSpPr>
        <p:spPr>
          <a:xfrm>
            <a:off x="1546860" y="5821680"/>
            <a:ext cx="2697480" cy="8001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/>
              <a:t>Cognition </a:t>
            </a:r>
            <a:endParaRPr lang="fr-FR" sz="2800" dirty="0"/>
          </a:p>
        </p:txBody>
      </p:sp>
      <p:sp>
        <p:nvSpPr>
          <p:cNvPr id="19" name="Ellipse 18"/>
          <p:cNvSpPr/>
          <p:nvPr/>
        </p:nvSpPr>
        <p:spPr>
          <a:xfrm rot="16200000">
            <a:off x="1554480" y="3451860"/>
            <a:ext cx="2606040" cy="164592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 smtClean="0">
                <a:solidFill>
                  <a:srgbClr val="C00000"/>
                </a:solidFill>
              </a:rPr>
              <a:t>Motivation </a:t>
            </a:r>
            <a:endParaRPr lang="fr-FR" sz="2800" b="1" dirty="0">
              <a:solidFill>
                <a:srgbClr val="C00000"/>
              </a:solidFill>
            </a:endParaRPr>
          </a:p>
        </p:txBody>
      </p:sp>
      <p:cxnSp>
        <p:nvCxnSpPr>
          <p:cNvPr id="21" name="Connecteur droit avec flèche 20"/>
          <p:cNvCxnSpPr/>
          <p:nvPr/>
        </p:nvCxnSpPr>
        <p:spPr>
          <a:xfrm rot="5400000" flipH="1" flipV="1">
            <a:off x="1245870" y="3006090"/>
            <a:ext cx="845820" cy="822960"/>
          </a:xfrm>
          <a:prstGeom prst="straightConnector1">
            <a:avLst/>
          </a:prstGeom>
          <a:ln w="571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avec flèche 22"/>
          <p:cNvCxnSpPr/>
          <p:nvPr/>
        </p:nvCxnSpPr>
        <p:spPr>
          <a:xfrm>
            <a:off x="3810000" y="3009900"/>
            <a:ext cx="1379220" cy="762000"/>
          </a:xfrm>
          <a:prstGeom prst="straightConnector1">
            <a:avLst/>
          </a:prstGeom>
          <a:ln w="571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avec flèche 25"/>
          <p:cNvCxnSpPr/>
          <p:nvPr/>
        </p:nvCxnSpPr>
        <p:spPr>
          <a:xfrm flipV="1">
            <a:off x="3931920" y="4914900"/>
            <a:ext cx="1280160" cy="822960"/>
          </a:xfrm>
          <a:prstGeom prst="straightConnector1">
            <a:avLst/>
          </a:prstGeom>
          <a:ln w="571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avec flèche 28"/>
          <p:cNvCxnSpPr/>
          <p:nvPr/>
        </p:nvCxnSpPr>
        <p:spPr>
          <a:xfrm>
            <a:off x="899160" y="4808220"/>
            <a:ext cx="1379220" cy="762000"/>
          </a:xfrm>
          <a:prstGeom prst="straightConnector1">
            <a:avLst/>
          </a:prstGeom>
          <a:ln w="571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b="1"/>
              <a:t>HISTORIQUE</a:t>
            </a:r>
            <a:r>
              <a:rPr lang="fr-FR"/>
              <a:t> 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82763"/>
            <a:ext cx="8229600" cy="4525962"/>
          </a:xfrm>
        </p:spPr>
        <p:txBody>
          <a:bodyPr/>
          <a:lstStyle/>
          <a:p>
            <a:r>
              <a:rPr lang="fr-FR" dirty="0" smtClean="0"/>
              <a:t>D </a:t>
            </a:r>
            <a:r>
              <a:rPr lang="fr-FR" dirty="0"/>
              <a:t>Klein: l’efficacité de la </a:t>
            </a:r>
            <a:r>
              <a:rPr lang="fr-FR" dirty="0" err="1" smtClean="0"/>
              <a:t>clomipramine</a:t>
            </a:r>
            <a:r>
              <a:rPr lang="fr-FR" dirty="0" smtClean="0"/>
              <a:t> dans le traitement du TP  </a:t>
            </a:r>
            <a:endParaRPr lang="fr-FR" dirty="0"/>
          </a:p>
          <a:p>
            <a:r>
              <a:rPr lang="fr-FR" dirty="0" smtClean="0"/>
              <a:t>Biologie </a:t>
            </a:r>
            <a:endParaRPr lang="fr-FR" dirty="0"/>
          </a:p>
        </p:txBody>
      </p:sp>
      <p:sp>
        <p:nvSpPr>
          <p:cNvPr id="22530" name="AutoShape 2" descr="Résultat de recherche d'images pour &quot;freud&quot;"/>
          <p:cNvSpPr>
            <a:spLocks noChangeAspect="1" noChangeArrowheads="1"/>
          </p:cNvSpPr>
          <p:nvPr/>
        </p:nvSpPr>
        <p:spPr bwMode="auto">
          <a:xfrm>
            <a:off x="155575" y="-1608138"/>
            <a:ext cx="3600450" cy="33623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22534" name="Picture 6" descr="Image associé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3352822"/>
            <a:ext cx="3676650" cy="3362326"/>
          </a:xfrm>
          <a:prstGeom prst="rect">
            <a:avLst/>
          </a:prstGeom>
          <a:noFill/>
        </p:spPr>
      </p:pic>
      <p:pic>
        <p:nvPicPr>
          <p:cNvPr id="44034" name="Picture 2" descr="https://upload.wikimedia.org/wikipedia/commons/thumb/a/a9/Clomipramine-3D-balls.png/200px-Clomipramine-3D-balls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7" y="2428868"/>
            <a:ext cx="4201910" cy="46431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Behaviorisme conditionnement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3749040" y="3909060"/>
            <a:ext cx="2697480" cy="8001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/>
              <a:t>Comportement </a:t>
            </a:r>
            <a:endParaRPr lang="fr-FR" sz="2800" dirty="0"/>
          </a:p>
        </p:txBody>
      </p:sp>
      <p:sp>
        <p:nvSpPr>
          <p:cNvPr id="5" name="Rectangle 4"/>
          <p:cNvSpPr/>
          <p:nvPr/>
        </p:nvSpPr>
        <p:spPr>
          <a:xfrm>
            <a:off x="0" y="3855720"/>
            <a:ext cx="1828800" cy="8001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/>
              <a:t>Stimulus </a:t>
            </a:r>
            <a:endParaRPr lang="fr-FR" sz="2800" dirty="0"/>
          </a:p>
        </p:txBody>
      </p:sp>
      <p:sp>
        <p:nvSpPr>
          <p:cNvPr id="6" name="Rectangle 5"/>
          <p:cNvSpPr/>
          <p:nvPr/>
        </p:nvSpPr>
        <p:spPr>
          <a:xfrm>
            <a:off x="1524000" y="2141220"/>
            <a:ext cx="2697480" cy="8001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/>
              <a:t>Emotion  </a:t>
            </a:r>
            <a:endParaRPr lang="fr-FR" sz="2800" dirty="0"/>
          </a:p>
        </p:txBody>
      </p:sp>
      <p:sp>
        <p:nvSpPr>
          <p:cNvPr id="7" name="Rectangle 6"/>
          <p:cNvSpPr/>
          <p:nvPr/>
        </p:nvSpPr>
        <p:spPr>
          <a:xfrm>
            <a:off x="6880860" y="3901440"/>
            <a:ext cx="2209800" cy="8001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/>
              <a:t>Récompense   </a:t>
            </a:r>
            <a:endParaRPr lang="fr-FR" sz="2800" dirty="0"/>
          </a:p>
        </p:txBody>
      </p:sp>
      <p:sp>
        <p:nvSpPr>
          <p:cNvPr id="16" name="Rectangle 15"/>
          <p:cNvSpPr/>
          <p:nvPr/>
        </p:nvSpPr>
        <p:spPr>
          <a:xfrm>
            <a:off x="1546860" y="5821680"/>
            <a:ext cx="2697480" cy="8001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/>
              <a:t>Cognition </a:t>
            </a:r>
            <a:endParaRPr lang="fr-FR" sz="2800" dirty="0"/>
          </a:p>
        </p:txBody>
      </p:sp>
      <p:sp>
        <p:nvSpPr>
          <p:cNvPr id="19" name="Ellipse 18"/>
          <p:cNvSpPr/>
          <p:nvPr/>
        </p:nvSpPr>
        <p:spPr>
          <a:xfrm rot="16200000">
            <a:off x="1554480" y="3451860"/>
            <a:ext cx="2606040" cy="164592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 smtClean="0">
                <a:solidFill>
                  <a:srgbClr val="C00000"/>
                </a:solidFill>
              </a:rPr>
              <a:t>Motivation </a:t>
            </a:r>
            <a:endParaRPr lang="fr-FR" sz="2800" b="1" dirty="0">
              <a:solidFill>
                <a:srgbClr val="C00000"/>
              </a:solidFill>
            </a:endParaRPr>
          </a:p>
        </p:txBody>
      </p:sp>
      <p:cxnSp>
        <p:nvCxnSpPr>
          <p:cNvPr id="21" name="Connecteur droit avec flèche 20"/>
          <p:cNvCxnSpPr/>
          <p:nvPr/>
        </p:nvCxnSpPr>
        <p:spPr>
          <a:xfrm rot="5400000" flipH="1" flipV="1">
            <a:off x="1245870" y="3006090"/>
            <a:ext cx="845820" cy="822960"/>
          </a:xfrm>
          <a:prstGeom prst="straightConnector1">
            <a:avLst/>
          </a:prstGeom>
          <a:ln w="571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avec flèche 22"/>
          <p:cNvCxnSpPr/>
          <p:nvPr/>
        </p:nvCxnSpPr>
        <p:spPr>
          <a:xfrm>
            <a:off x="3810000" y="3009900"/>
            <a:ext cx="1379220" cy="762000"/>
          </a:xfrm>
          <a:prstGeom prst="straightConnector1">
            <a:avLst/>
          </a:prstGeom>
          <a:ln w="571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avec flèche 25"/>
          <p:cNvCxnSpPr/>
          <p:nvPr/>
        </p:nvCxnSpPr>
        <p:spPr>
          <a:xfrm flipV="1">
            <a:off x="3931920" y="4914900"/>
            <a:ext cx="1280160" cy="822960"/>
          </a:xfrm>
          <a:prstGeom prst="straightConnector1">
            <a:avLst/>
          </a:prstGeom>
          <a:ln w="571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avec flèche 28"/>
          <p:cNvCxnSpPr/>
          <p:nvPr/>
        </p:nvCxnSpPr>
        <p:spPr>
          <a:xfrm>
            <a:off x="899160" y="4808220"/>
            <a:ext cx="1379220" cy="762000"/>
          </a:xfrm>
          <a:prstGeom prst="straightConnector1">
            <a:avLst/>
          </a:prstGeom>
          <a:ln w="571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avec flèche 29"/>
          <p:cNvCxnSpPr/>
          <p:nvPr/>
        </p:nvCxnSpPr>
        <p:spPr>
          <a:xfrm>
            <a:off x="6263640" y="4309110"/>
            <a:ext cx="708660" cy="34290"/>
          </a:xfrm>
          <a:prstGeom prst="straightConnector1">
            <a:avLst/>
          </a:prstGeom>
          <a:ln w="571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Flèche courbée vers la gauche 38"/>
          <p:cNvSpPr/>
          <p:nvPr/>
        </p:nvSpPr>
        <p:spPr>
          <a:xfrm rot="4258465">
            <a:off x="5429315" y="4150290"/>
            <a:ext cx="1581187" cy="3657600"/>
          </a:xfrm>
          <a:prstGeom prst="curvedLeftArrow">
            <a:avLst>
              <a:gd name="adj1" fmla="val 6929"/>
              <a:gd name="adj2" fmla="val 50000"/>
              <a:gd name="adj3" fmla="val 16250"/>
            </a:avLst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088380" y="5745480"/>
            <a:ext cx="2697480" cy="8001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>
                <a:solidFill>
                  <a:srgbClr val="C00000"/>
                </a:solidFill>
              </a:rPr>
              <a:t>Renforcement  </a:t>
            </a:r>
            <a:endParaRPr lang="fr-FR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Behaviorisme conditionnement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3749040" y="3909060"/>
            <a:ext cx="2697480" cy="8001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/>
              <a:t>Comportement </a:t>
            </a:r>
            <a:endParaRPr lang="fr-FR" sz="2800" dirty="0"/>
          </a:p>
        </p:txBody>
      </p:sp>
      <p:sp>
        <p:nvSpPr>
          <p:cNvPr id="5" name="Rectangle 4"/>
          <p:cNvSpPr/>
          <p:nvPr/>
        </p:nvSpPr>
        <p:spPr>
          <a:xfrm>
            <a:off x="0" y="3855720"/>
            <a:ext cx="1828800" cy="8001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/>
              <a:t>Stimulus </a:t>
            </a:r>
            <a:endParaRPr lang="fr-FR" sz="2800" dirty="0"/>
          </a:p>
        </p:txBody>
      </p:sp>
      <p:sp>
        <p:nvSpPr>
          <p:cNvPr id="6" name="Rectangle 5"/>
          <p:cNvSpPr/>
          <p:nvPr/>
        </p:nvSpPr>
        <p:spPr>
          <a:xfrm>
            <a:off x="1524000" y="2141220"/>
            <a:ext cx="2697480" cy="8001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/>
              <a:t>Emotion  </a:t>
            </a:r>
            <a:endParaRPr lang="fr-FR" sz="2800" dirty="0"/>
          </a:p>
        </p:txBody>
      </p:sp>
      <p:sp>
        <p:nvSpPr>
          <p:cNvPr id="7" name="Rectangle 6"/>
          <p:cNvSpPr/>
          <p:nvPr/>
        </p:nvSpPr>
        <p:spPr>
          <a:xfrm>
            <a:off x="6880860" y="3901440"/>
            <a:ext cx="2209800" cy="8001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/>
              <a:t>Récompense   </a:t>
            </a:r>
            <a:endParaRPr lang="fr-FR" sz="2800" dirty="0"/>
          </a:p>
        </p:txBody>
      </p:sp>
      <p:sp>
        <p:nvSpPr>
          <p:cNvPr id="16" name="Rectangle 15"/>
          <p:cNvSpPr/>
          <p:nvPr/>
        </p:nvSpPr>
        <p:spPr>
          <a:xfrm>
            <a:off x="1546860" y="5821680"/>
            <a:ext cx="2697480" cy="8001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/>
              <a:t>Cognition </a:t>
            </a:r>
            <a:endParaRPr lang="fr-FR" sz="2800" dirty="0"/>
          </a:p>
        </p:txBody>
      </p:sp>
      <p:sp>
        <p:nvSpPr>
          <p:cNvPr id="19" name="Ellipse 18"/>
          <p:cNvSpPr/>
          <p:nvPr/>
        </p:nvSpPr>
        <p:spPr>
          <a:xfrm rot="16200000">
            <a:off x="1554480" y="3451860"/>
            <a:ext cx="2606040" cy="164592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 smtClean="0">
                <a:solidFill>
                  <a:srgbClr val="C00000"/>
                </a:solidFill>
              </a:rPr>
              <a:t>Motivation </a:t>
            </a:r>
            <a:endParaRPr lang="fr-FR" sz="2800" b="1" dirty="0">
              <a:solidFill>
                <a:srgbClr val="C00000"/>
              </a:solidFill>
            </a:endParaRPr>
          </a:p>
        </p:txBody>
      </p:sp>
      <p:cxnSp>
        <p:nvCxnSpPr>
          <p:cNvPr id="21" name="Connecteur droit avec flèche 20"/>
          <p:cNvCxnSpPr/>
          <p:nvPr/>
        </p:nvCxnSpPr>
        <p:spPr>
          <a:xfrm rot="5400000" flipH="1" flipV="1">
            <a:off x="1245870" y="3006090"/>
            <a:ext cx="845820" cy="822960"/>
          </a:xfrm>
          <a:prstGeom prst="straightConnector1">
            <a:avLst/>
          </a:prstGeom>
          <a:ln w="571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avec flèche 22"/>
          <p:cNvCxnSpPr/>
          <p:nvPr/>
        </p:nvCxnSpPr>
        <p:spPr>
          <a:xfrm>
            <a:off x="3810000" y="3009900"/>
            <a:ext cx="1379220" cy="762000"/>
          </a:xfrm>
          <a:prstGeom prst="straightConnector1">
            <a:avLst/>
          </a:prstGeom>
          <a:ln w="571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avec flèche 25"/>
          <p:cNvCxnSpPr/>
          <p:nvPr/>
        </p:nvCxnSpPr>
        <p:spPr>
          <a:xfrm flipV="1">
            <a:off x="3931920" y="4914900"/>
            <a:ext cx="1280160" cy="822960"/>
          </a:xfrm>
          <a:prstGeom prst="straightConnector1">
            <a:avLst/>
          </a:prstGeom>
          <a:ln w="571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avec flèche 28"/>
          <p:cNvCxnSpPr/>
          <p:nvPr/>
        </p:nvCxnSpPr>
        <p:spPr>
          <a:xfrm>
            <a:off x="899160" y="4808220"/>
            <a:ext cx="1379220" cy="762000"/>
          </a:xfrm>
          <a:prstGeom prst="straightConnector1">
            <a:avLst/>
          </a:prstGeom>
          <a:ln w="571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avec flèche 29"/>
          <p:cNvCxnSpPr/>
          <p:nvPr/>
        </p:nvCxnSpPr>
        <p:spPr>
          <a:xfrm>
            <a:off x="6263640" y="4309110"/>
            <a:ext cx="708660" cy="34290"/>
          </a:xfrm>
          <a:prstGeom prst="straightConnector1">
            <a:avLst/>
          </a:prstGeom>
          <a:ln w="571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sz="6000"/>
              <a:t>La théorie cognitive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sz="6000"/>
              <a:t>La théorie cognitive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686800" cy="3886200"/>
          </a:xfrm>
        </p:spPr>
        <p:txBody>
          <a:bodyPr/>
          <a:lstStyle/>
          <a:p>
            <a:r>
              <a:rPr lang="fr-FR" dirty="0"/>
              <a:t>Les signes anxieux : interprétation inadaptée de certains stimuli internes ou externes </a:t>
            </a:r>
            <a:endParaRPr lang="fr-FR" dirty="0" smtClean="0"/>
          </a:p>
          <a:p>
            <a:endParaRPr lang="fr-FR" dirty="0" smtClean="0"/>
          </a:p>
          <a:p>
            <a:r>
              <a:rPr lang="fr-FR" dirty="0" smtClean="0"/>
              <a:t>Schémas cognitifs inadaptés</a:t>
            </a:r>
          </a:p>
          <a:p>
            <a:pPr>
              <a:buNone/>
            </a:pPr>
            <a:r>
              <a:rPr lang="fr-FR" dirty="0" smtClean="0"/>
              <a:t>Conditionnels, inconditionnels</a:t>
            </a:r>
            <a:endParaRPr lang="fr-FR" dirty="0"/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Conséquences cognitives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Schémas cognitifs inadaptés</a:t>
            </a:r>
          </a:p>
          <a:p>
            <a:pPr>
              <a:buNone/>
            </a:pPr>
            <a:r>
              <a:rPr lang="fr-FR" dirty="0" smtClean="0"/>
              <a:t>Conditionnels, inconditionnels</a:t>
            </a:r>
          </a:p>
          <a:p>
            <a:endParaRPr lang="fr-FR" dirty="0" smtClean="0"/>
          </a:p>
          <a:p>
            <a:r>
              <a:rPr lang="fr-FR" dirty="0" smtClean="0"/>
              <a:t>Erreurs logiques</a:t>
            </a:r>
          </a:p>
          <a:p>
            <a:pPr>
              <a:buNone/>
            </a:pPr>
            <a:endParaRPr lang="fr-FR" dirty="0" smtClean="0"/>
          </a:p>
          <a:p>
            <a:endParaRPr lang="fr-FR" dirty="0" smtClean="0"/>
          </a:p>
          <a:p>
            <a:r>
              <a:rPr lang="fr-FR" dirty="0" smtClean="0"/>
              <a:t>Pensées automatiques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1371600"/>
          </a:xfrm>
        </p:spPr>
        <p:txBody>
          <a:bodyPr/>
          <a:lstStyle/>
          <a:p>
            <a:r>
              <a:rPr lang="fr-FR" dirty="0" smtClean="0"/>
              <a:t>Conséquences cognitives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471626"/>
            <a:ext cx="8229600" cy="3886200"/>
          </a:xfrm>
        </p:spPr>
        <p:txBody>
          <a:bodyPr/>
          <a:lstStyle/>
          <a:p>
            <a:r>
              <a:rPr lang="fr-FR" dirty="0" smtClean="0"/>
              <a:t>Erreurs logiques</a:t>
            </a:r>
          </a:p>
          <a:p>
            <a:r>
              <a:rPr lang="fr-FR" dirty="0" smtClean="0"/>
              <a:t>Dramatisation/ minimisation</a:t>
            </a:r>
          </a:p>
          <a:p>
            <a:pPr>
              <a:buNone/>
            </a:pPr>
            <a:endParaRPr lang="fr-FR" dirty="0" smtClean="0"/>
          </a:p>
        </p:txBody>
      </p:sp>
      <p:graphicFrame>
        <p:nvGraphicFramePr>
          <p:cNvPr id="4" name="Diagramme 3"/>
          <p:cNvGraphicFramePr/>
          <p:nvPr/>
        </p:nvGraphicFramePr>
        <p:xfrm>
          <a:off x="1000100" y="2714620"/>
          <a:ext cx="690565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Exemple    TOC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Schéma</a:t>
            </a:r>
          </a:p>
          <a:p>
            <a:endParaRPr lang="fr-FR" dirty="0" smtClean="0"/>
          </a:p>
          <a:p>
            <a:r>
              <a:rPr lang="fr-FR" dirty="0" err="1" smtClean="0"/>
              <a:t>Hypercontrôle</a:t>
            </a:r>
            <a:r>
              <a:rPr lang="fr-FR" dirty="0" smtClean="0"/>
              <a:t>, perfection</a:t>
            </a:r>
          </a:p>
          <a:p>
            <a:pPr lvl="1"/>
            <a:r>
              <a:rPr lang="fr-FR" dirty="0" smtClean="0"/>
              <a:t>Si je suis pas parfait, je n’ai pas de valeur</a:t>
            </a:r>
          </a:p>
          <a:p>
            <a:pPr lvl="1"/>
            <a:r>
              <a:rPr lang="fr-FR" dirty="0" smtClean="0"/>
              <a:t>Tout doit être parfait</a:t>
            </a:r>
          </a:p>
          <a:p>
            <a:endParaRPr lang="fr-FR" dirty="0"/>
          </a:p>
          <a:p>
            <a:pPr>
              <a:buNone/>
            </a:pP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Exemple    TOC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Erreur logique:</a:t>
            </a:r>
          </a:p>
          <a:p>
            <a:r>
              <a:rPr lang="fr-FR" dirty="0" smtClean="0"/>
              <a:t>Minimisation</a:t>
            </a:r>
          </a:p>
          <a:p>
            <a:pPr>
              <a:buNone/>
            </a:pPr>
            <a:endParaRPr lang="fr-FR" dirty="0" smtClean="0"/>
          </a:p>
          <a:p>
            <a:r>
              <a:rPr lang="fr-FR" dirty="0" smtClean="0"/>
              <a:t>J’ai travaillé pendant 10h sur un tableau pour qu’il n’y ait pas d’erreurs, ce n’est pas assez</a:t>
            </a:r>
          </a:p>
          <a:p>
            <a:endParaRPr lang="fr-FR" dirty="0"/>
          </a:p>
          <a:p>
            <a:pPr>
              <a:buNone/>
            </a:pP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Exemple    TOC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fr-FR" dirty="0" smtClean="0"/>
              <a:t>Pensée automatique: </a:t>
            </a:r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r>
              <a:rPr lang="fr-FR" dirty="0" smtClean="0"/>
              <a:t>Tout travail incomplet est inutile</a:t>
            </a:r>
          </a:p>
          <a:p>
            <a:pPr>
              <a:buNone/>
            </a:pPr>
            <a:endParaRPr lang="fr-FR" dirty="0"/>
          </a:p>
          <a:p>
            <a:pPr>
              <a:buNone/>
            </a:pPr>
            <a:r>
              <a:rPr lang="fr-FR" dirty="0" smtClean="0"/>
              <a:t>Je dois faire plus d’efforts</a:t>
            </a:r>
          </a:p>
          <a:p>
            <a:pPr>
              <a:buNone/>
            </a:pPr>
            <a:endParaRPr lang="fr-FR" dirty="0"/>
          </a:p>
          <a:p>
            <a:pPr>
              <a:buNone/>
            </a:pPr>
            <a:r>
              <a:rPr lang="fr-FR" dirty="0" smtClean="0"/>
              <a:t>Et si je me suis trompé en recopiant la dernière fois (</a:t>
            </a:r>
            <a:r>
              <a:rPr lang="fr-FR" dirty="0" err="1" smtClean="0"/>
              <a:t>num</a:t>
            </a:r>
            <a:r>
              <a:rPr lang="fr-FR" dirty="0" smtClean="0"/>
              <a:t> 50)</a:t>
            </a:r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Modèle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Bio: génétique, biochimie</a:t>
            </a:r>
          </a:p>
          <a:p>
            <a:endParaRPr lang="fr-FR" dirty="0" smtClean="0"/>
          </a:p>
          <a:p>
            <a:r>
              <a:rPr lang="fr-FR" dirty="0" smtClean="0"/>
              <a:t>Psycho : apprentissage, cognition, mécanismes de défense</a:t>
            </a:r>
          </a:p>
          <a:p>
            <a:endParaRPr lang="fr-FR" dirty="0"/>
          </a:p>
          <a:p>
            <a:r>
              <a:rPr lang="fr-FR" dirty="0" smtClean="0"/>
              <a:t>Social: renforcement </a:t>
            </a:r>
            <a:r>
              <a:rPr lang="fr-FR" smtClean="0"/>
              <a:t>par l’environnement </a:t>
            </a:r>
            <a:r>
              <a:rPr lang="fr-FR" dirty="0" smtClean="0"/>
              <a:t>et stimulation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b="1"/>
              <a:t>HISTORIQUE</a:t>
            </a:r>
            <a:r>
              <a:rPr lang="fr-FR"/>
              <a:t> 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82762"/>
            <a:ext cx="8229600" cy="5075237"/>
          </a:xfrm>
        </p:spPr>
        <p:txBody>
          <a:bodyPr/>
          <a:lstStyle/>
          <a:p>
            <a:r>
              <a:rPr lang="fr-FR" dirty="0" smtClean="0"/>
              <a:t>Classification </a:t>
            </a:r>
            <a:r>
              <a:rPr lang="fr-FR" dirty="0"/>
              <a:t>DSM </a:t>
            </a:r>
            <a:endParaRPr lang="fr-FR" dirty="0" smtClean="0"/>
          </a:p>
          <a:p>
            <a:pPr lvl="1"/>
            <a:r>
              <a:rPr lang="fr-FR" dirty="0" smtClean="0"/>
              <a:t>III: introduction des </a:t>
            </a:r>
            <a:r>
              <a:rPr lang="fr-FR" dirty="0"/>
              <a:t>troubles </a:t>
            </a:r>
            <a:r>
              <a:rPr lang="fr-FR" dirty="0" smtClean="0"/>
              <a:t>anxieux</a:t>
            </a:r>
          </a:p>
          <a:p>
            <a:pPr lvl="1"/>
            <a:endParaRPr lang="fr-FR" dirty="0" smtClean="0"/>
          </a:p>
          <a:p>
            <a:pPr lvl="1"/>
            <a:r>
              <a:rPr lang="fr-FR" dirty="0" smtClean="0"/>
              <a:t>IV et IV R trouble panique et trouble anxiété généralisé + troubles </a:t>
            </a:r>
            <a:r>
              <a:rPr lang="fr-FR" dirty="0" err="1" smtClean="0"/>
              <a:t>somatoformes</a:t>
            </a:r>
            <a:endParaRPr lang="fr-FR" dirty="0" smtClean="0"/>
          </a:p>
          <a:p>
            <a:pPr lvl="1"/>
            <a:endParaRPr lang="fr-FR" dirty="0" smtClean="0"/>
          </a:p>
          <a:p>
            <a:pPr lvl="1"/>
            <a:r>
              <a:rPr lang="fr-FR" dirty="0" smtClean="0"/>
              <a:t>5 éclatement: PTSD à part et les troubles anxieux revus, ainsi que les troubles somatisation</a:t>
            </a:r>
          </a:p>
        </p:txBody>
      </p:sp>
      <p:sp>
        <p:nvSpPr>
          <p:cNvPr id="22530" name="AutoShape 2" descr="Résultat de recherche d'images pour &quot;freud&quot;"/>
          <p:cNvSpPr>
            <a:spLocks noChangeAspect="1" noChangeArrowheads="1"/>
          </p:cNvSpPr>
          <p:nvPr/>
        </p:nvSpPr>
        <p:spPr bwMode="auto">
          <a:xfrm>
            <a:off x="155575" y="-1608138"/>
            <a:ext cx="3600450" cy="33623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85728"/>
            <a:ext cx="8229600" cy="1371600"/>
          </a:xfrm>
        </p:spPr>
        <p:txBody>
          <a:bodyPr/>
          <a:lstStyle/>
          <a:p>
            <a:r>
              <a:rPr lang="fr-FR" b="1" dirty="0"/>
              <a:t>HISTORIQUE</a:t>
            </a:r>
            <a:r>
              <a:rPr lang="fr-FR" dirty="0"/>
              <a:t> 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406" y="1428736"/>
            <a:ext cx="8229600" cy="1146171"/>
          </a:xfrm>
        </p:spPr>
        <p:txBody>
          <a:bodyPr/>
          <a:lstStyle/>
          <a:p>
            <a:pPr>
              <a:buNone/>
            </a:pPr>
            <a:r>
              <a:rPr lang="fr-FR" dirty="0" smtClean="0"/>
              <a:t>Apports des neurosciences</a:t>
            </a:r>
            <a:endParaRPr lang="fr-FR" dirty="0"/>
          </a:p>
        </p:txBody>
      </p:sp>
      <p:sp>
        <p:nvSpPr>
          <p:cNvPr id="22530" name="AutoShape 2" descr="Résultat de recherche d'images pour &quot;freud&quot;"/>
          <p:cNvSpPr>
            <a:spLocks noChangeAspect="1" noChangeArrowheads="1"/>
          </p:cNvSpPr>
          <p:nvPr/>
        </p:nvSpPr>
        <p:spPr bwMode="auto">
          <a:xfrm>
            <a:off x="155575" y="-1608138"/>
            <a:ext cx="3600450" cy="33623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41986" name="Picture 2" descr="Image associé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643314"/>
            <a:ext cx="3809290" cy="2852736"/>
          </a:xfrm>
          <a:prstGeom prst="rect">
            <a:avLst/>
          </a:prstGeom>
          <a:noFill/>
        </p:spPr>
      </p:pic>
      <p:pic>
        <p:nvPicPr>
          <p:cNvPr id="41988" name="Picture 4" descr="https://www.rvd-psychologue.com/images/cerveau/recalag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6" y="1939792"/>
            <a:ext cx="4500594" cy="48467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260350"/>
            <a:ext cx="8229600" cy="1139825"/>
          </a:xfrm>
        </p:spPr>
        <p:txBody>
          <a:bodyPr/>
          <a:lstStyle/>
          <a:p>
            <a:r>
              <a:rPr lang="fr-FR" sz="3600" b="1"/>
              <a:t>Caractéristiques communes des troubles anxieux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12875"/>
            <a:ext cx="8229600" cy="5445125"/>
          </a:xfrm>
        </p:spPr>
        <p:txBody>
          <a:bodyPr/>
          <a:lstStyle/>
          <a:p>
            <a:r>
              <a:rPr lang="fr-FR" sz="2800" b="1" dirty="0"/>
              <a:t>Le symptôme est à l’origine d’une souffrance </a:t>
            </a:r>
          </a:p>
          <a:p>
            <a:endParaRPr lang="fr-FR" sz="2800" b="1" dirty="0"/>
          </a:p>
          <a:p>
            <a:r>
              <a:rPr lang="fr-FR" sz="2800" b="1" dirty="0"/>
              <a:t>Reconnu par le patient comme étant pathologique </a:t>
            </a:r>
          </a:p>
          <a:p>
            <a:endParaRPr lang="fr-FR" sz="2800" b="1" dirty="0"/>
          </a:p>
          <a:p>
            <a:r>
              <a:rPr lang="fr-FR" sz="2800" b="1" dirty="0"/>
              <a:t>Le malade qui demande le </a:t>
            </a:r>
            <a:r>
              <a:rPr lang="fr-FR" sz="2800" b="1" dirty="0" smtClean="0"/>
              <a:t>soin.</a:t>
            </a:r>
            <a:endParaRPr lang="fr-FR" sz="2800" b="1" dirty="0"/>
          </a:p>
          <a:p>
            <a:endParaRPr lang="fr-FR" sz="2800" b="1" dirty="0"/>
          </a:p>
          <a:p>
            <a:r>
              <a:rPr lang="fr-FR" sz="2800" b="1" dirty="0"/>
              <a:t>La réalité est intacte.</a:t>
            </a:r>
          </a:p>
          <a:p>
            <a:endParaRPr lang="fr-FR" sz="2800" b="1" dirty="0"/>
          </a:p>
          <a:p>
            <a:r>
              <a:rPr lang="fr-FR" sz="2800" b="1" dirty="0"/>
              <a:t>Le comportement reste acceptable.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76250"/>
            <a:ext cx="8229600" cy="1139825"/>
          </a:xfrm>
        </p:spPr>
        <p:txBody>
          <a:bodyPr/>
          <a:lstStyle/>
          <a:p>
            <a:r>
              <a:rPr lang="fr-FR" sz="3600" b="1"/>
              <a:t>Caractéristiques communes des troubles anxieux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44675"/>
            <a:ext cx="8229600" cy="5013325"/>
          </a:xfrm>
        </p:spPr>
        <p:txBody>
          <a:bodyPr/>
          <a:lstStyle/>
          <a:p>
            <a:r>
              <a:rPr lang="fr-FR" b="1"/>
              <a:t>Anxiété permanente ou récurrente, sans facteur de stress direct.</a:t>
            </a:r>
          </a:p>
          <a:p>
            <a:endParaRPr lang="fr-FR" b="1"/>
          </a:p>
          <a:p>
            <a:r>
              <a:rPr lang="fr-FR" b="1"/>
              <a:t>Absence de facteur organique, ou d’effets de substance toxique.</a:t>
            </a:r>
          </a:p>
          <a:p>
            <a:endParaRPr lang="fr-FR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Thème1</Template>
  <TotalTime>7848</TotalTime>
  <Words>770</Words>
  <Application>Microsoft PowerPoint</Application>
  <PresentationFormat>Affichage à l'écran (4:3)</PresentationFormat>
  <Paragraphs>285</Paragraphs>
  <Slides>59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59</vt:i4>
      </vt:variant>
    </vt:vector>
  </HeadingPairs>
  <TitlesOfParts>
    <vt:vector size="60" baseType="lpstr">
      <vt:lpstr>Pixel</vt:lpstr>
      <vt:lpstr>GÉNÉRALITÉS SUR LES NÉVROSES</vt:lpstr>
      <vt:lpstr>Objectifs:</vt:lpstr>
      <vt:lpstr>GENERALITES </vt:lpstr>
      <vt:lpstr>HISTORIQUE </vt:lpstr>
      <vt:lpstr>HISTORIQUE </vt:lpstr>
      <vt:lpstr>HISTORIQUE </vt:lpstr>
      <vt:lpstr>HISTORIQUE </vt:lpstr>
      <vt:lpstr>Caractéristiques communes des troubles anxieux</vt:lpstr>
      <vt:lpstr>Caractéristiques communes des troubles anxieux</vt:lpstr>
      <vt:lpstr>L’anxiété</vt:lpstr>
      <vt:lpstr>Point de départ de la sensation de danger</vt:lpstr>
      <vt:lpstr>L’anxiété</vt:lpstr>
      <vt:lpstr>L’anxiété</vt:lpstr>
      <vt:lpstr>Etiopathogénie</vt:lpstr>
      <vt:lpstr>Etiopathogénie</vt:lpstr>
      <vt:lpstr>Psychanalyse </vt:lpstr>
      <vt:lpstr>Psychanalyse </vt:lpstr>
      <vt:lpstr>Psychanalyse </vt:lpstr>
      <vt:lpstr>Stades libidinaux</vt:lpstr>
      <vt:lpstr>Stades libidinaux</vt:lpstr>
      <vt:lpstr>Principaux mécanismes de défense des troubles anxieux </vt:lpstr>
      <vt:lpstr>Principaux mécanismes de défense des troubles anxieux </vt:lpstr>
      <vt:lpstr>Principaux mécanismes de défense des troubles anxieux </vt:lpstr>
      <vt:lpstr>Biochimie et neurophysiologie</vt:lpstr>
      <vt:lpstr>Diapositive 25</vt:lpstr>
      <vt:lpstr>Diapositive 26</vt:lpstr>
      <vt:lpstr>Diapositive 27</vt:lpstr>
      <vt:lpstr>Biochimie et neurophysiologie</vt:lpstr>
      <vt:lpstr>Biochimie et neurophysiologie</vt:lpstr>
      <vt:lpstr>Biochimie et neurophysiologie</vt:lpstr>
      <vt:lpstr>Circuits de la sérotonine</vt:lpstr>
      <vt:lpstr>Diapositive 32</vt:lpstr>
      <vt:lpstr>Autres neuro transmetteurs</vt:lpstr>
      <vt:lpstr>Autres neuro transmetteurs</vt:lpstr>
      <vt:lpstr>Diapositive 35</vt:lpstr>
      <vt:lpstr>Diapositive 36</vt:lpstr>
      <vt:lpstr>Diapositive 37</vt:lpstr>
      <vt:lpstr>Diapositive 38</vt:lpstr>
      <vt:lpstr>Diapositive 39</vt:lpstr>
      <vt:lpstr>Diapositive 40</vt:lpstr>
      <vt:lpstr>Diapositive 41</vt:lpstr>
      <vt:lpstr>Diapositive 42</vt:lpstr>
      <vt:lpstr>Diapositive 43</vt:lpstr>
      <vt:lpstr>Diapositive 44</vt:lpstr>
      <vt:lpstr>Behaviorisme Apprentissage  </vt:lpstr>
      <vt:lpstr>La théorie de l’apprentissage</vt:lpstr>
      <vt:lpstr>Behaviorisme  Bandura </vt:lpstr>
      <vt:lpstr>Behaviorisme conditionnement  </vt:lpstr>
      <vt:lpstr>Behaviorisme conditionnement  </vt:lpstr>
      <vt:lpstr>Behaviorisme conditionnement</vt:lpstr>
      <vt:lpstr>Behaviorisme conditionnement</vt:lpstr>
      <vt:lpstr>La théorie cognitive</vt:lpstr>
      <vt:lpstr>La théorie cognitive</vt:lpstr>
      <vt:lpstr>Conséquences cognitives</vt:lpstr>
      <vt:lpstr>Conséquences cognitives</vt:lpstr>
      <vt:lpstr>Exemple    TOC</vt:lpstr>
      <vt:lpstr>Exemple    TOC</vt:lpstr>
      <vt:lpstr>Exemple    TOC</vt:lpstr>
      <vt:lpstr>Modèle 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GÉNÉRALITÉS SUR LES NÉVROSES</dc:title>
  <dc:creator>hanen</dc:creator>
  <cp:lastModifiedBy>user</cp:lastModifiedBy>
  <cp:revision>14</cp:revision>
  <dcterms:created xsi:type="dcterms:W3CDTF">2013-12-03T05:58:16Z</dcterms:created>
  <dcterms:modified xsi:type="dcterms:W3CDTF">2020-04-18T09:58:43Z</dcterms:modified>
</cp:coreProperties>
</file>