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42" r:id="rId2"/>
    <p:sldId id="524" r:id="rId3"/>
    <p:sldId id="525" r:id="rId4"/>
    <p:sldId id="526" r:id="rId5"/>
    <p:sldId id="527" r:id="rId6"/>
    <p:sldId id="528" r:id="rId7"/>
    <p:sldId id="529" r:id="rId8"/>
    <p:sldId id="531" r:id="rId9"/>
    <p:sldId id="543" r:id="rId10"/>
    <p:sldId id="284" r:id="rId11"/>
    <p:sldId id="427" r:id="rId12"/>
    <p:sldId id="428" r:id="rId13"/>
    <p:sldId id="288" r:id="rId14"/>
    <p:sldId id="546" r:id="rId15"/>
    <p:sldId id="532" r:id="rId16"/>
    <p:sldId id="429" r:id="rId17"/>
    <p:sldId id="448" r:id="rId18"/>
    <p:sldId id="450" r:id="rId19"/>
    <p:sldId id="425" r:id="rId20"/>
    <p:sldId id="449" r:id="rId21"/>
    <p:sldId id="430" r:id="rId22"/>
    <p:sldId id="292" r:id="rId23"/>
    <p:sldId id="434" r:id="rId24"/>
    <p:sldId id="567" r:id="rId25"/>
    <p:sldId id="544" r:id="rId26"/>
    <p:sldId id="431" r:id="rId27"/>
    <p:sldId id="433" r:id="rId28"/>
    <p:sldId id="432" r:id="rId29"/>
    <p:sldId id="547" r:id="rId30"/>
    <p:sldId id="568" r:id="rId31"/>
  </p:sldIdLst>
  <p:sldSz cx="9118600" cy="6845300"/>
  <p:notesSz cx="9872663" cy="67421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FD17"/>
    <a:srgbClr val="D0FEA2"/>
    <a:srgbClr val="BCF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2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040" cy="3377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905" y="0"/>
            <a:ext cx="4278040" cy="337731"/>
          </a:xfrm>
          <a:prstGeom prst="rect">
            <a:avLst/>
          </a:prstGeom>
        </p:spPr>
        <p:txBody>
          <a:bodyPr vert="horz" lIns="91440" tIns="45720" rIns="91440" bIns="45720" rtlCol="0"/>
          <a:lstStyle>
            <a:lvl1pPr algn="r">
              <a:defRPr sz="1200"/>
            </a:lvl1pPr>
          </a:lstStyle>
          <a:p>
            <a:fld id="{9E2BEFC8-8B99-4A3F-98A1-060956633ECF}" type="datetimeFigureOut">
              <a:rPr lang="fr-FR" smtClean="0"/>
              <a:pPr/>
              <a:t>01/04/2020</a:t>
            </a:fld>
            <a:endParaRPr lang="fr-FR"/>
          </a:p>
        </p:txBody>
      </p:sp>
      <p:sp>
        <p:nvSpPr>
          <p:cNvPr id="4" name="Espace réservé de l'image des diapositives 3"/>
          <p:cNvSpPr>
            <a:spLocks noGrp="1" noRot="1" noChangeAspect="1"/>
          </p:cNvSpPr>
          <p:nvPr>
            <p:ph type="sldImg" idx="2"/>
          </p:nvPr>
        </p:nvSpPr>
        <p:spPr>
          <a:xfrm>
            <a:off x="3251200" y="504825"/>
            <a:ext cx="3370263" cy="25288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6579" y="3202191"/>
            <a:ext cx="7899505" cy="303488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04382"/>
            <a:ext cx="4278040" cy="33616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905" y="6404382"/>
            <a:ext cx="4278040" cy="336168"/>
          </a:xfrm>
          <a:prstGeom prst="rect">
            <a:avLst/>
          </a:prstGeom>
        </p:spPr>
        <p:txBody>
          <a:bodyPr vert="horz" lIns="91440" tIns="45720" rIns="91440" bIns="45720" rtlCol="0" anchor="b"/>
          <a:lstStyle>
            <a:lvl1pPr algn="r">
              <a:defRPr sz="1200"/>
            </a:lvl1pPr>
          </a:lstStyle>
          <a:p>
            <a:fld id="{147027B6-BDFE-4E9F-B68E-9FE2D385426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144007"/>
            <a:ext cx="5281676" cy="496570"/>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18600" cy="68453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1070" y="29971"/>
            <a:ext cx="8236458" cy="740410"/>
          </a:xfrm>
          <a:prstGeom prst="rect">
            <a:avLst/>
          </a:prstGeom>
        </p:spPr>
        <p:txBody>
          <a:bodyPr wrap="square" lIns="0" tIns="0" rIns="0" bIns="0">
            <a:spAutoFit/>
          </a:bodyPr>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a:xfrm>
            <a:off x="184650" y="1226820"/>
            <a:ext cx="8749299" cy="1840230"/>
          </a:xfrm>
          <a:prstGeom prst="rect">
            <a:avLst/>
          </a:prstGeom>
        </p:spPr>
        <p:txBody>
          <a:bodyPr wrap="square" lIns="0" tIns="0" rIns="0" bIns="0">
            <a:spAutoFit/>
          </a:bodyPr>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4/1/2020</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hyperlink" Target="http://www.google.dz/url?sa=i&amp;rct=j&amp;q=&amp;esrc=s&amp;source=images&amp;cd=&amp;cad=rja&amp;uact=8&amp;ved=0ahUKEwjShPjYqtbJAhVKcRQKHeweD3MQjRwIBw&amp;url=http://hmf.enseeiht.fr/travaux/bei/beiere/book/export/html/1768&amp;psig=AFQjCNEocDo0hN3sbDvA2_q_dUryQrNN0w&amp;ust=1450009694269985"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dz/url?sa=i&amp;rct=j&amp;q=&amp;esrc=s&amp;source=images&amp;cd=&amp;cad=rja&amp;uact=8&amp;ved=0ahUKEwjJkejbqdbJAhXJQBQKHbtsAAoQjRwIBw&amp;url=http://notreautremonde.canalblog.com/archives/2007/08/16/5910444.html&amp;psig=AFQjCNEocDo0hN3sbDvA2_q_dUryQrNN0w&amp;ust=1450009694269985"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smtClean="0">
                <a:solidFill>
                  <a:schemeClr val="tx2">
                    <a:lumMod val="75000"/>
                  </a:schemeClr>
                </a:solidFill>
                <a:latin typeface="Arial" pitchFamily="34" charset="0"/>
                <a:cs typeface="Arial" pitchFamily="34" charset="0"/>
              </a:rPr>
              <a:t>L’herbier de </a:t>
            </a:r>
            <a:r>
              <a:rPr lang="fr-FR" sz="6000" spc="-5" dirty="0">
                <a:solidFill>
                  <a:schemeClr val="tx2">
                    <a:lumMod val="75000"/>
                  </a:schemeClr>
                </a:solidFill>
                <a:latin typeface="Arial" pitchFamily="34" charset="0"/>
                <a:cs typeface="Arial" pitchFamily="34" charset="0"/>
              </a:rPr>
              <a:t>Posidonie </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15900" y="2889250"/>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sz="3200" dirty="0" err="1" smtClean="0">
                <a:solidFill>
                  <a:srgbClr val="FF0000"/>
                </a:solidFill>
                <a:latin typeface="Arial" pitchFamily="34" charset="0"/>
                <a:cs typeface="Arial" pitchFamily="34" charset="0"/>
              </a:rPr>
              <a:t>Posidonia</a:t>
            </a:r>
            <a:r>
              <a:rPr lang="fr-FR" sz="3200" dirty="0" smtClean="0">
                <a:solidFill>
                  <a:srgbClr val="FF0000"/>
                </a:solidFill>
                <a:latin typeface="Arial" pitchFamily="34" charset="0"/>
                <a:cs typeface="Arial" pitchFamily="34" charset="0"/>
              </a:rPr>
              <a:t> in </a:t>
            </a:r>
            <a:r>
              <a:rPr lang="fr-FR" sz="3200" dirty="0" err="1" smtClean="0">
                <a:solidFill>
                  <a:srgbClr val="FF0000"/>
                </a:solidFill>
                <a:latin typeface="Arial" pitchFamily="34" charset="0"/>
                <a:cs typeface="Arial" pitchFamily="34" charset="0"/>
              </a:rPr>
              <a:t>Mediterranean</a:t>
            </a:r>
            <a:r>
              <a:rPr lang="fr-FR" sz="3200" dirty="0" smtClean="0">
                <a:solidFill>
                  <a:srgbClr val="FF0000"/>
                </a:solidFill>
                <a:latin typeface="Arial" pitchFamily="34" charset="0"/>
                <a:cs typeface="Arial" pitchFamily="34" charset="0"/>
              </a:rPr>
              <a:t> </a:t>
            </a:r>
            <a:r>
              <a:rPr lang="fr-FR" sz="3200" dirty="0" err="1" smtClean="0">
                <a:solidFill>
                  <a:srgbClr val="FF0000"/>
                </a:solidFill>
                <a:latin typeface="Arial" pitchFamily="34" charset="0"/>
                <a:cs typeface="Arial" pitchFamily="34" charset="0"/>
              </a:rPr>
              <a:t>sea</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3</a:t>
            </a:r>
            <a:endParaRPr sz="6000" dirty="0">
              <a:solidFill>
                <a:schemeClr val="tx2">
                  <a:lumMod val="75000"/>
                </a:schemeClr>
              </a:solidFill>
              <a:latin typeface="Arial" pitchFamily="34" charset="0"/>
              <a:cs typeface="Arial" pitchFamily="34" charset="0"/>
            </a:endParaRPr>
          </a:p>
        </p:txBody>
      </p:sp>
      <p:sp>
        <p:nvSpPr>
          <p:cNvPr id="10" name="Rectangle 1"/>
          <p:cNvSpPr>
            <a:spLocks noChangeArrowheads="1"/>
          </p:cNvSpPr>
          <p:nvPr/>
        </p:nvSpPr>
        <p:spPr bwMode="auto">
          <a:xfrm>
            <a:off x="215900" y="3727450"/>
            <a:ext cx="8305800" cy="343692"/>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dirty="0" smtClean="0">
                <a:solidFill>
                  <a:schemeClr val="bg1"/>
                </a:solidFill>
                <a:latin typeface="Arial" panose="020B0604020202020204" pitchFamily="34" charset="0"/>
                <a:ea typeface="Calibri" panose="020F0502020204030204" pitchFamily="34" charset="0"/>
                <a:cs typeface="Arial" panose="020B0604020202020204" pitchFamily="34" charset="0"/>
              </a:rPr>
              <a:t>1. Rôles, distribution et dégradation de l’herbier de Posidonie</a:t>
            </a:r>
            <a:endParaRPr lang="fr-FR" sz="2400" kern="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6989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3520" y="3154794"/>
            <a:ext cx="1798780" cy="346825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9276" y="36944"/>
            <a:ext cx="8978900" cy="1938992"/>
          </a:xfrm>
          <a:prstGeom prst="rect">
            <a:avLst/>
          </a:prstGeom>
          <a:noFill/>
        </p:spPr>
        <p:txBody>
          <a:bodyPr vert="horz" wrap="square" lIns="0" tIns="0" rIns="0" bIns="0" rtlCol="0">
            <a:spAutoFit/>
          </a:bodyPr>
          <a:lstStyle/>
          <a:p>
            <a:pPr algn="ctr">
              <a:lnSpc>
                <a:spcPct val="100000"/>
              </a:lnSpc>
            </a:pPr>
            <a:endParaRPr lang="fr-FR" sz="3600" b="1" spc="-10" dirty="0" smtClean="0">
              <a:solidFill>
                <a:schemeClr val="bg1"/>
              </a:solidFill>
              <a:latin typeface="Arial" pitchFamily="34" charset="0"/>
              <a:cs typeface="Arial" pitchFamily="34" charset="0"/>
            </a:endParaRPr>
          </a:p>
          <a:p>
            <a:pPr>
              <a:lnSpc>
                <a:spcPct val="100000"/>
              </a:lnSpc>
            </a:pPr>
            <a:r>
              <a:rPr b="1" dirty="0" smtClean="0">
                <a:solidFill>
                  <a:schemeClr val="bg1"/>
                </a:solidFill>
                <a:latin typeface="Arial" pitchFamily="34" charset="0"/>
                <a:cs typeface="Arial" pitchFamily="34" charset="0"/>
              </a:rPr>
              <a:t>80</a:t>
            </a:r>
            <a:r>
              <a:rPr b="1" dirty="0">
                <a:solidFill>
                  <a:schemeClr val="bg1"/>
                </a:solidFill>
                <a:latin typeface="Arial" pitchFamily="34" charset="0"/>
                <a:cs typeface="Arial" pitchFamily="34" charset="0"/>
              </a:rPr>
              <a:t>% </a:t>
            </a:r>
            <a:r>
              <a:rPr spc="-5" dirty="0">
                <a:solidFill>
                  <a:schemeClr val="bg1"/>
                </a:solidFill>
                <a:latin typeface="Arial" pitchFamily="34" charset="0"/>
                <a:cs typeface="Arial" pitchFamily="34" charset="0"/>
              </a:rPr>
              <a:t>de </a:t>
            </a:r>
            <a:r>
              <a:rPr dirty="0">
                <a:solidFill>
                  <a:schemeClr val="bg1"/>
                </a:solidFill>
                <a:latin typeface="Arial" pitchFamily="34" charset="0"/>
                <a:cs typeface="Arial" pitchFamily="34" charset="0"/>
              </a:rPr>
              <a:t>la </a:t>
            </a:r>
            <a:r>
              <a:rPr spc="-5" dirty="0">
                <a:solidFill>
                  <a:schemeClr val="bg1"/>
                </a:solidFill>
                <a:latin typeface="Arial" pitchFamily="34" charset="0"/>
                <a:cs typeface="Arial" pitchFamily="34" charset="0"/>
              </a:rPr>
              <a:t>pollution de </a:t>
            </a:r>
            <a:r>
              <a:rPr dirty="0">
                <a:solidFill>
                  <a:schemeClr val="bg1"/>
                </a:solidFill>
                <a:latin typeface="Arial" pitchFamily="34" charset="0"/>
                <a:cs typeface="Arial" pitchFamily="34" charset="0"/>
              </a:rPr>
              <a:t>la mer vient </a:t>
            </a:r>
            <a:r>
              <a:rPr spc="-5" dirty="0">
                <a:solidFill>
                  <a:schemeClr val="bg1"/>
                </a:solidFill>
                <a:latin typeface="Arial" pitchFamily="34" charset="0"/>
                <a:cs typeface="Arial" pitchFamily="34" charset="0"/>
              </a:rPr>
              <a:t>de </a:t>
            </a:r>
            <a:r>
              <a:rPr dirty="0">
                <a:solidFill>
                  <a:schemeClr val="bg1"/>
                </a:solidFill>
                <a:latin typeface="Arial" pitchFamily="34" charset="0"/>
                <a:cs typeface="Arial" pitchFamily="34" charset="0"/>
              </a:rPr>
              <a:t>la</a:t>
            </a:r>
            <a:r>
              <a:rPr spc="-110" dirty="0">
                <a:solidFill>
                  <a:schemeClr val="bg1"/>
                </a:solidFill>
                <a:latin typeface="Arial" pitchFamily="34" charset="0"/>
                <a:cs typeface="Arial" pitchFamily="34" charset="0"/>
              </a:rPr>
              <a:t> </a:t>
            </a:r>
            <a:r>
              <a:rPr dirty="0">
                <a:solidFill>
                  <a:schemeClr val="bg1"/>
                </a:solidFill>
                <a:latin typeface="Arial" pitchFamily="34" charset="0"/>
                <a:cs typeface="Arial" pitchFamily="34" charset="0"/>
              </a:rPr>
              <a:t>terre</a:t>
            </a:r>
          </a:p>
          <a:p>
            <a:pPr marL="12700" marR="5080" algn="just"/>
            <a:r>
              <a:rPr spc="-5" dirty="0">
                <a:solidFill>
                  <a:schemeClr val="bg1"/>
                </a:solidFill>
                <a:latin typeface="Arial" pitchFamily="34" charset="0"/>
                <a:cs typeface="Arial" pitchFamily="34" charset="0"/>
              </a:rPr>
              <a:t>Les </a:t>
            </a:r>
            <a:r>
              <a:rPr spc="-10" dirty="0">
                <a:solidFill>
                  <a:schemeClr val="bg1"/>
                </a:solidFill>
                <a:latin typeface="Arial" pitchFamily="34" charset="0"/>
                <a:cs typeface="Arial" pitchFamily="34" charset="0"/>
              </a:rPr>
              <a:t>rejets </a:t>
            </a:r>
            <a:r>
              <a:rPr spc="-5" dirty="0">
                <a:solidFill>
                  <a:schemeClr val="bg1"/>
                </a:solidFill>
                <a:latin typeface="Arial" pitchFamily="34" charset="0"/>
                <a:cs typeface="Arial" pitchFamily="34" charset="0"/>
              </a:rPr>
              <a:t>urbains, agricoles et</a:t>
            </a:r>
            <a:r>
              <a:rPr spc="55" dirty="0">
                <a:solidFill>
                  <a:schemeClr val="bg1"/>
                </a:solidFill>
                <a:latin typeface="Arial" pitchFamily="34" charset="0"/>
                <a:cs typeface="Arial" pitchFamily="34" charset="0"/>
              </a:rPr>
              <a:t> </a:t>
            </a:r>
            <a:r>
              <a:rPr spc="-10" dirty="0" err="1" smtClean="0">
                <a:solidFill>
                  <a:schemeClr val="bg1"/>
                </a:solidFill>
                <a:latin typeface="Arial" pitchFamily="34" charset="0"/>
                <a:cs typeface="Arial" pitchFamily="34" charset="0"/>
              </a:rPr>
              <a:t>industriels</a:t>
            </a:r>
            <a:r>
              <a:rPr lang="fr-FR" spc="-10" dirty="0" smtClean="0">
                <a:solidFill>
                  <a:schemeClr val="bg1"/>
                </a:solidFill>
                <a:latin typeface="Arial" pitchFamily="34" charset="0"/>
                <a:cs typeface="Arial" pitchFamily="34" charset="0"/>
              </a:rPr>
              <a:t> </a:t>
            </a:r>
          </a:p>
          <a:p>
            <a:pPr marL="12700" marR="5080" algn="just"/>
            <a:r>
              <a:rPr lang="fr-FR" b="1" spc="-5" dirty="0" smtClean="0">
                <a:solidFill>
                  <a:schemeClr val="bg1"/>
                </a:solidFill>
                <a:latin typeface="Arial" pitchFamily="34" charset="0"/>
                <a:cs typeface="Arial" pitchFamily="34" charset="0"/>
              </a:rPr>
              <a:t>50 % </a:t>
            </a:r>
            <a:r>
              <a:rPr lang="fr-FR" dirty="0" smtClean="0">
                <a:solidFill>
                  <a:schemeClr val="bg1"/>
                </a:solidFill>
                <a:latin typeface="Arial" pitchFamily="34" charset="0"/>
                <a:cs typeface="Arial" pitchFamily="34" charset="0"/>
              </a:rPr>
              <a:t>des </a:t>
            </a:r>
            <a:r>
              <a:rPr lang="fr-FR" spc="-5" dirty="0" smtClean="0">
                <a:solidFill>
                  <a:schemeClr val="bg1"/>
                </a:solidFill>
                <a:latin typeface="Arial" pitchFamily="34" charset="0"/>
                <a:cs typeface="Arial" pitchFamily="34" charset="0"/>
              </a:rPr>
              <a:t>eaux usées </a:t>
            </a:r>
            <a:r>
              <a:rPr lang="fr-FR" dirty="0" smtClean="0">
                <a:solidFill>
                  <a:schemeClr val="bg1"/>
                </a:solidFill>
                <a:latin typeface="Arial" pitchFamily="34" charset="0"/>
                <a:cs typeface="Arial" pitchFamily="34" charset="0"/>
              </a:rPr>
              <a:t>non</a:t>
            </a:r>
            <a:r>
              <a:rPr lang="fr-FR" spc="-15"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traitées. </a:t>
            </a:r>
            <a:r>
              <a:rPr lang="fr-FR" dirty="0" smtClean="0">
                <a:solidFill>
                  <a:schemeClr val="bg1"/>
                </a:solidFill>
                <a:latin typeface="Arial" pitchFamily="34" charset="0"/>
                <a:cs typeface="Arial" pitchFamily="34" charset="0"/>
              </a:rPr>
              <a:t>La pollution </a:t>
            </a:r>
            <a:r>
              <a:rPr lang="fr-FR" spc="-5" dirty="0" smtClean="0">
                <a:solidFill>
                  <a:schemeClr val="bg1"/>
                </a:solidFill>
                <a:latin typeface="Arial" pitchFamily="34" charset="0"/>
                <a:cs typeface="Arial" pitchFamily="34" charset="0"/>
              </a:rPr>
              <a:t>a </a:t>
            </a:r>
            <a:r>
              <a:rPr lang="fr-FR" dirty="0" smtClean="0">
                <a:solidFill>
                  <a:schemeClr val="bg1"/>
                </a:solidFill>
                <a:latin typeface="Arial" pitchFamily="34" charset="0"/>
                <a:cs typeface="Arial" pitchFamily="34" charset="0"/>
              </a:rPr>
              <a:t>des répercussions </a:t>
            </a:r>
            <a:r>
              <a:rPr lang="fr-FR" spc="-5" dirty="0" smtClean="0">
                <a:solidFill>
                  <a:schemeClr val="bg1"/>
                </a:solidFill>
                <a:latin typeface="Arial" pitchFamily="34" charset="0"/>
                <a:cs typeface="Arial" pitchFamily="34" charset="0"/>
              </a:rPr>
              <a:t>à </a:t>
            </a:r>
            <a:r>
              <a:rPr lang="fr-FR" dirty="0" smtClean="0">
                <a:solidFill>
                  <a:schemeClr val="bg1"/>
                </a:solidFill>
                <a:latin typeface="Arial" pitchFamily="34" charset="0"/>
                <a:cs typeface="Arial" pitchFamily="34" charset="0"/>
              </a:rPr>
              <a:t>tous les niveaux trophiques, des  </a:t>
            </a:r>
            <a:r>
              <a:rPr lang="fr-FR" spc="-5" dirty="0" smtClean="0">
                <a:solidFill>
                  <a:schemeClr val="bg1"/>
                </a:solidFill>
                <a:latin typeface="Arial" pitchFamily="34" charset="0"/>
                <a:cs typeface="Arial" pitchFamily="34" charset="0"/>
              </a:rPr>
              <a:t>producteurs primaires aux consommateurs supérieurs et, par conséquent,  affecte le fonctionnement des</a:t>
            </a:r>
            <a:r>
              <a:rPr lang="fr-FR" spc="-30" dirty="0" smtClean="0">
                <a:solidFill>
                  <a:schemeClr val="bg1"/>
                </a:solidFill>
                <a:latin typeface="Arial" pitchFamily="34" charset="0"/>
                <a:cs typeface="Arial" pitchFamily="34" charset="0"/>
              </a:rPr>
              <a:t> </a:t>
            </a:r>
            <a:r>
              <a:rPr lang="fr-FR" spc="-10" dirty="0" smtClean="0">
                <a:solidFill>
                  <a:schemeClr val="bg1"/>
                </a:solidFill>
                <a:latin typeface="Arial" pitchFamily="34" charset="0"/>
                <a:cs typeface="Arial" pitchFamily="34" charset="0"/>
              </a:rPr>
              <a:t>écosystèmes.</a:t>
            </a:r>
            <a:endParaRPr dirty="0">
              <a:solidFill>
                <a:schemeClr val="bg1"/>
              </a:solidFill>
              <a:latin typeface="Arial" pitchFamily="34" charset="0"/>
              <a:cs typeface="Arial" pitchFamily="34" charset="0"/>
            </a:endParaRPr>
          </a:p>
        </p:txBody>
      </p:sp>
      <p:sp>
        <p:nvSpPr>
          <p:cNvPr id="5" name="object 5"/>
          <p:cNvSpPr/>
          <p:nvPr/>
        </p:nvSpPr>
        <p:spPr>
          <a:xfrm>
            <a:off x="1913084" y="3145558"/>
            <a:ext cx="1981200" cy="347749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931228" y="3136322"/>
            <a:ext cx="2209800" cy="3486728"/>
          </a:xfrm>
          <a:prstGeom prst="rect">
            <a:avLst/>
          </a:prstGeom>
          <a:blipFill>
            <a:blip r:embed="rId4" cstate="print"/>
            <a:stretch>
              <a:fillRect/>
            </a:stretch>
          </a:blipFill>
        </p:spPr>
        <p:txBody>
          <a:bodyPr wrap="square" lIns="0" tIns="0" rIns="0" bIns="0" rtlCol="0"/>
          <a:lstStyle/>
          <a:p>
            <a:endParaRPr/>
          </a:p>
        </p:txBody>
      </p:sp>
      <p:pic>
        <p:nvPicPr>
          <p:cNvPr id="36868" name="Picture 4" descr="http://p5.storage.canalblog.com/58/28/338284/16106066_p.jpeg">
            <a:hlinkClick r:id="rId5"/>
          </p:cNvPr>
          <p:cNvPicPr>
            <a:picLocks noChangeAspect="1" noChangeArrowheads="1"/>
          </p:cNvPicPr>
          <p:nvPr/>
        </p:nvPicPr>
        <p:blipFill>
          <a:blip r:embed="rId6" cstate="print"/>
          <a:srcRect/>
          <a:stretch>
            <a:fillRect/>
          </a:stretch>
        </p:blipFill>
        <p:spPr bwMode="auto">
          <a:xfrm>
            <a:off x="6168736" y="4909706"/>
            <a:ext cx="2865580" cy="1713344"/>
          </a:xfrm>
          <a:prstGeom prst="rect">
            <a:avLst/>
          </a:prstGeom>
          <a:noFill/>
        </p:spPr>
      </p:pic>
      <p:pic>
        <p:nvPicPr>
          <p:cNvPr id="36870" name="Picture 6" descr="http://hmf.enseeiht.fr/travaux/bei/beiere/sites/default/files/users/lraintea/photo%20rejets%20industriels.jpg">
            <a:hlinkClick r:id="rId7"/>
          </p:cNvPr>
          <p:cNvPicPr>
            <a:picLocks noChangeAspect="1" noChangeArrowheads="1"/>
          </p:cNvPicPr>
          <p:nvPr/>
        </p:nvPicPr>
        <p:blipFill>
          <a:blip r:embed="rId8" cstate="print"/>
          <a:srcRect/>
          <a:stretch>
            <a:fillRect/>
          </a:stretch>
        </p:blipFill>
        <p:spPr bwMode="auto">
          <a:xfrm>
            <a:off x="6171048" y="3127087"/>
            <a:ext cx="2882900" cy="1743364"/>
          </a:xfrm>
          <a:prstGeom prst="rect">
            <a:avLst/>
          </a:prstGeom>
          <a:noFill/>
        </p:spPr>
      </p:pic>
      <p:sp>
        <p:nvSpPr>
          <p:cNvPr id="73729" name="Rectangle 1"/>
          <p:cNvSpPr>
            <a:spLocks noChangeArrowheads="1"/>
          </p:cNvSpPr>
          <p:nvPr/>
        </p:nvSpPr>
        <p:spPr bwMode="auto">
          <a:xfrm>
            <a:off x="84284" y="2152605"/>
            <a:ext cx="8978900" cy="805357"/>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Arial" pitchFamily="34" charset="0"/>
                <a:cs typeface="Arial" pitchFamily="34" charset="0"/>
              </a:rPr>
              <a:t>80% </a:t>
            </a:r>
            <a:r>
              <a:rPr kumimoji="0" lang="fr-FR" b="0" i="0" u="none" strike="noStrike" cap="none" normalizeH="0" baseline="0" dirty="0" smtClean="0">
                <a:ln>
                  <a:noFill/>
                </a:ln>
                <a:solidFill>
                  <a:srgbClr val="222222"/>
                </a:solidFill>
                <a:effectLst/>
                <a:latin typeface="Arial" pitchFamily="34" charset="0"/>
                <a:cs typeface="Arial" pitchFamily="34" charset="0"/>
              </a:rPr>
              <a:t>of </a:t>
            </a:r>
            <a:r>
              <a:rPr kumimoji="0" lang="fr-FR" b="0" i="0" u="none" strike="noStrike" cap="none" normalizeH="0" baseline="0" dirty="0" err="1" smtClean="0">
                <a:ln>
                  <a:noFill/>
                </a:ln>
                <a:solidFill>
                  <a:srgbClr val="222222"/>
                </a:solidFill>
                <a:effectLst/>
                <a:latin typeface="Arial" pitchFamily="34" charset="0"/>
                <a:cs typeface="Arial" pitchFamily="34" charset="0"/>
              </a:rPr>
              <a:t>sea</a:t>
            </a:r>
            <a:r>
              <a:rPr kumimoji="0" lang="fr-FR" b="0" i="0" u="none" strike="noStrike" cap="none" normalizeH="0" baseline="0" dirty="0" smtClean="0">
                <a:ln>
                  <a:noFill/>
                </a:ln>
                <a:solidFill>
                  <a:srgbClr val="222222"/>
                </a:solidFill>
                <a:effectLst/>
                <a:latin typeface="Arial" pitchFamily="34" charset="0"/>
                <a:cs typeface="Arial" pitchFamily="34" charset="0"/>
              </a:rPr>
              <a:t> pollution </a:t>
            </a:r>
            <a:r>
              <a:rPr kumimoji="0" lang="fr-FR" b="0" i="0" u="none" strike="noStrike" cap="none" normalizeH="0" baseline="0" dirty="0" err="1" smtClean="0">
                <a:ln>
                  <a:noFill/>
                </a:ln>
                <a:solidFill>
                  <a:srgbClr val="222222"/>
                </a:solidFill>
                <a:effectLst/>
                <a:latin typeface="Arial" pitchFamily="34" charset="0"/>
                <a:cs typeface="Arial" pitchFamily="34" charset="0"/>
              </a:rPr>
              <a:t>comes</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from</a:t>
            </a:r>
            <a:r>
              <a:rPr kumimoji="0" lang="fr-FR" b="0" i="0" u="none" strike="noStrike" cap="none" normalizeH="0" baseline="0" dirty="0" smtClean="0">
                <a:ln>
                  <a:noFill/>
                </a:ln>
                <a:solidFill>
                  <a:srgbClr val="222222"/>
                </a:solidFill>
                <a:effectLst/>
                <a:latin typeface="Arial" pitchFamily="34" charset="0"/>
                <a:cs typeface="Arial" pitchFamily="34" charset="0"/>
              </a:rPr>
              <a:t> land </a:t>
            </a:r>
            <a:r>
              <a:rPr kumimoji="0" lang="fr-FR" b="0" i="0" u="none" strike="noStrike" cap="none" normalizeH="0" baseline="0" dirty="0" err="1" smtClean="0">
                <a:ln>
                  <a:noFill/>
                </a:ln>
                <a:solidFill>
                  <a:srgbClr val="222222"/>
                </a:solidFill>
                <a:effectLst/>
                <a:latin typeface="Arial" pitchFamily="34" charset="0"/>
                <a:cs typeface="Arial" pitchFamily="34" charset="0"/>
              </a:rPr>
              <a:t>Urban,agricultural</a:t>
            </a:r>
            <a:r>
              <a:rPr kumimoji="0" lang="fr-FR" b="0" i="0" u="none" strike="noStrike" cap="none" normalizeH="0" baseline="0" dirty="0" smtClean="0">
                <a:ln>
                  <a:noFill/>
                </a:ln>
                <a:solidFill>
                  <a:srgbClr val="222222"/>
                </a:solidFill>
                <a:effectLst/>
                <a:latin typeface="Arial" pitchFamily="34" charset="0"/>
                <a:cs typeface="Arial" pitchFamily="34" charset="0"/>
              </a:rPr>
              <a:t> and </a:t>
            </a:r>
            <a:r>
              <a:rPr kumimoji="0" lang="fr-FR" b="0" i="0" u="none" strike="noStrike" cap="none" normalizeH="0" baseline="0" dirty="0" err="1" smtClean="0">
                <a:ln>
                  <a:noFill/>
                </a:ln>
                <a:solidFill>
                  <a:srgbClr val="222222"/>
                </a:solidFill>
                <a:effectLst/>
                <a:latin typeface="Arial" pitchFamily="34" charset="0"/>
                <a:cs typeface="Arial" pitchFamily="34" charset="0"/>
              </a:rPr>
              <a:t>industrial</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discharges</a:t>
            </a:r>
            <a:r>
              <a:rPr lang="fr-FR" dirty="0" smtClean="0">
                <a:solidFill>
                  <a:srgbClr val="222222"/>
                </a:solidFill>
                <a:latin typeface="Arial" pitchFamily="34" charset="0"/>
                <a:cs typeface="Arial" pitchFamily="34" charset="0"/>
              </a:rPr>
              <a:t>. </a:t>
            </a:r>
            <a:r>
              <a:rPr kumimoji="0" lang="fr-FR" b="1" i="0" u="none" strike="noStrike" cap="none" normalizeH="0" baseline="0" dirty="0" smtClean="0">
                <a:ln>
                  <a:noFill/>
                </a:ln>
                <a:solidFill>
                  <a:srgbClr val="FF0000"/>
                </a:solidFill>
                <a:effectLst/>
                <a:latin typeface="Arial" pitchFamily="34" charset="0"/>
                <a:cs typeface="Arial" pitchFamily="34" charset="0"/>
              </a:rPr>
              <a:t>50% </a:t>
            </a:r>
            <a:r>
              <a:rPr kumimoji="0" lang="fr-FR" b="0" i="0" u="none" strike="noStrike" cap="none" normalizeH="0" baseline="0" dirty="0" smtClean="0">
                <a:ln>
                  <a:noFill/>
                </a:ln>
                <a:solidFill>
                  <a:srgbClr val="222222"/>
                </a:solidFill>
                <a:effectLst/>
                <a:latin typeface="Arial" pitchFamily="34" charset="0"/>
                <a:cs typeface="Arial" pitchFamily="34" charset="0"/>
              </a:rPr>
              <a:t>of </a:t>
            </a:r>
            <a:r>
              <a:rPr kumimoji="0" lang="fr-FR" b="0" i="0" u="none" strike="noStrike" cap="none" normalizeH="0" baseline="0" dirty="0" err="1" smtClean="0">
                <a:ln>
                  <a:noFill/>
                </a:ln>
                <a:solidFill>
                  <a:srgbClr val="222222"/>
                </a:solidFill>
                <a:effectLst/>
                <a:latin typeface="Arial" pitchFamily="34" charset="0"/>
                <a:cs typeface="Arial" pitchFamily="34" charset="0"/>
              </a:rPr>
              <a:t>untreated</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wastewater</a:t>
            </a:r>
            <a:r>
              <a:rPr kumimoji="0" lang="fr-FR" b="0" i="0" u="none" strike="noStrike" cap="none" normalizeH="0" baseline="0" dirty="0" smtClean="0">
                <a:ln>
                  <a:noFill/>
                </a:ln>
                <a:solidFill>
                  <a:srgbClr val="222222"/>
                </a:solidFill>
                <a:effectLst/>
                <a:latin typeface="Arial" pitchFamily="34" charset="0"/>
                <a:cs typeface="Arial" pitchFamily="34" charset="0"/>
              </a:rPr>
              <a:t> Pollution has </a:t>
            </a:r>
            <a:r>
              <a:rPr kumimoji="0" lang="fr-FR" b="0" i="0" u="none" strike="noStrike" cap="none" normalizeH="0" baseline="0" dirty="0" err="1" smtClean="0">
                <a:ln>
                  <a:noFill/>
                </a:ln>
                <a:solidFill>
                  <a:srgbClr val="222222"/>
                </a:solidFill>
                <a:effectLst/>
                <a:latin typeface="Arial" pitchFamily="34" charset="0"/>
                <a:cs typeface="Arial" pitchFamily="34" charset="0"/>
              </a:rPr>
              <a:t>repercussions</a:t>
            </a:r>
            <a:r>
              <a:rPr kumimoji="0" lang="fr-FR" b="0" i="0" u="none" strike="noStrike" cap="none" normalizeH="0" baseline="0" dirty="0" smtClean="0">
                <a:ln>
                  <a:noFill/>
                </a:ln>
                <a:solidFill>
                  <a:srgbClr val="222222"/>
                </a:solidFill>
                <a:effectLst/>
                <a:latin typeface="Arial" pitchFamily="34" charset="0"/>
                <a:cs typeface="Arial" pitchFamily="34" charset="0"/>
              </a:rPr>
              <a:t> at all </a:t>
            </a:r>
            <a:r>
              <a:rPr kumimoji="0" lang="fr-FR" b="0" i="0" u="none" strike="noStrike" cap="none" normalizeH="0" baseline="0" dirty="0" err="1" smtClean="0">
                <a:ln>
                  <a:noFill/>
                </a:ln>
                <a:solidFill>
                  <a:srgbClr val="222222"/>
                </a:solidFill>
                <a:effectLst/>
                <a:latin typeface="Arial" pitchFamily="34" charset="0"/>
                <a:cs typeface="Arial" pitchFamily="34" charset="0"/>
              </a:rPr>
              <a:t>trophic</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levels</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from</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primary</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producers</a:t>
            </a:r>
            <a:r>
              <a:rPr kumimoji="0" lang="fr-FR" b="0" i="0" u="none" strike="noStrike" cap="none" normalizeH="0" baseline="0" dirty="0" smtClean="0">
                <a:ln>
                  <a:noFill/>
                </a:ln>
                <a:solidFill>
                  <a:srgbClr val="222222"/>
                </a:solidFill>
                <a:effectLst/>
                <a:latin typeface="Arial" pitchFamily="34" charset="0"/>
                <a:cs typeface="Arial" pitchFamily="34" charset="0"/>
              </a:rPr>
              <a:t> to </a:t>
            </a:r>
            <a:r>
              <a:rPr kumimoji="0" lang="fr-FR" b="0" i="0" u="none" strike="noStrike" cap="none" normalizeH="0" baseline="0" dirty="0" err="1" smtClean="0">
                <a:ln>
                  <a:noFill/>
                </a:ln>
                <a:solidFill>
                  <a:srgbClr val="222222"/>
                </a:solidFill>
                <a:effectLst/>
                <a:latin typeface="Arial" pitchFamily="34" charset="0"/>
                <a:cs typeface="Arial" pitchFamily="34" charset="0"/>
              </a:rPr>
              <a:t>higher</a:t>
            </a:r>
            <a:r>
              <a:rPr kumimoji="0" lang="fr-FR" b="0" i="0" u="none" strike="noStrike" cap="none" normalizeH="0" baseline="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consumers</a:t>
            </a:r>
            <a:r>
              <a:rPr kumimoji="0" lang="fr-FR" b="0" i="0" u="none" strike="noStrike" cap="none" normalizeH="0" baseline="0" dirty="0" smtClean="0">
                <a:ln>
                  <a:noFill/>
                </a:ln>
                <a:solidFill>
                  <a:srgbClr val="222222"/>
                </a:solidFill>
                <a:effectLst/>
                <a:latin typeface="Arial" pitchFamily="34" charset="0"/>
                <a:cs typeface="Arial" pitchFamily="34" charset="0"/>
              </a:rPr>
              <a:t> and</a:t>
            </a:r>
            <a:r>
              <a:rPr kumimoji="0" lang="fr-FR" b="0" i="0" u="none" strike="noStrike" cap="none" normalizeH="0" dirty="0" smtClean="0">
                <a:ln>
                  <a:noFill/>
                </a:ln>
                <a:solidFill>
                  <a:srgbClr val="222222"/>
                </a:solidFill>
                <a:effectLst/>
                <a:latin typeface="Arial" pitchFamily="34" charset="0"/>
                <a:cs typeface="Arial" pitchFamily="34" charset="0"/>
              </a:rPr>
              <a:t> </a:t>
            </a:r>
            <a:r>
              <a:rPr kumimoji="0" lang="fr-FR" b="0" i="0" u="none" strike="noStrike" cap="none" normalizeH="0" baseline="0" dirty="0" err="1" smtClean="0">
                <a:ln>
                  <a:noFill/>
                </a:ln>
                <a:solidFill>
                  <a:srgbClr val="222222"/>
                </a:solidFill>
                <a:effectLst/>
                <a:latin typeface="Arial" pitchFamily="34" charset="0"/>
                <a:cs typeface="Arial" pitchFamily="34" charset="0"/>
              </a:rPr>
              <a:t>consequently</a:t>
            </a:r>
            <a:r>
              <a:rPr kumimoji="0" lang="fr-FR" b="0" i="0" u="none" strike="noStrike" cap="none" normalizeH="0" baseline="0" dirty="0" smtClean="0">
                <a:ln>
                  <a:noFill/>
                </a:ln>
                <a:solidFill>
                  <a:srgbClr val="222222"/>
                </a:solidFill>
                <a:effectLst/>
                <a:latin typeface="Arial" pitchFamily="34" charset="0"/>
                <a:cs typeface="Arial" pitchFamily="34" charset="0"/>
              </a:rPr>
              <a:t>, affects the </a:t>
            </a:r>
            <a:r>
              <a:rPr kumimoji="0" lang="fr-FR" b="0" i="0" u="none" strike="noStrike" cap="none" normalizeH="0" baseline="0" dirty="0" err="1" smtClean="0">
                <a:ln>
                  <a:noFill/>
                </a:ln>
                <a:solidFill>
                  <a:srgbClr val="222222"/>
                </a:solidFill>
                <a:effectLst/>
                <a:latin typeface="Arial" pitchFamily="34" charset="0"/>
                <a:cs typeface="Arial" pitchFamily="34" charset="0"/>
              </a:rPr>
              <a:t>functioning</a:t>
            </a:r>
            <a:r>
              <a:rPr kumimoji="0" lang="fr-FR" b="0" i="0" u="none" strike="noStrike" cap="none" normalizeH="0" baseline="0" dirty="0" smtClean="0">
                <a:ln>
                  <a:noFill/>
                </a:ln>
                <a:solidFill>
                  <a:srgbClr val="222222"/>
                </a:solidFill>
                <a:effectLst/>
                <a:latin typeface="Arial" pitchFamily="34" charset="0"/>
                <a:cs typeface="Arial" pitchFamily="34" charset="0"/>
              </a:rPr>
              <a:t> of </a:t>
            </a:r>
            <a:r>
              <a:rPr kumimoji="0" lang="fr-FR" b="0" i="0" u="none" strike="noStrike" cap="none" normalizeH="0" baseline="0" dirty="0" err="1" smtClean="0">
                <a:ln>
                  <a:noFill/>
                </a:ln>
                <a:solidFill>
                  <a:srgbClr val="222222"/>
                </a:solidFill>
                <a:effectLst/>
                <a:latin typeface="Arial" pitchFamily="34" charset="0"/>
                <a:cs typeface="Arial" pitchFamily="34" charset="0"/>
              </a:rPr>
              <a:t>ecosystems</a:t>
            </a:r>
            <a:r>
              <a:rPr kumimoji="0" lang="fr-FR" b="0" i="0" u="none" strike="noStrike" cap="none" normalizeH="0" baseline="0" dirty="0" smtClean="0">
                <a:ln>
                  <a:noFill/>
                </a:ln>
                <a:solidFill>
                  <a:srgbClr val="222222"/>
                </a:solidFill>
                <a:effectLst/>
                <a:latin typeface="Arial"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cs typeface="Arial" pitchFamily="34" charset="0"/>
              </a:rPr>
              <a:t> </a:t>
            </a:r>
          </a:p>
        </p:txBody>
      </p:sp>
      <p:sp>
        <p:nvSpPr>
          <p:cNvPr id="9" name="object 11"/>
          <p:cNvSpPr txBox="1"/>
          <p:nvPr/>
        </p:nvSpPr>
        <p:spPr>
          <a:xfrm>
            <a:off x="1968500" y="69275"/>
            <a:ext cx="40386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pollution marine</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p:cNvSpPr/>
          <p:nvPr/>
        </p:nvSpPr>
        <p:spPr>
          <a:xfrm>
            <a:off x="100444" y="1333660"/>
            <a:ext cx="3392056" cy="2546190"/>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3572220" y="1333660"/>
            <a:ext cx="3501680" cy="2546189"/>
          </a:xfrm>
          <a:prstGeom prst="rect">
            <a:avLst/>
          </a:prstGeom>
          <a:blipFill>
            <a:blip r:embed="rId3" cstate="print"/>
            <a:stretch>
              <a:fillRect/>
            </a:stretch>
          </a:blipFill>
        </p:spPr>
        <p:txBody>
          <a:bodyPr wrap="square" lIns="0" tIns="0" rIns="0" bIns="0" rtlCol="0"/>
          <a:lstStyle/>
          <a:p>
            <a:endParaRPr/>
          </a:p>
        </p:txBody>
      </p:sp>
      <p:pic>
        <p:nvPicPr>
          <p:cNvPr id="112642" name="Picture 2"/>
          <p:cNvPicPr>
            <a:picLocks noChangeAspect="1" noChangeArrowheads="1"/>
          </p:cNvPicPr>
          <p:nvPr/>
        </p:nvPicPr>
        <p:blipFill>
          <a:blip r:embed="rId4"/>
          <a:srcRect/>
          <a:stretch>
            <a:fillRect/>
          </a:stretch>
        </p:blipFill>
        <p:spPr bwMode="auto">
          <a:xfrm>
            <a:off x="108064" y="3934510"/>
            <a:ext cx="3384436" cy="2766350"/>
          </a:xfrm>
          <a:prstGeom prst="rect">
            <a:avLst/>
          </a:prstGeom>
          <a:noFill/>
          <a:ln w="9525">
            <a:noFill/>
            <a:miter lim="800000"/>
            <a:headEnd/>
            <a:tailEnd/>
          </a:ln>
          <a:effectLst/>
        </p:spPr>
      </p:pic>
      <p:sp>
        <p:nvSpPr>
          <p:cNvPr id="9" name="object 3"/>
          <p:cNvSpPr/>
          <p:nvPr/>
        </p:nvSpPr>
        <p:spPr>
          <a:xfrm>
            <a:off x="3572221" y="3956050"/>
            <a:ext cx="3501679" cy="2691901"/>
          </a:xfrm>
          <a:prstGeom prst="rect">
            <a:avLst/>
          </a:prstGeom>
          <a:blipFill>
            <a:blip r:embed="rId5" cstate="print"/>
            <a:stretch>
              <a:fillRect/>
            </a:stretch>
          </a:blipFill>
        </p:spPr>
        <p:txBody>
          <a:bodyPr wrap="square" lIns="0" tIns="0" rIns="0" bIns="0" rtlCol="0"/>
          <a:lstStyle/>
          <a:p>
            <a:endParaRPr/>
          </a:p>
        </p:txBody>
      </p:sp>
      <p:sp>
        <p:nvSpPr>
          <p:cNvPr id="10" name="object 7"/>
          <p:cNvSpPr txBox="1"/>
          <p:nvPr/>
        </p:nvSpPr>
        <p:spPr>
          <a:xfrm>
            <a:off x="2413000" y="896772"/>
            <a:ext cx="6477000" cy="307777"/>
          </a:xfrm>
          <a:prstGeom prst="rect">
            <a:avLst/>
          </a:prstGeom>
          <a:noFill/>
        </p:spPr>
        <p:txBody>
          <a:bodyPr vert="horz" wrap="square" lIns="0" tIns="0" rIns="0" bIns="0" rtlCol="0">
            <a:spAutoFit/>
          </a:bodyPr>
          <a:lstStyle/>
          <a:p>
            <a:pPr marL="12700">
              <a:lnSpc>
                <a:spcPct val="100000"/>
              </a:lnSpc>
            </a:pPr>
            <a:r>
              <a:rPr sz="2000" dirty="0">
                <a:solidFill>
                  <a:schemeClr val="bg1"/>
                </a:solidFill>
                <a:latin typeface="Arial" pitchFamily="34" charset="0"/>
                <a:cs typeface="Arial" pitchFamily="34" charset="0"/>
              </a:rPr>
              <a:t>Tumeurs, nécroses, </a:t>
            </a:r>
            <a:r>
              <a:rPr sz="2000" spc="-5" dirty="0">
                <a:solidFill>
                  <a:schemeClr val="bg1"/>
                </a:solidFill>
                <a:latin typeface="Arial" pitchFamily="34" charset="0"/>
                <a:cs typeface="Arial" pitchFamily="34" charset="0"/>
              </a:rPr>
              <a:t>malformations </a:t>
            </a:r>
            <a:r>
              <a:rPr sz="2000" dirty="0">
                <a:solidFill>
                  <a:schemeClr val="bg1"/>
                </a:solidFill>
                <a:latin typeface="Arial" pitchFamily="34" charset="0"/>
                <a:cs typeface="Arial" pitchFamily="34" charset="0"/>
              </a:rPr>
              <a:t>chez les</a:t>
            </a:r>
            <a:r>
              <a:rPr sz="2000" spc="-25" dirty="0">
                <a:solidFill>
                  <a:schemeClr val="bg1"/>
                </a:solidFill>
                <a:latin typeface="Arial" pitchFamily="34" charset="0"/>
                <a:cs typeface="Arial" pitchFamily="34" charset="0"/>
              </a:rPr>
              <a:t> </a:t>
            </a:r>
            <a:r>
              <a:rPr sz="2000" spc="-5" dirty="0">
                <a:solidFill>
                  <a:schemeClr val="bg1"/>
                </a:solidFill>
                <a:latin typeface="Arial" pitchFamily="34" charset="0"/>
                <a:cs typeface="Arial" pitchFamily="34" charset="0"/>
              </a:rPr>
              <a:t>poissons</a:t>
            </a:r>
            <a:endParaRPr sz="2000" dirty="0">
              <a:solidFill>
                <a:schemeClr val="bg1"/>
              </a:solidFill>
              <a:latin typeface="Arial" pitchFamily="34" charset="0"/>
              <a:cs typeface="Arial" pitchFamily="34" charset="0"/>
            </a:endParaRPr>
          </a:p>
        </p:txBody>
      </p:sp>
      <p:sp>
        <p:nvSpPr>
          <p:cNvPr id="11" name="object 12"/>
          <p:cNvSpPr txBox="1"/>
          <p:nvPr/>
        </p:nvSpPr>
        <p:spPr>
          <a:xfrm>
            <a:off x="100444" y="689248"/>
            <a:ext cx="2141220" cy="314960"/>
          </a:xfrm>
          <a:prstGeom prst="rect">
            <a:avLst/>
          </a:prstGeom>
          <a:noFill/>
        </p:spPr>
        <p:txBody>
          <a:bodyPr vert="horz" wrap="square" lIns="0" tIns="0" rIns="0" bIns="0" rtlCol="0">
            <a:spAutoFit/>
          </a:bodyPr>
          <a:lstStyle/>
          <a:p>
            <a:pPr marL="12700">
              <a:lnSpc>
                <a:spcPct val="100000"/>
              </a:lnSpc>
            </a:pPr>
            <a:r>
              <a:rPr sz="2000" b="1" spc="-5" dirty="0" err="1">
                <a:solidFill>
                  <a:schemeClr val="bg1"/>
                </a:solidFill>
                <a:latin typeface="Arial"/>
                <a:cs typeface="Arial"/>
              </a:rPr>
              <a:t>Effets</a:t>
            </a:r>
            <a:r>
              <a:rPr sz="2000" b="1" spc="-5" dirty="0">
                <a:solidFill>
                  <a:schemeClr val="bg1"/>
                </a:solidFill>
                <a:latin typeface="Arial"/>
                <a:cs typeface="Arial"/>
              </a:rPr>
              <a:t> </a:t>
            </a:r>
            <a:r>
              <a:rPr sz="2000" b="1" spc="-5" dirty="0" err="1" smtClean="0">
                <a:solidFill>
                  <a:schemeClr val="bg1"/>
                </a:solidFill>
                <a:latin typeface="Arial"/>
                <a:cs typeface="Arial"/>
              </a:rPr>
              <a:t>sublétaux</a:t>
            </a:r>
            <a:r>
              <a:rPr sz="2000" b="1" spc="-5" dirty="0" smtClean="0">
                <a:solidFill>
                  <a:schemeClr val="bg1"/>
                </a:solidFill>
                <a:latin typeface="Arial"/>
                <a:cs typeface="Arial"/>
              </a:rPr>
              <a:t>:</a:t>
            </a:r>
            <a:endParaRPr sz="2000" dirty="0">
              <a:solidFill>
                <a:schemeClr val="bg1"/>
              </a:solidFill>
              <a:latin typeface="Arial"/>
              <a:cs typeface="Arial"/>
            </a:endParaRPr>
          </a:p>
        </p:txBody>
      </p:sp>
      <p:sp>
        <p:nvSpPr>
          <p:cNvPr id="12" name="Rectangle 1"/>
          <p:cNvSpPr>
            <a:spLocks noChangeArrowheads="1"/>
          </p:cNvSpPr>
          <p:nvPr/>
        </p:nvSpPr>
        <p:spPr bwMode="auto">
          <a:xfrm>
            <a:off x="100444" y="1032009"/>
            <a:ext cx="1828800" cy="251359"/>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Sublethal</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effects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16" name="Rectangle 15"/>
          <p:cNvSpPr/>
          <p:nvPr/>
        </p:nvSpPr>
        <p:spPr>
          <a:xfrm>
            <a:off x="7094920" y="5175250"/>
            <a:ext cx="1981200" cy="1477328"/>
          </a:xfrm>
          <a:prstGeom prst="rect">
            <a:avLst/>
          </a:prstGeom>
          <a:solidFill>
            <a:srgbClr val="FFFF00"/>
          </a:solidFill>
        </p:spPr>
        <p:txBody>
          <a:bodyPr wrap="square">
            <a:spAutoFit/>
          </a:bodyPr>
          <a:lstStyle/>
          <a:p>
            <a:pPr algn="ctr"/>
            <a:r>
              <a:rPr lang="en-US" dirty="0" smtClean="0">
                <a:latin typeface="Arial" pitchFamily="34" charset="0"/>
                <a:cs typeface="Arial" pitchFamily="34" charset="0"/>
              </a:rPr>
              <a:t>Decrease in biological performance; behavioral changes</a:t>
            </a:r>
            <a:endParaRPr lang="fr-FR" dirty="0">
              <a:latin typeface="Arial" pitchFamily="34" charset="0"/>
              <a:cs typeface="Arial" pitchFamily="34" charset="0"/>
            </a:endParaRPr>
          </a:p>
        </p:txBody>
      </p:sp>
      <p:sp>
        <p:nvSpPr>
          <p:cNvPr id="17" name="object 11"/>
          <p:cNvSpPr txBox="1"/>
          <p:nvPr/>
        </p:nvSpPr>
        <p:spPr>
          <a:xfrm>
            <a:off x="7094920" y="1333660"/>
            <a:ext cx="1981200" cy="1384995"/>
          </a:xfrm>
          <a:prstGeom prst="rect">
            <a:avLst/>
          </a:prstGeom>
          <a:solidFill>
            <a:schemeClr val="bg1"/>
          </a:solidFill>
        </p:spPr>
        <p:txBody>
          <a:bodyPr vert="horz" wrap="square" lIns="0" tIns="0" rIns="0" bIns="0" rtlCol="0">
            <a:spAutoFit/>
          </a:bodyPr>
          <a:lstStyle/>
          <a:p>
            <a:pPr marL="12700" marR="5080" algn="ctr">
              <a:lnSpc>
                <a:spcPct val="100000"/>
              </a:lnSpc>
            </a:pPr>
            <a:r>
              <a:rPr spc="-5" dirty="0">
                <a:solidFill>
                  <a:schemeClr val="tx2">
                    <a:lumMod val="75000"/>
                  </a:schemeClr>
                </a:solidFill>
                <a:latin typeface="Arial" pitchFamily="34" charset="0"/>
                <a:cs typeface="Arial" pitchFamily="34" charset="0"/>
              </a:rPr>
              <a:t>Diminution des </a:t>
            </a:r>
            <a:r>
              <a:rPr spc="-10" dirty="0">
                <a:solidFill>
                  <a:schemeClr val="tx2">
                    <a:lumMod val="75000"/>
                  </a:schemeClr>
                </a:solidFill>
                <a:latin typeface="Arial" pitchFamily="34" charset="0"/>
                <a:cs typeface="Arial" pitchFamily="34" charset="0"/>
              </a:rPr>
              <a:t>performances  </a:t>
            </a:r>
            <a:r>
              <a:rPr dirty="0">
                <a:solidFill>
                  <a:schemeClr val="tx2">
                    <a:lumMod val="75000"/>
                  </a:schemeClr>
                </a:solidFill>
                <a:latin typeface="Arial" pitchFamily="34" charset="0"/>
                <a:cs typeface="Arial" pitchFamily="34" charset="0"/>
              </a:rPr>
              <a:t>biologiques; </a:t>
            </a:r>
            <a:r>
              <a:rPr spc="-5" dirty="0">
                <a:solidFill>
                  <a:schemeClr val="tx2">
                    <a:lumMod val="75000"/>
                  </a:schemeClr>
                </a:solidFill>
                <a:latin typeface="Arial" pitchFamily="34" charset="0"/>
                <a:cs typeface="Arial" pitchFamily="34" charset="0"/>
              </a:rPr>
              <a:t>altération </a:t>
            </a:r>
            <a:r>
              <a:rPr dirty="0">
                <a:solidFill>
                  <a:schemeClr val="tx2">
                    <a:lumMod val="75000"/>
                  </a:schemeClr>
                </a:solidFill>
                <a:latin typeface="Arial" pitchFamily="34" charset="0"/>
                <a:cs typeface="Arial" pitchFamily="34" charset="0"/>
              </a:rPr>
              <a:t>du  </a:t>
            </a:r>
            <a:r>
              <a:rPr spc="-5" dirty="0">
                <a:solidFill>
                  <a:schemeClr val="tx2">
                    <a:lumMod val="75000"/>
                  </a:schemeClr>
                </a:solidFill>
                <a:latin typeface="Arial" pitchFamily="34" charset="0"/>
                <a:cs typeface="Arial" pitchFamily="34" charset="0"/>
              </a:rPr>
              <a:t>comportement</a:t>
            </a:r>
            <a:endParaRPr dirty="0">
              <a:solidFill>
                <a:schemeClr val="tx2">
                  <a:lumMod val="75000"/>
                </a:schemeClr>
              </a:solidFill>
              <a:latin typeface="Arial" pitchFamily="34" charset="0"/>
              <a:cs typeface="Arial" pitchFamily="34" charset="0"/>
            </a:endParaRPr>
          </a:p>
        </p:txBody>
      </p:sp>
      <p:sp>
        <p:nvSpPr>
          <p:cNvPr id="2" name="Rectangle 1"/>
          <p:cNvSpPr/>
          <p:nvPr/>
        </p:nvSpPr>
        <p:spPr>
          <a:xfrm>
            <a:off x="2806700" y="599991"/>
            <a:ext cx="2701381" cy="369332"/>
          </a:xfrm>
          <a:prstGeom prst="rect">
            <a:avLst/>
          </a:prstGeom>
        </p:spPr>
        <p:txBody>
          <a:bodyPr wrap="none">
            <a:spAutoFit/>
          </a:bodyPr>
          <a:lstStyle/>
          <a:p>
            <a:pPr marL="12700" marR="5080" algn="ctr">
              <a:lnSpc>
                <a:spcPct val="100000"/>
              </a:lnSpc>
            </a:pPr>
            <a:r>
              <a:rPr lang="fr-FR" b="1" spc="-5" dirty="0">
                <a:solidFill>
                  <a:srgbClr val="FF0000"/>
                </a:solidFill>
                <a:latin typeface="Arial" pitchFamily="34" charset="0"/>
                <a:cs typeface="Arial" pitchFamily="34" charset="0"/>
              </a:rPr>
              <a:t>Impacts de la Pollution</a:t>
            </a:r>
            <a:endParaRPr lang="fr-FR" b="1" dirty="0">
              <a:solidFill>
                <a:srgbClr val="FF0000"/>
              </a:solidFill>
              <a:latin typeface="Arial" pitchFamily="34" charset="0"/>
              <a:cs typeface="Arial" pitchFamily="34" charset="0"/>
            </a:endParaRPr>
          </a:p>
        </p:txBody>
      </p:sp>
      <p:sp>
        <p:nvSpPr>
          <p:cNvPr id="13" name="object 11"/>
          <p:cNvSpPr txBox="1"/>
          <p:nvPr/>
        </p:nvSpPr>
        <p:spPr>
          <a:xfrm>
            <a:off x="1968500" y="69275"/>
            <a:ext cx="40386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pollution marine</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5"/>
          <p:cNvSpPr/>
          <p:nvPr/>
        </p:nvSpPr>
        <p:spPr>
          <a:xfrm>
            <a:off x="7454900" y="222250"/>
            <a:ext cx="1106318" cy="933450"/>
          </a:xfrm>
          <a:prstGeom prst="rect">
            <a:avLst/>
          </a:prstGeom>
          <a:blipFill>
            <a:blip r:embed="rId2" cstate="print"/>
            <a:stretch>
              <a:fillRect/>
            </a:stretch>
          </a:blipFill>
        </p:spPr>
        <p:txBody>
          <a:bodyPr wrap="square" lIns="0" tIns="0" rIns="0" bIns="0" rtlCol="0"/>
          <a:lstStyle/>
          <a:p>
            <a:endParaRPr/>
          </a:p>
        </p:txBody>
      </p:sp>
      <p:grpSp>
        <p:nvGrpSpPr>
          <p:cNvPr id="8" name="Groupe 7"/>
          <p:cNvGrpSpPr/>
          <p:nvPr/>
        </p:nvGrpSpPr>
        <p:grpSpPr>
          <a:xfrm>
            <a:off x="4940300" y="1746250"/>
            <a:ext cx="1282065" cy="1011555"/>
            <a:chOff x="7003922" y="5367020"/>
            <a:chExt cx="1282065" cy="1011555"/>
          </a:xfrm>
        </p:grpSpPr>
        <p:sp>
          <p:nvSpPr>
            <p:cNvPr id="9" name="object 26"/>
            <p:cNvSpPr/>
            <p:nvPr/>
          </p:nvSpPr>
          <p:spPr>
            <a:xfrm>
              <a:off x="7003922" y="5367020"/>
              <a:ext cx="1282065" cy="1011555"/>
            </a:xfrm>
            <a:custGeom>
              <a:avLst/>
              <a:gdLst/>
              <a:ahLst/>
              <a:cxnLst/>
              <a:rect l="l" t="t" r="r" b="b"/>
              <a:pathLst>
                <a:path w="1282065" h="1011554">
                  <a:moveTo>
                    <a:pt x="640854" y="0"/>
                  </a:moveTo>
                  <a:lnTo>
                    <a:pt x="588342" y="1675"/>
                  </a:lnTo>
                  <a:lnTo>
                    <a:pt x="536990" y="6616"/>
                  </a:lnTo>
                  <a:lnTo>
                    <a:pt x="486964" y="14692"/>
                  </a:lnTo>
                  <a:lnTo>
                    <a:pt x="438430" y="25773"/>
                  </a:lnTo>
                  <a:lnTo>
                    <a:pt x="391554" y="39731"/>
                  </a:lnTo>
                  <a:lnTo>
                    <a:pt x="346500" y="56434"/>
                  </a:lnTo>
                  <a:lnTo>
                    <a:pt x="303436" y="75754"/>
                  </a:lnTo>
                  <a:lnTo>
                    <a:pt x="262526" y="97560"/>
                  </a:lnTo>
                  <a:lnTo>
                    <a:pt x="223937" y="121723"/>
                  </a:lnTo>
                  <a:lnTo>
                    <a:pt x="187834" y="148113"/>
                  </a:lnTo>
                  <a:lnTo>
                    <a:pt x="154383" y="176601"/>
                  </a:lnTo>
                  <a:lnTo>
                    <a:pt x="123749" y="207056"/>
                  </a:lnTo>
                  <a:lnTo>
                    <a:pt x="96099" y="239350"/>
                  </a:lnTo>
                  <a:lnTo>
                    <a:pt x="71597" y="273351"/>
                  </a:lnTo>
                  <a:lnTo>
                    <a:pt x="50411" y="308931"/>
                  </a:lnTo>
                  <a:lnTo>
                    <a:pt x="32705" y="345960"/>
                  </a:lnTo>
                  <a:lnTo>
                    <a:pt x="18645" y="384307"/>
                  </a:lnTo>
                  <a:lnTo>
                    <a:pt x="8397" y="423844"/>
                  </a:lnTo>
                  <a:lnTo>
                    <a:pt x="2126" y="464441"/>
                  </a:lnTo>
                  <a:lnTo>
                    <a:pt x="0" y="505967"/>
                  </a:lnTo>
                  <a:lnTo>
                    <a:pt x="2126" y="547385"/>
                  </a:lnTo>
                  <a:lnTo>
                    <a:pt x="8397" y="587884"/>
                  </a:lnTo>
                  <a:lnTo>
                    <a:pt x="18645" y="627334"/>
                  </a:lnTo>
                  <a:lnTo>
                    <a:pt x="32705" y="665603"/>
                  </a:lnTo>
                  <a:lnTo>
                    <a:pt x="50411" y="702563"/>
                  </a:lnTo>
                  <a:lnTo>
                    <a:pt x="71597" y="738083"/>
                  </a:lnTo>
                  <a:lnTo>
                    <a:pt x="96099" y="772033"/>
                  </a:lnTo>
                  <a:lnTo>
                    <a:pt x="123749" y="804281"/>
                  </a:lnTo>
                  <a:lnTo>
                    <a:pt x="154383" y="834699"/>
                  </a:lnTo>
                  <a:lnTo>
                    <a:pt x="187834" y="863155"/>
                  </a:lnTo>
                  <a:lnTo>
                    <a:pt x="223937" y="889519"/>
                  </a:lnTo>
                  <a:lnTo>
                    <a:pt x="262526" y="913662"/>
                  </a:lnTo>
                  <a:lnTo>
                    <a:pt x="303436" y="935452"/>
                  </a:lnTo>
                  <a:lnTo>
                    <a:pt x="346500" y="954760"/>
                  </a:lnTo>
                  <a:lnTo>
                    <a:pt x="391554" y="971454"/>
                  </a:lnTo>
                  <a:lnTo>
                    <a:pt x="438430" y="985406"/>
                  </a:lnTo>
                  <a:lnTo>
                    <a:pt x="486964" y="996484"/>
                  </a:lnTo>
                  <a:lnTo>
                    <a:pt x="536990" y="1004558"/>
                  </a:lnTo>
                  <a:lnTo>
                    <a:pt x="588342" y="1009498"/>
                  </a:lnTo>
                  <a:lnTo>
                    <a:pt x="640854" y="1011174"/>
                  </a:lnTo>
                  <a:lnTo>
                    <a:pt x="693365" y="1009498"/>
                  </a:lnTo>
                  <a:lnTo>
                    <a:pt x="744715" y="1004558"/>
                  </a:lnTo>
                  <a:lnTo>
                    <a:pt x="794739" y="996484"/>
                  </a:lnTo>
                  <a:lnTo>
                    <a:pt x="843272" y="985406"/>
                  </a:lnTo>
                  <a:lnTo>
                    <a:pt x="890147" y="971454"/>
                  </a:lnTo>
                  <a:lnTo>
                    <a:pt x="935200" y="954760"/>
                  </a:lnTo>
                  <a:lnTo>
                    <a:pt x="978263" y="935452"/>
                  </a:lnTo>
                  <a:lnTo>
                    <a:pt x="1019172" y="913662"/>
                  </a:lnTo>
                  <a:lnTo>
                    <a:pt x="1057761" y="889519"/>
                  </a:lnTo>
                  <a:lnTo>
                    <a:pt x="1093863" y="863155"/>
                  </a:lnTo>
                  <a:lnTo>
                    <a:pt x="1127314" y="834699"/>
                  </a:lnTo>
                  <a:lnTo>
                    <a:pt x="1157947" y="804281"/>
                  </a:lnTo>
                  <a:lnTo>
                    <a:pt x="1185598" y="772033"/>
                  </a:lnTo>
                  <a:lnTo>
                    <a:pt x="1210099" y="738083"/>
                  </a:lnTo>
                  <a:lnTo>
                    <a:pt x="1231285" y="702564"/>
                  </a:lnTo>
                  <a:lnTo>
                    <a:pt x="1248991" y="665603"/>
                  </a:lnTo>
                  <a:lnTo>
                    <a:pt x="1263051" y="627334"/>
                  </a:lnTo>
                  <a:lnTo>
                    <a:pt x="1273299" y="587884"/>
                  </a:lnTo>
                  <a:lnTo>
                    <a:pt x="1279569" y="547385"/>
                  </a:lnTo>
                  <a:lnTo>
                    <a:pt x="1281696" y="505967"/>
                  </a:lnTo>
                  <a:lnTo>
                    <a:pt x="1279569" y="464441"/>
                  </a:lnTo>
                  <a:lnTo>
                    <a:pt x="1273299" y="423844"/>
                  </a:lnTo>
                  <a:lnTo>
                    <a:pt x="1263051" y="384307"/>
                  </a:lnTo>
                  <a:lnTo>
                    <a:pt x="1248991" y="345960"/>
                  </a:lnTo>
                  <a:lnTo>
                    <a:pt x="1231285" y="308931"/>
                  </a:lnTo>
                  <a:lnTo>
                    <a:pt x="1210099" y="273351"/>
                  </a:lnTo>
                  <a:lnTo>
                    <a:pt x="1185598" y="239350"/>
                  </a:lnTo>
                  <a:lnTo>
                    <a:pt x="1157947" y="207056"/>
                  </a:lnTo>
                  <a:lnTo>
                    <a:pt x="1127314" y="176601"/>
                  </a:lnTo>
                  <a:lnTo>
                    <a:pt x="1093863" y="148113"/>
                  </a:lnTo>
                  <a:lnTo>
                    <a:pt x="1057761" y="121723"/>
                  </a:lnTo>
                  <a:lnTo>
                    <a:pt x="1019172" y="97560"/>
                  </a:lnTo>
                  <a:lnTo>
                    <a:pt x="978263" y="75754"/>
                  </a:lnTo>
                  <a:lnTo>
                    <a:pt x="935200" y="56434"/>
                  </a:lnTo>
                  <a:lnTo>
                    <a:pt x="890147" y="39731"/>
                  </a:lnTo>
                  <a:lnTo>
                    <a:pt x="843272" y="25773"/>
                  </a:lnTo>
                  <a:lnTo>
                    <a:pt x="794739" y="14692"/>
                  </a:lnTo>
                  <a:lnTo>
                    <a:pt x="744715" y="6616"/>
                  </a:lnTo>
                  <a:lnTo>
                    <a:pt x="693365" y="1675"/>
                  </a:lnTo>
                  <a:lnTo>
                    <a:pt x="640854" y="0"/>
                  </a:lnTo>
                  <a:close/>
                </a:path>
              </a:pathLst>
            </a:custGeom>
            <a:ln w="28575">
              <a:solidFill>
                <a:srgbClr val="000000"/>
              </a:solidFill>
            </a:ln>
          </p:spPr>
          <p:txBody>
            <a:bodyPr wrap="square" lIns="0" tIns="0" rIns="0" bIns="0" rtlCol="0"/>
            <a:lstStyle/>
            <a:p>
              <a:endParaRPr/>
            </a:p>
          </p:txBody>
        </p:sp>
        <p:sp>
          <p:nvSpPr>
            <p:cNvPr id="10" name="object 27"/>
            <p:cNvSpPr/>
            <p:nvPr/>
          </p:nvSpPr>
          <p:spPr>
            <a:xfrm>
              <a:off x="7419975" y="5444744"/>
              <a:ext cx="497605" cy="257556"/>
            </a:xfrm>
            <a:prstGeom prst="rect">
              <a:avLst/>
            </a:prstGeom>
            <a:blipFill>
              <a:blip r:embed="rId3" cstate="print"/>
              <a:stretch>
                <a:fillRect/>
              </a:stretch>
            </a:blipFill>
          </p:spPr>
          <p:txBody>
            <a:bodyPr wrap="square" lIns="0" tIns="0" rIns="0" bIns="0" rtlCol="0"/>
            <a:lstStyle/>
            <a:p>
              <a:endParaRPr/>
            </a:p>
          </p:txBody>
        </p:sp>
        <p:sp>
          <p:nvSpPr>
            <p:cNvPr id="11" name="object 28"/>
            <p:cNvSpPr/>
            <p:nvPr/>
          </p:nvSpPr>
          <p:spPr>
            <a:xfrm>
              <a:off x="7753743" y="5757164"/>
              <a:ext cx="461772" cy="336804"/>
            </a:xfrm>
            <a:prstGeom prst="rect">
              <a:avLst/>
            </a:prstGeom>
            <a:blipFill>
              <a:blip r:embed="rId4" cstate="print"/>
              <a:stretch>
                <a:fillRect/>
              </a:stretch>
            </a:blipFill>
          </p:spPr>
          <p:txBody>
            <a:bodyPr wrap="square" lIns="0" tIns="0" rIns="0" bIns="0" rtlCol="0"/>
            <a:lstStyle/>
            <a:p>
              <a:endParaRPr/>
            </a:p>
          </p:txBody>
        </p:sp>
        <p:sp>
          <p:nvSpPr>
            <p:cNvPr id="12" name="object 29"/>
            <p:cNvSpPr/>
            <p:nvPr/>
          </p:nvSpPr>
          <p:spPr>
            <a:xfrm>
              <a:off x="7088517" y="5757926"/>
              <a:ext cx="599608" cy="234695"/>
            </a:xfrm>
            <a:prstGeom prst="rect">
              <a:avLst/>
            </a:prstGeom>
            <a:blipFill>
              <a:blip r:embed="rId5" cstate="print"/>
              <a:stretch>
                <a:fillRect/>
              </a:stretch>
            </a:blipFill>
          </p:spPr>
          <p:txBody>
            <a:bodyPr wrap="square" lIns="0" tIns="0" rIns="0" bIns="0" rtlCol="0"/>
            <a:lstStyle/>
            <a:p>
              <a:endParaRPr/>
            </a:p>
          </p:txBody>
        </p:sp>
        <p:sp>
          <p:nvSpPr>
            <p:cNvPr id="13" name="object 30"/>
            <p:cNvSpPr/>
            <p:nvPr/>
          </p:nvSpPr>
          <p:spPr>
            <a:xfrm>
              <a:off x="7337691" y="6070346"/>
              <a:ext cx="614172" cy="206502"/>
            </a:xfrm>
            <a:prstGeom prst="rect">
              <a:avLst/>
            </a:prstGeom>
            <a:blipFill>
              <a:blip r:embed="rId6" cstate="print"/>
              <a:stretch>
                <a:fillRect/>
              </a:stretch>
            </a:blipFill>
          </p:spPr>
          <p:txBody>
            <a:bodyPr wrap="square" lIns="0" tIns="0" rIns="0" bIns="0" rtlCol="0"/>
            <a:lstStyle/>
            <a:p>
              <a:endParaRPr/>
            </a:p>
          </p:txBody>
        </p:sp>
      </p:grpSp>
      <p:grpSp>
        <p:nvGrpSpPr>
          <p:cNvPr id="14" name="Groupe 13"/>
          <p:cNvGrpSpPr/>
          <p:nvPr/>
        </p:nvGrpSpPr>
        <p:grpSpPr>
          <a:xfrm>
            <a:off x="4330700" y="3498850"/>
            <a:ext cx="4267200" cy="2743200"/>
            <a:chOff x="3913263" y="3485641"/>
            <a:chExt cx="2590800" cy="1828800"/>
          </a:xfrm>
        </p:grpSpPr>
        <p:sp>
          <p:nvSpPr>
            <p:cNvPr id="15" name="object 18"/>
            <p:cNvSpPr/>
            <p:nvPr/>
          </p:nvSpPr>
          <p:spPr>
            <a:xfrm>
              <a:off x="4223397" y="4797044"/>
              <a:ext cx="448830" cy="204977"/>
            </a:xfrm>
            <a:prstGeom prst="rect">
              <a:avLst/>
            </a:prstGeom>
            <a:blipFill>
              <a:blip r:embed="rId7" cstate="print"/>
              <a:stretch>
                <a:fillRect/>
              </a:stretch>
            </a:blipFill>
          </p:spPr>
          <p:txBody>
            <a:bodyPr wrap="square" lIns="0" tIns="0" rIns="0" bIns="0" rtlCol="0"/>
            <a:lstStyle/>
            <a:p>
              <a:endParaRPr/>
            </a:p>
          </p:txBody>
        </p:sp>
        <p:sp>
          <p:nvSpPr>
            <p:cNvPr id="16" name="object 19"/>
            <p:cNvSpPr/>
            <p:nvPr/>
          </p:nvSpPr>
          <p:spPr>
            <a:xfrm>
              <a:off x="3970413" y="5200141"/>
              <a:ext cx="2533650" cy="114300"/>
            </a:xfrm>
            <a:custGeom>
              <a:avLst/>
              <a:gdLst/>
              <a:ahLst/>
              <a:cxnLst/>
              <a:rect l="l" t="t" r="r" b="b"/>
              <a:pathLst>
                <a:path w="2533650" h="114300">
                  <a:moveTo>
                    <a:pt x="2438400" y="76200"/>
                  </a:moveTo>
                  <a:lnTo>
                    <a:pt x="2438400" y="38100"/>
                  </a:lnTo>
                  <a:lnTo>
                    <a:pt x="0" y="38100"/>
                  </a:lnTo>
                  <a:lnTo>
                    <a:pt x="0" y="76200"/>
                  </a:lnTo>
                  <a:lnTo>
                    <a:pt x="2438400" y="76200"/>
                  </a:lnTo>
                  <a:close/>
                </a:path>
                <a:path w="2533650" h="114300">
                  <a:moveTo>
                    <a:pt x="2533637" y="57150"/>
                  </a:moveTo>
                  <a:lnTo>
                    <a:pt x="2419337" y="0"/>
                  </a:lnTo>
                  <a:lnTo>
                    <a:pt x="2419337" y="38100"/>
                  </a:lnTo>
                  <a:lnTo>
                    <a:pt x="2438400" y="38100"/>
                  </a:lnTo>
                  <a:lnTo>
                    <a:pt x="2438400" y="104768"/>
                  </a:lnTo>
                  <a:lnTo>
                    <a:pt x="2533637" y="57150"/>
                  </a:lnTo>
                  <a:close/>
                </a:path>
                <a:path w="2533650" h="114300">
                  <a:moveTo>
                    <a:pt x="2438400" y="104768"/>
                  </a:moveTo>
                  <a:lnTo>
                    <a:pt x="2438400" y="76200"/>
                  </a:lnTo>
                  <a:lnTo>
                    <a:pt x="2419337" y="76200"/>
                  </a:lnTo>
                  <a:lnTo>
                    <a:pt x="2419337" y="114300"/>
                  </a:lnTo>
                  <a:lnTo>
                    <a:pt x="2438400" y="104768"/>
                  </a:lnTo>
                  <a:close/>
                </a:path>
              </a:pathLst>
            </a:custGeom>
            <a:solidFill>
              <a:srgbClr val="FFFFFF"/>
            </a:solidFill>
          </p:spPr>
          <p:txBody>
            <a:bodyPr wrap="square" lIns="0" tIns="0" rIns="0" bIns="0" rtlCol="0"/>
            <a:lstStyle/>
            <a:p>
              <a:endParaRPr/>
            </a:p>
          </p:txBody>
        </p:sp>
        <p:sp>
          <p:nvSpPr>
            <p:cNvPr id="17" name="object 20"/>
            <p:cNvSpPr/>
            <p:nvPr/>
          </p:nvSpPr>
          <p:spPr>
            <a:xfrm>
              <a:off x="3913263" y="3485641"/>
              <a:ext cx="114300" cy="1771650"/>
            </a:xfrm>
            <a:custGeom>
              <a:avLst/>
              <a:gdLst/>
              <a:ahLst/>
              <a:cxnLst/>
              <a:rect l="l" t="t" r="r" b="b"/>
              <a:pathLst>
                <a:path w="114300" h="1771650">
                  <a:moveTo>
                    <a:pt x="114300" y="114300"/>
                  </a:moveTo>
                  <a:lnTo>
                    <a:pt x="57150" y="0"/>
                  </a:lnTo>
                  <a:lnTo>
                    <a:pt x="0" y="114300"/>
                  </a:lnTo>
                  <a:lnTo>
                    <a:pt x="38100" y="114300"/>
                  </a:lnTo>
                  <a:lnTo>
                    <a:pt x="38100" y="95250"/>
                  </a:lnTo>
                  <a:lnTo>
                    <a:pt x="76200" y="95250"/>
                  </a:lnTo>
                  <a:lnTo>
                    <a:pt x="76200" y="114300"/>
                  </a:lnTo>
                  <a:lnTo>
                    <a:pt x="114300" y="114300"/>
                  </a:lnTo>
                  <a:close/>
                </a:path>
                <a:path w="114300" h="1771650">
                  <a:moveTo>
                    <a:pt x="76200" y="114300"/>
                  </a:moveTo>
                  <a:lnTo>
                    <a:pt x="76200" y="95250"/>
                  </a:lnTo>
                  <a:lnTo>
                    <a:pt x="38100" y="95250"/>
                  </a:lnTo>
                  <a:lnTo>
                    <a:pt x="38100" y="114300"/>
                  </a:lnTo>
                  <a:lnTo>
                    <a:pt x="76200" y="114300"/>
                  </a:lnTo>
                  <a:close/>
                </a:path>
                <a:path w="114300" h="1771650">
                  <a:moveTo>
                    <a:pt x="76200" y="1771650"/>
                  </a:moveTo>
                  <a:lnTo>
                    <a:pt x="76200" y="114300"/>
                  </a:lnTo>
                  <a:lnTo>
                    <a:pt x="38100" y="114300"/>
                  </a:lnTo>
                  <a:lnTo>
                    <a:pt x="38100" y="1771650"/>
                  </a:lnTo>
                  <a:lnTo>
                    <a:pt x="76200" y="1771650"/>
                  </a:lnTo>
                  <a:close/>
                </a:path>
              </a:pathLst>
            </a:custGeom>
            <a:solidFill>
              <a:srgbClr val="FFFFFF"/>
            </a:solidFill>
          </p:spPr>
          <p:txBody>
            <a:bodyPr wrap="square" lIns="0" tIns="0" rIns="0" bIns="0" rtlCol="0"/>
            <a:lstStyle/>
            <a:p>
              <a:endParaRPr/>
            </a:p>
          </p:txBody>
        </p:sp>
        <p:sp>
          <p:nvSpPr>
            <p:cNvPr id="18" name="object 21"/>
            <p:cNvSpPr/>
            <p:nvPr/>
          </p:nvSpPr>
          <p:spPr>
            <a:xfrm>
              <a:off x="4540389" y="4468621"/>
              <a:ext cx="636997" cy="291845"/>
            </a:xfrm>
            <a:prstGeom prst="rect">
              <a:avLst/>
            </a:prstGeom>
            <a:blipFill>
              <a:blip r:embed="rId8" cstate="print"/>
              <a:stretch>
                <a:fillRect/>
              </a:stretch>
            </a:blipFill>
          </p:spPr>
          <p:txBody>
            <a:bodyPr wrap="square" lIns="0" tIns="0" rIns="0" bIns="0" rtlCol="0"/>
            <a:lstStyle/>
            <a:p>
              <a:endParaRPr/>
            </a:p>
          </p:txBody>
        </p:sp>
        <p:sp>
          <p:nvSpPr>
            <p:cNvPr id="19" name="object 22"/>
            <p:cNvSpPr/>
            <p:nvPr/>
          </p:nvSpPr>
          <p:spPr>
            <a:xfrm>
              <a:off x="4919865" y="4141723"/>
              <a:ext cx="764540" cy="348995"/>
            </a:xfrm>
            <a:prstGeom prst="rect">
              <a:avLst/>
            </a:prstGeom>
            <a:blipFill>
              <a:blip r:embed="rId9" cstate="print"/>
              <a:stretch>
                <a:fillRect/>
              </a:stretch>
            </a:blipFill>
          </p:spPr>
          <p:txBody>
            <a:bodyPr wrap="square" lIns="0" tIns="0" rIns="0" bIns="0" rtlCol="0"/>
            <a:lstStyle/>
            <a:p>
              <a:endParaRPr/>
            </a:p>
          </p:txBody>
        </p:sp>
        <p:sp>
          <p:nvSpPr>
            <p:cNvPr id="20" name="object 23"/>
            <p:cNvSpPr/>
            <p:nvPr/>
          </p:nvSpPr>
          <p:spPr>
            <a:xfrm>
              <a:off x="5426595" y="3747770"/>
              <a:ext cx="1016581" cy="466344"/>
            </a:xfrm>
            <a:prstGeom prst="rect">
              <a:avLst/>
            </a:prstGeom>
            <a:blipFill>
              <a:blip r:embed="rId10" cstate="print"/>
              <a:stretch>
                <a:fillRect/>
              </a:stretch>
            </a:blipFill>
          </p:spPr>
          <p:txBody>
            <a:bodyPr wrap="square" lIns="0" tIns="0" rIns="0" bIns="0" rtlCol="0"/>
            <a:lstStyle/>
            <a:p>
              <a:endParaRPr/>
            </a:p>
          </p:txBody>
        </p:sp>
      </p:grpSp>
      <p:sp>
        <p:nvSpPr>
          <p:cNvPr id="22" name="object 25"/>
          <p:cNvSpPr txBox="1"/>
          <p:nvPr/>
        </p:nvSpPr>
        <p:spPr>
          <a:xfrm>
            <a:off x="215900" y="4067254"/>
            <a:ext cx="7391400" cy="1107996"/>
          </a:xfrm>
          <a:prstGeom prst="rect">
            <a:avLst/>
          </a:prstGeom>
        </p:spPr>
        <p:txBody>
          <a:bodyPr vert="horz" wrap="square" lIns="0" tIns="0" rIns="0" bIns="0" rtlCol="0">
            <a:spAutoFit/>
          </a:bodyPr>
          <a:lstStyle/>
          <a:p>
            <a:pPr marL="12700" marR="3178810">
              <a:lnSpc>
                <a:spcPct val="100000"/>
              </a:lnSpc>
            </a:pPr>
            <a:r>
              <a:rPr spc="-5" dirty="0" smtClean="0">
                <a:solidFill>
                  <a:schemeClr val="bg1"/>
                </a:solidFill>
                <a:latin typeface="Arial" pitchFamily="34" charset="0"/>
                <a:cs typeface="Arial" pitchFamily="34" charset="0"/>
              </a:rPr>
              <a:t>Relation </a:t>
            </a:r>
            <a:r>
              <a:rPr spc="-5" dirty="0">
                <a:solidFill>
                  <a:schemeClr val="bg1"/>
                </a:solidFill>
                <a:latin typeface="Arial" pitchFamily="34" charset="0"/>
                <a:cs typeface="Arial" pitchFamily="34" charset="0"/>
              </a:rPr>
              <a:t>entre le taux de </a:t>
            </a:r>
            <a:r>
              <a:rPr lang="fr-FR" spc="-5" dirty="0" smtClean="0">
                <a:solidFill>
                  <a:schemeClr val="bg1"/>
                </a:solidFill>
                <a:latin typeface="Arial" pitchFamily="34" charset="0"/>
                <a:cs typeface="Arial" pitchFamily="34" charset="0"/>
              </a:rPr>
              <a:t>Cd a</a:t>
            </a:r>
            <a:r>
              <a:rPr spc="-5" dirty="0" err="1" smtClean="0">
                <a:solidFill>
                  <a:schemeClr val="bg1"/>
                </a:solidFill>
                <a:latin typeface="Arial" pitchFamily="34" charset="0"/>
                <a:cs typeface="Arial" pitchFamily="34" charset="0"/>
              </a:rPr>
              <a:t>ccumulé</a:t>
            </a:r>
            <a:r>
              <a:rPr lang="fr-F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dans</a:t>
            </a:r>
            <a:r>
              <a:rPr spc="-5" dirty="0" smtClean="0">
                <a:solidFill>
                  <a:schemeClr val="bg1"/>
                </a:solidFill>
                <a:latin typeface="Arial" pitchFamily="34" charset="0"/>
                <a:cs typeface="Arial" pitchFamily="34" charset="0"/>
              </a:rPr>
              <a:t> </a:t>
            </a:r>
            <a:r>
              <a:rPr spc="-10" dirty="0">
                <a:solidFill>
                  <a:schemeClr val="bg1"/>
                </a:solidFill>
                <a:latin typeface="Arial" pitchFamily="34" charset="0"/>
                <a:cs typeface="Arial" pitchFamily="34" charset="0"/>
              </a:rPr>
              <a:t>les </a:t>
            </a:r>
            <a:r>
              <a:rPr spc="-5" dirty="0">
                <a:solidFill>
                  <a:schemeClr val="bg1"/>
                </a:solidFill>
                <a:latin typeface="Arial" pitchFamily="34" charset="0"/>
                <a:cs typeface="Arial" pitchFamily="34" charset="0"/>
              </a:rPr>
              <a:t>tissus et </a:t>
            </a:r>
            <a:r>
              <a:rPr spc="-5" dirty="0" err="1" smtClean="0">
                <a:solidFill>
                  <a:schemeClr val="bg1"/>
                </a:solidFill>
                <a:latin typeface="Arial" pitchFamily="34" charset="0"/>
                <a:cs typeface="Arial" pitchFamily="34" charset="0"/>
              </a:rPr>
              <a:t>l’activité</a:t>
            </a:r>
            <a:r>
              <a:rPr lang="fr-F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natatoire</a:t>
            </a:r>
            <a:r>
              <a:rPr spc="-5" dirty="0" smtClean="0">
                <a:solidFill>
                  <a:schemeClr val="bg1"/>
                </a:solidFill>
                <a:latin typeface="Arial" pitchFamily="34" charset="0"/>
                <a:cs typeface="Arial" pitchFamily="34" charset="0"/>
              </a:rPr>
              <a:t>  </a:t>
            </a:r>
            <a:r>
              <a:rPr spc="-5" dirty="0">
                <a:solidFill>
                  <a:schemeClr val="bg1"/>
                </a:solidFill>
                <a:latin typeface="Arial" pitchFamily="34" charset="0"/>
                <a:cs typeface="Arial" pitchFamily="34" charset="0"/>
              </a:rPr>
              <a:t>chez un </a:t>
            </a:r>
            <a:r>
              <a:rPr spc="-5" dirty="0" err="1" smtClean="0">
                <a:solidFill>
                  <a:schemeClr val="bg1"/>
                </a:solidFill>
                <a:latin typeface="Arial" pitchFamily="34" charset="0"/>
                <a:cs typeface="Arial" pitchFamily="34" charset="0"/>
              </a:rPr>
              <a:t>crustacés</a:t>
            </a:r>
            <a:r>
              <a:rPr spc="-5" dirty="0" smtClean="0">
                <a:solidFill>
                  <a:schemeClr val="bg1"/>
                </a:solidFill>
                <a:latin typeface="Arial" pitchFamily="34" charset="0"/>
                <a:cs typeface="Arial" pitchFamily="34" charset="0"/>
              </a:rPr>
              <a:t> </a:t>
            </a:r>
            <a:r>
              <a:rPr spc="-10" dirty="0" err="1">
                <a:solidFill>
                  <a:schemeClr val="bg1"/>
                </a:solidFill>
                <a:latin typeface="Arial" pitchFamily="34" charset="0"/>
                <a:cs typeface="Arial" pitchFamily="34" charset="0"/>
              </a:rPr>
              <a:t>amphipode</a:t>
            </a:r>
            <a:r>
              <a:rPr spc="-10" dirty="0" smtClean="0">
                <a:solidFill>
                  <a:schemeClr val="bg1"/>
                </a:solidFill>
                <a:latin typeface="Arial" pitchFamily="34" charset="0"/>
                <a:cs typeface="Arial" pitchFamily="34" charset="0"/>
              </a:rPr>
              <a:t>.</a:t>
            </a:r>
            <a:endParaRPr lang="fr-FR" spc="-10" dirty="0" smtClean="0">
              <a:solidFill>
                <a:schemeClr val="bg1"/>
              </a:solidFill>
              <a:latin typeface="Arial" pitchFamily="34" charset="0"/>
              <a:cs typeface="Arial" pitchFamily="34" charset="0"/>
            </a:endParaRPr>
          </a:p>
          <a:p>
            <a:pPr marL="12700" marR="3178810">
              <a:lnSpc>
                <a:spcPct val="100000"/>
              </a:lnSpc>
            </a:pPr>
            <a:r>
              <a:rPr spc="-5" dirty="0" smtClean="0">
                <a:solidFill>
                  <a:schemeClr val="bg1"/>
                </a:solidFill>
                <a:latin typeface="Arial" pitchFamily="34" charset="0"/>
                <a:cs typeface="Arial" pitchFamily="34" charset="0"/>
              </a:rPr>
              <a:t>(</a:t>
            </a:r>
            <a:r>
              <a:rPr spc="-5" dirty="0">
                <a:solidFill>
                  <a:schemeClr val="bg1"/>
                </a:solidFill>
                <a:latin typeface="Arial" pitchFamily="34" charset="0"/>
                <a:cs typeface="Arial" pitchFamily="34" charset="0"/>
              </a:rPr>
              <a:t>Wallace et </a:t>
            </a:r>
            <a:r>
              <a:rPr spc="-5" dirty="0" err="1" smtClean="0">
                <a:solidFill>
                  <a:schemeClr val="bg1"/>
                </a:solidFill>
                <a:latin typeface="Arial" pitchFamily="34" charset="0"/>
                <a:cs typeface="Arial" pitchFamily="34" charset="0"/>
              </a:rPr>
              <a:t>Estephan</a:t>
            </a:r>
            <a:r>
              <a:rPr spc="-5" dirty="0" smtClean="0">
                <a:solidFill>
                  <a:schemeClr val="bg1"/>
                </a:solidFill>
                <a:latin typeface="Arial" pitchFamily="34" charset="0"/>
                <a:cs typeface="Arial" pitchFamily="34" charset="0"/>
              </a:rPr>
              <a:t>,</a:t>
            </a:r>
            <a:r>
              <a:rPr lang="fr-FR" spc="-5" dirty="0" smtClean="0">
                <a:solidFill>
                  <a:schemeClr val="bg1"/>
                </a:solidFill>
                <a:latin typeface="Arial" pitchFamily="34" charset="0"/>
                <a:cs typeface="Arial" pitchFamily="34" charset="0"/>
              </a:rPr>
              <a:t> </a:t>
            </a:r>
            <a:r>
              <a:rPr spc="-10" dirty="0" smtClean="0">
                <a:solidFill>
                  <a:schemeClr val="bg1"/>
                </a:solidFill>
                <a:latin typeface="Arial" pitchFamily="34" charset="0"/>
                <a:cs typeface="Arial" pitchFamily="34" charset="0"/>
              </a:rPr>
              <a:t>2004)</a:t>
            </a:r>
            <a:r>
              <a:rPr lang="fr-FR" spc="-10" dirty="0" smtClean="0">
                <a:solidFill>
                  <a:schemeClr val="bg1"/>
                </a:solidFill>
                <a:latin typeface="Arial" pitchFamily="34" charset="0"/>
                <a:cs typeface="Arial" pitchFamily="34" charset="0"/>
              </a:rPr>
              <a:t>.</a:t>
            </a:r>
            <a:endParaRPr sz="1600" dirty="0">
              <a:solidFill>
                <a:schemeClr val="bg1"/>
              </a:solidFill>
              <a:latin typeface="Arial" pitchFamily="34" charset="0"/>
              <a:cs typeface="Arial" pitchFamily="34" charset="0"/>
            </a:endParaRPr>
          </a:p>
        </p:txBody>
      </p:sp>
      <p:sp>
        <p:nvSpPr>
          <p:cNvPr id="23" name="object 13"/>
          <p:cNvSpPr/>
          <p:nvPr/>
        </p:nvSpPr>
        <p:spPr>
          <a:xfrm>
            <a:off x="215900" y="679450"/>
            <a:ext cx="4114800" cy="3393504"/>
          </a:xfrm>
          <a:prstGeom prst="rect">
            <a:avLst/>
          </a:prstGeom>
          <a:blipFill>
            <a:blip r:embed="rId11" cstate="print"/>
            <a:stretch>
              <a:fillRect/>
            </a:stretch>
          </a:blipFill>
        </p:spPr>
        <p:txBody>
          <a:bodyPr wrap="square" lIns="0" tIns="0" rIns="0" bIns="0" rtlCol="0"/>
          <a:lstStyle/>
          <a:p>
            <a:endParaRPr/>
          </a:p>
        </p:txBody>
      </p:sp>
      <p:sp>
        <p:nvSpPr>
          <p:cNvPr id="24" name="Rectangle 23"/>
          <p:cNvSpPr/>
          <p:nvPr/>
        </p:nvSpPr>
        <p:spPr>
          <a:xfrm>
            <a:off x="4559300" y="2813050"/>
            <a:ext cx="2680052" cy="338554"/>
          </a:xfrm>
          <a:prstGeom prst="rect">
            <a:avLst/>
          </a:prstGeom>
        </p:spPr>
        <p:txBody>
          <a:bodyPr wrap="square">
            <a:spAutoFit/>
          </a:bodyPr>
          <a:lstStyle/>
          <a:p>
            <a:pPr marR="530225">
              <a:lnSpc>
                <a:spcPct val="100000"/>
              </a:lnSpc>
            </a:pPr>
            <a:r>
              <a:rPr lang="fr-FR" sz="1600" spc="-5" dirty="0" smtClean="0">
                <a:solidFill>
                  <a:schemeClr val="bg1"/>
                </a:solidFill>
                <a:latin typeface="Arial" pitchFamily="34" charset="0"/>
                <a:cs typeface="Arial" pitchFamily="34" charset="0"/>
              </a:rPr>
              <a:t>Réseaux</a:t>
            </a:r>
            <a:r>
              <a:rPr lang="fr-FR" sz="1600" spc="-80" dirty="0" smtClean="0">
                <a:solidFill>
                  <a:schemeClr val="bg1"/>
                </a:solidFill>
                <a:latin typeface="Arial" pitchFamily="34" charset="0"/>
                <a:cs typeface="Arial" pitchFamily="34" charset="0"/>
              </a:rPr>
              <a:t> tr</a:t>
            </a:r>
            <a:r>
              <a:rPr lang="fr-FR" sz="1600" spc="-5" dirty="0" smtClean="0">
                <a:solidFill>
                  <a:schemeClr val="bg1"/>
                </a:solidFill>
                <a:latin typeface="Arial" pitchFamily="34" charset="0"/>
                <a:cs typeface="Arial" pitchFamily="34" charset="0"/>
              </a:rPr>
              <a:t>ophiques</a:t>
            </a:r>
            <a:endParaRPr lang="fr-FR" sz="1600" dirty="0">
              <a:solidFill>
                <a:schemeClr val="bg1"/>
              </a:solidFill>
              <a:latin typeface="Arial" pitchFamily="34" charset="0"/>
              <a:cs typeface="Arial" pitchFamily="34" charset="0"/>
            </a:endParaRPr>
          </a:p>
        </p:txBody>
      </p:sp>
      <p:sp>
        <p:nvSpPr>
          <p:cNvPr id="28" name="Rectangle 27"/>
          <p:cNvSpPr/>
          <p:nvPr/>
        </p:nvSpPr>
        <p:spPr>
          <a:xfrm>
            <a:off x="6146800" y="1212850"/>
            <a:ext cx="2971800" cy="338554"/>
          </a:xfrm>
          <a:prstGeom prst="rect">
            <a:avLst/>
          </a:prstGeom>
        </p:spPr>
        <p:txBody>
          <a:bodyPr wrap="square">
            <a:spAutoFit/>
          </a:bodyPr>
          <a:lstStyle/>
          <a:p>
            <a:pPr marR="530225" algn="r">
              <a:lnSpc>
                <a:spcPct val="100000"/>
              </a:lnSpc>
            </a:pPr>
            <a:r>
              <a:rPr lang="fr-FR" sz="1600" spc="-5" dirty="0" smtClean="0">
                <a:solidFill>
                  <a:schemeClr val="bg1"/>
                </a:solidFill>
                <a:latin typeface="Arial" pitchFamily="34" charset="0"/>
                <a:cs typeface="Arial" pitchFamily="34" charset="0"/>
              </a:rPr>
              <a:t>Reproduction (ponte)</a:t>
            </a:r>
            <a:endParaRPr lang="fr-FR" sz="1600" dirty="0">
              <a:solidFill>
                <a:schemeClr val="bg1"/>
              </a:solidFill>
              <a:latin typeface="Arial" pitchFamily="34" charset="0"/>
              <a:cs typeface="Arial" pitchFamily="34" charset="0"/>
            </a:endParaRPr>
          </a:p>
        </p:txBody>
      </p:sp>
      <p:sp>
        <p:nvSpPr>
          <p:cNvPr id="29" name="Rectangle 28"/>
          <p:cNvSpPr/>
          <p:nvPr/>
        </p:nvSpPr>
        <p:spPr>
          <a:xfrm>
            <a:off x="5245100" y="6242050"/>
            <a:ext cx="3046347" cy="369332"/>
          </a:xfrm>
          <a:prstGeom prst="rect">
            <a:avLst/>
          </a:prstGeom>
        </p:spPr>
        <p:txBody>
          <a:bodyPr wrap="none">
            <a:spAutoFit/>
          </a:bodyPr>
          <a:lstStyle/>
          <a:p>
            <a:pPr marR="2429510" algn="r">
              <a:lnSpc>
                <a:spcPct val="100000"/>
              </a:lnSpc>
            </a:pPr>
            <a:r>
              <a:rPr lang="fr-FR" spc="-5" dirty="0" smtClean="0">
                <a:solidFill>
                  <a:schemeClr val="bg1"/>
                </a:solidFill>
                <a:latin typeface="Arial" pitchFamily="34" charset="0"/>
                <a:cs typeface="Arial" pitchFamily="34" charset="0"/>
              </a:rPr>
              <a:t>Age</a:t>
            </a:r>
            <a:endParaRPr lang="fr-FR" dirty="0">
              <a:solidFill>
                <a:schemeClr val="bg1"/>
              </a:solidFill>
              <a:latin typeface="Arial" pitchFamily="34" charset="0"/>
              <a:cs typeface="Arial" pitchFamily="34" charset="0"/>
            </a:endParaRPr>
          </a:p>
        </p:txBody>
      </p:sp>
      <p:sp>
        <p:nvSpPr>
          <p:cNvPr id="30" name="object 24"/>
          <p:cNvSpPr txBox="1"/>
          <p:nvPr/>
        </p:nvSpPr>
        <p:spPr>
          <a:xfrm>
            <a:off x="4559300" y="3803650"/>
            <a:ext cx="609600" cy="269304"/>
          </a:xfrm>
          <a:prstGeom prst="rect">
            <a:avLst/>
          </a:prstGeom>
          <a:solidFill>
            <a:schemeClr val="bg1"/>
          </a:solidFill>
        </p:spPr>
        <p:txBody>
          <a:bodyPr vert="horz" wrap="square" lIns="0" tIns="0" rIns="0" bIns="0" rtlCol="0">
            <a:spAutoFit/>
          </a:bodyPr>
          <a:lstStyle/>
          <a:p>
            <a:pPr marL="12700">
              <a:lnSpc>
                <a:spcPts val="2080"/>
              </a:lnSpc>
            </a:pPr>
            <a:r>
              <a:rPr sz="1600" spc="-5" smtClean="0">
                <a:solidFill>
                  <a:schemeClr val="tx2">
                    <a:lumMod val="75000"/>
                  </a:schemeClr>
                </a:solidFill>
                <a:latin typeface="Arial" pitchFamily="34" charset="0"/>
                <a:cs typeface="Arial" pitchFamily="34" charset="0"/>
              </a:rPr>
              <a:t>Taille</a:t>
            </a:r>
            <a:endParaRPr sz="1600">
              <a:solidFill>
                <a:schemeClr val="tx2">
                  <a:lumMod val="75000"/>
                </a:schemeClr>
              </a:solidFill>
              <a:latin typeface="Arial" pitchFamily="34" charset="0"/>
              <a:cs typeface="Arial" pitchFamily="34" charset="0"/>
            </a:endParaRPr>
          </a:p>
        </p:txBody>
      </p:sp>
      <p:sp>
        <p:nvSpPr>
          <p:cNvPr id="31" name="object 24"/>
          <p:cNvSpPr txBox="1"/>
          <p:nvPr/>
        </p:nvSpPr>
        <p:spPr>
          <a:xfrm>
            <a:off x="6997700" y="3270250"/>
            <a:ext cx="1066800" cy="269304"/>
          </a:xfrm>
          <a:prstGeom prst="rect">
            <a:avLst/>
          </a:prstGeom>
          <a:solidFill>
            <a:schemeClr val="bg1"/>
          </a:solidFill>
        </p:spPr>
        <p:txBody>
          <a:bodyPr vert="horz" wrap="square" lIns="0" tIns="0" rIns="0" bIns="0" rtlCol="0">
            <a:spAutoFit/>
          </a:bodyPr>
          <a:lstStyle/>
          <a:p>
            <a:pPr marL="12700">
              <a:lnSpc>
                <a:spcPts val="2080"/>
              </a:lnSpc>
            </a:pPr>
            <a:r>
              <a:rPr lang="fr-FR" sz="1600" spc="-5" dirty="0" smtClean="0">
                <a:solidFill>
                  <a:schemeClr val="tx2">
                    <a:lumMod val="75000"/>
                  </a:schemeClr>
                </a:solidFill>
                <a:latin typeface="Arial" pitchFamily="34" charset="0"/>
                <a:cs typeface="Arial" pitchFamily="34" charset="0"/>
              </a:rPr>
              <a:t>Croissance</a:t>
            </a:r>
            <a:endParaRPr sz="1600">
              <a:solidFill>
                <a:schemeClr val="tx2">
                  <a:lumMod val="75000"/>
                </a:schemeClr>
              </a:solidFill>
              <a:latin typeface="Arial" pitchFamily="34" charset="0"/>
              <a:cs typeface="Arial" pitchFamily="34" charset="0"/>
            </a:endParaRPr>
          </a:p>
        </p:txBody>
      </p:sp>
      <p:sp>
        <p:nvSpPr>
          <p:cNvPr id="32" name="object 24"/>
          <p:cNvSpPr txBox="1"/>
          <p:nvPr/>
        </p:nvSpPr>
        <p:spPr>
          <a:xfrm>
            <a:off x="6464300" y="5784850"/>
            <a:ext cx="457200" cy="269304"/>
          </a:xfrm>
          <a:prstGeom prst="rect">
            <a:avLst/>
          </a:prstGeom>
          <a:solidFill>
            <a:schemeClr val="bg1"/>
          </a:solidFill>
        </p:spPr>
        <p:txBody>
          <a:bodyPr vert="horz" wrap="square" lIns="0" tIns="0" rIns="0" bIns="0" rtlCol="0">
            <a:spAutoFit/>
          </a:bodyPr>
          <a:lstStyle/>
          <a:p>
            <a:pPr marL="12700">
              <a:lnSpc>
                <a:spcPts val="2080"/>
              </a:lnSpc>
            </a:pPr>
            <a:r>
              <a:rPr lang="fr-FR" sz="1600" spc="-5" dirty="0" smtClean="0">
                <a:solidFill>
                  <a:schemeClr val="tx2">
                    <a:lumMod val="75000"/>
                  </a:schemeClr>
                </a:solidFill>
                <a:latin typeface="Arial" pitchFamily="34" charset="0"/>
                <a:cs typeface="Arial" pitchFamily="34" charset="0"/>
              </a:rPr>
              <a:t>Age</a:t>
            </a:r>
            <a:endParaRPr sz="1600">
              <a:solidFill>
                <a:schemeClr val="tx2">
                  <a:lumMod val="75000"/>
                </a:schemeClr>
              </a:solidFill>
              <a:latin typeface="Arial" pitchFamily="34" charset="0"/>
              <a:cs typeface="Arial" pitchFamily="34" charset="0"/>
            </a:endParaRPr>
          </a:p>
        </p:txBody>
      </p:sp>
      <p:sp>
        <p:nvSpPr>
          <p:cNvPr id="33" name="Rectangle 32"/>
          <p:cNvSpPr/>
          <p:nvPr/>
        </p:nvSpPr>
        <p:spPr>
          <a:xfrm>
            <a:off x="6464300" y="2813050"/>
            <a:ext cx="1447800" cy="369332"/>
          </a:xfrm>
          <a:prstGeom prst="rect">
            <a:avLst/>
          </a:prstGeom>
          <a:solidFill>
            <a:srgbClr val="FFFF00"/>
          </a:solidFill>
        </p:spPr>
        <p:txBody>
          <a:bodyPr wrap="square">
            <a:spAutoFit/>
          </a:bodyPr>
          <a:lstStyle/>
          <a:p>
            <a:r>
              <a:rPr lang="fr-FR" dirty="0" smtClean="0">
                <a:solidFill>
                  <a:schemeClr val="tx2">
                    <a:lumMod val="75000"/>
                  </a:schemeClr>
                </a:solidFill>
                <a:latin typeface="Arial" pitchFamily="34" charset="0"/>
                <a:cs typeface="Arial" pitchFamily="34" charset="0"/>
              </a:rPr>
              <a:t>Food </a:t>
            </a:r>
            <a:r>
              <a:rPr lang="fr-FR" dirty="0" err="1" smtClean="0">
                <a:solidFill>
                  <a:schemeClr val="tx2">
                    <a:lumMod val="75000"/>
                  </a:schemeClr>
                </a:solidFill>
                <a:latin typeface="Arial" pitchFamily="34" charset="0"/>
                <a:cs typeface="Arial" pitchFamily="34" charset="0"/>
              </a:rPr>
              <a:t>webs</a:t>
            </a:r>
            <a:endParaRPr lang="fr-FR" dirty="0">
              <a:solidFill>
                <a:schemeClr val="tx2">
                  <a:lumMod val="75000"/>
                </a:schemeClr>
              </a:solidFill>
              <a:latin typeface="Arial" pitchFamily="34" charset="0"/>
              <a:cs typeface="Arial" pitchFamily="34" charset="0"/>
            </a:endParaRPr>
          </a:p>
        </p:txBody>
      </p:sp>
      <p:sp>
        <p:nvSpPr>
          <p:cNvPr id="2" name="Rectangle 1"/>
          <p:cNvSpPr>
            <a:spLocks noChangeArrowheads="1"/>
          </p:cNvSpPr>
          <p:nvPr/>
        </p:nvSpPr>
        <p:spPr bwMode="auto">
          <a:xfrm>
            <a:off x="175648" y="5251450"/>
            <a:ext cx="4002652" cy="703409"/>
          </a:xfrm>
          <a:prstGeom prst="rect">
            <a:avLst/>
          </a:prstGeom>
          <a:solidFill>
            <a:srgbClr val="FFFF00"/>
          </a:solidFill>
          <a:ln>
            <a:noFill/>
          </a:ln>
          <a:effec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Relationship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between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cadmium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levels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accumulated</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in tissue and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activity</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swimming</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in an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amphipod</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crustacean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p:txBody>
      </p:sp>
      <p:sp>
        <p:nvSpPr>
          <p:cNvPr id="27" name="object 11"/>
          <p:cNvSpPr txBox="1"/>
          <p:nvPr/>
        </p:nvSpPr>
        <p:spPr>
          <a:xfrm>
            <a:off x="1968500" y="69275"/>
            <a:ext cx="40386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pollution marine</a:t>
            </a:r>
            <a:endParaRPr sz="3200" dirty="0">
              <a:solidFill>
                <a:schemeClr val="tx2">
                  <a:lumMod val="75000"/>
                </a:schemeClr>
              </a:solidFill>
              <a:latin typeface="Arial" pitchFamily="34" charset="0"/>
              <a:cs typeface="Arial" pitchFamily="34" charset="0"/>
            </a:endParaRPr>
          </a:p>
        </p:txBody>
      </p:sp>
      <p:sp>
        <p:nvSpPr>
          <p:cNvPr id="35" name="Rectangle 34"/>
          <p:cNvSpPr/>
          <p:nvPr/>
        </p:nvSpPr>
        <p:spPr>
          <a:xfrm>
            <a:off x="4372519" y="599991"/>
            <a:ext cx="2701381" cy="369332"/>
          </a:xfrm>
          <a:prstGeom prst="rect">
            <a:avLst/>
          </a:prstGeom>
        </p:spPr>
        <p:txBody>
          <a:bodyPr wrap="none">
            <a:spAutoFit/>
          </a:bodyPr>
          <a:lstStyle/>
          <a:p>
            <a:pPr marL="12700" marR="5080" algn="ctr">
              <a:lnSpc>
                <a:spcPct val="100000"/>
              </a:lnSpc>
            </a:pPr>
            <a:r>
              <a:rPr lang="fr-FR" b="1" spc="-5" dirty="0">
                <a:solidFill>
                  <a:srgbClr val="FF0000"/>
                </a:solidFill>
                <a:latin typeface="Arial" pitchFamily="34" charset="0"/>
                <a:cs typeface="Arial" pitchFamily="34" charset="0"/>
              </a:rPr>
              <a:t>Impacts de la Pollution</a:t>
            </a:r>
            <a:endParaRPr lang="fr-FR"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Résultat de recherche d'images pour &quot;pollution poissons me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813" y="3970932"/>
            <a:ext cx="4572000" cy="278546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Résultat de recherche d'images pour &quot;mortalité poissons m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813" y="1136650"/>
            <a:ext cx="4572000" cy="2769870"/>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3"/>
          <p:cNvSpPr txBox="1"/>
          <p:nvPr/>
        </p:nvSpPr>
        <p:spPr>
          <a:xfrm>
            <a:off x="6158045" y="3828374"/>
            <a:ext cx="1105535" cy="285115"/>
          </a:xfrm>
          <a:prstGeom prst="rect">
            <a:avLst/>
          </a:prstGeom>
          <a:solidFill>
            <a:schemeClr val="bg1"/>
          </a:solidFill>
        </p:spPr>
        <p:txBody>
          <a:bodyPr vert="horz" wrap="square" lIns="0" tIns="0" rIns="0" bIns="0" rtlCol="0">
            <a:spAutoFit/>
          </a:bodyPr>
          <a:lstStyle/>
          <a:p>
            <a:pPr marL="12700">
              <a:lnSpc>
                <a:spcPct val="100000"/>
              </a:lnSpc>
            </a:pPr>
            <a:r>
              <a:rPr sz="1800" b="1" dirty="0">
                <a:solidFill>
                  <a:schemeClr val="tx2">
                    <a:lumMod val="75000"/>
                  </a:schemeClr>
                </a:solidFill>
                <a:latin typeface="Arial"/>
                <a:cs typeface="Arial"/>
              </a:rPr>
              <a:t>Mortalités</a:t>
            </a:r>
            <a:endParaRPr sz="1800" dirty="0">
              <a:solidFill>
                <a:schemeClr val="tx2">
                  <a:lumMod val="75000"/>
                </a:schemeClr>
              </a:solidFill>
              <a:latin typeface="Arial"/>
              <a:cs typeface="Arial"/>
            </a:endParaRPr>
          </a:p>
        </p:txBody>
      </p:sp>
      <p:sp>
        <p:nvSpPr>
          <p:cNvPr id="6" name="object 6"/>
          <p:cNvSpPr/>
          <p:nvPr/>
        </p:nvSpPr>
        <p:spPr>
          <a:xfrm>
            <a:off x="179192" y="1136650"/>
            <a:ext cx="4201171" cy="2769870"/>
          </a:xfrm>
          <a:prstGeom prst="rect">
            <a:avLst/>
          </a:prstGeom>
          <a:blipFill>
            <a:blip r:embed="rId4" cstate="print"/>
            <a:stretch>
              <a:fillRect/>
            </a:stretch>
          </a:blipFill>
        </p:spPr>
        <p:txBody>
          <a:bodyPr wrap="square" lIns="0" tIns="0" rIns="0" bIns="0" rtlCol="0"/>
          <a:lstStyle/>
          <a:p>
            <a:endParaRPr/>
          </a:p>
        </p:txBody>
      </p:sp>
      <p:sp>
        <p:nvSpPr>
          <p:cNvPr id="9" name="object 12"/>
          <p:cNvSpPr txBox="1"/>
          <p:nvPr/>
        </p:nvSpPr>
        <p:spPr>
          <a:xfrm>
            <a:off x="368300" y="516890"/>
            <a:ext cx="1752600" cy="314960"/>
          </a:xfrm>
          <a:prstGeom prst="rect">
            <a:avLst/>
          </a:prstGeom>
          <a:noFill/>
        </p:spPr>
        <p:txBody>
          <a:bodyPr vert="horz" wrap="square" lIns="0" tIns="0" rIns="0" bIns="0" rtlCol="0">
            <a:spAutoFit/>
          </a:bodyPr>
          <a:lstStyle/>
          <a:p>
            <a:pPr marL="12700">
              <a:lnSpc>
                <a:spcPct val="100000"/>
              </a:lnSpc>
            </a:pPr>
            <a:r>
              <a:rPr sz="2000" b="1" spc="-5" dirty="0" err="1">
                <a:solidFill>
                  <a:schemeClr val="bg1"/>
                </a:solidFill>
                <a:latin typeface="Arial"/>
                <a:cs typeface="Arial"/>
              </a:rPr>
              <a:t>Effets</a:t>
            </a:r>
            <a:r>
              <a:rPr sz="2000" b="1" spc="-5" dirty="0">
                <a:solidFill>
                  <a:schemeClr val="bg1"/>
                </a:solidFill>
                <a:latin typeface="Arial"/>
                <a:cs typeface="Arial"/>
              </a:rPr>
              <a:t> </a:t>
            </a:r>
            <a:r>
              <a:rPr sz="2000" b="1" spc="-5" dirty="0" err="1" smtClean="0">
                <a:solidFill>
                  <a:schemeClr val="bg1"/>
                </a:solidFill>
                <a:latin typeface="Arial"/>
                <a:cs typeface="Arial"/>
              </a:rPr>
              <a:t>létaux</a:t>
            </a:r>
            <a:r>
              <a:rPr sz="2000" b="1" spc="-5" dirty="0" smtClean="0">
                <a:solidFill>
                  <a:schemeClr val="bg1"/>
                </a:solidFill>
                <a:latin typeface="Arial"/>
                <a:cs typeface="Arial"/>
              </a:rPr>
              <a:t>:</a:t>
            </a:r>
            <a:endParaRPr sz="2000" dirty="0">
              <a:solidFill>
                <a:schemeClr val="bg1"/>
              </a:solidFill>
              <a:latin typeface="Arial"/>
              <a:cs typeface="Arial"/>
            </a:endParaRPr>
          </a:p>
        </p:txBody>
      </p:sp>
      <p:sp>
        <p:nvSpPr>
          <p:cNvPr id="4" name="Rectangle 1"/>
          <p:cNvSpPr>
            <a:spLocks noChangeArrowheads="1"/>
          </p:cNvSpPr>
          <p:nvPr/>
        </p:nvSpPr>
        <p:spPr bwMode="auto">
          <a:xfrm>
            <a:off x="350345" y="831850"/>
            <a:ext cx="1587500" cy="241744"/>
          </a:xfrm>
          <a:prstGeom prst="rect">
            <a:avLst/>
          </a:prstGeom>
          <a:solidFill>
            <a:srgbClr val="FFFF00"/>
          </a:solidFill>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lethal</a:t>
            </a:r>
            <a:r>
              <a:rPr kumimoji="0" lang="fr-FR" altLang="fr-FR"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effects</a:t>
            </a:r>
            <a:r>
              <a:rPr kumimoji="0" lang="fr-FR" altLang="fr-FR"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p:txBody>
      </p:sp>
      <p:pic>
        <p:nvPicPr>
          <p:cNvPr id="2053" name="Picture 5" descr="Résultat de recherche d'images pour &quot;pollution poissons mer&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192" y="3963670"/>
            <a:ext cx="4207521" cy="2792730"/>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11"/>
          <p:cNvSpPr txBox="1"/>
          <p:nvPr/>
        </p:nvSpPr>
        <p:spPr>
          <a:xfrm>
            <a:off x="1968500" y="69275"/>
            <a:ext cx="40386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pollution marine</a:t>
            </a:r>
            <a:endParaRPr sz="3200" dirty="0">
              <a:solidFill>
                <a:schemeClr val="tx2">
                  <a:lumMod val="75000"/>
                </a:schemeClr>
              </a:solidFill>
              <a:latin typeface="Arial" pitchFamily="34" charset="0"/>
              <a:cs typeface="Arial" pitchFamily="34" charset="0"/>
            </a:endParaRPr>
          </a:p>
        </p:txBody>
      </p:sp>
      <p:sp>
        <p:nvSpPr>
          <p:cNvPr id="11" name="Rectangle 10"/>
          <p:cNvSpPr/>
          <p:nvPr/>
        </p:nvSpPr>
        <p:spPr>
          <a:xfrm>
            <a:off x="2713309" y="561718"/>
            <a:ext cx="2701381" cy="369332"/>
          </a:xfrm>
          <a:prstGeom prst="rect">
            <a:avLst/>
          </a:prstGeom>
        </p:spPr>
        <p:txBody>
          <a:bodyPr wrap="none">
            <a:spAutoFit/>
          </a:bodyPr>
          <a:lstStyle/>
          <a:p>
            <a:pPr marL="12700" marR="5080" algn="ctr">
              <a:lnSpc>
                <a:spcPct val="100000"/>
              </a:lnSpc>
            </a:pPr>
            <a:r>
              <a:rPr lang="fr-FR" b="1" spc="-5" dirty="0">
                <a:solidFill>
                  <a:srgbClr val="FF0000"/>
                </a:solidFill>
                <a:latin typeface="Arial" pitchFamily="34" charset="0"/>
                <a:cs typeface="Arial" pitchFamily="34" charset="0"/>
              </a:rPr>
              <a:t>Impacts de la Pollution</a:t>
            </a:r>
            <a:endParaRPr lang="fr-FR" b="1" dirty="0">
              <a:solidFill>
                <a:srgbClr val="FF0000"/>
              </a:solidFill>
              <a:latin typeface="Arial" pitchFamily="34" charset="0"/>
              <a:cs typeface="Arial" pitchFamily="34" charset="0"/>
            </a:endParaRPr>
          </a:p>
        </p:txBody>
      </p:sp>
      <p:sp>
        <p:nvSpPr>
          <p:cNvPr id="12" name="Rectangle 11"/>
          <p:cNvSpPr/>
          <p:nvPr/>
        </p:nvSpPr>
        <p:spPr>
          <a:xfrm>
            <a:off x="901700" y="1974850"/>
            <a:ext cx="3345147" cy="369332"/>
          </a:xfrm>
          <a:prstGeom prst="rect">
            <a:avLst/>
          </a:prstGeom>
        </p:spPr>
        <p:txBody>
          <a:bodyPr wrap="none">
            <a:spAutoFit/>
          </a:bodyPr>
          <a:lstStyle/>
          <a:p>
            <a:r>
              <a:rPr lang="fr-FR" spc="-5" dirty="0">
                <a:solidFill>
                  <a:schemeClr val="bg1"/>
                </a:solidFill>
                <a:latin typeface="Arial" pitchFamily="34" charset="0"/>
                <a:cs typeface="Arial" pitchFamily="34" charset="0"/>
              </a:rPr>
              <a:t>Pollution par les hydrocarbures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a:solidFill>
                  <a:schemeClr val="tx2">
                    <a:lumMod val="75000"/>
                  </a:schemeClr>
                </a:solidFill>
                <a:latin typeface="Arial" pitchFamily="34" charset="0"/>
                <a:cs typeface="Arial" pitchFamily="34" charset="0"/>
              </a:rPr>
              <a:t>C</a:t>
            </a:r>
            <a:r>
              <a:rPr lang="fr-FR" sz="6000" spc="-5" dirty="0" smtClean="0">
                <a:solidFill>
                  <a:schemeClr val="tx2">
                    <a:lumMod val="75000"/>
                  </a:schemeClr>
                </a:solidFill>
                <a:latin typeface="Arial" pitchFamily="34" charset="0"/>
                <a:cs typeface="Arial" pitchFamily="34" charset="0"/>
              </a:rPr>
              <a:t>ontaminants </a:t>
            </a:r>
            <a:r>
              <a:rPr lang="fr-FR" sz="6000" spc="-5" dirty="0">
                <a:solidFill>
                  <a:schemeClr val="tx2">
                    <a:lumMod val="75000"/>
                  </a:schemeClr>
                </a:solidFill>
                <a:latin typeface="Arial" pitchFamily="34" charset="0"/>
                <a:cs typeface="Arial" pitchFamily="34" charset="0"/>
              </a:rPr>
              <a:t>émergents </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08455" y="2660650"/>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sz="3200" dirty="0" smtClean="0">
                <a:solidFill>
                  <a:srgbClr val="FF0000"/>
                </a:solidFill>
                <a:latin typeface="Arial" pitchFamily="34" charset="0"/>
                <a:cs typeface="Arial" pitchFamily="34" charset="0"/>
              </a:rPr>
              <a:t>Marine pollution and impacts</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6</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77900" y="3673913"/>
            <a:ext cx="5562600" cy="282137"/>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000" spc="-5" dirty="0" smtClean="0">
                <a:solidFill>
                  <a:schemeClr val="bg1"/>
                </a:solidFill>
                <a:latin typeface="Arial" pitchFamily="34" charset="0"/>
                <a:cs typeface="Arial" pitchFamily="34" charset="0"/>
              </a:rPr>
              <a:t>1. Pollution </a:t>
            </a:r>
            <a:r>
              <a:rPr lang="fr-FR" sz="2000" spc="-5" dirty="0">
                <a:solidFill>
                  <a:schemeClr val="bg1"/>
                </a:solidFill>
                <a:latin typeface="Arial" pitchFamily="34" charset="0"/>
                <a:cs typeface="Arial" pitchFamily="34" charset="0"/>
              </a:rPr>
              <a:t>par les contaminants émergents </a:t>
            </a:r>
            <a:endParaRPr lang="fr-FR" sz="20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6300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4100" y="1910318"/>
            <a:ext cx="4724400" cy="369332"/>
          </a:xfrm>
          <a:prstGeom prst="rect">
            <a:avLst/>
          </a:prstGeom>
        </p:spPr>
        <p:txBody>
          <a:bodyPr wrap="square">
            <a:spAutoFit/>
          </a:bodyPr>
          <a:lstStyle/>
          <a:p>
            <a:r>
              <a:rPr lang="fr-FR" spc="-5" dirty="0" smtClean="0">
                <a:solidFill>
                  <a:schemeClr val="bg1"/>
                </a:solidFill>
                <a:latin typeface="Arial" pitchFamily="34" charset="0"/>
                <a:cs typeface="Arial" pitchFamily="34" charset="0"/>
              </a:rPr>
              <a:t>1. Pollution </a:t>
            </a:r>
            <a:r>
              <a:rPr lang="fr-FR" spc="-5" dirty="0">
                <a:solidFill>
                  <a:schemeClr val="bg1"/>
                </a:solidFill>
                <a:latin typeface="Arial" pitchFamily="34" charset="0"/>
                <a:cs typeface="Arial" pitchFamily="34" charset="0"/>
              </a:rPr>
              <a:t>par les contaminants émergents</a:t>
            </a:r>
          </a:p>
        </p:txBody>
      </p:sp>
    </p:spTree>
    <p:extLst>
      <p:ext uri="{BB962C8B-B14F-4D97-AF65-F5344CB8AC3E}">
        <p14:creationId xmlns:p14="http://schemas.microsoft.com/office/powerpoint/2010/main" val="3161931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
        <p:nvSpPr>
          <p:cNvPr id="5" name="Rectangle 4"/>
          <p:cNvSpPr/>
          <p:nvPr/>
        </p:nvSpPr>
        <p:spPr>
          <a:xfrm>
            <a:off x="0" y="450850"/>
            <a:ext cx="9118600" cy="646331"/>
          </a:xfrm>
          <a:prstGeom prst="rect">
            <a:avLst/>
          </a:prstGeom>
        </p:spPr>
        <p:txBody>
          <a:bodyPr wrap="square">
            <a:spAutoFit/>
          </a:bodyPr>
          <a:lstStyle/>
          <a:p>
            <a:pPr marL="12700" algn="just"/>
            <a:r>
              <a:rPr lang="fr-FR" dirty="0" smtClean="0">
                <a:solidFill>
                  <a:schemeClr val="bg1"/>
                </a:solidFill>
                <a:latin typeface="Arial" pitchFamily="34" charset="0"/>
                <a:cs typeface="Arial" pitchFamily="34" charset="0"/>
              </a:rPr>
              <a:t>Forte </a:t>
            </a:r>
            <a:r>
              <a:rPr lang="fr-FR" spc="-5" dirty="0" smtClean="0">
                <a:solidFill>
                  <a:schemeClr val="bg1"/>
                </a:solidFill>
                <a:latin typeface="Arial" pitchFamily="34" charset="0"/>
                <a:cs typeface="Arial" pitchFamily="34" charset="0"/>
              </a:rPr>
              <a:t>préoccupation concernant les </a:t>
            </a:r>
            <a:r>
              <a:rPr lang="fr-FR" b="1" spc="-5" dirty="0" smtClean="0">
                <a:solidFill>
                  <a:srgbClr val="FF0000"/>
                </a:solidFill>
                <a:latin typeface="Arial" pitchFamily="34" charset="0"/>
                <a:cs typeface="Arial" pitchFamily="34" charset="0"/>
              </a:rPr>
              <a:t>contaminants émergents: </a:t>
            </a:r>
            <a:r>
              <a:rPr lang="fr-FR" dirty="0" smtClean="0">
                <a:solidFill>
                  <a:schemeClr val="bg1"/>
                </a:solidFill>
                <a:latin typeface="Arial" pitchFamily="34" charset="0"/>
                <a:cs typeface="Arial" pitchFamily="34" charset="0"/>
              </a:rPr>
              <a:t>produits  </a:t>
            </a:r>
            <a:r>
              <a:rPr lang="fr-FR" spc="-5" dirty="0" smtClean="0">
                <a:solidFill>
                  <a:schemeClr val="bg1"/>
                </a:solidFill>
                <a:latin typeface="Arial" pitchFamily="34" charset="0"/>
                <a:cs typeface="Arial" pitchFamily="34" charset="0"/>
              </a:rPr>
              <a:t>cosmétiques ou pharmaceutiques (antibiotiques, hormones,</a:t>
            </a:r>
            <a:r>
              <a:rPr lang="fr-FR" spc="-50"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stéroïdes). </a:t>
            </a:r>
            <a:endParaRPr lang="fr-FR" dirty="0">
              <a:solidFill>
                <a:schemeClr val="bg1"/>
              </a:solidFill>
              <a:latin typeface="Arial" pitchFamily="34" charset="0"/>
              <a:cs typeface="Arial" pitchFamily="34" charset="0"/>
            </a:endParaRPr>
          </a:p>
        </p:txBody>
      </p:sp>
      <p:sp>
        <p:nvSpPr>
          <p:cNvPr id="8" name="ZoneTexte 7"/>
          <p:cNvSpPr txBox="1"/>
          <p:nvPr/>
        </p:nvSpPr>
        <p:spPr>
          <a:xfrm>
            <a:off x="4178300" y="3346450"/>
            <a:ext cx="4648200" cy="830997"/>
          </a:xfrm>
          <a:prstGeom prst="rect">
            <a:avLst/>
          </a:prstGeom>
          <a:noFill/>
        </p:spPr>
        <p:txBody>
          <a:bodyPr wrap="square" rtlCol="0">
            <a:spAutoFit/>
          </a:bodyPr>
          <a:lstStyle/>
          <a:p>
            <a:r>
              <a:rPr lang="fr-FR" sz="1600" spc="-5" dirty="0" smtClean="0">
                <a:solidFill>
                  <a:schemeClr val="bg1"/>
                </a:solidFill>
                <a:latin typeface="Arial" pitchFamily="34" charset="0"/>
                <a:cs typeface="Arial" pitchFamily="34" charset="0"/>
              </a:rPr>
              <a:t>80% des médicaments rejetés passent la barrière </a:t>
            </a:r>
          </a:p>
          <a:p>
            <a:r>
              <a:rPr lang="fr-FR" sz="1600" spc="-5" dirty="0" smtClean="0">
                <a:solidFill>
                  <a:schemeClr val="bg1"/>
                </a:solidFill>
                <a:latin typeface="Arial" pitchFamily="34" charset="0"/>
                <a:cs typeface="Arial" pitchFamily="34" charset="0"/>
              </a:rPr>
              <a:t>de la  </a:t>
            </a:r>
            <a:r>
              <a:rPr lang="fr-FR" sz="1600" dirty="0" smtClean="0">
                <a:solidFill>
                  <a:schemeClr val="bg1"/>
                </a:solidFill>
                <a:latin typeface="Arial" pitchFamily="34" charset="0"/>
                <a:cs typeface="Arial" pitchFamily="34" charset="0"/>
              </a:rPr>
              <a:t>station d'épuration non équipée pour retenir </a:t>
            </a:r>
            <a:r>
              <a:rPr lang="fr-FR" sz="1600" spc="-5" dirty="0" smtClean="0">
                <a:solidFill>
                  <a:schemeClr val="bg1"/>
                </a:solidFill>
                <a:latin typeface="Arial" pitchFamily="34" charset="0"/>
                <a:cs typeface="Arial" pitchFamily="34" charset="0"/>
              </a:rPr>
              <a:t>ces  molécules.</a:t>
            </a:r>
            <a:endParaRPr lang="fr-FR" sz="1600" dirty="0"/>
          </a:p>
        </p:txBody>
      </p:sp>
      <p:pic>
        <p:nvPicPr>
          <p:cNvPr id="113666" name="Picture 2" descr="https://www.veolia.com/sites/g/files/dvc2491/files/styles/crop_freeform/public/image/2014/02/26044480xcp-varsovie_1_0.jpg?h=7d30adf6&amp;itok=bL9FS3n6"/>
          <p:cNvPicPr>
            <a:picLocks noChangeAspect="1" noChangeArrowheads="1"/>
          </p:cNvPicPr>
          <p:nvPr/>
        </p:nvPicPr>
        <p:blipFill>
          <a:blip r:embed="rId2"/>
          <a:srcRect/>
          <a:stretch>
            <a:fillRect/>
          </a:stretch>
        </p:blipFill>
        <p:spPr bwMode="auto">
          <a:xfrm>
            <a:off x="4178300" y="1060450"/>
            <a:ext cx="4572000" cy="2286000"/>
          </a:xfrm>
          <a:prstGeom prst="rect">
            <a:avLst/>
          </a:prstGeom>
          <a:noFill/>
        </p:spPr>
      </p:pic>
      <p:sp>
        <p:nvSpPr>
          <p:cNvPr id="11" name="object 5"/>
          <p:cNvSpPr/>
          <p:nvPr/>
        </p:nvSpPr>
        <p:spPr>
          <a:xfrm>
            <a:off x="158557" y="2296527"/>
            <a:ext cx="3810000" cy="2286000"/>
          </a:xfrm>
          <a:prstGeom prst="rect">
            <a:avLst/>
          </a:prstGeom>
          <a:blipFill>
            <a:blip r:embed="rId3" cstate="print"/>
            <a:stretch>
              <a:fillRect/>
            </a:stretch>
          </a:blipFill>
        </p:spPr>
        <p:txBody>
          <a:bodyPr wrap="square" lIns="0" tIns="0" rIns="0" bIns="0" rtlCol="0"/>
          <a:lstStyle/>
          <a:p>
            <a:endParaRPr/>
          </a:p>
        </p:txBody>
      </p:sp>
      <p:sp>
        <p:nvSpPr>
          <p:cNvPr id="12" name="Forme libre 11"/>
          <p:cNvSpPr/>
          <p:nvPr/>
        </p:nvSpPr>
        <p:spPr>
          <a:xfrm>
            <a:off x="1282700" y="2697594"/>
            <a:ext cx="2698557" cy="1868056"/>
          </a:xfrm>
          <a:custGeom>
            <a:avLst/>
            <a:gdLst>
              <a:gd name="connsiteX0" fmla="*/ 2698557 w 2698557"/>
              <a:gd name="connsiteY0" fmla="*/ 0 h 2490740"/>
              <a:gd name="connsiteX1" fmla="*/ 2458411 w 2698557"/>
              <a:gd name="connsiteY1" fmla="*/ 18473 h 2490740"/>
              <a:gd name="connsiteX2" fmla="*/ 2301393 w 2698557"/>
              <a:gd name="connsiteY2" fmla="*/ 101600 h 2490740"/>
              <a:gd name="connsiteX3" fmla="*/ 2245975 w 2698557"/>
              <a:gd name="connsiteY3" fmla="*/ 129309 h 2490740"/>
              <a:gd name="connsiteX4" fmla="*/ 2245975 w 2698557"/>
              <a:gd name="connsiteY4" fmla="*/ 212437 h 2490740"/>
              <a:gd name="connsiteX5" fmla="*/ 2227502 w 2698557"/>
              <a:gd name="connsiteY5" fmla="*/ 304800 h 2490740"/>
              <a:gd name="connsiteX6" fmla="*/ 2153611 w 2698557"/>
              <a:gd name="connsiteY6" fmla="*/ 434109 h 2490740"/>
              <a:gd name="connsiteX7" fmla="*/ 2125902 w 2698557"/>
              <a:gd name="connsiteY7" fmla="*/ 480291 h 2490740"/>
              <a:gd name="connsiteX8" fmla="*/ 2015066 w 2698557"/>
              <a:gd name="connsiteY8" fmla="*/ 665019 h 2490740"/>
              <a:gd name="connsiteX9" fmla="*/ 1904229 w 2698557"/>
              <a:gd name="connsiteY9" fmla="*/ 720437 h 2490740"/>
              <a:gd name="connsiteX10" fmla="*/ 1793393 w 2698557"/>
              <a:gd name="connsiteY10" fmla="*/ 729673 h 2490740"/>
              <a:gd name="connsiteX11" fmla="*/ 1728739 w 2698557"/>
              <a:gd name="connsiteY11" fmla="*/ 729673 h 2490740"/>
              <a:gd name="connsiteX12" fmla="*/ 1691793 w 2698557"/>
              <a:gd name="connsiteY12" fmla="*/ 794328 h 2490740"/>
              <a:gd name="connsiteX13" fmla="*/ 1571720 w 2698557"/>
              <a:gd name="connsiteY13" fmla="*/ 868219 h 2490740"/>
              <a:gd name="connsiteX14" fmla="*/ 1534775 w 2698557"/>
              <a:gd name="connsiteY14" fmla="*/ 895928 h 2490740"/>
              <a:gd name="connsiteX15" fmla="*/ 1433175 w 2698557"/>
              <a:gd name="connsiteY15" fmla="*/ 951346 h 2490740"/>
              <a:gd name="connsiteX16" fmla="*/ 1423939 w 2698557"/>
              <a:gd name="connsiteY16" fmla="*/ 1136073 h 2490740"/>
              <a:gd name="connsiteX17" fmla="*/ 1460884 w 2698557"/>
              <a:gd name="connsiteY17" fmla="*/ 1265382 h 2490740"/>
              <a:gd name="connsiteX18" fmla="*/ 1433175 w 2698557"/>
              <a:gd name="connsiteY18" fmla="*/ 1366982 h 2490740"/>
              <a:gd name="connsiteX19" fmla="*/ 1359284 w 2698557"/>
              <a:gd name="connsiteY19" fmla="*/ 1440873 h 2490740"/>
              <a:gd name="connsiteX20" fmla="*/ 1285393 w 2698557"/>
              <a:gd name="connsiteY20" fmla="*/ 1477819 h 2490740"/>
              <a:gd name="connsiteX21" fmla="*/ 1229975 w 2698557"/>
              <a:gd name="connsiteY21" fmla="*/ 1477819 h 2490740"/>
              <a:gd name="connsiteX22" fmla="*/ 1100666 w 2698557"/>
              <a:gd name="connsiteY22" fmla="*/ 1431637 h 2490740"/>
              <a:gd name="connsiteX23" fmla="*/ 999066 w 2698557"/>
              <a:gd name="connsiteY23" fmla="*/ 1514764 h 2490740"/>
              <a:gd name="connsiteX24" fmla="*/ 999066 w 2698557"/>
              <a:gd name="connsiteY24" fmla="*/ 1616364 h 2490740"/>
              <a:gd name="connsiteX25" fmla="*/ 814339 w 2698557"/>
              <a:gd name="connsiteY25" fmla="*/ 1754909 h 2490740"/>
              <a:gd name="connsiteX26" fmla="*/ 777393 w 2698557"/>
              <a:gd name="connsiteY26" fmla="*/ 1782619 h 2490740"/>
              <a:gd name="connsiteX27" fmla="*/ 583429 w 2698557"/>
              <a:gd name="connsiteY27" fmla="*/ 1791855 h 2490740"/>
              <a:gd name="connsiteX28" fmla="*/ 426411 w 2698557"/>
              <a:gd name="connsiteY28" fmla="*/ 1681019 h 2490740"/>
              <a:gd name="connsiteX29" fmla="*/ 250920 w 2698557"/>
              <a:gd name="connsiteY29" fmla="*/ 1560946 h 2490740"/>
              <a:gd name="connsiteX30" fmla="*/ 56957 w 2698557"/>
              <a:gd name="connsiteY30" fmla="*/ 1533237 h 2490740"/>
              <a:gd name="connsiteX31" fmla="*/ 1539 w 2698557"/>
              <a:gd name="connsiteY31" fmla="*/ 1662546 h 2490740"/>
              <a:gd name="connsiteX32" fmla="*/ 66193 w 2698557"/>
              <a:gd name="connsiteY32" fmla="*/ 1810328 h 2490740"/>
              <a:gd name="connsiteX33" fmla="*/ 158557 w 2698557"/>
              <a:gd name="connsiteY33" fmla="*/ 1884219 h 2490740"/>
              <a:gd name="connsiteX34" fmla="*/ 278629 w 2698557"/>
              <a:gd name="connsiteY34" fmla="*/ 1939637 h 2490740"/>
              <a:gd name="connsiteX35" fmla="*/ 315575 w 2698557"/>
              <a:gd name="connsiteY35" fmla="*/ 2059709 h 2490740"/>
              <a:gd name="connsiteX36" fmla="*/ 315575 w 2698557"/>
              <a:gd name="connsiteY36" fmla="*/ 2124364 h 2490740"/>
              <a:gd name="connsiteX37" fmla="*/ 389466 w 2698557"/>
              <a:gd name="connsiteY37" fmla="*/ 2262909 h 2490740"/>
              <a:gd name="connsiteX38" fmla="*/ 426411 w 2698557"/>
              <a:gd name="connsiteY38" fmla="*/ 2373746 h 2490740"/>
              <a:gd name="connsiteX39" fmla="*/ 426411 w 2698557"/>
              <a:gd name="connsiteY39" fmla="*/ 2410691 h 2490740"/>
              <a:gd name="connsiteX40" fmla="*/ 389466 w 2698557"/>
              <a:gd name="connsiteY40" fmla="*/ 2484582 h 2490740"/>
              <a:gd name="connsiteX41" fmla="*/ 398702 w 2698557"/>
              <a:gd name="connsiteY41" fmla="*/ 2447637 h 24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98557" h="2490740">
                <a:moveTo>
                  <a:pt x="2698557" y="0"/>
                </a:moveTo>
                <a:cubicBezTo>
                  <a:pt x="2611581" y="770"/>
                  <a:pt x="2524605" y="1540"/>
                  <a:pt x="2458411" y="18473"/>
                </a:cubicBezTo>
                <a:cubicBezTo>
                  <a:pt x="2392217" y="35406"/>
                  <a:pt x="2336799" y="83127"/>
                  <a:pt x="2301393" y="101600"/>
                </a:cubicBezTo>
                <a:cubicBezTo>
                  <a:pt x="2265987" y="120073"/>
                  <a:pt x="2255211" y="110836"/>
                  <a:pt x="2245975" y="129309"/>
                </a:cubicBezTo>
                <a:cubicBezTo>
                  <a:pt x="2236739" y="147782"/>
                  <a:pt x="2249054" y="183189"/>
                  <a:pt x="2245975" y="212437"/>
                </a:cubicBezTo>
                <a:cubicBezTo>
                  <a:pt x="2242896" y="241685"/>
                  <a:pt x="2242896" y="267855"/>
                  <a:pt x="2227502" y="304800"/>
                </a:cubicBezTo>
                <a:cubicBezTo>
                  <a:pt x="2212108" y="341745"/>
                  <a:pt x="2170544" y="404861"/>
                  <a:pt x="2153611" y="434109"/>
                </a:cubicBezTo>
                <a:cubicBezTo>
                  <a:pt x="2136678" y="463357"/>
                  <a:pt x="2125902" y="480291"/>
                  <a:pt x="2125902" y="480291"/>
                </a:cubicBezTo>
                <a:cubicBezTo>
                  <a:pt x="2102811" y="518776"/>
                  <a:pt x="2052012" y="624995"/>
                  <a:pt x="2015066" y="665019"/>
                </a:cubicBezTo>
                <a:cubicBezTo>
                  <a:pt x="1978121" y="705043"/>
                  <a:pt x="1941175" y="709661"/>
                  <a:pt x="1904229" y="720437"/>
                </a:cubicBezTo>
                <a:cubicBezTo>
                  <a:pt x="1867284" y="731213"/>
                  <a:pt x="1822641" y="728134"/>
                  <a:pt x="1793393" y="729673"/>
                </a:cubicBezTo>
                <a:cubicBezTo>
                  <a:pt x="1764145" y="731212"/>
                  <a:pt x="1745672" y="718897"/>
                  <a:pt x="1728739" y="729673"/>
                </a:cubicBezTo>
                <a:cubicBezTo>
                  <a:pt x="1711806" y="740449"/>
                  <a:pt x="1717963" y="771237"/>
                  <a:pt x="1691793" y="794328"/>
                </a:cubicBezTo>
                <a:cubicBezTo>
                  <a:pt x="1665623" y="817419"/>
                  <a:pt x="1597890" y="851286"/>
                  <a:pt x="1571720" y="868219"/>
                </a:cubicBezTo>
                <a:cubicBezTo>
                  <a:pt x="1545550" y="885152"/>
                  <a:pt x="1557866" y="882074"/>
                  <a:pt x="1534775" y="895928"/>
                </a:cubicBezTo>
                <a:cubicBezTo>
                  <a:pt x="1511684" y="909783"/>
                  <a:pt x="1451648" y="911322"/>
                  <a:pt x="1433175" y="951346"/>
                </a:cubicBezTo>
                <a:cubicBezTo>
                  <a:pt x="1414702" y="991370"/>
                  <a:pt x="1419321" y="1083734"/>
                  <a:pt x="1423939" y="1136073"/>
                </a:cubicBezTo>
                <a:cubicBezTo>
                  <a:pt x="1428557" y="1188412"/>
                  <a:pt x="1459345" y="1226897"/>
                  <a:pt x="1460884" y="1265382"/>
                </a:cubicBezTo>
                <a:cubicBezTo>
                  <a:pt x="1462423" y="1303867"/>
                  <a:pt x="1450108" y="1337734"/>
                  <a:pt x="1433175" y="1366982"/>
                </a:cubicBezTo>
                <a:cubicBezTo>
                  <a:pt x="1416242" y="1396230"/>
                  <a:pt x="1383914" y="1422400"/>
                  <a:pt x="1359284" y="1440873"/>
                </a:cubicBezTo>
                <a:cubicBezTo>
                  <a:pt x="1334654" y="1459346"/>
                  <a:pt x="1306944" y="1471661"/>
                  <a:pt x="1285393" y="1477819"/>
                </a:cubicBezTo>
                <a:cubicBezTo>
                  <a:pt x="1263842" y="1483977"/>
                  <a:pt x="1260763" y="1485516"/>
                  <a:pt x="1229975" y="1477819"/>
                </a:cubicBezTo>
                <a:cubicBezTo>
                  <a:pt x="1199187" y="1470122"/>
                  <a:pt x="1139151" y="1425480"/>
                  <a:pt x="1100666" y="1431637"/>
                </a:cubicBezTo>
                <a:cubicBezTo>
                  <a:pt x="1062181" y="1437794"/>
                  <a:pt x="1015999" y="1483976"/>
                  <a:pt x="999066" y="1514764"/>
                </a:cubicBezTo>
                <a:cubicBezTo>
                  <a:pt x="982133" y="1545552"/>
                  <a:pt x="1029854" y="1576340"/>
                  <a:pt x="999066" y="1616364"/>
                </a:cubicBezTo>
                <a:cubicBezTo>
                  <a:pt x="968278" y="1656388"/>
                  <a:pt x="814339" y="1754909"/>
                  <a:pt x="814339" y="1754909"/>
                </a:cubicBezTo>
                <a:cubicBezTo>
                  <a:pt x="777394" y="1782618"/>
                  <a:pt x="815878" y="1776461"/>
                  <a:pt x="777393" y="1782619"/>
                </a:cubicBezTo>
                <a:cubicBezTo>
                  <a:pt x="738908" y="1788777"/>
                  <a:pt x="641926" y="1808788"/>
                  <a:pt x="583429" y="1791855"/>
                </a:cubicBezTo>
                <a:cubicBezTo>
                  <a:pt x="524932" y="1774922"/>
                  <a:pt x="481829" y="1719504"/>
                  <a:pt x="426411" y="1681019"/>
                </a:cubicBezTo>
                <a:cubicBezTo>
                  <a:pt x="370993" y="1642534"/>
                  <a:pt x="312496" y="1585576"/>
                  <a:pt x="250920" y="1560946"/>
                </a:cubicBezTo>
                <a:cubicBezTo>
                  <a:pt x="189344" y="1536316"/>
                  <a:pt x="98520" y="1516304"/>
                  <a:pt x="56957" y="1533237"/>
                </a:cubicBezTo>
                <a:cubicBezTo>
                  <a:pt x="15394" y="1550170"/>
                  <a:pt x="0" y="1616364"/>
                  <a:pt x="1539" y="1662546"/>
                </a:cubicBezTo>
                <a:cubicBezTo>
                  <a:pt x="3078" y="1708728"/>
                  <a:pt x="40023" y="1773383"/>
                  <a:pt x="66193" y="1810328"/>
                </a:cubicBezTo>
                <a:cubicBezTo>
                  <a:pt x="92363" y="1847273"/>
                  <a:pt x="123151" y="1862668"/>
                  <a:pt x="158557" y="1884219"/>
                </a:cubicBezTo>
                <a:cubicBezTo>
                  <a:pt x="193963" y="1905771"/>
                  <a:pt x="252459" y="1910389"/>
                  <a:pt x="278629" y="1939637"/>
                </a:cubicBezTo>
                <a:cubicBezTo>
                  <a:pt x="304799" y="1968885"/>
                  <a:pt x="309417" y="2028921"/>
                  <a:pt x="315575" y="2059709"/>
                </a:cubicBezTo>
                <a:cubicBezTo>
                  <a:pt x="321733" y="2090497"/>
                  <a:pt x="303260" y="2090497"/>
                  <a:pt x="315575" y="2124364"/>
                </a:cubicBezTo>
                <a:cubicBezTo>
                  <a:pt x="327890" y="2158231"/>
                  <a:pt x="370993" y="2221345"/>
                  <a:pt x="389466" y="2262909"/>
                </a:cubicBezTo>
                <a:cubicBezTo>
                  <a:pt x="407939" y="2304473"/>
                  <a:pt x="420254" y="2349116"/>
                  <a:pt x="426411" y="2373746"/>
                </a:cubicBezTo>
                <a:cubicBezTo>
                  <a:pt x="432569" y="2398376"/>
                  <a:pt x="432568" y="2392218"/>
                  <a:pt x="426411" y="2410691"/>
                </a:cubicBezTo>
                <a:cubicBezTo>
                  <a:pt x="420254" y="2429164"/>
                  <a:pt x="394084" y="2478424"/>
                  <a:pt x="389466" y="2484582"/>
                </a:cubicBezTo>
                <a:cubicBezTo>
                  <a:pt x="384848" y="2490740"/>
                  <a:pt x="391775" y="2469188"/>
                  <a:pt x="398702" y="244763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object 7"/>
          <p:cNvSpPr txBox="1"/>
          <p:nvPr/>
        </p:nvSpPr>
        <p:spPr>
          <a:xfrm>
            <a:off x="158557" y="4720495"/>
            <a:ext cx="4038600" cy="492443"/>
          </a:xfrm>
          <a:prstGeom prst="rect">
            <a:avLst/>
          </a:prstGeom>
        </p:spPr>
        <p:txBody>
          <a:bodyPr vert="horz" wrap="square" lIns="0" tIns="0" rIns="0" bIns="0" rtlCol="0">
            <a:spAutoFit/>
          </a:bodyPr>
          <a:lstStyle/>
          <a:p>
            <a:pPr marL="12700">
              <a:lnSpc>
                <a:spcPct val="100000"/>
              </a:lnSpc>
            </a:pPr>
            <a:r>
              <a:rPr sz="1600" spc="-10" dirty="0">
                <a:solidFill>
                  <a:schemeClr val="bg1"/>
                </a:solidFill>
                <a:latin typeface="Arial" pitchFamily="34" charset="0"/>
                <a:cs typeface="Arial" pitchFamily="34" charset="0"/>
              </a:rPr>
              <a:t>Coupe histologique </a:t>
            </a:r>
            <a:r>
              <a:rPr sz="1600" spc="-5" dirty="0">
                <a:solidFill>
                  <a:schemeClr val="bg1"/>
                </a:solidFill>
                <a:latin typeface="Arial" pitchFamily="34" charset="0"/>
                <a:cs typeface="Arial" pitchFamily="34" charset="0"/>
              </a:rPr>
              <a:t>de </a:t>
            </a:r>
            <a:r>
              <a:rPr sz="1600" spc="-5" dirty="0" err="1">
                <a:solidFill>
                  <a:schemeClr val="bg1"/>
                </a:solidFill>
                <a:latin typeface="Arial" pitchFamily="34" charset="0"/>
                <a:cs typeface="Arial" pitchFamily="34" charset="0"/>
              </a:rPr>
              <a:t>testicule</a:t>
            </a:r>
            <a:r>
              <a:rPr sz="1600" spc="10" dirty="0">
                <a:solidFill>
                  <a:schemeClr val="bg1"/>
                </a:solidFill>
                <a:latin typeface="Arial" pitchFamily="34" charset="0"/>
                <a:cs typeface="Arial" pitchFamily="34" charset="0"/>
              </a:rPr>
              <a:t> </a:t>
            </a:r>
            <a:r>
              <a:rPr sz="1600" spc="-5" dirty="0" smtClean="0">
                <a:solidFill>
                  <a:schemeClr val="bg1"/>
                </a:solidFill>
                <a:latin typeface="Arial" pitchFamily="34" charset="0"/>
                <a:cs typeface="Arial" pitchFamily="34" charset="0"/>
              </a:rPr>
              <a:t>d</a:t>
            </a:r>
            <a:r>
              <a:rPr lang="fr-FR" sz="1600" spc="-5" dirty="0" smtClean="0">
                <a:solidFill>
                  <a:schemeClr val="bg1"/>
                </a:solidFill>
                <a:latin typeface="Arial" pitchFamily="34" charset="0"/>
                <a:cs typeface="Arial" pitchFamily="34" charset="0"/>
              </a:rPr>
              <a:t>e flet </a:t>
            </a:r>
          </a:p>
          <a:p>
            <a:pPr marL="12700">
              <a:lnSpc>
                <a:spcPct val="100000"/>
              </a:lnSpc>
            </a:pPr>
            <a:r>
              <a:rPr lang="fr-FR" sz="1600" spc="-5" dirty="0" smtClean="0">
                <a:solidFill>
                  <a:schemeClr val="bg1"/>
                </a:solidFill>
                <a:latin typeface="Arial" pitchFamily="34" charset="0"/>
                <a:cs typeface="Arial" pitchFamily="34" charset="0"/>
              </a:rPr>
              <a:t>montrant la présence d’ovocytes</a:t>
            </a:r>
            <a:r>
              <a:rPr lang="fr-FR" sz="1200" spc="-15" baseline="13888" dirty="0" smtClean="0">
                <a:solidFill>
                  <a:schemeClr val="bg1"/>
                </a:solidFill>
                <a:latin typeface="Arial" pitchFamily="34" charset="0"/>
                <a:cs typeface="Arial" pitchFamily="34" charset="0"/>
              </a:rPr>
              <a:t>(</a:t>
            </a:r>
            <a:r>
              <a:rPr lang="fr-FR" sz="1200" spc="-5" dirty="0" smtClean="0">
                <a:solidFill>
                  <a:schemeClr val="bg1"/>
                </a:solidFill>
                <a:latin typeface="Arial" pitchFamily="34" charset="0"/>
                <a:cs typeface="Arial" pitchFamily="34" charset="0"/>
              </a:rPr>
              <a:t>C. </a:t>
            </a:r>
            <a:r>
              <a:rPr lang="fr-FR" sz="1200" spc="-10" dirty="0" smtClean="0">
                <a:solidFill>
                  <a:schemeClr val="bg1"/>
                </a:solidFill>
                <a:latin typeface="Arial" pitchFamily="34" charset="0"/>
                <a:cs typeface="Arial" pitchFamily="34" charset="0"/>
              </a:rPr>
              <a:t>Minier,</a:t>
            </a:r>
            <a:r>
              <a:rPr lang="fr-FR" sz="1200" spc="-50" dirty="0" smtClean="0">
                <a:solidFill>
                  <a:schemeClr val="bg1"/>
                </a:solidFill>
                <a:latin typeface="Arial" pitchFamily="34" charset="0"/>
                <a:cs typeface="Arial" pitchFamily="34" charset="0"/>
              </a:rPr>
              <a:t> </a:t>
            </a:r>
            <a:r>
              <a:rPr lang="fr-FR" sz="1200" spc="-10" dirty="0" smtClean="0">
                <a:solidFill>
                  <a:schemeClr val="bg1"/>
                </a:solidFill>
                <a:latin typeface="Arial" pitchFamily="34" charset="0"/>
                <a:cs typeface="Arial" pitchFamily="34" charset="0"/>
              </a:rPr>
              <a:t>2008)</a:t>
            </a:r>
            <a:endParaRPr sz="1200" dirty="0">
              <a:solidFill>
                <a:schemeClr val="bg1"/>
              </a:solidFill>
              <a:latin typeface="Arial" pitchFamily="34" charset="0"/>
              <a:cs typeface="Arial" pitchFamily="34" charset="0"/>
            </a:endParaRPr>
          </a:p>
        </p:txBody>
      </p:sp>
      <p:sp>
        <p:nvSpPr>
          <p:cNvPr id="2" name="Rectangle 1"/>
          <p:cNvSpPr/>
          <p:nvPr/>
        </p:nvSpPr>
        <p:spPr>
          <a:xfrm>
            <a:off x="139700" y="5257993"/>
            <a:ext cx="3886200" cy="646331"/>
          </a:xfrm>
          <a:prstGeom prst="rect">
            <a:avLst/>
          </a:prstGeom>
          <a:solidFill>
            <a:srgbClr val="FFFF00"/>
          </a:solidFill>
        </p:spPr>
        <p:txBody>
          <a:bodyPr wrap="square">
            <a:spAutoFit/>
          </a:bodyPr>
          <a:lstStyle/>
          <a:p>
            <a:r>
              <a:rPr lang="en-US" dirty="0" smtClean="0">
                <a:solidFill>
                  <a:srgbClr val="222222"/>
                </a:solidFill>
                <a:latin typeface="arial" panose="020B0604020202020204" pitchFamily="34" charset="0"/>
              </a:rPr>
              <a:t>Histological </a:t>
            </a:r>
            <a:r>
              <a:rPr lang="en-US" dirty="0">
                <a:solidFill>
                  <a:srgbClr val="222222"/>
                </a:solidFill>
                <a:latin typeface="arial" panose="020B0604020202020204" pitchFamily="34" charset="0"/>
              </a:rPr>
              <a:t>section of flounder testis showing the presence of oocytes</a:t>
            </a:r>
            <a:endParaRPr lang="fr-FR" dirty="0"/>
          </a:p>
        </p:txBody>
      </p:sp>
      <p:sp>
        <p:nvSpPr>
          <p:cNvPr id="3" name="Rectangle 2"/>
          <p:cNvSpPr/>
          <p:nvPr/>
        </p:nvSpPr>
        <p:spPr>
          <a:xfrm>
            <a:off x="4178300" y="4108450"/>
            <a:ext cx="4559300" cy="923330"/>
          </a:xfrm>
          <a:prstGeom prst="rect">
            <a:avLst/>
          </a:prstGeom>
          <a:solidFill>
            <a:srgbClr val="FFFF00"/>
          </a:solidFill>
        </p:spPr>
        <p:txBody>
          <a:bodyPr>
            <a:spAutoFit/>
          </a:bodyPr>
          <a:lstStyle/>
          <a:p>
            <a:r>
              <a:rPr lang="en-US" dirty="0" smtClean="0">
                <a:solidFill>
                  <a:schemeClr val="tx2">
                    <a:lumMod val="75000"/>
                  </a:schemeClr>
                </a:solidFill>
                <a:latin typeface="Arial" panose="020B0604020202020204" pitchFamily="34" charset="0"/>
                <a:cs typeface="Arial" panose="020B0604020202020204" pitchFamily="34" charset="0"/>
              </a:rPr>
              <a:t>80</a:t>
            </a:r>
            <a:r>
              <a:rPr lang="en-US" dirty="0">
                <a:solidFill>
                  <a:schemeClr val="tx2">
                    <a:lumMod val="75000"/>
                  </a:schemeClr>
                </a:solidFill>
                <a:latin typeface="Arial" panose="020B0604020202020204" pitchFamily="34" charset="0"/>
                <a:cs typeface="Arial" panose="020B0604020202020204" pitchFamily="34" charset="0"/>
              </a:rPr>
              <a:t>% of rejected drugs cross the barrier of the treatment plant not equipped to retain these molecules.</a:t>
            </a:r>
            <a:endParaRPr lang="fr-FR" dirty="0">
              <a:solidFill>
                <a:schemeClr val="tx2">
                  <a:lumMod val="75000"/>
                </a:schemeClr>
              </a:solidFill>
              <a:latin typeface="Arial" panose="020B0604020202020204" pitchFamily="34" charset="0"/>
              <a:cs typeface="Arial" panose="020B0604020202020204" pitchFamily="34" charset="0"/>
            </a:endParaRPr>
          </a:p>
        </p:txBody>
      </p:sp>
      <p:pic>
        <p:nvPicPr>
          <p:cNvPr id="4100" name="Picture 4" descr="Résultat de recherche d'images pour &quot;fle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031875"/>
            <a:ext cx="2724150" cy="1236077"/>
          </a:xfrm>
          <a:prstGeom prst="rect">
            <a:avLst/>
          </a:prstGeom>
          <a:solidFill>
            <a:schemeClr val="tx1"/>
          </a:solidFill>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900" y="463530"/>
            <a:ext cx="8839200" cy="3416320"/>
          </a:xfrm>
          <a:prstGeom prst="rect">
            <a:avLst/>
          </a:prstGeom>
        </p:spPr>
        <p:txBody>
          <a:bodyPr wrap="square">
            <a:spAutoFit/>
          </a:bodyPr>
          <a:lstStyle/>
          <a:p>
            <a:pPr algn="just"/>
            <a:r>
              <a:rPr lang="fr-FR" b="1" dirty="0">
                <a:solidFill>
                  <a:srgbClr val="FF0000"/>
                </a:solidFill>
                <a:latin typeface="Arial" pitchFamily="34" charset="0"/>
                <a:cs typeface="Arial" pitchFamily="34" charset="0"/>
              </a:rPr>
              <a:t>Les perturbateurs endocriniens </a:t>
            </a:r>
          </a:p>
          <a:p>
            <a:pPr algn="just"/>
            <a:r>
              <a:rPr lang="fr-FR" dirty="0">
                <a:solidFill>
                  <a:schemeClr val="bg1"/>
                </a:solidFill>
                <a:latin typeface="Arial" pitchFamily="34" charset="0"/>
                <a:cs typeface="Arial" pitchFamily="34" charset="0"/>
              </a:rPr>
              <a:t>Ces substances peuvent perturber et altérer le système  endocrinien de multiples espèces avec </a:t>
            </a:r>
            <a:r>
              <a:rPr lang="fr-FR" b="1" dirty="0">
                <a:solidFill>
                  <a:srgbClr val="FF0000"/>
                </a:solidFill>
                <a:latin typeface="Arial" pitchFamily="34" charset="0"/>
                <a:cs typeface="Arial" pitchFamily="34" charset="0"/>
              </a:rPr>
              <a:t>6</a:t>
            </a:r>
            <a:r>
              <a:rPr lang="fr-FR" dirty="0">
                <a:solidFill>
                  <a:srgbClr val="FF0000"/>
                </a:solidFill>
                <a:latin typeface="Arial" pitchFamily="34" charset="0"/>
                <a:cs typeface="Arial" pitchFamily="34" charset="0"/>
              </a:rPr>
              <a:t> conséquences: </a:t>
            </a:r>
          </a:p>
          <a:p>
            <a:pPr marL="342900" indent="-342900" algn="just">
              <a:buAutoNum type="arabicPeriod"/>
            </a:pPr>
            <a:r>
              <a:rPr lang="fr-FR" dirty="0" smtClean="0">
                <a:solidFill>
                  <a:schemeClr val="bg1"/>
                </a:solidFill>
                <a:latin typeface="Arial" pitchFamily="34" charset="0"/>
                <a:cs typeface="Arial" pitchFamily="34" charset="0"/>
              </a:rPr>
              <a:t>modification </a:t>
            </a:r>
            <a:r>
              <a:rPr lang="fr-FR" dirty="0">
                <a:solidFill>
                  <a:schemeClr val="bg1"/>
                </a:solidFill>
                <a:latin typeface="Arial" pitchFamily="34" charset="0"/>
                <a:cs typeface="Arial" pitchFamily="34" charset="0"/>
              </a:rPr>
              <a:t>du sex-ratio,	</a:t>
            </a:r>
            <a:endParaRPr lang="fr-FR" dirty="0" smtClean="0">
              <a:solidFill>
                <a:schemeClr val="bg1"/>
              </a:solidFill>
              <a:latin typeface="Arial" pitchFamily="34" charset="0"/>
              <a:cs typeface="Arial" pitchFamily="34" charset="0"/>
            </a:endParaRPr>
          </a:p>
          <a:p>
            <a:pPr marL="342900" indent="-342900" algn="just">
              <a:buAutoNum type="arabicPeriod"/>
            </a:pPr>
            <a:r>
              <a:rPr lang="fr-FR" dirty="0" smtClean="0">
                <a:solidFill>
                  <a:schemeClr val="bg1"/>
                </a:solidFill>
                <a:latin typeface="Arial" pitchFamily="34" charset="0"/>
                <a:cs typeface="Arial" pitchFamily="34" charset="0"/>
              </a:rPr>
              <a:t>féminisation </a:t>
            </a:r>
            <a:r>
              <a:rPr lang="fr-FR" dirty="0">
                <a:solidFill>
                  <a:schemeClr val="bg1"/>
                </a:solidFill>
                <a:latin typeface="Arial" pitchFamily="34" charset="0"/>
                <a:cs typeface="Arial" pitchFamily="34" charset="0"/>
              </a:rPr>
              <a:t>des mâles 	</a:t>
            </a:r>
            <a:endParaRPr lang="fr-FR" dirty="0" smtClean="0">
              <a:solidFill>
                <a:schemeClr val="bg1"/>
              </a:solidFill>
              <a:latin typeface="Arial" pitchFamily="34" charset="0"/>
              <a:cs typeface="Arial" pitchFamily="34" charset="0"/>
            </a:endParaRPr>
          </a:p>
          <a:p>
            <a:pPr marL="342900" indent="-342900" algn="just">
              <a:buAutoNum type="arabicPeriod"/>
            </a:pPr>
            <a:r>
              <a:rPr lang="fr-FR" dirty="0" smtClean="0">
                <a:solidFill>
                  <a:schemeClr val="bg1"/>
                </a:solidFill>
                <a:latin typeface="Arial" pitchFamily="34" charset="0"/>
                <a:cs typeface="Arial" pitchFamily="34" charset="0"/>
              </a:rPr>
              <a:t>diminution </a:t>
            </a:r>
            <a:r>
              <a:rPr lang="fr-FR" dirty="0">
                <a:solidFill>
                  <a:schemeClr val="bg1"/>
                </a:solidFill>
                <a:latin typeface="Arial" pitchFamily="34" charset="0"/>
                <a:cs typeface="Arial" pitchFamily="34" charset="0"/>
              </a:rPr>
              <a:t>de la fertilité, du succès d’éclosion des œufs  	</a:t>
            </a:r>
            <a:endParaRPr lang="fr-FR" dirty="0" smtClean="0">
              <a:solidFill>
                <a:schemeClr val="bg1"/>
              </a:solidFill>
              <a:latin typeface="Arial" pitchFamily="34" charset="0"/>
              <a:cs typeface="Arial" pitchFamily="34" charset="0"/>
            </a:endParaRPr>
          </a:p>
          <a:p>
            <a:pPr marL="342900" indent="-342900" algn="just">
              <a:buAutoNum type="arabicPeriod"/>
            </a:pPr>
            <a:r>
              <a:rPr lang="fr-FR" dirty="0" smtClean="0">
                <a:solidFill>
                  <a:schemeClr val="bg1"/>
                </a:solidFill>
                <a:latin typeface="Arial" pitchFamily="34" charset="0"/>
                <a:cs typeface="Arial" pitchFamily="34" charset="0"/>
              </a:rPr>
              <a:t>diminution </a:t>
            </a:r>
            <a:r>
              <a:rPr lang="fr-FR" dirty="0">
                <a:solidFill>
                  <a:schemeClr val="bg1"/>
                </a:solidFill>
                <a:latin typeface="Arial" pitchFamily="34" charset="0"/>
                <a:cs typeface="Arial" pitchFamily="34" charset="0"/>
              </a:rPr>
              <a:t>de la survie de la descendance, </a:t>
            </a:r>
          </a:p>
          <a:p>
            <a:pPr algn="just"/>
            <a:r>
              <a:rPr lang="fr-FR" dirty="0">
                <a:solidFill>
                  <a:schemeClr val="bg1"/>
                </a:solidFill>
                <a:latin typeface="Arial" pitchFamily="34" charset="0"/>
                <a:cs typeface="Arial" pitchFamily="34" charset="0"/>
              </a:rPr>
              <a:t>5. changements du comportement sexuel		</a:t>
            </a:r>
            <a:endParaRPr lang="fr-FR" dirty="0" smtClean="0">
              <a:solidFill>
                <a:schemeClr val="bg1"/>
              </a:solidFill>
              <a:latin typeface="Arial" pitchFamily="34" charset="0"/>
              <a:cs typeface="Arial" pitchFamily="34" charset="0"/>
            </a:endParaRPr>
          </a:p>
          <a:p>
            <a:pPr algn="just"/>
            <a:r>
              <a:rPr lang="fr-FR" dirty="0" smtClean="0">
                <a:solidFill>
                  <a:schemeClr val="bg1"/>
                </a:solidFill>
                <a:latin typeface="Arial" pitchFamily="34" charset="0"/>
                <a:cs typeface="Arial" pitchFamily="34" charset="0"/>
              </a:rPr>
              <a:t>6</a:t>
            </a:r>
            <a:r>
              <a:rPr lang="fr-FR" dirty="0">
                <a:solidFill>
                  <a:schemeClr val="bg1"/>
                </a:solidFill>
                <a:latin typeface="Arial" pitchFamily="34" charset="0"/>
                <a:cs typeface="Arial" pitchFamily="34" charset="0"/>
              </a:rPr>
              <a:t>. perturbations résultant de la féminisation semblent  pouvoir conduire à la réduction ou la disparition  de population de poissons (Kidd </a:t>
            </a:r>
            <a:r>
              <a:rPr lang="fr-FR" i="1" dirty="0">
                <a:solidFill>
                  <a:schemeClr val="bg1"/>
                </a:solidFill>
                <a:latin typeface="Arial" pitchFamily="34" charset="0"/>
                <a:cs typeface="Arial" pitchFamily="34" charset="0"/>
              </a:rPr>
              <a:t>et al., </a:t>
            </a:r>
            <a:r>
              <a:rPr lang="fr-FR" dirty="0">
                <a:solidFill>
                  <a:schemeClr val="bg1"/>
                </a:solidFill>
                <a:latin typeface="Arial" pitchFamily="34" charset="0"/>
                <a:cs typeface="Arial" pitchFamily="34" charset="0"/>
              </a:rPr>
              <a:t>2007</a:t>
            </a:r>
            <a:r>
              <a:rPr lang="fr-FR" i="1" dirty="0">
                <a:solidFill>
                  <a:schemeClr val="bg1"/>
                </a:solidFill>
                <a:latin typeface="Arial" pitchFamily="34" charset="0"/>
                <a:cs typeface="Arial" pitchFamily="34" charset="0"/>
              </a:rPr>
              <a:t>) </a:t>
            </a:r>
            <a:endParaRPr lang="fr-FR" b="1" i="1" dirty="0">
              <a:solidFill>
                <a:schemeClr val="bg1"/>
              </a:solidFill>
              <a:latin typeface="Arial" pitchFamily="34" charset="0"/>
              <a:cs typeface="Arial" pitchFamily="34" charset="0"/>
            </a:endParaRPr>
          </a:p>
          <a:p>
            <a:pPr algn="just"/>
            <a:r>
              <a:rPr lang="fr-FR" b="1" dirty="0">
                <a:solidFill>
                  <a:srgbClr val="FF0000"/>
                </a:solidFill>
                <a:latin typeface="Arial" pitchFamily="34" charset="0"/>
                <a:cs typeface="Arial" pitchFamily="34" charset="0"/>
              </a:rPr>
              <a:t>Aujourd’hui, ≈ 550 molécules sont suspectées d’agir comme  perturbateurs endocriniens </a:t>
            </a:r>
            <a:r>
              <a:rPr lang="fr-FR" dirty="0">
                <a:solidFill>
                  <a:srgbClr val="FF0000"/>
                </a:solidFill>
                <a:latin typeface="Arial" pitchFamily="34" charset="0"/>
                <a:cs typeface="Arial" pitchFamily="34" charset="0"/>
              </a:rPr>
              <a:t>(CCE, 2001). </a:t>
            </a:r>
          </a:p>
        </p:txBody>
      </p:sp>
      <p:sp>
        <p:nvSpPr>
          <p:cNvPr id="5" name="Rectangle 1"/>
          <p:cNvSpPr>
            <a:spLocks noChangeArrowheads="1"/>
          </p:cNvSpPr>
          <p:nvPr/>
        </p:nvSpPr>
        <p:spPr bwMode="auto">
          <a:xfrm>
            <a:off x="292100" y="3964516"/>
            <a:ext cx="8763000" cy="2734734"/>
          </a:xfrm>
          <a:prstGeom prst="rect">
            <a:avLst/>
          </a:prstGeom>
          <a:solidFill>
            <a:srgbClr val="FFFF00"/>
          </a:solidFill>
          <a:ln>
            <a:noFill/>
          </a:ln>
          <a:effec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Endocrine </a:t>
            </a:r>
            <a:r>
              <a:rPr kumimoji="0" lang="fr-FR" altLang="fr-FR" sz="2000" b="1" i="0" u="none" strike="noStrike" cap="none" normalizeH="0" baseline="0" dirty="0" err="1" smtClean="0">
                <a:ln>
                  <a:noFill/>
                </a:ln>
                <a:solidFill>
                  <a:srgbClr val="FF0000"/>
                </a:solidFill>
                <a:effectLst/>
                <a:latin typeface="Arial" panose="020B0604020202020204" pitchFamily="34" charset="0"/>
                <a:cs typeface="Arial" panose="020B0604020202020204" pitchFamily="34" charset="0"/>
              </a:rPr>
              <a:t>disruptors</a:t>
            </a:r>
            <a:r>
              <a:rPr kumimoji="0" lang="fr-FR" altLang="fr-FR" sz="20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These</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substances </a:t>
            </a: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can</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disturb</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and alter the endocrine system of multiple </a:t>
            </a: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species</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with</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6 </a:t>
            </a:r>
            <a:r>
              <a:rPr kumimoji="0" lang="fr-FR" altLang="fr-FR" sz="1600" b="1"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consequences</a:t>
            </a:r>
            <a:r>
              <a:rPr kumimoji="0" lang="fr-FR" altLang="fr-FR" sz="1600" b="1"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modification of the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sex</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ratio,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feminization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of males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decrease</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in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fertility</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success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in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hatching</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eggs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decrease</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in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survival</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of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offspring</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changes in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sexual</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behavior</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disturbances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resulting</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from</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feminization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which</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can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lead to the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reduction</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or </a:t>
            </a:r>
            <a:r>
              <a:rPr kumimoji="0" lang="fr-FR" altLang="fr-FR" sz="1600" b="0" i="0" u="none" strike="noStrike" cap="none" normalizeH="0" dirty="0" err="1" smtClean="0">
                <a:ln>
                  <a:noFill/>
                </a:ln>
                <a:solidFill>
                  <a:schemeClr val="tx2">
                    <a:lumMod val="75000"/>
                  </a:schemeClr>
                </a:solidFill>
                <a:effectLst/>
                <a:latin typeface="Arial" panose="020B0604020202020204" pitchFamily="34" charset="0"/>
                <a:cs typeface="Arial" panose="020B0604020202020204" pitchFamily="34" charset="0"/>
              </a:rPr>
              <a:t>d</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isappearance</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marR="0" lvl="0" algn="just" defTabSz="914400" rtl="0" eaLnBrk="0" fontAlgn="base" latinLnBrk="0" hangingPunct="0">
              <a:lnSpc>
                <a:spcPct val="100000"/>
              </a:lnSpc>
              <a:spcBef>
                <a:spcPct val="0"/>
              </a:spcBef>
              <a:spcAft>
                <a:spcPct val="0"/>
              </a:spcAft>
              <a:buClrTx/>
              <a:buSzTx/>
              <a:tabLst/>
            </a:pP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of the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fish</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population (Kidd et al., 2007).</a:t>
            </a:r>
          </a:p>
          <a:p>
            <a:pPr marR="0" lvl="0" algn="just" defTabSz="914400" rtl="0" eaLnBrk="0" fontAlgn="base" latinLnBrk="0" hangingPunct="0">
              <a:lnSpc>
                <a:spcPct val="100000"/>
              </a:lnSpc>
              <a:spcBef>
                <a:spcPct val="0"/>
              </a:spcBef>
              <a:spcAft>
                <a:spcPct val="0"/>
              </a:spcAft>
              <a:buClrTx/>
              <a:buSzTx/>
              <a:tabLst/>
            </a:pP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Today</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 550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molecules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are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suspected</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of acting as endocrine </a:t>
            </a:r>
            <a:r>
              <a:rPr kumimoji="0" lang="fr-FR" altLang="fr-FR" sz="1600"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disruptors</a:t>
            </a:r>
            <a:r>
              <a:rPr kumimoji="0" lang="fr-FR" altLang="fr-FR" sz="1600"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(CEC, 2001). </a:t>
            </a:r>
          </a:p>
        </p:txBody>
      </p:sp>
      <p:sp>
        <p:nvSpPr>
          <p:cNvPr id="7"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extLst>
      <p:ext uri="{BB962C8B-B14F-4D97-AF65-F5344CB8AC3E}">
        <p14:creationId xmlns:p14="http://schemas.microsoft.com/office/powerpoint/2010/main" val="3032783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our &quot;perturbateur endocrinien poiss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555503"/>
            <a:ext cx="5486400" cy="62068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92700" y="1822450"/>
            <a:ext cx="4102100" cy="369332"/>
          </a:xfrm>
          <a:prstGeom prst="rect">
            <a:avLst/>
          </a:prstGeom>
        </p:spPr>
        <p:txBody>
          <a:bodyPr wrap="square">
            <a:spAutoFit/>
          </a:bodyPr>
          <a:lstStyle/>
          <a:p>
            <a:pPr algn="just"/>
            <a:r>
              <a:rPr lang="fr-FR" b="1" dirty="0" smtClean="0">
                <a:solidFill>
                  <a:srgbClr val="FF0000"/>
                </a:solidFill>
                <a:latin typeface="Arial" panose="020B0604020202020204" pitchFamily="34" charset="0"/>
                <a:cs typeface="Arial" pitchFamily="34" charset="0"/>
              </a:rPr>
              <a:t>ex:  </a:t>
            </a:r>
            <a:r>
              <a:rPr lang="fr-FR" dirty="0" smtClean="0">
                <a:solidFill>
                  <a:schemeClr val="bg1"/>
                </a:solidFill>
                <a:latin typeface="Arial" panose="020B0604020202020204" pitchFamily="34" charset="0"/>
                <a:cs typeface="Arial" pitchFamily="34" charset="0"/>
              </a:rPr>
              <a:t>le</a:t>
            </a:r>
            <a:r>
              <a:rPr lang="fr-FR" b="1" dirty="0" smtClean="0">
                <a:solidFill>
                  <a:srgbClr val="FF0000"/>
                </a:solidFill>
                <a:latin typeface="Arial" panose="020B0604020202020204" pitchFamily="34" charset="0"/>
                <a:cs typeface="Arial" pitchFamily="34" charset="0"/>
              </a:rPr>
              <a:t> </a:t>
            </a:r>
            <a:r>
              <a:rPr lang="fr-FR" dirty="0" err="1" smtClean="0">
                <a:solidFill>
                  <a:schemeClr val="bg1"/>
                </a:solidFill>
                <a:latin typeface="Arial" panose="020B0604020202020204" pitchFamily="34" charset="0"/>
                <a:cs typeface="Arial" panose="020B0604020202020204" pitchFamily="34" charset="0"/>
              </a:rPr>
              <a:t>Dichlorodiphényltrichloroéthane</a:t>
            </a:r>
            <a:r>
              <a:rPr lang="fr-FR" b="1" dirty="0" smtClean="0">
                <a:solidFill>
                  <a:srgbClr val="FF0000"/>
                </a:solidFill>
                <a:latin typeface="Arial" pitchFamily="34" charset="0"/>
                <a:cs typeface="Arial" pitchFamily="34" charset="0"/>
              </a:rPr>
              <a:t> </a:t>
            </a:r>
            <a:endParaRPr lang="fr-FR" b="1" dirty="0">
              <a:solidFill>
                <a:srgbClr val="FF0000"/>
              </a:solidFill>
              <a:latin typeface="Arial" pitchFamily="34" charset="0"/>
              <a:cs typeface="Arial" pitchFamily="34" charset="0"/>
            </a:endParaRPr>
          </a:p>
        </p:txBody>
      </p:sp>
      <p:pic>
        <p:nvPicPr>
          <p:cNvPr id="10" name="Picture 12" descr="Résultat de recherche d'images pour &quot;perturbateurs endocriniens list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566013"/>
            <a:ext cx="3352800" cy="1277064"/>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extLst>
      <p:ext uri="{BB962C8B-B14F-4D97-AF65-F5344CB8AC3E}">
        <p14:creationId xmlns:p14="http://schemas.microsoft.com/office/powerpoint/2010/main" val="643858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srcRect/>
          <a:stretch>
            <a:fillRect/>
          </a:stretch>
        </p:blipFill>
        <p:spPr bwMode="auto">
          <a:xfrm>
            <a:off x="6286500" y="2122626"/>
            <a:ext cx="2540000" cy="3281224"/>
          </a:xfrm>
          <a:prstGeom prst="rect">
            <a:avLst/>
          </a:prstGeom>
          <a:noFill/>
          <a:ln w="9525">
            <a:noFill/>
            <a:miter lim="800000"/>
            <a:headEnd/>
            <a:tailEnd/>
          </a:ln>
          <a:effectLst/>
        </p:spPr>
      </p:pic>
      <p:sp>
        <p:nvSpPr>
          <p:cNvPr id="6" name="Rectangle 5"/>
          <p:cNvSpPr/>
          <p:nvPr/>
        </p:nvSpPr>
        <p:spPr>
          <a:xfrm>
            <a:off x="139700" y="603250"/>
            <a:ext cx="8839200" cy="1477328"/>
          </a:xfrm>
          <a:prstGeom prst="rect">
            <a:avLst/>
          </a:prstGeom>
        </p:spPr>
        <p:txBody>
          <a:bodyPr wrap="square">
            <a:spAutoFit/>
          </a:bodyPr>
          <a:lstStyle/>
          <a:p>
            <a:pPr algn="just"/>
            <a:r>
              <a:rPr lang="fr-FR" b="1" dirty="0" smtClean="0">
                <a:solidFill>
                  <a:srgbClr val="FF0000"/>
                </a:solidFill>
                <a:latin typeface="Arial" pitchFamily="34" charset="0"/>
                <a:cs typeface="Arial" pitchFamily="34" charset="0"/>
              </a:rPr>
              <a:t>Le DDT</a:t>
            </a:r>
            <a:r>
              <a:rPr lang="fr-FR" dirty="0" smtClean="0">
                <a:solidFill>
                  <a:schemeClr val="bg1"/>
                </a:solidFill>
                <a:latin typeface="Arial" pitchFamily="34" charset="0"/>
                <a:cs typeface="Arial" pitchFamily="34" charset="0"/>
              </a:rPr>
              <a:t> est le </a:t>
            </a:r>
            <a:r>
              <a:rPr lang="fr-FR" dirty="0" err="1" smtClean="0">
                <a:solidFill>
                  <a:schemeClr val="bg1"/>
                </a:solidFill>
                <a:latin typeface="Arial" pitchFamily="34" charset="0"/>
                <a:cs typeface="Arial" pitchFamily="34" charset="0"/>
              </a:rPr>
              <a:t>dichloro</a:t>
            </a:r>
            <a:r>
              <a:rPr lang="fr-FR" dirty="0" smtClean="0">
                <a:solidFill>
                  <a:schemeClr val="bg1"/>
                </a:solidFill>
                <a:latin typeface="Arial" pitchFamily="34" charset="0"/>
                <a:cs typeface="Arial" pitchFamily="34" charset="0"/>
              </a:rPr>
              <a:t>-diphényle-</a:t>
            </a:r>
            <a:r>
              <a:rPr lang="fr-FR" dirty="0" err="1" smtClean="0">
                <a:solidFill>
                  <a:schemeClr val="bg1"/>
                </a:solidFill>
                <a:latin typeface="Arial" pitchFamily="34" charset="0"/>
                <a:cs typeface="Arial" pitchFamily="34" charset="0"/>
              </a:rPr>
              <a:t>trichloro</a:t>
            </a:r>
            <a:r>
              <a:rPr lang="fr-FR" dirty="0" smtClean="0">
                <a:solidFill>
                  <a:schemeClr val="bg1"/>
                </a:solidFill>
                <a:latin typeface="Arial" pitchFamily="34" charset="0"/>
                <a:cs typeface="Arial" pitchFamily="34" charset="0"/>
              </a:rPr>
              <a:t>-éthane, un pesticide chimique </a:t>
            </a:r>
            <a:r>
              <a:rPr lang="fr-FR" dirty="0" err="1" smtClean="0">
                <a:solidFill>
                  <a:schemeClr val="bg1"/>
                </a:solidFill>
                <a:latin typeface="Arial" pitchFamily="34" charset="0"/>
                <a:cs typeface="Arial" pitchFamily="34" charset="0"/>
              </a:rPr>
              <a:t>organo-chloré</a:t>
            </a:r>
            <a:r>
              <a:rPr lang="fr-FR" dirty="0" smtClean="0">
                <a:solidFill>
                  <a:schemeClr val="bg1"/>
                </a:solidFill>
                <a:latin typeface="Arial" pitchFamily="34" charset="0"/>
                <a:cs typeface="Arial" pitchFamily="34" charset="0"/>
              </a:rPr>
              <a:t> incolore utilisé pour détruire des insectes porteurs de maladies ou destructeurs de récoltes: c'est donc </a:t>
            </a:r>
            <a:r>
              <a:rPr lang="fr-FR" dirty="0" err="1" smtClean="0">
                <a:solidFill>
                  <a:schemeClr val="bg1"/>
                </a:solidFill>
                <a:latin typeface="Arial" pitchFamily="34" charset="0"/>
                <a:cs typeface="Arial" pitchFamily="34" charset="0"/>
              </a:rPr>
              <a:t>uninsecticide</a:t>
            </a:r>
            <a:r>
              <a:rPr lang="fr-FR" dirty="0" smtClean="0">
                <a:solidFill>
                  <a:schemeClr val="bg1"/>
                </a:solidFill>
                <a:latin typeface="Arial" pitchFamily="34" charset="0"/>
                <a:cs typeface="Arial" pitchFamily="34" charset="0"/>
              </a:rPr>
              <a:t>. Bien que ce produit soit interdit depuis des années en Amérique du Nord et en Europe, il est encore utilisé dans les pays en voie de développement</a:t>
            </a:r>
            <a:endParaRPr lang="fr-FR" dirty="0">
              <a:solidFill>
                <a:schemeClr val="bg1"/>
              </a:solidFill>
              <a:latin typeface="Arial" pitchFamily="34" charset="0"/>
              <a:cs typeface="Arial" pitchFamily="34" charset="0"/>
            </a:endParaRPr>
          </a:p>
        </p:txBody>
      </p:sp>
      <p:sp>
        <p:nvSpPr>
          <p:cNvPr id="7"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pic>
        <p:nvPicPr>
          <p:cNvPr id="8" name="Picture 4" descr="Résultat de recherche d'images pour &quot;dd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127250"/>
            <a:ext cx="2984500" cy="3281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DDT&quot;"/>
          <p:cNvPicPr>
            <a:picLocks noChangeAspect="1" noChangeArrowheads="1"/>
          </p:cNvPicPr>
          <p:nvPr/>
        </p:nvPicPr>
        <p:blipFill>
          <a:blip r:embed="rId4"/>
          <a:srcRect/>
          <a:stretch>
            <a:fillRect/>
          </a:stretch>
        </p:blipFill>
        <p:spPr bwMode="auto">
          <a:xfrm>
            <a:off x="3251200" y="2127250"/>
            <a:ext cx="29845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825500" y="1880260"/>
            <a:ext cx="8305800" cy="343692"/>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dirty="0" smtClean="0">
                <a:solidFill>
                  <a:schemeClr val="bg1"/>
                </a:solidFill>
                <a:latin typeface="Arial" panose="020B0604020202020204" pitchFamily="34" charset="0"/>
                <a:ea typeface="Calibri" panose="020F0502020204030204" pitchFamily="34" charset="0"/>
                <a:cs typeface="Arial" panose="020B0604020202020204" pitchFamily="34" charset="0"/>
              </a:rPr>
              <a:t>1. Rôles, distribution et dégradation de l’herbier de Posidonie</a:t>
            </a:r>
            <a:endParaRPr lang="fr-FR" sz="2400" kern="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15017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ésultat de recherche d'images pour &quot;perturbateur endocrinien poiss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898650"/>
            <a:ext cx="5368925"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ésultat de recherche d'images pour &quot;perturbateurs endocriniens poiss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976" y="1990090"/>
            <a:ext cx="340995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ésultat de recherche d'images pour &quot;pilul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975" y="852647"/>
            <a:ext cx="3336925" cy="10460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873750" y="483315"/>
            <a:ext cx="3111500" cy="369332"/>
          </a:xfrm>
          <a:prstGeom prst="rect">
            <a:avLst/>
          </a:prstGeom>
        </p:spPr>
        <p:txBody>
          <a:bodyPr wrap="square">
            <a:spAutoFit/>
          </a:bodyPr>
          <a:lstStyle/>
          <a:p>
            <a:pPr algn="just"/>
            <a:r>
              <a:rPr lang="fr-FR" dirty="0" smtClean="0">
                <a:solidFill>
                  <a:schemeClr val="bg1"/>
                </a:solidFill>
                <a:latin typeface="Arial" panose="020B0604020202020204" pitchFamily="34" charset="0"/>
                <a:cs typeface="Arial" pitchFamily="34" charset="0"/>
              </a:rPr>
              <a:t>ex:  le </a:t>
            </a:r>
            <a:r>
              <a:rPr lang="fr-FR" dirty="0">
                <a:solidFill>
                  <a:schemeClr val="bg1"/>
                </a:solidFill>
                <a:latin typeface="Arial" panose="020B0604020202020204" pitchFamily="34" charset="0"/>
                <a:cs typeface="Arial" panose="020B0604020202020204" pitchFamily="34" charset="0"/>
              </a:rPr>
              <a:t>Pilule </a:t>
            </a:r>
            <a:r>
              <a:rPr lang="fr-FR" dirty="0" smtClean="0">
                <a:solidFill>
                  <a:schemeClr val="bg1"/>
                </a:solidFill>
                <a:latin typeface="Arial" panose="020B0604020202020204" pitchFamily="34" charset="0"/>
                <a:cs typeface="Arial" panose="020B0604020202020204" pitchFamily="34" charset="0"/>
              </a:rPr>
              <a:t>contraceptive</a:t>
            </a:r>
            <a:endParaRPr lang="fr-FR" dirty="0">
              <a:solidFill>
                <a:schemeClr val="bg1"/>
              </a:solidFill>
              <a:latin typeface="Arial" pitchFamily="34" charset="0"/>
              <a:cs typeface="Arial" pitchFamily="34" charset="0"/>
            </a:endParaRPr>
          </a:p>
        </p:txBody>
      </p:sp>
      <p:pic>
        <p:nvPicPr>
          <p:cNvPr id="5134" name="Picture 14" descr="Résultat de recherche d'images pour &quot;perturbateurs endocriniens list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603250"/>
            <a:ext cx="2930525" cy="1371599"/>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extLst>
      <p:ext uri="{BB962C8B-B14F-4D97-AF65-F5344CB8AC3E}">
        <p14:creationId xmlns:p14="http://schemas.microsoft.com/office/powerpoint/2010/main" val="903299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ésultat de recherche d'images pour &quot;Nucella lapillus&quot;"/>
          <p:cNvPicPr>
            <a:picLocks noChangeAspect="1" noChangeArrowheads="1"/>
          </p:cNvPicPr>
          <p:nvPr/>
        </p:nvPicPr>
        <p:blipFill>
          <a:blip r:embed="rId2"/>
          <a:srcRect/>
          <a:stretch>
            <a:fillRect/>
          </a:stretch>
        </p:blipFill>
        <p:spPr bwMode="auto">
          <a:xfrm>
            <a:off x="5702300" y="2508250"/>
            <a:ext cx="2933700" cy="3914776"/>
          </a:xfrm>
          <a:prstGeom prst="rect">
            <a:avLst/>
          </a:prstGeom>
          <a:noFill/>
        </p:spPr>
      </p:pic>
      <p:sp>
        <p:nvSpPr>
          <p:cNvPr id="3" name="Rectangle 2"/>
          <p:cNvSpPr/>
          <p:nvPr/>
        </p:nvSpPr>
        <p:spPr>
          <a:xfrm>
            <a:off x="152400" y="554663"/>
            <a:ext cx="8839200" cy="1631216"/>
          </a:xfrm>
          <a:prstGeom prst="rect">
            <a:avLst/>
          </a:prstGeom>
        </p:spPr>
        <p:txBody>
          <a:bodyPr wrap="square">
            <a:spAutoFit/>
          </a:bodyPr>
          <a:lstStyle/>
          <a:p>
            <a:r>
              <a:rPr lang="fr-FR" sz="2000" dirty="0" smtClean="0">
                <a:solidFill>
                  <a:schemeClr val="bg1"/>
                </a:solidFill>
                <a:latin typeface="Arial" pitchFamily="34" charset="0"/>
                <a:cs typeface="Arial" pitchFamily="34" charset="0"/>
              </a:rPr>
              <a:t>Masculinisation (</a:t>
            </a:r>
            <a:r>
              <a:rPr lang="fr-FR" sz="2000" dirty="0" err="1" smtClean="0">
                <a:solidFill>
                  <a:schemeClr val="bg1"/>
                </a:solidFill>
                <a:latin typeface="Arial" pitchFamily="34" charset="0"/>
                <a:cs typeface="Arial" pitchFamily="34" charset="0"/>
              </a:rPr>
              <a:t>imposex</a:t>
            </a:r>
            <a:r>
              <a:rPr lang="fr-FR" sz="2000" dirty="0" smtClean="0">
                <a:solidFill>
                  <a:schemeClr val="bg1"/>
                </a:solidFill>
                <a:latin typeface="Arial" pitchFamily="34" charset="0"/>
                <a:cs typeface="Arial" pitchFamily="34" charset="0"/>
              </a:rPr>
              <a:t>) des mollusques  marins par le </a:t>
            </a:r>
            <a:r>
              <a:rPr lang="fr-FR" sz="2000" dirty="0" err="1" smtClean="0">
                <a:solidFill>
                  <a:schemeClr val="bg1"/>
                </a:solidFill>
                <a:latin typeface="Arial" pitchFamily="34" charset="0"/>
                <a:cs typeface="Arial" pitchFamily="34" charset="0"/>
              </a:rPr>
              <a:t>tributyl</a:t>
            </a:r>
            <a:r>
              <a:rPr lang="fr-FR" sz="2000" dirty="0" smtClean="0">
                <a:solidFill>
                  <a:schemeClr val="bg1"/>
                </a:solidFill>
                <a:latin typeface="Arial" pitchFamily="34" charset="0"/>
                <a:cs typeface="Arial" pitchFamily="34" charset="0"/>
              </a:rPr>
              <a:t> étain (TBT) </a:t>
            </a:r>
          </a:p>
          <a:p>
            <a:r>
              <a:rPr lang="fr-FR" sz="2000" dirty="0" smtClean="0">
                <a:solidFill>
                  <a:schemeClr val="bg1"/>
                </a:solidFill>
                <a:latin typeface="Arial" pitchFamily="34" charset="0"/>
                <a:cs typeface="Arial" pitchFamily="34" charset="0"/>
              </a:rPr>
              <a:t>Le </a:t>
            </a:r>
            <a:r>
              <a:rPr lang="fr-FR" sz="2000" dirty="0" err="1" smtClean="0">
                <a:solidFill>
                  <a:schemeClr val="bg1"/>
                </a:solidFill>
                <a:latin typeface="Arial" pitchFamily="34" charset="0"/>
                <a:cs typeface="Arial" pitchFamily="34" charset="0"/>
              </a:rPr>
              <a:t>tributylétain</a:t>
            </a:r>
            <a:r>
              <a:rPr lang="fr-FR" sz="2000" dirty="0" smtClean="0">
                <a:solidFill>
                  <a:schemeClr val="bg1"/>
                </a:solidFill>
                <a:latin typeface="Arial" pitchFamily="34" charset="0"/>
                <a:cs typeface="Arial" pitchFamily="34" charset="0"/>
              </a:rPr>
              <a:t> (TBT) est un composé toxique que l'on trouvait autrefois  dans la plupart des peintures </a:t>
            </a:r>
            <a:r>
              <a:rPr lang="fr-FR" sz="2000" dirty="0" err="1" smtClean="0">
                <a:solidFill>
                  <a:schemeClr val="bg1"/>
                </a:solidFill>
                <a:latin typeface="Arial" pitchFamily="34" charset="0"/>
                <a:cs typeface="Arial" pitchFamily="34" charset="0"/>
              </a:rPr>
              <a:t>antisalissures</a:t>
            </a:r>
            <a:r>
              <a:rPr lang="fr-FR" sz="2000" dirty="0" smtClean="0">
                <a:solidFill>
                  <a:schemeClr val="bg1"/>
                </a:solidFill>
                <a:latin typeface="Arial" pitchFamily="34" charset="0"/>
                <a:cs typeface="Arial" pitchFamily="34" charset="0"/>
              </a:rPr>
              <a:t> </a:t>
            </a:r>
          </a:p>
          <a:p>
            <a:r>
              <a:rPr lang="fr-FR" sz="2000" dirty="0" smtClean="0">
                <a:solidFill>
                  <a:schemeClr val="bg1"/>
                </a:solidFill>
                <a:latin typeface="Arial" pitchFamily="34" charset="0"/>
                <a:cs typeface="Arial" pitchFamily="34" charset="0"/>
              </a:rPr>
              <a:t>Déclin ou extinction des populations locales dans le monde entier </a:t>
            </a:r>
          </a:p>
          <a:p>
            <a:r>
              <a:rPr lang="fr-FR" sz="2000" dirty="0" smtClean="0">
                <a:solidFill>
                  <a:schemeClr val="bg1"/>
                </a:solidFill>
                <a:latin typeface="Arial" pitchFamily="34" charset="0"/>
                <a:cs typeface="Arial" pitchFamily="34" charset="0"/>
              </a:rPr>
              <a:t>Le cas le plus évident de perturbation endocrine par un polluant chimique </a:t>
            </a:r>
            <a:endParaRPr lang="fr-FR" sz="2000" dirty="0">
              <a:solidFill>
                <a:schemeClr val="bg1"/>
              </a:solidFill>
              <a:latin typeface="Arial" pitchFamily="34" charset="0"/>
              <a:cs typeface="Arial" pitchFamily="34" charset="0"/>
            </a:endParaRPr>
          </a:p>
        </p:txBody>
      </p:sp>
      <p:sp>
        <p:nvSpPr>
          <p:cNvPr id="6" name="object 6"/>
          <p:cNvSpPr txBox="1"/>
          <p:nvPr/>
        </p:nvSpPr>
        <p:spPr>
          <a:xfrm>
            <a:off x="5702300" y="4337050"/>
            <a:ext cx="1624965" cy="285115"/>
          </a:xfrm>
          <a:prstGeom prst="rect">
            <a:avLst/>
          </a:prstGeom>
          <a:solidFill>
            <a:schemeClr val="bg1"/>
          </a:solidFill>
        </p:spPr>
        <p:txBody>
          <a:bodyPr vert="horz" wrap="square" lIns="0" tIns="0" rIns="0" bIns="0" rtlCol="0">
            <a:spAutoFit/>
          </a:bodyPr>
          <a:lstStyle/>
          <a:p>
            <a:pPr marL="12700">
              <a:lnSpc>
                <a:spcPct val="100000"/>
              </a:lnSpc>
            </a:pPr>
            <a:r>
              <a:rPr sz="1800" i="1" spc="-5">
                <a:solidFill>
                  <a:schemeClr val="tx2">
                    <a:lumMod val="75000"/>
                  </a:schemeClr>
                </a:solidFill>
                <a:latin typeface="Arial" pitchFamily="34" charset="0"/>
                <a:cs typeface="Arial" pitchFamily="34" charset="0"/>
              </a:rPr>
              <a:t>Nucella</a:t>
            </a:r>
            <a:r>
              <a:rPr sz="1800" i="1" spc="-70">
                <a:solidFill>
                  <a:schemeClr val="tx2">
                    <a:lumMod val="75000"/>
                  </a:schemeClr>
                </a:solidFill>
                <a:latin typeface="Arial" pitchFamily="34" charset="0"/>
                <a:cs typeface="Arial" pitchFamily="34" charset="0"/>
              </a:rPr>
              <a:t> </a:t>
            </a:r>
            <a:r>
              <a:rPr lang="fr-FR" i="1" spc="-10" dirty="0" smtClean="0">
                <a:solidFill>
                  <a:schemeClr val="tx2">
                    <a:lumMod val="75000"/>
                  </a:schemeClr>
                </a:solidFill>
                <a:latin typeface="Arial" pitchFamily="34" charset="0"/>
                <a:cs typeface="Arial" pitchFamily="34" charset="0"/>
              </a:rPr>
              <a:t>l</a:t>
            </a:r>
            <a:r>
              <a:rPr sz="1800" i="1" spc="-10" smtClean="0">
                <a:solidFill>
                  <a:schemeClr val="tx2">
                    <a:lumMod val="75000"/>
                  </a:schemeClr>
                </a:solidFill>
                <a:latin typeface="Arial" pitchFamily="34" charset="0"/>
                <a:cs typeface="Arial" pitchFamily="34" charset="0"/>
              </a:rPr>
              <a:t>apillus</a:t>
            </a:r>
            <a:endParaRPr sz="1800" i="1">
              <a:solidFill>
                <a:schemeClr val="tx2">
                  <a:lumMod val="75000"/>
                </a:schemeClr>
              </a:solidFill>
              <a:latin typeface="Arial" pitchFamily="34" charset="0"/>
              <a:cs typeface="Arial" pitchFamily="34" charset="0"/>
            </a:endParaRPr>
          </a:p>
        </p:txBody>
      </p:sp>
      <p:pic>
        <p:nvPicPr>
          <p:cNvPr id="72708" name="Picture 4" descr="Résultat de recherche d'images pour &quot;peintures antisalissures&quot;"/>
          <p:cNvPicPr>
            <a:picLocks noChangeAspect="1" noChangeArrowheads="1"/>
          </p:cNvPicPr>
          <p:nvPr/>
        </p:nvPicPr>
        <p:blipFill>
          <a:blip r:embed="rId3"/>
          <a:srcRect/>
          <a:stretch>
            <a:fillRect/>
          </a:stretch>
        </p:blipFill>
        <p:spPr bwMode="auto">
          <a:xfrm>
            <a:off x="215900" y="2508250"/>
            <a:ext cx="2286000" cy="3505200"/>
          </a:xfrm>
          <a:prstGeom prst="rect">
            <a:avLst/>
          </a:prstGeom>
          <a:noFill/>
        </p:spPr>
      </p:pic>
      <p:sp>
        <p:nvSpPr>
          <p:cNvPr id="8" name="Rectangle 7"/>
          <p:cNvSpPr/>
          <p:nvPr/>
        </p:nvSpPr>
        <p:spPr>
          <a:xfrm>
            <a:off x="2501900" y="2508250"/>
            <a:ext cx="3200400" cy="2585323"/>
          </a:xfrm>
          <a:prstGeom prst="rect">
            <a:avLst/>
          </a:prstGeom>
        </p:spPr>
        <p:txBody>
          <a:bodyPr wrap="square">
            <a:spAutoFit/>
          </a:bodyPr>
          <a:lstStyle/>
          <a:p>
            <a:pPr algn="just"/>
            <a:r>
              <a:rPr lang="fr-FR" dirty="0" smtClean="0">
                <a:solidFill>
                  <a:schemeClr val="bg1"/>
                </a:solidFill>
                <a:latin typeface="Arial" pitchFamily="34" charset="0"/>
                <a:cs typeface="Arial" pitchFamily="34" charset="0"/>
              </a:rPr>
              <a:t>L'</a:t>
            </a:r>
            <a:r>
              <a:rPr lang="fr-FR" b="1" dirty="0" err="1" smtClean="0">
                <a:solidFill>
                  <a:schemeClr val="bg1"/>
                </a:solidFill>
                <a:latin typeface="Arial" pitchFamily="34" charset="0"/>
                <a:cs typeface="Arial" pitchFamily="34" charset="0"/>
              </a:rPr>
              <a:t>imposex</a:t>
            </a:r>
            <a:r>
              <a:rPr lang="fr-FR" dirty="0" smtClean="0">
                <a:solidFill>
                  <a:schemeClr val="bg1"/>
                </a:solidFill>
                <a:latin typeface="Arial" pitchFamily="34" charset="0"/>
                <a:cs typeface="Arial" pitchFamily="34" charset="0"/>
              </a:rPr>
              <a:t> se produit quand à la suite de l'exposition à un perturbateur endocrinien des caractéristiques mâles, comme le développement d'organes génitaux mâles (pénis et canal déférent par ex.), se développent chez un gastéropode femelle normal.</a:t>
            </a:r>
            <a:endParaRPr lang="fr-FR" dirty="0">
              <a:solidFill>
                <a:schemeClr val="bg1"/>
              </a:solidFill>
              <a:latin typeface="Arial" pitchFamily="34" charset="0"/>
              <a:cs typeface="Arial" pitchFamily="34" charset="0"/>
            </a:endParaRPr>
          </a:p>
        </p:txBody>
      </p:sp>
      <p:sp>
        <p:nvSpPr>
          <p:cNvPr id="72710" name="AutoShape 6" descr="Résultat de recherche d'images pour &quot;impose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2712" name="AutoShape 8" descr="Résultat de recherche d'images pour &quot;impose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2714" name="AutoShape 10" descr="Résultat de recherche d'images pour &quot;imposex&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2100" y="755650"/>
            <a:ext cx="4572000" cy="3962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016500" y="755650"/>
            <a:ext cx="3911485" cy="3962400"/>
          </a:xfrm>
          <a:prstGeom prst="rect">
            <a:avLst/>
          </a:prstGeom>
          <a:blipFill>
            <a:blip r:embed="rId3" cstate="print"/>
            <a:stretch>
              <a:fillRect/>
            </a:stretch>
          </a:blipFill>
        </p:spPr>
        <p:txBody>
          <a:bodyPr wrap="square" lIns="0" tIns="0" rIns="0" bIns="0" rtlCol="0"/>
          <a:lstStyle/>
          <a:p>
            <a:endParaRPr/>
          </a:p>
        </p:txBody>
      </p:sp>
      <p:sp>
        <p:nvSpPr>
          <p:cNvPr id="6" name="Rectangle 5"/>
          <p:cNvSpPr/>
          <p:nvPr/>
        </p:nvSpPr>
        <p:spPr>
          <a:xfrm>
            <a:off x="263640" y="4718050"/>
            <a:ext cx="4559300" cy="923330"/>
          </a:xfrm>
          <a:prstGeom prst="rect">
            <a:avLst/>
          </a:prstGeom>
        </p:spPr>
        <p:txBody>
          <a:bodyPr>
            <a:spAutoFit/>
          </a:bodyPr>
          <a:lstStyle/>
          <a:p>
            <a:pPr marL="12700" marR="5080">
              <a:lnSpc>
                <a:spcPct val="100000"/>
              </a:lnSpc>
            </a:pPr>
            <a:r>
              <a:rPr lang="fr-FR" spc="-5" dirty="0">
                <a:solidFill>
                  <a:schemeClr val="bg1"/>
                </a:solidFill>
                <a:latin typeface="Arial" pitchFamily="34" charset="0"/>
                <a:cs typeface="Arial" pitchFamily="34" charset="0"/>
              </a:rPr>
              <a:t>Loup de mer à trois yeux capturé dans un </a:t>
            </a:r>
            <a:r>
              <a:rPr lang="fr-FR" spc="-10" dirty="0">
                <a:solidFill>
                  <a:schemeClr val="bg1"/>
                </a:solidFill>
                <a:latin typeface="Arial" pitchFamily="34" charset="0"/>
                <a:cs typeface="Arial" pitchFamily="34" charset="0"/>
              </a:rPr>
              <a:t>lac  </a:t>
            </a:r>
            <a:r>
              <a:rPr lang="fr-FR" spc="-5" dirty="0">
                <a:solidFill>
                  <a:schemeClr val="bg1"/>
                </a:solidFill>
                <a:latin typeface="Arial" pitchFamily="34" charset="0"/>
                <a:cs typeface="Arial" pitchFamily="34" charset="0"/>
              </a:rPr>
              <a:t>à côté de la centrale nucléaire de </a:t>
            </a:r>
            <a:r>
              <a:rPr lang="fr-FR" spc="-10" dirty="0">
                <a:solidFill>
                  <a:schemeClr val="bg1"/>
                </a:solidFill>
                <a:latin typeface="Arial" pitchFamily="34" charset="0"/>
                <a:cs typeface="Arial" pitchFamily="34" charset="0"/>
              </a:rPr>
              <a:t>Córdoba,  </a:t>
            </a:r>
            <a:r>
              <a:rPr lang="fr-FR" spc="-5" dirty="0">
                <a:solidFill>
                  <a:schemeClr val="bg1"/>
                </a:solidFill>
                <a:latin typeface="Arial" pitchFamily="34" charset="0"/>
                <a:cs typeface="Arial" pitchFamily="34" charset="0"/>
              </a:rPr>
              <a:t>en Argentine (novembre</a:t>
            </a:r>
            <a:r>
              <a:rPr lang="fr-FR" spc="-65" dirty="0">
                <a:solidFill>
                  <a:schemeClr val="bg1"/>
                </a:solidFill>
                <a:latin typeface="Arial" pitchFamily="34" charset="0"/>
                <a:cs typeface="Arial" pitchFamily="34" charset="0"/>
              </a:rPr>
              <a:t> </a:t>
            </a:r>
            <a:r>
              <a:rPr lang="fr-FR" spc="-10" dirty="0">
                <a:solidFill>
                  <a:schemeClr val="bg1"/>
                </a:solidFill>
                <a:latin typeface="Arial" pitchFamily="34" charset="0"/>
                <a:cs typeface="Arial" pitchFamily="34" charset="0"/>
              </a:rPr>
              <a:t>2011).</a:t>
            </a:r>
            <a:endParaRPr lang="fr-FR" dirty="0">
              <a:solidFill>
                <a:schemeClr val="bg1"/>
              </a:solidFill>
              <a:latin typeface="Arial" pitchFamily="34" charset="0"/>
              <a:cs typeface="Arial" pitchFamily="34" charset="0"/>
            </a:endParaRPr>
          </a:p>
        </p:txBody>
      </p:sp>
      <p:sp>
        <p:nvSpPr>
          <p:cNvPr id="8" name="Rectangle 7"/>
          <p:cNvSpPr/>
          <p:nvPr/>
        </p:nvSpPr>
        <p:spPr>
          <a:xfrm>
            <a:off x="4864100" y="4856549"/>
            <a:ext cx="4063885" cy="923330"/>
          </a:xfrm>
          <a:prstGeom prst="rect">
            <a:avLst/>
          </a:prstGeom>
        </p:spPr>
        <p:txBody>
          <a:bodyPr wrap="square">
            <a:spAutoFit/>
          </a:bodyPr>
          <a:lstStyle/>
          <a:p>
            <a:pPr marL="12700" marR="5080" algn="just">
              <a:lnSpc>
                <a:spcPct val="100000"/>
              </a:lnSpc>
            </a:pPr>
            <a:r>
              <a:rPr lang="fr-FR" spc="-5" dirty="0">
                <a:solidFill>
                  <a:schemeClr val="bg1"/>
                </a:solidFill>
                <a:latin typeface="Arial" pitchFamily="34" charset="0"/>
                <a:cs typeface="Arial" pitchFamily="34" charset="0"/>
              </a:rPr>
              <a:t>Golfe de Californie au Mexique:  </a:t>
            </a:r>
            <a:r>
              <a:rPr lang="fr-FR" spc="-5" dirty="0" smtClean="0">
                <a:solidFill>
                  <a:schemeClr val="bg1"/>
                </a:solidFill>
                <a:latin typeface="Arial" pitchFamily="34" charset="0"/>
                <a:cs typeface="Arial" pitchFamily="34" charset="0"/>
              </a:rPr>
              <a:t>petit </a:t>
            </a:r>
            <a:r>
              <a:rPr lang="fr-FR" spc="-5" dirty="0">
                <a:solidFill>
                  <a:schemeClr val="bg1"/>
                </a:solidFill>
                <a:latin typeface="Arial" pitchFamily="34" charset="0"/>
                <a:cs typeface="Arial" pitchFamily="34" charset="0"/>
              </a:rPr>
              <a:t>requin cyclope </a:t>
            </a:r>
            <a:r>
              <a:rPr lang="fr-FR" dirty="0">
                <a:solidFill>
                  <a:schemeClr val="bg1"/>
                </a:solidFill>
                <a:latin typeface="Arial" pitchFamily="34" charset="0"/>
                <a:cs typeface="Arial" pitchFamily="34" charset="0"/>
              </a:rPr>
              <a:t>petit </a:t>
            </a:r>
            <a:r>
              <a:rPr lang="fr-FR" spc="-5" dirty="0">
                <a:solidFill>
                  <a:schemeClr val="bg1"/>
                </a:solidFill>
                <a:latin typeface="Arial" pitchFamily="34" charset="0"/>
                <a:cs typeface="Arial" pitchFamily="34" charset="0"/>
              </a:rPr>
              <a:t>requin  cyclope.</a:t>
            </a:r>
            <a:r>
              <a:rPr lang="fr-FR" spc="-75" dirty="0">
                <a:solidFill>
                  <a:schemeClr val="bg1"/>
                </a:solidFill>
                <a:latin typeface="Arial" pitchFamily="34" charset="0"/>
                <a:cs typeface="Arial" pitchFamily="34" charset="0"/>
              </a:rPr>
              <a:t> </a:t>
            </a:r>
            <a:r>
              <a:rPr lang="fr-FR" spc="-10" dirty="0">
                <a:solidFill>
                  <a:schemeClr val="bg1"/>
                </a:solidFill>
                <a:latin typeface="Arial" pitchFamily="34" charset="0"/>
                <a:cs typeface="Arial" pitchFamily="34" charset="0"/>
              </a:rPr>
              <a:t>(2011)</a:t>
            </a:r>
            <a:endParaRPr lang="fr-FR" dirty="0">
              <a:solidFill>
                <a:schemeClr val="bg1"/>
              </a:solidFill>
              <a:latin typeface="Arial" pitchFamily="34" charset="0"/>
              <a:cs typeface="Arial" pitchFamily="34" charset="0"/>
            </a:endParaRPr>
          </a:p>
        </p:txBody>
      </p:sp>
      <p:sp>
        <p:nvSpPr>
          <p:cNvPr id="9"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2959100" y="603250"/>
            <a:ext cx="6011724" cy="4953000"/>
          </a:xfrm>
          <a:prstGeom prst="rect">
            <a:avLst/>
          </a:prstGeom>
          <a:blipFill>
            <a:blip r:embed="rId2" cstate="print"/>
            <a:stretch>
              <a:fillRect/>
            </a:stretch>
          </a:blipFill>
        </p:spPr>
        <p:txBody>
          <a:bodyPr wrap="square" lIns="0" tIns="0" rIns="0" bIns="0" rtlCol="0"/>
          <a:lstStyle/>
          <a:p>
            <a:endParaRPr/>
          </a:p>
        </p:txBody>
      </p:sp>
      <p:sp>
        <p:nvSpPr>
          <p:cNvPr id="5" name="object 3"/>
          <p:cNvSpPr txBox="1"/>
          <p:nvPr/>
        </p:nvSpPr>
        <p:spPr>
          <a:xfrm>
            <a:off x="101596" y="614786"/>
            <a:ext cx="2781304" cy="2215991"/>
          </a:xfrm>
          <a:prstGeom prst="rect">
            <a:avLst/>
          </a:prstGeom>
          <a:noFill/>
        </p:spPr>
        <p:txBody>
          <a:bodyPr vert="horz" wrap="square" lIns="0" tIns="0" rIns="0" bIns="0" rtlCol="0">
            <a:spAutoFit/>
          </a:bodyPr>
          <a:lstStyle/>
          <a:p>
            <a:pPr marL="12700" marR="5080" algn="just">
              <a:lnSpc>
                <a:spcPct val="100000"/>
              </a:lnSpc>
            </a:pPr>
            <a:r>
              <a:rPr spc="-5" dirty="0">
                <a:solidFill>
                  <a:schemeClr val="bg1"/>
                </a:solidFill>
                <a:latin typeface="Arial" pitchFamily="34" charset="0"/>
                <a:cs typeface="Arial" pitchFamily="34" charset="0"/>
              </a:rPr>
              <a:t>Les polluants organiques persistants (POP) comme les polychlorobiphényles  (PCB) s’accumulent le long des chaînes trophiques et peuvent persister dans  l’environnement plusieurs</a:t>
            </a:r>
            <a:r>
              <a:rPr spc="-50" dirty="0">
                <a:solidFill>
                  <a:schemeClr val="bg1"/>
                </a:solidFill>
                <a:latin typeface="Arial" pitchFamily="34" charset="0"/>
                <a:cs typeface="Arial" pitchFamily="34" charset="0"/>
              </a:rPr>
              <a:t> </a:t>
            </a:r>
            <a:r>
              <a:rPr spc="-5" dirty="0">
                <a:solidFill>
                  <a:schemeClr val="bg1"/>
                </a:solidFill>
                <a:latin typeface="Arial" pitchFamily="34" charset="0"/>
                <a:cs typeface="Arial" pitchFamily="34" charset="0"/>
              </a:rPr>
              <a:t>décennies.</a:t>
            </a:r>
            <a:endParaRPr>
              <a:solidFill>
                <a:schemeClr val="bg1"/>
              </a:solidFill>
              <a:latin typeface="Arial" pitchFamily="34" charset="0"/>
              <a:cs typeface="Arial" pitchFamily="34" charset="0"/>
            </a:endParaRPr>
          </a:p>
        </p:txBody>
      </p:sp>
      <p:sp>
        <p:nvSpPr>
          <p:cNvPr id="7" name="object 4"/>
          <p:cNvSpPr txBox="1"/>
          <p:nvPr/>
        </p:nvSpPr>
        <p:spPr>
          <a:xfrm>
            <a:off x="139700" y="5556250"/>
            <a:ext cx="8839200" cy="742950"/>
          </a:xfrm>
          <a:prstGeom prst="rect">
            <a:avLst/>
          </a:prstGeom>
          <a:noFill/>
        </p:spPr>
        <p:txBody>
          <a:bodyPr vert="horz" wrap="square" lIns="0" tIns="0" rIns="0" bIns="0" rtlCol="0">
            <a:spAutoFit/>
          </a:bodyPr>
          <a:lstStyle/>
          <a:p>
            <a:pPr marL="12700" marR="5080" algn="just">
              <a:lnSpc>
                <a:spcPct val="100000"/>
              </a:lnSpc>
            </a:pPr>
            <a:r>
              <a:rPr sz="1600" spc="-5" dirty="0">
                <a:solidFill>
                  <a:schemeClr val="bg1"/>
                </a:solidFill>
                <a:latin typeface="Arial" pitchFamily="34" charset="0"/>
                <a:cs typeface="Arial" pitchFamily="34" charset="0"/>
              </a:rPr>
              <a:t>Le </a:t>
            </a:r>
            <a:r>
              <a:rPr sz="1600" dirty="0">
                <a:solidFill>
                  <a:schemeClr val="bg1"/>
                </a:solidFill>
                <a:latin typeface="Arial" pitchFamily="34" charset="0"/>
                <a:cs typeface="Arial" pitchFamily="34" charset="0"/>
              </a:rPr>
              <a:t>8 </a:t>
            </a:r>
            <a:r>
              <a:rPr sz="1600" spc="-5" dirty="0">
                <a:solidFill>
                  <a:schemeClr val="bg1"/>
                </a:solidFill>
                <a:latin typeface="Arial" pitchFamily="34" charset="0"/>
                <a:cs typeface="Arial" pitchFamily="34" charset="0"/>
              </a:rPr>
              <a:t>février 2010, le préfet de la région Haute-Normandie interdit la pêche </a:t>
            </a:r>
            <a:r>
              <a:rPr sz="1600" dirty="0">
                <a:solidFill>
                  <a:schemeClr val="bg1"/>
                </a:solidFill>
                <a:latin typeface="Arial" pitchFamily="34" charset="0"/>
                <a:cs typeface="Arial" pitchFamily="34" charset="0"/>
              </a:rPr>
              <a:t>à </a:t>
            </a:r>
            <a:r>
              <a:rPr sz="1600" spc="-5" dirty="0">
                <a:solidFill>
                  <a:schemeClr val="bg1"/>
                </a:solidFill>
                <a:latin typeface="Arial" pitchFamily="34" charset="0"/>
                <a:cs typeface="Arial" pitchFamily="34" charset="0"/>
              </a:rPr>
              <a:t>la  sardine en baie de seine…3 juin 2010 interdiction de la consommation de  poissons provenant de certains fleuves pollués </a:t>
            </a:r>
            <a:r>
              <a:rPr sz="1600" spc="-5">
                <a:solidFill>
                  <a:schemeClr val="bg1"/>
                </a:solidFill>
                <a:latin typeface="Arial" pitchFamily="34" charset="0"/>
                <a:cs typeface="Arial" pitchFamily="34" charset="0"/>
              </a:rPr>
              <a:t>comme </a:t>
            </a:r>
            <a:r>
              <a:rPr sz="1600" i="1" smtClean="0">
                <a:solidFill>
                  <a:schemeClr val="bg1"/>
                </a:solidFill>
                <a:latin typeface="Arial" pitchFamily="34" charset="0"/>
                <a:cs typeface="Arial" pitchFamily="34" charset="0"/>
              </a:rPr>
              <a:t>la </a:t>
            </a:r>
            <a:r>
              <a:rPr sz="1600" i="1" dirty="0">
                <a:solidFill>
                  <a:schemeClr val="bg1"/>
                </a:solidFill>
                <a:latin typeface="Arial" pitchFamily="34" charset="0"/>
                <a:cs typeface="Arial" pitchFamily="34" charset="0"/>
              </a:rPr>
              <a:t>Seine et </a:t>
            </a:r>
            <a:r>
              <a:rPr sz="1600" i="1">
                <a:solidFill>
                  <a:schemeClr val="bg1"/>
                </a:solidFill>
                <a:latin typeface="Arial" pitchFamily="34" charset="0"/>
                <a:cs typeface="Arial" pitchFamily="34" charset="0"/>
              </a:rPr>
              <a:t>le </a:t>
            </a:r>
            <a:r>
              <a:rPr sz="1600" i="1" spc="-5" smtClean="0">
                <a:solidFill>
                  <a:schemeClr val="bg1"/>
                </a:solidFill>
                <a:latin typeface="Arial" pitchFamily="34" charset="0"/>
                <a:cs typeface="Arial" pitchFamily="34" charset="0"/>
              </a:rPr>
              <a:t>Rhône</a:t>
            </a:r>
            <a:r>
              <a:rPr lang="fr-FR" sz="1600" i="1" spc="-5" dirty="0" smtClean="0">
                <a:solidFill>
                  <a:schemeClr val="bg1"/>
                </a:solidFill>
                <a:latin typeface="Arial" pitchFamily="34" charset="0"/>
                <a:cs typeface="Arial" pitchFamily="34" charset="0"/>
              </a:rPr>
              <a:t>.</a:t>
            </a:r>
            <a:endParaRPr sz="1600">
              <a:solidFill>
                <a:schemeClr val="bg1"/>
              </a:solidFill>
              <a:latin typeface="Arial" pitchFamily="34" charset="0"/>
              <a:cs typeface="Arial" pitchFamily="34" charset="0"/>
            </a:endParaRPr>
          </a:p>
        </p:txBody>
      </p:sp>
      <p:sp>
        <p:nvSpPr>
          <p:cNvPr id="8" name="object 11"/>
          <p:cNvSpPr txBox="1"/>
          <p:nvPr/>
        </p:nvSpPr>
        <p:spPr>
          <a:xfrm>
            <a:off x="1587500" y="21020"/>
            <a:ext cx="5410200" cy="492443"/>
          </a:xfrm>
          <a:prstGeom prst="rect">
            <a:avLst/>
          </a:prstGeom>
          <a:solidFill>
            <a:schemeClr val="bg1"/>
          </a:solidFill>
        </p:spPr>
        <p:txBody>
          <a:bodyPr vert="horz" wrap="square" lIns="0" tIns="0" rIns="0" bIns="0" rtlCol="0">
            <a:spAutoFit/>
          </a:bodyPr>
          <a:lstStyle/>
          <a:p>
            <a:r>
              <a:rPr lang="fr-FR" sz="3200" spc="-5" dirty="0" smtClean="0">
                <a:solidFill>
                  <a:schemeClr val="tx2">
                    <a:lumMod val="75000"/>
                  </a:schemeClr>
                </a:solidFill>
                <a:latin typeface="Arial" pitchFamily="34" charset="0"/>
                <a:cs typeface="Arial" pitchFamily="34" charset="0"/>
              </a:rPr>
              <a:t>Les </a:t>
            </a:r>
            <a:r>
              <a:rPr lang="fr-FR" sz="3200" spc="-5" dirty="0">
                <a:solidFill>
                  <a:schemeClr val="tx2">
                    <a:lumMod val="75000"/>
                  </a:schemeClr>
                </a:solidFill>
                <a:latin typeface="Arial" pitchFamily="34" charset="0"/>
                <a:cs typeface="Arial" pitchFamily="34" charset="0"/>
              </a:rPr>
              <a:t>contaminants émergents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a:solidFill>
                  <a:schemeClr val="tx2">
                    <a:lumMod val="75000"/>
                  </a:schemeClr>
                </a:solidFill>
                <a:latin typeface="Arial" pitchFamily="34" charset="0"/>
                <a:cs typeface="Arial" pitchFamily="34" charset="0"/>
              </a:rPr>
              <a:t>La </a:t>
            </a:r>
            <a:r>
              <a:rPr lang="fr-FR" sz="6000" dirty="0" smtClean="0">
                <a:solidFill>
                  <a:schemeClr val="tx2">
                    <a:lumMod val="75000"/>
                  </a:schemeClr>
                </a:solidFill>
                <a:latin typeface="Arial" pitchFamily="34" charset="0"/>
                <a:cs typeface="Arial" pitchFamily="34" charset="0"/>
              </a:rPr>
              <a:t>Bioaccumulation</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08455" y="2965450"/>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sz="3200" dirty="0" smtClean="0">
                <a:solidFill>
                  <a:srgbClr val="FF0000"/>
                </a:solidFill>
                <a:latin typeface="Arial" pitchFamily="34" charset="0"/>
                <a:cs typeface="Arial" pitchFamily="34" charset="0"/>
              </a:rPr>
              <a:t>Bioaccumulation Marine pollution and impacts</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7</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1122855" y="3727450"/>
            <a:ext cx="3665045" cy="282137"/>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469900" marR="5080" indent="-457200" algn="just">
              <a:buAutoNum type="arabicPeriod"/>
            </a:pPr>
            <a:r>
              <a:rPr lang="fr-FR" sz="2000" spc="-5" dirty="0" smtClean="0">
                <a:solidFill>
                  <a:schemeClr val="bg1"/>
                </a:solidFill>
                <a:latin typeface="Arial" pitchFamily="34" charset="0"/>
                <a:cs typeface="Arial" pitchFamily="34" charset="0"/>
              </a:rPr>
              <a:t>La bioaccumulation</a:t>
            </a:r>
            <a:r>
              <a:rPr lang="fr-FR" sz="2000" kern="0" spc="-5" dirty="0" smtClean="0">
                <a:solidFill>
                  <a:schemeClr val="bg1"/>
                </a:solidFill>
                <a:latin typeface="Arial" pitchFamily="34" charset="0"/>
                <a:cs typeface="Arial" pitchFamily="34" charset="0"/>
              </a:rPr>
              <a:t> </a:t>
            </a:r>
            <a:r>
              <a:rPr lang="fr-FR" sz="2000" spc="-5" dirty="0" smtClean="0">
                <a:solidFill>
                  <a:schemeClr val="bg1"/>
                </a:solidFill>
                <a:latin typeface="Arial"/>
                <a:cs typeface="Arial"/>
              </a:rPr>
              <a:t> </a:t>
            </a:r>
          </a:p>
        </p:txBody>
      </p:sp>
    </p:spTree>
    <p:extLst>
      <p:ext uri="{BB962C8B-B14F-4D97-AF65-F5344CB8AC3E}">
        <p14:creationId xmlns:p14="http://schemas.microsoft.com/office/powerpoint/2010/main" val="264973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700" y="1974850"/>
            <a:ext cx="2415405" cy="369332"/>
          </a:xfrm>
          <a:prstGeom prst="rect">
            <a:avLst/>
          </a:prstGeom>
        </p:spPr>
        <p:txBody>
          <a:bodyPr wrap="none">
            <a:spAutoFit/>
          </a:bodyPr>
          <a:lstStyle/>
          <a:p>
            <a:r>
              <a:rPr lang="fr-FR" spc="-5" dirty="0">
                <a:solidFill>
                  <a:schemeClr val="bg1"/>
                </a:solidFill>
                <a:latin typeface="Arial" pitchFamily="34" charset="0"/>
                <a:cs typeface="Arial" pitchFamily="34" charset="0"/>
              </a:rPr>
              <a:t>1</a:t>
            </a:r>
            <a:r>
              <a:rPr lang="fr-FR" spc="-5" dirty="0" smtClean="0">
                <a:solidFill>
                  <a:schemeClr val="bg1"/>
                </a:solidFill>
                <a:latin typeface="Arial" pitchFamily="34" charset="0"/>
                <a:cs typeface="Arial" pitchFamily="34" charset="0"/>
              </a:rPr>
              <a:t>. La bioaccumulation</a:t>
            </a:r>
            <a:endParaRPr lang="fr-FR"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27153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p:nvPr/>
        </p:nvSpPr>
        <p:spPr>
          <a:xfrm>
            <a:off x="2425700" y="0"/>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bioaccumulation</a:t>
            </a:r>
            <a:endParaRPr sz="3200" dirty="0">
              <a:solidFill>
                <a:schemeClr val="tx2">
                  <a:lumMod val="75000"/>
                </a:schemeClr>
              </a:solidFill>
              <a:latin typeface="Arial" pitchFamily="34" charset="0"/>
              <a:cs typeface="Arial" pitchFamily="34" charset="0"/>
            </a:endParaRPr>
          </a:p>
        </p:txBody>
      </p:sp>
      <p:sp>
        <p:nvSpPr>
          <p:cNvPr id="5" name="Rectangle 4"/>
          <p:cNvSpPr/>
          <p:nvPr/>
        </p:nvSpPr>
        <p:spPr>
          <a:xfrm>
            <a:off x="139700" y="527050"/>
            <a:ext cx="8763000" cy="923330"/>
          </a:xfrm>
          <a:prstGeom prst="rect">
            <a:avLst/>
          </a:prstGeom>
        </p:spPr>
        <p:txBody>
          <a:bodyPr wrap="square">
            <a:spAutoFit/>
          </a:bodyPr>
          <a:lstStyle/>
          <a:p>
            <a:pPr marL="12700" marR="5080" indent="-635" algn="just">
              <a:lnSpc>
                <a:spcPct val="100000"/>
              </a:lnSpc>
            </a:pPr>
            <a:r>
              <a:rPr lang="fr-FR" b="1" spc="-5" dirty="0" smtClean="0">
                <a:solidFill>
                  <a:srgbClr val="FF0000"/>
                </a:solidFill>
                <a:latin typeface="Arial"/>
                <a:cs typeface="Arial"/>
              </a:rPr>
              <a:t>La</a:t>
            </a:r>
            <a:r>
              <a:rPr lang="fr-FR" spc="-5" dirty="0" smtClean="0">
                <a:solidFill>
                  <a:srgbClr val="FF0000"/>
                </a:solidFill>
                <a:latin typeface="Arial"/>
                <a:cs typeface="Arial"/>
              </a:rPr>
              <a:t> </a:t>
            </a:r>
            <a:r>
              <a:rPr lang="fr-FR" b="1" spc="-5" dirty="0" smtClean="0">
                <a:solidFill>
                  <a:srgbClr val="FF0000"/>
                </a:solidFill>
                <a:latin typeface="Arial"/>
                <a:cs typeface="Arial"/>
              </a:rPr>
              <a:t>bioaccumulation </a:t>
            </a:r>
            <a:r>
              <a:rPr lang="fr-FR" spc="-5" dirty="0" smtClean="0">
                <a:solidFill>
                  <a:schemeClr val="bg1"/>
                </a:solidFill>
                <a:latin typeface="Arial"/>
                <a:cs typeface="Arial"/>
              </a:rPr>
              <a:t>désigne la capacité des organismes aquatiques </a:t>
            </a:r>
            <a:r>
              <a:rPr lang="fr-FR" dirty="0" smtClean="0">
                <a:solidFill>
                  <a:schemeClr val="bg1"/>
                </a:solidFill>
                <a:latin typeface="Arial"/>
                <a:cs typeface="Arial"/>
              </a:rPr>
              <a:t>à </a:t>
            </a:r>
            <a:r>
              <a:rPr lang="fr-FR" spc="-5" dirty="0" smtClean="0">
                <a:solidFill>
                  <a:schemeClr val="bg1"/>
                </a:solidFill>
                <a:latin typeface="Arial"/>
                <a:cs typeface="Arial"/>
              </a:rPr>
              <a:t>concentrer et </a:t>
            </a:r>
            <a:r>
              <a:rPr lang="fr-FR" dirty="0" smtClean="0">
                <a:solidFill>
                  <a:schemeClr val="bg1"/>
                </a:solidFill>
                <a:latin typeface="Arial"/>
                <a:cs typeface="Arial"/>
              </a:rPr>
              <a:t>à  </a:t>
            </a:r>
            <a:r>
              <a:rPr lang="fr-FR" spc="-5" dirty="0" smtClean="0">
                <a:solidFill>
                  <a:schemeClr val="bg1"/>
                </a:solidFill>
                <a:latin typeface="Arial"/>
                <a:cs typeface="Arial"/>
              </a:rPr>
              <a:t>accumuler les substances chimiques </a:t>
            </a:r>
            <a:r>
              <a:rPr lang="fr-FR" dirty="0" smtClean="0">
                <a:solidFill>
                  <a:schemeClr val="bg1"/>
                </a:solidFill>
                <a:latin typeface="Arial"/>
                <a:cs typeface="Arial"/>
              </a:rPr>
              <a:t>à </a:t>
            </a:r>
            <a:r>
              <a:rPr lang="fr-FR" spc="-5" dirty="0" smtClean="0">
                <a:solidFill>
                  <a:schemeClr val="bg1"/>
                </a:solidFill>
                <a:latin typeface="Arial"/>
                <a:cs typeface="Arial"/>
              </a:rPr>
              <a:t>des concentrations bien supérieures </a:t>
            </a:r>
            <a:r>
              <a:rPr lang="fr-FR" dirty="0" smtClean="0">
                <a:solidFill>
                  <a:schemeClr val="bg1"/>
                </a:solidFill>
                <a:latin typeface="Arial"/>
                <a:cs typeface="Arial"/>
              </a:rPr>
              <a:t>à </a:t>
            </a:r>
            <a:r>
              <a:rPr lang="fr-FR" spc="-5" dirty="0" smtClean="0">
                <a:solidFill>
                  <a:schemeClr val="bg1"/>
                </a:solidFill>
                <a:latin typeface="Arial"/>
                <a:cs typeface="Arial"/>
              </a:rPr>
              <a:t>celles où elles  sont présentes dans</a:t>
            </a:r>
            <a:r>
              <a:rPr lang="fr-FR" spc="-75" dirty="0" smtClean="0">
                <a:solidFill>
                  <a:schemeClr val="bg1"/>
                </a:solidFill>
                <a:latin typeface="Arial"/>
                <a:cs typeface="Arial"/>
              </a:rPr>
              <a:t> </a:t>
            </a:r>
            <a:r>
              <a:rPr lang="fr-FR" spc="-5" dirty="0" smtClean="0">
                <a:solidFill>
                  <a:schemeClr val="bg1"/>
                </a:solidFill>
                <a:latin typeface="Arial"/>
                <a:cs typeface="Arial"/>
              </a:rPr>
              <a:t>l’eau.</a:t>
            </a:r>
            <a:endParaRPr lang="fr-FR" dirty="0">
              <a:solidFill>
                <a:schemeClr val="bg1"/>
              </a:solidFill>
              <a:latin typeface="Arial"/>
              <a:cs typeface="Arial"/>
            </a:endParaRPr>
          </a:p>
        </p:txBody>
      </p:sp>
      <p:sp>
        <p:nvSpPr>
          <p:cNvPr id="6" name="object 2"/>
          <p:cNvSpPr/>
          <p:nvPr/>
        </p:nvSpPr>
        <p:spPr>
          <a:xfrm>
            <a:off x="368300" y="1898650"/>
            <a:ext cx="1226610" cy="917447"/>
          </a:xfrm>
          <a:prstGeom prst="rect">
            <a:avLst/>
          </a:prstGeom>
          <a:blipFill>
            <a:blip r:embed="rId2" cstate="print"/>
            <a:stretch>
              <a:fillRect/>
            </a:stretch>
          </a:blipFill>
        </p:spPr>
        <p:txBody>
          <a:bodyPr wrap="square" lIns="0" tIns="0" rIns="0" bIns="0" rtlCol="0"/>
          <a:lstStyle/>
          <a:p>
            <a:endParaRPr/>
          </a:p>
        </p:txBody>
      </p:sp>
      <p:sp>
        <p:nvSpPr>
          <p:cNvPr id="7" name="object 3"/>
          <p:cNvSpPr/>
          <p:nvPr/>
        </p:nvSpPr>
        <p:spPr>
          <a:xfrm>
            <a:off x="1816100" y="2355850"/>
            <a:ext cx="864869" cy="864869"/>
          </a:xfrm>
          <a:prstGeom prst="rect">
            <a:avLst/>
          </a:prstGeom>
          <a:blipFill>
            <a:blip r:embed="rId3" cstate="print"/>
            <a:stretch>
              <a:fillRect/>
            </a:stretch>
          </a:blipFill>
        </p:spPr>
        <p:txBody>
          <a:bodyPr wrap="square" lIns="0" tIns="0" rIns="0" bIns="0" rtlCol="0"/>
          <a:lstStyle/>
          <a:p>
            <a:endParaRPr/>
          </a:p>
        </p:txBody>
      </p:sp>
      <p:sp>
        <p:nvSpPr>
          <p:cNvPr id="8" name="object 4"/>
          <p:cNvSpPr/>
          <p:nvPr/>
        </p:nvSpPr>
        <p:spPr>
          <a:xfrm>
            <a:off x="2730500" y="3041650"/>
            <a:ext cx="1875129" cy="838200"/>
          </a:xfrm>
          <a:prstGeom prst="rect">
            <a:avLst/>
          </a:prstGeom>
          <a:blipFill>
            <a:blip r:embed="rId4" cstate="print"/>
            <a:stretch>
              <a:fillRect/>
            </a:stretch>
          </a:blipFill>
        </p:spPr>
        <p:txBody>
          <a:bodyPr wrap="square" lIns="0" tIns="0" rIns="0" bIns="0" rtlCol="0"/>
          <a:lstStyle/>
          <a:p>
            <a:endParaRPr/>
          </a:p>
        </p:txBody>
      </p:sp>
      <p:sp>
        <p:nvSpPr>
          <p:cNvPr id="9" name="object 5"/>
          <p:cNvSpPr/>
          <p:nvPr/>
        </p:nvSpPr>
        <p:spPr>
          <a:xfrm>
            <a:off x="4711700" y="2965450"/>
            <a:ext cx="2087879" cy="2133600"/>
          </a:xfrm>
          <a:prstGeom prst="rect">
            <a:avLst/>
          </a:prstGeom>
          <a:blipFill>
            <a:blip r:embed="rId5" cstate="print"/>
            <a:stretch>
              <a:fillRect/>
            </a:stretch>
          </a:blipFill>
        </p:spPr>
        <p:txBody>
          <a:bodyPr wrap="square" lIns="0" tIns="0" rIns="0" bIns="0" rtlCol="0"/>
          <a:lstStyle/>
          <a:p>
            <a:endParaRPr/>
          </a:p>
        </p:txBody>
      </p:sp>
      <p:sp>
        <p:nvSpPr>
          <p:cNvPr id="11" name="object 10"/>
          <p:cNvSpPr/>
          <p:nvPr/>
        </p:nvSpPr>
        <p:spPr>
          <a:xfrm>
            <a:off x="1435100" y="2508250"/>
            <a:ext cx="504190" cy="228600"/>
          </a:xfrm>
          <a:custGeom>
            <a:avLst/>
            <a:gdLst/>
            <a:ahLst/>
            <a:cxnLst/>
            <a:rect l="l" t="t" r="r" b="b"/>
            <a:pathLst>
              <a:path w="504189" h="228600">
                <a:moveTo>
                  <a:pt x="313181" y="152400"/>
                </a:moveTo>
                <a:lnTo>
                  <a:pt x="313181" y="76200"/>
                </a:lnTo>
                <a:lnTo>
                  <a:pt x="0" y="76200"/>
                </a:lnTo>
                <a:lnTo>
                  <a:pt x="0" y="152400"/>
                </a:lnTo>
                <a:lnTo>
                  <a:pt x="313181" y="152400"/>
                </a:lnTo>
                <a:close/>
              </a:path>
              <a:path w="504189" h="228600">
                <a:moveTo>
                  <a:pt x="503681" y="114300"/>
                </a:moveTo>
                <a:lnTo>
                  <a:pt x="275081" y="0"/>
                </a:lnTo>
                <a:lnTo>
                  <a:pt x="275081" y="76200"/>
                </a:lnTo>
                <a:lnTo>
                  <a:pt x="313181" y="76200"/>
                </a:lnTo>
                <a:lnTo>
                  <a:pt x="313181" y="209550"/>
                </a:lnTo>
                <a:lnTo>
                  <a:pt x="503681" y="114300"/>
                </a:lnTo>
                <a:close/>
              </a:path>
              <a:path w="504189" h="228600">
                <a:moveTo>
                  <a:pt x="313181" y="209550"/>
                </a:moveTo>
                <a:lnTo>
                  <a:pt x="313181" y="152400"/>
                </a:lnTo>
                <a:lnTo>
                  <a:pt x="275081" y="152400"/>
                </a:lnTo>
                <a:lnTo>
                  <a:pt x="275081" y="228600"/>
                </a:lnTo>
                <a:lnTo>
                  <a:pt x="313181" y="209550"/>
                </a:lnTo>
                <a:close/>
              </a:path>
            </a:pathLst>
          </a:custGeom>
          <a:solidFill>
            <a:srgbClr val="FF3300"/>
          </a:solidFill>
        </p:spPr>
        <p:txBody>
          <a:bodyPr wrap="square" lIns="0" tIns="0" rIns="0" bIns="0" rtlCol="0"/>
          <a:lstStyle/>
          <a:p>
            <a:endParaRPr/>
          </a:p>
        </p:txBody>
      </p:sp>
      <p:sp>
        <p:nvSpPr>
          <p:cNvPr id="12" name="object 11"/>
          <p:cNvSpPr/>
          <p:nvPr/>
        </p:nvSpPr>
        <p:spPr>
          <a:xfrm>
            <a:off x="2501900" y="3041650"/>
            <a:ext cx="505459" cy="228600"/>
          </a:xfrm>
          <a:custGeom>
            <a:avLst/>
            <a:gdLst/>
            <a:ahLst/>
            <a:cxnLst/>
            <a:rect l="l" t="t" r="r" b="b"/>
            <a:pathLst>
              <a:path w="505460" h="228600">
                <a:moveTo>
                  <a:pt x="314705" y="152399"/>
                </a:moveTo>
                <a:lnTo>
                  <a:pt x="314705" y="76199"/>
                </a:lnTo>
                <a:lnTo>
                  <a:pt x="0" y="76199"/>
                </a:lnTo>
                <a:lnTo>
                  <a:pt x="0" y="152399"/>
                </a:lnTo>
                <a:lnTo>
                  <a:pt x="314705" y="152399"/>
                </a:lnTo>
                <a:close/>
              </a:path>
              <a:path w="505460" h="228600">
                <a:moveTo>
                  <a:pt x="505206" y="114299"/>
                </a:moveTo>
                <a:lnTo>
                  <a:pt x="276606" y="0"/>
                </a:lnTo>
                <a:lnTo>
                  <a:pt x="276606" y="76199"/>
                </a:lnTo>
                <a:lnTo>
                  <a:pt x="314705" y="76199"/>
                </a:lnTo>
                <a:lnTo>
                  <a:pt x="314705" y="209550"/>
                </a:lnTo>
                <a:lnTo>
                  <a:pt x="505206" y="114299"/>
                </a:lnTo>
                <a:close/>
              </a:path>
              <a:path w="505460" h="228600">
                <a:moveTo>
                  <a:pt x="314705" y="209550"/>
                </a:moveTo>
                <a:lnTo>
                  <a:pt x="314705" y="152399"/>
                </a:lnTo>
                <a:lnTo>
                  <a:pt x="276606" y="152399"/>
                </a:lnTo>
                <a:lnTo>
                  <a:pt x="276606" y="228599"/>
                </a:lnTo>
                <a:lnTo>
                  <a:pt x="314705" y="209550"/>
                </a:lnTo>
                <a:close/>
              </a:path>
            </a:pathLst>
          </a:custGeom>
          <a:solidFill>
            <a:srgbClr val="FF3300"/>
          </a:solidFill>
        </p:spPr>
        <p:txBody>
          <a:bodyPr wrap="square" lIns="0" tIns="0" rIns="0" bIns="0" rtlCol="0"/>
          <a:lstStyle/>
          <a:p>
            <a:endParaRPr/>
          </a:p>
        </p:txBody>
      </p:sp>
      <p:sp>
        <p:nvSpPr>
          <p:cNvPr id="13" name="object 12"/>
          <p:cNvSpPr/>
          <p:nvPr/>
        </p:nvSpPr>
        <p:spPr>
          <a:xfrm>
            <a:off x="4559300" y="3346450"/>
            <a:ext cx="574675" cy="228600"/>
          </a:xfrm>
          <a:custGeom>
            <a:avLst/>
            <a:gdLst/>
            <a:ahLst/>
            <a:cxnLst/>
            <a:rect l="l" t="t" r="r" b="b"/>
            <a:pathLst>
              <a:path w="574675" h="228600">
                <a:moveTo>
                  <a:pt x="384048" y="152399"/>
                </a:moveTo>
                <a:lnTo>
                  <a:pt x="384048" y="76199"/>
                </a:lnTo>
                <a:lnTo>
                  <a:pt x="0" y="76199"/>
                </a:lnTo>
                <a:lnTo>
                  <a:pt x="0" y="152399"/>
                </a:lnTo>
                <a:lnTo>
                  <a:pt x="384048" y="152399"/>
                </a:lnTo>
                <a:close/>
              </a:path>
              <a:path w="574675" h="228600">
                <a:moveTo>
                  <a:pt x="574548" y="114299"/>
                </a:moveTo>
                <a:lnTo>
                  <a:pt x="345948" y="0"/>
                </a:lnTo>
                <a:lnTo>
                  <a:pt x="345948" y="76199"/>
                </a:lnTo>
                <a:lnTo>
                  <a:pt x="384048" y="76199"/>
                </a:lnTo>
                <a:lnTo>
                  <a:pt x="384048" y="209549"/>
                </a:lnTo>
                <a:lnTo>
                  <a:pt x="574548" y="114299"/>
                </a:lnTo>
                <a:close/>
              </a:path>
              <a:path w="574675" h="228600">
                <a:moveTo>
                  <a:pt x="384048" y="209549"/>
                </a:moveTo>
                <a:lnTo>
                  <a:pt x="384048" y="152399"/>
                </a:lnTo>
                <a:lnTo>
                  <a:pt x="345948" y="152399"/>
                </a:lnTo>
                <a:lnTo>
                  <a:pt x="345948" y="228599"/>
                </a:lnTo>
                <a:lnTo>
                  <a:pt x="384048" y="209549"/>
                </a:lnTo>
                <a:close/>
              </a:path>
            </a:pathLst>
          </a:custGeom>
          <a:solidFill>
            <a:srgbClr val="FF3300"/>
          </a:solidFill>
        </p:spPr>
        <p:txBody>
          <a:bodyPr wrap="square" lIns="0" tIns="0" rIns="0" bIns="0" rtlCol="0"/>
          <a:lstStyle/>
          <a:p>
            <a:endParaRPr/>
          </a:p>
        </p:txBody>
      </p:sp>
      <p:sp>
        <p:nvSpPr>
          <p:cNvPr id="14" name="object 13"/>
          <p:cNvSpPr/>
          <p:nvPr/>
        </p:nvSpPr>
        <p:spPr>
          <a:xfrm>
            <a:off x="6769100" y="3803650"/>
            <a:ext cx="432434" cy="228600"/>
          </a:xfrm>
          <a:custGeom>
            <a:avLst/>
            <a:gdLst/>
            <a:ahLst/>
            <a:cxnLst/>
            <a:rect l="l" t="t" r="r" b="b"/>
            <a:pathLst>
              <a:path w="432434" h="228600">
                <a:moveTo>
                  <a:pt x="241553" y="152400"/>
                </a:moveTo>
                <a:lnTo>
                  <a:pt x="241553" y="76200"/>
                </a:lnTo>
                <a:lnTo>
                  <a:pt x="0" y="76200"/>
                </a:lnTo>
                <a:lnTo>
                  <a:pt x="0" y="152400"/>
                </a:lnTo>
                <a:lnTo>
                  <a:pt x="241553" y="152400"/>
                </a:lnTo>
                <a:close/>
              </a:path>
              <a:path w="432434" h="228600">
                <a:moveTo>
                  <a:pt x="432066" y="114300"/>
                </a:moveTo>
                <a:lnTo>
                  <a:pt x="203466" y="0"/>
                </a:lnTo>
                <a:lnTo>
                  <a:pt x="203466" y="76200"/>
                </a:lnTo>
                <a:lnTo>
                  <a:pt x="241553" y="76200"/>
                </a:lnTo>
                <a:lnTo>
                  <a:pt x="241553" y="209556"/>
                </a:lnTo>
                <a:lnTo>
                  <a:pt x="432066" y="114300"/>
                </a:lnTo>
                <a:close/>
              </a:path>
              <a:path w="432434" h="228600">
                <a:moveTo>
                  <a:pt x="241553" y="209556"/>
                </a:moveTo>
                <a:lnTo>
                  <a:pt x="241553" y="152400"/>
                </a:lnTo>
                <a:lnTo>
                  <a:pt x="203466" y="152400"/>
                </a:lnTo>
                <a:lnTo>
                  <a:pt x="203466" y="228600"/>
                </a:lnTo>
                <a:lnTo>
                  <a:pt x="241553" y="209556"/>
                </a:lnTo>
                <a:close/>
              </a:path>
            </a:pathLst>
          </a:custGeom>
          <a:solidFill>
            <a:srgbClr val="FF3300"/>
          </a:solidFill>
        </p:spPr>
        <p:txBody>
          <a:bodyPr wrap="square" lIns="0" tIns="0" rIns="0" bIns="0" rtlCol="0"/>
          <a:lstStyle/>
          <a:p>
            <a:endParaRPr/>
          </a:p>
        </p:txBody>
      </p:sp>
      <p:sp>
        <p:nvSpPr>
          <p:cNvPr id="114690" name="AutoShape 2" descr="Résultat de recherche d'images pour &quot;homme préhistorique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4692" name="AutoShape 4" descr="Résultat de recherche d'images pour &quot;homme préhistorique dessi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4693" name="Picture 5"/>
          <p:cNvPicPr>
            <a:picLocks noChangeAspect="1" noChangeArrowheads="1"/>
          </p:cNvPicPr>
          <p:nvPr/>
        </p:nvPicPr>
        <p:blipFill>
          <a:blip r:embed="rId6"/>
          <a:srcRect/>
          <a:stretch>
            <a:fillRect/>
          </a:stretch>
        </p:blipFill>
        <p:spPr bwMode="auto">
          <a:xfrm>
            <a:off x="7150100" y="2508250"/>
            <a:ext cx="1819275"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900" y="755650"/>
            <a:ext cx="8686800" cy="4524315"/>
          </a:xfrm>
          <a:prstGeom prst="rect">
            <a:avLst/>
          </a:prstGeom>
        </p:spPr>
        <p:txBody>
          <a:bodyPr wrap="square">
            <a:spAutoFit/>
          </a:bodyPr>
          <a:lstStyle/>
          <a:p>
            <a:pPr algn="just"/>
            <a:r>
              <a:rPr lang="fr-FR" b="1" dirty="0" smtClean="0">
                <a:solidFill>
                  <a:srgbClr val="FF0000"/>
                </a:solidFill>
                <a:latin typeface="Arial" pitchFamily="34" charset="0"/>
                <a:cs typeface="Arial" pitchFamily="34" charset="0"/>
              </a:rPr>
              <a:t>Notions de bioaccumulation, bioamplification et d'élimination</a:t>
            </a:r>
          </a:p>
          <a:p>
            <a:pPr algn="just"/>
            <a:r>
              <a:rPr lang="fr-FR" dirty="0" smtClean="0">
                <a:solidFill>
                  <a:schemeClr val="bg1"/>
                </a:solidFill>
                <a:latin typeface="Arial" pitchFamily="34" charset="0"/>
                <a:cs typeface="Arial" pitchFamily="34" charset="0"/>
              </a:rPr>
              <a:t>La structure et la dynamique des réseaux alimentaires marins ne conditionnent pas seulement la biomasse et la production de métazoaires, mais aussi le flux de divers composés incluant des contaminants chimiques. À ce niveau il est important de différencier deux processus distincts, la bioaccumulation (bioconcentration) et la bioamplification (</a:t>
            </a:r>
            <a:r>
              <a:rPr lang="fr-FR" dirty="0" err="1" smtClean="0">
                <a:solidFill>
                  <a:schemeClr val="bg1"/>
                </a:solidFill>
                <a:latin typeface="Arial" pitchFamily="34" charset="0"/>
                <a:cs typeface="Arial" pitchFamily="34" charset="0"/>
              </a:rPr>
              <a:t>biomagnification</a:t>
            </a:r>
            <a:r>
              <a:rPr lang="fr-FR" dirty="0" smtClean="0">
                <a:solidFill>
                  <a:schemeClr val="bg1"/>
                </a:solidFill>
                <a:latin typeface="Arial" pitchFamily="34" charset="0"/>
                <a:cs typeface="Arial" pitchFamily="34" charset="0"/>
              </a:rPr>
              <a:t>). </a:t>
            </a:r>
          </a:p>
          <a:p>
            <a:pPr algn="just"/>
            <a:endParaRPr lang="fr-FR" dirty="0" smtClean="0">
              <a:solidFill>
                <a:schemeClr val="bg1"/>
              </a:solidFill>
              <a:latin typeface="Arial" pitchFamily="34" charset="0"/>
              <a:cs typeface="Arial" pitchFamily="34" charset="0"/>
            </a:endParaRPr>
          </a:p>
          <a:p>
            <a:pPr algn="just"/>
            <a:r>
              <a:rPr lang="fr-FR" b="1" dirty="0" smtClean="0">
                <a:solidFill>
                  <a:srgbClr val="FF0000"/>
                </a:solidFill>
                <a:latin typeface="Arial" pitchFamily="34" charset="0"/>
                <a:cs typeface="Arial" pitchFamily="34" charset="0"/>
              </a:rPr>
              <a:t>La bioaccumulation </a:t>
            </a:r>
            <a:r>
              <a:rPr lang="fr-FR" dirty="0" smtClean="0">
                <a:solidFill>
                  <a:schemeClr val="bg1"/>
                </a:solidFill>
                <a:latin typeface="Arial" pitchFamily="34" charset="0"/>
                <a:cs typeface="Arial" pitchFamily="34" charset="0"/>
              </a:rPr>
              <a:t>correspond à l’augmentation de concentration d’un contaminant dans un organisme par rapport à sa concentration dans le milieu externe (eau de mer) et est due à une vitesse d’incorporation du contaminant supérieure à son taux d’élimination (excrétion et métabolisation). </a:t>
            </a:r>
          </a:p>
          <a:p>
            <a:pPr algn="just"/>
            <a:endParaRPr lang="fr-FR" dirty="0" smtClean="0">
              <a:solidFill>
                <a:schemeClr val="bg1"/>
              </a:solidFill>
              <a:latin typeface="Arial" pitchFamily="34" charset="0"/>
              <a:cs typeface="Arial" pitchFamily="34" charset="0"/>
            </a:endParaRPr>
          </a:p>
          <a:p>
            <a:pPr algn="just"/>
            <a:r>
              <a:rPr lang="fr-FR" b="1" dirty="0" smtClean="0">
                <a:solidFill>
                  <a:srgbClr val="FF0000"/>
                </a:solidFill>
                <a:latin typeface="Arial" pitchFamily="34" charset="0"/>
                <a:cs typeface="Arial" pitchFamily="34" charset="0"/>
              </a:rPr>
              <a:t>La bioamplification </a:t>
            </a:r>
            <a:r>
              <a:rPr lang="fr-FR" dirty="0" smtClean="0">
                <a:solidFill>
                  <a:schemeClr val="bg1"/>
                </a:solidFill>
                <a:latin typeface="Arial" pitchFamily="34" charset="0"/>
                <a:cs typeface="Arial" pitchFamily="34" charset="0"/>
              </a:rPr>
              <a:t>correspond à l’augmentation de concentration le long du réseau trophique. Ainsi, la compréhension de la structure du réseau trophique et de son fonctionnement améliore la capacité de prévoir la concentration des contaminants chimiques persistants dans les différents niveaux trophiques.</a:t>
            </a:r>
            <a:endParaRPr lang="fr-FR" dirty="0">
              <a:solidFill>
                <a:schemeClr val="bg1"/>
              </a:solidFill>
              <a:latin typeface="Arial" pitchFamily="34" charset="0"/>
              <a:cs typeface="Arial" pitchFamily="34" charset="0"/>
            </a:endParaRPr>
          </a:p>
        </p:txBody>
      </p:sp>
      <p:sp>
        <p:nvSpPr>
          <p:cNvPr id="6" name="object 11"/>
          <p:cNvSpPr txBox="1"/>
          <p:nvPr/>
        </p:nvSpPr>
        <p:spPr>
          <a:xfrm>
            <a:off x="2425700" y="0"/>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bioaccumulation</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4483100" y="831850"/>
            <a:ext cx="4393069" cy="5715000"/>
          </a:xfrm>
          <a:prstGeom prst="rect">
            <a:avLst/>
          </a:prstGeom>
          <a:blipFill>
            <a:blip r:embed="rId2" cstate="print"/>
            <a:stretch>
              <a:fillRect/>
            </a:stretch>
          </a:blipFill>
        </p:spPr>
        <p:txBody>
          <a:bodyPr wrap="square" lIns="0" tIns="0" rIns="0" bIns="0" rtlCol="0"/>
          <a:lstStyle/>
          <a:p>
            <a:endParaRPr/>
          </a:p>
        </p:txBody>
      </p:sp>
      <p:sp>
        <p:nvSpPr>
          <p:cNvPr id="5" name="object 15"/>
          <p:cNvSpPr txBox="1"/>
          <p:nvPr/>
        </p:nvSpPr>
        <p:spPr>
          <a:xfrm>
            <a:off x="292100" y="755650"/>
            <a:ext cx="3962399" cy="2215991"/>
          </a:xfrm>
          <a:prstGeom prst="rect">
            <a:avLst/>
          </a:prstGeom>
          <a:noFill/>
        </p:spPr>
        <p:txBody>
          <a:bodyPr vert="horz" wrap="square" lIns="0" tIns="0" rIns="0" bIns="0" rtlCol="0">
            <a:spAutoFit/>
          </a:bodyPr>
          <a:lstStyle/>
          <a:p>
            <a:pPr marL="12700" marR="5080" algn="just">
              <a:lnSpc>
                <a:spcPct val="100000"/>
              </a:lnSpc>
            </a:pPr>
            <a:r>
              <a:rPr spc="-5" dirty="0">
                <a:solidFill>
                  <a:schemeClr val="bg1"/>
                </a:solidFill>
                <a:latin typeface="Arial" pitchFamily="34" charset="0"/>
                <a:cs typeface="Arial" pitchFamily="34" charset="0"/>
              </a:rPr>
              <a:t>La présence de contaminants dans l'environnement  marin pose la question importante de leur devenir  dans les réseaux trophiques et finalement, celle de  l'exposition des consommateurs finaux, </a:t>
            </a:r>
            <a:r>
              <a:rPr dirty="0">
                <a:solidFill>
                  <a:schemeClr val="bg1"/>
                </a:solidFill>
                <a:latin typeface="Arial" pitchFamily="34" charset="0"/>
                <a:cs typeface="Arial" pitchFamily="34" charset="0"/>
              </a:rPr>
              <a:t>y </a:t>
            </a:r>
            <a:r>
              <a:rPr spc="-5" dirty="0">
                <a:solidFill>
                  <a:schemeClr val="bg1"/>
                </a:solidFill>
                <a:latin typeface="Arial" pitchFamily="34" charset="0"/>
                <a:cs typeface="Arial" pitchFamily="34" charset="0"/>
              </a:rPr>
              <a:t>compris  l'homme, </a:t>
            </a:r>
            <a:r>
              <a:rPr dirty="0">
                <a:solidFill>
                  <a:schemeClr val="bg1"/>
                </a:solidFill>
                <a:latin typeface="Arial" pitchFamily="34" charset="0"/>
                <a:cs typeface="Arial" pitchFamily="34" charset="0"/>
              </a:rPr>
              <a:t>à </a:t>
            </a:r>
            <a:r>
              <a:rPr spc="-5" dirty="0">
                <a:solidFill>
                  <a:schemeClr val="bg1"/>
                </a:solidFill>
                <a:latin typeface="Arial" pitchFamily="34" charset="0"/>
                <a:cs typeface="Arial" pitchFamily="34" charset="0"/>
              </a:rPr>
              <a:t>de telles substances potentiellement  toxiques.</a:t>
            </a:r>
            <a:endParaRPr>
              <a:solidFill>
                <a:schemeClr val="bg1"/>
              </a:solidFill>
              <a:latin typeface="Arial" pitchFamily="34" charset="0"/>
              <a:cs typeface="Arial" pitchFamily="34" charset="0"/>
            </a:endParaRPr>
          </a:p>
        </p:txBody>
      </p:sp>
      <p:pic>
        <p:nvPicPr>
          <p:cNvPr id="115714" name="Picture 2" descr="Résultat de recherche d'images pour &quot;biomasse vs contaminants&quot;"/>
          <p:cNvPicPr>
            <a:picLocks noChangeAspect="1" noChangeArrowheads="1"/>
          </p:cNvPicPr>
          <p:nvPr/>
        </p:nvPicPr>
        <p:blipFill>
          <a:blip r:embed="rId3"/>
          <a:srcRect/>
          <a:stretch>
            <a:fillRect/>
          </a:stretch>
        </p:blipFill>
        <p:spPr bwMode="auto">
          <a:xfrm>
            <a:off x="215901" y="3117850"/>
            <a:ext cx="4038599" cy="3314700"/>
          </a:xfrm>
          <a:prstGeom prst="rect">
            <a:avLst/>
          </a:prstGeom>
          <a:noFill/>
        </p:spPr>
      </p:pic>
      <p:sp>
        <p:nvSpPr>
          <p:cNvPr id="6" name="object 11"/>
          <p:cNvSpPr txBox="1"/>
          <p:nvPr/>
        </p:nvSpPr>
        <p:spPr>
          <a:xfrm>
            <a:off x="2425700" y="34607"/>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bioaccumulation</a:t>
            </a:r>
            <a:endParaRPr sz="32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a:srcRect/>
          <a:stretch>
            <a:fillRect/>
          </a:stretch>
        </p:blipFill>
        <p:spPr bwMode="auto">
          <a:xfrm>
            <a:off x="3873500" y="1279814"/>
            <a:ext cx="5029200" cy="5038436"/>
          </a:xfrm>
          <a:prstGeom prst="rect">
            <a:avLst/>
          </a:prstGeom>
          <a:noFill/>
          <a:ln w="9525">
            <a:noFill/>
            <a:miter lim="800000"/>
            <a:headEnd/>
            <a:tailEnd/>
          </a:ln>
          <a:effectLst/>
        </p:spPr>
      </p:pic>
      <p:sp>
        <p:nvSpPr>
          <p:cNvPr id="6" name="object 11"/>
          <p:cNvSpPr txBox="1"/>
          <p:nvPr/>
        </p:nvSpPr>
        <p:spPr>
          <a:xfrm>
            <a:off x="2425700" y="0"/>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bioaccumulation</a:t>
            </a:r>
            <a:endParaRPr sz="3200" dirty="0">
              <a:solidFill>
                <a:schemeClr val="tx2">
                  <a:lumMod val="75000"/>
                </a:schemeClr>
              </a:solidFill>
              <a:latin typeface="Arial" pitchFamily="34" charset="0"/>
              <a:cs typeface="Arial" pitchFamily="34" charset="0"/>
            </a:endParaRPr>
          </a:p>
        </p:txBody>
      </p:sp>
      <p:pic>
        <p:nvPicPr>
          <p:cNvPr id="2050" name="Picture 2" descr="Résultat de recherche d'images pour &quot;ddt mer polluti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17650"/>
            <a:ext cx="3565525"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348" y="450850"/>
            <a:ext cx="8614352" cy="923330"/>
          </a:xfrm>
          <a:prstGeom prst="rect">
            <a:avLst/>
          </a:prstGeom>
        </p:spPr>
        <p:txBody>
          <a:bodyPr wrap="square">
            <a:spAutoFit/>
          </a:bodyPr>
          <a:lstStyle/>
          <a:p>
            <a:r>
              <a:rPr lang="fr-FR" b="1" dirty="0" err="1" smtClean="0">
                <a:solidFill>
                  <a:srgbClr val="FF0000"/>
                </a:solidFill>
                <a:latin typeface="Arial" panose="020B0604020202020204" pitchFamily="34" charset="0"/>
                <a:cs typeface="Arial" panose="020B0604020202020204" pitchFamily="34" charset="0"/>
              </a:rPr>
              <a:t>Biomagnification</a:t>
            </a:r>
            <a:r>
              <a:rPr lang="fr-FR" dirty="0" smtClean="0">
                <a:solidFill>
                  <a:schemeClr val="bg1"/>
                </a:solidFill>
                <a:latin typeface="Arial" panose="020B0604020202020204" pitchFamily="34" charset="0"/>
                <a:cs typeface="Arial" panose="020B0604020202020204" pitchFamily="34" charset="0"/>
              </a:rPr>
              <a:t> ou bioamplification terme </a:t>
            </a:r>
            <a:r>
              <a:rPr lang="fr-FR" dirty="0">
                <a:solidFill>
                  <a:schemeClr val="bg1"/>
                </a:solidFill>
                <a:latin typeface="Arial" panose="020B0604020202020204" pitchFamily="34" charset="0"/>
                <a:cs typeface="Arial" panose="020B0604020202020204" pitchFamily="34" charset="0"/>
              </a:rPr>
              <a:t>employé pour désigner l'augmentation des concentrations de certains métaux au fur et à mesure que l'on progresse dans la chaîne trophique.</a:t>
            </a:r>
          </a:p>
        </p:txBody>
      </p:sp>
    </p:spTree>
    <p:extLst>
      <p:ext uri="{BB962C8B-B14F-4D97-AF65-F5344CB8AC3E}">
        <p14:creationId xmlns:p14="http://schemas.microsoft.com/office/powerpoint/2010/main" val="2464908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17500" y="527050"/>
            <a:ext cx="9448800" cy="740716"/>
          </a:xfrm>
          <a:prstGeom prst="rect">
            <a:avLst/>
          </a:prstGeom>
          <a:noFill/>
        </p:spPr>
        <p:txBody>
          <a:bodyPr vert="horz" wrap="square" lIns="0" tIns="123952" rIns="0" bIns="0" rtlCol="0">
            <a:spAutoFit/>
          </a:bodyPr>
          <a:lstStyle/>
          <a:p>
            <a:pPr marL="464820" algn="ctr">
              <a:tabLst>
                <a:tab pos="912494" algn="l"/>
              </a:tabLst>
            </a:pPr>
            <a:r>
              <a:rPr sz="2000" b="0" dirty="0">
                <a:solidFill>
                  <a:schemeClr val="bg1"/>
                </a:solidFill>
                <a:latin typeface="Arial" panose="020B0604020202020204" pitchFamily="34" charset="0"/>
                <a:cs typeface="Arial" panose="020B0604020202020204" pitchFamily="34" charset="0"/>
              </a:rPr>
              <a:t>La	</a:t>
            </a:r>
            <a:r>
              <a:rPr sz="2000" b="0" spc="-5" dirty="0">
                <a:solidFill>
                  <a:schemeClr val="bg1"/>
                </a:solidFill>
                <a:latin typeface="Arial" panose="020B0604020202020204" pitchFamily="34" charset="0"/>
                <a:cs typeface="Arial" panose="020B0604020202020204" pitchFamily="34" charset="0"/>
              </a:rPr>
              <a:t>Posidonie: maillon essentiel de la vie </a:t>
            </a:r>
            <a:r>
              <a:rPr lang="fr-FR" sz="2000" b="0" spc="-5" dirty="0" smtClean="0">
                <a:solidFill>
                  <a:schemeClr val="bg1"/>
                </a:solidFill>
                <a:latin typeface="Arial" panose="020B0604020202020204" pitchFamily="34" charset="0"/>
                <a:cs typeface="Arial" panose="020B0604020202020204" pitchFamily="34" charset="0"/>
              </a:rPr>
              <a:t>endémique </a:t>
            </a:r>
            <a:r>
              <a:rPr sz="2000" b="0" spc="100" dirty="0" smtClean="0">
                <a:solidFill>
                  <a:schemeClr val="bg1"/>
                </a:solidFill>
                <a:latin typeface="Arial" panose="020B0604020202020204" pitchFamily="34" charset="0"/>
                <a:cs typeface="Arial" panose="020B0604020202020204" pitchFamily="34" charset="0"/>
              </a:rPr>
              <a:t> </a:t>
            </a:r>
            <a:r>
              <a:rPr lang="fr-FR" sz="2000" b="0" spc="100" dirty="0" smtClean="0">
                <a:solidFill>
                  <a:schemeClr val="bg1"/>
                </a:solidFill>
                <a:latin typeface="Arial" panose="020B0604020202020204" pitchFamily="34" charset="0"/>
                <a:cs typeface="Arial" panose="020B0604020202020204" pitchFamily="34" charset="0"/>
              </a:rPr>
              <a:t>de la </a:t>
            </a:r>
            <a:r>
              <a:rPr sz="2000" b="0" spc="-5" dirty="0" err="1" smtClean="0">
                <a:solidFill>
                  <a:schemeClr val="bg1"/>
                </a:solidFill>
                <a:latin typeface="Arial" panose="020B0604020202020204" pitchFamily="34" charset="0"/>
                <a:cs typeface="Arial" panose="020B0604020202020204" pitchFamily="34" charset="0"/>
              </a:rPr>
              <a:t>méditerranée</a:t>
            </a:r>
            <a:r>
              <a:rPr lang="fr-FR" sz="2000" b="0" spc="-5" dirty="0" smtClean="0">
                <a:solidFill>
                  <a:schemeClr val="bg1"/>
                </a:solidFill>
                <a:latin typeface="Arial" panose="020B0604020202020204" pitchFamily="34" charset="0"/>
                <a:cs typeface="Arial" panose="020B0604020202020204" pitchFamily="34" charset="0"/>
              </a:rPr>
              <a:t/>
            </a:r>
            <a:br>
              <a:rPr lang="fr-FR" sz="2000" b="0" spc="-5" dirty="0" smtClean="0">
                <a:solidFill>
                  <a:schemeClr val="bg1"/>
                </a:solidFill>
                <a:latin typeface="Arial" panose="020B0604020202020204" pitchFamily="34" charset="0"/>
                <a:cs typeface="Arial" panose="020B0604020202020204" pitchFamily="34" charset="0"/>
              </a:rPr>
            </a:br>
            <a:r>
              <a:rPr lang="fr-FR" sz="2000" b="0" spc="-5" dirty="0" smtClean="0">
                <a:solidFill>
                  <a:schemeClr val="bg1"/>
                </a:solidFill>
                <a:latin typeface="Arial" panose="020B0604020202020204" pitchFamily="34" charset="0"/>
                <a:cs typeface="Arial" panose="020B0604020202020204" pitchFamily="34" charset="0"/>
              </a:rPr>
              <a:t>On considère </a:t>
            </a:r>
            <a:r>
              <a:rPr lang="fr-FR" sz="2000" b="0" dirty="0" smtClean="0">
                <a:solidFill>
                  <a:schemeClr val="bg1"/>
                </a:solidFill>
                <a:latin typeface="Arial" panose="020B0604020202020204" pitchFamily="34" charset="0"/>
                <a:cs typeface="Arial" panose="020B0604020202020204" pitchFamily="34" charset="0"/>
              </a:rPr>
              <a:t>que </a:t>
            </a:r>
            <a:r>
              <a:rPr lang="fr-FR" sz="2000" b="0" spc="-5" dirty="0" smtClean="0">
                <a:solidFill>
                  <a:schemeClr val="bg1"/>
                </a:solidFill>
                <a:latin typeface="Arial" panose="020B0604020202020204" pitchFamily="34" charset="0"/>
                <a:cs typeface="Arial" panose="020B0604020202020204" pitchFamily="34" charset="0"/>
              </a:rPr>
              <a:t>15% des </a:t>
            </a:r>
            <a:r>
              <a:rPr lang="fr-FR" sz="2000" b="0" dirty="0" smtClean="0">
                <a:solidFill>
                  <a:schemeClr val="bg1"/>
                </a:solidFill>
                <a:latin typeface="Arial" panose="020B0604020202020204" pitchFamily="34" charset="0"/>
                <a:cs typeface="Arial" panose="020B0604020202020204" pitchFamily="34" charset="0"/>
              </a:rPr>
              <a:t>herbiers </a:t>
            </a:r>
            <a:r>
              <a:rPr lang="fr-FR" sz="2000" b="0" spc="-5" dirty="0" smtClean="0">
                <a:solidFill>
                  <a:schemeClr val="bg1"/>
                </a:solidFill>
                <a:latin typeface="Arial" panose="020B0604020202020204" pitchFamily="34" charset="0"/>
                <a:cs typeface="Arial" panose="020B0604020202020204" pitchFamily="34" charset="0"/>
              </a:rPr>
              <a:t>ont été détruits en 10</a:t>
            </a:r>
            <a:r>
              <a:rPr lang="fr-FR" sz="2000" b="0" spc="-60" dirty="0" smtClean="0">
                <a:solidFill>
                  <a:schemeClr val="bg1"/>
                </a:solidFill>
                <a:latin typeface="Arial" panose="020B0604020202020204" pitchFamily="34" charset="0"/>
                <a:cs typeface="Arial" panose="020B0604020202020204" pitchFamily="34" charset="0"/>
              </a:rPr>
              <a:t> </a:t>
            </a:r>
            <a:r>
              <a:rPr lang="fr-FR" sz="2000" b="0" spc="-5" dirty="0" smtClean="0">
                <a:solidFill>
                  <a:schemeClr val="bg1"/>
                </a:solidFill>
                <a:latin typeface="Arial" panose="020B0604020202020204" pitchFamily="34" charset="0"/>
                <a:cs typeface="Arial" panose="020B0604020202020204" pitchFamily="34" charset="0"/>
              </a:rPr>
              <a:t>ans.</a:t>
            </a:r>
            <a:endParaRPr sz="2000" b="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2425700" y="1475473"/>
            <a:ext cx="5056257" cy="685059"/>
          </a:xfrm>
          <a:prstGeom prst="rect">
            <a:avLst/>
          </a:prstGeom>
        </p:spPr>
        <p:txBody>
          <a:bodyPr wrap="square">
            <a:spAutoFit/>
          </a:bodyPr>
          <a:lstStyle/>
          <a:p>
            <a:pPr algn="just">
              <a:lnSpc>
                <a:spcPct val="107000"/>
              </a:lnSpc>
              <a:spcAft>
                <a:spcPts val="0"/>
              </a:spcAft>
            </a:pP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Protection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naturelle contre l’érosion des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plages: Les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banquettes de Posidonie amortissent les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vagues</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7" name="Rectangle 6"/>
          <p:cNvSpPr/>
          <p:nvPr/>
        </p:nvSpPr>
        <p:spPr>
          <a:xfrm>
            <a:off x="215900" y="2195730"/>
            <a:ext cx="2971800" cy="981423"/>
          </a:xfrm>
          <a:prstGeom prst="rect">
            <a:avLst/>
          </a:prstGeom>
        </p:spPr>
        <p:txBody>
          <a:bodyPr wrap="square">
            <a:spAutoFit/>
          </a:bodyPr>
          <a:lstStyle/>
          <a:p>
            <a:pPr algn="just">
              <a:lnSpc>
                <a:spcPct val="107000"/>
              </a:lnSpc>
              <a:spcAft>
                <a:spcPts val="0"/>
              </a:spcAft>
            </a:pP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Support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de vie pour une multitude de petits végétaux et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animaux</a:t>
            </a: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3501" y="3795990"/>
            <a:ext cx="3124200" cy="1277786"/>
          </a:xfrm>
          <a:prstGeom prst="rect">
            <a:avLst/>
          </a:prstGeom>
        </p:spPr>
        <p:txBody>
          <a:bodyPr wrap="square">
            <a:spAutoFit/>
          </a:bodyPr>
          <a:lstStyle/>
          <a:p>
            <a:pPr algn="just">
              <a:lnSpc>
                <a:spcPct val="107000"/>
              </a:lnSpc>
              <a:spcAft>
                <a:spcPts val="0"/>
              </a:spcAft>
            </a:pP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 Rôle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de biodiversité unique constituant un abri, une frayère, ou une nurserie, pour de très nombreuses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espèces</a:t>
            </a: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25000" y="5327650"/>
            <a:ext cx="6410900" cy="923330"/>
          </a:xfrm>
          <a:prstGeom prst="rect">
            <a:avLst/>
          </a:prstGeom>
        </p:spPr>
        <p:txBody>
          <a:bodyPr wrap="square">
            <a:spAutoFit/>
          </a:bodyPr>
          <a:lstStyle/>
          <a:p>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 Indicateur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de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pollution: La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posidonie renseigne sur la qualité de l’eau, l’hydrodynamisme, le taux de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sédimentation</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 les polluants et la quantité de matières organiques. </a:t>
            </a:r>
          </a:p>
        </p:txBody>
      </p:sp>
      <p:sp>
        <p:nvSpPr>
          <p:cNvPr id="12" name="Rectangle 11"/>
          <p:cNvSpPr/>
          <p:nvPr/>
        </p:nvSpPr>
        <p:spPr>
          <a:xfrm>
            <a:off x="5854699" y="3944171"/>
            <a:ext cx="3228009" cy="981423"/>
          </a:xfrm>
          <a:prstGeom prst="rect">
            <a:avLst/>
          </a:prstGeom>
        </p:spPr>
        <p:txBody>
          <a:bodyPr wrap="square">
            <a:spAutoFit/>
          </a:bodyPr>
          <a:lstStyle/>
          <a:p>
            <a:pPr algn="just">
              <a:lnSpc>
                <a:spcPct val="107000"/>
              </a:lnSpc>
              <a:spcAft>
                <a:spcPts val="800"/>
              </a:spcAft>
            </a:pP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 Stabilisateurs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des fonds marins grâce aux enchevêtrements des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rhizomes</a:t>
            </a: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5854698" y="2448708"/>
            <a:ext cx="2826260" cy="388696"/>
          </a:xfrm>
          <a:prstGeom prst="rect">
            <a:avLst/>
          </a:prstGeom>
        </p:spPr>
        <p:txBody>
          <a:bodyPr wrap="square">
            <a:spAutoFit/>
          </a:bodyPr>
          <a:lstStyle/>
          <a:p>
            <a:pPr>
              <a:lnSpc>
                <a:spcPct val="107000"/>
              </a:lnSpc>
              <a:spcAft>
                <a:spcPts val="800"/>
              </a:spcAft>
            </a:pP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 Producteur d’O</a:t>
            </a:r>
            <a:r>
              <a:rPr lang="fr-FR" baseline="-25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fr-FR"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rPr>
              <a:t>1 / j /m</a:t>
            </a:r>
            <a:r>
              <a:rPr lang="fr-FR"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a:t>
            </a:r>
            <a:endParaRPr lang="fr-FR"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3500" y="1322914"/>
            <a:ext cx="2428293" cy="421654"/>
          </a:xfrm>
          <a:prstGeom prst="rect">
            <a:avLst/>
          </a:prstGeom>
          <a:noFill/>
        </p:spPr>
        <p:txBody>
          <a:bodyPr wrap="none">
            <a:spAutoFit/>
          </a:bodyPr>
          <a:lstStyle/>
          <a:p>
            <a:pPr>
              <a:lnSpc>
                <a:spcPct val="107000"/>
              </a:lnSpc>
              <a:spcAft>
                <a:spcPts val="800"/>
              </a:spcAft>
            </a:pPr>
            <a:r>
              <a:rPr lang="fr-F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Rôles de la Posidonie</a:t>
            </a:r>
          </a:p>
        </p:txBody>
      </p:sp>
      <p:pic>
        <p:nvPicPr>
          <p:cNvPr id="1026" name="Picture 2" descr="https://doris.ffessm.fr/var/doris/storage/images/images/faisceaux-de-feuilles-d-une-posidonie-17306/151457-1-fre-FR/posidonia_oceanica-11_image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2260600"/>
            <a:ext cx="2666998" cy="3067050"/>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11"/>
          <p:cNvSpPr txBox="1"/>
          <p:nvPr/>
        </p:nvSpPr>
        <p:spPr>
          <a:xfrm>
            <a:off x="1882228" y="76988"/>
            <a:ext cx="4648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a:solidFill>
                  <a:schemeClr val="tx2">
                    <a:lumMod val="75000"/>
                  </a:schemeClr>
                </a:solidFill>
                <a:latin typeface="Arial" pitchFamily="34" charset="0"/>
                <a:cs typeface="Arial" pitchFamily="34" charset="0"/>
              </a:rPr>
              <a:t>L’herbier de </a:t>
            </a:r>
            <a:r>
              <a:rPr lang="fr-FR" sz="3200" spc="-5" dirty="0" smtClean="0">
                <a:solidFill>
                  <a:schemeClr val="tx2">
                    <a:lumMod val="75000"/>
                  </a:schemeClr>
                </a:solidFill>
                <a:latin typeface="Arial" pitchFamily="34" charset="0"/>
                <a:cs typeface="Arial" pitchFamily="34" charset="0"/>
              </a:rPr>
              <a:t>Posidonie</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9888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2425700" y="0"/>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bioaccumulation</a:t>
            </a:r>
            <a:endParaRPr sz="3200" dirty="0">
              <a:solidFill>
                <a:schemeClr val="tx2">
                  <a:lumMod val="75000"/>
                </a:schemeClr>
              </a:solidFill>
              <a:latin typeface="Arial" pitchFamily="34" charset="0"/>
              <a:cs typeface="Arial" pitchFamily="34" charset="0"/>
            </a:endParaRPr>
          </a:p>
        </p:txBody>
      </p:sp>
      <p:sp>
        <p:nvSpPr>
          <p:cNvPr id="4" name="Rectangle 3"/>
          <p:cNvSpPr/>
          <p:nvPr/>
        </p:nvSpPr>
        <p:spPr>
          <a:xfrm>
            <a:off x="368300" y="907336"/>
            <a:ext cx="8610600" cy="4801314"/>
          </a:xfrm>
          <a:prstGeom prst="rect">
            <a:avLst/>
          </a:prstGeom>
        </p:spPr>
        <p:txBody>
          <a:bodyPr wrap="square">
            <a:spAutoFit/>
          </a:bodyPr>
          <a:lstStyle/>
          <a:p>
            <a:pPr algn="just"/>
            <a:r>
              <a:rPr lang="fr-FR" dirty="0" smtClean="0">
                <a:solidFill>
                  <a:schemeClr val="bg1"/>
                </a:solidFill>
                <a:latin typeface="Arial" panose="020B0604020202020204" pitchFamily="34" charset="0"/>
              </a:rPr>
              <a:t>1. La </a:t>
            </a:r>
            <a:r>
              <a:rPr lang="fr-FR" b="1" dirty="0" smtClean="0">
                <a:solidFill>
                  <a:srgbClr val="FF0000"/>
                </a:solidFill>
                <a:latin typeface="Arial" panose="020B0604020202020204" pitchFamily="34" charset="0"/>
              </a:rPr>
              <a:t>bioaccumulation</a:t>
            </a:r>
            <a:r>
              <a:rPr lang="fr-FR" dirty="0" smtClean="0">
                <a:solidFill>
                  <a:schemeClr val="bg1"/>
                </a:solidFill>
                <a:latin typeface="Arial" panose="020B0604020202020204" pitchFamily="34" charset="0"/>
              </a:rPr>
              <a:t> permise </a:t>
            </a:r>
            <a:r>
              <a:rPr lang="fr-FR" dirty="0">
                <a:solidFill>
                  <a:schemeClr val="bg1"/>
                </a:solidFill>
                <a:latin typeface="Arial" panose="020B0604020202020204" pitchFamily="34" charset="0"/>
              </a:rPr>
              <a:t>par les relations symbiotiques et/ou de type proies </a:t>
            </a:r>
            <a:r>
              <a:rPr lang="fr-FR" dirty="0" smtClean="0">
                <a:solidFill>
                  <a:schemeClr val="bg1"/>
                </a:solidFill>
                <a:latin typeface="Arial" panose="020B0604020202020204" pitchFamily="34" charset="0"/>
              </a:rPr>
              <a:t>- </a:t>
            </a:r>
            <a:r>
              <a:rPr lang="fr-FR" dirty="0">
                <a:solidFill>
                  <a:schemeClr val="bg1"/>
                </a:solidFill>
                <a:latin typeface="Arial" panose="020B0604020202020204" pitchFamily="34" charset="0"/>
              </a:rPr>
              <a:t>prédateurs et qui traduit la différence entre la contamination d'un individu et sa capacité à dégrader/évacuer le contaminant en question. </a:t>
            </a:r>
            <a:br>
              <a:rPr lang="fr-FR" dirty="0">
                <a:solidFill>
                  <a:schemeClr val="bg1"/>
                </a:solidFill>
                <a:latin typeface="Arial" panose="020B0604020202020204" pitchFamily="34" charset="0"/>
              </a:rPr>
            </a:br>
            <a:r>
              <a:rPr lang="fr-FR" dirty="0">
                <a:solidFill>
                  <a:schemeClr val="bg1"/>
                </a:solidFill>
                <a:latin typeface="Arial" panose="020B0604020202020204" pitchFamily="34" charset="0"/>
              </a:rPr>
              <a:t>Le stade de développement des individus a une influence sur la capacité </a:t>
            </a:r>
            <a:r>
              <a:rPr lang="fr-FR" dirty="0" smtClean="0">
                <a:solidFill>
                  <a:schemeClr val="bg1"/>
                </a:solidFill>
                <a:latin typeface="Arial" panose="020B0604020202020204" pitchFamily="34" charset="0"/>
              </a:rPr>
              <a:t>de détoxification, </a:t>
            </a:r>
            <a:r>
              <a:rPr lang="fr-FR" dirty="0">
                <a:solidFill>
                  <a:schemeClr val="bg1"/>
                </a:solidFill>
                <a:latin typeface="Arial" panose="020B0604020202020204" pitchFamily="34" charset="0"/>
              </a:rPr>
              <a:t>ainsi, dans l'ensemble, plus un individu sera vieux, plus il présentera des concentrations élevées correspondant aux cumuls de cette différence. </a:t>
            </a:r>
            <a:br>
              <a:rPr lang="fr-FR" dirty="0">
                <a:solidFill>
                  <a:schemeClr val="bg1"/>
                </a:solidFill>
                <a:latin typeface="Arial" panose="020B0604020202020204" pitchFamily="34" charset="0"/>
              </a:rPr>
            </a:br>
            <a:r>
              <a:rPr lang="fr-FR" dirty="0">
                <a:solidFill>
                  <a:schemeClr val="bg1"/>
                </a:solidFill>
                <a:latin typeface="Arial" panose="020B0604020202020204" pitchFamily="34" charset="0"/>
              </a:rPr>
              <a:t>S'ensuit donc un accroissement de la contamination qui peut se réaliser dans des organes particuliers. Cette tendance se </a:t>
            </a:r>
            <a:r>
              <a:rPr lang="fr-FR" dirty="0" smtClean="0">
                <a:solidFill>
                  <a:schemeClr val="bg1"/>
                </a:solidFill>
                <a:latin typeface="Arial" panose="020B0604020202020204" pitchFamily="34" charset="0"/>
              </a:rPr>
              <a:t>nomme l’</a:t>
            </a:r>
            <a:r>
              <a:rPr lang="fr-FR" dirty="0" err="1" smtClean="0">
                <a:solidFill>
                  <a:schemeClr val="bg1"/>
                </a:solidFill>
                <a:latin typeface="Arial" panose="020B0604020202020204" pitchFamily="34" charset="0"/>
              </a:rPr>
              <a:t>organotropisme</a:t>
            </a:r>
            <a:r>
              <a:rPr lang="fr-FR" dirty="0" smtClean="0">
                <a:solidFill>
                  <a:schemeClr val="bg1"/>
                </a:solidFill>
                <a:latin typeface="Arial" panose="020B0604020202020204" pitchFamily="34" charset="0"/>
              </a:rPr>
              <a:t>. </a:t>
            </a:r>
            <a:r>
              <a:rPr lang="fr-FR" dirty="0">
                <a:solidFill>
                  <a:schemeClr val="bg1"/>
                </a:solidFill>
                <a:latin typeface="Arial" panose="020B0604020202020204" pitchFamily="34" charset="0"/>
              </a:rPr>
              <a:t>Elle est souvent active, résultant généralement d'une </a:t>
            </a:r>
            <a:r>
              <a:rPr lang="fr-FR" i="1" dirty="0" smtClean="0">
                <a:solidFill>
                  <a:schemeClr val="bg1"/>
                </a:solidFill>
                <a:latin typeface="Arial" panose="020B0604020202020204" pitchFamily="34" charset="0"/>
              </a:rPr>
              <a:t>«confusion»</a:t>
            </a:r>
            <a:r>
              <a:rPr lang="fr-FR" dirty="0">
                <a:solidFill>
                  <a:schemeClr val="bg1"/>
                </a:solidFill>
                <a:latin typeface="Arial" panose="020B0604020202020204" pitchFamily="34" charset="0"/>
              </a:rPr>
              <a:t> entre une molécule impliquée dans le fonctionnement physiologique normal et le toxique. Ainsi, alors que des organes sont associés à la dégradation des polluants organiques et à l'évacuation des polluants minéraux </a:t>
            </a:r>
            <a:r>
              <a:rPr lang="fr-FR" dirty="0" smtClean="0">
                <a:solidFill>
                  <a:schemeClr val="bg1"/>
                </a:solidFill>
                <a:latin typeface="Arial" panose="020B0604020202020204" pitchFamily="34" charset="0"/>
              </a:rPr>
              <a:t>(foie, rein), </a:t>
            </a:r>
            <a:r>
              <a:rPr lang="fr-FR" dirty="0">
                <a:solidFill>
                  <a:schemeClr val="bg1"/>
                </a:solidFill>
                <a:latin typeface="Arial" panose="020B0604020202020204" pitchFamily="34" charset="0"/>
              </a:rPr>
              <a:t>certains organes (système nerveux central, gonades) peuvent être affectés.</a:t>
            </a:r>
          </a:p>
          <a:p>
            <a:pPr algn="just"/>
            <a:endParaRPr lang="fr-FR" dirty="0" smtClean="0">
              <a:solidFill>
                <a:schemeClr val="bg1"/>
              </a:solidFill>
              <a:latin typeface="Arial" panose="020B0604020202020204" pitchFamily="34" charset="0"/>
            </a:endParaRPr>
          </a:p>
          <a:p>
            <a:pPr algn="just"/>
            <a:r>
              <a:rPr lang="fr-FR" b="1" dirty="0" smtClean="0">
                <a:solidFill>
                  <a:srgbClr val="FF0000"/>
                </a:solidFill>
                <a:latin typeface="Arial" panose="020B0604020202020204" pitchFamily="34" charset="0"/>
              </a:rPr>
              <a:t>2- </a:t>
            </a:r>
            <a:r>
              <a:rPr lang="fr-FR" b="1" dirty="0">
                <a:solidFill>
                  <a:srgbClr val="FF0000"/>
                </a:solidFill>
                <a:latin typeface="Arial" panose="020B0604020202020204" pitchFamily="34" charset="0"/>
              </a:rPr>
              <a:t>Le transfert du contaminant </a:t>
            </a:r>
            <a:r>
              <a:rPr lang="fr-FR" dirty="0">
                <a:solidFill>
                  <a:schemeClr val="bg1"/>
                </a:solidFill>
                <a:latin typeface="Arial" panose="020B0604020202020204" pitchFamily="34" charset="0"/>
              </a:rPr>
              <a:t>au travers du réseau trophique </a:t>
            </a:r>
            <a:r>
              <a:rPr lang="fr-FR" dirty="0" smtClean="0">
                <a:solidFill>
                  <a:schemeClr val="bg1"/>
                </a:solidFill>
                <a:latin typeface="Arial" panose="020B0604020202020204" pitchFamily="34" charset="0"/>
              </a:rPr>
              <a:t>résulte;</a:t>
            </a:r>
            <a:endParaRPr lang="fr-FR" dirty="0">
              <a:solidFill>
                <a:schemeClr val="bg1"/>
              </a:solidFill>
              <a:latin typeface="Arial" panose="020B0604020202020204" pitchFamily="34" charset="0"/>
            </a:endParaRPr>
          </a:p>
          <a:p>
            <a:pPr algn="just">
              <a:buFont typeface="+mj-lt"/>
              <a:buAutoNum type="arabicPeriod"/>
            </a:pPr>
            <a:r>
              <a:rPr lang="fr-FR" dirty="0">
                <a:solidFill>
                  <a:schemeClr val="bg1"/>
                </a:solidFill>
                <a:latin typeface="Arial" panose="020B0604020202020204" pitchFamily="34" charset="0"/>
              </a:rPr>
              <a:t>du rendement trophique (environ 10 % par maillon trophique ascendant) et</a:t>
            </a:r>
          </a:p>
          <a:p>
            <a:pPr algn="just">
              <a:buFont typeface="+mj-lt"/>
              <a:buAutoNum type="arabicPeriod"/>
            </a:pPr>
            <a:r>
              <a:rPr lang="fr-FR" dirty="0">
                <a:solidFill>
                  <a:schemeClr val="bg1"/>
                </a:solidFill>
                <a:latin typeface="Arial" panose="020B0604020202020204" pitchFamily="34" charset="0"/>
              </a:rPr>
              <a:t>du comportement alimentaire s'il y a </a:t>
            </a:r>
            <a:r>
              <a:rPr lang="fr-FR" dirty="0" err="1">
                <a:solidFill>
                  <a:schemeClr val="bg1"/>
                </a:solidFill>
                <a:latin typeface="Arial" panose="020B0604020202020204" pitchFamily="34" charset="0"/>
              </a:rPr>
              <a:t>organotropisme</a:t>
            </a:r>
            <a:r>
              <a:rPr lang="fr-FR" dirty="0">
                <a:solidFill>
                  <a:schemeClr val="bg1"/>
                </a:solidFill>
                <a:latin typeface="Arial" panose="020B0604020202020204" pitchFamily="34" charset="0"/>
              </a:rPr>
              <a:t>.</a:t>
            </a:r>
            <a:endParaRPr lang="fr-FR" b="0" i="0" dirty="0">
              <a:solidFill>
                <a:schemeClr val="bg1"/>
              </a:solidFill>
              <a:effectLst/>
              <a:latin typeface="Arial" panose="020B0604020202020204" pitchFamily="34" charset="0"/>
            </a:endParaRPr>
          </a:p>
        </p:txBody>
      </p:sp>
      <p:sp>
        <p:nvSpPr>
          <p:cNvPr id="6" name="Rectangle 5"/>
          <p:cNvSpPr/>
          <p:nvPr/>
        </p:nvSpPr>
        <p:spPr>
          <a:xfrm>
            <a:off x="482600" y="538718"/>
            <a:ext cx="8153400" cy="369332"/>
          </a:xfrm>
          <a:prstGeom prst="rect">
            <a:avLst/>
          </a:prstGeom>
        </p:spPr>
        <p:txBody>
          <a:bodyPr wrap="square">
            <a:spAutoFit/>
          </a:bodyPr>
          <a:lstStyle/>
          <a:p>
            <a:r>
              <a:rPr lang="fr-FR" dirty="0" smtClean="0">
                <a:solidFill>
                  <a:schemeClr val="bg1"/>
                </a:solidFill>
                <a:latin typeface="Arial" panose="020B0604020202020204" pitchFamily="34" charset="0"/>
                <a:cs typeface="Arial" panose="020B0604020202020204" pitchFamily="34" charset="0"/>
              </a:rPr>
              <a:t>La</a:t>
            </a:r>
            <a:r>
              <a:rPr lang="fr-FR" dirty="0">
                <a:solidFill>
                  <a:schemeClr val="bg1"/>
                </a:solidFill>
                <a:latin typeface="Arial" panose="020B0604020202020204" pitchFamily="34" charset="0"/>
                <a:cs typeface="Arial" panose="020B0604020202020204" pitchFamily="34" charset="0"/>
              </a:rPr>
              <a:t> </a:t>
            </a:r>
            <a:r>
              <a:rPr lang="fr-FR" i="1" dirty="0" err="1">
                <a:solidFill>
                  <a:schemeClr val="bg1"/>
                </a:solidFill>
                <a:latin typeface="Arial" panose="020B0604020202020204" pitchFamily="34" charset="0"/>
                <a:cs typeface="Arial" panose="020B0604020202020204" pitchFamily="34" charset="0"/>
              </a:rPr>
              <a:t>biomagnification</a:t>
            </a:r>
            <a:r>
              <a:rPr lang="fr-FR" dirty="0">
                <a:solidFill>
                  <a:schemeClr val="bg1"/>
                </a:solidFill>
                <a:latin typeface="Arial" panose="020B0604020202020204" pitchFamily="34" charset="0"/>
                <a:cs typeface="Arial" panose="020B0604020202020204" pitchFamily="34" charset="0"/>
              </a:rPr>
              <a:t> traduit le croisement de </a:t>
            </a:r>
            <a:r>
              <a:rPr lang="fr-FR" dirty="0" smtClean="0">
                <a:solidFill>
                  <a:schemeClr val="bg1"/>
                </a:solidFill>
                <a:latin typeface="Arial" panose="020B0604020202020204" pitchFamily="34" charset="0"/>
                <a:cs typeface="Arial" panose="020B0604020202020204" pitchFamily="34" charset="0"/>
              </a:rPr>
              <a:t>2 </a:t>
            </a:r>
            <a:r>
              <a:rPr lang="fr-FR" dirty="0">
                <a:solidFill>
                  <a:schemeClr val="bg1"/>
                </a:solidFill>
                <a:latin typeface="Arial" panose="020B0604020202020204" pitchFamily="34" charset="0"/>
                <a:cs typeface="Arial" panose="020B0604020202020204" pitchFamily="34" charset="0"/>
              </a:rPr>
              <a:t>processus :</a:t>
            </a:r>
          </a:p>
        </p:txBody>
      </p:sp>
    </p:spTree>
    <p:extLst>
      <p:ext uri="{BB962C8B-B14F-4D97-AF65-F5344CB8AC3E}">
        <p14:creationId xmlns:p14="http://schemas.microsoft.com/office/powerpoint/2010/main" val="342563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100" y="603250"/>
            <a:ext cx="4495800" cy="5232202"/>
          </a:xfrm>
          <a:prstGeom prst="rect">
            <a:avLst/>
          </a:prstGeom>
          <a:noFill/>
        </p:spPr>
        <p:txBody>
          <a:bodyPr vert="horz" wrap="square" lIns="0" tIns="0" rIns="0" bIns="0" rtlCol="0">
            <a:spAutoFit/>
          </a:bodyPr>
          <a:lstStyle/>
          <a:p>
            <a:pPr marL="12700" algn="ctr">
              <a:lnSpc>
                <a:spcPct val="100000"/>
              </a:lnSpc>
            </a:pPr>
            <a:r>
              <a:rPr lang="fr-FR" sz="2000" b="1" spc="-5" dirty="0" smtClean="0">
                <a:solidFill>
                  <a:srgbClr val="FF0000"/>
                </a:solidFill>
                <a:latin typeface="Arial" pitchFamily="34" charset="0"/>
                <a:cs typeface="Arial" pitchFamily="34" charset="0"/>
              </a:rPr>
              <a:t>L’HERBIER </a:t>
            </a:r>
            <a:r>
              <a:rPr lang="fr-FR" sz="2000" b="1" spc="-5" dirty="0">
                <a:solidFill>
                  <a:srgbClr val="FF0000"/>
                </a:solidFill>
                <a:latin typeface="Arial" pitchFamily="34" charset="0"/>
                <a:cs typeface="Arial" pitchFamily="34" charset="0"/>
              </a:rPr>
              <a:t>DE </a:t>
            </a:r>
            <a:r>
              <a:rPr lang="fr-FR" sz="2000" b="1" spc="-5" dirty="0" smtClean="0">
                <a:solidFill>
                  <a:srgbClr val="FF0000"/>
                </a:solidFill>
                <a:latin typeface="Arial" pitchFamily="34" charset="0"/>
                <a:cs typeface="Arial" pitchFamily="34" charset="0"/>
              </a:rPr>
              <a:t>POSIDONIE</a:t>
            </a:r>
          </a:p>
          <a:p>
            <a:pPr marL="12700" algn="ctr">
              <a:lnSpc>
                <a:spcPct val="100000"/>
              </a:lnSpc>
            </a:pPr>
            <a:r>
              <a:rPr lang="fr-FR" sz="2000" b="1" spc="-5" dirty="0" smtClean="0">
                <a:solidFill>
                  <a:srgbClr val="FF0000"/>
                </a:solidFill>
                <a:latin typeface="Arial" pitchFamily="34" charset="0"/>
                <a:cs typeface="Arial" pitchFamily="34" charset="0"/>
              </a:rPr>
              <a:t>Un écosystème menacé</a:t>
            </a:r>
          </a:p>
          <a:p>
            <a:pPr marL="12700" algn="ctr">
              <a:lnSpc>
                <a:spcPct val="100000"/>
              </a:lnSpc>
            </a:pPr>
            <a:r>
              <a:rPr sz="2000" b="1" dirty="0" smtClean="0">
                <a:solidFill>
                  <a:srgbClr val="FF0000"/>
                </a:solidFill>
                <a:latin typeface="Arial" pitchFamily="34" charset="0"/>
                <a:cs typeface="Arial" pitchFamily="34" charset="0"/>
              </a:rPr>
              <a:t>L’AQUACULTURE</a:t>
            </a:r>
            <a:r>
              <a:rPr sz="2000" b="1" spc="-100" dirty="0" smtClean="0">
                <a:solidFill>
                  <a:srgbClr val="FF0000"/>
                </a:solidFill>
                <a:latin typeface="Arial" pitchFamily="34" charset="0"/>
                <a:cs typeface="Arial" pitchFamily="34" charset="0"/>
              </a:rPr>
              <a:t> </a:t>
            </a:r>
            <a:r>
              <a:rPr sz="2000" b="1" dirty="0" smtClean="0">
                <a:solidFill>
                  <a:srgbClr val="FF0000"/>
                </a:solidFill>
                <a:latin typeface="Arial" pitchFamily="34" charset="0"/>
                <a:cs typeface="Arial" pitchFamily="34" charset="0"/>
              </a:rPr>
              <a:t>CÔTIÈRE</a:t>
            </a:r>
            <a:endParaRPr sz="2000" dirty="0" smtClean="0">
              <a:solidFill>
                <a:srgbClr val="FF0000"/>
              </a:solidFill>
              <a:latin typeface="Arial" pitchFamily="34" charset="0"/>
              <a:cs typeface="Arial" pitchFamily="34" charset="0"/>
            </a:endParaRPr>
          </a:p>
          <a:p>
            <a:pPr marL="12700" marR="242570" algn="just">
              <a:lnSpc>
                <a:spcPct val="100000"/>
              </a:lnSpc>
              <a:tabLst>
                <a:tab pos="489584" algn="l"/>
                <a:tab pos="1485265" algn="l"/>
                <a:tab pos="2356485" algn="l"/>
                <a:tab pos="2832735" algn="l"/>
                <a:tab pos="3592195" algn="l"/>
                <a:tab pos="4554220" algn="l"/>
                <a:tab pos="5505450" algn="l"/>
                <a:tab pos="6590665" algn="l"/>
                <a:tab pos="7078345" algn="l"/>
                <a:tab pos="7486650" algn="l"/>
              </a:tabLst>
            </a:pPr>
            <a:r>
              <a:rPr sz="2000" spc="-5" dirty="0" smtClean="0">
                <a:solidFill>
                  <a:schemeClr val="bg1"/>
                </a:solidFill>
                <a:latin typeface="Arial" pitchFamily="34" charset="0"/>
                <a:cs typeface="Arial" pitchFamily="34" charset="0"/>
              </a:rPr>
              <a:t>La </a:t>
            </a:r>
            <a:r>
              <a:rPr sz="2000" spc="-5" dirty="0">
                <a:solidFill>
                  <a:schemeClr val="bg1"/>
                </a:solidFill>
                <a:latin typeface="Arial" pitchFamily="34" charset="0"/>
                <a:cs typeface="Arial" pitchFamily="34" charset="0"/>
              </a:rPr>
              <a:t>mise en place de fermes aquacoles dans les eaux côtières s’est </a:t>
            </a:r>
            <a:r>
              <a:rPr sz="2000" spc="-5" dirty="0" err="1">
                <a:solidFill>
                  <a:schemeClr val="bg1"/>
                </a:solidFill>
                <a:latin typeface="Arial" pitchFamily="34" charset="0"/>
                <a:cs typeface="Arial" pitchFamily="34" charset="0"/>
              </a:rPr>
              <a:t>accélérée</a:t>
            </a:r>
            <a:r>
              <a:rPr sz="2000" spc="-5" dirty="0">
                <a:solidFill>
                  <a:schemeClr val="bg1"/>
                </a:solidFill>
                <a:latin typeface="Arial" pitchFamily="34" charset="0"/>
                <a:cs typeface="Arial" pitchFamily="34" charset="0"/>
              </a:rPr>
              <a:t> </a:t>
            </a:r>
            <a:r>
              <a:rPr lang="fr-FR" sz="2000" spc="-5" dirty="0" smtClean="0">
                <a:solidFill>
                  <a:schemeClr val="bg1"/>
                </a:solidFill>
                <a:latin typeface="Arial" pitchFamily="34" charset="0"/>
                <a:cs typeface="Arial" pitchFamily="34" charset="0"/>
              </a:rPr>
              <a:t>c</a:t>
            </a:r>
            <a:r>
              <a:rPr sz="2000" spc="-5" dirty="0" err="1" smtClean="0">
                <a:solidFill>
                  <a:schemeClr val="bg1"/>
                </a:solidFill>
                <a:latin typeface="Arial" pitchFamily="34" charset="0"/>
                <a:cs typeface="Arial" pitchFamily="34" charset="0"/>
              </a:rPr>
              <a:t>e</a:t>
            </a:r>
            <a:r>
              <a:rPr sz="2000" dirty="0" err="1" smtClean="0">
                <a:solidFill>
                  <a:schemeClr val="bg1"/>
                </a:solidFill>
                <a:latin typeface="Arial" pitchFamily="34" charset="0"/>
                <a:cs typeface="Arial" pitchFamily="34" charset="0"/>
              </a:rPr>
              <a:t>s</a:t>
            </a:r>
            <a:r>
              <a:rPr lang="fr-FR" sz="2000" dirty="0" smtClean="0">
                <a:solidFill>
                  <a:schemeClr val="bg1"/>
                </a:solidFill>
                <a:latin typeface="Arial" pitchFamily="34" charset="0"/>
                <a:cs typeface="Arial" pitchFamily="34" charset="0"/>
              </a:rPr>
              <a:t> d</a:t>
            </a:r>
            <a:r>
              <a:rPr sz="2000" spc="-5" dirty="0" err="1" smtClean="0">
                <a:solidFill>
                  <a:schemeClr val="bg1"/>
                </a:solidFill>
                <a:latin typeface="Arial" pitchFamily="34" charset="0"/>
                <a:cs typeface="Arial" pitchFamily="34" charset="0"/>
              </a:rPr>
              <a:t>e</a:t>
            </a:r>
            <a:r>
              <a:rPr sz="2000" spc="5" dirty="0" err="1" smtClean="0">
                <a:solidFill>
                  <a:schemeClr val="bg1"/>
                </a:solidFill>
                <a:latin typeface="Arial" pitchFamily="34" charset="0"/>
                <a:cs typeface="Arial" pitchFamily="34" charset="0"/>
              </a:rPr>
              <a:t>r</a:t>
            </a:r>
            <a:r>
              <a:rPr sz="2000" spc="-5" dirty="0" err="1" smtClean="0">
                <a:solidFill>
                  <a:schemeClr val="bg1"/>
                </a:solidFill>
                <a:latin typeface="Arial" pitchFamily="34" charset="0"/>
                <a:cs typeface="Arial" pitchFamily="34" charset="0"/>
              </a:rPr>
              <a:t>nière</a:t>
            </a:r>
            <a:r>
              <a:rPr sz="2000" dirty="0" err="1" smtClean="0">
                <a:solidFill>
                  <a:schemeClr val="bg1"/>
                </a:solidFill>
                <a:latin typeface="Arial" pitchFamily="34" charset="0"/>
                <a:cs typeface="Arial" pitchFamily="34" charset="0"/>
              </a:rPr>
              <a:t>s</a:t>
            </a:r>
            <a:r>
              <a:rPr lang="fr-FR" sz="2000"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années</a:t>
            </a:r>
            <a:endParaRPr lang="fr-FR" sz="2000" dirty="0" smtClean="0">
              <a:solidFill>
                <a:schemeClr val="bg1"/>
              </a:solidFill>
              <a:latin typeface="Arial" pitchFamily="34" charset="0"/>
              <a:cs typeface="Arial" pitchFamily="34" charset="0"/>
            </a:endParaRPr>
          </a:p>
          <a:p>
            <a:pPr marL="12700" marR="242570" algn="just">
              <a:lnSpc>
                <a:spcPct val="100000"/>
              </a:lnSpc>
              <a:tabLst>
                <a:tab pos="489584" algn="l"/>
                <a:tab pos="1485265" algn="l"/>
                <a:tab pos="2356485" algn="l"/>
                <a:tab pos="2832735" algn="l"/>
                <a:tab pos="3592195" algn="l"/>
                <a:tab pos="4554220" algn="l"/>
                <a:tab pos="5505450" algn="l"/>
                <a:tab pos="6590665" algn="l"/>
                <a:tab pos="7078345" algn="l"/>
                <a:tab pos="7486650" algn="l"/>
              </a:tabLst>
            </a:pPr>
            <a:r>
              <a:rPr lang="fr-FR" sz="2000" spc="-5" dirty="0" smtClean="0">
                <a:solidFill>
                  <a:schemeClr val="bg1"/>
                </a:solidFill>
                <a:latin typeface="Arial" pitchFamily="34" charset="0"/>
                <a:cs typeface="Arial" pitchFamily="34" charset="0"/>
              </a:rPr>
              <a:t>Q</a:t>
            </a:r>
            <a:r>
              <a:rPr sz="2000" spc="-5" dirty="0" err="1" smtClean="0">
                <a:solidFill>
                  <a:schemeClr val="bg1"/>
                </a:solidFill>
                <a:latin typeface="Arial" pitchFamily="34" charset="0"/>
                <a:cs typeface="Arial" pitchFamily="34" charset="0"/>
              </a:rPr>
              <a:t>uand</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elles</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sont</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situées</a:t>
            </a:r>
            <a:r>
              <a:rPr sz="2000" spc="-5" dirty="0" smtClean="0">
                <a:solidFill>
                  <a:schemeClr val="bg1"/>
                </a:solidFill>
                <a:latin typeface="Arial" pitchFamily="34" charset="0"/>
                <a:cs typeface="Arial" pitchFamily="34" charset="0"/>
              </a:rPr>
              <a:t> </a:t>
            </a:r>
            <a:r>
              <a:rPr sz="2000" dirty="0" smtClean="0">
                <a:solidFill>
                  <a:schemeClr val="bg1"/>
                </a:solidFill>
                <a:latin typeface="Arial" pitchFamily="34" charset="0"/>
                <a:cs typeface="Arial" pitchFamily="34" charset="0"/>
              </a:rPr>
              <a:t>à </a:t>
            </a:r>
            <a:r>
              <a:rPr sz="2000" spc="-5" dirty="0" err="1" smtClean="0">
                <a:solidFill>
                  <a:schemeClr val="bg1"/>
                </a:solidFill>
                <a:latin typeface="Arial" pitchFamily="34" charset="0"/>
                <a:cs typeface="Arial" pitchFamily="34" charset="0"/>
              </a:rPr>
              <a:t>proximité</a:t>
            </a:r>
            <a:r>
              <a:rPr sz="2000" spc="-5" dirty="0" smtClean="0">
                <a:solidFill>
                  <a:schemeClr val="bg1"/>
                </a:solidFill>
                <a:latin typeface="Arial" pitchFamily="34" charset="0"/>
                <a:cs typeface="Arial" pitchFamily="34" charset="0"/>
              </a:rPr>
              <a:t> d’un herbier </a:t>
            </a:r>
            <a:r>
              <a:rPr sz="2000" dirty="0" smtClean="0">
                <a:solidFill>
                  <a:schemeClr val="bg1"/>
                </a:solidFill>
                <a:latin typeface="Arial" pitchFamily="34" charset="0"/>
                <a:cs typeface="Arial" pitchFamily="34" charset="0"/>
              </a:rPr>
              <a:t>à </a:t>
            </a:r>
            <a:r>
              <a:rPr sz="2000" spc="-5" dirty="0" err="1" smtClean="0">
                <a:solidFill>
                  <a:schemeClr val="bg1"/>
                </a:solidFill>
                <a:latin typeface="Arial" pitchFamily="34" charset="0"/>
                <a:cs typeface="Arial" pitchFamily="34" charset="0"/>
              </a:rPr>
              <a:t>posidonie</a:t>
            </a:r>
            <a:r>
              <a:rPr sz="2000" spc="-5" dirty="0" smtClean="0">
                <a:solidFill>
                  <a:schemeClr val="bg1"/>
                </a:solidFill>
                <a:latin typeface="Arial" pitchFamily="34" charset="0"/>
                <a:cs typeface="Arial" pitchFamily="34" charset="0"/>
              </a:rPr>
              <a:t>, </a:t>
            </a:r>
            <a:r>
              <a:rPr lang="fr-FR" sz="2000" spc="-5" dirty="0" smtClean="0">
                <a:solidFill>
                  <a:schemeClr val="bg1"/>
                </a:solidFill>
                <a:latin typeface="Arial" pitchFamily="34" charset="0"/>
                <a:cs typeface="Arial" pitchFamily="34" charset="0"/>
              </a:rPr>
              <a:t>elles</a:t>
            </a:r>
            <a:r>
              <a:rPr sz="2000" spc="-5" dirty="0" smtClean="0">
                <a:solidFill>
                  <a:schemeClr val="bg1"/>
                </a:solidFill>
                <a:latin typeface="Arial" pitchFamily="34" charset="0"/>
                <a:cs typeface="Arial" pitchFamily="34" charset="0"/>
              </a:rPr>
              <a:t> impact</a:t>
            </a:r>
            <a:r>
              <a:rPr lang="fr-FR" sz="2000" spc="-5" dirty="0" err="1" smtClean="0">
                <a:solidFill>
                  <a:schemeClr val="bg1"/>
                </a:solidFill>
                <a:latin typeface="Arial" pitchFamily="34" charset="0"/>
                <a:cs typeface="Arial" pitchFamily="34" charset="0"/>
              </a:rPr>
              <a:t>ent</a:t>
            </a:r>
            <a:r>
              <a:rPr sz="2000" spc="-5" dirty="0" smtClean="0">
                <a:solidFill>
                  <a:schemeClr val="bg1"/>
                </a:solidFill>
                <a:latin typeface="Arial" pitchFamily="34" charset="0"/>
                <a:cs typeface="Arial" pitchFamily="34" charset="0"/>
              </a:rPr>
              <a:t> sur </a:t>
            </a:r>
            <a:r>
              <a:rPr sz="2000" spc="-5" dirty="0" err="1" smtClean="0">
                <a:solidFill>
                  <a:schemeClr val="bg1"/>
                </a:solidFill>
                <a:latin typeface="Arial" pitchFamily="34" charset="0"/>
                <a:cs typeface="Arial" pitchFamily="34" charset="0"/>
              </a:rPr>
              <a:t>celui</a:t>
            </a:r>
            <a:r>
              <a:rPr sz="2000" spc="-5" dirty="0" smtClean="0">
                <a:solidFill>
                  <a:schemeClr val="bg1"/>
                </a:solidFill>
                <a:latin typeface="Arial" pitchFamily="34" charset="0"/>
                <a:cs typeface="Arial" pitchFamily="34" charset="0"/>
              </a:rPr>
              <a:t>-ci</a:t>
            </a:r>
            <a:r>
              <a:rPr sz="2000" dirty="0" smtClean="0">
                <a:solidFill>
                  <a:schemeClr val="bg1"/>
                </a:solidFill>
                <a:latin typeface="Arial" pitchFamily="34" charset="0"/>
                <a:cs typeface="Arial" pitchFamily="34" charset="0"/>
              </a:rPr>
              <a:t>: </a:t>
            </a:r>
            <a:r>
              <a:rPr sz="2000" spc="-5" dirty="0" smtClean="0">
                <a:solidFill>
                  <a:schemeClr val="bg1"/>
                </a:solidFill>
                <a:latin typeface="Arial" pitchFamily="34" charset="0"/>
                <a:cs typeface="Arial" pitchFamily="34" charset="0"/>
              </a:rPr>
              <a:t>la </a:t>
            </a:r>
            <a:r>
              <a:rPr sz="2000" spc="-5" dirty="0" err="1" smtClean="0">
                <a:solidFill>
                  <a:schemeClr val="bg1"/>
                </a:solidFill>
                <a:latin typeface="Arial" pitchFamily="34" charset="0"/>
                <a:cs typeface="Arial" pitchFamily="34" charset="0"/>
              </a:rPr>
              <a:t>teneur</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en</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matière</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organique</a:t>
            </a:r>
            <a:r>
              <a:rPr sz="2000" spc="-5" dirty="0" smtClean="0">
                <a:solidFill>
                  <a:schemeClr val="bg1"/>
                </a:solidFill>
                <a:latin typeface="Arial" pitchFamily="34" charset="0"/>
                <a:cs typeface="Arial" pitchFamily="34" charset="0"/>
              </a:rPr>
              <a:t> et </a:t>
            </a:r>
            <a:r>
              <a:rPr sz="2000" spc="-5" dirty="0" err="1" smtClean="0">
                <a:solidFill>
                  <a:schemeClr val="bg1"/>
                </a:solidFill>
                <a:latin typeface="Arial" pitchFamily="34" charset="0"/>
                <a:cs typeface="Arial" pitchFamily="34" charset="0"/>
              </a:rPr>
              <a:t>en</a:t>
            </a:r>
            <a:r>
              <a:rPr sz="2000" spc="-5" dirty="0" smtClean="0">
                <a:solidFill>
                  <a:schemeClr val="bg1"/>
                </a:solidFill>
                <a:latin typeface="Arial" pitchFamily="34" charset="0"/>
                <a:cs typeface="Arial" pitchFamily="34" charset="0"/>
              </a:rPr>
              <a:t> azote du </a:t>
            </a:r>
            <a:r>
              <a:rPr sz="2000" spc="-5" dirty="0" err="1" smtClean="0">
                <a:solidFill>
                  <a:schemeClr val="bg1"/>
                </a:solidFill>
                <a:latin typeface="Arial" pitchFamily="34" charset="0"/>
                <a:cs typeface="Arial" pitchFamily="34" charset="0"/>
              </a:rPr>
              <a:t>sédiment</a:t>
            </a:r>
            <a:r>
              <a:rPr sz="2000" spc="-5" dirty="0" smtClean="0">
                <a:solidFill>
                  <a:schemeClr val="bg1"/>
                </a:solidFill>
                <a:latin typeface="Arial" pitchFamily="34" charset="0"/>
                <a:cs typeface="Arial" pitchFamily="34" charset="0"/>
              </a:rPr>
              <a:t>, la </a:t>
            </a:r>
            <a:r>
              <a:rPr sz="2000" spc="-5" dirty="0" err="1" smtClean="0">
                <a:solidFill>
                  <a:schemeClr val="bg1"/>
                </a:solidFill>
                <a:latin typeface="Arial" pitchFamily="34" charset="0"/>
                <a:cs typeface="Arial" pitchFamily="34" charset="0"/>
              </a:rPr>
              <a:t>teneur</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en</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phosphore</a:t>
            </a:r>
            <a:r>
              <a:rPr sz="2000" spc="-5" dirty="0" smtClean="0">
                <a:solidFill>
                  <a:schemeClr val="bg1"/>
                </a:solidFill>
                <a:latin typeface="Arial" pitchFamily="34" charset="0"/>
                <a:cs typeface="Arial" pitchFamily="34" charset="0"/>
              </a:rPr>
              <a:t> de </a:t>
            </a:r>
            <a:r>
              <a:rPr sz="2000" spc="-5" dirty="0" err="1" smtClean="0">
                <a:solidFill>
                  <a:schemeClr val="bg1"/>
                </a:solidFill>
                <a:latin typeface="Arial" pitchFamily="34" charset="0"/>
                <a:cs typeface="Arial" pitchFamily="34" charset="0"/>
              </a:rPr>
              <a:t>l’eau</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interstitielle</a:t>
            </a:r>
            <a:r>
              <a:rPr sz="2000" spc="-5" dirty="0" smtClean="0">
                <a:solidFill>
                  <a:schemeClr val="bg1"/>
                </a:solidFill>
                <a:latin typeface="Arial" pitchFamily="34" charset="0"/>
                <a:cs typeface="Arial" pitchFamily="34" charset="0"/>
              </a:rPr>
              <a:t> et </a:t>
            </a:r>
            <a:r>
              <a:rPr sz="2000" spc="-5" dirty="0" err="1" smtClean="0">
                <a:solidFill>
                  <a:schemeClr val="bg1"/>
                </a:solidFill>
                <a:latin typeface="Arial" pitchFamily="34" charset="0"/>
                <a:cs typeface="Arial" pitchFamily="34" charset="0"/>
              </a:rPr>
              <a:t>en</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phosphore</a:t>
            </a:r>
            <a:r>
              <a:rPr sz="2000" spc="-5" dirty="0" smtClean="0">
                <a:solidFill>
                  <a:schemeClr val="bg1"/>
                </a:solidFill>
                <a:latin typeface="Arial" pitchFamily="34" charset="0"/>
                <a:cs typeface="Arial" pitchFamily="34" charset="0"/>
              </a:rPr>
              <a:t> total </a:t>
            </a:r>
            <a:r>
              <a:rPr sz="2000" dirty="0" smtClean="0">
                <a:solidFill>
                  <a:schemeClr val="bg1"/>
                </a:solidFill>
                <a:latin typeface="Arial" pitchFamily="34" charset="0"/>
                <a:cs typeface="Arial" pitchFamily="34" charset="0"/>
              </a:rPr>
              <a:t>du </a:t>
            </a:r>
            <a:r>
              <a:rPr sz="2000" dirty="0" err="1" smtClean="0">
                <a:solidFill>
                  <a:schemeClr val="bg1"/>
                </a:solidFill>
                <a:latin typeface="Arial" pitchFamily="34" charset="0"/>
                <a:cs typeface="Arial" pitchFamily="34" charset="0"/>
              </a:rPr>
              <a:t>sédiment</a:t>
            </a:r>
            <a:r>
              <a:rPr sz="2000" dirty="0" smtClean="0">
                <a:solidFill>
                  <a:schemeClr val="bg1"/>
                </a:solidFill>
                <a:latin typeface="Arial" pitchFamily="34" charset="0"/>
                <a:cs typeface="Arial" pitchFamily="34" charset="0"/>
              </a:rPr>
              <a:t> </a:t>
            </a:r>
            <a:r>
              <a:rPr sz="2000" dirty="0" err="1" smtClean="0">
                <a:solidFill>
                  <a:schemeClr val="bg1"/>
                </a:solidFill>
                <a:latin typeface="Arial" pitchFamily="34" charset="0"/>
                <a:cs typeface="Arial" pitchFamily="34" charset="0"/>
              </a:rPr>
              <a:t>augmentent</a:t>
            </a:r>
            <a:r>
              <a:rPr sz="2000" dirty="0" smtClean="0">
                <a:solidFill>
                  <a:schemeClr val="bg1"/>
                </a:solidFill>
                <a:latin typeface="Arial" pitchFamily="34" charset="0"/>
                <a:cs typeface="Arial" pitchFamily="34" charset="0"/>
              </a:rPr>
              <a:t> au fur et à  </a:t>
            </a:r>
            <a:r>
              <a:rPr sz="2000" spc="-5" dirty="0" err="1" smtClean="0">
                <a:solidFill>
                  <a:schemeClr val="bg1"/>
                </a:solidFill>
                <a:latin typeface="Arial" pitchFamily="34" charset="0"/>
                <a:cs typeface="Arial" pitchFamily="34" charset="0"/>
              </a:rPr>
              <a:t>mesure</a:t>
            </a:r>
            <a:r>
              <a:rPr sz="2000" spc="-5" dirty="0" smtClean="0">
                <a:solidFill>
                  <a:schemeClr val="bg1"/>
                </a:solidFill>
                <a:latin typeface="Arial" pitchFamily="34" charset="0"/>
                <a:cs typeface="Arial" pitchFamily="34" charset="0"/>
              </a:rPr>
              <a:t> que </a:t>
            </a:r>
            <a:r>
              <a:rPr sz="2000" spc="-5" dirty="0" err="1" smtClean="0">
                <a:solidFill>
                  <a:schemeClr val="bg1"/>
                </a:solidFill>
                <a:latin typeface="Arial" pitchFamily="34" charset="0"/>
                <a:cs typeface="Arial" pitchFamily="34" charset="0"/>
              </a:rPr>
              <a:t>l’on</a:t>
            </a:r>
            <a:r>
              <a:rPr sz="2000" spc="-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s’approche</a:t>
            </a:r>
            <a:r>
              <a:rPr sz="2000" spc="-5" dirty="0" smtClean="0">
                <a:solidFill>
                  <a:schemeClr val="bg1"/>
                </a:solidFill>
                <a:latin typeface="Arial" pitchFamily="34" charset="0"/>
                <a:cs typeface="Arial" pitchFamily="34" charset="0"/>
              </a:rPr>
              <a:t> du site de la </a:t>
            </a:r>
            <a:r>
              <a:rPr sz="2000" spc="-5" dirty="0" err="1" smtClean="0">
                <a:solidFill>
                  <a:schemeClr val="bg1"/>
                </a:solidFill>
                <a:latin typeface="Arial" pitchFamily="34" charset="0"/>
                <a:cs typeface="Arial" pitchFamily="34" charset="0"/>
              </a:rPr>
              <a:t>ferme</a:t>
            </a:r>
            <a:r>
              <a:rPr lang="fr-FR" sz="2000" spc="-5" dirty="0" smtClean="0">
                <a:solidFill>
                  <a:schemeClr val="bg1"/>
                </a:solidFill>
                <a:latin typeface="Arial" pitchFamily="34" charset="0"/>
                <a:cs typeface="Arial" pitchFamily="34" charset="0"/>
              </a:rPr>
              <a:t>,</a:t>
            </a:r>
            <a:r>
              <a:rPr sz="2000" spc="-5" dirty="0" smtClean="0">
                <a:solidFill>
                  <a:schemeClr val="bg1"/>
                </a:solidFill>
                <a:latin typeface="Arial" pitchFamily="34" charset="0"/>
                <a:cs typeface="Arial" pitchFamily="34" charset="0"/>
              </a:rPr>
              <a:t> avec pour </a:t>
            </a:r>
            <a:r>
              <a:rPr sz="2000" spc="-5" dirty="0" err="1" smtClean="0">
                <a:solidFill>
                  <a:schemeClr val="bg1"/>
                </a:solidFill>
                <a:latin typeface="Arial" pitchFamily="34" charset="0"/>
                <a:cs typeface="Arial" pitchFamily="34" charset="0"/>
              </a:rPr>
              <a:t>conséquence</a:t>
            </a:r>
            <a:r>
              <a:rPr sz="2000" spc="-5" dirty="0" smtClean="0">
                <a:solidFill>
                  <a:schemeClr val="bg1"/>
                </a:solidFill>
                <a:latin typeface="Arial" pitchFamily="34" charset="0"/>
                <a:cs typeface="Arial" pitchFamily="34" charset="0"/>
              </a:rPr>
              <a:t> la  diminution de la </a:t>
            </a:r>
            <a:r>
              <a:rPr sz="2000" spc="-5" dirty="0" err="1" smtClean="0">
                <a:solidFill>
                  <a:schemeClr val="bg1"/>
                </a:solidFill>
                <a:latin typeface="Arial" pitchFamily="34" charset="0"/>
                <a:cs typeface="Arial" pitchFamily="34" charset="0"/>
              </a:rPr>
              <a:t>vitalité</a:t>
            </a:r>
            <a:r>
              <a:rPr sz="2000" spc="-5" dirty="0" smtClean="0">
                <a:solidFill>
                  <a:schemeClr val="bg1"/>
                </a:solidFill>
                <a:latin typeface="Arial" pitchFamily="34" charset="0"/>
                <a:cs typeface="Arial" pitchFamily="34" charset="0"/>
              </a:rPr>
              <a:t> de</a:t>
            </a:r>
            <a:r>
              <a:rPr sz="2000" spc="-45" dirty="0" smtClean="0">
                <a:solidFill>
                  <a:schemeClr val="bg1"/>
                </a:solidFill>
                <a:latin typeface="Arial" pitchFamily="34" charset="0"/>
                <a:cs typeface="Arial" pitchFamily="34" charset="0"/>
              </a:rPr>
              <a:t> </a:t>
            </a:r>
            <a:r>
              <a:rPr sz="2000" spc="-5" dirty="0" err="1" smtClean="0">
                <a:solidFill>
                  <a:schemeClr val="bg1"/>
                </a:solidFill>
                <a:latin typeface="Arial" pitchFamily="34" charset="0"/>
                <a:cs typeface="Arial" pitchFamily="34" charset="0"/>
              </a:rPr>
              <a:t>l’herbier</a:t>
            </a:r>
            <a:endParaRPr sz="2000" dirty="0">
              <a:solidFill>
                <a:schemeClr val="bg1"/>
              </a:solidFill>
              <a:latin typeface="Arial" pitchFamily="34" charset="0"/>
              <a:cs typeface="Arial" pitchFamily="34" charset="0"/>
            </a:endParaRPr>
          </a:p>
        </p:txBody>
      </p:sp>
      <p:sp>
        <p:nvSpPr>
          <p:cNvPr id="5" name="object 5"/>
          <p:cNvSpPr/>
          <p:nvPr/>
        </p:nvSpPr>
        <p:spPr>
          <a:xfrm>
            <a:off x="4711700" y="547830"/>
            <a:ext cx="4267200" cy="2590800"/>
          </a:xfrm>
          <a:prstGeom prst="rect">
            <a:avLst/>
          </a:prstGeom>
          <a:blipFill>
            <a:blip r:embed="rId2" cstate="print"/>
            <a:stretch>
              <a:fillRect/>
            </a:stretch>
          </a:blipFill>
        </p:spPr>
        <p:txBody>
          <a:bodyPr wrap="square" lIns="0" tIns="0" rIns="0" bIns="0" rtlCol="0"/>
          <a:lstStyle/>
          <a:p>
            <a:endParaRPr/>
          </a:p>
        </p:txBody>
      </p:sp>
      <p:pic>
        <p:nvPicPr>
          <p:cNvPr id="9" name="Image 8"/>
          <p:cNvPicPr>
            <a:picLocks noChangeAspect="1"/>
          </p:cNvPicPr>
          <p:nvPr/>
        </p:nvPicPr>
        <p:blipFill>
          <a:blip r:embed="rId3"/>
          <a:stretch>
            <a:fillRect/>
          </a:stretch>
        </p:blipFill>
        <p:spPr>
          <a:xfrm>
            <a:off x="4711700" y="3200975"/>
            <a:ext cx="4238625" cy="3352800"/>
          </a:xfrm>
          <a:prstGeom prst="rect">
            <a:avLst/>
          </a:prstGeom>
        </p:spPr>
      </p:pic>
      <p:sp>
        <p:nvSpPr>
          <p:cNvPr id="4" name="object 4"/>
          <p:cNvSpPr txBox="1"/>
          <p:nvPr/>
        </p:nvSpPr>
        <p:spPr>
          <a:xfrm>
            <a:off x="4711700" y="6300629"/>
            <a:ext cx="3429000" cy="246221"/>
          </a:xfrm>
          <a:prstGeom prst="rect">
            <a:avLst/>
          </a:prstGeom>
          <a:solidFill>
            <a:schemeClr val="bg1"/>
          </a:solidFill>
        </p:spPr>
        <p:txBody>
          <a:bodyPr vert="horz" wrap="square" lIns="0" tIns="0" rIns="0" bIns="0" rtlCol="0">
            <a:spAutoFit/>
          </a:bodyPr>
          <a:lstStyle/>
          <a:p>
            <a:pPr marL="12700">
              <a:lnSpc>
                <a:spcPct val="100000"/>
              </a:lnSpc>
            </a:pPr>
            <a:r>
              <a:rPr sz="1600" b="1" spc="-5" dirty="0">
                <a:solidFill>
                  <a:schemeClr val="tx2">
                    <a:lumMod val="75000"/>
                  </a:schemeClr>
                </a:solidFill>
                <a:latin typeface="Arial"/>
                <a:cs typeface="Arial"/>
              </a:rPr>
              <a:t>Sous une ferme piscicole en</a:t>
            </a:r>
            <a:r>
              <a:rPr sz="1600" b="1" spc="-25" dirty="0">
                <a:solidFill>
                  <a:schemeClr val="tx2">
                    <a:lumMod val="75000"/>
                  </a:schemeClr>
                </a:solidFill>
                <a:latin typeface="Arial"/>
                <a:cs typeface="Arial"/>
              </a:rPr>
              <a:t> </a:t>
            </a:r>
            <a:r>
              <a:rPr sz="1600" b="1" spc="-5" dirty="0">
                <a:solidFill>
                  <a:schemeClr val="tx2">
                    <a:lumMod val="75000"/>
                  </a:schemeClr>
                </a:solidFill>
                <a:latin typeface="Arial"/>
                <a:cs typeface="Arial"/>
              </a:rPr>
              <a:t>Corse</a:t>
            </a:r>
            <a:endParaRPr sz="1600" dirty="0">
              <a:solidFill>
                <a:schemeClr val="tx2">
                  <a:lumMod val="75000"/>
                </a:schemeClr>
              </a:solidFill>
              <a:latin typeface="Arial"/>
              <a:cs typeface="Arial"/>
            </a:endParaRPr>
          </a:p>
        </p:txBody>
      </p:sp>
      <p:sp>
        <p:nvSpPr>
          <p:cNvPr id="10" name="object 11"/>
          <p:cNvSpPr txBox="1"/>
          <p:nvPr/>
        </p:nvSpPr>
        <p:spPr>
          <a:xfrm>
            <a:off x="1882228" y="76988"/>
            <a:ext cx="4648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a:solidFill>
                  <a:schemeClr val="tx2">
                    <a:lumMod val="75000"/>
                  </a:schemeClr>
                </a:solidFill>
                <a:latin typeface="Arial" pitchFamily="34" charset="0"/>
                <a:cs typeface="Arial" pitchFamily="34" charset="0"/>
              </a:rPr>
              <a:t>L’herbier de </a:t>
            </a:r>
            <a:r>
              <a:rPr lang="fr-FR" sz="3200" spc="-5" dirty="0" smtClean="0">
                <a:solidFill>
                  <a:schemeClr val="tx2">
                    <a:lumMod val="75000"/>
                  </a:schemeClr>
                </a:solidFill>
                <a:latin typeface="Arial" pitchFamily="34" charset="0"/>
                <a:cs typeface="Arial" pitchFamily="34" charset="0"/>
              </a:rPr>
              <a:t>Posidonie</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3120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616700" y="583664"/>
            <a:ext cx="2425700" cy="3600986"/>
          </a:xfrm>
          <a:prstGeom prst="rect">
            <a:avLst/>
          </a:prstGeom>
          <a:noFill/>
        </p:spPr>
        <p:txBody>
          <a:bodyPr vert="horz" wrap="square" lIns="0" tIns="0" rIns="0" bIns="0" rtlCol="0">
            <a:spAutoFit/>
          </a:bodyPr>
          <a:lstStyle/>
          <a:p>
            <a:pPr marL="12700" marR="5080" indent="-635" algn="just">
              <a:lnSpc>
                <a:spcPct val="100000"/>
              </a:lnSpc>
            </a:pPr>
            <a:r>
              <a:rPr spc="-5" dirty="0">
                <a:solidFill>
                  <a:schemeClr val="bg1"/>
                </a:solidFill>
                <a:latin typeface="Arial" pitchFamily="34" charset="0"/>
                <a:cs typeface="Arial" pitchFamily="34" charset="0"/>
              </a:rPr>
              <a:t>Principales zones de régression de l’herbier de </a:t>
            </a:r>
            <a:r>
              <a:rPr lang="fr-FR" spc="-5" dirty="0" err="1">
                <a:solidFill>
                  <a:schemeClr val="bg1"/>
                </a:solidFill>
                <a:latin typeface="Arial" pitchFamily="34" charset="0"/>
                <a:cs typeface="Arial" pitchFamily="34" charset="0"/>
              </a:rPr>
              <a:t>P</a:t>
            </a:r>
            <a:r>
              <a:rPr spc="-5" dirty="0" err="1" smtClean="0">
                <a:solidFill>
                  <a:schemeClr val="bg1"/>
                </a:solidFill>
                <a:latin typeface="Arial" pitchFamily="34" charset="0"/>
                <a:cs typeface="Arial" pitchFamily="34" charset="0"/>
              </a:rPr>
              <a:t>osidonie</a:t>
            </a:r>
            <a:r>
              <a:rPr spc="-5" dirty="0" smtClean="0">
                <a:solidFill>
                  <a:schemeClr val="bg1"/>
                </a:solidFill>
                <a:latin typeface="Arial" pitchFamily="34" charset="0"/>
                <a:cs typeface="Arial" pitchFamily="34" charset="0"/>
              </a:rPr>
              <a:t> </a:t>
            </a:r>
            <a:r>
              <a:rPr sz="1200" spc="-10" dirty="0" smtClean="0">
                <a:solidFill>
                  <a:schemeClr val="bg1"/>
                </a:solidFill>
                <a:latin typeface="Arial" pitchFamily="34" charset="0"/>
                <a:cs typeface="Arial" pitchFamily="34" charset="0"/>
              </a:rPr>
              <a:t>(European  </a:t>
            </a:r>
            <a:r>
              <a:rPr sz="1200" spc="-10" dirty="0">
                <a:solidFill>
                  <a:schemeClr val="bg1"/>
                </a:solidFill>
                <a:latin typeface="Arial" pitchFamily="34" charset="0"/>
                <a:cs typeface="Arial" pitchFamily="34" charset="0"/>
              </a:rPr>
              <a:t>Environment Agency </a:t>
            </a:r>
            <a:r>
              <a:rPr sz="1200" spc="-10" dirty="0" smtClean="0">
                <a:solidFill>
                  <a:schemeClr val="bg1"/>
                </a:solidFill>
                <a:latin typeface="Arial" pitchFamily="34" charset="0"/>
                <a:cs typeface="Arial" pitchFamily="34" charset="0"/>
              </a:rPr>
              <a:t>2010</a:t>
            </a:r>
            <a:r>
              <a:rPr lang="fr-FR" sz="1200" spc="-10" dirty="0" smtClean="0">
                <a:solidFill>
                  <a:schemeClr val="bg1"/>
                </a:solidFill>
                <a:latin typeface="Arial" pitchFamily="34" charset="0"/>
                <a:cs typeface="Arial" pitchFamily="34" charset="0"/>
              </a:rPr>
              <a:t>).</a:t>
            </a:r>
            <a:r>
              <a:rPr lang="fr-FR" spc="-10" dirty="0" smtClean="0">
                <a:solidFill>
                  <a:schemeClr val="bg1"/>
                </a:solidFill>
                <a:latin typeface="Arial" pitchFamily="34" charset="0"/>
                <a:cs typeface="Arial" pitchFamily="34" charset="0"/>
              </a:rPr>
              <a:t> </a:t>
            </a:r>
          </a:p>
          <a:p>
            <a:pPr marL="12700" marR="5080" indent="-635" algn="ctr">
              <a:lnSpc>
                <a:spcPct val="100000"/>
              </a:lnSpc>
            </a:pPr>
            <a:r>
              <a:rPr lang="fr-FR" spc="-5" dirty="0" smtClean="0">
                <a:solidFill>
                  <a:schemeClr val="bg1"/>
                </a:solidFill>
                <a:latin typeface="Arial" pitchFamily="34" charset="0"/>
                <a:cs typeface="Arial" pitchFamily="34" charset="0"/>
              </a:rPr>
              <a:t>La sensibilité de l’herbier </a:t>
            </a:r>
            <a:r>
              <a:rPr lang="fr-FR" dirty="0" smtClean="0">
                <a:solidFill>
                  <a:schemeClr val="bg1"/>
                </a:solidFill>
                <a:latin typeface="Arial" pitchFamily="34" charset="0"/>
                <a:cs typeface="Arial" pitchFamily="34" charset="0"/>
              </a:rPr>
              <a:t>à </a:t>
            </a:r>
            <a:r>
              <a:rPr lang="fr-FR" i="1" spc="-5" dirty="0" smtClean="0">
                <a:solidFill>
                  <a:schemeClr val="bg1"/>
                </a:solidFill>
                <a:latin typeface="Arial" pitchFamily="34" charset="0"/>
                <a:cs typeface="Arial" pitchFamily="34" charset="0"/>
              </a:rPr>
              <a:t>P. </a:t>
            </a:r>
            <a:r>
              <a:rPr lang="fr-FR" i="1" spc="-5" dirty="0" err="1" smtClean="0">
                <a:solidFill>
                  <a:schemeClr val="bg1"/>
                </a:solidFill>
                <a:latin typeface="Arial" pitchFamily="34" charset="0"/>
                <a:cs typeface="Arial" pitchFamily="34" charset="0"/>
              </a:rPr>
              <a:t>oceanica</a:t>
            </a:r>
            <a:r>
              <a:rPr lang="fr-FR" i="1" spc="-5" dirty="0" smtClean="0">
                <a:solidFill>
                  <a:schemeClr val="bg1"/>
                </a:solidFill>
                <a:latin typeface="Arial" pitchFamily="34" charset="0"/>
                <a:cs typeface="Arial" pitchFamily="34" charset="0"/>
              </a:rPr>
              <a:t>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l’ensemble des activités humaines  fait de celui-ci un indicateur biologique global de la qualité </a:t>
            </a:r>
            <a:r>
              <a:rPr lang="fr-FR" dirty="0" smtClean="0">
                <a:solidFill>
                  <a:schemeClr val="bg1"/>
                </a:solidFill>
                <a:latin typeface="Arial" pitchFamily="34" charset="0"/>
                <a:cs typeface="Arial" pitchFamily="34" charset="0"/>
              </a:rPr>
              <a:t>du </a:t>
            </a:r>
            <a:r>
              <a:rPr lang="fr-FR" spc="-5" dirty="0" smtClean="0">
                <a:solidFill>
                  <a:schemeClr val="bg1"/>
                </a:solidFill>
                <a:latin typeface="Arial" pitchFamily="34" charset="0"/>
                <a:cs typeface="Arial" pitchFamily="34" charset="0"/>
              </a:rPr>
              <a:t>milieu marin.     </a:t>
            </a:r>
            <a:r>
              <a:rPr lang="fr-FR" b="1" dirty="0" smtClean="0">
                <a:solidFill>
                  <a:srgbClr val="FF0000"/>
                </a:solidFill>
                <a:latin typeface="Arial" pitchFamily="34" charset="0"/>
                <a:cs typeface="Arial" pitchFamily="34" charset="0"/>
              </a:rPr>
              <a:t>RÔLE </a:t>
            </a:r>
            <a:r>
              <a:rPr lang="fr-FR" b="1" spc="-5" dirty="0" smtClean="0">
                <a:solidFill>
                  <a:srgbClr val="FF0000"/>
                </a:solidFill>
                <a:latin typeface="Arial" pitchFamily="34" charset="0"/>
                <a:cs typeface="Arial" pitchFamily="34" charset="0"/>
              </a:rPr>
              <a:t>DE</a:t>
            </a:r>
            <a:r>
              <a:rPr lang="fr-FR" b="1" spc="-90" dirty="0" smtClean="0">
                <a:solidFill>
                  <a:srgbClr val="FF00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BIOINDICATEUR</a:t>
            </a:r>
            <a:endParaRPr dirty="0">
              <a:solidFill>
                <a:srgbClr val="FF0000"/>
              </a:solidFill>
              <a:latin typeface="Arial" pitchFamily="34" charset="0"/>
              <a:cs typeface="Arial" pitchFamily="34" charset="0"/>
            </a:endParaRPr>
          </a:p>
        </p:txBody>
      </p:sp>
      <p:sp>
        <p:nvSpPr>
          <p:cNvPr id="83969" name="Rectangle 1"/>
          <p:cNvSpPr>
            <a:spLocks noChangeArrowheads="1"/>
          </p:cNvSpPr>
          <p:nvPr/>
        </p:nvSpPr>
        <p:spPr bwMode="auto">
          <a:xfrm>
            <a:off x="6845300" y="4600148"/>
            <a:ext cx="2057400" cy="1359355"/>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Main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regression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zones for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Posidonia</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seagrass</a:t>
            </a:r>
            <a:r>
              <a:rPr lang="fr-FR" dirty="0" smtClean="0">
                <a:solidFill>
                  <a:schemeClr val="tx2">
                    <a:lumMod val="75000"/>
                  </a:schemeClr>
                </a:solidFill>
                <a:latin typeface="Arial" pitchFamily="34" charset="0"/>
                <a:cs typeface="Arial" pitchFamily="34" charset="0"/>
              </a:rPr>
              <a:t>. </a:t>
            </a:r>
            <a:r>
              <a:rPr kumimoji="0" lang="fr-FR" b="1" i="0" u="none" strike="noStrike" cap="none" normalizeH="0" baseline="0" dirty="0" smtClean="0">
                <a:ln>
                  <a:noFill/>
                </a:ln>
                <a:solidFill>
                  <a:srgbClr val="FF0000"/>
                </a:solidFill>
                <a:effectLst/>
                <a:latin typeface="Arial" pitchFamily="34" charset="0"/>
                <a:cs typeface="Arial" pitchFamily="34" charset="0"/>
              </a:rPr>
              <a:t>ROLE OF BIOINDICATOR </a:t>
            </a:r>
          </a:p>
        </p:txBody>
      </p:sp>
      <p:pic>
        <p:nvPicPr>
          <p:cNvPr id="83971" name="Picture 3"/>
          <p:cNvPicPr>
            <a:picLocks noChangeAspect="1" noChangeArrowheads="1"/>
          </p:cNvPicPr>
          <p:nvPr/>
        </p:nvPicPr>
        <p:blipFill>
          <a:blip r:embed="rId2"/>
          <a:srcRect/>
          <a:stretch>
            <a:fillRect/>
          </a:stretch>
        </p:blipFill>
        <p:spPr bwMode="auto">
          <a:xfrm>
            <a:off x="116050" y="679450"/>
            <a:ext cx="6477000" cy="6172200"/>
          </a:xfrm>
          <a:prstGeom prst="rect">
            <a:avLst/>
          </a:prstGeom>
          <a:noFill/>
          <a:ln w="9525">
            <a:noFill/>
            <a:miter lim="800000"/>
            <a:headEnd/>
            <a:tailEnd/>
          </a:ln>
          <a:effectLst/>
        </p:spPr>
      </p:pic>
      <p:pic>
        <p:nvPicPr>
          <p:cNvPr id="83970" name="Picture 2"/>
          <p:cNvPicPr>
            <a:picLocks noChangeAspect="1" noChangeArrowheads="1"/>
          </p:cNvPicPr>
          <p:nvPr/>
        </p:nvPicPr>
        <p:blipFill>
          <a:blip r:embed="rId3"/>
          <a:srcRect/>
          <a:stretch>
            <a:fillRect/>
          </a:stretch>
        </p:blipFill>
        <p:spPr bwMode="auto">
          <a:xfrm>
            <a:off x="63500" y="5013325"/>
            <a:ext cx="2133600" cy="1685925"/>
          </a:xfrm>
          <a:prstGeom prst="rect">
            <a:avLst/>
          </a:prstGeom>
          <a:noFill/>
          <a:ln w="9525">
            <a:noFill/>
            <a:miter lim="800000"/>
            <a:headEnd/>
            <a:tailEnd/>
          </a:ln>
          <a:effectLst/>
        </p:spPr>
      </p:pic>
      <p:sp>
        <p:nvSpPr>
          <p:cNvPr id="8" name="object 11"/>
          <p:cNvSpPr txBox="1"/>
          <p:nvPr/>
        </p:nvSpPr>
        <p:spPr>
          <a:xfrm>
            <a:off x="1882228" y="76988"/>
            <a:ext cx="4648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a:solidFill>
                  <a:schemeClr val="tx2">
                    <a:lumMod val="75000"/>
                  </a:schemeClr>
                </a:solidFill>
                <a:latin typeface="Arial" pitchFamily="34" charset="0"/>
                <a:cs typeface="Arial" pitchFamily="34" charset="0"/>
              </a:rPr>
              <a:t>L’herbier de </a:t>
            </a:r>
            <a:r>
              <a:rPr lang="fr-FR" sz="3200" spc="-5" dirty="0" smtClean="0">
                <a:solidFill>
                  <a:schemeClr val="tx2">
                    <a:lumMod val="75000"/>
                  </a:schemeClr>
                </a:solidFill>
                <a:latin typeface="Arial" pitchFamily="34" charset="0"/>
                <a:cs typeface="Arial" pitchFamily="34" charset="0"/>
              </a:rPr>
              <a:t>Posidonie</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057717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a:solidFill>
                  <a:schemeClr val="tx2">
                    <a:lumMod val="75000"/>
                  </a:schemeClr>
                </a:solidFill>
                <a:latin typeface="Arial" pitchFamily="34" charset="0"/>
                <a:cs typeface="Arial" pitchFamily="34" charset="0"/>
              </a:rPr>
              <a:t>La pollution nucléaire</a:t>
            </a:r>
          </a:p>
        </p:txBody>
      </p:sp>
      <p:sp>
        <p:nvSpPr>
          <p:cNvPr id="6" name="Rectangle 1"/>
          <p:cNvSpPr>
            <a:spLocks noChangeArrowheads="1"/>
          </p:cNvSpPr>
          <p:nvPr/>
        </p:nvSpPr>
        <p:spPr bwMode="auto">
          <a:xfrm>
            <a:off x="215900" y="2803447"/>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sz="3200" dirty="0" err="1">
                <a:solidFill>
                  <a:srgbClr val="FF0000"/>
                </a:solidFill>
                <a:latin typeface="Arial" pitchFamily="34" charset="0"/>
                <a:cs typeface="Arial" pitchFamily="34" charset="0"/>
              </a:rPr>
              <a:t>Nuclear</a:t>
            </a:r>
            <a:r>
              <a:rPr lang="fr-FR" sz="3200" dirty="0">
                <a:solidFill>
                  <a:srgbClr val="FF0000"/>
                </a:solidFill>
                <a:latin typeface="Arial" pitchFamily="34" charset="0"/>
                <a:cs typeface="Arial" pitchFamily="34" charset="0"/>
              </a:rPr>
              <a:t> pollution</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4</a:t>
            </a:r>
            <a:endParaRPr sz="6000" dirty="0">
              <a:solidFill>
                <a:schemeClr val="tx2">
                  <a:lumMod val="75000"/>
                </a:schemeClr>
              </a:solidFill>
              <a:latin typeface="Arial" pitchFamily="34" charset="0"/>
              <a:cs typeface="Arial" pitchFamily="34" charset="0"/>
            </a:endParaRPr>
          </a:p>
        </p:txBody>
      </p:sp>
      <p:sp>
        <p:nvSpPr>
          <p:cNvPr id="10" name="Rectangle 1"/>
          <p:cNvSpPr>
            <a:spLocks noChangeArrowheads="1"/>
          </p:cNvSpPr>
          <p:nvPr/>
        </p:nvSpPr>
        <p:spPr bwMode="auto">
          <a:xfrm>
            <a:off x="901700" y="3742095"/>
            <a:ext cx="7620000" cy="713024"/>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spc="-5" dirty="0">
                <a:solidFill>
                  <a:schemeClr val="bg1"/>
                </a:solidFill>
                <a:latin typeface="Arial" pitchFamily="34" charset="0"/>
                <a:cs typeface="Arial" pitchFamily="34" charset="0"/>
              </a:rPr>
              <a:t>La pollution </a:t>
            </a:r>
            <a:r>
              <a:rPr lang="fr-FR" sz="2400" spc="-5" dirty="0" smtClean="0">
                <a:solidFill>
                  <a:schemeClr val="bg1"/>
                </a:solidFill>
                <a:latin typeface="Arial" pitchFamily="34" charset="0"/>
                <a:cs typeface="Arial" pitchFamily="34" charset="0"/>
              </a:rPr>
              <a:t>nucléaire en Méditerranée</a:t>
            </a:r>
            <a:endParaRPr lang="fr-FR" sz="2400" dirty="0">
              <a:solidFill>
                <a:schemeClr val="bg1"/>
              </a:solidFill>
              <a:latin typeface="Arial" pitchFamily="34" charset="0"/>
              <a:cs typeface="Arial" pitchFamily="34" charset="0"/>
            </a:endParaRPr>
          </a:p>
          <a:p>
            <a:pPr marL="12700" marR="5080" algn="just"/>
            <a:endParaRPr lang="fr-FR" sz="2400" kern="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93199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2960728"/>
            <a:ext cx="12529061" cy="6378657"/>
          </a:xfrm>
          <a:prstGeom prst="rect">
            <a:avLst/>
          </a:prstGeom>
          <a:noFill/>
          <a:ln w="9525">
            <a:noFill/>
            <a:miter lim="800000"/>
            <a:headEnd/>
            <a:tailEnd/>
          </a:ln>
          <a:effectLst/>
        </p:spPr>
        <p:txBody>
          <a:bodyPr vert="horz" wrap="none" lIns="31740" tIns="0"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9400" b="0" i="0" u="none" strike="noStrike" cap="none" normalizeH="0" baseline="0" dirty="0" smtClean="0">
                <a:ln>
                  <a:noFill/>
                </a:ln>
                <a:solidFill>
                  <a:schemeClr val="tx1"/>
                </a:solidFill>
                <a:effectLst/>
                <a:latin typeface="Arial" pitchFamily="34" charset="0"/>
                <a:cs typeface="Arial" pitchFamily="34" charset="0"/>
              </a:rPr>
              <a:t> </a:t>
            </a:r>
            <a:r>
              <a:rPr kumimoji="0" lang="fr-F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4" name="Picture 2" descr="GIF - 71 ko"/>
          <p:cNvPicPr>
            <a:picLocks noChangeAspect="1" noChangeArrowheads="1"/>
          </p:cNvPicPr>
          <p:nvPr/>
        </p:nvPicPr>
        <p:blipFill>
          <a:blip r:embed="rId2" cstate="print"/>
          <a:srcRect/>
          <a:stretch>
            <a:fillRect/>
          </a:stretch>
        </p:blipFill>
        <p:spPr bwMode="auto">
          <a:xfrm>
            <a:off x="215900" y="1852077"/>
            <a:ext cx="3962400" cy="3551772"/>
          </a:xfrm>
          <a:prstGeom prst="rect">
            <a:avLst/>
          </a:prstGeom>
          <a:noFill/>
        </p:spPr>
      </p:pic>
      <p:sp>
        <p:nvSpPr>
          <p:cNvPr id="54275" name="Rectangle 3"/>
          <p:cNvSpPr>
            <a:spLocks noChangeArrowheads="1"/>
          </p:cNvSpPr>
          <p:nvPr/>
        </p:nvSpPr>
        <p:spPr bwMode="auto">
          <a:xfrm>
            <a:off x="0" y="-4273374"/>
            <a:ext cx="16201541" cy="6455601"/>
          </a:xfrm>
          <a:prstGeom prst="rect">
            <a:avLst/>
          </a:prstGeom>
          <a:noFill/>
          <a:ln w="9525">
            <a:noFill/>
            <a:miter lim="800000"/>
            <a:headEnd/>
            <a:tailEnd/>
          </a:ln>
          <a:effectLst/>
        </p:spPr>
        <p:txBody>
          <a:bodyPr vert="horz" wrap="square" lIns="31740" tIns="0" rIns="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34" charset="0"/>
                <a:cs typeface="Arial" pitchFamily="34" charset="0"/>
              </a:rPr>
              <a:t>  </a:t>
            </a:r>
            <a:r>
              <a:rPr kumimoji="0" lang="fr-FR" sz="38100" b="0" i="0" u="none" strike="noStrike" cap="none" normalizeH="0" baseline="0" dirty="0" smtClean="0">
                <a:ln>
                  <a:noFill/>
                </a:ln>
                <a:solidFill>
                  <a:schemeClr val="tx1"/>
                </a:solidFill>
                <a:effectLst/>
                <a:latin typeface="Arial" pitchFamily="34" charset="0"/>
                <a:cs typeface="Arial" pitchFamily="34" charset="0"/>
              </a:rPr>
              <a:t> </a:t>
            </a:r>
            <a:r>
              <a:rPr kumimoji="0" lang="fr-FR"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4276" name="Picture 4" descr="GIF - 333.2 ko"/>
          <p:cNvPicPr>
            <a:picLocks noChangeAspect="1" noChangeArrowheads="1"/>
          </p:cNvPicPr>
          <p:nvPr/>
        </p:nvPicPr>
        <p:blipFill>
          <a:blip r:embed="rId3" cstate="print"/>
          <a:srcRect/>
          <a:stretch>
            <a:fillRect/>
          </a:stretch>
        </p:blipFill>
        <p:spPr bwMode="auto">
          <a:xfrm>
            <a:off x="4321180" y="1852076"/>
            <a:ext cx="4572000" cy="3551773"/>
          </a:xfrm>
          <a:prstGeom prst="rect">
            <a:avLst/>
          </a:prstGeom>
          <a:noFill/>
        </p:spPr>
      </p:pic>
      <p:sp>
        <p:nvSpPr>
          <p:cNvPr id="7" name="Rectangle 6"/>
          <p:cNvSpPr/>
          <p:nvPr/>
        </p:nvSpPr>
        <p:spPr>
          <a:xfrm>
            <a:off x="139700" y="591344"/>
            <a:ext cx="8686800" cy="1231106"/>
          </a:xfrm>
          <a:prstGeom prst="rect">
            <a:avLst/>
          </a:prstGeom>
        </p:spPr>
        <p:txBody>
          <a:bodyPr wrap="square">
            <a:spAutoFit/>
          </a:bodyPr>
          <a:lstStyle/>
          <a:p>
            <a:pPr algn="just"/>
            <a:r>
              <a:rPr lang="fr-FR" sz="2000" b="1" dirty="0" smtClean="0">
                <a:solidFill>
                  <a:schemeClr val="bg1"/>
                </a:solidFill>
                <a:latin typeface="Arial" pitchFamily="34" charset="0"/>
                <a:cs typeface="Arial" pitchFamily="34" charset="0"/>
              </a:rPr>
              <a:t>	</a:t>
            </a:r>
            <a:r>
              <a:rPr lang="fr-FR" sz="2000" dirty="0" smtClean="0">
                <a:solidFill>
                  <a:schemeClr val="bg1"/>
                </a:solidFill>
                <a:latin typeface="Arial" pitchFamily="34" charset="0"/>
                <a:cs typeface="Arial" pitchFamily="34" charset="0"/>
              </a:rPr>
              <a:t>I</a:t>
            </a:r>
            <a:r>
              <a:rPr lang="fr-FR" dirty="0" smtClean="0">
                <a:solidFill>
                  <a:schemeClr val="bg1"/>
                </a:solidFill>
                <a:latin typeface="Arial" pitchFamily="34" charset="0"/>
                <a:cs typeface="Arial" pitchFamily="34" charset="0"/>
              </a:rPr>
              <a:t>l y a des traces de césium et pollution marine par le lobby nucléaire, sur les 180 navires de déchets radioactifs et toxiques coulés dans la mer Méditerranée réponse de carte sur les 180 navires de déchets radioactifs et toxiques coulés dans la mer Méditerranée, pollution marine plutonium dans la mer.</a:t>
            </a:r>
            <a:endParaRPr lang="fr-FR" dirty="0">
              <a:solidFill>
                <a:schemeClr val="bg1"/>
              </a:solidFill>
            </a:endParaRPr>
          </a:p>
        </p:txBody>
      </p:sp>
      <p:sp>
        <p:nvSpPr>
          <p:cNvPr id="88065" name="Rectangle 1"/>
          <p:cNvSpPr>
            <a:spLocks noChangeArrowheads="1"/>
          </p:cNvSpPr>
          <p:nvPr/>
        </p:nvSpPr>
        <p:spPr bwMode="auto">
          <a:xfrm>
            <a:off x="139700" y="5540694"/>
            <a:ext cx="8839200" cy="1082356"/>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algn="just" fontAlgn="base">
              <a:spcBef>
                <a:spcPct val="0"/>
              </a:spcBef>
              <a:spcAft>
                <a:spcPct val="0"/>
              </a:spcAft>
            </a:pPr>
            <a:r>
              <a:rPr kumimoji="0" lang="fr-FR" b="1" i="0" u="none" strike="noStrike" cap="none" normalizeH="0" baseline="0" dirty="0" err="1" smtClean="0">
                <a:ln>
                  <a:noFill/>
                </a:ln>
                <a:solidFill>
                  <a:srgbClr val="FF0000"/>
                </a:solidFill>
                <a:effectLst/>
                <a:latin typeface="Arial" pitchFamily="34" charset="0"/>
                <a:cs typeface="Arial" pitchFamily="34" charset="0"/>
              </a:rPr>
              <a:t>Nuclear</a:t>
            </a:r>
            <a:r>
              <a:rPr kumimoji="0" lang="fr-FR" b="1" i="0" u="none" strike="noStrike" cap="none" normalizeH="0" baseline="0" dirty="0" smtClean="0">
                <a:ln>
                  <a:noFill/>
                </a:ln>
                <a:solidFill>
                  <a:srgbClr val="FF0000"/>
                </a:solidFill>
                <a:effectLst/>
                <a:latin typeface="Arial" pitchFamily="34" charset="0"/>
                <a:cs typeface="Arial" pitchFamily="34" charset="0"/>
              </a:rPr>
              <a:t> pollution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below</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there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are traces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cesium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marine pollution by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nuclear</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lobby, on the 180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ships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radioactive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toxic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waste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sunk</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in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Mediterranean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Sea</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map</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response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on the 180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ships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radioactive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toxic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waste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sunk</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marine plutonium pollution in the </a:t>
            </a:r>
            <a:r>
              <a:rPr lang="fr-FR" dirty="0" err="1">
                <a:solidFill>
                  <a:schemeClr val="tx2">
                    <a:lumMod val="75000"/>
                  </a:schemeClr>
                </a:solidFill>
                <a:latin typeface="Arial" pitchFamily="34" charset="0"/>
                <a:cs typeface="Arial" pitchFamily="34" charset="0"/>
              </a:rPr>
              <a:t>Mediterranean</a:t>
            </a:r>
            <a:r>
              <a:rPr lang="fr-FR" dirty="0">
                <a:solidFill>
                  <a:schemeClr val="tx2">
                    <a:lumMod val="75000"/>
                  </a:schemeClr>
                </a:solidFill>
                <a:latin typeface="Arial" pitchFamily="34" charset="0"/>
                <a:cs typeface="Arial" pitchFamily="34" charset="0"/>
              </a:rPr>
              <a:t> </a:t>
            </a:r>
            <a:r>
              <a:rPr lang="fr-FR" dirty="0" err="1">
                <a:solidFill>
                  <a:schemeClr val="tx2">
                    <a:lumMod val="75000"/>
                  </a:schemeClr>
                </a:solidFill>
                <a:latin typeface="Arial" pitchFamily="34" charset="0"/>
                <a:cs typeface="Arial" pitchFamily="34" charset="0"/>
              </a:rPr>
              <a:t>sea</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8" name="object 11"/>
          <p:cNvSpPr txBox="1"/>
          <p:nvPr/>
        </p:nvSpPr>
        <p:spPr>
          <a:xfrm>
            <a:off x="1968500" y="69275"/>
            <a:ext cx="40386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La pollution nucléaire</a:t>
            </a:r>
            <a:endParaRPr sz="3200" dirty="0">
              <a:solidFill>
                <a:schemeClr val="tx2">
                  <a:lumMod val="75000"/>
                </a:schemeClr>
              </a:solidFill>
              <a:latin typeface="Arial" pitchFamily="34" charset="0"/>
              <a:cs typeface="Arial" pitchFamily="34" charset="0"/>
            </a:endParaRPr>
          </a:p>
        </p:txBody>
      </p:sp>
      <p:sp>
        <p:nvSpPr>
          <p:cNvPr id="9" name="object 11"/>
          <p:cNvSpPr txBox="1"/>
          <p:nvPr/>
        </p:nvSpPr>
        <p:spPr>
          <a:xfrm>
            <a:off x="5854700" y="4287163"/>
            <a:ext cx="3048000" cy="430887"/>
          </a:xfrm>
          <a:prstGeom prst="rect">
            <a:avLst/>
          </a:prstGeom>
          <a:solidFill>
            <a:schemeClr val="bg1"/>
          </a:solidFill>
        </p:spPr>
        <p:txBody>
          <a:bodyPr vert="horz" wrap="square" lIns="0" tIns="0" rIns="0" bIns="0" rtlCol="0">
            <a:spAutoFit/>
          </a:bodyPr>
          <a:lstStyle/>
          <a:p>
            <a:pPr marL="12700" marR="5080" algn="ctr">
              <a:lnSpc>
                <a:spcPct val="100000"/>
              </a:lnSpc>
            </a:pPr>
            <a:r>
              <a:rPr lang="fr-FR" sz="1400" spc="-5" dirty="0" smtClean="0">
                <a:solidFill>
                  <a:schemeClr val="tx2">
                    <a:lumMod val="75000"/>
                  </a:schemeClr>
                </a:solidFill>
                <a:latin typeface="Arial" pitchFamily="34" charset="0"/>
                <a:cs typeface="Arial" pitchFamily="34" charset="0"/>
              </a:rPr>
              <a:t>La position de 80 navires est connue </a:t>
            </a:r>
          </a:p>
          <a:p>
            <a:pPr marL="12700" marR="5080" algn="ctr">
              <a:lnSpc>
                <a:spcPct val="100000"/>
              </a:lnSpc>
            </a:pPr>
            <a:r>
              <a:rPr lang="fr-FR" sz="1400" spc="-5" dirty="0" smtClean="0">
                <a:solidFill>
                  <a:schemeClr val="tx2">
                    <a:lumMod val="75000"/>
                  </a:schemeClr>
                </a:solidFill>
                <a:latin typeface="Arial" pitchFamily="34" charset="0"/>
                <a:cs typeface="Arial" pitchFamily="34" charset="0"/>
              </a:rPr>
              <a:t>mais il manque encore 100 navires</a:t>
            </a:r>
            <a:endParaRPr sz="14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2351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584920"/>
            <a:ext cx="9118600" cy="1846659"/>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dirty="0">
                <a:solidFill>
                  <a:schemeClr val="tx2">
                    <a:lumMod val="75000"/>
                  </a:schemeClr>
                </a:solidFill>
                <a:latin typeface="Arial" pitchFamily="34" charset="0"/>
                <a:cs typeface="Arial" pitchFamily="34" charset="0"/>
              </a:rPr>
              <a:t>La </a:t>
            </a:r>
            <a:r>
              <a:rPr lang="fr-FR" sz="6000" dirty="0" smtClean="0">
                <a:solidFill>
                  <a:schemeClr val="tx2">
                    <a:lumMod val="75000"/>
                  </a:schemeClr>
                </a:solidFill>
                <a:latin typeface="Arial" pitchFamily="34" charset="0"/>
                <a:cs typeface="Arial" pitchFamily="34" charset="0"/>
              </a:rPr>
              <a:t>pollution marine et impacts </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08455" y="3431579"/>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algn="ctr"/>
            <a:r>
              <a:rPr lang="fr-FR" sz="3200" dirty="0" smtClean="0">
                <a:solidFill>
                  <a:srgbClr val="FF0000"/>
                </a:solidFill>
                <a:latin typeface="Arial" pitchFamily="34" charset="0"/>
                <a:cs typeface="Arial" pitchFamily="34" charset="0"/>
              </a:rPr>
              <a:t>Marine pollution and impacts</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2984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5</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01700" y="4184650"/>
            <a:ext cx="5486400" cy="282137"/>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469900" marR="5080" indent="-457200" algn="just">
              <a:buAutoNum type="arabicPeriod"/>
            </a:pPr>
            <a:r>
              <a:rPr lang="fr-FR" sz="2000" spc="-5" dirty="0" smtClean="0">
                <a:solidFill>
                  <a:schemeClr val="bg1"/>
                </a:solidFill>
                <a:latin typeface="Arial" pitchFamily="34" charset="0"/>
                <a:cs typeface="Arial" pitchFamily="34" charset="0"/>
              </a:rPr>
              <a:t>Origines et impacts des pollutions marines</a:t>
            </a:r>
            <a:r>
              <a:rPr lang="fr-FR" sz="2000" spc="-10" dirty="0" smtClean="0">
                <a:solidFill>
                  <a:schemeClr val="bg1"/>
                </a:solidFill>
                <a:latin typeface="Arial" pitchFamily="34" charset="0"/>
                <a:cs typeface="Arial" pitchFamily="34" charset="0"/>
              </a:rPr>
              <a:t>.</a:t>
            </a:r>
            <a:endParaRPr lang="fr-FR" sz="2000" kern="0" spc="-5"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54979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3617" y="1898650"/>
            <a:ext cx="4891083" cy="369332"/>
          </a:xfrm>
          <a:prstGeom prst="rect">
            <a:avLst/>
          </a:prstGeom>
        </p:spPr>
        <p:txBody>
          <a:bodyPr wrap="none">
            <a:spAutoFit/>
          </a:bodyPr>
          <a:lstStyle/>
          <a:p>
            <a:pPr marL="12700" marR="5080" algn="just"/>
            <a:r>
              <a:rPr lang="fr-FR" spc="-5" dirty="0" smtClean="0">
                <a:solidFill>
                  <a:schemeClr val="bg1"/>
                </a:solidFill>
                <a:latin typeface="Arial" pitchFamily="34" charset="0"/>
                <a:cs typeface="Arial" pitchFamily="34" charset="0"/>
              </a:rPr>
              <a:t>1. Origines </a:t>
            </a:r>
            <a:r>
              <a:rPr lang="fr-FR" spc="-5" dirty="0">
                <a:solidFill>
                  <a:schemeClr val="bg1"/>
                </a:solidFill>
                <a:latin typeface="Arial" pitchFamily="34" charset="0"/>
                <a:cs typeface="Arial" pitchFamily="34" charset="0"/>
              </a:rPr>
              <a:t>et impacts des pollutions marines</a:t>
            </a:r>
            <a:r>
              <a:rPr lang="fr-FR" spc="-10" dirty="0">
                <a:solidFill>
                  <a:schemeClr val="bg1"/>
                </a:solidFill>
                <a:latin typeface="Arial" pitchFamily="34" charset="0"/>
                <a:cs typeface="Arial" pitchFamily="34" charset="0"/>
              </a:rPr>
              <a:t>.</a:t>
            </a:r>
            <a:r>
              <a:rPr lang="fr-FR" kern="0" spc="-5"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1839325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4970</TotalTime>
  <Words>1337</Words>
  <Application>Microsoft Office PowerPoint</Application>
  <PresentationFormat>Personnalisé</PresentationFormat>
  <Paragraphs>151</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Arial</vt:lpstr>
      <vt:lpstr>Calibri</vt:lpstr>
      <vt:lpstr>Times New Roman</vt:lpstr>
      <vt:lpstr>Office Theme</vt:lpstr>
      <vt:lpstr>Présentation PowerPoint</vt:lpstr>
      <vt:lpstr>Présentation PowerPoint</vt:lpstr>
      <vt:lpstr>La Posidonie: maillon essentiel de la vie endémique  de la méditerranée On considère que 15% des herbiers ont été détruits en 10 ans.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nassima</dc:creator>
  <cp:lastModifiedBy>LENOVO</cp:lastModifiedBy>
  <cp:revision>343</cp:revision>
  <dcterms:created xsi:type="dcterms:W3CDTF">2015-12-08T14:00:35Z</dcterms:created>
  <dcterms:modified xsi:type="dcterms:W3CDTF">2020-04-01T18:26:32Z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2012-01-06T00:00:00Z</vt:filetime>
  </property>
  <property fmtid="{D5CDD505-2E9C-101B-9397-08002B2CF9AE}" pid="3" name="Creator">
    <vt:lpwstr>Acrobat PDFMaker 7.0.5 pour PowerPoint</vt:lpwstr>
  </property>
  <property fmtid="{D5CDD505-2E9C-101B-9397-08002B2CF9AE}" pid="4" name="LastSaved">
    <vt:filetime>2015-12-08T00:00:00Z</vt:filetime>
  </property>
</Properties>
</file>