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9" r:id="rId4"/>
    <p:sldId id="260" r:id="rId5"/>
    <p:sldId id="264" r:id="rId6"/>
    <p:sldId id="265" r:id="rId7"/>
    <p:sldId id="261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A76115-E27E-44E3-8A2C-05FD7E4084D3}" type="datetimeFigureOut">
              <a:rPr lang="fr-FR" smtClean="0"/>
              <a:pPr/>
              <a:t>21/05/2020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05F7CA-F2BB-4B7B-8178-3B940F6ACADE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ANTISEPTIQUES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A.TITI </a:t>
            </a:r>
          </a:p>
          <a:p>
            <a:r>
              <a:rPr lang="fr-FR" dirty="0" smtClean="0"/>
              <a:t>2015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786454"/>
          </a:xfrm>
        </p:spPr>
        <p:txBody>
          <a:bodyPr>
            <a:normAutofit/>
          </a:bodyPr>
          <a:lstStyle/>
          <a:p>
            <a:pPr marL="0" lvl="0" indent="0" algn="justLow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Ce sont des substances capables d'entraîner la destruction ou l'inhibition des micro-organismes à la surface de la peau. </a:t>
            </a:r>
          </a:p>
          <a:p>
            <a:pPr marL="0" lvl="0" indent="0" algn="justLow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Low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Ils doivent concilier une activité </a:t>
            </a: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anti-microbienne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suffisante à une bonne tolérance locale et générale.</a:t>
            </a:r>
          </a:p>
          <a:p>
            <a:pPr marL="0" lvl="0" indent="0" algn="justLow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Low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Ils ont un intérêt curatif et préventif.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14290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1- les alcools : </a:t>
            </a:r>
            <a:r>
              <a:rPr lang="fr-FR" dirty="0" smtClean="0"/>
              <a:t>éthanol à 70°</a:t>
            </a:r>
          </a:p>
          <a:p>
            <a:r>
              <a:rPr lang="fr-FR" dirty="0" smtClean="0"/>
              <a:t>		      Bactéricides, virucides, fongicides.</a:t>
            </a:r>
          </a:p>
          <a:p>
            <a:r>
              <a:rPr lang="fr-FR" dirty="0" smtClean="0"/>
              <a:t> </a:t>
            </a:r>
          </a:p>
          <a:p>
            <a:r>
              <a:rPr lang="fr-FR" sz="2800" b="1" dirty="0" smtClean="0">
                <a:solidFill>
                  <a:srgbClr val="FF0000"/>
                </a:solidFill>
              </a:rPr>
              <a:t>2-Les agents oxydants : </a:t>
            </a:r>
            <a:endParaRPr lang="fr-FR" sz="2800" dirty="0" smtClean="0">
              <a:solidFill>
                <a:srgbClr val="FF0000"/>
              </a:solidFill>
            </a:endParaRPr>
          </a:p>
          <a:p>
            <a:pPr lvl="1"/>
            <a:r>
              <a:rPr lang="fr-FR" sz="2600" dirty="0" smtClean="0"/>
              <a:t>- les dérivés chlorés [Dakin®,</a:t>
            </a:r>
          </a:p>
          <a:p>
            <a:pPr lvl="1"/>
            <a:r>
              <a:rPr lang="fr-FR" sz="2600" dirty="0" smtClean="0"/>
              <a:t>- hypochlorite de sodium (javel®)]                                                 </a:t>
            </a:r>
          </a:p>
          <a:p>
            <a:pPr lvl="1"/>
            <a:r>
              <a:rPr lang="fr-FR" sz="2600" dirty="0" smtClean="0"/>
              <a:t>-les dérivés iodés (alcool iodé, </a:t>
            </a:r>
            <a:r>
              <a:rPr lang="fr-FR" sz="2600" dirty="0" err="1" smtClean="0"/>
              <a:t>polyvinyl</a:t>
            </a:r>
            <a:r>
              <a:rPr lang="fr-FR" sz="2600" dirty="0" smtClean="0"/>
              <a:t> iodé (Bétadine®),                                 </a:t>
            </a:r>
          </a:p>
          <a:p>
            <a:pPr lvl="1"/>
            <a:r>
              <a:rPr lang="fr-FR" sz="2600" dirty="0" smtClean="0"/>
              <a:t>-le permanganate de potassium utilisé à la dilution de     1/10.000ème</a:t>
            </a:r>
            <a:r>
              <a:rPr lang="fr-FR" dirty="0" smtClean="0"/>
              <a:t>.</a:t>
            </a:r>
          </a:p>
          <a:p>
            <a:r>
              <a:rPr lang="fr-FR" dirty="0" smtClean="0"/>
              <a:t> </a:t>
            </a:r>
          </a:p>
          <a:p>
            <a:r>
              <a:rPr lang="fr-FR" sz="2800" b="1" dirty="0" smtClean="0">
                <a:solidFill>
                  <a:srgbClr val="FF0000"/>
                </a:solidFill>
              </a:rPr>
              <a:t>3-Les colorants :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les plus utilisés sont :</a:t>
            </a:r>
          </a:p>
          <a:p>
            <a:pPr lvl="1"/>
            <a:r>
              <a:rPr lang="fr-FR" sz="2600" dirty="0" smtClean="0"/>
              <a:t>- l'éosine, </a:t>
            </a:r>
          </a:p>
          <a:p>
            <a:pPr lvl="1"/>
            <a:r>
              <a:rPr lang="fr-FR" sz="2600" dirty="0" smtClean="0"/>
              <a:t>- la fluorescéine et </a:t>
            </a:r>
          </a:p>
          <a:p>
            <a:pPr lvl="1"/>
            <a:r>
              <a:rPr lang="fr-FR" sz="2600" dirty="0" smtClean="0"/>
              <a:t>- le bleu de méthylène associé à l'alcool ou à l'eau, </a:t>
            </a:r>
          </a:p>
          <a:p>
            <a:pPr lvl="1">
              <a:buNone/>
            </a:pPr>
            <a:endParaRPr lang="fr-FR" dirty="0" smtClean="0"/>
          </a:p>
          <a:p>
            <a:pPr lvl="1"/>
            <a:r>
              <a:rPr lang="fr-FR" sz="2800" dirty="0" smtClean="0"/>
              <a:t>Ils ont un effet asséchant remarquable mais …...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858000"/>
          </a:xfrm>
        </p:spPr>
        <p:txBody>
          <a:bodyPr>
            <a:normAutofit fontScale="92500" lnSpcReduction="20000"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4-Les tensio-actifs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fr-FR" sz="2600" dirty="0" smtClean="0"/>
              <a:t>Cationiques : les ammoniums quaternaires (</a:t>
            </a:r>
            <a:r>
              <a:rPr lang="fr-FR" sz="2600" dirty="0" err="1" smtClean="0"/>
              <a:t>Biocidan</a:t>
            </a:r>
            <a:r>
              <a:rPr lang="fr-FR" sz="2600" dirty="0" smtClean="0"/>
              <a:t>) sont allergisants </a:t>
            </a:r>
          </a:p>
          <a:p>
            <a:pPr lvl="1"/>
            <a:r>
              <a:rPr lang="fr-FR" sz="2600" dirty="0" smtClean="0"/>
              <a:t>Amphotères : </a:t>
            </a:r>
            <a:r>
              <a:rPr lang="fr-FR" sz="2600" dirty="0" err="1" smtClean="0"/>
              <a:t>asepsil</a:t>
            </a:r>
            <a:r>
              <a:rPr lang="fr-FR" sz="2600" dirty="0" smtClean="0"/>
              <a:t> très largement utilisé surtout en bains. 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r>
              <a:rPr lang="fr-FR" sz="2800" b="1" dirty="0" smtClean="0">
                <a:solidFill>
                  <a:srgbClr val="FF0000"/>
                </a:solidFill>
              </a:rPr>
              <a:t>5-les antiseptiques modernes: 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r>
              <a:rPr lang="fr-FR" dirty="0" smtClean="0"/>
              <a:t>Ils sont largement prescrits. Ils sont incolores et sont à éviter    au niveau des muqueuses et des plis. </a:t>
            </a:r>
          </a:p>
          <a:p>
            <a:r>
              <a:rPr lang="fr-FR" dirty="0" smtClean="0"/>
              <a:t>Ils existent en solution, en solution moussante et en pain. 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pPr lvl="1"/>
            <a:r>
              <a:rPr lang="fr-FR" sz="2600" dirty="0" smtClean="0"/>
              <a:t>- la </a:t>
            </a:r>
            <a:r>
              <a:rPr lang="fr-FR" sz="2600" dirty="0" err="1" smtClean="0"/>
              <a:t>chlorhéxidine</a:t>
            </a:r>
            <a:r>
              <a:rPr lang="fr-FR" sz="2600" dirty="0" smtClean="0"/>
              <a:t> (</a:t>
            </a:r>
            <a:r>
              <a:rPr lang="fr-FR" sz="2600" dirty="0" err="1" smtClean="0"/>
              <a:t>Mercryl</a:t>
            </a:r>
            <a:r>
              <a:rPr lang="fr-FR" sz="2600" dirty="0" smtClean="0"/>
              <a:t>®, </a:t>
            </a:r>
            <a:r>
              <a:rPr lang="fr-FR" sz="2600" dirty="0" err="1" smtClean="0"/>
              <a:t>cytéal</a:t>
            </a:r>
            <a:r>
              <a:rPr lang="fr-FR" sz="2600" dirty="0" smtClean="0"/>
              <a:t>®, </a:t>
            </a:r>
            <a:r>
              <a:rPr lang="fr-FR" sz="2600" dirty="0" err="1" smtClean="0"/>
              <a:t>plurexid</a:t>
            </a:r>
            <a:r>
              <a:rPr lang="fr-FR" sz="2600" dirty="0" smtClean="0"/>
              <a:t>®, </a:t>
            </a:r>
          </a:p>
          <a:p>
            <a:pPr>
              <a:buNone/>
            </a:pPr>
            <a:r>
              <a:rPr lang="fr-FR" dirty="0" smtClean="0"/>
              <a:t>    	</a:t>
            </a:r>
            <a:r>
              <a:rPr lang="fr-FR" dirty="0" err="1" smtClean="0"/>
              <a:t>septéal</a:t>
            </a:r>
            <a:r>
              <a:rPr lang="fr-FR" dirty="0" smtClean="0"/>
              <a:t>®)</a:t>
            </a:r>
          </a:p>
          <a:p>
            <a:pPr lvl="1"/>
            <a:r>
              <a:rPr lang="fr-FR" sz="2600" dirty="0" smtClean="0"/>
              <a:t>- les </a:t>
            </a:r>
            <a:r>
              <a:rPr lang="fr-FR" sz="2600" dirty="0" err="1" smtClean="0"/>
              <a:t>carbanilides</a:t>
            </a:r>
            <a:r>
              <a:rPr lang="fr-FR" sz="2600" dirty="0" smtClean="0"/>
              <a:t> : (</a:t>
            </a:r>
            <a:r>
              <a:rPr lang="fr-FR" sz="2600" dirty="0" err="1" smtClean="0"/>
              <a:t>septivon</a:t>
            </a:r>
            <a:r>
              <a:rPr lang="fr-FR" sz="2600" dirty="0" smtClean="0"/>
              <a:t>®, </a:t>
            </a:r>
            <a:r>
              <a:rPr lang="fr-FR" sz="2600" dirty="0" err="1" smtClean="0"/>
              <a:t>septosan</a:t>
            </a:r>
            <a:r>
              <a:rPr lang="fr-FR" sz="2600" dirty="0" smtClean="0"/>
              <a:t>®, </a:t>
            </a:r>
            <a:r>
              <a:rPr lang="fr-FR" sz="2600" dirty="0" err="1" smtClean="0"/>
              <a:t>solubacter</a:t>
            </a:r>
            <a:r>
              <a:rPr lang="fr-FR" sz="2600" dirty="0" smtClean="0"/>
              <a:t>®)</a:t>
            </a:r>
          </a:p>
          <a:p>
            <a:pPr lvl="1"/>
            <a:r>
              <a:rPr lang="fr-FR" sz="2600" dirty="0" smtClean="0"/>
              <a:t>- l’hexamidine : (</a:t>
            </a:r>
            <a:r>
              <a:rPr lang="fr-FR" sz="2600" dirty="0" err="1" smtClean="0"/>
              <a:t>hexomédine</a:t>
            </a:r>
            <a:r>
              <a:rPr lang="fr-FR" sz="2600" dirty="0" smtClean="0"/>
              <a:t>®, </a:t>
            </a:r>
            <a:r>
              <a:rPr lang="fr-FR" sz="2600" dirty="0" err="1" smtClean="0"/>
              <a:t>cytéal</a:t>
            </a:r>
            <a:r>
              <a:rPr lang="fr-FR" sz="2600" dirty="0" smtClean="0"/>
              <a:t>®)</a:t>
            </a:r>
          </a:p>
          <a:p>
            <a:pPr lvl="1"/>
            <a:r>
              <a:rPr lang="fr-FR" sz="2600" dirty="0" smtClean="0"/>
              <a:t>- l’</a:t>
            </a:r>
            <a:r>
              <a:rPr lang="fr-FR" sz="2600" dirty="0" err="1" smtClean="0"/>
              <a:t>hexetidine</a:t>
            </a:r>
            <a:r>
              <a:rPr lang="fr-FR" sz="2600" dirty="0" smtClean="0"/>
              <a:t> : (</a:t>
            </a:r>
            <a:r>
              <a:rPr lang="fr-FR" sz="2600" dirty="0" err="1" smtClean="0"/>
              <a:t>hextril</a:t>
            </a:r>
            <a:r>
              <a:rPr lang="fr-FR" sz="2600" dirty="0" smtClean="0"/>
              <a:t>®) en bain de bouche). 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REGLES DE PRESCRIPTION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/>
          <a:lstStyle/>
          <a:p>
            <a:pPr>
              <a:buNone/>
            </a:pP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Générales:</a:t>
            </a:r>
          </a:p>
          <a:p>
            <a:pPr lvl="1"/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Evaluer le bénéfice/risque.</a:t>
            </a:r>
          </a:p>
          <a:p>
            <a:pPr lvl="1"/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Respecter les modalités de conservation et de stabilité: température, exposition à la lumière.</a:t>
            </a:r>
          </a:p>
          <a:p>
            <a:pPr lvl="1"/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Risque de contamination: préférer les doses à usage unique.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928670"/>
          </a:xfrm>
        </p:spPr>
        <p:txBody>
          <a:bodyPr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REGLES DE PRESCRIPTION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71546"/>
            <a:ext cx="8401080" cy="5786454"/>
          </a:xfrm>
        </p:spPr>
        <p:txBody>
          <a:bodyPr/>
          <a:lstStyle/>
          <a:p>
            <a:pPr>
              <a:buNone/>
            </a:pPr>
            <a:r>
              <a:rPr lang="fr-FR" u="sng" dirty="0" smtClean="0"/>
              <a:t>Pratique:</a:t>
            </a:r>
          </a:p>
          <a:p>
            <a:r>
              <a:rPr lang="fr-FR" dirty="0" smtClean="0"/>
              <a:t>Ne pas associer plusieurs antiseptiques.</a:t>
            </a:r>
          </a:p>
          <a:p>
            <a:r>
              <a:rPr lang="fr-FR" dirty="0" smtClean="0"/>
              <a:t>Applications pluriquotidiennes.</a:t>
            </a:r>
          </a:p>
          <a:p>
            <a:r>
              <a:rPr lang="fr-FR" dirty="0" smtClean="0"/>
              <a:t>Éviter les colorants sur les zones découvertes.</a:t>
            </a:r>
          </a:p>
          <a:p>
            <a:r>
              <a:rPr lang="fr-FR" dirty="0" smtClean="0"/>
              <a:t>Rincer les antiseptiques potentiellement irritants notamment chez l’enfant.</a:t>
            </a:r>
          </a:p>
          <a:p>
            <a:r>
              <a:rPr lang="fr-FR" dirty="0" smtClean="0"/>
              <a:t>Le choix de la galénique se fait en tenant compte de:</a:t>
            </a:r>
          </a:p>
          <a:p>
            <a:pPr lvl="1"/>
            <a:r>
              <a:rPr lang="fr-FR" dirty="0" smtClean="0"/>
              <a:t>État physique de la peau.</a:t>
            </a:r>
          </a:p>
          <a:p>
            <a:pPr lvl="1"/>
            <a:r>
              <a:rPr lang="fr-FR" dirty="0" smtClean="0"/>
              <a:t>Conditions physiologiques.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5400" b="1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54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br>
              <a:rPr lang="fr-FR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/>
          <a:lstStyle/>
          <a:p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En pathologie dermatologique, la place des ATS est fondamentale. Ils doivent être utilisés de préférence à l’antibiothérapie locale. L’utilisation d’un ATS pendant une longue période expose au risque de sélection microbienne.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Devant le grand nombre d’antiseptique du marché, il est bon de connaître quelques uns parfaitement et de s’habituer à leur utilisation.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</TotalTime>
  <Words>195</Words>
  <Application>Microsoft Office PowerPoint</Application>
  <PresentationFormat>Affichage à l'écran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Débit</vt:lpstr>
      <vt:lpstr>LES ANTISEPTIQUES</vt:lpstr>
      <vt:lpstr>Diapositive 2</vt:lpstr>
      <vt:lpstr>Diapositive 3</vt:lpstr>
      <vt:lpstr>Diapositive 4</vt:lpstr>
      <vt:lpstr>REGLES DE PRESCRIPTION</vt:lpstr>
      <vt:lpstr>REGLES DE PRESCRIPTION</vt:lpstr>
      <vt:lpstr>     En 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ANTISEPTIQUES</dc:title>
  <dc:creator>Dr TITI</dc:creator>
  <cp:lastModifiedBy>degh_khal</cp:lastModifiedBy>
  <cp:revision>7</cp:revision>
  <dcterms:created xsi:type="dcterms:W3CDTF">2015-06-21T09:36:55Z</dcterms:created>
  <dcterms:modified xsi:type="dcterms:W3CDTF">2020-05-21T14:26:53Z</dcterms:modified>
</cp:coreProperties>
</file>