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7" r:id="rId2"/>
    <p:sldId id="280" r:id="rId3"/>
    <p:sldId id="281" r:id="rId4"/>
    <p:sldId id="260" r:id="rId5"/>
    <p:sldId id="277" r:id="rId6"/>
    <p:sldId id="278" r:id="rId7"/>
    <p:sldId id="279" r:id="rId8"/>
    <p:sldId id="261" r:id="rId9"/>
    <p:sldId id="276" r:id="rId10"/>
    <p:sldId id="283" r:id="rId11"/>
    <p:sldId id="264" r:id="rId12"/>
    <p:sldId id="274" r:id="rId13"/>
    <p:sldId id="258" r:id="rId14"/>
    <p:sldId id="285" r:id="rId15"/>
    <p:sldId id="286" r:id="rId16"/>
    <p:sldId id="265" r:id="rId17"/>
    <p:sldId id="256" r:id="rId18"/>
    <p:sldId id="257" r:id="rId19"/>
    <p:sldId id="25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1AD01F2-9F9F-4F64-9177-0102E60A0C89}">
          <p14:sldIdLst>
            <p14:sldId id="287"/>
            <p14:sldId id="280"/>
            <p14:sldId id="281"/>
            <p14:sldId id="260"/>
            <p14:sldId id="277"/>
            <p14:sldId id="278"/>
            <p14:sldId id="279"/>
            <p14:sldId id="261"/>
            <p14:sldId id="276"/>
            <p14:sldId id="283"/>
            <p14:sldId id="264"/>
            <p14:sldId id="274"/>
            <p14:sldId id="258"/>
            <p14:sldId id="285"/>
          </p14:sldIdLst>
        </p14:section>
        <p14:section name="Section sans titre" id="{AE769B13-3EFA-451E-8A7E-888C396AFA9C}">
          <p14:sldIdLst>
            <p14:sldId id="286"/>
            <p14:sldId id="265"/>
            <p14:sldId id="256"/>
            <p14:sldId id="25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B3C89-D042-434E-AC0E-E87DA0A66116}" type="datetimeFigureOut">
              <a:rPr lang="fr-FR" smtClean="0"/>
              <a:t>12/02/2020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8B2E2-5302-4236-9EAC-E4929CE8F1FC}" type="slidenum">
              <a:rPr lang="fr-FR" smtClean="0"/>
              <a:t>‹#›</a:t>
            </a:fld>
            <a:endParaRPr lang="fr-FR"/>
          </a:p>
        </p:txBody>
      </p:sp>
    </p:spTree>
    <p:extLst>
      <p:ext uri="{BB962C8B-B14F-4D97-AF65-F5344CB8AC3E}">
        <p14:creationId xmlns:p14="http://schemas.microsoft.com/office/powerpoint/2010/main" val="380821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88B2E2-5302-4236-9EAC-E4929CE8F1FC}" type="slidenum">
              <a:rPr lang="fr-FR" smtClean="0"/>
              <a:t>5</a:t>
            </a:fld>
            <a:endParaRPr lang="fr-FR"/>
          </a:p>
        </p:txBody>
      </p:sp>
    </p:spTree>
    <p:extLst>
      <p:ext uri="{BB962C8B-B14F-4D97-AF65-F5344CB8AC3E}">
        <p14:creationId xmlns:p14="http://schemas.microsoft.com/office/powerpoint/2010/main" val="356541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193639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284562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374218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297579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284066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774138-F480-43DA-A2FC-8698EB30F0CB}" type="datetimeFigureOut">
              <a:rPr lang="fr-FR" smtClean="0"/>
              <a:t>12/02/2020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122976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774138-F480-43DA-A2FC-8698EB30F0CB}" type="datetimeFigureOut">
              <a:rPr lang="fr-FR" smtClean="0"/>
              <a:t>12/02/2020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171074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6774138-F480-43DA-A2FC-8698EB30F0CB}" type="datetimeFigureOut">
              <a:rPr lang="fr-FR" smtClean="0"/>
              <a:t>12/02/2020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353391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774138-F480-43DA-A2FC-8698EB30F0CB}" type="datetimeFigureOut">
              <a:rPr lang="fr-FR" smtClean="0"/>
              <a:t>12/02/2020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29317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774138-F480-43DA-A2FC-8698EB30F0CB}" type="datetimeFigureOut">
              <a:rPr lang="fr-FR" smtClean="0"/>
              <a:t>12/02/2020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136393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6774138-F480-43DA-A2FC-8698EB30F0CB}" type="datetimeFigureOut">
              <a:rPr lang="fr-FR" smtClean="0"/>
              <a:t>12/02/2020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1F3C3B-9486-4C9D-B6DD-174F67E0A7FF}" type="slidenum">
              <a:rPr lang="fr-FR" smtClean="0"/>
              <a:t>‹#›</a:t>
            </a:fld>
            <a:endParaRPr lang="fr-FR"/>
          </a:p>
        </p:txBody>
      </p:sp>
    </p:spTree>
    <p:extLst>
      <p:ext uri="{BB962C8B-B14F-4D97-AF65-F5344CB8AC3E}">
        <p14:creationId xmlns:p14="http://schemas.microsoft.com/office/powerpoint/2010/main" val="171111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74138-F480-43DA-A2FC-8698EB30F0CB}" type="datetimeFigureOut">
              <a:rPr lang="fr-FR" smtClean="0"/>
              <a:t>12/02/2020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3C3B-9486-4C9D-B6DD-174F67E0A7FF}" type="slidenum">
              <a:rPr lang="fr-FR" smtClean="0"/>
              <a:t>‹#›</a:t>
            </a:fld>
            <a:endParaRPr lang="fr-FR"/>
          </a:p>
        </p:txBody>
      </p:sp>
    </p:spTree>
    <p:extLst>
      <p:ext uri="{BB962C8B-B14F-4D97-AF65-F5344CB8AC3E}">
        <p14:creationId xmlns:p14="http://schemas.microsoft.com/office/powerpoint/2010/main" val="284659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LOT%2001.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LOT%20N&#176;01%20%20BATIM%20%20%20%20%20C-%20CHARGES%20rectifi&#233;.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wikipedia.org/wiki/Coh%C3%A9sion_(physique)" TargetMode="External"/><Relationship Id="rId2" Type="http://schemas.openxmlformats.org/officeDocument/2006/relationships/hyperlink" Target="https://fr.wikipedia.org/w/index.php?title=Tassement&amp;action=edit&amp;redlink=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2069234"/>
            <a:ext cx="10515600" cy="1325563"/>
          </a:xfrm>
        </p:spPr>
        <p:txBody>
          <a:bodyPr>
            <a:normAutofit fontScale="90000"/>
          </a:bodyPr>
          <a:lstStyle/>
          <a:p>
            <a:pPr algn="ctr"/>
            <a:r>
              <a:rPr lang="fr-FR" b="1" dirty="0" smtClean="0">
                <a:solidFill>
                  <a:srgbClr val="FF0000"/>
                </a:solidFill>
              </a:rPr>
              <a:t>Année 2019/2020</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b="1" dirty="0">
                <a:solidFill>
                  <a:srgbClr val="FF0000"/>
                </a:solidFill>
              </a:rPr>
              <a:t/>
            </a:r>
            <a:br>
              <a:rPr lang="fr-FR" b="1" dirty="0">
                <a:solidFill>
                  <a:srgbClr val="FF0000"/>
                </a:solidFill>
              </a:rPr>
            </a:br>
            <a:r>
              <a:rPr lang="fr-FR" b="1" dirty="0" smtClean="0">
                <a:solidFill>
                  <a:srgbClr val="FF0000"/>
                </a:solidFill>
              </a:rPr>
              <a:t>Cours Bâtiment </a:t>
            </a:r>
            <a:br>
              <a:rPr lang="fr-FR" b="1" dirty="0" smtClean="0">
                <a:solidFill>
                  <a:srgbClr val="FF0000"/>
                </a:solidFill>
              </a:rPr>
            </a:br>
            <a:r>
              <a:rPr lang="fr-FR" b="1" dirty="0">
                <a:solidFill>
                  <a:srgbClr val="FF0000"/>
                </a:solidFill>
              </a:rPr>
              <a:t/>
            </a:r>
            <a:br>
              <a:rPr lang="fr-FR" b="1" dirty="0">
                <a:solidFill>
                  <a:srgbClr val="FF0000"/>
                </a:solidFill>
              </a:rPr>
            </a:br>
            <a:r>
              <a:rPr lang="fr-FR" b="1" dirty="0" smtClean="0">
                <a:solidFill>
                  <a:srgbClr val="FF0000"/>
                </a:solidFill>
              </a:rPr>
              <a:t/>
            </a:r>
            <a:br>
              <a:rPr lang="fr-FR" b="1" dirty="0" smtClean="0">
                <a:solidFill>
                  <a:srgbClr val="FF0000"/>
                </a:solidFill>
              </a:rPr>
            </a:br>
            <a:endParaRPr lang="fr-FR" b="1" dirty="0">
              <a:solidFill>
                <a:srgbClr val="FF0000"/>
              </a:solidFill>
            </a:endParaRPr>
          </a:p>
        </p:txBody>
      </p:sp>
      <p:sp>
        <p:nvSpPr>
          <p:cNvPr id="4" name="Title 1"/>
          <p:cNvSpPr txBox="1">
            <a:spLocks/>
          </p:cNvSpPr>
          <p:nvPr/>
        </p:nvSpPr>
        <p:spPr>
          <a:xfrm>
            <a:off x="935182" y="3491779"/>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FF0000"/>
                </a:solidFill>
              </a:rPr>
              <a:t>Master 1 Structure</a:t>
            </a:r>
            <a:endParaRPr lang="fr-FR" b="1" dirty="0">
              <a:solidFill>
                <a:srgbClr val="FF0000"/>
              </a:solidFill>
            </a:endParaRPr>
          </a:p>
        </p:txBody>
      </p:sp>
    </p:spTree>
    <p:extLst>
      <p:ext uri="{BB962C8B-B14F-4D97-AF65-F5344CB8AC3E}">
        <p14:creationId xmlns:p14="http://schemas.microsoft.com/office/powerpoint/2010/main" val="177827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4286" b="4233"/>
          <a:stretch/>
        </p:blipFill>
        <p:spPr>
          <a:xfrm>
            <a:off x="5712823" y="166333"/>
            <a:ext cx="6479177" cy="5102352"/>
          </a:xfrm>
          <a:prstGeom prst="rect">
            <a:avLst/>
          </a:prstGeom>
        </p:spPr>
      </p:pic>
      <p:sp>
        <p:nvSpPr>
          <p:cNvPr id="5" name="Rectangle 4"/>
          <p:cNvSpPr/>
          <p:nvPr/>
        </p:nvSpPr>
        <p:spPr>
          <a:xfrm>
            <a:off x="304802" y="467371"/>
            <a:ext cx="6368142" cy="4801314"/>
          </a:xfrm>
          <a:prstGeom prst="rect">
            <a:avLst/>
          </a:prstGeom>
        </p:spPr>
        <p:txBody>
          <a:bodyPr wrap="square">
            <a:spAutoFit/>
          </a:bodyPr>
          <a:lstStyle/>
          <a:p>
            <a:endParaRPr lang="fr-FR" dirty="0"/>
          </a:p>
          <a:p>
            <a:r>
              <a:rPr lang="fr-FR" dirty="0" smtClean="0"/>
              <a:t>• Le plan de masse indique :</a:t>
            </a:r>
          </a:p>
          <a:p>
            <a:endParaRPr lang="fr-FR" dirty="0" smtClean="0"/>
          </a:p>
          <a:p>
            <a:r>
              <a:rPr lang="fr-FR" dirty="0" smtClean="0"/>
              <a:t>- l’orientation géographique (Nord),</a:t>
            </a:r>
          </a:p>
          <a:p>
            <a:r>
              <a:rPr lang="fr-FR" dirty="0" smtClean="0"/>
              <a:t>–  les niveaux du terrain naturel ;</a:t>
            </a:r>
          </a:p>
          <a:p>
            <a:r>
              <a:rPr lang="fr-FR" dirty="0" smtClean="0"/>
              <a:t>- le numéro du lot,</a:t>
            </a:r>
          </a:p>
          <a:p>
            <a:r>
              <a:rPr lang="fr-FR" dirty="0" smtClean="0"/>
              <a:t>- les limites et la superficie du terrain,</a:t>
            </a:r>
          </a:p>
          <a:p>
            <a:r>
              <a:rPr lang="fr-FR" dirty="0" smtClean="0"/>
              <a:t>–  la  présence  de  constructions voisines ;</a:t>
            </a:r>
          </a:p>
          <a:p>
            <a:r>
              <a:rPr lang="fr-FR" dirty="0" smtClean="0"/>
              <a:t>- les cotes nécessaires à l’implantation,</a:t>
            </a:r>
          </a:p>
          <a:p>
            <a:r>
              <a:rPr lang="fr-FR" dirty="0" smtClean="0"/>
              <a:t>–  les niveaux aux abords du projet.</a:t>
            </a:r>
          </a:p>
          <a:p>
            <a:r>
              <a:rPr lang="fr-FR" dirty="0" smtClean="0"/>
              <a:t>- les réseaux :</a:t>
            </a:r>
            <a:endParaRPr lang="fr-FR" dirty="0"/>
          </a:p>
          <a:p>
            <a:endParaRPr lang="fr-FR" dirty="0" smtClean="0"/>
          </a:p>
          <a:p>
            <a:r>
              <a:rPr lang="fr-FR" dirty="0" smtClean="0"/>
              <a:t>•  Il sert à l’implantation des sondages pour  la  reconnaissance  des  sols  et pour déterminer le choix des fondations et leurs caractéristiques.</a:t>
            </a:r>
          </a:p>
          <a:p>
            <a:endParaRPr lang="fr-FR" dirty="0"/>
          </a:p>
          <a:p>
            <a:r>
              <a:rPr lang="fr-FR" dirty="0" smtClean="0"/>
              <a:t>• Élaboration d’un plan d’installation de chantier P.I.C </a:t>
            </a:r>
          </a:p>
        </p:txBody>
      </p:sp>
      <p:sp>
        <p:nvSpPr>
          <p:cNvPr id="6" name="ZoneTexte 5"/>
          <p:cNvSpPr txBox="1"/>
          <p:nvPr/>
        </p:nvSpPr>
        <p:spPr>
          <a:xfrm>
            <a:off x="597627" y="166333"/>
            <a:ext cx="4125686" cy="461665"/>
          </a:xfrm>
          <a:prstGeom prst="rect">
            <a:avLst/>
          </a:prstGeom>
          <a:noFill/>
        </p:spPr>
        <p:txBody>
          <a:bodyPr wrap="square" rtlCol="0">
            <a:spAutoFit/>
          </a:bodyPr>
          <a:lstStyle/>
          <a:p>
            <a:r>
              <a:rPr lang="fr-FR" sz="2400" b="1" dirty="0" smtClean="0">
                <a:solidFill>
                  <a:srgbClr val="C00000"/>
                </a:solidFill>
              </a:rPr>
              <a:t>1.2- Plan de masse</a:t>
            </a:r>
            <a:endParaRPr lang="fr-FR" sz="2400" b="1" dirty="0">
              <a:solidFill>
                <a:srgbClr val="C00000"/>
              </a:solidFill>
            </a:endParaRPr>
          </a:p>
        </p:txBody>
      </p:sp>
      <p:sp>
        <p:nvSpPr>
          <p:cNvPr id="8" name="ZoneTexte 7"/>
          <p:cNvSpPr txBox="1"/>
          <p:nvPr/>
        </p:nvSpPr>
        <p:spPr>
          <a:xfrm>
            <a:off x="597627" y="5429854"/>
            <a:ext cx="4125686" cy="1200329"/>
          </a:xfrm>
          <a:prstGeom prst="rect">
            <a:avLst/>
          </a:prstGeom>
          <a:noFill/>
        </p:spPr>
        <p:txBody>
          <a:bodyPr wrap="square" rtlCol="0">
            <a:spAutoFit/>
          </a:bodyPr>
          <a:lstStyle/>
          <a:p>
            <a:r>
              <a:rPr lang="fr-FR" sz="2400" b="1" dirty="0">
                <a:solidFill>
                  <a:srgbClr val="C00000"/>
                </a:solidFill>
              </a:rPr>
              <a:t>1.3- Les dessins </a:t>
            </a:r>
            <a:r>
              <a:rPr lang="fr-FR" sz="2400" b="1" dirty="0" smtClean="0">
                <a:solidFill>
                  <a:srgbClr val="C00000"/>
                </a:solidFill>
              </a:rPr>
              <a:t>d’ensemble</a:t>
            </a:r>
          </a:p>
          <a:p>
            <a:endParaRPr lang="fr-FR" sz="2400" b="1" dirty="0">
              <a:solidFill>
                <a:srgbClr val="C00000"/>
              </a:solidFill>
            </a:endParaRPr>
          </a:p>
          <a:p>
            <a:r>
              <a:rPr lang="fr-FR" sz="2400" b="1" dirty="0">
                <a:solidFill>
                  <a:srgbClr val="C00000"/>
                </a:solidFill>
              </a:rPr>
              <a:t>1.4- Les dessins </a:t>
            </a:r>
            <a:r>
              <a:rPr lang="fr-FR" sz="2400" b="1" dirty="0" smtClean="0">
                <a:solidFill>
                  <a:srgbClr val="C00000"/>
                </a:solidFill>
              </a:rPr>
              <a:t>d’exécution</a:t>
            </a:r>
            <a:endParaRPr lang="fr-FR" sz="2400" dirty="0"/>
          </a:p>
        </p:txBody>
      </p:sp>
    </p:spTree>
    <p:extLst>
      <p:ext uri="{BB962C8B-B14F-4D97-AF65-F5344CB8AC3E}">
        <p14:creationId xmlns:p14="http://schemas.microsoft.com/office/powerpoint/2010/main" val="120357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8490" t="17619" r="14099" b="1428"/>
          <a:stretch/>
        </p:blipFill>
        <p:spPr>
          <a:xfrm>
            <a:off x="7336973" y="0"/>
            <a:ext cx="4539343" cy="6710335"/>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0073" t="2850" r="2460" b="4752"/>
          <a:stretch/>
        </p:blipFill>
        <p:spPr>
          <a:xfrm rot="5400000">
            <a:off x="1508588" y="1070054"/>
            <a:ext cx="4360915" cy="6512079"/>
          </a:xfrm>
          <a:prstGeom prst="rect">
            <a:avLst/>
          </a:prstGeom>
        </p:spPr>
      </p:pic>
      <p:sp>
        <p:nvSpPr>
          <p:cNvPr id="6" name="ZoneTexte 5"/>
          <p:cNvSpPr txBox="1"/>
          <p:nvPr/>
        </p:nvSpPr>
        <p:spPr>
          <a:xfrm>
            <a:off x="597627" y="569104"/>
            <a:ext cx="4125686" cy="461665"/>
          </a:xfrm>
          <a:prstGeom prst="rect">
            <a:avLst/>
          </a:prstGeom>
          <a:noFill/>
        </p:spPr>
        <p:txBody>
          <a:bodyPr wrap="square" rtlCol="0">
            <a:spAutoFit/>
          </a:bodyPr>
          <a:lstStyle/>
          <a:p>
            <a:r>
              <a:rPr lang="fr-FR" sz="2400" b="1" dirty="0" smtClean="0">
                <a:solidFill>
                  <a:srgbClr val="C00000"/>
                </a:solidFill>
              </a:rPr>
              <a:t>Plan levé TOPO</a:t>
            </a:r>
            <a:endParaRPr lang="fr-FR" sz="2400" b="1" dirty="0">
              <a:solidFill>
                <a:srgbClr val="C00000"/>
              </a:solidFill>
            </a:endParaRPr>
          </a:p>
        </p:txBody>
      </p:sp>
    </p:spTree>
    <p:extLst>
      <p:ext uri="{BB962C8B-B14F-4D97-AF65-F5344CB8AC3E}">
        <p14:creationId xmlns:p14="http://schemas.microsoft.com/office/powerpoint/2010/main" val="113479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2401" y="284418"/>
            <a:ext cx="4125686" cy="523220"/>
          </a:xfrm>
          <a:prstGeom prst="rect">
            <a:avLst/>
          </a:prstGeom>
          <a:noFill/>
        </p:spPr>
        <p:txBody>
          <a:bodyPr wrap="square" rtlCol="0">
            <a:spAutoFit/>
          </a:bodyPr>
          <a:lstStyle/>
          <a:p>
            <a:r>
              <a:rPr lang="fr-FR" sz="2800" b="1" dirty="0" smtClean="0">
                <a:solidFill>
                  <a:srgbClr val="C00000"/>
                </a:solidFill>
              </a:rPr>
              <a:t>2- Les devis</a:t>
            </a:r>
            <a:endParaRPr lang="fr-FR" sz="2800" b="1" dirty="0">
              <a:solidFill>
                <a:srgbClr val="C00000"/>
              </a:solidFill>
            </a:endParaRPr>
          </a:p>
        </p:txBody>
      </p:sp>
      <p:sp>
        <p:nvSpPr>
          <p:cNvPr id="7" name="ZoneTexte 6"/>
          <p:cNvSpPr txBox="1"/>
          <p:nvPr/>
        </p:nvSpPr>
        <p:spPr>
          <a:xfrm>
            <a:off x="877556" y="972391"/>
            <a:ext cx="4125686" cy="461665"/>
          </a:xfrm>
          <a:prstGeom prst="rect">
            <a:avLst/>
          </a:prstGeom>
          <a:noFill/>
        </p:spPr>
        <p:txBody>
          <a:bodyPr wrap="square" rtlCol="0">
            <a:spAutoFit/>
          </a:bodyPr>
          <a:lstStyle/>
          <a:p>
            <a:r>
              <a:rPr lang="fr-FR" sz="2400" b="1" dirty="0" smtClean="0">
                <a:solidFill>
                  <a:srgbClr val="C00000"/>
                </a:solidFill>
              </a:rPr>
              <a:t>2.1- le devis descriptif</a:t>
            </a:r>
            <a:endParaRPr lang="fr-FR" sz="2400" b="1" dirty="0">
              <a:solidFill>
                <a:srgbClr val="C00000"/>
              </a:solidFill>
            </a:endParaRPr>
          </a:p>
        </p:txBody>
      </p:sp>
      <p:sp>
        <p:nvSpPr>
          <p:cNvPr id="9" name="Rectangle 8"/>
          <p:cNvSpPr/>
          <p:nvPr/>
        </p:nvSpPr>
        <p:spPr>
          <a:xfrm>
            <a:off x="6337588" y="642884"/>
            <a:ext cx="5116286" cy="2126864"/>
          </a:xfrm>
          <a:prstGeom prst="rect">
            <a:avLst/>
          </a:prstGeom>
        </p:spPr>
        <p:txBody>
          <a:bodyPr wrap="square">
            <a:spAutoFit/>
          </a:bodyPr>
          <a:lstStyle/>
          <a:p>
            <a:pPr>
              <a:lnSpc>
                <a:spcPct val="150000"/>
              </a:lnSpc>
            </a:pPr>
            <a:r>
              <a:rPr lang="fr-FR" dirty="0" smtClean="0"/>
              <a:t>Il  s’agit  d’un  document  qui  vient  en  complément  des  dessins  cités précédemment.  Il  décrit  avec  le  maximum  de  précision,  pour  chaque  corps  d’état (maçonnerie,  charpente,  électricité,  menuiserie,…),  les  travaux  à  réaliser  et  les  matériaux utilisés.</a:t>
            </a:r>
            <a:endParaRPr lang="fr-FR" dirty="0"/>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5319" t="5080" r="7340" b="40555"/>
          <a:stretch/>
        </p:blipFill>
        <p:spPr>
          <a:xfrm>
            <a:off x="152401" y="1763563"/>
            <a:ext cx="5575997" cy="4909458"/>
          </a:xfrm>
          <a:prstGeom prst="rect">
            <a:avLst/>
          </a:prstGeom>
        </p:spPr>
      </p:pic>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5319" t="59306" r="7340" b="6191"/>
          <a:stretch/>
        </p:blipFill>
        <p:spPr>
          <a:xfrm>
            <a:off x="5998028" y="3241300"/>
            <a:ext cx="5795407" cy="3238500"/>
          </a:xfrm>
          <a:prstGeom prst="rect">
            <a:avLst/>
          </a:prstGeom>
        </p:spPr>
      </p:pic>
    </p:spTree>
    <p:extLst>
      <p:ext uri="{BB962C8B-B14F-4D97-AF65-F5344CB8AC3E}">
        <p14:creationId xmlns:p14="http://schemas.microsoft.com/office/powerpoint/2010/main" val="393041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68827" y="361634"/>
            <a:ext cx="4837444" cy="461665"/>
          </a:xfrm>
          <a:prstGeom prst="rect">
            <a:avLst/>
          </a:prstGeom>
          <a:noFill/>
        </p:spPr>
        <p:txBody>
          <a:bodyPr wrap="square" rtlCol="0">
            <a:spAutoFit/>
          </a:bodyPr>
          <a:lstStyle/>
          <a:p>
            <a:r>
              <a:rPr lang="fr-FR" sz="2400" b="1" dirty="0" smtClean="0">
                <a:solidFill>
                  <a:srgbClr val="C00000"/>
                </a:solidFill>
              </a:rPr>
              <a:t>2.2-  Le  devis  quantitatif – estimatif </a:t>
            </a:r>
            <a:endParaRPr lang="fr-FR" sz="2400" b="1" dirty="0">
              <a:solidFill>
                <a:srgbClr val="C00000"/>
              </a:solidFill>
            </a:endParaRPr>
          </a:p>
        </p:txBody>
      </p:sp>
      <p:sp>
        <p:nvSpPr>
          <p:cNvPr id="9" name="Rectangle 8"/>
          <p:cNvSpPr/>
          <p:nvPr/>
        </p:nvSpPr>
        <p:spPr>
          <a:xfrm>
            <a:off x="0" y="880293"/>
            <a:ext cx="12191999" cy="923330"/>
          </a:xfrm>
          <a:prstGeom prst="rect">
            <a:avLst/>
          </a:prstGeom>
        </p:spPr>
        <p:txBody>
          <a:bodyPr wrap="square">
            <a:spAutoFit/>
          </a:bodyPr>
          <a:lstStyle/>
          <a:p>
            <a:pPr>
              <a:lnSpc>
                <a:spcPct val="150000"/>
              </a:lnSpc>
            </a:pPr>
            <a:r>
              <a:rPr lang="fr-FR" dirty="0" smtClean="0"/>
              <a:t> Il  s’agit  d’une  pièce  écrite qui  énumère  les  ouvrages réalisés par  corps d’état, il précise les quantités nécessaires de matériaux (quantitatif) et qui estime le coût prévisionnel des travaux (estimatif).</a:t>
            </a:r>
            <a:endParaRPr lang="fr-FR" dirty="0"/>
          </a:p>
        </p:txBody>
      </p:sp>
      <p:sp>
        <p:nvSpPr>
          <p:cNvPr id="15" name="Rectangle 14"/>
          <p:cNvSpPr/>
          <p:nvPr/>
        </p:nvSpPr>
        <p:spPr>
          <a:xfrm>
            <a:off x="3515401" y="3081048"/>
            <a:ext cx="4187493" cy="369332"/>
          </a:xfrm>
          <a:prstGeom prst="rect">
            <a:avLst/>
          </a:prstGeom>
        </p:spPr>
        <p:txBody>
          <a:bodyPr wrap="none">
            <a:spAutoFit/>
          </a:bodyPr>
          <a:lstStyle/>
          <a:p>
            <a:r>
              <a:rPr lang="fr-FR" b="1" dirty="0" smtClean="0">
                <a:solidFill>
                  <a:srgbClr val="C00000"/>
                </a:solidFill>
                <a:hlinkClick r:id="rId2" action="ppaction://hlinkfile"/>
              </a:rPr>
              <a:t>Exemple de devis  quantitatif – estimatif </a:t>
            </a:r>
            <a:endParaRPr lang="fr-FR" dirty="0"/>
          </a:p>
        </p:txBody>
      </p:sp>
    </p:spTree>
    <p:extLst>
      <p:ext uri="{BB962C8B-B14F-4D97-AF65-F5344CB8AC3E}">
        <p14:creationId xmlns:p14="http://schemas.microsoft.com/office/powerpoint/2010/main" val="229171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742" y="836006"/>
            <a:ext cx="11898087" cy="923330"/>
          </a:xfrm>
          <a:prstGeom prst="rect">
            <a:avLst/>
          </a:prstGeom>
        </p:spPr>
        <p:txBody>
          <a:bodyPr wrap="square">
            <a:spAutoFit/>
          </a:bodyPr>
          <a:lstStyle/>
          <a:p>
            <a:pPr>
              <a:lnSpc>
                <a:spcPct val="150000"/>
              </a:lnSpc>
            </a:pPr>
            <a:r>
              <a:rPr lang="fr-FR" dirty="0" smtClean="0"/>
              <a:t>Il s’agit d’un document contractuel qui mentionne les obligations que doivent respecter les entreprises, telles que : date d’achèvement des travaux, pénalités en cas de retard, formule de révision des prix, responsabilité des entreprises,…</a:t>
            </a:r>
            <a:endParaRPr lang="fr-FR" dirty="0"/>
          </a:p>
        </p:txBody>
      </p:sp>
      <p:sp>
        <p:nvSpPr>
          <p:cNvPr id="13" name="ZoneTexte 12"/>
          <p:cNvSpPr txBox="1"/>
          <p:nvPr/>
        </p:nvSpPr>
        <p:spPr>
          <a:xfrm>
            <a:off x="119742" y="312786"/>
            <a:ext cx="4125686" cy="523220"/>
          </a:xfrm>
          <a:prstGeom prst="rect">
            <a:avLst/>
          </a:prstGeom>
          <a:noFill/>
        </p:spPr>
        <p:txBody>
          <a:bodyPr wrap="square" rtlCol="0">
            <a:spAutoFit/>
          </a:bodyPr>
          <a:lstStyle/>
          <a:p>
            <a:r>
              <a:rPr lang="fr-FR" sz="2800" b="1" dirty="0" smtClean="0">
                <a:solidFill>
                  <a:srgbClr val="C00000"/>
                </a:solidFill>
              </a:rPr>
              <a:t>3- Le cahier des charges</a:t>
            </a:r>
          </a:p>
        </p:txBody>
      </p:sp>
      <p:sp>
        <p:nvSpPr>
          <p:cNvPr id="2" name="Rectangle 1"/>
          <p:cNvSpPr/>
          <p:nvPr/>
        </p:nvSpPr>
        <p:spPr>
          <a:xfrm>
            <a:off x="4245428" y="2895991"/>
            <a:ext cx="3086871" cy="369332"/>
          </a:xfrm>
          <a:prstGeom prst="rect">
            <a:avLst/>
          </a:prstGeom>
        </p:spPr>
        <p:txBody>
          <a:bodyPr wrap="none">
            <a:spAutoFit/>
          </a:bodyPr>
          <a:lstStyle/>
          <a:p>
            <a:r>
              <a:rPr lang="fr-FR" b="1" dirty="0" smtClean="0">
                <a:solidFill>
                  <a:srgbClr val="C00000"/>
                </a:solidFill>
                <a:hlinkClick r:id="rId2" action="ppaction://hlinkfile"/>
              </a:rPr>
              <a:t>Exemple de cahier des charges</a:t>
            </a:r>
            <a:endParaRPr lang="fr-FR" b="1" dirty="0" smtClean="0">
              <a:solidFill>
                <a:srgbClr val="C00000"/>
              </a:solidFill>
            </a:endParaRPr>
          </a:p>
        </p:txBody>
      </p:sp>
    </p:spTree>
    <p:extLst>
      <p:ext uri="{BB962C8B-B14F-4D97-AF65-F5344CB8AC3E}">
        <p14:creationId xmlns:p14="http://schemas.microsoft.com/office/powerpoint/2010/main" val="406734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19742" y="237998"/>
            <a:ext cx="4648201" cy="523220"/>
          </a:xfrm>
          <a:prstGeom prst="rect">
            <a:avLst/>
          </a:prstGeom>
          <a:noFill/>
        </p:spPr>
        <p:txBody>
          <a:bodyPr wrap="square" rtlCol="0">
            <a:spAutoFit/>
          </a:bodyPr>
          <a:lstStyle/>
          <a:p>
            <a:r>
              <a:rPr lang="fr-FR" sz="2800" b="1" dirty="0" smtClean="0">
                <a:solidFill>
                  <a:srgbClr val="C00000"/>
                </a:solidFill>
              </a:rPr>
              <a:t>4-  Le calendrier d’exécution</a:t>
            </a:r>
          </a:p>
        </p:txBody>
      </p:sp>
      <p:sp>
        <p:nvSpPr>
          <p:cNvPr id="12" name="Rectangle 11"/>
          <p:cNvSpPr/>
          <p:nvPr/>
        </p:nvSpPr>
        <p:spPr>
          <a:xfrm>
            <a:off x="119742" y="963935"/>
            <a:ext cx="12072258" cy="923330"/>
          </a:xfrm>
          <a:prstGeom prst="rect">
            <a:avLst/>
          </a:prstGeom>
        </p:spPr>
        <p:txBody>
          <a:bodyPr wrap="square">
            <a:spAutoFit/>
          </a:bodyPr>
          <a:lstStyle/>
          <a:p>
            <a:pPr>
              <a:lnSpc>
                <a:spcPct val="150000"/>
              </a:lnSpc>
            </a:pPr>
            <a:r>
              <a:rPr lang="fr-FR" dirty="0" smtClean="0"/>
              <a:t> Appelé aussi planning des travaux, ce document indique pour chaque  corps d’état, les dates du début et de la fin de leur(s) intervention(s).</a:t>
            </a:r>
            <a:endParaRPr lang="fr-FR" dirty="0"/>
          </a:p>
        </p:txBody>
      </p:sp>
      <p:pic>
        <p:nvPicPr>
          <p:cNvPr id="10" name="Picture 6" descr="Résultat de recherche d'images pour &quot;planning des travaux bati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71" y="2814184"/>
            <a:ext cx="97536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0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400799" y="209550"/>
            <a:ext cx="4124325" cy="6536666"/>
          </a:xfrm>
          <a:prstGeom prst="rect">
            <a:avLst/>
          </a:prstGeom>
        </p:spPr>
      </p:pic>
      <p:sp>
        <p:nvSpPr>
          <p:cNvPr id="5" name="ZoneTexte 4"/>
          <p:cNvSpPr txBox="1"/>
          <p:nvPr/>
        </p:nvSpPr>
        <p:spPr>
          <a:xfrm>
            <a:off x="533400" y="333375"/>
            <a:ext cx="3429000" cy="369332"/>
          </a:xfrm>
          <a:prstGeom prst="rect">
            <a:avLst/>
          </a:prstGeom>
          <a:noFill/>
        </p:spPr>
        <p:txBody>
          <a:bodyPr wrap="square" rtlCol="0">
            <a:spAutoFit/>
          </a:bodyPr>
          <a:lstStyle/>
          <a:p>
            <a:r>
              <a:rPr lang="fr-FR" b="1" dirty="0" smtClean="0">
                <a:solidFill>
                  <a:srgbClr val="C00000"/>
                </a:solidFill>
              </a:rPr>
              <a:t>Déroulement </a:t>
            </a:r>
            <a:r>
              <a:rPr lang="fr-FR" b="1" dirty="0">
                <a:solidFill>
                  <a:srgbClr val="C00000"/>
                </a:solidFill>
              </a:rPr>
              <a:t>d’une opération</a:t>
            </a:r>
          </a:p>
        </p:txBody>
      </p:sp>
    </p:spTree>
    <p:extLst>
      <p:ext uri="{BB962C8B-B14F-4D97-AF65-F5344CB8AC3E}">
        <p14:creationId xmlns:p14="http://schemas.microsoft.com/office/powerpoint/2010/main" val="407323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794657"/>
            <a:ext cx="12192000" cy="5872945"/>
          </a:xfrm>
        </p:spPr>
        <p:txBody>
          <a:bodyPr>
            <a:normAutofit/>
          </a:bodyPr>
          <a:lstStyle/>
          <a:p>
            <a:pPr>
              <a:lnSpc>
                <a:spcPct val="150000"/>
              </a:lnSpc>
            </a:pPr>
            <a:r>
              <a:rPr lang="fr-FR" dirty="0"/>
              <a:t>La reconnaissance des sols permet d'appréhender les problèmes qui peuvent se poser lors de l'étude d'un projet de construction ou lors de l'expertise de sinistres. La reconnaissance des propriétés d'un terrain constitue le lien entre la cause d'un sinistre et les remèdes que l'on se propose de mettre en place.</a:t>
            </a:r>
            <a:br>
              <a:rPr lang="fr-FR" dirty="0"/>
            </a:br>
            <a:r>
              <a:rPr lang="fr-FR" dirty="0"/>
              <a:t>Il y a sommairement, deux catégories de moyens de reconnaissances qui complètent les investigations géologiques de surface :</a:t>
            </a:r>
            <a:br>
              <a:rPr lang="fr-FR" dirty="0"/>
            </a:br>
            <a:r>
              <a:rPr lang="fr-FR" dirty="0"/>
              <a:t>-</a:t>
            </a:r>
            <a:r>
              <a:rPr lang="fr-FR" b="1" dirty="0"/>
              <a:t>Les méthodes d’observation du terrain</a:t>
            </a:r>
            <a:r>
              <a:rPr lang="fr-FR" dirty="0"/>
              <a:t>, soit en place, soit à l’aide d’échantillons (prolongement en profondeur de la géologie de surface) : </a:t>
            </a:r>
            <a:r>
              <a:rPr lang="fr-FR" b="1" dirty="0"/>
              <a:t>puits, tranchées, sondages</a:t>
            </a:r>
            <a:r>
              <a:rPr lang="fr-FR" dirty="0"/>
              <a:t>...</a:t>
            </a:r>
            <a:br>
              <a:rPr lang="fr-FR" dirty="0"/>
            </a:br>
            <a:r>
              <a:rPr lang="fr-FR" dirty="0"/>
              <a:t>-</a:t>
            </a:r>
            <a:r>
              <a:rPr lang="fr-FR" b="1" dirty="0"/>
              <a:t>Les méthodes de mesure "in situ" </a:t>
            </a:r>
            <a:r>
              <a:rPr lang="fr-FR" dirty="0"/>
              <a:t>basées sur la mesure d’une propriété physique du terrain, dont font parti les </a:t>
            </a:r>
            <a:r>
              <a:rPr lang="fr-FR" b="1" dirty="0"/>
              <a:t>essais géophysiques</a:t>
            </a:r>
            <a:r>
              <a:rPr lang="fr-FR" dirty="0"/>
              <a:t>.</a:t>
            </a:r>
          </a:p>
          <a:p>
            <a:pPr>
              <a:lnSpc>
                <a:spcPct val="150000"/>
              </a:lnSpc>
            </a:pPr>
            <a:endParaRPr lang="fr-FR" dirty="0"/>
          </a:p>
        </p:txBody>
      </p:sp>
      <p:sp>
        <p:nvSpPr>
          <p:cNvPr id="4" name="Rectangle 3"/>
          <p:cNvSpPr/>
          <p:nvPr/>
        </p:nvSpPr>
        <p:spPr>
          <a:xfrm>
            <a:off x="249919" y="185448"/>
            <a:ext cx="3513526" cy="523220"/>
          </a:xfrm>
          <a:prstGeom prst="rect">
            <a:avLst/>
          </a:prstGeom>
        </p:spPr>
        <p:txBody>
          <a:bodyPr wrap="none">
            <a:spAutoFit/>
          </a:bodyPr>
          <a:lstStyle/>
          <a:p>
            <a:r>
              <a:rPr lang="fr-FR" sz="2800" b="1" dirty="0">
                <a:solidFill>
                  <a:srgbClr val="C00000"/>
                </a:solidFill>
              </a:rPr>
              <a:t>Reconnaissance du sol</a:t>
            </a:r>
          </a:p>
        </p:txBody>
      </p:sp>
    </p:spTree>
    <p:extLst>
      <p:ext uri="{BB962C8B-B14F-4D97-AF65-F5344CB8AC3E}">
        <p14:creationId xmlns:p14="http://schemas.microsoft.com/office/powerpoint/2010/main" val="462474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829" y="250371"/>
            <a:ext cx="11908971" cy="3046988"/>
          </a:xfrm>
          <a:prstGeom prst="rect">
            <a:avLst/>
          </a:prstGeom>
        </p:spPr>
        <p:txBody>
          <a:bodyPr wrap="square">
            <a:spAutoFit/>
          </a:bodyPr>
          <a:lstStyle/>
          <a:p>
            <a:pPr>
              <a:lnSpc>
                <a:spcPct val="150000"/>
              </a:lnSpc>
            </a:pPr>
            <a:r>
              <a:rPr lang="fr-FR" sz="2000" b="1" dirty="0" smtClean="0">
                <a:solidFill>
                  <a:srgbClr val="C00000"/>
                </a:solidFill>
              </a:rPr>
              <a:t>1. Reconnaissance géologique</a:t>
            </a:r>
          </a:p>
          <a:p>
            <a:pPr>
              <a:lnSpc>
                <a:spcPct val="150000"/>
              </a:lnSpc>
            </a:pPr>
            <a:r>
              <a:rPr lang="fr-FR" dirty="0" smtClean="0"/>
              <a:t>C'est l'identification du sol par observation visuelle des différentes couches, confirmée par l'examen des cartes géologiques. On observe donc pour cela des puits, galeries ou tranchées qui donne une coupe généralement "fraîche" de sol. Il est aussi possible d'utiliser des cavités existantes. L'examen des carrières ou des tranchées, situées à proximité de la zone considérée, donne des précisions immédiates sur les sous-couches. La reconnaissance peut s'effectuer à l'aide de sondages dont certains exemples sont décrits au paragraphe de la reconnaissance géotechnique. Il sera possible d'établir des coupes prévisionnelles ou même un bloc diagramme qui pourra être confirmé par les sondages.</a:t>
            </a:r>
            <a:endParaRPr lang="fr-FR" dirty="0"/>
          </a:p>
        </p:txBody>
      </p:sp>
      <p:sp>
        <p:nvSpPr>
          <p:cNvPr id="5" name="Rectangle 4"/>
          <p:cNvSpPr/>
          <p:nvPr/>
        </p:nvSpPr>
        <p:spPr>
          <a:xfrm>
            <a:off x="206829" y="3603172"/>
            <a:ext cx="11778342" cy="2631490"/>
          </a:xfrm>
          <a:prstGeom prst="rect">
            <a:avLst/>
          </a:prstGeom>
        </p:spPr>
        <p:txBody>
          <a:bodyPr wrap="square">
            <a:spAutoFit/>
          </a:bodyPr>
          <a:lstStyle/>
          <a:p>
            <a:pPr>
              <a:lnSpc>
                <a:spcPct val="150000"/>
              </a:lnSpc>
            </a:pPr>
            <a:r>
              <a:rPr lang="fr-FR" sz="2000" b="1" dirty="0" smtClean="0">
                <a:solidFill>
                  <a:srgbClr val="C00000"/>
                </a:solidFill>
              </a:rPr>
              <a:t>2. Reconnaissance géophysique</a:t>
            </a:r>
          </a:p>
          <a:p>
            <a:pPr>
              <a:lnSpc>
                <a:spcPct val="150000"/>
              </a:lnSpc>
            </a:pPr>
            <a:r>
              <a:rPr lang="fr-FR" dirty="0" smtClean="0"/>
              <a:t>Les méthodes de reconnaissance géophysiques permettent de déterminer la nature des couches profondes en utilisant par exemple leurs caractéristiques:</a:t>
            </a:r>
            <a:br>
              <a:rPr lang="fr-FR" dirty="0" smtClean="0"/>
            </a:br>
            <a:r>
              <a:rPr lang="fr-FR" dirty="0" smtClean="0"/>
              <a:t>- Prospection électrique  (résistivité)</a:t>
            </a:r>
            <a:br>
              <a:rPr lang="fr-FR" dirty="0" smtClean="0"/>
            </a:br>
            <a:r>
              <a:rPr lang="fr-FR" dirty="0" smtClean="0"/>
              <a:t>- Prospection sismique : En recherche pétrolière; construction de routes, barrages,   tunnels,   hydrogéologie</a:t>
            </a:r>
            <a:br>
              <a:rPr lang="fr-FR" dirty="0" smtClean="0"/>
            </a:br>
            <a:r>
              <a:rPr lang="fr-FR" dirty="0" smtClean="0"/>
              <a:t>- Prospection électromagnétique.</a:t>
            </a:r>
            <a:endParaRPr lang="fr-FR" dirty="0"/>
          </a:p>
        </p:txBody>
      </p:sp>
    </p:spTree>
    <p:extLst>
      <p:ext uri="{BB962C8B-B14F-4D97-AF65-F5344CB8AC3E}">
        <p14:creationId xmlns:p14="http://schemas.microsoft.com/office/powerpoint/2010/main" val="148096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9486"/>
            <a:ext cx="11876314" cy="4708981"/>
          </a:xfrm>
          <a:prstGeom prst="rect">
            <a:avLst/>
          </a:prstGeom>
        </p:spPr>
        <p:txBody>
          <a:bodyPr wrap="square">
            <a:spAutoFit/>
          </a:bodyPr>
          <a:lstStyle/>
          <a:p>
            <a:pPr>
              <a:lnSpc>
                <a:spcPct val="150000"/>
              </a:lnSpc>
            </a:pPr>
            <a:r>
              <a:rPr lang="fr-FR" sz="2000" b="1" dirty="0" smtClean="0">
                <a:solidFill>
                  <a:srgbClr val="C00000"/>
                </a:solidFill>
              </a:rPr>
              <a:t>3. Reconnaissance géotechnique</a:t>
            </a:r>
          </a:p>
          <a:p>
            <a:pPr>
              <a:lnSpc>
                <a:spcPct val="150000"/>
              </a:lnSpc>
            </a:pPr>
            <a:r>
              <a:rPr lang="fr-FR" dirty="0" smtClean="0"/>
              <a:t>	3.1. Essais "in situ"</a:t>
            </a:r>
            <a:br>
              <a:rPr lang="fr-FR" dirty="0" smtClean="0"/>
            </a:br>
            <a:r>
              <a:rPr lang="fr-FR" dirty="0" smtClean="0"/>
              <a:t>		3.1.1 Le pénétromètre dynamique</a:t>
            </a:r>
            <a:br>
              <a:rPr lang="fr-FR" dirty="0" smtClean="0"/>
            </a:br>
            <a:r>
              <a:rPr lang="fr-FR" dirty="0" smtClean="0"/>
              <a:t>		3.1.2. Le pénétromètre statique.</a:t>
            </a:r>
          </a:p>
          <a:p>
            <a:pPr>
              <a:lnSpc>
                <a:spcPct val="150000"/>
              </a:lnSpc>
            </a:pPr>
            <a:r>
              <a:rPr lang="fr-FR" dirty="0" smtClean="0"/>
              <a:t>	3.2. Essais de laboratoire</a:t>
            </a:r>
            <a:br>
              <a:rPr lang="fr-FR" dirty="0" smtClean="0"/>
            </a:br>
            <a:r>
              <a:rPr lang="fr-FR" dirty="0" smtClean="0"/>
              <a:t>		3.2.1. Teneur en eau naturelle</a:t>
            </a:r>
            <a:br>
              <a:rPr lang="fr-FR" dirty="0" smtClean="0"/>
            </a:br>
            <a:r>
              <a:rPr lang="fr-FR" dirty="0" smtClean="0"/>
              <a:t>		3.2.2. Analyse granulométrique</a:t>
            </a:r>
            <a:br>
              <a:rPr lang="fr-FR" dirty="0" smtClean="0"/>
            </a:br>
            <a:r>
              <a:rPr lang="fr-FR" dirty="0" smtClean="0"/>
              <a:t>		3.2.3. Les limites d’</a:t>
            </a:r>
            <a:r>
              <a:rPr lang="fr-FR" dirty="0" err="1" smtClean="0"/>
              <a:t>Atterberg</a:t>
            </a:r>
            <a:r>
              <a:rPr lang="fr-FR" dirty="0" smtClean="0"/>
              <a:t/>
            </a:r>
            <a:br>
              <a:rPr lang="fr-FR" dirty="0" smtClean="0"/>
            </a:br>
            <a:r>
              <a:rPr lang="fr-FR" dirty="0" smtClean="0"/>
              <a:t>		3.2.4. Les essais de cisaillement</a:t>
            </a:r>
            <a:br>
              <a:rPr lang="fr-FR" dirty="0" smtClean="0"/>
            </a:br>
            <a:r>
              <a:rPr lang="fr-FR" dirty="0" smtClean="0"/>
              <a:t>		3.2.5. Les essais de compactage</a:t>
            </a:r>
            <a:br>
              <a:rPr lang="fr-FR" dirty="0" smtClean="0"/>
            </a:br>
            <a:r>
              <a:rPr lang="fr-FR" dirty="0" smtClean="0"/>
              <a:t>		3.2.6. L'essai </a:t>
            </a:r>
            <a:r>
              <a:rPr lang="fr-FR" dirty="0" err="1" smtClean="0"/>
              <a:t>oedométrique</a:t>
            </a:r>
            <a:endParaRPr lang="fr-FR" dirty="0"/>
          </a:p>
        </p:txBody>
      </p:sp>
      <p:sp>
        <p:nvSpPr>
          <p:cNvPr id="5" name="Rectangle 4"/>
          <p:cNvSpPr/>
          <p:nvPr/>
        </p:nvSpPr>
        <p:spPr>
          <a:xfrm>
            <a:off x="195943" y="5057507"/>
            <a:ext cx="11843657" cy="1338828"/>
          </a:xfrm>
          <a:prstGeom prst="rect">
            <a:avLst/>
          </a:prstGeom>
        </p:spPr>
        <p:txBody>
          <a:bodyPr wrap="square">
            <a:spAutoFit/>
          </a:bodyPr>
          <a:lstStyle/>
          <a:p>
            <a:pPr>
              <a:lnSpc>
                <a:spcPct val="150000"/>
              </a:lnSpc>
            </a:pPr>
            <a:r>
              <a:rPr lang="fr-FR" b="1" dirty="0" smtClean="0">
                <a:solidFill>
                  <a:srgbClr val="C00000"/>
                </a:solidFill>
              </a:rPr>
              <a:t>La capacité portante</a:t>
            </a:r>
            <a:endParaRPr lang="fr-FR" dirty="0" smtClean="0">
              <a:solidFill>
                <a:srgbClr val="222222"/>
              </a:solidFill>
              <a:latin typeface="Arial" panose="020B0604020202020204" pitchFamily="34" charset="0"/>
            </a:endParaRPr>
          </a:p>
          <a:p>
            <a:pPr>
              <a:lnSpc>
                <a:spcPct val="150000"/>
              </a:lnSpc>
            </a:pPr>
            <a:r>
              <a:rPr lang="fr-FR" dirty="0" smtClean="0">
                <a:solidFill>
                  <a:srgbClr val="222222"/>
                </a:solidFill>
                <a:latin typeface="Arial" panose="020B0604020202020204" pitchFamily="34" charset="0"/>
              </a:rPr>
              <a:t>La </a:t>
            </a:r>
            <a:r>
              <a:rPr lang="fr-FR" dirty="0">
                <a:solidFill>
                  <a:srgbClr val="222222"/>
                </a:solidFill>
                <a:latin typeface="Arial" panose="020B0604020202020204" pitchFamily="34" charset="0"/>
              </a:rPr>
              <a:t>capacité portante d'un sol se caractérise par sa résistance au </a:t>
            </a:r>
            <a:r>
              <a:rPr lang="fr-FR" dirty="0">
                <a:solidFill>
                  <a:srgbClr val="222222"/>
                </a:solidFill>
                <a:latin typeface="Arial" panose="020B0604020202020204" pitchFamily="34" charset="0"/>
                <a:hlinkClick r:id="rId2" tooltip="Tassement (page inexistante)"/>
              </a:rPr>
              <a:t>tassement</a:t>
            </a:r>
            <a:r>
              <a:rPr lang="fr-FR" dirty="0">
                <a:solidFill>
                  <a:srgbClr val="222222"/>
                </a:solidFill>
                <a:latin typeface="Arial" panose="020B0604020202020204" pitchFamily="34" charset="0"/>
              </a:rPr>
              <a:t> en fonction de la </a:t>
            </a:r>
            <a:r>
              <a:rPr lang="fr-FR" dirty="0">
                <a:solidFill>
                  <a:srgbClr val="222222"/>
                </a:solidFill>
                <a:latin typeface="Arial" panose="020B0604020202020204" pitchFamily="34" charset="0"/>
                <a:hlinkClick r:id="rId3" tooltip="Cohésion (physique)"/>
              </a:rPr>
              <a:t>cohésion</a:t>
            </a:r>
            <a:r>
              <a:rPr lang="fr-FR" dirty="0">
                <a:solidFill>
                  <a:srgbClr val="222222"/>
                </a:solidFill>
                <a:latin typeface="Arial" panose="020B0604020202020204" pitchFamily="34" charset="0"/>
              </a:rPr>
              <a:t> et des frottements internes. La contrainte admissible se mesure en </a:t>
            </a:r>
            <a:r>
              <a:rPr lang="fr-FR" dirty="0" err="1">
                <a:solidFill>
                  <a:srgbClr val="222222"/>
                </a:solidFill>
                <a:latin typeface="Arial" panose="020B0604020202020204" pitchFamily="34" charset="0"/>
              </a:rPr>
              <a:t>kN</a:t>
            </a:r>
            <a:r>
              <a:rPr lang="fr-FR" dirty="0">
                <a:solidFill>
                  <a:srgbClr val="222222"/>
                </a:solidFill>
                <a:latin typeface="Arial" panose="020B0604020202020204" pitchFamily="34" charset="0"/>
              </a:rPr>
              <a:t>/m2</a:t>
            </a:r>
          </a:p>
        </p:txBody>
      </p:sp>
    </p:spTree>
    <p:extLst>
      <p:ext uri="{BB962C8B-B14F-4D97-AF65-F5344CB8AC3E}">
        <p14:creationId xmlns:p14="http://schemas.microsoft.com/office/powerpoint/2010/main" val="317499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75915" y="132558"/>
            <a:ext cx="2659764" cy="369332"/>
          </a:xfrm>
          <a:prstGeom prst="rect">
            <a:avLst/>
          </a:prstGeom>
          <a:noFill/>
        </p:spPr>
        <p:txBody>
          <a:bodyPr wrap="square" rtlCol="0">
            <a:spAutoFit/>
          </a:bodyPr>
          <a:lstStyle/>
          <a:p>
            <a:r>
              <a:rPr lang="fr-FR" dirty="0" smtClean="0"/>
              <a:t>Ouvrages en génie civil  </a:t>
            </a:r>
            <a:endParaRPr lang="fr-FR" dirty="0"/>
          </a:p>
        </p:txBody>
      </p:sp>
      <p:sp>
        <p:nvSpPr>
          <p:cNvPr id="5" name="ZoneTexte 4"/>
          <p:cNvSpPr txBox="1"/>
          <p:nvPr/>
        </p:nvSpPr>
        <p:spPr>
          <a:xfrm>
            <a:off x="2743199" y="762000"/>
            <a:ext cx="1495425" cy="369332"/>
          </a:xfrm>
          <a:prstGeom prst="rect">
            <a:avLst/>
          </a:prstGeom>
          <a:noFill/>
        </p:spPr>
        <p:txBody>
          <a:bodyPr wrap="square" rtlCol="0">
            <a:spAutoFit/>
          </a:bodyPr>
          <a:lstStyle/>
          <a:p>
            <a:r>
              <a:rPr lang="fr-FR" dirty="0" smtClean="0"/>
              <a:t> construction  </a:t>
            </a:r>
            <a:endParaRPr lang="fr-FR" dirty="0"/>
          </a:p>
        </p:txBody>
      </p:sp>
      <p:sp>
        <p:nvSpPr>
          <p:cNvPr id="6" name="ZoneTexte 5"/>
          <p:cNvSpPr txBox="1"/>
          <p:nvPr/>
        </p:nvSpPr>
        <p:spPr>
          <a:xfrm>
            <a:off x="6234913" y="805547"/>
            <a:ext cx="1504950" cy="369332"/>
          </a:xfrm>
          <a:prstGeom prst="rect">
            <a:avLst/>
          </a:prstGeom>
          <a:noFill/>
        </p:spPr>
        <p:txBody>
          <a:bodyPr wrap="square" rtlCol="0">
            <a:spAutoFit/>
          </a:bodyPr>
          <a:lstStyle/>
          <a:p>
            <a:r>
              <a:rPr lang="fr-FR" dirty="0" smtClean="0"/>
              <a:t>infrastructure</a:t>
            </a:r>
            <a:endParaRPr lang="fr-FR" dirty="0"/>
          </a:p>
        </p:txBody>
      </p:sp>
      <p:sp>
        <p:nvSpPr>
          <p:cNvPr id="7" name="Rectangle 6"/>
          <p:cNvSpPr/>
          <p:nvPr/>
        </p:nvSpPr>
        <p:spPr>
          <a:xfrm>
            <a:off x="3482864" y="3669726"/>
            <a:ext cx="4256999" cy="369332"/>
          </a:xfrm>
          <a:prstGeom prst="rect">
            <a:avLst/>
          </a:prstGeom>
        </p:spPr>
        <p:txBody>
          <a:bodyPr wrap="none">
            <a:spAutoFit/>
          </a:bodyPr>
          <a:lstStyle/>
          <a:p>
            <a:r>
              <a:rPr lang="fr-FR" dirty="0" smtClean="0"/>
              <a:t>ingénieurs civils ou ingénieurs en génie civil</a:t>
            </a:r>
            <a:endParaRPr lang="fr-FR" dirty="0"/>
          </a:p>
        </p:txBody>
      </p:sp>
      <p:sp>
        <p:nvSpPr>
          <p:cNvPr id="8" name="Rectangle 7"/>
          <p:cNvSpPr/>
          <p:nvPr/>
        </p:nvSpPr>
        <p:spPr>
          <a:xfrm>
            <a:off x="4495458" y="4538763"/>
            <a:ext cx="2247900" cy="1200329"/>
          </a:xfrm>
          <a:prstGeom prst="rect">
            <a:avLst/>
          </a:prstGeom>
        </p:spPr>
        <p:txBody>
          <a:bodyPr wrap="square">
            <a:spAutoFit/>
          </a:bodyPr>
          <a:lstStyle/>
          <a:p>
            <a:pPr marL="285750" indent="-285750">
              <a:buFontTx/>
              <a:buChar char="-"/>
            </a:pPr>
            <a:r>
              <a:rPr lang="fr-FR" dirty="0" smtClean="0"/>
              <a:t>la conception, </a:t>
            </a:r>
          </a:p>
          <a:p>
            <a:pPr marL="285750" indent="-285750">
              <a:buFontTx/>
              <a:buChar char="-"/>
            </a:pPr>
            <a:r>
              <a:rPr lang="fr-FR" dirty="0" smtClean="0"/>
              <a:t>la réalisation, </a:t>
            </a:r>
          </a:p>
          <a:p>
            <a:pPr marL="285750" indent="-285750">
              <a:buFontTx/>
              <a:buChar char="-"/>
            </a:pPr>
            <a:r>
              <a:rPr lang="fr-FR" dirty="0" smtClean="0"/>
              <a:t>l’exploitation </a:t>
            </a:r>
          </a:p>
          <a:p>
            <a:pPr marL="285750" indent="-285750">
              <a:buFontTx/>
              <a:buChar char="-"/>
            </a:pPr>
            <a:r>
              <a:rPr lang="fr-FR" dirty="0" smtClean="0"/>
              <a:t>la réhabilitation</a:t>
            </a:r>
            <a:endParaRPr lang="fr-FR" dirty="0"/>
          </a:p>
        </p:txBody>
      </p:sp>
      <p:sp>
        <p:nvSpPr>
          <p:cNvPr id="9" name="Rectangle 8"/>
          <p:cNvSpPr/>
          <p:nvPr/>
        </p:nvSpPr>
        <p:spPr>
          <a:xfrm>
            <a:off x="212636" y="1401543"/>
            <a:ext cx="1493807" cy="646331"/>
          </a:xfrm>
          <a:prstGeom prst="rect">
            <a:avLst/>
          </a:prstGeom>
        </p:spPr>
        <p:txBody>
          <a:bodyPr wrap="none">
            <a:spAutoFit/>
          </a:bodyPr>
          <a:lstStyle/>
          <a:p>
            <a:r>
              <a:rPr lang="fr-FR" dirty="0" smtClean="0"/>
              <a:t>Constructions</a:t>
            </a:r>
          </a:p>
          <a:p>
            <a:r>
              <a:rPr lang="fr-FR" dirty="0" smtClean="0"/>
              <a:t> hydrauliques </a:t>
            </a:r>
            <a:endParaRPr lang="fr-FR" dirty="0"/>
          </a:p>
        </p:txBody>
      </p:sp>
      <p:sp>
        <p:nvSpPr>
          <p:cNvPr id="10" name="Rectangle 9"/>
          <p:cNvSpPr/>
          <p:nvPr/>
        </p:nvSpPr>
        <p:spPr>
          <a:xfrm>
            <a:off x="7497717" y="1459512"/>
            <a:ext cx="1665392" cy="646331"/>
          </a:xfrm>
          <a:prstGeom prst="rect">
            <a:avLst/>
          </a:prstGeom>
        </p:spPr>
        <p:txBody>
          <a:bodyPr wrap="none">
            <a:spAutoFit/>
          </a:bodyPr>
          <a:lstStyle/>
          <a:p>
            <a:r>
              <a:rPr lang="fr-FR" dirty="0" smtClean="0"/>
              <a:t> infrastructures </a:t>
            </a:r>
          </a:p>
          <a:p>
            <a:r>
              <a:rPr lang="fr-FR" dirty="0" smtClean="0"/>
              <a:t>urbaines</a:t>
            </a:r>
            <a:endParaRPr lang="fr-FR" dirty="0"/>
          </a:p>
        </p:txBody>
      </p:sp>
      <p:sp>
        <p:nvSpPr>
          <p:cNvPr id="11" name="Rectangle 10"/>
          <p:cNvSpPr/>
          <p:nvPr/>
        </p:nvSpPr>
        <p:spPr>
          <a:xfrm>
            <a:off x="9514006" y="1434202"/>
            <a:ext cx="1718291" cy="646331"/>
          </a:xfrm>
          <a:prstGeom prst="rect">
            <a:avLst/>
          </a:prstGeom>
        </p:spPr>
        <p:txBody>
          <a:bodyPr wrap="none">
            <a:spAutoFit/>
          </a:bodyPr>
          <a:lstStyle/>
          <a:p>
            <a:r>
              <a:rPr lang="fr-FR" dirty="0" smtClean="0"/>
              <a:t> infrastructures  </a:t>
            </a:r>
          </a:p>
          <a:p>
            <a:r>
              <a:rPr lang="fr-FR" dirty="0" smtClean="0"/>
              <a:t>de  transport</a:t>
            </a:r>
            <a:endParaRPr lang="fr-FR" dirty="0"/>
          </a:p>
        </p:txBody>
      </p:sp>
      <p:sp>
        <p:nvSpPr>
          <p:cNvPr id="12" name="Rectangle 11"/>
          <p:cNvSpPr/>
          <p:nvPr/>
        </p:nvSpPr>
        <p:spPr>
          <a:xfrm>
            <a:off x="2218757" y="1453524"/>
            <a:ext cx="1557158" cy="646331"/>
          </a:xfrm>
          <a:prstGeom prst="rect">
            <a:avLst/>
          </a:prstGeom>
        </p:spPr>
        <p:txBody>
          <a:bodyPr wrap="none">
            <a:spAutoFit/>
          </a:bodyPr>
          <a:lstStyle/>
          <a:p>
            <a:r>
              <a:rPr lang="fr-FR" dirty="0" smtClean="0"/>
              <a:t> constructions </a:t>
            </a:r>
          </a:p>
          <a:p>
            <a:r>
              <a:rPr lang="fr-FR" dirty="0" smtClean="0"/>
              <a:t>industrielles</a:t>
            </a:r>
            <a:endParaRPr lang="fr-FR" dirty="0"/>
          </a:p>
        </p:txBody>
      </p:sp>
      <p:sp>
        <p:nvSpPr>
          <p:cNvPr id="13" name="Rectangle 12"/>
          <p:cNvSpPr/>
          <p:nvPr/>
        </p:nvSpPr>
        <p:spPr>
          <a:xfrm>
            <a:off x="4327008" y="1459511"/>
            <a:ext cx="1557158" cy="646331"/>
          </a:xfrm>
          <a:prstGeom prst="rect">
            <a:avLst/>
          </a:prstGeom>
        </p:spPr>
        <p:txBody>
          <a:bodyPr wrap="none">
            <a:spAutoFit/>
          </a:bodyPr>
          <a:lstStyle/>
          <a:p>
            <a:r>
              <a:rPr lang="fr-FR" dirty="0" smtClean="0"/>
              <a:t> constructions </a:t>
            </a:r>
          </a:p>
          <a:p>
            <a:r>
              <a:rPr lang="fr-FR" dirty="0" smtClean="0"/>
              <a:t>bâtiment</a:t>
            </a:r>
            <a:endParaRPr lang="fr-FR" dirty="0"/>
          </a:p>
        </p:txBody>
      </p:sp>
      <p:sp>
        <p:nvSpPr>
          <p:cNvPr id="14" name="Rectangle 13"/>
          <p:cNvSpPr/>
          <p:nvPr/>
        </p:nvSpPr>
        <p:spPr>
          <a:xfrm>
            <a:off x="9627452" y="2396359"/>
            <a:ext cx="2564548" cy="923330"/>
          </a:xfrm>
          <a:prstGeom prst="rect">
            <a:avLst/>
          </a:prstGeom>
        </p:spPr>
        <p:txBody>
          <a:bodyPr wrap="none">
            <a:spAutoFit/>
          </a:bodyPr>
          <a:lstStyle/>
          <a:p>
            <a:r>
              <a:rPr lang="fr-FR" dirty="0" smtClean="0"/>
              <a:t>routes,  voies  ferrées,  </a:t>
            </a:r>
          </a:p>
          <a:p>
            <a:r>
              <a:rPr lang="fr-FR" dirty="0" smtClean="0"/>
              <a:t>ouvrages  d'art,  canaux,  </a:t>
            </a:r>
          </a:p>
          <a:p>
            <a:r>
              <a:rPr lang="fr-FR" dirty="0" smtClean="0"/>
              <a:t>ports, tunnels</a:t>
            </a:r>
            <a:endParaRPr lang="fr-FR" dirty="0"/>
          </a:p>
        </p:txBody>
      </p:sp>
      <p:sp>
        <p:nvSpPr>
          <p:cNvPr id="15" name="Rectangle 14"/>
          <p:cNvSpPr/>
          <p:nvPr/>
        </p:nvSpPr>
        <p:spPr>
          <a:xfrm>
            <a:off x="1442696" y="6183868"/>
            <a:ext cx="8353425" cy="369332"/>
          </a:xfrm>
          <a:prstGeom prst="rect">
            <a:avLst/>
          </a:prstGeom>
        </p:spPr>
        <p:txBody>
          <a:bodyPr wrap="square">
            <a:spAutoFit/>
          </a:bodyPr>
          <a:lstStyle/>
          <a:p>
            <a:r>
              <a:rPr lang="fr-FR" dirty="0" smtClean="0"/>
              <a:t>Le but: est d’assurer la sécurité du public et  la protection de  l’environnement</a:t>
            </a:r>
            <a:endParaRPr lang="fr-FR" dirty="0"/>
          </a:p>
        </p:txBody>
      </p:sp>
      <p:sp>
        <p:nvSpPr>
          <p:cNvPr id="16" name="Rectangle 15"/>
          <p:cNvSpPr/>
          <p:nvPr/>
        </p:nvSpPr>
        <p:spPr>
          <a:xfrm>
            <a:off x="2218756" y="2489016"/>
            <a:ext cx="1912383" cy="646331"/>
          </a:xfrm>
          <a:prstGeom prst="rect">
            <a:avLst/>
          </a:prstGeom>
        </p:spPr>
        <p:txBody>
          <a:bodyPr wrap="none">
            <a:spAutoFit/>
          </a:bodyPr>
          <a:lstStyle/>
          <a:p>
            <a:r>
              <a:rPr lang="fr-FR" dirty="0" smtClean="0"/>
              <a:t>usines, entrepôts, </a:t>
            </a:r>
          </a:p>
          <a:p>
            <a:r>
              <a:rPr lang="fr-FR" dirty="0" smtClean="0"/>
              <a:t>réservoirs, </a:t>
            </a:r>
            <a:r>
              <a:rPr lang="fr-FR" dirty="0" err="1" smtClean="0"/>
              <a:t>etc</a:t>
            </a:r>
            <a:endParaRPr lang="fr-FR" dirty="0"/>
          </a:p>
        </p:txBody>
      </p:sp>
      <p:sp>
        <p:nvSpPr>
          <p:cNvPr id="17" name="Rectangle 16"/>
          <p:cNvSpPr/>
          <p:nvPr/>
        </p:nvSpPr>
        <p:spPr>
          <a:xfrm>
            <a:off x="177720" y="2470911"/>
            <a:ext cx="1827488" cy="646331"/>
          </a:xfrm>
          <a:prstGeom prst="rect">
            <a:avLst/>
          </a:prstGeom>
        </p:spPr>
        <p:txBody>
          <a:bodyPr wrap="none">
            <a:spAutoFit/>
          </a:bodyPr>
          <a:lstStyle/>
          <a:p>
            <a:r>
              <a:rPr lang="fr-FR" dirty="0" smtClean="0"/>
              <a:t>barrages, digues, </a:t>
            </a:r>
          </a:p>
          <a:p>
            <a:r>
              <a:rPr lang="fr-FR" dirty="0" smtClean="0"/>
              <a:t>jetées, etc.</a:t>
            </a:r>
            <a:endParaRPr lang="fr-FR" dirty="0"/>
          </a:p>
        </p:txBody>
      </p:sp>
      <p:sp>
        <p:nvSpPr>
          <p:cNvPr id="18" name="Rectangle 17"/>
          <p:cNvSpPr/>
          <p:nvPr/>
        </p:nvSpPr>
        <p:spPr>
          <a:xfrm>
            <a:off x="7554813" y="2534859"/>
            <a:ext cx="1214563" cy="646331"/>
          </a:xfrm>
          <a:prstGeom prst="rect">
            <a:avLst/>
          </a:prstGeom>
        </p:spPr>
        <p:txBody>
          <a:bodyPr wrap="none">
            <a:spAutoFit/>
          </a:bodyPr>
          <a:lstStyle/>
          <a:p>
            <a:r>
              <a:rPr lang="fr-FR" dirty="0" smtClean="0"/>
              <a:t>aqueducs, </a:t>
            </a:r>
          </a:p>
          <a:p>
            <a:r>
              <a:rPr lang="fr-FR" dirty="0" smtClean="0"/>
              <a:t>égouts, </a:t>
            </a:r>
            <a:r>
              <a:rPr lang="fr-FR" dirty="0" err="1" smtClean="0"/>
              <a:t>etc</a:t>
            </a:r>
            <a:endParaRPr lang="fr-FR" dirty="0"/>
          </a:p>
        </p:txBody>
      </p:sp>
      <p:cxnSp>
        <p:nvCxnSpPr>
          <p:cNvPr id="20" name="Connecteur droit avec flèche 19"/>
          <p:cNvCxnSpPr/>
          <p:nvPr/>
        </p:nvCxnSpPr>
        <p:spPr>
          <a:xfrm flipH="1">
            <a:off x="3482864" y="555171"/>
            <a:ext cx="844144" cy="250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619408" y="501890"/>
            <a:ext cx="1009992" cy="303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endCxn id="9" idx="0"/>
          </p:cNvCxnSpPr>
          <p:nvPr/>
        </p:nvCxnSpPr>
        <p:spPr>
          <a:xfrm flipH="1">
            <a:off x="959540" y="1131332"/>
            <a:ext cx="2215407" cy="270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5" idx="2"/>
          </p:cNvCxnSpPr>
          <p:nvPr/>
        </p:nvCxnSpPr>
        <p:spPr>
          <a:xfrm flipH="1">
            <a:off x="3174947" y="1131332"/>
            <a:ext cx="315965" cy="389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13" idx="0"/>
          </p:cNvCxnSpPr>
          <p:nvPr/>
        </p:nvCxnSpPr>
        <p:spPr>
          <a:xfrm>
            <a:off x="3687261" y="1127739"/>
            <a:ext cx="1418326" cy="331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146820" y="1157583"/>
            <a:ext cx="813606" cy="362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212714" y="1123479"/>
            <a:ext cx="2987200" cy="33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9" idx="2"/>
          </p:cNvCxnSpPr>
          <p:nvPr/>
        </p:nvCxnSpPr>
        <p:spPr>
          <a:xfrm flipH="1">
            <a:off x="959539" y="2047874"/>
            <a:ext cx="1" cy="48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2" idx="2"/>
          </p:cNvCxnSpPr>
          <p:nvPr/>
        </p:nvCxnSpPr>
        <p:spPr>
          <a:xfrm>
            <a:off x="2997336" y="2099855"/>
            <a:ext cx="0" cy="435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960426" y="2047874"/>
            <a:ext cx="0" cy="56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10199914" y="2047874"/>
            <a:ext cx="0" cy="44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91335" y="2496862"/>
            <a:ext cx="1527341" cy="646331"/>
          </a:xfrm>
          <a:prstGeom prst="rect">
            <a:avLst/>
          </a:prstGeom>
        </p:spPr>
        <p:txBody>
          <a:bodyPr wrap="none">
            <a:spAutoFit/>
          </a:bodyPr>
          <a:lstStyle/>
          <a:p>
            <a:r>
              <a:rPr lang="fr-FR" dirty="0" smtClean="0"/>
              <a:t>villa, tour, </a:t>
            </a:r>
          </a:p>
          <a:p>
            <a:r>
              <a:rPr lang="fr-FR" dirty="0" smtClean="0"/>
              <a:t>gratte-ciel, </a:t>
            </a:r>
            <a:r>
              <a:rPr lang="fr-FR" dirty="0" err="1" smtClean="0"/>
              <a:t>etc</a:t>
            </a:r>
            <a:endParaRPr lang="fr-FR" dirty="0"/>
          </a:p>
        </p:txBody>
      </p:sp>
      <p:cxnSp>
        <p:nvCxnSpPr>
          <p:cNvPr id="43" name="Connecteur droit avec flèche 42"/>
          <p:cNvCxnSpPr/>
          <p:nvPr/>
        </p:nvCxnSpPr>
        <p:spPr>
          <a:xfrm>
            <a:off x="4931229" y="2099855"/>
            <a:ext cx="10885" cy="512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7" idx="1"/>
          </p:cNvCxnSpPr>
          <p:nvPr/>
        </p:nvCxnSpPr>
        <p:spPr>
          <a:xfrm>
            <a:off x="740229" y="3181190"/>
            <a:ext cx="2742635" cy="673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3332929" y="3169223"/>
            <a:ext cx="905695" cy="500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4702629" y="3129360"/>
            <a:ext cx="516372" cy="53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6234913" y="3135347"/>
            <a:ext cx="1654885" cy="53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endCxn id="7" idx="3"/>
          </p:cNvCxnSpPr>
          <p:nvPr/>
        </p:nvCxnSpPr>
        <p:spPr>
          <a:xfrm flipH="1">
            <a:off x="7739863" y="3300394"/>
            <a:ext cx="2335812" cy="55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endCxn id="8" idx="0"/>
          </p:cNvCxnSpPr>
          <p:nvPr/>
        </p:nvCxnSpPr>
        <p:spPr>
          <a:xfrm>
            <a:off x="5611363" y="4125686"/>
            <a:ext cx="8045" cy="41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5497286" y="5754942"/>
            <a:ext cx="0" cy="428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Phases d'un projet bâti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4" y="2367643"/>
            <a:ext cx="10534197" cy="3271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078" y="326962"/>
            <a:ext cx="2548005" cy="461665"/>
          </a:xfrm>
          <a:prstGeom prst="rect">
            <a:avLst/>
          </a:prstGeom>
        </p:spPr>
        <p:txBody>
          <a:bodyPr wrap="none">
            <a:spAutoFit/>
          </a:bodyPr>
          <a:lstStyle/>
          <a:p>
            <a:r>
              <a:rPr lang="fr-FR" sz="2400" b="1" dirty="0" smtClean="0">
                <a:solidFill>
                  <a:srgbClr val="C00000"/>
                </a:solidFill>
              </a:rPr>
              <a:t>Phases d'un projet</a:t>
            </a:r>
            <a:endParaRPr lang="fr-FR" sz="2400" b="1" dirty="0">
              <a:solidFill>
                <a:srgbClr val="C00000"/>
              </a:solidFill>
            </a:endParaRPr>
          </a:p>
        </p:txBody>
      </p:sp>
      <p:sp>
        <p:nvSpPr>
          <p:cNvPr id="5" name="Rectangle 4"/>
          <p:cNvSpPr/>
          <p:nvPr/>
        </p:nvSpPr>
        <p:spPr>
          <a:xfrm>
            <a:off x="510078" y="1208803"/>
            <a:ext cx="11507751" cy="369332"/>
          </a:xfrm>
          <a:prstGeom prst="rect">
            <a:avLst/>
          </a:prstGeom>
        </p:spPr>
        <p:txBody>
          <a:bodyPr wrap="square">
            <a:spAutoFit/>
          </a:bodyPr>
          <a:lstStyle/>
          <a:p>
            <a:r>
              <a:rPr lang="fr-FR" dirty="0" smtClean="0"/>
              <a:t>Un  projet  de  génie  civil  peut  être  scindé  en  plusieurs  phases,  souvent  confiées  à  des organismes différents</a:t>
            </a:r>
            <a:endParaRPr lang="fr-FR" dirty="0"/>
          </a:p>
        </p:txBody>
      </p:sp>
    </p:spTree>
    <p:extLst>
      <p:ext uri="{BB962C8B-B14F-4D97-AF65-F5344CB8AC3E}">
        <p14:creationId xmlns:p14="http://schemas.microsoft.com/office/powerpoint/2010/main" val="403008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92981" y="1502229"/>
            <a:ext cx="4191000" cy="400110"/>
          </a:xfrm>
          <a:prstGeom prst="rect">
            <a:avLst/>
          </a:prstGeom>
          <a:noFill/>
        </p:spPr>
        <p:txBody>
          <a:bodyPr wrap="square" rtlCol="0">
            <a:spAutoFit/>
          </a:bodyPr>
          <a:lstStyle/>
          <a:p>
            <a:r>
              <a:rPr lang="fr-FR" sz="2000" b="1" dirty="0" smtClean="0">
                <a:solidFill>
                  <a:srgbClr val="C00000"/>
                </a:solidFill>
              </a:rPr>
              <a:t>Permis de construire</a:t>
            </a:r>
            <a:endParaRPr lang="fr-FR" sz="2000" b="1" dirty="0">
              <a:solidFill>
                <a:srgbClr val="C00000"/>
              </a:solidFill>
            </a:endParaRPr>
          </a:p>
        </p:txBody>
      </p:sp>
      <p:pic>
        <p:nvPicPr>
          <p:cNvPr id="7" name="Image 6"/>
          <p:cNvPicPr>
            <a:picLocks noChangeAspect="1"/>
          </p:cNvPicPr>
          <p:nvPr/>
        </p:nvPicPr>
        <p:blipFill>
          <a:blip r:embed="rId2"/>
          <a:stretch>
            <a:fillRect/>
          </a:stretch>
        </p:blipFill>
        <p:spPr>
          <a:xfrm>
            <a:off x="1518941" y="2272912"/>
            <a:ext cx="8321964" cy="2880680"/>
          </a:xfrm>
          <a:prstGeom prst="rect">
            <a:avLst/>
          </a:prstGeom>
        </p:spPr>
      </p:pic>
      <p:pic>
        <p:nvPicPr>
          <p:cNvPr id="8" name="Image 7"/>
          <p:cNvPicPr>
            <a:picLocks noChangeAspect="1"/>
          </p:cNvPicPr>
          <p:nvPr/>
        </p:nvPicPr>
        <p:blipFill>
          <a:blip r:embed="rId3"/>
          <a:stretch>
            <a:fillRect/>
          </a:stretch>
        </p:blipFill>
        <p:spPr>
          <a:xfrm>
            <a:off x="1434495" y="5524165"/>
            <a:ext cx="10630351" cy="793309"/>
          </a:xfrm>
          <a:prstGeom prst="rect">
            <a:avLst/>
          </a:prstGeom>
        </p:spPr>
      </p:pic>
      <p:sp>
        <p:nvSpPr>
          <p:cNvPr id="11" name="Rectangle 10"/>
          <p:cNvSpPr/>
          <p:nvPr/>
        </p:nvSpPr>
        <p:spPr>
          <a:xfrm>
            <a:off x="598664" y="458631"/>
            <a:ext cx="3192925" cy="461665"/>
          </a:xfrm>
          <a:prstGeom prst="rect">
            <a:avLst/>
          </a:prstGeom>
        </p:spPr>
        <p:txBody>
          <a:bodyPr wrap="none">
            <a:spAutoFit/>
          </a:bodyPr>
          <a:lstStyle/>
          <a:p>
            <a:r>
              <a:rPr lang="fr-FR" sz="2400" b="1" dirty="0" smtClean="0">
                <a:solidFill>
                  <a:srgbClr val="C00000"/>
                </a:solidFill>
              </a:rPr>
              <a:t>Etape 2 : La  conception</a:t>
            </a:r>
            <a:endParaRPr lang="fr-FR" sz="2400" b="1" dirty="0">
              <a:solidFill>
                <a:srgbClr val="C00000"/>
              </a:solidFill>
            </a:endParaRPr>
          </a:p>
        </p:txBody>
      </p:sp>
    </p:spTree>
    <p:extLst>
      <p:ext uri="{BB962C8B-B14F-4D97-AF65-F5344CB8AC3E}">
        <p14:creationId xmlns:p14="http://schemas.microsoft.com/office/powerpoint/2010/main" val="15668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318" t="18902" r="51796" b="48732"/>
          <a:stretch/>
        </p:blipFill>
        <p:spPr>
          <a:xfrm>
            <a:off x="957943" y="1481253"/>
            <a:ext cx="10134600" cy="5166325"/>
          </a:xfrm>
          <a:prstGeom prst="rect">
            <a:avLst/>
          </a:prstGeom>
        </p:spPr>
      </p:pic>
      <p:sp>
        <p:nvSpPr>
          <p:cNvPr id="6" name="Rectangle 5"/>
          <p:cNvSpPr/>
          <p:nvPr/>
        </p:nvSpPr>
        <p:spPr>
          <a:xfrm>
            <a:off x="3697045" y="914791"/>
            <a:ext cx="4503541" cy="461665"/>
          </a:xfrm>
          <a:prstGeom prst="rect">
            <a:avLst/>
          </a:prstGeom>
        </p:spPr>
        <p:txBody>
          <a:bodyPr wrap="none">
            <a:spAutoFit/>
          </a:bodyPr>
          <a:lstStyle/>
          <a:p>
            <a:r>
              <a:rPr lang="fr-FR" sz="2400" b="1" dirty="0" smtClean="0">
                <a:solidFill>
                  <a:srgbClr val="C00000"/>
                </a:solidFill>
              </a:rPr>
              <a:t> Les intervenants dans d'un projet</a:t>
            </a:r>
            <a:endParaRPr lang="fr-FR" sz="2400" b="1" dirty="0">
              <a:solidFill>
                <a:srgbClr val="C00000"/>
              </a:solidFill>
            </a:endParaRPr>
          </a:p>
        </p:txBody>
      </p:sp>
      <p:sp>
        <p:nvSpPr>
          <p:cNvPr id="7" name="Rectangle 6"/>
          <p:cNvSpPr/>
          <p:nvPr/>
        </p:nvSpPr>
        <p:spPr>
          <a:xfrm>
            <a:off x="571894" y="326949"/>
            <a:ext cx="3125151" cy="461665"/>
          </a:xfrm>
          <a:prstGeom prst="rect">
            <a:avLst/>
          </a:prstGeom>
        </p:spPr>
        <p:txBody>
          <a:bodyPr wrap="none">
            <a:spAutoFit/>
          </a:bodyPr>
          <a:lstStyle/>
          <a:p>
            <a:r>
              <a:rPr lang="fr-FR" sz="2400" b="1" dirty="0" smtClean="0">
                <a:solidFill>
                  <a:srgbClr val="C00000"/>
                </a:solidFill>
              </a:rPr>
              <a:t>Etape 3 : La  réalisation</a:t>
            </a:r>
            <a:endParaRPr lang="fr-FR" sz="2400" b="1" dirty="0">
              <a:solidFill>
                <a:srgbClr val="C00000"/>
              </a:solidFill>
            </a:endParaRPr>
          </a:p>
        </p:txBody>
      </p:sp>
    </p:spTree>
    <p:extLst>
      <p:ext uri="{BB962C8B-B14F-4D97-AF65-F5344CB8AC3E}">
        <p14:creationId xmlns:p14="http://schemas.microsoft.com/office/powerpoint/2010/main" val="2236054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318" t="50793" r="51796" b="4606"/>
          <a:stretch/>
        </p:blipFill>
        <p:spPr>
          <a:xfrm>
            <a:off x="1447801" y="250371"/>
            <a:ext cx="8882742" cy="6239640"/>
          </a:xfrm>
          <a:prstGeom prst="rect">
            <a:avLst/>
          </a:prstGeom>
        </p:spPr>
      </p:pic>
    </p:spTree>
    <p:extLst>
      <p:ext uri="{BB962C8B-B14F-4D97-AF65-F5344CB8AC3E}">
        <p14:creationId xmlns:p14="http://schemas.microsoft.com/office/powerpoint/2010/main" val="347656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26481"/>
          <a:stretch/>
        </p:blipFill>
        <p:spPr>
          <a:xfrm>
            <a:off x="1303865" y="1668629"/>
            <a:ext cx="9908419" cy="1377755"/>
          </a:xfrm>
          <a:prstGeom prst="rect">
            <a:avLst/>
          </a:prstGeom>
        </p:spPr>
      </p:pic>
      <p:sp>
        <p:nvSpPr>
          <p:cNvPr id="5" name="ZoneTexte 4"/>
          <p:cNvSpPr txBox="1"/>
          <p:nvPr/>
        </p:nvSpPr>
        <p:spPr>
          <a:xfrm>
            <a:off x="1303865" y="3356627"/>
            <a:ext cx="5924248" cy="461665"/>
          </a:xfrm>
          <a:prstGeom prst="rect">
            <a:avLst/>
          </a:prstGeom>
          <a:noFill/>
        </p:spPr>
        <p:txBody>
          <a:bodyPr wrap="square" rtlCol="0">
            <a:spAutoFit/>
          </a:bodyPr>
          <a:lstStyle/>
          <a:p>
            <a:r>
              <a:rPr lang="fr-FR" sz="2400" b="1" dirty="0">
                <a:solidFill>
                  <a:srgbClr val="C00000"/>
                </a:solidFill>
              </a:rPr>
              <a:t>Qualification et Classification des entreprises</a:t>
            </a:r>
          </a:p>
        </p:txBody>
      </p:sp>
      <p:pic>
        <p:nvPicPr>
          <p:cNvPr id="6" name="Image 5"/>
          <p:cNvPicPr>
            <a:picLocks noChangeAspect="1"/>
          </p:cNvPicPr>
          <p:nvPr/>
        </p:nvPicPr>
        <p:blipFill>
          <a:blip r:embed="rId3"/>
          <a:stretch>
            <a:fillRect/>
          </a:stretch>
        </p:blipFill>
        <p:spPr>
          <a:xfrm>
            <a:off x="1303865" y="4128535"/>
            <a:ext cx="9276906" cy="760648"/>
          </a:xfrm>
          <a:prstGeom prst="rect">
            <a:avLst/>
          </a:prstGeom>
        </p:spPr>
      </p:pic>
      <p:sp>
        <p:nvSpPr>
          <p:cNvPr id="7" name="ZoneTexte 6"/>
          <p:cNvSpPr txBox="1"/>
          <p:nvPr/>
        </p:nvSpPr>
        <p:spPr>
          <a:xfrm>
            <a:off x="1303865" y="973628"/>
            <a:ext cx="4191000" cy="461665"/>
          </a:xfrm>
          <a:prstGeom prst="rect">
            <a:avLst/>
          </a:prstGeom>
          <a:noFill/>
        </p:spPr>
        <p:txBody>
          <a:bodyPr wrap="square" rtlCol="0">
            <a:spAutoFit/>
          </a:bodyPr>
          <a:lstStyle/>
          <a:p>
            <a:r>
              <a:rPr lang="fr-FR" sz="2400" b="1" dirty="0" smtClean="0">
                <a:solidFill>
                  <a:srgbClr val="C00000"/>
                </a:solidFill>
              </a:rPr>
              <a:t>Une entreprise de bâtiment</a:t>
            </a:r>
            <a:endParaRPr lang="fr-FR" sz="2400" b="1" dirty="0">
              <a:solidFill>
                <a:srgbClr val="C00000"/>
              </a:solidFill>
            </a:endParaRPr>
          </a:p>
        </p:txBody>
      </p:sp>
      <p:pic>
        <p:nvPicPr>
          <p:cNvPr id="8" name="Image 7"/>
          <p:cNvPicPr>
            <a:picLocks noChangeAspect="1"/>
          </p:cNvPicPr>
          <p:nvPr/>
        </p:nvPicPr>
        <p:blipFill>
          <a:blip r:embed="rId4"/>
          <a:stretch>
            <a:fillRect/>
          </a:stretch>
        </p:blipFill>
        <p:spPr>
          <a:xfrm>
            <a:off x="1303865" y="5306786"/>
            <a:ext cx="9479474" cy="506186"/>
          </a:xfrm>
          <a:prstGeom prst="rect">
            <a:avLst/>
          </a:prstGeom>
        </p:spPr>
      </p:pic>
    </p:spTree>
    <p:extLst>
      <p:ext uri="{BB962C8B-B14F-4D97-AF65-F5344CB8AC3E}">
        <p14:creationId xmlns:p14="http://schemas.microsoft.com/office/powerpoint/2010/main" val="2495057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33156" y="250370"/>
            <a:ext cx="4125686" cy="523220"/>
          </a:xfrm>
          <a:prstGeom prst="rect">
            <a:avLst/>
          </a:prstGeom>
          <a:noFill/>
        </p:spPr>
        <p:txBody>
          <a:bodyPr wrap="square" rtlCol="0">
            <a:spAutoFit/>
          </a:bodyPr>
          <a:lstStyle/>
          <a:p>
            <a:r>
              <a:rPr lang="fr-FR" sz="2800" b="1" dirty="0" smtClean="0">
                <a:solidFill>
                  <a:srgbClr val="C00000"/>
                </a:solidFill>
              </a:rPr>
              <a:t>Projet de construction </a:t>
            </a:r>
            <a:endParaRPr lang="fr-FR" sz="2800" b="1" dirty="0">
              <a:solidFill>
                <a:srgbClr val="C00000"/>
              </a:solidFill>
            </a:endParaRPr>
          </a:p>
        </p:txBody>
      </p:sp>
      <p:sp>
        <p:nvSpPr>
          <p:cNvPr id="6" name="Rectangle 5"/>
          <p:cNvSpPr/>
          <p:nvPr/>
        </p:nvSpPr>
        <p:spPr>
          <a:xfrm>
            <a:off x="1693558" y="1228665"/>
            <a:ext cx="1380827" cy="369332"/>
          </a:xfrm>
          <a:prstGeom prst="rect">
            <a:avLst/>
          </a:prstGeom>
        </p:spPr>
        <p:txBody>
          <a:bodyPr wrap="none">
            <a:spAutoFit/>
          </a:bodyPr>
          <a:lstStyle/>
          <a:p>
            <a:r>
              <a:rPr lang="fr-FR" dirty="0" smtClean="0"/>
              <a:t> LES DESSINS</a:t>
            </a:r>
            <a:endParaRPr lang="fr-FR" dirty="0"/>
          </a:p>
        </p:txBody>
      </p:sp>
      <p:sp>
        <p:nvSpPr>
          <p:cNvPr id="7" name="Rectangle 6"/>
          <p:cNvSpPr/>
          <p:nvPr/>
        </p:nvSpPr>
        <p:spPr>
          <a:xfrm>
            <a:off x="8904514" y="1228665"/>
            <a:ext cx="2025619" cy="369332"/>
          </a:xfrm>
          <a:prstGeom prst="rect">
            <a:avLst/>
          </a:prstGeom>
        </p:spPr>
        <p:txBody>
          <a:bodyPr wrap="none">
            <a:spAutoFit/>
          </a:bodyPr>
          <a:lstStyle/>
          <a:p>
            <a:r>
              <a:rPr lang="fr-FR" dirty="0" smtClean="0"/>
              <a:t> LES PIECES ECRITES</a:t>
            </a:r>
            <a:endParaRPr lang="fr-FR" dirty="0"/>
          </a:p>
        </p:txBody>
      </p:sp>
      <p:sp>
        <p:nvSpPr>
          <p:cNvPr id="8" name="Rectangle 7"/>
          <p:cNvSpPr/>
          <p:nvPr/>
        </p:nvSpPr>
        <p:spPr>
          <a:xfrm>
            <a:off x="0" y="2090827"/>
            <a:ext cx="1200970" cy="646331"/>
          </a:xfrm>
          <a:prstGeom prst="rect">
            <a:avLst/>
          </a:prstGeom>
        </p:spPr>
        <p:txBody>
          <a:bodyPr wrap="none">
            <a:spAutoFit/>
          </a:bodyPr>
          <a:lstStyle/>
          <a:p>
            <a:r>
              <a:rPr lang="fr-FR" dirty="0" smtClean="0"/>
              <a:t> Le plan de</a:t>
            </a:r>
          </a:p>
          <a:p>
            <a:r>
              <a:rPr lang="fr-FR" dirty="0" smtClean="0"/>
              <a:t> situation</a:t>
            </a:r>
            <a:endParaRPr lang="fr-FR" dirty="0"/>
          </a:p>
        </p:txBody>
      </p:sp>
      <p:sp>
        <p:nvSpPr>
          <p:cNvPr id="9" name="Rectangle 8"/>
          <p:cNvSpPr/>
          <p:nvPr/>
        </p:nvSpPr>
        <p:spPr>
          <a:xfrm>
            <a:off x="1404256" y="2090826"/>
            <a:ext cx="1148071" cy="646331"/>
          </a:xfrm>
          <a:prstGeom prst="rect">
            <a:avLst/>
          </a:prstGeom>
        </p:spPr>
        <p:txBody>
          <a:bodyPr wrap="none">
            <a:spAutoFit/>
          </a:bodyPr>
          <a:lstStyle/>
          <a:p>
            <a:r>
              <a:rPr lang="fr-FR" dirty="0" smtClean="0"/>
              <a:t>Le plan de</a:t>
            </a:r>
          </a:p>
          <a:p>
            <a:r>
              <a:rPr lang="fr-FR" dirty="0" smtClean="0"/>
              <a:t> masse</a:t>
            </a:r>
            <a:endParaRPr lang="fr-FR" dirty="0"/>
          </a:p>
        </p:txBody>
      </p:sp>
      <p:sp>
        <p:nvSpPr>
          <p:cNvPr id="10" name="Rectangle 9"/>
          <p:cNvSpPr/>
          <p:nvPr/>
        </p:nvSpPr>
        <p:spPr>
          <a:xfrm>
            <a:off x="2853680" y="2090825"/>
            <a:ext cx="1327608" cy="646331"/>
          </a:xfrm>
          <a:prstGeom prst="rect">
            <a:avLst/>
          </a:prstGeom>
        </p:spPr>
        <p:txBody>
          <a:bodyPr wrap="none">
            <a:spAutoFit/>
          </a:bodyPr>
          <a:lstStyle/>
          <a:p>
            <a:r>
              <a:rPr lang="fr-FR" dirty="0" smtClean="0"/>
              <a:t> Les dessins </a:t>
            </a:r>
          </a:p>
          <a:p>
            <a:r>
              <a:rPr lang="fr-FR" dirty="0" smtClean="0"/>
              <a:t>d’ensemble </a:t>
            </a:r>
            <a:endParaRPr lang="fr-FR" dirty="0"/>
          </a:p>
        </p:txBody>
      </p:sp>
      <p:sp>
        <p:nvSpPr>
          <p:cNvPr id="11" name="Rectangle 10"/>
          <p:cNvSpPr/>
          <p:nvPr/>
        </p:nvSpPr>
        <p:spPr>
          <a:xfrm>
            <a:off x="2552327" y="3229984"/>
            <a:ext cx="2477019" cy="1200329"/>
          </a:xfrm>
          <a:prstGeom prst="rect">
            <a:avLst/>
          </a:prstGeom>
        </p:spPr>
        <p:txBody>
          <a:bodyPr wrap="square">
            <a:spAutoFit/>
          </a:bodyPr>
          <a:lstStyle/>
          <a:p>
            <a:r>
              <a:rPr lang="fr-FR" dirty="0" smtClean="0"/>
              <a:t> - Les façades</a:t>
            </a:r>
          </a:p>
          <a:p>
            <a:r>
              <a:rPr lang="fr-FR" dirty="0" smtClean="0"/>
              <a:t>- Les plans des niveaux</a:t>
            </a:r>
          </a:p>
          <a:p>
            <a:r>
              <a:rPr lang="fr-FR" dirty="0" smtClean="0"/>
              <a:t>- Les coupes verticales</a:t>
            </a:r>
          </a:p>
          <a:p>
            <a:r>
              <a:rPr lang="fr-FR" dirty="0" smtClean="0"/>
              <a:t>- Les dessins de détails</a:t>
            </a:r>
            <a:endParaRPr lang="fr-FR" dirty="0"/>
          </a:p>
        </p:txBody>
      </p:sp>
      <p:sp>
        <p:nvSpPr>
          <p:cNvPr id="12" name="Rectangle 11"/>
          <p:cNvSpPr/>
          <p:nvPr/>
        </p:nvSpPr>
        <p:spPr>
          <a:xfrm>
            <a:off x="5356554" y="2090824"/>
            <a:ext cx="1367426" cy="646331"/>
          </a:xfrm>
          <a:prstGeom prst="rect">
            <a:avLst/>
          </a:prstGeom>
        </p:spPr>
        <p:txBody>
          <a:bodyPr wrap="none">
            <a:spAutoFit/>
          </a:bodyPr>
          <a:lstStyle/>
          <a:p>
            <a:r>
              <a:rPr lang="fr-FR" dirty="0" smtClean="0"/>
              <a:t>Les dessins</a:t>
            </a:r>
          </a:p>
          <a:p>
            <a:r>
              <a:rPr lang="fr-FR" dirty="0" smtClean="0"/>
              <a:t> d’exécution </a:t>
            </a:r>
            <a:endParaRPr lang="fr-FR" dirty="0"/>
          </a:p>
        </p:txBody>
      </p:sp>
      <p:sp>
        <p:nvSpPr>
          <p:cNvPr id="13" name="Rectangle 12"/>
          <p:cNvSpPr/>
          <p:nvPr/>
        </p:nvSpPr>
        <p:spPr>
          <a:xfrm>
            <a:off x="5110842" y="3151971"/>
            <a:ext cx="3793672" cy="1477328"/>
          </a:xfrm>
          <a:prstGeom prst="rect">
            <a:avLst/>
          </a:prstGeom>
        </p:spPr>
        <p:txBody>
          <a:bodyPr wrap="square">
            <a:spAutoFit/>
          </a:bodyPr>
          <a:lstStyle/>
          <a:p>
            <a:r>
              <a:rPr lang="fr-FR" dirty="0" smtClean="0"/>
              <a:t>- Les plans de fondations</a:t>
            </a:r>
          </a:p>
          <a:p>
            <a:r>
              <a:rPr lang="fr-FR" dirty="0" smtClean="0"/>
              <a:t>- Les plans de béton armé</a:t>
            </a:r>
          </a:p>
          <a:p>
            <a:r>
              <a:rPr lang="fr-FR" dirty="0" smtClean="0"/>
              <a:t>- Les plans de charpente</a:t>
            </a:r>
          </a:p>
          <a:p>
            <a:r>
              <a:rPr lang="fr-FR" dirty="0" smtClean="0"/>
              <a:t>- Les plans de corps d’état secondaire : </a:t>
            </a:r>
          </a:p>
          <a:p>
            <a:r>
              <a:rPr lang="fr-FR" dirty="0" smtClean="0"/>
              <a:t>électricité, chauffage, plomberie …</a:t>
            </a:r>
            <a:endParaRPr lang="fr-FR" dirty="0"/>
          </a:p>
        </p:txBody>
      </p:sp>
      <p:sp>
        <p:nvSpPr>
          <p:cNvPr id="14" name="Rectangle 13"/>
          <p:cNvSpPr/>
          <p:nvPr/>
        </p:nvSpPr>
        <p:spPr>
          <a:xfrm>
            <a:off x="8684628" y="2090824"/>
            <a:ext cx="3335363" cy="1200329"/>
          </a:xfrm>
          <a:prstGeom prst="rect">
            <a:avLst/>
          </a:prstGeom>
        </p:spPr>
        <p:txBody>
          <a:bodyPr wrap="square">
            <a:spAutoFit/>
          </a:bodyPr>
          <a:lstStyle/>
          <a:p>
            <a:r>
              <a:rPr lang="fr-FR" dirty="0" smtClean="0"/>
              <a:t>- Le  devis  descriptif </a:t>
            </a:r>
          </a:p>
          <a:p>
            <a:r>
              <a:rPr lang="fr-FR" dirty="0" smtClean="0"/>
              <a:t>- Le  devis  quantitatif – estimatif</a:t>
            </a:r>
          </a:p>
          <a:p>
            <a:r>
              <a:rPr lang="fr-FR" dirty="0" smtClean="0"/>
              <a:t>- cahier des charges</a:t>
            </a:r>
          </a:p>
          <a:p>
            <a:r>
              <a:rPr lang="fr-FR" dirty="0" smtClean="0"/>
              <a:t>- Le calendrier d’exécution</a:t>
            </a:r>
            <a:endParaRPr lang="fr-FR" dirty="0"/>
          </a:p>
        </p:txBody>
      </p:sp>
      <p:cxnSp>
        <p:nvCxnSpPr>
          <p:cNvPr id="17" name="Connecteur droit avec flèche 16"/>
          <p:cNvCxnSpPr/>
          <p:nvPr/>
        </p:nvCxnSpPr>
        <p:spPr>
          <a:xfrm flipH="1">
            <a:off x="2552327" y="773590"/>
            <a:ext cx="1480829" cy="455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609114" y="696686"/>
            <a:ext cx="1611086" cy="53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8" idx="0"/>
          </p:cNvCxnSpPr>
          <p:nvPr/>
        </p:nvCxnSpPr>
        <p:spPr>
          <a:xfrm flipH="1">
            <a:off x="600485" y="1597997"/>
            <a:ext cx="1228315" cy="49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9" idx="0"/>
          </p:cNvCxnSpPr>
          <p:nvPr/>
        </p:nvCxnSpPr>
        <p:spPr>
          <a:xfrm flipH="1">
            <a:off x="1978292" y="1597997"/>
            <a:ext cx="275051" cy="49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552327" y="1597997"/>
            <a:ext cx="800473" cy="492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074385" y="1597997"/>
            <a:ext cx="2282169" cy="600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7" idx="2"/>
          </p:cNvCxnSpPr>
          <p:nvPr/>
        </p:nvCxnSpPr>
        <p:spPr>
          <a:xfrm flipH="1">
            <a:off x="9917323" y="1597997"/>
            <a:ext cx="1" cy="501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0" idx="2"/>
          </p:cNvCxnSpPr>
          <p:nvPr/>
        </p:nvCxnSpPr>
        <p:spPr>
          <a:xfrm>
            <a:off x="3517484" y="2737156"/>
            <a:ext cx="0" cy="49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2" idx="2"/>
          </p:cNvCxnSpPr>
          <p:nvPr/>
        </p:nvCxnSpPr>
        <p:spPr>
          <a:xfrm>
            <a:off x="6040267" y="2737155"/>
            <a:ext cx="0" cy="49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81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524726" y="217714"/>
            <a:ext cx="6286274" cy="6424317"/>
          </a:xfrm>
          <a:prstGeom prst="rect">
            <a:avLst/>
          </a:prstGeom>
        </p:spPr>
      </p:pic>
      <p:sp>
        <p:nvSpPr>
          <p:cNvPr id="5" name="ZoneTexte 4"/>
          <p:cNvSpPr txBox="1"/>
          <p:nvPr/>
        </p:nvSpPr>
        <p:spPr>
          <a:xfrm>
            <a:off x="576943" y="348342"/>
            <a:ext cx="4125686" cy="523220"/>
          </a:xfrm>
          <a:prstGeom prst="rect">
            <a:avLst/>
          </a:prstGeom>
          <a:noFill/>
        </p:spPr>
        <p:txBody>
          <a:bodyPr wrap="square" rtlCol="0">
            <a:spAutoFit/>
          </a:bodyPr>
          <a:lstStyle/>
          <a:p>
            <a:r>
              <a:rPr lang="fr-FR" sz="2800" b="1" dirty="0" smtClean="0">
                <a:solidFill>
                  <a:srgbClr val="C00000"/>
                </a:solidFill>
              </a:rPr>
              <a:t>1- Les dessins</a:t>
            </a:r>
            <a:endParaRPr lang="fr-FR" sz="2800" b="1" dirty="0">
              <a:solidFill>
                <a:srgbClr val="C00000"/>
              </a:solidFill>
            </a:endParaRPr>
          </a:p>
        </p:txBody>
      </p:sp>
      <p:sp>
        <p:nvSpPr>
          <p:cNvPr id="6" name="ZoneTexte 5"/>
          <p:cNvSpPr txBox="1"/>
          <p:nvPr/>
        </p:nvSpPr>
        <p:spPr>
          <a:xfrm>
            <a:off x="963385" y="1304405"/>
            <a:ext cx="4125686" cy="461665"/>
          </a:xfrm>
          <a:prstGeom prst="rect">
            <a:avLst/>
          </a:prstGeom>
          <a:noFill/>
        </p:spPr>
        <p:txBody>
          <a:bodyPr wrap="square" rtlCol="0">
            <a:spAutoFit/>
          </a:bodyPr>
          <a:lstStyle/>
          <a:p>
            <a:r>
              <a:rPr lang="fr-FR" sz="2400" b="1" dirty="0" smtClean="0">
                <a:solidFill>
                  <a:srgbClr val="C00000"/>
                </a:solidFill>
              </a:rPr>
              <a:t>1.1- Plan de situation</a:t>
            </a:r>
            <a:endParaRPr lang="fr-FR" sz="2400" b="1" dirty="0">
              <a:solidFill>
                <a:srgbClr val="C00000"/>
              </a:solidFill>
            </a:endParaRPr>
          </a:p>
        </p:txBody>
      </p:sp>
      <p:sp>
        <p:nvSpPr>
          <p:cNvPr id="7" name="Rectangle 6"/>
          <p:cNvSpPr/>
          <p:nvPr/>
        </p:nvSpPr>
        <p:spPr>
          <a:xfrm>
            <a:off x="272143" y="2198914"/>
            <a:ext cx="5508171" cy="4204356"/>
          </a:xfrm>
          <a:prstGeom prst="rect">
            <a:avLst/>
          </a:prstGeom>
        </p:spPr>
        <p:txBody>
          <a:bodyPr wrap="square">
            <a:spAutoFit/>
          </a:bodyPr>
          <a:lstStyle/>
          <a:p>
            <a:pPr>
              <a:lnSpc>
                <a:spcPct val="150000"/>
              </a:lnSpc>
            </a:pPr>
            <a:r>
              <a:rPr lang="fr-FR" dirty="0" smtClean="0"/>
              <a:t>C’est une vue de dessus (une vue aérienne) du terrain (à bâtir ou avec bâtiment existant) ou de</a:t>
            </a:r>
          </a:p>
          <a:p>
            <a:pPr>
              <a:lnSpc>
                <a:spcPct val="150000"/>
              </a:lnSpc>
            </a:pPr>
            <a:r>
              <a:rPr lang="fr-FR" dirty="0" smtClean="0"/>
              <a:t>l’ensemble de lots (lotissement) dans son environnement. Il indique la position géographique</a:t>
            </a:r>
          </a:p>
          <a:p>
            <a:pPr>
              <a:lnSpc>
                <a:spcPct val="150000"/>
              </a:lnSpc>
            </a:pPr>
            <a:r>
              <a:rPr lang="fr-FR" dirty="0" smtClean="0"/>
              <a:t>du  terrain  et  renseigne  sur  les  moyens  d’accès  au  terrain,  son  environnement  et  son  tracé</a:t>
            </a:r>
          </a:p>
          <a:p>
            <a:pPr>
              <a:lnSpc>
                <a:spcPct val="150000"/>
              </a:lnSpc>
            </a:pPr>
            <a:r>
              <a:rPr lang="fr-FR" dirty="0" smtClean="0"/>
              <a:t>général.</a:t>
            </a:r>
          </a:p>
          <a:p>
            <a:pPr>
              <a:lnSpc>
                <a:spcPct val="150000"/>
              </a:lnSpc>
            </a:pPr>
            <a:r>
              <a:rPr lang="fr-FR" dirty="0" smtClean="0"/>
              <a:t>Le plan de situation n’est souvent qu’une reproduction du plan cadastral, disponible en mairie,</a:t>
            </a:r>
          </a:p>
          <a:p>
            <a:pPr>
              <a:lnSpc>
                <a:spcPct val="150000"/>
              </a:lnSpc>
            </a:pPr>
            <a:r>
              <a:rPr lang="fr-FR" dirty="0" smtClean="0"/>
              <a:t>où figurent les parcelles de terrain numérotées.</a:t>
            </a:r>
            <a:endParaRPr lang="fr-FR" dirty="0"/>
          </a:p>
        </p:txBody>
      </p:sp>
    </p:spTree>
    <p:extLst>
      <p:ext uri="{BB962C8B-B14F-4D97-AF65-F5344CB8AC3E}">
        <p14:creationId xmlns:p14="http://schemas.microsoft.com/office/powerpoint/2010/main" val="405369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1050</Words>
  <Application>Microsoft Office PowerPoint</Application>
  <PresentationFormat>Widescreen</PresentationFormat>
  <Paragraphs>116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Thème Office</vt:lpstr>
      <vt:lpstr>Année 2019/2020   Cours Bâtiment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Alla</dc:creator>
  <cp:lastModifiedBy>Amar</cp:lastModifiedBy>
  <cp:revision>46</cp:revision>
  <dcterms:created xsi:type="dcterms:W3CDTF">2020-02-11T15:38:29Z</dcterms:created>
  <dcterms:modified xsi:type="dcterms:W3CDTF">2020-02-12T10:47:21Z</dcterms:modified>
</cp:coreProperties>
</file>