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58" r:id="rId6"/>
    <p:sldId id="259" r:id="rId7"/>
    <p:sldId id="260" r:id="rId8"/>
    <p:sldId id="261" r:id="rId9"/>
    <p:sldId id="262" r:id="rId10"/>
    <p:sldId id="263" r:id="rId11"/>
    <p:sldId id="265" r:id="rId12"/>
    <p:sldId id="266" r:id="rId13"/>
    <p:sldId id="267" r:id="rId14"/>
    <p:sldId id="268" r:id="rId15"/>
    <p:sldId id="280" r:id="rId16"/>
    <p:sldId id="281" r:id="rId17"/>
    <p:sldId id="282" r:id="rId18"/>
    <p:sldId id="283" r:id="rId19"/>
    <p:sldId id="284" r:id="rId20"/>
    <p:sldId id="285" r:id="rId21"/>
    <p:sldId id="286" r:id="rId22"/>
    <p:sldId id="269" r:id="rId23"/>
    <p:sldId id="270" r:id="rId24"/>
    <p:sldId id="271" r:id="rId25"/>
    <p:sldId id="272" r:id="rId26"/>
    <p:sldId id="273" r:id="rId27"/>
    <p:sldId id="275" r:id="rId28"/>
    <p:sldId id="276"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1702945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393161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112969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400920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866323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CE7FCDE-B0B7-49AA-B745-E0EEE24ED012}" type="datetimeFigureOut">
              <a:rPr lang="fr-FR" smtClean="0"/>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235888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CE7FCDE-B0B7-49AA-B745-E0EEE24ED012}" type="datetimeFigureOut">
              <a:rPr lang="fr-FR" smtClean="0"/>
              <a:t>16/04/2020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110432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CE7FCDE-B0B7-49AA-B745-E0EEE24ED012}" type="datetimeFigureOut">
              <a:rPr lang="fr-FR" smtClean="0"/>
              <a:t>16/04/2020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3938752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E7FCDE-B0B7-49AA-B745-E0EEE24ED012}" type="datetimeFigureOut">
              <a:rPr lang="fr-FR" smtClean="0"/>
              <a:t>16/04/2020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419370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CE7FCDE-B0B7-49AA-B745-E0EEE24ED012}" type="datetimeFigureOut">
              <a:rPr lang="fr-FR" smtClean="0"/>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3466528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CE7FCDE-B0B7-49AA-B745-E0EEE24ED012}" type="datetimeFigureOut">
              <a:rPr lang="fr-FR" smtClean="0"/>
              <a:t>16/04/2020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D6CD06-04D6-4A16-8CE1-FED129712A8A}" type="slidenum">
              <a:rPr lang="fr-FR" smtClean="0"/>
              <a:t>‹N°›</a:t>
            </a:fld>
            <a:endParaRPr lang="fr-FR"/>
          </a:p>
        </p:txBody>
      </p:sp>
    </p:spTree>
    <p:extLst>
      <p:ext uri="{BB962C8B-B14F-4D97-AF65-F5344CB8AC3E}">
        <p14:creationId xmlns:p14="http://schemas.microsoft.com/office/powerpoint/2010/main" val="331949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7FCDE-B0B7-49AA-B745-E0EEE24ED012}" type="datetimeFigureOut">
              <a:rPr lang="fr-FR" smtClean="0"/>
              <a:t>16/04/2020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6CD06-04D6-4A16-8CE1-FED129712A8A}" type="slidenum">
              <a:rPr lang="fr-FR" smtClean="0"/>
              <a:t>‹N°›</a:t>
            </a:fld>
            <a:endParaRPr lang="fr-FR"/>
          </a:p>
        </p:txBody>
      </p:sp>
    </p:spTree>
    <p:extLst>
      <p:ext uri="{BB962C8B-B14F-4D97-AF65-F5344CB8AC3E}">
        <p14:creationId xmlns:p14="http://schemas.microsoft.com/office/powerpoint/2010/main" val="404026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TD: Examen neurologique 1</a:t>
            </a:r>
            <a:endParaRPr lang="fr-FR" dirty="0"/>
          </a:p>
        </p:txBody>
      </p:sp>
      <p:sp>
        <p:nvSpPr>
          <p:cNvPr id="3" name="Sous-titre 2"/>
          <p:cNvSpPr>
            <a:spLocks noGrp="1"/>
          </p:cNvSpPr>
          <p:nvPr>
            <p:ph type="subTitle" idx="1"/>
          </p:nvPr>
        </p:nvSpPr>
        <p:spPr/>
        <p:txBody>
          <a:bodyPr/>
          <a:lstStyle/>
          <a:p>
            <a:r>
              <a:rPr lang="fr-FR" dirty="0" smtClean="0"/>
              <a:t>Dr. N. </a:t>
            </a:r>
            <a:r>
              <a:rPr lang="fr-FR" dirty="0" err="1" smtClean="0"/>
              <a:t>Kouider</a:t>
            </a:r>
            <a:endParaRPr lang="fr-FR" dirty="0"/>
          </a:p>
        </p:txBody>
      </p:sp>
    </p:spTree>
    <p:extLst>
      <p:ext uri="{BB962C8B-B14F-4D97-AF65-F5344CB8AC3E}">
        <p14:creationId xmlns:p14="http://schemas.microsoft.com/office/powerpoint/2010/main" val="4177524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Membres supérieurs:</a:t>
            </a:r>
          </a:p>
          <a:p>
            <a:pPr marL="0" indent="0">
              <a:buNone/>
            </a:pPr>
            <a:r>
              <a:rPr lang="fr-FR" b="1" dirty="0" smtClean="0"/>
              <a:t>- Réflexe stylo-radial</a:t>
            </a:r>
            <a:r>
              <a:rPr lang="fr-FR" dirty="0" smtClean="0"/>
              <a:t> :</a:t>
            </a:r>
          </a:p>
          <a:p>
            <a:pPr marL="0" indent="0">
              <a:buNone/>
            </a:pPr>
            <a:r>
              <a:rPr lang="fr-FR" dirty="0" smtClean="0"/>
              <a:t>Avant-bras en semi-flexion et en position intermédiaire entre la pronation et la supination</a:t>
            </a:r>
            <a:br>
              <a:rPr lang="fr-FR" dirty="0" smtClean="0"/>
            </a:br>
            <a:r>
              <a:rPr lang="fr-FR" dirty="0" smtClean="0"/>
              <a:t/>
            </a:r>
            <a:br>
              <a:rPr lang="fr-FR" dirty="0" smtClean="0"/>
            </a:br>
            <a:r>
              <a:rPr lang="fr-FR" dirty="0" smtClean="0"/>
              <a:t>Percussion du bord externe du radius un peu au-dessus de la styloïde radiale</a:t>
            </a:r>
            <a:br>
              <a:rPr lang="fr-FR" dirty="0" smtClean="0"/>
            </a:br>
            <a:r>
              <a:rPr lang="fr-FR" dirty="0" smtClean="0"/>
              <a:t/>
            </a:r>
            <a:br>
              <a:rPr lang="fr-FR" dirty="0" smtClean="0"/>
            </a:br>
            <a:r>
              <a:rPr lang="fr-FR" dirty="0" smtClean="0"/>
              <a:t>Réponse : contraction du </a:t>
            </a:r>
            <a:r>
              <a:rPr lang="fr-FR" dirty="0" err="1" smtClean="0"/>
              <a:t>brachio</a:t>
            </a:r>
            <a:r>
              <a:rPr lang="fr-FR" dirty="0" smtClean="0"/>
              <a:t>-radial et flexion du coude</a:t>
            </a:r>
            <a:br>
              <a:rPr lang="fr-FR" dirty="0" smtClean="0"/>
            </a:br>
            <a:r>
              <a:rPr lang="fr-FR" dirty="0" smtClean="0"/>
              <a:t/>
            </a:r>
            <a:br>
              <a:rPr lang="fr-FR" dirty="0" smtClean="0"/>
            </a:br>
            <a:endParaRPr lang="fr-FR" dirty="0" smtClean="0"/>
          </a:p>
        </p:txBody>
      </p:sp>
    </p:spTree>
    <p:extLst>
      <p:ext uri="{BB962C8B-B14F-4D97-AF65-F5344CB8AC3E}">
        <p14:creationId xmlns:p14="http://schemas.microsoft.com/office/powerpoint/2010/main" val="1789149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Membres supérieurs:</a:t>
            </a:r>
          </a:p>
          <a:p>
            <a:pPr marL="0" indent="0">
              <a:buNone/>
            </a:pPr>
            <a:r>
              <a:rPr lang="fr-FR" b="1" dirty="0" smtClean="0"/>
              <a:t>- </a:t>
            </a:r>
            <a:r>
              <a:rPr lang="fr-FR" b="1" dirty="0"/>
              <a:t>Réflexe </a:t>
            </a:r>
            <a:r>
              <a:rPr lang="fr-FR" b="1" dirty="0" err="1"/>
              <a:t>tricipital</a:t>
            </a:r>
            <a:r>
              <a:rPr lang="fr-FR" dirty="0"/>
              <a:t> </a:t>
            </a:r>
            <a:r>
              <a:rPr lang="fr-FR" dirty="0" smtClean="0"/>
              <a:t>:</a:t>
            </a:r>
            <a:br>
              <a:rPr lang="fr-FR" dirty="0" smtClean="0"/>
            </a:br>
            <a:r>
              <a:rPr lang="fr-FR" dirty="0"/>
              <a:t>Avant-bras en semi-flexion maintenu par l'examinateur</a:t>
            </a:r>
            <a:r>
              <a:rPr lang="fr-FR" dirty="0" smtClean="0"/>
              <a:t/>
            </a:r>
            <a:br>
              <a:rPr lang="fr-FR" dirty="0" smtClean="0"/>
            </a:br>
            <a:r>
              <a:rPr lang="fr-FR" dirty="0" smtClean="0"/>
              <a:t/>
            </a:r>
            <a:br>
              <a:rPr lang="fr-FR" dirty="0" smtClean="0"/>
            </a:br>
            <a:r>
              <a:rPr lang="fr-FR" dirty="0"/>
              <a:t>Percussion du tendon du triceps brachial au-dessus de l'olécrâne</a:t>
            </a:r>
            <a:r>
              <a:rPr lang="fr-FR" dirty="0" smtClean="0"/>
              <a:t/>
            </a:r>
            <a:br>
              <a:rPr lang="fr-FR" dirty="0" smtClean="0"/>
            </a:br>
            <a:r>
              <a:rPr lang="fr-FR" dirty="0" smtClean="0"/>
              <a:t/>
            </a:r>
            <a:br>
              <a:rPr lang="fr-FR" dirty="0" smtClean="0"/>
            </a:br>
            <a:r>
              <a:rPr lang="fr-FR" dirty="0"/>
              <a:t>Réponse : contraction du triceps et extension du coude</a:t>
            </a:r>
            <a:r>
              <a:rPr lang="fr-FR" dirty="0" smtClean="0"/>
              <a:t/>
            </a:r>
            <a:br>
              <a:rPr lang="fr-FR" dirty="0" smtClean="0"/>
            </a:br>
            <a:r>
              <a:rPr lang="fr-FR" dirty="0" smtClean="0"/>
              <a:t/>
            </a:r>
            <a:br>
              <a:rPr lang="fr-FR" dirty="0" smtClean="0"/>
            </a:br>
            <a:endParaRPr lang="fr-FR" dirty="0" smtClean="0"/>
          </a:p>
        </p:txBody>
      </p:sp>
    </p:spTree>
    <p:extLst>
      <p:ext uri="{BB962C8B-B14F-4D97-AF65-F5344CB8AC3E}">
        <p14:creationId xmlns:p14="http://schemas.microsoft.com/office/powerpoint/2010/main" val="4073606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Membres supérieurs:</a:t>
            </a:r>
          </a:p>
          <a:p>
            <a:pPr marL="0" indent="0">
              <a:buNone/>
            </a:pPr>
            <a:r>
              <a:rPr lang="fr-FR" b="1" dirty="0" smtClean="0"/>
              <a:t>-  Réflexe </a:t>
            </a:r>
            <a:r>
              <a:rPr lang="fr-FR" b="1" dirty="0" err="1"/>
              <a:t>cubito</a:t>
            </a:r>
            <a:r>
              <a:rPr lang="fr-FR" b="1" dirty="0"/>
              <a:t>-pronateur</a:t>
            </a:r>
            <a:r>
              <a:rPr lang="fr-FR" dirty="0"/>
              <a:t> </a:t>
            </a:r>
            <a:r>
              <a:rPr lang="fr-FR" dirty="0" smtClean="0"/>
              <a:t>:</a:t>
            </a:r>
            <a:br>
              <a:rPr lang="fr-FR" dirty="0" smtClean="0"/>
            </a:br>
            <a:r>
              <a:rPr lang="fr-FR" dirty="0" smtClean="0"/>
              <a:t/>
            </a:r>
            <a:br>
              <a:rPr lang="fr-FR" dirty="0" smtClean="0"/>
            </a:br>
            <a:r>
              <a:rPr lang="fr-FR" dirty="0"/>
              <a:t>Avant-bras en semi-flexion et en légère supination</a:t>
            </a:r>
            <a:r>
              <a:rPr lang="fr-FR" dirty="0" smtClean="0"/>
              <a:t/>
            </a:r>
            <a:br>
              <a:rPr lang="fr-FR" dirty="0" smtClean="0"/>
            </a:br>
            <a:r>
              <a:rPr lang="fr-FR" dirty="0" smtClean="0"/>
              <a:t/>
            </a:r>
            <a:br>
              <a:rPr lang="fr-FR" dirty="0" smtClean="0"/>
            </a:br>
            <a:r>
              <a:rPr lang="fr-FR" dirty="0"/>
              <a:t>Percussion de la styloïde ulnaire</a:t>
            </a:r>
            <a:r>
              <a:rPr lang="fr-FR" dirty="0" smtClean="0"/>
              <a:t/>
            </a:r>
            <a:br>
              <a:rPr lang="fr-FR" dirty="0" smtClean="0"/>
            </a:br>
            <a:r>
              <a:rPr lang="fr-FR" dirty="0" smtClean="0"/>
              <a:t/>
            </a:r>
            <a:br>
              <a:rPr lang="fr-FR" dirty="0" smtClean="0"/>
            </a:br>
            <a:r>
              <a:rPr lang="fr-FR" dirty="0"/>
              <a:t>Réponse : pronation de l'avant-bras</a:t>
            </a:r>
            <a:endParaRPr lang="fr-FR" dirty="0" smtClean="0"/>
          </a:p>
        </p:txBody>
      </p:sp>
    </p:spTree>
    <p:extLst>
      <p:ext uri="{BB962C8B-B14F-4D97-AF65-F5344CB8AC3E}">
        <p14:creationId xmlns:p14="http://schemas.microsoft.com/office/powerpoint/2010/main" val="1748509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Membres inférieurs:</a:t>
            </a:r>
          </a:p>
          <a:p>
            <a:pPr marL="0" indent="0">
              <a:buNone/>
            </a:pPr>
            <a:r>
              <a:rPr lang="fr-FR" dirty="0" smtClean="0"/>
              <a:t>- </a:t>
            </a:r>
            <a:r>
              <a:rPr lang="fr-FR" b="1" dirty="0"/>
              <a:t>Réflexe rotulien</a:t>
            </a:r>
            <a:r>
              <a:rPr lang="fr-FR" dirty="0"/>
              <a:t> </a:t>
            </a:r>
            <a:r>
              <a:rPr lang="fr-FR" dirty="0" smtClean="0"/>
              <a:t>:</a:t>
            </a:r>
            <a:br>
              <a:rPr lang="fr-FR" dirty="0" smtClean="0"/>
            </a:br>
            <a:r>
              <a:rPr lang="fr-FR" dirty="0" smtClean="0"/>
              <a:t/>
            </a:r>
            <a:br>
              <a:rPr lang="fr-FR" dirty="0" smtClean="0"/>
            </a:br>
            <a:r>
              <a:rPr lang="fr-FR" dirty="0"/>
              <a:t>Percussion du tendon rotulien chez un patient assis jambes pendantes, ou bien couché jambe semi-fléchie soutenue par l'examinateur.</a:t>
            </a:r>
            <a:r>
              <a:rPr lang="fr-FR" dirty="0" smtClean="0"/>
              <a:t/>
            </a:r>
            <a:br>
              <a:rPr lang="fr-FR" dirty="0" smtClean="0"/>
            </a:br>
            <a:r>
              <a:rPr lang="fr-FR" dirty="0" smtClean="0"/>
              <a:t/>
            </a:r>
            <a:br>
              <a:rPr lang="fr-FR" dirty="0" smtClean="0"/>
            </a:br>
            <a:r>
              <a:rPr lang="fr-FR" dirty="0"/>
              <a:t>Réponse : contraction du quadriceps et extension du genou</a:t>
            </a:r>
            <a:endParaRPr lang="fr-FR" dirty="0" smtClean="0"/>
          </a:p>
        </p:txBody>
      </p:sp>
    </p:spTree>
    <p:extLst>
      <p:ext uri="{BB962C8B-B14F-4D97-AF65-F5344CB8AC3E}">
        <p14:creationId xmlns:p14="http://schemas.microsoft.com/office/powerpoint/2010/main" val="734529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a:bodyPr>
          <a:lstStyle/>
          <a:p>
            <a:r>
              <a:rPr lang="fr-FR" dirty="0" smtClean="0"/>
              <a:t>Membres inférieurs:</a:t>
            </a:r>
          </a:p>
          <a:p>
            <a:pPr marL="0" indent="0">
              <a:buNone/>
            </a:pPr>
            <a:r>
              <a:rPr lang="fr-FR" dirty="0" smtClean="0"/>
              <a:t>- </a:t>
            </a:r>
            <a:r>
              <a:rPr lang="fr-FR" b="1" dirty="0" smtClean="0"/>
              <a:t>Réflexe achilléen:</a:t>
            </a:r>
            <a:r>
              <a:rPr lang="fr-FR" dirty="0" smtClean="0"/>
              <a:t/>
            </a:r>
            <a:br>
              <a:rPr lang="fr-FR" dirty="0" smtClean="0"/>
            </a:br>
            <a:r>
              <a:rPr lang="fr-FR" dirty="0" smtClean="0"/>
              <a:t/>
            </a:r>
            <a:br>
              <a:rPr lang="fr-FR" dirty="0" smtClean="0"/>
            </a:br>
            <a:r>
              <a:rPr lang="fr-FR" dirty="0"/>
              <a:t>Percussion du tendon d'Achille</a:t>
            </a:r>
            <a:r>
              <a:rPr lang="fr-FR" dirty="0" smtClean="0"/>
              <a:t/>
            </a:r>
            <a:br>
              <a:rPr lang="fr-FR" dirty="0" smtClean="0"/>
            </a:br>
            <a:r>
              <a:rPr lang="fr-FR" dirty="0" smtClean="0"/>
              <a:t/>
            </a:r>
            <a:br>
              <a:rPr lang="fr-FR" dirty="0" smtClean="0"/>
            </a:br>
            <a:r>
              <a:rPr lang="fr-FR" dirty="0"/>
              <a:t>Réponse : contraction du triceps sural et flexion plantaire du pied.</a:t>
            </a:r>
            <a:r>
              <a:rPr lang="fr-FR" dirty="0" smtClean="0"/>
              <a:t/>
            </a:r>
            <a:br>
              <a:rPr lang="fr-FR" dirty="0" smtClean="0"/>
            </a:br>
            <a:endParaRPr lang="fr-FR" dirty="0" smtClean="0"/>
          </a:p>
        </p:txBody>
      </p:sp>
    </p:spTree>
    <p:extLst>
      <p:ext uri="{BB962C8B-B14F-4D97-AF65-F5344CB8AC3E}">
        <p14:creationId xmlns:p14="http://schemas.microsoft.com/office/powerpoint/2010/main" val="983611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64963593"/>
              </p:ext>
            </p:extLst>
          </p:nvPr>
        </p:nvGraphicFramePr>
        <p:xfrm>
          <a:off x="827584" y="1916832"/>
          <a:ext cx="7334250" cy="3672408"/>
        </p:xfrm>
        <a:graphic>
          <a:graphicData uri="http://schemas.openxmlformats.org/drawingml/2006/table">
            <a:tbl>
              <a:tblPr/>
              <a:tblGrid>
                <a:gridCol w="3667125"/>
                <a:gridCol w="3667125"/>
              </a:tblGrid>
              <a:tr h="612068">
                <a:tc>
                  <a:txBody>
                    <a:bodyPr/>
                    <a:lstStyle/>
                    <a:p>
                      <a:pPr fontAlgn="t"/>
                      <a:r>
                        <a:rPr lang="fr-FR">
                          <a:effectLst/>
                        </a:rPr>
                        <a:t>Bicipital</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fontAlgn="t"/>
                      <a:r>
                        <a:rPr lang="fr-FR">
                          <a:effectLst/>
                        </a:rPr>
                        <a:t>C5</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r>
              <a:tr h="612068">
                <a:tc>
                  <a:txBody>
                    <a:bodyPr/>
                    <a:lstStyle/>
                    <a:p>
                      <a:pPr fontAlgn="t"/>
                      <a:r>
                        <a:rPr lang="fr-FR">
                          <a:effectLst/>
                        </a:rPr>
                        <a:t>Stylo-radial</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fontAlgn="t"/>
                      <a:r>
                        <a:rPr lang="fr-FR">
                          <a:effectLst/>
                        </a:rPr>
                        <a:t>C6</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r>
              <a:tr h="612068">
                <a:tc>
                  <a:txBody>
                    <a:bodyPr/>
                    <a:lstStyle/>
                    <a:p>
                      <a:pPr fontAlgn="t"/>
                      <a:r>
                        <a:rPr lang="fr-FR">
                          <a:effectLst/>
                        </a:rPr>
                        <a:t>Cubito-pronateur</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fontAlgn="t"/>
                      <a:r>
                        <a:rPr lang="fr-FR">
                          <a:effectLst/>
                        </a:rPr>
                        <a:t>C8</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r>
              <a:tr h="612068">
                <a:tc>
                  <a:txBody>
                    <a:bodyPr/>
                    <a:lstStyle/>
                    <a:p>
                      <a:pPr fontAlgn="t"/>
                      <a:r>
                        <a:rPr lang="fr-FR">
                          <a:effectLst/>
                        </a:rPr>
                        <a:t>Tricipital</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fontAlgn="t"/>
                      <a:r>
                        <a:rPr lang="fr-FR">
                          <a:effectLst/>
                        </a:rPr>
                        <a:t>C7</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r>
              <a:tr h="612068">
                <a:tc>
                  <a:txBody>
                    <a:bodyPr/>
                    <a:lstStyle/>
                    <a:p>
                      <a:pPr fontAlgn="t"/>
                      <a:r>
                        <a:rPr lang="fr-FR">
                          <a:effectLst/>
                        </a:rPr>
                        <a:t>Rotulien</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c>
                  <a:txBody>
                    <a:bodyPr/>
                    <a:lstStyle/>
                    <a:p>
                      <a:pPr fontAlgn="t"/>
                      <a:r>
                        <a:rPr lang="fr-FR">
                          <a:effectLst/>
                        </a:rPr>
                        <a:t>L4</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E1E1E1"/>
                      </a:solidFill>
                      <a:prstDash val="solid"/>
                      <a:round/>
                      <a:headEnd type="none" w="med" len="med"/>
                      <a:tailEnd type="none" w="med" len="med"/>
                    </a:lnB>
                    <a:solidFill>
                      <a:srgbClr val="FFFFFF"/>
                    </a:solidFill>
                  </a:tcPr>
                </a:tc>
              </a:tr>
              <a:tr h="612068">
                <a:tc>
                  <a:txBody>
                    <a:bodyPr/>
                    <a:lstStyle/>
                    <a:p>
                      <a:pPr fontAlgn="t"/>
                      <a:r>
                        <a:rPr lang="fr-FR">
                          <a:effectLst/>
                        </a:rPr>
                        <a:t>Achilléen</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effectLst/>
                        </a:rPr>
                        <a:t>S1</a:t>
                      </a:r>
                    </a:p>
                  </a:txBody>
                  <a:tcPr marL="47625" marR="47625" marT="19050" marB="1905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E1E1E1"/>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31904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a:bodyPr>
          <a:lstStyle/>
          <a:p>
            <a:r>
              <a:rPr lang="fr-FR" dirty="0"/>
              <a:t>Les ROT peuvent être présents et normaux, ou vifs, ou abolis. </a:t>
            </a:r>
            <a:endParaRPr lang="fr-FR" dirty="0" smtClean="0"/>
          </a:p>
          <a:p>
            <a:r>
              <a:rPr lang="fr-FR" dirty="0" smtClean="0"/>
              <a:t>Leur </a:t>
            </a:r>
            <a:r>
              <a:rPr lang="fr-FR" dirty="0"/>
              <a:t>vivacité isolée peut se voir chez certains sujets dits « </a:t>
            </a:r>
            <a:r>
              <a:rPr lang="fr-FR" dirty="0" err="1"/>
              <a:t>neurotoniques</a:t>
            </a:r>
            <a:r>
              <a:rPr lang="fr-FR" dirty="0"/>
              <a:t> » (tendus, anxieux). </a:t>
            </a:r>
            <a:endParaRPr lang="fr-FR" dirty="0" smtClean="0"/>
          </a:p>
        </p:txBody>
      </p:sp>
    </p:spTree>
    <p:extLst>
      <p:ext uri="{BB962C8B-B14F-4D97-AF65-F5344CB8AC3E}">
        <p14:creationId xmlns:p14="http://schemas.microsoft.com/office/powerpoint/2010/main" val="3293188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8. Les reflexes cutanéomuqueux: </a:t>
            </a:r>
            <a:endParaRPr lang="fr-FR" dirty="0"/>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q"/>
            </a:pPr>
            <a:r>
              <a:rPr lang="fr-FR" b="1" dirty="0"/>
              <a:t>Réflexe cutané plantaire Réflexe cutané plantaire </a:t>
            </a:r>
            <a:r>
              <a:rPr lang="fr-FR" b="1" dirty="0" smtClean="0"/>
              <a:t>:</a:t>
            </a:r>
            <a:endParaRPr lang="fr-FR" b="1" dirty="0"/>
          </a:p>
          <a:p>
            <a:r>
              <a:rPr lang="fr-FR" dirty="0"/>
              <a:t>Stimulation non douloureuse du bord externe de la plante du pied d'arrière en avant</a:t>
            </a:r>
          </a:p>
          <a:p>
            <a:r>
              <a:rPr lang="fr-FR" dirty="0"/>
              <a:t>Réponse normale : flexion du gros orteil et accessoirement des autres orteils</a:t>
            </a:r>
          </a:p>
          <a:p>
            <a:r>
              <a:rPr lang="fr-FR" dirty="0"/>
              <a:t>Le signe de Babinski consiste en une extension lente du gros orteil avec parfois écartement des autres </a:t>
            </a:r>
            <a:r>
              <a:rPr lang="fr-FR" dirty="0" smtClean="0"/>
              <a:t>orteils</a:t>
            </a:r>
            <a:endParaRPr lang="fr-FR" dirty="0"/>
          </a:p>
        </p:txBody>
      </p:sp>
    </p:spTree>
    <p:extLst>
      <p:ext uri="{BB962C8B-B14F-4D97-AF65-F5344CB8AC3E}">
        <p14:creationId xmlns:p14="http://schemas.microsoft.com/office/powerpoint/2010/main" val="67658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8. Les reflexes cutanéomuqueux: </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q"/>
            </a:pPr>
            <a:r>
              <a:rPr lang="fr-FR" b="1" dirty="0"/>
              <a:t>Réflexe </a:t>
            </a:r>
            <a:r>
              <a:rPr lang="fr-FR" b="1" dirty="0" smtClean="0"/>
              <a:t>cornéen:</a:t>
            </a:r>
            <a:endParaRPr lang="fr-FR" b="1" dirty="0"/>
          </a:p>
          <a:p>
            <a:r>
              <a:rPr lang="fr-FR" dirty="0"/>
              <a:t>Excitation douce de la cornée avec un coton</a:t>
            </a:r>
          </a:p>
          <a:p>
            <a:r>
              <a:rPr lang="fr-FR" dirty="0"/>
              <a:t>Réponse : clignement palpébral</a:t>
            </a:r>
          </a:p>
          <a:p>
            <a:r>
              <a:rPr lang="fr-FR" dirty="0"/>
              <a:t>Arc réflexe : trijumeau (nerf ophtalmique) comme voie afférente</a:t>
            </a:r>
          </a:p>
          <a:p>
            <a:r>
              <a:rPr lang="fr-FR" dirty="0"/>
              <a:t>Centre protubérantiel. </a:t>
            </a:r>
            <a:endParaRPr lang="fr-FR" dirty="0" smtClean="0"/>
          </a:p>
          <a:p>
            <a:r>
              <a:rPr lang="fr-FR" dirty="0" smtClean="0"/>
              <a:t>Voie </a:t>
            </a:r>
            <a:r>
              <a:rPr lang="fr-FR" dirty="0"/>
              <a:t>efférente : nerf facial</a:t>
            </a:r>
          </a:p>
        </p:txBody>
      </p:sp>
    </p:spTree>
    <p:extLst>
      <p:ext uri="{BB962C8B-B14F-4D97-AF65-F5344CB8AC3E}">
        <p14:creationId xmlns:p14="http://schemas.microsoft.com/office/powerpoint/2010/main" val="4023222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8. Les reflexes cutanéomuqueux: </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q"/>
            </a:pPr>
            <a:r>
              <a:rPr lang="fr-FR" b="1" dirty="0"/>
              <a:t>Réflexe du voile du </a:t>
            </a:r>
            <a:r>
              <a:rPr lang="fr-FR" b="1" dirty="0" smtClean="0"/>
              <a:t>palais:</a:t>
            </a:r>
            <a:endParaRPr lang="fr-FR" b="1" dirty="0"/>
          </a:p>
          <a:p>
            <a:r>
              <a:rPr lang="fr-FR" dirty="0"/>
              <a:t>Attouchement de l'hémi-voile</a:t>
            </a:r>
          </a:p>
          <a:p>
            <a:r>
              <a:rPr lang="fr-FR" dirty="0"/>
              <a:t>Réponse : contraction et élévation de l'hémi-voile</a:t>
            </a:r>
          </a:p>
          <a:p>
            <a:r>
              <a:rPr lang="fr-FR" dirty="0"/>
              <a:t>Arc réflexe : afférence nerf glosso-pharyngien ;</a:t>
            </a:r>
          </a:p>
          <a:p>
            <a:r>
              <a:rPr lang="fr-FR" dirty="0"/>
              <a:t>Centre bulbaire, efférent nerf vague</a:t>
            </a:r>
          </a:p>
        </p:txBody>
      </p:sp>
    </p:spTree>
    <p:extLst>
      <p:ext uri="{BB962C8B-B14F-4D97-AF65-F5344CB8AC3E}">
        <p14:creationId xmlns:p14="http://schemas.microsoft.com/office/powerpoint/2010/main" val="107617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L'examen neurologique commence par l'observation attentive du comportement du patient à son entrée dans la salle de consultation pendant l'interrogatoire. Le patient doit être aidé aussi peu que possible afin que les difficultés de fonctionnement apparaissent. </a:t>
            </a:r>
            <a:endParaRPr lang="fr-FR" dirty="0" smtClean="0"/>
          </a:p>
          <a:p>
            <a:r>
              <a:rPr lang="fr-FR" dirty="0" smtClean="0"/>
              <a:t>La </a:t>
            </a:r>
            <a:r>
              <a:rPr lang="fr-FR" dirty="0"/>
              <a:t>vitesse d'exécution, la symétrie et la coordination des mouvements du patient lorsqu'il se dirige vers la table d'examen sont notées, ainsi que sa posture et sa démarche. </a:t>
            </a:r>
          </a:p>
        </p:txBody>
      </p:sp>
    </p:spTree>
    <p:extLst>
      <p:ext uri="{BB962C8B-B14F-4D97-AF65-F5344CB8AC3E}">
        <p14:creationId xmlns:p14="http://schemas.microsoft.com/office/powerpoint/2010/main" val="3471854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8. Les reflexes cutanéomuqueux: </a:t>
            </a:r>
            <a:endParaRPr lang="fr-FR" dirty="0"/>
          </a:p>
        </p:txBody>
      </p:sp>
      <p:sp>
        <p:nvSpPr>
          <p:cNvPr id="3" name="Espace réservé du contenu 2"/>
          <p:cNvSpPr>
            <a:spLocks noGrp="1"/>
          </p:cNvSpPr>
          <p:nvPr>
            <p:ph idx="1"/>
          </p:nvPr>
        </p:nvSpPr>
        <p:spPr/>
        <p:txBody>
          <a:bodyPr>
            <a:normAutofit fontScale="92500" lnSpcReduction="20000"/>
          </a:bodyPr>
          <a:lstStyle/>
          <a:p>
            <a:pPr>
              <a:buFont typeface="Wingdings" panose="05000000000000000000" pitchFamily="2" charset="2"/>
              <a:buChar char="q"/>
            </a:pPr>
            <a:r>
              <a:rPr lang="fr-FR" b="1" dirty="0"/>
              <a:t>Réflexe cutanés </a:t>
            </a:r>
            <a:r>
              <a:rPr lang="fr-FR" b="1" dirty="0" smtClean="0"/>
              <a:t>abdominaux:</a:t>
            </a:r>
            <a:endParaRPr lang="fr-FR" b="1" dirty="0"/>
          </a:p>
          <a:p>
            <a:r>
              <a:rPr lang="fr-FR" dirty="0"/>
              <a:t>On les recherche par un effleurement transversal de la paroi abdominale à droite et à gauche de la ligne médiane. On obtient un réflexe cutané abdominal supérieur, moyen et inférieur, suivant que l'effleurement se situe au-dessus, au niveau ou au-dessous de l'ombilic.</a:t>
            </a:r>
          </a:p>
          <a:p>
            <a:r>
              <a:rPr lang="fr-FR" dirty="0"/>
              <a:t>Réponse : brève contraction de la paroi abdominale avec attraction de l'ombilic</a:t>
            </a:r>
          </a:p>
          <a:p>
            <a:r>
              <a:rPr lang="fr-FR" dirty="0"/>
              <a:t>Niveau de l'arc réflexe : Supérieur T6 - T8, Moyen T8 - T10, Inférieur T10 - T12</a:t>
            </a:r>
          </a:p>
        </p:txBody>
      </p:sp>
    </p:spTree>
    <p:extLst>
      <p:ext uri="{BB962C8B-B14F-4D97-AF65-F5344CB8AC3E}">
        <p14:creationId xmlns:p14="http://schemas.microsoft.com/office/powerpoint/2010/main" val="606104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8. Les reflexes cutanéomuqueux: </a:t>
            </a:r>
            <a:endParaRPr lang="fr-FR" dirty="0"/>
          </a:p>
        </p:txBody>
      </p:sp>
      <p:sp>
        <p:nvSpPr>
          <p:cNvPr id="3" name="Espace réservé du contenu 2"/>
          <p:cNvSpPr>
            <a:spLocks noGrp="1"/>
          </p:cNvSpPr>
          <p:nvPr>
            <p:ph idx="1"/>
          </p:nvPr>
        </p:nvSpPr>
        <p:spPr/>
        <p:txBody>
          <a:bodyPr>
            <a:normAutofit fontScale="92500"/>
          </a:bodyPr>
          <a:lstStyle/>
          <a:p>
            <a:pPr>
              <a:buFont typeface="Wingdings" panose="05000000000000000000" pitchFamily="2" charset="2"/>
              <a:buChar char="q"/>
            </a:pPr>
            <a:r>
              <a:rPr lang="fr-FR" b="1" dirty="0" smtClean="0"/>
              <a:t>Réflexe </a:t>
            </a:r>
            <a:r>
              <a:rPr lang="fr-FR" b="1" dirty="0" err="1" smtClean="0"/>
              <a:t>crémastérien</a:t>
            </a:r>
            <a:r>
              <a:rPr lang="fr-FR" b="1" dirty="0" smtClean="0"/>
              <a:t>:</a:t>
            </a:r>
            <a:r>
              <a:rPr lang="fr-FR" dirty="0"/>
              <a:t/>
            </a:r>
            <a:br>
              <a:rPr lang="fr-FR" dirty="0"/>
            </a:br>
            <a:r>
              <a:rPr lang="fr-FR" dirty="0"/>
              <a:t>Excitation cutanée de la face interne de la cuisse</a:t>
            </a:r>
            <a:br>
              <a:rPr lang="fr-FR" dirty="0"/>
            </a:br>
            <a:r>
              <a:rPr lang="fr-FR" dirty="0"/>
              <a:t>Réponse : ascension du testicule ou rétraction </a:t>
            </a:r>
            <a:r>
              <a:rPr lang="fr-FR" dirty="0" smtClean="0"/>
              <a:t>de la </a:t>
            </a:r>
            <a:r>
              <a:rPr lang="fr-FR" dirty="0"/>
              <a:t>grande </a:t>
            </a:r>
            <a:r>
              <a:rPr lang="fr-FR" dirty="0" smtClean="0"/>
              <a:t>lèvre</a:t>
            </a:r>
            <a:r>
              <a:rPr lang="fr-FR" dirty="0"/>
              <a:t/>
            </a:r>
            <a:br>
              <a:rPr lang="fr-FR" dirty="0"/>
            </a:br>
            <a:r>
              <a:rPr lang="fr-FR" dirty="0"/>
              <a:t>Niveau de l'arc réflexe : L1- L2</a:t>
            </a:r>
          </a:p>
          <a:p>
            <a:pPr>
              <a:buFont typeface="Wingdings" panose="05000000000000000000" pitchFamily="2" charset="2"/>
              <a:buChar char="q"/>
            </a:pPr>
            <a:r>
              <a:rPr lang="fr-FR" b="1" dirty="0"/>
              <a:t>Réflexe </a:t>
            </a:r>
            <a:r>
              <a:rPr lang="fr-FR" b="1" dirty="0" smtClean="0"/>
              <a:t>anal:</a:t>
            </a:r>
            <a:r>
              <a:rPr lang="fr-FR" dirty="0"/>
              <a:t/>
            </a:r>
            <a:br>
              <a:rPr lang="fr-FR" dirty="0"/>
            </a:br>
            <a:r>
              <a:rPr lang="fr-FR" dirty="0"/>
              <a:t>Excitation de la marge de l'anus</a:t>
            </a:r>
            <a:br>
              <a:rPr lang="fr-FR" dirty="0"/>
            </a:br>
            <a:r>
              <a:rPr lang="fr-FR" dirty="0"/>
              <a:t>Réponse : contraction du sphincter anal</a:t>
            </a:r>
            <a:br>
              <a:rPr lang="fr-FR" dirty="0"/>
            </a:br>
            <a:r>
              <a:rPr lang="fr-FR" dirty="0"/>
              <a:t>Niveau de l'arc réflexe : </a:t>
            </a:r>
            <a:r>
              <a:rPr lang="fr-FR" dirty="0" smtClean="0"/>
              <a:t>S4-S</a:t>
            </a:r>
            <a:endParaRPr lang="fr-FR" dirty="0"/>
          </a:p>
        </p:txBody>
      </p:sp>
    </p:spTree>
    <p:extLst>
      <p:ext uri="{BB962C8B-B14F-4D97-AF65-F5344CB8AC3E}">
        <p14:creationId xmlns:p14="http://schemas.microsoft.com/office/powerpoint/2010/main" val="3923722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9. </a:t>
            </a:r>
            <a:r>
              <a:rPr lang="fr-FR" dirty="0" smtClean="0"/>
              <a:t>La coordination motrice:</a:t>
            </a:r>
            <a:endParaRPr lang="fr-FR" dirty="0"/>
          </a:p>
        </p:txBody>
      </p:sp>
      <p:sp>
        <p:nvSpPr>
          <p:cNvPr id="3" name="Espace réservé du contenu 2"/>
          <p:cNvSpPr>
            <a:spLocks noGrp="1"/>
          </p:cNvSpPr>
          <p:nvPr>
            <p:ph idx="1"/>
          </p:nvPr>
        </p:nvSpPr>
        <p:spPr/>
        <p:txBody>
          <a:bodyPr/>
          <a:lstStyle/>
          <a:p>
            <a:r>
              <a:rPr lang="fr-FR" dirty="0"/>
              <a:t>Aux membres supérieurs, on demande au sujet de mettre le bout de son index sur le bout de son nez (ou sur le lobe de son oreille) en partant de loin et le plus vite possible</a:t>
            </a:r>
            <a:r>
              <a:rPr lang="fr-FR" dirty="0" smtClean="0"/>
              <a:t>.</a:t>
            </a:r>
          </a:p>
          <a:p>
            <a:r>
              <a:rPr lang="fr-FR" dirty="0"/>
              <a:t>Aux membres inférieurs, on demande au sujet allongé de mettre son talon d'un côté sur le genou de l'autre, le plus vite possible, puis de descendre le long de la crête tibiale.</a:t>
            </a:r>
          </a:p>
        </p:txBody>
      </p:sp>
    </p:spTree>
    <p:extLst>
      <p:ext uri="{BB962C8B-B14F-4D97-AF65-F5344CB8AC3E}">
        <p14:creationId xmlns:p14="http://schemas.microsoft.com/office/powerpoint/2010/main" val="2961489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lstStyle/>
          <a:p>
            <a:r>
              <a:rPr lang="fr-FR" dirty="0"/>
              <a:t>L'examen de la sensibilité requiert du temps </a:t>
            </a:r>
            <a:r>
              <a:rPr lang="fr-FR" dirty="0" smtClean="0"/>
              <a:t>  et </a:t>
            </a:r>
            <a:r>
              <a:rPr lang="fr-FR" dirty="0"/>
              <a:t>de la patience et n'a de sens que si le malade n'a pas de troubles de la compréhension; il doit être répété si besoin </a:t>
            </a:r>
            <a:r>
              <a:rPr lang="fr-FR" dirty="0" smtClean="0"/>
              <a:t>.</a:t>
            </a:r>
            <a:endParaRPr lang="fr-FR" dirty="0"/>
          </a:p>
        </p:txBody>
      </p:sp>
    </p:spTree>
    <p:extLst>
      <p:ext uri="{BB962C8B-B14F-4D97-AF65-F5344CB8AC3E}">
        <p14:creationId xmlns:p14="http://schemas.microsoft.com/office/powerpoint/2010/main" val="3565870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lstStyle/>
          <a:p>
            <a:r>
              <a:rPr lang="fr-FR" dirty="0" smtClean="0"/>
              <a:t>A. La sensibilité tactile:</a:t>
            </a:r>
          </a:p>
          <a:p>
            <a:pPr marL="0" indent="0">
              <a:buNone/>
            </a:pPr>
            <a:r>
              <a:rPr lang="fr-FR" dirty="0"/>
              <a:t>La sensibilité au tact au doigt ou à l'aide d'un coton qu'on promène sur la peau.</a:t>
            </a:r>
          </a:p>
        </p:txBody>
      </p:sp>
    </p:spTree>
    <p:extLst>
      <p:ext uri="{BB962C8B-B14F-4D97-AF65-F5344CB8AC3E}">
        <p14:creationId xmlns:p14="http://schemas.microsoft.com/office/powerpoint/2010/main" val="3188711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normAutofit lnSpcReduction="10000"/>
          </a:bodyPr>
          <a:lstStyle/>
          <a:p>
            <a:r>
              <a:rPr lang="fr-FR" dirty="0"/>
              <a:t>B</a:t>
            </a:r>
            <a:r>
              <a:rPr lang="fr-FR" dirty="0" smtClean="0"/>
              <a:t>. La sensibilité profonde ou proprioceptive: </a:t>
            </a:r>
          </a:p>
          <a:p>
            <a:pPr>
              <a:buFont typeface="Wingdings" panose="05000000000000000000" pitchFamily="2" charset="2"/>
              <a:buChar char="ü"/>
            </a:pPr>
            <a:r>
              <a:rPr lang="fr-FR" dirty="0"/>
              <a:t>L</a:t>
            </a:r>
            <a:r>
              <a:rPr lang="fr-FR" dirty="0" smtClean="0"/>
              <a:t>e </a:t>
            </a:r>
            <a:r>
              <a:rPr lang="fr-FR" dirty="0"/>
              <a:t>sens de position d'un segment de membre (</a:t>
            </a:r>
            <a:r>
              <a:rPr lang="fr-FR" dirty="0" err="1"/>
              <a:t>arthrokinesthésie</a:t>
            </a:r>
            <a:r>
              <a:rPr lang="fr-FR" dirty="0"/>
              <a:t>), le malade ayant les yeux fermés : on recherche des erreurs au sens de position du gros orteil </a:t>
            </a:r>
            <a:r>
              <a:rPr lang="fr-FR" dirty="0" smtClean="0"/>
              <a:t>ou </a:t>
            </a:r>
            <a:r>
              <a:rPr lang="fr-FR" dirty="0"/>
              <a:t>des doigts de la main</a:t>
            </a:r>
            <a:r>
              <a:rPr lang="fr-FR" dirty="0" smtClean="0"/>
              <a:t>.</a:t>
            </a:r>
          </a:p>
          <a:p>
            <a:pPr>
              <a:buFont typeface="Wingdings" panose="05000000000000000000" pitchFamily="2" charset="2"/>
              <a:buChar char="ü"/>
            </a:pPr>
            <a:r>
              <a:rPr lang="fr-FR" dirty="0"/>
              <a:t>Lors de l'épreuve de préhension aveugle du pouce, le sujet doit aller prendre son pouce avec sa main </a:t>
            </a:r>
            <a:r>
              <a:rPr lang="fr-FR" dirty="0" err="1"/>
              <a:t>contralatérale</a:t>
            </a:r>
            <a:r>
              <a:rPr lang="fr-FR" dirty="0"/>
              <a:t>.</a:t>
            </a:r>
            <a:endParaRPr lang="fr-FR" dirty="0" smtClean="0"/>
          </a:p>
        </p:txBody>
      </p:sp>
    </p:spTree>
    <p:extLst>
      <p:ext uri="{BB962C8B-B14F-4D97-AF65-F5344CB8AC3E}">
        <p14:creationId xmlns:p14="http://schemas.microsoft.com/office/powerpoint/2010/main" val="1330220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normAutofit/>
          </a:bodyPr>
          <a:lstStyle/>
          <a:p>
            <a:r>
              <a:rPr lang="fr-FR" dirty="0"/>
              <a:t>B</a:t>
            </a:r>
            <a:r>
              <a:rPr lang="fr-FR" dirty="0" smtClean="0"/>
              <a:t>. La sensibilité profonde ou proprioceptive: </a:t>
            </a:r>
          </a:p>
          <a:p>
            <a:pPr>
              <a:buFont typeface="Wingdings" panose="05000000000000000000" pitchFamily="2" charset="2"/>
              <a:buChar char="ü"/>
            </a:pPr>
            <a:r>
              <a:rPr lang="fr-FR" dirty="0"/>
              <a:t>L</a:t>
            </a:r>
            <a:r>
              <a:rPr lang="fr-FR" dirty="0" smtClean="0"/>
              <a:t>e </a:t>
            </a:r>
            <a:r>
              <a:rPr lang="fr-FR" dirty="0"/>
              <a:t>sens vibratoire (</a:t>
            </a:r>
            <a:r>
              <a:rPr lang="fr-FR" dirty="0" err="1"/>
              <a:t>pallesthésie</a:t>
            </a:r>
            <a:r>
              <a:rPr lang="fr-FR" dirty="0"/>
              <a:t>) à l'aide d'un diapason que l'on fait vibrer et que l'on pose sur les surfaces osseuses sous-cutanées (bord antérieur du tibia, chevilles, styloïdes).</a:t>
            </a:r>
            <a:endParaRPr lang="fr-FR" dirty="0" smtClean="0"/>
          </a:p>
        </p:txBody>
      </p:sp>
    </p:spTree>
    <p:extLst>
      <p:ext uri="{BB962C8B-B14F-4D97-AF65-F5344CB8AC3E}">
        <p14:creationId xmlns:p14="http://schemas.microsoft.com/office/powerpoint/2010/main" val="2855668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normAutofit/>
          </a:bodyPr>
          <a:lstStyle/>
          <a:p>
            <a:r>
              <a:rPr lang="fr-FR" dirty="0" smtClean="0"/>
              <a:t>C. La sensibilité thermo-algique: </a:t>
            </a:r>
          </a:p>
          <a:p>
            <a:pPr>
              <a:buFont typeface="Wingdings" panose="05000000000000000000" pitchFamily="2" charset="2"/>
              <a:buChar char="ü"/>
            </a:pPr>
            <a:r>
              <a:rPr lang="fr-FR" dirty="0"/>
              <a:t>On examine la sensibilité à la douleur avec une épingle et la sensibilité thermique en utilisant des tubes remplis d'eau chaude ou de glace fondue.</a:t>
            </a:r>
            <a:endParaRPr lang="fr-FR" dirty="0" smtClean="0"/>
          </a:p>
        </p:txBody>
      </p:sp>
    </p:spTree>
    <p:extLst>
      <p:ext uri="{BB962C8B-B14F-4D97-AF65-F5344CB8AC3E}">
        <p14:creationId xmlns:p14="http://schemas.microsoft.com/office/powerpoint/2010/main" val="3158577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10. </a:t>
            </a:r>
            <a:r>
              <a:rPr lang="fr-FR" dirty="0" smtClean="0"/>
              <a:t>La sensibilité:</a:t>
            </a:r>
            <a:endParaRPr lang="fr-FR" dirty="0"/>
          </a:p>
        </p:txBody>
      </p:sp>
      <p:sp>
        <p:nvSpPr>
          <p:cNvPr id="3" name="Espace réservé du contenu 2"/>
          <p:cNvSpPr>
            <a:spLocks noGrp="1"/>
          </p:cNvSpPr>
          <p:nvPr>
            <p:ph idx="1"/>
          </p:nvPr>
        </p:nvSpPr>
        <p:spPr/>
        <p:txBody>
          <a:bodyPr>
            <a:normAutofit/>
          </a:bodyPr>
          <a:lstStyle/>
          <a:p>
            <a:r>
              <a:rPr lang="fr-FR" dirty="0" smtClean="0"/>
              <a:t>C. La sensibilité élaborée: </a:t>
            </a:r>
          </a:p>
          <a:p>
            <a:pPr>
              <a:buFont typeface="Wingdings" panose="05000000000000000000" pitchFamily="2" charset="2"/>
              <a:buChar char="ü"/>
            </a:pPr>
            <a:r>
              <a:rPr lang="fr-FR" dirty="0" smtClean="0"/>
              <a:t>On demande </a:t>
            </a:r>
            <a:r>
              <a:rPr lang="fr-FR" dirty="0"/>
              <a:t>au malade d'identifier divers objets par la palpation aveugle pour rechercher une astéréognosie (en l'absence d'anesthésie et de déficit moteur pouvant gêner la palpation).</a:t>
            </a:r>
            <a:endParaRPr lang="fr-FR" dirty="0" smtClean="0"/>
          </a:p>
        </p:txBody>
      </p:sp>
    </p:spTree>
    <p:extLst>
      <p:ext uri="{BB962C8B-B14F-4D97-AF65-F5344CB8AC3E}">
        <p14:creationId xmlns:p14="http://schemas.microsoft.com/office/powerpoint/2010/main" val="8324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Introduction:</a:t>
            </a:r>
            <a:endParaRPr lang="fr-FR" dirty="0"/>
          </a:p>
        </p:txBody>
      </p:sp>
      <p:sp>
        <p:nvSpPr>
          <p:cNvPr id="3" name="Espace réservé du contenu 2"/>
          <p:cNvSpPr>
            <a:spLocks noGrp="1"/>
          </p:cNvSpPr>
          <p:nvPr>
            <p:ph idx="1"/>
          </p:nvPr>
        </p:nvSpPr>
        <p:spPr/>
        <p:txBody>
          <a:bodyPr>
            <a:normAutofit/>
          </a:bodyPr>
          <a:lstStyle/>
          <a:p>
            <a:r>
              <a:rPr lang="fr-FR" dirty="0" smtClean="0"/>
              <a:t>Le </a:t>
            </a:r>
            <a:r>
              <a:rPr lang="fr-FR" dirty="0"/>
              <a:t>comportement, l'habillement et les réponses données par le patient informent sur son humeur et son adaptation sociale. </a:t>
            </a:r>
            <a:r>
              <a:rPr lang="fr-FR" dirty="0" smtClean="0"/>
              <a:t>          Un </a:t>
            </a:r>
            <a:r>
              <a:rPr lang="fr-FR" dirty="0"/>
              <a:t>langage ou discours ou des praxies anormales ou inhabituelles; une négligence spatiale; une posture inhabituelle; et d’autres troubles du mouvement peuvent être évidents avant l'examen clinique lui-même.</a:t>
            </a:r>
          </a:p>
        </p:txBody>
      </p:sp>
    </p:spTree>
    <p:extLst>
      <p:ext uri="{BB962C8B-B14F-4D97-AF65-F5344CB8AC3E}">
        <p14:creationId xmlns:p14="http://schemas.microsoft.com/office/powerpoint/2010/main" val="3117907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 La marche</a:t>
            </a:r>
            <a:endParaRPr lang="fr-FR" dirty="0"/>
          </a:p>
        </p:txBody>
      </p:sp>
      <p:sp>
        <p:nvSpPr>
          <p:cNvPr id="3" name="Espace réservé du contenu 2"/>
          <p:cNvSpPr>
            <a:spLocks noGrp="1"/>
          </p:cNvSpPr>
          <p:nvPr>
            <p:ph idx="1"/>
          </p:nvPr>
        </p:nvSpPr>
        <p:spPr>
          <a:xfrm>
            <a:off x="457200" y="1412776"/>
            <a:ext cx="8229600" cy="5040560"/>
          </a:xfrm>
        </p:spPr>
        <p:txBody>
          <a:bodyPr>
            <a:normAutofit fontScale="92500" lnSpcReduction="10000"/>
          </a:bodyPr>
          <a:lstStyle/>
          <a:p>
            <a:pPr>
              <a:buFontTx/>
              <a:buChar char="-"/>
            </a:pPr>
            <a:r>
              <a:rPr lang="fr-FR" dirty="0" smtClean="0"/>
              <a:t>Par </a:t>
            </a:r>
            <a:r>
              <a:rPr lang="fr-FR" dirty="0"/>
              <a:t>le nombre de systèmes neurologiques (et aussi non neurologiques) qu'elle mobilise, l'étude de la marche est très </a:t>
            </a:r>
            <a:r>
              <a:rPr lang="fr-FR" dirty="0" smtClean="0"/>
              <a:t>informative</a:t>
            </a:r>
          </a:p>
          <a:p>
            <a:pPr lvl="0"/>
            <a:r>
              <a:rPr lang="fr-FR" dirty="0">
                <a:solidFill>
                  <a:prstClr val="black"/>
                </a:solidFill>
              </a:rPr>
              <a:t>On examine:</a:t>
            </a:r>
          </a:p>
          <a:p>
            <a:pPr marL="0" lvl="0" indent="0">
              <a:buNone/>
            </a:pPr>
            <a:r>
              <a:rPr lang="fr-FR" dirty="0">
                <a:solidFill>
                  <a:prstClr val="black"/>
                </a:solidFill>
              </a:rPr>
              <a:t>	- la vitesse </a:t>
            </a:r>
          </a:p>
          <a:p>
            <a:pPr marL="0" lvl="0" indent="0">
              <a:buNone/>
            </a:pPr>
            <a:r>
              <a:rPr lang="fr-FR" dirty="0">
                <a:solidFill>
                  <a:prstClr val="black"/>
                </a:solidFill>
              </a:rPr>
              <a:t>	- l’amplitude</a:t>
            </a:r>
          </a:p>
          <a:p>
            <a:pPr marL="0" lvl="0" indent="0">
              <a:buNone/>
            </a:pPr>
            <a:r>
              <a:rPr lang="fr-FR" dirty="0">
                <a:solidFill>
                  <a:prstClr val="black"/>
                </a:solidFill>
              </a:rPr>
              <a:t>	- la régularité du pas</a:t>
            </a:r>
          </a:p>
          <a:p>
            <a:pPr marL="0" lvl="0" indent="0">
              <a:buNone/>
            </a:pPr>
            <a:r>
              <a:rPr lang="fr-FR" dirty="0">
                <a:solidFill>
                  <a:prstClr val="black"/>
                </a:solidFill>
              </a:rPr>
              <a:t>	- l’orientation (rectiligne ou pas)</a:t>
            </a:r>
          </a:p>
          <a:p>
            <a:pPr marL="0" lvl="0" indent="0">
              <a:buNone/>
            </a:pPr>
            <a:r>
              <a:rPr lang="fr-FR" dirty="0">
                <a:solidFill>
                  <a:prstClr val="black"/>
                </a:solidFill>
              </a:rPr>
              <a:t>	- le demi-tour (harmonieux ou décomposé)</a:t>
            </a:r>
          </a:p>
          <a:p>
            <a:pPr marL="0" lvl="0" indent="0">
              <a:buNone/>
            </a:pPr>
            <a:r>
              <a:rPr lang="fr-FR" dirty="0">
                <a:solidFill>
                  <a:prstClr val="black"/>
                </a:solidFill>
              </a:rPr>
              <a:t>	- le ballant automatique des bras</a:t>
            </a:r>
          </a:p>
          <a:p>
            <a:pPr>
              <a:buFontTx/>
              <a:buChar char="-"/>
            </a:pPr>
            <a:endParaRPr lang="fr-FR" dirty="0"/>
          </a:p>
        </p:txBody>
      </p:sp>
    </p:spTree>
    <p:extLst>
      <p:ext uri="{BB962C8B-B14F-4D97-AF65-F5344CB8AC3E}">
        <p14:creationId xmlns:p14="http://schemas.microsoft.com/office/powerpoint/2010/main" val="1084511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II. La station debout</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On demande au patient de se tenir debout,  les </a:t>
            </a:r>
            <a:r>
              <a:rPr lang="fr-FR" dirty="0"/>
              <a:t>pieds bien joints l'un contre l'autre, bras tendus à l'horizontale, d'abord en gardant les yeux ouverts, puis </a:t>
            </a:r>
            <a:r>
              <a:rPr lang="fr-FR" dirty="0" smtClean="0"/>
              <a:t>fermés.</a:t>
            </a:r>
          </a:p>
          <a:p>
            <a:r>
              <a:rPr lang="fr-FR" dirty="0"/>
              <a:t>On observe l'axe du corps avant et après occlusion des yeux (oscillations ou non, déviation latéralisée ou non), les tendons des muscles tibiaux (jambiers) antérieurs (qui normalement ne doivent pas bouger).</a:t>
            </a:r>
          </a:p>
        </p:txBody>
      </p:sp>
    </p:spTree>
    <p:extLst>
      <p:ext uri="{BB962C8B-B14F-4D97-AF65-F5344CB8AC3E}">
        <p14:creationId xmlns:p14="http://schemas.microsoft.com/office/powerpoint/2010/main" val="319896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III. La force musculaire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Tout examen doit être comparatif</a:t>
            </a:r>
          </a:p>
          <a:p>
            <a:pPr marL="514350" indent="-514350">
              <a:buAutoNum type="arabicPeriod"/>
            </a:pPr>
            <a:r>
              <a:rPr lang="fr-FR" dirty="0" smtClean="0"/>
              <a:t>Appréciation globale:</a:t>
            </a:r>
          </a:p>
          <a:p>
            <a:pPr>
              <a:buFont typeface="Wingdings" panose="05000000000000000000" pitchFamily="2" charset="2"/>
              <a:buChar char="q"/>
            </a:pPr>
            <a:r>
              <a:rPr lang="fr-FR" dirty="0"/>
              <a:t>M</a:t>
            </a:r>
            <a:r>
              <a:rPr lang="fr-FR" dirty="0" smtClean="0"/>
              <a:t>embres supérieurs: épreuve des bras tendus (à l’horizontale)</a:t>
            </a:r>
          </a:p>
          <a:p>
            <a:pPr>
              <a:buFont typeface="Wingdings" panose="05000000000000000000" pitchFamily="2" charset="2"/>
              <a:buChar char="q"/>
            </a:pPr>
            <a:r>
              <a:rPr lang="fr-FR" dirty="0" smtClean="0"/>
              <a:t>Membres inférieurs: </a:t>
            </a:r>
          </a:p>
          <a:p>
            <a:pPr lvl="1">
              <a:buFont typeface="Courier New" panose="02070309020205020404" pitchFamily="49" charset="0"/>
              <a:buChar char="o"/>
            </a:pPr>
            <a:r>
              <a:rPr lang="fr-FR" dirty="0"/>
              <a:t>M</a:t>
            </a:r>
            <a:r>
              <a:rPr lang="fr-FR" dirty="0" smtClean="0"/>
              <a:t>anœuvre de </a:t>
            </a:r>
            <a:r>
              <a:rPr lang="fr-FR" dirty="0" err="1" smtClean="0"/>
              <a:t>Mingazzini</a:t>
            </a:r>
            <a:r>
              <a:rPr lang="fr-FR" dirty="0" smtClean="0"/>
              <a:t> ( décubitus dorsal, cuisses à la verticale et jambes à l’horizontale)</a:t>
            </a:r>
          </a:p>
          <a:p>
            <a:pPr lvl="1">
              <a:buFont typeface="Courier New" panose="02070309020205020404" pitchFamily="49" charset="0"/>
              <a:buChar char="o"/>
            </a:pPr>
            <a:r>
              <a:rPr lang="fr-FR" dirty="0" smtClean="0"/>
              <a:t>Manœuvre de Barré (décubitus ventral, jambes    à la verticale)</a:t>
            </a:r>
          </a:p>
          <a:p>
            <a:pPr marL="57150" indent="0">
              <a:buNone/>
            </a:pPr>
            <a:r>
              <a:rPr lang="fr-FR" dirty="0" smtClean="0"/>
              <a:t>Il convient d’attendre 10 à 20 secondes avant de conclure à l’absence de déficit</a:t>
            </a:r>
          </a:p>
          <a:p>
            <a:pPr>
              <a:buFont typeface="Wingdings" panose="05000000000000000000" pitchFamily="2" charset="2"/>
              <a:buChar char="q"/>
            </a:pPr>
            <a:endParaRPr lang="fr-FR" dirty="0"/>
          </a:p>
        </p:txBody>
      </p:sp>
    </p:spTree>
    <p:extLst>
      <p:ext uri="{BB962C8B-B14F-4D97-AF65-F5344CB8AC3E}">
        <p14:creationId xmlns:p14="http://schemas.microsoft.com/office/powerpoint/2010/main" val="819549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III. La force musculaire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Tout examen doit être comparatif</a:t>
            </a:r>
          </a:p>
          <a:p>
            <a:pPr marL="0" indent="0">
              <a:buNone/>
            </a:pPr>
            <a:r>
              <a:rPr lang="fr-FR" dirty="0" smtClean="0"/>
              <a:t>2. </a:t>
            </a:r>
            <a:r>
              <a:rPr lang="fr-FR" dirty="0" err="1" smtClean="0"/>
              <a:t>Évluation</a:t>
            </a:r>
            <a:r>
              <a:rPr lang="fr-FR" dirty="0" smtClean="0"/>
              <a:t> segmentaire (muscle par muscle):</a:t>
            </a:r>
          </a:p>
          <a:p>
            <a:r>
              <a:rPr lang="fr-FR" dirty="0"/>
              <a:t>La cotation est la suivante :</a:t>
            </a:r>
          </a:p>
          <a:p>
            <a:pPr lvl="1"/>
            <a:r>
              <a:rPr lang="fr-FR" dirty="0"/>
              <a:t>0 : absence de contraction</a:t>
            </a:r>
          </a:p>
          <a:p>
            <a:pPr lvl="1"/>
            <a:r>
              <a:rPr lang="fr-FR" dirty="0"/>
              <a:t>1 : contraction sans effet moteur</a:t>
            </a:r>
          </a:p>
          <a:p>
            <a:pPr lvl="1"/>
            <a:r>
              <a:rPr lang="fr-FR" dirty="0"/>
              <a:t>2 : contraction avec déplacement (mais pas contre la pesanteur)</a:t>
            </a:r>
          </a:p>
          <a:p>
            <a:pPr lvl="1"/>
            <a:r>
              <a:rPr lang="fr-FR" dirty="0"/>
              <a:t>3 : contraction contre la pesanteur</a:t>
            </a:r>
          </a:p>
          <a:p>
            <a:pPr lvl="1"/>
            <a:r>
              <a:rPr lang="fr-FR" dirty="0"/>
              <a:t>4 : contraction contre résistance</a:t>
            </a:r>
          </a:p>
          <a:p>
            <a:pPr lvl="1"/>
            <a:r>
              <a:rPr lang="fr-FR" dirty="0"/>
              <a:t>5 : normal</a:t>
            </a:r>
          </a:p>
          <a:p>
            <a:pPr>
              <a:buFont typeface="Wingdings" panose="05000000000000000000" pitchFamily="2" charset="2"/>
              <a:buChar char="q"/>
            </a:pPr>
            <a:endParaRPr lang="fr-FR" dirty="0"/>
          </a:p>
        </p:txBody>
      </p:sp>
    </p:spTree>
    <p:extLst>
      <p:ext uri="{BB962C8B-B14F-4D97-AF65-F5344CB8AC3E}">
        <p14:creationId xmlns:p14="http://schemas.microsoft.com/office/powerpoint/2010/main" val="313020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IV. Le tonus musculaire</a:t>
            </a:r>
            <a:endParaRPr lang="fr-FR" dirty="0"/>
          </a:p>
        </p:txBody>
      </p:sp>
      <p:sp>
        <p:nvSpPr>
          <p:cNvPr id="3" name="Espace réservé du contenu 2"/>
          <p:cNvSpPr>
            <a:spLocks noGrp="1"/>
          </p:cNvSpPr>
          <p:nvPr>
            <p:ph idx="1"/>
          </p:nvPr>
        </p:nvSpPr>
        <p:spPr/>
        <p:txBody>
          <a:bodyPr>
            <a:normAutofit/>
          </a:bodyPr>
          <a:lstStyle/>
          <a:p>
            <a:r>
              <a:rPr lang="fr-FR" dirty="0" smtClean="0"/>
              <a:t>On évalue la résistance passive: on évalue </a:t>
            </a:r>
            <a:r>
              <a:rPr lang="fr-FR" dirty="0"/>
              <a:t>la résistance à la mobilisation passive des différents segments de membres ; la mobilisation est effectuée à vitesse moyenne puis à grande </a:t>
            </a:r>
            <a:r>
              <a:rPr lang="fr-FR" dirty="0" smtClean="0"/>
              <a:t>vitesse.</a:t>
            </a:r>
          </a:p>
          <a:p>
            <a:pPr marL="0" indent="0">
              <a:buNone/>
            </a:pPr>
            <a:endParaRPr lang="fr-FR" dirty="0"/>
          </a:p>
        </p:txBody>
      </p:sp>
    </p:spTree>
    <p:extLst>
      <p:ext uri="{BB962C8B-B14F-4D97-AF65-F5344CB8AC3E}">
        <p14:creationId xmlns:p14="http://schemas.microsoft.com/office/powerpoint/2010/main" val="29446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7. Les ROT: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Membres supérieurs:</a:t>
            </a:r>
          </a:p>
          <a:p>
            <a:pPr lvl="1"/>
            <a:r>
              <a:rPr lang="fr-FR" b="1" dirty="0"/>
              <a:t>Réflexe bicipital</a:t>
            </a:r>
            <a:r>
              <a:rPr lang="fr-FR" dirty="0"/>
              <a:t> </a:t>
            </a:r>
            <a:r>
              <a:rPr lang="fr-FR" dirty="0" smtClean="0"/>
              <a:t>:</a:t>
            </a:r>
            <a:br>
              <a:rPr lang="fr-FR" dirty="0" smtClean="0"/>
            </a:br>
            <a:r>
              <a:rPr lang="fr-FR" dirty="0" smtClean="0"/>
              <a:t/>
            </a:r>
            <a:br>
              <a:rPr lang="fr-FR" dirty="0" smtClean="0"/>
            </a:br>
            <a:r>
              <a:rPr lang="fr-FR" dirty="0"/>
              <a:t>Avant-bras en semi-flexion et supination</a:t>
            </a:r>
            <a:r>
              <a:rPr lang="fr-FR" dirty="0" smtClean="0"/>
              <a:t/>
            </a:r>
            <a:br>
              <a:rPr lang="fr-FR" dirty="0" smtClean="0"/>
            </a:br>
            <a:r>
              <a:rPr lang="fr-FR" dirty="0" smtClean="0"/>
              <a:t/>
            </a:r>
            <a:br>
              <a:rPr lang="fr-FR" dirty="0" smtClean="0"/>
            </a:br>
            <a:r>
              <a:rPr lang="fr-FR" dirty="0"/>
              <a:t>Percussion du pouce placé sur le tendon du biceps brachial</a:t>
            </a:r>
            <a:r>
              <a:rPr lang="fr-FR" dirty="0" smtClean="0"/>
              <a:t/>
            </a:r>
            <a:br>
              <a:rPr lang="fr-FR" dirty="0" smtClean="0"/>
            </a:br>
            <a:r>
              <a:rPr lang="fr-FR" dirty="0" smtClean="0"/>
              <a:t/>
            </a:r>
            <a:br>
              <a:rPr lang="fr-FR" dirty="0" smtClean="0"/>
            </a:br>
            <a:r>
              <a:rPr lang="fr-FR" dirty="0"/>
              <a:t>Réponse : contraction du biceps et flexion du coude</a:t>
            </a:r>
            <a:r>
              <a:rPr lang="fr-FR" dirty="0" smtClean="0"/>
              <a:t/>
            </a:r>
            <a:br>
              <a:rPr lang="fr-FR" dirty="0" smtClean="0"/>
            </a:br>
            <a:r>
              <a:rPr lang="fr-FR" dirty="0" smtClean="0"/>
              <a:t/>
            </a:r>
            <a:br>
              <a:rPr lang="fr-FR" dirty="0" smtClean="0"/>
            </a:br>
            <a:endParaRPr lang="fr-FR" dirty="0"/>
          </a:p>
        </p:txBody>
      </p:sp>
    </p:spTree>
    <p:extLst>
      <p:ext uri="{BB962C8B-B14F-4D97-AF65-F5344CB8AC3E}">
        <p14:creationId xmlns:p14="http://schemas.microsoft.com/office/powerpoint/2010/main" val="14441739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40445</TotalTime>
  <Words>1097</Words>
  <Application>Microsoft Office PowerPoint</Application>
  <PresentationFormat>Affichage à l'écran (4:3)</PresentationFormat>
  <Paragraphs>121</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TD: Examen neurologique 1</vt:lpstr>
      <vt:lpstr>Introduction:</vt:lpstr>
      <vt:lpstr>Introduction:</vt:lpstr>
      <vt:lpstr>I. La marche</vt:lpstr>
      <vt:lpstr>II. La station debout</vt:lpstr>
      <vt:lpstr>III. La force musculaire</vt:lpstr>
      <vt:lpstr>III. La force musculaire</vt:lpstr>
      <vt:lpstr>IV. Le tonus musculaire</vt:lpstr>
      <vt:lpstr>7. Les ROT:</vt:lpstr>
      <vt:lpstr>7. Les ROT:</vt:lpstr>
      <vt:lpstr>7. Les ROT:</vt:lpstr>
      <vt:lpstr>7. Les ROT:</vt:lpstr>
      <vt:lpstr>7. Les ROT:</vt:lpstr>
      <vt:lpstr>7. Les ROT:</vt:lpstr>
      <vt:lpstr>7. Les ROT:</vt:lpstr>
      <vt:lpstr>7. Les ROT:</vt:lpstr>
      <vt:lpstr>8. Les reflexes cutanéomuqueux: </vt:lpstr>
      <vt:lpstr>8. Les reflexes cutanéomuqueux: </vt:lpstr>
      <vt:lpstr>8. Les reflexes cutanéomuqueux: </vt:lpstr>
      <vt:lpstr>8. Les reflexes cutanéomuqueux: </vt:lpstr>
      <vt:lpstr>8. Les reflexes cutanéomuqueux: </vt:lpstr>
      <vt:lpstr>9. La coordination motrice:</vt:lpstr>
      <vt:lpstr>10. La sensibilité:</vt:lpstr>
      <vt:lpstr>10. La sensibilité:</vt:lpstr>
      <vt:lpstr>10. La sensibilité:</vt:lpstr>
      <vt:lpstr>10. La sensibilité:</vt:lpstr>
      <vt:lpstr>10. La sensibilité:</vt:lpstr>
      <vt:lpstr>10. La sensibilité: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Examen neurologique</dc:title>
  <dc:creator>user</dc:creator>
  <cp:lastModifiedBy>user</cp:lastModifiedBy>
  <cp:revision>69</cp:revision>
  <dcterms:created xsi:type="dcterms:W3CDTF">2019-11-02T16:37:33Z</dcterms:created>
  <dcterms:modified xsi:type="dcterms:W3CDTF">2020-05-14T16:50:21Z</dcterms:modified>
</cp:coreProperties>
</file>