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 id="263" r:id="rId9"/>
    <p:sldId id="273" r:id="rId10"/>
    <p:sldId id="264" r:id="rId11"/>
    <p:sldId id="266" r:id="rId12"/>
    <p:sldId id="265" r:id="rId13"/>
    <p:sldId id="267" r:id="rId14"/>
    <p:sldId id="268" r:id="rId15"/>
    <p:sldId id="269" r:id="rId16"/>
    <p:sldId id="270" r:id="rId17"/>
    <p:sldId id="271" r:id="rId18"/>
    <p:sldId id="272"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40" autoAdjust="0"/>
    <p:restoredTop sz="94660"/>
  </p:normalViewPr>
  <p:slideViewPr>
    <p:cSldViewPr>
      <p:cViewPr>
        <p:scale>
          <a:sx n="98" d="100"/>
          <a:sy n="98" d="100"/>
        </p:scale>
        <p:origin x="-804" y="3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D5A90830-B060-4F7D-B381-0AC730FAD686}" type="datetimeFigureOut">
              <a:rPr lang="fr-FR" smtClean="0"/>
              <a:pPr/>
              <a:t>07/04/2020</a:t>
            </a:fld>
            <a:endParaRPr lang="fr-FR"/>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F7FCE3-C1D3-44FE-822A-79FBE534F75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5A90830-B060-4F7D-B381-0AC730FAD686}" type="datetimeFigureOut">
              <a:rPr lang="fr-FR" smtClean="0"/>
              <a:pPr/>
              <a:t>07/04/2020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F7FCE3-C1D3-44FE-822A-79FBE534F75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5A90830-B060-4F7D-B381-0AC730FAD686}" type="datetimeFigureOut">
              <a:rPr lang="fr-FR" smtClean="0"/>
              <a:pPr/>
              <a:t>07/04/2020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F7FCE3-C1D3-44FE-822A-79FBE534F75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5A90830-B060-4F7D-B381-0AC730FAD686}" type="datetimeFigureOut">
              <a:rPr lang="fr-FR" smtClean="0"/>
              <a:pPr/>
              <a:t>07/04/2020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F7FCE3-C1D3-44FE-822A-79FBE534F75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5A90830-B060-4F7D-B381-0AC730FAD686}" type="datetimeFigureOut">
              <a:rPr lang="fr-FR" smtClean="0"/>
              <a:pPr/>
              <a:t>07/04/2020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F7FCE3-C1D3-44FE-822A-79FBE534F75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5A90830-B060-4F7D-B381-0AC730FAD686}" type="datetimeFigureOut">
              <a:rPr lang="fr-FR" smtClean="0"/>
              <a:pPr/>
              <a:t>07/04/2020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F7FCE3-C1D3-44FE-822A-79FBE534F75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D5A90830-B060-4F7D-B381-0AC730FAD686}" type="datetimeFigureOut">
              <a:rPr lang="fr-FR" smtClean="0"/>
              <a:pPr/>
              <a:t>07/04/2020</a:t>
            </a:fld>
            <a:endParaRPr lang="fr-FR"/>
          </a:p>
        </p:txBody>
      </p:sp>
      <p:sp>
        <p:nvSpPr>
          <p:cNvPr id="27" name="Espace réservé du numéro de diapositive 26"/>
          <p:cNvSpPr>
            <a:spLocks noGrp="1"/>
          </p:cNvSpPr>
          <p:nvPr>
            <p:ph type="sldNum" sz="quarter" idx="11"/>
          </p:nvPr>
        </p:nvSpPr>
        <p:spPr/>
        <p:txBody>
          <a:bodyPr rtlCol="0"/>
          <a:lstStyle/>
          <a:p>
            <a:fld id="{ADF7FCE3-C1D3-44FE-822A-79FBE534F751}" type="slidenum">
              <a:rPr lang="fr-FR" smtClean="0"/>
              <a:pPr/>
              <a:t>‹N°›</a:t>
            </a:fld>
            <a:endParaRPr lang="fr-FR"/>
          </a:p>
        </p:txBody>
      </p:sp>
      <p:sp>
        <p:nvSpPr>
          <p:cNvPr id="28" name="Espace réservé du pied de page 27"/>
          <p:cNvSpPr>
            <a:spLocks noGrp="1"/>
          </p:cNvSpPr>
          <p:nvPr>
            <p:ph type="ftr" sz="quarter" idx="12"/>
          </p:nvPr>
        </p:nvSpPr>
        <p:spPr/>
        <p:txBody>
          <a:bodyPr rtlCol="0"/>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D5A90830-B060-4F7D-B381-0AC730FAD686}" type="datetimeFigureOut">
              <a:rPr lang="fr-FR" smtClean="0"/>
              <a:pPr/>
              <a:t>07/04/2020</a:t>
            </a:fld>
            <a:endParaRPr lang="fr-FR"/>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a:p>
        </p:txBody>
      </p:sp>
      <p:sp>
        <p:nvSpPr>
          <p:cNvPr id="5" name="Espace réservé du numéro de diapositive 4"/>
          <p:cNvSpPr>
            <a:spLocks noGrp="1"/>
          </p:cNvSpPr>
          <p:nvPr>
            <p:ph type="sldNum" sz="quarter" idx="12"/>
          </p:nvPr>
        </p:nvSpPr>
        <p:spPr>
          <a:xfrm>
            <a:off x="8174736" y="2272"/>
            <a:ext cx="762000" cy="365760"/>
          </a:xfrm>
        </p:spPr>
        <p:txBody>
          <a:bodyPr/>
          <a:lstStyle/>
          <a:p>
            <a:fld id="{ADF7FCE3-C1D3-44FE-822A-79FBE534F75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A90830-B060-4F7D-B381-0AC730FAD686}" type="datetimeFigureOut">
              <a:rPr lang="fr-FR" smtClean="0"/>
              <a:pPr/>
              <a:t>07/04/2020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DF7FCE3-C1D3-44FE-822A-79FBE534F75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5A90830-B060-4F7D-B381-0AC730FAD686}" type="datetimeFigureOut">
              <a:rPr lang="fr-FR" smtClean="0"/>
              <a:pPr/>
              <a:t>07/04/2020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F7FCE3-C1D3-44FE-822A-79FBE534F75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5A90830-B060-4F7D-B381-0AC730FAD686}" type="datetimeFigureOut">
              <a:rPr lang="fr-FR" smtClean="0"/>
              <a:pPr/>
              <a:t>07/04/2020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F7FCE3-C1D3-44FE-822A-79FBE534F75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5A90830-B060-4F7D-B381-0AC730FAD686}" type="datetimeFigureOut">
              <a:rPr lang="fr-FR" smtClean="0"/>
              <a:pPr/>
              <a:t>07/04/2020</a:t>
            </a:fld>
            <a:endParaRPr lang="fr-FR"/>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F7FCE3-C1D3-44FE-822A-79FBE534F75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SCLEROSE EN PLAQUES</a:t>
            </a:r>
            <a:endParaRPr lang="fr-FR" dirty="0"/>
          </a:p>
        </p:txBody>
      </p:sp>
      <p:sp>
        <p:nvSpPr>
          <p:cNvPr id="3" name="Sous-titre 2"/>
          <p:cNvSpPr>
            <a:spLocks noGrp="1"/>
          </p:cNvSpPr>
          <p:nvPr>
            <p:ph type="subTitle" idx="1"/>
          </p:nvPr>
        </p:nvSpPr>
        <p:spPr/>
        <p:txBody>
          <a:bodyPr/>
          <a:lstStyle/>
          <a:p>
            <a:r>
              <a:rPr lang="fr-FR" dirty="0" smtClean="0"/>
              <a:t>Dr S.BOUROKBA</a:t>
            </a:r>
          </a:p>
          <a:p>
            <a:r>
              <a:rPr lang="fr-FR" dirty="0" smtClean="0"/>
              <a:t>Service de neurologie</a:t>
            </a:r>
          </a:p>
          <a:p>
            <a:r>
              <a:rPr lang="fr-FR" dirty="0" smtClean="0"/>
              <a:t>Adresse mail</a:t>
            </a:r>
            <a:r>
              <a:rPr lang="fr-FR" smtClean="0"/>
              <a:t>: bourokbasamia@yahoo.fr</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857250" indent="-857250">
              <a:buFont typeface="+mj-lt"/>
              <a:buAutoNum type="romanUcPeriod" startAt="4"/>
            </a:pPr>
            <a:r>
              <a:rPr lang="fr-FR" dirty="0" smtClean="0"/>
              <a:t>CLINIQUE</a:t>
            </a:r>
            <a:endParaRPr lang="fr-FR" dirty="0"/>
          </a:p>
        </p:txBody>
      </p:sp>
      <p:sp>
        <p:nvSpPr>
          <p:cNvPr id="3" name="Espace réservé du contenu 2"/>
          <p:cNvSpPr>
            <a:spLocks noGrp="1"/>
          </p:cNvSpPr>
          <p:nvPr>
            <p:ph idx="1"/>
          </p:nvPr>
        </p:nvSpPr>
        <p:spPr/>
        <p:txBody>
          <a:bodyPr>
            <a:normAutofit/>
          </a:bodyPr>
          <a:lstStyle/>
          <a:p>
            <a:r>
              <a:rPr lang="fr-FR" dirty="0" smtClean="0"/>
              <a:t>La présentation clinique est très variable, fonction de la localisation de la plaque. Elle peut être mono- ou </a:t>
            </a:r>
            <a:r>
              <a:rPr lang="fr-FR" dirty="0" err="1" smtClean="0"/>
              <a:t>plurisymptomatique</a:t>
            </a:r>
            <a:r>
              <a:rPr lang="fr-FR" dirty="0" smtClean="0"/>
              <a:t>.</a:t>
            </a:r>
          </a:p>
          <a:p>
            <a:r>
              <a:rPr lang="fr-FR" u="sng" dirty="0" smtClean="0"/>
              <a:t>SYMPTOMES:</a:t>
            </a:r>
          </a:p>
          <a:p>
            <a:pPr marL="624078" indent="-514350">
              <a:buFont typeface="+mj-lt"/>
              <a:buAutoNum type="arabicPeriod"/>
            </a:pPr>
            <a:r>
              <a:rPr lang="fr-FR" b="1" dirty="0" smtClean="0"/>
              <a:t>Les </a:t>
            </a:r>
            <a:r>
              <a:rPr lang="fr-FR" b="1" i="1" dirty="0" smtClean="0"/>
              <a:t>troubles moteurs</a:t>
            </a:r>
            <a:r>
              <a:rPr lang="fr-FR" dirty="0" smtClean="0"/>
              <a:t> : déficits et troubles de la marche (limitation du périmètre de marche, fauchage), </a:t>
            </a:r>
            <a:r>
              <a:rPr lang="fr-FR" dirty="0" err="1" smtClean="0"/>
              <a:t>monoparésie</a:t>
            </a:r>
            <a:r>
              <a:rPr lang="fr-FR" dirty="0" smtClean="0"/>
              <a:t> ou </a:t>
            </a:r>
            <a:r>
              <a:rPr lang="fr-FR" dirty="0" err="1" smtClean="0"/>
              <a:t>paraparésie</a:t>
            </a:r>
            <a:r>
              <a:rPr lang="fr-FR" dirty="0" smtClean="0"/>
              <a:t>, plus rarement, hémiparésie (syndrome pyramidal).</a:t>
            </a:r>
          </a:p>
          <a:p>
            <a:pPr marL="624078" indent="-514350">
              <a:buFont typeface="+mj-lt"/>
              <a:buAutoNum type="arabicPeriod"/>
            </a:pPr>
            <a:endParaRPr lang="fr-FR" dirty="0" smtClean="0"/>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066800"/>
          </a:xfrm>
        </p:spPr>
        <p:txBody>
          <a:bodyPr/>
          <a:lstStyle/>
          <a:p>
            <a:r>
              <a:rPr lang="fr-FR" dirty="0" smtClean="0"/>
              <a:t>clinique</a:t>
            </a:r>
            <a:endParaRPr lang="fr-FR" dirty="0"/>
          </a:p>
        </p:txBody>
      </p:sp>
      <p:sp>
        <p:nvSpPr>
          <p:cNvPr id="3" name="Espace réservé du contenu 2"/>
          <p:cNvSpPr>
            <a:spLocks noGrp="1"/>
          </p:cNvSpPr>
          <p:nvPr>
            <p:ph idx="1"/>
          </p:nvPr>
        </p:nvSpPr>
        <p:spPr>
          <a:xfrm>
            <a:off x="457200" y="1571612"/>
            <a:ext cx="8229600" cy="5286388"/>
          </a:xfrm>
        </p:spPr>
        <p:txBody>
          <a:bodyPr>
            <a:normAutofit fontScale="85000" lnSpcReduction="20000"/>
          </a:bodyPr>
          <a:lstStyle/>
          <a:p>
            <a:pPr marL="624078" indent="-514350">
              <a:buFont typeface="+mj-lt"/>
              <a:buAutoNum type="arabicPeriod" startAt="2"/>
            </a:pPr>
            <a:r>
              <a:rPr lang="fr-FR" b="1" i="1" dirty="0" smtClean="0"/>
              <a:t>Troubles de l’équilibre: </a:t>
            </a:r>
            <a:r>
              <a:rPr lang="fr-FR" dirty="0" smtClean="0"/>
              <a:t>syndrome cérébelleux</a:t>
            </a:r>
          </a:p>
          <a:p>
            <a:pPr marL="624078" indent="-514350">
              <a:buFont typeface="+mj-lt"/>
              <a:buAutoNum type="arabicPeriod" startAt="2"/>
            </a:pPr>
            <a:r>
              <a:rPr lang="fr-FR" b="1" dirty="0" smtClean="0"/>
              <a:t>La </a:t>
            </a:r>
            <a:r>
              <a:rPr lang="fr-FR" b="1" i="1" dirty="0" smtClean="0"/>
              <a:t>névrite optique rétrobulbaire</a:t>
            </a:r>
            <a:r>
              <a:rPr lang="fr-FR" b="1" dirty="0" smtClean="0"/>
              <a:t> :</a:t>
            </a:r>
            <a:r>
              <a:rPr lang="fr-FR" dirty="0" smtClean="0"/>
              <a:t> révèle la maladie dans un quart des cas, surtout chez l’adulte jeune. Baisse de l’acuité visuelle s’installant sur quelques heures à quelques jours, associée à une douleur périorbitaire augmentée par la mobilisation du globe oculaire dans 80 % des cas. Un scotome et une dyschromatopsie rouge/vert sont parfois retrouvés. Le fond d’œil est normal au début. Une décoloration de la papille peut être observée dans les semaines qui suivent l’épisode aigu. La récupération de la fonction visuelle est complète dans 80 % des cas en 6 mois. Après récupération, il peut survenir à l’effort ou lors de l’augmentation de la température corporelle, une baisse transitoire de quelques minutes de l’acuité visuelle (phénomène d’</a:t>
            </a:r>
            <a:r>
              <a:rPr lang="fr-FR" dirty="0" err="1" smtClean="0"/>
              <a:t>Uhthoff</a:t>
            </a:r>
            <a:r>
              <a:rPr lang="fr-FR" dirty="0" smtClean="0"/>
              <a:t>).</a:t>
            </a:r>
          </a:p>
          <a:p>
            <a:pPr marL="624078" indent="-514350">
              <a:buFont typeface="+mj-lt"/>
              <a:buAutoNum type="arabicPeriod" startAt="2"/>
            </a:pPr>
            <a:endParaRPr lang="fr-FR"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clinique</a:t>
            </a:r>
            <a:endParaRPr lang="fr-FR" dirty="0"/>
          </a:p>
        </p:txBody>
      </p:sp>
      <p:sp>
        <p:nvSpPr>
          <p:cNvPr id="3" name="Espace réservé du contenu 2"/>
          <p:cNvSpPr>
            <a:spLocks noGrp="1"/>
          </p:cNvSpPr>
          <p:nvPr>
            <p:ph idx="1"/>
          </p:nvPr>
        </p:nvSpPr>
        <p:spPr/>
        <p:txBody>
          <a:bodyPr>
            <a:normAutofit fontScale="85000" lnSpcReduction="10000"/>
          </a:bodyPr>
          <a:lstStyle/>
          <a:p>
            <a:pPr marL="624078" indent="-514350">
              <a:buFont typeface="+mj-lt"/>
              <a:buAutoNum type="arabicPeriod" startAt="4"/>
            </a:pPr>
            <a:r>
              <a:rPr lang="fr-FR" b="1" dirty="0" smtClean="0"/>
              <a:t>Les </a:t>
            </a:r>
            <a:r>
              <a:rPr lang="fr-FR" b="1" i="1" dirty="0" smtClean="0"/>
              <a:t>troubles sensitifs</a:t>
            </a:r>
            <a:r>
              <a:rPr lang="fr-FR" b="1" dirty="0" smtClean="0"/>
              <a:t> </a:t>
            </a:r>
            <a:r>
              <a:rPr lang="fr-FR" dirty="0" smtClean="0"/>
              <a:t>: premières manifestations de la maladie dans 20 % des cas. Ils correspondent à des picotements, des fourmillements, des sensations d’hypoesthésie ou même d’anesthésie, des douleurs, des décharges, des sensations de striction ou d’étau, de ruissellement, de chaud, de froid. Le signe de Lhermitte est très évocateur : il s’agit d’une impression de décharge électrique très brève le long de la colonne vertébrale, parfois des membres, se déclenchant électivement à la flexion de la tête vers l’avant. Il témoigne d une démyélinisation des cordons postérieurs de la moelle cervicale.</a:t>
            </a:r>
          </a:p>
          <a:p>
            <a:pPr marL="624078" indent="-514350">
              <a:buFont typeface="+mj-lt"/>
              <a:buAutoNum type="arabicPeriod" startAt="4"/>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clinique</a:t>
            </a:r>
            <a:endParaRPr lang="fr-FR" dirty="0"/>
          </a:p>
        </p:txBody>
      </p:sp>
      <p:sp>
        <p:nvSpPr>
          <p:cNvPr id="3" name="Espace réservé du contenu 2"/>
          <p:cNvSpPr>
            <a:spLocks noGrp="1"/>
          </p:cNvSpPr>
          <p:nvPr>
            <p:ph idx="1"/>
          </p:nvPr>
        </p:nvSpPr>
        <p:spPr/>
        <p:txBody>
          <a:bodyPr>
            <a:normAutofit lnSpcReduction="10000"/>
          </a:bodyPr>
          <a:lstStyle/>
          <a:p>
            <a:pPr marL="624078" indent="-514350">
              <a:buFont typeface="+mj-lt"/>
              <a:buAutoNum type="arabicPeriod" startAt="5"/>
            </a:pPr>
            <a:r>
              <a:rPr lang="fr-FR" b="1" dirty="0" smtClean="0"/>
              <a:t>Autres </a:t>
            </a:r>
            <a:r>
              <a:rPr lang="fr-FR" b="1" dirty="0" err="1" smtClean="0"/>
              <a:t>symptomes</a:t>
            </a:r>
            <a:r>
              <a:rPr lang="fr-FR" b="1" dirty="0" smtClean="0"/>
              <a:t>: </a:t>
            </a:r>
            <a:r>
              <a:rPr lang="fr-FR" dirty="0" smtClean="0"/>
              <a:t>sont plus rares au tout début de la maladie, mais sont fréquents à la phase d’état : atteintes du tronc cérébral (diplopie, </a:t>
            </a:r>
            <a:r>
              <a:rPr lang="fr-FR" dirty="0" err="1" smtClean="0"/>
              <a:t>ophtalmoplégie</a:t>
            </a:r>
            <a:r>
              <a:rPr lang="fr-FR" dirty="0" smtClean="0"/>
              <a:t> internucléaire antérieure, paralysie faciale centrale ou périphérique, névralgie faciale, dysarthrie, troubles de déglutition), troubles sphinctériens (hyperactivité vésicale responsable d’impériosités mictionnelles, pollakiurie ; hypertonie sphinctérienne responsable d’une dysurie), fatigue, troubles cognitifs…</a:t>
            </a:r>
            <a:endParaRPr lang="fr-F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clinique</a:t>
            </a:r>
            <a:endParaRPr lang="fr-FR" dirty="0"/>
          </a:p>
        </p:txBody>
      </p:sp>
      <p:sp>
        <p:nvSpPr>
          <p:cNvPr id="3" name="Espace réservé du contenu 2"/>
          <p:cNvSpPr>
            <a:spLocks noGrp="1"/>
          </p:cNvSpPr>
          <p:nvPr>
            <p:ph idx="1"/>
          </p:nvPr>
        </p:nvSpPr>
        <p:spPr/>
        <p:txBody>
          <a:bodyPr>
            <a:normAutofit fontScale="92500" lnSpcReduction="20000"/>
          </a:bodyPr>
          <a:lstStyle/>
          <a:p>
            <a:r>
              <a:rPr lang="fr-FR" u="sng" dirty="0" smtClean="0"/>
              <a:t>Deux </a:t>
            </a:r>
            <a:r>
              <a:rPr lang="fr-FR" u="sng" dirty="0" err="1" smtClean="0"/>
              <a:t>évenements</a:t>
            </a:r>
            <a:r>
              <a:rPr lang="fr-FR" u="sng" dirty="0" smtClean="0"/>
              <a:t> de base</a:t>
            </a:r>
            <a:r>
              <a:rPr lang="fr-FR" dirty="0" smtClean="0"/>
              <a:t>:</a:t>
            </a:r>
          </a:p>
          <a:p>
            <a:pPr marL="624078" indent="-514350">
              <a:buFont typeface="+mj-lt"/>
              <a:buAutoNum type="arabicPeriod"/>
            </a:pPr>
            <a:r>
              <a:rPr lang="fr-FR" b="1" dirty="0" smtClean="0"/>
              <a:t>Poussée</a:t>
            </a:r>
            <a:r>
              <a:rPr lang="fr-FR" dirty="0" smtClean="0"/>
              <a:t>: se définit comme l’apparition de nouveaux symptômes, la réapparition d’anciens symptômes ou l’aggravation de symptômes préexistants, s’installant de manière subaiguë en quelques heures à quelques jours, et récupérant de manière plus ou moins complète. Sa durée est au minimum de 24 heures. Une fatigue seule, ou des symptômes survenant dans un contexte de fièvre, ne sont pas considérés comme une poussée. Par définition, deux poussées doivent être séparées d’au moins un mois.</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clinique</a:t>
            </a:r>
            <a:endParaRPr lang="fr-FR" dirty="0"/>
          </a:p>
        </p:txBody>
      </p:sp>
      <p:sp>
        <p:nvSpPr>
          <p:cNvPr id="3" name="Espace réservé du contenu 2"/>
          <p:cNvSpPr>
            <a:spLocks noGrp="1"/>
          </p:cNvSpPr>
          <p:nvPr>
            <p:ph idx="1"/>
          </p:nvPr>
        </p:nvSpPr>
        <p:spPr/>
        <p:txBody>
          <a:bodyPr/>
          <a:lstStyle/>
          <a:p>
            <a:pPr marL="624078" indent="-514350">
              <a:buFont typeface="+mj-lt"/>
              <a:buAutoNum type="arabicPeriod" startAt="2"/>
            </a:pPr>
            <a:r>
              <a:rPr lang="fr-FR" b="1" dirty="0" smtClean="0"/>
              <a:t>La progression</a:t>
            </a:r>
            <a:r>
              <a:rPr lang="fr-FR" dirty="0" smtClean="0"/>
              <a:t>: est définie comme l’aggravation continue, sur une période d’au moins un an, de symptômes neurologiques. Une fois commencée, elle ne s’interrompt plus et est donc une cause majeure de handicap chez les patients atteints de SEP.</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857250" indent="-857250">
              <a:buFont typeface="+mj-lt"/>
              <a:buAutoNum type="romanUcPeriod" startAt="5"/>
            </a:pPr>
            <a:r>
              <a:rPr lang="fr-FR" dirty="0" smtClean="0"/>
              <a:t>EVOLUTION</a:t>
            </a:r>
            <a:endParaRPr lang="fr-FR" dirty="0"/>
          </a:p>
        </p:txBody>
      </p:sp>
      <p:sp>
        <p:nvSpPr>
          <p:cNvPr id="3" name="Espace réservé du contenu 2"/>
          <p:cNvSpPr>
            <a:spLocks noGrp="1"/>
          </p:cNvSpPr>
          <p:nvPr>
            <p:ph idx="1"/>
          </p:nvPr>
        </p:nvSpPr>
        <p:spPr/>
        <p:txBody>
          <a:bodyPr/>
          <a:lstStyle/>
          <a:p>
            <a:r>
              <a:rPr lang="fr-FR" dirty="0" smtClean="0"/>
              <a:t>L’évolution globale de la SEP est polymorphe, reflet de l’interaction entre les poussées et la progression continue du handicap. Trois formes cliniques principales de SEP peuvent être définies en fonction de la combinaison de ces deux événements de base.</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066800"/>
          </a:xfrm>
        </p:spPr>
        <p:txBody>
          <a:bodyPr/>
          <a:lstStyle/>
          <a:p>
            <a:r>
              <a:rPr lang="fr-FR" dirty="0" err="1" smtClean="0"/>
              <a:t>evolution</a:t>
            </a:r>
            <a:endParaRPr lang="fr-FR" dirty="0"/>
          </a:p>
        </p:txBody>
      </p:sp>
      <p:sp>
        <p:nvSpPr>
          <p:cNvPr id="3" name="Espace réservé du contenu 2"/>
          <p:cNvSpPr>
            <a:spLocks noGrp="1"/>
          </p:cNvSpPr>
          <p:nvPr>
            <p:ph idx="1"/>
          </p:nvPr>
        </p:nvSpPr>
        <p:spPr>
          <a:xfrm>
            <a:off x="457200" y="1500174"/>
            <a:ext cx="8229600" cy="5074362"/>
          </a:xfrm>
        </p:spPr>
        <p:txBody>
          <a:bodyPr>
            <a:normAutofit fontScale="92500"/>
          </a:bodyPr>
          <a:lstStyle/>
          <a:p>
            <a:pPr>
              <a:buNone/>
            </a:pPr>
            <a:r>
              <a:rPr lang="fr-FR" dirty="0" smtClean="0"/>
              <a:t>a. Forme rémittente-récurrente</a:t>
            </a:r>
          </a:p>
          <a:p>
            <a:r>
              <a:rPr lang="fr-FR" dirty="0" smtClean="0"/>
              <a:t> Est composée exclusivement de poussées. Ces poussées peuvent laisser des séquelles, ces séquelles restant stables entre deux épisodes. Cette forme débute vers 30 ans en moyenne et représente 85 % des formes de début.</a:t>
            </a:r>
          </a:p>
          <a:p>
            <a:pPr>
              <a:buNone/>
            </a:pPr>
            <a:r>
              <a:rPr lang="fr-FR" dirty="0" smtClean="0"/>
              <a:t>b. Forme secondairement progressive</a:t>
            </a:r>
          </a:p>
          <a:p>
            <a:r>
              <a:rPr lang="fr-FR" dirty="0" smtClean="0"/>
              <a:t> Est l’évolution naturelle tardive de la forme précédente, une phase de progression succédant à la phase rémittente. Elle peut toucher tous les patients initialement rémittents, après une période plus ou moins longue, de 15 à 20 ans en moyenne.</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évolution</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c. Forme primaire progressive</a:t>
            </a:r>
          </a:p>
          <a:p>
            <a:r>
              <a:rPr lang="fr-FR" dirty="0" smtClean="0"/>
              <a:t>Où la progression est présente dès le début, sans poussée, affecte 15 % des patients et débute en moyenne un peu plus tardivement, vers 40 ans.</a:t>
            </a:r>
          </a:p>
          <a:p>
            <a:r>
              <a:rPr lang="fr-FR" dirty="0" smtClean="0"/>
              <a:t>Elle se caractérise habituellement par une atteinte médullaire chronique (limitation progressive du périmètre de marche liée à une </a:t>
            </a:r>
            <a:r>
              <a:rPr lang="fr-FR" dirty="0" err="1" smtClean="0"/>
              <a:t>paraparésie</a:t>
            </a:r>
            <a:r>
              <a:rPr lang="fr-FR" dirty="0" smtClean="0"/>
              <a:t> spastique et une ataxie). Les troubles </a:t>
            </a:r>
            <a:r>
              <a:rPr lang="fr-FR" dirty="0" err="1" smtClean="0"/>
              <a:t>génitosphinctériens</a:t>
            </a:r>
            <a:r>
              <a:rPr lang="fr-FR" dirty="0" smtClean="0"/>
              <a:t> sont, le plus souvent, présents dès le début.</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1066800"/>
          </a:xfrm>
        </p:spPr>
        <p:txBody>
          <a:bodyPr/>
          <a:lstStyle/>
          <a:p>
            <a:r>
              <a:rPr lang="fr-FR" dirty="0" smtClean="0"/>
              <a:t>VI DIAGNOSTIC POSITIF</a:t>
            </a:r>
            <a:endParaRPr lang="fr-FR" dirty="0"/>
          </a:p>
        </p:txBody>
      </p:sp>
      <p:sp>
        <p:nvSpPr>
          <p:cNvPr id="3" name="Espace réservé du contenu 2"/>
          <p:cNvSpPr>
            <a:spLocks noGrp="1"/>
          </p:cNvSpPr>
          <p:nvPr>
            <p:ph idx="1"/>
          </p:nvPr>
        </p:nvSpPr>
        <p:spPr>
          <a:xfrm>
            <a:off x="457200" y="1357298"/>
            <a:ext cx="8229600" cy="5217238"/>
          </a:xfrm>
        </p:spPr>
        <p:txBody>
          <a:bodyPr>
            <a:normAutofit fontScale="92500" lnSpcReduction="10000"/>
          </a:bodyPr>
          <a:lstStyle/>
          <a:p>
            <a:r>
              <a:rPr lang="fr-FR" b="1" dirty="0" smtClean="0"/>
              <a:t>La </a:t>
            </a:r>
            <a:r>
              <a:rPr lang="fr-FR" b="1" i="1" dirty="0" smtClean="0"/>
              <a:t>dissémination temporelle</a:t>
            </a:r>
            <a:r>
              <a:rPr lang="fr-FR" dirty="0" smtClean="0"/>
              <a:t> des lésions se définit comme la succession d’épisodes neurologiques dans le temps (ex. : une névrite optique à un temps </a:t>
            </a:r>
            <a:r>
              <a:rPr lang="fr-FR" i="1" dirty="0" smtClean="0"/>
              <a:t>t</a:t>
            </a:r>
            <a:r>
              <a:rPr lang="fr-FR" dirty="0" smtClean="0"/>
              <a:t> puis un syndrome cérébelleux l’année suivante). Elle doit être recherchée systématiquement à l’interrogatoire. Elle peut être mise en évidence cliniquement mais aussi à l’IRM, soit par l’apparition de nouvelles lésions sur des IRM successives, soit sur l’association de lésions prenant (récentes) et ne prenant pas (anciennes) le contraste. Dans les formes progressives d’emblée, on considère par définition que le critère de dissémination dans le temps est rempli quand la maladie évolue depuis plus d’un 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 </a:t>
            </a:r>
            <a:endParaRPr lang="fr-FR" dirty="0"/>
          </a:p>
        </p:txBody>
      </p:sp>
      <p:sp>
        <p:nvSpPr>
          <p:cNvPr id="3" name="Espace réservé du contenu 2"/>
          <p:cNvSpPr>
            <a:spLocks noGrp="1"/>
          </p:cNvSpPr>
          <p:nvPr>
            <p:ph idx="1"/>
          </p:nvPr>
        </p:nvSpPr>
        <p:spPr/>
        <p:txBody>
          <a:bodyPr/>
          <a:lstStyle/>
          <a:p>
            <a:r>
              <a:rPr lang="fr-FR" dirty="0" smtClean="0"/>
              <a:t>Définir une sclérose en plaques</a:t>
            </a:r>
          </a:p>
          <a:p>
            <a:r>
              <a:rPr lang="fr-FR" dirty="0" smtClean="0"/>
              <a:t>Diagnostiquer une SEP</a:t>
            </a:r>
          </a:p>
          <a:p>
            <a:r>
              <a:rPr lang="fr-FR" dirty="0" smtClean="0"/>
              <a:t>Connaitre la prise en charge thérapeutique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Diagnostic positif</a:t>
            </a:r>
            <a:endParaRPr lang="fr-FR" dirty="0"/>
          </a:p>
        </p:txBody>
      </p:sp>
      <p:sp>
        <p:nvSpPr>
          <p:cNvPr id="3" name="Espace réservé du contenu 2"/>
          <p:cNvSpPr>
            <a:spLocks noGrp="1"/>
          </p:cNvSpPr>
          <p:nvPr>
            <p:ph idx="1"/>
          </p:nvPr>
        </p:nvSpPr>
        <p:spPr/>
        <p:txBody>
          <a:bodyPr/>
          <a:lstStyle/>
          <a:p>
            <a:r>
              <a:rPr lang="fr-FR" b="1" dirty="0" smtClean="0"/>
              <a:t>La </a:t>
            </a:r>
            <a:r>
              <a:rPr lang="fr-FR" b="1" i="1" dirty="0" smtClean="0"/>
              <a:t>dissémination spatiale</a:t>
            </a:r>
            <a:r>
              <a:rPr lang="fr-FR" dirty="0" smtClean="0"/>
              <a:t> des lésions correspond à l’atteinte de plusieurs zones du SNC. Elle peut être mise en évidence par les données cliniques (une névrite optique et un syndrome pyramidal ne peuvent pas être expliqués par une seule lésion) ou par les examens </a:t>
            </a:r>
            <a:r>
              <a:rPr lang="fr-FR" dirty="0" err="1" smtClean="0"/>
              <a:t>paracliniques</a:t>
            </a:r>
            <a:r>
              <a:rPr lang="fr-FR" dirty="0" smtClean="0"/>
              <a:t>, en particulier l’IRM.</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r>
              <a:rPr lang="fr-FR" dirty="0" smtClean="0"/>
              <a:t>Diagnostic positif</a:t>
            </a:r>
            <a:endParaRPr lang="fr-FR" dirty="0"/>
          </a:p>
        </p:txBody>
      </p:sp>
      <p:sp>
        <p:nvSpPr>
          <p:cNvPr id="3" name="Espace réservé du contenu 2"/>
          <p:cNvSpPr>
            <a:spLocks noGrp="1"/>
          </p:cNvSpPr>
          <p:nvPr>
            <p:ph idx="1"/>
          </p:nvPr>
        </p:nvSpPr>
        <p:spPr>
          <a:xfrm>
            <a:off x="457200" y="1285860"/>
            <a:ext cx="8229600" cy="5429288"/>
          </a:xfrm>
        </p:spPr>
        <p:txBody>
          <a:bodyPr>
            <a:normAutofit lnSpcReduction="10000"/>
          </a:bodyPr>
          <a:lstStyle/>
          <a:p>
            <a:r>
              <a:rPr lang="fr-FR" dirty="0" smtClean="0"/>
              <a:t>L’IRM est l’examen de choix pour le diagnostic de SEP</a:t>
            </a:r>
          </a:p>
          <a:p>
            <a:r>
              <a:rPr lang="fr-FR" dirty="0" smtClean="0"/>
              <a:t>Les lésions apparaissent sous la forme d’</a:t>
            </a:r>
            <a:r>
              <a:rPr lang="fr-FR" dirty="0" err="1" smtClean="0"/>
              <a:t>hypersignaux</a:t>
            </a:r>
            <a:r>
              <a:rPr lang="fr-FR" dirty="0" smtClean="0"/>
              <a:t> de la substance blanche sur les séquences pondérées en T2 (le liquide cérébrospinal apparaît blanc lors de ces séquences) ou en FLAIR (</a:t>
            </a:r>
            <a:r>
              <a:rPr lang="fr-FR" i="1" dirty="0" err="1" smtClean="0"/>
              <a:t>fluid</a:t>
            </a:r>
            <a:r>
              <a:rPr lang="fr-FR" i="1" dirty="0" smtClean="0"/>
              <a:t> </a:t>
            </a:r>
            <a:r>
              <a:rPr lang="fr-FR" i="1" dirty="0" err="1" smtClean="0"/>
              <a:t>attenuation</a:t>
            </a:r>
            <a:r>
              <a:rPr lang="fr-FR" i="1" dirty="0" smtClean="0"/>
              <a:t> inversion </a:t>
            </a:r>
            <a:r>
              <a:rPr lang="fr-FR" i="1" dirty="0" err="1" smtClean="0"/>
              <a:t>recovery</a:t>
            </a:r>
            <a:r>
              <a:rPr lang="fr-FR" dirty="0" smtClean="0"/>
              <a:t>) qui est une séquence T2 avec inversion du signal du LCS, qui apparaît en </a:t>
            </a:r>
            <a:r>
              <a:rPr lang="fr-FR" dirty="0" err="1" smtClean="0"/>
              <a:t>hyposignal</a:t>
            </a:r>
            <a:r>
              <a:rPr lang="fr-FR" dirty="0" smtClean="0"/>
              <a:t>, permettant une meilleure différenciation avec les lésions. Elles peuvent aussi apparaître en </a:t>
            </a:r>
            <a:r>
              <a:rPr lang="fr-FR" dirty="0" err="1" smtClean="0"/>
              <a:t>hyposignal</a:t>
            </a:r>
            <a:r>
              <a:rPr lang="fr-FR" dirty="0" smtClean="0"/>
              <a:t> (« trous noirs ») sur les séquences en T1. </a:t>
            </a:r>
          </a:p>
          <a:p>
            <a:pPr>
              <a:buNone/>
            </a:pPr>
            <a:endParaRPr lang="fr-F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Diagnostic positif</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Les lésions sont ovoïdes, de plus de 3 mm habituellement, localisées majoritairement dans la substance blanche </a:t>
            </a:r>
            <a:r>
              <a:rPr lang="fr-FR" dirty="0" err="1" smtClean="0"/>
              <a:t>périventriculaire</a:t>
            </a:r>
            <a:r>
              <a:rPr lang="fr-FR" dirty="0" smtClean="0"/>
              <a:t>, avec un grand axe perpendiculaire à l’axe des ventricules. Elles peuvent également être juxta-corticales, sous-</a:t>
            </a:r>
            <a:r>
              <a:rPr lang="fr-FR" dirty="0" err="1" smtClean="0"/>
              <a:t>tentorielles</a:t>
            </a:r>
            <a:r>
              <a:rPr lang="fr-FR" dirty="0" smtClean="0"/>
              <a:t> (dans le cervelet ou le tronc cérébral) ou médullaire.</a:t>
            </a:r>
          </a:p>
          <a:p>
            <a:r>
              <a:rPr lang="fr-FR" dirty="0" smtClean="0"/>
              <a:t> Les lésions récentes (en pratique moins de 1 mois) apparaissent en </a:t>
            </a:r>
            <a:r>
              <a:rPr lang="fr-FR" dirty="0" err="1" smtClean="0"/>
              <a:t>hypersignal</a:t>
            </a:r>
            <a:r>
              <a:rPr lang="fr-FR" dirty="0" smtClean="0"/>
              <a:t> T1 après injection de produit</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1066800"/>
          </a:xfrm>
        </p:spPr>
        <p:txBody>
          <a:bodyPr/>
          <a:lstStyle/>
          <a:p>
            <a:r>
              <a:rPr lang="fr-FR" dirty="0" smtClean="0"/>
              <a:t>Diagnostic positif</a:t>
            </a:r>
            <a:endParaRPr lang="fr-FR" dirty="0"/>
          </a:p>
        </p:txBody>
      </p:sp>
      <p:pic>
        <p:nvPicPr>
          <p:cNvPr id="4" name="Espace réservé du contenu 3" descr="f14-01-9782294743863_0 (1).jpg"/>
          <p:cNvPicPr>
            <a:picLocks noGrp="1" noChangeAspect="1"/>
          </p:cNvPicPr>
          <p:nvPr>
            <p:ph idx="1"/>
          </p:nvPr>
        </p:nvPicPr>
        <p:blipFill>
          <a:blip r:embed="rId2" cstate="print"/>
          <a:stretch>
            <a:fillRect/>
          </a:stretch>
        </p:blipFill>
        <p:spPr>
          <a:xfrm>
            <a:off x="1585955" y="1462104"/>
            <a:ext cx="5972090" cy="4324350"/>
          </a:xfrm>
        </p:spPr>
      </p:pic>
      <p:sp>
        <p:nvSpPr>
          <p:cNvPr id="5" name="ZoneTexte 4"/>
          <p:cNvSpPr txBox="1"/>
          <p:nvPr/>
        </p:nvSpPr>
        <p:spPr>
          <a:xfrm>
            <a:off x="142844" y="5857892"/>
            <a:ext cx="8858312" cy="830997"/>
          </a:xfrm>
          <a:prstGeom prst="rect">
            <a:avLst/>
          </a:prstGeom>
          <a:noFill/>
        </p:spPr>
        <p:txBody>
          <a:bodyPr wrap="square" rtlCol="0">
            <a:spAutoFit/>
          </a:bodyPr>
          <a:lstStyle/>
          <a:p>
            <a:r>
              <a:rPr lang="fr-FR" sz="1200" i="1" dirty="0" smtClean="0"/>
              <a:t>A.  séquence T1 : « trous noirs » dans la substance blanche. B.  séquence FLAIR : </a:t>
            </a:r>
            <a:r>
              <a:rPr lang="fr-FR" sz="1200" i="1" dirty="0" err="1" smtClean="0"/>
              <a:t>hypersignaux</a:t>
            </a:r>
            <a:r>
              <a:rPr lang="fr-FR" sz="1200" i="1" dirty="0" smtClean="0"/>
              <a:t> à prédominance </a:t>
            </a:r>
            <a:r>
              <a:rPr lang="fr-FR" sz="1200" i="1" dirty="0" err="1" smtClean="0"/>
              <a:t>périventriculaire</a:t>
            </a:r>
            <a:r>
              <a:rPr lang="fr-FR" sz="1200" i="1" dirty="0" smtClean="0"/>
              <a:t>. C.  séquence T1 avec injection de gadolinium : lésions </a:t>
            </a:r>
            <a:r>
              <a:rPr lang="fr-FR" sz="1200" i="1" dirty="0" err="1" smtClean="0"/>
              <a:t>périventriculaires</a:t>
            </a:r>
            <a:r>
              <a:rPr lang="fr-FR" sz="1200" i="1" dirty="0" smtClean="0"/>
              <a:t>. D. séquence T2 : </a:t>
            </a:r>
            <a:r>
              <a:rPr lang="fr-FR" sz="1200" i="1" dirty="0" err="1" smtClean="0"/>
              <a:t>hypersignaux</a:t>
            </a:r>
            <a:r>
              <a:rPr lang="fr-FR" sz="1200" i="1" dirty="0" smtClean="0"/>
              <a:t> à prédominance </a:t>
            </a:r>
            <a:r>
              <a:rPr lang="fr-FR" sz="1200" i="1" dirty="0" err="1" smtClean="0"/>
              <a:t>périventriculaire</a:t>
            </a:r>
            <a:r>
              <a:rPr lang="fr-FR" sz="1200" i="1" dirty="0" smtClean="0"/>
              <a:t>. </a:t>
            </a:r>
            <a:r>
              <a:rPr lang="fr-FR" sz="1200" i="1" dirty="0" err="1" smtClean="0"/>
              <a:t>E.séquence</a:t>
            </a:r>
            <a:r>
              <a:rPr lang="fr-FR" sz="1200" i="1" dirty="0" smtClean="0"/>
              <a:t> FLAIR chez un patient ayant une maladie évoluée : </a:t>
            </a:r>
            <a:r>
              <a:rPr lang="fr-FR" sz="1200" i="1" dirty="0" err="1" smtClean="0"/>
              <a:t>hypersignaux</a:t>
            </a:r>
            <a:r>
              <a:rPr lang="fr-FR" sz="1200" i="1" dirty="0" smtClean="0"/>
              <a:t> confluents de la substance blanche</a:t>
            </a:r>
            <a:endParaRPr lang="fr-FR" sz="1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1066800"/>
          </a:xfrm>
        </p:spPr>
        <p:txBody>
          <a:bodyPr/>
          <a:lstStyle/>
          <a:p>
            <a:r>
              <a:rPr lang="fr-FR" dirty="0" smtClean="0"/>
              <a:t>Diagnostic </a:t>
            </a:r>
            <a:endParaRPr lang="fr-FR" dirty="0"/>
          </a:p>
        </p:txBody>
      </p:sp>
      <p:pic>
        <p:nvPicPr>
          <p:cNvPr id="4" name="Espace réservé du contenu 3" descr="f14-03-9782294743863 (1).jpg"/>
          <p:cNvPicPr>
            <a:picLocks noGrp="1" noChangeAspect="1"/>
          </p:cNvPicPr>
          <p:nvPr>
            <p:ph idx="1"/>
          </p:nvPr>
        </p:nvPicPr>
        <p:blipFill>
          <a:blip r:embed="rId2" cstate="print"/>
          <a:stretch>
            <a:fillRect/>
          </a:stretch>
        </p:blipFill>
        <p:spPr>
          <a:xfrm>
            <a:off x="457200" y="1928802"/>
            <a:ext cx="8229600" cy="3264903"/>
          </a:xfrm>
        </p:spPr>
      </p:pic>
      <p:sp>
        <p:nvSpPr>
          <p:cNvPr id="5" name="ZoneTexte 4"/>
          <p:cNvSpPr txBox="1"/>
          <p:nvPr/>
        </p:nvSpPr>
        <p:spPr>
          <a:xfrm>
            <a:off x="428596" y="5286388"/>
            <a:ext cx="8429684" cy="1477328"/>
          </a:xfrm>
          <a:prstGeom prst="rect">
            <a:avLst/>
          </a:prstGeom>
          <a:noFill/>
        </p:spPr>
        <p:txBody>
          <a:bodyPr wrap="square" rtlCol="0">
            <a:spAutoFit/>
          </a:bodyPr>
          <a:lstStyle/>
          <a:p>
            <a:r>
              <a:rPr lang="fr-FR" i="1" dirty="0" smtClean="0"/>
              <a:t>A. Séquence en pondération T2, </a:t>
            </a:r>
            <a:r>
              <a:rPr lang="fr-FR" i="1" dirty="0" err="1" smtClean="0"/>
              <a:t>hypersignaux</a:t>
            </a:r>
            <a:r>
              <a:rPr lang="fr-FR" i="1" dirty="0" smtClean="0"/>
              <a:t> de substance blanche touchant le tronc cérébral et les lobes temporaux. B. Séquence FLAIR montrant des </a:t>
            </a:r>
            <a:r>
              <a:rPr lang="fr-FR" i="1" dirty="0" err="1" smtClean="0"/>
              <a:t>hypersignaux</a:t>
            </a:r>
            <a:r>
              <a:rPr lang="fr-FR" i="1" dirty="0" smtClean="0"/>
              <a:t> nodulaires. C. Séquence en pondération T1 avec injection de gadolinium montrant deux lésions rehaussées par le produit de contraste.</a:t>
            </a:r>
            <a:endParaRPr lang="fr-FR" dirty="0" smtClean="0"/>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1066800"/>
          </a:xfrm>
        </p:spPr>
        <p:txBody>
          <a:bodyPr/>
          <a:lstStyle/>
          <a:p>
            <a:r>
              <a:rPr lang="fr-FR" dirty="0" smtClean="0"/>
              <a:t>Diagnostic positif</a:t>
            </a:r>
            <a:endParaRPr lang="fr-FR" dirty="0"/>
          </a:p>
        </p:txBody>
      </p:sp>
      <p:pic>
        <p:nvPicPr>
          <p:cNvPr id="6" name="Espace réservé du contenu 5" descr="f14-02-9782294743863.jpg"/>
          <p:cNvPicPr>
            <a:picLocks noGrp="1" noChangeAspect="1"/>
          </p:cNvPicPr>
          <p:nvPr>
            <p:ph idx="1"/>
          </p:nvPr>
        </p:nvPicPr>
        <p:blipFill>
          <a:blip r:embed="rId2" cstate="print"/>
          <a:stretch>
            <a:fillRect/>
          </a:stretch>
        </p:blipFill>
        <p:spPr>
          <a:xfrm>
            <a:off x="5546645" y="1462104"/>
            <a:ext cx="2740131" cy="4324350"/>
          </a:xfrm>
        </p:spPr>
      </p:pic>
      <p:sp>
        <p:nvSpPr>
          <p:cNvPr id="7" name="ZoneTexte 6"/>
          <p:cNvSpPr txBox="1"/>
          <p:nvPr/>
        </p:nvSpPr>
        <p:spPr>
          <a:xfrm>
            <a:off x="285720" y="3571876"/>
            <a:ext cx="4786346" cy="923330"/>
          </a:xfrm>
          <a:prstGeom prst="rect">
            <a:avLst/>
          </a:prstGeom>
          <a:noFill/>
        </p:spPr>
        <p:txBody>
          <a:bodyPr wrap="square" rtlCol="0">
            <a:spAutoFit/>
          </a:bodyPr>
          <a:lstStyle/>
          <a:p>
            <a:r>
              <a:rPr lang="fr-FR" i="1" dirty="0" smtClean="0"/>
              <a:t>imagerie médullaire : IRM en séquence T2.</a:t>
            </a:r>
            <a:br>
              <a:rPr lang="fr-FR" i="1" dirty="0" smtClean="0"/>
            </a:br>
            <a:r>
              <a:rPr lang="fr-FR" i="1" dirty="0" smtClean="0"/>
              <a:t>Multiples </a:t>
            </a:r>
            <a:r>
              <a:rPr lang="fr-FR" i="1" dirty="0" err="1" smtClean="0"/>
              <a:t>hypersignaux</a:t>
            </a:r>
            <a:r>
              <a:rPr lang="fr-FR" i="1" dirty="0" smtClean="0"/>
              <a:t> le long de la moelle </a:t>
            </a:r>
            <a:r>
              <a:rPr lang="fr-FR" i="1" dirty="0" err="1" smtClean="0"/>
              <a:t>cervicodorsale</a:t>
            </a:r>
            <a:r>
              <a:rPr lang="fr-FR" i="1" dirty="0" smtClean="0"/>
              <a:t> (flèches).</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1066800"/>
          </a:xfrm>
        </p:spPr>
        <p:txBody>
          <a:bodyPr/>
          <a:lstStyle/>
          <a:p>
            <a:r>
              <a:rPr lang="fr-FR" dirty="0" smtClean="0"/>
              <a:t>Diagnostic positif</a:t>
            </a:r>
            <a:endParaRPr lang="fr-FR" dirty="0"/>
          </a:p>
        </p:txBody>
      </p:sp>
      <p:sp>
        <p:nvSpPr>
          <p:cNvPr id="3" name="Espace réservé du contenu 2"/>
          <p:cNvSpPr>
            <a:spLocks noGrp="1"/>
          </p:cNvSpPr>
          <p:nvPr>
            <p:ph idx="1"/>
          </p:nvPr>
        </p:nvSpPr>
        <p:spPr>
          <a:xfrm>
            <a:off x="142844" y="1142984"/>
            <a:ext cx="8858312" cy="5572164"/>
          </a:xfrm>
        </p:spPr>
        <p:txBody>
          <a:bodyPr>
            <a:normAutofit fontScale="77500" lnSpcReduction="20000"/>
          </a:bodyPr>
          <a:lstStyle/>
          <a:p>
            <a:r>
              <a:rPr lang="fr-FR" dirty="0" smtClean="0"/>
              <a:t>PONCTION LOMBAIRE:</a:t>
            </a:r>
          </a:p>
          <a:p>
            <a:pPr>
              <a:buFont typeface="Wingdings" pitchFamily="2" charset="2"/>
              <a:buChar char="Ø"/>
            </a:pPr>
            <a:r>
              <a:rPr lang="fr-FR" dirty="0" smtClean="0"/>
              <a:t>l'</a:t>
            </a:r>
            <a:r>
              <a:rPr lang="fr-FR" i="1" dirty="0" smtClean="0"/>
              <a:t>analyse du liquide cérébrospinal </a:t>
            </a:r>
            <a:r>
              <a:rPr lang="fr-FR" dirty="0" smtClean="0"/>
              <a:t>(LCS) permet de mettre en évidence l’inflammation du SNC. </a:t>
            </a:r>
          </a:p>
          <a:p>
            <a:pPr>
              <a:buFont typeface="Wingdings" pitchFamily="2" charset="2"/>
              <a:buChar char="Ø"/>
            </a:pPr>
            <a:r>
              <a:rPr lang="fr-FR" dirty="0" smtClean="0"/>
              <a:t>Le LCS est considéré comme inflammatoire s’il existe des bandes </a:t>
            </a:r>
            <a:r>
              <a:rPr lang="fr-FR" dirty="0" err="1" smtClean="0"/>
              <a:t>oligoclonales</a:t>
            </a:r>
            <a:r>
              <a:rPr lang="fr-FR" dirty="0" smtClean="0"/>
              <a:t> en </a:t>
            </a:r>
            <a:r>
              <a:rPr lang="fr-FR" dirty="0" err="1" smtClean="0"/>
              <a:t>immunofixation</a:t>
            </a:r>
            <a:r>
              <a:rPr lang="fr-FR" dirty="0" smtClean="0"/>
              <a:t> ou, mieux, en </a:t>
            </a:r>
            <a:r>
              <a:rPr lang="fr-FR" dirty="0" err="1" smtClean="0"/>
              <a:t>isoélectrofocalisation</a:t>
            </a:r>
            <a:r>
              <a:rPr lang="fr-FR" dirty="0" smtClean="0"/>
              <a:t> (plus de 90 % des SEP) et/ou un index </a:t>
            </a:r>
            <a:r>
              <a:rPr lang="fr-FR" dirty="0" err="1" smtClean="0"/>
              <a:t>IgG</a:t>
            </a:r>
            <a:r>
              <a:rPr lang="fr-FR" dirty="0" smtClean="0"/>
              <a:t> augmenté (supérieur à 0,7) correspondant à une sécrétion </a:t>
            </a:r>
            <a:r>
              <a:rPr lang="fr-FR" dirty="0" err="1" smtClean="0"/>
              <a:t>intrathécale</a:t>
            </a:r>
            <a:r>
              <a:rPr lang="fr-FR" dirty="0" smtClean="0"/>
              <a:t> d’</a:t>
            </a:r>
            <a:r>
              <a:rPr lang="fr-FR" dirty="0" err="1" smtClean="0"/>
              <a:t>IgG</a:t>
            </a:r>
            <a:r>
              <a:rPr lang="fr-FR" dirty="0" smtClean="0"/>
              <a:t> qui fait parti depuis 2017 des critères de diagnostic de la SEP</a:t>
            </a:r>
          </a:p>
          <a:p>
            <a:pPr>
              <a:buFont typeface="Wingdings" pitchFamily="2" charset="2"/>
              <a:buChar char="Ø"/>
            </a:pPr>
            <a:r>
              <a:rPr lang="fr-FR" dirty="0" smtClean="0"/>
              <a:t>La </a:t>
            </a:r>
            <a:r>
              <a:rPr lang="fr-FR" dirty="0" err="1" smtClean="0"/>
              <a:t>protéinorachie</a:t>
            </a:r>
            <a:r>
              <a:rPr lang="fr-FR" dirty="0" smtClean="0"/>
              <a:t> n’est augmentée que dans 25 % des cas, en restant inférieure à 1 g/L. </a:t>
            </a:r>
          </a:p>
          <a:p>
            <a:pPr>
              <a:buFont typeface="Wingdings" pitchFamily="2" charset="2"/>
              <a:buChar char="Ø"/>
            </a:pPr>
            <a:r>
              <a:rPr lang="fr-FR" dirty="0" smtClean="0"/>
              <a:t>La </a:t>
            </a:r>
            <a:r>
              <a:rPr lang="fr-FR" dirty="0" err="1" smtClean="0"/>
              <a:t>cytorachie</a:t>
            </a:r>
            <a:r>
              <a:rPr lang="fr-FR" dirty="0" smtClean="0"/>
              <a:t>, composée d’éléments </a:t>
            </a:r>
            <a:r>
              <a:rPr lang="fr-FR" dirty="0" err="1" smtClean="0"/>
              <a:t>mononucléés</a:t>
            </a:r>
            <a:r>
              <a:rPr lang="fr-FR" dirty="0" smtClean="0"/>
              <a:t> (surtout des lymphocytes et plasmocytes), est supérieure à 4 éléments/mm3 dans un tiers des cas, mais le plus souvent inférieure à 50 éléments/mm3. </a:t>
            </a:r>
          </a:p>
          <a:p>
            <a:pPr>
              <a:buFont typeface="Wingdings" pitchFamily="2" charset="2"/>
              <a:buChar char="Ø"/>
            </a:pPr>
            <a:r>
              <a:rPr lang="fr-FR" dirty="0" smtClean="0"/>
              <a:t> Le LCS peut aussi être normal. </a:t>
            </a:r>
          </a:p>
          <a:p>
            <a:pPr>
              <a:buFont typeface="Wingdings" pitchFamily="2" charset="2"/>
              <a:buChar char="Ø"/>
            </a:pPr>
            <a:r>
              <a:rPr lang="fr-FR" dirty="0" smtClean="0"/>
              <a:t>L’examen du LCS n’est pas systématique si les critères diagnostiques sont déjà remplis, mais il aide aussi à éliminer des diagnostics différentiels ;</a:t>
            </a:r>
          </a:p>
          <a:p>
            <a:pPr>
              <a:buNone/>
            </a:pP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VII DIAGNOSTIC DIFFERENTIEL</a:t>
            </a:r>
            <a:endParaRPr lang="fr-FR" dirty="0"/>
          </a:p>
        </p:txBody>
      </p:sp>
      <p:sp>
        <p:nvSpPr>
          <p:cNvPr id="3" name="Espace réservé du contenu 2"/>
          <p:cNvSpPr>
            <a:spLocks noGrp="1"/>
          </p:cNvSpPr>
          <p:nvPr>
            <p:ph idx="1"/>
          </p:nvPr>
        </p:nvSpPr>
        <p:spPr/>
        <p:txBody>
          <a:bodyPr>
            <a:normAutofit fontScale="77500" lnSpcReduction="20000"/>
          </a:bodyPr>
          <a:lstStyle/>
          <a:p>
            <a:pPr marL="624078" indent="-514350">
              <a:buFont typeface="+mj-lt"/>
              <a:buAutoNum type="arabicPeriod"/>
            </a:pPr>
            <a:r>
              <a:rPr lang="fr-FR" dirty="0" smtClean="0"/>
              <a:t>Les maladies </a:t>
            </a:r>
            <a:r>
              <a:rPr lang="fr-FR" i="1" dirty="0" smtClean="0"/>
              <a:t>inflammatoires systémiques</a:t>
            </a:r>
            <a:r>
              <a:rPr lang="fr-FR" dirty="0" smtClean="0"/>
              <a:t> comme la sarcoïdose, la maladie de </a:t>
            </a:r>
            <a:r>
              <a:rPr lang="fr-FR" dirty="0" err="1" smtClean="0"/>
              <a:t>Behçet</a:t>
            </a:r>
            <a:r>
              <a:rPr lang="fr-FR" dirty="0" smtClean="0"/>
              <a:t>, le lupus érythémateux disséminé, la maladie de </a:t>
            </a:r>
            <a:r>
              <a:rPr lang="fr-FR" dirty="0" err="1" smtClean="0"/>
              <a:t>Gougerot</a:t>
            </a:r>
            <a:r>
              <a:rPr lang="fr-FR" dirty="0" smtClean="0"/>
              <a:t>-</a:t>
            </a:r>
            <a:r>
              <a:rPr lang="fr-FR" dirty="0" err="1" smtClean="0"/>
              <a:t>Sjögren</a:t>
            </a:r>
            <a:r>
              <a:rPr lang="fr-FR" dirty="0" smtClean="0"/>
              <a:t>, les artérites cérébrales, les infections à tropisme neurologique. La recherche d’une altération de l’état général, d’une atteinte d’un autre organe que le SNC à l’interrogatoire ou à l’examen clinique général, la présence d’un syndrome inflammatoire dans le sang, d’une méningite et/ou l’absence de bandes </a:t>
            </a:r>
            <a:r>
              <a:rPr lang="fr-FR" dirty="0" err="1" smtClean="0"/>
              <a:t>oligoclonales</a:t>
            </a:r>
            <a:r>
              <a:rPr lang="fr-FR" dirty="0" smtClean="0"/>
              <a:t> dans le LCS sont des arguments pour évoquer ces maladies.</a:t>
            </a:r>
          </a:p>
          <a:p>
            <a:pPr marL="624078" indent="-514350">
              <a:buFont typeface="+mj-lt"/>
              <a:buAutoNum type="arabicPeriod"/>
            </a:pPr>
            <a:r>
              <a:rPr lang="fr-FR" dirty="0" smtClean="0"/>
              <a:t>Les atteintes neurologiques localisées, même si elles évoluent par poussées, doivent faire rechercher une </a:t>
            </a:r>
            <a:r>
              <a:rPr lang="fr-FR" i="1" dirty="0" smtClean="0"/>
              <a:t>tumeur</a:t>
            </a:r>
            <a:r>
              <a:rPr lang="fr-FR" dirty="0" smtClean="0"/>
              <a:t>, une </a:t>
            </a:r>
            <a:r>
              <a:rPr lang="fr-FR" i="1" dirty="0" smtClean="0"/>
              <a:t>malformation vasculaire</a:t>
            </a:r>
            <a:r>
              <a:rPr lang="fr-FR" dirty="0" smtClean="0"/>
              <a:t> ou une </a:t>
            </a:r>
            <a:r>
              <a:rPr lang="fr-FR" i="1" dirty="0" smtClean="0"/>
              <a:t>compression médullaire</a:t>
            </a:r>
            <a:r>
              <a:rPr lang="fr-FR" dirty="0" smtClean="0"/>
              <a:t>. La </a:t>
            </a:r>
            <a:r>
              <a:rPr lang="fr-FR" dirty="0" err="1" smtClean="0"/>
              <a:t>neuro</a:t>
            </a:r>
            <a:r>
              <a:rPr lang="fr-FR" dirty="0" smtClean="0"/>
              <a:t>-imagerie éliminera ces diagnostics.</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VIII TRAITEMENT</a:t>
            </a: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fr-FR" b="1" i="1" dirty="0" smtClean="0"/>
              <a:t>A. Traitements de la poussée:</a:t>
            </a:r>
          </a:p>
          <a:p>
            <a:r>
              <a:rPr lang="fr-FR" dirty="0" smtClean="0"/>
              <a:t>Les </a:t>
            </a:r>
            <a:r>
              <a:rPr lang="fr-FR" i="1" dirty="0" smtClean="0"/>
              <a:t>corticoïdes</a:t>
            </a:r>
            <a:r>
              <a:rPr lang="fr-FR" dirty="0" smtClean="0"/>
              <a:t> à fortes doses permettent d’accélérer la récupération de la poussée. Ils sont prescrits en perfusion intraveineuse de durée de 3 heures à la dose de 1 g par jour pendant 3 jours (</a:t>
            </a:r>
            <a:r>
              <a:rPr lang="fr-FR" dirty="0" err="1" smtClean="0"/>
              <a:t>méthylprednisolone</a:t>
            </a:r>
            <a:r>
              <a:rPr lang="fr-FR" dirty="0" smtClean="0"/>
              <a:t>). Ils n’ont pas d’effet sur la prévention de nouvelles poussées. Leur utilisation n’est pas systématique si les symptômes ne sont pas gênants. Associés à un traitement adjuvant (</a:t>
            </a:r>
            <a:r>
              <a:rPr lang="fr-FR" dirty="0" err="1" smtClean="0"/>
              <a:t>KCl,calcium</a:t>
            </a:r>
            <a:r>
              <a:rPr lang="fr-FR" dirty="0" smtClean="0"/>
              <a:t>, pansement gastrique) et un régime sans sel strict et pauvre en glucides</a:t>
            </a:r>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Traitement</a:t>
            </a: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fr-FR" b="1" i="1" dirty="0" smtClean="0"/>
              <a:t>B. Traitements de fond:</a:t>
            </a:r>
          </a:p>
          <a:p>
            <a:r>
              <a:rPr lang="fr-FR" dirty="0" smtClean="0"/>
              <a:t>Ils ont pour but de réduire la fréquence des poussées et de ralentir la progression du handicap. Ils agissent tous sur la réponse immune soit de façon </a:t>
            </a:r>
            <a:r>
              <a:rPr lang="fr-FR" i="1" dirty="0" err="1" smtClean="0"/>
              <a:t>immunomodulatrice</a:t>
            </a:r>
            <a:r>
              <a:rPr lang="fr-FR" dirty="0" smtClean="0"/>
              <a:t> (en modifiant l’équilibre de certains systèmes immunologiques comme le réseau des cytokines), soit de façon </a:t>
            </a:r>
            <a:r>
              <a:rPr lang="fr-FR" i="1" dirty="0" smtClean="0"/>
              <a:t>immunosuppressive</a:t>
            </a:r>
            <a:r>
              <a:rPr lang="fr-FR" dirty="0" smtClean="0"/>
              <a:t> (en interférant avec le cycle cellulaire des cellules immunocompétentes ou en modifiant la distribution de ces cellules dans l’organisme).</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lstStyle/>
          <a:p>
            <a:pPr marL="681228" indent="-571500">
              <a:buFont typeface="+mj-lt"/>
              <a:buAutoNum type="romanUcPeriod"/>
            </a:pPr>
            <a:r>
              <a:rPr lang="fr-FR" dirty="0" smtClean="0"/>
              <a:t>Introduction-</a:t>
            </a:r>
            <a:r>
              <a:rPr lang="fr-FR" dirty="0" err="1" smtClean="0"/>
              <a:t>definition</a:t>
            </a:r>
            <a:endParaRPr lang="fr-FR" dirty="0" smtClean="0"/>
          </a:p>
          <a:p>
            <a:pPr marL="681228" indent="-571500">
              <a:buFont typeface="+mj-lt"/>
              <a:buAutoNum type="romanUcPeriod"/>
            </a:pPr>
            <a:r>
              <a:rPr lang="fr-FR" dirty="0" err="1" smtClean="0"/>
              <a:t>Epidemiologie</a:t>
            </a:r>
            <a:r>
              <a:rPr lang="fr-FR" dirty="0" smtClean="0"/>
              <a:t> et </a:t>
            </a:r>
            <a:r>
              <a:rPr lang="fr-FR" dirty="0" err="1" smtClean="0"/>
              <a:t>etiologie</a:t>
            </a:r>
            <a:endParaRPr lang="fr-FR" dirty="0" smtClean="0"/>
          </a:p>
          <a:p>
            <a:pPr marL="681228" indent="-571500">
              <a:buFont typeface="+mj-lt"/>
              <a:buAutoNum type="romanUcPeriod"/>
            </a:pPr>
            <a:r>
              <a:rPr lang="fr-FR" dirty="0" smtClean="0"/>
              <a:t>Physiopathologie</a:t>
            </a:r>
          </a:p>
          <a:p>
            <a:pPr marL="681228" indent="-571500">
              <a:buFont typeface="+mj-lt"/>
              <a:buAutoNum type="romanUcPeriod"/>
            </a:pPr>
            <a:r>
              <a:rPr lang="fr-FR" dirty="0" smtClean="0"/>
              <a:t>Clinique</a:t>
            </a:r>
          </a:p>
          <a:p>
            <a:pPr marL="681228" indent="-571500">
              <a:buFont typeface="+mj-lt"/>
              <a:buAutoNum type="romanUcPeriod"/>
            </a:pPr>
            <a:r>
              <a:rPr lang="fr-FR" dirty="0" smtClean="0"/>
              <a:t>Evolution</a:t>
            </a:r>
          </a:p>
          <a:p>
            <a:pPr marL="681228" indent="-571500">
              <a:buFont typeface="+mj-lt"/>
              <a:buAutoNum type="romanUcPeriod"/>
            </a:pPr>
            <a:r>
              <a:rPr lang="fr-FR" dirty="0" smtClean="0"/>
              <a:t>Diagnostic positif</a:t>
            </a:r>
          </a:p>
          <a:p>
            <a:pPr marL="681228" indent="-571500">
              <a:buFont typeface="+mj-lt"/>
              <a:buAutoNum type="romanUcPeriod"/>
            </a:pPr>
            <a:r>
              <a:rPr lang="fr-FR" dirty="0" err="1" smtClean="0"/>
              <a:t>Dignostic</a:t>
            </a:r>
            <a:r>
              <a:rPr lang="fr-FR" dirty="0" smtClean="0"/>
              <a:t>  </a:t>
            </a:r>
            <a:r>
              <a:rPr lang="fr-FR" dirty="0" err="1" smtClean="0"/>
              <a:t>differentiel</a:t>
            </a:r>
            <a:endParaRPr lang="fr-FR" dirty="0" smtClean="0"/>
          </a:p>
          <a:p>
            <a:pPr marL="681228" indent="-571500">
              <a:buFont typeface="+mj-lt"/>
              <a:buAutoNum type="romanUcPeriod"/>
            </a:pPr>
            <a:r>
              <a:rPr lang="fr-FR" dirty="0" smtClean="0"/>
              <a:t>Traitement</a:t>
            </a:r>
          </a:p>
          <a:p>
            <a:pPr marL="681228" indent="-571500">
              <a:buFont typeface="+mj-lt"/>
              <a:buAutoNum type="romanUcPeriod"/>
            </a:pPr>
            <a:r>
              <a:rPr lang="fr-FR" dirty="0" smtClean="0"/>
              <a:t>Conclusion </a:t>
            </a:r>
          </a:p>
          <a:p>
            <a:pPr marL="681228" indent="-571500">
              <a:buFont typeface="+mj-lt"/>
              <a:buAutoNum type="romanUcPeriod"/>
            </a:pPr>
            <a:endParaRPr lang="fr-FR" dirty="0" smtClean="0"/>
          </a:p>
          <a:p>
            <a:pPr marL="681228" indent="-571500">
              <a:buFont typeface="+mj-lt"/>
              <a:buAutoNum type="romanUcPeriod"/>
            </a:pP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1066800"/>
          </a:xfrm>
        </p:spPr>
        <p:txBody>
          <a:bodyPr/>
          <a:lstStyle/>
          <a:p>
            <a:r>
              <a:rPr lang="fr-FR" dirty="0" smtClean="0"/>
              <a:t>Traitement</a:t>
            </a:r>
            <a:endParaRPr lang="fr-FR" dirty="0"/>
          </a:p>
        </p:txBody>
      </p:sp>
      <p:sp>
        <p:nvSpPr>
          <p:cNvPr id="3" name="Espace réservé du contenu 2"/>
          <p:cNvSpPr>
            <a:spLocks noGrp="1"/>
          </p:cNvSpPr>
          <p:nvPr>
            <p:ph idx="1"/>
          </p:nvPr>
        </p:nvSpPr>
        <p:spPr>
          <a:xfrm>
            <a:off x="457200" y="1142984"/>
            <a:ext cx="8229600" cy="5431552"/>
          </a:xfrm>
        </p:spPr>
        <p:txBody>
          <a:bodyPr>
            <a:normAutofit fontScale="92500" lnSpcReduction="20000"/>
          </a:bodyPr>
          <a:lstStyle/>
          <a:p>
            <a:pPr marL="624078" indent="-514350">
              <a:buFont typeface="+mj-lt"/>
              <a:buAutoNum type="arabicPeriod"/>
            </a:pPr>
            <a:r>
              <a:rPr lang="fr-FR" i="1" dirty="0" smtClean="0"/>
              <a:t>Les </a:t>
            </a:r>
            <a:r>
              <a:rPr lang="fr-FR" i="1" dirty="0" err="1" smtClean="0"/>
              <a:t>immunomadulateurs</a:t>
            </a:r>
            <a:r>
              <a:rPr lang="fr-FR" dirty="0" smtClean="0"/>
              <a:t>:</a:t>
            </a:r>
          </a:p>
          <a:p>
            <a:r>
              <a:rPr lang="fr-FR" dirty="0" smtClean="0"/>
              <a:t>les interférons β permettent de réduire la fréquence des poussées d’environ 30 % et de ralentir la progression du handicap dans les essais cliniques à 2 ou 4 ans par rapport à des malades sans traitement. Leur tolérance est globalement bonne, sauf les premières semaines où il peut exister un syndrome pseudo-grippal pour la moitié des malades après les injections. une surveillance trimestrielle de la numération formule et des transaminases est indiquée ;(</a:t>
            </a:r>
            <a:r>
              <a:rPr lang="fr-FR" dirty="0" err="1" smtClean="0"/>
              <a:t>interferon</a:t>
            </a:r>
            <a:r>
              <a:rPr lang="fr-FR" dirty="0" smtClean="0"/>
              <a:t> </a:t>
            </a:r>
            <a:r>
              <a:rPr lang="el-GR" dirty="0" smtClean="0"/>
              <a:t>β</a:t>
            </a:r>
            <a:r>
              <a:rPr lang="fr-FR" dirty="0" smtClean="0"/>
              <a:t>1a type AVONEX ou REBIF, </a:t>
            </a:r>
            <a:r>
              <a:rPr lang="fr-FR" dirty="0" err="1" smtClean="0"/>
              <a:t>interferon</a:t>
            </a:r>
            <a:r>
              <a:rPr lang="fr-FR" dirty="0" smtClean="0"/>
              <a:t> </a:t>
            </a:r>
            <a:r>
              <a:rPr lang="el-GR" dirty="0" smtClean="0"/>
              <a:t>β</a:t>
            </a:r>
            <a:r>
              <a:rPr lang="fr-FR" dirty="0" smtClean="0"/>
              <a:t>1b type BETAFERON)</a:t>
            </a:r>
          </a:p>
          <a:p>
            <a:r>
              <a:rPr lang="fr-FR" dirty="0" smtClean="0"/>
              <a:t>l’acétate de </a:t>
            </a:r>
            <a:r>
              <a:rPr lang="fr-FR" dirty="0" err="1" smtClean="0"/>
              <a:t>glatiramère</a:t>
            </a:r>
            <a:r>
              <a:rPr lang="fr-FR" dirty="0" smtClean="0"/>
              <a:t> est également injectable. Les injections sous-cutanées sont quotidiennes, mais il n’y a pas de syndrome pseudo-grippal.</a:t>
            </a:r>
          </a:p>
          <a:p>
            <a:pPr marL="624078" indent="-514350">
              <a:buNone/>
            </a:pP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Traitement</a:t>
            </a:r>
            <a:endParaRPr lang="fr-FR" dirty="0"/>
          </a:p>
        </p:txBody>
      </p:sp>
      <p:sp>
        <p:nvSpPr>
          <p:cNvPr id="3" name="Espace réservé du contenu 2"/>
          <p:cNvSpPr>
            <a:spLocks noGrp="1"/>
          </p:cNvSpPr>
          <p:nvPr>
            <p:ph idx="1"/>
          </p:nvPr>
        </p:nvSpPr>
        <p:spPr/>
        <p:txBody>
          <a:bodyPr>
            <a:normAutofit fontScale="92500" lnSpcReduction="20000"/>
          </a:bodyPr>
          <a:lstStyle/>
          <a:p>
            <a:pPr marL="624078" indent="-514350"/>
            <a:r>
              <a:rPr lang="fr-FR" dirty="0" smtClean="0"/>
              <a:t>Depuis 2014, deux traitements de fond par voie orale sont disponibles : le </a:t>
            </a:r>
            <a:r>
              <a:rPr lang="fr-FR" dirty="0" err="1" smtClean="0"/>
              <a:t>diméthyl</a:t>
            </a:r>
            <a:r>
              <a:rPr lang="fr-FR" dirty="0" smtClean="0"/>
              <a:t> fumarate (2 </a:t>
            </a:r>
            <a:r>
              <a:rPr lang="fr-FR" dirty="0" err="1" smtClean="0"/>
              <a:t>cp</a:t>
            </a:r>
            <a:r>
              <a:rPr lang="fr-FR" dirty="0" smtClean="0"/>
              <a:t>/j) et le </a:t>
            </a:r>
            <a:r>
              <a:rPr lang="fr-FR" dirty="0" err="1" smtClean="0"/>
              <a:t>tériflunomide</a:t>
            </a:r>
            <a:r>
              <a:rPr lang="fr-FR" dirty="0" smtClean="0"/>
              <a:t> (1 </a:t>
            </a:r>
            <a:r>
              <a:rPr lang="fr-FR" dirty="0" err="1" smtClean="0"/>
              <a:t>cp</a:t>
            </a:r>
            <a:r>
              <a:rPr lang="fr-FR" dirty="0" smtClean="0"/>
              <a:t>/j). Le premier peut donner des effets indésirables digestifs et des bouffées congestives, le second des effets indésirables digestifs. La surveillance biologique de ces traitements est obligatoire (numération formule et transaminases)</a:t>
            </a:r>
            <a:endParaRPr lang="fr-FR" i="1" dirty="0" smtClean="0"/>
          </a:p>
          <a:p>
            <a:pPr marL="624078" indent="-514350">
              <a:buFont typeface="+mj-lt"/>
              <a:buAutoNum type="arabicPeriod" startAt="2"/>
            </a:pPr>
            <a:r>
              <a:rPr lang="fr-FR" i="1" dirty="0" smtClean="0"/>
              <a:t>Les immunosuppresseurs:</a:t>
            </a:r>
          </a:p>
          <a:p>
            <a:pPr marL="624078" indent="-514350">
              <a:buNone/>
            </a:pPr>
            <a:r>
              <a:rPr lang="fr-FR" dirty="0" smtClean="0"/>
              <a:t> trois molécules ont une efficacité démontrée. Leur indication est restreinte à des formes sévères de la maladie.</a:t>
            </a:r>
            <a:endParaRPr lang="fr-FR" i="1" dirty="0" smtClean="0"/>
          </a:p>
          <a:p>
            <a:pPr marL="624078" indent="-514350">
              <a:buFont typeface="+mj-lt"/>
              <a:buAutoNum type="arabicPeriod" startAt="2"/>
            </a:pPr>
            <a:endParaRPr lang="fr-FR" i="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066800"/>
          </a:xfrm>
        </p:spPr>
        <p:txBody>
          <a:bodyPr/>
          <a:lstStyle/>
          <a:p>
            <a:r>
              <a:rPr lang="fr-FR" dirty="0" smtClean="0"/>
              <a:t>Traitement</a:t>
            </a:r>
            <a:endParaRPr lang="fr-FR" dirty="0"/>
          </a:p>
        </p:txBody>
      </p:sp>
      <p:sp>
        <p:nvSpPr>
          <p:cNvPr id="3" name="Espace réservé du contenu 2"/>
          <p:cNvSpPr>
            <a:spLocks noGrp="1"/>
          </p:cNvSpPr>
          <p:nvPr>
            <p:ph idx="1"/>
          </p:nvPr>
        </p:nvSpPr>
        <p:spPr>
          <a:xfrm>
            <a:off x="457200" y="1285860"/>
            <a:ext cx="8229600" cy="5288676"/>
          </a:xfrm>
        </p:spPr>
        <p:txBody>
          <a:bodyPr>
            <a:normAutofit fontScale="92500" lnSpcReduction="20000"/>
          </a:bodyPr>
          <a:lstStyle/>
          <a:p>
            <a:r>
              <a:rPr lang="fr-FR" dirty="0" smtClean="0"/>
              <a:t>la </a:t>
            </a:r>
            <a:r>
              <a:rPr lang="fr-FR" i="1" dirty="0" err="1" smtClean="0"/>
              <a:t>mitoxantrone</a:t>
            </a:r>
            <a:r>
              <a:rPr lang="fr-FR" dirty="0" smtClean="0"/>
              <a:t>,  dont la toxicité cardiaque oblige à une surveillance cardiologique précise et à une utilisation limitée dans le temps. Une surveillance hématologique est également nécessaire .</a:t>
            </a:r>
          </a:p>
          <a:p>
            <a:r>
              <a:rPr lang="fr-FR" dirty="0" smtClean="0"/>
              <a:t>le </a:t>
            </a:r>
            <a:r>
              <a:rPr lang="fr-FR" i="1" dirty="0" err="1" smtClean="0"/>
              <a:t>natalizumab</a:t>
            </a:r>
            <a:r>
              <a:rPr lang="fr-FR" dirty="0" smtClean="0"/>
              <a:t>, anticorps monoclonal, empêchant les lymphocytes de traverser la barrière hémato-encéphalique. Il permet une diminution plus importante de la fréquence des poussées (70 % par rapport au placebo à 2 ans) et de la progression du handicap que les </a:t>
            </a:r>
            <a:r>
              <a:rPr lang="fr-FR" dirty="0" err="1" smtClean="0"/>
              <a:t>immunomodulateurs</a:t>
            </a:r>
            <a:r>
              <a:rPr lang="fr-FR" dirty="0" smtClean="0"/>
              <a:t>. Son utilisation est limitée par la survenue d’une encéphalite virale à virus JC, la </a:t>
            </a:r>
            <a:r>
              <a:rPr lang="fr-FR" dirty="0" err="1" smtClean="0"/>
              <a:t>leucoencéphalopathie</a:t>
            </a:r>
            <a:r>
              <a:rPr lang="fr-FR" dirty="0" smtClean="0"/>
              <a:t> multifocale progressive, chez 3 patients sur 1 000, au-delà de deux ans de traitement. </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r>
              <a:rPr lang="fr-FR" dirty="0" smtClean="0"/>
              <a:t>Traitement</a:t>
            </a:r>
            <a:endParaRPr lang="fr-FR" dirty="0"/>
          </a:p>
        </p:txBody>
      </p:sp>
      <p:sp>
        <p:nvSpPr>
          <p:cNvPr id="3" name="Espace réservé du contenu 2"/>
          <p:cNvSpPr>
            <a:spLocks noGrp="1"/>
          </p:cNvSpPr>
          <p:nvPr>
            <p:ph idx="1"/>
          </p:nvPr>
        </p:nvSpPr>
        <p:spPr>
          <a:xfrm>
            <a:off x="214282" y="1285860"/>
            <a:ext cx="8643998" cy="5429288"/>
          </a:xfrm>
        </p:spPr>
        <p:txBody>
          <a:bodyPr>
            <a:normAutofit fontScale="85000" lnSpcReduction="20000"/>
          </a:bodyPr>
          <a:lstStyle/>
          <a:p>
            <a:r>
              <a:rPr lang="fr-FR" dirty="0" smtClean="0"/>
              <a:t>le </a:t>
            </a:r>
            <a:r>
              <a:rPr lang="fr-FR" i="1" dirty="0" err="1" smtClean="0"/>
              <a:t>fingolimod</a:t>
            </a:r>
            <a:r>
              <a:rPr lang="fr-FR" dirty="0" smtClean="0"/>
              <a:t>, disponible depuis 2012, est le premier traitement par voie orale de la SEP.  qui bloque certains lymphocytes hors de la circulation, dans les ganglions lymphatiques. Il réduit la fréquence des poussées de 50 % à 2 ans par rapport au placebo et réduit la progression du handicap. Son utilisation a été limitée aux formes rémittentes actives, en raison d’un risque de troubles de conduction cardiaque à l’instauration du traitement, de troubles visuels (œdème </a:t>
            </a:r>
            <a:r>
              <a:rPr lang="fr-FR" dirty="0" err="1" smtClean="0"/>
              <a:t>maculaire</a:t>
            </a:r>
            <a:r>
              <a:rPr lang="fr-FR" dirty="0" smtClean="0"/>
              <a:t>) et d’une possible augmentation du risque de certaines infections</a:t>
            </a:r>
          </a:p>
          <a:p>
            <a:r>
              <a:rPr lang="fr-FR" dirty="0" smtClean="0"/>
              <a:t>L’</a:t>
            </a:r>
            <a:r>
              <a:rPr lang="fr-FR" dirty="0" err="1" smtClean="0"/>
              <a:t>azathioprine</a:t>
            </a:r>
            <a:r>
              <a:rPr lang="fr-FR" dirty="0" smtClean="0"/>
              <a:t>, le </a:t>
            </a:r>
            <a:r>
              <a:rPr lang="fr-FR" dirty="0" err="1" smtClean="0"/>
              <a:t>méthotrexate</a:t>
            </a:r>
            <a:r>
              <a:rPr lang="fr-FR" dirty="0" smtClean="0"/>
              <a:t>, le </a:t>
            </a:r>
            <a:r>
              <a:rPr lang="fr-FR" dirty="0" err="1" smtClean="0"/>
              <a:t>cyclophosphamide</a:t>
            </a:r>
            <a:r>
              <a:rPr lang="fr-FR" dirty="0" smtClean="0"/>
              <a:t>, le </a:t>
            </a:r>
            <a:r>
              <a:rPr lang="fr-FR" dirty="0" err="1" smtClean="0"/>
              <a:t>mycophénolate</a:t>
            </a:r>
            <a:r>
              <a:rPr lang="fr-FR" dirty="0" smtClean="0"/>
              <a:t> </a:t>
            </a:r>
            <a:r>
              <a:rPr lang="fr-FR" dirty="0" err="1" smtClean="0"/>
              <a:t>mofétil</a:t>
            </a:r>
            <a:r>
              <a:rPr lang="fr-FR" dirty="0" smtClean="0"/>
              <a:t> sont d’autres immunosuppresseurs parfois utilisés dans la SEP sans certitude formelle d’efficacité et sans AMM dans cette indication.</a:t>
            </a:r>
          </a:p>
          <a:p>
            <a:r>
              <a:rPr lang="fr-FR" dirty="0" smtClean="0"/>
              <a:t>L’</a:t>
            </a:r>
            <a:r>
              <a:rPr lang="fr-FR" dirty="0" err="1" smtClean="0"/>
              <a:t>ocrelizumab</a:t>
            </a:r>
            <a:r>
              <a:rPr lang="fr-FR" dirty="0" smtClean="0"/>
              <a:t> (anticorps monoclonal anti CD20) est indiqué dans les formes rémittentes et progressives primaires </a:t>
            </a:r>
          </a:p>
          <a:p>
            <a:endParaRPr lang="fr-FR" dirty="0" smtClean="0"/>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Traitement</a:t>
            </a:r>
            <a:endParaRPr lang="fr-FR" dirty="0"/>
          </a:p>
        </p:txBody>
      </p:sp>
      <p:sp>
        <p:nvSpPr>
          <p:cNvPr id="3" name="Espace réservé du contenu 2"/>
          <p:cNvSpPr>
            <a:spLocks noGrp="1"/>
          </p:cNvSpPr>
          <p:nvPr>
            <p:ph idx="1"/>
          </p:nvPr>
        </p:nvSpPr>
        <p:spPr>
          <a:xfrm>
            <a:off x="457200" y="2000240"/>
            <a:ext cx="8229600" cy="4574296"/>
          </a:xfrm>
        </p:spPr>
        <p:txBody>
          <a:bodyPr>
            <a:normAutofit fontScale="77500" lnSpcReduction="20000"/>
          </a:bodyPr>
          <a:lstStyle/>
          <a:p>
            <a:pPr marL="624078" indent="-514350">
              <a:buFont typeface="+mj-lt"/>
              <a:buAutoNum type="arabicPeriod" startAt="3"/>
            </a:pPr>
            <a:r>
              <a:rPr lang="fr-FR" b="1" i="1" dirty="0" smtClean="0"/>
              <a:t>Autres: </a:t>
            </a:r>
            <a:r>
              <a:rPr lang="fr-FR" dirty="0" smtClean="0"/>
              <a:t>la biotine dans les formes progressives primaires et le </a:t>
            </a:r>
            <a:r>
              <a:rPr lang="fr-FR" smtClean="0"/>
              <a:t>Siponimod</a:t>
            </a:r>
            <a:r>
              <a:rPr lang="fr-FR" dirty="0" smtClean="0"/>
              <a:t> dans les formes secondairement progressives</a:t>
            </a:r>
            <a:endParaRPr lang="fr-FR" b="1" i="1" dirty="0" smtClean="0"/>
          </a:p>
          <a:p>
            <a:pPr>
              <a:buNone/>
            </a:pPr>
            <a:r>
              <a:rPr lang="fr-FR" b="1" i="1" dirty="0" smtClean="0"/>
              <a:t>C. Symptomatiques:</a:t>
            </a:r>
          </a:p>
          <a:p>
            <a:r>
              <a:rPr lang="fr-FR" dirty="0" smtClean="0"/>
              <a:t>Ils ont pour but de traiter les complications de la maladie, ce qui améliore la qualité de vie des malades. Ils représentent donc un complément essentiel des traitements précédents.</a:t>
            </a:r>
          </a:p>
          <a:p>
            <a:pPr>
              <a:buFont typeface="Wingdings" pitchFamily="2" charset="2"/>
              <a:buChar char="Ø"/>
            </a:pPr>
            <a:r>
              <a:rPr lang="fr-FR" dirty="0" smtClean="0"/>
              <a:t>La </a:t>
            </a:r>
            <a:r>
              <a:rPr lang="fr-FR" i="1" dirty="0" smtClean="0"/>
              <a:t>spasticité</a:t>
            </a:r>
            <a:r>
              <a:rPr lang="fr-FR" dirty="0" smtClean="0"/>
              <a:t> : peut être traitée par des </a:t>
            </a:r>
            <a:r>
              <a:rPr lang="fr-FR" dirty="0" err="1" smtClean="0"/>
              <a:t>antispastiques</a:t>
            </a:r>
            <a:r>
              <a:rPr lang="fr-FR" dirty="0" smtClean="0"/>
              <a:t> (</a:t>
            </a:r>
            <a:r>
              <a:rPr lang="fr-FR" dirty="0" err="1" smtClean="0"/>
              <a:t>baclofène</a:t>
            </a:r>
            <a:r>
              <a:rPr lang="fr-FR" dirty="0" smtClean="0"/>
              <a:t>) à prescrire d’abord à faible dose pour éviter d’aggraver l’état moteur du malade par une hypotonie. Dans les spasticités sévères, les injections locales de toxine botulinique ou l’implantation d’une pompe intrarachidienne de </a:t>
            </a:r>
            <a:r>
              <a:rPr lang="fr-FR" dirty="0" err="1" smtClean="0"/>
              <a:t>baclofène</a:t>
            </a:r>
            <a:r>
              <a:rPr lang="fr-FR" dirty="0" smtClean="0"/>
              <a:t> peuvent être indiquées. La kinésithérapie permet de lutter contre l’hypertonie et les déformations.</a:t>
            </a:r>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1066800"/>
          </a:xfrm>
        </p:spPr>
        <p:txBody>
          <a:bodyPr/>
          <a:lstStyle/>
          <a:p>
            <a:r>
              <a:rPr lang="fr-FR" dirty="0" smtClean="0"/>
              <a:t>Traitement</a:t>
            </a:r>
            <a:endParaRPr lang="fr-FR" dirty="0"/>
          </a:p>
        </p:txBody>
      </p:sp>
      <p:sp>
        <p:nvSpPr>
          <p:cNvPr id="3" name="Espace réservé du contenu 2"/>
          <p:cNvSpPr>
            <a:spLocks noGrp="1"/>
          </p:cNvSpPr>
          <p:nvPr>
            <p:ph idx="1"/>
          </p:nvPr>
        </p:nvSpPr>
        <p:spPr>
          <a:xfrm>
            <a:off x="457200" y="1571612"/>
            <a:ext cx="8229600" cy="5002924"/>
          </a:xfrm>
        </p:spPr>
        <p:txBody>
          <a:bodyPr>
            <a:normAutofit fontScale="85000" lnSpcReduction="10000"/>
          </a:bodyPr>
          <a:lstStyle/>
          <a:p>
            <a:pPr>
              <a:buFont typeface="Wingdings" pitchFamily="2" charset="2"/>
              <a:buChar char="Ø"/>
            </a:pPr>
            <a:r>
              <a:rPr lang="fr-FR" dirty="0" smtClean="0"/>
              <a:t>Les </a:t>
            </a:r>
            <a:r>
              <a:rPr lang="fr-FR" i="1" dirty="0" smtClean="0"/>
              <a:t>troubles urinaires</a:t>
            </a:r>
            <a:r>
              <a:rPr lang="fr-FR" dirty="0" smtClean="0"/>
              <a:t> doivent être dépistés et traités pour éviter une atteinte du haut appareil urinaire. En plus de l’interrogatoire, un bilan </a:t>
            </a:r>
            <a:r>
              <a:rPr lang="fr-FR" dirty="0" err="1" smtClean="0"/>
              <a:t>urodynamique</a:t>
            </a:r>
            <a:r>
              <a:rPr lang="fr-FR" dirty="0" smtClean="0"/>
              <a:t> et radiologique est souvent nécessaire. S’il existe une hyperactivité vésicale (vessie irritative) se traduisant par des urgences mictionnelles, les </a:t>
            </a:r>
            <a:r>
              <a:rPr lang="fr-FR" dirty="0" err="1" smtClean="0"/>
              <a:t>anticholinergiques</a:t>
            </a:r>
            <a:r>
              <a:rPr lang="fr-FR" dirty="0" smtClean="0"/>
              <a:t> sont utilisés. En cas de dysurie (vessie obstructive), les </a:t>
            </a:r>
            <a:r>
              <a:rPr lang="fr-FR" dirty="0" err="1" smtClean="0"/>
              <a:t>alphabloquants</a:t>
            </a:r>
            <a:r>
              <a:rPr lang="fr-FR" dirty="0" smtClean="0"/>
              <a:t> peuvent être prescrits. En cas de résidu post-mictionnel, la pratique d’</a:t>
            </a:r>
            <a:r>
              <a:rPr lang="fr-FR" dirty="0" err="1" smtClean="0"/>
              <a:t>autosondages</a:t>
            </a:r>
            <a:r>
              <a:rPr lang="fr-FR" dirty="0" smtClean="0"/>
              <a:t> intermittents pluriquotidiens doit être proposée aux malades, éventuellement associée dans un second temps à des injections </a:t>
            </a:r>
            <a:r>
              <a:rPr lang="fr-FR" dirty="0" err="1" smtClean="0"/>
              <a:t>intravésicales</a:t>
            </a:r>
            <a:r>
              <a:rPr lang="fr-FR" dirty="0" smtClean="0"/>
              <a:t> de toxine botulinique. Les infections urinaires symptomatiques seront traitées pour éviter les pyélonéphrites.</a:t>
            </a:r>
          </a:p>
          <a:p>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Traitement</a:t>
            </a:r>
            <a:endParaRPr lang="fr-FR" dirty="0"/>
          </a:p>
        </p:txBody>
      </p:sp>
      <p:sp>
        <p:nvSpPr>
          <p:cNvPr id="3" name="Espace réservé du contenu 2"/>
          <p:cNvSpPr>
            <a:spLocks noGrp="1"/>
          </p:cNvSpPr>
          <p:nvPr>
            <p:ph idx="1"/>
          </p:nvPr>
        </p:nvSpPr>
        <p:spPr/>
        <p:txBody>
          <a:bodyPr>
            <a:normAutofit fontScale="85000" lnSpcReduction="20000"/>
          </a:bodyPr>
          <a:lstStyle/>
          <a:p>
            <a:pPr>
              <a:buFont typeface="Wingdings" pitchFamily="2" charset="2"/>
              <a:buChar char="Ø"/>
            </a:pPr>
            <a:r>
              <a:rPr lang="fr-FR" dirty="0" smtClean="0"/>
              <a:t>Les </a:t>
            </a:r>
            <a:r>
              <a:rPr lang="fr-FR" i="1" dirty="0" smtClean="0"/>
              <a:t>troubles sexuels</a:t>
            </a:r>
            <a:r>
              <a:rPr lang="fr-FR" dirty="0" smtClean="0"/>
              <a:t>, en particulier de l’érection, peuvent être améliorés par une prise en charge médicamenteuse et par un suivi sexologique ou psychothérapique.</a:t>
            </a:r>
          </a:p>
          <a:p>
            <a:pPr>
              <a:buFont typeface="Wingdings" pitchFamily="2" charset="2"/>
              <a:buChar char="Ø"/>
            </a:pPr>
            <a:r>
              <a:rPr lang="fr-FR" dirty="0" smtClean="0"/>
              <a:t>Les </a:t>
            </a:r>
            <a:r>
              <a:rPr lang="fr-FR" i="1" dirty="0" smtClean="0"/>
              <a:t>douleurs</a:t>
            </a:r>
            <a:r>
              <a:rPr lang="fr-FR" dirty="0" smtClean="0"/>
              <a:t> peuvent être soulagées par des antalgiques classiques, des tricycliques ou certains antiépileptiques.</a:t>
            </a:r>
          </a:p>
          <a:p>
            <a:pPr>
              <a:buFont typeface="Wingdings" pitchFamily="2" charset="2"/>
              <a:buChar char="Ø"/>
            </a:pPr>
            <a:r>
              <a:rPr lang="fr-FR" dirty="0" smtClean="0"/>
              <a:t>La </a:t>
            </a:r>
            <a:r>
              <a:rPr lang="fr-FR" i="1" dirty="0" smtClean="0"/>
              <a:t>fatigue</a:t>
            </a:r>
            <a:r>
              <a:rPr lang="fr-FR" dirty="0" smtClean="0"/>
              <a:t> est difficile à combattre. Les médicaments antiasthéniques sont peu efficaces et aucun n’a une AMM dans cette indication (</a:t>
            </a:r>
            <a:r>
              <a:rPr lang="fr-FR" dirty="0" err="1" smtClean="0"/>
              <a:t>amantadine</a:t>
            </a:r>
            <a:r>
              <a:rPr lang="fr-FR" dirty="0" smtClean="0"/>
              <a:t>, </a:t>
            </a:r>
            <a:r>
              <a:rPr lang="fr-FR" dirty="0" err="1" smtClean="0"/>
              <a:t>modafinil</a:t>
            </a:r>
            <a:r>
              <a:rPr lang="fr-FR" dirty="0" smtClean="0"/>
              <a:t>). L’activité physique est recommandée.</a:t>
            </a:r>
          </a:p>
          <a:p>
            <a:pPr>
              <a:buFont typeface="Wingdings" pitchFamily="2" charset="2"/>
              <a:buChar char="Ø"/>
            </a:pPr>
            <a:r>
              <a:rPr lang="fr-FR" dirty="0" smtClean="0"/>
              <a:t>Une prise en charge </a:t>
            </a:r>
            <a:r>
              <a:rPr lang="fr-FR" i="1" dirty="0" smtClean="0"/>
              <a:t>psychothérapique</a:t>
            </a:r>
            <a:r>
              <a:rPr lang="fr-FR" dirty="0" smtClean="0"/>
              <a:t> peut être nécessaire, car il existe souvent un </a:t>
            </a:r>
            <a:r>
              <a:rPr lang="fr-FR" i="1" dirty="0" smtClean="0"/>
              <a:t>syndrome dépressif </a:t>
            </a:r>
            <a:r>
              <a:rPr lang="fr-FR" dirty="0" smtClean="0"/>
              <a:t>associé. Des antidépresseurs peuvent être proposés en cas de besoin.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Traitement</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Ø"/>
            </a:pPr>
            <a:r>
              <a:rPr lang="fr-FR" dirty="0" smtClean="0"/>
              <a:t>Une prise en charge </a:t>
            </a:r>
            <a:r>
              <a:rPr lang="fr-FR" i="1" dirty="0" smtClean="0"/>
              <a:t>multidisciplinaire</a:t>
            </a:r>
            <a:r>
              <a:rPr lang="fr-FR" dirty="0" smtClean="0"/>
              <a:t> (kinésithérapie, rééducation fonctionnelle, soutien psychologique, ergothérapie, soins infirmiers, aide sociale, etc.) permet d’améliorer le quotidien des malades en limitant le retentissement de leur maladie.</a:t>
            </a:r>
          </a:p>
          <a:p>
            <a:endParaRPr lang="fr-FR" dirty="0" smtClean="0"/>
          </a:p>
          <a:p>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066800"/>
          </a:xfrm>
        </p:spPr>
        <p:txBody>
          <a:bodyPr/>
          <a:lstStyle/>
          <a:p>
            <a:r>
              <a:rPr lang="fr-FR" dirty="0" smtClean="0"/>
              <a:t>IX CONCLUSION</a:t>
            </a:r>
            <a:endParaRPr lang="fr-FR" dirty="0"/>
          </a:p>
        </p:txBody>
      </p:sp>
      <p:sp>
        <p:nvSpPr>
          <p:cNvPr id="3" name="Espace réservé du contenu 2"/>
          <p:cNvSpPr>
            <a:spLocks noGrp="1"/>
          </p:cNvSpPr>
          <p:nvPr>
            <p:ph idx="1"/>
          </p:nvPr>
        </p:nvSpPr>
        <p:spPr>
          <a:xfrm>
            <a:off x="214282" y="1285860"/>
            <a:ext cx="8715436" cy="5288676"/>
          </a:xfrm>
        </p:spPr>
        <p:txBody>
          <a:bodyPr>
            <a:normAutofit fontScale="85000" lnSpcReduction="20000"/>
          </a:bodyPr>
          <a:lstStyle/>
          <a:p>
            <a:r>
              <a:rPr lang="fr-FR" dirty="0" smtClean="0"/>
              <a:t>La SEP est une maladie inflammatoire </a:t>
            </a:r>
            <a:r>
              <a:rPr lang="fr-FR" dirty="0" err="1" smtClean="0"/>
              <a:t>démyélinisante</a:t>
            </a:r>
            <a:r>
              <a:rPr lang="fr-FR" dirty="0" smtClean="0"/>
              <a:t> chronique confinée au système nerveux central :</a:t>
            </a:r>
          </a:p>
          <a:p>
            <a:pPr>
              <a:buFont typeface="Wingdings" pitchFamily="2" charset="2"/>
              <a:buChar char="Ø"/>
            </a:pPr>
            <a:r>
              <a:rPr lang="fr-FR" dirty="0" smtClean="0"/>
              <a:t>inflammation focale → plaques → poussées ;</a:t>
            </a:r>
          </a:p>
          <a:p>
            <a:pPr>
              <a:buFont typeface="Wingdings" pitchFamily="2" charset="2"/>
              <a:buChar char="Ø"/>
            </a:pPr>
            <a:r>
              <a:rPr lang="fr-FR" dirty="0" smtClean="0"/>
              <a:t>dégénérescence diffuse → atrophie → progression.</a:t>
            </a:r>
          </a:p>
          <a:p>
            <a:r>
              <a:rPr lang="fr-FR" dirty="0" smtClean="0"/>
              <a:t>Le diagnostic est un diagnostic de probabilité, reposant sur des critères variables basés sur quatre éléments fondamentaux :dissémination dans le temps ;dissémination dans l’espace ;inflammation localisée au SNC ;pas d’autre explication.</a:t>
            </a:r>
          </a:p>
          <a:p>
            <a:r>
              <a:rPr lang="fr-FR" dirty="0" smtClean="0"/>
              <a:t>Les moyens diagnostiques pour mettre en évidence ces éléments sont :clinique ;IRM ;LCS .</a:t>
            </a:r>
          </a:p>
          <a:p>
            <a:pPr>
              <a:buNone/>
            </a:pPr>
            <a:endParaRPr lang="fr-FR" dirty="0" smtClean="0"/>
          </a:p>
          <a:p>
            <a:r>
              <a:rPr lang="fr-FR" dirty="0" smtClean="0"/>
              <a:t>Le traitement de la SEP repose sur plusieurs types de prise en charge complémentaires :traitement de la poussée ;traitement symptomatique ;traitement de fond, Prise en charge multidisciplinaire et en réseau.</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857250" indent="-857250">
              <a:buFont typeface="+mj-lt"/>
              <a:buAutoNum type="romanUcPeriod"/>
            </a:pPr>
            <a:r>
              <a:rPr lang="fr-FR" dirty="0" smtClean="0"/>
              <a:t>INTRODUCTION-DEFINITION</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La  sclérose en plaques (SEP) est une affection inflammatoire chronique du système nerveux central (SNC) touchant préférentiellement l’adulte jeune.</a:t>
            </a:r>
          </a:p>
          <a:p>
            <a:r>
              <a:rPr lang="fr-FR" dirty="0" smtClean="0"/>
              <a:t>Le diagnostic repose sur les notions de dissémination spatiale (au moins deux lésions) et de dissémination temporelle (au moins deux épisodes neurologiques séparés d’au moins 1 mois). Ces deux critères peuvent être remplis par des données cliniques et/ou IRM.</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r>
              <a:rPr lang="fr-FR" dirty="0" err="1" smtClean="0"/>
              <a:t>definition</a:t>
            </a:r>
            <a:endParaRPr lang="fr-FR" dirty="0"/>
          </a:p>
        </p:txBody>
      </p:sp>
      <p:sp>
        <p:nvSpPr>
          <p:cNvPr id="3" name="Espace réservé du contenu 2"/>
          <p:cNvSpPr>
            <a:spLocks noGrp="1"/>
          </p:cNvSpPr>
          <p:nvPr>
            <p:ph idx="1"/>
          </p:nvPr>
        </p:nvSpPr>
        <p:spPr/>
        <p:txBody>
          <a:bodyPr>
            <a:normAutofit/>
          </a:bodyPr>
          <a:lstStyle/>
          <a:p>
            <a:r>
              <a:rPr lang="fr-FR" dirty="0" smtClean="0"/>
              <a:t>La ponction lombaire aide au diagnostic positif et au diagnostic différentiel. Elle permet d’affirmer le caractère inflammatoire de l’affection, localisée au SNC.</a:t>
            </a:r>
          </a:p>
          <a:p>
            <a:r>
              <a:rPr lang="fr-FR" dirty="0" smtClean="0"/>
              <a:t>Les traitements ont pour but :</a:t>
            </a:r>
          </a:p>
          <a:p>
            <a:pPr lvl="1"/>
            <a:r>
              <a:rPr lang="fr-FR" dirty="0" smtClean="0"/>
              <a:t>d’accélérer la récupération des symptômes des poussées ;</a:t>
            </a:r>
          </a:p>
          <a:p>
            <a:pPr lvl="1"/>
            <a:r>
              <a:rPr lang="fr-FR" dirty="0" smtClean="0"/>
              <a:t>de limiter la fréquence des poussées et la progression de la maladie ;</a:t>
            </a:r>
          </a:p>
          <a:p>
            <a:pPr lvl="1"/>
            <a:endParaRPr lang="fr-FR" dirty="0" smtClean="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857250" indent="-857250">
              <a:buFont typeface="+mj-lt"/>
              <a:buAutoNum type="romanUcPeriod" startAt="2"/>
            </a:pPr>
            <a:r>
              <a:rPr lang="fr-FR" dirty="0" smtClean="0"/>
              <a:t>EPIDEMIOLOGIE ET ETIOLOGIE</a:t>
            </a:r>
            <a:endParaRPr lang="fr-FR" dirty="0"/>
          </a:p>
        </p:txBody>
      </p:sp>
      <p:sp>
        <p:nvSpPr>
          <p:cNvPr id="3" name="Espace réservé du contenu 2"/>
          <p:cNvSpPr>
            <a:spLocks noGrp="1"/>
          </p:cNvSpPr>
          <p:nvPr>
            <p:ph idx="1"/>
          </p:nvPr>
        </p:nvSpPr>
        <p:spPr/>
        <p:txBody>
          <a:bodyPr>
            <a:normAutofit/>
          </a:bodyPr>
          <a:lstStyle/>
          <a:p>
            <a:r>
              <a:rPr lang="fr-FR" dirty="0" smtClean="0"/>
              <a:t>Adulte jeune (20–40 ans), médiane de début à 32 ans, prédominance féminine (3 femmes pour 1 homme).</a:t>
            </a:r>
          </a:p>
          <a:p>
            <a:r>
              <a:rPr lang="fr-FR" dirty="0" smtClean="0"/>
              <a:t>Prévalence : 80 000 à 100 000 patients en France (&gt; 1 personne/1 000). Gradient Nord-Sud : la SEP est plus fréquente quand on s’éloigne de l’équateur (2 fois plus de SEP dans les pays scandinaves que méditerranéens).</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r>
              <a:rPr lang="fr-FR" dirty="0" err="1" smtClean="0"/>
              <a:t>Epidemiologie</a:t>
            </a:r>
            <a:r>
              <a:rPr lang="fr-FR" dirty="0" smtClean="0"/>
              <a:t> et </a:t>
            </a:r>
            <a:r>
              <a:rPr lang="fr-FR" dirty="0" err="1" smtClean="0"/>
              <a:t>etiologie</a:t>
            </a:r>
            <a:endParaRPr lang="fr-FR" dirty="0"/>
          </a:p>
        </p:txBody>
      </p:sp>
      <p:sp>
        <p:nvSpPr>
          <p:cNvPr id="3" name="Espace réservé du contenu 2"/>
          <p:cNvSpPr>
            <a:spLocks noGrp="1"/>
          </p:cNvSpPr>
          <p:nvPr>
            <p:ph idx="1"/>
          </p:nvPr>
        </p:nvSpPr>
        <p:spPr>
          <a:xfrm>
            <a:off x="457200" y="1357298"/>
            <a:ext cx="8229600" cy="5500702"/>
          </a:xfrm>
        </p:spPr>
        <p:txBody>
          <a:bodyPr>
            <a:normAutofit fontScale="92500" lnSpcReduction="10000"/>
          </a:bodyPr>
          <a:lstStyle/>
          <a:p>
            <a:r>
              <a:rPr lang="fr-FR" dirty="0" smtClean="0"/>
              <a:t>Les causes de la SEP sont multifactorielles :</a:t>
            </a:r>
          </a:p>
          <a:p>
            <a:pPr>
              <a:buNone/>
            </a:pPr>
            <a:r>
              <a:rPr lang="fr-FR" i="1" dirty="0" smtClean="0"/>
              <a:t>facteurs génétiques</a:t>
            </a:r>
            <a:r>
              <a:rPr lang="fr-FR" dirty="0" smtClean="0"/>
              <a:t> : population caucasienne, concordance de 30 % chez les jumeaux monozygotes </a:t>
            </a:r>
            <a:r>
              <a:rPr lang="fr-FR" i="1" dirty="0" smtClean="0"/>
              <a:t>versus</a:t>
            </a:r>
            <a:r>
              <a:rPr lang="fr-FR" dirty="0" smtClean="0"/>
              <a:t> 2–3 % chez les hétérozygotes, gènes de susceptibilité </a:t>
            </a:r>
          </a:p>
          <a:p>
            <a:pPr>
              <a:buNone/>
            </a:pPr>
            <a:r>
              <a:rPr lang="fr-FR" i="1" dirty="0" smtClean="0"/>
              <a:t>facteurs environnementaux</a:t>
            </a:r>
            <a:r>
              <a:rPr lang="fr-FR" dirty="0" smtClean="0"/>
              <a:t> (considérés comme des facteurs de risque individuels) : une infection virale à EBV, un tabagisme, une carence en vitamine D et/ou un faible ensoleillement surtout au cours de l’enfance, une obésité. De façon populationnelle, il semble qu’une hygiène « excessive » durant l’enfance augmenterait le risque et que les parasitoses infantiles auraient un effet protecteur. Beaucoup de facteurs restent à ce jour inconnus.</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857250" indent="-857250">
              <a:buFont typeface="+mj-lt"/>
              <a:buAutoNum type="romanUcPeriod" startAt="3"/>
            </a:pPr>
            <a:r>
              <a:rPr lang="fr-FR" dirty="0" smtClean="0"/>
              <a:t>PHYSIOPATHOLOGIE</a:t>
            </a:r>
            <a:endParaRPr lang="fr-FR" dirty="0"/>
          </a:p>
        </p:txBody>
      </p:sp>
      <p:sp>
        <p:nvSpPr>
          <p:cNvPr id="3" name="Espace réservé du contenu 2"/>
          <p:cNvSpPr>
            <a:spLocks noGrp="1"/>
          </p:cNvSpPr>
          <p:nvPr>
            <p:ph idx="1"/>
          </p:nvPr>
        </p:nvSpPr>
        <p:spPr>
          <a:xfrm>
            <a:off x="457200" y="2249424"/>
            <a:ext cx="8229600" cy="4465724"/>
          </a:xfrm>
        </p:spPr>
        <p:txBody>
          <a:bodyPr>
            <a:normAutofit fontScale="85000" lnSpcReduction="10000"/>
          </a:bodyPr>
          <a:lstStyle/>
          <a:p>
            <a:r>
              <a:rPr lang="fr-FR" b="1" dirty="0" smtClean="0"/>
              <a:t>Maladie inflammatoire chronique du système nerveux central</a:t>
            </a:r>
            <a:r>
              <a:rPr lang="fr-FR" dirty="0" smtClean="0"/>
              <a:t> (SNC). La gaine de </a:t>
            </a:r>
            <a:r>
              <a:rPr lang="fr-FR" i="1" dirty="0" smtClean="0"/>
              <a:t>myéline</a:t>
            </a:r>
            <a:r>
              <a:rPr lang="fr-FR" dirty="0" smtClean="0"/>
              <a:t> est la cible du système immunitaire, mais il existe également une atteinte de l’axone </a:t>
            </a:r>
          </a:p>
          <a:p>
            <a:r>
              <a:rPr lang="fr-FR" b="1" dirty="0" smtClean="0"/>
              <a:t>Plaques de démyélinisation focales disséminées dans la substance blanche</a:t>
            </a:r>
            <a:r>
              <a:rPr lang="fr-FR" dirty="0" smtClean="0"/>
              <a:t> (principale zone myélinisée) du SNC (nerf optique, zones </a:t>
            </a:r>
            <a:r>
              <a:rPr lang="fr-FR" dirty="0" err="1" smtClean="0"/>
              <a:t>périventriculaires</a:t>
            </a:r>
            <a:r>
              <a:rPr lang="fr-FR" dirty="0" smtClean="0"/>
              <a:t>, corps calleux, cervelet, moelle épinière, etc.). Les symptômes cliniques sont liés à la localisation de la plaque, expliquant leur diversité. </a:t>
            </a:r>
            <a:r>
              <a:rPr lang="fr-FR" b="1" dirty="0" err="1" smtClean="0"/>
              <a:t>Remyélinisation</a:t>
            </a:r>
            <a:r>
              <a:rPr lang="fr-FR" dirty="0" smtClean="0"/>
              <a:t> possible par les </a:t>
            </a:r>
            <a:r>
              <a:rPr lang="fr-FR" dirty="0" err="1" smtClean="0"/>
              <a:t>oligodendrocytes</a:t>
            </a:r>
            <a:r>
              <a:rPr lang="fr-FR" dirty="0" smtClean="0"/>
              <a:t>, expliquant la récupération des poussées.</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Physiopathologie</a:t>
            </a:r>
            <a:endParaRPr lang="fr-FR" dirty="0"/>
          </a:p>
        </p:txBody>
      </p:sp>
      <p:pic>
        <p:nvPicPr>
          <p:cNvPr id="4" name="Espace réservé du contenu 3" descr="sep.jpg"/>
          <p:cNvPicPr>
            <a:picLocks noGrp="1" noChangeAspect="1"/>
          </p:cNvPicPr>
          <p:nvPr>
            <p:ph idx="1"/>
          </p:nvPr>
        </p:nvPicPr>
        <p:blipFill>
          <a:blip r:embed="rId2" cstate="print"/>
          <a:stretch>
            <a:fillRect/>
          </a:stretch>
        </p:blipFill>
        <p:spPr>
          <a:xfrm>
            <a:off x="-32" y="2249488"/>
            <a:ext cx="4674973" cy="4324350"/>
          </a:xfrm>
        </p:spPr>
      </p:pic>
      <p:pic>
        <p:nvPicPr>
          <p:cNvPr id="5" name="Image 4" descr="immuniti.jpg"/>
          <p:cNvPicPr>
            <a:picLocks noChangeAspect="1"/>
          </p:cNvPicPr>
          <p:nvPr/>
        </p:nvPicPr>
        <p:blipFill>
          <a:blip r:embed="rId3" cstate="print"/>
          <a:stretch>
            <a:fillRect/>
          </a:stretch>
        </p:blipFill>
        <p:spPr>
          <a:xfrm>
            <a:off x="4786314" y="2357430"/>
            <a:ext cx="4357718" cy="4025900"/>
          </a:xfrm>
          <a:prstGeom prst="rect">
            <a:avLst/>
          </a:prstGeom>
        </p:spPr>
      </p:pic>
      <p:sp>
        <p:nvSpPr>
          <p:cNvPr id="6" name="ZoneTexte 5"/>
          <p:cNvSpPr txBox="1"/>
          <p:nvPr/>
        </p:nvSpPr>
        <p:spPr>
          <a:xfrm>
            <a:off x="428596" y="6429396"/>
            <a:ext cx="8501122" cy="261610"/>
          </a:xfrm>
          <a:prstGeom prst="rect">
            <a:avLst/>
          </a:prstGeom>
          <a:noFill/>
        </p:spPr>
        <p:txBody>
          <a:bodyPr wrap="square" rtlCol="0">
            <a:spAutoFit/>
          </a:bodyPr>
          <a:lstStyle/>
          <a:p>
            <a:r>
              <a:rPr lang="fr-FR" sz="1100" dirty="0" smtClean="0"/>
              <a:t>http://sclerose-en-plaques-tpe.e-monsite.com/pages/sclerose-en-plaques-et-reponse-immunitaire.html</a:t>
            </a:r>
            <a:endParaRPr lang="fr-FR" sz="11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221</TotalTime>
  <Words>1010</Words>
  <Application>Microsoft Office PowerPoint</Application>
  <PresentationFormat>Affichage à l'écran (4:3)</PresentationFormat>
  <Paragraphs>136</Paragraphs>
  <Slides>38</Slides>
  <Notes>0</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Urbain</vt:lpstr>
      <vt:lpstr>SCLEROSE EN PLAQUES</vt:lpstr>
      <vt:lpstr>Objectifs </vt:lpstr>
      <vt:lpstr>PLAN</vt:lpstr>
      <vt:lpstr>INTRODUCTION-DEFINITION</vt:lpstr>
      <vt:lpstr>Introduction-definition</vt:lpstr>
      <vt:lpstr>EPIDEMIOLOGIE ET ETIOLOGIE</vt:lpstr>
      <vt:lpstr>Epidemiologie et etiologie</vt:lpstr>
      <vt:lpstr>PHYSIOPATHOLOGIE</vt:lpstr>
      <vt:lpstr>Physiopathologie</vt:lpstr>
      <vt:lpstr>CLINIQUE</vt:lpstr>
      <vt:lpstr>clinique</vt:lpstr>
      <vt:lpstr>clinique</vt:lpstr>
      <vt:lpstr>clinique</vt:lpstr>
      <vt:lpstr>clinique</vt:lpstr>
      <vt:lpstr>clinique</vt:lpstr>
      <vt:lpstr>EVOLUTION</vt:lpstr>
      <vt:lpstr>evolution</vt:lpstr>
      <vt:lpstr>évolution</vt:lpstr>
      <vt:lpstr>VI DIAGNOSTIC POSITIF</vt:lpstr>
      <vt:lpstr>Diagnostic positif</vt:lpstr>
      <vt:lpstr>Diagnostic positif</vt:lpstr>
      <vt:lpstr>Diagnostic positif</vt:lpstr>
      <vt:lpstr>Diagnostic positif</vt:lpstr>
      <vt:lpstr>Diagnostic </vt:lpstr>
      <vt:lpstr>Diagnostic positif</vt:lpstr>
      <vt:lpstr>Diagnostic positif</vt:lpstr>
      <vt:lpstr>VII DIAGNOSTIC DIFFERENTIEL</vt:lpstr>
      <vt:lpstr>VIII TRAITEMENT</vt:lpstr>
      <vt:lpstr>Traitement</vt:lpstr>
      <vt:lpstr>Traitement</vt:lpstr>
      <vt:lpstr>Traitement</vt:lpstr>
      <vt:lpstr>Traitement</vt:lpstr>
      <vt:lpstr>Traitement</vt:lpstr>
      <vt:lpstr>Traitement</vt:lpstr>
      <vt:lpstr>Traitement</vt:lpstr>
      <vt:lpstr>Traitement</vt:lpstr>
      <vt:lpstr>Traitement</vt:lpstr>
      <vt:lpstr>IX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SCLEROSE EN PLAQUES</dc:title>
  <dc:creator>Start</dc:creator>
  <cp:lastModifiedBy>degh_khal</cp:lastModifiedBy>
  <cp:revision>31</cp:revision>
  <dcterms:created xsi:type="dcterms:W3CDTF">2017-10-04T22:22:45Z</dcterms:created>
  <dcterms:modified xsi:type="dcterms:W3CDTF">2020-04-07T14:11:58Z</dcterms:modified>
</cp:coreProperties>
</file>