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1E083-DBAB-4162-9627-3204FB565852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C425E66B-586B-4EE4-88E5-D5911D7FA8C0}">
      <dgm:prSet phldrT="[Texte]"/>
      <dgm:spPr/>
      <dgm:t>
        <a:bodyPr/>
        <a:lstStyle/>
        <a:p>
          <a:r>
            <a:rPr lang="fr-FR" dirty="0" err="1" smtClean="0"/>
            <a:t>Monoarthrite</a:t>
          </a:r>
          <a:r>
            <a:rPr lang="fr-FR" dirty="0" smtClean="0"/>
            <a:t> </a:t>
          </a:r>
          <a:r>
            <a:rPr lang="fr-FR" b="1" dirty="0" smtClean="0"/>
            <a:t>aigue</a:t>
          </a:r>
        </a:p>
        <a:p>
          <a:r>
            <a:rPr lang="fr-FR" dirty="0" smtClean="0"/>
            <a:t>≤ 3 semaines</a:t>
          </a:r>
          <a:endParaRPr lang="fr-FR" dirty="0"/>
        </a:p>
      </dgm:t>
    </dgm:pt>
    <dgm:pt modelId="{8FB53BE2-C7AC-44C4-B27B-464F0D25057D}" type="parTrans" cxnId="{294178F4-4E14-4EF3-A21A-2028C1742A4D}">
      <dgm:prSet/>
      <dgm:spPr/>
      <dgm:t>
        <a:bodyPr/>
        <a:lstStyle/>
        <a:p>
          <a:endParaRPr lang="fr-FR"/>
        </a:p>
      </dgm:t>
    </dgm:pt>
    <dgm:pt modelId="{3AADC4A7-B519-45F3-AEC6-F91C42712C66}" type="sibTrans" cxnId="{294178F4-4E14-4EF3-A21A-2028C1742A4D}">
      <dgm:prSet/>
      <dgm:spPr/>
      <dgm:t>
        <a:bodyPr/>
        <a:lstStyle/>
        <a:p>
          <a:endParaRPr lang="fr-FR"/>
        </a:p>
      </dgm:t>
    </dgm:pt>
    <dgm:pt modelId="{986AB958-50E1-4898-A784-D033B308FB4B}">
      <dgm:prSet phldrT="[Texte]"/>
      <dgm:spPr/>
      <dgm:t>
        <a:bodyPr/>
        <a:lstStyle/>
        <a:p>
          <a:r>
            <a:rPr lang="fr-FR" dirty="0" err="1" smtClean="0"/>
            <a:t>Monoarthrite</a:t>
          </a:r>
          <a:r>
            <a:rPr lang="fr-FR" dirty="0" smtClean="0"/>
            <a:t> </a:t>
          </a:r>
          <a:r>
            <a:rPr lang="fr-FR" b="1" dirty="0" err="1" smtClean="0"/>
            <a:t>subaigue</a:t>
          </a:r>
          <a:endParaRPr lang="fr-FR" b="1" dirty="0" smtClean="0"/>
        </a:p>
        <a:p>
          <a:r>
            <a:rPr lang="fr-FR" dirty="0" smtClean="0"/>
            <a:t>Entre 3 et 6 semaines</a:t>
          </a:r>
          <a:endParaRPr lang="fr-FR" dirty="0"/>
        </a:p>
      </dgm:t>
    </dgm:pt>
    <dgm:pt modelId="{19A33E0F-C22E-46BD-92CD-691B4434653C}" type="parTrans" cxnId="{F47A4923-6EF9-40F1-A7CD-5C5D44D4DF11}">
      <dgm:prSet/>
      <dgm:spPr/>
      <dgm:t>
        <a:bodyPr/>
        <a:lstStyle/>
        <a:p>
          <a:endParaRPr lang="fr-FR"/>
        </a:p>
      </dgm:t>
    </dgm:pt>
    <dgm:pt modelId="{35D8B201-E2C2-4E3C-897B-5DE5B275038F}" type="sibTrans" cxnId="{F47A4923-6EF9-40F1-A7CD-5C5D44D4DF11}">
      <dgm:prSet/>
      <dgm:spPr/>
      <dgm:t>
        <a:bodyPr/>
        <a:lstStyle/>
        <a:p>
          <a:endParaRPr lang="fr-FR"/>
        </a:p>
      </dgm:t>
    </dgm:pt>
    <dgm:pt modelId="{A2520CA1-FA8C-4EED-A134-66FC15858741}">
      <dgm:prSet phldrT="[Texte]"/>
      <dgm:spPr/>
      <dgm:t>
        <a:bodyPr/>
        <a:lstStyle/>
        <a:p>
          <a:r>
            <a:rPr lang="fr-FR" dirty="0" err="1" smtClean="0"/>
            <a:t>Monoarthrite</a:t>
          </a:r>
          <a:r>
            <a:rPr lang="fr-FR" dirty="0" smtClean="0"/>
            <a:t> </a:t>
          </a:r>
          <a:r>
            <a:rPr lang="fr-FR" b="1" dirty="0" smtClean="0"/>
            <a:t>chronique</a:t>
          </a:r>
        </a:p>
        <a:p>
          <a:r>
            <a:rPr lang="fr-FR" dirty="0" smtClean="0"/>
            <a:t>≥ 6 semaines</a:t>
          </a:r>
          <a:endParaRPr lang="fr-FR" dirty="0"/>
        </a:p>
      </dgm:t>
    </dgm:pt>
    <dgm:pt modelId="{ECEDC13B-99FF-4668-BF2E-0D90FEA65A98}" type="parTrans" cxnId="{B07BC5BE-32A1-491F-B1B0-DA8350397666}">
      <dgm:prSet/>
      <dgm:spPr/>
      <dgm:t>
        <a:bodyPr/>
        <a:lstStyle/>
        <a:p>
          <a:endParaRPr lang="fr-FR"/>
        </a:p>
      </dgm:t>
    </dgm:pt>
    <dgm:pt modelId="{D95A9462-D67E-4F6A-B824-79B971714B1F}" type="sibTrans" cxnId="{B07BC5BE-32A1-491F-B1B0-DA8350397666}">
      <dgm:prSet/>
      <dgm:spPr/>
      <dgm:t>
        <a:bodyPr/>
        <a:lstStyle/>
        <a:p>
          <a:endParaRPr lang="fr-FR"/>
        </a:p>
      </dgm:t>
    </dgm:pt>
    <dgm:pt modelId="{C24D3549-942A-432D-A842-42FDB3D3F4E3}" type="pres">
      <dgm:prSet presAssocID="{2FE1E083-DBAB-4162-9627-3204FB565852}" presName="CompostProcess" presStyleCnt="0">
        <dgm:presLayoutVars>
          <dgm:dir/>
          <dgm:resizeHandles val="exact"/>
        </dgm:presLayoutVars>
      </dgm:prSet>
      <dgm:spPr/>
    </dgm:pt>
    <dgm:pt modelId="{8AA2354A-ED82-49EB-87C8-F77712E92B59}" type="pres">
      <dgm:prSet presAssocID="{2FE1E083-DBAB-4162-9627-3204FB565852}" presName="arrow" presStyleLbl="bgShp" presStyleIdx="0" presStyleCnt="1"/>
      <dgm:spPr/>
    </dgm:pt>
    <dgm:pt modelId="{DFA4FC12-1C10-4533-A15E-05091C8B4F39}" type="pres">
      <dgm:prSet presAssocID="{2FE1E083-DBAB-4162-9627-3204FB565852}" presName="linearProcess" presStyleCnt="0"/>
      <dgm:spPr/>
    </dgm:pt>
    <dgm:pt modelId="{8AE517DC-47E9-4B2D-9DAB-1B8A7B9152E3}" type="pres">
      <dgm:prSet presAssocID="{C425E66B-586B-4EE4-88E5-D5911D7FA8C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74D65-EB6C-4BC7-84E1-8C60FBCFC941}" type="pres">
      <dgm:prSet presAssocID="{3AADC4A7-B519-45F3-AEC6-F91C42712C66}" presName="sibTrans" presStyleCnt="0"/>
      <dgm:spPr/>
    </dgm:pt>
    <dgm:pt modelId="{8868063E-F61B-46EE-8C89-DF85A81028FA}" type="pres">
      <dgm:prSet presAssocID="{986AB958-50E1-4898-A784-D033B308FB4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00FBF4-E897-46AC-92DB-18CE54467E2C}" type="pres">
      <dgm:prSet presAssocID="{35D8B201-E2C2-4E3C-897B-5DE5B275038F}" presName="sibTrans" presStyleCnt="0"/>
      <dgm:spPr/>
    </dgm:pt>
    <dgm:pt modelId="{14961A50-36B4-491C-85B8-FBE85F890490}" type="pres">
      <dgm:prSet presAssocID="{A2520CA1-FA8C-4EED-A134-66FC1585874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07BC5BE-32A1-491F-B1B0-DA8350397666}" srcId="{2FE1E083-DBAB-4162-9627-3204FB565852}" destId="{A2520CA1-FA8C-4EED-A134-66FC15858741}" srcOrd="2" destOrd="0" parTransId="{ECEDC13B-99FF-4668-BF2E-0D90FEA65A98}" sibTransId="{D95A9462-D67E-4F6A-B824-79B971714B1F}"/>
    <dgm:cxn modelId="{294178F4-4E14-4EF3-A21A-2028C1742A4D}" srcId="{2FE1E083-DBAB-4162-9627-3204FB565852}" destId="{C425E66B-586B-4EE4-88E5-D5911D7FA8C0}" srcOrd="0" destOrd="0" parTransId="{8FB53BE2-C7AC-44C4-B27B-464F0D25057D}" sibTransId="{3AADC4A7-B519-45F3-AEC6-F91C42712C66}"/>
    <dgm:cxn modelId="{F47A4923-6EF9-40F1-A7CD-5C5D44D4DF11}" srcId="{2FE1E083-DBAB-4162-9627-3204FB565852}" destId="{986AB958-50E1-4898-A784-D033B308FB4B}" srcOrd="1" destOrd="0" parTransId="{19A33E0F-C22E-46BD-92CD-691B4434653C}" sibTransId="{35D8B201-E2C2-4E3C-897B-5DE5B275038F}"/>
    <dgm:cxn modelId="{33A92FFA-5B4E-43DF-AA90-D58309992BA8}" type="presOf" srcId="{986AB958-50E1-4898-A784-D033B308FB4B}" destId="{8868063E-F61B-46EE-8C89-DF85A81028FA}" srcOrd="0" destOrd="0" presId="urn:microsoft.com/office/officeart/2005/8/layout/hProcess9"/>
    <dgm:cxn modelId="{7FAE4BC4-20A4-4610-8843-6EC4E92B98C7}" type="presOf" srcId="{2FE1E083-DBAB-4162-9627-3204FB565852}" destId="{C24D3549-942A-432D-A842-42FDB3D3F4E3}" srcOrd="0" destOrd="0" presId="urn:microsoft.com/office/officeart/2005/8/layout/hProcess9"/>
    <dgm:cxn modelId="{DDCC350A-2863-4347-8F95-01B6BEEFDDD7}" type="presOf" srcId="{A2520CA1-FA8C-4EED-A134-66FC15858741}" destId="{14961A50-36B4-491C-85B8-FBE85F890490}" srcOrd="0" destOrd="0" presId="urn:microsoft.com/office/officeart/2005/8/layout/hProcess9"/>
    <dgm:cxn modelId="{95575736-F5F6-4B2F-83B3-66B8A8949EB8}" type="presOf" srcId="{C425E66B-586B-4EE4-88E5-D5911D7FA8C0}" destId="{8AE517DC-47E9-4B2D-9DAB-1B8A7B9152E3}" srcOrd="0" destOrd="0" presId="urn:microsoft.com/office/officeart/2005/8/layout/hProcess9"/>
    <dgm:cxn modelId="{DFCCA051-74BF-419B-B359-4B56B1C2D226}" type="presParOf" srcId="{C24D3549-942A-432D-A842-42FDB3D3F4E3}" destId="{8AA2354A-ED82-49EB-87C8-F77712E92B59}" srcOrd="0" destOrd="0" presId="urn:microsoft.com/office/officeart/2005/8/layout/hProcess9"/>
    <dgm:cxn modelId="{B3854B91-521B-42F0-A877-EC430C14B7C6}" type="presParOf" srcId="{C24D3549-942A-432D-A842-42FDB3D3F4E3}" destId="{DFA4FC12-1C10-4533-A15E-05091C8B4F39}" srcOrd="1" destOrd="0" presId="urn:microsoft.com/office/officeart/2005/8/layout/hProcess9"/>
    <dgm:cxn modelId="{6F5C9F30-2A71-4C25-A45E-97449A908A32}" type="presParOf" srcId="{DFA4FC12-1C10-4533-A15E-05091C8B4F39}" destId="{8AE517DC-47E9-4B2D-9DAB-1B8A7B9152E3}" srcOrd="0" destOrd="0" presId="urn:microsoft.com/office/officeart/2005/8/layout/hProcess9"/>
    <dgm:cxn modelId="{BBC2CBF2-6930-4AE4-B200-DD24CC85B61B}" type="presParOf" srcId="{DFA4FC12-1C10-4533-A15E-05091C8B4F39}" destId="{FBE74D65-EB6C-4BC7-84E1-8C60FBCFC941}" srcOrd="1" destOrd="0" presId="urn:microsoft.com/office/officeart/2005/8/layout/hProcess9"/>
    <dgm:cxn modelId="{E6E7C19C-2710-4F22-B3B8-C01C8A66B7B9}" type="presParOf" srcId="{DFA4FC12-1C10-4533-A15E-05091C8B4F39}" destId="{8868063E-F61B-46EE-8C89-DF85A81028FA}" srcOrd="2" destOrd="0" presId="urn:microsoft.com/office/officeart/2005/8/layout/hProcess9"/>
    <dgm:cxn modelId="{A56343BC-6012-47EF-9300-681ADDA74BC1}" type="presParOf" srcId="{DFA4FC12-1C10-4533-A15E-05091C8B4F39}" destId="{3D00FBF4-E897-46AC-92DB-18CE54467E2C}" srcOrd="3" destOrd="0" presId="urn:microsoft.com/office/officeart/2005/8/layout/hProcess9"/>
    <dgm:cxn modelId="{978611FC-CD0B-4B9D-AE74-206FD211CB57}" type="presParOf" srcId="{DFA4FC12-1C10-4533-A15E-05091C8B4F39}" destId="{14961A50-36B4-491C-85B8-FBE85F8904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2354A-ED82-49EB-87C8-F77712E92B5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517DC-47E9-4B2D-9DAB-1B8A7B9152E3}">
      <dsp:nvSpPr>
        <dsp:cNvPr id="0" name=""/>
        <dsp:cNvSpPr/>
      </dsp:nvSpPr>
      <dsp:spPr>
        <a:xfrm>
          <a:off x="263202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err="1" smtClean="0"/>
            <a:t>Monoarthrite</a:t>
          </a:r>
          <a:r>
            <a:rPr lang="fr-FR" sz="2300" kern="1200" dirty="0" smtClean="0"/>
            <a:t> </a:t>
          </a:r>
          <a:r>
            <a:rPr lang="fr-FR" sz="2300" b="1" kern="1200" dirty="0" smtClean="0"/>
            <a:t>aigue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≤ 3 semaines</a:t>
          </a:r>
          <a:endParaRPr lang="fr-FR" sz="2300" kern="1200" dirty="0"/>
        </a:p>
      </dsp:txBody>
      <dsp:txXfrm>
        <a:off x="351578" y="1446164"/>
        <a:ext cx="2292128" cy="1633633"/>
      </dsp:txXfrm>
    </dsp:sp>
    <dsp:sp modelId="{8868063E-F61B-46EE-8C89-DF85A81028FA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err="1" smtClean="0"/>
            <a:t>Monoarthrite</a:t>
          </a:r>
          <a:r>
            <a:rPr lang="fr-FR" sz="2300" kern="1200" dirty="0" smtClean="0"/>
            <a:t> </a:t>
          </a:r>
          <a:r>
            <a:rPr lang="fr-FR" sz="2300" b="1" kern="1200" dirty="0" err="1" smtClean="0"/>
            <a:t>subaigue</a:t>
          </a:r>
          <a:endParaRPr lang="fr-FR" sz="2300" b="1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Entre 3 et 6 semaines</a:t>
          </a:r>
          <a:endParaRPr lang="fr-FR" sz="2300" kern="1200" dirty="0"/>
        </a:p>
      </dsp:txBody>
      <dsp:txXfrm>
        <a:off x="2968735" y="1446164"/>
        <a:ext cx="2292128" cy="1633633"/>
      </dsp:txXfrm>
    </dsp:sp>
    <dsp:sp modelId="{14961A50-36B4-491C-85B8-FBE85F890490}">
      <dsp:nvSpPr>
        <dsp:cNvPr id="0" name=""/>
        <dsp:cNvSpPr/>
      </dsp:nvSpPr>
      <dsp:spPr>
        <a:xfrm>
          <a:off x="5497517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err="1" smtClean="0"/>
            <a:t>Monoarthrite</a:t>
          </a:r>
          <a:r>
            <a:rPr lang="fr-FR" sz="2300" kern="1200" dirty="0" smtClean="0"/>
            <a:t> </a:t>
          </a:r>
          <a:r>
            <a:rPr lang="fr-FR" sz="2300" b="1" kern="1200" dirty="0" smtClean="0"/>
            <a:t>chronique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≥ 6 semaines</a:t>
          </a:r>
          <a:endParaRPr lang="fr-FR" sz="2300" kern="1200" dirty="0"/>
        </a:p>
      </dsp:txBody>
      <dsp:txXfrm>
        <a:off x="5585893" y="1446164"/>
        <a:ext cx="2292128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39F56-C83E-49C5-BC85-2D909041455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9FC39-FF04-43AA-A16D-965C61AB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12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3A40C-1F4C-43D7-9FD5-386BAD3F56D5}" type="slidenum">
              <a:rPr lang="fr-FR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>
                <a:solidFill>
                  <a:schemeClr val="bg1"/>
                </a:solidFill>
              </a:rPr>
              <a:t>deux régions épiphysaires </a:t>
            </a:r>
          </a:p>
          <a:p>
            <a:pPr lvl="1"/>
            <a:r>
              <a:rPr lang="fr-FR" sz="1400">
                <a:solidFill>
                  <a:schemeClr val="bg1"/>
                </a:solidFill>
              </a:rPr>
              <a:t>cartilage articulaire </a:t>
            </a:r>
          </a:p>
          <a:p>
            <a:pPr lvl="1"/>
            <a:r>
              <a:rPr lang="fr-FR" sz="1400">
                <a:solidFill>
                  <a:schemeClr val="bg1"/>
                </a:solidFill>
              </a:rPr>
              <a:t>ménisques ou de bourrelets faits de fibro-cartilage.</a:t>
            </a:r>
          </a:p>
          <a:p>
            <a:r>
              <a:rPr lang="fr-FR" sz="1400">
                <a:solidFill>
                  <a:schemeClr val="bg1"/>
                </a:solidFill>
              </a:rPr>
              <a:t>sont unies par  </a:t>
            </a:r>
          </a:p>
          <a:p>
            <a:pPr lvl="1"/>
            <a:r>
              <a:rPr lang="fr-FR" sz="1400">
                <a:solidFill>
                  <a:schemeClr val="bg1"/>
                </a:solidFill>
              </a:rPr>
              <a:t>capsule articulaire </a:t>
            </a:r>
            <a:r>
              <a:rPr lang="fr-FR">
                <a:solidFill>
                  <a:schemeClr val="bg1"/>
                </a:solidFill>
              </a:rPr>
              <a:t>doublée à sa face interne par la</a:t>
            </a:r>
          </a:p>
          <a:p>
            <a:pPr lvl="1"/>
            <a:r>
              <a:rPr lang="fr-FR" sz="1400">
                <a:solidFill>
                  <a:schemeClr val="bg1"/>
                </a:solidFill>
              </a:rPr>
              <a:t>synoviale </a:t>
            </a:r>
            <a:r>
              <a:rPr lang="fr-FR" sz="1000">
                <a:solidFill>
                  <a:schemeClr val="bg1"/>
                </a:solidFill>
              </a:rPr>
              <a:t>(qui s’insère au bord des cartilages et forme des culs-de-sac) </a:t>
            </a:r>
          </a:p>
          <a:p>
            <a:pPr lvl="1"/>
            <a:r>
              <a:rPr lang="fr-FR" sz="1400">
                <a:solidFill>
                  <a:schemeClr val="bg1"/>
                </a:solidFill>
              </a:rPr>
              <a:t>et à sa face externe par un ensemble musculo-ligamentaire et tendineux </a:t>
            </a:r>
            <a:r>
              <a:rPr lang="fr-FR">
                <a:solidFill>
                  <a:schemeClr val="bg1"/>
                </a:solidFill>
              </a:rPr>
              <a:t>qui assure la stabilité de l’articulation.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/>
              <a:t>La monoarthrite est l’atteinte inflammatoire de la muqueuse synoviale d’une seule articulation</a:t>
            </a:r>
          </a:p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69CD3-D0E4-4CA6-9A6C-1758F752A92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/>
              <a:t>Selon la durée d’évolution, on distingue:</a:t>
            </a:r>
          </a:p>
          <a:p>
            <a:pPr eaLnBrk="1" hangingPunct="1"/>
            <a:r>
              <a:rPr lang="fr-FR" smtClean="0"/>
              <a:t>- monoarthrite aigue (&lt; 3 semaines)</a:t>
            </a:r>
          </a:p>
          <a:p>
            <a:pPr eaLnBrk="1" hangingPunct="1"/>
            <a:r>
              <a:rPr lang="fr-FR" smtClean="0"/>
              <a:t>- monoarthrite subaigue (entre 3 et 6 semaines)</a:t>
            </a:r>
          </a:p>
          <a:p>
            <a:pPr eaLnBrk="1" hangingPunct="1">
              <a:buFontTx/>
              <a:buChar char="-"/>
            </a:pPr>
            <a:r>
              <a:rPr lang="fr-FR" smtClean="0"/>
              <a:t>monoarthrite chronique (≥ 6 semaines)</a:t>
            </a:r>
          </a:p>
          <a:p>
            <a:pPr eaLnBrk="1" hangingPunct="1"/>
            <a:r>
              <a:rPr lang="fr-FR" smtClean="0"/>
              <a:t>Intérêt d’une démarche diagnostique méticuleuse afin d’y adapter la prise en charge thérapeutique</a:t>
            </a:r>
          </a:p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1FD16-9A41-4317-A752-1CAF90E4B83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/>
              <a:t>La monoarthrite est l’atteinte inflammatoire de la muqueuse synoviale d’une seule articulation</a:t>
            </a:r>
          </a:p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69CD3-D0E4-4CA6-9A6C-1758F752A92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8E23C-4AB9-422A-81E9-64267651838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/>
              <a:t>3 pièces :</a:t>
            </a:r>
          </a:p>
          <a:p>
            <a:pPr eaLnBrk="1" hangingPunct="1"/>
            <a:r>
              <a:rPr lang="fr-FR" smtClean="0"/>
              <a:t>- une gaine cylindrique dont l'extrémité distale est tranchante</a:t>
            </a:r>
          </a:p>
          <a:p>
            <a:pPr eaLnBrk="1" hangingPunct="1"/>
            <a:r>
              <a:rPr lang="fr-FR" smtClean="0"/>
              <a:t>- un mandrin adaptable dans la gaine, dont l'extrémité est pointue</a:t>
            </a:r>
          </a:p>
          <a:p>
            <a:pPr eaLnBrk="1" hangingPunct="1"/>
            <a:r>
              <a:rPr lang="fr-FR" smtClean="0"/>
              <a:t>- la pièce principale tubulaire, munie à son extrémité d'une fenêtre latérale. Elle s'introduit dans la gaine dépassant de 2 cm environ .</a:t>
            </a:r>
          </a:p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44E496-395A-47F5-8500-7C277B16CBEB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Biopsie synoviale à l’aide d’un trocart semi-automatique sous contrôle écho-</a:t>
            </a:r>
            <a:br>
              <a:rPr lang="fr-FR" smtClean="0"/>
            </a:br>
            <a:r>
              <a:rPr lang="fr-FR" smtClean="0"/>
              <a:t>graphique. Les mesures d’asepsie spécifiques de l’échoguidage que constitue l’utilisation d’une housse de protection de la sonde et d’un gel d’échographie stériles sont associées aux mesures habituelles d’asepsie.</a:t>
            </a:r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C07CAE-75B9-409C-A6CF-28C5CC8EB41D}" type="slidenum">
              <a:rPr lang="fr-F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r-F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8E23C-4AB9-422A-81E9-64267651838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618AD-857B-4B98-B2CF-FC2AAD4EA6D2}" type="slidenum">
              <a:rPr lang="fr-FR">
                <a:solidFill>
                  <a:prstClr val="black"/>
                </a:solidFill>
              </a:rPr>
              <a:pPr/>
              <a:t>36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7" tIns="44450" rIns="90487" bIns="44450"/>
          <a:lstStyle/>
          <a:p>
            <a:endParaRPr lang="fr-FR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3275"/>
            <a:ext cx="4259262" cy="31940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847-9171-42CE-ADCE-AA35A50CD16F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CC5E-B551-409D-BEED-B69065088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02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847-9171-42CE-ADCE-AA35A50CD16F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CC5E-B551-409D-BEED-B69065088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27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847-9171-42CE-ADCE-AA35A50CD16F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CC5E-B551-409D-BEED-B69065088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90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1/04/2011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70A583-5B99-48A0-BF95-034AEC8648C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2929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847-9171-42CE-ADCE-AA35A50CD16F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CC5E-B551-409D-BEED-B69065088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64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847-9171-42CE-ADCE-AA35A50CD16F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CC5E-B551-409D-BEED-B69065088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86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847-9171-42CE-ADCE-AA35A50CD16F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CC5E-B551-409D-BEED-B69065088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37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847-9171-42CE-ADCE-AA35A50CD16F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CC5E-B551-409D-BEED-B69065088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55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847-9171-42CE-ADCE-AA35A50CD16F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CC5E-B551-409D-BEED-B69065088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32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847-9171-42CE-ADCE-AA35A50CD16F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CC5E-B551-409D-BEED-B69065088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2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847-9171-42CE-ADCE-AA35A50CD16F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CC5E-B551-409D-BEED-B69065088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76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847-9171-42CE-ADCE-AA35A50CD16F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CC5E-B551-409D-BEED-B69065088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84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2A847-9171-42CE-ADCE-AA35A50CD16F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DCC5E-B551-409D-BEED-B69065088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85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ecofer.org/php/slide_res.php?&amp;limit=4&amp;langue=fr&amp;groupe3=1&amp;text1=&amp;source=&amp;keyword1=&amp;keyword2=genoux&amp;keyword3=arthrose&amp;date=&amp;itemlist=&amp;filename=&amp;page=0&amp;posdanspage=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???" TargetMode="Externa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Muscle_triceps_sural" TargetMode="External"/><Relationship Id="rId3" Type="http://schemas.openxmlformats.org/officeDocument/2006/relationships/hyperlink" Target="https://fr.wikipedia.org/wiki/Coude" TargetMode="External"/><Relationship Id="rId7" Type="http://schemas.openxmlformats.org/officeDocument/2006/relationships/hyperlink" Target="https://fr.wikipedia.org/wiki/%C3%89paule" TargetMode="External"/><Relationship Id="rId2" Type="http://schemas.openxmlformats.org/officeDocument/2006/relationships/hyperlink" Target="https://fr.wikipedia.org/wiki/Poig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Coiffe_des_rotateurs" TargetMode="External"/><Relationship Id="rId5" Type="http://schemas.openxmlformats.org/officeDocument/2006/relationships/hyperlink" Target="https://fr.wikipedia.org/wiki/%C3%89pitrochl%C3%A9ite" TargetMode="External"/><Relationship Id="rId4" Type="http://schemas.openxmlformats.org/officeDocument/2006/relationships/hyperlink" Target="https://fr.wikipedia.org/wiki/%C3%89picondylite" TargetMode="External"/><Relationship Id="rId9" Type="http://schemas.openxmlformats.org/officeDocument/2006/relationships/hyperlink" Target="https://fr.wikipedia.org/wiki/Tendon_calcan%C3%A9en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ante-medecine.journaldesfemmes.com/faq/8201-benin-definition" TargetMode="External"/><Relationship Id="rId2" Type="http://schemas.openxmlformats.org/officeDocument/2006/relationships/hyperlink" Target="http://sante-medecine.journaldesfemmes.com/faq/13531-inflammation-definition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naire.doctissimo.fr/definition-inflammation.ht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Sémiologie Rhumatologie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Pr AYED.H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Faculté de médecine Annaba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Service de Rhumatologie  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Arthrites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968552"/>
          </a:xfr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b="1" dirty="0" smtClean="0">
                <a:solidFill>
                  <a:srgbClr val="222222"/>
                </a:solidFill>
                <a:latin typeface="arial"/>
              </a:rPr>
              <a:t>Définition: </a:t>
            </a:r>
          </a:p>
          <a:p>
            <a:pPr lvl="1" algn="just"/>
            <a:r>
              <a:rPr lang="fr-FR" b="1" dirty="0" smtClean="0">
                <a:solidFill>
                  <a:srgbClr val="222222"/>
                </a:solidFill>
                <a:latin typeface="arial"/>
              </a:rPr>
              <a:t>Arthrite </a:t>
            </a:r>
            <a:r>
              <a:rPr lang="fr-FR" dirty="0">
                <a:solidFill>
                  <a:srgbClr val="222222"/>
                </a:solidFill>
                <a:latin typeface="arial"/>
              </a:rPr>
              <a:t>est une </a:t>
            </a:r>
            <a:r>
              <a:rPr lang="fr-FR" dirty="0" smtClean="0">
                <a:solidFill>
                  <a:srgbClr val="222222"/>
                </a:solidFill>
                <a:latin typeface="arial"/>
              </a:rPr>
              <a:t>inflammation aigue ou chronique d’une articulation. </a:t>
            </a:r>
          </a:p>
          <a:p>
            <a:pPr lvl="1" algn="just"/>
            <a:r>
              <a:rPr lang="fr-FR" dirty="0" smtClean="0">
                <a:solidFill>
                  <a:srgbClr val="222222"/>
                </a:solidFill>
                <a:latin typeface="arial"/>
              </a:rPr>
              <a:t>L’inflammation est caractérisée cliniquement par une douleur, chaleur, rougeur et tuméfaction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Arthrites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b="1" dirty="0" smtClean="0">
                <a:solidFill>
                  <a:srgbClr val="FF0000"/>
                </a:solidFill>
              </a:rPr>
              <a:t>Signes cliniques: </a:t>
            </a:r>
          </a:p>
          <a:p>
            <a:pPr marL="0" indent="0">
              <a:buNone/>
            </a:pPr>
            <a:r>
              <a:rPr lang="fr-FR" b="1" dirty="0" smtClean="0"/>
              <a:t>Douleurs: </a:t>
            </a:r>
            <a:r>
              <a:rPr lang="fr-FR" dirty="0" smtClean="0"/>
              <a:t>de type inflammatoire (douleur permanentes s’exacerbant la 2eme moitié de la nuit avec raideur et dérouillage matinal) </a:t>
            </a:r>
          </a:p>
          <a:p>
            <a:pPr lvl="0">
              <a:buClr>
                <a:srgbClr val="C00000"/>
              </a:buClr>
              <a:buNone/>
            </a:pPr>
            <a:r>
              <a:rPr lang="fr-FR" b="1" dirty="0">
                <a:solidFill>
                  <a:srgbClr val="C00000"/>
                </a:solidFill>
              </a:rPr>
              <a:t>Signes locaux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fr-FR" b="1" dirty="0" smtClean="0"/>
              <a:t>Tuméfaction: </a:t>
            </a:r>
            <a:r>
              <a:rPr lang="fr-FR" dirty="0" smtClean="0"/>
              <a:t>secondaire à une synovite ou épanchement articulaire 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fr-FR" b="1" dirty="0" smtClean="0"/>
              <a:t>Rougeur</a:t>
            </a:r>
            <a:r>
              <a:rPr lang="fr-FR" dirty="0" smtClean="0"/>
              <a:t> articulaire 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fr-FR" b="1" dirty="0" smtClean="0"/>
              <a:t>Choc rotulien </a:t>
            </a:r>
            <a:r>
              <a:rPr lang="fr-FR" dirty="0" smtClean="0"/>
              <a:t>( si épanchement articulaire)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fr-FR" b="1" dirty="0" smtClean="0"/>
              <a:t>Limitation des mouvements </a:t>
            </a:r>
            <a:r>
              <a:rPr lang="fr-FR" dirty="0" smtClean="0"/>
              <a:t>actifs et passifs </a:t>
            </a:r>
          </a:p>
          <a:p>
            <a:pPr marL="40005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3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/>
              <a:t>Arthrite </a:t>
            </a:r>
          </a:p>
        </p:txBody>
      </p:sp>
      <p:pic>
        <p:nvPicPr>
          <p:cNvPr id="5123" name="Picture 2" descr="http://tncorpshumain.tableau-noir.net/corps_humain/arthrite01.jpg"/>
          <p:cNvPicPr>
            <a:picLocks noChangeAspect="1" noChangeArrowheads="1"/>
          </p:cNvPicPr>
          <p:nvPr/>
        </p:nvPicPr>
        <p:blipFill>
          <a:blip r:embed="rId3"/>
          <a:srcRect l="1949" t="2641" r="12337" b="8890"/>
          <a:stretch>
            <a:fillRect/>
          </a:stretch>
        </p:blipFill>
        <p:spPr bwMode="auto">
          <a:xfrm>
            <a:off x="1357313" y="1571625"/>
            <a:ext cx="62865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ZoneTexte 4"/>
          <p:cNvSpPr txBox="1">
            <a:spLocks noChangeArrowheads="1"/>
          </p:cNvSpPr>
          <p:nvPr/>
        </p:nvSpPr>
        <p:spPr bwMode="auto">
          <a:xfrm>
            <a:off x="1571633" y="6221413"/>
            <a:ext cx="5786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</a:rPr>
              <a:t>Atteinte inflammatoire de la muqueuse synoviale </a:t>
            </a:r>
          </a:p>
        </p:txBody>
      </p:sp>
    </p:spTree>
    <p:extLst>
      <p:ext uri="{BB962C8B-B14F-4D97-AF65-F5344CB8AC3E}">
        <p14:creationId xmlns:p14="http://schemas.microsoft.com/office/powerpoint/2010/main" val="35931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fr-FR" b="1" smtClean="0">
                <a:solidFill>
                  <a:srgbClr val="C00000"/>
                </a:solidFill>
              </a:rPr>
              <a:t>Examen clinique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28575" y="1600200"/>
            <a:ext cx="9115425" cy="4525963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dirty="0" smtClean="0"/>
              <a:t>Local et général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dirty="0" smtClean="0"/>
              <a:t>Stéréotypé: inspection, palpation, mobilisation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r>
              <a:rPr lang="fr-FR" b="1" dirty="0" smtClean="0">
                <a:solidFill>
                  <a:srgbClr val="C00000"/>
                </a:solidFill>
              </a:rPr>
              <a:t>Signes locaux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dirty="0" smtClean="0"/>
              <a:t>Rougeur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dirty="0" smtClean="0"/>
              <a:t>Gonflement: liquide, synovite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dirty="0" smtClean="0"/>
              <a:t>Chaleur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dirty="0" smtClean="0"/>
              <a:t>Amplitudes articulaires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fr-FR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6238" y="3786188"/>
            <a:ext cx="3616325" cy="2714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7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marL="857250" marR="0" lvl="1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Explorations para cliniques: </a:t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616624"/>
          </a:xfrm>
        </p:spPr>
        <p:txBody>
          <a:bodyPr>
            <a:normAutofit/>
          </a:bodyPr>
          <a:lstStyle/>
          <a:p>
            <a:pPr marL="857250" lvl="1" indent="-457200">
              <a:buFont typeface="Arial" pitchFamily="34" charset="0"/>
              <a:buChar char="•"/>
            </a:pPr>
            <a:r>
              <a:rPr lang="fr-FR" b="1" dirty="0" smtClean="0"/>
              <a:t>Biologie: </a:t>
            </a:r>
          </a:p>
          <a:p>
            <a:pPr lvl="2" indent="-342900">
              <a:buFont typeface="Courier New" pitchFamily="49" charset="0"/>
              <a:buChar char="o"/>
            </a:pPr>
            <a:r>
              <a:rPr lang="fr-FR" dirty="0" smtClean="0"/>
              <a:t>FNS: anémie inflammatoire( Taux hémoglobine bas)</a:t>
            </a:r>
          </a:p>
          <a:p>
            <a:pPr lvl="2" indent="-342900">
              <a:buFont typeface="Courier New" pitchFamily="49" charset="0"/>
              <a:buChar char="o"/>
            </a:pPr>
            <a:r>
              <a:rPr lang="fr-FR" dirty="0" smtClean="0"/>
              <a:t>Vitesse de sédimentation globulaire: augmentée</a:t>
            </a:r>
          </a:p>
          <a:p>
            <a:pPr lvl="2" indent="-342900">
              <a:buFont typeface="Courier New" pitchFamily="49" charset="0"/>
              <a:buChar char="o"/>
            </a:pPr>
            <a:r>
              <a:rPr lang="fr-FR" dirty="0" smtClean="0"/>
              <a:t>CRP: augmentée</a:t>
            </a:r>
          </a:p>
          <a:p>
            <a:pPr lvl="2" indent="-342900">
              <a:buFont typeface="Courier New" pitchFamily="49" charset="0"/>
              <a:buChar char="o"/>
            </a:pPr>
            <a:r>
              <a:rPr lang="fr-FR" dirty="0" smtClean="0"/>
              <a:t>Fibrinogène: augmenté</a:t>
            </a:r>
          </a:p>
          <a:p>
            <a:pPr lvl="2" indent="-342900">
              <a:buFont typeface="Courier New" pitchFamily="49" charset="0"/>
              <a:buChar char="o"/>
            </a:pPr>
            <a:r>
              <a:rPr lang="fr-FR" dirty="0" smtClean="0"/>
              <a:t>D’autres marqueurs de l’inflammation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Radiologie standard: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92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Articulation normale </a:t>
            </a:r>
            <a:endParaRPr lang="fr-FR" sz="3600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3389670" cy="37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1701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37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755631" cy="33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33893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37" y="4293096"/>
            <a:ext cx="60960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3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3630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4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5401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023342" cy="382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766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Arthrites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968552"/>
          </a:xfr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sz="3600" b="1" u="sng" dirty="0" smtClean="0">
                <a:solidFill>
                  <a:schemeClr val="tx1"/>
                </a:solidFill>
              </a:rPr>
              <a:t>Etiologies : </a:t>
            </a: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  *</a:t>
            </a:r>
            <a:r>
              <a:rPr lang="fr-FR" b="1" dirty="0" smtClean="0">
                <a:solidFill>
                  <a:schemeClr val="tx1"/>
                </a:solidFill>
              </a:rPr>
              <a:t>infectieuses: </a:t>
            </a:r>
          </a:p>
          <a:p>
            <a:pPr>
              <a:buNone/>
            </a:pPr>
            <a:r>
              <a:rPr lang="fr-FR" dirty="0" smtClean="0">
                <a:solidFill>
                  <a:schemeClr val="tx1"/>
                </a:solidFill>
              </a:rPr>
              <a:t>			 - </a:t>
            </a:r>
            <a:r>
              <a:rPr lang="fr-FR" sz="2800" dirty="0" smtClean="0">
                <a:solidFill>
                  <a:schemeClr val="tx1"/>
                </a:solidFill>
              </a:rPr>
              <a:t>Septiques: </a:t>
            </a:r>
          </a:p>
          <a:p>
            <a:pPr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				Spécifiques, </a:t>
            </a:r>
          </a:p>
          <a:p>
            <a:pPr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				Non spécifiques </a:t>
            </a: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                    -A</a:t>
            </a:r>
            <a:r>
              <a:rPr lang="fr-FR" sz="2800" dirty="0" smtClean="0">
                <a:solidFill>
                  <a:schemeClr val="tx1"/>
                </a:solidFill>
              </a:rPr>
              <a:t>septique: </a:t>
            </a: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  *</a:t>
            </a:r>
            <a:r>
              <a:rPr lang="fr-FR" b="1" dirty="0" smtClean="0">
                <a:solidFill>
                  <a:schemeClr val="tx1"/>
                </a:solidFill>
              </a:rPr>
              <a:t>microcristallines: </a:t>
            </a:r>
          </a:p>
          <a:p>
            <a:pPr>
              <a:buNone/>
            </a:pPr>
            <a:r>
              <a:rPr lang="fr-FR" dirty="0" smtClean="0">
                <a:solidFill>
                  <a:schemeClr val="tx1"/>
                </a:solidFill>
              </a:rPr>
              <a:t>   *</a:t>
            </a:r>
            <a:r>
              <a:rPr lang="fr-FR" b="1" dirty="0" smtClean="0">
                <a:solidFill>
                  <a:schemeClr val="tx1"/>
                </a:solidFill>
              </a:rPr>
              <a:t>Auto-immunes: </a:t>
            </a:r>
            <a:r>
              <a:rPr lang="fr-FR" dirty="0" smtClean="0">
                <a:solidFill>
                  <a:schemeClr val="tx1"/>
                </a:solidFill>
              </a:rPr>
              <a:t>d’étiologie inconnue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5504" y="1412776"/>
            <a:ext cx="2474927" cy="285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19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Pathologies articulaires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fr-FR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tx1"/>
                </a:solidFill>
              </a:rPr>
              <a:t>02 grandes pathologies </a:t>
            </a:r>
            <a:endParaRPr lang="fr-FR" sz="3600" b="1" dirty="0" smtClean="0">
              <a:solidFill>
                <a:schemeClr val="tx1"/>
              </a:solidFill>
            </a:endParaRPr>
          </a:p>
          <a:p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071538" y="4005064"/>
            <a:ext cx="30003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prstClr val="white"/>
                </a:solidFill>
              </a:rPr>
              <a:t>Inflammatoires </a:t>
            </a:r>
          </a:p>
          <a:p>
            <a:pPr algn="ctr"/>
            <a:r>
              <a:rPr lang="fr-FR" sz="2400" b="1" dirty="0" smtClean="0">
                <a:solidFill>
                  <a:prstClr val="white"/>
                </a:solidFill>
              </a:rPr>
              <a:t>Arthrites </a:t>
            </a: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500562" y="4077072"/>
            <a:ext cx="34290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prstClr val="white"/>
                </a:solidFill>
              </a:rPr>
              <a:t>Dégénératives</a:t>
            </a:r>
            <a:endParaRPr lang="fr-FR" sz="2400" b="1" dirty="0">
              <a:solidFill>
                <a:prstClr val="white"/>
              </a:solidFill>
            </a:endParaRPr>
          </a:p>
          <a:p>
            <a:pPr algn="ctr"/>
            <a:r>
              <a:rPr lang="fr-FR" sz="2400" b="1" dirty="0" smtClean="0">
                <a:solidFill>
                  <a:prstClr val="white"/>
                </a:solidFill>
              </a:rPr>
              <a:t>Arthroses </a:t>
            </a: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 rot="2315249">
            <a:off x="2754116" y="2750291"/>
            <a:ext cx="285752" cy="11430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 rot="18865052">
            <a:off x="5580264" y="2712650"/>
            <a:ext cx="285752" cy="11430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2232861" cy="120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85184"/>
            <a:ext cx="2232248" cy="13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1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 smtClean="0"/>
              <a:t>Arthrites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fr-FR" sz="3600" b="1" u="sng" dirty="0" smtClean="0">
                <a:solidFill>
                  <a:schemeClr val="tx1"/>
                </a:solidFill>
              </a:rPr>
              <a:t>Etiologies : </a:t>
            </a:r>
          </a:p>
          <a:p>
            <a:pPr marL="0" indent="0">
              <a:buNone/>
            </a:pPr>
            <a:endParaRPr lang="fr-FR" sz="15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3100" dirty="0" smtClean="0">
                <a:solidFill>
                  <a:schemeClr val="tx1"/>
                </a:solidFill>
              </a:rPr>
              <a:t>*</a:t>
            </a:r>
            <a:r>
              <a:rPr lang="fr-FR" sz="3100" b="1" dirty="0" smtClean="0">
                <a:solidFill>
                  <a:schemeClr val="tx1"/>
                </a:solidFill>
              </a:rPr>
              <a:t>infectieuses: </a:t>
            </a:r>
            <a:r>
              <a:rPr lang="fr-FR" sz="3100" dirty="0" smtClean="0">
                <a:solidFill>
                  <a:schemeClr val="tx1"/>
                </a:solidFill>
              </a:rPr>
              <a:t>l’inflammation est causée par un germe microbien. </a:t>
            </a:r>
          </a:p>
          <a:p>
            <a:pPr marL="0" indent="0">
              <a:buNone/>
            </a:pPr>
            <a:endParaRPr lang="fr-FR" sz="31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fr-FR" b="1" dirty="0" smtClean="0">
                <a:solidFill>
                  <a:schemeClr val="tx1"/>
                </a:solidFill>
              </a:rPr>
              <a:t>Arthrite infectieuse Septiques:</a:t>
            </a:r>
            <a:r>
              <a:rPr lang="fr-FR" dirty="0" smtClean="0">
                <a:solidFill>
                  <a:schemeClr val="tx1"/>
                </a:solidFill>
              </a:rPr>
              <a:t>  </a:t>
            </a:r>
          </a:p>
          <a:p>
            <a:pPr>
              <a:buNone/>
            </a:pPr>
            <a:r>
              <a:rPr lang="fr-FR" sz="3100" dirty="0">
                <a:solidFill>
                  <a:schemeClr val="tx1"/>
                </a:solidFill>
              </a:rPr>
              <a:t>	</a:t>
            </a:r>
            <a:r>
              <a:rPr lang="fr-FR" sz="3100" dirty="0" smtClean="0">
                <a:solidFill>
                  <a:schemeClr val="tx1"/>
                </a:solidFill>
              </a:rPr>
              <a:t> </a:t>
            </a:r>
            <a:r>
              <a:rPr lang="fr-FR" sz="3100" dirty="0">
                <a:solidFill>
                  <a:schemeClr val="tx1"/>
                </a:solidFill>
              </a:rPr>
              <a:t>L</a:t>
            </a:r>
            <a:r>
              <a:rPr lang="fr-FR" sz="3100" dirty="0" smtClean="0">
                <a:solidFill>
                  <a:schemeClr val="tx1"/>
                </a:solidFill>
              </a:rPr>
              <a:t>e germe microbien se trouve dans l’articulation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Spécifiques : tuberculose, brucellose…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Non spécifiques </a:t>
            </a:r>
            <a:r>
              <a:rPr lang="fr-FR" dirty="0" err="1" smtClean="0">
                <a:solidFill>
                  <a:schemeClr val="tx1"/>
                </a:solidFill>
              </a:rPr>
              <a:t>staph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strepto</a:t>
            </a:r>
            <a:r>
              <a:rPr lang="fr-FR" dirty="0" smtClean="0">
                <a:solidFill>
                  <a:schemeClr val="tx1"/>
                </a:solidFill>
              </a:rPr>
              <a:t>……</a:t>
            </a:r>
          </a:p>
          <a:p>
            <a:pPr>
              <a:buNone/>
            </a:pPr>
            <a:endParaRPr lang="fr-FR" sz="3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3100" b="1" dirty="0" smtClean="0">
                <a:solidFill>
                  <a:schemeClr val="tx1"/>
                </a:solidFill>
              </a:rPr>
              <a:t>	</a:t>
            </a:r>
            <a:r>
              <a:rPr lang="fr-FR" sz="2800" b="1" dirty="0" smtClean="0">
                <a:solidFill>
                  <a:schemeClr val="tx1"/>
                </a:solidFill>
              </a:rPr>
              <a:t>Arthrite infectieuse Aseptique: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fr-FR" sz="3100" dirty="0" smtClean="0">
                <a:solidFill>
                  <a:schemeClr val="tx1"/>
                </a:solidFill>
              </a:rPr>
              <a:t>	</a:t>
            </a:r>
            <a:r>
              <a:rPr lang="fr-FR" sz="2800" dirty="0" smtClean="0">
                <a:solidFill>
                  <a:schemeClr val="tx1"/>
                </a:solidFill>
              </a:rPr>
              <a:t>Le germe microbien se trouve à distance de l’articulation </a:t>
            </a:r>
          </a:p>
          <a:p>
            <a:pPr>
              <a:buNone/>
            </a:pP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         ( RAA, FLR)</a:t>
            </a:r>
          </a:p>
          <a:p>
            <a:pPr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 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Arthrites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968552"/>
          </a:xfr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Arthrites microcristallines:  </a:t>
            </a:r>
          </a:p>
          <a:p>
            <a:pPr marL="400050" lvl="1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Présence d’un métabolite en excès dans l’articulation </a:t>
            </a:r>
          </a:p>
          <a:p>
            <a:pPr marL="400050" lvl="1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Goutte: cristaux d’urate de sodium( acide urique)</a:t>
            </a:r>
          </a:p>
          <a:p>
            <a:pPr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Arthrites Auto-immunes: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d’étiologie inconnue</a:t>
            </a:r>
          </a:p>
          <a:p>
            <a:pPr lvl="1">
              <a:buNone/>
            </a:pPr>
            <a:r>
              <a:rPr lang="fr-FR" dirty="0" smtClean="0">
                <a:solidFill>
                  <a:schemeClr val="tx1"/>
                </a:solidFill>
              </a:rPr>
              <a:t>Polyarthrite rhumatoïde</a:t>
            </a:r>
          </a:p>
          <a:p>
            <a:pPr lvl="1">
              <a:buNone/>
            </a:pPr>
            <a:r>
              <a:rPr lang="fr-FR" dirty="0" smtClean="0">
                <a:solidFill>
                  <a:schemeClr val="tx1"/>
                </a:solidFill>
              </a:rPr>
              <a:t>Rhumatisme psoriasique</a:t>
            </a:r>
          </a:p>
          <a:p>
            <a:pPr lvl="1">
              <a:buNone/>
            </a:pPr>
            <a:r>
              <a:rPr lang="fr-FR" dirty="0" err="1" smtClean="0">
                <a:solidFill>
                  <a:schemeClr val="tx1"/>
                </a:solidFill>
              </a:rPr>
              <a:t>Spondyloarthropathie</a:t>
            </a:r>
            <a:endParaRPr lang="fr-FR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fr-FR" dirty="0" smtClean="0">
                <a:solidFill>
                  <a:schemeClr val="tx1"/>
                </a:solidFill>
              </a:rPr>
              <a:t>Lupus érythémateux systémique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Arthrose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968552"/>
          </a:xfr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b="1" dirty="0" smtClean="0">
                <a:solidFill>
                  <a:srgbClr val="222222"/>
                </a:solidFill>
                <a:latin typeface="arial"/>
              </a:rPr>
              <a:t>Définition: </a:t>
            </a:r>
          </a:p>
          <a:p>
            <a:pPr lvl="0" algn="just"/>
            <a:r>
              <a:rPr lang="fr-FR" sz="2400" dirty="0">
                <a:solidFill>
                  <a:prstClr val="black"/>
                </a:solidFill>
                <a:cs typeface="Arial" pitchFamily="34" charset="0"/>
              </a:rPr>
              <a:t>L’arthrose est une usure progressive des cartilages articulaires associée à des remaniements de l’os sous </a:t>
            </a:r>
            <a:r>
              <a:rPr lang="fr-FR" sz="2400" dirty="0" err="1">
                <a:solidFill>
                  <a:prstClr val="black"/>
                </a:solidFill>
                <a:cs typeface="Arial" pitchFamily="34" charset="0"/>
              </a:rPr>
              <a:t>chondral</a:t>
            </a:r>
            <a:r>
              <a:rPr lang="fr-FR" sz="2400" dirty="0">
                <a:solidFill>
                  <a:prstClr val="black"/>
                </a:solidFill>
                <a:cs typeface="Arial" pitchFamily="34" charset="0"/>
              </a:rPr>
              <a:t>, une production d’ostéophytes et des épisodes limités de l’inflammation synoviale</a:t>
            </a:r>
          </a:p>
          <a:p>
            <a:pPr lvl="0" algn="just"/>
            <a:endParaRPr lang="fr-FR" sz="24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/>
            <a:r>
              <a:rPr lang="fr-FR" sz="2400" dirty="0">
                <a:solidFill>
                  <a:prstClr val="black"/>
                </a:solidFill>
                <a:cs typeface="Arial" pitchFamily="34" charset="0"/>
              </a:rPr>
              <a:t>Cause majeure de morbidité dans les pays développés</a:t>
            </a:r>
          </a:p>
          <a:p>
            <a:pPr lvl="0" algn="just"/>
            <a:endParaRPr lang="fr-FR" sz="24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/>
            <a:r>
              <a:rPr lang="fr-FR" sz="2400" dirty="0">
                <a:solidFill>
                  <a:prstClr val="black"/>
                </a:solidFill>
                <a:cs typeface="Arial" pitchFamily="34" charset="0"/>
              </a:rPr>
              <a:t>Deuxième cause d’invalidité après les maladies cardio-vasculaires</a:t>
            </a:r>
          </a:p>
          <a:p>
            <a:endParaRPr lang="fr-FR" b="1" dirty="0" smtClean="0">
              <a:solidFill>
                <a:srgbClr val="22222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7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9" name="Picture 5" descr="résultat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836613"/>
            <a:ext cx="6842125" cy="5132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6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Etiologies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Arthrose = maladie multifactorielle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Deux types d'arthrose :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fr-FR" sz="2400" b="1" dirty="0">
                <a:solidFill>
                  <a:schemeClr val="accent1"/>
                </a:solidFill>
                <a:sym typeface="Wingdings" pitchFamily="2" charset="2"/>
              </a:rPr>
              <a:t>	</a:t>
            </a:r>
            <a:r>
              <a:rPr lang="fr-FR" sz="2400" b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chemeClr val="folHlink"/>
                </a:solidFill>
              </a:rPr>
              <a:t>Arthrose primitive :</a:t>
            </a:r>
            <a:r>
              <a:rPr lang="fr-FR" sz="2400" b="1" dirty="0">
                <a:solidFill>
                  <a:schemeClr val="accent2"/>
                </a:solidFill>
              </a:rPr>
              <a:t> </a:t>
            </a:r>
            <a:endParaRPr lang="fr-FR" sz="2400" b="1" dirty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fr-FR" sz="2400" b="1" dirty="0"/>
              <a:t>	* habituellement </a:t>
            </a:r>
            <a:r>
              <a:rPr lang="fr-FR" sz="2400" b="1" dirty="0">
                <a:solidFill>
                  <a:schemeClr val="tx2"/>
                </a:solidFill>
              </a:rPr>
              <a:t>tardive</a:t>
            </a:r>
            <a:r>
              <a:rPr lang="fr-FR" sz="2400" b="1" dirty="0"/>
              <a:t>, localisée ou diffuse, </a:t>
            </a:r>
            <a:r>
              <a:rPr lang="fr-FR" sz="2400" b="1" dirty="0">
                <a:solidFill>
                  <a:schemeClr val="tx2"/>
                </a:solidFill>
              </a:rPr>
              <a:t>sans cause précise</a:t>
            </a:r>
            <a:r>
              <a:rPr lang="fr-FR" sz="2400" b="1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fr-FR" sz="2400" b="1" dirty="0"/>
              <a:t>	* facteurs favorisants : </a:t>
            </a:r>
          </a:p>
          <a:p>
            <a:pPr lvl="2">
              <a:lnSpc>
                <a:spcPct val="130000"/>
              </a:lnSpc>
              <a:buFont typeface="Wingdings" pitchFamily="2" charset="2"/>
              <a:buNone/>
            </a:pPr>
            <a:r>
              <a:rPr lang="fr-FR" b="1" dirty="0"/>
              <a:t>		- âge 		</a:t>
            </a:r>
            <a:r>
              <a:rPr lang="fr-FR" b="1" dirty="0" smtClean="0"/>
              <a:t>: </a:t>
            </a:r>
            <a:r>
              <a:rPr lang="fr-FR" b="1" dirty="0"/>
              <a:t>&gt; 50 ans</a:t>
            </a:r>
          </a:p>
          <a:p>
            <a:pPr lvl="2">
              <a:lnSpc>
                <a:spcPct val="130000"/>
              </a:lnSpc>
              <a:buFont typeface="Wingdings" pitchFamily="2" charset="2"/>
              <a:buNone/>
            </a:pPr>
            <a:r>
              <a:rPr lang="fr-FR" b="1" dirty="0"/>
              <a:t>		- sexe		</a:t>
            </a:r>
            <a:r>
              <a:rPr lang="fr-FR" b="1" dirty="0" smtClean="0"/>
              <a:t>: </a:t>
            </a:r>
            <a:r>
              <a:rPr lang="fr-FR" b="1" dirty="0"/>
              <a:t>F &gt; H surtout genoux et mains</a:t>
            </a:r>
          </a:p>
          <a:p>
            <a:pPr lvl="2">
              <a:lnSpc>
                <a:spcPct val="130000"/>
              </a:lnSpc>
              <a:buFont typeface="Wingdings" pitchFamily="2" charset="2"/>
              <a:buNone/>
            </a:pPr>
            <a:r>
              <a:rPr lang="fr-FR" b="1" dirty="0"/>
              <a:t>		- Obésité 		: surtout aux genoux</a:t>
            </a:r>
          </a:p>
          <a:p>
            <a:pPr lvl="2">
              <a:lnSpc>
                <a:spcPct val="130000"/>
              </a:lnSpc>
              <a:buFont typeface="Wingdings" pitchFamily="2" charset="2"/>
              <a:buNone/>
            </a:pPr>
            <a:r>
              <a:rPr lang="fr-FR" b="1" dirty="0"/>
              <a:t>		- facteurs génétiques 	: mains et genoux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275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sz="4000" b="1" dirty="0" smtClean="0"/>
              <a:t>Etiologie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fr-FR" dirty="0"/>
              <a:t> </a:t>
            </a:r>
            <a:r>
              <a:rPr lang="fr-FR" sz="3600" b="1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fr-FR" dirty="0"/>
              <a:t> </a:t>
            </a:r>
            <a:r>
              <a:rPr lang="fr-FR" sz="3600" b="1" dirty="0">
                <a:solidFill>
                  <a:schemeClr val="folHlink"/>
                </a:solidFill>
              </a:rPr>
              <a:t>Arthrose secondaire :</a:t>
            </a:r>
          </a:p>
          <a:p>
            <a:pPr>
              <a:buFont typeface="Wingdings" pitchFamily="2" charset="2"/>
              <a:buNone/>
            </a:pPr>
            <a:r>
              <a:rPr lang="fr-FR" sz="3600" b="1" dirty="0"/>
              <a:t>	</a:t>
            </a:r>
            <a:r>
              <a:rPr lang="fr-FR" sz="3600" b="1" dirty="0">
                <a:solidFill>
                  <a:schemeClr val="tx2"/>
                </a:solidFill>
              </a:rPr>
              <a:t>* </a:t>
            </a:r>
            <a:r>
              <a:rPr lang="fr-FR" b="1" dirty="0">
                <a:solidFill>
                  <a:schemeClr val="tx2"/>
                </a:solidFill>
              </a:rPr>
              <a:t>plus précoce et plus sévère.</a:t>
            </a:r>
          </a:p>
          <a:p>
            <a:pPr>
              <a:buFont typeface="Wingdings" pitchFamily="2" charset="2"/>
              <a:buNone/>
            </a:pPr>
            <a:r>
              <a:rPr lang="fr-FR" sz="3600" b="1" dirty="0">
                <a:solidFill>
                  <a:schemeClr val="tx2"/>
                </a:solidFill>
              </a:rPr>
              <a:t>	*</a:t>
            </a:r>
            <a:r>
              <a:rPr lang="fr-FR" b="1" dirty="0">
                <a:solidFill>
                  <a:schemeClr val="tx2"/>
                </a:solidFill>
              </a:rPr>
              <a:t> Causes</a:t>
            </a:r>
            <a:r>
              <a:rPr lang="fr-FR" sz="3600" b="1" dirty="0">
                <a:solidFill>
                  <a:schemeClr val="tx2"/>
                </a:solidFill>
              </a:rPr>
              <a:t> :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fr-FR" sz="3600" b="1" dirty="0"/>
              <a:t>	</a:t>
            </a:r>
            <a:r>
              <a:rPr lang="fr-FR" sz="3600" b="1" dirty="0" smtClean="0"/>
              <a:t>- </a:t>
            </a:r>
            <a:r>
              <a:rPr lang="fr-FR" b="1" dirty="0"/>
              <a:t>Traumatisme.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fr-FR" b="1" dirty="0"/>
              <a:t>	</a:t>
            </a:r>
            <a:r>
              <a:rPr lang="fr-FR" b="1" dirty="0" smtClean="0"/>
              <a:t>- </a:t>
            </a:r>
            <a:r>
              <a:rPr lang="fr-FR" b="1" dirty="0"/>
              <a:t>surmenage mécanique : professionnel ou sportif.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fr-FR" b="1" dirty="0"/>
              <a:t>	</a:t>
            </a:r>
            <a:r>
              <a:rPr lang="fr-FR" b="1" dirty="0" smtClean="0"/>
              <a:t>- </a:t>
            </a:r>
            <a:r>
              <a:rPr lang="fr-FR" b="1" dirty="0"/>
              <a:t>vices architecturaux : congénitaux ou acquis.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fr-FR" b="1" dirty="0"/>
              <a:t>	</a:t>
            </a:r>
            <a:r>
              <a:rPr lang="fr-FR" b="1" dirty="0" smtClean="0"/>
              <a:t>- </a:t>
            </a:r>
            <a:r>
              <a:rPr lang="fr-FR" b="1" dirty="0"/>
              <a:t>certaines affections : hémochromatose, </a:t>
            </a:r>
            <a:r>
              <a:rPr lang="fr-FR" b="1" dirty="0" err="1"/>
              <a:t>wilson</a:t>
            </a:r>
            <a:r>
              <a:rPr lang="fr-FR" b="1" dirty="0"/>
              <a:t> , acromégalie.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fr-FR" b="1" dirty="0"/>
              <a:t>	</a:t>
            </a:r>
            <a:r>
              <a:rPr lang="fr-FR" b="1" dirty="0" smtClean="0"/>
              <a:t>- </a:t>
            </a:r>
            <a:r>
              <a:rPr lang="fr-FR" b="1" dirty="0"/>
              <a:t>Autres : tout facteur susceptible de modifier les propriétés du cartilage.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317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Signes cliniques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r>
              <a:rPr lang="fr-FR" dirty="0" smtClean="0"/>
              <a:t>Douleur: de type mécanique (s’exacerbe à l’effort et diminue au repos)</a:t>
            </a:r>
          </a:p>
          <a:p>
            <a:r>
              <a:rPr lang="fr-FR" dirty="0" smtClean="0"/>
              <a:t>Tuméfaction de l’articulation secondaire à une hypertrophie osseuse </a:t>
            </a:r>
          </a:p>
          <a:p>
            <a:r>
              <a:rPr lang="fr-FR" dirty="0" smtClean="0"/>
              <a:t>Gene </a:t>
            </a:r>
            <a:r>
              <a:rPr lang="fr-FR" smtClean="0"/>
              <a:t>fonctionnelle  secondaire 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57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Examens para cliniques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fr-FR" b="1" dirty="0" smtClean="0"/>
              <a:t>Biologie: </a:t>
            </a:r>
            <a:r>
              <a:rPr lang="fr-FR" dirty="0" smtClean="0"/>
              <a:t>normale</a:t>
            </a:r>
          </a:p>
          <a:p>
            <a:r>
              <a:rPr lang="fr-FR" b="1" dirty="0" smtClean="0"/>
              <a:t>Radiologie:</a:t>
            </a:r>
            <a:r>
              <a:rPr lang="fr-FR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fr-FR" dirty="0"/>
              <a:t>le pincement de l’interligne articulaire, </a:t>
            </a:r>
          </a:p>
          <a:p>
            <a:pPr>
              <a:buFont typeface="Arial" charset="0"/>
              <a:buChar char="•"/>
            </a:pPr>
            <a:r>
              <a:rPr lang="fr-FR" dirty="0"/>
              <a:t>l’</a:t>
            </a:r>
            <a:r>
              <a:rPr lang="fr-FR" dirty="0" err="1"/>
              <a:t>ostéophytose</a:t>
            </a:r>
            <a:r>
              <a:rPr lang="fr-FR" dirty="0"/>
              <a:t>  marginale, </a:t>
            </a:r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 smtClean="0"/>
              <a:t>Condensation  de l’os </a:t>
            </a:r>
            <a:r>
              <a:rPr lang="fr-FR" dirty="0"/>
              <a:t>sous-</a:t>
            </a:r>
            <a:r>
              <a:rPr lang="fr-FR" dirty="0" err="1"/>
              <a:t>chondral</a:t>
            </a:r>
            <a:r>
              <a:rPr lang="fr-FR" dirty="0"/>
              <a:t> et </a:t>
            </a:r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 smtClean="0"/>
              <a:t>Les géodes </a:t>
            </a:r>
            <a:r>
              <a:rPr lang="fr-FR" dirty="0"/>
              <a:t>(30 à 40% des cas)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8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7" descr="genou norm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7" t="30247" b="8234"/>
          <a:stretch>
            <a:fillRect/>
          </a:stretch>
        </p:blipFill>
        <p:spPr>
          <a:xfrm>
            <a:off x="251520" y="1196752"/>
            <a:ext cx="2832403" cy="2356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gonarthr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543167" cy="190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13086"/>
            <a:ext cx="1872208" cy="29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52161"/>
            <a:ext cx="2611363" cy="32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r-FR" sz="4000" b="1" smtClean="0">
                <a:solidFill>
                  <a:srgbClr val="C00000"/>
                </a:solidFill>
              </a:rPr>
              <a:t>Ponction articulaire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242888" y="1600200"/>
            <a:ext cx="8686800" cy="4525963"/>
          </a:xfrm>
        </p:spPr>
        <p:txBody>
          <a:bodyPr/>
          <a:lstStyle/>
          <a:p>
            <a:pPr eaLnBrk="1" hangingPunct="1"/>
            <a:r>
              <a:rPr lang="fr-FR" smtClean="0"/>
              <a:t>Asepsie rigoureuse</a:t>
            </a:r>
          </a:p>
          <a:p>
            <a:pPr eaLnBrk="1" hangingPunct="1"/>
            <a:r>
              <a:rPr lang="fr-FR" smtClean="0"/>
              <a:t>En aveugle, écho-guidage</a:t>
            </a:r>
          </a:p>
        </p:txBody>
      </p:sp>
      <p:pic>
        <p:nvPicPr>
          <p:cNvPr id="19460" name="Image 3" descr="C:\Users\zineb\Downloads\20130418_102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6188"/>
            <a:ext cx="4429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mage 4" descr="C:\Users\zineb\Downloads\20130418_102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3786188"/>
            <a:ext cx="4400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7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chemeClr val="bg1"/>
                </a:solidFill>
              </a:rPr>
              <a:t>L’articulation</a:t>
            </a:r>
          </a:p>
        </p:txBody>
      </p:sp>
      <p:pic>
        <p:nvPicPr>
          <p:cNvPr id="35844" name="Picture 4" descr="Synovialgelenk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3" r="26801"/>
          <a:stretch>
            <a:fillRect/>
          </a:stretch>
        </p:blipFill>
        <p:spPr>
          <a:xfrm>
            <a:off x="539750" y="1412875"/>
            <a:ext cx="3505200" cy="4967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572000" y="1844675"/>
            <a:ext cx="457200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smtClean="0">
                <a:solidFill>
                  <a:srgbClr val="FFFFFF"/>
                </a:solidFill>
              </a:rPr>
              <a:t>épiphyses </a:t>
            </a:r>
          </a:p>
          <a:p>
            <a:pPr lvl="1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smtClean="0">
                <a:solidFill>
                  <a:srgbClr val="FFFFFF"/>
                </a:solidFill>
              </a:rPr>
              <a:t>cartilage articulaire </a:t>
            </a:r>
          </a:p>
          <a:p>
            <a:pPr lvl="1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smtClean="0">
                <a:solidFill>
                  <a:srgbClr val="FFFFFF"/>
                </a:solidFill>
              </a:rPr>
              <a:t>ménisques </a:t>
            </a:r>
          </a:p>
          <a:p>
            <a:pPr lvl="1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smtClean="0">
                <a:solidFill>
                  <a:srgbClr val="FFFFFF"/>
                </a:solidFill>
              </a:rPr>
              <a:t>capsule articulaire </a:t>
            </a:r>
          </a:p>
          <a:p>
            <a:pPr lvl="1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smtClean="0">
                <a:solidFill>
                  <a:srgbClr val="FFFFFF"/>
                </a:solidFill>
              </a:rPr>
              <a:t>membrane synoviale </a:t>
            </a:r>
          </a:p>
          <a:p>
            <a:pPr lvl="1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smtClean="0">
                <a:solidFill>
                  <a:srgbClr val="FFFFFF"/>
                </a:solidFill>
              </a:rPr>
              <a:t>ligaments</a:t>
            </a:r>
          </a:p>
          <a:p>
            <a:pPr lvl="1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smtClean="0">
                <a:solidFill>
                  <a:srgbClr val="FFFFFF"/>
                </a:solidFill>
              </a:rPr>
              <a:t>tendons</a:t>
            </a:r>
          </a:p>
        </p:txBody>
      </p:sp>
    </p:spTree>
    <p:extLst>
      <p:ext uri="{BB962C8B-B14F-4D97-AF65-F5344CB8AC3E}">
        <p14:creationId xmlns:p14="http://schemas.microsoft.com/office/powerpoint/2010/main" val="24351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r-FR" sz="4000" b="1" smtClean="0">
                <a:solidFill>
                  <a:srgbClr val="C00000"/>
                </a:solidFill>
              </a:rPr>
              <a:t>Ponction articulaire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388104"/>
              </p:ext>
            </p:extLst>
          </p:nvPr>
        </p:nvGraphicFramePr>
        <p:xfrm>
          <a:off x="171450" y="1830388"/>
          <a:ext cx="8686800" cy="4693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85876"/>
                <a:gridCol w="1209724"/>
                <a:gridCol w="1288926"/>
                <a:gridCol w="1606674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Normal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Mécanique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b="1" dirty="0" smtClean="0"/>
                        <a:t>Inflammatoire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Purulent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Hémorragique</a:t>
                      </a:r>
                      <a:endParaRPr lang="fr-F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Aspect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Transparent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Transparent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b="1" dirty="0" smtClean="0"/>
                        <a:t>Opaque 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Opaque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Sanguinolent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Couleur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Clair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Jaune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b="1" dirty="0" smtClean="0"/>
                        <a:t>Jaune opaque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Jaune vert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Rouge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Viscosité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Haute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Haute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b="1" dirty="0" smtClean="0"/>
                        <a:t>Basse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Variable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Variable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Leucocytes/mm3 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&lt;200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200-2000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b="1" dirty="0" smtClean="0">
                          <a:solidFill>
                            <a:srgbClr val="C00000"/>
                          </a:solidFill>
                        </a:rPr>
                        <a:t>2000-100000</a:t>
                      </a:r>
                      <a:endParaRPr lang="fr-FR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15000-100000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200-2000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Germes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Absent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Absent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b="1" dirty="0" smtClean="0"/>
                        <a:t>Absent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Présent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Absent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77" name="Image 4" descr="C:\Users\zineb\Downloads\20130418_102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4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771525" y="71438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fr-FR" sz="3600" b="1" smtClean="0">
                <a:solidFill>
                  <a:srgbClr val="C00000"/>
                </a:solidFill>
              </a:rPr>
              <a:t>Biopsie synoviale</a:t>
            </a:r>
            <a:r>
              <a:rPr lang="fr-FR" sz="3600" b="1" smtClean="0"/>
              <a:t/>
            </a:r>
            <a:br>
              <a:rPr lang="fr-FR" sz="3600" b="1" smtClean="0"/>
            </a:br>
            <a:r>
              <a:rPr lang="fr-FR" sz="3600" b="1" smtClean="0">
                <a:solidFill>
                  <a:srgbClr val="002060"/>
                </a:solidFill>
              </a:rPr>
              <a:t>trocart d’Aignan</a:t>
            </a:r>
          </a:p>
        </p:txBody>
      </p:sp>
      <p:pic>
        <p:nvPicPr>
          <p:cNvPr id="47107" name="Picture 2" descr="http://www.bonvarlet.com/images/trocard-P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85875"/>
            <a:ext cx="8759825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39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11012"/>
          <a:stretch>
            <a:fillRect/>
          </a:stretch>
        </p:blipFill>
        <p:spPr bwMode="auto">
          <a:xfrm>
            <a:off x="96838" y="1785938"/>
            <a:ext cx="43322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l="8282"/>
          <a:stretch>
            <a:fillRect/>
          </a:stretch>
        </p:blipFill>
        <p:spPr bwMode="auto">
          <a:xfrm>
            <a:off x="4500563" y="1747838"/>
            <a:ext cx="45005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itre 1"/>
          <p:cNvSpPr>
            <a:spLocks noGrp="1"/>
          </p:cNvSpPr>
          <p:nvPr>
            <p:ph type="title"/>
          </p:nvPr>
        </p:nvSpPr>
        <p:spPr>
          <a:xfrm>
            <a:off x="771525" y="71438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fr-FR" sz="3600" b="1" smtClean="0">
                <a:solidFill>
                  <a:srgbClr val="C00000"/>
                </a:solidFill>
              </a:rPr>
              <a:t>Biopsie synoviale</a:t>
            </a:r>
            <a:r>
              <a:rPr lang="fr-FR" sz="3600" b="1" smtClean="0"/>
              <a:t/>
            </a:r>
            <a:br>
              <a:rPr lang="fr-FR" sz="3600" b="1" smtClean="0"/>
            </a:br>
            <a:r>
              <a:rPr lang="fr-FR" sz="3600" b="1" smtClean="0">
                <a:solidFill>
                  <a:srgbClr val="002060"/>
                </a:solidFill>
              </a:rPr>
              <a:t>trocart d’Aignan</a:t>
            </a:r>
          </a:p>
        </p:txBody>
      </p:sp>
    </p:spTree>
    <p:extLst>
      <p:ext uri="{BB962C8B-B14F-4D97-AF65-F5344CB8AC3E}">
        <p14:creationId xmlns:p14="http://schemas.microsoft.com/office/powerpoint/2010/main" val="26414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edimark.fr/images/phototheque/basse_def/lrh_n392_0513-mise1_f6_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" y="1528763"/>
            <a:ext cx="9102725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re 1"/>
          <p:cNvSpPr>
            <a:spLocks noGrp="1"/>
          </p:cNvSpPr>
          <p:nvPr>
            <p:ph type="title"/>
          </p:nvPr>
        </p:nvSpPr>
        <p:spPr>
          <a:xfrm>
            <a:off x="771525" y="71438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fr-FR" sz="3600" b="1" smtClean="0">
                <a:solidFill>
                  <a:srgbClr val="C00000"/>
                </a:solidFill>
              </a:rPr>
              <a:t>Biopsie synoviale</a:t>
            </a:r>
            <a:r>
              <a:rPr lang="fr-FR" sz="3600" b="1" smtClean="0"/>
              <a:t/>
            </a:r>
            <a:br>
              <a:rPr lang="fr-FR" sz="3600" b="1" smtClean="0"/>
            </a:br>
            <a:r>
              <a:rPr lang="fr-FR" sz="3600" b="1" smtClean="0"/>
              <a:t>écho-guidage</a:t>
            </a:r>
            <a:endParaRPr lang="fr-FR" sz="3600" b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r-FR" sz="4000" b="1" smtClean="0">
                <a:solidFill>
                  <a:srgbClr val="C00000"/>
                </a:solidFill>
              </a:rPr>
              <a:t>Ponction articulaire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448743"/>
              </p:ext>
            </p:extLst>
          </p:nvPr>
        </p:nvGraphicFramePr>
        <p:xfrm>
          <a:off x="171450" y="1830388"/>
          <a:ext cx="8686800" cy="4693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85876"/>
                <a:gridCol w="1209724"/>
                <a:gridCol w="1288926"/>
                <a:gridCol w="1606674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Normal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Mécanique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b="1" dirty="0" smtClean="0"/>
                        <a:t>Inflammatoire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Purulent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Hémorragique</a:t>
                      </a:r>
                      <a:endParaRPr lang="fr-F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Aspect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Transparent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Transparent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b="1" dirty="0" smtClean="0"/>
                        <a:t>Opaque 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Opaque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Sanguinolent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Couleur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Clair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Jaune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b="1" dirty="0" smtClean="0"/>
                        <a:t>Jaune opaque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Jaune vert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Rouge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Viscosité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Haute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Haute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b="1" dirty="0" smtClean="0"/>
                        <a:t>Basse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Variable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Variable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Leucocytes/mm3 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&lt;200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200-2000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b="1" dirty="0" smtClean="0">
                          <a:solidFill>
                            <a:srgbClr val="C00000"/>
                          </a:solidFill>
                        </a:rPr>
                        <a:t>2000-100000</a:t>
                      </a:r>
                      <a:endParaRPr lang="fr-FR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15000-100000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200-2000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b="1" dirty="0" smtClean="0"/>
                        <a:t>Germes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Absent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Absent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b="1" dirty="0" smtClean="0"/>
                        <a:t>Absent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Présent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600" dirty="0" smtClean="0"/>
                        <a:t>Absent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77" name="Image 4" descr="C:\Users\zineb\Downloads\20130418_102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6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/>
          <a:lstStyle/>
          <a:p>
            <a:r>
              <a:rPr lang="fr-FR" b="1" dirty="0" smtClean="0"/>
              <a:t>Pathologies péri articulaires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471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/>
        </p:spPr>
        <p:txBody>
          <a:bodyPr lIns="90487" tIns="44450" rIns="90487" bIns="44450"/>
          <a:lstStyle/>
          <a:p>
            <a:r>
              <a:rPr lang="fr-F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Pathologie péri-articulaire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525963"/>
          </a:xfrm>
          <a:noFill/>
          <a:ln/>
        </p:spPr>
        <p:txBody>
          <a:bodyPr lIns="90487" tIns="44450" rIns="90487" bIns="44450"/>
          <a:lstStyle/>
          <a:p>
            <a:r>
              <a:rPr lang="fr-FR" dirty="0"/>
              <a:t>Structures péri-articulaires</a:t>
            </a:r>
          </a:p>
          <a:p>
            <a:pPr lvl="1"/>
            <a:r>
              <a:rPr lang="fr-FR" dirty="0"/>
              <a:t>Tendons, </a:t>
            </a:r>
            <a:r>
              <a:rPr lang="fr-FR" dirty="0" err="1"/>
              <a:t>enthèses</a:t>
            </a:r>
            <a:r>
              <a:rPr lang="fr-FR" dirty="0"/>
              <a:t>, gaines synoviales, bourses...</a:t>
            </a:r>
          </a:p>
          <a:p>
            <a:pPr lvl="1"/>
            <a:r>
              <a:rPr lang="fr-FR" dirty="0"/>
              <a:t>Neuropathies d’enclavement </a:t>
            </a:r>
          </a:p>
          <a:p>
            <a:r>
              <a:rPr lang="fr-FR" dirty="0"/>
              <a:t>Douleurs ± impotence</a:t>
            </a:r>
          </a:p>
          <a:p>
            <a:pPr lvl="1"/>
            <a:r>
              <a:rPr lang="fr-FR" dirty="0"/>
              <a:t>“mécaniques“ ; parfois nocturnes</a:t>
            </a:r>
          </a:p>
          <a:p>
            <a:pPr lvl="1"/>
            <a:r>
              <a:rPr lang="fr-FR" dirty="0"/>
              <a:t>souffrance </a:t>
            </a:r>
            <a:r>
              <a:rPr lang="fr-FR" dirty="0" err="1"/>
              <a:t>neurogène</a:t>
            </a:r>
            <a:r>
              <a:rPr lang="fr-FR" dirty="0"/>
              <a:t> (Sd. </a:t>
            </a:r>
            <a:r>
              <a:rPr lang="fr-FR" dirty="0" err="1"/>
              <a:t>canalaire</a:t>
            </a:r>
            <a:r>
              <a:rPr lang="fr-FR" dirty="0"/>
              <a:t>)</a:t>
            </a:r>
          </a:p>
          <a:p>
            <a:r>
              <a:rPr lang="fr-FR" dirty="0"/>
              <a:t>Fréquence d’évènement(s) déclenchant(s)</a:t>
            </a:r>
          </a:p>
          <a:p>
            <a:pPr lvl="1"/>
            <a:r>
              <a:rPr lang="fr-FR" dirty="0"/>
              <a:t>traumatisme ; </a:t>
            </a:r>
            <a:r>
              <a:rPr lang="fr-FR" dirty="0" err="1"/>
              <a:t>micro-traumatismes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748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5286412" cy="26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857760"/>
            <a:ext cx="14319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923438"/>
              </p:ext>
            </p:extLst>
          </p:nvPr>
        </p:nvGraphicFramePr>
        <p:xfrm>
          <a:off x="5357818" y="4286256"/>
          <a:ext cx="2794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8383170" imgH="6249272" progId="Word.Document.12">
                  <p:link updateAutomatic="1"/>
                </p:oleObj>
              </mc:Choice>
              <mc:Fallback>
                <p:oleObj name="Document" r:id="rId5" imgW="8383170" imgH="6249272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286256"/>
                        <a:ext cx="2794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6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r-FR" sz="4000" b="1" dirty="0" smtClean="0"/>
              <a:t>Tendinites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285860"/>
            <a:ext cx="8429684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Les tendinopathies touchent principalement les</a:t>
            </a:r>
          </a:p>
          <a:p>
            <a:pPr>
              <a:buNone/>
            </a:pPr>
            <a:r>
              <a:rPr lang="fr-FR" dirty="0" smtClean="0"/>
              <a:t> tendons au niveau :</a:t>
            </a:r>
          </a:p>
          <a:p>
            <a:pPr lvl="1"/>
            <a:r>
              <a:rPr lang="fr-FR" dirty="0" smtClean="0"/>
              <a:t>du </a:t>
            </a:r>
            <a:r>
              <a:rPr lang="fr-FR" dirty="0" smtClean="0">
                <a:hlinkClick r:id="rId2" tooltip="Poignet"/>
              </a:rPr>
              <a:t>poignet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du </a:t>
            </a:r>
            <a:r>
              <a:rPr lang="fr-FR" dirty="0" smtClean="0">
                <a:hlinkClick r:id="rId3" tooltip="Coude"/>
              </a:rPr>
              <a:t>coude</a:t>
            </a:r>
            <a:r>
              <a:rPr lang="fr-FR" dirty="0" smtClean="0"/>
              <a:t>: provoquant une </a:t>
            </a:r>
            <a:r>
              <a:rPr lang="fr-FR" dirty="0" smtClean="0">
                <a:hlinkClick r:id="rId4" tooltip="Épicondylite"/>
              </a:rPr>
              <a:t>épicondylite</a:t>
            </a:r>
            <a:r>
              <a:rPr lang="fr-FR" dirty="0" smtClean="0"/>
              <a:t> ou une </a:t>
            </a:r>
            <a:r>
              <a:rPr lang="fr-FR" dirty="0" err="1" smtClean="0">
                <a:hlinkClick r:id="rId5" tooltip="Épitrochléite"/>
              </a:rPr>
              <a:t>épitrochléite</a:t>
            </a:r>
            <a:r>
              <a:rPr lang="fr-FR" dirty="0" smtClean="0"/>
              <a:t> </a:t>
            </a:r>
          </a:p>
          <a:p>
            <a:pPr lvl="1"/>
            <a:r>
              <a:rPr lang="fr-FR" dirty="0" smtClean="0"/>
              <a:t>de la </a:t>
            </a:r>
            <a:r>
              <a:rPr lang="fr-FR" dirty="0" smtClean="0">
                <a:hlinkClick r:id="rId6" tooltip="Coiffe des rotateurs"/>
              </a:rPr>
              <a:t>coiffe des rotateurs</a:t>
            </a:r>
            <a:r>
              <a:rPr lang="fr-FR" dirty="0" smtClean="0"/>
              <a:t> (</a:t>
            </a:r>
            <a:r>
              <a:rPr lang="fr-FR" dirty="0" smtClean="0">
                <a:hlinkClick r:id="rId7" tooltip="Épaule"/>
              </a:rPr>
              <a:t>épaule</a:t>
            </a:r>
            <a:r>
              <a:rPr lang="fr-FR" dirty="0" smtClean="0"/>
              <a:t>), </a:t>
            </a:r>
          </a:p>
          <a:p>
            <a:pPr lvl="1"/>
            <a:r>
              <a:rPr lang="fr-FR" dirty="0" smtClean="0"/>
              <a:t>du </a:t>
            </a:r>
            <a:r>
              <a:rPr lang="fr-FR" dirty="0" smtClean="0">
                <a:hlinkClick r:id="rId8" tooltip="Muscle triceps sural"/>
              </a:rPr>
              <a:t>triceps sural</a:t>
            </a:r>
            <a:r>
              <a:rPr lang="fr-FR" dirty="0" smtClean="0"/>
              <a:t> ou </a:t>
            </a:r>
            <a:r>
              <a:rPr lang="fr-FR" dirty="0" smtClean="0">
                <a:hlinkClick r:id="rId9" tooltip="Tendon calcanéen"/>
              </a:rPr>
              <a:t>tendon calcanéen</a:t>
            </a:r>
            <a:r>
              <a:rPr lang="fr-FR" dirty="0" smtClean="0"/>
              <a:t> (tendon d'Achille) ;</a:t>
            </a:r>
          </a:p>
        </p:txBody>
      </p:sp>
    </p:spTree>
    <p:extLst>
      <p:ext uri="{BB962C8B-B14F-4D97-AF65-F5344CB8AC3E}">
        <p14:creationId xmlns:p14="http://schemas.microsoft.com/office/powerpoint/2010/main" val="13496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r-FR" sz="4000" b="1" dirty="0" smtClean="0"/>
              <a:t>Tendinites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fr-FR" b="1" dirty="0" smtClean="0"/>
              <a:t>Causes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Efforts intenses et/ou répétés : travail à la chaîne, ou chez le sportif et le musicien ;</a:t>
            </a:r>
          </a:p>
          <a:p>
            <a:pPr lvl="1"/>
            <a:r>
              <a:rPr lang="fr-FR" dirty="0" smtClean="0"/>
              <a:t>Médicaments </a:t>
            </a:r>
          </a:p>
          <a:p>
            <a:pPr lvl="1"/>
            <a:r>
              <a:rPr lang="fr-FR" dirty="0" smtClean="0"/>
              <a:t>Certaines maladies infectieuses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43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/>
              <a:t>Arthrite </a:t>
            </a:r>
          </a:p>
        </p:txBody>
      </p:sp>
      <p:pic>
        <p:nvPicPr>
          <p:cNvPr id="5123" name="Picture 2" descr="http://tncorpshumain.tableau-noir.net/corps_humain/arthrite01.jpg"/>
          <p:cNvPicPr>
            <a:picLocks noChangeAspect="1" noChangeArrowheads="1"/>
          </p:cNvPicPr>
          <p:nvPr/>
        </p:nvPicPr>
        <p:blipFill>
          <a:blip r:embed="rId3"/>
          <a:srcRect l="1949" t="2641" r="12337" b="8890"/>
          <a:stretch>
            <a:fillRect/>
          </a:stretch>
        </p:blipFill>
        <p:spPr bwMode="auto">
          <a:xfrm>
            <a:off x="1357313" y="1571625"/>
            <a:ext cx="62865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ZoneTexte 4"/>
          <p:cNvSpPr txBox="1">
            <a:spLocks noChangeArrowheads="1"/>
          </p:cNvSpPr>
          <p:nvPr/>
        </p:nvSpPr>
        <p:spPr bwMode="auto">
          <a:xfrm>
            <a:off x="1571633" y="6221413"/>
            <a:ext cx="5786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itchFamily="34" charset="0"/>
              </a:rPr>
              <a:t>Atteinte inflammatoire de la muqueuse synoviale </a:t>
            </a:r>
          </a:p>
        </p:txBody>
      </p:sp>
    </p:spTree>
    <p:extLst>
      <p:ext uri="{BB962C8B-B14F-4D97-AF65-F5344CB8AC3E}">
        <p14:creationId xmlns:p14="http://schemas.microsoft.com/office/powerpoint/2010/main" val="29200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/>
        </p:spPr>
        <p:txBody>
          <a:bodyPr lIns="90487" tIns="44450" rIns="90487" bIns="44450">
            <a:norm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Tendinites </a:t>
            </a:r>
            <a:endParaRPr lang="fr-FR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fr-FR" b="1" dirty="0" smtClean="0"/>
              <a:t>Symptômes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dirty="0"/>
              <a:t>Douleur aux mouvements actifs ±limitation</a:t>
            </a:r>
          </a:p>
          <a:p>
            <a:pPr lvl="1"/>
            <a:r>
              <a:rPr lang="fr-FR" dirty="0"/>
              <a:t>Douleur mise en tension active et passive</a:t>
            </a:r>
          </a:p>
          <a:p>
            <a:pPr lvl="1"/>
            <a:r>
              <a:rPr lang="fr-FR" dirty="0"/>
              <a:t>Déficit mobilité active en cas de rupture</a:t>
            </a:r>
          </a:p>
          <a:p>
            <a:pPr lvl="1"/>
            <a:r>
              <a:rPr lang="fr-FR" dirty="0"/>
              <a:t>douleur à la pression au point </a:t>
            </a:r>
            <a:r>
              <a:rPr lang="fr-FR" dirty="0" smtClean="0"/>
              <a:t>d’insertion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419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/>
        </p:spPr>
        <p:txBody>
          <a:bodyPr lIns="90487" tIns="44450" rIns="90487" bIns="44450">
            <a:norm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Tendinites</a:t>
            </a:r>
            <a:endParaRPr lang="fr-FR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7" tIns="44450" rIns="90487" bIns="44450"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Examens complémentaires</a:t>
            </a:r>
            <a:endParaRPr lang="fr-FR" b="1" dirty="0" smtClean="0"/>
          </a:p>
          <a:p>
            <a:r>
              <a:rPr lang="fr-FR" dirty="0" smtClean="0"/>
              <a:t>Peu </a:t>
            </a:r>
            <a:r>
              <a:rPr lang="fr-FR" dirty="0"/>
              <a:t>nombreux</a:t>
            </a:r>
          </a:p>
          <a:p>
            <a:r>
              <a:rPr lang="fr-FR" dirty="0"/>
              <a:t>VS...</a:t>
            </a:r>
          </a:p>
          <a:p>
            <a:r>
              <a:rPr lang="fr-FR" dirty="0"/>
              <a:t>Radiographie</a:t>
            </a:r>
          </a:p>
          <a:p>
            <a:pPr lvl="1"/>
            <a:r>
              <a:rPr lang="fr-FR" dirty="0"/>
              <a:t>Eliminer une pathologie articulaire</a:t>
            </a:r>
          </a:p>
          <a:p>
            <a:pPr lvl="1"/>
            <a:r>
              <a:rPr lang="fr-FR" dirty="0"/>
              <a:t>Image calcique dans les parties molles</a:t>
            </a:r>
          </a:p>
          <a:p>
            <a:r>
              <a:rPr lang="fr-FR" dirty="0"/>
              <a:t>Echographie </a:t>
            </a:r>
            <a:r>
              <a:rPr lang="fr-FR" sz="2400" dirty="0"/>
              <a:t>(bourses, kystes, tendons)</a:t>
            </a:r>
          </a:p>
          <a:p>
            <a:r>
              <a:rPr lang="fr-FR" dirty="0" err="1"/>
              <a:t>Arthro</a:t>
            </a:r>
            <a:r>
              <a:rPr lang="fr-FR" dirty="0"/>
              <a:t>-scanner, IRM...... </a:t>
            </a:r>
          </a:p>
          <a:p>
            <a:r>
              <a:rPr lang="fr-FR" dirty="0"/>
              <a:t>Electromyogramme</a:t>
            </a:r>
          </a:p>
        </p:txBody>
      </p:sp>
    </p:spTree>
    <p:extLst>
      <p:ext uri="{BB962C8B-B14F-4D97-AF65-F5344CB8AC3E}">
        <p14:creationId xmlns:p14="http://schemas.microsoft.com/office/powerpoint/2010/main" val="1771363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r-FR" sz="4000" b="1" dirty="0" err="1" smtClean="0"/>
              <a:t>Capsulite</a:t>
            </a:r>
            <a:r>
              <a:rPr lang="fr-FR" sz="4000" b="1" dirty="0" smtClean="0"/>
              <a:t>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sz="3500" b="1" dirty="0" smtClean="0"/>
              <a:t>Définition</a:t>
            </a:r>
          </a:p>
          <a:p>
            <a:pPr algn="just">
              <a:buNone/>
            </a:pPr>
            <a:r>
              <a:rPr lang="fr-FR" dirty="0" smtClean="0"/>
              <a:t>	La capsulite est une </a:t>
            </a:r>
            <a:r>
              <a:rPr lang="fr-FR" u="sng" dirty="0" smtClean="0">
                <a:hlinkClick r:id="rId2"/>
              </a:rPr>
              <a:t>inflammation</a:t>
            </a:r>
            <a:r>
              <a:rPr lang="fr-FR" dirty="0" smtClean="0"/>
              <a:t> </a:t>
            </a:r>
            <a:r>
              <a:rPr lang="fr-FR" u="sng" dirty="0" smtClean="0">
                <a:hlinkClick r:id="rId3"/>
              </a:rPr>
              <a:t>bénigne</a:t>
            </a:r>
            <a:r>
              <a:rPr lang="fr-FR" dirty="0" smtClean="0"/>
              <a:t> de la capsule, c'est-à-dire la membrane entourant une articulation.  </a:t>
            </a:r>
            <a:br>
              <a:rPr lang="fr-FR" dirty="0" smtClean="0"/>
            </a:br>
            <a:endParaRPr lang="fr-FR" dirty="0" smtClean="0"/>
          </a:p>
          <a:p>
            <a:pPr algn="just"/>
            <a:r>
              <a:rPr lang="fr-FR" sz="3500" b="1" dirty="0" smtClean="0"/>
              <a:t>Symptômes</a:t>
            </a:r>
          </a:p>
          <a:p>
            <a:pPr lvl="1" algn="just"/>
            <a:r>
              <a:rPr lang="fr-FR" dirty="0" smtClean="0"/>
              <a:t>	</a:t>
            </a:r>
            <a:r>
              <a:rPr lang="fr-FR" b="1" dirty="0" smtClean="0"/>
              <a:t>Une douleur </a:t>
            </a:r>
            <a:r>
              <a:rPr lang="fr-FR" dirty="0" smtClean="0"/>
              <a:t>durable, </a:t>
            </a:r>
          </a:p>
          <a:p>
            <a:pPr lvl="1" algn="just"/>
            <a:r>
              <a:rPr lang="fr-FR" dirty="0" smtClean="0"/>
              <a:t>	</a:t>
            </a:r>
            <a:r>
              <a:rPr lang="fr-FR" b="1" dirty="0" smtClean="0"/>
              <a:t>Une raideur </a:t>
            </a:r>
            <a:r>
              <a:rPr lang="fr-FR" dirty="0" smtClean="0"/>
              <a:t>de l'articulation et une récupération</a:t>
            </a:r>
          </a:p>
          <a:p>
            <a:pPr lvl="1" algn="just">
              <a:buNone/>
            </a:pPr>
            <a:r>
              <a:rPr lang="fr-FR" dirty="0" smtClean="0"/>
              <a:t>	  lente. </a:t>
            </a:r>
          </a:p>
          <a:p>
            <a:pPr lvl="1" algn="just"/>
            <a:r>
              <a:rPr lang="fr-FR" dirty="0" smtClean="0"/>
              <a:t>	Elle peut s'avérer invalidante au quotidien, mais </a:t>
            </a:r>
          </a:p>
          <a:p>
            <a:pPr lvl="1" algn="just">
              <a:buNone/>
            </a:pPr>
            <a:r>
              <a:rPr lang="fr-FR" dirty="0" smtClean="0"/>
              <a:t>		pendant une durée limitée.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914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err="1" smtClean="0"/>
              <a:t>Capsulite</a:t>
            </a:r>
            <a:r>
              <a:rPr lang="fr-FR" sz="4000" b="1" dirty="0" smtClean="0"/>
              <a:t>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100" b="1" dirty="0" smtClean="0"/>
              <a:t>Symptômes</a:t>
            </a:r>
          </a:p>
          <a:p>
            <a:pPr lvl="1">
              <a:buNone/>
            </a:pPr>
            <a:r>
              <a:rPr lang="fr-FR" dirty="0" smtClean="0"/>
              <a:t>	</a:t>
            </a:r>
            <a:r>
              <a:rPr lang="fr-FR" b="1" dirty="0" smtClean="0"/>
              <a:t>Une douleur </a:t>
            </a:r>
            <a:r>
              <a:rPr lang="fr-FR" dirty="0" smtClean="0"/>
              <a:t>durable, </a:t>
            </a:r>
          </a:p>
          <a:p>
            <a:pPr lvl="1">
              <a:buNone/>
            </a:pPr>
            <a:r>
              <a:rPr lang="fr-FR" dirty="0" smtClean="0"/>
              <a:t>	</a:t>
            </a:r>
            <a:r>
              <a:rPr lang="fr-FR" b="1" dirty="0" smtClean="0"/>
              <a:t>Une raideur </a:t>
            </a:r>
            <a:r>
              <a:rPr lang="fr-FR" dirty="0" smtClean="0"/>
              <a:t>de l'articulation et une récupération lente. </a:t>
            </a:r>
          </a:p>
          <a:p>
            <a:pPr lvl="1">
              <a:buNone/>
            </a:pPr>
            <a:r>
              <a:rPr lang="fr-FR" dirty="0" smtClean="0"/>
              <a:t>	Elle peut s'avérer invalidante au quotidien, mais pendant une durée limitée. </a:t>
            </a:r>
          </a:p>
          <a:p>
            <a:pPr>
              <a:buNone/>
            </a:pPr>
            <a:r>
              <a:rPr lang="fr-FR" dirty="0" smtClean="0"/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120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fr-FR" b="1" cap="all" dirty="0" smtClean="0"/>
              <a:t/>
            </a:r>
            <a:br>
              <a:rPr lang="fr-FR" b="1" cap="all" dirty="0" smtClean="0"/>
            </a:br>
            <a:r>
              <a:rPr lang="fr-FR" b="1" cap="all" dirty="0" smtClean="0"/>
              <a:t>APONÉVROSITE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5357850"/>
          </a:xfrm>
        </p:spPr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aponévrosite</a:t>
            </a:r>
            <a:r>
              <a:rPr lang="fr-FR" dirty="0" smtClean="0"/>
              <a:t> plantaire, est l’inflammation ou la lésion, de l’aponévrose plantaire.</a:t>
            </a:r>
          </a:p>
          <a:p>
            <a:pPr fontAlgn="base"/>
            <a:r>
              <a:rPr lang="fr-FR" dirty="0" smtClean="0"/>
              <a:t>Le premier signe est la </a:t>
            </a:r>
            <a:r>
              <a:rPr lang="fr-FR" b="1" dirty="0" smtClean="0"/>
              <a:t>douleur</a:t>
            </a:r>
            <a:r>
              <a:rPr lang="fr-FR" dirty="0" smtClean="0"/>
              <a:t>. </a:t>
            </a:r>
          </a:p>
          <a:p>
            <a:pPr fontAlgn="base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857628"/>
            <a:ext cx="2475865" cy="18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112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r-FR" sz="4000" b="1" dirty="0" err="1" smtClean="0"/>
              <a:t>Ténosynovite</a:t>
            </a:r>
            <a:r>
              <a:rPr lang="fr-FR" sz="4000" b="1" dirty="0" smtClean="0"/>
              <a:t>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dirty="0" smtClean="0"/>
              <a:t>Une ténosynovite</a:t>
            </a:r>
            <a:r>
              <a:rPr lang="fr-FR" dirty="0" smtClean="0"/>
              <a:t> est une in​</a:t>
            </a:r>
            <a:r>
              <a:rPr lang="fr-FR" dirty="0" err="1" smtClean="0"/>
              <a:t>flammation</a:t>
            </a:r>
            <a:r>
              <a:rPr lang="fr-FR" dirty="0" smtClean="0"/>
              <a:t> d'un tendon, et de la gaine synoviale qui l'entoure.</a:t>
            </a:r>
          </a:p>
          <a:p>
            <a:pPr algn="just" fontAlgn="base"/>
            <a:r>
              <a:rPr lang="fr-FR" b="1" dirty="0" smtClean="0"/>
              <a:t>Les symptômes </a:t>
            </a:r>
            <a:r>
              <a:rPr lang="fr-FR" dirty="0" smtClean="0"/>
              <a:t>de la ténosynovite sont :</a:t>
            </a:r>
          </a:p>
          <a:p>
            <a:pPr lvl="1" algn="just" fontAlgn="base"/>
            <a:r>
              <a:rPr lang="fr-FR" dirty="0" smtClean="0"/>
              <a:t>Gonflements.</a:t>
            </a:r>
          </a:p>
          <a:p>
            <a:pPr lvl="1" algn="just" fontAlgn="base"/>
            <a:r>
              <a:rPr lang="fr-FR" dirty="0" smtClean="0"/>
              <a:t>Douleurs essentiellement à la palpation.</a:t>
            </a:r>
          </a:p>
          <a:p>
            <a:pPr lvl="1" algn="just" fontAlgn="base"/>
            <a:r>
              <a:rPr lang="fr-FR" dirty="0" smtClean="0"/>
              <a:t>Douleur à la mobilisation des doigts et des orteils.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39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r-FR" sz="4000" b="1" dirty="0" err="1" smtClean="0"/>
              <a:t>Ténosynovite</a:t>
            </a:r>
            <a:r>
              <a:rPr lang="fr-FR" sz="4000" b="1" dirty="0" smtClean="0"/>
              <a:t>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r-FR" b="1" dirty="0" smtClean="0"/>
              <a:t>Les causes </a:t>
            </a:r>
            <a:r>
              <a:rPr lang="fr-FR" dirty="0" smtClean="0"/>
              <a:t>de la </a:t>
            </a:r>
            <a:r>
              <a:rPr lang="fr-FR" dirty="0" err="1" smtClean="0"/>
              <a:t>ténosynovite</a:t>
            </a:r>
            <a:r>
              <a:rPr lang="fr-FR" dirty="0" smtClean="0"/>
              <a:t> sont :</a:t>
            </a:r>
          </a:p>
          <a:p>
            <a:pPr lvl="1" fontAlgn="base"/>
            <a:r>
              <a:rPr lang="fr-FR" dirty="0" smtClean="0"/>
              <a:t>Surmenage des articulations.</a:t>
            </a:r>
          </a:p>
          <a:p>
            <a:pPr lvl="1" fontAlgn="base"/>
            <a:r>
              <a:rPr lang="fr-FR" dirty="0" smtClean="0"/>
              <a:t>Rhumatisme inflammatoire du type de la polyarthrite rhumatoïde.</a:t>
            </a:r>
          </a:p>
          <a:p>
            <a:pPr lvl="1" fontAlgn="base"/>
            <a:r>
              <a:rPr lang="fr-FR" dirty="0" smtClean="0"/>
              <a:t>Infections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357694"/>
            <a:ext cx="2372360" cy="192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357694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648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r-FR" sz="4000" b="1" dirty="0" smtClean="0"/>
              <a:t>Bursite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La bursite correspond à l' </a:t>
            </a:r>
            <a:r>
              <a:rPr lang="fr-FR" b="1" u="sng" dirty="0" smtClean="0">
                <a:hlinkClick r:id="rId2"/>
              </a:rPr>
              <a:t>inflammation</a:t>
            </a:r>
            <a:r>
              <a:rPr lang="fr-FR" b="1" dirty="0" smtClean="0"/>
              <a:t> d'une bourse séreuse. </a:t>
            </a:r>
          </a:p>
          <a:p>
            <a:r>
              <a:rPr lang="fr-FR" b="1" dirty="0" smtClean="0"/>
              <a:t>Elle se manifeste par:</a:t>
            </a:r>
          </a:p>
          <a:p>
            <a:pPr lvl="1"/>
            <a:r>
              <a:rPr lang="fr-FR" b="1" dirty="0" smtClean="0"/>
              <a:t> </a:t>
            </a:r>
            <a:r>
              <a:rPr lang="fr-FR" dirty="0" smtClean="0"/>
              <a:t>une tuméfaction rouge, inflammatoire et très douloureuse au niveau d'une articulation. </a:t>
            </a:r>
          </a:p>
          <a:p>
            <a:pPr lvl="1"/>
            <a:r>
              <a:rPr lang="fr-FR" dirty="0" smtClean="0"/>
              <a:t>Bénigne la plupart du temps, cette pathologie peut toutefois s'infecter et nécessiter une ponction et la mise sous antibiotiques.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4124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r-FR" sz="4000" b="1" dirty="0" smtClean="0"/>
              <a:t>Bursite </a:t>
            </a:r>
            <a:endParaRPr lang="fr-FR" sz="4000" b="1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14488"/>
            <a:ext cx="2857520" cy="248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19118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r-FR" sz="4000" b="1" dirty="0" smtClean="0"/>
              <a:t>Pathologies musculaires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Myosite :</a:t>
            </a:r>
          </a:p>
          <a:p>
            <a:pPr>
              <a:buNone/>
            </a:pPr>
            <a:r>
              <a:rPr lang="fr-FR" dirty="0" smtClean="0"/>
              <a:t>	Les myosites provoquent principalement des symptômes musculaires, qui apparaissent progressivement en quelques semaines ou quelques mois :</a:t>
            </a:r>
          </a:p>
          <a:p>
            <a:pPr lvl="1"/>
            <a:r>
              <a:rPr lang="fr-FR" dirty="0" smtClean="0"/>
              <a:t>Des douleurs musculaires( </a:t>
            </a:r>
            <a:r>
              <a:rPr lang="fr-FR" b="1" dirty="0" smtClean="0"/>
              <a:t>myalgies)</a:t>
            </a:r>
            <a:r>
              <a:rPr lang="fr-FR" dirty="0" smtClean="0"/>
              <a:t> souvent à la racine des membres, bilatérales et symétriques ; </a:t>
            </a:r>
          </a:p>
          <a:p>
            <a:pPr lvl="1"/>
            <a:r>
              <a:rPr lang="fr-FR" dirty="0" smtClean="0"/>
              <a:t>une fatigue lors des efforts physiques même moindres ; </a:t>
            </a:r>
          </a:p>
          <a:p>
            <a:pPr lvl="1"/>
            <a:r>
              <a:rPr lang="fr-FR" dirty="0" smtClean="0"/>
              <a:t>une diminution de la force musculaire ; </a:t>
            </a:r>
          </a:p>
          <a:p>
            <a:pPr lvl="0">
              <a:buNone/>
            </a:pPr>
            <a:r>
              <a:rPr lang="fr-FR" dirty="0" smtClean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812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8575" y="274638"/>
            <a:ext cx="8901113" cy="1143000"/>
          </a:xfrm>
        </p:spPr>
        <p:txBody>
          <a:bodyPr/>
          <a:lstStyle/>
          <a:p>
            <a:pPr eaLnBrk="1" hangingPunct="1"/>
            <a:r>
              <a:rPr lang="fr-FR" sz="3600" b="1" smtClean="0"/>
              <a:t>Monoarthrite aigue, subaigue ou chronique?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34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r-FR" sz="4000" b="1" dirty="0" smtClean="0"/>
              <a:t>Myosite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r>
              <a:rPr lang="fr-FR" b="1" dirty="0" smtClean="0"/>
              <a:t>Différents types de myosite</a:t>
            </a:r>
          </a:p>
          <a:p>
            <a:pPr>
              <a:buNone/>
            </a:pPr>
            <a:r>
              <a:rPr lang="fr-FR" dirty="0" smtClean="0"/>
              <a:t>	Les myosites sont classées en 4 grandes catégories, en fonction des symptômes, des auto-anticorps et des résultats de la biopsie musculaire : </a:t>
            </a:r>
          </a:p>
          <a:p>
            <a:pPr lvl="1"/>
            <a:r>
              <a:rPr lang="fr-FR" dirty="0" smtClean="0"/>
              <a:t>Les </a:t>
            </a:r>
            <a:r>
              <a:rPr lang="fr-FR" dirty="0" err="1" smtClean="0"/>
              <a:t>polymyosites</a:t>
            </a:r>
            <a:r>
              <a:rPr lang="fr-FR" dirty="0" smtClean="0"/>
              <a:t>, </a:t>
            </a:r>
          </a:p>
          <a:p>
            <a:pPr lvl="1"/>
            <a:r>
              <a:rPr lang="fr-FR" dirty="0" smtClean="0"/>
              <a:t>Les dermatomyosites, </a:t>
            </a:r>
          </a:p>
          <a:p>
            <a:pPr lvl="1"/>
            <a:r>
              <a:rPr lang="fr-FR" dirty="0" smtClean="0"/>
              <a:t>Les myopathies nécrosantes, </a:t>
            </a:r>
          </a:p>
          <a:p>
            <a:pPr lvl="1"/>
            <a:r>
              <a:rPr lang="fr-FR" dirty="0" smtClean="0"/>
              <a:t>Les myosites à inclusions.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919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Pathologies osseuses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Pathologies osseuses diffuses </a:t>
            </a:r>
          </a:p>
          <a:p>
            <a:r>
              <a:rPr lang="fr-FR" dirty="0" smtClean="0"/>
              <a:t>Pathologies osseuses localisés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804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r-FR" sz="4000" b="1" dirty="0" smtClean="0"/>
              <a:t>Pathologies osseuses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00200"/>
            <a:ext cx="7929618" cy="4525963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Pathologies osseuses diffuses</a:t>
            </a:r>
            <a:r>
              <a:rPr lang="fr-FR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err="1" smtClean="0"/>
              <a:t>Déminéralisantes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Ostéoporose 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Ostéomalacie 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Métastases osseuses 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fr-FR" b="1" dirty="0" smtClean="0"/>
              <a:t>Condensantes: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fr-FR" sz="2800" dirty="0" smtClean="0"/>
              <a:t>maladie de Paget 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fr-FR" sz="2800" dirty="0" smtClean="0"/>
              <a:t>métastases osseuses 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7730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Ostéoporose </a:t>
            </a:r>
            <a:endParaRPr lang="fr-FR" sz="4000" b="1" dirty="0"/>
          </a:p>
        </p:txBody>
      </p:sp>
      <p:pic>
        <p:nvPicPr>
          <p:cNvPr id="4" name="Picture 2" descr="osteo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7837" y="2601119"/>
            <a:ext cx="5648325" cy="252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60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r-FR" sz="4000" b="1" dirty="0" smtClean="0"/>
              <a:t>Pathologies osseuses localisées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Tumeurs osseuses </a:t>
            </a:r>
            <a:r>
              <a:rPr lang="fr-FR" dirty="0" err="1" smtClean="0"/>
              <a:t>benignes</a:t>
            </a:r>
            <a:r>
              <a:rPr lang="fr-FR" dirty="0" smtClean="0"/>
              <a:t> et malignes </a:t>
            </a:r>
          </a:p>
          <a:p>
            <a:r>
              <a:rPr lang="fr-FR" dirty="0" smtClean="0"/>
              <a:t>Infections osseuses </a:t>
            </a:r>
          </a:p>
          <a:p>
            <a:r>
              <a:rPr lang="fr-FR" dirty="0" smtClean="0"/>
              <a:t>Ostéonécroses </a:t>
            </a:r>
            <a:r>
              <a:rPr lang="fr-FR" dirty="0" err="1" smtClean="0"/>
              <a:t>épiphysaires</a:t>
            </a:r>
            <a:r>
              <a:rPr lang="fr-FR" dirty="0" smtClean="0"/>
              <a:t> et infarctus osseux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00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740"/>
          </a:xfrm>
        </p:spPr>
        <p:txBody>
          <a:bodyPr/>
          <a:lstStyle/>
          <a:p>
            <a:r>
              <a:rPr lang="fr-FR" b="1" dirty="0" smtClean="0"/>
              <a:t>Articulation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4834"/>
            <a:ext cx="6201122" cy="472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9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fr-FR" sz="3600" b="1" dirty="0"/>
              <a:t>Qu’est ce qu’une articulation normale ?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28800"/>
            <a:ext cx="5616624" cy="4456113"/>
          </a:xfrm>
        </p:spPr>
        <p:txBody>
          <a:bodyPr/>
          <a:lstStyle/>
          <a:p>
            <a:pPr>
              <a:buFontTx/>
              <a:buNone/>
            </a:pPr>
            <a:r>
              <a:rPr lang="fr-FR" sz="2800" b="1" dirty="0"/>
              <a:t>Cartilage articulaire</a:t>
            </a:r>
          </a:p>
          <a:p>
            <a:pPr>
              <a:buFontTx/>
              <a:buNone/>
            </a:pPr>
            <a:endParaRPr lang="fr-FR" dirty="0"/>
          </a:p>
          <a:p>
            <a:pPr lvl="1"/>
            <a:r>
              <a:rPr lang="fr-FR" sz="2400" dirty="0"/>
              <a:t>Rôle : glissement surface articulaire, amortisseur (protège l’os)</a:t>
            </a:r>
          </a:p>
          <a:p>
            <a:pPr lvl="1"/>
            <a:r>
              <a:rPr lang="fr-FR" sz="2400" dirty="0"/>
              <a:t>Constitution : non vascularisée, pas de possibilité de réparation</a:t>
            </a:r>
          </a:p>
        </p:txBody>
      </p:sp>
      <p:pic>
        <p:nvPicPr>
          <p:cNvPr id="17414" name="Picture 6" descr="arthritegeno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17332" r="51898" b="1813"/>
          <a:stretch>
            <a:fillRect/>
          </a:stretch>
        </p:blipFill>
        <p:spPr>
          <a:xfrm>
            <a:off x="6227514" y="2276475"/>
            <a:ext cx="2520950" cy="3095625"/>
          </a:xfrm>
        </p:spPr>
      </p:pic>
    </p:spTree>
    <p:extLst>
      <p:ext uri="{BB962C8B-B14F-4D97-AF65-F5344CB8AC3E}">
        <p14:creationId xmlns:p14="http://schemas.microsoft.com/office/powerpoint/2010/main" val="3945156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Qu’est ce qu’une articulation normale 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27688" cy="4456113"/>
          </a:xfrm>
        </p:spPr>
        <p:txBody>
          <a:bodyPr/>
          <a:lstStyle/>
          <a:p>
            <a:pPr>
              <a:buFontTx/>
              <a:buNone/>
            </a:pPr>
            <a:r>
              <a:rPr lang="fr-FR"/>
              <a:t>	La membrane synoviale et le liquide articulaire</a:t>
            </a:r>
          </a:p>
          <a:p>
            <a:pPr>
              <a:buFontTx/>
              <a:buNone/>
            </a:pPr>
            <a:endParaRPr lang="fr-FR"/>
          </a:p>
          <a:p>
            <a:pPr lvl="1">
              <a:buFontTx/>
              <a:buChar char="-"/>
            </a:pPr>
            <a:r>
              <a:rPr lang="fr-FR"/>
              <a:t>sécrétion liquide synovial et nombreuses substances </a:t>
            </a:r>
          </a:p>
          <a:p>
            <a:pPr lvl="1">
              <a:buFontTx/>
              <a:buChar char="-"/>
            </a:pPr>
            <a:r>
              <a:rPr lang="fr-FR"/>
              <a:t>Normalement couche très fine</a:t>
            </a:r>
          </a:p>
        </p:txBody>
      </p:sp>
      <p:pic>
        <p:nvPicPr>
          <p:cNvPr id="19460" name="Picture 4" descr="arthritegen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17332" r="51898" b="1813"/>
          <a:stretch>
            <a:fillRect/>
          </a:stretch>
        </p:blipFill>
        <p:spPr bwMode="auto">
          <a:xfrm>
            <a:off x="6443663" y="2349500"/>
            <a:ext cx="1966912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04025" y="3429000"/>
            <a:ext cx="863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E1E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1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Qu’est ce qu’une articulation normale 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4038600" cy="4211638"/>
          </a:xfrm>
        </p:spPr>
        <p:txBody>
          <a:bodyPr/>
          <a:lstStyle/>
          <a:p>
            <a:r>
              <a:rPr lang="fr-FR"/>
              <a:t>Des muscles, tendons, capsule et ligaments</a:t>
            </a:r>
          </a:p>
          <a:p>
            <a:pPr lvl="1"/>
            <a:r>
              <a:rPr lang="fr-FR" sz="2400"/>
              <a:t>Rôle : stabilisation, mobilisation</a:t>
            </a:r>
          </a:p>
          <a:p>
            <a:pPr lvl="1">
              <a:buFontTx/>
              <a:buNone/>
            </a:pPr>
            <a:endParaRPr lang="fr-FR" sz="2400"/>
          </a:p>
          <a:p>
            <a:r>
              <a:rPr lang="fr-FR"/>
              <a:t>Des nerfs et des vaisseaux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12666" r="41649" b="20667"/>
          <a:stretch>
            <a:fillRect/>
          </a:stretch>
        </p:blipFill>
        <p:spPr>
          <a:xfrm>
            <a:off x="5651500" y="2312988"/>
            <a:ext cx="2592388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5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937</Words>
  <Application>Microsoft Office PowerPoint</Application>
  <PresentationFormat>Affichage à l'écran (4:3)</PresentationFormat>
  <Paragraphs>355</Paragraphs>
  <Slides>54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6" baseType="lpstr">
      <vt:lpstr>Thème Office</vt:lpstr>
      <vt:lpstr>???</vt:lpstr>
      <vt:lpstr>Sémiologie Rhumatologie</vt:lpstr>
      <vt:lpstr>Pathologies articulaires </vt:lpstr>
      <vt:lpstr>L’articulation</vt:lpstr>
      <vt:lpstr>Arthrite </vt:lpstr>
      <vt:lpstr>Monoarthrite aigue, subaigue ou chronique?</vt:lpstr>
      <vt:lpstr>Articulation </vt:lpstr>
      <vt:lpstr>Qu’est ce qu’une articulation normale ?</vt:lpstr>
      <vt:lpstr>Qu’est ce qu’une articulation normale ?</vt:lpstr>
      <vt:lpstr>Qu’est ce qu’une articulation normale ?</vt:lpstr>
      <vt:lpstr>Arthrites </vt:lpstr>
      <vt:lpstr>Arthrites </vt:lpstr>
      <vt:lpstr>Arthrite </vt:lpstr>
      <vt:lpstr>Examen clinique</vt:lpstr>
      <vt:lpstr> Explorations para cliniques:  </vt:lpstr>
      <vt:lpstr>Articulation normale </vt:lpstr>
      <vt:lpstr>Présentation PowerPoint</vt:lpstr>
      <vt:lpstr>Présentation PowerPoint</vt:lpstr>
      <vt:lpstr>Présentation PowerPoint</vt:lpstr>
      <vt:lpstr>Arthrites </vt:lpstr>
      <vt:lpstr>Arthrites </vt:lpstr>
      <vt:lpstr>Arthrites </vt:lpstr>
      <vt:lpstr>Arthrose </vt:lpstr>
      <vt:lpstr>Présentation PowerPoint</vt:lpstr>
      <vt:lpstr>Etiologies </vt:lpstr>
      <vt:lpstr>Etiologie </vt:lpstr>
      <vt:lpstr>Signes cliniques </vt:lpstr>
      <vt:lpstr>Examens para cliniques </vt:lpstr>
      <vt:lpstr>Présentation PowerPoint</vt:lpstr>
      <vt:lpstr>Ponction articulaire</vt:lpstr>
      <vt:lpstr>Ponction articulaire</vt:lpstr>
      <vt:lpstr>Biopsie synoviale trocart d’Aignan</vt:lpstr>
      <vt:lpstr>Biopsie synoviale trocart d’Aignan</vt:lpstr>
      <vt:lpstr>Biopsie synoviale écho-guidage</vt:lpstr>
      <vt:lpstr>Ponction articulaire</vt:lpstr>
      <vt:lpstr>Pathologies péri articulaires </vt:lpstr>
      <vt:lpstr>Pathologie péri-articulaire</vt:lpstr>
      <vt:lpstr>Présentation PowerPoint</vt:lpstr>
      <vt:lpstr>Tendinites </vt:lpstr>
      <vt:lpstr>Tendinites </vt:lpstr>
      <vt:lpstr>Tendinites </vt:lpstr>
      <vt:lpstr>Tendinites</vt:lpstr>
      <vt:lpstr>Capsulite </vt:lpstr>
      <vt:lpstr>Capsulite </vt:lpstr>
      <vt:lpstr> APONÉVROSITE </vt:lpstr>
      <vt:lpstr>Ténosynovite </vt:lpstr>
      <vt:lpstr>Ténosynovite </vt:lpstr>
      <vt:lpstr>Bursite </vt:lpstr>
      <vt:lpstr>Bursite </vt:lpstr>
      <vt:lpstr>Pathologies musculaires </vt:lpstr>
      <vt:lpstr>Myosite </vt:lpstr>
      <vt:lpstr>Pathologies osseuses </vt:lpstr>
      <vt:lpstr>Pathologies osseuses </vt:lpstr>
      <vt:lpstr>Ostéoporose </vt:lpstr>
      <vt:lpstr>Pathologies osseuses localisées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Sémiologie Rhumatologie</dc:title>
  <dc:creator>Utilisateur Windows</dc:creator>
  <cp:lastModifiedBy>Utilisateur Windows</cp:lastModifiedBy>
  <cp:revision>2</cp:revision>
  <dcterms:created xsi:type="dcterms:W3CDTF">2020-04-25T23:16:42Z</dcterms:created>
  <dcterms:modified xsi:type="dcterms:W3CDTF">2020-04-25T23:21:19Z</dcterms:modified>
</cp:coreProperties>
</file>