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2" autoAdjust="0"/>
    <p:restoredTop sz="94660"/>
  </p:normalViewPr>
  <p:slideViewPr>
    <p:cSldViewPr snapToGrid="0">
      <p:cViewPr varScale="1">
        <p:scale>
          <a:sx n="71" d="100"/>
          <a:sy n="71" d="100"/>
        </p:scale>
        <p:origin x="45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1F9D-2D9E-4454-B2EC-3D9997F214CD}" type="datetimeFigureOut">
              <a:rPr lang="fr-FR" smtClean="0"/>
              <a:t>18/04/2020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6457-1A74-4493-851F-C6F11693A2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9495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1F9D-2D9E-4454-B2EC-3D9997F214CD}" type="datetimeFigureOut">
              <a:rPr lang="fr-FR" smtClean="0"/>
              <a:t>18/04/2020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6457-1A74-4493-851F-C6F11693A2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3931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1F9D-2D9E-4454-B2EC-3D9997F214CD}" type="datetimeFigureOut">
              <a:rPr lang="fr-FR" smtClean="0"/>
              <a:t>18/04/2020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6457-1A74-4493-851F-C6F11693A2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674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1F9D-2D9E-4454-B2EC-3D9997F214CD}" type="datetimeFigureOut">
              <a:rPr lang="fr-FR" smtClean="0"/>
              <a:t>18/04/2020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6457-1A74-4493-851F-C6F11693A2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8721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1F9D-2D9E-4454-B2EC-3D9997F214CD}" type="datetimeFigureOut">
              <a:rPr lang="fr-FR" smtClean="0"/>
              <a:t>18/04/2020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6457-1A74-4493-851F-C6F11693A2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1564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1F9D-2D9E-4454-B2EC-3D9997F214CD}" type="datetimeFigureOut">
              <a:rPr lang="fr-FR" smtClean="0"/>
              <a:t>18/04/2020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6457-1A74-4493-851F-C6F11693A2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7669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1F9D-2D9E-4454-B2EC-3D9997F214CD}" type="datetimeFigureOut">
              <a:rPr lang="fr-FR" smtClean="0"/>
              <a:t>18/04/2020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6457-1A74-4493-851F-C6F11693A2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1294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1F9D-2D9E-4454-B2EC-3D9997F214CD}" type="datetimeFigureOut">
              <a:rPr lang="fr-FR" smtClean="0"/>
              <a:t>18/04/2020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6457-1A74-4493-851F-C6F11693A2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2611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1F9D-2D9E-4454-B2EC-3D9997F214CD}" type="datetimeFigureOut">
              <a:rPr lang="fr-FR" smtClean="0"/>
              <a:t>18/04/2020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6457-1A74-4493-851F-C6F11693A2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7796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1F9D-2D9E-4454-B2EC-3D9997F214CD}" type="datetimeFigureOut">
              <a:rPr lang="fr-FR" smtClean="0"/>
              <a:t>18/04/2020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6457-1A74-4493-851F-C6F11693A2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73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1F9D-2D9E-4454-B2EC-3D9997F214CD}" type="datetimeFigureOut">
              <a:rPr lang="fr-FR" smtClean="0"/>
              <a:t>18/04/2020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6457-1A74-4493-851F-C6F11693A2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2455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01F9D-2D9E-4454-B2EC-3D9997F214CD}" type="datetimeFigureOut">
              <a:rPr lang="fr-FR" smtClean="0"/>
              <a:t>18/04/2020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A6457-1A74-4493-851F-C6F11693A2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8621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4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295" y="184666"/>
            <a:ext cx="11101742" cy="6347012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3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366"/>
    </mc:Choice>
    <mc:Fallback xmlns="">
      <p:transition spd="slow" advTm="2193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0905" y="655688"/>
            <a:ext cx="7120352" cy="48206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369" y="471022"/>
            <a:ext cx="4894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1-</a:t>
            </a:r>
            <a:r>
              <a:rPr lang="fr-FR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Empilement compact = Assemblage en triangle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9447" y="721493"/>
            <a:ext cx="5131284" cy="26181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11172" y="423191"/>
            <a:ext cx="5165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2-</a:t>
            </a:r>
            <a:r>
              <a:rPr lang="fr-FR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Empilement semi-compact = Assemblage en carré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2637590" y="5291633"/>
            <a:ext cx="48014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fr-FR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</a:t>
            </a:r>
            <a:r>
              <a:rPr lang="fr-FR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u="sng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Compacité</a:t>
            </a:r>
            <a:r>
              <a:rPr lang="fr-FR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 C » ou le taux de remplissage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3231230" y="5660965"/>
                <a:ext cx="1096717" cy="57624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fr-FR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𝑽𝒂𝒕</m:t>
                          </m:r>
                        </m:num>
                        <m:den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𝑽𝒎</m:t>
                          </m:r>
                        </m:den>
                      </m:f>
                    </m:oMath>
                  </m:oMathPara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1230" y="5660965"/>
                <a:ext cx="1096717" cy="57624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436292" y="5637382"/>
            <a:ext cx="2630727" cy="576512"/>
          </a:xfrm>
          <a:prstGeom prst="wedgeRectCallout">
            <a:avLst>
              <a:gd name="adj1" fmla="val 77171"/>
              <a:gd name="adj2" fmla="val -2875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volume </a:t>
            </a:r>
            <a:r>
              <a:rPr lang="fr-FR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réel </a:t>
            </a:r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occupé par les </a:t>
            </a:r>
            <a:r>
              <a:rPr lang="fr-FR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atomes de la maille 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98720" y="6206348"/>
            <a:ext cx="2630727" cy="576512"/>
          </a:xfrm>
          <a:prstGeom prst="wedgeRectCallout">
            <a:avLst>
              <a:gd name="adj1" fmla="val -60816"/>
              <a:gd name="adj2" fmla="val -4935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volume </a:t>
            </a:r>
            <a:r>
              <a:rPr lang="fr-FR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la maille 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923598" y="46768"/>
            <a:ext cx="5348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EMPILEMENTS – Le model des sphères dures </a:t>
            </a:r>
            <a:endParaRPr lang="fr-F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9072" y="4026016"/>
            <a:ext cx="4347895" cy="2756844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7239096" y="3531275"/>
            <a:ext cx="4937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noProof="1" smtClean="0">
                <a:solidFill>
                  <a:srgbClr val="FF0000"/>
                </a:solidFill>
              </a:rPr>
              <a:t>3- </a:t>
            </a:r>
            <a:r>
              <a:rPr lang="fr-FR" sz="1400" b="1" noProof="1" smtClean="0"/>
              <a:t>Exp</a:t>
            </a:r>
            <a:r>
              <a:rPr lang="fr-FR" sz="1400" b="1" dirty="0" smtClean="0"/>
              <a:t>: hexagonale ABAB et Cubique Faces Centrées </a:t>
            </a:r>
            <a:r>
              <a:rPr lang="fr-FR" sz="1400" b="1" noProof="1" smtClean="0"/>
              <a:t>ABC ABC</a:t>
            </a:r>
            <a:endParaRPr lang="fr-FR" sz="1400" b="1" noProof="1"/>
          </a:p>
        </p:txBody>
      </p: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52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8039"/>
    </mc:Choice>
    <mc:Fallback xmlns="">
      <p:transition spd="slow" advTm="4080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19" y="1345662"/>
            <a:ext cx="5895975" cy="38290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1750" y="1345663"/>
            <a:ext cx="4536217" cy="38290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Zone de texte 52"/>
          <p:cNvSpPr txBox="1"/>
          <p:nvPr/>
        </p:nvSpPr>
        <p:spPr>
          <a:xfrm>
            <a:off x="3497700" y="130810"/>
            <a:ext cx="5955789" cy="37846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fr-FR" sz="1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LES SITES D’INSERTION- Le Model des sphères dures </a:t>
            </a:r>
            <a:endParaRPr lang="fr-FR" sz="1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Zone de texte 52"/>
          <p:cNvSpPr txBox="1"/>
          <p:nvPr/>
        </p:nvSpPr>
        <p:spPr>
          <a:xfrm>
            <a:off x="777480" y="865651"/>
            <a:ext cx="3231812" cy="37846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fr-FR" sz="1800" b="1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Les sites T -Tétraédriques</a:t>
            </a:r>
            <a:endParaRPr lang="fr-FR" sz="1200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Zone de texte 52"/>
          <p:cNvSpPr txBox="1"/>
          <p:nvPr/>
        </p:nvSpPr>
        <p:spPr>
          <a:xfrm>
            <a:off x="6840562" y="858299"/>
            <a:ext cx="3231812" cy="37846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fr-FR" sz="1800" b="1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Les sites O -Octaédriques</a:t>
            </a:r>
            <a:endParaRPr lang="fr-FR" sz="1200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Zone de texte 52"/>
          <p:cNvSpPr txBox="1"/>
          <p:nvPr/>
        </p:nvSpPr>
        <p:spPr>
          <a:xfrm>
            <a:off x="4009291" y="5318271"/>
            <a:ext cx="4557933" cy="37846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fr-FR" sz="1800" b="1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Ri= Rayon interstitiel</a:t>
            </a:r>
            <a:r>
              <a:rPr lang="fr-FR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Ra= Rayon atomique </a:t>
            </a:r>
            <a:endParaRPr lang="fr-FR" sz="1200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36176" y="5889812"/>
            <a:ext cx="11497236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Q1: peut-on considérer les sites T et O comme </a:t>
            </a:r>
            <a:r>
              <a:rPr lang="fr-FR" b="1" u="sng" dirty="0" smtClean="0">
                <a:solidFill>
                  <a:srgbClr val="FF0000"/>
                </a:solidFill>
              </a:rPr>
              <a:t>des défauts</a:t>
            </a:r>
            <a:r>
              <a:rPr lang="fr-FR" dirty="0" smtClean="0"/>
              <a:t>? </a:t>
            </a:r>
            <a:r>
              <a:rPr lang="fr-FR" noProof="1" smtClean="0"/>
              <a:t>Rep: </a:t>
            </a:r>
            <a:r>
              <a:rPr lang="fr-FR" b="1" dirty="0" smtClean="0">
                <a:solidFill>
                  <a:srgbClr val="00B050"/>
                </a:solidFill>
              </a:rPr>
              <a:t>Non. </a:t>
            </a:r>
            <a:r>
              <a:rPr lang="fr-FR" dirty="0" smtClean="0"/>
              <a:t>Ce sont des cavités ou des vides laissés par la forme sphérique des boules. Q2: Peut-on les considérer comme des </a:t>
            </a:r>
            <a:r>
              <a:rPr lang="fr-FR" b="1" dirty="0" smtClean="0">
                <a:solidFill>
                  <a:srgbClr val="FF0000"/>
                </a:solidFill>
              </a:rPr>
              <a:t>nœuds du réseau</a:t>
            </a:r>
            <a:r>
              <a:rPr lang="fr-FR" dirty="0" smtClean="0"/>
              <a:t>? </a:t>
            </a:r>
            <a:r>
              <a:rPr lang="fr-FR" b="1" dirty="0" smtClean="0">
                <a:solidFill>
                  <a:srgbClr val="00B050"/>
                </a:solidFill>
              </a:rPr>
              <a:t>Non. </a:t>
            </a:r>
            <a:r>
              <a:rPr lang="fr-FR" dirty="0" smtClean="0"/>
              <a:t>Q3: Peuvent-ils contenir des atomes appartenant au </a:t>
            </a:r>
            <a:r>
              <a:rPr lang="fr-FR" dirty="0" smtClean="0">
                <a:solidFill>
                  <a:srgbClr val="FF0000"/>
                </a:solidFill>
              </a:rPr>
              <a:t>groupe formulaire</a:t>
            </a:r>
            <a:r>
              <a:rPr lang="fr-FR" dirty="0" smtClean="0"/>
              <a:t>? </a:t>
            </a:r>
            <a:r>
              <a:rPr lang="fr-FR" b="1" dirty="0" smtClean="0">
                <a:solidFill>
                  <a:srgbClr val="00B050"/>
                </a:solidFill>
              </a:rPr>
              <a:t>Oui</a:t>
            </a:r>
            <a:r>
              <a:rPr lang="fr-FR" b="1" dirty="0" smtClean="0">
                <a:solidFill>
                  <a:srgbClr val="FF0000"/>
                </a:solidFill>
              </a:rPr>
              <a:t>, </a:t>
            </a:r>
            <a:r>
              <a:rPr lang="fr-FR" dirty="0" smtClean="0"/>
              <a:t>généralement de taille plus petites</a:t>
            </a:r>
            <a:endParaRPr lang="fr-FR" dirty="0"/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17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854"/>
    </mc:Choice>
    <mc:Fallback xmlns="">
      <p:transition spd="slow" advTm="1998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</TotalTime>
  <Words>146</Words>
  <Application>Microsoft Office PowerPoint</Application>
  <PresentationFormat>Grand écran</PresentationFormat>
  <Paragraphs>13</Paragraphs>
  <Slides>3</Slides>
  <Notes>0</Notes>
  <HiddenSlides>0</HiddenSlides>
  <MMClips>3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Cambria Math</vt:lpstr>
      <vt:lpstr>Times New Roman</vt:lpstr>
      <vt:lpstr>Thème Office</vt:lpstr>
      <vt:lpstr>Présentation PowerPoint</vt:lpstr>
      <vt:lpstr>Présentation PowerPoint</vt:lpstr>
      <vt:lpstr>Présentation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COMPAQ</dc:creator>
  <cp:lastModifiedBy>COMPAQ</cp:lastModifiedBy>
  <cp:revision>17</cp:revision>
  <dcterms:created xsi:type="dcterms:W3CDTF">2020-04-16T19:20:59Z</dcterms:created>
  <dcterms:modified xsi:type="dcterms:W3CDTF">2020-04-18T12:13:45Z</dcterms:modified>
</cp:coreProperties>
</file>