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8"/>
  </p:notesMasterIdLst>
  <p:sldIdLst>
    <p:sldId id="256" r:id="rId2"/>
    <p:sldId id="276" r:id="rId3"/>
    <p:sldId id="293" r:id="rId4"/>
    <p:sldId id="291" r:id="rId5"/>
    <p:sldId id="294" r:id="rId6"/>
    <p:sldId id="298" r:id="rId7"/>
    <p:sldId id="277" r:id="rId8"/>
    <p:sldId id="257" r:id="rId9"/>
    <p:sldId id="258" r:id="rId10"/>
    <p:sldId id="259" r:id="rId11"/>
    <p:sldId id="279" r:id="rId12"/>
    <p:sldId id="281" r:id="rId13"/>
    <p:sldId id="260" r:id="rId14"/>
    <p:sldId id="261" r:id="rId15"/>
    <p:sldId id="263" r:id="rId16"/>
    <p:sldId id="264" r:id="rId17"/>
    <p:sldId id="265" r:id="rId18"/>
    <p:sldId id="266" r:id="rId19"/>
    <p:sldId id="268" r:id="rId20"/>
    <p:sldId id="269" r:id="rId21"/>
    <p:sldId id="271" r:id="rId22"/>
    <p:sldId id="272" r:id="rId23"/>
    <p:sldId id="299" r:id="rId24"/>
    <p:sldId id="282" r:id="rId25"/>
    <p:sldId id="300" r:id="rId26"/>
    <p:sldId id="295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294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25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ACB4B1-04C4-438A-A20F-ACD28F45E4D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D07C102A-1CCB-4A6F-8481-174DDC636C15}">
      <dgm:prSet phldrT="[Texte]" custT="1"/>
      <dgm:spPr/>
      <dgm:t>
        <a:bodyPr/>
        <a:lstStyle/>
        <a:p>
          <a:r>
            <a:rPr lang="fr-FR" sz="2000" b="1" dirty="0" smtClean="0"/>
            <a:t>ISO9000</a:t>
          </a:r>
          <a:r>
            <a:rPr lang="fr-FR" sz="1900" dirty="0" smtClean="0"/>
            <a:t> : n’est pas une norme , un cadre général </a:t>
          </a:r>
          <a:endParaRPr lang="fr-FR" sz="1900" dirty="0"/>
        </a:p>
      </dgm:t>
    </dgm:pt>
    <dgm:pt modelId="{D874327D-2588-4BC5-A57F-5A96E7DDCAF2}" type="parTrans" cxnId="{A4AA4270-8A8D-46B7-B00C-DCF6C999D804}">
      <dgm:prSet/>
      <dgm:spPr/>
      <dgm:t>
        <a:bodyPr/>
        <a:lstStyle/>
        <a:p>
          <a:endParaRPr lang="fr-FR"/>
        </a:p>
      </dgm:t>
    </dgm:pt>
    <dgm:pt modelId="{6965FF87-3D45-449D-86E8-1164D68FD795}" type="sibTrans" cxnId="{A4AA4270-8A8D-46B7-B00C-DCF6C999D804}">
      <dgm:prSet/>
      <dgm:spPr/>
      <dgm:t>
        <a:bodyPr/>
        <a:lstStyle/>
        <a:p>
          <a:endParaRPr lang="fr-FR"/>
        </a:p>
      </dgm:t>
    </dgm:pt>
    <dgm:pt modelId="{67F1A630-138B-4205-933F-46378483051F}">
      <dgm:prSet phldrT="[Texte]" custT="1"/>
      <dgm:spPr/>
      <dgm:t>
        <a:bodyPr/>
        <a:lstStyle/>
        <a:p>
          <a:r>
            <a:rPr lang="fr-FR" sz="2000" b="1" dirty="0" smtClean="0"/>
            <a:t>ISO9001 </a:t>
          </a:r>
          <a:r>
            <a:rPr lang="fr-FR" sz="2200" dirty="0" smtClean="0"/>
            <a:t>: Assurance qualité </a:t>
          </a:r>
          <a:endParaRPr lang="fr-FR" sz="2200" dirty="0"/>
        </a:p>
      </dgm:t>
    </dgm:pt>
    <dgm:pt modelId="{D4FC2899-D3B4-4C62-A3E3-54742F6EE905}" type="parTrans" cxnId="{73DB525E-A77F-4174-9A47-8ED06A026915}">
      <dgm:prSet/>
      <dgm:spPr/>
      <dgm:t>
        <a:bodyPr/>
        <a:lstStyle/>
        <a:p>
          <a:endParaRPr lang="fr-FR"/>
        </a:p>
      </dgm:t>
    </dgm:pt>
    <dgm:pt modelId="{E5510155-1674-4D47-A6E6-C6EB02CB8394}" type="sibTrans" cxnId="{73DB525E-A77F-4174-9A47-8ED06A026915}">
      <dgm:prSet/>
      <dgm:spPr/>
      <dgm:t>
        <a:bodyPr/>
        <a:lstStyle/>
        <a:p>
          <a:endParaRPr lang="fr-FR"/>
        </a:p>
      </dgm:t>
    </dgm:pt>
    <dgm:pt modelId="{B760C31D-24ED-4D76-B8CB-9702AECDE4CE}">
      <dgm:prSet phldrT="[Texte]" custT="1"/>
      <dgm:spPr/>
      <dgm:t>
        <a:bodyPr/>
        <a:lstStyle/>
        <a:p>
          <a:r>
            <a:rPr lang="fr-FR" sz="2000" b="1" dirty="0" smtClean="0"/>
            <a:t>ISO9004:</a:t>
          </a:r>
          <a:r>
            <a:rPr lang="fr-FR" sz="2000" b="0" dirty="0" smtClean="0"/>
            <a:t> n’est pas une norme; manuel qualité</a:t>
          </a:r>
          <a:r>
            <a:rPr lang="fr-FR" sz="2000" b="1" dirty="0" smtClean="0"/>
            <a:t> </a:t>
          </a:r>
          <a:endParaRPr lang="fr-FR" sz="2000" b="1" dirty="0"/>
        </a:p>
      </dgm:t>
    </dgm:pt>
    <dgm:pt modelId="{DFBEDD73-D207-4175-B855-2E625746665F}" type="parTrans" cxnId="{1159DCCD-3943-40AC-B9CC-647F031CEFE2}">
      <dgm:prSet/>
      <dgm:spPr/>
      <dgm:t>
        <a:bodyPr/>
        <a:lstStyle/>
        <a:p>
          <a:endParaRPr lang="fr-FR"/>
        </a:p>
      </dgm:t>
    </dgm:pt>
    <dgm:pt modelId="{D1C7F9FB-33CC-4144-B478-8B1CA1333069}" type="sibTrans" cxnId="{1159DCCD-3943-40AC-B9CC-647F031CEFE2}">
      <dgm:prSet/>
      <dgm:spPr/>
      <dgm:t>
        <a:bodyPr/>
        <a:lstStyle/>
        <a:p>
          <a:endParaRPr lang="fr-FR"/>
        </a:p>
      </dgm:t>
    </dgm:pt>
    <dgm:pt modelId="{41D88951-1CE2-4482-940B-9558AA8CF3A8}">
      <dgm:prSet custT="1"/>
      <dgm:spPr/>
      <dgm:t>
        <a:bodyPr/>
        <a:lstStyle/>
        <a:p>
          <a:r>
            <a:rPr lang="fr-FR" sz="2000" b="1" dirty="0" smtClean="0"/>
            <a:t>ISO9003</a:t>
          </a:r>
          <a:r>
            <a:rPr lang="fr-FR" sz="3200" dirty="0" smtClean="0"/>
            <a:t> </a:t>
          </a:r>
          <a:r>
            <a:rPr lang="fr-FR" sz="2000" dirty="0" smtClean="0"/>
            <a:t>: AQ contrôle qualité et essais finals</a:t>
          </a:r>
          <a:endParaRPr lang="fr-FR" sz="2000" dirty="0"/>
        </a:p>
      </dgm:t>
    </dgm:pt>
    <dgm:pt modelId="{EA48F2AD-95FD-4445-A865-945111C71267}" type="parTrans" cxnId="{7B1B510B-A9C9-4051-9212-3FB442D9ADDB}">
      <dgm:prSet/>
      <dgm:spPr/>
    </dgm:pt>
    <dgm:pt modelId="{A4ADD42B-0352-48DA-B68C-123B14554FC7}" type="sibTrans" cxnId="{7B1B510B-A9C9-4051-9212-3FB442D9ADDB}">
      <dgm:prSet/>
      <dgm:spPr/>
    </dgm:pt>
    <dgm:pt modelId="{3963A9CC-DD82-4A44-B67C-0E331BD2157C}">
      <dgm:prSet custT="1"/>
      <dgm:spPr/>
      <dgm:t>
        <a:bodyPr/>
        <a:lstStyle/>
        <a:p>
          <a:r>
            <a:rPr lang="fr-FR" sz="2000" b="1" dirty="0" smtClean="0"/>
            <a:t>ISO9002 : </a:t>
          </a:r>
          <a:r>
            <a:rPr lang="fr-FR" sz="2000" b="0" dirty="0" smtClean="0"/>
            <a:t>production, installation, prestations associées </a:t>
          </a:r>
          <a:endParaRPr lang="fr-FR" sz="2000" b="0" dirty="0"/>
        </a:p>
      </dgm:t>
    </dgm:pt>
    <dgm:pt modelId="{36019BE0-2F60-4DAF-BFB3-9EFEFDF856EA}" type="parTrans" cxnId="{415DCAEE-E277-46BC-9BDB-97FB3ACDA466}">
      <dgm:prSet/>
      <dgm:spPr/>
    </dgm:pt>
    <dgm:pt modelId="{D4C0D8DF-0C2B-4835-9309-90DAA97AAFA0}" type="sibTrans" cxnId="{415DCAEE-E277-46BC-9BDB-97FB3ACDA466}">
      <dgm:prSet/>
      <dgm:spPr/>
    </dgm:pt>
    <dgm:pt modelId="{7D81D0FD-0C75-46F9-BCE4-07677323A060}" type="pres">
      <dgm:prSet presAssocID="{6AACB4B1-04C4-438A-A20F-ACD28F45E4D6}" presName="compositeShape" presStyleCnt="0">
        <dgm:presLayoutVars>
          <dgm:dir/>
          <dgm:resizeHandles/>
        </dgm:presLayoutVars>
      </dgm:prSet>
      <dgm:spPr/>
    </dgm:pt>
    <dgm:pt modelId="{C00F1C34-78CE-40A4-AF11-3BCD49CBE7F2}" type="pres">
      <dgm:prSet presAssocID="{6AACB4B1-04C4-438A-A20F-ACD28F45E4D6}" presName="pyramid" presStyleLbl="node1" presStyleIdx="0" presStyleCnt="1"/>
      <dgm:spPr/>
    </dgm:pt>
    <dgm:pt modelId="{2BA03CB9-5C11-4847-9C2B-8F06D98885B8}" type="pres">
      <dgm:prSet presAssocID="{6AACB4B1-04C4-438A-A20F-ACD28F45E4D6}" presName="theList" presStyleCnt="0"/>
      <dgm:spPr/>
    </dgm:pt>
    <dgm:pt modelId="{08569F02-43E1-4762-AC38-C6C3530FA11E}" type="pres">
      <dgm:prSet presAssocID="{D07C102A-1CCB-4A6F-8481-174DDC636C15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BBCFB9-74D1-49EA-957E-FA4BF0EDAE2D}" type="pres">
      <dgm:prSet presAssocID="{D07C102A-1CCB-4A6F-8481-174DDC636C15}" presName="aSpace" presStyleCnt="0"/>
      <dgm:spPr/>
    </dgm:pt>
    <dgm:pt modelId="{E8222E16-A96A-4DEA-A6C7-16AA5802FEFC}" type="pres">
      <dgm:prSet presAssocID="{67F1A630-138B-4205-933F-46378483051F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9E2EB3E-B903-4752-9904-7084ED3A6C65}" type="pres">
      <dgm:prSet presAssocID="{67F1A630-138B-4205-933F-46378483051F}" presName="aSpace" presStyleCnt="0"/>
      <dgm:spPr/>
    </dgm:pt>
    <dgm:pt modelId="{6570862F-E3F0-40EA-AD1B-314BCB38FF44}" type="pres">
      <dgm:prSet presAssocID="{3963A9CC-DD82-4A44-B67C-0E331BD2157C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1A83B41-0B01-4D26-9882-33D7C3100867}" type="pres">
      <dgm:prSet presAssocID="{3963A9CC-DD82-4A44-B67C-0E331BD2157C}" presName="aSpace" presStyleCnt="0"/>
      <dgm:spPr/>
    </dgm:pt>
    <dgm:pt modelId="{E9A2F23E-08F9-4838-83C1-E6695D5C05CC}" type="pres">
      <dgm:prSet presAssocID="{41D88951-1CE2-4482-940B-9558AA8CF3A8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C7BE7DD-EC42-4E2D-920E-720033CEBBF8}" type="pres">
      <dgm:prSet presAssocID="{41D88951-1CE2-4482-940B-9558AA8CF3A8}" presName="aSpace" presStyleCnt="0"/>
      <dgm:spPr/>
    </dgm:pt>
    <dgm:pt modelId="{1B67BD43-E54E-4F45-AE9A-03987ECD8A98}" type="pres">
      <dgm:prSet presAssocID="{B760C31D-24ED-4D76-B8CB-9702AECDE4CE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8AFBAC2-4CF5-4458-A8DE-55F377371B86}" type="pres">
      <dgm:prSet presAssocID="{B760C31D-24ED-4D76-B8CB-9702AECDE4CE}" presName="aSpace" presStyleCnt="0"/>
      <dgm:spPr/>
    </dgm:pt>
  </dgm:ptLst>
  <dgm:cxnLst>
    <dgm:cxn modelId="{BBD73691-DCD7-4EB3-B7CF-547B4B2EE8A5}" type="presOf" srcId="{B760C31D-24ED-4D76-B8CB-9702AECDE4CE}" destId="{1B67BD43-E54E-4F45-AE9A-03987ECD8A98}" srcOrd="0" destOrd="0" presId="urn:microsoft.com/office/officeart/2005/8/layout/pyramid2"/>
    <dgm:cxn modelId="{7B1B510B-A9C9-4051-9212-3FB442D9ADDB}" srcId="{6AACB4B1-04C4-438A-A20F-ACD28F45E4D6}" destId="{41D88951-1CE2-4482-940B-9558AA8CF3A8}" srcOrd="3" destOrd="0" parTransId="{EA48F2AD-95FD-4445-A865-945111C71267}" sibTransId="{A4ADD42B-0352-48DA-B68C-123B14554FC7}"/>
    <dgm:cxn modelId="{B9FCB3C1-6242-455B-9323-A9BA3E796B35}" type="presOf" srcId="{6AACB4B1-04C4-438A-A20F-ACD28F45E4D6}" destId="{7D81D0FD-0C75-46F9-BCE4-07677323A060}" srcOrd="0" destOrd="0" presId="urn:microsoft.com/office/officeart/2005/8/layout/pyramid2"/>
    <dgm:cxn modelId="{73DB525E-A77F-4174-9A47-8ED06A026915}" srcId="{6AACB4B1-04C4-438A-A20F-ACD28F45E4D6}" destId="{67F1A630-138B-4205-933F-46378483051F}" srcOrd="1" destOrd="0" parTransId="{D4FC2899-D3B4-4C62-A3E3-54742F6EE905}" sibTransId="{E5510155-1674-4D47-A6E6-C6EB02CB8394}"/>
    <dgm:cxn modelId="{EAE852B1-E563-4866-ADA7-712421803DD4}" type="presOf" srcId="{67F1A630-138B-4205-933F-46378483051F}" destId="{E8222E16-A96A-4DEA-A6C7-16AA5802FEFC}" srcOrd="0" destOrd="0" presId="urn:microsoft.com/office/officeart/2005/8/layout/pyramid2"/>
    <dgm:cxn modelId="{EF6007B6-A396-4FCC-83FD-14EA0CA43608}" type="presOf" srcId="{D07C102A-1CCB-4A6F-8481-174DDC636C15}" destId="{08569F02-43E1-4762-AC38-C6C3530FA11E}" srcOrd="0" destOrd="0" presId="urn:microsoft.com/office/officeart/2005/8/layout/pyramid2"/>
    <dgm:cxn modelId="{F143922D-095F-4FB8-B543-71D46C5AA544}" type="presOf" srcId="{3963A9CC-DD82-4A44-B67C-0E331BD2157C}" destId="{6570862F-E3F0-40EA-AD1B-314BCB38FF44}" srcOrd="0" destOrd="0" presId="urn:microsoft.com/office/officeart/2005/8/layout/pyramid2"/>
    <dgm:cxn modelId="{1159DCCD-3943-40AC-B9CC-647F031CEFE2}" srcId="{6AACB4B1-04C4-438A-A20F-ACD28F45E4D6}" destId="{B760C31D-24ED-4D76-B8CB-9702AECDE4CE}" srcOrd="4" destOrd="0" parTransId="{DFBEDD73-D207-4175-B855-2E625746665F}" sibTransId="{D1C7F9FB-33CC-4144-B478-8B1CA1333069}"/>
    <dgm:cxn modelId="{415DCAEE-E277-46BC-9BDB-97FB3ACDA466}" srcId="{6AACB4B1-04C4-438A-A20F-ACD28F45E4D6}" destId="{3963A9CC-DD82-4A44-B67C-0E331BD2157C}" srcOrd="2" destOrd="0" parTransId="{36019BE0-2F60-4DAF-BFB3-9EFEFDF856EA}" sibTransId="{D4C0D8DF-0C2B-4835-9309-90DAA97AAFA0}"/>
    <dgm:cxn modelId="{A4AA4270-8A8D-46B7-B00C-DCF6C999D804}" srcId="{6AACB4B1-04C4-438A-A20F-ACD28F45E4D6}" destId="{D07C102A-1CCB-4A6F-8481-174DDC636C15}" srcOrd="0" destOrd="0" parTransId="{D874327D-2588-4BC5-A57F-5A96E7DDCAF2}" sibTransId="{6965FF87-3D45-449D-86E8-1164D68FD795}"/>
    <dgm:cxn modelId="{F4533BE4-9962-4480-9F3A-A87BEB9F91AC}" type="presOf" srcId="{41D88951-1CE2-4482-940B-9558AA8CF3A8}" destId="{E9A2F23E-08F9-4838-83C1-E6695D5C05CC}" srcOrd="0" destOrd="0" presId="urn:microsoft.com/office/officeart/2005/8/layout/pyramid2"/>
    <dgm:cxn modelId="{9462AF5C-9961-48B7-AD13-9FC112741B90}" type="presParOf" srcId="{7D81D0FD-0C75-46F9-BCE4-07677323A060}" destId="{C00F1C34-78CE-40A4-AF11-3BCD49CBE7F2}" srcOrd="0" destOrd="0" presId="urn:microsoft.com/office/officeart/2005/8/layout/pyramid2"/>
    <dgm:cxn modelId="{E8E43CE6-5AEE-47C3-A7A0-4CD9EB244FBA}" type="presParOf" srcId="{7D81D0FD-0C75-46F9-BCE4-07677323A060}" destId="{2BA03CB9-5C11-4847-9C2B-8F06D98885B8}" srcOrd="1" destOrd="0" presId="urn:microsoft.com/office/officeart/2005/8/layout/pyramid2"/>
    <dgm:cxn modelId="{3633AFB1-33DE-47F8-B7A9-317C95335A41}" type="presParOf" srcId="{2BA03CB9-5C11-4847-9C2B-8F06D98885B8}" destId="{08569F02-43E1-4762-AC38-C6C3530FA11E}" srcOrd="0" destOrd="0" presId="urn:microsoft.com/office/officeart/2005/8/layout/pyramid2"/>
    <dgm:cxn modelId="{D7805AD5-6357-40AD-96B3-F9FB136CAFFC}" type="presParOf" srcId="{2BA03CB9-5C11-4847-9C2B-8F06D98885B8}" destId="{1DBBCFB9-74D1-49EA-957E-FA4BF0EDAE2D}" srcOrd="1" destOrd="0" presId="urn:microsoft.com/office/officeart/2005/8/layout/pyramid2"/>
    <dgm:cxn modelId="{67B1ACEF-8545-412C-B37B-89210D3357F6}" type="presParOf" srcId="{2BA03CB9-5C11-4847-9C2B-8F06D98885B8}" destId="{E8222E16-A96A-4DEA-A6C7-16AA5802FEFC}" srcOrd="2" destOrd="0" presId="urn:microsoft.com/office/officeart/2005/8/layout/pyramid2"/>
    <dgm:cxn modelId="{CBA54ABB-E7E1-49B3-90C7-C47358345FBB}" type="presParOf" srcId="{2BA03CB9-5C11-4847-9C2B-8F06D98885B8}" destId="{19E2EB3E-B903-4752-9904-7084ED3A6C65}" srcOrd="3" destOrd="0" presId="urn:microsoft.com/office/officeart/2005/8/layout/pyramid2"/>
    <dgm:cxn modelId="{68A30562-DC42-4595-8812-4FEDD04073D7}" type="presParOf" srcId="{2BA03CB9-5C11-4847-9C2B-8F06D98885B8}" destId="{6570862F-E3F0-40EA-AD1B-314BCB38FF44}" srcOrd="4" destOrd="0" presId="urn:microsoft.com/office/officeart/2005/8/layout/pyramid2"/>
    <dgm:cxn modelId="{F3262DB7-E352-4ADB-BE83-881BECA7D4F0}" type="presParOf" srcId="{2BA03CB9-5C11-4847-9C2B-8F06D98885B8}" destId="{51A83B41-0B01-4D26-9882-33D7C3100867}" srcOrd="5" destOrd="0" presId="urn:microsoft.com/office/officeart/2005/8/layout/pyramid2"/>
    <dgm:cxn modelId="{67BF27E9-E3EA-4185-8498-7E1037497CA7}" type="presParOf" srcId="{2BA03CB9-5C11-4847-9C2B-8F06D98885B8}" destId="{E9A2F23E-08F9-4838-83C1-E6695D5C05CC}" srcOrd="6" destOrd="0" presId="urn:microsoft.com/office/officeart/2005/8/layout/pyramid2"/>
    <dgm:cxn modelId="{1AE192BD-2C3D-4A85-8651-C2379A63DE64}" type="presParOf" srcId="{2BA03CB9-5C11-4847-9C2B-8F06D98885B8}" destId="{CC7BE7DD-EC42-4E2D-920E-720033CEBBF8}" srcOrd="7" destOrd="0" presId="urn:microsoft.com/office/officeart/2005/8/layout/pyramid2"/>
    <dgm:cxn modelId="{30D66087-5A53-4991-88BC-5C6E6A96F379}" type="presParOf" srcId="{2BA03CB9-5C11-4847-9C2B-8F06D98885B8}" destId="{1B67BD43-E54E-4F45-AE9A-03987ECD8A98}" srcOrd="8" destOrd="0" presId="urn:microsoft.com/office/officeart/2005/8/layout/pyramid2"/>
    <dgm:cxn modelId="{FB64F07F-0586-4BA2-9FBA-CD1EA485D0F5}" type="presParOf" srcId="{2BA03CB9-5C11-4847-9C2B-8F06D98885B8}" destId="{88AFBAC2-4CF5-4458-A8DE-55F377371B86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0F1C34-78CE-40A4-AF11-3BCD49CBE7F2}">
      <dsp:nvSpPr>
        <dsp:cNvPr id="0" name=""/>
        <dsp:cNvSpPr/>
      </dsp:nvSpPr>
      <dsp:spPr>
        <a:xfrm>
          <a:off x="948266" y="0"/>
          <a:ext cx="5418667" cy="5418667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569F02-43E1-4762-AC38-C6C3530FA11E}">
      <dsp:nvSpPr>
        <dsp:cNvPr id="0" name=""/>
        <dsp:cNvSpPr/>
      </dsp:nvSpPr>
      <dsp:spPr>
        <a:xfrm>
          <a:off x="3657599" y="542395"/>
          <a:ext cx="3522133" cy="7704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ISO9000</a:t>
          </a:r>
          <a:r>
            <a:rPr lang="fr-FR" sz="1900" kern="1200" dirty="0" smtClean="0"/>
            <a:t> : n’est pas une norme , un cadre général </a:t>
          </a:r>
          <a:endParaRPr lang="fr-FR" sz="1900" kern="1200" dirty="0"/>
        </a:p>
      </dsp:txBody>
      <dsp:txXfrm>
        <a:off x="3695210" y="580006"/>
        <a:ext cx="3446911" cy="695244"/>
      </dsp:txXfrm>
    </dsp:sp>
    <dsp:sp modelId="{E8222E16-A96A-4DEA-A6C7-16AA5802FEFC}">
      <dsp:nvSpPr>
        <dsp:cNvPr id="0" name=""/>
        <dsp:cNvSpPr/>
      </dsp:nvSpPr>
      <dsp:spPr>
        <a:xfrm>
          <a:off x="3657599" y="1409170"/>
          <a:ext cx="3522133" cy="7704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ISO9001 </a:t>
          </a:r>
          <a:r>
            <a:rPr lang="fr-FR" sz="2200" kern="1200" dirty="0" smtClean="0"/>
            <a:t>: Assurance qualité </a:t>
          </a:r>
          <a:endParaRPr lang="fr-FR" sz="2200" kern="1200" dirty="0"/>
        </a:p>
      </dsp:txBody>
      <dsp:txXfrm>
        <a:off x="3695210" y="1446781"/>
        <a:ext cx="3446911" cy="695244"/>
      </dsp:txXfrm>
    </dsp:sp>
    <dsp:sp modelId="{6570862F-E3F0-40EA-AD1B-314BCB38FF44}">
      <dsp:nvSpPr>
        <dsp:cNvPr id="0" name=""/>
        <dsp:cNvSpPr/>
      </dsp:nvSpPr>
      <dsp:spPr>
        <a:xfrm>
          <a:off x="3657599" y="2275945"/>
          <a:ext cx="3522133" cy="7704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ISO9002 : </a:t>
          </a:r>
          <a:r>
            <a:rPr lang="fr-FR" sz="2000" b="0" kern="1200" dirty="0" smtClean="0"/>
            <a:t>production, installation, prestations associées </a:t>
          </a:r>
          <a:endParaRPr lang="fr-FR" sz="2000" b="0" kern="1200" dirty="0"/>
        </a:p>
      </dsp:txBody>
      <dsp:txXfrm>
        <a:off x="3695210" y="2313556"/>
        <a:ext cx="3446911" cy="695244"/>
      </dsp:txXfrm>
    </dsp:sp>
    <dsp:sp modelId="{E9A2F23E-08F9-4838-83C1-E6695D5C05CC}">
      <dsp:nvSpPr>
        <dsp:cNvPr id="0" name=""/>
        <dsp:cNvSpPr/>
      </dsp:nvSpPr>
      <dsp:spPr>
        <a:xfrm>
          <a:off x="3657599" y="3142721"/>
          <a:ext cx="3522133" cy="7704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ISO9003</a:t>
          </a:r>
          <a:r>
            <a:rPr lang="fr-FR" sz="3200" kern="1200" dirty="0" smtClean="0"/>
            <a:t> </a:t>
          </a:r>
          <a:r>
            <a:rPr lang="fr-FR" sz="2000" kern="1200" dirty="0" smtClean="0"/>
            <a:t>: AQ contrôle qualité et essais finals</a:t>
          </a:r>
          <a:endParaRPr lang="fr-FR" sz="2000" kern="1200" dirty="0"/>
        </a:p>
      </dsp:txBody>
      <dsp:txXfrm>
        <a:off x="3695210" y="3180332"/>
        <a:ext cx="3446911" cy="695244"/>
      </dsp:txXfrm>
    </dsp:sp>
    <dsp:sp modelId="{1B67BD43-E54E-4F45-AE9A-03987ECD8A98}">
      <dsp:nvSpPr>
        <dsp:cNvPr id="0" name=""/>
        <dsp:cNvSpPr/>
      </dsp:nvSpPr>
      <dsp:spPr>
        <a:xfrm>
          <a:off x="3657599" y="4009496"/>
          <a:ext cx="3522133" cy="77046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ISO9004:</a:t>
          </a:r>
          <a:r>
            <a:rPr lang="fr-FR" sz="2000" b="0" kern="1200" dirty="0" smtClean="0"/>
            <a:t> n’est pas une norme; manuel qualité</a:t>
          </a:r>
          <a:r>
            <a:rPr lang="fr-FR" sz="2000" b="1" kern="1200" dirty="0" smtClean="0"/>
            <a:t> </a:t>
          </a:r>
          <a:endParaRPr lang="fr-FR" sz="2000" b="1" kern="1200" dirty="0"/>
        </a:p>
      </dsp:txBody>
      <dsp:txXfrm>
        <a:off x="3695210" y="4047107"/>
        <a:ext cx="3446911" cy="6952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5B228-C2F7-4ADD-9CC2-C971761351A9}" type="datetimeFigureOut">
              <a:rPr lang="fr-FR" smtClean="0"/>
              <a:t>01/04/2020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A4DA7-26F9-4655-9931-06709355B8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7622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A4DA7-26F9-4655-9931-06709355B8DE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85315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A4DA7-26F9-4655-9931-06709355B8DE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0375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27BE7-6B7C-4A98-85DE-272404EE8AA5}" type="datetime1">
              <a:rPr lang="fr-FR" smtClean="0"/>
              <a:t>01/04/2020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109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FBA4-AE74-43EA-AFE9-E0E6B845C44E}" type="datetime1">
              <a:rPr lang="fr-FR" smtClean="0"/>
              <a:t>01/04/2020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754674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FBA4-AE74-43EA-AFE9-E0E6B845C44E}" type="datetime1">
              <a:rPr lang="fr-FR" smtClean="0"/>
              <a:t>01/04/2020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73038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FBA4-AE74-43EA-AFE9-E0E6B845C44E}" type="datetime1">
              <a:rPr lang="fr-FR" smtClean="0"/>
              <a:t>01/04/2020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67779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FBA4-AE74-43EA-AFE9-E0E6B845C44E}" type="datetime1">
              <a:rPr lang="fr-FR" smtClean="0"/>
              <a:t>01/04/2020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3086542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3FBA4-AE74-43EA-AFE9-E0E6B845C44E}" type="datetime1">
              <a:rPr lang="fr-FR" smtClean="0"/>
              <a:t>01/04/2020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0870964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C2C2B-775B-4B95-AB66-04E21382A29D}" type="datetime1">
              <a:rPr lang="fr-FR" smtClean="0"/>
              <a:t>01/04/2020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70423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01CF7-FE6F-421A-95D9-F81D73B70E4F}" type="datetime1">
              <a:rPr lang="fr-FR" smtClean="0"/>
              <a:t>01/04/2020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5976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ACD5-9901-41D8-A565-2AA1DCB738A9}" type="datetime1">
              <a:rPr lang="fr-FR" smtClean="0"/>
              <a:t>01/04/2020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353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CF524-823B-4734-9F4B-9EEE4C74897E}" type="datetime1">
              <a:rPr lang="fr-FR" smtClean="0"/>
              <a:t>01/04/2020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9371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753B3-AFC4-43DB-917F-212AEFD15F5B}" type="datetime1">
              <a:rPr lang="fr-FR" smtClean="0"/>
              <a:t>01/04/2020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741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C912-6D0A-4E5B-B995-D9DE0BDF7D71}" type="datetime1">
              <a:rPr lang="fr-FR" smtClean="0"/>
              <a:t>01/04/2020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9841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93957-2C03-478C-9194-650BF0292817}" type="datetime1">
              <a:rPr lang="fr-FR" smtClean="0"/>
              <a:t>01/04/2020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287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B3A7-82D7-4ACA-A4EF-AEEDFFDFD165}" type="datetime1">
              <a:rPr lang="fr-FR" smtClean="0"/>
              <a:t>01/04/2020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8409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00C4F-FED3-448A-8BAC-1604563C372A}" type="datetime1">
              <a:rPr lang="fr-FR" smtClean="0"/>
              <a:t>01/04/2020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048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BC63F-1C7F-4E32-BAC3-81F4C19A0560}" type="datetime1">
              <a:rPr lang="fr-FR" smtClean="0"/>
              <a:t>01/04/2020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5019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3FBA4-AE74-43EA-AFE9-E0E6B845C44E}" type="datetime1">
              <a:rPr lang="fr-FR" smtClean="0"/>
              <a:t>01/04/2020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9AD0614-03E2-4612-A703-53EDEEFB8D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5415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fr.wikipedia.org/wiki/Laboratoire_national_de_m%C3%A9trologie_et_d'essais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97825" y="1541417"/>
            <a:ext cx="9991798" cy="2671140"/>
          </a:xfrm>
        </p:spPr>
        <p:txBody>
          <a:bodyPr>
            <a:noAutofit/>
          </a:bodyPr>
          <a:lstStyle/>
          <a:p>
            <a:pPr algn="l"/>
            <a:r>
              <a:rPr lang="fr-F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METROLOGIE ET RACCORDEMENT DES ETALONS</a:t>
            </a:r>
            <a:endParaRPr lang="fr-F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4445" y="175914"/>
            <a:ext cx="1116758" cy="998551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</p:pic>
      <p:sp>
        <p:nvSpPr>
          <p:cNvPr id="4" name="TextBox 6"/>
          <p:cNvSpPr txBox="1"/>
          <p:nvPr/>
        </p:nvSpPr>
        <p:spPr>
          <a:xfrm>
            <a:off x="2016626" y="4317899"/>
            <a:ext cx="5929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Dr Mehdi BELLEILI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303" y="5064965"/>
            <a:ext cx="9144000" cy="990600"/>
          </a:xfrm>
        </p:spPr>
        <p:txBody>
          <a:bodyPr/>
          <a:lstStyle/>
          <a:p>
            <a:pPr marL="609600" indent="-609600" algn="ctr">
              <a:spcBef>
                <a:spcPct val="0"/>
              </a:spcBef>
            </a:pPr>
            <a:r>
              <a:rPr lang="fr-FR" dirty="0">
                <a:solidFill>
                  <a:schemeClr val="tx1"/>
                </a:solidFill>
                <a:latin typeface="Arial" charset="0"/>
              </a:rPr>
              <a:t>     </a:t>
            </a:r>
            <a:r>
              <a:rPr lang="fr-FR" sz="2000" b="1" dirty="0">
                <a:solidFill>
                  <a:schemeClr val="tx1"/>
                </a:solidFill>
                <a:latin typeface="Arial" charset="0"/>
              </a:rPr>
              <a:t>Laboratoire de Chimie Analytique, Département de Pharmacie, </a:t>
            </a:r>
            <a:endParaRPr lang="fr-FR" sz="2000" b="1" dirty="0" smtClean="0">
              <a:solidFill>
                <a:schemeClr val="tx1"/>
              </a:solidFill>
              <a:latin typeface="Arial" charset="0"/>
            </a:endParaRPr>
          </a:p>
          <a:p>
            <a:pPr marL="609600" indent="-609600" algn="ctr">
              <a:spcBef>
                <a:spcPct val="0"/>
              </a:spcBef>
            </a:pPr>
            <a:r>
              <a:rPr lang="fr-FR" sz="2000" b="1" dirty="0" smtClean="0">
                <a:solidFill>
                  <a:schemeClr val="tx1"/>
                </a:solidFill>
                <a:latin typeface="Arial" charset="0"/>
              </a:rPr>
              <a:t>Faculté </a:t>
            </a:r>
            <a:r>
              <a:rPr lang="fr-FR" sz="2000" b="1" dirty="0">
                <a:solidFill>
                  <a:schemeClr val="tx1"/>
                </a:solidFill>
                <a:latin typeface="Arial" charset="0"/>
              </a:rPr>
              <a:t>de Médecine,  Annaba</a:t>
            </a:r>
            <a:r>
              <a:rPr lang="fr-FR" sz="2400" dirty="0">
                <a:solidFill>
                  <a:schemeClr val="tx1"/>
                </a:solidFill>
                <a:latin typeface="Arial" charset="0"/>
              </a:rPr>
              <a:t>            </a:t>
            </a:r>
          </a:p>
          <a:p>
            <a:pPr marL="609600" indent="-609600"/>
            <a:endParaRPr lang="fr-F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32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6547" y="335846"/>
            <a:ext cx="10358907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2200" b="1" u="sng" dirty="0" smtClean="0"/>
              <a:t>Moyenne et incertitude sur la moyenne </a:t>
            </a:r>
          </a:p>
          <a:p>
            <a:pPr>
              <a:lnSpc>
                <a:spcPct val="200000"/>
              </a:lnSpc>
            </a:pPr>
            <a:r>
              <a:rPr lang="fr-FR" sz="2200" dirty="0" smtClean="0"/>
              <a:t>On effectue n mesures m</a:t>
            </a:r>
            <a:r>
              <a:rPr lang="fr-FR" sz="2200" baseline="-25000" dirty="0" smtClean="0"/>
              <a:t>i</a:t>
            </a:r>
            <a:r>
              <a:rPr lang="fr-FR" sz="2200" dirty="0" smtClean="0"/>
              <a:t> d’une même valeur M </a:t>
            </a:r>
          </a:p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fr-FR" sz="2200" dirty="0" smtClean="0"/>
              <a:t>Moyenne expérimentale 𝑀𝑒 </a:t>
            </a:r>
          </a:p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§"/>
            </a:pPr>
            <a:r>
              <a:rPr lang="fr-FR" sz="2200" dirty="0" smtClean="0"/>
              <a:t>𝑀</a:t>
            </a:r>
            <a:r>
              <a:rPr lang="fr-FR" sz="2200" baseline="-25000" dirty="0" smtClean="0"/>
              <a:t>𝑒</a:t>
            </a:r>
            <a:r>
              <a:rPr lang="fr-FR" sz="2200" dirty="0" smtClean="0"/>
              <a:t> ≈ 𝑀 + 𝐷 où D est l’erreur systématique </a:t>
            </a:r>
          </a:p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fr-FR" sz="2200" dirty="0" smtClean="0"/>
              <a:t>L’écart-type de la fluctuation autour de M</a:t>
            </a:r>
            <a:r>
              <a:rPr lang="fr-FR" sz="2200" baseline="-25000" dirty="0" smtClean="0"/>
              <a:t>e</a:t>
            </a:r>
            <a:r>
              <a:rPr lang="fr-FR" sz="2200" dirty="0" smtClean="0"/>
              <a:t> est estimé par </a:t>
            </a:r>
          </a:p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§"/>
            </a:pPr>
            <a:r>
              <a:rPr lang="fr-FR" sz="2200" dirty="0" smtClean="0"/>
              <a:t>𝜎</a:t>
            </a:r>
            <a:r>
              <a:rPr lang="fr-FR" sz="2200" baseline="-25000" dirty="0" smtClean="0"/>
              <a:t>𝑒</a:t>
            </a:r>
            <a:r>
              <a:rPr lang="fr-FR" sz="2200" baseline="30000" dirty="0" smtClean="0"/>
              <a:t>2</a:t>
            </a:r>
            <a:r>
              <a:rPr lang="fr-FR" sz="2200" dirty="0" smtClean="0"/>
              <a:t> = (𝑚</a:t>
            </a:r>
            <a:r>
              <a:rPr lang="fr-FR" sz="2200" baseline="-25000" dirty="0" smtClean="0"/>
              <a:t>𝑖</a:t>
            </a:r>
            <a:r>
              <a:rPr lang="fr-FR" sz="2200" dirty="0" smtClean="0"/>
              <a:t>−𝑀</a:t>
            </a:r>
            <a:r>
              <a:rPr lang="fr-FR" sz="2200" baseline="-25000" dirty="0" smtClean="0"/>
              <a:t>𝑒</a:t>
            </a:r>
            <a:r>
              <a:rPr lang="fr-FR" sz="2200" dirty="0" smtClean="0"/>
              <a:t>)</a:t>
            </a:r>
            <a:r>
              <a:rPr lang="fr-FR" sz="2200" baseline="30000" dirty="0" smtClean="0"/>
              <a:t>2</a:t>
            </a:r>
            <a:r>
              <a:rPr lang="fr-FR" sz="2200" dirty="0" smtClean="0"/>
              <a:t>/n−1 (c’est l’incertitude type sur une mesure)</a:t>
            </a:r>
          </a:p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§"/>
            </a:pPr>
            <a:r>
              <a:rPr lang="fr-FR" sz="2200" dirty="0" smtClean="0"/>
              <a:t>𝑢𝑀</a:t>
            </a:r>
            <a:r>
              <a:rPr lang="fr-FR" sz="2200" baseline="-25000" dirty="0" smtClean="0"/>
              <a:t>𝑒</a:t>
            </a:r>
            <a:r>
              <a:rPr lang="fr-FR" sz="2200" dirty="0" smtClean="0"/>
              <a:t> = 𝜎</a:t>
            </a:r>
            <a:r>
              <a:rPr lang="fr-FR" sz="2200" baseline="-25000" dirty="0" smtClean="0"/>
              <a:t>𝑒</a:t>
            </a:r>
            <a:r>
              <a:rPr lang="fr-FR" sz="2200" dirty="0" smtClean="0"/>
              <a:t>/n est l’incertitude type sur la moyenne (différente de M)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485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305" y="417112"/>
            <a:ext cx="1139780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r>
              <a:rPr lang="fr-F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L'incertitude </a:t>
            </a:r>
            <a:r>
              <a:rPr lang="fr-F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</a:t>
            </a:r>
          </a:p>
          <a:p>
            <a:pPr>
              <a:lnSpc>
                <a:spcPct val="250000"/>
              </a:lnSpc>
            </a:pPr>
            <a:r>
              <a:rPr lang="fr-FR" sz="2000" dirty="0" smtClean="0"/>
              <a:t> </a:t>
            </a:r>
            <a:r>
              <a:rPr lang="fr-FR" sz="2000" dirty="0"/>
              <a:t>• Paramètre associé au résultat d'un mesurage, qui caractérise la dispersion des valeurs qui pourraient raisonnablement être attribuées au </a:t>
            </a:r>
            <a:r>
              <a:rPr lang="fr-FR" sz="2000" dirty="0" err="1" smtClean="0"/>
              <a:t>mesurande</a:t>
            </a:r>
            <a:r>
              <a:rPr lang="fr-FR" sz="2000" dirty="0" smtClean="0"/>
              <a:t>, Ce </a:t>
            </a:r>
            <a:r>
              <a:rPr lang="fr-FR" sz="2000" dirty="0"/>
              <a:t>paramètre peut être </a:t>
            </a:r>
            <a:r>
              <a:rPr lang="fr-FR" sz="2000" dirty="0" smtClean="0"/>
              <a:t>:</a:t>
            </a:r>
          </a:p>
          <a:p>
            <a:pPr>
              <a:lnSpc>
                <a:spcPct val="250000"/>
              </a:lnSpc>
            </a:pPr>
            <a:r>
              <a:rPr lang="fr-FR" sz="2000" dirty="0" smtClean="0"/>
              <a:t> </a:t>
            </a:r>
            <a:r>
              <a:rPr lang="fr-FR" sz="2000" dirty="0"/>
              <a:t>– Un écart-type </a:t>
            </a:r>
            <a:r>
              <a:rPr lang="fr-FR" sz="2000" dirty="0" smtClean="0"/>
              <a:t>statistique</a:t>
            </a:r>
          </a:p>
          <a:p>
            <a:pPr>
              <a:lnSpc>
                <a:spcPct val="250000"/>
              </a:lnSpc>
            </a:pPr>
            <a:r>
              <a:rPr lang="fr-FR" sz="2000" dirty="0" smtClean="0"/>
              <a:t> </a:t>
            </a:r>
            <a:r>
              <a:rPr lang="fr-FR" sz="2000" dirty="0"/>
              <a:t>– Un multiple </a:t>
            </a:r>
            <a:r>
              <a:rPr lang="fr-FR" sz="2000" dirty="0" smtClean="0"/>
              <a:t>d'écart-type</a:t>
            </a:r>
          </a:p>
          <a:p>
            <a:pPr>
              <a:lnSpc>
                <a:spcPct val="250000"/>
              </a:lnSpc>
            </a:pPr>
            <a:r>
              <a:rPr lang="fr-FR" sz="2000" dirty="0" smtClean="0"/>
              <a:t> </a:t>
            </a:r>
            <a:r>
              <a:rPr lang="fr-FR" sz="2000" dirty="0"/>
              <a:t>– La demi-largeur d'un intervalle de confiance déterminée </a:t>
            </a:r>
            <a:endParaRPr lang="fr-FR" sz="2000" dirty="0" smtClean="0"/>
          </a:p>
          <a:p>
            <a:pPr>
              <a:lnSpc>
                <a:spcPct val="250000"/>
              </a:lnSpc>
            </a:pPr>
            <a:r>
              <a:rPr lang="fr-FR" sz="2000" dirty="0" smtClean="0"/>
              <a:t>•</a:t>
            </a:r>
            <a:r>
              <a:rPr lang="fr-FR" sz="2000" dirty="0"/>
              <a:t>Incertitude absolue </a:t>
            </a:r>
            <a:r>
              <a:rPr lang="fr-FR" sz="2000" dirty="0" err="1"/>
              <a:t>Ux</a:t>
            </a:r>
            <a:r>
              <a:rPr lang="fr-FR" sz="2000" dirty="0"/>
              <a:t> : </a:t>
            </a:r>
            <a:r>
              <a:rPr lang="fr-FR" sz="2000" dirty="0" smtClean="0"/>
              <a:t>a </a:t>
            </a:r>
            <a:r>
              <a:rPr lang="fr-FR" sz="2000" dirty="0"/>
              <a:t>la même unité que </a:t>
            </a:r>
            <a:r>
              <a:rPr lang="fr-FR" sz="2000" dirty="0" smtClean="0"/>
              <a:t>X</a:t>
            </a:r>
          </a:p>
          <a:p>
            <a:pPr>
              <a:lnSpc>
                <a:spcPct val="250000"/>
              </a:lnSpc>
            </a:pPr>
            <a:r>
              <a:rPr lang="fr-FR" sz="2000" dirty="0" smtClean="0"/>
              <a:t>•</a:t>
            </a:r>
            <a:r>
              <a:rPr lang="fr-FR" sz="2000" dirty="0"/>
              <a:t>Incertitude relative Ur = </a:t>
            </a:r>
            <a:r>
              <a:rPr lang="fr-FR" sz="2000" dirty="0" err="1"/>
              <a:t>Ux</a:t>
            </a:r>
            <a:r>
              <a:rPr lang="fr-FR" sz="2000" dirty="0"/>
              <a:t>/X : Sans dimension (%)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67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1037" y="-2708"/>
            <a:ext cx="11809927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fr-FR" sz="2200" dirty="0"/>
              <a:t>Les deux types d'incertitude </a:t>
            </a:r>
            <a:endParaRPr lang="fr-FR" sz="2200" dirty="0" smtClean="0"/>
          </a:p>
          <a:p>
            <a:pPr>
              <a:lnSpc>
                <a:spcPct val="250000"/>
              </a:lnSpc>
            </a:pPr>
            <a:r>
              <a:rPr lang="fr-FR" sz="2200" dirty="0" smtClean="0"/>
              <a:t>• </a:t>
            </a:r>
            <a:r>
              <a:rPr lang="fr-F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Incertitude de type </a:t>
            </a:r>
            <a:r>
              <a:rPr lang="fr-F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</a:p>
          <a:p>
            <a:pPr>
              <a:lnSpc>
                <a:spcPct val="250000"/>
              </a:lnSpc>
            </a:pPr>
            <a:r>
              <a:rPr lang="fr-FR" sz="2200" dirty="0" smtClean="0"/>
              <a:t> </a:t>
            </a:r>
            <a:r>
              <a:rPr lang="fr-FR" sz="2200" dirty="0"/>
              <a:t>– Approche statistique globale : n mesurages, la moyenne E(x) est le résultat de la mesure, l'écart-type est l'incertitude </a:t>
            </a:r>
            <a:r>
              <a:rPr lang="fr-FR" sz="2200" dirty="0" err="1" smtClean="0"/>
              <a:t>U</a:t>
            </a:r>
            <a:r>
              <a:rPr lang="fr-FR" sz="2200" baseline="-25000" dirty="0" err="1" smtClean="0"/>
              <a:t>x</a:t>
            </a:r>
            <a:r>
              <a:rPr lang="fr-FR" sz="2200" dirty="0" smtClean="0"/>
              <a:t> </a:t>
            </a:r>
          </a:p>
          <a:p>
            <a:pPr>
              <a:lnSpc>
                <a:spcPct val="250000"/>
              </a:lnSpc>
            </a:pPr>
            <a:r>
              <a:rPr lang="fr-FR" sz="2200" dirty="0" smtClean="0"/>
              <a:t>• </a:t>
            </a:r>
            <a:r>
              <a:rPr lang="fr-F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Incertitude de type B </a:t>
            </a:r>
            <a:endParaRPr lang="fr-FR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250000"/>
              </a:lnSpc>
            </a:pPr>
            <a:r>
              <a:rPr lang="fr-FR" sz="2200" dirty="0" smtClean="0"/>
              <a:t>– </a:t>
            </a:r>
            <a:r>
              <a:rPr lang="fr-FR" sz="2200" dirty="0"/>
              <a:t>Un seul mesurage donne la mesure, puis approche analytique des sources d'incertitudes : conditions de mesures, étalonnage des appareils, implique la compréhension de la physique </a:t>
            </a:r>
            <a:endParaRPr lang="fr-FR" sz="2200" dirty="0" smtClean="0"/>
          </a:p>
          <a:p>
            <a:pPr>
              <a:lnSpc>
                <a:spcPct val="250000"/>
              </a:lnSpc>
            </a:pPr>
            <a:r>
              <a:rPr lang="fr-FR" sz="2200" dirty="0" smtClean="0"/>
              <a:t>du </a:t>
            </a:r>
            <a:r>
              <a:rPr lang="fr-FR" sz="2200" dirty="0"/>
              <a:t>mesurage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761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7932" y="266431"/>
            <a:ext cx="11256135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2000" b="1" u="sng" dirty="0" smtClean="0"/>
              <a:t>Exemple </a:t>
            </a:r>
            <a:r>
              <a:rPr lang="fr-FR" sz="2000" b="1" u="sng" dirty="0" smtClean="0"/>
              <a:t>1</a:t>
            </a:r>
          </a:p>
          <a:p>
            <a:pPr>
              <a:lnSpc>
                <a:spcPct val="150000"/>
              </a:lnSpc>
            </a:pPr>
            <a:r>
              <a:rPr lang="fr-FR" sz="2000" dirty="0" smtClean="0"/>
              <a:t>On insère un ampèremètre à 7 chiffres dans un circuit (gamme 0-1A). </a:t>
            </a:r>
          </a:p>
          <a:p>
            <a:pPr>
              <a:lnSpc>
                <a:spcPct val="150000"/>
              </a:lnSpc>
            </a:pPr>
            <a:r>
              <a:rPr lang="fr-FR" sz="2000" b="1" dirty="0" smtClean="0"/>
              <a:t>Cas 1 : </a:t>
            </a:r>
            <a:r>
              <a:rPr lang="fr-FR" sz="2000" dirty="0" smtClean="0"/>
              <a:t>On relève 0.516923 A. Comment estimer raisonnablement l’erreur commise? Combien vaut elle? Comment améliorer le résultat? </a:t>
            </a:r>
          </a:p>
          <a:p>
            <a:pPr>
              <a:lnSpc>
                <a:spcPct val="150000"/>
              </a:lnSpc>
            </a:pPr>
            <a:r>
              <a:rPr lang="fr-FR" sz="2000" b="1" dirty="0" smtClean="0"/>
              <a:t>Cas 2 : </a:t>
            </a:r>
            <a:r>
              <a:rPr lang="fr-FR" sz="2000" dirty="0" smtClean="0"/>
              <a:t>On fait 3 mesures successives de 0.511294, 0.522917 et 0.505114 A. Que faire pour améliorer le résultat? Incertitude? 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13</a:t>
            </a:fld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467932" y="3429000"/>
            <a:ext cx="1125613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2200" dirty="0"/>
              <a:t>On ne peut PAS répondre dans le premier cas car on ne connaît ni l’ampèremètre ni l’environnement On n’a aucune idée de l’erreur systématique 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67932" y="4683355"/>
            <a:ext cx="11097296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2000" dirty="0"/>
              <a:t>Dans le second cas, on peut estimer la fluctuation des valeurs, qui peut provenir de l’environnement: ce n’est pas parce que l’ampèremètre est parfait que les valeurs ne fluctuent pas</a:t>
            </a:r>
          </a:p>
          <a:p>
            <a:pPr algn="ctr">
              <a:lnSpc>
                <a:spcPct val="150000"/>
              </a:lnSpc>
            </a:pPr>
            <a:r>
              <a:rPr lang="fr-FR" b="1" u="sng" dirty="0"/>
              <a:t> Mesure = appareil + environnement + opérateur</a:t>
            </a:r>
          </a:p>
        </p:txBody>
      </p:sp>
    </p:spTree>
    <p:extLst>
      <p:ext uri="{BB962C8B-B14F-4D97-AF65-F5344CB8AC3E}">
        <p14:creationId xmlns:p14="http://schemas.microsoft.com/office/powerpoint/2010/main" val="4061899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1871" y="368387"/>
            <a:ext cx="1166825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fr-FR" sz="2000" dirty="0" smtClean="0"/>
              <a:t>Effectuer une mesure de courant correcte demande 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ü"/>
            </a:pPr>
            <a:r>
              <a:rPr lang="fr-FR" sz="2000" dirty="0" smtClean="0"/>
              <a:t>La connaissance parfaite de l’appareil et de son environnement 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ü"/>
            </a:pPr>
            <a:r>
              <a:rPr lang="fr-FR" sz="2000" dirty="0" smtClean="0"/>
              <a:t>La détermination (comment?) de l’erreur systématique 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ü"/>
            </a:pPr>
            <a:r>
              <a:rPr lang="fr-FR" sz="2000" dirty="0" smtClean="0"/>
              <a:t>La connaissance ou la détermination de la fluctuation statistique des mesures (dispersion, écart-type sur la valeur lue). 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ü"/>
            </a:pPr>
            <a:r>
              <a:rPr lang="fr-FR" sz="2000" dirty="0" err="1"/>
              <a:t>σ</a:t>
            </a:r>
            <a:r>
              <a:rPr lang="fr-FR" sz="2000" baseline="-25000" dirty="0" err="1" smtClean="0"/>
              <a:t>e</a:t>
            </a:r>
            <a:r>
              <a:rPr lang="fr-FR" sz="2000" dirty="0" smtClean="0"/>
              <a:t> pourra être estimé expérimentalement. Ce devrait être une constante indépendante du nombre de mesures car il mesure la dispersion des mesures individuelles.</a:t>
            </a:r>
          </a:p>
          <a:p>
            <a:pPr algn="ctr">
              <a:lnSpc>
                <a:spcPct val="250000"/>
              </a:lnSpc>
            </a:pPr>
            <a:r>
              <a:rPr lang="fr-FR" sz="2000" dirty="0" smtClean="0"/>
              <a:t> </a:t>
            </a:r>
            <a:r>
              <a:rPr lang="fr-FR" sz="2000" b="1" u="sng" dirty="0" smtClean="0">
                <a:solidFill>
                  <a:srgbClr val="00B050"/>
                </a:solidFill>
              </a:rPr>
              <a:t>𝑢𝑀𝑒 décroit quand N augmente</a:t>
            </a:r>
            <a:endParaRPr lang="fr-FR" sz="2000" b="1" u="sng" dirty="0">
              <a:solidFill>
                <a:srgbClr val="00B050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97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8135" y="198495"/>
            <a:ext cx="1101573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r>
              <a:rPr lang="fr-FR" sz="2200" b="1" u="sng" dirty="0"/>
              <a:t>E</a:t>
            </a:r>
            <a:r>
              <a:rPr lang="fr-FR" sz="2200" b="1" u="sng" dirty="0" smtClean="0"/>
              <a:t>xemple 2 : </a:t>
            </a:r>
          </a:p>
          <a:p>
            <a:pPr>
              <a:lnSpc>
                <a:spcPct val="250000"/>
              </a:lnSpc>
            </a:pPr>
            <a:r>
              <a:rPr lang="fr-FR" sz="2200" dirty="0" smtClean="0"/>
              <a:t>Mesure de résistance </a:t>
            </a:r>
          </a:p>
          <a:p>
            <a:pPr>
              <a:lnSpc>
                <a:spcPct val="250000"/>
              </a:lnSpc>
            </a:pPr>
            <a:r>
              <a:rPr lang="fr-FR" sz="2200" dirty="0" smtClean="0"/>
              <a:t>On lit I=0.5A avec une incertitude de 0.001A et V=3V avec une incertitude de 0.02V </a:t>
            </a:r>
          </a:p>
          <a:p>
            <a:pPr>
              <a:lnSpc>
                <a:spcPct val="250000"/>
              </a:lnSpc>
            </a:pPr>
            <a:r>
              <a:rPr lang="fr-FR" sz="2200" dirty="0" smtClean="0"/>
              <a:t>Incertitude sur R? </a:t>
            </a:r>
            <a:endParaRPr lang="fr-FR" sz="22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15</a:t>
            </a:fld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5312" y="2733730"/>
            <a:ext cx="8587082" cy="401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04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06321" y="566678"/>
            <a:ext cx="957329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fr-FR" dirty="0" smtClean="0"/>
              <a:t>Votre but : une mesure juste et précise</a:t>
            </a:r>
          </a:p>
          <a:p>
            <a:pPr>
              <a:lnSpc>
                <a:spcPct val="250000"/>
              </a:lnSpc>
            </a:pPr>
            <a:r>
              <a:rPr lang="fr-FR" dirty="0" smtClean="0"/>
              <a:t>Faible dispersion : précision</a:t>
            </a:r>
          </a:p>
          <a:p>
            <a:pPr>
              <a:lnSpc>
                <a:spcPct val="250000"/>
              </a:lnSpc>
            </a:pPr>
            <a:r>
              <a:rPr lang="fr-FR" dirty="0" smtClean="0"/>
              <a:t>Bon centrage : JUSTESSE</a:t>
            </a:r>
          </a:p>
        </p:txBody>
      </p:sp>
      <p:pic>
        <p:nvPicPr>
          <p:cNvPr id="1026" name="Picture 2" descr="http://images.slideplayer.fr/27/9283904/slides/slide_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2626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0508" y="212735"/>
            <a:ext cx="11590985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fr-FR" dirty="0" smtClean="0"/>
              <a:t>Que faire? </a:t>
            </a:r>
          </a:p>
          <a:p>
            <a:pPr>
              <a:lnSpc>
                <a:spcPct val="200000"/>
              </a:lnSpc>
            </a:pPr>
            <a:r>
              <a:rPr lang="fr-FR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</a:t>
            </a:r>
            <a:r>
              <a:rPr lang="fr-FR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ustesse</a:t>
            </a:r>
            <a:r>
              <a:rPr lang="fr-FR" dirty="0" smtClean="0"/>
              <a:t> (ex: tarage d’une balance):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dirty="0" smtClean="0"/>
              <a:t> On l’obtient par étalonnage ou vérification sur une référence (détermination du facteur de correction). 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dirty="0" smtClean="0"/>
              <a:t>Attention: un coefficient de correction a lui-même une incertitude, que l’on devra intégrer au bilan final </a:t>
            </a:r>
          </a:p>
          <a:p>
            <a:pPr>
              <a:lnSpc>
                <a:spcPct val="200000"/>
              </a:lnSpc>
            </a:pPr>
            <a:r>
              <a:rPr lang="fr-FR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Fidélité 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dirty="0" smtClean="0"/>
              <a:t>Cas d’une seule mesure: il faut connaître la dispersion (l’écart-type) sur une mesure. Il s’agit alors en général d’une incertitude de type B. 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dirty="0" smtClean="0"/>
              <a:t>Cas de plusieurs mesures: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dirty="0" smtClean="0"/>
              <a:t>On détermine la dispersion en calculant l’écart-type </a:t>
            </a:r>
            <a:r>
              <a:rPr lang="el-GR" dirty="0" smtClean="0"/>
              <a:t>δ</a:t>
            </a:r>
            <a:r>
              <a:rPr lang="fr-FR" baseline="-25000" dirty="0" smtClean="0"/>
              <a:t>e</a:t>
            </a:r>
            <a:r>
              <a:rPr lang="fr-FR" dirty="0" smtClean="0"/>
              <a:t> expérimental sur N mesures. 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dirty="0" smtClean="0"/>
              <a:t>On prend la moyenne des N valeurs comme résultat final 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dirty="0" smtClean="0"/>
              <a:t>L’incertitude sur la moyenne est </a:t>
            </a:r>
            <a:r>
              <a:rPr lang="el-GR" dirty="0" smtClean="0"/>
              <a:t>δ</a:t>
            </a:r>
            <a:r>
              <a:rPr lang="fr-FR" baseline="-25000" dirty="0" smtClean="0"/>
              <a:t>e</a:t>
            </a:r>
            <a:r>
              <a:rPr lang="fr-FR" dirty="0" smtClean="0"/>
              <a:t>/N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240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4068" y="305068"/>
            <a:ext cx="11603864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r>
              <a:rPr lang="fr-FR" sz="2000" b="1" u="sng" dirty="0" smtClean="0"/>
              <a:t>Processus de mesure 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2000" dirty="0" smtClean="0"/>
              <a:t>La mesure ne se borne pas à la lecture d’un appareil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2000" dirty="0" smtClean="0"/>
              <a:t> Les erreurs proviennent 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sz="2000" dirty="0" smtClean="0"/>
              <a:t>Des performances de l’appareil (moyens)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sz="2000" dirty="0" smtClean="0"/>
              <a:t>Du mode opératoire (méthode) 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sz="2000" dirty="0" smtClean="0"/>
              <a:t>Du personnel (main-d’œuvre)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sz="2000" dirty="0" smtClean="0"/>
              <a:t>De l’environnement (milieu) 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sz="2000" dirty="0" smtClean="0"/>
              <a:t>Du </a:t>
            </a:r>
            <a:r>
              <a:rPr lang="fr-FR" sz="2000" dirty="0" err="1" smtClean="0"/>
              <a:t>mesurande</a:t>
            </a:r>
            <a:r>
              <a:rPr lang="fr-FR" sz="2000" dirty="0" smtClean="0"/>
              <a:t> (matière)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2000" dirty="0" smtClean="0"/>
              <a:t>Analyse nécessaire par une personne compétente</a:t>
            </a:r>
            <a:endParaRPr lang="fr-FR" sz="20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15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57943" y="566678"/>
            <a:ext cx="1027611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fr-FR" sz="2400" b="1" dirty="0" smtClean="0"/>
              <a:t>Loi de GAUSS</a:t>
            </a:r>
          </a:p>
          <a:p>
            <a:pPr>
              <a:lnSpc>
                <a:spcPct val="250000"/>
              </a:lnSpc>
            </a:pPr>
            <a:r>
              <a:rPr lang="fr-FR" sz="2400" dirty="0" smtClean="0"/>
              <a:t>Niveau de confiance quand on sait que la loi est gaussienne (ou N&gt;30) </a:t>
            </a:r>
          </a:p>
          <a:p>
            <a:pPr>
              <a:lnSpc>
                <a:spcPct val="250000"/>
              </a:lnSpc>
            </a:pPr>
            <a:r>
              <a:rPr lang="fr-FR" sz="2400" dirty="0" smtClean="0"/>
              <a:t>Intervalle de confiance à n%:  moyenne +/- k . écart-type</a:t>
            </a:r>
          </a:p>
          <a:p>
            <a:pPr>
              <a:lnSpc>
                <a:spcPct val="250000"/>
              </a:lnSpc>
            </a:pPr>
            <a:r>
              <a:rPr lang="fr-FR" sz="2400" dirty="0" smtClean="0"/>
              <a:t>k=facteur de confiance ou d’élargissement</a:t>
            </a:r>
            <a:endParaRPr lang="fr-FR" sz="24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241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53037" y="2965173"/>
            <a:ext cx="10668000" cy="2705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200" dirty="0">
                <a:solidFill>
                  <a:srgbClr val="222222"/>
                </a:solidFill>
              </a:rPr>
              <a:t>La </a:t>
            </a:r>
            <a:r>
              <a:rPr lang="fr-FR" sz="2200" b="1" dirty="0">
                <a:solidFill>
                  <a:srgbClr val="222222"/>
                </a:solidFill>
              </a:rPr>
              <a:t>métrologie</a:t>
            </a:r>
            <a:r>
              <a:rPr lang="fr-FR" sz="2200" dirty="0">
                <a:solidFill>
                  <a:srgbClr val="222222"/>
                </a:solidFill>
              </a:rPr>
              <a:t> regroupe l'ensemble des techniques permettant d'effectuer des mesures, de les interpréter et de garantir leur exactitude. </a:t>
            </a:r>
            <a:endParaRPr lang="fr-FR" sz="2200" dirty="0" smtClean="0">
              <a:solidFill>
                <a:srgbClr val="222222"/>
              </a:solidFill>
            </a:endParaRPr>
          </a:p>
          <a:p>
            <a:pPr>
              <a:lnSpc>
                <a:spcPct val="200000"/>
              </a:lnSpc>
            </a:pPr>
            <a:r>
              <a:rPr lang="fr-FR" sz="2200" dirty="0" smtClean="0">
                <a:solidFill>
                  <a:srgbClr val="222222"/>
                </a:solidFill>
              </a:rPr>
              <a:t>Pour </a:t>
            </a:r>
            <a:r>
              <a:rPr lang="fr-FR" sz="2200" dirty="0">
                <a:solidFill>
                  <a:srgbClr val="222222"/>
                </a:solidFill>
              </a:rPr>
              <a:t>les industriels, assurer la traçabilité et la fiabilité de leurs mesures est essentiel pour maîtriser leurs procédés de fabrication et veiller à la qualité de leurs produits.</a:t>
            </a:r>
            <a:endParaRPr lang="fr-FR" sz="2200" dirty="0"/>
          </a:p>
        </p:txBody>
      </p:sp>
      <p:sp>
        <p:nvSpPr>
          <p:cNvPr id="5" name="ZoneTexte 4"/>
          <p:cNvSpPr txBox="1"/>
          <p:nvPr/>
        </p:nvSpPr>
        <p:spPr>
          <a:xfrm>
            <a:off x="953037" y="1401810"/>
            <a:ext cx="2846231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ASSURANCE QUALITE</a:t>
            </a:r>
            <a:endParaRPr lang="fr-FR" sz="4000" dirty="0"/>
          </a:p>
        </p:txBody>
      </p:sp>
      <p:sp>
        <p:nvSpPr>
          <p:cNvPr id="6" name="ZoneTexte 5"/>
          <p:cNvSpPr txBox="1"/>
          <p:nvPr/>
        </p:nvSpPr>
        <p:spPr>
          <a:xfrm>
            <a:off x="7570632" y="1709586"/>
            <a:ext cx="3105955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/>
              <a:t>METROLOGIE</a:t>
            </a:r>
            <a:endParaRPr lang="fr-FR" sz="4000" dirty="0"/>
          </a:p>
        </p:txBody>
      </p:sp>
      <p:sp>
        <p:nvSpPr>
          <p:cNvPr id="7" name="Flèche droite 6"/>
          <p:cNvSpPr/>
          <p:nvPr/>
        </p:nvSpPr>
        <p:spPr>
          <a:xfrm>
            <a:off x="3843271" y="1786633"/>
            <a:ext cx="3683357" cy="5537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2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132114" y="635726"/>
            <a:ext cx="35618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/>
              <a:t>1. Métrologie</a:t>
            </a:r>
            <a:endParaRPr lang="fr-FR" sz="2200" b="1" dirty="0"/>
          </a:p>
        </p:txBody>
      </p:sp>
    </p:spTree>
    <p:extLst>
      <p:ext uri="{BB962C8B-B14F-4D97-AF65-F5344CB8AC3E}">
        <p14:creationId xmlns:p14="http://schemas.microsoft.com/office/powerpoint/2010/main" val="235317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20</a:t>
            </a:fld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1579809" y="413737"/>
            <a:ext cx="99503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fr-FR" sz="2400" b="1" dirty="0" smtClean="0"/>
              <a:t>Loi de STUDENT</a:t>
            </a:r>
          </a:p>
          <a:p>
            <a:pPr>
              <a:lnSpc>
                <a:spcPct val="250000"/>
              </a:lnSpc>
            </a:pPr>
            <a:r>
              <a:rPr lang="fr-FR" sz="2400" dirty="0" smtClean="0"/>
              <a:t>Niveau </a:t>
            </a:r>
            <a:r>
              <a:rPr lang="fr-FR" sz="2400" dirty="0"/>
              <a:t>de confiance quand on sait que la loi </a:t>
            </a:r>
            <a:r>
              <a:rPr lang="fr-FR" sz="2400" dirty="0" smtClean="0"/>
              <a:t>de STUDENT(ou N = 10) </a:t>
            </a:r>
            <a:endParaRPr lang="fr-FR" sz="2400" dirty="0"/>
          </a:p>
          <a:p>
            <a:pPr>
              <a:lnSpc>
                <a:spcPct val="250000"/>
              </a:lnSpc>
            </a:pPr>
            <a:r>
              <a:rPr lang="fr-FR" sz="2400" dirty="0"/>
              <a:t>Intervalle de confiance à n%:  </a:t>
            </a:r>
            <a:r>
              <a:rPr lang="fr-FR" sz="2400" dirty="0" smtClean="0"/>
              <a:t>Moyenne +/- t </a:t>
            </a:r>
            <a:r>
              <a:rPr lang="fr-FR" sz="2400" dirty="0"/>
              <a:t>. </a:t>
            </a:r>
            <a:r>
              <a:rPr lang="fr-FR" sz="2400" dirty="0" smtClean="0"/>
              <a:t>Incertitude type</a:t>
            </a:r>
            <a:endParaRPr lang="fr-FR" sz="2400" dirty="0"/>
          </a:p>
          <a:p>
            <a:pPr>
              <a:lnSpc>
                <a:spcPct val="250000"/>
              </a:lnSpc>
            </a:pPr>
            <a:r>
              <a:rPr lang="fr-FR" sz="2400" dirty="0"/>
              <a:t>t</a:t>
            </a:r>
            <a:r>
              <a:rPr lang="fr-FR" sz="2400" dirty="0" smtClean="0"/>
              <a:t>=facteur de </a:t>
            </a:r>
            <a:r>
              <a:rPr lang="fr-FR" sz="2400" dirty="0" err="1" smtClean="0"/>
              <a:t>student</a:t>
            </a:r>
            <a:endParaRPr lang="fr-FR" sz="2400" dirty="0"/>
          </a:p>
        </p:txBody>
      </p:sp>
      <p:pic>
        <p:nvPicPr>
          <p:cNvPr id="5" name="Picture 2" descr="http://www.optique-ingenieur.org/fr/cours/OPI_fr_M07_C01/res/tablo_0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2564" y="466472"/>
            <a:ext cx="7263684" cy="6072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2999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97229" y="579558"/>
            <a:ext cx="957329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r>
              <a:rPr lang="fr-FR" sz="2000" b="1" u="sng" dirty="0" smtClean="0"/>
              <a:t>Autres lois </a:t>
            </a:r>
          </a:p>
          <a:p>
            <a:pPr>
              <a:lnSpc>
                <a:spcPct val="250000"/>
              </a:lnSpc>
            </a:pPr>
            <a:r>
              <a:rPr lang="fr-FR" sz="2000" dirty="0" smtClean="0"/>
              <a:t>Garantir un niveau de confiance n’est possible que si l’on connaît les lois de probabilité </a:t>
            </a:r>
          </a:p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fr-FR" sz="2000" dirty="0" smtClean="0"/>
              <a:t>Gauss: pas de problème </a:t>
            </a:r>
          </a:p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fr-FR" sz="2000" dirty="0" smtClean="0"/>
              <a:t>Gauss avec peu d’échantillons: </a:t>
            </a:r>
            <a:r>
              <a:rPr lang="fr-FR" sz="2000" dirty="0" err="1" smtClean="0"/>
              <a:t>Student</a:t>
            </a:r>
            <a:r>
              <a:rPr lang="fr-FR" sz="2000" dirty="0" smtClean="0"/>
              <a:t> (facteur correctif) </a:t>
            </a:r>
          </a:p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fr-FR" sz="2000" dirty="0" smtClean="0"/>
              <a:t>Sinon: estimer les lois et les rapprocher de lois connues </a:t>
            </a:r>
            <a:endParaRPr lang="fr-FR" sz="20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710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79550" y="566678"/>
            <a:ext cx="1116598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r>
              <a:rPr lang="fr-FR" sz="2200" b="1" dirty="0" smtClean="0"/>
              <a:t>Incertitudes et tolérances </a:t>
            </a:r>
          </a:p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§"/>
            </a:pPr>
            <a:r>
              <a:rPr lang="fr-FR" sz="2200" dirty="0" smtClean="0"/>
              <a:t>Incertitude: garantit que la valeur est dans un intervalle avec un niveau de confiance donné</a:t>
            </a:r>
          </a:p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§"/>
            </a:pPr>
            <a:r>
              <a:rPr lang="fr-FR" sz="2200" dirty="0" smtClean="0"/>
              <a:t>Tolérance = zone de valeurs acceptables </a:t>
            </a:r>
          </a:p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§"/>
            </a:pPr>
            <a:r>
              <a:rPr lang="fr-FR" sz="2200" dirty="0" smtClean="0"/>
              <a:t>Rapport Incertitude/Tolérance = U/T </a:t>
            </a:r>
          </a:p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§"/>
            </a:pPr>
            <a:r>
              <a:rPr lang="fr-FR" sz="2200" dirty="0" smtClean="0"/>
              <a:t>Entre ½ (valeur maximale) et 1/10.</a:t>
            </a:r>
            <a:endParaRPr lang="fr-FR" sz="22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288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06321" y="566678"/>
            <a:ext cx="957329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fr-FR" sz="2200" dirty="0" smtClean="0"/>
              <a:t>Exemple: Fabriquer des barres de 400mm+-0.9mm </a:t>
            </a:r>
          </a:p>
          <a:p>
            <a:pPr>
              <a:lnSpc>
                <a:spcPct val="250000"/>
              </a:lnSpc>
            </a:pPr>
            <a:r>
              <a:rPr lang="fr-FR" sz="2200" dirty="0" smtClean="0"/>
              <a:t>Un paramètre U/T petit permet :</a:t>
            </a:r>
          </a:p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ü"/>
            </a:pPr>
            <a:r>
              <a:rPr lang="fr-FR" sz="2200" dirty="0" smtClean="0"/>
              <a:t>La réduction du nombre de pièces déclarées non-conformes </a:t>
            </a:r>
          </a:p>
          <a:p>
            <a:pPr marL="342900" indent="-342900">
              <a:lnSpc>
                <a:spcPct val="250000"/>
              </a:lnSpc>
              <a:buFont typeface="Wingdings" panose="05000000000000000000" pitchFamily="2" charset="2"/>
              <a:buChar char="ü"/>
            </a:pPr>
            <a:r>
              <a:rPr lang="fr-FR" sz="2200" dirty="0" smtClean="0"/>
              <a:t>Une amélioration du processus de fabrication</a:t>
            </a:r>
            <a:endParaRPr lang="fr-FR" sz="22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23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321" y="717258"/>
            <a:ext cx="7404279" cy="454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505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15154" y="412124"/>
            <a:ext cx="11337211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70000"/>
              </a:lnSpc>
            </a:pPr>
            <a:r>
              <a:rPr lang="fr-FR" sz="2200" b="1" dirty="0" smtClean="0"/>
              <a:t>2. L’organisation d’une chaine d’étalonnage:</a:t>
            </a:r>
          </a:p>
          <a:p>
            <a:pPr>
              <a:lnSpc>
                <a:spcPct val="170000"/>
              </a:lnSpc>
            </a:pPr>
            <a:r>
              <a:rPr lang="fr-FR" sz="2200" b="1" dirty="0" smtClean="0"/>
              <a:t>2.1. Définition d’un étalon : </a:t>
            </a:r>
          </a:p>
          <a:p>
            <a:pPr>
              <a:lnSpc>
                <a:spcPct val="170000"/>
              </a:lnSpc>
            </a:pPr>
            <a:r>
              <a:rPr lang="fr-FR" sz="2200" dirty="0" smtClean="0"/>
              <a:t>Un </a:t>
            </a:r>
            <a:r>
              <a:rPr lang="fr-FR" sz="2200" dirty="0"/>
              <a:t>étalon est une réalisation de la définition d'une grandeur donnée, avec une valeur déterminée et une incertitude de mesure associée, utilisée comme référence </a:t>
            </a:r>
            <a:r>
              <a:rPr lang="fr-FR" sz="2200" dirty="0" smtClean="0"/>
              <a:t>selon la </a:t>
            </a:r>
            <a:r>
              <a:rPr lang="en-US" sz="2200" dirty="0"/>
              <a:t>Joint Committee for Guides in Metrology</a:t>
            </a:r>
            <a:endParaRPr lang="fr-FR" sz="2200" b="1" dirty="0"/>
          </a:p>
          <a:p>
            <a:pPr>
              <a:lnSpc>
                <a:spcPct val="170000"/>
              </a:lnSpc>
            </a:pPr>
            <a:r>
              <a:rPr lang="fr-FR" sz="2200" b="1" dirty="0" smtClean="0"/>
              <a:t>2.2. Hiérarchisation </a:t>
            </a:r>
            <a:r>
              <a:rPr lang="fr-FR" sz="2200" b="1" dirty="0"/>
              <a:t>des </a:t>
            </a:r>
            <a:r>
              <a:rPr lang="fr-FR" sz="2200" b="1" dirty="0" smtClean="0"/>
              <a:t>étalons</a:t>
            </a:r>
          </a:p>
          <a:p>
            <a:pPr>
              <a:lnSpc>
                <a:spcPct val="170000"/>
              </a:lnSpc>
            </a:pPr>
            <a:r>
              <a:rPr lang="fr-FR" sz="2200" b="1" dirty="0" smtClean="0"/>
              <a:t>2.2.1. Étalons internationaux</a:t>
            </a:r>
            <a:endParaRPr lang="fr-FR" sz="2200" dirty="0"/>
          </a:p>
          <a:p>
            <a:pPr>
              <a:lnSpc>
                <a:spcPct val="170000"/>
              </a:lnSpc>
            </a:pPr>
            <a:r>
              <a:rPr lang="fr-FR" sz="2200" dirty="0"/>
              <a:t>Un </a:t>
            </a:r>
            <a:r>
              <a:rPr lang="fr-FR" sz="2200" b="1" dirty="0"/>
              <a:t>étalon international</a:t>
            </a:r>
            <a:r>
              <a:rPr lang="fr-FR" sz="2200" dirty="0"/>
              <a:t> est un « étalon reconnu par les signataires d'un accord international pour une utilisation </a:t>
            </a:r>
            <a:r>
              <a:rPr lang="fr-FR" sz="2200" dirty="0" smtClean="0"/>
              <a:t>mondiale</a:t>
            </a:r>
          </a:p>
          <a:p>
            <a:pPr>
              <a:lnSpc>
                <a:spcPct val="170000"/>
              </a:lnSpc>
            </a:pPr>
            <a:r>
              <a:rPr lang="fr-FR" sz="2200" dirty="0"/>
              <a:t>Exemple </a:t>
            </a:r>
            <a:r>
              <a:rPr lang="fr-FR" sz="2200" dirty="0" smtClean="0"/>
              <a:t>: Le</a:t>
            </a:r>
            <a:r>
              <a:rPr lang="fr-FR" sz="2200" dirty="0"/>
              <a:t> </a:t>
            </a:r>
            <a:r>
              <a:rPr lang="fr-FR" sz="2200" dirty="0" smtClean="0"/>
              <a:t>prototype international du kilogramme.</a:t>
            </a:r>
            <a:endParaRPr lang="fr-FR" sz="22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10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15155" y="412124"/>
            <a:ext cx="1117174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200" b="1" dirty="0" smtClean="0"/>
              <a:t>2.2.2. Étalons </a:t>
            </a:r>
            <a:r>
              <a:rPr lang="fr-FR" sz="2200" b="1" dirty="0"/>
              <a:t>nationaux</a:t>
            </a:r>
          </a:p>
          <a:p>
            <a:pPr>
              <a:lnSpc>
                <a:spcPct val="150000"/>
              </a:lnSpc>
            </a:pPr>
            <a:r>
              <a:rPr lang="fr-FR" sz="2200" dirty="0"/>
              <a:t>Un </a:t>
            </a:r>
            <a:r>
              <a:rPr lang="fr-FR" sz="2200" b="1" dirty="0"/>
              <a:t>étalon national</a:t>
            </a:r>
            <a:r>
              <a:rPr lang="fr-FR" sz="2200" dirty="0"/>
              <a:t> est un « étalon reconnu par une autorité nationale pour servir, dans un état ou une économie, comme base à l'attribution de valeurs à d'autres étalons de grandeurs de la même nature. </a:t>
            </a:r>
            <a:r>
              <a:rPr lang="fr-FR" sz="2200" dirty="0" smtClean="0"/>
              <a:t>»</a:t>
            </a:r>
          </a:p>
          <a:p>
            <a:pPr>
              <a:lnSpc>
                <a:spcPct val="150000"/>
              </a:lnSpc>
            </a:pPr>
            <a:r>
              <a:rPr lang="fr-FR" sz="2200" dirty="0" smtClean="0"/>
              <a:t>Par exemple , l’étalon national français de la grandeur masse est le prototype national n°35 , il </a:t>
            </a:r>
            <a:r>
              <a:rPr lang="fr-FR" sz="2200" dirty="0"/>
              <a:t>est détenu par le </a:t>
            </a:r>
            <a:r>
              <a:rPr lang="fr-FR" sz="2200" dirty="0">
                <a:hlinkClick r:id="rId2" tooltip="Laboratoire national de métrologie et d'essais"/>
              </a:rPr>
              <a:t>Laboratoire national </a:t>
            </a:r>
            <a:r>
              <a:rPr lang="fr-FR" sz="2200" dirty="0" smtClean="0">
                <a:hlinkClick r:id="rId2" tooltip="Laboratoire national de métrologie et d'essais"/>
              </a:rPr>
              <a:t>Français de </a:t>
            </a:r>
            <a:r>
              <a:rPr lang="fr-FR" sz="2200" dirty="0">
                <a:hlinkClick r:id="rId2" tooltip="Laboratoire national de métrologie et d'essais"/>
              </a:rPr>
              <a:t>métrologie et d'essais</a:t>
            </a:r>
            <a:r>
              <a:rPr lang="fr-FR" sz="2200" dirty="0"/>
              <a:t> (</a:t>
            </a:r>
            <a:r>
              <a:rPr lang="fr-FR" sz="2200" dirty="0" smtClean="0"/>
              <a:t>LNFE</a:t>
            </a:r>
            <a:r>
              <a:rPr lang="fr-FR" sz="2200" dirty="0"/>
              <a:t>), qui étalonne les masses étalons des laboratoires accrédités, qui étalonnent, eux, les masses étalons et balances des </a:t>
            </a:r>
            <a:r>
              <a:rPr lang="fr-FR" sz="2200" dirty="0" smtClean="0"/>
              <a:t>industriels.</a:t>
            </a:r>
            <a:endParaRPr lang="fr-FR" sz="2200" b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27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26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714103" y="468481"/>
            <a:ext cx="1115568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2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2.2.3. Étalons primaires</a:t>
            </a:r>
            <a:endParaRPr lang="fr-FR" sz="2200" dirty="0">
              <a:solidFill>
                <a:srgbClr val="54595D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2200" dirty="0" smtClean="0">
                <a:solidFill>
                  <a:srgbClr val="222222"/>
                </a:solidFill>
                <a:latin typeface="Arial" panose="020B0604020202020204" pitchFamily="34" charset="0"/>
              </a:rPr>
              <a:t>Un</a:t>
            </a:r>
            <a:r>
              <a:rPr lang="fr-FR" sz="2200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fr-FR" sz="2200" b="1" dirty="0">
                <a:solidFill>
                  <a:srgbClr val="222222"/>
                </a:solidFill>
                <a:latin typeface="Arial" panose="020B0604020202020204" pitchFamily="34" charset="0"/>
              </a:rPr>
              <a:t>étalon primaire</a:t>
            </a:r>
            <a:r>
              <a:rPr lang="fr-FR" sz="2200" dirty="0">
                <a:solidFill>
                  <a:srgbClr val="222222"/>
                </a:solidFill>
                <a:latin typeface="Arial" panose="020B0604020202020204" pitchFamily="34" charset="0"/>
              </a:rPr>
              <a:t> est un « étalon établi à l'aide d'une procédure de mesure primaire ou créé comme objet par convention</a:t>
            </a:r>
            <a:br>
              <a:rPr lang="fr-FR" sz="2200" dirty="0">
                <a:solidFill>
                  <a:srgbClr val="222222"/>
                </a:solidFill>
                <a:latin typeface="Arial" panose="020B0604020202020204" pitchFamily="34" charset="0"/>
              </a:rPr>
            </a:br>
            <a:r>
              <a:rPr lang="fr-FR" sz="2200" dirty="0" smtClean="0">
                <a:solidFill>
                  <a:srgbClr val="222222"/>
                </a:solidFill>
                <a:latin typeface="Arial" panose="020B0604020202020204" pitchFamily="34" charset="0"/>
              </a:rPr>
              <a:t>Exemple </a:t>
            </a:r>
            <a:r>
              <a:rPr lang="fr-FR" sz="2200" dirty="0">
                <a:solidFill>
                  <a:srgbClr val="222222"/>
                </a:solidFill>
                <a:latin typeface="Arial" panose="020B0604020202020204" pitchFamily="34" charset="0"/>
              </a:rPr>
              <a:t>5 Le prototype international du kilogramme en tant qu'objet choisi par convention. </a:t>
            </a:r>
            <a:r>
              <a:rPr lang="fr-FR" sz="2200" dirty="0" smtClean="0">
                <a:solidFill>
                  <a:srgbClr val="222222"/>
                </a:solidFill>
                <a:latin typeface="Arial" panose="020B0604020202020204" pitchFamily="34" charset="0"/>
              </a:rPr>
              <a:t>»</a:t>
            </a:r>
          </a:p>
          <a:p>
            <a:pPr>
              <a:lnSpc>
                <a:spcPct val="150000"/>
              </a:lnSpc>
            </a:pPr>
            <a:endParaRPr lang="fr-FR" sz="2200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22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2.2.4. Étalons secondaires</a:t>
            </a:r>
            <a:endParaRPr lang="fr-FR" sz="2200" dirty="0">
              <a:solidFill>
                <a:srgbClr val="54595D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2200" dirty="0" smtClean="0">
                <a:solidFill>
                  <a:srgbClr val="222222"/>
                </a:solidFill>
                <a:latin typeface="Arial" panose="020B0604020202020204" pitchFamily="34" charset="0"/>
              </a:rPr>
              <a:t>Un</a:t>
            </a:r>
            <a:r>
              <a:rPr lang="fr-FR" sz="2200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fr-FR" sz="2200" b="1" dirty="0">
                <a:solidFill>
                  <a:srgbClr val="222222"/>
                </a:solidFill>
                <a:latin typeface="Arial" panose="020B0604020202020204" pitchFamily="34" charset="0"/>
              </a:rPr>
              <a:t>étalon secondaire</a:t>
            </a:r>
            <a:r>
              <a:rPr lang="fr-FR" sz="2200" dirty="0">
                <a:solidFill>
                  <a:srgbClr val="222222"/>
                </a:solidFill>
                <a:latin typeface="Arial" panose="020B0604020202020204" pitchFamily="34" charset="0"/>
              </a:rPr>
              <a:t> est un « étalon établi par l'intermédiaire d'un étalonnage par rapport à un étalon primaire d'une grandeur de même nature. </a:t>
            </a:r>
            <a:r>
              <a:rPr lang="fr-FR" sz="2200" dirty="0" smtClean="0">
                <a:solidFill>
                  <a:srgbClr val="222222"/>
                </a:solidFill>
                <a:latin typeface="Arial" panose="020B0604020202020204" pitchFamily="34" charset="0"/>
              </a:rPr>
              <a:t>»</a:t>
            </a:r>
            <a:endParaRPr lang="fr-FR" sz="22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488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0020" y="643944"/>
            <a:ext cx="4758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Rappel sur la norme qualité ISO 9000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3</a:t>
            </a:fld>
            <a:endParaRPr lang="fr-FR"/>
          </a:p>
        </p:txBody>
      </p:sp>
      <p:graphicFrame>
        <p:nvGraphicFramePr>
          <p:cNvPr id="8" name="Diagramme 7"/>
          <p:cNvGraphicFramePr/>
          <p:nvPr>
            <p:extLst>
              <p:ext uri="{D42A27DB-BD31-4B8C-83A1-F6EECF244321}">
                <p14:modId xmlns:p14="http://schemas.microsoft.com/office/powerpoint/2010/main" val="141484254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534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4676" y="122188"/>
            <a:ext cx="10882648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2200" b="1" u="sng" dirty="0"/>
              <a:t>Mesurage</a:t>
            </a:r>
            <a:r>
              <a:rPr lang="fr-FR" sz="2000" u="sng" dirty="0"/>
              <a:t> </a:t>
            </a:r>
            <a:endParaRPr lang="fr-FR" sz="2000" u="sng" dirty="0" smtClean="0"/>
          </a:p>
          <a:p>
            <a:pPr>
              <a:lnSpc>
                <a:spcPct val="300000"/>
              </a:lnSpc>
            </a:pPr>
            <a:r>
              <a:rPr lang="fr-FR" sz="2000" dirty="0" smtClean="0"/>
              <a:t>• </a:t>
            </a:r>
            <a:r>
              <a:rPr lang="fr-FR" sz="2200" dirty="0"/>
              <a:t>Ensemble des opérations permettant de mesurer une grandeur physique (</a:t>
            </a:r>
            <a:r>
              <a:rPr lang="fr-FR" sz="2200" dirty="0" err="1"/>
              <a:t>mesurande</a:t>
            </a:r>
            <a:r>
              <a:rPr lang="fr-FR" sz="2200" dirty="0"/>
              <a:t>) </a:t>
            </a:r>
            <a:endParaRPr lang="fr-FR" sz="2200" dirty="0" smtClean="0"/>
          </a:p>
          <a:p>
            <a:pPr>
              <a:lnSpc>
                <a:spcPct val="300000"/>
              </a:lnSpc>
            </a:pPr>
            <a:r>
              <a:rPr lang="fr-FR" sz="2200" dirty="0" smtClean="0"/>
              <a:t>• </a:t>
            </a:r>
            <a:r>
              <a:rPr lang="fr-FR" sz="2200" dirty="0"/>
              <a:t>Lors d'un mesurage, souvent une ou plusieurs grandeurs modifient le résultat alors qu'elles ne sont pas l'objet du mesurage, ce sont les grandeurs </a:t>
            </a:r>
            <a:r>
              <a:rPr lang="fr-FR" sz="2200" dirty="0" smtClean="0"/>
              <a:t>d'influence (L’environnement) exemple : La </a:t>
            </a:r>
            <a:r>
              <a:rPr lang="fr-FR" sz="2200" dirty="0"/>
              <a:t>température dans la longueur d'une pièce </a:t>
            </a:r>
            <a:r>
              <a:rPr lang="fr-FR" sz="2200" dirty="0" smtClean="0"/>
              <a:t>métallique</a:t>
            </a:r>
          </a:p>
          <a:p>
            <a:pPr>
              <a:lnSpc>
                <a:spcPct val="200000"/>
              </a:lnSpc>
            </a:pPr>
            <a:r>
              <a:rPr lang="fr-FR" sz="2000" b="1" dirty="0" smtClean="0"/>
              <a:t> </a:t>
            </a:r>
            <a:endParaRPr lang="fr-FR" sz="20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169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0609" y="58847"/>
            <a:ext cx="1144931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300000"/>
              </a:lnSpc>
            </a:pPr>
            <a:r>
              <a:rPr lang="fr-FR" sz="2400" b="1" dirty="0" smtClean="0"/>
              <a:t>• </a:t>
            </a:r>
            <a:r>
              <a:rPr lang="fr-FR" sz="2400" b="1" dirty="0"/>
              <a:t>Méthode directe </a:t>
            </a:r>
            <a:r>
              <a:rPr lang="fr-FR" sz="2400" b="1" dirty="0" smtClean="0"/>
              <a:t>:</a:t>
            </a:r>
          </a:p>
          <a:p>
            <a:pPr>
              <a:lnSpc>
                <a:spcPct val="300000"/>
              </a:lnSpc>
            </a:pPr>
            <a:r>
              <a:rPr lang="fr-FR" sz="2400" dirty="0" smtClean="0"/>
              <a:t> </a:t>
            </a:r>
            <a:r>
              <a:rPr lang="fr-FR" sz="2400" dirty="0"/>
              <a:t>– La valeur du </a:t>
            </a:r>
            <a:r>
              <a:rPr lang="fr-FR" sz="2400" dirty="0" err="1"/>
              <a:t>mesurande</a:t>
            </a:r>
            <a:r>
              <a:rPr lang="fr-FR" sz="2400" dirty="0"/>
              <a:t> est obtenue directement par lecture d'un appareil </a:t>
            </a:r>
            <a:endParaRPr lang="fr-FR" sz="2400" dirty="0" smtClean="0"/>
          </a:p>
          <a:p>
            <a:pPr>
              <a:lnSpc>
                <a:spcPct val="300000"/>
              </a:lnSpc>
            </a:pPr>
            <a:r>
              <a:rPr lang="fr-FR" sz="2400" dirty="0" smtClean="0"/>
              <a:t>(</a:t>
            </a:r>
            <a:r>
              <a:rPr lang="fr-FR" sz="2400" dirty="0"/>
              <a:t>une longueur avec une règle graduée) </a:t>
            </a:r>
            <a:endParaRPr lang="fr-FR" sz="2400" dirty="0" smtClean="0"/>
          </a:p>
          <a:p>
            <a:pPr>
              <a:lnSpc>
                <a:spcPct val="300000"/>
              </a:lnSpc>
            </a:pPr>
            <a:r>
              <a:rPr lang="fr-FR" sz="2400" b="1" dirty="0" smtClean="0"/>
              <a:t>• </a:t>
            </a:r>
            <a:r>
              <a:rPr lang="fr-FR" sz="2400" b="1" dirty="0"/>
              <a:t>Méthode indirecte </a:t>
            </a:r>
            <a:r>
              <a:rPr lang="fr-FR" sz="2400" b="1" dirty="0" smtClean="0"/>
              <a:t>:</a:t>
            </a:r>
          </a:p>
          <a:p>
            <a:pPr>
              <a:lnSpc>
                <a:spcPct val="300000"/>
              </a:lnSpc>
            </a:pPr>
            <a:r>
              <a:rPr lang="fr-FR" sz="2400" dirty="0" smtClean="0"/>
              <a:t> </a:t>
            </a:r>
            <a:r>
              <a:rPr lang="fr-FR" sz="2400" dirty="0"/>
              <a:t>– La valeur du </a:t>
            </a:r>
            <a:r>
              <a:rPr lang="fr-FR" sz="2400" dirty="0" err="1"/>
              <a:t>mesurande</a:t>
            </a:r>
            <a:r>
              <a:rPr lang="fr-FR" sz="2400" dirty="0"/>
              <a:t> est fonction d'autre </a:t>
            </a:r>
            <a:r>
              <a:rPr lang="fr-FR" sz="2400" dirty="0" smtClean="0"/>
              <a:t>mesures </a:t>
            </a:r>
          </a:p>
          <a:p>
            <a:pPr>
              <a:lnSpc>
                <a:spcPct val="300000"/>
              </a:lnSpc>
            </a:pPr>
            <a:r>
              <a:rPr lang="fr-FR" sz="2400" dirty="0" smtClean="0"/>
              <a:t>(utilisation de la chute de burette pour déterminer la concentration) </a:t>
            </a:r>
            <a:endParaRPr lang="fr-FR" sz="24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459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528034"/>
            <a:ext cx="1032885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2200" b="1" u="sng" dirty="0"/>
              <a:t>Mesurages, erreurs et incertitudes </a:t>
            </a:r>
            <a:endParaRPr lang="fr-FR" sz="2200" b="1" u="sng" dirty="0" smtClean="0"/>
          </a:p>
          <a:p>
            <a:pPr>
              <a:lnSpc>
                <a:spcPct val="200000"/>
              </a:lnSpc>
            </a:pPr>
            <a:r>
              <a:rPr lang="fr-FR" sz="2200" dirty="0" smtClean="0"/>
              <a:t>• </a:t>
            </a:r>
            <a:r>
              <a:rPr lang="fr-FR" sz="2200" dirty="0">
                <a:latin typeface="Batang" panose="02030600000101010101" pitchFamily="18" charset="-127"/>
                <a:ea typeface="Batang" panose="02030600000101010101" pitchFamily="18" charset="-127"/>
              </a:rPr>
              <a:t>Toute mesure est entachée d'erreurs </a:t>
            </a:r>
            <a:r>
              <a:rPr lang="fr-FR" sz="22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et d’incertitudes</a:t>
            </a:r>
          </a:p>
          <a:p>
            <a:pPr>
              <a:lnSpc>
                <a:spcPct val="200000"/>
              </a:lnSpc>
            </a:pPr>
            <a:r>
              <a:rPr lang="fr-FR" sz="22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– </a:t>
            </a:r>
            <a:r>
              <a:rPr lang="fr-FR" sz="2200" b="1" dirty="0">
                <a:latin typeface="Batang" panose="02030600000101010101" pitchFamily="18" charset="-127"/>
                <a:ea typeface="Batang" panose="02030600000101010101" pitchFamily="18" charset="-127"/>
              </a:rPr>
              <a:t>Erreurs et </a:t>
            </a:r>
            <a:r>
              <a:rPr lang="fr-FR" sz="22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incertitudes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sz="22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Définitions </a:t>
            </a:r>
            <a:r>
              <a:rPr lang="fr-FR" sz="2200" dirty="0">
                <a:latin typeface="Batang" panose="02030600000101010101" pitchFamily="18" charset="-127"/>
                <a:ea typeface="Batang" panose="02030600000101010101" pitchFamily="18" charset="-127"/>
              </a:rPr>
              <a:t>liées au résultat de </a:t>
            </a:r>
            <a:r>
              <a:rPr lang="fr-FR" sz="22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mesure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sz="22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Définition </a:t>
            </a:r>
            <a:r>
              <a:rPr lang="fr-FR" sz="2200" dirty="0">
                <a:latin typeface="Batang" panose="02030600000101010101" pitchFamily="18" charset="-127"/>
                <a:ea typeface="Batang" panose="02030600000101010101" pitchFamily="18" charset="-127"/>
              </a:rPr>
              <a:t>liées à l'appareil et à la méthode de mesure </a:t>
            </a:r>
            <a:endParaRPr lang="fr-FR" sz="2200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r-FR" sz="22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La </a:t>
            </a:r>
            <a:r>
              <a:rPr lang="fr-FR" sz="2200" dirty="0">
                <a:latin typeface="Batang" panose="02030600000101010101" pitchFamily="18" charset="-127"/>
                <a:ea typeface="Batang" panose="02030600000101010101" pitchFamily="18" charset="-127"/>
              </a:rPr>
              <a:t>recherche des sources d'erreurs </a:t>
            </a:r>
            <a:endParaRPr lang="fr-FR" sz="2200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>
              <a:lnSpc>
                <a:spcPct val="200000"/>
              </a:lnSpc>
            </a:pPr>
            <a:endParaRPr lang="fr-FR" sz="22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500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528034"/>
            <a:ext cx="10328856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2400" b="1" dirty="0" smtClean="0">
                <a:latin typeface="Cambria" panose="02040503050406030204" pitchFamily="18" charset="0"/>
              </a:rPr>
              <a:t>Erreur</a:t>
            </a:r>
            <a:r>
              <a:rPr lang="fr-FR" sz="2400" dirty="0" smtClean="0">
                <a:latin typeface="Cambria" panose="02040503050406030204" pitchFamily="18" charset="0"/>
              </a:rPr>
              <a:t> </a:t>
            </a:r>
            <a:r>
              <a:rPr lang="fr-FR" sz="2400" dirty="0">
                <a:latin typeface="Cambria" panose="02040503050406030204" pitchFamily="18" charset="0"/>
              </a:rPr>
              <a:t>= variable aléatoire avec une moyenne et un écart-type 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2400" b="1" dirty="0">
                <a:latin typeface="Cambria" panose="02040503050406030204" pitchFamily="18" charset="0"/>
              </a:rPr>
              <a:t>Erreur systématique : </a:t>
            </a:r>
            <a:r>
              <a:rPr lang="fr-FR" sz="2400" dirty="0">
                <a:latin typeface="Cambria" panose="02040503050406030204" pitchFamily="18" charset="0"/>
              </a:rPr>
              <a:t>coefficient de correction</a:t>
            </a:r>
            <a:endParaRPr lang="fr-FR" sz="2400" b="1" dirty="0">
              <a:latin typeface="Cambria" panose="02040503050406030204" pitchFamily="18" charset="0"/>
            </a:endParaRP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2400" b="1" dirty="0">
                <a:latin typeface="Cambria" panose="02040503050406030204" pitchFamily="18" charset="0"/>
              </a:rPr>
              <a:t>Erreur expérimentale (fluctuation)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2400" b="1" dirty="0">
                <a:latin typeface="Cambria" panose="02040503050406030204" pitchFamily="18" charset="0"/>
              </a:rPr>
              <a:t>Erreur Accidentelle</a:t>
            </a:r>
          </a:p>
          <a:p>
            <a:pPr>
              <a:lnSpc>
                <a:spcPct val="200000"/>
              </a:lnSpc>
            </a:pPr>
            <a:endParaRPr lang="fr-FR" sz="2200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012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7051" y="766622"/>
            <a:ext cx="1138541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fr-FR" sz="2400" b="1" dirty="0">
                <a:latin typeface="Cambria" panose="02040503050406030204" pitchFamily="18" charset="0"/>
              </a:rPr>
              <a:t>Une incertitude : </a:t>
            </a:r>
            <a:r>
              <a:rPr lang="fr-FR" sz="2400" dirty="0">
                <a:latin typeface="Cambria" panose="02040503050406030204" pitchFamily="18" charset="0"/>
              </a:rPr>
              <a:t>est l’estimation de l’erreur commise </a:t>
            </a:r>
            <a:endParaRPr lang="fr-FR" sz="2400" dirty="0" smtClean="0">
              <a:latin typeface="Cambria" panose="02040503050406030204" pitchFamily="18" charset="0"/>
            </a:endParaRP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Cambria" panose="02040503050406030204" pitchFamily="18" charset="0"/>
              </a:rPr>
              <a:t>Incertitude type: estimation de l’écart-type de l’erreur 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Cambria" panose="02040503050406030204" pitchFamily="18" charset="0"/>
              </a:rPr>
              <a:t>Incertitude élargie = k*incertitude type 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Cambria" panose="02040503050406030204" pitchFamily="18" charset="0"/>
              </a:rPr>
              <a:t>Intervalle de confiance: intervalle où la vraie valeur à n% de chances de se trouver </a:t>
            </a:r>
            <a:endParaRPr lang="fr-FR" sz="2400" dirty="0">
              <a:latin typeface="Cambria" panose="02040503050406030204" pitchFamily="18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982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06321" y="566678"/>
            <a:ext cx="95732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2400" b="1" u="sng" dirty="0" smtClean="0"/>
              <a:t>Le processus de mesure</a:t>
            </a:r>
          </a:p>
          <a:p>
            <a:pPr>
              <a:lnSpc>
                <a:spcPct val="200000"/>
              </a:lnSpc>
            </a:pPr>
            <a:r>
              <a:rPr lang="fr-FR" sz="2400" dirty="0" smtClean="0"/>
              <a:t>Soit V la valeur vraie 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2400" dirty="0" smtClean="0"/>
              <a:t>Le processus de mesure donne en fait 𝑀 = 𝑉 + </a:t>
            </a:r>
            <a:r>
              <a:rPr lang="fr-FR" sz="2400" b="1" dirty="0" smtClean="0">
                <a:solidFill>
                  <a:srgbClr val="FF0000"/>
                </a:solidFill>
              </a:rPr>
              <a:t>𝐷</a:t>
            </a:r>
            <a:r>
              <a:rPr lang="fr-FR" sz="2400" dirty="0" smtClean="0"/>
              <a:t> + </a:t>
            </a:r>
            <a:r>
              <a:rPr lang="fr-FR" sz="2400" b="1" dirty="0" smtClean="0">
                <a:solidFill>
                  <a:srgbClr val="00B050"/>
                </a:solidFill>
              </a:rPr>
              <a:t>𝐸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2400" b="1" dirty="0" smtClean="0">
                <a:solidFill>
                  <a:srgbClr val="00B050"/>
                </a:solidFill>
              </a:rPr>
              <a:t>E</a:t>
            </a:r>
            <a:r>
              <a:rPr lang="fr-FR" sz="2400" dirty="0" smtClean="0"/>
              <a:t> = erreur aléatoire (fluctuations) de moyenne et d’écart-type 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2400" b="1" dirty="0" smtClean="0">
                <a:solidFill>
                  <a:srgbClr val="FF0000"/>
                </a:solidFill>
              </a:rPr>
              <a:t>D</a:t>
            </a:r>
            <a:r>
              <a:rPr lang="fr-FR" sz="2400" dirty="0" smtClean="0"/>
              <a:t> = erreur systématique (constante) </a:t>
            </a:r>
            <a:endParaRPr lang="fr-FR" sz="24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0614-03E2-4612-A703-53EDEEFB8DE8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678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723</TotalTime>
  <Words>1196</Words>
  <Application>Microsoft Office PowerPoint</Application>
  <PresentationFormat>Grand écran</PresentationFormat>
  <Paragraphs>167</Paragraphs>
  <Slides>26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5" baseType="lpstr">
      <vt:lpstr>Arial</vt:lpstr>
      <vt:lpstr>Batang</vt:lpstr>
      <vt:lpstr>Calibri</vt:lpstr>
      <vt:lpstr>Cambria</vt:lpstr>
      <vt:lpstr>Tahoma</vt:lpstr>
      <vt:lpstr>Trebuchet MS</vt:lpstr>
      <vt:lpstr>Wingdings</vt:lpstr>
      <vt:lpstr>Wingdings 3</vt:lpstr>
      <vt:lpstr>Facette</vt:lpstr>
      <vt:lpstr>METROLOGIE ET RACCORDEMENT DES ETALONS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Utilisateur Windows</cp:lastModifiedBy>
  <cp:revision>77</cp:revision>
  <dcterms:created xsi:type="dcterms:W3CDTF">2016-05-13T17:20:07Z</dcterms:created>
  <dcterms:modified xsi:type="dcterms:W3CDTF">2020-04-01T11:11:15Z</dcterms:modified>
</cp:coreProperties>
</file>