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97" r:id="rId21"/>
    <p:sldId id="275" r:id="rId22"/>
    <p:sldId id="296" r:id="rId23"/>
    <p:sldId id="276" r:id="rId24"/>
    <p:sldId id="277" r:id="rId25"/>
    <p:sldId id="278" r:id="rId26"/>
    <p:sldId id="279" r:id="rId27"/>
    <p:sldId id="280" r:id="rId28"/>
    <p:sldId id="281" r:id="rId29"/>
    <p:sldId id="282" r:id="rId30"/>
    <p:sldId id="283" r:id="rId31"/>
    <p:sldId id="284" r:id="rId32"/>
    <p:sldId id="286" r:id="rId33"/>
    <p:sldId id="287" r:id="rId34"/>
    <p:sldId id="288" r:id="rId35"/>
    <p:sldId id="289" r:id="rId36"/>
    <p:sldId id="290" r:id="rId37"/>
    <p:sldId id="291" r:id="rId38"/>
    <p:sldId id="298" r:id="rId39"/>
    <p:sldId id="292" r:id="rId40"/>
    <p:sldId id="293" r:id="rId41"/>
    <p:sldId id="294" r:id="rId4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fr-FR" smtClean="0"/>
              <a:t>Modifiez le style du titre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7" name="Date Placeholder 6"/>
          <p:cNvSpPr>
            <a:spLocks noGrp="1"/>
          </p:cNvSpPr>
          <p:nvPr>
            <p:ph type="dt" sz="half" idx="10"/>
          </p:nvPr>
        </p:nvSpPr>
        <p:spPr/>
        <p:txBody>
          <a:bodyPr/>
          <a:lstStyle/>
          <a:p>
            <a:fld id="{51DFD116-F0F3-44E7-8C4B-83B057E1C6C8}" type="datetimeFigureOut">
              <a:rPr lang="fr-FR" smtClean="0"/>
              <a:pPr/>
              <a:t>02/04/2020</a:t>
            </a:fld>
            <a:endParaRPr lang="fr-FR"/>
          </a:p>
        </p:txBody>
      </p:sp>
      <p:sp>
        <p:nvSpPr>
          <p:cNvPr id="8" name="Slide Number Placeholder 7"/>
          <p:cNvSpPr>
            <a:spLocks noGrp="1"/>
          </p:cNvSpPr>
          <p:nvPr>
            <p:ph type="sldNum" sz="quarter" idx="11"/>
          </p:nvPr>
        </p:nvSpPr>
        <p:spPr/>
        <p:txBody>
          <a:bodyPr/>
          <a:lstStyle/>
          <a:p>
            <a:fld id="{CBA3A87E-8BBC-4C46-9B78-638768896550}" type="slidenum">
              <a:rPr lang="fr-FR" smtClean="0"/>
              <a:pPr/>
              <a:t>‹N°›</a:t>
            </a:fld>
            <a:endParaRPr lang="fr-FR"/>
          </a:p>
        </p:txBody>
      </p:sp>
      <p:sp>
        <p:nvSpPr>
          <p:cNvPr id="9" name="Footer Placeholder 8"/>
          <p:cNvSpPr>
            <a:spLocks noGrp="1"/>
          </p:cNvSpPr>
          <p:nvPr>
            <p:ph type="ftr" sz="quarter" idx="12"/>
          </p:nvPr>
        </p:nvSpPr>
        <p:spPr/>
        <p:txBody>
          <a:bodyPr/>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51DFD116-F0F3-44E7-8C4B-83B057E1C6C8}" type="datetimeFigureOut">
              <a:rPr lang="fr-FR" smtClean="0"/>
              <a:pPr/>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BA3A87E-8BBC-4C46-9B78-63876889655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51DFD116-F0F3-44E7-8C4B-83B057E1C6C8}" type="datetimeFigureOut">
              <a:rPr lang="fr-FR" smtClean="0"/>
              <a:pPr/>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BA3A87E-8BBC-4C46-9B78-63876889655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4" name="Date Placeholder 3"/>
          <p:cNvSpPr>
            <a:spLocks noGrp="1"/>
          </p:cNvSpPr>
          <p:nvPr>
            <p:ph type="dt" sz="half" idx="10"/>
          </p:nvPr>
        </p:nvSpPr>
        <p:spPr/>
        <p:txBody>
          <a:bodyPr/>
          <a:lstStyle/>
          <a:p>
            <a:fld id="{51DFD116-F0F3-44E7-8C4B-83B057E1C6C8}" type="datetimeFigureOut">
              <a:rPr lang="fr-FR" smtClean="0"/>
              <a:pPr/>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BA3A87E-8BBC-4C46-9B78-63876889655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fr-FR" smtClean="0"/>
              <a:t>Modifiez le style du titre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51DFD116-F0F3-44E7-8C4B-83B057E1C6C8}" type="datetimeFigureOut">
              <a:rPr lang="fr-FR" smtClean="0"/>
              <a:pPr/>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BA3A87E-8BBC-4C46-9B78-638768896550}" type="slidenum">
              <a:rPr lang="fr-FR" smtClean="0"/>
              <a:pPr/>
              <a:t>‹N°›</a:t>
            </a:fld>
            <a:endParaRPr lang="fr-FR"/>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5" name="Date Placeholder 4"/>
          <p:cNvSpPr>
            <a:spLocks noGrp="1"/>
          </p:cNvSpPr>
          <p:nvPr>
            <p:ph type="dt" sz="half" idx="10"/>
          </p:nvPr>
        </p:nvSpPr>
        <p:spPr/>
        <p:txBody>
          <a:bodyPr/>
          <a:lstStyle/>
          <a:p>
            <a:fld id="{51DFD116-F0F3-44E7-8C4B-83B057E1C6C8}" type="datetimeFigureOut">
              <a:rPr lang="fr-FR" smtClean="0"/>
              <a:pPr/>
              <a:t>02/04/2020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BA3A87E-8BBC-4C46-9B78-638768896550}" type="slidenum">
              <a:rPr lang="fr-FR" smtClean="0"/>
              <a:pPr/>
              <a:t>‹N°›</a:t>
            </a:fld>
            <a:endParaRPr lang="fr-FR"/>
          </a:p>
        </p:txBody>
      </p:sp>
      <p:sp>
        <p:nvSpPr>
          <p:cNvPr id="9" name="Content Placeholder 8"/>
          <p:cNvSpPr>
            <a:spLocks noGrp="1"/>
          </p:cNvSpPr>
          <p:nvPr>
            <p:ph sz="quarter" idx="13"/>
          </p:nvPr>
        </p:nvSpPr>
        <p:spPr>
          <a:xfrm>
            <a:off x="365760" y="1600200"/>
            <a:ext cx="4041648" cy="452628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7" name="Date Placeholder 6"/>
          <p:cNvSpPr>
            <a:spLocks noGrp="1"/>
          </p:cNvSpPr>
          <p:nvPr>
            <p:ph type="dt" sz="half" idx="10"/>
          </p:nvPr>
        </p:nvSpPr>
        <p:spPr/>
        <p:txBody>
          <a:bodyPr/>
          <a:lstStyle/>
          <a:p>
            <a:fld id="{51DFD116-F0F3-44E7-8C4B-83B057E1C6C8}" type="datetimeFigureOut">
              <a:rPr lang="fr-FR" smtClean="0"/>
              <a:pPr/>
              <a:t>02/04/2020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BA3A87E-8BBC-4C46-9B78-638768896550}" type="slidenum">
              <a:rPr lang="fr-FR" smtClean="0"/>
              <a:pPr/>
              <a:t>‹N°›</a:t>
            </a:fld>
            <a:endParaRPr lang="fr-FR"/>
          </a:p>
        </p:txBody>
      </p:sp>
      <p:sp>
        <p:nvSpPr>
          <p:cNvPr id="11" name="Content Placeholder 10"/>
          <p:cNvSpPr>
            <a:spLocks noGrp="1"/>
          </p:cNvSpPr>
          <p:nvPr>
            <p:ph sz="quarter" idx="13"/>
          </p:nvPr>
        </p:nvSpPr>
        <p:spPr>
          <a:xfrm>
            <a:off x="457200" y="2212848"/>
            <a:ext cx="4041648" cy="391363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51DFD116-F0F3-44E7-8C4B-83B057E1C6C8}" type="datetimeFigureOut">
              <a:rPr lang="fr-FR" smtClean="0"/>
              <a:pPr/>
              <a:t>02/04/2020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CBA3A87E-8BBC-4C46-9B78-63876889655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DFD116-F0F3-44E7-8C4B-83B057E1C6C8}" type="datetimeFigureOut">
              <a:rPr lang="fr-FR" smtClean="0"/>
              <a:pPr/>
              <a:t>02/04/2020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CBA3A87E-8BBC-4C46-9B78-63876889655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fr-FR" smtClean="0"/>
              <a:t>Modifiez le style du titre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1DFD116-F0F3-44E7-8C4B-83B057E1C6C8}" type="datetimeFigureOut">
              <a:rPr lang="fr-FR" smtClean="0"/>
              <a:pPr/>
              <a:t>02/04/2020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BA3A87E-8BBC-4C46-9B78-63876889655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fr-FR" smtClean="0"/>
              <a:t>Modifiez le style du titre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1DFD116-F0F3-44E7-8C4B-83B057E1C6C8}" type="datetimeFigureOut">
              <a:rPr lang="fr-FR" smtClean="0"/>
              <a:pPr/>
              <a:t>02/04/2020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BA3A87E-8BBC-4C46-9B78-638768896550}"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fr-FR" smtClean="0"/>
              <a:t>Modifiez le style du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51DFD116-F0F3-44E7-8C4B-83B057E1C6C8}" type="datetimeFigureOut">
              <a:rPr lang="fr-FR" smtClean="0"/>
              <a:pPr/>
              <a:t>02/04/2020</a:t>
            </a:fld>
            <a:endParaRPr lang="fr-FR"/>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fr-FR"/>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CBA3A87E-8BBC-4C46-9B78-638768896550}" type="slidenum">
              <a:rPr lang="fr-FR" smtClean="0"/>
              <a:pPr/>
              <a:t>‹N°›</a:t>
            </a:fld>
            <a:endParaRPr lang="fr-FR"/>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611560" y="692696"/>
            <a:ext cx="7992888" cy="5544616"/>
          </a:xfrm>
        </p:spPr>
        <p:txBody>
          <a:bodyPr>
            <a:normAutofit/>
          </a:bodyPr>
          <a:lstStyle/>
          <a:p>
            <a:pPr algn="l"/>
            <a:endParaRPr lang="fr-FR" sz="1200" b="1" i="0" u="none" strike="noStrike" baseline="0" dirty="0" smtClean="0">
              <a:solidFill>
                <a:schemeClr val="tx1"/>
              </a:solidFill>
              <a:latin typeface="+mj-lt"/>
            </a:endParaRPr>
          </a:p>
          <a:p>
            <a:endParaRPr lang="fr-FR" sz="4400" b="1" dirty="0">
              <a:solidFill>
                <a:srgbClr val="FF0000"/>
              </a:solidFill>
              <a:latin typeface="+mj-lt"/>
            </a:endParaRPr>
          </a:p>
          <a:p>
            <a:r>
              <a:rPr lang="fr-FR" sz="4400" b="1" i="0" u="none" strike="noStrike" baseline="0" dirty="0" smtClean="0">
                <a:solidFill>
                  <a:srgbClr val="FF0000"/>
                </a:solidFill>
                <a:latin typeface="Calibri" panose="020F0502020204030204" pitchFamily="34" charset="0"/>
              </a:rPr>
              <a:t>Diarrhée chronique</a:t>
            </a:r>
          </a:p>
          <a:p>
            <a:endParaRPr lang="fr-FR" sz="4400" b="1" dirty="0">
              <a:solidFill>
                <a:srgbClr val="FF0000"/>
              </a:solidFill>
              <a:latin typeface="Calibri" panose="020F0502020204030204" pitchFamily="34" charset="0"/>
            </a:endParaRPr>
          </a:p>
          <a:p>
            <a:endParaRPr lang="fr-FR" sz="4400" b="1" dirty="0" smtClean="0">
              <a:solidFill>
                <a:srgbClr val="FF0000"/>
              </a:solidFill>
              <a:latin typeface="Calibri" panose="020F0502020204030204" pitchFamily="34" charset="0"/>
            </a:endParaRPr>
          </a:p>
          <a:p>
            <a:endParaRPr lang="fr-FR" sz="4400" b="1" dirty="0">
              <a:solidFill>
                <a:srgbClr val="FF0000"/>
              </a:solidFill>
              <a:latin typeface="Calibri" panose="020F0502020204030204" pitchFamily="34" charset="0"/>
            </a:endParaRPr>
          </a:p>
          <a:p>
            <a:r>
              <a:rPr lang="fr-FR" sz="1400" b="1" dirty="0" smtClean="0">
                <a:solidFill>
                  <a:schemeClr val="tx1"/>
                </a:solidFill>
                <a:latin typeface="Calibri" panose="020F0502020204030204" pitchFamily="34" charset="0"/>
              </a:rPr>
              <a:t>Dr ESSALHI. H Maitre a</a:t>
            </a:r>
            <a:r>
              <a:rPr lang="fr-FR" sz="1400" b="1" i="1" dirty="0" smtClean="0">
                <a:solidFill>
                  <a:schemeClr val="tx1"/>
                </a:solidFill>
                <a:latin typeface="Calibri" panose="020F0502020204030204" pitchFamily="34" charset="0"/>
              </a:rPr>
              <a:t>ssistante en Hépato-Gastro-Entérologie</a:t>
            </a:r>
          </a:p>
          <a:p>
            <a:r>
              <a:rPr lang="fr-FR" sz="1400" b="1" i="1" dirty="0" smtClean="0">
                <a:solidFill>
                  <a:schemeClr val="tx1"/>
                </a:solidFill>
                <a:latin typeface="Calibri" panose="020F0502020204030204" pitchFamily="34" charset="0"/>
              </a:rPr>
              <a:t>Année universitaire 2018-2019</a:t>
            </a:r>
            <a:endParaRPr lang="fr-FR" sz="1400" b="1" dirty="0">
              <a:solidFill>
                <a:schemeClr val="tx1"/>
              </a:solidFill>
              <a:latin typeface="Calibri" panose="020F0502020204030204" pitchFamily="34" charset="0"/>
            </a:endParaRPr>
          </a:p>
        </p:txBody>
      </p:sp>
      <p:sp>
        <p:nvSpPr>
          <p:cNvPr id="4" name="Rectangle 3"/>
          <p:cNvSpPr/>
          <p:nvPr/>
        </p:nvSpPr>
        <p:spPr>
          <a:xfrm>
            <a:off x="0" y="0"/>
            <a:ext cx="2944652" cy="276999"/>
          </a:xfrm>
          <a:prstGeom prst="rect">
            <a:avLst/>
          </a:prstGeom>
        </p:spPr>
        <p:txBody>
          <a:bodyPr wrap="none">
            <a:spAutoFit/>
          </a:bodyPr>
          <a:lstStyle/>
          <a:p>
            <a:r>
              <a:rPr lang="fr-FR" sz="1200" b="1" dirty="0">
                <a:latin typeface="Calibri" panose="020F0502020204030204" pitchFamily="34" charset="0"/>
              </a:rPr>
              <a:t>Diarrhée chronique  Dr ESSALHI  2018-2019</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697948" y="2780928"/>
            <a:ext cx="3566716" cy="194421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1303117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a:bodyPr>
          <a:lstStyle/>
          <a:p>
            <a:pPr marL="0" indent="0">
              <a:buNone/>
            </a:pPr>
            <a:r>
              <a:rPr lang="fr-FR" sz="3000" b="1" i="0" u="none" strike="noStrike" baseline="0" dirty="0" smtClean="0">
                <a:solidFill>
                  <a:srgbClr val="00B050"/>
                </a:solidFill>
                <a:latin typeface="Calibri" panose="020F0502020204030204" pitchFamily="34" charset="0"/>
              </a:rPr>
              <a:t>B- Examen clinique:</a:t>
            </a:r>
          </a:p>
          <a:p>
            <a:pPr marL="0" indent="0">
              <a:buNone/>
            </a:pPr>
            <a:r>
              <a:rPr lang="fr-FR" b="0" i="0" u="none" strike="noStrike" baseline="0" dirty="0" smtClean="0">
                <a:solidFill>
                  <a:schemeClr val="tx1"/>
                </a:solidFill>
                <a:latin typeface="Calibri" panose="020F0502020204030204" pitchFamily="34" charset="0"/>
              </a:rPr>
              <a:t>Outre l’examen abdomino-pelvien (avec toucher rectal), il est important d’examiner :</a:t>
            </a:r>
          </a:p>
          <a:p>
            <a:pPr marL="0" indent="0">
              <a:buNone/>
            </a:pPr>
            <a:r>
              <a:rPr lang="fr-FR" b="0" i="0" u="none" strike="noStrike" baseline="0" dirty="0" smtClean="0">
                <a:solidFill>
                  <a:schemeClr val="tx1"/>
                </a:solidFill>
                <a:latin typeface="Calibri" panose="020F0502020204030204" pitchFamily="34" charset="0"/>
              </a:rPr>
              <a:t>      • </a:t>
            </a:r>
            <a:r>
              <a:rPr lang="fr-FR" dirty="0">
                <a:solidFill>
                  <a:schemeClr val="tx1"/>
                </a:solidFill>
                <a:latin typeface="Calibri" panose="020F0502020204030204" pitchFamily="34" charset="0"/>
              </a:rPr>
              <a:t>L</a:t>
            </a:r>
            <a:r>
              <a:rPr lang="fr-FR" b="0" i="0" u="none" strike="noStrike" baseline="0" dirty="0" smtClean="0">
                <a:solidFill>
                  <a:schemeClr val="tx1"/>
                </a:solidFill>
                <a:latin typeface="Calibri" panose="020F0502020204030204" pitchFamily="34" charset="0"/>
              </a:rPr>
              <a:t>e poids, la taille, l’indice de masse corporelle et la </a:t>
            </a:r>
          </a:p>
          <a:p>
            <a:pPr marL="0" lvl="0" indent="0">
              <a:buNone/>
            </a:pPr>
            <a:r>
              <a:rPr lang="fr-FR" dirty="0" smtClean="0">
                <a:solidFill>
                  <a:schemeClr val="tx1"/>
                </a:solidFill>
                <a:latin typeface="Calibri" panose="020F0502020204030204" pitchFamily="34" charset="0"/>
              </a:rPr>
              <a:t>       </a:t>
            </a:r>
            <a:r>
              <a:rPr lang="fr-FR" dirty="0">
                <a:solidFill>
                  <a:prstClr val="black"/>
                </a:solidFill>
                <a:latin typeface="Calibri" panose="020F0502020204030204" pitchFamily="34" charset="0"/>
              </a:rPr>
              <a:t>cinétique  de perte pondérale en cas d’amaigrissement </a:t>
            </a:r>
            <a:r>
              <a:rPr lang="fr-FR" dirty="0" smtClean="0">
                <a:solidFill>
                  <a:prstClr val="black"/>
                </a:solidFill>
                <a:latin typeface="Calibri" panose="020F0502020204030204" pitchFamily="34" charset="0"/>
              </a:rPr>
              <a:t>;</a:t>
            </a:r>
            <a:endParaRPr lang="fr-FR" dirty="0">
              <a:solidFill>
                <a:schemeClr val="tx1"/>
              </a:solidFill>
              <a:latin typeface="Calibri" panose="020F0502020204030204" pitchFamily="34" charset="0"/>
            </a:endParaRPr>
          </a:p>
          <a:p>
            <a:pPr marL="0" indent="0">
              <a:buNone/>
            </a:pPr>
            <a:r>
              <a:rPr lang="fr-FR" b="0" i="0" u="none" strike="noStrike" baseline="0" dirty="0" smtClean="0">
                <a:solidFill>
                  <a:schemeClr val="tx1"/>
                </a:solidFill>
                <a:latin typeface="Calibri" panose="020F0502020204030204" pitchFamily="34" charset="0"/>
              </a:rPr>
              <a:t>      • </a:t>
            </a:r>
            <a:r>
              <a:rPr lang="fr-FR" dirty="0">
                <a:solidFill>
                  <a:schemeClr val="tx1"/>
                </a:solidFill>
                <a:latin typeface="Calibri" panose="020F0502020204030204" pitchFamily="34" charset="0"/>
              </a:rPr>
              <a:t>L</a:t>
            </a:r>
            <a:r>
              <a:rPr lang="fr-FR" b="0" i="0" u="none" strike="noStrike" baseline="0" dirty="0" smtClean="0">
                <a:solidFill>
                  <a:schemeClr val="tx1"/>
                </a:solidFill>
                <a:latin typeface="Calibri" panose="020F0502020204030204" pitchFamily="34" charset="0"/>
              </a:rPr>
              <a:t>es téguments et la cavité buccale ;</a:t>
            </a:r>
          </a:p>
          <a:p>
            <a:pPr marL="0" indent="0">
              <a:buNone/>
            </a:pPr>
            <a:r>
              <a:rPr lang="fr-FR" b="0" i="0" u="none" strike="noStrike" baseline="0" dirty="0" smtClean="0">
                <a:solidFill>
                  <a:schemeClr val="tx1"/>
                </a:solidFill>
                <a:latin typeface="Calibri" panose="020F0502020204030204" pitchFamily="34" charset="0"/>
              </a:rPr>
              <a:t>      • </a:t>
            </a:r>
            <a:r>
              <a:rPr lang="fr-FR" dirty="0">
                <a:solidFill>
                  <a:schemeClr val="tx1"/>
                </a:solidFill>
                <a:latin typeface="Calibri" panose="020F0502020204030204" pitchFamily="34" charset="0"/>
              </a:rPr>
              <a:t>L</a:t>
            </a:r>
            <a:r>
              <a:rPr lang="fr-FR" b="0" i="0" u="none" strike="noStrike" baseline="0" dirty="0" smtClean="0">
                <a:solidFill>
                  <a:schemeClr val="tx1"/>
                </a:solidFill>
                <a:latin typeface="Calibri" panose="020F0502020204030204" pitchFamily="34" charset="0"/>
              </a:rPr>
              <a:t>a glande thyroïde ;</a:t>
            </a:r>
          </a:p>
          <a:p>
            <a:pPr marL="0" indent="0">
              <a:buNone/>
            </a:pPr>
            <a:r>
              <a:rPr lang="fr-FR" b="0" i="0" u="none" strike="noStrike" baseline="0" dirty="0" smtClean="0">
                <a:solidFill>
                  <a:schemeClr val="tx1"/>
                </a:solidFill>
                <a:latin typeface="Calibri" panose="020F0502020204030204" pitchFamily="34" charset="0"/>
              </a:rPr>
              <a:t>      • </a:t>
            </a:r>
            <a:r>
              <a:rPr lang="fr-FR" dirty="0">
                <a:solidFill>
                  <a:schemeClr val="tx1"/>
                </a:solidFill>
                <a:latin typeface="Calibri" panose="020F0502020204030204" pitchFamily="34" charset="0"/>
              </a:rPr>
              <a:t>L</a:t>
            </a:r>
            <a:r>
              <a:rPr lang="fr-FR" b="0" i="0" u="none" strike="noStrike" baseline="0" dirty="0" smtClean="0">
                <a:solidFill>
                  <a:schemeClr val="tx1"/>
                </a:solidFill>
                <a:latin typeface="Calibri" panose="020F0502020204030204" pitchFamily="34" charset="0"/>
              </a:rPr>
              <a:t>es vaisseaux périphériques et abdominaux (auscultation)</a:t>
            </a:r>
          </a:p>
          <a:p>
            <a:pPr marL="0" indent="0">
              <a:buNone/>
            </a:pPr>
            <a:r>
              <a:rPr lang="fr-FR" dirty="0">
                <a:solidFill>
                  <a:schemeClr val="tx1"/>
                </a:solidFill>
                <a:latin typeface="Calibri" panose="020F0502020204030204" pitchFamily="34" charset="0"/>
              </a:rPr>
              <a:t> </a:t>
            </a:r>
            <a:r>
              <a:rPr lang="fr-FR" dirty="0" smtClean="0">
                <a:solidFill>
                  <a:schemeClr val="tx1"/>
                </a:solidFill>
                <a:latin typeface="Calibri" panose="020F0502020204030204" pitchFamily="34" charset="0"/>
              </a:rPr>
              <a:t>      </a:t>
            </a:r>
            <a:r>
              <a:rPr lang="fr-FR" dirty="0" smtClean="0">
                <a:solidFill>
                  <a:prstClr val="black"/>
                </a:solidFill>
                <a:latin typeface="Calibri" panose="020F0502020204030204" pitchFamily="34" charset="0"/>
              </a:rPr>
              <a:t>dans </a:t>
            </a:r>
            <a:r>
              <a:rPr lang="fr-FR" dirty="0">
                <a:solidFill>
                  <a:prstClr val="black"/>
                </a:solidFill>
                <a:latin typeface="Calibri" panose="020F0502020204030204" pitchFamily="34" charset="0"/>
              </a:rPr>
              <a:t>l’hypothèse d’une ischémie mésentérique ;</a:t>
            </a:r>
            <a:endParaRPr lang="fr-FR" b="0" i="0" u="none" strike="noStrike" baseline="0" dirty="0" smtClean="0">
              <a:solidFill>
                <a:schemeClr val="tx1"/>
              </a:solidFill>
              <a:latin typeface="Calibri" panose="020F0502020204030204" pitchFamily="34" charset="0"/>
            </a:endParaRPr>
          </a:p>
          <a:p>
            <a:pPr marL="0" indent="0">
              <a:buNone/>
            </a:pPr>
            <a:r>
              <a:rPr lang="fr-FR" b="0" i="0" u="none" strike="noStrike" baseline="0" dirty="0" smtClean="0">
                <a:solidFill>
                  <a:schemeClr val="tx1"/>
                </a:solidFill>
                <a:latin typeface="Calibri" panose="020F0502020204030204" pitchFamily="34" charset="0"/>
              </a:rPr>
              <a:t>      • </a:t>
            </a:r>
            <a:r>
              <a:rPr lang="fr-FR" dirty="0">
                <a:solidFill>
                  <a:schemeClr val="tx1"/>
                </a:solidFill>
                <a:latin typeface="Calibri" panose="020F0502020204030204" pitchFamily="34" charset="0"/>
              </a:rPr>
              <a:t>L</a:t>
            </a:r>
            <a:r>
              <a:rPr lang="fr-FR" b="0" i="0" u="none" strike="noStrike" baseline="0" dirty="0" smtClean="0">
                <a:solidFill>
                  <a:schemeClr val="tx1"/>
                </a:solidFill>
                <a:latin typeface="Calibri" panose="020F0502020204030204" pitchFamily="34" charset="0"/>
              </a:rPr>
              <a:t>es ganglions périphériques.</a:t>
            </a:r>
          </a:p>
          <a:p>
            <a:pPr marL="0" indent="0">
              <a:buNone/>
            </a:pPr>
            <a:r>
              <a:rPr lang="fr-FR" b="0" i="0" u="none" strike="noStrike" baseline="0" dirty="0" smtClean="0">
                <a:solidFill>
                  <a:schemeClr val="tx1"/>
                </a:solidFill>
                <a:latin typeface="Calibri" panose="020F0502020204030204" pitchFamily="34" charset="0"/>
              </a:rPr>
              <a:t>Certaines découvertes d’examen orientent vers des syndromes ou maladies (tableau 1).</a:t>
            </a:r>
            <a:endParaRPr lang="fr-FR" dirty="0">
              <a:solidFill>
                <a:schemeClr val="tx1"/>
              </a:solidFill>
              <a:latin typeface="Calibri" panose="020F0502020204030204" pitchFamily="34" charset="0"/>
            </a:endParaRPr>
          </a:p>
        </p:txBody>
      </p:sp>
      <p:sp>
        <p:nvSpPr>
          <p:cNvPr id="4" name="Rectangle 3"/>
          <p:cNvSpPr/>
          <p:nvPr/>
        </p:nvSpPr>
        <p:spPr>
          <a:xfrm>
            <a:off x="-5292" y="0"/>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35743718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lstStyle/>
          <a:p>
            <a:pPr marL="0" indent="0">
              <a:buNone/>
            </a:pPr>
            <a:r>
              <a:rPr lang="fr-FR" sz="1800" b="1" i="0" u="none" strike="noStrike" baseline="0" dirty="0" smtClean="0">
                <a:solidFill>
                  <a:schemeClr val="tx1"/>
                </a:solidFill>
                <a:latin typeface="Calibri" panose="020F0502020204030204" pitchFamily="34" charset="0"/>
              </a:rPr>
              <a:t>Tableau 1:</a:t>
            </a:r>
            <a:r>
              <a:rPr lang="fr-FR" sz="1800" b="1" dirty="0">
                <a:solidFill>
                  <a:schemeClr val="tx1"/>
                </a:solidFill>
                <a:latin typeface="Calibri" panose="020F0502020204030204" pitchFamily="34" charset="0"/>
              </a:rPr>
              <a:t> </a:t>
            </a:r>
            <a:r>
              <a:rPr lang="fr-FR" sz="1800" b="1" i="0" u="none" strike="noStrike" baseline="0" dirty="0" smtClean="0">
                <a:solidFill>
                  <a:schemeClr val="tx1"/>
                </a:solidFill>
                <a:latin typeface="Calibri" panose="020F0502020204030204" pitchFamily="34" charset="0"/>
              </a:rPr>
              <a:t>Signes d’examen à chercher devant une diarrhée chronique</a:t>
            </a:r>
          </a:p>
          <a:p>
            <a:endParaRPr lang="fr-F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3142" y="980728"/>
            <a:ext cx="9157142" cy="4771707"/>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6106" y="5752435"/>
            <a:ext cx="9142218" cy="9169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4" name="Rectangle 3"/>
          <p:cNvSpPr/>
          <p:nvPr/>
        </p:nvSpPr>
        <p:spPr>
          <a:xfrm>
            <a:off x="1782" y="6974"/>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27683615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548680"/>
            <a:ext cx="8229600" cy="5505475"/>
          </a:xfrm>
        </p:spPr>
        <p:txBody>
          <a:bodyPr>
            <a:normAutofit fontScale="92500" lnSpcReduction="10000"/>
          </a:bodyPr>
          <a:lstStyle/>
          <a:p>
            <a:pPr marL="0" indent="0">
              <a:buNone/>
            </a:pPr>
            <a:r>
              <a:rPr lang="fr-FR" sz="3000" b="1" i="0" u="none" strike="noStrike" baseline="0" dirty="0" smtClean="0">
                <a:solidFill>
                  <a:srgbClr val="FF0000"/>
                </a:solidFill>
                <a:latin typeface="Calibri" panose="020F0502020204030204" pitchFamily="34" charset="0"/>
              </a:rPr>
              <a:t>IV. Examens complémentaires</a:t>
            </a:r>
          </a:p>
          <a:p>
            <a:pPr marL="0" indent="0">
              <a:buNone/>
            </a:pPr>
            <a:r>
              <a:rPr lang="fr-FR" sz="3000" b="1" i="0" u="none" strike="noStrike" baseline="0" dirty="0" smtClean="0">
                <a:solidFill>
                  <a:srgbClr val="00B050"/>
                </a:solidFill>
                <a:latin typeface="Calibri" panose="020F0502020204030204" pitchFamily="34" charset="0"/>
              </a:rPr>
              <a:t>A- Examens biologiques</a:t>
            </a:r>
          </a:p>
          <a:p>
            <a:pPr marL="0" indent="0">
              <a:buNone/>
            </a:pPr>
            <a:r>
              <a:rPr lang="fr-FR" sz="2600" b="1" i="0" u="none" strike="noStrike" baseline="0" dirty="0" smtClean="0">
                <a:solidFill>
                  <a:srgbClr val="0070C0"/>
                </a:solidFill>
                <a:latin typeface="Calibri" panose="020F0502020204030204" pitchFamily="34" charset="0"/>
              </a:rPr>
              <a:t>1. Examens systématiques d’orientation:</a:t>
            </a:r>
          </a:p>
          <a:p>
            <a:pPr marL="0" indent="0">
              <a:buNone/>
            </a:pPr>
            <a:r>
              <a:rPr lang="fr-FR" sz="2600" b="0" i="0" u="none" strike="noStrike" baseline="0" dirty="0" smtClean="0">
                <a:solidFill>
                  <a:schemeClr val="tx1"/>
                </a:solidFill>
                <a:latin typeface="Calibri" panose="020F0502020204030204" pitchFamily="34" charset="0"/>
              </a:rPr>
              <a:t>• Numération-formule sanguine (recherche d’anémie carentielle).</a:t>
            </a:r>
          </a:p>
          <a:p>
            <a:pPr marL="0" indent="0">
              <a:buNone/>
            </a:pPr>
            <a:r>
              <a:rPr lang="fr-FR" sz="2600" b="0" i="0" u="none" strike="noStrike" baseline="0" dirty="0" smtClean="0">
                <a:solidFill>
                  <a:schemeClr val="tx1"/>
                </a:solidFill>
                <a:latin typeface="Calibri" panose="020F0502020204030204" pitchFamily="34" charset="0"/>
              </a:rPr>
              <a:t>• Protéine C-réactive (syndrome inflammatoire).</a:t>
            </a:r>
          </a:p>
          <a:p>
            <a:pPr marL="0" indent="0">
              <a:buNone/>
            </a:pPr>
            <a:r>
              <a:rPr lang="fr-FR" sz="2600" b="0" i="0" u="none" strike="noStrike" baseline="0" dirty="0" smtClean="0">
                <a:solidFill>
                  <a:schemeClr val="tx1"/>
                </a:solidFill>
                <a:latin typeface="Calibri" panose="020F0502020204030204" pitchFamily="34" charset="0"/>
              </a:rPr>
              <a:t>• Ionogramme sanguin, urémie, créatininémie avec calcémie, phosphorémie, magnésémie,</a:t>
            </a:r>
            <a:r>
              <a:rPr lang="fr-FR" sz="2600" b="0" i="0" u="none" strike="noStrike" dirty="0" smtClean="0">
                <a:solidFill>
                  <a:schemeClr val="tx1"/>
                </a:solidFill>
                <a:latin typeface="Calibri" panose="020F0502020204030204" pitchFamily="34" charset="0"/>
              </a:rPr>
              <a:t> </a:t>
            </a:r>
            <a:r>
              <a:rPr lang="fr-FR" sz="2600" b="0" i="0" u="none" strike="noStrike" baseline="0" dirty="0" smtClean="0">
                <a:solidFill>
                  <a:schemeClr val="tx1"/>
                </a:solidFill>
                <a:latin typeface="Calibri" panose="020F0502020204030204" pitchFamily="34" charset="0"/>
              </a:rPr>
              <a:t>(troubles hydro-électrolytiques).</a:t>
            </a:r>
          </a:p>
          <a:p>
            <a:pPr marL="0" indent="0">
              <a:buNone/>
            </a:pPr>
            <a:r>
              <a:rPr lang="fr-FR" sz="2600" b="0" i="0" u="none" strike="noStrike" baseline="0" dirty="0" smtClean="0">
                <a:solidFill>
                  <a:schemeClr val="tx1"/>
                </a:solidFill>
                <a:latin typeface="Calibri" panose="020F0502020204030204" pitchFamily="34" charset="0"/>
              </a:rPr>
              <a:t>• Ferritinémie, vitamine B12 et folates sériques.</a:t>
            </a:r>
          </a:p>
          <a:p>
            <a:pPr marL="0" indent="0">
              <a:buNone/>
            </a:pPr>
            <a:r>
              <a:rPr lang="fr-FR" sz="2600" b="0" i="0" u="none" strike="noStrike" baseline="0" dirty="0" smtClean="0">
                <a:solidFill>
                  <a:schemeClr val="tx1"/>
                </a:solidFill>
                <a:latin typeface="Calibri" panose="020F0502020204030204" pitchFamily="34" charset="0"/>
              </a:rPr>
              <a:t>• Temps de Quick (éventuelle carence en facteurs de la coagulation vitamine K-dépendants</a:t>
            </a:r>
            <a:r>
              <a:rPr lang="fr-FR" sz="2600" b="0" i="0" u="none" strike="noStrike" dirty="0" smtClean="0">
                <a:solidFill>
                  <a:schemeClr val="tx1"/>
                </a:solidFill>
                <a:latin typeface="Calibri" panose="020F0502020204030204" pitchFamily="34" charset="0"/>
              </a:rPr>
              <a:t> </a:t>
            </a:r>
            <a:r>
              <a:rPr lang="fr-FR" sz="2600" b="0" i="0" u="none" strike="noStrike" baseline="0" dirty="0" smtClean="0">
                <a:solidFill>
                  <a:schemeClr val="tx1"/>
                </a:solidFill>
                <a:latin typeface="Calibri" panose="020F0502020204030204" pitchFamily="34" charset="0"/>
              </a:rPr>
              <a:t>[II, VII, IX et X] par malabsorption de la vitamine K).</a:t>
            </a:r>
          </a:p>
          <a:p>
            <a:pPr marL="0" indent="0">
              <a:buNone/>
            </a:pPr>
            <a:r>
              <a:rPr lang="fr-FR" sz="2600" b="0" i="0" u="none" strike="noStrike" baseline="0" dirty="0" smtClean="0">
                <a:solidFill>
                  <a:schemeClr val="tx1"/>
                </a:solidFill>
                <a:latin typeface="Calibri" panose="020F0502020204030204" pitchFamily="34" charset="0"/>
              </a:rPr>
              <a:t>• Électrophorèse des protéines (hypo-albuminémie par exsudation).</a:t>
            </a:r>
            <a:endParaRPr lang="fr-FR" sz="2600" dirty="0">
              <a:solidFill>
                <a:schemeClr val="tx1"/>
              </a:solidFill>
              <a:latin typeface="Calibri" panose="020F0502020204030204" pitchFamily="34" charset="0"/>
            </a:endParaRPr>
          </a:p>
        </p:txBody>
      </p:sp>
      <p:sp>
        <p:nvSpPr>
          <p:cNvPr id="4" name="Rectangle 3"/>
          <p:cNvSpPr/>
          <p:nvPr/>
        </p:nvSpPr>
        <p:spPr>
          <a:xfrm>
            <a:off x="0" y="-6881"/>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2515447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a:buFont typeface="Wingdings" panose="05000000000000000000" pitchFamily="2" charset="2"/>
              <a:buChar char="Ø"/>
            </a:pPr>
            <a:r>
              <a:rPr lang="fr-FR" b="0" i="0" u="none" strike="noStrike" baseline="0" dirty="0" smtClean="0">
                <a:solidFill>
                  <a:schemeClr val="tx1"/>
                </a:solidFill>
                <a:latin typeface="Calibri" panose="020F0502020204030204" pitchFamily="34" charset="0"/>
              </a:rPr>
              <a:t>Éventuellement (en fonction du contexte) :</a:t>
            </a:r>
          </a:p>
          <a:p>
            <a:pPr marL="0" indent="0">
              <a:buNone/>
            </a:pPr>
            <a:endParaRPr lang="fr-FR" b="0" i="0" u="none" strike="noStrike" baseline="0" dirty="0" smtClean="0">
              <a:solidFill>
                <a:schemeClr val="tx1"/>
              </a:solidFill>
              <a:latin typeface="Calibri" panose="020F0502020204030204" pitchFamily="34" charset="0"/>
            </a:endParaRPr>
          </a:p>
          <a:p>
            <a:pPr lvl="2">
              <a:buFont typeface="Wingdings" panose="05000000000000000000" pitchFamily="2" charset="2"/>
              <a:buChar char="v"/>
            </a:pPr>
            <a:r>
              <a:rPr lang="fr-FR" sz="2400" b="0" i="0" u="none" strike="noStrike" baseline="0" dirty="0" smtClean="0">
                <a:solidFill>
                  <a:schemeClr val="tx1"/>
                </a:solidFill>
                <a:latin typeface="Calibri" panose="020F0502020204030204" pitchFamily="34" charset="0"/>
              </a:rPr>
              <a:t> </a:t>
            </a:r>
            <a:r>
              <a:rPr lang="fr-FR" sz="2400" dirty="0">
                <a:solidFill>
                  <a:schemeClr val="tx1"/>
                </a:solidFill>
                <a:latin typeface="Calibri" panose="020F0502020204030204" pitchFamily="34" charset="0"/>
              </a:rPr>
              <a:t>D</a:t>
            </a:r>
            <a:r>
              <a:rPr lang="fr-FR" sz="2400" b="0" i="0" u="none" strike="noStrike" baseline="0" dirty="0" smtClean="0">
                <a:solidFill>
                  <a:schemeClr val="tx1"/>
                </a:solidFill>
                <a:latin typeface="Calibri" panose="020F0502020204030204" pitchFamily="34" charset="0"/>
              </a:rPr>
              <a:t>osage pondéral des immuno-globulines</a:t>
            </a:r>
          </a:p>
          <a:p>
            <a:pPr marL="0" lvl="0" indent="0">
              <a:buNone/>
            </a:pPr>
            <a:r>
              <a:rPr lang="fr-FR" dirty="0" smtClean="0">
                <a:solidFill>
                  <a:schemeClr val="tx1"/>
                </a:solidFill>
                <a:latin typeface="Calibri" panose="020F0502020204030204" pitchFamily="34" charset="0"/>
              </a:rPr>
              <a:t>              </a:t>
            </a:r>
            <a:r>
              <a:rPr lang="fr-FR" dirty="0">
                <a:solidFill>
                  <a:schemeClr val="tx1"/>
                </a:solidFill>
                <a:latin typeface="Calibri" panose="020F0502020204030204" pitchFamily="34" charset="0"/>
              </a:rPr>
              <a:t>(une carence nette témoigne d’un déficit</a:t>
            </a:r>
          </a:p>
          <a:p>
            <a:pPr marL="0" lvl="0" indent="0">
              <a:buNone/>
            </a:pPr>
            <a:r>
              <a:rPr lang="fr-FR" dirty="0" smtClean="0">
                <a:solidFill>
                  <a:schemeClr val="tx1"/>
                </a:solidFill>
                <a:latin typeface="Calibri" panose="020F0502020204030204" pitchFamily="34" charset="0"/>
              </a:rPr>
              <a:t>              congénital </a:t>
            </a:r>
            <a:r>
              <a:rPr lang="fr-FR" dirty="0">
                <a:solidFill>
                  <a:schemeClr val="tx1"/>
                </a:solidFill>
                <a:latin typeface="Calibri" panose="020F0502020204030204" pitchFamily="34" charset="0"/>
              </a:rPr>
              <a:t>ou acquis en </a:t>
            </a:r>
            <a:r>
              <a:rPr lang="fr-FR" dirty="0" smtClean="0">
                <a:solidFill>
                  <a:schemeClr val="tx1"/>
                </a:solidFill>
                <a:latin typeface="Calibri" panose="020F0502020204030204" pitchFamily="34" charset="0"/>
              </a:rPr>
              <a:t>immuno-  globulines</a:t>
            </a:r>
          </a:p>
          <a:p>
            <a:pPr marL="0" lvl="0" indent="0">
              <a:buNone/>
            </a:pPr>
            <a:r>
              <a:rPr lang="fr-FR" b="0" i="0" u="none" strike="noStrike" baseline="0" dirty="0" smtClean="0">
                <a:solidFill>
                  <a:schemeClr val="tx1"/>
                </a:solidFill>
                <a:latin typeface="Calibri" panose="020F0502020204030204" pitchFamily="34" charset="0"/>
              </a:rPr>
              <a:t>              </a:t>
            </a:r>
            <a:r>
              <a:rPr lang="fr-FR" dirty="0" smtClean="0">
                <a:solidFill>
                  <a:schemeClr val="tx1"/>
                </a:solidFill>
                <a:latin typeface="Calibri" panose="020F0502020204030204" pitchFamily="34" charset="0"/>
              </a:rPr>
              <a:t>et/ou </a:t>
            </a:r>
            <a:r>
              <a:rPr lang="fr-FR" dirty="0">
                <a:solidFill>
                  <a:schemeClr val="tx1"/>
                </a:solidFill>
                <a:latin typeface="Calibri" panose="020F0502020204030204" pitchFamily="34" charset="0"/>
              </a:rPr>
              <a:t>d’une exsudation protéique digestive </a:t>
            </a:r>
            <a:r>
              <a:rPr lang="fr-FR" dirty="0" smtClean="0">
                <a:solidFill>
                  <a:schemeClr val="tx1"/>
                </a:solidFill>
                <a:latin typeface="Calibri" panose="020F0502020204030204" pitchFamily="34" charset="0"/>
              </a:rPr>
              <a:t>majeure)</a:t>
            </a:r>
          </a:p>
          <a:p>
            <a:pPr marL="0" lvl="0" indent="0">
              <a:buNone/>
            </a:pPr>
            <a:endParaRPr lang="fr-FR" dirty="0" smtClean="0">
              <a:solidFill>
                <a:schemeClr val="tx1"/>
              </a:solidFill>
              <a:latin typeface="Calibri" panose="020F0502020204030204" pitchFamily="34" charset="0"/>
            </a:endParaRPr>
          </a:p>
          <a:p>
            <a:pPr lvl="2">
              <a:buFont typeface="Wingdings" panose="05000000000000000000" pitchFamily="2" charset="2"/>
              <a:buChar char="v"/>
            </a:pPr>
            <a:r>
              <a:rPr lang="fr-FR" sz="2400" b="0" i="0" u="none" strike="noStrike" baseline="0" dirty="0" smtClean="0">
                <a:solidFill>
                  <a:schemeClr val="tx1"/>
                </a:solidFill>
                <a:latin typeface="Calibri" panose="020F0502020204030204" pitchFamily="34" charset="0"/>
              </a:rPr>
              <a:t>TSH (hyperthyroïdie) ;</a:t>
            </a:r>
          </a:p>
          <a:p>
            <a:pPr lvl="2">
              <a:buFont typeface="Wingdings" panose="05000000000000000000" pitchFamily="2" charset="2"/>
              <a:buChar char="v"/>
            </a:pPr>
            <a:endParaRPr lang="fr-FR" sz="2400" b="0" i="0" u="none" strike="noStrike" baseline="0" dirty="0" smtClean="0">
              <a:solidFill>
                <a:schemeClr val="tx1"/>
              </a:solidFill>
              <a:latin typeface="Calibri" panose="020F0502020204030204" pitchFamily="34" charset="0"/>
            </a:endParaRPr>
          </a:p>
          <a:p>
            <a:pPr lvl="2">
              <a:buFont typeface="Wingdings" panose="05000000000000000000" pitchFamily="2" charset="2"/>
              <a:buChar char="v"/>
            </a:pPr>
            <a:r>
              <a:rPr lang="fr-FR" sz="2400" dirty="0">
                <a:solidFill>
                  <a:schemeClr val="tx1"/>
                </a:solidFill>
                <a:latin typeface="Calibri" panose="020F0502020204030204" pitchFamily="34" charset="0"/>
              </a:rPr>
              <a:t>S</a:t>
            </a:r>
            <a:r>
              <a:rPr lang="fr-FR" sz="2400" b="0" i="0" u="none" strike="noStrike" baseline="0" dirty="0" smtClean="0">
                <a:solidFill>
                  <a:schemeClr val="tx1"/>
                </a:solidFill>
                <a:latin typeface="Calibri" panose="020F0502020204030204" pitchFamily="34" charset="0"/>
              </a:rPr>
              <a:t>érologie VIH.</a:t>
            </a:r>
            <a:endParaRPr lang="fr-FR" sz="2400" dirty="0">
              <a:solidFill>
                <a:schemeClr val="tx1"/>
              </a:solidFill>
              <a:latin typeface="Calibri" panose="020F0502020204030204" pitchFamily="34" charset="0"/>
            </a:endParaRPr>
          </a:p>
        </p:txBody>
      </p:sp>
      <p:sp>
        <p:nvSpPr>
          <p:cNvPr id="4" name="Rectangle 3"/>
          <p:cNvSpPr/>
          <p:nvPr/>
        </p:nvSpPr>
        <p:spPr>
          <a:xfrm>
            <a:off x="0" y="0"/>
            <a:ext cx="2944652" cy="276999"/>
          </a:xfrm>
          <a:prstGeom prst="rect">
            <a:avLst/>
          </a:prstGeom>
        </p:spPr>
        <p:txBody>
          <a:bodyPr wrap="none">
            <a:spAutoFit/>
          </a:bodyPr>
          <a:lstStyle/>
          <a:p>
            <a:pPr lvl="0"/>
            <a:r>
              <a:rPr lang="fr-FR" sz="1200" b="1" dirty="0">
                <a:solidFill>
                  <a:prstClr val="black"/>
                </a:solidFill>
              </a:rPr>
              <a:t>Diarrhée chronique  Dr ESSALHI  2018-2019</a:t>
            </a:r>
          </a:p>
        </p:txBody>
      </p:sp>
    </p:spTree>
    <p:extLst>
      <p:ext uri="{BB962C8B-B14F-4D97-AF65-F5344CB8AC3E}">
        <p14:creationId xmlns:p14="http://schemas.microsoft.com/office/powerpoint/2010/main" xmlns="" val="4627303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476672"/>
            <a:ext cx="8424936" cy="5649491"/>
          </a:xfrm>
        </p:spPr>
        <p:txBody>
          <a:bodyPr>
            <a:noAutofit/>
          </a:bodyPr>
          <a:lstStyle/>
          <a:p>
            <a:pPr marL="0" indent="0">
              <a:buNone/>
            </a:pPr>
            <a:r>
              <a:rPr lang="fr-FR" b="1" i="0" u="none" strike="noStrike" baseline="0" dirty="0" smtClean="0">
                <a:solidFill>
                  <a:srgbClr val="0070C0"/>
                </a:solidFill>
                <a:latin typeface="Calibri" panose="020F0502020204030204" pitchFamily="34" charset="0"/>
              </a:rPr>
              <a:t>2. Examens biologiques orientés en fonction du contexte:</a:t>
            </a:r>
            <a:endParaRPr lang="fr-FR" b="0" i="0" u="none" strike="noStrike" baseline="0" dirty="0" smtClean="0">
              <a:solidFill>
                <a:srgbClr val="0070C0"/>
              </a:solidFill>
              <a:latin typeface="Calibri" panose="020F0502020204030204" pitchFamily="34" charset="0"/>
            </a:endParaRPr>
          </a:p>
          <a:p>
            <a:pPr marL="0" indent="0">
              <a:buNone/>
            </a:pPr>
            <a:r>
              <a:rPr lang="fr-FR" b="0" i="0" u="none" strike="noStrike" baseline="0" dirty="0" smtClean="0">
                <a:solidFill>
                  <a:schemeClr val="tx1"/>
                </a:solidFill>
                <a:latin typeface="Calibri" panose="020F0502020204030204" pitchFamily="34" charset="0"/>
              </a:rPr>
              <a:t>D’autres examens sanguins, fécaux ou fonctionnels ne seront demandés qu’en fonction des</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premières orientations cliniques (tableau 2).</a:t>
            </a:r>
          </a:p>
          <a:p>
            <a:pPr marL="0" indent="0">
              <a:buNone/>
            </a:pPr>
            <a:r>
              <a:rPr lang="fr-FR" b="1" i="0" u="none" strike="noStrike" baseline="0" dirty="0" smtClean="0">
                <a:solidFill>
                  <a:schemeClr val="accent3">
                    <a:lumMod val="75000"/>
                  </a:schemeClr>
                </a:solidFill>
                <a:latin typeface="Calibri" panose="020F0502020204030204" pitchFamily="34" charset="0"/>
              </a:rPr>
              <a:t>• Le </a:t>
            </a:r>
            <a:r>
              <a:rPr lang="fr-FR" b="1" i="1" u="none" strike="noStrike" baseline="0" dirty="0" smtClean="0">
                <a:solidFill>
                  <a:schemeClr val="accent3">
                    <a:lumMod val="75000"/>
                  </a:schemeClr>
                </a:solidFill>
                <a:latin typeface="Calibri" panose="020F0502020204030204" pitchFamily="34" charset="0"/>
              </a:rPr>
              <a:t>fécalogramme </a:t>
            </a:r>
            <a:r>
              <a:rPr lang="fr-FR" b="0" i="0" u="none" strike="noStrike" baseline="0" dirty="0" smtClean="0">
                <a:solidFill>
                  <a:schemeClr val="tx1"/>
                </a:solidFill>
                <a:latin typeface="Calibri" panose="020F0502020204030204" pitchFamily="34" charset="0"/>
              </a:rPr>
              <a:t>consiste à étudier les selles émises pendant 72 heures, si possible dans</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les conditions de vie normale. Il permet d’apprécier :</a:t>
            </a:r>
          </a:p>
          <a:p>
            <a:pPr lvl="1">
              <a:buFont typeface="Wingdings" panose="05000000000000000000" pitchFamily="2" charset="2"/>
              <a:buChar char="v"/>
            </a:pPr>
            <a:r>
              <a:rPr lang="fr-FR" sz="2400" dirty="0">
                <a:solidFill>
                  <a:schemeClr val="tx1"/>
                </a:solidFill>
                <a:latin typeface="Calibri" panose="020F0502020204030204" pitchFamily="34" charset="0"/>
              </a:rPr>
              <a:t>L</a:t>
            </a:r>
            <a:r>
              <a:rPr lang="fr-FR" sz="2400" b="0" i="0" u="none" strike="noStrike" baseline="0" dirty="0" smtClean="0">
                <a:solidFill>
                  <a:schemeClr val="tx1"/>
                </a:solidFill>
                <a:latin typeface="Calibri" panose="020F0502020204030204" pitchFamily="34" charset="0"/>
              </a:rPr>
              <a:t>e poids des selles moyen par 24 heures (La diarrhée chronique </a:t>
            </a:r>
            <a:r>
              <a:rPr lang="fr-FR" sz="2400" dirty="0" smtClean="0">
                <a:solidFill>
                  <a:schemeClr val="tx1"/>
                </a:solidFill>
                <a:latin typeface="Calibri" panose="020F0502020204030204" pitchFamily="34" charset="0"/>
              </a:rPr>
              <a:t>peut  </a:t>
            </a:r>
            <a:r>
              <a:rPr lang="fr-FR" sz="2400" dirty="0">
                <a:solidFill>
                  <a:schemeClr val="tx1"/>
                </a:solidFill>
                <a:latin typeface="Calibri" panose="020F0502020204030204" pitchFamily="34" charset="0"/>
              </a:rPr>
              <a:t>se définir comme un poids moyen de selles &gt; 300 g/j </a:t>
            </a:r>
            <a:r>
              <a:rPr lang="fr-FR" sz="2400" dirty="0" smtClean="0">
                <a:solidFill>
                  <a:schemeClr val="tx1"/>
                </a:solidFill>
                <a:latin typeface="Calibri" panose="020F0502020204030204" pitchFamily="34" charset="0"/>
              </a:rPr>
              <a:t>sous un </a:t>
            </a:r>
            <a:r>
              <a:rPr lang="fr-FR" sz="2400" dirty="0">
                <a:solidFill>
                  <a:schemeClr val="tx1"/>
                </a:solidFill>
                <a:latin typeface="Calibri" panose="020F0502020204030204" pitchFamily="34" charset="0"/>
              </a:rPr>
              <a:t>régime  alimentaire de type occidental</a:t>
            </a:r>
            <a:r>
              <a:rPr lang="fr-FR" sz="2400" dirty="0" smtClean="0">
                <a:solidFill>
                  <a:schemeClr val="tx1"/>
                </a:solidFill>
                <a:latin typeface="Calibri" panose="020F0502020204030204" pitchFamily="34" charset="0"/>
              </a:rPr>
              <a:t>); </a:t>
            </a:r>
          </a:p>
          <a:p>
            <a:pPr marL="457200" lvl="1" indent="0">
              <a:buNone/>
            </a:pPr>
            <a:endParaRPr lang="fr-FR" sz="2400" dirty="0" smtClean="0">
              <a:solidFill>
                <a:schemeClr val="tx1"/>
              </a:solidFill>
              <a:latin typeface="Calibri" panose="020F0502020204030204" pitchFamily="34" charset="0"/>
            </a:endParaRPr>
          </a:p>
          <a:p>
            <a:pPr lvl="1">
              <a:buFont typeface="Wingdings" panose="05000000000000000000" pitchFamily="2" charset="2"/>
              <a:buChar char="v"/>
            </a:pPr>
            <a:r>
              <a:rPr lang="fr-FR" sz="2400" dirty="0" smtClean="0">
                <a:solidFill>
                  <a:schemeClr val="tx1"/>
                </a:solidFill>
                <a:latin typeface="Calibri" panose="020F0502020204030204" pitchFamily="34" charset="0"/>
              </a:rPr>
              <a:t>U</a:t>
            </a:r>
            <a:r>
              <a:rPr lang="fr-FR" sz="2400" b="0" i="0" u="none" strike="noStrike" baseline="0" dirty="0" smtClean="0">
                <a:solidFill>
                  <a:schemeClr val="tx1"/>
                </a:solidFill>
                <a:latin typeface="Calibri" panose="020F0502020204030204" pitchFamily="34" charset="0"/>
              </a:rPr>
              <a:t>ne éventuelle mal digestion / mal absorption des graisses, définie par un</a:t>
            </a:r>
            <a:r>
              <a:rPr lang="fr-FR" sz="2400" b="0" i="0" u="none" strike="noStrike" baseline="0" dirty="0" smtClean="0">
                <a:solidFill>
                  <a:schemeClr val="accent6">
                    <a:lumMod val="75000"/>
                  </a:schemeClr>
                </a:solidFill>
                <a:latin typeface="Calibri" panose="020F0502020204030204" pitchFamily="34" charset="0"/>
              </a:rPr>
              <a:t>e stéatorrhée </a:t>
            </a:r>
            <a:r>
              <a:rPr lang="fr-FR" sz="2400" b="0" i="0" u="none" strike="noStrike" baseline="0" dirty="0" smtClean="0">
                <a:solidFill>
                  <a:schemeClr val="tx1"/>
                </a:solidFill>
                <a:latin typeface="Calibri" panose="020F0502020204030204" pitchFamily="34" charset="0"/>
              </a:rPr>
              <a:t>&gt; 7</a:t>
            </a:r>
            <a:r>
              <a:rPr lang="fr-FR" sz="2400" b="0" i="0" u="none" strike="noStrike" dirty="0" smtClean="0">
                <a:solidFill>
                  <a:schemeClr val="tx1"/>
                </a:solidFill>
                <a:latin typeface="Calibri" panose="020F0502020204030204" pitchFamily="34" charset="0"/>
              </a:rPr>
              <a:t> </a:t>
            </a:r>
            <a:r>
              <a:rPr lang="fr-FR" sz="2400" b="0" i="0" u="none" strike="noStrike" baseline="0" dirty="0" smtClean="0">
                <a:solidFill>
                  <a:schemeClr val="tx1"/>
                </a:solidFill>
                <a:latin typeface="Calibri" panose="020F0502020204030204" pitchFamily="34" charset="0"/>
              </a:rPr>
              <a:t>g/j, sous réserve d’un apport alimentaire de 100 g de lipides par jour pendant la</a:t>
            </a:r>
            <a:r>
              <a:rPr lang="fr-FR" sz="2400" b="0" i="0" u="none" strike="noStrike" dirty="0" smtClean="0">
                <a:solidFill>
                  <a:schemeClr val="tx1"/>
                </a:solidFill>
                <a:latin typeface="Calibri" panose="020F0502020204030204" pitchFamily="34" charset="0"/>
              </a:rPr>
              <a:t> </a:t>
            </a:r>
            <a:r>
              <a:rPr lang="fr-FR" sz="2400" b="0" i="0" u="none" strike="noStrike" baseline="0" dirty="0" smtClean="0">
                <a:solidFill>
                  <a:schemeClr val="tx1"/>
                </a:solidFill>
                <a:latin typeface="Calibri" panose="020F0502020204030204" pitchFamily="34" charset="0"/>
              </a:rPr>
              <a:t>période de recueil des selles</a:t>
            </a:r>
            <a:r>
              <a:rPr lang="fr-FR" sz="2400" dirty="0">
                <a:solidFill>
                  <a:schemeClr val="tx1"/>
                </a:solidFill>
                <a:latin typeface="Calibri" panose="020F0502020204030204" pitchFamily="34" charset="0"/>
              </a:rPr>
              <a:t>.</a:t>
            </a:r>
          </a:p>
        </p:txBody>
      </p:sp>
      <p:sp>
        <p:nvSpPr>
          <p:cNvPr id="4" name="Rectangle 3"/>
          <p:cNvSpPr/>
          <p:nvPr/>
        </p:nvSpPr>
        <p:spPr>
          <a:xfrm>
            <a:off x="0" y="6974"/>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3531995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Autofit/>
          </a:bodyPr>
          <a:lstStyle/>
          <a:p>
            <a:pPr>
              <a:buFont typeface="Wingdings" panose="05000000000000000000" pitchFamily="2" charset="2"/>
              <a:buChar char="v"/>
            </a:pPr>
            <a:endParaRPr lang="fr-FR" dirty="0" smtClean="0">
              <a:solidFill>
                <a:schemeClr val="tx1"/>
              </a:solidFill>
              <a:latin typeface="Calibri" panose="020F0502020204030204" pitchFamily="34" charset="0"/>
            </a:endParaRPr>
          </a:p>
          <a:p>
            <a:pPr>
              <a:buFont typeface="Wingdings" panose="05000000000000000000" pitchFamily="2" charset="2"/>
              <a:buChar char="v"/>
            </a:pPr>
            <a:r>
              <a:rPr lang="fr-FR" dirty="0" smtClean="0">
                <a:solidFill>
                  <a:schemeClr val="tx1"/>
                </a:solidFill>
                <a:latin typeface="Calibri" panose="020F0502020204030204" pitchFamily="34" charset="0"/>
              </a:rPr>
              <a:t>L</a:t>
            </a:r>
            <a:r>
              <a:rPr lang="fr-FR" b="0" i="0" u="none" strike="noStrike" baseline="0" dirty="0" smtClean="0">
                <a:solidFill>
                  <a:schemeClr val="tx1"/>
                </a:solidFill>
                <a:latin typeface="Calibri" panose="020F0502020204030204" pitchFamily="34" charset="0"/>
              </a:rPr>
              <a:t>a teneur fécale en sodium et potassium, permettant d’évaluer les pertes à compenser</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et de calculer le trou osmotique (290 − 2 × [Na + K]).</a:t>
            </a:r>
          </a:p>
          <a:p>
            <a:pPr>
              <a:buFont typeface="Wingdings" panose="05000000000000000000" pitchFamily="2" charset="2"/>
              <a:buChar char="v"/>
            </a:pPr>
            <a:endParaRPr lang="fr-FR" b="0" i="0" u="none" strike="noStrike" baseline="0" dirty="0" smtClean="0">
              <a:solidFill>
                <a:schemeClr val="tx1"/>
              </a:solidFill>
              <a:latin typeface="Calibri" panose="020F0502020204030204" pitchFamily="34" charset="0"/>
            </a:endParaRPr>
          </a:p>
          <a:p>
            <a:pPr>
              <a:buFont typeface="Wingdings" panose="05000000000000000000" pitchFamily="2" charset="2"/>
              <a:buChar char="v"/>
            </a:pPr>
            <a:r>
              <a:rPr lang="fr-FR" dirty="0" smtClean="0">
                <a:solidFill>
                  <a:schemeClr val="tx1"/>
                </a:solidFill>
                <a:latin typeface="Calibri" panose="020F0502020204030204" pitchFamily="34" charset="0"/>
              </a:rPr>
              <a:t>L</a:t>
            </a:r>
            <a:r>
              <a:rPr lang="fr-FR" b="0" i="0" u="none" strike="noStrike" baseline="0" dirty="0" smtClean="0">
                <a:solidFill>
                  <a:schemeClr val="tx1"/>
                </a:solidFill>
                <a:latin typeface="Calibri" panose="020F0502020204030204" pitchFamily="34" charset="0"/>
              </a:rPr>
              <a:t>a clairance de </a:t>
            </a:r>
            <a:r>
              <a:rPr lang="fr-FR" b="0" i="0" u="none" strike="noStrike" baseline="0" dirty="0" smtClean="0">
                <a:solidFill>
                  <a:schemeClr val="accent6">
                    <a:lumMod val="75000"/>
                  </a:schemeClr>
                </a:solidFill>
                <a:latin typeface="Calibri" panose="020F0502020204030204" pitchFamily="34" charset="0"/>
              </a:rPr>
              <a:t>l’α-1 antitrypsine</a:t>
            </a:r>
            <a:r>
              <a:rPr lang="fr-FR" b="0" i="0" u="none" strike="noStrike" baseline="0" dirty="0" smtClean="0">
                <a:solidFill>
                  <a:schemeClr val="tx1"/>
                </a:solidFill>
                <a:latin typeface="Calibri" panose="020F0502020204030204" pitchFamily="34" charset="0"/>
              </a:rPr>
              <a:t>,</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normalement &lt; 24 mL/24 h ; des valeurs supérieures</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témoignent d’une exsudation des protéines dans la lumière digestive (entéropathie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exsudative).</a:t>
            </a:r>
          </a:p>
          <a:p>
            <a:pPr>
              <a:buFont typeface="Wingdings" panose="05000000000000000000" pitchFamily="2" charset="2"/>
              <a:buChar char="v"/>
            </a:pPr>
            <a:endParaRPr lang="fr-FR" b="0" i="0" u="none" strike="noStrike" baseline="0" dirty="0" smtClean="0">
              <a:solidFill>
                <a:schemeClr val="tx1"/>
              </a:solidFill>
              <a:latin typeface="Calibri" panose="020F0502020204030204" pitchFamily="34" charset="0"/>
            </a:endParaRPr>
          </a:p>
          <a:p>
            <a:pPr>
              <a:buFont typeface="Wingdings" panose="05000000000000000000" pitchFamily="2" charset="2"/>
              <a:buChar char="v"/>
            </a:pPr>
            <a:r>
              <a:rPr lang="fr-FR" b="0" i="0" u="none" strike="noStrike" baseline="0" dirty="0" smtClean="0">
                <a:solidFill>
                  <a:schemeClr val="tx1"/>
                </a:solidFill>
                <a:latin typeface="Calibri" panose="020F0502020204030204" pitchFamily="34" charset="0"/>
              </a:rPr>
              <a:t>Deux </a:t>
            </a:r>
            <a:r>
              <a:rPr lang="fr-FR" b="0" i="1" u="none" strike="noStrike" baseline="0" dirty="0" smtClean="0">
                <a:solidFill>
                  <a:schemeClr val="accent6">
                    <a:lumMod val="75000"/>
                  </a:schemeClr>
                </a:solidFill>
                <a:latin typeface="Calibri" panose="020F0502020204030204" pitchFamily="34" charset="0"/>
              </a:rPr>
              <a:t>examens parasitologiques </a:t>
            </a:r>
            <a:r>
              <a:rPr lang="fr-FR" b="0" i="1" u="none" strike="noStrike" baseline="0" dirty="0" smtClean="0">
                <a:solidFill>
                  <a:schemeClr val="tx1"/>
                </a:solidFill>
                <a:latin typeface="Calibri" panose="020F0502020204030204" pitchFamily="34" charset="0"/>
              </a:rPr>
              <a:t>des selles </a:t>
            </a:r>
            <a:r>
              <a:rPr lang="fr-FR" b="0" i="0" u="none" strike="noStrike" baseline="0" dirty="0" smtClean="0">
                <a:solidFill>
                  <a:schemeClr val="tx1"/>
                </a:solidFill>
                <a:latin typeface="Calibri" panose="020F0502020204030204" pitchFamily="34" charset="0"/>
              </a:rPr>
              <a:t>seront réalisés à des jours différents.</a:t>
            </a:r>
          </a:p>
          <a:p>
            <a:pPr>
              <a:buFont typeface="Wingdings" panose="05000000000000000000" pitchFamily="2" charset="2"/>
              <a:buChar char="v"/>
            </a:pPr>
            <a:endParaRPr lang="fr-FR" dirty="0">
              <a:solidFill>
                <a:schemeClr val="tx1"/>
              </a:solidFill>
              <a:latin typeface="Calibri" panose="020F0502020204030204" pitchFamily="34" charset="0"/>
            </a:endParaRPr>
          </a:p>
        </p:txBody>
      </p:sp>
      <p:sp>
        <p:nvSpPr>
          <p:cNvPr id="4" name="Rectangle 3"/>
          <p:cNvSpPr/>
          <p:nvPr/>
        </p:nvSpPr>
        <p:spPr>
          <a:xfrm>
            <a:off x="0" y="0"/>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34344891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a:bodyPr>
          <a:lstStyle/>
          <a:p>
            <a:pPr lvl="0">
              <a:buFont typeface="Wingdings" panose="05000000000000000000" pitchFamily="2" charset="2"/>
              <a:buChar char="v"/>
            </a:pPr>
            <a:endParaRPr lang="fr-FR" dirty="0" smtClean="0">
              <a:solidFill>
                <a:srgbClr val="758085">
                  <a:lumMod val="75000"/>
                </a:srgbClr>
              </a:solidFill>
              <a:latin typeface="Calibri" panose="020F0502020204030204" pitchFamily="34" charset="0"/>
            </a:endParaRPr>
          </a:p>
          <a:p>
            <a:pPr lvl="0">
              <a:buFont typeface="Wingdings" panose="05000000000000000000" pitchFamily="2" charset="2"/>
              <a:buChar char="v"/>
            </a:pPr>
            <a:r>
              <a:rPr lang="fr-FR" dirty="0" smtClean="0">
                <a:solidFill>
                  <a:srgbClr val="758085">
                    <a:lumMod val="75000"/>
                  </a:srgbClr>
                </a:solidFill>
                <a:latin typeface="Calibri" panose="020F0502020204030204" pitchFamily="34" charset="0"/>
              </a:rPr>
              <a:t>Le </a:t>
            </a:r>
            <a:r>
              <a:rPr lang="fr-FR" i="1" dirty="0">
                <a:solidFill>
                  <a:srgbClr val="758085">
                    <a:lumMod val="75000"/>
                  </a:srgbClr>
                </a:solidFill>
                <a:latin typeface="Calibri" panose="020F0502020204030204" pitchFamily="34" charset="0"/>
              </a:rPr>
              <a:t>test au rouge carmin </a:t>
            </a:r>
            <a:r>
              <a:rPr lang="fr-FR" dirty="0">
                <a:solidFill>
                  <a:prstClr val="black"/>
                </a:solidFill>
                <a:latin typeface="Calibri" panose="020F0502020204030204" pitchFamily="34" charset="0"/>
              </a:rPr>
              <a:t>consiste à mesurer le temps séparant l’ingestion de rouge carmin et l’apparition de la première selle rouge. Un temps &lt; 8 heures témoigne d’une accélération franche du transit intestinal.</a:t>
            </a:r>
          </a:p>
          <a:p>
            <a:pPr>
              <a:buFont typeface="Wingdings" panose="05000000000000000000" pitchFamily="2" charset="2"/>
              <a:buChar char="v"/>
            </a:pPr>
            <a:endParaRPr lang="fr-FR" b="0" i="0" u="none" strike="noStrike" baseline="0" dirty="0" smtClean="0"/>
          </a:p>
          <a:p>
            <a:pPr>
              <a:buFont typeface="Wingdings" panose="05000000000000000000" pitchFamily="2" charset="2"/>
              <a:buChar char="v"/>
            </a:pPr>
            <a:r>
              <a:rPr lang="fr-FR" b="0" i="0" u="none" strike="noStrike" baseline="0" dirty="0" smtClean="0">
                <a:solidFill>
                  <a:schemeClr val="accent6">
                    <a:lumMod val="75000"/>
                  </a:schemeClr>
                </a:solidFill>
                <a:latin typeface="Calibri" panose="020F0502020204030204" pitchFamily="34" charset="0"/>
              </a:rPr>
              <a:t>Le </a:t>
            </a:r>
            <a:r>
              <a:rPr lang="fr-FR" b="0" i="1" u="none" strike="noStrike" baseline="0" dirty="0" smtClean="0">
                <a:solidFill>
                  <a:schemeClr val="accent6">
                    <a:lumMod val="75000"/>
                  </a:schemeClr>
                </a:solidFill>
                <a:latin typeface="Calibri" panose="020F0502020204030204" pitchFamily="34" charset="0"/>
              </a:rPr>
              <a:t>test respiratoire au glucose </a:t>
            </a:r>
            <a:r>
              <a:rPr lang="fr-FR" b="0" i="0" u="none" strike="noStrike" baseline="0" dirty="0" smtClean="0">
                <a:solidFill>
                  <a:schemeClr val="tx1"/>
                </a:solidFill>
                <a:latin typeface="Calibri" panose="020F0502020204030204" pitchFamily="34" charset="0"/>
              </a:rPr>
              <a:t>consiste à mesurer l’hydrogène dans l’air expiré à intervalles</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réguliers après l’ingestion de 50 g de glucose.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Normalement, le glucose est rapidement et</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complètement absorbé dans la partie supérieure de l’intestin grêle et aucune production</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d’hydrogène n’est observée. </a:t>
            </a:r>
            <a:endParaRPr lang="fr-FR" dirty="0">
              <a:solidFill>
                <a:schemeClr val="tx1"/>
              </a:solidFill>
              <a:latin typeface="Calibri" panose="020F0502020204030204" pitchFamily="34" charset="0"/>
            </a:endParaRPr>
          </a:p>
        </p:txBody>
      </p:sp>
      <p:sp>
        <p:nvSpPr>
          <p:cNvPr id="4" name="Rectangle 3"/>
          <p:cNvSpPr/>
          <p:nvPr/>
        </p:nvSpPr>
        <p:spPr>
          <a:xfrm>
            <a:off x="0" y="20828"/>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22804702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323528" y="404664"/>
            <a:ext cx="8640960" cy="626469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4" name="Rectangle 3"/>
          <p:cNvSpPr/>
          <p:nvPr/>
        </p:nvSpPr>
        <p:spPr>
          <a:xfrm>
            <a:off x="20038" y="34683"/>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4277188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a:bodyPr>
          <a:lstStyle/>
          <a:p>
            <a:pPr marL="0" indent="0">
              <a:buNone/>
            </a:pPr>
            <a:r>
              <a:rPr lang="fr-FR" sz="3000" b="1" i="0" u="none" strike="noStrike" baseline="0" dirty="0" smtClean="0">
                <a:solidFill>
                  <a:srgbClr val="00B050"/>
                </a:solidFill>
                <a:latin typeface="Calibri" panose="020F0502020204030204" pitchFamily="34" charset="0"/>
              </a:rPr>
              <a:t>B- Examens morphologiques</a:t>
            </a:r>
          </a:p>
          <a:p>
            <a:pPr marL="0" indent="0">
              <a:buNone/>
            </a:pPr>
            <a:r>
              <a:rPr lang="fr-FR" b="1" i="0" u="none" strike="noStrike" baseline="0" dirty="0" smtClean="0">
                <a:solidFill>
                  <a:srgbClr val="0070C0"/>
                </a:solidFill>
                <a:latin typeface="Calibri" panose="020F0502020204030204" pitchFamily="34" charset="0"/>
              </a:rPr>
              <a:t>1. Examens endoscopiques:</a:t>
            </a:r>
          </a:p>
          <a:p>
            <a:pPr marL="0" indent="0">
              <a:buNone/>
            </a:pPr>
            <a:r>
              <a:rPr lang="fr-FR" b="0" i="0" u="none" strike="noStrike" baseline="0" dirty="0" smtClean="0">
                <a:solidFill>
                  <a:schemeClr val="tx1"/>
                </a:solidFill>
                <a:latin typeface="Calibri" panose="020F0502020204030204" pitchFamily="34" charset="0"/>
              </a:rPr>
              <a:t>Ils sont très souvent nécessaires et comportent :</a:t>
            </a:r>
          </a:p>
          <a:p>
            <a:pPr marL="0" indent="0">
              <a:buNone/>
            </a:pPr>
            <a:r>
              <a:rPr lang="fr-FR" b="1" i="0" u="none" strike="noStrike" baseline="0" dirty="0" smtClean="0">
                <a:solidFill>
                  <a:schemeClr val="accent3">
                    <a:lumMod val="75000"/>
                  </a:schemeClr>
                </a:solidFill>
                <a:latin typeface="Calibri" panose="020F0502020204030204" pitchFamily="34" charset="0"/>
              </a:rPr>
              <a:t> </a:t>
            </a:r>
            <a:r>
              <a:rPr lang="fr-FR" b="1" dirty="0">
                <a:solidFill>
                  <a:schemeClr val="accent3">
                    <a:lumMod val="75000"/>
                  </a:schemeClr>
                </a:solidFill>
                <a:latin typeface="Calibri" panose="020F0502020204030204" pitchFamily="34" charset="0"/>
              </a:rPr>
              <a:t>• </a:t>
            </a:r>
            <a:r>
              <a:rPr lang="fr-FR" b="1" i="0" u="none" strike="noStrike" baseline="0" dirty="0" smtClean="0">
                <a:solidFill>
                  <a:schemeClr val="accent3">
                    <a:lumMod val="75000"/>
                  </a:schemeClr>
                </a:solidFill>
                <a:latin typeface="Calibri" panose="020F0502020204030204" pitchFamily="34" charset="0"/>
              </a:rPr>
              <a:t>Une endoscopie digestive haute </a:t>
            </a:r>
            <a:r>
              <a:rPr lang="fr-FR" b="0" i="0" u="none" strike="noStrike" baseline="0" dirty="0" smtClean="0">
                <a:solidFill>
                  <a:schemeClr val="tx1"/>
                </a:solidFill>
                <a:latin typeface="Calibri" panose="020F0502020204030204" pitchFamily="34" charset="0"/>
              </a:rPr>
              <a:t>(à la recherche d’une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atrophie villositaire et de parasites);</a:t>
            </a:r>
          </a:p>
          <a:p>
            <a:pPr marL="0" indent="0">
              <a:buNone/>
            </a:pPr>
            <a:r>
              <a:rPr lang="fr-FR" b="1" dirty="0">
                <a:solidFill>
                  <a:schemeClr val="accent3">
                    <a:lumMod val="75000"/>
                  </a:schemeClr>
                </a:solidFill>
                <a:latin typeface="Calibri" panose="020F0502020204030204" pitchFamily="34" charset="0"/>
              </a:rPr>
              <a:t>• U</a:t>
            </a:r>
            <a:r>
              <a:rPr lang="fr-FR" b="1" i="0" u="none" strike="noStrike" baseline="0" dirty="0" smtClean="0">
                <a:solidFill>
                  <a:schemeClr val="accent3">
                    <a:lumMod val="75000"/>
                  </a:schemeClr>
                </a:solidFill>
                <a:latin typeface="Calibri" panose="020F0502020204030204" pitchFamily="34" charset="0"/>
              </a:rPr>
              <a:t>ne iléo coloscopie </a:t>
            </a:r>
            <a:r>
              <a:rPr lang="fr-FR" b="0" i="0" u="none" strike="noStrike" baseline="0" dirty="0" smtClean="0">
                <a:solidFill>
                  <a:schemeClr val="tx1"/>
                </a:solidFill>
                <a:latin typeface="Calibri" panose="020F0502020204030204" pitchFamily="34" charset="0"/>
              </a:rPr>
              <a:t>et biopsies iléales et coliques étagées systématiques même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en l’absence de lésions (à la recherche d’une colite microscopique).</a:t>
            </a:r>
          </a:p>
          <a:p>
            <a:pPr marL="0" indent="0">
              <a:buNone/>
            </a:pPr>
            <a:r>
              <a:rPr lang="fr-FR" b="1" dirty="0" smtClean="0">
                <a:solidFill>
                  <a:srgbClr val="F79646">
                    <a:lumMod val="75000"/>
                  </a:srgbClr>
                </a:solidFill>
                <a:latin typeface="Calibri" panose="020F0502020204030204" pitchFamily="34" charset="0"/>
              </a:rPr>
              <a:t> </a:t>
            </a:r>
            <a:r>
              <a:rPr lang="fr-FR" b="1" dirty="0">
                <a:solidFill>
                  <a:schemeClr val="accent3">
                    <a:lumMod val="75000"/>
                  </a:schemeClr>
                </a:solidFill>
                <a:latin typeface="Calibri" panose="020F0502020204030204" pitchFamily="34" charset="0"/>
              </a:rPr>
              <a:t>• U</a:t>
            </a:r>
            <a:r>
              <a:rPr lang="fr-FR" b="1" i="0" u="none" strike="noStrike" baseline="0" dirty="0" smtClean="0">
                <a:solidFill>
                  <a:schemeClr val="accent3">
                    <a:lumMod val="75000"/>
                  </a:schemeClr>
                </a:solidFill>
                <a:latin typeface="Calibri" panose="020F0502020204030204" pitchFamily="34" charset="0"/>
              </a:rPr>
              <a:t>ne entéroscopie </a:t>
            </a:r>
            <a:r>
              <a:rPr lang="fr-FR" b="0" i="0" u="none" strike="noStrike" baseline="0" dirty="0" smtClean="0">
                <a:solidFill>
                  <a:schemeClr val="tx1"/>
                </a:solidFill>
                <a:latin typeface="Calibri" panose="020F0502020204030204" pitchFamily="34" charset="0"/>
              </a:rPr>
              <a:t>qui permet d’explorer une grande partie de l’intestin grêle et de réaliser</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des biopsies, le plus souvent orientées par une vidéocapsule du grêle et/ou une entéro-</a:t>
            </a:r>
          </a:p>
          <a:p>
            <a:pPr marL="0" indent="0">
              <a:buNone/>
            </a:pPr>
            <a:r>
              <a:rPr lang="fr-FR" b="0" i="0" u="none" strike="noStrike" baseline="0" dirty="0" smtClean="0">
                <a:solidFill>
                  <a:schemeClr val="tx1"/>
                </a:solidFill>
                <a:latin typeface="Calibri" panose="020F0502020204030204" pitchFamily="34" charset="0"/>
              </a:rPr>
              <a:t>IRM ou un entéro-scanner ;</a:t>
            </a:r>
            <a:endParaRPr lang="fr-FR" dirty="0">
              <a:solidFill>
                <a:schemeClr val="tx1"/>
              </a:solidFill>
              <a:latin typeface="Calibri" panose="020F0502020204030204" pitchFamily="34" charset="0"/>
            </a:endParaRPr>
          </a:p>
        </p:txBody>
      </p:sp>
      <p:sp>
        <p:nvSpPr>
          <p:cNvPr id="4" name="Rectangle 3"/>
          <p:cNvSpPr/>
          <p:nvPr/>
        </p:nvSpPr>
        <p:spPr>
          <a:xfrm>
            <a:off x="0" y="6974"/>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39517229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6048672"/>
          </a:xfrm>
        </p:spPr>
        <p:txBody>
          <a:bodyPr>
            <a:normAutofit/>
          </a:bodyPr>
          <a:lstStyle/>
          <a:p>
            <a:pPr marL="0" indent="0">
              <a:buNone/>
            </a:pPr>
            <a:r>
              <a:rPr lang="fr-FR" sz="2800" b="1" i="0" u="none" strike="noStrike" baseline="0" dirty="0" smtClean="0">
                <a:solidFill>
                  <a:srgbClr val="0070C0"/>
                </a:solidFill>
                <a:latin typeface="Calibri" panose="020F0502020204030204" pitchFamily="34" charset="0"/>
              </a:rPr>
              <a:t>2. Autres examens morphologiques:</a:t>
            </a:r>
          </a:p>
          <a:p>
            <a:pPr marL="0" indent="0">
              <a:buNone/>
            </a:pPr>
            <a:endParaRPr lang="fr-FR" sz="4200" i="0" u="none" strike="noStrike" baseline="0" dirty="0" smtClean="0">
              <a:solidFill>
                <a:srgbClr val="0070C0"/>
              </a:solidFill>
              <a:latin typeface="Calibri" panose="020F0502020204030204" pitchFamily="34" charset="0"/>
            </a:endParaRPr>
          </a:p>
          <a:p>
            <a:pPr marL="0" indent="0">
              <a:buNone/>
            </a:pPr>
            <a:r>
              <a:rPr lang="fr-FR" b="0" i="0" u="none" strike="noStrike" baseline="0" dirty="0" smtClean="0">
                <a:solidFill>
                  <a:schemeClr val="tx1"/>
                </a:solidFill>
                <a:latin typeface="Calibri" panose="020F0502020204030204" pitchFamily="34" charset="0"/>
              </a:rPr>
              <a:t>Selon le contexte, il peut être nécessaire de réaliser :</a:t>
            </a:r>
          </a:p>
          <a:p>
            <a:pPr marL="0" indent="0">
              <a:buNone/>
            </a:pPr>
            <a:r>
              <a:rPr lang="fr-FR" b="1" dirty="0">
                <a:solidFill>
                  <a:schemeClr val="accent3">
                    <a:lumMod val="75000"/>
                  </a:schemeClr>
                </a:solidFill>
                <a:latin typeface="Calibri" panose="020F0502020204030204" pitchFamily="34" charset="0"/>
              </a:rPr>
              <a:t>• U</a:t>
            </a:r>
            <a:r>
              <a:rPr lang="fr-FR" b="1" i="0" u="none" strike="noStrike" baseline="0" dirty="0" smtClean="0">
                <a:solidFill>
                  <a:schemeClr val="accent3">
                    <a:lumMod val="75000"/>
                  </a:schemeClr>
                </a:solidFill>
                <a:latin typeface="Calibri" panose="020F0502020204030204" pitchFamily="34" charset="0"/>
              </a:rPr>
              <a:t>n examen tomodensitométrique abdomino-pelvien </a:t>
            </a:r>
            <a:r>
              <a:rPr lang="fr-FR" b="0" i="0" u="none" strike="noStrike" baseline="0" dirty="0" smtClean="0">
                <a:solidFill>
                  <a:schemeClr val="tx1"/>
                </a:solidFill>
                <a:latin typeface="Calibri" panose="020F0502020204030204" pitchFamily="34" charset="0"/>
              </a:rPr>
              <a:t>qui peut mettre en évidence :</a:t>
            </a:r>
          </a:p>
          <a:p>
            <a:pPr marL="0" indent="0">
              <a:buNone/>
            </a:pPr>
            <a:r>
              <a:rPr lang="fr-FR" b="0" i="0" u="none" strike="noStrike" baseline="0" dirty="0" smtClean="0">
                <a:solidFill>
                  <a:schemeClr val="tx1"/>
                </a:solidFill>
                <a:latin typeface="Calibri" panose="020F0502020204030204" pitchFamily="34" charset="0"/>
              </a:rPr>
              <a:t>             – une tumeur pancréatique, un cancer colique</a:t>
            </a:r>
          </a:p>
          <a:p>
            <a:pPr marL="0" lvl="0" indent="0">
              <a:buNone/>
            </a:pPr>
            <a:r>
              <a:rPr lang="fr-FR" dirty="0">
                <a:solidFill>
                  <a:schemeClr val="tx1"/>
                </a:solidFill>
                <a:latin typeface="Calibri" panose="020F0502020204030204" pitchFamily="34" charset="0"/>
              </a:rPr>
              <a:t> </a:t>
            </a:r>
            <a:r>
              <a:rPr lang="fr-FR" dirty="0" smtClean="0">
                <a:solidFill>
                  <a:schemeClr val="tx1"/>
                </a:solidFill>
                <a:latin typeface="Calibri" panose="020F0502020204030204" pitchFamily="34" charset="0"/>
              </a:rPr>
              <a:t>            </a:t>
            </a:r>
            <a:r>
              <a:rPr lang="fr-FR" dirty="0">
                <a:solidFill>
                  <a:prstClr val="black"/>
                </a:solidFill>
                <a:latin typeface="Calibri" panose="020F0502020204030204" pitchFamily="34" charset="0"/>
              </a:rPr>
              <a:t>et/ou une carcinose péritonéale pouvant se </a:t>
            </a:r>
            <a:r>
              <a:rPr lang="fr-FR" dirty="0" smtClean="0">
                <a:solidFill>
                  <a:prstClr val="black"/>
                </a:solidFill>
                <a:latin typeface="Calibri" panose="020F0502020204030204" pitchFamily="34" charset="0"/>
              </a:rPr>
              <a:t>révéler</a:t>
            </a:r>
          </a:p>
          <a:p>
            <a:pPr marL="0" lvl="0" indent="0">
              <a:buNone/>
            </a:pPr>
            <a:r>
              <a:rPr lang="fr-FR" dirty="0">
                <a:solidFill>
                  <a:prstClr val="black"/>
                </a:solidFill>
                <a:latin typeface="Calibri" panose="020F0502020204030204" pitchFamily="34" charset="0"/>
              </a:rPr>
              <a:t> </a:t>
            </a:r>
            <a:r>
              <a:rPr lang="fr-FR" dirty="0" smtClean="0">
                <a:solidFill>
                  <a:prstClr val="black"/>
                </a:solidFill>
                <a:latin typeface="Calibri" panose="020F0502020204030204" pitchFamily="34" charset="0"/>
              </a:rPr>
              <a:t>             </a:t>
            </a:r>
            <a:r>
              <a:rPr lang="fr-FR" dirty="0">
                <a:solidFill>
                  <a:prstClr val="black"/>
                </a:solidFill>
                <a:latin typeface="Calibri" panose="020F0502020204030204" pitchFamily="34" charset="0"/>
              </a:rPr>
              <a:t>par une diarrhée chronique,</a:t>
            </a:r>
          </a:p>
          <a:p>
            <a:pPr marL="0" lvl="0" indent="0">
              <a:buNone/>
            </a:pPr>
            <a:r>
              <a:rPr lang="fr-FR" dirty="0" smtClean="0">
                <a:solidFill>
                  <a:prstClr val="black"/>
                </a:solidFill>
                <a:latin typeface="Calibri" panose="020F0502020204030204" pitchFamily="34" charset="0"/>
              </a:rPr>
              <a:t> </a:t>
            </a:r>
            <a:endParaRPr lang="fr-FR" dirty="0">
              <a:solidFill>
                <a:schemeClr val="tx1"/>
              </a:solidFill>
              <a:latin typeface="Calibri" panose="020F0502020204030204" pitchFamily="34" charset="0"/>
            </a:endParaRPr>
          </a:p>
          <a:p>
            <a:pPr marL="0" indent="0">
              <a:buNone/>
            </a:pPr>
            <a:r>
              <a:rPr lang="fr-FR" b="0" i="0" u="none" strike="noStrike" baseline="0" dirty="0" smtClean="0">
                <a:solidFill>
                  <a:schemeClr val="tx1"/>
                </a:solidFill>
                <a:latin typeface="Calibri" panose="020F0502020204030204" pitchFamily="34" charset="0"/>
              </a:rPr>
              <a:t>             – des anomalies mésentériques (mésentérite</a:t>
            </a:r>
          </a:p>
          <a:p>
            <a:pPr marL="0" lvl="0" indent="0">
              <a:buNone/>
            </a:pPr>
            <a:r>
              <a:rPr lang="fr-FR" dirty="0">
                <a:solidFill>
                  <a:schemeClr val="tx1"/>
                </a:solidFill>
                <a:latin typeface="Calibri" panose="020F0502020204030204" pitchFamily="34" charset="0"/>
              </a:rPr>
              <a:t> </a:t>
            </a:r>
            <a:r>
              <a:rPr lang="fr-FR" dirty="0" smtClean="0">
                <a:solidFill>
                  <a:schemeClr val="tx1"/>
                </a:solidFill>
                <a:latin typeface="Calibri" panose="020F0502020204030204" pitchFamily="34" charset="0"/>
              </a:rPr>
              <a:t>            </a:t>
            </a:r>
            <a:r>
              <a:rPr lang="fr-FR" dirty="0">
                <a:solidFill>
                  <a:prstClr val="black"/>
                </a:solidFill>
                <a:latin typeface="Calibri" panose="020F0502020204030204" pitchFamily="34" charset="0"/>
              </a:rPr>
              <a:t>au contact d’une tumeur carcinoïde ou de </a:t>
            </a:r>
            <a:r>
              <a:rPr lang="fr-FR" dirty="0" smtClean="0">
                <a:solidFill>
                  <a:prstClr val="black"/>
                </a:solidFill>
                <a:latin typeface="Calibri" panose="020F0502020204030204" pitchFamily="34" charset="0"/>
              </a:rPr>
              <a:t>nature</a:t>
            </a:r>
          </a:p>
          <a:p>
            <a:pPr marL="0" lvl="0" indent="0">
              <a:buNone/>
            </a:pPr>
            <a:r>
              <a:rPr lang="fr-FR" dirty="0">
                <a:solidFill>
                  <a:prstClr val="black"/>
                </a:solidFill>
                <a:latin typeface="Calibri" panose="020F0502020204030204" pitchFamily="34" charset="0"/>
              </a:rPr>
              <a:t> </a:t>
            </a:r>
            <a:r>
              <a:rPr lang="fr-FR" dirty="0" smtClean="0">
                <a:solidFill>
                  <a:prstClr val="black"/>
                </a:solidFill>
                <a:latin typeface="Calibri" panose="020F0502020204030204" pitchFamily="34" charset="0"/>
              </a:rPr>
              <a:t>            </a:t>
            </a:r>
            <a:r>
              <a:rPr lang="fr-FR" dirty="0">
                <a:solidFill>
                  <a:prstClr val="black"/>
                </a:solidFill>
                <a:latin typeface="Calibri" panose="020F0502020204030204" pitchFamily="34" charset="0"/>
              </a:rPr>
              <a:t>lymphomateuse), des lésions compatibles  avec </a:t>
            </a:r>
            <a:r>
              <a:rPr lang="fr-FR" dirty="0" smtClean="0">
                <a:solidFill>
                  <a:prstClr val="black"/>
                </a:solidFill>
                <a:latin typeface="Calibri" panose="020F0502020204030204" pitchFamily="34" charset="0"/>
              </a:rPr>
              <a:t>un</a:t>
            </a:r>
          </a:p>
          <a:p>
            <a:pPr marL="0" lvl="0" indent="0">
              <a:buNone/>
            </a:pPr>
            <a:r>
              <a:rPr lang="fr-FR" dirty="0">
                <a:solidFill>
                  <a:prstClr val="black"/>
                </a:solidFill>
                <a:latin typeface="Calibri" panose="020F0502020204030204" pitchFamily="34" charset="0"/>
              </a:rPr>
              <a:t> </a:t>
            </a:r>
            <a:r>
              <a:rPr lang="fr-FR" dirty="0" smtClean="0">
                <a:solidFill>
                  <a:prstClr val="black"/>
                </a:solidFill>
                <a:latin typeface="Calibri" panose="020F0502020204030204" pitchFamily="34" charset="0"/>
              </a:rPr>
              <a:t>             </a:t>
            </a:r>
            <a:r>
              <a:rPr lang="fr-FR" dirty="0">
                <a:solidFill>
                  <a:prstClr val="black"/>
                </a:solidFill>
                <a:latin typeface="Calibri" panose="020F0502020204030204" pitchFamily="34" charset="0"/>
              </a:rPr>
              <a:t>lymphome digestif, une maladie de Crohn, etc. ;</a:t>
            </a:r>
          </a:p>
          <a:p>
            <a:pPr marL="0" lvl="0" indent="0">
              <a:buNone/>
            </a:pPr>
            <a:endParaRPr lang="fr-FR" sz="4200" dirty="0">
              <a:solidFill>
                <a:schemeClr val="tx1"/>
              </a:solidFill>
              <a:latin typeface="Calibri" panose="020F0502020204030204" pitchFamily="34" charset="0"/>
            </a:endParaRPr>
          </a:p>
        </p:txBody>
      </p:sp>
      <p:sp>
        <p:nvSpPr>
          <p:cNvPr id="4" name="Rectangle 3"/>
          <p:cNvSpPr/>
          <p:nvPr/>
        </p:nvSpPr>
        <p:spPr>
          <a:xfrm>
            <a:off x="0" y="6974"/>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15892205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lstStyle/>
          <a:p>
            <a:pPr marL="0" indent="0">
              <a:buNone/>
            </a:pPr>
            <a:r>
              <a:rPr lang="fr-FR" sz="2800" b="1" i="0" u="none" strike="noStrike" baseline="0" dirty="0" smtClean="0">
                <a:solidFill>
                  <a:schemeClr val="tx1"/>
                </a:solidFill>
              </a:rPr>
              <a:t>Plan de la question:</a:t>
            </a:r>
          </a:p>
          <a:p>
            <a:pPr marL="0" indent="0">
              <a:buNone/>
            </a:pPr>
            <a:endParaRPr lang="fr-FR" b="0" i="0" u="none" strike="noStrike" baseline="0" dirty="0" smtClean="0"/>
          </a:p>
          <a:p>
            <a:pPr marL="571500" indent="-571500">
              <a:buAutoNum type="romanUcPeriod"/>
            </a:pPr>
            <a:r>
              <a:rPr lang="fr-FR" sz="2800" i="0" u="none" strike="noStrike" baseline="0" dirty="0" smtClean="0">
                <a:solidFill>
                  <a:schemeClr val="tx1"/>
                </a:solidFill>
                <a:latin typeface="Calibri" panose="020F0502020204030204" pitchFamily="34" charset="0"/>
              </a:rPr>
              <a:t>Définitions</a:t>
            </a:r>
          </a:p>
          <a:p>
            <a:pPr marL="571500" indent="-571500">
              <a:buAutoNum type="romanUcPeriod"/>
            </a:pPr>
            <a:r>
              <a:rPr lang="fr-FR" sz="2800" dirty="0" smtClean="0">
                <a:solidFill>
                  <a:schemeClr val="tx1"/>
                </a:solidFill>
                <a:latin typeface="Calibri" panose="020F0502020204030204" pitchFamily="34" charset="0"/>
              </a:rPr>
              <a:t>Diagnostiques différentiels</a:t>
            </a:r>
            <a:endParaRPr lang="fr-FR" sz="2800" i="0" u="none" strike="noStrike" baseline="0" dirty="0" smtClean="0">
              <a:solidFill>
                <a:schemeClr val="tx1"/>
              </a:solidFill>
              <a:latin typeface="Calibri" panose="020F0502020204030204" pitchFamily="34" charset="0"/>
            </a:endParaRPr>
          </a:p>
          <a:p>
            <a:pPr marL="0" indent="0">
              <a:buNone/>
            </a:pPr>
            <a:r>
              <a:rPr lang="fr-FR" sz="2800" i="0" u="none" strike="noStrike" baseline="0" dirty="0" smtClean="0">
                <a:solidFill>
                  <a:schemeClr val="tx1"/>
                </a:solidFill>
                <a:latin typeface="Calibri" panose="020F0502020204030204" pitchFamily="34" charset="0"/>
              </a:rPr>
              <a:t>III. Interrogatoire et examen clinique</a:t>
            </a:r>
          </a:p>
          <a:p>
            <a:pPr marL="0" indent="0">
              <a:buNone/>
            </a:pPr>
            <a:r>
              <a:rPr lang="fr-FR" sz="2800" i="0" u="none" strike="noStrike" baseline="0" dirty="0" smtClean="0">
                <a:solidFill>
                  <a:schemeClr val="tx1"/>
                </a:solidFill>
                <a:latin typeface="Calibri" panose="020F0502020204030204" pitchFamily="34" charset="0"/>
              </a:rPr>
              <a:t>IV. Examens complémentaires</a:t>
            </a:r>
          </a:p>
          <a:p>
            <a:pPr marL="0" indent="0">
              <a:buNone/>
            </a:pPr>
            <a:r>
              <a:rPr lang="fr-FR" sz="2800" i="0" u="none" strike="noStrike" baseline="0" dirty="0" smtClean="0">
                <a:solidFill>
                  <a:schemeClr val="tx1"/>
                </a:solidFill>
                <a:latin typeface="Calibri" panose="020F0502020204030204" pitchFamily="34" charset="0"/>
              </a:rPr>
              <a:t>V. Stratégie d’exploration</a:t>
            </a:r>
          </a:p>
          <a:p>
            <a:pPr marL="0" indent="0">
              <a:buNone/>
            </a:pPr>
            <a:r>
              <a:rPr lang="fr-FR" sz="2800" i="0" u="none" strike="noStrike" baseline="0" dirty="0" smtClean="0">
                <a:solidFill>
                  <a:schemeClr val="tx1"/>
                </a:solidFill>
                <a:latin typeface="Calibri" panose="020F0502020204030204" pitchFamily="34" charset="0"/>
              </a:rPr>
              <a:t>VI. Principales causes de diarrhée chronique</a:t>
            </a:r>
            <a:endParaRPr lang="fr-FR" sz="2800" dirty="0">
              <a:solidFill>
                <a:schemeClr val="tx1"/>
              </a:solidFill>
              <a:latin typeface="Calibri" panose="020F0502020204030204" pitchFamily="34" charset="0"/>
            </a:endParaRPr>
          </a:p>
        </p:txBody>
      </p:sp>
      <p:sp>
        <p:nvSpPr>
          <p:cNvPr id="4" name="Rectangle 3"/>
          <p:cNvSpPr/>
          <p:nvPr/>
        </p:nvSpPr>
        <p:spPr>
          <a:xfrm>
            <a:off x="0" y="0"/>
            <a:ext cx="2944652" cy="276999"/>
          </a:xfrm>
          <a:prstGeom prst="rect">
            <a:avLst/>
          </a:prstGeom>
        </p:spPr>
        <p:txBody>
          <a:bodyPr wrap="none">
            <a:spAutoFit/>
          </a:bodyPr>
          <a:lstStyle/>
          <a:p>
            <a:r>
              <a:rPr lang="fr-FR" sz="1200" b="1" dirty="0">
                <a:latin typeface="Calibri" panose="020F0502020204030204" pitchFamily="34" charset="0"/>
              </a:rPr>
              <a:t>Diarrhée chronique  Dr ESSALHI  2018-2019</a:t>
            </a:r>
          </a:p>
        </p:txBody>
      </p:sp>
    </p:spTree>
    <p:extLst>
      <p:ext uri="{BB962C8B-B14F-4D97-AF65-F5344CB8AC3E}">
        <p14:creationId xmlns:p14="http://schemas.microsoft.com/office/powerpoint/2010/main" xmlns="" val="32988713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lstStyle/>
          <a:p>
            <a:pPr marL="0" lvl="0" indent="0">
              <a:buNone/>
            </a:pPr>
            <a:endParaRPr lang="fr-FR" sz="2000" b="1" dirty="0" smtClean="0">
              <a:solidFill>
                <a:prstClr val="black"/>
              </a:solidFill>
              <a:latin typeface="Calibri" panose="020F0502020204030204" pitchFamily="34" charset="0"/>
            </a:endParaRPr>
          </a:p>
          <a:p>
            <a:pPr marL="0" lvl="0" indent="0">
              <a:buNone/>
            </a:pPr>
            <a:endParaRPr lang="fr-FR" sz="2000" b="1" dirty="0">
              <a:solidFill>
                <a:prstClr val="black"/>
              </a:solidFill>
              <a:latin typeface="Calibri" panose="020F0502020204030204" pitchFamily="34" charset="0"/>
            </a:endParaRPr>
          </a:p>
          <a:p>
            <a:pPr marL="0" lvl="0" indent="0">
              <a:buNone/>
            </a:pPr>
            <a:r>
              <a:rPr lang="fr-FR" b="1" dirty="0" smtClean="0">
                <a:solidFill>
                  <a:prstClr val="black"/>
                </a:solidFill>
                <a:latin typeface="Calibri" panose="020F0502020204030204" pitchFamily="34" charset="0"/>
              </a:rPr>
              <a:t>• </a:t>
            </a:r>
            <a:r>
              <a:rPr lang="fr-FR" dirty="0">
                <a:solidFill>
                  <a:prstClr val="black"/>
                </a:solidFill>
                <a:latin typeface="Calibri" panose="020F0502020204030204" pitchFamily="34" charset="0"/>
              </a:rPr>
              <a:t>une évaluation morphologique de la paroi de l’ensemble de l’intestin du grêle, faisant de plus en plus appel à</a:t>
            </a:r>
            <a:r>
              <a:rPr lang="fr-FR" b="1" dirty="0">
                <a:solidFill>
                  <a:prstClr val="black"/>
                </a:solidFill>
                <a:latin typeface="Calibri" panose="020F0502020204030204" pitchFamily="34" charset="0"/>
              </a:rPr>
              <a:t> </a:t>
            </a:r>
            <a:r>
              <a:rPr lang="fr-FR" b="1" dirty="0">
                <a:solidFill>
                  <a:schemeClr val="accent3">
                    <a:lumMod val="75000"/>
                  </a:schemeClr>
                </a:solidFill>
                <a:latin typeface="Calibri" panose="020F0502020204030204" pitchFamily="34" charset="0"/>
              </a:rPr>
              <a:t>l’entéro-IRM</a:t>
            </a:r>
            <a:r>
              <a:rPr lang="fr-FR" b="1" dirty="0">
                <a:solidFill>
                  <a:prstClr val="black"/>
                </a:solidFill>
                <a:latin typeface="Calibri" panose="020F0502020204030204" pitchFamily="34" charset="0"/>
              </a:rPr>
              <a:t> </a:t>
            </a:r>
            <a:r>
              <a:rPr lang="fr-FR" dirty="0">
                <a:solidFill>
                  <a:prstClr val="black"/>
                </a:solidFill>
                <a:latin typeface="Calibri" panose="020F0502020204030204" pitchFamily="34" charset="0"/>
              </a:rPr>
              <a:t>ou à </a:t>
            </a:r>
            <a:r>
              <a:rPr lang="fr-FR" b="1" dirty="0">
                <a:solidFill>
                  <a:schemeClr val="accent3">
                    <a:lumMod val="75000"/>
                  </a:schemeClr>
                </a:solidFill>
                <a:latin typeface="Calibri" panose="020F0502020204030204" pitchFamily="34" charset="0"/>
              </a:rPr>
              <a:t>l’entéro-scanner</a:t>
            </a:r>
            <a:r>
              <a:rPr lang="fr-FR" dirty="0">
                <a:solidFill>
                  <a:schemeClr val="accent3">
                    <a:lumMod val="75000"/>
                  </a:schemeClr>
                </a:solidFill>
                <a:latin typeface="Calibri" panose="020F0502020204030204" pitchFamily="34" charset="0"/>
              </a:rPr>
              <a:t> </a:t>
            </a:r>
            <a:r>
              <a:rPr lang="fr-FR" dirty="0">
                <a:solidFill>
                  <a:prstClr val="black"/>
                </a:solidFill>
                <a:latin typeface="Calibri" panose="020F0502020204030204" pitchFamily="34" charset="0"/>
              </a:rPr>
              <a:t>plutôt qu’au transit baryté du grêle</a:t>
            </a:r>
          </a:p>
          <a:p>
            <a:pPr marL="0" lvl="0" indent="0">
              <a:buNone/>
            </a:pPr>
            <a:endParaRPr lang="fr-FR" dirty="0">
              <a:solidFill>
                <a:prstClr val="black"/>
              </a:solidFill>
              <a:latin typeface="Calibri" panose="020F0502020204030204" pitchFamily="34" charset="0"/>
            </a:endParaRPr>
          </a:p>
          <a:p>
            <a:pPr marL="0" lvl="0" indent="0">
              <a:buNone/>
            </a:pPr>
            <a:r>
              <a:rPr lang="fr-FR" b="1" dirty="0">
                <a:solidFill>
                  <a:prstClr val="black"/>
                </a:solidFill>
                <a:latin typeface="Calibri" panose="020F0502020204030204" pitchFamily="34" charset="0"/>
              </a:rPr>
              <a:t>•</a:t>
            </a:r>
            <a:r>
              <a:rPr lang="fr-FR" dirty="0">
                <a:solidFill>
                  <a:prstClr val="black"/>
                </a:solidFill>
                <a:latin typeface="Calibri" panose="020F0502020204030204" pitchFamily="34" charset="0"/>
              </a:rPr>
              <a:t> </a:t>
            </a:r>
            <a:r>
              <a:rPr lang="fr-FR" b="1" dirty="0">
                <a:solidFill>
                  <a:schemeClr val="accent3">
                    <a:lumMod val="75000"/>
                  </a:schemeClr>
                </a:solidFill>
                <a:latin typeface="Calibri" panose="020F0502020204030204" pitchFamily="34" charset="0"/>
              </a:rPr>
              <a:t>Un Octréoscan®, </a:t>
            </a:r>
            <a:r>
              <a:rPr lang="fr-FR" dirty="0">
                <a:solidFill>
                  <a:prstClr val="black"/>
                </a:solidFill>
                <a:latin typeface="Calibri" panose="020F0502020204030204" pitchFamily="34" charset="0"/>
              </a:rPr>
              <a:t>seulement en cas de suspicion de tumeur endocrine, qui détecte la radioactivité  de l’octréotide (analogue de la somatostatine) marquée qui se fixe sur les tumeurs endocrines, qui expriment à leur surface les récepteurs à la somatostatine. </a:t>
            </a:r>
          </a:p>
          <a:p>
            <a:endParaRPr lang="fr-FR" dirty="0"/>
          </a:p>
        </p:txBody>
      </p:sp>
    </p:spTree>
    <p:extLst>
      <p:ext uri="{BB962C8B-B14F-4D97-AF65-F5344CB8AC3E}">
        <p14:creationId xmlns:p14="http://schemas.microsoft.com/office/powerpoint/2010/main" xmlns="" val="34637850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fontScale="77500" lnSpcReduction="20000"/>
          </a:bodyPr>
          <a:lstStyle/>
          <a:p>
            <a:pPr marL="0" indent="0">
              <a:buNone/>
            </a:pPr>
            <a:r>
              <a:rPr lang="fr-FR" sz="3300" b="1" i="0" u="none" strike="noStrike" baseline="0" dirty="0" smtClean="0">
                <a:solidFill>
                  <a:srgbClr val="FF0000"/>
                </a:solidFill>
                <a:latin typeface="Calibri" panose="020F0502020204030204" pitchFamily="34" charset="0"/>
              </a:rPr>
              <a:t>V- Stratégie d’exploration:</a:t>
            </a:r>
          </a:p>
          <a:p>
            <a:pPr marL="0" indent="0">
              <a:buNone/>
            </a:pPr>
            <a:r>
              <a:rPr lang="fr-FR" sz="3100" b="0" i="0" u="none" strike="noStrike" baseline="0" dirty="0" smtClean="0">
                <a:solidFill>
                  <a:schemeClr val="tx1"/>
                </a:solidFill>
                <a:latin typeface="Calibri" panose="020F0502020204030204" pitchFamily="34" charset="0"/>
              </a:rPr>
              <a:t>La stratégie d’exploration est décidée individuellement en fonction de l’orientation apportée par</a:t>
            </a:r>
            <a:r>
              <a:rPr lang="fr-FR" sz="3100" b="0" i="0" u="none" strike="noStrike" dirty="0" smtClean="0">
                <a:solidFill>
                  <a:schemeClr val="tx1"/>
                </a:solidFill>
                <a:latin typeface="Calibri" panose="020F0502020204030204" pitchFamily="34" charset="0"/>
              </a:rPr>
              <a:t> </a:t>
            </a:r>
            <a:r>
              <a:rPr lang="fr-FR" sz="3100" dirty="0" smtClean="0">
                <a:solidFill>
                  <a:schemeClr val="tx1"/>
                </a:solidFill>
                <a:latin typeface="Calibri" panose="020F0502020204030204" pitchFamily="34" charset="0"/>
              </a:rPr>
              <a:t>l</a:t>
            </a:r>
            <a:r>
              <a:rPr lang="fr-FR" sz="3100" b="0" i="0" u="none" strike="noStrike" baseline="0" dirty="0" smtClean="0">
                <a:solidFill>
                  <a:schemeClr val="tx1"/>
                </a:solidFill>
                <a:latin typeface="Calibri" panose="020F0502020204030204" pitchFamily="34" charset="0"/>
              </a:rPr>
              <a:t>’interrogatoire et les résultats des examens biologiques d’orientation.</a:t>
            </a:r>
          </a:p>
          <a:p>
            <a:pPr marL="0" indent="0">
              <a:buNone/>
            </a:pPr>
            <a:endParaRPr lang="fr-FR" sz="3100" b="0" i="0" u="none" strike="noStrike" baseline="0" dirty="0" smtClean="0">
              <a:latin typeface="Calibri" panose="020F0502020204030204" pitchFamily="34" charset="0"/>
            </a:endParaRPr>
          </a:p>
          <a:p>
            <a:pPr>
              <a:buFont typeface="Wingdings" panose="05000000000000000000" pitchFamily="2" charset="2"/>
              <a:buChar char="Ø"/>
            </a:pPr>
            <a:r>
              <a:rPr lang="fr-FR" sz="3100" b="1" i="0" u="none" strike="noStrike" baseline="0" dirty="0" smtClean="0">
                <a:solidFill>
                  <a:srgbClr val="0070C0"/>
                </a:solidFill>
                <a:latin typeface="Calibri" panose="020F0502020204030204" pitchFamily="34" charset="0"/>
              </a:rPr>
              <a:t>Situations fréquentes :</a:t>
            </a:r>
          </a:p>
          <a:p>
            <a:r>
              <a:rPr lang="fr-FR" sz="3100" dirty="0">
                <a:solidFill>
                  <a:schemeClr val="tx1"/>
                </a:solidFill>
                <a:latin typeface="Calibri" panose="020F0502020204030204" pitchFamily="34" charset="0"/>
              </a:rPr>
              <a:t>D</a:t>
            </a:r>
            <a:r>
              <a:rPr lang="fr-FR" sz="3100" b="0" i="0" u="none" strike="noStrike" baseline="0" dirty="0" smtClean="0">
                <a:solidFill>
                  <a:schemeClr val="tx1"/>
                </a:solidFill>
                <a:latin typeface="Calibri" panose="020F0502020204030204" pitchFamily="34" charset="0"/>
              </a:rPr>
              <a:t>iarrhée modérée ancienne d’allure motrice chez un adulte jeune, sans altération de l’état général, sans aucune anomalie à l’examen biologique de débrouillage, et répondant bien</a:t>
            </a:r>
            <a:r>
              <a:rPr lang="fr-FR" sz="3100" b="0" i="0" u="none" strike="noStrike" dirty="0" smtClean="0">
                <a:solidFill>
                  <a:schemeClr val="tx1"/>
                </a:solidFill>
                <a:latin typeface="Calibri" panose="020F0502020204030204" pitchFamily="34" charset="0"/>
              </a:rPr>
              <a:t> </a:t>
            </a:r>
            <a:r>
              <a:rPr lang="fr-FR" sz="3100" b="0" i="0" u="none" strike="noStrike" baseline="0" dirty="0" smtClean="0">
                <a:solidFill>
                  <a:schemeClr val="tx1"/>
                </a:solidFill>
                <a:latin typeface="Calibri" panose="020F0502020204030204" pitchFamily="34" charset="0"/>
              </a:rPr>
              <a:t>au traitement symptomatique. Souvent de nature fonctionnelle, ne pas</a:t>
            </a:r>
            <a:r>
              <a:rPr lang="fr-FR" sz="3100" b="0" i="0" u="none" strike="noStrike" dirty="0" smtClean="0">
                <a:solidFill>
                  <a:schemeClr val="tx1"/>
                </a:solidFill>
                <a:latin typeface="Calibri" panose="020F0502020204030204" pitchFamily="34" charset="0"/>
              </a:rPr>
              <a:t> </a:t>
            </a:r>
            <a:r>
              <a:rPr lang="fr-FR" sz="3100" b="0" i="0" u="none" strike="noStrike" baseline="0" dirty="0" smtClean="0">
                <a:solidFill>
                  <a:schemeClr val="tx1"/>
                </a:solidFill>
                <a:latin typeface="Calibri" panose="020F0502020204030204" pitchFamily="34" charset="0"/>
              </a:rPr>
              <a:t>pousser plus loin les  explorations ;</a:t>
            </a:r>
          </a:p>
          <a:p>
            <a:endParaRPr lang="fr-FR" sz="3100" dirty="0">
              <a:solidFill>
                <a:schemeClr val="tx1"/>
              </a:solidFill>
              <a:latin typeface="Calibri" panose="020F0502020204030204" pitchFamily="34" charset="0"/>
            </a:endParaRPr>
          </a:p>
          <a:p>
            <a:r>
              <a:rPr lang="fr-FR" sz="3100" dirty="0">
                <a:solidFill>
                  <a:schemeClr val="tx1"/>
                </a:solidFill>
                <a:latin typeface="Calibri" panose="020F0502020204030204" pitchFamily="34" charset="0"/>
              </a:rPr>
              <a:t>D</a:t>
            </a:r>
            <a:r>
              <a:rPr lang="fr-FR" sz="3100" b="0" i="0" u="none" strike="noStrike" baseline="0" dirty="0" smtClean="0">
                <a:solidFill>
                  <a:schemeClr val="tx1"/>
                </a:solidFill>
                <a:latin typeface="Calibri" panose="020F0502020204030204" pitchFamily="34" charset="0"/>
              </a:rPr>
              <a:t>iarrhée chronique au retour d’un voyage. Suspecter les parasitoses chroniques, avec traitement   d’épreuve si nécessaire, les troubles fonctionnels</a:t>
            </a:r>
            <a:r>
              <a:rPr lang="fr-FR" sz="3100" b="0" i="0" u="none" strike="noStrike" dirty="0" smtClean="0">
                <a:solidFill>
                  <a:schemeClr val="tx1"/>
                </a:solidFill>
                <a:latin typeface="Calibri" panose="020F0502020204030204" pitchFamily="34" charset="0"/>
              </a:rPr>
              <a:t> </a:t>
            </a:r>
            <a:r>
              <a:rPr lang="fr-FR" sz="3100" b="0" i="0" u="none" strike="noStrike" baseline="0" dirty="0" smtClean="0">
                <a:solidFill>
                  <a:schemeClr val="tx1"/>
                </a:solidFill>
                <a:latin typeface="Calibri" panose="020F0502020204030204" pitchFamily="34" charset="0"/>
              </a:rPr>
              <a:t>post-infectieux et la sprue tropicale si la diarrhée s’est prolongée;</a:t>
            </a:r>
          </a:p>
          <a:p>
            <a:pPr marL="0" indent="0">
              <a:buNone/>
            </a:pPr>
            <a:endParaRPr lang="fr-FR" b="0" i="0" u="none" strike="noStrike" baseline="0" dirty="0" smtClean="0">
              <a:latin typeface="Calibri" panose="020F0502020204030204" pitchFamily="34" charset="0"/>
            </a:endParaRPr>
          </a:p>
        </p:txBody>
      </p:sp>
      <p:sp>
        <p:nvSpPr>
          <p:cNvPr id="4" name="Rectangle 3"/>
          <p:cNvSpPr/>
          <p:nvPr/>
        </p:nvSpPr>
        <p:spPr>
          <a:xfrm>
            <a:off x="16768" y="0"/>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29708691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lstStyle/>
          <a:p>
            <a:pPr marL="0" lvl="0" indent="0">
              <a:buNone/>
            </a:pPr>
            <a:r>
              <a:rPr lang="fr-FR" sz="1700" dirty="0">
                <a:solidFill>
                  <a:prstClr val="black"/>
                </a:solidFill>
              </a:rPr>
              <a:t> </a:t>
            </a:r>
            <a:endParaRPr lang="fr-FR" sz="1700" dirty="0" smtClean="0">
              <a:solidFill>
                <a:prstClr val="black"/>
              </a:solidFill>
            </a:endParaRPr>
          </a:p>
          <a:p>
            <a:pPr marL="0" lvl="0" indent="0">
              <a:buNone/>
            </a:pPr>
            <a:endParaRPr lang="fr-FR" sz="1700" dirty="0" smtClean="0">
              <a:solidFill>
                <a:prstClr val="black"/>
              </a:solidFill>
            </a:endParaRPr>
          </a:p>
          <a:p>
            <a:pPr lvl="0"/>
            <a:r>
              <a:rPr lang="fr-FR" dirty="0" smtClean="0">
                <a:solidFill>
                  <a:prstClr val="black"/>
                </a:solidFill>
                <a:latin typeface="Calibri" panose="020F0502020204030204" pitchFamily="34" charset="0"/>
              </a:rPr>
              <a:t>Diarrhée </a:t>
            </a:r>
            <a:r>
              <a:rPr lang="fr-FR" dirty="0">
                <a:solidFill>
                  <a:prstClr val="black"/>
                </a:solidFill>
                <a:latin typeface="Calibri" panose="020F0502020204030204" pitchFamily="34" charset="0"/>
              </a:rPr>
              <a:t>modérée apparaissant à un âge tardif, sans antécédent personnel </a:t>
            </a:r>
            <a:r>
              <a:rPr lang="fr-FR" dirty="0" smtClean="0">
                <a:solidFill>
                  <a:prstClr val="black"/>
                </a:solidFill>
                <a:latin typeface="Calibri" panose="020F0502020204030204" pitchFamily="34" charset="0"/>
              </a:rPr>
              <a:t> de syndrome de </a:t>
            </a:r>
            <a:r>
              <a:rPr lang="fr-FR" dirty="0">
                <a:solidFill>
                  <a:prstClr val="black"/>
                </a:solidFill>
                <a:latin typeface="Calibri" panose="020F0502020204030204" pitchFamily="34" charset="0"/>
              </a:rPr>
              <a:t>l’intestin irritable. Éliminer par les examens morphologiques les cancers (côlon, pancréas,  </a:t>
            </a:r>
            <a:r>
              <a:rPr lang="fr-FR" dirty="0" smtClean="0">
                <a:solidFill>
                  <a:prstClr val="black"/>
                </a:solidFill>
                <a:latin typeface="Calibri" panose="020F0502020204030204" pitchFamily="34" charset="0"/>
              </a:rPr>
              <a:t>  carcinose </a:t>
            </a:r>
            <a:r>
              <a:rPr lang="fr-FR" dirty="0">
                <a:solidFill>
                  <a:prstClr val="black"/>
                </a:solidFill>
                <a:latin typeface="Calibri" panose="020F0502020204030204" pitchFamily="34" charset="0"/>
              </a:rPr>
              <a:t>péritonéale) </a:t>
            </a:r>
            <a:r>
              <a:rPr lang="fr-FR" dirty="0" smtClean="0">
                <a:solidFill>
                  <a:prstClr val="black"/>
                </a:solidFill>
                <a:latin typeface="Calibri" panose="020F0502020204030204" pitchFamily="34" charset="0"/>
              </a:rPr>
              <a:t>;</a:t>
            </a:r>
          </a:p>
          <a:p>
            <a:pPr lvl="0"/>
            <a:endParaRPr lang="fr-FR" dirty="0">
              <a:solidFill>
                <a:prstClr val="black"/>
              </a:solidFill>
              <a:latin typeface="Calibri" panose="020F0502020204030204" pitchFamily="34" charset="0"/>
            </a:endParaRPr>
          </a:p>
          <a:p>
            <a:pPr lvl="0"/>
            <a:r>
              <a:rPr lang="fr-FR" dirty="0" smtClean="0">
                <a:solidFill>
                  <a:prstClr val="black"/>
                </a:solidFill>
                <a:latin typeface="Calibri" panose="020F0502020204030204" pitchFamily="34" charset="0"/>
              </a:rPr>
              <a:t>Diarrhée </a:t>
            </a:r>
            <a:r>
              <a:rPr lang="fr-FR" dirty="0">
                <a:solidFill>
                  <a:prstClr val="black"/>
                </a:solidFill>
                <a:latin typeface="Calibri" panose="020F0502020204030204" pitchFamily="34" charset="0"/>
              </a:rPr>
              <a:t>soudaine, avec selles réparties et parfois nocturnes, chez les femmes de plus </a:t>
            </a:r>
            <a:r>
              <a:rPr lang="fr-FR" dirty="0" smtClean="0">
                <a:solidFill>
                  <a:prstClr val="black"/>
                </a:solidFill>
                <a:latin typeface="Calibri" panose="020F0502020204030204" pitchFamily="34" charset="0"/>
              </a:rPr>
              <a:t>de 50 </a:t>
            </a:r>
            <a:r>
              <a:rPr lang="fr-FR" dirty="0">
                <a:solidFill>
                  <a:prstClr val="black"/>
                </a:solidFill>
                <a:latin typeface="Calibri" panose="020F0502020204030204" pitchFamily="34" charset="0"/>
              </a:rPr>
              <a:t>ans, dans un contexte auto-immun ou rhumatologique avec prise d’AINS. Évoquer </a:t>
            </a:r>
            <a:r>
              <a:rPr lang="fr-FR" dirty="0" smtClean="0">
                <a:solidFill>
                  <a:prstClr val="black"/>
                </a:solidFill>
                <a:latin typeface="Calibri" panose="020F0502020204030204" pitchFamily="34" charset="0"/>
              </a:rPr>
              <a:t>une colite </a:t>
            </a:r>
            <a:r>
              <a:rPr lang="fr-FR" dirty="0">
                <a:solidFill>
                  <a:prstClr val="black"/>
                </a:solidFill>
                <a:latin typeface="Calibri" panose="020F0502020204030204" pitchFamily="34" charset="0"/>
              </a:rPr>
              <a:t>microscopique et chercher par l’interrogatoire le facteur déclenchant d’un médicament.</a:t>
            </a:r>
            <a:endParaRPr lang="fr-FR" dirty="0">
              <a:latin typeface="Calibri" panose="020F0502020204030204" pitchFamily="34" charset="0"/>
            </a:endParaRPr>
          </a:p>
        </p:txBody>
      </p:sp>
      <p:sp>
        <p:nvSpPr>
          <p:cNvPr id="4" name="Rectangle 3"/>
          <p:cNvSpPr/>
          <p:nvPr/>
        </p:nvSpPr>
        <p:spPr>
          <a:xfrm>
            <a:off x="16768" y="0"/>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34401369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a:bodyPr>
          <a:lstStyle/>
          <a:p>
            <a:pPr marL="0" indent="0">
              <a:buNone/>
            </a:pPr>
            <a:r>
              <a:rPr lang="fr-FR" sz="2800" b="1" i="0" u="none" strike="noStrike" baseline="0" dirty="0" smtClean="0">
                <a:solidFill>
                  <a:srgbClr val="FF0000"/>
                </a:solidFill>
                <a:latin typeface="Calibri" panose="020F0502020204030204" pitchFamily="34" charset="0"/>
              </a:rPr>
              <a:t>VI. Principales causes de diarrhée chronique</a:t>
            </a:r>
          </a:p>
          <a:p>
            <a:pPr marL="0" indent="0">
              <a:buNone/>
            </a:pPr>
            <a:endParaRPr lang="fr-FR" sz="2800" b="1" i="0" u="none" strike="noStrike" baseline="0" dirty="0" smtClean="0">
              <a:solidFill>
                <a:srgbClr val="FF0000"/>
              </a:solidFill>
              <a:latin typeface="Calibri" panose="020F0502020204030204" pitchFamily="34" charset="0"/>
            </a:endParaRPr>
          </a:p>
          <a:p>
            <a:r>
              <a:rPr lang="fr-FR" b="0" i="0" u="none" strike="noStrike" baseline="0" dirty="0" smtClean="0">
                <a:solidFill>
                  <a:schemeClr val="tx1"/>
                </a:solidFill>
                <a:latin typeface="Calibri" panose="020F0502020204030204" pitchFamily="34" charset="0"/>
              </a:rPr>
              <a:t>La classification des diarrhées chroniques selon leur mécanisme est schématique car une cause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donnée de diarrhée chronique peut faire intervenir plusieurs mécanismes.</a:t>
            </a:r>
            <a:endParaRPr lang="fr-FR" dirty="0">
              <a:solidFill>
                <a:schemeClr val="tx1"/>
              </a:solidFill>
              <a:latin typeface="Calibri" panose="020F0502020204030204" pitchFamily="34" charset="0"/>
            </a:endParaRPr>
          </a:p>
        </p:txBody>
      </p:sp>
      <p:sp>
        <p:nvSpPr>
          <p:cNvPr id="4" name="Rectangle 3"/>
          <p:cNvSpPr/>
          <p:nvPr/>
        </p:nvSpPr>
        <p:spPr>
          <a:xfrm>
            <a:off x="-4936" y="6974"/>
            <a:ext cx="2944652" cy="276999"/>
          </a:xfrm>
          <a:prstGeom prst="rect">
            <a:avLst/>
          </a:prstGeom>
        </p:spPr>
        <p:txBody>
          <a:bodyPr wrap="none">
            <a:spAutoFit/>
          </a:bodyPr>
          <a:lstStyle/>
          <a:p>
            <a:pPr lvl="0"/>
            <a:r>
              <a:rPr lang="fr-FR" sz="1200" b="1" dirty="0">
                <a:solidFill>
                  <a:prstClr val="black"/>
                </a:solidFill>
              </a:rPr>
              <a:t>Diarrhée chronique  Dr ESSALHI  2018-2019</a:t>
            </a:r>
          </a:p>
        </p:txBody>
      </p:sp>
    </p:spTree>
    <p:extLst>
      <p:ext uri="{BB962C8B-B14F-4D97-AF65-F5344CB8AC3E}">
        <p14:creationId xmlns:p14="http://schemas.microsoft.com/office/powerpoint/2010/main" xmlns="" val="1156507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6192688"/>
          </a:xfrm>
        </p:spPr>
        <p:txBody>
          <a:bodyPr>
            <a:normAutofit fontScale="47500" lnSpcReduction="20000"/>
          </a:bodyPr>
          <a:lstStyle/>
          <a:p>
            <a:pPr marL="0" indent="0">
              <a:buNone/>
            </a:pPr>
            <a:r>
              <a:rPr lang="fr-FR" sz="5900" b="1" i="0" u="none" strike="noStrike" baseline="0" dirty="0" smtClean="0">
                <a:solidFill>
                  <a:srgbClr val="00B050"/>
                </a:solidFill>
                <a:latin typeface="Calibri" panose="020F0502020204030204" pitchFamily="34" charset="0"/>
              </a:rPr>
              <a:t>A- Diarrhée motrice:</a:t>
            </a:r>
          </a:p>
          <a:p>
            <a:pPr marL="0" indent="0">
              <a:buNone/>
            </a:pPr>
            <a:endParaRPr lang="fr-FR" sz="3600" b="1" i="0" u="none" strike="noStrike" baseline="0" dirty="0" smtClean="0">
              <a:solidFill>
                <a:srgbClr val="00B050"/>
              </a:solidFill>
              <a:latin typeface="Calibri" panose="020F0502020204030204" pitchFamily="34" charset="0"/>
            </a:endParaRPr>
          </a:p>
          <a:p>
            <a:r>
              <a:rPr lang="fr-FR" sz="4400" b="0" i="0" u="none" strike="noStrike" baseline="0" dirty="0" smtClean="0">
                <a:solidFill>
                  <a:schemeClr val="tx1"/>
                </a:solidFill>
                <a:latin typeface="Calibri" panose="020F0502020204030204" pitchFamily="34" charset="0"/>
              </a:rPr>
              <a:t>Les selles liquides surviennent typiquement au réveil et en post-prandial ; il n’y a pas d’altération</a:t>
            </a:r>
            <a:r>
              <a:rPr lang="fr-FR" sz="4400" b="0" i="0" u="none" strike="noStrike" dirty="0" smtClean="0">
                <a:solidFill>
                  <a:schemeClr val="tx1"/>
                </a:solidFill>
                <a:latin typeface="Calibri" panose="020F0502020204030204" pitchFamily="34" charset="0"/>
              </a:rPr>
              <a:t> </a:t>
            </a:r>
            <a:r>
              <a:rPr lang="fr-FR" sz="4400" b="0" i="0" u="none" strike="noStrike" baseline="0" dirty="0" smtClean="0">
                <a:solidFill>
                  <a:schemeClr val="tx1"/>
                </a:solidFill>
                <a:latin typeface="Calibri" panose="020F0502020204030204" pitchFamily="34" charset="0"/>
              </a:rPr>
              <a:t>de l’état général ni malabsorption ; elles sont impérieuses, groupées en salves, et contiennent des débris alimentaires. Le temps de transit du rouge carmin est accéléré. La diarrhée répond au</a:t>
            </a:r>
            <a:r>
              <a:rPr lang="fr-FR" sz="4400" b="0" i="0" u="none" strike="noStrike" dirty="0" smtClean="0">
                <a:solidFill>
                  <a:schemeClr val="tx1"/>
                </a:solidFill>
                <a:latin typeface="Calibri" panose="020F0502020204030204" pitchFamily="34" charset="0"/>
              </a:rPr>
              <a:t> </a:t>
            </a:r>
            <a:r>
              <a:rPr lang="fr-FR" sz="4400" b="0" i="0" u="none" strike="noStrike" baseline="0" dirty="0" smtClean="0">
                <a:solidFill>
                  <a:schemeClr val="tx1"/>
                </a:solidFill>
                <a:latin typeface="Calibri" panose="020F0502020204030204" pitchFamily="34" charset="0"/>
              </a:rPr>
              <a:t>moins partiellement aux ralentisseurs du transit et elle cède au jeûne.</a:t>
            </a:r>
          </a:p>
          <a:p>
            <a:pPr>
              <a:buFont typeface="Wingdings" panose="05000000000000000000" pitchFamily="2" charset="2"/>
              <a:buChar char="Ø"/>
            </a:pPr>
            <a:r>
              <a:rPr lang="fr-FR" sz="4400" b="1" i="0" u="none" strike="noStrike" baseline="0" dirty="0" smtClean="0">
                <a:solidFill>
                  <a:srgbClr val="0070C0"/>
                </a:solidFill>
                <a:latin typeface="Calibri" panose="020F0502020204030204" pitchFamily="34" charset="0"/>
              </a:rPr>
              <a:t>Causes :</a:t>
            </a:r>
          </a:p>
          <a:p>
            <a:pPr>
              <a:buFont typeface="Wingdings" panose="05000000000000000000" pitchFamily="2" charset="2"/>
              <a:buChar char="v"/>
            </a:pPr>
            <a:r>
              <a:rPr lang="fr-FR" sz="4400" dirty="0">
                <a:solidFill>
                  <a:schemeClr val="tx1"/>
                </a:solidFill>
                <a:latin typeface="Calibri" panose="020F0502020204030204" pitchFamily="34" charset="0"/>
              </a:rPr>
              <a:t>T</a:t>
            </a:r>
            <a:r>
              <a:rPr lang="fr-FR" sz="4400" b="0" i="0" u="none" strike="noStrike" baseline="0" dirty="0" smtClean="0">
                <a:solidFill>
                  <a:schemeClr val="tx1"/>
                </a:solidFill>
                <a:latin typeface="Calibri" panose="020F0502020204030204" pitchFamily="34" charset="0"/>
              </a:rPr>
              <a:t>roubles fonctionnels intestinaux (cause la plus fréquente);</a:t>
            </a:r>
            <a:endParaRPr lang="fr-FR" sz="4400" dirty="0">
              <a:solidFill>
                <a:schemeClr val="tx1"/>
              </a:solidFill>
              <a:latin typeface="Calibri" panose="020F0502020204030204" pitchFamily="34" charset="0"/>
            </a:endParaRPr>
          </a:p>
          <a:p>
            <a:pPr>
              <a:buFont typeface="Wingdings" panose="05000000000000000000" pitchFamily="2" charset="2"/>
              <a:buChar char="v"/>
            </a:pPr>
            <a:r>
              <a:rPr lang="fr-FR" sz="4400" b="0" i="0" u="none" strike="noStrike" baseline="0" dirty="0" smtClean="0">
                <a:solidFill>
                  <a:schemeClr val="tx1"/>
                </a:solidFill>
                <a:latin typeface="Calibri" panose="020F0502020204030204" pitchFamily="34" charset="0"/>
              </a:rPr>
              <a:t>hyperthyroïdie ;</a:t>
            </a:r>
          </a:p>
          <a:p>
            <a:pPr>
              <a:buFont typeface="Wingdings" panose="05000000000000000000" pitchFamily="2" charset="2"/>
              <a:buChar char="v"/>
            </a:pPr>
            <a:r>
              <a:rPr lang="fr-FR" sz="4400" b="0" i="0" u="none" strike="noStrike" baseline="0" dirty="0" smtClean="0">
                <a:solidFill>
                  <a:schemeClr val="tx1"/>
                </a:solidFill>
                <a:latin typeface="Calibri" panose="020F0502020204030204" pitchFamily="34" charset="0"/>
              </a:rPr>
              <a:t>beaucoup plus rarement :</a:t>
            </a:r>
          </a:p>
          <a:p>
            <a:pPr marL="0" indent="0">
              <a:buNone/>
            </a:pPr>
            <a:r>
              <a:rPr lang="fr-FR" sz="4400" b="0" i="0" u="none" strike="noStrike" baseline="0" dirty="0" smtClean="0">
                <a:solidFill>
                  <a:schemeClr val="tx1"/>
                </a:solidFill>
                <a:latin typeface="Calibri" panose="020F0502020204030204" pitchFamily="34" charset="0"/>
              </a:rPr>
              <a:t>                  – tumeurs carcinoïdes,</a:t>
            </a:r>
          </a:p>
          <a:p>
            <a:pPr marL="0" indent="0">
              <a:buNone/>
            </a:pPr>
            <a:r>
              <a:rPr lang="fr-FR" sz="4400" b="0" i="0" u="none" strike="noStrike" baseline="0" dirty="0" smtClean="0">
                <a:solidFill>
                  <a:schemeClr val="tx1"/>
                </a:solidFill>
                <a:latin typeface="Calibri" panose="020F0502020204030204" pitchFamily="34" charset="0"/>
              </a:rPr>
              <a:t>                 </a:t>
            </a:r>
            <a:r>
              <a:rPr lang="fr-FR" sz="4400" b="0" i="0" u="none" strike="noStrike" dirty="0" smtClean="0">
                <a:solidFill>
                  <a:schemeClr val="tx1"/>
                </a:solidFill>
                <a:latin typeface="Calibri" panose="020F0502020204030204" pitchFamily="34" charset="0"/>
              </a:rPr>
              <a:t> </a:t>
            </a:r>
            <a:r>
              <a:rPr lang="fr-FR" sz="4400" b="0" i="0" u="none" strike="noStrike" baseline="0" dirty="0" smtClean="0">
                <a:solidFill>
                  <a:schemeClr val="tx1"/>
                </a:solidFill>
                <a:latin typeface="Calibri" panose="020F0502020204030204" pitchFamily="34" charset="0"/>
              </a:rPr>
              <a:t>– cancers médullaires de la thyroïde (sécrétant la thyro</a:t>
            </a:r>
          </a:p>
          <a:p>
            <a:pPr marL="0" lvl="0" indent="0">
              <a:buNone/>
            </a:pPr>
            <a:r>
              <a:rPr lang="fr-FR" sz="4400" dirty="0" smtClean="0">
                <a:solidFill>
                  <a:schemeClr val="tx1"/>
                </a:solidFill>
                <a:latin typeface="Calibri" panose="020F0502020204030204" pitchFamily="34" charset="0"/>
              </a:rPr>
              <a:t>                  </a:t>
            </a:r>
            <a:r>
              <a:rPr lang="fr-FR" sz="4400" dirty="0">
                <a:solidFill>
                  <a:schemeClr val="tx1"/>
                </a:solidFill>
                <a:latin typeface="Calibri" panose="020F0502020204030204" pitchFamily="34" charset="0"/>
              </a:rPr>
              <a:t>calcitonine</a:t>
            </a:r>
            <a:r>
              <a:rPr lang="fr-FR" sz="4400" dirty="0" smtClean="0">
                <a:solidFill>
                  <a:schemeClr val="tx1"/>
                </a:solidFill>
                <a:latin typeface="Calibri" panose="020F0502020204030204" pitchFamily="34" charset="0"/>
              </a:rPr>
              <a:t>),</a:t>
            </a:r>
          </a:p>
          <a:p>
            <a:pPr marL="0" lvl="0" indent="0">
              <a:buNone/>
            </a:pPr>
            <a:r>
              <a:rPr lang="fr-FR" sz="4400" b="0" i="0" u="none" strike="noStrike" dirty="0">
                <a:solidFill>
                  <a:schemeClr val="tx1"/>
                </a:solidFill>
                <a:latin typeface="Calibri" panose="020F0502020204030204" pitchFamily="34" charset="0"/>
              </a:rPr>
              <a:t> </a:t>
            </a:r>
            <a:r>
              <a:rPr lang="fr-FR" sz="4400" b="0" i="0" u="none" strike="noStrike" dirty="0" smtClean="0">
                <a:solidFill>
                  <a:schemeClr val="tx1"/>
                </a:solidFill>
                <a:latin typeface="Calibri" panose="020F0502020204030204" pitchFamily="34" charset="0"/>
              </a:rPr>
              <a:t>                </a:t>
            </a:r>
            <a:r>
              <a:rPr lang="fr-FR" sz="4400" b="0" i="0" u="none" strike="noStrike" baseline="0" dirty="0" smtClean="0">
                <a:solidFill>
                  <a:schemeClr val="tx1"/>
                </a:solidFill>
                <a:latin typeface="Calibri" panose="020F0502020204030204" pitchFamily="34" charset="0"/>
              </a:rPr>
              <a:t>– dysautonomies compliquant un diabète insulino</a:t>
            </a:r>
          </a:p>
          <a:p>
            <a:pPr marL="0" lvl="0" indent="0">
              <a:buNone/>
            </a:pPr>
            <a:r>
              <a:rPr lang="fr-FR" sz="4400" dirty="0">
                <a:solidFill>
                  <a:schemeClr val="tx1"/>
                </a:solidFill>
                <a:latin typeface="Calibri" panose="020F0502020204030204" pitchFamily="34" charset="0"/>
              </a:rPr>
              <a:t> </a:t>
            </a:r>
            <a:r>
              <a:rPr lang="fr-FR" sz="4400" dirty="0" smtClean="0">
                <a:solidFill>
                  <a:schemeClr val="tx1"/>
                </a:solidFill>
                <a:latin typeface="Calibri" panose="020F0502020204030204" pitchFamily="34" charset="0"/>
              </a:rPr>
              <a:t>                   </a:t>
            </a:r>
            <a:r>
              <a:rPr lang="fr-FR" sz="4400" dirty="0">
                <a:solidFill>
                  <a:schemeClr val="tx1"/>
                </a:solidFill>
                <a:latin typeface="Calibri" panose="020F0502020204030204" pitchFamily="34" charset="0"/>
              </a:rPr>
              <a:t>requérant ancien et mal équilibré ou une amylose.</a:t>
            </a:r>
          </a:p>
          <a:p>
            <a:pPr marL="0" lvl="0" indent="0">
              <a:buNone/>
            </a:pPr>
            <a:r>
              <a:rPr lang="fr-FR" sz="3800" dirty="0" smtClean="0">
                <a:latin typeface="Calibri" panose="020F0502020204030204" pitchFamily="34" charset="0"/>
              </a:rPr>
              <a:t> </a:t>
            </a:r>
            <a:endParaRPr lang="fr-FR" sz="3800" dirty="0">
              <a:latin typeface="Calibri" panose="020F0502020204030204" pitchFamily="34" charset="0"/>
            </a:endParaRPr>
          </a:p>
        </p:txBody>
      </p:sp>
      <p:sp>
        <p:nvSpPr>
          <p:cNvPr id="4" name="Rectangle 3"/>
          <p:cNvSpPr/>
          <p:nvPr/>
        </p:nvSpPr>
        <p:spPr>
          <a:xfrm>
            <a:off x="0" y="0"/>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3821050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a:bodyPr>
          <a:lstStyle/>
          <a:p>
            <a:pPr marL="0" indent="0">
              <a:buNone/>
            </a:pPr>
            <a:r>
              <a:rPr lang="fr-FR" sz="2800" b="1" i="0" u="none" strike="noStrike" baseline="0" dirty="0" smtClean="0">
                <a:solidFill>
                  <a:srgbClr val="00B050"/>
                </a:solidFill>
                <a:latin typeface="Calibri" panose="020F0502020204030204" pitchFamily="34" charset="0"/>
              </a:rPr>
              <a:t>B- Diarrhée osmotique:</a:t>
            </a:r>
          </a:p>
          <a:p>
            <a:endParaRPr lang="fr-FR" b="0" i="0" u="none" strike="noStrike" baseline="0" dirty="0" smtClean="0">
              <a:latin typeface="Calibri" panose="020F0502020204030204" pitchFamily="34" charset="0"/>
            </a:endParaRPr>
          </a:p>
          <a:p>
            <a:r>
              <a:rPr lang="fr-FR" b="0" i="0" u="none" strike="noStrike" baseline="0" dirty="0" smtClean="0">
                <a:solidFill>
                  <a:schemeClr val="tx1"/>
                </a:solidFill>
                <a:latin typeface="Calibri" panose="020F0502020204030204" pitchFamily="34" charset="0"/>
              </a:rPr>
              <a:t>Les selles sont liquides, il n’y a pas d’altération de l’état général ni malabsorption ; la diarrhée cède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lorsque les agents osmotiques ne sont plus présents dans la lumière intestinale et au jeûne.</a:t>
            </a:r>
          </a:p>
          <a:p>
            <a:r>
              <a:rPr lang="fr-FR" b="1" i="0" u="none" strike="noStrike" baseline="0" dirty="0" smtClean="0">
                <a:solidFill>
                  <a:srgbClr val="0070C0"/>
                </a:solidFill>
                <a:latin typeface="Calibri" panose="020F0502020204030204" pitchFamily="34" charset="0"/>
              </a:rPr>
              <a:t>Les principales causes sont :</a:t>
            </a:r>
          </a:p>
          <a:p>
            <a:pPr>
              <a:buFont typeface="Wingdings" panose="05000000000000000000" pitchFamily="2" charset="2"/>
              <a:buChar char="Ø"/>
            </a:pPr>
            <a:r>
              <a:rPr lang="fr-FR" b="0" i="0" u="none" strike="noStrike" baseline="0" dirty="0" smtClean="0">
                <a:solidFill>
                  <a:schemeClr val="tx1"/>
                </a:solidFill>
                <a:latin typeface="Calibri" panose="020F0502020204030204" pitchFamily="34" charset="0"/>
              </a:rPr>
              <a:t>les diarrhées après ingestion de grandes quantités de lactose ou de sucre-alcools ;</a:t>
            </a:r>
          </a:p>
          <a:p>
            <a:pPr>
              <a:buFont typeface="Wingdings" panose="05000000000000000000" pitchFamily="2" charset="2"/>
              <a:buChar char="Ø"/>
            </a:pPr>
            <a:r>
              <a:rPr lang="fr-FR" b="0" i="0" u="none" strike="noStrike" baseline="0" dirty="0" smtClean="0">
                <a:solidFill>
                  <a:schemeClr val="tx1"/>
                </a:solidFill>
                <a:latin typeface="Calibri" panose="020F0502020204030204" pitchFamily="34" charset="0"/>
              </a:rPr>
              <a:t>la prise de magnésium ;</a:t>
            </a:r>
          </a:p>
          <a:p>
            <a:pPr>
              <a:buFont typeface="Wingdings" panose="05000000000000000000" pitchFamily="2" charset="2"/>
              <a:buChar char="Ø"/>
            </a:pPr>
            <a:r>
              <a:rPr lang="fr-FR" b="0" i="0" u="none" strike="noStrike" baseline="0" dirty="0" smtClean="0">
                <a:solidFill>
                  <a:schemeClr val="tx1"/>
                </a:solidFill>
                <a:latin typeface="Calibri" panose="020F0502020204030204" pitchFamily="34" charset="0"/>
              </a:rPr>
              <a:t>et les exceptionnelles diarrhées factices par ingestion cachée de laxatifs.</a:t>
            </a:r>
            <a:endParaRPr lang="fr-FR" dirty="0">
              <a:solidFill>
                <a:schemeClr val="tx1"/>
              </a:solidFill>
              <a:latin typeface="Calibri" panose="020F0502020204030204" pitchFamily="34" charset="0"/>
            </a:endParaRPr>
          </a:p>
        </p:txBody>
      </p:sp>
      <p:sp>
        <p:nvSpPr>
          <p:cNvPr id="4" name="Rectangle 3"/>
          <p:cNvSpPr/>
          <p:nvPr/>
        </p:nvSpPr>
        <p:spPr>
          <a:xfrm>
            <a:off x="17124" y="20828"/>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14496945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904656"/>
          </a:xfrm>
        </p:spPr>
        <p:txBody>
          <a:bodyPr>
            <a:normAutofit lnSpcReduction="10000"/>
          </a:bodyPr>
          <a:lstStyle/>
          <a:p>
            <a:pPr marL="0" indent="0">
              <a:buNone/>
            </a:pPr>
            <a:r>
              <a:rPr lang="fr-FR" sz="2800" b="1" i="0" u="none" strike="noStrike" baseline="0" dirty="0" smtClean="0">
                <a:solidFill>
                  <a:srgbClr val="00B050"/>
                </a:solidFill>
                <a:latin typeface="Calibri" panose="020F0502020204030204" pitchFamily="34" charset="0"/>
              </a:rPr>
              <a:t>C- Malabsorption</a:t>
            </a:r>
          </a:p>
          <a:p>
            <a:pPr marL="0" indent="0">
              <a:buNone/>
            </a:pPr>
            <a:endParaRPr lang="fr-FR" sz="2800" b="1" i="0" u="none" strike="noStrike" baseline="0" dirty="0" smtClean="0">
              <a:solidFill>
                <a:srgbClr val="00B050"/>
              </a:solidFill>
              <a:latin typeface="Calibri" panose="020F0502020204030204" pitchFamily="34" charset="0"/>
            </a:endParaRPr>
          </a:p>
          <a:p>
            <a:r>
              <a:rPr lang="fr-FR" b="0" i="0" u="none" strike="noStrike" baseline="0" dirty="0" smtClean="0">
                <a:solidFill>
                  <a:schemeClr val="tx1"/>
                </a:solidFill>
                <a:latin typeface="Calibri" panose="020F0502020204030204" pitchFamily="34" charset="0"/>
              </a:rPr>
              <a:t>Les diarrhées par malabsorption peuvent être responsables de carences et de perte de poids</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malgré des apports alimentaires conservés. </a:t>
            </a:r>
          </a:p>
          <a:p>
            <a:r>
              <a:rPr lang="fr-FR" b="0" i="0" u="none" strike="noStrike" baseline="0" dirty="0" smtClean="0">
                <a:solidFill>
                  <a:schemeClr val="tx1"/>
                </a:solidFill>
                <a:latin typeface="Calibri" panose="020F0502020204030204" pitchFamily="34" charset="0"/>
              </a:rPr>
              <a:t>Les carences peuvent porter sur les macronutriments</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(malabsorption des lipides, protéines et des hydrates de carbone), les électrolytes (calcium,</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magnésium), les vitamines (vitamines liposolubles ADEK, folates, vitamine B12) et les oligoéléments</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(zinc, sélénium), responsables de signes cliniques variés auxquels il faut</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ajouter les possibles douleurs osseuses (ostéomalacie), crises de tétanie (carence en calcium,</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magnésium), troubles visuels (carence en vitamine A) et retard de croissance chez l’enfant et</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l’adolescent.</a:t>
            </a:r>
          </a:p>
          <a:p>
            <a:r>
              <a:rPr lang="fr-FR" b="0" i="0" u="none" strike="noStrike" baseline="0" dirty="0" smtClean="0">
                <a:solidFill>
                  <a:schemeClr val="tx1"/>
                </a:solidFill>
                <a:latin typeface="Calibri" panose="020F0502020204030204" pitchFamily="34" charset="0"/>
              </a:rPr>
              <a:t>Les selles sont réparties sur la journée, volumineuses, parfois visiblement graisseuses.</a:t>
            </a:r>
            <a:endParaRPr lang="fr-FR" dirty="0">
              <a:solidFill>
                <a:schemeClr val="tx1"/>
              </a:solidFill>
              <a:latin typeface="Calibri" panose="020F0502020204030204" pitchFamily="34" charset="0"/>
            </a:endParaRPr>
          </a:p>
        </p:txBody>
      </p:sp>
      <p:sp>
        <p:nvSpPr>
          <p:cNvPr id="4" name="Rectangle 3"/>
          <p:cNvSpPr/>
          <p:nvPr/>
        </p:nvSpPr>
        <p:spPr>
          <a:xfrm>
            <a:off x="0" y="0"/>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4975928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Autofit/>
          </a:bodyPr>
          <a:lstStyle/>
          <a:p>
            <a:pPr marL="0" indent="0">
              <a:buNone/>
            </a:pPr>
            <a:r>
              <a:rPr lang="fr-FR" sz="2800" b="1" i="0" u="none" strike="noStrike" baseline="0" dirty="0" smtClean="0">
                <a:solidFill>
                  <a:srgbClr val="0070C0"/>
                </a:solidFill>
                <a:latin typeface="Calibri" panose="020F0502020204030204" pitchFamily="34" charset="0"/>
              </a:rPr>
              <a:t>1. Maladie coeliaque:</a:t>
            </a:r>
          </a:p>
          <a:p>
            <a:pPr marL="0" indent="0">
              <a:buNone/>
            </a:pPr>
            <a:endParaRPr lang="fr-FR" sz="1800" b="0" i="0" u="none" strike="noStrike" baseline="0" dirty="0" smtClean="0">
              <a:solidFill>
                <a:srgbClr val="0070C0"/>
              </a:solidFill>
              <a:latin typeface="Calibri" panose="020F0502020204030204" pitchFamily="34" charset="0"/>
            </a:endParaRPr>
          </a:p>
          <a:p>
            <a:r>
              <a:rPr lang="fr-FR" i="0" u="none" strike="noStrike" baseline="0" dirty="0" smtClean="0">
                <a:solidFill>
                  <a:schemeClr val="tx1"/>
                </a:solidFill>
                <a:latin typeface="Calibri" panose="020F0502020204030204" pitchFamily="34" charset="0"/>
              </a:rPr>
              <a:t>C’est la cause la plus fréquente de malabsorption.</a:t>
            </a:r>
          </a:p>
          <a:p>
            <a:r>
              <a:rPr lang="fr-FR" i="0" u="none" strike="noStrike" baseline="0" dirty="0" smtClean="0">
                <a:solidFill>
                  <a:schemeClr val="tx1"/>
                </a:solidFill>
                <a:latin typeface="Calibri" panose="020F0502020204030204" pitchFamily="34" charset="0"/>
              </a:rPr>
              <a:t>La maladie coeliaque est une maladie auto-immune qui se développe sur un terrain génétique de</a:t>
            </a:r>
            <a:r>
              <a:rPr lang="fr-FR" i="0" u="none" strike="noStrike" dirty="0" smtClean="0">
                <a:solidFill>
                  <a:schemeClr val="tx1"/>
                </a:solidFill>
                <a:latin typeface="Calibri" panose="020F0502020204030204" pitchFamily="34" charset="0"/>
              </a:rPr>
              <a:t> </a:t>
            </a:r>
            <a:r>
              <a:rPr lang="fr-FR" i="0" u="none" strike="noStrike" baseline="0" dirty="0" smtClean="0">
                <a:solidFill>
                  <a:schemeClr val="tx1"/>
                </a:solidFill>
                <a:latin typeface="Calibri" panose="020F0502020204030204" pitchFamily="34" charset="0"/>
              </a:rPr>
              <a:t>prédisposition (HLA DQ2 ou DQ8 présent dans 99 % des cas) par intolérance aux protéines</a:t>
            </a:r>
            <a:r>
              <a:rPr lang="fr-FR" i="0" u="none" strike="noStrike" dirty="0" smtClean="0">
                <a:solidFill>
                  <a:schemeClr val="tx1"/>
                </a:solidFill>
                <a:latin typeface="Calibri" panose="020F0502020204030204" pitchFamily="34" charset="0"/>
              </a:rPr>
              <a:t> </a:t>
            </a:r>
            <a:r>
              <a:rPr lang="fr-FR" i="0" u="none" strike="noStrike" baseline="0" dirty="0" smtClean="0">
                <a:solidFill>
                  <a:schemeClr val="tx1"/>
                </a:solidFill>
                <a:latin typeface="Calibri" panose="020F0502020204030204" pitchFamily="34" charset="0"/>
              </a:rPr>
              <a:t>contenues dans le gluten (blé, seigle, orge). </a:t>
            </a:r>
          </a:p>
          <a:p>
            <a:r>
              <a:rPr lang="fr-FR" i="0" u="none" strike="noStrike" baseline="0" dirty="0" smtClean="0">
                <a:solidFill>
                  <a:schemeClr val="tx1"/>
                </a:solidFill>
                <a:latin typeface="Calibri" panose="020F0502020204030204" pitchFamily="34" charset="0"/>
              </a:rPr>
              <a:t>La maladie coeliaque est 2 à 3 fois plus fréquente chez</a:t>
            </a:r>
            <a:r>
              <a:rPr lang="fr-FR" i="0" u="none" strike="noStrike" dirty="0" smtClean="0">
                <a:solidFill>
                  <a:schemeClr val="tx1"/>
                </a:solidFill>
                <a:latin typeface="Calibri" panose="020F0502020204030204" pitchFamily="34" charset="0"/>
              </a:rPr>
              <a:t> </a:t>
            </a:r>
            <a:r>
              <a:rPr lang="fr-FR" i="0" u="none" strike="noStrike" baseline="0" dirty="0" smtClean="0">
                <a:solidFill>
                  <a:schemeClr val="tx1"/>
                </a:solidFill>
                <a:latin typeface="Calibri" panose="020F0502020204030204" pitchFamily="34" charset="0"/>
              </a:rPr>
              <a:t>la femme.</a:t>
            </a:r>
          </a:p>
          <a:p>
            <a:r>
              <a:rPr lang="fr-FR" i="0" u="none" strike="noStrike" baseline="0" dirty="0" smtClean="0">
                <a:solidFill>
                  <a:schemeClr val="tx1"/>
                </a:solidFill>
                <a:latin typeface="Calibri" panose="020F0502020204030204" pitchFamily="34" charset="0"/>
              </a:rPr>
              <a:t>Sa prévalence en Europe est estimée entre 1/100 et 1/200, mais la majorité des cas sont peu ou</a:t>
            </a:r>
            <a:r>
              <a:rPr lang="fr-FR" i="0" u="none" strike="noStrike" dirty="0" smtClean="0">
                <a:solidFill>
                  <a:schemeClr val="tx1"/>
                </a:solidFill>
                <a:latin typeface="Calibri" panose="020F0502020204030204" pitchFamily="34" charset="0"/>
              </a:rPr>
              <a:t> </a:t>
            </a:r>
            <a:r>
              <a:rPr lang="fr-FR" i="0" u="none" strike="noStrike" baseline="0" dirty="0" smtClean="0">
                <a:solidFill>
                  <a:schemeClr val="tx1"/>
                </a:solidFill>
                <a:latin typeface="Calibri" panose="020F0502020204030204" pitchFamily="34" charset="0"/>
              </a:rPr>
              <a:t>asymptomatiques. </a:t>
            </a:r>
          </a:p>
          <a:p>
            <a:r>
              <a:rPr lang="fr-FR" i="0" u="none" strike="noStrike" baseline="0" dirty="0" smtClean="0">
                <a:solidFill>
                  <a:schemeClr val="tx1"/>
                </a:solidFill>
                <a:latin typeface="Calibri" panose="020F0502020204030204" pitchFamily="34" charset="0"/>
              </a:rPr>
              <a:t>La révélation de la maladie coeliaque a 2 pics de fréquence, l’un dans l’enfance,</a:t>
            </a:r>
            <a:r>
              <a:rPr lang="fr-FR" i="0" u="none" strike="noStrike" dirty="0" smtClean="0">
                <a:solidFill>
                  <a:schemeClr val="tx1"/>
                </a:solidFill>
                <a:latin typeface="Calibri" panose="020F0502020204030204" pitchFamily="34" charset="0"/>
              </a:rPr>
              <a:t> </a:t>
            </a:r>
            <a:r>
              <a:rPr lang="fr-FR" i="0" u="none" strike="noStrike" baseline="0" dirty="0" smtClean="0">
                <a:solidFill>
                  <a:schemeClr val="tx1"/>
                </a:solidFill>
                <a:latin typeface="Calibri" panose="020F0502020204030204" pitchFamily="34" charset="0"/>
              </a:rPr>
              <a:t>l’autre à l’âge adulte, le plus souvent entre 20 et 40 ans. La majorité des diagnostics se font</a:t>
            </a:r>
            <a:r>
              <a:rPr lang="fr-FR" i="0" u="none" strike="noStrike" dirty="0" smtClean="0">
                <a:solidFill>
                  <a:schemeClr val="tx1"/>
                </a:solidFill>
                <a:latin typeface="Calibri" panose="020F0502020204030204" pitchFamily="34" charset="0"/>
              </a:rPr>
              <a:t> </a:t>
            </a:r>
            <a:r>
              <a:rPr lang="fr-FR" i="0" u="none" strike="noStrike" baseline="0" dirty="0" smtClean="0">
                <a:solidFill>
                  <a:schemeClr val="tx1"/>
                </a:solidFill>
                <a:latin typeface="Calibri" panose="020F0502020204030204" pitchFamily="34" charset="0"/>
              </a:rPr>
              <a:t>actuellement à l’âge adulte. </a:t>
            </a:r>
          </a:p>
        </p:txBody>
      </p:sp>
      <p:sp>
        <p:nvSpPr>
          <p:cNvPr id="4" name="Rectangle 3"/>
          <p:cNvSpPr/>
          <p:nvPr/>
        </p:nvSpPr>
        <p:spPr>
          <a:xfrm>
            <a:off x="0" y="0"/>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30948248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Autofit/>
          </a:bodyPr>
          <a:lstStyle/>
          <a:p>
            <a:pPr lvl="0"/>
            <a:r>
              <a:rPr lang="fr-FR" dirty="0">
                <a:solidFill>
                  <a:prstClr val="black"/>
                </a:solidFill>
                <a:latin typeface="Calibri" panose="020F0502020204030204" pitchFamily="34" charset="0"/>
              </a:rPr>
              <a:t>Le risque de maladie coeliaque est accru chez les apparentés au premier degré des malades ayant une maladie coeliaque (10 %), chez les patients atteints de dermatite herpétiforme ou d’autres maladies auto-immunes (notamment diabète, thyroïdite, cirrhose biliaire primitive, vitiligo</a:t>
            </a:r>
            <a:r>
              <a:rPr lang="fr-FR" dirty="0" smtClean="0">
                <a:solidFill>
                  <a:prstClr val="black"/>
                </a:solidFill>
                <a:latin typeface="Calibri" panose="020F0502020204030204" pitchFamily="34" charset="0"/>
              </a:rPr>
              <a:t>).</a:t>
            </a:r>
            <a:endParaRPr lang="fr-FR" b="0" i="0" u="none" strike="noStrike" baseline="0" dirty="0" smtClean="0">
              <a:latin typeface="Calibri" panose="020F0502020204030204" pitchFamily="34" charset="0"/>
            </a:endParaRPr>
          </a:p>
          <a:p>
            <a:r>
              <a:rPr lang="fr-FR" b="0" i="0" u="none" strike="noStrike" baseline="0" dirty="0" smtClean="0">
                <a:solidFill>
                  <a:schemeClr val="tx1"/>
                </a:solidFill>
                <a:latin typeface="Calibri" panose="020F0502020204030204" pitchFamily="34" charset="0"/>
              </a:rPr>
              <a:t>La forme clinique classique avec diarrhée chronique et signes cliniques de malabsorption est rare.</a:t>
            </a:r>
          </a:p>
          <a:p>
            <a:r>
              <a:rPr lang="fr-FR" dirty="0">
                <a:solidFill>
                  <a:schemeClr val="tx1"/>
                </a:solidFill>
                <a:latin typeface="Calibri" panose="020F0502020204030204" pitchFamily="34" charset="0"/>
              </a:rPr>
              <a:t>L</a:t>
            </a:r>
            <a:r>
              <a:rPr lang="fr-FR" b="0" i="0" u="none" strike="noStrike" baseline="0" dirty="0" smtClean="0">
                <a:solidFill>
                  <a:schemeClr val="tx1"/>
                </a:solidFill>
                <a:latin typeface="Calibri" panose="020F0502020204030204" pitchFamily="34" charset="0"/>
              </a:rPr>
              <a:t>a maladie coeliaque est évoquée puis confirmée dans</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des contextes variés : signes biologiques isolés de malabsorption (fer, folates, vitamine B12),</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cytolyse hépatique inexpliquée, aphtose buccale récidivante, arthralgies et déminéralisation diffuse,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troubles neurologiques (épilepsie, neuropathie carentielle, ataxie) ou de la reproduction chez la</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femme (aménorrhée, infertilité, hypotrophie fœtale, fausses couches à répétition).</a:t>
            </a:r>
            <a:endParaRPr lang="fr-FR" dirty="0">
              <a:solidFill>
                <a:schemeClr val="tx1"/>
              </a:solidFill>
              <a:latin typeface="Calibri" panose="020F0502020204030204" pitchFamily="34" charset="0"/>
            </a:endParaRPr>
          </a:p>
        </p:txBody>
      </p:sp>
      <p:sp>
        <p:nvSpPr>
          <p:cNvPr id="5" name="Rectangle 4"/>
          <p:cNvSpPr/>
          <p:nvPr/>
        </p:nvSpPr>
        <p:spPr>
          <a:xfrm>
            <a:off x="-8562" y="0"/>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230122590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endParaRPr lang="fr-FR" b="0" i="0" u="none" strike="noStrike" baseline="0" dirty="0" smtClean="0">
              <a:solidFill>
                <a:schemeClr val="tx1"/>
              </a:solidFill>
              <a:latin typeface="Calibri" panose="020F0502020204030204" pitchFamily="34" charset="0"/>
            </a:endParaRPr>
          </a:p>
          <a:p>
            <a:r>
              <a:rPr lang="fr-FR" b="0" i="0" u="none" strike="noStrike" baseline="0" dirty="0" smtClean="0">
                <a:solidFill>
                  <a:schemeClr val="tx1"/>
                </a:solidFill>
                <a:latin typeface="Calibri" panose="020F0502020204030204" pitchFamily="34" charset="0"/>
              </a:rPr>
              <a:t>La preuve histologique de la maladie coeliaque est obtenue par des biopsies duodénales au cours</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d’une endoscopie digestive haute, mettant en évidence:</a:t>
            </a:r>
          </a:p>
          <a:p>
            <a:pPr lvl="1">
              <a:buFont typeface="Wingdings" panose="05000000000000000000" pitchFamily="2" charset="2"/>
              <a:buChar char="Ø"/>
            </a:pPr>
            <a:r>
              <a:rPr lang="fr-FR" sz="2400" b="0" i="0" u="none" strike="noStrike" baseline="0" dirty="0" smtClean="0">
                <a:solidFill>
                  <a:schemeClr val="tx1"/>
                </a:solidFill>
                <a:latin typeface="Calibri" panose="020F0502020204030204" pitchFamily="34" charset="0"/>
              </a:rPr>
              <a:t>une atrophie villositaire totale ou subtotale ;</a:t>
            </a:r>
          </a:p>
          <a:p>
            <a:pPr lvl="1">
              <a:buFont typeface="Wingdings" panose="05000000000000000000" pitchFamily="2" charset="2"/>
              <a:buChar char="Ø"/>
            </a:pPr>
            <a:r>
              <a:rPr lang="fr-FR" sz="2400" b="0" i="0" u="none" strike="noStrike" baseline="0" dirty="0" smtClean="0">
                <a:solidFill>
                  <a:schemeClr val="tx1"/>
                </a:solidFill>
                <a:latin typeface="Calibri" panose="020F0502020204030204" pitchFamily="34" charset="0"/>
              </a:rPr>
              <a:t>une augmentation du nombre des lymphocytes intra-épithéliaux ;</a:t>
            </a:r>
          </a:p>
          <a:p>
            <a:pPr lvl="1">
              <a:buFont typeface="Wingdings" panose="05000000000000000000" pitchFamily="2" charset="2"/>
              <a:buChar char="Ø"/>
            </a:pPr>
            <a:r>
              <a:rPr lang="fr-FR" sz="2400" b="0" i="0" u="none" strike="noStrike" baseline="0" dirty="0" smtClean="0">
                <a:solidFill>
                  <a:schemeClr val="tx1"/>
                </a:solidFill>
                <a:latin typeface="Calibri" panose="020F0502020204030204" pitchFamily="34" charset="0"/>
              </a:rPr>
              <a:t>une infiltration lympho-plasmocytaire du chorion avec présence de polynucléaires</a:t>
            </a:r>
            <a:r>
              <a:rPr lang="fr-FR" sz="2400" b="0" i="0" u="none" strike="noStrike" dirty="0" smtClean="0">
                <a:solidFill>
                  <a:schemeClr val="tx1"/>
                </a:solidFill>
                <a:latin typeface="Calibri" panose="020F0502020204030204" pitchFamily="34" charset="0"/>
              </a:rPr>
              <a:t> </a:t>
            </a:r>
            <a:r>
              <a:rPr lang="fr-FR" sz="2400" b="0" i="0" u="none" strike="noStrike" baseline="0" dirty="0" smtClean="0">
                <a:solidFill>
                  <a:schemeClr val="tx1"/>
                </a:solidFill>
                <a:latin typeface="Calibri" panose="020F0502020204030204" pitchFamily="34" charset="0"/>
              </a:rPr>
              <a:t>éosinophiles.</a:t>
            </a:r>
            <a:endParaRPr lang="fr-FR" sz="2400" dirty="0">
              <a:solidFill>
                <a:schemeClr val="tx1"/>
              </a:solidFill>
              <a:latin typeface="Calibri" panose="020F0502020204030204" pitchFamily="34" charset="0"/>
            </a:endParaRPr>
          </a:p>
        </p:txBody>
      </p:sp>
      <p:sp>
        <p:nvSpPr>
          <p:cNvPr id="4" name="Rectangle 3"/>
          <p:cNvSpPr/>
          <p:nvPr/>
        </p:nvSpPr>
        <p:spPr>
          <a:xfrm>
            <a:off x="-30266" y="0"/>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1539249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548680"/>
            <a:ext cx="8229600" cy="5577483"/>
          </a:xfrm>
        </p:spPr>
        <p:txBody>
          <a:bodyPr/>
          <a:lstStyle/>
          <a:p>
            <a:pPr marL="0" indent="0">
              <a:buNone/>
            </a:pPr>
            <a:endParaRPr lang="fr-FR" sz="4000" b="1" i="0" u="none" strike="noStrike" baseline="0" dirty="0" smtClean="0">
              <a:solidFill>
                <a:srgbClr val="FF0000"/>
              </a:solidFill>
              <a:latin typeface="HelveticaNeue-CondensedBold"/>
            </a:endParaRPr>
          </a:p>
          <a:p>
            <a:pPr marL="0" indent="0">
              <a:buNone/>
            </a:pPr>
            <a:r>
              <a:rPr lang="fr-FR" sz="2800" b="1" i="0" u="none" strike="noStrike" baseline="0" dirty="0" smtClean="0">
                <a:solidFill>
                  <a:srgbClr val="FF0000"/>
                </a:solidFill>
                <a:latin typeface="Calibri" panose="020F0502020204030204" pitchFamily="34" charset="0"/>
              </a:rPr>
              <a:t>Objectifs pédagogiques:</a:t>
            </a:r>
          </a:p>
          <a:p>
            <a:pPr marL="0" indent="0">
              <a:buNone/>
            </a:pPr>
            <a:endParaRPr lang="fr-FR" sz="4000" b="1" i="0" u="none" strike="noStrike" baseline="0" dirty="0" smtClean="0">
              <a:solidFill>
                <a:srgbClr val="FF0000"/>
              </a:solidFill>
              <a:latin typeface="Calibri" panose="020F0502020204030204" pitchFamily="34" charset="0"/>
            </a:endParaRPr>
          </a:p>
          <a:p>
            <a:pPr>
              <a:buFont typeface="Wingdings" panose="05000000000000000000" pitchFamily="2" charset="2"/>
              <a:buChar char="v"/>
            </a:pPr>
            <a:r>
              <a:rPr lang="fr-FR" b="0" i="0" u="none" strike="noStrike" baseline="0" dirty="0" smtClean="0">
                <a:solidFill>
                  <a:schemeClr val="tx1"/>
                </a:solidFill>
                <a:latin typeface="Calibri" panose="020F0502020204030204" pitchFamily="34" charset="0"/>
              </a:rPr>
              <a:t>Argumenter les principales hypothèses diagnostiques.</a:t>
            </a:r>
          </a:p>
          <a:p>
            <a:pPr>
              <a:buFont typeface="Wingdings" panose="05000000000000000000" pitchFamily="2" charset="2"/>
              <a:buChar char="v"/>
            </a:pPr>
            <a:r>
              <a:rPr lang="fr-FR" dirty="0" smtClean="0">
                <a:solidFill>
                  <a:schemeClr val="tx1"/>
                </a:solidFill>
                <a:latin typeface="Calibri" panose="020F0502020204030204" pitchFamily="34" charset="0"/>
              </a:rPr>
              <a:t>Ju</a:t>
            </a:r>
            <a:r>
              <a:rPr lang="fr-FR" b="0" i="0" u="none" strike="noStrike" baseline="0" dirty="0" smtClean="0">
                <a:solidFill>
                  <a:schemeClr val="tx1"/>
                </a:solidFill>
                <a:latin typeface="Calibri" panose="020F0502020204030204" pitchFamily="34" charset="0"/>
              </a:rPr>
              <a:t>stifier les examens</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complémentaires pertinents.</a:t>
            </a:r>
            <a:endParaRPr lang="fr-FR" dirty="0">
              <a:solidFill>
                <a:schemeClr val="tx1"/>
              </a:solidFill>
              <a:latin typeface="Calibri" panose="020F0502020204030204" pitchFamily="34" charset="0"/>
            </a:endParaRPr>
          </a:p>
        </p:txBody>
      </p:sp>
      <p:sp>
        <p:nvSpPr>
          <p:cNvPr id="4" name="Rectangle 3"/>
          <p:cNvSpPr/>
          <p:nvPr/>
        </p:nvSpPr>
        <p:spPr>
          <a:xfrm>
            <a:off x="23709" y="30033"/>
            <a:ext cx="2984728" cy="276999"/>
          </a:xfrm>
          <a:prstGeom prst="rect">
            <a:avLst/>
          </a:prstGeom>
        </p:spPr>
        <p:txBody>
          <a:bodyPr wrap="none">
            <a:spAutoFit/>
          </a:bodyPr>
          <a:lstStyle/>
          <a:p>
            <a:r>
              <a:rPr lang="fr-FR" sz="1200" b="1" dirty="0" smtClean="0">
                <a:latin typeface="Calibri" panose="020F0502020204030204" pitchFamily="34" charset="0"/>
              </a:rPr>
              <a:t>Diarrhée chronique  Dr ESSALHI  2018-2019</a:t>
            </a:r>
            <a:endParaRPr lang="fr-FR" sz="1200" b="1" dirty="0">
              <a:latin typeface="Calibri" panose="020F0502020204030204" pitchFamily="34" charset="0"/>
            </a:endParaRPr>
          </a:p>
        </p:txBody>
      </p:sp>
    </p:spTree>
    <p:extLst>
      <p:ext uri="{BB962C8B-B14F-4D97-AF65-F5344CB8AC3E}">
        <p14:creationId xmlns:p14="http://schemas.microsoft.com/office/powerpoint/2010/main" xmlns="" val="25432252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a:bodyPr>
          <a:lstStyle/>
          <a:p>
            <a:r>
              <a:rPr lang="fr-FR" b="0" i="0" u="none" strike="noStrike" baseline="0" dirty="0" smtClean="0">
                <a:solidFill>
                  <a:schemeClr val="tx1"/>
                </a:solidFill>
                <a:latin typeface="Calibri" panose="020F0502020204030204" pitchFamily="34" charset="0"/>
              </a:rPr>
              <a:t>Les anticorps sériques anti transglutaminase de type IgA (vérifier qu’il n’existe pas de carence en</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IgA) et anti-endomysium de type IgA sont les plus sensibles et les plus spécifiques du diagnostic</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de maladie coeliaque. </a:t>
            </a:r>
          </a:p>
          <a:p>
            <a:endParaRPr lang="fr-FR" b="0" i="0" u="none" strike="noStrike" baseline="0" dirty="0" smtClean="0">
              <a:solidFill>
                <a:schemeClr val="tx1"/>
              </a:solidFill>
              <a:latin typeface="Calibri" panose="020F0502020204030204" pitchFamily="34" charset="0"/>
            </a:endParaRPr>
          </a:p>
          <a:p>
            <a:r>
              <a:rPr lang="fr-FR" b="0" i="0" u="none" strike="noStrike" baseline="0" dirty="0" smtClean="0">
                <a:solidFill>
                  <a:schemeClr val="tx1"/>
                </a:solidFill>
                <a:latin typeface="Calibri" panose="020F0502020204030204" pitchFamily="34" charset="0"/>
              </a:rPr>
              <a:t>En cas de déficit complet en IgA, la recherche de ces anticorps de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classe IgG est recommandée.</a:t>
            </a:r>
          </a:p>
          <a:p>
            <a:endParaRPr lang="fr-FR" b="0" i="0" u="none" strike="noStrike" baseline="0" dirty="0" smtClean="0">
              <a:solidFill>
                <a:schemeClr val="tx1"/>
              </a:solidFill>
              <a:latin typeface="Calibri" panose="020F0502020204030204" pitchFamily="34" charset="0"/>
            </a:endParaRPr>
          </a:p>
          <a:p>
            <a:pPr lvl="0"/>
            <a:r>
              <a:rPr lang="fr-FR" dirty="0">
                <a:solidFill>
                  <a:prstClr val="black"/>
                </a:solidFill>
                <a:latin typeface="Calibri" panose="020F0502020204030204" pitchFamily="34" charset="0"/>
              </a:rPr>
              <a:t>Les anomalies biologiques régressent habituellement en 1 à 3 mois, les anticorps spécifiques disparaissent après un an</a:t>
            </a:r>
            <a:r>
              <a:rPr lang="fr-FR" dirty="0" smtClean="0">
                <a:solidFill>
                  <a:prstClr val="black"/>
                </a:solidFill>
                <a:latin typeface="Calibri" panose="020F0502020204030204" pitchFamily="34" charset="0"/>
              </a:rPr>
              <a:t>.</a:t>
            </a:r>
          </a:p>
          <a:p>
            <a:pPr lvl="0"/>
            <a:endParaRPr lang="fr-FR" dirty="0">
              <a:solidFill>
                <a:prstClr val="black"/>
              </a:solidFill>
              <a:latin typeface="Calibri" panose="020F0502020204030204" pitchFamily="34" charset="0"/>
            </a:endParaRPr>
          </a:p>
          <a:p>
            <a:pPr lvl="0"/>
            <a:r>
              <a:rPr lang="fr-FR" dirty="0">
                <a:solidFill>
                  <a:prstClr val="black"/>
                </a:solidFill>
                <a:latin typeface="Calibri" panose="020F0502020204030204" pitchFamily="34" charset="0"/>
              </a:rPr>
              <a:t>L’atrophie villositaire ne régresse généralement pas avant 6 à 24 mois de régime sans gluten. </a:t>
            </a:r>
          </a:p>
          <a:p>
            <a:endParaRPr lang="fr-FR" b="0" i="0" u="none" strike="noStrike" baseline="0" dirty="0" smtClean="0">
              <a:solidFill>
                <a:schemeClr val="tx1"/>
              </a:solidFill>
              <a:latin typeface="Calibri" panose="020F0502020204030204" pitchFamily="34" charset="0"/>
            </a:endParaRPr>
          </a:p>
        </p:txBody>
      </p:sp>
      <p:sp>
        <p:nvSpPr>
          <p:cNvPr id="4" name="Rectangle 3"/>
          <p:cNvSpPr/>
          <p:nvPr/>
        </p:nvSpPr>
        <p:spPr>
          <a:xfrm>
            <a:off x="10110" y="6927"/>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423109840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a:bodyPr>
          <a:lstStyle/>
          <a:p>
            <a:endParaRPr lang="fr-FR" b="0" i="0" u="none" strike="noStrike" baseline="0" dirty="0" smtClean="0"/>
          </a:p>
          <a:p>
            <a:r>
              <a:rPr lang="fr-FR" b="0" i="0" u="none" strike="noStrike" baseline="0" dirty="0" smtClean="0">
                <a:solidFill>
                  <a:schemeClr val="tx1"/>
                </a:solidFill>
                <a:latin typeface="Calibri" panose="020F0502020204030204" pitchFamily="34" charset="0"/>
              </a:rPr>
              <a:t>Le traitement de la maladie coeliaque repose sur le régime sans gluten. </a:t>
            </a:r>
          </a:p>
          <a:p>
            <a:r>
              <a:rPr lang="fr-FR" b="0" i="0" u="none" strike="noStrike" baseline="0" dirty="0" smtClean="0">
                <a:solidFill>
                  <a:schemeClr val="tx1"/>
                </a:solidFill>
                <a:latin typeface="Calibri" panose="020F0502020204030204" pitchFamily="34" charset="0"/>
              </a:rPr>
              <a:t>Les farines de blé, de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seigle, d’orge contiennent des peptides toxiques pour la muqueuse intestinale des sujets</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cœliaques. </a:t>
            </a:r>
          </a:p>
          <a:p>
            <a:r>
              <a:rPr lang="fr-FR" b="0" i="0" u="none" strike="noStrike" baseline="0" dirty="0" smtClean="0">
                <a:solidFill>
                  <a:schemeClr val="tx1"/>
                </a:solidFill>
                <a:latin typeface="Calibri" panose="020F0502020204030204" pitchFamily="34" charset="0"/>
              </a:rPr>
              <a:t>Tous les aliments ou médicaments contenant ces farines ou leurs dérivés doivent être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supprimés. Le maïs et le riz sont utilisables sans réserve, et l’avoine, considérée autrefois comme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délétère, est maintenant autorisée (sauf quand elle est préparée avec les mêmes machines que du</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blé).</a:t>
            </a:r>
            <a:endParaRPr lang="fr-FR" dirty="0">
              <a:solidFill>
                <a:schemeClr val="tx1"/>
              </a:solidFill>
              <a:latin typeface="Calibri" panose="020F0502020204030204" pitchFamily="34" charset="0"/>
            </a:endParaRPr>
          </a:p>
        </p:txBody>
      </p:sp>
      <p:sp>
        <p:nvSpPr>
          <p:cNvPr id="4" name="Rectangle 3"/>
          <p:cNvSpPr/>
          <p:nvPr/>
        </p:nvSpPr>
        <p:spPr>
          <a:xfrm>
            <a:off x="0" y="0"/>
            <a:ext cx="2944652" cy="276999"/>
          </a:xfrm>
          <a:prstGeom prst="rect">
            <a:avLst/>
          </a:prstGeom>
        </p:spPr>
        <p:txBody>
          <a:bodyPr wrap="none">
            <a:spAutoFit/>
          </a:bodyPr>
          <a:lstStyle/>
          <a:p>
            <a:pPr lvl="0"/>
            <a:r>
              <a:rPr lang="fr-FR" sz="1200" b="1" dirty="0">
                <a:solidFill>
                  <a:prstClr val="black"/>
                </a:solidFill>
              </a:rPr>
              <a:t>Diarrhée chronique  Dr ESSALHI  2018-2019</a:t>
            </a:r>
          </a:p>
        </p:txBody>
      </p:sp>
    </p:spTree>
    <p:extLst>
      <p:ext uri="{BB962C8B-B14F-4D97-AF65-F5344CB8AC3E}">
        <p14:creationId xmlns:p14="http://schemas.microsoft.com/office/powerpoint/2010/main" xmlns="" val="300217540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normAutofit/>
          </a:bodyPr>
          <a:lstStyle/>
          <a:p>
            <a:endParaRPr lang="fr-FR" b="0" i="0" u="none" strike="noStrike" baseline="0" dirty="0" smtClean="0">
              <a:solidFill>
                <a:schemeClr val="tx1"/>
              </a:solidFill>
              <a:latin typeface="Calibri" panose="020F0502020204030204" pitchFamily="34" charset="0"/>
            </a:endParaRPr>
          </a:p>
          <a:p>
            <a:r>
              <a:rPr lang="fr-FR" b="0" i="0" u="none" strike="noStrike" baseline="0" dirty="0" smtClean="0">
                <a:solidFill>
                  <a:schemeClr val="tx1"/>
                </a:solidFill>
                <a:latin typeface="Calibri" panose="020F0502020204030204" pitchFamily="34" charset="0"/>
              </a:rPr>
              <a:t>Un lymphome invasif, un adénocarcinome de l’intestin grêle ou une sprue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réfractaire (lymphome intra-épithélial) sont les complications rares, mais graves de la maladie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coeliaque et pourraient être favorisés par un mauvais suivi du régime sans gluten.</a:t>
            </a:r>
          </a:p>
          <a:p>
            <a:endParaRPr lang="fr-FR" b="0" i="0" u="none" strike="noStrike" baseline="0" dirty="0" smtClean="0">
              <a:solidFill>
                <a:schemeClr val="tx1"/>
              </a:solidFill>
              <a:latin typeface="Calibri" panose="020F0502020204030204" pitchFamily="34" charset="0"/>
            </a:endParaRPr>
          </a:p>
          <a:p>
            <a:r>
              <a:rPr lang="fr-FR" b="0" i="0" u="none" strike="noStrike" baseline="0" dirty="0" smtClean="0">
                <a:solidFill>
                  <a:schemeClr val="tx1"/>
                </a:solidFill>
                <a:latin typeface="Calibri" panose="020F0502020204030204" pitchFamily="34" charset="0"/>
              </a:rPr>
              <a:t>L’ostéopénie,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présente au moment du diagnostic dans 50 % des cas chez les patients cœliaques</a:t>
            </a:r>
            <a:r>
              <a:rPr lang="fr-FR"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symptomatiques ou non, régresse en partie après l’éviction du gluten.</a:t>
            </a:r>
            <a:endParaRPr lang="fr-FR" dirty="0">
              <a:solidFill>
                <a:schemeClr val="tx1"/>
              </a:solidFill>
              <a:latin typeface="Calibri" panose="020F0502020204030204" pitchFamily="34" charset="0"/>
            </a:endParaRPr>
          </a:p>
        </p:txBody>
      </p:sp>
      <p:sp>
        <p:nvSpPr>
          <p:cNvPr id="4" name="Rectangle 3"/>
          <p:cNvSpPr/>
          <p:nvPr/>
        </p:nvSpPr>
        <p:spPr>
          <a:xfrm>
            <a:off x="0" y="20828"/>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19429274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fontScale="92500"/>
          </a:bodyPr>
          <a:lstStyle/>
          <a:p>
            <a:pPr marL="0" indent="0">
              <a:buNone/>
            </a:pPr>
            <a:r>
              <a:rPr lang="fr-FR" b="1" i="0" u="none" strike="noStrike" baseline="0" dirty="0" smtClean="0">
                <a:solidFill>
                  <a:srgbClr val="0070C0"/>
                </a:solidFill>
                <a:latin typeface="Calibri" panose="020F0502020204030204" pitchFamily="34" charset="0"/>
              </a:rPr>
              <a:t>2.</a:t>
            </a:r>
            <a:r>
              <a:rPr lang="fr-FR" b="1" i="0" u="none" strike="noStrike" dirty="0" smtClean="0">
                <a:solidFill>
                  <a:srgbClr val="0070C0"/>
                </a:solidFill>
                <a:latin typeface="Calibri" panose="020F0502020204030204" pitchFamily="34" charset="0"/>
              </a:rPr>
              <a:t> Maladie de Croh</a:t>
            </a:r>
            <a:r>
              <a:rPr lang="fr-FR" b="1" dirty="0" smtClean="0">
                <a:solidFill>
                  <a:srgbClr val="0070C0"/>
                </a:solidFill>
                <a:latin typeface="Calibri" panose="020F0502020204030204" pitchFamily="34" charset="0"/>
              </a:rPr>
              <a:t>n de l’intestin grêle</a:t>
            </a:r>
            <a:endParaRPr lang="fr-FR" b="1" i="0" u="none" strike="noStrike" baseline="0" dirty="0" smtClean="0">
              <a:solidFill>
                <a:srgbClr val="0070C0"/>
              </a:solidFill>
              <a:latin typeface="Calibri" panose="020F0502020204030204" pitchFamily="34" charset="0"/>
            </a:endParaRPr>
          </a:p>
          <a:p>
            <a:pPr marL="0" indent="0">
              <a:buNone/>
            </a:pPr>
            <a:r>
              <a:rPr lang="fr-FR" b="1" i="0" u="none" strike="noStrike" baseline="0" dirty="0" smtClean="0">
                <a:solidFill>
                  <a:srgbClr val="0070C0"/>
                </a:solidFill>
                <a:latin typeface="Calibri" panose="020F0502020204030204" pitchFamily="34" charset="0"/>
              </a:rPr>
              <a:t>3. Causes rares</a:t>
            </a:r>
          </a:p>
          <a:p>
            <a:pPr marL="0" indent="0">
              <a:buNone/>
            </a:pPr>
            <a:r>
              <a:rPr lang="fr-FR" b="0" i="0" u="none" strike="noStrike" baseline="0" dirty="0" smtClean="0">
                <a:solidFill>
                  <a:schemeClr val="tx1"/>
                </a:solidFill>
                <a:latin typeface="Calibri" panose="020F0502020204030204" pitchFamily="34" charset="0"/>
              </a:rPr>
              <a:t>Ce sont les :</a:t>
            </a:r>
          </a:p>
          <a:p>
            <a:pPr marL="0" indent="0">
              <a:buNone/>
            </a:pPr>
            <a:r>
              <a:rPr lang="fr-FR" sz="3600" b="1" i="0" u="none" strike="noStrike" baseline="0" dirty="0" smtClean="0">
                <a:solidFill>
                  <a:schemeClr val="accent3">
                    <a:lumMod val="75000"/>
                  </a:schemeClr>
                </a:solidFill>
                <a:latin typeface="Calibri" panose="020F0502020204030204" pitchFamily="34" charset="0"/>
              </a:rPr>
              <a:t>• </a:t>
            </a:r>
            <a:r>
              <a:rPr lang="fr-FR" b="1" dirty="0">
                <a:solidFill>
                  <a:schemeClr val="accent3">
                    <a:lumMod val="75000"/>
                  </a:schemeClr>
                </a:solidFill>
                <a:latin typeface="Calibri" panose="020F0502020204030204" pitchFamily="34" charset="0"/>
              </a:rPr>
              <a:t>E</a:t>
            </a:r>
            <a:r>
              <a:rPr lang="fr-FR" b="1" i="0" u="none" strike="noStrike" baseline="0" dirty="0" smtClean="0">
                <a:solidFill>
                  <a:schemeClr val="accent3">
                    <a:lumMod val="75000"/>
                  </a:schemeClr>
                </a:solidFill>
                <a:latin typeface="Calibri" panose="020F0502020204030204" pitchFamily="34" charset="0"/>
              </a:rPr>
              <a:t>ntérites radiques </a:t>
            </a:r>
            <a:r>
              <a:rPr lang="fr-FR" b="0" i="0" u="none" strike="noStrike" baseline="0" dirty="0" smtClean="0">
                <a:solidFill>
                  <a:schemeClr val="tx1"/>
                </a:solidFill>
                <a:latin typeface="Calibri" panose="020F0502020204030204" pitchFamily="34" charset="0"/>
              </a:rPr>
              <a:t>compliquant une irradiation abdomino-pelvienne (même ancienne) ;</a:t>
            </a:r>
          </a:p>
          <a:p>
            <a:pPr marL="0" indent="0">
              <a:buNone/>
            </a:pPr>
            <a:r>
              <a:rPr lang="fr-FR" sz="3600" b="0" i="0" u="none" strike="noStrike" baseline="0" dirty="0" smtClean="0">
                <a:solidFill>
                  <a:schemeClr val="accent3">
                    <a:lumMod val="75000"/>
                  </a:schemeClr>
                </a:solidFill>
                <a:latin typeface="Calibri" panose="020F0502020204030204" pitchFamily="34" charset="0"/>
              </a:rPr>
              <a:t>•</a:t>
            </a:r>
            <a:r>
              <a:rPr lang="fr-FR" sz="3600" b="0" i="0" u="none" strike="noStrike" baseline="0" dirty="0" smtClean="0">
                <a:solidFill>
                  <a:schemeClr val="tx1"/>
                </a:solidFill>
                <a:latin typeface="Calibri" panose="020F0502020204030204" pitchFamily="34" charset="0"/>
              </a:rPr>
              <a:t> </a:t>
            </a:r>
            <a:r>
              <a:rPr lang="fr-FR" dirty="0">
                <a:solidFill>
                  <a:schemeClr val="tx1"/>
                </a:solidFill>
                <a:latin typeface="Calibri" panose="020F0502020204030204" pitchFamily="34" charset="0"/>
              </a:rPr>
              <a:t>D</a:t>
            </a:r>
            <a:r>
              <a:rPr lang="fr-FR" b="0" i="0" u="none" strike="noStrike" baseline="0" dirty="0" smtClean="0">
                <a:solidFill>
                  <a:schemeClr val="tx1"/>
                </a:solidFill>
                <a:latin typeface="Calibri" panose="020F0502020204030204" pitchFamily="34" charset="0"/>
              </a:rPr>
              <a:t>iarrhée secondaire à une </a:t>
            </a:r>
            <a:r>
              <a:rPr lang="fr-FR" b="1" i="0" u="none" strike="noStrike" baseline="0" dirty="0" smtClean="0">
                <a:solidFill>
                  <a:schemeClr val="accent3">
                    <a:lumMod val="75000"/>
                  </a:schemeClr>
                </a:solidFill>
                <a:latin typeface="Calibri" panose="020F0502020204030204" pitchFamily="34" charset="0"/>
              </a:rPr>
              <a:t>résection étendue de l’intestin grêle</a:t>
            </a:r>
            <a:r>
              <a:rPr lang="fr-FR" b="0" i="0" u="none" strike="noStrike" baseline="0" dirty="0" smtClean="0">
                <a:solidFill>
                  <a:schemeClr val="tx1"/>
                </a:solidFill>
                <a:latin typeface="Calibri" panose="020F0502020204030204" pitchFamily="34" charset="0"/>
              </a:rPr>
              <a:t> ;</a:t>
            </a:r>
          </a:p>
          <a:p>
            <a:pPr marL="0" indent="0">
              <a:buNone/>
            </a:pPr>
            <a:r>
              <a:rPr lang="fr-FR" sz="3600" b="1" i="0" u="none" strike="noStrike" baseline="0" dirty="0" smtClean="0">
                <a:solidFill>
                  <a:schemeClr val="accent3">
                    <a:lumMod val="75000"/>
                  </a:schemeClr>
                </a:solidFill>
                <a:latin typeface="Calibri" panose="020F0502020204030204" pitchFamily="34" charset="0"/>
              </a:rPr>
              <a:t>• </a:t>
            </a:r>
            <a:r>
              <a:rPr lang="fr-FR" b="1" dirty="0" smtClean="0">
                <a:solidFill>
                  <a:schemeClr val="accent3">
                    <a:lumMod val="75000"/>
                  </a:schemeClr>
                </a:solidFill>
                <a:latin typeface="Calibri" panose="020F0502020204030204" pitchFamily="34" charset="0"/>
              </a:rPr>
              <a:t>L</a:t>
            </a:r>
            <a:r>
              <a:rPr lang="fr-FR" b="1" i="0" u="none" strike="noStrike" baseline="0" dirty="0" smtClean="0">
                <a:solidFill>
                  <a:schemeClr val="accent3">
                    <a:lumMod val="75000"/>
                  </a:schemeClr>
                </a:solidFill>
                <a:latin typeface="Calibri" panose="020F0502020204030204" pitchFamily="34" charset="0"/>
              </a:rPr>
              <a:t>ymphomes intestinaux ;</a:t>
            </a:r>
          </a:p>
          <a:p>
            <a:pPr marL="0" indent="0">
              <a:buNone/>
            </a:pPr>
            <a:r>
              <a:rPr lang="fr-FR" sz="3600" b="1" i="0" u="none" strike="noStrike" baseline="0" dirty="0" smtClean="0">
                <a:solidFill>
                  <a:schemeClr val="accent3">
                    <a:lumMod val="75000"/>
                  </a:schemeClr>
                </a:solidFill>
                <a:latin typeface="Calibri" panose="020F0502020204030204" pitchFamily="34" charset="0"/>
              </a:rPr>
              <a:t>• </a:t>
            </a:r>
            <a:r>
              <a:rPr lang="fr-FR" b="1" dirty="0">
                <a:solidFill>
                  <a:schemeClr val="accent3">
                    <a:lumMod val="75000"/>
                  </a:schemeClr>
                </a:solidFill>
                <a:latin typeface="Calibri" panose="020F0502020204030204" pitchFamily="34" charset="0"/>
              </a:rPr>
              <a:t>E</a:t>
            </a:r>
            <a:r>
              <a:rPr lang="fr-FR" b="1" i="0" u="none" strike="noStrike" baseline="0" dirty="0" smtClean="0">
                <a:solidFill>
                  <a:schemeClr val="accent3">
                    <a:lumMod val="75000"/>
                  </a:schemeClr>
                </a:solidFill>
                <a:latin typeface="Calibri" panose="020F0502020204030204" pitchFamily="34" charset="0"/>
              </a:rPr>
              <a:t>ntéropathies médicamenteuses;</a:t>
            </a:r>
          </a:p>
          <a:p>
            <a:pPr marL="0" indent="0">
              <a:buNone/>
            </a:pPr>
            <a:r>
              <a:rPr lang="fr-FR" sz="3600" b="1" i="0" u="none" strike="noStrike" baseline="0" dirty="0" smtClean="0">
                <a:solidFill>
                  <a:schemeClr val="accent3">
                    <a:lumMod val="75000"/>
                  </a:schemeClr>
                </a:solidFill>
                <a:latin typeface="Calibri" panose="020F0502020204030204" pitchFamily="34" charset="0"/>
              </a:rPr>
              <a:t>• </a:t>
            </a:r>
            <a:r>
              <a:rPr lang="fr-FR" b="1" dirty="0">
                <a:solidFill>
                  <a:schemeClr val="accent3">
                    <a:lumMod val="75000"/>
                  </a:schemeClr>
                </a:solidFill>
                <a:latin typeface="Calibri" panose="020F0502020204030204" pitchFamily="34" charset="0"/>
              </a:rPr>
              <a:t>I</a:t>
            </a:r>
            <a:r>
              <a:rPr lang="fr-FR" b="1" i="0" u="none" strike="noStrike" baseline="0" dirty="0" smtClean="0">
                <a:solidFill>
                  <a:schemeClr val="accent3">
                    <a:lumMod val="75000"/>
                  </a:schemeClr>
                </a:solidFill>
                <a:latin typeface="Calibri" panose="020F0502020204030204" pitchFamily="34" charset="0"/>
              </a:rPr>
              <a:t>schémie artérielle chronique de l’intestin </a:t>
            </a:r>
            <a:r>
              <a:rPr lang="fr-FR" b="0" i="0" u="none" strike="noStrike" baseline="0" dirty="0" smtClean="0">
                <a:solidFill>
                  <a:schemeClr val="tx1"/>
                </a:solidFill>
                <a:latin typeface="Calibri" panose="020F0502020204030204" pitchFamily="34" charset="0"/>
              </a:rPr>
              <a:t>(douleurs postprandiales précoces et</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amaigrissement presque constamment associés) ;</a:t>
            </a:r>
            <a:endParaRPr lang="fr-FR" dirty="0">
              <a:solidFill>
                <a:schemeClr val="tx1"/>
              </a:solidFill>
              <a:latin typeface="Calibri" panose="020F0502020204030204" pitchFamily="34" charset="0"/>
            </a:endParaRPr>
          </a:p>
        </p:txBody>
      </p:sp>
      <p:sp>
        <p:nvSpPr>
          <p:cNvPr id="4" name="Rectangle 3"/>
          <p:cNvSpPr/>
          <p:nvPr/>
        </p:nvSpPr>
        <p:spPr>
          <a:xfrm>
            <a:off x="0" y="6974"/>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19319998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548680"/>
            <a:ext cx="8496944" cy="5577483"/>
          </a:xfrm>
        </p:spPr>
        <p:txBody>
          <a:bodyPr>
            <a:normAutofit/>
          </a:bodyPr>
          <a:lstStyle/>
          <a:p>
            <a:pPr marL="0" indent="0">
              <a:buNone/>
            </a:pPr>
            <a:r>
              <a:rPr lang="fr-FR" sz="3600" b="1" i="0" u="none" strike="noStrike" baseline="0" dirty="0" smtClean="0">
                <a:solidFill>
                  <a:schemeClr val="accent3">
                    <a:lumMod val="75000"/>
                  </a:schemeClr>
                </a:solidFill>
                <a:latin typeface="Calibri" panose="020F0502020204030204" pitchFamily="34" charset="0"/>
              </a:rPr>
              <a:t>• </a:t>
            </a:r>
            <a:r>
              <a:rPr lang="fr-FR" b="1" dirty="0" smtClean="0">
                <a:solidFill>
                  <a:schemeClr val="accent3">
                    <a:lumMod val="75000"/>
                  </a:schemeClr>
                </a:solidFill>
                <a:latin typeface="Calibri" panose="020F0502020204030204" pitchFamily="34" charset="0"/>
              </a:rPr>
              <a:t>P</a:t>
            </a:r>
            <a:r>
              <a:rPr lang="fr-FR" b="1" i="0" u="none" strike="noStrike" baseline="0" dirty="0" smtClean="0">
                <a:solidFill>
                  <a:schemeClr val="accent3">
                    <a:lumMod val="75000"/>
                  </a:schemeClr>
                </a:solidFill>
                <a:latin typeface="Calibri" panose="020F0502020204030204" pitchFamily="34" charset="0"/>
              </a:rPr>
              <a:t>ullulation microbienne chronique </a:t>
            </a:r>
            <a:r>
              <a:rPr lang="fr-FR" b="0" i="0" u="none" strike="noStrike" baseline="0" dirty="0" smtClean="0">
                <a:solidFill>
                  <a:schemeClr val="tx1"/>
                </a:solidFill>
                <a:latin typeface="Calibri" panose="020F0502020204030204" pitchFamily="34" charset="0"/>
              </a:rPr>
              <a:t>de l’intestin grêle, pouvant elle-même être secondaire à :</a:t>
            </a:r>
          </a:p>
          <a:p>
            <a:pPr>
              <a:buFont typeface="Wingdings" panose="05000000000000000000" pitchFamily="2" charset="2"/>
              <a:buChar char="Ø"/>
            </a:pPr>
            <a:r>
              <a:rPr lang="fr-FR" dirty="0" smtClean="0">
                <a:solidFill>
                  <a:schemeClr val="tx1"/>
                </a:solidFill>
                <a:latin typeface="Calibri" panose="020F0502020204030204" pitchFamily="34" charset="0"/>
              </a:rPr>
              <a:t>U</a:t>
            </a:r>
            <a:r>
              <a:rPr lang="fr-FR" b="0" i="0" u="none" strike="noStrike" baseline="0" dirty="0" smtClean="0">
                <a:solidFill>
                  <a:schemeClr val="tx1"/>
                </a:solidFill>
                <a:latin typeface="Calibri" panose="020F0502020204030204" pitchFamily="34" charset="0"/>
              </a:rPr>
              <a:t>ne achlorhydrie gastrique, un déficit en</a:t>
            </a:r>
            <a:r>
              <a:rPr lang="fr-FR" dirty="0" smtClean="0">
                <a:solidFill>
                  <a:schemeClr val="tx1"/>
                </a:solidFill>
                <a:latin typeface="Calibri" panose="020F0502020204030204" pitchFamily="34" charset="0"/>
              </a:rPr>
              <a:t> immuno-globulines,</a:t>
            </a:r>
          </a:p>
          <a:p>
            <a:pPr>
              <a:buFont typeface="Wingdings" panose="05000000000000000000" pitchFamily="2" charset="2"/>
              <a:buChar char="Ø"/>
            </a:pPr>
            <a:endParaRPr lang="fr-FR" dirty="0" smtClean="0">
              <a:solidFill>
                <a:schemeClr val="tx1"/>
              </a:solidFill>
              <a:latin typeface="Calibri" panose="020F0502020204030204" pitchFamily="34" charset="0"/>
            </a:endParaRPr>
          </a:p>
          <a:p>
            <a:pPr>
              <a:buFont typeface="Wingdings" panose="05000000000000000000" pitchFamily="2" charset="2"/>
              <a:buChar char="Ø"/>
            </a:pPr>
            <a:r>
              <a:rPr lang="fr-FR" dirty="0" smtClean="0">
                <a:solidFill>
                  <a:schemeClr val="tx1"/>
                </a:solidFill>
                <a:latin typeface="Calibri" panose="020F0502020204030204" pitchFamily="34" charset="0"/>
              </a:rPr>
              <a:t>D</a:t>
            </a:r>
            <a:r>
              <a:rPr lang="fr-FR" b="0" i="0" u="none" strike="noStrike" baseline="0" dirty="0" smtClean="0">
                <a:solidFill>
                  <a:schemeClr val="tx1"/>
                </a:solidFill>
                <a:latin typeface="Calibri" panose="020F0502020204030204" pitchFamily="34" charset="0"/>
              </a:rPr>
              <a:t>es troubles moteurs primitifs de l’intestin</a:t>
            </a:r>
            <a:r>
              <a:rPr lang="fr-FR" b="0" i="0" u="none" strike="noStrike" dirty="0" smtClean="0">
                <a:solidFill>
                  <a:schemeClr val="tx1"/>
                </a:solidFill>
                <a:latin typeface="Calibri" panose="020F0502020204030204" pitchFamily="34" charset="0"/>
              </a:rPr>
              <a:t> </a:t>
            </a:r>
            <a:r>
              <a:rPr lang="fr-FR" dirty="0" smtClean="0">
                <a:solidFill>
                  <a:schemeClr val="tx1"/>
                </a:solidFill>
                <a:latin typeface="Calibri" panose="020F0502020204030204" pitchFamily="34" charset="0"/>
              </a:rPr>
              <a:t>(pseudo-obstruction intestinale chronique) ou secondaires  </a:t>
            </a:r>
            <a:r>
              <a:rPr lang="fr-FR" dirty="0" smtClean="0">
                <a:solidFill>
                  <a:prstClr val="black"/>
                </a:solidFill>
                <a:latin typeface="Calibri" panose="020F0502020204030204" pitchFamily="34" charset="0"/>
              </a:rPr>
              <a:t>(</a:t>
            </a:r>
            <a:r>
              <a:rPr lang="fr-FR" dirty="0">
                <a:solidFill>
                  <a:prstClr val="black"/>
                </a:solidFill>
                <a:latin typeface="Calibri" panose="020F0502020204030204" pitchFamily="34" charset="0"/>
              </a:rPr>
              <a:t>sclérodermie, amylose, diabète</a:t>
            </a:r>
            <a:r>
              <a:rPr lang="fr-FR" dirty="0" smtClean="0">
                <a:solidFill>
                  <a:prstClr val="black"/>
                </a:solidFill>
                <a:latin typeface="Calibri" panose="020F0502020204030204" pitchFamily="34" charset="0"/>
              </a:rPr>
              <a:t>),</a:t>
            </a:r>
          </a:p>
          <a:p>
            <a:pPr>
              <a:buFont typeface="Wingdings" panose="05000000000000000000" pitchFamily="2" charset="2"/>
              <a:buChar char="Ø"/>
            </a:pPr>
            <a:endParaRPr lang="fr-FR" dirty="0" smtClean="0">
              <a:solidFill>
                <a:schemeClr val="tx1"/>
              </a:solidFill>
              <a:latin typeface="Calibri" panose="020F0502020204030204" pitchFamily="34" charset="0"/>
            </a:endParaRPr>
          </a:p>
          <a:p>
            <a:pPr>
              <a:buFont typeface="Wingdings" panose="05000000000000000000" pitchFamily="2" charset="2"/>
              <a:buChar char="Ø"/>
            </a:pPr>
            <a:r>
              <a:rPr lang="fr-FR" dirty="0" smtClean="0">
                <a:solidFill>
                  <a:schemeClr val="tx1"/>
                </a:solidFill>
                <a:latin typeface="Calibri" panose="020F0502020204030204" pitchFamily="34" charset="0"/>
              </a:rPr>
              <a:t>U</a:t>
            </a:r>
            <a:r>
              <a:rPr lang="fr-FR" b="0" i="0" u="none" strike="noStrike" baseline="0" dirty="0" smtClean="0">
                <a:solidFill>
                  <a:schemeClr val="tx1"/>
                </a:solidFill>
                <a:latin typeface="Calibri" panose="020F0502020204030204" pitchFamily="34" charset="0"/>
              </a:rPr>
              <a:t>ne cause anatomique favorisant la stase</a:t>
            </a:r>
            <a:r>
              <a:rPr lang="fr-FR" b="0" i="0" u="none" strike="noStrike" dirty="0" smtClean="0">
                <a:solidFill>
                  <a:schemeClr val="tx1"/>
                </a:solidFill>
                <a:latin typeface="Calibri" panose="020F0502020204030204" pitchFamily="34" charset="0"/>
              </a:rPr>
              <a:t> </a:t>
            </a:r>
            <a:r>
              <a:rPr lang="fr-FR" dirty="0" smtClean="0">
                <a:solidFill>
                  <a:schemeClr val="tx1"/>
                </a:solidFill>
                <a:latin typeface="Calibri" panose="020F0502020204030204" pitchFamily="34" charset="0"/>
              </a:rPr>
              <a:t>dans l’intestin  (anse borgne, diverticulose de l’intestin grêle, obstruction chronique) ou le reflux des bactéries du côlon vers l’intestin grêle ;</a:t>
            </a:r>
          </a:p>
          <a:p>
            <a:pPr marL="0" indent="0">
              <a:buNone/>
            </a:pPr>
            <a:r>
              <a:rPr lang="fr-FR" dirty="0" smtClean="0">
                <a:solidFill>
                  <a:schemeClr val="tx1"/>
                </a:solidFill>
                <a:latin typeface="Calibri" panose="020F0502020204030204" pitchFamily="34" charset="0"/>
              </a:rPr>
              <a:t> </a:t>
            </a:r>
            <a:endParaRPr lang="fr-FR" dirty="0">
              <a:solidFill>
                <a:schemeClr val="tx1"/>
              </a:solidFill>
              <a:latin typeface="Calibri" panose="020F0502020204030204" pitchFamily="34" charset="0"/>
            </a:endParaRPr>
          </a:p>
        </p:txBody>
      </p:sp>
      <p:sp>
        <p:nvSpPr>
          <p:cNvPr id="4" name="Rectangle 3"/>
          <p:cNvSpPr/>
          <p:nvPr/>
        </p:nvSpPr>
        <p:spPr>
          <a:xfrm>
            <a:off x="20038" y="6974"/>
            <a:ext cx="2944652" cy="276999"/>
          </a:xfrm>
          <a:prstGeom prst="rect">
            <a:avLst/>
          </a:prstGeom>
        </p:spPr>
        <p:txBody>
          <a:bodyPr wrap="none">
            <a:spAutoFit/>
          </a:bodyPr>
          <a:lstStyle/>
          <a:p>
            <a:pPr lvl="0"/>
            <a:r>
              <a:rPr lang="fr-FR" sz="1200" b="1" dirty="0">
                <a:solidFill>
                  <a:prstClr val="black"/>
                </a:solidFill>
              </a:rPr>
              <a:t>Diarrhée chronique  Dr ESSALHI  2018-2019</a:t>
            </a:r>
          </a:p>
        </p:txBody>
      </p:sp>
    </p:spTree>
    <p:extLst>
      <p:ext uri="{BB962C8B-B14F-4D97-AF65-F5344CB8AC3E}">
        <p14:creationId xmlns:p14="http://schemas.microsoft.com/office/powerpoint/2010/main" xmlns="" val="102267947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fontScale="92500" lnSpcReduction="10000"/>
          </a:bodyPr>
          <a:lstStyle/>
          <a:p>
            <a:pPr marL="0" indent="0">
              <a:buNone/>
            </a:pPr>
            <a:r>
              <a:rPr lang="fr-FR" sz="3600" b="1" dirty="0">
                <a:solidFill>
                  <a:srgbClr val="E68422">
                    <a:lumMod val="75000"/>
                  </a:srgbClr>
                </a:solidFill>
                <a:latin typeface="Calibri" panose="020F0502020204030204" pitchFamily="34" charset="0"/>
              </a:rPr>
              <a:t>• </a:t>
            </a:r>
            <a:r>
              <a:rPr lang="fr-FR" b="1" i="0" u="none" strike="noStrike" baseline="0" dirty="0" smtClean="0">
                <a:solidFill>
                  <a:schemeClr val="accent3">
                    <a:lumMod val="75000"/>
                  </a:schemeClr>
                </a:solidFill>
                <a:latin typeface="Calibri" panose="020F0502020204030204" pitchFamily="34" charset="0"/>
              </a:rPr>
              <a:t>La maladie de Whipple </a:t>
            </a:r>
            <a:r>
              <a:rPr lang="fr-FR" b="0" i="0" u="none" strike="noStrike" baseline="0" dirty="0" smtClean="0">
                <a:solidFill>
                  <a:schemeClr val="tx1"/>
                </a:solidFill>
                <a:latin typeface="Calibri" panose="020F0502020204030204" pitchFamily="34" charset="0"/>
              </a:rPr>
              <a:t>qui associe une polyarthrite séronégative d’évolution capricieuse et</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prolongée et une diarrhée chronique dont l’apparition peut être tardive, avec malabsorption. </a:t>
            </a:r>
          </a:p>
          <a:p>
            <a:r>
              <a:rPr lang="fr-FR" b="0" i="0" u="none" strike="noStrike" baseline="0" dirty="0" smtClean="0">
                <a:solidFill>
                  <a:schemeClr val="tx1"/>
                </a:solidFill>
                <a:latin typeface="Calibri" panose="020F0502020204030204" pitchFamily="34" charset="0"/>
              </a:rPr>
              <a:t>Les</a:t>
            </a:r>
            <a:r>
              <a:rPr lang="fr-FR" dirty="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atteintes neurologiques (démence, ophtalmoplégie, myoclonies) et cardiaques sont plus rares. </a:t>
            </a:r>
          </a:p>
          <a:p>
            <a:r>
              <a:rPr lang="fr-FR" b="0" i="0" u="none" strike="noStrike" baseline="0" dirty="0" smtClean="0">
                <a:solidFill>
                  <a:schemeClr val="tx1"/>
                </a:solidFill>
                <a:latin typeface="Calibri" panose="020F0502020204030204" pitchFamily="34" charset="0"/>
              </a:rPr>
              <a:t>Il</a:t>
            </a:r>
            <a:r>
              <a:rPr lang="fr-FR"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existe fréquemment de la fièvre, une altération de l’état général, une poly adénomégalie et une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pigmentation cutanée. </a:t>
            </a:r>
          </a:p>
          <a:p>
            <a:r>
              <a:rPr lang="fr-FR" b="0" i="0" u="none" strike="noStrike" baseline="0" dirty="0" smtClean="0">
                <a:solidFill>
                  <a:schemeClr val="tx1"/>
                </a:solidFill>
                <a:latin typeface="Calibri" panose="020F0502020204030204" pitchFamily="34" charset="0"/>
              </a:rPr>
              <a:t>La biopsie du duodénum montre une infiltration du chorion par des</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macrophages contenant des inclusions PAS-positives, parfois une atrophie villositaire partielle . </a:t>
            </a:r>
          </a:p>
          <a:p>
            <a:r>
              <a:rPr lang="fr-FR" b="0" i="0" u="none" strike="noStrike" baseline="0" dirty="0" smtClean="0">
                <a:solidFill>
                  <a:schemeClr val="tx1"/>
                </a:solidFill>
                <a:latin typeface="Calibri" panose="020F0502020204030204" pitchFamily="34" charset="0"/>
              </a:rPr>
              <a:t>Il s’agit d’une maladie infectieuse due à </a:t>
            </a:r>
            <a:r>
              <a:rPr lang="fr-FR" b="0" i="1" u="none" strike="noStrike" baseline="0" dirty="0" smtClean="0">
                <a:solidFill>
                  <a:schemeClr val="tx1"/>
                </a:solidFill>
                <a:latin typeface="Calibri" panose="020F0502020204030204" pitchFamily="34" charset="0"/>
              </a:rPr>
              <a:t>Tropheryma whippleii</a:t>
            </a:r>
            <a:r>
              <a:rPr lang="fr-FR" b="0" i="0" u="none" strike="noStrike" baseline="0" dirty="0" smtClean="0">
                <a:solidFill>
                  <a:schemeClr val="tx1"/>
                </a:solidFill>
                <a:latin typeface="Calibri" panose="020F0502020204030204" pitchFamily="34" charset="0"/>
              </a:rPr>
              <a:t>. La présence de la bactérie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peut être montrée par PCR dans le sang et la muqueuse duodénale. </a:t>
            </a:r>
          </a:p>
          <a:p>
            <a:r>
              <a:rPr lang="fr-FR" b="0" i="0" u="none" strike="noStrike" baseline="0" dirty="0" smtClean="0">
                <a:solidFill>
                  <a:schemeClr val="tx1"/>
                </a:solidFill>
                <a:latin typeface="Calibri" panose="020F0502020204030204" pitchFamily="34" charset="0"/>
              </a:rPr>
              <a:t>Le traitement repose sur une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antibiothérapie au long cours (tétracyclines ou triméthoprime-sulfaméthoxazole pendant au moins</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un an).</a:t>
            </a:r>
            <a:endParaRPr lang="fr-FR" dirty="0">
              <a:solidFill>
                <a:schemeClr val="tx1"/>
              </a:solidFill>
              <a:latin typeface="Calibri" panose="020F0502020204030204" pitchFamily="34" charset="0"/>
            </a:endParaRPr>
          </a:p>
        </p:txBody>
      </p:sp>
      <p:sp>
        <p:nvSpPr>
          <p:cNvPr id="4" name="Rectangle 3"/>
          <p:cNvSpPr/>
          <p:nvPr/>
        </p:nvSpPr>
        <p:spPr>
          <a:xfrm>
            <a:off x="6005" y="0"/>
            <a:ext cx="2944652" cy="276999"/>
          </a:xfrm>
          <a:prstGeom prst="rect">
            <a:avLst/>
          </a:prstGeom>
        </p:spPr>
        <p:txBody>
          <a:bodyPr wrap="none">
            <a:spAutoFit/>
          </a:bodyPr>
          <a:lstStyle/>
          <a:p>
            <a:pPr lvl="0"/>
            <a:r>
              <a:rPr lang="fr-FR" sz="1200" b="1" dirty="0">
                <a:solidFill>
                  <a:prstClr val="black"/>
                </a:solidFill>
              </a:rPr>
              <a:t>Diarrhée chronique  Dr ESSALHI  2018-2019</a:t>
            </a:r>
          </a:p>
        </p:txBody>
      </p:sp>
    </p:spTree>
    <p:extLst>
      <p:ext uri="{BB962C8B-B14F-4D97-AF65-F5344CB8AC3E}">
        <p14:creationId xmlns:p14="http://schemas.microsoft.com/office/powerpoint/2010/main" xmlns="" val="257204121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92696"/>
            <a:ext cx="8229600" cy="5433467"/>
          </a:xfrm>
        </p:spPr>
        <p:txBody>
          <a:bodyPr>
            <a:normAutofit/>
          </a:bodyPr>
          <a:lstStyle/>
          <a:p>
            <a:pPr marL="0" indent="0">
              <a:buNone/>
            </a:pPr>
            <a:r>
              <a:rPr lang="fr-FR" sz="3600" b="1" i="0" u="none" strike="noStrike" baseline="0" dirty="0" smtClean="0">
                <a:solidFill>
                  <a:srgbClr val="00B050"/>
                </a:solidFill>
                <a:latin typeface="Calibri" panose="020F0502020204030204" pitchFamily="34" charset="0"/>
              </a:rPr>
              <a:t>D- Diarrhée sécrétoire</a:t>
            </a:r>
          </a:p>
          <a:p>
            <a:r>
              <a:rPr lang="fr-FR" b="0" i="0" u="none" strike="noStrike" baseline="0" dirty="0" smtClean="0">
                <a:solidFill>
                  <a:schemeClr val="tx1"/>
                </a:solidFill>
                <a:latin typeface="Calibri" panose="020F0502020204030204" pitchFamily="34" charset="0"/>
              </a:rPr>
              <a:t>La diarrhée est typiquement abondante (&gt; 500 mL/j), hydrique, source d’une fuite importante de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potassium (hypokaliémie) et de bicarbonates. Elle ne régresse pas complètement au cours du</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jeûne.</a:t>
            </a:r>
          </a:p>
          <a:p>
            <a:r>
              <a:rPr lang="fr-FR" b="0" i="0" u="none" strike="noStrike" baseline="0" dirty="0" smtClean="0">
                <a:solidFill>
                  <a:schemeClr val="tx1"/>
                </a:solidFill>
                <a:latin typeface="Calibri" panose="020F0502020204030204" pitchFamily="34" charset="0"/>
              </a:rPr>
              <a:t>Les causes de diarrhée chronique à mécanisme au moins en partie sécrétoire sont les colites</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quelle qu’en soit la cause (maladie de Crohn…), les colites microscopiques et</a:t>
            </a:r>
            <a:r>
              <a:rPr lang="fr-FR"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certaines parasitoses chroniques, en particulier sur terrain d’immunodépression.</a:t>
            </a:r>
          </a:p>
          <a:p>
            <a:r>
              <a:rPr lang="fr-FR" b="0" i="0" u="none" strike="noStrike" baseline="0" dirty="0" smtClean="0">
                <a:solidFill>
                  <a:schemeClr val="tx1"/>
                </a:solidFill>
                <a:latin typeface="Calibri" panose="020F0502020204030204" pitchFamily="34" charset="0"/>
              </a:rPr>
              <a:t>Les causes plus rares sont les tumeurs endocrines sécrétant de la gastrine (syndrome de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Zollinger-Ellison = gastrinome), du VIP (</a:t>
            </a:r>
            <a:r>
              <a:rPr lang="fr-FR" b="0" i="1" u="none" strike="noStrike" baseline="0" dirty="0" smtClean="0">
                <a:solidFill>
                  <a:schemeClr val="tx1"/>
                </a:solidFill>
                <a:latin typeface="Calibri" panose="020F0502020204030204" pitchFamily="34" charset="0"/>
              </a:rPr>
              <a:t>vaso active intestinal peptide</a:t>
            </a:r>
            <a:r>
              <a:rPr lang="fr-FR" b="0" i="0" u="none" strike="noStrike" baseline="0" dirty="0" smtClean="0">
                <a:solidFill>
                  <a:schemeClr val="tx1"/>
                </a:solidFill>
                <a:latin typeface="Calibri" panose="020F0502020204030204" pitchFamily="34" charset="0"/>
              </a:rPr>
              <a:t>) et les mastocytoses.</a:t>
            </a:r>
            <a:endParaRPr lang="fr-FR" dirty="0">
              <a:solidFill>
                <a:schemeClr val="tx1"/>
              </a:solidFill>
              <a:latin typeface="Calibri" panose="020F0502020204030204" pitchFamily="34" charset="0"/>
            </a:endParaRPr>
          </a:p>
        </p:txBody>
      </p:sp>
      <p:sp>
        <p:nvSpPr>
          <p:cNvPr id="4" name="Rectangle 3"/>
          <p:cNvSpPr/>
          <p:nvPr/>
        </p:nvSpPr>
        <p:spPr>
          <a:xfrm>
            <a:off x="5649" y="0"/>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393553831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marL="0" indent="0">
              <a:buNone/>
            </a:pPr>
            <a:r>
              <a:rPr lang="fr-FR" sz="3000" b="1" i="0" u="none" strike="noStrike" baseline="0" dirty="0" smtClean="0">
                <a:solidFill>
                  <a:srgbClr val="00B050"/>
                </a:solidFill>
                <a:latin typeface="Calibri" panose="020F0502020204030204" pitchFamily="34" charset="0"/>
              </a:rPr>
              <a:t>E- Diarrhée exsudative ou lésionnelle:</a:t>
            </a:r>
          </a:p>
          <a:p>
            <a:pPr marL="0" indent="0">
              <a:buNone/>
            </a:pPr>
            <a:endParaRPr lang="fr-FR" sz="3600" b="1" i="0" u="none" strike="noStrike" baseline="0" dirty="0" smtClean="0">
              <a:solidFill>
                <a:srgbClr val="00B050"/>
              </a:solidFill>
              <a:latin typeface="Calibri" panose="020F0502020204030204" pitchFamily="34" charset="0"/>
            </a:endParaRPr>
          </a:p>
          <a:p>
            <a:r>
              <a:rPr lang="fr-FR" b="0" i="0" u="none" strike="noStrike" baseline="0" dirty="0" smtClean="0">
                <a:solidFill>
                  <a:schemeClr val="tx1"/>
                </a:solidFill>
                <a:latin typeface="Calibri" panose="020F0502020204030204" pitchFamily="34" charset="0"/>
              </a:rPr>
              <a:t>L’exsudation consiste en la fuite dans la lumière digestive de composants du sang (protéines,</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cholestérol, lymphocytes) du fait de l’existence de lésions ulcérées de la muqueuse digestive ou</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d’une fuite lymphatique intestinale. Elle est confirmée par une clairance fécale de l’α-1 antitrypsine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supérieure à 20 mL/j.</a:t>
            </a:r>
          </a:p>
        </p:txBody>
      </p:sp>
      <p:sp>
        <p:nvSpPr>
          <p:cNvPr id="4" name="Rectangle 3"/>
          <p:cNvSpPr/>
          <p:nvPr/>
        </p:nvSpPr>
        <p:spPr>
          <a:xfrm>
            <a:off x="0" y="34683"/>
            <a:ext cx="2944652" cy="276999"/>
          </a:xfrm>
          <a:prstGeom prst="rect">
            <a:avLst/>
          </a:prstGeom>
        </p:spPr>
        <p:txBody>
          <a:bodyPr wrap="none">
            <a:spAutoFit/>
          </a:bodyPr>
          <a:lstStyle/>
          <a:p>
            <a:pPr lvl="0"/>
            <a:r>
              <a:rPr lang="fr-FR" sz="1200" b="1" dirty="0">
                <a:solidFill>
                  <a:prstClr val="black"/>
                </a:solidFill>
              </a:rPr>
              <a:t>Diarrhée chronique  Dr ESSALHI  2018-2019</a:t>
            </a:r>
          </a:p>
        </p:txBody>
      </p:sp>
    </p:spTree>
    <p:extLst>
      <p:ext uri="{BB962C8B-B14F-4D97-AF65-F5344CB8AC3E}">
        <p14:creationId xmlns:p14="http://schemas.microsoft.com/office/powerpoint/2010/main" xmlns="" val="229629888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5793507"/>
          </a:xfrm>
        </p:spPr>
        <p:txBody>
          <a:bodyPr/>
          <a:lstStyle/>
          <a:p>
            <a:endParaRPr lang="fr-FR" dirty="0" smtClean="0"/>
          </a:p>
          <a:p>
            <a:pPr lvl="0"/>
            <a:r>
              <a:rPr lang="fr-FR" dirty="0">
                <a:solidFill>
                  <a:schemeClr val="tx1"/>
                </a:solidFill>
                <a:latin typeface="Calibri" panose="020F0502020204030204" pitchFamily="34" charset="0"/>
              </a:rPr>
              <a:t>L’exsudation digestive complique la plupart des entéropathies organiques (ex. : maladie de Crohn étendue). Elle est aussi observée en cas d’obstacles au drainage lymphatique intestinal, en particulier au cours de la très rare maladie de Waldmann (lymphangiectasies intestinales primitives) avec lymphangiectasies à l’histologie, au cours de lymphomes, de compression tumorale mésentérique ou rétro pancréatique, de péricardite constrictive (responsable d’une hyperpression dans le canal thoracique).</a:t>
            </a:r>
          </a:p>
          <a:p>
            <a:endParaRPr lang="fr-FR" dirty="0"/>
          </a:p>
        </p:txBody>
      </p:sp>
    </p:spTree>
    <p:extLst>
      <p:ext uri="{BB962C8B-B14F-4D97-AF65-F5344CB8AC3E}">
        <p14:creationId xmlns:p14="http://schemas.microsoft.com/office/powerpoint/2010/main" xmlns="" val="313026699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marL="0" indent="0">
              <a:buNone/>
            </a:pPr>
            <a:r>
              <a:rPr lang="fr-FR" sz="2800" b="1" i="0" u="none" strike="noStrike" baseline="0" dirty="0" smtClean="0">
                <a:solidFill>
                  <a:srgbClr val="FF0000"/>
                </a:solidFill>
                <a:latin typeface="Calibri" panose="020F0502020204030204" pitchFamily="34" charset="0"/>
              </a:rPr>
              <a:t>VI. Points clefs</a:t>
            </a:r>
          </a:p>
          <a:p>
            <a:pPr marL="0" indent="0">
              <a:buNone/>
            </a:pPr>
            <a:endParaRPr lang="fr-FR" sz="4000" b="1" i="0" u="none" strike="noStrike" baseline="0" dirty="0" smtClean="0">
              <a:solidFill>
                <a:srgbClr val="FF0000"/>
              </a:solidFill>
              <a:latin typeface="Calibri" panose="020F0502020204030204" pitchFamily="34" charset="0"/>
            </a:endParaRPr>
          </a:p>
          <a:p>
            <a:pPr marL="514350" indent="-514350">
              <a:buFont typeface="+mj-lt"/>
              <a:buAutoNum type="arabicPeriod"/>
            </a:pPr>
            <a:r>
              <a:rPr lang="fr-FR" sz="2400" b="0" i="0" u="none" strike="noStrike" baseline="0" dirty="0" smtClean="0">
                <a:solidFill>
                  <a:schemeClr val="tx1"/>
                </a:solidFill>
                <a:latin typeface="Calibri" panose="020F0502020204030204" pitchFamily="34" charset="0"/>
              </a:rPr>
              <a:t>Une diarrhée est dite chronique lorsqu’elle évolue depuis plus de 4 semaines.</a:t>
            </a:r>
          </a:p>
          <a:p>
            <a:pPr marL="514350" indent="-514350">
              <a:buFont typeface="+mj-lt"/>
              <a:buAutoNum type="arabicPeriod"/>
            </a:pPr>
            <a:r>
              <a:rPr lang="fr-FR" sz="2400" b="0" i="0" u="none" strike="noStrike" baseline="0" dirty="0" smtClean="0">
                <a:solidFill>
                  <a:schemeClr val="tx1"/>
                </a:solidFill>
                <a:latin typeface="Calibri" panose="020F0502020204030204" pitchFamily="34" charset="0"/>
              </a:rPr>
              <a:t>Il faut d’abord écarter 3 diagnostics différentiels grâce à la clinique:</a:t>
            </a:r>
            <a:r>
              <a:rPr lang="fr-FR" sz="2400" b="0" i="0" u="none" strike="noStrike" dirty="0" smtClean="0">
                <a:solidFill>
                  <a:schemeClr val="tx1"/>
                </a:solidFill>
                <a:latin typeface="Calibri" panose="020F0502020204030204" pitchFamily="34" charset="0"/>
              </a:rPr>
              <a:t> </a:t>
            </a:r>
            <a:r>
              <a:rPr lang="fr-FR" sz="2400" b="0" i="0" u="none" strike="noStrike" baseline="0" dirty="0" smtClean="0">
                <a:solidFill>
                  <a:schemeClr val="tx1"/>
                </a:solidFill>
                <a:latin typeface="Calibri" panose="020F0502020204030204" pitchFamily="34" charset="0"/>
              </a:rPr>
              <a:t>poly exonération du</a:t>
            </a:r>
            <a:r>
              <a:rPr lang="fr-FR" sz="2400" b="0" i="0" u="none" strike="noStrike" dirty="0" smtClean="0">
                <a:solidFill>
                  <a:schemeClr val="tx1"/>
                </a:solidFill>
                <a:latin typeface="Calibri" panose="020F0502020204030204" pitchFamily="34" charset="0"/>
              </a:rPr>
              <a:t> </a:t>
            </a:r>
            <a:r>
              <a:rPr lang="fr-FR" sz="2400" b="0" i="0" u="none" strike="noStrike" baseline="0" dirty="0" smtClean="0">
                <a:solidFill>
                  <a:schemeClr val="tx1"/>
                </a:solidFill>
                <a:latin typeface="Calibri" panose="020F0502020204030204" pitchFamily="34" charset="0"/>
              </a:rPr>
              <a:t>syndrome rectal, incontinence anale et fausse diarrhée du constipé (alternance diarrhée</a:t>
            </a:r>
            <a:r>
              <a:rPr lang="fr-FR" sz="2400" b="0" i="0" u="none" strike="noStrike" dirty="0" smtClean="0">
                <a:solidFill>
                  <a:schemeClr val="tx1"/>
                </a:solidFill>
                <a:latin typeface="Calibri" panose="020F0502020204030204" pitchFamily="34" charset="0"/>
              </a:rPr>
              <a:t> </a:t>
            </a:r>
            <a:r>
              <a:rPr lang="fr-FR" sz="2400" b="0" i="0" u="none" strike="noStrike" baseline="0" dirty="0" smtClean="0">
                <a:solidFill>
                  <a:schemeClr val="tx1"/>
                </a:solidFill>
                <a:latin typeface="Calibri" panose="020F0502020204030204" pitchFamily="34" charset="0"/>
              </a:rPr>
              <a:t>constipation).</a:t>
            </a:r>
          </a:p>
          <a:p>
            <a:pPr marL="514350" indent="-514350">
              <a:buFont typeface="+mj-lt"/>
              <a:buAutoNum type="arabicPeriod"/>
            </a:pPr>
            <a:r>
              <a:rPr lang="fr-FR" sz="2400" dirty="0">
                <a:solidFill>
                  <a:schemeClr val="tx1"/>
                </a:solidFill>
                <a:latin typeface="Calibri" panose="020F0502020204030204" pitchFamily="34" charset="0"/>
              </a:rPr>
              <a:t>C</a:t>
            </a:r>
            <a:r>
              <a:rPr lang="fr-FR" sz="2400" dirty="0" smtClean="0">
                <a:solidFill>
                  <a:schemeClr val="tx1"/>
                </a:solidFill>
                <a:latin typeface="Calibri" panose="020F0502020204030204" pitchFamily="34" charset="0"/>
              </a:rPr>
              <a:t>linique </a:t>
            </a:r>
            <a:r>
              <a:rPr lang="fr-FR" sz="2400" dirty="0">
                <a:solidFill>
                  <a:schemeClr val="tx1"/>
                </a:solidFill>
                <a:latin typeface="Calibri" panose="020F0502020204030204" pitchFamily="34" charset="0"/>
              </a:rPr>
              <a:t>et les résultats des examens biologiques de débrouillage conditionnent </a:t>
            </a:r>
            <a:r>
              <a:rPr lang="fr-FR" sz="2400" dirty="0" smtClean="0">
                <a:solidFill>
                  <a:schemeClr val="tx1"/>
                </a:solidFill>
                <a:latin typeface="Calibri" panose="020F0502020204030204" pitchFamily="34" charset="0"/>
              </a:rPr>
              <a:t>le choix </a:t>
            </a:r>
            <a:r>
              <a:rPr lang="fr-FR" sz="2400" dirty="0">
                <a:solidFill>
                  <a:schemeClr val="tx1"/>
                </a:solidFill>
                <a:latin typeface="Calibri" panose="020F0502020204030204" pitchFamily="34" charset="0"/>
              </a:rPr>
              <a:t>des examens orientés, biologiques, endoscopiques et d’imagerie</a:t>
            </a:r>
            <a:r>
              <a:rPr lang="fr-FR" sz="2400" dirty="0">
                <a:solidFill>
                  <a:prstClr val="black"/>
                </a:solidFill>
                <a:latin typeface="Calibri" panose="020F0502020204030204" pitchFamily="34" charset="0"/>
              </a:rPr>
              <a:t>.</a:t>
            </a:r>
          </a:p>
          <a:p>
            <a:pPr marL="514350" indent="-514350">
              <a:buFont typeface="+mj-lt"/>
              <a:buAutoNum type="arabicPeriod"/>
            </a:pPr>
            <a:endParaRPr lang="fr-FR" dirty="0"/>
          </a:p>
        </p:txBody>
      </p:sp>
      <p:sp>
        <p:nvSpPr>
          <p:cNvPr id="4" name="Rectangle 3"/>
          <p:cNvSpPr/>
          <p:nvPr/>
        </p:nvSpPr>
        <p:spPr>
          <a:xfrm>
            <a:off x="178" y="0"/>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5802134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fontScale="92500" lnSpcReduction="20000"/>
          </a:bodyPr>
          <a:lstStyle/>
          <a:p>
            <a:pPr marL="571500" indent="-571500">
              <a:buAutoNum type="romanUcPeriod"/>
            </a:pPr>
            <a:r>
              <a:rPr lang="fr-FR" sz="3000" b="1" i="0" u="none" strike="noStrike" baseline="0" dirty="0" smtClean="0">
                <a:solidFill>
                  <a:srgbClr val="FF0000"/>
                </a:solidFill>
                <a:latin typeface="Calibri" panose="020F0502020204030204" pitchFamily="34" charset="0"/>
              </a:rPr>
              <a:t>Définitions:</a:t>
            </a:r>
          </a:p>
          <a:p>
            <a:pPr marL="0" indent="0">
              <a:buNone/>
            </a:pPr>
            <a:endParaRPr lang="fr-FR" sz="3000" b="1" i="0" u="none" strike="noStrike" baseline="0" dirty="0" smtClean="0">
              <a:solidFill>
                <a:srgbClr val="FF0000"/>
              </a:solidFill>
              <a:latin typeface="Calibri" panose="020F0502020204030204" pitchFamily="34" charset="0"/>
            </a:endParaRPr>
          </a:p>
          <a:p>
            <a:pPr>
              <a:buFont typeface="Wingdings" panose="05000000000000000000" pitchFamily="2" charset="2"/>
              <a:buChar char="v"/>
            </a:pPr>
            <a:r>
              <a:rPr lang="fr-FR" sz="2600" i="0" u="none" strike="noStrike" baseline="0" dirty="0" smtClean="0">
                <a:solidFill>
                  <a:schemeClr val="tx1"/>
                </a:solidFill>
                <a:latin typeface="Calibri" panose="020F0502020204030204" pitchFamily="34" charset="0"/>
              </a:rPr>
              <a:t>Une diarrhée est définie par l’augmentation du débit fécal &gt;</a:t>
            </a:r>
            <a:r>
              <a:rPr lang="fr-FR" sz="2600" i="0" u="none" strike="noStrike" dirty="0" smtClean="0">
                <a:solidFill>
                  <a:schemeClr val="tx1"/>
                </a:solidFill>
                <a:latin typeface="Calibri" panose="020F0502020204030204" pitchFamily="34" charset="0"/>
              </a:rPr>
              <a:t> 300 g/jour, avec</a:t>
            </a:r>
            <a:r>
              <a:rPr lang="fr-FR" sz="2600" i="0" u="none" strike="noStrike" baseline="0" dirty="0" smtClean="0">
                <a:solidFill>
                  <a:schemeClr val="tx1"/>
                </a:solidFill>
                <a:latin typeface="Calibri" panose="020F0502020204030204" pitchFamily="34" charset="0"/>
              </a:rPr>
              <a:t> émission de selles trop fréquentes, trop abondantes, de consistance</a:t>
            </a:r>
            <a:r>
              <a:rPr lang="fr-FR" sz="2600" i="0" u="none" strike="noStrike" dirty="0" smtClean="0">
                <a:solidFill>
                  <a:schemeClr val="tx1"/>
                </a:solidFill>
                <a:latin typeface="Calibri" panose="020F0502020204030204" pitchFamily="34" charset="0"/>
              </a:rPr>
              <a:t> </a:t>
            </a:r>
            <a:r>
              <a:rPr lang="fr-FR" sz="2600" i="0" u="none" strike="noStrike" baseline="0" dirty="0" smtClean="0">
                <a:solidFill>
                  <a:schemeClr val="tx1"/>
                </a:solidFill>
                <a:latin typeface="Calibri" panose="020F0502020204030204" pitchFamily="34" charset="0"/>
              </a:rPr>
              <a:t>anormale (liquides ou très molles). </a:t>
            </a:r>
          </a:p>
          <a:p>
            <a:pPr marL="0" indent="0">
              <a:buNone/>
            </a:pPr>
            <a:endParaRPr lang="fr-FR" sz="2600" i="0" u="none" strike="noStrike" baseline="0" dirty="0" smtClean="0">
              <a:solidFill>
                <a:schemeClr val="tx1"/>
              </a:solidFill>
              <a:latin typeface="Calibri" panose="020F0502020204030204" pitchFamily="34" charset="0"/>
            </a:endParaRPr>
          </a:p>
          <a:p>
            <a:pPr>
              <a:buFont typeface="Wingdings" panose="05000000000000000000" pitchFamily="2" charset="2"/>
              <a:buChar char="v"/>
            </a:pPr>
            <a:r>
              <a:rPr lang="fr-FR" sz="2600" i="0" u="none" strike="noStrike" baseline="0" dirty="0" smtClean="0">
                <a:solidFill>
                  <a:schemeClr val="tx1"/>
                </a:solidFill>
                <a:latin typeface="Calibri" panose="020F0502020204030204" pitchFamily="34" charset="0"/>
              </a:rPr>
              <a:t>En pratique clinique, on parle de diarrhée, selon l’OMS, lorsqu’il</a:t>
            </a:r>
            <a:r>
              <a:rPr lang="fr-FR" sz="2600" i="0" u="none" strike="noStrike" dirty="0" smtClean="0">
                <a:solidFill>
                  <a:schemeClr val="tx1"/>
                </a:solidFill>
                <a:latin typeface="Calibri" panose="020F0502020204030204" pitchFamily="34" charset="0"/>
              </a:rPr>
              <a:t> </a:t>
            </a:r>
            <a:r>
              <a:rPr lang="fr-FR" sz="2600" i="0" u="none" strike="noStrike" baseline="0" dirty="0" smtClean="0">
                <a:solidFill>
                  <a:schemeClr val="tx1"/>
                </a:solidFill>
                <a:latin typeface="Calibri" panose="020F0502020204030204" pitchFamily="34" charset="0"/>
              </a:rPr>
              <a:t>y a: </a:t>
            </a:r>
          </a:p>
          <a:p>
            <a:pPr lvl="1">
              <a:buFont typeface="Wingdings" panose="05000000000000000000" pitchFamily="2" charset="2"/>
              <a:buChar char="Ø"/>
            </a:pPr>
            <a:r>
              <a:rPr lang="fr-FR" sz="2600" dirty="0">
                <a:solidFill>
                  <a:schemeClr val="tx1"/>
                </a:solidFill>
                <a:latin typeface="Calibri" panose="020F0502020204030204" pitchFamily="34" charset="0"/>
              </a:rPr>
              <a:t>A</a:t>
            </a:r>
            <a:r>
              <a:rPr lang="fr-FR" sz="2600" i="0" u="none" strike="noStrike" baseline="0" dirty="0" smtClean="0">
                <a:solidFill>
                  <a:schemeClr val="tx1"/>
                </a:solidFill>
                <a:latin typeface="Calibri" panose="020F0502020204030204" pitchFamily="34" charset="0"/>
              </a:rPr>
              <a:t>u moins 3 selles très molles à liquides par jour. </a:t>
            </a:r>
          </a:p>
          <a:p>
            <a:pPr marL="457200" lvl="1" indent="0">
              <a:buNone/>
            </a:pPr>
            <a:endParaRPr lang="fr-FR" sz="2600" i="0" u="none" strike="noStrike" baseline="0" dirty="0" smtClean="0">
              <a:solidFill>
                <a:schemeClr val="tx1"/>
              </a:solidFill>
              <a:latin typeface="Calibri" panose="020F0502020204030204" pitchFamily="34" charset="0"/>
            </a:endParaRPr>
          </a:p>
          <a:p>
            <a:pPr>
              <a:buFont typeface="Wingdings" panose="05000000000000000000" pitchFamily="2" charset="2"/>
              <a:buChar char="v"/>
            </a:pPr>
            <a:r>
              <a:rPr lang="fr-FR" sz="2600" i="0" u="none" strike="noStrike" baseline="0" dirty="0" smtClean="0">
                <a:solidFill>
                  <a:schemeClr val="tx1"/>
                </a:solidFill>
                <a:latin typeface="Calibri" panose="020F0502020204030204" pitchFamily="34" charset="0"/>
              </a:rPr>
              <a:t>Une diarrhée est dite:</a:t>
            </a:r>
          </a:p>
          <a:p>
            <a:pPr lvl="1">
              <a:buFont typeface="Wingdings" panose="05000000000000000000" pitchFamily="2" charset="2"/>
              <a:buChar char="Ø"/>
            </a:pPr>
            <a:r>
              <a:rPr lang="fr-FR" sz="2600" i="0" u="none" strike="noStrike" baseline="0" dirty="0" smtClean="0">
                <a:solidFill>
                  <a:srgbClr val="00B050"/>
                </a:solidFill>
                <a:latin typeface="Calibri" panose="020F0502020204030204" pitchFamily="34" charset="0"/>
              </a:rPr>
              <a:t>Aiguë </a:t>
            </a:r>
            <a:r>
              <a:rPr lang="fr-FR" sz="2600" dirty="0">
                <a:solidFill>
                  <a:schemeClr val="tx1"/>
                </a:solidFill>
                <a:latin typeface="Calibri" panose="020F0502020204030204" pitchFamily="34" charset="0"/>
              </a:rPr>
              <a:t>&lt;</a:t>
            </a:r>
            <a:r>
              <a:rPr lang="fr-FR" sz="2600" i="0" u="none" strike="noStrike" baseline="0" dirty="0" smtClean="0">
                <a:solidFill>
                  <a:schemeClr val="tx1"/>
                </a:solidFill>
                <a:latin typeface="Calibri" panose="020F0502020204030204" pitchFamily="34" charset="0"/>
              </a:rPr>
              <a:t> 2 semaines,</a:t>
            </a:r>
          </a:p>
          <a:p>
            <a:pPr lvl="1">
              <a:buFont typeface="Wingdings" panose="05000000000000000000" pitchFamily="2" charset="2"/>
              <a:buChar char="Ø"/>
            </a:pPr>
            <a:r>
              <a:rPr lang="fr-FR" sz="2600" dirty="0">
                <a:solidFill>
                  <a:srgbClr val="00B050"/>
                </a:solidFill>
                <a:latin typeface="Calibri" panose="020F0502020204030204" pitchFamily="34" charset="0"/>
              </a:rPr>
              <a:t>P</a:t>
            </a:r>
            <a:r>
              <a:rPr lang="fr-FR" sz="2600" i="0" u="none" strike="noStrike" baseline="0" dirty="0" smtClean="0">
                <a:solidFill>
                  <a:srgbClr val="00B050"/>
                </a:solidFill>
                <a:latin typeface="Calibri" panose="020F0502020204030204" pitchFamily="34" charset="0"/>
              </a:rPr>
              <a:t>rolongée</a:t>
            </a:r>
            <a:r>
              <a:rPr lang="fr-FR" sz="2600" i="0" u="none" strike="noStrike" dirty="0" smtClean="0">
                <a:solidFill>
                  <a:schemeClr val="tx1"/>
                </a:solidFill>
                <a:latin typeface="Calibri" panose="020F0502020204030204" pitchFamily="34" charset="0"/>
              </a:rPr>
              <a:t> </a:t>
            </a:r>
            <a:r>
              <a:rPr lang="fr-FR" sz="2600" i="0" u="none" strike="noStrike" baseline="0" dirty="0" smtClean="0">
                <a:solidFill>
                  <a:schemeClr val="tx1"/>
                </a:solidFill>
                <a:latin typeface="Calibri" panose="020F0502020204030204" pitchFamily="34" charset="0"/>
              </a:rPr>
              <a:t>lorsqu’elle évolue depuis 2 à 4 semaines, </a:t>
            </a:r>
          </a:p>
          <a:p>
            <a:pPr lvl="1">
              <a:buFont typeface="Wingdings" panose="05000000000000000000" pitchFamily="2" charset="2"/>
              <a:buChar char="Ø"/>
            </a:pPr>
            <a:r>
              <a:rPr lang="fr-FR" sz="2600" i="0" u="none" strike="noStrike" baseline="0" dirty="0" smtClean="0">
                <a:solidFill>
                  <a:srgbClr val="00B050"/>
                </a:solidFill>
                <a:latin typeface="Calibri" panose="020F0502020204030204" pitchFamily="34" charset="0"/>
              </a:rPr>
              <a:t>Chronique</a:t>
            </a:r>
            <a:r>
              <a:rPr lang="fr-FR" sz="2600" dirty="0" smtClean="0">
                <a:solidFill>
                  <a:schemeClr val="tx1"/>
                </a:solidFill>
                <a:latin typeface="Calibri" panose="020F0502020204030204" pitchFamily="34" charset="0"/>
              </a:rPr>
              <a:t> </a:t>
            </a:r>
            <a:r>
              <a:rPr lang="fr-FR" sz="2600" i="0" u="none" strike="noStrike" baseline="0" dirty="0" smtClean="0">
                <a:solidFill>
                  <a:schemeClr val="tx1"/>
                </a:solidFill>
                <a:latin typeface="Calibri" panose="020F0502020204030204" pitchFamily="34" charset="0"/>
              </a:rPr>
              <a:t> </a:t>
            </a:r>
            <a:r>
              <a:rPr lang="fr-FR" sz="2600" dirty="0" smtClean="0">
                <a:solidFill>
                  <a:schemeClr val="tx1"/>
                </a:solidFill>
                <a:latin typeface="Calibri" panose="020F0502020204030204" pitchFamily="34" charset="0"/>
              </a:rPr>
              <a:t>&gt; 1 </a:t>
            </a:r>
            <a:r>
              <a:rPr lang="fr-FR" sz="2600" i="0" u="none" strike="noStrike" baseline="0" dirty="0" smtClean="0">
                <a:solidFill>
                  <a:schemeClr val="tx1"/>
                </a:solidFill>
                <a:latin typeface="Calibri" panose="020F0502020204030204" pitchFamily="34" charset="0"/>
              </a:rPr>
              <a:t>mois.</a:t>
            </a:r>
            <a:endParaRPr lang="fr-FR" sz="2600" dirty="0">
              <a:solidFill>
                <a:schemeClr val="tx1"/>
              </a:solidFill>
              <a:latin typeface="Calibri" panose="020F0502020204030204" pitchFamily="34" charset="0"/>
            </a:endParaRPr>
          </a:p>
        </p:txBody>
      </p:sp>
      <p:sp>
        <p:nvSpPr>
          <p:cNvPr id="4" name="Rectangle 3"/>
          <p:cNvSpPr/>
          <p:nvPr/>
        </p:nvSpPr>
        <p:spPr>
          <a:xfrm>
            <a:off x="0" y="16225"/>
            <a:ext cx="2944652" cy="276999"/>
          </a:xfrm>
          <a:prstGeom prst="rect">
            <a:avLst/>
          </a:prstGeom>
        </p:spPr>
        <p:txBody>
          <a:bodyPr wrap="none">
            <a:spAutoFit/>
          </a:bodyPr>
          <a:lstStyle/>
          <a:p>
            <a:r>
              <a:rPr lang="fr-FR" sz="1200" b="1" dirty="0" smtClean="0">
                <a:latin typeface="Calibri" panose="020F0502020204030204" pitchFamily="34" charset="0"/>
              </a:rPr>
              <a:t>Diarrhée chronique  Dr ESSALHI  2018-2019</a:t>
            </a:r>
            <a:endParaRPr lang="fr-FR" sz="1200" b="1" dirty="0">
              <a:latin typeface="Calibri" panose="020F0502020204030204" pitchFamily="34" charset="0"/>
            </a:endParaRPr>
          </a:p>
        </p:txBody>
      </p:sp>
    </p:spTree>
    <p:extLst>
      <p:ext uri="{BB962C8B-B14F-4D97-AF65-F5344CB8AC3E}">
        <p14:creationId xmlns:p14="http://schemas.microsoft.com/office/powerpoint/2010/main" xmlns="" val="60659093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a:bodyPr>
          <a:lstStyle/>
          <a:p>
            <a:pPr marL="514350" indent="-514350">
              <a:buFont typeface="+mj-lt"/>
              <a:buAutoNum type="arabicPeriod" startAt="4"/>
            </a:pPr>
            <a:r>
              <a:rPr lang="fr-FR" b="0" i="0" u="none" strike="noStrike" baseline="0" dirty="0" smtClean="0">
                <a:solidFill>
                  <a:schemeClr val="tx1"/>
                </a:solidFill>
                <a:latin typeface="Calibri" panose="020F0502020204030204" pitchFamily="34" charset="0"/>
              </a:rPr>
              <a:t>La diarrhée chronique fonctionnelle d’allure motrice est très fréquente et en général</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facilement améliorée par les ralentisseurs du transit.</a:t>
            </a:r>
          </a:p>
          <a:p>
            <a:pPr marL="514350" indent="-514350">
              <a:buFont typeface="+mj-lt"/>
              <a:buAutoNum type="arabicPeriod" startAt="4"/>
            </a:pPr>
            <a:r>
              <a:rPr lang="fr-FR" b="0" i="0" u="none" strike="noStrike" baseline="0" dirty="0" smtClean="0">
                <a:solidFill>
                  <a:schemeClr val="tx1"/>
                </a:solidFill>
                <a:latin typeface="Calibri" panose="020F0502020204030204" pitchFamily="34" charset="0"/>
              </a:rPr>
              <a:t>Devant toute diarrhée motrice, penser à l’hyperthyroïdie (mesurer la fréquence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cardiaque, palper le corps thyroïde et doser la TSH).</a:t>
            </a:r>
          </a:p>
          <a:p>
            <a:pPr marL="514350" indent="-514350">
              <a:buFont typeface="+mj-lt"/>
              <a:buAutoNum type="arabicPeriod" startAt="4"/>
            </a:pPr>
            <a:r>
              <a:rPr lang="fr-FR" b="0" i="0" u="none" strike="noStrike" baseline="0" dirty="0" smtClean="0">
                <a:solidFill>
                  <a:schemeClr val="tx1"/>
                </a:solidFill>
                <a:latin typeface="Calibri" panose="020F0502020204030204" pitchFamily="34" charset="0"/>
              </a:rPr>
              <a:t>La maladie coeliaque, la maladie de Crohn et les colites microscopiques sont les causes</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les plus fréquentes de diarrhée chronique organique.</a:t>
            </a:r>
          </a:p>
          <a:p>
            <a:pPr marL="514350" indent="-514350">
              <a:buFont typeface="+mj-lt"/>
              <a:buAutoNum type="arabicPeriod" startAt="4"/>
            </a:pPr>
            <a:r>
              <a:rPr lang="fr-FR" b="0" i="0" u="none" strike="noStrike" baseline="0" dirty="0" smtClean="0">
                <a:solidFill>
                  <a:schemeClr val="tx1"/>
                </a:solidFill>
                <a:latin typeface="Calibri" panose="020F0502020204030204" pitchFamily="34" charset="0"/>
              </a:rPr>
              <a:t>L’endoscopie permet de déceler de nombreuses causes de diarrhée chronique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(organiques et sécrétoires) ; elle doit être systématiquement complétée de biopsies du</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grêle et du côlon.</a:t>
            </a:r>
            <a:endParaRPr lang="fr-FR" dirty="0">
              <a:solidFill>
                <a:schemeClr val="tx1"/>
              </a:solidFill>
              <a:latin typeface="Calibri" panose="020F0502020204030204" pitchFamily="34" charset="0"/>
            </a:endParaRPr>
          </a:p>
        </p:txBody>
      </p:sp>
      <p:sp>
        <p:nvSpPr>
          <p:cNvPr id="4" name="Rectangle 3"/>
          <p:cNvSpPr/>
          <p:nvPr/>
        </p:nvSpPr>
        <p:spPr>
          <a:xfrm>
            <a:off x="0" y="0"/>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352586887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a:bodyPr>
          <a:lstStyle/>
          <a:p>
            <a:pPr marL="514350" indent="-514350">
              <a:buFont typeface="+mj-lt"/>
              <a:buAutoNum type="arabicPeriod" startAt="8"/>
            </a:pPr>
            <a:r>
              <a:rPr lang="fr-FR" b="0" i="0" u="none" strike="noStrike" baseline="0" dirty="0" smtClean="0">
                <a:solidFill>
                  <a:schemeClr val="tx1"/>
                </a:solidFill>
                <a:latin typeface="Calibri" panose="020F0502020204030204" pitchFamily="34" charset="0"/>
              </a:rPr>
              <a:t>La maladie coeliaque est diagnostiquée grâce aux anticorps sériques</a:t>
            </a:r>
            <a:r>
              <a:rPr lang="fr-FR" b="0" i="0" u="none" strike="noStrike" dirty="0" smtClean="0">
                <a:solidFill>
                  <a:schemeClr val="tx1"/>
                </a:solidFill>
                <a:latin typeface="Calibri" panose="020F0502020204030204" pitchFamily="34" charset="0"/>
              </a:rPr>
              <a:t> </a:t>
            </a:r>
            <a:r>
              <a:rPr lang="fr-FR" dirty="0" smtClean="0">
                <a:solidFill>
                  <a:schemeClr val="tx1"/>
                </a:solidFill>
                <a:latin typeface="Calibri" panose="020F0502020204030204" pitchFamily="34" charset="0"/>
              </a:rPr>
              <a:t>a</a:t>
            </a:r>
            <a:r>
              <a:rPr lang="fr-FR" b="0" i="0" u="none" strike="noStrike" baseline="0" dirty="0" smtClean="0">
                <a:solidFill>
                  <a:schemeClr val="tx1"/>
                </a:solidFill>
                <a:latin typeface="Calibri" panose="020F0502020204030204" pitchFamily="34" charset="0"/>
              </a:rPr>
              <a:t>nti transglutaminase et anti-endomysium et à la présence d’une atrophie villositaire et</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une lymphocytose intra-épithéliale sur les biopsies duodénales.</a:t>
            </a:r>
          </a:p>
          <a:p>
            <a:pPr marL="514350" indent="-514350">
              <a:buFont typeface="+mj-lt"/>
              <a:buAutoNum type="arabicPeriod" startAt="8"/>
            </a:pPr>
            <a:r>
              <a:rPr lang="fr-FR" b="0" i="0" u="none" strike="noStrike" baseline="0" dirty="0" smtClean="0">
                <a:solidFill>
                  <a:schemeClr val="tx1"/>
                </a:solidFill>
                <a:latin typeface="Calibri" panose="020F0502020204030204" pitchFamily="34" charset="0"/>
              </a:rPr>
              <a:t>L’apparition d’une diarrhée modérée sans anomalie biologique notable chez un adulte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n’ayant pas d’antécédent personnel de troubles fonctionnels intestinaux doit faire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évoquer entre autres hypothèses un cancer du pancréas et/ou une carcinose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péritonéale au début.</a:t>
            </a:r>
          </a:p>
          <a:p>
            <a:pPr marL="514350" indent="-514350">
              <a:buFont typeface="+mj-lt"/>
              <a:buAutoNum type="arabicPeriod" startAt="8"/>
            </a:pPr>
            <a:r>
              <a:rPr lang="fr-FR" b="0" i="0" u="none" strike="noStrike" baseline="0" dirty="0" smtClean="0">
                <a:solidFill>
                  <a:schemeClr val="tx1"/>
                </a:solidFill>
                <a:latin typeface="Calibri" panose="020F0502020204030204" pitchFamily="34" charset="0"/>
              </a:rPr>
              <a:t>Les diarrhées sécrétoires sont parfois évoquées du fait d’une hypokaliémie ; les causes</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principales sont les tumeurs digestives, les maladies inflammatoires intestinales</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infectieuses ou non et de nombreux médicaments.</a:t>
            </a:r>
            <a:endParaRPr lang="fr-FR" dirty="0">
              <a:solidFill>
                <a:schemeClr val="tx1"/>
              </a:solidFill>
              <a:latin typeface="Calibri" panose="020F0502020204030204" pitchFamily="34" charset="0"/>
            </a:endParaRPr>
          </a:p>
        </p:txBody>
      </p:sp>
      <p:sp>
        <p:nvSpPr>
          <p:cNvPr id="4" name="Rectangle 3"/>
          <p:cNvSpPr/>
          <p:nvPr/>
        </p:nvSpPr>
        <p:spPr>
          <a:xfrm>
            <a:off x="0" y="0"/>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18628597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marL="0" indent="0">
              <a:buNone/>
            </a:pPr>
            <a:r>
              <a:rPr lang="fr-FR" sz="2800" b="1" i="0" u="none" strike="noStrike" baseline="0" dirty="0" smtClean="0">
                <a:solidFill>
                  <a:srgbClr val="FF0000"/>
                </a:solidFill>
                <a:latin typeface="Calibri" panose="020F0502020204030204" pitchFamily="34" charset="0"/>
              </a:rPr>
              <a:t>II.</a:t>
            </a:r>
            <a:r>
              <a:rPr lang="fr-FR" sz="2800" b="1" i="0" u="none" strike="noStrike" dirty="0" smtClean="0">
                <a:solidFill>
                  <a:srgbClr val="FF0000"/>
                </a:solidFill>
                <a:latin typeface="Calibri" panose="020F0502020204030204" pitchFamily="34" charset="0"/>
              </a:rPr>
              <a:t> </a:t>
            </a:r>
            <a:r>
              <a:rPr lang="fr-FR" sz="2800" b="1" i="0" u="none" strike="noStrike" baseline="0" dirty="0" smtClean="0">
                <a:solidFill>
                  <a:srgbClr val="FF0000"/>
                </a:solidFill>
                <a:latin typeface="Calibri" panose="020F0502020204030204" pitchFamily="34" charset="0"/>
              </a:rPr>
              <a:t>Diagnostics différentiels </a:t>
            </a:r>
            <a:r>
              <a:rPr lang="fr-FR" sz="2400" b="0" i="0" u="none" strike="noStrike" baseline="0" dirty="0" smtClean="0">
                <a:solidFill>
                  <a:schemeClr val="tx1"/>
                </a:solidFill>
                <a:latin typeface="Calibri" panose="020F0502020204030204" pitchFamily="34" charset="0"/>
              </a:rPr>
              <a:t>(à éliminer par l’interrogatoire) :</a:t>
            </a:r>
          </a:p>
          <a:p>
            <a:pPr marL="0" indent="0">
              <a:buNone/>
            </a:pPr>
            <a:endParaRPr lang="fr-FR" sz="2400" b="0" i="0" u="none" strike="noStrike" baseline="0" dirty="0" smtClean="0">
              <a:solidFill>
                <a:schemeClr val="tx1"/>
              </a:solidFill>
              <a:latin typeface="Calibri" panose="020F0502020204030204" pitchFamily="34" charset="0"/>
            </a:endParaRPr>
          </a:p>
          <a:p>
            <a:pPr>
              <a:buFont typeface="Wingdings" panose="05000000000000000000" pitchFamily="2" charset="2"/>
              <a:buChar char="Ø"/>
            </a:pPr>
            <a:r>
              <a:rPr lang="fr-FR" dirty="0">
                <a:solidFill>
                  <a:srgbClr val="00B050"/>
                </a:solidFill>
                <a:latin typeface="Calibri" panose="020F0502020204030204" pitchFamily="34" charset="0"/>
              </a:rPr>
              <a:t>U</a:t>
            </a:r>
            <a:r>
              <a:rPr lang="fr-FR" b="0" i="0" u="none" strike="noStrike" baseline="0" dirty="0" smtClean="0">
                <a:solidFill>
                  <a:srgbClr val="00B050"/>
                </a:solidFill>
                <a:latin typeface="Calibri" panose="020F0502020204030204" pitchFamily="34" charset="0"/>
              </a:rPr>
              <a:t>ne poly exonération </a:t>
            </a:r>
            <a:r>
              <a:rPr lang="fr-FR" b="0" i="0" u="none" strike="noStrike" baseline="0" dirty="0" smtClean="0">
                <a:solidFill>
                  <a:schemeClr val="tx1"/>
                </a:solidFill>
                <a:latin typeface="Calibri" panose="020F0502020204030204" pitchFamily="34" charset="0"/>
              </a:rPr>
              <a:t>liée à un syndrome dyschésique et/ou à un trouble de la statique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pelvienne : selles fréquentes mais de consistance et poids moyen normaux ;</a:t>
            </a:r>
          </a:p>
          <a:p>
            <a:pPr>
              <a:buFont typeface="Wingdings" panose="05000000000000000000" pitchFamily="2" charset="2"/>
              <a:buChar char="Ø"/>
            </a:pPr>
            <a:endParaRPr lang="fr-FR" b="0" i="0" u="none" strike="noStrike" baseline="0" dirty="0" smtClean="0">
              <a:solidFill>
                <a:schemeClr val="tx1"/>
              </a:solidFill>
              <a:latin typeface="Calibri" panose="020F0502020204030204" pitchFamily="34" charset="0"/>
            </a:endParaRPr>
          </a:p>
          <a:p>
            <a:pPr>
              <a:buFont typeface="Wingdings" panose="05000000000000000000" pitchFamily="2" charset="2"/>
              <a:buChar char="Ø"/>
            </a:pPr>
            <a:r>
              <a:rPr lang="fr-FR" dirty="0">
                <a:solidFill>
                  <a:srgbClr val="00B050"/>
                </a:solidFill>
                <a:latin typeface="Calibri" panose="020F0502020204030204" pitchFamily="34" charset="0"/>
              </a:rPr>
              <a:t>U</a:t>
            </a:r>
            <a:r>
              <a:rPr lang="fr-FR" b="0" i="0" u="none" strike="noStrike" baseline="0" dirty="0" smtClean="0">
                <a:solidFill>
                  <a:srgbClr val="00B050"/>
                </a:solidFill>
                <a:latin typeface="Calibri" panose="020F0502020204030204" pitchFamily="34" charset="0"/>
              </a:rPr>
              <a:t>ne incontinence fécale </a:t>
            </a:r>
            <a:r>
              <a:rPr lang="fr-FR" b="0" i="0" u="none" strike="noStrike" baseline="0" dirty="0" smtClean="0">
                <a:solidFill>
                  <a:schemeClr val="tx1"/>
                </a:solidFill>
                <a:latin typeface="Calibri" panose="020F0502020204030204" pitchFamily="34" charset="0"/>
              </a:rPr>
              <a:t>;</a:t>
            </a:r>
          </a:p>
          <a:p>
            <a:pPr>
              <a:buFont typeface="Wingdings" panose="05000000000000000000" pitchFamily="2" charset="2"/>
              <a:buChar char="Ø"/>
            </a:pPr>
            <a:endParaRPr lang="fr-FR" b="0" i="0" u="none" strike="noStrike" baseline="0" dirty="0" smtClean="0">
              <a:solidFill>
                <a:schemeClr val="tx1"/>
              </a:solidFill>
              <a:latin typeface="Calibri" panose="020F0502020204030204" pitchFamily="34" charset="0"/>
            </a:endParaRPr>
          </a:p>
          <a:p>
            <a:pPr>
              <a:buFont typeface="Wingdings" panose="05000000000000000000" pitchFamily="2" charset="2"/>
              <a:buChar char="Ø"/>
            </a:pPr>
            <a:r>
              <a:rPr lang="fr-FR" dirty="0">
                <a:solidFill>
                  <a:srgbClr val="00B050"/>
                </a:solidFill>
                <a:latin typeface="Calibri" panose="020F0502020204030204" pitchFamily="34" charset="0"/>
              </a:rPr>
              <a:t>U</a:t>
            </a:r>
            <a:r>
              <a:rPr lang="fr-FR" b="0" i="0" u="none" strike="noStrike" baseline="0" dirty="0" smtClean="0">
                <a:solidFill>
                  <a:srgbClr val="00B050"/>
                </a:solidFill>
                <a:latin typeface="Calibri" panose="020F0502020204030204" pitchFamily="34" charset="0"/>
              </a:rPr>
              <a:t>ne fausse diarrhée du constipé </a:t>
            </a:r>
            <a:r>
              <a:rPr lang="fr-FR" b="0" i="0" u="none" strike="noStrike" baseline="0" dirty="0" smtClean="0">
                <a:solidFill>
                  <a:schemeClr val="tx1"/>
                </a:solidFill>
                <a:latin typeface="Calibri" panose="020F0502020204030204" pitchFamily="34" charset="0"/>
              </a:rPr>
              <a:t>due à l’exsudation de la muqueuse colique au contact de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selles dures : selles explosives, contenant une composante liquide coexistant avec de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petites selles dures.</a:t>
            </a:r>
            <a:endParaRPr lang="fr-FR" dirty="0">
              <a:solidFill>
                <a:schemeClr val="tx1"/>
              </a:solidFill>
              <a:latin typeface="Calibri" panose="020F0502020204030204" pitchFamily="34" charset="0"/>
            </a:endParaRPr>
          </a:p>
        </p:txBody>
      </p:sp>
      <p:sp>
        <p:nvSpPr>
          <p:cNvPr id="4" name="Rectangle 3"/>
          <p:cNvSpPr/>
          <p:nvPr/>
        </p:nvSpPr>
        <p:spPr>
          <a:xfrm>
            <a:off x="23965" y="34636"/>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40958692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fontScale="92500" lnSpcReduction="10000"/>
          </a:bodyPr>
          <a:lstStyle/>
          <a:p>
            <a:pPr marL="0" indent="0">
              <a:buNone/>
            </a:pPr>
            <a:r>
              <a:rPr lang="fr-FR" sz="3000" b="1" i="0" u="none" strike="noStrike" baseline="0" dirty="0" smtClean="0">
                <a:solidFill>
                  <a:srgbClr val="FF0000"/>
                </a:solidFill>
                <a:latin typeface="Calibri" panose="020F0502020204030204" pitchFamily="34" charset="0"/>
              </a:rPr>
              <a:t>III. Interrogatoire et examen clinique</a:t>
            </a:r>
          </a:p>
          <a:p>
            <a:pPr marL="0" indent="0">
              <a:buNone/>
            </a:pPr>
            <a:r>
              <a:rPr lang="fr-FR" sz="3000" b="1" i="0" u="none" strike="noStrike" baseline="0" dirty="0" smtClean="0">
                <a:solidFill>
                  <a:srgbClr val="00B050"/>
                </a:solidFill>
                <a:latin typeface="Calibri" panose="020F0502020204030204" pitchFamily="34" charset="0"/>
              </a:rPr>
              <a:t>A- Interrogatoire</a:t>
            </a:r>
            <a:r>
              <a:rPr lang="fr-FR" sz="3000" b="1" dirty="0" smtClean="0">
                <a:solidFill>
                  <a:srgbClr val="00B050"/>
                </a:solidFill>
                <a:latin typeface="Calibri" panose="020F0502020204030204" pitchFamily="34" charset="0"/>
              </a:rPr>
              <a:t>: </a:t>
            </a:r>
            <a:r>
              <a:rPr lang="fr-FR" sz="2600" b="0" i="0" u="none" strike="noStrike" baseline="0" dirty="0" smtClean="0">
                <a:solidFill>
                  <a:schemeClr val="tx1"/>
                </a:solidFill>
                <a:latin typeface="Calibri" panose="020F0502020204030204" pitchFamily="34" charset="0"/>
              </a:rPr>
              <a:t>Essentiel. il recherche :</a:t>
            </a:r>
          </a:p>
          <a:p>
            <a:pPr marL="0" indent="0">
              <a:buNone/>
            </a:pPr>
            <a:r>
              <a:rPr lang="fr-FR" sz="3600" b="0" i="0" u="none" strike="noStrike" baseline="0" dirty="0" smtClean="0">
                <a:solidFill>
                  <a:schemeClr val="tx1"/>
                </a:solidFill>
                <a:latin typeface="Calibri" panose="020F0502020204030204" pitchFamily="34" charset="0"/>
              </a:rPr>
              <a:t>•</a:t>
            </a:r>
            <a:r>
              <a:rPr lang="fr-FR" sz="3600" b="0" i="0" u="none" strike="noStrike" baseline="0" dirty="0" smtClean="0">
                <a:latin typeface="Calibri" panose="020F0502020204030204" pitchFamily="34" charset="0"/>
              </a:rPr>
              <a:t> </a:t>
            </a:r>
            <a:r>
              <a:rPr lang="fr-FR" sz="2600" dirty="0">
                <a:solidFill>
                  <a:schemeClr val="tx1"/>
                </a:solidFill>
                <a:latin typeface="Calibri" panose="020F0502020204030204" pitchFamily="34" charset="0"/>
              </a:rPr>
              <a:t>L</a:t>
            </a:r>
            <a:r>
              <a:rPr lang="fr-FR" sz="2600" b="0" i="0" u="none" strike="noStrike" baseline="0" dirty="0" smtClean="0">
                <a:solidFill>
                  <a:schemeClr val="tx1"/>
                </a:solidFill>
                <a:latin typeface="Calibri" panose="020F0502020204030204" pitchFamily="34" charset="0"/>
              </a:rPr>
              <a:t>es antécédents familiaux ou personnels de troubles fonctionnels intestinaux, de maladies</a:t>
            </a:r>
            <a:r>
              <a:rPr lang="fr-FR" sz="2600" b="0" i="0" u="none" strike="noStrike" dirty="0" smtClean="0">
                <a:solidFill>
                  <a:schemeClr val="tx1"/>
                </a:solidFill>
                <a:latin typeface="Calibri" panose="020F0502020204030204" pitchFamily="34" charset="0"/>
              </a:rPr>
              <a:t> </a:t>
            </a:r>
            <a:r>
              <a:rPr lang="fr-FR" sz="2600" b="0" i="0" u="none" strike="noStrike" baseline="0" dirty="0" smtClean="0">
                <a:solidFill>
                  <a:schemeClr val="tx1"/>
                </a:solidFill>
                <a:latin typeface="Calibri" panose="020F0502020204030204" pitchFamily="34" charset="0"/>
              </a:rPr>
              <a:t>auto-immunes ou de néoplasies;</a:t>
            </a:r>
          </a:p>
          <a:p>
            <a:pPr marL="0" indent="0">
              <a:buNone/>
            </a:pPr>
            <a:r>
              <a:rPr lang="fr-FR" sz="2600" b="0" i="0" u="none" strike="noStrike" baseline="0" dirty="0" smtClean="0">
                <a:solidFill>
                  <a:schemeClr val="tx1"/>
                </a:solidFill>
                <a:latin typeface="Calibri" panose="020F0502020204030204" pitchFamily="34" charset="0"/>
              </a:rPr>
              <a:t>• </a:t>
            </a:r>
            <a:r>
              <a:rPr lang="fr-FR" sz="2600" dirty="0">
                <a:solidFill>
                  <a:schemeClr val="tx1"/>
                </a:solidFill>
                <a:latin typeface="Calibri" panose="020F0502020204030204" pitchFamily="34" charset="0"/>
              </a:rPr>
              <a:t>L</a:t>
            </a:r>
            <a:r>
              <a:rPr lang="fr-FR" sz="2600" b="0" i="0" u="none" strike="noStrike" baseline="0" dirty="0" smtClean="0">
                <a:solidFill>
                  <a:schemeClr val="tx1"/>
                </a:solidFill>
                <a:latin typeface="Calibri" panose="020F0502020204030204" pitchFamily="34" charset="0"/>
              </a:rPr>
              <a:t>es antécédents personnels de résection intestinale, d’irradiation abdomino-pelvienne,</a:t>
            </a:r>
            <a:r>
              <a:rPr lang="fr-FR" sz="2600" b="0" i="0" u="none" strike="noStrike" dirty="0" smtClean="0">
                <a:solidFill>
                  <a:schemeClr val="tx1"/>
                </a:solidFill>
                <a:latin typeface="Calibri" panose="020F0502020204030204" pitchFamily="34" charset="0"/>
              </a:rPr>
              <a:t> </a:t>
            </a:r>
            <a:r>
              <a:rPr lang="fr-FR" sz="2600" b="0" i="0" u="none" strike="noStrike" baseline="0" dirty="0" smtClean="0">
                <a:solidFill>
                  <a:schemeClr val="tx1"/>
                </a:solidFill>
                <a:latin typeface="Calibri" panose="020F0502020204030204" pitchFamily="34" charset="0"/>
              </a:rPr>
              <a:t>d’endocrinopathie (diabète, affection thyroïdienne) ;</a:t>
            </a:r>
          </a:p>
          <a:p>
            <a:pPr marL="0" indent="0">
              <a:buNone/>
            </a:pPr>
            <a:r>
              <a:rPr lang="fr-FR" sz="2600" b="0" i="0" u="none" strike="noStrike" baseline="0" dirty="0" smtClean="0">
                <a:solidFill>
                  <a:schemeClr val="tx1"/>
                </a:solidFill>
                <a:latin typeface="Calibri" panose="020F0502020204030204" pitchFamily="34" charset="0"/>
              </a:rPr>
              <a:t>• </a:t>
            </a:r>
            <a:r>
              <a:rPr lang="fr-FR" sz="2600" dirty="0">
                <a:solidFill>
                  <a:schemeClr val="tx1"/>
                </a:solidFill>
                <a:latin typeface="Calibri" panose="020F0502020204030204" pitchFamily="34" charset="0"/>
              </a:rPr>
              <a:t>L</a:t>
            </a:r>
            <a:r>
              <a:rPr lang="fr-FR" sz="2600" b="0" i="0" u="none" strike="noStrike" baseline="0" dirty="0" smtClean="0">
                <a:solidFill>
                  <a:schemeClr val="tx1"/>
                </a:solidFill>
                <a:latin typeface="Calibri" panose="020F0502020204030204" pitchFamily="34" charset="0"/>
              </a:rPr>
              <a:t>es voyages avant le début de la diarrhée ;</a:t>
            </a:r>
          </a:p>
          <a:p>
            <a:pPr marL="0" indent="0">
              <a:buNone/>
            </a:pPr>
            <a:r>
              <a:rPr lang="fr-FR" sz="2600" b="0" i="0" u="none" strike="noStrike" baseline="0" dirty="0" smtClean="0">
                <a:solidFill>
                  <a:schemeClr val="tx1"/>
                </a:solidFill>
                <a:latin typeface="Calibri" panose="020F0502020204030204" pitchFamily="34" charset="0"/>
              </a:rPr>
              <a:t>• </a:t>
            </a:r>
            <a:r>
              <a:rPr lang="fr-FR" sz="2600" dirty="0" smtClean="0">
                <a:solidFill>
                  <a:schemeClr val="tx1"/>
                </a:solidFill>
                <a:latin typeface="Calibri" panose="020F0502020204030204" pitchFamily="34" charset="0"/>
              </a:rPr>
              <a:t>T</a:t>
            </a:r>
            <a:r>
              <a:rPr lang="fr-FR" sz="2600" b="0" i="0" u="none" strike="noStrike" baseline="0" dirty="0" smtClean="0">
                <a:solidFill>
                  <a:schemeClr val="tx1"/>
                </a:solidFill>
                <a:latin typeface="Calibri" panose="020F0502020204030204" pitchFamily="34" charset="0"/>
              </a:rPr>
              <a:t>ous les médicaments pris depuis que la diarrhée est apparue et dans les 3 mois</a:t>
            </a:r>
            <a:r>
              <a:rPr lang="fr-FR" sz="2600" b="0" i="0" u="none" strike="noStrike" dirty="0" smtClean="0">
                <a:solidFill>
                  <a:schemeClr val="tx1"/>
                </a:solidFill>
                <a:latin typeface="Calibri" panose="020F0502020204030204" pitchFamily="34" charset="0"/>
              </a:rPr>
              <a:t> </a:t>
            </a:r>
            <a:r>
              <a:rPr lang="fr-FR" sz="2600" b="0" i="0" u="none" strike="noStrike" baseline="0" dirty="0" smtClean="0">
                <a:solidFill>
                  <a:schemeClr val="tx1"/>
                </a:solidFill>
                <a:latin typeface="Calibri" panose="020F0502020204030204" pitchFamily="34" charset="0"/>
              </a:rPr>
              <a:t>précédant son apparition, en particulier :</a:t>
            </a:r>
          </a:p>
          <a:p>
            <a:pPr marL="0" indent="0">
              <a:buNone/>
            </a:pPr>
            <a:r>
              <a:rPr lang="fr-FR" sz="2600" b="0" i="0" u="none" strike="noStrike" baseline="0" dirty="0" smtClean="0">
                <a:solidFill>
                  <a:schemeClr val="tx1"/>
                </a:solidFill>
                <a:latin typeface="Calibri" panose="020F0502020204030204" pitchFamily="34" charset="0"/>
              </a:rPr>
              <a:t>                     – </a:t>
            </a:r>
            <a:r>
              <a:rPr lang="fr-FR" sz="2600" dirty="0" smtClean="0">
                <a:solidFill>
                  <a:schemeClr val="tx1"/>
                </a:solidFill>
                <a:latin typeface="Calibri" panose="020F0502020204030204" pitchFamily="34" charset="0"/>
              </a:rPr>
              <a:t>L</a:t>
            </a:r>
            <a:r>
              <a:rPr lang="fr-FR" sz="2600" b="0" i="0" u="none" strike="noStrike" baseline="0" dirty="0" smtClean="0">
                <a:solidFill>
                  <a:schemeClr val="tx1"/>
                </a:solidFill>
                <a:latin typeface="Calibri" panose="020F0502020204030204" pitchFamily="34" charset="0"/>
              </a:rPr>
              <a:t>es AINS,</a:t>
            </a:r>
          </a:p>
          <a:p>
            <a:pPr marL="0" indent="0">
              <a:buNone/>
            </a:pPr>
            <a:r>
              <a:rPr lang="fr-FR" sz="2600" b="0" i="0" u="none" strike="noStrike" baseline="0" dirty="0" smtClean="0">
                <a:solidFill>
                  <a:schemeClr val="tx1"/>
                </a:solidFill>
                <a:latin typeface="Calibri" panose="020F0502020204030204" pitchFamily="34" charset="0"/>
              </a:rPr>
              <a:t>                     – </a:t>
            </a:r>
            <a:r>
              <a:rPr lang="fr-FR" sz="2600" dirty="0" smtClean="0">
                <a:solidFill>
                  <a:schemeClr val="tx1"/>
                </a:solidFill>
                <a:latin typeface="Calibri" panose="020F0502020204030204" pitchFamily="34" charset="0"/>
              </a:rPr>
              <a:t>L</a:t>
            </a:r>
            <a:r>
              <a:rPr lang="fr-FR" sz="2600" b="0" i="0" u="none" strike="noStrike" baseline="0" dirty="0" smtClean="0">
                <a:solidFill>
                  <a:schemeClr val="tx1"/>
                </a:solidFill>
                <a:latin typeface="Calibri" panose="020F0502020204030204" pitchFamily="34" charset="0"/>
              </a:rPr>
              <a:t>es antibiotiques,</a:t>
            </a:r>
            <a:endParaRPr lang="fr-FR" sz="2600" dirty="0">
              <a:solidFill>
                <a:schemeClr val="tx1"/>
              </a:solidFill>
              <a:latin typeface="Calibri" panose="020F0502020204030204" pitchFamily="34" charset="0"/>
            </a:endParaRPr>
          </a:p>
        </p:txBody>
      </p:sp>
      <p:sp>
        <p:nvSpPr>
          <p:cNvPr id="4" name="Rectangle 3"/>
          <p:cNvSpPr/>
          <p:nvPr/>
        </p:nvSpPr>
        <p:spPr>
          <a:xfrm>
            <a:off x="0" y="0"/>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10502719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a:bodyPr>
          <a:lstStyle/>
          <a:p>
            <a:pPr marL="0" indent="0">
              <a:buNone/>
            </a:pPr>
            <a:endParaRPr lang="fr-FR" sz="3600" b="0" i="0" u="none" strike="noStrike" baseline="0" dirty="0" smtClean="0">
              <a:solidFill>
                <a:schemeClr val="tx1"/>
              </a:solidFill>
              <a:latin typeface="TimesNewRomanPSMT"/>
            </a:endParaRPr>
          </a:p>
          <a:p>
            <a:pPr marL="0" indent="0">
              <a:buNone/>
            </a:pPr>
            <a:endParaRPr lang="fr-FR" sz="3600" dirty="0">
              <a:solidFill>
                <a:schemeClr val="tx1"/>
              </a:solidFill>
              <a:latin typeface="TimesNewRomanPSMT"/>
            </a:endParaRPr>
          </a:p>
          <a:p>
            <a:pPr marL="0" indent="0">
              <a:buNone/>
            </a:pPr>
            <a:r>
              <a:rPr lang="fr-FR" sz="3600" b="0" i="0" u="none" strike="noStrike" baseline="0" dirty="0" smtClean="0">
                <a:solidFill>
                  <a:schemeClr val="tx1"/>
                </a:solidFill>
                <a:latin typeface="TimesNewRomanPSMT"/>
              </a:rPr>
              <a:t>•</a:t>
            </a:r>
            <a:r>
              <a:rPr lang="fr-FR" sz="3600" b="0" i="0" u="none" strike="noStrike" baseline="0" dirty="0" smtClean="0">
                <a:latin typeface="TimesNewRomanPSMT"/>
              </a:rPr>
              <a:t> </a:t>
            </a:r>
            <a:r>
              <a:rPr lang="fr-FR" dirty="0">
                <a:solidFill>
                  <a:schemeClr val="tx1"/>
                </a:solidFill>
                <a:latin typeface="Calibri" panose="020F0502020204030204" pitchFamily="34" charset="0"/>
              </a:rPr>
              <a:t>L</a:t>
            </a:r>
            <a:r>
              <a:rPr lang="fr-FR" b="0" i="0" u="none" strike="noStrike" baseline="0" dirty="0" smtClean="0">
                <a:solidFill>
                  <a:schemeClr val="tx1"/>
                </a:solidFill>
                <a:latin typeface="Calibri" panose="020F0502020204030204" pitchFamily="34" charset="0"/>
              </a:rPr>
              <a:t>es signes digestifs associés (douleurs abdominales…) ;</a:t>
            </a:r>
          </a:p>
          <a:p>
            <a:pPr marL="0" indent="0">
              <a:buNone/>
            </a:pPr>
            <a:r>
              <a:rPr lang="fr-FR" b="0" i="0" u="none" strike="noStrike" baseline="0" dirty="0" smtClean="0">
                <a:solidFill>
                  <a:schemeClr val="tx1"/>
                </a:solidFill>
                <a:latin typeface="Calibri" panose="020F0502020204030204" pitchFamily="34" charset="0"/>
              </a:rPr>
              <a:t>• </a:t>
            </a:r>
            <a:r>
              <a:rPr lang="fr-FR" dirty="0">
                <a:solidFill>
                  <a:schemeClr val="tx1"/>
                </a:solidFill>
                <a:latin typeface="Calibri" panose="020F0502020204030204" pitchFamily="34" charset="0"/>
              </a:rPr>
              <a:t>L</a:t>
            </a:r>
            <a:r>
              <a:rPr lang="fr-FR" b="0" i="0" u="none" strike="noStrike" baseline="0" dirty="0" smtClean="0">
                <a:solidFill>
                  <a:schemeClr val="tx1"/>
                </a:solidFill>
                <a:latin typeface="Calibri" panose="020F0502020204030204" pitchFamily="34" charset="0"/>
              </a:rPr>
              <a:t>es éventuels signes fonctionnels extradigestifs (crampes, arthralgies, céphalées) et</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généraux (asthénie, fièvre, perte de poids).</a:t>
            </a:r>
            <a:endParaRPr lang="fr-FR" dirty="0">
              <a:solidFill>
                <a:schemeClr val="tx1"/>
              </a:solidFill>
              <a:latin typeface="Calibri" panose="020F0502020204030204" pitchFamily="34" charset="0"/>
            </a:endParaRPr>
          </a:p>
        </p:txBody>
      </p:sp>
      <p:sp>
        <p:nvSpPr>
          <p:cNvPr id="4" name="Rectangle 3"/>
          <p:cNvSpPr/>
          <p:nvPr/>
        </p:nvSpPr>
        <p:spPr>
          <a:xfrm>
            <a:off x="10110" y="6927"/>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32887092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620688"/>
            <a:ext cx="8496944" cy="5505475"/>
          </a:xfrm>
        </p:spPr>
        <p:txBody>
          <a:bodyPr>
            <a:normAutofit/>
          </a:bodyPr>
          <a:lstStyle/>
          <a:p>
            <a:pPr marL="0" indent="0">
              <a:buNone/>
            </a:pPr>
            <a:r>
              <a:rPr lang="fr-FR" sz="2600" b="0" i="0" u="none" strike="noStrike" baseline="0" dirty="0" smtClean="0">
                <a:solidFill>
                  <a:schemeClr val="tx1"/>
                </a:solidFill>
                <a:latin typeface="Calibri" panose="020F0502020204030204" pitchFamily="34" charset="0"/>
              </a:rPr>
              <a:t>L’interrogatoire précise les caractéristiques de la diarrhée:</a:t>
            </a:r>
          </a:p>
          <a:p>
            <a:pPr marL="0" indent="0">
              <a:buNone/>
            </a:pPr>
            <a:endParaRPr lang="fr-FR" sz="2600" b="0" i="0" u="none" strike="noStrike" baseline="0" dirty="0" smtClean="0">
              <a:solidFill>
                <a:schemeClr val="tx1"/>
              </a:solidFill>
              <a:latin typeface="Calibri" panose="020F0502020204030204" pitchFamily="34" charset="0"/>
            </a:endParaRPr>
          </a:p>
          <a:p>
            <a:pPr marL="0" indent="0">
              <a:buNone/>
            </a:pPr>
            <a:r>
              <a:rPr lang="fr-FR" sz="2600" b="0" i="0" u="none" strike="noStrike" baseline="0" dirty="0" smtClean="0">
                <a:solidFill>
                  <a:srgbClr val="0070C0"/>
                </a:solidFill>
                <a:latin typeface="Calibri" panose="020F0502020204030204" pitchFamily="34" charset="0"/>
              </a:rPr>
              <a:t>• </a:t>
            </a:r>
            <a:r>
              <a:rPr lang="fr-FR" sz="2600" dirty="0">
                <a:solidFill>
                  <a:srgbClr val="0070C0"/>
                </a:solidFill>
                <a:latin typeface="Calibri" panose="020F0502020204030204" pitchFamily="34" charset="0"/>
              </a:rPr>
              <a:t>M</a:t>
            </a:r>
            <a:r>
              <a:rPr lang="fr-FR" sz="2600" b="0" i="0" u="none" strike="noStrike" baseline="0" dirty="0" smtClean="0">
                <a:solidFill>
                  <a:srgbClr val="0070C0"/>
                </a:solidFill>
                <a:latin typeface="Calibri" panose="020F0502020204030204" pitchFamily="34" charset="0"/>
              </a:rPr>
              <a:t>ode de début : </a:t>
            </a:r>
            <a:r>
              <a:rPr lang="fr-FR" sz="2600" b="0" i="0" u="none" strike="noStrike" baseline="0" dirty="0" smtClean="0">
                <a:solidFill>
                  <a:schemeClr val="tx1"/>
                </a:solidFill>
                <a:latin typeface="Calibri" panose="020F0502020204030204" pitchFamily="34" charset="0"/>
              </a:rPr>
              <a:t>soudain</a:t>
            </a:r>
            <a:r>
              <a:rPr lang="fr-FR" sz="2600" b="0" i="0" u="none" strike="noStrike" dirty="0" smtClean="0">
                <a:solidFill>
                  <a:schemeClr val="tx1"/>
                </a:solidFill>
                <a:latin typeface="Calibri" panose="020F0502020204030204" pitchFamily="34" charset="0"/>
              </a:rPr>
              <a:t> </a:t>
            </a:r>
            <a:r>
              <a:rPr lang="fr-FR" sz="2600" b="0" i="0" u="none" strike="noStrike" baseline="0" dirty="0" smtClean="0">
                <a:solidFill>
                  <a:schemeClr val="tx1"/>
                </a:solidFill>
                <a:latin typeface="Calibri" panose="020F0502020204030204" pitchFamily="34" charset="0"/>
              </a:rPr>
              <a:t>ou plus progressif ;</a:t>
            </a:r>
          </a:p>
          <a:p>
            <a:pPr marL="0" indent="0">
              <a:buNone/>
            </a:pPr>
            <a:r>
              <a:rPr lang="fr-FR" sz="2600" b="0" i="0" u="none" strike="noStrike" baseline="0" dirty="0" smtClean="0">
                <a:solidFill>
                  <a:srgbClr val="0070C0"/>
                </a:solidFill>
                <a:latin typeface="Calibri" panose="020F0502020204030204" pitchFamily="34" charset="0"/>
              </a:rPr>
              <a:t>• </a:t>
            </a:r>
            <a:r>
              <a:rPr lang="fr-FR" sz="2600" dirty="0">
                <a:solidFill>
                  <a:srgbClr val="0070C0"/>
                </a:solidFill>
                <a:latin typeface="Calibri" panose="020F0502020204030204" pitchFamily="34" charset="0"/>
              </a:rPr>
              <a:t>A</a:t>
            </a:r>
            <a:r>
              <a:rPr lang="fr-FR" sz="2600" b="0" i="0" u="none" strike="noStrike" baseline="0" dirty="0" smtClean="0">
                <a:solidFill>
                  <a:srgbClr val="0070C0"/>
                </a:solidFill>
                <a:latin typeface="Calibri" panose="020F0502020204030204" pitchFamily="34" charset="0"/>
              </a:rPr>
              <a:t>spect des selles :</a:t>
            </a:r>
          </a:p>
          <a:p>
            <a:pPr marL="0" indent="0">
              <a:buNone/>
            </a:pPr>
            <a:r>
              <a:rPr lang="fr-FR" sz="2600" b="0" i="0" u="none" strike="noStrike" baseline="0" dirty="0" smtClean="0">
                <a:solidFill>
                  <a:schemeClr val="tx1"/>
                </a:solidFill>
                <a:latin typeface="Calibri" panose="020F0502020204030204" pitchFamily="34" charset="0"/>
              </a:rPr>
              <a:t>            – </a:t>
            </a:r>
            <a:r>
              <a:rPr lang="fr-FR" sz="2600" dirty="0">
                <a:solidFill>
                  <a:schemeClr val="tx1"/>
                </a:solidFill>
                <a:latin typeface="Calibri" panose="020F0502020204030204" pitchFamily="34" charset="0"/>
              </a:rPr>
              <a:t>V</a:t>
            </a:r>
            <a:r>
              <a:rPr lang="fr-FR" sz="2600" b="0" i="0" u="none" strike="noStrike" baseline="0" dirty="0" smtClean="0">
                <a:solidFill>
                  <a:schemeClr val="tx1"/>
                </a:solidFill>
                <a:latin typeface="Calibri" panose="020F0502020204030204" pitchFamily="34" charset="0"/>
              </a:rPr>
              <a:t>olumineuses,</a:t>
            </a:r>
          </a:p>
          <a:p>
            <a:pPr marL="0" indent="0">
              <a:buNone/>
            </a:pPr>
            <a:r>
              <a:rPr lang="fr-FR" sz="2600" b="0" i="0" u="none" strike="noStrike" baseline="0" dirty="0" smtClean="0">
                <a:solidFill>
                  <a:schemeClr val="tx1"/>
                </a:solidFill>
                <a:latin typeface="Calibri" panose="020F0502020204030204" pitchFamily="34" charset="0"/>
              </a:rPr>
              <a:t>            – </a:t>
            </a:r>
            <a:r>
              <a:rPr lang="fr-FR" sz="2600" dirty="0">
                <a:solidFill>
                  <a:schemeClr val="tx1"/>
                </a:solidFill>
                <a:latin typeface="Calibri" panose="020F0502020204030204" pitchFamily="34" charset="0"/>
              </a:rPr>
              <a:t>B</a:t>
            </a:r>
            <a:r>
              <a:rPr lang="fr-FR" sz="2600" b="0" i="0" u="none" strike="noStrike" baseline="0" dirty="0" smtClean="0">
                <a:solidFill>
                  <a:schemeClr val="tx1"/>
                </a:solidFill>
                <a:latin typeface="Calibri" panose="020F0502020204030204" pitchFamily="34" charset="0"/>
              </a:rPr>
              <a:t>ouseuses,</a:t>
            </a:r>
          </a:p>
          <a:p>
            <a:pPr marL="0" indent="0">
              <a:buNone/>
            </a:pPr>
            <a:r>
              <a:rPr lang="fr-FR" sz="2600" b="0" i="0" u="none" strike="noStrike" baseline="0" dirty="0" smtClean="0">
                <a:solidFill>
                  <a:schemeClr val="tx1"/>
                </a:solidFill>
                <a:latin typeface="Calibri" panose="020F0502020204030204" pitchFamily="34" charset="0"/>
              </a:rPr>
              <a:t>            – </a:t>
            </a:r>
            <a:r>
              <a:rPr lang="fr-FR" sz="2600" dirty="0">
                <a:solidFill>
                  <a:schemeClr val="tx1"/>
                </a:solidFill>
                <a:latin typeface="Calibri" panose="020F0502020204030204" pitchFamily="34" charset="0"/>
              </a:rPr>
              <a:t>G</a:t>
            </a:r>
            <a:r>
              <a:rPr lang="fr-FR" sz="2600" b="0" i="0" u="none" strike="noStrike" baseline="0" dirty="0" smtClean="0">
                <a:solidFill>
                  <a:schemeClr val="tx1"/>
                </a:solidFill>
                <a:latin typeface="Calibri" panose="020F0502020204030204" pitchFamily="34" charset="0"/>
              </a:rPr>
              <a:t>raisseuses (mal digestion/malabsorption),</a:t>
            </a:r>
          </a:p>
          <a:p>
            <a:pPr marL="0" indent="0">
              <a:buNone/>
            </a:pPr>
            <a:r>
              <a:rPr lang="fr-FR" sz="2600" b="0" i="0" u="none" strike="noStrike" baseline="0" dirty="0" smtClean="0">
                <a:solidFill>
                  <a:schemeClr val="tx1"/>
                </a:solidFill>
                <a:latin typeface="Calibri" panose="020F0502020204030204" pitchFamily="34" charset="0"/>
              </a:rPr>
              <a:t>            – </a:t>
            </a:r>
            <a:r>
              <a:rPr lang="fr-FR" sz="2600" dirty="0">
                <a:solidFill>
                  <a:schemeClr val="tx1"/>
                </a:solidFill>
                <a:latin typeface="Calibri" panose="020F0502020204030204" pitchFamily="34" charset="0"/>
              </a:rPr>
              <a:t>L</a:t>
            </a:r>
            <a:r>
              <a:rPr lang="fr-FR" sz="2600" b="0" i="0" u="none" strike="noStrike" baseline="0" dirty="0" smtClean="0">
                <a:solidFill>
                  <a:schemeClr val="tx1"/>
                </a:solidFill>
                <a:latin typeface="Calibri" panose="020F0502020204030204" pitchFamily="34" charset="0"/>
              </a:rPr>
              <a:t>iquides (diarrhée osmotique et/ou  sécrétoire),</a:t>
            </a:r>
          </a:p>
          <a:p>
            <a:pPr marL="0" indent="0">
              <a:buNone/>
            </a:pPr>
            <a:r>
              <a:rPr lang="fr-FR" sz="2600" b="0" i="0" u="none" strike="noStrike" baseline="0" dirty="0" smtClean="0">
                <a:solidFill>
                  <a:schemeClr val="tx1"/>
                </a:solidFill>
                <a:latin typeface="Calibri" panose="020F0502020204030204" pitchFamily="34" charset="0"/>
              </a:rPr>
              <a:t>            – </a:t>
            </a:r>
            <a:r>
              <a:rPr lang="fr-FR" sz="2600" dirty="0">
                <a:solidFill>
                  <a:schemeClr val="tx1"/>
                </a:solidFill>
                <a:latin typeface="Calibri" panose="020F0502020204030204" pitchFamily="34" charset="0"/>
              </a:rPr>
              <a:t>D</a:t>
            </a:r>
            <a:r>
              <a:rPr lang="fr-FR" sz="2600" b="0" i="0" u="none" strike="noStrike" baseline="0" dirty="0" smtClean="0">
                <a:solidFill>
                  <a:schemeClr val="tx1"/>
                </a:solidFill>
                <a:latin typeface="Calibri" panose="020F0502020204030204" pitchFamily="34" charset="0"/>
              </a:rPr>
              <a:t>iarrhée hémorragique ou dysentérique (colite),</a:t>
            </a:r>
          </a:p>
          <a:p>
            <a:pPr marL="0" indent="0">
              <a:buNone/>
            </a:pPr>
            <a:r>
              <a:rPr lang="fr-FR" sz="2600" b="0" i="0" u="none" strike="noStrike" baseline="0" dirty="0" smtClean="0">
                <a:solidFill>
                  <a:schemeClr val="tx1"/>
                </a:solidFill>
                <a:latin typeface="Calibri" panose="020F0502020204030204" pitchFamily="34" charset="0"/>
              </a:rPr>
              <a:t>            – </a:t>
            </a:r>
            <a:r>
              <a:rPr lang="fr-FR" sz="2600" dirty="0">
                <a:solidFill>
                  <a:schemeClr val="tx1"/>
                </a:solidFill>
                <a:latin typeface="Calibri" panose="020F0502020204030204" pitchFamily="34" charset="0"/>
              </a:rPr>
              <a:t>P</a:t>
            </a:r>
            <a:r>
              <a:rPr lang="fr-FR" sz="2600" b="0" i="0" u="none" strike="noStrike" baseline="0" dirty="0" smtClean="0">
                <a:solidFill>
                  <a:schemeClr val="tx1"/>
                </a:solidFill>
                <a:latin typeface="Calibri" panose="020F0502020204030204" pitchFamily="34" charset="0"/>
              </a:rPr>
              <a:t>résence ou non dans les selles d’aliments non</a:t>
            </a:r>
          </a:p>
          <a:p>
            <a:pPr marL="0" indent="0">
              <a:buNone/>
            </a:pPr>
            <a:r>
              <a:rPr lang="fr-FR" sz="2600" dirty="0" smtClean="0">
                <a:solidFill>
                  <a:schemeClr val="tx1"/>
                </a:solidFill>
                <a:latin typeface="Calibri" panose="020F0502020204030204" pitchFamily="34" charset="0"/>
              </a:rPr>
              <a:t>                 </a:t>
            </a:r>
            <a:r>
              <a:rPr lang="fr-FR" sz="2600" dirty="0">
                <a:solidFill>
                  <a:schemeClr val="tx1"/>
                </a:solidFill>
                <a:latin typeface="Calibri" panose="020F0502020204030204" pitchFamily="34" charset="0"/>
              </a:rPr>
              <a:t>digérés,</a:t>
            </a:r>
          </a:p>
          <a:p>
            <a:pPr marL="0" indent="0">
              <a:buNone/>
            </a:pPr>
            <a:endParaRPr lang="fr-FR" dirty="0"/>
          </a:p>
        </p:txBody>
      </p:sp>
      <p:sp>
        <p:nvSpPr>
          <p:cNvPr id="4" name="Rectangle 3"/>
          <p:cNvSpPr/>
          <p:nvPr/>
        </p:nvSpPr>
        <p:spPr>
          <a:xfrm>
            <a:off x="0" y="0"/>
            <a:ext cx="2944652" cy="276999"/>
          </a:xfrm>
          <a:prstGeom prst="rect">
            <a:avLst/>
          </a:prstGeom>
        </p:spPr>
        <p:txBody>
          <a:bodyPr wrap="none">
            <a:spAutoFit/>
          </a:bodyPr>
          <a:lstStyle/>
          <a:p>
            <a:pPr lvl="0"/>
            <a:r>
              <a:rPr lang="fr-FR" sz="1200" b="1" dirty="0">
                <a:solidFill>
                  <a:prstClr val="black"/>
                </a:solidFill>
                <a:latin typeface="Calibri" panose="020F0502020204030204" pitchFamily="34" charset="0"/>
              </a:rPr>
              <a:t>Diarrhée chronique  Dr ESSALHI  2018-2019</a:t>
            </a:r>
          </a:p>
        </p:txBody>
      </p:sp>
    </p:spTree>
    <p:extLst>
      <p:ext uri="{BB962C8B-B14F-4D97-AF65-F5344CB8AC3E}">
        <p14:creationId xmlns:p14="http://schemas.microsoft.com/office/powerpoint/2010/main" xmlns="" val="11074166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08720"/>
            <a:ext cx="8229600" cy="5217443"/>
          </a:xfrm>
        </p:spPr>
        <p:txBody>
          <a:bodyPr>
            <a:normAutofit/>
          </a:bodyPr>
          <a:lstStyle/>
          <a:p>
            <a:pPr marL="0" indent="0">
              <a:buNone/>
            </a:pPr>
            <a:endParaRPr lang="fr-FR" dirty="0" smtClean="0">
              <a:solidFill>
                <a:srgbClr val="0070C0"/>
              </a:solidFill>
              <a:latin typeface="Calibri" panose="020F0502020204030204" pitchFamily="34" charset="0"/>
            </a:endParaRPr>
          </a:p>
          <a:p>
            <a:pPr marL="0" indent="0">
              <a:buNone/>
            </a:pPr>
            <a:r>
              <a:rPr lang="fr-FR" dirty="0" smtClean="0">
                <a:solidFill>
                  <a:srgbClr val="0070C0"/>
                </a:solidFill>
                <a:latin typeface="Calibri" panose="020F0502020204030204" pitchFamily="34" charset="0"/>
              </a:rPr>
              <a:t>• L’horaire </a:t>
            </a:r>
            <a:r>
              <a:rPr lang="fr-FR" b="0" i="0" u="none" strike="noStrike" baseline="0" dirty="0" smtClean="0">
                <a:solidFill>
                  <a:srgbClr val="0070C0"/>
                </a:solidFill>
                <a:latin typeface="Calibri" panose="020F0502020204030204" pitchFamily="34" charset="0"/>
              </a:rPr>
              <a:t>des selles et le rôle de l’alimentation</a:t>
            </a:r>
            <a:r>
              <a:rPr lang="fr-FR" b="0" i="0" u="none" strike="noStrike" dirty="0" smtClean="0">
                <a:solidFill>
                  <a:srgbClr val="0070C0"/>
                </a:solidFill>
                <a:latin typeface="Calibri" panose="020F0502020204030204" pitchFamily="34" charset="0"/>
              </a:rPr>
              <a:t> </a:t>
            </a:r>
            <a:r>
              <a:rPr lang="fr-FR" b="0" i="0" u="none" strike="noStrike" dirty="0" smtClean="0">
                <a:solidFill>
                  <a:schemeClr val="tx1"/>
                </a:solidFill>
                <a:latin typeface="Calibri" panose="020F0502020204030204" pitchFamily="34" charset="0"/>
              </a:rPr>
              <a:t>(</a:t>
            </a:r>
            <a:r>
              <a:rPr lang="fr-FR" b="0" i="0" u="none" strike="noStrike" baseline="0" dirty="0" smtClean="0">
                <a:solidFill>
                  <a:schemeClr val="tx1"/>
                </a:solidFill>
                <a:latin typeface="Calibri" panose="020F0502020204030204" pitchFamily="34" charset="0"/>
              </a:rPr>
              <a:t>selles nocturnes qui traduisent le caractère organique de la diarrhée) ;</a:t>
            </a:r>
          </a:p>
          <a:p>
            <a:pPr marL="0" indent="0">
              <a:buNone/>
            </a:pPr>
            <a:r>
              <a:rPr lang="fr-FR" b="0" i="0" u="none" strike="noStrike" baseline="0" dirty="0" smtClean="0">
                <a:solidFill>
                  <a:srgbClr val="0070C0"/>
                </a:solidFill>
                <a:latin typeface="Calibri" panose="020F0502020204030204" pitchFamily="34" charset="0"/>
              </a:rPr>
              <a:t>• </a:t>
            </a:r>
            <a:r>
              <a:rPr lang="fr-FR" dirty="0">
                <a:solidFill>
                  <a:srgbClr val="0070C0"/>
                </a:solidFill>
                <a:latin typeface="Calibri" panose="020F0502020204030204" pitchFamily="34" charset="0"/>
              </a:rPr>
              <a:t>D</a:t>
            </a:r>
            <a:r>
              <a:rPr lang="fr-FR" b="0" i="0" u="none" strike="noStrike" baseline="0" dirty="0" smtClean="0">
                <a:solidFill>
                  <a:srgbClr val="0070C0"/>
                </a:solidFill>
                <a:latin typeface="Calibri" panose="020F0502020204030204" pitchFamily="34" charset="0"/>
              </a:rPr>
              <a:t>egré d’impériosité des selles </a:t>
            </a:r>
            <a:r>
              <a:rPr lang="fr-FR" b="0" i="0" u="none" strike="noStrike" baseline="0" dirty="0" smtClean="0">
                <a:solidFill>
                  <a:schemeClr val="tx1"/>
                </a:solidFill>
                <a:latin typeface="Calibri" panose="020F0502020204030204" pitchFamily="34" charset="0"/>
              </a:rPr>
              <a:t>(par convention une selle non impérieuse peut être retenue</a:t>
            </a:r>
            <a:r>
              <a:rPr lang="fr-FR" b="0" i="0" u="none" strike="noStrike" dirty="0" smtClean="0">
                <a:solidFill>
                  <a:schemeClr val="tx1"/>
                </a:solidFill>
                <a:latin typeface="Calibri" panose="020F0502020204030204" pitchFamily="34" charset="0"/>
              </a:rPr>
              <a:t> </a:t>
            </a:r>
            <a:r>
              <a:rPr lang="fr-FR" b="0" i="0" u="none" strike="noStrike" baseline="0" dirty="0" smtClean="0">
                <a:solidFill>
                  <a:schemeClr val="tx1"/>
                </a:solidFill>
                <a:latin typeface="Calibri" panose="020F0502020204030204" pitchFamily="34" charset="0"/>
              </a:rPr>
              <a:t>plus de 15 minutes) ;</a:t>
            </a:r>
          </a:p>
          <a:p>
            <a:pPr marL="0" indent="0">
              <a:buNone/>
            </a:pPr>
            <a:r>
              <a:rPr lang="fr-FR" b="0" i="0" u="none" strike="noStrike" baseline="0" dirty="0" smtClean="0">
                <a:solidFill>
                  <a:srgbClr val="0070C0"/>
                </a:solidFill>
                <a:latin typeface="Calibri" panose="020F0502020204030204" pitchFamily="34" charset="0"/>
              </a:rPr>
              <a:t>• </a:t>
            </a:r>
            <a:r>
              <a:rPr lang="fr-FR" dirty="0">
                <a:solidFill>
                  <a:srgbClr val="0070C0"/>
                </a:solidFill>
                <a:latin typeface="Calibri" panose="020F0502020204030204" pitchFamily="34" charset="0"/>
              </a:rPr>
              <a:t>E</a:t>
            </a:r>
            <a:r>
              <a:rPr lang="fr-FR" b="0" i="0" u="none" strike="noStrike" baseline="0" dirty="0" smtClean="0">
                <a:solidFill>
                  <a:srgbClr val="0070C0"/>
                </a:solidFill>
                <a:latin typeface="Calibri" panose="020F0502020204030204" pitchFamily="34" charset="0"/>
              </a:rPr>
              <a:t>fficacité éventuelle des ralentisseurs du transit </a:t>
            </a:r>
            <a:r>
              <a:rPr lang="fr-FR" b="0" i="0" u="none" strike="noStrike" baseline="0" dirty="0" smtClean="0">
                <a:solidFill>
                  <a:schemeClr val="tx1"/>
                </a:solidFill>
                <a:latin typeface="Calibri" panose="020F0502020204030204" pitchFamily="34" charset="0"/>
              </a:rPr>
              <a:t>(lopéramide).</a:t>
            </a:r>
          </a:p>
        </p:txBody>
      </p:sp>
      <p:sp>
        <p:nvSpPr>
          <p:cNvPr id="4" name="Rectangle 3"/>
          <p:cNvSpPr/>
          <p:nvPr/>
        </p:nvSpPr>
        <p:spPr>
          <a:xfrm>
            <a:off x="0" y="-6927"/>
            <a:ext cx="2944652" cy="276999"/>
          </a:xfrm>
          <a:prstGeom prst="rect">
            <a:avLst/>
          </a:prstGeom>
        </p:spPr>
        <p:txBody>
          <a:bodyPr wrap="none">
            <a:spAutoFit/>
          </a:bodyPr>
          <a:lstStyle/>
          <a:p>
            <a:pPr lvl="0"/>
            <a:r>
              <a:rPr lang="fr-FR" sz="1200" b="1" dirty="0">
                <a:solidFill>
                  <a:prstClr val="black"/>
                </a:solidFill>
              </a:rPr>
              <a:t>Diarrhée chronique  Dr ESSALHI  2018-2019</a:t>
            </a:r>
          </a:p>
        </p:txBody>
      </p:sp>
    </p:spTree>
    <p:extLst>
      <p:ext uri="{BB962C8B-B14F-4D97-AF65-F5344CB8AC3E}">
        <p14:creationId xmlns:p14="http://schemas.microsoft.com/office/powerpoint/2010/main" xmlns="" val="203860193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écutif">
  <a:themeElements>
    <a:clrScheme name="Exécutif">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écutif">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écutif">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1571</TotalTime>
  <Words>3294</Words>
  <Application>Microsoft Office PowerPoint</Application>
  <PresentationFormat>Affichage à l'écran (4:3)</PresentationFormat>
  <Paragraphs>287</Paragraphs>
  <Slides>41</Slides>
  <Notes>0</Notes>
  <HiddenSlides>0</HiddenSlides>
  <MMClips>0</MMClips>
  <ScaleCrop>false</ScaleCrop>
  <HeadingPairs>
    <vt:vector size="4" baseType="variant">
      <vt:variant>
        <vt:lpstr>Thème</vt:lpstr>
      </vt:variant>
      <vt:variant>
        <vt:i4>1</vt:i4>
      </vt:variant>
      <vt:variant>
        <vt:lpstr>Titres des diapositives</vt:lpstr>
      </vt:variant>
      <vt:variant>
        <vt:i4>41</vt:i4>
      </vt:variant>
    </vt:vector>
  </HeadingPairs>
  <TitlesOfParts>
    <vt:vector size="42" baseType="lpstr">
      <vt:lpstr>Exécutif</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Dell</dc:creator>
  <cp:lastModifiedBy>Propriétaire</cp:lastModifiedBy>
  <cp:revision>128</cp:revision>
  <dcterms:created xsi:type="dcterms:W3CDTF">2018-08-14T09:12:00Z</dcterms:created>
  <dcterms:modified xsi:type="dcterms:W3CDTF">2020-04-02T13:22:48Z</dcterms:modified>
</cp:coreProperties>
</file>