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46" r:id="rId3"/>
    <p:sldId id="331" r:id="rId4"/>
    <p:sldId id="257" r:id="rId5"/>
    <p:sldId id="258" r:id="rId6"/>
    <p:sldId id="338" r:id="rId7"/>
    <p:sldId id="259" r:id="rId8"/>
    <p:sldId id="339" r:id="rId9"/>
    <p:sldId id="260" r:id="rId10"/>
    <p:sldId id="261" r:id="rId11"/>
    <p:sldId id="262" r:id="rId12"/>
    <p:sldId id="263" r:id="rId13"/>
    <p:sldId id="335" r:id="rId14"/>
    <p:sldId id="264" r:id="rId15"/>
    <p:sldId id="343" r:id="rId16"/>
    <p:sldId id="265" r:id="rId17"/>
    <p:sldId id="266" r:id="rId18"/>
    <p:sldId id="267" r:id="rId19"/>
    <p:sldId id="344" r:id="rId20"/>
    <p:sldId id="268" r:id="rId21"/>
    <p:sldId id="269" r:id="rId22"/>
    <p:sldId id="270" r:id="rId23"/>
    <p:sldId id="271" r:id="rId24"/>
    <p:sldId id="272" r:id="rId25"/>
    <p:sldId id="273" r:id="rId26"/>
    <p:sldId id="274" r:id="rId27"/>
    <p:sldId id="345" r:id="rId28"/>
    <p:sldId id="275" r:id="rId29"/>
    <p:sldId id="332" r:id="rId30"/>
    <p:sldId id="276" r:id="rId31"/>
    <p:sldId id="333"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347"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22/04/2020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2786058"/>
            <a:ext cx="5779146" cy="2000548"/>
          </a:xfrm>
          <a:prstGeom prst="rect">
            <a:avLst/>
          </a:prstGeom>
        </p:spPr>
        <p:txBody>
          <a:bodyPr wrap="none">
            <a:spAutoFit/>
          </a:bodyPr>
          <a:lstStyle/>
          <a:p>
            <a:pPr algn="ctr"/>
            <a:r>
              <a:rPr lang="fr-FR" altLang="fr-FR" sz="4000" b="1" dirty="0" smtClean="0">
                <a:solidFill>
                  <a:srgbClr val="FF0000"/>
                </a:solidFill>
                <a:latin typeface="Arial" pitchFamily="34" charset="0"/>
                <a:cs typeface="Arial" pitchFamily="34" charset="0"/>
              </a:rPr>
              <a:t>TD 4</a:t>
            </a:r>
            <a:r>
              <a:rPr lang="fr-FR" altLang="fr-FR" sz="4000" b="1" baseline="30000" dirty="0" smtClean="0">
                <a:solidFill>
                  <a:srgbClr val="FF0000"/>
                </a:solidFill>
                <a:latin typeface="Arial" pitchFamily="34" charset="0"/>
                <a:cs typeface="Arial" pitchFamily="34" charset="0"/>
              </a:rPr>
              <a:t>ème</a:t>
            </a:r>
            <a:r>
              <a:rPr lang="fr-FR" altLang="fr-FR" sz="4000" b="1" dirty="0" smtClean="0">
                <a:solidFill>
                  <a:srgbClr val="FF0000"/>
                </a:solidFill>
                <a:latin typeface="Arial" pitchFamily="34" charset="0"/>
                <a:cs typeface="Arial" pitchFamily="34" charset="0"/>
              </a:rPr>
              <a:t> année</a:t>
            </a:r>
          </a:p>
          <a:p>
            <a:pPr algn="ctr">
              <a:lnSpc>
                <a:spcPct val="70000"/>
              </a:lnSpc>
            </a:pPr>
            <a:r>
              <a:rPr lang="fr-FR" sz="4000" b="1" dirty="0" smtClean="0">
                <a:ln w="13462">
                  <a:solidFill>
                    <a:prstClr val="white"/>
                  </a:solidFill>
                  <a:prstDash val="solid"/>
                </a:ln>
                <a:solidFill>
                  <a:srgbClr val="FF0000"/>
                </a:solidFill>
                <a:latin typeface="Arial" pitchFamily="34" charset="0"/>
                <a:cs typeface="Arial" pitchFamily="34" charset="0"/>
              </a:rPr>
              <a:t>L</a:t>
            </a:r>
            <a:r>
              <a:rPr lang="fr-FR" sz="4000" b="1" dirty="0" smtClean="0">
                <a:ln w="13462">
                  <a:solidFill>
                    <a:prstClr val="white"/>
                  </a:solidFill>
                  <a:prstDash val="solid"/>
                </a:ln>
                <a:solidFill>
                  <a:srgbClr val="FF0000"/>
                </a:solidFill>
                <a:latin typeface="Arial" pitchFamily="34" charset="0"/>
                <a:cs typeface="Arial" pitchFamily="34" charset="0"/>
              </a:rPr>
              <a:t>es greffes gingivales</a:t>
            </a:r>
          </a:p>
          <a:p>
            <a:pPr algn="ctr"/>
            <a:endParaRPr lang="fr-FR" sz="2800" b="1" dirty="0" smtClean="0">
              <a:solidFill>
                <a:prstClr val="black"/>
              </a:solidFill>
              <a:effectLst>
                <a:outerShdw blurRad="38100" dist="38100" dir="2700000" algn="tl">
                  <a:srgbClr val="C0C0C0"/>
                </a:outerShdw>
              </a:effectLst>
              <a:latin typeface="Arial" pitchFamily="34" charset="0"/>
              <a:cs typeface="Arial" pitchFamily="34" charset="0"/>
            </a:endParaRPr>
          </a:p>
          <a:p>
            <a:pPr algn="r"/>
            <a:r>
              <a:rPr lang="fr-FR" sz="2800" b="1" dirty="0" smtClean="0">
                <a:solidFill>
                  <a:prstClr val="black"/>
                </a:solidFill>
                <a:effectLst>
                  <a:outerShdw blurRad="38100" dist="38100" dir="2700000" algn="tl">
                    <a:srgbClr val="C0C0C0"/>
                  </a:outerShdw>
                </a:effectLst>
                <a:latin typeface="Arial" pitchFamily="34" charset="0"/>
                <a:cs typeface="Arial" pitchFamily="34" charset="0"/>
              </a:rPr>
              <a:t>Pr BOUDJELLEL</a:t>
            </a:r>
            <a:endParaRPr lang="fr-FR" sz="2800" dirty="0">
              <a:latin typeface="Arial" pitchFamily="34" charset="0"/>
              <a:cs typeface="Arial" pitchFamily="34" charset="0"/>
            </a:endParaRPr>
          </a:p>
        </p:txBody>
      </p:sp>
      <p:sp>
        <p:nvSpPr>
          <p:cNvPr id="3" name="Rectangle 3"/>
          <p:cNvSpPr>
            <a:spLocks noChangeArrowheads="1"/>
          </p:cNvSpPr>
          <p:nvPr/>
        </p:nvSpPr>
        <p:spPr bwMode="auto">
          <a:xfrm>
            <a:off x="1357290" y="357166"/>
            <a:ext cx="6572296" cy="1741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r>
              <a:rPr lang="fr-FR" altLang="fr-FR" sz="2000" b="1" dirty="0" smtClean="0">
                <a:latin typeface="Arial" pitchFamily="34" charset="0"/>
                <a:ea typeface="Comic Sans MS" charset="0"/>
                <a:cs typeface="Arial" pitchFamily="34" charset="0"/>
              </a:rPr>
              <a:t>UNIVERSITE  BADJI MOKHTAR</a:t>
            </a:r>
          </a:p>
          <a:p>
            <a:pPr algn="ctr" fontAlgn="base">
              <a:spcBef>
                <a:spcPct val="0"/>
              </a:spcBef>
              <a:spcAft>
                <a:spcPct val="0"/>
              </a:spcAft>
            </a:pPr>
            <a:r>
              <a:rPr lang="fr-FR" altLang="fr-FR" sz="2000" b="1" dirty="0" smtClean="0">
                <a:latin typeface="Arial" pitchFamily="34" charset="0"/>
                <a:ea typeface="Comic Sans MS" charset="0"/>
                <a:cs typeface="Arial" pitchFamily="34" charset="0"/>
              </a:rPr>
              <a:t>FACULTE </a:t>
            </a:r>
            <a:r>
              <a:rPr lang="fr-FR" altLang="fr-FR" sz="2000" b="1" dirty="0">
                <a:latin typeface="Arial" pitchFamily="34" charset="0"/>
                <a:ea typeface="Comic Sans MS" charset="0"/>
                <a:cs typeface="Arial" pitchFamily="34" charset="0"/>
              </a:rPr>
              <a:t>DE MEDECINE </a:t>
            </a:r>
            <a:br>
              <a:rPr lang="fr-FR" altLang="fr-FR" sz="2000" b="1" dirty="0">
                <a:latin typeface="Arial" pitchFamily="34" charset="0"/>
                <a:ea typeface="Comic Sans MS" charset="0"/>
                <a:cs typeface="Arial" pitchFamily="34" charset="0"/>
              </a:rPr>
            </a:br>
            <a:r>
              <a:rPr lang="fr-FR" altLang="fr-FR" sz="2000" b="1" dirty="0">
                <a:latin typeface="Arial" pitchFamily="34" charset="0"/>
                <a:ea typeface="Comic Sans MS" charset="0"/>
                <a:cs typeface="Arial" pitchFamily="34" charset="0"/>
              </a:rPr>
              <a:t>DEPARTEMENT DE </a:t>
            </a:r>
            <a:r>
              <a:rPr lang="fr-FR" altLang="fr-FR" sz="2000" b="1" dirty="0" smtClean="0">
                <a:latin typeface="Arial" pitchFamily="34" charset="0"/>
                <a:ea typeface="Comic Sans MS" charset="0"/>
                <a:cs typeface="Arial" pitchFamily="34" charset="0"/>
              </a:rPr>
              <a:t>MEDECINE DENTAIRE</a:t>
            </a:r>
            <a:endParaRPr lang="fr-FR" altLang="fr-FR" sz="2000" dirty="0">
              <a:latin typeface="Arial" pitchFamily="34" charset="0"/>
              <a:ea typeface="Comic Sans MS" charset="0"/>
              <a:cs typeface="Arial" pitchFamily="34" charset="0"/>
            </a:endParaRPr>
          </a:p>
        </p:txBody>
      </p:sp>
      <p:sp>
        <p:nvSpPr>
          <p:cNvPr id="4" name="Rectangle 3"/>
          <p:cNvSpPr/>
          <p:nvPr/>
        </p:nvSpPr>
        <p:spPr>
          <a:xfrm>
            <a:off x="2500298" y="6000768"/>
            <a:ext cx="4053224" cy="369332"/>
          </a:xfrm>
          <a:prstGeom prst="rect">
            <a:avLst/>
          </a:prstGeom>
        </p:spPr>
        <p:txBody>
          <a:bodyPr wrap="none">
            <a:spAutoFit/>
          </a:bodyPr>
          <a:lstStyle/>
          <a:p>
            <a:pPr algn="ctr" fontAlgn="base">
              <a:spcBef>
                <a:spcPct val="0"/>
              </a:spcBef>
              <a:spcAft>
                <a:spcPct val="0"/>
              </a:spcAft>
            </a:pPr>
            <a:r>
              <a:rPr lang="fr-FR" altLang="fr-FR" b="1" u="sng" dirty="0" smtClean="0">
                <a:latin typeface="Arial" pitchFamily="34" charset="0"/>
                <a:ea typeface="Comic Sans MS" charset="0"/>
                <a:cs typeface="Arial" pitchFamily="34" charset="0"/>
              </a:rPr>
              <a:t>ANNEE UNIVERSITAIRE: 2019/2020</a:t>
            </a:r>
            <a:endParaRPr lang="fr-FR" altLang="fr-FR" dirty="0">
              <a:latin typeface="Arial" pitchFamily="34" charset="0"/>
              <a:ea typeface="Comic Sans MS"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571480"/>
            <a:ext cx="8429684" cy="3970318"/>
          </a:xfrm>
          <a:prstGeom prst="rect">
            <a:avLst/>
          </a:prstGeom>
        </p:spPr>
        <p:txBody>
          <a:bodyPr wrap="square">
            <a:spAutoFit/>
          </a:bodyPr>
          <a:lstStyle/>
          <a:p>
            <a:pPr algn="just">
              <a:buFont typeface="Wingdings" panose="05000000000000000000" pitchFamily="2" charset="2"/>
              <a:buNone/>
            </a:pPr>
            <a:r>
              <a:rPr lang="fr-FR" sz="2800" b="1" dirty="0" smtClean="0">
                <a:solidFill>
                  <a:srgbClr val="FF0000"/>
                </a:solidFill>
                <a:latin typeface="Tw Cen MT" pitchFamily="34" charset="0"/>
              </a:rPr>
              <a:t>Contre-indications </a:t>
            </a:r>
            <a:r>
              <a:rPr lang="fr-FR" sz="2800" b="1" dirty="0">
                <a:solidFill>
                  <a:srgbClr val="FF0000"/>
                </a:solidFill>
                <a:latin typeface="Tw Cen MT" pitchFamily="34" charset="0"/>
              </a:rPr>
              <a:t>spécifiques du recouvrement radiculaire par greffe gingivale  </a:t>
            </a:r>
            <a:r>
              <a:rPr lang="fr-FR" sz="2800" b="1" dirty="0" smtClean="0">
                <a:solidFill>
                  <a:srgbClr val="FF0000"/>
                </a:solidFill>
                <a:latin typeface="Tw Cen MT" pitchFamily="34" charset="0"/>
              </a:rPr>
              <a:t>:</a:t>
            </a:r>
          </a:p>
          <a:p>
            <a:pPr algn="just">
              <a:buFont typeface="Wingdings" panose="05000000000000000000" pitchFamily="2" charset="2"/>
              <a:buNone/>
            </a:pPr>
            <a:endParaRPr lang="fr-FR" sz="2800" b="1" dirty="0">
              <a:latin typeface="Tw Cen MT" pitchFamily="34" charset="0"/>
            </a:endParaRPr>
          </a:p>
          <a:p>
            <a:pPr algn="just">
              <a:buFont typeface="Wingdings" panose="05000000000000000000" pitchFamily="2" charset="2"/>
              <a:buNone/>
            </a:pPr>
            <a:r>
              <a:rPr lang="fr-FR" sz="2800" dirty="0">
                <a:latin typeface="Tw Cen MT" pitchFamily="34" charset="0"/>
              </a:rPr>
              <a:t>  -la mauvaise qualité du tissu donneur ;</a:t>
            </a:r>
          </a:p>
          <a:p>
            <a:pPr algn="just">
              <a:buFont typeface="Wingdings" panose="05000000000000000000" pitchFamily="2" charset="2"/>
              <a:buNone/>
            </a:pPr>
            <a:r>
              <a:rPr lang="fr-FR" sz="2800" dirty="0">
                <a:latin typeface="Tw Cen MT" pitchFamily="34" charset="0"/>
              </a:rPr>
              <a:t>  -les récessions de classe </a:t>
            </a:r>
            <a:r>
              <a:rPr lang="fr-FR" sz="2800" dirty="0" smtClean="0">
                <a:latin typeface="Tw Cen MT" pitchFamily="34" charset="0"/>
              </a:rPr>
              <a:t>III </a:t>
            </a:r>
            <a:r>
              <a:rPr lang="fr-FR" sz="2800" dirty="0">
                <a:latin typeface="Tw Cen MT" pitchFamily="34" charset="0"/>
              </a:rPr>
              <a:t>ou </a:t>
            </a:r>
            <a:r>
              <a:rPr lang="fr-FR" sz="2800" dirty="0" smtClean="0">
                <a:latin typeface="Tw Cen MT" pitchFamily="34" charset="0"/>
              </a:rPr>
              <a:t>IV </a:t>
            </a:r>
            <a:r>
              <a:rPr lang="fr-FR" sz="2800" dirty="0">
                <a:latin typeface="Tw Cen MT" pitchFamily="34" charset="0"/>
              </a:rPr>
              <a:t>de Miller ;</a:t>
            </a:r>
          </a:p>
          <a:p>
            <a:pPr algn="just">
              <a:buFont typeface="Wingdings" panose="05000000000000000000" pitchFamily="2" charset="2"/>
              <a:buNone/>
            </a:pPr>
            <a:r>
              <a:rPr lang="fr-FR" sz="2800" dirty="0">
                <a:latin typeface="Tw Cen MT" pitchFamily="34" charset="0"/>
              </a:rPr>
              <a:t>  -un diamètre </a:t>
            </a:r>
            <a:r>
              <a:rPr lang="fr-FR" sz="2800" dirty="0" err="1">
                <a:latin typeface="Tw Cen MT" pitchFamily="34" charset="0"/>
              </a:rPr>
              <a:t>mésio</a:t>
            </a:r>
            <a:r>
              <a:rPr lang="fr-FR" sz="2800" dirty="0">
                <a:latin typeface="Tw Cen MT" pitchFamily="34" charset="0"/>
              </a:rPr>
              <a:t>-distal de la racine exposée supérieur aux dimensions horizontales des tissus interproximaux. </a:t>
            </a:r>
          </a:p>
          <a:p>
            <a:pPr algn="just">
              <a:buFont typeface="Wingdings" panose="05000000000000000000" pitchFamily="2" charset="2"/>
              <a:buNone/>
            </a:pPr>
            <a:endParaRPr lang="fr-FR" sz="2800" b="1"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10</a:t>
            </a:fld>
            <a:endParaRPr lang="fr-FR">
              <a:solidFill>
                <a:prstClr val="black">
                  <a:tint val="75000"/>
                </a:prstClr>
              </a:solidFill>
            </a:endParaRPr>
          </a:p>
        </p:txBody>
      </p:sp>
    </p:spTree>
    <p:extLst>
      <p:ext uri="{BB962C8B-B14F-4D97-AF65-F5344CB8AC3E}">
        <p14:creationId xmlns:p14="http://schemas.microsoft.com/office/powerpoint/2010/main" xmlns="" val="3910233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2910" y="642918"/>
            <a:ext cx="7661130" cy="3539430"/>
          </a:xfrm>
          <a:prstGeom prst="rect">
            <a:avLst/>
          </a:prstGeom>
        </p:spPr>
        <p:txBody>
          <a:bodyPr wrap="square">
            <a:spAutoFit/>
          </a:bodyPr>
          <a:lstStyle/>
          <a:p>
            <a:pPr algn="just">
              <a:buFont typeface="Wingdings" panose="05000000000000000000" pitchFamily="2" charset="2"/>
              <a:buNone/>
            </a:pPr>
            <a:r>
              <a:rPr lang="fr-FR" sz="2800" b="1" dirty="0" smtClean="0">
                <a:solidFill>
                  <a:srgbClr val="FF0000"/>
                </a:solidFill>
                <a:latin typeface="Tw Cen MT" pitchFamily="34" charset="0"/>
              </a:rPr>
              <a:t>Objectifs</a:t>
            </a:r>
          </a:p>
          <a:p>
            <a:pPr algn="just">
              <a:buFont typeface="Wingdings" panose="05000000000000000000" pitchFamily="2" charset="2"/>
              <a:buNone/>
            </a:pPr>
            <a:endParaRPr lang="fr-FR" sz="2800" b="1" dirty="0">
              <a:solidFill>
                <a:srgbClr val="FF0000"/>
              </a:solidFill>
              <a:latin typeface="Tw Cen MT" pitchFamily="34" charset="0"/>
            </a:endParaRPr>
          </a:p>
          <a:p>
            <a:pPr algn="just">
              <a:buFont typeface="Wingdings" panose="05000000000000000000" pitchFamily="2" charset="2"/>
              <a:buNone/>
            </a:pPr>
            <a:r>
              <a:rPr lang="fr-FR" sz="2800" dirty="0">
                <a:latin typeface="Tw Cen MT" pitchFamily="34" charset="0"/>
              </a:rPr>
              <a:t>Deux objectifs principaux peuvent être recherchés </a:t>
            </a:r>
            <a:r>
              <a:rPr lang="fr-FR" sz="2800" dirty="0" smtClean="0">
                <a:latin typeface="Tw Cen MT" pitchFamily="34" charset="0"/>
              </a:rPr>
              <a:t>:</a:t>
            </a:r>
          </a:p>
          <a:p>
            <a:pPr algn="just">
              <a:buFont typeface="Wingdings" panose="05000000000000000000" pitchFamily="2" charset="2"/>
              <a:buNone/>
            </a:pPr>
            <a:endParaRPr lang="fr-FR" sz="2800" dirty="0">
              <a:latin typeface="Tw Cen MT" pitchFamily="34" charset="0"/>
            </a:endParaRPr>
          </a:p>
          <a:p>
            <a:pPr algn="just">
              <a:buFont typeface="Wingdings" panose="05000000000000000000" pitchFamily="2" charset="2"/>
              <a:buNone/>
            </a:pPr>
            <a:r>
              <a:rPr lang="fr-FR" sz="2800" dirty="0">
                <a:latin typeface="Tw Cen MT" pitchFamily="34" charset="0"/>
              </a:rPr>
              <a:t>– augmentation de la hauteur et de l’épaisseur gingivales ;</a:t>
            </a:r>
          </a:p>
          <a:p>
            <a:pPr algn="just">
              <a:buFont typeface="Wingdings" panose="05000000000000000000" pitchFamily="2" charset="2"/>
              <a:buNone/>
            </a:pPr>
            <a:r>
              <a:rPr lang="fr-FR" sz="2800" dirty="0" smtClean="0">
                <a:latin typeface="Tw Cen MT" pitchFamily="34" charset="0"/>
              </a:rPr>
              <a:t>– recouvrement </a:t>
            </a:r>
            <a:r>
              <a:rPr lang="fr-FR" sz="2800" dirty="0">
                <a:latin typeface="Tw Cen MT" pitchFamily="34" charset="0"/>
              </a:rPr>
              <a:t>des récessions parodontales dans les classes I et II de Miller</a:t>
            </a:r>
            <a:r>
              <a:rPr lang="fr-FR" sz="2800" dirty="0" smtClean="0">
                <a:latin typeface="Tw Cen MT" pitchFamily="34" charset="0"/>
              </a:rPr>
              <a:t>.</a:t>
            </a:r>
            <a:endParaRPr lang="fr-FR" sz="2800" b="1"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11</a:t>
            </a:fld>
            <a:endParaRPr lang="fr-FR">
              <a:solidFill>
                <a:prstClr val="black">
                  <a:tint val="75000"/>
                </a:prstClr>
              </a:solidFill>
            </a:endParaRPr>
          </a:p>
        </p:txBody>
      </p:sp>
    </p:spTree>
    <p:extLst>
      <p:ext uri="{BB962C8B-B14F-4D97-AF65-F5344CB8AC3E}">
        <p14:creationId xmlns:p14="http://schemas.microsoft.com/office/powerpoint/2010/main" xmlns="" val="3704279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214290"/>
            <a:ext cx="8215370" cy="3108543"/>
          </a:xfrm>
          <a:prstGeom prst="rect">
            <a:avLst/>
          </a:prstGeom>
        </p:spPr>
        <p:txBody>
          <a:bodyPr wrap="square">
            <a:spAutoFit/>
          </a:bodyPr>
          <a:lstStyle/>
          <a:p>
            <a:pPr algn="just">
              <a:buFont typeface="Wingdings" panose="05000000000000000000" pitchFamily="2" charset="2"/>
              <a:buNone/>
            </a:pPr>
            <a:r>
              <a:rPr lang="fr-FR" sz="2800" b="1" dirty="0" smtClean="0">
                <a:solidFill>
                  <a:srgbClr val="FF0000"/>
                </a:solidFill>
                <a:latin typeface="Tw Cen MT" pitchFamily="34" charset="0"/>
              </a:rPr>
              <a:t>Technique</a:t>
            </a:r>
          </a:p>
          <a:p>
            <a:pPr algn="just">
              <a:buFont typeface="Wingdings" panose="05000000000000000000" pitchFamily="2" charset="2"/>
              <a:buNone/>
            </a:pPr>
            <a:r>
              <a:rPr lang="fr-FR" sz="2800" dirty="0" smtClean="0">
                <a:latin typeface="Tw Cen MT" pitchFamily="34" charset="0"/>
              </a:rPr>
              <a:t>consiste en </a:t>
            </a:r>
            <a:r>
              <a:rPr lang="fr-FR" sz="2800" dirty="0">
                <a:latin typeface="Tw Cen MT" pitchFamily="34" charset="0"/>
              </a:rPr>
              <a:t>la mise en place, au niveau de la </a:t>
            </a:r>
            <a:r>
              <a:rPr lang="fr-FR" sz="2800" dirty="0" smtClean="0">
                <a:latin typeface="Tw Cen MT" pitchFamily="34" charset="0"/>
              </a:rPr>
              <a:t>zone à </a:t>
            </a:r>
            <a:r>
              <a:rPr lang="fr-FR" sz="2800" dirty="0">
                <a:latin typeface="Tw Cen MT" pitchFamily="34" charset="0"/>
              </a:rPr>
              <a:t>traiter, d’un </a:t>
            </a:r>
            <a:r>
              <a:rPr lang="fr-FR" sz="2800" dirty="0" smtClean="0">
                <a:latin typeface="Tw Cen MT" pitchFamily="34" charset="0"/>
              </a:rPr>
              <a:t>greffon </a:t>
            </a:r>
            <a:r>
              <a:rPr lang="fr-FR" sz="2800" dirty="0" err="1" smtClean="0">
                <a:latin typeface="Tw Cen MT" pitchFamily="34" charset="0"/>
              </a:rPr>
              <a:t>épithélioconjonctif</a:t>
            </a:r>
            <a:r>
              <a:rPr lang="fr-FR" sz="2800" dirty="0" smtClean="0">
                <a:latin typeface="Tw Cen MT" pitchFamily="34" charset="0"/>
              </a:rPr>
              <a:t> prélevé de :</a:t>
            </a:r>
          </a:p>
          <a:p>
            <a:pPr algn="just"/>
            <a:endParaRPr lang="fr-FR" sz="2800" b="1" dirty="0" smtClean="0">
              <a:latin typeface="Tw Cen MT" pitchFamily="34" charset="0"/>
            </a:endParaRPr>
          </a:p>
          <a:p>
            <a:pPr algn="just"/>
            <a:r>
              <a:rPr lang="fr-FR" sz="2800" b="1" dirty="0" smtClean="0">
                <a:latin typeface="Tw Cen MT" pitchFamily="34" charset="0"/>
              </a:rPr>
              <a:t>1. Le palais</a:t>
            </a:r>
            <a:r>
              <a:rPr lang="fr-FR" sz="2800" b="1" dirty="0">
                <a:latin typeface="Tw Cen MT" pitchFamily="34" charset="0"/>
              </a:rPr>
              <a:t> </a:t>
            </a:r>
            <a:r>
              <a:rPr lang="fr-FR" sz="2800" b="1" dirty="0" smtClean="0">
                <a:latin typeface="Tw Cen MT" pitchFamily="34" charset="0"/>
              </a:rPr>
              <a:t>:</a:t>
            </a:r>
          </a:p>
          <a:p>
            <a:pPr algn="just"/>
            <a:r>
              <a:rPr lang="fr-FR" sz="2800" dirty="0" smtClean="0">
                <a:latin typeface="Tw Cen MT" pitchFamily="34" charset="0"/>
              </a:rPr>
              <a:t>dernière </a:t>
            </a:r>
            <a:r>
              <a:rPr lang="fr-FR" sz="2800" dirty="0">
                <a:latin typeface="Tw Cen MT" pitchFamily="34" charset="0"/>
              </a:rPr>
              <a:t>papille </a:t>
            </a:r>
            <a:r>
              <a:rPr lang="fr-FR" sz="2800" dirty="0" err="1" smtClean="0">
                <a:latin typeface="Tw Cen MT" pitchFamily="34" charset="0"/>
              </a:rPr>
              <a:t>bunoïde</a:t>
            </a:r>
            <a:r>
              <a:rPr lang="fr-FR" sz="2800" dirty="0" smtClean="0">
                <a:latin typeface="Tw Cen MT" pitchFamily="34" charset="0"/>
              </a:rPr>
              <a:t>, à la </a:t>
            </a:r>
            <a:r>
              <a:rPr lang="fr-FR" sz="2800" dirty="0">
                <a:latin typeface="Tw Cen MT" pitchFamily="34" charset="0"/>
              </a:rPr>
              <a:t>zone du canal palatin postérieurement</a:t>
            </a:r>
            <a:r>
              <a:rPr lang="fr-FR" sz="2800" dirty="0" smtClean="0">
                <a:latin typeface="Tw Cen MT" pitchFamily="34" charset="0"/>
              </a:rPr>
              <a:t>.</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12</a:t>
            </a:fld>
            <a:endParaRPr lang="fr-FR">
              <a:solidFill>
                <a:prstClr val="black">
                  <a:tint val="75000"/>
                </a:prstClr>
              </a:solidFill>
            </a:endParaRPr>
          </a:p>
        </p:txBody>
      </p:sp>
      <p:sp>
        <p:nvSpPr>
          <p:cNvPr id="72706" name="AutoShape 2" descr="Résultat de recherche d'images pour &quot;sites donneurs pour greffe gingiva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2708" name="AutoShape 4" descr="Résultat de recherche d'images pour &quot;sites donneurs pour greffe gingiva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2710" name="AutoShape 6" descr="Résultat de recherche d'images pour &quot;sites donneurs pour greffe gingiva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2712" name="Picture 8" descr="Résultat de recherche d'images pour &quot;sites donneurs pour greffe gingivale&quot;"/>
          <p:cNvPicPr>
            <a:picLocks noChangeAspect="1" noChangeArrowheads="1"/>
          </p:cNvPicPr>
          <p:nvPr/>
        </p:nvPicPr>
        <p:blipFill>
          <a:blip r:embed="rId2"/>
          <a:srcRect/>
          <a:stretch>
            <a:fillRect/>
          </a:stretch>
        </p:blipFill>
        <p:spPr bwMode="auto">
          <a:xfrm rot="10800000">
            <a:off x="2285984" y="3214686"/>
            <a:ext cx="5715000" cy="3448051"/>
          </a:xfrm>
          <a:prstGeom prst="rect">
            <a:avLst/>
          </a:prstGeom>
          <a:noFill/>
        </p:spPr>
      </p:pic>
    </p:spTree>
    <p:extLst>
      <p:ext uri="{BB962C8B-B14F-4D97-AF65-F5344CB8AC3E}">
        <p14:creationId xmlns:p14="http://schemas.microsoft.com/office/powerpoint/2010/main" xmlns="" val="1624576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Résultat de recherche d'images pour &quot;prelevements gingival&quot;"/>
          <p:cNvPicPr>
            <a:picLocks noChangeAspect="1" noChangeArrowheads="1"/>
          </p:cNvPicPr>
          <p:nvPr/>
        </p:nvPicPr>
        <p:blipFill>
          <a:blip r:embed="rId2"/>
          <a:srcRect/>
          <a:stretch>
            <a:fillRect/>
          </a:stretch>
        </p:blipFill>
        <p:spPr bwMode="auto">
          <a:xfrm>
            <a:off x="1857356" y="1571612"/>
            <a:ext cx="5458024" cy="32861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857232"/>
            <a:ext cx="7929618" cy="2246769"/>
          </a:xfrm>
          <a:prstGeom prst="rect">
            <a:avLst/>
          </a:prstGeom>
        </p:spPr>
        <p:txBody>
          <a:bodyPr wrap="square">
            <a:spAutoFit/>
          </a:bodyPr>
          <a:lstStyle/>
          <a:p>
            <a:pPr algn="just">
              <a:buFont typeface="Wingdings" panose="05000000000000000000" pitchFamily="2" charset="2"/>
              <a:buNone/>
            </a:pPr>
            <a:r>
              <a:rPr lang="fr-FR" sz="2800" b="1" dirty="0">
                <a:latin typeface="Tw Cen MT" pitchFamily="34" charset="0"/>
              </a:rPr>
              <a:t>2. Tubérosités :</a:t>
            </a:r>
          </a:p>
          <a:p>
            <a:pPr algn="just">
              <a:buFont typeface="Wingdings" panose="05000000000000000000" pitchFamily="2" charset="2"/>
              <a:buNone/>
            </a:pPr>
            <a:r>
              <a:rPr lang="fr-FR" sz="2800" dirty="0">
                <a:latin typeface="Tw Cen MT" pitchFamily="34" charset="0"/>
              </a:rPr>
              <a:t>La possibilité de prélèvement dépend de la présence ou non de la dent de sagesse.</a:t>
            </a:r>
          </a:p>
          <a:p>
            <a:pPr algn="just">
              <a:buFont typeface="Wingdings" panose="05000000000000000000" pitchFamily="2" charset="2"/>
              <a:buNone/>
            </a:pPr>
            <a:r>
              <a:rPr lang="fr-FR" sz="2800" dirty="0">
                <a:latin typeface="Tw Cen MT" pitchFamily="34" charset="0"/>
              </a:rPr>
              <a:t>La densité fibreuse du tissu de tubérosité est supérieure à celle du chorion palatin</a:t>
            </a:r>
            <a:r>
              <a:rPr lang="fr-FR" sz="2800" dirty="0" smtClean="0">
                <a:latin typeface="Tw Cen MT" pitchFamily="34" charset="0"/>
              </a:rPr>
              <a:t>.</a:t>
            </a: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14</a:t>
            </a:fld>
            <a:endParaRPr lang="fr-FR">
              <a:solidFill>
                <a:prstClr val="black">
                  <a:tint val="75000"/>
                </a:prstClr>
              </a:solidFill>
            </a:endParaRPr>
          </a:p>
        </p:txBody>
      </p:sp>
      <p:pic>
        <p:nvPicPr>
          <p:cNvPr id="73730" name="Picture 2" descr="Résultat de recherche d'images pour &quot;prelevement gingival sur tubérosité maxillaire&quot;"/>
          <p:cNvPicPr>
            <a:picLocks noChangeAspect="1" noChangeArrowheads="1"/>
          </p:cNvPicPr>
          <p:nvPr/>
        </p:nvPicPr>
        <p:blipFill>
          <a:blip r:embed="rId2"/>
          <a:srcRect/>
          <a:stretch>
            <a:fillRect/>
          </a:stretch>
        </p:blipFill>
        <p:spPr bwMode="auto">
          <a:xfrm>
            <a:off x="2071670" y="3286124"/>
            <a:ext cx="5850465" cy="3290887"/>
          </a:xfrm>
          <a:prstGeom prst="rect">
            <a:avLst/>
          </a:prstGeom>
          <a:noFill/>
        </p:spPr>
      </p:pic>
    </p:spTree>
    <p:extLst>
      <p:ext uri="{BB962C8B-B14F-4D97-AF65-F5344CB8AC3E}">
        <p14:creationId xmlns:p14="http://schemas.microsoft.com/office/powerpoint/2010/main" xmlns="" val="2751679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857232"/>
            <a:ext cx="7929618" cy="1384995"/>
          </a:xfrm>
          <a:prstGeom prst="rect">
            <a:avLst/>
          </a:prstGeom>
        </p:spPr>
        <p:txBody>
          <a:bodyPr wrap="square">
            <a:spAutoFit/>
          </a:bodyPr>
          <a:lstStyle/>
          <a:p>
            <a:pPr algn="just">
              <a:buFont typeface="Wingdings" panose="05000000000000000000" pitchFamily="2" charset="2"/>
              <a:buNone/>
            </a:pPr>
            <a:r>
              <a:rPr lang="fr-FR" sz="2800" b="1" dirty="0" smtClean="0">
                <a:latin typeface="Tw Cen MT" pitchFamily="34" charset="0"/>
              </a:rPr>
              <a:t>3</a:t>
            </a:r>
            <a:r>
              <a:rPr lang="fr-FR" sz="2800" b="1" dirty="0">
                <a:latin typeface="Tw Cen MT" pitchFamily="34" charset="0"/>
              </a:rPr>
              <a:t>. Crête </a:t>
            </a:r>
            <a:r>
              <a:rPr lang="fr-FR" sz="2800" b="1" dirty="0" smtClean="0">
                <a:latin typeface="Tw Cen MT" pitchFamily="34" charset="0"/>
              </a:rPr>
              <a:t>édentée :</a:t>
            </a:r>
            <a:endParaRPr lang="fr-FR" sz="2800" b="1" dirty="0">
              <a:latin typeface="Tw Cen MT" pitchFamily="34" charset="0"/>
            </a:endParaRPr>
          </a:p>
          <a:p>
            <a:pPr algn="just">
              <a:buFont typeface="Wingdings" panose="05000000000000000000" pitchFamily="2" charset="2"/>
              <a:buNone/>
            </a:pPr>
            <a:r>
              <a:rPr lang="fr-FR" sz="2800" dirty="0">
                <a:latin typeface="Tw Cen MT" pitchFamily="34" charset="0"/>
              </a:rPr>
              <a:t>Source donneuse pour des greffons de faible épaisseur.</a:t>
            </a: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15</a:t>
            </a:fld>
            <a:endParaRPr lang="fr-FR">
              <a:solidFill>
                <a:prstClr val="black">
                  <a:tint val="75000"/>
                </a:prstClr>
              </a:solidFill>
            </a:endParaRPr>
          </a:p>
        </p:txBody>
      </p:sp>
    </p:spTree>
    <p:extLst>
      <p:ext uri="{BB962C8B-B14F-4D97-AF65-F5344CB8AC3E}">
        <p14:creationId xmlns:p14="http://schemas.microsoft.com/office/powerpoint/2010/main" xmlns="" val="2751679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282" y="500042"/>
            <a:ext cx="8501122" cy="3970318"/>
          </a:xfrm>
          <a:prstGeom prst="rect">
            <a:avLst/>
          </a:prstGeom>
        </p:spPr>
        <p:txBody>
          <a:bodyPr wrap="square">
            <a:spAutoFit/>
          </a:bodyPr>
          <a:lstStyle/>
          <a:p>
            <a:pPr algn="just"/>
            <a:r>
              <a:rPr lang="fr-FR" sz="2800" dirty="0" smtClean="0">
                <a:latin typeface="Tw Cen MT" pitchFamily="34" charset="0"/>
              </a:rPr>
              <a:t>Les différents temps opératoires sont :</a:t>
            </a:r>
          </a:p>
          <a:p>
            <a:pPr algn="just"/>
            <a:endParaRPr lang="fr-FR" sz="2800" dirty="0" smtClean="0">
              <a:latin typeface="Tw Cen MT" pitchFamily="34" charset="0"/>
            </a:endParaRPr>
          </a:p>
          <a:p>
            <a:pPr algn="just"/>
            <a:r>
              <a:rPr lang="fr-FR" sz="2800" b="1" dirty="0" smtClean="0">
                <a:solidFill>
                  <a:srgbClr val="00B050"/>
                </a:solidFill>
                <a:latin typeface="Tw Cen MT" pitchFamily="34" charset="0"/>
              </a:rPr>
              <a:t>Préparation </a:t>
            </a:r>
            <a:r>
              <a:rPr lang="fr-FR" sz="2800" b="1" dirty="0">
                <a:solidFill>
                  <a:srgbClr val="00B050"/>
                </a:solidFill>
                <a:latin typeface="Tw Cen MT" pitchFamily="34" charset="0"/>
              </a:rPr>
              <a:t>du lit </a:t>
            </a:r>
            <a:r>
              <a:rPr lang="fr-FR" sz="2800" b="1" dirty="0" smtClean="0">
                <a:solidFill>
                  <a:srgbClr val="00B050"/>
                </a:solidFill>
                <a:latin typeface="Tw Cen MT" pitchFamily="34" charset="0"/>
              </a:rPr>
              <a:t>receveur :</a:t>
            </a:r>
          </a:p>
          <a:p>
            <a:pPr algn="just"/>
            <a:r>
              <a:rPr lang="fr-FR" sz="2800" dirty="0" smtClean="0">
                <a:latin typeface="Tw Cen MT" pitchFamily="34" charset="0"/>
              </a:rPr>
              <a:t>afin de permettre la vascularisation du greffon et éviter sa nécrose au cours de la cicatrisation, le lit receveur doit être large (du double de la taille de la zone </a:t>
            </a:r>
            <a:r>
              <a:rPr lang="fr-FR" sz="2800" dirty="0" err="1" smtClean="0">
                <a:latin typeface="Tw Cen MT" pitchFamily="34" charset="0"/>
              </a:rPr>
              <a:t>avasculaire</a:t>
            </a:r>
            <a:r>
              <a:rPr lang="fr-FR" sz="2800" dirty="0" smtClean="0">
                <a:latin typeface="Tw Cen MT" pitchFamily="34" charset="0"/>
              </a:rPr>
              <a:t> à recouvrir) et s’étend donc de part et d’autre de la récession. Le tissu épithélial est éliminé et un lit périosté est préparé au-delà de la ligne de jonction mucogingivale</a:t>
            </a:r>
            <a:endParaRPr lang="fr-FR" sz="2800" b="1" dirty="0" smtClean="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16</a:t>
            </a:fld>
            <a:endParaRPr lang="fr-FR">
              <a:solidFill>
                <a:prstClr val="black">
                  <a:tint val="75000"/>
                </a:prstClr>
              </a:solidFill>
            </a:endParaRPr>
          </a:p>
        </p:txBody>
      </p:sp>
    </p:spTree>
    <p:extLst>
      <p:ext uri="{BB962C8B-B14F-4D97-AF65-F5344CB8AC3E}">
        <p14:creationId xmlns:p14="http://schemas.microsoft.com/office/powerpoint/2010/main" xmlns="" val="3250211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500042"/>
            <a:ext cx="6143256" cy="3970318"/>
          </a:xfrm>
          <a:prstGeom prst="rect">
            <a:avLst/>
          </a:prstGeom>
        </p:spPr>
        <p:txBody>
          <a:bodyPr wrap="square">
            <a:spAutoFit/>
          </a:bodyPr>
          <a:lstStyle/>
          <a:p>
            <a:pPr algn="just">
              <a:buFont typeface="Wingdings" panose="05000000000000000000" pitchFamily="2" charset="2"/>
              <a:buNone/>
            </a:pPr>
            <a:r>
              <a:rPr lang="fr-FR" sz="2800" dirty="0" smtClean="0">
                <a:latin typeface="Tw Cen MT" pitchFamily="34" charset="0"/>
              </a:rPr>
              <a:t>deux incisions horizontales sont réalisées au niveau de chaque papille bordant la récession sur une profondeur de 02 mm, elles se poursuivent par deux incisions verticales dépassant la ligne </a:t>
            </a:r>
            <a:r>
              <a:rPr lang="fr-FR" sz="2800" dirty="0" err="1" smtClean="0">
                <a:latin typeface="Tw Cen MT" pitchFamily="34" charset="0"/>
              </a:rPr>
              <a:t>muco-gingivale</a:t>
            </a:r>
            <a:r>
              <a:rPr lang="fr-FR" sz="2800" dirty="0" smtClean="0">
                <a:latin typeface="Tw Cen MT" pitchFamily="34" charset="0"/>
              </a:rPr>
              <a:t> de 03 </a:t>
            </a:r>
            <a:r>
              <a:rPr lang="fr-FR" sz="2800" dirty="0" err="1" smtClean="0">
                <a:latin typeface="Tw Cen MT" pitchFamily="34" charset="0"/>
              </a:rPr>
              <a:t>mm.</a:t>
            </a:r>
            <a:r>
              <a:rPr lang="fr-FR" sz="2800" dirty="0" smtClean="0">
                <a:latin typeface="Tw Cen MT" pitchFamily="34" charset="0"/>
              </a:rPr>
              <a:t> </a:t>
            </a:r>
          </a:p>
          <a:p>
            <a:pPr algn="just">
              <a:buFont typeface="Wingdings" panose="05000000000000000000" pitchFamily="2" charset="2"/>
              <a:buNone/>
            </a:pPr>
            <a:r>
              <a:rPr lang="fr-FR" sz="2800" dirty="0" smtClean="0">
                <a:latin typeface="Tw Cen MT" pitchFamily="34" charset="0"/>
              </a:rPr>
              <a:t>La dissection de cette partie muqueuse en épaisseur partielle se termine par sa section en lame.</a:t>
            </a:r>
          </a:p>
        </p:txBody>
      </p:sp>
      <p:sp>
        <p:nvSpPr>
          <p:cNvPr id="13" name="Rectangle 12"/>
          <p:cNvSpPr/>
          <p:nvPr/>
        </p:nvSpPr>
        <p:spPr>
          <a:xfrm>
            <a:off x="6357950" y="4286256"/>
            <a:ext cx="2480765" cy="769441"/>
          </a:xfrm>
          <a:prstGeom prst="rect">
            <a:avLst/>
          </a:prstGeom>
        </p:spPr>
        <p:txBody>
          <a:bodyPr wrap="square">
            <a:spAutoFit/>
          </a:bodyPr>
          <a:lstStyle/>
          <a:p>
            <a:pPr algn="ctr"/>
            <a:r>
              <a:rPr lang="fr-FR" sz="2200" dirty="0">
                <a:latin typeface="MyriadPro-Regular"/>
              </a:rPr>
              <a:t>Lit receveur préparé</a:t>
            </a:r>
            <a:endParaRPr lang="fr-FR" sz="2200" dirty="0"/>
          </a:p>
        </p:txBody>
      </p:sp>
      <p:pic>
        <p:nvPicPr>
          <p:cNvPr id="15" name="Image 14"/>
          <p:cNvPicPr>
            <a:picLocks noChangeAspect="1"/>
          </p:cNvPicPr>
          <p:nvPr/>
        </p:nvPicPr>
        <p:blipFill>
          <a:blip r:embed="rId2"/>
          <a:stretch>
            <a:fillRect/>
          </a:stretch>
        </p:blipFill>
        <p:spPr>
          <a:xfrm>
            <a:off x="6643702" y="1000108"/>
            <a:ext cx="2305319" cy="3055159"/>
          </a:xfrm>
          <a:prstGeom prst="rect">
            <a:avLst/>
          </a:prstGeom>
        </p:spPr>
      </p:pic>
      <p:sp>
        <p:nvSpPr>
          <p:cNvPr id="16" name="Espace réservé du numéro de diapositive 15"/>
          <p:cNvSpPr>
            <a:spLocks noGrp="1"/>
          </p:cNvSpPr>
          <p:nvPr>
            <p:ph type="sldNum" sz="quarter" idx="12"/>
          </p:nvPr>
        </p:nvSpPr>
        <p:spPr/>
        <p:txBody>
          <a:bodyPr/>
          <a:lstStyle/>
          <a:p>
            <a:fld id="{8653140C-FFBD-409E-858A-65AFBAF859D9}" type="slidenum">
              <a:rPr lang="fr-FR" smtClean="0">
                <a:solidFill>
                  <a:prstClr val="black">
                    <a:tint val="75000"/>
                  </a:prstClr>
                </a:solidFill>
              </a:rPr>
              <a:pPr/>
              <a:t>17</a:t>
            </a:fld>
            <a:endParaRPr lang="fr-FR">
              <a:solidFill>
                <a:prstClr val="black">
                  <a:tint val="75000"/>
                </a:prstClr>
              </a:solidFill>
            </a:endParaRPr>
          </a:p>
        </p:txBody>
      </p:sp>
    </p:spTree>
    <p:extLst>
      <p:ext uri="{BB962C8B-B14F-4D97-AF65-F5344CB8AC3E}">
        <p14:creationId xmlns:p14="http://schemas.microsoft.com/office/powerpoint/2010/main" xmlns="" val="557303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20" y="714356"/>
            <a:ext cx="8429684" cy="3970318"/>
          </a:xfrm>
          <a:prstGeom prst="rect">
            <a:avLst/>
          </a:prstGeom>
        </p:spPr>
        <p:txBody>
          <a:bodyPr wrap="square">
            <a:spAutoFit/>
          </a:bodyPr>
          <a:lstStyle/>
          <a:p>
            <a:pPr algn="just"/>
            <a:r>
              <a:rPr lang="fr-FR" sz="2800" b="1" dirty="0" smtClean="0">
                <a:latin typeface="Tw Cen MT" pitchFamily="34" charset="0"/>
              </a:rPr>
              <a:t>Prélèvement du greffon :</a:t>
            </a:r>
          </a:p>
          <a:p>
            <a:pPr algn="just"/>
            <a:r>
              <a:rPr lang="fr-FR" sz="2800" dirty="0" smtClean="0">
                <a:latin typeface="Tw Cen MT" pitchFamily="34" charset="0"/>
              </a:rPr>
              <a:t>Un patron est réalisé pour enregistrer les dimensions du site à traiter.</a:t>
            </a:r>
          </a:p>
          <a:p>
            <a:pPr algn="just"/>
            <a:endParaRPr lang="fr-FR" sz="2800" dirty="0" smtClean="0">
              <a:latin typeface="Tw Cen MT" pitchFamily="34" charset="0"/>
            </a:endParaRPr>
          </a:p>
          <a:p>
            <a:pPr algn="just"/>
            <a:endParaRPr lang="fr-FR" sz="2800" dirty="0" smtClean="0">
              <a:latin typeface="Tw Cen MT" pitchFamily="34" charset="0"/>
            </a:endParaRPr>
          </a:p>
          <a:p>
            <a:pPr algn="just"/>
            <a:endParaRPr lang="fr-FR" sz="2800" dirty="0" smtClean="0">
              <a:latin typeface="Tw Cen MT" pitchFamily="34" charset="0"/>
            </a:endParaRPr>
          </a:p>
          <a:p>
            <a:pPr algn="just"/>
            <a:endParaRPr lang="fr-FR" sz="2800" dirty="0" smtClean="0">
              <a:latin typeface="Tw Cen MT" pitchFamily="34" charset="0"/>
            </a:endParaRPr>
          </a:p>
          <a:p>
            <a:pPr algn="just"/>
            <a:endParaRPr lang="fr-FR" sz="2800" dirty="0" smtClean="0">
              <a:latin typeface="Tw Cen MT" pitchFamily="34" charset="0"/>
            </a:endParaRPr>
          </a:p>
          <a:p>
            <a:pPr algn="just"/>
            <a:endParaRPr lang="fr-FR" sz="2800" dirty="0" smtClean="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18</a:t>
            </a:fld>
            <a:endParaRPr lang="fr-FR">
              <a:solidFill>
                <a:prstClr val="black">
                  <a:tint val="75000"/>
                </a:prstClr>
              </a:solidFill>
            </a:endParaRPr>
          </a:p>
        </p:txBody>
      </p:sp>
      <p:pic>
        <p:nvPicPr>
          <p:cNvPr id="4" name="Image 3"/>
          <p:cNvPicPr>
            <a:picLocks noChangeAspect="1"/>
          </p:cNvPicPr>
          <p:nvPr/>
        </p:nvPicPr>
        <p:blipFill>
          <a:blip r:embed="rId2"/>
          <a:stretch>
            <a:fillRect/>
          </a:stretch>
        </p:blipFill>
        <p:spPr>
          <a:xfrm>
            <a:off x="3500430" y="1714488"/>
            <a:ext cx="1908580" cy="2529375"/>
          </a:xfrm>
          <a:prstGeom prst="rect">
            <a:avLst/>
          </a:prstGeom>
        </p:spPr>
      </p:pic>
      <p:sp>
        <p:nvSpPr>
          <p:cNvPr id="5" name="Rectangle 4"/>
          <p:cNvSpPr/>
          <p:nvPr/>
        </p:nvSpPr>
        <p:spPr>
          <a:xfrm>
            <a:off x="5572132" y="3643314"/>
            <a:ext cx="2475964" cy="830997"/>
          </a:xfrm>
          <a:prstGeom prst="rect">
            <a:avLst/>
          </a:prstGeom>
          <a:ln>
            <a:solidFill>
              <a:schemeClr val="accent1"/>
            </a:solidFill>
          </a:ln>
        </p:spPr>
        <p:txBody>
          <a:bodyPr wrap="square">
            <a:spAutoFit/>
          </a:bodyPr>
          <a:lstStyle/>
          <a:p>
            <a:pPr algn="ctr"/>
            <a:r>
              <a:rPr lang="fr-FR" sz="1600" b="1" dirty="0">
                <a:latin typeface="Arial" pitchFamily="34" charset="0"/>
                <a:cs typeface="Arial" pitchFamily="34" charset="0"/>
              </a:rPr>
              <a:t>Réalisation d'un </a:t>
            </a:r>
            <a:r>
              <a:rPr lang="fr-FR" sz="1600" b="1" dirty="0" smtClean="0">
                <a:latin typeface="Arial" pitchFamily="34" charset="0"/>
                <a:cs typeface="Arial" pitchFamily="34" charset="0"/>
              </a:rPr>
              <a:t>patron aux </a:t>
            </a:r>
            <a:r>
              <a:rPr lang="fr-FR" sz="1600" b="1" dirty="0">
                <a:latin typeface="Arial" pitchFamily="34" charset="0"/>
                <a:cs typeface="Arial" pitchFamily="34" charset="0"/>
              </a:rPr>
              <a:t>dimensions du </a:t>
            </a:r>
            <a:r>
              <a:rPr lang="fr-FR" sz="1600" b="1" dirty="0" smtClean="0">
                <a:latin typeface="Arial" pitchFamily="34" charset="0"/>
                <a:cs typeface="Arial" pitchFamily="34" charset="0"/>
              </a:rPr>
              <a:t>lit receveur</a:t>
            </a:r>
            <a:r>
              <a:rPr lang="fr-FR" sz="1600" b="1" dirty="0">
                <a:latin typeface="Arial" pitchFamily="34" charset="0"/>
                <a:cs typeface="Arial" pitchFamily="34" charset="0"/>
              </a:rPr>
              <a:t>.</a:t>
            </a:r>
          </a:p>
        </p:txBody>
      </p:sp>
    </p:spTree>
    <p:extLst>
      <p:ext uri="{BB962C8B-B14F-4D97-AF65-F5344CB8AC3E}">
        <p14:creationId xmlns:p14="http://schemas.microsoft.com/office/powerpoint/2010/main" xmlns="" val="1121753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20" y="714356"/>
            <a:ext cx="8429684" cy="1815882"/>
          </a:xfrm>
          <a:prstGeom prst="rect">
            <a:avLst/>
          </a:prstGeom>
        </p:spPr>
        <p:txBody>
          <a:bodyPr wrap="square">
            <a:spAutoFit/>
          </a:bodyPr>
          <a:lstStyle/>
          <a:p>
            <a:pPr algn="just"/>
            <a:r>
              <a:rPr lang="fr-FR" sz="2800" dirty="0" smtClean="0">
                <a:latin typeface="Tw Cen MT" pitchFamily="34" charset="0"/>
              </a:rPr>
              <a:t>Afin d’éviter les zones papillaires trop tourmentées et les zones à risque hémorragique, le prélèvement se fait le plus souvent à 02 ou 03 mm du bord gingival palatin des deux prémolaires et de la 1ère  molaire. </a:t>
            </a: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19</a:t>
            </a:fld>
            <a:endParaRPr lang="fr-FR">
              <a:solidFill>
                <a:prstClr val="black">
                  <a:tint val="75000"/>
                </a:prstClr>
              </a:solidFill>
            </a:endParaRPr>
          </a:p>
        </p:txBody>
      </p:sp>
      <p:pic>
        <p:nvPicPr>
          <p:cNvPr id="6" name="Image 5"/>
          <p:cNvPicPr>
            <a:picLocks noChangeAspect="1"/>
          </p:cNvPicPr>
          <p:nvPr/>
        </p:nvPicPr>
        <p:blipFill>
          <a:blip r:embed="rId2"/>
          <a:stretch>
            <a:fillRect/>
          </a:stretch>
        </p:blipFill>
        <p:spPr>
          <a:xfrm>
            <a:off x="3428992" y="3000372"/>
            <a:ext cx="1908580" cy="2529375"/>
          </a:xfrm>
          <a:prstGeom prst="rect">
            <a:avLst/>
          </a:prstGeom>
        </p:spPr>
      </p:pic>
      <p:sp>
        <p:nvSpPr>
          <p:cNvPr id="8" name="Rectangle 7"/>
          <p:cNvSpPr/>
          <p:nvPr/>
        </p:nvSpPr>
        <p:spPr>
          <a:xfrm>
            <a:off x="5500694" y="5857892"/>
            <a:ext cx="2756078" cy="830997"/>
          </a:xfrm>
          <a:prstGeom prst="rect">
            <a:avLst/>
          </a:prstGeom>
          <a:ln>
            <a:solidFill>
              <a:schemeClr val="accent1"/>
            </a:solidFill>
          </a:ln>
        </p:spPr>
        <p:txBody>
          <a:bodyPr wrap="square">
            <a:spAutoFit/>
          </a:bodyPr>
          <a:lstStyle/>
          <a:p>
            <a:pPr algn="ctr"/>
            <a:r>
              <a:rPr lang="fr-FR" sz="1600" b="1" dirty="0">
                <a:latin typeface="Arial" pitchFamily="34" charset="0"/>
                <a:cs typeface="Arial" pitchFamily="34" charset="0"/>
              </a:rPr>
              <a:t>Mise en place du </a:t>
            </a:r>
            <a:r>
              <a:rPr lang="fr-FR" sz="1600" b="1" dirty="0" smtClean="0">
                <a:latin typeface="Arial" pitchFamily="34" charset="0"/>
                <a:cs typeface="Arial" pitchFamily="34" charset="0"/>
              </a:rPr>
              <a:t>patron pour </a:t>
            </a:r>
            <a:r>
              <a:rPr lang="fr-FR" sz="1600" b="1" dirty="0">
                <a:latin typeface="Arial" pitchFamily="34" charset="0"/>
                <a:cs typeface="Arial" pitchFamily="34" charset="0"/>
              </a:rPr>
              <a:t>délimiter la zone </a:t>
            </a:r>
            <a:r>
              <a:rPr lang="fr-FR" sz="1600" b="1" dirty="0" smtClean="0">
                <a:latin typeface="Arial" pitchFamily="34" charset="0"/>
                <a:cs typeface="Arial" pitchFamily="34" charset="0"/>
              </a:rPr>
              <a:t>de prélèvement</a:t>
            </a:r>
            <a:r>
              <a:rPr lang="fr-FR" sz="1600" b="1" dirty="0">
                <a:latin typeface="Arial" pitchFamily="34" charset="0"/>
                <a:cs typeface="Arial" pitchFamily="34" charset="0"/>
              </a:rPr>
              <a:t>.</a:t>
            </a:r>
          </a:p>
        </p:txBody>
      </p:sp>
      <p:cxnSp>
        <p:nvCxnSpPr>
          <p:cNvPr id="10" name="Connecteur droit avec flèche 9"/>
          <p:cNvCxnSpPr/>
          <p:nvPr/>
        </p:nvCxnSpPr>
        <p:spPr>
          <a:xfrm>
            <a:off x="4572000" y="4071942"/>
            <a:ext cx="428628" cy="1588"/>
          </a:xfrm>
          <a:prstGeom prst="straightConnector1">
            <a:avLst/>
          </a:prstGeom>
          <a:ln w="5715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21753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7224" y="1285860"/>
            <a:ext cx="7584887" cy="584775"/>
          </a:xfrm>
          <a:prstGeom prst="rect">
            <a:avLst/>
          </a:prstGeom>
        </p:spPr>
        <p:txBody>
          <a:bodyPr wrap="square">
            <a:spAutoFit/>
          </a:bodyPr>
          <a:lstStyle/>
          <a:p>
            <a:pPr algn="ctr">
              <a:buFont typeface="Wingdings" panose="05000000000000000000" pitchFamily="2" charset="2"/>
              <a:buNone/>
            </a:pPr>
            <a:r>
              <a:rPr lang="fr-FR" sz="3200" b="1" dirty="0" smtClean="0">
                <a:solidFill>
                  <a:srgbClr val="00B050"/>
                </a:solidFill>
                <a:latin typeface="Tw Cen MT" pitchFamily="34" charset="0"/>
              </a:rPr>
              <a:t>1. GREFFES ÉPITHÉLIO-CONJONCTIVES</a:t>
            </a: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2</a:t>
            </a:fld>
            <a:endParaRPr lang="fr-FR">
              <a:solidFill>
                <a:prstClr val="black">
                  <a:tint val="75000"/>
                </a:prstClr>
              </a:solidFill>
            </a:endParaRPr>
          </a:p>
        </p:txBody>
      </p:sp>
      <p:pic>
        <p:nvPicPr>
          <p:cNvPr id="80898" name="Picture 2" descr="Résultat de recherche d'images pour &quot;greffe gingivale&quot;"/>
          <p:cNvPicPr>
            <a:picLocks noChangeAspect="1" noChangeArrowheads="1"/>
          </p:cNvPicPr>
          <p:nvPr/>
        </p:nvPicPr>
        <p:blipFill>
          <a:blip r:embed="rId2"/>
          <a:srcRect/>
          <a:stretch>
            <a:fillRect/>
          </a:stretch>
        </p:blipFill>
        <p:spPr bwMode="auto">
          <a:xfrm>
            <a:off x="3143240" y="2928934"/>
            <a:ext cx="2619375" cy="1743076"/>
          </a:xfrm>
          <a:prstGeom prst="rect">
            <a:avLst/>
          </a:prstGeom>
          <a:noFill/>
        </p:spPr>
      </p:pic>
    </p:spTree>
    <p:extLst>
      <p:ext uri="{BB962C8B-B14F-4D97-AF65-F5344CB8AC3E}">
        <p14:creationId xmlns:p14="http://schemas.microsoft.com/office/powerpoint/2010/main" xmlns="" val="336111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714356"/>
            <a:ext cx="7512443" cy="4832092"/>
          </a:xfrm>
          <a:prstGeom prst="rect">
            <a:avLst/>
          </a:prstGeom>
        </p:spPr>
        <p:txBody>
          <a:bodyPr wrap="square">
            <a:spAutoFit/>
          </a:bodyPr>
          <a:lstStyle/>
          <a:p>
            <a:pPr algn="just"/>
            <a:r>
              <a:rPr lang="fr-FR" sz="2800" dirty="0" smtClean="0">
                <a:latin typeface="Tw Cen MT" pitchFamily="34" charset="0"/>
              </a:rPr>
              <a:t>– le tissu prélevé est surdimensionné d’un tiers par  rapport au patron, afin de compenser la rétraction  du greffon liée à la contraction des fibres élastiques  après prélèvement.</a:t>
            </a:r>
          </a:p>
          <a:p>
            <a:pPr algn="just"/>
            <a:r>
              <a:rPr lang="fr-FR" sz="2800" dirty="0" smtClean="0">
                <a:latin typeface="Tw Cen MT" pitchFamily="34" charset="0"/>
              </a:rPr>
              <a:t> Il doit avoir une épaisseur d’au moins 1 mm afin de prélever une bande de tissu conjonctif sous-jacent</a:t>
            </a:r>
          </a:p>
          <a:p>
            <a:pPr algn="just"/>
            <a:endParaRPr lang="fr-FR" sz="2800" dirty="0" smtClean="0">
              <a:latin typeface="Tw Cen MT" pitchFamily="34" charset="0"/>
            </a:endParaRPr>
          </a:p>
          <a:p>
            <a:pPr algn="just"/>
            <a:r>
              <a:rPr lang="fr-FR" sz="2800" dirty="0" smtClean="0">
                <a:latin typeface="Tw Cen MT" pitchFamily="34" charset="0"/>
              </a:rPr>
              <a:t>– le site donneur est protégé par sutures, et mise en place d’un pansement chirurgical ou d’une gouttière thermoformée</a:t>
            </a:r>
          </a:p>
          <a:p>
            <a:pPr algn="just"/>
            <a:endParaRPr lang="fr-FR" sz="2800" dirty="0" smtClean="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20</a:t>
            </a:fld>
            <a:endParaRPr lang="fr-FR">
              <a:solidFill>
                <a:prstClr val="black">
                  <a:tint val="75000"/>
                </a:prstClr>
              </a:solidFill>
            </a:endParaRPr>
          </a:p>
        </p:txBody>
      </p:sp>
    </p:spTree>
    <p:extLst>
      <p:ext uri="{BB962C8B-B14F-4D97-AF65-F5344CB8AC3E}">
        <p14:creationId xmlns:p14="http://schemas.microsoft.com/office/powerpoint/2010/main" xmlns="" val="443187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14348" y="357166"/>
            <a:ext cx="1908580" cy="2529375"/>
          </a:xfrm>
          <a:prstGeom prst="rect">
            <a:avLst/>
          </a:prstGeom>
        </p:spPr>
      </p:pic>
      <p:sp>
        <p:nvSpPr>
          <p:cNvPr id="5" name="Rectangle 4"/>
          <p:cNvSpPr/>
          <p:nvPr/>
        </p:nvSpPr>
        <p:spPr>
          <a:xfrm>
            <a:off x="571472" y="2928934"/>
            <a:ext cx="2475964" cy="830997"/>
          </a:xfrm>
          <a:prstGeom prst="rect">
            <a:avLst/>
          </a:prstGeom>
          <a:ln>
            <a:solidFill>
              <a:schemeClr val="accent1"/>
            </a:solidFill>
          </a:ln>
        </p:spPr>
        <p:txBody>
          <a:bodyPr wrap="square">
            <a:spAutoFit/>
          </a:bodyPr>
          <a:lstStyle/>
          <a:p>
            <a:pPr algn="ctr"/>
            <a:r>
              <a:rPr lang="fr-FR" sz="1600" b="1" dirty="0">
                <a:latin typeface="Arial" pitchFamily="34" charset="0"/>
                <a:cs typeface="Arial" pitchFamily="34" charset="0"/>
              </a:rPr>
              <a:t>Réalisation d'un </a:t>
            </a:r>
            <a:r>
              <a:rPr lang="fr-FR" sz="1600" b="1" dirty="0" smtClean="0">
                <a:latin typeface="Arial" pitchFamily="34" charset="0"/>
                <a:cs typeface="Arial" pitchFamily="34" charset="0"/>
              </a:rPr>
              <a:t>patron aux </a:t>
            </a:r>
            <a:r>
              <a:rPr lang="fr-FR" sz="1600" b="1" dirty="0">
                <a:latin typeface="Arial" pitchFamily="34" charset="0"/>
                <a:cs typeface="Arial" pitchFamily="34" charset="0"/>
              </a:rPr>
              <a:t>dimensions du </a:t>
            </a:r>
            <a:r>
              <a:rPr lang="fr-FR" sz="1600" b="1" dirty="0" smtClean="0">
                <a:latin typeface="Arial" pitchFamily="34" charset="0"/>
                <a:cs typeface="Arial" pitchFamily="34" charset="0"/>
              </a:rPr>
              <a:t>lit receveur</a:t>
            </a:r>
            <a:r>
              <a:rPr lang="fr-FR" sz="1600" b="1" dirty="0">
                <a:latin typeface="Arial" pitchFamily="34" charset="0"/>
                <a:cs typeface="Arial" pitchFamily="34" charset="0"/>
              </a:rPr>
              <a:t>.</a:t>
            </a:r>
          </a:p>
        </p:txBody>
      </p:sp>
      <p:pic>
        <p:nvPicPr>
          <p:cNvPr id="6" name="Image 5"/>
          <p:cNvPicPr>
            <a:picLocks noChangeAspect="1"/>
          </p:cNvPicPr>
          <p:nvPr/>
        </p:nvPicPr>
        <p:blipFill>
          <a:blip r:embed="rId3"/>
          <a:stretch>
            <a:fillRect/>
          </a:stretch>
        </p:blipFill>
        <p:spPr>
          <a:xfrm>
            <a:off x="4071934" y="214290"/>
            <a:ext cx="1908580" cy="2529375"/>
          </a:xfrm>
          <a:prstGeom prst="rect">
            <a:avLst/>
          </a:prstGeom>
        </p:spPr>
      </p:pic>
      <p:sp>
        <p:nvSpPr>
          <p:cNvPr id="7" name="Rectangle 6"/>
          <p:cNvSpPr/>
          <p:nvPr/>
        </p:nvSpPr>
        <p:spPr>
          <a:xfrm>
            <a:off x="3571868" y="2857496"/>
            <a:ext cx="2756078" cy="830997"/>
          </a:xfrm>
          <a:prstGeom prst="rect">
            <a:avLst/>
          </a:prstGeom>
          <a:ln>
            <a:solidFill>
              <a:schemeClr val="accent1"/>
            </a:solidFill>
          </a:ln>
        </p:spPr>
        <p:txBody>
          <a:bodyPr wrap="square">
            <a:spAutoFit/>
          </a:bodyPr>
          <a:lstStyle/>
          <a:p>
            <a:pPr algn="ctr"/>
            <a:r>
              <a:rPr lang="fr-FR" sz="1600" b="1" dirty="0">
                <a:latin typeface="Arial" pitchFamily="34" charset="0"/>
                <a:cs typeface="Arial" pitchFamily="34" charset="0"/>
              </a:rPr>
              <a:t>Mise en place du </a:t>
            </a:r>
            <a:r>
              <a:rPr lang="fr-FR" sz="1600" b="1" dirty="0" smtClean="0">
                <a:latin typeface="Arial" pitchFamily="34" charset="0"/>
                <a:cs typeface="Arial" pitchFamily="34" charset="0"/>
              </a:rPr>
              <a:t>patron pour </a:t>
            </a:r>
            <a:r>
              <a:rPr lang="fr-FR" sz="1600" b="1" dirty="0">
                <a:latin typeface="Arial" pitchFamily="34" charset="0"/>
                <a:cs typeface="Arial" pitchFamily="34" charset="0"/>
              </a:rPr>
              <a:t>délimiter la zone </a:t>
            </a:r>
            <a:r>
              <a:rPr lang="fr-FR" sz="1600" b="1" dirty="0" smtClean="0">
                <a:latin typeface="Arial" pitchFamily="34" charset="0"/>
                <a:cs typeface="Arial" pitchFamily="34" charset="0"/>
              </a:rPr>
              <a:t>de prélèvement</a:t>
            </a:r>
            <a:r>
              <a:rPr lang="fr-FR" sz="1600" b="1" dirty="0">
                <a:latin typeface="Arial" pitchFamily="34" charset="0"/>
                <a:cs typeface="Arial" pitchFamily="34" charset="0"/>
              </a:rPr>
              <a:t>.</a:t>
            </a:r>
          </a:p>
        </p:txBody>
      </p:sp>
      <p:pic>
        <p:nvPicPr>
          <p:cNvPr id="8" name="Image 7"/>
          <p:cNvPicPr>
            <a:picLocks noChangeAspect="1"/>
          </p:cNvPicPr>
          <p:nvPr/>
        </p:nvPicPr>
        <p:blipFill>
          <a:blip r:embed="rId4"/>
          <a:stretch>
            <a:fillRect/>
          </a:stretch>
        </p:blipFill>
        <p:spPr>
          <a:xfrm>
            <a:off x="6715140" y="214290"/>
            <a:ext cx="1908580" cy="2529375"/>
          </a:xfrm>
          <a:prstGeom prst="rect">
            <a:avLst/>
          </a:prstGeom>
        </p:spPr>
      </p:pic>
      <p:sp>
        <p:nvSpPr>
          <p:cNvPr id="9" name="Rectangle 8"/>
          <p:cNvSpPr/>
          <p:nvPr/>
        </p:nvSpPr>
        <p:spPr>
          <a:xfrm>
            <a:off x="6715140" y="2857496"/>
            <a:ext cx="1973687" cy="830997"/>
          </a:xfrm>
          <a:prstGeom prst="rect">
            <a:avLst/>
          </a:prstGeom>
          <a:ln>
            <a:solidFill>
              <a:schemeClr val="accent1"/>
            </a:solidFill>
          </a:ln>
        </p:spPr>
        <p:txBody>
          <a:bodyPr wrap="square">
            <a:spAutoFit/>
          </a:bodyPr>
          <a:lstStyle/>
          <a:p>
            <a:pPr algn="ctr"/>
            <a:r>
              <a:rPr lang="fr-FR" sz="1600" b="1" dirty="0">
                <a:latin typeface="Arial" pitchFamily="34" charset="0"/>
                <a:cs typeface="Arial" pitchFamily="34" charset="0"/>
              </a:rPr>
              <a:t>Délimitation du </a:t>
            </a:r>
            <a:r>
              <a:rPr lang="fr-FR" sz="1600" b="1" dirty="0" smtClean="0">
                <a:latin typeface="Arial" pitchFamily="34" charset="0"/>
                <a:cs typeface="Arial" pitchFamily="34" charset="0"/>
              </a:rPr>
              <a:t>greffon par </a:t>
            </a:r>
            <a:r>
              <a:rPr lang="fr-FR" sz="1600" b="1" dirty="0">
                <a:latin typeface="Arial" pitchFamily="34" charset="0"/>
                <a:cs typeface="Arial" pitchFamily="34" charset="0"/>
              </a:rPr>
              <a:t>des incisions.</a:t>
            </a:r>
          </a:p>
        </p:txBody>
      </p:sp>
      <p:pic>
        <p:nvPicPr>
          <p:cNvPr id="10" name="Image 9"/>
          <p:cNvPicPr>
            <a:picLocks noChangeAspect="1"/>
          </p:cNvPicPr>
          <p:nvPr/>
        </p:nvPicPr>
        <p:blipFill>
          <a:blip r:embed="rId5"/>
          <a:stretch>
            <a:fillRect/>
          </a:stretch>
        </p:blipFill>
        <p:spPr>
          <a:xfrm>
            <a:off x="2214546" y="3857628"/>
            <a:ext cx="1908580" cy="2529375"/>
          </a:xfrm>
          <a:prstGeom prst="rect">
            <a:avLst/>
          </a:prstGeom>
        </p:spPr>
      </p:pic>
      <p:sp>
        <p:nvSpPr>
          <p:cNvPr id="11" name="Rectangle 10"/>
          <p:cNvSpPr/>
          <p:nvPr/>
        </p:nvSpPr>
        <p:spPr>
          <a:xfrm>
            <a:off x="0" y="4714884"/>
            <a:ext cx="2066270" cy="861774"/>
          </a:xfrm>
          <a:prstGeom prst="rect">
            <a:avLst/>
          </a:prstGeom>
          <a:ln>
            <a:solidFill>
              <a:schemeClr val="accent1"/>
            </a:solidFill>
          </a:ln>
        </p:spPr>
        <p:txBody>
          <a:bodyPr wrap="square">
            <a:spAutoFit/>
          </a:bodyPr>
          <a:lstStyle/>
          <a:p>
            <a:pPr algn="ctr"/>
            <a:r>
              <a:rPr lang="fr-FR" sz="1600" b="1" dirty="0">
                <a:latin typeface="Arial" pitchFamily="34" charset="0"/>
                <a:cs typeface="Arial" pitchFamily="34" charset="0"/>
              </a:rPr>
              <a:t>Dissection du </a:t>
            </a:r>
            <a:r>
              <a:rPr lang="fr-FR" sz="1600" b="1" dirty="0" smtClean="0">
                <a:latin typeface="Arial" pitchFamily="34" charset="0"/>
                <a:cs typeface="Arial" pitchFamily="34" charset="0"/>
              </a:rPr>
              <a:t>greffon en </a:t>
            </a:r>
            <a:r>
              <a:rPr lang="fr-FR" sz="1600" b="1" dirty="0">
                <a:latin typeface="Arial" pitchFamily="34" charset="0"/>
                <a:cs typeface="Arial" pitchFamily="34" charset="0"/>
              </a:rPr>
              <a:t>épaisseur partielle.</a:t>
            </a:r>
          </a:p>
        </p:txBody>
      </p:sp>
      <p:pic>
        <p:nvPicPr>
          <p:cNvPr id="12" name="Image 11"/>
          <p:cNvPicPr>
            <a:picLocks noChangeAspect="1"/>
          </p:cNvPicPr>
          <p:nvPr/>
        </p:nvPicPr>
        <p:blipFill>
          <a:blip r:embed="rId6"/>
          <a:stretch>
            <a:fillRect/>
          </a:stretch>
        </p:blipFill>
        <p:spPr>
          <a:xfrm>
            <a:off x="4572000" y="3929066"/>
            <a:ext cx="1908580" cy="2529375"/>
          </a:xfrm>
          <a:prstGeom prst="rect">
            <a:avLst/>
          </a:prstGeom>
        </p:spPr>
      </p:pic>
      <p:sp>
        <p:nvSpPr>
          <p:cNvPr id="13" name="Rectangle 12"/>
          <p:cNvSpPr/>
          <p:nvPr/>
        </p:nvSpPr>
        <p:spPr>
          <a:xfrm>
            <a:off x="6715140" y="4857760"/>
            <a:ext cx="1984423" cy="584775"/>
          </a:xfrm>
          <a:prstGeom prst="rect">
            <a:avLst/>
          </a:prstGeom>
          <a:ln>
            <a:solidFill>
              <a:schemeClr val="accent1"/>
            </a:solidFill>
          </a:ln>
        </p:spPr>
        <p:txBody>
          <a:bodyPr wrap="square">
            <a:spAutoFit/>
          </a:bodyPr>
          <a:lstStyle/>
          <a:p>
            <a:pPr algn="ctr"/>
            <a:r>
              <a:rPr lang="fr-FR" sz="1600" b="1" dirty="0">
                <a:latin typeface="Arial" pitchFamily="34" charset="0"/>
                <a:cs typeface="Arial" pitchFamily="34" charset="0"/>
              </a:rPr>
              <a:t>Morphologie du </a:t>
            </a:r>
            <a:r>
              <a:rPr lang="fr-FR" sz="1600" b="1" dirty="0" smtClean="0">
                <a:latin typeface="Arial" pitchFamily="34" charset="0"/>
                <a:cs typeface="Arial" pitchFamily="34" charset="0"/>
              </a:rPr>
              <a:t>greffon isolé.</a:t>
            </a:r>
            <a:endParaRPr lang="fr-FR" sz="1600" b="1" dirty="0">
              <a:latin typeface="Arial" pitchFamily="34" charset="0"/>
              <a:cs typeface="Arial" pitchFamily="34" charset="0"/>
            </a:endParaRPr>
          </a:p>
        </p:txBody>
      </p:sp>
      <p:sp>
        <p:nvSpPr>
          <p:cNvPr id="14" name="Espace réservé du numéro de diapositive 13"/>
          <p:cNvSpPr>
            <a:spLocks noGrp="1"/>
          </p:cNvSpPr>
          <p:nvPr>
            <p:ph type="sldNum" sz="quarter" idx="12"/>
          </p:nvPr>
        </p:nvSpPr>
        <p:spPr/>
        <p:txBody>
          <a:bodyPr/>
          <a:lstStyle/>
          <a:p>
            <a:fld id="{8653140C-FFBD-409E-858A-65AFBAF859D9}" type="slidenum">
              <a:rPr lang="fr-FR" smtClean="0">
                <a:solidFill>
                  <a:prstClr val="black">
                    <a:tint val="75000"/>
                  </a:prstClr>
                </a:solidFill>
              </a:rPr>
              <a:pPr/>
              <a:t>21</a:t>
            </a:fld>
            <a:endParaRPr lang="fr-FR">
              <a:solidFill>
                <a:prstClr val="black">
                  <a:tint val="75000"/>
                </a:prstClr>
              </a:solidFill>
            </a:endParaRPr>
          </a:p>
        </p:txBody>
      </p:sp>
    </p:spTree>
    <p:extLst>
      <p:ext uri="{BB962C8B-B14F-4D97-AF65-F5344CB8AC3E}">
        <p14:creationId xmlns:p14="http://schemas.microsoft.com/office/powerpoint/2010/main" xmlns="" val="2725950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5426" y="1915551"/>
            <a:ext cx="7512443" cy="4401205"/>
          </a:xfrm>
          <a:prstGeom prst="rect">
            <a:avLst/>
          </a:prstGeom>
        </p:spPr>
        <p:txBody>
          <a:bodyPr wrap="square">
            <a:spAutoFit/>
          </a:bodyPr>
          <a:lstStyle/>
          <a:p>
            <a:pPr algn="just">
              <a:buFont typeface="Wingdings" panose="05000000000000000000" pitchFamily="2" charset="2"/>
              <a:buNone/>
            </a:pPr>
            <a:r>
              <a:rPr lang="fr-FR" sz="2800" b="1" dirty="0" smtClean="0">
                <a:latin typeface="Tw Cen MT" pitchFamily="34" charset="0"/>
              </a:rPr>
              <a:t>application et suture du greffon sur le site receveur :</a:t>
            </a:r>
            <a:r>
              <a:rPr lang="fr-FR" sz="2800" dirty="0" smtClean="0">
                <a:latin typeface="Tw Cen MT" pitchFamily="34" charset="0"/>
              </a:rPr>
              <a:t> </a:t>
            </a:r>
          </a:p>
          <a:p>
            <a:pPr algn="just">
              <a:buFont typeface="Wingdings" panose="05000000000000000000" pitchFamily="2" charset="2"/>
              <a:buNone/>
            </a:pPr>
            <a:r>
              <a:rPr lang="fr-FR" sz="2800" dirty="0" smtClean="0">
                <a:latin typeface="Tw Cen MT" pitchFamily="34" charset="0"/>
              </a:rPr>
              <a:t>il doit être parfaitement immobilisé à l’aide de sutures latérales et périostées, dans le but de permettre la formation d’un caillot de fibrine fin et régulier entre le lit périosté et la face interne conjonctive du greffon ;</a:t>
            </a:r>
          </a:p>
          <a:p>
            <a:pPr algn="just">
              <a:buFont typeface="Wingdings" panose="05000000000000000000" pitchFamily="2" charset="2"/>
              <a:buNone/>
            </a:pPr>
            <a:r>
              <a:rPr lang="fr-FR" sz="2800" dirty="0" smtClean="0">
                <a:latin typeface="Tw Cen MT" pitchFamily="34" charset="0"/>
              </a:rPr>
              <a:t>– mise en place d’un pansement chirurgical.</a:t>
            </a:r>
          </a:p>
          <a:p>
            <a:pPr algn="just"/>
            <a:endParaRPr lang="fr-FR" sz="2800" dirty="0" smtClean="0">
              <a:latin typeface="Tw Cen MT" pitchFamily="34" charset="0"/>
            </a:endParaRPr>
          </a:p>
          <a:p>
            <a:pPr algn="just"/>
            <a:endParaRPr lang="fr-FR" sz="2800" dirty="0" smtClean="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22</a:t>
            </a:fld>
            <a:endParaRPr lang="fr-FR">
              <a:solidFill>
                <a:prstClr val="black">
                  <a:tint val="75000"/>
                </a:prstClr>
              </a:solidFill>
            </a:endParaRPr>
          </a:p>
        </p:txBody>
      </p:sp>
    </p:spTree>
    <p:extLst>
      <p:ext uri="{BB962C8B-B14F-4D97-AF65-F5344CB8AC3E}">
        <p14:creationId xmlns:p14="http://schemas.microsoft.com/office/powerpoint/2010/main" xmlns="" val="1627307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14015" y="1108245"/>
            <a:ext cx="2598566" cy="3443790"/>
          </a:xfrm>
          <a:prstGeom prst="rect">
            <a:avLst/>
          </a:prstGeom>
        </p:spPr>
      </p:pic>
      <p:sp>
        <p:nvSpPr>
          <p:cNvPr id="3" name="Rectangle 2"/>
          <p:cNvSpPr/>
          <p:nvPr/>
        </p:nvSpPr>
        <p:spPr>
          <a:xfrm>
            <a:off x="1725670" y="4756357"/>
            <a:ext cx="2175254" cy="830997"/>
          </a:xfrm>
          <a:prstGeom prst="rect">
            <a:avLst/>
          </a:prstGeom>
          <a:ln>
            <a:solidFill>
              <a:schemeClr val="accent1"/>
            </a:solidFill>
          </a:ln>
        </p:spPr>
        <p:txBody>
          <a:bodyPr wrap="square">
            <a:spAutoFit/>
          </a:bodyPr>
          <a:lstStyle/>
          <a:p>
            <a:pPr algn="ctr"/>
            <a:r>
              <a:rPr lang="fr-FR" sz="1600" b="1" dirty="0">
                <a:solidFill>
                  <a:srgbClr val="000000"/>
                </a:solidFill>
                <a:latin typeface="Arial" pitchFamily="34" charset="0"/>
                <a:cs typeface="Arial" pitchFamily="34" charset="0"/>
              </a:rPr>
              <a:t>Stabilisation du </a:t>
            </a:r>
            <a:r>
              <a:rPr lang="fr-FR" sz="1600" b="1" dirty="0" smtClean="0">
                <a:solidFill>
                  <a:srgbClr val="000000"/>
                </a:solidFill>
                <a:latin typeface="Arial" pitchFamily="34" charset="0"/>
                <a:cs typeface="Arial" pitchFamily="34" charset="0"/>
              </a:rPr>
              <a:t>greffon par </a:t>
            </a:r>
            <a:r>
              <a:rPr lang="fr-FR" sz="1600" b="1" dirty="0">
                <a:solidFill>
                  <a:srgbClr val="000000"/>
                </a:solidFill>
                <a:latin typeface="Arial" pitchFamily="34" charset="0"/>
                <a:cs typeface="Arial" pitchFamily="34" charset="0"/>
              </a:rPr>
              <a:t>un premier point en O</a:t>
            </a:r>
            <a:r>
              <a:rPr lang="fr-FR" sz="1600" b="1" dirty="0" smtClean="0">
                <a:solidFill>
                  <a:srgbClr val="000000"/>
                </a:solidFill>
                <a:latin typeface="Arial" pitchFamily="34" charset="0"/>
                <a:cs typeface="Arial" pitchFamily="34" charset="0"/>
              </a:rPr>
              <a:t>.</a:t>
            </a:r>
            <a:endParaRPr lang="fr-FR" sz="1600" b="1" dirty="0">
              <a:solidFill>
                <a:srgbClr val="000000"/>
              </a:solidFill>
              <a:latin typeface="Arial" pitchFamily="34" charset="0"/>
              <a:cs typeface="Arial" pitchFamily="34" charset="0"/>
            </a:endParaRPr>
          </a:p>
        </p:txBody>
      </p:sp>
      <p:pic>
        <p:nvPicPr>
          <p:cNvPr id="4" name="Image 3"/>
          <p:cNvPicPr>
            <a:picLocks noChangeAspect="1"/>
          </p:cNvPicPr>
          <p:nvPr/>
        </p:nvPicPr>
        <p:blipFill>
          <a:blip r:embed="rId3"/>
          <a:stretch>
            <a:fillRect/>
          </a:stretch>
        </p:blipFill>
        <p:spPr>
          <a:xfrm>
            <a:off x="4487471" y="1108248"/>
            <a:ext cx="2594195" cy="3437997"/>
          </a:xfrm>
          <a:prstGeom prst="rect">
            <a:avLst/>
          </a:prstGeom>
        </p:spPr>
      </p:pic>
      <p:sp>
        <p:nvSpPr>
          <p:cNvPr id="5" name="Rectangle 4"/>
          <p:cNvSpPr/>
          <p:nvPr/>
        </p:nvSpPr>
        <p:spPr>
          <a:xfrm>
            <a:off x="4672900" y="4756357"/>
            <a:ext cx="2223337" cy="584775"/>
          </a:xfrm>
          <a:prstGeom prst="rect">
            <a:avLst/>
          </a:prstGeom>
          <a:ln>
            <a:solidFill>
              <a:schemeClr val="accent1"/>
            </a:solidFill>
          </a:ln>
        </p:spPr>
        <p:txBody>
          <a:bodyPr wrap="square">
            <a:spAutoFit/>
          </a:bodyPr>
          <a:lstStyle/>
          <a:p>
            <a:pPr algn="ctr"/>
            <a:r>
              <a:rPr lang="fr-FR" sz="1600" b="1" dirty="0">
                <a:latin typeface="Arial" pitchFamily="34" charset="0"/>
                <a:cs typeface="Arial" pitchFamily="34" charset="0"/>
              </a:rPr>
              <a:t>État </a:t>
            </a:r>
            <a:r>
              <a:rPr lang="fr-FR" sz="1600" b="1" dirty="0" smtClean="0">
                <a:latin typeface="Arial" pitchFamily="34" charset="0"/>
                <a:cs typeface="Arial" pitchFamily="34" charset="0"/>
              </a:rPr>
              <a:t>postopératoire immédiat</a:t>
            </a:r>
            <a:r>
              <a:rPr lang="fr-FR" sz="1600" b="1" dirty="0">
                <a:latin typeface="Arial" pitchFamily="34" charset="0"/>
                <a:cs typeface="Arial" pitchFamily="34" charset="0"/>
              </a:rPr>
              <a:t>.</a:t>
            </a:r>
          </a:p>
        </p:txBody>
      </p:sp>
      <p:sp>
        <p:nvSpPr>
          <p:cNvPr id="6" name="Espace réservé du numéro de diapositive 5"/>
          <p:cNvSpPr>
            <a:spLocks noGrp="1"/>
          </p:cNvSpPr>
          <p:nvPr>
            <p:ph type="sldNum" sz="quarter" idx="12"/>
          </p:nvPr>
        </p:nvSpPr>
        <p:spPr/>
        <p:txBody>
          <a:bodyPr/>
          <a:lstStyle/>
          <a:p>
            <a:fld id="{8653140C-FFBD-409E-858A-65AFBAF859D9}" type="slidenum">
              <a:rPr lang="fr-FR" smtClean="0">
                <a:solidFill>
                  <a:prstClr val="black">
                    <a:tint val="75000"/>
                  </a:prstClr>
                </a:solidFill>
              </a:rPr>
              <a:pPr/>
              <a:t>23</a:t>
            </a:fld>
            <a:endParaRPr lang="fr-FR">
              <a:solidFill>
                <a:prstClr val="black">
                  <a:tint val="75000"/>
                </a:prstClr>
              </a:solidFill>
            </a:endParaRPr>
          </a:p>
        </p:txBody>
      </p:sp>
    </p:spTree>
    <p:extLst>
      <p:ext uri="{BB962C8B-B14F-4D97-AF65-F5344CB8AC3E}">
        <p14:creationId xmlns:p14="http://schemas.microsoft.com/office/powerpoint/2010/main" xmlns="" val="1210494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357166"/>
            <a:ext cx="7512443" cy="3539430"/>
          </a:xfrm>
          <a:prstGeom prst="rect">
            <a:avLst/>
          </a:prstGeom>
        </p:spPr>
        <p:txBody>
          <a:bodyPr wrap="square">
            <a:spAutoFit/>
          </a:bodyPr>
          <a:lstStyle/>
          <a:p>
            <a:pPr algn="just">
              <a:buFont typeface="Wingdings" panose="05000000000000000000" pitchFamily="2" charset="2"/>
              <a:buNone/>
            </a:pPr>
            <a:r>
              <a:rPr lang="fr-FR" sz="2800" b="1" dirty="0">
                <a:solidFill>
                  <a:srgbClr val="FF0000"/>
                </a:solidFill>
                <a:latin typeface="Tw Cen MT" pitchFamily="34" charset="0"/>
              </a:rPr>
              <a:t>Cicatrisation </a:t>
            </a:r>
            <a:r>
              <a:rPr lang="fr-FR" sz="2800" dirty="0">
                <a:solidFill>
                  <a:prstClr val="black"/>
                </a:solidFill>
                <a:latin typeface="Tw Cen MT" pitchFamily="34" charset="0"/>
              </a:rPr>
              <a:t> </a:t>
            </a:r>
          </a:p>
          <a:p>
            <a:pPr algn="just">
              <a:buFont typeface="Wingdings" panose="05000000000000000000" pitchFamily="2" charset="2"/>
              <a:buNone/>
            </a:pPr>
            <a:endParaRPr lang="fr-FR" sz="2800" dirty="0">
              <a:solidFill>
                <a:prstClr val="black"/>
              </a:solidFill>
              <a:latin typeface="Tw Cen MT" pitchFamily="34" charset="0"/>
            </a:endParaRPr>
          </a:p>
          <a:p>
            <a:pPr algn="just">
              <a:buFont typeface="Wingdings" panose="05000000000000000000" pitchFamily="2" charset="2"/>
              <a:buNone/>
            </a:pPr>
            <a:r>
              <a:rPr lang="fr-FR" sz="2800" b="1" dirty="0">
                <a:solidFill>
                  <a:srgbClr val="00B050"/>
                </a:solidFill>
                <a:latin typeface="Tw Cen MT" pitchFamily="34" charset="0"/>
              </a:rPr>
              <a:t>Du lit receveur :</a:t>
            </a:r>
          </a:p>
          <a:p>
            <a:pPr algn="just">
              <a:buFont typeface="Wingdings" panose="05000000000000000000" pitchFamily="2" charset="2"/>
              <a:buNone/>
            </a:pPr>
            <a:r>
              <a:rPr lang="fr-FR" sz="2800" dirty="0" smtClean="0">
                <a:solidFill>
                  <a:prstClr val="black"/>
                </a:solidFill>
                <a:latin typeface="Tw Cen MT" pitchFamily="34" charset="0"/>
              </a:rPr>
              <a:t>-Sullivan </a:t>
            </a:r>
            <a:r>
              <a:rPr lang="fr-FR" sz="2800" dirty="0">
                <a:solidFill>
                  <a:prstClr val="black"/>
                </a:solidFill>
                <a:latin typeface="Tw Cen MT" pitchFamily="34" charset="0"/>
              </a:rPr>
              <a:t>et Atkins (1968) ont montré que, pendant les </a:t>
            </a:r>
            <a:r>
              <a:rPr lang="fr-FR" sz="2800" b="1" dirty="0">
                <a:solidFill>
                  <a:prstClr val="black"/>
                </a:solidFill>
                <a:latin typeface="Tw Cen MT" pitchFamily="34" charset="0"/>
              </a:rPr>
              <a:t>48 heures </a:t>
            </a:r>
            <a:r>
              <a:rPr lang="fr-FR" sz="2800" dirty="0">
                <a:solidFill>
                  <a:prstClr val="black"/>
                </a:solidFill>
                <a:latin typeface="Tw Cen MT" pitchFamily="34" charset="0"/>
              </a:rPr>
              <a:t>qui suivent l’acte, </a:t>
            </a:r>
            <a:r>
              <a:rPr lang="fr-FR" sz="2800" b="1" dirty="0">
                <a:solidFill>
                  <a:prstClr val="black"/>
                </a:solidFill>
                <a:latin typeface="Tw Cen MT" pitchFamily="34" charset="0"/>
              </a:rPr>
              <a:t>la greffe n’est nourri que par imbibition de l’exsudat plasmatique</a:t>
            </a:r>
            <a:r>
              <a:rPr lang="fr-FR" sz="2800" dirty="0">
                <a:solidFill>
                  <a:prstClr val="black"/>
                </a:solidFill>
                <a:latin typeface="Tw Cen MT" pitchFamily="34" charset="0"/>
              </a:rPr>
              <a:t> provenant des vaisseaux sanguins du lit receveur.</a:t>
            </a:r>
          </a:p>
        </p:txBody>
      </p:sp>
      <p:sp>
        <p:nvSpPr>
          <p:cNvPr id="11" name="Espace réservé du numéro de diapositive 10"/>
          <p:cNvSpPr>
            <a:spLocks noGrp="1"/>
          </p:cNvSpPr>
          <p:nvPr>
            <p:ph type="sldNum" sz="quarter" idx="12"/>
          </p:nvPr>
        </p:nvSpPr>
        <p:spPr/>
        <p:txBody>
          <a:bodyPr/>
          <a:lstStyle/>
          <a:p>
            <a:fld id="{8653140C-FFBD-409E-858A-65AFBAF859D9}" type="slidenum">
              <a:rPr lang="fr-FR" smtClean="0">
                <a:solidFill>
                  <a:prstClr val="black">
                    <a:tint val="75000"/>
                  </a:prstClr>
                </a:solidFill>
              </a:rPr>
              <a:pPr/>
              <a:t>24</a:t>
            </a:fld>
            <a:endParaRPr lang="fr-FR">
              <a:solidFill>
                <a:prstClr val="black">
                  <a:tint val="75000"/>
                </a:prstClr>
              </a:solidFill>
            </a:endParaRPr>
          </a:p>
        </p:txBody>
      </p:sp>
      <p:pic>
        <p:nvPicPr>
          <p:cNvPr id="15" name="Picture 2" descr="Résultat de recherche d'images pour &quot;greffe gingivale&quot;"/>
          <p:cNvPicPr>
            <a:picLocks noChangeAspect="1" noChangeArrowheads="1"/>
          </p:cNvPicPr>
          <p:nvPr/>
        </p:nvPicPr>
        <p:blipFill>
          <a:blip r:embed="rId2"/>
          <a:srcRect/>
          <a:stretch>
            <a:fillRect/>
          </a:stretch>
        </p:blipFill>
        <p:spPr bwMode="auto">
          <a:xfrm>
            <a:off x="2928926" y="3571876"/>
            <a:ext cx="4205271" cy="2758756"/>
          </a:xfrm>
          <a:prstGeom prst="rect">
            <a:avLst/>
          </a:prstGeom>
          <a:noFill/>
        </p:spPr>
      </p:pic>
    </p:spTree>
    <p:extLst>
      <p:ext uri="{BB962C8B-B14F-4D97-AF65-F5344CB8AC3E}">
        <p14:creationId xmlns:p14="http://schemas.microsoft.com/office/powerpoint/2010/main" xmlns="" val="1737180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48" y="1071546"/>
            <a:ext cx="7512443" cy="4401205"/>
          </a:xfrm>
          <a:prstGeom prst="rect">
            <a:avLst/>
          </a:prstGeom>
        </p:spPr>
        <p:txBody>
          <a:bodyPr wrap="square">
            <a:spAutoFit/>
          </a:bodyPr>
          <a:lstStyle/>
          <a:p>
            <a:pPr algn="just">
              <a:buFont typeface="Wingdings" panose="05000000000000000000" pitchFamily="2" charset="2"/>
              <a:buNone/>
            </a:pPr>
            <a:r>
              <a:rPr lang="fr-FR" sz="2800" dirty="0" smtClean="0">
                <a:solidFill>
                  <a:prstClr val="black"/>
                </a:solidFill>
                <a:latin typeface="Tw Cen MT" pitchFamily="34" charset="0"/>
              </a:rPr>
              <a:t>-Au </a:t>
            </a:r>
            <a:r>
              <a:rPr lang="fr-FR" sz="2800" b="1" dirty="0" smtClean="0">
                <a:solidFill>
                  <a:prstClr val="black"/>
                </a:solidFill>
                <a:latin typeface="Tw Cen MT" pitchFamily="34" charset="0"/>
              </a:rPr>
              <a:t>2</a:t>
            </a:r>
            <a:r>
              <a:rPr lang="fr-FR" sz="2800" b="1" baseline="30000" dirty="0" smtClean="0">
                <a:solidFill>
                  <a:prstClr val="black"/>
                </a:solidFill>
                <a:latin typeface="Tw Cen MT" pitchFamily="34" charset="0"/>
              </a:rPr>
              <a:t>ème</a:t>
            </a:r>
            <a:r>
              <a:rPr lang="fr-FR" sz="2800" b="1" dirty="0" smtClean="0">
                <a:solidFill>
                  <a:prstClr val="black"/>
                </a:solidFill>
                <a:latin typeface="Tw Cen MT" pitchFamily="34" charset="0"/>
              </a:rPr>
              <a:t> jour</a:t>
            </a:r>
            <a:r>
              <a:rPr lang="fr-FR" sz="2800" dirty="0">
                <a:solidFill>
                  <a:prstClr val="black"/>
                </a:solidFill>
                <a:latin typeface="Tw Cen MT" pitchFamily="34" charset="0"/>
              </a:rPr>
              <a:t>, des </a:t>
            </a:r>
            <a:r>
              <a:rPr lang="fr-FR" sz="2800" b="1" dirty="0">
                <a:solidFill>
                  <a:prstClr val="black"/>
                </a:solidFill>
                <a:latin typeface="Tw Cen MT" pitchFamily="34" charset="0"/>
              </a:rPr>
              <a:t>ponts vasculaires s’établissent </a:t>
            </a:r>
            <a:r>
              <a:rPr lang="fr-FR" sz="2800" dirty="0">
                <a:solidFill>
                  <a:prstClr val="black"/>
                </a:solidFill>
                <a:latin typeface="Tw Cen MT" pitchFamily="34" charset="0"/>
              </a:rPr>
              <a:t>entre le lit et le greffon. Dans cet apport, la contribution du </a:t>
            </a:r>
            <a:r>
              <a:rPr lang="fr-FR" sz="2800" dirty="0" err="1">
                <a:solidFill>
                  <a:prstClr val="black"/>
                </a:solidFill>
                <a:latin typeface="Tw Cen MT" pitchFamily="34" charset="0"/>
              </a:rPr>
              <a:t>desmodonte</a:t>
            </a:r>
            <a:r>
              <a:rPr lang="fr-FR" sz="2800" dirty="0">
                <a:solidFill>
                  <a:prstClr val="black"/>
                </a:solidFill>
                <a:latin typeface="Tw Cen MT" pitchFamily="34" charset="0"/>
              </a:rPr>
              <a:t> revêt beaucoup d’importance.</a:t>
            </a:r>
          </a:p>
          <a:p>
            <a:pPr algn="just">
              <a:buFont typeface="Wingdings" panose="05000000000000000000" pitchFamily="2" charset="2"/>
              <a:buNone/>
            </a:pPr>
            <a:endParaRPr lang="fr-FR" sz="2800" dirty="0" smtClean="0">
              <a:solidFill>
                <a:prstClr val="black"/>
              </a:solidFill>
              <a:latin typeface="Tw Cen MT" pitchFamily="34" charset="0"/>
            </a:endParaRPr>
          </a:p>
          <a:p>
            <a:pPr algn="just">
              <a:buFont typeface="Wingdings" panose="05000000000000000000" pitchFamily="2" charset="2"/>
              <a:buNone/>
            </a:pPr>
            <a:r>
              <a:rPr lang="fr-FR" sz="2800" dirty="0" smtClean="0">
                <a:solidFill>
                  <a:prstClr val="black"/>
                </a:solidFill>
                <a:latin typeface="Tw Cen MT" pitchFamily="34" charset="0"/>
              </a:rPr>
              <a:t>-Au </a:t>
            </a:r>
            <a:r>
              <a:rPr lang="fr-FR" sz="2800" b="1" dirty="0" smtClean="0">
                <a:solidFill>
                  <a:prstClr val="black"/>
                </a:solidFill>
                <a:latin typeface="Tw Cen MT" pitchFamily="34" charset="0"/>
              </a:rPr>
              <a:t>3</a:t>
            </a:r>
            <a:r>
              <a:rPr lang="fr-FR" sz="2800" b="1" baseline="30000" dirty="0" smtClean="0">
                <a:solidFill>
                  <a:prstClr val="black"/>
                </a:solidFill>
                <a:latin typeface="Tw Cen MT" pitchFamily="34" charset="0"/>
              </a:rPr>
              <a:t>ème</a:t>
            </a:r>
            <a:r>
              <a:rPr lang="fr-FR" sz="2800" b="1" dirty="0" smtClean="0">
                <a:solidFill>
                  <a:prstClr val="black"/>
                </a:solidFill>
                <a:latin typeface="Tw Cen MT" pitchFamily="34" charset="0"/>
              </a:rPr>
              <a:t> jour</a:t>
            </a:r>
            <a:r>
              <a:rPr lang="fr-FR" sz="2800" b="1" dirty="0">
                <a:solidFill>
                  <a:prstClr val="black"/>
                </a:solidFill>
                <a:latin typeface="Tw Cen MT" pitchFamily="34" charset="0"/>
              </a:rPr>
              <a:t>, une revascularisation </a:t>
            </a:r>
            <a:r>
              <a:rPr lang="fr-FR" sz="2800" dirty="0">
                <a:solidFill>
                  <a:prstClr val="black"/>
                </a:solidFill>
                <a:latin typeface="Tw Cen MT" pitchFamily="34" charset="0"/>
              </a:rPr>
              <a:t>quasi normale </a:t>
            </a:r>
            <a:r>
              <a:rPr lang="fr-FR" sz="2800" b="1" dirty="0">
                <a:solidFill>
                  <a:prstClr val="black"/>
                </a:solidFill>
                <a:latin typeface="Tw Cen MT" pitchFamily="34" charset="0"/>
              </a:rPr>
              <a:t>se rétablit</a:t>
            </a:r>
            <a:r>
              <a:rPr lang="fr-FR" sz="2800" dirty="0">
                <a:solidFill>
                  <a:prstClr val="black"/>
                </a:solidFill>
                <a:latin typeface="Tw Cen MT" pitchFamily="34" charset="0"/>
              </a:rPr>
              <a:t>. Pour certains auteurs c’est une </a:t>
            </a:r>
            <a:r>
              <a:rPr lang="fr-FR" sz="2800" dirty="0" err="1">
                <a:solidFill>
                  <a:prstClr val="black"/>
                </a:solidFill>
                <a:latin typeface="Tw Cen MT" pitchFamily="34" charset="0"/>
              </a:rPr>
              <a:t>néovascularisation</a:t>
            </a:r>
            <a:r>
              <a:rPr lang="fr-FR" sz="2800" dirty="0">
                <a:solidFill>
                  <a:prstClr val="black"/>
                </a:solidFill>
                <a:latin typeface="Tw Cen MT" pitchFamily="34" charset="0"/>
              </a:rPr>
              <a:t>. Pour d’autres, les vaisseaux du lit receveur se connecteraient avec les anciens capillaires du greffon. </a:t>
            </a: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25</a:t>
            </a:fld>
            <a:endParaRPr lang="fr-FR">
              <a:solidFill>
                <a:prstClr val="black">
                  <a:tint val="75000"/>
                </a:prstClr>
              </a:solidFill>
            </a:endParaRPr>
          </a:p>
        </p:txBody>
      </p:sp>
    </p:spTree>
    <p:extLst>
      <p:ext uri="{BB962C8B-B14F-4D97-AF65-F5344CB8AC3E}">
        <p14:creationId xmlns:p14="http://schemas.microsoft.com/office/powerpoint/2010/main" xmlns="" val="774596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214290"/>
            <a:ext cx="8286808" cy="4401205"/>
          </a:xfrm>
          <a:prstGeom prst="rect">
            <a:avLst/>
          </a:prstGeom>
        </p:spPr>
        <p:txBody>
          <a:bodyPr wrap="square">
            <a:spAutoFit/>
          </a:bodyPr>
          <a:lstStyle/>
          <a:p>
            <a:pPr algn="just">
              <a:buFont typeface="Wingdings" panose="05000000000000000000" pitchFamily="2" charset="2"/>
              <a:buNone/>
            </a:pPr>
            <a:r>
              <a:rPr lang="fr-FR" sz="2800" b="1" dirty="0">
                <a:solidFill>
                  <a:prstClr val="black"/>
                </a:solidFill>
                <a:latin typeface="Tw Cen MT" pitchFamily="34" charset="0"/>
              </a:rPr>
              <a:t>Du site donneur :</a:t>
            </a:r>
            <a:endParaRPr lang="fr-FR" sz="2800" dirty="0">
              <a:solidFill>
                <a:prstClr val="black"/>
              </a:solidFill>
              <a:latin typeface="Tw Cen MT" pitchFamily="34" charset="0"/>
            </a:endParaRPr>
          </a:p>
          <a:p>
            <a:pPr algn="just">
              <a:buFont typeface="Wingdings" panose="05000000000000000000" pitchFamily="2" charset="2"/>
              <a:buNone/>
            </a:pPr>
            <a:r>
              <a:rPr lang="fr-FR" sz="2800" b="1" dirty="0">
                <a:solidFill>
                  <a:prstClr val="black"/>
                </a:solidFill>
                <a:latin typeface="Tw Cen MT" pitchFamily="34" charset="0"/>
              </a:rPr>
              <a:t>-cliniquement : </a:t>
            </a:r>
            <a:r>
              <a:rPr lang="fr-FR" sz="2800" dirty="0">
                <a:solidFill>
                  <a:prstClr val="black"/>
                </a:solidFill>
                <a:latin typeface="Tw Cen MT" pitchFamily="34" charset="0"/>
              </a:rPr>
              <a:t>la cicatrisation est obtenue en </a:t>
            </a:r>
            <a:r>
              <a:rPr lang="fr-FR" sz="2800" b="1" dirty="0">
                <a:solidFill>
                  <a:prstClr val="black"/>
                </a:solidFill>
                <a:latin typeface="Tw Cen MT" pitchFamily="34" charset="0"/>
              </a:rPr>
              <a:t>04 semaines environs</a:t>
            </a:r>
            <a:r>
              <a:rPr lang="fr-FR" sz="2800" dirty="0">
                <a:solidFill>
                  <a:prstClr val="black"/>
                </a:solidFill>
                <a:latin typeface="Tw Cen MT" pitchFamily="34" charset="0"/>
              </a:rPr>
              <a:t>.</a:t>
            </a:r>
          </a:p>
          <a:p>
            <a:pPr algn="just">
              <a:buFont typeface="Wingdings" panose="05000000000000000000" pitchFamily="2" charset="2"/>
              <a:buNone/>
            </a:pPr>
            <a:endParaRPr lang="fr-FR" sz="2800" b="1" dirty="0" smtClean="0">
              <a:solidFill>
                <a:prstClr val="black"/>
              </a:solidFill>
              <a:latin typeface="Tw Cen MT" pitchFamily="34" charset="0"/>
            </a:endParaRPr>
          </a:p>
          <a:p>
            <a:pPr algn="just">
              <a:buFont typeface="Wingdings" panose="05000000000000000000" pitchFamily="2" charset="2"/>
              <a:buNone/>
            </a:pPr>
            <a:r>
              <a:rPr lang="fr-FR" sz="2800" b="1" dirty="0" smtClean="0">
                <a:solidFill>
                  <a:prstClr val="black"/>
                </a:solidFill>
                <a:latin typeface="Tw Cen MT" pitchFamily="34" charset="0"/>
              </a:rPr>
              <a:t>-</a:t>
            </a:r>
            <a:r>
              <a:rPr lang="fr-FR" sz="2800" b="1" dirty="0">
                <a:solidFill>
                  <a:prstClr val="black"/>
                </a:solidFill>
                <a:latin typeface="Tw Cen MT" pitchFamily="34" charset="0"/>
              </a:rPr>
              <a:t>histologiquement : </a:t>
            </a:r>
            <a:r>
              <a:rPr lang="fr-FR" sz="2800" dirty="0">
                <a:solidFill>
                  <a:prstClr val="black"/>
                </a:solidFill>
                <a:latin typeface="Tw Cen MT" pitchFamily="34" charset="0"/>
              </a:rPr>
              <a:t>la plaie </a:t>
            </a:r>
            <a:r>
              <a:rPr lang="fr-FR" sz="2800" b="1" dirty="0">
                <a:solidFill>
                  <a:prstClr val="black"/>
                </a:solidFill>
                <a:latin typeface="Tw Cen MT" pitchFamily="34" charset="0"/>
              </a:rPr>
              <a:t>cicatrise par </a:t>
            </a:r>
            <a:r>
              <a:rPr lang="fr-FR" sz="2800" b="1" dirty="0" smtClean="0">
                <a:solidFill>
                  <a:prstClr val="black"/>
                </a:solidFill>
                <a:latin typeface="Tw Cen MT" pitchFamily="34" charset="0"/>
              </a:rPr>
              <a:t>2</a:t>
            </a:r>
            <a:r>
              <a:rPr lang="fr-FR" sz="2800" b="1" baseline="30000" dirty="0" smtClean="0">
                <a:solidFill>
                  <a:prstClr val="black"/>
                </a:solidFill>
                <a:latin typeface="Tw Cen MT" pitchFamily="34" charset="0"/>
              </a:rPr>
              <a:t>ème</a:t>
            </a:r>
            <a:r>
              <a:rPr lang="fr-FR" sz="2800" b="1" dirty="0" smtClean="0">
                <a:solidFill>
                  <a:prstClr val="black"/>
                </a:solidFill>
                <a:latin typeface="Tw Cen MT" pitchFamily="34" charset="0"/>
              </a:rPr>
              <a:t> intention</a:t>
            </a:r>
            <a:r>
              <a:rPr lang="fr-FR" sz="2800" dirty="0">
                <a:solidFill>
                  <a:prstClr val="black"/>
                </a:solidFill>
                <a:latin typeface="Tw Cen MT" pitchFamily="34" charset="0"/>
              </a:rPr>
              <a:t>, le caillot est remplacé par un tissu conjonctif. L’épithélialisation débute à la périphérie de la plaie, en 10 à 15 jours, la plaie est complètement recouverte par un nouvel épithélium qui devient mature dans toute son épaisseur pendant encore 07 à 15 jours.</a:t>
            </a: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26</a:t>
            </a:fld>
            <a:endParaRPr lang="fr-FR">
              <a:solidFill>
                <a:prstClr val="black">
                  <a:tint val="75000"/>
                </a:prstClr>
              </a:solidFill>
            </a:endParaRPr>
          </a:p>
        </p:txBody>
      </p:sp>
      <p:pic>
        <p:nvPicPr>
          <p:cNvPr id="15" name="Picture 2" descr="Résultat de recherche d'images pour &quot;cicatrisation greffe gingivale palais&quot;"/>
          <p:cNvPicPr>
            <a:picLocks noChangeAspect="1" noChangeArrowheads="1"/>
          </p:cNvPicPr>
          <p:nvPr/>
        </p:nvPicPr>
        <p:blipFill>
          <a:blip r:embed="rId2">
            <a:lum bright="-10000" contrast="10000"/>
          </a:blip>
          <a:srcRect l="33985" t="67762" r="33025"/>
          <a:stretch>
            <a:fillRect/>
          </a:stretch>
        </p:blipFill>
        <p:spPr bwMode="auto">
          <a:xfrm>
            <a:off x="714348" y="4643446"/>
            <a:ext cx="2786082" cy="2071702"/>
          </a:xfrm>
          <a:prstGeom prst="rect">
            <a:avLst/>
          </a:prstGeom>
          <a:noFill/>
        </p:spPr>
      </p:pic>
      <p:pic>
        <p:nvPicPr>
          <p:cNvPr id="16" name="Picture 2" descr="Résultat de recherche d'images pour &quot;cicatrisation greffe gingivale palais&quot;"/>
          <p:cNvPicPr>
            <a:picLocks noChangeAspect="1" noChangeArrowheads="1"/>
          </p:cNvPicPr>
          <p:nvPr/>
        </p:nvPicPr>
        <p:blipFill>
          <a:blip r:embed="rId2">
            <a:lum bright="-10000" contrast="10000"/>
          </a:blip>
          <a:srcRect l="67708" t="67762"/>
          <a:stretch>
            <a:fillRect/>
          </a:stretch>
        </p:blipFill>
        <p:spPr bwMode="auto">
          <a:xfrm>
            <a:off x="5143504" y="4572008"/>
            <a:ext cx="2727094" cy="2071702"/>
          </a:xfrm>
          <a:prstGeom prst="rect">
            <a:avLst/>
          </a:prstGeom>
          <a:noFill/>
        </p:spPr>
      </p:pic>
    </p:spTree>
    <p:extLst>
      <p:ext uri="{BB962C8B-B14F-4D97-AF65-F5344CB8AC3E}">
        <p14:creationId xmlns:p14="http://schemas.microsoft.com/office/powerpoint/2010/main" xmlns="" val="1462327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descr="Résultat de recherche d'images pour &quot;cicatrisation greffe gingiva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04" name="AutoShape 4" descr="Résultat de recherche d'images pour &quot;cicatrisation greffe gingiva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06" name="Picture 6" descr="Image associée"/>
          <p:cNvPicPr>
            <a:picLocks noChangeAspect="1" noChangeArrowheads="1"/>
          </p:cNvPicPr>
          <p:nvPr/>
        </p:nvPicPr>
        <p:blipFill>
          <a:blip r:embed="rId2"/>
          <a:srcRect/>
          <a:stretch>
            <a:fillRect/>
          </a:stretch>
        </p:blipFill>
        <p:spPr bwMode="auto">
          <a:xfrm>
            <a:off x="571472" y="942993"/>
            <a:ext cx="7620000" cy="5057775"/>
          </a:xfrm>
          <a:prstGeom prst="rect">
            <a:avLst/>
          </a:prstGeom>
          <a:noFill/>
        </p:spPr>
      </p:pic>
      <p:sp>
        <p:nvSpPr>
          <p:cNvPr id="5" name="ZoneTexte 4"/>
          <p:cNvSpPr txBox="1"/>
          <p:nvPr/>
        </p:nvSpPr>
        <p:spPr>
          <a:xfrm>
            <a:off x="928662" y="285728"/>
            <a:ext cx="6786610" cy="584775"/>
          </a:xfrm>
          <a:prstGeom prst="rect">
            <a:avLst/>
          </a:prstGeom>
          <a:noFill/>
        </p:spPr>
        <p:txBody>
          <a:bodyPr wrap="square" rtlCol="0">
            <a:spAutoFit/>
          </a:bodyPr>
          <a:lstStyle/>
          <a:p>
            <a:pPr algn="ctr"/>
            <a:r>
              <a:rPr lang="fr-FR" sz="3200" dirty="0" smtClean="0">
                <a:solidFill>
                  <a:srgbClr val="FF0000"/>
                </a:solidFill>
                <a:latin typeface="Arial" pitchFamily="34" charset="0"/>
                <a:cs typeface="Arial" pitchFamily="34" charset="0"/>
              </a:rPr>
              <a:t>Parfois ça rate!!!!!!</a:t>
            </a:r>
            <a:endParaRPr lang="fr-FR" sz="32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5786" y="714356"/>
            <a:ext cx="7512443" cy="1200329"/>
          </a:xfrm>
          <a:prstGeom prst="rect">
            <a:avLst/>
          </a:prstGeom>
        </p:spPr>
        <p:txBody>
          <a:bodyPr wrap="square">
            <a:spAutoFit/>
          </a:bodyPr>
          <a:lstStyle/>
          <a:p>
            <a:pPr algn="ctr">
              <a:buFont typeface="Wingdings" panose="05000000000000000000" pitchFamily="2" charset="2"/>
              <a:buNone/>
            </a:pPr>
            <a:r>
              <a:rPr lang="fr-FR" sz="3600" b="1" dirty="0" smtClean="0">
                <a:solidFill>
                  <a:srgbClr val="00B050"/>
                </a:solidFill>
                <a:latin typeface="Tw Cen MT" pitchFamily="34" charset="0"/>
              </a:rPr>
              <a:t>2. LES GREFFES CONJONCTIVES ENFOUIES</a:t>
            </a: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28</a:t>
            </a:fld>
            <a:endParaRPr lang="fr-FR">
              <a:solidFill>
                <a:prstClr val="black">
                  <a:tint val="75000"/>
                </a:prstClr>
              </a:solidFill>
            </a:endParaRPr>
          </a:p>
        </p:txBody>
      </p:sp>
      <p:pic>
        <p:nvPicPr>
          <p:cNvPr id="62466" name="Picture 2" descr="Image associée"/>
          <p:cNvPicPr>
            <a:picLocks noChangeAspect="1" noChangeArrowheads="1"/>
          </p:cNvPicPr>
          <p:nvPr/>
        </p:nvPicPr>
        <p:blipFill>
          <a:blip r:embed="rId2"/>
          <a:srcRect/>
          <a:stretch>
            <a:fillRect/>
          </a:stretch>
        </p:blipFill>
        <p:spPr bwMode="auto">
          <a:xfrm>
            <a:off x="1285852" y="2214554"/>
            <a:ext cx="6667500" cy="3400426"/>
          </a:xfrm>
          <a:prstGeom prst="rect">
            <a:avLst/>
          </a:prstGeom>
          <a:noFill/>
        </p:spPr>
      </p:pic>
    </p:spTree>
    <p:extLst>
      <p:ext uri="{BB962C8B-B14F-4D97-AF65-F5344CB8AC3E}">
        <p14:creationId xmlns:p14="http://schemas.microsoft.com/office/powerpoint/2010/main" xmlns="" val="2054297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2910" y="500042"/>
            <a:ext cx="7512443" cy="5262979"/>
          </a:xfrm>
          <a:prstGeom prst="rect">
            <a:avLst/>
          </a:prstGeom>
        </p:spPr>
        <p:txBody>
          <a:bodyPr wrap="square">
            <a:spAutoFit/>
          </a:bodyPr>
          <a:lstStyle/>
          <a:p>
            <a:pPr algn="just">
              <a:buFont typeface="Wingdings" panose="05000000000000000000" pitchFamily="2" charset="2"/>
              <a:buNone/>
            </a:pPr>
            <a:r>
              <a:rPr lang="fr-FR" sz="2800" b="1" dirty="0" smtClean="0">
                <a:solidFill>
                  <a:srgbClr val="FF0000"/>
                </a:solidFill>
                <a:latin typeface="Tw Cen MT" pitchFamily="34" charset="0"/>
              </a:rPr>
              <a:t>Principes </a:t>
            </a:r>
            <a:r>
              <a:rPr lang="fr-FR" sz="2800" b="1" dirty="0">
                <a:solidFill>
                  <a:srgbClr val="FF0000"/>
                </a:solidFill>
                <a:latin typeface="Tw Cen MT" pitchFamily="34" charset="0"/>
              </a:rPr>
              <a:t>généraux et intérêt</a:t>
            </a:r>
          </a:p>
          <a:p>
            <a:pPr algn="just">
              <a:buFont typeface="Wingdings" panose="05000000000000000000" pitchFamily="2" charset="2"/>
              <a:buNone/>
            </a:pPr>
            <a:r>
              <a:rPr lang="fr-FR" sz="2800" b="1" dirty="0">
                <a:latin typeface="Tw Cen MT" pitchFamily="34" charset="0"/>
              </a:rPr>
              <a:t> </a:t>
            </a:r>
            <a:endParaRPr lang="fr-FR" sz="2800" b="1" dirty="0" smtClean="0">
              <a:latin typeface="Tw Cen MT" pitchFamily="34" charset="0"/>
            </a:endParaRPr>
          </a:p>
          <a:p>
            <a:pPr algn="just">
              <a:buFont typeface="Wingdings" panose="05000000000000000000" pitchFamily="2" charset="2"/>
              <a:buNone/>
            </a:pPr>
            <a:r>
              <a:rPr lang="fr-FR" sz="2800" dirty="0" smtClean="0">
                <a:latin typeface="Tw Cen MT" pitchFamily="34" charset="0"/>
              </a:rPr>
              <a:t>Historiquement</a:t>
            </a:r>
            <a:r>
              <a:rPr lang="fr-FR" sz="2800" dirty="0">
                <a:latin typeface="Tw Cen MT" pitchFamily="34" charset="0"/>
              </a:rPr>
              <a:t>, l’utilisation de greffes conjonctives a été proposée  afin </a:t>
            </a:r>
            <a:r>
              <a:rPr lang="fr-FR" sz="2800" b="1" dirty="0">
                <a:latin typeface="Tw Cen MT" pitchFamily="34" charset="0"/>
              </a:rPr>
              <a:t>d’améliorer les résultats esthétiques </a:t>
            </a:r>
            <a:r>
              <a:rPr lang="fr-FR" sz="2800" dirty="0">
                <a:latin typeface="Tw Cen MT" pitchFamily="34" charset="0"/>
              </a:rPr>
              <a:t>des interventions par rapport à ceux obtenus avec des greffes </a:t>
            </a:r>
            <a:r>
              <a:rPr lang="fr-FR" sz="2800" dirty="0" err="1">
                <a:latin typeface="Tw Cen MT" pitchFamily="34" charset="0"/>
              </a:rPr>
              <a:t>épithélioconjonctives</a:t>
            </a:r>
            <a:r>
              <a:rPr lang="fr-FR" sz="2800" dirty="0" smtClean="0">
                <a:latin typeface="Tw Cen MT" pitchFamily="34" charset="0"/>
              </a:rPr>
              <a:t>.</a:t>
            </a:r>
          </a:p>
          <a:p>
            <a:pPr algn="just"/>
            <a:endParaRPr lang="fr-FR" sz="2800" dirty="0" smtClean="0">
              <a:latin typeface="Tw Cen MT" pitchFamily="34" charset="0"/>
            </a:endParaRPr>
          </a:p>
          <a:p>
            <a:pPr algn="just"/>
            <a:r>
              <a:rPr lang="fr-FR" sz="2800" dirty="0" smtClean="0">
                <a:latin typeface="Tw Cen MT" pitchFamily="34" charset="0"/>
              </a:rPr>
              <a:t>Le principe de </a:t>
            </a:r>
            <a:r>
              <a:rPr lang="fr-FR" sz="2800" b="1" dirty="0" smtClean="0">
                <a:latin typeface="Tw Cen MT" pitchFamily="34" charset="0"/>
              </a:rPr>
              <a:t>la greffe de conjonctive associée au lambeau positionné coronairement consiste à placer un greffon conjonctif en position « sous-épithéliale » </a:t>
            </a:r>
          </a:p>
          <a:p>
            <a:pPr algn="just">
              <a:buFont typeface="Wingdings" panose="05000000000000000000" pitchFamily="2" charset="2"/>
              <a:buNone/>
            </a:pP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29</a:t>
            </a:fld>
            <a:endParaRPr lang="fr-FR">
              <a:solidFill>
                <a:prstClr val="black">
                  <a:tint val="75000"/>
                </a:prstClr>
              </a:solidFill>
            </a:endParaRPr>
          </a:p>
        </p:txBody>
      </p:sp>
    </p:spTree>
    <p:extLst>
      <p:ext uri="{BB962C8B-B14F-4D97-AF65-F5344CB8AC3E}">
        <p14:creationId xmlns:p14="http://schemas.microsoft.com/office/powerpoint/2010/main" xmlns="" val="205429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48" y="785794"/>
            <a:ext cx="7584887" cy="2246769"/>
          </a:xfrm>
          <a:prstGeom prst="rect">
            <a:avLst/>
          </a:prstGeom>
        </p:spPr>
        <p:txBody>
          <a:bodyPr wrap="square">
            <a:spAutoFit/>
          </a:bodyPr>
          <a:lstStyle/>
          <a:p>
            <a:pPr algn="justLow">
              <a:buFont typeface="Wingdings" panose="05000000000000000000" pitchFamily="2" charset="2"/>
              <a:buNone/>
            </a:pPr>
            <a:r>
              <a:rPr lang="fr-FR" sz="2800" b="1" dirty="0" smtClean="0">
                <a:solidFill>
                  <a:srgbClr val="FF0000"/>
                </a:solidFill>
                <a:latin typeface="Tw Cen MT" pitchFamily="34" charset="0"/>
              </a:rPr>
              <a:t>Définition :</a:t>
            </a:r>
          </a:p>
          <a:p>
            <a:pPr algn="justLow">
              <a:buFont typeface="Wingdings" panose="05000000000000000000" pitchFamily="2" charset="2"/>
              <a:buNone/>
            </a:pPr>
            <a:r>
              <a:rPr lang="fr-FR" sz="2800" dirty="0" smtClean="0">
                <a:solidFill>
                  <a:prstClr val="black"/>
                </a:solidFill>
                <a:latin typeface="Tw Cen MT" pitchFamily="34" charset="0"/>
              </a:rPr>
              <a:t>La greffe gingivale libres non enfouie </a:t>
            </a:r>
            <a:r>
              <a:rPr lang="fr-FR" sz="2800" dirty="0">
                <a:solidFill>
                  <a:prstClr val="black"/>
                </a:solidFill>
                <a:latin typeface="Tw Cen MT" pitchFamily="34" charset="0"/>
              </a:rPr>
              <a:t>ou </a:t>
            </a:r>
            <a:r>
              <a:rPr lang="fr-FR" sz="2800" dirty="0" smtClean="0">
                <a:solidFill>
                  <a:prstClr val="black"/>
                </a:solidFill>
                <a:latin typeface="Tw Cen MT" pitchFamily="34" charset="0"/>
              </a:rPr>
              <a:t>épithélio-conjonctive est </a:t>
            </a:r>
            <a:r>
              <a:rPr lang="fr-FR" sz="2800" dirty="0">
                <a:solidFill>
                  <a:prstClr val="black"/>
                </a:solidFill>
                <a:latin typeface="Tw Cen MT" pitchFamily="34" charset="0"/>
              </a:rPr>
              <a:t>la </a:t>
            </a:r>
            <a:r>
              <a:rPr lang="fr-FR" sz="2800" b="1" dirty="0">
                <a:solidFill>
                  <a:prstClr val="black"/>
                </a:solidFill>
                <a:latin typeface="Tw Cen MT" pitchFamily="34" charset="0"/>
              </a:rPr>
              <a:t>transplantation autogène</a:t>
            </a:r>
            <a:r>
              <a:rPr lang="fr-FR" sz="2800" dirty="0">
                <a:solidFill>
                  <a:prstClr val="black"/>
                </a:solidFill>
                <a:latin typeface="Tw Cen MT" pitchFamily="34" charset="0"/>
              </a:rPr>
              <a:t> d’un </a:t>
            </a:r>
            <a:r>
              <a:rPr lang="fr-FR" sz="2800" b="1" dirty="0">
                <a:solidFill>
                  <a:prstClr val="black"/>
                </a:solidFill>
                <a:latin typeface="Tw Cen MT" pitchFamily="34" charset="0"/>
              </a:rPr>
              <a:t>tissu </a:t>
            </a:r>
            <a:r>
              <a:rPr lang="fr-FR" sz="2800" b="1" dirty="0" smtClean="0">
                <a:solidFill>
                  <a:prstClr val="black"/>
                </a:solidFill>
                <a:latin typeface="Tw Cen MT" pitchFamily="34" charset="0"/>
              </a:rPr>
              <a:t>fibromuqueux </a:t>
            </a:r>
            <a:r>
              <a:rPr lang="fr-FR" sz="2800" dirty="0">
                <a:solidFill>
                  <a:prstClr val="black"/>
                </a:solidFill>
                <a:latin typeface="Tw Cen MT" pitchFamily="34" charset="0"/>
              </a:rPr>
              <a:t>d’un site donneur à un site receveur</a:t>
            </a:r>
            <a:r>
              <a:rPr lang="fr-FR" sz="2800" dirty="0" smtClean="0">
                <a:solidFill>
                  <a:prstClr val="black"/>
                </a:solidFill>
                <a:latin typeface="Tw Cen MT" pitchFamily="34" charset="0"/>
              </a:rPr>
              <a:t>.</a:t>
            </a:r>
            <a:endParaRPr lang="fr-FR" sz="2800" dirty="0">
              <a:solidFill>
                <a:prstClr val="black"/>
              </a:solidFill>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3</a:t>
            </a:fld>
            <a:endParaRPr lang="fr-FR">
              <a:solidFill>
                <a:prstClr val="black">
                  <a:tint val="75000"/>
                </a:prstClr>
              </a:solidFill>
            </a:endParaRPr>
          </a:p>
        </p:txBody>
      </p:sp>
      <p:pic>
        <p:nvPicPr>
          <p:cNvPr id="79876" name="Picture 4" descr="Résultat de recherche d'images pour &quot;greffe gingivale&quot;"/>
          <p:cNvPicPr>
            <a:picLocks noChangeAspect="1" noChangeArrowheads="1"/>
          </p:cNvPicPr>
          <p:nvPr/>
        </p:nvPicPr>
        <p:blipFill>
          <a:blip r:embed="rId2"/>
          <a:srcRect/>
          <a:stretch>
            <a:fillRect/>
          </a:stretch>
        </p:blipFill>
        <p:spPr bwMode="auto">
          <a:xfrm>
            <a:off x="714348" y="3714752"/>
            <a:ext cx="7210425" cy="1905000"/>
          </a:xfrm>
          <a:prstGeom prst="rect">
            <a:avLst/>
          </a:prstGeom>
          <a:noFill/>
        </p:spPr>
      </p:pic>
    </p:spTree>
    <p:extLst>
      <p:ext uri="{BB962C8B-B14F-4D97-AF65-F5344CB8AC3E}">
        <p14:creationId xmlns:p14="http://schemas.microsoft.com/office/powerpoint/2010/main" xmlns="" val="336111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1396" y="1888763"/>
            <a:ext cx="7512443" cy="2677656"/>
          </a:xfrm>
          <a:prstGeom prst="rect">
            <a:avLst/>
          </a:prstGeom>
        </p:spPr>
        <p:txBody>
          <a:bodyPr wrap="square">
            <a:spAutoFit/>
          </a:bodyPr>
          <a:lstStyle/>
          <a:p>
            <a:pPr algn="just"/>
            <a:r>
              <a:rPr lang="fr-FR" sz="2800" b="1" dirty="0" smtClean="0">
                <a:solidFill>
                  <a:srgbClr val="FF0000"/>
                </a:solidFill>
                <a:latin typeface="Tw Cen MT" pitchFamily="34" charset="0"/>
              </a:rPr>
              <a:t>Indications</a:t>
            </a:r>
          </a:p>
          <a:p>
            <a:pPr marL="457200" indent="-457200" algn="just">
              <a:buFont typeface="Courier New" panose="02070309020205020404" pitchFamily="49" charset="0"/>
              <a:buChar char="o"/>
            </a:pPr>
            <a:r>
              <a:rPr lang="fr-FR" sz="2800" dirty="0" smtClean="0">
                <a:latin typeface="Tw Cen MT" pitchFamily="34" charset="0"/>
              </a:rPr>
              <a:t>le recouvrement radiculaire ;</a:t>
            </a:r>
          </a:p>
          <a:p>
            <a:pPr marL="457200" indent="-457200" algn="just">
              <a:buFont typeface="Courier New" panose="02070309020205020404" pitchFamily="49" charset="0"/>
              <a:buChar char="o"/>
            </a:pPr>
            <a:r>
              <a:rPr lang="fr-FR" sz="2800" dirty="0" smtClean="0">
                <a:latin typeface="Tw Cen MT" pitchFamily="34" charset="0"/>
              </a:rPr>
              <a:t>l'épaississement gingival sur un pilier prothétique naturel ;</a:t>
            </a:r>
          </a:p>
          <a:p>
            <a:pPr marL="457200" indent="-457200" algn="just">
              <a:buFont typeface="Courier New" panose="02070309020205020404" pitchFamily="49" charset="0"/>
              <a:buChar char="o"/>
            </a:pPr>
            <a:r>
              <a:rPr lang="fr-FR" sz="2800" dirty="0" smtClean="0">
                <a:latin typeface="Tw Cen MT" pitchFamily="34" charset="0"/>
              </a:rPr>
              <a:t>l'épaississement de la muqueuse péri-</a:t>
            </a:r>
            <a:r>
              <a:rPr lang="fr-FR" sz="2800" dirty="0" err="1" smtClean="0">
                <a:latin typeface="Tw Cen MT" pitchFamily="34" charset="0"/>
              </a:rPr>
              <a:t>implantaire</a:t>
            </a:r>
            <a:r>
              <a:rPr lang="fr-FR" sz="2800" dirty="0" smtClean="0">
                <a:latin typeface="Tw Cen MT" pitchFamily="34" charset="0"/>
              </a:rPr>
              <a:t>.</a:t>
            </a:r>
            <a:endParaRPr lang="fr-FR" sz="2800" b="1" dirty="0" smtClean="0">
              <a:solidFill>
                <a:srgbClr val="00B050"/>
              </a:solidFill>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30</a:t>
            </a:fld>
            <a:endParaRPr lang="fr-FR">
              <a:solidFill>
                <a:prstClr val="black">
                  <a:tint val="75000"/>
                </a:prstClr>
              </a:solidFill>
            </a:endParaRPr>
          </a:p>
        </p:txBody>
      </p:sp>
    </p:spTree>
    <p:extLst>
      <p:ext uri="{BB962C8B-B14F-4D97-AF65-F5344CB8AC3E}">
        <p14:creationId xmlns:p14="http://schemas.microsoft.com/office/powerpoint/2010/main" xmlns="" val="985618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1396" y="1888763"/>
            <a:ext cx="7512443" cy="2246769"/>
          </a:xfrm>
          <a:prstGeom prst="rect">
            <a:avLst/>
          </a:prstGeom>
        </p:spPr>
        <p:txBody>
          <a:bodyPr wrap="square">
            <a:spAutoFit/>
          </a:bodyPr>
          <a:lstStyle/>
          <a:p>
            <a:pPr>
              <a:buFont typeface="Wingdings" panose="05000000000000000000" pitchFamily="2" charset="2"/>
              <a:buNone/>
            </a:pPr>
            <a:r>
              <a:rPr lang="fr-FR" sz="2800" b="1" dirty="0" smtClean="0">
                <a:solidFill>
                  <a:srgbClr val="FF0000"/>
                </a:solidFill>
                <a:latin typeface="Tw Cen MT" pitchFamily="34" charset="0"/>
              </a:rPr>
              <a:t>Objectifs</a:t>
            </a:r>
          </a:p>
          <a:p>
            <a:pPr>
              <a:buFont typeface="Wingdings" panose="05000000000000000000" pitchFamily="2" charset="2"/>
              <a:buNone/>
            </a:pPr>
            <a:r>
              <a:rPr lang="fr-FR" sz="2800" dirty="0" smtClean="0">
                <a:latin typeface="Tw Cen MT" pitchFamily="34" charset="0"/>
              </a:rPr>
              <a:t>Ils </a:t>
            </a:r>
            <a:r>
              <a:rPr lang="fr-FR" sz="2800" dirty="0">
                <a:latin typeface="Tw Cen MT" pitchFamily="34" charset="0"/>
              </a:rPr>
              <a:t>sont triples : </a:t>
            </a:r>
            <a:endParaRPr lang="fr-FR" sz="2800" dirty="0" smtClean="0">
              <a:latin typeface="Tw Cen MT" pitchFamily="34" charset="0"/>
            </a:endParaRPr>
          </a:p>
          <a:p>
            <a:pPr>
              <a:buFont typeface="Wingdings" pitchFamily="2" charset="2"/>
              <a:buChar char="Ø"/>
            </a:pPr>
            <a:r>
              <a:rPr lang="fr-FR" sz="2800" dirty="0" smtClean="0">
                <a:latin typeface="Tw Cen MT" pitchFamily="34" charset="0"/>
              </a:rPr>
              <a:t>recouvrement </a:t>
            </a:r>
            <a:r>
              <a:rPr lang="fr-FR" sz="2800" dirty="0">
                <a:latin typeface="Tw Cen MT" pitchFamily="34" charset="0"/>
              </a:rPr>
              <a:t>radiculaire, </a:t>
            </a:r>
            <a:endParaRPr lang="fr-FR" sz="2800" dirty="0" smtClean="0">
              <a:latin typeface="Tw Cen MT" pitchFamily="34" charset="0"/>
            </a:endParaRPr>
          </a:p>
          <a:p>
            <a:pPr>
              <a:buFont typeface="Wingdings" pitchFamily="2" charset="2"/>
              <a:buChar char="Ø"/>
            </a:pPr>
            <a:r>
              <a:rPr lang="fr-FR" sz="2800" dirty="0" smtClean="0">
                <a:latin typeface="Tw Cen MT" pitchFamily="34" charset="0"/>
              </a:rPr>
              <a:t>augmentation </a:t>
            </a:r>
            <a:r>
              <a:rPr lang="fr-FR" sz="2800" dirty="0">
                <a:latin typeface="Tw Cen MT" pitchFamily="34" charset="0"/>
              </a:rPr>
              <a:t>de la hauteur et </a:t>
            </a:r>
            <a:endParaRPr lang="fr-FR" sz="2800" dirty="0" smtClean="0">
              <a:latin typeface="Tw Cen MT" pitchFamily="34" charset="0"/>
            </a:endParaRPr>
          </a:p>
          <a:p>
            <a:pPr>
              <a:buFont typeface="Wingdings" pitchFamily="2" charset="2"/>
              <a:buChar char="Ø"/>
            </a:pPr>
            <a:r>
              <a:rPr lang="fr-FR" sz="2800" dirty="0" smtClean="0">
                <a:latin typeface="Tw Cen MT" pitchFamily="34" charset="0"/>
              </a:rPr>
              <a:t>augmentation de </a:t>
            </a:r>
            <a:r>
              <a:rPr lang="fr-FR" sz="2800" dirty="0">
                <a:latin typeface="Tw Cen MT" pitchFamily="34" charset="0"/>
              </a:rPr>
              <a:t>l’épaisseur de la gencive</a:t>
            </a:r>
            <a:r>
              <a:rPr lang="fr-FR" sz="2800" dirty="0" smtClean="0">
                <a:latin typeface="Tw Cen MT" pitchFamily="34" charset="0"/>
              </a:rPr>
              <a:t>.</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31</a:t>
            </a:fld>
            <a:endParaRPr lang="fr-FR">
              <a:solidFill>
                <a:prstClr val="black">
                  <a:tint val="75000"/>
                </a:prstClr>
              </a:solidFill>
            </a:endParaRPr>
          </a:p>
        </p:txBody>
      </p:sp>
    </p:spTree>
    <p:extLst>
      <p:ext uri="{BB962C8B-B14F-4D97-AF65-F5344CB8AC3E}">
        <p14:creationId xmlns:p14="http://schemas.microsoft.com/office/powerpoint/2010/main" xmlns="" val="985618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2910" y="642918"/>
            <a:ext cx="7512443" cy="4401205"/>
          </a:xfrm>
          <a:prstGeom prst="rect">
            <a:avLst/>
          </a:prstGeom>
        </p:spPr>
        <p:txBody>
          <a:bodyPr wrap="square">
            <a:spAutoFit/>
          </a:bodyPr>
          <a:lstStyle/>
          <a:p>
            <a:pPr algn="just">
              <a:buFont typeface="Wingdings" panose="05000000000000000000" pitchFamily="2" charset="2"/>
              <a:buNone/>
            </a:pPr>
            <a:r>
              <a:rPr lang="fr-FR" sz="2800" b="1" dirty="0" smtClean="0">
                <a:solidFill>
                  <a:srgbClr val="FF0000"/>
                </a:solidFill>
                <a:latin typeface="Tw Cen MT" pitchFamily="34" charset="0"/>
              </a:rPr>
              <a:t>Techniques de prélèvement de greffon :</a:t>
            </a:r>
          </a:p>
          <a:p>
            <a:pPr algn="just">
              <a:buFont typeface="Wingdings" panose="05000000000000000000" pitchFamily="2" charset="2"/>
              <a:buNone/>
            </a:pPr>
            <a:endParaRPr lang="fr-FR" sz="2800" dirty="0" smtClean="0">
              <a:latin typeface="Tw Cen MT" pitchFamily="34" charset="0"/>
            </a:endParaRPr>
          </a:p>
          <a:p>
            <a:pPr algn="just">
              <a:buFont typeface="Wingdings" panose="05000000000000000000" pitchFamily="2" charset="2"/>
              <a:buNone/>
            </a:pPr>
            <a:r>
              <a:rPr lang="fr-FR" sz="2800" dirty="0" smtClean="0">
                <a:latin typeface="Tw Cen MT" pitchFamily="34" charset="0"/>
              </a:rPr>
              <a:t>Le </a:t>
            </a:r>
            <a:r>
              <a:rPr lang="fr-FR" sz="2800" dirty="0">
                <a:latin typeface="Tw Cen MT" pitchFamily="34" charset="0"/>
              </a:rPr>
              <a:t>prélèvement peut se faire dans l’épaisseur du palais ou à la tubérosité maxillaire. </a:t>
            </a:r>
            <a:endParaRPr lang="fr-FR" sz="2800" dirty="0" smtClean="0">
              <a:latin typeface="Tw Cen MT" pitchFamily="34" charset="0"/>
            </a:endParaRPr>
          </a:p>
          <a:p>
            <a:pPr algn="just">
              <a:buFont typeface="Wingdings" panose="05000000000000000000" pitchFamily="2" charset="2"/>
              <a:buNone/>
            </a:pPr>
            <a:endParaRPr lang="fr-FR" sz="2800" dirty="0" smtClean="0">
              <a:latin typeface="Tw Cen MT" pitchFamily="34" charset="0"/>
            </a:endParaRPr>
          </a:p>
          <a:p>
            <a:pPr algn="just">
              <a:buFont typeface="Wingdings" panose="05000000000000000000" pitchFamily="2" charset="2"/>
              <a:buNone/>
            </a:pPr>
            <a:r>
              <a:rPr lang="fr-FR" sz="2800" dirty="0" smtClean="0">
                <a:latin typeface="Tw Cen MT" pitchFamily="34" charset="0"/>
              </a:rPr>
              <a:t>Différentes </a:t>
            </a:r>
            <a:r>
              <a:rPr lang="fr-FR" sz="2800" dirty="0">
                <a:latin typeface="Tw Cen MT" pitchFamily="34" charset="0"/>
              </a:rPr>
              <a:t>techniques ont été décrites </a:t>
            </a:r>
            <a:r>
              <a:rPr lang="fr-FR" sz="2800" dirty="0" smtClean="0">
                <a:latin typeface="Tw Cen MT" pitchFamily="34" charset="0"/>
              </a:rPr>
              <a:t>:</a:t>
            </a:r>
            <a:endParaRPr lang="fr-FR" sz="2800" dirty="0">
              <a:latin typeface="Tw Cen MT" pitchFamily="34" charset="0"/>
            </a:endParaRPr>
          </a:p>
          <a:p>
            <a:pPr algn="just">
              <a:buFont typeface="Wingdings" panose="05000000000000000000" pitchFamily="2" charset="2"/>
              <a:buNone/>
            </a:pPr>
            <a:endParaRPr lang="fr-FR" sz="2800" dirty="0" smtClean="0">
              <a:latin typeface="Tw Cen MT" pitchFamily="34" charset="0"/>
            </a:endParaRPr>
          </a:p>
          <a:p>
            <a:pPr algn="just">
              <a:buFont typeface="Wingdings" pitchFamily="2" charset="2"/>
              <a:buChar char="Ø"/>
            </a:pPr>
            <a:r>
              <a:rPr lang="fr-FR" sz="2800" dirty="0" smtClean="0">
                <a:latin typeface="Tw Cen MT" pitchFamily="34" charset="0"/>
              </a:rPr>
              <a:t>technique </a:t>
            </a:r>
            <a:r>
              <a:rPr lang="fr-FR" sz="2800" dirty="0">
                <a:latin typeface="Tw Cen MT" pitchFamily="34" charset="0"/>
              </a:rPr>
              <a:t>de la trappe, </a:t>
            </a:r>
            <a:endParaRPr lang="fr-FR" sz="2800" dirty="0" smtClean="0">
              <a:latin typeface="Tw Cen MT" pitchFamily="34" charset="0"/>
            </a:endParaRPr>
          </a:p>
          <a:p>
            <a:pPr algn="just">
              <a:buFont typeface="Wingdings" pitchFamily="2" charset="2"/>
              <a:buChar char="Ø"/>
            </a:pPr>
            <a:r>
              <a:rPr lang="fr-FR" sz="2800" dirty="0" smtClean="0">
                <a:latin typeface="Tw Cen MT" pitchFamily="34" charset="0"/>
              </a:rPr>
              <a:t>technique </a:t>
            </a:r>
            <a:r>
              <a:rPr lang="fr-FR" sz="2800" dirty="0">
                <a:latin typeface="Tw Cen MT" pitchFamily="34" charset="0"/>
              </a:rPr>
              <a:t>des incisions parallèles , </a:t>
            </a:r>
            <a:endParaRPr lang="fr-FR" sz="2800" dirty="0" smtClean="0">
              <a:latin typeface="Tw Cen MT" pitchFamily="34" charset="0"/>
            </a:endParaRPr>
          </a:p>
          <a:p>
            <a:pPr algn="just">
              <a:buFont typeface="Wingdings" pitchFamily="2" charset="2"/>
              <a:buChar char="Ø"/>
            </a:pPr>
            <a:r>
              <a:rPr lang="fr-FR" sz="2800" dirty="0" smtClean="0">
                <a:latin typeface="Tw Cen MT" pitchFamily="34" charset="0"/>
              </a:rPr>
              <a:t>technique </a:t>
            </a:r>
            <a:r>
              <a:rPr lang="fr-FR" sz="2800" dirty="0">
                <a:latin typeface="Tw Cen MT" pitchFamily="34" charset="0"/>
              </a:rPr>
              <a:t>de Bruno. </a:t>
            </a: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32</a:t>
            </a:fld>
            <a:endParaRPr lang="fr-FR">
              <a:solidFill>
                <a:prstClr val="black">
                  <a:tint val="75000"/>
                </a:prstClr>
              </a:solidFill>
            </a:endParaRPr>
          </a:p>
        </p:txBody>
      </p:sp>
    </p:spTree>
    <p:extLst>
      <p:ext uri="{BB962C8B-B14F-4D97-AF65-F5344CB8AC3E}">
        <p14:creationId xmlns:p14="http://schemas.microsoft.com/office/powerpoint/2010/main" xmlns="" val="33766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0034" y="1726995"/>
            <a:ext cx="8286808" cy="4401205"/>
          </a:xfrm>
          <a:prstGeom prst="rect">
            <a:avLst/>
          </a:prstGeom>
        </p:spPr>
        <p:txBody>
          <a:bodyPr wrap="square">
            <a:spAutoFit/>
          </a:bodyPr>
          <a:lstStyle/>
          <a:p>
            <a:pPr algn="just">
              <a:buFont typeface="Wingdings" panose="05000000000000000000" pitchFamily="2" charset="2"/>
              <a:buNone/>
            </a:pPr>
            <a:r>
              <a:rPr lang="fr-FR" sz="2800" dirty="0" smtClean="0">
                <a:latin typeface="Tw Cen MT" pitchFamily="34" charset="0"/>
              </a:rPr>
              <a:t>Consiste </a:t>
            </a:r>
            <a:r>
              <a:rPr lang="fr-FR" sz="2800" dirty="0">
                <a:latin typeface="Tw Cen MT" pitchFamily="34" charset="0"/>
              </a:rPr>
              <a:t>à réaliser une incision parallèle </a:t>
            </a:r>
            <a:r>
              <a:rPr lang="fr-FR" sz="2800" dirty="0" smtClean="0">
                <a:latin typeface="Tw Cen MT" pitchFamily="34" charset="0"/>
              </a:rPr>
              <a:t>à </a:t>
            </a:r>
            <a:r>
              <a:rPr lang="fr-FR" sz="2800" dirty="0">
                <a:latin typeface="Tw Cen MT" pitchFamily="34" charset="0"/>
              </a:rPr>
              <a:t>la ligne des collets palatins de la zone </a:t>
            </a:r>
            <a:r>
              <a:rPr lang="fr-FR" sz="2800" dirty="0" smtClean="0">
                <a:latin typeface="Tw Cen MT" pitchFamily="34" charset="0"/>
              </a:rPr>
              <a:t>prémolaire et à </a:t>
            </a:r>
            <a:r>
              <a:rPr lang="fr-FR" sz="2800" dirty="0">
                <a:latin typeface="Tw Cen MT" pitchFamily="34" charset="0"/>
              </a:rPr>
              <a:t>environ 3mm. </a:t>
            </a:r>
            <a:endParaRPr lang="fr-FR" sz="2800" dirty="0" smtClean="0">
              <a:latin typeface="Tw Cen MT" pitchFamily="34" charset="0"/>
            </a:endParaRPr>
          </a:p>
          <a:p>
            <a:pPr algn="just">
              <a:buFont typeface="Wingdings" panose="05000000000000000000" pitchFamily="2" charset="2"/>
              <a:buNone/>
            </a:pPr>
            <a:endParaRPr lang="fr-FR" sz="2800" dirty="0" smtClean="0">
              <a:latin typeface="Tw Cen MT" pitchFamily="34" charset="0"/>
            </a:endParaRPr>
          </a:p>
          <a:p>
            <a:pPr algn="just">
              <a:buFont typeface="Wingdings" panose="05000000000000000000" pitchFamily="2" charset="2"/>
              <a:buNone/>
            </a:pPr>
            <a:r>
              <a:rPr lang="fr-FR" sz="2800" dirty="0" smtClean="0">
                <a:latin typeface="Tw Cen MT" pitchFamily="34" charset="0"/>
              </a:rPr>
              <a:t>La </a:t>
            </a:r>
            <a:r>
              <a:rPr lang="fr-FR" sz="2800" dirty="0">
                <a:latin typeface="Tw Cen MT" pitchFamily="34" charset="0"/>
              </a:rPr>
              <a:t>longueur de cette incision </a:t>
            </a:r>
            <a:r>
              <a:rPr lang="fr-FR" sz="2800" dirty="0" smtClean="0">
                <a:latin typeface="Tw Cen MT" pitchFamily="34" charset="0"/>
              </a:rPr>
              <a:t>dépend </a:t>
            </a:r>
            <a:r>
              <a:rPr lang="fr-FR" sz="2800" dirty="0">
                <a:latin typeface="Tw Cen MT" pitchFamily="34" charset="0"/>
              </a:rPr>
              <a:t>du site à traiter. Elle est poursuivie de part et d’autre par des incisions perpendiculaires en direction du raphé médian. </a:t>
            </a:r>
            <a:endParaRPr lang="fr-FR" sz="2800" dirty="0" smtClean="0">
              <a:latin typeface="Tw Cen MT" pitchFamily="34" charset="0"/>
            </a:endParaRPr>
          </a:p>
          <a:p>
            <a:pPr algn="just">
              <a:buFont typeface="Wingdings" panose="05000000000000000000" pitchFamily="2" charset="2"/>
              <a:buNone/>
            </a:pPr>
            <a:endParaRPr lang="fr-FR" sz="2800" dirty="0" smtClean="0">
              <a:latin typeface="Tw Cen MT" pitchFamily="34" charset="0"/>
            </a:endParaRPr>
          </a:p>
          <a:p>
            <a:pPr algn="just">
              <a:buFont typeface="Wingdings" panose="05000000000000000000" pitchFamily="2" charset="2"/>
              <a:buNone/>
            </a:pPr>
            <a:r>
              <a:rPr lang="fr-FR" sz="2800" dirty="0" smtClean="0">
                <a:latin typeface="Tw Cen MT" pitchFamily="34" charset="0"/>
              </a:rPr>
              <a:t>La </a:t>
            </a:r>
            <a:r>
              <a:rPr lang="fr-FR" sz="2800" dirty="0">
                <a:latin typeface="Tw Cen MT" pitchFamily="34" charset="0"/>
              </a:rPr>
              <a:t>trappe est alors disséquée et </a:t>
            </a:r>
            <a:r>
              <a:rPr lang="fr-FR" sz="2800" dirty="0" smtClean="0">
                <a:latin typeface="Tw Cen MT" pitchFamily="34" charset="0"/>
              </a:rPr>
              <a:t>soulevée.</a:t>
            </a:r>
          </a:p>
          <a:p>
            <a:r>
              <a:rPr lang="fr-FR" sz="2800" dirty="0">
                <a:latin typeface="Tw Cen MT" pitchFamily="34" charset="0"/>
              </a:rPr>
              <a:t>Le prélèvement de </a:t>
            </a:r>
            <a:r>
              <a:rPr lang="fr-FR" sz="2800" dirty="0" smtClean="0">
                <a:latin typeface="Tw Cen MT" pitchFamily="34" charset="0"/>
              </a:rPr>
              <a:t>conjonctif est réalisé à 1,5 mm d'épaisseur environ (pour recouvrement radiculaire)</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33</a:t>
            </a:fld>
            <a:endParaRPr lang="fr-FR">
              <a:solidFill>
                <a:prstClr val="black">
                  <a:tint val="75000"/>
                </a:prstClr>
              </a:solidFill>
            </a:endParaRPr>
          </a:p>
        </p:txBody>
      </p:sp>
      <p:sp>
        <p:nvSpPr>
          <p:cNvPr id="15" name="Rectangle 14"/>
          <p:cNvSpPr/>
          <p:nvPr/>
        </p:nvSpPr>
        <p:spPr>
          <a:xfrm>
            <a:off x="1428728" y="500042"/>
            <a:ext cx="630640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fr-FR" sz="3600" dirty="0" smtClean="0">
                <a:solidFill>
                  <a:srgbClr val="000000"/>
                </a:solidFill>
                <a:latin typeface="Arial" pitchFamily="34" charset="0"/>
                <a:cs typeface="Arial" pitchFamily="34" charset="0"/>
              </a:rPr>
              <a:t>TECHNIQUE DE LA TRAPPE</a:t>
            </a:r>
            <a:endParaRPr lang="fr-FR" sz="3600" dirty="0">
              <a:latin typeface="Arial" pitchFamily="34" charset="0"/>
              <a:cs typeface="Arial" pitchFamily="34" charset="0"/>
            </a:endParaRPr>
          </a:p>
        </p:txBody>
      </p:sp>
    </p:spTree>
    <p:extLst>
      <p:ext uri="{BB962C8B-B14F-4D97-AF65-F5344CB8AC3E}">
        <p14:creationId xmlns:p14="http://schemas.microsoft.com/office/powerpoint/2010/main" xmlns="" val="1903802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28728" y="1071546"/>
            <a:ext cx="5703103" cy="3290824"/>
          </a:xfrm>
          <a:prstGeom prst="rect">
            <a:avLst/>
          </a:prstGeom>
          <a:noFill/>
          <a:ln>
            <a:noFill/>
          </a:ln>
        </p:spPr>
      </p:pic>
      <p:sp>
        <p:nvSpPr>
          <p:cNvPr id="5" name="Rectangle 1"/>
          <p:cNvSpPr>
            <a:spLocks noChangeArrowheads="1"/>
          </p:cNvSpPr>
          <p:nvPr/>
        </p:nvSpPr>
        <p:spPr bwMode="auto">
          <a:xfrm>
            <a:off x="6786578" y="5000636"/>
            <a:ext cx="2211033" cy="1107996"/>
          </a:xfrm>
          <a:prstGeom prst="rect">
            <a:avLst/>
          </a:prstGeom>
          <a:noFill/>
          <a:ln>
            <a:solidFill>
              <a:srgbClr val="FFFF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smtClean="0">
                <a:ln>
                  <a:noFill/>
                </a:ln>
                <a:solidFill>
                  <a:srgbClr val="000000"/>
                </a:solidFill>
                <a:effectLst/>
                <a:latin typeface="Arial Unicode MS" panose="020B0604020202020204" pitchFamily="34" charset="-128"/>
              </a:rPr>
              <a:t>c. Fermeture complète de la plaie.</a:t>
            </a:r>
            <a:r>
              <a:rPr kumimoji="0" lang="fr-FR" sz="2200" b="0" i="0" u="none" strike="noStrike" cap="none" normalizeH="0" baseline="0" dirty="0" smtClean="0">
                <a:ln>
                  <a:noFill/>
                </a:ln>
                <a:solidFill>
                  <a:srgbClr val="000000"/>
                </a:solidFill>
                <a:effectLst/>
                <a:latin typeface="Calibri" panose="020F0502020204030204" pitchFamily="34" charset="0"/>
              </a:rPr>
              <a:t> </a:t>
            </a:r>
            <a:endParaRPr kumimoji="0" lang="fr-FR" sz="22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500034" y="4929198"/>
            <a:ext cx="2567398" cy="1446550"/>
          </a:xfrm>
          <a:prstGeom prst="rect">
            <a:avLst/>
          </a:prstGeom>
          <a:ln>
            <a:solidFill>
              <a:schemeClr val="accent1"/>
            </a:solidFill>
          </a:ln>
        </p:spPr>
        <p:txBody>
          <a:bodyPr wrap="square">
            <a:spAutoFit/>
          </a:bodyPr>
          <a:lstStyle/>
          <a:p>
            <a:r>
              <a:rPr lang="fr-FR" sz="2200" dirty="0">
                <a:solidFill>
                  <a:srgbClr val="000000"/>
                </a:solidFill>
                <a:latin typeface="Arial Unicode MS" panose="020B0604020202020204" pitchFamily="34" charset="-128"/>
              </a:rPr>
              <a:t>a. Ouverture d’une trappe épithélio-conjonctive </a:t>
            </a:r>
            <a:r>
              <a:rPr lang="fr-FR" sz="2200" dirty="0" smtClean="0">
                <a:solidFill>
                  <a:srgbClr val="000000"/>
                </a:solidFill>
                <a:latin typeface="Arial Unicode MS" panose="020B0604020202020204" pitchFamily="34" charset="-128"/>
              </a:rPr>
              <a:t>par dissection</a:t>
            </a:r>
            <a:r>
              <a:rPr lang="fr-FR" sz="2200" dirty="0">
                <a:solidFill>
                  <a:srgbClr val="000000"/>
                </a:solidFill>
                <a:latin typeface="Arial Unicode MS" panose="020B0604020202020204" pitchFamily="34" charset="-128"/>
              </a:rPr>
              <a:t>. </a:t>
            </a:r>
            <a:endParaRPr lang="fr-FR" sz="2200" dirty="0"/>
          </a:p>
        </p:txBody>
      </p:sp>
      <p:sp>
        <p:nvSpPr>
          <p:cNvPr id="8" name="Rectangle 7"/>
          <p:cNvSpPr/>
          <p:nvPr/>
        </p:nvSpPr>
        <p:spPr>
          <a:xfrm>
            <a:off x="3571868" y="5000636"/>
            <a:ext cx="2714644" cy="1446550"/>
          </a:xfrm>
          <a:prstGeom prst="rect">
            <a:avLst/>
          </a:prstGeom>
          <a:ln>
            <a:solidFill>
              <a:schemeClr val="accent2"/>
            </a:solidFill>
          </a:ln>
        </p:spPr>
        <p:txBody>
          <a:bodyPr wrap="square">
            <a:spAutoFit/>
          </a:bodyPr>
          <a:lstStyle/>
          <a:p>
            <a:r>
              <a:rPr lang="fr-FR" sz="2200" dirty="0" smtClean="0">
                <a:solidFill>
                  <a:srgbClr val="000000"/>
                </a:solidFill>
                <a:latin typeface="Arial Unicode MS" panose="020B0604020202020204" pitchFamily="34" charset="-128"/>
              </a:rPr>
              <a:t>b</a:t>
            </a:r>
            <a:r>
              <a:rPr lang="fr-FR" sz="2200" dirty="0">
                <a:solidFill>
                  <a:srgbClr val="000000"/>
                </a:solidFill>
                <a:latin typeface="Arial Unicode MS" panose="020B0604020202020204" pitchFamily="34" charset="-128"/>
              </a:rPr>
              <a:t>. </a:t>
            </a:r>
            <a:r>
              <a:rPr lang="fr-FR" sz="2200" dirty="0" smtClean="0">
                <a:solidFill>
                  <a:srgbClr val="000000"/>
                </a:solidFill>
                <a:latin typeface="Arial Unicode MS" panose="020B0604020202020204" pitchFamily="34" charset="-128"/>
              </a:rPr>
              <a:t>Prélèvement </a:t>
            </a:r>
            <a:r>
              <a:rPr lang="fr-FR" sz="2200" dirty="0">
                <a:solidFill>
                  <a:srgbClr val="000000"/>
                </a:solidFill>
                <a:latin typeface="Arial Unicode MS" panose="020B0604020202020204" pitchFamily="34" charset="-128"/>
              </a:rPr>
              <a:t>d’un greffon de conjonctif contenant aussi du tissu adipeux. </a:t>
            </a:r>
            <a:endParaRPr lang="fr-FR" sz="2200" dirty="0"/>
          </a:p>
        </p:txBody>
      </p:sp>
      <p:sp>
        <p:nvSpPr>
          <p:cNvPr id="9" name="Espace réservé du numéro de diapositive 8"/>
          <p:cNvSpPr>
            <a:spLocks noGrp="1"/>
          </p:cNvSpPr>
          <p:nvPr>
            <p:ph type="sldNum" sz="quarter" idx="12"/>
          </p:nvPr>
        </p:nvSpPr>
        <p:spPr/>
        <p:txBody>
          <a:bodyPr/>
          <a:lstStyle/>
          <a:p>
            <a:fld id="{8653140C-FFBD-409E-858A-65AFBAF859D9}" type="slidenum">
              <a:rPr lang="fr-FR" smtClean="0">
                <a:solidFill>
                  <a:prstClr val="black">
                    <a:tint val="75000"/>
                  </a:prstClr>
                </a:solidFill>
              </a:rPr>
              <a:pPr/>
              <a:t>34</a:t>
            </a:fld>
            <a:endParaRPr lang="fr-FR">
              <a:solidFill>
                <a:prstClr val="black">
                  <a:tint val="75000"/>
                </a:prstClr>
              </a:solidFill>
            </a:endParaRPr>
          </a:p>
        </p:txBody>
      </p:sp>
    </p:spTree>
    <p:extLst>
      <p:ext uri="{BB962C8B-B14F-4D97-AF65-F5344CB8AC3E}">
        <p14:creationId xmlns:p14="http://schemas.microsoft.com/office/powerpoint/2010/main" xmlns="" val="3873899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49956" y="550169"/>
            <a:ext cx="4657725" cy="4057650"/>
          </a:xfrm>
          <a:prstGeom prst="rect">
            <a:avLst/>
          </a:prstGeom>
        </p:spPr>
      </p:pic>
      <p:sp>
        <p:nvSpPr>
          <p:cNvPr id="5" name="Rectangle 4"/>
          <p:cNvSpPr/>
          <p:nvPr/>
        </p:nvSpPr>
        <p:spPr>
          <a:xfrm>
            <a:off x="2376208" y="4903136"/>
            <a:ext cx="4995278" cy="430887"/>
          </a:xfrm>
          <a:prstGeom prst="rect">
            <a:avLst/>
          </a:prstGeom>
        </p:spPr>
        <p:txBody>
          <a:bodyPr wrap="none">
            <a:spAutoFit/>
          </a:bodyPr>
          <a:lstStyle/>
          <a:p>
            <a:r>
              <a:rPr lang="fr-FR" sz="2200" dirty="0" smtClean="0"/>
              <a:t>Prélèvement par la technique de la trappe</a:t>
            </a:r>
            <a:endParaRPr lang="fr-FR" sz="2200" dirty="0"/>
          </a:p>
        </p:txBody>
      </p:sp>
      <p:sp>
        <p:nvSpPr>
          <p:cNvPr id="6" name="Espace réservé du numéro de diapositive 5"/>
          <p:cNvSpPr>
            <a:spLocks noGrp="1"/>
          </p:cNvSpPr>
          <p:nvPr>
            <p:ph type="sldNum" sz="quarter" idx="12"/>
          </p:nvPr>
        </p:nvSpPr>
        <p:spPr/>
        <p:txBody>
          <a:bodyPr/>
          <a:lstStyle/>
          <a:p>
            <a:fld id="{8653140C-FFBD-409E-858A-65AFBAF859D9}" type="slidenum">
              <a:rPr lang="fr-FR" smtClean="0">
                <a:solidFill>
                  <a:prstClr val="black">
                    <a:tint val="75000"/>
                  </a:prstClr>
                </a:solidFill>
              </a:rPr>
              <a:pPr/>
              <a:t>35</a:t>
            </a:fld>
            <a:endParaRPr lang="fr-FR">
              <a:solidFill>
                <a:prstClr val="black">
                  <a:tint val="75000"/>
                </a:prstClr>
              </a:solidFill>
            </a:endParaRPr>
          </a:p>
        </p:txBody>
      </p:sp>
    </p:spTree>
    <p:extLst>
      <p:ext uri="{BB962C8B-B14F-4D97-AF65-F5344CB8AC3E}">
        <p14:creationId xmlns:p14="http://schemas.microsoft.com/office/powerpoint/2010/main" xmlns="" val="3581928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1751095"/>
            <a:ext cx="5357850" cy="3970318"/>
          </a:xfrm>
          <a:prstGeom prst="rect">
            <a:avLst/>
          </a:prstGeom>
        </p:spPr>
        <p:txBody>
          <a:bodyPr wrap="square">
            <a:spAutoFit/>
          </a:bodyPr>
          <a:lstStyle/>
          <a:p>
            <a:pPr algn="just">
              <a:lnSpc>
                <a:spcPct val="150000"/>
              </a:lnSpc>
              <a:buFont typeface="Wingdings" panose="05000000000000000000" pitchFamily="2" charset="2"/>
              <a:buNone/>
            </a:pPr>
            <a:r>
              <a:rPr lang="fr-FR" sz="2800" dirty="0" smtClean="0">
                <a:latin typeface="Tw Cen MT" pitchFamily="34" charset="0"/>
              </a:rPr>
              <a:t>Consiste </a:t>
            </a:r>
            <a:r>
              <a:rPr lang="fr-FR" sz="2800" dirty="0">
                <a:latin typeface="Tw Cen MT" pitchFamily="34" charset="0"/>
              </a:rPr>
              <a:t>à faire </a:t>
            </a:r>
            <a:r>
              <a:rPr lang="fr-FR" sz="2800" b="1" dirty="0">
                <a:latin typeface="Tw Cen MT" pitchFamily="34" charset="0"/>
              </a:rPr>
              <a:t>une première incision </a:t>
            </a:r>
            <a:r>
              <a:rPr lang="fr-FR" sz="2800" dirty="0">
                <a:latin typeface="Tw Cen MT" pitchFamily="34" charset="0"/>
              </a:rPr>
              <a:t>au palais perpendiculaire au grand axe de la dent  qui va jusqu’au contacte osseux et se situe </a:t>
            </a:r>
            <a:r>
              <a:rPr lang="fr-FR" sz="2800" dirty="0" smtClean="0">
                <a:latin typeface="Tw Cen MT" pitchFamily="34" charset="0"/>
              </a:rPr>
              <a:t>à </a:t>
            </a:r>
            <a:r>
              <a:rPr lang="fr-FR" sz="2800" dirty="0">
                <a:latin typeface="Tw Cen MT" pitchFamily="34" charset="0"/>
              </a:rPr>
              <a:t>environ </a:t>
            </a:r>
            <a:r>
              <a:rPr lang="fr-FR" sz="2800" dirty="0" smtClean="0">
                <a:latin typeface="Tw Cen MT" pitchFamily="34" charset="0"/>
              </a:rPr>
              <a:t>2 à 3mm </a:t>
            </a:r>
            <a:r>
              <a:rPr lang="fr-FR" sz="2800" dirty="0">
                <a:latin typeface="Tw Cen MT" pitchFamily="34" charset="0"/>
              </a:rPr>
              <a:t>du rebord gingival. </a:t>
            </a:r>
          </a:p>
        </p:txBody>
      </p:sp>
      <p:pic>
        <p:nvPicPr>
          <p:cNvPr id="13" name="Picture 2"/>
          <p:cNvPicPr>
            <a:picLocks noChangeAspect="1" noChangeArrowheads="1"/>
          </p:cNvPicPr>
          <p:nvPr/>
        </p:nvPicPr>
        <p:blipFill>
          <a:blip r:embed="rId2"/>
          <a:srcRect/>
          <a:stretch>
            <a:fillRect/>
          </a:stretch>
        </p:blipFill>
        <p:spPr bwMode="auto">
          <a:xfrm>
            <a:off x="6357950" y="2071678"/>
            <a:ext cx="1959836" cy="4111301"/>
          </a:xfrm>
          <a:prstGeom prst="rect">
            <a:avLst/>
          </a:prstGeom>
          <a:noFill/>
          <a:ln w="9525">
            <a:noFill/>
            <a:miter lim="800000"/>
            <a:headEnd/>
            <a:tailEnd/>
          </a:ln>
          <a:effectLst/>
        </p:spPr>
      </p:pic>
      <p:sp>
        <p:nvSpPr>
          <p:cNvPr id="15" name="Espace réservé du numéro de diapositive 14"/>
          <p:cNvSpPr>
            <a:spLocks noGrp="1"/>
          </p:cNvSpPr>
          <p:nvPr>
            <p:ph type="sldNum" sz="quarter" idx="12"/>
          </p:nvPr>
        </p:nvSpPr>
        <p:spPr/>
        <p:txBody>
          <a:bodyPr/>
          <a:lstStyle/>
          <a:p>
            <a:fld id="{8653140C-FFBD-409E-858A-65AFBAF859D9}" type="slidenum">
              <a:rPr lang="fr-FR" smtClean="0">
                <a:solidFill>
                  <a:prstClr val="black">
                    <a:tint val="75000"/>
                  </a:prstClr>
                </a:solidFill>
              </a:rPr>
              <a:pPr/>
              <a:t>36</a:t>
            </a:fld>
            <a:endParaRPr lang="fr-FR">
              <a:solidFill>
                <a:prstClr val="black">
                  <a:tint val="75000"/>
                </a:prstClr>
              </a:solidFill>
            </a:endParaRPr>
          </a:p>
        </p:txBody>
      </p:sp>
      <p:sp>
        <p:nvSpPr>
          <p:cNvPr id="16" name="Rectangle 15"/>
          <p:cNvSpPr/>
          <p:nvPr/>
        </p:nvSpPr>
        <p:spPr>
          <a:xfrm>
            <a:off x="2214546" y="500042"/>
            <a:ext cx="546816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just"/>
            <a:r>
              <a:rPr lang="fr-FR" sz="3600" dirty="0" smtClean="0">
                <a:solidFill>
                  <a:schemeClr val="tx1"/>
                </a:solidFill>
                <a:latin typeface="Arial" pitchFamily="34" charset="0"/>
                <a:cs typeface="Arial" pitchFamily="34" charset="0"/>
              </a:rPr>
              <a:t>TECHNIQUE DE BRUNO</a:t>
            </a:r>
            <a:endParaRPr lang="fr-FR" b="1" dirty="0" smtClean="0">
              <a:latin typeface="Arial" pitchFamily="34" charset="0"/>
              <a:cs typeface="Arial" pitchFamily="34" charset="0"/>
            </a:endParaRPr>
          </a:p>
        </p:txBody>
      </p:sp>
    </p:spTree>
    <p:extLst>
      <p:ext uri="{BB962C8B-B14F-4D97-AF65-F5344CB8AC3E}">
        <p14:creationId xmlns:p14="http://schemas.microsoft.com/office/powerpoint/2010/main" xmlns="" val="1913233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1751095"/>
            <a:ext cx="4758174" cy="4616648"/>
          </a:xfrm>
          <a:prstGeom prst="rect">
            <a:avLst/>
          </a:prstGeom>
        </p:spPr>
        <p:txBody>
          <a:bodyPr wrap="square">
            <a:spAutoFit/>
          </a:bodyPr>
          <a:lstStyle/>
          <a:p>
            <a:pPr algn="just">
              <a:lnSpc>
                <a:spcPct val="150000"/>
              </a:lnSpc>
              <a:buFont typeface="Wingdings" panose="05000000000000000000" pitchFamily="2" charset="2"/>
              <a:buNone/>
            </a:pPr>
            <a:r>
              <a:rPr lang="fr-FR" sz="2800" dirty="0" smtClean="0">
                <a:latin typeface="Tw Cen MT" pitchFamily="34" charset="0"/>
              </a:rPr>
              <a:t>Une 2</a:t>
            </a:r>
            <a:r>
              <a:rPr lang="fr-FR" sz="2800" baseline="30000" dirty="0" smtClean="0">
                <a:latin typeface="Tw Cen MT" pitchFamily="34" charset="0"/>
              </a:rPr>
              <a:t>ème</a:t>
            </a:r>
            <a:r>
              <a:rPr lang="fr-FR" sz="2800" dirty="0" smtClean="0">
                <a:latin typeface="Tw Cen MT" pitchFamily="34" charset="0"/>
              </a:rPr>
              <a:t> incision </a:t>
            </a:r>
            <a:r>
              <a:rPr lang="fr-FR" sz="2800" dirty="0">
                <a:latin typeface="Tw Cen MT" pitchFamily="34" charset="0"/>
              </a:rPr>
              <a:t>débute entre </a:t>
            </a:r>
            <a:r>
              <a:rPr lang="fr-FR" sz="2800" dirty="0" smtClean="0">
                <a:latin typeface="Tw Cen MT" pitchFamily="34" charset="0"/>
              </a:rPr>
              <a:t>1à 2mm </a:t>
            </a:r>
            <a:r>
              <a:rPr lang="fr-FR" sz="2800" dirty="0">
                <a:latin typeface="Tw Cen MT" pitchFamily="34" charset="0"/>
              </a:rPr>
              <a:t>de la </a:t>
            </a:r>
            <a:r>
              <a:rPr lang="fr-FR" sz="2800" dirty="0" smtClean="0">
                <a:latin typeface="Tw Cen MT" pitchFamily="34" charset="0"/>
              </a:rPr>
              <a:t>précédente, selon l'épaisseur souhaitée </a:t>
            </a:r>
            <a:r>
              <a:rPr lang="fr-FR" sz="2800" dirty="0">
                <a:latin typeface="Tw Cen MT" pitchFamily="34" charset="0"/>
              </a:rPr>
              <a:t>du </a:t>
            </a:r>
            <a:r>
              <a:rPr lang="fr-FR" sz="2800" dirty="0" smtClean="0">
                <a:latin typeface="Tw Cen MT" pitchFamily="34" charset="0"/>
              </a:rPr>
              <a:t>greffon et s'enfonce parallèlement au </a:t>
            </a:r>
            <a:r>
              <a:rPr lang="fr-FR" sz="2800" dirty="0">
                <a:latin typeface="Tw Cen MT" pitchFamily="34" charset="0"/>
              </a:rPr>
              <a:t>grand axe des dents jusqu'au </a:t>
            </a:r>
            <a:r>
              <a:rPr lang="fr-FR" sz="2800" dirty="0" smtClean="0">
                <a:latin typeface="Tw Cen MT" pitchFamily="34" charset="0"/>
              </a:rPr>
              <a:t>contact de </a:t>
            </a:r>
            <a:r>
              <a:rPr lang="fr-FR" sz="2800" dirty="0">
                <a:latin typeface="Tw Cen MT" pitchFamily="34" charset="0"/>
              </a:rPr>
              <a:t>l'os. </a:t>
            </a:r>
          </a:p>
        </p:txBody>
      </p:sp>
      <p:pic>
        <p:nvPicPr>
          <p:cNvPr id="13" name="Picture 3"/>
          <p:cNvPicPr>
            <a:picLocks noChangeAspect="1" noChangeArrowheads="1"/>
          </p:cNvPicPr>
          <p:nvPr/>
        </p:nvPicPr>
        <p:blipFill>
          <a:blip r:embed="rId2"/>
          <a:srcRect/>
          <a:stretch>
            <a:fillRect/>
          </a:stretch>
        </p:blipFill>
        <p:spPr bwMode="auto">
          <a:xfrm>
            <a:off x="5771849" y="2286008"/>
            <a:ext cx="2486122" cy="2619784"/>
          </a:xfrm>
          <a:prstGeom prst="rect">
            <a:avLst/>
          </a:prstGeom>
          <a:noFill/>
          <a:ln w="9525">
            <a:noFill/>
            <a:miter lim="800000"/>
            <a:headEnd/>
            <a:tailEnd/>
          </a:ln>
          <a:effectLst/>
        </p:spPr>
      </p:pic>
      <p:sp>
        <p:nvSpPr>
          <p:cNvPr id="15" name="Espace réservé du numéro de diapositive 14"/>
          <p:cNvSpPr>
            <a:spLocks noGrp="1"/>
          </p:cNvSpPr>
          <p:nvPr>
            <p:ph type="sldNum" sz="quarter" idx="12"/>
          </p:nvPr>
        </p:nvSpPr>
        <p:spPr/>
        <p:txBody>
          <a:bodyPr/>
          <a:lstStyle/>
          <a:p>
            <a:fld id="{8653140C-FFBD-409E-858A-65AFBAF859D9}" type="slidenum">
              <a:rPr lang="fr-FR" smtClean="0">
                <a:solidFill>
                  <a:prstClr val="black">
                    <a:tint val="75000"/>
                  </a:prstClr>
                </a:solidFill>
              </a:rPr>
              <a:pPr/>
              <a:t>37</a:t>
            </a:fld>
            <a:endParaRPr lang="fr-FR">
              <a:solidFill>
                <a:prstClr val="black">
                  <a:tint val="75000"/>
                </a:prstClr>
              </a:solidFill>
            </a:endParaRPr>
          </a:p>
        </p:txBody>
      </p:sp>
    </p:spTree>
    <p:extLst>
      <p:ext uri="{BB962C8B-B14F-4D97-AF65-F5344CB8AC3E}">
        <p14:creationId xmlns:p14="http://schemas.microsoft.com/office/powerpoint/2010/main" xmlns="" val="1913233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642918"/>
            <a:ext cx="8286808" cy="4524315"/>
          </a:xfrm>
          <a:prstGeom prst="rect">
            <a:avLst/>
          </a:prstGeom>
        </p:spPr>
        <p:txBody>
          <a:bodyPr wrap="square">
            <a:spAutoFit/>
          </a:bodyPr>
          <a:lstStyle/>
          <a:p>
            <a:pPr algn="just">
              <a:lnSpc>
                <a:spcPct val="150000"/>
              </a:lnSpc>
              <a:buFont typeface="Wingdings" panose="05000000000000000000" pitchFamily="2" charset="2"/>
              <a:buNone/>
            </a:pPr>
            <a:r>
              <a:rPr lang="fr-FR" sz="2400" dirty="0" smtClean="0">
                <a:latin typeface="Arial" pitchFamily="34" charset="0"/>
                <a:cs typeface="Arial" pitchFamily="34" charset="0"/>
              </a:rPr>
              <a:t>L'étendue </a:t>
            </a:r>
            <a:r>
              <a:rPr lang="fr-FR" sz="2400" dirty="0" err="1" smtClean="0">
                <a:latin typeface="Arial" pitchFamily="34" charset="0"/>
                <a:cs typeface="Arial" pitchFamily="34" charset="0"/>
              </a:rPr>
              <a:t>mésio</a:t>
            </a:r>
            <a:r>
              <a:rPr lang="fr-FR" sz="2400" dirty="0" smtClean="0">
                <a:latin typeface="Arial" pitchFamily="34" charset="0"/>
                <a:cs typeface="Arial" pitchFamily="34" charset="0"/>
              </a:rPr>
              <a:t>-distale de ces incisions dépend de la longueur du site à traiter. Le greffon est prélevé à l'aide d'un décolleur fin. </a:t>
            </a:r>
          </a:p>
          <a:p>
            <a:pPr algn="just">
              <a:lnSpc>
                <a:spcPct val="150000"/>
              </a:lnSpc>
              <a:buFont typeface="Wingdings" panose="05000000000000000000" pitchFamily="2" charset="2"/>
              <a:buNone/>
            </a:pPr>
            <a:endParaRPr lang="fr-FR" sz="2400" dirty="0" smtClean="0">
              <a:latin typeface="Arial" pitchFamily="34" charset="0"/>
              <a:cs typeface="Arial" pitchFamily="34" charset="0"/>
            </a:endParaRPr>
          </a:p>
          <a:p>
            <a:pPr algn="just">
              <a:lnSpc>
                <a:spcPct val="150000"/>
              </a:lnSpc>
              <a:buFont typeface="Wingdings" panose="05000000000000000000" pitchFamily="2" charset="2"/>
              <a:buNone/>
            </a:pPr>
            <a:r>
              <a:rPr lang="fr-FR" sz="2400" dirty="0" smtClean="0">
                <a:latin typeface="Arial" pitchFamily="34" charset="0"/>
                <a:cs typeface="Arial" pitchFamily="34" charset="0"/>
              </a:rPr>
              <a:t>La plaie est fermée par une suture suspensive. Le greffon est examiné et la couche épithéliale aisément repérée. </a:t>
            </a:r>
          </a:p>
          <a:p>
            <a:pPr algn="just">
              <a:lnSpc>
                <a:spcPct val="150000"/>
              </a:lnSpc>
              <a:buFont typeface="Wingdings" panose="05000000000000000000" pitchFamily="2" charset="2"/>
              <a:buNone/>
            </a:pPr>
            <a:r>
              <a:rPr lang="fr-FR" sz="2400" dirty="0" smtClean="0">
                <a:latin typeface="Arial" pitchFamily="34" charset="0"/>
                <a:cs typeface="Arial" pitchFamily="34" charset="0"/>
              </a:rPr>
              <a:t>L’épithélium peut être supprimé à ce stade si l'opérateur le souhaite, ou conservé selon son utilisation. </a:t>
            </a:r>
            <a:endParaRPr lang="fr-FR" sz="2400" dirty="0">
              <a:latin typeface="Arial" pitchFamily="34" charset="0"/>
              <a:cs typeface="Arial"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38</a:t>
            </a:fld>
            <a:endParaRPr lang="fr-FR">
              <a:solidFill>
                <a:prstClr val="black">
                  <a:tint val="75000"/>
                </a:prstClr>
              </a:solidFill>
            </a:endParaRPr>
          </a:p>
        </p:txBody>
      </p:sp>
    </p:spTree>
    <p:extLst>
      <p:ext uri="{BB962C8B-B14F-4D97-AF65-F5344CB8AC3E}">
        <p14:creationId xmlns:p14="http://schemas.microsoft.com/office/powerpoint/2010/main" xmlns="" val="3621981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7" name="Picture 5"/>
          <p:cNvPicPr>
            <a:picLocks noChangeAspect="1" noChangeArrowheads="1"/>
          </p:cNvPicPr>
          <p:nvPr/>
        </p:nvPicPr>
        <p:blipFill>
          <a:blip r:embed="rId2"/>
          <a:srcRect/>
          <a:stretch>
            <a:fillRect/>
          </a:stretch>
        </p:blipFill>
        <p:spPr bwMode="auto">
          <a:xfrm>
            <a:off x="6000760" y="642918"/>
            <a:ext cx="2890305" cy="2939143"/>
          </a:xfrm>
          <a:prstGeom prst="rect">
            <a:avLst/>
          </a:prstGeom>
          <a:noFill/>
          <a:ln w="9525">
            <a:noFill/>
            <a:miter lim="800000"/>
            <a:headEnd/>
            <a:tailEnd/>
          </a:ln>
          <a:effectLst/>
        </p:spPr>
      </p:pic>
      <p:pic>
        <p:nvPicPr>
          <p:cNvPr id="172038" name="Picture 6"/>
          <p:cNvPicPr>
            <a:picLocks noChangeAspect="1" noChangeArrowheads="1"/>
          </p:cNvPicPr>
          <p:nvPr/>
        </p:nvPicPr>
        <p:blipFill>
          <a:blip r:embed="rId3"/>
          <a:srcRect/>
          <a:stretch>
            <a:fillRect/>
          </a:stretch>
        </p:blipFill>
        <p:spPr bwMode="auto">
          <a:xfrm>
            <a:off x="642910" y="500042"/>
            <a:ext cx="1657569" cy="3565615"/>
          </a:xfrm>
          <a:prstGeom prst="rect">
            <a:avLst/>
          </a:prstGeom>
          <a:noFill/>
          <a:ln w="9525">
            <a:noFill/>
            <a:miter lim="800000"/>
            <a:headEnd/>
            <a:tailEnd/>
          </a:ln>
          <a:effectLst/>
        </p:spPr>
      </p:pic>
      <p:pic>
        <p:nvPicPr>
          <p:cNvPr id="172039" name="Picture 7"/>
          <p:cNvPicPr>
            <a:picLocks noChangeAspect="1" noChangeArrowheads="1"/>
          </p:cNvPicPr>
          <p:nvPr/>
        </p:nvPicPr>
        <p:blipFill>
          <a:blip r:embed="rId4"/>
          <a:srcRect/>
          <a:stretch>
            <a:fillRect/>
          </a:stretch>
        </p:blipFill>
        <p:spPr bwMode="auto">
          <a:xfrm>
            <a:off x="3428992" y="3143248"/>
            <a:ext cx="2781368" cy="2597652"/>
          </a:xfrm>
          <a:prstGeom prst="rect">
            <a:avLst/>
          </a:prstGeom>
          <a:noFill/>
          <a:ln w="9525">
            <a:noFill/>
            <a:miter lim="800000"/>
            <a:headEnd/>
            <a:tailEnd/>
          </a:ln>
          <a:effectLst/>
        </p:spPr>
      </p:pic>
      <p:sp>
        <p:nvSpPr>
          <p:cNvPr id="9" name="Rectangle 8"/>
          <p:cNvSpPr/>
          <p:nvPr/>
        </p:nvSpPr>
        <p:spPr>
          <a:xfrm>
            <a:off x="214282" y="4143380"/>
            <a:ext cx="2958737" cy="1323439"/>
          </a:xfrm>
          <a:prstGeom prst="rect">
            <a:avLst/>
          </a:prstGeom>
          <a:ln>
            <a:solidFill>
              <a:srgbClr val="FFFF00"/>
            </a:solidFill>
          </a:ln>
        </p:spPr>
        <p:txBody>
          <a:bodyPr wrap="square">
            <a:spAutoFit/>
          </a:bodyPr>
          <a:lstStyle/>
          <a:p>
            <a:r>
              <a:rPr lang="fr-FR" sz="2000" dirty="0" smtClean="0"/>
              <a:t>Dissection de l'enveloppe en épaisseur partielle et section de celui-ci en </a:t>
            </a:r>
            <a:r>
              <a:rPr lang="fr-FR" sz="2000" dirty="0" err="1" smtClean="0"/>
              <a:t>mésial</a:t>
            </a:r>
            <a:r>
              <a:rPr lang="fr-FR" sz="2000" dirty="0" smtClean="0"/>
              <a:t>, distal et apical.</a:t>
            </a:r>
            <a:endParaRPr lang="fr-FR" sz="2000" dirty="0"/>
          </a:p>
        </p:txBody>
      </p:sp>
      <p:sp>
        <p:nvSpPr>
          <p:cNvPr id="10" name="Rectangle 9"/>
          <p:cNvSpPr/>
          <p:nvPr/>
        </p:nvSpPr>
        <p:spPr>
          <a:xfrm>
            <a:off x="2890156" y="407016"/>
            <a:ext cx="2968535" cy="1323439"/>
          </a:xfrm>
          <a:prstGeom prst="rect">
            <a:avLst/>
          </a:prstGeom>
          <a:ln>
            <a:solidFill>
              <a:srgbClr val="FFFF00"/>
            </a:solidFill>
          </a:ln>
        </p:spPr>
        <p:txBody>
          <a:bodyPr wrap="square">
            <a:spAutoFit/>
          </a:bodyPr>
          <a:lstStyle/>
          <a:p>
            <a:r>
              <a:rPr lang="fr-FR" sz="2000" dirty="0" smtClean="0"/>
              <a:t>Délimitation de l'épaisseur du greffon en cherchant un contact osseux apical avec la lame</a:t>
            </a:r>
            <a:endParaRPr lang="fr-FR" sz="2000" dirty="0"/>
          </a:p>
        </p:txBody>
      </p:sp>
      <p:sp>
        <p:nvSpPr>
          <p:cNvPr id="11" name="Rectangle 10"/>
          <p:cNvSpPr/>
          <p:nvPr/>
        </p:nvSpPr>
        <p:spPr>
          <a:xfrm>
            <a:off x="5000628" y="4643446"/>
            <a:ext cx="3429706" cy="707886"/>
          </a:xfrm>
          <a:prstGeom prst="rect">
            <a:avLst/>
          </a:prstGeom>
          <a:ln>
            <a:solidFill>
              <a:srgbClr val="FFFF00"/>
            </a:solidFill>
          </a:ln>
        </p:spPr>
        <p:txBody>
          <a:bodyPr wrap="square">
            <a:spAutoFit/>
          </a:bodyPr>
          <a:lstStyle/>
          <a:p>
            <a:r>
              <a:rPr lang="fr-FR" sz="2000" dirty="0" smtClean="0"/>
              <a:t>Décolleur en contact direct avec l'os sous-jacent.</a:t>
            </a:r>
            <a:endParaRPr lang="fr-FR" sz="2000" dirty="0"/>
          </a:p>
        </p:txBody>
      </p:sp>
      <p:sp>
        <p:nvSpPr>
          <p:cNvPr id="8" name="Espace réservé du numéro de diapositive 7"/>
          <p:cNvSpPr>
            <a:spLocks noGrp="1"/>
          </p:cNvSpPr>
          <p:nvPr>
            <p:ph type="sldNum" sz="quarter" idx="12"/>
          </p:nvPr>
        </p:nvSpPr>
        <p:spPr/>
        <p:txBody>
          <a:bodyPr/>
          <a:lstStyle/>
          <a:p>
            <a:fld id="{8653140C-FFBD-409E-858A-65AFBAF859D9}" type="slidenum">
              <a:rPr lang="fr-FR" smtClean="0">
                <a:solidFill>
                  <a:prstClr val="black">
                    <a:tint val="75000"/>
                  </a:prstClr>
                </a:solidFill>
              </a:rPr>
              <a:pPr/>
              <a:t>39</a:t>
            </a:fld>
            <a:endParaRPr lang="fr-FR">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20" y="214290"/>
            <a:ext cx="8143932" cy="3970318"/>
          </a:xfrm>
          <a:prstGeom prst="rect">
            <a:avLst/>
          </a:prstGeom>
        </p:spPr>
        <p:txBody>
          <a:bodyPr wrap="square">
            <a:spAutoFit/>
          </a:bodyPr>
          <a:lstStyle/>
          <a:p>
            <a:pPr algn="just">
              <a:buFont typeface="Wingdings" panose="05000000000000000000" pitchFamily="2" charset="2"/>
              <a:buNone/>
            </a:pPr>
            <a:r>
              <a:rPr lang="fr-FR" sz="2800" b="1" dirty="0" smtClean="0">
                <a:solidFill>
                  <a:srgbClr val="FF0000"/>
                </a:solidFill>
                <a:latin typeface="Tw Cen MT" pitchFamily="34" charset="0"/>
              </a:rPr>
              <a:t>Indications </a:t>
            </a:r>
          </a:p>
          <a:p>
            <a:pPr algn="just">
              <a:buFont typeface="Wingdings" panose="05000000000000000000" pitchFamily="2" charset="2"/>
              <a:buNone/>
            </a:pPr>
            <a:endParaRPr lang="fr-FR" sz="2800" b="1" dirty="0" smtClean="0">
              <a:latin typeface="Tw Cen MT" pitchFamily="34" charset="0"/>
            </a:endParaRPr>
          </a:p>
          <a:p>
            <a:pPr algn="just"/>
            <a:r>
              <a:rPr lang="fr-FR" sz="2800" dirty="0" smtClean="0">
                <a:latin typeface="Tw Cen MT" pitchFamily="34" charset="0"/>
              </a:rPr>
              <a:t>L’indication </a:t>
            </a:r>
            <a:r>
              <a:rPr lang="fr-FR" sz="2800" dirty="0">
                <a:latin typeface="Tw Cen MT" pitchFamily="34" charset="0"/>
              </a:rPr>
              <a:t>de la chirurgie ne peut être posée que 04 à 06 semaines après la thérapeutique initiale </a:t>
            </a:r>
            <a:r>
              <a:rPr lang="fr-FR" sz="2800" dirty="0" smtClean="0">
                <a:latin typeface="Tw Cen MT" pitchFamily="34" charset="0"/>
              </a:rPr>
              <a:t>dans </a:t>
            </a:r>
            <a:r>
              <a:rPr lang="fr-FR" sz="2800" dirty="0">
                <a:latin typeface="Tw Cen MT" pitchFamily="34" charset="0"/>
              </a:rPr>
              <a:t>les secteurs sans implication esthétique </a:t>
            </a:r>
            <a:r>
              <a:rPr lang="fr-FR" sz="2800" dirty="0" smtClean="0">
                <a:latin typeface="Tw Cen MT" pitchFamily="34" charset="0"/>
              </a:rPr>
              <a:t>majeure pour :</a:t>
            </a:r>
          </a:p>
          <a:p>
            <a:pPr algn="just"/>
            <a:endParaRPr lang="fr-FR" sz="2800" dirty="0">
              <a:latin typeface="Tw Cen MT" pitchFamily="34" charset="0"/>
            </a:endParaRPr>
          </a:p>
          <a:p>
            <a:pPr algn="just">
              <a:buFont typeface="Wingdings" panose="05000000000000000000" pitchFamily="2" charset="2"/>
              <a:buNone/>
            </a:pPr>
            <a:r>
              <a:rPr lang="fr-FR" sz="2800" dirty="0">
                <a:latin typeface="Tw Cen MT" pitchFamily="34" charset="0"/>
              </a:rPr>
              <a:t>1-Augmentation du tissu </a:t>
            </a:r>
            <a:r>
              <a:rPr lang="fr-FR" sz="2800" dirty="0" smtClean="0">
                <a:latin typeface="Tw Cen MT" pitchFamily="34" charset="0"/>
              </a:rPr>
              <a:t>kératinisé </a:t>
            </a:r>
            <a:endParaRPr lang="fr-FR" sz="2800" dirty="0">
              <a:latin typeface="Tw Cen MT" pitchFamily="34" charset="0"/>
            </a:endParaRPr>
          </a:p>
          <a:p>
            <a:pPr algn="just">
              <a:buFont typeface="Wingdings" panose="05000000000000000000" pitchFamily="2" charset="2"/>
              <a:buNone/>
            </a:pPr>
            <a:r>
              <a:rPr lang="fr-FR" sz="2800" dirty="0">
                <a:latin typeface="Tw Cen MT" pitchFamily="34" charset="0"/>
              </a:rPr>
              <a:t>2-Le recouvrement radiculaire (</a:t>
            </a:r>
            <a:r>
              <a:rPr lang="fr-FR" sz="2800" dirty="0" smtClean="0">
                <a:latin typeface="Tw Cen MT" pitchFamily="34" charset="0"/>
              </a:rPr>
              <a:t>traitement </a:t>
            </a:r>
            <a:r>
              <a:rPr lang="fr-FR" sz="2800" dirty="0">
                <a:latin typeface="Tw Cen MT" pitchFamily="34" charset="0"/>
              </a:rPr>
              <a:t>des récessions simples ou </a:t>
            </a:r>
            <a:r>
              <a:rPr lang="fr-FR" sz="2800" dirty="0" smtClean="0">
                <a:latin typeface="Tw Cen MT" pitchFamily="34" charset="0"/>
              </a:rPr>
              <a:t>multiples)</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4</a:t>
            </a:fld>
            <a:endParaRPr lang="fr-FR">
              <a:solidFill>
                <a:prstClr val="black">
                  <a:tint val="75000"/>
                </a:prstClr>
              </a:solidFill>
            </a:endParaRPr>
          </a:p>
        </p:txBody>
      </p:sp>
      <p:pic>
        <p:nvPicPr>
          <p:cNvPr id="6" name="Picture 2" descr="Résultat de recherche d'images pour &quot;greffe gingivale&quot;"/>
          <p:cNvPicPr>
            <a:picLocks noChangeAspect="1" noChangeArrowheads="1"/>
          </p:cNvPicPr>
          <p:nvPr/>
        </p:nvPicPr>
        <p:blipFill>
          <a:blip r:embed="rId2"/>
          <a:srcRect/>
          <a:stretch>
            <a:fillRect/>
          </a:stretch>
        </p:blipFill>
        <p:spPr bwMode="auto">
          <a:xfrm>
            <a:off x="1571604" y="4286256"/>
            <a:ext cx="6991350" cy="2219326"/>
          </a:xfrm>
          <a:prstGeom prst="rect">
            <a:avLst/>
          </a:prstGeom>
          <a:noFill/>
        </p:spPr>
      </p:pic>
    </p:spTree>
    <p:extLst>
      <p:ext uri="{BB962C8B-B14F-4D97-AF65-F5344CB8AC3E}">
        <p14:creationId xmlns:p14="http://schemas.microsoft.com/office/powerpoint/2010/main" xmlns="" val="1641698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40" name="Picture 8"/>
          <p:cNvPicPr>
            <a:picLocks noChangeAspect="1" noChangeArrowheads="1"/>
          </p:cNvPicPr>
          <p:nvPr/>
        </p:nvPicPr>
        <p:blipFill>
          <a:blip r:embed="rId2"/>
          <a:srcRect/>
          <a:stretch>
            <a:fillRect/>
          </a:stretch>
        </p:blipFill>
        <p:spPr bwMode="auto">
          <a:xfrm>
            <a:off x="1097281" y="176724"/>
            <a:ext cx="1636531" cy="3389437"/>
          </a:xfrm>
          <a:prstGeom prst="rect">
            <a:avLst/>
          </a:prstGeom>
          <a:noFill/>
          <a:ln w="9525">
            <a:noFill/>
            <a:miter lim="800000"/>
            <a:headEnd/>
            <a:tailEnd/>
          </a:ln>
          <a:effectLst/>
        </p:spPr>
      </p:pic>
      <p:pic>
        <p:nvPicPr>
          <p:cNvPr id="173058" name="Picture 2"/>
          <p:cNvPicPr>
            <a:picLocks noChangeAspect="1" noChangeArrowheads="1"/>
          </p:cNvPicPr>
          <p:nvPr/>
        </p:nvPicPr>
        <p:blipFill>
          <a:blip r:embed="rId3"/>
          <a:srcRect/>
          <a:stretch>
            <a:fillRect/>
          </a:stretch>
        </p:blipFill>
        <p:spPr bwMode="auto">
          <a:xfrm>
            <a:off x="5294743" y="455296"/>
            <a:ext cx="3100388" cy="2838450"/>
          </a:xfrm>
          <a:prstGeom prst="rect">
            <a:avLst/>
          </a:prstGeom>
          <a:noFill/>
          <a:ln w="9525">
            <a:noFill/>
            <a:miter lim="800000"/>
            <a:headEnd/>
            <a:tailEnd/>
          </a:ln>
          <a:effectLst/>
        </p:spPr>
      </p:pic>
      <p:pic>
        <p:nvPicPr>
          <p:cNvPr id="173059" name="Picture 3"/>
          <p:cNvPicPr>
            <a:picLocks noChangeAspect="1" noChangeArrowheads="1"/>
          </p:cNvPicPr>
          <p:nvPr/>
        </p:nvPicPr>
        <p:blipFill>
          <a:blip r:embed="rId4"/>
          <a:srcRect/>
          <a:stretch>
            <a:fillRect/>
          </a:stretch>
        </p:blipFill>
        <p:spPr bwMode="auto">
          <a:xfrm>
            <a:off x="3021806" y="3946888"/>
            <a:ext cx="3100388" cy="2647950"/>
          </a:xfrm>
          <a:prstGeom prst="rect">
            <a:avLst/>
          </a:prstGeom>
          <a:noFill/>
          <a:ln w="9525">
            <a:noFill/>
            <a:miter lim="800000"/>
            <a:headEnd/>
            <a:tailEnd/>
          </a:ln>
          <a:effectLst/>
        </p:spPr>
      </p:pic>
      <p:sp>
        <p:nvSpPr>
          <p:cNvPr id="8" name="Rectangle 7"/>
          <p:cNvSpPr/>
          <p:nvPr/>
        </p:nvSpPr>
        <p:spPr>
          <a:xfrm>
            <a:off x="228600" y="3685793"/>
            <a:ext cx="2602775" cy="1323439"/>
          </a:xfrm>
          <a:prstGeom prst="rect">
            <a:avLst/>
          </a:prstGeom>
        </p:spPr>
        <p:txBody>
          <a:bodyPr wrap="square">
            <a:spAutoFit/>
          </a:bodyPr>
          <a:lstStyle/>
          <a:p>
            <a:r>
              <a:rPr lang="fr-FR" sz="2000" dirty="0" smtClean="0"/>
              <a:t>Contrôle de l'isolement</a:t>
            </a:r>
          </a:p>
          <a:p>
            <a:r>
              <a:rPr lang="fr-FR" sz="2000" dirty="0" smtClean="0"/>
              <a:t>complet du greffon</a:t>
            </a:r>
          </a:p>
          <a:p>
            <a:r>
              <a:rPr lang="fr-FR" sz="2000" dirty="0" smtClean="0"/>
              <a:t>et mobilisation de celui-ci.</a:t>
            </a:r>
            <a:endParaRPr lang="fr-FR" sz="2000" dirty="0"/>
          </a:p>
        </p:txBody>
      </p:sp>
      <p:sp>
        <p:nvSpPr>
          <p:cNvPr id="9" name="Rectangle 8"/>
          <p:cNvSpPr/>
          <p:nvPr/>
        </p:nvSpPr>
        <p:spPr>
          <a:xfrm>
            <a:off x="6913518" y="1982429"/>
            <a:ext cx="2230483" cy="1015663"/>
          </a:xfrm>
          <a:prstGeom prst="rect">
            <a:avLst/>
          </a:prstGeom>
        </p:spPr>
        <p:txBody>
          <a:bodyPr wrap="square">
            <a:spAutoFit/>
          </a:bodyPr>
          <a:lstStyle/>
          <a:p>
            <a:r>
              <a:rPr lang="fr-FR" sz="2000" dirty="0" smtClean="0"/>
              <a:t>Prélèvement en douceur</a:t>
            </a:r>
          </a:p>
          <a:p>
            <a:r>
              <a:rPr lang="fr-FR" sz="2000" dirty="0" smtClean="0"/>
              <a:t>du greffon.</a:t>
            </a:r>
            <a:endParaRPr lang="fr-FR" sz="2000" dirty="0"/>
          </a:p>
        </p:txBody>
      </p:sp>
      <p:sp>
        <p:nvSpPr>
          <p:cNvPr id="10" name="Rectangle 9"/>
          <p:cNvSpPr/>
          <p:nvPr/>
        </p:nvSpPr>
        <p:spPr>
          <a:xfrm>
            <a:off x="4829992" y="5279461"/>
            <a:ext cx="3811088" cy="1015663"/>
          </a:xfrm>
          <a:prstGeom prst="rect">
            <a:avLst/>
          </a:prstGeom>
        </p:spPr>
        <p:txBody>
          <a:bodyPr wrap="square">
            <a:spAutoFit/>
          </a:bodyPr>
          <a:lstStyle/>
          <a:p>
            <a:r>
              <a:rPr lang="fr-FR" sz="2000" dirty="0" smtClean="0"/>
              <a:t>Sutures visant à plaquer l'enveloppe sur le site de prélèvement.</a:t>
            </a:r>
            <a:endParaRPr lang="fr-FR" sz="2000" dirty="0"/>
          </a:p>
        </p:txBody>
      </p:sp>
      <p:sp>
        <p:nvSpPr>
          <p:cNvPr id="11" name="Espace réservé du numéro de diapositive 10"/>
          <p:cNvSpPr>
            <a:spLocks noGrp="1"/>
          </p:cNvSpPr>
          <p:nvPr>
            <p:ph type="sldNum" sz="quarter" idx="12"/>
          </p:nvPr>
        </p:nvSpPr>
        <p:spPr/>
        <p:txBody>
          <a:bodyPr/>
          <a:lstStyle/>
          <a:p>
            <a:fld id="{8653140C-FFBD-409E-858A-65AFBAF859D9}" type="slidenum">
              <a:rPr lang="fr-FR" smtClean="0">
                <a:solidFill>
                  <a:prstClr val="black">
                    <a:tint val="75000"/>
                  </a:prstClr>
                </a:solidFill>
              </a:rPr>
              <a:pPr/>
              <a:t>40</a:t>
            </a:fld>
            <a:endParaRPr lang="fr-FR">
              <a:solidFill>
                <a:prstClr val="black">
                  <a:tint val="75000"/>
                </a:prst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69349" y="792589"/>
            <a:ext cx="2871587" cy="2327994"/>
          </a:xfrm>
          <a:prstGeom prst="rect">
            <a:avLst/>
          </a:prstGeom>
        </p:spPr>
      </p:pic>
      <p:pic>
        <p:nvPicPr>
          <p:cNvPr id="3" name="Image 2"/>
          <p:cNvPicPr>
            <a:picLocks noChangeAspect="1"/>
          </p:cNvPicPr>
          <p:nvPr/>
        </p:nvPicPr>
        <p:blipFill>
          <a:blip r:embed="rId3"/>
          <a:stretch>
            <a:fillRect/>
          </a:stretch>
        </p:blipFill>
        <p:spPr>
          <a:xfrm>
            <a:off x="5445397" y="792589"/>
            <a:ext cx="2710262" cy="2327994"/>
          </a:xfrm>
          <a:prstGeom prst="rect">
            <a:avLst/>
          </a:prstGeom>
        </p:spPr>
      </p:pic>
      <p:pic>
        <p:nvPicPr>
          <p:cNvPr id="4" name="Image 3"/>
          <p:cNvPicPr>
            <a:picLocks noChangeAspect="1"/>
          </p:cNvPicPr>
          <p:nvPr/>
        </p:nvPicPr>
        <p:blipFill>
          <a:blip r:embed="rId4"/>
          <a:stretch>
            <a:fillRect/>
          </a:stretch>
        </p:blipFill>
        <p:spPr>
          <a:xfrm>
            <a:off x="1018951" y="3943437"/>
            <a:ext cx="2921984" cy="2300906"/>
          </a:xfrm>
          <a:prstGeom prst="rect">
            <a:avLst/>
          </a:prstGeom>
        </p:spPr>
      </p:pic>
      <p:pic>
        <p:nvPicPr>
          <p:cNvPr id="5" name="Image 4"/>
          <p:cNvPicPr>
            <a:picLocks noChangeAspect="1"/>
          </p:cNvPicPr>
          <p:nvPr/>
        </p:nvPicPr>
        <p:blipFill>
          <a:blip r:embed="rId5"/>
          <a:stretch>
            <a:fillRect/>
          </a:stretch>
        </p:blipFill>
        <p:spPr>
          <a:xfrm>
            <a:off x="5281457" y="3969687"/>
            <a:ext cx="2874203" cy="2248413"/>
          </a:xfrm>
          <a:prstGeom prst="rect">
            <a:avLst/>
          </a:prstGeom>
        </p:spPr>
      </p:pic>
      <p:sp>
        <p:nvSpPr>
          <p:cNvPr id="7" name="Rectangle 6"/>
          <p:cNvSpPr/>
          <p:nvPr/>
        </p:nvSpPr>
        <p:spPr>
          <a:xfrm>
            <a:off x="1324169" y="3329690"/>
            <a:ext cx="3082062" cy="369332"/>
          </a:xfrm>
          <a:prstGeom prst="rect">
            <a:avLst/>
          </a:prstGeom>
        </p:spPr>
        <p:txBody>
          <a:bodyPr wrap="none">
            <a:spAutoFit/>
          </a:bodyPr>
          <a:lstStyle/>
          <a:p>
            <a:r>
              <a:rPr lang="fr-FR" dirty="0" smtClean="0"/>
              <a:t>Première et deuxième incision </a:t>
            </a:r>
            <a:endParaRPr lang="fr-FR" dirty="0"/>
          </a:p>
        </p:txBody>
      </p:sp>
      <p:sp>
        <p:nvSpPr>
          <p:cNvPr id="8" name="Rectangle 7"/>
          <p:cNvSpPr/>
          <p:nvPr/>
        </p:nvSpPr>
        <p:spPr>
          <a:xfrm>
            <a:off x="5975615" y="3280960"/>
            <a:ext cx="2214709" cy="369332"/>
          </a:xfrm>
          <a:prstGeom prst="rect">
            <a:avLst/>
          </a:prstGeom>
        </p:spPr>
        <p:txBody>
          <a:bodyPr wrap="none">
            <a:spAutoFit/>
          </a:bodyPr>
          <a:lstStyle/>
          <a:p>
            <a:r>
              <a:rPr lang="fr-FR" dirty="0" smtClean="0"/>
              <a:t>Dimension du greffon</a:t>
            </a:r>
            <a:endParaRPr lang="fr-FR" dirty="0"/>
          </a:p>
        </p:txBody>
      </p:sp>
      <p:sp>
        <p:nvSpPr>
          <p:cNvPr id="9" name="Rectangle 8"/>
          <p:cNvSpPr/>
          <p:nvPr/>
        </p:nvSpPr>
        <p:spPr>
          <a:xfrm>
            <a:off x="1216000" y="6314568"/>
            <a:ext cx="2403350" cy="369332"/>
          </a:xfrm>
          <a:prstGeom prst="rect">
            <a:avLst/>
          </a:prstGeom>
        </p:spPr>
        <p:txBody>
          <a:bodyPr wrap="none">
            <a:spAutoFit/>
          </a:bodyPr>
          <a:lstStyle/>
          <a:p>
            <a:r>
              <a:rPr lang="fr-FR" dirty="0" smtClean="0"/>
              <a:t>Prélèvement du greffon</a:t>
            </a:r>
            <a:endParaRPr lang="fr-FR" dirty="0"/>
          </a:p>
        </p:txBody>
      </p:sp>
      <p:sp>
        <p:nvSpPr>
          <p:cNvPr id="10" name="Rectangle 9"/>
          <p:cNvSpPr/>
          <p:nvPr/>
        </p:nvSpPr>
        <p:spPr>
          <a:xfrm>
            <a:off x="6046907" y="6244343"/>
            <a:ext cx="1791068" cy="369332"/>
          </a:xfrm>
          <a:prstGeom prst="rect">
            <a:avLst/>
          </a:prstGeom>
        </p:spPr>
        <p:txBody>
          <a:bodyPr wrap="none">
            <a:spAutoFit/>
          </a:bodyPr>
          <a:lstStyle/>
          <a:p>
            <a:r>
              <a:rPr lang="fr-FR" dirty="0" smtClean="0"/>
              <a:t>Suture de la plais</a:t>
            </a:r>
            <a:endParaRPr lang="fr-FR" dirty="0"/>
          </a:p>
        </p:txBody>
      </p:sp>
      <p:sp>
        <p:nvSpPr>
          <p:cNvPr id="11" name="Espace réservé du numéro de diapositive 10"/>
          <p:cNvSpPr>
            <a:spLocks noGrp="1"/>
          </p:cNvSpPr>
          <p:nvPr>
            <p:ph type="sldNum" sz="quarter" idx="12"/>
          </p:nvPr>
        </p:nvSpPr>
        <p:spPr/>
        <p:txBody>
          <a:bodyPr/>
          <a:lstStyle/>
          <a:p>
            <a:fld id="{8653140C-FFBD-409E-858A-65AFBAF859D9}" type="slidenum">
              <a:rPr lang="fr-FR" smtClean="0">
                <a:solidFill>
                  <a:prstClr val="black">
                    <a:tint val="75000"/>
                  </a:prstClr>
                </a:solidFill>
              </a:rPr>
              <a:pPr/>
              <a:t>41</a:t>
            </a:fld>
            <a:endParaRPr lang="fr-FR">
              <a:solidFill>
                <a:prstClr val="black">
                  <a:tint val="75000"/>
                </a:prstClr>
              </a:solidFill>
            </a:endParaRPr>
          </a:p>
        </p:txBody>
      </p:sp>
    </p:spTree>
    <p:extLst>
      <p:ext uri="{BB962C8B-B14F-4D97-AF65-F5344CB8AC3E}">
        <p14:creationId xmlns:p14="http://schemas.microsoft.com/office/powerpoint/2010/main" xmlns="" val="284495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1396" y="2074909"/>
            <a:ext cx="7512443" cy="3970318"/>
          </a:xfrm>
          <a:prstGeom prst="rect">
            <a:avLst/>
          </a:prstGeom>
        </p:spPr>
        <p:txBody>
          <a:bodyPr wrap="square">
            <a:spAutoFit/>
          </a:bodyPr>
          <a:lstStyle/>
          <a:p>
            <a:pPr algn="just">
              <a:lnSpc>
                <a:spcPct val="150000"/>
              </a:lnSpc>
            </a:pPr>
            <a:r>
              <a:rPr lang="fr-FR" sz="2800" dirty="0" smtClean="0">
                <a:latin typeface="Tw Cen MT" pitchFamily="34" charset="0"/>
              </a:rPr>
              <a:t>Le </a:t>
            </a:r>
            <a:r>
              <a:rPr lang="fr-FR" sz="2800" dirty="0">
                <a:latin typeface="Tw Cen MT" pitchFamily="34" charset="0"/>
              </a:rPr>
              <a:t>prélèvement se fait a l’aide du bistouri </a:t>
            </a:r>
            <a:r>
              <a:rPr lang="fr-FR" sz="2800" dirty="0" smtClean="0">
                <a:latin typeface="Tw Cen MT" pitchFamily="34" charset="0"/>
              </a:rPr>
              <a:t>à </a:t>
            </a:r>
            <a:r>
              <a:rPr lang="fr-FR" sz="2800" dirty="0">
                <a:latin typeface="Tw Cen MT" pitchFamily="34" charset="0"/>
              </a:rPr>
              <a:t>double lame </a:t>
            </a:r>
            <a:r>
              <a:rPr lang="fr-FR" sz="2800" dirty="0" smtClean="0">
                <a:latin typeface="Tw Cen MT" pitchFamily="34" charset="0"/>
              </a:rPr>
              <a:t>d’HARRIS. </a:t>
            </a:r>
            <a:r>
              <a:rPr lang="fr-FR" sz="2800" dirty="0">
                <a:latin typeface="Tw Cen MT" pitchFamily="34" charset="0"/>
              </a:rPr>
              <a:t>L</a:t>
            </a:r>
            <a:r>
              <a:rPr lang="fr-FR" sz="2800" dirty="0" smtClean="0">
                <a:latin typeface="Tw Cen MT" pitchFamily="34" charset="0"/>
              </a:rPr>
              <a:t>es </a:t>
            </a:r>
            <a:r>
              <a:rPr lang="fr-FR" sz="2800" dirty="0">
                <a:latin typeface="Tw Cen MT" pitchFamily="34" charset="0"/>
              </a:rPr>
              <a:t>deux lames s’enfoncent jusqu’au contact osseux puis par déplacement dans le sens MD un greffon d’épaisseur constante est préparer. Son </a:t>
            </a:r>
            <a:r>
              <a:rPr lang="fr-FR" sz="2800" dirty="0" smtClean="0">
                <a:latin typeface="Tw Cen MT" pitchFamily="34" charset="0"/>
              </a:rPr>
              <a:t>détachement est </a:t>
            </a:r>
            <a:r>
              <a:rPr lang="fr-FR" sz="2800" dirty="0">
                <a:latin typeface="Tw Cen MT" pitchFamily="34" charset="0"/>
              </a:rPr>
              <a:t>plus délicat que le </a:t>
            </a:r>
            <a:r>
              <a:rPr lang="fr-FR" sz="2800" dirty="0" smtClean="0">
                <a:latin typeface="Tw Cen MT" pitchFamily="34" charset="0"/>
              </a:rPr>
              <a:t>prélèvement.</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42</a:t>
            </a:fld>
            <a:endParaRPr lang="fr-FR">
              <a:solidFill>
                <a:prstClr val="black">
                  <a:tint val="75000"/>
                </a:prstClr>
              </a:solidFill>
            </a:endParaRPr>
          </a:p>
        </p:txBody>
      </p:sp>
      <p:sp>
        <p:nvSpPr>
          <p:cNvPr id="15" name="Rectangle 14"/>
          <p:cNvSpPr/>
          <p:nvPr/>
        </p:nvSpPr>
        <p:spPr>
          <a:xfrm>
            <a:off x="285720" y="571480"/>
            <a:ext cx="8643998"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buFont typeface="Wingdings" panose="05000000000000000000" pitchFamily="2" charset="2"/>
              <a:buNone/>
            </a:pPr>
            <a:r>
              <a:rPr lang="fr-FR" sz="3200" b="1" dirty="0" smtClean="0">
                <a:solidFill>
                  <a:schemeClr val="tx1"/>
                </a:solidFill>
                <a:latin typeface="Arial" pitchFamily="34" charset="0"/>
                <a:cs typeface="Arial" pitchFamily="34" charset="0"/>
              </a:rPr>
              <a:t>TECHNIQUE PAR INCISIONS PARALLÈLES </a:t>
            </a:r>
          </a:p>
        </p:txBody>
      </p:sp>
    </p:spTree>
    <p:extLst>
      <p:ext uri="{BB962C8B-B14F-4D97-AF65-F5344CB8AC3E}">
        <p14:creationId xmlns:p14="http://schemas.microsoft.com/office/powerpoint/2010/main" xmlns="" val="1998282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785794"/>
            <a:ext cx="7512443" cy="4616648"/>
          </a:xfrm>
          <a:prstGeom prst="rect">
            <a:avLst/>
          </a:prstGeom>
        </p:spPr>
        <p:txBody>
          <a:bodyPr wrap="square">
            <a:spAutoFit/>
          </a:bodyPr>
          <a:lstStyle/>
          <a:p>
            <a:pPr algn="just">
              <a:lnSpc>
                <a:spcPct val="150000"/>
              </a:lnSpc>
            </a:pPr>
            <a:r>
              <a:rPr lang="fr-FR" sz="2800" dirty="0" smtClean="0">
                <a:latin typeface="Tw Cen MT" pitchFamily="34" charset="0"/>
              </a:rPr>
              <a:t>Il faut changer d'instrument et reprendre une lame 15 de façon à joindre les deux traits d'incision aux extrémités latérales.</a:t>
            </a:r>
          </a:p>
          <a:p>
            <a:pPr algn="just">
              <a:lnSpc>
                <a:spcPct val="150000"/>
              </a:lnSpc>
            </a:pPr>
            <a:r>
              <a:rPr lang="fr-FR" sz="2800" dirty="0" smtClean="0">
                <a:latin typeface="Tw Cen MT" pitchFamily="34" charset="0"/>
              </a:rPr>
              <a:t>Enfin, dans la partie apicale, le greffon doit être détaché, à la lame ou au décolleur. La plaie est fermée facilement par une suture suspensive ou des points séparés.</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43</a:t>
            </a:fld>
            <a:endParaRPr lang="fr-FR">
              <a:solidFill>
                <a:prstClr val="black">
                  <a:tint val="75000"/>
                </a:prstClr>
              </a:solidFill>
            </a:endParaRPr>
          </a:p>
        </p:txBody>
      </p:sp>
    </p:spTree>
    <p:extLst>
      <p:ext uri="{BB962C8B-B14F-4D97-AF65-F5344CB8AC3E}">
        <p14:creationId xmlns:p14="http://schemas.microsoft.com/office/powerpoint/2010/main" xmlns="" val="745447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87318" y="741101"/>
            <a:ext cx="5879509" cy="4349369"/>
          </a:xfrm>
          <a:prstGeom prst="rect">
            <a:avLst/>
          </a:prstGeom>
        </p:spPr>
      </p:pic>
      <p:sp>
        <p:nvSpPr>
          <p:cNvPr id="4" name="Rectangle 1"/>
          <p:cNvSpPr>
            <a:spLocks noChangeArrowheads="1"/>
          </p:cNvSpPr>
          <p:nvPr/>
        </p:nvSpPr>
        <p:spPr bwMode="auto">
          <a:xfrm>
            <a:off x="428596" y="4071942"/>
            <a:ext cx="1675459" cy="769441"/>
          </a:xfrm>
          <a:prstGeom prst="rect">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smtClean="0">
                <a:ln>
                  <a:noFill/>
                </a:ln>
                <a:solidFill>
                  <a:srgbClr val="000000"/>
                </a:solidFill>
                <a:effectLst/>
                <a:latin typeface="Arial Unicode MS" panose="020B0604020202020204" pitchFamily="34" charset="-128"/>
              </a:rPr>
              <a:t>a. Incisions.</a:t>
            </a:r>
            <a:br>
              <a:rPr kumimoji="0" lang="fr-FR" sz="2200" b="0" i="0" u="none" strike="noStrike" cap="none" normalizeH="0" baseline="0" dirty="0" smtClean="0">
                <a:ln>
                  <a:noFill/>
                </a:ln>
                <a:solidFill>
                  <a:srgbClr val="000000"/>
                </a:solidFill>
                <a:effectLst/>
                <a:latin typeface="Arial Unicode MS" panose="020B0604020202020204" pitchFamily="34" charset="-128"/>
              </a:rPr>
            </a:br>
            <a:endParaRPr kumimoji="0" lang="fr-FR" sz="22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2357422" y="5214950"/>
            <a:ext cx="3814917" cy="1446550"/>
          </a:xfrm>
          <a:prstGeom prst="rect">
            <a:avLst/>
          </a:prstGeom>
          <a:ln>
            <a:solidFill>
              <a:schemeClr val="tx1"/>
            </a:solidFill>
          </a:ln>
        </p:spPr>
        <p:txBody>
          <a:bodyPr wrap="square">
            <a:spAutoFit/>
          </a:bodyPr>
          <a:lstStyle/>
          <a:p>
            <a:r>
              <a:rPr lang="fr-FR" sz="2200" dirty="0">
                <a:solidFill>
                  <a:srgbClr val="000000"/>
                </a:solidFill>
                <a:latin typeface="Arial Unicode MS" panose="020B0604020202020204" pitchFamily="34" charset="-128"/>
              </a:rPr>
              <a:t>b. Prélèvement </a:t>
            </a:r>
            <a:r>
              <a:rPr lang="fr-FR" sz="2200" dirty="0" smtClean="0">
                <a:solidFill>
                  <a:srgbClr val="000000"/>
                </a:solidFill>
                <a:latin typeface="Arial Unicode MS" panose="020B0604020202020204" pitchFamily="34" charset="-128"/>
              </a:rPr>
              <a:t>d’un </a:t>
            </a:r>
            <a:r>
              <a:rPr lang="fr-FR" sz="2200" dirty="0">
                <a:solidFill>
                  <a:srgbClr val="000000"/>
                </a:solidFill>
                <a:latin typeface="Arial Unicode MS" panose="020B0604020202020204" pitchFamily="34" charset="-128"/>
              </a:rPr>
              <a:t>greffon aux extrémités </a:t>
            </a:r>
            <a:r>
              <a:rPr lang="fr-FR" sz="2200" dirty="0" smtClean="0">
                <a:solidFill>
                  <a:srgbClr val="000000"/>
                </a:solidFill>
                <a:latin typeface="Arial Unicode MS" panose="020B0604020202020204" pitchFamily="34" charset="-128"/>
              </a:rPr>
              <a:t>biseautées et </a:t>
            </a:r>
            <a:r>
              <a:rPr lang="fr-FR" sz="2200" dirty="0">
                <a:solidFill>
                  <a:srgbClr val="000000"/>
                </a:solidFill>
                <a:latin typeface="Arial Unicode MS" panose="020B0604020202020204" pitchFamily="34" charset="-128"/>
              </a:rPr>
              <a:t>comprenant de </a:t>
            </a:r>
            <a:r>
              <a:rPr lang="fr-FR" sz="2200" dirty="0" smtClean="0">
                <a:solidFill>
                  <a:srgbClr val="000000"/>
                </a:solidFill>
                <a:latin typeface="Arial Unicode MS" panose="020B0604020202020204" pitchFamily="34" charset="-128"/>
              </a:rPr>
              <a:t>l’épithélium </a:t>
            </a:r>
            <a:r>
              <a:rPr lang="fr-FR" sz="2200" dirty="0">
                <a:solidFill>
                  <a:srgbClr val="000000"/>
                </a:solidFill>
                <a:latin typeface="Arial Unicode MS" panose="020B0604020202020204" pitchFamily="34" charset="-128"/>
              </a:rPr>
              <a:t>a </a:t>
            </a:r>
            <a:r>
              <a:rPr lang="fr-FR" sz="2200" dirty="0" smtClean="0">
                <a:solidFill>
                  <a:srgbClr val="000000"/>
                </a:solidFill>
                <a:latin typeface="Arial Unicode MS" panose="020B0604020202020204" pitchFamily="34" charset="-128"/>
              </a:rPr>
              <a:t>supprimer</a:t>
            </a:r>
            <a:r>
              <a:rPr lang="fr-FR" sz="2200" dirty="0">
                <a:solidFill>
                  <a:srgbClr val="000000"/>
                </a:solidFill>
                <a:latin typeface="Arial Unicode MS" panose="020B0604020202020204" pitchFamily="34" charset="-128"/>
              </a:rPr>
              <a:t>. </a:t>
            </a:r>
            <a:endParaRPr lang="fr-FR" sz="2200" dirty="0"/>
          </a:p>
        </p:txBody>
      </p:sp>
      <p:sp>
        <p:nvSpPr>
          <p:cNvPr id="6" name="Rectangle 5"/>
          <p:cNvSpPr/>
          <p:nvPr/>
        </p:nvSpPr>
        <p:spPr>
          <a:xfrm>
            <a:off x="6286512" y="4286256"/>
            <a:ext cx="2646080" cy="1107996"/>
          </a:xfrm>
          <a:prstGeom prst="rect">
            <a:avLst/>
          </a:prstGeom>
          <a:ln>
            <a:solidFill>
              <a:schemeClr val="tx1"/>
            </a:solidFill>
          </a:ln>
        </p:spPr>
        <p:txBody>
          <a:bodyPr wrap="square">
            <a:spAutoFit/>
          </a:bodyPr>
          <a:lstStyle/>
          <a:p>
            <a:pPr lvl="0" eaLnBrk="0" fontAlgn="base" hangingPunct="0">
              <a:spcBef>
                <a:spcPct val="0"/>
              </a:spcBef>
              <a:spcAft>
                <a:spcPct val="0"/>
              </a:spcAft>
            </a:pPr>
            <a:r>
              <a:rPr lang="fr-FR" sz="2200" dirty="0">
                <a:solidFill>
                  <a:srgbClr val="000000"/>
                </a:solidFill>
                <a:latin typeface="Arial Unicode MS" panose="020B0604020202020204" pitchFamily="34" charset="-128"/>
              </a:rPr>
              <a:t>c. Fermeture du site par une suture suspensive.</a:t>
            </a:r>
            <a:r>
              <a:rPr lang="fr-FR" sz="2200" dirty="0">
                <a:solidFill>
                  <a:srgbClr val="000000"/>
                </a:solidFill>
                <a:latin typeface="Calibri" panose="020F0502020204030204" pitchFamily="34" charset="0"/>
              </a:rPr>
              <a:t> </a:t>
            </a:r>
            <a:endParaRPr lang="fr-FR" sz="2200" dirty="0">
              <a:latin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8653140C-FFBD-409E-858A-65AFBAF859D9}" type="slidenum">
              <a:rPr lang="fr-FR" smtClean="0">
                <a:solidFill>
                  <a:prstClr val="black">
                    <a:tint val="75000"/>
                  </a:prstClr>
                </a:solidFill>
              </a:rPr>
              <a:pPr/>
              <a:t>44</a:t>
            </a:fld>
            <a:endParaRPr lang="fr-FR" dirty="0">
              <a:solidFill>
                <a:prstClr val="black">
                  <a:tint val="75000"/>
                </a:prstClr>
              </a:solidFill>
            </a:endParaRPr>
          </a:p>
        </p:txBody>
      </p:sp>
    </p:spTree>
    <p:extLst>
      <p:ext uri="{BB962C8B-B14F-4D97-AF65-F5344CB8AC3E}">
        <p14:creationId xmlns:p14="http://schemas.microsoft.com/office/powerpoint/2010/main" xmlns="" val="520073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28728" y="500042"/>
            <a:ext cx="5175446" cy="4195561"/>
          </a:xfrm>
          <a:prstGeom prst="rect">
            <a:avLst/>
          </a:prstGeom>
        </p:spPr>
      </p:pic>
      <p:sp>
        <p:nvSpPr>
          <p:cNvPr id="3" name="Rectangle 2"/>
          <p:cNvSpPr/>
          <p:nvPr/>
        </p:nvSpPr>
        <p:spPr>
          <a:xfrm>
            <a:off x="356017" y="5072074"/>
            <a:ext cx="8787983" cy="430887"/>
          </a:xfrm>
          <a:prstGeom prst="rect">
            <a:avLst/>
          </a:prstGeom>
        </p:spPr>
        <p:txBody>
          <a:bodyPr wrap="none">
            <a:spAutoFit/>
          </a:bodyPr>
          <a:lstStyle/>
          <a:p>
            <a:r>
              <a:rPr lang="fr-FR" sz="2200" dirty="0">
                <a:solidFill>
                  <a:srgbClr val="000000"/>
                </a:solidFill>
                <a:latin typeface="Arial Unicode MS" panose="020B0604020202020204" pitchFamily="34" charset="-128"/>
              </a:rPr>
              <a:t>Technique des incisions parallèles au bistouri à double lame </a:t>
            </a:r>
            <a:r>
              <a:rPr lang="fr-FR" sz="2200" dirty="0" smtClean="0">
                <a:solidFill>
                  <a:srgbClr val="000000"/>
                </a:solidFill>
                <a:latin typeface="Arial Unicode MS" panose="020B0604020202020204" pitchFamily="34" charset="-128"/>
              </a:rPr>
              <a:t>d’Harris</a:t>
            </a:r>
            <a:r>
              <a:rPr lang="fr-FR" sz="2200" dirty="0">
                <a:solidFill>
                  <a:srgbClr val="000000"/>
                </a:solidFill>
                <a:latin typeface="Arial Unicode MS" panose="020B0604020202020204" pitchFamily="34" charset="-128"/>
              </a:rPr>
              <a:t>.</a:t>
            </a:r>
            <a:endParaRPr lang="fr-FR" sz="2200" dirty="0"/>
          </a:p>
        </p:txBody>
      </p:sp>
      <p:sp>
        <p:nvSpPr>
          <p:cNvPr id="4" name="Espace réservé du numéro de diapositive 3"/>
          <p:cNvSpPr>
            <a:spLocks noGrp="1"/>
          </p:cNvSpPr>
          <p:nvPr>
            <p:ph type="sldNum" sz="quarter" idx="12"/>
          </p:nvPr>
        </p:nvSpPr>
        <p:spPr/>
        <p:txBody>
          <a:bodyPr/>
          <a:lstStyle/>
          <a:p>
            <a:fld id="{8653140C-FFBD-409E-858A-65AFBAF859D9}" type="slidenum">
              <a:rPr lang="fr-FR" smtClean="0">
                <a:solidFill>
                  <a:prstClr val="black">
                    <a:tint val="75000"/>
                  </a:prstClr>
                </a:solidFill>
              </a:rPr>
              <a:pPr/>
              <a:t>45</a:t>
            </a:fld>
            <a:endParaRPr lang="fr-FR">
              <a:solidFill>
                <a:prstClr val="black">
                  <a:tint val="75000"/>
                </a:prstClr>
              </a:solidFill>
            </a:endParaRPr>
          </a:p>
        </p:txBody>
      </p:sp>
    </p:spTree>
    <p:extLst>
      <p:ext uri="{BB962C8B-B14F-4D97-AF65-F5344CB8AC3E}">
        <p14:creationId xmlns:p14="http://schemas.microsoft.com/office/powerpoint/2010/main" xmlns="" val="627303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5786" y="714356"/>
            <a:ext cx="7512443" cy="4616648"/>
          </a:xfrm>
          <a:prstGeom prst="rect">
            <a:avLst/>
          </a:prstGeom>
        </p:spPr>
        <p:txBody>
          <a:bodyPr wrap="square">
            <a:spAutoFit/>
          </a:bodyPr>
          <a:lstStyle/>
          <a:p>
            <a:pPr algn="just">
              <a:lnSpc>
                <a:spcPct val="150000"/>
              </a:lnSpc>
              <a:buFont typeface="Wingdings" panose="05000000000000000000" pitchFamily="2" charset="2"/>
              <a:buNone/>
            </a:pPr>
            <a:r>
              <a:rPr lang="fr-FR" sz="2800" dirty="0" smtClean="0">
                <a:latin typeface="Tw Cen MT" pitchFamily="34" charset="0"/>
              </a:rPr>
              <a:t>Tous </a:t>
            </a:r>
            <a:r>
              <a:rPr lang="fr-FR" sz="2800" dirty="0">
                <a:latin typeface="Tw Cen MT" pitchFamily="34" charset="0"/>
              </a:rPr>
              <a:t>ces protocoles permettent d’obtenir un greffon de tissu conjonctif d’épaisseur suffisante (au moins 1,5 mm) et de taille permettant de traiter une ou plusieurs récessions. Il convient néanmoins d’éliminer soigneusement les excès de tissu adipeux, ainsi que toute partie </a:t>
            </a:r>
            <a:r>
              <a:rPr lang="fr-FR" sz="2800" dirty="0" smtClean="0">
                <a:latin typeface="Tw Cen MT" pitchFamily="34" charset="0"/>
              </a:rPr>
              <a:t>épithéliale (dans le cadre de la technique de Bruno notamment). </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46</a:t>
            </a:fld>
            <a:endParaRPr lang="fr-FR">
              <a:solidFill>
                <a:prstClr val="black">
                  <a:tint val="75000"/>
                </a:prstClr>
              </a:solidFill>
            </a:endParaRPr>
          </a:p>
        </p:txBody>
      </p:sp>
    </p:spTree>
    <p:extLst>
      <p:ext uri="{BB962C8B-B14F-4D97-AF65-F5344CB8AC3E}">
        <p14:creationId xmlns:p14="http://schemas.microsoft.com/office/powerpoint/2010/main" xmlns="" val="779911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1881726"/>
            <a:ext cx="8358246" cy="4616648"/>
          </a:xfrm>
          <a:prstGeom prst="rect">
            <a:avLst/>
          </a:prstGeom>
        </p:spPr>
        <p:txBody>
          <a:bodyPr wrap="square">
            <a:spAutoFit/>
          </a:bodyPr>
          <a:lstStyle/>
          <a:p>
            <a:pPr algn="just">
              <a:lnSpc>
                <a:spcPct val="150000"/>
              </a:lnSpc>
              <a:buFont typeface="Wingdings" panose="05000000000000000000" pitchFamily="2" charset="2"/>
              <a:buNone/>
            </a:pPr>
            <a:r>
              <a:rPr lang="fr-FR" sz="2800" dirty="0">
                <a:latin typeface="Tw Cen MT" pitchFamily="34" charset="0"/>
              </a:rPr>
              <a:t>L’utilisation de greffons conjonctifs permet d’obtenir une intégration tissulaire et une cicatrisation esthétiquement optimale, tout en permettant un épaississement tissulaire. En conséquence, différents auteurs ont décrit des techniques associant une technique chirurgicale (de type lambeau déplacé coronairement ou latéralement) et l’utilisation d’un greffon conjonctif</a:t>
            </a:r>
            <a:r>
              <a:rPr lang="fr-FR" sz="2800" dirty="0" smtClean="0">
                <a:latin typeface="Tw Cen MT" pitchFamily="34" charset="0"/>
              </a:rPr>
              <a:t>.</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47</a:t>
            </a:fld>
            <a:endParaRPr lang="fr-FR">
              <a:solidFill>
                <a:prstClr val="black">
                  <a:tint val="75000"/>
                </a:prstClr>
              </a:solidFill>
            </a:endParaRPr>
          </a:p>
        </p:txBody>
      </p:sp>
    </p:spTree>
    <p:extLst>
      <p:ext uri="{BB962C8B-B14F-4D97-AF65-F5344CB8AC3E}">
        <p14:creationId xmlns:p14="http://schemas.microsoft.com/office/powerpoint/2010/main" xmlns="" val="195282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3174" y="714356"/>
            <a:ext cx="3929090" cy="830997"/>
          </a:xfrm>
          <a:prstGeom prst="rect">
            <a:avLst/>
          </a:prstGeom>
          <a:noFill/>
        </p:spPr>
        <p:txBody>
          <a:bodyPr wrap="square" rtlCol="0">
            <a:spAutoFit/>
          </a:bodyPr>
          <a:lstStyle/>
          <a:p>
            <a:r>
              <a:rPr lang="fr-FR" sz="4800" b="1" dirty="0" smtClean="0">
                <a:solidFill>
                  <a:srgbClr val="FF0000"/>
                </a:solidFill>
              </a:rPr>
              <a:t>CONCLUSION</a:t>
            </a:r>
            <a:endParaRPr lang="fr-FR" sz="4800" b="1" dirty="0">
              <a:solidFill>
                <a:srgbClr val="FF0000"/>
              </a:solidFill>
            </a:endParaRPr>
          </a:p>
        </p:txBody>
      </p:sp>
      <p:pic>
        <p:nvPicPr>
          <p:cNvPr id="1026" name="Picture 2" descr="Résultat de recherche d'images pour &quot;photo bouche saine&quot;"/>
          <p:cNvPicPr>
            <a:picLocks noChangeAspect="1" noChangeArrowheads="1"/>
          </p:cNvPicPr>
          <p:nvPr/>
        </p:nvPicPr>
        <p:blipFill>
          <a:blip r:embed="rId2"/>
          <a:srcRect/>
          <a:stretch>
            <a:fillRect/>
          </a:stretch>
        </p:blipFill>
        <p:spPr bwMode="auto">
          <a:xfrm>
            <a:off x="1142976" y="2071678"/>
            <a:ext cx="6667500" cy="4133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928670"/>
            <a:ext cx="7870639" cy="2246769"/>
          </a:xfrm>
          <a:prstGeom prst="rect">
            <a:avLst/>
          </a:prstGeom>
        </p:spPr>
        <p:txBody>
          <a:bodyPr wrap="square">
            <a:spAutoFit/>
          </a:bodyPr>
          <a:lstStyle/>
          <a:p>
            <a:pPr algn="just">
              <a:buFont typeface="Wingdings" panose="05000000000000000000" pitchFamily="2" charset="2"/>
              <a:buNone/>
            </a:pPr>
            <a:r>
              <a:rPr lang="fr-FR" sz="2800" dirty="0" smtClean="0">
                <a:latin typeface="Tw Cen MT" pitchFamily="34" charset="0"/>
              </a:rPr>
              <a:t>3-L’aménagement </a:t>
            </a:r>
            <a:r>
              <a:rPr lang="fr-FR" sz="2800" dirty="0">
                <a:latin typeface="Tw Cen MT" pitchFamily="34" charset="0"/>
              </a:rPr>
              <a:t>des crêtes édentées et augmentation de leurs volume </a:t>
            </a:r>
            <a:r>
              <a:rPr lang="fr-FR" sz="2800" dirty="0" smtClean="0">
                <a:latin typeface="Tw Cen MT" pitchFamily="34" charset="0"/>
              </a:rPr>
              <a:t>;</a:t>
            </a:r>
          </a:p>
          <a:p>
            <a:pPr algn="just">
              <a:buFont typeface="Wingdings" panose="05000000000000000000" pitchFamily="2" charset="2"/>
              <a:buNone/>
            </a:pPr>
            <a:r>
              <a:rPr lang="fr-FR" sz="2800" dirty="0" smtClean="0">
                <a:latin typeface="Tw Cen MT" pitchFamily="34" charset="0"/>
              </a:rPr>
              <a:t>4-L’aménagement </a:t>
            </a:r>
            <a:r>
              <a:rPr lang="fr-FR" sz="2800" dirty="0">
                <a:latin typeface="Tw Cen MT" pitchFamily="34" charset="0"/>
              </a:rPr>
              <a:t>péri-implantaire ;</a:t>
            </a:r>
          </a:p>
          <a:p>
            <a:pPr algn="just">
              <a:buFont typeface="Wingdings" panose="05000000000000000000" pitchFamily="2" charset="2"/>
              <a:buNone/>
            </a:pPr>
            <a:r>
              <a:rPr lang="fr-FR" sz="2800" dirty="0">
                <a:latin typeface="Tw Cen MT" pitchFamily="34" charset="0"/>
              </a:rPr>
              <a:t>5-Le pansement biologique : comblement d’un alvéole après extraction </a:t>
            </a:r>
            <a:r>
              <a:rPr lang="fr-FR" sz="2800" dirty="0" smtClean="0">
                <a:latin typeface="Tw Cen MT" pitchFamily="34" charset="0"/>
              </a:rPr>
              <a:t>;</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5</a:t>
            </a:fld>
            <a:endParaRPr lang="fr-FR">
              <a:solidFill>
                <a:prstClr val="black">
                  <a:tint val="75000"/>
                </a:prstClr>
              </a:solidFill>
            </a:endParaRPr>
          </a:p>
        </p:txBody>
      </p:sp>
      <p:pic>
        <p:nvPicPr>
          <p:cNvPr id="80898" name="Picture 2" descr="Résultat de recherche d'images pour &quot;greffe gingivale&quot;"/>
          <p:cNvPicPr>
            <a:picLocks noChangeAspect="1" noChangeArrowheads="1"/>
          </p:cNvPicPr>
          <p:nvPr/>
        </p:nvPicPr>
        <p:blipFill>
          <a:blip r:embed="rId2" cstate="print"/>
          <a:srcRect b="7963"/>
          <a:stretch>
            <a:fillRect/>
          </a:stretch>
        </p:blipFill>
        <p:spPr bwMode="auto">
          <a:xfrm>
            <a:off x="5143504" y="3786190"/>
            <a:ext cx="3132136" cy="2270144"/>
          </a:xfrm>
          <a:prstGeom prst="rect">
            <a:avLst/>
          </a:prstGeom>
          <a:noFill/>
        </p:spPr>
      </p:pic>
      <p:pic>
        <p:nvPicPr>
          <p:cNvPr id="80900" name="Picture 4" descr="Image associée"/>
          <p:cNvPicPr>
            <a:picLocks noChangeAspect="1" noChangeArrowheads="1"/>
          </p:cNvPicPr>
          <p:nvPr/>
        </p:nvPicPr>
        <p:blipFill>
          <a:blip r:embed="rId3"/>
          <a:srcRect/>
          <a:stretch>
            <a:fillRect/>
          </a:stretch>
        </p:blipFill>
        <p:spPr bwMode="auto">
          <a:xfrm>
            <a:off x="928662" y="3714752"/>
            <a:ext cx="2771775" cy="1647825"/>
          </a:xfrm>
          <a:prstGeom prst="rect">
            <a:avLst/>
          </a:prstGeom>
          <a:noFill/>
        </p:spPr>
      </p:pic>
    </p:spTree>
    <p:extLst>
      <p:ext uri="{BB962C8B-B14F-4D97-AF65-F5344CB8AC3E}">
        <p14:creationId xmlns:p14="http://schemas.microsoft.com/office/powerpoint/2010/main" xmlns="" val="4196096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928670"/>
            <a:ext cx="7870639" cy="1815882"/>
          </a:xfrm>
          <a:prstGeom prst="rect">
            <a:avLst/>
          </a:prstGeom>
        </p:spPr>
        <p:txBody>
          <a:bodyPr wrap="square">
            <a:spAutoFit/>
          </a:bodyPr>
          <a:lstStyle/>
          <a:p>
            <a:pPr algn="just">
              <a:buFont typeface="Wingdings" panose="05000000000000000000" pitchFamily="2" charset="2"/>
              <a:buNone/>
            </a:pPr>
            <a:r>
              <a:rPr lang="fr-FR" sz="2800" dirty="0" smtClean="0">
                <a:latin typeface="Tw Cen MT" pitchFamily="34" charset="0"/>
              </a:rPr>
              <a:t>6-Complément </a:t>
            </a:r>
            <a:r>
              <a:rPr lang="fr-FR" sz="2800" dirty="0">
                <a:latin typeface="Tw Cen MT" pitchFamily="34" charset="0"/>
              </a:rPr>
              <a:t>de la chirurgie maxillo-faciale : correction des fentes palatines ou des séquelles de </a:t>
            </a:r>
            <a:r>
              <a:rPr lang="fr-FR" sz="2800" dirty="0" smtClean="0">
                <a:latin typeface="Tw Cen MT" pitchFamily="34" charset="0"/>
              </a:rPr>
              <a:t>l’intervention et perforation des sinus</a:t>
            </a:r>
            <a:r>
              <a:rPr lang="fr-FR" sz="2800" dirty="0">
                <a:latin typeface="Tw Cen MT" pitchFamily="34" charset="0"/>
              </a:rPr>
              <a:t> ;</a:t>
            </a:r>
          </a:p>
          <a:p>
            <a:pPr algn="just">
              <a:buFont typeface="Wingdings" panose="05000000000000000000" pitchFamily="2" charset="2"/>
              <a:buNone/>
            </a:pPr>
            <a:r>
              <a:rPr lang="fr-FR" sz="2800" dirty="0">
                <a:latin typeface="Tw Cen MT" pitchFamily="34" charset="0"/>
              </a:rPr>
              <a:t>7-L’association aux lambeaux déplacés latéralement</a:t>
            </a:r>
            <a:r>
              <a:rPr lang="fr-FR" sz="2800" dirty="0" smtClean="0">
                <a:latin typeface="Tw Cen MT" pitchFamily="34" charset="0"/>
              </a:rPr>
              <a:t>. </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6</a:t>
            </a:fld>
            <a:endParaRPr lang="fr-FR">
              <a:solidFill>
                <a:prstClr val="black">
                  <a:tint val="75000"/>
                </a:prstClr>
              </a:solidFill>
            </a:endParaRPr>
          </a:p>
        </p:txBody>
      </p:sp>
    </p:spTree>
    <p:extLst>
      <p:ext uri="{BB962C8B-B14F-4D97-AF65-F5344CB8AC3E}">
        <p14:creationId xmlns:p14="http://schemas.microsoft.com/office/powerpoint/2010/main" xmlns="" val="4196096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428604"/>
            <a:ext cx="7584887" cy="4401205"/>
          </a:xfrm>
          <a:prstGeom prst="rect">
            <a:avLst/>
          </a:prstGeom>
        </p:spPr>
        <p:txBody>
          <a:bodyPr wrap="square">
            <a:spAutoFit/>
          </a:bodyPr>
          <a:lstStyle/>
          <a:p>
            <a:pPr algn="just">
              <a:buFont typeface="Wingdings" panose="05000000000000000000" pitchFamily="2" charset="2"/>
              <a:buNone/>
            </a:pPr>
            <a:r>
              <a:rPr lang="fr-FR" sz="2800" b="1" dirty="0" smtClean="0">
                <a:solidFill>
                  <a:srgbClr val="FF0000"/>
                </a:solidFill>
                <a:latin typeface="Tw Cen MT" pitchFamily="34" charset="0"/>
              </a:rPr>
              <a:t>Contre-indications:</a:t>
            </a:r>
          </a:p>
          <a:p>
            <a:pPr algn="just">
              <a:buFont typeface="Wingdings" panose="05000000000000000000" pitchFamily="2" charset="2"/>
              <a:buNone/>
            </a:pPr>
            <a:r>
              <a:rPr lang="fr-FR" sz="2800" b="1" dirty="0">
                <a:latin typeface="Tw Cen MT" pitchFamily="34" charset="0"/>
              </a:rPr>
              <a:t> </a:t>
            </a:r>
          </a:p>
          <a:p>
            <a:pPr algn="just">
              <a:buFont typeface="Wingdings" panose="05000000000000000000" pitchFamily="2" charset="2"/>
              <a:buNone/>
            </a:pPr>
            <a:r>
              <a:rPr lang="fr-FR" sz="2800" b="1" dirty="0" smtClean="0">
                <a:solidFill>
                  <a:srgbClr val="00B050"/>
                </a:solidFill>
                <a:latin typeface="Tw Cen MT" pitchFamily="34" charset="0"/>
              </a:rPr>
              <a:t>-</a:t>
            </a:r>
            <a:r>
              <a:rPr lang="fr-FR" sz="2800" b="1" dirty="0">
                <a:solidFill>
                  <a:srgbClr val="00B050"/>
                </a:solidFill>
                <a:latin typeface="Tw Cen MT" pitchFamily="34" charset="0"/>
              </a:rPr>
              <a:t>D’ordres médical </a:t>
            </a:r>
          </a:p>
          <a:p>
            <a:pPr algn="just">
              <a:buFont typeface="Wingdings" panose="05000000000000000000" pitchFamily="2" charset="2"/>
              <a:buNone/>
            </a:pPr>
            <a:r>
              <a:rPr lang="fr-FR" sz="2800" b="1" dirty="0">
                <a:solidFill>
                  <a:srgbClr val="00B050"/>
                </a:solidFill>
                <a:latin typeface="Tw Cen MT" pitchFamily="34" charset="0"/>
              </a:rPr>
              <a:t>-D’ordre esthétique : </a:t>
            </a:r>
            <a:endParaRPr lang="fr-FR" sz="2800" b="1" dirty="0" smtClean="0">
              <a:solidFill>
                <a:srgbClr val="00B050"/>
              </a:solidFill>
              <a:latin typeface="Tw Cen MT" pitchFamily="34" charset="0"/>
            </a:endParaRPr>
          </a:p>
          <a:p>
            <a:pPr algn="just">
              <a:buFont typeface="Wingdings" panose="05000000000000000000" pitchFamily="2" charset="2"/>
              <a:buNone/>
            </a:pPr>
            <a:r>
              <a:rPr lang="fr-FR" sz="2800" dirty="0" smtClean="0">
                <a:latin typeface="Tw Cen MT" pitchFamily="34" charset="0"/>
              </a:rPr>
              <a:t>dans </a:t>
            </a:r>
            <a:r>
              <a:rPr lang="fr-FR" sz="2800" dirty="0">
                <a:latin typeface="Tw Cen MT" pitchFamily="34" charset="0"/>
              </a:rPr>
              <a:t>le recouvrement radiculaire des dents antéro-supérieures surtout s’il s’agit d’un sourire gingival ;</a:t>
            </a:r>
          </a:p>
          <a:p>
            <a:pPr algn="just">
              <a:buFont typeface="Wingdings" panose="05000000000000000000" pitchFamily="2" charset="2"/>
              <a:buNone/>
            </a:pPr>
            <a:endParaRPr lang="fr-FR" sz="2800" b="1" dirty="0" smtClean="0">
              <a:latin typeface="Tw Cen MT" pitchFamily="34" charset="0"/>
            </a:endParaRPr>
          </a:p>
          <a:p>
            <a:pPr algn="just">
              <a:buFont typeface="Wingdings" panose="05000000000000000000" pitchFamily="2" charset="2"/>
              <a:buNone/>
            </a:pPr>
            <a:endParaRPr lang="fr-FR" sz="2800" b="1" dirty="0" smtClean="0">
              <a:latin typeface="Tw Cen MT" pitchFamily="34" charset="0"/>
            </a:endParaRPr>
          </a:p>
          <a:p>
            <a:pPr algn="just">
              <a:buFont typeface="Wingdings" panose="05000000000000000000" pitchFamily="2" charset="2"/>
              <a:buNone/>
            </a:pPr>
            <a:endParaRPr lang="fr-FR" sz="2800" b="1" dirty="0" smtClean="0">
              <a:latin typeface="Tw Cen MT" pitchFamily="34" charset="0"/>
            </a:endParaRPr>
          </a:p>
          <a:p>
            <a:pPr algn="just">
              <a:buFont typeface="Wingdings" panose="05000000000000000000" pitchFamily="2" charset="2"/>
              <a:buNone/>
            </a:pPr>
            <a:endParaRPr lang="fr-FR" sz="2800" b="1" dirty="0" smtClean="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7</a:t>
            </a:fld>
            <a:endParaRPr lang="fr-FR">
              <a:solidFill>
                <a:prstClr val="black">
                  <a:tint val="75000"/>
                </a:prstClr>
              </a:solidFill>
            </a:endParaRPr>
          </a:p>
        </p:txBody>
      </p:sp>
      <p:pic>
        <p:nvPicPr>
          <p:cNvPr id="79874" name="Picture 2" descr="Résultat de recherche d'images pour &quot;sourire gingivale&quot;"/>
          <p:cNvPicPr>
            <a:picLocks noChangeAspect="1" noChangeArrowheads="1"/>
          </p:cNvPicPr>
          <p:nvPr/>
        </p:nvPicPr>
        <p:blipFill>
          <a:blip r:embed="rId2"/>
          <a:srcRect/>
          <a:stretch>
            <a:fillRect/>
          </a:stretch>
        </p:blipFill>
        <p:spPr bwMode="auto">
          <a:xfrm>
            <a:off x="1000100" y="3071810"/>
            <a:ext cx="5572125" cy="1428750"/>
          </a:xfrm>
          <a:prstGeom prst="rect">
            <a:avLst/>
          </a:prstGeom>
          <a:noFill/>
        </p:spPr>
      </p:pic>
    </p:spTree>
    <p:extLst>
      <p:ext uri="{BB962C8B-B14F-4D97-AF65-F5344CB8AC3E}">
        <p14:creationId xmlns:p14="http://schemas.microsoft.com/office/powerpoint/2010/main" xmlns="" val="158171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Résultat de recherche d'images pour &quot;sourire gingivale avec recession&quot;"/>
          <p:cNvPicPr>
            <a:picLocks noChangeAspect="1" noChangeArrowheads="1"/>
          </p:cNvPicPr>
          <p:nvPr/>
        </p:nvPicPr>
        <p:blipFill>
          <a:blip r:embed="rId2"/>
          <a:srcRect/>
          <a:stretch>
            <a:fillRect/>
          </a:stretch>
        </p:blipFill>
        <p:spPr bwMode="auto">
          <a:xfrm>
            <a:off x="3428992" y="2571744"/>
            <a:ext cx="4762500" cy="3400426"/>
          </a:xfrm>
          <a:prstGeom prst="rect">
            <a:avLst/>
          </a:prstGeom>
          <a:noFill/>
        </p:spPr>
      </p:pic>
      <p:sp>
        <p:nvSpPr>
          <p:cNvPr id="3" name="Rectangle 2"/>
          <p:cNvSpPr/>
          <p:nvPr/>
        </p:nvSpPr>
        <p:spPr>
          <a:xfrm>
            <a:off x="642910" y="571480"/>
            <a:ext cx="7858180" cy="1815882"/>
          </a:xfrm>
          <a:prstGeom prst="rect">
            <a:avLst/>
          </a:prstGeom>
        </p:spPr>
        <p:txBody>
          <a:bodyPr wrap="square">
            <a:spAutoFit/>
          </a:bodyPr>
          <a:lstStyle/>
          <a:p>
            <a:pPr algn="just">
              <a:buFont typeface="Wingdings" panose="05000000000000000000" pitchFamily="2" charset="2"/>
              <a:buNone/>
            </a:pPr>
            <a:r>
              <a:rPr lang="fr-FR" sz="2800" b="1" dirty="0" smtClean="0">
                <a:solidFill>
                  <a:srgbClr val="00B050"/>
                </a:solidFill>
                <a:latin typeface="Tw Cen MT" pitchFamily="34" charset="0"/>
              </a:rPr>
              <a:t>-D’ordre parodontal : </a:t>
            </a:r>
          </a:p>
          <a:p>
            <a:pPr algn="just">
              <a:buFont typeface="Wingdings" panose="05000000000000000000" pitchFamily="2" charset="2"/>
              <a:buNone/>
            </a:pPr>
            <a:r>
              <a:rPr lang="fr-FR" sz="2800" dirty="0" smtClean="0">
                <a:latin typeface="Tw Cen MT" pitchFamily="34" charset="0"/>
              </a:rPr>
              <a:t> -En présence de poches, ou  de récessions isolées.</a:t>
            </a:r>
          </a:p>
          <a:p>
            <a:pPr algn="just">
              <a:buFont typeface="Wingdings" panose="05000000000000000000" pitchFamily="2" charset="2"/>
              <a:buNone/>
            </a:pPr>
            <a:r>
              <a:rPr lang="fr-FR" sz="2800" dirty="0" smtClean="0">
                <a:latin typeface="Tw Cen MT" pitchFamily="34" charset="0"/>
              </a:rPr>
              <a:t> -Lorsque la gencive adjacente à la récession est enflammée ;</a:t>
            </a:r>
            <a:endParaRPr lang="fr-FR" sz="2800" dirty="0">
              <a:latin typeface="Tw Cen M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20" y="428604"/>
            <a:ext cx="8501122" cy="4401205"/>
          </a:xfrm>
          <a:prstGeom prst="rect">
            <a:avLst/>
          </a:prstGeom>
        </p:spPr>
        <p:txBody>
          <a:bodyPr wrap="square">
            <a:spAutoFit/>
          </a:bodyPr>
          <a:lstStyle/>
          <a:p>
            <a:pPr algn="just">
              <a:buFont typeface="Wingdings" panose="05000000000000000000" pitchFamily="2" charset="2"/>
              <a:buNone/>
            </a:pPr>
            <a:r>
              <a:rPr lang="fr-FR" sz="2800" b="1" dirty="0" smtClean="0">
                <a:solidFill>
                  <a:srgbClr val="00B050"/>
                </a:solidFill>
                <a:latin typeface="Tw Cen MT" pitchFamily="34" charset="0"/>
              </a:rPr>
              <a:t>-</a:t>
            </a:r>
            <a:r>
              <a:rPr lang="fr-FR" sz="2800" b="1" dirty="0">
                <a:solidFill>
                  <a:srgbClr val="00B050"/>
                </a:solidFill>
                <a:latin typeface="Tw Cen MT" pitchFamily="34" charset="0"/>
              </a:rPr>
              <a:t>D’ordre technique : </a:t>
            </a:r>
          </a:p>
          <a:p>
            <a:pPr algn="just">
              <a:buFont typeface="Wingdings" panose="05000000000000000000" pitchFamily="2" charset="2"/>
              <a:buNone/>
            </a:pPr>
            <a:r>
              <a:rPr lang="fr-FR" sz="2800" dirty="0">
                <a:latin typeface="Tw Cen MT" pitchFamily="34" charset="0"/>
              </a:rPr>
              <a:t>  -au niveau des </a:t>
            </a:r>
            <a:r>
              <a:rPr lang="fr-FR" sz="2800" dirty="0" smtClean="0">
                <a:latin typeface="Tw Cen MT" pitchFamily="34" charset="0"/>
              </a:rPr>
              <a:t>2</a:t>
            </a:r>
            <a:r>
              <a:rPr lang="fr-FR" sz="2800" baseline="30000" dirty="0" smtClean="0">
                <a:latin typeface="Tw Cen MT" pitchFamily="34" charset="0"/>
              </a:rPr>
              <a:t>ème</a:t>
            </a:r>
            <a:r>
              <a:rPr lang="fr-FR" sz="2800" dirty="0" smtClean="0">
                <a:latin typeface="Tw Cen MT" pitchFamily="34" charset="0"/>
              </a:rPr>
              <a:t> molaires </a:t>
            </a:r>
            <a:r>
              <a:rPr lang="fr-FR" sz="2800" dirty="0">
                <a:latin typeface="Tw Cen MT" pitchFamily="34" charset="0"/>
              </a:rPr>
              <a:t>mandibulaires, la ligne oblique externe peut constituer un gène ;</a:t>
            </a:r>
          </a:p>
          <a:p>
            <a:pPr algn="just">
              <a:buFont typeface="Wingdings" panose="05000000000000000000" pitchFamily="2" charset="2"/>
              <a:buNone/>
            </a:pPr>
            <a:r>
              <a:rPr lang="fr-FR" sz="2800" dirty="0">
                <a:latin typeface="Tw Cen MT" pitchFamily="34" charset="0"/>
              </a:rPr>
              <a:t> </a:t>
            </a:r>
            <a:endParaRPr lang="fr-FR" sz="2800" dirty="0" smtClean="0">
              <a:latin typeface="Tw Cen MT" pitchFamily="34" charset="0"/>
            </a:endParaRPr>
          </a:p>
          <a:p>
            <a:pPr algn="just">
              <a:buFont typeface="Wingdings" panose="05000000000000000000" pitchFamily="2" charset="2"/>
              <a:buNone/>
            </a:pPr>
            <a:r>
              <a:rPr lang="fr-FR" sz="2800" dirty="0" smtClean="0">
                <a:latin typeface="Tw Cen MT" pitchFamily="34" charset="0"/>
              </a:rPr>
              <a:t> </a:t>
            </a:r>
            <a:r>
              <a:rPr lang="fr-FR" sz="2800" dirty="0">
                <a:latin typeface="Tw Cen MT" pitchFamily="34" charset="0"/>
              </a:rPr>
              <a:t>-au niveau des secteurs molaires maxillaires, l’accès et la visibilité limités et la présence de la traction du muscle buccinateur ;</a:t>
            </a:r>
          </a:p>
          <a:p>
            <a:pPr algn="just">
              <a:buFont typeface="Wingdings" panose="05000000000000000000" pitchFamily="2" charset="2"/>
              <a:buNone/>
            </a:pPr>
            <a:r>
              <a:rPr lang="fr-FR" sz="2800" dirty="0">
                <a:latin typeface="Tw Cen MT" pitchFamily="34" charset="0"/>
              </a:rPr>
              <a:t> </a:t>
            </a:r>
            <a:endParaRPr lang="fr-FR" sz="2800" dirty="0" smtClean="0">
              <a:latin typeface="Tw Cen MT" pitchFamily="34" charset="0"/>
            </a:endParaRPr>
          </a:p>
          <a:p>
            <a:pPr algn="just">
              <a:buFont typeface="Wingdings" panose="05000000000000000000" pitchFamily="2" charset="2"/>
              <a:buNone/>
            </a:pPr>
            <a:r>
              <a:rPr lang="fr-FR" sz="2800" dirty="0" smtClean="0">
                <a:latin typeface="Tw Cen MT" pitchFamily="34" charset="0"/>
              </a:rPr>
              <a:t> </a:t>
            </a:r>
            <a:r>
              <a:rPr lang="fr-FR" sz="2800" dirty="0">
                <a:latin typeface="Tw Cen MT" pitchFamily="34" charset="0"/>
              </a:rPr>
              <a:t>-dans les régions linguales des incisives mandibulaires, la stabilisation et la vascularisation sont précaires </a:t>
            </a:r>
            <a:r>
              <a:rPr lang="fr-FR" sz="2800" dirty="0" smtClean="0">
                <a:latin typeface="Tw Cen MT" pitchFamily="34" charset="0"/>
              </a:rPr>
              <a:t>;</a:t>
            </a:r>
            <a:endParaRPr lang="fr-FR" sz="2800" dirty="0">
              <a:latin typeface="Tw Cen MT" pitchFamily="34" charset="0"/>
            </a:endParaRPr>
          </a:p>
        </p:txBody>
      </p:sp>
      <p:sp>
        <p:nvSpPr>
          <p:cNvPr id="13" name="Espace réservé du numéro de diapositive 12"/>
          <p:cNvSpPr>
            <a:spLocks noGrp="1"/>
          </p:cNvSpPr>
          <p:nvPr>
            <p:ph type="sldNum" sz="quarter" idx="12"/>
          </p:nvPr>
        </p:nvSpPr>
        <p:spPr/>
        <p:txBody>
          <a:bodyPr/>
          <a:lstStyle/>
          <a:p>
            <a:fld id="{8653140C-FFBD-409E-858A-65AFBAF859D9}" type="slidenum">
              <a:rPr lang="fr-FR" smtClean="0">
                <a:solidFill>
                  <a:prstClr val="black">
                    <a:tint val="75000"/>
                  </a:prstClr>
                </a:solidFill>
              </a:rPr>
              <a:pPr/>
              <a:t>9</a:t>
            </a:fld>
            <a:endParaRPr lang="fr-FR">
              <a:solidFill>
                <a:prstClr val="black">
                  <a:tint val="75000"/>
                </a:prstClr>
              </a:solidFill>
            </a:endParaRPr>
          </a:p>
        </p:txBody>
      </p:sp>
    </p:spTree>
    <p:extLst>
      <p:ext uri="{BB962C8B-B14F-4D97-AF65-F5344CB8AC3E}">
        <p14:creationId xmlns:p14="http://schemas.microsoft.com/office/powerpoint/2010/main" xmlns="" val="575425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1444</Words>
  <PresentationFormat>Affichage à l'écran (4:3)</PresentationFormat>
  <Paragraphs>209</Paragraphs>
  <Slides>48</Slides>
  <Notes>0</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PC</cp:lastModifiedBy>
  <cp:revision>32</cp:revision>
  <dcterms:created xsi:type="dcterms:W3CDTF">2019-12-01T15:45:46Z</dcterms:created>
  <dcterms:modified xsi:type="dcterms:W3CDTF">2020-04-22T18:36:28Z</dcterms:modified>
</cp:coreProperties>
</file>