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sldIdLst>
    <p:sldId id="256" r:id="rId13"/>
    <p:sldId id="257" r:id="rId14"/>
    <p:sldId id="276" r:id="rId15"/>
    <p:sldId id="259" r:id="rId16"/>
    <p:sldId id="279" r:id="rId17"/>
    <p:sldId id="277" r:id="rId18"/>
    <p:sldId id="278" r:id="rId19"/>
    <p:sldId id="280" r:id="rId20"/>
    <p:sldId id="281" r:id="rId21"/>
    <p:sldId id="282" r:id="rId22"/>
    <p:sldId id="262" r:id="rId23"/>
    <p:sldId id="283" r:id="rId24"/>
    <p:sldId id="286" r:id="rId25"/>
    <p:sldId id="284" r:id="rId26"/>
    <p:sldId id="285"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93" r:id="rId40"/>
    <p:sldId id="294" r:id="rId41"/>
    <p:sldId id="295" r:id="rId42"/>
    <p:sldId id="287" r:id="rId43"/>
    <p:sldId id="288" r:id="rId44"/>
    <p:sldId id="296" r:id="rId45"/>
    <p:sldId id="297" r:id="rId46"/>
    <p:sldId id="289" r:id="rId47"/>
    <p:sldId id="298" r:id="rId48"/>
    <p:sldId id="299" r:id="rId49"/>
    <p:sldId id="290"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23" autoAdjust="0"/>
  </p:normalViewPr>
  <p:slideViewPr>
    <p:cSldViewPr>
      <p:cViewPr varScale="1">
        <p:scale>
          <a:sx n="78" d="100"/>
          <a:sy n="78" d="100"/>
        </p:scale>
        <p:origin x="-1122" y="-102"/>
      </p:cViewPr>
      <p:guideLst>
        <p:guide orient="horz" pos="2160"/>
        <p:guide pos="2880"/>
      </p:guideLst>
    </p:cSldViewPr>
  </p:slideViewPr>
  <p:outlineViewPr>
    <p:cViewPr>
      <p:scale>
        <a:sx n="33" d="100"/>
        <a:sy n="33" d="100"/>
      </p:scale>
      <p:origin x="48" y="4632"/>
    </p:cViewPr>
  </p:outlineViewPr>
  <p:notesTextViewPr>
    <p:cViewPr>
      <p:scale>
        <a:sx n="1" d="1"/>
        <a:sy n="1" d="1"/>
      </p:scale>
      <p:origin x="0" y="0"/>
    </p:cViewPr>
  </p:notesTextViewPr>
  <p:sorterViewPr>
    <p:cViewPr>
      <p:scale>
        <a:sx n="22" d="100"/>
        <a:sy n="22"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302816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30460666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3FABC99-E155-4A76-BB43-9D9AC026FBA8}"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2989665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C20D3E5-F9C2-42B1-B808-FD3F40A16CB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931973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CF125DB-351B-40F3-9140-5D81FF7D54E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0936467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53FA3AA-3E2F-45B1-A66A-3ABD37D36F8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123996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BBA7E959-3F18-4E3E-8EDB-F2BBB419B21E}"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6461271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3D2C5B8C-36C1-4330-9B58-934388BD86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223049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B5806BA0-05B2-4BD3-B418-57B2F02B931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3742490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C0C4332-09CC-4CF9-840B-A0026AC8B94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6633474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69A83C7-9512-486A-8CD0-15619B94C65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7472254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4256F3E-3E67-4AE3-B8B0-0BCF23E265B3}"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21618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32667357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44B64C63-6E43-4627-9F87-EC3CCE64C08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350812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3FABC99-E155-4A76-BB43-9D9AC026FBA8}"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873707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C20D3E5-F9C2-42B1-B808-FD3F40A16CB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1934905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CF125DB-351B-40F3-9140-5D81FF7D54E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9336014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53FA3AA-3E2F-45B1-A66A-3ABD37D36F8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2060060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BBA7E959-3F18-4E3E-8EDB-F2BBB419B21E}"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7235808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3D2C5B8C-36C1-4330-9B58-934388BD86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6417007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B5806BA0-05B2-4BD3-B418-57B2F02B931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740671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C0C4332-09CC-4CF9-840B-A0026AC8B94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1071359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69A83C7-9512-486A-8CD0-15619B94C65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27656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BD762D-3045-4C1F-8B2F-102BB1D1C82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4786939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4256F3E-3E67-4AE3-B8B0-0BCF23E265B3}"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905249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44B64C63-6E43-4627-9F87-EC3CCE64C08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2305316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3FABC99-E155-4A76-BB43-9D9AC026FBA8}"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167691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C20D3E5-F9C2-42B1-B808-FD3F40A16CB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4391507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CF125DB-351B-40F3-9140-5D81FF7D54E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288829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53FA3AA-3E2F-45B1-A66A-3ABD37D36F8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4328689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BBA7E959-3F18-4E3E-8EDB-F2BBB419B21E}"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230899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3D2C5B8C-36C1-4330-9B58-934388BD86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4361535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B5806BA0-05B2-4BD3-B418-57B2F02B931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0495477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C0C4332-09CC-4CF9-840B-A0026AC8B94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93811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1836E0-DC17-4D7B-8FD6-5C3E27F5359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4226368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69A83C7-9512-486A-8CD0-15619B94C65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4510636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4256F3E-3E67-4AE3-B8B0-0BCF23E265B3}"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1408296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44B64C63-6E43-4627-9F87-EC3CCE64C08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10803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4DD0B-5D70-4D58-9758-F2C83C2F8FE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38236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33AF4B-620C-415D-A9BE-CA055490475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03318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6273A7-DFC3-454C-9456-11324A9F7AA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70572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D34810-7786-4B50-947B-EC47D56EB14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531179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D534D5-A008-4A2C-B4DB-F6C6EACD036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46433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939D41-95AF-438E-AC7D-4B7DFE8DB8E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00858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40801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CBAAE-DE47-4707-BE6F-552ABE380EF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85670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7519E-5931-4BD8-AD64-F1EFEE9B122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74684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4B8A0-9D31-4848-9E74-F1FD92CB0E6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830172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BD762D-3045-4C1F-8B2F-102BB1D1C82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76856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1836E0-DC17-4D7B-8FD6-5C3E27F5359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13434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4DD0B-5D70-4D58-9758-F2C83C2F8FE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797918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33AF4B-620C-415D-A9BE-CA055490475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753691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6273A7-DFC3-454C-9456-11324A9F7AA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285710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D34810-7786-4B50-947B-EC47D56EB14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518384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D534D5-A008-4A2C-B4DB-F6C6EACD036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06291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3826194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939D41-95AF-438E-AC7D-4B7DFE8DB8E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35144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CBAAE-DE47-4707-BE6F-552ABE380EF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26201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7519E-5931-4BD8-AD64-F1EFEE9B122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605689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4B8A0-9D31-4848-9E74-F1FD92CB0E6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26045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BD762D-3045-4C1F-8B2F-102BB1D1C82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118096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1836E0-DC17-4D7B-8FD6-5C3E27F5359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523905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4DD0B-5D70-4D58-9758-F2C83C2F8FE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782117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33AF4B-620C-415D-A9BE-CA055490475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68035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6273A7-DFC3-454C-9456-11324A9F7AA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337376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D34810-7786-4B50-947B-EC47D56EB14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20607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3093168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D534D5-A008-4A2C-B4DB-F6C6EACD036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368859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939D41-95AF-438E-AC7D-4B7DFE8DB8E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976700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CBAAE-DE47-4707-BE6F-552ABE380EF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194253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7519E-5931-4BD8-AD64-F1EFEE9B122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699043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4B8A0-9D31-4848-9E74-F1FD92CB0E6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28968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C846CA-0A04-4E66-93A4-F0C26EF52B9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616095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037D46C-02A9-4C89-8D97-39DDB752509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010313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35AA5CF6-23C7-4134-ACE9-8C84FB9CDA81}"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430634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B6B6EE1-EE4D-4D47-B2EB-96ADFF28A78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564905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789B9126-5707-49C2-AE5F-78F41AAF1996}"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9523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349653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D8F4B2C2-9FAC-46B0-8263-51D74B59BB7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153483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BF174AE-8540-4D6B-9397-70F7212BE5D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78408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1C4736-DA94-4A10-942D-5F3D6B93CB2B}"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472875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00DA7208-5A39-4FA7-9F5E-23898792CE7B}"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55401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D7682AF-8A1B-40C7-9B49-3BCDC8857D5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9153399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1337560-1374-4319-9071-DCF7B57DB2B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061851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B7696-EA31-42D3-84F6-3C3BEC53645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700867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91456-A7A3-4E0B-892A-A155204EC14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175546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E6328-2564-477E-922A-B27E401281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43276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243A7A-5454-46B4-943F-8DA9F6D2D46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07559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247224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BAF133-E83A-435B-A63E-ADC37C9308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942150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103849-2BE2-4D87-B2E7-7F6791505BC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608983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62CA32-4625-4E56-9E2E-A178A6CED6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779821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4FE2F-B0AF-482A-AEED-70375249C83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7992165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D18DFF-3AE9-4AE8-BA4D-790E8021C51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818405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62B46-D1BC-4A15-8B1A-2852D619DC8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006228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36251-1A3E-48D8-950A-430DD214A25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69129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B7696-EA31-42D3-84F6-3C3BEC53645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42927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91456-A7A3-4E0B-892A-A155204EC14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2803499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E6328-2564-477E-922A-B27E401281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33338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2588101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243A7A-5454-46B4-943F-8DA9F6D2D46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765995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BAF133-E83A-435B-A63E-ADC37C9308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117358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103849-2BE2-4D87-B2E7-7F6791505BC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616587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62CA32-4625-4E56-9E2E-A178A6CED6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62517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4FE2F-B0AF-482A-AEED-70375249C83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533470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D18DFF-3AE9-4AE8-BA4D-790E8021C51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971461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62B46-D1BC-4A15-8B1A-2852D619DC8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625007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36251-1A3E-48D8-950A-430DD214A25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161673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B7696-EA31-42D3-84F6-3C3BEC53645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479649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91456-A7A3-4E0B-892A-A155204EC14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08108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1283723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E6328-2564-477E-922A-B27E401281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294525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243A7A-5454-46B4-943F-8DA9F6D2D46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7023307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BAF133-E83A-435B-A63E-ADC37C9308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757758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103849-2BE2-4D87-B2E7-7F6791505BC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780320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62CA32-4625-4E56-9E2E-A178A6CED6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097427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4FE2F-B0AF-482A-AEED-70375249C83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159444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D18DFF-3AE9-4AE8-BA4D-790E8021C51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6464379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62B46-D1BC-4A15-8B1A-2852D619DC8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699743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36251-1A3E-48D8-950A-430DD214A25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6777547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3FABC99-E155-4A76-BB43-9D9AC026FBA8}"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50249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0469A2-6EB8-4D18-B0BD-180EAF9BC63D}" type="datetimeFigureOut">
              <a:rPr lang="fr-FR" smtClean="0"/>
              <a:pPr/>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2483927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C20D3E5-F9C2-42B1-B808-FD3F40A16CB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9226251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CF125DB-351B-40F3-9140-5D81FF7D54E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091445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53FA3AA-3E2F-45B1-A66A-3ABD37D36F8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0809758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BBA7E959-3F18-4E3E-8EDB-F2BBB419B21E}"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613723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3D2C5B8C-36C1-4330-9B58-934388BD86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2474944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B5806BA0-05B2-4BD3-B418-57B2F02B931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157430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C0C4332-09CC-4CF9-840B-A0026AC8B94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8319264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69A83C7-9512-486A-8CD0-15619B94C65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2812557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4256F3E-3E67-4AE3-B8B0-0BCF23E265B3}"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42906062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44B64C63-6E43-4627-9F87-EC3CCE64C08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xmlns="" val="314637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69A2-6EB8-4D18-B0BD-180EAF9BC63D}" type="datetimeFigureOut">
              <a:rPr lang="fr-FR" smtClean="0"/>
              <a:pPr/>
              <a:t>20/04/2020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FC54B-E14F-4C74-87D6-D60FDB3F8772}" type="slidenum">
              <a:rPr lang="fr-FR" smtClean="0"/>
              <a:pPr/>
              <a:t>‹N°›</a:t>
            </a:fld>
            <a:endParaRPr lang="fr-FR"/>
          </a:p>
        </p:txBody>
      </p:sp>
    </p:spTree>
    <p:extLst>
      <p:ext uri="{BB962C8B-B14F-4D97-AF65-F5344CB8AC3E}">
        <p14:creationId xmlns:p14="http://schemas.microsoft.com/office/powerpoint/2010/main" xmlns="" val="427860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5DB3D40-2B6A-4F8C-8B3A-2286D88C928F}" type="slidenum">
              <a:rPr lang="fr-FR" smtClean="0">
                <a:solidFill>
                  <a:srgbClr val="000000"/>
                </a:solidFill>
              </a:rPr>
              <a:pPr fontAlgn="base">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xmlns="" val="24720521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5DB3D40-2B6A-4F8C-8B3A-2286D88C928F}" type="slidenum">
              <a:rPr lang="fr-FR" smtClean="0">
                <a:solidFill>
                  <a:srgbClr val="000000"/>
                </a:solidFill>
              </a:rPr>
              <a:pPr fontAlgn="base">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xmlns="" val="14306600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5DB3D40-2B6A-4F8C-8B3A-2286D88C928F}" type="slidenum">
              <a:rPr lang="fr-FR" smtClean="0">
                <a:solidFill>
                  <a:srgbClr val="000000"/>
                </a:solidFill>
              </a:rPr>
              <a:pPr fontAlgn="base">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xmlns="" val="35665350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DDF814D-51B9-4FE7-A2B8-F9A22A32830D}"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248757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DDF814D-51B9-4FE7-A2B8-F9A22A32830D}"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3670725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DDF814D-51B9-4FE7-A2B8-F9A22A32830D}"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899480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B063A4A-2D01-4984-9DF5-4AC5F1C9B61C}" type="slidenum">
              <a:rPr lang="fr-FR" smtClean="0">
                <a:solidFill>
                  <a:srgbClr val="000000"/>
                </a:solidFill>
              </a:rPr>
              <a:pPr fontAlgn="base">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xmlns="" val="12232402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3A3FAAB-7BAE-4071-B6D0-9A16CC74BB0A}"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13921073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3A3FAAB-7BAE-4071-B6D0-9A16CC74BB0A}"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2120215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3A3FAAB-7BAE-4071-B6D0-9A16CC74BB0A}"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15129316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5DB3D40-2B6A-4F8C-8B3A-2286D88C928F}" type="slidenum">
              <a:rPr lang="fr-FR" smtClean="0">
                <a:solidFill>
                  <a:srgbClr val="000000"/>
                </a:solidFill>
              </a:rPr>
              <a:pPr fontAlgn="base">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xmlns="" val="35354010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1.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3.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tx2"/>
                </a:solidFill>
              </a:rPr>
              <a:t>TD EPAULE BRAS</a:t>
            </a:r>
            <a:br>
              <a:rPr lang="fr-FR" b="1" dirty="0" smtClean="0">
                <a:solidFill>
                  <a:schemeClr val="tx2"/>
                </a:solidFill>
              </a:rPr>
            </a:br>
            <a:r>
              <a:rPr lang="fr-FR" b="1" dirty="0" smtClean="0">
                <a:solidFill>
                  <a:schemeClr val="tx2"/>
                </a:solidFill>
              </a:rPr>
              <a:t>EXTERNE 5° ANNEE</a:t>
            </a:r>
            <a:endParaRPr lang="fr-FR" b="1" dirty="0">
              <a:solidFill>
                <a:schemeClr val="tx2"/>
              </a:solidFill>
            </a:endParaRPr>
          </a:p>
        </p:txBody>
      </p:sp>
      <p:sp>
        <p:nvSpPr>
          <p:cNvPr id="3" name="Sous-titre 2"/>
          <p:cNvSpPr>
            <a:spLocks noGrp="1"/>
          </p:cNvSpPr>
          <p:nvPr>
            <p:ph type="subTitle" idx="1"/>
          </p:nvPr>
        </p:nvSpPr>
        <p:spPr/>
        <p:txBody>
          <a:bodyPr>
            <a:normAutofit fontScale="85000" lnSpcReduction="20000"/>
          </a:bodyPr>
          <a:lstStyle/>
          <a:p>
            <a:r>
              <a:rPr lang="fr-FR" b="1" dirty="0" smtClean="0">
                <a:solidFill>
                  <a:srgbClr val="FF0000"/>
                </a:solidFill>
              </a:rPr>
              <a:t>PR A MENADI</a:t>
            </a:r>
          </a:p>
          <a:p>
            <a:r>
              <a:rPr lang="fr-FR" b="1" dirty="0" smtClean="0">
                <a:solidFill>
                  <a:srgbClr val="FF0000"/>
                </a:solidFill>
              </a:rPr>
              <a:t>FACULTE DE MEDECINE ANNABA</a:t>
            </a:r>
          </a:p>
          <a:p>
            <a:r>
              <a:rPr lang="fr-FR" b="1" dirty="0" smtClean="0">
                <a:solidFill>
                  <a:srgbClr val="FF0000"/>
                </a:solidFill>
              </a:rPr>
              <a:t>UNIVERSITE BADJI MOKHTAR</a:t>
            </a:r>
          </a:p>
          <a:p>
            <a:r>
              <a:rPr lang="fr-FR" b="1" dirty="0">
                <a:solidFill>
                  <a:srgbClr val="FF0000"/>
                </a:solidFill>
              </a:rPr>
              <a:t>d</a:t>
            </a:r>
            <a:r>
              <a:rPr lang="fr-FR" b="1" dirty="0" smtClean="0">
                <a:solidFill>
                  <a:srgbClr val="FF0000"/>
                </a:solidFill>
              </a:rPr>
              <a:t>r_menadi@yahoo.fr</a:t>
            </a:r>
            <a:endParaRPr lang="fr-FR" b="1" dirty="0">
              <a:solidFill>
                <a:srgbClr val="FF000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1"/>
            <a:ext cx="2304256"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descr="2-12-2003 043"/>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a:stretch>
            <a:fillRect/>
          </a:stretch>
        </p:blipFill>
        <p:spPr bwMode="auto">
          <a:xfrm>
            <a:off x="6876256" y="200825"/>
            <a:ext cx="2015802"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573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FR" sz="4000" b="1" dirty="0" smtClean="0">
                <a:solidFill>
                  <a:srgbClr val="FF0000"/>
                </a:solidFill>
              </a:rPr>
              <a:t>LUXATION EPAULE</a:t>
            </a:r>
            <a:br>
              <a:rPr lang="fr-FR" sz="4000" b="1" dirty="0" smtClean="0">
                <a:solidFill>
                  <a:srgbClr val="FF0000"/>
                </a:solidFill>
              </a:rPr>
            </a:br>
            <a:r>
              <a:rPr lang="fr-FR" sz="4000" b="1" dirty="0" err="1" smtClean="0">
                <a:solidFill>
                  <a:srgbClr val="FF0000"/>
                </a:solidFill>
              </a:rPr>
              <a:t>posterieure</a:t>
            </a:r>
            <a:endParaRPr lang="fr-FR" sz="4000" b="1" dirty="0" smtClean="0">
              <a:solidFill>
                <a:srgbClr val="FF0000"/>
              </a:solidFill>
            </a:endParaRPr>
          </a:p>
        </p:txBody>
      </p:sp>
      <p:sp>
        <p:nvSpPr>
          <p:cNvPr id="11267" name="Rectangle 3"/>
          <p:cNvSpPr>
            <a:spLocks noGrp="1" noChangeArrowheads="1"/>
          </p:cNvSpPr>
          <p:nvPr>
            <p:ph type="body" idx="1"/>
          </p:nvPr>
        </p:nvSpPr>
        <p:spPr/>
        <p:txBody>
          <a:bodyPr/>
          <a:lstStyle/>
          <a:p>
            <a:pPr eaLnBrk="1" hangingPunct="1">
              <a:buFontTx/>
              <a:buNone/>
            </a:pPr>
            <a:r>
              <a:rPr lang="fr-FR" b="1" dirty="0" smtClean="0"/>
              <a:t>-</a:t>
            </a:r>
            <a:r>
              <a:rPr lang="fr-FR" sz="2400" b="1" dirty="0" smtClean="0">
                <a:solidFill>
                  <a:schemeClr val="accent2"/>
                </a:solidFill>
              </a:rPr>
              <a:t>choc direct face ante bras</a:t>
            </a:r>
          </a:p>
          <a:p>
            <a:pPr eaLnBrk="1" hangingPunct="1">
              <a:buFontTx/>
              <a:buNone/>
            </a:pPr>
            <a:r>
              <a:rPr lang="fr-FR" sz="2400" b="1" dirty="0" smtClean="0">
                <a:solidFill>
                  <a:schemeClr val="accent2"/>
                </a:solidFill>
              </a:rPr>
              <a:t>-</a:t>
            </a:r>
            <a:r>
              <a:rPr lang="fr-FR" sz="2400" b="1" dirty="0" err="1" smtClean="0">
                <a:solidFill>
                  <a:schemeClr val="accent2"/>
                </a:solidFill>
              </a:rPr>
              <a:t>antcd</a:t>
            </a:r>
            <a:r>
              <a:rPr lang="fr-FR" sz="2400" b="1" dirty="0" smtClean="0">
                <a:solidFill>
                  <a:schemeClr val="accent2"/>
                </a:solidFill>
              </a:rPr>
              <a:t> épilepsie </a:t>
            </a:r>
          </a:p>
          <a:p>
            <a:pPr eaLnBrk="1" hangingPunct="1">
              <a:buFontTx/>
              <a:buNone/>
            </a:pPr>
            <a:r>
              <a:rPr lang="fr-FR" sz="2400" b="1" dirty="0" smtClean="0">
                <a:solidFill>
                  <a:srgbClr val="FF0000"/>
                </a:solidFill>
              </a:rPr>
              <a:t>rot </a:t>
            </a:r>
            <a:r>
              <a:rPr lang="fr-FR" sz="2400" b="1" dirty="0" err="1" smtClean="0">
                <a:solidFill>
                  <a:srgbClr val="FF0000"/>
                </a:solidFill>
              </a:rPr>
              <a:t>int</a:t>
            </a:r>
            <a:r>
              <a:rPr lang="fr-FR" sz="2400" b="1" dirty="0" smtClean="0">
                <a:solidFill>
                  <a:srgbClr val="FF0000"/>
                </a:solidFill>
              </a:rPr>
              <a:t>. fixée du bras+++</a:t>
            </a:r>
          </a:p>
          <a:p>
            <a:pPr eaLnBrk="1" hangingPunct="1">
              <a:buFontTx/>
              <a:buNone/>
            </a:pPr>
            <a:r>
              <a:rPr lang="fr-FR" sz="2400" b="1" dirty="0" smtClean="0">
                <a:solidFill>
                  <a:srgbClr val="FF0000"/>
                </a:solidFill>
              </a:rPr>
              <a:t>-impossibilité de faire rot </a:t>
            </a:r>
            <a:r>
              <a:rPr lang="fr-FR" sz="2400" b="1" dirty="0" err="1" smtClean="0">
                <a:solidFill>
                  <a:srgbClr val="FF0000"/>
                </a:solidFill>
              </a:rPr>
              <a:t>ext</a:t>
            </a:r>
            <a:endParaRPr lang="fr-FR" sz="2400" b="1" dirty="0" smtClean="0">
              <a:solidFill>
                <a:srgbClr val="FF0000"/>
              </a:solidFill>
            </a:endParaRPr>
          </a:p>
          <a:p>
            <a:pPr eaLnBrk="1" hangingPunct="1">
              <a:buFontTx/>
              <a:buNone/>
            </a:pPr>
            <a:r>
              <a:rPr lang="fr-FR" sz="2400" b="1" dirty="0" smtClean="0">
                <a:solidFill>
                  <a:schemeClr val="accent2"/>
                </a:solidFill>
              </a:rPr>
              <a:t>-radio confirme le diagnostic</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25" y="2133600"/>
            <a:ext cx="3744913" cy="280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005064"/>
            <a:ext cx="4248150"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89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EXAMEN CLINIQUE</a:t>
            </a: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solidFill>
                  <a:srgbClr val="FF0000"/>
                </a:solidFill>
              </a:rPr>
              <a:t>3 tiroirs </a:t>
            </a:r>
            <a:endParaRPr lang="fr-FR" dirty="0">
              <a:solidFill>
                <a:srgbClr val="FF0000"/>
              </a:solidFill>
            </a:endParaRPr>
          </a:p>
          <a:p>
            <a:pPr marL="0" indent="0">
              <a:buNone/>
            </a:pPr>
            <a:r>
              <a:rPr lang="fr-FR" dirty="0" smtClean="0">
                <a:solidFill>
                  <a:srgbClr val="FF0000"/>
                </a:solidFill>
              </a:rPr>
              <a:t>PEAU</a:t>
            </a:r>
          </a:p>
          <a:p>
            <a:pPr marL="0" indent="0">
              <a:buNone/>
            </a:pPr>
            <a:endParaRPr lang="fr-FR" dirty="0">
              <a:solidFill>
                <a:srgbClr val="FF0000"/>
              </a:solidFill>
            </a:endParaRPr>
          </a:p>
          <a:p>
            <a:pPr marL="0" indent="0">
              <a:buNone/>
            </a:pPr>
            <a:r>
              <a:rPr lang="fr-FR" dirty="0" smtClean="0">
                <a:solidFill>
                  <a:srgbClr val="FF0000"/>
                </a:solidFill>
              </a:rPr>
              <a:t>ARTERES</a:t>
            </a:r>
          </a:p>
          <a:p>
            <a:pPr marL="0" indent="0">
              <a:buNone/>
            </a:pPr>
            <a:endParaRPr lang="fr-FR" dirty="0">
              <a:solidFill>
                <a:srgbClr val="FF0000"/>
              </a:solidFill>
            </a:endParaRPr>
          </a:p>
          <a:p>
            <a:pPr marL="0" indent="0">
              <a:buNone/>
            </a:pPr>
            <a:r>
              <a:rPr lang="fr-FR" dirty="0" smtClean="0">
                <a:solidFill>
                  <a:srgbClr val="FF0000"/>
                </a:solidFill>
              </a:rPr>
              <a:t>NERFS</a:t>
            </a:r>
            <a:endParaRPr lang="fr-FR" dirty="0">
              <a:solidFill>
                <a:srgbClr val="FF0000"/>
              </a:solidFill>
            </a:endParaRPr>
          </a:p>
        </p:txBody>
      </p:sp>
    </p:spTree>
    <p:extLst>
      <p:ext uri="{BB962C8B-B14F-4D97-AF65-F5344CB8AC3E}">
        <p14:creationId xmlns:p14="http://schemas.microsoft.com/office/powerpoint/2010/main" xmlns="" val="128275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fr-FR" sz="4000" b="1" smtClean="0">
                <a:solidFill>
                  <a:srgbClr val="FF0000"/>
                </a:solidFill>
              </a:rPr>
              <a:t>LUXATION EPAULE</a:t>
            </a:r>
            <a:br>
              <a:rPr lang="fr-FR" sz="4000" b="1" smtClean="0">
                <a:solidFill>
                  <a:srgbClr val="FF0000"/>
                </a:solidFill>
              </a:rPr>
            </a:br>
            <a:r>
              <a:rPr lang="fr-FR" sz="4000" b="1" smtClean="0">
                <a:solidFill>
                  <a:srgbClr val="FF0000"/>
                </a:solidFill>
              </a:rPr>
              <a:t>traitement</a:t>
            </a:r>
          </a:p>
        </p:txBody>
      </p:sp>
      <p:sp>
        <p:nvSpPr>
          <p:cNvPr id="12291" name="Rectangle 3"/>
          <p:cNvSpPr>
            <a:spLocks noGrp="1" noChangeArrowheads="1"/>
          </p:cNvSpPr>
          <p:nvPr>
            <p:ph type="body" idx="1"/>
          </p:nvPr>
        </p:nvSpPr>
        <p:spPr/>
        <p:txBody>
          <a:bodyPr/>
          <a:lstStyle/>
          <a:p>
            <a:pPr eaLnBrk="1" hangingPunct="1"/>
            <a:r>
              <a:rPr lang="fr-FR" sz="2800" b="1" smtClean="0">
                <a:solidFill>
                  <a:schemeClr val="accent2"/>
                </a:solidFill>
              </a:rPr>
              <a:t>Réduction urgence-contention-rééducation</a:t>
            </a:r>
          </a:p>
          <a:p>
            <a:pPr eaLnBrk="1" hangingPunct="1">
              <a:buFontTx/>
              <a:buNone/>
            </a:pPr>
            <a:r>
              <a:rPr lang="fr-FR" sz="2800" b="1" smtClean="0">
                <a:solidFill>
                  <a:srgbClr val="FF0000"/>
                </a:solidFill>
              </a:rPr>
              <a:t>1-réduction</a:t>
            </a:r>
            <a:r>
              <a:rPr lang="fr-FR" sz="2800" b="1" smtClean="0">
                <a:solidFill>
                  <a:schemeClr val="accent2"/>
                </a:solidFill>
              </a:rPr>
              <a:t>:</a:t>
            </a:r>
          </a:p>
          <a:p>
            <a:pPr eaLnBrk="1" hangingPunct="1">
              <a:buFontTx/>
              <a:buNone/>
            </a:pPr>
            <a:r>
              <a:rPr lang="fr-FR" sz="2800" b="1" smtClean="0">
                <a:solidFill>
                  <a:schemeClr val="accent2"/>
                </a:solidFill>
              </a:rPr>
              <a:t>-</a:t>
            </a:r>
            <a:r>
              <a:rPr lang="fr-FR" sz="2000" b="1" smtClean="0">
                <a:solidFill>
                  <a:schemeClr val="tx2"/>
                </a:solidFill>
              </a:rPr>
              <a:t>sous ag ,traction réguliére bras,avant arrière ou arrière avant. </a:t>
            </a:r>
          </a:p>
          <a:p>
            <a:pPr eaLnBrk="1" hangingPunct="1">
              <a:buFontTx/>
              <a:buNone/>
            </a:pPr>
            <a:r>
              <a:rPr lang="fr-FR" sz="2800" b="1" smtClean="0">
                <a:solidFill>
                  <a:srgbClr val="FF0000"/>
                </a:solidFill>
              </a:rPr>
              <a:t>2-CONTENTION:</a:t>
            </a:r>
          </a:p>
          <a:p>
            <a:pPr eaLnBrk="1" hangingPunct="1">
              <a:buFontTx/>
              <a:buNone/>
            </a:pPr>
            <a:r>
              <a:rPr lang="fr-FR" sz="2800" b="1" smtClean="0">
                <a:solidFill>
                  <a:schemeClr val="accent2"/>
                </a:solidFill>
              </a:rPr>
              <a:t>-DUJARIER PLATRE,trois semaines</a:t>
            </a:r>
          </a:p>
          <a:p>
            <a:pPr eaLnBrk="1" hangingPunct="1">
              <a:buFontTx/>
              <a:buNone/>
            </a:pPr>
            <a:r>
              <a:rPr lang="fr-FR" sz="2800" b="1" smtClean="0">
                <a:solidFill>
                  <a:srgbClr val="FF0000"/>
                </a:solidFill>
              </a:rPr>
              <a:t>3-réeducation:</a:t>
            </a:r>
          </a:p>
          <a:p>
            <a:pPr eaLnBrk="1" hangingPunct="1">
              <a:buFontTx/>
              <a:buNone/>
            </a:pPr>
            <a:r>
              <a:rPr lang="fr-FR" sz="2800" b="1" smtClean="0">
                <a:solidFill>
                  <a:schemeClr val="accent2"/>
                </a:solidFill>
              </a:rPr>
              <a:t>-statique sous plâtre,dynamique ablation plâtre</a:t>
            </a:r>
          </a:p>
        </p:txBody>
      </p:sp>
    </p:spTree>
    <p:extLst>
      <p:ext uri="{BB962C8B-B14F-4D97-AF65-F5344CB8AC3E}">
        <p14:creationId xmlns:p14="http://schemas.microsoft.com/office/powerpoint/2010/main" xmlns="" val="1219338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a:t>
            </a:r>
            <a:endParaRPr lang="fr-FR"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556793"/>
            <a:ext cx="4680520"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711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260350"/>
            <a:ext cx="7772400" cy="1470025"/>
          </a:xfrm>
        </p:spPr>
        <p:txBody>
          <a:bodyPr/>
          <a:lstStyle/>
          <a:p>
            <a:r>
              <a:rPr lang="fr-FR" b="1">
                <a:solidFill>
                  <a:schemeClr val="accent2"/>
                </a:solidFill>
              </a:rPr>
              <a:t>Fracture de l’extrémité supérieure de l’humérus</a:t>
            </a:r>
          </a:p>
        </p:txBody>
      </p:sp>
      <p:sp>
        <p:nvSpPr>
          <p:cNvPr id="2051" name="Rectangle 3"/>
          <p:cNvSpPr>
            <a:spLocks noGrp="1" noChangeArrowheads="1"/>
          </p:cNvSpPr>
          <p:nvPr>
            <p:ph type="subTitle" idx="1"/>
          </p:nvPr>
        </p:nvSpPr>
        <p:spPr>
          <a:xfrm>
            <a:off x="1476375" y="5105400"/>
            <a:ext cx="6400800" cy="1752600"/>
          </a:xfrm>
        </p:spPr>
        <p:txBody>
          <a:bodyPr/>
          <a:lstStyle/>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a:p>
            <a:endParaRPr lang="fr-FR" sz="2800" b="1" dirty="0" smtClean="0">
              <a:solidFill>
                <a:srgbClr val="CC0000"/>
              </a:solidFill>
            </a:endParaRPr>
          </a:p>
          <a:p>
            <a:endParaRPr lang="fr-FR" sz="2800" b="1" dirty="0">
              <a:solidFill>
                <a:srgbClr val="CC0000"/>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844824"/>
            <a:ext cx="5544616"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5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b="1">
                <a:solidFill>
                  <a:srgbClr val="CC0000"/>
                </a:solidFill>
              </a:rPr>
              <a:t>Fr.es.humérus </a:t>
            </a:r>
          </a:p>
        </p:txBody>
      </p:sp>
      <p:sp>
        <p:nvSpPr>
          <p:cNvPr id="7171" name="Rectangle 3"/>
          <p:cNvSpPr>
            <a:spLocks noGrp="1" noChangeArrowheads="1"/>
          </p:cNvSpPr>
          <p:nvPr>
            <p:ph type="body" idx="1"/>
          </p:nvPr>
        </p:nvSpPr>
        <p:spPr/>
        <p:txBody>
          <a:bodyPr/>
          <a:lstStyle/>
          <a:p>
            <a:r>
              <a:rPr lang="fr-FR" b="1" i="1" u="sng" dirty="0">
                <a:solidFill>
                  <a:srgbClr val="CC0000"/>
                </a:solidFill>
              </a:rPr>
              <a:t>Épidémiologie:</a:t>
            </a:r>
          </a:p>
          <a:p>
            <a:pPr>
              <a:buFontTx/>
              <a:buNone/>
            </a:pPr>
            <a:r>
              <a:rPr lang="fr-FR" b="1" i="1" dirty="0">
                <a:solidFill>
                  <a:srgbClr val="CC0000"/>
                </a:solidFill>
              </a:rPr>
              <a:t>-</a:t>
            </a:r>
            <a:r>
              <a:rPr lang="fr-FR" sz="2400" b="1" dirty="0" err="1">
                <a:solidFill>
                  <a:srgbClr val="0000FF"/>
                </a:solidFill>
              </a:rPr>
              <a:t>I’ostéoporose</a:t>
            </a:r>
            <a:r>
              <a:rPr lang="fr-FR" sz="2400" b="1" dirty="0"/>
              <a:t> comme un dénominateur commun aux </a:t>
            </a:r>
            <a:r>
              <a:rPr lang="fr-FR" sz="2400" b="1" dirty="0">
                <a:solidFill>
                  <a:srgbClr val="FF0000"/>
                </a:solidFill>
              </a:rPr>
              <a:t>fractures du poignet, de l’extrémité supérieure du fémur et de l’humérus proximal</a:t>
            </a:r>
            <a:r>
              <a:rPr lang="fr-FR" sz="2400" b="1" dirty="0"/>
              <a:t>. </a:t>
            </a:r>
          </a:p>
          <a:p>
            <a:pPr>
              <a:buFontTx/>
              <a:buNone/>
            </a:pPr>
            <a:r>
              <a:rPr lang="fr-FR" sz="2400" b="1" dirty="0"/>
              <a:t>-adulte jeune+++ traumatisme violent</a:t>
            </a:r>
          </a:p>
          <a:p>
            <a:pPr>
              <a:buFontTx/>
              <a:buNone/>
            </a:pPr>
            <a:endParaRPr lang="fr-FR" sz="2400" b="1" dirty="0"/>
          </a:p>
        </p:txBody>
      </p:sp>
    </p:spTree>
    <p:extLst>
      <p:ext uri="{BB962C8B-B14F-4D97-AF65-F5344CB8AC3E}">
        <p14:creationId xmlns:p14="http://schemas.microsoft.com/office/powerpoint/2010/main" xmlns="" val="416339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ANATOMIE PATHOLOGIE</a:t>
            </a:r>
            <a:endParaRPr lang="fr-FR" dirty="0"/>
          </a:p>
        </p:txBody>
      </p:sp>
      <p:sp>
        <p:nvSpPr>
          <p:cNvPr id="3" name="Espace réservé du contenu 2"/>
          <p:cNvSpPr>
            <a:spLocks noGrp="1"/>
          </p:cNvSpPr>
          <p:nvPr>
            <p:ph idx="1"/>
          </p:nvPr>
        </p:nvSpPr>
        <p:spPr/>
        <p:txBody>
          <a:bodyPr>
            <a:normAutofit/>
          </a:bodyPr>
          <a:lstStyle/>
          <a:p>
            <a:r>
              <a:rPr lang="fr-FR" sz="6600" b="1" dirty="0" smtClean="0">
                <a:solidFill>
                  <a:srgbClr val="FF0000"/>
                </a:solidFill>
              </a:rPr>
              <a:t>DUPARC</a:t>
            </a:r>
          </a:p>
          <a:p>
            <a:r>
              <a:rPr lang="fr-FR" sz="6600" b="1" dirty="0" smtClean="0">
                <a:solidFill>
                  <a:srgbClr val="FF0000"/>
                </a:solidFill>
              </a:rPr>
              <a:t>EXTRA ARTICULAIRE</a:t>
            </a:r>
          </a:p>
          <a:p>
            <a:r>
              <a:rPr lang="fr-FR" sz="6600" b="1" dirty="0" smtClean="0">
                <a:solidFill>
                  <a:srgbClr val="FF0000"/>
                </a:solidFill>
              </a:rPr>
              <a:t>ARTICULAIRE</a:t>
            </a:r>
            <a:endParaRPr lang="fr-FR" sz="6600" b="1" dirty="0">
              <a:solidFill>
                <a:srgbClr val="FF0000"/>
              </a:solidFill>
            </a:endParaRPr>
          </a:p>
        </p:txBody>
      </p:sp>
    </p:spTree>
    <p:extLst>
      <p:ext uri="{BB962C8B-B14F-4D97-AF65-F5344CB8AC3E}">
        <p14:creationId xmlns:p14="http://schemas.microsoft.com/office/powerpoint/2010/main" xmlns="" val="81956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FF0000"/>
                </a:solidFill>
              </a:rPr>
              <a:t>EXTRA ARTICULAIRE</a:t>
            </a:r>
            <a:br>
              <a:rPr lang="fr-FR" b="1" dirty="0">
                <a:solidFill>
                  <a:srgbClr val="FF0000"/>
                </a:solidFill>
              </a:rPr>
            </a:br>
            <a:r>
              <a:rPr lang="fr-FR" sz="3600" dirty="0" smtClean="0">
                <a:solidFill>
                  <a:srgbClr val="00B050"/>
                </a:solidFill>
              </a:rPr>
              <a:t>TROCHITER/ TROCHIN/SOUS TUBEROSITAIRE</a:t>
            </a:r>
            <a:endParaRPr lang="fr-FR" sz="3600" dirty="0">
              <a:solidFill>
                <a:srgbClr val="00B050"/>
              </a:solidFill>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1813208"/>
            <a:ext cx="2160910" cy="2551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487" y="1859677"/>
            <a:ext cx="2952750" cy="230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3933056"/>
            <a:ext cx="1800225"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68143" y="4084727"/>
            <a:ext cx="1944688" cy="251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contenu 8"/>
          <p:cNvSpPr>
            <a:spLocks noGrp="1"/>
          </p:cNvSpPr>
          <p:nvPr>
            <p:ph idx="1"/>
          </p:nvPr>
        </p:nvSpPr>
        <p:spPr>
          <a:xfrm>
            <a:off x="457200" y="1600200"/>
            <a:ext cx="8229600" cy="5003889"/>
          </a:xfrm>
        </p:spPr>
        <p:txBody>
          <a:bodyPr/>
          <a:lstStyle/>
          <a:p>
            <a:pPr marL="0" indent="0">
              <a:buNone/>
            </a:pPr>
            <a:endParaRPr lang="fr-FR" dirty="0"/>
          </a:p>
        </p:txBody>
      </p:sp>
    </p:spTree>
    <p:extLst>
      <p:ext uri="{BB962C8B-B14F-4D97-AF65-F5344CB8AC3E}">
        <p14:creationId xmlns:p14="http://schemas.microsoft.com/office/powerpoint/2010/main" xmlns="" val="326737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ARTICULAIRE</a:t>
            </a:r>
            <a:br>
              <a:rPr lang="fr-FR" b="1" dirty="0" smtClean="0">
                <a:solidFill>
                  <a:srgbClr val="FF0000"/>
                </a:solidFill>
              </a:rPr>
            </a:br>
            <a:r>
              <a:rPr lang="fr-FR" b="1" dirty="0" smtClean="0">
                <a:solidFill>
                  <a:srgbClr val="FF0000"/>
                </a:solidFill>
              </a:rPr>
              <a:t>COL ANATOMIQUE/CEPHALO TUBEROSITAIRES</a:t>
            </a:r>
            <a:endParaRPr lang="fr-FR" b="1" dirty="0">
              <a:solidFill>
                <a:srgbClr val="FF0000"/>
              </a:solidFill>
            </a:endParaRPr>
          </a:p>
        </p:txBody>
      </p:sp>
      <p:pic>
        <p:nvPicPr>
          <p:cNvPr id="4" name="Picture 7"/>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556792"/>
            <a:ext cx="2448272"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1612" y="1196752"/>
            <a:ext cx="2592388" cy="299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3875182"/>
            <a:ext cx="4605338" cy="2951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563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a:t>
            </a:r>
            <a:endParaRPr lang="fr-FR" dirty="0"/>
          </a:p>
        </p:txBody>
      </p:sp>
      <p:pic>
        <p:nvPicPr>
          <p:cNvPr id="4"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556792"/>
            <a:ext cx="5112568" cy="4968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650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EPAULE-ceinture scapulaire</a:t>
            </a:r>
            <a:endParaRPr lang="fr-FR" b="1" dirty="0">
              <a:solidFill>
                <a:srgbClr val="FF0000"/>
              </a:solidFill>
            </a:endParaRPr>
          </a:p>
        </p:txBody>
      </p:sp>
      <p:sp>
        <p:nvSpPr>
          <p:cNvPr id="3" name="Espace réservé du contenu 2"/>
          <p:cNvSpPr>
            <a:spLocks noGrp="1"/>
          </p:cNvSpPr>
          <p:nvPr>
            <p:ph idx="1"/>
          </p:nvPr>
        </p:nvSpPr>
        <p:spPr>
          <a:xfrm>
            <a:off x="457200" y="1600200"/>
            <a:ext cx="8686800" cy="5009242"/>
          </a:xfrm>
        </p:spPr>
        <p:txBody>
          <a:bodyPr>
            <a:normAutofit/>
          </a:bodyPr>
          <a:lstStyle/>
          <a:p>
            <a:r>
              <a:rPr lang="fr-FR" sz="2800" b="1" dirty="0" err="1" smtClean="0">
                <a:solidFill>
                  <a:srgbClr val="FF0000"/>
                </a:solidFill>
              </a:rPr>
              <a:t>Articulatio</a:t>
            </a:r>
            <a:r>
              <a:rPr lang="fr-FR" sz="2800" b="1" dirty="0" smtClean="0">
                <a:solidFill>
                  <a:srgbClr val="FF0000"/>
                </a:solidFill>
              </a:rPr>
              <a:t> </a:t>
            </a:r>
            <a:r>
              <a:rPr lang="fr-FR" sz="2800" b="1" dirty="0" err="1" smtClean="0">
                <a:solidFill>
                  <a:srgbClr val="FF0000"/>
                </a:solidFill>
              </a:rPr>
              <a:t>scapulo</a:t>
            </a:r>
            <a:r>
              <a:rPr lang="fr-FR" sz="2800" b="1" dirty="0" smtClean="0">
                <a:solidFill>
                  <a:srgbClr val="FF0000"/>
                </a:solidFill>
              </a:rPr>
              <a:t> </a:t>
            </a:r>
            <a:r>
              <a:rPr lang="fr-FR" sz="2800" b="1" dirty="0" err="1" smtClean="0">
                <a:solidFill>
                  <a:srgbClr val="FF0000"/>
                </a:solidFill>
              </a:rPr>
              <a:t>humerale</a:t>
            </a:r>
            <a:endParaRPr lang="fr-FR" sz="2800" b="1" dirty="0" smtClean="0">
              <a:solidFill>
                <a:srgbClr val="FF0000"/>
              </a:solidFill>
            </a:endParaRPr>
          </a:p>
          <a:p>
            <a:r>
              <a:rPr lang="fr-FR" sz="2800" b="1" dirty="0" smtClean="0">
                <a:solidFill>
                  <a:srgbClr val="FF0000"/>
                </a:solidFill>
              </a:rPr>
              <a:t>Articulation acromio claviculaire</a:t>
            </a:r>
          </a:p>
          <a:p>
            <a:r>
              <a:rPr lang="fr-FR" sz="2800" b="1" dirty="0" smtClean="0">
                <a:solidFill>
                  <a:srgbClr val="FF0000"/>
                </a:solidFill>
              </a:rPr>
              <a:t>Articulation </a:t>
            </a:r>
            <a:r>
              <a:rPr lang="fr-FR" sz="2800" b="1" dirty="0" err="1" smtClean="0">
                <a:solidFill>
                  <a:srgbClr val="FF0000"/>
                </a:solidFill>
              </a:rPr>
              <a:t>sterno</a:t>
            </a:r>
            <a:r>
              <a:rPr lang="fr-FR" sz="2800" b="1" dirty="0" smtClean="0">
                <a:solidFill>
                  <a:srgbClr val="FF0000"/>
                </a:solidFill>
              </a:rPr>
              <a:t> claviculaire</a:t>
            </a:r>
          </a:p>
          <a:p>
            <a:r>
              <a:rPr lang="fr-FR" sz="2800" b="1" dirty="0" smtClean="0">
                <a:solidFill>
                  <a:srgbClr val="FF0000"/>
                </a:solidFill>
              </a:rPr>
              <a:t>Articulation OMO THORACIQUE</a:t>
            </a:r>
          </a:p>
          <a:p>
            <a:r>
              <a:rPr lang="fr-FR" sz="2800" b="1" dirty="0" smtClean="0">
                <a:solidFill>
                  <a:srgbClr val="FF0000"/>
                </a:solidFill>
              </a:rPr>
              <a:t>Espace sous acromio </a:t>
            </a:r>
            <a:r>
              <a:rPr lang="fr-FR" sz="2800" b="1" dirty="0" err="1" smtClean="0">
                <a:solidFill>
                  <a:srgbClr val="FF0000"/>
                </a:solidFill>
              </a:rPr>
              <a:t>deltoidien</a:t>
            </a:r>
            <a:endParaRPr lang="fr-FR" sz="2800" b="1" dirty="0">
              <a:solidFill>
                <a:srgbClr val="FF0000"/>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3512230"/>
            <a:ext cx="3024187" cy="309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6392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LUXATION ACROMIO CLAVICULAIRE</a:t>
            </a:r>
            <a:endParaRPr lang="fr-FR" b="1" dirty="0">
              <a:solidFill>
                <a:srgbClr val="FF0000"/>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029619"/>
            <a:ext cx="7315200"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4438" y="1857375"/>
            <a:ext cx="7315200"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837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LUXATION ACRO MOI CLAVICULAIRE</a:t>
            </a:r>
            <a:endParaRPr lang="fr-FR" dirty="0"/>
          </a:p>
        </p:txBody>
      </p:sp>
      <p:pic>
        <p:nvPicPr>
          <p:cNvPr id="4" name="Picture 9" descr="Image1"/>
          <p:cNvPicPr>
            <a:picLocks noGrp="1" noChangeAspect="1" noChangeArrowheads="1"/>
          </p:cNvPicPr>
          <p:nvPr>
            <p:ph idx="1"/>
          </p:nvPr>
        </p:nvPicPr>
        <p:blipFill>
          <a:blip r:embed="rId2" cstate="print">
            <a:clrChange>
              <a:clrFrom>
                <a:srgbClr val="2E1D87"/>
              </a:clrFrom>
              <a:clrTo>
                <a:srgbClr val="2E1D87">
                  <a:alpha val="0"/>
                </a:srgbClr>
              </a:clrTo>
            </a:clrChange>
          </a:blip>
          <a:srcRect b="16927"/>
          <a:stretch>
            <a:fillRect/>
          </a:stretch>
        </p:blipFill>
        <p:spPr bwMode="auto">
          <a:xfrm>
            <a:off x="5004048" y="1628800"/>
            <a:ext cx="3672408" cy="4525963"/>
          </a:xfrm>
          <a:prstGeom prst="rect">
            <a:avLst/>
          </a:prstGeom>
          <a:noFill/>
          <a:ln w="9525">
            <a:solidFill>
              <a:srgbClr val="0F6FC6"/>
            </a:solidFill>
            <a:miter lim="800000"/>
            <a:headEnd/>
            <a:tailEnd/>
          </a:ln>
        </p:spPr>
      </p:pic>
      <p:sp>
        <p:nvSpPr>
          <p:cNvPr id="6" name="Rectangle 5"/>
          <p:cNvSpPr/>
          <p:nvPr/>
        </p:nvSpPr>
        <p:spPr>
          <a:xfrm>
            <a:off x="323528" y="1949143"/>
            <a:ext cx="4572000" cy="369332"/>
          </a:xfrm>
          <a:prstGeom prst="rect">
            <a:avLst/>
          </a:prstGeom>
        </p:spPr>
        <p:txBody>
          <a:bodyPr>
            <a:spAutoFit/>
          </a:bodyPr>
          <a:lstStyle/>
          <a:p>
            <a:endParaRPr lang="fr-FR" dirty="0"/>
          </a:p>
        </p:txBody>
      </p:sp>
      <p:sp>
        <p:nvSpPr>
          <p:cNvPr id="7" name="Rectangle 6"/>
          <p:cNvSpPr/>
          <p:nvPr/>
        </p:nvSpPr>
        <p:spPr>
          <a:xfrm>
            <a:off x="179512" y="1949143"/>
            <a:ext cx="4572000" cy="4247317"/>
          </a:xfrm>
          <a:prstGeom prst="rect">
            <a:avLst/>
          </a:prstGeom>
        </p:spPr>
        <p:txBody>
          <a:bodyPr>
            <a:spAutoFit/>
          </a:bodyPr>
          <a:lstStyle/>
          <a:p>
            <a:pPr lvl="0" fontAlgn="base">
              <a:spcBef>
                <a:spcPct val="0"/>
              </a:spcBef>
              <a:spcAft>
                <a:spcPct val="0"/>
              </a:spcAft>
            </a:pPr>
            <a:r>
              <a:rPr lang="fr-FR" b="1" dirty="0">
                <a:solidFill>
                  <a:prstClr val="black"/>
                </a:solidFill>
                <a:latin typeface="Arial" charset="0"/>
                <a:cs typeface="Arial" charset="0"/>
              </a:rPr>
              <a:t>Sa stabilité est assurée par 3 systèmes :</a:t>
            </a:r>
          </a:p>
          <a:p>
            <a:pPr lvl="0" fontAlgn="base">
              <a:spcBef>
                <a:spcPct val="0"/>
              </a:spcBef>
              <a:spcAft>
                <a:spcPct val="0"/>
              </a:spcAft>
            </a:pPr>
            <a:r>
              <a:rPr lang="fr-FR" b="1" dirty="0">
                <a:solidFill>
                  <a:prstClr val="black"/>
                </a:solidFill>
                <a:latin typeface="Arial" charset="0"/>
                <a:cs typeface="Arial" charset="0"/>
              </a:rPr>
              <a:t>•les renforcements capsulaire et </a:t>
            </a:r>
            <a:r>
              <a:rPr lang="fr-FR" b="1" dirty="0">
                <a:solidFill>
                  <a:srgbClr val="FF0000"/>
                </a:solidFill>
                <a:latin typeface="Arial" charset="0"/>
                <a:cs typeface="Arial" charset="0"/>
              </a:rPr>
              <a:t>ligamentaires acromio-claviculaires </a:t>
            </a:r>
            <a:r>
              <a:rPr lang="fr-FR" b="1" dirty="0">
                <a:solidFill>
                  <a:prstClr val="black"/>
                </a:solidFill>
                <a:latin typeface="Arial" charset="0"/>
                <a:cs typeface="Arial" charset="0"/>
              </a:rPr>
              <a:t>ainsi que le ménisque unissant les 2 surfaces articulaires</a:t>
            </a:r>
          </a:p>
          <a:p>
            <a:pPr lvl="0" fontAlgn="base">
              <a:spcBef>
                <a:spcPct val="0"/>
              </a:spcBef>
              <a:spcAft>
                <a:spcPct val="0"/>
              </a:spcAft>
            </a:pPr>
            <a:r>
              <a:rPr lang="fr-FR" b="1" dirty="0">
                <a:solidFill>
                  <a:prstClr val="black"/>
                </a:solidFill>
                <a:latin typeface="Arial" charset="0"/>
                <a:cs typeface="Arial" charset="0"/>
              </a:rPr>
              <a:t>•viennent ensuite les </a:t>
            </a:r>
            <a:r>
              <a:rPr lang="fr-FR" b="1" dirty="0">
                <a:solidFill>
                  <a:srgbClr val="FF0000"/>
                </a:solidFill>
                <a:latin typeface="Arial" charset="0"/>
                <a:cs typeface="Arial" charset="0"/>
              </a:rPr>
              <a:t>2 ligaments </a:t>
            </a:r>
            <a:r>
              <a:rPr lang="fr-FR" b="1" dirty="0" err="1">
                <a:solidFill>
                  <a:srgbClr val="FF0000"/>
                </a:solidFill>
                <a:latin typeface="Arial" charset="0"/>
                <a:cs typeface="Arial" charset="0"/>
              </a:rPr>
              <a:t>coraco</a:t>
            </a:r>
            <a:r>
              <a:rPr lang="fr-FR" b="1" dirty="0">
                <a:solidFill>
                  <a:srgbClr val="FF0000"/>
                </a:solidFill>
                <a:latin typeface="Arial" charset="0"/>
                <a:cs typeface="Arial" charset="0"/>
              </a:rPr>
              <a:t>-claviculaires verticaux </a:t>
            </a:r>
            <a:r>
              <a:rPr lang="fr-FR" b="1" dirty="0">
                <a:solidFill>
                  <a:prstClr val="black"/>
                </a:solidFill>
                <a:latin typeface="Arial" charset="0"/>
                <a:cs typeface="Arial" charset="0"/>
              </a:rPr>
              <a:t>allant de la partie supérieure de la coracoïde au bord inférieur de la clavicule. Le ligament conoïde interne et postérieur et le ligament trapézoïde plus externe</a:t>
            </a:r>
          </a:p>
          <a:p>
            <a:pPr lvl="0" fontAlgn="base">
              <a:spcBef>
                <a:spcPct val="0"/>
              </a:spcBef>
              <a:spcAft>
                <a:spcPct val="0"/>
              </a:spcAft>
            </a:pPr>
            <a:r>
              <a:rPr lang="fr-FR" b="1" dirty="0">
                <a:solidFill>
                  <a:prstClr val="black"/>
                </a:solidFill>
                <a:latin typeface="Arial" charset="0"/>
                <a:cs typeface="Arial" charset="0"/>
              </a:rPr>
              <a:t>•enfin</a:t>
            </a:r>
            <a:r>
              <a:rPr lang="fr-FR" b="1" dirty="0">
                <a:solidFill>
                  <a:srgbClr val="FF0000"/>
                </a:solidFill>
                <a:latin typeface="Arial" charset="0"/>
                <a:cs typeface="Arial" charset="0"/>
              </a:rPr>
              <a:t>, la chape </a:t>
            </a:r>
            <a:r>
              <a:rPr lang="fr-FR" b="1" dirty="0" err="1">
                <a:solidFill>
                  <a:srgbClr val="FF0000"/>
                </a:solidFill>
                <a:latin typeface="Arial" charset="0"/>
                <a:cs typeface="Arial" charset="0"/>
              </a:rPr>
              <a:t>delto-trapézienne</a:t>
            </a:r>
            <a:r>
              <a:rPr lang="fr-FR" b="1" dirty="0">
                <a:solidFill>
                  <a:srgbClr val="FF0000"/>
                </a:solidFill>
                <a:latin typeface="Arial" charset="0"/>
                <a:cs typeface="Arial" charset="0"/>
              </a:rPr>
              <a:t> </a:t>
            </a:r>
            <a:r>
              <a:rPr lang="fr-FR" b="1" dirty="0">
                <a:solidFill>
                  <a:prstClr val="black"/>
                </a:solidFill>
                <a:latin typeface="Arial" charset="0"/>
                <a:cs typeface="Arial" charset="0"/>
              </a:rPr>
              <a:t>stabilise cette articulation par ses insertions musculo-tendineuses en nappe </a:t>
            </a:r>
          </a:p>
        </p:txBody>
      </p:sp>
    </p:spTree>
    <p:extLst>
      <p:ext uri="{BB962C8B-B14F-4D97-AF65-F5344CB8AC3E}">
        <p14:creationId xmlns:p14="http://schemas.microsoft.com/office/powerpoint/2010/main" xmlns="" val="95938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LUXATION ACROMIO CLAVICULAIRE</a:t>
            </a:r>
            <a:br>
              <a:rPr lang="fr-FR" dirty="0" smtClean="0"/>
            </a:br>
            <a:r>
              <a:rPr lang="fr-FR" dirty="0" smtClean="0"/>
              <a:t>ANAPATH</a:t>
            </a:r>
            <a:endParaRPr lang="fr-FR" dirty="0"/>
          </a:p>
        </p:txBody>
      </p:sp>
      <p:grpSp>
        <p:nvGrpSpPr>
          <p:cNvPr id="4" name="Group 45"/>
          <p:cNvGrpSpPr>
            <a:grpSpLocks noChangeAspect="1"/>
          </p:cNvGrpSpPr>
          <p:nvPr/>
        </p:nvGrpSpPr>
        <p:grpSpPr bwMode="auto">
          <a:xfrm>
            <a:off x="563681" y="1843992"/>
            <a:ext cx="3720519" cy="2161070"/>
            <a:chOff x="433" y="1334"/>
            <a:chExt cx="1935" cy="985"/>
          </a:xfrm>
        </p:grpSpPr>
        <p:pic>
          <p:nvPicPr>
            <p:cNvPr id="5" name="Picture 4" descr="Image6"/>
            <p:cNvPicPr>
              <a:picLocks noChangeAspect="1" noChangeArrowheads="1"/>
            </p:cNvPicPr>
            <p:nvPr/>
          </p:nvPicPr>
          <p:blipFill>
            <a:blip r:embed="rId2" cstate="print">
              <a:extLst>
                <a:ext uri="{28A0092B-C50C-407E-A947-70E740481C1C}">
                  <a14:useLocalDpi xmlns:a14="http://schemas.microsoft.com/office/drawing/2010/main" xmlns="" val="0"/>
                </a:ext>
              </a:extLst>
            </a:blip>
            <a:srcRect l="57159" t="5025" r="5586" b="81355"/>
            <a:stretch>
              <a:fillRect/>
            </a:stretch>
          </p:blipFill>
          <p:spPr bwMode="auto">
            <a:xfrm>
              <a:off x="570" y="1334"/>
              <a:ext cx="1798" cy="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Aspect="1" noChangeShapeType="1"/>
            </p:cNvSpPr>
            <p:nvPr/>
          </p:nvSpPr>
          <p:spPr bwMode="auto">
            <a:xfrm flipH="1" flipV="1">
              <a:off x="666" y="1523"/>
              <a:ext cx="0" cy="86"/>
            </a:xfrm>
            <a:prstGeom prst="line">
              <a:avLst/>
            </a:prstGeom>
            <a:noFill/>
            <a:ln w="3175">
              <a:solidFill>
                <a:sysClr val="window" lastClr="FFFFFF"/>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7" name="Line 7"/>
            <p:cNvSpPr>
              <a:spLocks noChangeAspect="1" noChangeShapeType="1"/>
            </p:cNvSpPr>
            <p:nvPr/>
          </p:nvSpPr>
          <p:spPr bwMode="auto">
            <a:xfrm rot="2700000" flipH="1" flipV="1">
              <a:off x="713" y="1521"/>
              <a:ext cx="0" cy="109"/>
            </a:xfrm>
            <a:prstGeom prst="line">
              <a:avLst/>
            </a:prstGeom>
            <a:noFill/>
            <a:ln w="3175">
              <a:solidFill>
                <a:sysClr val="window" lastClr="FFFFFF"/>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8" name="Line 8"/>
            <p:cNvSpPr>
              <a:spLocks noChangeAspect="1" noChangeShapeType="1"/>
            </p:cNvSpPr>
            <p:nvPr/>
          </p:nvSpPr>
          <p:spPr bwMode="auto">
            <a:xfrm flipH="1">
              <a:off x="433" y="1609"/>
              <a:ext cx="136" cy="0"/>
            </a:xfrm>
            <a:prstGeom prst="line">
              <a:avLst/>
            </a:prstGeom>
            <a:noFill/>
            <a:ln w="3175">
              <a:solidFill>
                <a:sysClr val="windowText" lastClr="000000"/>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9" name="AutoShape 9"/>
            <p:cNvSpPr>
              <a:spLocks noChangeAspect="1" noChangeArrowheads="1"/>
            </p:cNvSpPr>
            <p:nvPr/>
          </p:nvSpPr>
          <p:spPr bwMode="auto">
            <a:xfrm>
              <a:off x="534" y="1466"/>
              <a:ext cx="51" cy="139"/>
            </a:xfrm>
            <a:prstGeom prst="downArrow">
              <a:avLst>
                <a:gd name="adj1" fmla="val 41852"/>
                <a:gd name="adj2" fmla="val 90850"/>
              </a:avLst>
            </a:prstGeom>
            <a:solidFill>
              <a:srgbClr val="FFFFFF"/>
            </a:solidFill>
            <a:ln w="3175" algn="ctr">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10" name="Line 10"/>
            <p:cNvSpPr>
              <a:spLocks noChangeAspect="1" noChangeShapeType="1"/>
            </p:cNvSpPr>
            <p:nvPr/>
          </p:nvSpPr>
          <p:spPr bwMode="auto">
            <a:xfrm rot="18900000" flipV="1">
              <a:off x="611" y="1517"/>
              <a:ext cx="0" cy="109"/>
            </a:xfrm>
            <a:prstGeom prst="line">
              <a:avLst/>
            </a:prstGeom>
            <a:noFill/>
            <a:ln w="3175">
              <a:solidFill>
                <a:sysClr val="window" lastClr="FFFFFF"/>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11" name="Freeform 11"/>
            <p:cNvSpPr>
              <a:spLocks noChangeAspect="1"/>
            </p:cNvSpPr>
            <p:nvPr/>
          </p:nvSpPr>
          <p:spPr bwMode="auto">
            <a:xfrm>
              <a:off x="557" y="1648"/>
              <a:ext cx="55" cy="1"/>
            </a:xfrm>
            <a:custGeom>
              <a:avLst/>
              <a:gdLst>
                <a:gd name="T0" fmla="*/ 0 w 55"/>
                <a:gd name="T1" fmla="*/ 0 h 1"/>
                <a:gd name="T2" fmla="*/ 55 w 55"/>
                <a:gd name="T3" fmla="*/ 1 h 1"/>
                <a:gd name="T4" fmla="*/ 0 60000 65536"/>
                <a:gd name="T5" fmla="*/ 0 60000 65536"/>
                <a:gd name="T6" fmla="*/ 0 w 55"/>
                <a:gd name="T7" fmla="*/ 0 h 1"/>
                <a:gd name="T8" fmla="*/ 55 w 55"/>
                <a:gd name="T9" fmla="*/ 1 h 1"/>
              </a:gdLst>
              <a:ahLst/>
              <a:cxnLst>
                <a:cxn ang="T4">
                  <a:pos x="T0" y="T1"/>
                </a:cxn>
                <a:cxn ang="T5">
                  <a:pos x="T2" y="T3"/>
                </a:cxn>
              </a:cxnLst>
              <a:rect l="T6" t="T7" r="T8" b="T9"/>
              <a:pathLst>
                <a:path w="55" h="1">
                  <a:moveTo>
                    <a:pt x="0" y="0"/>
                  </a:moveTo>
                  <a:lnTo>
                    <a:pt x="55" y="1"/>
                  </a:lnTo>
                </a:path>
              </a:pathLst>
            </a:custGeom>
            <a:noFill/>
            <a:ln w="3175">
              <a:solidFill>
                <a:sysClr val="windowText" lastClr="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12" name="Freeform 12"/>
            <p:cNvSpPr>
              <a:spLocks noChangeAspect="1"/>
            </p:cNvSpPr>
            <p:nvPr/>
          </p:nvSpPr>
          <p:spPr bwMode="auto">
            <a:xfrm>
              <a:off x="593" y="1668"/>
              <a:ext cx="36" cy="38"/>
            </a:xfrm>
            <a:custGeom>
              <a:avLst/>
              <a:gdLst>
                <a:gd name="T0" fmla="*/ 36 w 36"/>
                <a:gd name="T1" fmla="*/ 0 h 38"/>
                <a:gd name="T2" fmla="*/ 0 w 36"/>
                <a:gd name="T3" fmla="*/ 38 h 38"/>
                <a:gd name="T4" fmla="*/ 0 60000 65536"/>
                <a:gd name="T5" fmla="*/ 0 60000 65536"/>
                <a:gd name="T6" fmla="*/ 0 w 36"/>
                <a:gd name="T7" fmla="*/ 0 h 38"/>
                <a:gd name="T8" fmla="*/ 36 w 36"/>
                <a:gd name="T9" fmla="*/ 38 h 38"/>
              </a:gdLst>
              <a:ahLst/>
              <a:cxnLst>
                <a:cxn ang="T4">
                  <a:pos x="T0" y="T1"/>
                </a:cxn>
                <a:cxn ang="T5">
                  <a:pos x="T2" y="T3"/>
                </a:cxn>
              </a:cxnLst>
              <a:rect l="T6" t="T7" r="T8" b="T9"/>
              <a:pathLst>
                <a:path w="36" h="38">
                  <a:moveTo>
                    <a:pt x="36" y="0"/>
                  </a:moveTo>
                  <a:lnTo>
                    <a:pt x="0" y="38"/>
                  </a:lnTo>
                </a:path>
              </a:pathLst>
            </a:custGeom>
            <a:noFill/>
            <a:ln w="3175">
              <a:solidFill>
                <a:sysClr val="windowText" lastClr="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13" name="Freeform 13"/>
            <p:cNvSpPr>
              <a:spLocks noChangeAspect="1"/>
            </p:cNvSpPr>
            <p:nvPr/>
          </p:nvSpPr>
          <p:spPr bwMode="auto">
            <a:xfrm>
              <a:off x="702" y="1680"/>
              <a:ext cx="64" cy="74"/>
            </a:xfrm>
            <a:custGeom>
              <a:avLst/>
              <a:gdLst>
                <a:gd name="T0" fmla="*/ 0 w 64"/>
                <a:gd name="T1" fmla="*/ 0 h 74"/>
                <a:gd name="T2" fmla="*/ 64 w 64"/>
                <a:gd name="T3" fmla="*/ 74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0"/>
                  </a:moveTo>
                  <a:lnTo>
                    <a:pt x="64" y="74"/>
                  </a:lnTo>
                </a:path>
              </a:pathLst>
            </a:custGeom>
            <a:noFill/>
            <a:ln w="3175">
              <a:solidFill>
                <a:sysClr val="windowText" lastClr="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pic>
        <p:nvPicPr>
          <p:cNvPr id="14" name="Picture 5" descr="Image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2992" t="35516" r="60352" b="51277"/>
          <a:stretch>
            <a:fillRect/>
          </a:stretch>
        </p:blipFill>
        <p:spPr bwMode="auto">
          <a:xfrm>
            <a:off x="4995384" y="1628800"/>
            <a:ext cx="3753080" cy="2496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47"/>
          <p:cNvGrpSpPr>
            <a:grpSpLocks noChangeAspect="1"/>
          </p:cNvGrpSpPr>
          <p:nvPr/>
        </p:nvGrpSpPr>
        <p:grpSpPr bwMode="auto">
          <a:xfrm>
            <a:off x="1680813" y="3767188"/>
            <a:ext cx="5312395" cy="2621289"/>
            <a:chOff x="3016" y="1504"/>
            <a:chExt cx="2354" cy="1502"/>
          </a:xfrm>
        </p:grpSpPr>
        <p:pic>
          <p:nvPicPr>
            <p:cNvPr id="16" name="Picture 24" descr="Image6"/>
            <p:cNvPicPr>
              <a:picLocks noChangeAspect="1" noChangeArrowheads="1"/>
            </p:cNvPicPr>
            <p:nvPr/>
          </p:nvPicPr>
          <p:blipFill>
            <a:blip r:embed="rId2" cstate="print">
              <a:extLst>
                <a:ext uri="{28A0092B-C50C-407E-A947-70E740481C1C}">
                  <a14:useLocalDpi xmlns:a14="http://schemas.microsoft.com/office/drawing/2010/main" xmlns="" val="0"/>
                </a:ext>
              </a:extLst>
            </a:blip>
            <a:srcRect l="57758" t="31799" r="4988" b="51277"/>
            <a:stretch>
              <a:fillRect/>
            </a:stretch>
          </p:blipFill>
          <p:spPr bwMode="auto">
            <a:xfrm>
              <a:off x="3016" y="1949"/>
              <a:ext cx="1601" cy="1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Line 25"/>
            <p:cNvSpPr>
              <a:spLocks noChangeAspect="1" noChangeShapeType="1"/>
            </p:cNvSpPr>
            <p:nvPr/>
          </p:nvSpPr>
          <p:spPr bwMode="auto">
            <a:xfrm flipV="1">
              <a:off x="4617" y="1504"/>
              <a:ext cx="0" cy="91"/>
            </a:xfrm>
            <a:prstGeom prst="line">
              <a:avLst/>
            </a:prstGeom>
            <a:noFill/>
            <a:ln w="3175">
              <a:solidFill>
                <a:sysClr val="window" lastClr="FFFFFF"/>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18" name="Freeform 26"/>
            <p:cNvSpPr>
              <a:spLocks noChangeAspect="1"/>
            </p:cNvSpPr>
            <p:nvPr/>
          </p:nvSpPr>
          <p:spPr bwMode="auto">
            <a:xfrm>
              <a:off x="4516" y="1548"/>
              <a:ext cx="60" cy="62"/>
            </a:xfrm>
            <a:custGeom>
              <a:avLst/>
              <a:gdLst>
                <a:gd name="T0" fmla="*/ 60 w 60"/>
                <a:gd name="T1" fmla="*/ 62 h 62"/>
                <a:gd name="T2" fmla="*/ 0 w 60"/>
                <a:gd name="T3" fmla="*/ 0 h 62"/>
                <a:gd name="T4" fmla="*/ 0 60000 65536"/>
                <a:gd name="T5" fmla="*/ 0 60000 65536"/>
                <a:gd name="T6" fmla="*/ 0 w 60"/>
                <a:gd name="T7" fmla="*/ 0 h 62"/>
                <a:gd name="T8" fmla="*/ 60 w 60"/>
                <a:gd name="T9" fmla="*/ 62 h 62"/>
              </a:gdLst>
              <a:ahLst/>
              <a:cxnLst>
                <a:cxn ang="T4">
                  <a:pos x="T0" y="T1"/>
                </a:cxn>
                <a:cxn ang="T5">
                  <a:pos x="T2" y="T3"/>
                </a:cxn>
              </a:cxnLst>
              <a:rect l="T6" t="T7" r="T8" b="T9"/>
              <a:pathLst>
                <a:path w="60" h="62">
                  <a:moveTo>
                    <a:pt x="60" y="62"/>
                  </a:moveTo>
                  <a:lnTo>
                    <a:pt x="0" y="0"/>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19" name="Freeform 27"/>
            <p:cNvSpPr>
              <a:spLocks noChangeAspect="1"/>
            </p:cNvSpPr>
            <p:nvPr/>
          </p:nvSpPr>
          <p:spPr bwMode="auto">
            <a:xfrm>
              <a:off x="4672" y="1547"/>
              <a:ext cx="75" cy="72"/>
            </a:xfrm>
            <a:custGeom>
              <a:avLst/>
              <a:gdLst>
                <a:gd name="T0" fmla="*/ 75 w 75"/>
                <a:gd name="T1" fmla="*/ 0 h 72"/>
                <a:gd name="T2" fmla="*/ 0 w 75"/>
                <a:gd name="T3" fmla="*/ 72 h 72"/>
                <a:gd name="T4" fmla="*/ 0 60000 65536"/>
                <a:gd name="T5" fmla="*/ 0 60000 65536"/>
                <a:gd name="T6" fmla="*/ 0 w 75"/>
                <a:gd name="T7" fmla="*/ 0 h 72"/>
                <a:gd name="T8" fmla="*/ 75 w 75"/>
                <a:gd name="T9" fmla="*/ 72 h 72"/>
              </a:gdLst>
              <a:ahLst/>
              <a:cxnLst>
                <a:cxn ang="T4">
                  <a:pos x="T0" y="T1"/>
                </a:cxn>
                <a:cxn ang="T5">
                  <a:pos x="T2" y="T3"/>
                </a:cxn>
              </a:cxnLst>
              <a:rect l="T6" t="T7" r="T8" b="T9"/>
              <a:pathLst>
                <a:path w="75" h="72">
                  <a:moveTo>
                    <a:pt x="75" y="0"/>
                  </a:moveTo>
                  <a:lnTo>
                    <a:pt x="0" y="72"/>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0" name="Line 28"/>
            <p:cNvSpPr>
              <a:spLocks noChangeAspect="1" noChangeShapeType="1"/>
            </p:cNvSpPr>
            <p:nvPr/>
          </p:nvSpPr>
          <p:spPr bwMode="auto">
            <a:xfrm flipH="1">
              <a:off x="4485" y="1646"/>
              <a:ext cx="91" cy="0"/>
            </a:xfrm>
            <a:prstGeom prst="line">
              <a:avLst/>
            </a:prstGeom>
            <a:noFill/>
            <a:ln w="3175">
              <a:solidFill>
                <a:sysClr val="window" lastClr="FFFFFF"/>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1" name="Freeform 29"/>
            <p:cNvSpPr>
              <a:spLocks noChangeAspect="1"/>
            </p:cNvSpPr>
            <p:nvPr/>
          </p:nvSpPr>
          <p:spPr bwMode="auto">
            <a:xfrm>
              <a:off x="4478" y="1709"/>
              <a:ext cx="90" cy="93"/>
            </a:xfrm>
            <a:custGeom>
              <a:avLst/>
              <a:gdLst>
                <a:gd name="T0" fmla="*/ 90 w 90"/>
                <a:gd name="T1" fmla="*/ 0 h 93"/>
                <a:gd name="T2" fmla="*/ 0 w 90"/>
                <a:gd name="T3" fmla="*/ 93 h 93"/>
                <a:gd name="T4" fmla="*/ 0 60000 65536"/>
                <a:gd name="T5" fmla="*/ 0 60000 65536"/>
                <a:gd name="T6" fmla="*/ 0 w 90"/>
                <a:gd name="T7" fmla="*/ 0 h 93"/>
                <a:gd name="T8" fmla="*/ 90 w 90"/>
                <a:gd name="T9" fmla="*/ 93 h 93"/>
              </a:gdLst>
              <a:ahLst/>
              <a:cxnLst>
                <a:cxn ang="T4">
                  <a:pos x="T0" y="T1"/>
                </a:cxn>
                <a:cxn ang="T5">
                  <a:pos x="T2" y="T3"/>
                </a:cxn>
              </a:cxnLst>
              <a:rect l="T6" t="T7" r="T8" b="T9"/>
              <a:pathLst>
                <a:path w="90" h="93">
                  <a:moveTo>
                    <a:pt x="90" y="0"/>
                  </a:moveTo>
                  <a:lnTo>
                    <a:pt x="0" y="93"/>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2" name="Line 30"/>
            <p:cNvSpPr>
              <a:spLocks noChangeAspect="1" noChangeShapeType="1"/>
            </p:cNvSpPr>
            <p:nvPr/>
          </p:nvSpPr>
          <p:spPr bwMode="auto">
            <a:xfrm flipV="1">
              <a:off x="4605" y="1724"/>
              <a:ext cx="0" cy="91"/>
            </a:xfrm>
            <a:prstGeom prst="line">
              <a:avLst/>
            </a:prstGeom>
            <a:noFill/>
            <a:ln w="3175">
              <a:solidFill>
                <a:sysClr val="window" lastClr="FFFFFF"/>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3" name="Freeform 31"/>
            <p:cNvSpPr>
              <a:spLocks noChangeAspect="1"/>
            </p:cNvSpPr>
            <p:nvPr/>
          </p:nvSpPr>
          <p:spPr bwMode="auto">
            <a:xfrm>
              <a:off x="4682" y="1755"/>
              <a:ext cx="58" cy="54"/>
            </a:xfrm>
            <a:custGeom>
              <a:avLst/>
              <a:gdLst>
                <a:gd name="T0" fmla="*/ 0 w 58"/>
                <a:gd name="T1" fmla="*/ 0 h 54"/>
                <a:gd name="T2" fmla="*/ 58 w 58"/>
                <a:gd name="T3" fmla="*/ 54 h 54"/>
                <a:gd name="T4" fmla="*/ 0 60000 65536"/>
                <a:gd name="T5" fmla="*/ 0 60000 65536"/>
                <a:gd name="T6" fmla="*/ 0 w 58"/>
                <a:gd name="T7" fmla="*/ 0 h 54"/>
                <a:gd name="T8" fmla="*/ 58 w 58"/>
                <a:gd name="T9" fmla="*/ 54 h 54"/>
              </a:gdLst>
              <a:ahLst/>
              <a:cxnLst>
                <a:cxn ang="T4">
                  <a:pos x="T0" y="T1"/>
                </a:cxn>
                <a:cxn ang="T5">
                  <a:pos x="T2" y="T3"/>
                </a:cxn>
              </a:cxnLst>
              <a:rect l="T6" t="T7" r="T8" b="T9"/>
              <a:pathLst>
                <a:path w="58" h="54">
                  <a:moveTo>
                    <a:pt x="0" y="0"/>
                  </a:moveTo>
                  <a:lnTo>
                    <a:pt x="58" y="54"/>
                  </a:lnTo>
                </a:path>
              </a:pathLst>
            </a:custGeom>
            <a:noFill/>
            <a:ln w="3175">
              <a:solidFill>
                <a:sysClr val="windowText" lastClr="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4" name="Freeform 32"/>
            <p:cNvSpPr>
              <a:spLocks noChangeAspect="1"/>
            </p:cNvSpPr>
            <p:nvPr/>
          </p:nvSpPr>
          <p:spPr bwMode="auto">
            <a:xfrm>
              <a:off x="5120" y="1896"/>
              <a:ext cx="69" cy="44"/>
            </a:xfrm>
            <a:custGeom>
              <a:avLst/>
              <a:gdLst>
                <a:gd name="T0" fmla="*/ 69 w 69"/>
                <a:gd name="T1" fmla="*/ 0 h 44"/>
                <a:gd name="T2" fmla="*/ 0 w 69"/>
                <a:gd name="T3" fmla="*/ 44 h 44"/>
                <a:gd name="T4" fmla="*/ 0 60000 65536"/>
                <a:gd name="T5" fmla="*/ 0 60000 65536"/>
                <a:gd name="T6" fmla="*/ 0 w 69"/>
                <a:gd name="T7" fmla="*/ 0 h 44"/>
                <a:gd name="T8" fmla="*/ 69 w 69"/>
                <a:gd name="T9" fmla="*/ 44 h 44"/>
              </a:gdLst>
              <a:ahLst/>
              <a:cxnLst>
                <a:cxn ang="T4">
                  <a:pos x="T0" y="T1"/>
                </a:cxn>
                <a:cxn ang="T5">
                  <a:pos x="T2" y="T3"/>
                </a:cxn>
              </a:cxnLst>
              <a:rect l="T6" t="T7" r="T8" b="T9"/>
              <a:pathLst>
                <a:path w="69" h="44">
                  <a:moveTo>
                    <a:pt x="69" y="0"/>
                  </a:moveTo>
                  <a:lnTo>
                    <a:pt x="0" y="44"/>
                  </a:lnTo>
                </a:path>
              </a:pathLst>
            </a:custGeom>
            <a:noFill/>
            <a:ln w="3175">
              <a:solidFill>
                <a:sysClr val="windowText" lastClr="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5" name="Freeform 33"/>
            <p:cNvSpPr>
              <a:spLocks noChangeAspect="1"/>
            </p:cNvSpPr>
            <p:nvPr/>
          </p:nvSpPr>
          <p:spPr bwMode="auto">
            <a:xfrm>
              <a:off x="5207" y="1921"/>
              <a:ext cx="3" cy="56"/>
            </a:xfrm>
            <a:custGeom>
              <a:avLst/>
              <a:gdLst>
                <a:gd name="T0" fmla="*/ 0 w 3"/>
                <a:gd name="T1" fmla="*/ 0 h 56"/>
                <a:gd name="T2" fmla="*/ 3 w 3"/>
                <a:gd name="T3" fmla="*/ 56 h 56"/>
                <a:gd name="T4" fmla="*/ 0 60000 65536"/>
                <a:gd name="T5" fmla="*/ 0 60000 65536"/>
                <a:gd name="T6" fmla="*/ 0 w 3"/>
                <a:gd name="T7" fmla="*/ 0 h 56"/>
                <a:gd name="T8" fmla="*/ 3 w 3"/>
                <a:gd name="T9" fmla="*/ 56 h 56"/>
              </a:gdLst>
              <a:ahLst/>
              <a:cxnLst>
                <a:cxn ang="T4">
                  <a:pos x="T0" y="T1"/>
                </a:cxn>
                <a:cxn ang="T5">
                  <a:pos x="T2" y="T3"/>
                </a:cxn>
              </a:cxnLst>
              <a:rect l="T6" t="T7" r="T8" b="T9"/>
              <a:pathLst>
                <a:path w="3" h="56">
                  <a:moveTo>
                    <a:pt x="0" y="0"/>
                  </a:moveTo>
                  <a:lnTo>
                    <a:pt x="3" y="56"/>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6" name="Freeform 34"/>
            <p:cNvSpPr>
              <a:spLocks noChangeAspect="1"/>
            </p:cNvSpPr>
            <p:nvPr/>
          </p:nvSpPr>
          <p:spPr bwMode="auto">
            <a:xfrm>
              <a:off x="5283" y="1922"/>
              <a:ext cx="39" cy="67"/>
            </a:xfrm>
            <a:custGeom>
              <a:avLst/>
              <a:gdLst>
                <a:gd name="T0" fmla="*/ 0 w 39"/>
                <a:gd name="T1" fmla="*/ 0 h 67"/>
                <a:gd name="T2" fmla="*/ 39 w 39"/>
                <a:gd name="T3" fmla="*/ 67 h 67"/>
                <a:gd name="T4" fmla="*/ 0 60000 65536"/>
                <a:gd name="T5" fmla="*/ 0 60000 65536"/>
                <a:gd name="T6" fmla="*/ 0 w 39"/>
                <a:gd name="T7" fmla="*/ 0 h 67"/>
                <a:gd name="T8" fmla="*/ 39 w 39"/>
                <a:gd name="T9" fmla="*/ 67 h 67"/>
              </a:gdLst>
              <a:ahLst/>
              <a:cxnLst>
                <a:cxn ang="T4">
                  <a:pos x="T0" y="T1"/>
                </a:cxn>
                <a:cxn ang="T5">
                  <a:pos x="T2" y="T3"/>
                </a:cxn>
              </a:cxnLst>
              <a:rect l="T6" t="T7" r="T8" b="T9"/>
              <a:pathLst>
                <a:path w="39" h="67">
                  <a:moveTo>
                    <a:pt x="0" y="0"/>
                  </a:moveTo>
                  <a:lnTo>
                    <a:pt x="39" y="67"/>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7" name="Freeform 35"/>
            <p:cNvSpPr>
              <a:spLocks noChangeAspect="1"/>
            </p:cNvSpPr>
            <p:nvPr/>
          </p:nvSpPr>
          <p:spPr bwMode="auto">
            <a:xfrm>
              <a:off x="5235" y="1922"/>
              <a:ext cx="57" cy="72"/>
            </a:xfrm>
            <a:custGeom>
              <a:avLst/>
              <a:gdLst>
                <a:gd name="T0" fmla="*/ 57 w 57"/>
                <a:gd name="T1" fmla="*/ 72 h 72"/>
                <a:gd name="T2" fmla="*/ 0 w 57"/>
                <a:gd name="T3" fmla="*/ 0 h 72"/>
                <a:gd name="T4" fmla="*/ 0 60000 65536"/>
                <a:gd name="T5" fmla="*/ 0 60000 65536"/>
                <a:gd name="T6" fmla="*/ 0 w 57"/>
                <a:gd name="T7" fmla="*/ 0 h 72"/>
                <a:gd name="T8" fmla="*/ 57 w 57"/>
                <a:gd name="T9" fmla="*/ 72 h 72"/>
              </a:gdLst>
              <a:ahLst/>
              <a:cxnLst>
                <a:cxn ang="T4">
                  <a:pos x="T0" y="T1"/>
                </a:cxn>
                <a:cxn ang="T5">
                  <a:pos x="T2" y="T3"/>
                </a:cxn>
              </a:cxnLst>
              <a:rect l="T6" t="T7" r="T8" b="T9"/>
              <a:pathLst>
                <a:path w="57" h="72">
                  <a:moveTo>
                    <a:pt x="57" y="72"/>
                  </a:moveTo>
                  <a:lnTo>
                    <a:pt x="0" y="0"/>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8" name="Freeform 36"/>
            <p:cNvSpPr>
              <a:spLocks noChangeAspect="1"/>
            </p:cNvSpPr>
            <p:nvPr/>
          </p:nvSpPr>
          <p:spPr bwMode="auto">
            <a:xfrm>
              <a:off x="5316" y="1809"/>
              <a:ext cx="54" cy="8"/>
            </a:xfrm>
            <a:custGeom>
              <a:avLst/>
              <a:gdLst>
                <a:gd name="T0" fmla="*/ 54 w 54"/>
                <a:gd name="T1" fmla="*/ 0 h 8"/>
                <a:gd name="T2" fmla="*/ 0 w 54"/>
                <a:gd name="T3" fmla="*/ 8 h 8"/>
                <a:gd name="T4" fmla="*/ 0 60000 65536"/>
                <a:gd name="T5" fmla="*/ 0 60000 65536"/>
                <a:gd name="T6" fmla="*/ 0 w 54"/>
                <a:gd name="T7" fmla="*/ 0 h 8"/>
                <a:gd name="T8" fmla="*/ 54 w 54"/>
                <a:gd name="T9" fmla="*/ 8 h 8"/>
              </a:gdLst>
              <a:ahLst/>
              <a:cxnLst>
                <a:cxn ang="T4">
                  <a:pos x="T0" y="T1"/>
                </a:cxn>
                <a:cxn ang="T5">
                  <a:pos x="T2" y="T3"/>
                </a:cxn>
              </a:cxnLst>
              <a:rect l="T6" t="T7" r="T8" b="T9"/>
              <a:pathLst>
                <a:path w="54" h="8">
                  <a:moveTo>
                    <a:pt x="54" y="0"/>
                  </a:moveTo>
                  <a:lnTo>
                    <a:pt x="0" y="8"/>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9" name="Freeform 37"/>
            <p:cNvSpPr>
              <a:spLocks noChangeAspect="1"/>
            </p:cNvSpPr>
            <p:nvPr/>
          </p:nvSpPr>
          <p:spPr bwMode="auto">
            <a:xfrm>
              <a:off x="5229" y="1752"/>
              <a:ext cx="38" cy="71"/>
            </a:xfrm>
            <a:custGeom>
              <a:avLst/>
              <a:gdLst>
                <a:gd name="T0" fmla="*/ 38 w 38"/>
                <a:gd name="T1" fmla="*/ 71 h 71"/>
                <a:gd name="T2" fmla="*/ 0 w 38"/>
                <a:gd name="T3" fmla="*/ 0 h 71"/>
                <a:gd name="T4" fmla="*/ 0 60000 65536"/>
                <a:gd name="T5" fmla="*/ 0 60000 65536"/>
                <a:gd name="T6" fmla="*/ 0 w 38"/>
                <a:gd name="T7" fmla="*/ 0 h 71"/>
                <a:gd name="T8" fmla="*/ 38 w 38"/>
                <a:gd name="T9" fmla="*/ 71 h 71"/>
              </a:gdLst>
              <a:ahLst/>
              <a:cxnLst>
                <a:cxn ang="T4">
                  <a:pos x="T0" y="T1"/>
                </a:cxn>
                <a:cxn ang="T5">
                  <a:pos x="T2" y="T3"/>
                </a:cxn>
              </a:cxnLst>
              <a:rect l="T6" t="T7" r="T8" b="T9"/>
              <a:pathLst>
                <a:path w="38" h="71">
                  <a:moveTo>
                    <a:pt x="38" y="71"/>
                  </a:moveTo>
                  <a:lnTo>
                    <a:pt x="0" y="0"/>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30" name="Freeform 38"/>
            <p:cNvSpPr>
              <a:spLocks noChangeAspect="1"/>
            </p:cNvSpPr>
            <p:nvPr/>
          </p:nvSpPr>
          <p:spPr bwMode="auto">
            <a:xfrm>
              <a:off x="5288" y="1751"/>
              <a:ext cx="37" cy="73"/>
            </a:xfrm>
            <a:custGeom>
              <a:avLst/>
              <a:gdLst>
                <a:gd name="T0" fmla="*/ 37 w 37"/>
                <a:gd name="T1" fmla="*/ 0 h 73"/>
                <a:gd name="T2" fmla="*/ 0 w 37"/>
                <a:gd name="T3" fmla="*/ 73 h 73"/>
                <a:gd name="T4" fmla="*/ 0 60000 65536"/>
                <a:gd name="T5" fmla="*/ 0 60000 65536"/>
                <a:gd name="T6" fmla="*/ 0 w 37"/>
                <a:gd name="T7" fmla="*/ 0 h 73"/>
                <a:gd name="T8" fmla="*/ 37 w 37"/>
                <a:gd name="T9" fmla="*/ 73 h 73"/>
              </a:gdLst>
              <a:ahLst/>
              <a:cxnLst>
                <a:cxn ang="T4">
                  <a:pos x="T0" y="T1"/>
                </a:cxn>
                <a:cxn ang="T5">
                  <a:pos x="T2" y="T3"/>
                </a:cxn>
              </a:cxnLst>
              <a:rect l="T6" t="T7" r="T8" b="T9"/>
              <a:pathLst>
                <a:path w="37" h="73">
                  <a:moveTo>
                    <a:pt x="37" y="0"/>
                  </a:moveTo>
                  <a:lnTo>
                    <a:pt x="0" y="73"/>
                  </a:lnTo>
                </a:path>
              </a:pathLst>
            </a:custGeom>
            <a:noFill/>
            <a:ln w="3175">
              <a:solidFill>
                <a:sysClr val="window" lastClr="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31" name="AutoShape 39"/>
            <p:cNvSpPr>
              <a:spLocks noChangeAspect="1" noChangeArrowheads="1"/>
            </p:cNvSpPr>
            <p:nvPr/>
          </p:nvSpPr>
          <p:spPr bwMode="auto">
            <a:xfrm>
              <a:off x="4446" y="1528"/>
              <a:ext cx="51" cy="139"/>
            </a:xfrm>
            <a:prstGeom prst="downArrow">
              <a:avLst>
                <a:gd name="adj1" fmla="val 41852"/>
                <a:gd name="adj2" fmla="val 90850"/>
              </a:avLst>
            </a:prstGeom>
            <a:solidFill>
              <a:srgbClr val="FFFFFF"/>
            </a:solidFill>
            <a:ln w="3175" algn="ctr">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xmlns="" val="211910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a:t>
            </a:r>
            <a:endParaRPr lang="fr-FR"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6925" y="1739106"/>
            <a:ext cx="501015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934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3796" y="1600200"/>
            <a:ext cx="3936408"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126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pic>
        <p:nvPicPr>
          <p:cNvPr id="5" name="Picture 5" descr="Imag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7738" y="1416050"/>
            <a:ext cx="2289175" cy="2372990"/>
          </a:xfrm>
          <a:prstGeom prst="rect">
            <a:avLst/>
          </a:prstGeom>
          <a:noFill/>
          <a:ln w="9525">
            <a:solidFill>
              <a:sysClr val="window" lastClr="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descr="Image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1700808"/>
            <a:ext cx="2543869" cy="2088232"/>
          </a:xfrm>
          <a:prstGeom prst="rect">
            <a:avLst/>
          </a:prstGeom>
          <a:noFill/>
          <a:ln w="9525">
            <a:solidFill>
              <a:sysClr val="window" lastClr="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9" descr="Image1"/>
          <p:cNvPicPr>
            <a:picLocks noChangeAspect="1" noChangeArrowheads="1"/>
          </p:cNvPicPr>
          <p:nvPr/>
        </p:nvPicPr>
        <p:blipFill>
          <a:blip r:embed="rId4" cstate="print">
            <a:lum bright="12000"/>
            <a:extLst>
              <a:ext uri="{28A0092B-C50C-407E-A947-70E740481C1C}">
                <a14:useLocalDpi xmlns:a14="http://schemas.microsoft.com/office/drawing/2010/main" xmlns="" val="0"/>
              </a:ext>
            </a:extLst>
          </a:blip>
          <a:srcRect/>
          <a:stretch>
            <a:fillRect/>
          </a:stretch>
        </p:blipFill>
        <p:spPr bwMode="auto">
          <a:xfrm>
            <a:off x="3059832" y="4221088"/>
            <a:ext cx="3816424" cy="2448272"/>
          </a:xfrm>
          <a:prstGeom prst="rect">
            <a:avLst/>
          </a:prstGeom>
          <a:noFill/>
          <a:ln w="9525">
            <a:solidFill>
              <a:sysClr val="window" lastClr="FFFFFF"/>
            </a:solidFill>
            <a:miter lim="800000"/>
            <a:headEnd/>
            <a:tailEnd/>
          </a:ln>
          <a:extLst>
            <a:ext uri="{909E8E84-426E-40DD-AFC4-6F175D3DCCD1}">
              <a14:hiddenFill xmlns:a14="http://schemas.microsoft.com/office/drawing/2010/main" xmlns="">
                <a:solidFill>
                  <a:srgbClr val="FFFFFF"/>
                </a:solidFill>
              </a14:hiddenFill>
            </a:ext>
          </a:extLst>
        </p:spPr>
      </p:pic>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xmlns="" val="34276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smtClean="0"/>
              <a:t>Cas clinique</a:t>
            </a:r>
            <a:endParaRPr lang="fr-FR" sz="60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700809"/>
            <a:ext cx="5256584"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3535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b="1" dirty="0" smtClean="0"/>
              <a:t>FR CLAVICULE</a:t>
            </a:r>
            <a:endParaRPr lang="fr-FR" sz="6600" b="1" dirty="0"/>
          </a:p>
        </p:txBody>
      </p:sp>
      <p:pic>
        <p:nvPicPr>
          <p:cNvPr id="4" name="Picture 4" descr="img01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700808"/>
            <a:ext cx="4752528" cy="4608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099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fr-FR" b="1" dirty="0" smtClean="0"/>
              <a:t>EPIDEMIOLOGIE</a:t>
            </a:r>
          </a:p>
        </p:txBody>
      </p:sp>
      <p:sp>
        <p:nvSpPr>
          <p:cNvPr id="3075" name="Rectangle 3"/>
          <p:cNvSpPr>
            <a:spLocks noGrp="1" noChangeArrowheads="1"/>
          </p:cNvSpPr>
          <p:nvPr>
            <p:ph type="body" idx="1"/>
          </p:nvPr>
        </p:nvSpPr>
        <p:spPr/>
        <p:txBody>
          <a:bodyPr/>
          <a:lstStyle/>
          <a:p>
            <a:pPr eaLnBrk="1" hangingPunct="1"/>
            <a:r>
              <a:rPr lang="fr-FR" sz="2400" b="1" dirty="0" smtClean="0"/>
              <a:t>Plus fréquente enfant caractère superficielle.</a:t>
            </a:r>
          </a:p>
          <a:p>
            <a:pPr eaLnBrk="1" hangingPunct="1"/>
            <a:r>
              <a:rPr lang="fr-FR" sz="2400" b="1" dirty="0" smtClean="0"/>
              <a:t>Nouveau née (plexus brachial)</a:t>
            </a:r>
          </a:p>
          <a:p>
            <a:pPr eaLnBrk="1" hangingPunct="1"/>
            <a:r>
              <a:rPr lang="fr-FR" sz="2400" b="1" dirty="0" smtClean="0"/>
              <a:t>Bénigne+++</a:t>
            </a:r>
          </a:p>
          <a:p>
            <a:pPr eaLnBrk="1" hangingPunct="1"/>
            <a:r>
              <a:rPr lang="fr-FR" sz="2400" b="1" dirty="0" smtClean="0"/>
              <a:t>Traitement orthopédique.</a:t>
            </a:r>
          </a:p>
          <a:p>
            <a:pPr eaLnBrk="1" hangingPunct="1">
              <a:buFontTx/>
              <a:buNone/>
            </a:pPr>
            <a:endParaRPr lang="fr-FR" sz="2400" b="1" dirty="0" smtClean="0"/>
          </a:p>
        </p:txBody>
      </p:sp>
      <p:pic>
        <p:nvPicPr>
          <p:cNvPr id="3076" name="Picture 4" descr="img0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3441700"/>
            <a:ext cx="3455987" cy="326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MG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8425" y="2646363"/>
            <a:ext cx="2466975" cy="405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0240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z="4000" b="1" dirty="0" smtClean="0"/>
              <a:t/>
            </a:r>
            <a:br>
              <a:rPr lang="fr-FR" sz="4000" b="1" dirty="0" smtClean="0"/>
            </a:br>
            <a:r>
              <a:rPr lang="fr-FR" sz="4000" b="1" dirty="0" smtClean="0"/>
              <a:t>diagnostic clinique</a:t>
            </a:r>
          </a:p>
        </p:txBody>
      </p:sp>
      <p:sp>
        <p:nvSpPr>
          <p:cNvPr id="6147" name="Rectangle 3"/>
          <p:cNvSpPr>
            <a:spLocks noGrp="1" noChangeArrowheads="1"/>
          </p:cNvSpPr>
          <p:nvPr>
            <p:ph type="body" idx="1"/>
          </p:nvPr>
        </p:nvSpPr>
        <p:spPr/>
        <p:txBody>
          <a:bodyPr/>
          <a:lstStyle/>
          <a:p>
            <a:pPr eaLnBrk="1" hangingPunct="1">
              <a:buFontTx/>
              <a:buNone/>
            </a:pPr>
            <a:r>
              <a:rPr lang="fr-FR" sz="2000" b="1" smtClean="0">
                <a:solidFill>
                  <a:srgbClr val="FF0000"/>
                </a:solidFill>
              </a:rPr>
              <a:t>1-LESIONS NERVEUSES</a:t>
            </a:r>
            <a:r>
              <a:rPr lang="fr-FR" sz="2000" b="1" smtClean="0"/>
              <a:t>:</a:t>
            </a:r>
          </a:p>
          <a:p>
            <a:pPr eaLnBrk="1" hangingPunct="1">
              <a:buFontTx/>
              <a:buNone/>
            </a:pPr>
            <a:r>
              <a:rPr lang="fr-FR" sz="2000" b="1" smtClean="0"/>
              <a:t>-atteinte plexus brachial</a:t>
            </a:r>
          </a:p>
          <a:p>
            <a:pPr eaLnBrk="1" hangingPunct="1">
              <a:buFontTx/>
              <a:buNone/>
            </a:pPr>
            <a:r>
              <a:rPr lang="fr-FR" sz="2000" b="1" smtClean="0">
                <a:solidFill>
                  <a:srgbClr val="FF0000"/>
                </a:solidFill>
              </a:rPr>
              <a:t>2-LESIONS VASCULAIRES</a:t>
            </a:r>
            <a:r>
              <a:rPr lang="fr-FR" sz="2000" b="1" smtClean="0"/>
              <a:t>:</a:t>
            </a:r>
          </a:p>
          <a:p>
            <a:pPr eaLnBrk="1" hangingPunct="1">
              <a:buFontTx/>
              <a:buNone/>
            </a:pPr>
            <a:r>
              <a:rPr lang="fr-FR" sz="2000" b="1" smtClean="0"/>
              <a:t>-artére SOUS CLAVIERE ,pouls radial+++</a:t>
            </a:r>
          </a:p>
          <a:p>
            <a:pPr eaLnBrk="1" hangingPunct="1">
              <a:buFontTx/>
              <a:buNone/>
            </a:pPr>
            <a:r>
              <a:rPr lang="fr-FR" sz="2000" b="1" smtClean="0">
                <a:solidFill>
                  <a:srgbClr val="FF0000"/>
                </a:solidFill>
              </a:rPr>
              <a:t>3-LESIONS OSSEUSES</a:t>
            </a:r>
            <a:r>
              <a:rPr lang="fr-FR" sz="2000" b="1" smtClean="0"/>
              <a:t>:</a:t>
            </a:r>
          </a:p>
          <a:p>
            <a:pPr eaLnBrk="1" hangingPunct="1">
              <a:buFontTx/>
              <a:buNone/>
            </a:pPr>
            <a:r>
              <a:rPr lang="fr-FR" sz="2000" b="1" smtClean="0"/>
              <a:t>-SYNDROME OMO-CLAVICULO-THORACIQUE</a:t>
            </a:r>
          </a:p>
          <a:p>
            <a:pPr eaLnBrk="1" hangingPunct="1">
              <a:buFontTx/>
              <a:buNone/>
            </a:pPr>
            <a:r>
              <a:rPr lang="fr-FR" sz="2000" b="1" smtClean="0">
                <a:solidFill>
                  <a:srgbClr val="FF0000"/>
                </a:solidFill>
              </a:rPr>
              <a:t>4-LESIONS PLEURO PULMONAIRE:</a:t>
            </a:r>
          </a:p>
          <a:p>
            <a:pPr eaLnBrk="1" hangingPunct="1">
              <a:buFontTx/>
              <a:buNone/>
            </a:pPr>
            <a:endParaRPr lang="fr-FR" sz="2000" b="1" smtClean="0">
              <a:solidFill>
                <a:schemeClr val="tx2"/>
              </a:solidFill>
            </a:endParaRPr>
          </a:p>
          <a:p>
            <a:pPr eaLnBrk="1" hangingPunct="1"/>
            <a:endParaRPr lang="fr-FR" sz="2000" smtClean="0"/>
          </a:p>
        </p:txBody>
      </p:sp>
      <p:pic>
        <p:nvPicPr>
          <p:cNvPr id="6148" name="Picture 4" descr="img0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625" y="3992563"/>
            <a:ext cx="3449638" cy="286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296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417638"/>
          </a:xfrm>
        </p:spPr>
        <p:txBody>
          <a:bodyPr/>
          <a:lstStyle/>
          <a:p>
            <a:r>
              <a:rPr lang="fr-FR" sz="2400" b="1" dirty="0">
                <a:solidFill>
                  <a:schemeClr val="accent2"/>
                </a:solidFill>
              </a:rPr>
              <a:t>TRAUMATISMES DE LA CEINTURE SCAPULAIRE</a:t>
            </a:r>
            <a:br>
              <a:rPr lang="fr-FR" sz="2400" b="1" dirty="0">
                <a:solidFill>
                  <a:schemeClr val="accent2"/>
                </a:solidFill>
              </a:rPr>
            </a:br>
            <a:r>
              <a:rPr lang="fr-FR" sz="2400" b="1" dirty="0">
                <a:solidFill>
                  <a:srgbClr val="CC0000"/>
                </a:solidFill>
              </a:rPr>
              <a:t>rappel anatomique et physiologique</a:t>
            </a:r>
          </a:p>
        </p:txBody>
      </p:sp>
      <p:sp>
        <p:nvSpPr>
          <p:cNvPr id="4099" name="Rectangle 3"/>
          <p:cNvSpPr>
            <a:spLocks noGrp="1" noChangeArrowheads="1"/>
          </p:cNvSpPr>
          <p:nvPr>
            <p:ph type="body" idx="1"/>
          </p:nvPr>
        </p:nvSpPr>
        <p:spPr>
          <a:xfrm>
            <a:off x="457200" y="1341438"/>
            <a:ext cx="8686800" cy="5327650"/>
          </a:xfrm>
        </p:spPr>
        <p:txBody>
          <a:bodyPr>
            <a:normAutofit lnSpcReduction="10000"/>
          </a:bodyPr>
          <a:lstStyle/>
          <a:p>
            <a:r>
              <a:rPr lang="fr-FR" sz="2000" b="1" dirty="0" smtClean="0"/>
              <a:t>Trois facteurs interviennent dans la stabilité de la ceinture scapulaire : </a:t>
            </a:r>
            <a:r>
              <a:rPr lang="fr-FR" sz="2000" b="1" u="sng" dirty="0" smtClean="0">
                <a:solidFill>
                  <a:srgbClr val="CC0000"/>
                </a:solidFill>
              </a:rPr>
              <a:t>la morphologie osseuse</a:t>
            </a:r>
            <a:r>
              <a:rPr lang="fr-FR" sz="2000" b="1" dirty="0" smtClean="0"/>
              <a:t>, </a:t>
            </a:r>
            <a:r>
              <a:rPr lang="fr-FR" sz="2000" b="1" u="sng" dirty="0" smtClean="0">
                <a:solidFill>
                  <a:srgbClr val="33CC33"/>
                </a:solidFill>
              </a:rPr>
              <a:t>les muscles</a:t>
            </a:r>
            <a:r>
              <a:rPr lang="fr-FR" sz="2000" b="1" dirty="0" smtClean="0"/>
              <a:t>, </a:t>
            </a:r>
            <a:r>
              <a:rPr lang="fr-FR" sz="2000" b="1" u="sng" dirty="0" smtClean="0">
                <a:solidFill>
                  <a:srgbClr val="0000FF"/>
                </a:solidFill>
              </a:rPr>
              <a:t>les éléments </a:t>
            </a:r>
            <a:r>
              <a:rPr lang="fr-FR" sz="2000" b="1" u="sng" dirty="0" err="1" smtClean="0">
                <a:solidFill>
                  <a:srgbClr val="0000FF"/>
                </a:solidFill>
              </a:rPr>
              <a:t>capsuloligamentaires</a:t>
            </a:r>
            <a:r>
              <a:rPr lang="fr-FR" sz="2000" b="1" u="sng" dirty="0" smtClean="0">
                <a:solidFill>
                  <a:srgbClr val="0000FF"/>
                </a:solidFill>
              </a:rPr>
              <a:t> . </a:t>
            </a:r>
          </a:p>
          <a:p>
            <a:pPr>
              <a:buFontTx/>
              <a:buNone/>
            </a:pPr>
            <a:r>
              <a:rPr lang="fr-FR" sz="2000" b="1" u="sng" dirty="0" smtClean="0">
                <a:solidFill>
                  <a:srgbClr val="CC0000"/>
                </a:solidFill>
              </a:rPr>
              <a:t>1/la </a:t>
            </a:r>
            <a:r>
              <a:rPr lang="fr-FR" sz="2000" b="1" u="sng" dirty="0">
                <a:solidFill>
                  <a:srgbClr val="CC0000"/>
                </a:solidFill>
              </a:rPr>
              <a:t>morphologie </a:t>
            </a:r>
            <a:r>
              <a:rPr lang="fr-FR" sz="2400" u="sng" dirty="0" smtClean="0">
                <a:solidFill>
                  <a:srgbClr val="CC0000"/>
                </a:solidFill>
              </a:rPr>
              <a:t>osseuse:</a:t>
            </a:r>
            <a:r>
              <a:rPr lang="fr-FR" sz="2400" dirty="0" smtClean="0"/>
              <a:t> </a:t>
            </a:r>
            <a:r>
              <a:rPr lang="fr-FR" sz="2400" dirty="0"/>
              <a:t>Le défaut de congruence osseuse entre la cavité glénoïde et la tête humérale est plus important  </a:t>
            </a:r>
            <a:r>
              <a:rPr lang="fr-FR" sz="2400" dirty="0" smtClean="0"/>
              <a:t>2/3 contre 1/3+++</a:t>
            </a:r>
            <a:r>
              <a:rPr lang="fr-FR" sz="2400" b="1" dirty="0" smtClean="0">
                <a:solidFill>
                  <a:srgbClr val="CC0000"/>
                </a:solidFill>
              </a:rPr>
              <a:t> </a:t>
            </a:r>
          </a:p>
          <a:p>
            <a:pPr>
              <a:buFontTx/>
              <a:buNone/>
            </a:pPr>
            <a:r>
              <a:rPr lang="fr-FR" sz="2400" b="1" dirty="0" smtClean="0">
                <a:solidFill>
                  <a:srgbClr val="CC0000"/>
                </a:solidFill>
              </a:rPr>
              <a:t>2-ÉLÉMENTS MUSCULAIRES:</a:t>
            </a:r>
          </a:p>
          <a:p>
            <a:pPr>
              <a:buFontTx/>
              <a:buNone/>
            </a:pPr>
            <a:r>
              <a:rPr lang="fr-FR" sz="2400" b="1" dirty="0" smtClean="0">
                <a:solidFill>
                  <a:srgbClr val="CC0000"/>
                </a:solidFill>
              </a:rPr>
              <a:t>   -coiffe des rotateurs</a:t>
            </a:r>
          </a:p>
          <a:p>
            <a:pPr>
              <a:buFontTx/>
              <a:buNone/>
            </a:pPr>
            <a:r>
              <a:rPr lang="fr-FR" sz="2400" b="1" dirty="0" smtClean="0">
                <a:solidFill>
                  <a:srgbClr val="CC0000"/>
                </a:solidFill>
              </a:rPr>
              <a:t>Sous scapulaire en avant</a:t>
            </a:r>
          </a:p>
          <a:p>
            <a:pPr>
              <a:buFontTx/>
              <a:buNone/>
            </a:pPr>
            <a:r>
              <a:rPr lang="fr-FR" sz="2400" b="1" dirty="0" smtClean="0">
                <a:solidFill>
                  <a:srgbClr val="CC0000"/>
                </a:solidFill>
              </a:rPr>
              <a:t>Sus et sous épineux en arrière</a:t>
            </a:r>
          </a:p>
          <a:p>
            <a:pPr>
              <a:buFontTx/>
              <a:buNone/>
            </a:pPr>
            <a:r>
              <a:rPr lang="fr-FR" sz="2400" b="1" dirty="0" err="1" smtClean="0">
                <a:solidFill>
                  <a:srgbClr val="CC0000"/>
                </a:solidFill>
              </a:rPr>
              <a:t>Inserre</a:t>
            </a:r>
            <a:r>
              <a:rPr lang="fr-FR" sz="2400" b="1" dirty="0" smtClean="0">
                <a:solidFill>
                  <a:srgbClr val="CC0000"/>
                </a:solidFill>
              </a:rPr>
              <a:t> sur le trochiter  </a:t>
            </a:r>
          </a:p>
          <a:p>
            <a:pPr>
              <a:buFontTx/>
              <a:buNone/>
            </a:pPr>
            <a:r>
              <a:rPr lang="fr-FR" sz="2400" b="1" dirty="0" smtClean="0">
                <a:solidFill>
                  <a:srgbClr val="CC0000"/>
                </a:solidFill>
              </a:rPr>
              <a:t>3-ÉLÉMENTS CAPSULOLIGAMENTAIRES</a:t>
            </a:r>
          </a:p>
          <a:p>
            <a:pPr>
              <a:buFontTx/>
              <a:buNone/>
            </a:pPr>
            <a:r>
              <a:rPr lang="fr-FR" sz="2400" b="1" dirty="0" smtClean="0">
                <a:solidFill>
                  <a:srgbClr val="CC0000"/>
                </a:solidFill>
              </a:rPr>
              <a:t>    </a:t>
            </a:r>
            <a:r>
              <a:rPr lang="fr-FR" sz="2400" b="1" dirty="0" smtClean="0">
                <a:solidFill>
                  <a:srgbClr val="0000FF"/>
                </a:solidFill>
              </a:rPr>
              <a:t>ligaments </a:t>
            </a:r>
            <a:r>
              <a:rPr lang="fr-FR" sz="2400" b="1" dirty="0" err="1" smtClean="0">
                <a:solidFill>
                  <a:srgbClr val="0000FF"/>
                </a:solidFill>
              </a:rPr>
              <a:t>gléno</a:t>
            </a:r>
            <a:r>
              <a:rPr lang="fr-FR" sz="2400" b="1" dirty="0" smtClean="0">
                <a:solidFill>
                  <a:srgbClr val="0000FF"/>
                </a:solidFill>
              </a:rPr>
              <a:t> </a:t>
            </a:r>
            <a:r>
              <a:rPr lang="fr-FR" sz="2400" b="1" dirty="0" err="1" smtClean="0">
                <a:solidFill>
                  <a:srgbClr val="0000FF"/>
                </a:solidFill>
              </a:rPr>
              <a:t>humérale:</a:t>
            </a:r>
            <a:r>
              <a:rPr lang="fr-FR" sz="2400" b="1" dirty="0" err="1" smtClean="0"/>
              <a:t>sup,moy,inf</a:t>
            </a:r>
            <a:endParaRPr lang="fr-FR" sz="2400" b="1" dirty="0" smtClean="0"/>
          </a:p>
          <a:p>
            <a:pPr>
              <a:buFontTx/>
              <a:buNone/>
            </a:pPr>
            <a:r>
              <a:rPr lang="fr-FR" sz="2400" b="1" dirty="0" smtClean="0"/>
              <a:t>VASCULARISATION TYPE TERMINO TERMINALE</a:t>
            </a:r>
          </a:p>
          <a:p>
            <a:pPr>
              <a:buFontTx/>
              <a:buNone/>
            </a:pPr>
            <a:r>
              <a:rPr lang="fr-FR" sz="2400" b="1" dirty="0"/>
              <a:t> </a:t>
            </a:r>
            <a:r>
              <a:rPr lang="fr-FR" sz="2400" b="1" dirty="0" err="1" smtClean="0"/>
              <a:t>assuréé</a:t>
            </a:r>
            <a:r>
              <a:rPr lang="fr-FR" sz="2400" b="1" dirty="0" smtClean="0"/>
              <a:t> par </a:t>
            </a:r>
            <a:r>
              <a:rPr lang="fr-FR" sz="2400" b="1" dirty="0" err="1" smtClean="0"/>
              <a:t>artere</a:t>
            </a:r>
            <a:r>
              <a:rPr lang="fr-FR" sz="2400" b="1" dirty="0" smtClean="0"/>
              <a:t> circonflexe </a:t>
            </a:r>
            <a:r>
              <a:rPr lang="fr-FR" sz="2400" b="1" dirty="0" err="1" smtClean="0"/>
              <a:t>ant</a:t>
            </a:r>
            <a:r>
              <a:rPr lang="fr-FR" sz="2400" b="1" dirty="0" smtClean="0"/>
              <a:t> et post</a:t>
            </a:r>
            <a:endParaRPr lang="fr-FR" sz="2400" dirty="0" smtClean="0"/>
          </a:p>
          <a:p>
            <a:endParaRPr lang="fr-FR" sz="2400" dirty="0"/>
          </a:p>
          <a:p>
            <a:endParaRPr lang="fr-FR" sz="2400" dirty="0" smtClean="0"/>
          </a:p>
          <a:p>
            <a:endParaRPr lang="fr-FR" sz="2400" dirty="0" smtClean="0"/>
          </a:p>
          <a:p>
            <a:endParaRPr lang="fr-FR" sz="2400"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06071" y="3378415"/>
            <a:ext cx="1637929" cy="2858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7185" y="2818045"/>
            <a:ext cx="1798886" cy="2879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9714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sz="4000" b="1" dirty="0" smtClean="0"/>
              <a:t/>
            </a:r>
            <a:br>
              <a:rPr lang="fr-FR" sz="4000" b="1" dirty="0" smtClean="0"/>
            </a:br>
            <a:r>
              <a:rPr lang="fr-FR" sz="4000" b="1" dirty="0" smtClean="0"/>
              <a:t>traitement</a:t>
            </a:r>
          </a:p>
        </p:txBody>
      </p:sp>
      <p:sp>
        <p:nvSpPr>
          <p:cNvPr id="9219" name="Rectangle 3"/>
          <p:cNvSpPr>
            <a:spLocks noGrp="1" noChangeArrowheads="1"/>
          </p:cNvSpPr>
          <p:nvPr>
            <p:ph type="body" idx="1"/>
          </p:nvPr>
        </p:nvSpPr>
        <p:spPr/>
        <p:txBody>
          <a:bodyPr/>
          <a:lstStyle/>
          <a:p>
            <a:pPr eaLnBrk="1" hangingPunct="1"/>
            <a:r>
              <a:rPr lang="fr-FR" b="1" smtClean="0"/>
              <a:t>Orthopédiqu</a:t>
            </a:r>
            <a:r>
              <a:rPr lang="fr-FR" smtClean="0"/>
              <a:t>e.</a:t>
            </a:r>
          </a:p>
          <a:p>
            <a:pPr eaLnBrk="1" hangingPunct="1"/>
            <a:r>
              <a:rPr lang="fr-FR" b="1" smtClean="0"/>
              <a:t>BANDAGE OU ANNEAU EN 8</a:t>
            </a:r>
          </a:p>
        </p:txBody>
      </p:sp>
      <p:pic>
        <p:nvPicPr>
          <p:cNvPr id="9220" name="Picture 4" descr="img0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997200"/>
            <a:ext cx="8569325"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123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smtClean="0"/>
              <a:t>CAS CLINIQUE</a:t>
            </a:r>
            <a:endParaRPr lang="fr-FR" sz="6000" b="1"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xmlns="" val="989065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TRAUMATISME BRAS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xmlns="" val="201595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188913"/>
            <a:ext cx="8229600" cy="936625"/>
          </a:xfrm>
        </p:spPr>
        <p:txBody>
          <a:bodyPr/>
          <a:lstStyle/>
          <a:p>
            <a:r>
              <a:rPr lang="fr-FR" sz="2400" b="1" dirty="0">
                <a:solidFill>
                  <a:schemeClr val="accent2"/>
                </a:solidFill>
              </a:rPr>
              <a:t>FRACTURE DIAPYSE HUMERALE</a:t>
            </a:r>
            <a:br>
              <a:rPr lang="fr-FR" sz="2400" b="1" dirty="0">
                <a:solidFill>
                  <a:schemeClr val="accent2"/>
                </a:solidFill>
              </a:rPr>
            </a:br>
            <a:r>
              <a:rPr lang="fr-FR" sz="2400" b="1" dirty="0">
                <a:solidFill>
                  <a:schemeClr val="accent2"/>
                </a:solidFill>
              </a:rPr>
              <a:t/>
            </a:r>
            <a:br>
              <a:rPr lang="fr-FR" sz="2400" b="1" dirty="0">
                <a:solidFill>
                  <a:schemeClr val="accent2"/>
                </a:solidFill>
              </a:rPr>
            </a:br>
            <a:r>
              <a:rPr lang="fr-FR" sz="2400" b="1" dirty="0">
                <a:solidFill>
                  <a:schemeClr val="accent2"/>
                </a:solidFill>
              </a:rPr>
              <a:t> </a:t>
            </a:r>
            <a:endParaRPr lang="fr-FR" sz="2400" b="1" dirty="0"/>
          </a:p>
        </p:txBody>
      </p:sp>
      <p:sp>
        <p:nvSpPr>
          <p:cNvPr id="6147" name="Rectangle 3"/>
          <p:cNvSpPr>
            <a:spLocks noGrp="1" noChangeArrowheads="1"/>
          </p:cNvSpPr>
          <p:nvPr>
            <p:ph type="body" idx="1"/>
          </p:nvPr>
        </p:nvSpPr>
        <p:spPr>
          <a:xfrm>
            <a:off x="179388" y="1268413"/>
            <a:ext cx="8785225" cy="5589587"/>
          </a:xfrm>
        </p:spPr>
        <p:txBody>
          <a:bodyPr/>
          <a:lstStyle/>
          <a:p>
            <a:pPr>
              <a:lnSpc>
                <a:spcPct val="80000"/>
              </a:lnSpc>
              <a:buFontTx/>
              <a:buNone/>
            </a:pPr>
            <a:r>
              <a:rPr lang="fr-FR" sz="2000" dirty="0">
                <a:solidFill>
                  <a:schemeClr val="tx2"/>
                </a:solidFill>
              </a:rPr>
              <a:t>Les fractures de la diaphyse humérale sont définies comme une solution de continuité  dans une région limitée en haut par le bord inférieur de l’insertion du muscle grand pectoral et en bas par le bord inférieur de l’insertion du muscle brachial </a:t>
            </a:r>
            <a:r>
              <a:rPr lang="fr-FR" sz="2000" dirty="0" smtClean="0">
                <a:solidFill>
                  <a:schemeClr val="tx2"/>
                </a:solidFill>
              </a:rPr>
              <a:t>antérieur: </a:t>
            </a:r>
            <a:endParaRPr lang="fr-FR" sz="2000" dirty="0">
              <a:solidFill>
                <a:schemeClr val="tx2"/>
              </a:solidFill>
            </a:endParaRPr>
          </a:p>
          <a:p>
            <a:pPr>
              <a:lnSpc>
                <a:spcPct val="80000"/>
              </a:lnSpc>
              <a:buFontTx/>
              <a:buNone/>
            </a:pPr>
            <a:r>
              <a:rPr lang="fr-FR" sz="2000" dirty="0">
                <a:solidFill>
                  <a:schemeClr val="tx2"/>
                </a:solidFill>
              </a:rPr>
              <a:t>Les complications des fractures de la diaphyse humérale les plus fréquentes sont représentées </a:t>
            </a:r>
            <a:r>
              <a:rPr lang="fr-FR" sz="2000" b="1" dirty="0">
                <a:solidFill>
                  <a:srgbClr val="FF0000"/>
                </a:solidFill>
              </a:rPr>
              <a:t>par la paralysie du nerf radial et la pseudarthrose</a:t>
            </a:r>
            <a:r>
              <a:rPr lang="fr-FR" sz="2000" b="1" dirty="0" smtClean="0">
                <a:solidFill>
                  <a:srgbClr val="FF0000"/>
                </a:solidFill>
              </a:rPr>
              <a:t>.</a:t>
            </a:r>
          </a:p>
          <a:p>
            <a:pPr>
              <a:lnSpc>
                <a:spcPct val="80000"/>
              </a:lnSpc>
              <a:buFontTx/>
              <a:buNone/>
            </a:pPr>
            <a:r>
              <a:rPr lang="fr-FR" sz="2000" dirty="0" smtClean="0">
                <a:solidFill>
                  <a:schemeClr val="tx2"/>
                </a:solidFill>
              </a:rPr>
              <a:t> En </a:t>
            </a:r>
            <a:r>
              <a:rPr lang="fr-FR" sz="2000" dirty="0">
                <a:solidFill>
                  <a:schemeClr val="tx2"/>
                </a:solidFill>
              </a:rPr>
              <a:t>raison de la croissante fréquente des fractures graves de cette diaphyse et les contraintes de la contention instable du traitement orthopédique, le traitement de la fracture de </a:t>
            </a:r>
            <a:r>
              <a:rPr lang="fr-FR" sz="2000" b="1" dirty="0">
                <a:solidFill>
                  <a:srgbClr val="FF0000"/>
                </a:solidFill>
              </a:rPr>
              <a:t>la diaphyse humérale devient de plus en plus chirurgical.</a:t>
            </a:r>
          </a:p>
          <a:p>
            <a:pPr>
              <a:lnSpc>
                <a:spcPct val="80000"/>
              </a:lnSpc>
              <a:buFontTx/>
              <a:buNone/>
            </a:pPr>
            <a:endParaRPr lang="fr-FR" sz="2000" b="1" dirty="0">
              <a:solidFill>
                <a:srgbClr val="FF0000"/>
              </a:solidFill>
            </a:endParaRPr>
          </a:p>
          <a:p>
            <a:pPr>
              <a:lnSpc>
                <a:spcPct val="80000"/>
              </a:lnSpc>
            </a:pPr>
            <a:endParaRPr lang="fr-FR" sz="2400" dirty="0">
              <a:solidFill>
                <a:schemeClr val="tx2"/>
              </a:solidFill>
            </a:endParaRPr>
          </a:p>
        </p:txBody>
      </p:sp>
      <p:pic>
        <p:nvPicPr>
          <p:cNvPr id="6148" name="Picture 4" descr="2-12-2003 043"/>
          <p:cNvPicPr>
            <a:picLocks noChangeAspect="1" noChangeArrowheads="1"/>
          </p:cNvPicPr>
          <p:nvPr/>
        </p:nvPicPr>
        <p:blipFill>
          <a:blip r:embed="rId2" cstate="print">
            <a:lum contrast="18000"/>
            <a:grayscl/>
            <a:extLst>
              <a:ext uri="{28A0092B-C50C-407E-A947-70E740481C1C}">
                <a14:useLocalDpi xmlns:a14="http://schemas.microsoft.com/office/drawing/2010/main" xmlns="" val="0"/>
              </a:ext>
            </a:extLst>
          </a:blip>
          <a:srcRect t="8504"/>
          <a:stretch>
            <a:fillRect/>
          </a:stretch>
        </p:blipFill>
        <p:spPr bwMode="auto">
          <a:xfrm>
            <a:off x="3563938" y="4508500"/>
            <a:ext cx="2305050"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690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1024" y="-243408"/>
            <a:ext cx="8229600" cy="1143000"/>
          </a:xfrm>
        </p:spPr>
        <p:txBody>
          <a:bodyPr/>
          <a:lstStyle/>
          <a:p>
            <a:r>
              <a:rPr lang="fr-FR" sz="2400" b="1" dirty="0" smtClean="0">
                <a:solidFill>
                  <a:schemeClr val="accent2"/>
                </a:solidFill>
              </a:rPr>
              <a:t/>
            </a:r>
            <a:br>
              <a:rPr lang="fr-FR" sz="2400" b="1" dirty="0" smtClean="0">
                <a:solidFill>
                  <a:schemeClr val="accent2"/>
                </a:solidFill>
              </a:rPr>
            </a:br>
            <a:r>
              <a:rPr lang="fr-FR" sz="2400" b="1" dirty="0">
                <a:solidFill>
                  <a:schemeClr val="accent2"/>
                </a:solidFill>
              </a:rPr>
              <a:t/>
            </a:r>
            <a:br>
              <a:rPr lang="fr-FR" sz="2400" b="1" dirty="0">
                <a:solidFill>
                  <a:schemeClr val="accent2"/>
                </a:solidFill>
              </a:rPr>
            </a:br>
            <a:r>
              <a:rPr lang="fr-FR" sz="2400" b="1" dirty="0" smtClean="0">
                <a:solidFill>
                  <a:schemeClr val="accent2"/>
                </a:solidFill>
              </a:rPr>
              <a:t>FRACTURE </a:t>
            </a:r>
            <a:r>
              <a:rPr lang="fr-FR" sz="2400" b="1" dirty="0">
                <a:solidFill>
                  <a:schemeClr val="accent2"/>
                </a:solidFill>
              </a:rPr>
              <a:t>DIAPYSE HUMERALE</a:t>
            </a:r>
            <a:br>
              <a:rPr lang="fr-FR" sz="2400" b="1" dirty="0">
                <a:solidFill>
                  <a:schemeClr val="accent2"/>
                </a:solidFill>
              </a:rPr>
            </a:br>
            <a:r>
              <a:rPr lang="fr-FR" sz="2400" b="1" dirty="0">
                <a:solidFill>
                  <a:schemeClr val="accent2"/>
                </a:solidFill>
              </a:rPr>
              <a:t/>
            </a:r>
            <a:br>
              <a:rPr lang="fr-FR" sz="2400" b="1" dirty="0">
                <a:solidFill>
                  <a:schemeClr val="accent2"/>
                </a:solidFill>
              </a:rPr>
            </a:br>
            <a:r>
              <a:rPr lang="fr-FR" sz="2400" b="1" dirty="0">
                <a:solidFill>
                  <a:schemeClr val="accent2"/>
                </a:solidFill>
              </a:rPr>
              <a:t> </a:t>
            </a:r>
            <a:r>
              <a:rPr lang="fr-FR" sz="2400" b="1" dirty="0" smtClean="0"/>
              <a:t>NERF RADIAL</a:t>
            </a:r>
            <a:r>
              <a:rPr lang="fr-FR" sz="2400" b="1" dirty="0" smtClean="0">
                <a:solidFill>
                  <a:schemeClr val="accent2"/>
                </a:solidFill>
              </a:rPr>
              <a:t> </a:t>
            </a:r>
            <a:endParaRPr lang="fr-FR" sz="2400" b="1" dirty="0">
              <a:solidFill>
                <a:schemeClr val="accent2"/>
              </a:solidFill>
            </a:endParaRPr>
          </a:p>
        </p:txBody>
      </p:sp>
      <p:sp>
        <p:nvSpPr>
          <p:cNvPr id="8195" name="Rectangle 3"/>
          <p:cNvSpPr>
            <a:spLocks noGrp="1" noChangeArrowheads="1"/>
          </p:cNvSpPr>
          <p:nvPr>
            <p:ph type="body" idx="1"/>
          </p:nvPr>
        </p:nvSpPr>
        <p:spPr>
          <a:xfrm>
            <a:off x="0" y="1707970"/>
            <a:ext cx="9144000" cy="5257800"/>
          </a:xfrm>
        </p:spPr>
        <p:txBody>
          <a:bodyPr/>
          <a:lstStyle/>
          <a:p>
            <a:pPr>
              <a:buFontTx/>
              <a:buNone/>
            </a:pPr>
            <a:r>
              <a:rPr lang="fr-FR" sz="2400" b="1" dirty="0" smtClean="0"/>
              <a:t>caractéristiques </a:t>
            </a:r>
            <a:r>
              <a:rPr lang="fr-FR" sz="2400" b="1" dirty="0"/>
              <a:t>passage nerf radial:</a:t>
            </a:r>
          </a:p>
          <a:p>
            <a:pPr>
              <a:buFontTx/>
              <a:buNone/>
            </a:pPr>
            <a:r>
              <a:rPr lang="fr-FR" sz="2400" b="1" dirty="0"/>
              <a:t>  </a:t>
            </a:r>
            <a:r>
              <a:rPr lang="fr-FR" sz="2000" b="1" dirty="0"/>
              <a:t>*face post  au 1/3 </a:t>
            </a:r>
            <a:r>
              <a:rPr lang="fr-FR" sz="2000" b="1" dirty="0" err="1"/>
              <a:t>moyen,gouttière</a:t>
            </a:r>
            <a:r>
              <a:rPr lang="fr-FR" sz="2000" b="1" dirty="0"/>
              <a:t> nerf radial, face </a:t>
            </a:r>
            <a:r>
              <a:rPr lang="fr-FR" sz="2000" b="1" dirty="0" err="1"/>
              <a:t>ant</a:t>
            </a:r>
            <a:r>
              <a:rPr lang="fr-FR" sz="2000" b="1" dirty="0"/>
              <a:t> 1/3 moyen            </a:t>
            </a:r>
            <a:r>
              <a:rPr lang="fr-FR" sz="2000" b="1" dirty="0" err="1">
                <a:solidFill>
                  <a:srgbClr val="FF0000"/>
                </a:solidFill>
              </a:rPr>
              <a:t>fr</a:t>
            </a:r>
            <a:r>
              <a:rPr lang="fr-FR" sz="2000" b="1" dirty="0">
                <a:solidFill>
                  <a:srgbClr val="FF0000"/>
                </a:solidFill>
              </a:rPr>
              <a:t> très déplacée a ce niveau lésion nerf+++</a:t>
            </a:r>
          </a:p>
          <a:p>
            <a:pPr lvl="0">
              <a:buNone/>
            </a:pPr>
            <a:r>
              <a:rPr lang="fr-FR" sz="2400" b="1" dirty="0">
                <a:solidFill>
                  <a:srgbClr val="FF0000"/>
                </a:solidFill>
              </a:rPr>
              <a:t> *NEURAPRAXIE: élongation ,récupération précoce</a:t>
            </a:r>
          </a:p>
          <a:p>
            <a:pPr lvl="0">
              <a:buNone/>
            </a:pPr>
            <a:r>
              <a:rPr lang="fr-FR" sz="2400" b="1" dirty="0">
                <a:solidFill>
                  <a:srgbClr val="FF0000"/>
                </a:solidFill>
              </a:rPr>
              <a:t>    *NEUROTMESIS</a:t>
            </a:r>
            <a:r>
              <a:rPr lang="fr-FR" sz="2400" b="1" dirty="0" smtClean="0">
                <a:solidFill>
                  <a:srgbClr val="FF0000"/>
                </a:solidFill>
              </a:rPr>
              <a:t>: rupture </a:t>
            </a:r>
            <a:r>
              <a:rPr lang="fr-FR" sz="2400" b="1" dirty="0" err="1">
                <a:solidFill>
                  <a:srgbClr val="FF0000"/>
                </a:solidFill>
              </a:rPr>
              <a:t>cylindraxe,récup</a:t>
            </a:r>
            <a:r>
              <a:rPr lang="fr-FR" sz="2400" b="1" dirty="0">
                <a:solidFill>
                  <a:srgbClr val="FF0000"/>
                </a:solidFill>
              </a:rPr>
              <a:t> +-</a:t>
            </a:r>
          </a:p>
          <a:p>
            <a:pPr lvl="0">
              <a:buNone/>
            </a:pPr>
            <a:r>
              <a:rPr lang="fr-FR" sz="2400" b="1" dirty="0">
                <a:solidFill>
                  <a:srgbClr val="FF0000"/>
                </a:solidFill>
              </a:rPr>
              <a:t>    *AXONOTMESIS: section </a:t>
            </a:r>
            <a:r>
              <a:rPr lang="fr-FR" sz="2400" b="1" dirty="0" err="1">
                <a:solidFill>
                  <a:srgbClr val="FF0000"/>
                </a:solidFill>
              </a:rPr>
              <a:t>compléte,réparation</a:t>
            </a:r>
            <a:r>
              <a:rPr lang="fr-FR" sz="2400" b="1" dirty="0">
                <a:solidFill>
                  <a:srgbClr val="FF0000"/>
                </a:solidFill>
              </a:rPr>
              <a:t> </a:t>
            </a:r>
            <a:r>
              <a:rPr lang="fr-FR" sz="2400" b="1" dirty="0" err="1">
                <a:solidFill>
                  <a:srgbClr val="FF0000"/>
                </a:solidFill>
              </a:rPr>
              <a:t>chirur</a:t>
            </a:r>
            <a:endParaRPr lang="fr-FR" sz="2000" b="1" dirty="0">
              <a:solidFill>
                <a:srgbClr val="FF0000"/>
              </a:solidFill>
            </a:endParaRPr>
          </a:p>
        </p:txBody>
      </p:sp>
      <p:sp>
        <p:nvSpPr>
          <p:cNvPr id="8196" name="Line 4"/>
          <p:cNvSpPr>
            <a:spLocks noChangeShapeType="1"/>
          </p:cNvSpPr>
          <p:nvPr/>
        </p:nvSpPr>
        <p:spPr bwMode="auto">
          <a:xfrm>
            <a:off x="8172450" y="321310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sp>
        <p:nvSpPr>
          <p:cNvPr id="8197" name="Line 5"/>
          <p:cNvSpPr>
            <a:spLocks noChangeShapeType="1"/>
          </p:cNvSpPr>
          <p:nvPr/>
        </p:nvSpPr>
        <p:spPr bwMode="auto">
          <a:xfrm>
            <a:off x="6877050" y="38608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grpSp>
        <p:nvGrpSpPr>
          <p:cNvPr id="8198" name="Group 6"/>
          <p:cNvGrpSpPr>
            <a:grpSpLocks/>
          </p:cNvGrpSpPr>
          <p:nvPr/>
        </p:nvGrpSpPr>
        <p:grpSpPr bwMode="auto">
          <a:xfrm>
            <a:off x="2051050" y="4230688"/>
            <a:ext cx="5113338" cy="2627312"/>
            <a:chOff x="839" y="1200"/>
            <a:chExt cx="4581" cy="2796"/>
          </a:xfrm>
        </p:grpSpPr>
        <p:sp>
          <p:nvSpPr>
            <p:cNvPr id="8199" name="Text Box 7"/>
            <p:cNvSpPr txBox="1">
              <a:spLocks noChangeArrowheads="1"/>
            </p:cNvSpPr>
            <p:nvPr/>
          </p:nvSpPr>
          <p:spPr bwMode="auto">
            <a:xfrm>
              <a:off x="3833" y="1979"/>
              <a:ext cx="771" cy="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fr-FR" altLang="ja-JP" sz="1400" b="1" smtClean="0">
                  <a:solidFill>
                    <a:srgbClr val="FF0000"/>
                  </a:solidFill>
                  <a:ea typeface="MS Mincho" pitchFamily="49" charset="-128"/>
                </a:rPr>
                <a:t>Diaphyse</a:t>
              </a:r>
              <a:endParaRPr lang="fr-FR" smtClean="0">
                <a:solidFill>
                  <a:srgbClr val="FFFFFF"/>
                </a:solidFill>
              </a:endParaRPr>
            </a:p>
          </p:txBody>
        </p:sp>
        <p:sp>
          <p:nvSpPr>
            <p:cNvPr id="8200" name="Text Box 8"/>
            <p:cNvSpPr txBox="1">
              <a:spLocks noChangeArrowheads="1"/>
            </p:cNvSpPr>
            <p:nvPr/>
          </p:nvSpPr>
          <p:spPr bwMode="auto">
            <a:xfrm>
              <a:off x="3799" y="2911"/>
              <a:ext cx="1621" cy="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fontAlgn="base">
                <a:spcBef>
                  <a:spcPct val="0"/>
                </a:spcBef>
                <a:spcAft>
                  <a:spcPct val="0"/>
                </a:spcAft>
              </a:pPr>
              <a:endParaRPr lang="fr-FR" smtClean="0">
                <a:solidFill>
                  <a:srgbClr val="FFFFFF"/>
                </a:solidFill>
              </a:endParaRPr>
            </a:p>
          </p:txBody>
        </p:sp>
        <p:sp>
          <p:nvSpPr>
            <p:cNvPr id="8201" name="Line 9"/>
            <p:cNvSpPr>
              <a:spLocks noChangeShapeType="1"/>
            </p:cNvSpPr>
            <p:nvPr/>
          </p:nvSpPr>
          <p:spPr bwMode="auto">
            <a:xfrm flipV="1">
              <a:off x="3239" y="2205"/>
              <a:ext cx="548" cy="18"/>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02" name="Line 10"/>
            <p:cNvSpPr>
              <a:spLocks noChangeShapeType="1"/>
            </p:cNvSpPr>
            <p:nvPr/>
          </p:nvSpPr>
          <p:spPr bwMode="auto">
            <a:xfrm flipH="1">
              <a:off x="2160" y="1344"/>
              <a:ext cx="629" cy="16"/>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03" name="Text Box 11"/>
            <p:cNvSpPr txBox="1">
              <a:spLocks noChangeArrowheads="1"/>
            </p:cNvSpPr>
            <p:nvPr/>
          </p:nvSpPr>
          <p:spPr bwMode="auto">
            <a:xfrm>
              <a:off x="930" y="1200"/>
              <a:ext cx="1225" cy="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fr-FR" altLang="ja-JP" sz="1400" b="1" smtClean="0">
                  <a:solidFill>
                    <a:srgbClr val="FF0000"/>
                  </a:solidFill>
                  <a:ea typeface="MS Mincho" pitchFamily="49" charset="-128"/>
                </a:rPr>
                <a:t>Tête humérale</a:t>
              </a:r>
              <a:endParaRPr lang="fr-FR" smtClean="0">
                <a:solidFill>
                  <a:srgbClr val="FFFFFF"/>
                </a:solidFill>
              </a:endParaRPr>
            </a:p>
          </p:txBody>
        </p:sp>
        <p:sp>
          <p:nvSpPr>
            <p:cNvPr id="8204" name="Text Box 12"/>
            <p:cNvSpPr txBox="1">
              <a:spLocks noChangeArrowheads="1"/>
            </p:cNvSpPr>
            <p:nvPr/>
          </p:nvSpPr>
          <p:spPr bwMode="auto">
            <a:xfrm>
              <a:off x="930" y="1670"/>
              <a:ext cx="129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fr-FR" altLang="ja-JP" sz="1400" b="1" smtClean="0">
                  <a:solidFill>
                    <a:srgbClr val="FF0000"/>
                  </a:solidFill>
                  <a:ea typeface="MS Mincho" pitchFamily="49" charset="-128"/>
                </a:rPr>
                <a:t>Col chirurgical</a:t>
              </a:r>
            </a:p>
            <a:p>
              <a:pPr algn="ctr" fontAlgn="base">
                <a:spcBef>
                  <a:spcPct val="0"/>
                </a:spcBef>
                <a:spcAft>
                  <a:spcPct val="0"/>
                </a:spcAft>
              </a:pPr>
              <a:r>
                <a:rPr lang="ar-MA" altLang="ja-JP" smtClean="0">
                  <a:solidFill>
                    <a:srgbClr val="FFFFFF"/>
                  </a:solidFill>
                  <a:ea typeface="MS Mincho" pitchFamily="49" charset="-128"/>
                </a:rPr>
                <a:t>العنق الجراحي</a:t>
              </a:r>
              <a:endParaRPr lang="fr-FR" smtClean="0">
                <a:solidFill>
                  <a:srgbClr val="FFFFFF"/>
                </a:solidFill>
              </a:endParaRPr>
            </a:p>
          </p:txBody>
        </p:sp>
        <p:sp>
          <p:nvSpPr>
            <p:cNvPr id="8205" name="Text Box 13"/>
            <p:cNvSpPr txBox="1">
              <a:spLocks noChangeArrowheads="1"/>
            </p:cNvSpPr>
            <p:nvPr/>
          </p:nvSpPr>
          <p:spPr bwMode="auto">
            <a:xfrm>
              <a:off x="1247" y="3411"/>
              <a:ext cx="914"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fr-FR" altLang="ja-JP" smtClean="0">
                  <a:solidFill>
                    <a:srgbClr val="FFFFFF"/>
                  </a:solidFill>
                  <a:ea typeface="MS Mincho" pitchFamily="49" charset="-128"/>
                </a:rPr>
                <a:t>Trochlée</a:t>
              </a:r>
            </a:p>
            <a:p>
              <a:pPr algn="ctr" fontAlgn="base">
                <a:spcBef>
                  <a:spcPct val="0"/>
                </a:spcBef>
                <a:spcAft>
                  <a:spcPct val="0"/>
                </a:spcAft>
              </a:pPr>
              <a:r>
                <a:rPr lang="ar-MA" altLang="ja-JP" smtClean="0">
                  <a:solidFill>
                    <a:srgbClr val="FFFFFF"/>
                  </a:solidFill>
                  <a:ea typeface="MS Mincho" pitchFamily="49" charset="-128"/>
                </a:rPr>
                <a:t>البكرة</a:t>
              </a:r>
              <a:endParaRPr lang="fr-FR" smtClean="0">
                <a:solidFill>
                  <a:srgbClr val="FFFFFF"/>
                </a:solidFill>
              </a:endParaRPr>
            </a:p>
          </p:txBody>
        </p:sp>
        <p:sp>
          <p:nvSpPr>
            <p:cNvPr id="8206" name="Line 14"/>
            <p:cNvSpPr>
              <a:spLocks noChangeShapeType="1"/>
            </p:cNvSpPr>
            <p:nvPr/>
          </p:nvSpPr>
          <p:spPr bwMode="auto">
            <a:xfrm flipV="1">
              <a:off x="3209" y="3116"/>
              <a:ext cx="533" cy="89"/>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07" name="Text Box 15"/>
            <p:cNvSpPr txBox="1">
              <a:spLocks noChangeArrowheads="1"/>
            </p:cNvSpPr>
            <p:nvPr/>
          </p:nvSpPr>
          <p:spPr bwMode="auto">
            <a:xfrm>
              <a:off x="3890" y="3411"/>
              <a:ext cx="987"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endParaRPr lang="fr-FR" smtClean="0">
                <a:solidFill>
                  <a:srgbClr val="FFFFFF"/>
                </a:solidFill>
              </a:endParaRPr>
            </a:p>
          </p:txBody>
        </p:sp>
        <p:sp>
          <p:nvSpPr>
            <p:cNvPr id="8208" name="Text Box 16"/>
            <p:cNvSpPr txBox="1">
              <a:spLocks noChangeArrowheads="1"/>
            </p:cNvSpPr>
            <p:nvPr/>
          </p:nvSpPr>
          <p:spPr bwMode="auto">
            <a:xfrm>
              <a:off x="3652" y="1351"/>
              <a:ext cx="154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fontAlgn="base">
                <a:spcBef>
                  <a:spcPct val="0"/>
                </a:spcBef>
                <a:spcAft>
                  <a:spcPct val="0"/>
                </a:spcAft>
              </a:pPr>
              <a:r>
                <a:rPr lang="fr-FR" altLang="ja-JP" sz="1400" b="1" dirty="0" smtClean="0">
                  <a:solidFill>
                    <a:srgbClr val="FF0000"/>
                  </a:solidFill>
                  <a:ea typeface="MS Mincho" pitchFamily="49" charset="-128"/>
                </a:rPr>
                <a:t>Extrémité supérieure</a:t>
              </a:r>
            </a:p>
            <a:p>
              <a:pPr algn="ctr" rtl="1" fontAlgn="base">
                <a:spcBef>
                  <a:spcPct val="0"/>
                </a:spcBef>
                <a:spcAft>
                  <a:spcPct val="0"/>
                </a:spcAft>
              </a:pPr>
              <a:r>
                <a:rPr lang="ar-MA" altLang="ja-JP" dirty="0" smtClean="0">
                  <a:solidFill>
                    <a:srgbClr val="FFFFFF"/>
                  </a:solidFill>
                  <a:ea typeface="MS Mincho" pitchFamily="49" charset="-128"/>
                </a:rPr>
                <a:t>ا</a:t>
              </a:r>
              <a:endParaRPr lang="fr-FR" dirty="0" smtClean="0">
                <a:solidFill>
                  <a:srgbClr val="FFFFFF"/>
                </a:solidFill>
              </a:endParaRPr>
            </a:p>
          </p:txBody>
        </p:sp>
        <p:grpSp>
          <p:nvGrpSpPr>
            <p:cNvPr id="8209" name="Group 17"/>
            <p:cNvGrpSpPr>
              <a:grpSpLocks/>
            </p:cNvGrpSpPr>
            <p:nvPr/>
          </p:nvGrpSpPr>
          <p:grpSpPr bwMode="auto">
            <a:xfrm>
              <a:off x="2761" y="1204"/>
              <a:ext cx="596" cy="2525"/>
              <a:chOff x="7695" y="5197"/>
              <a:chExt cx="727" cy="3083"/>
            </a:xfrm>
          </p:grpSpPr>
          <p:grpSp>
            <p:nvGrpSpPr>
              <p:cNvPr id="8210" name="Group 18"/>
              <p:cNvGrpSpPr>
                <a:grpSpLocks/>
              </p:cNvGrpSpPr>
              <p:nvPr/>
            </p:nvGrpSpPr>
            <p:grpSpPr bwMode="auto">
              <a:xfrm>
                <a:off x="7695" y="5197"/>
                <a:ext cx="727" cy="3083"/>
                <a:chOff x="7695" y="5197"/>
                <a:chExt cx="727" cy="3083"/>
              </a:xfrm>
            </p:grpSpPr>
            <p:pic>
              <p:nvPicPr>
                <p:cNvPr id="8211" name="Picture 19" descr="Schéma anatomique diaphyse humèral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7" y="5197"/>
                  <a:ext cx="705" cy="3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12" name="Freeform 20"/>
                <p:cNvSpPr>
                  <a:spLocks/>
                </p:cNvSpPr>
                <p:nvPr/>
              </p:nvSpPr>
              <p:spPr bwMode="auto">
                <a:xfrm>
                  <a:off x="7695" y="5940"/>
                  <a:ext cx="225" cy="600"/>
                </a:xfrm>
                <a:custGeom>
                  <a:avLst/>
                  <a:gdLst>
                    <a:gd name="T0" fmla="*/ 0 w 225"/>
                    <a:gd name="T1" fmla="*/ 0 h 600"/>
                    <a:gd name="T2" fmla="*/ 45 w 225"/>
                    <a:gd name="T3" fmla="*/ 255 h 600"/>
                    <a:gd name="T4" fmla="*/ 90 w 225"/>
                    <a:gd name="T5" fmla="*/ 420 h 600"/>
                    <a:gd name="T6" fmla="*/ 150 w 225"/>
                    <a:gd name="T7" fmla="*/ 510 h 600"/>
                    <a:gd name="T8" fmla="*/ 225 w 225"/>
                    <a:gd name="T9" fmla="*/ 600 h 600"/>
                  </a:gdLst>
                  <a:ahLst/>
                  <a:cxnLst>
                    <a:cxn ang="0">
                      <a:pos x="T0" y="T1"/>
                    </a:cxn>
                    <a:cxn ang="0">
                      <a:pos x="T2" y="T3"/>
                    </a:cxn>
                    <a:cxn ang="0">
                      <a:pos x="T4" y="T5"/>
                    </a:cxn>
                    <a:cxn ang="0">
                      <a:pos x="T6" y="T7"/>
                    </a:cxn>
                    <a:cxn ang="0">
                      <a:pos x="T8" y="T9"/>
                    </a:cxn>
                  </a:cxnLst>
                  <a:rect l="0" t="0" r="r" b="b"/>
                  <a:pathLst>
                    <a:path w="225" h="600">
                      <a:moveTo>
                        <a:pt x="0" y="0"/>
                      </a:moveTo>
                      <a:cubicBezTo>
                        <a:pt x="27" y="135"/>
                        <a:pt x="11" y="50"/>
                        <a:pt x="45" y="255"/>
                      </a:cubicBezTo>
                      <a:cubicBezTo>
                        <a:pt x="51" y="293"/>
                        <a:pt x="70" y="391"/>
                        <a:pt x="90" y="420"/>
                      </a:cubicBezTo>
                      <a:cubicBezTo>
                        <a:pt x="110" y="450"/>
                        <a:pt x="130" y="480"/>
                        <a:pt x="150" y="510"/>
                      </a:cubicBezTo>
                      <a:cubicBezTo>
                        <a:pt x="168" y="537"/>
                        <a:pt x="188" y="600"/>
                        <a:pt x="225" y="600"/>
                      </a:cubicBezTo>
                    </a:path>
                  </a:pathLst>
                </a:custGeom>
                <a:noFill/>
                <a:ln w="63500" cmpd="sng">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fr-FR" smtClean="0">
                    <a:solidFill>
                      <a:srgbClr val="000000"/>
                    </a:solidFill>
                  </a:endParaRPr>
                </a:p>
              </p:txBody>
            </p:sp>
            <p:sp>
              <p:nvSpPr>
                <p:cNvPr id="8213" name="Freeform 21"/>
                <p:cNvSpPr>
                  <a:spLocks/>
                </p:cNvSpPr>
                <p:nvPr/>
              </p:nvSpPr>
              <p:spPr bwMode="auto">
                <a:xfrm>
                  <a:off x="8055" y="6930"/>
                  <a:ext cx="221" cy="1350"/>
                </a:xfrm>
                <a:custGeom>
                  <a:avLst/>
                  <a:gdLst>
                    <a:gd name="T0" fmla="*/ 90 w 221"/>
                    <a:gd name="T1" fmla="*/ 0 h 1350"/>
                    <a:gd name="T2" fmla="*/ 30 w 221"/>
                    <a:gd name="T3" fmla="*/ 195 h 1350"/>
                    <a:gd name="T4" fmla="*/ 0 w 221"/>
                    <a:gd name="T5" fmla="*/ 285 h 1350"/>
                    <a:gd name="T6" fmla="*/ 15 w 221"/>
                    <a:gd name="T7" fmla="*/ 900 h 1350"/>
                    <a:gd name="T8" fmla="*/ 45 w 221"/>
                    <a:gd name="T9" fmla="*/ 990 h 1350"/>
                    <a:gd name="T10" fmla="*/ 135 w 221"/>
                    <a:gd name="T11" fmla="*/ 1215 h 1350"/>
                    <a:gd name="T12" fmla="*/ 180 w 221"/>
                    <a:gd name="T13" fmla="*/ 1305 h 1350"/>
                    <a:gd name="T14" fmla="*/ 210 w 221"/>
                    <a:gd name="T15" fmla="*/ 1350 h 1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350">
                      <a:moveTo>
                        <a:pt x="90" y="0"/>
                      </a:moveTo>
                      <a:cubicBezTo>
                        <a:pt x="68" y="66"/>
                        <a:pt x="50" y="129"/>
                        <a:pt x="30" y="195"/>
                      </a:cubicBezTo>
                      <a:cubicBezTo>
                        <a:pt x="21" y="225"/>
                        <a:pt x="0" y="285"/>
                        <a:pt x="0" y="285"/>
                      </a:cubicBezTo>
                      <a:cubicBezTo>
                        <a:pt x="5" y="490"/>
                        <a:pt x="2" y="695"/>
                        <a:pt x="15" y="900"/>
                      </a:cubicBezTo>
                      <a:cubicBezTo>
                        <a:pt x="17" y="932"/>
                        <a:pt x="27" y="964"/>
                        <a:pt x="45" y="990"/>
                      </a:cubicBezTo>
                      <a:cubicBezTo>
                        <a:pt x="91" y="1059"/>
                        <a:pt x="91" y="1149"/>
                        <a:pt x="135" y="1215"/>
                      </a:cubicBezTo>
                      <a:cubicBezTo>
                        <a:pt x="221" y="1344"/>
                        <a:pt x="118" y="1181"/>
                        <a:pt x="180" y="1305"/>
                      </a:cubicBezTo>
                      <a:cubicBezTo>
                        <a:pt x="188" y="1321"/>
                        <a:pt x="210" y="1350"/>
                        <a:pt x="210" y="1350"/>
                      </a:cubicBezTo>
                    </a:path>
                  </a:pathLst>
                </a:custGeom>
                <a:noFill/>
                <a:ln w="63500" cmpd="sng">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fr-FR" smtClean="0">
                    <a:solidFill>
                      <a:srgbClr val="000000"/>
                    </a:solidFill>
                  </a:endParaRPr>
                </a:p>
              </p:txBody>
            </p:sp>
          </p:grpSp>
          <p:sp>
            <p:nvSpPr>
              <p:cNvPr id="8214" name="Freeform 22"/>
              <p:cNvSpPr>
                <a:spLocks/>
              </p:cNvSpPr>
              <p:nvPr/>
            </p:nvSpPr>
            <p:spPr bwMode="auto">
              <a:xfrm>
                <a:off x="7950" y="6555"/>
                <a:ext cx="210" cy="390"/>
              </a:xfrm>
              <a:custGeom>
                <a:avLst/>
                <a:gdLst>
                  <a:gd name="T0" fmla="*/ 0 w 210"/>
                  <a:gd name="T1" fmla="*/ 0 h 390"/>
                  <a:gd name="T2" fmla="*/ 60 w 210"/>
                  <a:gd name="T3" fmla="*/ 180 h 390"/>
                  <a:gd name="T4" fmla="*/ 105 w 210"/>
                  <a:gd name="T5" fmla="*/ 210 h 390"/>
                  <a:gd name="T6" fmla="*/ 135 w 210"/>
                  <a:gd name="T7" fmla="*/ 255 h 390"/>
                  <a:gd name="T8" fmla="*/ 180 w 210"/>
                  <a:gd name="T9" fmla="*/ 285 h 390"/>
                  <a:gd name="T10" fmla="*/ 195 w 210"/>
                  <a:gd name="T11" fmla="*/ 330 h 390"/>
                  <a:gd name="T12" fmla="*/ 210 w 210"/>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210" h="390">
                    <a:moveTo>
                      <a:pt x="0" y="0"/>
                    </a:moveTo>
                    <a:cubicBezTo>
                      <a:pt x="20" y="60"/>
                      <a:pt x="40" y="120"/>
                      <a:pt x="60" y="180"/>
                    </a:cubicBezTo>
                    <a:cubicBezTo>
                      <a:pt x="66" y="197"/>
                      <a:pt x="90" y="200"/>
                      <a:pt x="105" y="210"/>
                    </a:cubicBezTo>
                    <a:cubicBezTo>
                      <a:pt x="115" y="225"/>
                      <a:pt x="122" y="242"/>
                      <a:pt x="135" y="255"/>
                    </a:cubicBezTo>
                    <a:cubicBezTo>
                      <a:pt x="148" y="268"/>
                      <a:pt x="169" y="271"/>
                      <a:pt x="180" y="285"/>
                    </a:cubicBezTo>
                    <a:cubicBezTo>
                      <a:pt x="190" y="297"/>
                      <a:pt x="191" y="315"/>
                      <a:pt x="195" y="330"/>
                    </a:cubicBezTo>
                    <a:cubicBezTo>
                      <a:pt x="201" y="350"/>
                      <a:pt x="210" y="390"/>
                      <a:pt x="210" y="390"/>
                    </a:cubicBezTo>
                  </a:path>
                </a:pathLst>
              </a:custGeom>
              <a:noFill/>
              <a:ln w="63500" cap="flat" cmpd="sng">
                <a:solidFill>
                  <a:srgbClr val="FFFF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fr-FR" smtClean="0">
                  <a:solidFill>
                    <a:srgbClr val="000000"/>
                  </a:solidFill>
                </a:endParaRPr>
              </a:p>
            </p:txBody>
          </p:sp>
        </p:grpSp>
        <p:sp>
          <p:nvSpPr>
            <p:cNvPr id="8215" name="Line 23"/>
            <p:cNvSpPr>
              <a:spLocks noChangeShapeType="1"/>
            </p:cNvSpPr>
            <p:nvPr/>
          </p:nvSpPr>
          <p:spPr bwMode="auto">
            <a:xfrm flipH="1">
              <a:off x="2154" y="2188"/>
              <a:ext cx="613" cy="199"/>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16" name="Text Box 24"/>
            <p:cNvSpPr txBox="1">
              <a:spLocks noChangeArrowheads="1"/>
            </p:cNvSpPr>
            <p:nvPr/>
          </p:nvSpPr>
          <p:spPr bwMode="auto">
            <a:xfrm>
              <a:off x="839" y="2236"/>
              <a:ext cx="1486" cy="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fr-FR" altLang="ja-JP" b="1" smtClean="0">
                  <a:solidFill>
                    <a:srgbClr val="FF0000"/>
                  </a:solidFill>
                  <a:ea typeface="MS Mincho" pitchFamily="49" charset="-128"/>
                </a:rPr>
                <a:t>Nerf radial</a:t>
              </a:r>
            </a:p>
            <a:p>
              <a:pPr algn="ctr" rtl="1" fontAlgn="base">
                <a:spcBef>
                  <a:spcPct val="0"/>
                </a:spcBef>
                <a:spcAft>
                  <a:spcPct val="0"/>
                </a:spcAft>
              </a:pPr>
              <a:endParaRPr lang="fr-FR" b="1" smtClean="0">
                <a:solidFill>
                  <a:srgbClr val="FF0000"/>
                </a:solidFill>
              </a:endParaRPr>
            </a:p>
          </p:txBody>
        </p:sp>
        <p:sp>
          <p:nvSpPr>
            <p:cNvPr id="8217" name="Line 25"/>
            <p:cNvSpPr>
              <a:spLocks noChangeShapeType="1"/>
            </p:cNvSpPr>
            <p:nvPr/>
          </p:nvSpPr>
          <p:spPr bwMode="auto">
            <a:xfrm flipV="1">
              <a:off x="3209" y="1499"/>
              <a:ext cx="385" cy="0"/>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18" name="Line 26"/>
            <p:cNvSpPr>
              <a:spLocks noChangeShapeType="1"/>
            </p:cNvSpPr>
            <p:nvPr/>
          </p:nvSpPr>
          <p:spPr bwMode="auto">
            <a:xfrm flipH="1">
              <a:off x="2160" y="1499"/>
              <a:ext cx="754" cy="295"/>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19" name="Line 27"/>
            <p:cNvSpPr>
              <a:spLocks noChangeShapeType="1"/>
            </p:cNvSpPr>
            <p:nvPr/>
          </p:nvSpPr>
          <p:spPr bwMode="auto">
            <a:xfrm flipH="1">
              <a:off x="2268" y="3518"/>
              <a:ext cx="663" cy="33"/>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sp>
          <p:nvSpPr>
            <p:cNvPr id="8220" name="Line 28"/>
            <p:cNvSpPr>
              <a:spLocks noChangeShapeType="1"/>
            </p:cNvSpPr>
            <p:nvPr/>
          </p:nvSpPr>
          <p:spPr bwMode="auto">
            <a:xfrm>
              <a:off x="3256" y="3500"/>
              <a:ext cx="633" cy="58"/>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mtClean="0">
                <a:solidFill>
                  <a:srgbClr val="000000"/>
                </a:solidFill>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4781" y="4104117"/>
            <a:ext cx="1371600" cy="295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3363" y="2038350"/>
            <a:ext cx="3597275" cy="277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3511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NERF RADIAL</a:t>
            </a:r>
            <a:endParaRPr lang="fr-FR" dirty="0"/>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3524" y="2473173"/>
            <a:ext cx="3596952" cy="2780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4781" y="4104117"/>
            <a:ext cx="1371600" cy="295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3811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sz="2400" b="1" dirty="0">
                <a:solidFill>
                  <a:schemeClr val="accent2"/>
                </a:solidFill>
              </a:rPr>
              <a:t/>
            </a:r>
            <a:br>
              <a:rPr lang="fr-FR" sz="2400" b="1" dirty="0">
                <a:solidFill>
                  <a:schemeClr val="accent2"/>
                </a:solidFill>
              </a:rPr>
            </a:br>
            <a:r>
              <a:rPr lang="fr-FR" sz="2400" b="1" dirty="0">
                <a:solidFill>
                  <a:schemeClr val="accent2"/>
                </a:solidFill>
              </a:rPr>
              <a:t> </a:t>
            </a:r>
            <a:r>
              <a:rPr lang="fr-FR" sz="2400" b="1" dirty="0" smtClean="0"/>
              <a:t>FORMES </a:t>
            </a:r>
            <a:r>
              <a:rPr lang="fr-FR" sz="2400" b="1" dirty="0"/>
              <a:t>CLINIQUES</a:t>
            </a:r>
            <a:r>
              <a:rPr lang="fr-FR" sz="2400" b="1" dirty="0">
                <a:solidFill>
                  <a:schemeClr val="accent2"/>
                </a:solidFill>
              </a:rPr>
              <a:t> </a:t>
            </a:r>
            <a:r>
              <a:rPr lang="fr-FR" sz="2400" b="1" dirty="0"/>
              <a:t/>
            </a:r>
            <a:br>
              <a:rPr lang="fr-FR" sz="2400" b="1" dirty="0"/>
            </a:br>
            <a:endParaRPr lang="fr-FR" sz="2400" b="1" dirty="0"/>
          </a:p>
        </p:txBody>
      </p:sp>
      <p:sp>
        <p:nvSpPr>
          <p:cNvPr id="22531" name="Rectangle 3"/>
          <p:cNvSpPr>
            <a:spLocks noGrp="1" noChangeArrowheads="1"/>
          </p:cNvSpPr>
          <p:nvPr>
            <p:ph type="body" idx="1"/>
          </p:nvPr>
        </p:nvSpPr>
        <p:spPr>
          <a:xfrm>
            <a:off x="179388" y="1600200"/>
            <a:ext cx="8785225" cy="5068888"/>
          </a:xfrm>
        </p:spPr>
        <p:txBody>
          <a:bodyPr/>
          <a:lstStyle/>
          <a:p>
            <a:pPr>
              <a:buFontTx/>
              <a:buNone/>
            </a:pPr>
            <a:r>
              <a:rPr lang="fr-FR" sz="2400" b="1" dirty="0"/>
              <a:t>A- </a:t>
            </a:r>
            <a:r>
              <a:rPr lang="fr-FR" sz="2400" b="1" u="sng" dirty="0" err="1">
                <a:solidFill>
                  <a:srgbClr val="FF0000"/>
                </a:solidFill>
              </a:rPr>
              <a:t>fr</a:t>
            </a:r>
            <a:r>
              <a:rPr lang="fr-FR" sz="2400" b="1" u="sng" dirty="0">
                <a:solidFill>
                  <a:srgbClr val="FF0000"/>
                </a:solidFill>
              </a:rPr>
              <a:t> pathologiques</a:t>
            </a:r>
            <a:r>
              <a:rPr lang="fr-FR" sz="2400" b="1" dirty="0"/>
              <a:t>: </a:t>
            </a:r>
            <a:r>
              <a:rPr lang="fr-FR" sz="2400" b="1" dirty="0" err="1"/>
              <a:t>agée,métastase</a:t>
            </a:r>
            <a:r>
              <a:rPr lang="fr-FR" sz="2400" b="1" dirty="0"/>
              <a:t> cancer </a:t>
            </a:r>
            <a:r>
              <a:rPr lang="fr-FR" sz="2400" b="1" dirty="0" err="1"/>
              <a:t>ostéophyle</a:t>
            </a:r>
            <a:r>
              <a:rPr lang="fr-FR" sz="2400" b="1" dirty="0"/>
              <a:t> ( </a:t>
            </a:r>
            <a:r>
              <a:rPr lang="fr-FR" sz="2400" b="1" dirty="0" err="1"/>
              <a:t>prostate,rein,poumon,thyroïde,sein</a:t>
            </a:r>
            <a:r>
              <a:rPr lang="fr-FR" sz="2400" b="1" smtClean="0"/>
              <a:t>) 2P RST</a:t>
            </a:r>
            <a:endParaRPr lang="fr-FR" sz="2400" b="1" dirty="0"/>
          </a:p>
          <a:p>
            <a:pPr>
              <a:buFontTx/>
              <a:buNone/>
            </a:pPr>
            <a:r>
              <a:rPr lang="fr-FR" sz="2400" b="1" dirty="0"/>
              <a:t>B- </a:t>
            </a:r>
            <a:r>
              <a:rPr lang="fr-FR" sz="2400" b="1" u="sng" dirty="0" err="1">
                <a:solidFill>
                  <a:srgbClr val="FF0000"/>
                </a:solidFill>
              </a:rPr>
              <a:t>fr</a:t>
            </a:r>
            <a:r>
              <a:rPr lang="fr-FR" sz="2400" b="1" u="sng" dirty="0">
                <a:solidFill>
                  <a:srgbClr val="FF0000"/>
                </a:solidFill>
              </a:rPr>
              <a:t> tumeur </a:t>
            </a:r>
            <a:r>
              <a:rPr lang="fr-FR" sz="2400" b="1" u="sng" dirty="0" err="1">
                <a:solidFill>
                  <a:srgbClr val="FF0000"/>
                </a:solidFill>
              </a:rPr>
              <a:t>bénigne</a:t>
            </a:r>
            <a:r>
              <a:rPr lang="fr-FR" sz="2400" b="1" dirty="0" err="1"/>
              <a:t>:kyste</a:t>
            </a:r>
            <a:r>
              <a:rPr lang="fr-FR" sz="2400" b="1" dirty="0"/>
              <a:t> </a:t>
            </a:r>
            <a:r>
              <a:rPr lang="fr-FR" sz="2400" b="1" dirty="0" err="1"/>
              <a:t>essentiel,anévrysmal</a:t>
            </a:r>
            <a:endParaRPr lang="fr-FR" sz="2400" b="1" dirty="0"/>
          </a:p>
          <a:p>
            <a:pPr>
              <a:buFontTx/>
              <a:buNone/>
            </a:pPr>
            <a:r>
              <a:rPr lang="fr-FR" sz="2400" b="1" dirty="0"/>
              <a:t>C- </a:t>
            </a:r>
            <a:r>
              <a:rPr lang="fr-FR" sz="2400" b="1" dirty="0" err="1">
                <a:solidFill>
                  <a:srgbClr val="FF0000"/>
                </a:solidFill>
              </a:rPr>
              <a:t>fr</a:t>
            </a:r>
            <a:r>
              <a:rPr lang="fr-FR" sz="2400" b="1" dirty="0">
                <a:solidFill>
                  <a:srgbClr val="FF0000"/>
                </a:solidFill>
              </a:rPr>
              <a:t> </a:t>
            </a:r>
            <a:r>
              <a:rPr lang="fr-FR" sz="2400" b="1" dirty="0" err="1">
                <a:solidFill>
                  <a:srgbClr val="FF0000"/>
                </a:solidFill>
              </a:rPr>
              <a:t>stress</a:t>
            </a:r>
            <a:r>
              <a:rPr lang="fr-FR" sz="2400" b="1" dirty="0" err="1"/>
              <a:t>:sportifs</a:t>
            </a:r>
            <a:endParaRPr lang="fr-FR" sz="2400" b="1" dirty="0"/>
          </a:p>
          <a:p>
            <a:pPr>
              <a:buFontTx/>
              <a:buNone/>
            </a:pPr>
            <a:r>
              <a:rPr lang="fr-FR" sz="2400" b="1" dirty="0"/>
              <a:t>D- </a:t>
            </a:r>
            <a:r>
              <a:rPr lang="fr-FR" sz="2400" b="1" dirty="0">
                <a:solidFill>
                  <a:srgbClr val="FF0000"/>
                </a:solidFill>
              </a:rPr>
              <a:t>nouveau né</a:t>
            </a:r>
            <a:r>
              <a:rPr lang="fr-FR" sz="2400" b="1" dirty="0"/>
              <a:t>: paralysie plexus brachial</a:t>
            </a:r>
          </a:p>
        </p:txBody>
      </p:sp>
      <p:pic>
        <p:nvPicPr>
          <p:cNvPr id="22532" name="Picture 4" descr="27-07-2003 421"/>
          <p:cNvPicPr>
            <a:picLocks noChangeAspect="1" noChangeArrowheads="1"/>
          </p:cNvPicPr>
          <p:nvPr/>
        </p:nvPicPr>
        <p:blipFill>
          <a:blip r:embed="rId2" cstate="print">
            <a:lum bright="6000" contrast="24000"/>
            <a:extLst>
              <a:ext uri="{28A0092B-C50C-407E-A947-70E740481C1C}">
                <a14:useLocalDpi xmlns:a14="http://schemas.microsoft.com/office/drawing/2010/main" xmlns="" val="0"/>
              </a:ext>
            </a:extLst>
          </a:blip>
          <a:srcRect/>
          <a:stretch>
            <a:fillRect/>
          </a:stretch>
        </p:blipFill>
        <p:spPr bwMode="auto">
          <a:xfrm>
            <a:off x="598488" y="3644900"/>
            <a:ext cx="174148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5" descr="29-4-03 064"/>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t="4684"/>
          <a:stretch>
            <a:fillRect/>
          </a:stretch>
        </p:blipFill>
        <p:spPr bwMode="auto">
          <a:xfrm>
            <a:off x="6588125" y="3716338"/>
            <a:ext cx="1728788"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56208" y="3644900"/>
            <a:ext cx="3206676" cy="287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8039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sz="2800" b="1" dirty="0"/>
              <a:t/>
            </a:r>
            <a:br>
              <a:rPr lang="fr-FR" sz="2800" b="1" dirty="0"/>
            </a:br>
            <a:r>
              <a:rPr lang="fr-FR" sz="2800" b="1" dirty="0" smtClean="0"/>
              <a:t>TRAITEMENT</a:t>
            </a:r>
            <a:endParaRPr lang="fr-FR" sz="2800" b="1" dirty="0"/>
          </a:p>
        </p:txBody>
      </p:sp>
      <p:pic>
        <p:nvPicPr>
          <p:cNvPr id="25604" name="Picture 4" descr="2-12-2003 044"/>
          <p:cNvPicPr>
            <a:picLocks noGrp="1" noChangeAspect="1" noChangeArrowheads="1"/>
          </p:cNvPicPr>
          <p:nvPr>
            <p:ph type="body" idx="1"/>
          </p:nvPr>
        </p:nvPicPr>
        <p:blipFill>
          <a:blip r:embed="rId2" cstate="print">
            <a:lum bright="12000" contrast="30000"/>
            <a:grayscl/>
            <a:extLst>
              <a:ext uri="{28A0092B-C50C-407E-A947-70E740481C1C}">
                <a14:useLocalDpi xmlns:a14="http://schemas.microsoft.com/office/drawing/2010/main" xmlns="" val="0"/>
              </a:ext>
            </a:extLst>
          </a:blip>
          <a:srcRect/>
          <a:stretch>
            <a:fillRect/>
          </a:stretch>
        </p:blipFill>
        <p:spPr>
          <a:xfrm>
            <a:off x="250825" y="1628775"/>
            <a:ext cx="1625600" cy="32734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605" name="Picture 5" descr="1-121-2003%20033"/>
          <p:cNvPicPr>
            <a:picLocks noChangeAspect="1" noChangeArrowheads="1"/>
          </p:cNvPicPr>
          <p:nvPr/>
        </p:nvPicPr>
        <p:blipFill>
          <a:blip r:embed="rId3" cstate="print">
            <a:lum bright="6000" contrast="12000"/>
            <a:extLst>
              <a:ext uri="{28A0092B-C50C-407E-A947-70E740481C1C}">
                <a14:useLocalDpi xmlns:a14="http://schemas.microsoft.com/office/drawing/2010/main" xmlns="" val="0"/>
              </a:ext>
            </a:extLst>
          </a:blip>
          <a:srcRect l="5748" t="1772" r="7243" b="5197"/>
          <a:stretch>
            <a:fillRect/>
          </a:stretch>
        </p:blipFill>
        <p:spPr bwMode="auto">
          <a:xfrm>
            <a:off x="3203575" y="1700213"/>
            <a:ext cx="2087563"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descr="Copie de 12-10-04 020 ECM (3)"/>
          <p:cNvPicPr>
            <a:picLocks noChangeAspect="1" noChangeArrowheads="1"/>
          </p:cNvPicPr>
          <p:nvPr/>
        </p:nvPicPr>
        <p:blipFill>
          <a:blip r:embed="rId4" cstate="print">
            <a:lum contrast="24000"/>
            <a:grayscl/>
            <a:extLst>
              <a:ext uri="{28A0092B-C50C-407E-A947-70E740481C1C}">
                <a14:useLocalDpi xmlns:a14="http://schemas.microsoft.com/office/drawing/2010/main" xmlns="" val="0"/>
              </a:ext>
            </a:extLst>
          </a:blip>
          <a:srcRect l="19960" r="39922"/>
          <a:stretch>
            <a:fillRect/>
          </a:stretch>
        </p:blipFill>
        <p:spPr bwMode="auto">
          <a:xfrm>
            <a:off x="6588125" y="1700213"/>
            <a:ext cx="1584325"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323850" y="5445125"/>
            <a:ext cx="1511300"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b="1" smtClean="0">
                <a:solidFill>
                  <a:srgbClr val="000000"/>
                </a:solidFill>
              </a:rPr>
              <a:t>Plaque visée</a:t>
            </a:r>
          </a:p>
        </p:txBody>
      </p:sp>
      <p:sp>
        <p:nvSpPr>
          <p:cNvPr id="25608" name="Rectangle 8"/>
          <p:cNvSpPr>
            <a:spLocks noChangeArrowheads="1"/>
          </p:cNvSpPr>
          <p:nvPr/>
        </p:nvSpPr>
        <p:spPr bwMode="auto">
          <a:xfrm>
            <a:off x="2987675" y="5300663"/>
            <a:ext cx="2520950" cy="865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b="1" smtClean="0">
                <a:solidFill>
                  <a:srgbClr val="000000"/>
                </a:solidFill>
              </a:rPr>
              <a:t>Embrochage hackethal</a:t>
            </a:r>
          </a:p>
        </p:txBody>
      </p:sp>
      <p:sp>
        <p:nvSpPr>
          <p:cNvPr id="25609" name="Rectangle 9"/>
          <p:cNvSpPr>
            <a:spLocks noChangeArrowheads="1"/>
          </p:cNvSpPr>
          <p:nvPr/>
        </p:nvSpPr>
        <p:spPr bwMode="auto">
          <a:xfrm>
            <a:off x="5795963" y="5445125"/>
            <a:ext cx="313055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b="1" smtClean="0">
                <a:solidFill>
                  <a:srgbClr val="000000"/>
                </a:solidFill>
              </a:rPr>
              <a:t>Enclouage centro medullaire</a:t>
            </a:r>
          </a:p>
        </p:txBody>
      </p:sp>
    </p:spTree>
    <p:extLst>
      <p:ext uri="{BB962C8B-B14F-4D97-AF65-F5344CB8AC3E}">
        <p14:creationId xmlns:p14="http://schemas.microsoft.com/office/powerpoint/2010/main" xmlns="" val="3746552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CAS CLINIQUE</a:t>
            </a:r>
            <a:endParaRPr lang="fr-FR" b="1" dirty="0"/>
          </a:p>
        </p:txBody>
      </p:sp>
      <p:pic>
        <p:nvPicPr>
          <p:cNvPr id="4" name="Picture 8" descr="26 Bis-5-03 001"/>
          <p:cNvPicPr>
            <a:picLocks noGrp="1" noChangeAspect="1" noChangeArrowheads="1"/>
          </p:cNvPicPr>
          <p:nvPr>
            <p:ph idx="1"/>
          </p:nvPr>
        </p:nvPicPr>
        <p:blipFill>
          <a:blip r:embed="rId2" cstate="print">
            <a:grayscl/>
            <a:extLst>
              <a:ext uri="{28A0092B-C50C-407E-A947-70E740481C1C}">
                <a14:useLocalDpi xmlns:a14="http://schemas.microsoft.com/office/drawing/2010/main" xmlns="" val="0"/>
              </a:ext>
            </a:extLst>
          </a:blip>
          <a:srcRect/>
          <a:stretch>
            <a:fillRect/>
          </a:stretch>
        </p:blipFill>
        <p:spPr bwMode="auto">
          <a:xfrm>
            <a:off x="2874764" y="1600200"/>
            <a:ext cx="339447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572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PHYSIOLOGIE</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b="1" dirty="0" smtClean="0"/>
              <a:t>ABDUCTION / 180° +++</a:t>
            </a:r>
          </a:p>
          <a:p>
            <a:pPr marL="0" indent="0">
              <a:buNone/>
            </a:pPr>
            <a:r>
              <a:rPr lang="fr-FR" b="1" dirty="0" smtClean="0"/>
              <a:t>ADDUCTION / 50°</a:t>
            </a:r>
          </a:p>
          <a:p>
            <a:pPr marL="0" indent="0">
              <a:buNone/>
            </a:pPr>
            <a:r>
              <a:rPr lang="fr-FR" b="1" dirty="0" smtClean="0"/>
              <a:t>ROT EXT/ 70°</a:t>
            </a:r>
          </a:p>
          <a:p>
            <a:pPr marL="0" indent="0">
              <a:buNone/>
            </a:pPr>
            <a:r>
              <a:rPr lang="fr-FR" b="1" dirty="0" smtClean="0"/>
              <a:t>ROT INI  /80</a:t>
            </a:r>
          </a:p>
          <a:p>
            <a:pPr marL="0" indent="0">
              <a:buNone/>
            </a:pPr>
            <a:r>
              <a:rPr lang="fr-FR" b="1" dirty="0" smtClean="0"/>
              <a:t>ANTE FLEXION/ 180°+++</a:t>
            </a:r>
          </a:p>
          <a:p>
            <a:pPr marL="0" indent="0">
              <a:buNone/>
            </a:pPr>
            <a:r>
              <a:rPr lang="fr-FR" b="1" dirty="0" smtClean="0"/>
              <a:t>RETRO FLEXION/40°</a:t>
            </a:r>
          </a:p>
          <a:p>
            <a:pPr marL="0" indent="0">
              <a:buNone/>
            </a:pPr>
            <a:r>
              <a:rPr lang="fr-FR" b="1" dirty="0" smtClean="0">
                <a:solidFill>
                  <a:srgbClr val="FF0000"/>
                </a:solidFill>
              </a:rPr>
              <a:t>PARADOXE DE COODMAN +++++</a:t>
            </a:r>
            <a:endParaRPr lang="fr-FR" b="1" dirty="0">
              <a:solidFill>
                <a:srgbClr val="FF0000"/>
              </a:solidFill>
            </a:endParaRPr>
          </a:p>
        </p:txBody>
      </p:sp>
    </p:spTree>
    <p:extLst>
      <p:ext uri="{BB962C8B-B14F-4D97-AF65-F5344CB8AC3E}">
        <p14:creationId xmlns:p14="http://schemas.microsoft.com/office/powerpoint/2010/main" xmlns="" val="128906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b="1" dirty="0">
                <a:solidFill>
                  <a:srgbClr val="CC0000"/>
                </a:solidFill>
              </a:rPr>
              <a:t>ETUDE RADIOGRAPHIQUE</a:t>
            </a:r>
          </a:p>
        </p:txBody>
      </p:sp>
      <p:sp>
        <p:nvSpPr>
          <p:cNvPr id="18435" name="Rectangle 3"/>
          <p:cNvSpPr>
            <a:spLocks noGrp="1" noChangeArrowheads="1"/>
          </p:cNvSpPr>
          <p:nvPr>
            <p:ph type="body" idx="1"/>
          </p:nvPr>
        </p:nvSpPr>
        <p:spPr/>
        <p:txBody>
          <a:bodyPr/>
          <a:lstStyle/>
          <a:p>
            <a:r>
              <a:rPr lang="fr-FR" b="1" dirty="0">
                <a:solidFill>
                  <a:srgbClr val="0000FF"/>
                </a:solidFill>
              </a:rPr>
              <a:t>FACE</a:t>
            </a:r>
          </a:p>
          <a:p>
            <a:r>
              <a:rPr lang="fr-FR" b="1" dirty="0">
                <a:solidFill>
                  <a:srgbClr val="0000FF"/>
                </a:solidFill>
              </a:rPr>
              <a:t>TRANS THORACIQUE</a:t>
            </a:r>
          </a:p>
          <a:p>
            <a:r>
              <a:rPr lang="fr-FR" b="1" dirty="0">
                <a:solidFill>
                  <a:srgbClr val="0000FF"/>
                </a:solidFill>
              </a:rPr>
              <a:t>TRANS AXILLAIRE</a:t>
            </a:r>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3500438"/>
            <a:ext cx="2087563" cy="280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3716338"/>
            <a:ext cx="2139950" cy="263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2500" y="3429000"/>
            <a:ext cx="2139950" cy="289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847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fr-FR" sz="4000" b="1" dirty="0">
                <a:solidFill>
                  <a:schemeClr val="accent2"/>
                </a:solidFill>
              </a:rPr>
              <a:t>TRAUMATISMES DE LA CEINTURE SCAPULAIRE</a:t>
            </a:r>
          </a:p>
        </p:txBody>
      </p:sp>
      <p:sp>
        <p:nvSpPr>
          <p:cNvPr id="3075" name="Rectangle 3"/>
          <p:cNvSpPr>
            <a:spLocks noGrp="1" noChangeArrowheads="1"/>
          </p:cNvSpPr>
          <p:nvPr>
            <p:ph type="body" idx="1"/>
          </p:nvPr>
        </p:nvSpPr>
        <p:spPr/>
        <p:txBody>
          <a:bodyPr/>
          <a:lstStyle/>
          <a:p>
            <a:r>
              <a:rPr lang="fr-FR" b="1" dirty="0">
                <a:solidFill>
                  <a:srgbClr val="CC0000"/>
                </a:solidFill>
              </a:rPr>
              <a:t>Luxation épaule +++</a:t>
            </a:r>
          </a:p>
          <a:p>
            <a:r>
              <a:rPr lang="fr-FR" b="1" dirty="0">
                <a:solidFill>
                  <a:srgbClr val="CC0000"/>
                </a:solidFill>
              </a:rPr>
              <a:t>Fr clavicule ++</a:t>
            </a:r>
          </a:p>
          <a:p>
            <a:r>
              <a:rPr lang="fr-FR" b="1" dirty="0" err="1" smtClean="0">
                <a:solidFill>
                  <a:srgbClr val="CC0000"/>
                </a:solidFill>
              </a:rPr>
              <a:t>Fr.es.humérus</a:t>
            </a:r>
            <a:r>
              <a:rPr lang="fr-FR" b="1" dirty="0" smtClean="0">
                <a:solidFill>
                  <a:srgbClr val="CC0000"/>
                </a:solidFill>
              </a:rPr>
              <a:t> +</a:t>
            </a:r>
          </a:p>
          <a:p>
            <a:r>
              <a:rPr lang="fr-FR" b="1" dirty="0" smtClean="0">
                <a:solidFill>
                  <a:srgbClr val="CC0000"/>
                </a:solidFill>
              </a:rPr>
              <a:t>Luxation </a:t>
            </a:r>
            <a:r>
              <a:rPr lang="fr-FR" b="1" dirty="0">
                <a:solidFill>
                  <a:srgbClr val="CC0000"/>
                </a:solidFill>
              </a:rPr>
              <a:t>acromio </a:t>
            </a:r>
            <a:r>
              <a:rPr lang="fr-FR" b="1" dirty="0" smtClean="0">
                <a:solidFill>
                  <a:srgbClr val="CC0000"/>
                </a:solidFill>
              </a:rPr>
              <a:t>claviculaire</a:t>
            </a:r>
            <a:endParaRPr lang="fr-FR" b="1" dirty="0">
              <a:solidFill>
                <a:srgbClr val="CC0000"/>
              </a:solidFill>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025" y="1484313"/>
            <a:ext cx="2117725"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1426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446807"/>
            <a:ext cx="7772400" cy="1470025"/>
          </a:xfrm>
        </p:spPr>
        <p:txBody>
          <a:bodyPr/>
          <a:lstStyle/>
          <a:p>
            <a:r>
              <a:rPr lang="fr-FR" b="1" dirty="0"/>
              <a:t>LUXATION EPAULE</a:t>
            </a:r>
          </a:p>
        </p:txBody>
      </p:sp>
      <p:sp>
        <p:nvSpPr>
          <p:cNvPr id="2051" name="Rectangle 3"/>
          <p:cNvSpPr>
            <a:spLocks noGrp="1" noChangeArrowheads="1"/>
          </p:cNvSpPr>
          <p:nvPr>
            <p:ph type="subTitle" idx="1"/>
          </p:nvPr>
        </p:nvSpPr>
        <p:spPr>
          <a:xfrm>
            <a:off x="395288" y="3284538"/>
            <a:ext cx="5616575" cy="2881312"/>
          </a:xfrm>
        </p:spPr>
        <p:txBody>
          <a:bodyPr/>
          <a:lstStyle/>
          <a:p>
            <a:pPr>
              <a:lnSpc>
                <a:spcPct val="80000"/>
              </a:lnSpc>
            </a:pPr>
            <a:endParaRPr lang="fr-FR" sz="2800" b="1" dirty="0">
              <a:solidFill>
                <a:srgbClr val="FF0000"/>
              </a:solidFill>
            </a:endParaRPr>
          </a:p>
        </p:txBody>
      </p:sp>
      <p:pic>
        <p:nvPicPr>
          <p:cNvPr id="2052" name="Picture 4" descr="img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916832"/>
            <a:ext cx="6804372" cy="4797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984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z="4000" b="1" dirty="0" smtClean="0">
                <a:solidFill>
                  <a:srgbClr val="FF0000"/>
                </a:solidFill>
              </a:rPr>
              <a:t/>
            </a:r>
            <a:br>
              <a:rPr lang="fr-FR" sz="4000" b="1" dirty="0" smtClean="0">
                <a:solidFill>
                  <a:srgbClr val="FF0000"/>
                </a:solidFill>
              </a:rPr>
            </a:br>
            <a:r>
              <a:rPr lang="fr-FR" sz="4000" b="1" dirty="0" smtClean="0">
                <a:solidFill>
                  <a:srgbClr val="FF0000"/>
                </a:solidFill>
              </a:rPr>
              <a:t>MECANISMES</a:t>
            </a:r>
          </a:p>
        </p:txBody>
      </p:sp>
      <p:sp>
        <p:nvSpPr>
          <p:cNvPr id="6147" name="Rectangle 3"/>
          <p:cNvSpPr>
            <a:spLocks noGrp="1" noChangeArrowheads="1"/>
          </p:cNvSpPr>
          <p:nvPr>
            <p:ph type="body" idx="1"/>
          </p:nvPr>
        </p:nvSpPr>
        <p:spPr>
          <a:xfrm>
            <a:off x="457200" y="1600200"/>
            <a:ext cx="8229600" cy="5141168"/>
          </a:xfrm>
        </p:spPr>
        <p:txBody>
          <a:bodyPr/>
          <a:lstStyle/>
          <a:p>
            <a:pPr marL="0" indent="0" eaLnBrk="1" hangingPunct="1">
              <a:buNone/>
            </a:pPr>
            <a:endParaRPr lang="fr-FR" sz="2400" b="1" dirty="0" smtClean="0"/>
          </a:p>
          <a:p>
            <a:pPr eaLnBrk="1" hangingPunct="1"/>
            <a:r>
              <a:rPr lang="fr-FR" sz="2400" b="1" dirty="0" smtClean="0">
                <a:solidFill>
                  <a:srgbClr val="FF0000"/>
                </a:solidFill>
              </a:rPr>
              <a:t> indirect</a:t>
            </a:r>
            <a:r>
              <a:rPr lang="fr-FR" sz="2400" b="1" dirty="0" smtClean="0"/>
              <a:t> (mouvement d’armé contré, traction sur le bras, abduction-rotation externe forcée).</a:t>
            </a:r>
          </a:p>
        </p:txBody>
      </p:sp>
      <p:pic>
        <p:nvPicPr>
          <p:cNvPr id="6148" name="Picture 4" descr="img0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2924944"/>
            <a:ext cx="4392488" cy="351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620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sz="4000" b="1" dirty="0" smtClean="0">
                <a:solidFill>
                  <a:srgbClr val="FF0000"/>
                </a:solidFill>
              </a:rPr>
              <a:t>LUXATION EPAULE</a:t>
            </a:r>
            <a:br>
              <a:rPr lang="fr-FR" sz="4000" b="1" dirty="0" smtClean="0">
                <a:solidFill>
                  <a:srgbClr val="FF0000"/>
                </a:solidFill>
              </a:rPr>
            </a:br>
            <a:r>
              <a:rPr lang="fr-FR" sz="4000" b="1" dirty="0" smtClean="0">
                <a:solidFill>
                  <a:srgbClr val="FF0000"/>
                </a:solidFill>
              </a:rPr>
              <a:t>antiroi interne</a:t>
            </a:r>
          </a:p>
        </p:txBody>
      </p:sp>
      <p:sp>
        <p:nvSpPr>
          <p:cNvPr id="7171" name="Rectangle 3"/>
          <p:cNvSpPr>
            <a:spLocks noGrp="1" noChangeArrowheads="1"/>
          </p:cNvSpPr>
          <p:nvPr>
            <p:ph type="body" idx="1"/>
          </p:nvPr>
        </p:nvSpPr>
        <p:spPr>
          <a:xfrm>
            <a:off x="395288" y="1600200"/>
            <a:ext cx="8291512" cy="5257800"/>
          </a:xfrm>
        </p:spPr>
        <p:txBody>
          <a:bodyPr/>
          <a:lstStyle/>
          <a:p>
            <a:pPr eaLnBrk="1" hangingPunct="1">
              <a:buFontTx/>
              <a:buNone/>
            </a:pPr>
            <a:endParaRPr lang="fr-FR" sz="2400" b="1" dirty="0" smtClean="0">
              <a:solidFill>
                <a:srgbClr val="FF0000"/>
              </a:solidFill>
            </a:endParaRPr>
          </a:p>
          <a:p>
            <a:pPr eaLnBrk="1" hangingPunct="1">
              <a:buFontTx/>
              <a:buNone/>
            </a:pPr>
            <a:r>
              <a:rPr lang="fr-FR" sz="2400" b="1" dirty="0" smtClean="0"/>
              <a:t>-signe de l’épaulette</a:t>
            </a:r>
          </a:p>
          <a:p>
            <a:pPr eaLnBrk="1" hangingPunct="1">
              <a:buFontTx/>
              <a:buNone/>
            </a:pPr>
            <a:r>
              <a:rPr lang="fr-FR" sz="2400" b="1" dirty="0" smtClean="0"/>
              <a:t>-</a:t>
            </a:r>
            <a:r>
              <a:rPr lang="fr-FR" sz="2400" b="1" dirty="0" smtClean="0">
                <a:solidFill>
                  <a:srgbClr val="FF0000"/>
                </a:solidFill>
              </a:rPr>
              <a:t>coup de hache externe</a:t>
            </a:r>
          </a:p>
          <a:p>
            <a:pPr eaLnBrk="1" hangingPunct="1">
              <a:buFontTx/>
              <a:buNone/>
            </a:pPr>
            <a:r>
              <a:rPr lang="fr-FR" sz="2400" b="1" dirty="0" smtClean="0"/>
              <a:t>-</a:t>
            </a:r>
            <a:r>
              <a:rPr lang="fr-FR" sz="2400" b="1" dirty="0" smtClean="0">
                <a:solidFill>
                  <a:srgbClr val="FF0000"/>
                </a:solidFill>
              </a:rPr>
              <a:t>Abduction bras irréductible</a:t>
            </a:r>
          </a:p>
          <a:p>
            <a:pPr eaLnBrk="1" hangingPunct="1">
              <a:buFontTx/>
              <a:buNone/>
            </a:pPr>
            <a:r>
              <a:rPr lang="fr-FR" sz="2400" b="1" dirty="0" smtClean="0">
                <a:solidFill>
                  <a:schemeClr val="tx2"/>
                </a:solidFill>
              </a:rPr>
              <a:t>-vacuité espace sous acromiale</a:t>
            </a:r>
          </a:p>
          <a:p>
            <a:pPr eaLnBrk="1" hangingPunct="1">
              <a:buFontTx/>
              <a:buNone/>
            </a:pPr>
            <a:r>
              <a:rPr lang="fr-FR" sz="2400" b="1" dirty="0" smtClean="0">
                <a:solidFill>
                  <a:schemeClr val="tx2"/>
                </a:solidFill>
              </a:rPr>
              <a:t>-tête humérale position </a:t>
            </a:r>
          </a:p>
          <a:p>
            <a:pPr eaLnBrk="1" hangingPunct="1">
              <a:buFontTx/>
              <a:buNone/>
            </a:pPr>
            <a:r>
              <a:rPr lang="fr-FR" sz="2400" b="1" dirty="0">
                <a:solidFill>
                  <a:schemeClr val="tx2"/>
                </a:solidFill>
              </a:rPr>
              <a:t> </a:t>
            </a:r>
            <a:r>
              <a:rPr lang="fr-FR" sz="2400" b="1" dirty="0" smtClean="0">
                <a:solidFill>
                  <a:schemeClr val="tx2"/>
                </a:solidFill>
              </a:rPr>
              <a:t> sous coracoïdienne</a:t>
            </a:r>
          </a:p>
          <a:p>
            <a:pPr eaLnBrk="1" hangingPunct="1">
              <a:buFontTx/>
              <a:buNone/>
            </a:pPr>
            <a:endParaRPr lang="fr-FR" sz="2400" b="1" dirty="0" smtClean="0">
              <a:solidFill>
                <a:schemeClr val="tx2"/>
              </a:solidFill>
            </a:endParaRP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2060848"/>
            <a:ext cx="3507730"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8293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309</TotalTime>
  <Words>698</Words>
  <Application>Microsoft Office PowerPoint</Application>
  <PresentationFormat>Affichage à l'écran (4:3)</PresentationFormat>
  <Paragraphs>174</Paragraphs>
  <Slides>38</Slides>
  <Notes>0</Notes>
  <HiddenSlides>0</HiddenSlides>
  <MMClips>0</MMClips>
  <ScaleCrop>false</ScaleCrop>
  <HeadingPairs>
    <vt:vector size="4" baseType="variant">
      <vt:variant>
        <vt:lpstr>Thème</vt:lpstr>
      </vt:variant>
      <vt:variant>
        <vt:i4>12</vt:i4>
      </vt:variant>
      <vt:variant>
        <vt:lpstr>Titres des diapositives</vt:lpstr>
      </vt:variant>
      <vt:variant>
        <vt:i4>38</vt:i4>
      </vt:variant>
    </vt:vector>
  </HeadingPairs>
  <TitlesOfParts>
    <vt:vector size="50" baseType="lpstr">
      <vt:lpstr>Thème Office</vt:lpstr>
      <vt:lpstr>Modèle par défaut</vt:lpstr>
      <vt:lpstr>1_Modèle par défaut</vt:lpstr>
      <vt:lpstr>2_Modèle par défaut</vt:lpstr>
      <vt:lpstr>3_Modèle par défaut</vt:lpstr>
      <vt:lpstr>4_Modèle par défaut</vt:lpstr>
      <vt:lpstr>5_Modèle par défaut</vt:lpstr>
      <vt:lpstr>6_Modèle par défaut</vt:lpstr>
      <vt:lpstr>7_Modèle par défaut</vt:lpstr>
      <vt:lpstr>8_Modèle par défaut</vt:lpstr>
      <vt:lpstr>9_Modèle par défaut</vt:lpstr>
      <vt:lpstr>10_Modèle par défaut</vt:lpstr>
      <vt:lpstr>TD EPAULE BRAS EXTERNE 5° ANNEE</vt:lpstr>
      <vt:lpstr>EPAULE-ceinture scapulaire</vt:lpstr>
      <vt:lpstr>TRAUMATISMES DE LA CEINTURE SCAPULAIRE rappel anatomique et physiologique</vt:lpstr>
      <vt:lpstr>PHYSIOLOGIE</vt:lpstr>
      <vt:lpstr>ETUDE RADIOGRAPHIQUE</vt:lpstr>
      <vt:lpstr>TRAUMATISMES DE LA CEINTURE SCAPULAIRE</vt:lpstr>
      <vt:lpstr>LUXATION EPAULE</vt:lpstr>
      <vt:lpstr> MECANISMES</vt:lpstr>
      <vt:lpstr>LUXATION EPAULE antiroi interne</vt:lpstr>
      <vt:lpstr>LUXATION EPAULE posterieure</vt:lpstr>
      <vt:lpstr>EXAMEN CLINIQUE</vt:lpstr>
      <vt:lpstr>LUXATION EPAULE traitement</vt:lpstr>
      <vt:lpstr>CAS CLINIQUE</vt:lpstr>
      <vt:lpstr>Fracture de l’extrémité supérieure de l’humérus</vt:lpstr>
      <vt:lpstr>Fr.es.humérus </vt:lpstr>
      <vt:lpstr>ANATOMIE PATHOLOGIE</vt:lpstr>
      <vt:lpstr>EXTRA ARTICULAIRE TROCHITER/ TROCHIN/SOUS TUBEROSITAIRE</vt:lpstr>
      <vt:lpstr>ARTICULAIRE COL ANATOMIQUE/CEPHALO TUBEROSITAIRES</vt:lpstr>
      <vt:lpstr>CAS CLINIQUE</vt:lpstr>
      <vt:lpstr>LUXATION ACROMIO CLAVICULAIRE</vt:lpstr>
      <vt:lpstr>LUXATION ACRO MOI CLAVICULAIRE</vt:lpstr>
      <vt:lpstr>LUXATION ACROMIO CLAVICULAIRE ANAPATH</vt:lpstr>
      <vt:lpstr>CLINIQUE</vt:lpstr>
      <vt:lpstr>TRAITEMENT</vt:lpstr>
      <vt:lpstr>TRAITEMENT</vt:lpstr>
      <vt:lpstr>Cas clinique</vt:lpstr>
      <vt:lpstr>FR CLAVICULE</vt:lpstr>
      <vt:lpstr>EPIDEMIOLOGIE</vt:lpstr>
      <vt:lpstr> diagnostic clinique</vt:lpstr>
      <vt:lpstr> traitement</vt:lpstr>
      <vt:lpstr>CAS CLINIQUE</vt:lpstr>
      <vt:lpstr>TRAUMATISME BRAS</vt:lpstr>
      <vt:lpstr>FRACTURE DIAPYSE HUMERALE   </vt:lpstr>
      <vt:lpstr>  FRACTURE DIAPYSE HUMERALE   NERF RADIAL </vt:lpstr>
      <vt:lpstr>NERF RADIAL</vt:lpstr>
      <vt:lpstr>  FORMES CLINIQUES  </vt:lpstr>
      <vt:lpstr> TRAITEMENT</vt:lpstr>
      <vt:lpstr>CAS CLINIQUE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CD</dc:creator>
  <cp:lastModifiedBy>degh_khal</cp:lastModifiedBy>
  <cp:revision>57</cp:revision>
  <dcterms:created xsi:type="dcterms:W3CDTF">2013-01-01T08:09:04Z</dcterms:created>
  <dcterms:modified xsi:type="dcterms:W3CDTF">2020-04-20T13:02:16Z</dcterms:modified>
</cp:coreProperties>
</file>