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6" r:id="rId2"/>
    <p:sldId id="325" r:id="rId3"/>
    <p:sldId id="284" r:id="rId4"/>
    <p:sldId id="307" r:id="rId5"/>
    <p:sldId id="308" r:id="rId6"/>
    <p:sldId id="309" r:id="rId7"/>
    <p:sldId id="310" r:id="rId8"/>
    <p:sldId id="311" r:id="rId9"/>
    <p:sldId id="327" r:id="rId10"/>
    <p:sldId id="312" r:id="rId11"/>
    <p:sldId id="313" r:id="rId12"/>
    <p:sldId id="302" r:id="rId13"/>
    <p:sldId id="326" r:id="rId14"/>
    <p:sldId id="331" r:id="rId15"/>
    <p:sldId id="314" r:id="rId16"/>
    <p:sldId id="315" r:id="rId17"/>
    <p:sldId id="321" r:id="rId18"/>
    <p:sldId id="322" r:id="rId19"/>
    <p:sldId id="323" r:id="rId20"/>
    <p:sldId id="324" r:id="rId21"/>
    <p:sldId id="329" r:id="rId22"/>
    <p:sldId id="292" r:id="rId23"/>
    <p:sldId id="270" r:id="rId24"/>
    <p:sldId id="299" r:id="rId25"/>
    <p:sldId id="300" r:id="rId26"/>
    <p:sldId id="271" r:id="rId27"/>
    <p:sldId id="280" r:id="rId28"/>
    <p:sldId id="278" r:id="rId29"/>
    <p:sldId id="273" r:id="rId30"/>
    <p:sldId id="281" r:id="rId3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0"/>
  </p:normalViewPr>
  <p:slideViewPr>
    <p:cSldViewPr>
      <p:cViewPr varScale="1">
        <p:scale>
          <a:sx n="95" d="100"/>
          <a:sy n="95" d="100"/>
        </p:scale>
        <p:origin x="14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9841E5E-C1F0-4B99-AB6F-E10BADCA98E3}" type="datetimeFigureOut">
              <a:rPr lang="ar-SA"/>
              <a:pPr>
                <a:defRPr/>
              </a:pPr>
              <a:t>25 جمادى الأولى، 1442</a:t>
            </a:fld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8BDCAAF-DAC5-4058-943A-47B88546456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1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72FEF-4929-4B86-B6F3-FAACF4FE2F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6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49343-0F9D-464A-B298-F9CF2DB3F3A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76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200AE-9E23-4902-B0B7-BF2E84643C8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1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5684E-9186-480B-9FD0-CB54244E0C4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647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86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/>
              <a:t>CXCR3:cxcl9,10,11 CXCR6:CXCL16 CCR1:3,5,7,8,14,15,16,23 CCR5:3,4,5,8,11,14,16		</a:t>
            </a:r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DD990-0F8D-40D6-88D1-2EE8FADADC4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571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69AE4-56A8-4DF8-B61E-EE9BF5395C0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38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B097D-4BDD-4581-AA44-80E4212FEEFF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022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67ECB-65EF-43EA-81A7-573650844738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856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085FC-134A-47C9-A5F7-B7DAD6B2C37A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3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BA548-5060-499D-96E8-A0262BD3AED0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22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5F4A1-64D7-4117-BDD2-894CD321DD3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104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388AA-0A75-45CE-89CC-F27BE134043D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340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15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7388E-B65D-4E7D-9C14-2B15D67D95B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6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08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9077B-779D-486E-A13D-E0E4BF6E9AC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82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D0789-CEB4-4831-9721-9B883FF8416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9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15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51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1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1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CEF17-E409-4A86-83D0-B2DCA62A9F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826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5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46435-BDFC-478F-BAD7-EEE0B5BA5C9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85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3AA49-5598-4A41-9424-6D3DF3D7E67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988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E84C2-0F1F-4A25-8958-E23DEFCA995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71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92447-D21C-478F-A0F9-E9E97D5B985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424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0E0F8-773D-4230-A8B2-39E86565A62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363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A5FC3-2685-40A5-ACA6-08CA273A66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7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2946-8980-4B52-8F68-99F5E5095F20}" type="datetimeFigureOut">
              <a:rPr lang="fr-FR"/>
              <a:pPr>
                <a:defRPr/>
              </a:pPr>
              <a:t>08/01/2021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DE98-17ED-42CF-BF85-8A609724ED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9458-A135-4B22-B418-E41E431A58C9}" type="datetimeFigureOut">
              <a:rPr lang="fr-FR"/>
              <a:pPr>
                <a:defRPr/>
              </a:pPr>
              <a:t>08/01/2021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C7740-4A80-4495-B3E6-DEB05AE46B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AA75-5173-4EDA-BB1A-D26B65528105}" type="datetimeFigureOut">
              <a:rPr lang="fr-FR"/>
              <a:pPr>
                <a:defRPr/>
              </a:pPr>
              <a:t>08/01/2021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AEBDB-92DA-45A0-8389-7FC7C6DDD0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7C47-B81A-40FC-A0F6-506F14BADB45}" type="datetimeFigureOut">
              <a:rPr lang="fr-FR"/>
              <a:pPr>
                <a:defRPr/>
              </a:pPr>
              <a:t>08/01/2021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3A9A-3B93-4C5A-9D6F-D1D9B9B1EE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2002-BD1D-4058-87DA-3FB145B06BC5}" type="datetimeFigureOut">
              <a:rPr lang="fr-FR"/>
              <a:pPr>
                <a:defRPr/>
              </a:pPr>
              <a:t>08/01/2021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C81B-6B53-4469-BEC1-460499FFB3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127D-9153-46FD-A839-AA25483B42B3}" type="datetimeFigureOut">
              <a:rPr lang="fr-FR"/>
              <a:pPr>
                <a:defRPr/>
              </a:pPr>
              <a:t>08/01/2021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C168-E63A-47D7-8F11-4CD891F651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8C91-56C0-4273-B538-57722B5F7076}" type="datetimeFigureOut">
              <a:rPr lang="fr-FR"/>
              <a:pPr>
                <a:defRPr/>
              </a:pPr>
              <a:t>08/01/2021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C27F-AEDB-460C-9140-09A6D8F673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56788-D723-4302-8D99-32B5E92B4332}" type="datetimeFigureOut">
              <a:rPr lang="fr-FR"/>
              <a:pPr>
                <a:defRPr/>
              </a:pPr>
              <a:t>08/01/2021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DCAA8-DC0E-40E6-A84E-FBFEEE38C0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D2B5-47AE-4B46-8B52-5A35B791F667}" type="datetimeFigureOut">
              <a:rPr lang="fr-FR"/>
              <a:pPr>
                <a:defRPr/>
              </a:pPr>
              <a:t>08/01/2021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042C-0D12-475A-912C-9F76CC4BCA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89B7-175D-4B4C-9838-DA0710A7DB3A}" type="datetimeFigureOut">
              <a:rPr lang="fr-FR"/>
              <a:pPr>
                <a:defRPr/>
              </a:pPr>
              <a:t>08/01/2021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8CB6-C000-437F-9712-4F0D6D879F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5417-52E9-4849-9AB0-E472436A3A37}" type="datetimeFigureOut">
              <a:rPr lang="fr-FR"/>
              <a:pPr>
                <a:defRPr/>
              </a:pPr>
              <a:t>08/01/2021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DB29-3FD4-4CAA-9167-272430D1F6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AC9C940-4383-474C-B79F-47116DA07083}" type="datetimeFigureOut">
              <a:rPr lang="fr-FR"/>
              <a:pPr>
                <a:defRPr/>
              </a:pPr>
              <a:t>08/01/2021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898EF45-842A-4D90-BAA4-24D3A5F17E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3600400"/>
          </a:xfrm>
        </p:spPr>
        <p:txBody>
          <a:bodyPr/>
          <a:lstStyle/>
          <a:p>
            <a:pPr algn="ctr" eaLnBrk="1" hangingPunct="1"/>
            <a:r>
              <a:rPr lang="fr-FR" dirty="0"/>
              <a:t>HYPERSENSIBILITE TYPE IV</a:t>
            </a:r>
            <a:br>
              <a:rPr lang="fr-FR" dirty="0"/>
            </a:br>
            <a:r>
              <a:rPr lang="fr-FR" sz="3200" dirty="0">
                <a:solidFill>
                  <a:srgbClr val="FF0000"/>
                </a:solidFill>
              </a:rPr>
              <a:t>Pr. MERICHE .H </a:t>
            </a:r>
            <a:br>
              <a:rPr lang="fr-FR" sz="3200" dirty="0">
                <a:solidFill>
                  <a:srgbClr val="FF0000"/>
                </a:solidFill>
              </a:rPr>
            </a:br>
            <a:r>
              <a:rPr lang="fr-FR" sz="2000" dirty="0">
                <a:solidFill>
                  <a:srgbClr val="FF0000"/>
                </a:solidFill>
              </a:rPr>
              <a:t>Service d’Immunologie </a:t>
            </a:r>
            <a:br>
              <a:rPr lang="fr-FR" sz="2000" dirty="0">
                <a:solidFill>
                  <a:srgbClr val="FF0000"/>
                </a:solidFill>
              </a:rPr>
            </a:br>
            <a:r>
              <a:rPr lang="fr-FR" sz="2000" dirty="0">
                <a:solidFill>
                  <a:srgbClr val="FF0000"/>
                </a:solidFill>
              </a:rPr>
              <a:t>CHU .Annaba </a:t>
            </a:r>
            <a:br>
              <a:rPr lang="fr-FR" dirty="0">
                <a:solidFill>
                  <a:srgbClr val="FF0000"/>
                </a:solidFill>
              </a:rPr>
            </a:b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7800" y="1141413"/>
            <a:ext cx="2187575" cy="869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b="1">
                <a:solidFill>
                  <a:srgbClr val="000099"/>
                </a:solidFill>
                <a:latin typeface="Times New Roman" pitchFamily="18" charset="0"/>
              </a:rPr>
              <a:t>Sensibilisation :</a:t>
            </a:r>
          </a:p>
          <a:p>
            <a:pPr algn="ctr">
              <a:lnSpc>
                <a:spcPct val="70000"/>
              </a:lnSpc>
            </a:pPr>
            <a:r>
              <a:rPr lang="fr-FR" b="1">
                <a:solidFill>
                  <a:srgbClr val="000099"/>
                </a:solidFill>
                <a:latin typeface="Times New Roman" pitchFamily="18" charset="0"/>
              </a:rPr>
              <a:t>première infection ou</a:t>
            </a:r>
          </a:p>
          <a:p>
            <a:pPr algn="ctr">
              <a:lnSpc>
                <a:spcPct val="70000"/>
              </a:lnSpc>
            </a:pPr>
            <a:r>
              <a:rPr lang="fr-FR" b="1">
                <a:solidFill>
                  <a:srgbClr val="000099"/>
                </a:solidFill>
                <a:latin typeface="Times New Roman" pitchFamily="18" charset="0"/>
              </a:rPr>
              <a:t>immunisation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" y="2335213"/>
            <a:ext cx="2187575" cy="4801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b="1" dirty="0">
                <a:solidFill>
                  <a:srgbClr val="000099"/>
                </a:solidFill>
                <a:latin typeface="Times New Roman" pitchFamily="18" charset="0"/>
              </a:rPr>
              <a:t>Déclanchement :</a:t>
            </a:r>
          </a:p>
          <a:p>
            <a:pPr algn="ctr">
              <a:lnSpc>
                <a:spcPct val="70000"/>
              </a:lnSpc>
            </a:pPr>
            <a:r>
              <a:rPr lang="fr-FR" b="1" dirty="0">
                <a:solidFill>
                  <a:srgbClr val="000099"/>
                </a:solidFill>
                <a:latin typeface="Times New Roman" pitchFamily="18" charset="0"/>
              </a:rPr>
              <a:t>seconde infection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8013" y="557213"/>
            <a:ext cx="2835275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medical_4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00144">
            <a:off x="4108451" y="2406650"/>
            <a:ext cx="11033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389438" y="2762250"/>
            <a:ext cx="111125" cy="50800"/>
          </a:xfrm>
          <a:prstGeom prst="line">
            <a:avLst/>
          </a:prstGeom>
          <a:noFill/>
          <a:ln w="9525">
            <a:pattFill prst="pct50">
              <a:fgClr>
                <a:srgbClr val="4F2B4C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3" name="Freeform 7" descr="50 %"/>
          <p:cNvSpPr>
            <a:spLocks/>
          </p:cNvSpPr>
          <p:nvPr/>
        </p:nvSpPr>
        <p:spPr bwMode="auto">
          <a:xfrm>
            <a:off x="4221163" y="2855913"/>
            <a:ext cx="265112" cy="196850"/>
          </a:xfrm>
          <a:custGeom>
            <a:avLst/>
            <a:gdLst>
              <a:gd name="T0" fmla="*/ 2147483647 w 172"/>
              <a:gd name="T1" fmla="*/ 0 h 130"/>
              <a:gd name="T2" fmla="*/ 2147483647 w 172"/>
              <a:gd name="T3" fmla="*/ 2147483647 h 130"/>
              <a:gd name="T4" fmla="*/ 2147483647 w 172"/>
              <a:gd name="T5" fmla="*/ 2147483647 h 130"/>
              <a:gd name="T6" fmla="*/ 2147483647 w 172"/>
              <a:gd name="T7" fmla="*/ 2147483647 h 130"/>
              <a:gd name="T8" fmla="*/ 2147483647 w 172"/>
              <a:gd name="T9" fmla="*/ 2147483647 h 130"/>
              <a:gd name="T10" fmla="*/ 2147483647 w 172"/>
              <a:gd name="T11" fmla="*/ 2147483647 h 130"/>
              <a:gd name="T12" fmla="*/ 2147483647 w 172"/>
              <a:gd name="T13" fmla="*/ 2147483647 h 130"/>
              <a:gd name="T14" fmla="*/ 2147483647 w 172"/>
              <a:gd name="T15" fmla="*/ 2147483647 h 130"/>
              <a:gd name="T16" fmla="*/ 2147483647 w 172"/>
              <a:gd name="T17" fmla="*/ 2147483647 h 130"/>
              <a:gd name="T18" fmla="*/ 2147483647 w 172"/>
              <a:gd name="T19" fmla="*/ 2147483647 h 130"/>
              <a:gd name="T20" fmla="*/ 2147483647 w 172"/>
              <a:gd name="T21" fmla="*/ 2147483647 h 130"/>
              <a:gd name="T22" fmla="*/ 2147483647 w 172"/>
              <a:gd name="T23" fmla="*/ 2147483647 h 130"/>
              <a:gd name="T24" fmla="*/ 2147483647 w 172"/>
              <a:gd name="T25" fmla="*/ 2147483647 h 130"/>
              <a:gd name="T26" fmla="*/ 2147483647 w 172"/>
              <a:gd name="T27" fmla="*/ 2147483647 h 130"/>
              <a:gd name="T28" fmla="*/ 2147483647 w 172"/>
              <a:gd name="T29" fmla="*/ 2147483647 h 130"/>
              <a:gd name="T30" fmla="*/ 2147483647 w 172"/>
              <a:gd name="T31" fmla="*/ 2147483647 h 130"/>
              <a:gd name="T32" fmla="*/ 2147483647 w 172"/>
              <a:gd name="T33" fmla="*/ 2147483647 h 130"/>
              <a:gd name="T34" fmla="*/ 2147483647 w 172"/>
              <a:gd name="T35" fmla="*/ 2147483647 h 130"/>
              <a:gd name="T36" fmla="*/ 2147483647 w 172"/>
              <a:gd name="T37" fmla="*/ 2147483647 h 130"/>
              <a:gd name="T38" fmla="*/ 2147483647 w 172"/>
              <a:gd name="T39" fmla="*/ 0 h 13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2"/>
              <a:gd name="T61" fmla="*/ 0 h 130"/>
              <a:gd name="T62" fmla="*/ 172 w 172"/>
              <a:gd name="T63" fmla="*/ 130 h 13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2" h="130">
                <a:moveTo>
                  <a:pt x="21" y="0"/>
                </a:moveTo>
                <a:cubicBezTo>
                  <a:pt x="17" y="5"/>
                  <a:pt x="15" y="17"/>
                  <a:pt x="10" y="21"/>
                </a:cubicBezTo>
                <a:cubicBezTo>
                  <a:pt x="8" y="32"/>
                  <a:pt x="0" y="46"/>
                  <a:pt x="16" y="48"/>
                </a:cubicBezTo>
                <a:cubicBezTo>
                  <a:pt x="25" y="55"/>
                  <a:pt x="53" y="60"/>
                  <a:pt x="64" y="62"/>
                </a:cubicBezTo>
                <a:cubicBezTo>
                  <a:pt x="75" y="70"/>
                  <a:pt x="72" y="85"/>
                  <a:pt x="84" y="93"/>
                </a:cubicBezTo>
                <a:cubicBezTo>
                  <a:pt x="89" y="96"/>
                  <a:pt x="100" y="101"/>
                  <a:pt x="100" y="101"/>
                </a:cubicBezTo>
                <a:cubicBezTo>
                  <a:pt x="105" y="107"/>
                  <a:pt x="107" y="112"/>
                  <a:pt x="114" y="116"/>
                </a:cubicBezTo>
                <a:cubicBezTo>
                  <a:pt x="124" y="130"/>
                  <a:pt x="127" y="125"/>
                  <a:pt x="148" y="123"/>
                </a:cubicBezTo>
                <a:cubicBezTo>
                  <a:pt x="154" y="118"/>
                  <a:pt x="153" y="116"/>
                  <a:pt x="156" y="110"/>
                </a:cubicBezTo>
                <a:cubicBezTo>
                  <a:pt x="158" y="103"/>
                  <a:pt x="170" y="71"/>
                  <a:pt x="171" y="65"/>
                </a:cubicBezTo>
                <a:cubicBezTo>
                  <a:pt x="172" y="57"/>
                  <a:pt x="166" y="62"/>
                  <a:pt x="160" y="59"/>
                </a:cubicBezTo>
                <a:cubicBezTo>
                  <a:pt x="148" y="53"/>
                  <a:pt x="147" y="48"/>
                  <a:pt x="133" y="46"/>
                </a:cubicBezTo>
                <a:cubicBezTo>
                  <a:pt x="128" y="43"/>
                  <a:pt x="116" y="35"/>
                  <a:pt x="110" y="34"/>
                </a:cubicBezTo>
                <a:cubicBezTo>
                  <a:pt x="89" y="35"/>
                  <a:pt x="115" y="34"/>
                  <a:pt x="103" y="44"/>
                </a:cubicBezTo>
                <a:cubicBezTo>
                  <a:pt x="101" y="53"/>
                  <a:pt x="86" y="66"/>
                  <a:pt x="77" y="67"/>
                </a:cubicBezTo>
                <a:cubicBezTo>
                  <a:pt x="72" y="70"/>
                  <a:pt x="81" y="61"/>
                  <a:pt x="77" y="62"/>
                </a:cubicBezTo>
                <a:cubicBezTo>
                  <a:pt x="73" y="63"/>
                  <a:pt x="52" y="77"/>
                  <a:pt x="55" y="72"/>
                </a:cubicBezTo>
                <a:cubicBezTo>
                  <a:pt x="57" y="59"/>
                  <a:pt x="85" y="40"/>
                  <a:pt x="93" y="29"/>
                </a:cubicBezTo>
                <a:cubicBezTo>
                  <a:pt x="81" y="22"/>
                  <a:pt x="65" y="37"/>
                  <a:pt x="71" y="20"/>
                </a:cubicBezTo>
                <a:cubicBezTo>
                  <a:pt x="66" y="9"/>
                  <a:pt x="31" y="6"/>
                  <a:pt x="21" y="0"/>
                </a:cubicBezTo>
                <a:close/>
              </a:path>
            </a:pathLst>
          </a:custGeom>
          <a:pattFill prst="pct50">
            <a:fgClr>
              <a:srgbClr val="D381FF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3711575" y="4722813"/>
            <a:ext cx="612775" cy="244475"/>
            <a:chOff x="1770" y="3063"/>
            <a:chExt cx="386" cy="154"/>
          </a:xfrm>
        </p:grpSpPr>
        <p:sp>
          <p:nvSpPr>
            <p:cNvPr id="14362" name="Rectangle 9"/>
            <p:cNvSpPr>
              <a:spLocks noChangeArrowheads="1"/>
            </p:cNvSpPr>
            <p:nvPr/>
          </p:nvSpPr>
          <p:spPr bwMode="auto">
            <a:xfrm>
              <a:off x="1771" y="3080"/>
              <a:ext cx="384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63" name="Text Box 10"/>
            <p:cNvSpPr txBox="1">
              <a:spLocks noChangeArrowheads="1"/>
            </p:cNvSpPr>
            <p:nvPr/>
          </p:nvSpPr>
          <p:spPr bwMode="auto">
            <a:xfrm>
              <a:off x="1770" y="3063"/>
              <a:ext cx="38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solidFill>
                    <a:srgbClr val="000099"/>
                  </a:solidFill>
                  <a:latin typeface="Times New Roman" pitchFamily="18" charset="0"/>
                </a:rPr>
                <a:t>4 heures</a:t>
              </a:r>
            </a:p>
          </p:txBody>
        </p:sp>
      </p:grpSp>
      <p:grpSp>
        <p:nvGrpSpPr>
          <p:cNvPr id="14345" name="Group 11"/>
          <p:cNvGrpSpPr>
            <a:grpSpLocks/>
          </p:cNvGrpSpPr>
          <p:nvPr/>
        </p:nvGrpSpPr>
        <p:grpSpPr bwMode="auto">
          <a:xfrm>
            <a:off x="3698875" y="5726113"/>
            <a:ext cx="676275" cy="244475"/>
            <a:chOff x="1770" y="3063"/>
            <a:chExt cx="426" cy="154"/>
          </a:xfrm>
        </p:grpSpPr>
        <p:sp>
          <p:nvSpPr>
            <p:cNvPr id="14360" name="Rectangle 12"/>
            <p:cNvSpPr>
              <a:spLocks noChangeArrowheads="1"/>
            </p:cNvSpPr>
            <p:nvPr/>
          </p:nvSpPr>
          <p:spPr bwMode="auto">
            <a:xfrm>
              <a:off x="1771" y="3080"/>
              <a:ext cx="384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61" name="Text Box 13"/>
            <p:cNvSpPr txBox="1">
              <a:spLocks noChangeArrowheads="1"/>
            </p:cNvSpPr>
            <p:nvPr/>
          </p:nvSpPr>
          <p:spPr bwMode="auto">
            <a:xfrm>
              <a:off x="1770" y="3063"/>
              <a:ext cx="4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solidFill>
                    <a:srgbClr val="000099"/>
                  </a:solidFill>
                  <a:latin typeface="Times New Roman" pitchFamily="18" charset="0"/>
                </a:rPr>
                <a:t>48 heures</a:t>
              </a:r>
            </a:p>
          </p:txBody>
        </p:sp>
      </p:grp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2816225" y="646113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000099"/>
                </a:solidFill>
                <a:latin typeface="Times New Roman" pitchFamily="18" charset="0"/>
              </a:rPr>
              <a:t>Infection</a:t>
            </a:r>
          </a:p>
        </p:txBody>
      </p:sp>
      <p:sp>
        <p:nvSpPr>
          <p:cNvPr id="14347" name="Line 15"/>
          <p:cNvSpPr>
            <a:spLocks noChangeShapeType="1"/>
          </p:cNvSpPr>
          <p:nvPr/>
        </p:nvSpPr>
        <p:spPr bwMode="auto">
          <a:xfrm>
            <a:off x="3759200" y="901700"/>
            <a:ext cx="2667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5216525" y="1319213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000099"/>
                </a:solidFill>
                <a:latin typeface="Times New Roman" pitchFamily="18" charset="0"/>
              </a:rPr>
              <a:t>Patient</a:t>
            </a:r>
          </a:p>
        </p:txBody>
      </p:sp>
      <p:sp>
        <p:nvSpPr>
          <p:cNvPr id="14349" name="Line 17"/>
          <p:cNvSpPr>
            <a:spLocks noChangeShapeType="1"/>
          </p:cNvSpPr>
          <p:nvPr/>
        </p:nvSpPr>
        <p:spPr bwMode="auto">
          <a:xfrm>
            <a:off x="4343400" y="2019300"/>
            <a:ext cx="0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auto">
          <a:xfrm>
            <a:off x="3082925" y="2017713"/>
            <a:ext cx="1192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000099"/>
                </a:solidFill>
                <a:latin typeface="Times New Roman" pitchFamily="18" charset="0"/>
              </a:rPr>
              <a:t>1 -2 semaines</a:t>
            </a:r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4695825" y="2474913"/>
            <a:ext cx="3913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000099"/>
                </a:solidFill>
                <a:latin typeface="Times New Roman" pitchFamily="18" charset="0"/>
              </a:rPr>
              <a:t>Injection intradermique d’un antigène microbien</a:t>
            </a:r>
          </a:p>
        </p:txBody>
      </p:sp>
      <p:sp>
        <p:nvSpPr>
          <p:cNvPr id="14352" name="Line 20"/>
          <p:cNvSpPr>
            <a:spLocks noChangeShapeType="1"/>
          </p:cNvSpPr>
          <p:nvPr/>
        </p:nvSpPr>
        <p:spPr bwMode="auto">
          <a:xfrm>
            <a:off x="4305300" y="3263900"/>
            <a:ext cx="0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53" name="Text Box 21"/>
          <p:cNvSpPr txBox="1">
            <a:spLocks noChangeArrowheads="1"/>
          </p:cNvSpPr>
          <p:nvPr/>
        </p:nvSpPr>
        <p:spPr bwMode="auto">
          <a:xfrm>
            <a:off x="3121025" y="3160713"/>
            <a:ext cx="1147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000099"/>
                </a:solidFill>
                <a:latin typeface="Times New Roman" pitchFamily="18" charset="0"/>
              </a:rPr>
              <a:t>24-48 heures</a:t>
            </a:r>
          </a:p>
        </p:txBody>
      </p:sp>
      <p:sp>
        <p:nvSpPr>
          <p:cNvPr id="14354" name="Line 22"/>
          <p:cNvSpPr>
            <a:spLocks noChangeShapeType="1"/>
          </p:cNvSpPr>
          <p:nvPr/>
        </p:nvSpPr>
        <p:spPr bwMode="auto">
          <a:xfrm flipV="1">
            <a:off x="4368800" y="3860800"/>
            <a:ext cx="3302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55" name="Text Box 23"/>
          <p:cNvSpPr txBox="1">
            <a:spLocks noChangeArrowheads="1"/>
          </p:cNvSpPr>
          <p:nvPr/>
        </p:nvSpPr>
        <p:spPr bwMode="auto">
          <a:xfrm>
            <a:off x="4733925" y="3706813"/>
            <a:ext cx="251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000099"/>
                </a:solidFill>
                <a:latin typeface="Times New Roman" pitchFamily="18" charset="0"/>
              </a:rPr>
              <a:t>Zone d’induration et erythème</a:t>
            </a:r>
          </a:p>
        </p:txBody>
      </p:sp>
      <p:sp>
        <p:nvSpPr>
          <p:cNvPr id="14356" name="Text Box 24"/>
          <p:cNvSpPr txBox="1">
            <a:spLocks noChangeArrowheads="1"/>
          </p:cNvSpPr>
          <p:nvPr/>
        </p:nvSpPr>
        <p:spPr bwMode="auto">
          <a:xfrm>
            <a:off x="177800" y="4062413"/>
            <a:ext cx="21875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b="1">
                <a:solidFill>
                  <a:srgbClr val="000099"/>
                </a:solidFill>
                <a:latin typeface="Times New Roman" pitchFamily="18" charset="0"/>
              </a:rPr>
              <a:t>Réaction HSR</a:t>
            </a:r>
          </a:p>
        </p:txBody>
      </p:sp>
      <p:sp>
        <p:nvSpPr>
          <p:cNvPr id="14357" name="Rectangle 25"/>
          <p:cNvSpPr>
            <a:spLocks noChangeArrowheads="1"/>
          </p:cNvSpPr>
          <p:nvPr/>
        </p:nvSpPr>
        <p:spPr bwMode="auto">
          <a:xfrm>
            <a:off x="6299200" y="6461125"/>
            <a:ext cx="284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777777"/>
                </a:solidFill>
                <a:latin typeface="Times New Roman" pitchFamily="18" charset="0"/>
              </a:rPr>
              <a:t>  Adapté de Cellular and Molecular Immunology </a:t>
            </a:r>
          </a:p>
          <a:p>
            <a:r>
              <a:rPr lang="en-US" sz="1000" b="1">
                <a:solidFill>
                  <a:srgbClr val="777777"/>
                </a:solidFill>
                <a:latin typeface="Times New Roman" pitchFamily="18" charset="0"/>
              </a:rPr>
              <a:t>  A. K. Abbas, A.H. Lichtman, S.Pillai, 2007 </a:t>
            </a:r>
            <a:endParaRPr lang="fr-FR">
              <a:latin typeface="Times New Roman" pitchFamily="18" charset="0"/>
            </a:endParaRPr>
          </a:p>
        </p:txBody>
      </p:sp>
      <p:sp>
        <p:nvSpPr>
          <p:cNvPr id="14358" name="Text Box 26"/>
          <p:cNvSpPr txBox="1">
            <a:spLocks noChangeArrowheads="1"/>
          </p:cNvSpPr>
          <p:nvPr/>
        </p:nvSpPr>
        <p:spPr bwMode="auto">
          <a:xfrm>
            <a:off x="1530350" y="0"/>
            <a:ext cx="647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000066"/>
                </a:solidFill>
                <a:latin typeface="Times New Roman" pitchFamily="18" charset="0"/>
              </a:rPr>
              <a:t>Réactions d’hypersensibilité retardée (HSR)</a:t>
            </a:r>
            <a:endParaRPr lang="fr-FR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4359" name="Rectangle 27"/>
          <p:cNvSpPr>
            <a:spLocks noChangeArrowheads="1"/>
          </p:cNvSpPr>
          <p:nvPr/>
        </p:nvSpPr>
        <p:spPr bwMode="auto">
          <a:xfrm>
            <a:off x="4495800" y="2184400"/>
            <a:ext cx="889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8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3654"/>
              </p:ext>
            </p:extLst>
          </p:nvPr>
        </p:nvGraphicFramePr>
        <p:xfrm>
          <a:off x="419100" y="1727200"/>
          <a:ext cx="8369300" cy="3645244"/>
        </p:xfrm>
        <a:graphic>
          <a:graphicData uri="http://schemas.openxmlformats.org/drawingml/2006/table">
            <a:tbl>
              <a:tblPr/>
              <a:tblGrid>
                <a:gridCol w="2789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Syndrome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Antigène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Conséquences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Hypersensibilité retardée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Protéines 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Venin d’insecte,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Protéines </a:t>
                      </a: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mycobactériennes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 (tuberculine, </a:t>
                      </a: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lépromine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Oedème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 cutané local 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Erythème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Induration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Infiltration cellulaire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Dermatite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Hypersensibilité de contact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Haptènes 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Petits ions métalliques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Nickel, Chrome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Réaction épidermique locale 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Erythème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Infiltration cellulaire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Dermatite de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Entéropathie au gluten (maladie coeliaque)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Gliadine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Atrophie des villosités de l’intestin grêle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Malabsorption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419100" y="922338"/>
            <a:ext cx="8369300" cy="641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082800" y="954088"/>
            <a:ext cx="5041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600" b="1">
                <a:latin typeface="Times"/>
              </a:rPr>
              <a:t>Les réactions d’hypersensibilité de type IV sont induites</a:t>
            </a:r>
          </a:p>
          <a:p>
            <a:pPr algn="ctr" eaLnBrk="0" hangingPunct="0"/>
            <a:r>
              <a:rPr lang="fr-FR" sz="1600" b="1">
                <a:latin typeface="Times"/>
              </a:rPr>
              <a:t>par des cellules T effectrices spécifiques de l’antigène</a:t>
            </a: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395288" y="5949950"/>
            <a:ext cx="8442325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 flipV="1">
            <a:off x="395288" y="5373688"/>
            <a:ext cx="8424862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Hypersensibilité type IV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800" dirty="0"/>
              <a:t>Prototype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/>
              <a:t>Tuberculose (granulomes)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/>
              <a:t>Dermite de contact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  <a:p>
            <a:pPr marL="640080" lvl="1" indent="-246888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800" dirty="0"/>
              <a:t>Mécanisme immunologique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/>
              <a:t>macrophages présentent les antigènes aux cellules T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/>
              <a:t>les cellules T libèrent des cytokines qui stimulent le recrutement et la prolifération des cellules inflammatoires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928688" y="976313"/>
            <a:ext cx="728662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1800"/>
              </a:spcBef>
              <a:tabLst>
                <a:tab pos="457200" algn="l"/>
              </a:tabLst>
            </a:pPr>
            <a:endParaRPr lang="fr-BE" sz="1600" dirty="0">
              <a:latin typeface="Calibri" pitchFamily="34" charset="0"/>
              <a:cs typeface="Times New Roman" pitchFamily="18" charset="0"/>
            </a:endParaRPr>
          </a:p>
          <a:p>
            <a:pPr algn="just" eaLnBrk="0" hangingPunct="0">
              <a:spcBef>
                <a:spcPts val="1800"/>
              </a:spcBef>
              <a:buFont typeface="Wingdings" pitchFamily="2" charset="2"/>
              <a:buChar char="ü"/>
              <a:tabLst>
                <a:tab pos="457200" algn="l"/>
              </a:tabLst>
            </a:pPr>
            <a:r>
              <a:rPr lang="fr-BE" sz="1600" dirty="0">
                <a:latin typeface="Calibri" pitchFamily="34" charset="0"/>
                <a:cs typeface="Times New Roman" pitchFamily="18" charset="0"/>
              </a:rPr>
              <a:t> Implication de </a:t>
            </a:r>
            <a:r>
              <a:rPr lang="fr-BE" sz="1600" b="1" dirty="0">
                <a:latin typeface="Calibri" pitchFamily="34" charset="0"/>
                <a:cs typeface="Times New Roman" pitchFamily="18" charset="0"/>
              </a:rPr>
              <a:t>l’immunité à médiation cellulaire </a:t>
            </a:r>
            <a:r>
              <a:rPr lang="fr-BE" sz="1600" dirty="0">
                <a:latin typeface="Calibri" pitchFamily="34" charset="0"/>
                <a:cs typeface="Times New Roman" pitchFamily="18" charset="0"/>
              </a:rPr>
              <a:t>et des réponses de type </a:t>
            </a:r>
            <a:r>
              <a:rPr lang="fr-BE" sz="1600" b="1" dirty="0">
                <a:latin typeface="Calibri" pitchFamily="34" charset="0"/>
                <a:cs typeface="Times New Roman" pitchFamily="18" charset="0"/>
              </a:rPr>
              <a:t>Th1</a:t>
            </a:r>
          </a:p>
          <a:p>
            <a:pPr algn="just" eaLnBrk="0" hangingPunct="0">
              <a:spcBef>
                <a:spcPts val="1800"/>
              </a:spcBef>
              <a:buFont typeface="Wingdings" pitchFamily="2" charset="2"/>
              <a:buChar char="ü"/>
              <a:tabLst>
                <a:tab pos="457200" algn="l"/>
              </a:tabLst>
            </a:pPr>
            <a:r>
              <a:rPr lang="fr-BE" sz="1600" dirty="0">
                <a:latin typeface="Calibri" pitchFamily="34" charset="0"/>
                <a:cs typeface="Times New Roman" pitchFamily="18" charset="0"/>
              </a:rPr>
              <a:t> Recrutement local de </a:t>
            </a:r>
            <a:r>
              <a:rPr lang="fr-BE" sz="1600" b="1" dirty="0">
                <a:latin typeface="Calibri" pitchFamily="34" charset="0"/>
                <a:cs typeface="Times New Roman" pitchFamily="18" charset="0"/>
              </a:rPr>
              <a:t>macrophages</a:t>
            </a:r>
            <a:r>
              <a:rPr lang="fr-BE" sz="1600" dirty="0">
                <a:latin typeface="Calibri" pitchFamily="34" charset="0"/>
                <a:cs typeface="Times New Roman" pitchFamily="18" charset="0"/>
              </a:rPr>
              <a:t> par les cytokines et </a:t>
            </a:r>
            <a:r>
              <a:rPr lang="fr-BE" sz="1600" dirty="0" err="1">
                <a:latin typeface="Calibri" pitchFamily="34" charset="0"/>
                <a:cs typeface="Times New Roman" pitchFamily="18" charset="0"/>
              </a:rPr>
              <a:t>chimiokines</a:t>
            </a:r>
            <a:r>
              <a:rPr lang="fr-BE" sz="1600" dirty="0">
                <a:latin typeface="Calibri" pitchFamily="34" charset="0"/>
                <a:cs typeface="Times New Roman" pitchFamily="18" charset="0"/>
              </a:rPr>
              <a:t> des lymphocytes T activés.</a:t>
            </a:r>
          </a:p>
          <a:p>
            <a:pPr algn="just" eaLnBrk="0" hangingPunct="0">
              <a:spcBef>
                <a:spcPts val="1800"/>
              </a:spcBef>
              <a:buFont typeface="Wingdings" pitchFamily="2" charset="2"/>
              <a:buChar char="ü"/>
              <a:tabLst>
                <a:tab pos="457200" algn="l"/>
              </a:tabLst>
            </a:pPr>
            <a:r>
              <a:rPr lang="fr-BE" sz="1600" dirty="0">
                <a:latin typeface="Calibri" pitchFamily="34" charset="0"/>
                <a:cs typeface="Times New Roman" pitchFamily="18" charset="0"/>
              </a:rPr>
              <a:t> Si ce recrutement devient </a:t>
            </a:r>
            <a:r>
              <a:rPr lang="fr-BE" sz="1600" b="1" dirty="0">
                <a:latin typeface="Calibri" pitchFamily="34" charset="0"/>
                <a:cs typeface="Times New Roman" pitchFamily="18" charset="0"/>
              </a:rPr>
              <a:t>chronique </a:t>
            </a:r>
            <a:r>
              <a:rPr lang="fr-BE" sz="1600" dirty="0">
                <a:latin typeface="Calibri" pitchFamily="34" charset="0"/>
                <a:cs typeface="Times New Roman" pitchFamily="18" charset="0"/>
              </a:rPr>
              <a:t>: formation d’un </a:t>
            </a:r>
            <a:r>
              <a:rPr lang="fr-BE" sz="1600" b="1" dirty="0">
                <a:latin typeface="Calibri" pitchFamily="34" charset="0"/>
                <a:cs typeface="Times New Roman" pitchFamily="18" charset="0"/>
              </a:rPr>
              <a:t>granulome</a:t>
            </a:r>
            <a:r>
              <a:rPr lang="fr-BE" sz="1600" dirty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ts val="1800"/>
              </a:spcBef>
              <a:buFont typeface="Wingdings" pitchFamily="2" charset="2"/>
              <a:buChar char="ü"/>
              <a:tabLst>
                <a:tab pos="457200" algn="l"/>
              </a:tabLst>
            </a:pPr>
            <a:r>
              <a:rPr lang="fr-BE" sz="1600" dirty="0">
                <a:latin typeface="Calibri" pitchFamily="34" charset="0"/>
                <a:cs typeface="Times New Roman" pitchFamily="18" charset="0"/>
              </a:rPr>
              <a:t> La localisation est très différente des types I, II et III : les phénomènes de type IV sont </a:t>
            </a:r>
            <a:r>
              <a:rPr lang="fr-BE" sz="1600" b="1" dirty="0">
                <a:latin typeface="Calibri" pitchFamily="34" charset="0"/>
                <a:cs typeface="Times New Roman" pitchFamily="18" charset="0"/>
              </a:rPr>
              <a:t>toujours localisés </a:t>
            </a:r>
            <a:r>
              <a:rPr lang="fr-BE" sz="1600" dirty="0">
                <a:latin typeface="Calibri" pitchFamily="34" charset="0"/>
                <a:cs typeface="Times New Roman" pitchFamily="18" charset="0"/>
              </a:rPr>
              <a:t>dans un </a:t>
            </a:r>
            <a:r>
              <a:rPr lang="fr-BE" sz="1600" b="1" dirty="0">
                <a:latin typeface="Calibri" pitchFamily="34" charset="0"/>
                <a:cs typeface="Times New Roman" pitchFamily="18" charset="0"/>
              </a:rPr>
              <a:t>tissu</a:t>
            </a:r>
            <a:r>
              <a:rPr lang="fr-BE" sz="1600" dirty="0">
                <a:latin typeface="Calibri" pitchFamily="34" charset="0"/>
                <a:cs typeface="Times New Roman" pitchFamily="18" charset="0"/>
              </a:rPr>
              <a:t>.</a:t>
            </a:r>
            <a:endParaRPr lang="fr-BE" sz="1600" dirty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57188" y="4714875"/>
            <a:ext cx="8786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r>
              <a:rPr lang="fr-BE" sz="1600">
                <a:latin typeface="Calibri" pitchFamily="34" charset="0"/>
                <a:cs typeface="Times New Roman" pitchFamily="18" charset="0"/>
              </a:rPr>
              <a:t> Interviennent dans : </a:t>
            </a:r>
          </a:p>
          <a:p>
            <a:pPr lvl="1" algn="just" eaLnBrk="0" hangingPunct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fr-BE" sz="1600">
                <a:latin typeface="Calibri" pitchFamily="34" charset="0"/>
                <a:cs typeface="Times New Roman" pitchFamily="18" charset="0"/>
              </a:rPr>
              <a:t> Beaucoup de maladies auto-immunes (diabète de type I, thyroïdite, Dermatite de contact, etc.)</a:t>
            </a:r>
            <a:endParaRPr lang="fr-FR" sz="1600"/>
          </a:p>
          <a:p>
            <a:pPr lvl="1" algn="just" eaLnBrk="0" hangingPunct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fr-BE" sz="1600">
                <a:latin typeface="Calibri" pitchFamily="34" charset="0"/>
                <a:cs typeface="Times New Roman" pitchFamily="18" charset="0"/>
              </a:rPr>
              <a:t> Les réponse à certaines infections, ou corps étrangers : Granulomes…</a:t>
            </a:r>
          </a:p>
          <a:p>
            <a:pPr lvl="1" algn="just" eaLnBrk="0" hangingPunct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fr-BE" sz="1600">
                <a:latin typeface="Calibri" pitchFamily="34" charset="0"/>
                <a:cs typeface="Times New Roman" pitchFamily="18" charset="0"/>
              </a:rPr>
              <a:t> Le contrôle de certaines maladies infectieuses : granulomes tuberculeux</a:t>
            </a:r>
            <a:endParaRPr lang="fr-FR" sz="1600">
              <a:latin typeface="Calibri" pitchFamily="34" charset="0"/>
              <a:cs typeface="Times New Roman" pitchFamily="18" charset="0"/>
            </a:endParaRPr>
          </a:p>
          <a:p>
            <a:pPr lvl="1" algn="just" eaLnBrk="0" hangingPunct="0">
              <a:tabLst>
                <a:tab pos="457200" algn="l"/>
              </a:tabLst>
            </a:pPr>
            <a:endParaRPr lang="fr-BE" sz="160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57166"/>
            <a:ext cx="4929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HYPERSENSIBILITE DE TYPE IV</a:t>
            </a:r>
            <a:endParaRPr lang="fr-FR" sz="1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1.1. Lymphocytes TH1 et Tc</a:t>
            </a:r>
          </a:p>
        </p:txBody>
      </p:sp>
      <p:grpSp>
        <p:nvGrpSpPr>
          <p:cNvPr id="19459" name="Groupe 14"/>
          <p:cNvGrpSpPr>
            <a:grpSpLocks/>
          </p:cNvGrpSpPr>
          <p:nvPr/>
        </p:nvGrpSpPr>
        <p:grpSpPr bwMode="auto">
          <a:xfrm>
            <a:off x="-20638" y="4465638"/>
            <a:ext cx="2484438" cy="2130425"/>
            <a:chOff x="971600" y="2020778"/>
            <a:chExt cx="4032448" cy="3167712"/>
          </a:xfrm>
        </p:grpSpPr>
        <p:grpSp>
          <p:nvGrpSpPr>
            <p:cNvPr id="19521" name="Groupe 2"/>
            <p:cNvGrpSpPr>
              <a:grpSpLocks/>
            </p:cNvGrpSpPr>
            <p:nvPr/>
          </p:nvGrpSpPr>
          <p:grpSpPr bwMode="auto">
            <a:xfrm>
              <a:off x="1547664" y="2564904"/>
              <a:ext cx="2376264" cy="2448272"/>
              <a:chOff x="2771800" y="2348880"/>
              <a:chExt cx="792088" cy="864096"/>
            </a:xfrm>
          </p:grpSpPr>
          <p:sp>
            <p:nvSpPr>
              <p:cNvPr id="4" name="Ellipse 3"/>
              <p:cNvSpPr/>
              <p:nvPr/>
            </p:nvSpPr>
            <p:spPr>
              <a:xfrm>
                <a:off x="2771800" y="2348880"/>
                <a:ext cx="792088" cy="86409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" name="Ellipse 4"/>
              <p:cNvSpPr/>
              <p:nvPr/>
            </p:nvSpPr>
            <p:spPr>
              <a:xfrm>
                <a:off x="2987824" y="2564904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b="1" dirty="0"/>
                  <a:t>TH1</a:t>
                </a:r>
              </a:p>
            </p:txBody>
          </p:sp>
        </p:grpSp>
        <p:sp>
          <p:nvSpPr>
            <p:cNvPr id="7" name="Freeform 28"/>
            <p:cNvSpPr>
              <a:spLocks/>
            </p:cNvSpPr>
            <p:nvPr/>
          </p:nvSpPr>
          <p:spPr bwMode="auto">
            <a:xfrm rot="-3240000">
              <a:off x="3453671" y="4261045"/>
              <a:ext cx="719935" cy="36073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73" y="54"/>
                </a:cxn>
                <a:cxn ang="0">
                  <a:pos x="73" y="316"/>
                </a:cxn>
                <a:cxn ang="0">
                  <a:pos x="152" y="403"/>
                </a:cxn>
                <a:cxn ang="0">
                  <a:pos x="189" y="345"/>
                </a:cxn>
                <a:cxn ang="0">
                  <a:pos x="182" y="47"/>
                </a:cxn>
                <a:cxn ang="0">
                  <a:pos x="283" y="61"/>
                </a:cxn>
                <a:cxn ang="0">
                  <a:pos x="291" y="396"/>
                </a:cxn>
                <a:cxn ang="0">
                  <a:pos x="385" y="410"/>
                </a:cxn>
                <a:cxn ang="0">
                  <a:pos x="385" y="61"/>
                </a:cxn>
                <a:cxn ang="0">
                  <a:pos x="509" y="61"/>
                </a:cxn>
                <a:cxn ang="0">
                  <a:pos x="502" y="243"/>
                </a:cxn>
                <a:cxn ang="0">
                  <a:pos x="509" y="418"/>
                </a:cxn>
                <a:cxn ang="0">
                  <a:pos x="567" y="454"/>
                </a:cxn>
                <a:cxn ang="0">
                  <a:pos x="618" y="418"/>
                </a:cxn>
                <a:cxn ang="0">
                  <a:pos x="632" y="272"/>
                </a:cxn>
                <a:cxn ang="0">
                  <a:pos x="625" y="105"/>
                </a:cxn>
                <a:cxn ang="0">
                  <a:pos x="705" y="47"/>
                </a:cxn>
                <a:cxn ang="0">
                  <a:pos x="763" y="141"/>
                </a:cxn>
                <a:cxn ang="0">
                  <a:pos x="763" y="243"/>
                </a:cxn>
                <a:cxn ang="0">
                  <a:pos x="763" y="330"/>
                </a:cxn>
                <a:cxn ang="0">
                  <a:pos x="763" y="418"/>
                </a:cxn>
                <a:cxn ang="0">
                  <a:pos x="814" y="476"/>
                </a:cxn>
                <a:cxn ang="0">
                  <a:pos x="880" y="418"/>
                </a:cxn>
              </a:cxnLst>
              <a:rect l="0" t="0" r="r" b="b"/>
              <a:pathLst>
                <a:path w="880" h="476">
                  <a:moveTo>
                    <a:pt x="0" y="39"/>
                  </a:moveTo>
                  <a:cubicBezTo>
                    <a:pt x="30" y="23"/>
                    <a:pt x="61" y="8"/>
                    <a:pt x="73" y="54"/>
                  </a:cubicBezTo>
                  <a:cubicBezTo>
                    <a:pt x="85" y="100"/>
                    <a:pt x="60" y="258"/>
                    <a:pt x="73" y="316"/>
                  </a:cubicBezTo>
                  <a:cubicBezTo>
                    <a:pt x="86" y="374"/>
                    <a:pt x="133" y="398"/>
                    <a:pt x="152" y="403"/>
                  </a:cubicBezTo>
                  <a:cubicBezTo>
                    <a:pt x="171" y="408"/>
                    <a:pt x="184" y="404"/>
                    <a:pt x="189" y="345"/>
                  </a:cubicBezTo>
                  <a:cubicBezTo>
                    <a:pt x="194" y="286"/>
                    <a:pt x="166" y="94"/>
                    <a:pt x="182" y="47"/>
                  </a:cubicBezTo>
                  <a:cubicBezTo>
                    <a:pt x="198" y="0"/>
                    <a:pt x="265" y="3"/>
                    <a:pt x="283" y="61"/>
                  </a:cubicBezTo>
                  <a:cubicBezTo>
                    <a:pt x="301" y="119"/>
                    <a:pt x="274" y="338"/>
                    <a:pt x="291" y="396"/>
                  </a:cubicBezTo>
                  <a:cubicBezTo>
                    <a:pt x="308" y="454"/>
                    <a:pt x="369" y="466"/>
                    <a:pt x="385" y="410"/>
                  </a:cubicBezTo>
                  <a:cubicBezTo>
                    <a:pt x="401" y="354"/>
                    <a:pt x="364" y="119"/>
                    <a:pt x="385" y="61"/>
                  </a:cubicBezTo>
                  <a:cubicBezTo>
                    <a:pt x="406" y="3"/>
                    <a:pt x="490" y="31"/>
                    <a:pt x="509" y="61"/>
                  </a:cubicBezTo>
                  <a:cubicBezTo>
                    <a:pt x="528" y="91"/>
                    <a:pt x="502" y="184"/>
                    <a:pt x="502" y="243"/>
                  </a:cubicBezTo>
                  <a:cubicBezTo>
                    <a:pt x="502" y="302"/>
                    <a:pt x="498" y="383"/>
                    <a:pt x="509" y="418"/>
                  </a:cubicBezTo>
                  <a:cubicBezTo>
                    <a:pt x="520" y="453"/>
                    <a:pt x="549" y="454"/>
                    <a:pt x="567" y="454"/>
                  </a:cubicBezTo>
                  <a:cubicBezTo>
                    <a:pt x="585" y="454"/>
                    <a:pt x="607" y="448"/>
                    <a:pt x="618" y="418"/>
                  </a:cubicBezTo>
                  <a:cubicBezTo>
                    <a:pt x="629" y="388"/>
                    <a:pt x="631" y="324"/>
                    <a:pt x="632" y="272"/>
                  </a:cubicBezTo>
                  <a:cubicBezTo>
                    <a:pt x="633" y="220"/>
                    <a:pt x="613" y="142"/>
                    <a:pt x="625" y="105"/>
                  </a:cubicBezTo>
                  <a:cubicBezTo>
                    <a:pt x="637" y="68"/>
                    <a:pt x="682" y="41"/>
                    <a:pt x="705" y="47"/>
                  </a:cubicBezTo>
                  <a:cubicBezTo>
                    <a:pt x="728" y="53"/>
                    <a:pt x="753" y="108"/>
                    <a:pt x="763" y="141"/>
                  </a:cubicBezTo>
                  <a:cubicBezTo>
                    <a:pt x="773" y="174"/>
                    <a:pt x="763" y="212"/>
                    <a:pt x="763" y="243"/>
                  </a:cubicBezTo>
                  <a:cubicBezTo>
                    <a:pt x="763" y="274"/>
                    <a:pt x="763" y="301"/>
                    <a:pt x="763" y="330"/>
                  </a:cubicBezTo>
                  <a:cubicBezTo>
                    <a:pt x="763" y="359"/>
                    <a:pt x="755" y="394"/>
                    <a:pt x="763" y="418"/>
                  </a:cubicBezTo>
                  <a:cubicBezTo>
                    <a:pt x="771" y="442"/>
                    <a:pt x="795" y="476"/>
                    <a:pt x="814" y="476"/>
                  </a:cubicBezTo>
                  <a:cubicBezTo>
                    <a:pt x="833" y="476"/>
                    <a:pt x="869" y="428"/>
                    <a:pt x="880" y="418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 rot="2280000">
              <a:off x="1443127" y="4409544"/>
              <a:ext cx="721460" cy="361147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73" y="54"/>
                </a:cxn>
                <a:cxn ang="0">
                  <a:pos x="73" y="316"/>
                </a:cxn>
                <a:cxn ang="0">
                  <a:pos x="152" y="403"/>
                </a:cxn>
                <a:cxn ang="0">
                  <a:pos x="189" y="345"/>
                </a:cxn>
                <a:cxn ang="0">
                  <a:pos x="182" y="47"/>
                </a:cxn>
                <a:cxn ang="0">
                  <a:pos x="283" y="61"/>
                </a:cxn>
                <a:cxn ang="0">
                  <a:pos x="291" y="396"/>
                </a:cxn>
                <a:cxn ang="0">
                  <a:pos x="385" y="410"/>
                </a:cxn>
                <a:cxn ang="0">
                  <a:pos x="385" y="61"/>
                </a:cxn>
                <a:cxn ang="0">
                  <a:pos x="509" y="61"/>
                </a:cxn>
                <a:cxn ang="0">
                  <a:pos x="502" y="243"/>
                </a:cxn>
                <a:cxn ang="0">
                  <a:pos x="509" y="418"/>
                </a:cxn>
                <a:cxn ang="0">
                  <a:pos x="567" y="454"/>
                </a:cxn>
                <a:cxn ang="0">
                  <a:pos x="618" y="418"/>
                </a:cxn>
                <a:cxn ang="0">
                  <a:pos x="632" y="272"/>
                </a:cxn>
                <a:cxn ang="0">
                  <a:pos x="625" y="105"/>
                </a:cxn>
                <a:cxn ang="0">
                  <a:pos x="705" y="47"/>
                </a:cxn>
                <a:cxn ang="0">
                  <a:pos x="763" y="141"/>
                </a:cxn>
                <a:cxn ang="0">
                  <a:pos x="763" y="243"/>
                </a:cxn>
                <a:cxn ang="0">
                  <a:pos x="763" y="330"/>
                </a:cxn>
                <a:cxn ang="0">
                  <a:pos x="763" y="418"/>
                </a:cxn>
                <a:cxn ang="0">
                  <a:pos x="814" y="476"/>
                </a:cxn>
                <a:cxn ang="0">
                  <a:pos x="880" y="418"/>
                </a:cxn>
              </a:cxnLst>
              <a:rect l="0" t="0" r="r" b="b"/>
              <a:pathLst>
                <a:path w="880" h="476">
                  <a:moveTo>
                    <a:pt x="0" y="39"/>
                  </a:moveTo>
                  <a:cubicBezTo>
                    <a:pt x="30" y="23"/>
                    <a:pt x="61" y="8"/>
                    <a:pt x="73" y="54"/>
                  </a:cubicBezTo>
                  <a:cubicBezTo>
                    <a:pt x="85" y="100"/>
                    <a:pt x="60" y="258"/>
                    <a:pt x="73" y="316"/>
                  </a:cubicBezTo>
                  <a:cubicBezTo>
                    <a:pt x="86" y="374"/>
                    <a:pt x="133" y="398"/>
                    <a:pt x="152" y="403"/>
                  </a:cubicBezTo>
                  <a:cubicBezTo>
                    <a:pt x="171" y="408"/>
                    <a:pt x="184" y="404"/>
                    <a:pt x="189" y="345"/>
                  </a:cubicBezTo>
                  <a:cubicBezTo>
                    <a:pt x="194" y="286"/>
                    <a:pt x="166" y="94"/>
                    <a:pt x="182" y="47"/>
                  </a:cubicBezTo>
                  <a:cubicBezTo>
                    <a:pt x="198" y="0"/>
                    <a:pt x="265" y="3"/>
                    <a:pt x="283" y="61"/>
                  </a:cubicBezTo>
                  <a:cubicBezTo>
                    <a:pt x="301" y="119"/>
                    <a:pt x="274" y="338"/>
                    <a:pt x="291" y="396"/>
                  </a:cubicBezTo>
                  <a:cubicBezTo>
                    <a:pt x="308" y="454"/>
                    <a:pt x="369" y="466"/>
                    <a:pt x="385" y="410"/>
                  </a:cubicBezTo>
                  <a:cubicBezTo>
                    <a:pt x="401" y="354"/>
                    <a:pt x="364" y="119"/>
                    <a:pt x="385" y="61"/>
                  </a:cubicBezTo>
                  <a:cubicBezTo>
                    <a:pt x="406" y="3"/>
                    <a:pt x="490" y="31"/>
                    <a:pt x="509" y="61"/>
                  </a:cubicBezTo>
                  <a:cubicBezTo>
                    <a:pt x="528" y="91"/>
                    <a:pt x="502" y="184"/>
                    <a:pt x="502" y="243"/>
                  </a:cubicBezTo>
                  <a:cubicBezTo>
                    <a:pt x="502" y="302"/>
                    <a:pt x="498" y="383"/>
                    <a:pt x="509" y="418"/>
                  </a:cubicBezTo>
                  <a:cubicBezTo>
                    <a:pt x="520" y="453"/>
                    <a:pt x="549" y="454"/>
                    <a:pt x="567" y="454"/>
                  </a:cubicBezTo>
                  <a:cubicBezTo>
                    <a:pt x="585" y="454"/>
                    <a:pt x="607" y="448"/>
                    <a:pt x="618" y="418"/>
                  </a:cubicBezTo>
                  <a:cubicBezTo>
                    <a:pt x="629" y="388"/>
                    <a:pt x="631" y="324"/>
                    <a:pt x="632" y="272"/>
                  </a:cubicBezTo>
                  <a:cubicBezTo>
                    <a:pt x="633" y="220"/>
                    <a:pt x="613" y="142"/>
                    <a:pt x="625" y="105"/>
                  </a:cubicBezTo>
                  <a:cubicBezTo>
                    <a:pt x="637" y="68"/>
                    <a:pt x="682" y="41"/>
                    <a:pt x="705" y="47"/>
                  </a:cubicBezTo>
                  <a:cubicBezTo>
                    <a:pt x="728" y="53"/>
                    <a:pt x="753" y="108"/>
                    <a:pt x="763" y="141"/>
                  </a:cubicBezTo>
                  <a:cubicBezTo>
                    <a:pt x="773" y="174"/>
                    <a:pt x="763" y="212"/>
                    <a:pt x="763" y="243"/>
                  </a:cubicBezTo>
                  <a:cubicBezTo>
                    <a:pt x="763" y="274"/>
                    <a:pt x="763" y="301"/>
                    <a:pt x="763" y="330"/>
                  </a:cubicBezTo>
                  <a:cubicBezTo>
                    <a:pt x="763" y="359"/>
                    <a:pt x="755" y="394"/>
                    <a:pt x="763" y="418"/>
                  </a:cubicBezTo>
                  <a:cubicBezTo>
                    <a:pt x="771" y="442"/>
                    <a:pt x="795" y="476"/>
                    <a:pt x="814" y="476"/>
                  </a:cubicBezTo>
                  <a:cubicBezTo>
                    <a:pt x="833" y="476"/>
                    <a:pt x="869" y="428"/>
                    <a:pt x="880" y="418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2411945" y="2422053"/>
              <a:ext cx="718884" cy="358787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73" y="54"/>
                </a:cxn>
                <a:cxn ang="0">
                  <a:pos x="73" y="316"/>
                </a:cxn>
                <a:cxn ang="0">
                  <a:pos x="152" y="403"/>
                </a:cxn>
                <a:cxn ang="0">
                  <a:pos x="189" y="345"/>
                </a:cxn>
                <a:cxn ang="0">
                  <a:pos x="182" y="47"/>
                </a:cxn>
                <a:cxn ang="0">
                  <a:pos x="283" y="61"/>
                </a:cxn>
                <a:cxn ang="0">
                  <a:pos x="291" y="396"/>
                </a:cxn>
                <a:cxn ang="0">
                  <a:pos x="385" y="410"/>
                </a:cxn>
                <a:cxn ang="0">
                  <a:pos x="385" y="61"/>
                </a:cxn>
                <a:cxn ang="0">
                  <a:pos x="509" y="61"/>
                </a:cxn>
                <a:cxn ang="0">
                  <a:pos x="502" y="243"/>
                </a:cxn>
                <a:cxn ang="0">
                  <a:pos x="509" y="418"/>
                </a:cxn>
                <a:cxn ang="0">
                  <a:pos x="567" y="454"/>
                </a:cxn>
                <a:cxn ang="0">
                  <a:pos x="618" y="418"/>
                </a:cxn>
                <a:cxn ang="0">
                  <a:pos x="632" y="272"/>
                </a:cxn>
                <a:cxn ang="0">
                  <a:pos x="625" y="105"/>
                </a:cxn>
                <a:cxn ang="0">
                  <a:pos x="705" y="47"/>
                </a:cxn>
                <a:cxn ang="0">
                  <a:pos x="763" y="141"/>
                </a:cxn>
                <a:cxn ang="0">
                  <a:pos x="763" y="243"/>
                </a:cxn>
                <a:cxn ang="0">
                  <a:pos x="763" y="330"/>
                </a:cxn>
                <a:cxn ang="0">
                  <a:pos x="763" y="418"/>
                </a:cxn>
                <a:cxn ang="0">
                  <a:pos x="814" y="476"/>
                </a:cxn>
                <a:cxn ang="0">
                  <a:pos x="880" y="418"/>
                </a:cxn>
              </a:cxnLst>
              <a:rect l="0" t="0" r="r" b="b"/>
              <a:pathLst>
                <a:path w="880" h="476">
                  <a:moveTo>
                    <a:pt x="0" y="39"/>
                  </a:moveTo>
                  <a:cubicBezTo>
                    <a:pt x="30" y="23"/>
                    <a:pt x="61" y="8"/>
                    <a:pt x="73" y="54"/>
                  </a:cubicBezTo>
                  <a:cubicBezTo>
                    <a:pt x="85" y="100"/>
                    <a:pt x="60" y="258"/>
                    <a:pt x="73" y="316"/>
                  </a:cubicBezTo>
                  <a:cubicBezTo>
                    <a:pt x="86" y="374"/>
                    <a:pt x="133" y="398"/>
                    <a:pt x="152" y="403"/>
                  </a:cubicBezTo>
                  <a:cubicBezTo>
                    <a:pt x="171" y="408"/>
                    <a:pt x="184" y="404"/>
                    <a:pt x="189" y="345"/>
                  </a:cubicBezTo>
                  <a:cubicBezTo>
                    <a:pt x="194" y="286"/>
                    <a:pt x="166" y="94"/>
                    <a:pt x="182" y="47"/>
                  </a:cubicBezTo>
                  <a:cubicBezTo>
                    <a:pt x="198" y="0"/>
                    <a:pt x="265" y="3"/>
                    <a:pt x="283" y="61"/>
                  </a:cubicBezTo>
                  <a:cubicBezTo>
                    <a:pt x="301" y="119"/>
                    <a:pt x="274" y="338"/>
                    <a:pt x="291" y="396"/>
                  </a:cubicBezTo>
                  <a:cubicBezTo>
                    <a:pt x="308" y="454"/>
                    <a:pt x="369" y="466"/>
                    <a:pt x="385" y="410"/>
                  </a:cubicBezTo>
                  <a:cubicBezTo>
                    <a:pt x="401" y="354"/>
                    <a:pt x="364" y="119"/>
                    <a:pt x="385" y="61"/>
                  </a:cubicBezTo>
                  <a:cubicBezTo>
                    <a:pt x="406" y="3"/>
                    <a:pt x="490" y="31"/>
                    <a:pt x="509" y="61"/>
                  </a:cubicBezTo>
                  <a:cubicBezTo>
                    <a:pt x="528" y="91"/>
                    <a:pt x="502" y="184"/>
                    <a:pt x="502" y="243"/>
                  </a:cubicBezTo>
                  <a:cubicBezTo>
                    <a:pt x="502" y="302"/>
                    <a:pt x="498" y="383"/>
                    <a:pt x="509" y="418"/>
                  </a:cubicBezTo>
                  <a:cubicBezTo>
                    <a:pt x="520" y="453"/>
                    <a:pt x="549" y="454"/>
                    <a:pt x="567" y="454"/>
                  </a:cubicBezTo>
                  <a:cubicBezTo>
                    <a:pt x="585" y="454"/>
                    <a:pt x="607" y="448"/>
                    <a:pt x="618" y="418"/>
                  </a:cubicBezTo>
                  <a:cubicBezTo>
                    <a:pt x="629" y="388"/>
                    <a:pt x="631" y="324"/>
                    <a:pt x="632" y="272"/>
                  </a:cubicBezTo>
                  <a:cubicBezTo>
                    <a:pt x="633" y="220"/>
                    <a:pt x="613" y="142"/>
                    <a:pt x="625" y="105"/>
                  </a:cubicBezTo>
                  <a:cubicBezTo>
                    <a:pt x="637" y="68"/>
                    <a:pt x="682" y="41"/>
                    <a:pt x="705" y="47"/>
                  </a:cubicBezTo>
                  <a:cubicBezTo>
                    <a:pt x="728" y="53"/>
                    <a:pt x="753" y="108"/>
                    <a:pt x="763" y="141"/>
                  </a:cubicBezTo>
                  <a:cubicBezTo>
                    <a:pt x="773" y="174"/>
                    <a:pt x="763" y="212"/>
                    <a:pt x="763" y="243"/>
                  </a:cubicBezTo>
                  <a:cubicBezTo>
                    <a:pt x="763" y="274"/>
                    <a:pt x="763" y="301"/>
                    <a:pt x="763" y="330"/>
                  </a:cubicBezTo>
                  <a:cubicBezTo>
                    <a:pt x="763" y="359"/>
                    <a:pt x="755" y="394"/>
                    <a:pt x="763" y="418"/>
                  </a:cubicBezTo>
                  <a:cubicBezTo>
                    <a:pt x="771" y="442"/>
                    <a:pt x="795" y="476"/>
                    <a:pt x="814" y="476"/>
                  </a:cubicBezTo>
                  <a:cubicBezTo>
                    <a:pt x="833" y="476"/>
                    <a:pt x="869" y="428"/>
                    <a:pt x="880" y="418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525" name="ZoneTexte 9"/>
            <p:cNvSpPr txBox="1">
              <a:spLocks noChangeArrowheads="1"/>
            </p:cNvSpPr>
            <p:nvPr/>
          </p:nvSpPr>
          <p:spPr bwMode="auto">
            <a:xfrm>
              <a:off x="2339750" y="2020778"/>
              <a:ext cx="1495233" cy="50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b="1">
                  <a:solidFill>
                    <a:schemeClr val="accent2"/>
                  </a:solidFill>
                </a:rPr>
                <a:t>CXCR3</a:t>
              </a:r>
            </a:p>
          </p:txBody>
        </p:sp>
        <p:sp>
          <p:nvSpPr>
            <p:cNvPr id="19526" name="ZoneTexte 11"/>
            <p:cNvSpPr txBox="1">
              <a:spLocks noChangeArrowheads="1"/>
            </p:cNvSpPr>
            <p:nvPr/>
          </p:nvSpPr>
          <p:spPr bwMode="auto">
            <a:xfrm>
              <a:off x="971600" y="4685073"/>
              <a:ext cx="1008112" cy="503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b="1">
                  <a:solidFill>
                    <a:schemeClr val="accent1"/>
                  </a:solidFill>
                </a:rPr>
                <a:t>CCR1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996581" y="4468555"/>
              <a:ext cx="1007467" cy="502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600" b="1" dirty="0">
                  <a:solidFill>
                    <a:schemeClr val="accent6"/>
                  </a:solidFill>
                </a:rPr>
                <a:t>CCR5</a:t>
              </a:r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 rot="3227820">
              <a:off x="3497240" y="3072447"/>
              <a:ext cx="658564" cy="39165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73" y="54"/>
                </a:cxn>
                <a:cxn ang="0">
                  <a:pos x="73" y="316"/>
                </a:cxn>
                <a:cxn ang="0">
                  <a:pos x="152" y="403"/>
                </a:cxn>
                <a:cxn ang="0">
                  <a:pos x="189" y="345"/>
                </a:cxn>
                <a:cxn ang="0">
                  <a:pos x="182" y="47"/>
                </a:cxn>
                <a:cxn ang="0">
                  <a:pos x="283" y="61"/>
                </a:cxn>
                <a:cxn ang="0">
                  <a:pos x="291" y="396"/>
                </a:cxn>
                <a:cxn ang="0">
                  <a:pos x="385" y="410"/>
                </a:cxn>
                <a:cxn ang="0">
                  <a:pos x="385" y="61"/>
                </a:cxn>
                <a:cxn ang="0">
                  <a:pos x="509" y="61"/>
                </a:cxn>
                <a:cxn ang="0">
                  <a:pos x="502" y="243"/>
                </a:cxn>
                <a:cxn ang="0">
                  <a:pos x="509" y="418"/>
                </a:cxn>
                <a:cxn ang="0">
                  <a:pos x="567" y="454"/>
                </a:cxn>
                <a:cxn ang="0">
                  <a:pos x="618" y="418"/>
                </a:cxn>
                <a:cxn ang="0">
                  <a:pos x="632" y="272"/>
                </a:cxn>
                <a:cxn ang="0">
                  <a:pos x="625" y="105"/>
                </a:cxn>
                <a:cxn ang="0">
                  <a:pos x="705" y="47"/>
                </a:cxn>
                <a:cxn ang="0">
                  <a:pos x="763" y="141"/>
                </a:cxn>
                <a:cxn ang="0">
                  <a:pos x="763" y="243"/>
                </a:cxn>
                <a:cxn ang="0">
                  <a:pos x="763" y="330"/>
                </a:cxn>
                <a:cxn ang="0">
                  <a:pos x="763" y="418"/>
                </a:cxn>
                <a:cxn ang="0">
                  <a:pos x="814" y="476"/>
                </a:cxn>
                <a:cxn ang="0">
                  <a:pos x="880" y="418"/>
                </a:cxn>
              </a:cxnLst>
              <a:rect l="0" t="0" r="r" b="b"/>
              <a:pathLst>
                <a:path w="880" h="476">
                  <a:moveTo>
                    <a:pt x="0" y="39"/>
                  </a:moveTo>
                  <a:cubicBezTo>
                    <a:pt x="30" y="23"/>
                    <a:pt x="61" y="8"/>
                    <a:pt x="73" y="54"/>
                  </a:cubicBezTo>
                  <a:cubicBezTo>
                    <a:pt x="85" y="100"/>
                    <a:pt x="60" y="258"/>
                    <a:pt x="73" y="316"/>
                  </a:cubicBezTo>
                  <a:cubicBezTo>
                    <a:pt x="86" y="374"/>
                    <a:pt x="133" y="398"/>
                    <a:pt x="152" y="403"/>
                  </a:cubicBezTo>
                  <a:cubicBezTo>
                    <a:pt x="171" y="408"/>
                    <a:pt x="184" y="404"/>
                    <a:pt x="189" y="345"/>
                  </a:cubicBezTo>
                  <a:cubicBezTo>
                    <a:pt x="194" y="286"/>
                    <a:pt x="166" y="94"/>
                    <a:pt x="182" y="47"/>
                  </a:cubicBezTo>
                  <a:cubicBezTo>
                    <a:pt x="198" y="0"/>
                    <a:pt x="265" y="3"/>
                    <a:pt x="283" y="61"/>
                  </a:cubicBezTo>
                  <a:cubicBezTo>
                    <a:pt x="301" y="119"/>
                    <a:pt x="274" y="338"/>
                    <a:pt x="291" y="396"/>
                  </a:cubicBezTo>
                  <a:cubicBezTo>
                    <a:pt x="308" y="454"/>
                    <a:pt x="369" y="466"/>
                    <a:pt x="385" y="410"/>
                  </a:cubicBezTo>
                  <a:cubicBezTo>
                    <a:pt x="401" y="354"/>
                    <a:pt x="364" y="119"/>
                    <a:pt x="385" y="61"/>
                  </a:cubicBezTo>
                  <a:cubicBezTo>
                    <a:pt x="406" y="3"/>
                    <a:pt x="490" y="31"/>
                    <a:pt x="509" y="61"/>
                  </a:cubicBezTo>
                  <a:cubicBezTo>
                    <a:pt x="528" y="91"/>
                    <a:pt x="502" y="184"/>
                    <a:pt x="502" y="243"/>
                  </a:cubicBezTo>
                  <a:cubicBezTo>
                    <a:pt x="502" y="302"/>
                    <a:pt x="498" y="383"/>
                    <a:pt x="509" y="418"/>
                  </a:cubicBezTo>
                  <a:cubicBezTo>
                    <a:pt x="520" y="453"/>
                    <a:pt x="549" y="454"/>
                    <a:pt x="567" y="454"/>
                  </a:cubicBezTo>
                  <a:cubicBezTo>
                    <a:pt x="585" y="454"/>
                    <a:pt x="607" y="448"/>
                    <a:pt x="618" y="418"/>
                  </a:cubicBezTo>
                  <a:cubicBezTo>
                    <a:pt x="629" y="388"/>
                    <a:pt x="631" y="324"/>
                    <a:pt x="632" y="272"/>
                  </a:cubicBezTo>
                  <a:cubicBezTo>
                    <a:pt x="633" y="220"/>
                    <a:pt x="613" y="142"/>
                    <a:pt x="625" y="105"/>
                  </a:cubicBezTo>
                  <a:cubicBezTo>
                    <a:pt x="637" y="68"/>
                    <a:pt x="682" y="41"/>
                    <a:pt x="705" y="47"/>
                  </a:cubicBezTo>
                  <a:cubicBezTo>
                    <a:pt x="728" y="53"/>
                    <a:pt x="753" y="108"/>
                    <a:pt x="763" y="141"/>
                  </a:cubicBezTo>
                  <a:cubicBezTo>
                    <a:pt x="773" y="174"/>
                    <a:pt x="763" y="212"/>
                    <a:pt x="763" y="243"/>
                  </a:cubicBezTo>
                  <a:cubicBezTo>
                    <a:pt x="763" y="274"/>
                    <a:pt x="763" y="301"/>
                    <a:pt x="763" y="330"/>
                  </a:cubicBezTo>
                  <a:cubicBezTo>
                    <a:pt x="763" y="359"/>
                    <a:pt x="755" y="394"/>
                    <a:pt x="763" y="418"/>
                  </a:cubicBezTo>
                  <a:cubicBezTo>
                    <a:pt x="771" y="442"/>
                    <a:pt x="795" y="476"/>
                    <a:pt x="814" y="476"/>
                  </a:cubicBezTo>
                  <a:cubicBezTo>
                    <a:pt x="833" y="476"/>
                    <a:pt x="869" y="428"/>
                    <a:pt x="880" y="418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 rot="3447212">
              <a:off x="3647017" y="2814355"/>
              <a:ext cx="1369056" cy="551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600" b="1" dirty="0">
                  <a:solidFill>
                    <a:schemeClr val="accent4">
                      <a:lumMod val="75000"/>
                    </a:schemeClr>
                  </a:solidFill>
                </a:rPr>
                <a:t>CXCR6</a:t>
              </a:r>
            </a:p>
          </p:txBody>
        </p:sp>
      </p:grpSp>
      <p:grpSp>
        <p:nvGrpSpPr>
          <p:cNvPr id="19460" name="Groupe 25"/>
          <p:cNvGrpSpPr>
            <a:grpSpLocks/>
          </p:cNvGrpSpPr>
          <p:nvPr/>
        </p:nvGrpSpPr>
        <p:grpSpPr bwMode="auto">
          <a:xfrm>
            <a:off x="5940425" y="4292600"/>
            <a:ext cx="2592388" cy="2130425"/>
            <a:chOff x="5082111" y="2492896"/>
            <a:chExt cx="3326714" cy="2679678"/>
          </a:xfrm>
        </p:grpSpPr>
        <p:grpSp>
          <p:nvGrpSpPr>
            <p:cNvPr id="19508" name="Groupe 16"/>
            <p:cNvGrpSpPr>
              <a:grpSpLocks/>
            </p:cNvGrpSpPr>
            <p:nvPr/>
          </p:nvGrpSpPr>
          <p:grpSpPr bwMode="auto">
            <a:xfrm>
              <a:off x="5662407" y="2953191"/>
              <a:ext cx="1824631" cy="2071079"/>
              <a:chOff x="2771800" y="2348880"/>
              <a:chExt cx="792088" cy="864096"/>
            </a:xfrm>
          </p:grpSpPr>
          <p:sp>
            <p:nvSpPr>
              <p:cNvPr id="24" name="Ellipse 23"/>
              <p:cNvSpPr/>
              <p:nvPr/>
            </p:nvSpPr>
            <p:spPr>
              <a:xfrm>
                <a:off x="2771800" y="2348880"/>
                <a:ext cx="792088" cy="864096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2987824" y="2564904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2000" b="1" dirty="0"/>
                  <a:t>Tc</a:t>
                </a:r>
              </a:p>
            </p:txBody>
          </p:sp>
        </p:grpSp>
        <p:sp>
          <p:nvSpPr>
            <p:cNvPr id="18" name="Freeform 28"/>
            <p:cNvSpPr>
              <a:spLocks/>
            </p:cNvSpPr>
            <p:nvPr/>
          </p:nvSpPr>
          <p:spPr bwMode="auto">
            <a:xfrm rot="18360000">
              <a:off x="7097949" y="4402066"/>
              <a:ext cx="609017" cy="27705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73" y="54"/>
                </a:cxn>
                <a:cxn ang="0">
                  <a:pos x="73" y="316"/>
                </a:cxn>
                <a:cxn ang="0">
                  <a:pos x="152" y="403"/>
                </a:cxn>
                <a:cxn ang="0">
                  <a:pos x="189" y="345"/>
                </a:cxn>
                <a:cxn ang="0">
                  <a:pos x="182" y="47"/>
                </a:cxn>
                <a:cxn ang="0">
                  <a:pos x="283" y="61"/>
                </a:cxn>
                <a:cxn ang="0">
                  <a:pos x="291" y="396"/>
                </a:cxn>
                <a:cxn ang="0">
                  <a:pos x="385" y="410"/>
                </a:cxn>
                <a:cxn ang="0">
                  <a:pos x="385" y="61"/>
                </a:cxn>
                <a:cxn ang="0">
                  <a:pos x="509" y="61"/>
                </a:cxn>
                <a:cxn ang="0">
                  <a:pos x="502" y="243"/>
                </a:cxn>
                <a:cxn ang="0">
                  <a:pos x="509" y="418"/>
                </a:cxn>
                <a:cxn ang="0">
                  <a:pos x="567" y="454"/>
                </a:cxn>
                <a:cxn ang="0">
                  <a:pos x="618" y="418"/>
                </a:cxn>
                <a:cxn ang="0">
                  <a:pos x="632" y="272"/>
                </a:cxn>
                <a:cxn ang="0">
                  <a:pos x="625" y="105"/>
                </a:cxn>
                <a:cxn ang="0">
                  <a:pos x="705" y="47"/>
                </a:cxn>
                <a:cxn ang="0">
                  <a:pos x="763" y="141"/>
                </a:cxn>
                <a:cxn ang="0">
                  <a:pos x="763" y="243"/>
                </a:cxn>
                <a:cxn ang="0">
                  <a:pos x="763" y="330"/>
                </a:cxn>
                <a:cxn ang="0">
                  <a:pos x="763" y="418"/>
                </a:cxn>
                <a:cxn ang="0">
                  <a:pos x="814" y="476"/>
                </a:cxn>
                <a:cxn ang="0">
                  <a:pos x="880" y="418"/>
                </a:cxn>
              </a:cxnLst>
              <a:rect l="0" t="0" r="r" b="b"/>
              <a:pathLst>
                <a:path w="880" h="476">
                  <a:moveTo>
                    <a:pt x="0" y="39"/>
                  </a:moveTo>
                  <a:cubicBezTo>
                    <a:pt x="30" y="23"/>
                    <a:pt x="61" y="8"/>
                    <a:pt x="73" y="54"/>
                  </a:cubicBezTo>
                  <a:cubicBezTo>
                    <a:pt x="85" y="100"/>
                    <a:pt x="60" y="258"/>
                    <a:pt x="73" y="316"/>
                  </a:cubicBezTo>
                  <a:cubicBezTo>
                    <a:pt x="86" y="374"/>
                    <a:pt x="133" y="398"/>
                    <a:pt x="152" y="403"/>
                  </a:cubicBezTo>
                  <a:cubicBezTo>
                    <a:pt x="171" y="408"/>
                    <a:pt x="184" y="404"/>
                    <a:pt x="189" y="345"/>
                  </a:cubicBezTo>
                  <a:cubicBezTo>
                    <a:pt x="194" y="286"/>
                    <a:pt x="166" y="94"/>
                    <a:pt x="182" y="47"/>
                  </a:cubicBezTo>
                  <a:cubicBezTo>
                    <a:pt x="198" y="0"/>
                    <a:pt x="265" y="3"/>
                    <a:pt x="283" y="61"/>
                  </a:cubicBezTo>
                  <a:cubicBezTo>
                    <a:pt x="301" y="119"/>
                    <a:pt x="274" y="338"/>
                    <a:pt x="291" y="396"/>
                  </a:cubicBezTo>
                  <a:cubicBezTo>
                    <a:pt x="308" y="454"/>
                    <a:pt x="369" y="466"/>
                    <a:pt x="385" y="410"/>
                  </a:cubicBezTo>
                  <a:cubicBezTo>
                    <a:pt x="401" y="354"/>
                    <a:pt x="364" y="119"/>
                    <a:pt x="385" y="61"/>
                  </a:cubicBezTo>
                  <a:cubicBezTo>
                    <a:pt x="406" y="3"/>
                    <a:pt x="490" y="31"/>
                    <a:pt x="509" y="61"/>
                  </a:cubicBezTo>
                  <a:cubicBezTo>
                    <a:pt x="528" y="91"/>
                    <a:pt x="502" y="184"/>
                    <a:pt x="502" y="243"/>
                  </a:cubicBezTo>
                  <a:cubicBezTo>
                    <a:pt x="502" y="302"/>
                    <a:pt x="498" y="383"/>
                    <a:pt x="509" y="418"/>
                  </a:cubicBezTo>
                  <a:cubicBezTo>
                    <a:pt x="520" y="453"/>
                    <a:pt x="549" y="454"/>
                    <a:pt x="567" y="454"/>
                  </a:cubicBezTo>
                  <a:cubicBezTo>
                    <a:pt x="585" y="454"/>
                    <a:pt x="607" y="448"/>
                    <a:pt x="618" y="418"/>
                  </a:cubicBezTo>
                  <a:cubicBezTo>
                    <a:pt x="629" y="388"/>
                    <a:pt x="631" y="324"/>
                    <a:pt x="632" y="272"/>
                  </a:cubicBezTo>
                  <a:cubicBezTo>
                    <a:pt x="633" y="220"/>
                    <a:pt x="613" y="142"/>
                    <a:pt x="625" y="105"/>
                  </a:cubicBezTo>
                  <a:cubicBezTo>
                    <a:pt x="637" y="68"/>
                    <a:pt x="682" y="41"/>
                    <a:pt x="705" y="47"/>
                  </a:cubicBezTo>
                  <a:cubicBezTo>
                    <a:pt x="728" y="53"/>
                    <a:pt x="753" y="108"/>
                    <a:pt x="763" y="141"/>
                  </a:cubicBezTo>
                  <a:cubicBezTo>
                    <a:pt x="773" y="174"/>
                    <a:pt x="763" y="212"/>
                    <a:pt x="763" y="243"/>
                  </a:cubicBezTo>
                  <a:cubicBezTo>
                    <a:pt x="763" y="274"/>
                    <a:pt x="763" y="301"/>
                    <a:pt x="763" y="330"/>
                  </a:cubicBezTo>
                  <a:cubicBezTo>
                    <a:pt x="763" y="359"/>
                    <a:pt x="755" y="394"/>
                    <a:pt x="763" y="418"/>
                  </a:cubicBezTo>
                  <a:cubicBezTo>
                    <a:pt x="771" y="442"/>
                    <a:pt x="795" y="476"/>
                    <a:pt x="814" y="476"/>
                  </a:cubicBezTo>
                  <a:cubicBezTo>
                    <a:pt x="833" y="476"/>
                    <a:pt x="869" y="428"/>
                    <a:pt x="880" y="418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 rot="2280000">
              <a:off x="5583257" y="4513637"/>
              <a:ext cx="552076" cy="30550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73" y="54"/>
                </a:cxn>
                <a:cxn ang="0">
                  <a:pos x="73" y="316"/>
                </a:cxn>
                <a:cxn ang="0">
                  <a:pos x="152" y="403"/>
                </a:cxn>
                <a:cxn ang="0">
                  <a:pos x="189" y="345"/>
                </a:cxn>
                <a:cxn ang="0">
                  <a:pos x="182" y="47"/>
                </a:cxn>
                <a:cxn ang="0">
                  <a:pos x="283" y="61"/>
                </a:cxn>
                <a:cxn ang="0">
                  <a:pos x="291" y="396"/>
                </a:cxn>
                <a:cxn ang="0">
                  <a:pos x="385" y="410"/>
                </a:cxn>
                <a:cxn ang="0">
                  <a:pos x="385" y="61"/>
                </a:cxn>
                <a:cxn ang="0">
                  <a:pos x="509" y="61"/>
                </a:cxn>
                <a:cxn ang="0">
                  <a:pos x="502" y="243"/>
                </a:cxn>
                <a:cxn ang="0">
                  <a:pos x="509" y="418"/>
                </a:cxn>
                <a:cxn ang="0">
                  <a:pos x="567" y="454"/>
                </a:cxn>
                <a:cxn ang="0">
                  <a:pos x="618" y="418"/>
                </a:cxn>
                <a:cxn ang="0">
                  <a:pos x="632" y="272"/>
                </a:cxn>
                <a:cxn ang="0">
                  <a:pos x="625" y="105"/>
                </a:cxn>
                <a:cxn ang="0">
                  <a:pos x="705" y="47"/>
                </a:cxn>
                <a:cxn ang="0">
                  <a:pos x="763" y="141"/>
                </a:cxn>
                <a:cxn ang="0">
                  <a:pos x="763" y="243"/>
                </a:cxn>
                <a:cxn ang="0">
                  <a:pos x="763" y="330"/>
                </a:cxn>
                <a:cxn ang="0">
                  <a:pos x="763" y="418"/>
                </a:cxn>
                <a:cxn ang="0">
                  <a:pos x="814" y="476"/>
                </a:cxn>
                <a:cxn ang="0">
                  <a:pos x="880" y="418"/>
                </a:cxn>
              </a:cxnLst>
              <a:rect l="0" t="0" r="r" b="b"/>
              <a:pathLst>
                <a:path w="880" h="476">
                  <a:moveTo>
                    <a:pt x="0" y="39"/>
                  </a:moveTo>
                  <a:cubicBezTo>
                    <a:pt x="30" y="23"/>
                    <a:pt x="61" y="8"/>
                    <a:pt x="73" y="54"/>
                  </a:cubicBezTo>
                  <a:cubicBezTo>
                    <a:pt x="85" y="100"/>
                    <a:pt x="60" y="258"/>
                    <a:pt x="73" y="316"/>
                  </a:cubicBezTo>
                  <a:cubicBezTo>
                    <a:pt x="86" y="374"/>
                    <a:pt x="133" y="398"/>
                    <a:pt x="152" y="403"/>
                  </a:cubicBezTo>
                  <a:cubicBezTo>
                    <a:pt x="171" y="408"/>
                    <a:pt x="184" y="404"/>
                    <a:pt x="189" y="345"/>
                  </a:cubicBezTo>
                  <a:cubicBezTo>
                    <a:pt x="194" y="286"/>
                    <a:pt x="166" y="94"/>
                    <a:pt x="182" y="47"/>
                  </a:cubicBezTo>
                  <a:cubicBezTo>
                    <a:pt x="198" y="0"/>
                    <a:pt x="265" y="3"/>
                    <a:pt x="283" y="61"/>
                  </a:cubicBezTo>
                  <a:cubicBezTo>
                    <a:pt x="301" y="119"/>
                    <a:pt x="274" y="338"/>
                    <a:pt x="291" y="396"/>
                  </a:cubicBezTo>
                  <a:cubicBezTo>
                    <a:pt x="308" y="454"/>
                    <a:pt x="369" y="466"/>
                    <a:pt x="385" y="410"/>
                  </a:cubicBezTo>
                  <a:cubicBezTo>
                    <a:pt x="401" y="354"/>
                    <a:pt x="364" y="119"/>
                    <a:pt x="385" y="61"/>
                  </a:cubicBezTo>
                  <a:cubicBezTo>
                    <a:pt x="406" y="3"/>
                    <a:pt x="490" y="31"/>
                    <a:pt x="509" y="61"/>
                  </a:cubicBezTo>
                  <a:cubicBezTo>
                    <a:pt x="528" y="91"/>
                    <a:pt x="502" y="184"/>
                    <a:pt x="502" y="243"/>
                  </a:cubicBezTo>
                  <a:cubicBezTo>
                    <a:pt x="502" y="302"/>
                    <a:pt x="498" y="383"/>
                    <a:pt x="509" y="418"/>
                  </a:cubicBezTo>
                  <a:cubicBezTo>
                    <a:pt x="520" y="453"/>
                    <a:pt x="549" y="454"/>
                    <a:pt x="567" y="454"/>
                  </a:cubicBezTo>
                  <a:cubicBezTo>
                    <a:pt x="585" y="454"/>
                    <a:pt x="607" y="448"/>
                    <a:pt x="618" y="418"/>
                  </a:cubicBezTo>
                  <a:cubicBezTo>
                    <a:pt x="629" y="388"/>
                    <a:pt x="631" y="324"/>
                    <a:pt x="632" y="272"/>
                  </a:cubicBezTo>
                  <a:cubicBezTo>
                    <a:pt x="633" y="220"/>
                    <a:pt x="613" y="142"/>
                    <a:pt x="625" y="105"/>
                  </a:cubicBezTo>
                  <a:cubicBezTo>
                    <a:pt x="637" y="68"/>
                    <a:pt x="682" y="41"/>
                    <a:pt x="705" y="47"/>
                  </a:cubicBezTo>
                  <a:cubicBezTo>
                    <a:pt x="728" y="53"/>
                    <a:pt x="753" y="108"/>
                    <a:pt x="763" y="141"/>
                  </a:cubicBezTo>
                  <a:cubicBezTo>
                    <a:pt x="773" y="174"/>
                    <a:pt x="763" y="212"/>
                    <a:pt x="763" y="243"/>
                  </a:cubicBezTo>
                  <a:cubicBezTo>
                    <a:pt x="763" y="274"/>
                    <a:pt x="763" y="301"/>
                    <a:pt x="763" y="330"/>
                  </a:cubicBezTo>
                  <a:cubicBezTo>
                    <a:pt x="763" y="359"/>
                    <a:pt x="755" y="394"/>
                    <a:pt x="763" y="418"/>
                  </a:cubicBezTo>
                  <a:cubicBezTo>
                    <a:pt x="771" y="442"/>
                    <a:pt x="795" y="476"/>
                    <a:pt x="814" y="476"/>
                  </a:cubicBezTo>
                  <a:cubicBezTo>
                    <a:pt x="833" y="476"/>
                    <a:pt x="869" y="428"/>
                    <a:pt x="880" y="418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6326828" y="2832349"/>
              <a:ext cx="552075" cy="30351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73" y="54"/>
                </a:cxn>
                <a:cxn ang="0">
                  <a:pos x="73" y="316"/>
                </a:cxn>
                <a:cxn ang="0">
                  <a:pos x="152" y="403"/>
                </a:cxn>
                <a:cxn ang="0">
                  <a:pos x="189" y="345"/>
                </a:cxn>
                <a:cxn ang="0">
                  <a:pos x="182" y="47"/>
                </a:cxn>
                <a:cxn ang="0">
                  <a:pos x="283" y="61"/>
                </a:cxn>
                <a:cxn ang="0">
                  <a:pos x="291" y="396"/>
                </a:cxn>
                <a:cxn ang="0">
                  <a:pos x="385" y="410"/>
                </a:cxn>
                <a:cxn ang="0">
                  <a:pos x="385" y="61"/>
                </a:cxn>
                <a:cxn ang="0">
                  <a:pos x="509" y="61"/>
                </a:cxn>
                <a:cxn ang="0">
                  <a:pos x="502" y="243"/>
                </a:cxn>
                <a:cxn ang="0">
                  <a:pos x="509" y="418"/>
                </a:cxn>
                <a:cxn ang="0">
                  <a:pos x="567" y="454"/>
                </a:cxn>
                <a:cxn ang="0">
                  <a:pos x="618" y="418"/>
                </a:cxn>
                <a:cxn ang="0">
                  <a:pos x="632" y="272"/>
                </a:cxn>
                <a:cxn ang="0">
                  <a:pos x="625" y="105"/>
                </a:cxn>
                <a:cxn ang="0">
                  <a:pos x="705" y="47"/>
                </a:cxn>
                <a:cxn ang="0">
                  <a:pos x="763" y="141"/>
                </a:cxn>
                <a:cxn ang="0">
                  <a:pos x="763" y="243"/>
                </a:cxn>
                <a:cxn ang="0">
                  <a:pos x="763" y="330"/>
                </a:cxn>
                <a:cxn ang="0">
                  <a:pos x="763" y="418"/>
                </a:cxn>
                <a:cxn ang="0">
                  <a:pos x="814" y="476"/>
                </a:cxn>
                <a:cxn ang="0">
                  <a:pos x="880" y="418"/>
                </a:cxn>
              </a:cxnLst>
              <a:rect l="0" t="0" r="r" b="b"/>
              <a:pathLst>
                <a:path w="880" h="476">
                  <a:moveTo>
                    <a:pt x="0" y="39"/>
                  </a:moveTo>
                  <a:cubicBezTo>
                    <a:pt x="30" y="23"/>
                    <a:pt x="61" y="8"/>
                    <a:pt x="73" y="54"/>
                  </a:cubicBezTo>
                  <a:cubicBezTo>
                    <a:pt x="85" y="100"/>
                    <a:pt x="60" y="258"/>
                    <a:pt x="73" y="316"/>
                  </a:cubicBezTo>
                  <a:cubicBezTo>
                    <a:pt x="86" y="374"/>
                    <a:pt x="133" y="398"/>
                    <a:pt x="152" y="403"/>
                  </a:cubicBezTo>
                  <a:cubicBezTo>
                    <a:pt x="171" y="408"/>
                    <a:pt x="184" y="404"/>
                    <a:pt x="189" y="345"/>
                  </a:cubicBezTo>
                  <a:cubicBezTo>
                    <a:pt x="194" y="286"/>
                    <a:pt x="166" y="94"/>
                    <a:pt x="182" y="47"/>
                  </a:cubicBezTo>
                  <a:cubicBezTo>
                    <a:pt x="198" y="0"/>
                    <a:pt x="265" y="3"/>
                    <a:pt x="283" y="61"/>
                  </a:cubicBezTo>
                  <a:cubicBezTo>
                    <a:pt x="301" y="119"/>
                    <a:pt x="274" y="338"/>
                    <a:pt x="291" y="396"/>
                  </a:cubicBezTo>
                  <a:cubicBezTo>
                    <a:pt x="308" y="454"/>
                    <a:pt x="369" y="466"/>
                    <a:pt x="385" y="410"/>
                  </a:cubicBezTo>
                  <a:cubicBezTo>
                    <a:pt x="401" y="354"/>
                    <a:pt x="364" y="119"/>
                    <a:pt x="385" y="61"/>
                  </a:cubicBezTo>
                  <a:cubicBezTo>
                    <a:pt x="406" y="3"/>
                    <a:pt x="490" y="31"/>
                    <a:pt x="509" y="61"/>
                  </a:cubicBezTo>
                  <a:cubicBezTo>
                    <a:pt x="528" y="91"/>
                    <a:pt x="502" y="184"/>
                    <a:pt x="502" y="243"/>
                  </a:cubicBezTo>
                  <a:cubicBezTo>
                    <a:pt x="502" y="302"/>
                    <a:pt x="498" y="383"/>
                    <a:pt x="509" y="418"/>
                  </a:cubicBezTo>
                  <a:cubicBezTo>
                    <a:pt x="520" y="453"/>
                    <a:pt x="549" y="454"/>
                    <a:pt x="567" y="454"/>
                  </a:cubicBezTo>
                  <a:cubicBezTo>
                    <a:pt x="585" y="454"/>
                    <a:pt x="607" y="448"/>
                    <a:pt x="618" y="418"/>
                  </a:cubicBezTo>
                  <a:cubicBezTo>
                    <a:pt x="629" y="388"/>
                    <a:pt x="631" y="324"/>
                    <a:pt x="632" y="272"/>
                  </a:cubicBezTo>
                  <a:cubicBezTo>
                    <a:pt x="633" y="220"/>
                    <a:pt x="613" y="142"/>
                    <a:pt x="625" y="105"/>
                  </a:cubicBezTo>
                  <a:cubicBezTo>
                    <a:pt x="637" y="68"/>
                    <a:pt x="682" y="41"/>
                    <a:pt x="705" y="47"/>
                  </a:cubicBezTo>
                  <a:cubicBezTo>
                    <a:pt x="728" y="53"/>
                    <a:pt x="753" y="108"/>
                    <a:pt x="763" y="141"/>
                  </a:cubicBezTo>
                  <a:cubicBezTo>
                    <a:pt x="773" y="174"/>
                    <a:pt x="763" y="212"/>
                    <a:pt x="763" y="243"/>
                  </a:cubicBezTo>
                  <a:cubicBezTo>
                    <a:pt x="763" y="274"/>
                    <a:pt x="763" y="301"/>
                    <a:pt x="763" y="330"/>
                  </a:cubicBezTo>
                  <a:cubicBezTo>
                    <a:pt x="763" y="359"/>
                    <a:pt x="755" y="394"/>
                    <a:pt x="763" y="418"/>
                  </a:cubicBezTo>
                  <a:cubicBezTo>
                    <a:pt x="771" y="442"/>
                    <a:pt x="795" y="476"/>
                    <a:pt x="814" y="476"/>
                  </a:cubicBezTo>
                  <a:cubicBezTo>
                    <a:pt x="833" y="476"/>
                    <a:pt x="869" y="428"/>
                    <a:pt x="880" y="418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512" name="ZoneTexte 20"/>
            <p:cNvSpPr txBox="1">
              <a:spLocks noChangeArrowheads="1"/>
            </p:cNvSpPr>
            <p:nvPr/>
          </p:nvSpPr>
          <p:spPr bwMode="auto">
            <a:xfrm>
              <a:off x="6270617" y="2492896"/>
              <a:ext cx="936895" cy="42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b="1">
                  <a:solidFill>
                    <a:schemeClr val="accent2"/>
                  </a:solidFill>
                </a:rPr>
                <a:t>CXCR3</a:t>
              </a:r>
            </a:p>
          </p:txBody>
        </p:sp>
        <p:sp>
          <p:nvSpPr>
            <p:cNvPr id="19513" name="ZoneTexte 21"/>
            <p:cNvSpPr txBox="1">
              <a:spLocks noChangeArrowheads="1"/>
            </p:cNvSpPr>
            <p:nvPr/>
          </p:nvSpPr>
          <p:spPr bwMode="auto">
            <a:xfrm>
              <a:off x="5082111" y="4746716"/>
              <a:ext cx="912047" cy="42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b="1">
                  <a:solidFill>
                    <a:schemeClr val="accent1"/>
                  </a:solidFill>
                </a:rPr>
                <a:t>CCR2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543023" y="4563557"/>
              <a:ext cx="865802" cy="4253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600" b="1" dirty="0">
                  <a:solidFill>
                    <a:schemeClr val="accent6"/>
                  </a:solidFill>
                </a:rPr>
                <a:t>CCR5</a:t>
              </a:r>
            </a:p>
          </p:txBody>
        </p:sp>
      </p:grpSp>
      <p:sp>
        <p:nvSpPr>
          <p:cNvPr id="27" name="Forme libre 26"/>
          <p:cNvSpPr/>
          <p:nvPr/>
        </p:nvSpPr>
        <p:spPr>
          <a:xfrm>
            <a:off x="3131840" y="2377279"/>
            <a:ext cx="2502705" cy="1699793"/>
          </a:xfrm>
          <a:custGeom>
            <a:avLst/>
            <a:gdLst>
              <a:gd name="connsiteX0" fmla="*/ 0 w 1368152"/>
              <a:gd name="connsiteY0" fmla="*/ 432048 h 864096"/>
              <a:gd name="connsiteX1" fmla="*/ 318785 w 1368152"/>
              <a:gd name="connsiteY1" fmla="*/ 66757 h 864096"/>
              <a:gd name="connsiteX2" fmla="*/ 684077 w 1368152"/>
              <a:gd name="connsiteY2" fmla="*/ 1 h 864096"/>
              <a:gd name="connsiteX3" fmla="*/ 1049369 w 1368152"/>
              <a:gd name="connsiteY3" fmla="*/ 66758 h 864096"/>
              <a:gd name="connsiteX4" fmla="*/ 1368152 w 1368152"/>
              <a:gd name="connsiteY4" fmla="*/ 432051 h 864096"/>
              <a:gd name="connsiteX5" fmla="*/ 1049368 w 1368152"/>
              <a:gd name="connsiteY5" fmla="*/ 797343 h 864096"/>
              <a:gd name="connsiteX6" fmla="*/ 684076 w 1368152"/>
              <a:gd name="connsiteY6" fmla="*/ 864099 h 864096"/>
              <a:gd name="connsiteX7" fmla="*/ 318784 w 1368152"/>
              <a:gd name="connsiteY7" fmla="*/ 797343 h 864096"/>
              <a:gd name="connsiteX8" fmla="*/ 0 w 1368152"/>
              <a:gd name="connsiteY8" fmla="*/ 432051 h 864096"/>
              <a:gd name="connsiteX9" fmla="*/ 0 w 1368152"/>
              <a:gd name="connsiteY9" fmla="*/ 432048 h 864096"/>
              <a:gd name="connsiteX0" fmla="*/ 0 w 1368153"/>
              <a:gd name="connsiteY0" fmla="*/ 432922 h 864973"/>
              <a:gd name="connsiteX1" fmla="*/ 318785 w 1368153"/>
              <a:gd name="connsiteY1" fmla="*/ 67631 h 864973"/>
              <a:gd name="connsiteX2" fmla="*/ 684077 w 1368153"/>
              <a:gd name="connsiteY2" fmla="*/ 875 h 864973"/>
              <a:gd name="connsiteX3" fmla="*/ 1080120 w 1368153"/>
              <a:gd name="connsiteY3" fmla="*/ 72882 h 864973"/>
              <a:gd name="connsiteX4" fmla="*/ 1368152 w 1368153"/>
              <a:gd name="connsiteY4" fmla="*/ 432925 h 864973"/>
              <a:gd name="connsiteX5" fmla="*/ 1049368 w 1368153"/>
              <a:gd name="connsiteY5" fmla="*/ 798217 h 864973"/>
              <a:gd name="connsiteX6" fmla="*/ 684076 w 1368153"/>
              <a:gd name="connsiteY6" fmla="*/ 864973 h 864973"/>
              <a:gd name="connsiteX7" fmla="*/ 318784 w 1368153"/>
              <a:gd name="connsiteY7" fmla="*/ 798217 h 864973"/>
              <a:gd name="connsiteX8" fmla="*/ 0 w 1368153"/>
              <a:gd name="connsiteY8" fmla="*/ 432925 h 864973"/>
              <a:gd name="connsiteX9" fmla="*/ 0 w 1368153"/>
              <a:gd name="connsiteY9" fmla="*/ 432922 h 864973"/>
              <a:gd name="connsiteX0" fmla="*/ 0 w 2430697"/>
              <a:gd name="connsiteY0" fmla="*/ 1123730 h 1555781"/>
              <a:gd name="connsiteX1" fmla="*/ 318785 w 2430697"/>
              <a:gd name="connsiteY1" fmla="*/ 758439 h 1555781"/>
              <a:gd name="connsiteX2" fmla="*/ 684077 w 2430697"/>
              <a:gd name="connsiteY2" fmla="*/ 691683 h 1555781"/>
              <a:gd name="connsiteX3" fmla="*/ 2232248 w 2430697"/>
              <a:gd name="connsiteY3" fmla="*/ 43610 h 1555781"/>
              <a:gd name="connsiteX4" fmla="*/ 1368152 w 2430697"/>
              <a:gd name="connsiteY4" fmla="*/ 1123733 h 1555781"/>
              <a:gd name="connsiteX5" fmla="*/ 1049368 w 2430697"/>
              <a:gd name="connsiteY5" fmla="*/ 1489025 h 1555781"/>
              <a:gd name="connsiteX6" fmla="*/ 684076 w 2430697"/>
              <a:gd name="connsiteY6" fmla="*/ 1555781 h 1555781"/>
              <a:gd name="connsiteX7" fmla="*/ 318784 w 2430697"/>
              <a:gd name="connsiteY7" fmla="*/ 1489025 h 1555781"/>
              <a:gd name="connsiteX8" fmla="*/ 0 w 2430697"/>
              <a:gd name="connsiteY8" fmla="*/ 1123733 h 1555781"/>
              <a:gd name="connsiteX9" fmla="*/ 0 w 2430697"/>
              <a:gd name="connsiteY9" fmla="*/ 1123730 h 1555781"/>
              <a:gd name="connsiteX0" fmla="*/ 1062545 w 3493242"/>
              <a:gd name="connsiteY0" fmla="*/ 1123730 h 2031435"/>
              <a:gd name="connsiteX1" fmla="*/ 1381330 w 3493242"/>
              <a:gd name="connsiteY1" fmla="*/ 758439 h 2031435"/>
              <a:gd name="connsiteX2" fmla="*/ 1746622 w 3493242"/>
              <a:gd name="connsiteY2" fmla="*/ 691683 h 2031435"/>
              <a:gd name="connsiteX3" fmla="*/ 3294793 w 3493242"/>
              <a:gd name="connsiteY3" fmla="*/ 43610 h 2031435"/>
              <a:gd name="connsiteX4" fmla="*/ 2430697 w 3493242"/>
              <a:gd name="connsiteY4" fmla="*/ 1123733 h 2031435"/>
              <a:gd name="connsiteX5" fmla="*/ 2111913 w 3493242"/>
              <a:gd name="connsiteY5" fmla="*/ 1489025 h 2031435"/>
              <a:gd name="connsiteX6" fmla="*/ 1746621 w 3493242"/>
              <a:gd name="connsiteY6" fmla="*/ 1555781 h 2031435"/>
              <a:gd name="connsiteX7" fmla="*/ 198449 w 3493242"/>
              <a:gd name="connsiteY7" fmla="*/ 1987826 h 2031435"/>
              <a:gd name="connsiteX8" fmla="*/ 1062545 w 3493242"/>
              <a:gd name="connsiteY8" fmla="*/ 1123733 h 2031435"/>
              <a:gd name="connsiteX9" fmla="*/ 1062545 w 3493242"/>
              <a:gd name="connsiteY9" fmla="*/ 1123730 h 2031435"/>
              <a:gd name="connsiteX0" fmla="*/ 1062545 w 3493242"/>
              <a:gd name="connsiteY0" fmla="*/ 1123730 h 2607500"/>
              <a:gd name="connsiteX1" fmla="*/ 1381330 w 3493242"/>
              <a:gd name="connsiteY1" fmla="*/ 758439 h 2607500"/>
              <a:gd name="connsiteX2" fmla="*/ 1746622 w 3493242"/>
              <a:gd name="connsiteY2" fmla="*/ 691683 h 2607500"/>
              <a:gd name="connsiteX3" fmla="*/ 3294793 w 3493242"/>
              <a:gd name="connsiteY3" fmla="*/ 43610 h 2607500"/>
              <a:gd name="connsiteX4" fmla="*/ 2430697 w 3493242"/>
              <a:gd name="connsiteY4" fmla="*/ 1123733 h 2607500"/>
              <a:gd name="connsiteX5" fmla="*/ 2646721 w 3493242"/>
              <a:gd name="connsiteY5" fmla="*/ 2563890 h 2607500"/>
              <a:gd name="connsiteX6" fmla="*/ 1746621 w 3493242"/>
              <a:gd name="connsiteY6" fmla="*/ 1555781 h 2607500"/>
              <a:gd name="connsiteX7" fmla="*/ 198449 w 3493242"/>
              <a:gd name="connsiteY7" fmla="*/ 1987826 h 2607500"/>
              <a:gd name="connsiteX8" fmla="*/ 1062545 w 3493242"/>
              <a:gd name="connsiteY8" fmla="*/ 1123733 h 2607500"/>
              <a:gd name="connsiteX9" fmla="*/ 1062545 w 3493242"/>
              <a:gd name="connsiteY9" fmla="*/ 1123730 h 2607500"/>
              <a:gd name="connsiteX0" fmla="*/ 1134553 w 3565250"/>
              <a:gd name="connsiteY0" fmla="*/ 1123730 h 2607500"/>
              <a:gd name="connsiteX1" fmla="*/ 198449 w 3565250"/>
              <a:gd name="connsiteY1" fmla="*/ 115617 h 2607500"/>
              <a:gd name="connsiteX2" fmla="*/ 1818630 w 3565250"/>
              <a:gd name="connsiteY2" fmla="*/ 691683 h 2607500"/>
              <a:gd name="connsiteX3" fmla="*/ 3366801 w 3565250"/>
              <a:gd name="connsiteY3" fmla="*/ 43610 h 2607500"/>
              <a:gd name="connsiteX4" fmla="*/ 2502705 w 3565250"/>
              <a:gd name="connsiteY4" fmla="*/ 1123733 h 2607500"/>
              <a:gd name="connsiteX5" fmla="*/ 2718729 w 3565250"/>
              <a:gd name="connsiteY5" fmla="*/ 2563890 h 2607500"/>
              <a:gd name="connsiteX6" fmla="*/ 1818629 w 3565250"/>
              <a:gd name="connsiteY6" fmla="*/ 1555781 h 2607500"/>
              <a:gd name="connsiteX7" fmla="*/ 270457 w 3565250"/>
              <a:gd name="connsiteY7" fmla="*/ 1987826 h 2607500"/>
              <a:gd name="connsiteX8" fmla="*/ 1134553 w 3565250"/>
              <a:gd name="connsiteY8" fmla="*/ 1123733 h 2607500"/>
              <a:gd name="connsiteX9" fmla="*/ 1134553 w 3565250"/>
              <a:gd name="connsiteY9" fmla="*/ 1123730 h 2607500"/>
              <a:gd name="connsiteX0" fmla="*/ 1062545 w 3493242"/>
              <a:gd name="connsiteY0" fmla="*/ 1195739 h 2679509"/>
              <a:gd name="connsiteX1" fmla="*/ 630497 w 3493242"/>
              <a:gd name="connsiteY1" fmla="*/ 43610 h 2679509"/>
              <a:gd name="connsiteX2" fmla="*/ 1746622 w 3493242"/>
              <a:gd name="connsiteY2" fmla="*/ 763692 h 2679509"/>
              <a:gd name="connsiteX3" fmla="*/ 3294793 w 3493242"/>
              <a:gd name="connsiteY3" fmla="*/ 115619 h 2679509"/>
              <a:gd name="connsiteX4" fmla="*/ 2430697 w 3493242"/>
              <a:gd name="connsiteY4" fmla="*/ 1195742 h 2679509"/>
              <a:gd name="connsiteX5" fmla="*/ 2646721 w 3493242"/>
              <a:gd name="connsiteY5" fmla="*/ 2635899 h 2679509"/>
              <a:gd name="connsiteX6" fmla="*/ 1746621 w 3493242"/>
              <a:gd name="connsiteY6" fmla="*/ 1627790 h 2679509"/>
              <a:gd name="connsiteX7" fmla="*/ 198449 w 3493242"/>
              <a:gd name="connsiteY7" fmla="*/ 2059835 h 2679509"/>
              <a:gd name="connsiteX8" fmla="*/ 1062545 w 3493242"/>
              <a:gd name="connsiteY8" fmla="*/ 1195742 h 2679509"/>
              <a:gd name="connsiteX9" fmla="*/ 1062545 w 3493242"/>
              <a:gd name="connsiteY9" fmla="*/ 1195739 h 2679509"/>
              <a:gd name="connsiteX0" fmla="*/ 1278569 w 3709266"/>
              <a:gd name="connsiteY0" fmla="*/ 1195738 h 2679508"/>
              <a:gd name="connsiteX1" fmla="*/ 198449 w 3709266"/>
              <a:gd name="connsiteY1" fmla="*/ 43610 h 2679508"/>
              <a:gd name="connsiteX2" fmla="*/ 1962646 w 3709266"/>
              <a:gd name="connsiteY2" fmla="*/ 763691 h 2679508"/>
              <a:gd name="connsiteX3" fmla="*/ 3510817 w 3709266"/>
              <a:gd name="connsiteY3" fmla="*/ 115618 h 2679508"/>
              <a:gd name="connsiteX4" fmla="*/ 2646721 w 3709266"/>
              <a:gd name="connsiteY4" fmla="*/ 1195741 h 2679508"/>
              <a:gd name="connsiteX5" fmla="*/ 2862745 w 3709266"/>
              <a:gd name="connsiteY5" fmla="*/ 2635898 h 2679508"/>
              <a:gd name="connsiteX6" fmla="*/ 1962645 w 3709266"/>
              <a:gd name="connsiteY6" fmla="*/ 1627789 h 2679508"/>
              <a:gd name="connsiteX7" fmla="*/ 414473 w 3709266"/>
              <a:gd name="connsiteY7" fmla="*/ 2059834 h 2679508"/>
              <a:gd name="connsiteX8" fmla="*/ 1278569 w 3709266"/>
              <a:gd name="connsiteY8" fmla="*/ 1195741 h 2679508"/>
              <a:gd name="connsiteX9" fmla="*/ 1278569 w 3709266"/>
              <a:gd name="connsiteY9" fmla="*/ 1195738 h 2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9266" h="2679508">
                <a:moveTo>
                  <a:pt x="1278569" y="1195738"/>
                </a:moveTo>
                <a:cubicBezTo>
                  <a:pt x="1278569" y="1047497"/>
                  <a:pt x="0" y="122769"/>
                  <a:pt x="198449" y="43610"/>
                </a:cubicBezTo>
                <a:cubicBezTo>
                  <a:pt x="307776" y="0"/>
                  <a:pt x="1410585" y="751690"/>
                  <a:pt x="1962646" y="763691"/>
                </a:cubicBezTo>
                <a:cubicBezTo>
                  <a:pt x="2514707" y="775692"/>
                  <a:pt x="3401490" y="72008"/>
                  <a:pt x="3510817" y="115618"/>
                </a:cubicBezTo>
                <a:cubicBezTo>
                  <a:pt x="3709266" y="194778"/>
                  <a:pt x="2646722" y="1047499"/>
                  <a:pt x="2646721" y="1195741"/>
                </a:cubicBezTo>
                <a:cubicBezTo>
                  <a:pt x="2646721" y="1343982"/>
                  <a:pt x="3061194" y="2556738"/>
                  <a:pt x="2862745" y="2635898"/>
                </a:cubicBezTo>
                <a:cubicBezTo>
                  <a:pt x="2753418" y="2679508"/>
                  <a:pt x="2370690" y="1723800"/>
                  <a:pt x="1962645" y="1627789"/>
                </a:cubicBezTo>
                <a:cubicBezTo>
                  <a:pt x="1554600" y="1531778"/>
                  <a:pt x="523800" y="2103443"/>
                  <a:pt x="414473" y="2059834"/>
                </a:cubicBezTo>
                <a:cubicBezTo>
                  <a:pt x="216024" y="1980674"/>
                  <a:pt x="1278569" y="1343982"/>
                  <a:pt x="1278569" y="1195741"/>
                </a:cubicBezTo>
                <a:lnTo>
                  <a:pt x="1278569" y="1195738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</a:rPr>
              <a:t>CD</a:t>
            </a:r>
          </a:p>
        </p:txBody>
      </p:sp>
      <p:sp>
        <p:nvSpPr>
          <p:cNvPr id="28" name="Éclair 27"/>
          <p:cNvSpPr/>
          <p:nvPr/>
        </p:nvSpPr>
        <p:spPr>
          <a:xfrm>
            <a:off x="3924300" y="1844675"/>
            <a:ext cx="503238" cy="647700"/>
          </a:xfrm>
          <a:prstGeom prst="lightningBol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65" name="ZoneTexte 30"/>
          <p:cNvSpPr txBox="1">
            <a:spLocks noChangeArrowheads="1"/>
          </p:cNvSpPr>
          <p:nvPr/>
        </p:nvSpPr>
        <p:spPr bwMode="auto">
          <a:xfrm>
            <a:off x="1088231" y="2035648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LPS</a:t>
            </a:r>
          </a:p>
          <a:p>
            <a:r>
              <a:rPr lang="fr-FR" b="1" dirty="0">
                <a:solidFill>
                  <a:srgbClr val="FF0000"/>
                </a:solidFill>
              </a:rPr>
              <a:t>IL1, IL6, TNF</a:t>
            </a:r>
            <a:r>
              <a:rPr lang="el-GR" b="1" dirty="0">
                <a:solidFill>
                  <a:srgbClr val="FF0000"/>
                </a:solidFill>
              </a:rPr>
              <a:t>α</a:t>
            </a:r>
            <a:r>
              <a:rPr lang="fr-FR" b="1" dirty="0">
                <a:solidFill>
                  <a:srgbClr val="FF0000"/>
                </a:solidFill>
              </a:rPr>
              <a:t>, IL12 </a:t>
            </a:r>
          </a:p>
        </p:txBody>
      </p:sp>
      <p:grpSp>
        <p:nvGrpSpPr>
          <p:cNvPr id="17" name="Groupe 29"/>
          <p:cNvGrpSpPr>
            <a:grpSpLocks/>
          </p:cNvGrpSpPr>
          <p:nvPr/>
        </p:nvGrpSpPr>
        <p:grpSpPr bwMode="auto">
          <a:xfrm>
            <a:off x="3563938" y="4298950"/>
            <a:ext cx="1800225" cy="1506508"/>
            <a:chOff x="3563888" y="4298796"/>
            <a:chExt cx="1800200" cy="1506438"/>
          </a:xfrm>
        </p:grpSpPr>
        <p:sp>
          <p:nvSpPr>
            <p:cNvPr id="32" name="Ellipse 31"/>
            <p:cNvSpPr/>
            <p:nvPr/>
          </p:nvSpPr>
          <p:spPr>
            <a:xfrm>
              <a:off x="4636598" y="4507980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4493722" y="4905176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4207970" y="4619424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4422284" y="4298796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4422284" y="4476548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4279408" y="4870300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4422284" y="4690862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3707904" y="4507980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>
              <a:off x="3922218" y="4584548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4207970" y="4370234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4074618" y="4736948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9507" name="ZoneTexte 42"/>
            <p:cNvSpPr txBox="1">
              <a:spLocks noChangeArrowheads="1"/>
            </p:cNvSpPr>
            <p:nvPr/>
          </p:nvSpPr>
          <p:spPr bwMode="auto">
            <a:xfrm>
              <a:off x="3563888" y="5158933"/>
              <a:ext cx="1800200" cy="646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CXCL9,10,11,16</a:t>
              </a:r>
            </a:p>
          </p:txBody>
        </p:sp>
      </p:grpSp>
      <p:sp>
        <p:nvSpPr>
          <p:cNvPr id="14" name="Flèche courbée vers la droite 13"/>
          <p:cNvSpPr/>
          <p:nvPr/>
        </p:nvSpPr>
        <p:spPr>
          <a:xfrm rot="16200000">
            <a:off x="2655779" y="6161656"/>
            <a:ext cx="510778" cy="774558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132138" y="5878513"/>
            <a:ext cx="741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INF</a:t>
            </a:r>
            <a:r>
              <a:rPr lang="el-GR">
                <a:solidFill>
                  <a:srgbClr val="FF0000"/>
                </a:solidFill>
              </a:rPr>
              <a:t>ᵞ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29" name="Flèche à angle droit 28"/>
          <p:cNvSpPr/>
          <p:nvPr/>
        </p:nvSpPr>
        <p:spPr>
          <a:xfrm>
            <a:off x="3917127" y="6070905"/>
            <a:ext cx="588722" cy="420941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42950" y="1963738"/>
            <a:ext cx="1241425" cy="808037"/>
            <a:chOff x="358" y="1799"/>
            <a:chExt cx="882" cy="546"/>
          </a:xfrm>
        </p:grpSpPr>
        <p:sp>
          <p:nvSpPr>
            <p:cNvPr id="20788" name="AutoShape 3"/>
            <p:cNvSpPr>
              <a:spLocks noChangeArrowheads="1"/>
            </p:cNvSpPr>
            <p:nvPr/>
          </p:nvSpPr>
          <p:spPr bwMode="auto">
            <a:xfrm rot="-7694115">
              <a:off x="376" y="2082"/>
              <a:ext cx="45" cy="82"/>
            </a:xfrm>
            <a:prstGeom prst="star8">
              <a:avLst>
                <a:gd name="adj" fmla="val 3825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0789" name="Group 4"/>
            <p:cNvGrpSpPr>
              <a:grpSpLocks/>
            </p:cNvGrpSpPr>
            <p:nvPr/>
          </p:nvGrpSpPr>
          <p:grpSpPr bwMode="auto">
            <a:xfrm>
              <a:off x="460" y="1799"/>
              <a:ext cx="673" cy="502"/>
              <a:chOff x="4011" y="1488"/>
              <a:chExt cx="548" cy="348"/>
            </a:xfrm>
          </p:grpSpPr>
          <p:sp>
            <p:nvSpPr>
              <p:cNvPr id="20809" name="Freeform 5"/>
              <p:cNvSpPr>
                <a:spLocks/>
              </p:cNvSpPr>
              <p:nvPr/>
            </p:nvSpPr>
            <p:spPr bwMode="auto">
              <a:xfrm>
                <a:off x="4011" y="1488"/>
                <a:ext cx="548" cy="348"/>
              </a:xfrm>
              <a:custGeom>
                <a:avLst/>
                <a:gdLst>
                  <a:gd name="T0" fmla="*/ 159 w 548"/>
                  <a:gd name="T1" fmla="*/ 69 h 348"/>
                  <a:gd name="T2" fmla="*/ 111 w 548"/>
                  <a:gd name="T3" fmla="*/ 93 h 348"/>
                  <a:gd name="T4" fmla="*/ 84 w 548"/>
                  <a:gd name="T5" fmla="*/ 102 h 348"/>
                  <a:gd name="T6" fmla="*/ 75 w 548"/>
                  <a:gd name="T7" fmla="*/ 105 h 348"/>
                  <a:gd name="T8" fmla="*/ 6 w 548"/>
                  <a:gd name="T9" fmla="*/ 138 h 348"/>
                  <a:gd name="T10" fmla="*/ 18 w 548"/>
                  <a:gd name="T11" fmla="*/ 156 h 348"/>
                  <a:gd name="T12" fmla="*/ 57 w 548"/>
                  <a:gd name="T13" fmla="*/ 150 h 348"/>
                  <a:gd name="T14" fmla="*/ 63 w 548"/>
                  <a:gd name="T15" fmla="*/ 177 h 348"/>
                  <a:gd name="T16" fmla="*/ 45 w 548"/>
                  <a:gd name="T17" fmla="*/ 207 h 348"/>
                  <a:gd name="T18" fmla="*/ 30 w 548"/>
                  <a:gd name="T19" fmla="*/ 264 h 348"/>
                  <a:gd name="T20" fmla="*/ 36 w 548"/>
                  <a:gd name="T21" fmla="*/ 309 h 348"/>
                  <a:gd name="T22" fmla="*/ 39 w 548"/>
                  <a:gd name="T23" fmla="*/ 276 h 348"/>
                  <a:gd name="T24" fmla="*/ 51 w 548"/>
                  <a:gd name="T25" fmla="*/ 255 h 348"/>
                  <a:gd name="T26" fmla="*/ 147 w 548"/>
                  <a:gd name="T27" fmla="*/ 192 h 348"/>
                  <a:gd name="T28" fmla="*/ 174 w 548"/>
                  <a:gd name="T29" fmla="*/ 216 h 348"/>
                  <a:gd name="T30" fmla="*/ 165 w 548"/>
                  <a:gd name="T31" fmla="*/ 267 h 348"/>
                  <a:gd name="T32" fmla="*/ 198 w 548"/>
                  <a:gd name="T33" fmla="*/ 258 h 348"/>
                  <a:gd name="T34" fmla="*/ 222 w 548"/>
                  <a:gd name="T35" fmla="*/ 282 h 348"/>
                  <a:gd name="T36" fmla="*/ 267 w 548"/>
                  <a:gd name="T37" fmla="*/ 348 h 348"/>
                  <a:gd name="T38" fmla="*/ 291 w 548"/>
                  <a:gd name="T39" fmla="*/ 324 h 348"/>
                  <a:gd name="T40" fmla="*/ 282 w 548"/>
                  <a:gd name="T41" fmla="*/ 276 h 348"/>
                  <a:gd name="T42" fmla="*/ 309 w 548"/>
                  <a:gd name="T43" fmla="*/ 255 h 348"/>
                  <a:gd name="T44" fmla="*/ 384 w 548"/>
                  <a:gd name="T45" fmla="*/ 276 h 348"/>
                  <a:gd name="T46" fmla="*/ 414 w 548"/>
                  <a:gd name="T47" fmla="*/ 294 h 348"/>
                  <a:gd name="T48" fmla="*/ 432 w 548"/>
                  <a:gd name="T49" fmla="*/ 315 h 348"/>
                  <a:gd name="T50" fmla="*/ 450 w 548"/>
                  <a:gd name="T51" fmla="*/ 348 h 348"/>
                  <a:gd name="T52" fmla="*/ 462 w 548"/>
                  <a:gd name="T53" fmla="*/ 294 h 348"/>
                  <a:gd name="T54" fmla="*/ 465 w 548"/>
                  <a:gd name="T55" fmla="*/ 282 h 348"/>
                  <a:gd name="T56" fmla="*/ 513 w 548"/>
                  <a:gd name="T57" fmla="*/ 291 h 348"/>
                  <a:gd name="T58" fmla="*/ 540 w 548"/>
                  <a:gd name="T59" fmla="*/ 306 h 348"/>
                  <a:gd name="T60" fmla="*/ 507 w 548"/>
                  <a:gd name="T61" fmla="*/ 249 h 348"/>
                  <a:gd name="T62" fmla="*/ 441 w 548"/>
                  <a:gd name="T63" fmla="*/ 213 h 348"/>
                  <a:gd name="T64" fmla="*/ 402 w 548"/>
                  <a:gd name="T65" fmla="*/ 186 h 348"/>
                  <a:gd name="T66" fmla="*/ 324 w 548"/>
                  <a:gd name="T67" fmla="*/ 153 h 348"/>
                  <a:gd name="T68" fmla="*/ 432 w 548"/>
                  <a:gd name="T69" fmla="*/ 111 h 348"/>
                  <a:gd name="T70" fmla="*/ 495 w 548"/>
                  <a:gd name="T71" fmla="*/ 81 h 348"/>
                  <a:gd name="T72" fmla="*/ 525 w 548"/>
                  <a:gd name="T73" fmla="*/ 63 h 348"/>
                  <a:gd name="T74" fmla="*/ 453 w 548"/>
                  <a:gd name="T75" fmla="*/ 51 h 348"/>
                  <a:gd name="T76" fmla="*/ 447 w 548"/>
                  <a:gd name="T77" fmla="*/ 18 h 348"/>
                  <a:gd name="T78" fmla="*/ 309 w 548"/>
                  <a:gd name="T79" fmla="*/ 51 h 348"/>
                  <a:gd name="T80" fmla="*/ 258 w 548"/>
                  <a:gd name="T81" fmla="*/ 0 h 348"/>
                  <a:gd name="T82" fmla="*/ 225 w 548"/>
                  <a:gd name="T83" fmla="*/ 30 h 348"/>
                  <a:gd name="T84" fmla="*/ 153 w 548"/>
                  <a:gd name="T85" fmla="*/ 18 h 348"/>
                  <a:gd name="T86" fmla="*/ 123 w 548"/>
                  <a:gd name="T87" fmla="*/ 21 h 348"/>
                  <a:gd name="T88" fmla="*/ 153 w 548"/>
                  <a:gd name="T89" fmla="*/ 54 h 348"/>
                  <a:gd name="T90" fmla="*/ 159 w 548"/>
                  <a:gd name="T91" fmla="*/ 69 h 3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8"/>
                  <a:gd name="T139" fmla="*/ 0 h 348"/>
                  <a:gd name="T140" fmla="*/ 548 w 548"/>
                  <a:gd name="T141" fmla="*/ 348 h 34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8" h="348">
                    <a:moveTo>
                      <a:pt x="159" y="69"/>
                    </a:moveTo>
                    <a:cubicBezTo>
                      <a:pt x="142" y="75"/>
                      <a:pt x="127" y="86"/>
                      <a:pt x="111" y="93"/>
                    </a:cubicBezTo>
                    <a:cubicBezTo>
                      <a:pt x="102" y="97"/>
                      <a:pt x="93" y="99"/>
                      <a:pt x="84" y="102"/>
                    </a:cubicBezTo>
                    <a:cubicBezTo>
                      <a:pt x="81" y="103"/>
                      <a:pt x="75" y="105"/>
                      <a:pt x="75" y="105"/>
                    </a:cubicBezTo>
                    <a:cubicBezTo>
                      <a:pt x="54" y="121"/>
                      <a:pt x="28" y="124"/>
                      <a:pt x="6" y="138"/>
                    </a:cubicBezTo>
                    <a:cubicBezTo>
                      <a:pt x="2" y="154"/>
                      <a:pt x="0" y="161"/>
                      <a:pt x="18" y="156"/>
                    </a:cubicBezTo>
                    <a:cubicBezTo>
                      <a:pt x="34" y="145"/>
                      <a:pt x="36" y="147"/>
                      <a:pt x="57" y="150"/>
                    </a:cubicBezTo>
                    <a:cubicBezTo>
                      <a:pt x="71" y="155"/>
                      <a:pt x="73" y="152"/>
                      <a:pt x="63" y="177"/>
                    </a:cubicBezTo>
                    <a:cubicBezTo>
                      <a:pt x="59" y="188"/>
                      <a:pt x="49" y="196"/>
                      <a:pt x="45" y="207"/>
                    </a:cubicBezTo>
                    <a:cubicBezTo>
                      <a:pt x="39" y="226"/>
                      <a:pt x="33" y="244"/>
                      <a:pt x="30" y="264"/>
                    </a:cubicBezTo>
                    <a:cubicBezTo>
                      <a:pt x="32" y="279"/>
                      <a:pt x="27" y="297"/>
                      <a:pt x="36" y="309"/>
                    </a:cubicBezTo>
                    <a:cubicBezTo>
                      <a:pt x="43" y="318"/>
                      <a:pt x="37" y="287"/>
                      <a:pt x="39" y="276"/>
                    </a:cubicBezTo>
                    <a:cubicBezTo>
                      <a:pt x="40" y="268"/>
                      <a:pt x="46" y="260"/>
                      <a:pt x="51" y="255"/>
                    </a:cubicBezTo>
                    <a:cubicBezTo>
                      <a:pt x="80" y="226"/>
                      <a:pt x="108" y="205"/>
                      <a:pt x="147" y="192"/>
                    </a:cubicBezTo>
                    <a:cubicBezTo>
                      <a:pt x="168" y="196"/>
                      <a:pt x="168" y="197"/>
                      <a:pt x="174" y="216"/>
                    </a:cubicBezTo>
                    <a:cubicBezTo>
                      <a:pt x="172" y="234"/>
                      <a:pt x="171" y="250"/>
                      <a:pt x="165" y="267"/>
                    </a:cubicBezTo>
                    <a:cubicBezTo>
                      <a:pt x="183" y="279"/>
                      <a:pt x="182" y="263"/>
                      <a:pt x="198" y="258"/>
                    </a:cubicBezTo>
                    <a:cubicBezTo>
                      <a:pt x="206" y="266"/>
                      <a:pt x="217" y="272"/>
                      <a:pt x="222" y="282"/>
                    </a:cubicBezTo>
                    <a:cubicBezTo>
                      <a:pt x="233" y="304"/>
                      <a:pt x="246" y="334"/>
                      <a:pt x="267" y="348"/>
                    </a:cubicBezTo>
                    <a:cubicBezTo>
                      <a:pt x="280" y="342"/>
                      <a:pt x="286" y="338"/>
                      <a:pt x="291" y="324"/>
                    </a:cubicBezTo>
                    <a:cubicBezTo>
                      <a:pt x="288" y="308"/>
                      <a:pt x="284" y="292"/>
                      <a:pt x="282" y="276"/>
                    </a:cubicBezTo>
                    <a:cubicBezTo>
                      <a:pt x="289" y="257"/>
                      <a:pt x="291" y="260"/>
                      <a:pt x="309" y="255"/>
                    </a:cubicBezTo>
                    <a:cubicBezTo>
                      <a:pt x="335" y="258"/>
                      <a:pt x="361" y="263"/>
                      <a:pt x="384" y="276"/>
                    </a:cubicBezTo>
                    <a:cubicBezTo>
                      <a:pt x="394" y="282"/>
                      <a:pt x="414" y="294"/>
                      <a:pt x="414" y="294"/>
                    </a:cubicBezTo>
                    <a:cubicBezTo>
                      <a:pt x="419" y="302"/>
                      <a:pt x="427" y="307"/>
                      <a:pt x="432" y="315"/>
                    </a:cubicBezTo>
                    <a:cubicBezTo>
                      <a:pt x="441" y="329"/>
                      <a:pt x="436" y="338"/>
                      <a:pt x="450" y="348"/>
                    </a:cubicBezTo>
                    <a:cubicBezTo>
                      <a:pt x="478" y="342"/>
                      <a:pt x="471" y="320"/>
                      <a:pt x="462" y="294"/>
                    </a:cubicBezTo>
                    <a:cubicBezTo>
                      <a:pt x="463" y="290"/>
                      <a:pt x="461" y="284"/>
                      <a:pt x="465" y="282"/>
                    </a:cubicBezTo>
                    <a:cubicBezTo>
                      <a:pt x="467" y="281"/>
                      <a:pt x="508" y="290"/>
                      <a:pt x="513" y="291"/>
                    </a:cubicBezTo>
                    <a:cubicBezTo>
                      <a:pt x="534" y="305"/>
                      <a:pt x="524" y="301"/>
                      <a:pt x="540" y="306"/>
                    </a:cubicBezTo>
                    <a:cubicBezTo>
                      <a:pt x="548" y="282"/>
                      <a:pt x="523" y="263"/>
                      <a:pt x="507" y="249"/>
                    </a:cubicBezTo>
                    <a:cubicBezTo>
                      <a:pt x="489" y="234"/>
                      <a:pt x="461" y="223"/>
                      <a:pt x="441" y="213"/>
                    </a:cubicBezTo>
                    <a:cubicBezTo>
                      <a:pt x="426" y="206"/>
                      <a:pt x="415" y="195"/>
                      <a:pt x="402" y="186"/>
                    </a:cubicBezTo>
                    <a:cubicBezTo>
                      <a:pt x="379" y="171"/>
                      <a:pt x="350" y="160"/>
                      <a:pt x="324" y="153"/>
                    </a:cubicBezTo>
                    <a:cubicBezTo>
                      <a:pt x="361" y="141"/>
                      <a:pt x="395" y="123"/>
                      <a:pt x="432" y="111"/>
                    </a:cubicBezTo>
                    <a:cubicBezTo>
                      <a:pt x="452" y="96"/>
                      <a:pt x="473" y="91"/>
                      <a:pt x="495" y="81"/>
                    </a:cubicBezTo>
                    <a:cubicBezTo>
                      <a:pt x="506" y="76"/>
                      <a:pt x="525" y="63"/>
                      <a:pt x="525" y="63"/>
                    </a:cubicBezTo>
                    <a:cubicBezTo>
                      <a:pt x="499" y="61"/>
                      <a:pt x="478" y="55"/>
                      <a:pt x="453" y="51"/>
                    </a:cubicBezTo>
                    <a:cubicBezTo>
                      <a:pt x="456" y="31"/>
                      <a:pt x="466" y="23"/>
                      <a:pt x="447" y="18"/>
                    </a:cubicBezTo>
                    <a:cubicBezTo>
                      <a:pt x="400" y="23"/>
                      <a:pt x="354" y="36"/>
                      <a:pt x="309" y="51"/>
                    </a:cubicBezTo>
                    <a:cubicBezTo>
                      <a:pt x="268" y="47"/>
                      <a:pt x="265" y="37"/>
                      <a:pt x="258" y="0"/>
                    </a:cubicBezTo>
                    <a:cubicBezTo>
                      <a:pt x="245" y="9"/>
                      <a:pt x="238" y="21"/>
                      <a:pt x="225" y="30"/>
                    </a:cubicBezTo>
                    <a:cubicBezTo>
                      <a:pt x="197" y="28"/>
                      <a:pt x="178" y="24"/>
                      <a:pt x="153" y="18"/>
                    </a:cubicBezTo>
                    <a:cubicBezTo>
                      <a:pt x="143" y="19"/>
                      <a:pt x="131" y="15"/>
                      <a:pt x="123" y="21"/>
                    </a:cubicBezTo>
                    <a:cubicBezTo>
                      <a:pt x="107" y="31"/>
                      <a:pt x="148" y="52"/>
                      <a:pt x="153" y="54"/>
                    </a:cubicBezTo>
                    <a:cubicBezTo>
                      <a:pt x="164" y="65"/>
                      <a:pt x="164" y="59"/>
                      <a:pt x="159" y="6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FF33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10" name="Freeform 6"/>
              <p:cNvSpPr>
                <a:spLocks/>
              </p:cNvSpPr>
              <p:nvPr/>
            </p:nvSpPr>
            <p:spPr bwMode="auto">
              <a:xfrm>
                <a:off x="4188" y="1547"/>
                <a:ext cx="111" cy="115"/>
              </a:xfrm>
              <a:custGeom>
                <a:avLst/>
                <a:gdLst>
                  <a:gd name="T0" fmla="*/ 36 w 111"/>
                  <a:gd name="T1" fmla="*/ 13 h 115"/>
                  <a:gd name="T2" fmla="*/ 9 w 111"/>
                  <a:gd name="T3" fmla="*/ 34 h 115"/>
                  <a:gd name="T4" fmla="*/ 0 w 111"/>
                  <a:gd name="T5" fmla="*/ 61 h 115"/>
                  <a:gd name="T6" fmla="*/ 12 w 111"/>
                  <a:gd name="T7" fmla="*/ 100 h 115"/>
                  <a:gd name="T8" fmla="*/ 39 w 111"/>
                  <a:gd name="T9" fmla="*/ 115 h 115"/>
                  <a:gd name="T10" fmla="*/ 108 w 111"/>
                  <a:gd name="T11" fmla="*/ 64 h 115"/>
                  <a:gd name="T12" fmla="*/ 99 w 111"/>
                  <a:gd name="T13" fmla="*/ 19 h 115"/>
                  <a:gd name="T14" fmla="*/ 72 w 111"/>
                  <a:gd name="T15" fmla="*/ 10 h 115"/>
                  <a:gd name="T16" fmla="*/ 18 w 111"/>
                  <a:gd name="T17" fmla="*/ 25 h 115"/>
                  <a:gd name="T18" fmla="*/ 36 w 111"/>
                  <a:gd name="T19" fmla="*/ 37 h 1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1"/>
                  <a:gd name="T31" fmla="*/ 0 h 115"/>
                  <a:gd name="T32" fmla="*/ 111 w 111"/>
                  <a:gd name="T33" fmla="*/ 115 h 1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1" h="115">
                    <a:moveTo>
                      <a:pt x="36" y="13"/>
                    </a:moveTo>
                    <a:cubicBezTo>
                      <a:pt x="23" y="16"/>
                      <a:pt x="15" y="21"/>
                      <a:pt x="9" y="34"/>
                    </a:cubicBezTo>
                    <a:cubicBezTo>
                      <a:pt x="5" y="43"/>
                      <a:pt x="0" y="61"/>
                      <a:pt x="0" y="61"/>
                    </a:cubicBezTo>
                    <a:cubicBezTo>
                      <a:pt x="2" y="75"/>
                      <a:pt x="4" y="88"/>
                      <a:pt x="12" y="100"/>
                    </a:cubicBezTo>
                    <a:cubicBezTo>
                      <a:pt x="18" y="109"/>
                      <a:pt x="39" y="115"/>
                      <a:pt x="39" y="115"/>
                    </a:cubicBezTo>
                    <a:cubicBezTo>
                      <a:pt x="85" y="111"/>
                      <a:pt x="88" y="103"/>
                      <a:pt x="108" y="64"/>
                    </a:cubicBezTo>
                    <a:cubicBezTo>
                      <a:pt x="108" y="63"/>
                      <a:pt x="111" y="26"/>
                      <a:pt x="99" y="19"/>
                    </a:cubicBezTo>
                    <a:cubicBezTo>
                      <a:pt x="91" y="14"/>
                      <a:pt x="72" y="10"/>
                      <a:pt x="72" y="10"/>
                    </a:cubicBezTo>
                    <a:cubicBezTo>
                      <a:pt x="64" y="10"/>
                      <a:pt x="18" y="0"/>
                      <a:pt x="18" y="25"/>
                    </a:cubicBezTo>
                    <a:lnTo>
                      <a:pt x="36" y="37"/>
                    </a:lnTo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790" name="Group 7"/>
            <p:cNvGrpSpPr>
              <a:grpSpLocks/>
            </p:cNvGrpSpPr>
            <p:nvPr/>
          </p:nvGrpSpPr>
          <p:grpSpPr bwMode="auto">
            <a:xfrm rot="5400000">
              <a:off x="1071" y="2108"/>
              <a:ext cx="128" cy="118"/>
              <a:chOff x="3304" y="1343"/>
              <a:chExt cx="136" cy="137"/>
            </a:xfrm>
          </p:grpSpPr>
          <p:sp>
            <p:nvSpPr>
              <p:cNvPr id="20807" name="Freeform 8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08" name="Freeform 9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791" name="Group 10"/>
            <p:cNvGrpSpPr>
              <a:grpSpLocks/>
            </p:cNvGrpSpPr>
            <p:nvPr/>
          </p:nvGrpSpPr>
          <p:grpSpPr bwMode="auto">
            <a:xfrm rot="3802484">
              <a:off x="1023" y="1820"/>
              <a:ext cx="128" cy="118"/>
              <a:chOff x="3304" y="1343"/>
              <a:chExt cx="136" cy="137"/>
            </a:xfrm>
          </p:grpSpPr>
          <p:sp>
            <p:nvSpPr>
              <p:cNvPr id="20805" name="Freeform 11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06" name="Freeform 12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792" name="Group 13"/>
            <p:cNvGrpSpPr>
              <a:grpSpLocks/>
            </p:cNvGrpSpPr>
            <p:nvPr/>
          </p:nvGrpSpPr>
          <p:grpSpPr bwMode="auto">
            <a:xfrm rot="-2798121">
              <a:off x="487" y="1876"/>
              <a:ext cx="128" cy="118"/>
              <a:chOff x="3304" y="1343"/>
              <a:chExt cx="136" cy="137"/>
            </a:xfrm>
          </p:grpSpPr>
          <p:sp>
            <p:nvSpPr>
              <p:cNvPr id="20803" name="Freeform 14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04" name="Freeform 15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793" name="Group 16"/>
            <p:cNvGrpSpPr>
              <a:grpSpLocks/>
            </p:cNvGrpSpPr>
            <p:nvPr/>
          </p:nvGrpSpPr>
          <p:grpSpPr bwMode="auto">
            <a:xfrm rot="-6171680">
              <a:off x="415" y="2060"/>
              <a:ext cx="128" cy="118"/>
              <a:chOff x="3304" y="1343"/>
              <a:chExt cx="136" cy="137"/>
            </a:xfrm>
          </p:grpSpPr>
          <p:sp>
            <p:nvSpPr>
              <p:cNvPr id="20801" name="Freeform 17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02" name="Freeform 18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794" name="Group 19"/>
            <p:cNvGrpSpPr>
              <a:grpSpLocks/>
            </p:cNvGrpSpPr>
            <p:nvPr/>
          </p:nvGrpSpPr>
          <p:grpSpPr bwMode="auto">
            <a:xfrm rot="-8421376">
              <a:off x="703" y="2196"/>
              <a:ext cx="128" cy="118"/>
              <a:chOff x="3304" y="1343"/>
              <a:chExt cx="136" cy="137"/>
            </a:xfrm>
          </p:grpSpPr>
          <p:sp>
            <p:nvSpPr>
              <p:cNvPr id="20799" name="Freeform 20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800" name="Freeform 21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0795" name="AutoShape 22"/>
            <p:cNvSpPr>
              <a:spLocks noChangeArrowheads="1"/>
            </p:cNvSpPr>
            <p:nvPr/>
          </p:nvSpPr>
          <p:spPr bwMode="auto">
            <a:xfrm rot="-7694115">
              <a:off x="456" y="1842"/>
              <a:ext cx="45" cy="82"/>
            </a:xfrm>
            <a:prstGeom prst="star8">
              <a:avLst>
                <a:gd name="adj" fmla="val 3825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96" name="AutoShape 23"/>
            <p:cNvSpPr>
              <a:spLocks noChangeArrowheads="1"/>
            </p:cNvSpPr>
            <p:nvPr/>
          </p:nvSpPr>
          <p:spPr bwMode="auto">
            <a:xfrm rot="-7694115">
              <a:off x="1176" y="2130"/>
              <a:ext cx="45" cy="82"/>
            </a:xfrm>
            <a:prstGeom prst="star8">
              <a:avLst>
                <a:gd name="adj" fmla="val 3825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97" name="AutoShape 24"/>
            <p:cNvSpPr>
              <a:spLocks noChangeArrowheads="1"/>
            </p:cNvSpPr>
            <p:nvPr/>
          </p:nvSpPr>
          <p:spPr bwMode="auto">
            <a:xfrm rot="-7694115">
              <a:off x="688" y="2282"/>
              <a:ext cx="45" cy="82"/>
            </a:xfrm>
            <a:prstGeom prst="star8">
              <a:avLst>
                <a:gd name="adj" fmla="val 3825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98" name="AutoShape 25"/>
            <p:cNvSpPr>
              <a:spLocks noChangeArrowheads="1"/>
            </p:cNvSpPr>
            <p:nvPr/>
          </p:nvSpPr>
          <p:spPr bwMode="auto">
            <a:xfrm rot="-7694115">
              <a:off x="1152" y="1802"/>
              <a:ext cx="45" cy="82"/>
            </a:xfrm>
            <a:prstGeom prst="star8">
              <a:avLst>
                <a:gd name="adj" fmla="val 3825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483" name="Group 26"/>
          <p:cNvGrpSpPr>
            <a:grpSpLocks/>
          </p:cNvGrpSpPr>
          <p:nvPr/>
        </p:nvGrpSpPr>
        <p:grpSpPr bwMode="auto">
          <a:xfrm>
            <a:off x="2227263" y="2052638"/>
            <a:ext cx="941387" cy="922337"/>
            <a:chOff x="2958" y="2248"/>
            <a:chExt cx="1489" cy="1441"/>
          </a:xfrm>
        </p:grpSpPr>
        <p:grpSp>
          <p:nvGrpSpPr>
            <p:cNvPr id="20772" name="Group 27"/>
            <p:cNvGrpSpPr>
              <a:grpSpLocks/>
            </p:cNvGrpSpPr>
            <p:nvPr/>
          </p:nvGrpSpPr>
          <p:grpSpPr bwMode="auto">
            <a:xfrm rot="-5400000">
              <a:off x="2914" y="2292"/>
              <a:ext cx="1441" cy="1353"/>
              <a:chOff x="3643" y="3670"/>
              <a:chExt cx="720" cy="650"/>
            </a:xfrm>
          </p:grpSpPr>
          <p:grpSp>
            <p:nvGrpSpPr>
              <p:cNvPr id="20776" name="Group 28"/>
              <p:cNvGrpSpPr>
                <a:grpSpLocks/>
              </p:cNvGrpSpPr>
              <p:nvPr/>
            </p:nvGrpSpPr>
            <p:grpSpPr bwMode="auto">
              <a:xfrm>
                <a:off x="3729" y="3745"/>
                <a:ext cx="578" cy="575"/>
                <a:chOff x="1248" y="2749"/>
                <a:chExt cx="1270" cy="1312"/>
              </a:xfrm>
            </p:grpSpPr>
            <p:sp>
              <p:nvSpPr>
                <p:cNvPr id="20786" name="Oval 29"/>
                <p:cNvSpPr>
                  <a:spLocks noChangeArrowheads="1"/>
                </p:cNvSpPr>
                <p:nvPr/>
              </p:nvSpPr>
              <p:spPr bwMode="auto">
                <a:xfrm>
                  <a:off x="1248" y="2749"/>
                  <a:ext cx="1270" cy="13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CC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787" name="Oval 30"/>
                <p:cNvSpPr>
                  <a:spLocks noChangeArrowheads="1"/>
                </p:cNvSpPr>
                <p:nvPr/>
              </p:nvSpPr>
              <p:spPr bwMode="auto">
                <a:xfrm>
                  <a:off x="1622" y="3247"/>
                  <a:ext cx="589" cy="6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AA2B5"/>
                    </a:gs>
                    <a:gs pos="100000">
                      <a:srgbClr val="99003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777" name="Group 31"/>
              <p:cNvGrpSpPr>
                <a:grpSpLocks/>
              </p:cNvGrpSpPr>
              <p:nvPr/>
            </p:nvGrpSpPr>
            <p:grpSpPr bwMode="auto">
              <a:xfrm rot="-6389331">
                <a:off x="3656" y="4062"/>
                <a:ext cx="120" cy="146"/>
                <a:chOff x="1557" y="1665"/>
                <a:chExt cx="123" cy="164"/>
              </a:xfrm>
            </p:grpSpPr>
            <p:sp>
              <p:nvSpPr>
                <p:cNvPr id="20784" name="Freeform 32"/>
                <p:cNvSpPr>
                  <a:spLocks/>
                </p:cNvSpPr>
                <p:nvPr/>
              </p:nvSpPr>
              <p:spPr bwMode="auto">
                <a:xfrm>
                  <a:off x="1557" y="1665"/>
                  <a:ext cx="54" cy="149"/>
                </a:xfrm>
                <a:custGeom>
                  <a:avLst/>
                  <a:gdLst>
                    <a:gd name="T0" fmla="*/ 21 w 54"/>
                    <a:gd name="T1" fmla="*/ 104 h 149"/>
                    <a:gd name="T2" fmla="*/ 32 w 54"/>
                    <a:gd name="T3" fmla="*/ 141 h 149"/>
                    <a:gd name="T4" fmla="*/ 42 w 54"/>
                    <a:gd name="T5" fmla="*/ 149 h 149"/>
                    <a:gd name="T6" fmla="*/ 54 w 54"/>
                    <a:gd name="T7" fmla="*/ 138 h 149"/>
                    <a:gd name="T8" fmla="*/ 33 w 54"/>
                    <a:gd name="T9" fmla="*/ 84 h 149"/>
                    <a:gd name="T10" fmla="*/ 39 w 54"/>
                    <a:gd name="T11" fmla="*/ 65 h 149"/>
                    <a:gd name="T12" fmla="*/ 45 w 54"/>
                    <a:gd name="T13" fmla="*/ 50 h 149"/>
                    <a:gd name="T14" fmla="*/ 30 w 54"/>
                    <a:gd name="T15" fmla="*/ 20 h 149"/>
                    <a:gd name="T16" fmla="*/ 15 w 54"/>
                    <a:gd name="T17" fmla="*/ 8 h 149"/>
                    <a:gd name="T18" fmla="*/ 3 w 54"/>
                    <a:gd name="T19" fmla="*/ 3 h 149"/>
                    <a:gd name="T20" fmla="*/ 0 w 54"/>
                    <a:gd name="T21" fmla="*/ 12 h 149"/>
                    <a:gd name="T22" fmla="*/ 26 w 54"/>
                    <a:gd name="T23" fmla="*/ 48 h 149"/>
                    <a:gd name="T24" fmla="*/ 24 w 54"/>
                    <a:gd name="T25" fmla="*/ 95 h 149"/>
                    <a:gd name="T26" fmla="*/ 23 w 54"/>
                    <a:gd name="T27" fmla="*/ 111 h 149"/>
                    <a:gd name="T28" fmla="*/ 21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551100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785" name="Freeform 33"/>
                <p:cNvSpPr>
                  <a:spLocks/>
                </p:cNvSpPr>
                <p:nvPr/>
              </p:nvSpPr>
              <p:spPr bwMode="auto">
                <a:xfrm flipH="1">
                  <a:off x="1584" y="1680"/>
                  <a:ext cx="96" cy="149"/>
                </a:xfrm>
                <a:custGeom>
                  <a:avLst/>
                  <a:gdLst>
                    <a:gd name="T0" fmla="*/ 206836166 w 54"/>
                    <a:gd name="T1" fmla="*/ 104 h 149"/>
                    <a:gd name="T2" fmla="*/ 317991846 w 54"/>
                    <a:gd name="T3" fmla="*/ 141 h 149"/>
                    <a:gd name="T4" fmla="*/ 417308213 w 54"/>
                    <a:gd name="T5" fmla="*/ 149 h 149"/>
                    <a:gd name="T6" fmla="*/ 536560147 w 54"/>
                    <a:gd name="T7" fmla="*/ 138 h 149"/>
                    <a:gd name="T8" fmla="*/ 329731661 w 54"/>
                    <a:gd name="T9" fmla="*/ 84 h 149"/>
                    <a:gd name="T10" fmla="*/ 386610522 w 54"/>
                    <a:gd name="T11" fmla="*/ 65 h 149"/>
                    <a:gd name="T12" fmla="*/ 444775071 w 54"/>
                    <a:gd name="T13" fmla="*/ 50 h 149"/>
                    <a:gd name="T14" fmla="*/ 295057666 w 54"/>
                    <a:gd name="T15" fmla="*/ 20 h 149"/>
                    <a:gd name="T16" fmla="*/ 149584342 w 54"/>
                    <a:gd name="T17" fmla="*/ 8 h 149"/>
                    <a:gd name="T18" fmla="*/ 27964373 w 54"/>
                    <a:gd name="T19" fmla="*/ 3 h 149"/>
                    <a:gd name="T20" fmla="*/ 0 w 54"/>
                    <a:gd name="T21" fmla="*/ 12 h 149"/>
                    <a:gd name="T22" fmla="*/ 258120404 w 54"/>
                    <a:gd name="T23" fmla="*/ 48 h 149"/>
                    <a:gd name="T24" fmla="*/ 238462169 w 54"/>
                    <a:gd name="T25" fmla="*/ 95 h 149"/>
                    <a:gd name="T26" fmla="*/ 229771256 w 54"/>
                    <a:gd name="T27" fmla="*/ 111 h 149"/>
                    <a:gd name="T28" fmla="*/ 206836166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CC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778" name="Group 34"/>
              <p:cNvGrpSpPr>
                <a:grpSpLocks/>
              </p:cNvGrpSpPr>
              <p:nvPr/>
            </p:nvGrpSpPr>
            <p:grpSpPr bwMode="auto">
              <a:xfrm rot="6203104">
                <a:off x="4230" y="4061"/>
                <a:ext cx="120" cy="146"/>
                <a:chOff x="1557" y="1665"/>
                <a:chExt cx="123" cy="164"/>
              </a:xfrm>
            </p:grpSpPr>
            <p:sp>
              <p:nvSpPr>
                <p:cNvPr id="20782" name="Freeform 35"/>
                <p:cNvSpPr>
                  <a:spLocks/>
                </p:cNvSpPr>
                <p:nvPr/>
              </p:nvSpPr>
              <p:spPr bwMode="auto">
                <a:xfrm>
                  <a:off x="1557" y="1665"/>
                  <a:ext cx="54" cy="149"/>
                </a:xfrm>
                <a:custGeom>
                  <a:avLst/>
                  <a:gdLst>
                    <a:gd name="T0" fmla="*/ 21 w 54"/>
                    <a:gd name="T1" fmla="*/ 104 h 149"/>
                    <a:gd name="T2" fmla="*/ 32 w 54"/>
                    <a:gd name="T3" fmla="*/ 141 h 149"/>
                    <a:gd name="T4" fmla="*/ 42 w 54"/>
                    <a:gd name="T5" fmla="*/ 149 h 149"/>
                    <a:gd name="T6" fmla="*/ 54 w 54"/>
                    <a:gd name="T7" fmla="*/ 138 h 149"/>
                    <a:gd name="T8" fmla="*/ 33 w 54"/>
                    <a:gd name="T9" fmla="*/ 84 h 149"/>
                    <a:gd name="T10" fmla="*/ 39 w 54"/>
                    <a:gd name="T11" fmla="*/ 65 h 149"/>
                    <a:gd name="T12" fmla="*/ 45 w 54"/>
                    <a:gd name="T13" fmla="*/ 50 h 149"/>
                    <a:gd name="T14" fmla="*/ 30 w 54"/>
                    <a:gd name="T15" fmla="*/ 20 h 149"/>
                    <a:gd name="T16" fmla="*/ 15 w 54"/>
                    <a:gd name="T17" fmla="*/ 8 h 149"/>
                    <a:gd name="T18" fmla="*/ 3 w 54"/>
                    <a:gd name="T19" fmla="*/ 3 h 149"/>
                    <a:gd name="T20" fmla="*/ 0 w 54"/>
                    <a:gd name="T21" fmla="*/ 12 h 149"/>
                    <a:gd name="T22" fmla="*/ 26 w 54"/>
                    <a:gd name="T23" fmla="*/ 48 h 149"/>
                    <a:gd name="T24" fmla="*/ 24 w 54"/>
                    <a:gd name="T25" fmla="*/ 95 h 149"/>
                    <a:gd name="T26" fmla="*/ 23 w 54"/>
                    <a:gd name="T27" fmla="*/ 111 h 149"/>
                    <a:gd name="T28" fmla="*/ 21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551100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783" name="Freeform 36"/>
                <p:cNvSpPr>
                  <a:spLocks/>
                </p:cNvSpPr>
                <p:nvPr/>
              </p:nvSpPr>
              <p:spPr bwMode="auto">
                <a:xfrm flipH="1">
                  <a:off x="1584" y="1680"/>
                  <a:ext cx="96" cy="149"/>
                </a:xfrm>
                <a:custGeom>
                  <a:avLst/>
                  <a:gdLst>
                    <a:gd name="T0" fmla="*/ 206836166 w 54"/>
                    <a:gd name="T1" fmla="*/ 104 h 149"/>
                    <a:gd name="T2" fmla="*/ 317991846 w 54"/>
                    <a:gd name="T3" fmla="*/ 141 h 149"/>
                    <a:gd name="T4" fmla="*/ 417308213 w 54"/>
                    <a:gd name="T5" fmla="*/ 149 h 149"/>
                    <a:gd name="T6" fmla="*/ 536560147 w 54"/>
                    <a:gd name="T7" fmla="*/ 138 h 149"/>
                    <a:gd name="T8" fmla="*/ 329731661 w 54"/>
                    <a:gd name="T9" fmla="*/ 84 h 149"/>
                    <a:gd name="T10" fmla="*/ 386610522 w 54"/>
                    <a:gd name="T11" fmla="*/ 65 h 149"/>
                    <a:gd name="T12" fmla="*/ 444775071 w 54"/>
                    <a:gd name="T13" fmla="*/ 50 h 149"/>
                    <a:gd name="T14" fmla="*/ 295057666 w 54"/>
                    <a:gd name="T15" fmla="*/ 20 h 149"/>
                    <a:gd name="T16" fmla="*/ 149584342 w 54"/>
                    <a:gd name="T17" fmla="*/ 8 h 149"/>
                    <a:gd name="T18" fmla="*/ 27964373 w 54"/>
                    <a:gd name="T19" fmla="*/ 3 h 149"/>
                    <a:gd name="T20" fmla="*/ 0 w 54"/>
                    <a:gd name="T21" fmla="*/ 12 h 149"/>
                    <a:gd name="T22" fmla="*/ 258120404 w 54"/>
                    <a:gd name="T23" fmla="*/ 48 h 149"/>
                    <a:gd name="T24" fmla="*/ 238462169 w 54"/>
                    <a:gd name="T25" fmla="*/ 95 h 149"/>
                    <a:gd name="T26" fmla="*/ 229771256 w 54"/>
                    <a:gd name="T27" fmla="*/ 111 h 149"/>
                    <a:gd name="T28" fmla="*/ 206836166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CC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779" name="Group 37"/>
              <p:cNvGrpSpPr>
                <a:grpSpLocks/>
              </p:cNvGrpSpPr>
              <p:nvPr/>
            </p:nvGrpSpPr>
            <p:grpSpPr bwMode="auto">
              <a:xfrm rot="-364045">
                <a:off x="3928" y="3670"/>
                <a:ext cx="120" cy="146"/>
                <a:chOff x="1557" y="1665"/>
                <a:chExt cx="123" cy="164"/>
              </a:xfrm>
            </p:grpSpPr>
            <p:sp>
              <p:nvSpPr>
                <p:cNvPr id="20780" name="Freeform 38"/>
                <p:cNvSpPr>
                  <a:spLocks/>
                </p:cNvSpPr>
                <p:nvPr/>
              </p:nvSpPr>
              <p:spPr bwMode="auto">
                <a:xfrm>
                  <a:off x="1557" y="1665"/>
                  <a:ext cx="54" cy="149"/>
                </a:xfrm>
                <a:custGeom>
                  <a:avLst/>
                  <a:gdLst>
                    <a:gd name="T0" fmla="*/ 21 w 54"/>
                    <a:gd name="T1" fmla="*/ 104 h 149"/>
                    <a:gd name="T2" fmla="*/ 32 w 54"/>
                    <a:gd name="T3" fmla="*/ 141 h 149"/>
                    <a:gd name="T4" fmla="*/ 42 w 54"/>
                    <a:gd name="T5" fmla="*/ 149 h 149"/>
                    <a:gd name="T6" fmla="*/ 54 w 54"/>
                    <a:gd name="T7" fmla="*/ 138 h 149"/>
                    <a:gd name="T8" fmla="*/ 33 w 54"/>
                    <a:gd name="T9" fmla="*/ 84 h 149"/>
                    <a:gd name="T10" fmla="*/ 39 w 54"/>
                    <a:gd name="T11" fmla="*/ 65 h 149"/>
                    <a:gd name="T12" fmla="*/ 45 w 54"/>
                    <a:gd name="T13" fmla="*/ 50 h 149"/>
                    <a:gd name="T14" fmla="*/ 30 w 54"/>
                    <a:gd name="T15" fmla="*/ 20 h 149"/>
                    <a:gd name="T16" fmla="*/ 15 w 54"/>
                    <a:gd name="T17" fmla="*/ 8 h 149"/>
                    <a:gd name="T18" fmla="*/ 3 w 54"/>
                    <a:gd name="T19" fmla="*/ 3 h 149"/>
                    <a:gd name="T20" fmla="*/ 0 w 54"/>
                    <a:gd name="T21" fmla="*/ 12 h 149"/>
                    <a:gd name="T22" fmla="*/ 26 w 54"/>
                    <a:gd name="T23" fmla="*/ 48 h 149"/>
                    <a:gd name="T24" fmla="*/ 24 w 54"/>
                    <a:gd name="T25" fmla="*/ 95 h 149"/>
                    <a:gd name="T26" fmla="*/ 23 w 54"/>
                    <a:gd name="T27" fmla="*/ 111 h 149"/>
                    <a:gd name="T28" fmla="*/ 21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551100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781" name="Freeform 39"/>
                <p:cNvSpPr>
                  <a:spLocks/>
                </p:cNvSpPr>
                <p:nvPr/>
              </p:nvSpPr>
              <p:spPr bwMode="auto">
                <a:xfrm flipH="1">
                  <a:off x="1584" y="1680"/>
                  <a:ext cx="96" cy="149"/>
                </a:xfrm>
                <a:custGeom>
                  <a:avLst/>
                  <a:gdLst>
                    <a:gd name="T0" fmla="*/ 206836166 w 54"/>
                    <a:gd name="T1" fmla="*/ 104 h 149"/>
                    <a:gd name="T2" fmla="*/ 317991846 w 54"/>
                    <a:gd name="T3" fmla="*/ 141 h 149"/>
                    <a:gd name="T4" fmla="*/ 417308213 w 54"/>
                    <a:gd name="T5" fmla="*/ 149 h 149"/>
                    <a:gd name="T6" fmla="*/ 536560147 w 54"/>
                    <a:gd name="T7" fmla="*/ 138 h 149"/>
                    <a:gd name="T8" fmla="*/ 329731661 w 54"/>
                    <a:gd name="T9" fmla="*/ 84 h 149"/>
                    <a:gd name="T10" fmla="*/ 386610522 w 54"/>
                    <a:gd name="T11" fmla="*/ 65 h 149"/>
                    <a:gd name="T12" fmla="*/ 444775071 w 54"/>
                    <a:gd name="T13" fmla="*/ 50 h 149"/>
                    <a:gd name="T14" fmla="*/ 295057666 w 54"/>
                    <a:gd name="T15" fmla="*/ 20 h 149"/>
                    <a:gd name="T16" fmla="*/ 149584342 w 54"/>
                    <a:gd name="T17" fmla="*/ 8 h 149"/>
                    <a:gd name="T18" fmla="*/ 27964373 w 54"/>
                    <a:gd name="T19" fmla="*/ 3 h 149"/>
                    <a:gd name="T20" fmla="*/ 0 w 54"/>
                    <a:gd name="T21" fmla="*/ 12 h 149"/>
                    <a:gd name="T22" fmla="*/ 258120404 w 54"/>
                    <a:gd name="T23" fmla="*/ 48 h 149"/>
                    <a:gd name="T24" fmla="*/ 238462169 w 54"/>
                    <a:gd name="T25" fmla="*/ 95 h 149"/>
                    <a:gd name="T26" fmla="*/ 229771256 w 54"/>
                    <a:gd name="T27" fmla="*/ 111 h 149"/>
                    <a:gd name="T28" fmla="*/ 206836166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CC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20773" name="AutoShape 40"/>
            <p:cNvSpPr>
              <a:spLocks noChangeArrowheads="1"/>
            </p:cNvSpPr>
            <p:nvPr/>
          </p:nvSpPr>
          <p:spPr bwMode="auto">
            <a:xfrm rot="7586893">
              <a:off x="3107" y="2432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5050"/>
                </a:gs>
                <a:gs pos="50000">
                  <a:srgbClr val="FF6600"/>
                </a:gs>
                <a:gs pos="100000">
                  <a:srgbClr val="FF5050"/>
                </a:gs>
              </a:gsLst>
              <a:lin ang="5400000" scaled="1"/>
            </a:gra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r-FR"/>
            </a:p>
          </p:txBody>
        </p:sp>
        <p:sp>
          <p:nvSpPr>
            <p:cNvPr id="20774" name="AutoShape 41"/>
            <p:cNvSpPr>
              <a:spLocks noChangeArrowheads="1"/>
            </p:cNvSpPr>
            <p:nvPr/>
          </p:nvSpPr>
          <p:spPr bwMode="auto">
            <a:xfrm rot="2263274">
              <a:off x="3261" y="3372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5050"/>
                </a:gs>
                <a:gs pos="50000">
                  <a:srgbClr val="FF6600"/>
                </a:gs>
                <a:gs pos="100000">
                  <a:srgbClr val="FF5050"/>
                </a:gs>
              </a:gsLst>
              <a:lin ang="5400000" scaled="1"/>
            </a:gra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75" name="AutoShape 42"/>
            <p:cNvSpPr>
              <a:spLocks noChangeArrowheads="1"/>
            </p:cNvSpPr>
            <p:nvPr/>
          </p:nvSpPr>
          <p:spPr bwMode="auto">
            <a:xfrm rot="-5400000">
              <a:off x="4265" y="2804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5050"/>
                </a:gs>
                <a:gs pos="50000">
                  <a:srgbClr val="FF6600"/>
                </a:gs>
                <a:gs pos="100000">
                  <a:srgbClr val="FF5050"/>
                </a:gs>
              </a:gsLst>
              <a:lin ang="5400000" scaled="1"/>
            </a:gra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</p:grpSp>
      <p:sp>
        <p:nvSpPr>
          <p:cNvPr id="26808" name="AutoShape 184"/>
          <p:cNvSpPr>
            <a:spLocks noChangeArrowheads="1"/>
          </p:cNvSpPr>
          <p:nvPr/>
        </p:nvSpPr>
        <p:spPr bwMode="auto">
          <a:xfrm rot="-3562107">
            <a:off x="2402682" y="2570956"/>
            <a:ext cx="95250" cy="71437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" name="Group 203"/>
          <p:cNvGrpSpPr>
            <a:grpSpLocks/>
          </p:cNvGrpSpPr>
          <p:nvPr/>
        </p:nvGrpSpPr>
        <p:grpSpPr bwMode="auto">
          <a:xfrm>
            <a:off x="2790825" y="4710113"/>
            <a:ext cx="1025525" cy="896937"/>
            <a:chOff x="2245" y="1117"/>
            <a:chExt cx="1474" cy="1172"/>
          </a:xfrm>
        </p:grpSpPr>
        <p:sp>
          <p:nvSpPr>
            <p:cNvPr id="20770" name="Freeform 204"/>
            <p:cNvSpPr>
              <a:spLocks/>
            </p:cNvSpPr>
            <p:nvPr/>
          </p:nvSpPr>
          <p:spPr bwMode="auto">
            <a:xfrm>
              <a:off x="2245" y="1117"/>
              <a:ext cx="1474" cy="1172"/>
            </a:xfrm>
            <a:custGeom>
              <a:avLst/>
              <a:gdLst>
                <a:gd name="T0" fmla="*/ 416 w 1474"/>
                <a:gd name="T1" fmla="*/ 15 h 1172"/>
                <a:gd name="T2" fmla="*/ 325 w 1474"/>
                <a:gd name="T3" fmla="*/ 151 h 1172"/>
                <a:gd name="T4" fmla="*/ 234 w 1474"/>
                <a:gd name="T5" fmla="*/ 151 h 1172"/>
                <a:gd name="T6" fmla="*/ 98 w 1474"/>
                <a:gd name="T7" fmla="*/ 287 h 1172"/>
                <a:gd name="T8" fmla="*/ 7 w 1474"/>
                <a:gd name="T9" fmla="*/ 560 h 1172"/>
                <a:gd name="T10" fmla="*/ 53 w 1474"/>
                <a:gd name="T11" fmla="*/ 741 h 1172"/>
                <a:gd name="T12" fmla="*/ 53 w 1474"/>
                <a:gd name="T13" fmla="*/ 922 h 1172"/>
                <a:gd name="T14" fmla="*/ 189 w 1474"/>
                <a:gd name="T15" fmla="*/ 1104 h 1172"/>
                <a:gd name="T16" fmla="*/ 552 w 1474"/>
                <a:gd name="T17" fmla="*/ 1149 h 1172"/>
                <a:gd name="T18" fmla="*/ 733 w 1474"/>
                <a:gd name="T19" fmla="*/ 1149 h 1172"/>
                <a:gd name="T20" fmla="*/ 1005 w 1474"/>
                <a:gd name="T21" fmla="*/ 1013 h 1172"/>
                <a:gd name="T22" fmla="*/ 1277 w 1474"/>
                <a:gd name="T23" fmla="*/ 922 h 1172"/>
                <a:gd name="T24" fmla="*/ 1459 w 1474"/>
                <a:gd name="T25" fmla="*/ 605 h 1172"/>
                <a:gd name="T26" fmla="*/ 1368 w 1474"/>
                <a:gd name="T27" fmla="*/ 287 h 1172"/>
                <a:gd name="T28" fmla="*/ 1096 w 1474"/>
                <a:gd name="T29" fmla="*/ 197 h 1172"/>
                <a:gd name="T30" fmla="*/ 1005 w 1474"/>
                <a:gd name="T31" fmla="*/ 61 h 1172"/>
                <a:gd name="T32" fmla="*/ 416 w 1474"/>
                <a:gd name="T33" fmla="*/ 15 h 1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4"/>
                <a:gd name="T52" fmla="*/ 0 h 1172"/>
                <a:gd name="T53" fmla="*/ 1474 w 1474"/>
                <a:gd name="T54" fmla="*/ 1172 h 11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4" h="1172">
                  <a:moveTo>
                    <a:pt x="416" y="15"/>
                  </a:moveTo>
                  <a:cubicBezTo>
                    <a:pt x="303" y="30"/>
                    <a:pt x="355" y="128"/>
                    <a:pt x="325" y="151"/>
                  </a:cubicBezTo>
                  <a:cubicBezTo>
                    <a:pt x="295" y="174"/>
                    <a:pt x="272" y="128"/>
                    <a:pt x="234" y="151"/>
                  </a:cubicBezTo>
                  <a:cubicBezTo>
                    <a:pt x="196" y="174"/>
                    <a:pt x="136" y="219"/>
                    <a:pt x="98" y="287"/>
                  </a:cubicBezTo>
                  <a:cubicBezTo>
                    <a:pt x="60" y="355"/>
                    <a:pt x="14" y="484"/>
                    <a:pt x="7" y="560"/>
                  </a:cubicBezTo>
                  <a:cubicBezTo>
                    <a:pt x="0" y="636"/>
                    <a:pt x="45" y="681"/>
                    <a:pt x="53" y="741"/>
                  </a:cubicBezTo>
                  <a:cubicBezTo>
                    <a:pt x="61" y="801"/>
                    <a:pt x="30" y="862"/>
                    <a:pt x="53" y="922"/>
                  </a:cubicBezTo>
                  <a:cubicBezTo>
                    <a:pt x="76" y="982"/>
                    <a:pt x="106" y="1066"/>
                    <a:pt x="189" y="1104"/>
                  </a:cubicBezTo>
                  <a:cubicBezTo>
                    <a:pt x="272" y="1142"/>
                    <a:pt x="461" y="1141"/>
                    <a:pt x="552" y="1149"/>
                  </a:cubicBezTo>
                  <a:cubicBezTo>
                    <a:pt x="643" y="1157"/>
                    <a:pt x="658" y="1172"/>
                    <a:pt x="733" y="1149"/>
                  </a:cubicBezTo>
                  <a:cubicBezTo>
                    <a:pt x="808" y="1126"/>
                    <a:pt x="914" y="1051"/>
                    <a:pt x="1005" y="1013"/>
                  </a:cubicBezTo>
                  <a:cubicBezTo>
                    <a:pt x="1096" y="975"/>
                    <a:pt x="1201" y="990"/>
                    <a:pt x="1277" y="922"/>
                  </a:cubicBezTo>
                  <a:cubicBezTo>
                    <a:pt x="1353" y="854"/>
                    <a:pt x="1444" y="711"/>
                    <a:pt x="1459" y="605"/>
                  </a:cubicBezTo>
                  <a:cubicBezTo>
                    <a:pt x="1474" y="499"/>
                    <a:pt x="1428" y="355"/>
                    <a:pt x="1368" y="287"/>
                  </a:cubicBezTo>
                  <a:cubicBezTo>
                    <a:pt x="1308" y="219"/>
                    <a:pt x="1156" y="235"/>
                    <a:pt x="1096" y="197"/>
                  </a:cubicBezTo>
                  <a:cubicBezTo>
                    <a:pt x="1036" y="159"/>
                    <a:pt x="1118" y="91"/>
                    <a:pt x="1005" y="61"/>
                  </a:cubicBezTo>
                  <a:cubicBezTo>
                    <a:pt x="892" y="31"/>
                    <a:pt x="529" y="0"/>
                    <a:pt x="416" y="1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71" name="Freeform 205"/>
            <p:cNvSpPr>
              <a:spLocks/>
            </p:cNvSpPr>
            <p:nvPr/>
          </p:nvSpPr>
          <p:spPr bwMode="auto">
            <a:xfrm>
              <a:off x="2472" y="1298"/>
              <a:ext cx="665" cy="854"/>
            </a:xfrm>
            <a:custGeom>
              <a:avLst/>
              <a:gdLst>
                <a:gd name="T0" fmla="*/ 143 w 665"/>
                <a:gd name="T1" fmla="*/ 75 h 854"/>
                <a:gd name="T2" fmla="*/ 7 w 665"/>
                <a:gd name="T3" fmla="*/ 483 h 854"/>
                <a:gd name="T4" fmla="*/ 98 w 665"/>
                <a:gd name="T5" fmla="*/ 710 h 854"/>
                <a:gd name="T6" fmla="*/ 234 w 665"/>
                <a:gd name="T7" fmla="*/ 801 h 854"/>
                <a:gd name="T8" fmla="*/ 370 w 665"/>
                <a:gd name="T9" fmla="*/ 846 h 854"/>
                <a:gd name="T10" fmla="*/ 597 w 665"/>
                <a:gd name="T11" fmla="*/ 755 h 854"/>
                <a:gd name="T12" fmla="*/ 642 w 665"/>
                <a:gd name="T13" fmla="*/ 529 h 854"/>
                <a:gd name="T14" fmla="*/ 460 w 665"/>
                <a:gd name="T15" fmla="*/ 392 h 854"/>
                <a:gd name="T16" fmla="*/ 506 w 665"/>
                <a:gd name="T17" fmla="*/ 166 h 854"/>
                <a:gd name="T18" fmla="*/ 279 w 665"/>
                <a:gd name="T19" fmla="*/ 30 h 854"/>
                <a:gd name="T20" fmla="*/ 143 w 665"/>
                <a:gd name="T21" fmla="*/ 75 h 8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5"/>
                <a:gd name="T34" fmla="*/ 0 h 854"/>
                <a:gd name="T35" fmla="*/ 665 w 665"/>
                <a:gd name="T36" fmla="*/ 854 h 8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5" h="854">
                  <a:moveTo>
                    <a:pt x="143" y="75"/>
                  </a:moveTo>
                  <a:cubicBezTo>
                    <a:pt x="98" y="150"/>
                    <a:pt x="14" y="377"/>
                    <a:pt x="7" y="483"/>
                  </a:cubicBezTo>
                  <a:cubicBezTo>
                    <a:pt x="0" y="589"/>
                    <a:pt x="60" y="657"/>
                    <a:pt x="98" y="710"/>
                  </a:cubicBezTo>
                  <a:cubicBezTo>
                    <a:pt x="136" y="763"/>
                    <a:pt x="189" y="778"/>
                    <a:pt x="234" y="801"/>
                  </a:cubicBezTo>
                  <a:cubicBezTo>
                    <a:pt x="279" y="824"/>
                    <a:pt x="310" y="854"/>
                    <a:pt x="370" y="846"/>
                  </a:cubicBezTo>
                  <a:cubicBezTo>
                    <a:pt x="430" y="838"/>
                    <a:pt x="552" y="808"/>
                    <a:pt x="597" y="755"/>
                  </a:cubicBezTo>
                  <a:cubicBezTo>
                    <a:pt x="642" y="702"/>
                    <a:pt x="665" y="590"/>
                    <a:pt x="642" y="529"/>
                  </a:cubicBezTo>
                  <a:cubicBezTo>
                    <a:pt x="619" y="468"/>
                    <a:pt x="483" y="452"/>
                    <a:pt x="460" y="392"/>
                  </a:cubicBezTo>
                  <a:cubicBezTo>
                    <a:pt x="437" y="332"/>
                    <a:pt x="536" y="226"/>
                    <a:pt x="506" y="166"/>
                  </a:cubicBezTo>
                  <a:cubicBezTo>
                    <a:pt x="476" y="106"/>
                    <a:pt x="339" y="45"/>
                    <a:pt x="279" y="30"/>
                  </a:cubicBezTo>
                  <a:cubicBezTo>
                    <a:pt x="219" y="15"/>
                    <a:pt x="188" y="0"/>
                    <a:pt x="143" y="7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 206"/>
          <p:cNvGrpSpPr>
            <a:grpSpLocks/>
          </p:cNvGrpSpPr>
          <p:nvPr/>
        </p:nvGrpSpPr>
        <p:grpSpPr bwMode="auto">
          <a:xfrm>
            <a:off x="2698750" y="4616450"/>
            <a:ext cx="1219200" cy="1101725"/>
            <a:chOff x="1700" y="2740"/>
            <a:chExt cx="768" cy="694"/>
          </a:xfrm>
        </p:grpSpPr>
        <p:sp>
          <p:nvSpPr>
            <p:cNvPr id="20750" name="AutoShape 207"/>
            <p:cNvSpPr>
              <a:spLocks noChangeArrowheads="1"/>
            </p:cNvSpPr>
            <p:nvPr/>
          </p:nvSpPr>
          <p:spPr bwMode="auto">
            <a:xfrm rot="-7348271">
              <a:off x="2216" y="2783"/>
              <a:ext cx="63" cy="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3333FF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20751" name="AutoShape 208"/>
            <p:cNvSpPr>
              <a:spLocks noChangeArrowheads="1"/>
            </p:cNvSpPr>
            <p:nvPr/>
          </p:nvSpPr>
          <p:spPr bwMode="auto">
            <a:xfrm rot="-5400000">
              <a:off x="2405" y="3050"/>
              <a:ext cx="63" cy="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3333FF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20752" name="AutoShape 209"/>
            <p:cNvSpPr>
              <a:spLocks noChangeArrowheads="1"/>
            </p:cNvSpPr>
            <p:nvPr/>
          </p:nvSpPr>
          <p:spPr bwMode="auto">
            <a:xfrm rot="2683473">
              <a:off x="1758" y="3254"/>
              <a:ext cx="63" cy="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3333FF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53" name="AutoShape 210"/>
            <p:cNvSpPr>
              <a:spLocks noChangeArrowheads="1"/>
            </p:cNvSpPr>
            <p:nvPr/>
          </p:nvSpPr>
          <p:spPr bwMode="auto">
            <a:xfrm rot="8198022">
              <a:off x="1758" y="2893"/>
              <a:ext cx="63" cy="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3333FF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fr-FR"/>
            </a:p>
          </p:txBody>
        </p:sp>
        <p:sp>
          <p:nvSpPr>
            <p:cNvPr id="20754" name="AutoShape 211"/>
            <p:cNvSpPr>
              <a:spLocks noChangeArrowheads="1"/>
            </p:cNvSpPr>
            <p:nvPr/>
          </p:nvSpPr>
          <p:spPr bwMode="auto">
            <a:xfrm rot="-2710089">
              <a:off x="2152" y="3301"/>
              <a:ext cx="63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3333FF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  <p:grpSp>
          <p:nvGrpSpPr>
            <p:cNvPr id="20755" name="Group 212"/>
            <p:cNvGrpSpPr>
              <a:grpSpLocks/>
            </p:cNvGrpSpPr>
            <p:nvPr/>
          </p:nvGrpSpPr>
          <p:grpSpPr bwMode="auto">
            <a:xfrm rot="7521357">
              <a:off x="2263" y="3196"/>
              <a:ext cx="128" cy="118"/>
              <a:chOff x="3304" y="1343"/>
              <a:chExt cx="136" cy="137"/>
            </a:xfrm>
          </p:grpSpPr>
          <p:sp>
            <p:nvSpPr>
              <p:cNvPr id="20768" name="Freeform 213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69" name="Freeform 214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756" name="Group 215"/>
            <p:cNvGrpSpPr>
              <a:grpSpLocks/>
            </p:cNvGrpSpPr>
            <p:nvPr/>
          </p:nvGrpSpPr>
          <p:grpSpPr bwMode="auto">
            <a:xfrm rot="2393114">
              <a:off x="2303" y="2860"/>
              <a:ext cx="128" cy="118"/>
              <a:chOff x="3304" y="1343"/>
              <a:chExt cx="136" cy="137"/>
            </a:xfrm>
          </p:grpSpPr>
          <p:sp>
            <p:nvSpPr>
              <p:cNvPr id="20766" name="Freeform 216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67" name="Freeform 217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757" name="Group 218"/>
            <p:cNvGrpSpPr>
              <a:grpSpLocks/>
            </p:cNvGrpSpPr>
            <p:nvPr/>
          </p:nvGrpSpPr>
          <p:grpSpPr bwMode="auto">
            <a:xfrm rot="-1248402">
              <a:off x="1919" y="2740"/>
              <a:ext cx="128" cy="118"/>
              <a:chOff x="3304" y="1343"/>
              <a:chExt cx="136" cy="137"/>
            </a:xfrm>
          </p:grpSpPr>
          <p:sp>
            <p:nvSpPr>
              <p:cNvPr id="20764" name="Freeform 219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65" name="Freeform 220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758" name="Group 221"/>
            <p:cNvGrpSpPr>
              <a:grpSpLocks/>
            </p:cNvGrpSpPr>
            <p:nvPr/>
          </p:nvGrpSpPr>
          <p:grpSpPr bwMode="auto">
            <a:xfrm rot="-6171680">
              <a:off x="1695" y="3044"/>
              <a:ext cx="128" cy="118"/>
              <a:chOff x="3304" y="1343"/>
              <a:chExt cx="136" cy="137"/>
            </a:xfrm>
          </p:grpSpPr>
          <p:sp>
            <p:nvSpPr>
              <p:cNvPr id="20762" name="Freeform 222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63" name="Freeform 223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759" name="Group 224"/>
            <p:cNvGrpSpPr>
              <a:grpSpLocks/>
            </p:cNvGrpSpPr>
            <p:nvPr/>
          </p:nvGrpSpPr>
          <p:grpSpPr bwMode="auto">
            <a:xfrm rot="-9863199">
              <a:off x="1903" y="3316"/>
              <a:ext cx="128" cy="118"/>
              <a:chOff x="3304" y="1343"/>
              <a:chExt cx="136" cy="137"/>
            </a:xfrm>
          </p:grpSpPr>
          <p:sp>
            <p:nvSpPr>
              <p:cNvPr id="20760" name="Freeform 225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61" name="Freeform 226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3" name="Group 227"/>
          <p:cNvGrpSpPr>
            <a:grpSpLocks/>
          </p:cNvGrpSpPr>
          <p:nvPr/>
        </p:nvGrpSpPr>
        <p:grpSpPr bwMode="auto">
          <a:xfrm>
            <a:off x="1697038" y="4983163"/>
            <a:ext cx="144462" cy="374650"/>
            <a:chOff x="1365" y="2743"/>
            <a:chExt cx="91" cy="236"/>
          </a:xfrm>
        </p:grpSpPr>
        <p:sp>
          <p:nvSpPr>
            <p:cNvPr id="20747" name="AutoShape 228"/>
            <p:cNvSpPr>
              <a:spLocks noChangeArrowheads="1"/>
            </p:cNvSpPr>
            <p:nvPr/>
          </p:nvSpPr>
          <p:spPr bwMode="auto">
            <a:xfrm rot="2414044">
              <a:off x="1370" y="2743"/>
              <a:ext cx="50" cy="51"/>
            </a:xfrm>
            <a:prstGeom prst="flowChartOnlineStorage">
              <a:avLst/>
            </a:prstGeom>
            <a:solidFill>
              <a:srgbClr val="FF00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48" name="AutoShape 229"/>
            <p:cNvSpPr>
              <a:spLocks noChangeArrowheads="1"/>
            </p:cNvSpPr>
            <p:nvPr/>
          </p:nvSpPr>
          <p:spPr bwMode="auto">
            <a:xfrm rot="2414044">
              <a:off x="1410" y="2828"/>
              <a:ext cx="46" cy="57"/>
            </a:xfrm>
            <a:prstGeom prst="flowChartOnlineStorage">
              <a:avLst/>
            </a:prstGeom>
            <a:solidFill>
              <a:srgbClr val="000099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49" name="AutoShape 230"/>
            <p:cNvSpPr>
              <a:spLocks noChangeArrowheads="1"/>
            </p:cNvSpPr>
            <p:nvPr/>
          </p:nvSpPr>
          <p:spPr bwMode="auto">
            <a:xfrm rot="2414044">
              <a:off x="1365" y="2926"/>
              <a:ext cx="54" cy="53"/>
            </a:xfrm>
            <a:prstGeom prst="flowChartOnlineStorage">
              <a:avLst/>
            </a:prstGeom>
            <a:solidFill>
              <a:srgbClr val="CC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4" name="Group 231"/>
          <p:cNvGrpSpPr>
            <a:grpSpLocks/>
          </p:cNvGrpSpPr>
          <p:nvPr/>
        </p:nvGrpSpPr>
        <p:grpSpPr bwMode="auto">
          <a:xfrm>
            <a:off x="3436938" y="4964113"/>
            <a:ext cx="144462" cy="374650"/>
            <a:chOff x="2745" y="2951"/>
            <a:chExt cx="91" cy="236"/>
          </a:xfrm>
        </p:grpSpPr>
        <p:sp>
          <p:nvSpPr>
            <p:cNvPr id="20744" name="AutoShape 232"/>
            <p:cNvSpPr>
              <a:spLocks noChangeArrowheads="1"/>
            </p:cNvSpPr>
            <p:nvPr/>
          </p:nvSpPr>
          <p:spPr bwMode="auto">
            <a:xfrm rot="2414044">
              <a:off x="2750" y="2951"/>
              <a:ext cx="50" cy="51"/>
            </a:xfrm>
            <a:prstGeom prst="flowChartOnlineStorage">
              <a:avLst/>
            </a:prstGeom>
            <a:solidFill>
              <a:srgbClr val="99CC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45" name="AutoShape 233"/>
            <p:cNvSpPr>
              <a:spLocks noChangeArrowheads="1"/>
            </p:cNvSpPr>
            <p:nvPr/>
          </p:nvSpPr>
          <p:spPr bwMode="auto">
            <a:xfrm rot="2414044">
              <a:off x="2790" y="3036"/>
              <a:ext cx="46" cy="57"/>
            </a:xfrm>
            <a:prstGeom prst="flowChartOnlineStorage">
              <a:avLst/>
            </a:prstGeom>
            <a:solidFill>
              <a:srgbClr val="0099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46" name="AutoShape 234"/>
            <p:cNvSpPr>
              <a:spLocks noChangeArrowheads="1"/>
            </p:cNvSpPr>
            <p:nvPr/>
          </p:nvSpPr>
          <p:spPr bwMode="auto">
            <a:xfrm rot="2414044">
              <a:off x="2745" y="3134"/>
              <a:ext cx="54" cy="53"/>
            </a:xfrm>
            <a:prstGeom prst="flowChartOnlineStorage">
              <a:avLst/>
            </a:prstGeom>
            <a:solidFill>
              <a:srgbClr val="0066FF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489" name="Text Box 235"/>
          <p:cNvSpPr txBox="1">
            <a:spLocks noChangeArrowheads="1"/>
          </p:cNvSpPr>
          <p:nvPr/>
        </p:nvSpPr>
        <p:spPr bwMode="auto">
          <a:xfrm>
            <a:off x="107950" y="671513"/>
            <a:ext cx="35115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solidFill>
                  <a:srgbClr val="0000CC"/>
                </a:solidFill>
                <a:latin typeface="Times New Roman" pitchFamily="18" charset="0"/>
              </a:rPr>
              <a:t>Phase de sensibilisation (1-2 semaines)</a:t>
            </a:r>
          </a:p>
        </p:txBody>
      </p:sp>
      <p:sp>
        <p:nvSpPr>
          <p:cNvPr id="26860" name="Text Box 236"/>
          <p:cNvSpPr txBox="1">
            <a:spLocks noChangeArrowheads="1"/>
          </p:cNvSpPr>
          <p:nvPr/>
        </p:nvSpPr>
        <p:spPr bwMode="auto">
          <a:xfrm>
            <a:off x="107950" y="3389313"/>
            <a:ext cx="2051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solidFill>
                  <a:srgbClr val="0000CC"/>
                </a:solidFill>
                <a:latin typeface="Times New Roman" pitchFamily="18" charset="0"/>
              </a:rPr>
              <a:t>Phase effectrice (24h)</a:t>
            </a:r>
          </a:p>
        </p:txBody>
      </p:sp>
      <p:sp>
        <p:nvSpPr>
          <p:cNvPr id="26861" name="Text Box 237"/>
          <p:cNvSpPr txBox="1">
            <a:spLocks noChangeArrowheads="1"/>
          </p:cNvSpPr>
          <p:nvPr/>
        </p:nvSpPr>
        <p:spPr bwMode="auto">
          <a:xfrm>
            <a:off x="101600" y="5764213"/>
            <a:ext cx="3263900" cy="884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solidFill>
                  <a:srgbClr val="0000CC"/>
                </a:solidFill>
                <a:latin typeface="Times New Roman" pitchFamily="18" charset="0"/>
              </a:rPr>
              <a:t>Sécrétion Th</a:t>
            </a:r>
            <a:r>
              <a:rPr lang="fr-FR" sz="1200" b="1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  <a:p>
            <a:pPr algn="ctr"/>
            <a:endParaRPr lang="fr-FR" sz="1200" b="1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r>
              <a:rPr lang="fr-FR" sz="1200" b="1">
                <a:solidFill>
                  <a:srgbClr val="0000CC"/>
                </a:solidFill>
                <a:latin typeface="Times New Roman" pitchFamily="18" charset="0"/>
              </a:rPr>
              <a:t>Cytokines : INF-</a:t>
            </a:r>
            <a:r>
              <a:rPr lang="el-GR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fr-FR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TNF-</a:t>
            </a:r>
            <a:r>
              <a:rPr lang="el-GR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IL-2, IL-3, GM-CSF</a:t>
            </a:r>
          </a:p>
          <a:p>
            <a:pPr algn="ctr"/>
            <a:r>
              <a:rPr lang="fr-FR" sz="1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Chimiokines:IL-8, MCAF, MIF</a:t>
            </a:r>
            <a:endParaRPr lang="el-GR" sz="1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Text Box 238"/>
          <p:cNvSpPr txBox="1">
            <a:spLocks noChangeArrowheads="1"/>
          </p:cNvSpPr>
          <p:nvPr/>
        </p:nvSpPr>
        <p:spPr bwMode="auto">
          <a:xfrm>
            <a:off x="611188" y="65088"/>
            <a:ext cx="845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C00000"/>
                </a:solidFill>
                <a:latin typeface="Times New Roman" pitchFamily="18" charset="0"/>
              </a:rPr>
              <a:t>Les différentes phases de la réaction d’hypersensibilité retardée</a:t>
            </a:r>
          </a:p>
        </p:txBody>
      </p:sp>
      <p:grpSp>
        <p:nvGrpSpPr>
          <p:cNvPr id="25" name="Group 240"/>
          <p:cNvGrpSpPr>
            <a:grpSpLocks/>
          </p:cNvGrpSpPr>
          <p:nvPr/>
        </p:nvGrpSpPr>
        <p:grpSpPr bwMode="auto">
          <a:xfrm>
            <a:off x="3656013" y="2351088"/>
            <a:ext cx="941387" cy="922337"/>
            <a:chOff x="2958" y="2248"/>
            <a:chExt cx="1489" cy="1441"/>
          </a:xfrm>
        </p:grpSpPr>
        <p:grpSp>
          <p:nvGrpSpPr>
            <p:cNvPr id="20728" name="Group 241"/>
            <p:cNvGrpSpPr>
              <a:grpSpLocks/>
            </p:cNvGrpSpPr>
            <p:nvPr/>
          </p:nvGrpSpPr>
          <p:grpSpPr bwMode="auto">
            <a:xfrm rot="-5400000">
              <a:off x="2914" y="2292"/>
              <a:ext cx="1441" cy="1353"/>
              <a:chOff x="3643" y="3670"/>
              <a:chExt cx="720" cy="650"/>
            </a:xfrm>
          </p:grpSpPr>
          <p:grpSp>
            <p:nvGrpSpPr>
              <p:cNvPr id="20732" name="Group 242"/>
              <p:cNvGrpSpPr>
                <a:grpSpLocks/>
              </p:cNvGrpSpPr>
              <p:nvPr/>
            </p:nvGrpSpPr>
            <p:grpSpPr bwMode="auto">
              <a:xfrm>
                <a:off x="3729" y="3745"/>
                <a:ext cx="578" cy="575"/>
                <a:chOff x="1248" y="2749"/>
                <a:chExt cx="1270" cy="1312"/>
              </a:xfrm>
            </p:grpSpPr>
            <p:sp>
              <p:nvSpPr>
                <p:cNvPr id="20742" name="Oval 243"/>
                <p:cNvSpPr>
                  <a:spLocks noChangeArrowheads="1"/>
                </p:cNvSpPr>
                <p:nvPr/>
              </p:nvSpPr>
              <p:spPr bwMode="auto">
                <a:xfrm>
                  <a:off x="1248" y="2749"/>
                  <a:ext cx="1270" cy="13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CC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743" name="Oval 244"/>
                <p:cNvSpPr>
                  <a:spLocks noChangeArrowheads="1"/>
                </p:cNvSpPr>
                <p:nvPr/>
              </p:nvSpPr>
              <p:spPr bwMode="auto">
                <a:xfrm>
                  <a:off x="1622" y="3247"/>
                  <a:ext cx="589" cy="6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AA2B5"/>
                    </a:gs>
                    <a:gs pos="100000">
                      <a:srgbClr val="99003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733" name="Group 245"/>
              <p:cNvGrpSpPr>
                <a:grpSpLocks/>
              </p:cNvGrpSpPr>
              <p:nvPr/>
            </p:nvGrpSpPr>
            <p:grpSpPr bwMode="auto">
              <a:xfrm rot="-6389331">
                <a:off x="3656" y="4062"/>
                <a:ext cx="120" cy="146"/>
                <a:chOff x="1557" y="1665"/>
                <a:chExt cx="123" cy="164"/>
              </a:xfrm>
            </p:grpSpPr>
            <p:sp>
              <p:nvSpPr>
                <p:cNvPr id="20740" name="Freeform 246"/>
                <p:cNvSpPr>
                  <a:spLocks/>
                </p:cNvSpPr>
                <p:nvPr/>
              </p:nvSpPr>
              <p:spPr bwMode="auto">
                <a:xfrm>
                  <a:off x="1557" y="1665"/>
                  <a:ext cx="54" cy="149"/>
                </a:xfrm>
                <a:custGeom>
                  <a:avLst/>
                  <a:gdLst>
                    <a:gd name="T0" fmla="*/ 21 w 54"/>
                    <a:gd name="T1" fmla="*/ 104 h 149"/>
                    <a:gd name="T2" fmla="*/ 32 w 54"/>
                    <a:gd name="T3" fmla="*/ 141 h 149"/>
                    <a:gd name="T4" fmla="*/ 42 w 54"/>
                    <a:gd name="T5" fmla="*/ 149 h 149"/>
                    <a:gd name="T6" fmla="*/ 54 w 54"/>
                    <a:gd name="T7" fmla="*/ 138 h 149"/>
                    <a:gd name="T8" fmla="*/ 33 w 54"/>
                    <a:gd name="T9" fmla="*/ 84 h 149"/>
                    <a:gd name="T10" fmla="*/ 39 w 54"/>
                    <a:gd name="T11" fmla="*/ 65 h 149"/>
                    <a:gd name="T12" fmla="*/ 45 w 54"/>
                    <a:gd name="T13" fmla="*/ 50 h 149"/>
                    <a:gd name="T14" fmla="*/ 30 w 54"/>
                    <a:gd name="T15" fmla="*/ 20 h 149"/>
                    <a:gd name="T16" fmla="*/ 15 w 54"/>
                    <a:gd name="T17" fmla="*/ 8 h 149"/>
                    <a:gd name="T18" fmla="*/ 3 w 54"/>
                    <a:gd name="T19" fmla="*/ 3 h 149"/>
                    <a:gd name="T20" fmla="*/ 0 w 54"/>
                    <a:gd name="T21" fmla="*/ 12 h 149"/>
                    <a:gd name="T22" fmla="*/ 26 w 54"/>
                    <a:gd name="T23" fmla="*/ 48 h 149"/>
                    <a:gd name="T24" fmla="*/ 24 w 54"/>
                    <a:gd name="T25" fmla="*/ 95 h 149"/>
                    <a:gd name="T26" fmla="*/ 23 w 54"/>
                    <a:gd name="T27" fmla="*/ 111 h 149"/>
                    <a:gd name="T28" fmla="*/ 21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551100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741" name="Freeform 247"/>
                <p:cNvSpPr>
                  <a:spLocks/>
                </p:cNvSpPr>
                <p:nvPr/>
              </p:nvSpPr>
              <p:spPr bwMode="auto">
                <a:xfrm flipH="1">
                  <a:off x="1584" y="1680"/>
                  <a:ext cx="96" cy="149"/>
                </a:xfrm>
                <a:custGeom>
                  <a:avLst/>
                  <a:gdLst>
                    <a:gd name="T0" fmla="*/ 206836166 w 54"/>
                    <a:gd name="T1" fmla="*/ 104 h 149"/>
                    <a:gd name="T2" fmla="*/ 317991846 w 54"/>
                    <a:gd name="T3" fmla="*/ 141 h 149"/>
                    <a:gd name="T4" fmla="*/ 417308213 w 54"/>
                    <a:gd name="T5" fmla="*/ 149 h 149"/>
                    <a:gd name="T6" fmla="*/ 536560147 w 54"/>
                    <a:gd name="T7" fmla="*/ 138 h 149"/>
                    <a:gd name="T8" fmla="*/ 329731661 w 54"/>
                    <a:gd name="T9" fmla="*/ 84 h 149"/>
                    <a:gd name="T10" fmla="*/ 386610522 w 54"/>
                    <a:gd name="T11" fmla="*/ 65 h 149"/>
                    <a:gd name="T12" fmla="*/ 444775071 w 54"/>
                    <a:gd name="T13" fmla="*/ 50 h 149"/>
                    <a:gd name="T14" fmla="*/ 295057666 w 54"/>
                    <a:gd name="T15" fmla="*/ 20 h 149"/>
                    <a:gd name="T16" fmla="*/ 149584342 w 54"/>
                    <a:gd name="T17" fmla="*/ 8 h 149"/>
                    <a:gd name="T18" fmla="*/ 27964373 w 54"/>
                    <a:gd name="T19" fmla="*/ 3 h 149"/>
                    <a:gd name="T20" fmla="*/ 0 w 54"/>
                    <a:gd name="T21" fmla="*/ 12 h 149"/>
                    <a:gd name="T22" fmla="*/ 258120404 w 54"/>
                    <a:gd name="T23" fmla="*/ 48 h 149"/>
                    <a:gd name="T24" fmla="*/ 238462169 w 54"/>
                    <a:gd name="T25" fmla="*/ 95 h 149"/>
                    <a:gd name="T26" fmla="*/ 229771256 w 54"/>
                    <a:gd name="T27" fmla="*/ 111 h 149"/>
                    <a:gd name="T28" fmla="*/ 206836166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CC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734" name="Group 248"/>
              <p:cNvGrpSpPr>
                <a:grpSpLocks/>
              </p:cNvGrpSpPr>
              <p:nvPr/>
            </p:nvGrpSpPr>
            <p:grpSpPr bwMode="auto">
              <a:xfrm rot="6203104">
                <a:off x="4230" y="4061"/>
                <a:ext cx="120" cy="146"/>
                <a:chOff x="1557" y="1665"/>
                <a:chExt cx="123" cy="164"/>
              </a:xfrm>
            </p:grpSpPr>
            <p:sp>
              <p:nvSpPr>
                <p:cNvPr id="20738" name="Freeform 249"/>
                <p:cNvSpPr>
                  <a:spLocks/>
                </p:cNvSpPr>
                <p:nvPr/>
              </p:nvSpPr>
              <p:spPr bwMode="auto">
                <a:xfrm>
                  <a:off x="1557" y="1665"/>
                  <a:ext cx="54" cy="149"/>
                </a:xfrm>
                <a:custGeom>
                  <a:avLst/>
                  <a:gdLst>
                    <a:gd name="T0" fmla="*/ 21 w 54"/>
                    <a:gd name="T1" fmla="*/ 104 h 149"/>
                    <a:gd name="T2" fmla="*/ 32 w 54"/>
                    <a:gd name="T3" fmla="*/ 141 h 149"/>
                    <a:gd name="T4" fmla="*/ 42 w 54"/>
                    <a:gd name="T5" fmla="*/ 149 h 149"/>
                    <a:gd name="T6" fmla="*/ 54 w 54"/>
                    <a:gd name="T7" fmla="*/ 138 h 149"/>
                    <a:gd name="T8" fmla="*/ 33 w 54"/>
                    <a:gd name="T9" fmla="*/ 84 h 149"/>
                    <a:gd name="T10" fmla="*/ 39 w 54"/>
                    <a:gd name="T11" fmla="*/ 65 h 149"/>
                    <a:gd name="T12" fmla="*/ 45 w 54"/>
                    <a:gd name="T13" fmla="*/ 50 h 149"/>
                    <a:gd name="T14" fmla="*/ 30 w 54"/>
                    <a:gd name="T15" fmla="*/ 20 h 149"/>
                    <a:gd name="T16" fmla="*/ 15 w 54"/>
                    <a:gd name="T17" fmla="*/ 8 h 149"/>
                    <a:gd name="T18" fmla="*/ 3 w 54"/>
                    <a:gd name="T19" fmla="*/ 3 h 149"/>
                    <a:gd name="T20" fmla="*/ 0 w 54"/>
                    <a:gd name="T21" fmla="*/ 12 h 149"/>
                    <a:gd name="T22" fmla="*/ 26 w 54"/>
                    <a:gd name="T23" fmla="*/ 48 h 149"/>
                    <a:gd name="T24" fmla="*/ 24 w 54"/>
                    <a:gd name="T25" fmla="*/ 95 h 149"/>
                    <a:gd name="T26" fmla="*/ 23 w 54"/>
                    <a:gd name="T27" fmla="*/ 111 h 149"/>
                    <a:gd name="T28" fmla="*/ 21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551100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739" name="Freeform 250"/>
                <p:cNvSpPr>
                  <a:spLocks/>
                </p:cNvSpPr>
                <p:nvPr/>
              </p:nvSpPr>
              <p:spPr bwMode="auto">
                <a:xfrm flipH="1">
                  <a:off x="1584" y="1680"/>
                  <a:ext cx="96" cy="149"/>
                </a:xfrm>
                <a:custGeom>
                  <a:avLst/>
                  <a:gdLst>
                    <a:gd name="T0" fmla="*/ 206836166 w 54"/>
                    <a:gd name="T1" fmla="*/ 104 h 149"/>
                    <a:gd name="T2" fmla="*/ 317991846 w 54"/>
                    <a:gd name="T3" fmla="*/ 141 h 149"/>
                    <a:gd name="T4" fmla="*/ 417308213 w 54"/>
                    <a:gd name="T5" fmla="*/ 149 h 149"/>
                    <a:gd name="T6" fmla="*/ 536560147 w 54"/>
                    <a:gd name="T7" fmla="*/ 138 h 149"/>
                    <a:gd name="T8" fmla="*/ 329731661 w 54"/>
                    <a:gd name="T9" fmla="*/ 84 h 149"/>
                    <a:gd name="T10" fmla="*/ 386610522 w 54"/>
                    <a:gd name="T11" fmla="*/ 65 h 149"/>
                    <a:gd name="T12" fmla="*/ 444775071 w 54"/>
                    <a:gd name="T13" fmla="*/ 50 h 149"/>
                    <a:gd name="T14" fmla="*/ 295057666 w 54"/>
                    <a:gd name="T15" fmla="*/ 20 h 149"/>
                    <a:gd name="T16" fmla="*/ 149584342 w 54"/>
                    <a:gd name="T17" fmla="*/ 8 h 149"/>
                    <a:gd name="T18" fmla="*/ 27964373 w 54"/>
                    <a:gd name="T19" fmla="*/ 3 h 149"/>
                    <a:gd name="T20" fmla="*/ 0 w 54"/>
                    <a:gd name="T21" fmla="*/ 12 h 149"/>
                    <a:gd name="T22" fmla="*/ 258120404 w 54"/>
                    <a:gd name="T23" fmla="*/ 48 h 149"/>
                    <a:gd name="T24" fmla="*/ 238462169 w 54"/>
                    <a:gd name="T25" fmla="*/ 95 h 149"/>
                    <a:gd name="T26" fmla="*/ 229771256 w 54"/>
                    <a:gd name="T27" fmla="*/ 111 h 149"/>
                    <a:gd name="T28" fmla="*/ 206836166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CC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735" name="Group 251"/>
              <p:cNvGrpSpPr>
                <a:grpSpLocks/>
              </p:cNvGrpSpPr>
              <p:nvPr/>
            </p:nvGrpSpPr>
            <p:grpSpPr bwMode="auto">
              <a:xfrm rot="-364045">
                <a:off x="3928" y="3670"/>
                <a:ext cx="120" cy="146"/>
                <a:chOff x="1557" y="1665"/>
                <a:chExt cx="123" cy="164"/>
              </a:xfrm>
            </p:grpSpPr>
            <p:sp>
              <p:nvSpPr>
                <p:cNvPr id="20736" name="Freeform 252"/>
                <p:cNvSpPr>
                  <a:spLocks/>
                </p:cNvSpPr>
                <p:nvPr/>
              </p:nvSpPr>
              <p:spPr bwMode="auto">
                <a:xfrm>
                  <a:off x="1557" y="1665"/>
                  <a:ext cx="54" cy="149"/>
                </a:xfrm>
                <a:custGeom>
                  <a:avLst/>
                  <a:gdLst>
                    <a:gd name="T0" fmla="*/ 21 w 54"/>
                    <a:gd name="T1" fmla="*/ 104 h 149"/>
                    <a:gd name="T2" fmla="*/ 32 w 54"/>
                    <a:gd name="T3" fmla="*/ 141 h 149"/>
                    <a:gd name="T4" fmla="*/ 42 w 54"/>
                    <a:gd name="T5" fmla="*/ 149 h 149"/>
                    <a:gd name="T6" fmla="*/ 54 w 54"/>
                    <a:gd name="T7" fmla="*/ 138 h 149"/>
                    <a:gd name="T8" fmla="*/ 33 w 54"/>
                    <a:gd name="T9" fmla="*/ 84 h 149"/>
                    <a:gd name="T10" fmla="*/ 39 w 54"/>
                    <a:gd name="T11" fmla="*/ 65 h 149"/>
                    <a:gd name="T12" fmla="*/ 45 w 54"/>
                    <a:gd name="T13" fmla="*/ 50 h 149"/>
                    <a:gd name="T14" fmla="*/ 30 w 54"/>
                    <a:gd name="T15" fmla="*/ 20 h 149"/>
                    <a:gd name="T16" fmla="*/ 15 w 54"/>
                    <a:gd name="T17" fmla="*/ 8 h 149"/>
                    <a:gd name="T18" fmla="*/ 3 w 54"/>
                    <a:gd name="T19" fmla="*/ 3 h 149"/>
                    <a:gd name="T20" fmla="*/ 0 w 54"/>
                    <a:gd name="T21" fmla="*/ 12 h 149"/>
                    <a:gd name="T22" fmla="*/ 26 w 54"/>
                    <a:gd name="T23" fmla="*/ 48 h 149"/>
                    <a:gd name="T24" fmla="*/ 24 w 54"/>
                    <a:gd name="T25" fmla="*/ 95 h 149"/>
                    <a:gd name="T26" fmla="*/ 23 w 54"/>
                    <a:gd name="T27" fmla="*/ 111 h 149"/>
                    <a:gd name="T28" fmla="*/ 21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551100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737" name="Freeform 253"/>
                <p:cNvSpPr>
                  <a:spLocks/>
                </p:cNvSpPr>
                <p:nvPr/>
              </p:nvSpPr>
              <p:spPr bwMode="auto">
                <a:xfrm flipH="1">
                  <a:off x="1584" y="1680"/>
                  <a:ext cx="96" cy="149"/>
                </a:xfrm>
                <a:custGeom>
                  <a:avLst/>
                  <a:gdLst>
                    <a:gd name="T0" fmla="*/ 206836166 w 54"/>
                    <a:gd name="T1" fmla="*/ 104 h 149"/>
                    <a:gd name="T2" fmla="*/ 317991846 w 54"/>
                    <a:gd name="T3" fmla="*/ 141 h 149"/>
                    <a:gd name="T4" fmla="*/ 417308213 w 54"/>
                    <a:gd name="T5" fmla="*/ 149 h 149"/>
                    <a:gd name="T6" fmla="*/ 536560147 w 54"/>
                    <a:gd name="T7" fmla="*/ 138 h 149"/>
                    <a:gd name="T8" fmla="*/ 329731661 w 54"/>
                    <a:gd name="T9" fmla="*/ 84 h 149"/>
                    <a:gd name="T10" fmla="*/ 386610522 w 54"/>
                    <a:gd name="T11" fmla="*/ 65 h 149"/>
                    <a:gd name="T12" fmla="*/ 444775071 w 54"/>
                    <a:gd name="T13" fmla="*/ 50 h 149"/>
                    <a:gd name="T14" fmla="*/ 295057666 w 54"/>
                    <a:gd name="T15" fmla="*/ 20 h 149"/>
                    <a:gd name="T16" fmla="*/ 149584342 w 54"/>
                    <a:gd name="T17" fmla="*/ 8 h 149"/>
                    <a:gd name="T18" fmla="*/ 27964373 w 54"/>
                    <a:gd name="T19" fmla="*/ 3 h 149"/>
                    <a:gd name="T20" fmla="*/ 0 w 54"/>
                    <a:gd name="T21" fmla="*/ 12 h 149"/>
                    <a:gd name="T22" fmla="*/ 258120404 w 54"/>
                    <a:gd name="T23" fmla="*/ 48 h 149"/>
                    <a:gd name="T24" fmla="*/ 238462169 w 54"/>
                    <a:gd name="T25" fmla="*/ 95 h 149"/>
                    <a:gd name="T26" fmla="*/ 229771256 w 54"/>
                    <a:gd name="T27" fmla="*/ 111 h 149"/>
                    <a:gd name="T28" fmla="*/ 206836166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CC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20729" name="AutoShape 254"/>
            <p:cNvSpPr>
              <a:spLocks noChangeArrowheads="1"/>
            </p:cNvSpPr>
            <p:nvPr/>
          </p:nvSpPr>
          <p:spPr bwMode="auto">
            <a:xfrm rot="7586893">
              <a:off x="3107" y="2432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5050"/>
                </a:gs>
                <a:gs pos="50000">
                  <a:srgbClr val="FF6600"/>
                </a:gs>
                <a:gs pos="100000">
                  <a:srgbClr val="FF5050"/>
                </a:gs>
              </a:gsLst>
              <a:lin ang="5400000" scaled="1"/>
            </a:gra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r-FR"/>
            </a:p>
          </p:txBody>
        </p:sp>
        <p:sp>
          <p:nvSpPr>
            <p:cNvPr id="20730" name="AutoShape 255"/>
            <p:cNvSpPr>
              <a:spLocks noChangeArrowheads="1"/>
            </p:cNvSpPr>
            <p:nvPr/>
          </p:nvSpPr>
          <p:spPr bwMode="auto">
            <a:xfrm rot="2263274">
              <a:off x="3261" y="3372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5050"/>
                </a:gs>
                <a:gs pos="50000">
                  <a:srgbClr val="FF6600"/>
                </a:gs>
                <a:gs pos="100000">
                  <a:srgbClr val="FF5050"/>
                </a:gs>
              </a:gsLst>
              <a:lin ang="5400000" scaled="1"/>
            </a:gra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31" name="AutoShape 256"/>
            <p:cNvSpPr>
              <a:spLocks noChangeArrowheads="1"/>
            </p:cNvSpPr>
            <p:nvPr/>
          </p:nvSpPr>
          <p:spPr bwMode="auto">
            <a:xfrm rot="-5400000">
              <a:off x="4265" y="2804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5050"/>
                </a:gs>
                <a:gs pos="50000">
                  <a:srgbClr val="FF6600"/>
                </a:gs>
                <a:gs pos="100000">
                  <a:srgbClr val="FF5050"/>
                </a:gs>
              </a:gsLst>
              <a:lin ang="5400000" scaled="1"/>
            </a:gra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</p:grpSp>
      <p:grpSp>
        <p:nvGrpSpPr>
          <p:cNvPr id="31" name="Group 328"/>
          <p:cNvGrpSpPr>
            <a:grpSpLocks/>
          </p:cNvGrpSpPr>
          <p:nvPr/>
        </p:nvGrpSpPr>
        <p:grpSpPr bwMode="auto">
          <a:xfrm>
            <a:off x="2894013" y="820738"/>
            <a:ext cx="1970087" cy="3036887"/>
            <a:chOff x="1823" y="517"/>
            <a:chExt cx="1241" cy="1913"/>
          </a:xfrm>
        </p:grpSpPr>
        <p:grpSp>
          <p:nvGrpSpPr>
            <p:cNvPr id="20524" name="Group 97"/>
            <p:cNvGrpSpPr>
              <a:grpSpLocks/>
            </p:cNvGrpSpPr>
            <p:nvPr/>
          </p:nvGrpSpPr>
          <p:grpSpPr bwMode="auto">
            <a:xfrm>
              <a:off x="2427" y="1141"/>
              <a:ext cx="593" cy="581"/>
              <a:chOff x="2958" y="2248"/>
              <a:chExt cx="1489" cy="1441"/>
            </a:xfrm>
          </p:grpSpPr>
          <p:grpSp>
            <p:nvGrpSpPr>
              <p:cNvPr id="20712" name="Group 98"/>
              <p:cNvGrpSpPr>
                <a:grpSpLocks/>
              </p:cNvGrpSpPr>
              <p:nvPr/>
            </p:nvGrpSpPr>
            <p:grpSpPr bwMode="auto">
              <a:xfrm rot="-5400000">
                <a:off x="2914" y="2292"/>
                <a:ext cx="1441" cy="1353"/>
                <a:chOff x="3643" y="3670"/>
                <a:chExt cx="720" cy="650"/>
              </a:xfrm>
            </p:grpSpPr>
            <p:grpSp>
              <p:nvGrpSpPr>
                <p:cNvPr id="20716" name="Group 99"/>
                <p:cNvGrpSpPr>
                  <a:grpSpLocks/>
                </p:cNvGrpSpPr>
                <p:nvPr/>
              </p:nvGrpSpPr>
              <p:grpSpPr bwMode="auto">
                <a:xfrm>
                  <a:off x="3729" y="3745"/>
                  <a:ext cx="578" cy="575"/>
                  <a:chOff x="1248" y="2749"/>
                  <a:chExt cx="1270" cy="1312"/>
                </a:xfrm>
              </p:grpSpPr>
              <p:sp>
                <p:nvSpPr>
                  <p:cNvPr id="2072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749"/>
                    <a:ext cx="1270" cy="1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CC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727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3247"/>
                    <a:ext cx="589" cy="6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DAA2B5"/>
                      </a:gs>
                      <a:gs pos="100000">
                        <a:srgbClr val="9900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717" name="Group 102"/>
                <p:cNvGrpSpPr>
                  <a:grpSpLocks/>
                </p:cNvGrpSpPr>
                <p:nvPr/>
              </p:nvGrpSpPr>
              <p:grpSpPr bwMode="auto">
                <a:xfrm rot="-6389331">
                  <a:off x="3656" y="4062"/>
                  <a:ext cx="120" cy="146"/>
                  <a:chOff x="1557" y="1665"/>
                  <a:chExt cx="123" cy="164"/>
                </a:xfrm>
              </p:grpSpPr>
              <p:sp>
                <p:nvSpPr>
                  <p:cNvPr id="20724" name="Freeform 103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725" name="Freeform 104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718" name="Group 105"/>
                <p:cNvGrpSpPr>
                  <a:grpSpLocks/>
                </p:cNvGrpSpPr>
                <p:nvPr/>
              </p:nvGrpSpPr>
              <p:grpSpPr bwMode="auto">
                <a:xfrm rot="6203104">
                  <a:off x="4230" y="4061"/>
                  <a:ext cx="120" cy="146"/>
                  <a:chOff x="1557" y="1665"/>
                  <a:chExt cx="123" cy="164"/>
                </a:xfrm>
              </p:grpSpPr>
              <p:sp>
                <p:nvSpPr>
                  <p:cNvPr id="20722" name="Freeform 106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723" name="Freeform 107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719" name="Group 108"/>
                <p:cNvGrpSpPr>
                  <a:grpSpLocks/>
                </p:cNvGrpSpPr>
                <p:nvPr/>
              </p:nvGrpSpPr>
              <p:grpSpPr bwMode="auto">
                <a:xfrm rot="-364045">
                  <a:off x="3928" y="3670"/>
                  <a:ext cx="120" cy="146"/>
                  <a:chOff x="1557" y="1665"/>
                  <a:chExt cx="123" cy="164"/>
                </a:xfrm>
              </p:grpSpPr>
              <p:sp>
                <p:nvSpPr>
                  <p:cNvPr id="20720" name="Freeform 109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721" name="Freeform 110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0713" name="AutoShape 111"/>
              <p:cNvSpPr>
                <a:spLocks noChangeArrowheads="1"/>
              </p:cNvSpPr>
              <p:nvPr/>
            </p:nvSpPr>
            <p:spPr bwMode="auto">
              <a:xfrm rot="7586893">
                <a:off x="3107" y="243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20714" name="AutoShape 112"/>
              <p:cNvSpPr>
                <a:spLocks noChangeArrowheads="1"/>
              </p:cNvSpPr>
              <p:nvPr/>
            </p:nvSpPr>
            <p:spPr bwMode="auto">
              <a:xfrm rot="2263274">
                <a:off x="3261" y="337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15" name="AutoShape 113"/>
              <p:cNvSpPr>
                <a:spLocks noChangeArrowheads="1"/>
              </p:cNvSpPr>
              <p:nvPr/>
            </p:nvSpPr>
            <p:spPr bwMode="auto">
              <a:xfrm rot="-5400000">
                <a:off x="4265" y="2804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grpSp>
          <p:nvGrpSpPr>
            <p:cNvPr id="20525" name="Group 115"/>
            <p:cNvGrpSpPr>
              <a:grpSpLocks/>
            </p:cNvGrpSpPr>
            <p:nvPr/>
          </p:nvGrpSpPr>
          <p:grpSpPr bwMode="auto">
            <a:xfrm>
              <a:off x="2427" y="821"/>
              <a:ext cx="593" cy="581"/>
              <a:chOff x="2958" y="2248"/>
              <a:chExt cx="1489" cy="1441"/>
            </a:xfrm>
          </p:grpSpPr>
          <p:grpSp>
            <p:nvGrpSpPr>
              <p:cNvPr id="20696" name="Group 116"/>
              <p:cNvGrpSpPr>
                <a:grpSpLocks/>
              </p:cNvGrpSpPr>
              <p:nvPr/>
            </p:nvGrpSpPr>
            <p:grpSpPr bwMode="auto">
              <a:xfrm rot="-5400000">
                <a:off x="2914" y="2292"/>
                <a:ext cx="1441" cy="1353"/>
                <a:chOff x="3643" y="3670"/>
                <a:chExt cx="720" cy="650"/>
              </a:xfrm>
            </p:grpSpPr>
            <p:grpSp>
              <p:nvGrpSpPr>
                <p:cNvPr id="20700" name="Group 117"/>
                <p:cNvGrpSpPr>
                  <a:grpSpLocks/>
                </p:cNvGrpSpPr>
                <p:nvPr/>
              </p:nvGrpSpPr>
              <p:grpSpPr bwMode="auto">
                <a:xfrm>
                  <a:off x="3729" y="3745"/>
                  <a:ext cx="578" cy="575"/>
                  <a:chOff x="1248" y="2749"/>
                  <a:chExt cx="1270" cy="1312"/>
                </a:xfrm>
              </p:grpSpPr>
              <p:sp>
                <p:nvSpPr>
                  <p:cNvPr id="20710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749"/>
                    <a:ext cx="1270" cy="1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CC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711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3247"/>
                    <a:ext cx="589" cy="6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DAA2B5"/>
                      </a:gs>
                      <a:gs pos="100000">
                        <a:srgbClr val="9900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701" name="Group 120"/>
                <p:cNvGrpSpPr>
                  <a:grpSpLocks/>
                </p:cNvGrpSpPr>
                <p:nvPr/>
              </p:nvGrpSpPr>
              <p:grpSpPr bwMode="auto">
                <a:xfrm rot="-6389331">
                  <a:off x="3656" y="4062"/>
                  <a:ext cx="120" cy="146"/>
                  <a:chOff x="1557" y="1665"/>
                  <a:chExt cx="123" cy="164"/>
                </a:xfrm>
              </p:grpSpPr>
              <p:sp>
                <p:nvSpPr>
                  <p:cNvPr id="20708" name="Freeform 121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709" name="Freeform 122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702" name="Group 123"/>
                <p:cNvGrpSpPr>
                  <a:grpSpLocks/>
                </p:cNvGrpSpPr>
                <p:nvPr/>
              </p:nvGrpSpPr>
              <p:grpSpPr bwMode="auto">
                <a:xfrm rot="6203104">
                  <a:off x="4230" y="4061"/>
                  <a:ext cx="120" cy="146"/>
                  <a:chOff x="1557" y="1665"/>
                  <a:chExt cx="123" cy="164"/>
                </a:xfrm>
              </p:grpSpPr>
              <p:sp>
                <p:nvSpPr>
                  <p:cNvPr id="20706" name="Freeform 124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707" name="Freeform 125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703" name="Group 126"/>
                <p:cNvGrpSpPr>
                  <a:grpSpLocks/>
                </p:cNvGrpSpPr>
                <p:nvPr/>
              </p:nvGrpSpPr>
              <p:grpSpPr bwMode="auto">
                <a:xfrm rot="-364045">
                  <a:off x="3928" y="3670"/>
                  <a:ext cx="120" cy="146"/>
                  <a:chOff x="1557" y="1665"/>
                  <a:chExt cx="123" cy="164"/>
                </a:xfrm>
              </p:grpSpPr>
              <p:sp>
                <p:nvSpPr>
                  <p:cNvPr id="20704" name="Freeform 127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705" name="Freeform 128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0697" name="AutoShape 129"/>
              <p:cNvSpPr>
                <a:spLocks noChangeArrowheads="1"/>
              </p:cNvSpPr>
              <p:nvPr/>
            </p:nvSpPr>
            <p:spPr bwMode="auto">
              <a:xfrm rot="7586893">
                <a:off x="3107" y="243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20698" name="AutoShape 130"/>
              <p:cNvSpPr>
                <a:spLocks noChangeArrowheads="1"/>
              </p:cNvSpPr>
              <p:nvPr/>
            </p:nvSpPr>
            <p:spPr bwMode="auto">
              <a:xfrm rot="2263274">
                <a:off x="3261" y="337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99" name="AutoShape 131"/>
              <p:cNvSpPr>
                <a:spLocks noChangeArrowheads="1"/>
              </p:cNvSpPr>
              <p:nvPr/>
            </p:nvSpPr>
            <p:spPr bwMode="auto">
              <a:xfrm rot="-5400000">
                <a:off x="4265" y="2804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grpSp>
          <p:nvGrpSpPr>
            <p:cNvPr id="20526" name="Group 132"/>
            <p:cNvGrpSpPr>
              <a:grpSpLocks/>
            </p:cNvGrpSpPr>
            <p:nvPr/>
          </p:nvGrpSpPr>
          <p:grpSpPr bwMode="auto">
            <a:xfrm>
              <a:off x="2435" y="1445"/>
              <a:ext cx="593" cy="581"/>
              <a:chOff x="2958" y="2248"/>
              <a:chExt cx="1489" cy="1441"/>
            </a:xfrm>
          </p:grpSpPr>
          <p:grpSp>
            <p:nvGrpSpPr>
              <p:cNvPr id="20680" name="Group 133"/>
              <p:cNvGrpSpPr>
                <a:grpSpLocks/>
              </p:cNvGrpSpPr>
              <p:nvPr/>
            </p:nvGrpSpPr>
            <p:grpSpPr bwMode="auto">
              <a:xfrm rot="-5400000">
                <a:off x="2914" y="2292"/>
                <a:ext cx="1441" cy="1353"/>
                <a:chOff x="3643" y="3670"/>
                <a:chExt cx="720" cy="650"/>
              </a:xfrm>
            </p:grpSpPr>
            <p:grpSp>
              <p:nvGrpSpPr>
                <p:cNvPr id="20684" name="Group 134"/>
                <p:cNvGrpSpPr>
                  <a:grpSpLocks/>
                </p:cNvGrpSpPr>
                <p:nvPr/>
              </p:nvGrpSpPr>
              <p:grpSpPr bwMode="auto">
                <a:xfrm>
                  <a:off x="3729" y="3745"/>
                  <a:ext cx="578" cy="575"/>
                  <a:chOff x="1248" y="2749"/>
                  <a:chExt cx="1270" cy="1312"/>
                </a:xfrm>
              </p:grpSpPr>
              <p:sp>
                <p:nvSpPr>
                  <p:cNvPr id="20694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749"/>
                    <a:ext cx="1270" cy="1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CC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95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3247"/>
                    <a:ext cx="589" cy="6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DAA2B5"/>
                      </a:gs>
                      <a:gs pos="100000">
                        <a:srgbClr val="9900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85" name="Group 137"/>
                <p:cNvGrpSpPr>
                  <a:grpSpLocks/>
                </p:cNvGrpSpPr>
                <p:nvPr/>
              </p:nvGrpSpPr>
              <p:grpSpPr bwMode="auto">
                <a:xfrm rot="-6389331">
                  <a:off x="3656" y="4062"/>
                  <a:ext cx="120" cy="146"/>
                  <a:chOff x="1557" y="1665"/>
                  <a:chExt cx="123" cy="164"/>
                </a:xfrm>
              </p:grpSpPr>
              <p:sp>
                <p:nvSpPr>
                  <p:cNvPr id="20692" name="Freeform 138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93" name="Freeform 139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86" name="Group 140"/>
                <p:cNvGrpSpPr>
                  <a:grpSpLocks/>
                </p:cNvGrpSpPr>
                <p:nvPr/>
              </p:nvGrpSpPr>
              <p:grpSpPr bwMode="auto">
                <a:xfrm rot="6203104">
                  <a:off x="4230" y="4061"/>
                  <a:ext cx="120" cy="146"/>
                  <a:chOff x="1557" y="1665"/>
                  <a:chExt cx="123" cy="164"/>
                </a:xfrm>
              </p:grpSpPr>
              <p:sp>
                <p:nvSpPr>
                  <p:cNvPr id="20690" name="Freeform 141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91" name="Freeform 142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87" name="Group 143"/>
                <p:cNvGrpSpPr>
                  <a:grpSpLocks/>
                </p:cNvGrpSpPr>
                <p:nvPr/>
              </p:nvGrpSpPr>
              <p:grpSpPr bwMode="auto">
                <a:xfrm rot="-364045">
                  <a:off x="3928" y="3670"/>
                  <a:ext cx="120" cy="146"/>
                  <a:chOff x="1557" y="1665"/>
                  <a:chExt cx="123" cy="164"/>
                </a:xfrm>
              </p:grpSpPr>
              <p:sp>
                <p:nvSpPr>
                  <p:cNvPr id="20688" name="Freeform 144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89" name="Freeform 145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0681" name="AutoShape 146"/>
              <p:cNvSpPr>
                <a:spLocks noChangeArrowheads="1"/>
              </p:cNvSpPr>
              <p:nvPr/>
            </p:nvSpPr>
            <p:spPr bwMode="auto">
              <a:xfrm rot="7586893">
                <a:off x="3107" y="243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20682" name="AutoShape 147"/>
              <p:cNvSpPr>
                <a:spLocks noChangeArrowheads="1"/>
              </p:cNvSpPr>
              <p:nvPr/>
            </p:nvSpPr>
            <p:spPr bwMode="auto">
              <a:xfrm rot="2263274">
                <a:off x="3261" y="337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83" name="AutoShape 148"/>
              <p:cNvSpPr>
                <a:spLocks noChangeArrowheads="1"/>
              </p:cNvSpPr>
              <p:nvPr/>
            </p:nvSpPr>
            <p:spPr bwMode="auto">
              <a:xfrm rot="-5400000">
                <a:off x="4265" y="2804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grpSp>
          <p:nvGrpSpPr>
            <p:cNvPr id="20527" name="Group 45"/>
            <p:cNvGrpSpPr>
              <a:grpSpLocks/>
            </p:cNvGrpSpPr>
            <p:nvPr/>
          </p:nvGrpSpPr>
          <p:grpSpPr bwMode="auto">
            <a:xfrm>
              <a:off x="1875" y="909"/>
              <a:ext cx="593" cy="581"/>
              <a:chOff x="2958" y="2248"/>
              <a:chExt cx="1489" cy="1441"/>
            </a:xfrm>
          </p:grpSpPr>
          <p:grpSp>
            <p:nvGrpSpPr>
              <p:cNvPr id="20664" name="Group 46"/>
              <p:cNvGrpSpPr>
                <a:grpSpLocks/>
              </p:cNvGrpSpPr>
              <p:nvPr/>
            </p:nvGrpSpPr>
            <p:grpSpPr bwMode="auto">
              <a:xfrm rot="-5400000">
                <a:off x="2914" y="2292"/>
                <a:ext cx="1441" cy="1353"/>
                <a:chOff x="3643" y="3670"/>
                <a:chExt cx="720" cy="650"/>
              </a:xfrm>
            </p:grpSpPr>
            <p:grpSp>
              <p:nvGrpSpPr>
                <p:cNvPr id="20668" name="Group 47"/>
                <p:cNvGrpSpPr>
                  <a:grpSpLocks/>
                </p:cNvGrpSpPr>
                <p:nvPr/>
              </p:nvGrpSpPr>
              <p:grpSpPr bwMode="auto">
                <a:xfrm>
                  <a:off x="3729" y="3745"/>
                  <a:ext cx="578" cy="575"/>
                  <a:chOff x="1248" y="2749"/>
                  <a:chExt cx="1270" cy="1312"/>
                </a:xfrm>
              </p:grpSpPr>
              <p:sp>
                <p:nvSpPr>
                  <p:cNvPr id="20678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749"/>
                    <a:ext cx="1270" cy="1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CC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79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3247"/>
                    <a:ext cx="589" cy="6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DAA2B5"/>
                      </a:gs>
                      <a:gs pos="100000">
                        <a:srgbClr val="9900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69" name="Group 50"/>
                <p:cNvGrpSpPr>
                  <a:grpSpLocks/>
                </p:cNvGrpSpPr>
                <p:nvPr/>
              </p:nvGrpSpPr>
              <p:grpSpPr bwMode="auto">
                <a:xfrm rot="-6389331">
                  <a:off x="3656" y="4062"/>
                  <a:ext cx="120" cy="146"/>
                  <a:chOff x="1557" y="1665"/>
                  <a:chExt cx="123" cy="164"/>
                </a:xfrm>
              </p:grpSpPr>
              <p:sp>
                <p:nvSpPr>
                  <p:cNvPr id="20676" name="Freeform 51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77" name="Freeform 52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70" name="Group 53"/>
                <p:cNvGrpSpPr>
                  <a:grpSpLocks/>
                </p:cNvGrpSpPr>
                <p:nvPr/>
              </p:nvGrpSpPr>
              <p:grpSpPr bwMode="auto">
                <a:xfrm rot="6203104">
                  <a:off x="4230" y="4061"/>
                  <a:ext cx="120" cy="146"/>
                  <a:chOff x="1557" y="1665"/>
                  <a:chExt cx="123" cy="164"/>
                </a:xfrm>
              </p:grpSpPr>
              <p:sp>
                <p:nvSpPr>
                  <p:cNvPr id="20674" name="Freeform 54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75" name="Freeform 55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71" name="Group 56"/>
                <p:cNvGrpSpPr>
                  <a:grpSpLocks/>
                </p:cNvGrpSpPr>
                <p:nvPr/>
              </p:nvGrpSpPr>
              <p:grpSpPr bwMode="auto">
                <a:xfrm rot="-364045">
                  <a:off x="3928" y="3670"/>
                  <a:ext cx="120" cy="146"/>
                  <a:chOff x="1557" y="1665"/>
                  <a:chExt cx="123" cy="164"/>
                </a:xfrm>
              </p:grpSpPr>
              <p:sp>
                <p:nvSpPr>
                  <p:cNvPr id="20672" name="Freeform 57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73" name="Freeform 58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0665" name="AutoShape 59"/>
              <p:cNvSpPr>
                <a:spLocks noChangeArrowheads="1"/>
              </p:cNvSpPr>
              <p:nvPr/>
            </p:nvSpPr>
            <p:spPr bwMode="auto">
              <a:xfrm rot="7586893">
                <a:off x="3107" y="243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20666" name="AutoShape 60"/>
              <p:cNvSpPr>
                <a:spLocks noChangeArrowheads="1"/>
              </p:cNvSpPr>
              <p:nvPr/>
            </p:nvSpPr>
            <p:spPr bwMode="auto">
              <a:xfrm rot="2263274">
                <a:off x="3261" y="337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67" name="AutoShape 61"/>
              <p:cNvSpPr>
                <a:spLocks noChangeArrowheads="1"/>
              </p:cNvSpPr>
              <p:nvPr/>
            </p:nvSpPr>
            <p:spPr bwMode="auto">
              <a:xfrm rot="-5400000">
                <a:off x="4265" y="2804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grpSp>
          <p:nvGrpSpPr>
            <p:cNvPr id="20528" name="Group 62"/>
            <p:cNvGrpSpPr>
              <a:grpSpLocks/>
            </p:cNvGrpSpPr>
            <p:nvPr/>
          </p:nvGrpSpPr>
          <p:grpSpPr bwMode="auto">
            <a:xfrm>
              <a:off x="1883" y="1533"/>
              <a:ext cx="593" cy="581"/>
              <a:chOff x="2958" y="2248"/>
              <a:chExt cx="1489" cy="1441"/>
            </a:xfrm>
          </p:grpSpPr>
          <p:grpSp>
            <p:nvGrpSpPr>
              <p:cNvPr id="20648" name="Group 63"/>
              <p:cNvGrpSpPr>
                <a:grpSpLocks/>
              </p:cNvGrpSpPr>
              <p:nvPr/>
            </p:nvGrpSpPr>
            <p:grpSpPr bwMode="auto">
              <a:xfrm rot="-5400000">
                <a:off x="2914" y="2292"/>
                <a:ext cx="1441" cy="1353"/>
                <a:chOff x="3643" y="3670"/>
                <a:chExt cx="720" cy="650"/>
              </a:xfrm>
            </p:grpSpPr>
            <p:grpSp>
              <p:nvGrpSpPr>
                <p:cNvPr id="20652" name="Group 64"/>
                <p:cNvGrpSpPr>
                  <a:grpSpLocks/>
                </p:cNvGrpSpPr>
                <p:nvPr/>
              </p:nvGrpSpPr>
              <p:grpSpPr bwMode="auto">
                <a:xfrm>
                  <a:off x="3729" y="3745"/>
                  <a:ext cx="578" cy="575"/>
                  <a:chOff x="1248" y="2749"/>
                  <a:chExt cx="1270" cy="1312"/>
                </a:xfrm>
              </p:grpSpPr>
              <p:sp>
                <p:nvSpPr>
                  <p:cNvPr id="20662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749"/>
                    <a:ext cx="1270" cy="1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CC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63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3247"/>
                    <a:ext cx="589" cy="6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DAA2B5"/>
                      </a:gs>
                      <a:gs pos="100000">
                        <a:srgbClr val="9900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53" name="Group 67"/>
                <p:cNvGrpSpPr>
                  <a:grpSpLocks/>
                </p:cNvGrpSpPr>
                <p:nvPr/>
              </p:nvGrpSpPr>
              <p:grpSpPr bwMode="auto">
                <a:xfrm rot="-6389331">
                  <a:off x="3656" y="4062"/>
                  <a:ext cx="120" cy="146"/>
                  <a:chOff x="1557" y="1665"/>
                  <a:chExt cx="123" cy="164"/>
                </a:xfrm>
              </p:grpSpPr>
              <p:sp>
                <p:nvSpPr>
                  <p:cNvPr id="20660" name="Freeform 68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61" name="Freeform 69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54" name="Group 70"/>
                <p:cNvGrpSpPr>
                  <a:grpSpLocks/>
                </p:cNvGrpSpPr>
                <p:nvPr/>
              </p:nvGrpSpPr>
              <p:grpSpPr bwMode="auto">
                <a:xfrm rot="6203104">
                  <a:off x="4230" y="4061"/>
                  <a:ext cx="120" cy="146"/>
                  <a:chOff x="1557" y="1665"/>
                  <a:chExt cx="123" cy="164"/>
                </a:xfrm>
              </p:grpSpPr>
              <p:sp>
                <p:nvSpPr>
                  <p:cNvPr id="20658" name="Freeform 71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59" name="Freeform 72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55" name="Group 73"/>
                <p:cNvGrpSpPr>
                  <a:grpSpLocks/>
                </p:cNvGrpSpPr>
                <p:nvPr/>
              </p:nvGrpSpPr>
              <p:grpSpPr bwMode="auto">
                <a:xfrm rot="-364045">
                  <a:off x="3928" y="3670"/>
                  <a:ext cx="120" cy="146"/>
                  <a:chOff x="1557" y="1665"/>
                  <a:chExt cx="123" cy="164"/>
                </a:xfrm>
              </p:grpSpPr>
              <p:sp>
                <p:nvSpPr>
                  <p:cNvPr id="20656" name="Freeform 74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57" name="Freeform 75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0649" name="AutoShape 76"/>
              <p:cNvSpPr>
                <a:spLocks noChangeArrowheads="1"/>
              </p:cNvSpPr>
              <p:nvPr/>
            </p:nvSpPr>
            <p:spPr bwMode="auto">
              <a:xfrm rot="7586893">
                <a:off x="3107" y="243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20650" name="AutoShape 77"/>
              <p:cNvSpPr>
                <a:spLocks noChangeArrowheads="1"/>
              </p:cNvSpPr>
              <p:nvPr/>
            </p:nvSpPr>
            <p:spPr bwMode="auto">
              <a:xfrm rot="2263274">
                <a:off x="3261" y="337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51" name="AutoShape 78"/>
              <p:cNvSpPr>
                <a:spLocks noChangeArrowheads="1"/>
              </p:cNvSpPr>
              <p:nvPr/>
            </p:nvSpPr>
            <p:spPr bwMode="auto">
              <a:xfrm rot="-5400000">
                <a:off x="4265" y="2804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grpSp>
          <p:nvGrpSpPr>
            <p:cNvPr id="20529" name="Group 80"/>
            <p:cNvGrpSpPr>
              <a:grpSpLocks/>
            </p:cNvGrpSpPr>
            <p:nvPr/>
          </p:nvGrpSpPr>
          <p:grpSpPr bwMode="auto">
            <a:xfrm>
              <a:off x="2419" y="517"/>
              <a:ext cx="593" cy="581"/>
              <a:chOff x="2958" y="2248"/>
              <a:chExt cx="1489" cy="1441"/>
            </a:xfrm>
          </p:grpSpPr>
          <p:grpSp>
            <p:nvGrpSpPr>
              <p:cNvPr id="20632" name="Group 81"/>
              <p:cNvGrpSpPr>
                <a:grpSpLocks/>
              </p:cNvGrpSpPr>
              <p:nvPr/>
            </p:nvGrpSpPr>
            <p:grpSpPr bwMode="auto">
              <a:xfrm rot="-5400000">
                <a:off x="2914" y="2292"/>
                <a:ext cx="1441" cy="1353"/>
                <a:chOff x="3643" y="3670"/>
                <a:chExt cx="720" cy="650"/>
              </a:xfrm>
            </p:grpSpPr>
            <p:grpSp>
              <p:nvGrpSpPr>
                <p:cNvPr id="20636" name="Group 82"/>
                <p:cNvGrpSpPr>
                  <a:grpSpLocks/>
                </p:cNvGrpSpPr>
                <p:nvPr/>
              </p:nvGrpSpPr>
              <p:grpSpPr bwMode="auto">
                <a:xfrm>
                  <a:off x="3729" y="3745"/>
                  <a:ext cx="578" cy="575"/>
                  <a:chOff x="1248" y="2749"/>
                  <a:chExt cx="1270" cy="1312"/>
                </a:xfrm>
              </p:grpSpPr>
              <p:sp>
                <p:nvSpPr>
                  <p:cNvPr id="2064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749"/>
                    <a:ext cx="1270" cy="1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CC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47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3247"/>
                    <a:ext cx="589" cy="6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DAA2B5"/>
                      </a:gs>
                      <a:gs pos="100000">
                        <a:srgbClr val="9900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37" name="Group 85"/>
                <p:cNvGrpSpPr>
                  <a:grpSpLocks/>
                </p:cNvGrpSpPr>
                <p:nvPr/>
              </p:nvGrpSpPr>
              <p:grpSpPr bwMode="auto">
                <a:xfrm rot="-6389331">
                  <a:off x="3656" y="4062"/>
                  <a:ext cx="120" cy="146"/>
                  <a:chOff x="1557" y="1665"/>
                  <a:chExt cx="123" cy="164"/>
                </a:xfrm>
              </p:grpSpPr>
              <p:sp>
                <p:nvSpPr>
                  <p:cNvPr id="20644" name="Freeform 86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4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38" name="Group 88"/>
                <p:cNvGrpSpPr>
                  <a:grpSpLocks/>
                </p:cNvGrpSpPr>
                <p:nvPr/>
              </p:nvGrpSpPr>
              <p:grpSpPr bwMode="auto">
                <a:xfrm rot="6203104">
                  <a:off x="4230" y="4061"/>
                  <a:ext cx="120" cy="146"/>
                  <a:chOff x="1557" y="1665"/>
                  <a:chExt cx="123" cy="164"/>
                </a:xfrm>
              </p:grpSpPr>
              <p:sp>
                <p:nvSpPr>
                  <p:cNvPr id="20642" name="Freeform 89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43" name="Freeform 90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39" name="Group 91"/>
                <p:cNvGrpSpPr>
                  <a:grpSpLocks/>
                </p:cNvGrpSpPr>
                <p:nvPr/>
              </p:nvGrpSpPr>
              <p:grpSpPr bwMode="auto">
                <a:xfrm rot="-364045">
                  <a:off x="3928" y="3670"/>
                  <a:ext cx="120" cy="146"/>
                  <a:chOff x="1557" y="1665"/>
                  <a:chExt cx="123" cy="164"/>
                </a:xfrm>
              </p:grpSpPr>
              <p:sp>
                <p:nvSpPr>
                  <p:cNvPr id="20640" name="Freeform 92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41" name="Freeform 93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0633" name="AutoShape 94"/>
              <p:cNvSpPr>
                <a:spLocks noChangeArrowheads="1"/>
              </p:cNvSpPr>
              <p:nvPr/>
            </p:nvSpPr>
            <p:spPr bwMode="auto">
              <a:xfrm rot="7586893">
                <a:off x="3107" y="243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20634" name="AutoShape 95"/>
              <p:cNvSpPr>
                <a:spLocks noChangeArrowheads="1"/>
              </p:cNvSpPr>
              <p:nvPr/>
            </p:nvSpPr>
            <p:spPr bwMode="auto">
              <a:xfrm rot="2263274">
                <a:off x="3261" y="337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35" name="AutoShape 96"/>
              <p:cNvSpPr>
                <a:spLocks noChangeArrowheads="1"/>
              </p:cNvSpPr>
              <p:nvPr/>
            </p:nvSpPr>
            <p:spPr bwMode="auto">
              <a:xfrm rot="-5400000">
                <a:off x="4265" y="2804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grpSp>
          <p:nvGrpSpPr>
            <p:cNvPr id="20530" name="Group 150"/>
            <p:cNvGrpSpPr>
              <a:grpSpLocks/>
            </p:cNvGrpSpPr>
            <p:nvPr/>
          </p:nvGrpSpPr>
          <p:grpSpPr bwMode="auto">
            <a:xfrm>
              <a:off x="2463" y="1225"/>
              <a:ext cx="593" cy="581"/>
              <a:chOff x="2958" y="2248"/>
              <a:chExt cx="1489" cy="1441"/>
            </a:xfrm>
          </p:grpSpPr>
          <p:grpSp>
            <p:nvGrpSpPr>
              <p:cNvPr id="20616" name="Group 151"/>
              <p:cNvGrpSpPr>
                <a:grpSpLocks/>
              </p:cNvGrpSpPr>
              <p:nvPr/>
            </p:nvGrpSpPr>
            <p:grpSpPr bwMode="auto">
              <a:xfrm rot="-5400000">
                <a:off x="2914" y="2292"/>
                <a:ext cx="1441" cy="1353"/>
                <a:chOff x="3643" y="3670"/>
                <a:chExt cx="720" cy="650"/>
              </a:xfrm>
            </p:grpSpPr>
            <p:grpSp>
              <p:nvGrpSpPr>
                <p:cNvPr id="20620" name="Group 152"/>
                <p:cNvGrpSpPr>
                  <a:grpSpLocks/>
                </p:cNvGrpSpPr>
                <p:nvPr/>
              </p:nvGrpSpPr>
              <p:grpSpPr bwMode="auto">
                <a:xfrm>
                  <a:off x="3729" y="3745"/>
                  <a:ext cx="578" cy="575"/>
                  <a:chOff x="1248" y="2749"/>
                  <a:chExt cx="1270" cy="1312"/>
                </a:xfrm>
              </p:grpSpPr>
              <p:sp>
                <p:nvSpPr>
                  <p:cNvPr id="20630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749"/>
                    <a:ext cx="1270" cy="1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CC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31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3247"/>
                    <a:ext cx="589" cy="6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DAA2B5"/>
                      </a:gs>
                      <a:gs pos="100000">
                        <a:srgbClr val="9900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21" name="Group 155"/>
                <p:cNvGrpSpPr>
                  <a:grpSpLocks/>
                </p:cNvGrpSpPr>
                <p:nvPr/>
              </p:nvGrpSpPr>
              <p:grpSpPr bwMode="auto">
                <a:xfrm rot="-6389331">
                  <a:off x="3656" y="4062"/>
                  <a:ext cx="120" cy="146"/>
                  <a:chOff x="1557" y="1665"/>
                  <a:chExt cx="123" cy="164"/>
                </a:xfrm>
              </p:grpSpPr>
              <p:sp>
                <p:nvSpPr>
                  <p:cNvPr id="20628" name="Freeform 156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29" name="Freeform 157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22" name="Group 158"/>
                <p:cNvGrpSpPr>
                  <a:grpSpLocks/>
                </p:cNvGrpSpPr>
                <p:nvPr/>
              </p:nvGrpSpPr>
              <p:grpSpPr bwMode="auto">
                <a:xfrm rot="6203104">
                  <a:off x="4230" y="4061"/>
                  <a:ext cx="120" cy="146"/>
                  <a:chOff x="1557" y="1665"/>
                  <a:chExt cx="123" cy="164"/>
                </a:xfrm>
              </p:grpSpPr>
              <p:sp>
                <p:nvSpPr>
                  <p:cNvPr id="20626" name="Freeform 159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27" name="Freeform 160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23" name="Group 161"/>
                <p:cNvGrpSpPr>
                  <a:grpSpLocks/>
                </p:cNvGrpSpPr>
                <p:nvPr/>
              </p:nvGrpSpPr>
              <p:grpSpPr bwMode="auto">
                <a:xfrm rot="-364045">
                  <a:off x="3928" y="3670"/>
                  <a:ext cx="120" cy="146"/>
                  <a:chOff x="1557" y="1665"/>
                  <a:chExt cx="123" cy="164"/>
                </a:xfrm>
              </p:grpSpPr>
              <p:sp>
                <p:nvSpPr>
                  <p:cNvPr id="20624" name="Freeform 162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25" name="Freeform 163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0617" name="AutoShape 164"/>
              <p:cNvSpPr>
                <a:spLocks noChangeArrowheads="1"/>
              </p:cNvSpPr>
              <p:nvPr/>
            </p:nvSpPr>
            <p:spPr bwMode="auto">
              <a:xfrm rot="7586893">
                <a:off x="3107" y="243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20618" name="AutoShape 165"/>
              <p:cNvSpPr>
                <a:spLocks noChangeArrowheads="1"/>
              </p:cNvSpPr>
              <p:nvPr/>
            </p:nvSpPr>
            <p:spPr bwMode="auto">
              <a:xfrm rot="2263274">
                <a:off x="3261" y="337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19" name="AutoShape 166"/>
              <p:cNvSpPr>
                <a:spLocks noChangeArrowheads="1"/>
              </p:cNvSpPr>
              <p:nvPr/>
            </p:nvSpPr>
            <p:spPr bwMode="auto">
              <a:xfrm rot="-5400000">
                <a:off x="4265" y="2804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grpSp>
          <p:nvGrpSpPr>
            <p:cNvPr id="20531" name="Group 167"/>
            <p:cNvGrpSpPr>
              <a:grpSpLocks/>
            </p:cNvGrpSpPr>
            <p:nvPr/>
          </p:nvGrpSpPr>
          <p:grpSpPr bwMode="auto">
            <a:xfrm>
              <a:off x="2471" y="1849"/>
              <a:ext cx="593" cy="581"/>
              <a:chOff x="2958" y="2248"/>
              <a:chExt cx="1489" cy="1441"/>
            </a:xfrm>
          </p:grpSpPr>
          <p:grpSp>
            <p:nvGrpSpPr>
              <p:cNvPr id="20600" name="Group 168"/>
              <p:cNvGrpSpPr>
                <a:grpSpLocks/>
              </p:cNvGrpSpPr>
              <p:nvPr/>
            </p:nvGrpSpPr>
            <p:grpSpPr bwMode="auto">
              <a:xfrm rot="-5400000">
                <a:off x="2914" y="2292"/>
                <a:ext cx="1441" cy="1353"/>
                <a:chOff x="3643" y="3670"/>
                <a:chExt cx="720" cy="650"/>
              </a:xfrm>
            </p:grpSpPr>
            <p:grpSp>
              <p:nvGrpSpPr>
                <p:cNvPr id="20604" name="Group 169"/>
                <p:cNvGrpSpPr>
                  <a:grpSpLocks/>
                </p:cNvGrpSpPr>
                <p:nvPr/>
              </p:nvGrpSpPr>
              <p:grpSpPr bwMode="auto">
                <a:xfrm>
                  <a:off x="3729" y="3745"/>
                  <a:ext cx="578" cy="575"/>
                  <a:chOff x="1248" y="2749"/>
                  <a:chExt cx="1270" cy="1312"/>
                </a:xfrm>
              </p:grpSpPr>
              <p:sp>
                <p:nvSpPr>
                  <p:cNvPr id="20614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749"/>
                    <a:ext cx="1270" cy="1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CC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15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3247"/>
                    <a:ext cx="589" cy="6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DAA2B5"/>
                      </a:gs>
                      <a:gs pos="100000">
                        <a:srgbClr val="9900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05" name="Group 172"/>
                <p:cNvGrpSpPr>
                  <a:grpSpLocks/>
                </p:cNvGrpSpPr>
                <p:nvPr/>
              </p:nvGrpSpPr>
              <p:grpSpPr bwMode="auto">
                <a:xfrm rot="-6389331">
                  <a:off x="3656" y="4062"/>
                  <a:ext cx="120" cy="146"/>
                  <a:chOff x="1557" y="1665"/>
                  <a:chExt cx="123" cy="164"/>
                </a:xfrm>
              </p:grpSpPr>
              <p:sp>
                <p:nvSpPr>
                  <p:cNvPr id="20612" name="Freeform 173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13" name="Freeform 174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06" name="Group 175"/>
                <p:cNvGrpSpPr>
                  <a:grpSpLocks/>
                </p:cNvGrpSpPr>
                <p:nvPr/>
              </p:nvGrpSpPr>
              <p:grpSpPr bwMode="auto">
                <a:xfrm rot="6203104">
                  <a:off x="4230" y="4061"/>
                  <a:ext cx="120" cy="146"/>
                  <a:chOff x="1557" y="1665"/>
                  <a:chExt cx="123" cy="164"/>
                </a:xfrm>
              </p:grpSpPr>
              <p:sp>
                <p:nvSpPr>
                  <p:cNvPr id="20610" name="Freeform 176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11" name="Freeform 177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607" name="Group 178"/>
                <p:cNvGrpSpPr>
                  <a:grpSpLocks/>
                </p:cNvGrpSpPr>
                <p:nvPr/>
              </p:nvGrpSpPr>
              <p:grpSpPr bwMode="auto">
                <a:xfrm rot="-364045">
                  <a:off x="3928" y="3670"/>
                  <a:ext cx="120" cy="146"/>
                  <a:chOff x="1557" y="1665"/>
                  <a:chExt cx="123" cy="164"/>
                </a:xfrm>
              </p:grpSpPr>
              <p:sp>
                <p:nvSpPr>
                  <p:cNvPr id="20608" name="Freeform 179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609" name="Freeform 180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0601" name="AutoShape 181"/>
              <p:cNvSpPr>
                <a:spLocks noChangeArrowheads="1"/>
              </p:cNvSpPr>
              <p:nvPr/>
            </p:nvSpPr>
            <p:spPr bwMode="auto">
              <a:xfrm rot="7586893">
                <a:off x="3107" y="243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20602" name="AutoShape 182"/>
              <p:cNvSpPr>
                <a:spLocks noChangeArrowheads="1"/>
              </p:cNvSpPr>
              <p:nvPr/>
            </p:nvSpPr>
            <p:spPr bwMode="auto">
              <a:xfrm rot="2263274">
                <a:off x="3261" y="337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03" name="AutoShape 183"/>
              <p:cNvSpPr>
                <a:spLocks noChangeArrowheads="1"/>
              </p:cNvSpPr>
              <p:nvPr/>
            </p:nvSpPr>
            <p:spPr bwMode="auto">
              <a:xfrm rot="-5400000">
                <a:off x="4265" y="2804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grpSp>
          <p:nvGrpSpPr>
            <p:cNvPr id="20532" name="Group 258"/>
            <p:cNvGrpSpPr>
              <a:grpSpLocks/>
            </p:cNvGrpSpPr>
            <p:nvPr/>
          </p:nvGrpSpPr>
          <p:grpSpPr bwMode="auto">
            <a:xfrm>
              <a:off x="2171" y="933"/>
              <a:ext cx="593" cy="581"/>
              <a:chOff x="2958" y="2248"/>
              <a:chExt cx="1489" cy="1441"/>
            </a:xfrm>
          </p:grpSpPr>
          <p:grpSp>
            <p:nvGrpSpPr>
              <p:cNvPr id="20584" name="Group 259"/>
              <p:cNvGrpSpPr>
                <a:grpSpLocks/>
              </p:cNvGrpSpPr>
              <p:nvPr/>
            </p:nvGrpSpPr>
            <p:grpSpPr bwMode="auto">
              <a:xfrm rot="-5400000">
                <a:off x="2914" y="2292"/>
                <a:ext cx="1441" cy="1353"/>
                <a:chOff x="3643" y="3670"/>
                <a:chExt cx="720" cy="650"/>
              </a:xfrm>
            </p:grpSpPr>
            <p:grpSp>
              <p:nvGrpSpPr>
                <p:cNvPr id="20588" name="Group 260"/>
                <p:cNvGrpSpPr>
                  <a:grpSpLocks/>
                </p:cNvGrpSpPr>
                <p:nvPr/>
              </p:nvGrpSpPr>
              <p:grpSpPr bwMode="auto">
                <a:xfrm>
                  <a:off x="3729" y="3745"/>
                  <a:ext cx="578" cy="575"/>
                  <a:chOff x="1248" y="2749"/>
                  <a:chExt cx="1270" cy="1312"/>
                </a:xfrm>
              </p:grpSpPr>
              <p:sp>
                <p:nvSpPr>
                  <p:cNvPr id="20598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749"/>
                    <a:ext cx="1270" cy="1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CC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99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3247"/>
                    <a:ext cx="589" cy="6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DAA2B5"/>
                      </a:gs>
                      <a:gs pos="100000">
                        <a:srgbClr val="9900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589" name="Group 263"/>
                <p:cNvGrpSpPr>
                  <a:grpSpLocks/>
                </p:cNvGrpSpPr>
                <p:nvPr/>
              </p:nvGrpSpPr>
              <p:grpSpPr bwMode="auto">
                <a:xfrm rot="-6389331">
                  <a:off x="3656" y="4062"/>
                  <a:ext cx="120" cy="146"/>
                  <a:chOff x="1557" y="1665"/>
                  <a:chExt cx="123" cy="164"/>
                </a:xfrm>
              </p:grpSpPr>
              <p:sp>
                <p:nvSpPr>
                  <p:cNvPr id="20596" name="Freeform 264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97" name="Freeform 265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590" name="Group 266"/>
                <p:cNvGrpSpPr>
                  <a:grpSpLocks/>
                </p:cNvGrpSpPr>
                <p:nvPr/>
              </p:nvGrpSpPr>
              <p:grpSpPr bwMode="auto">
                <a:xfrm rot="6203104">
                  <a:off x="4230" y="4061"/>
                  <a:ext cx="120" cy="146"/>
                  <a:chOff x="1557" y="1665"/>
                  <a:chExt cx="123" cy="164"/>
                </a:xfrm>
              </p:grpSpPr>
              <p:sp>
                <p:nvSpPr>
                  <p:cNvPr id="20594" name="Freeform 267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95" name="Freeform 268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591" name="Group 269"/>
                <p:cNvGrpSpPr>
                  <a:grpSpLocks/>
                </p:cNvGrpSpPr>
                <p:nvPr/>
              </p:nvGrpSpPr>
              <p:grpSpPr bwMode="auto">
                <a:xfrm rot="-364045">
                  <a:off x="3928" y="3670"/>
                  <a:ext cx="120" cy="146"/>
                  <a:chOff x="1557" y="1665"/>
                  <a:chExt cx="123" cy="164"/>
                </a:xfrm>
              </p:grpSpPr>
              <p:sp>
                <p:nvSpPr>
                  <p:cNvPr id="20592" name="Freeform 270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93" name="Freeform 271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0585" name="AutoShape 272"/>
              <p:cNvSpPr>
                <a:spLocks noChangeArrowheads="1"/>
              </p:cNvSpPr>
              <p:nvPr/>
            </p:nvSpPr>
            <p:spPr bwMode="auto">
              <a:xfrm rot="7586893">
                <a:off x="3107" y="243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20586" name="AutoShape 273"/>
              <p:cNvSpPr>
                <a:spLocks noChangeArrowheads="1"/>
              </p:cNvSpPr>
              <p:nvPr/>
            </p:nvSpPr>
            <p:spPr bwMode="auto">
              <a:xfrm rot="2263274">
                <a:off x="3261" y="337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87" name="AutoShape 274"/>
              <p:cNvSpPr>
                <a:spLocks noChangeArrowheads="1"/>
              </p:cNvSpPr>
              <p:nvPr/>
            </p:nvSpPr>
            <p:spPr bwMode="auto">
              <a:xfrm rot="-5400000">
                <a:off x="4265" y="2804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grpSp>
          <p:nvGrpSpPr>
            <p:cNvPr id="20533" name="Group 275"/>
            <p:cNvGrpSpPr>
              <a:grpSpLocks/>
            </p:cNvGrpSpPr>
            <p:nvPr/>
          </p:nvGrpSpPr>
          <p:grpSpPr bwMode="auto">
            <a:xfrm>
              <a:off x="2215" y="1641"/>
              <a:ext cx="593" cy="581"/>
              <a:chOff x="2958" y="2248"/>
              <a:chExt cx="1489" cy="1441"/>
            </a:xfrm>
          </p:grpSpPr>
          <p:grpSp>
            <p:nvGrpSpPr>
              <p:cNvPr id="20568" name="Group 276"/>
              <p:cNvGrpSpPr>
                <a:grpSpLocks/>
              </p:cNvGrpSpPr>
              <p:nvPr/>
            </p:nvGrpSpPr>
            <p:grpSpPr bwMode="auto">
              <a:xfrm rot="-5400000">
                <a:off x="2914" y="2292"/>
                <a:ext cx="1441" cy="1353"/>
                <a:chOff x="3643" y="3670"/>
                <a:chExt cx="720" cy="650"/>
              </a:xfrm>
            </p:grpSpPr>
            <p:grpSp>
              <p:nvGrpSpPr>
                <p:cNvPr id="20572" name="Group 277"/>
                <p:cNvGrpSpPr>
                  <a:grpSpLocks/>
                </p:cNvGrpSpPr>
                <p:nvPr/>
              </p:nvGrpSpPr>
              <p:grpSpPr bwMode="auto">
                <a:xfrm>
                  <a:off x="3729" y="3745"/>
                  <a:ext cx="578" cy="575"/>
                  <a:chOff x="1248" y="2749"/>
                  <a:chExt cx="1270" cy="1312"/>
                </a:xfrm>
              </p:grpSpPr>
              <p:sp>
                <p:nvSpPr>
                  <p:cNvPr id="20582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749"/>
                    <a:ext cx="1270" cy="1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CC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83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3247"/>
                    <a:ext cx="589" cy="6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DAA2B5"/>
                      </a:gs>
                      <a:gs pos="100000">
                        <a:srgbClr val="9900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573" name="Group 280"/>
                <p:cNvGrpSpPr>
                  <a:grpSpLocks/>
                </p:cNvGrpSpPr>
                <p:nvPr/>
              </p:nvGrpSpPr>
              <p:grpSpPr bwMode="auto">
                <a:xfrm rot="-6389331">
                  <a:off x="3656" y="4062"/>
                  <a:ext cx="120" cy="146"/>
                  <a:chOff x="1557" y="1665"/>
                  <a:chExt cx="123" cy="164"/>
                </a:xfrm>
              </p:grpSpPr>
              <p:sp>
                <p:nvSpPr>
                  <p:cNvPr id="20580" name="Freeform 281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81" name="Freeform 282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574" name="Group 283"/>
                <p:cNvGrpSpPr>
                  <a:grpSpLocks/>
                </p:cNvGrpSpPr>
                <p:nvPr/>
              </p:nvGrpSpPr>
              <p:grpSpPr bwMode="auto">
                <a:xfrm rot="6203104">
                  <a:off x="4230" y="4061"/>
                  <a:ext cx="120" cy="146"/>
                  <a:chOff x="1557" y="1665"/>
                  <a:chExt cx="123" cy="164"/>
                </a:xfrm>
              </p:grpSpPr>
              <p:sp>
                <p:nvSpPr>
                  <p:cNvPr id="20578" name="Freeform 284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79" name="Freeform 285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575" name="Group 286"/>
                <p:cNvGrpSpPr>
                  <a:grpSpLocks/>
                </p:cNvGrpSpPr>
                <p:nvPr/>
              </p:nvGrpSpPr>
              <p:grpSpPr bwMode="auto">
                <a:xfrm rot="-364045">
                  <a:off x="3928" y="3670"/>
                  <a:ext cx="120" cy="146"/>
                  <a:chOff x="1557" y="1665"/>
                  <a:chExt cx="123" cy="164"/>
                </a:xfrm>
              </p:grpSpPr>
              <p:sp>
                <p:nvSpPr>
                  <p:cNvPr id="20576" name="Freeform 287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77" name="Freeform 288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0569" name="AutoShape 289"/>
              <p:cNvSpPr>
                <a:spLocks noChangeArrowheads="1"/>
              </p:cNvSpPr>
              <p:nvPr/>
            </p:nvSpPr>
            <p:spPr bwMode="auto">
              <a:xfrm rot="7586893">
                <a:off x="3107" y="243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20570" name="AutoShape 290"/>
              <p:cNvSpPr>
                <a:spLocks noChangeArrowheads="1"/>
              </p:cNvSpPr>
              <p:nvPr/>
            </p:nvSpPr>
            <p:spPr bwMode="auto">
              <a:xfrm rot="2263274">
                <a:off x="3261" y="337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71" name="AutoShape 291"/>
              <p:cNvSpPr>
                <a:spLocks noChangeArrowheads="1"/>
              </p:cNvSpPr>
              <p:nvPr/>
            </p:nvSpPr>
            <p:spPr bwMode="auto">
              <a:xfrm rot="-5400000">
                <a:off x="4265" y="2804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grpSp>
          <p:nvGrpSpPr>
            <p:cNvPr id="20534" name="Group 326"/>
            <p:cNvGrpSpPr>
              <a:grpSpLocks/>
            </p:cNvGrpSpPr>
            <p:nvPr/>
          </p:nvGrpSpPr>
          <p:grpSpPr bwMode="auto">
            <a:xfrm>
              <a:off x="2115" y="1293"/>
              <a:ext cx="593" cy="581"/>
              <a:chOff x="3595" y="213"/>
              <a:chExt cx="593" cy="581"/>
            </a:xfrm>
          </p:grpSpPr>
          <p:grpSp>
            <p:nvGrpSpPr>
              <p:cNvPr id="20552" name="Group 293"/>
              <p:cNvGrpSpPr>
                <a:grpSpLocks/>
              </p:cNvGrpSpPr>
              <p:nvPr/>
            </p:nvGrpSpPr>
            <p:grpSpPr bwMode="auto">
              <a:xfrm rot="-5400000">
                <a:off x="3574" y="234"/>
                <a:ext cx="581" cy="539"/>
                <a:chOff x="3643" y="3670"/>
                <a:chExt cx="720" cy="650"/>
              </a:xfrm>
            </p:grpSpPr>
            <p:grpSp>
              <p:nvGrpSpPr>
                <p:cNvPr id="20556" name="Group 294"/>
                <p:cNvGrpSpPr>
                  <a:grpSpLocks/>
                </p:cNvGrpSpPr>
                <p:nvPr/>
              </p:nvGrpSpPr>
              <p:grpSpPr bwMode="auto">
                <a:xfrm>
                  <a:off x="3729" y="3745"/>
                  <a:ext cx="578" cy="575"/>
                  <a:chOff x="1248" y="2749"/>
                  <a:chExt cx="1270" cy="1312"/>
                </a:xfrm>
              </p:grpSpPr>
              <p:sp>
                <p:nvSpPr>
                  <p:cNvPr id="20566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749"/>
                    <a:ext cx="1270" cy="1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CC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67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3247"/>
                    <a:ext cx="589" cy="6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DAA2B5"/>
                      </a:gs>
                      <a:gs pos="100000">
                        <a:srgbClr val="9900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557" name="Group 297"/>
                <p:cNvGrpSpPr>
                  <a:grpSpLocks/>
                </p:cNvGrpSpPr>
                <p:nvPr/>
              </p:nvGrpSpPr>
              <p:grpSpPr bwMode="auto">
                <a:xfrm rot="-6389331">
                  <a:off x="3656" y="4062"/>
                  <a:ext cx="120" cy="146"/>
                  <a:chOff x="1557" y="1665"/>
                  <a:chExt cx="123" cy="164"/>
                </a:xfrm>
              </p:grpSpPr>
              <p:sp>
                <p:nvSpPr>
                  <p:cNvPr id="20564" name="Freeform 298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65" name="Freeform 299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558" name="Group 300"/>
                <p:cNvGrpSpPr>
                  <a:grpSpLocks/>
                </p:cNvGrpSpPr>
                <p:nvPr/>
              </p:nvGrpSpPr>
              <p:grpSpPr bwMode="auto">
                <a:xfrm rot="6203104">
                  <a:off x="4230" y="4061"/>
                  <a:ext cx="120" cy="146"/>
                  <a:chOff x="1557" y="1665"/>
                  <a:chExt cx="123" cy="164"/>
                </a:xfrm>
              </p:grpSpPr>
              <p:sp>
                <p:nvSpPr>
                  <p:cNvPr id="20562" name="Freeform 301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63" name="Freeform 302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559" name="Group 303"/>
                <p:cNvGrpSpPr>
                  <a:grpSpLocks/>
                </p:cNvGrpSpPr>
                <p:nvPr/>
              </p:nvGrpSpPr>
              <p:grpSpPr bwMode="auto">
                <a:xfrm rot="-364045">
                  <a:off x="3928" y="3670"/>
                  <a:ext cx="120" cy="146"/>
                  <a:chOff x="1557" y="1665"/>
                  <a:chExt cx="123" cy="164"/>
                </a:xfrm>
              </p:grpSpPr>
              <p:sp>
                <p:nvSpPr>
                  <p:cNvPr id="20560" name="Freeform 304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61" name="Freeform 305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0553" name="AutoShape 306"/>
              <p:cNvSpPr>
                <a:spLocks noChangeArrowheads="1"/>
              </p:cNvSpPr>
              <p:nvPr/>
            </p:nvSpPr>
            <p:spPr bwMode="auto">
              <a:xfrm rot="7586893">
                <a:off x="3654" y="287"/>
                <a:ext cx="74" cy="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20554" name="AutoShape 307"/>
              <p:cNvSpPr>
                <a:spLocks noChangeArrowheads="1"/>
              </p:cNvSpPr>
              <p:nvPr/>
            </p:nvSpPr>
            <p:spPr bwMode="auto">
              <a:xfrm rot="2263274">
                <a:off x="3716" y="666"/>
                <a:ext cx="7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58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55" name="AutoShape 308"/>
              <p:cNvSpPr>
                <a:spLocks noChangeArrowheads="1"/>
              </p:cNvSpPr>
              <p:nvPr/>
            </p:nvSpPr>
            <p:spPr bwMode="auto">
              <a:xfrm rot="-5400000">
                <a:off x="4115" y="438"/>
                <a:ext cx="74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8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grpSp>
          <p:nvGrpSpPr>
            <p:cNvPr id="20535" name="Group 327"/>
            <p:cNvGrpSpPr>
              <a:grpSpLocks/>
            </p:cNvGrpSpPr>
            <p:nvPr/>
          </p:nvGrpSpPr>
          <p:grpSpPr bwMode="auto">
            <a:xfrm>
              <a:off x="1823" y="1241"/>
              <a:ext cx="593" cy="581"/>
              <a:chOff x="3639" y="921"/>
              <a:chExt cx="593" cy="581"/>
            </a:xfrm>
          </p:grpSpPr>
          <p:grpSp>
            <p:nvGrpSpPr>
              <p:cNvPr id="20536" name="Group 310"/>
              <p:cNvGrpSpPr>
                <a:grpSpLocks/>
              </p:cNvGrpSpPr>
              <p:nvPr/>
            </p:nvGrpSpPr>
            <p:grpSpPr bwMode="auto">
              <a:xfrm rot="-5400000">
                <a:off x="3618" y="942"/>
                <a:ext cx="581" cy="539"/>
                <a:chOff x="3643" y="3670"/>
                <a:chExt cx="720" cy="650"/>
              </a:xfrm>
            </p:grpSpPr>
            <p:grpSp>
              <p:nvGrpSpPr>
                <p:cNvPr id="20540" name="Group 311"/>
                <p:cNvGrpSpPr>
                  <a:grpSpLocks/>
                </p:cNvGrpSpPr>
                <p:nvPr/>
              </p:nvGrpSpPr>
              <p:grpSpPr bwMode="auto">
                <a:xfrm>
                  <a:off x="3729" y="3745"/>
                  <a:ext cx="578" cy="575"/>
                  <a:chOff x="1248" y="2749"/>
                  <a:chExt cx="1270" cy="1312"/>
                </a:xfrm>
              </p:grpSpPr>
              <p:sp>
                <p:nvSpPr>
                  <p:cNvPr id="20550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749"/>
                    <a:ext cx="1270" cy="1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CC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51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3247"/>
                    <a:ext cx="589" cy="6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DAA2B5"/>
                      </a:gs>
                      <a:gs pos="100000">
                        <a:srgbClr val="9900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541" name="Group 314"/>
                <p:cNvGrpSpPr>
                  <a:grpSpLocks/>
                </p:cNvGrpSpPr>
                <p:nvPr/>
              </p:nvGrpSpPr>
              <p:grpSpPr bwMode="auto">
                <a:xfrm rot="-6389331">
                  <a:off x="3656" y="4062"/>
                  <a:ext cx="120" cy="146"/>
                  <a:chOff x="1557" y="1665"/>
                  <a:chExt cx="123" cy="164"/>
                </a:xfrm>
              </p:grpSpPr>
              <p:sp>
                <p:nvSpPr>
                  <p:cNvPr id="20548" name="Freeform 315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49" name="Freeform 316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542" name="Group 317"/>
                <p:cNvGrpSpPr>
                  <a:grpSpLocks/>
                </p:cNvGrpSpPr>
                <p:nvPr/>
              </p:nvGrpSpPr>
              <p:grpSpPr bwMode="auto">
                <a:xfrm rot="6203104">
                  <a:off x="4230" y="4061"/>
                  <a:ext cx="120" cy="146"/>
                  <a:chOff x="1557" y="1665"/>
                  <a:chExt cx="123" cy="164"/>
                </a:xfrm>
              </p:grpSpPr>
              <p:sp>
                <p:nvSpPr>
                  <p:cNvPr id="20546" name="Freeform 318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47" name="Freeform 319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543" name="Group 320"/>
                <p:cNvGrpSpPr>
                  <a:grpSpLocks/>
                </p:cNvGrpSpPr>
                <p:nvPr/>
              </p:nvGrpSpPr>
              <p:grpSpPr bwMode="auto">
                <a:xfrm rot="-364045">
                  <a:off x="3928" y="3670"/>
                  <a:ext cx="120" cy="146"/>
                  <a:chOff x="1557" y="1665"/>
                  <a:chExt cx="123" cy="164"/>
                </a:xfrm>
              </p:grpSpPr>
              <p:sp>
                <p:nvSpPr>
                  <p:cNvPr id="20544" name="Freeform 321"/>
                  <p:cNvSpPr>
                    <a:spLocks/>
                  </p:cNvSpPr>
                  <p:nvPr/>
                </p:nvSpPr>
                <p:spPr bwMode="auto">
                  <a:xfrm>
                    <a:off x="1557" y="1665"/>
                    <a:ext cx="54" cy="149"/>
                  </a:xfrm>
                  <a:custGeom>
                    <a:avLst/>
                    <a:gdLst>
                      <a:gd name="T0" fmla="*/ 21 w 54"/>
                      <a:gd name="T1" fmla="*/ 104 h 149"/>
                      <a:gd name="T2" fmla="*/ 32 w 54"/>
                      <a:gd name="T3" fmla="*/ 141 h 149"/>
                      <a:gd name="T4" fmla="*/ 42 w 54"/>
                      <a:gd name="T5" fmla="*/ 149 h 149"/>
                      <a:gd name="T6" fmla="*/ 54 w 54"/>
                      <a:gd name="T7" fmla="*/ 138 h 149"/>
                      <a:gd name="T8" fmla="*/ 33 w 54"/>
                      <a:gd name="T9" fmla="*/ 84 h 149"/>
                      <a:gd name="T10" fmla="*/ 39 w 54"/>
                      <a:gd name="T11" fmla="*/ 65 h 149"/>
                      <a:gd name="T12" fmla="*/ 45 w 54"/>
                      <a:gd name="T13" fmla="*/ 50 h 149"/>
                      <a:gd name="T14" fmla="*/ 30 w 54"/>
                      <a:gd name="T15" fmla="*/ 20 h 149"/>
                      <a:gd name="T16" fmla="*/ 15 w 54"/>
                      <a:gd name="T17" fmla="*/ 8 h 149"/>
                      <a:gd name="T18" fmla="*/ 3 w 54"/>
                      <a:gd name="T19" fmla="*/ 3 h 149"/>
                      <a:gd name="T20" fmla="*/ 0 w 54"/>
                      <a:gd name="T21" fmla="*/ 12 h 149"/>
                      <a:gd name="T22" fmla="*/ 26 w 54"/>
                      <a:gd name="T23" fmla="*/ 48 h 149"/>
                      <a:gd name="T24" fmla="*/ 24 w 54"/>
                      <a:gd name="T25" fmla="*/ 95 h 149"/>
                      <a:gd name="T26" fmla="*/ 23 w 54"/>
                      <a:gd name="T27" fmla="*/ 111 h 149"/>
                      <a:gd name="T28" fmla="*/ 21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551100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0545" name="Freeform 322"/>
                  <p:cNvSpPr>
                    <a:spLocks/>
                  </p:cNvSpPr>
                  <p:nvPr/>
                </p:nvSpPr>
                <p:spPr bwMode="auto">
                  <a:xfrm flipH="1">
                    <a:off x="1584" y="1680"/>
                    <a:ext cx="96" cy="149"/>
                  </a:xfrm>
                  <a:custGeom>
                    <a:avLst/>
                    <a:gdLst>
                      <a:gd name="T0" fmla="*/ 206836166 w 54"/>
                      <a:gd name="T1" fmla="*/ 104 h 149"/>
                      <a:gd name="T2" fmla="*/ 317991846 w 54"/>
                      <a:gd name="T3" fmla="*/ 141 h 149"/>
                      <a:gd name="T4" fmla="*/ 417308213 w 54"/>
                      <a:gd name="T5" fmla="*/ 149 h 149"/>
                      <a:gd name="T6" fmla="*/ 536560147 w 54"/>
                      <a:gd name="T7" fmla="*/ 138 h 149"/>
                      <a:gd name="T8" fmla="*/ 329731661 w 54"/>
                      <a:gd name="T9" fmla="*/ 84 h 149"/>
                      <a:gd name="T10" fmla="*/ 386610522 w 54"/>
                      <a:gd name="T11" fmla="*/ 65 h 149"/>
                      <a:gd name="T12" fmla="*/ 444775071 w 54"/>
                      <a:gd name="T13" fmla="*/ 50 h 149"/>
                      <a:gd name="T14" fmla="*/ 295057666 w 54"/>
                      <a:gd name="T15" fmla="*/ 20 h 149"/>
                      <a:gd name="T16" fmla="*/ 149584342 w 54"/>
                      <a:gd name="T17" fmla="*/ 8 h 149"/>
                      <a:gd name="T18" fmla="*/ 27964373 w 54"/>
                      <a:gd name="T19" fmla="*/ 3 h 149"/>
                      <a:gd name="T20" fmla="*/ 0 w 54"/>
                      <a:gd name="T21" fmla="*/ 12 h 149"/>
                      <a:gd name="T22" fmla="*/ 258120404 w 54"/>
                      <a:gd name="T23" fmla="*/ 48 h 149"/>
                      <a:gd name="T24" fmla="*/ 238462169 w 54"/>
                      <a:gd name="T25" fmla="*/ 95 h 149"/>
                      <a:gd name="T26" fmla="*/ 229771256 w 54"/>
                      <a:gd name="T27" fmla="*/ 111 h 149"/>
                      <a:gd name="T28" fmla="*/ 206836166 w 54"/>
                      <a:gd name="T29" fmla="*/ 116 h 14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4"/>
                      <a:gd name="T46" fmla="*/ 0 h 149"/>
                      <a:gd name="T47" fmla="*/ 54 w 54"/>
                      <a:gd name="T48" fmla="*/ 149 h 14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4" h="149">
                        <a:moveTo>
                          <a:pt x="21" y="104"/>
                        </a:moveTo>
                        <a:cubicBezTo>
                          <a:pt x="23" y="120"/>
                          <a:pt x="23" y="128"/>
                          <a:pt x="32" y="141"/>
                        </a:cubicBezTo>
                        <a:cubicBezTo>
                          <a:pt x="33" y="148"/>
                          <a:pt x="36" y="146"/>
                          <a:pt x="42" y="149"/>
                        </a:cubicBezTo>
                        <a:cubicBezTo>
                          <a:pt x="49" y="147"/>
                          <a:pt x="52" y="146"/>
                          <a:pt x="54" y="138"/>
                        </a:cubicBezTo>
                        <a:cubicBezTo>
                          <a:pt x="52" y="106"/>
                          <a:pt x="43" y="109"/>
                          <a:pt x="33" y="84"/>
                        </a:cubicBezTo>
                        <a:cubicBezTo>
                          <a:pt x="32" y="76"/>
                          <a:pt x="32" y="70"/>
                          <a:pt x="39" y="65"/>
                        </a:cubicBezTo>
                        <a:cubicBezTo>
                          <a:pt x="41" y="59"/>
                          <a:pt x="44" y="56"/>
                          <a:pt x="45" y="50"/>
                        </a:cubicBezTo>
                        <a:cubicBezTo>
                          <a:pt x="44" y="29"/>
                          <a:pt x="48" y="24"/>
                          <a:pt x="30" y="20"/>
                        </a:cubicBezTo>
                        <a:cubicBezTo>
                          <a:pt x="22" y="16"/>
                          <a:pt x="21" y="15"/>
                          <a:pt x="15" y="8"/>
                        </a:cubicBezTo>
                        <a:cubicBezTo>
                          <a:pt x="13" y="0"/>
                          <a:pt x="10" y="2"/>
                          <a:pt x="3" y="3"/>
                        </a:cubicBezTo>
                        <a:cubicBezTo>
                          <a:pt x="2" y="6"/>
                          <a:pt x="0" y="9"/>
                          <a:pt x="0" y="12"/>
                        </a:cubicBezTo>
                        <a:cubicBezTo>
                          <a:pt x="0" y="19"/>
                          <a:pt x="20" y="40"/>
                          <a:pt x="26" y="48"/>
                        </a:cubicBezTo>
                        <a:cubicBezTo>
                          <a:pt x="29" y="63"/>
                          <a:pt x="25" y="80"/>
                          <a:pt x="24" y="95"/>
                        </a:cubicBezTo>
                        <a:cubicBezTo>
                          <a:pt x="24" y="100"/>
                          <a:pt x="24" y="106"/>
                          <a:pt x="23" y="111"/>
                        </a:cubicBezTo>
                        <a:cubicBezTo>
                          <a:pt x="23" y="113"/>
                          <a:pt x="21" y="116"/>
                          <a:pt x="21" y="11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0537" name="AutoShape 323"/>
              <p:cNvSpPr>
                <a:spLocks noChangeArrowheads="1"/>
              </p:cNvSpPr>
              <p:nvPr/>
            </p:nvSpPr>
            <p:spPr bwMode="auto">
              <a:xfrm rot="7586893">
                <a:off x="3698" y="995"/>
                <a:ext cx="74" cy="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20538" name="AutoShape 324"/>
              <p:cNvSpPr>
                <a:spLocks noChangeArrowheads="1"/>
              </p:cNvSpPr>
              <p:nvPr/>
            </p:nvSpPr>
            <p:spPr bwMode="auto">
              <a:xfrm rot="2263274">
                <a:off x="3760" y="1374"/>
                <a:ext cx="7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58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39" name="AutoShape 325"/>
              <p:cNvSpPr>
                <a:spLocks noChangeArrowheads="1"/>
              </p:cNvSpPr>
              <p:nvPr/>
            </p:nvSpPr>
            <p:spPr bwMode="auto">
              <a:xfrm rot="-5400000">
                <a:off x="4159" y="1146"/>
                <a:ext cx="74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8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5050"/>
                  </a:gs>
                  <a:gs pos="50000">
                    <a:srgbClr val="FF6600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8605" name="Group 329"/>
          <p:cNvGrpSpPr>
            <a:grpSpLocks/>
          </p:cNvGrpSpPr>
          <p:nvPr/>
        </p:nvGrpSpPr>
        <p:grpSpPr bwMode="auto">
          <a:xfrm>
            <a:off x="190500" y="4732338"/>
            <a:ext cx="1241425" cy="808037"/>
            <a:chOff x="358" y="1799"/>
            <a:chExt cx="882" cy="546"/>
          </a:xfrm>
        </p:grpSpPr>
        <p:sp>
          <p:nvSpPr>
            <p:cNvPr id="20501" name="AutoShape 330"/>
            <p:cNvSpPr>
              <a:spLocks noChangeArrowheads="1"/>
            </p:cNvSpPr>
            <p:nvPr/>
          </p:nvSpPr>
          <p:spPr bwMode="auto">
            <a:xfrm rot="-7694115">
              <a:off x="376" y="2082"/>
              <a:ext cx="45" cy="82"/>
            </a:xfrm>
            <a:prstGeom prst="star8">
              <a:avLst>
                <a:gd name="adj" fmla="val 3825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0502" name="Group 331"/>
            <p:cNvGrpSpPr>
              <a:grpSpLocks/>
            </p:cNvGrpSpPr>
            <p:nvPr/>
          </p:nvGrpSpPr>
          <p:grpSpPr bwMode="auto">
            <a:xfrm>
              <a:off x="460" y="1799"/>
              <a:ext cx="673" cy="502"/>
              <a:chOff x="4011" y="1488"/>
              <a:chExt cx="548" cy="348"/>
            </a:xfrm>
          </p:grpSpPr>
          <p:sp>
            <p:nvSpPr>
              <p:cNvPr id="20522" name="Freeform 332"/>
              <p:cNvSpPr>
                <a:spLocks/>
              </p:cNvSpPr>
              <p:nvPr/>
            </p:nvSpPr>
            <p:spPr bwMode="auto">
              <a:xfrm>
                <a:off x="4011" y="1488"/>
                <a:ext cx="548" cy="348"/>
              </a:xfrm>
              <a:custGeom>
                <a:avLst/>
                <a:gdLst>
                  <a:gd name="T0" fmla="*/ 159 w 548"/>
                  <a:gd name="T1" fmla="*/ 69 h 348"/>
                  <a:gd name="T2" fmla="*/ 111 w 548"/>
                  <a:gd name="T3" fmla="*/ 93 h 348"/>
                  <a:gd name="T4" fmla="*/ 84 w 548"/>
                  <a:gd name="T5" fmla="*/ 102 h 348"/>
                  <a:gd name="T6" fmla="*/ 75 w 548"/>
                  <a:gd name="T7" fmla="*/ 105 h 348"/>
                  <a:gd name="T8" fmla="*/ 6 w 548"/>
                  <a:gd name="T9" fmla="*/ 138 h 348"/>
                  <a:gd name="T10" fmla="*/ 18 w 548"/>
                  <a:gd name="T11" fmla="*/ 156 h 348"/>
                  <a:gd name="T12" fmla="*/ 57 w 548"/>
                  <a:gd name="T13" fmla="*/ 150 h 348"/>
                  <a:gd name="T14" fmla="*/ 63 w 548"/>
                  <a:gd name="T15" fmla="*/ 177 h 348"/>
                  <a:gd name="T16" fmla="*/ 45 w 548"/>
                  <a:gd name="T17" fmla="*/ 207 h 348"/>
                  <a:gd name="T18" fmla="*/ 30 w 548"/>
                  <a:gd name="T19" fmla="*/ 264 h 348"/>
                  <a:gd name="T20" fmla="*/ 36 w 548"/>
                  <a:gd name="T21" fmla="*/ 309 h 348"/>
                  <a:gd name="T22" fmla="*/ 39 w 548"/>
                  <a:gd name="T23" fmla="*/ 276 h 348"/>
                  <a:gd name="T24" fmla="*/ 51 w 548"/>
                  <a:gd name="T25" fmla="*/ 255 h 348"/>
                  <a:gd name="T26" fmla="*/ 147 w 548"/>
                  <a:gd name="T27" fmla="*/ 192 h 348"/>
                  <a:gd name="T28" fmla="*/ 174 w 548"/>
                  <a:gd name="T29" fmla="*/ 216 h 348"/>
                  <a:gd name="T30" fmla="*/ 165 w 548"/>
                  <a:gd name="T31" fmla="*/ 267 h 348"/>
                  <a:gd name="T32" fmla="*/ 198 w 548"/>
                  <a:gd name="T33" fmla="*/ 258 h 348"/>
                  <a:gd name="T34" fmla="*/ 222 w 548"/>
                  <a:gd name="T35" fmla="*/ 282 h 348"/>
                  <a:gd name="T36" fmla="*/ 267 w 548"/>
                  <a:gd name="T37" fmla="*/ 348 h 348"/>
                  <a:gd name="T38" fmla="*/ 291 w 548"/>
                  <a:gd name="T39" fmla="*/ 324 h 348"/>
                  <a:gd name="T40" fmla="*/ 282 w 548"/>
                  <a:gd name="T41" fmla="*/ 276 h 348"/>
                  <a:gd name="T42" fmla="*/ 309 w 548"/>
                  <a:gd name="T43" fmla="*/ 255 h 348"/>
                  <a:gd name="T44" fmla="*/ 384 w 548"/>
                  <a:gd name="T45" fmla="*/ 276 h 348"/>
                  <a:gd name="T46" fmla="*/ 414 w 548"/>
                  <a:gd name="T47" fmla="*/ 294 h 348"/>
                  <a:gd name="T48" fmla="*/ 432 w 548"/>
                  <a:gd name="T49" fmla="*/ 315 h 348"/>
                  <a:gd name="T50" fmla="*/ 450 w 548"/>
                  <a:gd name="T51" fmla="*/ 348 h 348"/>
                  <a:gd name="T52" fmla="*/ 462 w 548"/>
                  <a:gd name="T53" fmla="*/ 294 h 348"/>
                  <a:gd name="T54" fmla="*/ 465 w 548"/>
                  <a:gd name="T55" fmla="*/ 282 h 348"/>
                  <a:gd name="T56" fmla="*/ 513 w 548"/>
                  <a:gd name="T57" fmla="*/ 291 h 348"/>
                  <a:gd name="T58" fmla="*/ 540 w 548"/>
                  <a:gd name="T59" fmla="*/ 306 h 348"/>
                  <a:gd name="T60" fmla="*/ 507 w 548"/>
                  <a:gd name="T61" fmla="*/ 249 h 348"/>
                  <a:gd name="T62" fmla="*/ 441 w 548"/>
                  <a:gd name="T63" fmla="*/ 213 h 348"/>
                  <a:gd name="T64" fmla="*/ 402 w 548"/>
                  <a:gd name="T65" fmla="*/ 186 h 348"/>
                  <a:gd name="T66" fmla="*/ 324 w 548"/>
                  <a:gd name="T67" fmla="*/ 153 h 348"/>
                  <a:gd name="T68" fmla="*/ 432 w 548"/>
                  <a:gd name="T69" fmla="*/ 111 h 348"/>
                  <a:gd name="T70" fmla="*/ 495 w 548"/>
                  <a:gd name="T71" fmla="*/ 81 h 348"/>
                  <a:gd name="T72" fmla="*/ 525 w 548"/>
                  <a:gd name="T73" fmla="*/ 63 h 348"/>
                  <a:gd name="T74" fmla="*/ 453 w 548"/>
                  <a:gd name="T75" fmla="*/ 51 h 348"/>
                  <a:gd name="T76" fmla="*/ 447 w 548"/>
                  <a:gd name="T77" fmla="*/ 18 h 348"/>
                  <a:gd name="T78" fmla="*/ 309 w 548"/>
                  <a:gd name="T79" fmla="*/ 51 h 348"/>
                  <a:gd name="T80" fmla="*/ 258 w 548"/>
                  <a:gd name="T81" fmla="*/ 0 h 348"/>
                  <a:gd name="T82" fmla="*/ 225 w 548"/>
                  <a:gd name="T83" fmla="*/ 30 h 348"/>
                  <a:gd name="T84" fmla="*/ 153 w 548"/>
                  <a:gd name="T85" fmla="*/ 18 h 348"/>
                  <a:gd name="T86" fmla="*/ 123 w 548"/>
                  <a:gd name="T87" fmla="*/ 21 h 348"/>
                  <a:gd name="T88" fmla="*/ 153 w 548"/>
                  <a:gd name="T89" fmla="*/ 54 h 348"/>
                  <a:gd name="T90" fmla="*/ 159 w 548"/>
                  <a:gd name="T91" fmla="*/ 69 h 3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8"/>
                  <a:gd name="T139" fmla="*/ 0 h 348"/>
                  <a:gd name="T140" fmla="*/ 548 w 548"/>
                  <a:gd name="T141" fmla="*/ 348 h 34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8" h="348">
                    <a:moveTo>
                      <a:pt x="159" y="69"/>
                    </a:moveTo>
                    <a:cubicBezTo>
                      <a:pt x="142" y="75"/>
                      <a:pt x="127" y="86"/>
                      <a:pt x="111" y="93"/>
                    </a:cubicBezTo>
                    <a:cubicBezTo>
                      <a:pt x="102" y="97"/>
                      <a:pt x="93" y="99"/>
                      <a:pt x="84" y="102"/>
                    </a:cubicBezTo>
                    <a:cubicBezTo>
                      <a:pt x="81" y="103"/>
                      <a:pt x="75" y="105"/>
                      <a:pt x="75" y="105"/>
                    </a:cubicBezTo>
                    <a:cubicBezTo>
                      <a:pt x="54" y="121"/>
                      <a:pt x="28" y="124"/>
                      <a:pt x="6" y="138"/>
                    </a:cubicBezTo>
                    <a:cubicBezTo>
                      <a:pt x="2" y="154"/>
                      <a:pt x="0" y="161"/>
                      <a:pt x="18" y="156"/>
                    </a:cubicBezTo>
                    <a:cubicBezTo>
                      <a:pt x="34" y="145"/>
                      <a:pt x="36" y="147"/>
                      <a:pt x="57" y="150"/>
                    </a:cubicBezTo>
                    <a:cubicBezTo>
                      <a:pt x="71" y="155"/>
                      <a:pt x="73" y="152"/>
                      <a:pt x="63" y="177"/>
                    </a:cubicBezTo>
                    <a:cubicBezTo>
                      <a:pt x="59" y="188"/>
                      <a:pt x="49" y="196"/>
                      <a:pt x="45" y="207"/>
                    </a:cubicBezTo>
                    <a:cubicBezTo>
                      <a:pt x="39" y="226"/>
                      <a:pt x="33" y="244"/>
                      <a:pt x="30" y="264"/>
                    </a:cubicBezTo>
                    <a:cubicBezTo>
                      <a:pt x="32" y="279"/>
                      <a:pt x="27" y="297"/>
                      <a:pt x="36" y="309"/>
                    </a:cubicBezTo>
                    <a:cubicBezTo>
                      <a:pt x="43" y="318"/>
                      <a:pt x="37" y="287"/>
                      <a:pt x="39" y="276"/>
                    </a:cubicBezTo>
                    <a:cubicBezTo>
                      <a:pt x="40" y="268"/>
                      <a:pt x="46" y="260"/>
                      <a:pt x="51" y="255"/>
                    </a:cubicBezTo>
                    <a:cubicBezTo>
                      <a:pt x="80" y="226"/>
                      <a:pt x="108" y="205"/>
                      <a:pt x="147" y="192"/>
                    </a:cubicBezTo>
                    <a:cubicBezTo>
                      <a:pt x="168" y="196"/>
                      <a:pt x="168" y="197"/>
                      <a:pt x="174" y="216"/>
                    </a:cubicBezTo>
                    <a:cubicBezTo>
                      <a:pt x="172" y="234"/>
                      <a:pt x="171" y="250"/>
                      <a:pt x="165" y="267"/>
                    </a:cubicBezTo>
                    <a:cubicBezTo>
                      <a:pt x="183" y="279"/>
                      <a:pt x="182" y="263"/>
                      <a:pt x="198" y="258"/>
                    </a:cubicBezTo>
                    <a:cubicBezTo>
                      <a:pt x="206" y="266"/>
                      <a:pt x="217" y="272"/>
                      <a:pt x="222" y="282"/>
                    </a:cubicBezTo>
                    <a:cubicBezTo>
                      <a:pt x="233" y="304"/>
                      <a:pt x="246" y="334"/>
                      <a:pt x="267" y="348"/>
                    </a:cubicBezTo>
                    <a:cubicBezTo>
                      <a:pt x="280" y="342"/>
                      <a:pt x="286" y="338"/>
                      <a:pt x="291" y="324"/>
                    </a:cubicBezTo>
                    <a:cubicBezTo>
                      <a:pt x="288" y="308"/>
                      <a:pt x="284" y="292"/>
                      <a:pt x="282" y="276"/>
                    </a:cubicBezTo>
                    <a:cubicBezTo>
                      <a:pt x="289" y="257"/>
                      <a:pt x="291" y="260"/>
                      <a:pt x="309" y="255"/>
                    </a:cubicBezTo>
                    <a:cubicBezTo>
                      <a:pt x="335" y="258"/>
                      <a:pt x="361" y="263"/>
                      <a:pt x="384" y="276"/>
                    </a:cubicBezTo>
                    <a:cubicBezTo>
                      <a:pt x="394" y="282"/>
                      <a:pt x="414" y="294"/>
                      <a:pt x="414" y="294"/>
                    </a:cubicBezTo>
                    <a:cubicBezTo>
                      <a:pt x="419" y="302"/>
                      <a:pt x="427" y="307"/>
                      <a:pt x="432" y="315"/>
                    </a:cubicBezTo>
                    <a:cubicBezTo>
                      <a:pt x="441" y="329"/>
                      <a:pt x="436" y="338"/>
                      <a:pt x="450" y="348"/>
                    </a:cubicBezTo>
                    <a:cubicBezTo>
                      <a:pt x="478" y="342"/>
                      <a:pt x="471" y="320"/>
                      <a:pt x="462" y="294"/>
                    </a:cubicBezTo>
                    <a:cubicBezTo>
                      <a:pt x="463" y="290"/>
                      <a:pt x="461" y="284"/>
                      <a:pt x="465" y="282"/>
                    </a:cubicBezTo>
                    <a:cubicBezTo>
                      <a:pt x="467" y="281"/>
                      <a:pt x="508" y="290"/>
                      <a:pt x="513" y="291"/>
                    </a:cubicBezTo>
                    <a:cubicBezTo>
                      <a:pt x="534" y="305"/>
                      <a:pt x="524" y="301"/>
                      <a:pt x="540" y="306"/>
                    </a:cubicBezTo>
                    <a:cubicBezTo>
                      <a:pt x="548" y="282"/>
                      <a:pt x="523" y="263"/>
                      <a:pt x="507" y="249"/>
                    </a:cubicBezTo>
                    <a:cubicBezTo>
                      <a:pt x="489" y="234"/>
                      <a:pt x="461" y="223"/>
                      <a:pt x="441" y="213"/>
                    </a:cubicBezTo>
                    <a:cubicBezTo>
                      <a:pt x="426" y="206"/>
                      <a:pt x="415" y="195"/>
                      <a:pt x="402" y="186"/>
                    </a:cubicBezTo>
                    <a:cubicBezTo>
                      <a:pt x="379" y="171"/>
                      <a:pt x="350" y="160"/>
                      <a:pt x="324" y="153"/>
                    </a:cubicBezTo>
                    <a:cubicBezTo>
                      <a:pt x="361" y="141"/>
                      <a:pt x="395" y="123"/>
                      <a:pt x="432" y="111"/>
                    </a:cubicBezTo>
                    <a:cubicBezTo>
                      <a:pt x="452" y="96"/>
                      <a:pt x="473" y="91"/>
                      <a:pt x="495" y="81"/>
                    </a:cubicBezTo>
                    <a:cubicBezTo>
                      <a:pt x="506" y="76"/>
                      <a:pt x="525" y="63"/>
                      <a:pt x="525" y="63"/>
                    </a:cubicBezTo>
                    <a:cubicBezTo>
                      <a:pt x="499" y="61"/>
                      <a:pt x="478" y="55"/>
                      <a:pt x="453" y="51"/>
                    </a:cubicBezTo>
                    <a:cubicBezTo>
                      <a:pt x="456" y="31"/>
                      <a:pt x="466" y="23"/>
                      <a:pt x="447" y="18"/>
                    </a:cubicBezTo>
                    <a:cubicBezTo>
                      <a:pt x="400" y="23"/>
                      <a:pt x="354" y="36"/>
                      <a:pt x="309" y="51"/>
                    </a:cubicBezTo>
                    <a:cubicBezTo>
                      <a:pt x="268" y="47"/>
                      <a:pt x="265" y="37"/>
                      <a:pt x="258" y="0"/>
                    </a:cubicBezTo>
                    <a:cubicBezTo>
                      <a:pt x="245" y="9"/>
                      <a:pt x="238" y="21"/>
                      <a:pt x="225" y="30"/>
                    </a:cubicBezTo>
                    <a:cubicBezTo>
                      <a:pt x="197" y="28"/>
                      <a:pt x="178" y="24"/>
                      <a:pt x="153" y="18"/>
                    </a:cubicBezTo>
                    <a:cubicBezTo>
                      <a:pt x="143" y="19"/>
                      <a:pt x="131" y="15"/>
                      <a:pt x="123" y="21"/>
                    </a:cubicBezTo>
                    <a:cubicBezTo>
                      <a:pt x="107" y="31"/>
                      <a:pt x="148" y="52"/>
                      <a:pt x="153" y="54"/>
                    </a:cubicBezTo>
                    <a:cubicBezTo>
                      <a:pt x="164" y="65"/>
                      <a:pt x="164" y="59"/>
                      <a:pt x="159" y="6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FF33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23" name="Freeform 333"/>
              <p:cNvSpPr>
                <a:spLocks/>
              </p:cNvSpPr>
              <p:nvPr/>
            </p:nvSpPr>
            <p:spPr bwMode="auto">
              <a:xfrm>
                <a:off x="4188" y="1547"/>
                <a:ext cx="111" cy="115"/>
              </a:xfrm>
              <a:custGeom>
                <a:avLst/>
                <a:gdLst>
                  <a:gd name="T0" fmla="*/ 36 w 111"/>
                  <a:gd name="T1" fmla="*/ 13 h 115"/>
                  <a:gd name="T2" fmla="*/ 9 w 111"/>
                  <a:gd name="T3" fmla="*/ 34 h 115"/>
                  <a:gd name="T4" fmla="*/ 0 w 111"/>
                  <a:gd name="T5" fmla="*/ 61 h 115"/>
                  <a:gd name="T6" fmla="*/ 12 w 111"/>
                  <a:gd name="T7" fmla="*/ 100 h 115"/>
                  <a:gd name="T8" fmla="*/ 39 w 111"/>
                  <a:gd name="T9" fmla="*/ 115 h 115"/>
                  <a:gd name="T10" fmla="*/ 108 w 111"/>
                  <a:gd name="T11" fmla="*/ 64 h 115"/>
                  <a:gd name="T12" fmla="*/ 99 w 111"/>
                  <a:gd name="T13" fmla="*/ 19 h 115"/>
                  <a:gd name="T14" fmla="*/ 72 w 111"/>
                  <a:gd name="T15" fmla="*/ 10 h 115"/>
                  <a:gd name="T16" fmla="*/ 18 w 111"/>
                  <a:gd name="T17" fmla="*/ 25 h 115"/>
                  <a:gd name="T18" fmla="*/ 36 w 111"/>
                  <a:gd name="T19" fmla="*/ 37 h 1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1"/>
                  <a:gd name="T31" fmla="*/ 0 h 115"/>
                  <a:gd name="T32" fmla="*/ 111 w 111"/>
                  <a:gd name="T33" fmla="*/ 115 h 1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1" h="115">
                    <a:moveTo>
                      <a:pt x="36" y="13"/>
                    </a:moveTo>
                    <a:cubicBezTo>
                      <a:pt x="23" y="16"/>
                      <a:pt x="15" y="21"/>
                      <a:pt x="9" y="34"/>
                    </a:cubicBezTo>
                    <a:cubicBezTo>
                      <a:pt x="5" y="43"/>
                      <a:pt x="0" y="61"/>
                      <a:pt x="0" y="61"/>
                    </a:cubicBezTo>
                    <a:cubicBezTo>
                      <a:pt x="2" y="75"/>
                      <a:pt x="4" y="88"/>
                      <a:pt x="12" y="100"/>
                    </a:cubicBezTo>
                    <a:cubicBezTo>
                      <a:pt x="18" y="109"/>
                      <a:pt x="39" y="115"/>
                      <a:pt x="39" y="115"/>
                    </a:cubicBezTo>
                    <a:cubicBezTo>
                      <a:pt x="85" y="111"/>
                      <a:pt x="88" y="103"/>
                      <a:pt x="108" y="64"/>
                    </a:cubicBezTo>
                    <a:cubicBezTo>
                      <a:pt x="108" y="63"/>
                      <a:pt x="111" y="26"/>
                      <a:pt x="99" y="19"/>
                    </a:cubicBezTo>
                    <a:cubicBezTo>
                      <a:pt x="91" y="14"/>
                      <a:pt x="72" y="10"/>
                      <a:pt x="72" y="10"/>
                    </a:cubicBezTo>
                    <a:cubicBezTo>
                      <a:pt x="64" y="10"/>
                      <a:pt x="18" y="0"/>
                      <a:pt x="18" y="25"/>
                    </a:cubicBezTo>
                    <a:lnTo>
                      <a:pt x="36" y="37"/>
                    </a:lnTo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503" name="Group 334"/>
            <p:cNvGrpSpPr>
              <a:grpSpLocks/>
            </p:cNvGrpSpPr>
            <p:nvPr/>
          </p:nvGrpSpPr>
          <p:grpSpPr bwMode="auto">
            <a:xfrm rot="5400000">
              <a:off x="1071" y="2108"/>
              <a:ext cx="128" cy="118"/>
              <a:chOff x="3304" y="1343"/>
              <a:chExt cx="136" cy="137"/>
            </a:xfrm>
          </p:grpSpPr>
          <p:sp>
            <p:nvSpPr>
              <p:cNvPr id="20520" name="Freeform 335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21" name="Freeform 336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504" name="Group 337"/>
            <p:cNvGrpSpPr>
              <a:grpSpLocks/>
            </p:cNvGrpSpPr>
            <p:nvPr/>
          </p:nvGrpSpPr>
          <p:grpSpPr bwMode="auto">
            <a:xfrm rot="3802484">
              <a:off x="1023" y="1820"/>
              <a:ext cx="128" cy="118"/>
              <a:chOff x="3304" y="1343"/>
              <a:chExt cx="136" cy="137"/>
            </a:xfrm>
          </p:grpSpPr>
          <p:sp>
            <p:nvSpPr>
              <p:cNvPr id="20518" name="Freeform 338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19" name="Freeform 339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505" name="Group 340"/>
            <p:cNvGrpSpPr>
              <a:grpSpLocks/>
            </p:cNvGrpSpPr>
            <p:nvPr/>
          </p:nvGrpSpPr>
          <p:grpSpPr bwMode="auto">
            <a:xfrm rot="-2798121">
              <a:off x="487" y="1876"/>
              <a:ext cx="128" cy="118"/>
              <a:chOff x="3304" y="1343"/>
              <a:chExt cx="136" cy="137"/>
            </a:xfrm>
          </p:grpSpPr>
          <p:sp>
            <p:nvSpPr>
              <p:cNvPr id="20516" name="Freeform 341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17" name="Freeform 342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506" name="Group 343"/>
            <p:cNvGrpSpPr>
              <a:grpSpLocks/>
            </p:cNvGrpSpPr>
            <p:nvPr/>
          </p:nvGrpSpPr>
          <p:grpSpPr bwMode="auto">
            <a:xfrm rot="-6171680">
              <a:off x="415" y="2060"/>
              <a:ext cx="128" cy="118"/>
              <a:chOff x="3304" y="1343"/>
              <a:chExt cx="136" cy="137"/>
            </a:xfrm>
          </p:grpSpPr>
          <p:sp>
            <p:nvSpPr>
              <p:cNvPr id="20514" name="Freeform 344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15" name="Freeform 345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507" name="Group 346"/>
            <p:cNvGrpSpPr>
              <a:grpSpLocks/>
            </p:cNvGrpSpPr>
            <p:nvPr/>
          </p:nvGrpSpPr>
          <p:grpSpPr bwMode="auto">
            <a:xfrm rot="-8421376">
              <a:off x="703" y="2196"/>
              <a:ext cx="128" cy="118"/>
              <a:chOff x="3304" y="1343"/>
              <a:chExt cx="136" cy="137"/>
            </a:xfrm>
          </p:grpSpPr>
          <p:sp>
            <p:nvSpPr>
              <p:cNvPr id="20512" name="Freeform 347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13" name="Freeform 348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0508" name="AutoShape 349"/>
            <p:cNvSpPr>
              <a:spLocks noChangeArrowheads="1"/>
            </p:cNvSpPr>
            <p:nvPr/>
          </p:nvSpPr>
          <p:spPr bwMode="auto">
            <a:xfrm rot="-7694115">
              <a:off x="456" y="1842"/>
              <a:ext cx="45" cy="82"/>
            </a:xfrm>
            <a:prstGeom prst="star8">
              <a:avLst>
                <a:gd name="adj" fmla="val 3825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9" name="AutoShape 350"/>
            <p:cNvSpPr>
              <a:spLocks noChangeArrowheads="1"/>
            </p:cNvSpPr>
            <p:nvPr/>
          </p:nvSpPr>
          <p:spPr bwMode="auto">
            <a:xfrm rot="-7694115">
              <a:off x="1176" y="2130"/>
              <a:ext cx="45" cy="82"/>
            </a:xfrm>
            <a:prstGeom prst="star8">
              <a:avLst>
                <a:gd name="adj" fmla="val 3825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10" name="AutoShape 351"/>
            <p:cNvSpPr>
              <a:spLocks noChangeArrowheads="1"/>
            </p:cNvSpPr>
            <p:nvPr/>
          </p:nvSpPr>
          <p:spPr bwMode="auto">
            <a:xfrm rot="-7694115">
              <a:off x="688" y="2282"/>
              <a:ext cx="45" cy="82"/>
            </a:xfrm>
            <a:prstGeom prst="star8">
              <a:avLst>
                <a:gd name="adj" fmla="val 3825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11" name="AutoShape 352"/>
            <p:cNvSpPr>
              <a:spLocks noChangeArrowheads="1"/>
            </p:cNvSpPr>
            <p:nvPr/>
          </p:nvSpPr>
          <p:spPr bwMode="auto">
            <a:xfrm rot="-7694115">
              <a:off x="1152" y="1802"/>
              <a:ext cx="45" cy="82"/>
            </a:xfrm>
            <a:prstGeom prst="star8">
              <a:avLst>
                <a:gd name="adj" fmla="val 3825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8623" name="Group 353"/>
          <p:cNvGrpSpPr>
            <a:grpSpLocks/>
          </p:cNvGrpSpPr>
          <p:nvPr/>
        </p:nvGrpSpPr>
        <p:grpSpPr bwMode="auto">
          <a:xfrm>
            <a:off x="2843213" y="4727575"/>
            <a:ext cx="728662" cy="879475"/>
            <a:chOff x="3728" y="3470"/>
            <a:chExt cx="332" cy="319"/>
          </a:xfrm>
        </p:grpSpPr>
        <p:sp>
          <p:nvSpPr>
            <p:cNvPr id="20499" name="Freeform 354"/>
            <p:cNvSpPr>
              <a:spLocks/>
            </p:cNvSpPr>
            <p:nvPr/>
          </p:nvSpPr>
          <p:spPr bwMode="auto">
            <a:xfrm>
              <a:off x="3728" y="3470"/>
              <a:ext cx="332" cy="319"/>
            </a:xfrm>
            <a:custGeom>
              <a:avLst/>
              <a:gdLst>
                <a:gd name="T0" fmla="*/ 97 w 332"/>
                <a:gd name="T1" fmla="*/ 10 h 319"/>
                <a:gd name="T2" fmla="*/ 84 w 332"/>
                <a:gd name="T3" fmla="*/ 10 h 319"/>
                <a:gd name="T4" fmla="*/ 67 w 332"/>
                <a:gd name="T5" fmla="*/ 19 h 319"/>
                <a:gd name="T6" fmla="*/ 54 w 332"/>
                <a:gd name="T7" fmla="*/ 30 h 319"/>
                <a:gd name="T8" fmla="*/ 40 w 332"/>
                <a:gd name="T9" fmla="*/ 39 h 319"/>
                <a:gd name="T10" fmla="*/ 30 w 332"/>
                <a:gd name="T11" fmla="*/ 51 h 319"/>
                <a:gd name="T12" fmla="*/ 19 w 332"/>
                <a:gd name="T13" fmla="*/ 64 h 319"/>
                <a:gd name="T14" fmla="*/ 13 w 332"/>
                <a:gd name="T15" fmla="*/ 78 h 319"/>
                <a:gd name="T16" fmla="*/ 7 w 332"/>
                <a:gd name="T17" fmla="*/ 91 h 319"/>
                <a:gd name="T18" fmla="*/ 3 w 332"/>
                <a:gd name="T19" fmla="*/ 105 h 319"/>
                <a:gd name="T20" fmla="*/ 1 w 332"/>
                <a:gd name="T21" fmla="*/ 118 h 319"/>
                <a:gd name="T22" fmla="*/ 1 w 332"/>
                <a:gd name="T23" fmla="*/ 133 h 319"/>
                <a:gd name="T24" fmla="*/ 1 w 332"/>
                <a:gd name="T25" fmla="*/ 147 h 319"/>
                <a:gd name="T26" fmla="*/ 0 w 332"/>
                <a:gd name="T27" fmla="*/ 163 h 319"/>
                <a:gd name="T28" fmla="*/ 0 w 332"/>
                <a:gd name="T29" fmla="*/ 177 h 319"/>
                <a:gd name="T30" fmla="*/ 1 w 332"/>
                <a:gd name="T31" fmla="*/ 192 h 319"/>
                <a:gd name="T32" fmla="*/ 7 w 332"/>
                <a:gd name="T33" fmla="*/ 207 h 319"/>
                <a:gd name="T34" fmla="*/ 21 w 332"/>
                <a:gd name="T35" fmla="*/ 222 h 319"/>
                <a:gd name="T36" fmla="*/ 33 w 332"/>
                <a:gd name="T37" fmla="*/ 237 h 319"/>
                <a:gd name="T38" fmla="*/ 37 w 332"/>
                <a:gd name="T39" fmla="*/ 250 h 319"/>
                <a:gd name="T40" fmla="*/ 45 w 332"/>
                <a:gd name="T41" fmla="*/ 271 h 319"/>
                <a:gd name="T42" fmla="*/ 54 w 332"/>
                <a:gd name="T43" fmla="*/ 285 h 319"/>
                <a:gd name="T44" fmla="*/ 78 w 332"/>
                <a:gd name="T45" fmla="*/ 297 h 319"/>
                <a:gd name="T46" fmla="*/ 100 w 332"/>
                <a:gd name="T47" fmla="*/ 300 h 319"/>
                <a:gd name="T48" fmla="*/ 124 w 332"/>
                <a:gd name="T49" fmla="*/ 306 h 319"/>
                <a:gd name="T50" fmla="*/ 159 w 332"/>
                <a:gd name="T51" fmla="*/ 313 h 319"/>
                <a:gd name="T52" fmla="*/ 186 w 332"/>
                <a:gd name="T53" fmla="*/ 318 h 319"/>
                <a:gd name="T54" fmla="*/ 213 w 332"/>
                <a:gd name="T55" fmla="*/ 318 h 319"/>
                <a:gd name="T56" fmla="*/ 238 w 332"/>
                <a:gd name="T57" fmla="*/ 318 h 319"/>
                <a:gd name="T58" fmla="*/ 262 w 332"/>
                <a:gd name="T59" fmla="*/ 316 h 319"/>
                <a:gd name="T60" fmla="*/ 277 w 332"/>
                <a:gd name="T61" fmla="*/ 312 h 319"/>
                <a:gd name="T62" fmla="*/ 291 w 332"/>
                <a:gd name="T63" fmla="*/ 304 h 319"/>
                <a:gd name="T64" fmla="*/ 306 w 332"/>
                <a:gd name="T65" fmla="*/ 291 h 319"/>
                <a:gd name="T66" fmla="*/ 316 w 332"/>
                <a:gd name="T67" fmla="*/ 277 h 319"/>
                <a:gd name="T68" fmla="*/ 325 w 332"/>
                <a:gd name="T69" fmla="*/ 261 h 319"/>
                <a:gd name="T70" fmla="*/ 328 w 332"/>
                <a:gd name="T71" fmla="*/ 247 h 319"/>
                <a:gd name="T72" fmla="*/ 330 w 332"/>
                <a:gd name="T73" fmla="*/ 234 h 319"/>
                <a:gd name="T74" fmla="*/ 330 w 332"/>
                <a:gd name="T75" fmla="*/ 217 h 319"/>
                <a:gd name="T76" fmla="*/ 331 w 332"/>
                <a:gd name="T77" fmla="*/ 198 h 319"/>
                <a:gd name="T78" fmla="*/ 331 w 332"/>
                <a:gd name="T79" fmla="*/ 174 h 319"/>
                <a:gd name="T80" fmla="*/ 328 w 332"/>
                <a:gd name="T81" fmla="*/ 159 h 319"/>
                <a:gd name="T82" fmla="*/ 325 w 332"/>
                <a:gd name="T83" fmla="*/ 144 h 319"/>
                <a:gd name="T84" fmla="*/ 324 w 332"/>
                <a:gd name="T85" fmla="*/ 129 h 319"/>
                <a:gd name="T86" fmla="*/ 324 w 332"/>
                <a:gd name="T87" fmla="*/ 115 h 319"/>
                <a:gd name="T88" fmla="*/ 321 w 332"/>
                <a:gd name="T89" fmla="*/ 102 h 319"/>
                <a:gd name="T90" fmla="*/ 316 w 332"/>
                <a:gd name="T91" fmla="*/ 87 h 319"/>
                <a:gd name="T92" fmla="*/ 312 w 332"/>
                <a:gd name="T93" fmla="*/ 73 h 319"/>
                <a:gd name="T94" fmla="*/ 301 w 332"/>
                <a:gd name="T95" fmla="*/ 55 h 319"/>
                <a:gd name="T96" fmla="*/ 289 w 332"/>
                <a:gd name="T97" fmla="*/ 43 h 319"/>
                <a:gd name="T98" fmla="*/ 274 w 332"/>
                <a:gd name="T99" fmla="*/ 31 h 319"/>
                <a:gd name="T100" fmla="*/ 258 w 332"/>
                <a:gd name="T101" fmla="*/ 21 h 319"/>
                <a:gd name="T102" fmla="*/ 243 w 332"/>
                <a:gd name="T103" fmla="*/ 15 h 319"/>
                <a:gd name="T104" fmla="*/ 226 w 332"/>
                <a:gd name="T105" fmla="*/ 7 h 319"/>
                <a:gd name="T106" fmla="*/ 204 w 332"/>
                <a:gd name="T107" fmla="*/ 4 h 319"/>
                <a:gd name="T108" fmla="*/ 189 w 332"/>
                <a:gd name="T109" fmla="*/ 1 h 319"/>
                <a:gd name="T110" fmla="*/ 162 w 332"/>
                <a:gd name="T111" fmla="*/ 0 h 319"/>
                <a:gd name="T112" fmla="*/ 145 w 332"/>
                <a:gd name="T113" fmla="*/ 0 h 319"/>
                <a:gd name="T114" fmla="*/ 132 w 332"/>
                <a:gd name="T115" fmla="*/ 0 h 319"/>
                <a:gd name="T116" fmla="*/ 117 w 332"/>
                <a:gd name="T117" fmla="*/ 1 h 319"/>
                <a:gd name="T118" fmla="*/ 103 w 332"/>
                <a:gd name="T119" fmla="*/ 6 h 319"/>
                <a:gd name="T120" fmla="*/ 90 w 332"/>
                <a:gd name="T121" fmla="*/ 9 h 3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2"/>
                <a:gd name="T184" fmla="*/ 0 h 319"/>
                <a:gd name="T185" fmla="*/ 332 w 332"/>
                <a:gd name="T186" fmla="*/ 319 h 3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2" h="319">
                  <a:moveTo>
                    <a:pt x="112" y="34"/>
                  </a:moveTo>
                  <a:lnTo>
                    <a:pt x="102" y="10"/>
                  </a:lnTo>
                  <a:lnTo>
                    <a:pt x="97" y="10"/>
                  </a:lnTo>
                  <a:lnTo>
                    <a:pt x="93" y="10"/>
                  </a:lnTo>
                  <a:lnTo>
                    <a:pt x="88" y="10"/>
                  </a:lnTo>
                  <a:lnTo>
                    <a:pt x="84" y="10"/>
                  </a:lnTo>
                  <a:lnTo>
                    <a:pt x="79" y="12"/>
                  </a:lnTo>
                  <a:lnTo>
                    <a:pt x="73" y="16"/>
                  </a:lnTo>
                  <a:lnTo>
                    <a:pt x="67" y="19"/>
                  </a:lnTo>
                  <a:lnTo>
                    <a:pt x="63" y="22"/>
                  </a:lnTo>
                  <a:lnTo>
                    <a:pt x="58" y="27"/>
                  </a:lnTo>
                  <a:lnTo>
                    <a:pt x="54" y="30"/>
                  </a:lnTo>
                  <a:lnTo>
                    <a:pt x="49" y="33"/>
                  </a:lnTo>
                  <a:lnTo>
                    <a:pt x="45" y="34"/>
                  </a:lnTo>
                  <a:lnTo>
                    <a:pt x="40" y="39"/>
                  </a:lnTo>
                  <a:lnTo>
                    <a:pt x="36" y="42"/>
                  </a:lnTo>
                  <a:lnTo>
                    <a:pt x="33" y="46"/>
                  </a:lnTo>
                  <a:lnTo>
                    <a:pt x="30" y="51"/>
                  </a:lnTo>
                  <a:lnTo>
                    <a:pt x="25" y="55"/>
                  </a:lnTo>
                  <a:lnTo>
                    <a:pt x="22" y="60"/>
                  </a:lnTo>
                  <a:lnTo>
                    <a:pt x="19" y="64"/>
                  </a:lnTo>
                  <a:lnTo>
                    <a:pt x="18" y="69"/>
                  </a:lnTo>
                  <a:lnTo>
                    <a:pt x="16" y="73"/>
                  </a:lnTo>
                  <a:lnTo>
                    <a:pt x="13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7" y="91"/>
                  </a:lnTo>
                  <a:lnTo>
                    <a:pt x="6" y="96"/>
                  </a:lnTo>
                  <a:lnTo>
                    <a:pt x="4" y="100"/>
                  </a:lnTo>
                  <a:lnTo>
                    <a:pt x="3" y="105"/>
                  </a:lnTo>
                  <a:lnTo>
                    <a:pt x="3" y="109"/>
                  </a:lnTo>
                  <a:lnTo>
                    <a:pt x="3" y="114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1" y="127"/>
                  </a:lnTo>
                  <a:lnTo>
                    <a:pt x="1" y="133"/>
                  </a:lnTo>
                  <a:lnTo>
                    <a:pt x="1" y="138"/>
                  </a:lnTo>
                  <a:lnTo>
                    <a:pt x="1" y="142"/>
                  </a:lnTo>
                  <a:lnTo>
                    <a:pt x="1" y="147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8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0" y="183"/>
                  </a:lnTo>
                  <a:lnTo>
                    <a:pt x="0" y="187"/>
                  </a:lnTo>
                  <a:lnTo>
                    <a:pt x="1" y="192"/>
                  </a:lnTo>
                  <a:lnTo>
                    <a:pt x="3" y="196"/>
                  </a:lnTo>
                  <a:lnTo>
                    <a:pt x="4" y="201"/>
                  </a:lnTo>
                  <a:lnTo>
                    <a:pt x="7" y="207"/>
                  </a:lnTo>
                  <a:lnTo>
                    <a:pt x="12" y="211"/>
                  </a:lnTo>
                  <a:lnTo>
                    <a:pt x="18" y="217"/>
                  </a:lnTo>
                  <a:lnTo>
                    <a:pt x="21" y="222"/>
                  </a:lnTo>
                  <a:lnTo>
                    <a:pt x="24" y="226"/>
                  </a:lnTo>
                  <a:lnTo>
                    <a:pt x="28" y="232"/>
                  </a:lnTo>
                  <a:lnTo>
                    <a:pt x="33" y="237"/>
                  </a:lnTo>
                  <a:lnTo>
                    <a:pt x="34" y="241"/>
                  </a:lnTo>
                  <a:lnTo>
                    <a:pt x="36" y="246"/>
                  </a:lnTo>
                  <a:lnTo>
                    <a:pt x="37" y="250"/>
                  </a:lnTo>
                  <a:lnTo>
                    <a:pt x="40" y="256"/>
                  </a:lnTo>
                  <a:lnTo>
                    <a:pt x="42" y="265"/>
                  </a:lnTo>
                  <a:lnTo>
                    <a:pt x="45" y="271"/>
                  </a:lnTo>
                  <a:lnTo>
                    <a:pt x="48" y="276"/>
                  </a:lnTo>
                  <a:lnTo>
                    <a:pt x="52" y="280"/>
                  </a:lnTo>
                  <a:lnTo>
                    <a:pt x="54" y="285"/>
                  </a:lnTo>
                  <a:lnTo>
                    <a:pt x="60" y="291"/>
                  </a:lnTo>
                  <a:lnTo>
                    <a:pt x="72" y="295"/>
                  </a:lnTo>
                  <a:lnTo>
                    <a:pt x="78" y="297"/>
                  </a:lnTo>
                  <a:lnTo>
                    <a:pt x="82" y="298"/>
                  </a:lnTo>
                  <a:lnTo>
                    <a:pt x="91" y="300"/>
                  </a:lnTo>
                  <a:lnTo>
                    <a:pt x="100" y="300"/>
                  </a:lnTo>
                  <a:lnTo>
                    <a:pt x="109" y="301"/>
                  </a:lnTo>
                  <a:lnTo>
                    <a:pt x="118" y="303"/>
                  </a:lnTo>
                  <a:lnTo>
                    <a:pt x="124" y="306"/>
                  </a:lnTo>
                  <a:lnTo>
                    <a:pt x="136" y="309"/>
                  </a:lnTo>
                  <a:lnTo>
                    <a:pt x="145" y="310"/>
                  </a:lnTo>
                  <a:lnTo>
                    <a:pt x="159" y="313"/>
                  </a:lnTo>
                  <a:lnTo>
                    <a:pt x="171" y="315"/>
                  </a:lnTo>
                  <a:lnTo>
                    <a:pt x="177" y="316"/>
                  </a:lnTo>
                  <a:lnTo>
                    <a:pt x="186" y="318"/>
                  </a:lnTo>
                  <a:lnTo>
                    <a:pt x="196" y="318"/>
                  </a:lnTo>
                  <a:lnTo>
                    <a:pt x="208" y="318"/>
                  </a:lnTo>
                  <a:lnTo>
                    <a:pt x="213" y="318"/>
                  </a:lnTo>
                  <a:lnTo>
                    <a:pt x="222" y="318"/>
                  </a:lnTo>
                  <a:lnTo>
                    <a:pt x="226" y="318"/>
                  </a:lnTo>
                  <a:lnTo>
                    <a:pt x="238" y="318"/>
                  </a:lnTo>
                  <a:lnTo>
                    <a:pt x="243" y="318"/>
                  </a:lnTo>
                  <a:lnTo>
                    <a:pt x="258" y="318"/>
                  </a:lnTo>
                  <a:lnTo>
                    <a:pt x="262" y="316"/>
                  </a:lnTo>
                  <a:lnTo>
                    <a:pt x="268" y="316"/>
                  </a:lnTo>
                  <a:lnTo>
                    <a:pt x="273" y="315"/>
                  </a:lnTo>
                  <a:lnTo>
                    <a:pt x="277" y="312"/>
                  </a:lnTo>
                  <a:lnTo>
                    <a:pt x="282" y="310"/>
                  </a:lnTo>
                  <a:lnTo>
                    <a:pt x="286" y="307"/>
                  </a:lnTo>
                  <a:lnTo>
                    <a:pt x="291" y="304"/>
                  </a:lnTo>
                  <a:lnTo>
                    <a:pt x="295" y="300"/>
                  </a:lnTo>
                  <a:lnTo>
                    <a:pt x="301" y="295"/>
                  </a:lnTo>
                  <a:lnTo>
                    <a:pt x="306" y="291"/>
                  </a:lnTo>
                  <a:lnTo>
                    <a:pt x="309" y="286"/>
                  </a:lnTo>
                  <a:lnTo>
                    <a:pt x="313" y="282"/>
                  </a:lnTo>
                  <a:lnTo>
                    <a:pt x="316" y="277"/>
                  </a:lnTo>
                  <a:lnTo>
                    <a:pt x="319" y="271"/>
                  </a:lnTo>
                  <a:lnTo>
                    <a:pt x="322" y="265"/>
                  </a:lnTo>
                  <a:lnTo>
                    <a:pt x="325" y="261"/>
                  </a:lnTo>
                  <a:lnTo>
                    <a:pt x="325" y="256"/>
                  </a:lnTo>
                  <a:lnTo>
                    <a:pt x="327" y="252"/>
                  </a:lnTo>
                  <a:lnTo>
                    <a:pt x="328" y="247"/>
                  </a:lnTo>
                  <a:lnTo>
                    <a:pt x="330" y="243"/>
                  </a:lnTo>
                  <a:lnTo>
                    <a:pt x="330" y="238"/>
                  </a:lnTo>
                  <a:lnTo>
                    <a:pt x="330" y="234"/>
                  </a:lnTo>
                  <a:lnTo>
                    <a:pt x="330" y="228"/>
                  </a:lnTo>
                  <a:lnTo>
                    <a:pt x="330" y="222"/>
                  </a:lnTo>
                  <a:lnTo>
                    <a:pt x="330" y="217"/>
                  </a:lnTo>
                  <a:lnTo>
                    <a:pt x="330" y="213"/>
                  </a:lnTo>
                  <a:lnTo>
                    <a:pt x="330" y="204"/>
                  </a:lnTo>
                  <a:lnTo>
                    <a:pt x="331" y="198"/>
                  </a:lnTo>
                  <a:lnTo>
                    <a:pt x="331" y="192"/>
                  </a:lnTo>
                  <a:lnTo>
                    <a:pt x="331" y="186"/>
                  </a:lnTo>
                  <a:lnTo>
                    <a:pt x="331" y="174"/>
                  </a:lnTo>
                  <a:lnTo>
                    <a:pt x="330" y="169"/>
                  </a:lnTo>
                  <a:lnTo>
                    <a:pt x="330" y="163"/>
                  </a:lnTo>
                  <a:lnTo>
                    <a:pt x="328" y="159"/>
                  </a:lnTo>
                  <a:lnTo>
                    <a:pt x="328" y="153"/>
                  </a:lnTo>
                  <a:lnTo>
                    <a:pt x="327" y="148"/>
                  </a:lnTo>
                  <a:lnTo>
                    <a:pt x="325" y="144"/>
                  </a:lnTo>
                  <a:lnTo>
                    <a:pt x="325" y="139"/>
                  </a:lnTo>
                  <a:lnTo>
                    <a:pt x="325" y="133"/>
                  </a:lnTo>
                  <a:lnTo>
                    <a:pt x="324" y="129"/>
                  </a:lnTo>
                  <a:lnTo>
                    <a:pt x="324" y="124"/>
                  </a:lnTo>
                  <a:lnTo>
                    <a:pt x="324" y="120"/>
                  </a:lnTo>
                  <a:lnTo>
                    <a:pt x="324" y="115"/>
                  </a:lnTo>
                  <a:lnTo>
                    <a:pt x="322" y="111"/>
                  </a:lnTo>
                  <a:lnTo>
                    <a:pt x="321" y="106"/>
                  </a:lnTo>
                  <a:lnTo>
                    <a:pt x="321" y="102"/>
                  </a:lnTo>
                  <a:lnTo>
                    <a:pt x="319" y="97"/>
                  </a:lnTo>
                  <a:lnTo>
                    <a:pt x="318" y="91"/>
                  </a:lnTo>
                  <a:lnTo>
                    <a:pt x="316" y="87"/>
                  </a:lnTo>
                  <a:lnTo>
                    <a:pt x="313" y="82"/>
                  </a:lnTo>
                  <a:lnTo>
                    <a:pt x="313" y="78"/>
                  </a:lnTo>
                  <a:lnTo>
                    <a:pt x="312" y="73"/>
                  </a:lnTo>
                  <a:lnTo>
                    <a:pt x="309" y="69"/>
                  </a:lnTo>
                  <a:lnTo>
                    <a:pt x="306" y="60"/>
                  </a:lnTo>
                  <a:lnTo>
                    <a:pt x="301" y="55"/>
                  </a:lnTo>
                  <a:lnTo>
                    <a:pt x="297" y="52"/>
                  </a:lnTo>
                  <a:lnTo>
                    <a:pt x="294" y="48"/>
                  </a:lnTo>
                  <a:lnTo>
                    <a:pt x="289" y="43"/>
                  </a:lnTo>
                  <a:lnTo>
                    <a:pt x="285" y="39"/>
                  </a:lnTo>
                  <a:lnTo>
                    <a:pt x="279" y="36"/>
                  </a:lnTo>
                  <a:lnTo>
                    <a:pt x="274" y="31"/>
                  </a:lnTo>
                  <a:lnTo>
                    <a:pt x="268" y="27"/>
                  </a:lnTo>
                  <a:lnTo>
                    <a:pt x="264" y="24"/>
                  </a:lnTo>
                  <a:lnTo>
                    <a:pt x="258" y="21"/>
                  </a:lnTo>
                  <a:lnTo>
                    <a:pt x="253" y="19"/>
                  </a:lnTo>
                  <a:lnTo>
                    <a:pt x="249" y="18"/>
                  </a:lnTo>
                  <a:lnTo>
                    <a:pt x="243" y="15"/>
                  </a:lnTo>
                  <a:lnTo>
                    <a:pt x="237" y="12"/>
                  </a:lnTo>
                  <a:lnTo>
                    <a:pt x="232" y="10"/>
                  </a:lnTo>
                  <a:lnTo>
                    <a:pt x="226" y="7"/>
                  </a:lnTo>
                  <a:lnTo>
                    <a:pt x="217" y="6"/>
                  </a:lnTo>
                  <a:lnTo>
                    <a:pt x="208" y="4"/>
                  </a:lnTo>
                  <a:lnTo>
                    <a:pt x="204" y="4"/>
                  </a:lnTo>
                  <a:lnTo>
                    <a:pt x="199" y="3"/>
                  </a:lnTo>
                  <a:lnTo>
                    <a:pt x="195" y="3"/>
                  </a:lnTo>
                  <a:lnTo>
                    <a:pt x="189" y="1"/>
                  </a:lnTo>
                  <a:lnTo>
                    <a:pt x="178" y="1"/>
                  </a:lnTo>
                  <a:lnTo>
                    <a:pt x="174" y="0"/>
                  </a:lnTo>
                  <a:lnTo>
                    <a:pt x="162" y="0"/>
                  </a:lnTo>
                  <a:lnTo>
                    <a:pt x="157" y="0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1" y="0"/>
                  </a:lnTo>
                  <a:lnTo>
                    <a:pt x="117" y="1"/>
                  </a:lnTo>
                  <a:lnTo>
                    <a:pt x="112" y="3"/>
                  </a:lnTo>
                  <a:lnTo>
                    <a:pt x="108" y="4"/>
                  </a:lnTo>
                  <a:lnTo>
                    <a:pt x="103" y="6"/>
                  </a:lnTo>
                  <a:lnTo>
                    <a:pt x="99" y="7"/>
                  </a:lnTo>
                  <a:lnTo>
                    <a:pt x="94" y="7"/>
                  </a:lnTo>
                  <a:lnTo>
                    <a:pt x="90" y="9"/>
                  </a:lnTo>
                  <a:lnTo>
                    <a:pt x="85" y="10"/>
                  </a:lnTo>
                  <a:lnTo>
                    <a:pt x="64" y="34"/>
                  </a:lnTo>
                </a:path>
              </a:pathLst>
            </a:custGeom>
            <a:solidFill>
              <a:srgbClr val="CCFFCC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00" name="Freeform 355"/>
            <p:cNvSpPr>
              <a:spLocks/>
            </p:cNvSpPr>
            <p:nvPr/>
          </p:nvSpPr>
          <p:spPr bwMode="auto">
            <a:xfrm>
              <a:off x="3744" y="3483"/>
              <a:ext cx="250" cy="187"/>
            </a:xfrm>
            <a:custGeom>
              <a:avLst/>
              <a:gdLst>
                <a:gd name="T0" fmla="*/ 248 w 250"/>
                <a:gd name="T1" fmla="*/ 99 h 187"/>
                <a:gd name="T2" fmla="*/ 249 w 250"/>
                <a:gd name="T3" fmla="*/ 90 h 187"/>
                <a:gd name="T4" fmla="*/ 245 w 250"/>
                <a:gd name="T5" fmla="*/ 81 h 187"/>
                <a:gd name="T6" fmla="*/ 237 w 250"/>
                <a:gd name="T7" fmla="*/ 72 h 187"/>
                <a:gd name="T8" fmla="*/ 228 w 250"/>
                <a:gd name="T9" fmla="*/ 63 h 187"/>
                <a:gd name="T10" fmla="*/ 218 w 250"/>
                <a:gd name="T11" fmla="*/ 57 h 187"/>
                <a:gd name="T12" fmla="*/ 207 w 250"/>
                <a:gd name="T13" fmla="*/ 45 h 187"/>
                <a:gd name="T14" fmla="*/ 197 w 250"/>
                <a:gd name="T15" fmla="*/ 35 h 187"/>
                <a:gd name="T16" fmla="*/ 182 w 250"/>
                <a:gd name="T17" fmla="*/ 26 h 187"/>
                <a:gd name="T18" fmla="*/ 165 w 250"/>
                <a:gd name="T19" fmla="*/ 23 h 187"/>
                <a:gd name="T20" fmla="*/ 149 w 250"/>
                <a:gd name="T21" fmla="*/ 18 h 187"/>
                <a:gd name="T22" fmla="*/ 137 w 250"/>
                <a:gd name="T23" fmla="*/ 12 h 187"/>
                <a:gd name="T24" fmla="*/ 110 w 250"/>
                <a:gd name="T25" fmla="*/ 8 h 187"/>
                <a:gd name="T26" fmla="*/ 101 w 250"/>
                <a:gd name="T27" fmla="*/ 3 h 187"/>
                <a:gd name="T28" fmla="*/ 92 w 250"/>
                <a:gd name="T29" fmla="*/ 2 h 187"/>
                <a:gd name="T30" fmla="*/ 83 w 250"/>
                <a:gd name="T31" fmla="*/ 0 h 187"/>
                <a:gd name="T32" fmla="*/ 74 w 250"/>
                <a:gd name="T33" fmla="*/ 0 h 187"/>
                <a:gd name="T34" fmla="*/ 65 w 250"/>
                <a:gd name="T35" fmla="*/ 3 h 187"/>
                <a:gd name="T36" fmla="*/ 54 w 250"/>
                <a:gd name="T37" fmla="*/ 11 h 187"/>
                <a:gd name="T38" fmla="*/ 48 w 250"/>
                <a:gd name="T39" fmla="*/ 20 h 187"/>
                <a:gd name="T40" fmla="*/ 41 w 250"/>
                <a:gd name="T41" fmla="*/ 27 h 187"/>
                <a:gd name="T42" fmla="*/ 32 w 250"/>
                <a:gd name="T43" fmla="*/ 35 h 187"/>
                <a:gd name="T44" fmla="*/ 26 w 250"/>
                <a:gd name="T45" fmla="*/ 44 h 187"/>
                <a:gd name="T46" fmla="*/ 20 w 250"/>
                <a:gd name="T47" fmla="*/ 53 h 187"/>
                <a:gd name="T48" fmla="*/ 15 w 250"/>
                <a:gd name="T49" fmla="*/ 62 h 187"/>
                <a:gd name="T50" fmla="*/ 11 w 250"/>
                <a:gd name="T51" fmla="*/ 71 h 187"/>
                <a:gd name="T52" fmla="*/ 6 w 250"/>
                <a:gd name="T53" fmla="*/ 81 h 187"/>
                <a:gd name="T54" fmla="*/ 2 w 250"/>
                <a:gd name="T55" fmla="*/ 92 h 187"/>
                <a:gd name="T56" fmla="*/ 2 w 250"/>
                <a:gd name="T57" fmla="*/ 101 h 187"/>
                <a:gd name="T58" fmla="*/ 0 w 250"/>
                <a:gd name="T59" fmla="*/ 116 h 187"/>
                <a:gd name="T60" fmla="*/ 0 w 250"/>
                <a:gd name="T61" fmla="*/ 132 h 187"/>
                <a:gd name="T62" fmla="*/ 2 w 250"/>
                <a:gd name="T63" fmla="*/ 141 h 187"/>
                <a:gd name="T64" fmla="*/ 6 w 250"/>
                <a:gd name="T65" fmla="*/ 150 h 187"/>
                <a:gd name="T66" fmla="*/ 15 w 250"/>
                <a:gd name="T67" fmla="*/ 161 h 187"/>
                <a:gd name="T68" fmla="*/ 24 w 250"/>
                <a:gd name="T69" fmla="*/ 174 h 187"/>
                <a:gd name="T70" fmla="*/ 36 w 250"/>
                <a:gd name="T71" fmla="*/ 182 h 187"/>
                <a:gd name="T72" fmla="*/ 50 w 250"/>
                <a:gd name="T73" fmla="*/ 185 h 187"/>
                <a:gd name="T74" fmla="*/ 59 w 250"/>
                <a:gd name="T75" fmla="*/ 186 h 187"/>
                <a:gd name="T76" fmla="*/ 75 w 250"/>
                <a:gd name="T77" fmla="*/ 186 h 187"/>
                <a:gd name="T78" fmla="*/ 83 w 250"/>
                <a:gd name="T79" fmla="*/ 176 h 187"/>
                <a:gd name="T80" fmla="*/ 86 w 250"/>
                <a:gd name="T81" fmla="*/ 167 h 187"/>
                <a:gd name="T82" fmla="*/ 86 w 250"/>
                <a:gd name="T83" fmla="*/ 156 h 187"/>
                <a:gd name="T84" fmla="*/ 86 w 250"/>
                <a:gd name="T85" fmla="*/ 147 h 187"/>
                <a:gd name="T86" fmla="*/ 86 w 250"/>
                <a:gd name="T87" fmla="*/ 132 h 187"/>
                <a:gd name="T88" fmla="*/ 89 w 250"/>
                <a:gd name="T89" fmla="*/ 123 h 187"/>
                <a:gd name="T90" fmla="*/ 98 w 250"/>
                <a:gd name="T91" fmla="*/ 120 h 187"/>
                <a:gd name="T92" fmla="*/ 111 w 250"/>
                <a:gd name="T93" fmla="*/ 128 h 187"/>
                <a:gd name="T94" fmla="*/ 117 w 250"/>
                <a:gd name="T95" fmla="*/ 143 h 187"/>
                <a:gd name="T96" fmla="*/ 128 w 250"/>
                <a:gd name="T97" fmla="*/ 150 h 187"/>
                <a:gd name="T98" fmla="*/ 137 w 250"/>
                <a:gd name="T99" fmla="*/ 150 h 187"/>
                <a:gd name="T100" fmla="*/ 146 w 250"/>
                <a:gd name="T101" fmla="*/ 150 h 187"/>
                <a:gd name="T102" fmla="*/ 149 w 250"/>
                <a:gd name="T103" fmla="*/ 140 h 187"/>
                <a:gd name="T104" fmla="*/ 150 w 250"/>
                <a:gd name="T105" fmla="*/ 129 h 187"/>
                <a:gd name="T106" fmla="*/ 150 w 250"/>
                <a:gd name="T107" fmla="*/ 114 h 187"/>
                <a:gd name="T108" fmla="*/ 153 w 250"/>
                <a:gd name="T109" fmla="*/ 105 h 187"/>
                <a:gd name="T110" fmla="*/ 164 w 250"/>
                <a:gd name="T111" fmla="*/ 102 h 187"/>
                <a:gd name="T112" fmla="*/ 174 w 250"/>
                <a:gd name="T113" fmla="*/ 102 h 187"/>
                <a:gd name="T114" fmla="*/ 201 w 250"/>
                <a:gd name="T115" fmla="*/ 114 h 187"/>
                <a:gd name="T116" fmla="*/ 210 w 250"/>
                <a:gd name="T117" fmla="*/ 120 h 187"/>
                <a:gd name="T118" fmla="*/ 230 w 250"/>
                <a:gd name="T119" fmla="*/ 128 h 187"/>
                <a:gd name="T120" fmla="*/ 240 w 250"/>
                <a:gd name="T121" fmla="*/ 126 h 187"/>
                <a:gd name="T122" fmla="*/ 246 w 250"/>
                <a:gd name="T123" fmla="*/ 113 h 187"/>
                <a:gd name="T124" fmla="*/ 248 w 250"/>
                <a:gd name="T125" fmla="*/ 104 h 1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0"/>
                <a:gd name="T190" fmla="*/ 0 h 187"/>
                <a:gd name="T191" fmla="*/ 250 w 250"/>
                <a:gd name="T192" fmla="*/ 187 h 1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0" h="187">
                  <a:moveTo>
                    <a:pt x="240" y="117"/>
                  </a:moveTo>
                  <a:lnTo>
                    <a:pt x="248" y="99"/>
                  </a:lnTo>
                  <a:lnTo>
                    <a:pt x="249" y="95"/>
                  </a:lnTo>
                  <a:lnTo>
                    <a:pt x="249" y="90"/>
                  </a:lnTo>
                  <a:lnTo>
                    <a:pt x="248" y="86"/>
                  </a:lnTo>
                  <a:lnTo>
                    <a:pt x="245" y="81"/>
                  </a:lnTo>
                  <a:lnTo>
                    <a:pt x="242" y="77"/>
                  </a:lnTo>
                  <a:lnTo>
                    <a:pt x="237" y="72"/>
                  </a:lnTo>
                  <a:lnTo>
                    <a:pt x="233" y="68"/>
                  </a:lnTo>
                  <a:lnTo>
                    <a:pt x="228" y="63"/>
                  </a:lnTo>
                  <a:lnTo>
                    <a:pt x="224" y="60"/>
                  </a:lnTo>
                  <a:lnTo>
                    <a:pt x="218" y="57"/>
                  </a:lnTo>
                  <a:lnTo>
                    <a:pt x="213" y="51"/>
                  </a:lnTo>
                  <a:lnTo>
                    <a:pt x="207" y="45"/>
                  </a:lnTo>
                  <a:lnTo>
                    <a:pt x="203" y="39"/>
                  </a:lnTo>
                  <a:lnTo>
                    <a:pt x="197" y="35"/>
                  </a:lnTo>
                  <a:lnTo>
                    <a:pt x="194" y="30"/>
                  </a:lnTo>
                  <a:lnTo>
                    <a:pt x="182" y="26"/>
                  </a:lnTo>
                  <a:lnTo>
                    <a:pt x="176" y="24"/>
                  </a:lnTo>
                  <a:lnTo>
                    <a:pt x="165" y="23"/>
                  </a:lnTo>
                  <a:lnTo>
                    <a:pt x="161" y="21"/>
                  </a:lnTo>
                  <a:lnTo>
                    <a:pt x="149" y="18"/>
                  </a:lnTo>
                  <a:lnTo>
                    <a:pt x="143" y="15"/>
                  </a:lnTo>
                  <a:lnTo>
                    <a:pt x="137" y="12"/>
                  </a:lnTo>
                  <a:lnTo>
                    <a:pt x="125" y="11"/>
                  </a:lnTo>
                  <a:lnTo>
                    <a:pt x="110" y="8"/>
                  </a:lnTo>
                  <a:lnTo>
                    <a:pt x="105" y="6"/>
                  </a:lnTo>
                  <a:lnTo>
                    <a:pt x="101" y="3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5" y="3"/>
                  </a:lnTo>
                  <a:lnTo>
                    <a:pt x="60" y="6"/>
                  </a:lnTo>
                  <a:lnTo>
                    <a:pt x="54" y="11"/>
                  </a:lnTo>
                  <a:lnTo>
                    <a:pt x="51" y="15"/>
                  </a:lnTo>
                  <a:lnTo>
                    <a:pt x="48" y="20"/>
                  </a:lnTo>
                  <a:lnTo>
                    <a:pt x="44" y="23"/>
                  </a:lnTo>
                  <a:lnTo>
                    <a:pt x="41" y="27"/>
                  </a:lnTo>
                  <a:lnTo>
                    <a:pt x="36" y="32"/>
                  </a:lnTo>
                  <a:lnTo>
                    <a:pt x="32" y="35"/>
                  </a:lnTo>
                  <a:lnTo>
                    <a:pt x="29" y="39"/>
                  </a:lnTo>
                  <a:lnTo>
                    <a:pt x="26" y="44"/>
                  </a:lnTo>
                  <a:lnTo>
                    <a:pt x="21" y="48"/>
                  </a:lnTo>
                  <a:lnTo>
                    <a:pt x="20" y="53"/>
                  </a:lnTo>
                  <a:lnTo>
                    <a:pt x="17" y="57"/>
                  </a:lnTo>
                  <a:lnTo>
                    <a:pt x="15" y="62"/>
                  </a:lnTo>
                  <a:lnTo>
                    <a:pt x="12" y="66"/>
                  </a:lnTo>
                  <a:lnTo>
                    <a:pt x="11" y="71"/>
                  </a:lnTo>
                  <a:lnTo>
                    <a:pt x="8" y="75"/>
                  </a:lnTo>
                  <a:lnTo>
                    <a:pt x="6" y="81"/>
                  </a:lnTo>
                  <a:lnTo>
                    <a:pt x="5" y="86"/>
                  </a:lnTo>
                  <a:lnTo>
                    <a:pt x="2" y="92"/>
                  </a:lnTo>
                  <a:lnTo>
                    <a:pt x="2" y="96"/>
                  </a:lnTo>
                  <a:lnTo>
                    <a:pt x="2" y="101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2" y="141"/>
                  </a:lnTo>
                  <a:lnTo>
                    <a:pt x="3" y="146"/>
                  </a:lnTo>
                  <a:lnTo>
                    <a:pt x="6" y="150"/>
                  </a:lnTo>
                  <a:lnTo>
                    <a:pt x="11" y="155"/>
                  </a:lnTo>
                  <a:lnTo>
                    <a:pt x="15" y="161"/>
                  </a:lnTo>
                  <a:lnTo>
                    <a:pt x="20" y="173"/>
                  </a:lnTo>
                  <a:lnTo>
                    <a:pt x="24" y="174"/>
                  </a:lnTo>
                  <a:lnTo>
                    <a:pt x="30" y="177"/>
                  </a:lnTo>
                  <a:lnTo>
                    <a:pt x="36" y="182"/>
                  </a:lnTo>
                  <a:lnTo>
                    <a:pt x="45" y="183"/>
                  </a:lnTo>
                  <a:lnTo>
                    <a:pt x="50" y="185"/>
                  </a:lnTo>
                  <a:lnTo>
                    <a:pt x="54" y="186"/>
                  </a:lnTo>
                  <a:lnTo>
                    <a:pt x="59" y="186"/>
                  </a:lnTo>
                  <a:lnTo>
                    <a:pt x="69" y="186"/>
                  </a:lnTo>
                  <a:lnTo>
                    <a:pt x="75" y="186"/>
                  </a:lnTo>
                  <a:lnTo>
                    <a:pt x="80" y="182"/>
                  </a:lnTo>
                  <a:lnTo>
                    <a:pt x="83" y="176"/>
                  </a:lnTo>
                  <a:lnTo>
                    <a:pt x="84" y="171"/>
                  </a:lnTo>
                  <a:lnTo>
                    <a:pt x="86" y="167"/>
                  </a:lnTo>
                  <a:lnTo>
                    <a:pt x="86" y="162"/>
                  </a:lnTo>
                  <a:lnTo>
                    <a:pt x="86" y="156"/>
                  </a:lnTo>
                  <a:lnTo>
                    <a:pt x="86" y="152"/>
                  </a:lnTo>
                  <a:lnTo>
                    <a:pt x="86" y="147"/>
                  </a:lnTo>
                  <a:lnTo>
                    <a:pt x="86" y="137"/>
                  </a:lnTo>
                  <a:lnTo>
                    <a:pt x="86" y="132"/>
                  </a:lnTo>
                  <a:lnTo>
                    <a:pt x="86" y="128"/>
                  </a:lnTo>
                  <a:lnTo>
                    <a:pt x="89" y="123"/>
                  </a:lnTo>
                  <a:lnTo>
                    <a:pt x="93" y="122"/>
                  </a:lnTo>
                  <a:lnTo>
                    <a:pt x="98" y="120"/>
                  </a:lnTo>
                  <a:lnTo>
                    <a:pt x="102" y="125"/>
                  </a:lnTo>
                  <a:lnTo>
                    <a:pt x="111" y="128"/>
                  </a:lnTo>
                  <a:lnTo>
                    <a:pt x="114" y="138"/>
                  </a:lnTo>
                  <a:lnTo>
                    <a:pt x="117" y="143"/>
                  </a:lnTo>
                  <a:lnTo>
                    <a:pt x="123" y="149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7" y="150"/>
                  </a:lnTo>
                  <a:lnTo>
                    <a:pt x="141" y="150"/>
                  </a:lnTo>
                  <a:lnTo>
                    <a:pt x="146" y="150"/>
                  </a:lnTo>
                  <a:lnTo>
                    <a:pt x="147" y="146"/>
                  </a:lnTo>
                  <a:lnTo>
                    <a:pt x="149" y="140"/>
                  </a:lnTo>
                  <a:lnTo>
                    <a:pt x="149" y="134"/>
                  </a:lnTo>
                  <a:lnTo>
                    <a:pt x="150" y="129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2" y="110"/>
                  </a:lnTo>
                  <a:lnTo>
                    <a:pt x="153" y="105"/>
                  </a:lnTo>
                  <a:lnTo>
                    <a:pt x="159" y="102"/>
                  </a:lnTo>
                  <a:lnTo>
                    <a:pt x="164" y="102"/>
                  </a:lnTo>
                  <a:lnTo>
                    <a:pt x="168" y="102"/>
                  </a:lnTo>
                  <a:lnTo>
                    <a:pt x="174" y="102"/>
                  </a:lnTo>
                  <a:lnTo>
                    <a:pt x="192" y="113"/>
                  </a:lnTo>
                  <a:lnTo>
                    <a:pt x="201" y="114"/>
                  </a:lnTo>
                  <a:lnTo>
                    <a:pt x="206" y="117"/>
                  </a:lnTo>
                  <a:lnTo>
                    <a:pt x="210" y="120"/>
                  </a:lnTo>
                  <a:lnTo>
                    <a:pt x="215" y="125"/>
                  </a:lnTo>
                  <a:lnTo>
                    <a:pt x="230" y="128"/>
                  </a:lnTo>
                  <a:lnTo>
                    <a:pt x="236" y="128"/>
                  </a:lnTo>
                  <a:lnTo>
                    <a:pt x="240" y="126"/>
                  </a:lnTo>
                  <a:lnTo>
                    <a:pt x="240" y="117"/>
                  </a:lnTo>
                  <a:lnTo>
                    <a:pt x="246" y="113"/>
                  </a:lnTo>
                  <a:lnTo>
                    <a:pt x="248" y="108"/>
                  </a:lnTo>
                  <a:lnTo>
                    <a:pt x="248" y="104"/>
                  </a:lnTo>
                  <a:lnTo>
                    <a:pt x="240" y="117"/>
                  </a:lnTo>
                </a:path>
              </a:pathLst>
            </a:custGeom>
            <a:gradFill rotWithShape="0">
              <a:gsLst>
                <a:gs pos="0">
                  <a:srgbClr val="246BB2"/>
                </a:gs>
                <a:gs pos="100000">
                  <a:srgbClr val="3399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6980" name="Text Box 356"/>
          <p:cNvSpPr txBox="1">
            <a:spLocks noChangeArrowheads="1"/>
          </p:cNvSpPr>
          <p:nvPr/>
        </p:nvSpPr>
        <p:spPr bwMode="auto">
          <a:xfrm>
            <a:off x="5381625" y="5529263"/>
            <a:ext cx="2295525" cy="1252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solidFill>
                  <a:srgbClr val="0000CC"/>
                </a:solidFill>
                <a:latin typeface="Times New Roman" pitchFamily="18" charset="0"/>
              </a:rPr>
              <a:t>Sécrétion macrophage</a:t>
            </a:r>
            <a:endParaRPr lang="fr-FR" sz="1200" b="1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endParaRPr lang="fr-FR" sz="1200" b="1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r>
              <a:rPr lang="fr-FR" sz="1600" b="1">
                <a:solidFill>
                  <a:srgbClr val="0000CC"/>
                </a:solidFill>
                <a:latin typeface="Times New Roman" pitchFamily="18" charset="0"/>
              </a:rPr>
              <a:t>Cytokines :</a:t>
            </a:r>
            <a:r>
              <a:rPr lang="fr-FR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TNF-</a:t>
            </a:r>
            <a:r>
              <a:rPr lang="el-G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r-F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IL-1</a:t>
            </a:r>
          </a:p>
          <a:p>
            <a:pPr algn="ctr"/>
            <a:r>
              <a:rPr lang="fr-FR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Enzymes lytiques </a:t>
            </a:r>
          </a:p>
          <a:p>
            <a:pPr algn="ctr"/>
            <a:endParaRPr lang="el-GR"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035550" y="2120900"/>
            <a:ext cx="58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Times New Roman" pitchFamily="18" charset="0"/>
                <a:cs typeface="Times New Roman" pitchFamily="18" charset="0"/>
              </a:rPr>
              <a:t>Th1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03333 2.222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C -0.01771 0.0088 -0.03525 0.01783 -0.04167 0.02593 C -0.04809 0.03403 -0.04393 0.04051 -0.03889 0.04815 C -0.03386 0.05579 -0.01875 0.0706 -0.01111 0.07222 C -0.00347 0.07385 0.00434 0.06459 0.00694 0.05741 C 0.00955 0.05023 0.00677 0.03982 0.00416 0.02963 " pathEditMode="relative" rAng="0" ptsTypes="aaaaaA">
                                      <p:cBhvr>
                                        <p:cTn id="15" dur="2000" fill="hold"/>
                                        <p:tgtEl>
                                          <p:spTgt spid="26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62 -0.06064 L -0.24601 0.357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6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6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6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1111 L 0.13333 0.0111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8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C 0.01684 -0.02338 0.03368 -0.04676 0.04584 -0.04167 C 0.05799 -0.03658 0.0625 0.02963 0.07292 0.03055 C 0.08334 0.03148 0.09688 -0.0338 0.10834 -0.03611 C 0.1198 -0.03843 0.13091 0.01759 0.14167 0.01666 C 0.15243 0.01574 0.16181 -0.04306 0.17292 -0.04167 C 0.18403 -0.04028 0.1941 0.02546 0.20834 0.025 C 0.22257 0.02453 0.24618 -0.04398 0.25834 -0.04445 C 0.27049 -0.04491 0.27049 0.02176 0.28125 0.02222 C 0.29202 0.02268 0.31216 -0.0375 0.32292 -0.04167 C 0.33368 -0.04584 0.33976 -0.02431 0.34584 -0.00278 " pathEditMode="relative" ptsTypes="aaaaaaaaa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08" grpId="0" animBg="1"/>
      <p:bldP spid="26808" grpId="1" animBg="1"/>
      <p:bldP spid="2698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24050"/>
            <a:ext cx="7620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08200" y="4800600"/>
            <a:ext cx="5194300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90800" y="1625600"/>
            <a:ext cx="1600200" cy="596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029200" y="1587500"/>
            <a:ext cx="1600200" cy="596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07200" y="1612900"/>
            <a:ext cx="1600200" cy="596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299200" y="6461125"/>
            <a:ext cx="284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777777"/>
                </a:solidFill>
                <a:latin typeface="Times New Roman" pitchFamily="18" charset="0"/>
              </a:rPr>
              <a:t>  Adapté de Cellular and Molecular Immunology </a:t>
            </a:r>
          </a:p>
          <a:p>
            <a:r>
              <a:rPr lang="en-US" sz="1000" b="1">
                <a:solidFill>
                  <a:srgbClr val="777777"/>
                </a:solidFill>
                <a:latin typeface="Times New Roman" pitchFamily="18" charset="0"/>
              </a:rPr>
              <a:t>  A. K. Abbas, A.H. Lichtman, S.Pillai, 2007 </a:t>
            </a:r>
            <a:endParaRPr lang="fr-FR">
              <a:latin typeface="Times New Roman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543050" y="63500"/>
            <a:ext cx="6065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C00000"/>
                </a:solidFill>
                <a:latin typeface="Times New Roman" pitchFamily="18" charset="0"/>
              </a:rPr>
              <a:t>Morphologie d’une réaction d’hypersensibilité retardée</a:t>
            </a:r>
            <a:endParaRPr lang="fr-FR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008188" y="1928813"/>
            <a:ext cx="250507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1">
                <a:solidFill>
                  <a:srgbClr val="000099"/>
                </a:solidFill>
                <a:latin typeface="Times New Roman" pitchFamily="18" charset="0"/>
              </a:rPr>
              <a:t>Infiltrats de cellules périvasculaires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883150" y="1792288"/>
            <a:ext cx="1858963" cy="39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200" b="1">
                <a:solidFill>
                  <a:srgbClr val="000099"/>
                </a:solidFill>
                <a:latin typeface="Times New Roman" pitchFamily="18" charset="0"/>
              </a:rPr>
              <a:t>Vaisseau avec des cellules</a:t>
            </a:r>
          </a:p>
          <a:p>
            <a:pPr algn="ctr">
              <a:lnSpc>
                <a:spcPct val="80000"/>
              </a:lnSpc>
            </a:pPr>
            <a:r>
              <a:rPr lang="fr-FR" sz="1200" b="1">
                <a:solidFill>
                  <a:srgbClr val="000099"/>
                </a:solidFill>
                <a:latin typeface="Times New Roman" pitchFamily="18" charset="0"/>
              </a:rPr>
              <a:t>endothéliales activées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804025" y="1817688"/>
            <a:ext cx="1612900" cy="39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200" b="1">
                <a:solidFill>
                  <a:srgbClr val="000099"/>
                </a:solidFill>
                <a:latin typeface="Times New Roman" pitchFamily="18" charset="0"/>
              </a:rPr>
              <a:t>Lymphocytes activées</a:t>
            </a:r>
          </a:p>
          <a:p>
            <a:pPr algn="ctr">
              <a:lnSpc>
                <a:spcPct val="80000"/>
              </a:lnSpc>
            </a:pPr>
            <a:r>
              <a:rPr lang="fr-FR" sz="1200" b="1">
                <a:solidFill>
                  <a:srgbClr val="000099"/>
                </a:solidFill>
                <a:latin typeface="Times New Roman" pitchFamily="18" charset="0"/>
              </a:rPr>
              <a:t>et macrophages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095375" y="287496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0066"/>
                </a:solidFill>
                <a:latin typeface="Times New Roman" pitchFamily="18" charset="0"/>
              </a:rPr>
              <a:t>Derme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oison oak poison i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836613"/>
            <a:ext cx="4953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chene veneneux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908050"/>
            <a:ext cx="28082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poison iv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" y="3384550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5003800" y="55165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8000"/>
                </a:solidFill>
                <a:latin typeface="Times New Roman" pitchFamily="18" charset="0"/>
              </a:rPr>
              <a:t>(lierre)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911725" y="301783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8000"/>
                </a:solidFill>
                <a:latin typeface="Times New Roman" pitchFamily="18" charset="0"/>
              </a:rPr>
              <a:t>(chêne)</a:t>
            </a:r>
          </a:p>
        </p:txBody>
      </p:sp>
      <p:pic>
        <p:nvPicPr>
          <p:cNvPr id="158731" name="Picture 11" descr="plant databa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3800" y="3154363"/>
            <a:ext cx="275272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 rot="-5927933">
            <a:off x="3340894" y="1064419"/>
            <a:ext cx="454025" cy="690563"/>
            <a:chOff x="79" y="306"/>
            <a:chExt cx="260" cy="370"/>
          </a:xfrm>
        </p:grpSpPr>
        <p:sp>
          <p:nvSpPr>
            <p:cNvPr id="24812" name="Freeform 3"/>
            <p:cNvSpPr>
              <a:spLocks/>
            </p:cNvSpPr>
            <p:nvPr/>
          </p:nvSpPr>
          <p:spPr bwMode="auto">
            <a:xfrm>
              <a:off x="79" y="306"/>
              <a:ext cx="260" cy="370"/>
            </a:xfrm>
            <a:custGeom>
              <a:avLst/>
              <a:gdLst>
                <a:gd name="T0" fmla="*/ 16 w 260"/>
                <a:gd name="T1" fmla="*/ 35 h 370"/>
                <a:gd name="T2" fmla="*/ 9 w 260"/>
                <a:gd name="T3" fmla="*/ 102 h 370"/>
                <a:gd name="T4" fmla="*/ 69 w 260"/>
                <a:gd name="T5" fmla="*/ 120 h 370"/>
                <a:gd name="T6" fmla="*/ 70 w 260"/>
                <a:gd name="T7" fmla="*/ 140 h 370"/>
                <a:gd name="T8" fmla="*/ 55 w 260"/>
                <a:gd name="T9" fmla="*/ 183 h 370"/>
                <a:gd name="T10" fmla="*/ 69 w 260"/>
                <a:gd name="T11" fmla="*/ 231 h 370"/>
                <a:gd name="T12" fmla="*/ 80 w 260"/>
                <a:gd name="T13" fmla="*/ 245 h 370"/>
                <a:gd name="T14" fmla="*/ 123 w 260"/>
                <a:gd name="T15" fmla="*/ 246 h 370"/>
                <a:gd name="T16" fmla="*/ 114 w 260"/>
                <a:gd name="T17" fmla="*/ 284 h 370"/>
                <a:gd name="T18" fmla="*/ 129 w 260"/>
                <a:gd name="T19" fmla="*/ 342 h 370"/>
                <a:gd name="T20" fmla="*/ 183 w 260"/>
                <a:gd name="T21" fmla="*/ 369 h 370"/>
                <a:gd name="T22" fmla="*/ 251 w 260"/>
                <a:gd name="T23" fmla="*/ 333 h 370"/>
                <a:gd name="T24" fmla="*/ 235 w 260"/>
                <a:gd name="T25" fmla="*/ 249 h 370"/>
                <a:gd name="T26" fmla="*/ 170 w 260"/>
                <a:gd name="T27" fmla="*/ 218 h 370"/>
                <a:gd name="T28" fmla="*/ 180 w 260"/>
                <a:gd name="T29" fmla="*/ 200 h 370"/>
                <a:gd name="T30" fmla="*/ 209 w 260"/>
                <a:gd name="T31" fmla="*/ 165 h 370"/>
                <a:gd name="T32" fmla="*/ 182 w 260"/>
                <a:gd name="T33" fmla="*/ 123 h 370"/>
                <a:gd name="T34" fmla="*/ 138 w 260"/>
                <a:gd name="T35" fmla="*/ 113 h 370"/>
                <a:gd name="T36" fmla="*/ 167 w 260"/>
                <a:gd name="T37" fmla="*/ 51 h 370"/>
                <a:gd name="T38" fmla="*/ 97 w 260"/>
                <a:gd name="T39" fmla="*/ 5 h 370"/>
                <a:gd name="T40" fmla="*/ 31 w 260"/>
                <a:gd name="T41" fmla="*/ 18 h 370"/>
                <a:gd name="T42" fmla="*/ 16 w 260"/>
                <a:gd name="T43" fmla="*/ 35 h 3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0"/>
                <a:gd name="T67" fmla="*/ 0 h 370"/>
                <a:gd name="T68" fmla="*/ 260 w 260"/>
                <a:gd name="T69" fmla="*/ 370 h 3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0" h="370">
                  <a:moveTo>
                    <a:pt x="16" y="35"/>
                  </a:moveTo>
                  <a:cubicBezTo>
                    <a:pt x="12" y="49"/>
                    <a:pt x="0" y="88"/>
                    <a:pt x="9" y="102"/>
                  </a:cubicBezTo>
                  <a:cubicBezTo>
                    <a:pt x="18" y="116"/>
                    <a:pt x="59" y="114"/>
                    <a:pt x="69" y="120"/>
                  </a:cubicBezTo>
                  <a:cubicBezTo>
                    <a:pt x="79" y="126"/>
                    <a:pt x="72" y="130"/>
                    <a:pt x="70" y="140"/>
                  </a:cubicBezTo>
                  <a:cubicBezTo>
                    <a:pt x="68" y="150"/>
                    <a:pt x="55" y="168"/>
                    <a:pt x="55" y="183"/>
                  </a:cubicBezTo>
                  <a:cubicBezTo>
                    <a:pt x="55" y="198"/>
                    <a:pt x="65" y="221"/>
                    <a:pt x="69" y="231"/>
                  </a:cubicBezTo>
                  <a:cubicBezTo>
                    <a:pt x="73" y="241"/>
                    <a:pt x="71" y="242"/>
                    <a:pt x="80" y="245"/>
                  </a:cubicBezTo>
                  <a:cubicBezTo>
                    <a:pt x="89" y="248"/>
                    <a:pt x="117" y="240"/>
                    <a:pt x="123" y="246"/>
                  </a:cubicBezTo>
                  <a:cubicBezTo>
                    <a:pt x="129" y="252"/>
                    <a:pt x="113" y="268"/>
                    <a:pt x="114" y="284"/>
                  </a:cubicBezTo>
                  <a:cubicBezTo>
                    <a:pt x="115" y="300"/>
                    <a:pt x="118" y="328"/>
                    <a:pt x="129" y="342"/>
                  </a:cubicBezTo>
                  <a:cubicBezTo>
                    <a:pt x="140" y="356"/>
                    <a:pt x="163" y="370"/>
                    <a:pt x="183" y="369"/>
                  </a:cubicBezTo>
                  <a:cubicBezTo>
                    <a:pt x="203" y="368"/>
                    <a:pt x="242" y="353"/>
                    <a:pt x="251" y="333"/>
                  </a:cubicBezTo>
                  <a:cubicBezTo>
                    <a:pt x="260" y="313"/>
                    <a:pt x="248" y="268"/>
                    <a:pt x="235" y="249"/>
                  </a:cubicBezTo>
                  <a:cubicBezTo>
                    <a:pt x="222" y="230"/>
                    <a:pt x="179" y="226"/>
                    <a:pt x="170" y="218"/>
                  </a:cubicBezTo>
                  <a:cubicBezTo>
                    <a:pt x="161" y="210"/>
                    <a:pt x="174" y="209"/>
                    <a:pt x="180" y="200"/>
                  </a:cubicBezTo>
                  <a:cubicBezTo>
                    <a:pt x="186" y="191"/>
                    <a:pt x="209" y="178"/>
                    <a:pt x="209" y="165"/>
                  </a:cubicBezTo>
                  <a:cubicBezTo>
                    <a:pt x="209" y="152"/>
                    <a:pt x="194" y="132"/>
                    <a:pt x="182" y="123"/>
                  </a:cubicBezTo>
                  <a:cubicBezTo>
                    <a:pt x="170" y="114"/>
                    <a:pt x="140" y="125"/>
                    <a:pt x="138" y="113"/>
                  </a:cubicBezTo>
                  <a:cubicBezTo>
                    <a:pt x="136" y="101"/>
                    <a:pt x="174" y="69"/>
                    <a:pt x="167" y="51"/>
                  </a:cubicBezTo>
                  <a:cubicBezTo>
                    <a:pt x="160" y="33"/>
                    <a:pt x="120" y="10"/>
                    <a:pt x="97" y="5"/>
                  </a:cubicBezTo>
                  <a:cubicBezTo>
                    <a:pt x="74" y="0"/>
                    <a:pt x="45" y="13"/>
                    <a:pt x="31" y="18"/>
                  </a:cubicBezTo>
                  <a:cubicBezTo>
                    <a:pt x="17" y="23"/>
                    <a:pt x="20" y="21"/>
                    <a:pt x="16" y="35"/>
                  </a:cubicBez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13" name="Freeform 4"/>
            <p:cNvSpPr>
              <a:spLocks/>
            </p:cNvSpPr>
            <p:nvPr/>
          </p:nvSpPr>
          <p:spPr bwMode="auto">
            <a:xfrm>
              <a:off x="132" y="318"/>
              <a:ext cx="155" cy="347"/>
            </a:xfrm>
            <a:custGeom>
              <a:avLst/>
              <a:gdLst>
                <a:gd name="T0" fmla="*/ 0 w 155"/>
                <a:gd name="T1" fmla="*/ 0 h 347"/>
                <a:gd name="T2" fmla="*/ 45 w 155"/>
                <a:gd name="T3" fmla="*/ 98 h 347"/>
                <a:gd name="T4" fmla="*/ 78 w 155"/>
                <a:gd name="T5" fmla="*/ 171 h 347"/>
                <a:gd name="T6" fmla="*/ 117 w 155"/>
                <a:gd name="T7" fmla="*/ 284 h 347"/>
                <a:gd name="T8" fmla="*/ 155 w 155"/>
                <a:gd name="T9" fmla="*/ 347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347"/>
                <a:gd name="T17" fmla="*/ 155 w 155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347">
                  <a:moveTo>
                    <a:pt x="0" y="0"/>
                  </a:moveTo>
                  <a:cubicBezTo>
                    <a:pt x="16" y="34"/>
                    <a:pt x="32" y="69"/>
                    <a:pt x="45" y="98"/>
                  </a:cubicBezTo>
                  <a:cubicBezTo>
                    <a:pt x="58" y="127"/>
                    <a:pt x="66" y="140"/>
                    <a:pt x="78" y="171"/>
                  </a:cubicBezTo>
                  <a:cubicBezTo>
                    <a:pt x="90" y="202"/>
                    <a:pt x="104" y="255"/>
                    <a:pt x="117" y="284"/>
                  </a:cubicBezTo>
                  <a:cubicBezTo>
                    <a:pt x="130" y="313"/>
                    <a:pt x="148" y="336"/>
                    <a:pt x="155" y="347"/>
                  </a:cubicBezTo>
                </a:path>
              </a:pathLst>
            </a:cu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14" name="Freeform 5"/>
            <p:cNvSpPr>
              <a:spLocks/>
            </p:cNvSpPr>
            <p:nvPr/>
          </p:nvSpPr>
          <p:spPr bwMode="auto">
            <a:xfrm>
              <a:off x="164" y="365"/>
              <a:ext cx="54" cy="19"/>
            </a:xfrm>
            <a:custGeom>
              <a:avLst/>
              <a:gdLst>
                <a:gd name="T0" fmla="*/ 0 w 54"/>
                <a:gd name="T1" fmla="*/ 0 h 19"/>
                <a:gd name="T2" fmla="*/ 30 w 54"/>
                <a:gd name="T3" fmla="*/ 6 h 19"/>
                <a:gd name="T4" fmla="*/ 54 w 54"/>
                <a:gd name="T5" fmla="*/ 19 h 19"/>
                <a:gd name="T6" fmla="*/ 0 60000 65536"/>
                <a:gd name="T7" fmla="*/ 0 60000 65536"/>
                <a:gd name="T8" fmla="*/ 0 60000 65536"/>
                <a:gd name="T9" fmla="*/ 0 w 54"/>
                <a:gd name="T10" fmla="*/ 0 h 19"/>
                <a:gd name="T11" fmla="*/ 54 w 54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9">
                  <a:moveTo>
                    <a:pt x="0" y="0"/>
                  </a:moveTo>
                  <a:cubicBezTo>
                    <a:pt x="5" y="1"/>
                    <a:pt x="21" y="3"/>
                    <a:pt x="30" y="6"/>
                  </a:cubicBezTo>
                  <a:cubicBezTo>
                    <a:pt x="39" y="9"/>
                    <a:pt x="49" y="16"/>
                    <a:pt x="54" y="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15" name="Freeform 6"/>
            <p:cNvSpPr>
              <a:spLocks/>
            </p:cNvSpPr>
            <p:nvPr/>
          </p:nvSpPr>
          <p:spPr bwMode="auto">
            <a:xfrm>
              <a:off x="131" y="365"/>
              <a:ext cx="19" cy="40"/>
            </a:xfrm>
            <a:custGeom>
              <a:avLst/>
              <a:gdLst>
                <a:gd name="T0" fmla="*/ 19 w 19"/>
                <a:gd name="T1" fmla="*/ 0 h 40"/>
                <a:gd name="T2" fmla="*/ 3 w 19"/>
                <a:gd name="T3" fmla="*/ 12 h 40"/>
                <a:gd name="T4" fmla="*/ 0 w 19"/>
                <a:gd name="T5" fmla="*/ 40 h 40"/>
                <a:gd name="T6" fmla="*/ 0 60000 65536"/>
                <a:gd name="T7" fmla="*/ 0 60000 65536"/>
                <a:gd name="T8" fmla="*/ 0 60000 65536"/>
                <a:gd name="T9" fmla="*/ 0 w 19"/>
                <a:gd name="T10" fmla="*/ 0 h 40"/>
                <a:gd name="T11" fmla="*/ 19 w 19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40">
                  <a:moveTo>
                    <a:pt x="19" y="0"/>
                  </a:moveTo>
                  <a:cubicBezTo>
                    <a:pt x="16" y="2"/>
                    <a:pt x="6" y="5"/>
                    <a:pt x="3" y="12"/>
                  </a:cubicBezTo>
                  <a:cubicBezTo>
                    <a:pt x="0" y="19"/>
                    <a:pt x="1" y="34"/>
                    <a:pt x="0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16" name="Freeform 7"/>
            <p:cNvSpPr>
              <a:spLocks/>
            </p:cNvSpPr>
            <p:nvPr/>
          </p:nvSpPr>
          <p:spPr bwMode="auto">
            <a:xfrm>
              <a:off x="195" y="443"/>
              <a:ext cx="53" cy="34"/>
            </a:xfrm>
            <a:custGeom>
              <a:avLst/>
              <a:gdLst>
                <a:gd name="T0" fmla="*/ 0 w 53"/>
                <a:gd name="T1" fmla="*/ 0 h 34"/>
                <a:gd name="T2" fmla="*/ 41 w 53"/>
                <a:gd name="T3" fmla="*/ 19 h 34"/>
                <a:gd name="T4" fmla="*/ 53 w 53"/>
                <a:gd name="T5" fmla="*/ 34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cubicBezTo>
                    <a:pt x="7" y="3"/>
                    <a:pt x="32" y="13"/>
                    <a:pt x="41" y="19"/>
                  </a:cubicBezTo>
                  <a:cubicBezTo>
                    <a:pt x="50" y="25"/>
                    <a:pt x="51" y="31"/>
                    <a:pt x="53" y="3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17" name="Freeform 8"/>
            <p:cNvSpPr>
              <a:spLocks/>
            </p:cNvSpPr>
            <p:nvPr/>
          </p:nvSpPr>
          <p:spPr bwMode="auto">
            <a:xfrm>
              <a:off x="170" y="447"/>
              <a:ext cx="19" cy="57"/>
            </a:xfrm>
            <a:custGeom>
              <a:avLst/>
              <a:gdLst>
                <a:gd name="T0" fmla="*/ 19 w 19"/>
                <a:gd name="T1" fmla="*/ 0 h 57"/>
                <a:gd name="T2" fmla="*/ 3 w 19"/>
                <a:gd name="T3" fmla="*/ 33 h 57"/>
                <a:gd name="T4" fmla="*/ 3 w 19"/>
                <a:gd name="T5" fmla="*/ 57 h 57"/>
                <a:gd name="T6" fmla="*/ 0 60000 65536"/>
                <a:gd name="T7" fmla="*/ 0 60000 65536"/>
                <a:gd name="T8" fmla="*/ 0 60000 65536"/>
                <a:gd name="T9" fmla="*/ 0 w 19"/>
                <a:gd name="T10" fmla="*/ 0 h 57"/>
                <a:gd name="T11" fmla="*/ 19 w 19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7">
                  <a:moveTo>
                    <a:pt x="19" y="0"/>
                  </a:moveTo>
                  <a:cubicBezTo>
                    <a:pt x="16" y="5"/>
                    <a:pt x="6" y="24"/>
                    <a:pt x="3" y="33"/>
                  </a:cubicBezTo>
                  <a:cubicBezTo>
                    <a:pt x="0" y="42"/>
                    <a:pt x="3" y="52"/>
                    <a:pt x="3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18" name="Freeform 9"/>
            <p:cNvSpPr>
              <a:spLocks/>
            </p:cNvSpPr>
            <p:nvPr/>
          </p:nvSpPr>
          <p:spPr bwMode="auto">
            <a:xfrm>
              <a:off x="220" y="561"/>
              <a:ext cx="13" cy="81"/>
            </a:xfrm>
            <a:custGeom>
              <a:avLst/>
              <a:gdLst>
                <a:gd name="T0" fmla="*/ 13 w 13"/>
                <a:gd name="T1" fmla="*/ 0 h 81"/>
                <a:gd name="T2" fmla="*/ 2 w 13"/>
                <a:gd name="T3" fmla="*/ 48 h 81"/>
                <a:gd name="T4" fmla="*/ 2 w 13"/>
                <a:gd name="T5" fmla="*/ 81 h 81"/>
                <a:gd name="T6" fmla="*/ 0 60000 65536"/>
                <a:gd name="T7" fmla="*/ 0 60000 65536"/>
                <a:gd name="T8" fmla="*/ 0 60000 65536"/>
                <a:gd name="T9" fmla="*/ 0 w 13"/>
                <a:gd name="T10" fmla="*/ 0 h 81"/>
                <a:gd name="T11" fmla="*/ 13 w 13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81">
                  <a:moveTo>
                    <a:pt x="13" y="0"/>
                  </a:moveTo>
                  <a:cubicBezTo>
                    <a:pt x="11" y="8"/>
                    <a:pt x="4" y="35"/>
                    <a:pt x="2" y="48"/>
                  </a:cubicBezTo>
                  <a:cubicBezTo>
                    <a:pt x="0" y="61"/>
                    <a:pt x="2" y="74"/>
                    <a:pt x="2" y="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19" name="Freeform 10"/>
            <p:cNvSpPr>
              <a:spLocks/>
            </p:cNvSpPr>
            <p:nvPr/>
          </p:nvSpPr>
          <p:spPr bwMode="auto">
            <a:xfrm>
              <a:off x="243" y="570"/>
              <a:ext cx="60" cy="39"/>
            </a:xfrm>
            <a:custGeom>
              <a:avLst/>
              <a:gdLst>
                <a:gd name="T0" fmla="*/ 0 w 60"/>
                <a:gd name="T1" fmla="*/ 0 h 39"/>
                <a:gd name="T2" fmla="*/ 45 w 60"/>
                <a:gd name="T3" fmla="*/ 15 h 39"/>
                <a:gd name="T4" fmla="*/ 60 w 60"/>
                <a:gd name="T5" fmla="*/ 39 h 39"/>
                <a:gd name="T6" fmla="*/ 0 60000 65536"/>
                <a:gd name="T7" fmla="*/ 0 60000 65536"/>
                <a:gd name="T8" fmla="*/ 0 60000 65536"/>
                <a:gd name="T9" fmla="*/ 0 w 60"/>
                <a:gd name="T10" fmla="*/ 0 h 39"/>
                <a:gd name="T11" fmla="*/ 60 w 60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39">
                  <a:moveTo>
                    <a:pt x="0" y="0"/>
                  </a:moveTo>
                  <a:cubicBezTo>
                    <a:pt x="7" y="2"/>
                    <a:pt x="35" y="8"/>
                    <a:pt x="45" y="15"/>
                  </a:cubicBezTo>
                  <a:cubicBezTo>
                    <a:pt x="55" y="22"/>
                    <a:pt x="57" y="34"/>
                    <a:pt x="60" y="3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4579" name="Group 11"/>
          <p:cNvGrpSpPr>
            <a:grpSpLocks/>
          </p:cNvGrpSpPr>
          <p:nvPr/>
        </p:nvGrpSpPr>
        <p:grpSpPr bwMode="auto">
          <a:xfrm rot="8282300">
            <a:off x="2625725" y="1085850"/>
            <a:ext cx="455613" cy="690563"/>
            <a:chOff x="79" y="306"/>
            <a:chExt cx="260" cy="370"/>
          </a:xfrm>
        </p:grpSpPr>
        <p:sp>
          <p:nvSpPr>
            <p:cNvPr id="24804" name="Freeform 12"/>
            <p:cNvSpPr>
              <a:spLocks/>
            </p:cNvSpPr>
            <p:nvPr/>
          </p:nvSpPr>
          <p:spPr bwMode="auto">
            <a:xfrm>
              <a:off x="79" y="306"/>
              <a:ext cx="260" cy="370"/>
            </a:xfrm>
            <a:custGeom>
              <a:avLst/>
              <a:gdLst>
                <a:gd name="T0" fmla="*/ 16 w 260"/>
                <a:gd name="T1" fmla="*/ 35 h 370"/>
                <a:gd name="T2" fmla="*/ 9 w 260"/>
                <a:gd name="T3" fmla="*/ 102 h 370"/>
                <a:gd name="T4" fmla="*/ 69 w 260"/>
                <a:gd name="T5" fmla="*/ 120 h 370"/>
                <a:gd name="T6" fmla="*/ 70 w 260"/>
                <a:gd name="T7" fmla="*/ 140 h 370"/>
                <a:gd name="T8" fmla="*/ 55 w 260"/>
                <a:gd name="T9" fmla="*/ 183 h 370"/>
                <a:gd name="T10" fmla="*/ 69 w 260"/>
                <a:gd name="T11" fmla="*/ 231 h 370"/>
                <a:gd name="T12" fmla="*/ 80 w 260"/>
                <a:gd name="T13" fmla="*/ 245 h 370"/>
                <a:gd name="T14" fmla="*/ 123 w 260"/>
                <a:gd name="T15" fmla="*/ 246 h 370"/>
                <a:gd name="T16" fmla="*/ 114 w 260"/>
                <a:gd name="T17" fmla="*/ 284 h 370"/>
                <a:gd name="T18" fmla="*/ 129 w 260"/>
                <a:gd name="T19" fmla="*/ 342 h 370"/>
                <a:gd name="T20" fmla="*/ 183 w 260"/>
                <a:gd name="T21" fmla="*/ 369 h 370"/>
                <a:gd name="T22" fmla="*/ 251 w 260"/>
                <a:gd name="T23" fmla="*/ 333 h 370"/>
                <a:gd name="T24" fmla="*/ 235 w 260"/>
                <a:gd name="T25" fmla="*/ 249 h 370"/>
                <a:gd name="T26" fmla="*/ 170 w 260"/>
                <a:gd name="T27" fmla="*/ 218 h 370"/>
                <a:gd name="T28" fmla="*/ 180 w 260"/>
                <a:gd name="T29" fmla="*/ 200 h 370"/>
                <a:gd name="T30" fmla="*/ 209 w 260"/>
                <a:gd name="T31" fmla="*/ 165 h 370"/>
                <a:gd name="T32" fmla="*/ 182 w 260"/>
                <a:gd name="T33" fmla="*/ 123 h 370"/>
                <a:gd name="T34" fmla="*/ 138 w 260"/>
                <a:gd name="T35" fmla="*/ 113 h 370"/>
                <a:gd name="T36" fmla="*/ 167 w 260"/>
                <a:gd name="T37" fmla="*/ 51 h 370"/>
                <a:gd name="T38" fmla="*/ 97 w 260"/>
                <a:gd name="T39" fmla="*/ 5 h 370"/>
                <a:gd name="T40" fmla="*/ 31 w 260"/>
                <a:gd name="T41" fmla="*/ 18 h 370"/>
                <a:gd name="T42" fmla="*/ 16 w 260"/>
                <a:gd name="T43" fmla="*/ 35 h 3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0"/>
                <a:gd name="T67" fmla="*/ 0 h 370"/>
                <a:gd name="T68" fmla="*/ 260 w 260"/>
                <a:gd name="T69" fmla="*/ 370 h 3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0" h="370">
                  <a:moveTo>
                    <a:pt x="16" y="35"/>
                  </a:moveTo>
                  <a:cubicBezTo>
                    <a:pt x="12" y="49"/>
                    <a:pt x="0" y="88"/>
                    <a:pt x="9" y="102"/>
                  </a:cubicBezTo>
                  <a:cubicBezTo>
                    <a:pt x="18" y="116"/>
                    <a:pt x="59" y="114"/>
                    <a:pt x="69" y="120"/>
                  </a:cubicBezTo>
                  <a:cubicBezTo>
                    <a:pt x="79" y="126"/>
                    <a:pt x="72" y="130"/>
                    <a:pt x="70" y="140"/>
                  </a:cubicBezTo>
                  <a:cubicBezTo>
                    <a:pt x="68" y="150"/>
                    <a:pt x="55" y="168"/>
                    <a:pt x="55" y="183"/>
                  </a:cubicBezTo>
                  <a:cubicBezTo>
                    <a:pt x="55" y="198"/>
                    <a:pt x="65" y="221"/>
                    <a:pt x="69" y="231"/>
                  </a:cubicBezTo>
                  <a:cubicBezTo>
                    <a:pt x="73" y="241"/>
                    <a:pt x="71" y="242"/>
                    <a:pt x="80" y="245"/>
                  </a:cubicBezTo>
                  <a:cubicBezTo>
                    <a:pt x="89" y="248"/>
                    <a:pt x="117" y="240"/>
                    <a:pt x="123" y="246"/>
                  </a:cubicBezTo>
                  <a:cubicBezTo>
                    <a:pt x="129" y="252"/>
                    <a:pt x="113" y="268"/>
                    <a:pt x="114" y="284"/>
                  </a:cubicBezTo>
                  <a:cubicBezTo>
                    <a:pt x="115" y="300"/>
                    <a:pt x="118" y="328"/>
                    <a:pt x="129" y="342"/>
                  </a:cubicBezTo>
                  <a:cubicBezTo>
                    <a:pt x="140" y="356"/>
                    <a:pt x="163" y="370"/>
                    <a:pt x="183" y="369"/>
                  </a:cubicBezTo>
                  <a:cubicBezTo>
                    <a:pt x="203" y="368"/>
                    <a:pt x="242" y="353"/>
                    <a:pt x="251" y="333"/>
                  </a:cubicBezTo>
                  <a:cubicBezTo>
                    <a:pt x="260" y="313"/>
                    <a:pt x="248" y="268"/>
                    <a:pt x="235" y="249"/>
                  </a:cubicBezTo>
                  <a:cubicBezTo>
                    <a:pt x="222" y="230"/>
                    <a:pt x="179" y="226"/>
                    <a:pt x="170" y="218"/>
                  </a:cubicBezTo>
                  <a:cubicBezTo>
                    <a:pt x="161" y="210"/>
                    <a:pt x="174" y="209"/>
                    <a:pt x="180" y="200"/>
                  </a:cubicBezTo>
                  <a:cubicBezTo>
                    <a:pt x="186" y="191"/>
                    <a:pt x="209" y="178"/>
                    <a:pt x="209" y="165"/>
                  </a:cubicBezTo>
                  <a:cubicBezTo>
                    <a:pt x="209" y="152"/>
                    <a:pt x="194" y="132"/>
                    <a:pt x="182" y="123"/>
                  </a:cubicBezTo>
                  <a:cubicBezTo>
                    <a:pt x="170" y="114"/>
                    <a:pt x="140" y="125"/>
                    <a:pt x="138" y="113"/>
                  </a:cubicBezTo>
                  <a:cubicBezTo>
                    <a:pt x="136" y="101"/>
                    <a:pt x="174" y="69"/>
                    <a:pt x="167" y="51"/>
                  </a:cubicBezTo>
                  <a:cubicBezTo>
                    <a:pt x="160" y="33"/>
                    <a:pt x="120" y="10"/>
                    <a:pt x="97" y="5"/>
                  </a:cubicBezTo>
                  <a:cubicBezTo>
                    <a:pt x="74" y="0"/>
                    <a:pt x="45" y="13"/>
                    <a:pt x="31" y="18"/>
                  </a:cubicBezTo>
                  <a:cubicBezTo>
                    <a:pt x="17" y="23"/>
                    <a:pt x="20" y="21"/>
                    <a:pt x="16" y="35"/>
                  </a:cubicBez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05" name="Freeform 13"/>
            <p:cNvSpPr>
              <a:spLocks/>
            </p:cNvSpPr>
            <p:nvPr/>
          </p:nvSpPr>
          <p:spPr bwMode="auto">
            <a:xfrm>
              <a:off x="132" y="318"/>
              <a:ext cx="155" cy="347"/>
            </a:xfrm>
            <a:custGeom>
              <a:avLst/>
              <a:gdLst>
                <a:gd name="T0" fmla="*/ 0 w 155"/>
                <a:gd name="T1" fmla="*/ 0 h 347"/>
                <a:gd name="T2" fmla="*/ 45 w 155"/>
                <a:gd name="T3" fmla="*/ 98 h 347"/>
                <a:gd name="T4" fmla="*/ 78 w 155"/>
                <a:gd name="T5" fmla="*/ 171 h 347"/>
                <a:gd name="T6" fmla="*/ 117 w 155"/>
                <a:gd name="T7" fmla="*/ 284 h 347"/>
                <a:gd name="T8" fmla="*/ 155 w 155"/>
                <a:gd name="T9" fmla="*/ 347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347"/>
                <a:gd name="T17" fmla="*/ 155 w 155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347">
                  <a:moveTo>
                    <a:pt x="0" y="0"/>
                  </a:moveTo>
                  <a:cubicBezTo>
                    <a:pt x="16" y="34"/>
                    <a:pt x="32" y="69"/>
                    <a:pt x="45" y="98"/>
                  </a:cubicBezTo>
                  <a:cubicBezTo>
                    <a:pt x="58" y="127"/>
                    <a:pt x="66" y="140"/>
                    <a:pt x="78" y="171"/>
                  </a:cubicBezTo>
                  <a:cubicBezTo>
                    <a:pt x="90" y="202"/>
                    <a:pt x="104" y="255"/>
                    <a:pt x="117" y="284"/>
                  </a:cubicBezTo>
                  <a:cubicBezTo>
                    <a:pt x="130" y="313"/>
                    <a:pt x="148" y="336"/>
                    <a:pt x="155" y="347"/>
                  </a:cubicBezTo>
                </a:path>
              </a:pathLst>
            </a:cu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06" name="Freeform 14"/>
            <p:cNvSpPr>
              <a:spLocks/>
            </p:cNvSpPr>
            <p:nvPr/>
          </p:nvSpPr>
          <p:spPr bwMode="auto">
            <a:xfrm>
              <a:off x="164" y="365"/>
              <a:ext cx="54" cy="19"/>
            </a:xfrm>
            <a:custGeom>
              <a:avLst/>
              <a:gdLst>
                <a:gd name="T0" fmla="*/ 0 w 54"/>
                <a:gd name="T1" fmla="*/ 0 h 19"/>
                <a:gd name="T2" fmla="*/ 30 w 54"/>
                <a:gd name="T3" fmla="*/ 6 h 19"/>
                <a:gd name="T4" fmla="*/ 54 w 54"/>
                <a:gd name="T5" fmla="*/ 19 h 19"/>
                <a:gd name="T6" fmla="*/ 0 60000 65536"/>
                <a:gd name="T7" fmla="*/ 0 60000 65536"/>
                <a:gd name="T8" fmla="*/ 0 60000 65536"/>
                <a:gd name="T9" fmla="*/ 0 w 54"/>
                <a:gd name="T10" fmla="*/ 0 h 19"/>
                <a:gd name="T11" fmla="*/ 54 w 54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9">
                  <a:moveTo>
                    <a:pt x="0" y="0"/>
                  </a:moveTo>
                  <a:cubicBezTo>
                    <a:pt x="5" y="1"/>
                    <a:pt x="21" y="3"/>
                    <a:pt x="30" y="6"/>
                  </a:cubicBezTo>
                  <a:cubicBezTo>
                    <a:pt x="39" y="9"/>
                    <a:pt x="49" y="16"/>
                    <a:pt x="54" y="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07" name="Freeform 15"/>
            <p:cNvSpPr>
              <a:spLocks/>
            </p:cNvSpPr>
            <p:nvPr/>
          </p:nvSpPr>
          <p:spPr bwMode="auto">
            <a:xfrm>
              <a:off x="131" y="365"/>
              <a:ext cx="19" cy="40"/>
            </a:xfrm>
            <a:custGeom>
              <a:avLst/>
              <a:gdLst>
                <a:gd name="T0" fmla="*/ 19 w 19"/>
                <a:gd name="T1" fmla="*/ 0 h 40"/>
                <a:gd name="T2" fmla="*/ 3 w 19"/>
                <a:gd name="T3" fmla="*/ 12 h 40"/>
                <a:gd name="T4" fmla="*/ 0 w 19"/>
                <a:gd name="T5" fmla="*/ 40 h 40"/>
                <a:gd name="T6" fmla="*/ 0 60000 65536"/>
                <a:gd name="T7" fmla="*/ 0 60000 65536"/>
                <a:gd name="T8" fmla="*/ 0 60000 65536"/>
                <a:gd name="T9" fmla="*/ 0 w 19"/>
                <a:gd name="T10" fmla="*/ 0 h 40"/>
                <a:gd name="T11" fmla="*/ 19 w 19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40">
                  <a:moveTo>
                    <a:pt x="19" y="0"/>
                  </a:moveTo>
                  <a:cubicBezTo>
                    <a:pt x="16" y="2"/>
                    <a:pt x="6" y="5"/>
                    <a:pt x="3" y="12"/>
                  </a:cubicBezTo>
                  <a:cubicBezTo>
                    <a:pt x="0" y="19"/>
                    <a:pt x="1" y="34"/>
                    <a:pt x="0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08" name="Freeform 16"/>
            <p:cNvSpPr>
              <a:spLocks/>
            </p:cNvSpPr>
            <p:nvPr/>
          </p:nvSpPr>
          <p:spPr bwMode="auto">
            <a:xfrm>
              <a:off x="195" y="443"/>
              <a:ext cx="53" cy="34"/>
            </a:xfrm>
            <a:custGeom>
              <a:avLst/>
              <a:gdLst>
                <a:gd name="T0" fmla="*/ 0 w 53"/>
                <a:gd name="T1" fmla="*/ 0 h 34"/>
                <a:gd name="T2" fmla="*/ 41 w 53"/>
                <a:gd name="T3" fmla="*/ 19 h 34"/>
                <a:gd name="T4" fmla="*/ 53 w 53"/>
                <a:gd name="T5" fmla="*/ 34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cubicBezTo>
                    <a:pt x="7" y="3"/>
                    <a:pt x="32" y="13"/>
                    <a:pt x="41" y="19"/>
                  </a:cubicBezTo>
                  <a:cubicBezTo>
                    <a:pt x="50" y="25"/>
                    <a:pt x="51" y="31"/>
                    <a:pt x="53" y="3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09" name="Freeform 17"/>
            <p:cNvSpPr>
              <a:spLocks/>
            </p:cNvSpPr>
            <p:nvPr/>
          </p:nvSpPr>
          <p:spPr bwMode="auto">
            <a:xfrm>
              <a:off x="170" y="447"/>
              <a:ext cx="19" cy="57"/>
            </a:xfrm>
            <a:custGeom>
              <a:avLst/>
              <a:gdLst>
                <a:gd name="T0" fmla="*/ 19 w 19"/>
                <a:gd name="T1" fmla="*/ 0 h 57"/>
                <a:gd name="T2" fmla="*/ 3 w 19"/>
                <a:gd name="T3" fmla="*/ 33 h 57"/>
                <a:gd name="T4" fmla="*/ 3 w 19"/>
                <a:gd name="T5" fmla="*/ 57 h 57"/>
                <a:gd name="T6" fmla="*/ 0 60000 65536"/>
                <a:gd name="T7" fmla="*/ 0 60000 65536"/>
                <a:gd name="T8" fmla="*/ 0 60000 65536"/>
                <a:gd name="T9" fmla="*/ 0 w 19"/>
                <a:gd name="T10" fmla="*/ 0 h 57"/>
                <a:gd name="T11" fmla="*/ 19 w 19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7">
                  <a:moveTo>
                    <a:pt x="19" y="0"/>
                  </a:moveTo>
                  <a:cubicBezTo>
                    <a:pt x="16" y="5"/>
                    <a:pt x="6" y="24"/>
                    <a:pt x="3" y="33"/>
                  </a:cubicBezTo>
                  <a:cubicBezTo>
                    <a:pt x="0" y="42"/>
                    <a:pt x="3" y="52"/>
                    <a:pt x="3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10" name="Freeform 18"/>
            <p:cNvSpPr>
              <a:spLocks/>
            </p:cNvSpPr>
            <p:nvPr/>
          </p:nvSpPr>
          <p:spPr bwMode="auto">
            <a:xfrm>
              <a:off x="220" y="561"/>
              <a:ext cx="13" cy="81"/>
            </a:xfrm>
            <a:custGeom>
              <a:avLst/>
              <a:gdLst>
                <a:gd name="T0" fmla="*/ 13 w 13"/>
                <a:gd name="T1" fmla="*/ 0 h 81"/>
                <a:gd name="T2" fmla="*/ 2 w 13"/>
                <a:gd name="T3" fmla="*/ 48 h 81"/>
                <a:gd name="T4" fmla="*/ 2 w 13"/>
                <a:gd name="T5" fmla="*/ 81 h 81"/>
                <a:gd name="T6" fmla="*/ 0 60000 65536"/>
                <a:gd name="T7" fmla="*/ 0 60000 65536"/>
                <a:gd name="T8" fmla="*/ 0 60000 65536"/>
                <a:gd name="T9" fmla="*/ 0 w 13"/>
                <a:gd name="T10" fmla="*/ 0 h 81"/>
                <a:gd name="T11" fmla="*/ 13 w 13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81">
                  <a:moveTo>
                    <a:pt x="13" y="0"/>
                  </a:moveTo>
                  <a:cubicBezTo>
                    <a:pt x="11" y="8"/>
                    <a:pt x="4" y="35"/>
                    <a:pt x="2" y="48"/>
                  </a:cubicBezTo>
                  <a:cubicBezTo>
                    <a:pt x="0" y="61"/>
                    <a:pt x="2" y="74"/>
                    <a:pt x="2" y="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11" name="Freeform 19"/>
            <p:cNvSpPr>
              <a:spLocks/>
            </p:cNvSpPr>
            <p:nvPr/>
          </p:nvSpPr>
          <p:spPr bwMode="auto">
            <a:xfrm>
              <a:off x="243" y="570"/>
              <a:ext cx="60" cy="39"/>
            </a:xfrm>
            <a:custGeom>
              <a:avLst/>
              <a:gdLst>
                <a:gd name="T0" fmla="*/ 0 w 60"/>
                <a:gd name="T1" fmla="*/ 0 h 39"/>
                <a:gd name="T2" fmla="*/ 45 w 60"/>
                <a:gd name="T3" fmla="*/ 15 h 39"/>
                <a:gd name="T4" fmla="*/ 60 w 60"/>
                <a:gd name="T5" fmla="*/ 39 h 39"/>
                <a:gd name="T6" fmla="*/ 0 60000 65536"/>
                <a:gd name="T7" fmla="*/ 0 60000 65536"/>
                <a:gd name="T8" fmla="*/ 0 60000 65536"/>
                <a:gd name="T9" fmla="*/ 0 w 60"/>
                <a:gd name="T10" fmla="*/ 0 h 39"/>
                <a:gd name="T11" fmla="*/ 60 w 60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39">
                  <a:moveTo>
                    <a:pt x="0" y="0"/>
                  </a:moveTo>
                  <a:cubicBezTo>
                    <a:pt x="7" y="2"/>
                    <a:pt x="35" y="8"/>
                    <a:pt x="45" y="15"/>
                  </a:cubicBezTo>
                  <a:cubicBezTo>
                    <a:pt x="55" y="22"/>
                    <a:pt x="57" y="34"/>
                    <a:pt x="60" y="3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4580" name="Group 20"/>
          <p:cNvGrpSpPr>
            <a:grpSpLocks/>
          </p:cNvGrpSpPr>
          <p:nvPr/>
        </p:nvGrpSpPr>
        <p:grpSpPr bwMode="auto">
          <a:xfrm rot="-9017937">
            <a:off x="3005138" y="857250"/>
            <a:ext cx="477837" cy="658813"/>
            <a:chOff x="79" y="306"/>
            <a:chExt cx="260" cy="370"/>
          </a:xfrm>
        </p:grpSpPr>
        <p:sp>
          <p:nvSpPr>
            <p:cNvPr id="24796" name="Freeform 21"/>
            <p:cNvSpPr>
              <a:spLocks/>
            </p:cNvSpPr>
            <p:nvPr/>
          </p:nvSpPr>
          <p:spPr bwMode="auto">
            <a:xfrm>
              <a:off x="79" y="306"/>
              <a:ext cx="260" cy="370"/>
            </a:xfrm>
            <a:custGeom>
              <a:avLst/>
              <a:gdLst>
                <a:gd name="T0" fmla="*/ 16 w 260"/>
                <a:gd name="T1" fmla="*/ 35 h 370"/>
                <a:gd name="T2" fmla="*/ 9 w 260"/>
                <a:gd name="T3" fmla="*/ 102 h 370"/>
                <a:gd name="T4" fmla="*/ 69 w 260"/>
                <a:gd name="T5" fmla="*/ 120 h 370"/>
                <a:gd name="T6" fmla="*/ 70 w 260"/>
                <a:gd name="T7" fmla="*/ 140 h 370"/>
                <a:gd name="T8" fmla="*/ 55 w 260"/>
                <a:gd name="T9" fmla="*/ 183 h 370"/>
                <a:gd name="T10" fmla="*/ 69 w 260"/>
                <a:gd name="T11" fmla="*/ 231 h 370"/>
                <a:gd name="T12" fmla="*/ 80 w 260"/>
                <a:gd name="T13" fmla="*/ 245 h 370"/>
                <a:gd name="T14" fmla="*/ 123 w 260"/>
                <a:gd name="T15" fmla="*/ 246 h 370"/>
                <a:gd name="T16" fmla="*/ 114 w 260"/>
                <a:gd name="T17" fmla="*/ 284 h 370"/>
                <a:gd name="T18" fmla="*/ 129 w 260"/>
                <a:gd name="T19" fmla="*/ 342 h 370"/>
                <a:gd name="T20" fmla="*/ 183 w 260"/>
                <a:gd name="T21" fmla="*/ 369 h 370"/>
                <a:gd name="T22" fmla="*/ 251 w 260"/>
                <a:gd name="T23" fmla="*/ 333 h 370"/>
                <a:gd name="T24" fmla="*/ 235 w 260"/>
                <a:gd name="T25" fmla="*/ 249 h 370"/>
                <a:gd name="T26" fmla="*/ 170 w 260"/>
                <a:gd name="T27" fmla="*/ 218 h 370"/>
                <a:gd name="T28" fmla="*/ 180 w 260"/>
                <a:gd name="T29" fmla="*/ 200 h 370"/>
                <a:gd name="T30" fmla="*/ 209 w 260"/>
                <a:gd name="T31" fmla="*/ 165 h 370"/>
                <a:gd name="T32" fmla="*/ 182 w 260"/>
                <a:gd name="T33" fmla="*/ 123 h 370"/>
                <a:gd name="T34" fmla="*/ 138 w 260"/>
                <a:gd name="T35" fmla="*/ 113 h 370"/>
                <a:gd name="T36" fmla="*/ 167 w 260"/>
                <a:gd name="T37" fmla="*/ 51 h 370"/>
                <a:gd name="T38" fmla="*/ 97 w 260"/>
                <a:gd name="T39" fmla="*/ 5 h 370"/>
                <a:gd name="T40" fmla="*/ 31 w 260"/>
                <a:gd name="T41" fmla="*/ 18 h 370"/>
                <a:gd name="T42" fmla="*/ 16 w 260"/>
                <a:gd name="T43" fmla="*/ 35 h 3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0"/>
                <a:gd name="T67" fmla="*/ 0 h 370"/>
                <a:gd name="T68" fmla="*/ 260 w 260"/>
                <a:gd name="T69" fmla="*/ 370 h 3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0" h="370">
                  <a:moveTo>
                    <a:pt x="16" y="35"/>
                  </a:moveTo>
                  <a:cubicBezTo>
                    <a:pt x="12" y="49"/>
                    <a:pt x="0" y="88"/>
                    <a:pt x="9" y="102"/>
                  </a:cubicBezTo>
                  <a:cubicBezTo>
                    <a:pt x="18" y="116"/>
                    <a:pt x="59" y="114"/>
                    <a:pt x="69" y="120"/>
                  </a:cubicBezTo>
                  <a:cubicBezTo>
                    <a:pt x="79" y="126"/>
                    <a:pt x="72" y="130"/>
                    <a:pt x="70" y="140"/>
                  </a:cubicBezTo>
                  <a:cubicBezTo>
                    <a:pt x="68" y="150"/>
                    <a:pt x="55" y="168"/>
                    <a:pt x="55" y="183"/>
                  </a:cubicBezTo>
                  <a:cubicBezTo>
                    <a:pt x="55" y="198"/>
                    <a:pt x="65" y="221"/>
                    <a:pt x="69" y="231"/>
                  </a:cubicBezTo>
                  <a:cubicBezTo>
                    <a:pt x="73" y="241"/>
                    <a:pt x="71" y="242"/>
                    <a:pt x="80" y="245"/>
                  </a:cubicBezTo>
                  <a:cubicBezTo>
                    <a:pt x="89" y="248"/>
                    <a:pt x="117" y="240"/>
                    <a:pt x="123" y="246"/>
                  </a:cubicBezTo>
                  <a:cubicBezTo>
                    <a:pt x="129" y="252"/>
                    <a:pt x="113" y="268"/>
                    <a:pt x="114" y="284"/>
                  </a:cubicBezTo>
                  <a:cubicBezTo>
                    <a:pt x="115" y="300"/>
                    <a:pt x="118" y="328"/>
                    <a:pt x="129" y="342"/>
                  </a:cubicBezTo>
                  <a:cubicBezTo>
                    <a:pt x="140" y="356"/>
                    <a:pt x="163" y="370"/>
                    <a:pt x="183" y="369"/>
                  </a:cubicBezTo>
                  <a:cubicBezTo>
                    <a:pt x="203" y="368"/>
                    <a:pt x="242" y="353"/>
                    <a:pt x="251" y="333"/>
                  </a:cubicBezTo>
                  <a:cubicBezTo>
                    <a:pt x="260" y="313"/>
                    <a:pt x="248" y="268"/>
                    <a:pt x="235" y="249"/>
                  </a:cubicBezTo>
                  <a:cubicBezTo>
                    <a:pt x="222" y="230"/>
                    <a:pt x="179" y="226"/>
                    <a:pt x="170" y="218"/>
                  </a:cubicBezTo>
                  <a:cubicBezTo>
                    <a:pt x="161" y="210"/>
                    <a:pt x="174" y="209"/>
                    <a:pt x="180" y="200"/>
                  </a:cubicBezTo>
                  <a:cubicBezTo>
                    <a:pt x="186" y="191"/>
                    <a:pt x="209" y="178"/>
                    <a:pt x="209" y="165"/>
                  </a:cubicBezTo>
                  <a:cubicBezTo>
                    <a:pt x="209" y="152"/>
                    <a:pt x="194" y="132"/>
                    <a:pt x="182" y="123"/>
                  </a:cubicBezTo>
                  <a:cubicBezTo>
                    <a:pt x="170" y="114"/>
                    <a:pt x="140" y="125"/>
                    <a:pt x="138" y="113"/>
                  </a:cubicBezTo>
                  <a:cubicBezTo>
                    <a:pt x="136" y="101"/>
                    <a:pt x="174" y="69"/>
                    <a:pt x="167" y="51"/>
                  </a:cubicBezTo>
                  <a:cubicBezTo>
                    <a:pt x="160" y="33"/>
                    <a:pt x="120" y="10"/>
                    <a:pt x="97" y="5"/>
                  </a:cubicBezTo>
                  <a:cubicBezTo>
                    <a:pt x="74" y="0"/>
                    <a:pt x="45" y="13"/>
                    <a:pt x="31" y="18"/>
                  </a:cubicBezTo>
                  <a:cubicBezTo>
                    <a:pt x="17" y="23"/>
                    <a:pt x="20" y="21"/>
                    <a:pt x="16" y="35"/>
                  </a:cubicBez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797" name="Freeform 22"/>
            <p:cNvSpPr>
              <a:spLocks/>
            </p:cNvSpPr>
            <p:nvPr/>
          </p:nvSpPr>
          <p:spPr bwMode="auto">
            <a:xfrm>
              <a:off x="132" y="318"/>
              <a:ext cx="155" cy="347"/>
            </a:xfrm>
            <a:custGeom>
              <a:avLst/>
              <a:gdLst>
                <a:gd name="T0" fmla="*/ 0 w 155"/>
                <a:gd name="T1" fmla="*/ 0 h 347"/>
                <a:gd name="T2" fmla="*/ 45 w 155"/>
                <a:gd name="T3" fmla="*/ 98 h 347"/>
                <a:gd name="T4" fmla="*/ 78 w 155"/>
                <a:gd name="T5" fmla="*/ 171 h 347"/>
                <a:gd name="T6" fmla="*/ 117 w 155"/>
                <a:gd name="T7" fmla="*/ 284 h 347"/>
                <a:gd name="T8" fmla="*/ 155 w 155"/>
                <a:gd name="T9" fmla="*/ 347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347"/>
                <a:gd name="T17" fmla="*/ 155 w 155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347">
                  <a:moveTo>
                    <a:pt x="0" y="0"/>
                  </a:moveTo>
                  <a:cubicBezTo>
                    <a:pt x="16" y="34"/>
                    <a:pt x="32" y="69"/>
                    <a:pt x="45" y="98"/>
                  </a:cubicBezTo>
                  <a:cubicBezTo>
                    <a:pt x="58" y="127"/>
                    <a:pt x="66" y="140"/>
                    <a:pt x="78" y="171"/>
                  </a:cubicBezTo>
                  <a:cubicBezTo>
                    <a:pt x="90" y="202"/>
                    <a:pt x="104" y="255"/>
                    <a:pt x="117" y="284"/>
                  </a:cubicBezTo>
                  <a:cubicBezTo>
                    <a:pt x="130" y="313"/>
                    <a:pt x="148" y="336"/>
                    <a:pt x="155" y="347"/>
                  </a:cubicBezTo>
                </a:path>
              </a:pathLst>
            </a:cu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798" name="Freeform 23"/>
            <p:cNvSpPr>
              <a:spLocks/>
            </p:cNvSpPr>
            <p:nvPr/>
          </p:nvSpPr>
          <p:spPr bwMode="auto">
            <a:xfrm>
              <a:off x="164" y="365"/>
              <a:ext cx="54" cy="19"/>
            </a:xfrm>
            <a:custGeom>
              <a:avLst/>
              <a:gdLst>
                <a:gd name="T0" fmla="*/ 0 w 54"/>
                <a:gd name="T1" fmla="*/ 0 h 19"/>
                <a:gd name="T2" fmla="*/ 30 w 54"/>
                <a:gd name="T3" fmla="*/ 6 h 19"/>
                <a:gd name="T4" fmla="*/ 54 w 54"/>
                <a:gd name="T5" fmla="*/ 19 h 19"/>
                <a:gd name="T6" fmla="*/ 0 60000 65536"/>
                <a:gd name="T7" fmla="*/ 0 60000 65536"/>
                <a:gd name="T8" fmla="*/ 0 60000 65536"/>
                <a:gd name="T9" fmla="*/ 0 w 54"/>
                <a:gd name="T10" fmla="*/ 0 h 19"/>
                <a:gd name="T11" fmla="*/ 54 w 54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9">
                  <a:moveTo>
                    <a:pt x="0" y="0"/>
                  </a:moveTo>
                  <a:cubicBezTo>
                    <a:pt x="5" y="1"/>
                    <a:pt x="21" y="3"/>
                    <a:pt x="30" y="6"/>
                  </a:cubicBezTo>
                  <a:cubicBezTo>
                    <a:pt x="39" y="9"/>
                    <a:pt x="49" y="16"/>
                    <a:pt x="54" y="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799" name="Freeform 24"/>
            <p:cNvSpPr>
              <a:spLocks/>
            </p:cNvSpPr>
            <p:nvPr/>
          </p:nvSpPr>
          <p:spPr bwMode="auto">
            <a:xfrm>
              <a:off x="131" y="365"/>
              <a:ext cx="19" cy="40"/>
            </a:xfrm>
            <a:custGeom>
              <a:avLst/>
              <a:gdLst>
                <a:gd name="T0" fmla="*/ 19 w 19"/>
                <a:gd name="T1" fmla="*/ 0 h 40"/>
                <a:gd name="T2" fmla="*/ 3 w 19"/>
                <a:gd name="T3" fmla="*/ 12 h 40"/>
                <a:gd name="T4" fmla="*/ 0 w 19"/>
                <a:gd name="T5" fmla="*/ 40 h 40"/>
                <a:gd name="T6" fmla="*/ 0 60000 65536"/>
                <a:gd name="T7" fmla="*/ 0 60000 65536"/>
                <a:gd name="T8" fmla="*/ 0 60000 65536"/>
                <a:gd name="T9" fmla="*/ 0 w 19"/>
                <a:gd name="T10" fmla="*/ 0 h 40"/>
                <a:gd name="T11" fmla="*/ 19 w 19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40">
                  <a:moveTo>
                    <a:pt x="19" y="0"/>
                  </a:moveTo>
                  <a:cubicBezTo>
                    <a:pt x="16" y="2"/>
                    <a:pt x="6" y="5"/>
                    <a:pt x="3" y="12"/>
                  </a:cubicBezTo>
                  <a:cubicBezTo>
                    <a:pt x="0" y="19"/>
                    <a:pt x="1" y="34"/>
                    <a:pt x="0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00" name="Freeform 25"/>
            <p:cNvSpPr>
              <a:spLocks/>
            </p:cNvSpPr>
            <p:nvPr/>
          </p:nvSpPr>
          <p:spPr bwMode="auto">
            <a:xfrm>
              <a:off x="195" y="443"/>
              <a:ext cx="53" cy="34"/>
            </a:xfrm>
            <a:custGeom>
              <a:avLst/>
              <a:gdLst>
                <a:gd name="T0" fmla="*/ 0 w 53"/>
                <a:gd name="T1" fmla="*/ 0 h 34"/>
                <a:gd name="T2" fmla="*/ 41 w 53"/>
                <a:gd name="T3" fmla="*/ 19 h 34"/>
                <a:gd name="T4" fmla="*/ 53 w 53"/>
                <a:gd name="T5" fmla="*/ 34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cubicBezTo>
                    <a:pt x="7" y="3"/>
                    <a:pt x="32" y="13"/>
                    <a:pt x="41" y="19"/>
                  </a:cubicBezTo>
                  <a:cubicBezTo>
                    <a:pt x="50" y="25"/>
                    <a:pt x="51" y="31"/>
                    <a:pt x="53" y="3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01" name="Freeform 26"/>
            <p:cNvSpPr>
              <a:spLocks/>
            </p:cNvSpPr>
            <p:nvPr/>
          </p:nvSpPr>
          <p:spPr bwMode="auto">
            <a:xfrm>
              <a:off x="170" y="447"/>
              <a:ext cx="19" cy="57"/>
            </a:xfrm>
            <a:custGeom>
              <a:avLst/>
              <a:gdLst>
                <a:gd name="T0" fmla="*/ 19 w 19"/>
                <a:gd name="T1" fmla="*/ 0 h 57"/>
                <a:gd name="T2" fmla="*/ 3 w 19"/>
                <a:gd name="T3" fmla="*/ 33 h 57"/>
                <a:gd name="T4" fmla="*/ 3 w 19"/>
                <a:gd name="T5" fmla="*/ 57 h 57"/>
                <a:gd name="T6" fmla="*/ 0 60000 65536"/>
                <a:gd name="T7" fmla="*/ 0 60000 65536"/>
                <a:gd name="T8" fmla="*/ 0 60000 65536"/>
                <a:gd name="T9" fmla="*/ 0 w 19"/>
                <a:gd name="T10" fmla="*/ 0 h 57"/>
                <a:gd name="T11" fmla="*/ 19 w 19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7">
                  <a:moveTo>
                    <a:pt x="19" y="0"/>
                  </a:moveTo>
                  <a:cubicBezTo>
                    <a:pt x="16" y="5"/>
                    <a:pt x="6" y="24"/>
                    <a:pt x="3" y="33"/>
                  </a:cubicBezTo>
                  <a:cubicBezTo>
                    <a:pt x="0" y="42"/>
                    <a:pt x="3" y="52"/>
                    <a:pt x="3" y="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02" name="Freeform 27"/>
            <p:cNvSpPr>
              <a:spLocks/>
            </p:cNvSpPr>
            <p:nvPr/>
          </p:nvSpPr>
          <p:spPr bwMode="auto">
            <a:xfrm>
              <a:off x="220" y="561"/>
              <a:ext cx="13" cy="81"/>
            </a:xfrm>
            <a:custGeom>
              <a:avLst/>
              <a:gdLst>
                <a:gd name="T0" fmla="*/ 13 w 13"/>
                <a:gd name="T1" fmla="*/ 0 h 81"/>
                <a:gd name="T2" fmla="*/ 2 w 13"/>
                <a:gd name="T3" fmla="*/ 48 h 81"/>
                <a:gd name="T4" fmla="*/ 2 w 13"/>
                <a:gd name="T5" fmla="*/ 81 h 81"/>
                <a:gd name="T6" fmla="*/ 0 60000 65536"/>
                <a:gd name="T7" fmla="*/ 0 60000 65536"/>
                <a:gd name="T8" fmla="*/ 0 60000 65536"/>
                <a:gd name="T9" fmla="*/ 0 w 13"/>
                <a:gd name="T10" fmla="*/ 0 h 81"/>
                <a:gd name="T11" fmla="*/ 13 w 13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81">
                  <a:moveTo>
                    <a:pt x="13" y="0"/>
                  </a:moveTo>
                  <a:cubicBezTo>
                    <a:pt x="11" y="8"/>
                    <a:pt x="4" y="35"/>
                    <a:pt x="2" y="48"/>
                  </a:cubicBezTo>
                  <a:cubicBezTo>
                    <a:pt x="0" y="61"/>
                    <a:pt x="2" y="74"/>
                    <a:pt x="2" y="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03" name="Freeform 28"/>
            <p:cNvSpPr>
              <a:spLocks/>
            </p:cNvSpPr>
            <p:nvPr/>
          </p:nvSpPr>
          <p:spPr bwMode="auto">
            <a:xfrm>
              <a:off x="243" y="570"/>
              <a:ext cx="60" cy="39"/>
            </a:xfrm>
            <a:custGeom>
              <a:avLst/>
              <a:gdLst>
                <a:gd name="T0" fmla="*/ 0 w 60"/>
                <a:gd name="T1" fmla="*/ 0 h 39"/>
                <a:gd name="T2" fmla="*/ 45 w 60"/>
                <a:gd name="T3" fmla="*/ 15 h 39"/>
                <a:gd name="T4" fmla="*/ 60 w 60"/>
                <a:gd name="T5" fmla="*/ 39 h 39"/>
                <a:gd name="T6" fmla="*/ 0 60000 65536"/>
                <a:gd name="T7" fmla="*/ 0 60000 65536"/>
                <a:gd name="T8" fmla="*/ 0 60000 65536"/>
                <a:gd name="T9" fmla="*/ 0 w 60"/>
                <a:gd name="T10" fmla="*/ 0 h 39"/>
                <a:gd name="T11" fmla="*/ 60 w 60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39">
                  <a:moveTo>
                    <a:pt x="0" y="0"/>
                  </a:moveTo>
                  <a:cubicBezTo>
                    <a:pt x="7" y="2"/>
                    <a:pt x="35" y="8"/>
                    <a:pt x="45" y="15"/>
                  </a:cubicBezTo>
                  <a:cubicBezTo>
                    <a:pt x="55" y="22"/>
                    <a:pt x="57" y="34"/>
                    <a:pt x="60" y="3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581" name="Freeform 29"/>
          <p:cNvSpPr>
            <a:spLocks/>
          </p:cNvSpPr>
          <p:nvPr/>
        </p:nvSpPr>
        <p:spPr bwMode="auto">
          <a:xfrm>
            <a:off x="3160713" y="1581150"/>
            <a:ext cx="109537" cy="152400"/>
          </a:xfrm>
          <a:custGeom>
            <a:avLst/>
            <a:gdLst>
              <a:gd name="T0" fmla="*/ 2147483647 w 86"/>
              <a:gd name="T1" fmla="*/ 2147483647 h 64"/>
              <a:gd name="T2" fmla="*/ 2147483647 w 86"/>
              <a:gd name="T3" fmla="*/ 2147483647 h 64"/>
              <a:gd name="T4" fmla="*/ 0 w 86"/>
              <a:gd name="T5" fmla="*/ 0 h 64"/>
              <a:gd name="T6" fmla="*/ 0 60000 65536"/>
              <a:gd name="T7" fmla="*/ 0 60000 65536"/>
              <a:gd name="T8" fmla="*/ 0 60000 65536"/>
              <a:gd name="T9" fmla="*/ 0 w 86"/>
              <a:gd name="T10" fmla="*/ 0 h 64"/>
              <a:gd name="T11" fmla="*/ 86 w 86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64">
                <a:moveTo>
                  <a:pt x="86" y="1"/>
                </a:moveTo>
                <a:cubicBezTo>
                  <a:pt x="78" y="11"/>
                  <a:pt x="55" y="64"/>
                  <a:pt x="41" y="64"/>
                </a:cubicBezTo>
                <a:cubicBezTo>
                  <a:pt x="27" y="64"/>
                  <a:pt x="9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582" name="Group 116"/>
          <p:cNvGrpSpPr>
            <a:grpSpLocks/>
          </p:cNvGrpSpPr>
          <p:nvPr/>
        </p:nvGrpSpPr>
        <p:grpSpPr bwMode="auto">
          <a:xfrm>
            <a:off x="-88900" y="4019550"/>
            <a:ext cx="5611813" cy="3135313"/>
            <a:chOff x="-56" y="2532"/>
            <a:chExt cx="3535" cy="1975"/>
          </a:xfrm>
        </p:grpSpPr>
        <p:sp>
          <p:nvSpPr>
            <p:cNvPr id="24739" name="Freeform 117"/>
            <p:cNvSpPr>
              <a:spLocks/>
            </p:cNvSpPr>
            <p:nvPr/>
          </p:nvSpPr>
          <p:spPr bwMode="auto">
            <a:xfrm>
              <a:off x="19" y="2575"/>
              <a:ext cx="3394" cy="1876"/>
            </a:xfrm>
            <a:custGeom>
              <a:avLst/>
              <a:gdLst>
                <a:gd name="T0" fmla="*/ 0 w 4692"/>
                <a:gd name="T1" fmla="*/ 2 h 2286"/>
                <a:gd name="T2" fmla="*/ 1 w 4692"/>
                <a:gd name="T3" fmla="*/ 2 h 2286"/>
                <a:gd name="T4" fmla="*/ 1 w 4692"/>
                <a:gd name="T5" fmla="*/ 2 h 2286"/>
                <a:gd name="T6" fmla="*/ 1 w 4692"/>
                <a:gd name="T7" fmla="*/ 2 h 2286"/>
                <a:gd name="T8" fmla="*/ 1 w 4692"/>
                <a:gd name="T9" fmla="*/ 3 h 2286"/>
                <a:gd name="T10" fmla="*/ 1 w 4692"/>
                <a:gd name="T11" fmla="*/ 5 h 2286"/>
                <a:gd name="T12" fmla="*/ 1 w 4692"/>
                <a:gd name="T13" fmla="*/ 6 h 2286"/>
                <a:gd name="T14" fmla="*/ 1 w 4692"/>
                <a:gd name="T15" fmla="*/ 7 h 2286"/>
                <a:gd name="T16" fmla="*/ 1 w 4692"/>
                <a:gd name="T17" fmla="*/ 9 h 2286"/>
                <a:gd name="T18" fmla="*/ 1 w 4692"/>
                <a:gd name="T19" fmla="*/ 9 h 2286"/>
                <a:gd name="T20" fmla="*/ 1 w 4692"/>
                <a:gd name="T21" fmla="*/ 9 h 2286"/>
                <a:gd name="T22" fmla="*/ 1 w 4692"/>
                <a:gd name="T23" fmla="*/ 9 h 2286"/>
                <a:gd name="T24" fmla="*/ 1 w 4692"/>
                <a:gd name="T25" fmla="*/ 9 h 2286"/>
                <a:gd name="T26" fmla="*/ 1 w 4692"/>
                <a:gd name="T27" fmla="*/ 9 h 2286"/>
                <a:gd name="T28" fmla="*/ 1 w 4692"/>
                <a:gd name="T29" fmla="*/ 9 h 2286"/>
                <a:gd name="T30" fmla="*/ 1 w 4692"/>
                <a:gd name="T31" fmla="*/ 7 h 2286"/>
                <a:gd name="T32" fmla="*/ 1 w 4692"/>
                <a:gd name="T33" fmla="*/ 6 h 2286"/>
                <a:gd name="T34" fmla="*/ 1 w 4692"/>
                <a:gd name="T35" fmla="*/ 6 h 2286"/>
                <a:gd name="T36" fmla="*/ 1 w 4692"/>
                <a:gd name="T37" fmla="*/ 5 h 2286"/>
                <a:gd name="T38" fmla="*/ 1 w 4692"/>
                <a:gd name="T39" fmla="*/ 5 h 2286"/>
                <a:gd name="T40" fmla="*/ 1 w 4692"/>
                <a:gd name="T41" fmla="*/ 4 h 2286"/>
                <a:gd name="T42" fmla="*/ 1 w 4692"/>
                <a:gd name="T43" fmla="*/ 3 h 2286"/>
                <a:gd name="T44" fmla="*/ 1 w 4692"/>
                <a:gd name="T45" fmla="*/ 2 h 2286"/>
                <a:gd name="T46" fmla="*/ 0 w 4692"/>
                <a:gd name="T47" fmla="*/ 2 h 22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92"/>
                <a:gd name="T73" fmla="*/ 0 h 2286"/>
                <a:gd name="T74" fmla="*/ 4692 w 4692"/>
                <a:gd name="T75" fmla="*/ 2286 h 22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92" h="2286">
                  <a:moveTo>
                    <a:pt x="0" y="59"/>
                  </a:moveTo>
                  <a:cubicBezTo>
                    <a:pt x="161" y="0"/>
                    <a:pt x="488" y="146"/>
                    <a:pt x="760" y="211"/>
                  </a:cubicBezTo>
                  <a:cubicBezTo>
                    <a:pt x="1032" y="276"/>
                    <a:pt x="1368" y="389"/>
                    <a:pt x="1632" y="450"/>
                  </a:cubicBezTo>
                  <a:cubicBezTo>
                    <a:pt x="1896" y="511"/>
                    <a:pt x="2088" y="509"/>
                    <a:pt x="2344" y="579"/>
                  </a:cubicBezTo>
                  <a:cubicBezTo>
                    <a:pt x="2600" y="649"/>
                    <a:pt x="2921" y="755"/>
                    <a:pt x="3168" y="867"/>
                  </a:cubicBezTo>
                  <a:cubicBezTo>
                    <a:pt x="3415" y="979"/>
                    <a:pt x="3677" y="1160"/>
                    <a:pt x="3824" y="1251"/>
                  </a:cubicBezTo>
                  <a:cubicBezTo>
                    <a:pt x="3971" y="1342"/>
                    <a:pt x="3936" y="1303"/>
                    <a:pt x="4048" y="1411"/>
                  </a:cubicBezTo>
                  <a:cubicBezTo>
                    <a:pt x="4160" y="1519"/>
                    <a:pt x="4402" y="1764"/>
                    <a:pt x="4496" y="1899"/>
                  </a:cubicBezTo>
                  <a:cubicBezTo>
                    <a:pt x="4590" y="2034"/>
                    <a:pt x="4692" y="2160"/>
                    <a:pt x="4612" y="2223"/>
                  </a:cubicBezTo>
                  <a:cubicBezTo>
                    <a:pt x="4532" y="2286"/>
                    <a:pt x="4126" y="2269"/>
                    <a:pt x="4016" y="2275"/>
                  </a:cubicBezTo>
                  <a:cubicBezTo>
                    <a:pt x="3906" y="2281"/>
                    <a:pt x="3951" y="2266"/>
                    <a:pt x="3952" y="2259"/>
                  </a:cubicBezTo>
                  <a:cubicBezTo>
                    <a:pt x="3953" y="2252"/>
                    <a:pt x="4017" y="2242"/>
                    <a:pt x="4024" y="2235"/>
                  </a:cubicBezTo>
                  <a:cubicBezTo>
                    <a:pt x="4031" y="2228"/>
                    <a:pt x="4011" y="2223"/>
                    <a:pt x="3992" y="2219"/>
                  </a:cubicBezTo>
                  <a:cubicBezTo>
                    <a:pt x="3973" y="2215"/>
                    <a:pt x="3936" y="2227"/>
                    <a:pt x="3912" y="2211"/>
                  </a:cubicBezTo>
                  <a:cubicBezTo>
                    <a:pt x="3888" y="2195"/>
                    <a:pt x="3925" y="2186"/>
                    <a:pt x="3848" y="2123"/>
                  </a:cubicBezTo>
                  <a:cubicBezTo>
                    <a:pt x="3771" y="2060"/>
                    <a:pt x="3588" y="1923"/>
                    <a:pt x="3448" y="1835"/>
                  </a:cubicBezTo>
                  <a:cubicBezTo>
                    <a:pt x="3308" y="1747"/>
                    <a:pt x="3128" y="1662"/>
                    <a:pt x="3008" y="1595"/>
                  </a:cubicBezTo>
                  <a:cubicBezTo>
                    <a:pt x="2888" y="1528"/>
                    <a:pt x="2816" y="1478"/>
                    <a:pt x="2728" y="1435"/>
                  </a:cubicBezTo>
                  <a:cubicBezTo>
                    <a:pt x="2640" y="1392"/>
                    <a:pt x="2547" y="1364"/>
                    <a:pt x="2480" y="1339"/>
                  </a:cubicBezTo>
                  <a:cubicBezTo>
                    <a:pt x="2413" y="1314"/>
                    <a:pt x="2455" y="1326"/>
                    <a:pt x="2328" y="1283"/>
                  </a:cubicBezTo>
                  <a:cubicBezTo>
                    <a:pt x="2201" y="1240"/>
                    <a:pt x="1987" y="1155"/>
                    <a:pt x="1720" y="1083"/>
                  </a:cubicBezTo>
                  <a:cubicBezTo>
                    <a:pt x="1453" y="1011"/>
                    <a:pt x="987" y="916"/>
                    <a:pt x="728" y="851"/>
                  </a:cubicBezTo>
                  <a:cubicBezTo>
                    <a:pt x="469" y="786"/>
                    <a:pt x="289" y="823"/>
                    <a:pt x="168" y="691"/>
                  </a:cubicBezTo>
                  <a:cubicBezTo>
                    <a:pt x="47" y="559"/>
                    <a:pt x="35" y="191"/>
                    <a:pt x="0" y="59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4740" name="Group 118"/>
            <p:cNvGrpSpPr>
              <a:grpSpLocks/>
            </p:cNvGrpSpPr>
            <p:nvPr/>
          </p:nvGrpSpPr>
          <p:grpSpPr bwMode="auto">
            <a:xfrm rot="692077">
              <a:off x="14" y="2577"/>
              <a:ext cx="402" cy="82"/>
              <a:chOff x="218" y="3200"/>
              <a:chExt cx="499" cy="117"/>
            </a:xfrm>
          </p:grpSpPr>
          <p:sp>
            <p:nvSpPr>
              <p:cNvPr id="24794" name="AutoShape 119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95" name="AutoShape 120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41" name="Group 121"/>
            <p:cNvGrpSpPr>
              <a:grpSpLocks/>
            </p:cNvGrpSpPr>
            <p:nvPr/>
          </p:nvGrpSpPr>
          <p:grpSpPr bwMode="auto">
            <a:xfrm rot="1176330">
              <a:off x="390" y="2705"/>
              <a:ext cx="403" cy="82"/>
              <a:chOff x="218" y="3200"/>
              <a:chExt cx="499" cy="117"/>
            </a:xfrm>
          </p:grpSpPr>
          <p:sp>
            <p:nvSpPr>
              <p:cNvPr id="24792" name="AutoShape 122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93" name="AutoShape 123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42" name="Group 124"/>
            <p:cNvGrpSpPr>
              <a:grpSpLocks/>
            </p:cNvGrpSpPr>
            <p:nvPr/>
          </p:nvGrpSpPr>
          <p:grpSpPr bwMode="auto">
            <a:xfrm rot="993180">
              <a:off x="766" y="2835"/>
              <a:ext cx="403" cy="82"/>
              <a:chOff x="218" y="3200"/>
              <a:chExt cx="499" cy="117"/>
            </a:xfrm>
          </p:grpSpPr>
          <p:sp>
            <p:nvSpPr>
              <p:cNvPr id="24790" name="AutoShape 125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91" name="AutoShape 126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43" name="Group 127"/>
            <p:cNvGrpSpPr>
              <a:grpSpLocks/>
            </p:cNvGrpSpPr>
            <p:nvPr/>
          </p:nvGrpSpPr>
          <p:grpSpPr bwMode="auto">
            <a:xfrm rot="587175">
              <a:off x="1144" y="2931"/>
              <a:ext cx="402" cy="82"/>
              <a:chOff x="218" y="3200"/>
              <a:chExt cx="499" cy="117"/>
            </a:xfrm>
          </p:grpSpPr>
          <p:sp>
            <p:nvSpPr>
              <p:cNvPr id="24788" name="AutoShape 128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89" name="AutoShape 129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44" name="Group 130"/>
            <p:cNvGrpSpPr>
              <a:grpSpLocks/>
            </p:cNvGrpSpPr>
            <p:nvPr/>
          </p:nvGrpSpPr>
          <p:grpSpPr bwMode="auto">
            <a:xfrm rot="-10020009">
              <a:off x="1537" y="3018"/>
              <a:ext cx="403" cy="82"/>
              <a:chOff x="218" y="3200"/>
              <a:chExt cx="499" cy="117"/>
            </a:xfrm>
          </p:grpSpPr>
          <p:sp>
            <p:nvSpPr>
              <p:cNvPr id="24786" name="AutoShape 131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87" name="AutoShape 132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45" name="Group 133"/>
            <p:cNvGrpSpPr>
              <a:grpSpLocks/>
            </p:cNvGrpSpPr>
            <p:nvPr/>
          </p:nvGrpSpPr>
          <p:grpSpPr bwMode="auto">
            <a:xfrm rot="1702695">
              <a:off x="1889" y="3150"/>
              <a:ext cx="402" cy="82"/>
              <a:chOff x="218" y="3200"/>
              <a:chExt cx="499" cy="117"/>
            </a:xfrm>
          </p:grpSpPr>
          <p:sp>
            <p:nvSpPr>
              <p:cNvPr id="24784" name="AutoShape 134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85" name="AutoShape 135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46" name="Group 136"/>
            <p:cNvGrpSpPr>
              <a:grpSpLocks/>
            </p:cNvGrpSpPr>
            <p:nvPr/>
          </p:nvGrpSpPr>
          <p:grpSpPr bwMode="auto">
            <a:xfrm rot="1749576">
              <a:off x="2242" y="3326"/>
              <a:ext cx="402" cy="82"/>
              <a:chOff x="218" y="3200"/>
              <a:chExt cx="499" cy="117"/>
            </a:xfrm>
          </p:grpSpPr>
          <p:sp>
            <p:nvSpPr>
              <p:cNvPr id="24782" name="AutoShape 137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83" name="AutoShape 138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47" name="Group 139"/>
            <p:cNvGrpSpPr>
              <a:grpSpLocks/>
            </p:cNvGrpSpPr>
            <p:nvPr/>
          </p:nvGrpSpPr>
          <p:grpSpPr bwMode="auto">
            <a:xfrm rot="3235679">
              <a:off x="2844" y="3833"/>
              <a:ext cx="403" cy="83"/>
              <a:chOff x="218" y="3200"/>
              <a:chExt cx="499" cy="117"/>
            </a:xfrm>
          </p:grpSpPr>
          <p:sp>
            <p:nvSpPr>
              <p:cNvPr id="24780" name="AutoShape 140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81" name="AutoShape 141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48" name="Group 142"/>
            <p:cNvGrpSpPr>
              <a:grpSpLocks/>
            </p:cNvGrpSpPr>
            <p:nvPr/>
          </p:nvGrpSpPr>
          <p:grpSpPr bwMode="auto">
            <a:xfrm rot="2495624">
              <a:off x="2575" y="3539"/>
              <a:ext cx="403" cy="83"/>
              <a:chOff x="218" y="3200"/>
              <a:chExt cx="499" cy="117"/>
            </a:xfrm>
          </p:grpSpPr>
          <p:sp>
            <p:nvSpPr>
              <p:cNvPr id="24778" name="AutoShape 143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79" name="AutoShape 144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49" name="Group 145"/>
            <p:cNvGrpSpPr>
              <a:grpSpLocks/>
            </p:cNvGrpSpPr>
            <p:nvPr/>
          </p:nvGrpSpPr>
          <p:grpSpPr bwMode="auto">
            <a:xfrm rot="3303123">
              <a:off x="3047" y="4168"/>
              <a:ext cx="456" cy="72"/>
              <a:chOff x="218" y="3200"/>
              <a:chExt cx="499" cy="117"/>
            </a:xfrm>
          </p:grpSpPr>
          <p:sp>
            <p:nvSpPr>
              <p:cNvPr id="24776" name="AutoShape 146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77" name="AutoShape 147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50" name="Group 148"/>
            <p:cNvGrpSpPr>
              <a:grpSpLocks/>
            </p:cNvGrpSpPr>
            <p:nvPr/>
          </p:nvGrpSpPr>
          <p:grpSpPr bwMode="auto">
            <a:xfrm rot="1176330">
              <a:off x="72" y="3138"/>
              <a:ext cx="403" cy="82"/>
              <a:chOff x="218" y="3200"/>
              <a:chExt cx="499" cy="117"/>
            </a:xfrm>
          </p:grpSpPr>
          <p:sp>
            <p:nvSpPr>
              <p:cNvPr id="24774" name="AutoShape 149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75" name="AutoShape 150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51" name="Group 151"/>
            <p:cNvGrpSpPr>
              <a:grpSpLocks/>
            </p:cNvGrpSpPr>
            <p:nvPr/>
          </p:nvGrpSpPr>
          <p:grpSpPr bwMode="auto">
            <a:xfrm rot="993180">
              <a:off x="448" y="3268"/>
              <a:ext cx="403" cy="83"/>
              <a:chOff x="218" y="3200"/>
              <a:chExt cx="499" cy="117"/>
            </a:xfrm>
          </p:grpSpPr>
          <p:sp>
            <p:nvSpPr>
              <p:cNvPr id="24772" name="AutoShape 152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73" name="AutoShape 153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52" name="Group 154"/>
            <p:cNvGrpSpPr>
              <a:grpSpLocks/>
            </p:cNvGrpSpPr>
            <p:nvPr/>
          </p:nvGrpSpPr>
          <p:grpSpPr bwMode="auto">
            <a:xfrm rot="587175">
              <a:off x="826" y="3364"/>
              <a:ext cx="402" cy="83"/>
              <a:chOff x="218" y="3200"/>
              <a:chExt cx="499" cy="117"/>
            </a:xfrm>
          </p:grpSpPr>
          <p:sp>
            <p:nvSpPr>
              <p:cNvPr id="24770" name="AutoShape 155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71" name="AutoShape 156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53" name="Group 157"/>
            <p:cNvGrpSpPr>
              <a:grpSpLocks/>
            </p:cNvGrpSpPr>
            <p:nvPr/>
          </p:nvGrpSpPr>
          <p:grpSpPr bwMode="auto">
            <a:xfrm rot="-10107923">
              <a:off x="1219" y="3451"/>
              <a:ext cx="402" cy="83"/>
              <a:chOff x="218" y="3200"/>
              <a:chExt cx="499" cy="117"/>
            </a:xfrm>
          </p:grpSpPr>
          <p:sp>
            <p:nvSpPr>
              <p:cNvPr id="24768" name="AutoShape 158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69" name="AutoShape 159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54" name="Group 160"/>
            <p:cNvGrpSpPr>
              <a:grpSpLocks/>
            </p:cNvGrpSpPr>
            <p:nvPr/>
          </p:nvGrpSpPr>
          <p:grpSpPr bwMode="auto">
            <a:xfrm rot="1285518">
              <a:off x="1579" y="3575"/>
              <a:ext cx="402" cy="82"/>
              <a:chOff x="218" y="3200"/>
              <a:chExt cx="499" cy="117"/>
            </a:xfrm>
          </p:grpSpPr>
          <p:sp>
            <p:nvSpPr>
              <p:cNvPr id="24766" name="AutoShape 161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67" name="AutoShape 162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55" name="Group 163"/>
            <p:cNvGrpSpPr>
              <a:grpSpLocks/>
            </p:cNvGrpSpPr>
            <p:nvPr/>
          </p:nvGrpSpPr>
          <p:grpSpPr bwMode="auto">
            <a:xfrm rot="1749576">
              <a:off x="1924" y="3759"/>
              <a:ext cx="402" cy="82"/>
              <a:chOff x="218" y="3200"/>
              <a:chExt cx="499" cy="117"/>
            </a:xfrm>
          </p:grpSpPr>
          <p:sp>
            <p:nvSpPr>
              <p:cNvPr id="24764" name="AutoShape 164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65" name="AutoShape 165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56" name="Group 166"/>
            <p:cNvGrpSpPr>
              <a:grpSpLocks/>
            </p:cNvGrpSpPr>
            <p:nvPr/>
          </p:nvGrpSpPr>
          <p:grpSpPr bwMode="auto">
            <a:xfrm rot="2666038">
              <a:off x="2558" y="4251"/>
              <a:ext cx="403" cy="82"/>
              <a:chOff x="218" y="3200"/>
              <a:chExt cx="499" cy="117"/>
            </a:xfrm>
          </p:grpSpPr>
          <p:sp>
            <p:nvSpPr>
              <p:cNvPr id="24762" name="AutoShape 167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63" name="AutoShape 168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57" name="Group 169"/>
            <p:cNvGrpSpPr>
              <a:grpSpLocks/>
            </p:cNvGrpSpPr>
            <p:nvPr/>
          </p:nvGrpSpPr>
          <p:grpSpPr bwMode="auto">
            <a:xfrm rot="1925983">
              <a:off x="2256" y="3981"/>
              <a:ext cx="403" cy="82"/>
              <a:chOff x="218" y="3200"/>
              <a:chExt cx="499" cy="117"/>
            </a:xfrm>
          </p:grpSpPr>
          <p:sp>
            <p:nvSpPr>
              <p:cNvPr id="24760" name="AutoShape 170"/>
              <p:cNvSpPr>
                <a:spLocks noChangeArrowheads="1"/>
              </p:cNvSpPr>
              <p:nvPr/>
            </p:nvSpPr>
            <p:spPr bwMode="auto">
              <a:xfrm>
                <a:off x="218" y="3200"/>
                <a:ext cx="499" cy="117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761" name="AutoShape 171"/>
              <p:cNvSpPr>
                <a:spLocks noChangeArrowheads="1"/>
              </p:cNvSpPr>
              <p:nvPr/>
            </p:nvSpPr>
            <p:spPr bwMode="auto">
              <a:xfrm>
                <a:off x="427" y="3245"/>
                <a:ext cx="82" cy="27"/>
              </a:xfrm>
              <a:prstGeom prst="roundRect">
                <a:avLst>
                  <a:gd name="adj" fmla="val 16667"/>
                </a:avLst>
              </a:prstGeom>
              <a:solidFill>
                <a:srgbClr val="866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4758" name="Rectangle 172"/>
            <p:cNvSpPr>
              <a:spLocks noChangeArrowheads="1"/>
            </p:cNvSpPr>
            <p:nvPr/>
          </p:nvSpPr>
          <p:spPr bwMode="auto">
            <a:xfrm>
              <a:off x="-56" y="2532"/>
              <a:ext cx="150" cy="61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1200" b="1">
                <a:latin typeface="Times New Roman" pitchFamily="18" charset="0"/>
              </a:endParaRPr>
            </a:p>
          </p:txBody>
        </p:sp>
        <p:sp>
          <p:nvSpPr>
            <p:cNvPr id="24759" name="Rectangle 173"/>
            <p:cNvSpPr>
              <a:spLocks noChangeArrowheads="1"/>
            </p:cNvSpPr>
            <p:nvPr/>
          </p:nvSpPr>
          <p:spPr bwMode="auto">
            <a:xfrm rot="-5546199">
              <a:off x="3036" y="4064"/>
              <a:ext cx="151" cy="73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fr-FR" sz="1200" b="1">
                <a:latin typeface="Times New Roman" pitchFamily="18" charset="0"/>
              </a:endParaRPr>
            </a:p>
          </p:txBody>
        </p:sp>
      </p:grpSp>
      <p:sp>
        <p:nvSpPr>
          <p:cNvPr id="24583" name="Rectangle 115"/>
          <p:cNvSpPr>
            <a:spLocks noChangeArrowheads="1"/>
          </p:cNvSpPr>
          <p:nvPr/>
        </p:nvSpPr>
        <p:spPr bwMode="auto">
          <a:xfrm>
            <a:off x="209550" y="6059488"/>
            <a:ext cx="828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 b="1">
                <a:solidFill>
                  <a:schemeClr val="accent2"/>
                </a:solidFill>
                <a:latin typeface="Times New Roman" pitchFamily="18" charset="0"/>
              </a:rPr>
              <a:t>Monocyte</a:t>
            </a:r>
          </a:p>
        </p:txBody>
      </p:sp>
      <p:grpSp>
        <p:nvGrpSpPr>
          <p:cNvPr id="24" name="Group 174"/>
          <p:cNvGrpSpPr>
            <a:grpSpLocks/>
          </p:cNvGrpSpPr>
          <p:nvPr/>
        </p:nvGrpSpPr>
        <p:grpSpPr bwMode="auto">
          <a:xfrm>
            <a:off x="200025" y="4325938"/>
            <a:ext cx="477838" cy="500062"/>
            <a:chOff x="3728" y="3470"/>
            <a:chExt cx="332" cy="319"/>
          </a:xfrm>
        </p:grpSpPr>
        <p:sp>
          <p:nvSpPr>
            <p:cNvPr id="24737" name="Freeform 175"/>
            <p:cNvSpPr>
              <a:spLocks/>
            </p:cNvSpPr>
            <p:nvPr/>
          </p:nvSpPr>
          <p:spPr bwMode="auto">
            <a:xfrm>
              <a:off x="3728" y="3470"/>
              <a:ext cx="332" cy="319"/>
            </a:xfrm>
            <a:custGeom>
              <a:avLst/>
              <a:gdLst>
                <a:gd name="T0" fmla="*/ 97 w 332"/>
                <a:gd name="T1" fmla="*/ 10 h 319"/>
                <a:gd name="T2" fmla="*/ 84 w 332"/>
                <a:gd name="T3" fmla="*/ 10 h 319"/>
                <a:gd name="T4" fmla="*/ 67 w 332"/>
                <a:gd name="T5" fmla="*/ 19 h 319"/>
                <a:gd name="T6" fmla="*/ 54 w 332"/>
                <a:gd name="T7" fmla="*/ 30 h 319"/>
                <a:gd name="T8" fmla="*/ 40 w 332"/>
                <a:gd name="T9" fmla="*/ 39 h 319"/>
                <a:gd name="T10" fmla="*/ 30 w 332"/>
                <a:gd name="T11" fmla="*/ 51 h 319"/>
                <a:gd name="T12" fmla="*/ 19 w 332"/>
                <a:gd name="T13" fmla="*/ 64 h 319"/>
                <a:gd name="T14" fmla="*/ 13 w 332"/>
                <a:gd name="T15" fmla="*/ 78 h 319"/>
                <a:gd name="T16" fmla="*/ 7 w 332"/>
                <a:gd name="T17" fmla="*/ 91 h 319"/>
                <a:gd name="T18" fmla="*/ 3 w 332"/>
                <a:gd name="T19" fmla="*/ 105 h 319"/>
                <a:gd name="T20" fmla="*/ 1 w 332"/>
                <a:gd name="T21" fmla="*/ 118 h 319"/>
                <a:gd name="T22" fmla="*/ 1 w 332"/>
                <a:gd name="T23" fmla="*/ 133 h 319"/>
                <a:gd name="T24" fmla="*/ 1 w 332"/>
                <a:gd name="T25" fmla="*/ 147 h 319"/>
                <a:gd name="T26" fmla="*/ 0 w 332"/>
                <a:gd name="T27" fmla="*/ 163 h 319"/>
                <a:gd name="T28" fmla="*/ 0 w 332"/>
                <a:gd name="T29" fmla="*/ 177 h 319"/>
                <a:gd name="T30" fmla="*/ 1 w 332"/>
                <a:gd name="T31" fmla="*/ 192 h 319"/>
                <a:gd name="T32" fmla="*/ 7 w 332"/>
                <a:gd name="T33" fmla="*/ 207 h 319"/>
                <a:gd name="T34" fmla="*/ 21 w 332"/>
                <a:gd name="T35" fmla="*/ 222 h 319"/>
                <a:gd name="T36" fmla="*/ 33 w 332"/>
                <a:gd name="T37" fmla="*/ 237 h 319"/>
                <a:gd name="T38" fmla="*/ 37 w 332"/>
                <a:gd name="T39" fmla="*/ 250 h 319"/>
                <a:gd name="T40" fmla="*/ 45 w 332"/>
                <a:gd name="T41" fmla="*/ 271 h 319"/>
                <a:gd name="T42" fmla="*/ 54 w 332"/>
                <a:gd name="T43" fmla="*/ 285 h 319"/>
                <a:gd name="T44" fmla="*/ 78 w 332"/>
                <a:gd name="T45" fmla="*/ 297 h 319"/>
                <a:gd name="T46" fmla="*/ 100 w 332"/>
                <a:gd name="T47" fmla="*/ 300 h 319"/>
                <a:gd name="T48" fmla="*/ 124 w 332"/>
                <a:gd name="T49" fmla="*/ 306 h 319"/>
                <a:gd name="T50" fmla="*/ 159 w 332"/>
                <a:gd name="T51" fmla="*/ 313 h 319"/>
                <a:gd name="T52" fmla="*/ 186 w 332"/>
                <a:gd name="T53" fmla="*/ 318 h 319"/>
                <a:gd name="T54" fmla="*/ 213 w 332"/>
                <a:gd name="T55" fmla="*/ 318 h 319"/>
                <a:gd name="T56" fmla="*/ 238 w 332"/>
                <a:gd name="T57" fmla="*/ 318 h 319"/>
                <a:gd name="T58" fmla="*/ 262 w 332"/>
                <a:gd name="T59" fmla="*/ 316 h 319"/>
                <a:gd name="T60" fmla="*/ 277 w 332"/>
                <a:gd name="T61" fmla="*/ 312 h 319"/>
                <a:gd name="T62" fmla="*/ 291 w 332"/>
                <a:gd name="T63" fmla="*/ 304 h 319"/>
                <a:gd name="T64" fmla="*/ 306 w 332"/>
                <a:gd name="T65" fmla="*/ 291 h 319"/>
                <a:gd name="T66" fmla="*/ 316 w 332"/>
                <a:gd name="T67" fmla="*/ 277 h 319"/>
                <a:gd name="T68" fmla="*/ 325 w 332"/>
                <a:gd name="T69" fmla="*/ 261 h 319"/>
                <a:gd name="T70" fmla="*/ 328 w 332"/>
                <a:gd name="T71" fmla="*/ 247 h 319"/>
                <a:gd name="T72" fmla="*/ 330 w 332"/>
                <a:gd name="T73" fmla="*/ 234 h 319"/>
                <a:gd name="T74" fmla="*/ 330 w 332"/>
                <a:gd name="T75" fmla="*/ 217 h 319"/>
                <a:gd name="T76" fmla="*/ 331 w 332"/>
                <a:gd name="T77" fmla="*/ 198 h 319"/>
                <a:gd name="T78" fmla="*/ 331 w 332"/>
                <a:gd name="T79" fmla="*/ 174 h 319"/>
                <a:gd name="T80" fmla="*/ 328 w 332"/>
                <a:gd name="T81" fmla="*/ 159 h 319"/>
                <a:gd name="T82" fmla="*/ 325 w 332"/>
                <a:gd name="T83" fmla="*/ 144 h 319"/>
                <a:gd name="T84" fmla="*/ 324 w 332"/>
                <a:gd name="T85" fmla="*/ 129 h 319"/>
                <a:gd name="T86" fmla="*/ 324 w 332"/>
                <a:gd name="T87" fmla="*/ 115 h 319"/>
                <a:gd name="T88" fmla="*/ 321 w 332"/>
                <a:gd name="T89" fmla="*/ 102 h 319"/>
                <a:gd name="T90" fmla="*/ 316 w 332"/>
                <a:gd name="T91" fmla="*/ 87 h 319"/>
                <a:gd name="T92" fmla="*/ 312 w 332"/>
                <a:gd name="T93" fmla="*/ 73 h 319"/>
                <a:gd name="T94" fmla="*/ 301 w 332"/>
                <a:gd name="T95" fmla="*/ 55 h 319"/>
                <a:gd name="T96" fmla="*/ 289 w 332"/>
                <a:gd name="T97" fmla="*/ 43 h 319"/>
                <a:gd name="T98" fmla="*/ 274 w 332"/>
                <a:gd name="T99" fmla="*/ 31 h 319"/>
                <a:gd name="T100" fmla="*/ 258 w 332"/>
                <a:gd name="T101" fmla="*/ 21 h 319"/>
                <a:gd name="T102" fmla="*/ 243 w 332"/>
                <a:gd name="T103" fmla="*/ 15 h 319"/>
                <a:gd name="T104" fmla="*/ 226 w 332"/>
                <a:gd name="T105" fmla="*/ 7 h 319"/>
                <a:gd name="T106" fmla="*/ 204 w 332"/>
                <a:gd name="T107" fmla="*/ 4 h 319"/>
                <a:gd name="T108" fmla="*/ 189 w 332"/>
                <a:gd name="T109" fmla="*/ 1 h 319"/>
                <a:gd name="T110" fmla="*/ 162 w 332"/>
                <a:gd name="T111" fmla="*/ 0 h 319"/>
                <a:gd name="T112" fmla="*/ 145 w 332"/>
                <a:gd name="T113" fmla="*/ 0 h 319"/>
                <a:gd name="T114" fmla="*/ 132 w 332"/>
                <a:gd name="T115" fmla="*/ 0 h 319"/>
                <a:gd name="T116" fmla="*/ 117 w 332"/>
                <a:gd name="T117" fmla="*/ 1 h 319"/>
                <a:gd name="T118" fmla="*/ 103 w 332"/>
                <a:gd name="T119" fmla="*/ 6 h 319"/>
                <a:gd name="T120" fmla="*/ 90 w 332"/>
                <a:gd name="T121" fmla="*/ 9 h 3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2"/>
                <a:gd name="T184" fmla="*/ 0 h 319"/>
                <a:gd name="T185" fmla="*/ 332 w 332"/>
                <a:gd name="T186" fmla="*/ 319 h 3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2" h="319">
                  <a:moveTo>
                    <a:pt x="112" y="34"/>
                  </a:moveTo>
                  <a:lnTo>
                    <a:pt x="102" y="10"/>
                  </a:lnTo>
                  <a:lnTo>
                    <a:pt x="97" y="10"/>
                  </a:lnTo>
                  <a:lnTo>
                    <a:pt x="93" y="10"/>
                  </a:lnTo>
                  <a:lnTo>
                    <a:pt x="88" y="10"/>
                  </a:lnTo>
                  <a:lnTo>
                    <a:pt x="84" y="10"/>
                  </a:lnTo>
                  <a:lnTo>
                    <a:pt x="79" y="12"/>
                  </a:lnTo>
                  <a:lnTo>
                    <a:pt x="73" y="16"/>
                  </a:lnTo>
                  <a:lnTo>
                    <a:pt x="67" y="19"/>
                  </a:lnTo>
                  <a:lnTo>
                    <a:pt x="63" y="22"/>
                  </a:lnTo>
                  <a:lnTo>
                    <a:pt x="58" y="27"/>
                  </a:lnTo>
                  <a:lnTo>
                    <a:pt x="54" y="30"/>
                  </a:lnTo>
                  <a:lnTo>
                    <a:pt x="49" y="33"/>
                  </a:lnTo>
                  <a:lnTo>
                    <a:pt x="45" y="34"/>
                  </a:lnTo>
                  <a:lnTo>
                    <a:pt x="40" y="39"/>
                  </a:lnTo>
                  <a:lnTo>
                    <a:pt x="36" y="42"/>
                  </a:lnTo>
                  <a:lnTo>
                    <a:pt x="33" y="46"/>
                  </a:lnTo>
                  <a:lnTo>
                    <a:pt x="30" y="51"/>
                  </a:lnTo>
                  <a:lnTo>
                    <a:pt x="25" y="55"/>
                  </a:lnTo>
                  <a:lnTo>
                    <a:pt x="22" y="60"/>
                  </a:lnTo>
                  <a:lnTo>
                    <a:pt x="19" y="64"/>
                  </a:lnTo>
                  <a:lnTo>
                    <a:pt x="18" y="69"/>
                  </a:lnTo>
                  <a:lnTo>
                    <a:pt x="16" y="73"/>
                  </a:lnTo>
                  <a:lnTo>
                    <a:pt x="13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7" y="91"/>
                  </a:lnTo>
                  <a:lnTo>
                    <a:pt x="6" y="96"/>
                  </a:lnTo>
                  <a:lnTo>
                    <a:pt x="4" y="100"/>
                  </a:lnTo>
                  <a:lnTo>
                    <a:pt x="3" y="105"/>
                  </a:lnTo>
                  <a:lnTo>
                    <a:pt x="3" y="109"/>
                  </a:lnTo>
                  <a:lnTo>
                    <a:pt x="3" y="114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1" y="127"/>
                  </a:lnTo>
                  <a:lnTo>
                    <a:pt x="1" y="133"/>
                  </a:lnTo>
                  <a:lnTo>
                    <a:pt x="1" y="138"/>
                  </a:lnTo>
                  <a:lnTo>
                    <a:pt x="1" y="142"/>
                  </a:lnTo>
                  <a:lnTo>
                    <a:pt x="1" y="147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8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0" y="183"/>
                  </a:lnTo>
                  <a:lnTo>
                    <a:pt x="0" y="187"/>
                  </a:lnTo>
                  <a:lnTo>
                    <a:pt x="1" y="192"/>
                  </a:lnTo>
                  <a:lnTo>
                    <a:pt x="3" y="196"/>
                  </a:lnTo>
                  <a:lnTo>
                    <a:pt x="4" y="201"/>
                  </a:lnTo>
                  <a:lnTo>
                    <a:pt x="7" y="207"/>
                  </a:lnTo>
                  <a:lnTo>
                    <a:pt x="12" y="211"/>
                  </a:lnTo>
                  <a:lnTo>
                    <a:pt x="18" y="217"/>
                  </a:lnTo>
                  <a:lnTo>
                    <a:pt x="21" y="222"/>
                  </a:lnTo>
                  <a:lnTo>
                    <a:pt x="24" y="226"/>
                  </a:lnTo>
                  <a:lnTo>
                    <a:pt x="28" y="232"/>
                  </a:lnTo>
                  <a:lnTo>
                    <a:pt x="33" y="237"/>
                  </a:lnTo>
                  <a:lnTo>
                    <a:pt x="34" y="241"/>
                  </a:lnTo>
                  <a:lnTo>
                    <a:pt x="36" y="246"/>
                  </a:lnTo>
                  <a:lnTo>
                    <a:pt x="37" y="250"/>
                  </a:lnTo>
                  <a:lnTo>
                    <a:pt x="40" y="256"/>
                  </a:lnTo>
                  <a:lnTo>
                    <a:pt x="42" y="265"/>
                  </a:lnTo>
                  <a:lnTo>
                    <a:pt x="45" y="271"/>
                  </a:lnTo>
                  <a:lnTo>
                    <a:pt x="48" y="276"/>
                  </a:lnTo>
                  <a:lnTo>
                    <a:pt x="52" y="280"/>
                  </a:lnTo>
                  <a:lnTo>
                    <a:pt x="54" y="285"/>
                  </a:lnTo>
                  <a:lnTo>
                    <a:pt x="60" y="291"/>
                  </a:lnTo>
                  <a:lnTo>
                    <a:pt x="72" y="295"/>
                  </a:lnTo>
                  <a:lnTo>
                    <a:pt x="78" y="297"/>
                  </a:lnTo>
                  <a:lnTo>
                    <a:pt x="82" y="298"/>
                  </a:lnTo>
                  <a:lnTo>
                    <a:pt x="91" y="300"/>
                  </a:lnTo>
                  <a:lnTo>
                    <a:pt x="100" y="300"/>
                  </a:lnTo>
                  <a:lnTo>
                    <a:pt x="109" y="301"/>
                  </a:lnTo>
                  <a:lnTo>
                    <a:pt x="118" y="303"/>
                  </a:lnTo>
                  <a:lnTo>
                    <a:pt x="124" y="306"/>
                  </a:lnTo>
                  <a:lnTo>
                    <a:pt x="136" y="309"/>
                  </a:lnTo>
                  <a:lnTo>
                    <a:pt x="145" y="310"/>
                  </a:lnTo>
                  <a:lnTo>
                    <a:pt x="159" y="313"/>
                  </a:lnTo>
                  <a:lnTo>
                    <a:pt x="171" y="315"/>
                  </a:lnTo>
                  <a:lnTo>
                    <a:pt x="177" y="316"/>
                  </a:lnTo>
                  <a:lnTo>
                    <a:pt x="186" y="318"/>
                  </a:lnTo>
                  <a:lnTo>
                    <a:pt x="196" y="318"/>
                  </a:lnTo>
                  <a:lnTo>
                    <a:pt x="208" y="318"/>
                  </a:lnTo>
                  <a:lnTo>
                    <a:pt x="213" y="318"/>
                  </a:lnTo>
                  <a:lnTo>
                    <a:pt x="222" y="318"/>
                  </a:lnTo>
                  <a:lnTo>
                    <a:pt x="226" y="318"/>
                  </a:lnTo>
                  <a:lnTo>
                    <a:pt x="238" y="318"/>
                  </a:lnTo>
                  <a:lnTo>
                    <a:pt x="243" y="318"/>
                  </a:lnTo>
                  <a:lnTo>
                    <a:pt x="258" y="318"/>
                  </a:lnTo>
                  <a:lnTo>
                    <a:pt x="262" y="316"/>
                  </a:lnTo>
                  <a:lnTo>
                    <a:pt x="268" y="316"/>
                  </a:lnTo>
                  <a:lnTo>
                    <a:pt x="273" y="315"/>
                  </a:lnTo>
                  <a:lnTo>
                    <a:pt x="277" y="312"/>
                  </a:lnTo>
                  <a:lnTo>
                    <a:pt x="282" y="310"/>
                  </a:lnTo>
                  <a:lnTo>
                    <a:pt x="286" y="307"/>
                  </a:lnTo>
                  <a:lnTo>
                    <a:pt x="291" y="304"/>
                  </a:lnTo>
                  <a:lnTo>
                    <a:pt x="295" y="300"/>
                  </a:lnTo>
                  <a:lnTo>
                    <a:pt x="301" y="295"/>
                  </a:lnTo>
                  <a:lnTo>
                    <a:pt x="306" y="291"/>
                  </a:lnTo>
                  <a:lnTo>
                    <a:pt x="309" y="286"/>
                  </a:lnTo>
                  <a:lnTo>
                    <a:pt x="313" y="282"/>
                  </a:lnTo>
                  <a:lnTo>
                    <a:pt x="316" y="277"/>
                  </a:lnTo>
                  <a:lnTo>
                    <a:pt x="319" y="271"/>
                  </a:lnTo>
                  <a:lnTo>
                    <a:pt x="322" y="265"/>
                  </a:lnTo>
                  <a:lnTo>
                    <a:pt x="325" y="261"/>
                  </a:lnTo>
                  <a:lnTo>
                    <a:pt x="325" y="256"/>
                  </a:lnTo>
                  <a:lnTo>
                    <a:pt x="327" y="252"/>
                  </a:lnTo>
                  <a:lnTo>
                    <a:pt x="328" y="247"/>
                  </a:lnTo>
                  <a:lnTo>
                    <a:pt x="330" y="243"/>
                  </a:lnTo>
                  <a:lnTo>
                    <a:pt x="330" y="238"/>
                  </a:lnTo>
                  <a:lnTo>
                    <a:pt x="330" y="234"/>
                  </a:lnTo>
                  <a:lnTo>
                    <a:pt x="330" y="228"/>
                  </a:lnTo>
                  <a:lnTo>
                    <a:pt x="330" y="222"/>
                  </a:lnTo>
                  <a:lnTo>
                    <a:pt x="330" y="217"/>
                  </a:lnTo>
                  <a:lnTo>
                    <a:pt x="330" y="213"/>
                  </a:lnTo>
                  <a:lnTo>
                    <a:pt x="330" y="204"/>
                  </a:lnTo>
                  <a:lnTo>
                    <a:pt x="331" y="198"/>
                  </a:lnTo>
                  <a:lnTo>
                    <a:pt x="331" y="192"/>
                  </a:lnTo>
                  <a:lnTo>
                    <a:pt x="331" y="186"/>
                  </a:lnTo>
                  <a:lnTo>
                    <a:pt x="331" y="174"/>
                  </a:lnTo>
                  <a:lnTo>
                    <a:pt x="330" y="169"/>
                  </a:lnTo>
                  <a:lnTo>
                    <a:pt x="330" y="163"/>
                  </a:lnTo>
                  <a:lnTo>
                    <a:pt x="328" y="159"/>
                  </a:lnTo>
                  <a:lnTo>
                    <a:pt x="328" y="153"/>
                  </a:lnTo>
                  <a:lnTo>
                    <a:pt x="327" y="148"/>
                  </a:lnTo>
                  <a:lnTo>
                    <a:pt x="325" y="144"/>
                  </a:lnTo>
                  <a:lnTo>
                    <a:pt x="325" y="139"/>
                  </a:lnTo>
                  <a:lnTo>
                    <a:pt x="325" y="133"/>
                  </a:lnTo>
                  <a:lnTo>
                    <a:pt x="324" y="129"/>
                  </a:lnTo>
                  <a:lnTo>
                    <a:pt x="324" y="124"/>
                  </a:lnTo>
                  <a:lnTo>
                    <a:pt x="324" y="120"/>
                  </a:lnTo>
                  <a:lnTo>
                    <a:pt x="324" y="115"/>
                  </a:lnTo>
                  <a:lnTo>
                    <a:pt x="322" y="111"/>
                  </a:lnTo>
                  <a:lnTo>
                    <a:pt x="321" y="106"/>
                  </a:lnTo>
                  <a:lnTo>
                    <a:pt x="321" y="102"/>
                  </a:lnTo>
                  <a:lnTo>
                    <a:pt x="319" y="97"/>
                  </a:lnTo>
                  <a:lnTo>
                    <a:pt x="318" y="91"/>
                  </a:lnTo>
                  <a:lnTo>
                    <a:pt x="316" y="87"/>
                  </a:lnTo>
                  <a:lnTo>
                    <a:pt x="313" y="82"/>
                  </a:lnTo>
                  <a:lnTo>
                    <a:pt x="313" y="78"/>
                  </a:lnTo>
                  <a:lnTo>
                    <a:pt x="312" y="73"/>
                  </a:lnTo>
                  <a:lnTo>
                    <a:pt x="309" y="69"/>
                  </a:lnTo>
                  <a:lnTo>
                    <a:pt x="306" y="60"/>
                  </a:lnTo>
                  <a:lnTo>
                    <a:pt x="301" y="55"/>
                  </a:lnTo>
                  <a:lnTo>
                    <a:pt x="297" y="52"/>
                  </a:lnTo>
                  <a:lnTo>
                    <a:pt x="294" y="48"/>
                  </a:lnTo>
                  <a:lnTo>
                    <a:pt x="289" y="43"/>
                  </a:lnTo>
                  <a:lnTo>
                    <a:pt x="285" y="39"/>
                  </a:lnTo>
                  <a:lnTo>
                    <a:pt x="279" y="36"/>
                  </a:lnTo>
                  <a:lnTo>
                    <a:pt x="274" y="31"/>
                  </a:lnTo>
                  <a:lnTo>
                    <a:pt x="268" y="27"/>
                  </a:lnTo>
                  <a:lnTo>
                    <a:pt x="264" y="24"/>
                  </a:lnTo>
                  <a:lnTo>
                    <a:pt x="258" y="21"/>
                  </a:lnTo>
                  <a:lnTo>
                    <a:pt x="253" y="19"/>
                  </a:lnTo>
                  <a:lnTo>
                    <a:pt x="249" y="18"/>
                  </a:lnTo>
                  <a:lnTo>
                    <a:pt x="243" y="15"/>
                  </a:lnTo>
                  <a:lnTo>
                    <a:pt x="237" y="12"/>
                  </a:lnTo>
                  <a:lnTo>
                    <a:pt x="232" y="10"/>
                  </a:lnTo>
                  <a:lnTo>
                    <a:pt x="226" y="7"/>
                  </a:lnTo>
                  <a:lnTo>
                    <a:pt x="217" y="6"/>
                  </a:lnTo>
                  <a:lnTo>
                    <a:pt x="208" y="4"/>
                  </a:lnTo>
                  <a:lnTo>
                    <a:pt x="204" y="4"/>
                  </a:lnTo>
                  <a:lnTo>
                    <a:pt x="199" y="3"/>
                  </a:lnTo>
                  <a:lnTo>
                    <a:pt x="195" y="3"/>
                  </a:lnTo>
                  <a:lnTo>
                    <a:pt x="189" y="1"/>
                  </a:lnTo>
                  <a:lnTo>
                    <a:pt x="178" y="1"/>
                  </a:lnTo>
                  <a:lnTo>
                    <a:pt x="174" y="0"/>
                  </a:lnTo>
                  <a:lnTo>
                    <a:pt x="162" y="0"/>
                  </a:lnTo>
                  <a:lnTo>
                    <a:pt x="157" y="0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1" y="0"/>
                  </a:lnTo>
                  <a:lnTo>
                    <a:pt x="117" y="1"/>
                  </a:lnTo>
                  <a:lnTo>
                    <a:pt x="112" y="3"/>
                  </a:lnTo>
                  <a:lnTo>
                    <a:pt x="108" y="4"/>
                  </a:lnTo>
                  <a:lnTo>
                    <a:pt x="103" y="6"/>
                  </a:lnTo>
                  <a:lnTo>
                    <a:pt x="99" y="7"/>
                  </a:lnTo>
                  <a:lnTo>
                    <a:pt x="94" y="7"/>
                  </a:lnTo>
                  <a:lnTo>
                    <a:pt x="90" y="9"/>
                  </a:lnTo>
                  <a:lnTo>
                    <a:pt x="85" y="10"/>
                  </a:lnTo>
                  <a:lnTo>
                    <a:pt x="64" y="34"/>
                  </a:lnTo>
                </a:path>
              </a:pathLst>
            </a:custGeom>
            <a:solidFill>
              <a:srgbClr val="CCFFCC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738" name="Freeform 176"/>
            <p:cNvSpPr>
              <a:spLocks/>
            </p:cNvSpPr>
            <p:nvPr/>
          </p:nvSpPr>
          <p:spPr bwMode="auto">
            <a:xfrm>
              <a:off x="3744" y="3483"/>
              <a:ext cx="250" cy="187"/>
            </a:xfrm>
            <a:custGeom>
              <a:avLst/>
              <a:gdLst>
                <a:gd name="T0" fmla="*/ 248 w 250"/>
                <a:gd name="T1" fmla="*/ 99 h 187"/>
                <a:gd name="T2" fmla="*/ 249 w 250"/>
                <a:gd name="T3" fmla="*/ 90 h 187"/>
                <a:gd name="T4" fmla="*/ 245 w 250"/>
                <a:gd name="T5" fmla="*/ 81 h 187"/>
                <a:gd name="T6" fmla="*/ 237 w 250"/>
                <a:gd name="T7" fmla="*/ 72 h 187"/>
                <a:gd name="T8" fmla="*/ 228 w 250"/>
                <a:gd name="T9" fmla="*/ 63 h 187"/>
                <a:gd name="T10" fmla="*/ 218 w 250"/>
                <a:gd name="T11" fmla="*/ 57 h 187"/>
                <a:gd name="T12" fmla="*/ 207 w 250"/>
                <a:gd name="T13" fmla="*/ 45 h 187"/>
                <a:gd name="T14" fmla="*/ 197 w 250"/>
                <a:gd name="T15" fmla="*/ 35 h 187"/>
                <a:gd name="T16" fmla="*/ 182 w 250"/>
                <a:gd name="T17" fmla="*/ 26 h 187"/>
                <a:gd name="T18" fmla="*/ 165 w 250"/>
                <a:gd name="T19" fmla="*/ 23 h 187"/>
                <a:gd name="T20" fmla="*/ 149 w 250"/>
                <a:gd name="T21" fmla="*/ 18 h 187"/>
                <a:gd name="T22" fmla="*/ 137 w 250"/>
                <a:gd name="T23" fmla="*/ 12 h 187"/>
                <a:gd name="T24" fmla="*/ 110 w 250"/>
                <a:gd name="T25" fmla="*/ 8 h 187"/>
                <a:gd name="T26" fmla="*/ 101 w 250"/>
                <a:gd name="T27" fmla="*/ 3 h 187"/>
                <a:gd name="T28" fmla="*/ 92 w 250"/>
                <a:gd name="T29" fmla="*/ 2 h 187"/>
                <a:gd name="T30" fmla="*/ 83 w 250"/>
                <a:gd name="T31" fmla="*/ 0 h 187"/>
                <a:gd name="T32" fmla="*/ 74 w 250"/>
                <a:gd name="T33" fmla="*/ 0 h 187"/>
                <a:gd name="T34" fmla="*/ 65 w 250"/>
                <a:gd name="T35" fmla="*/ 3 h 187"/>
                <a:gd name="T36" fmla="*/ 54 w 250"/>
                <a:gd name="T37" fmla="*/ 11 h 187"/>
                <a:gd name="T38" fmla="*/ 48 w 250"/>
                <a:gd name="T39" fmla="*/ 20 h 187"/>
                <a:gd name="T40" fmla="*/ 41 w 250"/>
                <a:gd name="T41" fmla="*/ 27 h 187"/>
                <a:gd name="T42" fmla="*/ 32 w 250"/>
                <a:gd name="T43" fmla="*/ 35 h 187"/>
                <a:gd name="T44" fmla="*/ 26 w 250"/>
                <a:gd name="T45" fmla="*/ 44 h 187"/>
                <a:gd name="T46" fmla="*/ 20 w 250"/>
                <a:gd name="T47" fmla="*/ 53 h 187"/>
                <a:gd name="T48" fmla="*/ 15 w 250"/>
                <a:gd name="T49" fmla="*/ 62 h 187"/>
                <a:gd name="T50" fmla="*/ 11 w 250"/>
                <a:gd name="T51" fmla="*/ 71 h 187"/>
                <a:gd name="T52" fmla="*/ 6 w 250"/>
                <a:gd name="T53" fmla="*/ 81 h 187"/>
                <a:gd name="T54" fmla="*/ 2 w 250"/>
                <a:gd name="T55" fmla="*/ 92 h 187"/>
                <a:gd name="T56" fmla="*/ 2 w 250"/>
                <a:gd name="T57" fmla="*/ 101 h 187"/>
                <a:gd name="T58" fmla="*/ 0 w 250"/>
                <a:gd name="T59" fmla="*/ 116 h 187"/>
                <a:gd name="T60" fmla="*/ 0 w 250"/>
                <a:gd name="T61" fmla="*/ 132 h 187"/>
                <a:gd name="T62" fmla="*/ 2 w 250"/>
                <a:gd name="T63" fmla="*/ 141 h 187"/>
                <a:gd name="T64" fmla="*/ 6 w 250"/>
                <a:gd name="T65" fmla="*/ 150 h 187"/>
                <a:gd name="T66" fmla="*/ 15 w 250"/>
                <a:gd name="T67" fmla="*/ 161 h 187"/>
                <a:gd name="T68" fmla="*/ 24 w 250"/>
                <a:gd name="T69" fmla="*/ 174 h 187"/>
                <a:gd name="T70" fmla="*/ 36 w 250"/>
                <a:gd name="T71" fmla="*/ 182 h 187"/>
                <a:gd name="T72" fmla="*/ 50 w 250"/>
                <a:gd name="T73" fmla="*/ 185 h 187"/>
                <a:gd name="T74" fmla="*/ 59 w 250"/>
                <a:gd name="T75" fmla="*/ 186 h 187"/>
                <a:gd name="T76" fmla="*/ 75 w 250"/>
                <a:gd name="T77" fmla="*/ 186 h 187"/>
                <a:gd name="T78" fmla="*/ 83 w 250"/>
                <a:gd name="T79" fmla="*/ 176 h 187"/>
                <a:gd name="T80" fmla="*/ 86 w 250"/>
                <a:gd name="T81" fmla="*/ 167 h 187"/>
                <a:gd name="T82" fmla="*/ 86 w 250"/>
                <a:gd name="T83" fmla="*/ 156 h 187"/>
                <a:gd name="T84" fmla="*/ 86 w 250"/>
                <a:gd name="T85" fmla="*/ 147 h 187"/>
                <a:gd name="T86" fmla="*/ 86 w 250"/>
                <a:gd name="T87" fmla="*/ 132 h 187"/>
                <a:gd name="T88" fmla="*/ 89 w 250"/>
                <a:gd name="T89" fmla="*/ 123 h 187"/>
                <a:gd name="T90" fmla="*/ 98 w 250"/>
                <a:gd name="T91" fmla="*/ 120 h 187"/>
                <a:gd name="T92" fmla="*/ 111 w 250"/>
                <a:gd name="T93" fmla="*/ 128 h 187"/>
                <a:gd name="T94" fmla="*/ 117 w 250"/>
                <a:gd name="T95" fmla="*/ 143 h 187"/>
                <a:gd name="T96" fmla="*/ 128 w 250"/>
                <a:gd name="T97" fmla="*/ 150 h 187"/>
                <a:gd name="T98" fmla="*/ 137 w 250"/>
                <a:gd name="T99" fmla="*/ 150 h 187"/>
                <a:gd name="T100" fmla="*/ 146 w 250"/>
                <a:gd name="T101" fmla="*/ 150 h 187"/>
                <a:gd name="T102" fmla="*/ 149 w 250"/>
                <a:gd name="T103" fmla="*/ 140 h 187"/>
                <a:gd name="T104" fmla="*/ 150 w 250"/>
                <a:gd name="T105" fmla="*/ 129 h 187"/>
                <a:gd name="T106" fmla="*/ 150 w 250"/>
                <a:gd name="T107" fmla="*/ 114 h 187"/>
                <a:gd name="T108" fmla="*/ 153 w 250"/>
                <a:gd name="T109" fmla="*/ 105 h 187"/>
                <a:gd name="T110" fmla="*/ 164 w 250"/>
                <a:gd name="T111" fmla="*/ 102 h 187"/>
                <a:gd name="T112" fmla="*/ 174 w 250"/>
                <a:gd name="T113" fmla="*/ 102 h 187"/>
                <a:gd name="T114" fmla="*/ 201 w 250"/>
                <a:gd name="T115" fmla="*/ 114 h 187"/>
                <a:gd name="T116" fmla="*/ 210 w 250"/>
                <a:gd name="T117" fmla="*/ 120 h 187"/>
                <a:gd name="T118" fmla="*/ 230 w 250"/>
                <a:gd name="T119" fmla="*/ 128 h 187"/>
                <a:gd name="T120" fmla="*/ 240 w 250"/>
                <a:gd name="T121" fmla="*/ 126 h 187"/>
                <a:gd name="T122" fmla="*/ 246 w 250"/>
                <a:gd name="T123" fmla="*/ 113 h 187"/>
                <a:gd name="T124" fmla="*/ 248 w 250"/>
                <a:gd name="T125" fmla="*/ 104 h 1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0"/>
                <a:gd name="T190" fmla="*/ 0 h 187"/>
                <a:gd name="T191" fmla="*/ 250 w 250"/>
                <a:gd name="T192" fmla="*/ 187 h 1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0" h="187">
                  <a:moveTo>
                    <a:pt x="240" y="117"/>
                  </a:moveTo>
                  <a:lnTo>
                    <a:pt x="248" y="99"/>
                  </a:lnTo>
                  <a:lnTo>
                    <a:pt x="249" y="95"/>
                  </a:lnTo>
                  <a:lnTo>
                    <a:pt x="249" y="90"/>
                  </a:lnTo>
                  <a:lnTo>
                    <a:pt x="248" y="86"/>
                  </a:lnTo>
                  <a:lnTo>
                    <a:pt x="245" y="81"/>
                  </a:lnTo>
                  <a:lnTo>
                    <a:pt x="242" y="77"/>
                  </a:lnTo>
                  <a:lnTo>
                    <a:pt x="237" y="72"/>
                  </a:lnTo>
                  <a:lnTo>
                    <a:pt x="233" y="68"/>
                  </a:lnTo>
                  <a:lnTo>
                    <a:pt x="228" y="63"/>
                  </a:lnTo>
                  <a:lnTo>
                    <a:pt x="224" y="60"/>
                  </a:lnTo>
                  <a:lnTo>
                    <a:pt x="218" y="57"/>
                  </a:lnTo>
                  <a:lnTo>
                    <a:pt x="213" y="51"/>
                  </a:lnTo>
                  <a:lnTo>
                    <a:pt x="207" y="45"/>
                  </a:lnTo>
                  <a:lnTo>
                    <a:pt x="203" y="39"/>
                  </a:lnTo>
                  <a:lnTo>
                    <a:pt x="197" y="35"/>
                  </a:lnTo>
                  <a:lnTo>
                    <a:pt x="194" y="30"/>
                  </a:lnTo>
                  <a:lnTo>
                    <a:pt x="182" y="26"/>
                  </a:lnTo>
                  <a:lnTo>
                    <a:pt x="176" y="24"/>
                  </a:lnTo>
                  <a:lnTo>
                    <a:pt x="165" y="23"/>
                  </a:lnTo>
                  <a:lnTo>
                    <a:pt x="161" y="21"/>
                  </a:lnTo>
                  <a:lnTo>
                    <a:pt x="149" y="18"/>
                  </a:lnTo>
                  <a:lnTo>
                    <a:pt x="143" y="15"/>
                  </a:lnTo>
                  <a:lnTo>
                    <a:pt x="137" y="12"/>
                  </a:lnTo>
                  <a:lnTo>
                    <a:pt x="125" y="11"/>
                  </a:lnTo>
                  <a:lnTo>
                    <a:pt x="110" y="8"/>
                  </a:lnTo>
                  <a:lnTo>
                    <a:pt x="105" y="6"/>
                  </a:lnTo>
                  <a:lnTo>
                    <a:pt x="101" y="3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5" y="3"/>
                  </a:lnTo>
                  <a:lnTo>
                    <a:pt x="60" y="6"/>
                  </a:lnTo>
                  <a:lnTo>
                    <a:pt x="54" y="11"/>
                  </a:lnTo>
                  <a:lnTo>
                    <a:pt x="51" y="15"/>
                  </a:lnTo>
                  <a:lnTo>
                    <a:pt x="48" y="20"/>
                  </a:lnTo>
                  <a:lnTo>
                    <a:pt x="44" y="23"/>
                  </a:lnTo>
                  <a:lnTo>
                    <a:pt x="41" y="27"/>
                  </a:lnTo>
                  <a:lnTo>
                    <a:pt x="36" y="32"/>
                  </a:lnTo>
                  <a:lnTo>
                    <a:pt x="32" y="35"/>
                  </a:lnTo>
                  <a:lnTo>
                    <a:pt x="29" y="39"/>
                  </a:lnTo>
                  <a:lnTo>
                    <a:pt x="26" y="44"/>
                  </a:lnTo>
                  <a:lnTo>
                    <a:pt x="21" y="48"/>
                  </a:lnTo>
                  <a:lnTo>
                    <a:pt x="20" y="53"/>
                  </a:lnTo>
                  <a:lnTo>
                    <a:pt x="17" y="57"/>
                  </a:lnTo>
                  <a:lnTo>
                    <a:pt x="15" y="62"/>
                  </a:lnTo>
                  <a:lnTo>
                    <a:pt x="12" y="66"/>
                  </a:lnTo>
                  <a:lnTo>
                    <a:pt x="11" y="71"/>
                  </a:lnTo>
                  <a:lnTo>
                    <a:pt x="8" y="75"/>
                  </a:lnTo>
                  <a:lnTo>
                    <a:pt x="6" y="81"/>
                  </a:lnTo>
                  <a:lnTo>
                    <a:pt x="5" y="86"/>
                  </a:lnTo>
                  <a:lnTo>
                    <a:pt x="2" y="92"/>
                  </a:lnTo>
                  <a:lnTo>
                    <a:pt x="2" y="96"/>
                  </a:lnTo>
                  <a:lnTo>
                    <a:pt x="2" y="101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2" y="141"/>
                  </a:lnTo>
                  <a:lnTo>
                    <a:pt x="3" y="146"/>
                  </a:lnTo>
                  <a:lnTo>
                    <a:pt x="6" y="150"/>
                  </a:lnTo>
                  <a:lnTo>
                    <a:pt x="11" y="155"/>
                  </a:lnTo>
                  <a:lnTo>
                    <a:pt x="15" y="161"/>
                  </a:lnTo>
                  <a:lnTo>
                    <a:pt x="20" y="173"/>
                  </a:lnTo>
                  <a:lnTo>
                    <a:pt x="24" y="174"/>
                  </a:lnTo>
                  <a:lnTo>
                    <a:pt x="30" y="177"/>
                  </a:lnTo>
                  <a:lnTo>
                    <a:pt x="36" y="182"/>
                  </a:lnTo>
                  <a:lnTo>
                    <a:pt x="45" y="183"/>
                  </a:lnTo>
                  <a:lnTo>
                    <a:pt x="50" y="185"/>
                  </a:lnTo>
                  <a:lnTo>
                    <a:pt x="54" y="186"/>
                  </a:lnTo>
                  <a:lnTo>
                    <a:pt x="59" y="186"/>
                  </a:lnTo>
                  <a:lnTo>
                    <a:pt x="69" y="186"/>
                  </a:lnTo>
                  <a:lnTo>
                    <a:pt x="75" y="186"/>
                  </a:lnTo>
                  <a:lnTo>
                    <a:pt x="80" y="182"/>
                  </a:lnTo>
                  <a:lnTo>
                    <a:pt x="83" y="176"/>
                  </a:lnTo>
                  <a:lnTo>
                    <a:pt x="84" y="171"/>
                  </a:lnTo>
                  <a:lnTo>
                    <a:pt x="86" y="167"/>
                  </a:lnTo>
                  <a:lnTo>
                    <a:pt x="86" y="162"/>
                  </a:lnTo>
                  <a:lnTo>
                    <a:pt x="86" y="156"/>
                  </a:lnTo>
                  <a:lnTo>
                    <a:pt x="86" y="152"/>
                  </a:lnTo>
                  <a:lnTo>
                    <a:pt x="86" y="147"/>
                  </a:lnTo>
                  <a:lnTo>
                    <a:pt x="86" y="137"/>
                  </a:lnTo>
                  <a:lnTo>
                    <a:pt x="86" y="132"/>
                  </a:lnTo>
                  <a:lnTo>
                    <a:pt x="86" y="128"/>
                  </a:lnTo>
                  <a:lnTo>
                    <a:pt x="89" y="123"/>
                  </a:lnTo>
                  <a:lnTo>
                    <a:pt x="93" y="122"/>
                  </a:lnTo>
                  <a:lnTo>
                    <a:pt x="98" y="120"/>
                  </a:lnTo>
                  <a:lnTo>
                    <a:pt x="102" y="125"/>
                  </a:lnTo>
                  <a:lnTo>
                    <a:pt x="111" y="128"/>
                  </a:lnTo>
                  <a:lnTo>
                    <a:pt x="114" y="138"/>
                  </a:lnTo>
                  <a:lnTo>
                    <a:pt x="117" y="143"/>
                  </a:lnTo>
                  <a:lnTo>
                    <a:pt x="123" y="149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7" y="150"/>
                  </a:lnTo>
                  <a:lnTo>
                    <a:pt x="141" y="150"/>
                  </a:lnTo>
                  <a:lnTo>
                    <a:pt x="146" y="150"/>
                  </a:lnTo>
                  <a:lnTo>
                    <a:pt x="147" y="146"/>
                  </a:lnTo>
                  <a:lnTo>
                    <a:pt x="149" y="140"/>
                  </a:lnTo>
                  <a:lnTo>
                    <a:pt x="149" y="134"/>
                  </a:lnTo>
                  <a:lnTo>
                    <a:pt x="150" y="129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2" y="110"/>
                  </a:lnTo>
                  <a:lnTo>
                    <a:pt x="153" y="105"/>
                  </a:lnTo>
                  <a:lnTo>
                    <a:pt x="159" y="102"/>
                  </a:lnTo>
                  <a:lnTo>
                    <a:pt x="164" y="102"/>
                  </a:lnTo>
                  <a:lnTo>
                    <a:pt x="168" y="102"/>
                  </a:lnTo>
                  <a:lnTo>
                    <a:pt x="174" y="102"/>
                  </a:lnTo>
                  <a:lnTo>
                    <a:pt x="192" y="113"/>
                  </a:lnTo>
                  <a:lnTo>
                    <a:pt x="201" y="114"/>
                  </a:lnTo>
                  <a:lnTo>
                    <a:pt x="206" y="117"/>
                  </a:lnTo>
                  <a:lnTo>
                    <a:pt x="210" y="120"/>
                  </a:lnTo>
                  <a:lnTo>
                    <a:pt x="215" y="125"/>
                  </a:lnTo>
                  <a:lnTo>
                    <a:pt x="230" y="128"/>
                  </a:lnTo>
                  <a:lnTo>
                    <a:pt x="236" y="128"/>
                  </a:lnTo>
                  <a:lnTo>
                    <a:pt x="240" y="126"/>
                  </a:lnTo>
                  <a:lnTo>
                    <a:pt x="240" y="117"/>
                  </a:lnTo>
                  <a:lnTo>
                    <a:pt x="246" y="113"/>
                  </a:lnTo>
                  <a:lnTo>
                    <a:pt x="248" y="108"/>
                  </a:lnTo>
                  <a:lnTo>
                    <a:pt x="248" y="104"/>
                  </a:lnTo>
                  <a:lnTo>
                    <a:pt x="240" y="117"/>
                  </a:lnTo>
                </a:path>
              </a:pathLst>
            </a:custGeom>
            <a:gradFill rotWithShape="0">
              <a:gsLst>
                <a:gs pos="0">
                  <a:srgbClr val="246BB2"/>
                </a:gs>
                <a:gs pos="100000">
                  <a:srgbClr val="3399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" name="Group 180"/>
          <p:cNvGrpSpPr>
            <a:grpSpLocks/>
          </p:cNvGrpSpPr>
          <p:nvPr/>
        </p:nvGrpSpPr>
        <p:grpSpPr bwMode="auto">
          <a:xfrm rot="-8250741">
            <a:off x="1906588" y="4554538"/>
            <a:ext cx="547687" cy="827087"/>
            <a:chOff x="3795" y="-735"/>
            <a:chExt cx="330" cy="381"/>
          </a:xfrm>
        </p:grpSpPr>
        <p:sp>
          <p:nvSpPr>
            <p:cNvPr id="24735" name="Freeform 181"/>
            <p:cNvSpPr>
              <a:spLocks/>
            </p:cNvSpPr>
            <p:nvPr/>
          </p:nvSpPr>
          <p:spPr bwMode="auto">
            <a:xfrm>
              <a:off x="3795" y="-735"/>
              <a:ext cx="330" cy="381"/>
            </a:xfrm>
            <a:custGeom>
              <a:avLst/>
              <a:gdLst>
                <a:gd name="T0" fmla="*/ 86 w 330"/>
                <a:gd name="T1" fmla="*/ 27 h 381"/>
                <a:gd name="T2" fmla="*/ 15 w 330"/>
                <a:gd name="T3" fmla="*/ 69 h 381"/>
                <a:gd name="T4" fmla="*/ 21 w 330"/>
                <a:gd name="T5" fmla="*/ 183 h 381"/>
                <a:gd name="T6" fmla="*/ 144 w 330"/>
                <a:gd name="T7" fmla="*/ 244 h 381"/>
                <a:gd name="T8" fmla="*/ 156 w 330"/>
                <a:gd name="T9" fmla="*/ 364 h 381"/>
                <a:gd name="T10" fmla="*/ 279 w 330"/>
                <a:gd name="T11" fmla="*/ 346 h 381"/>
                <a:gd name="T12" fmla="*/ 234 w 330"/>
                <a:gd name="T13" fmla="*/ 220 h 381"/>
                <a:gd name="T14" fmla="*/ 321 w 330"/>
                <a:gd name="T15" fmla="*/ 88 h 381"/>
                <a:gd name="T16" fmla="*/ 180 w 330"/>
                <a:gd name="T17" fmla="*/ 10 h 381"/>
                <a:gd name="T18" fmla="*/ 86 w 330"/>
                <a:gd name="T19" fmla="*/ 27 h 3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381"/>
                <a:gd name="T32" fmla="*/ 330 w 330"/>
                <a:gd name="T33" fmla="*/ 381 h 3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381">
                  <a:moveTo>
                    <a:pt x="86" y="27"/>
                  </a:moveTo>
                  <a:cubicBezTo>
                    <a:pt x="59" y="37"/>
                    <a:pt x="26" y="43"/>
                    <a:pt x="15" y="69"/>
                  </a:cubicBezTo>
                  <a:cubicBezTo>
                    <a:pt x="4" y="95"/>
                    <a:pt x="0" y="154"/>
                    <a:pt x="21" y="183"/>
                  </a:cubicBezTo>
                  <a:cubicBezTo>
                    <a:pt x="42" y="212"/>
                    <a:pt x="122" y="214"/>
                    <a:pt x="144" y="244"/>
                  </a:cubicBezTo>
                  <a:cubicBezTo>
                    <a:pt x="166" y="274"/>
                    <a:pt x="133" y="347"/>
                    <a:pt x="156" y="364"/>
                  </a:cubicBezTo>
                  <a:cubicBezTo>
                    <a:pt x="179" y="381"/>
                    <a:pt x="266" y="370"/>
                    <a:pt x="279" y="346"/>
                  </a:cubicBezTo>
                  <a:cubicBezTo>
                    <a:pt x="292" y="322"/>
                    <a:pt x="227" y="263"/>
                    <a:pt x="234" y="220"/>
                  </a:cubicBezTo>
                  <a:cubicBezTo>
                    <a:pt x="241" y="177"/>
                    <a:pt x="330" y="123"/>
                    <a:pt x="321" y="88"/>
                  </a:cubicBezTo>
                  <a:cubicBezTo>
                    <a:pt x="312" y="53"/>
                    <a:pt x="219" y="20"/>
                    <a:pt x="180" y="10"/>
                  </a:cubicBezTo>
                  <a:cubicBezTo>
                    <a:pt x="141" y="0"/>
                    <a:pt x="113" y="17"/>
                    <a:pt x="86" y="2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736" name="Freeform 182"/>
            <p:cNvSpPr>
              <a:spLocks noChangeAspect="1"/>
            </p:cNvSpPr>
            <p:nvPr/>
          </p:nvSpPr>
          <p:spPr bwMode="auto">
            <a:xfrm>
              <a:off x="3854" y="-720"/>
              <a:ext cx="225" cy="169"/>
            </a:xfrm>
            <a:custGeom>
              <a:avLst/>
              <a:gdLst>
                <a:gd name="T0" fmla="*/ 13 w 250"/>
                <a:gd name="T1" fmla="*/ 5 h 187"/>
                <a:gd name="T2" fmla="*/ 13 w 250"/>
                <a:gd name="T3" fmla="*/ 5 h 187"/>
                <a:gd name="T4" fmla="*/ 13 w 250"/>
                <a:gd name="T5" fmla="*/ 5 h 187"/>
                <a:gd name="T6" fmla="*/ 13 w 250"/>
                <a:gd name="T7" fmla="*/ 5 h 187"/>
                <a:gd name="T8" fmla="*/ 13 w 250"/>
                <a:gd name="T9" fmla="*/ 5 h 187"/>
                <a:gd name="T10" fmla="*/ 12 w 250"/>
                <a:gd name="T11" fmla="*/ 5 h 187"/>
                <a:gd name="T12" fmla="*/ 12 w 250"/>
                <a:gd name="T13" fmla="*/ 5 h 187"/>
                <a:gd name="T14" fmla="*/ 11 w 250"/>
                <a:gd name="T15" fmla="*/ 5 h 187"/>
                <a:gd name="T16" fmla="*/ 10 w 250"/>
                <a:gd name="T17" fmla="*/ 5 h 187"/>
                <a:gd name="T18" fmla="*/ 10 w 250"/>
                <a:gd name="T19" fmla="*/ 5 h 187"/>
                <a:gd name="T20" fmla="*/ 9 w 250"/>
                <a:gd name="T21" fmla="*/ 5 h 187"/>
                <a:gd name="T22" fmla="*/ 8 w 250"/>
                <a:gd name="T23" fmla="*/ 5 h 187"/>
                <a:gd name="T24" fmla="*/ 6 w 250"/>
                <a:gd name="T25" fmla="*/ 5 h 187"/>
                <a:gd name="T26" fmla="*/ 5 w 250"/>
                <a:gd name="T27" fmla="*/ 3 h 187"/>
                <a:gd name="T28" fmla="*/ 5 w 250"/>
                <a:gd name="T29" fmla="*/ 2 h 187"/>
                <a:gd name="T30" fmla="*/ 5 w 250"/>
                <a:gd name="T31" fmla="*/ 0 h 187"/>
                <a:gd name="T32" fmla="*/ 5 w 250"/>
                <a:gd name="T33" fmla="*/ 0 h 187"/>
                <a:gd name="T34" fmla="*/ 5 w 250"/>
                <a:gd name="T35" fmla="*/ 3 h 187"/>
                <a:gd name="T36" fmla="*/ 5 w 250"/>
                <a:gd name="T37" fmla="*/ 5 h 187"/>
                <a:gd name="T38" fmla="*/ 5 w 250"/>
                <a:gd name="T39" fmla="*/ 5 h 187"/>
                <a:gd name="T40" fmla="*/ 5 w 250"/>
                <a:gd name="T41" fmla="*/ 5 h 187"/>
                <a:gd name="T42" fmla="*/ 5 w 250"/>
                <a:gd name="T43" fmla="*/ 5 h 187"/>
                <a:gd name="T44" fmla="*/ 5 w 250"/>
                <a:gd name="T45" fmla="*/ 5 h 187"/>
                <a:gd name="T46" fmla="*/ 5 w 250"/>
                <a:gd name="T47" fmla="*/ 5 h 187"/>
                <a:gd name="T48" fmla="*/ 5 w 250"/>
                <a:gd name="T49" fmla="*/ 5 h 187"/>
                <a:gd name="T50" fmla="*/ 5 w 250"/>
                <a:gd name="T51" fmla="*/ 5 h 187"/>
                <a:gd name="T52" fmla="*/ 5 w 250"/>
                <a:gd name="T53" fmla="*/ 5 h 187"/>
                <a:gd name="T54" fmla="*/ 2 w 250"/>
                <a:gd name="T55" fmla="*/ 5 h 187"/>
                <a:gd name="T56" fmla="*/ 2 w 250"/>
                <a:gd name="T57" fmla="*/ 5 h 187"/>
                <a:gd name="T58" fmla="*/ 0 w 250"/>
                <a:gd name="T59" fmla="*/ 7 h 187"/>
                <a:gd name="T60" fmla="*/ 0 w 250"/>
                <a:gd name="T61" fmla="*/ 8 h 187"/>
                <a:gd name="T62" fmla="*/ 2 w 250"/>
                <a:gd name="T63" fmla="*/ 9 h 187"/>
                <a:gd name="T64" fmla="*/ 5 w 250"/>
                <a:gd name="T65" fmla="*/ 9 h 187"/>
                <a:gd name="T66" fmla="*/ 5 w 250"/>
                <a:gd name="T67" fmla="*/ 10 h 187"/>
                <a:gd name="T68" fmla="*/ 5 w 250"/>
                <a:gd name="T69" fmla="*/ 11 h 187"/>
                <a:gd name="T70" fmla="*/ 5 w 250"/>
                <a:gd name="T71" fmla="*/ 11 h 187"/>
                <a:gd name="T72" fmla="*/ 5 w 250"/>
                <a:gd name="T73" fmla="*/ 11 h 187"/>
                <a:gd name="T74" fmla="*/ 5 w 250"/>
                <a:gd name="T75" fmla="*/ 11 h 187"/>
                <a:gd name="T76" fmla="*/ 5 w 250"/>
                <a:gd name="T77" fmla="*/ 11 h 187"/>
                <a:gd name="T78" fmla="*/ 5 w 250"/>
                <a:gd name="T79" fmla="*/ 11 h 187"/>
                <a:gd name="T80" fmla="*/ 5 w 250"/>
                <a:gd name="T81" fmla="*/ 10 h 187"/>
                <a:gd name="T82" fmla="*/ 5 w 250"/>
                <a:gd name="T83" fmla="*/ 10 h 187"/>
                <a:gd name="T84" fmla="*/ 5 w 250"/>
                <a:gd name="T85" fmla="*/ 9 h 187"/>
                <a:gd name="T86" fmla="*/ 5 w 250"/>
                <a:gd name="T87" fmla="*/ 8 h 187"/>
                <a:gd name="T88" fmla="*/ 5 w 250"/>
                <a:gd name="T89" fmla="*/ 7 h 187"/>
                <a:gd name="T90" fmla="*/ 5 w 250"/>
                <a:gd name="T91" fmla="*/ 7 h 187"/>
                <a:gd name="T92" fmla="*/ 6 w 250"/>
                <a:gd name="T93" fmla="*/ 8 h 187"/>
                <a:gd name="T94" fmla="*/ 6 w 250"/>
                <a:gd name="T95" fmla="*/ 9 h 187"/>
                <a:gd name="T96" fmla="*/ 7 w 250"/>
                <a:gd name="T97" fmla="*/ 9 h 187"/>
                <a:gd name="T98" fmla="*/ 8 w 250"/>
                <a:gd name="T99" fmla="*/ 9 h 187"/>
                <a:gd name="T100" fmla="*/ 8 w 250"/>
                <a:gd name="T101" fmla="*/ 9 h 187"/>
                <a:gd name="T102" fmla="*/ 9 w 250"/>
                <a:gd name="T103" fmla="*/ 9 h 187"/>
                <a:gd name="T104" fmla="*/ 9 w 250"/>
                <a:gd name="T105" fmla="*/ 8 h 187"/>
                <a:gd name="T106" fmla="*/ 9 w 250"/>
                <a:gd name="T107" fmla="*/ 7 h 187"/>
                <a:gd name="T108" fmla="*/ 9 w 250"/>
                <a:gd name="T109" fmla="*/ 6 h 187"/>
                <a:gd name="T110" fmla="*/ 9 w 250"/>
                <a:gd name="T111" fmla="*/ 5 h 187"/>
                <a:gd name="T112" fmla="*/ 10 w 250"/>
                <a:gd name="T113" fmla="*/ 5 h 187"/>
                <a:gd name="T114" fmla="*/ 11 w 250"/>
                <a:gd name="T115" fmla="*/ 7 h 187"/>
                <a:gd name="T116" fmla="*/ 12 w 250"/>
                <a:gd name="T117" fmla="*/ 7 h 187"/>
                <a:gd name="T118" fmla="*/ 13 w 250"/>
                <a:gd name="T119" fmla="*/ 8 h 187"/>
                <a:gd name="T120" fmla="*/ 13 w 250"/>
                <a:gd name="T121" fmla="*/ 8 h 187"/>
                <a:gd name="T122" fmla="*/ 13 w 250"/>
                <a:gd name="T123" fmla="*/ 6 h 187"/>
                <a:gd name="T124" fmla="*/ 13 w 250"/>
                <a:gd name="T125" fmla="*/ 6 h 1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0"/>
                <a:gd name="T190" fmla="*/ 0 h 187"/>
                <a:gd name="T191" fmla="*/ 250 w 250"/>
                <a:gd name="T192" fmla="*/ 187 h 1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0" h="187">
                  <a:moveTo>
                    <a:pt x="240" y="117"/>
                  </a:moveTo>
                  <a:lnTo>
                    <a:pt x="248" y="99"/>
                  </a:lnTo>
                  <a:lnTo>
                    <a:pt x="249" y="95"/>
                  </a:lnTo>
                  <a:lnTo>
                    <a:pt x="249" y="90"/>
                  </a:lnTo>
                  <a:lnTo>
                    <a:pt x="248" y="86"/>
                  </a:lnTo>
                  <a:lnTo>
                    <a:pt x="245" y="81"/>
                  </a:lnTo>
                  <a:lnTo>
                    <a:pt x="242" y="77"/>
                  </a:lnTo>
                  <a:lnTo>
                    <a:pt x="237" y="72"/>
                  </a:lnTo>
                  <a:lnTo>
                    <a:pt x="233" y="68"/>
                  </a:lnTo>
                  <a:lnTo>
                    <a:pt x="228" y="63"/>
                  </a:lnTo>
                  <a:lnTo>
                    <a:pt x="224" y="60"/>
                  </a:lnTo>
                  <a:lnTo>
                    <a:pt x="218" y="57"/>
                  </a:lnTo>
                  <a:lnTo>
                    <a:pt x="213" y="51"/>
                  </a:lnTo>
                  <a:lnTo>
                    <a:pt x="207" y="45"/>
                  </a:lnTo>
                  <a:lnTo>
                    <a:pt x="203" y="39"/>
                  </a:lnTo>
                  <a:lnTo>
                    <a:pt x="197" y="35"/>
                  </a:lnTo>
                  <a:lnTo>
                    <a:pt x="194" y="30"/>
                  </a:lnTo>
                  <a:lnTo>
                    <a:pt x="182" y="26"/>
                  </a:lnTo>
                  <a:lnTo>
                    <a:pt x="176" y="24"/>
                  </a:lnTo>
                  <a:lnTo>
                    <a:pt x="165" y="23"/>
                  </a:lnTo>
                  <a:lnTo>
                    <a:pt x="161" y="21"/>
                  </a:lnTo>
                  <a:lnTo>
                    <a:pt x="149" y="18"/>
                  </a:lnTo>
                  <a:lnTo>
                    <a:pt x="143" y="15"/>
                  </a:lnTo>
                  <a:lnTo>
                    <a:pt x="137" y="12"/>
                  </a:lnTo>
                  <a:lnTo>
                    <a:pt x="125" y="11"/>
                  </a:lnTo>
                  <a:lnTo>
                    <a:pt x="110" y="8"/>
                  </a:lnTo>
                  <a:lnTo>
                    <a:pt x="105" y="6"/>
                  </a:lnTo>
                  <a:lnTo>
                    <a:pt x="101" y="3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5" y="3"/>
                  </a:lnTo>
                  <a:lnTo>
                    <a:pt x="60" y="6"/>
                  </a:lnTo>
                  <a:lnTo>
                    <a:pt x="54" y="11"/>
                  </a:lnTo>
                  <a:lnTo>
                    <a:pt x="51" y="15"/>
                  </a:lnTo>
                  <a:lnTo>
                    <a:pt x="48" y="20"/>
                  </a:lnTo>
                  <a:lnTo>
                    <a:pt x="44" y="23"/>
                  </a:lnTo>
                  <a:lnTo>
                    <a:pt x="41" y="27"/>
                  </a:lnTo>
                  <a:lnTo>
                    <a:pt x="36" y="32"/>
                  </a:lnTo>
                  <a:lnTo>
                    <a:pt x="32" y="35"/>
                  </a:lnTo>
                  <a:lnTo>
                    <a:pt x="29" y="39"/>
                  </a:lnTo>
                  <a:lnTo>
                    <a:pt x="26" y="44"/>
                  </a:lnTo>
                  <a:lnTo>
                    <a:pt x="21" y="48"/>
                  </a:lnTo>
                  <a:lnTo>
                    <a:pt x="20" y="53"/>
                  </a:lnTo>
                  <a:lnTo>
                    <a:pt x="17" y="57"/>
                  </a:lnTo>
                  <a:lnTo>
                    <a:pt x="15" y="62"/>
                  </a:lnTo>
                  <a:lnTo>
                    <a:pt x="12" y="66"/>
                  </a:lnTo>
                  <a:lnTo>
                    <a:pt x="11" y="71"/>
                  </a:lnTo>
                  <a:lnTo>
                    <a:pt x="8" y="75"/>
                  </a:lnTo>
                  <a:lnTo>
                    <a:pt x="6" y="81"/>
                  </a:lnTo>
                  <a:lnTo>
                    <a:pt x="5" y="86"/>
                  </a:lnTo>
                  <a:lnTo>
                    <a:pt x="2" y="92"/>
                  </a:lnTo>
                  <a:lnTo>
                    <a:pt x="2" y="96"/>
                  </a:lnTo>
                  <a:lnTo>
                    <a:pt x="2" y="101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2" y="141"/>
                  </a:lnTo>
                  <a:lnTo>
                    <a:pt x="3" y="146"/>
                  </a:lnTo>
                  <a:lnTo>
                    <a:pt x="6" y="150"/>
                  </a:lnTo>
                  <a:lnTo>
                    <a:pt x="11" y="155"/>
                  </a:lnTo>
                  <a:lnTo>
                    <a:pt x="15" y="161"/>
                  </a:lnTo>
                  <a:lnTo>
                    <a:pt x="20" y="173"/>
                  </a:lnTo>
                  <a:lnTo>
                    <a:pt x="24" y="174"/>
                  </a:lnTo>
                  <a:lnTo>
                    <a:pt x="30" y="177"/>
                  </a:lnTo>
                  <a:lnTo>
                    <a:pt x="36" y="182"/>
                  </a:lnTo>
                  <a:lnTo>
                    <a:pt x="45" y="183"/>
                  </a:lnTo>
                  <a:lnTo>
                    <a:pt x="50" y="185"/>
                  </a:lnTo>
                  <a:lnTo>
                    <a:pt x="54" y="186"/>
                  </a:lnTo>
                  <a:lnTo>
                    <a:pt x="59" y="186"/>
                  </a:lnTo>
                  <a:lnTo>
                    <a:pt x="69" y="186"/>
                  </a:lnTo>
                  <a:lnTo>
                    <a:pt x="75" y="186"/>
                  </a:lnTo>
                  <a:lnTo>
                    <a:pt x="80" y="182"/>
                  </a:lnTo>
                  <a:lnTo>
                    <a:pt x="83" y="176"/>
                  </a:lnTo>
                  <a:lnTo>
                    <a:pt x="84" y="171"/>
                  </a:lnTo>
                  <a:lnTo>
                    <a:pt x="86" y="167"/>
                  </a:lnTo>
                  <a:lnTo>
                    <a:pt x="86" y="162"/>
                  </a:lnTo>
                  <a:lnTo>
                    <a:pt x="86" y="156"/>
                  </a:lnTo>
                  <a:lnTo>
                    <a:pt x="86" y="152"/>
                  </a:lnTo>
                  <a:lnTo>
                    <a:pt x="86" y="147"/>
                  </a:lnTo>
                  <a:lnTo>
                    <a:pt x="86" y="137"/>
                  </a:lnTo>
                  <a:lnTo>
                    <a:pt x="86" y="132"/>
                  </a:lnTo>
                  <a:lnTo>
                    <a:pt x="86" y="128"/>
                  </a:lnTo>
                  <a:lnTo>
                    <a:pt x="89" y="123"/>
                  </a:lnTo>
                  <a:lnTo>
                    <a:pt x="93" y="122"/>
                  </a:lnTo>
                  <a:lnTo>
                    <a:pt x="98" y="120"/>
                  </a:lnTo>
                  <a:lnTo>
                    <a:pt x="102" y="125"/>
                  </a:lnTo>
                  <a:lnTo>
                    <a:pt x="111" y="128"/>
                  </a:lnTo>
                  <a:lnTo>
                    <a:pt x="114" y="138"/>
                  </a:lnTo>
                  <a:lnTo>
                    <a:pt x="117" y="143"/>
                  </a:lnTo>
                  <a:lnTo>
                    <a:pt x="123" y="149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7" y="150"/>
                  </a:lnTo>
                  <a:lnTo>
                    <a:pt x="141" y="150"/>
                  </a:lnTo>
                  <a:lnTo>
                    <a:pt x="146" y="150"/>
                  </a:lnTo>
                  <a:lnTo>
                    <a:pt x="147" y="146"/>
                  </a:lnTo>
                  <a:lnTo>
                    <a:pt x="149" y="140"/>
                  </a:lnTo>
                  <a:lnTo>
                    <a:pt x="149" y="134"/>
                  </a:lnTo>
                  <a:lnTo>
                    <a:pt x="150" y="129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2" y="110"/>
                  </a:lnTo>
                  <a:lnTo>
                    <a:pt x="153" y="105"/>
                  </a:lnTo>
                  <a:lnTo>
                    <a:pt x="159" y="102"/>
                  </a:lnTo>
                  <a:lnTo>
                    <a:pt x="164" y="102"/>
                  </a:lnTo>
                  <a:lnTo>
                    <a:pt x="168" y="102"/>
                  </a:lnTo>
                  <a:lnTo>
                    <a:pt x="174" y="102"/>
                  </a:lnTo>
                  <a:lnTo>
                    <a:pt x="192" y="113"/>
                  </a:lnTo>
                  <a:lnTo>
                    <a:pt x="201" y="114"/>
                  </a:lnTo>
                  <a:lnTo>
                    <a:pt x="206" y="117"/>
                  </a:lnTo>
                  <a:lnTo>
                    <a:pt x="210" y="120"/>
                  </a:lnTo>
                  <a:lnTo>
                    <a:pt x="215" y="125"/>
                  </a:lnTo>
                  <a:lnTo>
                    <a:pt x="230" y="128"/>
                  </a:lnTo>
                  <a:lnTo>
                    <a:pt x="236" y="128"/>
                  </a:lnTo>
                  <a:lnTo>
                    <a:pt x="240" y="126"/>
                  </a:lnTo>
                  <a:lnTo>
                    <a:pt x="240" y="117"/>
                  </a:lnTo>
                  <a:lnTo>
                    <a:pt x="246" y="113"/>
                  </a:lnTo>
                  <a:lnTo>
                    <a:pt x="248" y="108"/>
                  </a:lnTo>
                  <a:lnTo>
                    <a:pt x="248" y="104"/>
                  </a:lnTo>
                  <a:lnTo>
                    <a:pt x="240" y="117"/>
                  </a:lnTo>
                </a:path>
              </a:pathLst>
            </a:custGeom>
            <a:gradFill rotWithShape="0">
              <a:gsLst>
                <a:gs pos="0">
                  <a:srgbClr val="246BB2"/>
                </a:gs>
                <a:gs pos="100000">
                  <a:srgbClr val="3399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586" name="Line 183"/>
          <p:cNvSpPr>
            <a:spLocks noChangeShapeType="1"/>
          </p:cNvSpPr>
          <p:nvPr/>
        </p:nvSpPr>
        <p:spPr bwMode="auto">
          <a:xfrm flipH="1" flipV="1">
            <a:off x="468313" y="4740275"/>
            <a:ext cx="228600" cy="12811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7" name="Text Box 185"/>
          <p:cNvSpPr txBox="1">
            <a:spLocks noChangeArrowheads="1"/>
          </p:cNvSpPr>
          <p:nvPr/>
        </p:nvSpPr>
        <p:spPr bwMode="auto">
          <a:xfrm>
            <a:off x="150813" y="68263"/>
            <a:ext cx="8993187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800" b="1">
                <a:solidFill>
                  <a:srgbClr val="C00000"/>
                </a:solidFill>
                <a:latin typeface="Times New Roman" pitchFamily="18" charset="0"/>
              </a:rPr>
              <a:t>Développement d’une réaction d’hypersensibilité retardée</a:t>
            </a:r>
          </a:p>
          <a:p>
            <a:pPr algn="ctr">
              <a:lnSpc>
                <a:spcPct val="80000"/>
              </a:lnSpc>
            </a:pPr>
            <a:r>
              <a:rPr lang="fr-FR" sz="2800" b="1">
                <a:solidFill>
                  <a:srgbClr val="C00000"/>
                </a:solidFill>
                <a:latin typeface="Times New Roman" pitchFamily="18" charset="0"/>
              </a:rPr>
              <a:t>après une seconde exposition au chêne vénéneux</a:t>
            </a:r>
          </a:p>
        </p:txBody>
      </p:sp>
      <p:sp>
        <p:nvSpPr>
          <p:cNvPr id="24588" name="Freeform 194"/>
          <p:cNvSpPr>
            <a:spLocks/>
          </p:cNvSpPr>
          <p:nvPr/>
        </p:nvSpPr>
        <p:spPr bwMode="auto">
          <a:xfrm>
            <a:off x="101600" y="2673350"/>
            <a:ext cx="8432800" cy="2851150"/>
          </a:xfrm>
          <a:custGeom>
            <a:avLst/>
            <a:gdLst>
              <a:gd name="T0" fmla="*/ 0 w 5312"/>
              <a:gd name="T1" fmla="*/ 2147483647 h 1796"/>
              <a:gd name="T2" fmla="*/ 2147483647 w 5312"/>
              <a:gd name="T3" fmla="*/ 2147483647 h 1796"/>
              <a:gd name="T4" fmla="*/ 2147483647 w 5312"/>
              <a:gd name="T5" fmla="*/ 2147483647 h 1796"/>
              <a:gd name="T6" fmla="*/ 2147483647 w 5312"/>
              <a:gd name="T7" fmla="*/ 2147483647 h 1796"/>
              <a:gd name="T8" fmla="*/ 2147483647 w 5312"/>
              <a:gd name="T9" fmla="*/ 2147483647 h 1796"/>
              <a:gd name="T10" fmla="*/ 2147483647 w 5312"/>
              <a:gd name="T11" fmla="*/ 2147483647 h 1796"/>
              <a:gd name="T12" fmla="*/ 2147483647 w 5312"/>
              <a:gd name="T13" fmla="*/ 2147483647 h 1796"/>
              <a:gd name="T14" fmla="*/ 2147483647 w 5312"/>
              <a:gd name="T15" fmla="*/ 2147483647 h 1796"/>
              <a:gd name="T16" fmla="*/ 2147483647 w 5312"/>
              <a:gd name="T17" fmla="*/ 2147483647 h 17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12"/>
              <a:gd name="T28" fmla="*/ 0 h 1796"/>
              <a:gd name="T29" fmla="*/ 5312 w 5312"/>
              <a:gd name="T30" fmla="*/ 1796 h 17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12" h="1796">
                <a:moveTo>
                  <a:pt x="0" y="252"/>
                </a:moveTo>
                <a:cubicBezTo>
                  <a:pt x="103" y="217"/>
                  <a:pt x="442" y="72"/>
                  <a:pt x="624" y="44"/>
                </a:cubicBezTo>
                <a:cubicBezTo>
                  <a:pt x="806" y="16"/>
                  <a:pt x="936" y="84"/>
                  <a:pt x="1096" y="84"/>
                </a:cubicBezTo>
                <a:cubicBezTo>
                  <a:pt x="1256" y="84"/>
                  <a:pt x="1399" y="51"/>
                  <a:pt x="1584" y="44"/>
                </a:cubicBezTo>
                <a:cubicBezTo>
                  <a:pt x="1769" y="37"/>
                  <a:pt x="1852" y="0"/>
                  <a:pt x="2208" y="44"/>
                </a:cubicBezTo>
                <a:cubicBezTo>
                  <a:pt x="2564" y="88"/>
                  <a:pt x="3340" y="237"/>
                  <a:pt x="3720" y="308"/>
                </a:cubicBezTo>
                <a:cubicBezTo>
                  <a:pt x="4100" y="379"/>
                  <a:pt x="4255" y="365"/>
                  <a:pt x="4488" y="468"/>
                </a:cubicBezTo>
                <a:cubicBezTo>
                  <a:pt x="4721" y="571"/>
                  <a:pt x="4983" y="703"/>
                  <a:pt x="5120" y="924"/>
                </a:cubicBezTo>
                <a:cubicBezTo>
                  <a:pt x="5257" y="1145"/>
                  <a:pt x="5272" y="1614"/>
                  <a:pt x="5312" y="1796"/>
                </a:cubicBezTo>
              </a:path>
            </a:pathLst>
          </a:custGeom>
          <a:noFill/>
          <a:ln w="57150">
            <a:pattFill prst="pct30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9" name="Text Box 195"/>
          <p:cNvSpPr txBox="1">
            <a:spLocks noChangeArrowheads="1"/>
          </p:cNvSpPr>
          <p:nvPr/>
        </p:nvSpPr>
        <p:spPr bwMode="auto">
          <a:xfrm>
            <a:off x="157163" y="2589213"/>
            <a:ext cx="496887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1">
                <a:solidFill>
                  <a:schemeClr val="accent2"/>
                </a:solidFill>
                <a:latin typeface="Times New Roman" pitchFamily="18" charset="0"/>
              </a:rPr>
              <a:t>peau</a:t>
            </a:r>
          </a:p>
        </p:txBody>
      </p:sp>
      <p:sp>
        <p:nvSpPr>
          <p:cNvPr id="24590" name="Oval 196"/>
          <p:cNvSpPr>
            <a:spLocks noChangeArrowheads="1"/>
          </p:cNvSpPr>
          <p:nvPr/>
        </p:nvSpPr>
        <p:spPr bwMode="auto">
          <a:xfrm rot="-4904681">
            <a:off x="3112294" y="2480469"/>
            <a:ext cx="115887" cy="6667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91" name="Oval 197"/>
          <p:cNvSpPr>
            <a:spLocks noChangeArrowheads="1"/>
          </p:cNvSpPr>
          <p:nvPr/>
        </p:nvSpPr>
        <p:spPr bwMode="auto">
          <a:xfrm rot="-4904681">
            <a:off x="3011488" y="2439987"/>
            <a:ext cx="114300" cy="6667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92" name="Oval 198"/>
          <p:cNvSpPr>
            <a:spLocks noChangeArrowheads="1"/>
          </p:cNvSpPr>
          <p:nvPr/>
        </p:nvSpPr>
        <p:spPr bwMode="auto">
          <a:xfrm rot="-4904681">
            <a:off x="3165476" y="2287587"/>
            <a:ext cx="114300" cy="6667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93" name="Oval 199"/>
          <p:cNvSpPr>
            <a:spLocks noChangeArrowheads="1"/>
          </p:cNvSpPr>
          <p:nvPr/>
        </p:nvSpPr>
        <p:spPr bwMode="auto">
          <a:xfrm rot="-4904681">
            <a:off x="3051969" y="2312194"/>
            <a:ext cx="115887" cy="6667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94" name="Oval 200"/>
          <p:cNvSpPr>
            <a:spLocks noChangeArrowheads="1"/>
          </p:cNvSpPr>
          <p:nvPr/>
        </p:nvSpPr>
        <p:spPr bwMode="auto">
          <a:xfrm rot="-4904681">
            <a:off x="3233738" y="2332037"/>
            <a:ext cx="114300" cy="6667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95" name="Oval 201"/>
          <p:cNvSpPr>
            <a:spLocks noChangeArrowheads="1"/>
          </p:cNvSpPr>
          <p:nvPr/>
        </p:nvSpPr>
        <p:spPr bwMode="auto">
          <a:xfrm rot="-4904681">
            <a:off x="3238501" y="2466975"/>
            <a:ext cx="114300" cy="6667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96" name="Oval 202"/>
          <p:cNvSpPr>
            <a:spLocks noChangeArrowheads="1"/>
          </p:cNvSpPr>
          <p:nvPr/>
        </p:nvSpPr>
        <p:spPr bwMode="auto">
          <a:xfrm rot="-4904681">
            <a:off x="3268663" y="2589212"/>
            <a:ext cx="114300" cy="6667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97" name="Text Box 203"/>
          <p:cNvSpPr txBox="1">
            <a:spLocks noChangeArrowheads="1"/>
          </p:cNvSpPr>
          <p:nvPr/>
        </p:nvSpPr>
        <p:spPr bwMode="auto">
          <a:xfrm>
            <a:off x="3702050" y="1446213"/>
            <a:ext cx="2922588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1">
                <a:solidFill>
                  <a:schemeClr val="accent2"/>
                </a:solidFill>
                <a:latin typeface="Times New Roman" pitchFamily="18" charset="0"/>
              </a:rPr>
              <a:t>Chêne vénéneux (</a:t>
            </a:r>
            <a:r>
              <a:rPr lang="fr-FR" sz="1200" b="1" i="1">
                <a:solidFill>
                  <a:schemeClr val="accent2"/>
                </a:solidFill>
                <a:latin typeface="Times New Roman" pitchFamily="18" charset="0"/>
              </a:rPr>
              <a:t>Toxicodendron radicans)</a:t>
            </a:r>
            <a:endParaRPr lang="fr-FR" sz="1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598" name="Text Box 204"/>
          <p:cNvSpPr txBox="1">
            <a:spLocks noChangeArrowheads="1"/>
          </p:cNvSpPr>
          <p:nvPr/>
        </p:nvSpPr>
        <p:spPr bwMode="auto">
          <a:xfrm>
            <a:off x="2520950" y="2008188"/>
            <a:ext cx="13890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1">
                <a:solidFill>
                  <a:schemeClr val="accent2"/>
                </a:solidFill>
                <a:latin typeface="Times New Roman" pitchFamily="18" charset="0"/>
              </a:rPr>
              <a:t>Pentadécacatéchol</a:t>
            </a:r>
          </a:p>
        </p:txBody>
      </p:sp>
      <p:grpSp>
        <p:nvGrpSpPr>
          <p:cNvPr id="26" name="Group 229"/>
          <p:cNvGrpSpPr>
            <a:grpSpLocks/>
          </p:cNvGrpSpPr>
          <p:nvPr/>
        </p:nvGrpSpPr>
        <p:grpSpPr bwMode="auto">
          <a:xfrm>
            <a:off x="2611438" y="2535238"/>
            <a:ext cx="904875" cy="612775"/>
            <a:chOff x="1645" y="1597"/>
            <a:chExt cx="570" cy="386"/>
          </a:xfrm>
        </p:grpSpPr>
        <p:grpSp>
          <p:nvGrpSpPr>
            <p:cNvPr id="24725" name="Group 186"/>
            <p:cNvGrpSpPr>
              <a:grpSpLocks/>
            </p:cNvGrpSpPr>
            <p:nvPr/>
          </p:nvGrpSpPr>
          <p:grpSpPr bwMode="auto">
            <a:xfrm rot="405710">
              <a:off x="1980" y="1869"/>
              <a:ext cx="235" cy="114"/>
              <a:chOff x="2834" y="945"/>
              <a:chExt cx="321" cy="173"/>
            </a:xfrm>
          </p:grpSpPr>
          <p:sp>
            <p:nvSpPr>
              <p:cNvPr id="24732" name="Oval 187"/>
              <p:cNvSpPr>
                <a:spLocks noChangeArrowheads="1"/>
              </p:cNvSpPr>
              <p:nvPr/>
            </p:nvSpPr>
            <p:spPr bwMode="auto">
              <a:xfrm>
                <a:off x="2928" y="1074"/>
                <a:ext cx="133" cy="44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836" name="Oval 188"/>
              <p:cNvSpPr>
                <a:spLocks noChangeArrowheads="1"/>
              </p:cNvSpPr>
              <p:nvPr/>
            </p:nvSpPr>
            <p:spPr bwMode="auto">
              <a:xfrm>
                <a:off x="2834" y="945"/>
                <a:ext cx="321" cy="14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734" name="Oval 189"/>
              <p:cNvSpPr>
                <a:spLocks noChangeArrowheads="1"/>
              </p:cNvSpPr>
              <p:nvPr/>
            </p:nvSpPr>
            <p:spPr bwMode="auto">
              <a:xfrm>
                <a:off x="3106" y="981"/>
                <a:ext cx="45" cy="71"/>
              </a:xfrm>
              <a:prstGeom prst="ellipse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726" name="Group 190"/>
            <p:cNvGrpSpPr>
              <a:grpSpLocks/>
            </p:cNvGrpSpPr>
            <p:nvPr/>
          </p:nvGrpSpPr>
          <p:grpSpPr bwMode="auto">
            <a:xfrm rot="1761465">
              <a:off x="1645" y="1799"/>
              <a:ext cx="204" cy="110"/>
              <a:chOff x="2834" y="945"/>
              <a:chExt cx="321" cy="173"/>
            </a:xfrm>
          </p:grpSpPr>
          <p:sp>
            <p:nvSpPr>
              <p:cNvPr id="24729" name="Oval 191"/>
              <p:cNvSpPr>
                <a:spLocks noChangeArrowheads="1"/>
              </p:cNvSpPr>
              <p:nvPr/>
            </p:nvSpPr>
            <p:spPr bwMode="auto">
              <a:xfrm>
                <a:off x="2928" y="1074"/>
                <a:ext cx="133" cy="44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840" name="Oval 192"/>
              <p:cNvSpPr>
                <a:spLocks noChangeArrowheads="1"/>
              </p:cNvSpPr>
              <p:nvPr/>
            </p:nvSpPr>
            <p:spPr bwMode="auto">
              <a:xfrm>
                <a:off x="2813" y="940"/>
                <a:ext cx="321" cy="14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731" name="Oval 193"/>
              <p:cNvSpPr>
                <a:spLocks noChangeArrowheads="1"/>
              </p:cNvSpPr>
              <p:nvPr/>
            </p:nvSpPr>
            <p:spPr bwMode="auto">
              <a:xfrm>
                <a:off x="3106" y="981"/>
                <a:ext cx="45" cy="71"/>
              </a:xfrm>
              <a:prstGeom prst="ellipse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4727" name="Freeform 205"/>
            <p:cNvSpPr>
              <a:spLocks/>
            </p:cNvSpPr>
            <p:nvPr/>
          </p:nvSpPr>
          <p:spPr bwMode="auto">
            <a:xfrm>
              <a:off x="1773" y="1597"/>
              <a:ext cx="146" cy="207"/>
            </a:xfrm>
            <a:custGeom>
              <a:avLst/>
              <a:gdLst>
                <a:gd name="T0" fmla="*/ 29257 w 120"/>
                <a:gd name="T1" fmla="*/ 0 h 325"/>
                <a:gd name="T2" fmla="*/ 4457 w 120"/>
                <a:gd name="T3" fmla="*/ 1 h 325"/>
                <a:gd name="T4" fmla="*/ 3011 w 120"/>
                <a:gd name="T5" fmla="*/ 1 h 325"/>
                <a:gd name="T6" fmla="*/ 0 60000 65536"/>
                <a:gd name="T7" fmla="*/ 0 60000 65536"/>
                <a:gd name="T8" fmla="*/ 0 60000 65536"/>
                <a:gd name="T9" fmla="*/ 0 w 120"/>
                <a:gd name="T10" fmla="*/ 0 h 325"/>
                <a:gd name="T11" fmla="*/ 120 w 120"/>
                <a:gd name="T12" fmla="*/ 325 h 3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325">
                  <a:moveTo>
                    <a:pt x="120" y="0"/>
                  </a:moveTo>
                  <a:cubicBezTo>
                    <a:pt x="78" y="110"/>
                    <a:pt x="36" y="221"/>
                    <a:pt x="18" y="273"/>
                  </a:cubicBezTo>
                  <a:cubicBezTo>
                    <a:pt x="0" y="325"/>
                    <a:pt x="6" y="318"/>
                    <a:pt x="12" y="31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728" name="Freeform 206"/>
            <p:cNvSpPr>
              <a:spLocks/>
            </p:cNvSpPr>
            <p:nvPr/>
          </p:nvSpPr>
          <p:spPr bwMode="auto">
            <a:xfrm flipH="1">
              <a:off x="2093" y="1697"/>
              <a:ext cx="27" cy="183"/>
            </a:xfrm>
            <a:custGeom>
              <a:avLst/>
              <a:gdLst>
                <a:gd name="T0" fmla="*/ 0 w 120"/>
                <a:gd name="T1" fmla="*/ 0 h 325"/>
                <a:gd name="T2" fmla="*/ 0 w 120"/>
                <a:gd name="T3" fmla="*/ 1 h 325"/>
                <a:gd name="T4" fmla="*/ 0 w 120"/>
                <a:gd name="T5" fmla="*/ 1 h 325"/>
                <a:gd name="T6" fmla="*/ 0 60000 65536"/>
                <a:gd name="T7" fmla="*/ 0 60000 65536"/>
                <a:gd name="T8" fmla="*/ 0 60000 65536"/>
                <a:gd name="T9" fmla="*/ 0 w 120"/>
                <a:gd name="T10" fmla="*/ 0 h 325"/>
                <a:gd name="T11" fmla="*/ 120 w 120"/>
                <a:gd name="T12" fmla="*/ 325 h 3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325">
                  <a:moveTo>
                    <a:pt x="120" y="0"/>
                  </a:moveTo>
                  <a:cubicBezTo>
                    <a:pt x="78" y="110"/>
                    <a:pt x="36" y="221"/>
                    <a:pt x="18" y="273"/>
                  </a:cubicBezTo>
                  <a:cubicBezTo>
                    <a:pt x="0" y="325"/>
                    <a:pt x="6" y="318"/>
                    <a:pt x="12" y="31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600" name="Freeform 207"/>
          <p:cNvSpPr>
            <a:spLocks/>
          </p:cNvSpPr>
          <p:nvPr/>
        </p:nvSpPr>
        <p:spPr bwMode="auto">
          <a:xfrm>
            <a:off x="3211513" y="1527175"/>
            <a:ext cx="15875" cy="374650"/>
          </a:xfrm>
          <a:custGeom>
            <a:avLst/>
            <a:gdLst>
              <a:gd name="T0" fmla="*/ 2147483647 w 10"/>
              <a:gd name="T1" fmla="*/ 0 h 236"/>
              <a:gd name="T2" fmla="*/ 2147483647 w 10"/>
              <a:gd name="T3" fmla="*/ 2147483647 h 236"/>
              <a:gd name="T4" fmla="*/ 2147483647 w 10"/>
              <a:gd name="T5" fmla="*/ 2147483647 h 236"/>
              <a:gd name="T6" fmla="*/ 2147483647 w 10"/>
              <a:gd name="T7" fmla="*/ 2147483647 h 236"/>
              <a:gd name="T8" fmla="*/ 2147483647 w 10"/>
              <a:gd name="T9" fmla="*/ 2147483647 h 236"/>
              <a:gd name="T10" fmla="*/ 2147483647 w 10"/>
              <a:gd name="T11" fmla="*/ 2147483647 h 2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236"/>
              <a:gd name="T20" fmla="*/ 10 w 10"/>
              <a:gd name="T21" fmla="*/ 236 h 2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236">
                <a:moveTo>
                  <a:pt x="10" y="0"/>
                </a:moveTo>
                <a:cubicBezTo>
                  <a:pt x="9" y="21"/>
                  <a:pt x="2" y="102"/>
                  <a:pt x="1" y="127"/>
                </a:cubicBezTo>
                <a:cubicBezTo>
                  <a:pt x="0" y="152"/>
                  <a:pt x="1" y="140"/>
                  <a:pt x="2" y="150"/>
                </a:cubicBezTo>
                <a:cubicBezTo>
                  <a:pt x="3" y="160"/>
                  <a:pt x="5" y="172"/>
                  <a:pt x="5" y="185"/>
                </a:cubicBezTo>
                <a:cubicBezTo>
                  <a:pt x="5" y="198"/>
                  <a:pt x="1" y="220"/>
                  <a:pt x="1" y="228"/>
                </a:cubicBezTo>
                <a:cubicBezTo>
                  <a:pt x="1" y="236"/>
                  <a:pt x="2" y="233"/>
                  <a:pt x="2" y="2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601" name="Line 208"/>
          <p:cNvSpPr>
            <a:spLocks noChangeShapeType="1"/>
          </p:cNvSpPr>
          <p:nvPr/>
        </p:nvSpPr>
        <p:spPr bwMode="auto">
          <a:xfrm>
            <a:off x="3217863" y="1866900"/>
            <a:ext cx="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602" name="Text Box 209"/>
          <p:cNvSpPr txBox="1">
            <a:spLocks noChangeArrowheads="1"/>
          </p:cNvSpPr>
          <p:nvPr/>
        </p:nvSpPr>
        <p:spPr bwMode="auto">
          <a:xfrm>
            <a:off x="1401763" y="2436813"/>
            <a:ext cx="10652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1">
                <a:solidFill>
                  <a:schemeClr val="accent2"/>
                </a:solidFill>
                <a:latin typeface="Times New Roman" pitchFamily="18" charset="0"/>
              </a:rPr>
              <a:t>Cellule du soi</a:t>
            </a:r>
          </a:p>
        </p:txBody>
      </p:sp>
      <p:grpSp>
        <p:nvGrpSpPr>
          <p:cNvPr id="29" name="Group 230"/>
          <p:cNvGrpSpPr>
            <a:grpSpLocks/>
          </p:cNvGrpSpPr>
          <p:nvPr/>
        </p:nvGrpSpPr>
        <p:grpSpPr bwMode="auto">
          <a:xfrm>
            <a:off x="903288" y="3046413"/>
            <a:ext cx="3903662" cy="1146175"/>
            <a:chOff x="569" y="1919"/>
            <a:chExt cx="2459" cy="722"/>
          </a:xfrm>
        </p:grpSpPr>
        <p:grpSp>
          <p:nvGrpSpPr>
            <p:cNvPr id="24688" name="Group 55"/>
            <p:cNvGrpSpPr>
              <a:grpSpLocks/>
            </p:cNvGrpSpPr>
            <p:nvPr/>
          </p:nvGrpSpPr>
          <p:grpSpPr bwMode="auto">
            <a:xfrm>
              <a:off x="1591" y="2240"/>
              <a:ext cx="545" cy="401"/>
              <a:chOff x="1591" y="2122"/>
              <a:chExt cx="545" cy="401"/>
            </a:xfrm>
          </p:grpSpPr>
          <p:grpSp>
            <p:nvGrpSpPr>
              <p:cNvPr id="24707" name="Group 56"/>
              <p:cNvGrpSpPr>
                <a:grpSpLocks/>
              </p:cNvGrpSpPr>
              <p:nvPr/>
            </p:nvGrpSpPr>
            <p:grpSpPr bwMode="auto">
              <a:xfrm rot="1601752">
                <a:off x="1618" y="2166"/>
                <a:ext cx="498" cy="357"/>
                <a:chOff x="4011" y="1488"/>
                <a:chExt cx="548" cy="348"/>
              </a:xfrm>
            </p:grpSpPr>
            <p:sp>
              <p:nvSpPr>
                <p:cNvPr id="24723" name="Freeform 57"/>
                <p:cNvSpPr>
                  <a:spLocks/>
                </p:cNvSpPr>
                <p:nvPr/>
              </p:nvSpPr>
              <p:spPr bwMode="auto">
                <a:xfrm>
                  <a:off x="4011" y="1488"/>
                  <a:ext cx="548" cy="348"/>
                </a:xfrm>
                <a:custGeom>
                  <a:avLst/>
                  <a:gdLst>
                    <a:gd name="T0" fmla="*/ 159 w 548"/>
                    <a:gd name="T1" fmla="*/ 69 h 348"/>
                    <a:gd name="T2" fmla="*/ 111 w 548"/>
                    <a:gd name="T3" fmla="*/ 93 h 348"/>
                    <a:gd name="T4" fmla="*/ 84 w 548"/>
                    <a:gd name="T5" fmla="*/ 102 h 348"/>
                    <a:gd name="T6" fmla="*/ 75 w 548"/>
                    <a:gd name="T7" fmla="*/ 105 h 348"/>
                    <a:gd name="T8" fmla="*/ 6 w 548"/>
                    <a:gd name="T9" fmla="*/ 138 h 348"/>
                    <a:gd name="T10" fmla="*/ 18 w 548"/>
                    <a:gd name="T11" fmla="*/ 156 h 348"/>
                    <a:gd name="T12" fmla="*/ 57 w 548"/>
                    <a:gd name="T13" fmla="*/ 150 h 348"/>
                    <a:gd name="T14" fmla="*/ 63 w 548"/>
                    <a:gd name="T15" fmla="*/ 177 h 348"/>
                    <a:gd name="T16" fmla="*/ 45 w 548"/>
                    <a:gd name="T17" fmla="*/ 207 h 348"/>
                    <a:gd name="T18" fmla="*/ 30 w 548"/>
                    <a:gd name="T19" fmla="*/ 264 h 348"/>
                    <a:gd name="T20" fmla="*/ 36 w 548"/>
                    <a:gd name="T21" fmla="*/ 309 h 348"/>
                    <a:gd name="T22" fmla="*/ 39 w 548"/>
                    <a:gd name="T23" fmla="*/ 276 h 348"/>
                    <a:gd name="T24" fmla="*/ 51 w 548"/>
                    <a:gd name="T25" fmla="*/ 255 h 348"/>
                    <a:gd name="T26" fmla="*/ 147 w 548"/>
                    <a:gd name="T27" fmla="*/ 192 h 348"/>
                    <a:gd name="T28" fmla="*/ 174 w 548"/>
                    <a:gd name="T29" fmla="*/ 216 h 348"/>
                    <a:gd name="T30" fmla="*/ 165 w 548"/>
                    <a:gd name="T31" fmla="*/ 267 h 348"/>
                    <a:gd name="T32" fmla="*/ 198 w 548"/>
                    <a:gd name="T33" fmla="*/ 258 h 348"/>
                    <a:gd name="T34" fmla="*/ 222 w 548"/>
                    <a:gd name="T35" fmla="*/ 282 h 348"/>
                    <a:gd name="T36" fmla="*/ 267 w 548"/>
                    <a:gd name="T37" fmla="*/ 348 h 348"/>
                    <a:gd name="T38" fmla="*/ 291 w 548"/>
                    <a:gd name="T39" fmla="*/ 324 h 348"/>
                    <a:gd name="T40" fmla="*/ 282 w 548"/>
                    <a:gd name="T41" fmla="*/ 276 h 348"/>
                    <a:gd name="T42" fmla="*/ 309 w 548"/>
                    <a:gd name="T43" fmla="*/ 255 h 348"/>
                    <a:gd name="T44" fmla="*/ 384 w 548"/>
                    <a:gd name="T45" fmla="*/ 276 h 348"/>
                    <a:gd name="T46" fmla="*/ 414 w 548"/>
                    <a:gd name="T47" fmla="*/ 294 h 348"/>
                    <a:gd name="T48" fmla="*/ 432 w 548"/>
                    <a:gd name="T49" fmla="*/ 315 h 348"/>
                    <a:gd name="T50" fmla="*/ 450 w 548"/>
                    <a:gd name="T51" fmla="*/ 348 h 348"/>
                    <a:gd name="T52" fmla="*/ 462 w 548"/>
                    <a:gd name="T53" fmla="*/ 294 h 348"/>
                    <a:gd name="T54" fmla="*/ 465 w 548"/>
                    <a:gd name="T55" fmla="*/ 282 h 348"/>
                    <a:gd name="T56" fmla="*/ 513 w 548"/>
                    <a:gd name="T57" fmla="*/ 291 h 348"/>
                    <a:gd name="T58" fmla="*/ 540 w 548"/>
                    <a:gd name="T59" fmla="*/ 306 h 348"/>
                    <a:gd name="T60" fmla="*/ 507 w 548"/>
                    <a:gd name="T61" fmla="*/ 249 h 348"/>
                    <a:gd name="T62" fmla="*/ 441 w 548"/>
                    <a:gd name="T63" fmla="*/ 213 h 348"/>
                    <a:gd name="T64" fmla="*/ 402 w 548"/>
                    <a:gd name="T65" fmla="*/ 186 h 348"/>
                    <a:gd name="T66" fmla="*/ 324 w 548"/>
                    <a:gd name="T67" fmla="*/ 153 h 348"/>
                    <a:gd name="T68" fmla="*/ 432 w 548"/>
                    <a:gd name="T69" fmla="*/ 111 h 348"/>
                    <a:gd name="T70" fmla="*/ 495 w 548"/>
                    <a:gd name="T71" fmla="*/ 81 h 348"/>
                    <a:gd name="T72" fmla="*/ 525 w 548"/>
                    <a:gd name="T73" fmla="*/ 63 h 348"/>
                    <a:gd name="T74" fmla="*/ 453 w 548"/>
                    <a:gd name="T75" fmla="*/ 51 h 348"/>
                    <a:gd name="T76" fmla="*/ 447 w 548"/>
                    <a:gd name="T77" fmla="*/ 18 h 348"/>
                    <a:gd name="T78" fmla="*/ 309 w 548"/>
                    <a:gd name="T79" fmla="*/ 51 h 348"/>
                    <a:gd name="T80" fmla="*/ 258 w 548"/>
                    <a:gd name="T81" fmla="*/ 0 h 348"/>
                    <a:gd name="T82" fmla="*/ 225 w 548"/>
                    <a:gd name="T83" fmla="*/ 30 h 348"/>
                    <a:gd name="T84" fmla="*/ 153 w 548"/>
                    <a:gd name="T85" fmla="*/ 18 h 348"/>
                    <a:gd name="T86" fmla="*/ 123 w 548"/>
                    <a:gd name="T87" fmla="*/ 21 h 348"/>
                    <a:gd name="T88" fmla="*/ 153 w 548"/>
                    <a:gd name="T89" fmla="*/ 54 h 348"/>
                    <a:gd name="T90" fmla="*/ 159 w 548"/>
                    <a:gd name="T91" fmla="*/ 69 h 34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8"/>
                    <a:gd name="T139" fmla="*/ 0 h 348"/>
                    <a:gd name="T140" fmla="*/ 548 w 548"/>
                    <a:gd name="T141" fmla="*/ 348 h 34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8" h="348">
                      <a:moveTo>
                        <a:pt x="159" y="69"/>
                      </a:moveTo>
                      <a:cubicBezTo>
                        <a:pt x="142" y="75"/>
                        <a:pt x="127" y="86"/>
                        <a:pt x="111" y="93"/>
                      </a:cubicBezTo>
                      <a:cubicBezTo>
                        <a:pt x="102" y="97"/>
                        <a:pt x="93" y="99"/>
                        <a:pt x="84" y="102"/>
                      </a:cubicBezTo>
                      <a:cubicBezTo>
                        <a:pt x="81" y="103"/>
                        <a:pt x="75" y="105"/>
                        <a:pt x="75" y="105"/>
                      </a:cubicBezTo>
                      <a:cubicBezTo>
                        <a:pt x="54" y="121"/>
                        <a:pt x="28" y="124"/>
                        <a:pt x="6" y="138"/>
                      </a:cubicBezTo>
                      <a:cubicBezTo>
                        <a:pt x="2" y="154"/>
                        <a:pt x="0" y="161"/>
                        <a:pt x="18" y="156"/>
                      </a:cubicBezTo>
                      <a:cubicBezTo>
                        <a:pt x="34" y="145"/>
                        <a:pt x="36" y="147"/>
                        <a:pt x="57" y="150"/>
                      </a:cubicBezTo>
                      <a:cubicBezTo>
                        <a:pt x="71" y="155"/>
                        <a:pt x="73" y="152"/>
                        <a:pt x="63" y="177"/>
                      </a:cubicBezTo>
                      <a:cubicBezTo>
                        <a:pt x="59" y="188"/>
                        <a:pt x="49" y="196"/>
                        <a:pt x="45" y="207"/>
                      </a:cubicBezTo>
                      <a:cubicBezTo>
                        <a:pt x="39" y="226"/>
                        <a:pt x="33" y="244"/>
                        <a:pt x="30" y="264"/>
                      </a:cubicBezTo>
                      <a:cubicBezTo>
                        <a:pt x="32" y="279"/>
                        <a:pt x="27" y="297"/>
                        <a:pt x="36" y="309"/>
                      </a:cubicBezTo>
                      <a:cubicBezTo>
                        <a:pt x="43" y="318"/>
                        <a:pt x="37" y="287"/>
                        <a:pt x="39" y="276"/>
                      </a:cubicBezTo>
                      <a:cubicBezTo>
                        <a:pt x="40" y="268"/>
                        <a:pt x="46" y="260"/>
                        <a:pt x="51" y="255"/>
                      </a:cubicBezTo>
                      <a:cubicBezTo>
                        <a:pt x="80" y="226"/>
                        <a:pt x="108" y="205"/>
                        <a:pt x="147" y="192"/>
                      </a:cubicBezTo>
                      <a:cubicBezTo>
                        <a:pt x="168" y="196"/>
                        <a:pt x="168" y="197"/>
                        <a:pt x="174" y="216"/>
                      </a:cubicBezTo>
                      <a:cubicBezTo>
                        <a:pt x="172" y="234"/>
                        <a:pt x="171" y="250"/>
                        <a:pt x="165" y="267"/>
                      </a:cubicBezTo>
                      <a:cubicBezTo>
                        <a:pt x="183" y="279"/>
                        <a:pt x="182" y="263"/>
                        <a:pt x="198" y="258"/>
                      </a:cubicBezTo>
                      <a:cubicBezTo>
                        <a:pt x="206" y="266"/>
                        <a:pt x="217" y="272"/>
                        <a:pt x="222" y="282"/>
                      </a:cubicBezTo>
                      <a:cubicBezTo>
                        <a:pt x="233" y="304"/>
                        <a:pt x="246" y="334"/>
                        <a:pt x="267" y="348"/>
                      </a:cubicBezTo>
                      <a:cubicBezTo>
                        <a:pt x="280" y="342"/>
                        <a:pt x="286" y="338"/>
                        <a:pt x="291" y="324"/>
                      </a:cubicBezTo>
                      <a:cubicBezTo>
                        <a:pt x="288" y="308"/>
                        <a:pt x="284" y="292"/>
                        <a:pt x="282" y="276"/>
                      </a:cubicBezTo>
                      <a:cubicBezTo>
                        <a:pt x="289" y="257"/>
                        <a:pt x="291" y="260"/>
                        <a:pt x="309" y="255"/>
                      </a:cubicBezTo>
                      <a:cubicBezTo>
                        <a:pt x="335" y="258"/>
                        <a:pt x="361" y="263"/>
                        <a:pt x="384" y="276"/>
                      </a:cubicBezTo>
                      <a:cubicBezTo>
                        <a:pt x="394" y="282"/>
                        <a:pt x="414" y="294"/>
                        <a:pt x="414" y="294"/>
                      </a:cubicBezTo>
                      <a:cubicBezTo>
                        <a:pt x="419" y="302"/>
                        <a:pt x="427" y="307"/>
                        <a:pt x="432" y="315"/>
                      </a:cubicBezTo>
                      <a:cubicBezTo>
                        <a:pt x="441" y="329"/>
                        <a:pt x="436" y="338"/>
                        <a:pt x="450" y="348"/>
                      </a:cubicBezTo>
                      <a:cubicBezTo>
                        <a:pt x="478" y="342"/>
                        <a:pt x="471" y="320"/>
                        <a:pt x="462" y="294"/>
                      </a:cubicBezTo>
                      <a:cubicBezTo>
                        <a:pt x="463" y="290"/>
                        <a:pt x="461" y="284"/>
                        <a:pt x="465" y="282"/>
                      </a:cubicBezTo>
                      <a:cubicBezTo>
                        <a:pt x="467" y="281"/>
                        <a:pt x="508" y="290"/>
                        <a:pt x="513" y="291"/>
                      </a:cubicBezTo>
                      <a:cubicBezTo>
                        <a:pt x="534" y="305"/>
                        <a:pt x="524" y="301"/>
                        <a:pt x="540" y="306"/>
                      </a:cubicBezTo>
                      <a:cubicBezTo>
                        <a:pt x="548" y="282"/>
                        <a:pt x="523" y="263"/>
                        <a:pt x="507" y="249"/>
                      </a:cubicBezTo>
                      <a:cubicBezTo>
                        <a:pt x="489" y="234"/>
                        <a:pt x="461" y="223"/>
                        <a:pt x="441" y="213"/>
                      </a:cubicBezTo>
                      <a:cubicBezTo>
                        <a:pt x="426" y="206"/>
                        <a:pt x="415" y="195"/>
                        <a:pt x="402" y="186"/>
                      </a:cubicBezTo>
                      <a:cubicBezTo>
                        <a:pt x="379" y="171"/>
                        <a:pt x="350" y="160"/>
                        <a:pt x="324" y="153"/>
                      </a:cubicBezTo>
                      <a:cubicBezTo>
                        <a:pt x="361" y="141"/>
                        <a:pt x="395" y="123"/>
                        <a:pt x="432" y="111"/>
                      </a:cubicBezTo>
                      <a:cubicBezTo>
                        <a:pt x="452" y="96"/>
                        <a:pt x="473" y="91"/>
                        <a:pt x="495" y="81"/>
                      </a:cubicBezTo>
                      <a:cubicBezTo>
                        <a:pt x="506" y="76"/>
                        <a:pt x="525" y="63"/>
                        <a:pt x="525" y="63"/>
                      </a:cubicBezTo>
                      <a:cubicBezTo>
                        <a:pt x="499" y="61"/>
                        <a:pt x="478" y="55"/>
                        <a:pt x="453" y="51"/>
                      </a:cubicBezTo>
                      <a:cubicBezTo>
                        <a:pt x="456" y="31"/>
                        <a:pt x="466" y="23"/>
                        <a:pt x="447" y="18"/>
                      </a:cubicBezTo>
                      <a:cubicBezTo>
                        <a:pt x="400" y="23"/>
                        <a:pt x="354" y="36"/>
                        <a:pt x="309" y="51"/>
                      </a:cubicBezTo>
                      <a:cubicBezTo>
                        <a:pt x="268" y="47"/>
                        <a:pt x="265" y="37"/>
                        <a:pt x="258" y="0"/>
                      </a:cubicBezTo>
                      <a:cubicBezTo>
                        <a:pt x="245" y="9"/>
                        <a:pt x="238" y="21"/>
                        <a:pt x="225" y="30"/>
                      </a:cubicBezTo>
                      <a:cubicBezTo>
                        <a:pt x="197" y="28"/>
                        <a:pt x="178" y="24"/>
                        <a:pt x="153" y="18"/>
                      </a:cubicBezTo>
                      <a:cubicBezTo>
                        <a:pt x="143" y="19"/>
                        <a:pt x="131" y="15"/>
                        <a:pt x="123" y="21"/>
                      </a:cubicBezTo>
                      <a:cubicBezTo>
                        <a:pt x="107" y="31"/>
                        <a:pt x="148" y="52"/>
                        <a:pt x="153" y="54"/>
                      </a:cubicBezTo>
                      <a:cubicBezTo>
                        <a:pt x="164" y="65"/>
                        <a:pt x="164" y="59"/>
                        <a:pt x="159" y="6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CCFF33"/>
                    </a:gs>
                    <a:gs pos="100000">
                      <a:srgbClr val="00CC99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724" name="Freeform 58"/>
                <p:cNvSpPr>
                  <a:spLocks/>
                </p:cNvSpPr>
                <p:nvPr/>
              </p:nvSpPr>
              <p:spPr bwMode="auto">
                <a:xfrm>
                  <a:off x="4188" y="1547"/>
                  <a:ext cx="111" cy="115"/>
                </a:xfrm>
                <a:custGeom>
                  <a:avLst/>
                  <a:gdLst>
                    <a:gd name="T0" fmla="*/ 36 w 111"/>
                    <a:gd name="T1" fmla="*/ 13 h 115"/>
                    <a:gd name="T2" fmla="*/ 9 w 111"/>
                    <a:gd name="T3" fmla="*/ 34 h 115"/>
                    <a:gd name="T4" fmla="*/ 0 w 111"/>
                    <a:gd name="T5" fmla="*/ 61 h 115"/>
                    <a:gd name="T6" fmla="*/ 12 w 111"/>
                    <a:gd name="T7" fmla="*/ 100 h 115"/>
                    <a:gd name="T8" fmla="*/ 39 w 111"/>
                    <a:gd name="T9" fmla="*/ 115 h 115"/>
                    <a:gd name="T10" fmla="*/ 108 w 111"/>
                    <a:gd name="T11" fmla="*/ 64 h 115"/>
                    <a:gd name="T12" fmla="*/ 99 w 111"/>
                    <a:gd name="T13" fmla="*/ 19 h 115"/>
                    <a:gd name="T14" fmla="*/ 72 w 111"/>
                    <a:gd name="T15" fmla="*/ 10 h 115"/>
                    <a:gd name="T16" fmla="*/ 18 w 111"/>
                    <a:gd name="T17" fmla="*/ 25 h 115"/>
                    <a:gd name="T18" fmla="*/ 36 w 111"/>
                    <a:gd name="T19" fmla="*/ 37 h 1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1"/>
                    <a:gd name="T31" fmla="*/ 0 h 115"/>
                    <a:gd name="T32" fmla="*/ 111 w 111"/>
                    <a:gd name="T33" fmla="*/ 115 h 1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1" h="115">
                      <a:moveTo>
                        <a:pt x="36" y="13"/>
                      </a:moveTo>
                      <a:cubicBezTo>
                        <a:pt x="23" y="16"/>
                        <a:pt x="15" y="21"/>
                        <a:pt x="9" y="34"/>
                      </a:cubicBezTo>
                      <a:cubicBezTo>
                        <a:pt x="5" y="43"/>
                        <a:pt x="0" y="61"/>
                        <a:pt x="0" y="61"/>
                      </a:cubicBezTo>
                      <a:cubicBezTo>
                        <a:pt x="2" y="75"/>
                        <a:pt x="4" y="88"/>
                        <a:pt x="12" y="100"/>
                      </a:cubicBezTo>
                      <a:cubicBezTo>
                        <a:pt x="18" y="109"/>
                        <a:pt x="39" y="115"/>
                        <a:pt x="39" y="115"/>
                      </a:cubicBezTo>
                      <a:cubicBezTo>
                        <a:pt x="85" y="111"/>
                        <a:pt x="88" y="103"/>
                        <a:pt x="108" y="64"/>
                      </a:cubicBezTo>
                      <a:cubicBezTo>
                        <a:pt x="108" y="63"/>
                        <a:pt x="111" y="26"/>
                        <a:pt x="99" y="19"/>
                      </a:cubicBezTo>
                      <a:cubicBezTo>
                        <a:pt x="91" y="14"/>
                        <a:pt x="72" y="10"/>
                        <a:pt x="72" y="10"/>
                      </a:cubicBezTo>
                      <a:cubicBezTo>
                        <a:pt x="64" y="10"/>
                        <a:pt x="18" y="0"/>
                        <a:pt x="18" y="25"/>
                      </a:cubicBezTo>
                      <a:lnTo>
                        <a:pt x="36" y="37"/>
                      </a:lnTo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4708" name="Group 59"/>
              <p:cNvGrpSpPr>
                <a:grpSpLocks/>
              </p:cNvGrpSpPr>
              <p:nvPr/>
            </p:nvGrpSpPr>
            <p:grpSpPr bwMode="auto">
              <a:xfrm rot="2448360">
                <a:off x="1957" y="2403"/>
                <a:ext cx="95" cy="84"/>
                <a:chOff x="3304" y="1343"/>
                <a:chExt cx="136" cy="137"/>
              </a:xfrm>
            </p:grpSpPr>
            <p:sp>
              <p:nvSpPr>
                <p:cNvPr id="24721" name="Freeform 60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722" name="Freeform 61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4709" name="Group 62"/>
              <p:cNvGrpSpPr>
                <a:grpSpLocks/>
              </p:cNvGrpSpPr>
              <p:nvPr/>
            </p:nvGrpSpPr>
            <p:grpSpPr bwMode="auto">
              <a:xfrm rot="5115517">
                <a:off x="2047" y="2245"/>
                <a:ext cx="94" cy="84"/>
                <a:chOff x="3304" y="1343"/>
                <a:chExt cx="136" cy="137"/>
              </a:xfrm>
            </p:grpSpPr>
            <p:sp>
              <p:nvSpPr>
                <p:cNvPr id="24719" name="Freeform 63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720" name="Freeform 64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4710" name="Group 65"/>
              <p:cNvGrpSpPr>
                <a:grpSpLocks/>
              </p:cNvGrpSpPr>
              <p:nvPr/>
            </p:nvGrpSpPr>
            <p:grpSpPr bwMode="auto">
              <a:xfrm rot="-1196369">
                <a:off x="1695" y="2122"/>
                <a:ext cx="91" cy="88"/>
                <a:chOff x="3304" y="1343"/>
                <a:chExt cx="136" cy="137"/>
              </a:xfrm>
            </p:grpSpPr>
            <p:sp>
              <p:nvSpPr>
                <p:cNvPr id="24717" name="Freeform 66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718" name="Freeform 67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4711" name="Group 68"/>
              <p:cNvGrpSpPr>
                <a:grpSpLocks/>
              </p:cNvGrpSpPr>
              <p:nvPr/>
            </p:nvGrpSpPr>
            <p:grpSpPr bwMode="auto">
              <a:xfrm rot="-4569928">
                <a:off x="1589" y="2215"/>
                <a:ext cx="91" cy="87"/>
                <a:chOff x="3304" y="1343"/>
                <a:chExt cx="136" cy="137"/>
              </a:xfrm>
            </p:grpSpPr>
            <p:sp>
              <p:nvSpPr>
                <p:cNvPr id="24715" name="Freeform 69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716" name="Freeform 70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4712" name="Group 71"/>
              <p:cNvGrpSpPr>
                <a:grpSpLocks/>
              </p:cNvGrpSpPr>
              <p:nvPr/>
            </p:nvGrpSpPr>
            <p:grpSpPr bwMode="auto">
              <a:xfrm rot="-6819624">
                <a:off x="1721" y="2386"/>
                <a:ext cx="95" cy="84"/>
                <a:chOff x="3304" y="1343"/>
                <a:chExt cx="136" cy="137"/>
              </a:xfrm>
            </p:grpSpPr>
            <p:sp>
              <p:nvSpPr>
                <p:cNvPr id="24713" name="Freeform 72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714" name="Freeform 73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4689" name="Group 74"/>
            <p:cNvGrpSpPr>
              <a:grpSpLocks/>
            </p:cNvGrpSpPr>
            <p:nvPr/>
          </p:nvGrpSpPr>
          <p:grpSpPr bwMode="auto">
            <a:xfrm rot="475390">
              <a:off x="2208" y="2099"/>
              <a:ext cx="533" cy="463"/>
              <a:chOff x="3643" y="3670"/>
              <a:chExt cx="720" cy="650"/>
            </a:xfrm>
          </p:grpSpPr>
          <p:grpSp>
            <p:nvGrpSpPr>
              <p:cNvPr id="24695" name="Group 75"/>
              <p:cNvGrpSpPr>
                <a:grpSpLocks/>
              </p:cNvGrpSpPr>
              <p:nvPr/>
            </p:nvGrpSpPr>
            <p:grpSpPr bwMode="auto">
              <a:xfrm>
                <a:off x="3729" y="3745"/>
                <a:ext cx="578" cy="575"/>
                <a:chOff x="1248" y="2749"/>
                <a:chExt cx="1270" cy="1312"/>
              </a:xfrm>
            </p:grpSpPr>
            <p:sp>
              <p:nvSpPr>
                <p:cNvPr id="24705" name="Oval 76"/>
                <p:cNvSpPr>
                  <a:spLocks noChangeArrowheads="1"/>
                </p:cNvSpPr>
                <p:nvPr/>
              </p:nvSpPr>
              <p:spPr bwMode="auto">
                <a:xfrm>
                  <a:off x="1248" y="2749"/>
                  <a:ext cx="1270" cy="13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CC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706" name="Oval 77"/>
                <p:cNvSpPr>
                  <a:spLocks noChangeArrowheads="1"/>
                </p:cNvSpPr>
                <p:nvPr/>
              </p:nvSpPr>
              <p:spPr bwMode="auto">
                <a:xfrm>
                  <a:off x="1622" y="3247"/>
                  <a:ext cx="589" cy="6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AA2B5"/>
                    </a:gs>
                    <a:gs pos="100000">
                      <a:srgbClr val="99003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4696" name="Group 78"/>
              <p:cNvGrpSpPr>
                <a:grpSpLocks/>
              </p:cNvGrpSpPr>
              <p:nvPr/>
            </p:nvGrpSpPr>
            <p:grpSpPr bwMode="auto">
              <a:xfrm rot="-6389331">
                <a:off x="3656" y="4062"/>
                <a:ext cx="120" cy="146"/>
                <a:chOff x="1557" y="1665"/>
                <a:chExt cx="123" cy="164"/>
              </a:xfrm>
            </p:grpSpPr>
            <p:sp>
              <p:nvSpPr>
                <p:cNvPr id="24703" name="Freeform 79"/>
                <p:cNvSpPr>
                  <a:spLocks/>
                </p:cNvSpPr>
                <p:nvPr/>
              </p:nvSpPr>
              <p:spPr bwMode="auto">
                <a:xfrm>
                  <a:off x="1557" y="1665"/>
                  <a:ext cx="54" cy="149"/>
                </a:xfrm>
                <a:custGeom>
                  <a:avLst/>
                  <a:gdLst>
                    <a:gd name="T0" fmla="*/ 21 w 54"/>
                    <a:gd name="T1" fmla="*/ 104 h 149"/>
                    <a:gd name="T2" fmla="*/ 32 w 54"/>
                    <a:gd name="T3" fmla="*/ 141 h 149"/>
                    <a:gd name="T4" fmla="*/ 42 w 54"/>
                    <a:gd name="T5" fmla="*/ 149 h 149"/>
                    <a:gd name="T6" fmla="*/ 54 w 54"/>
                    <a:gd name="T7" fmla="*/ 138 h 149"/>
                    <a:gd name="T8" fmla="*/ 33 w 54"/>
                    <a:gd name="T9" fmla="*/ 84 h 149"/>
                    <a:gd name="T10" fmla="*/ 39 w 54"/>
                    <a:gd name="T11" fmla="*/ 65 h 149"/>
                    <a:gd name="T12" fmla="*/ 45 w 54"/>
                    <a:gd name="T13" fmla="*/ 50 h 149"/>
                    <a:gd name="T14" fmla="*/ 30 w 54"/>
                    <a:gd name="T15" fmla="*/ 20 h 149"/>
                    <a:gd name="T16" fmla="*/ 15 w 54"/>
                    <a:gd name="T17" fmla="*/ 8 h 149"/>
                    <a:gd name="T18" fmla="*/ 3 w 54"/>
                    <a:gd name="T19" fmla="*/ 3 h 149"/>
                    <a:gd name="T20" fmla="*/ 0 w 54"/>
                    <a:gd name="T21" fmla="*/ 12 h 149"/>
                    <a:gd name="T22" fmla="*/ 26 w 54"/>
                    <a:gd name="T23" fmla="*/ 48 h 149"/>
                    <a:gd name="T24" fmla="*/ 24 w 54"/>
                    <a:gd name="T25" fmla="*/ 95 h 149"/>
                    <a:gd name="T26" fmla="*/ 23 w 54"/>
                    <a:gd name="T27" fmla="*/ 111 h 149"/>
                    <a:gd name="T28" fmla="*/ 21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551100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704" name="Freeform 80"/>
                <p:cNvSpPr>
                  <a:spLocks/>
                </p:cNvSpPr>
                <p:nvPr/>
              </p:nvSpPr>
              <p:spPr bwMode="auto">
                <a:xfrm flipH="1">
                  <a:off x="1584" y="1680"/>
                  <a:ext cx="96" cy="149"/>
                </a:xfrm>
                <a:custGeom>
                  <a:avLst/>
                  <a:gdLst>
                    <a:gd name="T0" fmla="*/ 206836166 w 54"/>
                    <a:gd name="T1" fmla="*/ 104 h 149"/>
                    <a:gd name="T2" fmla="*/ 317991846 w 54"/>
                    <a:gd name="T3" fmla="*/ 141 h 149"/>
                    <a:gd name="T4" fmla="*/ 417308213 w 54"/>
                    <a:gd name="T5" fmla="*/ 149 h 149"/>
                    <a:gd name="T6" fmla="*/ 536560147 w 54"/>
                    <a:gd name="T7" fmla="*/ 138 h 149"/>
                    <a:gd name="T8" fmla="*/ 329731661 w 54"/>
                    <a:gd name="T9" fmla="*/ 84 h 149"/>
                    <a:gd name="T10" fmla="*/ 386610522 w 54"/>
                    <a:gd name="T11" fmla="*/ 65 h 149"/>
                    <a:gd name="T12" fmla="*/ 444775071 w 54"/>
                    <a:gd name="T13" fmla="*/ 50 h 149"/>
                    <a:gd name="T14" fmla="*/ 295057666 w 54"/>
                    <a:gd name="T15" fmla="*/ 20 h 149"/>
                    <a:gd name="T16" fmla="*/ 149584342 w 54"/>
                    <a:gd name="T17" fmla="*/ 8 h 149"/>
                    <a:gd name="T18" fmla="*/ 27964373 w 54"/>
                    <a:gd name="T19" fmla="*/ 3 h 149"/>
                    <a:gd name="T20" fmla="*/ 0 w 54"/>
                    <a:gd name="T21" fmla="*/ 12 h 149"/>
                    <a:gd name="T22" fmla="*/ 258120404 w 54"/>
                    <a:gd name="T23" fmla="*/ 48 h 149"/>
                    <a:gd name="T24" fmla="*/ 238462169 w 54"/>
                    <a:gd name="T25" fmla="*/ 95 h 149"/>
                    <a:gd name="T26" fmla="*/ 229771256 w 54"/>
                    <a:gd name="T27" fmla="*/ 111 h 149"/>
                    <a:gd name="T28" fmla="*/ 206836166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CC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4697" name="Group 81"/>
              <p:cNvGrpSpPr>
                <a:grpSpLocks/>
              </p:cNvGrpSpPr>
              <p:nvPr/>
            </p:nvGrpSpPr>
            <p:grpSpPr bwMode="auto">
              <a:xfrm rot="6203104">
                <a:off x="4230" y="4061"/>
                <a:ext cx="120" cy="146"/>
                <a:chOff x="1557" y="1665"/>
                <a:chExt cx="123" cy="164"/>
              </a:xfrm>
            </p:grpSpPr>
            <p:sp>
              <p:nvSpPr>
                <p:cNvPr id="24701" name="Freeform 82"/>
                <p:cNvSpPr>
                  <a:spLocks/>
                </p:cNvSpPr>
                <p:nvPr/>
              </p:nvSpPr>
              <p:spPr bwMode="auto">
                <a:xfrm>
                  <a:off x="1557" y="1665"/>
                  <a:ext cx="54" cy="149"/>
                </a:xfrm>
                <a:custGeom>
                  <a:avLst/>
                  <a:gdLst>
                    <a:gd name="T0" fmla="*/ 21 w 54"/>
                    <a:gd name="T1" fmla="*/ 104 h 149"/>
                    <a:gd name="T2" fmla="*/ 32 w 54"/>
                    <a:gd name="T3" fmla="*/ 141 h 149"/>
                    <a:gd name="T4" fmla="*/ 42 w 54"/>
                    <a:gd name="T5" fmla="*/ 149 h 149"/>
                    <a:gd name="T6" fmla="*/ 54 w 54"/>
                    <a:gd name="T7" fmla="*/ 138 h 149"/>
                    <a:gd name="T8" fmla="*/ 33 w 54"/>
                    <a:gd name="T9" fmla="*/ 84 h 149"/>
                    <a:gd name="T10" fmla="*/ 39 w 54"/>
                    <a:gd name="T11" fmla="*/ 65 h 149"/>
                    <a:gd name="T12" fmla="*/ 45 w 54"/>
                    <a:gd name="T13" fmla="*/ 50 h 149"/>
                    <a:gd name="T14" fmla="*/ 30 w 54"/>
                    <a:gd name="T15" fmla="*/ 20 h 149"/>
                    <a:gd name="T16" fmla="*/ 15 w 54"/>
                    <a:gd name="T17" fmla="*/ 8 h 149"/>
                    <a:gd name="T18" fmla="*/ 3 w 54"/>
                    <a:gd name="T19" fmla="*/ 3 h 149"/>
                    <a:gd name="T20" fmla="*/ 0 w 54"/>
                    <a:gd name="T21" fmla="*/ 12 h 149"/>
                    <a:gd name="T22" fmla="*/ 26 w 54"/>
                    <a:gd name="T23" fmla="*/ 48 h 149"/>
                    <a:gd name="T24" fmla="*/ 24 w 54"/>
                    <a:gd name="T25" fmla="*/ 95 h 149"/>
                    <a:gd name="T26" fmla="*/ 23 w 54"/>
                    <a:gd name="T27" fmla="*/ 111 h 149"/>
                    <a:gd name="T28" fmla="*/ 21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551100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702" name="Freeform 83"/>
                <p:cNvSpPr>
                  <a:spLocks/>
                </p:cNvSpPr>
                <p:nvPr/>
              </p:nvSpPr>
              <p:spPr bwMode="auto">
                <a:xfrm flipH="1">
                  <a:off x="1584" y="1680"/>
                  <a:ext cx="96" cy="149"/>
                </a:xfrm>
                <a:custGeom>
                  <a:avLst/>
                  <a:gdLst>
                    <a:gd name="T0" fmla="*/ 206836166 w 54"/>
                    <a:gd name="T1" fmla="*/ 104 h 149"/>
                    <a:gd name="T2" fmla="*/ 317991846 w 54"/>
                    <a:gd name="T3" fmla="*/ 141 h 149"/>
                    <a:gd name="T4" fmla="*/ 417308213 w 54"/>
                    <a:gd name="T5" fmla="*/ 149 h 149"/>
                    <a:gd name="T6" fmla="*/ 536560147 w 54"/>
                    <a:gd name="T7" fmla="*/ 138 h 149"/>
                    <a:gd name="T8" fmla="*/ 329731661 w 54"/>
                    <a:gd name="T9" fmla="*/ 84 h 149"/>
                    <a:gd name="T10" fmla="*/ 386610522 w 54"/>
                    <a:gd name="T11" fmla="*/ 65 h 149"/>
                    <a:gd name="T12" fmla="*/ 444775071 w 54"/>
                    <a:gd name="T13" fmla="*/ 50 h 149"/>
                    <a:gd name="T14" fmla="*/ 295057666 w 54"/>
                    <a:gd name="T15" fmla="*/ 20 h 149"/>
                    <a:gd name="T16" fmla="*/ 149584342 w 54"/>
                    <a:gd name="T17" fmla="*/ 8 h 149"/>
                    <a:gd name="T18" fmla="*/ 27964373 w 54"/>
                    <a:gd name="T19" fmla="*/ 3 h 149"/>
                    <a:gd name="T20" fmla="*/ 0 w 54"/>
                    <a:gd name="T21" fmla="*/ 12 h 149"/>
                    <a:gd name="T22" fmla="*/ 258120404 w 54"/>
                    <a:gd name="T23" fmla="*/ 48 h 149"/>
                    <a:gd name="T24" fmla="*/ 238462169 w 54"/>
                    <a:gd name="T25" fmla="*/ 95 h 149"/>
                    <a:gd name="T26" fmla="*/ 229771256 w 54"/>
                    <a:gd name="T27" fmla="*/ 111 h 149"/>
                    <a:gd name="T28" fmla="*/ 206836166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CC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4698" name="Group 84"/>
              <p:cNvGrpSpPr>
                <a:grpSpLocks/>
              </p:cNvGrpSpPr>
              <p:nvPr/>
            </p:nvGrpSpPr>
            <p:grpSpPr bwMode="auto">
              <a:xfrm rot="-364045">
                <a:off x="3928" y="3670"/>
                <a:ext cx="120" cy="146"/>
                <a:chOff x="1557" y="1665"/>
                <a:chExt cx="123" cy="164"/>
              </a:xfrm>
            </p:grpSpPr>
            <p:sp>
              <p:nvSpPr>
                <p:cNvPr id="24699" name="Freeform 85"/>
                <p:cNvSpPr>
                  <a:spLocks/>
                </p:cNvSpPr>
                <p:nvPr/>
              </p:nvSpPr>
              <p:spPr bwMode="auto">
                <a:xfrm>
                  <a:off x="1557" y="1665"/>
                  <a:ext cx="54" cy="149"/>
                </a:xfrm>
                <a:custGeom>
                  <a:avLst/>
                  <a:gdLst>
                    <a:gd name="T0" fmla="*/ 21 w 54"/>
                    <a:gd name="T1" fmla="*/ 104 h 149"/>
                    <a:gd name="T2" fmla="*/ 32 w 54"/>
                    <a:gd name="T3" fmla="*/ 141 h 149"/>
                    <a:gd name="T4" fmla="*/ 42 w 54"/>
                    <a:gd name="T5" fmla="*/ 149 h 149"/>
                    <a:gd name="T6" fmla="*/ 54 w 54"/>
                    <a:gd name="T7" fmla="*/ 138 h 149"/>
                    <a:gd name="T8" fmla="*/ 33 w 54"/>
                    <a:gd name="T9" fmla="*/ 84 h 149"/>
                    <a:gd name="T10" fmla="*/ 39 w 54"/>
                    <a:gd name="T11" fmla="*/ 65 h 149"/>
                    <a:gd name="T12" fmla="*/ 45 w 54"/>
                    <a:gd name="T13" fmla="*/ 50 h 149"/>
                    <a:gd name="T14" fmla="*/ 30 w 54"/>
                    <a:gd name="T15" fmla="*/ 20 h 149"/>
                    <a:gd name="T16" fmla="*/ 15 w 54"/>
                    <a:gd name="T17" fmla="*/ 8 h 149"/>
                    <a:gd name="T18" fmla="*/ 3 w 54"/>
                    <a:gd name="T19" fmla="*/ 3 h 149"/>
                    <a:gd name="T20" fmla="*/ 0 w 54"/>
                    <a:gd name="T21" fmla="*/ 12 h 149"/>
                    <a:gd name="T22" fmla="*/ 26 w 54"/>
                    <a:gd name="T23" fmla="*/ 48 h 149"/>
                    <a:gd name="T24" fmla="*/ 24 w 54"/>
                    <a:gd name="T25" fmla="*/ 95 h 149"/>
                    <a:gd name="T26" fmla="*/ 23 w 54"/>
                    <a:gd name="T27" fmla="*/ 111 h 149"/>
                    <a:gd name="T28" fmla="*/ 21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551100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700" name="Freeform 86"/>
                <p:cNvSpPr>
                  <a:spLocks/>
                </p:cNvSpPr>
                <p:nvPr/>
              </p:nvSpPr>
              <p:spPr bwMode="auto">
                <a:xfrm flipH="1">
                  <a:off x="1584" y="1680"/>
                  <a:ext cx="96" cy="149"/>
                </a:xfrm>
                <a:custGeom>
                  <a:avLst/>
                  <a:gdLst>
                    <a:gd name="T0" fmla="*/ 206836166 w 54"/>
                    <a:gd name="T1" fmla="*/ 104 h 149"/>
                    <a:gd name="T2" fmla="*/ 317991846 w 54"/>
                    <a:gd name="T3" fmla="*/ 141 h 149"/>
                    <a:gd name="T4" fmla="*/ 417308213 w 54"/>
                    <a:gd name="T5" fmla="*/ 149 h 149"/>
                    <a:gd name="T6" fmla="*/ 536560147 w 54"/>
                    <a:gd name="T7" fmla="*/ 138 h 149"/>
                    <a:gd name="T8" fmla="*/ 329731661 w 54"/>
                    <a:gd name="T9" fmla="*/ 84 h 149"/>
                    <a:gd name="T10" fmla="*/ 386610522 w 54"/>
                    <a:gd name="T11" fmla="*/ 65 h 149"/>
                    <a:gd name="T12" fmla="*/ 444775071 w 54"/>
                    <a:gd name="T13" fmla="*/ 50 h 149"/>
                    <a:gd name="T14" fmla="*/ 295057666 w 54"/>
                    <a:gd name="T15" fmla="*/ 20 h 149"/>
                    <a:gd name="T16" fmla="*/ 149584342 w 54"/>
                    <a:gd name="T17" fmla="*/ 8 h 149"/>
                    <a:gd name="T18" fmla="*/ 27964373 w 54"/>
                    <a:gd name="T19" fmla="*/ 3 h 149"/>
                    <a:gd name="T20" fmla="*/ 0 w 54"/>
                    <a:gd name="T21" fmla="*/ 12 h 149"/>
                    <a:gd name="T22" fmla="*/ 258120404 w 54"/>
                    <a:gd name="T23" fmla="*/ 48 h 149"/>
                    <a:gd name="T24" fmla="*/ 238462169 w 54"/>
                    <a:gd name="T25" fmla="*/ 95 h 149"/>
                    <a:gd name="T26" fmla="*/ 229771256 w 54"/>
                    <a:gd name="T27" fmla="*/ 111 h 149"/>
                    <a:gd name="T28" fmla="*/ 206836166 w 54"/>
                    <a:gd name="T29" fmla="*/ 116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4"/>
                    <a:gd name="T46" fmla="*/ 0 h 149"/>
                    <a:gd name="T47" fmla="*/ 54 w 5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4" h="149">
                      <a:moveTo>
                        <a:pt x="21" y="104"/>
                      </a:moveTo>
                      <a:cubicBezTo>
                        <a:pt x="23" y="120"/>
                        <a:pt x="23" y="128"/>
                        <a:pt x="32" y="141"/>
                      </a:cubicBezTo>
                      <a:cubicBezTo>
                        <a:pt x="33" y="148"/>
                        <a:pt x="36" y="146"/>
                        <a:pt x="42" y="149"/>
                      </a:cubicBezTo>
                      <a:cubicBezTo>
                        <a:pt x="49" y="147"/>
                        <a:pt x="52" y="146"/>
                        <a:pt x="54" y="138"/>
                      </a:cubicBezTo>
                      <a:cubicBezTo>
                        <a:pt x="52" y="106"/>
                        <a:pt x="43" y="109"/>
                        <a:pt x="33" y="84"/>
                      </a:cubicBezTo>
                      <a:cubicBezTo>
                        <a:pt x="32" y="76"/>
                        <a:pt x="32" y="70"/>
                        <a:pt x="39" y="65"/>
                      </a:cubicBezTo>
                      <a:cubicBezTo>
                        <a:pt x="41" y="59"/>
                        <a:pt x="44" y="56"/>
                        <a:pt x="45" y="50"/>
                      </a:cubicBezTo>
                      <a:cubicBezTo>
                        <a:pt x="44" y="29"/>
                        <a:pt x="48" y="24"/>
                        <a:pt x="30" y="20"/>
                      </a:cubicBezTo>
                      <a:cubicBezTo>
                        <a:pt x="22" y="16"/>
                        <a:pt x="21" y="15"/>
                        <a:pt x="15" y="8"/>
                      </a:cubicBezTo>
                      <a:cubicBezTo>
                        <a:pt x="13" y="0"/>
                        <a:pt x="10" y="2"/>
                        <a:pt x="3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9"/>
                        <a:pt x="20" y="40"/>
                        <a:pt x="26" y="48"/>
                      </a:cubicBezTo>
                      <a:cubicBezTo>
                        <a:pt x="29" y="63"/>
                        <a:pt x="25" y="80"/>
                        <a:pt x="24" y="95"/>
                      </a:cubicBezTo>
                      <a:cubicBezTo>
                        <a:pt x="24" y="100"/>
                        <a:pt x="24" y="106"/>
                        <a:pt x="23" y="111"/>
                      </a:cubicBezTo>
                      <a:cubicBezTo>
                        <a:pt x="23" y="113"/>
                        <a:pt x="21" y="116"/>
                        <a:pt x="21" y="11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CC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24690" name="Text Box 88"/>
            <p:cNvSpPr txBox="1">
              <a:spLocks noChangeArrowheads="1"/>
            </p:cNvSpPr>
            <p:nvPr/>
          </p:nvSpPr>
          <p:spPr bwMode="auto">
            <a:xfrm>
              <a:off x="569" y="2303"/>
              <a:ext cx="103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>
                  <a:solidFill>
                    <a:schemeClr val="accent2"/>
                  </a:solidFill>
                  <a:latin typeface="Times New Roman" pitchFamily="18" charset="0"/>
                </a:rPr>
                <a:t>Cellule de Langerhans</a:t>
              </a:r>
            </a:p>
            <a:p>
              <a:pPr algn="ctr"/>
              <a:r>
                <a:rPr lang="fr-FR" sz="1200" b="1">
                  <a:solidFill>
                    <a:schemeClr val="accent2"/>
                  </a:solidFill>
                  <a:latin typeface="Times New Roman" pitchFamily="18" charset="0"/>
                </a:rPr>
                <a:t>(APC)</a:t>
              </a:r>
            </a:p>
          </p:txBody>
        </p:sp>
        <p:sp>
          <p:nvSpPr>
            <p:cNvPr id="24691" name="Text Box 89"/>
            <p:cNvSpPr txBox="1">
              <a:spLocks noChangeArrowheads="1"/>
            </p:cNvSpPr>
            <p:nvPr/>
          </p:nvSpPr>
          <p:spPr bwMode="auto">
            <a:xfrm>
              <a:off x="2460" y="1919"/>
              <a:ext cx="56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>
                  <a:solidFill>
                    <a:schemeClr val="accent2"/>
                  </a:solidFill>
                  <a:latin typeface="Times New Roman" pitchFamily="18" charset="0"/>
                </a:rPr>
                <a:t>Cellule TH</a:t>
              </a:r>
            </a:p>
          </p:txBody>
        </p:sp>
        <p:sp>
          <p:nvSpPr>
            <p:cNvPr id="24692" name="Oval 210"/>
            <p:cNvSpPr>
              <a:spLocks noChangeArrowheads="1"/>
            </p:cNvSpPr>
            <p:nvPr/>
          </p:nvSpPr>
          <p:spPr bwMode="auto">
            <a:xfrm>
              <a:off x="2127" y="2389"/>
              <a:ext cx="72" cy="42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93" name="Arc 211"/>
            <p:cNvSpPr>
              <a:spLocks/>
            </p:cNvSpPr>
            <p:nvPr/>
          </p:nvSpPr>
          <p:spPr bwMode="auto">
            <a:xfrm rot="5212737">
              <a:off x="1882" y="2079"/>
              <a:ext cx="263" cy="129"/>
            </a:xfrm>
            <a:custGeom>
              <a:avLst/>
              <a:gdLst>
                <a:gd name="T0" fmla="*/ 0 w 24996"/>
                <a:gd name="T1" fmla="*/ 0 h 21600"/>
                <a:gd name="T2" fmla="*/ 0 w 24996"/>
                <a:gd name="T3" fmla="*/ 0 h 21600"/>
                <a:gd name="T4" fmla="*/ 0 w 24996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96"/>
                <a:gd name="T10" fmla="*/ 0 h 21600"/>
                <a:gd name="T11" fmla="*/ 24996 w 249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96" h="21600" fill="none" extrusionOk="0">
                  <a:moveTo>
                    <a:pt x="-1" y="268"/>
                  </a:moveTo>
                  <a:cubicBezTo>
                    <a:pt x="1123" y="89"/>
                    <a:pt x="2258" y="-1"/>
                    <a:pt x="3396" y="0"/>
                  </a:cubicBezTo>
                  <a:cubicBezTo>
                    <a:pt x="15325" y="0"/>
                    <a:pt x="24996" y="9670"/>
                    <a:pt x="24996" y="21600"/>
                  </a:cubicBezTo>
                </a:path>
                <a:path w="24996" h="21600" stroke="0" extrusionOk="0">
                  <a:moveTo>
                    <a:pt x="-1" y="268"/>
                  </a:moveTo>
                  <a:cubicBezTo>
                    <a:pt x="1123" y="89"/>
                    <a:pt x="2258" y="-1"/>
                    <a:pt x="3396" y="0"/>
                  </a:cubicBezTo>
                  <a:cubicBezTo>
                    <a:pt x="15325" y="0"/>
                    <a:pt x="24996" y="9670"/>
                    <a:pt x="24996" y="21600"/>
                  </a:cubicBezTo>
                  <a:lnTo>
                    <a:pt x="3396" y="21600"/>
                  </a:lnTo>
                  <a:lnTo>
                    <a:pt x="-1" y="268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94" name="Arc 212"/>
            <p:cNvSpPr>
              <a:spLocks/>
            </p:cNvSpPr>
            <p:nvPr/>
          </p:nvSpPr>
          <p:spPr bwMode="auto">
            <a:xfrm rot="20018068" flipH="1">
              <a:off x="1636" y="1920"/>
              <a:ext cx="163" cy="305"/>
            </a:xfrm>
            <a:custGeom>
              <a:avLst/>
              <a:gdLst>
                <a:gd name="T0" fmla="*/ 0 w 21600"/>
                <a:gd name="T1" fmla="*/ 0 h 29696"/>
                <a:gd name="T2" fmla="*/ 0 w 21600"/>
                <a:gd name="T3" fmla="*/ 0 h 29696"/>
                <a:gd name="T4" fmla="*/ 0 w 21600"/>
                <a:gd name="T5" fmla="*/ 0 h 2969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696"/>
                <a:gd name="T11" fmla="*/ 21600 w 21600"/>
                <a:gd name="T12" fmla="*/ 29696 h 296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696" fill="none" extrusionOk="0">
                  <a:moveTo>
                    <a:pt x="6826" y="-1"/>
                  </a:moveTo>
                  <a:cubicBezTo>
                    <a:pt x="15648" y="2938"/>
                    <a:pt x="21600" y="11193"/>
                    <a:pt x="21600" y="20493"/>
                  </a:cubicBezTo>
                  <a:cubicBezTo>
                    <a:pt x="21600" y="23674"/>
                    <a:pt x="20897" y="26817"/>
                    <a:pt x="19541" y="29695"/>
                  </a:cubicBezTo>
                </a:path>
                <a:path w="21600" h="29696" stroke="0" extrusionOk="0">
                  <a:moveTo>
                    <a:pt x="6826" y="-1"/>
                  </a:moveTo>
                  <a:cubicBezTo>
                    <a:pt x="15648" y="2938"/>
                    <a:pt x="21600" y="11193"/>
                    <a:pt x="21600" y="20493"/>
                  </a:cubicBezTo>
                  <a:cubicBezTo>
                    <a:pt x="21600" y="23674"/>
                    <a:pt x="20897" y="26817"/>
                    <a:pt x="19541" y="29695"/>
                  </a:cubicBezTo>
                  <a:lnTo>
                    <a:pt x="0" y="20493"/>
                  </a:lnTo>
                  <a:lnTo>
                    <a:pt x="6826" y="-1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4604" name="Group 233"/>
          <p:cNvGrpSpPr>
            <a:grpSpLocks/>
          </p:cNvGrpSpPr>
          <p:nvPr/>
        </p:nvGrpSpPr>
        <p:grpSpPr bwMode="auto">
          <a:xfrm>
            <a:off x="4376738" y="4532313"/>
            <a:ext cx="796925" cy="733425"/>
            <a:chOff x="2757" y="2855"/>
            <a:chExt cx="502" cy="462"/>
          </a:xfrm>
        </p:grpSpPr>
        <p:sp>
          <p:nvSpPr>
            <p:cNvPr id="24686" name="Arc 222"/>
            <p:cNvSpPr>
              <a:spLocks/>
            </p:cNvSpPr>
            <p:nvPr/>
          </p:nvSpPr>
          <p:spPr bwMode="auto">
            <a:xfrm rot="4199854" flipH="1" flipV="1">
              <a:off x="2662" y="3033"/>
              <a:ext cx="379" cy="190"/>
            </a:xfrm>
            <a:custGeom>
              <a:avLst/>
              <a:gdLst>
                <a:gd name="T0" fmla="*/ 0 w 21600"/>
                <a:gd name="T1" fmla="*/ 0 h 15556"/>
                <a:gd name="T2" fmla="*/ 0 w 21600"/>
                <a:gd name="T3" fmla="*/ 0 h 15556"/>
                <a:gd name="T4" fmla="*/ 0 w 21600"/>
                <a:gd name="T5" fmla="*/ 0 h 155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556"/>
                <a:gd name="T11" fmla="*/ 21600 w 21600"/>
                <a:gd name="T12" fmla="*/ 15556 h 155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556" fill="none" extrusionOk="0">
                  <a:moveTo>
                    <a:pt x="15860" y="-1"/>
                  </a:moveTo>
                  <a:cubicBezTo>
                    <a:pt x="19550" y="3991"/>
                    <a:pt x="21600" y="9227"/>
                    <a:pt x="21600" y="14663"/>
                  </a:cubicBezTo>
                  <a:cubicBezTo>
                    <a:pt x="21600" y="14960"/>
                    <a:pt x="21593" y="15258"/>
                    <a:pt x="21581" y="15555"/>
                  </a:cubicBezTo>
                </a:path>
                <a:path w="21600" h="15556" stroke="0" extrusionOk="0">
                  <a:moveTo>
                    <a:pt x="15860" y="-1"/>
                  </a:moveTo>
                  <a:cubicBezTo>
                    <a:pt x="19550" y="3991"/>
                    <a:pt x="21600" y="9227"/>
                    <a:pt x="21600" y="14663"/>
                  </a:cubicBezTo>
                  <a:cubicBezTo>
                    <a:pt x="21600" y="14960"/>
                    <a:pt x="21593" y="15258"/>
                    <a:pt x="21581" y="15555"/>
                  </a:cubicBezTo>
                  <a:lnTo>
                    <a:pt x="0" y="14663"/>
                  </a:lnTo>
                  <a:lnTo>
                    <a:pt x="1586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87" name="Text Box 223"/>
            <p:cNvSpPr txBox="1">
              <a:spLocks noChangeArrowheads="1"/>
            </p:cNvSpPr>
            <p:nvPr/>
          </p:nvSpPr>
          <p:spPr bwMode="auto">
            <a:xfrm>
              <a:off x="2836" y="2855"/>
              <a:ext cx="423" cy="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fr-FR" sz="1000" b="1">
                  <a:latin typeface="Times New Roman" pitchFamily="18" charset="0"/>
                </a:rPr>
                <a:t>Enzymes</a:t>
              </a:r>
            </a:p>
            <a:p>
              <a:pPr algn="ctr">
                <a:lnSpc>
                  <a:spcPct val="75000"/>
                </a:lnSpc>
              </a:pPr>
              <a:r>
                <a:rPr lang="fr-FR" sz="1000" b="1">
                  <a:latin typeface="Times New Roman" pitchFamily="18" charset="0"/>
                </a:rPr>
                <a:t>lytiques</a:t>
              </a:r>
            </a:p>
          </p:txBody>
        </p:sp>
      </p:grp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4822825" y="5284788"/>
            <a:ext cx="16383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1">
                <a:solidFill>
                  <a:schemeClr val="accent2"/>
                </a:solidFill>
                <a:latin typeface="Times New Roman" pitchFamily="18" charset="0"/>
              </a:rPr>
              <a:t>Macrophage tissulaire</a:t>
            </a:r>
          </a:p>
        </p:txBody>
      </p:sp>
      <p:grpSp>
        <p:nvGrpSpPr>
          <p:cNvPr id="24605" name="Group 30"/>
          <p:cNvGrpSpPr>
            <a:grpSpLocks/>
          </p:cNvGrpSpPr>
          <p:nvPr/>
        </p:nvGrpSpPr>
        <p:grpSpPr bwMode="auto">
          <a:xfrm rot="1463182">
            <a:off x="4075113" y="4837113"/>
            <a:ext cx="735012" cy="644525"/>
            <a:chOff x="596" y="804"/>
            <a:chExt cx="768" cy="694"/>
          </a:xfrm>
        </p:grpSpPr>
        <p:grpSp>
          <p:nvGrpSpPr>
            <p:cNvPr id="2" name="Group 31"/>
            <p:cNvGrpSpPr>
              <a:grpSpLocks/>
            </p:cNvGrpSpPr>
            <p:nvPr/>
          </p:nvGrpSpPr>
          <p:grpSpPr bwMode="auto">
            <a:xfrm>
              <a:off x="654" y="847"/>
              <a:ext cx="710" cy="581"/>
              <a:chOff x="657" y="300"/>
              <a:chExt cx="2042" cy="1679"/>
            </a:xfrm>
          </p:grpSpPr>
          <p:grpSp>
            <p:nvGrpSpPr>
              <p:cNvPr id="24678" name="Group 32"/>
              <p:cNvGrpSpPr>
                <a:grpSpLocks/>
              </p:cNvGrpSpPr>
              <p:nvPr/>
            </p:nvGrpSpPr>
            <p:grpSpPr bwMode="auto">
              <a:xfrm>
                <a:off x="703" y="346"/>
                <a:ext cx="1859" cy="1633"/>
                <a:chOff x="2245" y="1117"/>
                <a:chExt cx="1474" cy="1172"/>
              </a:xfrm>
            </p:grpSpPr>
            <p:sp>
              <p:nvSpPr>
                <p:cNvPr id="24684" name="Freeform 33"/>
                <p:cNvSpPr>
                  <a:spLocks/>
                </p:cNvSpPr>
                <p:nvPr/>
              </p:nvSpPr>
              <p:spPr bwMode="auto">
                <a:xfrm>
                  <a:off x="2245" y="1117"/>
                  <a:ext cx="1474" cy="1172"/>
                </a:xfrm>
                <a:custGeom>
                  <a:avLst/>
                  <a:gdLst>
                    <a:gd name="T0" fmla="*/ 416 w 1474"/>
                    <a:gd name="T1" fmla="*/ 15 h 1172"/>
                    <a:gd name="T2" fmla="*/ 325 w 1474"/>
                    <a:gd name="T3" fmla="*/ 151 h 1172"/>
                    <a:gd name="T4" fmla="*/ 234 w 1474"/>
                    <a:gd name="T5" fmla="*/ 151 h 1172"/>
                    <a:gd name="T6" fmla="*/ 98 w 1474"/>
                    <a:gd name="T7" fmla="*/ 287 h 1172"/>
                    <a:gd name="T8" fmla="*/ 7 w 1474"/>
                    <a:gd name="T9" fmla="*/ 560 h 1172"/>
                    <a:gd name="T10" fmla="*/ 53 w 1474"/>
                    <a:gd name="T11" fmla="*/ 741 h 1172"/>
                    <a:gd name="T12" fmla="*/ 53 w 1474"/>
                    <a:gd name="T13" fmla="*/ 922 h 1172"/>
                    <a:gd name="T14" fmla="*/ 189 w 1474"/>
                    <a:gd name="T15" fmla="*/ 1104 h 1172"/>
                    <a:gd name="T16" fmla="*/ 552 w 1474"/>
                    <a:gd name="T17" fmla="*/ 1149 h 1172"/>
                    <a:gd name="T18" fmla="*/ 733 w 1474"/>
                    <a:gd name="T19" fmla="*/ 1149 h 1172"/>
                    <a:gd name="T20" fmla="*/ 1005 w 1474"/>
                    <a:gd name="T21" fmla="*/ 1013 h 1172"/>
                    <a:gd name="T22" fmla="*/ 1277 w 1474"/>
                    <a:gd name="T23" fmla="*/ 922 h 1172"/>
                    <a:gd name="T24" fmla="*/ 1459 w 1474"/>
                    <a:gd name="T25" fmla="*/ 605 h 1172"/>
                    <a:gd name="T26" fmla="*/ 1368 w 1474"/>
                    <a:gd name="T27" fmla="*/ 287 h 1172"/>
                    <a:gd name="T28" fmla="*/ 1096 w 1474"/>
                    <a:gd name="T29" fmla="*/ 197 h 1172"/>
                    <a:gd name="T30" fmla="*/ 1005 w 1474"/>
                    <a:gd name="T31" fmla="*/ 61 h 1172"/>
                    <a:gd name="T32" fmla="*/ 416 w 1474"/>
                    <a:gd name="T33" fmla="*/ 15 h 11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74"/>
                    <a:gd name="T52" fmla="*/ 0 h 1172"/>
                    <a:gd name="T53" fmla="*/ 1474 w 1474"/>
                    <a:gd name="T54" fmla="*/ 1172 h 11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74" h="1172">
                      <a:moveTo>
                        <a:pt x="416" y="15"/>
                      </a:moveTo>
                      <a:cubicBezTo>
                        <a:pt x="303" y="30"/>
                        <a:pt x="355" y="128"/>
                        <a:pt x="325" y="151"/>
                      </a:cubicBezTo>
                      <a:cubicBezTo>
                        <a:pt x="295" y="174"/>
                        <a:pt x="272" y="128"/>
                        <a:pt x="234" y="151"/>
                      </a:cubicBezTo>
                      <a:cubicBezTo>
                        <a:pt x="196" y="174"/>
                        <a:pt x="136" y="219"/>
                        <a:pt x="98" y="287"/>
                      </a:cubicBezTo>
                      <a:cubicBezTo>
                        <a:pt x="60" y="355"/>
                        <a:pt x="14" y="484"/>
                        <a:pt x="7" y="560"/>
                      </a:cubicBezTo>
                      <a:cubicBezTo>
                        <a:pt x="0" y="636"/>
                        <a:pt x="45" y="681"/>
                        <a:pt x="53" y="741"/>
                      </a:cubicBezTo>
                      <a:cubicBezTo>
                        <a:pt x="61" y="801"/>
                        <a:pt x="30" y="862"/>
                        <a:pt x="53" y="922"/>
                      </a:cubicBezTo>
                      <a:cubicBezTo>
                        <a:pt x="76" y="982"/>
                        <a:pt x="106" y="1066"/>
                        <a:pt x="189" y="1104"/>
                      </a:cubicBezTo>
                      <a:cubicBezTo>
                        <a:pt x="272" y="1142"/>
                        <a:pt x="461" y="1141"/>
                        <a:pt x="552" y="1149"/>
                      </a:cubicBezTo>
                      <a:cubicBezTo>
                        <a:pt x="643" y="1157"/>
                        <a:pt x="658" y="1172"/>
                        <a:pt x="733" y="1149"/>
                      </a:cubicBezTo>
                      <a:cubicBezTo>
                        <a:pt x="808" y="1126"/>
                        <a:pt x="914" y="1051"/>
                        <a:pt x="1005" y="1013"/>
                      </a:cubicBezTo>
                      <a:cubicBezTo>
                        <a:pt x="1096" y="975"/>
                        <a:pt x="1201" y="990"/>
                        <a:pt x="1277" y="922"/>
                      </a:cubicBezTo>
                      <a:cubicBezTo>
                        <a:pt x="1353" y="854"/>
                        <a:pt x="1444" y="711"/>
                        <a:pt x="1459" y="605"/>
                      </a:cubicBezTo>
                      <a:cubicBezTo>
                        <a:pt x="1474" y="499"/>
                        <a:pt x="1428" y="355"/>
                        <a:pt x="1368" y="287"/>
                      </a:cubicBezTo>
                      <a:cubicBezTo>
                        <a:pt x="1308" y="219"/>
                        <a:pt x="1156" y="235"/>
                        <a:pt x="1096" y="197"/>
                      </a:cubicBezTo>
                      <a:cubicBezTo>
                        <a:pt x="1036" y="159"/>
                        <a:pt x="1118" y="91"/>
                        <a:pt x="1005" y="61"/>
                      </a:cubicBezTo>
                      <a:cubicBezTo>
                        <a:pt x="892" y="31"/>
                        <a:pt x="529" y="0"/>
                        <a:pt x="416" y="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CC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685" name="Freeform 34"/>
                <p:cNvSpPr>
                  <a:spLocks/>
                </p:cNvSpPr>
                <p:nvPr/>
              </p:nvSpPr>
              <p:spPr bwMode="auto">
                <a:xfrm>
                  <a:off x="2472" y="1298"/>
                  <a:ext cx="665" cy="854"/>
                </a:xfrm>
                <a:custGeom>
                  <a:avLst/>
                  <a:gdLst>
                    <a:gd name="T0" fmla="*/ 143 w 665"/>
                    <a:gd name="T1" fmla="*/ 75 h 854"/>
                    <a:gd name="T2" fmla="*/ 7 w 665"/>
                    <a:gd name="T3" fmla="*/ 483 h 854"/>
                    <a:gd name="T4" fmla="*/ 98 w 665"/>
                    <a:gd name="T5" fmla="*/ 710 h 854"/>
                    <a:gd name="T6" fmla="*/ 234 w 665"/>
                    <a:gd name="T7" fmla="*/ 801 h 854"/>
                    <a:gd name="T8" fmla="*/ 370 w 665"/>
                    <a:gd name="T9" fmla="*/ 846 h 854"/>
                    <a:gd name="T10" fmla="*/ 597 w 665"/>
                    <a:gd name="T11" fmla="*/ 755 h 854"/>
                    <a:gd name="T12" fmla="*/ 642 w 665"/>
                    <a:gd name="T13" fmla="*/ 529 h 854"/>
                    <a:gd name="T14" fmla="*/ 460 w 665"/>
                    <a:gd name="T15" fmla="*/ 392 h 854"/>
                    <a:gd name="T16" fmla="*/ 506 w 665"/>
                    <a:gd name="T17" fmla="*/ 166 h 854"/>
                    <a:gd name="T18" fmla="*/ 279 w 665"/>
                    <a:gd name="T19" fmla="*/ 30 h 854"/>
                    <a:gd name="T20" fmla="*/ 143 w 665"/>
                    <a:gd name="T21" fmla="*/ 75 h 8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65"/>
                    <a:gd name="T34" fmla="*/ 0 h 854"/>
                    <a:gd name="T35" fmla="*/ 665 w 665"/>
                    <a:gd name="T36" fmla="*/ 854 h 8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65" h="854">
                      <a:moveTo>
                        <a:pt x="143" y="75"/>
                      </a:moveTo>
                      <a:cubicBezTo>
                        <a:pt x="98" y="150"/>
                        <a:pt x="14" y="377"/>
                        <a:pt x="7" y="483"/>
                      </a:cubicBezTo>
                      <a:cubicBezTo>
                        <a:pt x="0" y="589"/>
                        <a:pt x="60" y="657"/>
                        <a:pt x="98" y="710"/>
                      </a:cubicBezTo>
                      <a:cubicBezTo>
                        <a:pt x="136" y="763"/>
                        <a:pt x="189" y="778"/>
                        <a:pt x="234" y="801"/>
                      </a:cubicBezTo>
                      <a:cubicBezTo>
                        <a:pt x="279" y="824"/>
                        <a:pt x="310" y="854"/>
                        <a:pt x="370" y="846"/>
                      </a:cubicBezTo>
                      <a:cubicBezTo>
                        <a:pt x="430" y="838"/>
                        <a:pt x="552" y="808"/>
                        <a:pt x="597" y="755"/>
                      </a:cubicBezTo>
                      <a:cubicBezTo>
                        <a:pt x="642" y="702"/>
                        <a:pt x="665" y="590"/>
                        <a:pt x="642" y="529"/>
                      </a:cubicBezTo>
                      <a:cubicBezTo>
                        <a:pt x="619" y="468"/>
                        <a:pt x="483" y="452"/>
                        <a:pt x="460" y="392"/>
                      </a:cubicBezTo>
                      <a:cubicBezTo>
                        <a:pt x="437" y="332"/>
                        <a:pt x="536" y="226"/>
                        <a:pt x="506" y="166"/>
                      </a:cubicBezTo>
                      <a:cubicBezTo>
                        <a:pt x="476" y="106"/>
                        <a:pt x="339" y="45"/>
                        <a:pt x="279" y="30"/>
                      </a:cubicBezTo>
                      <a:cubicBezTo>
                        <a:pt x="219" y="15"/>
                        <a:pt x="188" y="0"/>
                        <a:pt x="143" y="7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4679" name="AutoShape 35"/>
              <p:cNvSpPr>
                <a:spLocks noChangeArrowheads="1"/>
              </p:cNvSpPr>
              <p:nvPr/>
            </p:nvSpPr>
            <p:spPr bwMode="auto">
              <a:xfrm rot="-7348271">
                <a:off x="1973" y="300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4680" name="AutoShape 36"/>
              <p:cNvSpPr>
                <a:spLocks noChangeArrowheads="1"/>
              </p:cNvSpPr>
              <p:nvPr/>
            </p:nvSpPr>
            <p:spPr bwMode="auto">
              <a:xfrm rot="-5400000">
                <a:off x="2517" y="1071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24681" name="AutoShape 37"/>
              <p:cNvSpPr>
                <a:spLocks noChangeArrowheads="1"/>
              </p:cNvSpPr>
              <p:nvPr/>
            </p:nvSpPr>
            <p:spPr bwMode="auto">
              <a:xfrm rot="2683473">
                <a:off x="657" y="1661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24682" name="AutoShape 38"/>
              <p:cNvSpPr>
                <a:spLocks noChangeArrowheads="1"/>
              </p:cNvSpPr>
              <p:nvPr/>
            </p:nvSpPr>
            <p:spPr bwMode="auto">
              <a:xfrm rot="8198022">
                <a:off x="657" y="618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fr-FR"/>
              </a:p>
            </p:txBody>
          </p:sp>
          <p:sp>
            <p:nvSpPr>
              <p:cNvPr id="24683" name="AutoShape 39"/>
              <p:cNvSpPr>
                <a:spLocks noChangeArrowheads="1"/>
              </p:cNvSpPr>
              <p:nvPr/>
            </p:nvSpPr>
            <p:spPr bwMode="auto">
              <a:xfrm rot="-2710089">
                <a:off x="1791" y="1797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" name="Group 40"/>
            <p:cNvGrpSpPr>
              <a:grpSpLocks/>
            </p:cNvGrpSpPr>
            <p:nvPr/>
          </p:nvGrpSpPr>
          <p:grpSpPr bwMode="auto">
            <a:xfrm rot="7521357">
              <a:off x="1159" y="1260"/>
              <a:ext cx="128" cy="118"/>
              <a:chOff x="3304" y="1343"/>
              <a:chExt cx="136" cy="137"/>
            </a:xfrm>
          </p:grpSpPr>
          <p:sp>
            <p:nvSpPr>
              <p:cNvPr id="24676" name="Freeform 41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677" name="Freeform 42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" name="Group 43"/>
            <p:cNvGrpSpPr>
              <a:grpSpLocks/>
            </p:cNvGrpSpPr>
            <p:nvPr/>
          </p:nvGrpSpPr>
          <p:grpSpPr bwMode="auto">
            <a:xfrm rot="2393114">
              <a:off x="1199" y="924"/>
              <a:ext cx="128" cy="118"/>
              <a:chOff x="3304" y="1343"/>
              <a:chExt cx="136" cy="137"/>
            </a:xfrm>
          </p:grpSpPr>
          <p:sp>
            <p:nvSpPr>
              <p:cNvPr id="24674" name="Freeform 44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675" name="Freeform 45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 rot="-1248402">
              <a:off x="815" y="804"/>
              <a:ext cx="128" cy="118"/>
              <a:chOff x="3304" y="1343"/>
              <a:chExt cx="136" cy="137"/>
            </a:xfrm>
          </p:grpSpPr>
          <p:sp>
            <p:nvSpPr>
              <p:cNvPr id="24672" name="Freeform 47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673" name="Freeform 48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 rot="-6171680">
              <a:off x="591" y="1108"/>
              <a:ext cx="128" cy="118"/>
              <a:chOff x="3304" y="1343"/>
              <a:chExt cx="136" cy="137"/>
            </a:xfrm>
          </p:grpSpPr>
          <p:sp>
            <p:nvSpPr>
              <p:cNvPr id="24670" name="Freeform 50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671" name="Freeform 51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 rot="-9863199">
              <a:off x="799" y="1380"/>
              <a:ext cx="128" cy="118"/>
              <a:chOff x="3304" y="1343"/>
              <a:chExt cx="136" cy="137"/>
            </a:xfrm>
          </p:grpSpPr>
          <p:sp>
            <p:nvSpPr>
              <p:cNvPr id="24668" name="Freeform 53"/>
              <p:cNvSpPr>
                <a:spLocks/>
              </p:cNvSpPr>
              <p:nvPr/>
            </p:nvSpPr>
            <p:spPr bwMode="auto">
              <a:xfrm>
                <a:off x="3304" y="1343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669" name="Freeform 54"/>
              <p:cNvSpPr>
                <a:spLocks/>
              </p:cNvSpPr>
              <p:nvPr/>
            </p:nvSpPr>
            <p:spPr bwMode="auto">
              <a:xfrm flipH="1">
                <a:off x="3360" y="1344"/>
                <a:ext cx="80" cy="136"/>
              </a:xfrm>
              <a:custGeom>
                <a:avLst/>
                <a:gdLst>
                  <a:gd name="T0" fmla="*/ 62 w 80"/>
                  <a:gd name="T1" fmla="*/ 34 h 136"/>
                  <a:gd name="T2" fmla="*/ 47 w 80"/>
                  <a:gd name="T3" fmla="*/ 31 h 136"/>
                  <a:gd name="T4" fmla="*/ 25 w 80"/>
                  <a:gd name="T5" fmla="*/ 0 h 136"/>
                  <a:gd name="T6" fmla="*/ 2 w 80"/>
                  <a:gd name="T7" fmla="*/ 16 h 136"/>
                  <a:gd name="T8" fmla="*/ 10 w 80"/>
                  <a:gd name="T9" fmla="*/ 36 h 136"/>
                  <a:gd name="T10" fmla="*/ 31 w 80"/>
                  <a:gd name="T11" fmla="*/ 52 h 136"/>
                  <a:gd name="T12" fmla="*/ 40 w 80"/>
                  <a:gd name="T13" fmla="*/ 66 h 136"/>
                  <a:gd name="T14" fmla="*/ 46 w 80"/>
                  <a:gd name="T15" fmla="*/ 81 h 136"/>
                  <a:gd name="T16" fmla="*/ 64 w 80"/>
                  <a:gd name="T17" fmla="*/ 136 h 136"/>
                  <a:gd name="T18" fmla="*/ 73 w 80"/>
                  <a:gd name="T19" fmla="*/ 124 h 136"/>
                  <a:gd name="T20" fmla="*/ 71 w 80"/>
                  <a:gd name="T21" fmla="*/ 63 h 136"/>
                  <a:gd name="T22" fmla="*/ 65 w 80"/>
                  <a:gd name="T23" fmla="*/ 45 h 136"/>
                  <a:gd name="T24" fmla="*/ 62 w 80"/>
                  <a:gd name="T25" fmla="*/ 34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6"/>
                  <a:gd name="T41" fmla="*/ 80 w 80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6">
                    <a:moveTo>
                      <a:pt x="62" y="34"/>
                    </a:moveTo>
                    <a:cubicBezTo>
                      <a:pt x="56" y="37"/>
                      <a:pt x="53" y="34"/>
                      <a:pt x="47" y="31"/>
                    </a:cubicBezTo>
                    <a:cubicBezTo>
                      <a:pt x="40" y="16"/>
                      <a:pt x="44" y="3"/>
                      <a:pt x="25" y="0"/>
                    </a:cubicBezTo>
                    <a:cubicBezTo>
                      <a:pt x="5" y="1"/>
                      <a:pt x="9" y="2"/>
                      <a:pt x="2" y="16"/>
                    </a:cubicBezTo>
                    <a:cubicBezTo>
                      <a:pt x="5" y="35"/>
                      <a:pt x="0" y="30"/>
                      <a:pt x="10" y="36"/>
                    </a:cubicBezTo>
                    <a:cubicBezTo>
                      <a:pt x="15" y="43"/>
                      <a:pt x="24" y="48"/>
                      <a:pt x="31" y="52"/>
                    </a:cubicBezTo>
                    <a:cubicBezTo>
                      <a:pt x="34" y="57"/>
                      <a:pt x="37" y="61"/>
                      <a:pt x="40" y="66"/>
                    </a:cubicBezTo>
                    <a:cubicBezTo>
                      <a:pt x="41" y="72"/>
                      <a:pt x="44" y="75"/>
                      <a:pt x="46" y="81"/>
                    </a:cubicBezTo>
                    <a:cubicBezTo>
                      <a:pt x="48" y="95"/>
                      <a:pt x="45" y="133"/>
                      <a:pt x="64" y="136"/>
                    </a:cubicBezTo>
                    <a:cubicBezTo>
                      <a:pt x="73" y="135"/>
                      <a:pt x="70" y="132"/>
                      <a:pt x="73" y="124"/>
                    </a:cubicBezTo>
                    <a:cubicBezTo>
                      <a:pt x="76" y="104"/>
                      <a:pt x="80" y="82"/>
                      <a:pt x="71" y="63"/>
                    </a:cubicBezTo>
                    <a:cubicBezTo>
                      <a:pt x="70" y="57"/>
                      <a:pt x="68" y="51"/>
                      <a:pt x="65" y="45"/>
                    </a:cubicBezTo>
                    <a:cubicBezTo>
                      <a:pt x="64" y="38"/>
                      <a:pt x="65" y="42"/>
                      <a:pt x="6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A38"/>
                  </a:gs>
                  <a:gs pos="100000">
                    <a:srgbClr val="00CC99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4613" name="Group 243"/>
          <p:cNvGrpSpPr>
            <a:grpSpLocks/>
          </p:cNvGrpSpPr>
          <p:nvPr/>
        </p:nvGrpSpPr>
        <p:grpSpPr bwMode="auto">
          <a:xfrm>
            <a:off x="6858000" y="6981825"/>
            <a:ext cx="2486025" cy="649288"/>
            <a:chOff x="3436" y="2406"/>
            <a:chExt cx="1566" cy="409"/>
          </a:xfrm>
        </p:grpSpPr>
        <p:grpSp>
          <p:nvGrpSpPr>
            <p:cNvPr id="24636" name="Group 90"/>
            <p:cNvGrpSpPr>
              <a:grpSpLocks/>
            </p:cNvGrpSpPr>
            <p:nvPr/>
          </p:nvGrpSpPr>
          <p:grpSpPr bwMode="auto">
            <a:xfrm rot="-501016">
              <a:off x="3436" y="2406"/>
              <a:ext cx="488" cy="409"/>
              <a:chOff x="596" y="804"/>
              <a:chExt cx="768" cy="694"/>
            </a:xfrm>
          </p:grpSpPr>
          <p:grpSp>
            <p:nvGrpSpPr>
              <p:cNvPr id="24638" name="Group 91"/>
              <p:cNvGrpSpPr>
                <a:grpSpLocks/>
              </p:cNvGrpSpPr>
              <p:nvPr/>
            </p:nvGrpSpPr>
            <p:grpSpPr bwMode="auto">
              <a:xfrm>
                <a:off x="654" y="847"/>
                <a:ext cx="710" cy="581"/>
                <a:chOff x="657" y="300"/>
                <a:chExt cx="2042" cy="1679"/>
              </a:xfrm>
            </p:grpSpPr>
            <p:grpSp>
              <p:nvGrpSpPr>
                <p:cNvPr id="8" name="Group 92"/>
                <p:cNvGrpSpPr>
                  <a:grpSpLocks/>
                </p:cNvGrpSpPr>
                <p:nvPr/>
              </p:nvGrpSpPr>
              <p:grpSpPr bwMode="auto">
                <a:xfrm>
                  <a:off x="703" y="346"/>
                  <a:ext cx="1859" cy="1633"/>
                  <a:chOff x="2245" y="1117"/>
                  <a:chExt cx="1474" cy="1172"/>
                </a:xfrm>
              </p:grpSpPr>
              <p:sp>
                <p:nvSpPr>
                  <p:cNvPr id="24660" name="Freeform 93"/>
                  <p:cNvSpPr>
                    <a:spLocks/>
                  </p:cNvSpPr>
                  <p:nvPr/>
                </p:nvSpPr>
                <p:spPr bwMode="auto">
                  <a:xfrm>
                    <a:off x="2245" y="1117"/>
                    <a:ext cx="1474" cy="1172"/>
                  </a:xfrm>
                  <a:custGeom>
                    <a:avLst/>
                    <a:gdLst>
                      <a:gd name="T0" fmla="*/ 416 w 1474"/>
                      <a:gd name="T1" fmla="*/ 15 h 1172"/>
                      <a:gd name="T2" fmla="*/ 325 w 1474"/>
                      <a:gd name="T3" fmla="*/ 151 h 1172"/>
                      <a:gd name="T4" fmla="*/ 234 w 1474"/>
                      <a:gd name="T5" fmla="*/ 151 h 1172"/>
                      <a:gd name="T6" fmla="*/ 98 w 1474"/>
                      <a:gd name="T7" fmla="*/ 287 h 1172"/>
                      <a:gd name="T8" fmla="*/ 7 w 1474"/>
                      <a:gd name="T9" fmla="*/ 560 h 1172"/>
                      <a:gd name="T10" fmla="*/ 53 w 1474"/>
                      <a:gd name="T11" fmla="*/ 741 h 1172"/>
                      <a:gd name="T12" fmla="*/ 53 w 1474"/>
                      <a:gd name="T13" fmla="*/ 922 h 1172"/>
                      <a:gd name="T14" fmla="*/ 189 w 1474"/>
                      <a:gd name="T15" fmla="*/ 1104 h 1172"/>
                      <a:gd name="T16" fmla="*/ 552 w 1474"/>
                      <a:gd name="T17" fmla="*/ 1149 h 1172"/>
                      <a:gd name="T18" fmla="*/ 733 w 1474"/>
                      <a:gd name="T19" fmla="*/ 1149 h 1172"/>
                      <a:gd name="T20" fmla="*/ 1005 w 1474"/>
                      <a:gd name="T21" fmla="*/ 1013 h 1172"/>
                      <a:gd name="T22" fmla="*/ 1277 w 1474"/>
                      <a:gd name="T23" fmla="*/ 922 h 1172"/>
                      <a:gd name="T24" fmla="*/ 1459 w 1474"/>
                      <a:gd name="T25" fmla="*/ 605 h 1172"/>
                      <a:gd name="T26" fmla="*/ 1368 w 1474"/>
                      <a:gd name="T27" fmla="*/ 287 h 1172"/>
                      <a:gd name="T28" fmla="*/ 1096 w 1474"/>
                      <a:gd name="T29" fmla="*/ 197 h 1172"/>
                      <a:gd name="T30" fmla="*/ 1005 w 1474"/>
                      <a:gd name="T31" fmla="*/ 61 h 1172"/>
                      <a:gd name="T32" fmla="*/ 416 w 1474"/>
                      <a:gd name="T33" fmla="*/ 15 h 117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474"/>
                      <a:gd name="T52" fmla="*/ 0 h 1172"/>
                      <a:gd name="T53" fmla="*/ 1474 w 1474"/>
                      <a:gd name="T54" fmla="*/ 1172 h 117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474" h="1172">
                        <a:moveTo>
                          <a:pt x="416" y="15"/>
                        </a:moveTo>
                        <a:cubicBezTo>
                          <a:pt x="303" y="30"/>
                          <a:pt x="355" y="128"/>
                          <a:pt x="325" y="151"/>
                        </a:cubicBezTo>
                        <a:cubicBezTo>
                          <a:pt x="295" y="174"/>
                          <a:pt x="272" y="128"/>
                          <a:pt x="234" y="151"/>
                        </a:cubicBezTo>
                        <a:cubicBezTo>
                          <a:pt x="196" y="174"/>
                          <a:pt x="136" y="219"/>
                          <a:pt x="98" y="287"/>
                        </a:cubicBezTo>
                        <a:cubicBezTo>
                          <a:pt x="60" y="355"/>
                          <a:pt x="14" y="484"/>
                          <a:pt x="7" y="560"/>
                        </a:cubicBezTo>
                        <a:cubicBezTo>
                          <a:pt x="0" y="636"/>
                          <a:pt x="45" y="681"/>
                          <a:pt x="53" y="741"/>
                        </a:cubicBezTo>
                        <a:cubicBezTo>
                          <a:pt x="61" y="801"/>
                          <a:pt x="30" y="862"/>
                          <a:pt x="53" y="922"/>
                        </a:cubicBezTo>
                        <a:cubicBezTo>
                          <a:pt x="76" y="982"/>
                          <a:pt x="106" y="1066"/>
                          <a:pt x="189" y="1104"/>
                        </a:cubicBezTo>
                        <a:cubicBezTo>
                          <a:pt x="272" y="1142"/>
                          <a:pt x="461" y="1141"/>
                          <a:pt x="552" y="1149"/>
                        </a:cubicBezTo>
                        <a:cubicBezTo>
                          <a:pt x="643" y="1157"/>
                          <a:pt x="658" y="1172"/>
                          <a:pt x="733" y="1149"/>
                        </a:cubicBezTo>
                        <a:cubicBezTo>
                          <a:pt x="808" y="1126"/>
                          <a:pt x="914" y="1051"/>
                          <a:pt x="1005" y="1013"/>
                        </a:cubicBezTo>
                        <a:cubicBezTo>
                          <a:pt x="1096" y="975"/>
                          <a:pt x="1201" y="990"/>
                          <a:pt x="1277" y="922"/>
                        </a:cubicBezTo>
                        <a:cubicBezTo>
                          <a:pt x="1353" y="854"/>
                          <a:pt x="1444" y="711"/>
                          <a:pt x="1459" y="605"/>
                        </a:cubicBezTo>
                        <a:cubicBezTo>
                          <a:pt x="1474" y="499"/>
                          <a:pt x="1428" y="355"/>
                          <a:pt x="1368" y="287"/>
                        </a:cubicBezTo>
                        <a:cubicBezTo>
                          <a:pt x="1308" y="219"/>
                          <a:pt x="1156" y="235"/>
                          <a:pt x="1096" y="197"/>
                        </a:cubicBezTo>
                        <a:cubicBezTo>
                          <a:pt x="1036" y="159"/>
                          <a:pt x="1118" y="91"/>
                          <a:pt x="1005" y="61"/>
                        </a:cubicBezTo>
                        <a:cubicBezTo>
                          <a:pt x="892" y="31"/>
                          <a:pt x="529" y="0"/>
                          <a:pt x="416" y="1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66FFCC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661" name="Freeform 94"/>
                  <p:cNvSpPr>
                    <a:spLocks/>
                  </p:cNvSpPr>
                  <p:nvPr/>
                </p:nvSpPr>
                <p:spPr bwMode="auto">
                  <a:xfrm>
                    <a:off x="2472" y="1298"/>
                    <a:ext cx="665" cy="854"/>
                  </a:xfrm>
                  <a:custGeom>
                    <a:avLst/>
                    <a:gdLst>
                      <a:gd name="T0" fmla="*/ 143 w 665"/>
                      <a:gd name="T1" fmla="*/ 75 h 854"/>
                      <a:gd name="T2" fmla="*/ 7 w 665"/>
                      <a:gd name="T3" fmla="*/ 483 h 854"/>
                      <a:gd name="T4" fmla="*/ 98 w 665"/>
                      <a:gd name="T5" fmla="*/ 710 h 854"/>
                      <a:gd name="T6" fmla="*/ 234 w 665"/>
                      <a:gd name="T7" fmla="*/ 801 h 854"/>
                      <a:gd name="T8" fmla="*/ 370 w 665"/>
                      <a:gd name="T9" fmla="*/ 846 h 854"/>
                      <a:gd name="T10" fmla="*/ 597 w 665"/>
                      <a:gd name="T11" fmla="*/ 755 h 854"/>
                      <a:gd name="T12" fmla="*/ 642 w 665"/>
                      <a:gd name="T13" fmla="*/ 529 h 854"/>
                      <a:gd name="T14" fmla="*/ 460 w 665"/>
                      <a:gd name="T15" fmla="*/ 392 h 854"/>
                      <a:gd name="T16" fmla="*/ 506 w 665"/>
                      <a:gd name="T17" fmla="*/ 166 h 854"/>
                      <a:gd name="T18" fmla="*/ 279 w 665"/>
                      <a:gd name="T19" fmla="*/ 30 h 854"/>
                      <a:gd name="T20" fmla="*/ 143 w 665"/>
                      <a:gd name="T21" fmla="*/ 75 h 85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65"/>
                      <a:gd name="T34" fmla="*/ 0 h 854"/>
                      <a:gd name="T35" fmla="*/ 665 w 665"/>
                      <a:gd name="T36" fmla="*/ 854 h 85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65" h="854">
                        <a:moveTo>
                          <a:pt x="143" y="75"/>
                        </a:moveTo>
                        <a:cubicBezTo>
                          <a:pt x="98" y="150"/>
                          <a:pt x="14" y="377"/>
                          <a:pt x="7" y="483"/>
                        </a:cubicBezTo>
                        <a:cubicBezTo>
                          <a:pt x="0" y="589"/>
                          <a:pt x="60" y="657"/>
                          <a:pt x="98" y="710"/>
                        </a:cubicBezTo>
                        <a:cubicBezTo>
                          <a:pt x="136" y="763"/>
                          <a:pt x="189" y="778"/>
                          <a:pt x="234" y="801"/>
                        </a:cubicBezTo>
                        <a:cubicBezTo>
                          <a:pt x="279" y="824"/>
                          <a:pt x="310" y="854"/>
                          <a:pt x="370" y="846"/>
                        </a:cubicBezTo>
                        <a:cubicBezTo>
                          <a:pt x="430" y="838"/>
                          <a:pt x="552" y="808"/>
                          <a:pt x="597" y="755"/>
                        </a:cubicBezTo>
                        <a:cubicBezTo>
                          <a:pt x="642" y="702"/>
                          <a:pt x="665" y="590"/>
                          <a:pt x="642" y="529"/>
                        </a:cubicBezTo>
                        <a:cubicBezTo>
                          <a:pt x="619" y="468"/>
                          <a:pt x="483" y="452"/>
                          <a:pt x="460" y="392"/>
                        </a:cubicBezTo>
                        <a:cubicBezTo>
                          <a:pt x="437" y="332"/>
                          <a:pt x="536" y="226"/>
                          <a:pt x="506" y="166"/>
                        </a:cubicBezTo>
                        <a:cubicBezTo>
                          <a:pt x="476" y="106"/>
                          <a:pt x="339" y="45"/>
                          <a:pt x="279" y="30"/>
                        </a:cubicBezTo>
                        <a:cubicBezTo>
                          <a:pt x="219" y="15"/>
                          <a:pt x="188" y="0"/>
                          <a:pt x="143" y="7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4655" name="AutoShape 95"/>
                <p:cNvSpPr>
                  <a:spLocks noChangeArrowheads="1"/>
                </p:cNvSpPr>
                <p:nvPr/>
              </p:nvSpPr>
              <p:spPr bwMode="auto">
                <a:xfrm rot="-7348271">
                  <a:off x="1973" y="300"/>
                  <a:ext cx="182" cy="18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50000">
                      <a:srgbClr val="3333FF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fr-FR"/>
                </a:p>
              </p:txBody>
            </p:sp>
            <p:sp>
              <p:nvSpPr>
                <p:cNvPr id="24656" name="AutoShape 96"/>
                <p:cNvSpPr>
                  <a:spLocks noChangeArrowheads="1"/>
                </p:cNvSpPr>
                <p:nvPr/>
              </p:nvSpPr>
              <p:spPr bwMode="auto">
                <a:xfrm rot="-5400000">
                  <a:off x="2517" y="1071"/>
                  <a:ext cx="182" cy="18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50000">
                      <a:srgbClr val="3333FF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fr-FR"/>
                </a:p>
              </p:txBody>
            </p:sp>
            <p:sp>
              <p:nvSpPr>
                <p:cNvPr id="24657" name="AutoShape 97"/>
                <p:cNvSpPr>
                  <a:spLocks noChangeArrowheads="1"/>
                </p:cNvSpPr>
                <p:nvPr/>
              </p:nvSpPr>
              <p:spPr bwMode="auto">
                <a:xfrm rot="2683473">
                  <a:off x="657" y="1661"/>
                  <a:ext cx="182" cy="18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50000">
                      <a:srgbClr val="3333FF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658" name="AutoShape 98"/>
                <p:cNvSpPr>
                  <a:spLocks noChangeArrowheads="1"/>
                </p:cNvSpPr>
                <p:nvPr/>
              </p:nvSpPr>
              <p:spPr bwMode="auto">
                <a:xfrm rot="8198022">
                  <a:off x="657" y="618"/>
                  <a:ext cx="182" cy="18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50000">
                      <a:srgbClr val="3333FF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fr-FR"/>
                </a:p>
              </p:txBody>
            </p:sp>
            <p:sp>
              <p:nvSpPr>
                <p:cNvPr id="24659" name="AutoShape 99"/>
                <p:cNvSpPr>
                  <a:spLocks noChangeArrowheads="1"/>
                </p:cNvSpPr>
                <p:nvPr/>
              </p:nvSpPr>
              <p:spPr bwMode="auto">
                <a:xfrm rot="-2710089">
                  <a:off x="1791" y="1797"/>
                  <a:ext cx="182" cy="18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50000">
                      <a:srgbClr val="3333FF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4639" name="Group 100"/>
              <p:cNvGrpSpPr>
                <a:grpSpLocks/>
              </p:cNvGrpSpPr>
              <p:nvPr/>
            </p:nvGrpSpPr>
            <p:grpSpPr bwMode="auto">
              <a:xfrm rot="7521357">
                <a:off x="1159" y="1260"/>
                <a:ext cx="128" cy="118"/>
                <a:chOff x="3304" y="1343"/>
                <a:chExt cx="136" cy="137"/>
              </a:xfrm>
            </p:grpSpPr>
            <p:sp>
              <p:nvSpPr>
                <p:cNvPr id="24652" name="Freeform 101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653" name="Freeform 102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4640" name="Group 103"/>
              <p:cNvGrpSpPr>
                <a:grpSpLocks/>
              </p:cNvGrpSpPr>
              <p:nvPr/>
            </p:nvGrpSpPr>
            <p:grpSpPr bwMode="auto">
              <a:xfrm rot="2393114">
                <a:off x="1199" y="924"/>
                <a:ext cx="128" cy="118"/>
                <a:chOff x="3304" y="1343"/>
                <a:chExt cx="136" cy="137"/>
              </a:xfrm>
            </p:grpSpPr>
            <p:sp>
              <p:nvSpPr>
                <p:cNvPr id="24650" name="Freeform 104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651" name="Freeform 105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4641" name="Group 106"/>
              <p:cNvGrpSpPr>
                <a:grpSpLocks/>
              </p:cNvGrpSpPr>
              <p:nvPr/>
            </p:nvGrpSpPr>
            <p:grpSpPr bwMode="auto">
              <a:xfrm rot="-1248402">
                <a:off x="815" y="804"/>
                <a:ext cx="128" cy="118"/>
                <a:chOff x="3304" y="1343"/>
                <a:chExt cx="136" cy="137"/>
              </a:xfrm>
            </p:grpSpPr>
            <p:sp>
              <p:nvSpPr>
                <p:cNvPr id="24648" name="Freeform 107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649" name="Freeform 108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4642" name="Group 109"/>
              <p:cNvGrpSpPr>
                <a:grpSpLocks/>
              </p:cNvGrpSpPr>
              <p:nvPr/>
            </p:nvGrpSpPr>
            <p:grpSpPr bwMode="auto">
              <a:xfrm rot="-6171680">
                <a:off x="591" y="1108"/>
                <a:ext cx="128" cy="118"/>
                <a:chOff x="3304" y="1343"/>
                <a:chExt cx="136" cy="137"/>
              </a:xfrm>
            </p:grpSpPr>
            <p:sp>
              <p:nvSpPr>
                <p:cNvPr id="24646" name="Freeform 110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647" name="Freeform 111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" name="Group 112"/>
              <p:cNvGrpSpPr>
                <a:grpSpLocks/>
              </p:cNvGrpSpPr>
              <p:nvPr/>
            </p:nvGrpSpPr>
            <p:grpSpPr bwMode="auto">
              <a:xfrm rot="-9863199">
                <a:off x="799" y="1380"/>
                <a:ext cx="128" cy="118"/>
                <a:chOff x="3304" y="1343"/>
                <a:chExt cx="136" cy="137"/>
              </a:xfrm>
            </p:grpSpPr>
            <p:sp>
              <p:nvSpPr>
                <p:cNvPr id="24644" name="Freeform 113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645" name="Freeform 114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24637" name="Text Box 184"/>
            <p:cNvSpPr txBox="1">
              <a:spLocks noChangeArrowheads="1"/>
            </p:cNvSpPr>
            <p:nvPr/>
          </p:nvSpPr>
          <p:spPr bwMode="auto">
            <a:xfrm>
              <a:off x="3970" y="2473"/>
              <a:ext cx="103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>
                  <a:solidFill>
                    <a:schemeClr val="accent2"/>
                  </a:solidFill>
                  <a:latin typeface="Times New Roman" pitchFamily="18" charset="0"/>
                </a:rPr>
                <a:t>Macrophage tissulaire</a:t>
              </a:r>
            </a:p>
          </p:txBody>
        </p:sp>
      </p:grpSp>
      <p:grpSp>
        <p:nvGrpSpPr>
          <p:cNvPr id="24643" name="Group 241"/>
          <p:cNvGrpSpPr>
            <a:grpSpLocks/>
          </p:cNvGrpSpPr>
          <p:nvPr/>
        </p:nvGrpSpPr>
        <p:grpSpPr bwMode="auto">
          <a:xfrm>
            <a:off x="4252913" y="3452813"/>
            <a:ext cx="774700" cy="304800"/>
            <a:chOff x="2679" y="2175"/>
            <a:chExt cx="488" cy="192"/>
          </a:xfrm>
        </p:grpSpPr>
        <p:sp>
          <p:nvSpPr>
            <p:cNvPr id="24634" name="Freeform 214"/>
            <p:cNvSpPr>
              <a:spLocks/>
            </p:cNvSpPr>
            <p:nvPr/>
          </p:nvSpPr>
          <p:spPr bwMode="auto">
            <a:xfrm flipH="1" flipV="1">
              <a:off x="2679" y="2247"/>
              <a:ext cx="128" cy="27"/>
            </a:xfrm>
            <a:custGeom>
              <a:avLst/>
              <a:gdLst>
                <a:gd name="T0" fmla="*/ 727 w 120"/>
                <a:gd name="T1" fmla="*/ 0 h 325"/>
                <a:gd name="T2" fmla="*/ 103 w 120"/>
                <a:gd name="T3" fmla="*/ 0 h 325"/>
                <a:gd name="T4" fmla="*/ 70 w 120"/>
                <a:gd name="T5" fmla="*/ 0 h 325"/>
                <a:gd name="T6" fmla="*/ 0 60000 65536"/>
                <a:gd name="T7" fmla="*/ 0 60000 65536"/>
                <a:gd name="T8" fmla="*/ 0 60000 65536"/>
                <a:gd name="T9" fmla="*/ 0 w 120"/>
                <a:gd name="T10" fmla="*/ 0 h 325"/>
                <a:gd name="T11" fmla="*/ 120 w 120"/>
                <a:gd name="T12" fmla="*/ 325 h 3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325">
                  <a:moveTo>
                    <a:pt x="120" y="0"/>
                  </a:moveTo>
                  <a:cubicBezTo>
                    <a:pt x="78" y="110"/>
                    <a:pt x="36" y="221"/>
                    <a:pt x="18" y="273"/>
                  </a:cubicBezTo>
                  <a:cubicBezTo>
                    <a:pt x="0" y="325"/>
                    <a:pt x="6" y="318"/>
                    <a:pt x="12" y="31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5" name="Text Box 215"/>
            <p:cNvSpPr txBox="1">
              <a:spLocks noChangeArrowheads="1"/>
            </p:cNvSpPr>
            <p:nvPr/>
          </p:nvSpPr>
          <p:spPr bwMode="auto">
            <a:xfrm>
              <a:off x="2775" y="2175"/>
              <a:ext cx="39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>
                  <a:solidFill>
                    <a:schemeClr val="accent2"/>
                  </a:solidFill>
                  <a:latin typeface="Times New Roman" pitchFamily="18" charset="0"/>
                </a:rPr>
                <a:t>INF-</a:t>
              </a:r>
              <a:r>
                <a:rPr lang="fr-FR" sz="1400" b="1">
                  <a:solidFill>
                    <a:schemeClr val="accent2"/>
                  </a:solidFill>
                  <a:latin typeface="Symbol" pitchFamily="18" charset="2"/>
                </a:rPr>
                <a:t>g</a:t>
              </a:r>
            </a:p>
          </p:txBody>
        </p:sp>
      </p:grpSp>
      <p:grpSp>
        <p:nvGrpSpPr>
          <p:cNvPr id="24654" name="Group 242"/>
          <p:cNvGrpSpPr>
            <a:grpSpLocks/>
          </p:cNvGrpSpPr>
          <p:nvPr/>
        </p:nvGrpSpPr>
        <p:grpSpPr bwMode="auto">
          <a:xfrm>
            <a:off x="3311525" y="4056063"/>
            <a:ext cx="1479550" cy="611187"/>
            <a:chOff x="2086" y="2555"/>
            <a:chExt cx="791" cy="385"/>
          </a:xfrm>
        </p:grpSpPr>
        <p:sp>
          <p:nvSpPr>
            <p:cNvPr id="24630" name="Freeform 213"/>
            <p:cNvSpPr>
              <a:spLocks/>
            </p:cNvSpPr>
            <p:nvPr/>
          </p:nvSpPr>
          <p:spPr bwMode="auto">
            <a:xfrm>
              <a:off x="2296" y="2555"/>
              <a:ext cx="115" cy="106"/>
            </a:xfrm>
            <a:custGeom>
              <a:avLst/>
              <a:gdLst>
                <a:gd name="T0" fmla="*/ 36 w 120"/>
                <a:gd name="T1" fmla="*/ 0 h 325"/>
                <a:gd name="T2" fmla="*/ 12 w 120"/>
                <a:gd name="T3" fmla="*/ 0 h 325"/>
                <a:gd name="T4" fmla="*/ 12 w 120"/>
                <a:gd name="T5" fmla="*/ 0 h 325"/>
                <a:gd name="T6" fmla="*/ 0 60000 65536"/>
                <a:gd name="T7" fmla="*/ 0 60000 65536"/>
                <a:gd name="T8" fmla="*/ 0 60000 65536"/>
                <a:gd name="T9" fmla="*/ 0 w 120"/>
                <a:gd name="T10" fmla="*/ 0 h 325"/>
                <a:gd name="T11" fmla="*/ 120 w 120"/>
                <a:gd name="T12" fmla="*/ 325 h 3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325">
                  <a:moveTo>
                    <a:pt x="120" y="0"/>
                  </a:moveTo>
                  <a:cubicBezTo>
                    <a:pt x="78" y="110"/>
                    <a:pt x="36" y="221"/>
                    <a:pt x="18" y="273"/>
                  </a:cubicBezTo>
                  <a:cubicBezTo>
                    <a:pt x="0" y="325"/>
                    <a:pt x="6" y="318"/>
                    <a:pt x="12" y="31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1" name="Text Box 216"/>
            <p:cNvSpPr txBox="1">
              <a:spLocks noChangeArrowheads="1"/>
            </p:cNvSpPr>
            <p:nvPr/>
          </p:nvSpPr>
          <p:spPr bwMode="auto">
            <a:xfrm>
              <a:off x="2485" y="2610"/>
              <a:ext cx="39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>
                  <a:solidFill>
                    <a:schemeClr val="accent2"/>
                  </a:solidFill>
                  <a:latin typeface="Times New Roman" pitchFamily="18" charset="0"/>
                </a:rPr>
                <a:t>MCAF</a:t>
              </a:r>
              <a:endParaRPr lang="fr-FR" sz="1400" b="1">
                <a:solidFill>
                  <a:schemeClr val="accent2"/>
                </a:solidFill>
                <a:latin typeface="Symbol" pitchFamily="18" charset="2"/>
              </a:endParaRPr>
            </a:p>
          </p:txBody>
        </p:sp>
        <p:sp>
          <p:nvSpPr>
            <p:cNvPr id="24632" name="Text Box 217"/>
            <p:cNvSpPr txBox="1">
              <a:spLocks noChangeArrowheads="1"/>
            </p:cNvSpPr>
            <p:nvPr/>
          </p:nvSpPr>
          <p:spPr bwMode="auto">
            <a:xfrm>
              <a:off x="2086" y="2610"/>
              <a:ext cx="39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fr-FR" sz="1400" b="1" dirty="0">
                <a:solidFill>
                  <a:schemeClr val="accent2"/>
                </a:solidFill>
                <a:latin typeface="Symbol" pitchFamily="18" charset="2"/>
              </a:endParaRPr>
            </a:p>
          </p:txBody>
        </p:sp>
        <p:sp>
          <p:nvSpPr>
            <p:cNvPr id="24633" name="Freeform 218"/>
            <p:cNvSpPr>
              <a:spLocks/>
            </p:cNvSpPr>
            <p:nvPr/>
          </p:nvSpPr>
          <p:spPr bwMode="auto">
            <a:xfrm flipH="1">
              <a:off x="2565" y="2555"/>
              <a:ext cx="105" cy="106"/>
            </a:xfrm>
            <a:custGeom>
              <a:avLst/>
              <a:gdLst>
                <a:gd name="T0" fmla="*/ 4 w 120"/>
                <a:gd name="T1" fmla="*/ 0 h 325"/>
                <a:gd name="T2" fmla="*/ 4 w 120"/>
                <a:gd name="T3" fmla="*/ 0 h 325"/>
                <a:gd name="T4" fmla="*/ 4 w 120"/>
                <a:gd name="T5" fmla="*/ 0 h 325"/>
                <a:gd name="T6" fmla="*/ 0 60000 65536"/>
                <a:gd name="T7" fmla="*/ 0 60000 65536"/>
                <a:gd name="T8" fmla="*/ 0 60000 65536"/>
                <a:gd name="T9" fmla="*/ 0 w 120"/>
                <a:gd name="T10" fmla="*/ 0 h 325"/>
                <a:gd name="T11" fmla="*/ 120 w 120"/>
                <a:gd name="T12" fmla="*/ 325 h 3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325">
                  <a:moveTo>
                    <a:pt x="120" y="0"/>
                  </a:moveTo>
                  <a:cubicBezTo>
                    <a:pt x="78" y="110"/>
                    <a:pt x="36" y="221"/>
                    <a:pt x="18" y="273"/>
                  </a:cubicBezTo>
                  <a:cubicBezTo>
                    <a:pt x="0" y="325"/>
                    <a:pt x="6" y="318"/>
                    <a:pt x="12" y="31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4662" name="Group 235"/>
          <p:cNvGrpSpPr>
            <a:grpSpLocks/>
          </p:cNvGrpSpPr>
          <p:nvPr/>
        </p:nvGrpSpPr>
        <p:grpSpPr bwMode="auto">
          <a:xfrm>
            <a:off x="828675" y="4573588"/>
            <a:ext cx="436563" cy="527050"/>
            <a:chOff x="3728" y="3470"/>
            <a:chExt cx="332" cy="319"/>
          </a:xfrm>
        </p:grpSpPr>
        <p:sp>
          <p:nvSpPr>
            <p:cNvPr id="24628" name="Freeform 236"/>
            <p:cNvSpPr>
              <a:spLocks/>
            </p:cNvSpPr>
            <p:nvPr/>
          </p:nvSpPr>
          <p:spPr bwMode="auto">
            <a:xfrm>
              <a:off x="3728" y="3470"/>
              <a:ext cx="332" cy="319"/>
            </a:xfrm>
            <a:custGeom>
              <a:avLst/>
              <a:gdLst>
                <a:gd name="T0" fmla="*/ 97 w 332"/>
                <a:gd name="T1" fmla="*/ 10 h 319"/>
                <a:gd name="T2" fmla="*/ 84 w 332"/>
                <a:gd name="T3" fmla="*/ 10 h 319"/>
                <a:gd name="T4" fmla="*/ 67 w 332"/>
                <a:gd name="T5" fmla="*/ 19 h 319"/>
                <a:gd name="T6" fmla="*/ 54 w 332"/>
                <a:gd name="T7" fmla="*/ 30 h 319"/>
                <a:gd name="T8" fmla="*/ 40 w 332"/>
                <a:gd name="T9" fmla="*/ 39 h 319"/>
                <a:gd name="T10" fmla="*/ 30 w 332"/>
                <a:gd name="T11" fmla="*/ 51 h 319"/>
                <a:gd name="T12" fmla="*/ 19 w 332"/>
                <a:gd name="T13" fmla="*/ 64 h 319"/>
                <a:gd name="T14" fmla="*/ 13 w 332"/>
                <a:gd name="T15" fmla="*/ 78 h 319"/>
                <a:gd name="T16" fmla="*/ 7 w 332"/>
                <a:gd name="T17" fmla="*/ 91 h 319"/>
                <a:gd name="T18" fmla="*/ 3 w 332"/>
                <a:gd name="T19" fmla="*/ 105 h 319"/>
                <a:gd name="T20" fmla="*/ 1 w 332"/>
                <a:gd name="T21" fmla="*/ 118 h 319"/>
                <a:gd name="T22" fmla="*/ 1 w 332"/>
                <a:gd name="T23" fmla="*/ 133 h 319"/>
                <a:gd name="T24" fmla="*/ 1 w 332"/>
                <a:gd name="T25" fmla="*/ 147 h 319"/>
                <a:gd name="T26" fmla="*/ 0 w 332"/>
                <a:gd name="T27" fmla="*/ 163 h 319"/>
                <a:gd name="T28" fmla="*/ 0 w 332"/>
                <a:gd name="T29" fmla="*/ 177 h 319"/>
                <a:gd name="T30" fmla="*/ 1 w 332"/>
                <a:gd name="T31" fmla="*/ 192 h 319"/>
                <a:gd name="T32" fmla="*/ 7 w 332"/>
                <a:gd name="T33" fmla="*/ 207 h 319"/>
                <a:gd name="T34" fmla="*/ 21 w 332"/>
                <a:gd name="T35" fmla="*/ 222 h 319"/>
                <a:gd name="T36" fmla="*/ 33 w 332"/>
                <a:gd name="T37" fmla="*/ 237 h 319"/>
                <a:gd name="T38" fmla="*/ 37 w 332"/>
                <a:gd name="T39" fmla="*/ 250 h 319"/>
                <a:gd name="T40" fmla="*/ 45 w 332"/>
                <a:gd name="T41" fmla="*/ 271 h 319"/>
                <a:gd name="T42" fmla="*/ 54 w 332"/>
                <a:gd name="T43" fmla="*/ 285 h 319"/>
                <a:gd name="T44" fmla="*/ 78 w 332"/>
                <a:gd name="T45" fmla="*/ 297 h 319"/>
                <a:gd name="T46" fmla="*/ 100 w 332"/>
                <a:gd name="T47" fmla="*/ 300 h 319"/>
                <a:gd name="T48" fmla="*/ 124 w 332"/>
                <a:gd name="T49" fmla="*/ 306 h 319"/>
                <a:gd name="T50" fmla="*/ 159 w 332"/>
                <a:gd name="T51" fmla="*/ 313 h 319"/>
                <a:gd name="T52" fmla="*/ 186 w 332"/>
                <a:gd name="T53" fmla="*/ 318 h 319"/>
                <a:gd name="T54" fmla="*/ 213 w 332"/>
                <a:gd name="T55" fmla="*/ 318 h 319"/>
                <a:gd name="T56" fmla="*/ 238 w 332"/>
                <a:gd name="T57" fmla="*/ 318 h 319"/>
                <a:gd name="T58" fmla="*/ 262 w 332"/>
                <a:gd name="T59" fmla="*/ 316 h 319"/>
                <a:gd name="T60" fmla="*/ 277 w 332"/>
                <a:gd name="T61" fmla="*/ 312 h 319"/>
                <a:gd name="T62" fmla="*/ 291 w 332"/>
                <a:gd name="T63" fmla="*/ 304 h 319"/>
                <a:gd name="T64" fmla="*/ 306 w 332"/>
                <a:gd name="T65" fmla="*/ 291 h 319"/>
                <a:gd name="T66" fmla="*/ 316 w 332"/>
                <a:gd name="T67" fmla="*/ 277 h 319"/>
                <a:gd name="T68" fmla="*/ 325 w 332"/>
                <a:gd name="T69" fmla="*/ 261 h 319"/>
                <a:gd name="T70" fmla="*/ 328 w 332"/>
                <a:gd name="T71" fmla="*/ 247 h 319"/>
                <a:gd name="T72" fmla="*/ 330 w 332"/>
                <a:gd name="T73" fmla="*/ 234 h 319"/>
                <a:gd name="T74" fmla="*/ 330 w 332"/>
                <a:gd name="T75" fmla="*/ 217 h 319"/>
                <a:gd name="T76" fmla="*/ 331 w 332"/>
                <a:gd name="T77" fmla="*/ 198 h 319"/>
                <a:gd name="T78" fmla="*/ 331 w 332"/>
                <a:gd name="T79" fmla="*/ 174 h 319"/>
                <a:gd name="T80" fmla="*/ 328 w 332"/>
                <a:gd name="T81" fmla="*/ 159 h 319"/>
                <a:gd name="T82" fmla="*/ 325 w 332"/>
                <a:gd name="T83" fmla="*/ 144 h 319"/>
                <a:gd name="T84" fmla="*/ 324 w 332"/>
                <a:gd name="T85" fmla="*/ 129 h 319"/>
                <a:gd name="T86" fmla="*/ 324 w 332"/>
                <a:gd name="T87" fmla="*/ 115 h 319"/>
                <a:gd name="T88" fmla="*/ 321 w 332"/>
                <a:gd name="T89" fmla="*/ 102 h 319"/>
                <a:gd name="T90" fmla="*/ 316 w 332"/>
                <a:gd name="T91" fmla="*/ 87 h 319"/>
                <a:gd name="T92" fmla="*/ 312 w 332"/>
                <a:gd name="T93" fmla="*/ 73 h 319"/>
                <a:gd name="T94" fmla="*/ 301 w 332"/>
                <a:gd name="T95" fmla="*/ 55 h 319"/>
                <a:gd name="T96" fmla="*/ 289 w 332"/>
                <a:gd name="T97" fmla="*/ 43 h 319"/>
                <a:gd name="T98" fmla="*/ 274 w 332"/>
                <a:gd name="T99" fmla="*/ 31 h 319"/>
                <a:gd name="T100" fmla="*/ 258 w 332"/>
                <a:gd name="T101" fmla="*/ 21 h 319"/>
                <a:gd name="T102" fmla="*/ 243 w 332"/>
                <a:gd name="T103" fmla="*/ 15 h 319"/>
                <a:gd name="T104" fmla="*/ 226 w 332"/>
                <a:gd name="T105" fmla="*/ 7 h 319"/>
                <a:gd name="T106" fmla="*/ 204 w 332"/>
                <a:gd name="T107" fmla="*/ 4 h 319"/>
                <a:gd name="T108" fmla="*/ 189 w 332"/>
                <a:gd name="T109" fmla="*/ 1 h 319"/>
                <a:gd name="T110" fmla="*/ 162 w 332"/>
                <a:gd name="T111" fmla="*/ 0 h 319"/>
                <a:gd name="T112" fmla="*/ 145 w 332"/>
                <a:gd name="T113" fmla="*/ 0 h 319"/>
                <a:gd name="T114" fmla="*/ 132 w 332"/>
                <a:gd name="T115" fmla="*/ 0 h 319"/>
                <a:gd name="T116" fmla="*/ 117 w 332"/>
                <a:gd name="T117" fmla="*/ 1 h 319"/>
                <a:gd name="T118" fmla="*/ 103 w 332"/>
                <a:gd name="T119" fmla="*/ 6 h 319"/>
                <a:gd name="T120" fmla="*/ 90 w 332"/>
                <a:gd name="T121" fmla="*/ 9 h 3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2"/>
                <a:gd name="T184" fmla="*/ 0 h 319"/>
                <a:gd name="T185" fmla="*/ 332 w 332"/>
                <a:gd name="T186" fmla="*/ 319 h 3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2" h="319">
                  <a:moveTo>
                    <a:pt x="112" y="34"/>
                  </a:moveTo>
                  <a:lnTo>
                    <a:pt x="102" y="10"/>
                  </a:lnTo>
                  <a:lnTo>
                    <a:pt x="97" y="10"/>
                  </a:lnTo>
                  <a:lnTo>
                    <a:pt x="93" y="10"/>
                  </a:lnTo>
                  <a:lnTo>
                    <a:pt x="88" y="10"/>
                  </a:lnTo>
                  <a:lnTo>
                    <a:pt x="84" y="10"/>
                  </a:lnTo>
                  <a:lnTo>
                    <a:pt x="79" y="12"/>
                  </a:lnTo>
                  <a:lnTo>
                    <a:pt x="73" y="16"/>
                  </a:lnTo>
                  <a:lnTo>
                    <a:pt x="67" y="19"/>
                  </a:lnTo>
                  <a:lnTo>
                    <a:pt x="63" y="22"/>
                  </a:lnTo>
                  <a:lnTo>
                    <a:pt x="58" y="27"/>
                  </a:lnTo>
                  <a:lnTo>
                    <a:pt x="54" y="30"/>
                  </a:lnTo>
                  <a:lnTo>
                    <a:pt x="49" y="33"/>
                  </a:lnTo>
                  <a:lnTo>
                    <a:pt x="45" y="34"/>
                  </a:lnTo>
                  <a:lnTo>
                    <a:pt x="40" y="39"/>
                  </a:lnTo>
                  <a:lnTo>
                    <a:pt x="36" y="42"/>
                  </a:lnTo>
                  <a:lnTo>
                    <a:pt x="33" y="46"/>
                  </a:lnTo>
                  <a:lnTo>
                    <a:pt x="30" y="51"/>
                  </a:lnTo>
                  <a:lnTo>
                    <a:pt x="25" y="55"/>
                  </a:lnTo>
                  <a:lnTo>
                    <a:pt x="22" y="60"/>
                  </a:lnTo>
                  <a:lnTo>
                    <a:pt x="19" y="64"/>
                  </a:lnTo>
                  <a:lnTo>
                    <a:pt x="18" y="69"/>
                  </a:lnTo>
                  <a:lnTo>
                    <a:pt x="16" y="73"/>
                  </a:lnTo>
                  <a:lnTo>
                    <a:pt x="13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7" y="91"/>
                  </a:lnTo>
                  <a:lnTo>
                    <a:pt x="6" y="96"/>
                  </a:lnTo>
                  <a:lnTo>
                    <a:pt x="4" y="100"/>
                  </a:lnTo>
                  <a:lnTo>
                    <a:pt x="3" y="105"/>
                  </a:lnTo>
                  <a:lnTo>
                    <a:pt x="3" y="109"/>
                  </a:lnTo>
                  <a:lnTo>
                    <a:pt x="3" y="114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1" y="127"/>
                  </a:lnTo>
                  <a:lnTo>
                    <a:pt x="1" y="133"/>
                  </a:lnTo>
                  <a:lnTo>
                    <a:pt x="1" y="138"/>
                  </a:lnTo>
                  <a:lnTo>
                    <a:pt x="1" y="142"/>
                  </a:lnTo>
                  <a:lnTo>
                    <a:pt x="1" y="147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8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0" y="183"/>
                  </a:lnTo>
                  <a:lnTo>
                    <a:pt x="0" y="187"/>
                  </a:lnTo>
                  <a:lnTo>
                    <a:pt x="1" y="192"/>
                  </a:lnTo>
                  <a:lnTo>
                    <a:pt x="3" y="196"/>
                  </a:lnTo>
                  <a:lnTo>
                    <a:pt x="4" y="201"/>
                  </a:lnTo>
                  <a:lnTo>
                    <a:pt x="7" y="207"/>
                  </a:lnTo>
                  <a:lnTo>
                    <a:pt x="12" y="211"/>
                  </a:lnTo>
                  <a:lnTo>
                    <a:pt x="18" y="217"/>
                  </a:lnTo>
                  <a:lnTo>
                    <a:pt x="21" y="222"/>
                  </a:lnTo>
                  <a:lnTo>
                    <a:pt x="24" y="226"/>
                  </a:lnTo>
                  <a:lnTo>
                    <a:pt x="28" y="232"/>
                  </a:lnTo>
                  <a:lnTo>
                    <a:pt x="33" y="237"/>
                  </a:lnTo>
                  <a:lnTo>
                    <a:pt x="34" y="241"/>
                  </a:lnTo>
                  <a:lnTo>
                    <a:pt x="36" y="246"/>
                  </a:lnTo>
                  <a:lnTo>
                    <a:pt x="37" y="250"/>
                  </a:lnTo>
                  <a:lnTo>
                    <a:pt x="40" y="256"/>
                  </a:lnTo>
                  <a:lnTo>
                    <a:pt x="42" y="265"/>
                  </a:lnTo>
                  <a:lnTo>
                    <a:pt x="45" y="271"/>
                  </a:lnTo>
                  <a:lnTo>
                    <a:pt x="48" y="276"/>
                  </a:lnTo>
                  <a:lnTo>
                    <a:pt x="52" y="280"/>
                  </a:lnTo>
                  <a:lnTo>
                    <a:pt x="54" y="285"/>
                  </a:lnTo>
                  <a:lnTo>
                    <a:pt x="60" y="291"/>
                  </a:lnTo>
                  <a:lnTo>
                    <a:pt x="72" y="295"/>
                  </a:lnTo>
                  <a:lnTo>
                    <a:pt x="78" y="297"/>
                  </a:lnTo>
                  <a:lnTo>
                    <a:pt x="82" y="298"/>
                  </a:lnTo>
                  <a:lnTo>
                    <a:pt x="91" y="300"/>
                  </a:lnTo>
                  <a:lnTo>
                    <a:pt x="100" y="300"/>
                  </a:lnTo>
                  <a:lnTo>
                    <a:pt x="109" y="301"/>
                  </a:lnTo>
                  <a:lnTo>
                    <a:pt x="118" y="303"/>
                  </a:lnTo>
                  <a:lnTo>
                    <a:pt x="124" y="306"/>
                  </a:lnTo>
                  <a:lnTo>
                    <a:pt x="136" y="309"/>
                  </a:lnTo>
                  <a:lnTo>
                    <a:pt x="145" y="310"/>
                  </a:lnTo>
                  <a:lnTo>
                    <a:pt x="159" y="313"/>
                  </a:lnTo>
                  <a:lnTo>
                    <a:pt x="171" y="315"/>
                  </a:lnTo>
                  <a:lnTo>
                    <a:pt x="177" y="316"/>
                  </a:lnTo>
                  <a:lnTo>
                    <a:pt x="186" y="318"/>
                  </a:lnTo>
                  <a:lnTo>
                    <a:pt x="196" y="318"/>
                  </a:lnTo>
                  <a:lnTo>
                    <a:pt x="208" y="318"/>
                  </a:lnTo>
                  <a:lnTo>
                    <a:pt x="213" y="318"/>
                  </a:lnTo>
                  <a:lnTo>
                    <a:pt x="222" y="318"/>
                  </a:lnTo>
                  <a:lnTo>
                    <a:pt x="226" y="318"/>
                  </a:lnTo>
                  <a:lnTo>
                    <a:pt x="238" y="318"/>
                  </a:lnTo>
                  <a:lnTo>
                    <a:pt x="243" y="318"/>
                  </a:lnTo>
                  <a:lnTo>
                    <a:pt x="258" y="318"/>
                  </a:lnTo>
                  <a:lnTo>
                    <a:pt x="262" y="316"/>
                  </a:lnTo>
                  <a:lnTo>
                    <a:pt x="268" y="316"/>
                  </a:lnTo>
                  <a:lnTo>
                    <a:pt x="273" y="315"/>
                  </a:lnTo>
                  <a:lnTo>
                    <a:pt x="277" y="312"/>
                  </a:lnTo>
                  <a:lnTo>
                    <a:pt x="282" y="310"/>
                  </a:lnTo>
                  <a:lnTo>
                    <a:pt x="286" y="307"/>
                  </a:lnTo>
                  <a:lnTo>
                    <a:pt x="291" y="304"/>
                  </a:lnTo>
                  <a:lnTo>
                    <a:pt x="295" y="300"/>
                  </a:lnTo>
                  <a:lnTo>
                    <a:pt x="301" y="295"/>
                  </a:lnTo>
                  <a:lnTo>
                    <a:pt x="306" y="291"/>
                  </a:lnTo>
                  <a:lnTo>
                    <a:pt x="309" y="286"/>
                  </a:lnTo>
                  <a:lnTo>
                    <a:pt x="313" y="282"/>
                  </a:lnTo>
                  <a:lnTo>
                    <a:pt x="316" y="277"/>
                  </a:lnTo>
                  <a:lnTo>
                    <a:pt x="319" y="271"/>
                  </a:lnTo>
                  <a:lnTo>
                    <a:pt x="322" y="265"/>
                  </a:lnTo>
                  <a:lnTo>
                    <a:pt x="325" y="261"/>
                  </a:lnTo>
                  <a:lnTo>
                    <a:pt x="325" y="256"/>
                  </a:lnTo>
                  <a:lnTo>
                    <a:pt x="327" y="252"/>
                  </a:lnTo>
                  <a:lnTo>
                    <a:pt x="328" y="247"/>
                  </a:lnTo>
                  <a:lnTo>
                    <a:pt x="330" y="243"/>
                  </a:lnTo>
                  <a:lnTo>
                    <a:pt x="330" y="238"/>
                  </a:lnTo>
                  <a:lnTo>
                    <a:pt x="330" y="234"/>
                  </a:lnTo>
                  <a:lnTo>
                    <a:pt x="330" y="228"/>
                  </a:lnTo>
                  <a:lnTo>
                    <a:pt x="330" y="222"/>
                  </a:lnTo>
                  <a:lnTo>
                    <a:pt x="330" y="217"/>
                  </a:lnTo>
                  <a:lnTo>
                    <a:pt x="330" y="213"/>
                  </a:lnTo>
                  <a:lnTo>
                    <a:pt x="330" y="204"/>
                  </a:lnTo>
                  <a:lnTo>
                    <a:pt x="331" y="198"/>
                  </a:lnTo>
                  <a:lnTo>
                    <a:pt x="331" y="192"/>
                  </a:lnTo>
                  <a:lnTo>
                    <a:pt x="331" y="186"/>
                  </a:lnTo>
                  <a:lnTo>
                    <a:pt x="331" y="174"/>
                  </a:lnTo>
                  <a:lnTo>
                    <a:pt x="330" y="169"/>
                  </a:lnTo>
                  <a:lnTo>
                    <a:pt x="330" y="163"/>
                  </a:lnTo>
                  <a:lnTo>
                    <a:pt x="328" y="159"/>
                  </a:lnTo>
                  <a:lnTo>
                    <a:pt x="328" y="153"/>
                  </a:lnTo>
                  <a:lnTo>
                    <a:pt x="327" y="148"/>
                  </a:lnTo>
                  <a:lnTo>
                    <a:pt x="325" y="144"/>
                  </a:lnTo>
                  <a:lnTo>
                    <a:pt x="325" y="139"/>
                  </a:lnTo>
                  <a:lnTo>
                    <a:pt x="325" y="133"/>
                  </a:lnTo>
                  <a:lnTo>
                    <a:pt x="324" y="129"/>
                  </a:lnTo>
                  <a:lnTo>
                    <a:pt x="324" y="124"/>
                  </a:lnTo>
                  <a:lnTo>
                    <a:pt x="324" y="120"/>
                  </a:lnTo>
                  <a:lnTo>
                    <a:pt x="324" y="115"/>
                  </a:lnTo>
                  <a:lnTo>
                    <a:pt x="322" y="111"/>
                  </a:lnTo>
                  <a:lnTo>
                    <a:pt x="321" y="106"/>
                  </a:lnTo>
                  <a:lnTo>
                    <a:pt x="321" y="102"/>
                  </a:lnTo>
                  <a:lnTo>
                    <a:pt x="319" y="97"/>
                  </a:lnTo>
                  <a:lnTo>
                    <a:pt x="318" y="91"/>
                  </a:lnTo>
                  <a:lnTo>
                    <a:pt x="316" y="87"/>
                  </a:lnTo>
                  <a:lnTo>
                    <a:pt x="313" y="82"/>
                  </a:lnTo>
                  <a:lnTo>
                    <a:pt x="313" y="78"/>
                  </a:lnTo>
                  <a:lnTo>
                    <a:pt x="312" y="73"/>
                  </a:lnTo>
                  <a:lnTo>
                    <a:pt x="309" y="69"/>
                  </a:lnTo>
                  <a:lnTo>
                    <a:pt x="306" y="60"/>
                  </a:lnTo>
                  <a:lnTo>
                    <a:pt x="301" y="55"/>
                  </a:lnTo>
                  <a:lnTo>
                    <a:pt x="297" y="52"/>
                  </a:lnTo>
                  <a:lnTo>
                    <a:pt x="294" y="48"/>
                  </a:lnTo>
                  <a:lnTo>
                    <a:pt x="289" y="43"/>
                  </a:lnTo>
                  <a:lnTo>
                    <a:pt x="285" y="39"/>
                  </a:lnTo>
                  <a:lnTo>
                    <a:pt x="279" y="36"/>
                  </a:lnTo>
                  <a:lnTo>
                    <a:pt x="274" y="31"/>
                  </a:lnTo>
                  <a:lnTo>
                    <a:pt x="268" y="27"/>
                  </a:lnTo>
                  <a:lnTo>
                    <a:pt x="264" y="24"/>
                  </a:lnTo>
                  <a:lnTo>
                    <a:pt x="258" y="21"/>
                  </a:lnTo>
                  <a:lnTo>
                    <a:pt x="253" y="19"/>
                  </a:lnTo>
                  <a:lnTo>
                    <a:pt x="249" y="18"/>
                  </a:lnTo>
                  <a:lnTo>
                    <a:pt x="243" y="15"/>
                  </a:lnTo>
                  <a:lnTo>
                    <a:pt x="237" y="12"/>
                  </a:lnTo>
                  <a:lnTo>
                    <a:pt x="232" y="10"/>
                  </a:lnTo>
                  <a:lnTo>
                    <a:pt x="226" y="7"/>
                  </a:lnTo>
                  <a:lnTo>
                    <a:pt x="217" y="6"/>
                  </a:lnTo>
                  <a:lnTo>
                    <a:pt x="208" y="4"/>
                  </a:lnTo>
                  <a:lnTo>
                    <a:pt x="204" y="4"/>
                  </a:lnTo>
                  <a:lnTo>
                    <a:pt x="199" y="3"/>
                  </a:lnTo>
                  <a:lnTo>
                    <a:pt x="195" y="3"/>
                  </a:lnTo>
                  <a:lnTo>
                    <a:pt x="189" y="1"/>
                  </a:lnTo>
                  <a:lnTo>
                    <a:pt x="178" y="1"/>
                  </a:lnTo>
                  <a:lnTo>
                    <a:pt x="174" y="0"/>
                  </a:lnTo>
                  <a:lnTo>
                    <a:pt x="162" y="0"/>
                  </a:lnTo>
                  <a:lnTo>
                    <a:pt x="157" y="0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1" y="0"/>
                  </a:lnTo>
                  <a:lnTo>
                    <a:pt x="117" y="1"/>
                  </a:lnTo>
                  <a:lnTo>
                    <a:pt x="112" y="3"/>
                  </a:lnTo>
                  <a:lnTo>
                    <a:pt x="108" y="4"/>
                  </a:lnTo>
                  <a:lnTo>
                    <a:pt x="103" y="6"/>
                  </a:lnTo>
                  <a:lnTo>
                    <a:pt x="99" y="7"/>
                  </a:lnTo>
                  <a:lnTo>
                    <a:pt x="94" y="7"/>
                  </a:lnTo>
                  <a:lnTo>
                    <a:pt x="90" y="9"/>
                  </a:lnTo>
                  <a:lnTo>
                    <a:pt x="85" y="10"/>
                  </a:lnTo>
                  <a:lnTo>
                    <a:pt x="64" y="34"/>
                  </a:lnTo>
                </a:path>
              </a:pathLst>
            </a:custGeom>
            <a:solidFill>
              <a:srgbClr val="CCFFCC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29" name="Freeform 237"/>
            <p:cNvSpPr>
              <a:spLocks/>
            </p:cNvSpPr>
            <p:nvPr/>
          </p:nvSpPr>
          <p:spPr bwMode="auto">
            <a:xfrm>
              <a:off x="3744" y="3483"/>
              <a:ext cx="250" cy="187"/>
            </a:xfrm>
            <a:custGeom>
              <a:avLst/>
              <a:gdLst>
                <a:gd name="T0" fmla="*/ 248 w 250"/>
                <a:gd name="T1" fmla="*/ 99 h 187"/>
                <a:gd name="T2" fmla="*/ 249 w 250"/>
                <a:gd name="T3" fmla="*/ 90 h 187"/>
                <a:gd name="T4" fmla="*/ 245 w 250"/>
                <a:gd name="T5" fmla="*/ 81 h 187"/>
                <a:gd name="T6" fmla="*/ 237 w 250"/>
                <a:gd name="T7" fmla="*/ 72 h 187"/>
                <a:gd name="T8" fmla="*/ 228 w 250"/>
                <a:gd name="T9" fmla="*/ 63 h 187"/>
                <a:gd name="T10" fmla="*/ 218 w 250"/>
                <a:gd name="T11" fmla="*/ 57 h 187"/>
                <a:gd name="T12" fmla="*/ 207 w 250"/>
                <a:gd name="T13" fmla="*/ 45 h 187"/>
                <a:gd name="T14" fmla="*/ 197 w 250"/>
                <a:gd name="T15" fmla="*/ 35 h 187"/>
                <a:gd name="T16" fmla="*/ 182 w 250"/>
                <a:gd name="T17" fmla="*/ 26 h 187"/>
                <a:gd name="T18" fmla="*/ 165 w 250"/>
                <a:gd name="T19" fmla="*/ 23 h 187"/>
                <a:gd name="T20" fmla="*/ 149 w 250"/>
                <a:gd name="T21" fmla="*/ 18 h 187"/>
                <a:gd name="T22" fmla="*/ 137 w 250"/>
                <a:gd name="T23" fmla="*/ 12 h 187"/>
                <a:gd name="T24" fmla="*/ 110 w 250"/>
                <a:gd name="T25" fmla="*/ 8 h 187"/>
                <a:gd name="T26" fmla="*/ 101 w 250"/>
                <a:gd name="T27" fmla="*/ 3 h 187"/>
                <a:gd name="T28" fmla="*/ 92 w 250"/>
                <a:gd name="T29" fmla="*/ 2 h 187"/>
                <a:gd name="T30" fmla="*/ 83 w 250"/>
                <a:gd name="T31" fmla="*/ 0 h 187"/>
                <a:gd name="T32" fmla="*/ 74 w 250"/>
                <a:gd name="T33" fmla="*/ 0 h 187"/>
                <a:gd name="T34" fmla="*/ 65 w 250"/>
                <a:gd name="T35" fmla="*/ 3 h 187"/>
                <a:gd name="T36" fmla="*/ 54 w 250"/>
                <a:gd name="T37" fmla="*/ 11 h 187"/>
                <a:gd name="T38" fmla="*/ 48 w 250"/>
                <a:gd name="T39" fmla="*/ 20 h 187"/>
                <a:gd name="T40" fmla="*/ 41 w 250"/>
                <a:gd name="T41" fmla="*/ 27 h 187"/>
                <a:gd name="T42" fmla="*/ 32 w 250"/>
                <a:gd name="T43" fmla="*/ 35 h 187"/>
                <a:gd name="T44" fmla="*/ 26 w 250"/>
                <a:gd name="T45" fmla="*/ 44 h 187"/>
                <a:gd name="T46" fmla="*/ 20 w 250"/>
                <a:gd name="T47" fmla="*/ 53 h 187"/>
                <a:gd name="T48" fmla="*/ 15 w 250"/>
                <a:gd name="T49" fmla="*/ 62 h 187"/>
                <a:gd name="T50" fmla="*/ 11 w 250"/>
                <a:gd name="T51" fmla="*/ 71 h 187"/>
                <a:gd name="T52" fmla="*/ 6 w 250"/>
                <a:gd name="T53" fmla="*/ 81 h 187"/>
                <a:gd name="T54" fmla="*/ 2 w 250"/>
                <a:gd name="T55" fmla="*/ 92 h 187"/>
                <a:gd name="T56" fmla="*/ 2 w 250"/>
                <a:gd name="T57" fmla="*/ 101 h 187"/>
                <a:gd name="T58" fmla="*/ 0 w 250"/>
                <a:gd name="T59" fmla="*/ 116 h 187"/>
                <a:gd name="T60" fmla="*/ 0 w 250"/>
                <a:gd name="T61" fmla="*/ 132 h 187"/>
                <a:gd name="T62" fmla="*/ 2 w 250"/>
                <a:gd name="T63" fmla="*/ 141 h 187"/>
                <a:gd name="T64" fmla="*/ 6 w 250"/>
                <a:gd name="T65" fmla="*/ 150 h 187"/>
                <a:gd name="T66" fmla="*/ 15 w 250"/>
                <a:gd name="T67" fmla="*/ 161 h 187"/>
                <a:gd name="T68" fmla="*/ 24 w 250"/>
                <a:gd name="T69" fmla="*/ 174 h 187"/>
                <a:gd name="T70" fmla="*/ 36 w 250"/>
                <a:gd name="T71" fmla="*/ 182 h 187"/>
                <a:gd name="T72" fmla="*/ 50 w 250"/>
                <a:gd name="T73" fmla="*/ 185 h 187"/>
                <a:gd name="T74" fmla="*/ 59 w 250"/>
                <a:gd name="T75" fmla="*/ 186 h 187"/>
                <a:gd name="T76" fmla="*/ 75 w 250"/>
                <a:gd name="T77" fmla="*/ 186 h 187"/>
                <a:gd name="T78" fmla="*/ 83 w 250"/>
                <a:gd name="T79" fmla="*/ 176 h 187"/>
                <a:gd name="T80" fmla="*/ 86 w 250"/>
                <a:gd name="T81" fmla="*/ 167 h 187"/>
                <a:gd name="T82" fmla="*/ 86 w 250"/>
                <a:gd name="T83" fmla="*/ 156 h 187"/>
                <a:gd name="T84" fmla="*/ 86 w 250"/>
                <a:gd name="T85" fmla="*/ 147 h 187"/>
                <a:gd name="T86" fmla="*/ 86 w 250"/>
                <a:gd name="T87" fmla="*/ 132 h 187"/>
                <a:gd name="T88" fmla="*/ 89 w 250"/>
                <a:gd name="T89" fmla="*/ 123 h 187"/>
                <a:gd name="T90" fmla="*/ 98 w 250"/>
                <a:gd name="T91" fmla="*/ 120 h 187"/>
                <a:gd name="T92" fmla="*/ 111 w 250"/>
                <a:gd name="T93" fmla="*/ 128 h 187"/>
                <a:gd name="T94" fmla="*/ 117 w 250"/>
                <a:gd name="T95" fmla="*/ 143 h 187"/>
                <a:gd name="T96" fmla="*/ 128 w 250"/>
                <a:gd name="T97" fmla="*/ 150 h 187"/>
                <a:gd name="T98" fmla="*/ 137 w 250"/>
                <a:gd name="T99" fmla="*/ 150 h 187"/>
                <a:gd name="T100" fmla="*/ 146 w 250"/>
                <a:gd name="T101" fmla="*/ 150 h 187"/>
                <a:gd name="T102" fmla="*/ 149 w 250"/>
                <a:gd name="T103" fmla="*/ 140 h 187"/>
                <a:gd name="T104" fmla="*/ 150 w 250"/>
                <a:gd name="T105" fmla="*/ 129 h 187"/>
                <a:gd name="T106" fmla="*/ 150 w 250"/>
                <a:gd name="T107" fmla="*/ 114 h 187"/>
                <a:gd name="T108" fmla="*/ 153 w 250"/>
                <a:gd name="T109" fmla="*/ 105 h 187"/>
                <a:gd name="T110" fmla="*/ 164 w 250"/>
                <a:gd name="T111" fmla="*/ 102 h 187"/>
                <a:gd name="T112" fmla="*/ 174 w 250"/>
                <a:gd name="T113" fmla="*/ 102 h 187"/>
                <a:gd name="T114" fmla="*/ 201 w 250"/>
                <a:gd name="T115" fmla="*/ 114 h 187"/>
                <a:gd name="T116" fmla="*/ 210 w 250"/>
                <a:gd name="T117" fmla="*/ 120 h 187"/>
                <a:gd name="T118" fmla="*/ 230 w 250"/>
                <a:gd name="T119" fmla="*/ 128 h 187"/>
                <a:gd name="T120" fmla="*/ 240 w 250"/>
                <a:gd name="T121" fmla="*/ 126 h 187"/>
                <a:gd name="T122" fmla="*/ 246 w 250"/>
                <a:gd name="T123" fmla="*/ 113 h 187"/>
                <a:gd name="T124" fmla="*/ 248 w 250"/>
                <a:gd name="T125" fmla="*/ 104 h 1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0"/>
                <a:gd name="T190" fmla="*/ 0 h 187"/>
                <a:gd name="T191" fmla="*/ 250 w 250"/>
                <a:gd name="T192" fmla="*/ 187 h 1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0" h="187">
                  <a:moveTo>
                    <a:pt x="240" y="117"/>
                  </a:moveTo>
                  <a:lnTo>
                    <a:pt x="248" y="99"/>
                  </a:lnTo>
                  <a:lnTo>
                    <a:pt x="249" y="95"/>
                  </a:lnTo>
                  <a:lnTo>
                    <a:pt x="249" y="90"/>
                  </a:lnTo>
                  <a:lnTo>
                    <a:pt x="248" y="86"/>
                  </a:lnTo>
                  <a:lnTo>
                    <a:pt x="245" y="81"/>
                  </a:lnTo>
                  <a:lnTo>
                    <a:pt x="242" y="77"/>
                  </a:lnTo>
                  <a:lnTo>
                    <a:pt x="237" y="72"/>
                  </a:lnTo>
                  <a:lnTo>
                    <a:pt x="233" y="68"/>
                  </a:lnTo>
                  <a:lnTo>
                    <a:pt x="228" y="63"/>
                  </a:lnTo>
                  <a:lnTo>
                    <a:pt x="224" y="60"/>
                  </a:lnTo>
                  <a:lnTo>
                    <a:pt x="218" y="57"/>
                  </a:lnTo>
                  <a:lnTo>
                    <a:pt x="213" y="51"/>
                  </a:lnTo>
                  <a:lnTo>
                    <a:pt x="207" y="45"/>
                  </a:lnTo>
                  <a:lnTo>
                    <a:pt x="203" y="39"/>
                  </a:lnTo>
                  <a:lnTo>
                    <a:pt x="197" y="35"/>
                  </a:lnTo>
                  <a:lnTo>
                    <a:pt x="194" y="30"/>
                  </a:lnTo>
                  <a:lnTo>
                    <a:pt x="182" y="26"/>
                  </a:lnTo>
                  <a:lnTo>
                    <a:pt x="176" y="24"/>
                  </a:lnTo>
                  <a:lnTo>
                    <a:pt x="165" y="23"/>
                  </a:lnTo>
                  <a:lnTo>
                    <a:pt x="161" y="21"/>
                  </a:lnTo>
                  <a:lnTo>
                    <a:pt x="149" y="18"/>
                  </a:lnTo>
                  <a:lnTo>
                    <a:pt x="143" y="15"/>
                  </a:lnTo>
                  <a:lnTo>
                    <a:pt x="137" y="12"/>
                  </a:lnTo>
                  <a:lnTo>
                    <a:pt x="125" y="11"/>
                  </a:lnTo>
                  <a:lnTo>
                    <a:pt x="110" y="8"/>
                  </a:lnTo>
                  <a:lnTo>
                    <a:pt x="105" y="6"/>
                  </a:lnTo>
                  <a:lnTo>
                    <a:pt x="101" y="3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5" y="3"/>
                  </a:lnTo>
                  <a:lnTo>
                    <a:pt x="60" y="6"/>
                  </a:lnTo>
                  <a:lnTo>
                    <a:pt x="54" y="11"/>
                  </a:lnTo>
                  <a:lnTo>
                    <a:pt x="51" y="15"/>
                  </a:lnTo>
                  <a:lnTo>
                    <a:pt x="48" y="20"/>
                  </a:lnTo>
                  <a:lnTo>
                    <a:pt x="44" y="23"/>
                  </a:lnTo>
                  <a:lnTo>
                    <a:pt x="41" y="27"/>
                  </a:lnTo>
                  <a:lnTo>
                    <a:pt x="36" y="32"/>
                  </a:lnTo>
                  <a:lnTo>
                    <a:pt x="32" y="35"/>
                  </a:lnTo>
                  <a:lnTo>
                    <a:pt x="29" y="39"/>
                  </a:lnTo>
                  <a:lnTo>
                    <a:pt x="26" y="44"/>
                  </a:lnTo>
                  <a:lnTo>
                    <a:pt x="21" y="48"/>
                  </a:lnTo>
                  <a:lnTo>
                    <a:pt x="20" y="53"/>
                  </a:lnTo>
                  <a:lnTo>
                    <a:pt x="17" y="57"/>
                  </a:lnTo>
                  <a:lnTo>
                    <a:pt x="15" y="62"/>
                  </a:lnTo>
                  <a:lnTo>
                    <a:pt x="12" y="66"/>
                  </a:lnTo>
                  <a:lnTo>
                    <a:pt x="11" y="71"/>
                  </a:lnTo>
                  <a:lnTo>
                    <a:pt x="8" y="75"/>
                  </a:lnTo>
                  <a:lnTo>
                    <a:pt x="6" y="81"/>
                  </a:lnTo>
                  <a:lnTo>
                    <a:pt x="5" y="86"/>
                  </a:lnTo>
                  <a:lnTo>
                    <a:pt x="2" y="92"/>
                  </a:lnTo>
                  <a:lnTo>
                    <a:pt x="2" y="96"/>
                  </a:lnTo>
                  <a:lnTo>
                    <a:pt x="2" y="101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2" y="141"/>
                  </a:lnTo>
                  <a:lnTo>
                    <a:pt x="3" y="146"/>
                  </a:lnTo>
                  <a:lnTo>
                    <a:pt x="6" y="150"/>
                  </a:lnTo>
                  <a:lnTo>
                    <a:pt x="11" y="155"/>
                  </a:lnTo>
                  <a:lnTo>
                    <a:pt x="15" y="161"/>
                  </a:lnTo>
                  <a:lnTo>
                    <a:pt x="20" y="173"/>
                  </a:lnTo>
                  <a:lnTo>
                    <a:pt x="24" y="174"/>
                  </a:lnTo>
                  <a:lnTo>
                    <a:pt x="30" y="177"/>
                  </a:lnTo>
                  <a:lnTo>
                    <a:pt x="36" y="182"/>
                  </a:lnTo>
                  <a:lnTo>
                    <a:pt x="45" y="183"/>
                  </a:lnTo>
                  <a:lnTo>
                    <a:pt x="50" y="185"/>
                  </a:lnTo>
                  <a:lnTo>
                    <a:pt x="54" y="186"/>
                  </a:lnTo>
                  <a:lnTo>
                    <a:pt x="59" y="186"/>
                  </a:lnTo>
                  <a:lnTo>
                    <a:pt x="69" y="186"/>
                  </a:lnTo>
                  <a:lnTo>
                    <a:pt x="75" y="186"/>
                  </a:lnTo>
                  <a:lnTo>
                    <a:pt x="80" y="182"/>
                  </a:lnTo>
                  <a:lnTo>
                    <a:pt x="83" y="176"/>
                  </a:lnTo>
                  <a:lnTo>
                    <a:pt x="84" y="171"/>
                  </a:lnTo>
                  <a:lnTo>
                    <a:pt x="86" y="167"/>
                  </a:lnTo>
                  <a:lnTo>
                    <a:pt x="86" y="162"/>
                  </a:lnTo>
                  <a:lnTo>
                    <a:pt x="86" y="156"/>
                  </a:lnTo>
                  <a:lnTo>
                    <a:pt x="86" y="152"/>
                  </a:lnTo>
                  <a:lnTo>
                    <a:pt x="86" y="147"/>
                  </a:lnTo>
                  <a:lnTo>
                    <a:pt x="86" y="137"/>
                  </a:lnTo>
                  <a:lnTo>
                    <a:pt x="86" y="132"/>
                  </a:lnTo>
                  <a:lnTo>
                    <a:pt x="86" y="128"/>
                  </a:lnTo>
                  <a:lnTo>
                    <a:pt x="89" y="123"/>
                  </a:lnTo>
                  <a:lnTo>
                    <a:pt x="93" y="122"/>
                  </a:lnTo>
                  <a:lnTo>
                    <a:pt x="98" y="120"/>
                  </a:lnTo>
                  <a:lnTo>
                    <a:pt x="102" y="125"/>
                  </a:lnTo>
                  <a:lnTo>
                    <a:pt x="111" y="128"/>
                  </a:lnTo>
                  <a:lnTo>
                    <a:pt x="114" y="138"/>
                  </a:lnTo>
                  <a:lnTo>
                    <a:pt x="117" y="143"/>
                  </a:lnTo>
                  <a:lnTo>
                    <a:pt x="123" y="149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7" y="150"/>
                  </a:lnTo>
                  <a:lnTo>
                    <a:pt x="141" y="150"/>
                  </a:lnTo>
                  <a:lnTo>
                    <a:pt x="146" y="150"/>
                  </a:lnTo>
                  <a:lnTo>
                    <a:pt x="147" y="146"/>
                  </a:lnTo>
                  <a:lnTo>
                    <a:pt x="149" y="140"/>
                  </a:lnTo>
                  <a:lnTo>
                    <a:pt x="149" y="134"/>
                  </a:lnTo>
                  <a:lnTo>
                    <a:pt x="150" y="129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2" y="110"/>
                  </a:lnTo>
                  <a:lnTo>
                    <a:pt x="153" y="105"/>
                  </a:lnTo>
                  <a:lnTo>
                    <a:pt x="159" y="102"/>
                  </a:lnTo>
                  <a:lnTo>
                    <a:pt x="164" y="102"/>
                  </a:lnTo>
                  <a:lnTo>
                    <a:pt x="168" y="102"/>
                  </a:lnTo>
                  <a:lnTo>
                    <a:pt x="174" y="102"/>
                  </a:lnTo>
                  <a:lnTo>
                    <a:pt x="192" y="113"/>
                  </a:lnTo>
                  <a:lnTo>
                    <a:pt x="201" y="114"/>
                  </a:lnTo>
                  <a:lnTo>
                    <a:pt x="206" y="117"/>
                  </a:lnTo>
                  <a:lnTo>
                    <a:pt x="210" y="120"/>
                  </a:lnTo>
                  <a:lnTo>
                    <a:pt x="215" y="125"/>
                  </a:lnTo>
                  <a:lnTo>
                    <a:pt x="230" y="128"/>
                  </a:lnTo>
                  <a:lnTo>
                    <a:pt x="236" y="128"/>
                  </a:lnTo>
                  <a:lnTo>
                    <a:pt x="240" y="126"/>
                  </a:lnTo>
                  <a:lnTo>
                    <a:pt x="240" y="117"/>
                  </a:lnTo>
                  <a:lnTo>
                    <a:pt x="246" y="113"/>
                  </a:lnTo>
                  <a:lnTo>
                    <a:pt x="248" y="108"/>
                  </a:lnTo>
                  <a:lnTo>
                    <a:pt x="248" y="104"/>
                  </a:lnTo>
                  <a:lnTo>
                    <a:pt x="240" y="117"/>
                  </a:lnTo>
                </a:path>
              </a:pathLst>
            </a:custGeom>
            <a:gradFill rotWithShape="0">
              <a:gsLst>
                <a:gs pos="0">
                  <a:srgbClr val="246BB2"/>
                </a:gs>
                <a:gs pos="100000">
                  <a:srgbClr val="3399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63" name="Group 238"/>
          <p:cNvGrpSpPr>
            <a:grpSpLocks/>
          </p:cNvGrpSpPr>
          <p:nvPr/>
        </p:nvGrpSpPr>
        <p:grpSpPr bwMode="auto">
          <a:xfrm>
            <a:off x="2220913" y="4165600"/>
            <a:ext cx="436562" cy="527050"/>
            <a:chOff x="3728" y="3470"/>
            <a:chExt cx="332" cy="319"/>
          </a:xfrm>
        </p:grpSpPr>
        <p:sp>
          <p:nvSpPr>
            <p:cNvPr id="24626" name="Freeform 239"/>
            <p:cNvSpPr>
              <a:spLocks/>
            </p:cNvSpPr>
            <p:nvPr/>
          </p:nvSpPr>
          <p:spPr bwMode="auto">
            <a:xfrm>
              <a:off x="3728" y="3470"/>
              <a:ext cx="332" cy="319"/>
            </a:xfrm>
            <a:custGeom>
              <a:avLst/>
              <a:gdLst>
                <a:gd name="T0" fmla="*/ 97 w 332"/>
                <a:gd name="T1" fmla="*/ 10 h 319"/>
                <a:gd name="T2" fmla="*/ 84 w 332"/>
                <a:gd name="T3" fmla="*/ 10 h 319"/>
                <a:gd name="T4" fmla="*/ 67 w 332"/>
                <a:gd name="T5" fmla="*/ 19 h 319"/>
                <a:gd name="T6" fmla="*/ 54 w 332"/>
                <a:gd name="T7" fmla="*/ 30 h 319"/>
                <a:gd name="T8" fmla="*/ 40 w 332"/>
                <a:gd name="T9" fmla="*/ 39 h 319"/>
                <a:gd name="T10" fmla="*/ 30 w 332"/>
                <a:gd name="T11" fmla="*/ 51 h 319"/>
                <a:gd name="T12" fmla="*/ 19 w 332"/>
                <a:gd name="T13" fmla="*/ 64 h 319"/>
                <a:gd name="T14" fmla="*/ 13 w 332"/>
                <a:gd name="T15" fmla="*/ 78 h 319"/>
                <a:gd name="T16" fmla="*/ 7 w 332"/>
                <a:gd name="T17" fmla="*/ 91 h 319"/>
                <a:gd name="T18" fmla="*/ 3 w 332"/>
                <a:gd name="T19" fmla="*/ 105 h 319"/>
                <a:gd name="T20" fmla="*/ 1 w 332"/>
                <a:gd name="T21" fmla="*/ 118 h 319"/>
                <a:gd name="T22" fmla="*/ 1 w 332"/>
                <a:gd name="T23" fmla="*/ 133 h 319"/>
                <a:gd name="T24" fmla="*/ 1 w 332"/>
                <a:gd name="T25" fmla="*/ 147 h 319"/>
                <a:gd name="T26" fmla="*/ 0 w 332"/>
                <a:gd name="T27" fmla="*/ 163 h 319"/>
                <a:gd name="T28" fmla="*/ 0 w 332"/>
                <a:gd name="T29" fmla="*/ 177 h 319"/>
                <a:gd name="T30" fmla="*/ 1 w 332"/>
                <a:gd name="T31" fmla="*/ 192 h 319"/>
                <a:gd name="T32" fmla="*/ 7 w 332"/>
                <a:gd name="T33" fmla="*/ 207 h 319"/>
                <a:gd name="T34" fmla="*/ 21 w 332"/>
                <a:gd name="T35" fmla="*/ 222 h 319"/>
                <a:gd name="T36" fmla="*/ 33 w 332"/>
                <a:gd name="T37" fmla="*/ 237 h 319"/>
                <a:gd name="T38" fmla="*/ 37 w 332"/>
                <a:gd name="T39" fmla="*/ 250 h 319"/>
                <a:gd name="T40" fmla="*/ 45 w 332"/>
                <a:gd name="T41" fmla="*/ 271 h 319"/>
                <a:gd name="T42" fmla="*/ 54 w 332"/>
                <a:gd name="T43" fmla="*/ 285 h 319"/>
                <a:gd name="T44" fmla="*/ 78 w 332"/>
                <a:gd name="T45" fmla="*/ 297 h 319"/>
                <a:gd name="T46" fmla="*/ 100 w 332"/>
                <a:gd name="T47" fmla="*/ 300 h 319"/>
                <a:gd name="T48" fmla="*/ 124 w 332"/>
                <a:gd name="T49" fmla="*/ 306 h 319"/>
                <a:gd name="T50" fmla="*/ 159 w 332"/>
                <a:gd name="T51" fmla="*/ 313 h 319"/>
                <a:gd name="T52" fmla="*/ 186 w 332"/>
                <a:gd name="T53" fmla="*/ 318 h 319"/>
                <a:gd name="T54" fmla="*/ 213 w 332"/>
                <a:gd name="T55" fmla="*/ 318 h 319"/>
                <a:gd name="T56" fmla="*/ 238 w 332"/>
                <a:gd name="T57" fmla="*/ 318 h 319"/>
                <a:gd name="T58" fmla="*/ 262 w 332"/>
                <a:gd name="T59" fmla="*/ 316 h 319"/>
                <a:gd name="T60" fmla="*/ 277 w 332"/>
                <a:gd name="T61" fmla="*/ 312 h 319"/>
                <a:gd name="T62" fmla="*/ 291 w 332"/>
                <a:gd name="T63" fmla="*/ 304 h 319"/>
                <a:gd name="T64" fmla="*/ 306 w 332"/>
                <a:gd name="T65" fmla="*/ 291 h 319"/>
                <a:gd name="T66" fmla="*/ 316 w 332"/>
                <a:gd name="T67" fmla="*/ 277 h 319"/>
                <a:gd name="T68" fmla="*/ 325 w 332"/>
                <a:gd name="T69" fmla="*/ 261 h 319"/>
                <a:gd name="T70" fmla="*/ 328 w 332"/>
                <a:gd name="T71" fmla="*/ 247 h 319"/>
                <a:gd name="T72" fmla="*/ 330 w 332"/>
                <a:gd name="T73" fmla="*/ 234 h 319"/>
                <a:gd name="T74" fmla="*/ 330 w 332"/>
                <a:gd name="T75" fmla="*/ 217 h 319"/>
                <a:gd name="T76" fmla="*/ 331 w 332"/>
                <a:gd name="T77" fmla="*/ 198 h 319"/>
                <a:gd name="T78" fmla="*/ 331 w 332"/>
                <a:gd name="T79" fmla="*/ 174 h 319"/>
                <a:gd name="T80" fmla="*/ 328 w 332"/>
                <a:gd name="T81" fmla="*/ 159 h 319"/>
                <a:gd name="T82" fmla="*/ 325 w 332"/>
                <a:gd name="T83" fmla="*/ 144 h 319"/>
                <a:gd name="T84" fmla="*/ 324 w 332"/>
                <a:gd name="T85" fmla="*/ 129 h 319"/>
                <a:gd name="T86" fmla="*/ 324 w 332"/>
                <a:gd name="T87" fmla="*/ 115 h 319"/>
                <a:gd name="T88" fmla="*/ 321 w 332"/>
                <a:gd name="T89" fmla="*/ 102 h 319"/>
                <a:gd name="T90" fmla="*/ 316 w 332"/>
                <a:gd name="T91" fmla="*/ 87 h 319"/>
                <a:gd name="T92" fmla="*/ 312 w 332"/>
                <a:gd name="T93" fmla="*/ 73 h 319"/>
                <a:gd name="T94" fmla="*/ 301 w 332"/>
                <a:gd name="T95" fmla="*/ 55 h 319"/>
                <a:gd name="T96" fmla="*/ 289 w 332"/>
                <a:gd name="T97" fmla="*/ 43 h 319"/>
                <a:gd name="T98" fmla="*/ 274 w 332"/>
                <a:gd name="T99" fmla="*/ 31 h 319"/>
                <a:gd name="T100" fmla="*/ 258 w 332"/>
                <a:gd name="T101" fmla="*/ 21 h 319"/>
                <a:gd name="T102" fmla="*/ 243 w 332"/>
                <a:gd name="T103" fmla="*/ 15 h 319"/>
                <a:gd name="T104" fmla="*/ 226 w 332"/>
                <a:gd name="T105" fmla="*/ 7 h 319"/>
                <a:gd name="T106" fmla="*/ 204 w 332"/>
                <a:gd name="T107" fmla="*/ 4 h 319"/>
                <a:gd name="T108" fmla="*/ 189 w 332"/>
                <a:gd name="T109" fmla="*/ 1 h 319"/>
                <a:gd name="T110" fmla="*/ 162 w 332"/>
                <a:gd name="T111" fmla="*/ 0 h 319"/>
                <a:gd name="T112" fmla="*/ 145 w 332"/>
                <a:gd name="T113" fmla="*/ 0 h 319"/>
                <a:gd name="T114" fmla="*/ 132 w 332"/>
                <a:gd name="T115" fmla="*/ 0 h 319"/>
                <a:gd name="T116" fmla="*/ 117 w 332"/>
                <a:gd name="T117" fmla="*/ 1 h 319"/>
                <a:gd name="T118" fmla="*/ 103 w 332"/>
                <a:gd name="T119" fmla="*/ 6 h 319"/>
                <a:gd name="T120" fmla="*/ 90 w 332"/>
                <a:gd name="T121" fmla="*/ 9 h 3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2"/>
                <a:gd name="T184" fmla="*/ 0 h 319"/>
                <a:gd name="T185" fmla="*/ 332 w 332"/>
                <a:gd name="T186" fmla="*/ 319 h 3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2" h="319">
                  <a:moveTo>
                    <a:pt x="112" y="34"/>
                  </a:moveTo>
                  <a:lnTo>
                    <a:pt x="102" y="10"/>
                  </a:lnTo>
                  <a:lnTo>
                    <a:pt x="97" y="10"/>
                  </a:lnTo>
                  <a:lnTo>
                    <a:pt x="93" y="10"/>
                  </a:lnTo>
                  <a:lnTo>
                    <a:pt x="88" y="10"/>
                  </a:lnTo>
                  <a:lnTo>
                    <a:pt x="84" y="10"/>
                  </a:lnTo>
                  <a:lnTo>
                    <a:pt x="79" y="12"/>
                  </a:lnTo>
                  <a:lnTo>
                    <a:pt x="73" y="16"/>
                  </a:lnTo>
                  <a:lnTo>
                    <a:pt x="67" y="19"/>
                  </a:lnTo>
                  <a:lnTo>
                    <a:pt x="63" y="22"/>
                  </a:lnTo>
                  <a:lnTo>
                    <a:pt x="58" y="27"/>
                  </a:lnTo>
                  <a:lnTo>
                    <a:pt x="54" y="30"/>
                  </a:lnTo>
                  <a:lnTo>
                    <a:pt x="49" y="33"/>
                  </a:lnTo>
                  <a:lnTo>
                    <a:pt x="45" y="34"/>
                  </a:lnTo>
                  <a:lnTo>
                    <a:pt x="40" y="39"/>
                  </a:lnTo>
                  <a:lnTo>
                    <a:pt x="36" y="42"/>
                  </a:lnTo>
                  <a:lnTo>
                    <a:pt x="33" y="46"/>
                  </a:lnTo>
                  <a:lnTo>
                    <a:pt x="30" y="51"/>
                  </a:lnTo>
                  <a:lnTo>
                    <a:pt x="25" y="55"/>
                  </a:lnTo>
                  <a:lnTo>
                    <a:pt x="22" y="60"/>
                  </a:lnTo>
                  <a:lnTo>
                    <a:pt x="19" y="64"/>
                  </a:lnTo>
                  <a:lnTo>
                    <a:pt x="18" y="69"/>
                  </a:lnTo>
                  <a:lnTo>
                    <a:pt x="16" y="73"/>
                  </a:lnTo>
                  <a:lnTo>
                    <a:pt x="13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7" y="91"/>
                  </a:lnTo>
                  <a:lnTo>
                    <a:pt x="6" y="96"/>
                  </a:lnTo>
                  <a:lnTo>
                    <a:pt x="4" y="100"/>
                  </a:lnTo>
                  <a:lnTo>
                    <a:pt x="3" y="105"/>
                  </a:lnTo>
                  <a:lnTo>
                    <a:pt x="3" y="109"/>
                  </a:lnTo>
                  <a:lnTo>
                    <a:pt x="3" y="114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1" y="127"/>
                  </a:lnTo>
                  <a:lnTo>
                    <a:pt x="1" y="133"/>
                  </a:lnTo>
                  <a:lnTo>
                    <a:pt x="1" y="138"/>
                  </a:lnTo>
                  <a:lnTo>
                    <a:pt x="1" y="142"/>
                  </a:lnTo>
                  <a:lnTo>
                    <a:pt x="1" y="147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8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0" y="183"/>
                  </a:lnTo>
                  <a:lnTo>
                    <a:pt x="0" y="187"/>
                  </a:lnTo>
                  <a:lnTo>
                    <a:pt x="1" y="192"/>
                  </a:lnTo>
                  <a:lnTo>
                    <a:pt x="3" y="196"/>
                  </a:lnTo>
                  <a:lnTo>
                    <a:pt x="4" y="201"/>
                  </a:lnTo>
                  <a:lnTo>
                    <a:pt x="7" y="207"/>
                  </a:lnTo>
                  <a:lnTo>
                    <a:pt x="12" y="211"/>
                  </a:lnTo>
                  <a:lnTo>
                    <a:pt x="18" y="217"/>
                  </a:lnTo>
                  <a:lnTo>
                    <a:pt x="21" y="222"/>
                  </a:lnTo>
                  <a:lnTo>
                    <a:pt x="24" y="226"/>
                  </a:lnTo>
                  <a:lnTo>
                    <a:pt x="28" y="232"/>
                  </a:lnTo>
                  <a:lnTo>
                    <a:pt x="33" y="237"/>
                  </a:lnTo>
                  <a:lnTo>
                    <a:pt x="34" y="241"/>
                  </a:lnTo>
                  <a:lnTo>
                    <a:pt x="36" y="246"/>
                  </a:lnTo>
                  <a:lnTo>
                    <a:pt x="37" y="250"/>
                  </a:lnTo>
                  <a:lnTo>
                    <a:pt x="40" y="256"/>
                  </a:lnTo>
                  <a:lnTo>
                    <a:pt x="42" y="265"/>
                  </a:lnTo>
                  <a:lnTo>
                    <a:pt x="45" y="271"/>
                  </a:lnTo>
                  <a:lnTo>
                    <a:pt x="48" y="276"/>
                  </a:lnTo>
                  <a:lnTo>
                    <a:pt x="52" y="280"/>
                  </a:lnTo>
                  <a:lnTo>
                    <a:pt x="54" y="285"/>
                  </a:lnTo>
                  <a:lnTo>
                    <a:pt x="60" y="291"/>
                  </a:lnTo>
                  <a:lnTo>
                    <a:pt x="72" y="295"/>
                  </a:lnTo>
                  <a:lnTo>
                    <a:pt x="78" y="297"/>
                  </a:lnTo>
                  <a:lnTo>
                    <a:pt x="82" y="298"/>
                  </a:lnTo>
                  <a:lnTo>
                    <a:pt x="91" y="300"/>
                  </a:lnTo>
                  <a:lnTo>
                    <a:pt x="100" y="300"/>
                  </a:lnTo>
                  <a:lnTo>
                    <a:pt x="109" y="301"/>
                  </a:lnTo>
                  <a:lnTo>
                    <a:pt x="118" y="303"/>
                  </a:lnTo>
                  <a:lnTo>
                    <a:pt x="124" y="306"/>
                  </a:lnTo>
                  <a:lnTo>
                    <a:pt x="136" y="309"/>
                  </a:lnTo>
                  <a:lnTo>
                    <a:pt x="145" y="310"/>
                  </a:lnTo>
                  <a:lnTo>
                    <a:pt x="159" y="313"/>
                  </a:lnTo>
                  <a:lnTo>
                    <a:pt x="171" y="315"/>
                  </a:lnTo>
                  <a:lnTo>
                    <a:pt x="177" y="316"/>
                  </a:lnTo>
                  <a:lnTo>
                    <a:pt x="186" y="318"/>
                  </a:lnTo>
                  <a:lnTo>
                    <a:pt x="196" y="318"/>
                  </a:lnTo>
                  <a:lnTo>
                    <a:pt x="208" y="318"/>
                  </a:lnTo>
                  <a:lnTo>
                    <a:pt x="213" y="318"/>
                  </a:lnTo>
                  <a:lnTo>
                    <a:pt x="222" y="318"/>
                  </a:lnTo>
                  <a:lnTo>
                    <a:pt x="226" y="318"/>
                  </a:lnTo>
                  <a:lnTo>
                    <a:pt x="238" y="318"/>
                  </a:lnTo>
                  <a:lnTo>
                    <a:pt x="243" y="318"/>
                  </a:lnTo>
                  <a:lnTo>
                    <a:pt x="258" y="318"/>
                  </a:lnTo>
                  <a:lnTo>
                    <a:pt x="262" y="316"/>
                  </a:lnTo>
                  <a:lnTo>
                    <a:pt x="268" y="316"/>
                  </a:lnTo>
                  <a:lnTo>
                    <a:pt x="273" y="315"/>
                  </a:lnTo>
                  <a:lnTo>
                    <a:pt x="277" y="312"/>
                  </a:lnTo>
                  <a:lnTo>
                    <a:pt x="282" y="310"/>
                  </a:lnTo>
                  <a:lnTo>
                    <a:pt x="286" y="307"/>
                  </a:lnTo>
                  <a:lnTo>
                    <a:pt x="291" y="304"/>
                  </a:lnTo>
                  <a:lnTo>
                    <a:pt x="295" y="300"/>
                  </a:lnTo>
                  <a:lnTo>
                    <a:pt x="301" y="295"/>
                  </a:lnTo>
                  <a:lnTo>
                    <a:pt x="306" y="291"/>
                  </a:lnTo>
                  <a:lnTo>
                    <a:pt x="309" y="286"/>
                  </a:lnTo>
                  <a:lnTo>
                    <a:pt x="313" y="282"/>
                  </a:lnTo>
                  <a:lnTo>
                    <a:pt x="316" y="277"/>
                  </a:lnTo>
                  <a:lnTo>
                    <a:pt x="319" y="271"/>
                  </a:lnTo>
                  <a:lnTo>
                    <a:pt x="322" y="265"/>
                  </a:lnTo>
                  <a:lnTo>
                    <a:pt x="325" y="261"/>
                  </a:lnTo>
                  <a:lnTo>
                    <a:pt x="325" y="256"/>
                  </a:lnTo>
                  <a:lnTo>
                    <a:pt x="327" y="252"/>
                  </a:lnTo>
                  <a:lnTo>
                    <a:pt x="328" y="247"/>
                  </a:lnTo>
                  <a:lnTo>
                    <a:pt x="330" y="243"/>
                  </a:lnTo>
                  <a:lnTo>
                    <a:pt x="330" y="238"/>
                  </a:lnTo>
                  <a:lnTo>
                    <a:pt x="330" y="234"/>
                  </a:lnTo>
                  <a:lnTo>
                    <a:pt x="330" y="228"/>
                  </a:lnTo>
                  <a:lnTo>
                    <a:pt x="330" y="222"/>
                  </a:lnTo>
                  <a:lnTo>
                    <a:pt x="330" y="217"/>
                  </a:lnTo>
                  <a:lnTo>
                    <a:pt x="330" y="213"/>
                  </a:lnTo>
                  <a:lnTo>
                    <a:pt x="330" y="204"/>
                  </a:lnTo>
                  <a:lnTo>
                    <a:pt x="331" y="198"/>
                  </a:lnTo>
                  <a:lnTo>
                    <a:pt x="331" y="192"/>
                  </a:lnTo>
                  <a:lnTo>
                    <a:pt x="331" y="186"/>
                  </a:lnTo>
                  <a:lnTo>
                    <a:pt x="331" y="174"/>
                  </a:lnTo>
                  <a:lnTo>
                    <a:pt x="330" y="169"/>
                  </a:lnTo>
                  <a:lnTo>
                    <a:pt x="330" y="163"/>
                  </a:lnTo>
                  <a:lnTo>
                    <a:pt x="328" y="159"/>
                  </a:lnTo>
                  <a:lnTo>
                    <a:pt x="328" y="153"/>
                  </a:lnTo>
                  <a:lnTo>
                    <a:pt x="327" y="148"/>
                  </a:lnTo>
                  <a:lnTo>
                    <a:pt x="325" y="144"/>
                  </a:lnTo>
                  <a:lnTo>
                    <a:pt x="325" y="139"/>
                  </a:lnTo>
                  <a:lnTo>
                    <a:pt x="325" y="133"/>
                  </a:lnTo>
                  <a:lnTo>
                    <a:pt x="324" y="129"/>
                  </a:lnTo>
                  <a:lnTo>
                    <a:pt x="324" y="124"/>
                  </a:lnTo>
                  <a:lnTo>
                    <a:pt x="324" y="120"/>
                  </a:lnTo>
                  <a:lnTo>
                    <a:pt x="324" y="115"/>
                  </a:lnTo>
                  <a:lnTo>
                    <a:pt x="322" y="111"/>
                  </a:lnTo>
                  <a:lnTo>
                    <a:pt x="321" y="106"/>
                  </a:lnTo>
                  <a:lnTo>
                    <a:pt x="321" y="102"/>
                  </a:lnTo>
                  <a:lnTo>
                    <a:pt x="319" y="97"/>
                  </a:lnTo>
                  <a:lnTo>
                    <a:pt x="318" y="91"/>
                  </a:lnTo>
                  <a:lnTo>
                    <a:pt x="316" y="87"/>
                  </a:lnTo>
                  <a:lnTo>
                    <a:pt x="313" y="82"/>
                  </a:lnTo>
                  <a:lnTo>
                    <a:pt x="313" y="78"/>
                  </a:lnTo>
                  <a:lnTo>
                    <a:pt x="312" y="73"/>
                  </a:lnTo>
                  <a:lnTo>
                    <a:pt x="309" y="69"/>
                  </a:lnTo>
                  <a:lnTo>
                    <a:pt x="306" y="60"/>
                  </a:lnTo>
                  <a:lnTo>
                    <a:pt x="301" y="55"/>
                  </a:lnTo>
                  <a:lnTo>
                    <a:pt x="297" y="52"/>
                  </a:lnTo>
                  <a:lnTo>
                    <a:pt x="294" y="48"/>
                  </a:lnTo>
                  <a:lnTo>
                    <a:pt x="289" y="43"/>
                  </a:lnTo>
                  <a:lnTo>
                    <a:pt x="285" y="39"/>
                  </a:lnTo>
                  <a:lnTo>
                    <a:pt x="279" y="36"/>
                  </a:lnTo>
                  <a:lnTo>
                    <a:pt x="274" y="31"/>
                  </a:lnTo>
                  <a:lnTo>
                    <a:pt x="268" y="27"/>
                  </a:lnTo>
                  <a:lnTo>
                    <a:pt x="264" y="24"/>
                  </a:lnTo>
                  <a:lnTo>
                    <a:pt x="258" y="21"/>
                  </a:lnTo>
                  <a:lnTo>
                    <a:pt x="253" y="19"/>
                  </a:lnTo>
                  <a:lnTo>
                    <a:pt x="249" y="18"/>
                  </a:lnTo>
                  <a:lnTo>
                    <a:pt x="243" y="15"/>
                  </a:lnTo>
                  <a:lnTo>
                    <a:pt x="237" y="12"/>
                  </a:lnTo>
                  <a:lnTo>
                    <a:pt x="232" y="10"/>
                  </a:lnTo>
                  <a:lnTo>
                    <a:pt x="226" y="7"/>
                  </a:lnTo>
                  <a:lnTo>
                    <a:pt x="217" y="6"/>
                  </a:lnTo>
                  <a:lnTo>
                    <a:pt x="208" y="4"/>
                  </a:lnTo>
                  <a:lnTo>
                    <a:pt x="204" y="4"/>
                  </a:lnTo>
                  <a:lnTo>
                    <a:pt x="199" y="3"/>
                  </a:lnTo>
                  <a:lnTo>
                    <a:pt x="195" y="3"/>
                  </a:lnTo>
                  <a:lnTo>
                    <a:pt x="189" y="1"/>
                  </a:lnTo>
                  <a:lnTo>
                    <a:pt x="178" y="1"/>
                  </a:lnTo>
                  <a:lnTo>
                    <a:pt x="174" y="0"/>
                  </a:lnTo>
                  <a:lnTo>
                    <a:pt x="162" y="0"/>
                  </a:lnTo>
                  <a:lnTo>
                    <a:pt x="157" y="0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1" y="0"/>
                  </a:lnTo>
                  <a:lnTo>
                    <a:pt x="117" y="1"/>
                  </a:lnTo>
                  <a:lnTo>
                    <a:pt x="112" y="3"/>
                  </a:lnTo>
                  <a:lnTo>
                    <a:pt x="108" y="4"/>
                  </a:lnTo>
                  <a:lnTo>
                    <a:pt x="103" y="6"/>
                  </a:lnTo>
                  <a:lnTo>
                    <a:pt x="99" y="7"/>
                  </a:lnTo>
                  <a:lnTo>
                    <a:pt x="94" y="7"/>
                  </a:lnTo>
                  <a:lnTo>
                    <a:pt x="90" y="9"/>
                  </a:lnTo>
                  <a:lnTo>
                    <a:pt x="85" y="10"/>
                  </a:lnTo>
                  <a:lnTo>
                    <a:pt x="64" y="34"/>
                  </a:lnTo>
                </a:path>
              </a:pathLst>
            </a:custGeom>
            <a:solidFill>
              <a:srgbClr val="CCFFCC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27" name="Freeform 240"/>
            <p:cNvSpPr>
              <a:spLocks/>
            </p:cNvSpPr>
            <p:nvPr/>
          </p:nvSpPr>
          <p:spPr bwMode="auto">
            <a:xfrm>
              <a:off x="3744" y="3483"/>
              <a:ext cx="250" cy="187"/>
            </a:xfrm>
            <a:custGeom>
              <a:avLst/>
              <a:gdLst>
                <a:gd name="T0" fmla="*/ 248 w 250"/>
                <a:gd name="T1" fmla="*/ 99 h 187"/>
                <a:gd name="T2" fmla="*/ 249 w 250"/>
                <a:gd name="T3" fmla="*/ 90 h 187"/>
                <a:gd name="T4" fmla="*/ 245 w 250"/>
                <a:gd name="T5" fmla="*/ 81 h 187"/>
                <a:gd name="T6" fmla="*/ 237 w 250"/>
                <a:gd name="T7" fmla="*/ 72 h 187"/>
                <a:gd name="T8" fmla="*/ 228 w 250"/>
                <a:gd name="T9" fmla="*/ 63 h 187"/>
                <a:gd name="T10" fmla="*/ 218 w 250"/>
                <a:gd name="T11" fmla="*/ 57 h 187"/>
                <a:gd name="T12" fmla="*/ 207 w 250"/>
                <a:gd name="T13" fmla="*/ 45 h 187"/>
                <a:gd name="T14" fmla="*/ 197 w 250"/>
                <a:gd name="T15" fmla="*/ 35 h 187"/>
                <a:gd name="T16" fmla="*/ 182 w 250"/>
                <a:gd name="T17" fmla="*/ 26 h 187"/>
                <a:gd name="T18" fmla="*/ 165 w 250"/>
                <a:gd name="T19" fmla="*/ 23 h 187"/>
                <a:gd name="T20" fmla="*/ 149 w 250"/>
                <a:gd name="T21" fmla="*/ 18 h 187"/>
                <a:gd name="T22" fmla="*/ 137 w 250"/>
                <a:gd name="T23" fmla="*/ 12 h 187"/>
                <a:gd name="T24" fmla="*/ 110 w 250"/>
                <a:gd name="T25" fmla="*/ 8 h 187"/>
                <a:gd name="T26" fmla="*/ 101 w 250"/>
                <a:gd name="T27" fmla="*/ 3 h 187"/>
                <a:gd name="T28" fmla="*/ 92 w 250"/>
                <a:gd name="T29" fmla="*/ 2 h 187"/>
                <a:gd name="T30" fmla="*/ 83 w 250"/>
                <a:gd name="T31" fmla="*/ 0 h 187"/>
                <a:gd name="T32" fmla="*/ 74 w 250"/>
                <a:gd name="T33" fmla="*/ 0 h 187"/>
                <a:gd name="T34" fmla="*/ 65 w 250"/>
                <a:gd name="T35" fmla="*/ 3 h 187"/>
                <a:gd name="T36" fmla="*/ 54 w 250"/>
                <a:gd name="T37" fmla="*/ 11 h 187"/>
                <a:gd name="T38" fmla="*/ 48 w 250"/>
                <a:gd name="T39" fmla="*/ 20 h 187"/>
                <a:gd name="T40" fmla="*/ 41 w 250"/>
                <a:gd name="T41" fmla="*/ 27 h 187"/>
                <a:gd name="T42" fmla="*/ 32 w 250"/>
                <a:gd name="T43" fmla="*/ 35 h 187"/>
                <a:gd name="T44" fmla="*/ 26 w 250"/>
                <a:gd name="T45" fmla="*/ 44 h 187"/>
                <a:gd name="T46" fmla="*/ 20 w 250"/>
                <a:gd name="T47" fmla="*/ 53 h 187"/>
                <a:gd name="T48" fmla="*/ 15 w 250"/>
                <a:gd name="T49" fmla="*/ 62 h 187"/>
                <a:gd name="T50" fmla="*/ 11 w 250"/>
                <a:gd name="T51" fmla="*/ 71 h 187"/>
                <a:gd name="T52" fmla="*/ 6 w 250"/>
                <a:gd name="T53" fmla="*/ 81 h 187"/>
                <a:gd name="T54" fmla="*/ 2 w 250"/>
                <a:gd name="T55" fmla="*/ 92 h 187"/>
                <a:gd name="T56" fmla="*/ 2 w 250"/>
                <a:gd name="T57" fmla="*/ 101 h 187"/>
                <a:gd name="T58" fmla="*/ 0 w 250"/>
                <a:gd name="T59" fmla="*/ 116 h 187"/>
                <a:gd name="T60" fmla="*/ 0 w 250"/>
                <a:gd name="T61" fmla="*/ 132 h 187"/>
                <a:gd name="T62" fmla="*/ 2 w 250"/>
                <a:gd name="T63" fmla="*/ 141 h 187"/>
                <a:gd name="T64" fmla="*/ 6 w 250"/>
                <a:gd name="T65" fmla="*/ 150 h 187"/>
                <a:gd name="T66" fmla="*/ 15 w 250"/>
                <a:gd name="T67" fmla="*/ 161 h 187"/>
                <a:gd name="T68" fmla="*/ 24 w 250"/>
                <a:gd name="T69" fmla="*/ 174 h 187"/>
                <a:gd name="T70" fmla="*/ 36 w 250"/>
                <a:gd name="T71" fmla="*/ 182 h 187"/>
                <a:gd name="T72" fmla="*/ 50 w 250"/>
                <a:gd name="T73" fmla="*/ 185 h 187"/>
                <a:gd name="T74" fmla="*/ 59 w 250"/>
                <a:gd name="T75" fmla="*/ 186 h 187"/>
                <a:gd name="T76" fmla="*/ 75 w 250"/>
                <a:gd name="T77" fmla="*/ 186 h 187"/>
                <a:gd name="T78" fmla="*/ 83 w 250"/>
                <a:gd name="T79" fmla="*/ 176 h 187"/>
                <a:gd name="T80" fmla="*/ 86 w 250"/>
                <a:gd name="T81" fmla="*/ 167 h 187"/>
                <a:gd name="T82" fmla="*/ 86 w 250"/>
                <a:gd name="T83" fmla="*/ 156 h 187"/>
                <a:gd name="T84" fmla="*/ 86 w 250"/>
                <a:gd name="T85" fmla="*/ 147 h 187"/>
                <a:gd name="T86" fmla="*/ 86 w 250"/>
                <a:gd name="T87" fmla="*/ 132 h 187"/>
                <a:gd name="T88" fmla="*/ 89 w 250"/>
                <a:gd name="T89" fmla="*/ 123 h 187"/>
                <a:gd name="T90" fmla="*/ 98 w 250"/>
                <a:gd name="T91" fmla="*/ 120 h 187"/>
                <a:gd name="T92" fmla="*/ 111 w 250"/>
                <a:gd name="T93" fmla="*/ 128 h 187"/>
                <a:gd name="T94" fmla="*/ 117 w 250"/>
                <a:gd name="T95" fmla="*/ 143 h 187"/>
                <a:gd name="T96" fmla="*/ 128 w 250"/>
                <a:gd name="T97" fmla="*/ 150 h 187"/>
                <a:gd name="T98" fmla="*/ 137 w 250"/>
                <a:gd name="T99" fmla="*/ 150 h 187"/>
                <a:gd name="T100" fmla="*/ 146 w 250"/>
                <a:gd name="T101" fmla="*/ 150 h 187"/>
                <a:gd name="T102" fmla="*/ 149 w 250"/>
                <a:gd name="T103" fmla="*/ 140 h 187"/>
                <a:gd name="T104" fmla="*/ 150 w 250"/>
                <a:gd name="T105" fmla="*/ 129 h 187"/>
                <a:gd name="T106" fmla="*/ 150 w 250"/>
                <a:gd name="T107" fmla="*/ 114 h 187"/>
                <a:gd name="T108" fmla="*/ 153 w 250"/>
                <a:gd name="T109" fmla="*/ 105 h 187"/>
                <a:gd name="T110" fmla="*/ 164 w 250"/>
                <a:gd name="T111" fmla="*/ 102 h 187"/>
                <a:gd name="T112" fmla="*/ 174 w 250"/>
                <a:gd name="T113" fmla="*/ 102 h 187"/>
                <a:gd name="T114" fmla="*/ 201 w 250"/>
                <a:gd name="T115" fmla="*/ 114 h 187"/>
                <a:gd name="T116" fmla="*/ 210 w 250"/>
                <a:gd name="T117" fmla="*/ 120 h 187"/>
                <a:gd name="T118" fmla="*/ 230 w 250"/>
                <a:gd name="T119" fmla="*/ 128 h 187"/>
                <a:gd name="T120" fmla="*/ 240 w 250"/>
                <a:gd name="T121" fmla="*/ 126 h 187"/>
                <a:gd name="T122" fmla="*/ 246 w 250"/>
                <a:gd name="T123" fmla="*/ 113 h 187"/>
                <a:gd name="T124" fmla="*/ 248 w 250"/>
                <a:gd name="T125" fmla="*/ 104 h 1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0"/>
                <a:gd name="T190" fmla="*/ 0 h 187"/>
                <a:gd name="T191" fmla="*/ 250 w 250"/>
                <a:gd name="T192" fmla="*/ 187 h 1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0" h="187">
                  <a:moveTo>
                    <a:pt x="240" y="117"/>
                  </a:moveTo>
                  <a:lnTo>
                    <a:pt x="248" y="99"/>
                  </a:lnTo>
                  <a:lnTo>
                    <a:pt x="249" y="95"/>
                  </a:lnTo>
                  <a:lnTo>
                    <a:pt x="249" y="90"/>
                  </a:lnTo>
                  <a:lnTo>
                    <a:pt x="248" y="86"/>
                  </a:lnTo>
                  <a:lnTo>
                    <a:pt x="245" y="81"/>
                  </a:lnTo>
                  <a:lnTo>
                    <a:pt x="242" y="77"/>
                  </a:lnTo>
                  <a:lnTo>
                    <a:pt x="237" y="72"/>
                  </a:lnTo>
                  <a:lnTo>
                    <a:pt x="233" y="68"/>
                  </a:lnTo>
                  <a:lnTo>
                    <a:pt x="228" y="63"/>
                  </a:lnTo>
                  <a:lnTo>
                    <a:pt x="224" y="60"/>
                  </a:lnTo>
                  <a:lnTo>
                    <a:pt x="218" y="57"/>
                  </a:lnTo>
                  <a:lnTo>
                    <a:pt x="213" y="51"/>
                  </a:lnTo>
                  <a:lnTo>
                    <a:pt x="207" y="45"/>
                  </a:lnTo>
                  <a:lnTo>
                    <a:pt x="203" y="39"/>
                  </a:lnTo>
                  <a:lnTo>
                    <a:pt x="197" y="35"/>
                  </a:lnTo>
                  <a:lnTo>
                    <a:pt x="194" y="30"/>
                  </a:lnTo>
                  <a:lnTo>
                    <a:pt x="182" y="26"/>
                  </a:lnTo>
                  <a:lnTo>
                    <a:pt x="176" y="24"/>
                  </a:lnTo>
                  <a:lnTo>
                    <a:pt x="165" y="23"/>
                  </a:lnTo>
                  <a:lnTo>
                    <a:pt x="161" y="21"/>
                  </a:lnTo>
                  <a:lnTo>
                    <a:pt x="149" y="18"/>
                  </a:lnTo>
                  <a:lnTo>
                    <a:pt x="143" y="15"/>
                  </a:lnTo>
                  <a:lnTo>
                    <a:pt x="137" y="12"/>
                  </a:lnTo>
                  <a:lnTo>
                    <a:pt x="125" y="11"/>
                  </a:lnTo>
                  <a:lnTo>
                    <a:pt x="110" y="8"/>
                  </a:lnTo>
                  <a:lnTo>
                    <a:pt x="105" y="6"/>
                  </a:lnTo>
                  <a:lnTo>
                    <a:pt x="101" y="3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5" y="3"/>
                  </a:lnTo>
                  <a:lnTo>
                    <a:pt x="60" y="6"/>
                  </a:lnTo>
                  <a:lnTo>
                    <a:pt x="54" y="11"/>
                  </a:lnTo>
                  <a:lnTo>
                    <a:pt x="51" y="15"/>
                  </a:lnTo>
                  <a:lnTo>
                    <a:pt x="48" y="20"/>
                  </a:lnTo>
                  <a:lnTo>
                    <a:pt x="44" y="23"/>
                  </a:lnTo>
                  <a:lnTo>
                    <a:pt x="41" y="27"/>
                  </a:lnTo>
                  <a:lnTo>
                    <a:pt x="36" y="32"/>
                  </a:lnTo>
                  <a:lnTo>
                    <a:pt x="32" y="35"/>
                  </a:lnTo>
                  <a:lnTo>
                    <a:pt x="29" y="39"/>
                  </a:lnTo>
                  <a:lnTo>
                    <a:pt x="26" y="44"/>
                  </a:lnTo>
                  <a:lnTo>
                    <a:pt x="21" y="48"/>
                  </a:lnTo>
                  <a:lnTo>
                    <a:pt x="20" y="53"/>
                  </a:lnTo>
                  <a:lnTo>
                    <a:pt x="17" y="57"/>
                  </a:lnTo>
                  <a:lnTo>
                    <a:pt x="15" y="62"/>
                  </a:lnTo>
                  <a:lnTo>
                    <a:pt x="12" y="66"/>
                  </a:lnTo>
                  <a:lnTo>
                    <a:pt x="11" y="71"/>
                  </a:lnTo>
                  <a:lnTo>
                    <a:pt x="8" y="75"/>
                  </a:lnTo>
                  <a:lnTo>
                    <a:pt x="6" y="81"/>
                  </a:lnTo>
                  <a:lnTo>
                    <a:pt x="5" y="86"/>
                  </a:lnTo>
                  <a:lnTo>
                    <a:pt x="2" y="92"/>
                  </a:lnTo>
                  <a:lnTo>
                    <a:pt x="2" y="96"/>
                  </a:lnTo>
                  <a:lnTo>
                    <a:pt x="2" y="101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2" y="141"/>
                  </a:lnTo>
                  <a:lnTo>
                    <a:pt x="3" y="146"/>
                  </a:lnTo>
                  <a:lnTo>
                    <a:pt x="6" y="150"/>
                  </a:lnTo>
                  <a:lnTo>
                    <a:pt x="11" y="155"/>
                  </a:lnTo>
                  <a:lnTo>
                    <a:pt x="15" y="161"/>
                  </a:lnTo>
                  <a:lnTo>
                    <a:pt x="20" y="173"/>
                  </a:lnTo>
                  <a:lnTo>
                    <a:pt x="24" y="174"/>
                  </a:lnTo>
                  <a:lnTo>
                    <a:pt x="30" y="177"/>
                  </a:lnTo>
                  <a:lnTo>
                    <a:pt x="36" y="182"/>
                  </a:lnTo>
                  <a:lnTo>
                    <a:pt x="45" y="183"/>
                  </a:lnTo>
                  <a:lnTo>
                    <a:pt x="50" y="185"/>
                  </a:lnTo>
                  <a:lnTo>
                    <a:pt x="54" y="186"/>
                  </a:lnTo>
                  <a:lnTo>
                    <a:pt x="59" y="186"/>
                  </a:lnTo>
                  <a:lnTo>
                    <a:pt x="69" y="186"/>
                  </a:lnTo>
                  <a:lnTo>
                    <a:pt x="75" y="186"/>
                  </a:lnTo>
                  <a:lnTo>
                    <a:pt x="80" y="182"/>
                  </a:lnTo>
                  <a:lnTo>
                    <a:pt x="83" y="176"/>
                  </a:lnTo>
                  <a:lnTo>
                    <a:pt x="84" y="171"/>
                  </a:lnTo>
                  <a:lnTo>
                    <a:pt x="86" y="167"/>
                  </a:lnTo>
                  <a:lnTo>
                    <a:pt x="86" y="162"/>
                  </a:lnTo>
                  <a:lnTo>
                    <a:pt x="86" y="156"/>
                  </a:lnTo>
                  <a:lnTo>
                    <a:pt x="86" y="152"/>
                  </a:lnTo>
                  <a:lnTo>
                    <a:pt x="86" y="147"/>
                  </a:lnTo>
                  <a:lnTo>
                    <a:pt x="86" y="137"/>
                  </a:lnTo>
                  <a:lnTo>
                    <a:pt x="86" y="132"/>
                  </a:lnTo>
                  <a:lnTo>
                    <a:pt x="86" y="128"/>
                  </a:lnTo>
                  <a:lnTo>
                    <a:pt x="89" y="123"/>
                  </a:lnTo>
                  <a:lnTo>
                    <a:pt x="93" y="122"/>
                  </a:lnTo>
                  <a:lnTo>
                    <a:pt x="98" y="120"/>
                  </a:lnTo>
                  <a:lnTo>
                    <a:pt x="102" y="125"/>
                  </a:lnTo>
                  <a:lnTo>
                    <a:pt x="111" y="128"/>
                  </a:lnTo>
                  <a:lnTo>
                    <a:pt x="114" y="138"/>
                  </a:lnTo>
                  <a:lnTo>
                    <a:pt x="117" y="143"/>
                  </a:lnTo>
                  <a:lnTo>
                    <a:pt x="123" y="149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7" y="150"/>
                  </a:lnTo>
                  <a:lnTo>
                    <a:pt x="141" y="150"/>
                  </a:lnTo>
                  <a:lnTo>
                    <a:pt x="146" y="150"/>
                  </a:lnTo>
                  <a:lnTo>
                    <a:pt x="147" y="146"/>
                  </a:lnTo>
                  <a:lnTo>
                    <a:pt x="149" y="140"/>
                  </a:lnTo>
                  <a:lnTo>
                    <a:pt x="149" y="134"/>
                  </a:lnTo>
                  <a:lnTo>
                    <a:pt x="150" y="129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2" y="110"/>
                  </a:lnTo>
                  <a:lnTo>
                    <a:pt x="153" y="105"/>
                  </a:lnTo>
                  <a:lnTo>
                    <a:pt x="159" y="102"/>
                  </a:lnTo>
                  <a:lnTo>
                    <a:pt x="164" y="102"/>
                  </a:lnTo>
                  <a:lnTo>
                    <a:pt x="168" y="102"/>
                  </a:lnTo>
                  <a:lnTo>
                    <a:pt x="174" y="102"/>
                  </a:lnTo>
                  <a:lnTo>
                    <a:pt x="192" y="113"/>
                  </a:lnTo>
                  <a:lnTo>
                    <a:pt x="201" y="114"/>
                  </a:lnTo>
                  <a:lnTo>
                    <a:pt x="206" y="117"/>
                  </a:lnTo>
                  <a:lnTo>
                    <a:pt x="210" y="120"/>
                  </a:lnTo>
                  <a:lnTo>
                    <a:pt x="215" y="125"/>
                  </a:lnTo>
                  <a:lnTo>
                    <a:pt x="230" y="128"/>
                  </a:lnTo>
                  <a:lnTo>
                    <a:pt x="236" y="128"/>
                  </a:lnTo>
                  <a:lnTo>
                    <a:pt x="240" y="126"/>
                  </a:lnTo>
                  <a:lnTo>
                    <a:pt x="240" y="117"/>
                  </a:lnTo>
                  <a:lnTo>
                    <a:pt x="246" y="113"/>
                  </a:lnTo>
                  <a:lnTo>
                    <a:pt x="248" y="108"/>
                  </a:lnTo>
                  <a:lnTo>
                    <a:pt x="248" y="104"/>
                  </a:lnTo>
                  <a:lnTo>
                    <a:pt x="240" y="117"/>
                  </a:lnTo>
                </a:path>
              </a:pathLst>
            </a:custGeom>
            <a:gradFill rotWithShape="0">
              <a:gsLst>
                <a:gs pos="0">
                  <a:srgbClr val="246BB2"/>
                </a:gs>
                <a:gs pos="100000">
                  <a:srgbClr val="3399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64" name="Group 244"/>
          <p:cNvGrpSpPr>
            <a:grpSpLocks/>
          </p:cNvGrpSpPr>
          <p:nvPr/>
        </p:nvGrpSpPr>
        <p:grpSpPr bwMode="auto">
          <a:xfrm rot="7869901">
            <a:off x="4241007" y="5877719"/>
            <a:ext cx="1049337" cy="911225"/>
            <a:chOff x="2879" y="423"/>
            <a:chExt cx="1146" cy="947"/>
          </a:xfrm>
        </p:grpSpPr>
        <p:sp>
          <p:nvSpPr>
            <p:cNvPr id="24624" name="Freeform 245" descr="10 %"/>
            <p:cNvSpPr>
              <a:spLocks/>
            </p:cNvSpPr>
            <p:nvPr/>
          </p:nvSpPr>
          <p:spPr bwMode="auto">
            <a:xfrm>
              <a:off x="2879" y="423"/>
              <a:ext cx="1146" cy="947"/>
            </a:xfrm>
            <a:custGeom>
              <a:avLst/>
              <a:gdLst>
                <a:gd name="T0" fmla="*/ 191 w 1146"/>
                <a:gd name="T1" fmla="*/ 120 h 947"/>
                <a:gd name="T2" fmla="*/ 145 w 1146"/>
                <a:gd name="T3" fmla="*/ 340 h 947"/>
                <a:gd name="T4" fmla="*/ 54 w 1146"/>
                <a:gd name="T5" fmla="*/ 449 h 947"/>
                <a:gd name="T6" fmla="*/ 54 w 1146"/>
                <a:gd name="T7" fmla="*/ 668 h 947"/>
                <a:gd name="T8" fmla="*/ 376 w 1146"/>
                <a:gd name="T9" fmla="*/ 665 h 947"/>
                <a:gd name="T10" fmla="*/ 831 w 1146"/>
                <a:gd name="T11" fmla="*/ 923 h 947"/>
                <a:gd name="T12" fmla="*/ 1105 w 1146"/>
                <a:gd name="T13" fmla="*/ 521 h 947"/>
                <a:gd name="T14" fmla="*/ 586 w 1146"/>
                <a:gd name="T15" fmla="*/ 400 h 947"/>
                <a:gd name="T16" fmla="*/ 328 w 1146"/>
                <a:gd name="T17" fmla="*/ 47 h 947"/>
                <a:gd name="T18" fmla="*/ 191 w 1146"/>
                <a:gd name="T19" fmla="*/ 120 h 9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6"/>
                <a:gd name="T31" fmla="*/ 0 h 947"/>
                <a:gd name="T32" fmla="*/ 1146 w 1146"/>
                <a:gd name="T33" fmla="*/ 947 h 9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6" h="947">
                  <a:moveTo>
                    <a:pt x="191" y="120"/>
                  </a:moveTo>
                  <a:cubicBezTo>
                    <a:pt x="161" y="168"/>
                    <a:pt x="168" y="285"/>
                    <a:pt x="145" y="340"/>
                  </a:cubicBezTo>
                  <a:cubicBezTo>
                    <a:pt x="122" y="394"/>
                    <a:pt x="69" y="394"/>
                    <a:pt x="54" y="449"/>
                  </a:cubicBezTo>
                  <a:cubicBezTo>
                    <a:pt x="39" y="504"/>
                    <a:pt x="0" y="632"/>
                    <a:pt x="54" y="668"/>
                  </a:cubicBezTo>
                  <a:cubicBezTo>
                    <a:pt x="108" y="704"/>
                    <a:pt x="247" y="623"/>
                    <a:pt x="376" y="665"/>
                  </a:cubicBezTo>
                  <a:cubicBezTo>
                    <a:pt x="505" y="707"/>
                    <a:pt x="710" y="947"/>
                    <a:pt x="831" y="923"/>
                  </a:cubicBezTo>
                  <a:cubicBezTo>
                    <a:pt x="952" y="899"/>
                    <a:pt x="1146" y="608"/>
                    <a:pt x="1105" y="521"/>
                  </a:cubicBezTo>
                  <a:cubicBezTo>
                    <a:pt x="1064" y="434"/>
                    <a:pt x="715" y="479"/>
                    <a:pt x="586" y="400"/>
                  </a:cubicBezTo>
                  <a:cubicBezTo>
                    <a:pt x="457" y="321"/>
                    <a:pt x="394" y="94"/>
                    <a:pt x="328" y="47"/>
                  </a:cubicBezTo>
                  <a:cubicBezTo>
                    <a:pt x="262" y="0"/>
                    <a:pt x="221" y="72"/>
                    <a:pt x="191" y="120"/>
                  </a:cubicBezTo>
                  <a:close/>
                </a:path>
              </a:pathLst>
            </a:custGeom>
            <a:pattFill prst="pct10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4625" name="Freeform 246"/>
            <p:cNvSpPr>
              <a:spLocks/>
            </p:cNvSpPr>
            <p:nvPr/>
          </p:nvSpPr>
          <p:spPr bwMode="auto">
            <a:xfrm rot="1351514">
              <a:off x="3116" y="807"/>
              <a:ext cx="549" cy="310"/>
            </a:xfrm>
            <a:custGeom>
              <a:avLst/>
              <a:gdLst>
                <a:gd name="T0" fmla="*/ 1 w 847"/>
                <a:gd name="T1" fmla="*/ 0 h 899"/>
                <a:gd name="T2" fmla="*/ 1 w 847"/>
                <a:gd name="T3" fmla="*/ 0 h 899"/>
                <a:gd name="T4" fmla="*/ 1 w 847"/>
                <a:gd name="T5" fmla="*/ 0 h 899"/>
                <a:gd name="T6" fmla="*/ 1 w 847"/>
                <a:gd name="T7" fmla="*/ 0 h 899"/>
                <a:gd name="T8" fmla="*/ 1 w 847"/>
                <a:gd name="T9" fmla="*/ 0 h 899"/>
                <a:gd name="T10" fmla="*/ 1 w 847"/>
                <a:gd name="T11" fmla="*/ 0 h 899"/>
                <a:gd name="T12" fmla="*/ 1 w 847"/>
                <a:gd name="T13" fmla="*/ 0 h 899"/>
                <a:gd name="T14" fmla="*/ 1 w 847"/>
                <a:gd name="T15" fmla="*/ 0 h 899"/>
                <a:gd name="T16" fmla="*/ 1 w 847"/>
                <a:gd name="T17" fmla="*/ 0 h 899"/>
                <a:gd name="T18" fmla="*/ 1 w 847"/>
                <a:gd name="T19" fmla="*/ 0 h 899"/>
                <a:gd name="T20" fmla="*/ 1 w 847"/>
                <a:gd name="T21" fmla="*/ 0 h 899"/>
                <a:gd name="T22" fmla="*/ 1 w 847"/>
                <a:gd name="T23" fmla="*/ 0 h 899"/>
                <a:gd name="T24" fmla="*/ 1 w 847"/>
                <a:gd name="T25" fmla="*/ 0 h 899"/>
                <a:gd name="T26" fmla="*/ 1 w 847"/>
                <a:gd name="T27" fmla="*/ 0 h 899"/>
                <a:gd name="T28" fmla="*/ 1 w 847"/>
                <a:gd name="T29" fmla="*/ 0 h 899"/>
                <a:gd name="T30" fmla="*/ 1 w 847"/>
                <a:gd name="T31" fmla="*/ 0 h 899"/>
                <a:gd name="T32" fmla="*/ 1 w 847"/>
                <a:gd name="T33" fmla="*/ 0 h 8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7"/>
                <a:gd name="T52" fmla="*/ 0 h 899"/>
                <a:gd name="T53" fmla="*/ 847 w 847"/>
                <a:gd name="T54" fmla="*/ 899 h 8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7" h="899">
                  <a:moveTo>
                    <a:pt x="741" y="113"/>
                  </a:moveTo>
                  <a:cubicBezTo>
                    <a:pt x="847" y="136"/>
                    <a:pt x="825" y="129"/>
                    <a:pt x="832" y="159"/>
                  </a:cubicBezTo>
                  <a:cubicBezTo>
                    <a:pt x="839" y="189"/>
                    <a:pt x="816" y="272"/>
                    <a:pt x="786" y="295"/>
                  </a:cubicBezTo>
                  <a:cubicBezTo>
                    <a:pt x="756" y="318"/>
                    <a:pt x="718" y="318"/>
                    <a:pt x="650" y="295"/>
                  </a:cubicBezTo>
                  <a:cubicBezTo>
                    <a:pt x="582" y="272"/>
                    <a:pt x="431" y="166"/>
                    <a:pt x="378" y="159"/>
                  </a:cubicBezTo>
                  <a:cubicBezTo>
                    <a:pt x="325" y="152"/>
                    <a:pt x="333" y="212"/>
                    <a:pt x="333" y="250"/>
                  </a:cubicBezTo>
                  <a:cubicBezTo>
                    <a:pt x="333" y="288"/>
                    <a:pt x="386" y="341"/>
                    <a:pt x="378" y="386"/>
                  </a:cubicBezTo>
                  <a:cubicBezTo>
                    <a:pt x="370" y="431"/>
                    <a:pt x="317" y="499"/>
                    <a:pt x="287" y="522"/>
                  </a:cubicBezTo>
                  <a:cubicBezTo>
                    <a:pt x="257" y="545"/>
                    <a:pt x="212" y="507"/>
                    <a:pt x="197" y="522"/>
                  </a:cubicBezTo>
                  <a:cubicBezTo>
                    <a:pt x="182" y="537"/>
                    <a:pt x="129" y="589"/>
                    <a:pt x="197" y="612"/>
                  </a:cubicBezTo>
                  <a:cubicBezTo>
                    <a:pt x="265" y="635"/>
                    <a:pt x="537" y="620"/>
                    <a:pt x="605" y="658"/>
                  </a:cubicBezTo>
                  <a:cubicBezTo>
                    <a:pt x="673" y="696"/>
                    <a:pt x="688" y="809"/>
                    <a:pt x="605" y="839"/>
                  </a:cubicBezTo>
                  <a:cubicBezTo>
                    <a:pt x="522" y="869"/>
                    <a:pt x="189" y="899"/>
                    <a:pt x="106" y="839"/>
                  </a:cubicBezTo>
                  <a:cubicBezTo>
                    <a:pt x="23" y="779"/>
                    <a:pt x="121" y="574"/>
                    <a:pt x="106" y="476"/>
                  </a:cubicBezTo>
                  <a:cubicBezTo>
                    <a:pt x="91" y="378"/>
                    <a:pt x="0" y="325"/>
                    <a:pt x="15" y="250"/>
                  </a:cubicBezTo>
                  <a:cubicBezTo>
                    <a:pt x="30" y="175"/>
                    <a:pt x="76" y="46"/>
                    <a:pt x="197" y="23"/>
                  </a:cubicBezTo>
                  <a:cubicBezTo>
                    <a:pt x="318" y="0"/>
                    <a:pt x="635" y="90"/>
                    <a:pt x="741" y="1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66"/>
                </a:gs>
                <a:gs pos="100000">
                  <a:srgbClr val="00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</p:grpSp>
      <p:grpSp>
        <p:nvGrpSpPr>
          <p:cNvPr id="24665" name="Group 247"/>
          <p:cNvGrpSpPr>
            <a:grpSpLocks/>
          </p:cNvGrpSpPr>
          <p:nvPr/>
        </p:nvGrpSpPr>
        <p:grpSpPr bwMode="auto">
          <a:xfrm>
            <a:off x="4891088" y="5800725"/>
            <a:ext cx="708025" cy="422275"/>
            <a:chOff x="544" y="2742"/>
            <a:chExt cx="1149" cy="1172"/>
          </a:xfrm>
        </p:grpSpPr>
        <p:sp>
          <p:nvSpPr>
            <p:cNvPr id="24622" name="Freeform 248" descr="10 %"/>
            <p:cNvSpPr>
              <a:spLocks/>
            </p:cNvSpPr>
            <p:nvPr/>
          </p:nvSpPr>
          <p:spPr bwMode="auto">
            <a:xfrm>
              <a:off x="544" y="2742"/>
              <a:ext cx="1149" cy="1172"/>
            </a:xfrm>
            <a:custGeom>
              <a:avLst/>
              <a:gdLst>
                <a:gd name="T0" fmla="*/ 159 w 1149"/>
                <a:gd name="T1" fmla="*/ 98 h 1172"/>
                <a:gd name="T2" fmla="*/ 113 w 1149"/>
                <a:gd name="T3" fmla="*/ 371 h 1172"/>
                <a:gd name="T4" fmla="*/ 23 w 1149"/>
                <a:gd name="T5" fmla="*/ 507 h 1172"/>
                <a:gd name="T6" fmla="*/ 23 w 1149"/>
                <a:gd name="T7" fmla="*/ 779 h 1172"/>
                <a:gd name="T8" fmla="*/ 159 w 1149"/>
                <a:gd name="T9" fmla="*/ 1051 h 1172"/>
                <a:gd name="T10" fmla="*/ 794 w 1149"/>
                <a:gd name="T11" fmla="*/ 1096 h 1172"/>
                <a:gd name="T12" fmla="*/ 1066 w 1149"/>
                <a:gd name="T13" fmla="*/ 597 h 1172"/>
                <a:gd name="T14" fmla="*/ 1021 w 1149"/>
                <a:gd name="T15" fmla="*/ 144 h 1172"/>
                <a:gd name="T16" fmla="*/ 295 w 1149"/>
                <a:gd name="T17" fmla="*/ 8 h 1172"/>
                <a:gd name="T18" fmla="*/ 159 w 1149"/>
                <a:gd name="T19" fmla="*/ 98 h 1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9"/>
                <a:gd name="T31" fmla="*/ 0 h 1172"/>
                <a:gd name="T32" fmla="*/ 1149 w 1149"/>
                <a:gd name="T33" fmla="*/ 1172 h 1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9" h="1172">
                  <a:moveTo>
                    <a:pt x="159" y="98"/>
                  </a:moveTo>
                  <a:cubicBezTo>
                    <a:pt x="129" y="158"/>
                    <a:pt x="136" y="303"/>
                    <a:pt x="113" y="371"/>
                  </a:cubicBezTo>
                  <a:cubicBezTo>
                    <a:pt x="90" y="439"/>
                    <a:pt x="38" y="439"/>
                    <a:pt x="23" y="507"/>
                  </a:cubicBezTo>
                  <a:cubicBezTo>
                    <a:pt x="8" y="575"/>
                    <a:pt x="0" y="688"/>
                    <a:pt x="23" y="779"/>
                  </a:cubicBezTo>
                  <a:cubicBezTo>
                    <a:pt x="46" y="870"/>
                    <a:pt x="31" y="998"/>
                    <a:pt x="159" y="1051"/>
                  </a:cubicBezTo>
                  <a:cubicBezTo>
                    <a:pt x="287" y="1104"/>
                    <a:pt x="643" y="1172"/>
                    <a:pt x="794" y="1096"/>
                  </a:cubicBezTo>
                  <a:cubicBezTo>
                    <a:pt x="945" y="1020"/>
                    <a:pt x="1028" y="756"/>
                    <a:pt x="1066" y="597"/>
                  </a:cubicBezTo>
                  <a:cubicBezTo>
                    <a:pt x="1104" y="438"/>
                    <a:pt x="1149" y="242"/>
                    <a:pt x="1021" y="144"/>
                  </a:cubicBezTo>
                  <a:cubicBezTo>
                    <a:pt x="893" y="46"/>
                    <a:pt x="439" y="16"/>
                    <a:pt x="295" y="8"/>
                  </a:cubicBezTo>
                  <a:cubicBezTo>
                    <a:pt x="151" y="0"/>
                    <a:pt x="189" y="38"/>
                    <a:pt x="159" y="98"/>
                  </a:cubicBezTo>
                  <a:close/>
                </a:path>
              </a:pathLst>
            </a:custGeom>
            <a:pattFill prst="pct10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4623" name="Freeform 249"/>
            <p:cNvSpPr>
              <a:spLocks/>
            </p:cNvSpPr>
            <p:nvPr/>
          </p:nvSpPr>
          <p:spPr bwMode="auto">
            <a:xfrm>
              <a:off x="703" y="2931"/>
              <a:ext cx="635" cy="635"/>
            </a:xfrm>
            <a:custGeom>
              <a:avLst/>
              <a:gdLst>
                <a:gd name="T0" fmla="*/ 1 w 847"/>
                <a:gd name="T1" fmla="*/ 1 h 899"/>
                <a:gd name="T2" fmla="*/ 1 w 847"/>
                <a:gd name="T3" fmla="*/ 1 h 899"/>
                <a:gd name="T4" fmla="*/ 1 w 847"/>
                <a:gd name="T5" fmla="*/ 1 h 899"/>
                <a:gd name="T6" fmla="*/ 1 w 847"/>
                <a:gd name="T7" fmla="*/ 1 h 899"/>
                <a:gd name="T8" fmla="*/ 1 w 847"/>
                <a:gd name="T9" fmla="*/ 1 h 899"/>
                <a:gd name="T10" fmla="*/ 1 w 847"/>
                <a:gd name="T11" fmla="*/ 1 h 899"/>
                <a:gd name="T12" fmla="*/ 1 w 847"/>
                <a:gd name="T13" fmla="*/ 1 h 899"/>
                <a:gd name="T14" fmla="*/ 1 w 847"/>
                <a:gd name="T15" fmla="*/ 1 h 899"/>
                <a:gd name="T16" fmla="*/ 1 w 847"/>
                <a:gd name="T17" fmla="*/ 1 h 899"/>
                <a:gd name="T18" fmla="*/ 1 w 847"/>
                <a:gd name="T19" fmla="*/ 1 h 899"/>
                <a:gd name="T20" fmla="*/ 1 w 847"/>
                <a:gd name="T21" fmla="*/ 1 h 899"/>
                <a:gd name="T22" fmla="*/ 1 w 847"/>
                <a:gd name="T23" fmla="*/ 1 h 899"/>
                <a:gd name="T24" fmla="*/ 1 w 847"/>
                <a:gd name="T25" fmla="*/ 1 h 899"/>
                <a:gd name="T26" fmla="*/ 1 w 847"/>
                <a:gd name="T27" fmla="*/ 1 h 899"/>
                <a:gd name="T28" fmla="*/ 1 w 847"/>
                <a:gd name="T29" fmla="*/ 1 h 899"/>
                <a:gd name="T30" fmla="*/ 1 w 847"/>
                <a:gd name="T31" fmla="*/ 1 h 899"/>
                <a:gd name="T32" fmla="*/ 1 w 847"/>
                <a:gd name="T33" fmla="*/ 1 h 8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7"/>
                <a:gd name="T52" fmla="*/ 0 h 899"/>
                <a:gd name="T53" fmla="*/ 847 w 847"/>
                <a:gd name="T54" fmla="*/ 899 h 8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7" h="899">
                  <a:moveTo>
                    <a:pt x="741" y="113"/>
                  </a:moveTo>
                  <a:cubicBezTo>
                    <a:pt x="847" y="136"/>
                    <a:pt x="825" y="129"/>
                    <a:pt x="832" y="159"/>
                  </a:cubicBezTo>
                  <a:cubicBezTo>
                    <a:pt x="839" y="189"/>
                    <a:pt x="816" y="272"/>
                    <a:pt x="786" y="295"/>
                  </a:cubicBezTo>
                  <a:cubicBezTo>
                    <a:pt x="756" y="318"/>
                    <a:pt x="718" y="318"/>
                    <a:pt x="650" y="295"/>
                  </a:cubicBezTo>
                  <a:cubicBezTo>
                    <a:pt x="582" y="272"/>
                    <a:pt x="431" y="166"/>
                    <a:pt x="378" y="159"/>
                  </a:cubicBezTo>
                  <a:cubicBezTo>
                    <a:pt x="325" y="152"/>
                    <a:pt x="333" y="212"/>
                    <a:pt x="333" y="250"/>
                  </a:cubicBezTo>
                  <a:cubicBezTo>
                    <a:pt x="333" y="288"/>
                    <a:pt x="386" y="341"/>
                    <a:pt x="378" y="386"/>
                  </a:cubicBezTo>
                  <a:cubicBezTo>
                    <a:pt x="370" y="431"/>
                    <a:pt x="317" y="499"/>
                    <a:pt x="287" y="522"/>
                  </a:cubicBezTo>
                  <a:cubicBezTo>
                    <a:pt x="257" y="545"/>
                    <a:pt x="212" y="507"/>
                    <a:pt x="197" y="522"/>
                  </a:cubicBezTo>
                  <a:cubicBezTo>
                    <a:pt x="182" y="537"/>
                    <a:pt x="129" y="589"/>
                    <a:pt x="197" y="612"/>
                  </a:cubicBezTo>
                  <a:cubicBezTo>
                    <a:pt x="265" y="635"/>
                    <a:pt x="537" y="620"/>
                    <a:pt x="605" y="658"/>
                  </a:cubicBezTo>
                  <a:cubicBezTo>
                    <a:pt x="673" y="696"/>
                    <a:pt x="688" y="809"/>
                    <a:pt x="605" y="839"/>
                  </a:cubicBezTo>
                  <a:cubicBezTo>
                    <a:pt x="522" y="869"/>
                    <a:pt x="189" y="899"/>
                    <a:pt x="106" y="839"/>
                  </a:cubicBezTo>
                  <a:cubicBezTo>
                    <a:pt x="23" y="779"/>
                    <a:pt x="121" y="574"/>
                    <a:pt x="106" y="476"/>
                  </a:cubicBezTo>
                  <a:cubicBezTo>
                    <a:pt x="91" y="378"/>
                    <a:pt x="0" y="325"/>
                    <a:pt x="15" y="250"/>
                  </a:cubicBezTo>
                  <a:cubicBezTo>
                    <a:pt x="30" y="175"/>
                    <a:pt x="76" y="46"/>
                    <a:pt x="197" y="23"/>
                  </a:cubicBezTo>
                  <a:cubicBezTo>
                    <a:pt x="318" y="0"/>
                    <a:pt x="635" y="90"/>
                    <a:pt x="741" y="1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66"/>
                </a:gs>
                <a:gs pos="100000">
                  <a:srgbClr val="00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</p:grpSp>
      <p:grpSp>
        <p:nvGrpSpPr>
          <p:cNvPr id="24666" name="Group 250"/>
          <p:cNvGrpSpPr>
            <a:grpSpLocks/>
          </p:cNvGrpSpPr>
          <p:nvPr/>
        </p:nvGrpSpPr>
        <p:grpSpPr bwMode="auto">
          <a:xfrm>
            <a:off x="2486025" y="5075238"/>
            <a:ext cx="654050" cy="471487"/>
            <a:chOff x="544" y="2742"/>
            <a:chExt cx="1149" cy="1172"/>
          </a:xfrm>
        </p:grpSpPr>
        <p:sp>
          <p:nvSpPr>
            <p:cNvPr id="24620" name="Freeform 251" descr="10 %"/>
            <p:cNvSpPr>
              <a:spLocks/>
            </p:cNvSpPr>
            <p:nvPr/>
          </p:nvSpPr>
          <p:spPr bwMode="auto">
            <a:xfrm>
              <a:off x="544" y="2742"/>
              <a:ext cx="1149" cy="1172"/>
            </a:xfrm>
            <a:custGeom>
              <a:avLst/>
              <a:gdLst>
                <a:gd name="T0" fmla="*/ 159 w 1149"/>
                <a:gd name="T1" fmla="*/ 98 h 1172"/>
                <a:gd name="T2" fmla="*/ 113 w 1149"/>
                <a:gd name="T3" fmla="*/ 371 h 1172"/>
                <a:gd name="T4" fmla="*/ 23 w 1149"/>
                <a:gd name="T5" fmla="*/ 507 h 1172"/>
                <a:gd name="T6" fmla="*/ 23 w 1149"/>
                <a:gd name="T7" fmla="*/ 779 h 1172"/>
                <a:gd name="T8" fmla="*/ 159 w 1149"/>
                <a:gd name="T9" fmla="*/ 1051 h 1172"/>
                <a:gd name="T10" fmla="*/ 794 w 1149"/>
                <a:gd name="T11" fmla="*/ 1096 h 1172"/>
                <a:gd name="T12" fmla="*/ 1066 w 1149"/>
                <a:gd name="T13" fmla="*/ 597 h 1172"/>
                <a:gd name="T14" fmla="*/ 1021 w 1149"/>
                <a:gd name="T15" fmla="*/ 144 h 1172"/>
                <a:gd name="T16" fmla="*/ 295 w 1149"/>
                <a:gd name="T17" fmla="*/ 8 h 1172"/>
                <a:gd name="T18" fmla="*/ 159 w 1149"/>
                <a:gd name="T19" fmla="*/ 98 h 1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9"/>
                <a:gd name="T31" fmla="*/ 0 h 1172"/>
                <a:gd name="T32" fmla="*/ 1149 w 1149"/>
                <a:gd name="T33" fmla="*/ 1172 h 1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9" h="1172">
                  <a:moveTo>
                    <a:pt x="159" y="98"/>
                  </a:moveTo>
                  <a:cubicBezTo>
                    <a:pt x="129" y="158"/>
                    <a:pt x="136" y="303"/>
                    <a:pt x="113" y="371"/>
                  </a:cubicBezTo>
                  <a:cubicBezTo>
                    <a:pt x="90" y="439"/>
                    <a:pt x="38" y="439"/>
                    <a:pt x="23" y="507"/>
                  </a:cubicBezTo>
                  <a:cubicBezTo>
                    <a:pt x="8" y="575"/>
                    <a:pt x="0" y="688"/>
                    <a:pt x="23" y="779"/>
                  </a:cubicBezTo>
                  <a:cubicBezTo>
                    <a:pt x="46" y="870"/>
                    <a:pt x="31" y="998"/>
                    <a:pt x="159" y="1051"/>
                  </a:cubicBezTo>
                  <a:cubicBezTo>
                    <a:pt x="287" y="1104"/>
                    <a:pt x="643" y="1172"/>
                    <a:pt x="794" y="1096"/>
                  </a:cubicBezTo>
                  <a:cubicBezTo>
                    <a:pt x="945" y="1020"/>
                    <a:pt x="1028" y="756"/>
                    <a:pt x="1066" y="597"/>
                  </a:cubicBezTo>
                  <a:cubicBezTo>
                    <a:pt x="1104" y="438"/>
                    <a:pt x="1149" y="242"/>
                    <a:pt x="1021" y="144"/>
                  </a:cubicBezTo>
                  <a:cubicBezTo>
                    <a:pt x="893" y="46"/>
                    <a:pt x="439" y="16"/>
                    <a:pt x="295" y="8"/>
                  </a:cubicBezTo>
                  <a:cubicBezTo>
                    <a:pt x="151" y="0"/>
                    <a:pt x="189" y="38"/>
                    <a:pt x="159" y="98"/>
                  </a:cubicBezTo>
                  <a:close/>
                </a:path>
              </a:pathLst>
            </a:custGeom>
            <a:pattFill prst="pct10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4621" name="Freeform 252"/>
            <p:cNvSpPr>
              <a:spLocks/>
            </p:cNvSpPr>
            <p:nvPr/>
          </p:nvSpPr>
          <p:spPr bwMode="auto">
            <a:xfrm>
              <a:off x="703" y="2931"/>
              <a:ext cx="635" cy="635"/>
            </a:xfrm>
            <a:custGeom>
              <a:avLst/>
              <a:gdLst>
                <a:gd name="T0" fmla="*/ 1 w 847"/>
                <a:gd name="T1" fmla="*/ 1 h 899"/>
                <a:gd name="T2" fmla="*/ 1 w 847"/>
                <a:gd name="T3" fmla="*/ 1 h 899"/>
                <a:gd name="T4" fmla="*/ 1 w 847"/>
                <a:gd name="T5" fmla="*/ 1 h 899"/>
                <a:gd name="T6" fmla="*/ 1 w 847"/>
                <a:gd name="T7" fmla="*/ 1 h 899"/>
                <a:gd name="T8" fmla="*/ 1 w 847"/>
                <a:gd name="T9" fmla="*/ 1 h 899"/>
                <a:gd name="T10" fmla="*/ 1 w 847"/>
                <a:gd name="T11" fmla="*/ 1 h 899"/>
                <a:gd name="T12" fmla="*/ 1 w 847"/>
                <a:gd name="T13" fmla="*/ 1 h 899"/>
                <a:gd name="T14" fmla="*/ 1 w 847"/>
                <a:gd name="T15" fmla="*/ 1 h 899"/>
                <a:gd name="T16" fmla="*/ 1 w 847"/>
                <a:gd name="T17" fmla="*/ 1 h 899"/>
                <a:gd name="T18" fmla="*/ 1 w 847"/>
                <a:gd name="T19" fmla="*/ 1 h 899"/>
                <a:gd name="T20" fmla="*/ 1 w 847"/>
                <a:gd name="T21" fmla="*/ 1 h 899"/>
                <a:gd name="T22" fmla="*/ 1 w 847"/>
                <a:gd name="T23" fmla="*/ 1 h 899"/>
                <a:gd name="T24" fmla="*/ 1 w 847"/>
                <a:gd name="T25" fmla="*/ 1 h 899"/>
                <a:gd name="T26" fmla="*/ 1 w 847"/>
                <a:gd name="T27" fmla="*/ 1 h 899"/>
                <a:gd name="T28" fmla="*/ 1 w 847"/>
                <a:gd name="T29" fmla="*/ 1 h 899"/>
                <a:gd name="T30" fmla="*/ 1 w 847"/>
                <a:gd name="T31" fmla="*/ 1 h 899"/>
                <a:gd name="T32" fmla="*/ 1 w 847"/>
                <a:gd name="T33" fmla="*/ 1 h 8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7"/>
                <a:gd name="T52" fmla="*/ 0 h 899"/>
                <a:gd name="T53" fmla="*/ 847 w 847"/>
                <a:gd name="T54" fmla="*/ 899 h 8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7" h="899">
                  <a:moveTo>
                    <a:pt x="741" y="113"/>
                  </a:moveTo>
                  <a:cubicBezTo>
                    <a:pt x="847" y="136"/>
                    <a:pt x="825" y="129"/>
                    <a:pt x="832" y="159"/>
                  </a:cubicBezTo>
                  <a:cubicBezTo>
                    <a:pt x="839" y="189"/>
                    <a:pt x="816" y="272"/>
                    <a:pt x="786" y="295"/>
                  </a:cubicBezTo>
                  <a:cubicBezTo>
                    <a:pt x="756" y="318"/>
                    <a:pt x="718" y="318"/>
                    <a:pt x="650" y="295"/>
                  </a:cubicBezTo>
                  <a:cubicBezTo>
                    <a:pt x="582" y="272"/>
                    <a:pt x="431" y="166"/>
                    <a:pt x="378" y="159"/>
                  </a:cubicBezTo>
                  <a:cubicBezTo>
                    <a:pt x="325" y="152"/>
                    <a:pt x="333" y="212"/>
                    <a:pt x="333" y="250"/>
                  </a:cubicBezTo>
                  <a:cubicBezTo>
                    <a:pt x="333" y="288"/>
                    <a:pt x="386" y="341"/>
                    <a:pt x="378" y="386"/>
                  </a:cubicBezTo>
                  <a:cubicBezTo>
                    <a:pt x="370" y="431"/>
                    <a:pt x="317" y="499"/>
                    <a:pt x="287" y="522"/>
                  </a:cubicBezTo>
                  <a:cubicBezTo>
                    <a:pt x="257" y="545"/>
                    <a:pt x="212" y="507"/>
                    <a:pt x="197" y="522"/>
                  </a:cubicBezTo>
                  <a:cubicBezTo>
                    <a:pt x="182" y="537"/>
                    <a:pt x="129" y="589"/>
                    <a:pt x="197" y="612"/>
                  </a:cubicBezTo>
                  <a:cubicBezTo>
                    <a:pt x="265" y="635"/>
                    <a:pt x="537" y="620"/>
                    <a:pt x="605" y="658"/>
                  </a:cubicBezTo>
                  <a:cubicBezTo>
                    <a:pt x="673" y="696"/>
                    <a:pt x="688" y="809"/>
                    <a:pt x="605" y="839"/>
                  </a:cubicBezTo>
                  <a:cubicBezTo>
                    <a:pt x="522" y="869"/>
                    <a:pt x="189" y="899"/>
                    <a:pt x="106" y="839"/>
                  </a:cubicBezTo>
                  <a:cubicBezTo>
                    <a:pt x="23" y="779"/>
                    <a:pt x="121" y="574"/>
                    <a:pt x="106" y="476"/>
                  </a:cubicBezTo>
                  <a:cubicBezTo>
                    <a:pt x="91" y="378"/>
                    <a:pt x="0" y="325"/>
                    <a:pt x="15" y="250"/>
                  </a:cubicBezTo>
                  <a:cubicBezTo>
                    <a:pt x="30" y="175"/>
                    <a:pt x="76" y="46"/>
                    <a:pt x="197" y="23"/>
                  </a:cubicBezTo>
                  <a:cubicBezTo>
                    <a:pt x="318" y="0"/>
                    <a:pt x="635" y="90"/>
                    <a:pt x="741" y="1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66"/>
                </a:gs>
                <a:gs pos="100000">
                  <a:srgbClr val="00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24615" name="Line 253"/>
          <p:cNvSpPr>
            <a:spLocks noChangeShapeType="1"/>
          </p:cNvSpPr>
          <p:nvPr/>
        </p:nvSpPr>
        <p:spPr bwMode="auto">
          <a:xfrm flipH="1">
            <a:off x="2209800" y="5467350"/>
            <a:ext cx="628650" cy="74295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616" name="Rectangle 263"/>
          <p:cNvSpPr>
            <a:spLocks noChangeArrowheads="1"/>
          </p:cNvSpPr>
          <p:nvPr/>
        </p:nvSpPr>
        <p:spPr bwMode="auto">
          <a:xfrm>
            <a:off x="1720850" y="6256338"/>
            <a:ext cx="963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 b="1">
                <a:solidFill>
                  <a:schemeClr val="accent2"/>
                </a:solidFill>
                <a:latin typeface="Times New Roman" pitchFamily="18" charset="0"/>
              </a:rPr>
              <a:t>Neutrophile</a:t>
            </a:r>
          </a:p>
        </p:txBody>
      </p:sp>
      <p:grpSp>
        <p:nvGrpSpPr>
          <p:cNvPr id="24667" name="Group 264"/>
          <p:cNvGrpSpPr>
            <a:grpSpLocks/>
          </p:cNvGrpSpPr>
          <p:nvPr/>
        </p:nvGrpSpPr>
        <p:grpSpPr bwMode="auto">
          <a:xfrm>
            <a:off x="2720975" y="5119688"/>
            <a:ext cx="654050" cy="471487"/>
            <a:chOff x="544" y="2742"/>
            <a:chExt cx="1149" cy="1172"/>
          </a:xfrm>
        </p:grpSpPr>
        <p:sp>
          <p:nvSpPr>
            <p:cNvPr id="24618" name="Freeform 265" descr="10 %"/>
            <p:cNvSpPr>
              <a:spLocks/>
            </p:cNvSpPr>
            <p:nvPr/>
          </p:nvSpPr>
          <p:spPr bwMode="auto">
            <a:xfrm>
              <a:off x="544" y="2742"/>
              <a:ext cx="1149" cy="1172"/>
            </a:xfrm>
            <a:custGeom>
              <a:avLst/>
              <a:gdLst>
                <a:gd name="T0" fmla="*/ 159 w 1149"/>
                <a:gd name="T1" fmla="*/ 98 h 1172"/>
                <a:gd name="T2" fmla="*/ 113 w 1149"/>
                <a:gd name="T3" fmla="*/ 371 h 1172"/>
                <a:gd name="T4" fmla="*/ 23 w 1149"/>
                <a:gd name="T5" fmla="*/ 507 h 1172"/>
                <a:gd name="T6" fmla="*/ 23 w 1149"/>
                <a:gd name="T7" fmla="*/ 779 h 1172"/>
                <a:gd name="T8" fmla="*/ 159 w 1149"/>
                <a:gd name="T9" fmla="*/ 1051 h 1172"/>
                <a:gd name="T10" fmla="*/ 794 w 1149"/>
                <a:gd name="T11" fmla="*/ 1096 h 1172"/>
                <a:gd name="T12" fmla="*/ 1066 w 1149"/>
                <a:gd name="T13" fmla="*/ 597 h 1172"/>
                <a:gd name="T14" fmla="*/ 1021 w 1149"/>
                <a:gd name="T15" fmla="*/ 144 h 1172"/>
                <a:gd name="T16" fmla="*/ 295 w 1149"/>
                <a:gd name="T17" fmla="*/ 8 h 1172"/>
                <a:gd name="T18" fmla="*/ 159 w 1149"/>
                <a:gd name="T19" fmla="*/ 98 h 1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9"/>
                <a:gd name="T31" fmla="*/ 0 h 1172"/>
                <a:gd name="T32" fmla="*/ 1149 w 1149"/>
                <a:gd name="T33" fmla="*/ 1172 h 1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9" h="1172">
                  <a:moveTo>
                    <a:pt x="159" y="98"/>
                  </a:moveTo>
                  <a:cubicBezTo>
                    <a:pt x="129" y="158"/>
                    <a:pt x="136" y="303"/>
                    <a:pt x="113" y="371"/>
                  </a:cubicBezTo>
                  <a:cubicBezTo>
                    <a:pt x="90" y="439"/>
                    <a:pt x="38" y="439"/>
                    <a:pt x="23" y="507"/>
                  </a:cubicBezTo>
                  <a:cubicBezTo>
                    <a:pt x="8" y="575"/>
                    <a:pt x="0" y="688"/>
                    <a:pt x="23" y="779"/>
                  </a:cubicBezTo>
                  <a:cubicBezTo>
                    <a:pt x="46" y="870"/>
                    <a:pt x="31" y="998"/>
                    <a:pt x="159" y="1051"/>
                  </a:cubicBezTo>
                  <a:cubicBezTo>
                    <a:pt x="287" y="1104"/>
                    <a:pt x="643" y="1172"/>
                    <a:pt x="794" y="1096"/>
                  </a:cubicBezTo>
                  <a:cubicBezTo>
                    <a:pt x="945" y="1020"/>
                    <a:pt x="1028" y="756"/>
                    <a:pt x="1066" y="597"/>
                  </a:cubicBezTo>
                  <a:cubicBezTo>
                    <a:pt x="1104" y="438"/>
                    <a:pt x="1149" y="242"/>
                    <a:pt x="1021" y="144"/>
                  </a:cubicBezTo>
                  <a:cubicBezTo>
                    <a:pt x="893" y="46"/>
                    <a:pt x="439" y="16"/>
                    <a:pt x="295" y="8"/>
                  </a:cubicBezTo>
                  <a:cubicBezTo>
                    <a:pt x="151" y="0"/>
                    <a:pt x="189" y="38"/>
                    <a:pt x="159" y="98"/>
                  </a:cubicBezTo>
                  <a:close/>
                </a:path>
              </a:pathLst>
            </a:custGeom>
            <a:pattFill prst="pct10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4619" name="Freeform 266"/>
            <p:cNvSpPr>
              <a:spLocks/>
            </p:cNvSpPr>
            <p:nvPr/>
          </p:nvSpPr>
          <p:spPr bwMode="auto">
            <a:xfrm>
              <a:off x="703" y="2931"/>
              <a:ext cx="635" cy="635"/>
            </a:xfrm>
            <a:custGeom>
              <a:avLst/>
              <a:gdLst>
                <a:gd name="T0" fmla="*/ 1 w 847"/>
                <a:gd name="T1" fmla="*/ 1 h 899"/>
                <a:gd name="T2" fmla="*/ 1 w 847"/>
                <a:gd name="T3" fmla="*/ 1 h 899"/>
                <a:gd name="T4" fmla="*/ 1 w 847"/>
                <a:gd name="T5" fmla="*/ 1 h 899"/>
                <a:gd name="T6" fmla="*/ 1 w 847"/>
                <a:gd name="T7" fmla="*/ 1 h 899"/>
                <a:gd name="T8" fmla="*/ 1 w 847"/>
                <a:gd name="T9" fmla="*/ 1 h 899"/>
                <a:gd name="T10" fmla="*/ 1 w 847"/>
                <a:gd name="T11" fmla="*/ 1 h 899"/>
                <a:gd name="T12" fmla="*/ 1 w 847"/>
                <a:gd name="T13" fmla="*/ 1 h 899"/>
                <a:gd name="T14" fmla="*/ 1 w 847"/>
                <a:gd name="T15" fmla="*/ 1 h 899"/>
                <a:gd name="T16" fmla="*/ 1 w 847"/>
                <a:gd name="T17" fmla="*/ 1 h 899"/>
                <a:gd name="T18" fmla="*/ 1 w 847"/>
                <a:gd name="T19" fmla="*/ 1 h 899"/>
                <a:gd name="T20" fmla="*/ 1 w 847"/>
                <a:gd name="T21" fmla="*/ 1 h 899"/>
                <a:gd name="T22" fmla="*/ 1 w 847"/>
                <a:gd name="T23" fmla="*/ 1 h 899"/>
                <a:gd name="T24" fmla="*/ 1 w 847"/>
                <a:gd name="T25" fmla="*/ 1 h 899"/>
                <a:gd name="T26" fmla="*/ 1 w 847"/>
                <a:gd name="T27" fmla="*/ 1 h 899"/>
                <a:gd name="T28" fmla="*/ 1 w 847"/>
                <a:gd name="T29" fmla="*/ 1 h 899"/>
                <a:gd name="T30" fmla="*/ 1 w 847"/>
                <a:gd name="T31" fmla="*/ 1 h 899"/>
                <a:gd name="T32" fmla="*/ 1 w 847"/>
                <a:gd name="T33" fmla="*/ 1 h 8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7"/>
                <a:gd name="T52" fmla="*/ 0 h 899"/>
                <a:gd name="T53" fmla="*/ 847 w 847"/>
                <a:gd name="T54" fmla="*/ 899 h 8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7" h="899">
                  <a:moveTo>
                    <a:pt x="741" y="113"/>
                  </a:moveTo>
                  <a:cubicBezTo>
                    <a:pt x="847" y="136"/>
                    <a:pt x="825" y="129"/>
                    <a:pt x="832" y="159"/>
                  </a:cubicBezTo>
                  <a:cubicBezTo>
                    <a:pt x="839" y="189"/>
                    <a:pt x="816" y="272"/>
                    <a:pt x="786" y="295"/>
                  </a:cubicBezTo>
                  <a:cubicBezTo>
                    <a:pt x="756" y="318"/>
                    <a:pt x="718" y="318"/>
                    <a:pt x="650" y="295"/>
                  </a:cubicBezTo>
                  <a:cubicBezTo>
                    <a:pt x="582" y="272"/>
                    <a:pt x="431" y="166"/>
                    <a:pt x="378" y="159"/>
                  </a:cubicBezTo>
                  <a:cubicBezTo>
                    <a:pt x="325" y="152"/>
                    <a:pt x="333" y="212"/>
                    <a:pt x="333" y="250"/>
                  </a:cubicBezTo>
                  <a:cubicBezTo>
                    <a:pt x="333" y="288"/>
                    <a:pt x="386" y="341"/>
                    <a:pt x="378" y="386"/>
                  </a:cubicBezTo>
                  <a:cubicBezTo>
                    <a:pt x="370" y="431"/>
                    <a:pt x="317" y="499"/>
                    <a:pt x="287" y="522"/>
                  </a:cubicBezTo>
                  <a:cubicBezTo>
                    <a:pt x="257" y="545"/>
                    <a:pt x="212" y="507"/>
                    <a:pt x="197" y="522"/>
                  </a:cubicBezTo>
                  <a:cubicBezTo>
                    <a:pt x="182" y="537"/>
                    <a:pt x="129" y="589"/>
                    <a:pt x="197" y="612"/>
                  </a:cubicBezTo>
                  <a:cubicBezTo>
                    <a:pt x="265" y="635"/>
                    <a:pt x="537" y="620"/>
                    <a:pt x="605" y="658"/>
                  </a:cubicBezTo>
                  <a:cubicBezTo>
                    <a:pt x="673" y="696"/>
                    <a:pt x="688" y="809"/>
                    <a:pt x="605" y="839"/>
                  </a:cubicBezTo>
                  <a:cubicBezTo>
                    <a:pt x="522" y="869"/>
                    <a:pt x="189" y="899"/>
                    <a:pt x="106" y="839"/>
                  </a:cubicBezTo>
                  <a:cubicBezTo>
                    <a:pt x="23" y="779"/>
                    <a:pt x="121" y="574"/>
                    <a:pt x="106" y="476"/>
                  </a:cubicBezTo>
                  <a:cubicBezTo>
                    <a:pt x="91" y="378"/>
                    <a:pt x="0" y="325"/>
                    <a:pt x="15" y="250"/>
                  </a:cubicBezTo>
                  <a:cubicBezTo>
                    <a:pt x="30" y="175"/>
                    <a:pt x="76" y="46"/>
                    <a:pt x="197" y="23"/>
                  </a:cubicBezTo>
                  <a:cubicBezTo>
                    <a:pt x="318" y="0"/>
                    <a:pt x="635" y="90"/>
                    <a:pt x="741" y="1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66"/>
                </a:gs>
                <a:gs pos="100000">
                  <a:srgbClr val="00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66667E-6 C 0.04548 0.02198 0.09097 0.04397 0.12291 0.06944 C 0.15486 0.0949 0.17326 0.12383 0.19166 0.15277 " pathEditMode="relative" ptsTypes="aaA">
                                      <p:cBhvr>
                                        <p:cTn id="19" dur="2000" fill="hold"/>
                                        <p:tgtEl>
                                          <p:spTgt spid="24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48148E-6 C 0.03594 0.02013 0.07188 0.04027 0.10209 0.07222 C 0.1323 0.10416 0.14897 0.13703 0.18126 0.19166 C 0.21355 0.24629 0.27674 0.36527 0.29584 0.4 " pathEditMode="relative" ptsTypes="aaaA">
                                      <p:cBhvr>
                                        <p:cTn id="28" dur="2000" fill="hold"/>
                                        <p:tgtEl>
                                          <p:spTgt spid="24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4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0.04219 0.00834 0.08438 0.01667 0.13125 0.00278 C 0.17813 -0.01111 0.25625 -0.06898 0.28125 -0.08333 " pathEditMode="relative" ptsTypes="aaA">
                                      <p:cBhvr>
                                        <p:cTn id="37" dur="2000" fill="hold"/>
                                        <p:tgtEl>
                                          <p:spTgt spid="24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42775E-6 L 0.07291 0.04023 L 0.18246 0.07398 L 0.29999 0.10982 L 0.37777 0.17757 L 0.45069 0.2726 L 0.54756 0.45248 " pathEditMode="relative" ptsTypes="AAAAA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50289E-6 L 0.06198 0.0252 L 0.10798 0.02959 " pathEditMode="relative" ptsTypes="AAA">
                                      <p:cBhvr>
                                        <p:cTn id="41" dur="2000" fill="hold"/>
                                        <p:tgtEl>
                                          <p:spTgt spid="24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000"/>
                                        <p:tgtEl>
                                          <p:spTgt spid="24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1387E-6 C 0.03576 0.00763 0.07153 0.01549 0.10799 0.03375 C 0.14444 0.05202 0.18177 0.08092 0.2191 0.10982 " pathEditMode="relative" ptsTypes="aaA">
                                      <p:cBhvr>
                                        <p:cTn id="58" dur="2000" fill="hold"/>
                                        <p:tgtEl>
                                          <p:spTgt spid="2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4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8 2.22222E-6 C -0.08716 -0.05185 -0.08646 -0.10347 -0.08768 -0.15278 C -0.08889 -0.20209 -0.08681 -0.25116 -0.09497 -0.29584 C -0.1033 -0.34051 -0.12309 -0.39398 -0.13698 -0.42084 C -0.15087 -0.44769 -0.16597 -0.44977 -0.1783 -0.45695 C -0.19063 -0.46412 -0.20521 -0.46273 -0.21042 -0.46389 " pathEditMode="relative" rAng="0" ptsTypes="aaaaaA">
                                      <p:cBhvr>
                                        <p:cTn id="75" dur="2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232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9.25926E-6 C 3.88889E-6 9.25926E-6 -0.02344 -0.02083 -0.04687 -0.04166 " pathEditMode="relative" ptsTypes="aA">
                                      <p:cBhvr>
                                        <p:cTn id="77" dur="2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IG1221"/>
          <p:cNvPicPr>
            <a:picLocks noChangeAspect="1" noChangeArrowheads="1"/>
          </p:cNvPicPr>
          <p:nvPr/>
        </p:nvPicPr>
        <p:blipFill>
          <a:blip r:embed="rId3"/>
          <a:srcRect b="5013"/>
          <a:stretch>
            <a:fillRect/>
          </a:stretch>
        </p:blipFill>
        <p:spPr bwMode="auto">
          <a:xfrm>
            <a:off x="2555875" y="1268413"/>
            <a:ext cx="34877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668588" y="76200"/>
            <a:ext cx="3363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 b="1">
                <a:latin typeface="Times New Roman" pitchFamily="18" charset="0"/>
              </a:rPr>
              <a:t>Dermatite de contact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314324" y="53975"/>
            <a:ext cx="8578155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tabLst>
                <a:tab pos="896938" algn="l"/>
                <a:tab pos="984250" algn="l"/>
                <a:tab pos="1436688" algn="l"/>
              </a:tabLst>
            </a:pPr>
            <a:endParaRPr lang="fr-FR" sz="20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marL="874713" lvl="1" indent="-417513">
              <a:tabLst>
                <a:tab pos="896938" algn="l"/>
                <a:tab pos="984250" algn="l"/>
                <a:tab pos="1436688" algn="l"/>
              </a:tabLst>
            </a:pPr>
            <a:endParaRPr lang="fr-FR" sz="20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marL="342900" indent="-342900">
              <a:tabLst>
                <a:tab pos="896938" algn="l"/>
                <a:tab pos="984250" algn="l"/>
                <a:tab pos="1436688" algn="l"/>
              </a:tabLst>
            </a:pPr>
            <a:r>
              <a:rPr lang="fr-FR" sz="2400" b="1" dirty="0">
                <a:solidFill>
                  <a:srgbClr val="000066"/>
                </a:solidFill>
                <a:latin typeface="Comic Sans MS" pitchFamily="66" charset="0"/>
              </a:rPr>
              <a:t>Hypersensibilité retardée ou hypersensibilité de type IV</a:t>
            </a:r>
            <a:r>
              <a:rPr lang="fr-FR" sz="2400" dirty="0">
                <a:latin typeface="Comic Sans MS" pitchFamily="66" charset="0"/>
              </a:rPr>
              <a:t> </a:t>
            </a:r>
          </a:p>
          <a:p>
            <a:pPr marL="342900" indent="-342900">
              <a:tabLst>
                <a:tab pos="896938" algn="l"/>
                <a:tab pos="984250" algn="l"/>
                <a:tab pos="1436688" algn="l"/>
              </a:tabLst>
            </a:pPr>
            <a:r>
              <a:rPr lang="fr-FR" sz="2400" b="1" dirty="0">
                <a:solidFill>
                  <a:srgbClr val="006600"/>
                </a:solidFill>
                <a:latin typeface="Comic Sans MS" pitchFamily="66" charset="0"/>
              </a:rPr>
              <a:t>	  </a:t>
            </a:r>
          </a:p>
          <a:p>
            <a:pPr marL="342900" indent="-342900">
              <a:tabLst>
                <a:tab pos="896938" algn="l"/>
                <a:tab pos="984250" algn="l"/>
                <a:tab pos="1436688" algn="l"/>
              </a:tabLst>
            </a:pPr>
            <a:r>
              <a:rPr lang="fr-FR" sz="2400" b="1" dirty="0">
                <a:solidFill>
                  <a:srgbClr val="006600"/>
                </a:solidFill>
                <a:latin typeface="Comic Sans MS" pitchFamily="66" charset="0"/>
              </a:rPr>
              <a:t>1 	Présentation</a:t>
            </a:r>
          </a:p>
          <a:p>
            <a:pPr marL="342900" indent="-342900">
              <a:tabLst>
                <a:tab pos="896938" algn="l"/>
                <a:tab pos="984250" algn="l"/>
                <a:tab pos="1436688" algn="l"/>
              </a:tabLst>
            </a:pPr>
            <a:r>
              <a:rPr lang="fr-FR" sz="2400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tabLst>
                <a:tab pos="896938" algn="l"/>
                <a:tab pos="984250" algn="l"/>
                <a:tab pos="1436688" algn="l"/>
              </a:tabLst>
            </a:pPr>
            <a:r>
              <a:rPr lang="fr-FR" sz="2400" b="1" dirty="0">
                <a:solidFill>
                  <a:srgbClr val="006600"/>
                </a:solidFill>
                <a:latin typeface="Comic Sans MS" pitchFamily="66" charset="0"/>
              </a:rPr>
              <a:t>2 Les différentes phases des réactions d’hypersensibilité retardée</a:t>
            </a:r>
          </a:p>
          <a:p>
            <a:pPr marL="342900" indent="-342900">
              <a:tabLst>
                <a:tab pos="896938" algn="l"/>
                <a:tab pos="984250" algn="l"/>
                <a:tab pos="1436688" algn="l"/>
              </a:tabLst>
            </a:pPr>
            <a:r>
              <a:rPr lang="fr-FR" sz="2400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tabLst>
                <a:tab pos="896938" algn="l"/>
                <a:tab pos="984250" algn="l"/>
                <a:tab pos="1436688" algn="l"/>
              </a:tabLst>
            </a:pPr>
            <a:r>
              <a:rPr lang="fr-FR" sz="2400" b="1" dirty="0">
                <a:solidFill>
                  <a:srgbClr val="006600"/>
                </a:solidFill>
                <a:latin typeface="Comic Sans MS" pitchFamily="66" charset="0"/>
              </a:rPr>
              <a:t>3Les cytokines impliqués dans les réactions d’hypersensibilité  retardée</a:t>
            </a:r>
          </a:p>
          <a:p>
            <a:pPr marL="342900" indent="-342900">
              <a:tabLst>
                <a:tab pos="896938" algn="l"/>
                <a:tab pos="984250" algn="l"/>
                <a:tab pos="1436688" algn="l"/>
              </a:tabLst>
            </a:pPr>
            <a:endParaRPr lang="fr-FR" sz="24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342900" indent="-342900">
              <a:tabLst>
                <a:tab pos="896938" algn="l"/>
                <a:tab pos="984250" algn="l"/>
                <a:tab pos="1436688" algn="l"/>
              </a:tabLst>
            </a:pPr>
            <a:r>
              <a:rPr lang="fr-FR" sz="2400" b="1" dirty="0">
                <a:solidFill>
                  <a:srgbClr val="006600"/>
                </a:solidFill>
                <a:latin typeface="Comic Sans MS" pitchFamily="66" charset="0"/>
              </a:rPr>
              <a:t>4Détection de la réaction d’hypersensibilité retardée</a:t>
            </a:r>
          </a:p>
          <a:p>
            <a:pPr marL="342900" indent="-342900">
              <a:tabLst>
                <a:tab pos="896938" algn="l"/>
                <a:tab pos="984250" algn="l"/>
                <a:tab pos="1436688" algn="l"/>
              </a:tabLst>
            </a:pPr>
            <a:endParaRPr lang="fr-FR" sz="24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342900" indent="-342900">
              <a:tabLst>
                <a:tab pos="896938" algn="l"/>
                <a:tab pos="984250" algn="l"/>
                <a:tab pos="1436688" algn="l"/>
              </a:tabLst>
            </a:pPr>
            <a:r>
              <a:rPr lang="fr-FR" sz="2400" b="1" dirty="0">
                <a:solidFill>
                  <a:srgbClr val="006600"/>
                </a:solidFill>
                <a:latin typeface="Comic Sans MS" pitchFamily="66" charset="0"/>
              </a:rPr>
              <a:t>5Les dermatites de contact</a:t>
            </a:r>
          </a:p>
          <a:p>
            <a:pPr marL="874713" lvl="1" indent="-417513">
              <a:tabLst>
                <a:tab pos="896938" algn="l"/>
                <a:tab pos="984250" algn="l"/>
                <a:tab pos="1436688" algn="l"/>
              </a:tabLst>
            </a:pPr>
            <a:endParaRPr lang="fr-FR" sz="24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874713" lvl="1" indent="-417513">
              <a:tabLst>
                <a:tab pos="896938" algn="l"/>
                <a:tab pos="984250" algn="l"/>
                <a:tab pos="1436688" algn="l"/>
              </a:tabLst>
            </a:pPr>
            <a:r>
              <a:rPr lang="fr-FR" sz="2400" b="1" dirty="0">
                <a:solidFill>
                  <a:srgbClr val="006600"/>
                </a:solidFill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173288" y="76200"/>
            <a:ext cx="4356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 b="1">
                <a:latin typeface="Times New Roman" pitchFamily="18" charset="0"/>
              </a:rPr>
              <a:t>Dermatite de contact</a:t>
            </a:r>
          </a:p>
          <a:p>
            <a:pPr algn="ctr"/>
            <a:r>
              <a:rPr lang="fr-FR" sz="2800" b="1">
                <a:latin typeface="Times New Roman" pitchFamily="18" charset="0"/>
              </a:rPr>
              <a:t>après un tatouage au hénné</a:t>
            </a:r>
          </a:p>
        </p:txBody>
      </p:sp>
      <p:pic>
        <p:nvPicPr>
          <p:cNvPr id="26627" name="Picture 4" descr="Allergic Contact Dermati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50975"/>
            <a:ext cx="9144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975475" y="6450013"/>
            <a:ext cx="2100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bg2"/>
                </a:solidFill>
                <a:latin typeface="Times New Roman" pitchFamily="18" charset="0"/>
              </a:rPr>
              <a:t>N Engl J Med, Aout 2008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42875" y="1965354"/>
            <a:ext cx="87153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just" eaLnBrk="0" hangingPunct="0"/>
            <a:r>
              <a:rPr lang="fr-FR" sz="1600" dirty="0">
                <a:latin typeface="Calibri" pitchFamily="34" charset="0"/>
                <a:cs typeface="Times New Roman" pitchFamily="18" charset="0"/>
              </a:rPr>
              <a:t>C’est la forme la plus </a:t>
            </a:r>
            <a:r>
              <a:rPr lang="fr-FR" sz="1600" b="1" dirty="0">
                <a:latin typeface="Calibri" pitchFamily="34" charset="0"/>
                <a:cs typeface="Times New Roman" pitchFamily="18" charset="0"/>
              </a:rPr>
              <a:t>classique d’HSR. 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Elle est induite par des antigènes solubles appartenant à divers organismes </a:t>
            </a:r>
            <a:endParaRPr lang="fr-FR" sz="1600" dirty="0"/>
          </a:p>
          <a:p>
            <a:pPr indent="180975" algn="just" eaLnBrk="0" hangingPunct="0"/>
            <a:endParaRPr lang="fr-FR" sz="1600" dirty="0">
              <a:latin typeface="Calibri" pitchFamily="34" charset="0"/>
              <a:cs typeface="Times New Roman" pitchFamily="18" charset="0"/>
            </a:endParaRPr>
          </a:p>
          <a:p>
            <a:pPr indent="180975" algn="just" eaLnBrk="0" hangingPunct="0"/>
            <a:r>
              <a:rPr lang="fr-FR" sz="1600" dirty="0">
                <a:latin typeface="Calibri" pitchFamily="34" charset="0"/>
                <a:cs typeface="Times New Roman" pitchFamily="18" charset="0"/>
              </a:rPr>
              <a:t>Cette forme d’HS a été décrite à l’origine par Koch ; il avait remarqué que l’injection sous cutanée de tuberculine (filtrat de culture contenant des dérivés du bacille de la tuberculose) provoquait chez des patients tuberculeux une </a:t>
            </a:r>
            <a:r>
              <a:rPr lang="fr-FR" sz="1600" b="1" dirty="0">
                <a:latin typeface="Calibri" pitchFamily="34" charset="0"/>
                <a:cs typeface="Times New Roman" pitchFamily="18" charset="0"/>
              </a:rPr>
              <a:t>réaction fébrile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cette réaction s’accompagnait de </a:t>
            </a:r>
            <a:r>
              <a:rPr lang="fr-FR" sz="1600" b="1" dirty="0">
                <a:latin typeface="Calibri" pitchFamily="34" charset="0"/>
                <a:cs typeface="Times New Roman" pitchFamily="18" charset="0"/>
              </a:rPr>
              <a:t>tuméfaction et induration au site d’injection</a:t>
            </a:r>
            <a:r>
              <a:rPr lang="fr-FR" sz="1600" dirty="0">
                <a:cs typeface="Times New Roman" pitchFamily="18" charset="0"/>
              </a:rPr>
              <a:t> </a:t>
            </a:r>
            <a:endParaRPr lang="fr-FR" sz="1600" dirty="0"/>
          </a:p>
          <a:p>
            <a:pPr indent="180975" algn="just" eaLnBrk="0" hangingPunct="0"/>
            <a:endParaRPr lang="fr-FR" sz="16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1604" y="214290"/>
            <a:ext cx="5786478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indent="180975" algn="just">
              <a:defRPr/>
            </a:pPr>
            <a:r>
              <a:rPr lang="fr-FR" sz="2000" b="1" u="sng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HYPERSENSIBILITE DE TYPE TUBERCULINIQUE</a:t>
            </a:r>
            <a:endParaRPr lang="fr-FR" sz="2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611560" y="941965"/>
            <a:ext cx="8229600" cy="5937250"/>
          </a:xfrm>
        </p:spPr>
        <p:txBody>
          <a:bodyPr/>
          <a:lstStyle/>
          <a:p>
            <a:pPr eaLnBrk="1" hangingPunct="1"/>
            <a:r>
              <a:rPr lang="fr-FR" sz="1600" dirty="0"/>
              <a:t>L'</a:t>
            </a:r>
            <a:r>
              <a:rPr lang="fr-FR" sz="1600" b="1" dirty="0"/>
              <a:t>IMC </a:t>
            </a:r>
            <a:r>
              <a:rPr lang="fr-FR" sz="1600" b="1" dirty="0" err="1"/>
              <a:t>anti-bacterienne</a:t>
            </a:r>
            <a:r>
              <a:rPr lang="fr-FR" sz="1600" b="1" dirty="0"/>
              <a:t> est essentielle en pathologie humaine pour nous </a:t>
            </a:r>
            <a:r>
              <a:rPr lang="fr-FR" sz="1600" b="1" dirty="0" err="1"/>
              <a:t>proteger</a:t>
            </a:r>
            <a:r>
              <a:rPr lang="fr-FR" sz="1600" b="1" dirty="0"/>
              <a:t> des maladies infectieuses</a:t>
            </a:r>
          </a:p>
          <a:p>
            <a:pPr marL="0" indent="0" eaLnBrk="1" hangingPunct="1">
              <a:buNone/>
            </a:pPr>
            <a:endParaRPr lang="fr-FR" sz="800" b="1" dirty="0"/>
          </a:p>
          <a:p>
            <a:pPr eaLnBrk="1" hangingPunct="1"/>
            <a:r>
              <a:rPr lang="fr-FR" sz="1600" dirty="0"/>
              <a:t>dues a des agents bactériens ayant une vie intracellulaire. </a:t>
            </a:r>
          </a:p>
          <a:p>
            <a:pPr marL="0" indent="0" eaLnBrk="1" hangingPunct="1">
              <a:buNone/>
            </a:pPr>
            <a:endParaRPr lang="fr-FR" sz="800" dirty="0"/>
          </a:p>
          <a:p>
            <a:pPr eaLnBrk="1" hangingPunct="1"/>
            <a:r>
              <a:rPr lang="fr-FR" sz="1600" dirty="0"/>
              <a:t>Le S.I a , au cours de l‘évolution, mis en place </a:t>
            </a:r>
            <a:r>
              <a:rPr lang="fr-FR" sz="1600" b="1" dirty="0"/>
              <a:t>des moyens </a:t>
            </a:r>
            <a:r>
              <a:rPr lang="fr-FR" sz="1600" dirty="0"/>
              <a:t>pour se défendre et qui permettent d‘éliminer ces agents  qui s'installent dans nos cellules. </a:t>
            </a:r>
          </a:p>
          <a:p>
            <a:pPr eaLnBrk="1" hangingPunct="1"/>
            <a:endParaRPr lang="fr-FR" sz="800" dirty="0"/>
          </a:p>
          <a:p>
            <a:pPr eaLnBrk="1" hangingPunct="1"/>
            <a:r>
              <a:rPr lang="fr-FR" sz="1600" dirty="0"/>
              <a:t>Les principales bactéries  à avoir cette vie intracellulaire et qui sont éliminées grâce a cette IMC antibactérienne sont :</a:t>
            </a:r>
          </a:p>
          <a:p>
            <a:pPr marL="0" indent="0" eaLnBrk="1" hangingPunct="1">
              <a:buNone/>
            </a:pPr>
            <a:endParaRPr lang="fr-FR" sz="800" dirty="0"/>
          </a:p>
          <a:p>
            <a:pPr lvl="1" eaLnBrk="1" hangingPunct="1"/>
            <a:r>
              <a:rPr lang="fr-FR" sz="1400" b="1" dirty="0"/>
              <a:t>• </a:t>
            </a:r>
            <a:r>
              <a:rPr lang="fr-FR" sz="1400" b="1" dirty="0" err="1"/>
              <a:t>Mycobacterium</a:t>
            </a:r>
            <a:r>
              <a:rPr lang="fr-FR" sz="1400" b="1" dirty="0"/>
              <a:t> </a:t>
            </a:r>
            <a:r>
              <a:rPr lang="fr-FR" sz="1400" b="1" dirty="0" err="1"/>
              <a:t>tuberculosis</a:t>
            </a:r>
            <a:r>
              <a:rPr lang="fr-FR" sz="1400" b="1" dirty="0"/>
              <a:t>, agent responsable de la tuberculose.</a:t>
            </a:r>
          </a:p>
          <a:p>
            <a:pPr lvl="1" eaLnBrk="1" hangingPunct="1"/>
            <a:endParaRPr lang="fr-FR" sz="800" b="1" dirty="0"/>
          </a:p>
          <a:p>
            <a:pPr lvl="1" eaLnBrk="1" hangingPunct="1"/>
            <a:r>
              <a:rPr lang="fr-FR" sz="1400" b="1" dirty="0"/>
              <a:t>• </a:t>
            </a:r>
            <a:r>
              <a:rPr lang="fr-FR" sz="1400" b="1" dirty="0" err="1"/>
              <a:t>Mycobacterium</a:t>
            </a:r>
            <a:r>
              <a:rPr lang="fr-FR" sz="1400" b="1" dirty="0"/>
              <a:t> </a:t>
            </a:r>
            <a:r>
              <a:rPr lang="fr-FR" sz="1400" b="1" dirty="0" err="1"/>
              <a:t>leprae</a:t>
            </a:r>
            <a:r>
              <a:rPr lang="fr-FR" sz="1400" b="1" dirty="0"/>
              <a:t>, responsable de la lèpre </a:t>
            </a:r>
            <a:r>
              <a:rPr lang="fr-FR" sz="1400" i="1" dirty="0"/>
              <a:t>(il y a encore des millions de cas de lèpre tous les ans dans le monde).</a:t>
            </a:r>
          </a:p>
          <a:p>
            <a:pPr lvl="1" eaLnBrk="1" hangingPunct="1"/>
            <a:endParaRPr lang="fr-FR" sz="800" i="1" dirty="0"/>
          </a:p>
          <a:p>
            <a:pPr lvl="1" eaLnBrk="1" hangingPunct="1"/>
            <a:r>
              <a:rPr lang="fr-FR" sz="1400" b="1" dirty="0"/>
              <a:t>• Salmonella </a:t>
            </a:r>
            <a:r>
              <a:rPr lang="fr-FR" sz="1400" b="1" dirty="0" err="1"/>
              <a:t>enterica</a:t>
            </a:r>
            <a:r>
              <a:rPr lang="fr-FR" sz="1400" b="1" dirty="0"/>
              <a:t>, ou salmonelles, qui sont essentiellement des infections d'origine alimentaire (</a:t>
            </a:r>
            <a:r>
              <a:rPr lang="fr-FR" sz="1400" dirty="0"/>
              <a:t>du a des œufs contamines).</a:t>
            </a:r>
          </a:p>
          <a:p>
            <a:pPr marL="393700" lvl="1" indent="0" eaLnBrk="1" hangingPunct="1">
              <a:buNone/>
            </a:pPr>
            <a:endParaRPr lang="fr-FR" sz="800" dirty="0"/>
          </a:p>
          <a:p>
            <a:pPr lvl="1" eaLnBrk="1" hangingPunct="1"/>
            <a:r>
              <a:rPr lang="fr-FR" sz="1400" b="1" dirty="0"/>
              <a:t>• Listeria </a:t>
            </a:r>
            <a:r>
              <a:rPr lang="fr-FR" sz="1400" b="1" dirty="0" err="1"/>
              <a:t>monocytogenes</a:t>
            </a:r>
            <a:r>
              <a:rPr lang="fr-FR" sz="1400" b="1" dirty="0"/>
              <a:t>  </a:t>
            </a:r>
            <a:r>
              <a:rPr lang="fr-FR" sz="1400" dirty="0"/>
              <a:t>(du a des viandes contaminées).</a:t>
            </a:r>
          </a:p>
          <a:p>
            <a:pPr lvl="1" eaLnBrk="1" hangingPunct="1"/>
            <a:endParaRPr lang="fr-FR" sz="800" dirty="0"/>
          </a:p>
          <a:p>
            <a:pPr lvl="1" eaLnBrk="1" hangingPunct="1"/>
            <a:r>
              <a:rPr lang="fr-FR" sz="1400" b="1" dirty="0"/>
              <a:t>• </a:t>
            </a:r>
            <a:r>
              <a:rPr lang="fr-FR" sz="1400" b="1" dirty="0" err="1"/>
              <a:t>Clamidia</a:t>
            </a:r>
            <a:r>
              <a:rPr lang="fr-FR" sz="1400" b="1" dirty="0"/>
              <a:t> </a:t>
            </a:r>
            <a:r>
              <a:rPr lang="fr-FR" sz="1400" b="1" dirty="0" err="1"/>
              <a:t>trachomatis</a:t>
            </a:r>
            <a:r>
              <a:rPr lang="fr-FR" sz="1400" b="1" dirty="0"/>
              <a:t>, (</a:t>
            </a:r>
            <a:r>
              <a:rPr lang="fr-FR" sz="1400" dirty="0"/>
              <a:t>très fréquent dans les pays en voie de développement et donne des </a:t>
            </a:r>
            <a:r>
              <a:rPr lang="fr-FR" sz="1400" dirty="0" err="1"/>
              <a:t>cecites</a:t>
            </a:r>
            <a:r>
              <a:rPr lang="fr-FR" sz="1400" dirty="0"/>
              <a:t>).</a:t>
            </a:r>
          </a:p>
          <a:p>
            <a:pPr marL="393700" lvl="1" indent="0" eaLnBrk="1" hangingPunct="1">
              <a:buNone/>
            </a:pPr>
            <a:endParaRPr lang="fr-FR" sz="800" dirty="0"/>
          </a:p>
          <a:p>
            <a:pPr lvl="1" eaLnBrk="1" hangingPunct="1"/>
            <a:r>
              <a:rPr lang="fr-FR" sz="1400" dirty="0"/>
              <a:t>Ces agents pathogènes sont responsables d'environ 600 millions de malades par an dans le monde.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14313" y="620732"/>
            <a:ext cx="8643937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ctr">
            <a:spAutoFit/>
          </a:bodyPr>
          <a:lstStyle/>
          <a:p>
            <a:pPr indent="180975" algn="just" eaLnBrk="0" hangingPunct="0"/>
            <a:endParaRPr lang="fr-FR" sz="1600" dirty="0">
              <a:latin typeface="Calibri" pitchFamily="34" charset="0"/>
              <a:cs typeface="Times New Roman" pitchFamily="18" charset="0"/>
            </a:endParaRPr>
          </a:p>
          <a:p>
            <a:pPr indent="180975" algn="just" eaLnBrk="0" hangingPunct="0"/>
            <a:r>
              <a:rPr lang="fr-FR" sz="2000" dirty="0">
                <a:latin typeface="Comic Sans MS" pitchFamily="66" charset="0"/>
                <a:cs typeface="Times New Roman" pitchFamily="18" charset="0"/>
              </a:rPr>
              <a:t>Elle est considérée </a:t>
            </a:r>
            <a:r>
              <a:rPr lang="fr-FR" sz="2000" b="1" dirty="0">
                <a:latin typeface="Comic Sans MS" pitchFamily="66" charset="0"/>
                <a:cs typeface="Times New Roman" pitchFamily="18" charset="0"/>
              </a:rPr>
              <a:t>cliniquement</a:t>
            </a:r>
            <a:r>
              <a:rPr lang="fr-FR" sz="2000" dirty="0">
                <a:latin typeface="Comic Sans MS" pitchFamily="66" charset="0"/>
                <a:cs typeface="Times New Roman" pitchFamily="18" charset="0"/>
              </a:rPr>
              <a:t> comme la </a:t>
            </a:r>
            <a:r>
              <a:rPr lang="fr-FR" sz="2000" b="1" dirty="0">
                <a:latin typeface="Comic Sans MS" pitchFamily="66" charset="0"/>
                <a:cs typeface="Times New Roman" pitchFamily="18" charset="0"/>
              </a:rPr>
              <a:t>forme la plus importante d’HSR</a:t>
            </a:r>
            <a:r>
              <a:rPr lang="fr-FR" sz="2000" dirty="0">
                <a:latin typeface="Comic Sans MS" pitchFamily="66" charset="0"/>
                <a:cs typeface="Times New Roman" pitchFamily="18" charset="0"/>
              </a:rPr>
              <a:t>.</a:t>
            </a:r>
            <a:endParaRPr lang="fr-FR" sz="2000" dirty="0">
              <a:latin typeface="Comic Sans MS" pitchFamily="66" charset="0"/>
            </a:endParaRPr>
          </a:p>
          <a:p>
            <a:pPr indent="180975" algn="just" eaLnBrk="0" hangingPunct="0"/>
            <a:endParaRPr lang="fr-FR" sz="2000" dirty="0">
              <a:latin typeface="Comic Sans MS" pitchFamily="66" charset="0"/>
              <a:cs typeface="Times New Roman" pitchFamily="18" charset="0"/>
            </a:endParaRPr>
          </a:p>
          <a:p>
            <a:pPr indent="180975" algn="just" eaLnBrk="0" hangingPunct="0"/>
            <a:r>
              <a:rPr lang="fr-FR" sz="2000" dirty="0">
                <a:latin typeface="Comic Sans MS" pitchFamily="66" charset="0"/>
                <a:cs typeface="Times New Roman" pitchFamily="18" charset="0"/>
              </a:rPr>
              <a:t>Elle résulte de la </a:t>
            </a:r>
            <a:r>
              <a:rPr lang="fr-FR" sz="2000" b="1" dirty="0">
                <a:latin typeface="Comic Sans MS" pitchFamily="66" charset="0"/>
                <a:cs typeface="Times New Roman" pitchFamily="18" charset="0"/>
              </a:rPr>
              <a:t>présence persistante d’Ag</a:t>
            </a:r>
            <a:r>
              <a:rPr lang="fr-FR" sz="2000" dirty="0">
                <a:latin typeface="Comic Sans MS" pitchFamily="66" charset="0"/>
                <a:cs typeface="Times New Roman" pitchFamily="18" charset="0"/>
              </a:rPr>
              <a:t> dans les macrophages, souvent des microorganismes que ce dernier est incapable de détruire (résistance à la bactéridie)</a:t>
            </a:r>
            <a:endParaRPr lang="fr-FR" sz="2000" dirty="0">
              <a:latin typeface="Comic Sans MS" pitchFamily="66" charset="0"/>
            </a:endParaRPr>
          </a:p>
          <a:p>
            <a:pPr indent="180975" algn="just" eaLnBrk="0" hangingPunct="0"/>
            <a:endParaRPr lang="fr-FR" sz="2000" dirty="0">
              <a:latin typeface="Comic Sans MS" pitchFamily="66" charset="0"/>
            </a:endParaRPr>
          </a:p>
          <a:p>
            <a:pPr indent="180975" algn="just" eaLnBrk="0" hangingPunct="0"/>
            <a:endParaRPr lang="fr-FR" sz="2000" dirty="0">
              <a:latin typeface="Comic Sans MS" pitchFamily="66" charset="0"/>
              <a:cs typeface="Times New Roman" pitchFamily="18" charset="0"/>
            </a:endParaRPr>
          </a:p>
          <a:p>
            <a:pPr indent="180975" algn="just" eaLnBrk="0" hangingPunct="0"/>
            <a:r>
              <a:rPr lang="fr-FR" sz="2000" dirty="0">
                <a:latin typeface="Comic Sans MS" pitchFamily="66" charset="0"/>
                <a:cs typeface="Times New Roman" pitchFamily="18" charset="0"/>
              </a:rPr>
              <a:t>La conséquence est une stimulation chronique des cellules T et la libération de cytokines.</a:t>
            </a:r>
            <a:endParaRPr lang="fr-FR" sz="2000" dirty="0">
              <a:latin typeface="Comic Sans MS" pitchFamily="66" charset="0"/>
            </a:endParaRPr>
          </a:p>
          <a:p>
            <a:pPr indent="180975" algn="just" eaLnBrk="0" hangingPunct="0"/>
            <a:endParaRPr lang="fr-FR" sz="2000" dirty="0">
              <a:latin typeface="Comic Sans MS" pitchFamily="66" charset="0"/>
              <a:cs typeface="Times New Roman" pitchFamily="18" charset="0"/>
            </a:endParaRPr>
          </a:p>
          <a:p>
            <a:pPr indent="180975" algn="just" eaLnBrk="0" hangingPunct="0"/>
            <a:r>
              <a:rPr lang="fr-FR" sz="2000" dirty="0">
                <a:latin typeface="Comic Sans MS" pitchFamily="66" charset="0"/>
                <a:cs typeface="Times New Roman" pitchFamily="18" charset="0"/>
              </a:rPr>
              <a:t>Le processus résulte de la formation de </a:t>
            </a:r>
            <a:r>
              <a:rPr lang="fr-FR" sz="2000" b="1" dirty="0">
                <a:latin typeface="Comic Sans MS" pitchFamily="66" charset="0"/>
                <a:cs typeface="Times New Roman" pitchFamily="18" charset="0"/>
              </a:rPr>
              <a:t>granulome à cellules </a:t>
            </a:r>
            <a:r>
              <a:rPr lang="fr-FR" sz="2000" b="1" dirty="0" err="1">
                <a:latin typeface="Comic Sans MS" pitchFamily="66" charset="0"/>
                <a:cs typeface="Times New Roman" pitchFamily="18" charset="0"/>
              </a:rPr>
              <a:t>épithélioïdes</a:t>
            </a:r>
            <a:r>
              <a:rPr lang="fr-FR" sz="2000" dirty="0">
                <a:latin typeface="Comic Sans MS" pitchFamily="66" charset="0"/>
                <a:cs typeface="Times New Roman" pitchFamily="18" charset="0"/>
              </a:rPr>
              <a:t>.</a:t>
            </a:r>
            <a:endParaRPr lang="fr-FR" sz="2000" dirty="0">
              <a:latin typeface="Comic Sans MS" pitchFamily="66" charset="0"/>
            </a:endParaRPr>
          </a:p>
          <a:p>
            <a:pPr indent="180975" algn="just" eaLnBrk="0" hangingPunct="0"/>
            <a:endParaRPr lang="fr-FR" sz="2000" dirty="0">
              <a:latin typeface="Comic Sans MS" pitchFamily="66" charset="0"/>
              <a:cs typeface="Times New Roman" pitchFamily="18" charset="0"/>
            </a:endParaRPr>
          </a:p>
          <a:p>
            <a:pPr indent="180975" algn="just" eaLnBrk="0" hangingPunct="0"/>
            <a:r>
              <a:rPr lang="fr-FR" sz="2000" dirty="0">
                <a:latin typeface="Comic Sans MS" pitchFamily="66" charset="0"/>
                <a:cs typeface="Times New Roman" pitchFamily="18" charset="0"/>
              </a:rPr>
              <a:t>Comme pour les agents infectieux, la formation de granulomes immunologiques peut également se produire après sensibilisation dans la sarcoïdose. 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4546" y="285728"/>
            <a:ext cx="4472891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indent="180975" algn="just">
              <a:defRPr/>
            </a:pPr>
            <a:r>
              <a:rPr lang="fr-FR" sz="2000" b="1" u="sng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HYPERSENSIBILITE GRANULOMATEUSE</a:t>
            </a:r>
            <a:endParaRPr lang="fr-FR" sz="2000" b="1" u="sng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125538"/>
            <a:ext cx="6877050" cy="3565525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765175"/>
            <a:ext cx="65532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42875" y="1643063"/>
          <a:ext cx="8786874" cy="367373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960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1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800" dirty="0"/>
                        <a:t>CONTACT</a:t>
                      </a:r>
                      <a:endParaRPr lang="fr-FR" sz="2400" dirty="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800" dirty="0"/>
                        <a:t>TUBERCULINE</a:t>
                      </a:r>
                      <a:endParaRPr lang="fr-FR" sz="2400" dirty="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800" dirty="0"/>
                        <a:t>GRANULOMATEUSE</a:t>
                      </a:r>
                      <a:endParaRPr lang="fr-FR" sz="2400" dirty="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6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/>
                        <a:t>TEMPS DE REACTION</a:t>
                      </a:r>
                      <a:endParaRPr lang="fr-FR" sz="200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48 H à 72 H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48 H à 72 H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4 semaines</a:t>
                      </a:r>
                      <a:endParaRPr lang="fr-FR" sz="2000" dirty="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(21 à 28 jours)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77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/>
                        <a:t>SIGNES CLINIQUES</a:t>
                      </a:r>
                      <a:endParaRPr lang="fr-FR" sz="200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Eczéma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Papule avec Induration locale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Induration de la peau</a:t>
                      </a:r>
                      <a:endParaRPr lang="fr-FR" sz="2000" dirty="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Nodule dans la peau et les poumons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441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HISTOLOGIE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Cellules </a:t>
                      </a:r>
                      <a:r>
                        <a:rPr lang="fr-FR" sz="1600" dirty="0" err="1"/>
                        <a:t>Mononucléées</a:t>
                      </a:r>
                      <a:r>
                        <a:rPr lang="fr-FR" sz="1600" dirty="0"/>
                        <a:t>, Lymphocytes et macrophages. </a:t>
                      </a:r>
                      <a:endParaRPr lang="fr-FR" sz="2000" dirty="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Œdème dermique 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Cellules </a:t>
                      </a:r>
                      <a:r>
                        <a:rPr lang="fr-FR" sz="1600" dirty="0" err="1"/>
                        <a:t>Mononucléées</a:t>
                      </a:r>
                      <a:r>
                        <a:rPr lang="fr-FR" sz="1600" dirty="0"/>
                        <a:t>,</a:t>
                      </a:r>
                      <a:endParaRPr lang="fr-FR" sz="2000" dirty="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Lymphocytes,</a:t>
                      </a:r>
                      <a:endParaRPr lang="fr-FR" sz="2000" dirty="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  Mo/M</a:t>
                      </a:r>
                      <a:r>
                        <a:rPr lang="fr-FR" sz="1600" dirty="0">
                          <a:sym typeface="Symbol"/>
                        </a:rPr>
                        <a:t></a:t>
                      </a:r>
                      <a:r>
                        <a:rPr lang="fr-FR" sz="1600" dirty="0"/>
                        <a:t>.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Cellules </a:t>
                      </a:r>
                      <a:r>
                        <a:rPr lang="fr-FR" sz="1600" dirty="0" err="1"/>
                        <a:t>épithélioïdes</a:t>
                      </a:r>
                      <a:r>
                        <a:rPr lang="fr-FR" sz="1600" dirty="0"/>
                        <a:t>,</a:t>
                      </a:r>
                      <a:endParaRPr lang="fr-FR" sz="2000" dirty="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Cellules géantes,</a:t>
                      </a:r>
                      <a:endParaRPr lang="fr-FR" sz="2000" dirty="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Macrophages.</a:t>
                      </a:r>
                      <a:endParaRPr lang="fr-FR" sz="2000" dirty="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Fibrose, nécrose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77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/>
                        <a:t>ANTIGENE</a:t>
                      </a:r>
                      <a:endParaRPr lang="fr-FR" sz="200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/>
                        <a:t>Ag par voie épidermique</a:t>
                      </a:r>
                      <a:endParaRPr lang="fr-FR" sz="200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Ag par voie intradermique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Ag persistant</a:t>
                      </a:r>
                      <a:endParaRPr lang="fr-FR" sz="2000" dirty="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dirty="0"/>
                        <a:t>Ag ou Ag-</a:t>
                      </a:r>
                      <a:r>
                        <a:rPr lang="fr-FR" sz="1600" dirty="0" err="1"/>
                        <a:t>Ac</a:t>
                      </a:r>
                      <a:r>
                        <a:rPr lang="fr-FR" sz="1600" dirty="0"/>
                        <a:t> dans macrophages</a:t>
                      </a:r>
                      <a:endParaRPr lang="fr-FR" sz="2000" dirty="0">
                        <a:latin typeface="Times New Roman"/>
                        <a:ea typeface="Times New Roman"/>
                      </a:endParaRPr>
                    </a:p>
                  </a:txBody>
                  <a:tcPr marL="42561" marR="4256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14480" y="1071546"/>
            <a:ext cx="56605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fr-FR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CARACTERISTIQUES IMPORTANTES DES 3 TYPES D’HSR</a:t>
            </a:r>
            <a:endParaRPr lang="fr-FR" sz="11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4848" name="Rectangle 3"/>
          <p:cNvSpPr>
            <a:spLocks noChangeArrowheads="1"/>
          </p:cNvSpPr>
          <p:nvPr/>
        </p:nvSpPr>
        <p:spPr bwMode="auto">
          <a:xfrm>
            <a:off x="5929313" y="5357813"/>
            <a:ext cx="303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1600">
                <a:latin typeface="Calibri" pitchFamily="34" charset="0"/>
                <a:cs typeface="Times New Roman" pitchFamily="18" charset="0"/>
              </a:rPr>
              <a:t>Mo/M</a:t>
            </a:r>
            <a:r>
              <a:rPr lang="fr-FR" sz="1600">
                <a:latin typeface="Calibri" pitchFamily="34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fr-FR" sz="1600">
                <a:latin typeface="Calibri" pitchFamily="34" charset="0"/>
                <a:cs typeface="Times New Roman" pitchFamily="18" charset="0"/>
              </a:rPr>
              <a:t> : monocyte/macrophage</a:t>
            </a:r>
            <a:endParaRPr lang="fr-FR" sz="1600"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40" r="55469"/>
          <a:stretch>
            <a:fillRect/>
          </a:stretch>
        </p:blipFill>
        <p:spPr bwMode="auto">
          <a:xfrm>
            <a:off x="5072063" y="1362075"/>
            <a:ext cx="40719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02910" y="71414"/>
            <a:ext cx="1652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fr-FR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Diagnostic </a:t>
            </a:r>
            <a:endParaRPr lang="fr-FR" sz="1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35844" name="Groupe 6"/>
          <p:cNvGrpSpPr>
            <a:grpSpLocks/>
          </p:cNvGrpSpPr>
          <p:nvPr/>
        </p:nvGrpSpPr>
        <p:grpSpPr bwMode="auto">
          <a:xfrm>
            <a:off x="34925" y="642938"/>
            <a:ext cx="4929188" cy="3605212"/>
            <a:chOff x="34830" y="1285860"/>
            <a:chExt cx="4929222" cy="3605227"/>
          </a:xfrm>
        </p:grpSpPr>
        <p:pic>
          <p:nvPicPr>
            <p:cNvPr id="35846" name="Picture 4" descr="C:\Documents and Settings\Haroun BOUAB\Mes documents\Mes images\Ordonnance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830" y="1285860"/>
              <a:ext cx="4929222" cy="360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7" name="ZoneTexte 5"/>
            <p:cNvSpPr txBox="1">
              <a:spLocks noChangeArrowheads="1"/>
            </p:cNvSpPr>
            <p:nvPr/>
          </p:nvSpPr>
          <p:spPr bwMode="auto">
            <a:xfrm>
              <a:off x="1066778" y="2928934"/>
              <a:ext cx="3790974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"/>
              </a:pPr>
              <a:r>
                <a:rPr lang="fr-FR" sz="2000" b="1">
                  <a:solidFill>
                    <a:srgbClr val="00B050"/>
                  </a:solidFill>
                  <a:latin typeface="Calibri" pitchFamily="34" charset="0"/>
                </a:rPr>
                <a:t> Tests épicutanés = ‘’Patch Test’’</a:t>
              </a:r>
            </a:p>
            <a:p>
              <a:pPr>
                <a:buFont typeface="Wingdings" pitchFamily="2" charset="2"/>
                <a:buChar char=""/>
              </a:pPr>
              <a:r>
                <a:rPr lang="fr-FR" sz="2000" b="1">
                  <a:solidFill>
                    <a:srgbClr val="00B050"/>
                  </a:solidFill>
                  <a:latin typeface="Calibri" pitchFamily="34" charset="0"/>
                </a:rPr>
                <a:t> IDR.</a:t>
              </a:r>
            </a:p>
            <a:p>
              <a:pPr>
                <a:buFont typeface="Wingdings" pitchFamily="2" charset="2"/>
                <a:buChar char=""/>
              </a:pPr>
              <a:r>
                <a:rPr lang="fr-FR" sz="2000" b="1">
                  <a:solidFill>
                    <a:srgbClr val="00B050"/>
                  </a:solidFill>
                  <a:latin typeface="Calibri" pitchFamily="34" charset="0"/>
                </a:rPr>
                <a:t> Biopsie.</a:t>
              </a:r>
            </a:p>
            <a:p>
              <a:pPr>
                <a:buFont typeface="Wingdings" pitchFamily="2" charset="2"/>
                <a:buChar char=""/>
              </a:pPr>
              <a:r>
                <a:rPr lang="fr-FR" sz="2000" b="1">
                  <a:solidFill>
                    <a:srgbClr val="00B050"/>
                  </a:solidFill>
                  <a:latin typeface="Calibri" pitchFamily="34" charset="0"/>
                </a:rPr>
                <a:t> Tests in vitro.</a:t>
              </a:r>
            </a:p>
            <a:p>
              <a:endParaRPr lang="fr-FR" sz="2000">
                <a:solidFill>
                  <a:srgbClr val="00B050"/>
                </a:solidFill>
                <a:latin typeface="Calibri" pitchFamily="34" charset="0"/>
              </a:endParaRPr>
            </a:p>
            <a:p>
              <a:pPr>
                <a:buFont typeface="Wingdings" pitchFamily="2" charset="2"/>
                <a:buChar char=""/>
              </a:pPr>
              <a:r>
                <a:rPr lang="fr-FR" sz="1400">
                  <a:solidFill>
                    <a:srgbClr val="FF0000"/>
                  </a:solidFill>
                  <a:latin typeface="Calibri" pitchFamily="34" charset="0"/>
                </a:rPr>
                <a:t> Biologie. </a:t>
              </a:r>
            </a:p>
          </p:txBody>
        </p:sp>
      </p:grp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142875" y="4429125"/>
            <a:ext cx="87868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 algn="just" eaLnBrk="0" hangingPunct="0"/>
            <a:r>
              <a:rPr lang="fr-FR" sz="1400" dirty="0">
                <a:latin typeface="Calibri" pitchFamily="34" charset="0"/>
                <a:cs typeface="Times New Roman" pitchFamily="18" charset="0"/>
              </a:rPr>
              <a:t>Un des tests utilisés pour </a:t>
            </a:r>
            <a:r>
              <a:rPr lang="fr-FR" sz="1400" b="1" dirty="0">
                <a:latin typeface="Calibri" pitchFamily="34" charset="0"/>
                <a:cs typeface="Times New Roman" pitchFamily="18" charset="0"/>
              </a:rPr>
              <a:t>tester la réactivité des cellules T</a:t>
            </a:r>
            <a:r>
              <a:rPr lang="fr-FR" sz="1400" dirty="0">
                <a:latin typeface="Calibri" pitchFamily="34" charset="0"/>
                <a:cs typeface="Times New Roman" pitchFamily="18" charset="0"/>
              </a:rPr>
              <a:t> vis à vis d’un Ag consiste à </a:t>
            </a:r>
            <a:r>
              <a:rPr lang="fr-FR" sz="1400" b="1" dirty="0">
                <a:latin typeface="Calibri" pitchFamily="34" charset="0"/>
                <a:cs typeface="Times New Roman" pitchFamily="18" charset="0"/>
              </a:rPr>
              <a:t>mesurer la production du MAF (</a:t>
            </a:r>
            <a:r>
              <a:rPr lang="fr-FR" sz="1400" dirty="0">
                <a:latin typeface="Calibri" pitchFamily="34" charset="0"/>
                <a:cs typeface="Times New Roman" pitchFamily="18" charset="0"/>
              </a:rPr>
              <a:t>macrophage active  factor).</a:t>
            </a:r>
            <a:endParaRPr lang="fr-FR" sz="1400" dirty="0"/>
          </a:p>
          <a:p>
            <a:pPr indent="180975" algn="just" eaLnBrk="0" hangingPunct="0"/>
            <a:endParaRPr lang="fr-FR" sz="1400" dirty="0">
              <a:latin typeface="Calibri" pitchFamily="34" charset="0"/>
              <a:cs typeface="Times New Roman" pitchFamily="18" charset="0"/>
            </a:endParaRPr>
          </a:p>
          <a:p>
            <a:pPr indent="180975" algn="just" eaLnBrk="0" hangingPunct="0"/>
            <a:r>
              <a:rPr lang="fr-FR" sz="1400" dirty="0">
                <a:latin typeface="Calibri" pitchFamily="34" charset="0"/>
                <a:cs typeface="Times New Roman" pitchFamily="18" charset="0"/>
              </a:rPr>
              <a:t>Un </a:t>
            </a:r>
            <a:r>
              <a:rPr lang="fr-FR" sz="1400" b="1" dirty="0">
                <a:latin typeface="Calibri" pitchFamily="34" charset="0"/>
                <a:cs typeface="Times New Roman" pitchFamily="18" charset="0"/>
              </a:rPr>
              <a:t>autre test</a:t>
            </a:r>
            <a:r>
              <a:rPr lang="fr-FR" sz="1400" dirty="0">
                <a:latin typeface="Calibri" pitchFamily="34" charset="0"/>
                <a:cs typeface="Times New Roman" pitchFamily="18" charset="0"/>
              </a:rPr>
              <a:t> consiste à mesurer la </a:t>
            </a:r>
            <a:r>
              <a:rPr lang="fr-FR" sz="1400" b="1" dirty="0">
                <a:latin typeface="Calibri" pitchFamily="34" charset="0"/>
                <a:cs typeface="Times New Roman" pitchFamily="18" charset="0"/>
              </a:rPr>
              <a:t>transformation lymphocytaire (T.T.L.)</a:t>
            </a:r>
            <a:r>
              <a:rPr lang="fr-FR" sz="1400" dirty="0">
                <a:latin typeface="Calibri" pitchFamily="34" charset="0"/>
                <a:cs typeface="Times New Roman" pitchFamily="18" charset="0"/>
              </a:rPr>
              <a:t> : les lymphocytes T sensibilisés mis en présence de l’Ag répondent par une </a:t>
            </a:r>
            <a:r>
              <a:rPr lang="fr-FR" sz="1400" b="1" dirty="0">
                <a:latin typeface="Calibri" pitchFamily="34" charset="0"/>
                <a:cs typeface="Times New Roman" pitchFamily="18" charset="0"/>
              </a:rPr>
              <a:t>transformation </a:t>
            </a:r>
            <a:r>
              <a:rPr lang="fr-FR" sz="1400" b="1" dirty="0" err="1">
                <a:latin typeface="Calibri" pitchFamily="34" charset="0"/>
                <a:cs typeface="Times New Roman" pitchFamily="18" charset="0"/>
              </a:rPr>
              <a:t>lymphoblastique</a:t>
            </a:r>
            <a:r>
              <a:rPr lang="fr-FR" sz="1400" b="1" dirty="0">
                <a:latin typeface="Calibri" pitchFamily="34" charset="0"/>
                <a:cs typeface="Times New Roman" pitchFamily="18" charset="0"/>
              </a:rPr>
              <a:t>.</a:t>
            </a:r>
            <a:endParaRPr lang="fr-FR" sz="1400" dirty="0"/>
          </a:p>
          <a:p>
            <a:pPr indent="180975" algn="just" eaLnBrk="0" hangingPunct="0"/>
            <a:endParaRPr lang="fr-FR" sz="1400" dirty="0">
              <a:latin typeface="Calibri" pitchFamily="34" charset="0"/>
              <a:cs typeface="Times New Roman" pitchFamily="18" charset="0"/>
            </a:endParaRPr>
          </a:p>
          <a:p>
            <a:pPr indent="180975" algn="just" eaLnBrk="0" hangingPunct="0"/>
            <a:r>
              <a:rPr lang="fr-FR" sz="1400" dirty="0">
                <a:latin typeface="Calibri" pitchFamily="34" charset="0"/>
                <a:cs typeface="Times New Roman" pitchFamily="18" charset="0"/>
              </a:rPr>
              <a:t>Cette transformation </a:t>
            </a:r>
            <a:r>
              <a:rPr lang="fr-FR" sz="1400" dirty="0" err="1">
                <a:latin typeface="Calibri" pitchFamily="34" charset="0"/>
                <a:cs typeface="Times New Roman" pitchFamily="18" charset="0"/>
              </a:rPr>
              <a:t>lymphoblastique</a:t>
            </a:r>
            <a:r>
              <a:rPr lang="fr-FR" sz="1400" dirty="0">
                <a:latin typeface="Calibri" pitchFamily="34" charset="0"/>
                <a:cs typeface="Times New Roman" pitchFamily="18" charset="0"/>
              </a:rPr>
              <a:t> est accompagnée d’une </a:t>
            </a:r>
            <a:r>
              <a:rPr lang="fr-FR" sz="1400" b="1" dirty="0">
                <a:latin typeface="Calibri" pitchFamily="34" charset="0"/>
                <a:cs typeface="Times New Roman" pitchFamily="18" charset="0"/>
              </a:rPr>
              <a:t>synthèse de DNA</a:t>
            </a:r>
            <a:r>
              <a:rPr lang="fr-FR" sz="1400" dirty="0">
                <a:latin typeface="Calibri" pitchFamily="34" charset="0"/>
                <a:cs typeface="Times New Roman" pitchFamily="18" charset="0"/>
              </a:rPr>
              <a:t>. Cette synthèse de DNA est </a:t>
            </a:r>
            <a:r>
              <a:rPr lang="fr-FR" sz="1400" b="1" dirty="0">
                <a:latin typeface="Calibri" pitchFamily="34" charset="0"/>
                <a:cs typeface="Times New Roman" pitchFamily="18" charset="0"/>
              </a:rPr>
              <a:t>mesurée par le taux de thymidine </a:t>
            </a:r>
            <a:r>
              <a:rPr lang="fr-FR" sz="1400" b="1" dirty="0" err="1">
                <a:latin typeface="Calibri" pitchFamily="34" charset="0"/>
                <a:cs typeface="Times New Roman" pitchFamily="18" charset="0"/>
              </a:rPr>
              <a:t>tritiée</a:t>
            </a:r>
            <a:r>
              <a:rPr lang="fr-FR" sz="1400" dirty="0">
                <a:latin typeface="Calibri" pitchFamily="34" charset="0"/>
                <a:cs typeface="Times New Roman" pitchFamily="18" charset="0"/>
              </a:rPr>
              <a:t> incorporée</a:t>
            </a:r>
            <a:endParaRPr lang="fr-FR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36638"/>
            <a:ext cx="9144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79375" y="4322763"/>
            <a:ext cx="2879725" cy="1439862"/>
          </a:xfrm>
          <a:prstGeom prst="roundRect">
            <a:avLst>
              <a:gd name="adj" fmla="val 935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prstClr val="black"/>
                </a:solidFill>
              </a:rPr>
              <a:t>Une réaction d’HS de type I </a:t>
            </a:r>
            <a:r>
              <a:rPr lang="fr-FR" sz="1600" dirty="0">
                <a:solidFill>
                  <a:prstClr val="black"/>
                </a:solidFill>
              </a:rPr>
              <a:t>produit une papule bien circonscrite, de 5 à 7 mm de diamètre, après environ </a:t>
            </a:r>
            <a:r>
              <a:rPr lang="fr-FR" sz="1600" b="1" dirty="0">
                <a:solidFill>
                  <a:srgbClr val="FF0000"/>
                </a:solidFill>
              </a:rPr>
              <a:t>15 minutes.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130550" y="4314825"/>
            <a:ext cx="2879725" cy="1439863"/>
          </a:xfrm>
          <a:prstGeom prst="roundRect">
            <a:avLst>
              <a:gd name="adj" fmla="val 100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prstClr val="black"/>
                </a:solidFill>
              </a:rPr>
              <a:t>Une réaction d’HS de type III dite d’</a:t>
            </a:r>
            <a:r>
              <a:rPr lang="fr-FR" sz="1600" b="1" dirty="0" err="1">
                <a:solidFill>
                  <a:prstClr val="black"/>
                </a:solidFill>
              </a:rPr>
              <a:t>arthus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  <a:r>
              <a:rPr lang="fr-FR" sz="1600" dirty="0">
                <a:solidFill>
                  <a:prstClr val="black"/>
                </a:solidFill>
              </a:rPr>
              <a:t>se développe en </a:t>
            </a:r>
            <a:r>
              <a:rPr lang="fr-FR" sz="1600" b="1" dirty="0">
                <a:solidFill>
                  <a:srgbClr val="FF0000"/>
                </a:solidFill>
              </a:rPr>
              <a:t>5 à 12 heures</a:t>
            </a:r>
            <a:r>
              <a:rPr lang="fr-FR" sz="1600" dirty="0">
                <a:solidFill>
                  <a:prstClr val="black"/>
                </a:solidFill>
              </a:rPr>
              <a:t>, sa surface est plus grande (</a:t>
            </a:r>
            <a:r>
              <a:rPr lang="fr-FR" sz="1600" dirty="0">
                <a:solidFill>
                  <a:prstClr val="black"/>
                </a:solidFill>
                <a:sym typeface="Symbol"/>
              </a:rPr>
              <a:t> 50 mm) et ses limites moins nettes.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192838" y="4310063"/>
            <a:ext cx="2879725" cy="1439862"/>
          </a:xfrm>
          <a:prstGeom prst="roundRect">
            <a:avLst>
              <a:gd name="adj" fmla="val 9354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prstClr val="black"/>
                </a:solidFill>
              </a:rPr>
              <a:t>Une réaction d’HS retardée (de type IV)</a:t>
            </a:r>
            <a:r>
              <a:rPr lang="fr-FR" sz="1600" dirty="0">
                <a:solidFill>
                  <a:prstClr val="black"/>
                </a:solidFill>
              </a:rPr>
              <a:t> produit, en </a:t>
            </a:r>
            <a:r>
              <a:rPr lang="fr-FR" sz="1600" b="1" dirty="0">
                <a:solidFill>
                  <a:srgbClr val="FF0000"/>
                </a:solidFill>
              </a:rPr>
              <a:t>24 à 48 heures</a:t>
            </a:r>
            <a:r>
              <a:rPr lang="fr-FR" sz="1600" dirty="0">
                <a:solidFill>
                  <a:prstClr val="black"/>
                </a:solidFill>
              </a:rPr>
              <a:t>, une induration érythémateuse d’environ 5 mm de diamètre.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71438" y="64641"/>
            <a:ext cx="892968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16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2400" b="1" u="sng" dirty="0">
                <a:latin typeface="Comic Sans MS" pitchFamily="66" charset="0"/>
                <a:cs typeface="Times New Roman" pitchFamily="18" charset="0"/>
              </a:rPr>
              <a:t>REACTIONS DE DEFENSE ET MALADIES EN RAPPORT AVEC L’HSR</a:t>
            </a:r>
            <a:endParaRPr lang="fr-FR" sz="2400" dirty="0">
              <a:latin typeface="Comic Sans MS" pitchFamily="66" charset="0"/>
            </a:endParaRPr>
          </a:p>
          <a:p>
            <a:pPr eaLnBrk="0" hangingPunct="0"/>
            <a:endParaRPr lang="fr-FR" sz="2400" dirty="0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fr-FR" sz="2400" dirty="0">
                <a:latin typeface="Comic Sans MS" pitchFamily="66" charset="0"/>
                <a:cs typeface="Times New Roman" pitchFamily="18" charset="0"/>
              </a:rPr>
              <a:t>Les mécanismes </a:t>
            </a:r>
            <a:r>
              <a:rPr lang="fr-FR" sz="2400" b="1" dirty="0">
                <a:latin typeface="Comic Sans MS" pitchFamily="66" charset="0"/>
                <a:cs typeface="Times New Roman" pitchFamily="18" charset="0"/>
              </a:rPr>
              <a:t>d’immunité à médiation cellulaire</a:t>
            </a:r>
            <a:r>
              <a:rPr lang="fr-FR" sz="2400" dirty="0">
                <a:latin typeface="Comic Sans MS" pitchFamily="66" charset="0"/>
                <a:cs typeface="Times New Roman" pitchFamily="18" charset="0"/>
              </a:rPr>
              <a:t> accompagnent probablement </a:t>
            </a:r>
            <a:r>
              <a:rPr lang="fr-FR" sz="2400" b="1" dirty="0">
                <a:latin typeface="Comic Sans MS" pitchFamily="66" charset="0"/>
                <a:cs typeface="Times New Roman" pitchFamily="18" charset="0"/>
              </a:rPr>
              <a:t>toutes les infections</a:t>
            </a:r>
            <a:r>
              <a:rPr lang="fr-FR" sz="2400" dirty="0">
                <a:latin typeface="Comic Sans MS" pitchFamily="66" charset="0"/>
                <a:cs typeface="Times New Roman" pitchFamily="18" charset="0"/>
              </a:rPr>
              <a:t> mais ne se </a:t>
            </a:r>
            <a:r>
              <a:rPr lang="fr-FR" sz="2400" b="1" dirty="0">
                <a:latin typeface="Comic Sans MS" pitchFamily="66" charset="0"/>
                <a:cs typeface="Times New Roman" pitchFamily="18" charset="0"/>
              </a:rPr>
              <a:t>manifestent nettement</a:t>
            </a:r>
            <a:r>
              <a:rPr lang="fr-FR" sz="2400" dirty="0">
                <a:latin typeface="Comic Sans MS" pitchFamily="66" charset="0"/>
                <a:cs typeface="Times New Roman" pitchFamily="18" charset="0"/>
              </a:rPr>
              <a:t> que dans les </a:t>
            </a:r>
            <a:r>
              <a:rPr lang="fr-FR" sz="2400" b="1" dirty="0">
                <a:latin typeface="Comic Sans MS" pitchFamily="66" charset="0"/>
                <a:cs typeface="Times New Roman" pitchFamily="18" charset="0"/>
              </a:rPr>
              <a:t>infections chroniques</a:t>
            </a:r>
            <a:r>
              <a:rPr lang="fr-FR" sz="2400" dirty="0">
                <a:latin typeface="Comic Sans MS" pitchFamily="66" charset="0"/>
                <a:cs typeface="Times New Roman" pitchFamily="18" charset="0"/>
              </a:rPr>
              <a:t> (tuberculose, lèpre, listériose...)</a:t>
            </a:r>
            <a:endParaRPr lang="fr-FR" sz="2400" dirty="0">
              <a:latin typeface="Comic Sans MS" pitchFamily="66" charset="0"/>
            </a:endParaRPr>
          </a:p>
          <a:p>
            <a:pPr eaLnBrk="0" hangingPunct="0"/>
            <a:endParaRPr lang="fr-FR" sz="2400" dirty="0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fr-FR" sz="2400" dirty="0">
                <a:latin typeface="Comic Sans MS" pitchFamily="66" charset="0"/>
                <a:cs typeface="Times New Roman" pitchFamily="18" charset="0"/>
              </a:rPr>
              <a:t>La nature des réactions immunologiques dépend non seulement de la localisation de l’Ag mais aussi de sa nature :</a:t>
            </a:r>
            <a:endParaRPr lang="fr-FR" sz="2400" dirty="0">
              <a:latin typeface="Comic Sans MS" pitchFamily="66" charset="0"/>
            </a:endParaRPr>
          </a:p>
          <a:p>
            <a:pPr lvl="1" eaLnBrk="0" hangingPunct="0"/>
            <a:endParaRPr lang="fr-FR" sz="2400" dirty="0">
              <a:latin typeface="Comic Sans MS" pitchFamily="66" charset="0"/>
            </a:endParaRPr>
          </a:p>
          <a:p>
            <a:pPr lvl="1" eaLnBrk="0" hangingPunct="0">
              <a:buFont typeface="Wingdings" pitchFamily="2" charset="2"/>
              <a:buChar char="Ø"/>
            </a:pPr>
            <a:r>
              <a:rPr lang="fr-FR" sz="2400" dirty="0">
                <a:latin typeface="Comic Sans MS" pitchFamily="66" charset="0"/>
                <a:cs typeface="Times New Roman" pitchFamily="18" charset="0"/>
              </a:rPr>
              <a:t> Dans </a:t>
            </a:r>
            <a:r>
              <a:rPr lang="fr-FR" sz="2400" b="1" dirty="0">
                <a:latin typeface="Comic Sans MS" pitchFamily="66" charset="0"/>
                <a:cs typeface="Times New Roman" pitchFamily="18" charset="0"/>
              </a:rPr>
              <a:t>les infections à germes Gram négatif intracellulaires</a:t>
            </a:r>
            <a:r>
              <a:rPr lang="fr-FR" sz="2400" dirty="0">
                <a:latin typeface="Comic Sans MS" pitchFamily="66" charset="0"/>
                <a:cs typeface="Times New Roman" pitchFamily="18" charset="0"/>
              </a:rPr>
              <a:t>, à bacille de Koch, à bacille , infections à virus, dans les mycoses (surtout candidoses), dans les infestations parasitaires (helminthes, protozoaires) : les mécanismes </a:t>
            </a:r>
            <a:r>
              <a:rPr lang="fr-FR" sz="2400" b="1" dirty="0">
                <a:latin typeface="Comic Sans MS" pitchFamily="66" charset="0"/>
                <a:cs typeface="Times New Roman" pitchFamily="18" charset="0"/>
              </a:rPr>
              <a:t>d’immunité sont à médiation cellulaire</a:t>
            </a:r>
            <a:r>
              <a:rPr lang="fr-FR" sz="2400" dirty="0">
                <a:latin typeface="Comic Sans MS" pitchFamily="66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400" b="1"/>
              <a:t>Réaction d’Hypersensibilité type IV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000" dirty="0"/>
              <a:t>Toutes les réactions d’HS ont en commun:</a:t>
            </a:r>
          </a:p>
          <a:p>
            <a:pPr eaLnBrk="1" hangingPunct="1">
              <a:buFont typeface="Arial" charset="0"/>
              <a:buNone/>
            </a:pPr>
            <a:endParaRPr lang="fr-FR" sz="2000" dirty="0"/>
          </a:p>
          <a:p>
            <a:pPr eaLnBrk="1" hangingPunct="1">
              <a:buFont typeface="Arial" charset="0"/>
              <a:buNone/>
            </a:pPr>
            <a:r>
              <a:rPr lang="fr-FR" sz="2000" dirty="0"/>
              <a:t>            * la nécessité d’une sensibilisation antérieure</a:t>
            </a:r>
          </a:p>
          <a:p>
            <a:pPr eaLnBrk="1" hangingPunct="1">
              <a:buFont typeface="Arial" charset="0"/>
              <a:buNone/>
            </a:pPr>
            <a:endParaRPr lang="fr-FR" sz="2000" dirty="0"/>
          </a:p>
          <a:p>
            <a:pPr eaLnBrk="1" hangingPunct="1">
              <a:buFont typeface="Arial" charset="0"/>
              <a:buNone/>
            </a:pPr>
            <a:r>
              <a:rPr lang="fr-FR" sz="2000" dirty="0"/>
              <a:t>            *se manifestent lors de la </a:t>
            </a:r>
            <a:r>
              <a:rPr lang="fr-FR" sz="2000" b="1" dirty="0"/>
              <a:t>réintroduction</a:t>
            </a:r>
            <a:r>
              <a:rPr lang="fr-FR" sz="2000" dirty="0"/>
              <a:t> de l’Ag ou dans certains cas lors de sa </a:t>
            </a:r>
            <a:r>
              <a:rPr lang="fr-FR" sz="2000" b="1" dirty="0"/>
              <a:t>persistance </a:t>
            </a:r>
            <a:r>
              <a:rPr lang="fr-FR" sz="2000" dirty="0"/>
              <a:t>dans l’organisme</a:t>
            </a:r>
          </a:p>
          <a:p>
            <a:pPr eaLnBrk="1" hangingPunct="1">
              <a:buFont typeface="Arial" charset="0"/>
              <a:buNone/>
            </a:pPr>
            <a:endParaRPr lang="fr-FR" sz="2000" dirty="0"/>
          </a:p>
          <a:p>
            <a:pPr eaLnBrk="1" hangingPunct="1">
              <a:buFont typeface="Arial" charset="0"/>
              <a:buNone/>
            </a:pPr>
            <a:r>
              <a:rPr lang="fr-FR" sz="2000" dirty="0"/>
              <a:t>             * HSR : nécessite quelques jours pour se développer après la 2eme injection de l’Ag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94000">
              <a:srgbClr val="FFF200"/>
            </a:gs>
            <a:gs pos="94000">
              <a:srgbClr val="FF7A00"/>
            </a:gs>
            <a:gs pos="97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57188" y="657225"/>
            <a:ext cx="3071812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fr-FR" sz="1600" u="sng">
                <a:solidFill>
                  <a:srgbClr val="FF0000"/>
                </a:solidFill>
                <a:latin typeface="Calibri" pitchFamily="34" charset="0"/>
                <a:cs typeface="Arial" charset="0"/>
              </a:rPr>
              <a:t> Anticorps :</a:t>
            </a:r>
            <a:endParaRPr lang="fr-FR" sz="1600" u="sng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NON!!</a:t>
            </a:r>
          </a:p>
          <a:p>
            <a:pPr lvl="1" eaLnBrk="0" hangingPunct="0"/>
            <a:endParaRPr lang="fr-FR" sz="1400">
              <a:cs typeface="Arial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fr-FR" sz="1600" u="sng">
                <a:solidFill>
                  <a:srgbClr val="FF0000"/>
                </a:solidFill>
                <a:latin typeface="Calibri" pitchFamily="34" charset="0"/>
                <a:cs typeface="Arial" charset="0"/>
              </a:rPr>
              <a:t> Cellules :</a:t>
            </a:r>
            <a:endParaRPr lang="fr-FR" sz="1600" u="sng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CPA</a:t>
            </a:r>
            <a:endParaRPr lang="fr-FR" sz="1400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Lymphocytes T</a:t>
            </a:r>
            <a:endParaRPr lang="fr-FR" sz="1400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Mo/Mф</a:t>
            </a:r>
          </a:p>
          <a:p>
            <a:pPr lvl="1" eaLnBrk="0" hangingPunct="0"/>
            <a:endParaRPr lang="fr-FR" sz="1400">
              <a:cs typeface="Arial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fr-FR" sz="1600" u="sng">
                <a:solidFill>
                  <a:srgbClr val="FF0000"/>
                </a:solidFill>
                <a:latin typeface="Calibri" pitchFamily="34" charset="0"/>
                <a:cs typeface="Arial" charset="0"/>
              </a:rPr>
              <a:t> Mécanisme :</a:t>
            </a:r>
            <a:endParaRPr lang="fr-FR" sz="1600" u="sng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Présentation d’antigènes</a:t>
            </a:r>
            <a:endParaRPr lang="fr-FR" sz="1400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Prolifération lymphocytaire</a:t>
            </a:r>
            <a:endParaRPr lang="fr-FR" sz="1400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Production de cytokines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Activation des Mo/Mф</a:t>
            </a:r>
            <a:endParaRPr lang="fr-FR" sz="1400">
              <a:cs typeface="Arial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714875" y="649288"/>
            <a:ext cx="4429125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fr-FR" sz="1600" u="sng">
                <a:solidFill>
                  <a:srgbClr val="FF0000"/>
                </a:solidFill>
                <a:latin typeface="Calibri" pitchFamily="34" charset="0"/>
                <a:cs typeface="Arial" charset="0"/>
              </a:rPr>
              <a:t> Conséquences :</a:t>
            </a:r>
            <a:endParaRPr lang="fr-FR" sz="1600" u="sng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Lésions indurées riches en cellules mononucléées</a:t>
            </a:r>
            <a:endParaRPr lang="fr-FR" sz="1400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Inflammation chronique</a:t>
            </a:r>
          </a:p>
          <a:p>
            <a:pPr lvl="1" eaLnBrk="0" hangingPunct="0"/>
            <a:endParaRPr lang="fr-FR" sz="1400">
              <a:cs typeface="Arial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fr-FR" sz="1600" u="sng">
                <a:solidFill>
                  <a:srgbClr val="FF0000"/>
                </a:solidFill>
                <a:latin typeface="Calibri" pitchFamily="34" charset="0"/>
                <a:cs typeface="Arial" charset="0"/>
              </a:rPr>
              <a:t> Conditions :</a:t>
            </a:r>
            <a:endParaRPr lang="fr-FR" sz="1600" u="sng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Reconnaissance d’un antigène</a:t>
            </a:r>
            <a:endParaRPr lang="fr-FR" sz="1400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Parfois contact très ancien : auto-entretien</a:t>
            </a:r>
          </a:p>
          <a:p>
            <a:pPr lvl="1" eaLnBrk="0" hangingPunct="0"/>
            <a:endParaRPr lang="fr-FR" sz="1400">
              <a:cs typeface="Arial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fr-FR" sz="1600" u="sng">
                <a:solidFill>
                  <a:srgbClr val="FF0000"/>
                </a:solidFill>
                <a:latin typeface="Calibri" pitchFamily="34" charset="0"/>
                <a:cs typeface="Arial" charset="0"/>
              </a:rPr>
              <a:t> En physiologie :</a:t>
            </a:r>
            <a:endParaRPr lang="fr-FR" sz="1600" u="sng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Réponses immunitaires cellulaires</a:t>
            </a:r>
          </a:p>
          <a:p>
            <a:pPr lvl="1" eaLnBrk="0" hangingPunct="0"/>
            <a:endParaRPr lang="fr-FR" sz="1400">
              <a:cs typeface="Arial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fr-FR" sz="1600" u="sng">
                <a:solidFill>
                  <a:srgbClr val="FF0000"/>
                </a:solidFill>
                <a:latin typeface="Calibri" pitchFamily="34" charset="0"/>
                <a:cs typeface="Arial" charset="0"/>
              </a:rPr>
              <a:t> Exploration :</a:t>
            </a:r>
            <a:endParaRPr lang="fr-FR" sz="1600" u="sng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Tests cutanés à positivation tardive</a:t>
            </a:r>
            <a:endParaRPr lang="fr-FR" sz="1400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Tests d’activation lymphocytaire in vitro</a:t>
            </a:r>
            <a:endParaRPr lang="fr-FR" sz="1400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08" y="-24"/>
            <a:ext cx="457458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fr-FR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Type IV : Hypersensibilité retardée</a:t>
            </a:r>
            <a:endParaRPr lang="fr-FR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857250" y="4079875"/>
            <a:ext cx="7643813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fr-FR" sz="1600" u="sng">
                <a:solidFill>
                  <a:srgbClr val="FF0000"/>
                </a:solidFill>
                <a:latin typeface="Calibri" pitchFamily="34" charset="0"/>
                <a:cs typeface="Arial" charset="0"/>
              </a:rPr>
              <a:t> Maladies :</a:t>
            </a:r>
            <a:endParaRPr lang="fr-FR" sz="1600" u="sng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Dermites de contact : Nickel, Mercure, Ciment, Cosmétiques, Caoutchouc ....</a:t>
            </a:r>
            <a:endParaRPr lang="fr-FR" sz="1400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Granulomes</a:t>
            </a:r>
            <a:endParaRPr lang="fr-FR" sz="1400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Maladies auto-immunes chroniques</a:t>
            </a:r>
            <a:endParaRPr lang="fr-FR" sz="1400">
              <a:cs typeface="Arial" charset="0"/>
            </a:endParaRPr>
          </a:p>
          <a:p>
            <a:pPr lvl="3" eaLnBrk="0" hangingPunct="0">
              <a:buFont typeface="Wingdings" pitchFamily="2" charset="2"/>
              <a:buChar char="Ø"/>
            </a:pPr>
            <a:r>
              <a:rPr lang="fr-FR" sz="1400">
                <a:latin typeface="Calibri" pitchFamily="34" charset="0"/>
                <a:cs typeface="Arial" charset="0"/>
              </a:rPr>
              <a:t> Polyarthrite rhumatoïde : pannus synovial, destruction du cartilage puis de l’os</a:t>
            </a:r>
            <a:endParaRPr lang="fr-FR" sz="1400">
              <a:cs typeface="Arial" charset="0"/>
            </a:endParaRPr>
          </a:p>
          <a:p>
            <a:pPr lvl="3" eaLnBrk="0" hangingPunct="0">
              <a:buFont typeface="Wingdings" pitchFamily="2" charset="2"/>
              <a:buChar char="Ø"/>
            </a:pPr>
            <a:r>
              <a:rPr lang="fr-FR" sz="1400">
                <a:latin typeface="Calibri" pitchFamily="34" charset="0"/>
                <a:cs typeface="Arial" charset="0"/>
              </a:rPr>
              <a:t> Diabète insulino-dépendant : destruction des ilôts de Langerhans</a:t>
            </a:r>
            <a:endParaRPr lang="fr-FR" sz="1400">
              <a:cs typeface="Arial" charset="0"/>
            </a:endParaRPr>
          </a:p>
          <a:p>
            <a:pPr lvl="3" eaLnBrk="0" hangingPunct="0">
              <a:buFont typeface="Wingdings" pitchFamily="2" charset="2"/>
              <a:buChar char="Ø"/>
            </a:pPr>
            <a:r>
              <a:rPr lang="fr-FR" sz="1400">
                <a:latin typeface="Calibri" pitchFamily="34" charset="0"/>
                <a:cs typeface="Arial" charset="0"/>
              </a:rPr>
              <a:t> Thyroïdites lymphocytaires : destruction ou hyperactivation du tissu thyroïdien</a:t>
            </a:r>
            <a:endParaRPr lang="fr-FR" sz="1400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Cholestéatome</a:t>
            </a:r>
            <a:endParaRPr lang="fr-FR" sz="1400">
              <a:cs typeface="Arial" charset="0"/>
            </a:endParaRPr>
          </a:p>
          <a:p>
            <a:pPr lvl="3" eaLnBrk="0" hangingPunct="0">
              <a:buFont typeface="Wingdings" pitchFamily="2" charset="2"/>
              <a:buChar char="Ø"/>
            </a:pPr>
            <a:r>
              <a:rPr lang="fr-FR" sz="1400">
                <a:latin typeface="Calibri" pitchFamily="34" charset="0"/>
                <a:cs typeface="Arial" charset="0"/>
              </a:rPr>
              <a:t> Prolifération tissulaire aux dépends du tympan, des osselets, voire du rocher</a:t>
            </a:r>
            <a:endParaRPr lang="fr-FR" sz="1400">
              <a:cs typeface="Arial" charset="0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fr-FR" sz="1400">
                <a:latin typeface="Calibri" pitchFamily="34" charset="0"/>
                <a:cs typeface="Arial" charset="0"/>
              </a:rPr>
              <a:t> Parodontopathies</a:t>
            </a:r>
            <a:endParaRPr lang="fr-FR" sz="1400">
              <a:cs typeface="Arial" charset="0"/>
            </a:endParaRPr>
          </a:p>
          <a:p>
            <a:pPr lvl="3" eaLnBrk="0" hangingPunct="0">
              <a:buFont typeface="Wingdings" pitchFamily="2" charset="2"/>
              <a:buChar char="Ø"/>
            </a:pPr>
            <a:r>
              <a:rPr lang="fr-FR" sz="1400">
                <a:latin typeface="Calibri" pitchFamily="34" charset="0"/>
                <a:cs typeface="Arial" charset="0"/>
              </a:rPr>
              <a:t> Proliférations gingivales, lyse osseuse, chute des dents</a:t>
            </a:r>
            <a:endParaRPr lang="fr-FR" sz="1400">
              <a:cs typeface="Arial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-530" y="463480"/>
            <a:ext cx="9180000" cy="10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-11616" y="3916874"/>
            <a:ext cx="9180000" cy="10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535438" y="571480"/>
            <a:ext cx="108000" cy="334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24125" y="377825"/>
            <a:ext cx="350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1">
                <a:solidFill>
                  <a:srgbClr val="C00000"/>
                </a:solidFill>
                <a:latin typeface="Times"/>
              </a:rPr>
              <a:t>Hypersensibilité de type I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930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>
              <a:latin typeface="Times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05200" y="1652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>
              <a:latin typeface="Times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900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>
              <a:latin typeface="Times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322638" y="58832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>
              <a:latin typeface="Times"/>
            </a:endParaRPr>
          </a:p>
          <a:p>
            <a:pPr eaLnBrk="0" hangingPunct="0"/>
            <a:endParaRPr lang="fr-FR">
              <a:latin typeface="Times"/>
            </a:endParaRPr>
          </a:p>
        </p:txBody>
      </p:sp>
      <p:graphicFrame>
        <p:nvGraphicFramePr>
          <p:cNvPr id="8199" name="Group 7"/>
          <p:cNvGraphicFramePr>
            <a:graphicFrameLocks noGrp="1"/>
          </p:cNvGraphicFramePr>
          <p:nvPr/>
        </p:nvGraphicFramePr>
        <p:xfrm>
          <a:off x="177800" y="1104900"/>
          <a:ext cx="8839200" cy="46609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Effecteur du système immunitaire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responsable de l’hypersensibilité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IgE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Antigène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Antigène soluble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Mécanisme effecteur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Activation des mastocytes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Exemples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de réactions d’hypersensibilité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Rhinite, allergie, asthme,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Anaphylaxie systémique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Médicament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5283200" y="2970213"/>
            <a:ext cx="2087563" cy="1060450"/>
            <a:chOff x="2200" y="1871"/>
            <a:chExt cx="1315" cy="668"/>
          </a:xfrm>
        </p:grpSpPr>
        <p:sp>
          <p:nvSpPr>
            <p:cNvPr id="8374" name="Freeform 25" descr="10 %"/>
            <p:cNvSpPr>
              <a:spLocks/>
            </p:cNvSpPr>
            <p:nvPr/>
          </p:nvSpPr>
          <p:spPr bwMode="auto">
            <a:xfrm rot="1431610">
              <a:off x="2517" y="1871"/>
              <a:ext cx="670" cy="668"/>
            </a:xfrm>
            <a:custGeom>
              <a:avLst/>
              <a:gdLst>
                <a:gd name="T0" fmla="*/ 0 w 1814"/>
                <a:gd name="T1" fmla="*/ 0 h 1738"/>
                <a:gd name="T2" fmla="*/ 0 w 1814"/>
                <a:gd name="T3" fmla="*/ 0 h 1738"/>
                <a:gd name="T4" fmla="*/ 0 w 1814"/>
                <a:gd name="T5" fmla="*/ 0 h 1738"/>
                <a:gd name="T6" fmla="*/ 0 w 1814"/>
                <a:gd name="T7" fmla="*/ 0 h 1738"/>
                <a:gd name="T8" fmla="*/ 0 w 1814"/>
                <a:gd name="T9" fmla="*/ 0 h 1738"/>
                <a:gd name="T10" fmla="*/ 0 w 1814"/>
                <a:gd name="T11" fmla="*/ 0 h 1738"/>
                <a:gd name="T12" fmla="*/ 0 w 1814"/>
                <a:gd name="T13" fmla="*/ 0 h 1738"/>
                <a:gd name="T14" fmla="*/ 0 w 1814"/>
                <a:gd name="T15" fmla="*/ 0 h 1738"/>
                <a:gd name="T16" fmla="*/ 0 w 1814"/>
                <a:gd name="T17" fmla="*/ 0 h 1738"/>
                <a:gd name="T18" fmla="*/ 0 w 1814"/>
                <a:gd name="T19" fmla="*/ 0 h 1738"/>
                <a:gd name="T20" fmla="*/ 0 w 1814"/>
                <a:gd name="T21" fmla="*/ 0 h 1738"/>
                <a:gd name="T22" fmla="*/ 0 w 1814"/>
                <a:gd name="T23" fmla="*/ 0 h 1738"/>
                <a:gd name="T24" fmla="*/ 0 w 1814"/>
                <a:gd name="T25" fmla="*/ 0 h 1738"/>
                <a:gd name="T26" fmla="*/ 0 w 1814"/>
                <a:gd name="T27" fmla="*/ 0 h 1738"/>
                <a:gd name="T28" fmla="*/ 0 w 1814"/>
                <a:gd name="T29" fmla="*/ 0 h 1738"/>
                <a:gd name="T30" fmla="*/ 0 w 1814"/>
                <a:gd name="T31" fmla="*/ 0 h 1738"/>
                <a:gd name="T32" fmla="*/ 0 w 1814"/>
                <a:gd name="T33" fmla="*/ 0 h 1738"/>
                <a:gd name="T34" fmla="*/ 0 w 1814"/>
                <a:gd name="T35" fmla="*/ 0 h 1738"/>
                <a:gd name="T36" fmla="*/ 0 w 1814"/>
                <a:gd name="T37" fmla="*/ 0 h 1738"/>
                <a:gd name="T38" fmla="*/ 0 w 1814"/>
                <a:gd name="T39" fmla="*/ 0 h 1738"/>
                <a:gd name="T40" fmla="*/ 0 w 1814"/>
                <a:gd name="T41" fmla="*/ 0 h 1738"/>
                <a:gd name="T42" fmla="*/ 0 w 1814"/>
                <a:gd name="T43" fmla="*/ 0 h 1738"/>
                <a:gd name="T44" fmla="*/ 0 w 1814"/>
                <a:gd name="T45" fmla="*/ 0 h 1738"/>
                <a:gd name="T46" fmla="*/ 0 w 1814"/>
                <a:gd name="T47" fmla="*/ 0 h 1738"/>
                <a:gd name="T48" fmla="*/ 0 w 1814"/>
                <a:gd name="T49" fmla="*/ 0 h 1738"/>
                <a:gd name="T50" fmla="*/ 0 w 1814"/>
                <a:gd name="T51" fmla="*/ 0 h 1738"/>
                <a:gd name="T52" fmla="*/ 0 w 1814"/>
                <a:gd name="T53" fmla="*/ 0 h 1738"/>
                <a:gd name="T54" fmla="*/ 0 w 1814"/>
                <a:gd name="T55" fmla="*/ 0 h 1738"/>
                <a:gd name="T56" fmla="*/ 0 w 1814"/>
                <a:gd name="T57" fmla="*/ 0 h 1738"/>
                <a:gd name="T58" fmla="*/ 0 w 1814"/>
                <a:gd name="T59" fmla="*/ 0 h 1738"/>
                <a:gd name="T60" fmla="*/ 0 w 1814"/>
                <a:gd name="T61" fmla="*/ 0 h 1738"/>
                <a:gd name="T62" fmla="*/ 0 w 1814"/>
                <a:gd name="T63" fmla="*/ 0 h 1738"/>
                <a:gd name="T64" fmla="*/ 0 w 1814"/>
                <a:gd name="T65" fmla="*/ 0 h 1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14"/>
                <a:gd name="T100" fmla="*/ 0 h 1738"/>
                <a:gd name="T101" fmla="*/ 1814 w 1814"/>
                <a:gd name="T102" fmla="*/ 1738 h 17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14" h="1738">
                  <a:moveTo>
                    <a:pt x="492" y="234"/>
                  </a:moveTo>
                  <a:cubicBezTo>
                    <a:pt x="439" y="264"/>
                    <a:pt x="295" y="204"/>
                    <a:pt x="265" y="234"/>
                  </a:cubicBezTo>
                  <a:cubicBezTo>
                    <a:pt x="235" y="264"/>
                    <a:pt x="333" y="378"/>
                    <a:pt x="310" y="415"/>
                  </a:cubicBezTo>
                  <a:cubicBezTo>
                    <a:pt x="287" y="452"/>
                    <a:pt x="114" y="437"/>
                    <a:pt x="129" y="460"/>
                  </a:cubicBezTo>
                  <a:cubicBezTo>
                    <a:pt x="144" y="483"/>
                    <a:pt x="416" y="521"/>
                    <a:pt x="401" y="551"/>
                  </a:cubicBezTo>
                  <a:cubicBezTo>
                    <a:pt x="386" y="581"/>
                    <a:pt x="76" y="612"/>
                    <a:pt x="38" y="642"/>
                  </a:cubicBezTo>
                  <a:cubicBezTo>
                    <a:pt x="0" y="672"/>
                    <a:pt x="166" y="703"/>
                    <a:pt x="174" y="733"/>
                  </a:cubicBezTo>
                  <a:cubicBezTo>
                    <a:pt x="182" y="763"/>
                    <a:pt x="61" y="800"/>
                    <a:pt x="84" y="823"/>
                  </a:cubicBezTo>
                  <a:cubicBezTo>
                    <a:pt x="107" y="846"/>
                    <a:pt x="318" y="831"/>
                    <a:pt x="310" y="869"/>
                  </a:cubicBezTo>
                  <a:cubicBezTo>
                    <a:pt x="302" y="907"/>
                    <a:pt x="53" y="1012"/>
                    <a:pt x="38" y="1050"/>
                  </a:cubicBezTo>
                  <a:cubicBezTo>
                    <a:pt x="23" y="1088"/>
                    <a:pt x="197" y="1050"/>
                    <a:pt x="220" y="1095"/>
                  </a:cubicBezTo>
                  <a:cubicBezTo>
                    <a:pt x="243" y="1140"/>
                    <a:pt x="129" y="1292"/>
                    <a:pt x="174" y="1322"/>
                  </a:cubicBezTo>
                  <a:cubicBezTo>
                    <a:pt x="219" y="1352"/>
                    <a:pt x="447" y="1262"/>
                    <a:pt x="492" y="1277"/>
                  </a:cubicBezTo>
                  <a:cubicBezTo>
                    <a:pt x="537" y="1292"/>
                    <a:pt x="402" y="1406"/>
                    <a:pt x="447" y="1413"/>
                  </a:cubicBezTo>
                  <a:cubicBezTo>
                    <a:pt x="492" y="1420"/>
                    <a:pt x="711" y="1307"/>
                    <a:pt x="764" y="1322"/>
                  </a:cubicBezTo>
                  <a:cubicBezTo>
                    <a:pt x="817" y="1337"/>
                    <a:pt x="704" y="1519"/>
                    <a:pt x="764" y="1504"/>
                  </a:cubicBezTo>
                  <a:cubicBezTo>
                    <a:pt x="824" y="1489"/>
                    <a:pt x="1067" y="1193"/>
                    <a:pt x="1127" y="1231"/>
                  </a:cubicBezTo>
                  <a:cubicBezTo>
                    <a:pt x="1187" y="1269"/>
                    <a:pt x="1104" y="1722"/>
                    <a:pt x="1127" y="1730"/>
                  </a:cubicBezTo>
                  <a:cubicBezTo>
                    <a:pt x="1150" y="1738"/>
                    <a:pt x="1172" y="1337"/>
                    <a:pt x="1263" y="1277"/>
                  </a:cubicBezTo>
                  <a:cubicBezTo>
                    <a:pt x="1354" y="1217"/>
                    <a:pt x="1626" y="1398"/>
                    <a:pt x="1671" y="1368"/>
                  </a:cubicBezTo>
                  <a:cubicBezTo>
                    <a:pt x="1716" y="1338"/>
                    <a:pt x="1527" y="1163"/>
                    <a:pt x="1535" y="1095"/>
                  </a:cubicBezTo>
                  <a:cubicBezTo>
                    <a:pt x="1543" y="1027"/>
                    <a:pt x="1724" y="1012"/>
                    <a:pt x="1717" y="959"/>
                  </a:cubicBezTo>
                  <a:cubicBezTo>
                    <a:pt x="1710" y="906"/>
                    <a:pt x="1475" y="853"/>
                    <a:pt x="1490" y="778"/>
                  </a:cubicBezTo>
                  <a:cubicBezTo>
                    <a:pt x="1505" y="703"/>
                    <a:pt x="1800" y="574"/>
                    <a:pt x="1807" y="506"/>
                  </a:cubicBezTo>
                  <a:cubicBezTo>
                    <a:pt x="1814" y="438"/>
                    <a:pt x="1580" y="438"/>
                    <a:pt x="1535" y="370"/>
                  </a:cubicBezTo>
                  <a:cubicBezTo>
                    <a:pt x="1490" y="302"/>
                    <a:pt x="1588" y="105"/>
                    <a:pt x="1535" y="97"/>
                  </a:cubicBezTo>
                  <a:cubicBezTo>
                    <a:pt x="1482" y="89"/>
                    <a:pt x="1293" y="331"/>
                    <a:pt x="1218" y="324"/>
                  </a:cubicBezTo>
                  <a:cubicBezTo>
                    <a:pt x="1143" y="317"/>
                    <a:pt x="1120" y="52"/>
                    <a:pt x="1082" y="52"/>
                  </a:cubicBezTo>
                  <a:cubicBezTo>
                    <a:pt x="1044" y="52"/>
                    <a:pt x="1044" y="331"/>
                    <a:pt x="991" y="324"/>
                  </a:cubicBezTo>
                  <a:cubicBezTo>
                    <a:pt x="938" y="317"/>
                    <a:pt x="809" y="14"/>
                    <a:pt x="764" y="7"/>
                  </a:cubicBezTo>
                  <a:cubicBezTo>
                    <a:pt x="719" y="0"/>
                    <a:pt x="749" y="272"/>
                    <a:pt x="719" y="279"/>
                  </a:cubicBezTo>
                  <a:cubicBezTo>
                    <a:pt x="689" y="286"/>
                    <a:pt x="621" y="59"/>
                    <a:pt x="583" y="52"/>
                  </a:cubicBezTo>
                  <a:cubicBezTo>
                    <a:pt x="545" y="45"/>
                    <a:pt x="545" y="204"/>
                    <a:pt x="492" y="234"/>
                  </a:cubicBezTo>
                  <a:close/>
                </a:path>
              </a:pathLst>
            </a:custGeom>
            <a:pattFill prst="pct10">
              <a:fgClr>
                <a:srgbClr val="993300"/>
              </a:fgClr>
              <a:bgClr>
                <a:schemeClr val="bg1"/>
              </a:bgClr>
            </a:patt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8375" name="Group 26"/>
            <p:cNvGrpSpPr>
              <a:grpSpLocks/>
            </p:cNvGrpSpPr>
            <p:nvPr/>
          </p:nvGrpSpPr>
          <p:grpSpPr bwMode="auto">
            <a:xfrm>
              <a:off x="3333" y="1923"/>
              <a:ext cx="182" cy="180"/>
              <a:chOff x="3333" y="2614"/>
              <a:chExt cx="182" cy="180"/>
            </a:xfrm>
          </p:grpSpPr>
          <p:grpSp>
            <p:nvGrpSpPr>
              <p:cNvPr id="8405" name="Group 27"/>
              <p:cNvGrpSpPr>
                <a:grpSpLocks/>
              </p:cNvGrpSpPr>
              <p:nvPr/>
            </p:nvGrpSpPr>
            <p:grpSpPr bwMode="auto">
              <a:xfrm rot="10800000">
                <a:off x="3333" y="2614"/>
                <a:ext cx="181" cy="90"/>
                <a:chOff x="681" y="1353"/>
                <a:chExt cx="257" cy="149"/>
              </a:xfrm>
            </p:grpSpPr>
            <p:sp>
              <p:nvSpPr>
                <p:cNvPr id="8410" name="Oval 28"/>
                <p:cNvSpPr>
                  <a:spLocks noChangeArrowheads="1"/>
                </p:cNvSpPr>
                <p:nvPr/>
              </p:nvSpPr>
              <p:spPr bwMode="auto">
                <a:xfrm>
                  <a:off x="756" y="1464"/>
                  <a:ext cx="107" cy="3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" name="Oval 29"/>
                <p:cNvSpPr>
                  <a:spLocks noChangeArrowheads="1"/>
                </p:cNvSpPr>
                <p:nvPr/>
              </p:nvSpPr>
              <p:spPr bwMode="auto">
                <a:xfrm>
                  <a:off x="681" y="1399"/>
                  <a:ext cx="257" cy="1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87843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3399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412" name="Oval 30"/>
                <p:cNvSpPr>
                  <a:spLocks noChangeArrowheads="1"/>
                </p:cNvSpPr>
                <p:nvPr/>
              </p:nvSpPr>
              <p:spPr bwMode="auto">
                <a:xfrm>
                  <a:off x="899" y="1384"/>
                  <a:ext cx="36" cy="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8406" name="Group 31"/>
              <p:cNvGrpSpPr>
                <a:grpSpLocks/>
              </p:cNvGrpSpPr>
              <p:nvPr/>
            </p:nvGrpSpPr>
            <p:grpSpPr bwMode="auto">
              <a:xfrm rot="8814569">
                <a:off x="3334" y="2704"/>
                <a:ext cx="181" cy="90"/>
                <a:chOff x="681" y="1353"/>
                <a:chExt cx="257" cy="149"/>
              </a:xfrm>
            </p:grpSpPr>
            <p:sp>
              <p:nvSpPr>
                <p:cNvPr id="8407" name="Oval 32"/>
                <p:cNvSpPr>
                  <a:spLocks noChangeArrowheads="1"/>
                </p:cNvSpPr>
                <p:nvPr/>
              </p:nvSpPr>
              <p:spPr bwMode="auto">
                <a:xfrm>
                  <a:off x="756" y="1464"/>
                  <a:ext cx="107" cy="3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" name="Oval 33"/>
                <p:cNvSpPr>
                  <a:spLocks noChangeArrowheads="1"/>
                </p:cNvSpPr>
                <p:nvPr/>
              </p:nvSpPr>
              <p:spPr bwMode="auto">
                <a:xfrm>
                  <a:off x="681" y="1366"/>
                  <a:ext cx="257" cy="12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87843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3399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409" name="Oval 34"/>
                <p:cNvSpPr>
                  <a:spLocks noChangeArrowheads="1"/>
                </p:cNvSpPr>
                <p:nvPr/>
              </p:nvSpPr>
              <p:spPr bwMode="auto">
                <a:xfrm>
                  <a:off x="899" y="1384"/>
                  <a:ext cx="36" cy="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8376" name="Group 35"/>
            <p:cNvGrpSpPr>
              <a:grpSpLocks/>
            </p:cNvGrpSpPr>
            <p:nvPr/>
          </p:nvGrpSpPr>
          <p:grpSpPr bwMode="auto">
            <a:xfrm rot="-9517763">
              <a:off x="2200" y="2149"/>
              <a:ext cx="182" cy="180"/>
              <a:chOff x="3333" y="2614"/>
              <a:chExt cx="182" cy="180"/>
            </a:xfrm>
          </p:grpSpPr>
          <p:grpSp>
            <p:nvGrpSpPr>
              <p:cNvPr id="8397" name="Group 36"/>
              <p:cNvGrpSpPr>
                <a:grpSpLocks/>
              </p:cNvGrpSpPr>
              <p:nvPr/>
            </p:nvGrpSpPr>
            <p:grpSpPr bwMode="auto">
              <a:xfrm rot="10800000">
                <a:off x="3333" y="2614"/>
                <a:ext cx="181" cy="90"/>
                <a:chOff x="681" y="1353"/>
                <a:chExt cx="257" cy="149"/>
              </a:xfrm>
            </p:grpSpPr>
            <p:sp>
              <p:nvSpPr>
                <p:cNvPr id="8402" name="Oval 37"/>
                <p:cNvSpPr>
                  <a:spLocks noChangeArrowheads="1"/>
                </p:cNvSpPr>
                <p:nvPr/>
              </p:nvSpPr>
              <p:spPr bwMode="auto">
                <a:xfrm>
                  <a:off x="756" y="1464"/>
                  <a:ext cx="107" cy="3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" name="Oval 38"/>
                <p:cNvSpPr>
                  <a:spLocks noChangeArrowheads="1"/>
                </p:cNvSpPr>
                <p:nvPr/>
              </p:nvSpPr>
              <p:spPr bwMode="auto">
                <a:xfrm>
                  <a:off x="574" y="1315"/>
                  <a:ext cx="257" cy="1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87843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3399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404" name="Oval 39"/>
                <p:cNvSpPr>
                  <a:spLocks noChangeArrowheads="1"/>
                </p:cNvSpPr>
                <p:nvPr/>
              </p:nvSpPr>
              <p:spPr bwMode="auto">
                <a:xfrm>
                  <a:off x="899" y="1384"/>
                  <a:ext cx="36" cy="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8398" name="Group 40"/>
              <p:cNvGrpSpPr>
                <a:grpSpLocks/>
              </p:cNvGrpSpPr>
              <p:nvPr/>
            </p:nvGrpSpPr>
            <p:grpSpPr bwMode="auto">
              <a:xfrm rot="8814569">
                <a:off x="3334" y="2704"/>
                <a:ext cx="181" cy="90"/>
                <a:chOff x="681" y="1353"/>
                <a:chExt cx="257" cy="149"/>
              </a:xfrm>
            </p:grpSpPr>
            <p:sp>
              <p:nvSpPr>
                <p:cNvPr id="8399" name="Oval 41"/>
                <p:cNvSpPr>
                  <a:spLocks noChangeArrowheads="1"/>
                </p:cNvSpPr>
                <p:nvPr/>
              </p:nvSpPr>
              <p:spPr bwMode="auto">
                <a:xfrm>
                  <a:off x="756" y="1464"/>
                  <a:ext cx="107" cy="3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" name="Oval 42"/>
                <p:cNvSpPr>
                  <a:spLocks noChangeArrowheads="1"/>
                </p:cNvSpPr>
                <p:nvPr/>
              </p:nvSpPr>
              <p:spPr bwMode="auto">
                <a:xfrm>
                  <a:off x="622" y="1281"/>
                  <a:ext cx="257" cy="12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87843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3399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401" name="Oval 43"/>
                <p:cNvSpPr>
                  <a:spLocks noChangeArrowheads="1"/>
                </p:cNvSpPr>
                <p:nvPr/>
              </p:nvSpPr>
              <p:spPr bwMode="auto">
                <a:xfrm>
                  <a:off x="899" y="1384"/>
                  <a:ext cx="36" cy="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8377" name="Group 44"/>
            <p:cNvGrpSpPr>
              <a:grpSpLocks/>
            </p:cNvGrpSpPr>
            <p:nvPr/>
          </p:nvGrpSpPr>
          <p:grpSpPr bwMode="auto">
            <a:xfrm rot="2321561">
              <a:off x="2381" y="1979"/>
              <a:ext cx="181" cy="226"/>
              <a:chOff x="567" y="888"/>
              <a:chExt cx="1088" cy="727"/>
            </a:xfrm>
          </p:grpSpPr>
          <p:sp>
            <p:nvSpPr>
              <p:cNvPr id="8393" name="Freeform 45"/>
              <p:cNvSpPr>
                <a:spLocks/>
              </p:cNvSpPr>
              <p:nvPr/>
            </p:nvSpPr>
            <p:spPr bwMode="auto">
              <a:xfrm rot="-5400000">
                <a:off x="595" y="1341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94" name="Freeform 46"/>
              <p:cNvSpPr>
                <a:spLocks/>
              </p:cNvSpPr>
              <p:nvPr/>
            </p:nvSpPr>
            <p:spPr bwMode="auto">
              <a:xfrm rot="-5400000">
                <a:off x="954" y="876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95" name="Freeform 47"/>
              <p:cNvSpPr>
                <a:spLocks/>
              </p:cNvSpPr>
              <p:nvPr/>
            </p:nvSpPr>
            <p:spPr bwMode="auto">
              <a:xfrm rot="-5400000">
                <a:off x="595" y="892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96" name="Freeform 48"/>
              <p:cNvSpPr>
                <a:spLocks/>
              </p:cNvSpPr>
              <p:nvPr/>
            </p:nvSpPr>
            <p:spPr bwMode="auto">
              <a:xfrm rot="16200000" flipH="1">
                <a:off x="841" y="614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378" name="Group 49"/>
            <p:cNvGrpSpPr>
              <a:grpSpLocks/>
            </p:cNvGrpSpPr>
            <p:nvPr/>
          </p:nvGrpSpPr>
          <p:grpSpPr bwMode="auto">
            <a:xfrm rot="7313805">
              <a:off x="3129" y="1866"/>
              <a:ext cx="181" cy="226"/>
              <a:chOff x="567" y="888"/>
              <a:chExt cx="1088" cy="727"/>
            </a:xfrm>
          </p:grpSpPr>
          <p:sp>
            <p:nvSpPr>
              <p:cNvPr id="8389" name="Freeform 50"/>
              <p:cNvSpPr>
                <a:spLocks/>
              </p:cNvSpPr>
              <p:nvPr/>
            </p:nvSpPr>
            <p:spPr bwMode="auto">
              <a:xfrm rot="-5400000">
                <a:off x="595" y="1341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90" name="Freeform 51"/>
              <p:cNvSpPr>
                <a:spLocks/>
              </p:cNvSpPr>
              <p:nvPr/>
            </p:nvSpPr>
            <p:spPr bwMode="auto">
              <a:xfrm rot="-5400000">
                <a:off x="954" y="876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91" name="Freeform 52"/>
              <p:cNvSpPr>
                <a:spLocks/>
              </p:cNvSpPr>
              <p:nvPr/>
            </p:nvSpPr>
            <p:spPr bwMode="auto">
              <a:xfrm rot="-5400000">
                <a:off x="595" y="892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92" name="Freeform 53"/>
              <p:cNvSpPr>
                <a:spLocks/>
              </p:cNvSpPr>
              <p:nvPr/>
            </p:nvSpPr>
            <p:spPr bwMode="auto">
              <a:xfrm rot="16200000" flipH="1">
                <a:off x="841" y="614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379" name="Group 54"/>
            <p:cNvGrpSpPr>
              <a:grpSpLocks/>
            </p:cNvGrpSpPr>
            <p:nvPr/>
          </p:nvGrpSpPr>
          <p:grpSpPr bwMode="auto">
            <a:xfrm rot="-9509952">
              <a:off x="3198" y="2070"/>
              <a:ext cx="181" cy="226"/>
              <a:chOff x="567" y="888"/>
              <a:chExt cx="1088" cy="727"/>
            </a:xfrm>
          </p:grpSpPr>
          <p:sp>
            <p:nvSpPr>
              <p:cNvPr id="6" name="Freeform 55"/>
              <p:cNvSpPr>
                <a:spLocks/>
              </p:cNvSpPr>
              <p:nvPr/>
            </p:nvSpPr>
            <p:spPr bwMode="auto">
              <a:xfrm rot="-5400000">
                <a:off x="595" y="1341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86" name="Freeform 56"/>
              <p:cNvSpPr>
                <a:spLocks/>
              </p:cNvSpPr>
              <p:nvPr/>
            </p:nvSpPr>
            <p:spPr bwMode="auto">
              <a:xfrm rot="-5400000">
                <a:off x="954" y="876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87" name="Freeform 57"/>
              <p:cNvSpPr>
                <a:spLocks/>
              </p:cNvSpPr>
              <p:nvPr/>
            </p:nvSpPr>
            <p:spPr bwMode="auto">
              <a:xfrm rot="-5400000">
                <a:off x="595" y="892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88" name="Freeform 58"/>
              <p:cNvSpPr>
                <a:spLocks/>
              </p:cNvSpPr>
              <p:nvPr/>
            </p:nvSpPr>
            <p:spPr bwMode="auto">
              <a:xfrm rot="16200000" flipH="1">
                <a:off x="841" y="614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380" name="Group 59"/>
            <p:cNvGrpSpPr>
              <a:grpSpLocks/>
            </p:cNvGrpSpPr>
            <p:nvPr/>
          </p:nvGrpSpPr>
          <p:grpSpPr bwMode="auto">
            <a:xfrm rot="-2695309">
              <a:off x="2403" y="2205"/>
              <a:ext cx="181" cy="226"/>
              <a:chOff x="567" y="888"/>
              <a:chExt cx="1088" cy="727"/>
            </a:xfrm>
          </p:grpSpPr>
          <p:sp>
            <p:nvSpPr>
              <p:cNvPr id="7" name="Freeform 60"/>
              <p:cNvSpPr>
                <a:spLocks/>
              </p:cNvSpPr>
              <p:nvPr/>
            </p:nvSpPr>
            <p:spPr bwMode="auto">
              <a:xfrm rot="-5400000">
                <a:off x="595" y="1341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82" name="Freeform 61"/>
              <p:cNvSpPr>
                <a:spLocks/>
              </p:cNvSpPr>
              <p:nvPr/>
            </p:nvSpPr>
            <p:spPr bwMode="auto">
              <a:xfrm rot="-5400000">
                <a:off x="954" y="876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83" name="Freeform 62"/>
              <p:cNvSpPr>
                <a:spLocks/>
              </p:cNvSpPr>
              <p:nvPr/>
            </p:nvSpPr>
            <p:spPr bwMode="auto">
              <a:xfrm rot="-5400000">
                <a:off x="595" y="892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84" name="Freeform 63"/>
              <p:cNvSpPr>
                <a:spLocks/>
              </p:cNvSpPr>
              <p:nvPr/>
            </p:nvSpPr>
            <p:spPr bwMode="auto">
              <a:xfrm rot="16200000" flipH="1">
                <a:off x="841" y="614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8217" name="Oval 64"/>
          <p:cNvSpPr>
            <a:spLocks noChangeArrowheads="1"/>
          </p:cNvSpPr>
          <p:nvPr/>
        </p:nvSpPr>
        <p:spPr bwMode="auto">
          <a:xfrm rot="-162293">
            <a:off x="6175375" y="3228975"/>
            <a:ext cx="347663" cy="469900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18" name="Oval 65"/>
          <p:cNvSpPr>
            <a:spLocks noChangeArrowheads="1"/>
          </p:cNvSpPr>
          <p:nvPr/>
        </p:nvSpPr>
        <p:spPr bwMode="auto">
          <a:xfrm rot="1431610">
            <a:off x="6681788" y="3359150"/>
            <a:ext cx="134937" cy="122238"/>
          </a:xfrm>
          <a:prstGeom prst="ellipse">
            <a:avLst/>
          </a:prstGeom>
          <a:gradFill rotWithShape="0">
            <a:gsLst>
              <a:gs pos="0">
                <a:srgbClr val="9933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19" name="Oval 66"/>
          <p:cNvSpPr>
            <a:spLocks noChangeArrowheads="1"/>
          </p:cNvSpPr>
          <p:nvPr/>
        </p:nvSpPr>
        <p:spPr bwMode="auto">
          <a:xfrm rot="1431610">
            <a:off x="6569075" y="3613150"/>
            <a:ext cx="136525" cy="122238"/>
          </a:xfrm>
          <a:prstGeom prst="ellipse">
            <a:avLst/>
          </a:prstGeom>
          <a:gradFill rotWithShape="0">
            <a:gsLst>
              <a:gs pos="0">
                <a:srgbClr val="9933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20" name="Oval 67"/>
          <p:cNvSpPr>
            <a:spLocks noChangeArrowheads="1"/>
          </p:cNvSpPr>
          <p:nvPr/>
        </p:nvSpPr>
        <p:spPr bwMode="auto">
          <a:xfrm rot="1431610">
            <a:off x="6380163" y="3709988"/>
            <a:ext cx="138112" cy="122237"/>
          </a:xfrm>
          <a:prstGeom prst="ellipse">
            <a:avLst/>
          </a:prstGeom>
          <a:gradFill rotWithShape="0">
            <a:gsLst>
              <a:gs pos="0">
                <a:srgbClr val="9933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21" name="Oval 68"/>
          <p:cNvSpPr>
            <a:spLocks noChangeArrowheads="1"/>
          </p:cNvSpPr>
          <p:nvPr/>
        </p:nvSpPr>
        <p:spPr bwMode="auto">
          <a:xfrm rot="1431610">
            <a:off x="6507163" y="3268663"/>
            <a:ext cx="138112" cy="120650"/>
          </a:xfrm>
          <a:prstGeom prst="ellipse">
            <a:avLst/>
          </a:prstGeom>
          <a:gradFill rotWithShape="0">
            <a:gsLst>
              <a:gs pos="0">
                <a:srgbClr val="9933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22" name="Oval 69"/>
          <p:cNvSpPr>
            <a:spLocks noChangeArrowheads="1"/>
          </p:cNvSpPr>
          <p:nvPr/>
        </p:nvSpPr>
        <p:spPr bwMode="auto">
          <a:xfrm rot="1431610">
            <a:off x="5942013" y="3516313"/>
            <a:ext cx="138112" cy="122237"/>
          </a:xfrm>
          <a:prstGeom prst="ellipse">
            <a:avLst/>
          </a:prstGeom>
          <a:gradFill rotWithShape="0">
            <a:gsLst>
              <a:gs pos="0">
                <a:srgbClr val="9933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23" name="AutoShape 70"/>
          <p:cNvSpPr>
            <a:spLocks noChangeArrowheads="1"/>
          </p:cNvSpPr>
          <p:nvPr/>
        </p:nvSpPr>
        <p:spPr bwMode="auto">
          <a:xfrm rot="-5601125">
            <a:off x="6827044" y="3358356"/>
            <a:ext cx="111125" cy="106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gradFill rotWithShape="1">
            <a:gsLst>
              <a:gs pos="0">
                <a:srgbClr val="993300"/>
              </a:gs>
              <a:gs pos="50000">
                <a:srgbClr val="3333FF"/>
              </a:gs>
              <a:gs pos="100000">
                <a:srgbClr val="993300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8224" name="AutoShape 71"/>
          <p:cNvSpPr>
            <a:spLocks noChangeArrowheads="1"/>
          </p:cNvSpPr>
          <p:nvPr/>
        </p:nvSpPr>
        <p:spPr bwMode="auto">
          <a:xfrm rot="-2441320">
            <a:off x="6748463" y="3536950"/>
            <a:ext cx="111125" cy="106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gradFill rotWithShape="1">
            <a:gsLst>
              <a:gs pos="0">
                <a:srgbClr val="993300"/>
              </a:gs>
              <a:gs pos="50000">
                <a:srgbClr val="3333FF"/>
              </a:gs>
              <a:gs pos="100000">
                <a:srgbClr val="993300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25" name="AutoShape 72"/>
          <p:cNvSpPr>
            <a:spLocks noChangeArrowheads="1"/>
          </p:cNvSpPr>
          <p:nvPr/>
        </p:nvSpPr>
        <p:spPr bwMode="auto">
          <a:xfrm rot="4733372">
            <a:off x="5722144" y="3353594"/>
            <a:ext cx="111125" cy="106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gradFill rotWithShape="1">
            <a:gsLst>
              <a:gs pos="0">
                <a:srgbClr val="993300"/>
              </a:gs>
              <a:gs pos="50000">
                <a:srgbClr val="3333FF"/>
              </a:gs>
              <a:gs pos="100000">
                <a:srgbClr val="993300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r-FR"/>
          </a:p>
        </p:txBody>
      </p:sp>
      <p:sp>
        <p:nvSpPr>
          <p:cNvPr id="8226" name="AutoShape 73"/>
          <p:cNvSpPr>
            <a:spLocks noChangeArrowheads="1"/>
          </p:cNvSpPr>
          <p:nvPr/>
        </p:nvSpPr>
        <p:spPr bwMode="auto">
          <a:xfrm rot="4733372">
            <a:off x="5728494" y="3539331"/>
            <a:ext cx="111125" cy="106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gradFill rotWithShape="1">
            <a:gsLst>
              <a:gs pos="0">
                <a:srgbClr val="993300"/>
              </a:gs>
              <a:gs pos="50000">
                <a:srgbClr val="3333FF"/>
              </a:gs>
              <a:gs pos="100000">
                <a:srgbClr val="993300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r-FR"/>
          </a:p>
        </p:txBody>
      </p:sp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5930900" y="3700463"/>
            <a:ext cx="904875" cy="520700"/>
            <a:chOff x="2608" y="3022"/>
            <a:chExt cx="570" cy="328"/>
          </a:xfrm>
        </p:grpSpPr>
        <p:grpSp>
          <p:nvGrpSpPr>
            <p:cNvPr id="8298" name="Group 75"/>
            <p:cNvGrpSpPr>
              <a:grpSpLocks/>
            </p:cNvGrpSpPr>
            <p:nvPr/>
          </p:nvGrpSpPr>
          <p:grpSpPr bwMode="auto">
            <a:xfrm rot="1431610">
              <a:off x="2835" y="3158"/>
              <a:ext cx="218" cy="192"/>
              <a:chOff x="3923" y="1933"/>
              <a:chExt cx="590" cy="500"/>
            </a:xfrm>
          </p:grpSpPr>
          <p:sp>
            <p:nvSpPr>
              <p:cNvPr id="8350" name="Oval 76"/>
              <p:cNvSpPr>
                <a:spLocks noChangeArrowheads="1"/>
              </p:cNvSpPr>
              <p:nvPr/>
            </p:nvSpPr>
            <p:spPr bwMode="auto">
              <a:xfrm>
                <a:off x="4195" y="1979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51" name="Oval 77"/>
              <p:cNvSpPr>
                <a:spLocks noChangeArrowheads="1"/>
              </p:cNvSpPr>
              <p:nvPr/>
            </p:nvSpPr>
            <p:spPr bwMode="auto">
              <a:xfrm>
                <a:off x="4331" y="2115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52" name="Oval 78"/>
              <p:cNvSpPr>
                <a:spLocks noChangeArrowheads="1"/>
              </p:cNvSpPr>
              <p:nvPr/>
            </p:nvSpPr>
            <p:spPr bwMode="auto">
              <a:xfrm>
                <a:off x="4467" y="2251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53" name="Oval 79"/>
              <p:cNvSpPr>
                <a:spLocks noChangeArrowheads="1"/>
              </p:cNvSpPr>
              <p:nvPr/>
            </p:nvSpPr>
            <p:spPr bwMode="auto">
              <a:xfrm>
                <a:off x="4422" y="2115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54" name="Oval 80"/>
              <p:cNvSpPr>
                <a:spLocks noChangeArrowheads="1"/>
              </p:cNvSpPr>
              <p:nvPr/>
            </p:nvSpPr>
            <p:spPr bwMode="auto">
              <a:xfrm>
                <a:off x="4377" y="2024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55" name="Oval 81"/>
              <p:cNvSpPr>
                <a:spLocks noChangeArrowheads="1"/>
              </p:cNvSpPr>
              <p:nvPr/>
            </p:nvSpPr>
            <p:spPr bwMode="auto">
              <a:xfrm>
                <a:off x="4332" y="1933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56" name="Oval 82"/>
              <p:cNvSpPr>
                <a:spLocks noChangeArrowheads="1"/>
              </p:cNvSpPr>
              <p:nvPr/>
            </p:nvSpPr>
            <p:spPr bwMode="auto">
              <a:xfrm>
                <a:off x="4014" y="2025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57" name="Oval 83"/>
              <p:cNvSpPr>
                <a:spLocks noChangeArrowheads="1"/>
              </p:cNvSpPr>
              <p:nvPr/>
            </p:nvSpPr>
            <p:spPr bwMode="auto">
              <a:xfrm>
                <a:off x="4150" y="2161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58" name="Oval 84"/>
              <p:cNvSpPr>
                <a:spLocks noChangeArrowheads="1"/>
              </p:cNvSpPr>
              <p:nvPr/>
            </p:nvSpPr>
            <p:spPr bwMode="auto">
              <a:xfrm>
                <a:off x="4286" y="2297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59" name="Oval 85"/>
              <p:cNvSpPr>
                <a:spLocks noChangeArrowheads="1"/>
              </p:cNvSpPr>
              <p:nvPr/>
            </p:nvSpPr>
            <p:spPr bwMode="auto">
              <a:xfrm>
                <a:off x="4241" y="2161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60" name="Oval 86"/>
              <p:cNvSpPr>
                <a:spLocks noChangeArrowheads="1"/>
              </p:cNvSpPr>
              <p:nvPr/>
            </p:nvSpPr>
            <p:spPr bwMode="auto">
              <a:xfrm>
                <a:off x="4196" y="2070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61" name="Oval 87"/>
              <p:cNvSpPr>
                <a:spLocks noChangeArrowheads="1"/>
              </p:cNvSpPr>
              <p:nvPr/>
            </p:nvSpPr>
            <p:spPr bwMode="auto">
              <a:xfrm>
                <a:off x="4151" y="1979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62" name="Oval 88"/>
              <p:cNvSpPr>
                <a:spLocks noChangeArrowheads="1"/>
              </p:cNvSpPr>
              <p:nvPr/>
            </p:nvSpPr>
            <p:spPr bwMode="auto">
              <a:xfrm>
                <a:off x="4104" y="2070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63" name="Oval 89"/>
              <p:cNvSpPr>
                <a:spLocks noChangeArrowheads="1"/>
              </p:cNvSpPr>
              <p:nvPr/>
            </p:nvSpPr>
            <p:spPr bwMode="auto">
              <a:xfrm>
                <a:off x="4240" y="2206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64" name="Oval 90"/>
              <p:cNvSpPr>
                <a:spLocks noChangeArrowheads="1"/>
              </p:cNvSpPr>
              <p:nvPr/>
            </p:nvSpPr>
            <p:spPr bwMode="auto">
              <a:xfrm>
                <a:off x="4376" y="2342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65" name="Oval 91"/>
              <p:cNvSpPr>
                <a:spLocks noChangeArrowheads="1"/>
              </p:cNvSpPr>
              <p:nvPr/>
            </p:nvSpPr>
            <p:spPr bwMode="auto">
              <a:xfrm>
                <a:off x="4331" y="2206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66" name="Oval 92"/>
              <p:cNvSpPr>
                <a:spLocks noChangeArrowheads="1"/>
              </p:cNvSpPr>
              <p:nvPr/>
            </p:nvSpPr>
            <p:spPr bwMode="auto">
              <a:xfrm>
                <a:off x="4286" y="2115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67" name="Oval 93"/>
              <p:cNvSpPr>
                <a:spLocks noChangeArrowheads="1"/>
              </p:cNvSpPr>
              <p:nvPr/>
            </p:nvSpPr>
            <p:spPr bwMode="auto">
              <a:xfrm>
                <a:off x="4241" y="2024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68" name="Oval 94"/>
              <p:cNvSpPr>
                <a:spLocks noChangeArrowheads="1"/>
              </p:cNvSpPr>
              <p:nvPr/>
            </p:nvSpPr>
            <p:spPr bwMode="auto">
              <a:xfrm>
                <a:off x="3923" y="2116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69" name="Oval 95"/>
              <p:cNvSpPr>
                <a:spLocks noChangeArrowheads="1"/>
              </p:cNvSpPr>
              <p:nvPr/>
            </p:nvSpPr>
            <p:spPr bwMode="auto">
              <a:xfrm>
                <a:off x="4059" y="2252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70" name="Oval 96"/>
              <p:cNvSpPr>
                <a:spLocks noChangeArrowheads="1"/>
              </p:cNvSpPr>
              <p:nvPr/>
            </p:nvSpPr>
            <p:spPr bwMode="auto">
              <a:xfrm>
                <a:off x="4195" y="2388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71" name="Oval 97"/>
              <p:cNvSpPr>
                <a:spLocks noChangeArrowheads="1"/>
              </p:cNvSpPr>
              <p:nvPr/>
            </p:nvSpPr>
            <p:spPr bwMode="auto">
              <a:xfrm>
                <a:off x="4150" y="2252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72" name="Oval 98"/>
              <p:cNvSpPr>
                <a:spLocks noChangeArrowheads="1"/>
              </p:cNvSpPr>
              <p:nvPr/>
            </p:nvSpPr>
            <p:spPr bwMode="auto">
              <a:xfrm>
                <a:off x="4105" y="2161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73" name="Oval 99"/>
              <p:cNvSpPr>
                <a:spLocks noChangeArrowheads="1"/>
              </p:cNvSpPr>
              <p:nvPr/>
            </p:nvSpPr>
            <p:spPr bwMode="auto">
              <a:xfrm>
                <a:off x="4060" y="2070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299" name="Group 100"/>
            <p:cNvGrpSpPr>
              <a:grpSpLocks/>
            </p:cNvGrpSpPr>
            <p:nvPr/>
          </p:nvGrpSpPr>
          <p:grpSpPr bwMode="auto">
            <a:xfrm>
              <a:off x="2608" y="3022"/>
              <a:ext cx="570" cy="284"/>
              <a:chOff x="2773" y="2995"/>
              <a:chExt cx="570" cy="284"/>
            </a:xfrm>
          </p:grpSpPr>
          <p:grpSp>
            <p:nvGrpSpPr>
              <p:cNvPr id="8300" name="Group 101"/>
              <p:cNvGrpSpPr>
                <a:grpSpLocks/>
              </p:cNvGrpSpPr>
              <p:nvPr/>
            </p:nvGrpSpPr>
            <p:grpSpPr bwMode="auto">
              <a:xfrm rot="1431610">
                <a:off x="3125" y="2995"/>
                <a:ext cx="218" cy="192"/>
                <a:chOff x="3923" y="1933"/>
                <a:chExt cx="590" cy="500"/>
              </a:xfrm>
            </p:grpSpPr>
            <p:sp>
              <p:nvSpPr>
                <p:cNvPr id="8326" name="Oval 102"/>
                <p:cNvSpPr>
                  <a:spLocks noChangeArrowheads="1"/>
                </p:cNvSpPr>
                <p:nvPr/>
              </p:nvSpPr>
              <p:spPr bwMode="auto">
                <a:xfrm>
                  <a:off x="4195" y="1979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27" name="Oval 103"/>
                <p:cNvSpPr>
                  <a:spLocks noChangeArrowheads="1"/>
                </p:cNvSpPr>
                <p:nvPr/>
              </p:nvSpPr>
              <p:spPr bwMode="auto">
                <a:xfrm>
                  <a:off x="4331" y="2115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28" name="Oval 104"/>
                <p:cNvSpPr>
                  <a:spLocks noChangeArrowheads="1"/>
                </p:cNvSpPr>
                <p:nvPr/>
              </p:nvSpPr>
              <p:spPr bwMode="auto">
                <a:xfrm>
                  <a:off x="4467" y="2251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29" name="Oval 105"/>
                <p:cNvSpPr>
                  <a:spLocks noChangeArrowheads="1"/>
                </p:cNvSpPr>
                <p:nvPr/>
              </p:nvSpPr>
              <p:spPr bwMode="auto">
                <a:xfrm>
                  <a:off x="4422" y="2115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30" name="Oval 106"/>
                <p:cNvSpPr>
                  <a:spLocks noChangeArrowheads="1"/>
                </p:cNvSpPr>
                <p:nvPr/>
              </p:nvSpPr>
              <p:spPr bwMode="auto">
                <a:xfrm>
                  <a:off x="4377" y="2024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31" name="Oval 107"/>
                <p:cNvSpPr>
                  <a:spLocks noChangeArrowheads="1"/>
                </p:cNvSpPr>
                <p:nvPr/>
              </p:nvSpPr>
              <p:spPr bwMode="auto">
                <a:xfrm>
                  <a:off x="4332" y="1933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32" name="Oval 108"/>
                <p:cNvSpPr>
                  <a:spLocks noChangeArrowheads="1"/>
                </p:cNvSpPr>
                <p:nvPr/>
              </p:nvSpPr>
              <p:spPr bwMode="auto">
                <a:xfrm>
                  <a:off x="4014" y="2025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33" name="Oval 109"/>
                <p:cNvSpPr>
                  <a:spLocks noChangeArrowheads="1"/>
                </p:cNvSpPr>
                <p:nvPr/>
              </p:nvSpPr>
              <p:spPr bwMode="auto">
                <a:xfrm>
                  <a:off x="4150" y="2161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34" name="Oval 110"/>
                <p:cNvSpPr>
                  <a:spLocks noChangeArrowheads="1"/>
                </p:cNvSpPr>
                <p:nvPr/>
              </p:nvSpPr>
              <p:spPr bwMode="auto">
                <a:xfrm>
                  <a:off x="4286" y="2297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35" name="Oval 111"/>
                <p:cNvSpPr>
                  <a:spLocks noChangeArrowheads="1"/>
                </p:cNvSpPr>
                <p:nvPr/>
              </p:nvSpPr>
              <p:spPr bwMode="auto">
                <a:xfrm>
                  <a:off x="4241" y="2161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36" name="Oval 112"/>
                <p:cNvSpPr>
                  <a:spLocks noChangeArrowheads="1"/>
                </p:cNvSpPr>
                <p:nvPr/>
              </p:nvSpPr>
              <p:spPr bwMode="auto">
                <a:xfrm>
                  <a:off x="4196" y="2070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37" name="Oval 113"/>
                <p:cNvSpPr>
                  <a:spLocks noChangeArrowheads="1"/>
                </p:cNvSpPr>
                <p:nvPr/>
              </p:nvSpPr>
              <p:spPr bwMode="auto">
                <a:xfrm>
                  <a:off x="4151" y="1979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38" name="Oval 114"/>
                <p:cNvSpPr>
                  <a:spLocks noChangeArrowheads="1"/>
                </p:cNvSpPr>
                <p:nvPr/>
              </p:nvSpPr>
              <p:spPr bwMode="auto">
                <a:xfrm>
                  <a:off x="4104" y="2070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39" name="Oval 115"/>
                <p:cNvSpPr>
                  <a:spLocks noChangeArrowheads="1"/>
                </p:cNvSpPr>
                <p:nvPr/>
              </p:nvSpPr>
              <p:spPr bwMode="auto">
                <a:xfrm>
                  <a:off x="4240" y="2206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40" name="Oval 116"/>
                <p:cNvSpPr>
                  <a:spLocks noChangeArrowheads="1"/>
                </p:cNvSpPr>
                <p:nvPr/>
              </p:nvSpPr>
              <p:spPr bwMode="auto">
                <a:xfrm>
                  <a:off x="4376" y="2342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41" name="Oval 117"/>
                <p:cNvSpPr>
                  <a:spLocks noChangeArrowheads="1"/>
                </p:cNvSpPr>
                <p:nvPr/>
              </p:nvSpPr>
              <p:spPr bwMode="auto">
                <a:xfrm>
                  <a:off x="4331" y="2206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42" name="Oval 118"/>
                <p:cNvSpPr>
                  <a:spLocks noChangeArrowheads="1"/>
                </p:cNvSpPr>
                <p:nvPr/>
              </p:nvSpPr>
              <p:spPr bwMode="auto">
                <a:xfrm>
                  <a:off x="4286" y="2115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43" name="Oval 119"/>
                <p:cNvSpPr>
                  <a:spLocks noChangeArrowheads="1"/>
                </p:cNvSpPr>
                <p:nvPr/>
              </p:nvSpPr>
              <p:spPr bwMode="auto">
                <a:xfrm>
                  <a:off x="4241" y="2024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44" name="Oval 120"/>
                <p:cNvSpPr>
                  <a:spLocks noChangeArrowheads="1"/>
                </p:cNvSpPr>
                <p:nvPr/>
              </p:nvSpPr>
              <p:spPr bwMode="auto">
                <a:xfrm>
                  <a:off x="3923" y="2116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45" name="Oval 121"/>
                <p:cNvSpPr>
                  <a:spLocks noChangeArrowheads="1"/>
                </p:cNvSpPr>
                <p:nvPr/>
              </p:nvSpPr>
              <p:spPr bwMode="auto">
                <a:xfrm>
                  <a:off x="4059" y="2252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46" name="Oval 122"/>
                <p:cNvSpPr>
                  <a:spLocks noChangeArrowheads="1"/>
                </p:cNvSpPr>
                <p:nvPr/>
              </p:nvSpPr>
              <p:spPr bwMode="auto">
                <a:xfrm>
                  <a:off x="4195" y="2388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47" name="Oval 123"/>
                <p:cNvSpPr>
                  <a:spLocks noChangeArrowheads="1"/>
                </p:cNvSpPr>
                <p:nvPr/>
              </p:nvSpPr>
              <p:spPr bwMode="auto">
                <a:xfrm>
                  <a:off x="4150" y="2252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48" name="Oval 124"/>
                <p:cNvSpPr>
                  <a:spLocks noChangeArrowheads="1"/>
                </p:cNvSpPr>
                <p:nvPr/>
              </p:nvSpPr>
              <p:spPr bwMode="auto">
                <a:xfrm>
                  <a:off x="4105" y="2161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49" name="Oval 125"/>
                <p:cNvSpPr>
                  <a:spLocks noChangeArrowheads="1"/>
                </p:cNvSpPr>
                <p:nvPr/>
              </p:nvSpPr>
              <p:spPr bwMode="auto">
                <a:xfrm>
                  <a:off x="4060" y="2070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8301" name="Group 126"/>
              <p:cNvGrpSpPr>
                <a:grpSpLocks/>
              </p:cNvGrpSpPr>
              <p:nvPr/>
            </p:nvGrpSpPr>
            <p:grpSpPr bwMode="auto">
              <a:xfrm rot="1431610">
                <a:off x="2773" y="3087"/>
                <a:ext cx="218" cy="192"/>
                <a:chOff x="3923" y="1933"/>
                <a:chExt cx="590" cy="500"/>
              </a:xfrm>
            </p:grpSpPr>
            <p:sp>
              <p:nvSpPr>
                <p:cNvPr id="8302" name="Oval 127"/>
                <p:cNvSpPr>
                  <a:spLocks noChangeArrowheads="1"/>
                </p:cNvSpPr>
                <p:nvPr/>
              </p:nvSpPr>
              <p:spPr bwMode="auto">
                <a:xfrm>
                  <a:off x="4195" y="1979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03" name="Oval 128"/>
                <p:cNvSpPr>
                  <a:spLocks noChangeArrowheads="1"/>
                </p:cNvSpPr>
                <p:nvPr/>
              </p:nvSpPr>
              <p:spPr bwMode="auto">
                <a:xfrm>
                  <a:off x="4331" y="2115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04" name="Oval 129"/>
                <p:cNvSpPr>
                  <a:spLocks noChangeArrowheads="1"/>
                </p:cNvSpPr>
                <p:nvPr/>
              </p:nvSpPr>
              <p:spPr bwMode="auto">
                <a:xfrm>
                  <a:off x="4467" y="2251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05" name="Oval 130"/>
                <p:cNvSpPr>
                  <a:spLocks noChangeArrowheads="1"/>
                </p:cNvSpPr>
                <p:nvPr/>
              </p:nvSpPr>
              <p:spPr bwMode="auto">
                <a:xfrm>
                  <a:off x="4422" y="2115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06" name="Oval 131"/>
                <p:cNvSpPr>
                  <a:spLocks noChangeArrowheads="1"/>
                </p:cNvSpPr>
                <p:nvPr/>
              </p:nvSpPr>
              <p:spPr bwMode="auto">
                <a:xfrm>
                  <a:off x="4377" y="2024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07" name="Oval 132"/>
                <p:cNvSpPr>
                  <a:spLocks noChangeArrowheads="1"/>
                </p:cNvSpPr>
                <p:nvPr/>
              </p:nvSpPr>
              <p:spPr bwMode="auto">
                <a:xfrm>
                  <a:off x="4332" y="1933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08" name="Oval 133"/>
                <p:cNvSpPr>
                  <a:spLocks noChangeArrowheads="1"/>
                </p:cNvSpPr>
                <p:nvPr/>
              </p:nvSpPr>
              <p:spPr bwMode="auto">
                <a:xfrm>
                  <a:off x="4014" y="2025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09" name="Oval 134"/>
                <p:cNvSpPr>
                  <a:spLocks noChangeArrowheads="1"/>
                </p:cNvSpPr>
                <p:nvPr/>
              </p:nvSpPr>
              <p:spPr bwMode="auto">
                <a:xfrm>
                  <a:off x="4150" y="2161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10" name="Oval 135"/>
                <p:cNvSpPr>
                  <a:spLocks noChangeArrowheads="1"/>
                </p:cNvSpPr>
                <p:nvPr/>
              </p:nvSpPr>
              <p:spPr bwMode="auto">
                <a:xfrm>
                  <a:off x="4286" y="2297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11" name="Oval 136"/>
                <p:cNvSpPr>
                  <a:spLocks noChangeArrowheads="1"/>
                </p:cNvSpPr>
                <p:nvPr/>
              </p:nvSpPr>
              <p:spPr bwMode="auto">
                <a:xfrm>
                  <a:off x="4241" y="2161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12" name="Oval 137"/>
                <p:cNvSpPr>
                  <a:spLocks noChangeArrowheads="1"/>
                </p:cNvSpPr>
                <p:nvPr/>
              </p:nvSpPr>
              <p:spPr bwMode="auto">
                <a:xfrm>
                  <a:off x="4196" y="2070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13" name="Oval 138"/>
                <p:cNvSpPr>
                  <a:spLocks noChangeArrowheads="1"/>
                </p:cNvSpPr>
                <p:nvPr/>
              </p:nvSpPr>
              <p:spPr bwMode="auto">
                <a:xfrm>
                  <a:off x="4151" y="1979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14" name="Oval 139"/>
                <p:cNvSpPr>
                  <a:spLocks noChangeArrowheads="1"/>
                </p:cNvSpPr>
                <p:nvPr/>
              </p:nvSpPr>
              <p:spPr bwMode="auto">
                <a:xfrm>
                  <a:off x="4104" y="2070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15" name="Oval 140"/>
                <p:cNvSpPr>
                  <a:spLocks noChangeArrowheads="1"/>
                </p:cNvSpPr>
                <p:nvPr/>
              </p:nvSpPr>
              <p:spPr bwMode="auto">
                <a:xfrm>
                  <a:off x="4240" y="2206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16" name="Oval 141"/>
                <p:cNvSpPr>
                  <a:spLocks noChangeArrowheads="1"/>
                </p:cNvSpPr>
                <p:nvPr/>
              </p:nvSpPr>
              <p:spPr bwMode="auto">
                <a:xfrm>
                  <a:off x="4376" y="2342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17" name="Oval 142"/>
                <p:cNvSpPr>
                  <a:spLocks noChangeArrowheads="1"/>
                </p:cNvSpPr>
                <p:nvPr/>
              </p:nvSpPr>
              <p:spPr bwMode="auto">
                <a:xfrm>
                  <a:off x="4331" y="2206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18" name="Oval 143"/>
                <p:cNvSpPr>
                  <a:spLocks noChangeArrowheads="1"/>
                </p:cNvSpPr>
                <p:nvPr/>
              </p:nvSpPr>
              <p:spPr bwMode="auto">
                <a:xfrm>
                  <a:off x="4286" y="2115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19" name="Oval 144"/>
                <p:cNvSpPr>
                  <a:spLocks noChangeArrowheads="1"/>
                </p:cNvSpPr>
                <p:nvPr/>
              </p:nvSpPr>
              <p:spPr bwMode="auto">
                <a:xfrm>
                  <a:off x="4241" y="2024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20" name="Oval 145"/>
                <p:cNvSpPr>
                  <a:spLocks noChangeArrowheads="1"/>
                </p:cNvSpPr>
                <p:nvPr/>
              </p:nvSpPr>
              <p:spPr bwMode="auto">
                <a:xfrm>
                  <a:off x="3923" y="2116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21" name="Oval 146"/>
                <p:cNvSpPr>
                  <a:spLocks noChangeArrowheads="1"/>
                </p:cNvSpPr>
                <p:nvPr/>
              </p:nvSpPr>
              <p:spPr bwMode="auto">
                <a:xfrm>
                  <a:off x="4059" y="2252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22" name="Oval 147"/>
                <p:cNvSpPr>
                  <a:spLocks noChangeArrowheads="1"/>
                </p:cNvSpPr>
                <p:nvPr/>
              </p:nvSpPr>
              <p:spPr bwMode="auto">
                <a:xfrm>
                  <a:off x="4195" y="2388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23" name="Oval 148"/>
                <p:cNvSpPr>
                  <a:spLocks noChangeArrowheads="1"/>
                </p:cNvSpPr>
                <p:nvPr/>
              </p:nvSpPr>
              <p:spPr bwMode="auto">
                <a:xfrm>
                  <a:off x="4150" y="2252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24" name="Oval 149"/>
                <p:cNvSpPr>
                  <a:spLocks noChangeArrowheads="1"/>
                </p:cNvSpPr>
                <p:nvPr/>
              </p:nvSpPr>
              <p:spPr bwMode="auto">
                <a:xfrm>
                  <a:off x="4105" y="2161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25" name="Oval 150"/>
                <p:cNvSpPr>
                  <a:spLocks noChangeArrowheads="1"/>
                </p:cNvSpPr>
                <p:nvPr/>
              </p:nvSpPr>
              <p:spPr bwMode="auto">
                <a:xfrm>
                  <a:off x="4060" y="2070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4" name="Group 151"/>
          <p:cNvGrpSpPr>
            <a:grpSpLocks/>
          </p:cNvGrpSpPr>
          <p:nvPr/>
        </p:nvGrpSpPr>
        <p:grpSpPr bwMode="auto">
          <a:xfrm>
            <a:off x="6002338" y="3195638"/>
            <a:ext cx="630237" cy="482600"/>
            <a:chOff x="2664" y="2704"/>
            <a:chExt cx="397" cy="304"/>
          </a:xfrm>
        </p:grpSpPr>
        <p:sp>
          <p:nvSpPr>
            <p:cNvPr id="8294" name="Oval 152"/>
            <p:cNvSpPr>
              <a:spLocks noChangeArrowheads="1"/>
            </p:cNvSpPr>
            <p:nvPr/>
          </p:nvSpPr>
          <p:spPr bwMode="auto">
            <a:xfrm rot="1431610">
              <a:off x="2664" y="2794"/>
              <a:ext cx="87" cy="77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5" name="Oval 153"/>
            <p:cNvSpPr>
              <a:spLocks noChangeArrowheads="1"/>
            </p:cNvSpPr>
            <p:nvPr/>
          </p:nvSpPr>
          <p:spPr bwMode="auto">
            <a:xfrm rot="1431610">
              <a:off x="2976" y="2840"/>
              <a:ext cx="85" cy="77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6" name="Oval 154"/>
            <p:cNvSpPr>
              <a:spLocks noChangeArrowheads="1"/>
            </p:cNvSpPr>
            <p:nvPr/>
          </p:nvSpPr>
          <p:spPr bwMode="auto">
            <a:xfrm rot="1431610">
              <a:off x="2744" y="2704"/>
              <a:ext cx="85" cy="77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7" name="Oval 155"/>
            <p:cNvSpPr>
              <a:spLocks noChangeArrowheads="1"/>
            </p:cNvSpPr>
            <p:nvPr/>
          </p:nvSpPr>
          <p:spPr bwMode="auto">
            <a:xfrm rot="1431610">
              <a:off x="2699" y="2931"/>
              <a:ext cx="85" cy="77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229" name="Oval 156"/>
          <p:cNvSpPr>
            <a:spLocks noChangeArrowheads="1"/>
          </p:cNvSpPr>
          <p:nvPr/>
        </p:nvSpPr>
        <p:spPr bwMode="auto">
          <a:xfrm rot="1431610">
            <a:off x="6218238" y="3124200"/>
            <a:ext cx="136525" cy="120650"/>
          </a:xfrm>
          <a:prstGeom prst="ellipse">
            <a:avLst/>
          </a:prstGeom>
          <a:gradFill rotWithShape="0">
            <a:gsLst>
              <a:gs pos="0">
                <a:srgbClr val="9933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30" name="AutoShape 157"/>
          <p:cNvSpPr>
            <a:spLocks noChangeArrowheads="1"/>
          </p:cNvSpPr>
          <p:nvPr/>
        </p:nvSpPr>
        <p:spPr bwMode="auto">
          <a:xfrm rot="-5070616">
            <a:off x="6808787" y="3197226"/>
            <a:ext cx="111125" cy="1079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gradFill rotWithShape="1">
            <a:gsLst>
              <a:gs pos="0">
                <a:srgbClr val="993300"/>
              </a:gs>
              <a:gs pos="50000">
                <a:srgbClr val="3333FF"/>
              </a:gs>
              <a:gs pos="100000">
                <a:srgbClr val="993300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grpSp>
        <p:nvGrpSpPr>
          <p:cNvPr id="25" name="Group 158"/>
          <p:cNvGrpSpPr>
            <a:grpSpLocks/>
          </p:cNvGrpSpPr>
          <p:nvPr/>
        </p:nvGrpSpPr>
        <p:grpSpPr bwMode="auto">
          <a:xfrm>
            <a:off x="4994275" y="2492375"/>
            <a:ext cx="2881313" cy="1944688"/>
            <a:chOff x="3379" y="73"/>
            <a:chExt cx="1815" cy="1225"/>
          </a:xfrm>
        </p:grpSpPr>
        <p:sp>
          <p:nvSpPr>
            <p:cNvPr id="8267" name="Rectangle 159"/>
            <p:cNvSpPr>
              <a:spLocks noChangeArrowheads="1"/>
            </p:cNvSpPr>
            <p:nvPr/>
          </p:nvSpPr>
          <p:spPr bwMode="auto">
            <a:xfrm>
              <a:off x="3379" y="73"/>
              <a:ext cx="1815" cy="1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268" name="Group 160"/>
            <p:cNvGrpSpPr>
              <a:grpSpLocks/>
            </p:cNvGrpSpPr>
            <p:nvPr/>
          </p:nvGrpSpPr>
          <p:grpSpPr bwMode="auto">
            <a:xfrm>
              <a:off x="3878" y="435"/>
              <a:ext cx="635" cy="635"/>
              <a:chOff x="521" y="436"/>
              <a:chExt cx="1815" cy="1770"/>
            </a:xfrm>
          </p:grpSpPr>
          <p:grpSp>
            <p:nvGrpSpPr>
              <p:cNvPr id="8269" name="Group 161"/>
              <p:cNvGrpSpPr>
                <a:grpSpLocks/>
              </p:cNvGrpSpPr>
              <p:nvPr/>
            </p:nvGrpSpPr>
            <p:grpSpPr bwMode="auto">
              <a:xfrm>
                <a:off x="521" y="527"/>
                <a:ext cx="1679" cy="1633"/>
                <a:chOff x="521" y="527"/>
                <a:chExt cx="1679" cy="1633"/>
              </a:xfrm>
            </p:grpSpPr>
            <p:sp>
              <p:nvSpPr>
                <p:cNvPr id="8275" name="Freeform 162" descr="10%"/>
                <p:cNvSpPr>
                  <a:spLocks/>
                </p:cNvSpPr>
                <p:nvPr/>
              </p:nvSpPr>
              <p:spPr bwMode="auto">
                <a:xfrm>
                  <a:off x="521" y="527"/>
                  <a:ext cx="1679" cy="1633"/>
                </a:xfrm>
                <a:custGeom>
                  <a:avLst/>
                  <a:gdLst>
                    <a:gd name="T0" fmla="*/ 2147483647 w 345"/>
                    <a:gd name="T1" fmla="*/ 2147483647 h 393"/>
                    <a:gd name="T2" fmla="*/ 2147483647 w 345"/>
                    <a:gd name="T3" fmla="*/ 0 h 393"/>
                    <a:gd name="T4" fmla="*/ 2147483647 w 345"/>
                    <a:gd name="T5" fmla="*/ 2147483647 h 393"/>
                    <a:gd name="T6" fmla="*/ 2147483647 w 345"/>
                    <a:gd name="T7" fmla="*/ 2147483647 h 393"/>
                    <a:gd name="T8" fmla="*/ 2147483647 w 345"/>
                    <a:gd name="T9" fmla="*/ 2147483647 h 393"/>
                    <a:gd name="T10" fmla="*/ 2147483647 w 345"/>
                    <a:gd name="T11" fmla="*/ 2147483647 h 393"/>
                    <a:gd name="T12" fmla="*/ 2147483647 w 345"/>
                    <a:gd name="T13" fmla="*/ 2147483647 h 393"/>
                    <a:gd name="T14" fmla="*/ 0 w 345"/>
                    <a:gd name="T15" fmla="*/ 2147483647 h 393"/>
                    <a:gd name="T16" fmla="*/ 0 w 345"/>
                    <a:gd name="T17" fmla="*/ 2147483647 h 393"/>
                    <a:gd name="T18" fmla="*/ 0 w 345"/>
                    <a:gd name="T19" fmla="*/ 2147483647 h 393"/>
                    <a:gd name="T20" fmla="*/ 0 w 345"/>
                    <a:gd name="T21" fmla="*/ 2147483647 h 393"/>
                    <a:gd name="T22" fmla="*/ 2147483647 w 345"/>
                    <a:gd name="T23" fmla="*/ 2147483647 h 393"/>
                    <a:gd name="T24" fmla="*/ 2147483647 w 345"/>
                    <a:gd name="T25" fmla="*/ 2147483647 h 393"/>
                    <a:gd name="T26" fmla="*/ 2147483647 w 345"/>
                    <a:gd name="T27" fmla="*/ 2147483647 h 393"/>
                    <a:gd name="T28" fmla="*/ 2147483647 w 345"/>
                    <a:gd name="T29" fmla="*/ 2147483647 h 393"/>
                    <a:gd name="T30" fmla="*/ 2147483647 w 345"/>
                    <a:gd name="T31" fmla="*/ 2147483647 h 393"/>
                    <a:gd name="T32" fmla="*/ 2147483647 w 345"/>
                    <a:gd name="T33" fmla="*/ 2147483647 h 393"/>
                    <a:gd name="T34" fmla="*/ 2147483647 w 345"/>
                    <a:gd name="T35" fmla="*/ 2147483647 h 393"/>
                    <a:gd name="T36" fmla="*/ 2147483647 w 345"/>
                    <a:gd name="T37" fmla="*/ 2147483647 h 393"/>
                    <a:gd name="T38" fmla="*/ 2147483647 w 345"/>
                    <a:gd name="T39" fmla="*/ 2147483647 h 393"/>
                    <a:gd name="T40" fmla="*/ 2147483647 w 345"/>
                    <a:gd name="T41" fmla="*/ 2147483647 h 393"/>
                    <a:gd name="T42" fmla="*/ 2147483647 w 345"/>
                    <a:gd name="T43" fmla="*/ 2147483647 h 393"/>
                    <a:gd name="T44" fmla="*/ 2147483647 w 345"/>
                    <a:gd name="T45" fmla="*/ 2147483647 h 393"/>
                    <a:gd name="T46" fmla="*/ 2147483647 w 345"/>
                    <a:gd name="T47" fmla="*/ 2147483647 h 393"/>
                    <a:gd name="T48" fmla="*/ 2147483647 w 345"/>
                    <a:gd name="T49" fmla="*/ 2147483647 h 393"/>
                    <a:gd name="T50" fmla="*/ 2147483647 w 345"/>
                    <a:gd name="T51" fmla="*/ 2147483647 h 393"/>
                    <a:gd name="T52" fmla="*/ 2147483647 w 345"/>
                    <a:gd name="T53" fmla="*/ 2147483647 h 393"/>
                    <a:gd name="T54" fmla="*/ 2147483647 w 345"/>
                    <a:gd name="T55" fmla="*/ 2147483647 h 393"/>
                    <a:gd name="T56" fmla="*/ 2147483647 w 345"/>
                    <a:gd name="T57" fmla="*/ 2147483647 h 393"/>
                    <a:gd name="T58" fmla="*/ 2147483647 w 345"/>
                    <a:gd name="T59" fmla="*/ 2147483647 h 393"/>
                    <a:gd name="T60" fmla="*/ 2147483647 w 345"/>
                    <a:gd name="T61" fmla="*/ 2147483647 h 393"/>
                    <a:gd name="T62" fmla="*/ 2147483647 w 345"/>
                    <a:gd name="T63" fmla="*/ 2147483647 h 393"/>
                    <a:gd name="T64" fmla="*/ 2147483647 w 345"/>
                    <a:gd name="T65" fmla="*/ 2147483647 h 393"/>
                    <a:gd name="T66" fmla="*/ 2147483647 w 345"/>
                    <a:gd name="T67" fmla="*/ 2147483647 h 393"/>
                    <a:gd name="T68" fmla="*/ 2147483647 w 345"/>
                    <a:gd name="T69" fmla="*/ 2147483647 h 393"/>
                    <a:gd name="T70" fmla="*/ 2147483647 w 345"/>
                    <a:gd name="T71" fmla="*/ 2147483647 h 393"/>
                    <a:gd name="T72" fmla="*/ 2147483647 w 345"/>
                    <a:gd name="T73" fmla="*/ 2147483647 h 393"/>
                    <a:gd name="T74" fmla="*/ 2147483647 w 345"/>
                    <a:gd name="T75" fmla="*/ 2147483647 h 393"/>
                    <a:gd name="T76" fmla="*/ 2147483647 w 345"/>
                    <a:gd name="T77" fmla="*/ 0 h 393"/>
                    <a:gd name="T78" fmla="*/ 2147483647 w 345"/>
                    <a:gd name="T79" fmla="*/ 0 h 393"/>
                    <a:gd name="T80" fmla="*/ 2147483647 w 345"/>
                    <a:gd name="T81" fmla="*/ 2147483647 h 393"/>
                    <a:gd name="T82" fmla="*/ 2147483647 w 345"/>
                    <a:gd name="T83" fmla="*/ 2147483647 h 39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45"/>
                    <a:gd name="T127" fmla="*/ 0 h 393"/>
                    <a:gd name="T128" fmla="*/ 345 w 345"/>
                    <a:gd name="T129" fmla="*/ 393 h 39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45" h="393">
                      <a:moveTo>
                        <a:pt x="114" y="9"/>
                      </a:moveTo>
                      <a:lnTo>
                        <a:pt x="79" y="0"/>
                      </a:lnTo>
                      <a:lnTo>
                        <a:pt x="61" y="28"/>
                      </a:lnTo>
                      <a:lnTo>
                        <a:pt x="44" y="57"/>
                      </a:lnTo>
                      <a:lnTo>
                        <a:pt x="26" y="86"/>
                      </a:lnTo>
                      <a:lnTo>
                        <a:pt x="17" y="114"/>
                      </a:lnTo>
                      <a:lnTo>
                        <a:pt x="8" y="143"/>
                      </a:lnTo>
                      <a:lnTo>
                        <a:pt x="0" y="172"/>
                      </a:lnTo>
                      <a:lnTo>
                        <a:pt x="0" y="200"/>
                      </a:lnTo>
                      <a:lnTo>
                        <a:pt x="0" y="229"/>
                      </a:lnTo>
                      <a:lnTo>
                        <a:pt x="0" y="258"/>
                      </a:lnTo>
                      <a:lnTo>
                        <a:pt x="8" y="286"/>
                      </a:lnTo>
                      <a:lnTo>
                        <a:pt x="35" y="315"/>
                      </a:lnTo>
                      <a:lnTo>
                        <a:pt x="61" y="334"/>
                      </a:lnTo>
                      <a:lnTo>
                        <a:pt x="88" y="344"/>
                      </a:lnTo>
                      <a:lnTo>
                        <a:pt x="114" y="353"/>
                      </a:lnTo>
                      <a:lnTo>
                        <a:pt x="141" y="372"/>
                      </a:lnTo>
                      <a:lnTo>
                        <a:pt x="167" y="382"/>
                      </a:lnTo>
                      <a:lnTo>
                        <a:pt x="194" y="392"/>
                      </a:lnTo>
                      <a:lnTo>
                        <a:pt x="220" y="392"/>
                      </a:lnTo>
                      <a:lnTo>
                        <a:pt x="246" y="392"/>
                      </a:lnTo>
                      <a:lnTo>
                        <a:pt x="273" y="372"/>
                      </a:lnTo>
                      <a:lnTo>
                        <a:pt x="299" y="353"/>
                      </a:lnTo>
                      <a:lnTo>
                        <a:pt x="326" y="325"/>
                      </a:lnTo>
                      <a:lnTo>
                        <a:pt x="326" y="296"/>
                      </a:lnTo>
                      <a:lnTo>
                        <a:pt x="335" y="267"/>
                      </a:lnTo>
                      <a:lnTo>
                        <a:pt x="335" y="239"/>
                      </a:lnTo>
                      <a:lnTo>
                        <a:pt x="335" y="210"/>
                      </a:lnTo>
                      <a:lnTo>
                        <a:pt x="335" y="181"/>
                      </a:lnTo>
                      <a:lnTo>
                        <a:pt x="344" y="152"/>
                      </a:lnTo>
                      <a:lnTo>
                        <a:pt x="344" y="124"/>
                      </a:lnTo>
                      <a:lnTo>
                        <a:pt x="344" y="95"/>
                      </a:lnTo>
                      <a:lnTo>
                        <a:pt x="335" y="57"/>
                      </a:lnTo>
                      <a:lnTo>
                        <a:pt x="308" y="38"/>
                      </a:lnTo>
                      <a:lnTo>
                        <a:pt x="282" y="28"/>
                      </a:lnTo>
                      <a:lnTo>
                        <a:pt x="255" y="19"/>
                      </a:lnTo>
                      <a:lnTo>
                        <a:pt x="229" y="19"/>
                      </a:lnTo>
                      <a:lnTo>
                        <a:pt x="202" y="9"/>
                      </a:lnTo>
                      <a:lnTo>
                        <a:pt x="176" y="0"/>
                      </a:lnTo>
                      <a:lnTo>
                        <a:pt x="149" y="0"/>
                      </a:lnTo>
                      <a:lnTo>
                        <a:pt x="114" y="9"/>
                      </a:lnTo>
                    </a:path>
                  </a:pathLst>
                </a:custGeom>
                <a:pattFill prst="pct10">
                  <a:fgClr>
                    <a:srgbClr val="993300"/>
                  </a:fgClr>
                  <a:bgClr>
                    <a:schemeClr val="bg1"/>
                  </a:bgClr>
                </a:pattFill>
                <a:ln w="12700" cap="rnd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6" name="Oval 163"/>
                <p:cNvSpPr>
                  <a:spLocks noChangeArrowheads="1"/>
                </p:cNvSpPr>
                <p:nvPr/>
              </p:nvSpPr>
              <p:spPr bwMode="auto">
                <a:xfrm>
                  <a:off x="1028" y="561"/>
                  <a:ext cx="232" cy="1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77" name="Oval 164"/>
                <p:cNvSpPr>
                  <a:spLocks noChangeArrowheads="1"/>
                </p:cNvSpPr>
                <p:nvPr/>
              </p:nvSpPr>
              <p:spPr bwMode="auto">
                <a:xfrm>
                  <a:off x="1495" y="759"/>
                  <a:ext cx="233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78" name="Oval 165"/>
                <p:cNvSpPr>
                  <a:spLocks noChangeArrowheads="1"/>
                </p:cNvSpPr>
                <p:nvPr/>
              </p:nvSpPr>
              <p:spPr bwMode="auto">
                <a:xfrm>
                  <a:off x="1927" y="759"/>
                  <a:ext cx="235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79" name="Oval 166"/>
                <p:cNvSpPr>
                  <a:spLocks noChangeArrowheads="1"/>
                </p:cNvSpPr>
                <p:nvPr/>
              </p:nvSpPr>
              <p:spPr bwMode="auto">
                <a:xfrm>
                  <a:off x="793" y="759"/>
                  <a:ext cx="235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80" name="Oval 167"/>
                <p:cNvSpPr>
                  <a:spLocks noChangeArrowheads="1"/>
                </p:cNvSpPr>
                <p:nvPr/>
              </p:nvSpPr>
              <p:spPr bwMode="auto">
                <a:xfrm>
                  <a:off x="1728" y="1756"/>
                  <a:ext cx="233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81" name="Oval 168"/>
                <p:cNvSpPr>
                  <a:spLocks noChangeArrowheads="1"/>
                </p:cNvSpPr>
                <p:nvPr/>
              </p:nvSpPr>
              <p:spPr bwMode="auto">
                <a:xfrm>
                  <a:off x="1028" y="1558"/>
                  <a:ext cx="232" cy="1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82" name="Oval 169"/>
                <p:cNvSpPr>
                  <a:spLocks noChangeArrowheads="1"/>
                </p:cNvSpPr>
                <p:nvPr/>
              </p:nvSpPr>
              <p:spPr bwMode="auto">
                <a:xfrm>
                  <a:off x="606" y="959"/>
                  <a:ext cx="233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83" name="Oval 170"/>
                <p:cNvSpPr>
                  <a:spLocks noChangeArrowheads="1"/>
                </p:cNvSpPr>
                <p:nvPr/>
              </p:nvSpPr>
              <p:spPr bwMode="auto">
                <a:xfrm>
                  <a:off x="560" y="1159"/>
                  <a:ext cx="233" cy="1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84" name="Oval 171"/>
                <p:cNvSpPr>
                  <a:spLocks noChangeArrowheads="1"/>
                </p:cNvSpPr>
                <p:nvPr/>
              </p:nvSpPr>
              <p:spPr bwMode="auto">
                <a:xfrm>
                  <a:off x="1260" y="1956"/>
                  <a:ext cx="235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85" name="Oval 172"/>
                <p:cNvSpPr>
                  <a:spLocks noChangeArrowheads="1"/>
                </p:cNvSpPr>
                <p:nvPr/>
              </p:nvSpPr>
              <p:spPr bwMode="auto">
                <a:xfrm>
                  <a:off x="793" y="1358"/>
                  <a:ext cx="235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86" name="Oval 173"/>
                <p:cNvSpPr>
                  <a:spLocks noChangeArrowheads="1"/>
                </p:cNvSpPr>
                <p:nvPr/>
              </p:nvSpPr>
              <p:spPr bwMode="auto">
                <a:xfrm>
                  <a:off x="793" y="1558"/>
                  <a:ext cx="235" cy="1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87" name="Oval 174"/>
                <p:cNvSpPr>
                  <a:spLocks noChangeArrowheads="1"/>
                </p:cNvSpPr>
                <p:nvPr/>
              </p:nvSpPr>
              <p:spPr bwMode="auto">
                <a:xfrm>
                  <a:off x="1927" y="1159"/>
                  <a:ext cx="235" cy="1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88" name="Oval 175"/>
                <p:cNvSpPr>
                  <a:spLocks noChangeArrowheads="1"/>
                </p:cNvSpPr>
                <p:nvPr/>
              </p:nvSpPr>
              <p:spPr bwMode="auto">
                <a:xfrm rot="-1593903">
                  <a:off x="1202" y="935"/>
                  <a:ext cx="643" cy="8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9900"/>
                    </a:gs>
                    <a:gs pos="100000">
                      <a:srgbClr val="99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89" name="Oval 176"/>
                <p:cNvSpPr>
                  <a:spLocks noChangeArrowheads="1"/>
                </p:cNvSpPr>
                <p:nvPr/>
              </p:nvSpPr>
              <p:spPr bwMode="auto">
                <a:xfrm>
                  <a:off x="929" y="1098"/>
                  <a:ext cx="235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90" name="Oval 177"/>
                <p:cNvSpPr>
                  <a:spLocks noChangeArrowheads="1"/>
                </p:cNvSpPr>
                <p:nvPr/>
              </p:nvSpPr>
              <p:spPr bwMode="auto">
                <a:xfrm>
                  <a:off x="1111" y="799"/>
                  <a:ext cx="235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91" name="Oval 178"/>
                <p:cNvSpPr>
                  <a:spLocks noChangeArrowheads="1"/>
                </p:cNvSpPr>
                <p:nvPr/>
              </p:nvSpPr>
              <p:spPr bwMode="auto">
                <a:xfrm>
                  <a:off x="1837" y="1480"/>
                  <a:ext cx="235" cy="1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92" name="Oval 179"/>
                <p:cNvSpPr>
                  <a:spLocks noChangeArrowheads="1"/>
                </p:cNvSpPr>
                <p:nvPr/>
              </p:nvSpPr>
              <p:spPr bwMode="auto">
                <a:xfrm>
                  <a:off x="1429" y="1752"/>
                  <a:ext cx="235" cy="1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93" name="Oval 180"/>
                <p:cNvSpPr>
                  <a:spLocks noChangeArrowheads="1"/>
                </p:cNvSpPr>
                <p:nvPr/>
              </p:nvSpPr>
              <p:spPr bwMode="auto">
                <a:xfrm>
                  <a:off x="1746" y="935"/>
                  <a:ext cx="235" cy="1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8270" name="AutoShape 181"/>
              <p:cNvSpPr>
                <a:spLocks noChangeArrowheads="1"/>
              </p:cNvSpPr>
              <p:nvPr/>
            </p:nvSpPr>
            <p:spPr bwMode="auto">
              <a:xfrm rot="-5400000">
                <a:off x="2154" y="935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50000">
                    <a:srgbClr val="3333FF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8271" name="AutoShape 182"/>
              <p:cNvSpPr>
                <a:spLocks noChangeArrowheads="1"/>
              </p:cNvSpPr>
              <p:nvPr/>
            </p:nvSpPr>
            <p:spPr bwMode="auto">
              <a:xfrm rot="-10151168">
                <a:off x="1474" y="436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50000">
                    <a:srgbClr val="3333FF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fr-FR"/>
              </a:p>
            </p:txBody>
          </p:sp>
          <p:sp>
            <p:nvSpPr>
              <p:cNvPr id="8272" name="AutoShape 183"/>
              <p:cNvSpPr>
                <a:spLocks noChangeArrowheads="1"/>
              </p:cNvSpPr>
              <p:nvPr/>
            </p:nvSpPr>
            <p:spPr bwMode="auto">
              <a:xfrm rot="1481913">
                <a:off x="703" y="1888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50000">
                    <a:srgbClr val="3333FF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73" name="AutoShape 184"/>
              <p:cNvSpPr>
                <a:spLocks noChangeArrowheads="1"/>
              </p:cNvSpPr>
              <p:nvPr/>
            </p:nvSpPr>
            <p:spPr bwMode="auto">
              <a:xfrm rot="-2053788">
                <a:off x="1791" y="2024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50000">
                    <a:srgbClr val="3333FF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74" name="AutoShape 185"/>
              <p:cNvSpPr>
                <a:spLocks noChangeArrowheads="1"/>
              </p:cNvSpPr>
              <p:nvPr/>
            </p:nvSpPr>
            <p:spPr bwMode="auto">
              <a:xfrm rot="7586893">
                <a:off x="567" y="663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50000">
                    <a:srgbClr val="3333FF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8" name="Group 186"/>
          <p:cNvGrpSpPr>
            <a:grpSpLocks/>
          </p:cNvGrpSpPr>
          <p:nvPr/>
        </p:nvGrpSpPr>
        <p:grpSpPr bwMode="auto">
          <a:xfrm>
            <a:off x="6723063" y="2997200"/>
            <a:ext cx="431800" cy="1223963"/>
            <a:chOff x="3152" y="1570"/>
            <a:chExt cx="272" cy="771"/>
          </a:xfrm>
        </p:grpSpPr>
        <p:grpSp>
          <p:nvGrpSpPr>
            <p:cNvPr id="8259" name="Group 187"/>
            <p:cNvGrpSpPr>
              <a:grpSpLocks/>
            </p:cNvGrpSpPr>
            <p:nvPr/>
          </p:nvGrpSpPr>
          <p:grpSpPr bwMode="auto">
            <a:xfrm rot="10299761">
              <a:off x="3243" y="1570"/>
              <a:ext cx="181" cy="90"/>
              <a:chOff x="681" y="1353"/>
              <a:chExt cx="257" cy="149"/>
            </a:xfrm>
          </p:grpSpPr>
          <p:sp>
            <p:nvSpPr>
              <p:cNvPr id="8264" name="Oval 188"/>
              <p:cNvSpPr>
                <a:spLocks noChangeArrowheads="1"/>
              </p:cNvSpPr>
              <p:nvPr/>
            </p:nvSpPr>
            <p:spPr bwMode="auto">
              <a:xfrm>
                <a:off x="756" y="1464"/>
                <a:ext cx="107" cy="38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81" name="Oval 189"/>
              <p:cNvSpPr>
                <a:spLocks noChangeArrowheads="1"/>
              </p:cNvSpPr>
              <p:nvPr/>
            </p:nvSpPr>
            <p:spPr bwMode="auto">
              <a:xfrm>
                <a:off x="692" y="1405"/>
                <a:ext cx="257" cy="124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266" name="Oval 190"/>
              <p:cNvSpPr>
                <a:spLocks noChangeArrowheads="1"/>
              </p:cNvSpPr>
              <p:nvPr/>
            </p:nvSpPr>
            <p:spPr bwMode="auto">
              <a:xfrm>
                <a:off x="899" y="1384"/>
                <a:ext cx="36" cy="61"/>
              </a:xfrm>
              <a:prstGeom prst="ellipse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260" name="Group 191"/>
            <p:cNvGrpSpPr>
              <a:grpSpLocks/>
            </p:cNvGrpSpPr>
            <p:nvPr/>
          </p:nvGrpSpPr>
          <p:grpSpPr bwMode="auto">
            <a:xfrm rot="10429471">
              <a:off x="3152" y="2251"/>
              <a:ext cx="181" cy="90"/>
              <a:chOff x="681" y="1353"/>
              <a:chExt cx="257" cy="149"/>
            </a:xfrm>
          </p:grpSpPr>
          <p:sp>
            <p:nvSpPr>
              <p:cNvPr id="8261" name="Oval 192"/>
              <p:cNvSpPr>
                <a:spLocks noChangeArrowheads="1"/>
              </p:cNvSpPr>
              <p:nvPr/>
            </p:nvSpPr>
            <p:spPr bwMode="auto">
              <a:xfrm>
                <a:off x="756" y="1464"/>
                <a:ext cx="107" cy="38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85" name="Oval 193"/>
              <p:cNvSpPr>
                <a:spLocks noChangeArrowheads="1"/>
              </p:cNvSpPr>
              <p:nvPr/>
            </p:nvSpPr>
            <p:spPr bwMode="auto">
              <a:xfrm>
                <a:off x="693" y="1404"/>
                <a:ext cx="257" cy="12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263" name="Oval 194"/>
              <p:cNvSpPr>
                <a:spLocks noChangeArrowheads="1"/>
              </p:cNvSpPr>
              <p:nvPr/>
            </p:nvSpPr>
            <p:spPr bwMode="auto">
              <a:xfrm>
                <a:off x="899" y="1384"/>
                <a:ext cx="36" cy="61"/>
              </a:xfrm>
              <a:prstGeom prst="ellipse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1" name="Group 195"/>
          <p:cNvGrpSpPr>
            <a:grpSpLocks/>
          </p:cNvGrpSpPr>
          <p:nvPr/>
        </p:nvGrpSpPr>
        <p:grpSpPr bwMode="auto">
          <a:xfrm>
            <a:off x="5641975" y="2852738"/>
            <a:ext cx="1368425" cy="1366837"/>
            <a:chOff x="2426" y="1752"/>
            <a:chExt cx="862" cy="861"/>
          </a:xfrm>
        </p:grpSpPr>
        <p:grpSp>
          <p:nvGrpSpPr>
            <p:cNvPr id="8234" name="Group 196"/>
            <p:cNvGrpSpPr>
              <a:grpSpLocks/>
            </p:cNvGrpSpPr>
            <p:nvPr/>
          </p:nvGrpSpPr>
          <p:grpSpPr bwMode="auto">
            <a:xfrm rot="2321561">
              <a:off x="2426" y="1842"/>
              <a:ext cx="181" cy="226"/>
              <a:chOff x="567" y="888"/>
              <a:chExt cx="1088" cy="727"/>
            </a:xfrm>
          </p:grpSpPr>
          <p:sp>
            <p:nvSpPr>
              <p:cNvPr id="8255" name="Freeform 197"/>
              <p:cNvSpPr>
                <a:spLocks/>
              </p:cNvSpPr>
              <p:nvPr/>
            </p:nvSpPr>
            <p:spPr bwMode="auto">
              <a:xfrm rot="-5400000">
                <a:off x="595" y="1341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6" name="Freeform 198"/>
              <p:cNvSpPr>
                <a:spLocks/>
              </p:cNvSpPr>
              <p:nvPr/>
            </p:nvSpPr>
            <p:spPr bwMode="auto">
              <a:xfrm rot="-5400000">
                <a:off x="954" y="876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7" name="Freeform 199"/>
              <p:cNvSpPr>
                <a:spLocks/>
              </p:cNvSpPr>
              <p:nvPr/>
            </p:nvSpPr>
            <p:spPr bwMode="auto">
              <a:xfrm rot="-5400000">
                <a:off x="595" y="892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8" name="Freeform 200"/>
              <p:cNvSpPr>
                <a:spLocks/>
              </p:cNvSpPr>
              <p:nvPr/>
            </p:nvSpPr>
            <p:spPr bwMode="auto">
              <a:xfrm rot="16200000" flipH="1">
                <a:off x="841" y="614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235" name="Group 201"/>
            <p:cNvGrpSpPr>
              <a:grpSpLocks/>
            </p:cNvGrpSpPr>
            <p:nvPr/>
          </p:nvGrpSpPr>
          <p:grpSpPr bwMode="auto">
            <a:xfrm rot="6700587">
              <a:off x="2811" y="1730"/>
              <a:ext cx="181" cy="226"/>
              <a:chOff x="567" y="888"/>
              <a:chExt cx="1088" cy="727"/>
            </a:xfrm>
          </p:grpSpPr>
          <p:sp>
            <p:nvSpPr>
              <p:cNvPr id="8251" name="Freeform 202"/>
              <p:cNvSpPr>
                <a:spLocks/>
              </p:cNvSpPr>
              <p:nvPr/>
            </p:nvSpPr>
            <p:spPr bwMode="auto">
              <a:xfrm rot="-5400000">
                <a:off x="595" y="1341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2" name="Freeform 203"/>
              <p:cNvSpPr>
                <a:spLocks/>
              </p:cNvSpPr>
              <p:nvPr/>
            </p:nvSpPr>
            <p:spPr bwMode="auto">
              <a:xfrm rot="-5400000">
                <a:off x="954" y="876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3" name="Freeform 204"/>
              <p:cNvSpPr>
                <a:spLocks/>
              </p:cNvSpPr>
              <p:nvPr/>
            </p:nvSpPr>
            <p:spPr bwMode="auto">
              <a:xfrm rot="-5400000">
                <a:off x="595" y="892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4" name="Freeform 205"/>
              <p:cNvSpPr>
                <a:spLocks/>
              </p:cNvSpPr>
              <p:nvPr/>
            </p:nvSpPr>
            <p:spPr bwMode="auto">
              <a:xfrm rot="16200000" flipH="1">
                <a:off x="841" y="614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236" name="Group 206"/>
            <p:cNvGrpSpPr>
              <a:grpSpLocks/>
            </p:cNvGrpSpPr>
            <p:nvPr/>
          </p:nvGrpSpPr>
          <p:grpSpPr bwMode="auto">
            <a:xfrm rot="9432023">
              <a:off x="3107" y="1933"/>
              <a:ext cx="181" cy="226"/>
              <a:chOff x="567" y="888"/>
              <a:chExt cx="1088" cy="727"/>
            </a:xfrm>
          </p:grpSpPr>
          <p:sp>
            <p:nvSpPr>
              <p:cNvPr id="8247" name="Freeform 207"/>
              <p:cNvSpPr>
                <a:spLocks/>
              </p:cNvSpPr>
              <p:nvPr/>
            </p:nvSpPr>
            <p:spPr bwMode="auto">
              <a:xfrm rot="-5400000">
                <a:off x="595" y="1341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8" name="Freeform 208"/>
              <p:cNvSpPr>
                <a:spLocks/>
              </p:cNvSpPr>
              <p:nvPr/>
            </p:nvSpPr>
            <p:spPr bwMode="auto">
              <a:xfrm rot="-5400000">
                <a:off x="954" y="876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9" name="Freeform 209"/>
              <p:cNvSpPr>
                <a:spLocks/>
              </p:cNvSpPr>
              <p:nvPr/>
            </p:nvSpPr>
            <p:spPr bwMode="auto">
              <a:xfrm rot="-5400000">
                <a:off x="595" y="892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50" name="Freeform 210"/>
              <p:cNvSpPr>
                <a:spLocks/>
              </p:cNvSpPr>
              <p:nvPr/>
            </p:nvSpPr>
            <p:spPr bwMode="auto">
              <a:xfrm rot="16200000" flipH="1">
                <a:off x="841" y="614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237" name="Group 211"/>
            <p:cNvGrpSpPr>
              <a:grpSpLocks/>
            </p:cNvGrpSpPr>
            <p:nvPr/>
          </p:nvGrpSpPr>
          <p:grpSpPr bwMode="auto">
            <a:xfrm rot="-6813069">
              <a:off x="2947" y="2410"/>
              <a:ext cx="181" cy="226"/>
              <a:chOff x="567" y="888"/>
              <a:chExt cx="1088" cy="727"/>
            </a:xfrm>
          </p:grpSpPr>
          <p:sp>
            <p:nvSpPr>
              <p:cNvPr id="8243" name="Freeform 212"/>
              <p:cNvSpPr>
                <a:spLocks/>
              </p:cNvSpPr>
              <p:nvPr/>
            </p:nvSpPr>
            <p:spPr bwMode="auto">
              <a:xfrm rot="-5400000">
                <a:off x="595" y="1341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4" name="Freeform 213"/>
              <p:cNvSpPr>
                <a:spLocks/>
              </p:cNvSpPr>
              <p:nvPr/>
            </p:nvSpPr>
            <p:spPr bwMode="auto">
              <a:xfrm rot="-5400000">
                <a:off x="954" y="876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5" name="Freeform 214"/>
              <p:cNvSpPr>
                <a:spLocks/>
              </p:cNvSpPr>
              <p:nvPr/>
            </p:nvSpPr>
            <p:spPr bwMode="auto">
              <a:xfrm rot="-5400000">
                <a:off x="595" y="892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6" name="Freeform 215"/>
              <p:cNvSpPr>
                <a:spLocks/>
              </p:cNvSpPr>
              <p:nvPr/>
            </p:nvSpPr>
            <p:spPr bwMode="auto">
              <a:xfrm rot="16200000" flipH="1">
                <a:off x="841" y="614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238" name="Group 216"/>
            <p:cNvGrpSpPr>
              <a:grpSpLocks/>
            </p:cNvGrpSpPr>
            <p:nvPr/>
          </p:nvGrpSpPr>
          <p:grpSpPr bwMode="auto">
            <a:xfrm rot="-3242574">
              <a:off x="2494" y="2365"/>
              <a:ext cx="181" cy="226"/>
              <a:chOff x="567" y="888"/>
              <a:chExt cx="1088" cy="727"/>
            </a:xfrm>
          </p:grpSpPr>
          <p:sp>
            <p:nvSpPr>
              <p:cNvPr id="8239" name="Freeform 217"/>
              <p:cNvSpPr>
                <a:spLocks/>
              </p:cNvSpPr>
              <p:nvPr/>
            </p:nvSpPr>
            <p:spPr bwMode="auto">
              <a:xfrm rot="-5400000">
                <a:off x="595" y="1341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0" name="Freeform 218"/>
              <p:cNvSpPr>
                <a:spLocks/>
              </p:cNvSpPr>
              <p:nvPr/>
            </p:nvSpPr>
            <p:spPr bwMode="auto">
              <a:xfrm rot="-5400000">
                <a:off x="954" y="876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1" name="Freeform 219"/>
              <p:cNvSpPr>
                <a:spLocks/>
              </p:cNvSpPr>
              <p:nvPr/>
            </p:nvSpPr>
            <p:spPr bwMode="auto">
              <a:xfrm rot="-5400000">
                <a:off x="595" y="892"/>
                <a:ext cx="246" cy="302"/>
              </a:xfrm>
              <a:custGeom>
                <a:avLst/>
                <a:gdLst>
                  <a:gd name="T0" fmla="*/ 2147483647 w 79"/>
                  <a:gd name="T1" fmla="*/ 2147483647 h 40"/>
                  <a:gd name="T2" fmla="*/ 2147483647 w 79"/>
                  <a:gd name="T3" fmla="*/ 0 h 40"/>
                  <a:gd name="T4" fmla="*/ 2147483647 w 79"/>
                  <a:gd name="T5" fmla="*/ 2147483647 h 40"/>
                  <a:gd name="T6" fmla="*/ 2147483647 w 79"/>
                  <a:gd name="T7" fmla="*/ 2147483647 h 40"/>
                  <a:gd name="T8" fmla="*/ 2147483647 w 79"/>
                  <a:gd name="T9" fmla="*/ 2147483647 h 40"/>
                  <a:gd name="T10" fmla="*/ 2147483647 w 79"/>
                  <a:gd name="T11" fmla="*/ 2147483647 h 40"/>
                  <a:gd name="T12" fmla="*/ 2147483647 w 79"/>
                  <a:gd name="T13" fmla="*/ 2147483647 h 40"/>
                  <a:gd name="T14" fmla="*/ 2147483647 w 79"/>
                  <a:gd name="T15" fmla="*/ 2147483647 h 40"/>
                  <a:gd name="T16" fmla="*/ 2147483647 w 79"/>
                  <a:gd name="T17" fmla="*/ 2147483647 h 40"/>
                  <a:gd name="T18" fmla="*/ 2147483647 w 79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42" name="Freeform 220"/>
              <p:cNvSpPr>
                <a:spLocks/>
              </p:cNvSpPr>
              <p:nvPr/>
            </p:nvSpPr>
            <p:spPr bwMode="auto">
              <a:xfrm rot="16200000" flipH="1">
                <a:off x="841" y="614"/>
                <a:ext cx="427" cy="975"/>
              </a:xfrm>
              <a:custGeom>
                <a:avLst/>
                <a:gdLst>
                  <a:gd name="T0" fmla="*/ 2147483647 w 137"/>
                  <a:gd name="T1" fmla="*/ 2147483647 h 129"/>
                  <a:gd name="T2" fmla="*/ 2147483647 w 137"/>
                  <a:gd name="T3" fmla="*/ 2147483647 h 129"/>
                  <a:gd name="T4" fmla="*/ 2147483647 w 137"/>
                  <a:gd name="T5" fmla="*/ 2147483647 h 129"/>
                  <a:gd name="T6" fmla="*/ 0 w 137"/>
                  <a:gd name="T7" fmla="*/ 2147483647 h 129"/>
                  <a:gd name="T8" fmla="*/ 2147483647 w 137"/>
                  <a:gd name="T9" fmla="*/ 2147483647 h 129"/>
                  <a:gd name="T10" fmla="*/ 2147483647 w 137"/>
                  <a:gd name="T11" fmla="*/ 2147483647 h 129"/>
                  <a:gd name="T12" fmla="*/ 2147483647 w 137"/>
                  <a:gd name="T13" fmla="*/ 2147483647 h 129"/>
                  <a:gd name="T14" fmla="*/ 2147483647 w 137"/>
                  <a:gd name="T15" fmla="*/ 2147483647 h 129"/>
                  <a:gd name="T16" fmla="*/ 2147483647 w 137"/>
                  <a:gd name="T17" fmla="*/ 2147483647 h 129"/>
                  <a:gd name="T18" fmla="*/ 2147483647 w 137"/>
                  <a:gd name="T19" fmla="*/ 2147483647 h 129"/>
                  <a:gd name="T20" fmla="*/ 2147483647 w 137"/>
                  <a:gd name="T21" fmla="*/ 2147483647 h 129"/>
                  <a:gd name="T22" fmla="*/ 2147483647 w 137"/>
                  <a:gd name="T23" fmla="*/ 2147483647 h 129"/>
                  <a:gd name="T24" fmla="*/ 2147483647 w 137"/>
                  <a:gd name="T25" fmla="*/ 2147483647 h 129"/>
                  <a:gd name="T26" fmla="*/ 2147483647 w 137"/>
                  <a:gd name="T27" fmla="*/ 2147483647 h 129"/>
                  <a:gd name="T28" fmla="*/ 2147483647 w 137"/>
                  <a:gd name="T29" fmla="*/ 2147483647 h 129"/>
                  <a:gd name="T30" fmla="*/ 2147483647 w 137"/>
                  <a:gd name="T31" fmla="*/ 2147483647 h 129"/>
                  <a:gd name="T32" fmla="*/ 2147483647 w 137"/>
                  <a:gd name="T33" fmla="*/ 0 h 129"/>
                  <a:gd name="T34" fmla="*/ 2147483647 w 137"/>
                  <a:gd name="T35" fmla="*/ 2147483647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4995863" y="2768600"/>
            <a:ext cx="808037" cy="812800"/>
            <a:chOff x="907" y="1680"/>
            <a:chExt cx="573" cy="584"/>
          </a:xfrm>
        </p:grpSpPr>
        <p:sp>
          <p:nvSpPr>
            <p:cNvPr id="9389" name="Rectangle 3"/>
            <p:cNvSpPr>
              <a:spLocks noChangeArrowheads="1"/>
            </p:cNvSpPr>
            <p:nvPr/>
          </p:nvSpPr>
          <p:spPr bwMode="auto">
            <a:xfrm>
              <a:off x="936" y="1680"/>
              <a:ext cx="544" cy="5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390" name="Group 4"/>
            <p:cNvGrpSpPr>
              <a:grpSpLocks/>
            </p:cNvGrpSpPr>
            <p:nvPr/>
          </p:nvGrpSpPr>
          <p:grpSpPr bwMode="auto">
            <a:xfrm rot="-1615141">
              <a:off x="907" y="1713"/>
              <a:ext cx="569" cy="542"/>
              <a:chOff x="4896" y="1152"/>
              <a:chExt cx="431" cy="399"/>
            </a:xfrm>
          </p:grpSpPr>
          <p:sp>
            <p:nvSpPr>
              <p:cNvPr id="9391" name="Freeform 5"/>
              <p:cNvSpPr>
                <a:spLocks/>
              </p:cNvSpPr>
              <p:nvPr/>
            </p:nvSpPr>
            <p:spPr bwMode="auto">
              <a:xfrm>
                <a:off x="4896" y="1152"/>
                <a:ext cx="431" cy="399"/>
              </a:xfrm>
              <a:custGeom>
                <a:avLst/>
                <a:gdLst>
                  <a:gd name="T0" fmla="*/ 49 w 431"/>
                  <a:gd name="T1" fmla="*/ 114 h 399"/>
                  <a:gd name="T2" fmla="*/ 37 w 431"/>
                  <a:gd name="T3" fmla="*/ 147 h 399"/>
                  <a:gd name="T4" fmla="*/ 19 w 431"/>
                  <a:gd name="T5" fmla="*/ 159 h 399"/>
                  <a:gd name="T6" fmla="*/ 52 w 431"/>
                  <a:gd name="T7" fmla="*/ 258 h 399"/>
                  <a:gd name="T8" fmla="*/ 88 w 431"/>
                  <a:gd name="T9" fmla="*/ 261 h 399"/>
                  <a:gd name="T10" fmla="*/ 106 w 431"/>
                  <a:gd name="T11" fmla="*/ 297 h 399"/>
                  <a:gd name="T12" fmla="*/ 115 w 431"/>
                  <a:gd name="T13" fmla="*/ 339 h 399"/>
                  <a:gd name="T14" fmla="*/ 223 w 431"/>
                  <a:gd name="T15" fmla="*/ 399 h 399"/>
                  <a:gd name="T16" fmla="*/ 256 w 431"/>
                  <a:gd name="T17" fmla="*/ 375 h 399"/>
                  <a:gd name="T18" fmla="*/ 262 w 431"/>
                  <a:gd name="T19" fmla="*/ 327 h 399"/>
                  <a:gd name="T20" fmla="*/ 250 w 431"/>
                  <a:gd name="T21" fmla="*/ 297 h 399"/>
                  <a:gd name="T22" fmla="*/ 232 w 431"/>
                  <a:gd name="T23" fmla="*/ 273 h 399"/>
                  <a:gd name="T24" fmla="*/ 244 w 431"/>
                  <a:gd name="T25" fmla="*/ 252 h 399"/>
                  <a:gd name="T26" fmla="*/ 265 w 431"/>
                  <a:gd name="T27" fmla="*/ 255 h 399"/>
                  <a:gd name="T28" fmla="*/ 322 w 431"/>
                  <a:gd name="T29" fmla="*/ 339 h 399"/>
                  <a:gd name="T30" fmla="*/ 391 w 431"/>
                  <a:gd name="T31" fmla="*/ 303 h 399"/>
                  <a:gd name="T32" fmla="*/ 388 w 431"/>
                  <a:gd name="T33" fmla="*/ 273 h 399"/>
                  <a:gd name="T34" fmla="*/ 382 w 431"/>
                  <a:gd name="T35" fmla="*/ 264 h 399"/>
                  <a:gd name="T36" fmla="*/ 376 w 431"/>
                  <a:gd name="T37" fmla="*/ 246 h 399"/>
                  <a:gd name="T38" fmla="*/ 382 w 431"/>
                  <a:gd name="T39" fmla="*/ 207 h 399"/>
                  <a:gd name="T40" fmla="*/ 421 w 431"/>
                  <a:gd name="T41" fmla="*/ 171 h 399"/>
                  <a:gd name="T42" fmla="*/ 370 w 431"/>
                  <a:gd name="T43" fmla="*/ 75 h 399"/>
                  <a:gd name="T44" fmla="*/ 343 w 431"/>
                  <a:gd name="T45" fmla="*/ 42 h 399"/>
                  <a:gd name="T46" fmla="*/ 313 w 431"/>
                  <a:gd name="T47" fmla="*/ 21 h 399"/>
                  <a:gd name="T48" fmla="*/ 274 w 431"/>
                  <a:gd name="T49" fmla="*/ 3 h 399"/>
                  <a:gd name="T50" fmla="*/ 286 w 431"/>
                  <a:gd name="T51" fmla="*/ 54 h 399"/>
                  <a:gd name="T52" fmla="*/ 277 w 431"/>
                  <a:gd name="T53" fmla="*/ 123 h 399"/>
                  <a:gd name="T54" fmla="*/ 238 w 431"/>
                  <a:gd name="T55" fmla="*/ 69 h 399"/>
                  <a:gd name="T56" fmla="*/ 241 w 431"/>
                  <a:gd name="T57" fmla="*/ 114 h 399"/>
                  <a:gd name="T58" fmla="*/ 247 w 431"/>
                  <a:gd name="T59" fmla="*/ 132 h 399"/>
                  <a:gd name="T60" fmla="*/ 166 w 431"/>
                  <a:gd name="T61" fmla="*/ 87 h 399"/>
                  <a:gd name="T62" fmla="*/ 121 w 431"/>
                  <a:gd name="T63" fmla="*/ 27 h 399"/>
                  <a:gd name="T64" fmla="*/ 76 w 431"/>
                  <a:gd name="T65" fmla="*/ 48 h 399"/>
                  <a:gd name="T66" fmla="*/ 55 w 431"/>
                  <a:gd name="T67" fmla="*/ 87 h 399"/>
                  <a:gd name="T68" fmla="*/ 49 w 431"/>
                  <a:gd name="T69" fmla="*/ 114 h 3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1"/>
                  <a:gd name="T106" fmla="*/ 0 h 399"/>
                  <a:gd name="T107" fmla="*/ 431 w 431"/>
                  <a:gd name="T108" fmla="*/ 399 h 3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1" h="399">
                    <a:moveTo>
                      <a:pt x="49" y="114"/>
                    </a:moveTo>
                    <a:cubicBezTo>
                      <a:pt x="47" y="130"/>
                      <a:pt x="49" y="136"/>
                      <a:pt x="37" y="147"/>
                    </a:cubicBezTo>
                    <a:cubicBezTo>
                      <a:pt x="32" y="152"/>
                      <a:pt x="19" y="159"/>
                      <a:pt x="19" y="159"/>
                    </a:cubicBezTo>
                    <a:cubicBezTo>
                      <a:pt x="0" y="187"/>
                      <a:pt x="12" y="251"/>
                      <a:pt x="52" y="258"/>
                    </a:cubicBezTo>
                    <a:cubicBezTo>
                      <a:pt x="64" y="260"/>
                      <a:pt x="76" y="260"/>
                      <a:pt x="88" y="261"/>
                    </a:cubicBezTo>
                    <a:cubicBezTo>
                      <a:pt x="97" y="273"/>
                      <a:pt x="104" y="282"/>
                      <a:pt x="106" y="297"/>
                    </a:cubicBezTo>
                    <a:cubicBezTo>
                      <a:pt x="107" y="303"/>
                      <a:pt x="109" y="333"/>
                      <a:pt x="115" y="339"/>
                    </a:cubicBezTo>
                    <a:cubicBezTo>
                      <a:pt x="152" y="376"/>
                      <a:pt x="170" y="394"/>
                      <a:pt x="223" y="399"/>
                    </a:cubicBezTo>
                    <a:cubicBezTo>
                      <a:pt x="249" y="396"/>
                      <a:pt x="250" y="398"/>
                      <a:pt x="256" y="375"/>
                    </a:cubicBezTo>
                    <a:cubicBezTo>
                      <a:pt x="252" y="354"/>
                      <a:pt x="245" y="344"/>
                      <a:pt x="262" y="327"/>
                    </a:cubicBezTo>
                    <a:cubicBezTo>
                      <a:pt x="256" y="281"/>
                      <a:pt x="267" y="316"/>
                      <a:pt x="250" y="297"/>
                    </a:cubicBezTo>
                    <a:cubicBezTo>
                      <a:pt x="243" y="290"/>
                      <a:pt x="232" y="273"/>
                      <a:pt x="232" y="273"/>
                    </a:cubicBezTo>
                    <a:cubicBezTo>
                      <a:pt x="227" y="258"/>
                      <a:pt x="229" y="256"/>
                      <a:pt x="244" y="252"/>
                    </a:cubicBezTo>
                    <a:cubicBezTo>
                      <a:pt x="251" y="253"/>
                      <a:pt x="258" y="253"/>
                      <a:pt x="265" y="255"/>
                    </a:cubicBezTo>
                    <a:cubicBezTo>
                      <a:pt x="301" y="266"/>
                      <a:pt x="293" y="320"/>
                      <a:pt x="322" y="339"/>
                    </a:cubicBezTo>
                    <a:cubicBezTo>
                      <a:pt x="360" y="336"/>
                      <a:pt x="375" y="336"/>
                      <a:pt x="391" y="303"/>
                    </a:cubicBezTo>
                    <a:cubicBezTo>
                      <a:pt x="390" y="293"/>
                      <a:pt x="390" y="283"/>
                      <a:pt x="388" y="273"/>
                    </a:cubicBezTo>
                    <a:cubicBezTo>
                      <a:pt x="387" y="269"/>
                      <a:pt x="383" y="267"/>
                      <a:pt x="382" y="264"/>
                    </a:cubicBezTo>
                    <a:cubicBezTo>
                      <a:pt x="379" y="258"/>
                      <a:pt x="376" y="246"/>
                      <a:pt x="376" y="246"/>
                    </a:cubicBezTo>
                    <a:cubicBezTo>
                      <a:pt x="377" y="233"/>
                      <a:pt x="375" y="218"/>
                      <a:pt x="382" y="207"/>
                    </a:cubicBezTo>
                    <a:cubicBezTo>
                      <a:pt x="389" y="195"/>
                      <a:pt x="410" y="185"/>
                      <a:pt x="421" y="171"/>
                    </a:cubicBezTo>
                    <a:cubicBezTo>
                      <a:pt x="431" y="133"/>
                      <a:pt x="395" y="100"/>
                      <a:pt x="370" y="75"/>
                    </a:cubicBezTo>
                    <a:cubicBezTo>
                      <a:pt x="356" y="61"/>
                      <a:pt x="361" y="51"/>
                      <a:pt x="343" y="42"/>
                    </a:cubicBezTo>
                    <a:cubicBezTo>
                      <a:pt x="336" y="32"/>
                      <a:pt x="313" y="21"/>
                      <a:pt x="313" y="21"/>
                    </a:cubicBezTo>
                    <a:cubicBezTo>
                      <a:pt x="300" y="2"/>
                      <a:pt x="298" y="0"/>
                      <a:pt x="274" y="3"/>
                    </a:cubicBezTo>
                    <a:cubicBezTo>
                      <a:pt x="278" y="21"/>
                      <a:pt x="280" y="37"/>
                      <a:pt x="286" y="54"/>
                    </a:cubicBezTo>
                    <a:cubicBezTo>
                      <a:pt x="289" y="73"/>
                      <a:pt x="308" y="133"/>
                      <a:pt x="277" y="123"/>
                    </a:cubicBezTo>
                    <a:cubicBezTo>
                      <a:pt x="264" y="106"/>
                      <a:pt x="256" y="81"/>
                      <a:pt x="238" y="69"/>
                    </a:cubicBezTo>
                    <a:cubicBezTo>
                      <a:pt x="228" y="83"/>
                      <a:pt x="237" y="98"/>
                      <a:pt x="241" y="114"/>
                    </a:cubicBezTo>
                    <a:cubicBezTo>
                      <a:pt x="243" y="120"/>
                      <a:pt x="247" y="132"/>
                      <a:pt x="247" y="132"/>
                    </a:cubicBezTo>
                    <a:cubicBezTo>
                      <a:pt x="206" y="159"/>
                      <a:pt x="185" y="112"/>
                      <a:pt x="166" y="87"/>
                    </a:cubicBezTo>
                    <a:cubicBezTo>
                      <a:pt x="156" y="58"/>
                      <a:pt x="153" y="38"/>
                      <a:pt x="121" y="27"/>
                    </a:cubicBezTo>
                    <a:cubicBezTo>
                      <a:pt x="88" y="30"/>
                      <a:pt x="84" y="23"/>
                      <a:pt x="76" y="48"/>
                    </a:cubicBezTo>
                    <a:cubicBezTo>
                      <a:pt x="72" y="77"/>
                      <a:pt x="72" y="70"/>
                      <a:pt x="55" y="87"/>
                    </a:cubicBezTo>
                    <a:cubicBezTo>
                      <a:pt x="53" y="92"/>
                      <a:pt x="34" y="114"/>
                      <a:pt x="49" y="11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99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92" name="Oval 6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6600"/>
                  </a:gs>
                  <a:gs pos="100000">
                    <a:srgbClr val="762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93" name="Freeform 7"/>
              <p:cNvSpPr>
                <a:spLocks/>
              </p:cNvSpPr>
              <p:nvPr/>
            </p:nvSpPr>
            <p:spPr bwMode="auto">
              <a:xfrm>
                <a:off x="5022" y="1424"/>
                <a:ext cx="55" cy="58"/>
              </a:xfrm>
              <a:custGeom>
                <a:avLst/>
                <a:gdLst>
                  <a:gd name="T0" fmla="*/ 6 w 55"/>
                  <a:gd name="T1" fmla="*/ 25 h 58"/>
                  <a:gd name="T2" fmla="*/ 18 w 55"/>
                  <a:gd name="T3" fmla="*/ 40 h 58"/>
                  <a:gd name="T4" fmla="*/ 30 w 55"/>
                  <a:gd name="T5" fmla="*/ 58 h 58"/>
                  <a:gd name="T6" fmla="*/ 54 w 55"/>
                  <a:gd name="T7" fmla="*/ 40 h 58"/>
                  <a:gd name="T8" fmla="*/ 42 w 55"/>
                  <a:gd name="T9" fmla="*/ 19 h 58"/>
                  <a:gd name="T10" fmla="*/ 24 w 55"/>
                  <a:gd name="T11" fmla="*/ 13 h 58"/>
                  <a:gd name="T12" fmla="*/ 0 w 55"/>
                  <a:gd name="T13" fmla="*/ 16 h 58"/>
                  <a:gd name="T14" fmla="*/ 6 w 55"/>
                  <a:gd name="T15" fmla="*/ 25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58"/>
                  <a:gd name="T26" fmla="*/ 55 w 55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58">
                    <a:moveTo>
                      <a:pt x="6" y="25"/>
                    </a:moveTo>
                    <a:cubicBezTo>
                      <a:pt x="13" y="45"/>
                      <a:pt x="3" y="23"/>
                      <a:pt x="18" y="40"/>
                    </a:cubicBezTo>
                    <a:cubicBezTo>
                      <a:pt x="23" y="45"/>
                      <a:pt x="30" y="58"/>
                      <a:pt x="30" y="58"/>
                    </a:cubicBezTo>
                    <a:cubicBezTo>
                      <a:pt x="44" y="55"/>
                      <a:pt x="49" y="54"/>
                      <a:pt x="54" y="40"/>
                    </a:cubicBezTo>
                    <a:cubicBezTo>
                      <a:pt x="51" y="26"/>
                      <a:pt x="55" y="25"/>
                      <a:pt x="42" y="19"/>
                    </a:cubicBezTo>
                    <a:cubicBezTo>
                      <a:pt x="36" y="16"/>
                      <a:pt x="24" y="13"/>
                      <a:pt x="24" y="13"/>
                    </a:cubicBezTo>
                    <a:cubicBezTo>
                      <a:pt x="15" y="0"/>
                      <a:pt x="5" y="1"/>
                      <a:pt x="0" y="16"/>
                    </a:cubicBezTo>
                    <a:cubicBezTo>
                      <a:pt x="3" y="26"/>
                      <a:pt x="0" y="25"/>
                      <a:pt x="6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762F00"/>
                  </a:gs>
                  <a:gs pos="100000">
                    <a:srgbClr val="FF66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94" name="Freeform 8"/>
              <p:cNvSpPr>
                <a:spLocks/>
              </p:cNvSpPr>
              <p:nvPr/>
            </p:nvSpPr>
            <p:spPr bwMode="auto">
              <a:xfrm flipH="1">
                <a:off x="5088" y="1296"/>
                <a:ext cx="48" cy="138"/>
              </a:xfrm>
              <a:custGeom>
                <a:avLst/>
                <a:gdLst>
                  <a:gd name="T0" fmla="*/ 3 w 55"/>
                  <a:gd name="T1" fmla="*/ 2147483647 h 58"/>
                  <a:gd name="T2" fmla="*/ 3 w 55"/>
                  <a:gd name="T3" fmla="*/ 2147483647 h 58"/>
                  <a:gd name="T4" fmla="*/ 3 w 55"/>
                  <a:gd name="T5" fmla="*/ 2147483647 h 58"/>
                  <a:gd name="T6" fmla="*/ 3 w 55"/>
                  <a:gd name="T7" fmla="*/ 2147483647 h 58"/>
                  <a:gd name="T8" fmla="*/ 3 w 55"/>
                  <a:gd name="T9" fmla="*/ 2147483647 h 58"/>
                  <a:gd name="T10" fmla="*/ 3 w 55"/>
                  <a:gd name="T11" fmla="*/ 2147483647 h 58"/>
                  <a:gd name="T12" fmla="*/ 0 w 55"/>
                  <a:gd name="T13" fmla="*/ 2147483647 h 58"/>
                  <a:gd name="T14" fmla="*/ 3 w 55"/>
                  <a:gd name="T15" fmla="*/ 2147483647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58"/>
                  <a:gd name="T26" fmla="*/ 55 w 55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58">
                    <a:moveTo>
                      <a:pt x="6" y="25"/>
                    </a:moveTo>
                    <a:cubicBezTo>
                      <a:pt x="13" y="45"/>
                      <a:pt x="3" y="23"/>
                      <a:pt x="18" y="40"/>
                    </a:cubicBezTo>
                    <a:cubicBezTo>
                      <a:pt x="23" y="45"/>
                      <a:pt x="30" y="58"/>
                      <a:pt x="30" y="58"/>
                    </a:cubicBezTo>
                    <a:cubicBezTo>
                      <a:pt x="44" y="55"/>
                      <a:pt x="49" y="54"/>
                      <a:pt x="54" y="40"/>
                    </a:cubicBezTo>
                    <a:cubicBezTo>
                      <a:pt x="51" y="26"/>
                      <a:pt x="55" y="25"/>
                      <a:pt x="42" y="19"/>
                    </a:cubicBezTo>
                    <a:cubicBezTo>
                      <a:pt x="36" y="16"/>
                      <a:pt x="24" y="13"/>
                      <a:pt x="24" y="13"/>
                    </a:cubicBezTo>
                    <a:cubicBezTo>
                      <a:pt x="15" y="0"/>
                      <a:pt x="5" y="1"/>
                      <a:pt x="0" y="16"/>
                    </a:cubicBezTo>
                    <a:cubicBezTo>
                      <a:pt x="3" y="26"/>
                      <a:pt x="0" y="25"/>
                      <a:pt x="6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762F00"/>
                  </a:gs>
                  <a:gs pos="100000">
                    <a:srgbClr val="FF66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2790825" y="136525"/>
            <a:ext cx="362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1">
                <a:solidFill>
                  <a:srgbClr val="C00000"/>
                </a:solidFill>
                <a:latin typeface="Times"/>
              </a:rPr>
              <a:t>Hypersensibilité de type II</a:t>
            </a:r>
          </a:p>
        </p:txBody>
      </p:sp>
      <p:graphicFrame>
        <p:nvGraphicFramePr>
          <p:cNvPr id="356362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85961"/>
              </p:ext>
            </p:extLst>
          </p:nvPr>
        </p:nvGraphicFramePr>
        <p:xfrm>
          <a:off x="431800" y="800100"/>
          <a:ext cx="6197600" cy="5673725"/>
        </p:xfrm>
        <a:graphic>
          <a:graphicData uri="http://schemas.openxmlformats.org/drawingml/2006/table">
            <a:tbl>
              <a:tblPr/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Effecteur du système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immunitaire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Ig G ou IgM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5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Antigène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Antigène associé à la cellule ou à la matrice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1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Mécanisme effecteur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Cellules FcR+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(phagocytes, Cellules NK)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Exemples de réaction d’hypersensibilité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Allergie à certains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Médicaments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(pénicilline…)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42" name="Text Box 32"/>
          <p:cNvSpPr txBox="1">
            <a:spLocks noChangeArrowheads="1"/>
          </p:cNvSpPr>
          <p:nvPr/>
        </p:nvSpPr>
        <p:spPr bwMode="auto">
          <a:xfrm>
            <a:off x="3692525" y="11223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 sz="1600" b="1">
              <a:latin typeface="Times"/>
            </a:endParaRPr>
          </a:p>
        </p:txBody>
      </p:sp>
      <p:sp>
        <p:nvSpPr>
          <p:cNvPr id="9243" name="Text Box 33"/>
          <p:cNvSpPr txBox="1">
            <a:spLocks noChangeArrowheads="1"/>
          </p:cNvSpPr>
          <p:nvPr/>
        </p:nvSpPr>
        <p:spPr bwMode="auto">
          <a:xfrm>
            <a:off x="9934575" y="-930275"/>
            <a:ext cx="1841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fr-FR" sz="1600" b="1">
              <a:latin typeface="Times"/>
            </a:endParaRPr>
          </a:p>
        </p:txBody>
      </p:sp>
      <p:sp>
        <p:nvSpPr>
          <p:cNvPr id="9244" name="Text Box 34"/>
          <p:cNvSpPr txBox="1">
            <a:spLocks noChangeArrowheads="1"/>
          </p:cNvSpPr>
          <p:nvPr/>
        </p:nvSpPr>
        <p:spPr bwMode="auto">
          <a:xfrm>
            <a:off x="0" y="25352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 sz="1600" b="1">
              <a:latin typeface="Times"/>
            </a:endParaRPr>
          </a:p>
        </p:txBody>
      </p:sp>
      <p:sp>
        <p:nvSpPr>
          <p:cNvPr id="9245" name="Text Box 35"/>
          <p:cNvSpPr txBox="1">
            <a:spLocks noChangeArrowheads="1"/>
          </p:cNvSpPr>
          <p:nvPr/>
        </p:nvSpPr>
        <p:spPr bwMode="auto">
          <a:xfrm>
            <a:off x="0" y="59245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 sz="1600" b="1">
              <a:latin typeface="Times"/>
            </a:endParaRPr>
          </a:p>
        </p:txBody>
      </p:sp>
      <p:sp>
        <p:nvSpPr>
          <p:cNvPr id="9246" name="Text Box 36"/>
          <p:cNvSpPr txBox="1">
            <a:spLocks noChangeArrowheads="1"/>
          </p:cNvSpPr>
          <p:nvPr/>
        </p:nvSpPr>
        <p:spPr bwMode="auto">
          <a:xfrm>
            <a:off x="0" y="9318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 sz="1600" b="1">
              <a:latin typeface="Times"/>
            </a:endParaRPr>
          </a:p>
        </p:txBody>
      </p:sp>
      <p:sp>
        <p:nvSpPr>
          <p:cNvPr id="9247" name="Text Box 37"/>
          <p:cNvSpPr txBox="1">
            <a:spLocks noChangeArrowheads="1"/>
          </p:cNvSpPr>
          <p:nvPr/>
        </p:nvSpPr>
        <p:spPr bwMode="auto">
          <a:xfrm>
            <a:off x="8607425" y="7445375"/>
            <a:ext cx="1841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endParaRPr lang="fr-FR" sz="1600" b="1">
              <a:latin typeface="Times"/>
            </a:endParaRPr>
          </a:p>
        </p:txBody>
      </p:sp>
      <p:sp>
        <p:nvSpPr>
          <p:cNvPr id="9248" name="Text Box 38"/>
          <p:cNvSpPr txBox="1">
            <a:spLocks noChangeArrowheads="1"/>
          </p:cNvSpPr>
          <p:nvPr/>
        </p:nvSpPr>
        <p:spPr bwMode="auto">
          <a:xfrm>
            <a:off x="13230225" y="1214438"/>
            <a:ext cx="1841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fr-FR" sz="1600" b="1">
              <a:latin typeface="Times"/>
            </a:endParaRPr>
          </a:p>
        </p:txBody>
      </p:sp>
      <p:sp>
        <p:nvSpPr>
          <p:cNvPr id="9249" name="Line 39"/>
          <p:cNvSpPr>
            <a:spLocks noChangeShapeType="1"/>
          </p:cNvSpPr>
          <p:nvPr/>
        </p:nvSpPr>
        <p:spPr bwMode="auto">
          <a:xfrm>
            <a:off x="2603500" y="2552700"/>
            <a:ext cx="6286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50" name="Text Box 40"/>
          <p:cNvSpPr txBox="1">
            <a:spLocks noChangeArrowheads="1"/>
          </p:cNvSpPr>
          <p:nvPr/>
        </p:nvSpPr>
        <p:spPr bwMode="auto">
          <a:xfrm>
            <a:off x="2854325" y="2970213"/>
            <a:ext cx="768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>
                <a:latin typeface="Times"/>
              </a:rPr>
              <a:t>CCDA</a:t>
            </a:r>
          </a:p>
        </p:txBody>
      </p:sp>
      <p:sp>
        <p:nvSpPr>
          <p:cNvPr id="9251" name="Text Box 41"/>
          <p:cNvSpPr txBox="1">
            <a:spLocks noChangeArrowheads="1"/>
          </p:cNvSpPr>
          <p:nvPr/>
        </p:nvSpPr>
        <p:spPr bwMode="auto">
          <a:xfrm>
            <a:off x="2927350" y="4113213"/>
            <a:ext cx="62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>
                <a:latin typeface="Times"/>
              </a:rPr>
              <a:t>CDC</a:t>
            </a:r>
          </a:p>
        </p:txBody>
      </p:sp>
      <p:grpSp>
        <p:nvGrpSpPr>
          <p:cNvPr id="9252" name="Group 42"/>
          <p:cNvGrpSpPr>
            <a:grpSpLocks/>
          </p:cNvGrpSpPr>
          <p:nvPr/>
        </p:nvGrpSpPr>
        <p:grpSpPr bwMode="auto">
          <a:xfrm>
            <a:off x="3900488" y="4843463"/>
            <a:ext cx="1103312" cy="890587"/>
            <a:chOff x="476" y="2205"/>
            <a:chExt cx="1905" cy="1679"/>
          </a:xfrm>
        </p:grpSpPr>
        <p:grpSp>
          <p:nvGrpSpPr>
            <p:cNvPr id="9381" name="Group 43"/>
            <p:cNvGrpSpPr>
              <a:grpSpLocks/>
            </p:cNvGrpSpPr>
            <p:nvPr/>
          </p:nvGrpSpPr>
          <p:grpSpPr bwMode="auto">
            <a:xfrm>
              <a:off x="476" y="2205"/>
              <a:ext cx="1905" cy="1679"/>
              <a:chOff x="567" y="2205"/>
              <a:chExt cx="1451" cy="1285"/>
            </a:xfrm>
          </p:grpSpPr>
          <p:sp>
            <p:nvSpPr>
              <p:cNvPr id="9387" name="Freeform 44"/>
              <p:cNvSpPr>
                <a:spLocks/>
              </p:cNvSpPr>
              <p:nvPr/>
            </p:nvSpPr>
            <p:spPr bwMode="auto">
              <a:xfrm>
                <a:off x="567" y="2205"/>
                <a:ext cx="1451" cy="1285"/>
              </a:xfrm>
              <a:custGeom>
                <a:avLst/>
                <a:gdLst>
                  <a:gd name="T0" fmla="*/ 166 w 1451"/>
                  <a:gd name="T1" fmla="*/ 280 h 1285"/>
                  <a:gd name="T2" fmla="*/ 30 w 1451"/>
                  <a:gd name="T3" fmla="*/ 643 h 1285"/>
                  <a:gd name="T4" fmla="*/ 76 w 1451"/>
                  <a:gd name="T5" fmla="*/ 824 h 1285"/>
                  <a:gd name="T6" fmla="*/ 30 w 1451"/>
                  <a:gd name="T7" fmla="*/ 915 h 1285"/>
                  <a:gd name="T8" fmla="*/ 257 w 1451"/>
                  <a:gd name="T9" fmla="*/ 1232 h 1285"/>
                  <a:gd name="T10" fmla="*/ 711 w 1451"/>
                  <a:gd name="T11" fmla="*/ 1232 h 1285"/>
                  <a:gd name="T12" fmla="*/ 802 w 1451"/>
                  <a:gd name="T13" fmla="*/ 1232 h 1285"/>
                  <a:gd name="T14" fmla="*/ 1028 w 1451"/>
                  <a:gd name="T15" fmla="*/ 1096 h 1285"/>
                  <a:gd name="T16" fmla="*/ 1346 w 1451"/>
                  <a:gd name="T17" fmla="*/ 1005 h 1285"/>
                  <a:gd name="T18" fmla="*/ 1391 w 1451"/>
                  <a:gd name="T19" fmla="*/ 869 h 1285"/>
                  <a:gd name="T20" fmla="*/ 983 w 1451"/>
                  <a:gd name="T21" fmla="*/ 779 h 1285"/>
                  <a:gd name="T22" fmla="*/ 938 w 1451"/>
                  <a:gd name="T23" fmla="*/ 552 h 1285"/>
                  <a:gd name="T24" fmla="*/ 1210 w 1451"/>
                  <a:gd name="T25" fmla="*/ 370 h 1285"/>
                  <a:gd name="T26" fmla="*/ 1074 w 1451"/>
                  <a:gd name="T27" fmla="*/ 53 h 1285"/>
                  <a:gd name="T28" fmla="*/ 620 w 1451"/>
                  <a:gd name="T29" fmla="*/ 53 h 1285"/>
                  <a:gd name="T30" fmla="*/ 166 w 1451"/>
                  <a:gd name="T31" fmla="*/ 280 h 12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51"/>
                  <a:gd name="T49" fmla="*/ 0 h 1285"/>
                  <a:gd name="T50" fmla="*/ 1451 w 1451"/>
                  <a:gd name="T51" fmla="*/ 1285 h 128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51" h="1285">
                    <a:moveTo>
                      <a:pt x="166" y="280"/>
                    </a:moveTo>
                    <a:cubicBezTo>
                      <a:pt x="68" y="378"/>
                      <a:pt x="45" y="552"/>
                      <a:pt x="30" y="643"/>
                    </a:cubicBezTo>
                    <a:cubicBezTo>
                      <a:pt x="15" y="734"/>
                      <a:pt x="76" y="779"/>
                      <a:pt x="76" y="824"/>
                    </a:cubicBezTo>
                    <a:cubicBezTo>
                      <a:pt x="76" y="869"/>
                      <a:pt x="0" y="847"/>
                      <a:pt x="30" y="915"/>
                    </a:cubicBezTo>
                    <a:cubicBezTo>
                      <a:pt x="60" y="983"/>
                      <a:pt x="144" y="1179"/>
                      <a:pt x="257" y="1232"/>
                    </a:cubicBezTo>
                    <a:cubicBezTo>
                      <a:pt x="370" y="1285"/>
                      <a:pt x="620" y="1232"/>
                      <a:pt x="711" y="1232"/>
                    </a:cubicBezTo>
                    <a:cubicBezTo>
                      <a:pt x="802" y="1232"/>
                      <a:pt x="749" y="1255"/>
                      <a:pt x="802" y="1232"/>
                    </a:cubicBezTo>
                    <a:cubicBezTo>
                      <a:pt x="855" y="1209"/>
                      <a:pt x="937" y="1134"/>
                      <a:pt x="1028" y="1096"/>
                    </a:cubicBezTo>
                    <a:cubicBezTo>
                      <a:pt x="1119" y="1058"/>
                      <a:pt x="1286" y="1043"/>
                      <a:pt x="1346" y="1005"/>
                    </a:cubicBezTo>
                    <a:cubicBezTo>
                      <a:pt x="1406" y="967"/>
                      <a:pt x="1451" y="907"/>
                      <a:pt x="1391" y="869"/>
                    </a:cubicBezTo>
                    <a:cubicBezTo>
                      <a:pt x="1331" y="831"/>
                      <a:pt x="1058" y="832"/>
                      <a:pt x="983" y="779"/>
                    </a:cubicBezTo>
                    <a:cubicBezTo>
                      <a:pt x="908" y="726"/>
                      <a:pt x="900" y="620"/>
                      <a:pt x="938" y="552"/>
                    </a:cubicBezTo>
                    <a:cubicBezTo>
                      <a:pt x="976" y="484"/>
                      <a:pt x="1187" y="453"/>
                      <a:pt x="1210" y="370"/>
                    </a:cubicBezTo>
                    <a:cubicBezTo>
                      <a:pt x="1233" y="287"/>
                      <a:pt x="1172" y="106"/>
                      <a:pt x="1074" y="53"/>
                    </a:cubicBezTo>
                    <a:cubicBezTo>
                      <a:pt x="976" y="0"/>
                      <a:pt x="771" y="15"/>
                      <a:pt x="620" y="53"/>
                    </a:cubicBezTo>
                    <a:cubicBezTo>
                      <a:pt x="469" y="91"/>
                      <a:pt x="264" y="182"/>
                      <a:pt x="166" y="28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66FFCC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8" name="Freeform 45"/>
              <p:cNvSpPr>
                <a:spLocks/>
              </p:cNvSpPr>
              <p:nvPr/>
            </p:nvSpPr>
            <p:spPr bwMode="auto">
              <a:xfrm>
                <a:off x="748" y="2478"/>
                <a:ext cx="665" cy="854"/>
              </a:xfrm>
              <a:custGeom>
                <a:avLst/>
                <a:gdLst>
                  <a:gd name="T0" fmla="*/ 143 w 665"/>
                  <a:gd name="T1" fmla="*/ 75 h 854"/>
                  <a:gd name="T2" fmla="*/ 7 w 665"/>
                  <a:gd name="T3" fmla="*/ 483 h 854"/>
                  <a:gd name="T4" fmla="*/ 98 w 665"/>
                  <a:gd name="T5" fmla="*/ 710 h 854"/>
                  <a:gd name="T6" fmla="*/ 234 w 665"/>
                  <a:gd name="T7" fmla="*/ 801 h 854"/>
                  <a:gd name="T8" fmla="*/ 370 w 665"/>
                  <a:gd name="T9" fmla="*/ 846 h 854"/>
                  <a:gd name="T10" fmla="*/ 597 w 665"/>
                  <a:gd name="T11" fmla="*/ 755 h 854"/>
                  <a:gd name="T12" fmla="*/ 642 w 665"/>
                  <a:gd name="T13" fmla="*/ 529 h 854"/>
                  <a:gd name="T14" fmla="*/ 460 w 665"/>
                  <a:gd name="T15" fmla="*/ 392 h 854"/>
                  <a:gd name="T16" fmla="*/ 506 w 665"/>
                  <a:gd name="T17" fmla="*/ 166 h 854"/>
                  <a:gd name="T18" fmla="*/ 279 w 665"/>
                  <a:gd name="T19" fmla="*/ 30 h 854"/>
                  <a:gd name="T20" fmla="*/ 143 w 665"/>
                  <a:gd name="T21" fmla="*/ 75 h 8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5"/>
                  <a:gd name="T34" fmla="*/ 0 h 854"/>
                  <a:gd name="T35" fmla="*/ 665 w 665"/>
                  <a:gd name="T36" fmla="*/ 854 h 8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5" h="854">
                    <a:moveTo>
                      <a:pt x="143" y="75"/>
                    </a:moveTo>
                    <a:cubicBezTo>
                      <a:pt x="98" y="150"/>
                      <a:pt x="14" y="377"/>
                      <a:pt x="7" y="483"/>
                    </a:cubicBezTo>
                    <a:cubicBezTo>
                      <a:pt x="0" y="589"/>
                      <a:pt x="60" y="657"/>
                      <a:pt x="98" y="710"/>
                    </a:cubicBezTo>
                    <a:cubicBezTo>
                      <a:pt x="136" y="763"/>
                      <a:pt x="189" y="778"/>
                      <a:pt x="234" y="801"/>
                    </a:cubicBezTo>
                    <a:cubicBezTo>
                      <a:pt x="279" y="824"/>
                      <a:pt x="310" y="854"/>
                      <a:pt x="370" y="846"/>
                    </a:cubicBezTo>
                    <a:cubicBezTo>
                      <a:pt x="430" y="838"/>
                      <a:pt x="552" y="808"/>
                      <a:pt x="597" y="755"/>
                    </a:cubicBezTo>
                    <a:cubicBezTo>
                      <a:pt x="642" y="702"/>
                      <a:pt x="665" y="590"/>
                      <a:pt x="642" y="529"/>
                    </a:cubicBezTo>
                    <a:cubicBezTo>
                      <a:pt x="619" y="468"/>
                      <a:pt x="483" y="452"/>
                      <a:pt x="460" y="392"/>
                    </a:cubicBezTo>
                    <a:cubicBezTo>
                      <a:pt x="437" y="332"/>
                      <a:pt x="536" y="226"/>
                      <a:pt x="506" y="166"/>
                    </a:cubicBezTo>
                    <a:cubicBezTo>
                      <a:pt x="476" y="106"/>
                      <a:pt x="339" y="45"/>
                      <a:pt x="279" y="30"/>
                    </a:cubicBezTo>
                    <a:cubicBezTo>
                      <a:pt x="219" y="15"/>
                      <a:pt x="188" y="0"/>
                      <a:pt x="143" y="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382" name="AutoShape 46"/>
            <p:cNvSpPr>
              <a:spLocks noChangeArrowheads="1"/>
            </p:cNvSpPr>
            <p:nvPr/>
          </p:nvSpPr>
          <p:spPr bwMode="auto">
            <a:xfrm rot="-7348271">
              <a:off x="1927" y="2205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3333FF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9383" name="AutoShape 47"/>
            <p:cNvSpPr>
              <a:spLocks noChangeArrowheads="1"/>
            </p:cNvSpPr>
            <p:nvPr/>
          </p:nvSpPr>
          <p:spPr bwMode="auto">
            <a:xfrm rot="-5400000">
              <a:off x="1655" y="2976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3333FF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9384" name="AutoShape 48"/>
            <p:cNvSpPr>
              <a:spLocks noChangeArrowheads="1"/>
            </p:cNvSpPr>
            <p:nvPr/>
          </p:nvSpPr>
          <p:spPr bwMode="auto">
            <a:xfrm rot="2683473">
              <a:off x="476" y="3566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3333FF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85" name="AutoShape 49"/>
            <p:cNvSpPr>
              <a:spLocks noChangeArrowheads="1"/>
            </p:cNvSpPr>
            <p:nvPr/>
          </p:nvSpPr>
          <p:spPr bwMode="auto">
            <a:xfrm rot="8198022">
              <a:off x="476" y="2523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3333FF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fr-FR"/>
            </a:p>
          </p:txBody>
        </p:sp>
        <p:sp>
          <p:nvSpPr>
            <p:cNvPr id="9386" name="AutoShape 50"/>
            <p:cNvSpPr>
              <a:spLocks noChangeArrowheads="1"/>
            </p:cNvSpPr>
            <p:nvPr/>
          </p:nvSpPr>
          <p:spPr bwMode="auto">
            <a:xfrm rot="-2710089">
              <a:off x="1655" y="3657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3333FF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4957763" y="2813050"/>
            <a:ext cx="915987" cy="788988"/>
            <a:chOff x="113" y="1207"/>
            <a:chExt cx="2087" cy="1769"/>
          </a:xfrm>
        </p:grpSpPr>
        <p:sp>
          <p:nvSpPr>
            <p:cNvPr id="9371" name="Freeform 52"/>
            <p:cNvSpPr>
              <a:spLocks/>
            </p:cNvSpPr>
            <p:nvPr/>
          </p:nvSpPr>
          <p:spPr bwMode="auto">
            <a:xfrm>
              <a:off x="113" y="1207"/>
              <a:ext cx="2086" cy="1769"/>
            </a:xfrm>
            <a:custGeom>
              <a:avLst/>
              <a:gdLst>
                <a:gd name="T0" fmla="*/ 2147483647 w 531"/>
                <a:gd name="T1" fmla="*/ 2147483647 h 428"/>
                <a:gd name="T2" fmla="*/ 2147483647 w 531"/>
                <a:gd name="T3" fmla="*/ 2147483647 h 428"/>
                <a:gd name="T4" fmla="*/ 2147483647 w 531"/>
                <a:gd name="T5" fmla="*/ 2147483647 h 428"/>
                <a:gd name="T6" fmla="*/ 2147483647 w 531"/>
                <a:gd name="T7" fmla="*/ 2147483647 h 428"/>
                <a:gd name="T8" fmla="*/ 2147483647 w 531"/>
                <a:gd name="T9" fmla="*/ 2147483647 h 428"/>
                <a:gd name="T10" fmla="*/ 2147483647 w 531"/>
                <a:gd name="T11" fmla="*/ 2147483647 h 428"/>
                <a:gd name="T12" fmla="*/ 2147483647 w 531"/>
                <a:gd name="T13" fmla="*/ 2147483647 h 428"/>
                <a:gd name="T14" fmla="*/ 2147483647 w 531"/>
                <a:gd name="T15" fmla="*/ 2147483647 h 428"/>
                <a:gd name="T16" fmla="*/ 2147483647 w 531"/>
                <a:gd name="T17" fmla="*/ 2147483647 h 428"/>
                <a:gd name="T18" fmla="*/ 2147483647 w 531"/>
                <a:gd name="T19" fmla="*/ 2147483647 h 428"/>
                <a:gd name="T20" fmla="*/ 2147483647 w 531"/>
                <a:gd name="T21" fmla="*/ 2147483647 h 428"/>
                <a:gd name="T22" fmla="*/ 2147483647 w 531"/>
                <a:gd name="T23" fmla="*/ 2147483647 h 428"/>
                <a:gd name="T24" fmla="*/ 2147483647 w 531"/>
                <a:gd name="T25" fmla="*/ 2147483647 h 428"/>
                <a:gd name="T26" fmla="*/ 2147483647 w 531"/>
                <a:gd name="T27" fmla="*/ 2147483647 h 428"/>
                <a:gd name="T28" fmla="*/ 2147483647 w 531"/>
                <a:gd name="T29" fmla="*/ 2147483647 h 428"/>
                <a:gd name="T30" fmla="*/ 2147483647 w 531"/>
                <a:gd name="T31" fmla="*/ 2147483647 h 428"/>
                <a:gd name="T32" fmla="*/ 2147483647 w 531"/>
                <a:gd name="T33" fmla="*/ 2147483647 h 428"/>
                <a:gd name="T34" fmla="*/ 2147483647 w 531"/>
                <a:gd name="T35" fmla="*/ 2147483647 h 428"/>
                <a:gd name="T36" fmla="*/ 2147483647 w 531"/>
                <a:gd name="T37" fmla="*/ 2147483647 h 428"/>
                <a:gd name="T38" fmla="*/ 2147483647 w 531"/>
                <a:gd name="T39" fmla="*/ 2147483647 h 428"/>
                <a:gd name="T40" fmla="*/ 2147483647 w 531"/>
                <a:gd name="T41" fmla="*/ 2147483647 h 428"/>
                <a:gd name="T42" fmla="*/ 2147483647 w 531"/>
                <a:gd name="T43" fmla="*/ 2147483647 h 428"/>
                <a:gd name="T44" fmla="*/ 2147483647 w 531"/>
                <a:gd name="T45" fmla="*/ 2147483647 h 428"/>
                <a:gd name="T46" fmla="*/ 2147483647 w 531"/>
                <a:gd name="T47" fmla="*/ 2147483647 h 428"/>
                <a:gd name="T48" fmla="*/ 2147483647 w 531"/>
                <a:gd name="T49" fmla="*/ 2147483647 h 428"/>
                <a:gd name="T50" fmla="*/ 2147483647 w 531"/>
                <a:gd name="T51" fmla="*/ 0 h 428"/>
                <a:gd name="T52" fmla="*/ 2147483647 w 531"/>
                <a:gd name="T53" fmla="*/ 2147483647 h 428"/>
                <a:gd name="T54" fmla="*/ 2147483647 w 531"/>
                <a:gd name="T55" fmla="*/ 2147483647 h 428"/>
                <a:gd name="T56" fmla="*/ 2147483647 w 531"/>
                <a:gd name="T57" fmla="*/ 2147483647 h 428"/>
                <a:gd name="T58" fmla="*/ 2147483647 w 531"/>
                <a:gd name="T59" fmla="*/ 2147483647 h 4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1"/>
                <a:gd name="T91" fmla="*/ 0 h 428"/>
                <a:gd name="T92" fmla="*/ 531 w 531"/>
                <a:gd name="T93" fmla="*/ 428 h 4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1" h="428">
                  <a:moveTo>
                    <a:pt x="24" y="64"/>
                  </a:moveTo>
                  <a:cubicBezTo>
                    <a:pt x="0" y="88"/>
                    <a:pt x="6" y="108"/>
                    <a:pt x="12" y="144"/>
                  </a:cubicBezTo>
                  <a:cubicBezTo>
                    <a:pt x="14" y="156"/>
                    <a:pt x="20" y="168"/>
                    <a:pt x="24" y="180"/>
                  </a:cubicBezTo>
                  <a:cubicBezTo>
                    <a:pt x="25" y="184"/>
                    <a:pt x="28" y="192"/>
                    <a:pt x="28" y="192"/>
                  </a:cubicBezTo>
                  <a:cubicBezTo>
                    <a:pt x="22" y="210"/>
                    <a:pt x="14" y="223"/>
                    <a:pt x="8" y="240"/>
                  </a:cubicBezTo>
                  <a:cubicBezTo>
                    <a:pt x="11" y="258"/>
                    <a:pt x="12" y="281"/>
                    <a:pt x="24" y="296"/>
                  </a:cubicBezTo>
                  <a:cubicBezTo>
                    <a:pt x="31" y="305"/>
                    <a:pt x="48" y="320"/>
                    <a:pt x="48" y="320"/>
                  </a:cubicBezTo>
                  <a:cubicBezTo>
                    <a:pt x="53" y="335"/>
                    <a:pt x="60" y="345"/>
                    <a:pt x="64" y="360"/>
                  </a:cubicBezTo>
                  <a:cubicBezTo>
                    <a:pt x="65" y="364"/>
                    <a:pt x="65" y="370"/>
                    <a:pt x="68" y="372"/>
                  </a:cubicBezTo>
                  <a:cubicBezTo>
                    <a:pt x="75" y="377"/>
                    <a:pt x="84" y="377"/>
                    <a:pt x="92" y="380"/>
                  </a:cubicBezTo>
                  <a:cubicBezTo>
                    <a:pt x="96" y="381"/>
                    <a:pt x="104" y="384"/>
                    <a:pt x="104" y="384"/>
                  </a:cubicBezTo>
                  <a:cubicBezTo>
                    <a:pt x="119" y="379"/>
                    <a:pt x="125" y="369"/>
                    <a:pt x="140" y="364"/>
                  </a:cubicBezTo>
                  <a:cubicBezTo>
                    <a:pt x="165" y="372"/>
                    <a:pt x="173" y="388"/>
                    <a:pt x="204" y="396"/>
                  </a:cubicBezTo>
                  <a:cubicBezTo>
                    <a:pt x="208" y="396"/>
                    <a:pt x="252" y="386"/>
                    <a:pt x="268" y="396"/>
                  </a:cubicBezTo>
                  <a:cubicBezTo>
                    <a:pt x="279" y="404"/>
                    <a:pt x="304" y="416"/>
                    <a:pt x="304" y="416"/>
                  </a:cubicBezTo>
                  <a:cubicBezTo>
                    <a:pt x="336" y="414"/>
                    <a:pt x="375" y="428"/>
                    <a:pt x="400" y="408"/>
                  </a:cubicBezTo>
                  <a:cubicBezTo>
                    <a:pt x="429" y="385"/>
                    <a:pt x="446" y="360"/>
                    <a:pt x="484" y="352"/>
                  </a:cubicBezTo>
                  <a:cubicBezTo>
                    <a:pt x="505" y="311"/>
                    <a:pt x="489" y="348"/>
                    <a:pt x="496" y="256"/>
                  </a:cubicBezTo>
                  <a:cubicBezTo>
                    <a:pt x="498" y="225"/>
                    <a:pt x="517" y="201"/>
                    <a:pt x="524" y="172"/>
                  </a:cubicBezTo>
                  <a:cubicBezTo>
                    <a:pt x="522" y="130"/>
                    <a:pt x="531" y="52"/>
                    <a:pt x="488" y="24"/>
                  </a:cubicBezTo>
                  <a:cubicBezTo>
                    <a:pt x="479" y="25"/>
                    <a:pt x="469" y="26"/>
                    <a:pt x="460" y="28"/>
                  </a:cubicBezTo>
                  <a:cubicBezTo>
                    <a:pt x="452" y="30"/>
                    <a:pt x="436" y="36"/>
                    <a:pt x="436" y="36"/>
                  </a:cubicBezTo>
                  <a:cubicBezTo>
                    <a:pt x="417" y="30"/>
                    <a:pt x="407" y="14"/>
                    <a:pt x="388" y="8"/>
                  </a:cubicBezTo>
                  <a:cubicBezTo>
                    <a:pt x="336" y="9"/>
                    <a:pt x="284" y="16"/>
                    <a:pt x="232" y="16"/>
                  </a:cubicBezTo>
                  <a:cubicBezTo>
                    <a:pt x="219" y="16"/>
                    <a:pt x="198" y="12"/>
                    <a:pt x="184" y="8"/>
                  </a:cubicBezTo>
                  <a:cubicBezTo>
                    <a:pt x="176" y="6"/>
                    <a:pt x="160" y="0"/>
                    <a:pt x="160" y="0"/>
                  </a:cubicBezTo>
                  <a:cubicBezTo>
                    <a:pt x="120" y="3"/>
                    <a:pt x="98" y="1"/>
                    <a:pt x="72" y="32"/>
                  </a:cubicBezTo>
                  <a:cubicBezTo>
                    <a:pt x="57" y="50"/>
                    <a:pt x="48" y="58"/>
                    <a:pt x="28" y="68"/>
                  </a:cubicBezTo>
                  <a:cubicBezTo>
                    <a:pt x="24" y="70"/>
                    <a:pt x="19" y="79"/>
                    <a:pt x="16" y="76"/>
                  </a:cubicBezTo>
                  <a:cubicBezTo>
                    <a:pt x="13" y="73"/>
                    <a:pt x="21" y="68"/>
                    <a:pt x="24" y="6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72" name="Oval 53"/>
            <p:cNvSpPr>
              <a:spLocks noChangeArrowheads="1"/>
            </p:cNvSpPr>
            <p:nvPr/>
          </p:nvSpPr>
          <p:spPr bwMode="auto">
            <a:xfrm>
              <a:off x="839" y="1842"/>
              <a:ext cx="501" cy="46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73" name="Oval 54"/>
            <p:cNvSpPr>
              <a:spLocks noChangeArrowheads="1"/>
            </p:cNvSpPr>
            <p:nvPr/>
          </p:nvSpPr>
          <p:spPr bwMode="auto">
            <a:xfrm>
              <a:off x="2109" y="166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74" name="Oval 55"/>
            <p:cNvSpPr>
              <a:spLocks noChangeArrowheads="1"/>
            </p:cNvSpPr>
            <p:nvPr/>
          </p:nvSpPr>
          <p:spPr bwMode="auto">
            <a:xfrm>
              <a:off x="2018" y="225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75" name="Oval 56"/>
            <p:cNvSpPr>
              <a:spLocks noChangeArrowheads="1"/>
            </p:cNvSpPr>
            <p:nvPr/>
          </p:nvSpPr>
          <p:spPr bwMode="auto">
            <a:xfrm>
              <a:off x="158" y="143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76" name="Oval 57"/>
            <p:cNvSpPr>
              <a:spLocks noChangeArrowheads="1"/>
            </p:cNvSpPr>
            <p:nvPr/>
          </p:nvSpPr>
          <p:spPr bwMode="auto">
            <a:xfrm>
              <a:off x="158" y="202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77" name="Oval 58"/>
            <p:cNvSpPr>
              <a:spLocks noChangeArrowheads="1"/>
            </p:cNvSpPr>
            <p:nvPr/>
          </p:nvSpPr>
          <p:spPr bwMode="auto">
            <a:xfrm>
              <a:off x="793" y="279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78" name="Oval 59"/>
            <p:cNvSpPr>
              <a:spLocks noChangeArrowheads="1"/>
            </p:cNvSpPr>
            <p:nvPr/>
          </p:nvSpPr>
          <p:spPr bwMode="auto">
            <a:xfrm>
              <a:off x="1655" y="2840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79" name="Oval 60"/>
            <p:cNvSpPr>
              <a:spLocks noChangeArrowheads="1"/>
            </p:cNvSpPr>
            <p:nvPr/>
          </p:nvSpPr>
          <p:spPr bwMode="auto">
            <a:xfrm>
              <a:off x="1111" y="1253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80" name="Oval 61"/>
            <p:cNvSpPr>
              <a:spLocks noChangeArrowheads="1"/>
            </p:cNvSpPr>
            <p:nvPr/>
          </p:nvSpPr>
          <p:spPr bwMode="auto">
            <a:xfrm>
              <a:off x="1746" y="129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254" name="Text Box 62"/>
          <p:cNvSpPr txBox="1">
            <a:spLocks noChangeArrowheads="1"/>
          </p:cNvSpPr>
          <p:nvPr/>
        </p:nvSpPr>
        <p:spPr bwMode="auto">
          <a:xfrm>
            <a:off x="4754563" y="3625850"/>
            <a:ext cx="234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r-FR" sz="1600" b="1">
                <a:latin typeface="Times"/>
              </a:rPr>
              <a:t> </a:t>
            </a:r>
          </a:p>
        </p:txBody>
      </p:sp>
      <p:sp>
        <p:nvSpPr>
          <p:cNvPr id="9255" name="Text Box 63"/>
          <p:cNvSpPr txBox="1">
            <a:spLocks noChangeArrowheads="1"/>
          </p:cNvSpPr>
          <p:nvPr/>
        </p:nvSpPr>
        <p:spPr bwMode="auto">
          <a:xfrm>
            <a:off x="2574925" y="5065713"/>
            <a:ext cx="1327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>
                <a:latin typeface="Times"/>
              </a:rPr>
              <a:t>Opsonisation</a:t>
            </a:r>
          </a:p>
        </p:txBody>
      </p:sp>
      <p:grpSp>
        <p:nvGrpSpPr>
          <p:cNvPr id="9260" name="Group 96"/>
          <p:cNvGrpSpPr>
            <a:grpSpLocks/>
          </p:cNvGrpSpPr>
          <p:nvPr/>
        </p:nvGrpSpPr>
        <p:grpSpPr bwMode="auto">
          <a:xfrm rot="-732657">
            <a:off x="3890963" y="3935413"/>
            <a:ext cx="903287" cy="735012"/>
            <a:chOff x="4896" y="1152"/>
            <a:chExt cx="431" cy="399"/>
          </a:xfrm>
        </p:grpSpPr>
        <p:sp>
          <p:nvSpPr>
            <p:cNvPr id="9339" name="Freeform 97"/>
            <p:cNvSpPr>
              <a:spLocks/>
            </p:cNvSpPr>
            <p:nvPr/>
          </p:nvSpPr>
          <p:spPr bwMode="auto">
            <a:xfrm>
              <a:off x="4896" y="1152"/>
              <a:ext cx="431" cy="399"/>
            </a:xfrm>
            <a:custGeom>
              <a:avLst/>
              <a:gdLst>
                <a:gd name="T0" fmla="*/ 49 w 431"/>
                <a:gd name="T1" fmla="*/ 114 h 399"/>
                <a:gd name="T2" fmla="*/ 37 w 431"/>
                <a:gd name="T3" fmla="*/ 147 h 399"/>
                <a:gd name="T4" fmla="*/ 19 w 431"/>
                <a:gd name="T5" fmla="*/ 159 h 399"/>
                <a:gd name="T6" fmla="*/ 52 w 431"/>
                <a:gd name="T7" fmla="*/ 258 h 399"/>
                <a:gd name="T8" fmla="*/ 88 w 431"/>
                <a:gd name="T9" fmla="*/ 261 h 399"/>
                <a:gd name="T10" fmla="*/ 106 w 431"/>
                <a:gd name="T11" fmla="*/ 297 h 399"/>
                <a:gd name="T12" fmla="*/ 115 w 431"/>
                <a:gd name="T13" fmla="*/ 339 h 399"/>
                <a:gd name="T14" fmla="*/ 223 w 431"/>
                <a:gd name="T15" fmla="*/ 399 h 399"/>
                <a:gd name="T16" fmla="*/ 256 w 431"/>
                <a:gd name="T17" fmla="*/ 375 h 399"/>
                <a:gd name="T18" fmla="*/ 262 w 431"/>
                <a:gd name="T19" fmla="*/ 327 h 399"/>
                <a:gd name="T20" fmla="*/ 250 w 431"/>
                <a:gd name="T21" fmla="*/ 297 h 399"/>
                <a:gd name="T22" fmla="*/ 232 w 431"/>
                <a:gd name="T23" fmla="*/ 273 h 399"/>
                <a:gd name="T24" fmla="*/ 244 w 431"/>
                <a:gd name="T25" fmla="*/ 252 h 399"/>
                <a:gd name="T26" fmla="*/ 265 w 431"/>
                <a:gd name="T27" fmla="*/ 255 h 399"/>
                <a:gd name="T28" fmla="*/ 322 w 431"/>
                <a:gd name="T29" fmla="*/ 339 h 399"/>
                <a:gd name="T30" fmla="*/ 391 w 431"/>
                <a:gd name="T31" fmla="*/ 303 h 399"/>
                <a:gd name="T32" fmla="*/ 388 w 431"/>
                <a:gd name="T33" fmla="*/ 273 h 399"/>
                <a:gd name="T34" fmla="*/ 382 w 431"/>
                <a:gd name="T35" fmla="*/ 264 h 399"/>
                <a:gd name="T36" fmla="*/ 376 w 431"/>
                <a:gd name="T37" fmla="*/ 246 h 399"/>
                <a:gd name="T38" fmla="*/ 382 w 431"/>
                <a:gd name="T39" fmla="*/ 207 h 399"/>
                <a:gd name="T40" fmla="*/ 421 w 431"/>
                <a:gd name="T41" fmla="*/ 171 h 399"/>
                <a:gd name="T42" fmla="*/ 370 w 431"/>
                <a:gd name="T43" fmla="*/ 75 h 399"/>
                <a:gd name="T44" fmla="*/ 343 w 431"/>
                <a:gd name="T45" fmla="*/ 42 h 399"/>
                <a:gd name="T46" fmla="*/ 313 w 431"/>
                <a:gd name="T47" fmla="*/ 21 h 399"/>
                <a:gd name="T48" fmla="*/ 274 w 431"/>
                <a:gd name="T49" fmla="*/ 3 h 399"/>
                <a:gd name="T50" fmla="*/ 286 w 431"/>
                <a:gd name="T51" fmla="*/ 54 h 399"/>
                <a:gd name="T52" fmla="*/ 277 w 431"/>
                <a:gd name="T53" fmla="*/ 123 h 399"/>
                <a:gd name="T54" fmla="*/ 238 w 431"/>
                <a:gd name="T55" fmla="*/ 69 h 399"/>
                <a:gd name="T56" fmla="*/ 241 w 431"/>
                <a:gd name="T57" fmla="*/ 114 h 399"/>
                <a:gd name="T58" fmla="*/ 247 w 431"/>
                <a:gd name="T59" fmla="*/ 132 h 399"/>
                <a:gd name="T60" fmla="*/ 166 w 431"/>
                <a:gd name="T61" fmla="*/ 87 h 399"/>
                <a:gd name="T62" fmla="*/ 121 w 431"/>
                <a:gd name="T63" fmla="*/ 27 h 399"/>
                <a:gd name="T64" fmla="*/ 76 w 431"/>
                <a:gd name="T65" fmla="*/ 48 h 399"/>
                <a:gd name="T66" fmla="*/ 55 w 431"/>
                <a:gd name="T67" fmla="*/ 87 h 399"/>
                <a:gd name="T68" fmla="*/ 49 w 431"/>
                <a:gd name="T69" fmla="*/ 114 h 3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1"/>
                <a:gd name="T106" fmla="*/ 0 h 399"/>
                <a:gd name="T107" fmla="*/ 431 w 431"/>
                <a:gd name="T108" fmla="*/ 399 h 3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1" h="399">
                  <a:moveTo>
                    <a:pt x="49" y="114"/>
                  </a:moveTo>
                  <a:cubicBezTo>
                    <a:pt x="47" y="130"/>
                    <a:pt x="49" y="136"/>
                    <a:pt x="37" y="147"/>
                  </a:cubicBezTo>
                  <a:cubicBezTo>
                    <a:pt x="32" y="152"/>
                    <a:pt x="19" y="159"/>
                    <a:pt x="19" y="159"/>
                  </a:cubicBezTo>
                  <a:cubicBezTo>
                    <a:pt x="0" y="187"/>
                    <a:pt x="12" y="251"/>
                    <a:pt x="52" y="258"/>
                  </a:cubicBezTo>
                  <a:cubicBezTo>
                    <a:pt x="64" y="260"/>
                    <a:pt x="76" y="260"/>
                    <a:pt x="88" y="261"/>
                  </a:cubicBezTo>
                  <a:cubicBezTo>
                    <a:pt x="97" y="273"/>
                    <a:pt x="104" y="282"/>
                    <a:pt x="106" y="297"/>
                  </a:cubicBezTo>
                  <a:cubicBezTo>
                    <a:pt x="107" y="303"/>
                    <a:pt x="109" y="333"/>
                    <a:pt x="115" y="339"/>
                  </a:cubicBezTo>
                  <a:cubicBezTo>
                    <a:pt x="152" y="376"/>
                    <a:pt x="170" y="394"/>
                    <a:pt x="223" y="399"/>
                  </a:cubicBezTo>
                  <a:cubicBezTo>
                    <a:pt x="249" y="396"/>
                    <a:pt x="250" y="398"/>
                    <a:pt x="256" y="375"/>
                  </a:cubicBezTo>
                  <a:cubicBezTo>
                    <a:pt x="252" y="354"/>
                    <a:pt x="245" y="344"/>
                    <a:pt x="262" y="327"/>
                  </a:cubicBezTo>
                  <a:cubicBezTo>
                    <a:pt x="256" y="281"/>
                    <a:pt x="267" y="316"/>
                    <a:pt x="250" y="297"/>
                  </a:cubicBezTo>
                  <a:cubicBezTo>
                    <a:pt x="243" y="290"/>
                    <a:pt x="232" y="273"/>
                    <a:pt x="232" y="273"/>
                  </a:cubicBezTo>
                  <a:cubicBezTo>
                    <a:pt x="227" y="258"/>
                    <a:pt x="229" y="256"/>
                    <a:pt x="244" y="252"/>
                  </a:cubicBezTo>
                  <a:cubicBezTo>
                    <a:pt x="251" y="253"/>
                    <a:pt x="258" y="253"/>
                    <a:pt x="265" y="255"/>
                  </a:cubicBezTo>
                  <a:cubicBezTo>
                    <a:pt x="301" y="266"/>
                    <a:pt x="293" y="320"/>
                    <a:pt x="322" y="339"/>
                  </a:cubicBezTo>
                  <a:cubicBezTo>
                    <a:pt x="360" y="336"/>
                    <a:pt x="375" y="336"/>
                    <a:pt x="391" y="303"/>
                  </a:cubicBezTo>
                  <a:cubicBezTo>
                    <a:pt x="390" y="293"/>
                    <a:pt x="390" y="283"/>
                    <a:pt x="388" y="273"/>
                  </a:cubicBezTo>
                  <a:cubicBezTo>
                    <a:pt x="387" y="269"/>
                    <a:pt x="383" y="267"/>
                    <a:pt x="382" y="264"/>
                  </a:cubicBezTo>
                  <a:cubicBezTo>
                    <a:pt x="379" y="258"/>
                    <a:pt x="376" y="246"/>
                    <a:pt x="376" y="246"/>
                  </a:cubicBezTo>
                  <a:cubicBezTo>
                    <a:pt x="377" y="233"/>
                    <a:pt x="375" y="218"/>
                    <a:pt x="382" y="207"/>
                  </a:cubicBezTo>
                  <a:cubicBezTo>
                    <a:pt x="389" y="195"/>
                    <a:pt x="410" y="185"/>
                    <a:pt x="421" y="171"/>
                  </a:cubicBezTo>
                  <a:cubicBezTo>
                    <a:pt x="431" y="133"/>
                    <a:pt x="395" y="100"/>
                    <a:pt x="370" y="75"/>
                  </a:cubicBezTo>
                  <a:cubicBezTo>
                    <a:pt x="356" y="61"/>
                    <a:pt x="361" y="51"/>
                    <a:pt x="343" y="42"/>
                  </a:cubicBezTo>
                  <a:cubicBezTo>
                    <a:pt x="336" y="32"/>
                    <a:pt x="313" y="21"/>
                    <a:pt x="313" y="21"/>
                  </a:cubicBezTo>
                  <a:cubicBezTo>
                    <a:pt x="300" y="2"/>
                    <a:pt x="298" y="0"/>
                    <a:pt x="274" y="3"/>
                  </a:cubicBezTo>
                  <a:cubicBezTo>
                    <a:pt x="278" y="21"/>
                    <a:pt x="280" y="37"/>
                    <a:pt x="286" y="54"/>
                  </a:cubicBezTo>
                  <a:cubicBezTo>
                    <a:pt x="289" y="73"/>
                    <a:pt x="308" y="133"/>
                    <a:pt x="277" y="123"/>
                  </a:cubicBezTo>
                  <a:cubicBezTo>
                    <a:pt x="264" y="106"/>
                    <a:pt x="256" y="81"/>
                    <a:pt x="238" y="69"/>
                  </a:cubicBezTo>
                  <a:cubicBezTo>
                    <a:pt x="228" y="83"/>
                    <a:pt x="237" y="98"/>
                    <a:pt x="241" y="114"/>
                  </a:cubicBezTo>
                  <a:cubicBezTo>
                    <a:pt x="243" y="120"/>
                    <a:pt x="247" y="132"/>
                    <a:pt x="247" y="132"/>
                  </a:cubicBezTo>
                  <a:cubicBezTo>
                    <a:pt x="206" y="159"/>
                    <a:pt x="185" y="112"/>
                    <a:pt x="166" y="87"/>
                  </a:cubicBezTo>
                  <a:cubicBezTo>
                    <a:pt x="156" y="58"/>
                    <a:pt x="153" y="38"/>
                    <a:pt x="121" y="27"/>
                  </a:cubicBezTo>
                  <a:cubicBezTo>
                    <a:pt x="88" y="30"/>
                    <a:pt x="84" y="23"/>
                    <a:pt x="76" y="48"/>
                  </a:cubicBezTo>
                  <a:cubicBezTo>
                    <a:pt x="72" y="77"/>
                    <a:pt x="72" y="70"/>
                    <a:pt x="55" y="87"/>
                  </a:cubicBezTo>
                  <a:cubicBezTo>
                    <a:pt x="53" y="92"/>
                    <a:pt x="34" y="114"/>
                    <a:pt x="49" y="114"/>
                  </a:cubicBezTo>
                  <a:close/>
                </a:path>
              </a:pathLst>
            </a:custGeom>
            <a:gradFill rotWithShape="0">
              <a:gsLst>
                <a:gs pos="0">
                  <a:srgbClr val="CC99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40" name="Oval 98"/>
            <p:cNvSpPr>
              <a:spLocks noChangeArrowheads="1"/>
            </p:cNvSpPr>
            <p:nvPr/>
          </p:nvSpPr>
          <p:spPr bwMode="auto">
            <a:xfrm>
              <a:off x="4992" y="129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41" name="Freeform 99"/>
            <p:cNvSpPr>
              <a:spLocks/>
            </p:cNvSpPr>
            <p:nvPr/>
          </p:nvSpPr>
          <p:spPr bwMode="auto">
            <a:xfrm>
              <a:off x="5022" y="1424"/>
              <a:ext cx="55" cy="58"/>
            </a:xfrm>
            <a:custGeom>
              <a:avLst/>
              <a:gdLst>
                <a:gd name="T0" fmla="*/ 6 w 55"/>
                <a:gd name="T1" fmla="*/ 25 h 58"/>
                <a:gd name="T2" fmla="*/ 18 w 55"/>
                <a:gd name="T3" fmla="*/ 40 h 58"/>
                <a:gd name="T4" fmla="*/ 30 w 55"/>
                <a:gd name="T5" fmla="*/ 58 h 58"/>
                <a:gd name="T6" fmla="*/ 54 w 55"/>
                <a:gd name="T7" fmla="*/ 40 h 58"/>
                <a:gd name="T8" fmla="*/ 42 w 55"/>
                <a:gd name="T9" fmla="*/ 19 h 58"/>
                <a:gd name="T10" fmla="*/ 24 w 55"/>
                <a:gd name="T11" fmla="*/ 13 h 58"/>
                <a:gd name="T12" fmla="*/ 0 w 55"/>
                <a:gd name="T13" fmla="*/ 16 h 58"/>
                <a:gd name="T14" fmla="*/ 6 w 55"/>
                <a:gd name="T15" fmla="*/ 25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58"/>
                <a:gd name="T26" fmla="*/ 55 w 55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58">
                  <a:moveTo>
                    <a:pt x="6" y="25"/>
                  </a:moveTo>
                  <a:cubicBezTo>
                    <a:pt x="13" y="45"/>
                    <a:pt x="3" y="23"/>
                    <a:pt x="18" y="40"/>
                  </a:cubicBezTo>
                  <a:cubicBezTo>
                    <a:pt x="23" y="45"/>
                    <a:pt x="30" y="58"/>
                    <a:pt x="30" y="58"/>
                  </a:cubicBezTo>
                  <a:cubicBezTo>
                    <a:pt x="44" y="55"/>
                    <a:pt x="49" y="54"/>
                    <a:pt x="54" y="40"/>
                  </a:cubicBezTo>
                  <a:cubicBezTo>
                    <a:pt x="51" y="26"/>
                    <a:pt x="55" y="25"/>
                    <a:pt x="42" y="19"/>
                  </a:cubicBezTo>
                  <a:cubicBezTo>
                    <a:pt x="36" y="16"/>
                    <a:pt x="24" y="13"/>
                    <a:pt x="24" y="13"/>
                  </a:cubicBezTo>
                  <a:cubicBezTo>
                    <a:pt x="15" y="0"/>
                    <a:pt x="5" y="1"/>
                    <a:pt x="0" y="16"/>
                  </a:cubicBezTo>
                  <a:cubicBezTo>
                    <a:pt x="3" y="26"/>
                    <a:pt x="0" y="25"/>
                    <a:pt x="6" y="25"/>
                  </a:cubicBezTo>
                  <a:close/>
                </a:path>
              </a:pathLst>
            </a:custGeom>
            <a:gradFill rotWithShape="0">
              <a:gsLst>
                <a:gs pos="0">
                  <a:srgbClr val="762F00"/>
                </a:gs>
                <a:gs pos="100000">
                  <a:srgbClr val="FF66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42" name="Freeform 100"/>
            <p:cNvSpPr>
              <a:spLocks/>
            </p:cNvSpPr>
            <p:nvPr/>
          </p:nvSpPr>
          <p:spPr bwMode="auto">
            <a:xfrm flipH="1">
              <a:off x="5088" y="1296"/>
              <a:ext cx="48" cy="138"/>
            </a:xfrm>
            <a:custGeom>
              <a:avLst/>
              <a:gdLst>
                <a:gd name="T0" fmla="*/ 3 w 55"/>
                <a:gd name="T1" fmla="*/ 2147483647 h 58"/>
                <a:gd name="T2" fmla="*/ 3 w 55"/>
                <a:gd name="T3" fmla="*/ 2147483647 h 58"/>
                <a:gd name="T4" fmla="*/ 3 w 55"/>
                <a:gd name="T5" fmla="*/ 2147483647 h 58"/>
                <a:gd name="T6" fmla="*/ 3 w 55"/>
                <a:gd name="T7" fmla="*/ 2147483647 h 58"/>
                <a:gd name="T8" fmla="*/ 3 w 55"/>
                <a:gd name="T9" fmla="*/ 2147483647 h 58"/>
                <a:gd name="T10" fmla="*/ 3 w 55"/>
                <a:gd name="T11" fmla="*/ 2147483647 h 58"/>
                <a:gd name="T12" fmla="*/ 0 w 55"/>
                <a:gd name="T13" fmla="*/ 2147483647 h 58"/>
                <a:gd name="T14" fmla="*/ 3 w 55"/>
                <a:gd name="T15" fmla="*/ 2147483647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58"/>
                <a:gd name="T26" fmla="*/ 55 w 55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58">
                  <a:moveTo>
                    <a:pt x="6" y="25"/>
                  </a:moveTo>
                  <a:cubicBezTo>
                    <a:pt x="13" y="45"/>
                    <a:pt x="3" y="23"/>
                    <a:pt x="18" y="40"/>
                  </a:cubicBezTo>
                  <a:cubicBezTo>
                    <a:pt x="23" y="45"/>
                    <a:pt x="30" y="58"/>
                    <a:pt x="30" y="58"/>
                  </a:cubicBezTo>
                  <a:cubicBezTo>
                    <a:pt x="44" y="55"/>
                    <a:pt x="49" y="54"/>
                    <a:pt x="54" y="40"/>
                  </a:cubicBezTo>
                  <a:cubicBezTo>
                    <a:pt x="51" y="26"/>
                    <a:pt x="55" y="25"/>
                    <a:pt x="42" y="19"/>
                  </a:cubicBezTo>
                  <a:cubicBezTo>
                    <a:pt x="36" y="16"/>
                    <a:pt x="24" y="13"/>
                    <a:pt x="24" y="13"/>
                  </a:cubicBezTo>
                  <a:cubicBezTo>
                    <a:pt x="15" y="0"/>
                    <a:pt x="5" y="1"/>
                    <a:pt x="0" y="16"/>
                  </a:cubicBezTo>
                  <a:cubicBezTo>
                    <a:pt x="3" y="26"/>
                    <a:pt x="0" y="25"/>
                    <a:pt x="6" y="25"/>
                  </a:cubicBezTo>
                  <a:close/>
                </a:path>
              </a:pathLst>
            </a:custGeom>
            <a:gradFill rotWithShape="0">
              <a:gsLst>
                <a:gs pos="0">
                  <a:srgbClr val="762F00"/>
                </a:gs>
                <a:gs pos="100000">
                  <a:srgbClr val="FF66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3797300" y="3878263"/>
            <a:ext cx="995363" cy="827087"/>
            <a:chOff x="113" y="1207"/>
            <a:chExt cx="2087" cy="1769"/>
          </a:xfrm>
        </p:grpSpPr>
        <p:sp>
          <p:nvSpPr>
            <p:cNvPr id="9329" name="Freeform 102"/>
            <p:cNvSpPr>
              <a:spLocks/>
            </p:cNvSpPr>
            <p:nvPr/>
          </p:nvSpPr>
          <p:spPr bwMode="auto">
            <a:xfrm>
              <a:off x="113" y="1207"/>
              <a:ext cx="2086" cy="1769"/>
            </a:xfrm>
            <a:custGeom>
              <a:avLst/>
              <a:gdLst>
                <a:gd name="T0" fmla="*/ 2147483647 w 531"/>
                <a:gd name="T1" fmla="*/ 2147483647 h 428"/>
                <a:gd name="T2" fmla="*/ 2147483647 w 531"/>
                <a:gd name="T3" fmla="*/ 2147483647 h 428"/>
                <a:gd name="T4" fmla="*/ 2147483647 w 531"/>
                <a:gd name="T5" fmla="*/ 2147483647 h 428"/>
                <a:gd name="T6" fmla="*/ 2147483647 w 531"/>
                <a:gd name="T7" fmla="*/ 2147483647 h 428"/>
                <a:gd name="T8" fmla="*/ 2147483647 w 531"/>
                <a:gd name="T9" fmla="*/ 2147483647 h 428"/>
                <a:gd name="T10" fmla="*/ 2147483647 w 531"/>
                <a:gd name="T11" fmla="*/ 2147483647 h 428"/>
                <a:gd name="T12" fmla="*/ 2147483647 w 531"/>
                <a:gd name="T13" fmla="*/ 2147483647 h 428"/>
                <a:gd name="T14" fmla="*/ 2147483647 w 531"/>
                <a:gd name="T15" fmla="*/ 2147483647 h 428"/>
                <a:gd name="T16" fmla="*/ 2147483647 w 531"/>
                <a:gd name="T17" fmla="*/ 2147483647 h 428"/>
                <a:gd name="T18" fmla="*/ 2147483647 w 531"/>
                <a:gd name="T19" fmla="*/ 2147483647 h 428"/>
                <a:gd name="T20" fmla="*/ 2147483647 w 531"/>
                <a:gd name="T21" fmla="*/ 2147483647 h 428"/>
                <a:gd name="T22" fmla="*/ 2147483647 w 531"/>
                <a:gd name="T23" fmla="*/ 2147483647 h 428"/>
                <a:gd name="T24" fmla="*/ 2147483647 w 531"/>
                <a:gd name="T25" fmla="*/ 2147483647 h 428"/>
                <a:gd name="T26" fmla="*/ 2147483647 w 531"/>
                <a:gd name="T27" fmla="*/ 2147483647 h 428"/>
                <a:gd name="T28" fmla="*/ 2147483647 w 531"/>
                <a:gd name="T29" fmla="*/ 2147483647 h 428"/>
                <a:gd name="T30" fmla="*/ 2147483647 w 531"/>
                <a:gd name="T31" fmla="*/ 2147483647 h 428"/>
                <a:gd name="T32" fmla="*/ 2147483647 w 531"/>
                <a:gd name="T33" fmla="*/ 2147483647 h 428"/>
                <a:gd name="T34" fmla="*/ 2147483647 w 531"/>
                <a:gd name="T35" fmla="*/ 2147483647 h 428"/>
                <a:gd name="T36" fmla="*/ 2147483647 w 531"/>
                <a:gd name="T37" fmla="*/ 2147483647 h 428"/>
                <a:gd name="T38" fmla="*/ 2147483647 w 531"/>
                <a:gd name="T39" fmla="*/ 2147483647 h 428"/>
                <a:gd name="T40" fmla="*/ 2147483647 w 531"/>
                <a:gd name="T41" fmla="*/ 2147483647 h 428"/>
                <a:gd name="T42" fmla="*/ 2147483647 w 531"/>
                <a:gd name="T43" fmla="*/ 2147483647 h 428"/>
                <a:gd name="T44" fmla="*/ 2147483647 w 531"/>
                <a:gd name="T45" fmla="*/ 2147483647 h 428"/>
                <a:gd name="T46" fmla="*/ 2147483647 w 531"/>
                <a:gd name="T47" fmla="*/ 2147483647 h 428"/>
                <a:gd name="T48" fmla="*/ 2147483647 w 531"/>
                <a:gd name="T49" fmla="*/ 2147483647 h 428"/>
                <a:gd name="T50" fmla="*/ 2147483647 w 531"/>
                <a:gd name="T51" fmla="*/ 0 h 428"/>
                <a:gd name="T52" fmla="*/ 2147483647 w 531"/>
                <a:gd name="T53" fmla="*/ 2147483647 h 428"/>
                <a:gd name="T54" fmla="*/ 2147483647 w 531"/>
                <a:gd name="T55" fmla="*/ 2147483647 h 428"/>
                <a:gd name="T56" fmla="*/ 2147483647 w 531"/>
                <a:gd name="T57" fmla="*/ 2147483647 h 428"/>
                <a:gd name="T58" fmla="*/ 2147483647 w 531"/>
                <a:gd name="T59" fmla="*/ 2147483647 h 4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1"/>
                <a:gd name="T91" fmla="*/ 0 h 428"/>
                <a:gd name="T92" fmla="*/ 531 w 531"/>
                <a:gd name="T93" fmla="*/ 428 h 4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1" h="428">
                  <a:moveTo>
                    <a:pt x="24" y="64"/>
                  </a:moveTo>
                  <a:cubicBezTo>
                    <a:pt x="0" y="88"/>
                    <a:pt x="6" y="108"/>
                    <a:pt x="12" y="144"/>
                  </a:cubicBezTo>
                  <a:cubicBezTo>
                    <a:pt x="14" y="156"/>
                    <a:pt x="20" y="168"/>
                    <a:pt x="24" y="180"/>
                  </a:cubicBezTo>
                  <a:cubicBezTo>
                    <a:pt x="25" y="184"/>
                    <a:pt x="28" y="192"/>
                    <a:pt x="28" y="192"/>
                  </a:cubicBezTo>
                  <a:cubicBezTo>
                    <a:pt x="22" y="210"/>
                    <a:pt x="14" y="223"/>
                    <a:pt x="8" y="240"/>
                  </a:cubicBezTo>
                  <a:cubicBezTo>
                    <a:pt x="11" y="258"/>
                    <a:pt x="12" y="281"/>
                    <a:pt x="24" y="296"/>
                  </a:cubicBezTo>
                  <a:cubicBezTo>
                    <a:pt x="31" y="305"/>
                    <a:pt x="48" y="320"/>
                    <a:pt x="48" y="320"/>
                  </a:cubicBezTo>
                  <a:cubicBezTo>
                    <a:pt x="53" y="335"/>
                    <a:pt x="60" y="345"/>
                    <a:pt x="64" y="360"/>
                  </a:cubicBezTo>
                  <a:cubicBezTo>
                    <a:pt x="65" y="364"/>
                    <a:pt x="65" y="370"/>
                    <a:pt x="68" y="372"/>
                  </a:cubicBezTo>
                  <a:cubicBezTo>
                    <a:pt x="75" y="377"/>
                    <a:pt x="84" y="377"/>
                    <a:pt x="92" y="380"/>
                  </a:cubicBezTo>
                  <a:cubicBezTo>
                    <a:pt x="96" y="381"/>
                    <a:pt x="104" y="384"/>
                    <a:pt x="104" y="384"/>
                  </a:cubicBezTo>
                  <a:cubicBezTo>
                    <a:pt x="119" y="379"/>
                    <a:pt x="125" y="369"/>
                    <a:pt x="140" y="364"/>
                  </a:cubicBezTo>
                  <a:cubicBezTo>
                    <a:pt x="165" y="372"/>
                    <a:pt x="173" y="388"/>
                    <a:pt x="204" y="396"/>
                  </a:cubicBezTo>
                  <a:cubicBezTo>
                    <a:pt x="208" y="396"/>
                    <a:pt x="252" y="386"/>
                    <a:pt x="268" y="396"/>
                  </a:cubicBezTo>
                  <a:cubicBezTo>
                    <a:pt x="279" y="404"/>
                    <a:pt x="304" y="416"/>
                    <a:pt x="304" y="416"/>
                  </a:cubicBezTo>
                  <a:cubicBezTo>
                    <a:pt x="336" y="414"/>
                    <a:pt x="375" y="428"/>
                    <a:pt x="400" y="408"/>
                  </a:cubicBezTo>
                  <a:cubicBezTo>
                    <a:pt x="429" y="385"/>
                    <a:pt x="446" y="360"/>
                    <a:pt x="484" y="352"/>
                  </a:cubicBezTo>
                  <a:cubicBezTo>
                    <a:pt x="505" y="311"/>
                    <a:pt x="489" y="348"/>
                    <a:pt x="496" y="256"/>
                  </a:cubicBezTo>
                  <a:cubicBezTo>
                    <a:pt x="498" y="225"/>
                    <a:pt x="517" y="201"/>
                    <a:pt x="524" y="172"/>
                  </a:cubicBezTo>
                  <a:cubicBezTo>
                    <a:pt x="522" y="130"/>
                    <a:pt x="531" y="52"/>
                    <a:pt x="488" y="24"/>
                  </a:cubicBezTo>
                  <a:cubicBezTo>
                    <a:pt x="479" y="25"/>
                    <a:pt x="469" y="26"/>
                    <a:pt x="460" y="28"/>
                  </a:cubicBezTo>
                  <a:cubicBezTo>
                    <a:pt x="452" y="30"/>
                    <a:pt x="436" y="36"/>
                    <a:pt x="436" y="36"/>
                  </a:cubicBezTo>
                  <a:cubicBezTo>
                    <a:pt x="417" y="30"/>
                    <a:pt x="407" y="14"/>
                    <a:pt x="388" y="8"/>
                  </a:cubicBezTo>
                  <a:cubicBezTo>
                    <a:pt x="336" y="9"/>
                    <a:pt x="284" y="16"/>
                    <a:pt x="232" y="16"/>
                  </a:cubicBezTo>
                  <a:cubicBezTo>
                    <a:pt x="219" y="16"/>
                    <a:pt x="198" y="12"/>
                    <a:pt x="184" y="8"/>
                  </a:cubicBezTo>
                  <a:cubicBezTo>
                    <a:pt x="176" y="6"/>
                    <a:pt x="160" y="0"/>
                    <a:pt x="160" y="0"/>
                  </a:cubicBezTo>
                  <a:cubicBezTo>
                    <a:pt x="120" y="3"/>
                    <a:pt x="98" y="1"/>
                    <a:pt x="72" y="32"/>
                  </a:cubicBezTo>
                  <a:cubicBezTo>
                    <a:pt x="57" y="50"/>
                    <a:pt x="48" y="58"/>
                    <a:pt x="28" y="68"/>
                  </a:cubicBezTo>
                  <a:cubicBezTo>
                    <a:pt x="24" y="70"/>
                    <a:pt x="19" y="79"/>
                    <a:pt x="16" y="76"/>
                  </a:cubicBezTo>
                  <a:cubicBezTo>
                    <a:pt x="13" y="73"/>
                    <a:pt x="21" y="68"/>
                    <a:pt x="24" y="6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30" name="Oval 103"/>
            <p:cNvSpPr>
              <a:spLocks noChangeArrowheads="1"/>
            </p:cNvSpPr>
            <p:nvPr/>
          </p:nvSpPr>
          <p:spPr bwMode="auto">
            <a:xfrm>
              <a:off x="839" y="1842"/>
              <a:ext cx="501" cy="46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31" name="Oval 104"/>
            <p:cNvSpPr>
              <a:spLocks noChangeArrowheads="1"/>
            </p:cNvSpPr>
            <p:nvPr/>
          </p:nvSpPr>
          <p:spPr bwMode="auto">
            <a:xfrm>
              <a:off x="2109" y="166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32" name="Oval 105"/>
            <p:cNvSpPr>
              <a:spLocks noChangeArrowheads="1"/>
            </p:cNvSpPr>
            <p:nvPr/>
          </p:nvSpPr>
          <p:spPr bwMode="auto">
            <a:xfrm>
              <a:off x="2018" y="2251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33" name="Oval 106"/>
            <p:cNvSpPr>
              <a:spLocks noChangeArrowheads="1"/>
            </p:cNvSpPr>
            <p:nvPr/>
          </p:nvSpPr>
          <p:spPr bwMode="auto">
            <a:xfrm>
              <a:off x="158" y="143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34" name="Oval 107"/>
            <p:cNvSpPr>
              <a:spLocks noChangeArrowheads="1"/>
            </p:cNvSpPr>
            <p:nvPr/>
          </p:nvSpPr>
          <p:spPr bwMode="auto">
            <a:xfrm>
              <a:off x="158" y="202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35" name="Oval 108"/>
            <p:cNvSpPr>
              <a:spLocks noChangeArrowheads="1"/>
            </p:cNvSpPr>
            <p:nvPr/>
          </p:nvSpPr>
          <p:spPr bwMode="auto">
            <a:xfrm>
              <a:off x="793" y="279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36" name="Oval 109"/>
            <p:cNvSpPr>
              <a:spLocks noChangeArrowheads="1"/>
            </p:cNvSpPr>
            <p:nvPr/>
          </p:nvSpPr>
          <p:spPr bwMode="auto">
            <a:xfrm>
              <a:off x="1655" y="2840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37" name="Oval 110"/>
            <p:cNvSpPr>
              <a:spLocks noChangeArrowheads="1"/>
            </p:cNvSpPr>
            <p:nvPr/>
          </p:nvSpPr>
          <p:spPr bwMode="auto">
            <a:xfrm>
              <a:off x="1111" y="1253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38" name="Oval 111"/>
            <p:cNvSpPr>
              <a:spLocks noChangeArrowheads="1"/>
            </p:cNvSpPr>
            <p:nvPr/>
          </p:nvSpPr>
          <p:spPr bwMode="auto">
            <a:xfrm>
              <a:off x="1746" y="129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3851275" y="2636838"/>
            <a:ext cx="1131888" cy="863600"/>
            <a:chOff x="2426" y="1661"/>
            <a:chExt cx="713" cy="544"/>
          </a:xfrm>
        </p:grpSpPr>
        <p:grpSp>
          <p:nvGrpSpPr>
            <p:cNvPr id="9305" name="Group 114"/>
            <p:cNvGrpSpPr>
              <a:grpSpLocks/>
            </p:cNvGrpSpPr>
            <p:nvPr/>
          </p:nvGrpSpPr>
          <p:grpSpPr bwMode="auto">
            <a:xfrm>
              <a:off x="2426" y="1661"/>
              <a:ext cx="590" cy="544"/>
              <a:chOff x="1338" y="844"/>
              <a:chExt cx="1951" cy="1926"/>
            </a:xfrm>
          </p:grpSpPr>
          <p:sp>
            <p:nvSpPr>
              <p:cNvPr id="9311" name="Oval 115"/>
              <p:cNvSpPr>
                <a:spLocks noChangeArrowheads="1"/>
              </p:cNvSpPr>
              <p:nvPr/>
            </p:nvSpPr>
            <p:spPr bwMode="auto">
              <a:xfrm rot="-1987722">
                <a:off x="1412" y="958"/>
                <a:ext cx="1740" cy="1678"/>
              </a:xfrm>
              <a:prstGeom prst="ellipse">
                <a:avLst/>
              </a:prstGeom>
              <a:gradFill rotWithShape="0">
                <a:gsLst>
                  <a:gs pos="0">
                    <a:srgbClr val="DBDB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2" name="Oval 116"/>
              <p:cNvSpPr>
                <a:spLocks noChangeArrowheads="1"/>
              </p:cNvSpPr>
              <p:nvPr/>
            </p:nvSpPr>
            <p:spPr bwMode="auto">
              <a:xfrm rot="-1987722">
                <a:off x="2109" y="1434"/>
                <a:ext cx="741" cy="750"/>
              </a:xfrm>
              <a:prstGeom prst="ellipse">
                <a:avLst/>
              </a:prstGeom>
              <a:gradFill rotWithShape="0">
                <a:gsLst>
                  <a:gs pos="0">
                    <a:srgbClr val="4C4C4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3" name="Freeform 117"/>
              <p:cNvSpPr>
                <a:spLocks/>
              </p:cNvSpPr>
              <p:nvPr/>
            </p:nvSpPr>
            <p:spPr bwMode="auto">
              <a:xfrm rot="-1987722">
                <a:off x="2154" y="2568"/>
                <a:ext cx="220" cy="202"/>
              </a:xfrm>
              <a:custGeom>
                <a:avLst/>
                <a:gdLst>
                  <a:gd name="T0" fmla="*/ 2147483647 w 102"/>
                  <a:gd name="T1" fmla="*/ 2147483647 h 96"/>
                  <a:gd name="T2" fmla="*/ 2147483647 w 102"/>
                  <a:gd name="T3" fmla="*/ 2147483647 h 96"/>
                  <a:gd name="T4" fmla="*/ 2147483647 w 102"/>
                  <a:gd name="T5" fmla="*/ 2147483647 h 96"/>
                  <a:gd name="T6" fmla="*/ 0 w 102"/>
                  <a:gd name="T7" fmla="*/ 2147483647 h 96"/>
                  <a:gd name="T8" fmla="*/ 2147483647 w 102"/>
                  <a:gd name="T9" fmla="*/ 2147483647 h 96"/>
                  <a:gd name="T10" fmla="*/ 2147483647 w 102"/>
                  <a:gd name="T11" fmla="*/ 2147483647 h 96"/>
                  <a:gd name="T12" fmla="*/ 2147483647 w 102"/>
                  <a:gd name="T13" fmla="*/ 2147483647 h 96"/>
                  <a:gd name="T14" fmla="*/ 2147483647 w 102"/>
                  <a:gd name="T15" fmla="*/ 2147483647 h 96"/>
                  <a:gd name="T16" fmla="*/ 2147483647 w 102"/>
                  <a:gd name="T17" fmla="*/ 2147483647 h 96"/>
                  <a:gd name="T18" fmla="*/ 2147483647 w 102"/>
                  <a:gd name="T19" fmla="*/ 2147483647 h 96"/>
                  <a:gd name="T20" fmla="*/ 2147483647 w 102"/>
                  <a:gd name="T21" fmla="*/ 2147483647 h 96"/>
                  <a:gd name="T22" fmla="*/ 2147483647 w 102"/>
                  <a:gd name="T23" fmla="*/ 0 h 96"/>
                  <a:gd name="T24" fmla="*/ 2147483647 w 102"/>
                  <a:gd name="T25" fmla="*/ 0 h 96"/>
                  <a:gd name="T26" fmla="*/ 2147483647 w 102"/>
                  <a:gd name="T27" fmla="*/ 2147483647 h 96"/>
                  <a:gd name="T28" fmla="*/ 2147483647 w 102"/>
                  <a:gd name="T29" fmla="*/ 2147483647 h 96"/>
                  <a:gd name="T30" fmla="*/ 2147483647 w 102"/>
                  <a:gd name="T31" fmla="*/ 2147483647 h 96"/>
                  <a:gd name="T32" fmla="*/ 2147483647 w 102"/>
                  <a:gd name="T33" fmla="*/ 2147483647 h 96"/>
                  <a:gd name="T34" fmla="*/ 2147483647 w 102"/>
                  <a:gd name="T35" fmla="*/ 2147483647 h 96"/>
                  <a:gd name="T36" fmla="*/ 2147483647 w 102"/>
                  <a:gd name="T37" fmla="*/ 2147483647 h 96"/>
                  <a:gd name="T38" fmla="*/ 2147483647 w 102"/>
                  <a:gd name="T39" fmla="*/ 2147483647 h 96"/>
                  <a:gd name="T40" fmla="*/ 2147483647 w 102"/>
                  <a:gd name="T41" fmla="*/ 2147483647 h 96"/>
                  <a:gd name="T42" fmla="*/ 2147483647 w 102"/>
                  <a:gd name="T43" fmla="*/ 2147483647 h 96"/>
                  <a:gd name="T44" fmla="*/ 2147483647 w 102"/>
                  <a:gd name="T45" fmla="*/ 2147483647 h 96"/>
                  <a:gd name="T46" fmla="*/ 2147483647 w 102"/>
                  <a:gd name="T47" fmla="*/ 2147483647 h 96"/>
                  <a:gd name="T48" fmla="*/ 2147483647 w 102"/>
                  <a:gd name="T49" fmla="*/ 2147483647 h 96"/>
                  <a:gd name="T50" fmla="*/ 2147483647 w 102"/>
                  <a:gd name="T51" fmla="*/ 2147483647 h 96"/>
                  <a:gd name="T52" fmla="*/ 2147483647 w 102"/>
                  <a:gd name="T53" fmla="*/ 2147483647 h 96"/>
                  <a:gd name="T54" fmla="*/ 2147483647 w 102"/>
                  <a:gd name="T55" fmla="*/ 2147483647 h 96"/>
                  <a:gd name="T56" fmla="*/ 2147483647 w 102"/>
                  <a:gd name="T57" fmla="*/ 2147483647 h 96"/>
                  <a:gd name="T58" fmla="*/ 2147483647 w 102"/>
                  <a:gd name="T59" fmla="*/ 2147483647 h 9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2"/>
                  <a:gd name="T91" fmla="*/ 0 h 96"/>
                  <a:gd name="T92" fmla="*/ 102 w 102"/>
                  <a:gd name="T93" fmla="*/ 96 h 9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2" h="96">
                    <a:moveTo>
                      <a:pt x="29" y="64"/>
                    </a:moveTo>
                    <a:lnTo>
                      <a:pt x="14" y="64"/>
                    </a:lnTo>
                    <a:lnTo>
                      <a:pt x="7" y="58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9" y="36"/>
                    </a:lnTo>
                    <a:lnTo>
                      <a:pt x="14" y="29"/>
                    </a:lnTo>
                    <a:lnTo>
                      <a:pt x="20" y="23"/>
                    </a:lnTo>
                    <a:lnTo>
                      <a:pt x="25" y="15"/>
                    </a:lnTo>
                    <a:lnTo>
                      <a:pt x="34" y="10"/>
                    </a:lnTo>
                    <a:lnTo>
                      <a:pt x="41" y="5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80" y="13"/>
                    </a:lnTo>
                    <a:lnTo>
                      <a:pt x="91" y="18"/>
                    </a:lnTo>
                    <a:lnTo>
                      <a:pt x="95" y="28"/>
                    </a:lnTo>
                    <a:lnTo>
                      <a:pt x="99" y="38"/>
                    </a:lnTo>
                    <a:lnTo>
                      <a:pt x="101" y="48"/>
                    </a:lnTo>
                    <a:lnTo>
                      <a:pt x="96" y="55"/>
                    </a:lnTo>
                    <a:lnTo>
                      <a:pt x="93" y="65"/>
                    </a:lnTo>
                    <a:lnTo>
                      <a:pt x="89" y="76"/>
                    </a:lnTo>
                    <a:lnTo>
                      <a:pt x="83" y="82"/>
                    </a:lnTo>
                    <a:lnTo>
                      <a:pt x="77" y="90"/>
                    </a:lnTo>
                    <a:lnTo>
                      <a:pt x="69" y="95"/>
                    </a:lnTo>
                    <a:lnTo>
                      <a:pt x="60" y="88"/>
                    </a:lnTo>
                    <a:lnTo>
                      <a:pt x="50" y="84"/>
                    </a:lnTo>
                    <a:lnTo>
                      <a:pt x="45" y="77"/>
                    </a:lnTo>
                    <a:lnTo>
                      <a:pt x="42" y="66"/>
                    </a:lnTo>
                    <a:lnTo>
                      <a:pt x="29" y="64"/>
                    </a:lnTo>
                  </a:path>
                </a:pathLst>
              </a:custGeom>
              <a:gradFill rotWithShape="0">
                <a:gsLst>
                  <a:gs pos="0">
                    <a:srgbClr val="7C7C7C"/>
                  </a:gs>
                  <a:gs pos="100000">
                    <a:srgbClr val="B2B2B2"/>
                  </a:gs>
                </a:gsLst>
                <a:lin ang="5400000" scaled="1"/>
              </a:gradFill>
              <a:ln w="12700" cap="rnd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4" name="Oval 118"/>
              <p:cNvSpPr>
                <a:spLocks noChangeArrowheads="1"/>
              </p:cNvSpPr>
              <p:nvPr/>
            </p:nvSpPr>
            <p:spPr bwMode="auto">
              <a:xfrm rot="-1987722">
                <a:off x="1927" y="2205"/>
                <a:ext cx="195" cy="199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4D4D4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5" name="AutoShape 119"/>
              <p:cNvSpPr>
                <a:spLocks noChangeArrowheads="1"/>
              </p:cNvSpPr>
              <p:nvPr/>
            </p:nvSpPr>
            <p:spPr bwMode="auto">
              <a:xfrm rot="-7836077">
                <a:off x="2835" y="1026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9316" name="Oval 120"/>
              <p:cNvSpPr>
                <a:spLocks noChangeArrowheads="1"/>
              </p:cNvSpPr>
              <p:nvPr/>
            </p:nvSpPr>
            <p:spPr bwMode="auto">
              <a:xfrm rot="-1987722">
                <a:off x="1610" y="1797"/>
                <a:ext cx="195" cy="199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4D4D4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7" name="Oval 121"/>
              <p:cNvSpPr>
                <a:spLocks noChangeArrowheads="1"/>
              </p:cNvSpPr>
              <p:nvPr/>
            </p:nvSpPr>
            <p:spPr bwMode="auto">
              <a:xfrm rot="-1987722">
                <a:off x="1655" y="1480"/>
                <a:ext cx="195" cy="199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4D4D4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8" name="Oval 122"/>
              <p:cNvSpPr>
                <a:spLocks noChangeArrowheads="1"/>
              </p:cNvSpPr>
              <p:nvPr/>
            </p:nvSpPr>
            <p:spPr bwMode="auto">
              <a:xfrm rot="-1987722">
                <a:off x="1927" y="1389"/>
                <a:ext cx="195" cy="199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4D4D4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19" name="Oval 123"/>
              <p:cNvSpPr>
                <a:spLocks noChangeArrowheads="1"/>
              </p:cNvSpPr>
              <p:nvPr/>
            </p:nvSpPr>
            <p:spPr bwMode="auto">
              <a:xfrm rot="-1987722">
                <a:off x="2200" y="1071"/>
                <a:ext cx="195" cy="199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4D4D4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20" name="Freeform 124"/>
              <p:cNvSpPr>
                <a:spLocks/>
              </p:cNvSpPr>
              <p:nvPr/>
            </p:nvSpPr>
            <p:spPr bwMode="auto">
              <a:xfrm rot="541450">
                <a:off x="2245" y="844"/>
                <a:ext cx="178" cy="182"/>
              </a:xfrm>
              <a:custGeom>
                <a:avLst/>
                <a:gdLst>
                  <a:gd name="T0" fmla="*/ 2147483647 w 88"/>
                  <a:gd name="T1" fmla="*/ 2147483647 h 85"/>
                  <a:gd name="T2" fmla="*/ 2147483647 w 88"/>
                  <a:gd name="T3" fmla="*/ 0 h 85"/>
                  <a:gd name="T4" fmla="*/ 2147483647 w 88"/>
                  <a:gd name="T5" fmla="*/ 0 h 85"/>
                  <a:gd name="T6" fmla="*/ 2147483647 w 88"/>
                  <a:gd name="T7" fmla="*/ 0 h 85"/>
                  <a:gd name="T8" fmla="*/ 2147483647 w 88"/>
                  <a:gd name="T9" fmla="*/ 2147483647 h 85"/>
                  <a:gd name="T10" fmla="*/ 2147483647 w 88"/>
                  <a:gd name="T11" fmla="*/ 2147483647 h 85"/>
                  <a:gd name="T12" fmla="*/ 2147483647 w 88"/>
                  <a:gd name="T13" fmla="*/ 2147483647 h 85"/>
                  <a:gd name="T14" fmla="*/ 2147483647 w 88"/>
                  <a:gd name="T15" fmla="*/ 2147483647 h 85"/>
                  <a:gd name="T16" fmla="*/ 2147483647 w 88"/>
                  <a:gd name="T17" fmla="*/ 2147483647 h 85"/>
                  <a:gd name="T18" fmla="*/ 2147483647 w 88"/>
                  <a:gd name="T19" fmla="*/ 2147483647 h 85"/>
                  <a:gd name="T20" fmla="*/ 2147483647 w 88"/>
                  <a:gd name="T21" fmla="*/ 2147483647 h 85"/>
                  <a:gd name="T22" fmla="*/ 2147483647 w 88"/>
                  <a:gd name="T23" fmla="*/ 2147483647 h 85"/>
                  <a:gd name="T24" fmla="*/ 2147483647 w 88"/>
                  <a:gd name="T25" fmla="*/ 2147483647 h 85"/>
                  <a:gd name="T26" fmla="*/ 2147483647 w 88"/>
                  <a:gd name="T27" fmla="*/ 2147483647 h 85"/>
                  <a:gd name="T28" fmla="*/ 2147483647 w 88"/>
                  <a:gd name="T29" fmla="*/ 2147483647 h 85"/>
                  <a:gd name="T30" fmla="*/ 2147483647 w 88"/>
                  <a:gd name="T31" fmla="*/ 2147483647 h 85"/>
                  <a:gd name="T32" fmla="*/ 2147483647 w 88"/>
                  <a:gd name="T33" fmla="*/ 2147483647 h 85"/>
                  <a:gd name="T34" fmla="*/ 2147483647 w 88"/>
                  <a:gd name="T35" fmla="*/ 2147483647 h 85"/>
                  <a:gd name="T36" fmla="*/ 2147483647 w 88"/>
                  <a:gd name="T37" fmla="*/ 2147483647 h 85"/>
                  <a:gd name="T38" fmla="*/ 1076863379 w 88"/>
                  <a:gd name="T39" fmla="*/ 2147483647 h 85"/>
                  <a:gd name="T40" fmla="*/ 0 w 88"/>
                  <a:gd name="T41" fmla="*/ 2147483647 h 85"/>
                  <a:gd name="T42" fmla="*/ 0 w 88"/>
                  <a:gd name="T43" fmla="*/ 2147483647 h 85"/>
                  <a:gd name="T44" fmla="*/ 0 w 88"/>
                  <a:gd name="T45" fmla="*/ 2147483647 h 85"/>
                  <a:gd name="T46" fmla="*/ 1076863379 w 88"/>
                  <a:gd name="T47" fmla="*/ 2147483647 h 85"/>
                  <a:gd name="T48" fmla="*/ 2147483647 w 88"/>
                  <a:gd name="T49" fmla="*/ 2147483647 h 85"/>
                  <a:gd name="T50" fmla="*/ 2147483647 w 88"/>
                  <a:gd name="T51" fmla="*/ 2147483647 h 85"/>
                  <a:gd name="T52" fmla="*/ 2147483647 w 88"/>
                  <a:gd name="T53" fmla="*/ 2147483647 h 85"/>
                  <a:gd name="T54" fmla="*/ 2147483647 w 88"/>
                  <a:gd name="T55" fmla="*/ 2147483647 h 85"/>
                  <a:gd name="T56" fmla="*/ 2147483647 w 88"/>
                  <a:gd name="T57" fmla="*/ 2147483647 h 85"/>
                  <a:gd name="T58" fmla="*/ 2147483647 w 88"/>
                  <a:gd name="T59" fmla="*/ 2147483647 h 8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8"/>
                  <a:gd name="T91" fmla="*/ 0 h 85"/>
                  <a:gd name="T92" fmla="*/ 88 w 88"/>
                  <a:gd name="T93" fmla="*/ 85 h 8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8" h="85">
                    <a:moveTo>
                      <a:pt x="54" y="9"/>
                    </a:moveTo>
                    <a:lnTo>
                      <a:pt x="66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87" y="9"/>
                    </a:lnTo>
                    <a:lnTo>
                      <a:pt x="87" y="18"/>
                    </a:lnTo>
                    <a:lnTo>
                      <a:pt x="87" y="27"/>
                    </a:lnTo>
                    <a:lnTo>
                      <a:pt x="87" y="36"/>
                    </a:lnTo>
                    <a:lnTo>
                      <a:pt x="87" y="45"/>
                    </a:lnTo>
                    <a:lnTo>
                      <a:pt x="84" y="54"/>
                    </a:lnTo>
                    <a:lnTo>
                      <a:pt x="81" y="63"/>
                    </a:lnTo>
                    <a:lnTo>
                      <a:pt x="78" y="72"/>
                    </a:lnTo>
                    <a:lnTo>
                      <a:pt x="69" y="78"/>
                    </a:lnTo>
                    <a:lnTo>
                      <a:pt x="45" y="81"/>
                    </a:lnTo>
                    <a:lnTo>
                      <a:pt x="33" y="84"/>
                    </a:lnTo>
                    <a:lnTo>
                      <a:pt x="24" y="78"/>
                    </a:lnTo>
                    <a:lnTo>
                      <a:pt x="15" y="72"/>
                    </a:lnTo>
                    <a:lnTo>
                      <a:pt x="6" y="66"/>
                    </a:lnTo>
                    <a:lnTo>
                      <a:pt x="6" y="57"/>
                    </a:lnTo>
                    <a:lnTo>
                      <a:pt x="3" y="48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3" y="9"/>
                    </a:lnTo>
                    <a:lnTo>
                      <a:pt x="15" y="9"/>
                    </a:lnTo>
                    <a:lnTo>
                      <a:pt x="24" y="6"/>
                    </a:lnTo>
                    <a:lnTo>
                      <a:pt x="33" y="9"/>
                    </a:lnTo>
                    <a:lnTo>
                      <a:pt x="42" y="15"/>
                    </a:lnTo>
                    <a:lnTo>
                      <a:pt x="54" y="9"/>
                    </a:lnTo>
                  </a:path>
                </a:pathLst>
              </a:custGeom>
              <a:solidFill>
                <a:srgbClr val="00CC99"/>
              </a:solidFill>
              <a:ln w="12700" cap="rnd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1" name="Freeform 125"/>
              <p:cNvSpPr>
                <a:spLocks/>
              </p:cNvSpPr>
              <p:nvPr/>
            </p:nvSpPr>
            <p:spPr bwMode="auto">
              <a:xfrm rot="-8541981">
                <a:off x="3016" y="1344"/>
                <a:ext cx="220" cy="202"/>
              </a:xfrm>
              <a:custGeom>
                <a:avLst/>
                <a:gdLst>
                  <a:gd name="T0" fmla="*/ 2147483647 w 102"/>
                  <a:gd name="T1" fmla="*/ 2147483647 h 96"/>
                  <a:gd name="T2" fmla="*/ 2147483647 w 102"/>
                  <a:gd name="T3" fmla="*/ 2147483647 h 96"/>
                  <a:gd name="T4" fmla="*/ 2147483647 w 102"/>
                  <a:gd name="T5" fmla="*/ 2147483647 h 96"/>
                  <a:gd name="T6" fmla="*/ 0 w 102"/>
                  <a:gd name="T7" fmla="*/ 2147483647 h 96"/>
                  <a:gd name="T8" fmla="*/ 2147483647 w 102"/>
                  <a:gd name="T9" fmla="*/ 2147483647 h 96"/>
                  <a:gd name="T10" fmla="*/ 2147483647 w 102"/>
                  <a:gd name="T11" fmla="*/ 2147483647 h 96"/>
                  <a:gd name="T12" fmla="*/ 2147483647 w 102"/>
                  <a:gd name="T13" fmla="*/ 2147483647 h 96"/>
                  <a:gd name="T14" fmla="*/ 2147483647 w 102"/>
                  <a:gd name="T15" fmla="*/ 2147483647 h 96"/>
                  <a:gd name="T16" fmla="*/ 2147483647 w 102"/>
                  <a:gd name="T17" fmla="*/ 2147483647 h 96"/>
                  <a:gd name="T18" fmla="*/ 2147483647 w 102"/>
                  <a:gd name="T19" fmla="*/ 2147483647 h 96"/>
                  <a:gd name="T20" fmla="*/ 2147483647 w 102"/>
                  <a:gd name="T21" fmla="*/ 2147483647 h 96"/>
                  <a:gd name="T22" fmla="*/ 2147483647 w 102"/>
                  <a:gd name="T23" fmla="*/ 0 h 96"/>
                  <a:gd name="T24" fmla="*/ 2147483647 w 102"/>
                  <a:gd name="T25" fmla="*/ 0 h 96"/>
                  <a:gd name="T26" fmla="*/ 2147483647 w 102"/>
                  <a:gd name="T27" fmla="*/ 2147483647 h 96"/>
                  <a:gd name="T28" fmla="*/ 2147483647 w 102"/>
                  <a:gd name="T29" fmla="*/ 2147483647 h 96"/>
                  <a:gd name="T30" fmla="*/ 2147483647 w 102"/>
                  <a:gd name="T31" fmla="*/ 2147483647 h 96"/>
                  <a:gd name="T32" fmla="*/ 2147483647 w 102"/>
                  <a:gd name="T33" fmla="*/ 2147483647 h 96"/>
                  <a:gd name="T34" fmla="*/ 2147483647 w 102"/>
                  <a:gd name="T35" fmla="*/ 2147483647 h 96"/>
                  <a:gd name="T36" fmla="*/ 2147483647 w 102"/>
                  <a:gd name="T37" fmla="*/ 2147483647 h 96"/>
                  <a:gd name="T38" fmla="*/ 2147483647 w 102"/>
                  <a:gd name="T39" fmla="*/ 2147483647 h 96"/>
                  <a:gd name="T40" fmla="*/ 2147483647 w 102"/>
                  <a:gd name="T41" fmla="*/ 2147483647 h 96"/>
                  <a:gd name="T42" fmla="*/ 2147483647 w 102"/>
                  <a:gd name="T43" fmla="*/ 2147483647 h 96"/>
                  <a:gd name="T44" fmla="*/ 2147483647 w 102"/>
                  <a:gd name="T45" fmla="*/ 2147483647 h 96"/>
                  <a:gd name="T46" fmla="*/ 2147483647 w 102"/>
                  <a:gd name="T47" fmla="*/ 2147483647 h 96"/>
                  <a:gd name="T48" fmla="*/ 2147483647 w 102"/>
                  <a:gd name="T49" fmla="*/ 2147483647 h 96"/>
                  <a:gd name="T50" fmla="*/ 2147483647 w 102"/>
                  <a:gd name="T51" fmla="*/ 2147483647 h 96"/>
                  <a:gd name="T52" fmla="*/ 2147483647 w 102"/>
                  <a:gd name="T53" fmla="*/ 2147483647 h 96"/>
                  <a:gd name="T54" fmla="*/ 2147483647 w 102"/>
                  <a:gd name="T55" fmla="*/ 2147483647 h 96"/>
                  <a:gd name="T56" fmla="*/ 2147483647 w 102"/>
                  <a:gd name="T57" fmla="*/ 2147483647 h 96"/>
                  <a:gd name="T58" fmla="*/ 2147483647 w 102"/>
                  <a:gd name="T59" fmla="*/ 2147483647 h 9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2"/>
                  <a:gd name="T91" fmla="*/ 0 h 96"/>
                  <a:gd name="T92" fmla="*/ 102 w 102"/>
                  <a:gd name="T93" fmla="*/ 96 h 9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2" h="96">
                    <a:moveTo>
                      <a:pt x="29" y="64"/>
                    </a:moveTo>
                    <a:lnTo>
                      <a:pt x="14" y="64"/>
                    </a:lnTo>
                    <a:lnTo>
                      <a:pt x="7" y="58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9" y="36"/>
                    </a:lnTo>
                    <a:lnTo>
                      <a:pt x="14" y="29"/>
                    </a:lnTo>
                    <a:lnTo>
                      <a:pt x="20" y="23"/>
                    </a:lnTo>
                    <a:lnTo>
                      <a:pt x="25" y="15"/>
                    </a:lnTo>
                    <a:lnTo>
                      <a:pt x="34" y="10"/>
                    </a:lnTo>
                    <a:lnTo>
                      <a:pt x="41" y="5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80" y="13"/>
                    </a:lnTo>
                    <a:lnTo>
                      <a:pt x="91" y="18"/>
                    </a:lnTo>
                    <a:lnTo>
                      <a:pt x="95" y="28"/>
                    </a:lnTo>
                    <a:lnTo>
                      <a:pt x="99" y="38"/>
                    </a:lnTo>
                    <a:lnTo>
                      <a:pt x="101" y="48"/>
                    </a:lnTo>
                    <a:lnTo>
                      <a:pt x="96" y="55"/>
                    </a:lnTo>
                    <a:lnTo>
                      <a:pt x="93" y="65"/>
                    </a:lnTo>
                    <a:lnTo>
                      <a:pt x="89" y="76"/>
                    </a:lnTo>
                    <a:lnTo>
                      <a:pt x="83" y="82"/>
                    </a:lnTo>
                    <a:lnTo>
                      <a:pt x="77" y="90"/>
                    </a:lnTo>
                    <a:lnTo>
                      <a:pt x="69" y="95"/>
                    </a:lnTo>
                    <a:lnTo>
                      <a:pt x="60" y="88"/>
                    </a:lnTo>
                    <a:lnTo>
                      <a:pt x="50" y="84"/>
                    </a:lnTo>
                    <a:lnTo>
                      <a:pt x="45" y="77"/>
                    </a:lnTo>
                    <a:lnTo>
                      <a:pt x="42" y="66"/>
                    </a:lnTo>
                    <a:lnTo>
                      <a:pt x="29" y="64"/>
                    </a:lnTo>
                  </a:path>
                </a:pathLst>
              </a:custGeom>
              <a:gradFill rotWithShape="0">
                <a:gsLst>
                  <a:gs pos="0">
                    <a:srgbClr val="7C7C7C"/>
                  </a:gs>
                  <a:gs pos="100000">
                    <a:srgbClr val="B2B2B2"/>
                  </a:gs>
                </a:gsLst>
                <a:lin ang="5400000" scaled="1"/>
              </a:gradFill>
              <a:ln w="12700" cap="rnd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2" name="Freeform 126"/>
              <p:cNvSpPr>
                <a:spLocks/>
              </p:cNvSpPr>
              <p:nvPr/>
            </p:nvSpPr>
            <p:spPr bwMode="auto">
              <a:xfrm rot="7006176">
                <a:off x="1655" y="981"/>
                <a:ext cx="220" cy="202"/>
              </a:xfrm>
              <a:custGeom>
                <a:avLst/>
                <a:gdLst>
                  <a:gd name="T0" fmla="*/ 2147483647 w 102"/>
                  <a:gd name="T1" fmla="*/ 2147483647 h 96"/>
                  <a:gd name="T2" fmla="*/ 2147483647 w 102"/>
                  <a:gd name="T3" fmla="*/ 2147483647 h 96"/>
                  <a:gd name="T4" fmla="*/ 2147483647 w 102"/>
                  <a:gd name="T5" fmla="*/ 2147483647 h 96"/>
                  <a:gd name="T6" fmla="*/ 0 w 102"/>
                  <a:gd name="T7" fmla="*/ 2147483647 h 96"/>
                  <a:gd name="T8" fmla="*/ 2147483647 w 102"/>
                  <a:gd name="T9" fmla="*/ 2147483647 h 96"/>
                  <a:gd name="T10" fmla="*/ 2147483647 w 102"/>
                  <a:gd name="T11" fmla="*/ 2147483647 h 96"/>
                  <a:gd name="T12" fmla="*/ 2147483647 w 102"/>
                  <a:gd name="T13" fmla="*/ 2147483647 h 96"/>
                  <a:gd name="T14" fmla="*/ 2147483647 w 102"/>
                  <a:gd name="T15" fmla="*/ 2147483647 h 96"/>
                  <a:gd name="T16" fmla="*/ 2147483647 w 102"/>
                  <a:gd name="T17" fmla="*/ 2147483647 h 96"/>
                  <a:gd name="T18" fmla="*/ 2147483647 w 102"/>
                  <a:gd name="T19" fmla="*/ 2147483647 h 96"/>
                  <a:gd name="T20" fmla="*/ 2147483647 w 102"/>
                  <a:gd name="T21" fmla="*/ 2147483647 h 96"/>
                  <a:gd name="T22" fmla="*/ 2147483647 w 102"/>
                  <a:gd name="T23" fmla="*/ 0 h 96"/>
                  <a:gd name="T24" fmla="*/ 2147483647 w 102"/>
                  <a:gd name="T25" fmla="*/ 0 h 96"/>
                  <a:gd name="T26" fmla="*/ 2147483647 w 102"/>
                  <a:gd name="T27" fmla="*/ 2147483647 h 96"/>
                  <a:gd name="T28" fmla="*/ 2147483647 w 102"/>
                  <a:gd name="T29" fmla="*/ 2147483647 h 96"/>
                  <a:gd name="T30" fmla="*/ 2147483647 w 102"/>
                  <a:gd name="T31" fmla="*/ 2147483647 h 96"/>
                  <a:gd name="T32" fmla="*/ 2147483647 w 102"/>
                  <a:gd name="T33" fmla="*/ 2147483647 h 96"/>
                  <a:gd name="T34" fmla="*/ 2147483647 w 102"/>
                  <a:gd name="T35" fmla="*/ 2147483647 h 96"/>
                  <a:gd name="T36" fmla="*/ 2147483647 w 102"/>
                  <a:gd name="T37" fmla="*/ 2147483647 h 96"/>
                  <a:gd name="T38" fmla="*/ 2147483647 w 102"/>
                  <a:gd name="T39" fmla="*/ 2147483647 h 96"/>
                  <a:gd name="T40" fmla="*/ 2147483647 w 102"/>
                  <a:gd name="T41" fmla="*/ 2147483647 h 96"/>
                  <a:gd name="T42" fmla="*/ 2147483647 w 102"/>
                  <a:gd name="T43" fmla="*/ 2147483647 h 96"/>
                  <a:gd name="T44" fmla="*/ 2147483647 w 102"/>
                  <a:gd name="T45" fmla="*/ 2147483647 h 96"/>
                  <a:gd name="T46" fmla="*/ 2147483647 w 102"/>
                  <a:gd name="T47" fmla="*/ 2147483647 h 96"/>
                  <a:gd name="T48" fmla="*/ 2147483647 w 102"/>
                  <a:gd name="T49" fmla="*/ 2147483647 h 96"/>
                  <a:gd name="T50" fmla="*/ 2147483647 w 102"/>
                  <a:gd name="T51" fmla="*/ 2147483647 h 96"/>
                  <a:gd name="T52" fmla="*/ 2147483647 w 102"/>
                  <a:gd name="T53" fmla="*/ 2147483647 h 96"/>
                  <a:gd name="T54" fmla="*/ 2147483647 w 102"/>
                  <a:gd name="T55" fmla="*/ 2147483647 h 96"/>
                  <a:gd name="T56" fmla="*/ 2147483647 w 102"/>
                  <a:gd name="T57" fmla="*/ 2147483647 h 96"/>
                  <a:gd name="T58" fmla="*/ 2147483647 w 102"/>
                  <a:gd name="T59" fmla="*/ 2147483647 h 9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2"/>
                  <a:gd name="T91" fmla="*/ 0 h 96"/>
                  <a:gd name="T92" fmla="*/ 102 w 102"/>
                  <a:gd name="T93" fmla="*/ 96 h 9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2" h="96">
                    <a:moveTo>
                      <a:pt x="29" y="64"/>
                    </a:moveTo>
                    <a:lnTo>
                      <a:pt x="14" y="64"/>
                    </a:lnTo>
                    <a:lnTo>
                      <a:pt x="7" y="58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9" y="36"/>
                    </a:lnTo>
                    <a:lnTo>
                      <a:pt x="14" y="29"/>
                    </a:lnTo>
                    <a:lnTo>
                      <a:pt x="20" y="23"/>
                    </a:lnTo>
                    <a:lnTo>
                      <a:pt x="25" y="15"/>
                    </a:lnTo>
                    <a:lnTo>
                      <a:pt x="34" y="10"/>
                    </a:lnTo>
                    <a:lnTo>
                      <a:pt x="41" y="5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80" y="13"/>
                    </a:lnTo>
                    <a:lnTo>
                      <a:pt x="91" y="18"/>
                    </a:lnTo>
                    <a:lnTo>
                      <a:pt x="95" y="28"/>
                    </a:lnTo>
                    <a:lnTo>
                      <a:pt x="99" y="38"/>
                    </a:lnTo>
                    <a:lnTo>
                      <a:pt x="101" y="48"/>
                    </a:lnTo>
                    <a:lnTo>
                      <a:pt x="96" y="55"/>
                    </a:lnTo>
                    <a:lnTo>
                      <a:pt x="93" y="65"/>
                    </a:lnTo>
                    <a:lnTo>
                      <a:pt x="89" y="76"/>
                    </a:lnTo>
                    <a:lnTo>
                      <a:pt x="83" y="82"/>
                    </a:lnTo>
                    <a:lnTo>
                      <a:pt x="77" y="90"/>
                    </a:lnTo>
                    <a:lnTo>
                      <a:pt x="69" y="95"/>
                    </a:lnTo>
                    <a:lnTo>
                      <a:pt x="60" y="88"/>
                    </a:lnTo>
                    <a:lnTo>
                      <a:pt x="50" y="84"/>
                    </a:lnTo>
                    <a:lnTo>
                      <a:pt x="45" y="77"/>
                    </a:lnTo>
                    <a:lnTo>
                      <a:pt x="42" y="66"/>
                    </a:lnTo>
                    <a:lnTo>
                      <a:pt x="29" y="64"/>
                    </a:lnTo>
                  </a:path>
                </a:pathLst>
              </a:custGeom>
              <a:gradFill rotWithShape="0">
                <a:gsLst>
                  <a:gs pos="0">
                    <a:srgbClr val="7C7C7C"/>
                  </a:gs>
                  <a:gs pos="100000">
                    <a:srgbClr val="B2B2B2"/>
                  </a:gs>
                </a:gsLst>
                <a:lin ang="5400000" scaled="1"/>
              </a:gradFill>
              <a:ln w="12700" cap="rnd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3" name="Freeform 127"/>
              <p:cNvSpPr>
                <a:spLocks/>
              </p:cNvSpPr>
              <p:nvPr/>
            </p:nvSpPr>
            <p:spPr bwMode="auto">
              <a:xfrm rot="-6722849">
                <a:off x="1340" y="2022"/>
                <a:ext cx="178" cy="182"/>
              </a:xfrm>
              <a:custGeom>
                <a:avLst/>
                <a:gdLst>
                  <a:gd name="T0" fmla="*/ 2147483647 w 88"/>
                  <a:gd name="T1" fmla="*/ 2147483647 h 85"/>
                  <a:gd name="T2" fmla="*/ 2147483647 w 88"/>
                  <a:gd name="T3" fmla="*/ 0 h 85"/>
                  <a:gd name="T4" fmla="*/ 2147483647 w 88"/>
                  <a:gd name="T5" fmla="*/ 0 h 85"/>
                  <a:gd name="T6" fmla="*/ 2147483647 w 88"/>
                  <a:gd name="T7" fmla="*/ 0 h 85"/>
                  <a:gd name="T8" fmla="*/ 2147483647 w 88"/>
                  <a:gd name="T9" fmla="*/ 2147483647 h 85"/>
                  <a:gd name="T10" fmla="*/ 2147483647 w 88"/>
                  <a:gd name="T11" fmla="*/ 2147483647 h 85"/>
                  <a:gd name="T12" fmla="*/ 2147483647 w 88"/>
                  <a:gd name="T13" fmla="*/ 2147483647 h 85"/>
                  <a:gd name="T14" fmla="*/ 2147483647 w 88"/>
                  <a:gd name="T15" fmla="*/ 2147483647 h 85"/>
                  <a:gd name="T16" fmla="*/ 2147483647 w 88"/>
                  <a:gd name="T17" fmla="*/ 2147483647 h 85"/>
                  <a:gd name="T18" fmla="*/ 2147483647 w 88"/>
                  <a:gd name="T19" fmla="*/ 2147483647 h 85"/>
                  <a:gd name="T20" fmla="*/ 2147483647 w 88"/>
                  <a:gd name="T21" fmla="*/ 2147483647 h 85"/>
                  <a:gd name="T22" fmla="*/ 2147483647 w 88"/>
                  <a:gd name="T23" fmla="*/ 2147483647 h 85"/>
                  <a:gd name="T24" fmla="*/ 2147483647 w 88"/>
                  <a:gd name="T25" fmla="*/ 2147483647 h 85"/>
                  <a:gd name="T26" fmla="*/ 2147483647 w 88"/>
                  <a:gd name="T27" fmla="*/ 2147483647 h 85"/>
                  <a:gd name="T28" fmla="*/ 2147483647 w 88"/>
                  <a:gd name="T29" fmla="*/ 2147483647 h 85"/>
                  <a:gd name="T30" fmla="*/ 2147483647 w 88"/>
                  <a:gd name="T31" fmla="*/ 2147483647 h 85"/>
                  <a:gd name="T32" fmla="*/ 2147483647 w 88"/>
                  <a:gd name="T33" fmla="*/ 2147483647 h 85"/>
                  <a:gd name="T34" fmla="*/ 2147483647 w 88"/>
                  <a:gd name="T35" fmla="*/ 2147483647 h 85"/>
                  <a:gd name="T36" fmla="*/ 2147483647 w 88"/>
                  <a:gd name="T37" fmla="*/ 2147483647 h 85"/>
                  <a:gd name="T38" fmla="*/ 1076863379 w 88"/>
                  <a:gd name="T39" fmla="*/ 2147483647 h 85"/>
                  <a:gd name="T40" fmla="*/ 0 w 88"/>
                  <a:gd name="T41" fmla="*/ 2147483647 h 85"/>
                  <a:gd name="T42" fmla="*/ 0 w 88"/>
                  <a:gd name="T43" fmla="*/ 2147483647 h 85"/>
                  <a:gd name="T44" fmla="*/ 0 w 88"/>
                  <a:gd name="T45" fmla="*/ 2147483647 h 85"/>
                  <a:gd name="T46" fmla="*/ 1076863379 w 88"/>
                  <a:gd name="T47" fmla="*/ 2147483647 h 85"/>
                  <a:gd name="T48" fmla="*/ 2147483647 w 88"/>
                  <a:gd name="T49" fmla="*/ 2147483647 h 85"/>
                  <a:gd name="T50" fmla="*/ 2147483647 w 88"/>
                  <a:gd name="T51" fmla="*/ 2147483647 h 85"/>
                  <a:gd name="T52" fmla="*/ 2147483647 w 88"/>
                  <a:gd name="T53" fmla="*/ 2147483647 h 85"/>
                  <a:gd name="T54" fmla="*/ 2147483647 w 88"/>
                  <a:gd name="T55" fmla="*/ 2147483647 h 85"/>
                  <a:gd name="T56" fmla="*/ 2147483647 w 88"/>
                  <a:gd name="T57" fmla="*/ 2147483647 h 85"/>
                  <a:gd name="T58" fmla="*/ 2147483647 w 88"/>
                  <a:gd name="T59" fmla="*/ 2147483647 h 8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8"/>
                  <a:gd name="T91" fmla="*/ 0 h 85"/>
                  <a:gd name="T92" fmla="*/ 88 w 88"/>
                  <a:gd name="T93" fmla="*/ 85 h 8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8" h="85">
                    <a:moveTo>
                      <a:pt x="54" y="9"/>
                    </a:moveTo>
                    <a:lnTo>
                      <a:pt x="66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87" y="9"/>
                    </a:lnTo>
                    <a:lnTo>
                      <a:pt x="87" y="18"/>
                    </a:lnTo>
                    <a:lnTo>
                      <a:pt x="87" y="27"/>
                    </a:lnTo>
                    <a:lnTo>
                      <a:pt x="87" y="36"/>
                    </a:lnTo>
                    <a:lnTo>
                      <a:pt x="87" y="45"/>
                    </a:lnTo>
                    <a:lnTo>
                      <a:pt x="84" y="54"/>
                    </a:lnTo>
                    <a:lnTo>
                      <a:pt x="81" y="63"/>
                    </a:lnTo>
                    <a:lnTo>
                      <a:pt x="78" y="72"/>
                    </a:lnTo>
                    <a:lnTo>
                      <a:pt x="69" y="78"/>
                    </a:lnTo>
                    <a:lnTo>
                      <a:pt x="45" y="81"/>
                    </a:lnTo>
                    <a:lnTo>
                      <a:pt x="33" y="84"/>
                    </a:lnTo>
                    <a:lnTo>
                      <a:pt x="24" y="78"/>
                    </a:lnTo>
                    <a:lnTo>
                      <a:pt x="15" y="72"/>
                    </a:lnTo>
                    <a:lnTo>
                      <a:pt x="6" y="66"/>
                    </a:lnTo>
                    <a:lnTo>
                      <a:pt x="6" y="57"/>
                    </a:lnTo>
                    <a:lnTo>
                      <a:pt x="3" y="48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3" y="9"/>
                    </a:lnTo>
                    <a:lnTo>
                      <a:pt x="15" y="9"/>
                    </a:lnTo>
                    <a:lnTo>
                      <a:pt x="24" y="6"/>
                    </a:lnTo>
                    <a:lnTo>
                      <a:pt x="33" y="9"/>
                    </a:lnTo>
                    <a:lnTo>
                      <a:pt x="42" y="15"/>
                    </a:lnTo>
                    <a:lnTo>
                      <a:pt x="54" y="9"/>
                    </a:lnTo>
                  </a:path>
                </a:pathLst>
              </a:custGeom>
              <a:solidFill>
                <a:srgbClr val="00CC99"/>
              </a:solidFill>
              <a:ln w="12700" cap="rnd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4" name="Freeform 128"/>
              <p:cNvSpPr>
                <a:spLocks/>
              </p:cNvSpPr>
              <p:nvPr/>
            </p:nvSpPr>
            <p:spPr bwMode="auto">
              <a:xfrm rot="7132010">
                <a:off x="3018" y="1977"/>
                <a:ext cx="178" cy="182"/>
              </a:xfrm>
              <a:custGeom>
                <a:avLst/>
                <a:gdLst>
                  <a:gd name="T0" fmla="*/ 2147483647 w 88"/>
                  <a:gd name="T1" fmla="*/ 2147483647 h 85"/>
                  <a:gd name="T2" fmla="*/ 2147483647 w 88"/>
                  <a:gd name="T3" fmla="*/ 0 h 85"/>
                  <a:gd name="T4" fmla="*/ 2147483647 w 88"/>
                  <a:gd name="T5" fmla="*/ 0 h 85"/>
                  <a:gd name="T6" fmla="*/ 2147483647 w 88"/>
                  <a:gd name="T7" fmla="*/ 0 h 85"/>
                  <a:gd name="T8" fmla="*/ 2147483647 w 88"/>
                  <a:gd name="T9" fmla="*/ 2147483647 h 85"/>
                  <a:gd name="T10" fmla="*/ 2147483647 w 88"/>
                  <a:gd name="T11" fmla="*/ 2147483647 h 85"/>
                  <a:gd name="T12" fmla="*/ 2147483647 w 88"/>
                  <a:gd name="T13" fmla="*/ 2147483647 h 85"/>
                  <a:gd name="T14" fmla="*/ 2147483647 w 88"/>
                  <a:gd name="T15" fmla="*/ 2147483647 h 85"/>
                  <a:gd name="T16" fmla="*/ 2147483647 w 88"/>
                  <a:gd name="T17" fmla="*/ 2147483647 h 85"/>
                  <a:gd name="T18" fmla="*/ 2147483647 w 88"/>
                  <a:gd name="T19" fmla="*/ 2147483647 h 85"/>
                  <a:gd name="T20" fmla="*/ 2147483647 w 88"/>
                  <a:gd name="T21" fmla="*/ 2147483647 h 85"/>
                  <a:gd name="T22" fmla="*/ 2147483647 w 88"/>
                  <a:gd name="T23" fmla="*/ 2147483647 h 85"/>
                  <a:gd name="T24" fmla="*/ 2147483647 w 88"/>
                  <a:gd name="T25" fmla="*/ 2147483647 h 85"/>
                  <a:gd name="T26" fmla="*/ 2147483647 w 88"/>
                  <a:gd name="T27" fmla="*/ 2147483647 h 85"/>
                  <a:gd name="T28" fmla="*/ 2147483647 w 88"/>
                  <a:gd name="T29" fmla="*/ 2147483647 h 85"/>
                  <a:gd name="T30" fmla="*/ 2147483647 w 88"/>
                  <a:gd name="T31" fmla="*/ 2147483647 h 85"/>
                  <a:gd name="T32" fmla="*/ 2147483647 w 88"/>
                  <a:gd name="T33" fmla="*/ 2147483647 h 85"/>
                  <a:gd name="T34" fmla="*/ 2147483647 w 88"/>
                  <a:gd name="T35" fmla="*/ 2147483647 h 85"/>
                  <a:gd name="T36" fmla="*/ 2147483647 w 88"/>
                  <a:gd name="T37" fmla="*/ 2147483647 h 85"/>
                  <a:gd name="T38" fmla="*/ 1076863379 w 88"/>
                  <a:gd name="T39" fmla="*/ 2147483647 h 85"/>
                  <a:gd name="T40" fmla="*/ 0 w 88"/>
                  <a:gd name="T41" fmla="*/ 2147483647 h 85"/>
                  <a:gd name="T42" fmla="*/ 0 w 88"/>
                  <a:gd name="T43" fmla="*/ 2147483647 h 85"/>
                  <a:gd name="T44" fmla="*/ 0 w 88"/>
                  <a:gd name="T45" fmla="*/ 2147483647 h 85"/>
                  <a:gd name="T46" fmla="*/ 1076863379 w 88"/>
                  <a:gd name="T47" fmla="*/ 2147483647 h 85"/>
                  <a:gd name="T48" fmla="*/ 2147483647 w 88"/>
                  <a:gd name="T49" fmla="*/ 2147483647 h 85"/>
                  <a:gd name="T50" fmla="*/ 2147483647 w 88"/>
                  <a:gd name="T51" fmla="*/ 2147483647 h 85"/>
                  <a:gd name="T52" fmla="*/ 2147483647 w 88"/>
                  <a:gd name="T53" fmla="*/ 2147483647 h 85"/>
                  <a:gd name="T54" fmla="*/ 2147483647 w 88"/>
                  <a:gd name="T55" fmla="*/ 2147483647 h 85"/>
                  <a:gd name="T56" fmla="*/ 2147483647 w 88"/>
                  <a:gd name="T57" fmla="*/ 2147483647 h 85"/>
                  <a:gd name="T58" fmla="*/ 2147483647 w 88"/>
                  <a:gd name="T59" fmla="*/ 2147483647 h 8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8"/>
                  <a:gd name="T91" fmla="*/ 0 h 85"/>
                  <a:gd name="T92" fmla="*/ 88 w 88"/>
                  <a:gd name="T93" fmla="*/ 85 h 8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8" h="85">
                    <a:moveTo>
                      <a:pt x="54" y="9"/>
                    </a:moveTo>
                    <a:lnTo>
                      <a:pt x="66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87" y="9"/>
                    </a:lnTo>
                    <a:lnTo>
                      <a:pt x="87" y="18"/>
                    </a:lnTo>
                    <a:lnTo>
                      <a:pt x="87" y="27"/>
                    </a:lnTo>
                    <a:lnTo>
                      <a:pt x="87" y="36"/>
                    </a:lnTo>
                    <a:lnTo>
                      <a:pt x="87" y="45"/>
                    </a:lnTo>
                    <a:lnTo>
                      <a:pt x="84" y="54"/>
                    </a:lnTo>
                    <a:lnTo>
                      <a:pt x="81" y="63"/>
                    </a:lnTo>
                    <a:lnTo>
                      <a:pt x="78" y="72"/>
                    </a:lnTo>
                    <a:lnTo>
                      <a:pt x="69" y="78"/>
                    </a:lnTo>
                    <a:lnTo>
                      <a:pt x="45" y="81"/>
                    </a:lnTo>
                    <a:lnTo>
                      <a:pt x="33" y="84"/>
                    </a:lnTo>
                    <a:lnTo>
                      <a:pt x="24" y="78"/>
                    </a:lnTo>
                    <a:lnTo>
                      <a:pt x="15" y="72"/>
                    </a:lnTo>
                    <a:lnTo>
                      <a:pt x="6" y="66"/>
                    </a:lnTo>
                    <a:lnTo>
                      <a:pt x="6" y="57"/>
                    </a:lnTo>
                    <a:lnTo>
                      <a:pt x="3" y="48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3" y="9"/>
                    </a:lnTo>
                    <a:lnTo>
                      <a:pt x="15" y="9"/>
                    </a:lnTo>
                    <a:lnTo>
                      <a:pt x="24" y="6"/>
                    </a:lnTo>
                    <a:lnTo>
                      <a:pt x="33" y="9"/>
                    </a:lnTo>
                    <a:lnTo>
                      <a:pt x="42" y="15"/>
                    </a:lnTo>
                    <a:lnTo>
                      <a:pt x="54" y="9"/>
                    </a:lnTo>
                  </a:path>
                </a:pathLst>
              </a:custGeom>
              <a:solidFill>
                <a:srgbClr val="00CC99"/>
              </a:solidFill>
              <a:ln w="12700" cap="rnd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5" name="AutoShape 129"/>
              <p:cNvSpPr>
                <a:spLocks noChangeArrowheads="1"/>
              </p:cNvSpPr>
              <p:nvPr/>
            </p:nvSpPr>
            <p:spPr bwMode="auto">
              <a:xfrm rot="-5063635">
                <a:off x="3107" y="1616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9326" name="AutoShape 130"/>
              <p:cNvSpPr>
                <a:spLocks noChangeArrowheads="1"/>
              </p:cNvSpPr>
              <p:nvPr/>
            </p:nvSpPr>
            <p:spPr bwMode="auto">
              <a:xfrm rot="-2708906">
                <a:off x="2834" y="2341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9327" name="AutoShape 131"/>
              <p:cNvSpPr>
                <a:spLocks noChangeArrowheads="1"/>
              </p:cNvSpPr>
              <p:nvPr/>
            </p:nvSpPr>
            <p:spPr bwMode="auto">
              <a:xfrm rot="2383081">
                <a:off x="1565" y="2432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28" name="AutoShape 132"/>
              <p:cNvSpPr>
                <a:spLocks noChangeArrowheads="1"/>
              </p:cNvSpPr>
              <p:nvPr/>
            </p:nvSpPr>
            <p:spPr bwMode="auto">
              <a:xfrm rot="7327397">
                <a:off x="1338" y="1389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</p:grpSp>
        <p:grpSp>
          <p:nvGrpSpPr>
            <p:cNvPr id="9306" name="Group 133"/>
            <p:cNvGrpSpPr>
              <a:grpSpLocks/>
            </p:cNvGrpSpPr>
            <p:nvPr/>
          </p:nvGrpSpPr>
          <p:grpSpPr bwMode="auto">
            <a:xfrm rot="5855871">
              <a:off x="2969" y="1844"/>
              <a:ext cx="171" cy="168"/>
              <a:chOff x="726" y="1632"/>
              <a:chExt cx="378" cy="242"/>
            </a:xfrm>
          </p:grpSpPr>
          <p:sp>
            <p:nvSpPr>
              <p:cNvPr id="9307" name="Freeform 134"/>
              <p:cNvSpPr>
                <a:spLocks/>
              </p:cNvSpPr>
              <p:nvPr/>
            </p:nvSpPr>
            <p:spPr bwMode="auto">
              <a:xfrm>
                <a:off x="726" y="1632"/>
                <a:ext cx="119" cy="69"/>
              </a:xfrm>
              <a:custGeom>
                <a:avLst/>
                <a:gdLst>
                  <a:gd name="T0" fmla="*/ 22 w 119"/>
                  <a:gd name="T1" fmla="*/ 16 h 69"/>
                  <a:gd name="T2" fmla="*/ 35 w 119"/>
                  <a:gd name="T3" fmla="*/ 5 h 69"/>
                  <a:gd name="T4" fmla="*/ 51 w 119"/>
                  <a:gd name="T5" fmla="*/ 0 h 69"/>
                  <a:gd name="T6" fmla="*/ 60 w 119"/>
                  <a:gd name="T7" fmla="*/ 0 h 69"/>
                  <a:gd name="T8" fmla="*/ 65 w 119"/>
                  <a:gd name="T9" fmla="*/ 3 h 69"/>
                  <a:gd name="T10" fmla="*/ 73 w 119"/>
                  <a:gd name="T11" fmla="*/ 3 h 69"/>
                  <a:gd name="T12" fmla="*/ 81 w 119"/>
                  <a:gd name="T13" fmla="*/ 5 h 69"/>
                  <a:gd name="T14" fmla="*/ 86 w 119"/>
                  <a:gd name="T15" fmla="*/ 8 h 69"/>
                  <a:gd name="T16" fmla="*/ 91 w 119"/>
                  <a:gd name="T17" fmla="*/ 11 h 69"/>
                  <a:gd name="T18" fmla="*/ 102 w 119"/>
                  <a:gd name="T19" fmla="*/ 24 h 69"/>
                  <a:gd name="T20" fmla="*/ 109 w 119"/>
                  <a:gd name="T21" fmla="*/ 30 h 69"/>
                  <a:gd name="T22" fmla="*/ 115 w 119"/>
                  <a:gd name="T23" fmla="*/ 33 h 69"/>
                  <a:gd name="T24" fmla="*/ 118 w 119"/>
                  <a:gd name="T25" fmla="*/ 44 h 69"/>
                  <a:gd name="T26" fmla="*/ 118 w 119"/>
                  <a:gd name="T27" fmla="*/ 54 h 69"/>
                  <a:gd name="T28" fmla="*/ 117 w 119"/>
                  <a:gd name="T29" fmla="*/ 60 h 69"/>
                  <a:gd name="T30" fmla="*/ 114 w 119"/>
                  <a:gd name="T31" fmla="*/ 63 h 69"/>
                  <a:gd name="T32" fmla="*/ 110 w 119"/>
                  <a:gd name="T33" fmla="*/ 65 h 69"/>
                  <a:gd name="T34" fmla="*/ 103 w 119"/>
                  <a:gd name="T35" fmla="*/ 68 h 69"/>
                  <a:gd name="T36" fmla="*/ 98 w 119"/>
                  <a:gd name="T37" fmla="*/ 68 h 69"/>
                  <a:gd name="T38" fmla="*/ 94 w 119"/>
                  <a:gd name="T39" fmla="*/ 65 h 69"/>
                  <a:gd name="T40" fmla="*/ 88 w 119"/>
                  <a:gd name="T41" fmla="*/ 63 h 69"/>
                  <a:gd name="T42" fmla="*/ 84 w 119"/>
                  <a:gd name="T43" fmla="*/ 60 h 69"/>
                  <a:gd name="T44" fmla="*/ 77 w 119"/>
                  <a:gd name="T45" fmla="*/ 49 h 69"/>
                  <a:gd name="T46" fmla="*/ 71 w 119"/>
                  <a:gd name="T47" fmla="*/ 52 h 69"/>
                  <a:gd name="T48" fmla="*/ 65 w 119"/>
                  <a:gd name="T49" fmla="*/ 54 h 69"/>
                  <a:gd name="T50" fmla="*/ 60 w 119"/>
                  <a:gd name="T51" fmla="*/ 60 h 69"/>
                  <a:gd name="T52" fmla="*/ 53 w 119"/>
                  <a:gd name="T53" fmla="*/ 63 h 69"/>
                  <a:gd name="T54" fmla="*/ 42 w 119"/>
                  <a:gd name="T55" fmla="*/ 60 h 69"/>
                  <a:gd name="T56" fmla="*/ 31 w 119"/>
                  <a:gd name="T57" fmla="*/ 60 h 69"/>
                  <a:gd name="T58" fmla="*/ 20 w 119"/>
                  <a:gd name="T59" fmla="*/ 57 h 69"/>
                  <a:gd name="T60" fmla="*/ 9 w 119"/>
                  <a:gd name="T61" fmla="*/ 54 h 69"/>
                  <a:gd name="T62" fmla="*/ 2 w 119"/>
                  <a:gd name="T63" fmla="*/ 49 h 69"/>
                  <a:gd name="T64" fmla="*/ 0 w 119"/>
                  <a:gd name="T65" fmla="*/ 44 h 69"/>
                  <a:gd name="T66" fmla="*/ 0 w 119"/>
                  <a:gd name="T67" fmla="*/ 41 h 69"/>
                  <a:gd name="T68" fmla="*/ 1 w 119"/>
                  <a:gd name="T69" fmla="*/ 38 h 69"/>
                  <a:gd name="T70" fmla="*/ 5 w 119"/>
                  <a:gd name="T71" fmla="*/ 35 h 69"/>
                  <a:gd name="T72" fmla="*/ 9 w 119"/>
                  <a:gd name="T73" fmla="*/ 33 h 69"/>
                  <a:gd name="T74" fmla="*/ 12 w 119"/>
                  <a:gd name="T75" fmla="*/ 27 h 69"/>
                  <a:gd name="T76" fmla="*/ 16 w 119"/>
                  <a:gd name="T77" fmla="*/ 22 h 69"/>
                  <a:gd name="T78" fmla="*/ 20 w 119"/>
                  <a:gd name="T79" fmla="*/ 19 h 69"/>
                  <a:gd name="T80" fmla="*/ 22 w 119"/>
                  <a:gd name="T81" fmla="*/ 16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9"/>
                  <a:gd name="T124" fmla="*/ 0 h 69"/>
                  <a:gd name="T125" fmla="*/ 119 w 119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9" h="69">
                    <a:moveTo>
                      <a:pt x="22" y="16"/>
                    </a:moveTo>
                    <a:lnTo>
                      <a:pt x="35" y="5"/>
                    </a:lnTo>
                    <a:lnTo>
                      <a:pt x="51" y="0"/>
                    </a:lnTo>
                    <a:lnTo>
                      <a:pt x="60" y="0"/>
                    </a:lnTo>
                    <a:lnTo>
                      <a:pt x="65" y="3"/>
                    </a:lnTo>
                    <a:lnTo>
                      <a:pt x="73" y="3"/>
                    </a:lnTo>
                    <a:lnTo>
                      <a:pt x="81" y="5"/>
                    </a:lnTo>
                    <a:lnTo>
                      <a:pt x="86" y="8"/>
                    </a:lnTo>
                    <a:lnTo>
                      <a:pt x="91" y="11"/>
                    </a:lnTo>
                    <a:lnTo>
                      <a:pt x="102" y="24"/>
                    </a:lnTo>
                    <a:lnTo>
                      <a:pt x="109" y="30"/>
                    </a:lnTo>
                    <a:lnTo>
                      <a:pt x="115" y="33"/>
                    </a:lnTo>
                    <a:lnTo>
                      <a:pt x="118" y="44"/>
                    </a:lnTo>
                    <a:lnTo>
                      <a:pt x="118" y="54"/>
                    </a:lnTo>
                    <a:lnTo>
                      <a:pt x="117" y="60"/>
                    </a:lnTo>
                    <a:lnTo>
                      <a:pt x="114" y="63"/>
                    </a:lnTo>
                    <a:lnTo>
                      <a:pt x="110" y="65"/>
                    </a:lnTo>
                    <a:lnTo>
                      <a:pt x="103" y="68"/>
                    </a:lnTo>
                    <a:lnTo>
                      <a:pt x="98" y="68"/>
                    </a:lnTo>
                    <a:lnTo>
                      <a:pt x="94" y="65"/>
                    </a:lnTo>
                    <a:lnTo>
                      <a:pt x="88" y="63"/>
                    </a:lnTo>
                    <a:lnTo>
                      <a:pt x="84" y="60"/>
                    </a:lnTo>
                    <a:lnTo>
                      <a:pt x="77" y="49"/>
                    </a:lnTo>
                    <a:lnTo>
                      <a:pt x="71" y="52"/>
                    </a:lnTo>
                    <a:lnTo>
                      <a:pt x="65" y="54"/>
                    </a:lnTo>
                    <a:lnTo>
                      <a:pt x="60" y="60"/>
                    </a:lnTo>
                    <a:lnTo>
                      <a:pt x="53" y="63"/>
                    </a:lnTo>
                    <a:lnTo>
                      <a:pt x="42" y="60"/>
                    </a:lnTo>
                    <a:lnTo>
                      <a:pt x="31" y="60"/>
                    </a:lnTo>
                    <a:lnTo>
                      <a:pt x="20" y="57"/>
                    </a:lnTo>
                    <a:lnTo>
                      <a:pt x="9" y="54"/>
                    </a:lnTo>
                    <a:lnTo>
                      <a:pt x="2" y="49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1" y="38"/>
                    </a:lnTo>
                    <a:lnTo>
                      <a:pt x="5" y="35"/>
                    </a:lnTo>
                    <a:lnTo>
                      <a:pt x="9" y="33"/>
                    </a:lnTo>
                    <a:lnTo>
                      <a:pt x="12" y="27"/>
                    </a:lnTo>
                    <a:lnTo>
                      <a:pt x="16" y="22"/>
                    </a:lnTo>
                    <a:lnTo>
                      <a:pt x="20" y="19"/>
                    </a:lnTo>
                    <a:lnTo>
                      <a:pt x="22" y="16"/>
                    </a:lnTo>
                  </a:path>
                </a:pathLst>
              </a:custGeom>
              <a:solidFill>
                <a:srgbClr val="6600CC"/>
              </a:solidFill>
              <a:ln w="127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8" name="Freeform 135"/>
              <p:cNvSpPr>
                <a:spLocks/>
              </p:cNvSpPr>
              <p:nvPr/>
            </p:nvSpPr>
            <p:spPr bwMode="auto">
              <a:xfrm>
                <a:off x="740" y="1657"/>
                <a:ext cx="223" cy="217"/>
              </a:xfrm>
              <a:custGeom>
                <a:avLst/>
                <a:gdLst>
                  <a:gd name="T0" fmla="*/ 82 w 223"/>
                  <a:gd name="T1" fmla="*/ 12 h 217"/>
                  <a:gd name="T2" fmla="*/ 72 w 223"/>
                  <a:gd name="T3" fmla="*/ 18 h 217"/>
                  <a:gd name="T4" fmla="*/ 54 w 223"/>
                  <a:gd name="T5" fmla="*/ 24 h 217"/>
                  <a:gd name="T6" fmla="*/ 32 w 223"/>
                  <a:gd name="T7" fmla="*/ 18 h 217"/>
                  <a:gd name="T8" fmla="*/ 12 w 223"/>
                  <a:gd name="T9" fmla="*/ 15 h 217"/>
                  <a:gd name="T10" fmla="*/ 4 w 223"/>
                  <a:gd name="T11" fmla="*/ 24 h 217"/>
                  <a:gd name="T12" fmla="*/ 1 w 223"/>
                  <a:gd name="T13" fmla="*/ 48 h 217"/>
                  <a:gd name="T14" fmla="*/ 9 w 223"/>
                  <a:gd name="T15" fmla="*/ 66 h 217"/>
                  <a:gd name="T16" fmla="*/ 21 w 223"/>
                  <a:gd name="T17" fmla="*/ 75 h 217"/>
                  <a:gd name="T18" fmla="*/ 52 w 223"/>
                  <a:gd name="T19" fmla="*/ 78 h 217"/>
                  <a:gd name="T20" fmla="*/ 74 w 223"/>
                  <a:gd name="T21" fmla="*/ 69 h 217"/>
                  <a:gd name="T22" fmla="*/ 102 w 223"/>
                  <a:gd name="T23" fmla="*/ 48 h 217"/>
                  <a:gd name="T24" fmla="*/ 117 w 223"/>
                  <a:gd name="T25" fmla="*/ 51 h 217"/>
                  <a:gd name="T26" fmla="*/ 133 w 223"/>
                  <a:gd name="T27" fmla="*/ 60 h 217"/>
                  <a:gd name="T28" fmla="*/ 153 w 223"/>
                  <a:gd name="T29" fmla="*/ 81 h 217"/>
                  <a:gd name="T30" fmla="*/ 156 w 223"/>
                  <a:gd name="T31" fmla="*/ 126 h 217"/>
                  <a:gd name="T32" fmla="*/ 151 w 223"/>
                  <a:gd name="T33" fmla="*/ 189 h 217"/>
                  <a:gd name="T34" fmla="*/ 153 w 223"/>
                  <a:gd name="T35" fmla="*/ 204 h 217"/>
                  <a:gd name="T36" fmla="*/ 160 w 223"/>
                  <a:gd name="T37" fmla="*/ 213 h 217"/>
                  <a:gd name="T38" fmla="*/ 168 w 223"/>
                  <a:gd name="T39" fmla="*/ 216 h 217"/>
                  <a:gd name="T40" fmla="*/ 187 w 223"/>
                  <a:gd name="T41" fmla="*/ 210 h 217"/>
                  <a:gd name="T42" fmla="*/ 210 w 223"/>
                  <a:gd name="T43" fmla="*/ 180 h 217"/>
                  <a:gd name="T44" fmla="*/ 222 w 223"/>
                  <a:gd name="T45" fmla="*/ 147 h 217"/>
                  <a:gd name="T46" fmla="*/ 219 w 223"/>
                  <a:gd name="T47" fmla="*/ 120 h 217"/>
                  <a:gd name="T48" fmla="*/ 205 w 223"/>
                  <a:gd name="T49" fmla="*/ 99 h 217"/>
                  <a:gd name="T50" fmla="*/ 188 w 223"/>
                  <a:gd name="T51" fmla="*/ 81 h 217"/>
                  <a:gd name="T52" fmla="*/ 164 w 223"/>
                  <a:gd name="T53" fmla="*/ 69 h 217"/>
                  <a:gd name="T54" fmla="*/ 119 w 223"/>
                  <a:gd name="T55" fmla="*/ 39 h 217"/>
                  <a:gd name="T56" fmla="*/ 113 w 223"/>
                  <a:gd name="T57" fmla="*/ 15 h 217"/>
                  <a:gd name="T58" fmla="*/ 94 w 223"/>
                  <a:gd name="T59" fmla="*/ 0 h 217"/>
                  <a:gd name="T60" fmla="*/ 78 w 223"/>
                  <a:gd name="T61" fmla="*/ 9 h 217"/>
                  <a:gd name="T62" fmla="*/ 68 w 223"/>
                  <a:gd name="T63" fmla="*/ 24 h 2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3"/>
                  <a:gd name="T97" fmla="*/ 0 h 217"/>
                  <a:gd name="T98" fmla="*/ 223 w 223"/>
                  <a:gd name="T99" fmla="*/ 217 h 2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3" h="217">
                    <a:moveTo>
                      <a:pt x="89" y="9"/>
                    </a:moveTo>
                    <a:lnTo>
                      <a:pt x="82" y="12"/>
                    </a:lnTo>
                    <a:lnTo>
                      <a:pt x="77" y="15"/>
                    </a:lnTo>
                    <a:lnTo>
                      <a:pt x="72" y="18"/>
                    </a:lnTo>
                    <a:lnTo>
                      <a:pt x="68" y="24"/>
                    </a:lnTo>
                    <a:lnTo>
                      <a:pt x="54" y="24"/>
                    </a:lnTo>
                    <a:lnTo>
                      <a:pt x="43" y="21"/>
                    </a:lnTo>
                    <a:lnTo>
                      <a:pt x="32" y="18"/>
                    </a:lnTo>
                    <a:lnTo>
                      <a:pt x="20" y="12"/>
                    </a:lnTo>
                    <a:lnTo>
                      <a:pt x="12" y="15"/>
                    </a:lnTo>
                    <a:lnTo>
                      <a:pt x="7" y="18"/>
                    </a:lnTo>
                    <a:lnTo>
                      <a:pt x="4" y="24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6" y="60"/>
                    </a:lnTo>
                    <a:lnTo>
                      <a:pt x="9" y="66"/>
                    </a:lnTo>
                    <a:lnTo>
                      <a:pt x="15" y="72"/>
                    </a:lnTo>
                    <a:lnTo>
                      <a:pt x="21" y="75"/>
                    </a:lnTo>
                    <a:lnTo>
                      <a:pt x="31" y="78"/>
                    </a:lnTo>
                    <a:lnTo>
                      <a:pt x="52" y="78"/>
                    </a:lnTo>
                    <a:lnTo>
                      <a:pt x="65" y="75"/>
                    </a:lnTo>
                    <a:lnTo>
                      <a:pt x="74" y="69"/>
                    </a:lnTo>
                    <a:lnTo>
                      <a:pt x="86" y="57"/>
                    </a:lnTo>
                    <a:lnTo>
                      <a:pt x="102" y="48"/>
                    </a:lnTo>
                    <a:lnTo>
                      <a:pt x="111" y="51"/>
                    </a:lnTo>
                    <a:lnTo>
                      <a:pt x="117" y="51"/>
                    </a:lnTo>
                    <a:lnTo>
                      <a:pt x="125" y="54"/>
                    </a:lnTo>
                    <a:lnTo>
                      <a:pt x="133" y="60"/>
                    </a:lnTo>
                    <a:lnTo>
                      <a:pt x="142" y="72"/>
                    </a:lnTo>
                    <a:lnTo>
                      <a:pt x="153" y="81"/>
                    </a:lnTo>
                    <a:lnTo>
                      <a:pt x="154" y="105"/>
                    </a:lnTo>
                    <a:lnTo>
                      <a:pt x="156" y="126"/>
                    </a:lnTo>
                    <a:lnTo>
                      <a:pt x="153" y="174"/>
                    </a:lnTo>
                    <a:lnTo>
                      <a:pt x="151" y="189"/>
                    </a:lnTo>
                    <a:lnTo>
                      <a:pt x="151" y="195"/>
                    </a:lnTo>
                    <a:lnTo>
                      <a:pt x="153" y="204"/>
                    </a:lnTo>
                    <a:lnTo>
                      <a:pt x="156" y="210"/>
                    </a:lnTo>
                    <a:lnTo>
                      <a:pt x="160" y="213"/>
                    </a:lnTo>
                    <a:lnTo>
                      <a:pt x="167" y="216"/>
                    </a:lnTo>
                    <a:lnTo>
                      <a:pt x="168" y="216"/>
                    </a:lnTo>
                    <a:lnTo>
                      <a:pt x="179" y="213"/>
                    </a:lnTo>
                    <a:lnTo>
                      <a:pt x="187" y="210"/>
                    </a:lnTo>
                    <a:lnTo>
                      <a:pt x="199" y="198"/>
                    </a:lnTo>
                    <a:lnTo>
                      <a:pt x="210" y="180"/>
                    </a:lnTo>
                    <a:lnTo>
                      <a:pt x="221" y="162"/>
                    </a:lnTo>
                    <a:lnTo>
                      <a:pt x="222" y="147"/>
                    </a:lnTo>
                    <a:lnTo>
                      <a:pt x="222" y="135"/>
                    </a:lnTo>
                    <a:lnTo>
                      <a:pt x="219" y="120"/>
                    </a:lnTo>
                    <a:lnTo>
                      <a:pt x="212" y="108"/>
                    </a:lnTo>
                    <a:lnTo>
                      <a:pt x="205" y="99"/>
                    </a:lnTo>
                    <a:lnTo>
                      <a:pt x="198" y="90"/>
                    </a:lnTo>
                    <a:lnTo>
                      <a:pt x="188" y="81"/>
                    </a:lnTo>
                    <a:lnTo>
                      <a:pt x="177" y="78"/>
                    </a:lnTo>
                    <a:lnTo>
                      <a:pt x="164" y="69"/>
                    </a:lnTo>
                    <a:lnTo>
                      <a:pt x="150" y="60"/>
                    </a:lnTo>
                    <a:lnTo>
                      <a:pt x="119" y="39"/>
                    </a:lnTo>
                    <a:lnTo>
                      <a:pt x="116" y="27"/>
                    </a:lnTo>
                    <a:lnTo>
                      <a:pt x="113" y="15"/>
                    </a:lnTo>
                    <a:lnTo>
                      <a:pt x="105" y="6"/>
                    </a:lnTo>
                    <a:lnTo>
                      <a:pt x="94" y="0"/>
                    </a:lnTo>
                    <a:lnTo>
                      <a:pt x="85" y="6"/>
                    </a:lnTo>
                    <a:lnTo>
                      <a:pt x="78" y="9"/>
                    </a:lnTo>
                    <a:lnTo>
                      <a:pt x="74" y="15"/>
                    </a:lnTo>
                    <a:lnTo>
                      <a:pt x="68" y="2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18900000" scaled="1"/>
              </a:gradFill>
              <a:ln w="12700" cap="rnd">
                <a:solidFill>
                  <a:srgbClr val="66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9" name="Freeform 136"/>
              <p:cNvSpPr>
                <a:spLocks/>
              </p:cNvSpPr>
              <p:nvPr/>
            </p:nvSpPr>
            <p:spPr bwMode="auto">
              <a:xfrm>
                <a:off x="962" y="1632"/>
                <a:ext cx="121" cy="69"/>
              </a:xfrm>
              <a:custGeom>
                <a:avLst/>
                <a:gdLst>
                  <a:gd name="T0" fmla="*/ 22 w 121"/>
                  <a:gd name="T1" fmla="*/ 16 h 69"/>
                  <a:gd name="T2" fmla="*/ 36 w 121"/>
                  <a:gd name="T3" fmla="*/ 5 h 69"/>
                  <a:gd name="T4" fmla="*/ 54 w 121"/>
                  <a:gd name="T5" fmla="*/ 0 h 69"/>
                  <a:gd name="T6" fmla="*/ 61 w 121"/>
                  <a:gd name="T7" fmla="*/ 0 h 69"/>
                  <a:gd name="T8" fmla="*/ 68 w 121"/>
                  <a:gd name="T9" fmla="*/ 3 h 69"/>
                  <a:gd name="T10" fmla="*/ 76 w 121"/>
                  <a:gd name="T11" fmla="*/ 3 h 69"/>
                  <a:gd name="T12" fmla="*/ 83 w 121"/>
                  <a:gd name="T13" fmla="*/ 5 h 69"/>
                  <a:gd name="T14" fmla="*/ 92 w 121"/>
                  <a:gd name="T15" fmla="*/ 11 h 69"/>
                  <a:gd name="T16" fmla="*/ 104 w 121"/>
                  <a:gd name="T17" fmla="*/ 24 h 69"/>
                  <a:gd name="T18" fmla="*/ 111 w 121"/>
                  <a:gd name="T19" fmla="*/ 30 h 69"/>
                  <a:gd name="T20" fmla="*/ 118 w 121"/>
                  <a:gd name="T21" fmla="*/ 33 h 69"/>
                  <a:gd name="T22" fmla="*/ 120 w 121"/>
                  <a:gd name="T23" fmla="*/ 44 h 69"/>
                  <a:gd name="T24" fmla="*/ 120 w 121"/>
                  <a:gd name="T25" fmla="*/ 54 h 69"/>
                  <a:gd name="T26" fmla="*/ 117 w 121"/>
                  <a:gd name="T27" fmla="*/ 63 h 69"/>
                  <a:gd name="T28" fmla="*/ 111 w 121"/>
                  <a:gd name="T29" fmla="*/ 65 h 69"/>
                  <a:gd name="T30" fmla="*/ 104 w 121"/>
                  <a:gd name="T31" fmla="*/ 68 h 69"/>
                  <a:gd name="T32" fmla="*/ 99 w 121"/>
                  <a:gd name="T33" fmla="*/ 68 h 69"/>
                  <a:gd name="T34" fmla="*/ 94 w 121"/>
                  <a:gd name="T35" fmla="*/ 65 h 69"/>
                  <a:gd name="T36" fmla="*/ 89 w 121"/>
                  <a:gd name="T37" fmla="*/ 63 h 69"/>
                  <a:gd name="T38" fmla="*/ 85 w 121"/>
                  <a:gd name="T39" fmla="*/ 60 h 69"/>
                  <a:gd name="T40" fmla="*/ 80 w 121"/>
                  <a:gd name="T41" fmla="*/ 49 h 69"/>
                  <a:gd name="T42" fmla="*/ 73 w 121"/>
                  <a:gd name="T43" fmla="*/ 52 h 69"/>
                  <a:gd name="T44" fmla="*/ 66 w 121"/>
                  <a:gd name="T45" fmla="*/ 54 h 69"/>
                  <a:gd name="T46" fmla="*/ 61 w 121"/>
                  <a:gd name="T47" fmla="*/ 60 h 69"/>
                  <a:gd name="T48" fmla="*/ 56 w 121"/>
                  <a:gd name="T49" fmla="*/ 63 h 69"/>
                  <a:gd name="T50" fmla="*/ 43 w 121"/>
                  <a:gd name="T51" fmla="*/ 60 h 69"/>
                  <a:gd name="T52" fmla="*/ 33 w 121"/>
                  <a:gd name="T53" fmla="*/ 60 h 69"/>
                  <a:gd name="T54" fmla="*/ 22 w 121"/>
                  <a:gd name="T55" fmla="*/ 57 h 69"/>
                  <a:gd name="T56" fmla="*/ 10 w 121"/>
                  <a:gd name="T57" fmla="*/ 54 h 69"/>
                  <a:gd name="T58" fmla="*/ 3 w 121"/>
                  <a:gd name="T59" fmla="*/ 49 h 69"/>
                  <a:gd name="T60" fmla="*/ 0 w 121"/>
                  <a:gd name="T61" fmla="*/ 44 h 69"/>
                  <a:gd name="T62" fmla="*/ 2 w 121"/>
                  <a:gd name="T63" fmla="*/ 38 h 69"/>
                  <a:gd name="T64" fmla="*/ 5 w 121"/>
                  <a:gd name="T65" fmla="*/ 35 h 69"/>
                  <a:gd name="T66" fmla="*/ 10 w 121"/>
                  <a:gd name="T67" fmla="*/ 33 h 69"/>
                  <a:gd name="T68" fmla="*/ 14 w 121"/>
                  <a:gd name="T69" fmla="*/ 27 h 69"/>
                  <a:gd name="T70" fmla="*/ 17 w 121"/>
                  <a:gd name="T71" fmla="*/ 22 h 69"/>
                  <a:gd name="T72" fmla="*/ 21 w 121"/>
                  <a:gd name="T73" fmla="*/ 19 h 69"/>
                  <a:gd name="T74" fmla="*/ 22 w 121"/>
                  <a:gd name="T75" fmla="*/ 16 h 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1"/>
                  <a:gd name="T115" fmla="*/ 0 h 69"/>
                  <a:gd name="T116" fmla="*/ 121 w 121"/>
                  <a:gd name="T117" fmla="*/ 69 h 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1" h="69">
                    <a:moveTo>
                      <a:pt x="22" y="16"/>
                    </a:moveTo>
                    <a:lnTo>
                      <a:pt x="36" y="5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3"/>
                    </a:lnTo>
                    <a:lnTo>
                      <a:pt x="76" y="3"/>
                    </a:lnTo>
                    <a:lnTo>
                      <a:pt x="83" y="5"/>
                    </a:lnTo>
                    <a:lnTo>
                      <a:pt x="92" y="11"/>
                    </a:lnTo>
                    <a:lnTo>
                      <a:pt x="104" y="24"/>
                    </a:lnTo>
                    <a:lnTo>
                      <a:pt x="111" y="30"/>
                    </a:lnTo>
                    <a:lnTo>
                      <a:pt x="118" y="33"/>
                    </a:lnTo>
                    <a:lnTo>
                      <a:pt x="120" y="44"/>
                    </a:lnTo>
                    <a:lnTo>
                      <a:pt x="120" y="54"/>
                    </a:lnTo>
                    <a:lnTo>
                      <a:pt x="117" y="63"/>
                    </a:lnTo>
                    <a:lnTo>
                      <a:pt x="111" y="65"/>
                    </a:lnTo>
                    <a:lnTo>
                      <a:pt x="104" y="68"/>
                    </a:lnTo>
                    <a:lnTo>
                      <a:pt x="99" y="68"/>
                    </a:lnTo>
                    <a:lnTo>
                      <a:pt x="94" y="65"/>
                    </a:lnTo>
                    <a:lnTo>
                      <a:pt x="89" y="63"/>
                    </a:lnTo>
                    <a:lnTo>
                      <a:pt x="85" y="60"/>
                    </a:lnTo>
                    <a:lnTo>
                      <a:pt x="80" y="49"/>
                    </a:lnTo>
                    <a:lnTo>
                      <a:pt x="73" y="52"/>
                    </a:lnTo>
                    <a:lnTo>
                      <a:pt x="66" y="54"/>
                    </a:lnTo>
                    <a:lnTo>
                      <a:pt x="61" y="60"/>
                    </a:lnTo>
                    <a:lnTo>
                      <a:pt x="56" y="63"/>
                    </a:lnTo>
                    <a:lnTo>
                      <a:pt x="43" y="60"/>
                    </a:lnTo>
                    <a:lnTo>
                      <a:pt x="33" y="60"/>
                    </a:lnTo>
                    <a:lnTo>
                      <a:pt x="22" y="57"/>
                    </a:lnTo>
                    <a:lnTo>
                      <a:pt x="10" y="54"/>
                    </a:lnTo>
                    <a:lnTo>
                      <a:pt x="3" y="49"/>
                    </a:lnTo>
                    <a:lnTo>
                      <a:pt x="0" y="44"/>
                    </a:lnTo>
                    <a:lnTo>
                      <a:pt x="2" y="38"/>
                    </a:lnTo>
                    <a:lnTo>
                      <a:pt x="5" y="35"/>
                    </a:lnTo>
                    <a:lnTo>
                      <a:pt x="10" y="33"/>
                    </a:lnTo>
                    <a:lnTo>
                      <a:pt x="14" y="27"/>
                    </a:lnTo>
                    <a:lnTo>
                      <a:pt x="17" y="22"/>
                    </a:lnTo>
                    <a:lnTo>
                      <a:pt x="21" y="19"/>
                    </a:lnTo>
                    <a:lnTo>
                      <a:pt x="22" y="16"/>
                    </a:lnTo>
                  </a:path>
                </a:pathLst>
              </a:custGeom>
              <a:solidFill>
                <a:schemeClr val="hlink"/>
              </a:solidFill>
              <a:ln w="127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0" name="Freeform 137"/>
              <p:cNvSpPr>
                <a:spLocks/>
              </p:cNvSpPr>
              <p:nvPr/>
            </p:nvSpPr>
            <p:spPr bwMode="auto">
              <a:xfrm>
                <a:off x="880" y="1632"/>
                <a:ext cx="224" cy="217"/>
              </a:xfrm>
              <a:custGeom>
                <a:avLst/>
                <a:gdLst>
                  <a:gd name="T0" fmla="*/ 135 w 224"/>
                  <a:gd name="T1" fmla="*/ 9 h 217"/>
                  <a:gd name="T2" fmla="*/ 142 w 224"/>
                  <a:gd name="T3" fmla="*/ 12 h 217"/>
                  <a:gd name="T4" fmla="*/ 147 w 224"/>
                  <a:gd name="T5" fmla="*/ 15 h 217"/>
                  <a:gd name="T6" fmla="*/ 151 w 224"/>
                  <a:gd name="T7" fmla="*/ 18 h 217"/>
                  <a:gd name="T8" fmla="*/ 156 w 224"/>
                  <a:gd name="T9" fmla="*/ 24 h 217"/>
                  <a:gd name="T10" fmla="*/ 170 w 224"/>
                  <a:gd name="T11" fmla="*/ 24 h 217"/>
                  <a:gd name="T12" fmla="*/ 181 w 224"/>
                  <a:gd name="T13" fmla="*/ 21 h 217"/>
                  <a:gd name="T14" fmla="*/ 191 w 224"/>
                  <a:gd name="T15" fmla="*/ 18 h 217"/>
                  <a:gd name="T16" fmla="*/ 204 w 224"/>
                  <a:gd name="T17" fmla="*/ 12 h 217"/>
                  <a:gd name="T18" fmla="*/ 209 w 224"/>
                  <a:gd name="T19" fmla="*/ 12 h 217"/>
                  <a:gd name="T20" fmla="*/ 213 w 224"/>
                  <a:gd name="T21" fmla="*/ 15 h 217"/>
                  <a:gd name="T22" fmla="*/ 216 w 224"/>
                  <a:gd name="T23" fmla="*/ 18 h 217"/>
                  <a:gd name="T24" fmla="*/ 220 w 224"/>
                  <a:gd name="T25" fmla="*/ 24 h 217"/>
                  <a:gd name="T26" fmla="*/ 223 w 224"/>
                  <a:gd name="T27" fmla="*/ 30 h 217"/>
                  <a:gd name="T28" fmla="*/ 221 w 224"/>
                  <a:gd name="T29" fmla="*/ 47 h 217"/>
                  <a:gd name="T30" fmla="*/ 218 w 224"/>
                  <a:gd name="T31" fmla="*/ 62 h 217"/>
                  <a:gd name="T32" fmla="*/ 214 w 224"/>
                  <a:gd name="T33" fmla="*/ 68 h 217"/>
                  <a:gd name="T34" fmla="*/ 209 w 224"/>
                  <a:gd name="T35" fmla="*/ 71 h 217"/>
                  <a:gd name="T36" fmla="*/ 202 w 224"/>
                  <a:gd name="T37" fmla="*/ 74 h 217"/>
                  <a:gd name="T38" fmla="*/ 193 w 224"/>
                  <a:gd name="T39" fmla="*/ 77 h 217"/>
                  <a:gd name="T40" fmla="*/ 172 w 224"/>
                  <a:gd name="T41" fmla="*/ 77 h 217"/>
                  <a:gd name="T42" fmla="*/ 151 w 224"/>
                  <a:gd name="T43" fmla="*/ 71 h 217"/>
                  <a:gd name="T44" fmla="*/ 138 w 224"/>
                  <a:gd name="T45" fmla="*/ 56 h 217"/>
                  <a:gd name="T46" fmla="*/ 122 w 224"/>
                  <a:gd name="T47" fmla="*/ 47 h 217"/>
                  <a:gd name="T48" fmla="*/ 114 w 224"/>
                  <a:gd name="T49" fmla="*/ 50 h 217"/>
                  <a:gd name="T50" fmla="*/ 107 w 224"/>
                  <a:gd name="T51" fmla="*/ 53 h 217"/>
                  <a:gd name="T52" fmla="*/ 99 w 224"/>
                  <a:gd name="T53" fmla="*/ 56 h 217"/>
                  <a:gd name="T54" fmla="*/ 92 w 224"/>
                  <a:gd name="T55" fmla="*/ 59 h 217"/>
                  <a:gd name="T56" fmla="*/ 82 w 224"/>
                  <a:gd name="T57" fmla="*/ 71 h 217"/>
                  <a:gd name="T58" fmla="*/ 71 w 224"/>
                  <a:gd name="T59" fmla="*/ 80 h 217"/>
                  <a:gd name="T60" fmla="*/ 69 w 224"/>
                  <a:gd name="T61" fmla="*/ 104 h 217"/>
                  <a:gd name="T62" fmla="*/ 69 w 224"/>
                  <a:gd name="T63" fmla="*/ 127 h 217"/>
                  <a:gd name="T64" fmla="*/ 71 w 224"/>
                  <a:gd name="T65" fmla="*/ 172 h 217"/>
                  <a:gd name="T66" fmla="*/ 73 w 224"/>
                  <a:gd name="T67" fmla="*/ 189 h 217"/>
                  <a:gd name="T68" fmla="*/ 73 w 224"/>
                  <a:gd name="T69" fmla="*/ 195 h 217"/>
                  <a:gd name="T70" fmla="*/ 71 w 224"/>
                  <a:gd name="T71" fmla="*/ 204 h 217"/>
                  <a:gd name="T72" fmla="*/ 68 w 224"/>
                  <a:gd name="T73" fmla="*/ 210 h 217"/>
                  <a:gd name="T74" fmla="*/ 62 w 224"/>
                  <a:gd name="T75" fmla="*/ 213 h 217"/>
                  <a:gd name="T76" fmla="*/ 57 w 224"/>
                  <a:gd name="T77" fmla="*/ 216 h 217"/>
                  <a:gd name="T78" fmla="*/ 55 w 224"/>
                  <a:gd name="T79" fmla="*/ 216 h 217"/>
                  <a:gd name="T80" fmla="*/ 45 w 224"/>
                  <a:gd name="T81" fmla="*/ 213 h 217"/>
                  <a:gd name="T82" fmla="*/ 36 w 224"/>
                  <a:gd name="T83" fmla="*/ 210 h 217"/>
                  <a:gd name="T84" fmla="*/ 23 w 224"/>
                  <a:gd name="T85" fmla="*/ 198 h 217"/>
                  <a:gd name="T86" fmla="*/ 13 w 224"/>
                  <a:gd name="T87" fmla="*/ 181 h 217"/>
                  <a:gd name="T88" fmla="*/ 2 w 224"/>
                  <a:gd name="T89" fmla="*/ 163 h 217"/>
                  <a:gd name="T90" fmla="*/ 0 w 224"/>
                  <a:gd name="T91" fmla="*/ 148 h 217"/>
                  <a:gd name="T92" fmla="*/ 2 w 224"/>
                  <a:gd name="T93" fmla="*/ 133 h 217"/>
                  <a:gd name="T94" fmla="*/ 6 w 224"/>
                  <a:gd name="T95" fmla="*/ 121 h 217"/>
                  <a:gd name="T96" fmla="*/ 13 w 224"/>
                  <a:gd name="T97" fmla="*/ 107 h 217"/>
                  <a:gd name="T98" fmla="*/ 18 w 224"/>
                  <a:gd name="T99" fmla="*/ 98 h 217"/>
                  <a:gd name="T100" fmla="*/ 25 w 224"/>
                  <a:gd name="T101" fmla="*/ 89 h 217"/>
                  <a:gd name="T102" fmla="*/ 36 w 224"/>
                  <a:gd name="T103" fmla="*/ 83 h 217"/>
                  <a:gd name="T104" fmla="*/ 46 w 224"/>
                  <a:gd name="T105" fmla="*/ 77 h 217"/>
                  <a:gd name="T106" fmla="*/ 75 w 224"/>
                  <a:gd name="T107" fmla="*/ 59 h 217"/>
                  <a:gd name="T108" fmla="*/ 105 w 224"/>
                  <a:gd name="T109" fmla="*/ 39 h 217"/>
                  <a:gd name="T110" fmla="*/ 108 w 224"/>
                  <a:gd name="T111" fmla="*/ 27 h 217"/>
                  <a:gd name="T112" fmla="*/ 112 w 224"/>
                  <a:gd name="T113" fmla="*/ 15 h 217"/>
                  <a:gd name="T114" fmla="*/ 119 w 224"/>
                  <a:gd name="T115" fmla="*/ 6 h 217"/>
                  <a:gd name="T116" fmla="*/ 130 w 224"/>
                  <a:gd name="T117" fmla="*/ 0 h 217"/>
                  <a:gd name="T118" fmla="*/ 138 w 224"/>
                  <a:gd name="T119" fmla="*/ 6 h 217"/>
                  <a:gd name="T120" fmla="*/ 145 w 224"/>
                  <a:gd name="T121" fmla="*/ 9 h 217"/>
                  <a:gd name="T122" fmla="*/ 149 w 224"/>
                  <a:gd name="T123" fmla="*/ 15 h 217"/>
                  <a:gd name="T124" fmla="*/ 156 w 224"/>
                  <a:gd name="T125" fmla="*/ 24 h 2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24"/>
                  <a:gd name="T190" fmla="*/ 0 h 217"/>
                  <a:gd name="T191" fmla="*/ 224 w 224"/>
                  <a:gd name="T192" fmla="*/ 217 h 2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24" h="217">
                    <a:moveTo>
                      <a:pt x="135" y="9"/>
                    </a:moveTo>
                    <a:lnTo>
                      <a:pt x="142" y="12"/>
                    </a:lnTo>
                    <a:lnTo>
                      <a:pt x="147" y="15"/>
                    </a:lnTo>
                    <a:lnTo>
                      <a:pt x="151" y="18"/>
                    </a:lnTo>
                    <a:lnTo>
                      <a:pt x="156" y="24"/>
                    </a:lnTo>
                    <a:lnTo>
                      <a:pt x="170" y="24"/>
                    </a:lnTo>
                    <a:lnTo>
                      <a:pt x="181" y="21"/>
                    </a:lnTo>
                    <a:lnTo>
                      <a:pt x="191" y="18"/>
                    </a:lnTo>
                    <a:lnTo>
                      <a:pt x="204" y="12"/>
                    </a:lnTo>
                    <a:lnTo>
                      <a:pt x="209" y="12"/>
                    </a:lnTo>
                    <a:lnTo>
                      <a:pt x="213" y="15"/>
                    </a:lnTo>
                    <a:lnTo>
                      <a:pt x="216" y="18"/>
                    </a:lnTo>
                    <a:lnTo>
                      <a:pt x="220" y="24"/>
                    </a:lnTo>
                    <a:lnTo>
                      <a:pt x="223" y="30"/>
                    </a:lnTo>
                    <a:lnTo>
                      <a:pt x="221" y="47"/>
                    </a:lnTo>
                    <a:lnTo>
                      <a:pt x="218" y="62"/>
                    </a:lnTo>
                    <a:lnTo>
                      <a:pt x="214" y="68"/>
                    </a:lnTo>
                    <a:lnTo>
                      <a:pt x="209" y="71"/>
                    </a:lnTo>
                    <a:lnTo>
                      <a:pt x="202" y="74"/>
                    </a:lnTo>
                    <a:lnTo>
                      <a:pt x="193" y="77"/>
                    </a:lnTo>
                    <a:lnTo>
                      <a:pt x="172" y="77"/>
                    </a:lnTo>
                    <a:lnTo>
                      <a:pt x="151" y="71"/>
                    </a:lnTo>
                    <a:lnTo>
                      <a:pt x="138" y="56"/>
                    </a:lnTo>
                    <a:lnTo>
                      <a:pt x="122" y="47"/>
                    </a:lnTo>
                    <a:lnTo>
                      <a:pt x="114" y="50"/>
                    </a:lnTo>
                    <a:lnTo>
                      <a:pt x="107" y="53"/>
                    </a:lnTo>
                    <a:lnTo>
                      <a:pt x="99" y="56"/>
                    </a:lnTo>
                    <a:lnTo>
                      <a:pt x="92" y="59"/>
                    </a:lnTo>
                    <a:lnTo>
                      <a:pt x="82" y="71"/>
                    </a:lnTo>
                    <a:lnTo>
                      <a:pt x="71" y="80"/>
                    </a:lnTo>
                    <a:lnTo>
                      <a:pt x="69" y="104"/>
                    </a:lnTo>
                    <a:lnTo>
                      <a:pt x="69" y="127"/>
                    </a:lnTo>
                    <a:lnTo>
                      <a:pt x="71" y="172"/>
                    </a:lnTo>
                    <a:lnTo>
                      <a:pt x="73" y="189"/>
                    </a:lnTo>
                    <a:lnTo>
                      <a:pt x="73" y="195"/>
                    </a:lnTo>
                    <a:lnTo>
                      <a:pt x="71" y="204"/>
                    </a:lnTo>
                    <a:lnTo>
                      <a:pt x="68" y="210"/>
                    </a:lnTo>
                    <a:lnTo>
                      <a:pt x="62" y="213"/>
                    </a:lnTo>
                    <a:lnTo>
                      <a:pt x="57" y="216"/>
                    </a:lnTo>
                    <a:lnTo>
                      <a:pt x="55" y="216"/>
                    </a:lnTo>
                    <a:lnTo>
                      <a:pt x="45" y="213"/>
                    </a:lnTo>
                    <a:lnTo>
                      <a:pt x="36" y="210"/>
                    </a:lnTo>
                    <a:lnTo>
                      <a:pt x="23" y="198"/>
                    </a:lnTo>
                    <a:lnTo>
                      <a:pt x="13" y="181"/>
                    </a:lnTo>
                    <a:lnTo>
                      <a:pt x="2" y="163"/>
                    </a:lnTo>
                    <a:lnTo>
                      <a:pt x="0" y="148"/>
                    </a:lnTo>
                    <a:lnTo>
                      <a:pt x="2" y="133"/>
                    </a:lnTo>
                    <a:lnTo>
                      <a:pt x="6" y="121"/>
                    </a:lnTo>
                    <a:lnTo>
                      <a:pt x="13" y="107"/>
                    </a:lnTo>
                    <a:lnTo>
                      <a:pt x="18" y="98"/>
                    </a:lnTo>
                    <a:lnTo>
                      <a:pt x="25" y="89"/>
                    </a:lnTo>
                    <a:lnTo>
                      <a:pt x="36" y="83"/>
                    </a:lnTo>
                    <a:lnTo>
                      <a:pt x="46" y="77"/>
                    </a:lnTo>
                    <a:lnTo>
                      <a:pt x="75" y="59"/>
                    </a:lnTo>
                    <a:lnTo>
                      <a:pt x="105" y="39"/>
                    </a:lnTo>
                    <a:lnTo>
                      <a:pt x="108" y="27"/>
                    </a:lnTo>
                    <a:lnTo>
                      <a:pt x="112" y="15"/>
                    </a:lnTo>
                    <a:lnTo>
                      <a:pt x="119" y="6"/>
                    </a:lnTo>
                    <a:lnTo>
                      <a:pt x="130" y="0"/>
                    </a:lnTo>
                    <a:lnTo>
                      <a:pt x="138" y="6"/>
                    </a:lnTo>
                    <a:lnTo>
                      <a:pt x="145" y="9"/>
                    </a:lnTo>
                    <a:lnTo>
                      <a:pt x="149" y="15"/>
                    </a:lnTo>
                    <a:lnTo>
                      <a:pt x="156" y="24"/>
                    </a:ln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2700000" scaled="1"/>
              </a:gradFill>
              <a:ln w="127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4" name="Group 138"/>
          <p:cNvGrpSpPr>
            <a:grpSpLocks/>
          </p:cNvGrpSpPr>
          <p:nvPr/>
        </p:nvGrpSpPr>
        <p:grpSpPr bwMode="auto">
          <a:xfrm>
            <a:off x="4806950" y="3889375"/>
            <a:ext cx="1579563" cy="690563"/>
            <a:chOff x="3184" y="2450"/>
            <a:chExt cx="995" cy="435"/>
          </a:xfrm>
        </p:grpSpPr>
        <p:sp>
          <p:nvSpPr>
            <p:cNvPr id="9282" name="Text Box 139"/>
            <p:cNvSpPr txBox="1">
              <a:spLocks noChangeArrowheads="1"/>
            </p:cNvSpPr>
            <p:nvPr/>
          </p:nvSpPr>
          <p:spPr bwMode="auto">
            <a:xfrm>
              <a:off x="3438" y="2559"/>
              <a:ext cx="7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fr-FR" sz="1400" b="1">
                  <a:solidFill>
                    <a:srgbClr val="000099"/>
                  </a:solidFill>
                  <a:latin typeface="Times New Roman" pitchFamily="18" charset="0"/>
                </a:rPr>
                <a:t>Complément</a:t>
              </a:r>
            </a:p>
          </p:txBody>
        </p:sp>
        <p:grpSp>
          <p:nvGrpSpPr>
            <p:cNvPr id="9283" name="Group 140"/>
            <p:cNvGrpSpPr>
              <a:grpSpLocks/>
            </p:cNvGrpSpPr>
            <p:nvPr/>
          </p:nvGrpSpPr>
          <p:grpSpPr bwMode="auto">
            <a:xfrm rot="5400000">
              <a:off x="3226" y="2589"/>
              <a:ext cx="226" cy="233"/>
              <a:chOff x="768" y="3360"/>
              <a:chExt cx="384" cy="384"/>
            </a:xfrm>
          </p:grpSpPr>
          <p:sp>
            <p:nvSpPr>
              <p:cNvPr id="9294" name="Oval 141"/>
              <p:cNvSpPr>
                <a:spLocks noChangeArrowheads="1"/>
              </p:cNvSpPr>
              <p:nvPr/>
            </p:nvSpPr>
            <p:spPr bwMode="auto">
              <a:xfrm>
                <a:off x="768" y="3408"/>
                <a:ext cx="82" cy="65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95" name="Oval 142"/>
              <p:cNvSpPr>
                <a:spLocks noChangeArrowheads="1"/>
              </p:cNvSpPr>
              <p:nvPr/>
            </p:nvSpPr>
            <p:spPr bwMode="auto">
              <a:xfrm>
                <a:off x="886" y="3602"/>
                <a:ext cx="83" cy="65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96" name="Freeform 143"/>
              <p:cNvSpPr>
                <a:spLocks/>
              </p:cNvSpPr>
              <p:nvPr/>
            </p:nvSpPr>
            <p:spPr bwMode="auto">
              <a:xfrm>
                <a:off x="835" y="3372"/>
                <a:ext cx="51" cy="165"/>
              </a:xfrm>
              <a:custGeom>
                <a:avLst/>
                <a:gdLst>
                  <a:gd name="T0" fmla="*/ 8876456 w 30"/>
                  <a:gd name="T1" fmla="*/ 122283 h 122"/>
                  <a:gd name="T2" fmla="*/ 85561577 w 30"/>
                  <a:gd name="T3" fmla="*/ 223674 h 122"/>
                  <a:gd name="T4" fmla="*/ 43610007 w 30"/>
                  <a:gd name="T5" fmla="*/ 572541 h 122"/>
                  <a:gd name="T6" fmla="*/ 16594015 w 30"/>
                  <a:gd name="T7" fmla="*/ 443429 h 122"/>
                  <a:gd name="T8" fmla="*/ 0 w 30"/>
                  <a:gd name="T9" fmla="*/ 361687 h 122"/>
                  <a:gd name="T10" fmla="*/ 8876456 w 30"/>
                  <a:gd name="T11" fmla="*/ 122283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22"/>
                  <a:gd name="T20" fmla="*/ 30 w 30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22">
                    <a:moveTo>
                      <a:pt x="3" y="26"/>
                    </a:moveTo>
                    <a:cubicBezTo>
                      <a:pt x="12" y="0"/>
                      <a:pt x="26" y="36"/>
                      <a:pt x="30" y="47"/>
                    </a:cubicBezTo>
                    <a:lnTo>
                      <a:pt x="15" y="122"/>
                    </a:lnTo>
                    <a:cubicBezTo>
                      <a:pt x="15" y="122"/>
                      <a:pt x="6" y="95"/>
                      <a:pt x="6" y="95"/>
                    </a:cubicBezTo>
                    <a:cubicBezTo>
                      <a:pt x="4" y="89"/>
                      <a:pt x="0" y="77"/>
                      <a:pt x="0" y="77"/>
                    </a:cubicBezTo>
                    <a:cubicBezTo>
                      <a:pt x="3" y="22"/>
                      <a:pt x="3" y="5"/>
                      <a:pt x="3" y="26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97" name="Freeform 144"/>
              <p:cNvSpPr>
                <a:spLocks/>
              </p:cNvSpPr>
              <p:nvPr/>
            </p:nvSpPr>
            <p:spPr bwMode="auto">
              <a:xfrm>
                <a:off x="871" y="3360"/>
                <a:ext cx="63" cy="165"/>
              </a:xfrm>
              <a:custGeom>
                <a:avLst/>
                <a:gdLst>
                  <a:gd name="T0" fmla="*/ 34988633 w 37"/>
                  <a:gd name="T1" fmla="*/ 95174 h 122"/>
                  <a:gd name="T2" fmla="*/ 9143595 w 37"/>
                  <a:gd name="T3" fmla="*/ 176438 h 122"/>
                  <a:gd name="T4" fmla="*/ 71648529 w 37"/>
                  <a:gd name="T5" fmla="*/ 572541 h 122"/>
                  <a:gd name="T6" fmla="*/ 106140803 w 37"/>
                  <a:gd name="T7" fmla="*/ 373624 h 122"/>
                  <a:gd name="T8" fmla="*/ 97300538 w 37"/>
                  <a:gd name="T9" fmla="*/ 108102 h 122"/>
                  <a:gd name="T10" fmla="*/ 34988633 w 37"/>
                  <a:gd name="T11" fmla="*/ 95174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122"/>
                  <a:gd name="T20" fmla="*/ 37 w 37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122">
                    <a:moveTo>
                      <a:pt x="12" y="20"/>
                    </a:moveTo>
                    <a:cubicBezTo>
                      <a:pt x="10" y="26"/>
                      <a:pt x="3" y="31"/>
                      <a:pt x="3" y="38"/>
                    </a:cubicBezTo>
                    <a:cubicBezTo>
                      <a:pt x="2" y="61"/>
                      <a:pt x="0" y="106"/>
                      <a:pt x="24" y="122"/>
                    </a:cubicBezTo>
                    <a:cubicBezTo>
                      <a:pt x="33" y="108"/>
                      <a:pt x="34" y="97"/>
                      <a:pt x="36" y="80"/>
                    </a:cubicBezTo>
                    <a:cubicBezTo>
                      <a:pt x="35" y="61"/>
                      <a:pt x="37" y="42"/>
                      <a:pt x="33" y="23"/>
                    </a:cubicBezTo>
                    <a:cubicBezTo>
                      <a:pt x="29" y="0"/>
                      <a:pt x="2" y="50"/>
                      <a:pt x="12" y="2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98" name="Freeform 145"/>
              <p:cNvSpPr>
                <a:spLocks/>
              </p:cNvSpPr>
              <p:nvPr/>
            </p:nvSpPr>
            <p:spPr bwMode="auto">
              <a:xfrm>
                <a:off x="783" y="3409"/>
                <a:ext cx="83" cy="246"/>
              </a:xfrm>
              <a:custGeom>
                <a:avLst/>
                <a:gdLst>
                  <a:gd name="T0" fmla="*/ 192463935 w 48"/>
                  <a:gd name="T1" fmla="*/ 90644 h 182"/>
                  <a:gd name="T2" fmla="*/ 94402925 w 48"/>
                  <a:gd name="T3" fmla="*/ 22617 h 182"/>
                  <a:gd name="T4" fmla="*/ 94402925 w 48"/>
                  <a:gd name="T5" fmla="*/ 232350 h 182"/>
                  <a:gd name="T6" fmla="*/ 0 w 48"/>
                  <a:gd name="T7" fmla="*/ 797697 h 182"/>
                  <a:gd name="T8" fmla="*/ 14227389 w 48"/>
                  <a:gd name="T9" fmla="*/ 841009 h 182"/>
                  <a:gd name="T10" fmla="*/ 42540101 w 48"/>
                  <a:gd name="T11" fmla="*/ 797697 h 182"/>
                  <a:gd name="T12" fmla="*/ 123435513 w 48"/>
                  <a:gd name="T13" fmla="*/ 756264 h 182"/>
                  <a:gd name="T14" fmla="*/ 192463935 w 48"/>
                  <a:gd name="T15" fmla="*/ 562175 h 182"/>
                  <a:gd name="T16" fmla="*/ 219942571 w 48"/>
                  <a:gd name="T17" fmla="*/ 396624 h 182"/>
                  <a:gd name="T18" fmla="*/ 205839105 w 48"/>
                  <a:gd name="T19" fmla="*/ 162661 h 182"/>
                  <a:gd name="T20" fmla="*/ 177792085 w 48"/>
                  <a:gd name="T21" fmla="*/ 79174 h 182"/>
                  <a:gd name="T22" fmla="*/ 163238317 w 48"/>
                  <a:gd name="T23" fmla="*/ 36707 h 182"/>
                  <a:gd name="T24" fmla="*/ 192463935 w 48"/>
                  <a:gd name="T25" fmla="*/ 90644 h 1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182"/>
                  <a:gd name="T41" fmla="*/ 48 w 48"/>
                  <a:gd name="T42" fmla="*/ 182 h 1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182">
                    <a:moveTo>
                      <a:pt x="42" y="20"/>
                    </a:moveTo>
                    <a:cubicBezTo>
                      <a:pt x="38" y="6"/>
                      <a:pt x="36" y="0"/>
                      <a:pt x="21" y="5"/>
                    </a:cubicBezTo>
                    <a:cubicBezTo>
                      <a:pt x="14" y="25"/>
                      <a:pt x="16" y="29"/>
                      <a:pt x="21" y="50"/>
                    </a:cubicBezTo>
                    <a:cubicBezTo>
                      <a:pt x="26" y="100"/>
                      <a:pt x="27" y="133"/>
                      <a:pt x="0" y="173"/>
                    </a:cubicBezTo>
                    <a:cubicBezTo>
                      <a:pt x="1" y="176"/>
                      <a:pt x="0" y="182"/>
                      <a:pt x="3" y="182"/>
                    </a:cubicBezTo>
                    <a:cubicBezTo>
                      <a:pt x="7" y="182"/>
                      <a:pt x="6" y="175"/>
                      <a:pt x="9" y="173"/>
                    </a:cubicBezTo>
                    <a:cubicBezTo>
                      <a:pt x="14" y="169"/>
                      <a:pt x="21" y="168"/>
                      <a:pt x="27" y="164"/>
                    </a:cubicBezTo>
                    <a:cubicBezTo>
                      <a:pt x="35" y="151"/>
                      <a:pt x="39" y="137"/>
                      <a:pt x="42" y="122"/>
                    </a:cubicBezTo>
                    <a:cubicBezTo>
                      <a:pt x="44" y="110"/>
                      <a:pt x="48" y="86"/>
                      <a:pt x="48" y="86"/>
                    </a:cubicBezTo>
                    <a:cubicBezTo>
                      <a:pt x="47" y="69"/>
                      <a:pt x="47" y="52"/>
                      <a:pt x="45" y="35"/>
                    </a:cubicBezTo>
                    <a:cubicBezTo>
                      <a:pt x="44" y="29"/>
                      <a:pt x="41" y="23"/>
                      <a:pt x="39" y="17"/>
                    </a:cubicBezTo>
                    <a:cubicBezTo>
                      <a:pt x="38" y="14"/>
                      <a:pt x="35" y="5"/>
                      <a:pt x="36" y="8"/>
                    </a:cubicBezTo>
                    <a:cubicBezTo>
                      <a:pt x="38" y="12"/>
                      <a:pt x="40" y="16"/>
                      <a:pt x="42" y="2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99" name="Freeform 146"/>
              <p:cNvSpPr>
                <a:spLocks/>
              </p:cNvSpPr>
              <p:nvPr/>
            </p:nvSpPr>
            <p:spPr bwMode="auto">
              <a:xfrm>
                <a:off x="909" y="3383"/>
                <a:ext cx="147" cy="314"/>
              </a:xfrm>
              <a:custGeom>
                <a:avLst/>
                <a:gdLst>
                  <a:gd name="T0" fmla="*/ 16944178 w 86"/>
                  <a:gd name="T1" fmla="*/ 161027 h 232"/>
                  <a:gd name="T2" fmla="*/ 27101423 w 86"/>
                  <a:gd name="T3" fmla="*/ 112968 h 232"/>
                  <a:gd name="T4" fmla="*/ 135346995 w 86"/>
                  <a:gd name="T5" fmla="*/ 388885 h 232"/>
                  <a:gd name="T6" fmla="*/ 204487785 w 86"/>
                  <a:gd name="T7" fmla="*/ 933108 h 232"/>
                  <a:gd name="T8" fmla="*/ 283671337 w 86"/>
                  <a:gd name="T9" fmla="*/ 1033566 h 232"/>
                  <a:gd name="T10" fmla="*/ 195873342 w 86"/>
                  <a:gd name="T11" fmla="*/ 1080746 h 232"/>
                  <a:gd name="T12" fmla="*/ 106394624 w 86"/>
                  <a:gd name="T13" fmla="*/ 863737 h 232"/>
                  <a:gd name="T14" fmla="*/ 46324524 w 86"/>
                  <a:gd name="T15" fmla="*/ 731791 h 232"/>
                  <a:gd name="T16" fmla="*/ 27101423 w 86"/>
                  <a:gd name="T17" fmla="*/ 689430 h 232"/>
                  <a:gd name="T18" fmla="*/ 16944178 w 86"/>
                  <a:gd name="T19" fmla="*/ 244345 h 232"/>
                  <a:gd name="T20" fmla="*/ 36415114 w 86"/>
                  <a:gd name="T21" fmla="*/ 112968 h 232"/>
                  <a:gd name="T22" fmla="*/ 16944178 w 86"/>
                  <a:gd name="T23" fmla="*/ 161027 h 2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6"/>
                  <a:gd name="T37" fmla="*/ 0 h 232"/>
                  <a:gd name="T38" fmla="*/ 86 w 86"/>
                  <a:gd name="T39" fmla="*/ 232 h 2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6" h="232">
                    <a:moveTo>
                      <a:pt x="5" y="33"/>
                    </a:moveTo>
                    <a:cubicBezTo>
                      <a:pt x="6" y="30"/>
                      <a:pt x="6" y="26"/>
                      <a:pt x="8" y="24"/>
                    </a:cubicBezTo>
                    <a:cubicBezTo>
                      <a:pt x="27" y="0"/>
                      <a:pt x="39" y="71"/>
                      <a:pt x="41" y="81"/>
                    </a:cubicBezTo>
                    <a:cubicBezTo>
                      <a:pt x="42" y="101"/>
                      <a:pt x="32" y="175"/>
                      <a:pt x="62" y="195"/>
                    </a:cubicBezTo>
                    <a:cubicBezTo>
                      <a:pt x="68" y="204"/>
                      <a:pt x="86" y="216"/>
                      <a:pt x="86" y="216"/>
                    </a:cubicBezTo>
                    <a:cubicBezTo>
                      <a:pt x="81" y="232"/>
                      <a:pt x="74" y="228"/>
                      <a:pt x="59" y="225"/>
                    </a:cubicBezTo>
                    <a:cubicBezTo>
                      <a:pt x="49" y="210"/>
                      <a:pt x="41" y="195"/>
                      <a:pt x="32" y="180"/>
                    </a:cubicBezTo>
                    <a:cubicBezTo>
                      <a:pt x="27" y="171"/>
                      <a:pt x="20" y="162"/>
                      <a:pt x="14" y="153"/>
                    </a:cubicBezTo>
                    <a:cubicBezTo>
                      <a:pt x="12" y="150"/>
                      <a:pt x="8" y="144"/>
                      <a:pt x="8" y="144"/>
                    </a:cubicBezTo>
                    <a:cubicBezTo>
                      <a:pt x="0" y="110"/>
                      <a:pt x="2" y="90"/>
                      <a:pt x="5" y="51"/>
                    </a:cubicBezTo>
                    <a:cubicBezTo>
                      <a:pt x="5" y="48"/>
                      <a:pt x="12" y="26"/>
                      <a:pt x="11" y="24"/>
                    </a:cubicBezTo>
                    <a:cubicBezTo>
                      <a:pt x="9" y="21"/>
                      <a:pt x="7" y="30"/>
                      <a:pt x="5" y="33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00" name="Oval 147"/>
              <p:cNvSpPr>
                <a:spLocks noChangeArrowheads="1"/>
              </p:cNvSpPr>
              <p:nvPr/>
            </p:nvSpPr>
            <p:spPr bwMode="auto">
              <a:xfrm>
                <a:off x="804" y="3602"/>
                <a:ext cx="82" cy="65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01" name="Freeform 148"/>
              <p:cNvSpPr>
                <a:spLocks/>
              </p:cNvSpPr>
              <p:nvPr/>
            </p:nvSpPr>
            <p:spPr bwMode="auto">
              <a:xfrm>
                <a:off x="768" y="3401"/>
                <a:ext cx="134" cy="343"/>
              </a:xfrm>
              <a:custGeom>
                <a:avLst/>
                <a:gdLst>
                  <a:gd name="T0" fmla="*/ 249965344 w 78"/>
                  <a:gd name="T1" fmla="*/ 9033 h 254"/>
                  <a:gd name="T2" fmla="*/ 194358087 w 78"/>
                  <a:gd name="T3" fmla="*/ 683342 h 254"/>
                  <a:gd name="T4" fmla="*/ 0 w 78"/>
                  <a:gd name="T5" fmla="*/ 1006106 h 254"/>
                  <a:gd name="T6" fmla="*/ 68034893 w 78"/>
                  <a:gd name="T7" fmla="*/ 1022518 h 254"/>
                  <a:gd name="T8" fmla="*/ 102246633 w 78"/>
                  <a:gd name="T9" fmla="*/ 991019 h 254"/>
                  <a:gd name="T10" fmla="*/ 216647212 w 78"/>
                  <a:gd name="T11" fmla="*/ 791375 h 254"/>
                  <a:gd name="T12" fmla="*/ 262390424 w 78"/>
                  <a:gd name="T13" fmla="*/ 709615 h 254"/>
                  <a:gd name="T14" fmla="*/ 296396889 w 78"/>
                  <a:gd name="T15" fmla="*/ 465648 h 254"/>
                  <a:gd name="T16" fmla="*/ 286069850 w 78"/>
                  <a:gd name="T17" fmla="*/ 114813 h 254"/>
                  <a:gd name="T18" fmla="*/ 274764267 w 78"/>
                  <a:gd name="T19" fmla="*/ 48884 h 254"/>
                  <a:gd name="T20" fmla="*/ 249965344 w 78"/>
                  <a:gd name="T21" fmla="*/ 903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254"/>
                  <a:gd name="T35" fmla="*/ 78 w 78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254">
                    <a:moveTo>
                      <a:pt x="66" y="2"/>
                    </a:moveTo>
                    <a:cubicBezTo>
                      <a:pt x="18" y="18"/>
                      <a:pt x="54" y="102"/>
                      <a:pt x="51" y="152"/>
                    </a:cubicBezTo>
                    <a:cubicBezTo>
                      <a:pt x="49" y="181"/>
                      <a:pt x="15" y="201"/>
                      <a:pt x="0" y="224"/>
                    </a:cubicBezTo>
                    <a:cubicBezTo>
                      <a:pt x="6" y="254"/>
                      <a:pt x="9" y="239"/>
                      <a:pt x="18" y="227"/>
                    </a:cubicBezTo>
                    <a:cubicBezTo>
                      <a:pt x="20" y="224"/>
                      <a:pt x="24" y="223"/>
                      <a:pt x="27" y="221"/>
                    </a:cubicBezTo>
                    <a:cubicBezTo>
                      <a:pt x="37" y="206"/>
                      <a:pt x="47" y="191"/>
                      <a:pt x="57" y="176"/>
                    </a:cubicBezTo>
                    <a:cubicBezTo>
                      <a:pt x="61" y="170"/>
                      <a:pt x="69" y="158"/>
                      <a:pt x="69" y="158"/>
                    </a:cubicBezTo>
                    <a:cubicBezTo>
                      <a:pt x="73" y="140"/>
                      <a:pt x="78" y="104"/>
                      <a:pt x="78" y="104"/>
                    </a:cubicBezTo>
                    <a:cubicBezTo>
                      <a:pt x="75" y="70"/>
                      <a:pt x="72" y="60"/>
                      <a:pt x="75" y="26"/>
                    </a:cubicBezTo>
                    <a:cubicBezTo>
                      <a:pt x="74" y="21"/>
                      <a:pt x="75" y="15"/>
                      <a:pt x="72" y="11"/>
                    </a:cubicBezTo>
                    <a:cubicBezTo>
                      <a:pt x="66" y="0"/>
                      <a:pt x="59" y="9"/>
                      <a:pt x="66" y="2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02" name="Freeform 149"/>
              <p:cNvSpPr>
                <a:spLocks/>
              </p:cNvSpPr>
              <p:nvPr/>
            </p:nvSpPr>
            <p:spPr bwMode="auto">
              <a:xfrm>
                <a:off x="886" y="3407"/>
                <a:ext cx="96" cy="333"/>
              </a:xfrm>
              <a:custGeom>
                <a:avLst/>
                <a:gdLst>
                  <a:gd name="T0" fmla="*/ 10841850 w 56"/>
                  <a:gd name="T1" fmla="*/ 0 h 246"/>
                  <a:gd name="T2" fmla="*/ 20762813 w 56"/>
                  <a:gd name="T3" fmla="*/ 764115 h 246"/>
                  <a:gd name="T4" fmla="*/ 129485149 w 56"/>
                  <a:gd name="T5" fmla="*/ 1184650 h 246"/>
                  <a:gd name="T6" fmla="*/ 119593970 w 56"/>
                  <a:gd name="T7" fmla="*/ 895165 h 246"/>
                  <a:gd name="T8" fmla="*/ 85424150 w 56"/>
                  <a:gd name="T9" fmla="*/ 764115 h 246"/>
                  <a:gd name="T10" fmla="*/ 95855124 w 56"/>
                  <a:gd name="T11" fmla="*/ 448976 h 246"/>
                  <a:gd name="T12" fmla="*/ 31861774 w 56"/>
                  <a:gd name="T13" fmla="*/ 29138 h 246"/>
                  <a:gd name="T14" fmla="*/ 10841850 w 56"/>
                  <a:gd name="T15" fmla="*/ 0 h 2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246"/>
                  <a:gd name="T26" fmla="*/ 56 w 56"/>
                  <a:gd name="T27" fmla="*/ 246 h 2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246">
                    <a:moveTo>
                      <a:pt x="3" y="0"/>
                    </a:moveTo>
                    <a:cubicBezTo>
                      <a:pt x="4" y="53"/>
                      <a:pt x="4" y="106"/>
                      <a:pt x="6" y="159"/>
                    </a:cubicBezTo>
                    <a:cubicBezTo>
                      <a:pt x="7" y="182"/>
                      <a:pt x="16" y="233"/>
                      <a:pt x="36" y="246"/>
                    </a:cubicBezTo>
                    <a:cubicBezTo>
                      <a:pt x="56" y="233"/>
                      <a:pt x="39" y="205"/>
                      <a:pt x="33" y="186"/>
                    </a:cubicBezTo>
                    <a:cubicBezTo>
                      <a:pt x="30" y="177"/>
                      <a:pt x="24" y="159"/>
                      <a:pt x="24" y="159"/>
                    </a:cubicBezTo>
                    <a:cubicBezTo>
                      <a:pt x="21" y="136"/>
                      <a:pt x="20" y="115"/>
                      <a:pt x="27" y="93"/>
                    </a:cubicBezTo>
                    <a:cubicBezTo>
                      <a:pt x="25" y="68"/>
                      <a:pt x="33" y="22"/>
                      <a:pt x="9" y="6"/>
                    </a:cubicBezTo>
                    <a:cubicBezTo>
                      <a:pt x="0" y="19"/>
                      <a:pt x="3" y="19"/>
                      <a:pt x="3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03" name="AutoShape 150"/>
              <p:cNvSpPr>
                <a:spLocks noChangeArrowheads="1"/>
              </p:cNvSpPr>
              <p:nvPr/>
            </p:nvSpPr>
            <p:spPr bwMode="auto">
              <a:xfrm>
                <a:off x="1008" y="3456"/>
                <a:ext cx="96" cy="48"/>
              </a:xfrm>
              <a:prstGeom prst="flowChartMagneticDrum">
                <a:avLst/>
              </a:prstGeom>
              <a:solidFill>
                <a:srgbClr val="3333CC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04" name="AutoShape 151"/>
              <p:cNvSpPr>
                <a:spLocks noChangeArrowheads="1"/>
              </p:cNvSpPr>
              <p:nvPr/>
            </p:nvSpPr>
            <p:spPr bwMode="auto">
              <a:xfrm rot="-1466637">
                <a:off x="1056" y="3504"/>
                <a:ext cx="96" cy="48"/>
              </a:xfrm>
              <a:prstGeom prst="flowChartMagneticDrum">
                <a:avLst/>
              </a:prstGeom>
              <a:solidFill>
                <a:srgbClr val="3333CC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284" name="Group 152"/>
            <p:cNvGrpSpPr>
              <a:grpSpLocks/>
            </p:cNvGrpSpPr>
            <p:nvPr/>
          </p:nvGrpSpPr>
          <p:grpSpPr bwMode="auto">
            <a:xfrm rot="3602726" flipH="1">
              <a:off x="3182" y="2452"/>
              <a:ext cx="171" cy="168"/>
              <a:chOff x="726" y="1632"/>
              <a:chExt cx="378" cy="242"/>
            </a:xfrm>
          </p:grpSpPr>
          <p:sp>
            <p:nvSpPr>
              <p:cNvPr id="9290" name="Freeform 153"/>
              <p:cNvSpPr>
                <a:spLocks/>
              </p:cNvSpPr>
              <p:nvPr/>
            </p:nvSpPr>
            <p:spPr bwMode="auto">
              <a:xfrm>
                <a:off x="726" y="1632"/>
                <a:ext cx="119" cy="69"/>
              </a:xfrm>
              <a:custGeom>
                <a:avLst/>
                <a:gdLst>
                  <a:gd name="T0" fmla="*/ 22 w 119"/>
                  <a:gd name="T1" fmla="*/ 16 h 69"/>
                  <a:gd name="T2" fmla="*/ 35 w 119"/>
                  <a:gd name="T3" fmla="*/ 5 h 69"/>
                  <a:gd name="T4" fmla="*/ 51 w 119"/>
                  <a:gd name="T5" fmla="*/ 0 h 69"/>
                  <a:gd name="T6" fmla="*/ 60 w 119"/>
                  <a:gd name="T7" fmla="*/ 0 h 69"/>
                  <a:gd name="T8" fmla="*/ 65 w 119"/>
                  <a:gd name="T9" fmla="*/ 3 h 69"/>
                  <a:gd name="T10" fmla="*/ 73 w 119"/>
                  <a:gd name="T11" fmla="*/ 3 h 69"/>
                  <a:gd name="T12" fmla="*/ 81 w 119"/>
                  <a:gd name="T13" fmla="*/ 5 h 69"/>
                  <a:gd name="T14" fmla="*/ 86 w 119"/>
                  <a:gd name="T15" fmla="*/ 8 h 69"/>
                  <a:gd name="T16" fmla="*/ 91 w 119"/>
                  <a:gd name="T17" fmla="*/ 11 h 69"/>
                  <a:gd name="T18" fmla="*/ 102 w 119"/>
                  <a:gd name="T19" fmla="*/ 24 h 69"/>
                  <a:gd name="T20" fmla="*/ 109 w 119"/>
                  <a:gd name="T21" fmla="*/ 30 h 69"/>
                  <a:gd name="T22" fmla="*/ 115 w 119"/>
                  <a:gd name="T23" fmla="*/ 33 h 69"/>
                  <a:gd name="T24" fmla="*/ 118 w 119"/>
                  <a:gd name="T25" fmla="*/ 44 h 69"/>
                  <a:gd name="T26" fmla="*/ 118 w 119"/>
                  <a:gd name="T27" fmla="*/ 54 h 69"/>
                  <a:gd name="T28" fmla="*/ 117 w 119"/>
                  <a:gd name="T29" fmla="*/ 60 h 69"/>
                  <a:gd name="T30" fmla="*/ 114 w 119"/>
                  <a:gd name="T31" fmla="*/ 63 h 69"/>
                  <a:gd name="T32" fmla="*/ 110 w 119"/>
                  <a:gd name="T33" fmla="*/ 65 h 69"/>
                  <a:gd name="T34" fmla="*/ 103 w 119"/>
                  <a:gd name="T35" fmla="*/ 68 h 69"/>
                  <a:gd name="T36" fmla="*/ 98 w 119"/>
                  <a:gd name="T37" fmla="*/ 68 h 69"/>
                  <a:gd name="T38" fmla="*/ 94 w 119"/>
                  <a:gd name="T39" fmla="*/ 65 h 69"/>
                  <a:gd name="T40" fmla="*/ 88 w 119"/>
                  <a:gd name="T41" fmla="*/ 63 h 69"/>
                  <a:gd name="T42" fmla="*/ 84 w 119"/>
                  <a:gd name="T43" fmla="*/ 60 h 69"/>
                  <a:gd name="T44" fmla="*/ 77 w 119"/>
                  <a:gd name="T45" fmla="*/ 49 h 69"/>
                  <a:gd name="T46" fmla="*/ 71 w 119"/>
                  <a:gd name="T47" fmla="*/ 52 h 69"/>
                  <a:gd name="T48" fmla="*/ 65 w 119"/>
                  <a:gd name="T49" fmla="*/ 54 h 69"/>
                  <a:gd name="T50" fmla="*/ 60 w 119"/>
                  <a:gd name="T51" fmla="*/ 60 h 69"/>
                  <a:gd name="T52" fmla="*/ 53 w 119"/>
                  <a:gd name="T53" fmla="*/ 63 h 69"/>
                  <a:gd name="T54" fmla="*/ 42 w 119"/>
                  <a:gd name="T55" fmla="*/ 60 h 69"/>
                  <a:gd name="T56" fmla="*/ 31 w 119"/>
                  <a:gd name="T57" fmla="*/ 60 h 69"/>
                  <a:gd name="T58" fmla="*/ 20 w 119"/>
                  <a:gd name="T59" fmla="*/ 57 h 69"/>
                  <a:gd name="T60" fmla="*/ 9 w 119"/>
                  <a:gd name="T61" fmla="*/ 54 h 69"/>
                  <a:gd name="T62" fmla="*/ 2 w 119"/>
                  <a:gd name="T63" fmla="*/ 49 h 69"/>
                  <a:gd name="T64" fmla="*/ 0 w 119"/>
                  <a:gd name="T65" fmla="*/ 44 h 69"/>
                  <a:gd name="T66" fmla="*/ 0 w 119"/>
                  <a:gd name="T67" fmla="*/ 41 h 69"/>
                  <a:gd name="T68" fmla="*/ 1 w 119"/>
                  <a:gd name="T69" fmla="*/ 38 h 69"/>
                  <a:gd name="T70" fmla="*/ 5 w 119"/>
                  <a:gd name="T71" fmla="*/ 35 h 69"/>
                  <a:gd name="T72" fmla="*/ 9 w 119"/>
                  <a:gd name="T73" fmla="*/ 33 h 69"/>
                  <a:gd name="T74" fmla="*/ 12 w 119"/>
                  <a:gd name="T75" fmla="*/ 27 h 69"/>
                  <a:gd name="T76" fmla="*/ 16 w 119"/>
                  <a:gd name="T77" fmla="*/ 22 h 69"/>
                  <a:gd name="T78" fmla="*/ 20 w 119"/>
                  <a:gd name="T79" fmla="*/ 19 h 69"/>
                  <a:gd name="T80" fmla="*/ 22 w 119"/>
                  <a:gd name="T81" fmla="*/ 16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9"/>
                  <a:gd name="T124" fmla="*/ 0 h 69"/>
                  <a:gd name="T125" fmla="*/ 119 w 119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9" h="69">
                    <a:moveTo>
                      <a:pt x="22" y="16"/>
                    </a:moveTo>
                    <a:lnTo>
                      <a:pt x="35" y="5"/>
                    </a:lnTo>
                    <a:lnTo>
                      <a:pt x="51" y="0"/>
                    </a:lnTo>
                    <a:lnTo>
                      <a:pt x="60" y="0"/>
                    </a:lnTo>
                    <a:lnTo>
                      <a:pt x="65" y="3"/>
                    </a:lnTo>
                    <a:lnTo>
                      <a:pt x="73" y="3"/>
                    </a:lnTo>
                    <a:lnTo>
                      <a:pt x="81" y="5"/>
                    </a:lnTo>
                    <a:lnTo>
                      <a:pt x="86" y="8"/>
                    </a:lnTo>
                    <a:lnTo>
                      <a:pt x="91" y="11"/>
                    </a:lnTo>
                    <a:lnTo>
                      <a:pt x="102" y="24"/>
                    </a:lnTo>
                    <a:lnTo>
                      <a:pt x="109" y="30"/>
                    </a:lnTo>
                    <a:lnTo>
                      <a:pt x="115" y="33"/>
                    </a:lnTo>
                    <a:lnTo>
                      <a:pt x="118" y="44"/>
                    </a:lnTo>
                    <a:lnTo>
                      <a:pt x="118" y="54"/>
                    </a:lnTo>
                    <a:lnTo>
                      <a:pt x="117" y="60"/>
                    </a:lnTo>
                    <a:lnTo>
                      <a:pt x="114" y="63"/>
                    </a:lnTo>
                    <a:lnTo>
                      <a:pt x="110" y="65"/>
                    </a:lnTo>
                    <a:lnTo>
                      <a:pt x="103" y="68"/>
                    </a:lnTo>
                    <a:lnTo>
                      <a:pt x="98" y="68"/>
                    </a:lnTo>
                    <a:lnTo>
                      <a:pt x="94" y="65"/>
                    </a:lnTo>
                    <a:lnTo>
                      <a:pt x="88" y="63"/>
                    </a:lnTo>
                    <a:lnTo>
                      <a:pt x="84" y="60"/>
                    </a:lnTo>
                    <a:lnTo>
                      <a:pt x="77" y="49"/>
                    </a:lnTo>
                    <a:lnTo>
                      <a:pt x="71" y="52"/>
                    </a:lnTo>
                    <a:lnTo>
                      <a:pt x="65" y="54"/>
                    </a:lnTo>
                    <a:lnTo>
                      <a:pt x="60" y="60"/>
                    </a:lnTo>
                    <a:lnTo>
                      <a:pt x="53" y="63"/>
                    </a:lnTo>
                    <a:lnTo>
                      <a:pt x="42" y="60"/>
                    </a:lnTo>
                    <a:lnTo>
                      <a:pt x="31" y="60"/>
                    </a:lnTo>
                    <a:lnTo>
                      <a:pt x="20" y="57"/>
                    </a:lnTo>
                    <a:lnTo>
                      <a:pt x="9" y="54"/>
                    </a:lnTo>
                    <a:lnTo>
                      <a:pt x="2" y="49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1" y="38"/>
                    </a:lnTo>
                    <a:lnTo>
                      <a:pt x="5" y="35"/>
                    </a:lnTo>
                    <a:lnTo>
                      <a:pt x="9" y="33"/>
                    </a:lnTo>
                    <a:lnTo>
                      <a:pt x="12" y="27"/>
                    </a:lnTo>
                    <a:lnTo>
                      <a:pt x="16" y="22"/>
                    </a:lnTo>
                    <a:lnTo>
                      <a:pt x="20" y="19"/>
                    </a:lnTo>
                    <a:lnTo>
                      <a:pt x="22" y="16"/>
                    </a:lnTo>
                  </a:path>
                </a:pathLst>
              </a:custGeom>
              <a:solidFill>
                <a:srgbClr val="6600CC"/>
              </a:solidFill>
              <a:ln w="127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1" name="Freeform 154"/>
              <p:cNvSpPr>
                <a:spLocks/>
              </p:cNvSpPr>
              <p:nvPr/>
            </p:nvSpPr>
            <p:spPr bwMode="auto">
              <a:xfrm>
                <a:off x="740" y="1657"/>
                <a:ext cx="223" cy="217"/>
              </a:xfrm>
              <a:custGeom>
                <a:avLst/>
                <a:gdLst>
                  <a:gd name="T0" fmla="*/ 82 w 223"/>
                  <a:gd name="T1" fmla="*/ 12 h 217"/>
                  <a:gd name="T2" fmla="*/ 72 w 223"/>
                  <a:gd name="T3" fmla="*/ 18 h 217"/>
                  <a:gd name="T4" fmla="*/ 54 w 223"/>
                  <a:gd name="T5" fmla="*/ 24 h 217"/>
                  <a:gd name="T6" fmla="*/ 32 w 223"/>
                  <a:gd name="T7" fmla="*/ 18 h 217"/>
                  <a:gd name="T8" fmla="*/ 12 w 223"/>
                  <a:gd name="T9" fmla="*/ 15 h 217"/>
                  <a:gd name="T10" fmla="*/ 4 w 223"/>
                  <a:gd name="T11" fmla="*/ 24 h 217"/>
                  <a:gd name="T12" fmla="*/ 1 w 223"/>
                  <a:gd name="T13" fmla="*/ 48 h 217"/>
                  <a:gd name="T14" fmla="*/ 9 w 223"/>
                  <a:gd name="T15" fmla="*/ 66 h 217"/>
                  <a:gd name="T16" fmla="*/ 21 w 223"/>
                  <a:gd name="T17" fmla="*/ 75 h 217"/>
                  <a:gd name="T18" fmla="*/ 52 w 223"/>
                  <a:gd name="T19" fmla="*/ 78 h 217"/>
                  <a:gd name="T20" fmla="*/ 74 w 223"/>
                  <a:gd name="T21" fmla="*/ 69 h 217"/>
                  <a:gd name="T22" fmla="*/ 102 w 223"/>
                  <a:gd name="T23" fmla="*/ 48 h 217"/>
                  <a:gd name="T24" fmla="*/ 117 w 223"/>
                  <a:gd name="T25" fmla="*/ 51 h 217"/>
                  <a:gd name="T26" fmla="*/ 133 w 223"/>
                  <a:gd name="T27" fmla="*/ 60 h 217"/>
                  <a:gd name="T28" fmla="*/ 153 w 223"/>
                  <a:gd name="T29" fmla="*/ 81 h 217"/>
                  <a:gd name="T30" fmla="*/ 156 w 223"/>
                  <a:gd name="T31" fmla="*/ 126 h 217"/>
                  <a:gd name="T32" fmla="*/ 151 w 223"/>
                  <a:gd name="T33" fmla="*/ 189 h 217"/>
                  <a:gd name="T34" fmla="*/ 153 w 223"/>
                  <a:gd name="T35" fmla="*/ 204 h 217"/>
                  <a:gd name="T36" fmla="*/ 160 w 223"/>
                  <a:gd name="T37" fmla="*/ 213 h 217"/>
                  <a:gd name="T38" fmla="*/ 168 w 223"/>
                  <a:gd name="T39" fmla="*/ 216 h 217"/>
                  <a:gd name="T40" fmla="*/ 187 w 223"/>
                  <a:gd name="T41" fmla="*/ 210 h 217"/>
                  <a:gd name="T42" fmla="*/ 210 w 223"/>
                  <a:gd name="T43" fmla="*/ 180 h 217"/>
                  <a:gd name="T44" fmla="*/ 222 w 223"/>
                  <a:gd name="T45" fmla="*/ 147 h 217"/>
                  <a:gd name="T46" fmla="*/ 219 w 223"/>
                  <a:gd name="T47" fmla="*/ 120 h 217"/>
                  <a:gd name="T48" fmla="*/ 205 w 223"/>
                  <a:gd name="T49" fmla="*/ 99 h 217"/>
                  <a:gd name="T50" fmla="*/ 188 w 223"/>
                  <a:gd name="T51" fmla="*/ 81 h 217"/>
                  <a:gd name="T52" fmla="*/ 164 w 223"/>
                  <a:gd name="T53" fmla="*/ 69 h 217"/>
                  <a:gd name="T54" fmla="*/ 119 w 223"/>
                  <a:gd name="T55" fmla="*/ 39 h 217"/>
                  <a:gd name="T56" fmla="*/ 113 w 223"/>
                  <a:gd name="T57" fmla="*/ 15 h 217"/>
                  <a:gd name="T58" fmla="*/ 94 w 223"/>
                  <a:gd name="T59" fmla="*/ 0 h 217"/>
                  <a:gd name="T60" fmla="*/ 78 w 223"/>
                  <a:gd name="T61" fmla="*/ 9 h 217"/>
                  <a:gd name="T62" fmla="*/ 68 w 223"/>
                  <a:gd name="T63" fmla="*/ 24 h 2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3"/>
                  <a:gd name="T97" fmla="*/ 0 h 217"/>
                  <a:gd name="T98" fmla="*/ 223 w 223"/>
                  <a:gd name="T99" fmla="*/ 217 h 2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3" h="217">
                    <a:moveTo>
                      <a:pt x="89" y="9"/>
                    </a:moveTo>
                    <a:lnTo>
                      <a:pt x="82" y="12"/>
                    </a:lnTo>
                    <a:lnTo>
                      <a:pt x="77" y="15"/>
                    </a:lnTo>
                    <a:lnTo>
                      <a:pt x="72" y="18"/>
                    </a:lnTo>
                    <a:lnTo>
                      <a:pt x="68" y="24"/>
                    </a:lnTo>
                    <a:lnTo>
                      <a:pt x="54" y="24"/>
                    </a:lnTo>
                    <a:lnTo>
                      <a:pt x="43" y="21"/>
                    </a:lnTo>
                    <a:lnTo>
                      <a:pt x="32" y="18"/>
                    </a:lnTo>
                    <a:lnTo>
                      <a:pt x="20" y="12"/>
                    </a:lnTo>
                    <a:lnTo>
                      <a:pt x="12" y="15"/>
                    </a:lnTo>
                    <a:lnTo>
                      <a:pt x="7" y="18"/>
                    </a:lnTo>
                    <a:lnTo>
                      <a:pt x="4" y="24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6" y="60"/>
                    </a:lnTo>
                    <a:lnTo>
                      <a:pt x="9" y="66"/>
                    </a:lnTo>
                    <a:lnTo>
                      <a:pt x="15" y="72"/>
                    </a:lnTo>
                    <a:lnTo>
                      <a:pt x="21" y="75"/>
                    </a:lnTo>
                    <a:lnTo>
                      <a:pt x="31" y="78"/>
                    </a:lnTo>
                    <a:lnTo>
                      <a:pt x="52" y="78"/>
                    </a:lnTo>
                    <a:lnTo>
                      <a:pt x="65" y="75"/>
                    </a:lnTo>
                    <a:lnTo>
                      <a:pt x="74" y="69"/>
                    </a:lnTo>
                    <a:lnTo>
                      <a:pt x="86" y="57"/>
                    </a:lnTo>
                    <a:lnTo>
                      <a:pt x="102" y="48"/>
                    </a:lnTo>
                    <a:lnTo>
                      <a:pt x="111" y="51"/>
                    </a:lnTo>
                    <a:lnTo>
                      <a:pt x="117" y="51"/>
                    </a:lnTo>
                    <a:lnTo>
                      <a:pt x="125" y="54"/>
                    </a:lnTo>
                    <a:lnTo>
                      <a:pt x="133" y="60"/>
                    </a:lnTo>
                    <a:lnTo>
                      <a:pt x="142" y="72"/>
                    </a:lnTo>
                    <a:lnTo>
                      <a:pt x="153" y="81"/>
                    </a:lnTo>
                    <a:lnTo>
                      <a:pt x="154" y="105"/>
                    </a:lnTo>
                    <a:lnTo>
                      <a:pt x="156" y="126"/>
                    </a:lnTo>
                    <a:lnTo>
                      <a:pt x="153" y="174"/>
                    </a:lnTo>
                    <a:lnTo>
                      <a:pt x="151" y="189"/>
                    </a:lnTo>
                    <a:lnTo>
                      <a:pt x="151" y="195"/>
                    </a:lnTo>
                    <a:lnTo>
                      <a:pt x="153" y="204"/>
                    </a:lnTo>
                    <a:lnTo>
                      <a:pt x="156" y="210"/>
                    </a:lnTo>
                    <a:lnTo>
                      <a:pt x="160" y="213"/>
                    </a:lnTo>
                    <a:lnTo>
                      <a:pt x="167" y="216"/>
                    </a:lnTo>
                    <a:lnTo>
                      <a:pt x="168" y="216"/>
                    </a:lnTo>
                    <a:lnTo>
                      <a:pt x="179" y="213"/>
                    </a:lnTo>
                    <a:lnTo>
                      <a:pt x="187" y="210"/>
                    </a:lnTo>
                    <a:lnTo>
                      <a:pt x="199" y="198"/>
                    </a:lnTo>
                    <a:lnTo>
                      <a:pt x="210" y="180"/>
                    </a:lnTo>
                    <a:lnTo>
                      <a:pt x="221" y="162"/>
                    </a:lnTo>
                    <a:lnTo>
                      <a:pt x="222" y="147"/>
                    </a:lnTo>
                    <a:lnTo>
                      <a:pt x="222" y="135"/>
                    </a:lnTo>
                    <a:lnTo>
                      <a:pt x="219" y="120"/>
                    </a:lnTo>
                    <a:lnTo>
                      <a:pt x="212" y="108"/>
                    </a:lnTo>
                    <a:lnTo>
                      <a:pt x="205" y="99"/>
                    </a:lnTo>
                    <a:lnTo>
                      <a:pt x="198" y="90"/>
                    </a:lnTo>
                    <a:lnTo>
                      <a:pt x="188" y="81"/>
                    </a:lnTo>
                    <a:lnTo>
                      <a:pt x="177" y="78"/>
                    </a:lnTo>
                    <a:lnTo>
                      <a:pt x="164" y="69"/>
                    </a:lnTo>
                    <a:lnTo>
                      <a:pt x="150" y="60"/>
                    </a:lnTo>
                    <a:lnTo>
                      <a:pt x="119" y="39"/>
                    </a:lnTo>
                    <a:lnTo>
                      <a:pt x="116" y="27"/>
                    </a:lnTo>
                    <a:lnTo>
                      <a:pt x="113" y="15"/>
                    </a:lnTo>
                    <a:lnTo>
                      <a:pt x="105" y="6"/>
                    </a:lnTo>
                    <a:lnTo>
                      <a:pt x="94" y="0"/>
                    </a:lnTo>
                    <a:lnTo>
                      <a:pt x="85" y="6"/>
                    </a:lnTo>
                    <a:lnTo>
                      <a:pt x="78" y="9"/>
                    </a:lnTo>
                    <a:lnTo>
                      <a:pt x="74" y="15"/>
                    </a:lnTo>
                    <a:lnTo>
                      <a:pt x="68" y="2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18900000" scaled="1"/>
              </a:gradFill>
              <a:ln w="12700" cap="rnd">
                <a:solidFill>
                  <a:srgbClr val="66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2" name="Freeform 155"/>
              <p:cNvSpPr>
                <a:spLocks/>
              </p:cNvSpPr>
              <p:nvPr/>
            </p:nvSpPr>
            <p:spPr bwMode="auto">
              <a:xfrm>
                <a:off x="962" y="1632"/>
                <a:ext cx="121" cy="69"/>
              </a:xfrm>
              <a:custGeom>
                <a:avLst/>
                <a:gdLst>
                  <a:gd name="T0" fmla="*/ 22 w 121"/>
                  <a:gd name="T1" fmla="*/ 16 h 69"/>
                  <a:gd name="T2" fmla="*/ 36 w 121"/>
                  <a:gd name="T3" fmla="*/ 5 h 69"/>
                  <a:gd name="T4" fmla="*/ 54 w 121"/>
                  <a:gd name="T5" fmla="*/ 0 h 69"/>
                  <a:gd name="T6" fmla="*/ 61 w 121"/>
                  <a:gd name="T7" fmla="*/ 0 h 69"/>
                  <a:gd name="T8" fmla="*/ 68 w 121"/>
                  <a:gd name="T9" fmla="*/ 3 h 69"/>
                  <a:gd name="T10" fmla="*/ 76 w 121"/>
                  <a:gd name="T11" fmla="*/ 3 h 69"/>
                  <a:gd name="T12" fmla="*/ 83 w 121"/>
                  <a:gd name="T13" fmla="*/ 5 h 69"/>
                  <a:gd name="T14" fmla="*/ 92 w 121"/>
                  <a:gd name="T15" fmla="*/ 11 h 69"/>
                  <a:gd name="T16" fmla="*/ 104 w 121"/>
                  <a:gd name="T17" fmla="*/ 24 h 69"/>
                  <a:gd name="T18" fmla="*/ 111 w 121"/>
                  <a:gd name="T19" fmla="*/ 30 h 69"/>
                  <a:gd name="T20" fmla="*/ 118 w 121"/>
                  <a:gd name="T21" fmla="*/ 33 h 69"/>
                  <a:gd name="T22" fmla="*/ 120 w 121"/>
                  <a:gd name="T23" fmla="*/ 44 h 69"/>
                  <a:gd name="T24" fmla="*/ 120 w 121"/>
                  <a:gd name="T25" fmla="*/ 54 h 69"/>
                  <a:gd name="T26" fmla="*/ 117 w 121"/>
                  <a:gd name="T27" fmla="*/ 63 h 69"/>
                  <a:gd name="T28" fmla="*/ 111 w 121"/>
                  <a:gd name="T29" fmla="*/ 65 h 69"/>
                  <a:gd name="T30" fmla="*/ 104 w 121"/>
                  <a:gd name="T31" fmla="*/ 68 h 69"/>
                  <a:gd name="T32" fmla="*/ 99 w 121"/>
                  <a:gd name="T33" fmla="*/ 68 h 69"/>
                  <a:gd name="T34" fmla="*/ 94 w 121"/>
                  <a:gd name="T35" fmla="*/ 65 h 69"/>
                  <a:gd name="T36" fmla="*/ 89 w 121"/>
                  <a:gd name="T37" fmla="*/ 63 h 69"/>
                  <a:gd name="T38" fmla="*/ 85 w 121"/>
                  <a:gd name="T39" fmla="*/ 60 h 69"/>
                  <a:gd name="T40" fmla="*/ 80 w 121"/>
                  <a:gd name="T41" fmla="*/ 49 h 69"/>
                  <a:gd name="T42" fmla="*/ 73 w 121"/>
                  <a:gd name="T43" fmla="*/ 52 h 69"/>
                  <a:gd name="T44" fmla="*/ 66 w 121"/>
                  <a:gd name="T45" fmla="*/ 54 h 69"/>
                  <a:gd name="T46" fmla="*/ 61 w 121"/>
                  <a:gd name="T47" fmla="*/ 60 h 69"/>
                  <a:gd name="T48" fmla="*/ 56 w 121"/>
                  <a:gd name="T49" fmla="*/ 63 h 69"/>
                  <a:gd name="T50" fmla="*/ 43 w 121"/>
                  <a:gd name="T51" fmla="*/ 60 h 69"/>
                  <a:gd name="T52" fmla="*/ 33 w 121"/>
                  <a:gd name="T53" fmla="*/ 60 h 69"/>
                  <a:gd name="T54" fmla="*/ 22 w 121"/>
                  <a:gd name="T55" fmla="*/ 57 h 69"/>
                  <a:gd name="T56" fmla="*/ 10 w 121"/>
                  <a:gd name="T57" fmla="*/ 54 h 69"/>
                  <a:gd name="T58" fmla="*/ 3 w 121"/>
                  <a:gd name="T59" fmla="*/ 49 h 69"/>
                  <a:gd name="T60" fmla="*/ 0 w 121"/>
                  <a:gd name="T61" fmla="*/ 44 h 69"/>
                  <a:gd name="T62" fmla="*/ 2 w 121"/>
                  <a:gd name="T63" fmla="*/ 38 h 69"/>
                  <a:gd name="T64" fmla="*/ 5 w 121"/>
                  <a:gd name="T65" fmla="*/ 35 h 69"/>
                  <a:gd name="T66" fmla="*/ 10 w 121"/>
                  <a:gd name="T67" fmla="*/ 33 h 69"/>
                  <a:gd name="T68" fmla="*/ 14 w 121"/>
                  <a:gd name="T69" fmla="*/ 27 h 69"/>
                  <a:gd name="T70" fmla="*/ 17 w 121"/>
                  <a:gd name="T71" fmla="*/ 22 h 69"/>
                  <a:gd name="T72" fmla="*/ 21 w 121"/>
                  <a:gd name="T73" fmla="*/ 19 h 69"/>
                  <a:gd name="T74" fmla="*/ 22 w 121"/>
                  <a:gd name="T75" fmla="*/ 16 h 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1"/>
                  <a:gd name="T115" fmla="*/ 0 h 69"/>
                  <a:gd name="T116" fmla="*/ 121 w 121"/>
                  <a:gd name="T117" fmla="*/ 69 h 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1" h="69">
                    <a:moveTo>
                      <a:pt x="22" y="16"/>
                    </a:moveTo>
                    <a:lnTo>
                      <a:pt x="36" y="5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3"/>
                    </a:lnTo>
                    <a:lnTo>
                      <a:pt x="76" y="3"/>
                    </a:lnTo>
                    <a:lnTo>
                      <a:pt x="83" y="5"/>
                    </a:lnTo>
                    <a:lnTo>
                      <a:pt x="92" y="11"/>
                    </a:lnTo>
                    <a:lnTo>
                      <a:pt x="104" y="24"/>
                    </a:lnTo>
                    <a:lnTo>
                      <a:pt x="111" y="30"/>
                    </a:lnTo>
                    <a:lnTo>
                      <a:pt x="118" y="33"/>
                    </a:lnTo>
                    <a:lnTo>
                      <a:pt x="120" y="44"/>
                    </a:lnTo>
                    <a:lnTo>
                      <a:pt x="120" y="54"/>
                    </a:lnTo>
                    <a:lnTo>
                      <a:pt x="117" y="63"/>
                    </a:lnTo>
                    <a:lnTo>
                      <a:pt x="111" y="65"/>
                    </a:lnTo>
                    <a:lnTo>
                      <a:pt x="104" y="68"/>
                    </a:lnTo>
                    <a:lnTo>
                      <a:pt x="99" y="68"/>
                    </a:lnTo>
                    <a:lnTo>
                      <a:pt x="94" y="65"/>
                    </a:lnTo>
                    <a:lnTo>
                      <a:pt x="89" y="63"/>
                    </a:lnTo>
                    <a:lnTo>
                      <a:pt x="85" y="60"/>
                    </a:lnTo>
                    <a:lnTo>
                      <a:pt x="80" y="49"/>
                    </a:lnTo>
                    <a:lnTo>
                      <a:pt x="73" y="52"/>
                    </a:lnTo>
                    <a:lnTo>
                      <a:pt x="66" y="54"/>
                    </a:lnTo>
                    <a:lnTo>
                      <a:pt x="61" y="60"/>
                    </a:lnTo>
                    <a:lnTo>
                      <a:pt x="56" y="63"/>
                    </a:lnTo>
                    <a:lnTo>
                      <a:pt x="43" y="60"/>
                    </a:lnTo>
                    <a:lnTo>
                      <a:pt x="33" y="60"/>
                    </a:lnTo>
                    <a:lnTo>
                      <a:pt x="22" y="57"/>
                    </a:lnTo>
                    <a:lnTo>
                      <a:pt x="10" y="54"/>
                    </a:lnTo>
                    <a:lnTo>
                      <a:pt x="3" y="49"/>
                    </a:lnTo>
                    <a:lnTo>
                      <a:pt x="0" y="44"/>
                    </a:lnTo>
                    <a:lnTo>
                      <a:pt x="2" y="38"/>
                    </a:lnTo>
                    <a:lnTo>
                      <a:pt x="5" y="35"/>
                    </a:lnTo>
                    <a:lnTo>
                      <a:pt x="10" y="33"/>
                    </a:lnTo>
                    <a:lnTo>
                      <a:pt x="14" y="27"/>
                    </a:lnTo>
                    <a:lnTo>
                      <a:pt x="17" y="22"/>
                    </a:lnTo>
                    <a:lnTo>
                      <a:pt x="21" y="19"/>
                    </a:lnTo>
                    <a:lnTo>
                      <a:pt x="22" y="16"/>
                    </a:lnTo>
                  </a:path>
                </a:pathLst>
              </a:custGeom>
              <a:solidFill>
                <a:schemeClr val="hlink"/>
              </a:solidFill>
              <a:ln w="127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3" name="Freeform 156"/>
              <p:cNvSpPr>
                <a:spLocks/>
              </p:cNvSpPr>
              <p:nvPr/>
            </p:nvSpPr>
            <p:spPr bwMode="auto">
              <a:xfrm>
                <a:off x="880" y="1632"/>
                <a:ext cx="224" cy="217"/>
              </a:xfrm>
              <a:custGeom>
                <a:avLst/>
                <a:gdLst>
                  <a:gd name="T0" fmla="*/ 135 w 224"/>
                  <a:gd name="T1" fmla="*/ 9 h 217"/>
                  <a:gd name="T2" fmla="*/ 142 w 224"/>
                  <a:gd name="T3" fmla="*/ 12 h 217"/>
                  <a:gd name="T4" fmla="*/ 147 w 224"/>
                  <a:gd name="T5" fmla="*/ 15 h 217"/>
                  <a:gd name="T6" fmla="*/ 151 w 224"/>
                  <a:gd name="T7" fmla="*/ 18 h 217"/>
                  <a:gd name="T8" fmla="*/ 156 w 224"/>
                  <a:gd name="T9" fmla="*/ 24 h 217"/>
                  <a:gd name="T10" fmla="*/ 170 w 224"/>
                  <a:gd name="T11" fmla="*/ 24 h 217"/>
                  <a:gd name="T12" fmla="*/ 181 w 224"/>
                  <a:gd name="T13" fmla="*/ 21 h 217"/>
                  <a:gd name="T14" fmla="*/ 191 w 224"/>
                  <a:gd name="T15" fmla="*/ 18 h 217"/>
                  <a:gd name="T16" fmla="*/ 204 w 224"/>
                  <a:gd name="T17" fmla="*/ 12 h 217"/>
                  <a:gd name="T18" fmla="*/ 209 w 224"/>
                  <a:gd name="T19" fmla="*/ 12 h 217"/>
                  <a:gd name="T20" fmla="*/ 213 w 224"/>
                  <a:gd name="T21" fmla="*/ 15 h 217"/>
                  <a:gd name="T22" fmla="*/ 216 w 224"/>
                  <a:gd name="T23" fmla="*/ 18 h 217"/>
                  <a:gd name="T24" fmla="*/ 220 w 224"/>
                  <a:gd name="T25" fmla="*/ 24 h 217"/>
                  <a:gd name="T26" fmla="*/ 223 w 224"/>
                  <a:gd name="T27" fmla="*/ 30 h 217"/>
                  <a:gd name="T28" fmla="*/ 221 w 224"/>
                  <a:gd name="T29" fmla="*/ 47 h 217"/>
                  <a:gd name="T30" fmla="*/ 218 w 224"/>
                  <a:gd name="T31" fmla="*/ 62 h 217"/>
                  <a:gd name="T32" fmla="*/ 214 w 224"/>
                  <a:gd name="T33" fmla="*/ 68 h 217"/>
                  <a:gd name="T34" fmla="*/ 209 w 224"/>
                  <a:gd name="T35" fmla="*/ 71 h 217"/>
                  <a:gd name="T36" fmla="*/ 202 w 224"/>
                  <a:gd name="T37" fmla="*/ 74 h 217"/>
                  <a:gd name="T38" fmla="*/ 193 w 224"/>
                  <a:gd name="T39" fmla="*/ 77 h 217"/>
                  <a:gd name="T40" fmla="*/ 172 w 224"/>
                  <a:gd name="T41" fmla="*/ 77 h 217"/>
                  <a:gd name="T42" fmla="*/ 151 w 224"/>
                  <a:gd name="T43" fmla="*/ 71 h 217"/>
                  <a:gd name="T44" fmla="*/ 138 w 224"/>
                  <a:gd name="T45" fmla="*/ 56 h 217"/>
                  <a:gd name="T46" fmla="*/ 122 w 224"/>
                  <a:gd name="T47" fmla="*/ 47 h 217"/>
                  <a:gd name="T48" fmla="*/ 114 w 224"/>
                  <a:gd name="T49" fmla="*/ 50 h 217"/>
                  <a:gd name="T50" fmla="*/ 107 w 224"/>
                  <a:gd name="T51" fmla="*/ 53 h 217"/>
                  <a:gd name="T52" fmla="*/ 99 w 224"/>
                  <a:gd name="T53" fmla="*/ 56 h 217"/>
                  <a:gd name="T54" fmla="*/ 92 w 224"/>
                  <a:gd name="T55" fmla="*/ 59 h 217"/>
                  <a:gd name="T56" fmla="*/ 82 w 224"/>
                  <a:gd name="T57" fmla="*/ 71 h 217"/>
                  <a:gd name="T58" fmla="*/ 71 w 224"/>
                  <a:gd name="T59" fmla="*/ 80 h 217"/>
                  <a:gd name="T60" fmla="*/ 69 w 224"/>
                  <a:gd name="T61" fmla="*/ 104 h 217"/>
                  <a:gd name="T62" fmla="*/ 69 w 224"/>
                  <a:gd name="T63" fmla="*/ 127 h 217"/>
                  <a:gd name="T64" fmla="*/ 71 w 224"/>
                  <a:gd name="T65" fmla="*/ 172 h 217"/>
                  <a:gd name="T66" fmla="*/ 73 w 224"/>
                  <a:gd name="T67" fmla="*/ 189 h 217"/>
                  <a:gd name="T68" fmla="*/ 73 w 224"/>
                  <a:gd name="T69" fmla="*/ 195 h 217"/>
                  <a:gd name="T70" fmla="*/ 71 w 224"/>
                  <a:gd name="T71" fmla="*/ 204 h 217"/>
                  <a:gd name="T72" fmla="*/ 68 w 224"/>
                  <a:gd name="T73" fmla="*/ 210 h 217"/>
                  <a:gd name="T74" fmla="*/ 62 w 224"/>
                  <a:gd name="T75" fmla="*/ 213 h 217"/>
                  <a:gd name="T76" fmla="*/ 57 w 224"/>
                  <a:gd name="T77" fmla="*/ 216 h 217"/>
                  <a:gd name="T78" fmla="*/ 55 w 224"/>
                  <a:gd name="T79" fmla="*/ 216 h 217"/>
                  <a:gd name="T80" fmla="*/ 45 w 224"/>
                  <a:gd name="T81" fmla="*/ 213 h 217"/>
                  <a:gd name="T82" fmla="*/ 36 w 224"/>
                  <a:gd name="T83" fmla="*/ 210 h 217"/>
                  <a:gd name="T84" fmla="*/ 23 w 224"/>
                  <a:gd name="T85" fmla="*/ 198 h 217"/>
                  <a:gd name="T86" fmla="*/ 13 w 224"/>
                  <a:gd name="T87" fmla="*/ 181 h 217"/>
                  <a:gd name="T88" fmla="*/ 2 w 224"/>
                  <a:gd name="T89" fmla="*/ 163 h 217"/>
                  <a:gd name="T90" fmla="*/ 0 w 224"/>
                  <a:gd name="T91" fmla="*/ 148 h 217"/>
                  <a:gd name="T92" fmla="*/ 2 w 224"/>
                  <a:gd name="T93" fmla="*/ 133 h 217"/>
                  <a:gd name="T94" fmla="*/ 6 w 224"/>
                  <a:gd name="T95" fmla="*/ 121 h 217"/>
                  <a:gd name="T96" fmla="*/ 13 w 224"/>
                  <a:gd name="T97" fmla="*/ 107 h 217"/>
                  <a:gd name="T98" fmla="*/ 18 w 224"/>
                  <a:gd name="T99" fmla="*/ 98 h 217"/>
                  <a:gd name="T100" fmla="*/ 25 w 224"/>
                  <a:gd name="T101" fmla="*/ 89 h 217"/>
                  <a:gd name="T102" fmla="*/ 36 w 224"/>
                  <a:gd name="T103" fmla="*/ 83 h 217"/>
                  <a:gd name="T104" fmla="*/ 46 w 224"/>
                  <a:gd name="T105" fmla="*/ 77 h 217"/>
                  <a:gd name="T106" fmla="*/ 75 w 224"/>
                  <a:gd name="T107" fmla="*/ 59 h 217"/>
                  <a:gd name="T108" fmla="*/ 105 w 224"/>
                  <a:gd name="T109" fmla="*/ 39 h 217"/>
                  <a:gd name="T110" fmla="*/ 108 w 224"/>
                  <a:gd name="T111" fmla="*/ 27 h 217"/>
                  <a:gd name="T112" fmla="*/ 112 w 224"/>
                  <a:gd name="T113" fmla="*/ 15 h 217"/>
                  <a:gd name="T114" fmla="*/ 119 w 224"/>
                  <a:gd name="T115" fmla="*/ 6 h 217"/>
                  <a:gd name="T116" fmla="*/ 130 w 224"/>
                  <a:gd name="T117" fmla="*/ 0 h 217"/>
                  <a:gd name="T118" fmla="*/ 138 w 224"/>
                  <a:gd name="T119" fmla="*/ 6 h 217"/>
                  <a:gd name="T120" fmla="*/ 145 w 224"/>
                  <a:gd name="T121" fmla="*/ 9 h 217"/>
                  <a:gd name="T122" fmla="*/ 149 w 224"/>
                  <a:gd name="T123" fmla="*/ 15 h 217"/>
                  <a:gd name="T124" fmla="*/ 156 w 224"/>
                  <a:gd name="T125" fmla="*/ 24 h 2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24"/>
                  <a:gd name="T190" fmla="*/ 0 h 217"/>
                  <a:gd name="T191" fmla="*/ 224 w 224"/>
                  <a:gd name="T192" fmla="*/ 217 h 2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24" h="217">
                    <a:moveTo>
                      <a:pt x="135" y="9"/>
                    </a:moveTo>
                    <a:lnTo>
                      <a:pt x="142" y="12"/>
                    </a:lnTo>
                    <a:lnTo>
                      <a:pt x="147" y="15"/>
                    </a:lnTo>
                    <a:lnTo>
                      <a:pt x="151" y="18"/>
                    </a:lnTo>
                    <a:lnTo>
                      <a:pt x="156" y="24"/>
                    </a:lnTo>
                    <a:lnTo>
                      <a:pt x="170" y="24"/>
                    </a:lnTo>
                    <a:lnTo>
                      <a:pt x="181" y="21"/>
                    </a:lnTo>
                    <a:lnTo>
                      <a:pt x="191" y="18"/>
                    </a:lnTo>
                    <a:lnTo>
                      <a:pt x="204" y="12"/>
                    </a:lnTo>
                    <a:lnTo>
                      <a:pt x="209" y="12"/>
                    </a:lnTo>
                    <a:lnTo>
                      <a:pt x="213" y="15"/>
                    </a:lnTo>
                    <a:lnTo>
                      <a:pt x="216" y="18"/>
                    </a:lnTo>
                    <a:lnTo>
                      <a:pt x="220" y="24"/>
                    </a:lnTo>
                    <a:lnTo>
                      <a:pt x="223" y="30"/>
                    </a:lnTo>
                    <a:lnTo>
                      <a:pt x="221" y="47"/>
                    </a:lnTo>
                    <a:lnTo>
                      <a:pt x="218" y="62"/>
                    </a:lnTo>
                    <a:lnTo>
                      <a:pt x="214" y="68"/>
                    </a:lnTo>
                    <a:lnTo>
                      <a:pt x="209" y="71"/>
                    </a:lnTo>
                    <a:lnTo>
                      <a:pt x="202" y="74"/>
                    </a:lnTo>
                    <a:lnTo>
                      <a:pt x="193" y="77"/>
                    </a:lnTo>
                    <a:lnTo>
                      <a:pt x="172" y="77"/>
                    </a:lnTo>
                    <a:lnTo>
                      <a:pt x="151" y="71"/>
                    </a:lnTo>
                    <a:lnTo>
                      <a:pt x="138" y="56"/>
                    </a:lnTo>
                    <a:lnTo>
                      <a:pt x="122" y="47"/>
                    </a:lnTo>
                    <a:lnTo>
                      <a:pt x="114" y="50"/>
                    </a:lnTo>
                    <a:lnTo>
                      <a:pt x="107" y="53"/>
                    </a:lnTo>
                    <a:lnTo>
                      <a:pt x="99" y="56"/>
                    </a:lnTo>
                    <a:lnTo>
                      <a:pt x="92" y="59"/>
                    </a:lnTo>
                    <a:lnTo>
                      <a:pt x="82" y="71"/>
                    </a:lnTo>
                    <a:lnTo>
                      <a:pt x="71" y="80"/>
                    </a:lnTo>
                    <a:lnTo>
                      <a:pt x="69" y="104"/>
                    </a:lnTo>
                    <a:lnTo>
                      <a:pt x="69" y="127"/>
                    </a:lnTo>
                    <a:lnTo>
                      <a:pt x="71" y="172"/>
                    </a:lnTo>
                    <a:lnTo>
                      <a:pt x="73" y="189"/>
                    </a:lnTo>
                    <a:lnTo>
                      <a:pt x="73" y="195"/>
                    </a:lnTo>
                    <a:lnTo>
                      <a:pt x="71" y="204"/>
                    </a:lnTo>
                    <a:lnTo>
                      <a:pt x="68" y="210"/>
                    </a:lnTo>
                    <a:lnTo>
                      <a:pt x="62" y="213"/>
                    </a:lnTo>
                    <a:lnTo>
                      <a:pt x="57" y="216"/>
                    </a:lnTo>
                    <a:lnTo>
                      <a:pt x="55" y="216"/>
                    </a:lnTo>
                    <a:lnTo>
                      <a:pt x="45" y="213"/>
                    </a:lnTo>
                    <a:lnTo>
                      <a:pt x="36" y="210"/>
                    </a:lnTo>
                    <a:lnTo>
                      <a:pt x="23" y="198"/>
                    </a:lnTo>
                    <a:lnTo>
                      <a:pt x="13" y="181"/>
                    </a:lnTo>
                    <a:lnTo>
                      <a:pt x="2" y="163"/>
                    </a:lnTo>
                    <a:lnTo>
                      <a:pt x="0" y="148"/>
                    </a:lnTo>
                    <a:lnTo>
                      <a:pt x="2" y="133"/>
                    </a:lnTo>
                    <a:lnTo>
                      <a:pt x="6" y="121"/>
                    </a:lnTo>
                    <a:lnTo>
                      <a:pt x="13" y="107"/>
                    </a:lnTo>
                    <a:lnTo>
                      <a:pt x="18" y="98"/>
                    </a:lnTo>
                    <a:lnTo>
                      <a:pt x="25" y="89"/>
                    </a:lnTo>
                    <a:lnTo>
                      <a:pt x="36" y="83"/>
                    </a:lnTo>
                    <a:lnTo>
                      <a:pt x="46" y="77"/>
                    </a:lnTo>
                    <a:lnTo>
                      <a:pt x="75" y="59"/>
                    </a:lnTo>
                    <a:lnTo>
                      <a:pt x="105" y="39"/>
                    </a:lnTo>
                    <a:lnTo>
                      <a:pt x="108" y="27"/>
                    </a:lnTo>
                    <a:lnTo>
                      <a:pt x="112" y="15"/>
                    </a:lnTo>
                    <a:lnTo>
                      <a:pt x="119" y="6"/>
                    </a:lnTo>
                    <a:lnTo>
                      <a:pt x="130" y="0"/>
                    </a:lnTo>
                    <a:lnTo>
                      <a:pt x="138" y="6"/>
                    </a:lnTo>
                    <a:lnTo>
                      <a:pt x="145" y="9"/>
                    </a:lnTo>
                    <a:lnTo>
                      <a:pt x="149" y="15"/>
                    </a:lnTo>
                    <a:lnTo>
                      <a:pt x="156" y="24"/>
                    </a:ln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2700000" scaled="1"/>
              </a:gradFill>
              <a:ln w="127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85" name="Group 157"/>
            <p:cNvGrpSpPr>
              <a:grpSpLocks/>
            </p:cNvGrpSpPr>
            <p:nvPr/>
          </p:nvGrpSpPr>
          <p:grpSpPr bwMode="auto">
            <a:xfrm rot="6958871" flipH="1">
              <a:off x="3191" y="2716"/>
              <a:ext cx="171" cy="168"/>
              <a:chOff x="726" y="1632"/>
              <a:chExt cx="378" cy="242"/>
            </a:xfrm>
          </p:grpSpPr>
          <p:sp>
            <p:nvSpPr>
              <p:cNvPr id="9286" name="Freeform 158"/>
              <p:cNvSpPr>
                <a:spLocks/>
              </p:cNvSpPr>
              <p:nvPr/>
            </p:nvSpPr>
            <p:spPr bwMode="auto">
              <a:xfrm>
                <a:off x="726" y="1632"/>
                <a:ext cx="119" cy="69"/>
              </a:xfrm>
              <a:custGeom>
                <a:avLst/>
                <a:gdLst>
                  <a:gd name="T0" fmla="*/ 22 w 119"/>
                  <a:gd name="T1" fmla="*/ 16 h 69"/>
                  <a:gd name="T2" fmla="*/ 35 w 119"/>
                  <a:gd name="T3" fmla="*/ 5 h 69"/>
                  <a:gd name="T4" fmla="*/ 51 w 119"/>
                  <a:gd name="T5" fmla="*/ 0 h 69"/>
                  <a:gd name="T6" fmla="*/ 60 w 119"/>
                  <a:gd name="T7" fmla="*/ 0 h 69"/>
                  <a:gd name="T8" fmla="*/ 65 w 119"/>
                  <a:gd name="T9" fmla="*/ 3 h 69"/>
                  <a:gd name="T10" fmla="*/ 73 w 119"/>
                  <a:gd name="T11" fmla="*/ 3 h 69"/>
                  <a:gd name="T12" fmla="*/ 81 w 119"/>
                  <a:gd name="T13" fmla="*/ 5 h 69"/>
                  <a:gd name="T14" fmla="*/ 86 w 119"/>
                  <a:gd name="T15" fmla="*/ 8 h 69"/>
                  <a:gd name="T16" fmla="*/ 91 w 119"/>
                  <a:gd name="T17" fmla="*/ 11 h 69"/>
                  <a:gd name="T18" fmla="*/ 102 w 119"/>
                  <a:gd name="T19" fmla="*/ 24 h 69"/>
                  <a:gd name="T20" fmla="*/ 109 w 119"/>
                  <a:gd name="T21" fmla="*/ 30 h 69"/>
                  <a:gd name="T22" fmla="*/ 115 w 119"/>
                  <a:gd name="T23" fmla="*/ 33 h 69"/>
                  <a:gd name="T24" fmla="*/ 118 w 119"/>
                  <a:gd name="T25" fmla="*/ 44 h 69"/>
                  <a:gd name="T26" fmla="*/ 118 w 119"/>
                  <a:gd name="T27" fmla="*/ 54 h 69"/>
                  <a:gd name="T28" fmla="*/ 117 w 119"/>
                  <a:gd name="T29" fmla="*/ 60 h 69"/>
                  <a:gd name="T30" fmla="*/ 114 w 119"/>
                  <a:gd name="T31" fmla="*/ 63 h 69"/>
                  <a:gd name="T32" fmla="*/ 110 w 119"/>
                  <a:gd name="T33" fmla="*/ 65 h 69"/>
                  <a:gd name="T34" fmla="*/ 103 w 119"/>
                  <a:gd name="T35" fmla="*/ 68 h 69"/>
                  <a:gd name="T36" fmla="*/ 98 w 119"/>
                  <a:gd name="T37" fmla="*/ 68 h 69"/>
                  <a:gd name="T38" fmla="*/ 94 w 119"/>
                  <a:gd name="T39" fmla="*/ 65 h 69"/>
                  <a:gd name="T40" fmla="*/ 88 w 119"/>
                  <a:gd name="T41" fmla="*/ 63 h 69"/>
                  <a:gd name="T42" fmla="*/ 84 w 119"/>
                  <a:gd name="T43" fmla="*/ 60 h 69"/>
                  <a:gd name="T44" fmla="*/ 77 w 119"/>
                  <a:gd name="T45" fmla="*/ 49 h 69"/>
                  <a:gd name="T46" fmla="*/ 71 w 119"/>
                  <a:gd name="T47" fmla="*/ 52 h 69"/>
                  <a:gd name="T48" fmla="*/ 65 w 119"/>
                  <a:gd name="T49" fmla="*/ 54 h 69"/>
                  <a:gd name="T50" fmla="*/ 60 w 119"/>
                  <a:gd name="T51" fmla="*/ 60 h 69"/>
                  <a:gd name="T52" fmla="*/ 53 w 119"/>
                  <a:gd name="T53" fmla="*/ 63 h 69"/>
                  <a:gd name="T54" fmla="*/ 42 w 119"/>
                  <a:gd name="T55" fmla="*/ 60 h 69"/>
                  <a:gd name="T56" fmla="*/ 31 w 119"/>
                  <a:gd name="T57" fmla="*/ 60 h 69"/>
                  <a:gd name="T58" fmla="*/ 20 w 119"/>
                  <a:gd name="T59" fmla="*/ 57 h 69"/>
                  <a:gd name="T60" fmla="*/ 9 w 119"/>
                  <a:gd name="T61" fmla="*/ 54 h 69"/>
                  <a:gd name="T62" fmla="*/ 2 w 119"/>
                  <a:gd name="T63" fmla="*/ 49 h 69"/>
                  <a:gd name="T64" fmla="*/ 0 w 119"/>
                  <a:gd name="T65" fmla="*/ 44 h 69"/>
                  <a:gd name="T66" fmla="*/ 0 w 119"/>
                  <a:gd name="T67" fmla="*/ 41 h 69"/>
                  <a:gd name="T68" fmla="*/ 1 w 119"/>
                  <a:gd name="T69" fmla="*/ 38 h 69"/>
                  <a:gd name="T70" fmla="*/ 5 w 119"/>
                  <a:gd name="T71" fmla="*/ 35 h 69"/>
                  <a:gd name="T72" fmla="*/ 9 w 119"/>
                  <a:gd name="T73" fmla="*/ 33 h 69"/>
                  <a:gd name="T74" fmla="*/ 12 w 119"/>
                  <a:gd name="T75" fmla="*/ 27 h 69"/>
                  <a:gd name="T76" fmla="*/ 16 w 119"/>
                  <a:gd name="T77" fmla="*/ 22 h 69"/>
                  <a:gd name="T78" fmla="*/ 20 w 119"/>
                  <a:gd name="T79" fmla="*/ 19 h 69"/>
                  <a:gd name="T80" fmla="*/ 22 w 119"/>
                  <a:gd name="T81" fmla="*/ 16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9"/>
                  <a:gd name="T124" fmla="*/ 0 h 69"/>
                  <a:gd name="T125" fmla="*/ 119 w 119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9" h="69">
                    <a:moveTo>
                      <a:pt x="22" y="16"/>
                    </a:moveTo>
                    <a:lnTo>
                      <a:pt x="35" y="5"/>
                    </a:lnTo>
                    <a:lnTo>
                      <a:pt x="51" y="0"/>
                    </a:lnTo>
                    <a:lnTo>
                      <a:pt x="60" y="0"/>
                    </a:lnTo>
                    <a:lnTo>
                      <a:pt x="65" y="3"/>
                    </a:lnTo>
                    <a:lnTo>
                      <a:pt x="73" y="3"/>
                    </a:lnTo>
                    <a:lnTo>
                      <a:pt x="81" y="5"/>
                    </a:lnTo>
                    <a:lnTo>
                      <a:pt x="86" y="8"/>
                    </a:lnTo>
                    <a:lnTo>
                      <a:pt x="91" y="11"/>
                    </a:lnTo>
                    <a:lnTo>
                      <a:pt x="102" y="24"/>
                    </a:lnTo>
                    <a:lnTo>
                      <a:pt x="109" y="30"/>
                    </a:lnTo>
                    <a:lnTo>
                      <a:pt x="115" y="33"/>
                    </a:lnTo>
                    <a:lnTo>
                      <a:pt x="118" y="44"/>
                    </a:lnTo>
                    <a:lnTo>
                      <a:pt x="118" y="54"/>
                    </a:lnTo>
                    <a:lnTo>
                      <a:pt x="117" y="60"/>
                    </a:lnTo>
                    <a:lnTo>
                      <a:pt x="114" y="63"/>
                    </a:lnTo>
                    <a:lnTo>
                      <a:pt x="110" y="65"/>
                    </a:lnTo>
                    <a:lnTo>
                      <a:pt x="103" y="68"/>
                    </a:lnTo>
                    <a:lnTo>
                      <a:pt x="98" y="68"/>
                    </a:lnTo>
                    <a:lnTo>
                      <a:pt x="94" y="65"/>
                    </a:lnTo>
                    <a:lnTo>
                      <a:pt x="88" y="63"/>
                    </a:lnTo>
                    <a:lnTo>
                      <a:pt x="84" y="60"/>
                    </a:lnTo>
                    <a:lnTo>
                      <a:pt x="77" y="49"/>
                    </a:lnTo>
                    <a:lnTo>
                      <a:pt x="71" y="52"/>
                    </a:lnTo>
                    <a:lnTo>
                      <a:pt x="65" y="54"/>
                    </a:lnTo>
                    <a:lnTo>
                      <a:pt x="60" y="60"/>
                    </a:lnTo>
                    <a:lnTo>
                      <a:pt x="53" y="63"/>
                    </a:lnTo>
                    <a:lnTo>
                      <a:pt x="42" y="60"/>
                    </a:lnTo>
                    <a:lnTo>
                      <a:pt x="31" y="60"/>
                    </a:lnTo>
                    <a:lnTo>
                      <a:pt x="20" y="57"/>
                    </a:lnTo>
                    <a:lnTo>
                      <a:pt x="9" y="54"/>
                    </a:lnTo>
                    <a:lnTo>
                      <a:pt x="2" y="49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1" y="38"/>
                    </a:lnTo>
                    <a:lnTo>
                      <a:pt x="5" y="35"/>
                    </a:lnTo>
                    <a:lnTo>
                      <a:pt x="9" y="33"/>
                    </a:lnTo>
                    <a:lnTo>
                      <a:pt x="12" y="27"/>
                    </a:lnTo>
                    <a:lnTo>
                      <a:pt x="16" y="22"/>
                    </a:lnTo>
                    <a:lnTo>
                      <a:pt x="20" y="19"/>
                    </a:lnTo>
                    <a:lnTo>
                      <a:pt x="22" y="16"/>
                    </a:lnTo>
                  </a:path>
                </a:pathLst>
              </a:custGeom>
              <a:solidFill>
                <a:srgbClr val="6600CC"/>
              </a:solidFill>
              <a:ln w="127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7" name="Freeform 159"/>
              <p:cNvSpPr>
                <a:spLocks/>
              </p:cNvSpPr>
              <p:nvPr/>
            </p:nvSpPr>
            <p:spPr bwMode="auto">
              <a:xfrm>
                <a:off x="740" y="1657"/>
                <a:ext cx="223" cy="217"/>
              </a:xfrm>
              <a:custGeom>
                <a:avLst/>
                <a:gdLst>
                  <a:gd name="T0" fmla="*/ 82 w 223"/>
                  <a:gd name="T1" fmla="*/ 12 h 217"/>
                  <a:gd name="T2" fmla="*/ 72 w 223"/>
                  <a:gd name="T3" fmla="*/ 18 h 217"/>
                  <a:gd name="T4" fmla="*/ 54 w 223"/>
                  <a:gd name="T5" fmla="*/ 24 h 217"/>
                  <a:gd name="T6" fmla="*/ 32 w 223"/>
                  <a:gd name="T7" fmla="*/ 18 h 217"/>
                  <a:gd name="T8" fmla="*/ 12 w 223"/>
                  <a:gd name="T9" fmla="*/ 15 h 217"/>
                  <a:gd name="T10" fmla="*/ 4 w 223"/>
                  <a:gd name="T11" fmla="*/ 24 h 217"/>
                  <a:gd name="T12" fmla="*/ 1 w 223"/>
                  <a:gd name="T13" fmla="*/ 48 h 217"/>
                  <a:gd name="T14" fmla="*/ 9 w 223"/>
                  <a:gd name="T15" fmla="*/ 66 h 217"/>
                  <a:gd name="T16" fmla="*/ 21 w 223"/>
                  <a:gd name="T17" fmla="*/ 75 h 217"/>
                  <a:gd name="T18" fmla="*/ 52 w 223"/>
                  <a:gd name="T19" fmla="*/ 78 h 217"/>
                  <a:gd name="T20" fmla="*/ 74 w 223"/>
                  <a:gd name="T21" fmla="*/ 69 h 217"/>
                  <a:gd name="T22" fmla="*/ 102 w 223"/>
                  <a:gd name="T23" fmla="*/ 48 h 217"/>
                  <a:gd name="T24" fmla="*/ 117 w 223"/>
                  <a:gd name="T25" fmla="*/ 51 h 217"/>
                  <a:gd name="T26" fmla="*/ 133 w 223"/>
                  <a:gd name="T27" fmla="*/ 60 h 217"/>
                  <a:gd name="T28" fmla="*/ 153 w 223"/>
                  <a:gd name="T29" fmla="*/ 81 h 217"/>
                  <a:gd name="T30" fmla="*/ 156 w 223"/>
                  <a:gd name="T31" fmla="*/ 126 h 217"/>
                  <a:gd name="T32" fmla="*/ 151 w 223"/>
                  <a:gd name="T33" fmla="*/ 189 h 217"/>
                  <a:gd name="T34" fmla="*/ 153 w 223"/>
                  <a:gd name="T35" fmla="*/ 204 h 217"/>
                  <a:gd name="T36" fmla="*/ 160 w 223"/>
                  <a:gd name="T37" fmla="*/ 213 h 217"/>
                  <a:gd name="T38" fmla="*/ 168 w 223"/>
                  <a:gd name="T39" fmla="*/ 216 h 217"/>
                  <a:gd name="T40" fmla="*/ 187 w 223"/>
                  <a:gd name="T41" fmla="*/ 210 h 217"/>
                  <a:gd name="T42" fmla="*/ 210 w 223"/>
                  <a:gd name="T43" fmla="*/ 180 h 217"/>
                  <a:gd name="T44" fmla="*/ 222 w 223"/>
                  <a:gd name="T45" fmla="*/ 147 h 217"/>
                  <a:gd name="T46" fmla="*/ 219 w 223"/>
                  <a:gd name="T47" fmla="*/ 120 h 217"/>
                  <a:gd name="T48" fmla="*/ 205 w 223"/>
                  <a:gd name="T49" fmla="*/ 99 h 217"/>
                  <a:gd name="T50" fmla="*/ 188 w 223"/>
                  <a:gd name="T51" fmla="*/ 81 h 217"/>
                  <a:gd name="T52" fmla="*/ 164 w 223"/>
                  <a:gd name="T53" fmla="*/ 69 h 217"/>
                  <a:gd name="T54" fmla="*/ 119 w 223"/>
                  <a:gd name="T55" fmla="*/ 39 h 217"/>
                  <a:gd name="T56" fmla="*/ 113 w 223"/>
                  <a:gd name="T57" fmla="*/ 15 h 217"/>
                  <a:gd name="T58" fmla="*/ 94 w 223"/>
                  <a:gd name="T59" fmla="*/ 0 h 217"/>
                  <a:gd name="T60" fmla="*/ 78 w 223"/>
                  <a:gd name="T61" fmla="*/ 9 h 217"/>
                  <a:gd name="T62" fmla="*/ 68 w 223"/>
                  <a:gd name="T63" fmla="*/ 24 h 2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3"/>
                  <a:gd name="T97" fmla="*/ 0 h 217"/>
                  <a:gd name="T98" fmla="*/ 223 w 223"/>
                  <a:gd name="T99" fmla="*/ 217 h 2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3" h="217">
                    <a:moveTo>
                      <a:pt x="89" y="9"/>
                    </a:moveTo>
                    <a:lnTo>
                      <a:pt x="82" y="12"/>
                    </a:lnTo>
                    <a:lnTo>
                      <a:pt x="77" y="15"/>
                    </a:lnTo>
                    <a:lnTo>
                      <a:pt x="72" y="18"/>
                    </a:lnTo>
                    <a:lnTo>
                      <a:pt x="68" y="24"/>
                    </a:lnTo>
                    <a:lnTo>
                      <a:pt x="54" y="24"/>
                    </a:lnTo>
                    <a:lnTo>
                      <a:pt x="43" y="21"/>
                    </a:lnTo>
                    <a:lnTo>
                      <a:pt x="32" y="18"/>
                    </a:lnTo>
                    <a:lnTo>
                      <a:pt x="20" y="12"/>
                    </a:lnTo>
                    <a:lnTo>
                      <a:pt x="12" y="15"/>
                    </a:lnTo>
                    <a:lnTo>
                      <a:pt x="7" y="18"/>
                    </a:lnTo>
                    <a:lnTo>
                      <a:pt x="4" y="24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6" y="60"/>
                    </a:lnTo>
                    <a:lnTo>
                      <a:pt x="9" y="66"/>
                    </a:lnTo>
                    <a:lnTo>
                      <a:pt x="15" y="72"/>
                    </a:lnTo>
                    <a:lnTo>
                      <a:pt x="21" y="75"/>
                    </a:lnTo>
                    <a:lnTo>
                      <a:pt x="31" y="78"/>
                    </a:lnTo>
                    <a:lnTo>
                      <a:pt x="52" y="78"/>
                    </a:lnTo>
                    <a:lnTo>
                      <a:pt x="65" y="75"/>
                    </a:lnTo>
                    <a:lnTo>
                      <a:pt x="74" y="69"/>
                    </a:lnTo>
                    <a:lnTo>
                      <a:pt x="86" y="57"/>
                    </a:lnTo>
                    <a:lnTo>
                      <a:pt x="102" y="48"/>
                    </a:lnTo>
                    <a:lnTo>
                      <a:pt x="111" y="51"/>
                    </a:lnTo>
                    <a:lnTo>
                      <a:pt x="117" y="51"/>
                    </a:lnTo>
                    <a:lnTo>
                      <a:pt x="125" y="54"/>
                    </a:lnTo>
                    <a:lnTo>
                      <a:pt x="133" y="60"/>
                    </a:lnTo>
                    <a:lnTo>
                      <a:pt x="142" y="72"/>
                    </a:lnTo>
                    <a:lnTo>
                      <a:pt x="153" y="81"/>
                    </a:lnTo>
                    <a:lnTo>
                      <a:pt x="154" y="105"/>
                    </a:lnTo>
                    <a:lnTo>
                      <a:pt x="156" y="126"/>
                    </a:lnTo>
                    <a:lnTo>
                      <a:pt x="153" y="174"/>
                    </a:lnTo>
                    <a:lnTo>
                      <a:pt x="151" y="189"/>
                    </a:lnTo>
                    <a:lnTo>
                      <a:pt x="151" y="195"/>
                    </a:lnTo>
                    <a:lnTo>
                      <a:pt x="153" y="204"/>
                    </a:lnTo>
                    <a:lnTo>
                      <a:pt x="156" y="210"/>
                    </a:lnTo>
                    <a:lnTo>
                      <a:pt x="160" y="213"/>
                    </a:lnTo>
                    <a:lnTo>
                      <a:pt x="167" y="216"/>
                    </a:lnTo>
                    <a:lnTo>
                      <a:pt x="168" y="216"/>
                    </a:lnTo>
                    <a:lnTo>
                      <a:pt x="179" y="213"/>
                    </a:lnTo>
                    <a:lnTo>
                      <a:pt x="187" y="210"/>
                    </a:lnTo>
                    <a:lnTo>
                      <a:pt x="199" y="198"/>
                    </a:lnTo>
                    <a:lnTo>
                      <a:pt x="210" y="180"/>
                    </a:lnTo>
                    <a:lnTo>
                      <a:pt x="221" y="162"/>
                    </a:lnTo>
                    <a:lnTo>
                      <a:pt x="222" y="147"/>
                    </a:lnTo>
                    <a:lnTo>
                      <a:pt x="222" y="135"/>
                    </a:lnTo>
                    <a:lnTo>
                      <a:pt x="219" y="120"/>
                    </a:lnTo>
                    <a:lnTo>
                      <a:pt x="212" y="108"/>
                    </a:lnTo>
                    <a:lnTo>
                      <a:pt x="205" y="99"/>
                    </a:lnTo>
                    <a:lnTo>
                      <a:pt x="198" y="90"/>
                    </a:lnTo>
                    <a:lnTo>
                      <a:pt x="188" y="81"/>
                    </a:lnTo>
                    <a:lnTo>
                      <a:pt x="177" y="78"/>
                    </a:lnTo>
                    <a:lnTo>
                      <a:pt x="164" y="69"/>
                    </a:lnTo>
                    <a:lnTo>
                      <a:pt x="150" y="60"/>
                    </a:lnTo>
                    <a:lnTo>
                      <a:pt x="119" y="39"/>
                    </a:lnTo>
                    <a:lnTo>
                      <a:pt x="116" y="27"/>
                    </a:lnTo>
                    <a:lnTo>
                      <a:pt x="113" y="15"/>
                    </a:lnTo>
                    <a:lnTo>
                      <a:pt x="105" y="6"/>
                    </a:lnTo>
                    <a:lnTo>
                      <a:pt x="94" y="0"/>
                    </a:lnTo>
                    <a:lnTo>
                      <a:pt x="85" y="6"/>
                    </a:lnTo>
                    <a:lnTo>
                      <a:pt x="78" y="9"/>
                    </a:lnTo>
                    <a:lnTo>
                      <a:pt x="74" y="15"/>
                    </a:lnTo>
                    <a:lnTo>
                      <a:pt x="68" y="2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18900000" scaled="1"/>
              </a:gradFill>
              <a:ln w="12700" cap="rnd">
                <a:solidFill>
                  <a:srgbClr val="66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8" name="Freeform 160"/>
              <p:cNvSpPr>
                <a:spLocks/>
              </p:cNvSpPr>
              <p:nvPr/>
            </p:nvSpPr>
            <p:spPr bwMode="auto">
              <a:xfrm>
                <a:off x="962" y="1632"/>
                <a:ext cx="121" cy="69"/>
              </a:xfrm>
              <a:custGeom>
                <a:avLst/>
                <a:gdLst>
                  <a:gd name="T0" fmla="*/ 22 w 121"/>
                  <a:gd name="T1" fmla="*/ 16 h 69"/>
                  <a:gd name="T2" fmla="*/ 36 w 121"/>
                  <a:gd name="T3" fmla="*/ 5 h 69"/>
                  <a:gd name="T4" fmla="*/ 54 w 121"/>
                  <a:gd name="T5" fmla="*/ 0 h 69"/>
                  <a:gd name="T6" fmla="*/ 61 w 121"/>
                  <a:gd name="T7" fmla="*/ 0 h 69"/>
                  <a:gd name="T8" fmla="*/ 68 w 121"/>
                  <a:gd name="T9" fmla="*/ 3 h 69"/>
                  <a:gd name="T10" fmla="*/ 76 w 121"/>
                  <a:gd name="T11" fmla="*/ 3 h 69"/>
                  <a:gd name="T12" fmla="*/ 83 w 121"/>
                  <a:gd name="T13" fmla="*/ 5 h 69"/>
                  <a:gd name="T14" fmla="*/ 92 w 121"/>
                  <a:gd name="T15" fmla="*/ 11 h 69"/>
                  <a:gd name="T16" fmla="*/ 104 w 121"/>
                  <a:gd name="T17" fmla="*/ 24 h 69"/>
                  <a:gd name="T18" fmla="*/ 111 w 121"/>
                  <a:gd name="T19" fmla="*/ 30 h 69"/>
                  <a:gd name="T20" fmla="*/ 118 w 121"/>
                  <a:gd name="T21" fmla="*/ 33 h 69"/>
                  <a:gd name="T22" fmla="*/ 120 w 121"/>
                  <a:gd name="T23" fmla="*/ 44 h 69"/>
                  <a:gd name="T24" fmla="*/ 120 w 121"/>
                  <a:gd name="T25" fmla="*/ 54 h 69"/>
                  <a:gd name="T26" fmla="*/ 117 w 121"/>
                  <a:gd name="T27" fmla="*/ 63 h 69"/>
                  <a:gd name="T28" fmla="*/ 111 w 121"/>
                  <a:gd name="T29" fmla="*/ 65 h 69"/>
                  <a:gd name="T30" fmla="*/ 104 w 121"/>
                  <a:gd name="T31" fmla="*/ 68 h 69"/>
                  <a:gd name="T32" fmla="*/ 99 w 121"/>
                  <a:gd name="T33" fmla="*/ 68 h 69"/>
                  <a:gd name="T34" fmla="*/ 94 w 121"/>
                  <a:gd name="T35" fmla="*/ 65 h 69"/>
                  <a:gd name="T36" fmla="*/ 89 w 121"/>
                  <a:gd name="T37" fmla="*/ 63 h 69"/>
                  <a:gd name="T38" fmla="*/ 85 w 121"/>
                  <a:gd name="T39" fmla="*/ 60 h 69"/>
                  <a:gd name="T40" fmla="*/ 80 w 121"/>
                  <a:gd name="T41" fmla="*/ 49 h 69"/>
                  <a:gd name="T42" fmla="*/ 73 w 121"/>
                  <a:gd name="T43" fmla="*/ 52 h 69"/>
                  <a:gd name="T44" fmla="*/ 66 w 121"/>
                  <a:gd name="T45" fmla="*/ 54 h 69"/>
                  <a:gd name="T46" fmla="*/ 61 w 121"/>
                  <a:gd name="T47" fmla="*/ 60 h 69"/>
                  <a:gd name="T48" fmla="*/ 56 w 121"/>
                  <a:gd name="T49" fmla="*/ 63 h 69"/>
                  <a:gd name="T50" fmla="*/ 43 w 121"/>
                  <a:gd name="T51" fmla="*/ 60 h 69"/>
                  <a:gd name="T52" fmla="*/ 33 w 121"/>
                  <a:gd name="T53" fmla="*/ 60 h 69"/>
                  <a:gd name="T54" fmla="*/ 22 w 121"/>
                  <a:gd name="T55" fmla="*/ 57 h 69"/>
                  <a:gd name="T56" fmla="*/ 10 w 121"/>
                  <a:gd name="T57" fmla="*/ 54 h 69"/>
                  <a:gd name="T58" fmla="*/ 3 w 121"/>
                  <a:gd name="T59" fmla="*/ 49 h 69"/>
                  <a:gd name="T60" fmla="*/ 0 w 121"/>
                  <a:gd name="T61" fmla="*/ 44 h 69"/>
                  <a:gd name="T62" fmla="*/ 2 w 121"/>
                  <a:gd name="T63" fmla="*/ 38 h 69"/>
                  <a:gd name="T64" fmla="*/ 5 w 121"/>
                  <a:gd name="T65" fmla="*/ 35 h 69"/>
                  <a:gd name="T66" fmla="*/ 10 w 121"/>
                  <a:gd name="T67" fmla="*/ 33 h 69"/>
                  <a:gd name="T68" fmla="*/ 14 w 121"/>
                  <a:gd name="T69" fmla="*/ 27 h 69"/>
                  <a:gd name="T70" fmla="*/ 17 w 121"/>
                  <a:gd name="T71" fmla="*/ 22 h 69"/>
                  <a:gd name="T72" fmla="*/ 21 w 121"/>
                  <a:gd name="T73" fmla="*/ 19 h 69"/>
                  <a:gd name="T74" fmla="*/ 22 w 121"/>
                  <a:gd name="T75" fmla="*/ 16 h 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1"/>
                  <a:gd name="T115" fmla="*/ 0 h 69"/>
                  <a:gd name="T116" fmla="*/ 121 w 121"/>
                  <a:gd name="T117" fmla="*/ 69 h 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1" h="69">
                    <a:moveTo>
                      <a:pt x="22" y="16"/>
                    </a:moveTo>
                    <a:lnTo>
                      <a:pt x="36" y="5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3"/>
                    </a:lnTo>
                    <a:lnTo>
                      <a:pt x="76" y="3"/>
                    </a:lnTo>
                    <a:lnTo>
                      <a:pt x="83" y="5"/>
                    </a:lnTo>
                    <a:lnTo>
                      <a:pt x="92" y="11"/>
                    </a:lnTo>
                    <a:lnTo>
                      <a:pt x="104" y="24"/>
                    </a:lnTo>
                    <a:lnTo>
                      <a:pt x="111" y="30"/>
                    </a:lnTo>
                    <a:lnTo>
                      <a:pt x="118" y="33"/>
                    </a:lnTo>
                    <a:lnTo>
                      <a:pt x="120" y="44"/>
                    </a:lnTo>
                    <a:lnTo>
                      <a:pt x="120" y="54"/>
                    </a:lnTo>
                    <a:lnTo>
                      <a:pt x="117" y="63"/>
                    </a:lnTo>
                    <a:lnTo>
                      <a:pt x="111" y="65"/>
                    </a:lnTo>
                    <a:lnTo>
                      <a:pt x="104" y="68"/>
                    </a:lnTo>
                    <a:lnTo>
                      <a:pt x="99" y="68"/>
                    </a:lnTo>
                    <a:lnTo>
                      <a:pt x="94" y="65"/>
                    </a:lnTo>
                    <a:lnTo>
                      <a:pt x="89" y="63"/>
                    </a:lnTo>
                    <a:lnTo>
                      <a:pt x="85" y="60"/>
                    </a:lnTo>
                    <a:lnTo>
                      <a:pt x="80" y="49"/>
                    </a:lnTo>
                    <a:lnTo>
                      <a:pt x="73" y="52"/>
                    </a:lnTo>
                    <a:lnTo>
                      <a:pt x="66" y="54"/>
                    </a:lnTo>
                    <a:lnTo>
                      <a:pt x="61" y="60"/>
                    </a:lnTo>
                    <a:lnTo>
                      <a:pt x="56" y="63"/>
                    </a:lnTo>
                    <a:lnTo>
                      <a:pt x="43" y="60"/>
                    </a:lnTo>
                    <a:lnTo>
                      <a:pt x="33" y="60"/>
                    </a:lnTo>
                    <a:lnTo>
                      <a:pt x="22" y="57"/>
                    </a:lnTo>
                    <a:lnTo>
                      <a:pt x="10" y="54"/>
                    </a:lnTo>
                    <a:lnTo>
                      <a:pt x="3" y="49"/>
                    </a:lnTo>
                    <a:lnTo>
                      <a:pt x="0" y="44"/>
                    </a:lnTo>
                    <a:lnTo>
                      <a:pt x="2" y="38"/>
                    </a:lnTo>
                    <a:lnTo>
                      <a:pt x="5" y="35"/>
                    </a:lnTo>
                    <a:lnTo>
                      <a:pt x="10" y="33"/>
                    </a:lnTo>
                    <a:lnTo>
                      <a:pt x="14" y="27"/>
                    </a:lnTo>
                    <a:lnTo>
                      <a:pt x="17" y="22"/>
                    </a:lnTo>
                    <a:lnTo>
                      <a:pt x="21" y="19"/>
                    </a:lnTo>
                    <a:lnTo>
                      <a:pt x="22" y="16"/>
                    </a:lnTo>
                  </a:path>
                </a:pathLst>
              </a:custGeom>
              <a:solidFill>
                <a:schemeClr val="hlink"/>
              </a:solidFill>
              <a:ln w="127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9" name="Freeform 161"/>
              <p:cNvSpPr>
                <a:spLocks/>
              </p:cNvSpPr>
              <p:nvPr/>
            </p:nvSpPr>
            <p:spPr bwMode="auto">
              <a:xfrm>
                <a:off x="880" y="1632"/>
                <a:ext cx="224" cy="217"/>
              </a:xfrm>
              <a:custGeom>
                <a:avLst/>
                <a:gdLst>
                  <a:gd name="T0" fmla="*/ 135 w 224"/>
                  <a:gd name="T1" fmla="*/ 9 h 217"/>
                  <a:gd name="T2" fmla="*/ 142 w 224"/>
                  <a:gd name="T3" fmla="*/ 12 h 217"/>
                  <a:gd name="T4" fmla="*/ 147 w 224"/>
                  <a:gd name="T5" fmla="*/ 15 h 217"/>
                  <a:gd name="T6" fmla="*/ 151 w 224"/>
                  <a:gd name="T7" fmla="*/ 18 h 217"/>
                  <a:gd name="T8" fmla="*/ 156 w 224"/>
                  <a:gd name="T9" fmla="*/ 24 h 217"/>
                  <a:gd name="T10" fmla="*/ 170 w 224"/>
                  <a:gd name="T11" fmla="*/ 24 h 217"/>
                  <a:gd name="T12" fmla="*/ 181 w 224"/>
                  <a:gd name="T13" fmla="*/ 21 h 217"/>
                  <a:gd name="T14" fmla="*/ 191 w 224"/>
                  <a:gd name="T15" fmla="*/ 18 h 217"/>
                  <a:gd name="T16" fmla="*/ 204 w 224"/>
                  <a:gd name="T17" fmla="*/ 12 h 217"/>
                  <a:gd name="T18" fmla="*/ 209 w 224"/>
                  <a:gd name="T19" fmla="*/ 12 h 217"/>
                  <a:gd name="T20" fmla="*/ 213 w 224"/>
                  <a:gd name="T21" fmla="*/ 15 h 217"/>
                  <a:gd name="T22" fmla="*/ 216 w 224"/>
                  <a:gd name="T23" fmla="*/ 18 h 217"/>
                  <a:gd name="T24" fmla="*/ 220 w 224"/>
                  <a:gd name="T25" fmla="*/ 24 h 217"/>
                  <a:gd name="T26" fmla="*/ 223 w 224"/>
                  <a:gd name="T27" fmla="*/ 30 h 217"/>
                  <a:gd name="T28" fmla="*/ 221 w 224"/>
                  <a:gd name="T29" fmla="*/ 47 h 217"/>
                  <a:gd name="T30" fmla="*/ 218 w 224"/>
                  <a:gd name="T31" fmla="*/ 62 h 217"/>
                  <a:gd name="T32" fmla="*/ 214 w 224"/>
                  <a:gd name="T33" fmla="*/ 68 h 217"/>
                  <a:gd name="T34" fmla="*/ 209 w 224"/>
                  <a:gd name="T35" fmla="*/ 71 h 217"/>
                  <a:gd name="T36" fmla="*/ 202 w 224"/>
                  <a:gd name="T37" fmla="*/ 74 h 217"/>
                  <a:gd name="T38" fmla="*/ 193 w 224"/>
                  <a:gd name="T39" fmla="*/ 77 h 217"/>
                  <a:gd name="T40" fmla="*/ 172 w 224"/>
                  <a:gd name="T41" fmla="*/ 77 h 217"/>
                  <a:gd name="T42" fmla="*/ 151 w 224"/>
                  <a:gd name="T43" fmla="*/ 71 h 217"/>
                  <a:gd name="T44" fmla="*/ 138 w 224"/>
                  <a:gd name="T45" fmla="*/ 56 h 217"/>
                  <a:gd name="T46" fmla="*/ 122 w 224"/>
                  <a:gd name="T47" fmla="*/ 47 h 217"/>
                  <a:gd name="T48" fmla="*/ 114 w 224"/>
                  <a:gd name="T49" fmla="*/ 50 h 217"/>
                  <a:gd name="T50" fmla="*/ 107 w 224"/>
                  <a:gd name="T51" fmla="*/ 53 h 217"/>
                  <a:gd name="T52" fmla="*/ 99 w 224"/>
                  <a:gd name="T53" fmla="*/ 56 h 217"/>
                  <a:gd name="T54" fmla="*/ 92 w 224"/>
                  <a:gd name="T55" fmla="*/ 59 h 217"/>
                  <a:gd name="T56" fmla="*/ 82 w 224"/>
                  <a:gd name="T57" fmla="*/ 71 h 217"/>
                  <a:gd name="T58" fmla="*/ 71 w 224"/>
                  <a:gd name="T59" fmla="*/ 80 h 217"/>
                  <a:gd name="T60" fmla="*/ 69 w 224"/>
                  <a:gd name="T61" fmla="*/ 104 h 217"/>
                  <a:gd name="T62" fmla="*/ 69 w 224"/>
                  <a:gd name="T63" fmla="*/ 127 h 217"/>
                  <a:gd name="T64" fmla="*/ 71 w 224"/>
                  <a:gd name="T65" fmla="*/ 172 h 217"/>
                  <a:gd name="T66" fmla="*/ 73 w 224"/>
                  <a:gd name="T67" fmla="*/ 189 h 217"/>
                  <a:gd name="T68" fmla="*/ 73 w 224"/>
                  <a:gd name="T69" fmla="*/ 195 h 217"/>
                  <a:gd name="T70" fmla="*/ 71 w 224"/>
                  <a:gd name="T71" fmla="*/ 204 h 217"/>
                  <a:gd name="T72" fmla="*/ 68 w 224"/>
                  <a:gd name="T73" fmla="*/ 210 h 217"/>
                  <a:gd name="T74" fmla="*/ 62 w 224"/>
                  <a:gd name="T75" fmla="*/ 213 h 217"/>
                  <a:gd name="T76" fmla="*/ 57 w 224"/>
                  <a:gd name="T77" fmla="*/ 216 h 217"/>
                  <a:gd name="T78" fmla="*/ 55 w 224"/>
                  <a:gd name="T79" fmla="*/ 216 h 217"/>
                  <a:gd name="T80" fmla="*/ 45 w 224"/>
                  <a:gd name="T81" fmla="*/ 213 h 217"/>
                  <a:gd name="T82" fmla="*/ 36 w 224"/>
                  <a:gd name="T83" fmla="*/ 210 h 217"/>
                  <a:gd name="T84" fmla="*/ 23 w 224"/>
                  <a:gd name="T85" fmla="*/ 198 h 217"/>
                  <a:gd name="T86" fmla="*/ 13 w 224"/>
                  <a:gd name="T87" fmla="*/ 181 h 217"/>
                  <a:gd name="T88" fmla="*/ 2 w 224"/>
                  <a:gd name="T89" fmla="*/ 163 h 217"/>
                  <a:gd name="T90" fmla="*/ 0 w 224"/>
                  <a:gd name="T91" fmla="*/ 148 h 217"/>
                  <a:gd name="T92" fmla="*/ 2 w 224"/>
                  <a:gd name="T93" fmla="*/ 133 h 217"/>
                  <a:gd name="T94" fmla="*/ 6 w 224"/>
                  <a:gd name="T95" fmla="*/ 121 h 217"/>
                  <a:gd name="T96" fmla="*/ 13 w 224"/>
                  <a:gd name="T97" fmla="*/ 107 h 217"/>
                  <a:gd name="T98" fmla="*/ 18 w 224"/>
                  <a:gd name="T99" fmla="*/ 98 h 217"/>
                  <a:gd name="T100" fmla="*/ 25 w 224"/>
                  <a:gd name="T101" fmla="*/ 89 h 217"/>
                  <a:gd name="T102" fmla="*/ 36 w 224"/>
                  <a:gd name="T103" fmla="*/ 83 h 217"/>
                  <a:gd name="T104" fmla="*/ 46 w 224"/>
                  <a:gd name="T105" fmla="*/ 77 h 217"/>
                  <a:gd name="T106" fmla="*/ 75 w 224"/>
                  <a:gd name="T107" fmla="*/ 59 h 217"/>
                  <a:gd name="T108" fmla="*/ 105 w 224"/>
                  <a:gd name="T109" fmla="*/ 39 h 217"/>
                  <a:gd name="T110" fmla="*/ 108 w 224"/>
                  <a:gd name="T111" fmla="*/ 27 h 217"/>
                  <a:gd name="T112" fmla="*/ 112 w 224"/>
                  <a:gd name="T113" fmla="*/ 15 h 217"/>
                  <a:gd name="T114" fmla="*/ 119 w 224"/>
                  <a:gd name="T115" fmla="*/ 6 h 217"/>
                  <a:gd name="T116" fmla="*/ 130 w 224"/>
                  <a:gd name="T117" fmla="*/ 0 h 217"/>
                  <a:gd name="T118" fmla="*/ 138 w 224"/>
                  <a:gd name="T119" fmla="*/ 6 h 217"/>
                  <a:gd name="T120" fmla="*/ 145 w 224"/>
                  <a:gd name="T121" fmla="*/ 9 h 217"/>
                  <a:gd name="T122" fmla="*/ 149 w 224"/>
                  <a:gd name="T123" fmla="*/ 15 h 217"/>
                  <a:gd name="T124" fmla="*/ 156 w 224"/>
                  <a:gd name="T125" fmla="*/ 24 h 2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24"/>
                  <a:gd name="T190" fmla="*/ 0 h 217"/>
                  <a:gd name="T191" fmla="*/ 224 w 224"/>
                  <a:gd name="T192" fmla="*/ 217 h 2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24" h="217">
                    <a:moveTo>
                      <a:pt x="135" y="9"/>
                    </a:moveTo>
                    <a:lnTo>
                      <a:pt x="142" y="12"/>
                    </a:lnTo>
                    <a:lnTo>
                      <a:pt x="147" y="15"/>
                    </a:lnTo>
                    <a:lnTo>
                      <a:pt x="151" y="18"/>
                    </a:lnTo>
                    <a:lnTo>
                      <a:pt x="156" y="24"/>
                    </a:lnTo>
                    <a:lnTo>
                      <a:pt x="170" y="24"/>
                    </a:lnTo>
                    <a:lnTo>
                      <a:pt x="181" y="21"/>
                    </a:lnTo>
                    <a:lnTo>
                      <a:pt x="191" y="18"/>
                    </a:lnTo>
                    <a:lnTo>
                      <a:pt x="204" y="12"/>
                    </a:lnTo>
                    <a:lnTo>
                      <a:pt x="209" y="12"/>
                    </a:lnTo>
                    <a:lnTo>
                      <a:pt x="213" y="15"/>
                    </a:lnTo>
                    <a:lnTo>
                      <a:pt x="216" y="18"/>
                    </a:lnTo>
                    <a:lnTo>
                      <a:pt x="220" y="24"/>
                    </a:lnTo>
                    <a:lnTo>
                      <a:pt x="223" y="30"/>
                    </a:lnTo>
                    <a:lnTo>
                      <a:pt x="221" y="47"/>
                    </a:lnTo>
                    <a:lnTo>
                      <a:pt x="218" y="62"/>
                    </a:lnTo>
                    <a:lnTo>
                      <a:pt x="214" y="68"/>
                    </a:lnTo>
                    <a:lnTo>
                      <a:pt x="209" y="71"/>
                    </a:lnTo>
                    <a:lnTo>
                      <a:pt x="202" y="74"/>
                    </a:lnTo>
                    <a:lnTo>
                      <a:pt x="193" y="77"/>
                    </a:lnTo>
                    <a:lnTo>
                      <a:pt x="172" y="77"/>
                    </a:lnTo>
                    <a:lnTo>
                      <a:pt x="151" y="71"/>
                    </a:lnTo>
                    <a:lnTo>
                      <a:pt x="138" y="56"/>
                    </a:lnTo>
                    <a:lnTo>
                      <a:pt x="122" y="47"/>
                    </a:lnTo>
                    <a:lnTo>
                      <a:pt x="114" y="50"/>
                    </a:lnTo>
                    <a:lnTo>
                      <a:pt x="107" y="53"/>
                    </a:lnTo>
                    <a:lnTo>
                      <a:pt x="99" y="56"/>
                    </a:lnTo>
                    <a:lnTo>
                      <a:pt x="92" y="59"/>
                    </a:lnTo>
                    <a:lnTo>
                      <a:pt x="82" y="71"/>
                    </a:lnTo>
                    <a:lnTo>
                      <a:pt x="71" y="80"/>
                    </a:lnTo>
                    <a:lnTo>
                      <a:pt x="69" y="104"/>
                    </a:lnTo>
                    <a:lnTo>
                      <a:pt x="69" y="127"/>
                    </a:lnTo>
                    <a:lnTo>
                      <a:pt x="71" y="172"/>
                    </a:lnTo>
                    <a:lnTo>
                      <a:pt x="73" y="189"/>
                    </a:lnTo>
                    <a:lnTo>
                      <a:pt x="73" y="195"/>
                    </a:lnTo>
                    <a:lnTo>
                      <a:pt x="71" y="204"/>
                    </a:lnTo>
                    <a:lnTo>
                      <a:pt x="68" y="210"/>
                    </a:lnTo>
                    <a:lnTo>
                      <a:pt x="62" y="213"/>
                    </a:lnTo>
                    <a:lnTo>
                      <a:pt x="57" y="216"/>
                    </a:lnTo>
                    <a:lnTo>
                      <a:pt x="55" y="216"/>
                    </a:lnTo>
                    <a:lnTo>
                      <a:pt x="45" y="213"/>
                    </a:lnTo>
                    <a:lnTo>
                      <a:pt x="36" y="210"/>
                    </a:lnTo>
                    <a:lnTo>
                      <a:pt x="23" y="198"/>
                    </a:lnTo>
                    <a:lnTo>
                      <a:pt x="13" y="181"/>
                    </a:lnTo>
                    <a:lnTo>
                      <a:pt x="2" y="163"/>
                    </a:lnTo>
                    <a:lnTo>
                      <a:pt x="0" y="148"/>
                    </a:lnTo>
                    <a:lnTo>
                      <a:pt x="2" y="133"/>
                    </a:lnTo>
                    <a:lnTo>
                      <a:pt x="6" y="121"/>
                    </a:lnTo>
                    <a:lnTo>
                      <a:pt x="13" y="107"/>
                    </a:lnTo>
                    <a:lnTo>
                      <a:pt x="18" y="98"/>
                    </a:lnTo>
                    <a:lnTo>
                      <a:pt x="25" y="89"/>
                    </a:lnTo>
                    <a:lnTo>
                      <a:pt x="36" y="83"/>
                    </a:lnTo>
                    <a:lnTo>
                      <a:pt x="46" y="77"/>
                    </a:lnTo>
                    <a:lnTo>
                      <a:pt x="75" y="59"/>
                    </a:lnTo>
                    <a:lnTo>
                      <a:pt x="105" y="39"/>
                    </a:lnTo>
                    <a:lnTo>
                      <a:pt x="108" y="27"/>
                    </a:lnTo>
                    <a:lnTo>
                      <a:pt x="112" y="15"/>
                    </a:lnTo>
                    <a:lnTo>
                      <a:pt x="119" y="6"/>
                    </a:lnTo>
                    <a:lnTo>
                      <a:pt x="130" y="0"/>
                    </a:lnTo>
                    <a:lnTo>
                      <a:pt x="138" y="6"/>
                    </a:lnTo>
                    <a:lnTo>
                      <a:pt x="145" y="9"/>
                    </a:lnTo>
                    <a:lnTo>
                      <a:pt x="149" y="15"/>
                    </a:lnTo>
                    <a:lnTo>
                      <a:pt x="156" y="24"/>
                    </a:ln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2700000" scaled="1"/>
              </a:gradFill>
              <a:ln w="127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8" name="Group 162"/>
          <p:cNvGrpSpPr>
            <a:grpSpLocks/>
          </p:cNvGrpSpPr>
          <p:nvPr/>
        </p:nvGrpSpPr>
        <p:grpSpPr bwMode="auto">
          <a:xfrm>
            <a:off x="4643438" y="4724400"/>
            <a:ext cx="1211262" cy="827088"/>
            <a:chOff x="2925" y="2976"/>
            <a:chExt cx="763" cy="521"/>
          </a:xfrm>
        </p:grpSpPr>
        <p:grpSp>
          <p:nvGrpSpPr>
            <p:cNvPr id="9266" name="Group 163"/>
            <p:cNvGrpSpPr>
              <a:grpSpLocks/>
            </p:cNvGrpSpPr>
            <p:nvPr/>
          </p:nvGrpSpPr>
          <p:grpSpPr bwMode="auto">
            <a:xfrm rot="-580464">
              <a:off x="3061" y="2976"/>
              <a:ext cx="627" cy="521"/>
              <a:chOff x="113" y="1207"/>
              <a:chExt cx="2087" cy="1769"/>
            </a:xfrm>
          </p:grpSpPr>
          <p:sp>
            <p:nvSpPr>
              <p:cNvPr id="9272" name="Freeform 164"/>
              <p:cNvSpPr>
                <a:spLocks/>
              </p:cNvSpPr>
              <p:nvPr/>
            </p:nvSpPr>
            <p:spPr bwMode="auto">
              <a:xfrm>
                <a:off x="113" y="1207"/>
                <a:ext cx="2086" cy="1769"/>
              </a:xfrm>
              <a:custGeom>
                <a:avLst/>
                <a:gdLst>
                  <a:gd name="T0" fmla="*/ 2147483647 w 531"/>
                  <a:gd name="T1" fmla="*/ 2147483647 h 428"/>
                  <a:gd name="T2" fmla="*/ 2147483647 w 531"/>
                  <a:gd name="T3" fmla="*/ 2147483647 h 428"/>
                  <a:gd name="T4" fmla="*/ 2147483647 w 531"/>
                  <a:gd name="T5" fmla="*/ 2147483647 h 428"/>
                  <a:gd name="T6" fmla="*/ 2147483647 w 531"/>
                  <a:gd name="T7" fmla="*/ 2147483647 h 428"/>
                  <a:gd name="T8" fmla="*/ 2147483647 w 531"/>
                  <a:gd name="T9" fmla="*/ 2147483647 h 428"/>
                  <a:gd name="T10" fmla="*/ 2147483647 w 531"/>
                  <a:gd name="T11" fmla="*/ 2147483647 h 428"/>
                  <a:gd name="T12" fmla="*/ 2147483647 w 531"/>
                  <a:gd name="T13" fmla="*/ 2147483647 h 428"/>
                  <a:gd name="T14" fmla="*/ 2147483647 w 531"/>
                  <a:gd name="T15" fmla="*/ 2147483647 h 428"/>
                  <a:gd name="T16" fmla="*/ 2147483647 w 531"/>
                  <a:gd name="T17" fmla="*/ 2147483647 h 428"/>
                  <a:gd name="T18" fmla="*/ 2147483647 w 531"/>
                  <a:gd name="T19" fmla="*/ 2147483647 h 428"/>
                  <a:gd name="T20" fmla="*/ 2147483647 w 531"/>
                  <a:gd name="T21" fmla="*/ 2147483647 h 428"/>
                  <a:gd name="T22" fmla="*/ 2147483647 w 531"/>
                  <a:gd name="T23" fmla="*/ 2147483647 h 428"/>
                  <a:gd name="T24" fmla="*/ 2147483647 w 531"/>
                  <a:gd name="T25" fmla="*/ 2147483647 h 428"/>
                  <a:gd name="T26" fmla="*/ 2147483647 w 531"/>
                  <a:gd name="T27" fmla="*/ 2147483647 h 428"/>
                  <a:gd name="T28" fmla="*/ 2147483647 w 531"/>
                  <a:gd name="T29" fmla="*/ 2147483647 h 428"/>
                  <a:gd name="T30" fmla="*/ 2147483647 w 531"/>
                  <a:gd name="T31" fmla="*/ 2147483647 h 428"/>
                  <a:gd name="T32" fmla="*/ 2147483647 w 531"/>
                  <a:gd name="T33" fmla="*/ 2147483647 h 428"/>
                  <a:gd name="T34" fmla="*/ 2147483647 w 531"/>
                  <a:gd name="T35" fmla="*/ 2147483647 h 428"/>
                  <a:gd name="T36" fmla="*/ 2147483647 w 531"/>
                  <a:gd name="T37" fmla="*/ 2147483647 h 428"/>
                  <a:gd name="T38" fmla="*/ 2147483647 w 531"/>
                  <a:gd name="T39" fmla="*/ 2147483647 h 428"/>
                  <a:gd name="T40" fmla="*/ 2147483647 w 531"/>
                  <a:gd name="T41" fmla="*/ 2147483647 h 428"/>
                  <a:gd name="T42" fmla="*/ 2147483647 w 531"/>
                  <a:gd name="T43" fmla="*/ 2147483647 h 428"/>
                  <a:gd name="T44" fmla="*/ 2147483647 w 531"/>
                  <a:gd name="T45" fmla="*/ 2147483647 h 428"/>
                  <a:gd name="T46" fmla="*/ 2147483647 w 531"/>
                  <a:gd name="T47" fmla="*/ 2147483647 h 428"/>
                  <a:gd name="T48" fmla="*/ 2147483647 w 531"/>
                  <a:gd name="T49" fmla="*/ 2147483647 h 428"/>
                  <a:gd name="T50" fmla="*/ 2147483647 w 531"/>
                  <a:gd name="T51" fmla="*/ 0 h 428"/>
                  <a:gd name="T52" fmla="*/ 2147483647 w 531"/>
                  <a:gd name="T53" fmla="*/ 2147483647 h 428"/>
                  <a:gd name="T54" fmla="*/ 2147483647 w 531"/>
                  <a:gd name="T55" fmla="*/ 2147483647 h 428"/>
                  <a:gd name="T56" fmla="*/ 2147483647 w 531"/>
                  <a:gd name="T57" fmla="*/ 2147483647 h 428"/>
                  <a:gd name="T58" fmla="*/ 2147483647 w 531"/>
                  <a:gd name="T59" fmla="*/ 2147483647 h 42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31"/>
                  <a:gd name="T91" fmla="*/ 0 h 428"/>
                  <a:gd name="T92" fmla="*/ 531 w 531"/>
                  <a:gd name="T93" fmla="*/ 428 h 42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31" h="428">
                    <a:moveTo>
                      <a:pt x="24" y="64"/>
                    </a:moveTo>
                    <a:cubicBezTo>
                      <a:pt x="0" y="88"/>
                      <a:pt x="6" y="108"/>
                      <a:pt x="12" y="144"/>
                    </a:cubicBezTo>
                    <a:cubicBezTo>
                      <a:pt x="14" y="156"/>
                      <a:pt x="20" y="168"/>
                      <a:pt x="24" y="180"/>
                    </a:cubicBezTo>
                    <a:cubicBezTo>
                      <a:pt x="25" y="184"/>
                      <a:pt x="28" y="192"/>
                      <a:pt x="28" y="192"/>
                    </a:cubicBezTo>
                    <a:cubicBezTo>
                      <a:pt x="22" y="210"/>
                      <a:pt x="14" y="223"/>
                      <a:pt x="8" y="240"/>
                    </a:cubicBezTo>
                    <a:cubicBezTo>
                      <a:pt x="11" y="258"/>
                      <a:pt x="12" y="281"/>
                      <a:pt x="24" y="296"/>
                    </a:cubicBezTo>
                    <a:cubicBezTo>
                      <a:pt x="31" y="305"/>
                      <a:pt x="48" y="320"/>
                      <a:pt x="48" y="320"/>
                    </a:cubicBezTo>
                    <a:cubicBezTo>
                      <a:pt x="53" y="335"/>
                      <a:pt x="60" y="345"/>
                      <a:pt x="64" y="360"/>
                    </a:cubicBezTo>
                    <a:cubicBezTo>
                      <a:pt x="65" y="364"/>
                      <a:pt x="65" y="370"/>
                      <a:pt x="68" y="372"/>
                    </a:cubicBezTo>
                    <a:cubicBezTo>
                      <a:pt x="75" y="377"/>
                      <a:pt x="84" y="377"/>
                      <a:pt x="92" y="380"/>
                    </a:cubicBezTo>
                    <a:cubicBezTo>
                      <a:pt x="96" y="381"/>
                      <a:pt x="104" y="384"/>
                      <a:pt x="104" y="384"/>
                    </a:cubicBezTo>
                    <a:cubicBezTo>
                      <a:pt x="119" y="379"/>
                      <a:pt x="125" y="369"/>
                      <a:pt x="140" y="364"/>
                    </a:cubicBezTo>
                    <a:cubicBezTo>
                      <a:pt x="165" y="372"/>
                      <a:pt x="173" y="388"/>
                      <a:pt x="204" y="396"/>
                    </a:cubicBezTo>
                    <a:cubicBezTo>
                      <a:pt x="208" y="396"/>
                      <a:pt x="252" y="386"/>
                      <a:pt x="268" y="396"/>
                    </a:cubicBezTo>
                    <a:cubicBezTo>
                      <a:pt x="279" y="404"/>
                      <a:pt x="304" y="416"/>
                      <a:pt x="304" y="416"/>
                    </a:cubicBezTo>
                    <a:cubicBezTo>
                      <a:pt x="336" y="414"/>
                      <a:pt x="375" y="428"/>
                      <a:pt x="400" y="408"/>
                    </a:cubicBezTo>
                    <a:cubicBezTo>
                      <a:pt x="429" y="385"/>
                      <a:pt x="446" y="360"/>
                      <a:pt x="484" y="352"/>
                    </a:cubicBezTo>
                    <a:cubicBezTo>
                      <a:pt x="505" y="311"/>
                      <a:pt x="489" y="348"/>
                      <a:pt x="496" y="256"/>
                    </a:cubicBezTo>
                    <a:cubicBezTo>
                      <a:pt x="498" y="225"/>
                      <a:pt x="517" y="201"/>
                      <a:pt x="524" y="172"/>
                    </a:cubicBezTo>
                    <a:cubicBezTo>
                      <a:pt x="522" y="130"/>
                      <a:pt x="531" y="52"/>
                      <a:pt x="488" y="24"/>
                    </a:cubicBezTo>
                    <a:cubicBezTo>
                      <a:pt x="479" y="25"/>
                      <a:pt x="469" y="26"/>
                      <a:pt x="460" y="28"/>
                    </a:cubicBezTo>
                    <a:cubicBezTo>
                      <a:pt x="452" y="30"/>
                      <a:pt x="436" y="36"/>
                      <a:pt x="436" y="36"/>
                    </a:cubicBezTo>
                    <a:cubicBezTo>
                      <a:pt x="417" y="30"/>
                      <a:pt x="407" y="14"/>
                      <a:pt x="388" y="8"/>
                    </a:cubicBezTo>
                    <a:cubicBezTo>
                      <a:pt x="336" y="9"/>
                      <a:pt x="284" y="16"/>
                      <a:pt x="232" y="16"/>
                    </a:cubicBezTo>
                    <a:cubicBezTo>
                      <a:pt x="219" y="16"/>
                      <a:pt x="198" y="12"/>
                      <a:pt x="184" y="8"/>
                    </a:cubicBezTo>
                    <a:cubicBezTo>
                      <a:pt x="176" y="6"/>
                      <a:pt x="160" y="0"/>
                      <a:pt x="160" y="0"/>
                    </a:cubicBezTo>
                    <a:cubicBezTo>
                      <a:pt x="120" y="3"/>
                      <a:pt x="98" y="1"/>
                      <a:pt x="72" y="32"/>
                    </a:cubicBezTo>
                    <a:cubicBezTo>
                      <a:pt x="57" y="50"/>
                      <a:pt x="48" y="58"/>
                      <a:pt x="28" y="68"/>
                    </a:cubicBezTo>
                    <a:cubicBezTo>
                      <a:pt x="24" y="70"/>
                      <a:pt x="19" y="79"/>
                      <a:pt x="16" y="76"/>
                    </a:cubicBezTo>
                    <a:cubicBezTo>
                      <a:pt x="13" y="73"/>
                      <a:pt x="21" y="68"/>
                      <a:pt x="24" y="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CC99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3" name="Oval 165"/>
              <p:cNvSpPr>
                <a:spLocks noChangeArrowheads="1"/>
              </p:cNvSpPr>
              <p:nvPr/>
            </p:nvSpPr>
            <p:spPr bwMode="auto">
              <a:xfrm>
                <a:off x="839" y="1842"/>
                <a:ext cx="501" cy="461"/>
              </a:xfrm>
              <a:prstGeom prst="ellipse">
                <a:avLst/>
              </a:prstGeom>
              <a:gradFill rotWithShape="0">
                <a:gsLst>
                  <a:gs pos="0">
                    <a:srgbClr val="FF6600"/>
                  </a:gs>
                  <a:gs pos="100000">
                    <a:srgbClr val="762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4" name="Oval 166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5" name="Oval 167"/>
              <p:cNvSpPr>
                <a:spLocks noChangeArrowheads="1"/>
              </p:cNvSpPr>
              <p:nvPr/>
            </p:nvSpPr>
            <p:spPr bwMode="auto">
              <a:xfrm>
                <a:off x="2018" y="2251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6" name="Oval 168"/>
              <p:cNvSpPr>
                <a:spLocks noChangeArrowheads="1"/>
              </p:cNvSpPr>
              <p:nvPr/>
            </p:nvSpPr>
            <p:spPr bwMode="auto">
              <a:xfrm>
                <a:off x="158" y="1434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7" name="Oval 169"/>
              <p:cNvSpPr>
                <a:spLocks noChangeArrowheads="1"/>
              </p:cNvSpPr>
              <p:nvPr/>
            </p:nvSpPr>
            <p:spPr bwMode="auto">
              <a:xfrm>
                <a:off x="158" y="2024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8" name="Oval 170"/>
              <p:cNvSpPr>
                <a:spLocks noChangeArrowheads="1"/>
              </p:cNvSpPr>
              <p:nvPr/>
            </p:nvSpPr>
            <p:spPr bwMode="auto">
              <a:xfrm>
                <a:off x="793" y="2795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79" name="Oval 171"/>
              <p:cNvSpPr>
                <a:spLocks noChangeArrowheads="1"/>
              </p:cNvSpPr>
              <p:nvPr/>
            </p:nvSpPr>
            <p:spPr bwMode="auto">
              <a:xfrm>
                <a:off x="1655" y="2840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80" name="Oval 172"/>
              <p:cNvSpPr>
                <a:spLocks noChangeArrowheads="1"/>
              </p:cNvSpPr>
              <p:nvPr/>
            </p:nvSpPr>
            <p:spPr bwMode="auto">
              <a:xfrm>
                <a:off x="1111" y="1253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81" name="Oval 173"/>
              <p:cNvSpPr>
                <a:spLocks noChangeArrowheads="1"/>
              </p:cNvSpPr>
              <p:nvPr/>
            </p:nvSpPr>
            <p:spPr bwMode="auto">
              <a:xfrm>
                <a:off x="1746" y="1298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267" name="Group 174"/>
            <p:cNvGrpSpPr>
              <a:grpSpLocks/>
            </p:cNvGrpSpPr>
            <p:nvPr/>
          </p:nvGrpSpPr>
          <p:grpSpPr bwMode="auto">
            <a:xfrm rot="5234339">
              <a:off x="2923" y="3251"/>
              <a:ext cx="171" cy="168"/>
              <a:chOff x="726" y="1632"/>
              <a:chExt cx="378" cy="242"/>
            </a:xfrm>
          </p:grpSpPr>
          <p:sp>
            <p:nvSpPr>
              <p:cNvPr id="9268" name="Freeform 175"/>
              <p:cNvSpPr>
                <a:spLocks/>
              </p:cNvSpPr>
              <p:nvPr/>
            </p:nvSpPr>
            <p:spPr bwMode="auto">
              <a:xfrm>
                <a:off x="726" y="1632"/>
                <a:ext cx="119" cy="69"/>
              </a:xfrm>
              <a:custGeom>
                <a:avLst/>
                <a:gdLst>
                  <a:gd name="T0" fmla="*/ 22 w 119"/>
                  <a:gd name="T1" fmla="*/ 16 h 69"/>
                  <a:gd name="T2" fmla="*/ 35 w 119"/>
                  <a:gd name="T3" fmla="*/ 5 h 69"/>
                  <a:gd name="T4" fmla="*/ 51 w 119"/>
                  <a:gd name="T5" fmla="*/ 0 h 69"/>
                  <a:gd name="T6" fmla="*/ 60 w 119"/>
                  <a:gd name="T7" fmla="*/ 0 h 69"/>
                  <a:gd name="T8" fmla="*/ 65 w 119"/>
                  <a:gd name="T9" fmla="*/ 3 h 69"/>
                  <a:gd name="T10" fmla="*/ 73 w 119"/>
                  <a:gd name="T11" fmla="*/ 3 h 69"/>
                  <a:gd name="T12" fmla="*/ 81 w 119"/>
                  <a:gd name="T13" fmla="*/ 5 h 69"/>
                  <a:gd name="T14" fmla="*/ 86 w 119"/>
                  <a:gd name="T15" fmla="*/ 8 h 69"/>
                  <a:gd name="T16" fmla="*/ 91 w 119"/>
                  <a:gd name="T17" fmla="*/ 11 h 69"/>
                  <a:gd name="T18" fmla="*/ 102 w 119"/>
                  <a:gd name="T19" fmla="*/ 24 h 69"/>
                  <a:gd name="T20" fmla="*/ 109 w 119"/>
                  <a:gd name="T21" fmla="*/ 30 h 69"/>
                  <a:gd name="T22" fmla="*/ 115 w 119"/>
                  <a:gd name="T23" fmla="*/ 33 h 69"/>
                  <a:gd name="T24" fmla="*/ 118 w 119"/>
                  <a:gd name="T25" fmla="*/ 44 h 69"/>
                  <a:gd name="T26" fmla="*/ 118 w 119"/>
                  <a:gd name="T27" fmla="*/ 54 h 69"/>
                  <a:gd name="T28" fmla="*/ 117 w 119"/>
                  <a:gd name="T29" fmla="*/ 60 h 69"/>
                  <a:gd name="T30" fmla="*/ 114 w 119"/>
                  <a:gd name="T31" fmla="*/ 63 h 69"/>
                  <a:gd name="T32" fmla="*/ 110 w 119"/>
                  <a:gd name="T33" fmla="*/ 65 h 69"/>
                  <a:gd name="T34" fmla="*/ 103 w 119"/>
                  <a:gd name="T35" fmla="*/ 68 h 69"/>
                  <a:gd name="T36" fmla="*/ 98 w 119"/>
                  <a:gd name="T37" fmla="*/ 68 h 69"/>
                  <a:gd name="T38" fmla="*/ 94 w 119"/>
                  <a:gd name="T39" fmla="*/ 65 h 69"/>
                  <a:gd name="T40" fmla="*/ 88 w 119"/>
                  <a:gd name="T41" fmla="*/ 63 h 69"/>
                  <a:gd name="T42" fmla="*/ 84 w 119"/>
                  <a:gd name="T43" fmla="*/ 60 h 69"/>
                  <a:gd name="T44" fmla="*/ 77 w 119"/>
                  <a:gd name="T45" fmla="*/ 49 h 69"/>
                  <a:gd name="T46" fmla="*/ 71 w 119"/>
                  <a:gd name="T47" fmla="*/ 52 h 69"/>
                  <a:gd name="T48" fmla="*/ 65 w 119"/>
                  <a:gd name="T49" fmla="*/ 54 h 69"/>
                  <a:gd name="T50" fmla="*/ 60 w 119"/>
                  <a:gd name="T51" fmla="*/ 60 h 69"/>
                  <a:gd name="T52" fmla="*/ 53 w 119"/>
                  <a:gd name="T53" fmla="*/ 63 h 69"/>
                  <a:gd name="T54" fmla="*/ 42 w 119"/>
                  <a:gd name="T55" fmla="*/ 60 h 69"/>
                  <a:gd name="T56" fmla="*/ 31 w 119"/>
                  <a:gd name="T57" fmla="*/ 60 h 69"/>
                  <a:gd name="T58" fmla="*/ 20 w 119"/>
                  <a:gd name="T59" fmla="*/ 57 h 69"/>
                  <a:gd name="T60" fmla="*/ 9 w 119"/>
                  <a:gd name="T61" fmla="*/ 54 h 69"/>
                  <a:gd name="T62" fmla="*/ 2 w 119"/>
                  <a:gd name="T63" fmla="*/ 49 h 69"/>
                  <a:gd name="T64" fmla="*/ 0 w 119"/>
                  <a:gd name="T65" fmla="*/ 44 h 69"/>
                  <a:gd name="T66" fmla="*/ 0 w 119"/>
                  <a:gd name="T67" fmla="*/ 41 h 69"/>
                  <a:gd name="T68" fmla="*/ 1 w 119"/>
                  <a:gd name="T69" fmla="*/ 38 h 69"/>
                  <a:gd name="T70" fmla="*/ 5 w 119"/>
                  <a:gd name="T71" fmla="*/ 35 h 69"/>
                  <a:gd name="T72" fmla="*/ 9 w 119"/>
                  <a:gd name="T73" fmla="*/ 33 h 69"/>
                  <a:gd name="T74" fmla="*/ 12 w 119"/>
                  <a:gd name="T75" fmla="*/ 27 h 69"/>
                  <a:gd name="T76" fmla="*/ 16 w 119"/>
                  <a:gd name="T77" fmla="*/ 22 h 69"/>
                  <a:gd name="T78" fmla="*/ 20 w 119"/>
                  <a:gd name="T79" fmla="*/ 19 h 69"/>
                  <a:gd name="T80" fmla="*/ 22 w 119"/>
                  <a:gd name="T81" fmla="*/ 16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9"/>
                  <a:gd name="T124" fmla="*/ 0 h 69"/>
                  <a:gd name="T125" fmla="*/ 119 w 119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9" h="69">
                    <a:moveTo>
                      <a:pt x="22" y="16"/>
                    </a:moveTo>
                    <a:lnTo>
                      <a:pt x="35" y="5"/>
                    </a:lnTo>
                    <a:lnTo>
                      <a:pt x="51" y="0"/>
                    </a:lnTo>
                    <a:lnTo>
                      <a:pt x="60" y="0"/>
                    </a:lnTo>
                    <a:lnTo>
                      <a:pt x="65" y="3"/>
                    </a:lnTo>
                    <a:lnTo>
                      <a:pt x="73" y="3"/>
                    </a:lnTo>
                    <a:lnTo>
                      <a:pt x="81" y="5"/>
                    </a:lnTo>
                    <a:lnTo>
                      <a:pt x="86" y="8"/>
                    </a:lnTo>
                    <a:lnTo>
                      <a:pt x="91" y="11"/>
                    </a:lnTo>
                    <a:lnTo>
                      <a:pt x="102" y="24"/>
                    </a:lnTo>
                    <a:lnTo>
                      <a:pt x="109" y="30"/>
                    </a:lnTo>
                    <a:lnTo>
                      <a:pt x="115" y="33"/>
                    </a:lnTo>
                    <a:lnTo>
                      <a:pt x="118" y="44"/>
                    </a:lnTo>
                    <a:lnTo>
                      <a:pt x="118" y="54"/>
                    </a:lnTo>
                    <a:lnTo>
                      <a:pt x="117" y="60"/>
                    </a:lnTo>
                    <a:lnTo>
                      <a:pt x="114" y="63"/>
                    </a:lnTo>
                    <a:lnTo>
                      <a:pt x="110" y="65"/>
                    </a:lnTo>
                    <a:lnTo>
                      <a:pt x="103" y="68"/>
                    </a:lnTo>
                    <a:lnTo>
                      <a:pt x="98" y="68"/>
                    </a:lnTo>
                    <a:lnTo>
                      <a:pt x="94" y="65"/>
                    </a:lnTo>
                    <a:lnTo>
                      <a:pt x="88" y="63"/>
                    </a:lnTo>
                    <a:lnTo>
                      <a:pt x="84" y="60"/>
                    </a:lnTo>
                    <a:lnTo>
                      <a:pt x="77" y="49"/>
                    </a:lnTo>
                    <a:lnTo>
                      <a:pt x="71" y="52"/>
                    </a:lnTo>
                    <a:lnTo>
                      <a:pt x="65" y="54"/>
                    </a:lnTo>
                    <a:lnTo>
                      <a:pt x="60" y="60"/>
                    </a:lnTo>
                    <a:lnTo>
                      <a:pt x="53" y="63"/>
                    </a:lnTo>
                    <a:lnTo>
                      <a:pt x="42" y="60"/>
                    </a:lnTo>
                    <a:lnTo>
                      <a:pt x="31" y="60"/>
                    </a:lnTo>
                    <a:lnTo>
                      <a:pt x="20" y="57"/>
                    </a:lnTo>
                    <a:lnTo>
                      <a:pt x="9" y="54"/>
                    </a:lnTo>
                    <a:lnTo>
                      <a:pt x="2" y="49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1" y="38"/>
                    </a:lnTo>
                    <a:lnTo>
                      <a:pt x="5" y="35"/>
                    </a:lnTo>
                    <a:lnTo>
                      <a:pt x="9" y="33"/>
                    </a:lnTo>
                    <a:lnTo>
                      <a:pt x="12" y="27"/>
                    </a:lnTo>
                    <a:lnTo>
                      <a:pt x="16" y="22"/>
                    </a:lnTo>
                    <a:lnTo>
                      <a:pt x="20" y="19"/>
                    </a:lnTo>
                    <a:lnTo>
                      <a:pt x="22" y="16"/>
                    </a:lnTo>
                  </a:path>
                </a:pathLst>
              </a:custGeom>
              <a:solidFill>
                <a:srgbClr val="6600CC"/>
              </a:solidFill>
              <a:ln w="127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9" name="Freeform 176"/>
              <p:cNvSpPr>
                <a:spLocks/>
              </p:cNvSpPr>
              <p:nvPr/>
            </p:nvSpPr>
            <p:spPr bwMode="auto">
              <a:xfrm>
                <a:off x="740" y="1657"/>
                <a:ext cx="223" cy="217"/>
              </a:xfrm>
              <a:custGeom>
                <a:avLst/>
                <a:gdLst>
                  <a:gd name="T0" fmla="*/ 82 w 223"/>
                  <a:gd name="T1" fmla="*/ 12 h 217"/>
                  <a:gd name="T2" fmla="*/ 72 w 223"/>
                  <a:gd name="T3" fmla="*/ 18 h 217"/>
                  <a:gd name="T4" fmla="*/ 54 w 223"/>
                  <a:gd name="T5" fmla="*/ 24 h 217"/>
                  <a:gd name="T6" fmla="*/ 32 w 223"/>
                  <a:gd name="T7" fmla="*/ 18 h 217"/>
                  <a:gd name="T8" fmla="*/ 12 w 223"/>
                  <a:gd name="T9" fmla="*/ 15 h 217"/>
                  <a:gd name="T10" fmla="*/ 4 w 223"/>
                  <a:gd name="T11" fmla="*/ 24 h 217"/>
                  <a:gd name="T12" fmla="*/ 1 w 223"/>
                  <a:gd name="T13" fmla="*/ 48 h 217"/>
                  <a:gd name="T14" fmla="*/ 9 w 223"/>
                  <a:gd name="T15" fmla="*/ 66 h 217"/>
                  <a:gd name="T16" fmla="*/ 21 w 223"/>
                  <a:gd name="T17" fmla="*/ 75 h 217"/>
                  <a:gd name="T18" fmla="*/ 52 w 223"/>
                  <a:gd name="T19" fmla="*/ 78 h 217"/>
                  <a:gd name="T20" fmla="*/ 74 w 223"/>
                  <a:gd name="T21" fmla="*/ 69 h 217"/>
                  <a:gd name="T22" fmla="*/ 102 w 223"/>
                  <a:gd name="T23" fmla="*/ 48 h 217"/>
                  <a:gd name="T24" fmla="*/ 117 w 223"/>
                  <a:gd name="T25" fmla="*/ 51 h 217"/>
                  <a:gd name="T26" fmla="*/ 133 w 223"/>
                  <a:gd name="T27" fmla="*/ 60 h 217"/>
                  <a:gd name="T28" fmla="*/ 153 w 223"/>
                  <a:gd name="T29" fmla="*/ 81 h 217"/>
                  <a:gd name="T30" fmla="*/ 156 w 223"/>
                  <a:gd name="T31" fmla="*/ 126 h 217"/>
                  <a:gd name="T32" fmla="*/ 151 w 223"/>
                  <a:gd name="T33" fmla="*/ 189 h 217"/>
                  <a:gd name="T34" fmla="*/ 153 w 223"/>
                  <a:gd name="T35" fmla="*/ 204 h 217"/>
                  <a:gd name="T36" fmla="*/ 160 w 223"/>
                  <a:gd name="T37" fmla="*/ 213 h 217"/>
                  <a:gd name="T38" fmla="*/ 168 w 223"/>
                  <a:gd name="T39" fmla="*/ 216 h 217"/>
                  <a:gd name="T40" fmla="*/ 187 w 223"/>
                  <a:gd name="T41" fmla="*/ 210 h 217"/>
                  <a:gd name="T42" fmla="*/ 210 w 223"/>
                  <a:gd name="T43" fmla="*/ 180 h 217"/>
                  <a:gd name="T44" fmla="*/ 222 w 223"/>
                  <a:gd name="T45" fmla="*/ 147 h 217"/>
                  <a:gd name="T46" fmla="*/ 219 w 223"/>
                  <a:gd name="T47" fmla="*/ 120 h 217"/>
                  <a:gd name="T48" fmla="*/ 205 w 223"/>
                  <a:gd name="T49" fmla="*/ 99 h 217"/>
                  <a:gd name="T50" fmla="*/ 188 w 223"/>
                  <a:gd name="T51" fmla="*/ 81 h 217"/>
                  <a:gd name="T52" fmla="*/ 164 w 223"/>
                  <a:gd name="T53" fmla="*/ 69 h 217"/>
                  <a:gd name="T54" fmla="*/ 119 w 223"/>
                  <a:gd name="T55" fmla="*/ 39 h 217"/>
                  <a:gd name="T56" fmla="*/ 113 w 223"/>
                  <a:gd name="T57" fmla="*/ 15 h 217"/>
                  <a:gd name="T58" fmla="*/ 94 w 223"/>
                  <a:gd name="T59" fmla="*/ 0 h 217"/>
                  <a:gd name="T60" fmla="*/ 78 w 223"/>
                  <a:gd name="T61" fmla="*/ 9 h 217"/>
                  <a:gd name="T62" fmla="*/ 68 w 223"/>
                  <a:gd name="T63" fmla="*/ 24 h 2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3"/>
                  <a:gd name="T97" fmla="*/ 0 h 217"/>
                  <a:gd name="T98" fmla="*/ 223 w 223"/>
                  <a:gd name="T99" fmla="*/ 217 h 2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3" h="217">
                    <a:moveTo>
                      <a:pt x="89" y="9"/>
                    </a:moveTo>
                    <a:lnTo>
                      <a:pt x="82" y="12"/>
                    </a:lnTo>
                    <a:lnTo>
                      <a:pt x="77" y="15"/>
                    </a:lnTo>
                    <a:lnTo>
                      <a:pt x="72" y="18"/>
                    </a:lnTo>
                    <a:lnTo>
                      <a:pt x="68" y="24"/>
                    </a:lnTo>
                    <a:lnTo>
                      <a:pt x="54" y="24"/>
                    </a:lnTo>
                    <a:lnTo>
                      <a:pt x="43" y="21"/>
                    </a:lnTo>
                    <a:lnTo>
                      <a:pt x="32" y="18"/>
                    </a:lnTo>
                    <a:lnTo>
                      <a:pt x="20" y="12"/>
                    </a:lnTo>
                    <a:lnTo>
                      <a:pt x="12" y="15"/>
                    </a:lnTo>
                    <a:lnTo>
                      <a:pt x="7" y="18"/>
                    </a:lnTo>
                    <a:lnTo>
                      <a:pt x="4" y="24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6" y="60"/>
                    </a:lnTo>
                    <a:lnTo>
                      <a:pt x="9" y="66"/>
                    </a:lnTo>
                    <a:lnTo>
                      <a:pt x="15" y="72"/>
                    </a:lnTo>
                    <a:lnTo>
                      <a:pt x="21" y="75"/>
                    </a:lnTo>
                    <a:lnTo>
                      <a:pt x="31" y="78"/>
                    </a:lnTo>
                    <a:lnTo>
                      <a:pt x="52" y="78"/>
                    </a:lnTo>
                    <a:lnTo>
                      <a:pt x="65" y="75"/>
                    </a:lnTo>
                    <a:lnTo>
                      <a:pt x="74" y="69"/>
                    </a:lnTo>
                    <a:lnTo>
                      <a:pt x="86" y="57"/>
                    </a:lnTo>
                    <a:lnTo>
                      <a:pt x="102" y="48"/>
                    </a:lnTo>
                    <a:lnTo>
                      <a:pt x="111" y="51"/>
                    </a:lnTo>
                    <a:lnTo>
                      <a:pt x="117" y="51"/>
                    </a:lnTo>
                    <a:lnTo>
                      <a:pt x="125" y="54"/>
                    </a:lnTo>
                    <a:lnTo>
                      <a:pt x="133" y="60"/>
                    </a:lnTo>
                    <a:lnTo>
                      <a:pt x="142" y="72"/>
                    </a:lnTo>
                    <a:lnTo>
                      <a:pt x="153" y="81"/>
                    </a:lnTo>
                    <a:lnTo>
                      <a:pt x="154" y="105"/>
                    </a:lnTo>
                    <a:lnTo>
                      <a:pt x="156" y="126"/>
                    </a:lnTo>
                    <a:lnTo>
                      <a:pt x="153" y="174"/>
                    </a:lnTo>
                    <a:lnTo>
                      <a:pt x="151" y="189"/>
                    </a:lnTo>
                    <a:lnTo>
                      <a:pt x="151" y="195"/>
                    </a:lnTo>
                    <a:lnTo>
                      <a:pt x="153" y="204"/>
                    </a:lnTo>
                    <a:lnTo>
                      <a:pt x="156" y="210"/>
                    </a:lnTo>
                    <a:lnTo>
                      <a:pt x="160" y="213"/>
                    </a:lnTo>
                    <a:lnTo>
                      <a:pt x="167" y="216"/>
                    </a:lnTo>
                    <a:lnTo>
                      <a:pt x="168" y="216"/>
                    </a:lnTo>
                    <a:lnTo>
                      <a:pt x="179" y="213"/>
                    </a:lnTo>
                    <a:lnTo>
                      <a:pt x="187" y="210"/>
                    </a:lnTo>
                    <a:lnTo>
                      <a:pt x="199" y="198"/>
                    </a:lnTo>
                    <a:lnTo>
                      <a:pt x="210" y="180"/>
                    </a:lnTo>
                    <a:lnTo>
                      <a:pt x="221" y="162"/>
                    </a:lnTo>
                    <a:lnTo>
                      <a:pt x="222" y="147"/>
                    </a:lnTo>
                    <a:lnTo>
                      <a:pt x="222" y="135"/>
                    </a:lnTo>
                    <a:lnTo>
                      <a:pt x="219" y="120"/>
                    </a:lnTo>
                    <a:lnTo>
                      <a:pt x="212" y="108"/>
                    </a:lnTo>
                    <a:lnTo>
                      <a:pt x="205" y="99"/>
                    </a:lnTo>
                    <a:lnTo>
                      <a:pt x="198" y="90"/>
                    </a:lnTo>
                    <a:lnTo>
                      <a:pt x="188" y="81"/>
                    </a:lnTo>
                    <a:lnTo>
                      <a:pt x="177" y="78"/>
                    </a:lnTo>
                    <a:lnTo>
                      <a:pt x="164" y="69"/>
                    </a:lnTo>
                    <a:lnTo>
                      <a:pt x="150" y="60"/>
                    </a:lnTo>
                    <a:lnTo>
                      <a:pt x="119" y="39"/>
                    </a:lnTo>
                    <a:lnTo>
                      <a:pt x="116" y="27"/>
                    </a:lnTo>
                    <a:lnTo>
                      <a:pt x="113" y="15"/>
                    </a:lnTo>
                    <a:lnTo>
                      <a:pt x="105" y="6"/>
                    </a:lnTo>
                    <a:lnTo>
                      <a:pt x="94" y="0"/>
                    </a:lnTo>
                    <a:lnTo>
                      <a:pt x="85" y="6"/>
                    </a:lnTo>
                    <a:lnTo>
                      <a:pt x="78" y="9"/>
                    </a:lnTo>
                    <a:lnTo>
                      <a:pt x="74" y="15"/>
                    </a:lnTo>
                    <a:lnTo>
                      <a:pt x="68" y="2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18900000" scaled="1"/>
              </a:gradFill>
              <a:ln w="12700" cap="rnd">
                <a:solidFill>
                  <a:srgbClr val="66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0" name="Freeform 177"/>
              <p:cNvSpPr>
                <a:spLocks/>
              </p:cNvSpPr>
              <p:nvPr/>
            </p:nvSpPr>
            <p:spPr bwMode="auto">
              <a:xfrm>
                <a:off x="962" y="1632"/>
                <a:ext cx="121" cy="69"/>
              </a:xfrm>
              <a:custGeom>
                <a:avLst/>
                <a:gdLst>
                  <a:gd name="T0" fmla="*/ 22 w 121"/>
                  <a:gd name="T1" fmla="*/ 16 h 69"/>
                  <a:gd name="T2" fmla="*/ 36 w 121"/>
                  <a:gd name="T3" fmla="*/ 5 h 69"/>
                  <a:gd name="T4" fmla="*/ 54 w 121"/>
                  <a:gd name="T5" fmla="*/ 0 h 69"/>
                  <a:gd name="T6" fmla="*/ 61 w 121"/>
                  <a:gd name="T7" fmla="*/ 0 h 69"/>
                  <a:gd name="T8" fmla="*/ 68 w 121"/>
                  <a:gd name="T9" fmla="*/ 3 h 69"/>
                  <a:gd name="T10" fmla="*/ 76 w 121"/>
                  <a:gd name="T11" fmla="*/ 3 h 69"/>
                  <a:gd name="T12" fmla="*/ 83 w 121"/>
                  <a:gd name="T13" fmla="*/ 5 h 69"/>
                  <a:gd name="T14" fmla="*/ 92 w 121"/>
                  <a:gd name="T15" fmla="*/ 11 h 69"/>
                  <a:gd name="T16" fmla="*/ 104 w 121"/>
                  <a:gd name="T17" fmla="*/ 24 h 69"/>
                  <a:gd name="T18" fmla="*/ 111 w 121"/>
                  <a:gd name="T19" fmla="*/ 30 h 69"/>
                  <a:gd name="T20" fmla="*/ 118 w 121"/>
                  <a:gd name="T21" fmla="*/ 33 h 69"/>
                  <a:gd name="T22" fmla="*/ 120 w 121"/>
                  <a:gd name="T23" fmla="*/ 44 h 69"/>
                  <a:gd name="T24" fmla="*/ 120 w 121"/>
                  <a:gd name="T25" fmla="*/ 54 h 69"/>
                  <a:gd name="T26" fmla="*/ 117 w 121"/>
                  <a:gd name="T27" fmla="*/ 63 h 69"/>
                  <a:gd name="T28" fmla="*/ 111 w 121"/>
                  <a:gd name="T29" fmla="*/ 65 h 69"/>
                  <a:gd name="T30" fmla="*/ 104 w 121"/>
                  <a:gd name="T31" fmla="*/ 68 h 69"/>
                  <a:gd name="T32" fmla="*/ 99 w 121"/>
                  <a:gd name="T33" fmla="*/ 68 h 69"/>
                  <a:gd name="T34" fmla="*/ 94 w 121"/>
                  <a:gd name="T35" fmla="*/ 65 h 69"/>
                  <a:gd name="T36" fmla="*/ 89 w 121"/>
                  <a:gd name="T37" fmla="*/ 63 h 69"/>
                  <a:gd name="T38" fmla="*/ 85 w 121"/>
                  <a:gd name="T39" fmla="*/ 60 h 69"/>
                  <a:gd name="T40" fmla="*/ 80 w 121"/>
                  <a:gd name="T41" fmla="*/ 49 h 69"/>
                  <a:gd name="T42" fmla="*/ 73 w 121"/>
                  <a:gd name="T43" fmla="*/ 52 h 69"/>
                  <a:gd name="T44" fmla="*/ 66 w 121"/>
                  <a:gd name="T45" fmla="*/ 54 h 69"/>
                  <a:gd name="T46" fmla="*/ 61 w 121"/>
                  <a:gd name="T47" fmla="*/ 60 h 69"/>
                  <a:gd name="T48" fmla="*/ 56 w 121"/>
                  <a:gd name="T49" fmla="*/ 63 h 69"/>
                  <a:gd name="T50" fmla="*/ 43 w 121"/>
                  <a:gd name="T51" fmla="*/ 60 h 69"/>
                  <a:gd name="T52" fmla="*/ 33 w 121"/>
                  <a:gd name="T53" fmla="*/ 60 h 69"/>
                  <a:gd name="T54" fmla="*/ 22 w 121"/>
                  <a:gd name="T55" fmla="*/ 57 h 69"/>
                  <a:gd name="T56" fmla="*/ 10 w 121"/>
                  <a:gd name="T57" fmla="*/ 54 h 69"/>
                  <a:gd name="T58" fmla="*/ 3 w 121"/>
                  <a:gd name="T59" fmla="*/ 49 h 69"/>
                  <a:gd name="T60" fmla="*/ 0 w 121"/>
                  <a:gd name="T61" fmla="*/ 44 h 69"/>
                  <a:gd name="T62" fmla="*/ 2 w 121"/>
                  <a:gd name="T63" fmla="*/ 38 h 69"/>
                  <a:gd name="T64" fmla="*/ 5 w 121"/>
                  <a:gd name="T65" fmla="*/ 35 h 69"/>
                  <a:gd name="T66" fmla="*/ 10 w 121"/>
                  <a:gd name="T67" fmla="*/ 33 h 69"/>
                  <a:gd name="T68" fmla="*/ 14 w 121"/>
                  <a:gd name="T69" fmla="*/ 27 h 69"/>
                  <a:gd name="T70" fmla="*/ 17 w 121"/>
                  <a:gd name="T71" fmla="*/ 22 h 69"/>
                  <a:gd name="T72" fmla="*/ 21 w 121"/>
                  <a:gd name="T73" fmla="*/ 19 h 69"/>
                  <a:gd name="T74" fmla="*/ 22 w 121"/>
                  <a:gd name="T75" fmla="*/ 16 h 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1"/>
                  <a:gd name="T115" fmla="*/ 0 h 69"/>
                  <a:gd name="T116" fmla="*/ 121 w 121"/>
                  <a:gd name="T117" fmla="*/ 69 h 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1" h="69">
                    <a:moveTo>
                      <a:pt x="22" y="16"/>
                    </a:moveTo>
                    <a:lnTo>
                      <a:pt x="36" y="5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3"/>
                    </a:lnTo>
                    <a:lnTo>
                      <a:pt x="76" y="3"/>
                    </a:lnTo>
                    <a:lnTo>
                      <a:pt x="83" y="5"/>
                    </a:lnTo>
                    <a:lnTo>
                      <a:pt x="92" y="11"/>
                    </a:lnTo>
                    <a:lnTo>
                      <a:pt x="104" y="24"/>
                    </a:lnTo>
                    <a:lnTo>
                      <a:pt x="111" y="30"/>
                    </a:lnTo>
                    <a:lnTo>
                      <a:pt x="118" y="33"/>
                    </a:lnTo>
                    <a:lnTo>
                      <a:pt x="120" y="44"/>
                    </a:lnTo>
                    <a:lnTo>
                      <a:pt x="120" y="54"/>
                    </a:lnTo>
                    <a:lnTo>
                      <a:pt x="117" y="63"/>
                    </a:lnTo>
                    <a:lnTo>
                      <a:pt x="111" y="65"/>
                    </a:lnTo>
                    <a:lnTo>
                      <a:pt x="104" y="68"/>
                    </a:lnTo>
                    <a:lnTo>
                      <a:pt x="99" y="68"/>
                    </a:lnTo>
                    <a:lnTo>
                      <a:pt x="94" y="65"/>
                    </a:lnTo>
                    <a:lnTo>
                      <a:pt x="89" y="63"/>
                    </a:lnTo>
                    <a:lnTo>
                      <a:pt x="85" y="60"/>
                    </a:lnTo>
                    <a:lnTo>
                      <a:pt x="80" y="49"/>
                    </a:lnTo>
                    <a:lnTo>
                      <a:pt x="73" y="52"/>
                    </a:lnTo>
                    <a:lnTo>
                      <a:pt x="66" y="54"/>
                    </a:lnTo>
                    <a:lnTo>
                      <a:pt x="61" y="60"/>
                    </a:lnTo>
                    <a:lnTo>
                      <a:pt x="56" y="63"/>
                    </a:lnTo>
                    <a:lnTo>
                      <a:pt x="43" y="60"/>
                    </a:lnTo>
                    <a:lnTo>
                      <a:pt x="33" y="60"/>
                    </a:lnTo>
                    <a:lnTo>
                      <a:pt x="22" y="57"/>
                    </a:lnTo>
                    <a:lnTo>
                      <a:pt x="10" y="54"/>
                    </a:lnTo>
                    <a:lnTo>
                      <a:pt x="3" y="49"/>
                    </a:lnTo>
                    <a:lnTo>
                      <a:pt x="0" y="44"/>
                    </a:lnTo>
                    <a:lnTo>
                      <a:pt x="2" y="38"/>
                    </a:lnTo>
                    <a:lnTo>
                      <a:pt x="5" y="35"/>
                    </a:lnTo>
                    <a:lnTo>
                      <a:pt x="10" y="33"/>
                    </a:lnTo>
                    <a:lnTo>
                      <a:pt x="14" y="27"/>
                    </a:lnTo>
                    <a:lnTo>
                      <a:pt x="17" y="22"/>
                    </a:lnTo>
                    <a:lnTo>
                      <a:pt x="21" y="19"/>
                    </a:lnTo>
                    <a:lnTo>
                      <a:pt x="22" y="16"/>
                    </a:lnTo>
                  </a:path>
                </a:pathLst>
              </a:custGeom>
              <a:solidFill>
                <a:schemeClr val="hlink"/>
              </a:solidFill>
              <a:ln w="127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1" name="Freeform 178"/>
              <p:cNvSpPr>
                <a:spLocks/>
              </p:cNvSpPr>
              <p:nvPr/>
            </p:nvSpPr>
            <p:spPr bwMode="auto">
              <a:xfrm>
                <a:off x="880" y="1632"/>
                <a:ext cx="224" cy="217"/>
              </a:xfrm>
              <a:custGeom>
                <a:avLst/>
                <a:gdLst>
                  <a:gd name="T0" fmla="*/ 135 w 224"/>
                  <a:gd name="T1" fmla="*/ 9 h 217"/>
                  <a:gd name="T2" fmla="*/ 142 w 224"/>
                  <a:gd name="T3" fmla="*/ 12 h 217"/>
                  <a:gd name="T4" fmla="*/ 147 w 224"/>
                  <a:gd name="T5" fmla="*/ 15 h 217"/>
                  <a:gd name="T6" fmla="*/ 151 w 224"/>
                  <a:gd name="T7" fmla="*/ 18 h 217"/>
                  <a:gd name="T8" fmla="*/ 156 w 224"/>
                  <a:gd name="T9" fmla="*/ 24 h 217"/>
                  <a:gd name="T10" fmla="*/ 170 w 224"/>
                  <a:gd name="T11" fmla="*/ 24 h 217"/>
                  <a:gd name="T12" fmla="*/ 181 w 224"/>
                  <a:gd name="T13" fmla="*/ 21 h 217"/>
                  <a:gd name="T14" fmla="*/ 191 w 224"/>
                  <a:gd name="T15" fmla="*/ 18 h 217"/>
                  <a:gd name="T16" fmla="*/ 204 w 224"/>
                  <a:gd name="T17" fmla="*/ 12 h 217"/>
                  <a:gd name="T18" fmla="*/ 209 w 224"/>
                  <a:gd name="T19" fmla="*/ 12 h 217"/>
                  <a:gd name="T20" fmla="*/ 213 w 224"/>
                  <a:gd name="T21" fmla="*/ 15 h 217"/>
                  <a:gd name="T22" fmla="*/ 216 w 224"/>
                  <a:gd name="T23" fmla="*/ 18 h 217"/>
                  <a:gd name="T24" fmla="*/ 220 w 224"/>
                  <a:gd name="T25" fmla="*/ 24 h 217"/>
                  <a:gd name="T26" fmla="*/ 223 w 224"/>
                  <a:gd name="T27" fmla="*/ 30 h 217"/>
                  <a:gd name="T28" fmla="*/ 221 w 224"/>
                  <a:gd name="T29" fmla="*/ 47 h 217"/>
                  <a:gd name="T30" fmla="*/ 218 w 224"/>
                  <a:gd name="T31" fmla="*/ 62 h 217"/>
                  <a:gd name="T32" fmla="*/ 214 w 224"/>
                  <a:gd name="T33" fmla="*/ 68 h 217"/>
                  <a:gd name="T34" fmla="*/ 209 w 224"/>
                  <a:gd name="T35" fmla="*/ 71 h 217"/>
                  <a:gd name="T36" fmla="*/ 202 w 224"/>
                  <a:gd name="T37" fmla="*/ 74 h 217"/>
                  <a:gd name="T38" fmla="*/ 193 w 224"/>
                  <a:gd name="T39" fmla="*/ 77 h 217"/>
                  <a:gd name="T40" fmla="*/ 172 w 224"/>
                  <a:gd name="T41" fmla="*/ 77 h 217"/>
                  <a:gd name="T42" fmla="*/ 151 w 224"/>
                  <a:gd name="T43" fmla="*/ 71 h 217"/>
                  <a:gd name="T44" fmla="*/ 138 w 224"/>
                  <a:gd name="T45" fmla="*/ 56 h 217"/>
                  <a:gd name="T46" fmla="*/ 122 w 224"/>
                  <a:gd name="T47" fmla="*/ 47 h 217"/>
                  <a:gd name="T48" fmla="*/ 114 w 224"/>
                  <a:gd name="T49" fmla="*/ 50 h 217"/>
                  <a:gd name="T50" fmla="*/ 107 w 224"/>
                  <a:gd name="T51" fmla="*/ 53 h 217"/>
                  <a:gd name="T52" fmla="*/ 99 w 224"/>
                  <a:gd name="T53" fmla="*/ 56 h 217"/>
                  <a:gd name="T54" fmla="*/ 92 w 224"/>
                  <a:gd name="T55" fmla="*/ 59 h 217"/>
                  <a:gd name="T56" fmla="*/ 82 w 224"/>
                  <a:gd name="T57" fmla="*/ 71 h 217"/>
                  <a:gd name="T58" fmla="*/ 71 w 224"/>
                  <a:gd name="T59" fmla="*/ 80 h 217"/>
                  <a:gd name="T60" fmla="*/ 69 w 224"/>
                  <a:gd name="T61" fmla="*/ 104 h 217"/>
                  <a:gd name="T62" fmla="*/ 69 w 224"/>
                  <a:gd name="T63" fmla="*/ 127 h 217"/>
                  <a:gd name="T64" fmla="*/ 71 w 224"/>
                  <a:gd name="T65" fmla="*/ 172 h 217"/>
                  <a:gd name="T66" fmla="*/ 73 w 224"/>
                  <a:gd name="T67" fmla="*/ 189 h 217"/>
                  <a:gd name="T68" fmla="*/ 73 w 224"/>
                  <a:gd name="T69" fmla="*/ 195 h 217"/>
                  <a:gd name="T70" fmla="*/ 71 w 224"/>
                  <a:gd name="T71" fmla="*/ 204 h 217"/>
                  <a:gd name="T72" fmla="*/ 68 w 224"/>
                  <a:gd name="T73" fmla="*/ 210 h 217"/>
                  <a:gd name="T74" fmla="*/ 62 w 224"/>
                  <a:gd name="T75" fmla="*/ 213 h 217"/>
                  <a:gd name="T76" fmla="*/ 57 w 224"/>
                  <a:gd name="T77" fmla="*/ 216 h 217"/>
                  <a:gd name="T78" fmla="*/ 55 w 224"/>
                  <a:gd name="T79" fmla="*/ 216 h 217"/>
                  <a:gd name="T80" fmla="*/ 45 w 224"/>
                  <a:gd name="T81" fmla="*/ 213 h 217"/>
                  <a:gd name="T82" fmla="*/ 36 w 224"/>
                  <a:gd name="T83" fmla="*/ 210 h 217"/>
                  <a:gd name="T84" fmla="*/ 23 w 224"/>
                  <a:gd name="T85" fmla="*/ 198 h 217"/>
                  <a:gd name="T86" fmla="*/ 13 w 224"/>
                  <a:gd name="T87" fmla="*/ 181 h 217"/>
                  <a:gd name="T88" fmla="*/ 2 w 224"/>
                  <a:gd name="T89" fmla="*/ 163 h 217"/>
                  <a:gd name="T90" fmla="*/ 0 w 224"/>
                  <a:gd name="T91" fmla="*/ 148 h 217"/>
                  <a:gd name="T92" fmla="*/ 2 w 224"/>
                  <a:gd name="T93" fmla="*/ 133 h 217"/>
                  <a:gd name="T94" fmla="*/ 6 w 224"/>
                  <a:gd name="T95" fmla="*/ 121 h 217"/>
                  <a:gd name="T96" fmla="*/ 13 w 224"/>
                  <a:gd name="T97" fmla="*/ 107 h 217"/>
                  <a:gd name="T98" fmla="*/ 18 w 224"/>
                  <a:gd name="T99" fmla="*/ 98 h 217"/>
                  <a:gd name="T100" fmla="*/ 25 w 224"/>
                  <a:gd name="T101" fmla="*/ 89 h 217"/>
                  <a:gd name="T102" fmla="*/ 36 w 224"/>
                  <a:gd name="T103" fmla="*/ 83 h 217"/>
                  <a:gd name="T104" fmla="*/ 46 w 224"/>
                  <a:gd name="T105" fmla="*/ 77 h 217"/>
                  <a:gd name="T106" fmla="*/ 75 w 224"/>
                  <a:gd name="T107" fmla="*/ 59 h 217"/>
                  <a:gd name="T108" fmla="*/ 105 w 224"/>
                  <a:gd name="T109" fmla="*/ 39 h 217"/>
                  <a:gd name="T110" fmla="*/ 108 w 224"/>
                  <a:gd name="T111" fmla="*/ 27 h 217"/>
                  <a:gd name="T112" fmla="*/ 112 w 224"/>
                  <a:gd name="T113" fmla="*/ 15 h 217"/>
                  <a:gd name="T114" fmla="*/ 119 w 224"/>
                  <a:gd name="T115" fmla="*/ 6 h 217"/>
                  <a:gd name="T116" fmla="*/ 130 w 224"/>
                  <a:gd name="T117" fmla="*/ 0 h 217"/>
                  <a:gd name="T118" fmla="*/ 138 w 224"/>
                  <a:gd name="T119" fmla="*/ 6 h 217"/>
                  <a:gd name="T120" fmla="*/ 145 w 224"/>
                  <a:gd name="T121" fmla="*/ 9 h 217"/>
                  <a:gd name="T122" fmla="*/ 149 w 224"/>
                  <a:gd name="T123" fmla="*/ 15 h 217"/>
                  <a:gd name="T124" fmla="*/ 156 w 224"/>
                  <a:gd name="T125" fmla="*/ 24 h 2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24"/>
                  <a:gd name="T190" fmla="*/ 0 h 217"/>
                  <a:gd name="T191" fmla="*/ 224 w 224"/>
                  <a:gd name="T192" fmla="*/ 217 h 2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24" h="217">
                    <a:moveTo>
                      <a:pt x="135" y="9"/>
                    </a:moveTo>
                    <a:lnTo>
                      <a:pt x="142" y="12"/>
                    </a:lnTo>
                    <a:lnTo>
                      <a:pt x="147" y="15"/>
                    </a:lnTo>
                    <a:lnTo>
                      <a:pt x="151" y="18"/>
                    </a:lnTo>
                    <a:lnTo>
                      <a:pt x="156" y="24"/>
                    </a:lnTo>
                    <a:lnTo>
                      <a:pt x="170" y="24"/>
                    </a:lnTo>
                    <a:lnTo>
                      <a:pt x="181" y="21"/>
                    </a:lnTo>
                    <a:lnTo>
                      <a:pt x="191" y="18"/>
                    </a:lnTo>
                    <a:lnTo>
                      <a:pt x="204" y="12"/>
                    </a:lnTo>
                    <a:lnTo>
                      <a:pt x="209" y="12"/>
                    </a:lnTo>
                    <a:lnTo>
                      <a:pt x="213" y="15"/>
                    </a:lnTo>
                    <a:lnTo>
                      <a:pt x="216" y="18"/>
                    </a:lnTo>
                    <a:lnTo>
                      <a:pt x="220" y="24"/>
                    </a:lnTo>
                    <a:lnTo>
                      <a:pt x="223" y="30"/>
                    </a:lnTo>
                    <a:lnTo>
                      <a:pt x="221" y="47"/>
                    </a:lnTo>
                    <a:lnTo>
                      <a:pt x="218" y="62"/>
                    </a:lnTo>
                    <a:lnTo>
                      <a:pt x="214" y="68"/>
                    </a:lnTo>
                    <a:lnTo>
                      <a:pt x="209" y="71"/>
                    </a:lnTo>
                    <a:lnTo>
                      <a:pt x="202" y="74"/>
                    </a:lnTo>
                    <a:lnTo>
                      <a:pt x="193" y="77"/>
                    </a:lnTo>
                    <a:lnTo>
                      <a:pt x="172" y="77"/>
                    </a:lnTo>
                    <a:lnTo>
                      <a:pt x="151" y="71"/>
                    </a:lnTo>
                    <a:lnTo>
                      <a:pt x="138" y="56"/>
                    </a:lnTo>
                    <a:lnTo>
                      <a:pt x="122" y="47"/>
                    </a:lnTo>
                    <a:lnTo>
                      <a:pt x="114" y="50"/>
                    </a:lnTo>
                    <a:lnTo>
                      <a:pt x="107" y="53"/>
                    </a:lnTo>
                    <a:lnTo>
                      <a:pt x="99" y="56"/>
                    </a:lnTo>
                    <a:lnTo>
                      <a:pt x="92" y="59"/>
                    </a:lnTo>
                    <a:lnTo>
                      <a:pt x="82" y="71"/>
                    </a:lnTo>
                    <a:lnTo>
                      <a:pt x="71" y="80"/>
                    </a:lnTo>
                    <a:lnTo>
                      <a:pt x="69" y="104"/>
                    </a:lnTo>
                    <a:lnTo>
                      <a:pt x="69" y="127"/>
                    </a:lnTo>
                    <a:lnTo>
                      <a:pt x="71" y="172"/>
                    </a:lnTo>
                    <a:lnTo>
                      <a:pt x="73" y="189"/>
                    </a:lnTo>
                    <a:lnTo>
                      <a:pt x="73" y="195"/>
                    </a:lnTo>
                    <a:lnTo>
                      <a:pt x="71" y="204"/>
                    </a:lnTo>
                    <a:lnTo>
                      <a:pt x="68" y="210"/>
                    </a:lnTo>
                    <a:lnTo>
                      <a:pt x="62" y="213"/>
                    </a:lnTo>
                    <a:lnTo>
                      <a:pt x="57" y="216"/>
                    </a:lnTo>
                    <a:lnTo>
                      <a:pt x="55" y="216"/>
                    </a:lnTo>
                    <a:lnTo>
                      <a:pt x="45" y="213"/>
                    </a:lnTo>
                    <a:lnTo>
                      <a:pt x="36" y="210"/>
                    </a:lnTo>
                    <a:lnTo>
                      <a:pt x="23" y="198"/>
                    </a:lnTo>
                    <a:lnTo>
                      <a:pt x="13" y="181"/>
                    </a:lnTo>
                    <a:lnTo>
                      <a:pt x="2" y="163"/>
                    </a:lnTo>
                    <a:lnTo>
                      <a:pt x="0" y="148"/>
                    </a:lnTo>
                    <a:lnTo>
                      <a:pt x="2" y="133"/>
                    </a:lnTo>
                    <a:lnTo>
                      <a:pt x="6" y="121"/>
                    </a:lnTo>
                    <a:lnTo>
                      <a:pt x="13" y="107"/>
                    </a:lnTo>
                    <a:lnTo>
                      <a:pt x="18" y="98"/>
                    </a:lnTo>
                    <a:lnTo>
                      <a:pt x="25" y="89"/>
                    </a:lnTo>
                    <a:lnTo>
                      <a:pt x="36" y="83"/>
                    </a:lnTo>
                    <a:lnTo>
                      <a:pt x="46" y="77"/>
                    </a:lnTo>
                    <a:lnTo>
                      <a:pt x="75" y="59"/>
                    </a:lnTo>
                    <a:lnTo>
                      <a:pt x="105" y="39"/>
                    </a:lnTo>
                    <a:lnTo>
                      <a:pt x="108" y="27"/>
                    </a:lnTo>
                    <a:lnTo>
                      <a:pt x="112" y="15"/>
                    </a:lnTo>
                    <a:lnTo>
                      <a:pt x="119" y="6"/>
                    </a:lnTo>
                    <a:lnTo>
                      <a:pt x="130" y="0"/>
                    </a:lnTo>
                    <a:lnTo>
                      <a:pt x="138" y="6"/>
                    </a:lnTo>
                    <a:lnTo>
                      <a:pt x="145" y="9"/>
                    </a:lnTo>
                    <a:lnTo>
                      <a:pt x="149" y="15"/>
                    </a:lnTo>
                    <a:lnTo>
                      <a:pt x="156" y="24"/>
                    </a:ln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2700000" scaled="1"/>
              </a:gradFill>
              <a:ln w="127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90825" y="136525"/>
            <a:ext cx="374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1">
                <a:solidFill>
                  <a:srgbClr val="C00000"/>
                </a:solidFill>
                <a:latin typeface="Times"/>
              </a:rPr>
              <a:t>Hypersensibilité de type III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791700" y="2714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 sz="2000" b="1">
              <a:latin typeface="Times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144000" y="1341438"/>
            <a:ext cx="184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endParaRPr lang="fr-FR">
              <a:latin typeface="Times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-2832100" y="1700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>
              <a:latin typeface="Times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-3568700" y="3359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>
              <a:latin typeface="Times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-2978150" y="5583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>
              <a:latin typeface="Times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-3289300" y="447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>
              <a:latin typeface="Times"/>
            </a:endParaRPr>
          </a:p>
        </p:txBody>
      </p:sp>
      <p:graphicFrame>
        <p:nvGraphicFramePr>
          <p:cNvPr id="23563" name="Group 11"/>
          <p:cNvGraphicFramePr>
            <a:graphicFrameLocks noGrp="1"/>
          </p:cNvGraphicFramePr>
          <p:nvPr/>
        </p:nvGraphicFramePr>
        <p:xfrm>
          <a:off x="457200" y="1536700"/>
          <a:ext cx="8115300" cy="5051425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Effecteur du système immunitaire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Responsable de l’hypersensibilité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Ig G ou IgM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Antigène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Antigène soluble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21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Mécanisme effecteur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Cellules FcR+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Complèment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Exemple de réaction d’hypersensibilité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Maladie sérique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Réaction d’Arthus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9" name="Text Box 920"/>
          <p:cNvSpPr txBox="1">
            <a:spLocks noChangeArrowheads="1"/>
          </p:cNvSpPr>
          <p:nvPr/>
        </p:nvSpPr>
        <p:spPr bwMode="auto">
          <a:xfrm>
            <a:off x="7496175" y="3759200"/>
            <a:ext cx="3587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8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C3a</a:t>
            </a:r>
          </a:p>
        </p:txBody>
      </p:sp>
      <p:sp>
        <p:nvSpPr>
          <p:cNvPr id="230" name="Text Box 1810"/>
          <p:cNvSpPr txBox="1">
            <a:spLocks noChangeArrowheads="1"/>
          </p:cNvSpPr>
          <p:nvPr/>
        </p:nvSpPr>
        <p:spPr bwMode="auto">
          <a:xfrm>
            <a:off x="8023225" y="3879850"/>
            <a:ext cx="403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C5a</a:t>
            </a:r>
          </a:p>
        </p:txBody>
      </p:sp>
      <p:grpSp>
        <p:nvGrpSpPr>
          <p:cNvPr id="2" name="Groupe 230"/>
          <p:cNvGrpSpPr>
            <a:grpSpLocks/>
          </p:cNvGrpSpPr>
          <p:nvPr/>
        </p:nvGrpSpPr>
        <p:grpSpPr bwMode="auto">
          <a:xfrm>
            <a:off x="7834313" y="3854450"/>
            <a:ext cx="279400" cy="257175"/>
            <a:chOff x="7834491" y="3855238"/>
            <a:chExt cx="279460" cy="255688"/>
          </a:xfrm>
        </p:grpSpPr>
        <p:grpSp>
          <p:nvGrpSpPr>
            <p:cNvPr id="10549" name="Group 916"/>
            <p:cNvGrpSpPr>
              <a:grpSpLocks/>
            </p:cNvGrpSpPr>
            <p:nvPr/>
          </p:nvGrpSpPr>
          <p:grpSpPr bwMode="auto">
            <a:xfrm rot="-1990711">
              <a:off x="7834491" y="3894231"/>
              <a:ext cx="104775" cy="95250"/>
              <a:chOff x="2359" y="1010"/>
              <a:chExt cx="66" cy="60"/>
            </a:xfrm>
          </p:grpSpPr>
          <p:sp>
            <p:nvSpPr>
              <p:cNvPr id="10555" name="Arc 917"/>
              <p:cNvSpPr>
                <a:spLocks/>
              </p:cNvSpPr>
              <p:nvPr/>
            </p:nvSpPr>
            <p:spPr bwMode="auto">
              <a:xfrm flipH="1">
                <a:off x="2359" y="1011"/>
                <a:ext cx="64" cy="59"/>
              </a:xfrm>
              <a:custGeom>
                <a:avLst/>
                <a:gdLst>
                  <a:gd name="T0" fmla="*/ 0 w 21600"/>
                  <a:gd name="T1" fmla="*/ 0 h 21900"/>
                  <a:gd name="T2" fmla="*/ 0 w 21600"/>
                  <a:gd name="T3" fmla="*/ 0 h 21900"/>
                  <a:gd name="T4" fmla="*/ 0 w 21600"/>
                  <a:gd name="T5" fmla="*/ 0 h 219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00"/>
                  <a:gd name="T11" fmla="*/ 21600 w 21600"/>
                  <a:gd name="T12" fmla="*/ 21900 h 219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00" fill="none" extrusionOk="0">
                    <a:moveTo>
                      <a:pt x="21597" y="0"/>
                    </a:moveTo>
                    <a:cubicBezTo>
                      <a:pt x="21599" y="99"/>
                      <a:pt x="21600" y="199"/>
                      <a:pt x="21600" y="300"/>
                    </a:cubicBezTo>
                    <a:cubicBezTo>
                      <a:pt x="21600" y="12229"/>
                      <a:pt x="11929" y="21899"/>
                      <a:pt x="0" y="21900"/>
                    </a:cubicBezTo>
                  </a:path>
                  <a:path w="21600" h="21900" stroke="0" extrusionOk="0">
                    <a:moveTo>
                      <a:pt x="21597" y="0"/>
                    </a:moveTo>
                    <a:cubicBezTo>
                      <a:pt x="21599" y="99"/>
                      <a:pt x="21600" y="199"/>
                      <a:pt x="21600" y="300"/>
                    </a:cubicBezTo>
                    <a:cubicBezTo>
                      <a:pt x="21600" y="12229"/>
                      <a:pt x="11929" y="21899"/>
                      <a:pt x="0" y="21900"/>
                    </a:cubicBezTo>
                    <a:lnTo>
                      <a:pt x="0" y="300"/>
                    </a:lnTo>
                    <a:lnTo>
                      <a:pt x="21597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56" name="Line 918"/>
              <p:cNvSpPr>
                <a:spLocks noChangeShapeType="1"/>
              </p:cNvSpPr>
              <p:nvPr/>
            </p:nvSpPr>
            <p:spPr bwMode="auto">
              <a:xfrm>
                <a:off x="2425" y="1014"/>
                <a:ext cx="0" cy="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7" name="Line 919"/>
              <p:cNvSpPr>
                <a:spLocks noChangeShapeType="1"/>
              </p:cNvSpPr>
              <p:nvPr/>
            </p:nvSpPr>
            <p:spPr bwMode="auto">
              <a:xfrm>
                <a:off x="2359" y="1010"/>
                <a:ext cx="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550" name="Group 931"/>
            <p:cNvGrpSpPr>
              <a:grpSpLocks/>
            </p:cNvGrpSpPr>
            <p:nvPr/>
          </p:nvGrpSpPr>
          <p:grpSpPr bwMode="auto">
            <a:xfrm rot="-1990711">
              <a:off x="7983821" y="4015676"/>
              <a:ext cx="104775" cy="95250"/>
              <a:chOff x="2359" y="1010"/>
              <a:chExt cx="66" cy="60"/>
            </a:xfrm>
          </p:grpSpPr>
          <p:sp>
            <p:nvSpPr>
              <p:cNvPr id="10552" name="Arc 932"/>
              <p:cNvSpPr>
                <a:spLocks/>
              </p:cNvSpPr>
              <p:nvPr/>
            </p:nvSpPr>
            <p:spPr bwMode="auto">
              <a:xfrm flipH="1">
                <a:off x="2359" y="1011"/>
                <a:ext cx="64" cy="59"/>
              </a:xfrm>
              <a:custGeom>
                <a:avLst/>
                <a:gdLst>
                  <a:gd name="T0" fmla="*/ 0 w 21600"/>
                  <a:gd name="T1" fmla="*/ 0 h 21900"/>
                  <a:gd name="T2" fmla="*/ 0 w 21600"/>
                  <a:gd name="T3" fmla="*/ 0 h 21900"/>
                  <a:gd name="T4" fmla="*/ 0 w 21600"/>
                  <a:gd name="T5" fmla="*/ 0 h 219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00"/>
                  <a:gd name="T11" fmla="*/ 21600 w 21600"/>
                  <a:gd name="T12" fmla="*/ 21900 h 219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00" fill="none" extrusionOk="0">
                    <a:moveTo>
                      <a:pt x="21597" y="0"/>
                    </a:moveTo>
                    <a:cubicBezTo>
                      <a:pt x="21599" y="99"/>
                      <a:pt x="21600" y="199"/>
                      <a:pt x="21600" y="300"/>
                    </a:cubicBezTo>
                    <a:cubicBezTo>
                      <a:pt x="21600" y="12229"/>
                      <a:pt x="11929" y="21899"/>
                      <a:pt x="0" y="21900"/>
                    </a:cubicBezTo>
                  </a:path>
                  <a:path w="21600" h="21900" stroke="0" extrusionOk="0">
                    <a:moveTo>
                      <a:pt x="21597" y="0"/>
                    </a:moveTo>
                    <a:cubicBezTo>
                      <a:pt x="21599" y="99"/>
                      <a:pt x="21600" y="199"/>
                      <a:pt x="21600" y="300"/>
                    </a:cubicBezTo>
                    <a:cubicBezTo>
                      <a:pt x="21600" y="12229"/>
                      <a:pt x="11929" y="21899"/>
                      <a:pt x="0" y="21900"/>
                    </a:cubicBezTo>
                    <a:lnTo>
                      <a:pt x="0" y="300"/>
                    </a:lnTo>
                    <a:lnTo>
                      <a:pt x="21597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53" name="Line 933"/>
              <p:cNvSpPr>
                <a:spLocks noChangeShapeType="1"/>
              </p:cNvSpPr>
              <p:nvPr/>
            </p:nvSpPr>
            <p:spPr bwMode="auto">
              <a:xfrm>
                <a:off x="2425" y="1014"/>
                <a:ext cx="0" cy="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4" name="Line 934"/>
              <p:cNvSpPr>
                <a:spLocks noChangeShapeType="1"/>
              </p:cNvSpPr>
              <p:nvPr/>
            </p:nvSpPr>
            <p:spPr bwMode="auto">
              <a:xfrm>
                <a:off x="2359" y="1010"/>
                <a:ext cx="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" name="Group 931"/>
            <p:cNvGrpSpPr>
              <a:grpSpLocks/>
            </p:cNvGrpSpPr>
            <p:nvPr/>
          </p:nvGrpSpPr>
          <p:grpSpPr bwMode="auto">
            <a:xfrm rot="19609289">
              <a:off x="8009176" y="3855238"/>
              <a:ext cx="104775" cy="95250"/>
              <a:chOff x="2359" y="1010"/>
              <a:chExt cx="66" cy="60"/>
            </a:xfrm>
            <a:solidFill>
              <a:srgbClr val="C00000"/>
            </a:solidFill>
          </p:grpSpPr>
          <p:sp>
            <p:nvSpPr>
              <p:cNvPr id="235" name="Arc 932"/>
              <p:cNvSpPr>
                <a:spLocks/>
              </p:cNvSpPr>
              <p:nvPr/>
            </p:nvSpPr>
            <p:spPr bwMode="auto">
              <a:xfrm flipH="1">
                <a:off x="2359" y="1011"/>
                <a:ext cx="64" cy="59"/>
              </a:xfrm>
              <a:custGeom>
                <a:avLst/>
                <a:gdLst>
                  <a:gd name="T0" fmla="*/ 0 w 21600"/>
                  <a:gd name="T1" fmla="*/ 0 h 21900"/>
                  <a:gd name="T2" fmla="*/ 0 w 21600"/>
                  <a:gd name="T3" fmla="*/ 0 h 21900"/>
                  <a:gd name="T4" fmla="*/ 0 w 21600"/>
                  <a:gd name="T5" fmla="*/ 0 h 219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00" fill="none" extrusionOk="0">
                    <a:moveTo>
                      <a:pt x="21597" y="0"/>
                    </a:moveTo>
                    <a:cubicBezTo>
                      <a:pt x="21599" y="99"/>
                      <a:pt x="21600" y="199"/>
                      <a:pt x="21600" y="300"/>
                    </a:cubicBezTo>
                    <a:cubicBezTo>
                      <a:pt x="21600" y="12229"/>
                      <a:pt x="11929" y="21899"/>
                      <a:pt x="0" y="21900"/>
                    </a:cubicBezTo>
                  </a:path>
                  <a:path w="21600" h="21900" stroke="0" extrusionOk="0">
                    <a:moveTo>
                      <a:pt x="21597" y="0"/>
                    </a:moveTo>
                    <a:cubicBezTo>
                      <a:pt x="21599" y="99"/>
                      <a:pt x="21600" y="199"/>
                      <a:pt x="21600" y="300"/>
                    </a:cubicBezTo>
                    <a:cubicBezTo>
                      <a:pt x="21600" y="12229"/>
                      <a:pt x="11929" y="21899"/>
                      <a:pt x="0" y="21900"/>
                    </a:cubicBezTo>
                    <a:lnTo>
                      <a:pt x="0" y="300"/>
                    </a:lnTo>
                    <a:lnTo>
                      <a:pt x="2159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6" name="Line 933"/>
              <p:cNvSpPr>
                <a:spLocks noChangeShapeType="1"/>
              </p:cNvSpPr>
              <p:nvPr/>
            </p:nvSpPr>
            <p:spPr bwMode="auto">
              <a:xfrm>
                <a:off x="2425" y="1014"/>
                <a:ext cx="0" cy="5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7" name="Line 934"/>
              <p:cNvSpPr>
                <a:spLocks noChangeShapeType="1"/>
              </p:cNvSpPr>
              <p:nvPr/>
            </p:nvSpPr>
            <p:spPr bwMode="auto">
              <a:xfrm>
                <a:off x="2359" y="1010"/>
                <a:ext cx="6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244" name="Text Box 1810"/>
          <p:cNvSpPr txBox="1">
            <a:spLocks noChangeArrowheads="1"/>
          </p:cNvSpPr>
          <p:nvPr/>
        </p:nvSpPr>
        <p:spPr bwMode="auto">
          <a:xfrm>
            <a:off x="8108950" y="3706813"/>
            <a:ext cx="406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C4a</a:t>
            </a:r>
          </a:p>
        </p:txBody>
      </p:sp>
      <p:grpSp>
        <p:nvGrpSpPr>
          <p:cNvPr id="6" name="Group 227"/>
          <p:cNvGrpSpPr>
            <a:grpSpLocks/>
          </p:cNvGrpSpPr>
          <p:nvPr/>
        </p:nvGrpSpPr>
        <p:grpSpPr bwMode="auto">
          <a:xfrm rot="2597629">
            <a:off x="5148263" y="4365625"/>
            <a:ext cx="904875" cy="525463"/>
            <a:chOff x="3061" y="3748"/>
            <a:chExt cx="570" cy="331"/>
          </a:xfrm>
        </p:grpSpPr>
        <p:sp>
          <p:nvSpPr>
            <p:cNvPr id="10475" name="Oval 228"/>
            <p:cNvSpPr>
              <a:spLocks noChangeArrowheads="1"/>
            </p:cNvSpPr>
            <p:nvPr/>
          </p:nvSpPr>
          <p:spPr bwMode="auto">
            <a:xfrm rot="1431610">
              <a:off x="3416" y="3907"/>
              <a:ext cx="16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76" name="Oval 229"/>
            <p:cNvSpPr>
              <a:spLocks noChangeArrowheads="1"/>
            </p:cNvSpPr>
            <p:nvPr/>
          </p:nvSpPr>
          <p:spPr bwMode="auto">
            <a:xfrm rot="1431610">
              <a:off x="3441" y="3976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77" name="Oval 230"/>
            <p:cNvSpPr>
              <a:spLocks noChangeArrowheads="1"/>
            </p:cNvSpPr>
            <p:nvPr/>
          </p:nvSpPr>
          <p:spPr bwMode="auto">
            <a:xfrm rot="1431610">
              <a:off x="3466" y="4043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78" name="Oval 231"/>
            <p:cNvSpPr>
              <a:spLocks noChangeArrowheads="1"/>
            </p:cNvSpPr>
            <p:nvPr/>
          </p:nvSpPr>
          <p:spPr bwMode="auto">
            <a:xfrm rot="1431610">
              <a:off x="3471" y="3989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79" name="Oval 232"/>
            <p:cNvSpPr>
              <a:spLocks noChangeArrowheads="1"/>
            </p:cNvSpPr>
            <p:nvPr/>
          </p:nvSpPr>
          <p:spPr bwMode="auto">
            <a:xfrm rot="1431610">
              <a:off x="3471" y="3950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80" name="Oval 233"/>
            <p:cNvSpPr>
              <a:spLocks noChangeArrowheads="1"/>
            </p:cNvSpPr>
            <p:nvPr/>
          </p:nvSpPr>
          <p:spPr bwMode="auto">
            <a:xfrm rot="1431610">
              <a:off x="3469" y="3912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81" name="Oval 234"/>
            <p:cNvSpPr>
              <a:spLocks noChangeArrowheads="1"/>
            </p:cNvSpPr>
            <p:nvPr/>
          </p:nvSpPr>
          <p:spPr bwMode="auto">
            <a:xfrm rot="1431610">
              <a:off x="3348" y="3896"/>
              <a:ext cx="17" cy="18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82" name="Oval 235"/>
            <p:cNvSpPr>
              <a:spLocks noChangeArrowheads="1"/>
            </p:cNvSpPr>
            <p:nvPr/>
          </p:nvSpPr>
          <p:spPr bwMode="auto">
            <a:xfrm rot="1431610">
              <a:off x="3372" y="3965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83" name="Oval 236"/>
            <p:cNvSpPr>
              <a:spLocks noChangeArrowheads="1"/>
            </p:cNvSpPr>
            <p:nvPr/>
          </p:nvSpPr>
          <p:spPr bwMode="auto">
            <a:xfrm rot="1431610">
              <a:off x="3397" y="4033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84" name="Oval 237"/>
            <p:cNvSpPr>
              <a:spLocks noChangeArrowheads="1"/>
            </p:cNvSpPr>
            <p:nvPr/>
          </p:nvSpPr>
          <p:spPr bwMode="auto">
            <a:xfrm rot="1431610">
              <a:off x="3403" y="3978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85" name="Oval 238"/>
            <p:cNvSpPr>
              <a:spLocks noChangeArrowheads="1"/>
            </p:cNvSpPr>
            <p:nvPr/>
          </p:nvSpPr>
          <p:spPr bwMode="auto">
            <a:xfrm rot="1431610">
              <a:off x="3402" y="3940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86" name="Oval 239"/>
            <p:cNvSpPr>
              <a:spLocks noChangeArrowheads="1"/>
            </p:cNvSpPr>
            <p:nvPr/>
          </p:nvSpPr>
          <p:spPr bwMode="auto">
            <a:xfrm rot="1431610">
              <a:off x="3401" y="3901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87" name="Oval 240"/>
            <p:cNvSpPr>
              <a:spLocks noChangeArrowheads="1"/>
            </p:cNvSpPr>
            <p:nvPr/>
          </p:nvSpPr>
          <p:spPr bwMode="auto">
            <a:xfrm rot="1431610">
              <a:off x="3371" y="3926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88" name="Oval 241"/>
            <p:cNvSpPr>
              <a:spLocks noChangeArrowheads="1"/>
            </p:cNvSpPr>
            <p:nvPr/>
          </p:nvSpPr>
          <p:spPr bwMode="auto">
            <a:xfrm rot="1431610">
              <a:off x="3396" y="3994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89" name="Oval 242"/>
            <p:cNvSpPr>
              <a:spLocks noChangeArrowheads="1"/>
            </p:cNvSpPr>
            <p:nvPr/>
          </p:nvSpPr>
          <p:spPr bwMode="auto">
            <a:xfrm rot="1431610">
              <a:off x="3420" y="4062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90" name="Oval 243"/>
            <p:cNvSpPr>
              <a:spLocks noChangeArrowheads="1"/>
            </p:cNvSpPr>
            <p:nvPr/>
          </p:nvSpPr>
          <p:spPr bwMode="auto">
            <a:xfrm rot="1431610">
              <a:off x="3427" y="4008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91" name="Oval 244"/>
            <p:cNvSpPr>
              <a:spLocks noChangeArrowheads="1"/>
            </p:cNvSpPr>
            <p:nvPr/>
          </p:nvSpPr>
          <p:spPr bwMode="auto">
            <a:xfrm rot="1431610">
              <a:off x="3425" y="3969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92" name="Oval 245"/>
            <p:cNvSpPr>
              <a:spLocks noChangeArrowheads="1"/>
            </p:cNvSpPr>
            <p:nvPr/>
          </p:nvSpPr>
          <p:spPr bwMode="auto">
            <a:xfrm rot="1431610">
              <a:off x="3424" y="3930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93" name="Oval 246"/>
            <p:cNvSpPr>
              <a:spLocks noChangeArrowheads="1"/>
            </p:cNvSpPr>
            <p:nvPr/>
          </p:nvSpPr>
          <p:spPr bwMode="auto">
            <a:xfrm rot="1431610">
              <a:off x="3303" y="3915"/>
              <a:ext cx="17" cy="18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94" name="Oval 247"/>
            <p:cNvSpPr>
              <a:spLocks noChangeArrowheads="1"/>
            </p:cNvSpPr>
            <p:nvPr/>
          </p:nvSpPr>
          <p:spPr bwMode="auto">
            <a:xfrm rot="1431610">
              <a:off x="3328" y="3982"/>
              <a:ext cx="17" cy="18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95" name="Oval 248"/>
            <p:cNvSpPr>
              <a:spLocks noChangeArrowheads="1"/>
            </p:cNvSpPr>
            <p:nvPr/>
          </p:nvSpPr>
          <p:spPr bwMode="auto">
            <a:xfrm rot="1431610">
              <a:off x="3353" y="4051"/>
              <a:ext cx="16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96" name="Oval 249"/>
            <p:cNvSpPr>
              <a:spLocks noChangeArrowheads="1"/>
            </p:cNvSpPr>
            <p:nvPr/>
          </p:nvSpPr>
          <p:spPr bwMode="auto">
            <a:xfrm rot="1431610">
              <a:off x="3359" y="3996"/>
              <a:ext cx="17" cy="18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97" name="Oval 250"/>
            <p:cNvSpPr>
              <a:spLocks noChangeArrowheads="1"/>
            </p:cNvSpPr>
            <p:nvPr/>
          </p:nvSpPr>
          <p:spPr bwMode="auto">
            <a:xfrm rot="1431610">
              <a:off x="3357" y="3958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98" name="Oval 251"/>
            <p:cNvSpPr>
              <a:spLocks noChangeArrowheads="1"/>
            </p:cNvSpPr>
            <p:nvPr/>
          </p:nvSpPr>
          <p:spPr bwMode="auto">
            <a:xfrm rot="1431610">
              <a:off x="3356" y="3920"/>
              <a:ext cx="17" cy="17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499" name="Group 252"/>
            <p:cNvGrpSpPr>
              <a:grpSpLocks/>
            </p:cNvGrpSpPr>
            <p:nvPr/>
          </p:nvGrpSpPr>
          <p:grpSpPr bwMode="auto">
            <a:xfrm rot="1431610">
              <a:off x="3413" y="3748"/>
              <a:ext cx="218" cy="192"/>
              <a:chOff x="3923" y="1933"/>
              <a:chExt cx="590" cy="500"/>
            </a:xfrm>
          </p:grpSpPr>
          <p:sp>
            <p:nvSpPr>
              <p:cNvPr id="10525" name="Oval 253"/>
              <p:cNvSpPr>
                <a:spLocks noChangeArrowheads="1"/>
              </p:cNvSpPr>
              <p:nvPr/>
            </p:nvSpPr>
            <p:spPr bwMode="auto">
              <a:xfrm>
                <a:off x="4195" y="1979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26" name="Oval 254"/>
              <p:cNvSpPr>
                <a:spLocks noChangeArrowheads="1"/>
              </p:cNvSpPr>
              <p:nvPr/>
            </p:nvSpPr>
            <p:spPr bwMode="auto">
              <a:xfrm>
                <a:off x="4331" y="2115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27" name="Oval 255"/>
              <p:cNvSpPr>
                <a:spLocks noChangeArrowheads="1"/>
              </p:cNvSpPr>
              <p:nvPr/>
            </p:nvSpPr>
            <p:spPr bwMode="auto">
              <a:xfrm>
                <a:off x="4467" y="2251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28" name="Oval 256"/>
              <p:cNvSpPr>
                <a:spLocks noChangeArrowheads="1"/>
              </p:cNvSpPr>
              <p:nvPr/>
            </p:nvSpPr>
            <p:spPr bwMode="auto">
              <a:xfrm>
                <a:off x="4422" y="2115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29" name="Oval 257"/>
              <p:cNvSpPr>
                <a:spLocks noChangeArrowheads="1"/>
              </p:cNvSpPr>
              <p:nvPr/>
            </p:nvSpPr>
            <p:spPr bwMode="auto">
              <a:xfrm>
                <a:off x="4377" y="2024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30" name="Oval 258"/>
              <p:cNvSpPr>
                <a:spLocks noChangeArrowheads="1"/>
              </p:cNvSpPr>
              <p:nvPr/>
            </p:nvSpPr>
            <p:spPr bwMode="auto">
              <a:xfrm>
                <a:off x="4332" y="1933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31" name="Oval 259"/>
              <p:cNvSpPr>
                <a:spLocks noChangeArrowheads="1"/>
              </p:cNvSpPr>
              <p:nvPr/>
            </p:nvSpPr>
            <p:spPr bwMode="auto">
              <a:xfrm>
                <a:off x="4014" y="2025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32" name="Oval 260"/>
              <p:cNvSpPr>
                <a:spLocks noChangeArrowheads="1"/>
              </p:cNvSpPr>
              <p:nvPr/>
            </p:nvSpPr>
            <p:spPr bwMode="auto">
              <a:xfrm>
                <a:off x="4150" y="2161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33" name="Oval 261"/>
              <p:cNvSpPr>
                <a:spLocks noChangeArrowheads="1"/>
              </p:cNvSpPr>
              <p:nvPr/>
            </p:nvSpPr>
            <p:spPr bwMode="auto">
              <a:xfrm>
                <a:off x="4286" y="2297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34" name="Oval 262"/>
              <p:cNvSpPr>
                <a:spLocks noChangeArrowheads="1"/>
              </p:cNvSpPr>
              <p:nvPr/>
            </p:nvSpPr>
            <p:spPr bwMode="auto">
              <a:xfrm>
                <a:off x="4241" y="2161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35" name="Oval 263"/>
              <p:cNvSpPr>
                <a:spLocks noChangeArrowheads="1"/>
              </p:cNvSpPr>
              <p:nvPr/>
            </p:nvSpPr>
            <p:spPr bwMode="auto">
              <a:xfrm>
                <a:off x="4196" y="2070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36" name="Oval 264"/>
              <p:cNvSpPr>
                <a:spLocks noChangeArrowheads="1"/>
              </p:cNvSpPr>
              <p:nvPr/>
            </p:nvSpPr>
            <p:spPr bwMode="auto">
              <a:xfrm>
                <a:off x="4151" y="1979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37" name="Oval 265"/>
              <p:cNvSpPr>
                <a:spLocks noChangeArrowheads="1"/>
              </p:cNvSpPr>
              <p:nvPr/>
            </p:nvSpPr>
            <p:spPr bwMode="auto">
              <a:xfrm>
                <a:off x="4104" y="2070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38" name="Oval 266"/>
              <p:cNvSpPr>
                <a:spLocks noChangeArrowheads="1"/>
              </p:cNvSpPr>
              <p:nvPr/>
            </p:nvSpPr>
            <p:spPr bwMode="auto">
              <a:xfrm>
                <a:off x="4240" y="2206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39" name="Oval 267"/>
              <p:cNvSpPr>
                <a:spLocks noChangeArrowheads="1"/>
              </p:cNvSpPr>
              <p:nvPr/>
            </p:nvSpPr>
            <p:spPr bwMode="auto">
              <a:xfrm>
                <a:off x="4376" y="2342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40" name="Oval 268"/>
              <p:cNvSpPr>
                <a:spLocks noChangeArrowheads="1"/>
              </p:cNvSpPr>
              <p:nvPr/>
            </p:nvSpPr>
            <p:spPr bwMode="auto">
              <a:xfrm>
                <a:off x="4331" y="2206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41" name="Oval 269"/>
              <p:cNvSpPr>
                <a:spLocks noChangeArrowheads="1"/>
              </p:cNvSpPr>
              <p:nvPr/>
            </p:nvSpPr>
            <p:spPr bwMode="auto">
              <a:xfrm>
                <a:off x="4286" y="2115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42" name="Oval 270"/>
              <p:cNvSpPr>
                <a:spLocks noChangeArrowheads="1"/>
              </p:cNvSpPr>
              <p:nvPr/>
            </p:nvSpPr>
            <p:spPr bwMode="auto">
              <a:xfrm>
                <a:off x="4241" y="2024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43" name="Oval 271"/>
              <p:cNvSpPr>
                <a:spLocks noChangeArrowheads="1"/>
              </p:cNvSpPr>
              <p:nvPr/>
            </p:nvSpPr>
            <p:spPr bwMode="auto">
              <a:xfrm>
                <a:off x="3923" y="2116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44" name="Oval 272"/>
              <p:cNvSpPr>
                <a:spLocks noChangeArrowheads="1"/>
              </p:cNvSpPr>
              <p:nvPr/>
            </p:nvSpPr>
            <p:spPr bwMode="auto">
              <a:xfrm>
                <a:off x="4059" y="2252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45" name="Oval 273"/>
              <p:cNvSpPr>
                <a:spLocks noChangeArrowheads="1"/>
              </p:cNvSpPr>
              <p:nvPr/>
            </p:nvSpPr>
            <p:spPr bwMode="auto">
              <a:xfrm>
                <a:off x="4195" y="2388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46" name="Oval 274"/>
              <p:cNvSpPr>
                <a:spLocks noChangeArrowheads="1"/>
              </p:cNvSpPr>
              <p:nvPr/>
            </p:nvSpPr>
            <p:spPr bwMode="auto">
              <a:xfrm>
                <a:off x="4150" y="2252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47" name="Oval 275"/>
              <p:cNvSpPr>
                <a:spLocks noChangeArrowheads="1"/>
              </p:cNvSpPr>
              <p:nvPr/>
            </p:nvSpPr>
            <p:spPr bwMode="auto">
              <a:xfrm>
                <a:off x="4105" y="2161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48" name="Oval 276"/>
              <p:cNvSpPr>
                <a:spLocks noChangeArrowheads="1"/>
              </p:cNvSpPr>
              <p:nvPr/>
            </p:nvSpPr>
            <p:spPr bwMode="auto">
              <a:xfrm>
                <a:off x="4060" y="2070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500" name="Group 277"/>
            <p:cNvGrpSpPr>
              <a:grpSpLocks/>
            </p:cNvGrpSpPr>
            <p:nvPr/>
          </p:nvGrpSpPr>
          <p:grpSpPr bwMode="auto">
            <a:xfrm rot="1431610">
              <a:off x="3061" y="3840"/>
              <a:ext cx="218" cy="192"/>
              <a:chOff x="3923" y="1933"/>
              <a:chExt cx="590" cy="500"/>
            </a:xfrm>
          </p:grpSpPr>
          <p:sp>
            <p:nvSpPr>
              <p:cNvPr id="10501" name="Oval 278"/>
              <p:cNvSpPr>
                <a:spLocks noChangeArrowheads="1"/>
              </p:cNvSpPr>
              <p:nvPr/>
            </p:nvSpPr>
            <p:spPr bwMode="auto">
              <a:xfrm>
                <a:off x="4195" y="1979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02" name="Oval 279"/>
              <p:cNvSpPr>
                <a:spLocks noChangeArrowheads="1"/>
              </p:cNvSpPr>
              <p:nvPr/>
            </p:nvSpPr>
            <p:spPr bwMode="auto">
              <a:xfrm>
                <a:off x="4331" y="2115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03" name="Oval 280"/>
              <p:cNvSpPr>
                <a:spLocks noChangeArrowheads="1"/>
              </p:cNvSpPr>
              <p:nvPr/>
            </p:nvSpPr>
            <p:spPr bwMode="auto">
              <a:xfrm>
                <a:off x="4467" y="2251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04" name="Oval 281"/>
              <p:cNvSpPr>
                <a:spLocks noChangeArrowheads="1"/>
              </p:cNvSpPr>
              <p:nvPr/>
            </p:nvSpPr>
            <p:spPr bwMode="auto">
              <a:xfrm>
                <a:off x="4422" y="2115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05" name="Oval 282"/>
              <p:cNvSpPr>
                <a:spLocks noChangeArrowheads="1"/>
              </p:cNvSpPr>
              <p:nvPr/>
            </p:nvSpPr>
            <p:spPr bwMode="auto">
              <a:xfrm>
                <a:off x="4377" y="2024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06" name="Oval 283"/>
              <p:cNvSpPr>
                <a:spLocks noChangeArrowheads="1"/>
              </p:cNvSpPr>
              <p:nvPr/>
            </p:nvSpPr>
            <p:spPr bwMode="auto">
              <a:xfrm>
                <a:off x="4332" y="1933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07" name="Oval 284"/>
              <p:cNvSpPr>
                <a:spLocks noChangeArrowheads="1"/>
              </p:cNvSpPr>
              <p:nvPr/>
            </p:nvSpPr>
            <p:spPr bwMode="auto">
              <a:xfrm>
                <a:off x="4014" y="2025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08" name="Oval 285"/>
              <p:cNvSpPr>
                <a:spLocks noChangeArrowheads="1"/>
              </p:cNvSpPr>
              <p:nvPr/>
            </p:nvSpPr>
            <p:spPr bwMode="auto">
              <a:xfrm>
                <a:off x="4150" y="2161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09" name="Oval 286"/>
              <p:cNvSpPr>
                <a:spLocks noChangeArrowheads="1"/>
              </p:cNvSpPr>
              <p:nvPr/>
            </p:nvSpPr>
            <p:spPr bwMode="auto">
              <a:xfrm>
                <a:off x="4286" y="2297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10" name="Oval 287"/>
              <p:cNvSpPr>
                <a:spLocks noChangeArrowheads="1"/>
              </p:cNvSpPr>
              <p:nvPr/>
            </p:nvSpPr>
            <p:spPr bwMode="auto">
              <a:xfrm>
                <a:off x="4241" y="2161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11" name="Oval 288"/>
              <p:cNvSpPr>
                <a:spLocks noChangeArrowheads="1"/>
              </p:cNvSpPr>
              <p:nvPr/>
            </p:nvSpPr>
            <p:spPr bwMode="auto">
              <a:xfrm>
                <a:off x="4196" y="2070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12" name="Oval 289"/>
              <p:cNvSpPr>
                <a:spLocks noChangeArrowheads="1"/>
              </p:cNvSpPr>
              <p:nvPr/>
            </p:nvSpPr>
            <p:spPr bwMode="auto">
              <a:xfrm>
                <a:off x="4151" y="1979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13" name="Oval 290"/>
              <p:cNvSpPr>
                <a:spLocks noChangeArrowheads="1"/>
              </p:cNvSpPr>
              <p:nvPr/>
            </p:nvSpPr>
            <p:spPr bwMode="auto">
              <a:xfrm>
                <a:off x="4104" y="2070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14" name="Oval 291"/>
              <p:cNvSpPr>
                <a:spLocks noChangeArrowheads="1"/>
              </p:cNvSpPr>
              <p:nvPr/>
            </p:nvSpPr>
            <p:spPr bwMode="auto">
              <a:xfrm>
                <a:off x="4240" y="2206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15" name="Oval 292"/>
              <p:cNvSpPr>
                <a:spLocks noChangeArrowheads="1"/>
              </p:cNvSpPr>
              <p:nvPr/>
            </p:nvSpPr>
            <p:spPr bwMode="auto">
              <a:xfrm>
                <a:off x="4376" y="2342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16" name="Oval 293"/>
              <p:cNvSpPr>
                <a:spLocks noChangeArrowheads="1"/>
              </p:cNvSpPr>
              <p:nvPr/>
            </p:nvSpPr>
            <p:spPr bwMode="auto">
              <a:xfrm>
                <a:off x="4331" y="2206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17" name="Oval 294"/>
              <p:cNvSpPr>
                <a:spLocks noChangeArrowheads="1"/>
              </p:cNvSpPr>
              <p:nvPr/>
            </p:nvSpPr>
            <p:spPr bwMode="auto">
              <a:xfrm>
                <a:off x="4286" y="2115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18" name="Oval 295"/>
              <p:cNvSpPr>
                <a:spLocks noChangeArrowheads="1"/>
              </p:cNvSpPr>
              <p:nvPr/>
            </p:nvSpPr>
            <p:spPr bwMode="auto">
              <a:xfrm>
                <a:off x="4241" y="2024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19" name="Oval 296"/>
              <p:cNvSpPr>
                <a:spLocks noChangeArrowheads="1"/>
              </p:cNvSpPr>
              <p:nvPr/>
            </p:nvSpPr>
            <p:spPr bwMode="auto">
              <a:xfrm>
                <a:off x="3923" y="2116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20" name="Oval 297"/>
              <p:cNvSpPr>
                <a:spLocks noChangeArrowheads="1"/>
              </p:cNvSpPr>
              <p:nvPr/>
            </p:nvSpPr>
            <p:spPr bwMode="auto">
              <a:xfrm>
                <a:off x="4059" y="2252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21" name="Oval 298"/>
              <p:cNvSpPr>
                <a:spLocks noChangeArrowheads="1"/>
              </p:cNvSpPr>
              <p:nvPr/>
            </p:nvSpPr>
            <p:spPr bwMode="auto">
              <a:xfrm>
                <a:off x="4195" y="2388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22" name="Oval 299"/>
              <p:cNvSpPr>
                <a:spLocks noChangeArrowheads="1"/>
              </p:cNvSpPr>
              <p:nvPr/>
            </p:nvSpPr>
            <p:spPr bwMode="auto">
              <a:xfrm>
                <a:off x="4150" y="2252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23" name="Oval 300"/>
              <p:cNvSpPr>
                <a:spLocks noChangeArrowheads="1"/>
              </p:cNvSpPr>
              <p:nvPr/>
            </p:nvSpPr>
            <p:spPr bwMode="auto">
              <a:xfrm>
                <a:off x="4105" y="2161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24" name="Oval 301"/>
              <p:cNvSpPr>
                <a:spLocks noChangeArrowheads="1"/>
              </p:cNvSpPr>
              <p:nvPr/>
            </p:nvSpPr>
            <p:spPr bwMode="auto">
              <a:xfrm>
                <a:off x="4060" y="2070"/>
                <a:ext cx="46" cy="45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20" name="Text Box 9"/>
          <p:cNvSpPr txBox="1">
            <a:spLocks noChangeArrowheads="1"/>
          </p:cNvSpPr>
          <p:nvPr/>
        </p:nvSpPr>
        <p:spPr bwMode="auto">
          <a:xfrm>
            <a:off x="6686550" y="3400425"/>
            <a:ext cx="182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r-FR">
                <a:latin typeface="Times"/>
              </a:rPr>
              <a:t>Complexe immun</a:t>
            </a:r>
          </a:p>
        </p:txBody>
      </p:sp>
      <p:sp>
        <p:nvSpPr>
          <p:cNvPr id="10272" name="Text Box 10"/>
          <p:cNvSpPr txBox="1">
            <a:spLocks noChangeArrowheads="1"/>
          </p:cNvSpPr>
          <p:nvPr/>
        </p:nvSpPr>
        <p:spPr bwMode="auto">
          <a:xfrm>
            <a:off x="4030663" y="5091113"/>
            <a:ext cx="1778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r-FR">
                <a:latin typeface="Times"/>
              </a:rPr>
              <a:t>Vaisseau sanguin</a:t>
            </a:r>
          </a:p>
        </p:txBody>
      </p:sp>
      <p:sp>
        <p:nvSpPr>
          <p:cNvPr id="10273" name="Line 28"/>
          <p:cNvSpPr>
            <a:spLocks noChangeShapeType="1"/>
          </p:cNvSpPr>
          <p:nvPr/>
        </p:nvSpPr>
        <p:spPr bwMode="auto">
          <a:xfrm>
            <a:off x="3695700" y="2971800"/>
            <a:ext cx="4864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0274" name="Group 29"/>
          <p:cNvGrpSpPr>
            <a:grpSpLocks/>
          </p:cNvGrpSpPr>
          <p:nvPr/>
        </p:nvGrpSpPr>
        <p:grpSpPr bwMode="auto">
          <a:xfrm>
            <a:off x="5921375" y="4851400"/>
            <a:ext cx="1092200" cy="1060450"/>
            <a:chOff x="4242" y="2892"/>
            <a:chExt cx="288" cy="320"/>
          </a:xfrm>
        </p:grpSpPr>
        <p:grpSp>
          <p:nvGrpSpPr>
            <p:cNvPr id="10457" name="Group 30"/>
            <p:cNvGrpSpPr>
              <a:grpSpLocks/>
            </p:cNvGrpSpPr>
            <p:nvPr/>
          </p:nvGrpSpPr>
          <p:grpSpPr bwMode="auto">
            <a:xfrm>
              <a:off x="4242" y="2892"/>
              <a:ext cx="288" cy="320"/>
              <a:chOff x="4974" y="2620"/>
              <a:chExt cx="624" cy="648"/>
            </a:xfrm>
          </p:grpSpPr>
          <p:sp>
            <p:nvSpPr>
              <p:cNvPr id="10466" name="AutoShape 31"/>
              <p:cNvSpPr>
                <a:spLocks noChangeArrowheads="1"/>
              </p:cNvSpPr>
              <p:nvPr/>
            </p:nvSpPr>
            <p:spPr bwMode="auto">
              <a:xfrm>
                <a:off x="4974" y="2620"/>
                <a:ext cx="624" cy="6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67 h 21600"/>
                  <a:gd name="T26" fmla="*/ 18450 w 21600"/>
                  <a:gd name="T27" fmla="*/ 1843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08" y="10800"/>
                    </a:moveTo>
                    <a:cubicBezTo>
                      <a:pt x="2008" y="15656"/>
                      <a:pt x="5944" y="19592"/>
                      <a:pt x="10800" y="19592"/>
                    </a:cubicBezTo>
                    <a:cubicBezTo>
                      <a:pt x="15656" y="19592"/>
                      <a:pt x="19592" y="15656"/>
                      <a:pt x="19592" y="10800"/>
                    </a:cubicBezTo>
                    <a:cubicBezTo>
                      <a:pt x="19592" y="5944"/>
                      <a:pt x="15656" y="2008"/>
                      <a:pt x="10800" y="2008"/>
                    </a:cubicBezTo>
                    <a:cubicBezTo>
                      <a:pt x="5944" y="2008"/>
                      <a:pt x="2008" y="5944"/>
                      <a:pt x="2008" y="10800"/>
                    </a:cubicBezTo>
                    <a:close/>
                  </a:path>
                </a:pathLst>
              </a:custGeom>
              <a:solidFill>
                <a:srgbClr val="FF7C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67" name="Line 32"/>
              <p:cNvSpPr>
                <a:spLocks noChangeShapeType="1"/>
              </p:cNvSpPr>
              <p:nvPr/>
            </p:nvSpPr>
            <p:spPr bwMode="auto">
              <a:xfrm>
                <a:off x="4976" y="2950"/>
                <a:ext cx="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8" name="Line 33"/>
              <p:cNvSpPr>
                <a:spLocks noChangeShapeType="1"/>
              </p:cNvSpPr>
              <p:nvPr/>
            </p:nvSpPr>
            <p:spPr bwMode="auto">
              <a:xfrm flipV="1">
                <a:off x="5544" y="2936"/>
                <a:ext cx="54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9" name="Line 34"/>
              <p:cNvSpPr>
                <a:spLocks noChangeShapeType="1"/>
              </p:cNvSpPr>
              <p:nvPr/>
            </p:nvSpPr>
            <p:spPr bwMode="auto">
              <a:xfrm rot="2241395">
                <a:off x="5041" y="2756"/>
                <a:ext cx="52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0" name="Line 35"/>
              <p:cNvSpPr>
                <a:spLocks noChangeShapeType="1"/>
              </p:cNvSpPr>
              <p:nvPr/>
            </p:nvSpPr>
            <p:spPr bwMode="auto">
              <a:xfrm rot="16200000" flipH="1">
                <a:off x="5262" y="2650"/>
                <a:ext cx="5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1" name="Line 36"/>
              <p:cNvSpPr>
                <a:spLocks noChangeShapeType="1"/>
              </p:cNvSpPr>
              <p:nvPr/>
            </p:nvSpPr>
            <p:spPr bwMode="auto">
              <a:xfrm rot="16200000" flipH="1">
                <a:off x="5263" y="3235"/>
                <a:ext cx="52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2" name="Line 37"/>
              <p:cNvSpPr>
                <a:spLocks noChangeShapeType="1"/>
              </p:cNvSpPr>
              <p:nvPr/>
            </p:nvSpPr>
            <p:spPr bwMode="auto">
              <a:xfrm rot="2241395">
                <a:off x="5486" y="3116"/>
                <a:ext cx="57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3" name="Line 38"/>
              <p:cNvSpPr>
                <a:spLocks noChangeShapeType="1"/>
              </p:cNvSpPr>
              <p:nvPr/>
            </p:nvSpPr>
            <p:spPr bwMode="auto">
              <a:xfrm rot="19358605" flipH="1">
                <a:off x="5050" y="3144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4" name="Line 39"/>
              <p:cNvSpPr>
                <a:spLocks noChangeShapeType="1"/>
              </p:cNvSpPr>
              <p:nvPr/>
            </p:nvSpPr>
            <p:spPr bwMode="auto">
              <a:xfrm rot="19358605" flipH="1">
                <a:off x="5468" y="2743"/>
                <a:ext cx="4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458" name="Oval 40"/>
            <p:cNvSpPr>
              <a:spLocks noChangeArrowheads="1"/>
            </p:cNvSpPr>
            <p:nvPr/>
          </p:nvSpPr>
          <p:spPr bwMode="auto">
            <a:xfrm rot="1453868">
              <a:off x="4500" y="2976"/>
              <a:ext cx="13" cy="2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59" name="Oval 41"/>
            <p:cNvSpPr>
              <a:spLocks noChangeArrowheads="1"/>
            </p:cNvSpPr>
            <p:nvPr/>
          </p:nvSpPr>
          <p:spPr bwMode="auto">
            <a:xfrm rot="2054347">
              <a:off x="4255" y="3087"/>
              <a:ext cx="14" cy="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60" name="Oval 42"/>
            <p:cNvSpPr>
              <a:spLocks noChangeArrowheads="1"/>
            </p:cNvSpPr>
            <p:nvPr/>
          </p:nvSpPr>
          <p:spPr bwMode="auto">
            <a:xfrm rot="2054347">
              <a:off x="4323" y="3172"/>
              <a:ext cx="14" cy="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61" name="Oval 43"/>
            <p:cNvSpPr>
              <a:spLocks noChangeArrowheads="1"/>
            </p:cNvSpPr>
            <p:nvPr/>
          </p:nvSpPr>
          <p:spPr bwMode="auto">
            <a:xfrm rot="6037928">
              <a:off x="4443" y="3165"/>
              <a:ext cx="15" cy="2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62" name="Oval 44"/>
            <p:cNvSpPr>
              <a:spLocks noChangeArrowheads="1"/>
            </p:cNvSpPr>
            <p:nvPr/>
          </p:nvSpPr>
          <p:spPr bwMode="auto">
            <a:xfrm rot="2054347">
              <a:off x="4431" y="2915"/>
              <a:ext cx="14" cy="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63" name="Oval 45"/>
            <p:cNvSpPr>
              <a:spLocks noChangeArrowheads="1"/>
            </p:cNvSpPr>
            <p:nvPr/>
          </p:nvSpPr>
          <p:spPr bwMode="auto">
            <a:xfrm rot="894453">
              <a:off x="4501" y="3074"/>
              <a:ext cx="14" cy="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64" name="Oval 46"/>
            <p:cNvSpPr>
              <a:spLocks noChangeArrowheads="1"/>
            </p:cNvSpPr>
            <p:nvPr/>
          </p:nvSpPr>
          <p:spPr bwMode="auto">
            <a:xfrm rot="2054347">
              <a:off x="4311" y="2916"/>
              <a:ext cx="14" cy="2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65" name="Oval 47"/>
            <p:cNvSpPr>
              <a:spLocks noChangeArrowheads="1"/>
            </p:cNvSpPr>
            <p:nvPr/>
          </p:nvSpPr>
          <p:spPr bwMode="auto">
            <a:xfrm>
              <a:off x="4258" y="2989"/>
              <a:ext cx="14" cy="2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5989638" y="3357563"/>
            <a:ext cx="527050" cy="534987"/>
            <a:chOff x="3541" y="1990"/>
            <a:chExt cx="1819" cy="1907"/>
          </a:xfrm>
        </p:grpSpPr>
        <p:grpSp>
          <p:nvGrpSpPr>
            <p:cNvPr id="10421" name="Group 49"/>
            <p:cNvGrpSpPr>
              <a:grpSpLocks/>
            </p:cNvGrpSpPr>
            <p:nvPr/>
          </p:nvGrpSpPr>
          <p:grpSpPr bwMode="auto">
            <a:xfrm rot="3597214">
              <a:off x="3529" y="2990"/>
              <a:ext cx="659" cy="635"/>
              <a:chOff x="2592" y="2112"/>
              <a:chExt cx="233" cy="144"/>
            </a:xfrm>
          </p:grpSpPr>
          <p:sp>
            <p:nvSpPr>
              <p:cNvPr id="10453" name="Freeform 50"/>
              <p:cNvSpPr>
                <a:spLocks/>
              </p:cNvSpPr>
              <p:nvPr/>
            </p:nvSpPr>
            <p:spPr bwMode="auto">
              <a:xfrm>
                <a:off x="2592" y="2112"/>
                <a:ext cx="79" cy="40"/>
              </a:xfrm>
              <a:custGeom>
                <a:avLst/>
                <a:gdLst>
                  <a:gd name="T0" fmla="*/ 17 w 79"/>
                  <a:gd name="T1" fmla="*/ 10 h 40"/>
                  <a:gd name="T2" fmla="*/ 35 w 79"/>
                  <a:gd name="T3" fmla="*/ 0 h 40"/>
                  <a:gd name="T4" fmla="*/ 59 w 79"/>
                  <a:gd name="T5" fmla="*/ 6 h 40"/>
                  <a:gd name="T6" fmla="*/ 74 w 79"/>
                  <a:gd name="T7" fmla="*/ 19 h 40"/>
                  <a:gd name="T8" fmla="*/ 66 w 79"/>
                  <a:gd name="T9" fmla="*/ 40 h 40"/>
                  <a:gd name="T10" fmla="*/ 51 w 79"/>
                  <a:gd name="T11" fmla="*/ 30 h 40"/>
                  <a:gd name="T12" fmla="*/ 36 w 79"/>
                  <a:gd name="T13" fmla="*/ 37 h 40"/>
                  <a:gd name="T14" fmla="*/ 9 w 79"/>
                  <a:gd name="T15" fmla="*/ 33 h 40"/>
                  <a:gd name="T16" fmla="*/ 9 w 79"/>
                  <a:gd name="T17" fmla="*/ 19 h 40"/>
                  <a:gd name="T18" fmla="*/ 17 w 79"/>
                  <a:gd name="T19" fmla="*/ 1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solidFill>
                <a:srgbClr val="6600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54" name="Freeform 51"/>
              <p:cNvSpPr>
                <a:spLocks/>
              </p:cNvSpPr>
              <p:nvPr/>
            </p:nvSpPr>
            <p:spPr bwMode="auto">
              <a:xfrm>
                <a:off x="2604" y="2127"/>
                <a:ext cx="137" cy="129"/>
              </a:xfrm>
              <a:custGeom>
                <a:avLst/>
                <a:gdLst>
                  <a:gd name="T0" fmla="*/ 54 w 137"/>
                  <a:gd name="T1" fmla="*/ 5 h 129"/>
                  <a:gd name="T2" fmla="*/ 41 w 137"/>
                  <a:gd name="T3" fmla="*/ 15 h 129"/>
                  <a:gd name="T4" fmla="*/ 12 w 137"/>
                  <a:gd name="T5" fmla="*/ 8 h 129"/>
                  <a:gd name="T6" fmla="*/ 0 w 137"/>
                  <a:gd name="T7" fmla="*/ 18 h 129"/>
                  <a:gd name="T8" fmla="*/ 18 w 137"/>
                  <a:gd name="T9" fmla="*/ 47 h 129"/>
                  <a:gd name="T10" fmla="*/ 45 w 137"/>
                  <a:gd name="T11" fmla="*/ 42 h 129"/>
                  <a:gd name="T12" fmla="*/ 62 w 137"/>
                  <a:gd name="T13" fmla="*/ 29 h 129"/>
                  <a:gd name="T14" fmla="*/ 80 w 137"/>
                  <a:gd name="T15" fmla="*/ 36 h 129"/>
                  <a:gd name="T16" fmla="*/ 92 w 137"/>
                  <a:gd name="T17" fmla="*/ 48 h 129"/>
                  <a:gd name="T18" fmla="*/ 92 w 137"/>
                  <a:gd name="T19" fmla="*/ 104 h 129"/>
                  <a:gd name="T20" fmla="*/ 93 w 137"/>
                  <a:gd name="T21" fmla="*/ 122 h 129"/>
                  <a:gd name="T22" fmla="*/ 102 w 137"/>
                  <a:gd name="T23" fmla="*/ 129 h 129"/>
                  <a:gd name="T24" fmla="*/ 134 w 137"/>
                  <a:gd name="T25" fmla="*/ 98 h 129"/>
                  <a:gd name="T26" fmla="*/ 128 w 137"/>
                  <a:gd name="T27" fmla="*/ 65 h 129"/>
                  <a:gd name="T28" fmla="*/ 108 w 137"/>
                  <a:gd name="T29" fmla="*/ 47 h 129"/>
                  <a:gd name="T30" fmla="*/ 72 w 137"/>
                  <a:gd name="T31" fmla="*/ 23 h 129"/>
                  <a:gd name="T32" fmla="*/ 57 w 137"/>
                  <a:gd name="T33" fmla="*/ 0 h 129"/>
                  <a:gd name="T34" fmla="*/ 41 w 137"/>
                  <a:gd name="T35" fmla="*/ 15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18900000" scaled="1"/>
              </a:gra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55" name="Freeform 52"/>
              <p:cNvSpPr>
                <a:spLocks/>
              </p:cNvSpPr>
              <p:nvPr/>
            </p:nvSpPr>
            <p:spPr bwMode="auto">
              <a:xfrm>
                <a:off x="2736" y="2112"/>
                <a:ext cx="79" cy="40"/>
              </a:xfrm>
              <a:custGeom>
                <a:avLst/>
                <a:gdLst>
                  <a:gd name="T0" fmla="*/ 17 w 79"/>
                  <a:gd name="T1" fmla="*/ 10 h 40"/>
                  <a:gd name="T2" fmla="*/ 35 w 79"/>
                  <a:gd name="T3" fmla="*/ 0 h 40"/>
                  <a:gd name="T4" fmla="*/ 59 w 79"/>
                  <a:gd name="T5" fmla="*/ 6 h 40"/>
                  <a:gd name="T6" fmla="*/ 74 w 79"/>
                  <a:gd name="T7" fmla="*/ 19 h 40"/>
                  <a:gd name="T8" fmla="*/ 66 w 79"/>
                  <a:gd name="T9" fmla="*/ 40 h 40"/>
                  <a:gd name="T10" fmla="*/ 51 w 79"/>
                  <a:gd name="T11" fmla="*/ 30 h 40"/>
                  <a:gd name="T12" fmla="*/ 36 w 79"/>
                  <a:gd name="T13" fmla="*/ 37 h 40"/>
                  <a:gd name="T14" fmla="*/ 9 w 79"/>
                  <a:gd name="T15" fmla="*/ 33 h 40"/>
                  <a:gd name="T16" fmla="*/ 9 w 79"/>
                  <a:gd name="T17" fmla="*/ 19 h 40"/>
                  <a:gd name="T18" fmla="*/ 17 w 79"/>
                  <a:gd name="T19" fmla="*/ 1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solidFill>
                <a:srgbClr val="CCCCFF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56" name="Freeform 53"/>
              <p:cNvSpPr>
                <a:spLocks/>
              </p:cNvSpPr>
              <p:nvPr/>
            </p:nvSpPr>
            <p:spPr bwMode="auto">
              <a:xfrm flipH="1">
                <a:off x="2688" y="2112"/>
                <a:ext cx="137" cy="129"/>
              </a:xfrm>
              <a:custGeom>
                <a:avLst/>
                <a:gdLst>
                  <a:gd name="T0" fmla="*/ 54 w 137"/>
                  <a:gd name="T1" fmla="*/ 5 h 129"/>
                  <a:gd name="T2" fmla="*/ 41 w 137"/>
                  <a:gd name="T3" fmla="*/ 15 h 129"/>
                  <a:gd name="T4" fmla="*/ 12 w 137"/>
                  <a:gd name="T5" fmla="*/ 8 h 129"/>
                  <a:gd name="T6" fmla="*/ 0 w 137"/>
                  <a:gd name="T7" fmla="*/ 18 h 129"/>
                  <a:gd name="T8" fmla="*/ 18 w 137"/>
                  <a:gd name="T9" fmla="*/ 47 h 129"/>
                  <a:gd name="T10" fmla="*/ 45 w 137"/>
                  <a:gd name="T11" fmla="*/ 42 h 129"/>
                  <a:gd name="T12" fmla="*/ 62 w 137"/>
                  <a:gd name="T13" fmla="*/ 29 h 129"/>
                  <a:gd name="T14" fmla="*/ 80 w 137"/>
                  <a:gd name="T15" fmla="*/ 36 h 129"/>
                  <a:gd name="T16" fmla="*/ 92 w 137"/>
                  <a:gd name="T17" fmla="*/ 48 h 129"/>
                  <a:gd name="T18" fmla="*/ 92 w 137"/>
                  <a:gd name="T19" fmla="*/ 104 h 129"/>
                  <a:gd name="T20" fmla="*/ 93 w 137"/>
                  <a:gd name="T21" fmla="*/ 122 h 129"/>
                  <a:gd name="T22" fmla="*/ 102 w 137"/>
                  <a:gd name="T23" fmla="*/ 129 h 129"/>
                  <a:gd name="T24" fmla="*/ 134 w 137"/>
                  <a:gd name="T25" fmla="*/ 98 h 129"/>
                  <a:gd name="T26" fmla="*/ 128 w 137"/>
                  <a:gd name="T27" fmla="*/ 65 h 129"/>
                  <a:gd name="T28" fmla="*/ 108 w 137"/>
                  <a:gd name="T29" fmla="*/ 47 h 129"/>
                  <a:gd name="T30" fmla="*/ 72 w 137"/>
                  <a:gd name="T31" fmla="*/ 23 h 129"/>
                  <a:gd name="T32" fmla="*/ 57 w 137"/>
                  <a:gd name="T33" fmla="*/ 0 h 129"/>
                  <a:gd name="T34" fmla="*/ 41 w 137"/>
                  <a:gd name="T35" fmla="*/ 15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422" name="Group 54"/>
            <p:cNvGrpSpPr>
              <a:grpSpLocks/>
            </p:cNvGrpSpPr>
            <p:nvPr/>
          </p:nvGrpSpPr>
          <p:grpSpPr bwMode="auto">
            <a:xfrm rot="5400000">
              <a:off x="3824" y="2724"/>
              <a:ext cx="265" cy="190"/>
              <a:chOff x="681" y="1353"/>
              <a:chExt cx="257" cy="149"/>
            </a:xfrm>
          </p:grpSpPr>
          <p:sp>
            <p:nvSpPr>
              <p:cNvPr id="10450" name="Oval 55"/>
              <p:cNvSpPr>
                <a:spLocks noChangeArrowheads="1"/>
              </p:cNvSpPr>
              <p:nvPr/>
            </p:nvSpPr>
            <p:spPr bwMode="auto">
              <a:xfrm>
                <a:off x="756" y="1464"/>
                <a:ext cx="107" cy="38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3" name="Oval 56"/>
              <p:cNvSpPr>
                <a:spLocks noChangeArrowheads="1"/>
              </p:cNvSpPr>
              <p:nvPr/>
            </p:nvSpPr>
            <p:spPr bwMode="auto">
              <a:xfrm>
                <a:off x="681" y="1354"/>
                <a:ext cx="258" cy="12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452" name="Oval 57"/>
              <p:cNvSpPr>
                <a:spLocks noChangeArrowheads="1"/>
              </p:cNvSpPr>
              <p:nvPr/>
            </p:nvSpPr>
            <p:spPr bwMode="auto">
              <a:xfrm>
                <a:off x="899" y="1384"/>
                <a:ext cx="36" cy="61"/>
              </a:xfrm>
              <a:prstGeom prst="ellipse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423" name="Group 58"/>
            <p:cNvGrpSpPr>
              <a:grpSpLocks/>
            </p:cNvGrpSpPr>
            <p:nvPr/>
          </p:nvGrpSpPr>
          <p:grpSpPr bwMode="auto">
            <a:xfrm rot="-1852084">
              <a:off x="4497" y="3262"/>
              <a:ext cx="659" cy="635"/>
              <a:chOff x="2592" y="2112"/>
              <a:chExt cx="233" cy="144"/>
            </a:xfrm>
          </p:grpSpPr>
          <p:sp>
            <p:nvSpPr>
              <p:cNvPr id="10446" name="Freeform 59"/>
              <p:cNvSpPr>
                <a:spLocks/>
              </p:cNvSpPr>
              <p:nvPr/>
            </p:nvSpPr>
            <p:spPr bwMode="auto">
              <a:xfrm>
                <a:off x="2592" y="2112"/>
                <a:ext cx="79" cy="40"/>
              </a:xfrm>
              <a:custGeom>
                <a:avLst/>
                <a:gdLst>
                  <a:gd name="T0" fmla="*/ 17 w 79"/>
                  <a:gd name="T1" fmla="*/ 10 h 40"/>
                  <a:gd name="T2" fmla="*/ 35 w 79"/>
                  <a:gd name="T3" fmla="*/ 0 h 40"/>
                  <a:gd name="T4" fmla="*/ 59 w 79"/>
                  <a:gd name="T5" fmla="*/ 6 h 40"/>
                  <a:gd name="T6" fmla="*/ 74 w 79"/>
                  <a:gd name="T7" fmla="*/ 19 h 40"/>
                  <a:gd name="T8" fmla="*/ 66 w 79"/>
                  <a:gd name="T9" fmla="*/ 40 h 40"/>
                  <a:gd name="T10" fmla="*/ 51 w 79"/>
                  <a:gd name="T11" fmla="*/ 30 h 40"/>
                  <a:gd name="T12" fmla="*/ 36 w 79"/>
                  <a:gd name="T13" fmla="*/ 37 h 40"/>
                  <a:gd name="T14" fmla="*/ 9 w 79"/>
                  <a:gd name="T15" fmla="*/ 33 h 40"/>
                  <a:gd name="T16" fmla="*/ 9 w 79"/>
                  <a:gd name="T17" fmla="*/ 19 h 40"/>
                  <a:gd name="T18" fmla="*/ 17 w 79"/>
                  <a:gd name="T19" fmla="*/ 1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solidFill>
                <a:srgbClr val="6600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47" name="Freeform 60"/>
              <p:cNvSpPr>
                <a:spLocks/>
              </p:cNvSpPr>
              <p:nvPr/>
            </p:nvSpPr>
            <p:spPr bwMode="auto">
              <a:xfrm>
                <a:off x="2604" y="2127"/>
                <a:ext cx="137" cy="129"/>
              </a:xfrm>
              <a:custGeom>
                <a:avLst/>
                <a:gdLst>
                  <a:gd name="T0" fmla="*/ 54 w 137"/>
                  <a:gd name="T1" fmla="*/ 5 h 129"/>
                  <a:gd name="T2" fmla="*/ 41 w 137"/>
                  <a:gd name="T3" fmla="*/ 15 h 129"/>
                  <a:gd name="T4" fmla="*/ 12 w 137"/>
                  <a:gd name="T5" fmla="*/ 8 h 129"/>
                  <a:gd name="T6" fmla="*/ 0 w 137"/>
                  <a:gd name="T7" fmla="*/ 18 h 129"/>
                  <a:gd name="T8" fmla="*/ 18 w 137"/>
                  <a:gd name="T9" fmla="*/ 47 h 129"/>
                  <a:gd name="T10" fmla="*/ 45 w 137"/>
                  <a:gd name="T11" fmla="*/ 42 h 129"/>
                  <a:gd name="T12" fmla="*/ 62 w 137"/>
                  <a:gd name="T13" fmla="*/ 29 h 129"/>
                  <a:gd name="T14" fmla="*/ 80 w 137"/>
                  <a:gd name="T15" fmla="*/ 36 h 129"/>
                  <a:gd name="T16" fmla="*/ 92 w 137"/>
                  <a:gd name="T17" fmla="*/ 48 h 129"/>
                  <a:gd name="T18" fmla="*/ 92 w 137"/>
                  <a:gd name="T19" fmla="*/ 104 h 129"/>
                  <a:gd name="T20" fmla="*/ 93 w 137"/>
                  <a:gd name="T21" fmla="*/ 122 h 129"/>
                  <a:gd name="T22" fmla="*/ 102 w 137"/>
                  <a:gd name="T23" fmla="*/ 129 h 129"/>
                  <a:gd name="T24" fmla="*/ 134 w 137"/>
                  <a:gd name="T25" fmla="*/ 98 h 129"/>
                  <a:gd name="T26" fmla="*/ 128 w 137"/>
                  <a:gd name="T27" fmla="*/ 65 h 129"/>
                  <a:gd name="T28" fmla="*/ 108 w 137"/>
                  <a:gd name="T29" fmla="*/ 47 h 129"/>
                  <a:gd name="T30" fmla="*/ 72 w 137"/>
                  <a:gd name="T31" fmla="*/ 23 h 129"/>
                  <a:gd name="T32" fmla="*/ 57 w 137"/>
                  <a:gd name="T33" fmla="*/ 0 h 129"/>
                  <a:gd name="T34" fmla="*/ 41 w 137"/>
                  <a:gd name="T35" fmla="*/ 15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18900000" scaled="1"/>
              </a:gra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48" name="Freeform 61"/>
              <p:cNvSpPr>
                <a:spLocks/>
              </p:cNvSpPr>
              <p:nvPr/>
            </p:nvSpPr>
            <p:spPr bwMode="auto">
              <a:xfrm>
                <a:off x="2736" y="2112"/>
                <a:ext cx="79" cy="40"/>
              </a:xfrm>
              <a:custGeom>
                <a:avLst/>
                <a:gdLst>
                  <a:gd name="T0" fmla="*/ 17 w 79"/>
                  <a:gd name="T1" fmla="*/ 10 h 40"/>
                  <a:gd name="T2" fmla="*/ 35 w 79"/>
                  <a:gd name="T3" fmla="*/ 0 h 40"/>
                  <a:gd name="T4" fmla="*/ 59 w 79"/>
                  <a:gd name="T5" fmla="*/ 6 h 40"/>
                  <a:gd name="T6" fmla="*/ 74 w 79"/>
                  <a:gd name="T7" fmla="*/ 19 h 40"/>
                  <a:gd name="T8" fmla="*/ 66 w 79"/>
                  <a:gd name="T9" fmla="*/ 40 h 40"/>
                  <a:gd name="T10" fmla="*/ 51 w 79"/>
                  <a:gd name="T11" fmla="*/ 30 h 40"/>
                  <a:gd name="T12" fmla="*/ 36 w 79"/>
                  <a:gd name="T13" fmla="*/ 37 h 40"/>
                  <a:gd name="T14" fmla="*/ 9 w 79"/>
                  <a:gd name="T15" fmla="*/ 33 h 40"/>
                  <a:gd name="T16" fmla="*/ 9 w 79"/>
                  <a:gd name="T17" fmla="*/ 19 h 40"/>
                  <a:gd name="T18" fmla="*/ 17 w 79"/>
                  <a:gd name="T19" fmla="*/ 1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solidFill>
                <a:srgbClr val="CCCCFF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49" name="Freeform 62"/>
              <p:cNvSpPr>
                <a:spLocks/>
              </p:cNvSpPr>
              <p:nvPr/>
            </p:nvSpPr>
            <p:spPr bwMode="auto">
              <a:xfrm flipH="1">
                <a:off x="2688" y="2112"/>
                <a:ext cx="137" cy="129"/>
              </a:xfrm>
              <a:custGeom>
                <a:avLst/>
                <a:gdLst>
                  <a:gd name="T0" fmla="*/ 54 w 137"/>
                  <a:gd name="T1" fmla="*/ 5 h 129"/>
                  <a:gd name="T2" fmla="*/ 41 w 137"/>
                  <a:gd name="T3" fmla="*/ 15 h 129"/>
                  <a:gd name="T4" fmla="*/ 12 w 137"/>
                  <a:gd name="T5" fmla="*/ 8 h 129"/>
                  <a:gd name="T6" fmla="*/ 0 w 137"/>
                  <a:gd name="T7" fmla="*/ 18 h 129"/>
                  <a:gd name="T8" fmla="*/ 18 w 137"/>
                  <a:gd name="T9" fmla="*/ 47 h 129"/>
                  <a:gd name="T10" fmla="*/ 45 w 137"/>
                  <a:gd name="T11" fmla="*/ 42 h 129"/>
                  <a:gd name="T12" fmla="*/ 62 w 137"/>
                  <a:gd name="T13" fmla="*/ 29 h 129"/>
                  <a:gd name="T14" fmla="*/ 80 w 137"/>
                  <a:gd name="T15" fmla="*/ 36 h 129"/>
                  <a:gd name="T16" fmla="*/ 92 w 137"/>
                  <a:gd name="T17" fmla="*/ 48 h 129"/>
                  <a:gd name="T18" fmla="*/ 92 w 137"/>
                  <a:gd name="T19" fmla="*/ 104 h 129"/>
                  <a:gd name="T20" fmla="*/ 93 w 137"/>
                  <a:gd name="T21" fmla="*/ 122 h 129"/>
                  <a:gd name="T22" fmla="*/ 102 w 137"/>
                  <a:gd name="T23" fmla="*/ 129 h 129"/>
                  <a:gd name="T24" fmla="*/ 134 w 137"/>
                  <a:gd name="T25" fmla="*/ 98 h 129"/>
                  <a:gd name="T26" fmla="*/ 128 w 137"/>
                  <a:gd name="T27" fmla="*/ 65 h 129"/>
                  <a:gd name="T28" fmla="*/ 108 w 137"/>
                  <a:gd name="T29" fmla="*/ 47 h 129"/>
                  <a:gd name="T30" fmla="*/ 72 w 137"/>
                  <a:gd name="T31" fmla="*/ 23 h 129"/>
                  <a:gd name="T32" fmla="*/ 57 w 137"/>
                  <a:gd name="T33" fmla="*/ 0 h 129"/>
                  <a:gd name="T34" fmla="*/ 41 w 137"/>
                  <a:gd name="T35" fmla="*/ 15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424" name="Group 63"/>
            <p:cNvGrpSpPr>
              <a:grpSpLocks/>
            </p:cNvGrpSpPr>
            <p:nvPr/>
          </p:nvGrpSpPr>
          <p:grpSpPr bwMode="auto">
            <a:xfrm rot="-6632847">
              <a:off x="4713" y="2270"/>
              <a:ext cx="659" cy="635"/>
              <a:chOff x="2592" y="2112"/>
              <a:chExt cx="233" cy="144"/>
            </a:xfrm>
          </p:grpSpPr>
          <p:sp>
            <p:nvSpPr>
              <p:cNvPr id="10442" name="Freeform 64"/>
              <p:cNvSpPr>
                <a:spLocks/>
              </p:cNvSpPr>
              <p:nvPr/>
            </p:nvSpPr>
            <p:spPr bwMode="auto">
              <a:xfrm>
                <a:off x="2592" y="2112"/>
                <a:ext cx="79" cy="40"/>
              </a:xfrm>
              <a:custGeom>
                <a:avLst/>
                <a:gdLst>
                  <a:gd name="T0" fmla="*/ 17 w 79"/>
                  <a:gd name="T1" fmla="*/ 10 h 40"/>
                  <a:gd name="T2" fmla="*/ 35 w 79"/>
                  <a:gd name="T3" fmla="*/ 0 h 40"/>
                  <a:gd name="T4" fmla="*/ 59 w 79"/>
                  <a:gd name="T5" fmla="*/ 6 h 40"/>
                  <a:gd name="T6" fmla="*/ 74 w 79"/>
                  <a:gd name="T7" fmla="*/ 19 h 40"/>
                  <a:gd name="T8" fmla="*/ 66 w 79"/>
                  <a:gd name="T9" fmla="*/ 40 h 40"/>
                  <a:gd name="T10" fmla="*/ 51 w 79"/>
                  <a:gd name="T11" fmla="*/ 30 h 40"/>
                  <a:gd name="T12" fmla="*/ 36 w 79"/>
                  <a:gd name="T13" fmla="*/ 37 h 40"/>
                  <a:gd name="T14" fmla="*/ 9 w 79"/>
                  <a:gd name="T15" fmla="*/ 33 h 40"/>
                  <a:gd name="T16" fmla="*/ 9 w 79"/>
                  <a:gd name="T17" fmla="*/ 19 h 40"/>
                  <a:gd name="T18" fmla="*/ 17 w 79"/>
                  <a:gd name="T19" fmla="*/ 1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solidFill>
                <a:srgbClr val="6600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43" name="Freeform 65"/>
              <p:cNvSpPr>
                <a:spLocks/>
              </p:cNvSpPr>
              <p:nvPr/>
            </p:nvSpPr>
            <p:spPr bwMode="auto">
              <a:xfrm>
                <a:off x="2604" y="2127"/>
                <a:ext cx="137" cy="129"/>
              </a:xfrm>
              <a:custGeom>
                <a:avLst/>
                <a:gdLst>
                  <a:gd name="T0" fmla="*/ 54 w 137"/>
                  <a:gd name="T1" fmla="*/ 5 h 129"/>
                  <a:gd name="T2" fmla="*/ 41 w 137"/>
                  <a:gd name="T3" fmla="*/ 15 h 129"/>
                  <a:gd name="T4" fmla="*/ 12 w 137"/>
                  <a:gd name="T5" fmla="*/ 8 h 129"/>
                  <a:gd name="T6" fmla="*/ 0 w 137"/>
                  <a:gd name="T7" fmla="*/ 18 h 129"/>
                  <a:gd name="T8" fmla="*/ 18 w 137"/>
                  <a:gd name="T9" fmla="*/ 47 h 129"/>
                  <a:gd name="T10" fmla="*/ 45 w 137"/>
                  <a:gd name="T11" fmla="*/ 42 h 129"/>
                  <a:gd name="T12" fmla="*/ 62 w 137"/>
                  <a:gd name="T13" fmla="*/ 29 h 129"/>
                  <a:gd name="T14" fmla="*/ 80 w 137"/>
                  <a:gd name="T15" fmla="*/ 36 h 129"/>
                  <a:gd name="T16" fmla="*/ 92 w 137"/>
                  <a:gd name="T17" fmla="*/ 48 h 129"/>
                  <a:gd name="T18" fmla="*/ 92 w 137"/>
                  <a:gd name="T19" fmla="*/ 104 h 129"/>
                  <a:gd name="T20" fmla="*/ 93 w 137"/>
                  <a:gd name="T21" fmla="*/ 122 h 129"/>
                  <a:gd name="T22" fmla="*/ 102 w 137"/>
                  <a:gd name="T23" fmla="*/ 129 h 129"/>
                  <a:gd name="T24" fmla="*/ 134 w 137"/>
                  <a:gd name="T25" fmla="*/ 98 h 129"/>
                  <a:gd name="T26" fmla="*/ 128 w 137"/>
                  <a:gd name="T27" fmla="*/ 65 h 129"/>
                  <a:gd name="T28" fmla="*/ 108 w 137"/>
                  <a:gd name="T29" fmla="*/ 47 h 129"/>
                  <a:gd name="T30" fmla="*/ 72 w 137"/>
                  <a:gd name="T31" fmla="*/ 23 h 129"/>
                  <a:gd name="T32" fmla="*/ 57 w 137"/>
                  <a:gd name="T33" fmla="*/ 0 h 129"/>
                  <a:gd name="T34" fmla="*/ 41 w 137"/>
                  <a:gd name="T35" fmla="*/ 15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18900000" scaled="1"/>
              </a:gra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44" name="Freeform 66"/>
              <p:cNvSpPr>
                <a:spLocks/>
              </p:cNvSpPr>
              <p:nvPr/>
            </p:nvSpPr>
            <p:spPr bwMode="auto">
              <a:xfrm>
                <a:off x="2736" y="2112"/>
                <a:ext cx="79" cy="40"/>
              </a:xfrm>
              <a:custGeom>
                <a:avLst/>
                <a:gdLst>
                  <a:gd name="T0" fmla="*/ 17 w 79"/>
                  <a:gd name="T1" fmla="*/ 10 h 40"/>
                  <a:gd name="T2" fmla="*/ 35 w 79"/>
                  <a:gd name="T3" fmla="*/ 0 h 40"/>
                  <a:gd name="T4" fmla="*/ 59 w 79"/>
                  <a:gd name="T5" fmla="*/ 6 h 40"/>
                  <a:gd name="T6" fmla="*/ 74 w 79"/>
                  <a:gd name="T7" fmla="*/ 19 h 40"/>
                  <a:gd name="T8" fmla="*/ 66 w 79"/>
                  <a:gd name="T9" fmla="*/ 40 h 40"/>
                  <a:gd name="T10" fmla="*/ 51 w 79"/>
                  <a:gd name="T11" fmla="*/ 30 h 40"/>
                  <a:gd name="T12" fmla="*/ 36 w 79"/>
                  <a:gd name="T13" fmla="*/ 37 h 40"/>
                  <a:gd name="T14" fmla="*/ 9 w 79"/>
                  <a:gd name="T15" fmla="*/ 33 h 40"/>
                  <a:gd name="T16" fmla="*/ 9 w 79"/>
                  <a:gd name="T17" fmla="*/ 19 h 40"/>
                  <a:gd name="T18" fmla="*/ 17 w 79"/>
                  <a:gd name="T19" fmla="*/ 1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solidFill>
                <a:srgbClr val="CCCCFF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45" name="Freeform 67"/>
              <p:cNvSpPr>
                <a:spLocks/>
              </p:cNvSpPr>
              <p:nvPr/>
            </p:nvSpPr>
            <p:spPr bwMode="auto">
              <a:xfrm flipH="1">
                <a:off x="2688" y="2112"/>
                <a:ext cx="137" cy="129"/>
              </a:xfrm>
              <a:custGeom>
                <a:avLst/>
                <a:gdLst>
                  <a:gd name="T0" fmla="*/ 54 w 137"/>
                  <a:gd name="T1" fmla="*/ 5 h 129"/>
                  <a:gd name="T2" fmla="*/ 41 w 137"/>
                  <a:gd name="T3" fmla="*/ 15 h 129"/>
                  <a:gd name="T4" fmla="*/ 12 w 137"/>
                  <a:gd name="T5" fmla="*/ 8 h 129"/>
                  <a:gd name="T6" fmla="*/ 0 w 137"/>
                  <a:gd name="T7" fmla="*/ 18 h 129"/>
                  <a:gd name="T8" fmla="*/ 18 w 137"/>
                  <a:gd name="T9" fmla="*/ 47 h 129"/>
                  <a:gd name="T10" fmla="*/ 45 w 137"/>
                  <a:gd name="T11" fmla="*/ 42 h 129"/>
                  <a:gd name="T12" fmla="*/ 62 w 137"/>
                  <a:gd name="T13" fmla="*/ 29 h 129"/>
                  <a:gd name="T14" fmla="*/ 80 w 137"/>
                  <a:gd name="T15" fmla="*/ 36 h 129"/>
                  <a:gd name="T16" fmla="*/ 92 w 137"/>
                  <a:gd name="T17" fmla="*/ 48 h 129"/>
                  <a:gd name="T18" fmla="*/ 92 w 137"/>
                  <a:gd name="T19" fmla="*/ 104 h 129"/>
                  <a:gd name="T20" fmla="*/ 93 w 137"/>
                  <a:gd name="T21" fmla="*/ 122 h 129"/>
                  <a:gd name="T22" fmla="*/ 102 w 137"/>
                  <a:gd name="T23" fmla="*/ 129 h 129"/>
                  <a:gd name="T24" fmla="*/ 134 w 137"/>
                  <a:gd name="T25" fmla="*/ 98 h 129"/>
                  <a:gd name="T26" fmla="*/ 128 w 137"/>
                  <a:gd name="T27" fmla="*/ 65 h 129"/>
                  <a:gd name="T28" fmla="*/ 108 w 137"/>
                  <a:gd name="T29" fmla="*/ 47 h 129"/>
                  <a:gd name="T30" fmla="*/ 72 w 137"/>
                  <a:gd name="T31" fmla="*/ 23 h 129"/>
                  <a:gd name="T32" fmla="*/ 57 w 137"/>
                  <a:gd name="T33" fmla="*/ 0 h 129"/>
                  <a:gd name="T34" fmla="*/ 41 w 137"/>
                  <a:gd name="T35" fmla="*/ 15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425" name="Group 68"/>
            <p:cNvGrpSpPr>
              <a:grpSpLocks/>
            </p:cNvGrpSpPr>
            <p:nvPr/>
          </p:nvGrpSpPr>
          <p:grpSpPr bwMode="auto">
            <a:xfrm rot="9279243">
              <a:off x="3825" y="1990"/>
              <a:ext cx="659" cy="635"/>
              <a:chOff x="2592" y="2112"/>
              <a:chExt cx="233" cy="144"/>
            </a:xfrm>
          </p:grpSpPr>
          <p:sp>
            <p:nvSpPr>
              <p:cNvPr id="10438" name="Freeform 69"/>
              <p:cNvSpPr>
                <a:spLocks/>
              </p:cNvSpPr>
              <p:nvPr/>
            </p:nvSpPr>
            <p:spPr bwMode="auto">
              <a:xfrm>
                <a:off x="2592" y="2112"/>
                <a:ext cx="79" cy="40"/>
              </a:xfrm>
              <a:custGeom>
                <a:avLst/>
                <a:gdLst>
                  <a:gd name="T0" fmla="*/ 17 w 79"/>
                  <a:gd name="T1" fmla="*/ 10 h 40"/>
                  <a:gd name="T2" fmla="*/ 35 w 79"/>
                  <a:gd name="T3" fmla="*/ 0 h 40"/>
                  <a:gd name="T4" fmla="*/ 59 w 79"/>
                  <a:gd name="T5" fmla="*/ 6 h 40"/>
                  <a:gd name="T6" fmla="*/ 74 w 79"/>
                  <a:gd name="T7" fmla="*/ 19 h 40"/>
                  <a:gd name="T8" fmla="*/ 66 w 79"/>
                  <a:gd name="T9" fmla="*/ 40 h 40"/>
                  <a:gd name="T10" fmla="*/ 51 w 79"/>
                  <a:gd name="T11" fmla="*/ 30 h 40"/>
                  <a:gd name="T12" fmla="*/ 36 w 79"/>
                  <a:gd name="T13" fmla="*/ 37 h 40"/>
                  <a:gd name="T14" fmla="*/ 9 w 79"/>
                  <a:gd name="T15" fmla="*/ 33 h 40"/>
                  <a:gd name="T16" fmla="*/ 9 w 79"/>
                  <a:gd name="T17" fmla="*/ 19 h 40"/>
                  <a:gd name="T18" fmla="*/ 17 w 79"/>
                  <a:gd name="T19" fmla="*/ 1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solidFill>
                <a:srgbClr val="6600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39" name="Freeform 70"/>
              <p:cNvSpPr>
                <a:spLocks/>
              </p:cNvSpPr>
              <p:nvPr/>
            </p:nvSpPr>
            <p:spPr bwMode="auto">
              <a:xfrm>
                <a:off x="2604" y="2127"/>
                <a:ext cx="137" cy="129"/>
              </a:xfrm>
              <a:custGeom>
                <a:avLst/>
                <a:gdLst>
                  <a:gd name="T0" fmla="*/ 54 w 137"/>
                  <a:gd name="T1" fmla="*/ 5 h 129"/>
                  <a:gd name="T2" fmla="*/ 41 w 137"/>
                  <a:gd name="T3" fmla="*/ 15 h 129"/>
                  <a:gd name="T4" fmla="*/ 12 w 137"/>
                  <a:gd name="T5" fmla="*/ 8 h 129"/>
                  <a:gd name="T6" fmla="*/ 0 w 137"/>
                  <a:gd name="T7" fmla="*/ 18 h 129"/>
                  <a:gd name="T8" fmla="*/ 18 w 137"/>
                  <a:gd name="T9" fmla="*/ 47 h 129"/>
                  <a:gd name="T10" fmla="*/ 45 w 137"/>
                  <a:gd name="T11" fmla="*/ 42 h 129"/>
                  <a:gd name="T12" fmla="*/ 62 w 137"/>
                  <a:gd name="T13" fmla="*/ 29 h 129"/>
                  <a:gd name="T14" fmla="*/ 80 w 137"/>
                  <a:gd name="T15" fmla="*/ 36 h 129"/>
                  <a:gd name="T16" fmla="*/ 92 w 137"/>
                  <a:gd name="T17" fmla="*/ 48 h 129"/>
                  <a:gd name="T18" fmla="*/ 92 w 137"/>
                  <a:gd name="T19" fmla="*/ 104 h 129"/>
                  <a:gd name="T20" fmla="*/ 93 w 137"/>
                  <a:gd name="T21" fmla="*/ 122 h 129"/>
                  <a:gd name="T22" fmla="*/ 102 w 137"/>
                  <a:gd name="T23" fmla="*/ 129 h 129"/>
                  <a:gd name="T24" fmla="*/ 134 w 137"/>
                  <a:gd name="T25" fmla="*/ 98 h 129"/>
                  <a:gd name="T26" fmla="*/ 128 w 137"/>
                  <a:gd name="T27" fmla="*/ 65 h 129"/>
                  <a:gd name="T28" fmla="*/ 108 w 137"/>
                  <a:gd name="T29" fmla="*/ 47 h 129"/>
                  <a:gd name="T30" fmla="*/ 72 w 137"/>
                  <a:gd name="T31" fmla="*/ 23 h 129"/>
                  <a:gd name="T32" fmla="*/ 57 w 137"/>
                  <a:gd name="T33" fmla="*/ 0 h 129"/>
                  <a:gd name="T34" fmla="*/ 41 w 137"/>
                  <a:gd name="T35" fmla="*/ 15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6600CC"/>
                  </a:gs>
                </a:gsLst>
                <a:lin ang="18900000" scaled="1"/>
              </a:gradFill>
              <a:ln w="9525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40" name="Freeform 71"/>
              <p:cNvSpPr>
                <a:spLocks/>
              </p:cNvSpPr>
              <p:nvPr/>
            </p:nvSpPr>
            <p:spPr bwMode="auto">
              <a:xfrm>
                <a:off x="2736" y="2112"/>
                <a:ext cx="79" cy="40"/>
              </a:xfrm>
              <a:custGeom>
                <a:avLst/>
                <a:gdLst>
                  <a:gd name="T0" fmla="*/ 17 w 79"/>
                  <a:gd name="T1" fmla="*/ 10 h 40"/>
                  <a:gd name="T2" fmla="*/ 35 w 79"/>
                  <a:gd name="T3" fmla="*/ 0 h 40"/>
                  <a:gd name="T4" fmla="*/ 59 w 79"/>
                  <a:gd name="T5" fmla="*/ 6 h 40"/>
                  <a:gd name="T6" fmla="*/ 74 w 79"/>
                  <a:gd name="T7" fmla="*/ 19 h 40"/>
                  <a:gd name="T8" fmla="*/ 66 w 79"/>
                  <a:gd name="T9" fmla="*/ 40 h 40"/>
                  <a:gd name="T10" fmla="*/ 51 w 79"/>
                  <a:gd name="T11" fmla="*/ 30 h 40"/>
                  <a:gd name="T12" fmla="*/ 36 w 79"/>
                  <a:gd name="T13" fmla="*/ 37 h 40"/>
                  <a:gd name="T14" fmla="*/ 9 w 79"/>
                  <a:gd name="T15" fmla="*/ 33 h 40"/>
                  <a:gd name="T16" fmla="*/ 9 w 79"/>
                  <a:gd name="T17" fmla="*/ 19 h 40"/>
                  <a:gd name="T18" fmla="*/ 17 w 79"/>
                  <a:gd name="T19" fmla="*/ 1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40"/>
                  <a:gd name="T32" fmla="*/ 79 w 79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40">
                    <a:moveTo>
                      <a:pt x="17" y="10"/>
                    </a:moveTo>
                    <a:cubicBezTo>
                      <a:pt x="22" y="5"/>
                      <a:pt x="28" y="1"/>
                      <a:pt x="35" y="0"/>
                    </a:cubicBezTo>
                    <a:cubicBezTo>
                      <a:pt x="49" y="1"/>
                      <a:pt x="49" y="0"/>
                      <a:pt x="59" y="6"/>
                    </a:cubicBezTo>
                    <a:cubicBezTo>
                      <a:pt x="63" y="11"/>
                      <a:pt x="68" y="18"/>
                      <a:pt x="74" y="19"/>
                    </a:cubicBezTo>
                    <a:cubicBezTo>
                      <a:pt x="76" y="29"/>
                      <a:pt x="79" y="38"/>
                      <a:pt x="66" y="40"/>
                    </a:cubicBezTo>
                    <a:cubicBezTo>
                      <a:pt x="55" y="39"/>
                      <a:pt x="57" y="38"/>
                      <a:pt x="51" y="30"/>
                    </a:cubicBezTo>
                    <a:cubicBezTo>
                      <a:pt x="44" y="31"/>
                      <a:pt x="42" y="34"/>
                      <a:pt x="36" y="37"/>
                    </a:cubicBezTo>
                    <a:cubicBezTo>
                      <a:pt x="26" y="36"/>
                      <a:pt x="19" y="35"/>
                      <a:pt x="9" y="33"/>
                    </a:cubicBezTo>
                    <a:cubicBezTo>
                      <a:pt x="2" y="28"/>
                      <a:pt x="0" y="23"/>
                      <a:pt x="9" y="19"/>
                    </a:cubicBezTo>
                    <a:cubicBezTo>
                      <a:pt x="11" y="16"/>
                      <a:pt x="17" y="10"/>
                      <a:pt x="17" y="10"/>
                    </a:cubicBezTo>
                    <a:close/>
                  </a:path>
                </a:pathLst>
              </a:custGeom>
              <a:solidFill>
                <a:srgbClr val="CCCCFF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41" name="Freeform 72"/>
              <p:cNvSpPr>
                <a:spLocks/>
              </p:cNvSpPr>
              <p:nvPr/>
            </p:nvSpPr>
            <p:spPr bwMode="auto">
              <a:xfrm flipH="1">
                <a:off x="2688" y="2112"/>
                <a:ext cx="137" cy="129"/>
              </a:xfrm>
              <a:custGeom>
                <a:avLst/>
                <a:gdLst>
                  <a:gd name="T0" fmla="*/ 54 w 137"/>
                  <a:gd name="T1" fmla="*/ 5 h 129"/>
                  <a:gd name="T2" fmla="*/ 41 w 137"/>
                  <a:gd name="T3" fmla="*/ 15 h 129"/>
                  <a:gd name="T4" fmla="*/ 12 w 137"/>
                  <a:gd name="T5" fmla="*/ 8 h 129"/>
                  <a:gd name="T6" fmla="*/ 0 w 137"/>
                  <a:gd name="T7" fmla="*/ 18 h 129"/>
                  <a:gd name="T8" fmla="*/ 18 w 137"/>
                  <a:gd name="T9" fmla="*/ 47 h 129"/>
                  <a:gd name="T10" fmla="*/ 45 w 137"/>
                  <a:gd name="T11" fmla="*/ 42 h 129"/>
                  <a:gd name="T12" fmla="*/ 62 w 137"/>
                  <a:gd name="T13" fmla="*/ 29 h 129"/>
                  <a:gd name="T14" fmla="*/ 80 w 137"/>
                  <a:gd name="T15" fmla="*/ 36 h 129"/>
                  <a:gd name="T16" fmla="*/ 92 w 137"/>
                  <a:gd name="T17" fmla="*/ 48 h 129"/>
                  <a:gd name="T18" fmla="*/ 92 w 137"/>
                  <a:gd name="T19" fmla="*/ 104 h 129"/>
                  <a:gd name="T20" fmla="*/ 93 w 137"/>
                  <a:gd name="T21" fmla="*/ 122 h 129"/>
                  <a:gd name="T22" fmla="*/ 102 w 137"/>
                  <a:gd name="T23" fmla="*/ 129 h 129"/>
                  <a:gd name="T24" fmla="*/ 134 w 137"/>
                  <a:gd name="T25" fmla="*/ 98 h 129"/>
                  <a:gd name="T26" fmla="*/ 128 w 137"/>
                  <a:gd name="T27" fmla="*/ 65 h 129"/>
                  <a:gd name="T28" fmla="*/ 108 w 137"/>
                  <a:gd name="T29" fmla="*/ 47 h 129"/>
                  <a:gd name="T30" fmla="*/ 72 w 137"/>
                  <a:gd name="T31" fmla="*/ 23 h 129"/>
                  <a:gd name="T32" fmla="*/ 57 w 137"/>
                  <a:gd name="T33" fmla="*/ 0 h 129"/>
                  <a:gd name="T34" fmla="*/ 41 w 137"/>
                  <a:gd name="T35" fmla="*/ 15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7"/>
                  <a:gd name="T55" fmla="*/ 0 h 129"/>
                  <a:gd name="T56" fmla="*/ 137 w 137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7" h="129">
                    <a:moveTo>
                      <a:pt x="54" y="5"/>
                    </a:moveTo>
                    <a:cubicBezTo>
                      <a:pt x="46" y="6"/>
                      <a:pt x="46" y="10"/>
                      <a:pt x="41" y="15"/>
                    </a:cubicBezTo>
                    <a:cubicBezTo>
                      <a:pt x="28" y="14"/>
                      <a:pt x="23" y="10"/>
                      <a:pt x="12" y="8"/>
                    </a:cubicBezTo>
                    <a:cubicBezTo>
                      <a:pt x="3" y="9"/>
                      <a:pt x="4" y="11"/>
                      <a:pt x="0" y="18"/>
                    </a:cubicBezTo>
                    <a:cubicBezTo>
                      <a:pt x="2" y="35"/>
                      <a:pt x="1" y="42"/>
                      <a:pt x="18" y="47"/>
                    </a:cubicBezTo>
                    <a:cubicBezTo>
                      <a:pt x="27" y="46"/>
                      <a:pt x="37" y="46"/>
                      <a:pt x="45" y="42"/>
                    </a:cubicBezTo>
                    <a:cubicBezTo>
                      <a:pt x="49" y="36"/>
                      <a:pt x="55" y="30"/>
                      <a:pt x="62" y="29"/>
                    </a:cubicBezTo>
                    <a:cubicBezTo>
                      <a:pt x="71" y="30"/>
                      <a:pt x="72" y="31"/>
                      <a:pt x="80" y="36"/>
                    </a:cubicBezTo>
                    <a:cubicBezTo>
                      <a:pt x="84" y="41"/>
                      <a:pt x="88" y="43"/>
                      <a:pt x="92" y="48"/>
                    </a:cubicBezTo>
                    <a:cubicBezTo>
                      <a:pt x="96" y="66"/>
                      <a:pt x="94" y="85"/>
                      <a:pt x="92" y="104"/>
                    </a:cubicBezTo>
                    <a:cubicBezTo>
                      <a:pt x="92" y="110"/>
                      <a:pt x="91" y="116"/>
                      <a:pt x="93" y="122"/>
                    </a:cubicBezTo>
                    <a:cubicBezTo>
                      <a:pt x="94" y="126"/>
                      <a:pt x="102" y="129"/>
                      <a:pt x="102" y="129"/>
                    </a:cubicBezTo>
                    <a:cubicBezTo>
                      <a:pt x="120" y="127"/>
                      <a:pt x="124" y="111"/>
                      <a:pt x="134" y="98"/>
                    </a:cubicBezTo>
                    <a:cubicBezTo>
                      <a:pt x="136" y="86"/>
                      <a:pt x="137" y="74"/>
                      <a:pt x="128" y="65"/>
                    </a:cubicBezTo>
                    <a:cubicBezTo>
                      <a:pt x="124" y="56"/>
                      <a:pt x="117" y="49"/>
                      <a:pt x="108" y="47"/>
                    </a:cubicBezTo>
                    <a:cubicBezTo>
                      <a:pt x="97" y="39"/>
                      <a:pt x="84" y="30"/>
                      <a:pt x="72" y="23"/>
                    </a:cubicBezTo>
                    <a:cubicBezTo>
                      <a:pt x="70" y="12"/>
                      <a:pt x="68" y="4"/>
                      <a:pt x="57" y="0"/>
                    </a:cubicBezTo>
                    <a:cubicBezTo>
                      <a:pt x="47" y="3"/>
                      <a:pt x="48" y="8"/>
                      <a:pt x="41" y="15"/>
                    </a:cubicBezTo>
                  </a:path>
                </a:pathLst>
              </a:cu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426" name="Group 73"/>
            <p:cNvGrpSpPr>
              <a:grpSpLocks/>
            </p:cNvGrpSpPr>
            <p:nvPr/>
          </p:nvGrpSpPr>
          <p:grpSpPr bwMode="auto">
            <a:xfrm rot="1048164">
              <a:off x="4232" y="3284"/>
              <a:ext cx="265" cy="190"/>
              <a:chOff x="681" y="1353"/>
              <a:chExt cx="257" cy="149"/>
            </a:xfrm>
          </p:grpSpPr>
          <p:sp>
            <p:nvSpPr>
              <p:cNvPr id="10435" name="Oval 74"/>
              <p:cNvSpPr>
                <a:spLocks noChangeArrowheads="1"/>
              </p:cNvSpPr>
              <p:nvPr/>
            </p:nvSpPr>
            <p:spPr bwMode="auto">
              <a:xfrm>
                <a:off x="756" y="1464"/>
                <a:ext cx="107" cy="38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8" name="Oval 75"/>
              <p:cNvSpPr>
                <a:spLocks noChangeArrowheads="1"/>
              </p:cNvSpPr>
              <p:nvPr/>
            </p:nvSpPr>
            <p:spPr bwMode="auto">
              <a:xfrm>
                <a:off x="664" y="1355"/>
                <a:ext cx="250" cy="12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437" name="Oval 76"/>
              <p:cNvSpPr>
                <a:spLocks noChangeArrowheads="1"/>
              </p:cNvSpPr>
              <p:nvPr/>
            </p:nvSpPr>
            <p:spPr bwMode="auto">
              <a:xfrm>
                <a:off x="899" y="1384"/>
                <a:ext cx="36" cy="61"/>
              </a:xfrm>
              <a:prstGeom prst="ellipse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427" name="Group 77"/>
            <p:cNvGrpSpPr>
              <a:grpSpLocks/>
            </p:cNvGrpSpPr>
            <p:nvPr/>
          </p:nvGrpSpPr>
          <p:grpSpPr bwMode="auto">
            <a:xfrm rot="-5400000">
              <a:off x="4784" y="2980"/>
              <a:ext cx="265" cy="190"/>
              <a:chOff x="681" y="1353"/>
              <a:chExt cx="257" cy="149"/>
            </a:xfrm>
          </p:grpSpPr>
          <p:sp>
            <p:nvSpPr>
              <p:cNvPr id="10432" name="Oval 78"/>
              <p:cNvSpPr>
                <a:spLocks noChangeArrowheads="1"/>
              </p:cNvSpPr>
              <p:nvPr/>
            </p:nvSpPr>
            <p:spPr bwMode="auto">
              <a:xfrm>
                <a:off x="756" y="1464"/>
                <a:ext cx="107" cy="38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5" name="Oval 79"/>
              <p:cNvSpPr>
                <a:spLocks noChangeArrowheads="1"/>
              </p:cNvSpPr>
              <p:nvPr/>
            </p:nvSpPr>
            <p:spPr bwMode="auto">
              <a:xfrm>
                <a:off x="682" y="1354"/>
                <a:ext cx="258" cy="12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434" name="Oval 80"/>
              <p:cNvSpPr>
                <a:spLocks noChangeArrowheads="1"/>
              </p:cNvSpPr>
              <p:nvPr/>
            </p:nvSpPr>
            <p:spPr bwMode="auto">
              <a:xfrm>
                <a:off x="899" y="1384"/>
                <a:ext cx="36" cy="61"/>
              </a:xfrm>
              <a:prstGeom prst="ellipse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428" name="Group 81"/>
            <p:cNvGrpSpPr>
              <a:grpSpLocks/>
            </p:cNvGrpSpPr>
            <p:nvPr/>
          </p:nvGrpSpPr>
          <p:grpSpPr bwMode="auto">
            <a:xfrm rot="-144710">
              <a:off x="4480" y="2372"/>
              <a:ext cx="265" cy="190"/>
              <a:chOff x="681" y="1353"/>
              <a:chExt cx="257" cy="149"/>
            </a:xfrm>
          </p:grpSpPr>
          <p:sp>
            <p:nvSpPr>
              <p:cNvPr id="10429" name="Oval 82"/>
              <p:cNvSpPr>
                <a:spLocks noChangeArrowheads="1"/>
              </p:cNvSpPr>
              <p:nvPr/>
            </p:nvSpPr>
            <p:spPr bwMode="auto">
              <a:xfrm>
                <a:off x="756" y="1464"/>
                <a:ext cx="107" cy="38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2" name="Oval 83"/>
              <p:cNvSpPr>
                <a:spLocks noChangeArrowheads="1"/>
              </p:cNvSpPr>
              <p:nvPr/>
            </p:nvSpPr>
            <p:spPr bwMode="auto">
              <a:xfrm>
                <a:off x="527" y="1354"/>
                <a:ext cx="266" cy="7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431" name="Oval 84"/>
              <p:cNvSpPr>
                <a:spLocks noChangeArrowheads="1"/>
              </p:cNvSpPr>
              <p:nvPr/>
            </p:nvSpPr>
            <p:spPr bwMode="auto">
              <a:xfrm>
                <a:off x="899" y="1384"/>
                <a:ext cx="36" cy="61"/>
              </a:xfrm>
              <a:prstGeom prst="ellipse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0" name="Group 85"/>
          <p:cNvGrpSpPr>
            <a:grpSpLocks/>
          </p:cNvGrpSpPr>
          <p:nvPr/>
        </p:nvGrpSpPr>
        <p:grpSpPr bwMode="auto">
          <a:xfrm>
            <a:off x="6364288" y="5326063"/>
            <a:ext cx="458787" cy="422275"/>
            <a:chOff x="544" y="2742"/>
            <a:chExt cx="1149" cy="1172"/>
          </a:xfrm>
        </p:grpSpPr>
        <p:sp>
          <p:nvSpPr>
            <p:cNvPr id="10419" name="Freeform 86" descr="10 %"/>
            <p:cNvSpPr>
              <a:spLocks/>
            </p:cNvSpPr>
            <p:nvPr/>
          </p:nvSpPr>
          <p:spPr bwMode="auto">
            <a:xfrm>
              <a:off x="544" y="2742"/>
              <a:ext cx="1149" cy="1172"/>
            </a:xfrm>
            <a:custGeom>
              <a:avLst/>
              <a:gdLst>
                <a:gd name="T0" fmla="*/ 159 w 1149"/>
                <a:gd name="T1" fmla="*/ 98 h 1172"/>
                <a:gd name="T2" fmla="*/ 113 w 1149"/>
                <a:gd name="T3" fmla="*/ 371 h 1172"/>
                <a:gd name="T4" fmla="*/ 23 w 1149"/>
                <a:gd name="T5" fmla="*/ 507 h 1172"/>
                <a:gd name="T6" fmla="*/ 23 w 1149"/>
                <a:gd name="T7" fmla="*/ 779 h 1172"/>
                <a:gd name="T8" fmla="*/ 159 w 1149"/>
                <a:gd name="T9" fmla="*/ 1051 h 1172"/>
                <a:gd name="T10" fmla="*/ 794 w 1149"/>
                <a:gd name="T11" fmla="*/ 1096 h 1172"/>
                <a:gd name="T12" fmla="*/ 1066 w 1149"/>
                <a:gd name="T13" fmla="*/ 597 h 1172"/>
                <a:gd name="T14" fmla="*/ 1021 w 1149"/>
                <a:gd name="T15" fmla="*/ 144 h 1172"/>
                <a:gd name="T16" fmla="*/ 295 w 1149"/>
                <a:gd name="T17" fmla="*/ 8 h 1172"/>
                <a:gd name="T18" fmla="*/ 159 w 1149"/>
                <a:gd name="T19" fmla="*/ 98 h 1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9"/>
                <a:gd name="T31" fmla="*/ 0 h 1172"/>
                <a:gd name="T32" fmla="*/ 1149 w 1149"/>
                <a:gd name="T33" fmla="*/ 1172 h 1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9" h="1172">
                  <a:moveTo>
                    <a:pt x="159" y="98"/>
                  </a:moveTo>
                  <a:cubicBezTo>
                    <a:pt x="129" y="158"/>
                    <a:pt x="136" y="303"/>
                    <a:pt x="113" y="371"/>
                  </a:cubicBezTo>
                  <a:cubicBezTo>
                    <a:pt x="90" y="439"/>
                    <a:pt x="38" y="439"/>
                    <a:pt x="23" y="507"/>
                  </a:cubicBezTo>
                  <a:cubicBezTo>
                    <a:pt x="8" y="575"/>
                    <a:pt x="0" y="688"/>
                    <a:pt x="23" y="779"/>
                  </a:cubicBezTo>
                  <a:cubicBezTo>
                    <a:pt x="46" y="870"/>
                    <a:pt x="31" y="998"/>
                    <a:pt x="159" y="1051"/>
                  </a:cubicBezTo>
                  <a:cubicBezTo>
                    <a:pt x="287" y="1104"/>
                    <a:pt x="643" y="1172"/>
                    <a:pt x="794" y="1096"/>
                  </a:cubicBezTo>
                  <a:cubicBezTo>
                    <a:pt x="945" y="1020"/>
                    <a:pt x="1028" y="756"/>
                    <a:pt x="1066" y="597"/>
                  </a:cubicBezTo>
                  <a:cubicBezTo>
                    <a:pt x="1104" y="438"/>
                    <a:pt x="1149" y="242"/>
                    <a:pt x="1021" y="144"/>
                  </a:cubicBezTo>
                  <a:cubicBezTo>
                    <a:pt x="893" y="46"/>
                    <a:pt x="439" y="16"/>
                    <a:pt x="295" y="8"/>
                  </a:cubicBezTo>
                  <a:cubicBezTo>
                    <a:pt x="151" y="0"/>
                    <a:pt x="189" y="38"/>
                    <a:pt x="159" y="98"/>
                  </a:cubicBezTo>
                  <a:close/>
                </a:path>
              </a:pathLst>
            </a:custGeom>
            <a:pattFill prst="pct10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0420" name="Freeform 87"/>
            <p:cNvSpPr>
              <a:spLocks/>
            </p:cNvSpPr>
            <p:nvPr/>
          </p:nvSpPr>
          <p:spPr bwMode="auto">
            <a:xfrm>
              <a:off x="703" y="2931"/>
              <a:ext cx="635" cy="635"/>
            </a:xfrm>
            <a:custGeom>
              <a:avLst/>
              <a:gdLst>
                <a:gd name="T0" fmla="*/ 1 w 847"/>
                <a:gd name="T1" fmla="*/ 1 h 899"/>
                <a:gd name="T2" fmla="*/ 1 w 847"/>
                <a:gd name="T3" fmla="*/ 1 h 899"/>
                <a:gd name="T4" fmla="*/ 1 w 847"/>
                <a:gd name="T5" fmla="*/ 1 h 899"/>
                <a:gd name="T6" fmla="*/ 1 w 847"/>
                <a:gd name="T7" fmla="*/ 1 h 899"/>
                <a:gd name="T8" fmla="*/ 1 w 847"/>
                <a:gd name="T9" fmla="*/ 1 h 899"/>
                <a:gd name="T10" fmla="*/ 1 w 847"/>
                <a:gd name="T11" fmla="*/ 1 h 899"/>
                <a:gd name="T12" fmla="*/ 1 w 847"/>
                <a:gd name="T13" fmla="*/ 1 h 899"/>
                <a:gd name="T14" fmla="*/ 1 w 847"/>
                <a:gd name="T15" fmla="*/ 1 h 899"/>
                <a:gd name="T16" fmla="*/ 1 w 847"/>
                <a:gd name="T17" fmla="*/ 1 h 899"/>
                <a:gd name="T18" fmla="*/ 1 w 847"/>
                <a:gd name="T19" fmla="*/ 1 h 899"/>
                <a:gd name="T20" fmla="*/ 1 w 847"/>
                <a:gd name="T21" fmla="*/ 1 h 899"/>
                <a:gd name="T22" fmla="*/ 1 w 847"/>
                <a:gd name="T23" fmla="*/ 1 h 899"/>
                <a:gd name="T24" fmla="*/ 1 w 847"/>
                <a:gd name="T25" fmla="*/ 1 h 899"/>
                <a:gd name="T26" fmla="*/ 1 w 847"/>
                <a:gd name="T27" fmla="*/ 1 h 899"/>
                <a:gd name="T28" fmla="*/ 1 w 847"/>
                <a:gd name="T29" fmla="*/ 1 h 899"/>
                <a:gd name="T30" fmla="*/ 1 w 847"/>
                <a:gd name="T31" fmla="*/ 1 h 899"/>
                <a:gd name="T32" fmla="*/ 1 w 847"/>
                <a:gd name="T33" fmla="*/ 1 h 8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7"/>
                <a:gd name="T52" fmla="*/ 0 h 899"/>
                <a:gd name="T53" fmla="*/ 847 w 847"/>
                <a:gd name="T54" fmla="*/ 899 h 8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7" h="899">
                  <a:moveTo>
                    <a:pt x="741" y="113"/>
                  </a:moveTo>
                  <a:cubicBezTo>
                    <a:pt x="847" y="136"/>
                    <a:pt x="825" y="129"/>
                    <a:pt x="832" y="159"/>
                  </a:cubicBezTo>
                  <a:cubicBezTo>
                    <a:pt x="839" y="189"/>
                    <a:pt x="816" y="272"/>
                    <a:pt x="786" y="295"/>
                  </a:cubicBezTo>
                  <a:cubicBezTo>
                    <a:pt x="756" y="318"/>
                    <a:pt x="718" y="318"/>
                    <a:pt x="650" y="295"/>
                  </a:cubicBezTo>
                  <a:cubicBezTo>
                    <a:pt x="582" y="272"/>
                    <a:pt x="431" y="166"/>
                    <a:pt x="378" y="159"/>
                  </a:cubicBezTo>
                  <a:cubicBezTo>
                    <a:pt x="325" y="152"/>
                    <a:pt x="333" y="212"/>
                    <a:pt x="333" y="250"/>
                  </a:cubicBezTo>
                  <a:cubicBezTo>
                    <a:pt x="333" y="288"/>
                    <a:pt x="386" y="341"/>
                    <a:pt x="378" y="386"/>
                  </a:cubicBezTo>
                  <a:cubicBezTo>
                    <a:pt x="370" y="431"/>
                    <a:pt x="317" y="499"/>
                    <a:pt x="287" y="522"/>
                  </a:cubicBezTo>
                  <a:cubicBezTo>
                    <a:pt x="257" y="545"/>
                    <a:pt x="212" y="507"/>
                    <a:pt x="197" y="522"/>
                  </a:cubicBezTo>
                  <a:cubicBezTo>
                    <a:pt x="182" y="537"/>
                    <a:pt x="129" y="589"/>
                    <a:pt x="197" y="612"/>
                  </a:cubicBezTo>
                  <a:cubicBezTo>
                    <a:pt x="265" y="635"/>
                    <a:pt x="537" y="620"/>
                    <a:pt x="605" y="658"/>
                  </a:cubicBezTo>
                  <a:cubicBezTo>
                    <a:pt x="673" y="696"/>
                    <a:pt x="688" y="809"/>
                    <a:pt x="605" y="839"/>
                  </a:cubicBezTo>
                  <a:cubicBezTo>
                    <a:pt x="522" y="869"/>
                    <a:pt x="189" y="899"/>
                    <a:pt x="106" y="839"/>
                  </a:cubicBezTo>
                  <a:cubicBezTo>
                    <a:pt x="23" y="779"/>
                    <a:pt x="121" y="574"/>
                    <a:pt x="106" y="476"/>
                  </a:cubicBezTo>
                  <a:cubicBezTo>
                    <a:pt x="91" y="378"/>
                    <a:pt x="0" y="325"/>
                    <a:pt x="15" y="250"/>
                  </a:cubicBezTo>
                  <a:cubicBezTo>
                    <a:pt x="30" y="175"/>
                    <a:pt x="76" y="46"/>
                    <a:pt x="197" y="23"/>
                  </a:cubicBezTo>
                  <a:cubicBezTo>
                    <a:pt x="318" y="0"/>
                    <a:pt x="635" y="90"/>
                    <a:pt x="741" y="1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66"/>
                </a:gs>
                <a:gs pos="100000">
                  <a:srgbClr val="00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10277" name="Text Box 95"/>
          <p:cNvSpPr txBox="1">
            <a:spLocks noChangeArrowheads="1"/>
          </p:cNvSpPr>
          <p:nvPr/>
        </p:nvSpPr>
        <p:spPr bwMode="auto">
          <a:xfrm>
            <a:off x="3749675" y="3065463"/>
            <a:ext cx="11699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r-FR" sz="1400" b="1">
                <a:latin typeface="Times"/>
              </a:rPr>
              <a:t>Complément</a:t>
            </a:r>
          </a:p>
        </p:txBody>
      </p:sp>
      <p:grpSp>
        <p:nvGrpSpPr>
          <p:cNvPr id="10278" name="Group 96"/>
          <p:cNvGrpSpPr>
            <a:grpSpLocks/>
          </p:cNvGrpSpPr>
          <p:nvPr/>
        </p:nvGrpSpPr>
        <p:grpSpPr bwMode="auto">
          <a:xfrm>
            <a:off x="7569200" y="4583113"/>
            <a:ext cx="558800" cy="546100"/>
            <a:chOff x="4392" y="2907"/>
            <a:chExt cx="352" cy="344"/>
          </a:xfrm>
        </p:grpSpPr>
        <p:grpSp>
          <p:nvGrpSpPr>
            <p:cNvPr id="10409" name="Group 97"/>
            <p:cNvGrpSpPr>
              <a:grpSpLocks/>
            </p:cNvGrpSpPr>
            <p:nvPr/>
          </p:nvGrpSpPr>
          <p:grpSpPr bwMode="auto">
            <a:xfrm>
              <a:off x="4402" y="2907"/>
              <a:ext cx="321" cy="344"/>
              <a:chOff x="4402" y="2931"/>
              <a:chExt cx="321" cy="344"/>
            </a:xfrm>
          </p:grpSpPr>
          <p:sp>
            <p:nvSpPr>
              <p:cNvPr id="10414" name="Freeform 98" descr="10 %"/>
              <p:cNvSpPr>
                <a:spLocks/>
              </p:cNvSpPr>
              <p:nvPr/>
            </p:nvSpPr>
            <p:spPr bwMode="auto">
              <a:xfrm rot="1431610">
                <a:off x="4402" y="2931"/>
                <a:ext cx="321" cy="344"/>
              </a:xfrm>
              <a:custGeom>
                <a:avLst/>
                <a:gdLst>
                  <a:gd name="T0" fmla="*/ 0 w 1814"/>
                  <a:gd name="T1" fmla="*/ 0 h 1738"/>
                  <a:gd name="T2" fmla="*/ 0 w 1814"/>
                  <a:gd name="T3" fmla="*/ 0 h 1738"/>
                  <a:gd name="T4" fmla="*/ 0 w 1814"/>
                  <a:gd name="T5" fmla="*/ 0 h 1738"/>
                  <a:gd name="T6" fmla="*/ 0 w 1814"/>
                  <a:gd name="T7" fmla="*/ 0 h 1738"/>
                  <a:gd name="T8" fmla="*/ 0 w 1814"/>
                  <a:gd name="T9" fmla="*/ 0 h 1738"/>
                  <a:gd name="T10" fmla="*/ 0 w 1814"/>
                  <a:gd name="T11" fmla="*/ 0 h 1738"/>
                  <a:gd name="T12" fmla="*/ 0 w 1814"/>
                  <a:gd name="T13" fmla="*/ 0 h 1738"/>
                  <a:gd name="T14" fmla="*/ 0 w 1814"/>
                  <a:gd name="T15" fmla="*/ 0 h 1738"/>
                  <a:gd name="T16" fmla="*/ 0 w 1814"/>
                  <a:gd name="T17" fmla="*/ 0 h 1738"/>
                  <a:gd name="T18" fmla="*/ 0 w 1814"/>
                  <a:gd name="T19" fmla="*/ 0 h 1738"/>
                  <a:gd name="T20" fmla="*/ 0 w 1814"/>
                  <a:gd name="T21" fmla="*/ 0 h 1738"/>
                  <a:gd name="T22" fmla="*/ 0 w 1814"/>
                  <a:gd name="T23" fmla="*/ 0 h 1738"/>
                  <a:gd name="T24" fmla="*/ 0 w 1814"/>
                  <a:gd name="T25" fmla="*/ 0 h 1738"/>
                  <a:gd name="T26" fmla="*/ 0 w 1814"/>
                  <a:gd name="T27" fmla="*/ 0 h 1738"/>
                  <a:gd name="T28" fmla="*/ 0 w 1814"/>
                  <a:gd name="T29" fmla="*/ 0 h 1738"/>
                  <a:gd name="T30" fmla="*/ 0 w 1814"/>
                  <a:gd name="T31" fmla="*/ 0 h 1738"/>
                  <a:gd name="T32" fmla="*/ 0 w 1814"/>
                  <a:gd name="T33" fmla="*/ 0 h 1738"/>
                  <a:gd name="T34" fmla="*/ 0 w 1814"/>
                  <a:gd name="T35" fmla="*/ 0 h 1738"/>
                  <a:gd name="T36" fmla="*/ 0 w 1814"/>
                  <a:gd name="T37" fmla="*/ 0 h 1738"/>
                  <a:gd name="T38" fmla="*/ 0 w 1814"/>
                  <a:gd name="T39" fmla="*/ 0 h 1738"/>
                  <a:gd name="T40" fmla="*/ 0 w 1814"/>
                  <a:gd name="T41" fmla="*/ 0 h 1738"/>
                  <a:gd name="T42" fmla="*/ 0 w 1814"/>
                  <a:gd name="T43" fmla="*/ 0 h 1738"/>
                  <a:gd name="T44" fmla="*/ 0 w 1814"/>
                  <a:gd name="T45" fmla="*/ 0 h 1738"/>
                  <a:gd name="T46" fmla="*/ 0 w 1814"/>
                  <a:gd name="T47" fmla="*/ 0 h 1738"/>
                  <a:gd name="T48" fmla="*/ 0 w 1814"/>
                  <a:gd name="T49" fmla="*/ 0 h 1738"/>
                  <a:gd name="T50" fmla="*/ 0 w 1814"/>
                  <a:gd name="T51" fmla="*/ 0 h 1738"/>
                  <a:gd name="T52" fmla="*/ 0 w 1814"/>
                  <a:gd name="T53" fmla="*/ 0 h 1738"/>
                  <a:gd name="T54" fmla="*/ 0 w 1814"/>
                  <a:gd name="T55" fmla="*/ 0 h 1738"/>
                  <a:gd name="T56" fmla="*/ 0 w 1814"/>
                  <a:gd name="T57" fmla="*/ 0 h 1738"/>
                  <a:gd name="T58" fmla="*/ 0 w 1814"/>
                  <a:gd name="T59" fmla="*/ 0 h 1738"/>
                  <a:gd name="T60" fmla="*/ 0 w 1814"/>
                  <a:gd name="T61" fmla="*/ 0 h 1738"/>
                  <a:gd name="T62" fmla="*/ 0 w 1814"/>
                  <a:gd name="T63" fmla="*/ 0 h 1738"/>
                  <a:gd name="T64" fmla="*/ 0 w 1814"/>
                  <a:gd name="T65" fmla="*/ 0 h 17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14"/>
                  <a:gd name="T100" fmla="*/ 0 h 1738"/>
                  <a:gd name="T101" fmla="*/ 1814 w 1814"/>
                  <a:gd name="T102" fmla="*/ 1738 h 17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14" h="1738">
                    <a:moveTo>
                      <a:pt x="492" y="234"/>
                    </a:moveTo>
                    <a:cubicBezTo>
                      <a:pt x="439" y="264"/>
                      <a:pt x="295" y="204"/>
                      <a:pt x="265" y="234"/>
                    </a:cubicBezTo>
                    <a:cubicBezTo>
                      <a:pt x="235" y="264"/>
                      <a:pt x="333" y="378"/>
                      <a:pt x="310" y="415"/>
                    </a:cubicBezTo>
                    <a:cubicBezTo>
                      <a:pt x="287" y="452"/>
                      <a:pt x="114" y="437"/>
                      <a:pt x="129" y="460"/>
                    </a:cubicBezTo>
                    <a:cubicBezTo>
                      <a:pt x="144" y="483"/>
                      <a:pt x="416" y="521"/>
                      <a:pt x="401" y="551"/>
                    </a:cubicBezTo>
                    <a:cubicBezTo>
                      <a:pt x="386" y="581"/>
                      <a:pt x="76" y="612"/>
                      <a:pt x="38" y="642"/>
                    </a:cubicBezTo>
                    <a:cubicBezTo>
                      <a:pt x="0" y="672"/>
                      <a:pt x="166" y="703"/>
                      <a:pt x="174" y="733"/>
                    </a:cubicBezTo>
                    <a:cubicBezTo>
                      <a:pt x="182" y="763"/>
                      <a:pt x="61" y="800"/>
                      <a:pt x="84" y="823"/>
                    </a:cubicBezTo>
                    <a:cubicBezTo>
                      <a:pt x="107" y="846"/>
                      <a:pt x="318" y="831"/>
                      <a:pt x="310" y="869"/>
                    </a:cubicBezTo>
                    <a:cubicBezTo>
                      <a:pt x="302" y="907"/>
                      <a:pt x="53" y="1012"/>
                      <a:pt x="38" y="1050"/>
                    </a:cubicBezTo>
                    <a:cubicBezTo>
                      <a:pt x="23" y="1088"/>
                      <a:pt x="197" y="1050"/>
                      <a:pt x="220" y="1095"/>
                    </a:cubicBezTo>
                    <a:cubicBezTo>
                      <a:pt x="243" y="1140"/>
                      <a:pt x="129" y="1292"/>
                      <a:pt x="174" y="1322"/>
                    </a:cubicBezTo>
                    <a:cubicBezTo>
                      <a:pt x="219" y="1352"/>
                      <a:pt x="447" y="1262"/>
                      <a:pt x="492" y="1277"/>
                    </a:cubicBezTo>
                    <a:cubicBezTo>
                      <a:pt x="537" y="1292"/>
                      <a:pt x="402" y="1406"/>
                      <a:pt x="447" y="1413"/>
                    </a:cubicBezTo>
                    <a:cubicBezTo>
                      <a:pt x="492" y="1420"/>
                      <a:pt x="711" y="1307"/>
                      <a:pt x="764" y="1322"/>
                    </a:cubicBezTo>
                    <a:cubicBezTo>
                      <a:pt x="817" y="1337"/>
                      <a:pt x="704" y="1519"/>
                      <a:pt x="764" y="1504"/>
                    </a:cubicBezTo>
                    <a:cubicBezTo>
                      <a:pt x="824" y="1489"/>
                      <a:pt x="1067" y="1193"/>
                      <a:pt x="1127" y="1231"/>
                    </a:cubicBezTo>
                    <a:cubicBezTo>
                      <a:pt x="1187" y="1269"/>
                      <a:pt x="1104" y="1722"/>
                      <a:pt x="1127" y="1730"/>
                    </a:cubicBezTo>
                    <a:cubicBezTo>
                      <a:pt x="1150" y="1738"/>
                      <a:pt x="1172" y="1337"/>
                      <a:pt x="1263" y="1277"/>
                    </a:cubicBezTo>
                    <a:cubicBezTo>
                      <a:pt x="1354" y="1217"/>
                      <a:pt x="1626" y="1398"/>
                      <a:pt x="1671" y="1368"/>
                    </a:cubicBezTo>
                    <a:cubicBezTo>
                      <a:pt x="1716" y="1338"/>
                      <a:pt x="1527" y="1163"/>
                      <a:pt x="1535" y="1095"/>
                    </a:cubicBezTo>
                    <a:cubicBezTo>
                      <a:pt x="1543" y="1027"/>
                      <a:pt x="1724" y="1012"/>
                      <a:pt x="1717" y="959"/>
                    </a:cubicBezTo>
                    <a:cubicBezTo>
                      <a:pt x="1710" y="906"/>
                      <a:pt x="1475" y="853"/>
                      <a:pt x="1490" y="778"/>
                    </a:cubicBezTo>
                    <a:cubicBezTo>
                      <a:pt x="1505" y="703"/>
                      <a:pt x="1800" y="574"/>
                      <a:pt x="1807" y="506"/>
                    </a:cubicBezTo>
                    <a:cubicBezTo>
                      <a:pt x="1814" y="438"/>
                      <a:pt x="1580" y="438"/>
                      <a:pt x="1535" y="370"/>
                    </a:cubicBezTo>
                    <a:cubicBezTo>
                      <a:pt x="1490" y="302"/>
                      <a:pt x="1588" y="105"/>
                      <a:pt x="1535" y="97"/>
                    </a:cubicBezTo>
                    <a:cubicBezTo>
                      <a:pt x="1482" y="89"/>
                      <a:pt x="1293" y="331"/>
                      <a:pt x="1218" y="324"/>
                    </a:cubicBezTo>
                    <a:cubicBezTo>
                      <a:pt x="1143" y="317"/>
                      <a:pt x="1120" y="52"/>
                      <a:pt x="1082" y="52"/>
                    </a:cubicBezTo>
                    <a:cubicBezTo>
                      <a:pt x="1044" y="52"/>
                      <a:pt x="1044" y="331"/>
                      <a:pt x="991" y="324"/>
                    </a:cubicBezTo>
                    <a:cubicBezTo>
                      <a:pt x="938" y="317"/>
                      <a:pt x="809" y="14"/>
                      <a:pt x="764" y="7"/>
                    </a:cubicBezTo>
                    <a:cubicBezTo>
                      <a:pt x="719" y="0"/>
                      <a:pt x="749" y="272"/>
                      <a:pt x="719" y="279"/>
                    </a:cubicBezTo>
                    <a:cubicBezTo>
                      <a:pt x="689" y="286"/>
                      <a:pt x="621" y="59"/>
                      <a:pt x="583" y="52"/>
                    </a:cubicBezTo>
                    <a:cubicBezTo>
                      <a:pt x="545" y="45"/>
                      <a:pt x="545" y="204"/>
                      <a:pt x="492" y="234"/>
                    </a:cubicBezTo>
                    <a:close/>
                  </a:path>
                </a:pathLst>
              </a:custGeom>
              <a:pattFill prst="pct10">
                <a:fgClr>
                  <a:srgbClr val="993300"/>
                </a:fgClr>
                <a:bgClr>
                  <a:schemeClr val="bg1"/>
                </a:bgClr>
              </a:patt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5" name="Oval 99"/>
              <p:cNvSpPr>
                <a:spLocks noChangeArrowheads="1"/>
              </p:cNvSpPr>
              <p:nvPr/>
            </p:nvSpPr>
            <p:spPr bwMode="auto">
              <a:xfrm rot="-162293">
                <a:off x="4520" y="3015"/>
                <a:ext cx="104" cy="152"/>
              </a:xfrm>
              <a:prstGeom prst="ellipse">
                <a:avLst/>
              </a:prstGeom>
              <a:gradFill rotWithShape="1">
                <a:gsLst>
                  <a:gs pos="0">
                    <a:srgbClr val="CC99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16" name="Oval 100"/>
              <p:cNvSpPr>
                <a:spLocks noChangeArrowheads="1"/>
              </p:cNvSpPr>
              <p:nvPr/>
            </p:nvSpPr>
            <p:spPr bwMode="auto">
              <a:xfrm rot="1431610">
                <a:off x="4672" y="3057"/>
                <a:ext cx="41" cy="40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17" name="Oval 101"/>
              <p:cNvSpPr>
                <a:spLocks noChangeArrowheads="1"/>
              </p:cNvSpPr>
              <p:nvPr/>
            </p:nvSpPr>
            <p:spPr bwMode="auto">
              <a:xfrm rot="1431610">
                <a:off x="4581" y="3170"/>
                <a:ext cx="42" cy="40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18" name="Oval 102"/>
              <p:cNvSpPr>
                <a:spLocks noChangeArrowheads="1"/>
              </p:cNvSpPr>
              <p:nvPr/>
            </p:nvSpPr>
            <p:spPr bwMode="auto">
              <a:xfrm rot="1431610">
                <a:off x="4450" y="3108"/>
                <a:ext cx="41" cy="40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410" name="AutoShape 103"/>
            <p:cNvSpPr>
              <a:spLocks noChangeArrowheads="1"/>
            </p:cNvSpPr>
            <p:nvPr/>
          </p:nvSpPr>
          <p:spPr bwMode="auto">
            <a:xfrm rot="-5601125">
              <a:off x="4661" y="3106"/>
              <a:ext cx="36" cy="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993300"/>
                </a:gs>
                <a:gs pos="50000">
                  <a:srgbClr val="3333FF"/>
                </a:gs>
                <a:gs pos="100000">
                  <a:srgbClr val="993300"/>
                </a:gs>
              </a:gsLst>
              <a:lin ang="5400000" scaled="1"/>
            </a:gra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10411" name="AutoShape 104"/>
            <p:cNvSpPr>
              <a:spLocks noChangeArrowheads="1"/>
            </p:cNvSpPr>
            <p:nvPr/>
          </p:nvSpPr>
          <p:spPr bwMode="auto">
            <a:xfrm rot="-6345612">
              <a:off x="4614" y="2934"/>
              <a:ext cx="34" cy="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4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993300"/>
                </a:gs>
                <a:gs pos="50000">
                  <a:srgbClr val="3333FF"/>
                </a:gs>
                <a:gs pos="100000">
                  <a:srgbClr val="993300"/>
                </a:gs>
              </a:gsLst>
              <a:lin ang="5400000" scaled="1"/>
            </a:gra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10412" name="AutoShape 105"/>
            <p:cNvSpPr>
              <a:spLocks noChangeArrowheads="1"/>
            </p:cNvSpPr>
            <p:nvPr/>
          </p:nvSpPr>
          <p:spPr bwMode="auto">
            <a:xfrm rot="4733372">
              <a:off x="4389" y="3075"/>
              <a:ext cx="37" cy="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993300"/>
                </a:gs>
                <a:gs pos="50000">
                  <a:srgbClr val="3333FF"/>
                </a:gs>
                <a:gs pos="100000">
                  <a:srgbClr val="993300"/>
                </a:gs>
              </a:gsLst>
              <a:lin ang="5400000" scaled="1"/>
            </a:gra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r-FR"/>
            </a:p>
          </p:txBody>
        </p:sp>
        <p:sp>
          <p:nvSpPr>
            <p:cNvPr id="10413" name="AutoShape 106"/>
            <p:cNvSpPr>
              <a:spLocks noChangeArrowheads="1"/>
            </p:cNvSpPr>
            <p:nvPr/>
          </p:nvSpPr>
          <p:spPr bwMode="auto">
            <a:xfrm rot="-5070616">
              <a:off x="4710" y="3005"/>
              <a:ext cx="36" cy="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993300"/>
                </a:gs>
                <a:gs pos="50000">
                  <a:srgbClr val="3333FF"/>
                </a:gs>
                <a:gs pos="100000">
                  <a:srgbClr val="993300"/>
                </a:gs>
              </a:gsLst>
              <a:lin ang="5400000" scaled="1"/>
            </a:gra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</p:grpSp>
      <p:grpSp>
        <p:nvGrpSpPr>
          <p:cNvPr id="23" name="Group 107"/>
          <p:cNvGrpSpPr>
            <a:grpSpLocks/>
          </p:cNvGrpSpPr>
          <p:nvPr/>
        </p:nvGrpSpPr>
        <p:grpSpPr bwMode="auto">
          <a:xfrm>
            <a:off x="7664450" y="4932363"/>
            <a:ext cx="371475" cy="511175"/>
            <a:chOff x="2608" y="3022"/>
            <a:chExt cx="570" cy="328"/>
          </a:xfrm>
        </p:grpSpPr>
        <p:grpSp>
          <p:nvGrpSpPr>
            <p:cNvPr id="10333" name="Group 108"/>
            <p:cNvGrpSpPr>
              <a:grpSpLocks/>
            </p:cNvGrpSpPr>
            <p:nvPr/>
          </p:nvGrpSpPr>
          <p:grpSpPr bwMode="auto">
            <a:xfrm rot="1431610">
              <a:off x="2835" y="3158"/>
              <a:ext cx="218" cy="192"/>
              <a:chOff x="3923" y="1933"/>
              <a:chExt cx="590" cy="500"/>
            </a:xfrm>
          </p:grpSpPr>
          <p:sp>
            <p:nvSpPr>
              <p:cNvPr id="10385" name="Oval 109"/>
              <p:cNvSpPr>
                <a:spLocks noChangeArrowheads="1"/>
              </p:cNvSpPr>
              <p:nvPr/>
            </p:nvSpPr>
            <p:spPr bwMode="auto">
              <a:xfrm>
                <a:off x="4195" y="1979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86" name="Oval 110"/>
              <p:cNvSpPr>
                <a:spLocks noChangeArrowheads="1"/>
              </p:cNvSpPr>
              <p:nvPr/>
            </p:nvSpPr>
            <p:spPr bwMode="auto">
              <a:xfrm>
                <a:off x="4331" y="2115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87" name="Oval 111"/>
              <p:cNvSpPr>
                <a:spLocks noChangeArrowheads="1"/>
              </p:cNvSpPr>
              <p:nvPr/>
            </p:nvSpPr>
            <p:spPr bwMode="auto">
              <a:xfrm>
                <a:off x="4467" y="2251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88" name="Oval 112"/>
              <p:cNvSpPr>
                <a:spLocks noChangeArrowheads="1"/>
              </p:cNvSpPr>
              <p:nvPr/>
            </p:nvSpPr>
            <p:spPr bwMode="auto">
              <a:xfrm>
                <a:off x="4422" y="2115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89" name="Oval 113"/>
              <p:cNvSpPr>
                <a:spLocks noChangeArrowheads="1"/>
              </p:cNvSpPr>
              <p:nvPr/>
            </p:nvSpPr>
            <p:spPr bwMode="auto">
              <a:xfrm>
                <a:off x="4377" y="2024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90" name="Oval 114"/>
              <p:cNvSpPr>
                <a:spLocks noChangeArrowheads="1"/>
              </p:cNvSpPr>
              <p:nvPr/>
            </p:nvSpPr>
            <p:spPr bwMode="auto">
              <a:xfrm>
                <a:off x="4332" y="1933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91" name="Oval 115"/>
              <p:cNvSpPr>
                <a:spLocks noChangeArrowheads="1"/>
              </p:cNvSpPr>
              <p:nvPr/>
            </p:nvSpPr>
            <p:spPr bwMode="auto">
              <a:xfrm>
                <a:off x="4014" y="2025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92" name="Oval 116"/>
              <p:cNvSpPr>
                <a:spLocks noChangeArrowheads="1"/>
              </p:cNvSpPr>
              <p:nvPr/>
            </p:nvSpPr>
            <p:spPr bwMode="auto">
              <a:xfrm>
                <a:off x="4150" y="2161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93" name="Oval 117"/>
              <p:cNvSpPr>
                <a:spLocks noChangeArrowheads="1"/>
              </p:cNvSpPr>
              <p:nvPr/>
            </p:nvSpPr>
            <p:spPr bwMode="auto">
              <a:xfrm>
                <a:off x="4286" y="2297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94" name="Oval 118"/>
              <p:cNvSpPr>
                <a:spLocks noChangeArrowheads="1"/>
              </p:cNvSpPr>
              <p:nvPr/>
            </p:nvSpPr>
            <p:spPr bwMode="auto">
              <a:xfrm>
                <a:off x="4241" y="2161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95" name="Oval 119"/>
              <p:cNvSpPr>
                <a:spLocks noChangeArrowheads="1"/>
              </p:cNvSpPr>
              <p:nvPr/>
            </p:nvSpPr>
            <p:spPr bwMode="auto">
              <a:xfrm>
                <a:off x="4196" y="2070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96" name="Oval 120"/>
              <p:cNvSpPr>
                <a:spLocks noChangeArrowheads="1"/>
              </p:cNvSpPr>
              <p:nvPr/>
            </p:nvSpPr>
            <p:spPr bwMode="auto">
              <a:xfrm>
                <a:off x="4151" y="1979"/>
                <a:ext cx="46" cy="4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97" name="Oval 121"/>
              <p:cNvSpPr>
                <a:spLocks noChangeArrowheads="1"/>
              </p:cNvSpPr>
              <p:nvPr/>
            </p:nvSpPr>
            <p:spPr bwMode="auto">
              <a:xfrm>
                <a:off x="4104" y="2070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98" name="Oval 122"/>
              <p:cNvSpPr>
                <a:spLocks noChangeArrowheads="1"/>
              </p:cNvSpPr>
              <p:nvPr/>
            </p:nvSpPr>
            <p:spPr bwMode="auto">
              <a:xfrm>
                <a:off x="4240" y="2206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99" name="Oval 123"/>
              <p:cNvSpPr>
                <a:spLocks noChangeArrowheads="1"/>
              </p:cNvSpPr>
              <p:nvPr/>
            </p:nvSpPr>
            <p:spPr bwMode="auto">
              <a:xfrm>
                <a:off x="4376" y="2342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00" name="Oval 124"/>
              <p:cNvSpPr>
                <a:spLocks noChangeArrowheads="1"/>
              </p:cNvSpPr>
              <p:nvPr/>
            </p:nvSpPr>
            <p:spPr bwMode="auto">
              <a:xfrm>
                <a:off x="4331" y="2206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01" name="Oval 125"/>
              <p:cNvSpPr>
                <a:spLocks noChangeArrowheads="1"/>
              </p:cNvSpPr>
              <p:nvPr/>
            </p:nvSpPr>
            <p:spPr bwMode="auto">
              <a:xfrm>
                <a:off x="4286" y="2115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02" name="Oval 126"/>
              <p:cNvSpPr>
                <a:spLocks noChangeArrowheads="1"/>
              </p:cNvSpPr>
              <p:nvPr/>
            </p:nvSpPr>
            <p:spPr bwMode="auto">
              <a:xfrm>
                <a:off x="4241" y="2024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03" name="Oval 127"/>
              <p:cNvSpPr>
                <a:spLocks noChangeArrowheads="1"/>
              </p:cNvSpPr>
              <p:nvPr/>
            </p:nvSpPr>
            <p:spPr bwMode="auto">
              <a:xfrm>
                <a:off x="3923" y="2116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04" name="Oval 128"/>
              <p:cNvSpPr>
                <a:spLocks noChangeArrowheads="1"/>
              </p:cNvSpPr>
              <p:nvPr/>
            </p:nvSpPr>
            <p:spPr bwMode="auto">
              <a:xfrm>
                <a:off x="4059" y="2252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05" name="Oval 129"/>
              <p:cNvSpPr>
                <a:spLocks noChangeArrowheads="1"/>
              </p:cNvSpPr>
              <p:nvPr/>
            </p:nvSpPr>
            <p:spPr bwMode="auto">
              <a:xfrm>
                <a:off x="4195" y="2388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06" name="Oval 130"/>
              <p:cNvSpPr>
                <a:spLocks noChangeArrowheads="1"/>
              </p:cNvSpPr>
              <p:nvPr/>
            </p:nvSpPr>
            <p:spPr bwMode="auto">
              <a:xfrm>
                <a:off x="4150" y="2252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07" name="Oval 131"/>
              <p:cNvSpPr>
                <a:spLocks noChangeArrowheads="1"/>
              </p:cNvSpPr>
              <p:nvPr/>
            </p:nvSpPr>
            <p:spPr bwMode="auto">
              <a:xfrm>
                <a:off x="4105" y="2161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08" name="Oval 132"/>
              <p:cNvSpPr>
                <a:spLocks noChangeArrowheads="1"/>
              </p:cNvSpPr>
              <p:nvPr/>
            </p:nvSpPr>
            <p:spPr bwMode="auto">
              <a:xfrm>
                <a:off x="4060" y="2070"/>
                <a:ext cx="46" cy="45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334" name="Group 133"/>
            <p:cNvGrpSpPr>
              <a:grpSpLocks/>
            </p:cNvGrpSpPr>
            <p:nvPr/>
          </p:nvGrpSpPr>
          <p:grpSpPr bwMode="auto">
            <a:xfrm>
              <a:off x="2608" y="3022"/>
              <a:ext cx="570" cy="284"/>
              <a:chOff x="2773" y="2995"/>
              <a:chExt cx="570" cy="284"/>
            </a:xfrm>
          </p:grpSpPr>
          <p:grpSp>
            <p:nvGrpSpPr>
              <p:cNvPr id="10335" name="Group 134"/>
              <p:cNvGrpSpPr>
                <a:grpSpLocks/>
              </p:cNvGrpSpPr>
              <p:nvPr/>
            </p:nvGrpSpPr>
            <p:grpSpPr bwMode="auto">
              <a:xfrm rot="1431610">
                <a:off x="3125" y="2995"/>
                <a:ext cx="218" cy="192"/>
                <a:chOff x="3923" y="1933"/>
                <a:chExt cx="590" cy="500"/>
              </a:xfrm>
            </p:grpSpPr>
            <p:sp>
              <p:nvSpPr>
                <p:cNvPr id="10361" name="Oval 135"/>
                <p:cNvSpPr>
                  <a:spLocks noChangeArrowheads="1"/>
                </p:cNvSpPr>
                <p:nvPr/>
              </p:nvSpPr>
              <p:spPr bwMode="auto">
                <a:xfrm>
                  <a:off x="4195" y="1979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62" name="Oval 136"/>
                <p:cNvSpPr>
                  <a:spLocks noChangeArrowheads="1"/>
                </p:cNvSpPr>
                <p:nvPr/>
              </p:nvSpPr>
              <p:spPr bwMode="auto">
                <a:xfrm>
                  <a:off x="4331" y="2115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63" name="Oval 137"/>
                <p:cNvSpPr>
                  <a:spLocks noChangeArrowheads="1"/>
                </p:cNvSpPr>
                <p:nvPr/>
              </p:nvSpPr>
              <p:spPr bwMode="auto">
                <a:xfrm>
                  <a:off x="4467" y="2251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64" name="Oval 138"/>
                <p:cNvSpPr>
                  <a:spLocks noChangeArrowheads="1"/>
                </p:cNvSpPr>
                <p:nvPr/>
              </p:nvSpPr>
              <p:spPr bwMode="auto">
                <a:xfrm>
                  <a:off x="4422" y="2115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65" name="Oval 139"/>
                <p:cNvSpPr>
                  <a:spLocks noChangeArrowheads="1"/>
                </p:cNvSpPr>
                <p:nvPr/>
              </p:nvSpPr>
              <p:spPr bwMode="auto">
                <a:xfrm>
                  <a:off x="4377" y="2024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66" name="Oval 140"/>
                <p:cNvSpPr>
                  <a:spLocks noChangeArrowheads="1"/>
                </p:cNvSpPr>
                <p:nvPr/>
              </p:nvSpPr>
              <p:spPr bwMode="auto">
                <a:xfrm>
                  <a:off x="4332" y="1933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67" name="Oval 141"/>
                <p:cNvSpPr>
                  <a:spLocks noChangeArrowheads="1"/>
                </p:cNvSpPr>
                <p:nvPr/>
              </p:nvSpPr>
              <p:spPr bwMode="auto">
                <a:xfrm>
                  <a:off x="4014" y="2025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68" name="Oval 142"/>
                <p:cNvSpPr>
                  <a:spLocks noChangeArrowheads="1"/>
                </p:cNvSpPr>
                <p:nvPr/>
              </p:nvSpPr>
              <p:spPr bwMode="auto">
                <a:xfrm>
                  <a:off x="4150" y="2161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69" name="Oval 143"/>
                <p:cNvSpPr>
                  <a:spLocks noChangeArrowheads="1"/>
                </p:cNvSpPr>
                <p:nvPr/>
              </p:nvSpPr>
              <p:spPr bwMode="auto">
                <a:xfrm>
                  <a:off x="4286" y="2297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70" name="Oval 144"/>
                <p:cNvSpPr>
                  <a:spLocks noChangeArrowheads="1"/>
                </p:cNvSpPr>
                <p:nvPr/>
              </p:nvSpPr>
              <p:spPr bwMode="auto">
                <a:xfrm>
                  <a:off x="4241" y="2161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71" name="Oval 145"/>
                <p:cNvSpPr>
                  <a:spLocks noChangeArrowheads="1"/>
                </p:cNvSpPr>
                <p:nvPr/>
              </p:nvSpPr>
              <p:spPr bwMode="auto">
                <a:xfrm>
                  <a:off x="4196" y="2070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72" name="Oval 146"/>
                <p:cNvSpPr>
                  <a:spLocks noChangeArrowheads="1"/>
                </p:cNvSpPr>
                <p:nvPr/>
              </p:nvSpPr>
              <p:spPr bwMode="auto">
                <a:xfrm>
                  <a:off x="4151" y="1979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73" name="Oval 147"/>
                <p:cNvSpPr>
                  <a:spLocks noChangeArrowheads="1"/>
                </p:cNvSpPr>
                <p:nvPr/>
              </p:nvSpPr>
              <p:spPr bwMode="auto">
                <a:xfrm>
                  <a:off x="4104" y="2070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74" name="Oval 148"/>
                <p:cNvSpPr>
                  <a:spLocks noChangeArrowheads="1"/>
                </p:cNvSpPr>
                <p:nvPr/>
              </p:nvSpPr>
              <p:spPr bwMode="auto">
                <a:xfrm>
                  <a:off x="4240" y="2206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75" name="Oval 149"/>
                <p:cNvSpPr>
                  <a:spLocks noChangeArrowheads="1"/>
                </p:cNvSpPr>
                <p:nvPr/>
              </p:nvSpPr>
              <p:spPr bwMode="auto">
                <a:xfrm>
                  <a:off x="4376" y="2342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76" name="Oval 150"/>
                <p:cNvSpPr>
                  <a:spLocks noChangeArrowheads="1"/>
                </p:cNvSpPr>
                <p:nvPr/>
              </p:nvSpPr>
              <p:spPr bwMode="auto">
                <a:xfrm>
                  <a:off x="4331" y="2206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77" name="Oval 151"/>
                <p:cNvSpPr>
                  <a:spLocks noChangeArrowheads="1"/>
                </p:cNvSpPr>
                <p:nvPr/>
              </p:nvSpPr>
              <p:spPr bwMode="auto">
                <a:xfrm>
                  <a:off x="4286" y="2115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78" name="Oval 152"/>
                <p:cNvSpPr>
                  <a:spLocks noChangeArrowheads="1"/>
                </p:cNvSpPr>
                <p:nvPr/>
              </p:nvSpPr>
              <p:spPr bwMode="auto">
                <a:xfrm>
                  <a:off x="4241" y="2024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79" name="Oval 153"/>
                <p:cNvSpPr>
                  <a:spLocks noChangeArrowheads="1"/>
                </p:cNvSpPr>
                <p:nvPr/>
              </p:nvSpPr>
              <p:spPr bwMode="auto">
                <a:xfrm>
                  <a:off x="3923" y="2116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80" name="Oval 154"/>
                <p:cNvSpPr>
                  <a:spLocks noChangeArrowheads="1"/>
                </p:cNvSpPr>
                <p:nvPr/>
              </p:nvSpPr>
              <p:spPr bwMode="auto">
                <a:xfrm>
                  <a:off x="4059" y="2252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81" name="Oval 155"/>
                <p:cNvSpPr>
                  <a:spLocks noChangeArrowheads="1"/>
                </p:cNvSpPr>
                <p:nvPr/>
              </p:nvSpPr>
              <p:spPr bwMode="auto">
                <a:xfrm>
                  <a:off x="4195" y="2388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82" name="Oval 156"/>
                <p:cNvSpPr>
                  <a:spLocks noChangeArrowheads="1"/>
                </p:cNvSpPr>
                <p:nvPr/>
              </p:nvSpPr>
              <p:spPr bwMode="auto">
                <a:xfrm>
                  <a:off x="4150" y="2252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83" name="Oval 157"/>
                <p:cNvSpPr>
                  <a:spLocks noChangeArrowheads="1"/>
                </p:cNvSpPr>
                <p:nvPr/>
              </p:nvSpPr>
              <p:spPr bwMode="auto">
                <a:xfrm>
                  <a:off x="4105" y="2161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84" name="Oval 158"/>
                <p:cNvSpPr>
                  <a:spLocks noChangeArrowheads="1"/>
                </p:cNvSpPr>
                <p:nvPr/>
              </p:nvSpPr>
              <p:spPr bwMode="auto">
                <a:xfrm>
                  <a:off x="4060" y="2070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336" name="Group 159"/>
              <p:cNvGrpSpPr>
                <a:grpSpLocks/>
              </p:cNvGrpSpPr>
              <p:nvPr/>
            </p:nvGrpSpPr>
            <p:grpSpPr bwMode="auto">
              <a:xfrm rot="1431610">
                <a:off x="2773" y="3087"/>
                <a:ext cx="218" cy="192"/>
                <a:chOff x="3923" y="1933"/>
                <a:chExt cx="590" cy="500"/>
              </a:xfrm>
            </p:grpSpPr>
            <p:sp>
              <p:nvSpPr>
                <p:cNvPr id="10337" name="Oval 160"/>
                <p:cNvSpPr>
                  <a:spLocks noChangeArrowheads="1"/>
                </p:cNvSpPr>
                <p:nvPr/>
              </p:nvSpPr>
              <p:spPr bwMode="auto">
                <a:xfrm>
                  <a:off x="4195" y="1979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38" name="Oval 161"/>
                <p:cNvSpPr>
                  <a:spLocks noChangeArrowheads="1"/>
                </p:cNvSpPr>
                <p:nvPr/>
              </p:nvSpPr>
              <p:spPr bwMode="auto">
                <a:xfrm>
                  <a:off x="4331" y="2115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39" name="Oval 162"/>
                <p:cNvSpPr>
                  <a:spLocks noChangeArrowheads="1"/>
                </p:cNvSpPr>
                <p:nvPr/>
              </p:nvSpPr>
              <p:spPr bwMode="auto">
                <a:xfrm>
                  <a:off x="4467" y="2251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40" name="Oval 163"/>
                <p:cNvSpPr>
                  <a:spLocks noChangeArrowheads="1"/>
                </p:cNvSpPr>
                <p:nvPr/>
              </p:nvSpPr>
              <p:spPr bwMode="auto">
                <a:xfrm>
                  <a:off x="4422" y="2115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41" name="Oval 164"/>
                <p:cNvSpPr>
                  <a:spLocks noChangeArrowheads="1"/>
                </p:cNvSpPr>
                <p:nvPr/>
              </p:nvSpPr>
              <p:spPr bwMode="auto">
                <a:xfrm>
                  <a:off x="4377" y="2024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42" name="Oval 165"/>
                <p:cNvSpPr>
                  <a:spLocks noChangeArrowheads="1"/>
                </p:cNvSpPr>
                <p:nvPr/>
              </p:nvSpPr>
              <p:spPr bwMode="auto">
                <a:xfrm>
                  <a:off x="4332" y="1933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43" name="Oval 166"/>
                <p:cNvSpPr>
                  <a:spLocks noChangeArrowheads="1"/>
                </p:cNvSpPr>
                <p:nvPr/>
              </p:nvSpPr>
              <p:spPr bwMode="auto">
                <a:xfrm>
                  <a:off x="4014" y="2025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44" name="Oval 167"/>
                <p:cNvSpPr>
                  <a:spLocks noChangeArrowheads="1"/>
                </p:cNvSpPr>
                <p:nvPr/>
              </p:nvSpPr>
              <p:spPr bwMode="auto">
                <a:xfrm>
                  <a:off x="4150" y="2161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45" name="Oval 168"/>
                <p:cNvSpPr>
                  <a:spLocks noChangeArrowheads="1"/>
                </p:cNvSpPr>
                <p:nvPr/>
              </p:nvSpPr>
              <p:spPr bwMode="auto">
                <a:xfrm>
                  <a:off x="4286" y="2297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46" name="Oval 169"/>
                <p:cNvSpPr>
                  <a:spLocks noChangeArrowheads="1"/>
                </p:cNvSpPr>
                <p:nvPr/>
              </p:nvSpPr>
              <p:spPr bwMode="auto">
                <a:xfrm>
                  <a:off x="4241" y="2161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47" name="Oval 170"/>
                <p:cNvSpPr>
                  <a:spLocks noChangeArrowheads="1"/>
                </p:cNvSpPr>
                <p:nvPr/>
              </p:nvSpPr>
              <p:spPr bwMode="auto">
                <a:xfrm>
                  <a:off x="4196" y="2070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48" name="Oval 171"/>
                <p:cNvSpPr>
                  <a:spLocks noChangeArrowheads="1"/>
                </p:cNvSpPr>
                <p:nvPr/>
              </p:nvSpPr>
              <p:spPr bwMode="auto">
                <a:xfrm>
                  <a:off x="4151" y="1979"/>
                  <a:ext cx="46" cy="45"/>
                </a:xfrm>
                <a:prstGeom prst="ellipse">
                  <a:avLst/>
                </a:prstGeom>
                <a:solidFill>
                  <a:srgbClr val="9900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49" name="Oval 172"/>
                <p:cNvSpPr>
                  <a:spLocks noChangeArrowheads="1"/>
                </p:cNvSpPr>
                <p:nvPr/>
              </p:nvSpPr>
              <p:spPr bwMode="auto">
                <a:xfrm>
                  <a:off x="4104" y="2070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50" name="Oval 173"/>
                <p:cNvSpPr>
                  <a:spLocks noChangeArrowheads="1"/>
                </p:cNvSpPr>
                <p:nvPr/>
              </p:nvSpPr>
              <p:spPr bwMode="auto">
                <a:xfrm>
                  <a:off x="4240" y="2206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51" name="Oval 174"/>
                <p:cNvSpPr>
                  <a:spLocks noChangeArrowheads="1"/>
                </p:cNvSpPr>
                <p:nvPr/>
              </p:nvSpPr>
              <p:spPr bwMode="auto">
                <a:xfrm>
                  <a:off x="4376" y="2342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52" name="Oval 175"/>
                <p:cNvSpPr>
                  <a:spLocks noChangeArrowheads="1"/>
                </p:cNvSpPr>
                <p:nvPr/>
              </p:nvSpPr>
              <p:spPr bwMode="auto">
                <a:xfrm>
                  <a:off x="4331" y="2206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53" name="Oval 176"/>
                <p:cNvSpPr>
                  <a:spLocks noChangeArrowheads="1"/>
                </p:cNvSpPr>
                <p:nvPr/>
              </p:nvSpPr>
              <p:spPr bwMode="auto">
                <a:xfrm>
                  <a:off x="4286" y="2115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54" name="Oval 177"/>
                <p:cNvSpPr>
                  <a:spLocks noChangeArrowheads="1"/>
                </p:cNvSpPr>
                <p:nvPr/>
              </p:nvSpPr>
              <p:spPr bwMode="auto">
                <a:xfrm>
                  <a:off x="4241" y="2024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55" name="Oval 178"/>
                <p:cNvSpPr>
                  <a:spLocks noChangeArrowheads="1"/>
                </p:cNvSpPr>
                <p:nvPr/>
              </p:nvSpPr>
              <p:spPr bwMode="auto">
                <a:xfrm>
                  <a:off x="3923" y="2116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56" name="Oval 179"/>
                <p:cNvSpPr>
                  <a:spLocks noChangeArrowheads="1"/>
                </p:cNvSpPr>
                <p:nvPr/>
              </p:nvSpPr>
              <p:spPr bwMode="auto">
                <a:xfrm>
                  <a:off x="4059" y="2252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57" name="Oval 180"/>
                <p:cNvSpPr>
                  <a:spLocks noChangeArrowheads="1"/>
                </p:cNvSpPr>
                <p:nvPr/>
              </p:nvSpPr>
              <p:spPr bwMode="auto">
                <a:xfrm>
                  <a:off x="4195" y="2388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58" name="Oval 181"/>
                <p:cNvSpPr>
                  <a:spLocks noChangeArrowheads="1"/>
                </p:cNvSpPr>
                <p:nvPr/>
              </p:nvSpPr>
              <p:spPr bwMode="auto">
                <a:xfrm>
                  <a:off x="4150" y="2252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59" name="Oval 182"/>
                <p:cNvSpPr>
                  <a:spLocks noChangeArrowheads="1"/>
                </p:cNvSpPr>
                <p:nvPr/>
              </p:nvSpPr>
              <p:spPr bwMode="auto">
                <a:xfrm>
                  <a:off x="4105" y="2161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60" name="Oval 183"/>
                <p:cNvSpPr>
                  <a:spLocks noChangeArrowheads="1"/>
                </p:cNvSpPr>
                <p:nvPr/>
              </p:nvSpPr>
              <p:spPr bwMode="auto">
                <a:xfrm>
                  <a:off x="4060" y="2070"/>
                  <a:ext cx="46" cy="45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8" name="Group 184"/>
          <p:cNvGrpSpPr>
            <a:grpSpLocks/>
          </p:cNvGrpSpPr>
          <p:nvPr/>
        </p:nvGrpSpPr>
        <p:grpSpPr bwMode="auto">
          <a:xfrm>
            <a:off x="7689850" y="4648200"/>
            <a:ext cx="336550" cy="314325"/>
            <a:chOff x="4468" y="2981"/>
            <a:chExt cx="212" cy="198"/>
          </a:xfrm>
        </p:grpSpPr>
        <p:sp>
          <p:nvSpPr>
            <p:cNvPr id="10325" name="Oval 185"/>
            <p:cNvSpPr>
              <a:spLocks noChangeArrowheads="1"/>
            </p:cNvSpPr>
            <p:nvPr/>
          </p:nvSpPr>
          <p:spPr bwMode="auto">
            <a:xfrm rot="1431610">
              <a:off x="4639" y="3139"/>
              <a:ext cx="41" cy="40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26" name="Oval 186"/>
            <p:cNvSpPr>
              <a:spLocks noChangeArrowheads="1"/>
            </p:cNvSpPr>
            <p:nvPr/>
          </p:nvSpPr>
          <p:spPr bwMode="auto">
            <a:xfrm rot="1431610">
              <a:off x="4620" y="3027"/>
              <a:ext cx="42" cy="40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327" name="Group 187"/>
            <p:cNvGrpSpPr>
              <a:grpSpLocks/>
            </p:cNvGrpSpPr>
            <p:nvPr/>
          </p:nvGrpSpPr>
          <p:grpSpPr bwMode="auto">
            <a:xfrm>
              <a:off x="4468" y="3004"/>
              <a:ext cx="189" cy="157"/>
              <a:chOff x="2664" y="2704"/>
              <a:chExt cx="397" cy="304"/>
            </a:xfrm>
          </p:grpSpPr>
          <p:sp>
            <p:nvSpPr>
              <p:cNvPr id="10329" name="Oval 188"/>
              <p:cNvSpPr>
                <a:spLocks noChangeArrowheads="1"/>
              </p:cNvSpPr>
              <p:nvPr/>
            </p:nvSpPr>
            <p:spPr bwMode="auto">
              <a:xfrm rot="1431610">
                <a:off x="2664" y="2794"/>
                <a:ext cx="87" cy="77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30" name="Oval 189"/>
              <p:cNvSpPr>
                <a:spLocks noChangeArrowheads="1"/>
              </p:cNvSpPr>
              <p:nvPr/>
            </p:nvSpPr>
            <p:spPr bwMode="auto">
              <a:xfrm rot="1431610">
                <a:off x="2976" y="2840"/>
                <a:ext cx="85" cy="77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31" name="Oval 190"/>
              <p:cNvSpPr>
                <a:spLocks noChangeArrowheads="1"/>
              </p:cNvSpPr>
              <p:nvPr/>
            </p:nvSpPr>
            <p:spPr bwMode="auto">
              <a:xfrm rot="1431610">
                <a:off x="2744" y="2704"/>
                <a:ext cx="85" cy="77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32" name="Oval 191"/>
              <p:cNvSpPr>
                <a:spLocks noChangeArrowheads="1"/>
              </p:cNvSpPr>
              <p:nvPr/>
            </p:nvSpPr>
            <p:spPr bwMode="auto">
              <a:xfrm rot="1431610">
                <a:off x="2699" y="2931"/>
                <a:ext cx="85" cy="77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328" name="Oval 192"/>
            <p:cNvSpPr>
              <a:spLocks noChangeArrowheads="1"/>
            </p:cNvSpPr>
            <p:nvPr/>
          </p:nvSpPr>
          <p:spPr bwMode="auto">
            <a:xfrm rot="1431610">
              <a:off x="4533" y="2981"/>
              <a:ext cx="41" cy="39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" name="Group 193"/>
          <p:cNvGrpSpPr>
            <a:grpSpLocks/>
          </p:cNvGrpSpPr>
          <p:nvPr/>
        </p:nvGrpSpPr>
        <p:grpSpPr bwMode="auto">
          <a:xfrm>
            <a:off x="7353300" y="4486275"/>
            <a:ext cx="842963" cy="966788"/>
            <a:chOff x="3619" y="2813"/>
            <a:chExt cx="531" cy="609"/>
          </a:xfrm>
        </p:grpSpPr>
        <p:sp>
          <p:nvSpPr>
            <p:cNvPr id="10298" name="Rectangle 194"/>
            <p:cNvSpPr>
              <a:spLocks noChangeArrowheads="1"/>
            </p:cNvSpPr>
            <p:nvPr/>
          </p:nvSpPr>
          <p:spPr bwMode="auto">
            <a:xfrm>
              <a:off x="3619" y="2813"/>
              <a:ext cx="531" cy="6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299" name="Group 195"/>
            <p:cNvGrpSpPr>
              <a:grpSpLocks/>
            </p:cNvGrpSpPr>
            <p:nvPr/>
          </p:nvGrpSpPr>
          <p:grpSpPr bwMode="auto">
            <a:xfrm>
              <a:off x="3705" y="2832"/>
              <a:ext cx="374" cy="364"/>
              <a:chOff x="521" y="436"/>
              <a:chExt cx="1815" cy="1770"/>
            </a:xfrm>
          </p:grpSpPr>
          <p:grpSp>
            <p:nvGrpSpPr>
              <p:cNvPr id="10300" name="Group 196"/>
              <p:cNvGrpSpPr>
                <a:grpSpLocks/>
              </p:cNvGrpSpPr>
              <p:nvPr/>
            </p:nvGrpSpPr>
            <p:grpSpPr bwMode="auto">
              <a:xfrm>
                <a:off x="521" y="527"/>
                <a:ext cx="1679" cy="1633"/>
                <a:chOff x="521" y="527"/>
                <a:chExt cx="1679" cy="1633"/>
              </a:xfrm>
            </p:grpSpPr>
            <p:sp>
              <p:nvSpPr>
                <p:cNvPr id="10306" name="Freeform 197" descr="10%"/>
                <p:cNvSpPr>
                  <a:spLocks/>
                </p:cNvSpPr>
                <p:nvPr/>
              </p:nvSpPr>
              <p:spPr bwMode="auto">
                <a:xfrm>
                  <a:off x="521" y="527"/>
                  <a:ext cx="1679" cy="1633"/>
                </a:xfrm>
                <a:custGeom>
                  <a:avLst/>
                  <a:gdLst>
                    <a:gd name="T0" fmla="*/ 2147483647 w 345"/>
                    <a:gd name="T1" fmla="*/ 2147483647 h 393"/>
                    <a:gd name="T2" fmla="*/ 2147483647 w 345"/>
                    <a:gd name="T3" fmla="*/ 0 h 393"/>
                    <a:gd name="T4" fmla="*/ 2147483647 w 345"/>
                    <a:gd name="T5" fmla="*/ 2147483647 h 393"/>
                    <a:gd name="T6" fmla="*/ 2147483647 w 345"/>
                    <a:gd name="T7" fmla="*/ 2147483647 h 393"/>
                    <a:gd name="T8" fmla="*/ 2147483647 w 345"/>
                    <a:gd name="T9" fmla="*/ 2147483647 h 393"/>
                    <a:gd name="T10" fmla="*/ 2147483647 w 345"/>
                    <a:gd name="T11" fmla="*/ 2147483647 h 393"/>
                    <a:gd name="T12" fmla="*/ 2147483647 w 345"/>
                    <a:gd name="T13" fmla="*/ 2147483647 h 393"/>
                    <a:gd name="T14" fmla="*/ 0 w 345"/>
                    <a:gd name="T15" fmla="*/ 2147483647 h 393"/>
                    <a:gd name="T16" fmla="*/ 0 w 345"/>
                    <a:gd name="T17" fmla="*/ 2147483647 h 393"/>
                    <a:gd name="T18" fmla="*/ 0 w 345"/>
                    <a:gd name="T19" fmla="*/ 2147483647 h 393"/>
                    <a:gd name="T20" fmla="*/ 0 w 345"/>
                    <a:gd name="T21" fmla="*/ 2147483647 h 393"/>
                    <a:gd name="T22" fmla="*/ 2147483647 w 345"/>
                    <a:gd name="T23" fmla="*/ 2147483647 h 393"/>
                    <a:gd name="T24" fmla="*/ 2147483647 w 345"/>
                    <a:gd name="T25" fmla="*/ 2147483647 h 393"/>
                    <a:gd name="T26" fmla="*/ 2147483647 w 345"/>
                    <a:gd name="T27" fmla="*/ 2147483647 h 393"/>
                    <a:gd name="T28" fmla="*/ 2147483647 w 345"/>
                    <a:gd name="T29" fmla="*/ 2147483647 h 393"/>
                    <a:gd name="T30" fmla="*/ 2147483647 w 345"/>
                    <a:gd name="T31" fmla="*/ 2147483647 h 393"/>
                    <a:gd name="T32" fmla="*/ 2147483647 w 345"/>
                    <a:gd name="T33" fmla="*/ 2147483647 h 393"/>
                    <a:gd name="T34" fmla="*/ 2147483647 w 345"/>
                    <a:gd name="T35" fmla="*/ 2147483647 h 393"/>
                    <a:gd name="T36" fmla="*/ 2147483647 w 345"/>
                    <a:gd name="T37" fmla="*/ 2147483647 h 393"/>
                    <a:gd name="T38" fmla="*/ 2147483647 w 345"/>
                    <a:gd name="T39" fmla="*/ 2147483647 h 393"/>
                    <a:gd name="T40" fmla="*/ 2147483647 w 345"/>
                    <a:gd name="T41" fmla="*/ 2147483647 h 393"/>
                    <a:gd name="T42" fmla="*/ 2147483647 w 345"/>
                    <a:gd name="T43" fmla="*/ 2147483647 h 393"/>
                    <a:gd name="T44" fmla="*/ 2147483647 w 345"/>
                    <a:gd name="T45" fmla="*/ 2147483647 h 393"/>
                    <a:gd name="T46" fmla="*/ 2147483647 w 345"/>
                    <a:gd name="T47" fmla="*/ 2147483647 h 393"/>
                    <a:gd name="T48" fmla="*/ 2147483647 w 345"/>
                    <a:gd name="T49" fmla="*/ 2147483647 h 393"/>
                    <a:gd name="T50" fmla="*/ 2147483647 w 345"/>
                    <a:gd name="T51" fmla="*/ 2147483647 h 393"/>
                    <a:gd name="T52" fmla="*/ 2147483647 w 345"/>
                    <a:gd name="T53" fmla="*/ 2147483647 h 393"/>
                    <a:gd name="T54" fmla="*/ 2147483647 w 345"/>
                    <a:gd name="T55" fmla="*/ 2147483647 h 393"/>
                    <a:gd name="T56" fmla="*/ 2147483647 w 345"/>
                    <a:gd name="T57" fmla="*/ 2147483647 h 393"/>
                    <a:gd name="T58" fmla="*/ 2147483647 w 345"/>
                    <a:gd name="T59" fmla="*/ 2147483647 h 393"/>
                    <a:gd name="T60" fmla="*/ 2147483647 w 345"/>
                    <a:gd name="T61" fmla="*/ 2147483647 h 393"/>
                    <a:gd name="T62" fmla="*/ 2147483647 w 345"/>
                    <a:gd name="T63" fmla="*/ 2147483647 h 393"/>
                    <a:gd name="T64" fmla="*/ 2147483647 w 345"/>
                    <a:gd name="T65" fmla="*/ 2147483647 h 393"/>
                    <a:gd name="T66" fmla="*/ 2147483647 w 345"/>
                    <a:gd name="T67" fmla="*/ 2147483647 h 393"/>
                    <a:gd name="T68" fmla="*/ 2147483647 w 345"/>
                    <a:gd name="T69" fmla="*/ 2147483647 h 393"/>
                    <a:gd name="T70" fmla="*/ 2147483647 w 345"/>
                    <a:gd name="T71" fmla="*/ 2147483647 h 393"/>
                    <a:gd name="T72" fmla="*/ 2147483647 w 345"/>
                    <a:gd name="T73" fmla="*/ 2147483647 h 393"/>
                    <a:gd name="T74" fmla="*/ 2147483647 w 345"/>
                    <a:gd name="T75" fmla="*/ 2147483647 h 393"/>
                    <a:gd name="T76" fmla="*/ 2147483647 w 345"/>
                    <a:gd name="T77" fmla="*/ 0 h 393"/>
                    <a:gd name="T78" fmla="*/ 2147483647 w 345"/>
                    <a:gd name="T79" fmla="*/ 0 h 393"/>
                    <a:gd name="T80" fmla="*/ 2147483647 w 345"/>
                    <a:gd name="T81" fmla="*/ 2147483647 h 393"/>
                    <a:gd name="T82" fmla="*/ 2147483647 w 345"/>
                    <a:gd name="T83" fmla="*/ 2147483647 h 39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45"/>
                    <a:gd name="T127" fmla="*/ 0 h 393"/>
                    <a:gd name="T128" fmla="*/ 345 w 345"/>
                    <a:gd name="T129" fmla="*/ 393 h 39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45" h="393">
                      <a:moveTo>
                        <a:pt x="114" y="9"/>
                      </a:moveTo>
                      <a:lnTo>
                        <a:pt x="79" y="0"/>
                      </a:lnTo>
                      <a:lnTo>
                        <a:pt x="61" y="28"/>
                      </a:lnTo>
                      <a:lnTo>
                        <a:pt x="44" y="57"/>
                      </a:lnTo>
                      <a:lnTo>
                        <a:pt x="26" y="86"/>
                      </a:lnTo>
                      <a:lnTo>
                        <a:pt x="17" y="114"/>
                      </a:lnTo>
                      <a:lnTo>
                        <a:pt x="8" y="143"/>
                      </a:lnTo>
                      <a:lnTo>
                        <a:pt x="0" y="172"/>
                      </a:lnTo>
                      <a:lnTo>
                        <a:pt x="0" y="200"/>
                      </a:lnTo>
                      <a:lnTo>
                        <a:pt x="0" y="229"/>
                      </a:lnTo>
                      <a:lnTo>
                        <a:pt x="0" y="258"/>
                      </a:lnTo>
                      <a:lnTo>
                        <a:pt x="8" y="286"/>
                      </a:lnTo>
                      <a:lnTo>
                        <a:pt x="35" y="315"/>
                      </a:lnTo>
                      <a:lnTo>
                        <a:pt x="61" y="334"/>
                      </a:lnTo>
                      <a:lnTo>
                        <a:pt x="88" y="344"/>
                      </a:lnTo>
                      <a:lnTo>
                        <a:pt x="114" y="353"/>
                      </a:lnTo>
                      <a:lnTo>
                        <a:pt x="141" y="372"/>
                      </a:lnTo>
                      <a:lnTo>
                        <a:pt x="167" y="382"/>
                      </a:lnTo>
                      <a:lnTo>
                        <a:pt x="194" y="392"/>
                      </a:lnTo>
                      <a:lnTo>
                        <a:pt x="220" y="392"/>
                      </a:lnTo>
                      <a:lnTo>
                        <a:pt x="246" y="392"/>
                      </a:lnTo>
                      <a:lnTo>
                        <a:pt x="273" y="372"/>
                      </a:lnTo>
                      <a:lnTo>
                        <a:pt x="299" y="353"/>
                      </a:lnTo>
                      <a:lnTo>
                        <a:pt x="326" y="325"/>
                      </a:lnTo>
                      <a:lnTo>
                        <a:pt x="326" y="296"/>
                      </a:lnTo>
                      <a:lnTo>
                        <a:pt x="335" y="267"/>
                      </a:lnTo>
                      <a:lnTo>
                        <a:pt x="335" y="239"/>
                      </a:lnTo>
                      <a:lnTo>
                        <a:pt x="335" y="210"/>
                      </a:lnTo>
                      <a:lnTo>
                        <a:pt x="335" y="181"/>
                      </a:lnTo>
                      <a:lnTo>
                        <a:pt x="344" y="152"/>
                      </a:lnTo>
                      <a:lnTo>
                        <a:pt x="344" y="124"/>
                      </a:lnTo>
                      <a:lnTo>
                        <a:pt x="344" y="95"/>
                      </a:lnTo>
                      <a:lnTo>
                        <a:pt x="335" y="57"/>
                      </a:lnTo>
                      <a:lnTo>
                        <a:pt x="308" y="38"/>
                      </a:lnTo>
                      <a:lnTo>
                        <a:pt x="282" y="28"/>
                      </a:lnTo>
                      <a:lnTo>
                        <a:pt x="255" y="19"/>
                      </a:lnTo>
                      <a:lnTo>
                        <a:pt x="229" y="19"/>
                      </a:lnTo>
                      <a:lnTo>
                        <a:pt x="202" y="9"/>
                      </a:lnTo>
                      <a:lnTo>
                        <a:pt x="176" y="0"/>
                      </a:lnTo>
                      <a:lnTo>
                        <a:pt x="149" y="0"/>
                      </a:lnTo>
                      <a:lnTo>
                        <a:pt x="114" y="9"/>
                      </a:lnTo>
                    </a:path>
                  </a:pathLst>
                </a:custGeom>
                <a:pattFill prst="pct10">
                  <a:fgClr>
                    <a:srgbClr val="993300"/>
                  </a:fgClr>
                  <a:bgClr>
                    <a:schemeClr val="bg1"/>
                  </a:bgClr>
                </a:pattFill>
                <a:ln w="12700" cap="rnd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07" name="Oval 198"/>
                <p:cNvSpPr>
                  <a:spLocks noChangeArrowheads="1"/>
                </p:cNvSpPr>
                <p:nvPr/>
              </p:nvSpPr>
              <p:spPr bwMode="auto">
                <a:xfrm>
                  <a:off x="1028" y="561"/>
                  <a:ext cx="232" cy="1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08" name="Oval 199"/>
                <p:cNvSpPr>
                  <a:spLocks noChangeArrowheads="1"/>
                </p:cNvSpPr>
                <p:nvPr/>
              </p:nvSpPr>
              <p:spPr bwMode="auto">
                <a:xfrm>
                  <a:off x="1495" y="759"/>
                  <a:ext cx="233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09" name="Oval 200"/>
                <p:cNvSpPr>
                  <a:spLocks noChangeArrowheads="1"/>
                </p:cNvSpPr>
                <p:nvPr/>
              </p:nvSpPr>
              <p:spPr bwMode="auto">
                <a:xfrm>
                  <a:off x="1927" y="759"/>
                  <a:ext cx="235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10" name="Oval 201"/>
                <p:cNvSpPr>
                  <a:spLocks noChangeArrowheads="1"/>
                </p:cNvSpPr>
                <p:nvPr/>
              </p:nvSpPr>
              <p:spPr bwMode="auto">
                <a:xfrm>
                  <a:off x="793" y="759"/>
                  <a:ext cx="235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11" name="Oval 202"/>
                <p:cNvSpPr>
                  <a:spLocks noChangeArrowheads="1"/>
                </p:cNvSpPr>
                <p:nvPr/>
              </p:nvSpPr>
              <p:spPr bwMode="auto">
                <a:xfrm>
                  <a:off x="1728" y="1756"/>
                  <a:ext cx="233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12" name="Oval 203"/>
                <p:cNvSpPr>
                  <a:spLocks noChangeArrowheads="1"/>
                </p:cNvSpPr>
                <p:nvPr/>
              </p:nvSpPr>
              <p:spPr bwMode="auto">
                <a:xfrm>
                  <a:off x="1028" y="1558"/>
                  <a:ext cx="232" cy="1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13" name="Oval 204"/>
                <p:cNvSpPr>
                  <a:spLocks noChangeArrowheads="1"/>
                </p:cNvSpPr>
                <p:nvPr/>
              </p:nvSpPr>
              <p:spPr bwMode="auto">
                <a:xfrm>
                  <a:off x="606" y="959"/>
                  <a:ext cx="233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14" name="Oval 205"/>
                <p:cNvSpPr>
                  <a:spLocks noChangeArrowheads="1"/>
                </p:cNvSpPr>
                <p:nvPr/>
              </p:nvSpPr>
              <p:spPr bwMode="auto">
                <a:xfrm>
                  <a:off x="560" y="1159"/>
                  <a:ext cx="233" cy="1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15" name="Oval 206"/>
                <p:cNvSpPr>
                  <a:spLocks noChangeArrowheads="1"/>
                </p:cNvSpPr>
                <p:nvPr/>
              </p:nvSpPr>
              <p:spPr bwMode="auto">
                <a:xfrm>
                  <a:off x="1260" y="1956"/>
                  <a:ext cx="235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16" name="Oval 207"/>
                <p:cNvSpPr>
                  <a:spLocks noChangeArrowheads="1"/>
                </p:cNvSpPr>
                <p:nvPr/>
              </p:nvSpPr>
              <p:spPr bwMode="auto">
                <a:xfrm>
                  <a:off x="793" y="1358"/>
                  <a:ext cx="235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17" name="Oval 208"/>
                <p:cNvSpPr>
                  <a:spLocks noChangeArrowheads="1"/>
                </p:cNvSpPr>
                <p:nvPr/>
              </p:nvSpPr>
              <p:spPr bwMode="auto">
                <a:xfrm>
                  <a:off x="793" y="1558"/>
                  <a:ext cx="235" cy="1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18" name="Oval 209"/>
                <p:cNvSpPr>
                  <a:spLocks noChangeArrowheads="1"/>
                </p:cNvSpPr>
                <p:nvPr/>
              </p:nvSpPr>
              <p:spPr bwMode="auto">
                <a:xfrm>
                  <a:off x="1927" y="1159"/>
                  <a:ext cx="235" cy="1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19" name="Oval 210"/>
                <p:cNvSpPr>
                  <a:spLocks noChangeArrowheads="1"/>
                </p:cNvSpPr>
                <p:nvPr/>
              </p:nvSpPr>
              <p:spPr bwMode="auto">
                <a:xfrm rot="-1593903">
                  <a:off x="1202" y="935"/>
                  <a:ext cx="643" cy="8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9900"/>
                    </a:gs>
                    <a:gs pos="100000">
                      <a:srgbClr val="99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20" name="Oval 211"/>
                <p:cNvSpPr>
                  <a:spLocks noChangeArrowheads="1"/>
                </p:cNvSpPr>
                <p:nvPr/>
              </p:nvSpPr>
              <p:spPr bwMode="auto">
                <a:xfrm>
                  <a:off x="929" y="1098"/>
                  <a:ext cx="235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21" name="Oval 212"/>
                <p:cNvSpPr>
                  <a:spLocks noChangeArrowheads="1"/>
                </p:cNvSpPr>
                <p:nvPr/>
              </p:nvSpPr>
              <p:spPr bwMode="auto">
                <a:xfrm>
                  <a:off x="1111" y="799"/>
                  <a:ext cx="235" cy="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22" name="Oval 213"/>
                <p:cNvSpPr>
                  <a:spLocks noChangeArrowheads="1"/>
                </p:cNvSpPr>
                <p:nvPr/>
              </p:nvSpPr>
              <p:spPr bwMode="auto">
                <a:xfrm>
                  <a:off x="1837" y="1480"/>
                  <a:ext cx="235" cy="1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23" name="Oval 214"/>
                <p:cNvSpPr>
                  <a:spLocks noChangeArrowheads="1"/>
                </p:cNvSpPr>
                <p:nvPr/>
              </p:nvSpPr>
              <p:spPr bwMode="auto">
                <a:xfrm>
                  <a:off x="1429" y="1752"/>
                  <a:ext cx="235" cy="1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24" name="Oval 215"/>
                <p:cNvSpPr>
                  <a:spLocks noChangeArrowheads="1"/>
                </p:cNvSpPr>
                <p:nvPr/>
              </p:nvSpPr>
              <p:spPr bwMode="auto">
                <a:xfrm>
                  <a:off x="1746" y="935"/>
                  <a:ext cx="235" cy="1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CC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0301" name="AutoShape 216"/>
              <p:cNvSpPr>
                <a:spLocks noChangeArrowheads="1"/>
              </p:cNvSpPr>
              <p:nvPr/>
            </p:nvSpPr>
            <p:spPr bwMode="auto">
              <a:xfrm rot="-5400000">
                <a:off x="2154" y="935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50000">
                    <a:srgbClr val="3333FF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0302" name="AutoShape 217"/>
              <p:cNvSpPr>
                <a:spLocks noChangeArrowheads="1"/>
              </p:cNvSpPr>
              <p:nvPr/>
            </p:nvSpPr>
            <p:spPr bwMode="auto">
              <a:xfrm rot="-10151168">
                <a:off x="1474" y="436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50000">
                    <a:srgbClr val="3333FF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fr-FR"/>
              </a:p>
            </p:txBody>
          </p:sp>
          <p:sp>
            <p:nvSpPr>
              <p:cNvPr id="10303" name="AutoShape 218"/>
              <p:cNvSpPr>
                <a:spLocks noChangeArrowheads="1"/>
              </p:cNvSpPr>
              <p:nvPr/>
            </p:nvSpPr>
            <p:spPr bwMode="auto">
              <a:xfrm rot="1481913">
                <a:off x="703" y="1888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50000">
                    <a:srgbClr val="3333FF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04" name="AutoShape 219"/>
              <p:cNvSpPr>
                <a:spLocks noChangeArrowheads="1"/>
              </p:cNvSpPr>
              <p:nvPr/>
            </p:nvSpPr>
            <p:spPr bwMode="auto">
              <a:xfrm rot="-2053788">
                <a:off x="1791" y="2024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50000">
                    <a:srgbClr val="3333FF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05" name="AutoShape 220"/>
              <p:cNvSpPr>
                <a:spLocks noChangeArrowheads="1"/>
              </p:cNvSpPr>
              <p:nvPr/>
            </p:nvSpPr>
            <p:spPr bwMode="auto">
              <a:xfrm rot="7586893">
                <a:off x="567" y="663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50000">
                    <a:srgbClr val="3333FF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3553" name="Group 221"/>
          <p:cNvGrpSpPr>
            <a:grpSpLocks/>
          </p:cNvGrpSpPr>
          <p:nvPr/>
        </p:nvGrpSpPr>
        <p:grpSpPr bwMode="auto">
          <a:xfrm rot="-3105246">
            <a:off x="5921375" y="4708526"/>
            <a:ext cx="173037" cy="588962"/>
            <a:chOff x="544" y="2742"/>
            <a:chExt cx="1149" cy="1172"/>
          </a:xfrm>
        </p:grpSpPr>
        <p:sp>
          <p:nvSpPr>
            <p:cNvPr id="10296" name="Freeform 222" descr="10 %"/>
            <p:cNvSpPr>
              <a:spLocks/>
            </p:cNvSpPr>
            <p:nvPr/>
          </p:nvSpPr>
          <p:spPr bwMode="auto">
            <a:xfrm>
              <a:off x="544" y="2742"/>
              <a:ext cx="1149" cy="1172"/>
            </a:xfrm>
            <a:custGeom>
              <a:avLst/>
              <a:gdLst>
                <a:gd name="T0" fmla="*/ 159 w 1149"/>
                <a:gd name="T1" fmla="*/ 98 h 1172"/>
                <a:gd name="T2" fmla="*/ 113 w 1149"/>
                <a:gd name="T3" fmla="*/ 371 h 1172"/>
                <a:gd name="T4" fmla="*/ 23 w 1149"/>
                <a:gd name="T5" fmla="*/ 507 h 1172"/>
                <a:gd name="T6" fmla="*/ 23 w 1149"/>
                <a:gd name="T7" fmla="*/ 779 h 1172"/>
                <a:gd name="T8" fmla="*/ 159 w 1149"/>
                <a:gd name="T9" fmla="*/ 1051 h 1172"/>
                <a:gd name="T10" fmla="*/ 794 w 1149"/>
                <a:gd name="T11" fmla="*/ 1096 h 1172"/>
                <a:gd name="T12" fmla="*/ 1066 w 1149"/>
                <a:gd name="T13" fmla="*/ 597 h 1172"/>
                <a:gd name="T14" fmla="*/ 1021 w 1149"/>
                <a:gd name="T15" fmla="*/ 144 h 1172"/>
                <a:gd name="T16" fmla="*/ 295 w 1149"/>
                <a:gd name="T17" fmla="*/ 8 h 1172"/>
                <a:gd name="T18" fmla="*/ 159 w 1149"/>
                <a:gd name="T19" fmla="*/ 98 h 1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9"/>
                <a:gd name="T31" fmla="*/ 0 h 1172"/>
                <a:gd name="T32" fmla="*/ 1149 w 1149"/>
                <a:gd name="T33" fmla="*/ 1172 h 1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9" h="1172">
                  <a:moveTo>
                    <a:pt x="159" y="98"/>
                  </a:moveTo>
                  <a:cubicBezTo>
                    <a:pt x="129" y="158"/>
                    <a:pt x="136" y="303"/>
                    <a:pt x="113" y="371"/>
                  </a:cubicBezTo>
                  <a:cubicBezTo>
                    <a:pt x="90" y="439"/>
                    <a:pt x="38" y="439"/>
                    <a:pt x="23" y="507"/>
                  </a:cubicBezTo>
                  <a:cubicBezTo>
                    <a:pt x="8" y="575"/>
                    <a:pt x="0" y="688"/>
                    <a:pt x="23" y="779"/>
                  </a:cubicBezTo>
                  <a:cubicBezTo>
                    <a:pt x="46" y="870"/>
                    <a:pt x="31" y="998"/>
                    <a:pt x="159" y="1051"/>
                  </a:cubicBezTo>
                  <a:cubicBezTo>
                    <a:pt x="287" y="1104"/>
                    <a:pt x="643" y="1172"/>
                    <a:pt x="794" y="1096"/>
                  </a:cubicBezTo>
                  <a:cubicBezTo>
                    <a:pt x="945" y="1020"/>
                    <a:pt x="1028" y="756"/>
                    <a:pt x="1066" y="597"/>
                  </a:cubicBezTo>
                  <a:cubicBezTo>
                    <a:pt x="1104" y="438"/>
                    <a:pt x="1149" y="242"/>
                    <a:pt x="1021" y="144"/>
                  </a:cubicBezTo>
                  <a:cubicBezTo>
                    <a:pt x="893" y="46"/>
                    <a:pt x="439" y="16"/>
                    <a:pt x="295" y="8"/>
                  </a:cubicBezTo>
                  <a:cubicBezTo>
                    <a:pt x="151" y="0"/>
                    <a:pt x="189" y="38"/>
                    <a:pt x="159" y="98"/>
                  </a:cubicBezTo>
                  <a:close/>
                </a:path>
              </a:pathLst>
            </a:custGeom>
            <a:pattFill prst="pct10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0297" name="Freeform 223"/>
            <p:cNvSpPr>
              <a:spLocks/>
            </p:cNvSpPr>
            <p:nvPr/>
          </p:nvSpPr>
          <p:spPr bwMode="auto">
            <a:xfrm>
              <a:off x="703" y="2931"/>
              <a:ext cx="635" cy="635"/>
            </a:xfrm>
            <a:custGeom>
              <a:avLst/>
              <a:gdLst>
                <a:gd name="T0" fmla="*/ 1 w 847"/>
                <a:gd name="T1" fmla="*/ 1 h 899"/>
                <a:gd name="T2" fmla="*/ 1 w 847"/>
                <a:gd name="T3" fmla="*/ 1 h 899"/>
                <a:gd name="T4" fmla="*/ 1 w 847"/>
                <a:gd name="T5" fmla="*/ 1 h 899"/>
                <a:gd name="T6" fmla="*/ 1 w 847"/>
                <a:gd name="T7" fmla="*/ 1 h 899"/>
                <a:gd name="T8" fmla="*/ 1 w 847"/>
                <a:gd name="T9" fmla="*/ 1 h 899"/>
                <a:gd name="T10" fmla="*/ 1 w 847"/>
                <a:gd name="T11" fmla="*/ 1 h 899"/>
                <a:gd name="T12" fmla="*/ 1 w 847"/>
                <a:gd name="T13" fmla="*/ 1 h 899"/>
                <a:gd name="T14" fmla="*/ 1 w 847"/>
                <a:gd name="T15" fmla="*/ 1 h 899"/>
                <a:gd name="T16" fmla="*/ 1 w 847"/>
                <a:gd name="T17" fmla="*/ 1 h 899"/>
                <a:gd name="T18" fmla="*/ 1 w 847"/>
                <a:gd name="T19" fmla="*/ 1 h 899"/>
                <a:gd name="T20" fmla="*/ 1 w 847"/>
                <a:gd name="T21" fmla="*/ 1 h 899"/>
                <a:gd name="T22" fmla="*/ 1 w 847"/>
                <a:gd name="T23" fmla="*/ 1 h 899"/>
                <a:gd name="T24" fmla="*/ 1 w 847"/>
                <a:gd name="T25" fmla="*/ 1 h 899"/>
                <a:gd name="T26" fmla="*/ 1 w 847"/>
                <a:gd name="T27" fmla="*/ 1 h 899"/>
                <a:gd name="T28" fmla="*/ 1 w 847"/>
                <a:gd name="T29" fmla="*/ 1 h 899"/>
                <a:gd name="T30" fmla="*/ 1 w 847"/>
                <a:gd name="T31" fmla="*/ 1 h 899"/>
                <a:gd name="T32" fmla="*/ 1 w 847"/>
                <a:gd name="T33" fmla="*/ 1 h 8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7"/>
                <a:gd name="T52" fmla="*/ 0 h 899"/>
                <a:gd name="T53" fmla="*/ 847 w 847"/>
                <a:gd name="T54" fmla="*/ 899 h 8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7" h="899">
                  <a:moveTo>
                    <a:pt x="741" y="113"/>
                  </a:moveTo>
                  <a:cubicBezTo>
                    <a:pt x="847" y="136"/>
                    <a:pt x="825" y="129"/>
                    <a:pt x="832" y="159"/>
                  </a:cubicBezTo>
                  <a:cubicBezTo>
                    <a:pt x="839" y="189"/>
                    <a:pt x="816" y="272"/>
                    <a:pt x="786" y="295"/>
                  </a:cubicBezTo>
                  <a:cubicBezTo>
                    <a:pt x="756" y="318"/>
                    <a:pt x="718" y="318"/>
                    <a:pt x="650" y="295"/>
                  </a:cubicBezTo>
                  <a:cubicBezTo>
                    <a:pt x="582" y="272"/>
                    <a:pt x="431" y="166"/>
                    <a:pt x="378" y="159"/>
                  </a:cubicBezTo>
                  <a:cubicBezTo>
                    <a:pt x="325" y="152"/>
                    <a:pt x="333" y="212"/>
                    <a:pt x="333" y="250"/>
                  </a:cubicBezTo>
                  <a:cubicBezTo>
                    <a:pt x="333" y="288"/>
                    <a:pt x="386" y="341"/>
                    <a:pt x="378" y="386"/>
                  </a:cubicBezTo>
                  <a:cubicBezTo>
                    <a:pt x="370" y="431"/>
                    <a:pt x="317" y="499"/>
                    <a:pt x="287" y="522"/>
                  </a:cubicBezTo>
                  <a:cubicBezTo>
                    <a:pt x="257" y="545"/>
                    <a:pt x="212" y="507"/>
                    <a:pt x="197" y="522"/>
                  </a:cubicBezTo>
                  <a:cubicBezTo>
                    <a:pt x="182" y="537"/>
                    <a:pt x="129" y="589"/>
                    <a:pt x="197" y="612"/>
                  </a:cubicBezTo>
                  <a:cubicBezTo>
                    <a:pt x="265" y="635"/>
                    <a:pt x="537" y="620"/>
                    <a:pt x="605" y="658"/>
                  </a:cubicBezTo>
                  <a:cubicBezTo>
                    <a:pt x="673" y="696"/>
                    <a:pt x="688" y="809"/>
                    <a:pt x="605" y="839"/>
                  </a:cubicBezTo>
                  <a:cubicBezTo>
                    <a:pt x="522" y="869"/>
                    <a:pt x="189" y="899"/>
                    <a:pt x="106" y="839"/>
                  </a:cubicBezTo>
                  <a:cubicBezTo>
                    <a:pt x="23" y="779"/>
                    <a:pt x="121" y="574"/>
                    <a:pt x="106" y="476"/>
                  </a:cubicBezTo>
                  <a:cubicBezTo>
                    <a:pt x="91" y="378"/>
                    <a:pt x="0" y="325"/>
                    <a:pt x="15" y="250"/>
                  </a:cubicBezTo>
                  <a:cubicBezTo>
                    <a:pt x="30" y="175"/>
                    <a:pt x="76" y="46"/>
                    <a:pt x="197" y="23"/>
                  </a:cubicBezTo>
                  <a:cubicBezTo>
                    <a:pt x="318" y="0"/>
                    <a:pt x="635" y="90"/>
                    <a:pt x="741" y="1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66"/>
                </a:gs>
                <a:gs pos="100000">
                  <a:srgbClr val="00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</p:grpSp>
      <p:grpSp>
        <p:nvGrpSpPr>
          <p:cNvPr id="23554" name="Group 224"/>
          <p:cNvGrpSpPr>
            <a:grpSpLocks/>
          </p:cNvGrpSpPr>
          <p:nvPr/>
        </p:nvGrpSpPr>
        <p:grpSpPr bwMode="auto">
          <a:xfrm>
            <a:off x="5622925" y="4592638"/>
            <a:ext cx="484188" cy="454025"/>
            <a:chOff x="544" y="2742"/>
            <a:chExt cx="1149" cy="1172"/>
          </a:xfrm>
        </p:grpSpPr>
        <p:sp>
          <p:nvSpPr>
            <p:cNvPr id="10294" name="Freeform 225" descr="10 %"/>
            <p:cNvSpPr>
              <a:spLocks/>
            </p:cNvSpPr>
            <p:nvPr/>
          </p:nvSpPr>
          <p:spPr bwMode="auto">
            <a:xfrm>
              <a:off x="544" y="2742"/>
              <a:ext cx="1149" cy="1172"/>
            </a:xfrm>
            <a:custGeom>
              <a:avLst/>
              <a:gdLst>
                <a:gd name="T0" fmla="*/ 159 w 1149"/>
                <a:gd name="T1" fmla="*/ 98 h 1172"/>
                <a:gd name="T2" fmla="*/ 113 w 1149"/>
                <a:gd name="T3" fmla="*/ 371 h 1172"/>
                <a:gd name="T4" fmla="*/ 23 w 1149"/>
                <a:gd name="T5" fmla="*/ 507 h 1172"/>
                <a:gd name="T6" fmla="*/ 23 w 1149"/>
                <a:gd name="T7" fmla="*/ 779 h 1172"/>
                <a:gd name="T8" fmla="*/ 159 w 1149"/>
                <a:gd name="T9" fmla="*/ 1051 h 1172"/>
                <a:gd name="T10" fmla="*/ 794 w 1149"/>
                <a:gd name="T11" fmla="*/ 1096 h 1172"/>
                <a:gd name="T12" fmla="*/ 1066 w 1149"/>
                <a:gd name="T13" fmla="*/ 597 h 1172"/>
                <a:gd name="T14" fmla="*/ 1021 w 1149"/>
                <a:gd name="T15" fmla="*/ 144 h 1172"/>
                <a:gd name="T16" fmla="*/ 295 w 1149"/>
                <a:gd name="T17" fmla="*/ 8 h 1172"/>
                <a:gd name="T18" fmla="*/ 159 w 1149"/>
                <a:gd name="T19" fmla="*/ 98 h 1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9"/>
                <a:gd name="T31" fmla="*/ 0 h 1172"/>
                <a:gd name="T32" fmla="*/ 1149 w 1149"/>
                <a:gd name="T33" fmla="*/ 1172 h 1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9" h="1172">
                  <a:moveTo>
                    <a:pt x="159" y="98"/>
                  </a:moveTo>
                  <a:cubicBezTo>
                    <a:pt x="129" y="158"/>
                    <a:pt x="136" y="303"/>
                    <a:pt x="113" y="371"/>
                  </a:cubicBezTo>
                  <a:cubicBezTo>
                    <a:pt x="90" y="439"/>
                    <a:pt x="38" y="439"/>
                    <a:pt x="23" y="507"/>
                  </a:cubicBezTo>
                  <a:cubicBezTo>
                    <a:pt x="8" y="575"/>
                    <a:pt x="0" y="688"/>
                    <a:pt x="23" y="779"/>
                  </a:cubicBezTo>
                  <a:cubicBezTo>
                    <a:pt x="46" y="870"/>
                    <a:pt x="31" y="998"/>
                    <a:pt x="159" y="1051"/>
                  </a:cubicBezTo>
                  <a:cubicBezTo>
                    <a:pt x="287" y="1104"/>
                    <a:pt x="643" y="1172"/>
                    <a:pt x="794" y="1096"/>
                  </a:cubicBezTo>
                  <a:cubicBezTo>
                    <a:pt x="945" y="1020"/>
                    <a:pt x="1028" y="756"/>
                    <a:pt x="1066" y="597"/>
                  </a:cubicBezTo>
                  <a:cubicBezTo>
                    <a:pt x="1104" y="438"/>
                    <a:pt x="1149" y="242"/>
                    <a:pt x="1021" y="144"/>
                  </a:cubicBezTo>
                  <a:cubicBezTo>
                    <a:pt x="893" y="46"/>
                    <a:pt x="439" y="16"/>
                    <a:pt x="295" y="8"/>
                  </a:cubicBezTo>
                  <a:cubicBezTo>
                    <a:pt x="151" y="0"/>
                    <a:pt x="189" y="38"/>
                    <a:pt x="159" y="98"/>
                  </a:cubicBezTo>
                  <a:close/>
                </a:path>
              </a:pathLst>
            </a:custGeom>
            <a:pattFill prst="pct10">
              <a:fgClr>
                <a:srgbClr val="000066"/>
              </a:fgClr>
              <a:bgClr>
                <a:schemeClr val="bg1"/>
              </a:bgClr>
            </a:patt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0295" name="Freeform 226"/>
            <p:cNvSpPr>
              <a:spLocks/>
            </p:cNvSpPr>
            <p:nvPr/>
          </p:nvSpPr>
          <p:spPr bwMode="auto">
            <a:xfrm>
              <a:off x="703" y="2931"/>
              <a:ext cx="635" cy="635"/>
            </a:xfrm>
            <a:custGeom>
              <a:avLst/>
              <a:gdLst>
                <a:gd name="T0" fmla="*/ 1 w 847"/>
                <a:gd name="T1" fmla="*/ 1 h 899"/>
                <a:gd name="T2" fmla="*/ 1 w 847"/>
                <a:gd name="T3" fmla="*/ 1 h 899"/>
                <a:gd name="T4" fmla="*/ 1 w 847"/>
                <a:gd name="T5" fmla="*/ 1 h 899"/>
                <a:gd name="T6" fmla="*/ 1 w 847"/>
                <a:gd name="T7" fmla="*/ 1 h 899"/>
                <a:gd name="T8" fmla="*/ 1 w 847"/>
                <a:gd name="T9" fmla="*/ 1 h 899"/>
                <a:gd name="T10" fmla="*/ 1 w 847"/>
                <a:gd name="T11" fmla="*/ 1 h 899"/>
                <a:gd name="T12" fmla="*/ 1 w 847"/>
                <a:gd name="T13" fmla="*/ 1 h 899"/>
                <a:gd name="T14" fmla="*/ 1 w 847"/>
                <a:gd name="T15" fmla="*/ 1 h 899"/>
                <a:gd name="T16" fmla="*/ 1 w 847"/>
                <a:gd name="T17" fmla="*/ 1 h 899"/>
                <a:gd name="T18" fmla="*/ 1 w 847"/>
                <a:gd name="T19" fmla="*/ 1 h 899"/>
                <a:gd name="T20" fmla="*/ 1 w 847"/>
                <a:gd name="T21" fmla="*/ 1 h 899"/>
                <a:gd name="T22" fmla="*/ 1 w 847"/>
                <a:gd name="T23" fmla="*/ 1 h 899"/>
                <a:gd name="T24" fmla="*/ 1 w 847"/>
                <a:gd name="T25" fmla="*/ 1 h 899"/>
                <a:gd name="T26" fmla="*/ 1 w 847"/>
                <a:gd name="T27" fmla="*/ 1 h 899"/>
                <a:gd name="T28" fmla="*/ 1 w 847"/>
                <a:gd name="T29" fmla="*/ 1 h 899"/>
                <a:gd name="T30" fmla="*/ 1 w 847"/>
                <a:gd name="T31" fmla="*/ 1 h 899"/>
                <a:gd name="T32" fmla="*/ 1 w 847"/>
                <a:gd name="T33" fmla="*/ 1 h 8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7"/>
                <a:gd name="T52" fmla="*/ 0 h 899"/>
                <a:gd name="T53" fmla="*/ 847 w 847"/>
                <a:gd name="T54" fmla="*/ 899 h 8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7" h="899">
                  <a:moveTo>
                    <a:pt x="741" y="113"/>
                  </a:moveTo>
                  <a:cubicBezTo>
                    <a:pt x="847" y="136"/>
                    <a:pt x="825" y="129"/>
                    <a:pt x="832" y="159"/>
                  </a:cubicBezTo>
                  <a:cubicBezTo>
                    <a:pt x="839" y="189"/>
                    <a:pt x="816" y="272"/>
                    <a:pt x="786" y="295"/>
                  </a:cubicBezTo>
                  <a:cubicBezTo>
                    <a:pt x="756" y="318"/>
                    <a:pt x="718" y="318"/>
                    <a:pt x="650" y="295"/>
                  </a:cubicBezTo>
                  <a:cubicBezTo>
                    <a:pt x="582" y="272"/>
                    <a:pt x="431" y="166"/>
                    <a:pt x="378" y="159"/>
                  </a:cubicBezTo>
                  <a:cubicBezTo>
                    <a:pt x="325" y="152"/>
                    <a:pt x="333" y="212"/>
                    <a:pt x="333" y="250"/>
                  </a:cubicBezTo>
                  <a:cubicBezTo>
                    <a:pt x="333" y="288"/>
                    <a:pt x="386" y="341"/>
                    <a:pt x="378" y="386"/>
                  </a:cubicBezTo>
                  <a:cubicBezTo>
                    <a:pt x="370" y="431"/>
                    <a:pt x="317" y="499"/>
                    <a:pt x="287" y="522"/>
                  </a:cubicBezTo>
                  <a:cubicBezTo>
                    <a:pt x="257" y="545"/>
                    <a:pt x="212" y="507"/>
                    <a:pt x="197" y="522"/>
                  </a:cubicBezTo>
                  <a:cubicBezTo>
                    <a:pt x="182" y="537"/>
                    <a:pt x="129" y="589"/>
                    <a:pt x="197" y="612"/>
                  </a:cubicBezTo>
                  <a:cubicBezTo>
                    <a:pt x="265" y="635"/>
                    <a:pt x="537" y="620"/>
                    <a:pt x="605" y="658"/>
                  </a:cubicBezTo>
                  <a:cubicBezTo>
                    <a:pt x="673" y="696"/>
                    <a:pt x="688" y="809"/>
                    <a:pt x="605" y="839"/>
                  </a:cubicBezTo>
                  <a:cubicBezTo>
                    <a:pt x="522" y="869"/>
                    <a:pt x="189" y="899"/>
                    <a:pt x="106" y="839"/>
                  </a:cubicBezTo>
                  <a:cubicBezTo>
                    <a:pt x="23" y="779"/>
                    <a:pt x="121" y="574"/>
                    <a:pt x="106" y="476"/>
                  </a:cubicBezTo>
                  <a:cubicBezTo>
                    <a:pt x="91" y="378"/>
                    <a:pt x="0" y="325"/>
                    <a:pt x="15" y="250"/>
                  </a:cubicBezTo>
                  <a:cubicBezTo>
                    <a:pt x="30" y="175"/>
                    <a:pt x="76" y="46"/>
                    <a:pt x="197" y="23"/>
                  </a:cubicBezTo>
                  <a:cubicBezTo>
                    <a:pt x="318" y="0"/>
                    <a:pt x="635" y="90"/>
                    <a:pt x="741" y="1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66"/>
                </a:gs>
                <a:gs pos="100000">
                  <a:srgbClr val="00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514" name="Oval 306"/>
          <p:cNvSpPr>
            <a:spLocks noChangeArrowheads="1"/>
          </p:cNvSpPr>
          <p:nvPr/>
        </p:nvSpPr>
        <p:spPr bwMode="auto">
          <a:xfrm>
            <a:off x="5867400" y="3716338"/>
            <a:ext cx="114300" cy="77787"/>
          </a:xfrm>
          <a:prstGeom prst="ellipse">
            <a:avLst/>
          </a:prstGeom>
          <a:solidFill>
            <a:srgbClr val="6699FF"/>
          </a:solid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555" name="Group 310"/>
          <p:cNvGrpSpPr>
            <a:grpSpLocks/>
          </p:cNvGrpSpPr>
          <p:nvPr/>
        </p:nvGrpSpPr>
        <p:grpSpPr bwMode="auto">
          <a:xfrm rot="9926155">
            <a:off x="5008563" y="3187700"/>
            <a:ext cx="211137" cy="228600"/>
            <a:chOff x="3726" y="1030"/>
            <a:chExt cx="296" cy="361"/>
          </a:xfrm>
        </p:grpSpPr>
        <p:sp>
          <p:nvSpPr>
            <p:cNvPr id="10286" name="Oval 311"/>
            <p:cNvSpPr>
              <a:spLocks noChangeArrowheads="1"/>
            </p:cNvSpPr>
            <p:nvPr/>
          </p:nvSpPr>
          <p:spPr bwMode="auto">
            <a:xfrm>
              <a:off x="3847" y="1258"/>
              <a:ext cx="85" cy="61"/>
            </a:xfrm>
            <a:prstGeom prst="ellipse">
              <a:avLst/>
            </a:prstGeom>
            <a:solidFill>
              <a:srgbClr val="3333CC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87" name="Freeform 312"/>
            <p:cNvSpPr>
              <a:spLocks/>
            </p:cNvSpPr>
            <p:nvPr/>
          </p:nvSpPr>
          <p:spPr bwMode="auto">
            <a:xfrm>
              <a:off x="3795" y="1041"/>
              <a:ext cx="52" cy="155"/>
            </a:xfrm>
            <a:custGeom>
              <a:avLst/>
              <a:gdLst>
                <a:gd name="T0" fmla="*/ 15282914 w 30"/>
                <a:gd name="T1" fmla="*/ 20930 h 122"/>
                <a:gd name="T2" fmla="*/ 146048078 w 30"/>
                <a:gd name="T3" fmla="*/ 38497 h 122"/>
                <a:gd name="T4" fmla="*/ 73124489 w 30"/>
                <a:gd name="T5" fmla="*/ 99506 h 122"/>
                <a:gd name="T6" fmla="*/ 27207163 w 30"/>
                <a:gd name="T7" fmla="*/ 77668 h 122"/>
                <a:gd name="T8" fmla="*/ 0 w 30"/>
                <a:gd name="T9" fmla="*/ 63248 h 122"/>
                <a:gd name="T10" fmla="*/ 15282914 w 30"/>
                <a:gd name="T11" fmla="*/ 20930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22"/>
                <a:gd name="T20" fmla="*/ 30 w 30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22">
                  <a:moveTo>
                    <a:pt x="3" y="26"/>
                  </a:moveTo>
                  <a:cubicBezTo>
                    <a:pt x="12" y="0"/>
                    <a:pt x="26" y="36"/>
                    <a:pt x="30" y="47"/>
                  </a:cubicBezTo>
                  <a:lnTo>
                    <a:pt x="15" y="122"/>
                  </a:lnTo>
                  <a:cubicBezTo>
                    <a:pt x="15" y="122"/>
                    <a:pt x="6" y="95"/>
                    <a:pt x="6" y="95"/>
                  </a:cubicBezTo>
                  <a:cubicBezTo>
                    <a:pt x="4" y="89"/>
                    <a:pt x="0" y="77"/>
                    <a:pt x="0" y="77"/>
                  </a:cubicBezTo>
                  <a:cubicBezTo>
                    <a:pt x="3" y="22"/>
                    <a:pt x="3" y="5"/>
                    <a:pt x="3" y="26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88" name="Freeform 313"/>
            <p:cNvSpPr>
              <a:spLocks/>
            </p:cNvSpPr>
            <p:nvPr/>
          </p:nvSpPr>
          <p:spPr bwMode="auto">
            <a:xfrm>
              <a:off x="3832" y="1030"/>
              <a:ext cx="64" cy="155"/>
            </a:xfrm>
            <a:custGeom>
              <a:avLst/>
              <a:gdLst>
                <a:gd name="T0" fmla="*/ 55061135 w 37"/>
                <a:gd name="T1" fmla="*/ 16370 h 122"/>
                <a:gd name="T2" fmla="*/ 14326311 w 37"/>
                <a:gd name="T3" fmla="*/ 30996 h 122"/>
                <a:gd name="T4" fmla="*/ 112167447 w 37"/>
                <a:gd name="T5" fmla="*/ 99506 h 122"/>
                <a:gd name="T6" fmla="*/ 164740997 w 37"/>
                <a:gd name="T7" fmla="*/ 65739 h 122"/>
                <a:gd name="T8" fmla="*/ 152445031 w 37"/>
                <a:gd name="T9" fmla="*/ 18772 h 122"/>
                <a:gd name="T10" fmla="*/ 55061135 w 37"/>
                <a:gd name="T11" fmla="*/ 16370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22"/>
                <a:gd name="T20" fmla="*/ 37 w 37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22">
                  <a:moveTo>
                    <a:pt x="12" y="20"/>
                  </a:moveTo>
                  <a:cubicBezTo>
                    <a:pt x="10" y="26"/>
                    <a:pt x="3" y="31"/>
                    <a:pt x="3" y="38"/>
                  </a:cubicBezTo>
                  <a:cubicBezTo>
                    <a:pt x="2" y="61"/>
                    <a:pt x="0" y="106"/>
                    <a:pt x="24" y="122"/>
                  </a:cubicBezTo>
                  <a:cubicBezTo>
                    <a:pt x="33" y="108"/>
                    <a:pt x="34" y="97"/>
                    <a:pt x="36" y="80"/>
                  </a:cubicBezTo>
                  <a:cubicBezTo>
                    <a:pt x="35" y="61"/>
                    <a:pt x="37" y="42"/>
                    <a:pt x="33" y="23"/>
                  </a:cubicBezTo>
                  <a:cubicBezTo>
                    <a:pt x="29" y="0"/>
                    <a:pt x="2" y="50"/>
                    <a:pt x="12" y="2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89" name="Freeform 314"/>
            <p:cNvSpPr>
              <a:spLocks/>
            </p:cNvSpPr>
            <p:nvPr/>
          </p:nvSpPr>
          <p:spPr bwMode="auto">
            <a:xfrm>
              <a:off x="3741" y="1076"/>
              <a:ext cx="86" cy="231"/>
            </a:xfrm>
            <a:custGeom>
              <a:avLst/>
              <a:gdLst>
                <a:gd name="T0" fmla="*/ 514822668 w 48"/>
                <a:gd name="T1" fmla="*/ 16041 h 182"/>
                <a:gd name="T2" fmla="*/ 261857647 w 48"/>
                <a:gd name="T3" fmla="*/ 4260 h 182"/>
                <a:gd name="T4" fmla="*/ 261857647 w 48"/>
                <a:gd name="T5" fmla="*/ 39397 h 182"/>
                <a:gd name="T6" fmla="*/ 0 w 48"/>
                <a:gd name="T7" fmla="*/ 137124 h 182"/>
                <a:gd name="T8" fmla="*/ 34751973 w 48"/>
                <a:gd name="T9" fmla="*/ 144190 h 182"/>
                <a:gd name="T10" fmla="*/ 111556327 w 48"/>
                <a:gd name="T11" fmla="*/ 137124 h 182"/>
                <a:gd name="T12" fmla="*/ 330772980 w 48"/>
                <a:gd name="T13" fmla="*/ 129769 h 182"/>
                <a:gd name="T14" fmla="*/ 514822668 w 48"/>
                <a:gd name="T15" fmla="*/ 96660 h 182"/>
                <a:gd name="T16" fmla="*/ 592634985 w 48"/>
                <a:gd name="T17" fmla="*/ 67824 h 182"/>
                <a:gd name="T18" fmla="*/ 557951540 w 48"/>
                <a:gd name="T19" fmla="*/ 27597 h 182"/>
                <a:gd name="T20" fmla="*/ 479590544 w 48"/>
                <a:gd name="T21" fmla="*/ 14033 h 182"/>
                <a:gd name="T22" fmla="*/ 446476197 w 48"/>
                <a:gd name="T23" fmla="*/ 6863 h 182"/>
                <a:gd name="T24" fmla="*/ 514822668 w 48"/>
                <a:gd name="T25" fmla="*/ 16041 h 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182"/>
                <a:gd name="T41" fmla="*/ 48 w 48"/>
                <a:gd name="T42" fmla="*/ 182 h 1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182">
                  <a:moveTo>
                    <a:pt x="42" y="20"/>
                  </a:moveTo>
                  <a:cubicBezTo>
                    <a:pt x="38" y="6"/>
                    <a:pt x="36" y="0"/>
                    <a:pt x="21" y="5"/>
                  </a:cubicBezTo>
                  <a:cubicBezTo>
                    <a:pt x="14" y="25"/>
                    <a:pt x="16" y="29"/>
                    <a:pt x="21" y="50"/>
                  </a:cubicBezTo>
                  <a:cubicBezTo>
                    <a:pt x="26" y="100"/>
                    <a:pt x="27" y="133"/>
                    <a:pt x="0" y="173"/>
                  </a:cubicBezTo>
                  <a:cubicBezTo>
                    <a:pt x="1" y="176"/>
                    <a:pt x="0" y="182"/>
                    <a:pt x="3" y="182"/>
                  </a:cubicBezTo>
                  <a:cubicBezTo>
                    <a:pt x="7" y="182"/>
                    <a:pt x="6" y="175"/>
                    <a:pt x="9" y="173"/>
                  </a:cubicBezTo>
                  <a:cubicBezTo>
                    <a:pt x="14" y="169"/>
                    <a:pt x="21" y="168"/>
                    <a:pt x="27" y="164"/>
                  </a:cubicBezTo>
                  <a:cubicBezTo>
                    <a:pt x="35" y="151"/>
                    <a:pt x="39" y="137"/>
                    <a:pt x="42" y="122"/>
                  </a:cubicBezTo>
                  <a:cubicBezTo>
                    <a:pt x="44" y="110"/>
                    <a:pt x="48" y="86"/>
                    <a:pt x="48" y="86"/>
                  </a:cubicBezTo>
                  <a:cubicBezTo>
                    <a:pt x="47" y="69"/>
                    <a:pt x="47" y="52"/>
                    <a:pt x="45" y="35"/>
                  </a:cubicBezTo>
                  <a:cubicBezTo>
                    <a:pt x="44" y="29"/>
                    <a:pt x="41" y="23"/>
                    <a:pt x="39" y="17"/>
                  </a:cubicBezTo>
                  <a:cubicBezTo>
                    <a:pt x="38" y="14"/>
                    <a:pt x="35" y="5"/>
                    <a:pt x="36" y="8"/>
                  </a:cubicBezTo>
                  <a:cubicBezTo>
                    <a:pt x="38" y="12"/>
                    <a:pt x="40" y="16"/>
                    <a:pt x="42" y="2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90" name="Freeform 315"/>
            <p:cNvSpPr>
              <a:spLocks/>
            </p:cNvSpPr>
            <p:nvPr/>
          </p:nvSpPr>
          <p:spPr bwMode="auto">
            <a:xfrm>
              <a:off x="3871" y="1052"/>
              <a:ext cx="151" cy="295"/>
            </a:xfrm>
            <a:custGeom>
              <a:avLst/>
              <a:gdLst>
                <a:gd name="T0" fmla="*/ 36047676 w 86"/>
                <a:gd name="T1" fmla="*/ 26947 h 232"/>
                <a:gd name="T2" fmla="*/ 56620021 w 86"/>
                <a:gd name="T3" fmla="*/ 20330 h 232"/>
                <a:gd name="T4" fmla="*/ 285926756 w 86"/>
                <a:gd name="T5" fmla="*/ 67579 h 232"/>
                <a:gd name="T6" fmla="*/ 433284500 w 86"/>
                <a:gd name="T7" fmla="*/ 162720 h 232"/>
                <a:gd name="T8" fmla="*/ 601546704 w 86"/>
                <a:gd name="T9" fmla="*/ 180792 h 232"/>
                <a:gd name="T10" fmla="*/ 415547920 w 86"/>
                <a:gd name="T11" fmla="*/ 188024 h 232"/>
                <a:gd name="T12" fmla="*/ 222645277 w 86"/>
                <a:gd name="T13" fmla="*/ 149859 h 232"/>
                <a:gd name="T14" fmla="*/ 99414179 w 86"/>
                <a:gd name="T15" fmla="*/ 127970 h 232"/>
                <a:gd name="T16" fmla="*/ 56620021 w 86"/>
                <a:gd name="T17" fmla="*/ 119991 h 232"/>
                <a:gd name="T18" fmla="*/ 36047676 w 86"/>
                <a:gd name="T19" fmla="*/ 43102 h 232"/>
                <a:gd name="T20" fmla="*/ 74986068 w 86"/>
                <a:gd name="T21" fmla="*/ 20330 h 232"/>
                <a:gd name="T22" fmla="*/ 36047676 w 86"/>
                <a:gd name="T23" fmla="*/ 26947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232"/>
                <a:gd name="T38" fmla="*/ 86 w 86"/>
                <a:gd name="T39" fmla="*/ 232 h 2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232">
                  <a:moveTo>
                    <a:pt x="5" y="33"/>
                  </a:moveTo>
                  <a:cubicBezTo>
                    <a:pt x="6" y="30"/>
                    <a:pt x="6" y="26"/>
                    <a:pt x="8" y="24"/>
                  </a:cubicBezTo>
                  <a:cubicBezTo>
                    <a:pt x="27" y="0"/>
                    <a:pt x="39" y="71"/>
                    <a:pt x="41" y="81"/>
                  </a:cubicBezTo>
                  <a:cubicBezTo>
                    <a:pt x="42" y="101"/>
                    <a:pt x="32" y="175"/>
                    <a:pt x="62" y="195"/>
                  </a:cubicBezTo>
                  <a:cubicBezTo>
                    <a:pt x="68" y="204"/>
                    <a:pt x="86" y="216"/>
                    <a:pt x="86" y="216"/>
                  </a:cubicBezTo>
                  <a:cubicBezTo>
                    <a:pt x="81" y="232"/>
                    <a:pt x="74" y="228"/>
                    <a:pt x="59" y="225"/>
                  </a:cubicBezTo>
                  <a:cubicBezTo>
                    <a:pt x="49" y="210"/>
                    <a:pt x="41" y="195"/>
                    <a:pt x="32" y="180"/>
                  </a:cubicBezTo>
                  <a:cubicBezTo>
                    <a:pt x="27" y="171"/>
                    <a:pt x="20" y="162"/>
                    <a:pt x="14" y="153"/>
                  </a:cubicBezTo>
                  <a:cubicBezTo>
                    <a:pt x="12" y="150"/>
                    <a:pt x="8" y="144"/>
                    <a:pt x="8" y="144"/>
                  </a:cubicBezTo>
                  <a:cubicBezTo>
                    <a:pt x="0" y="110"/>
                    <a:pt x="2" y="90"/>
                    <a:pt x="5" y="51"/>
                  </a:cubicBezTo>
                  <a:cubicBezTo>
                    <a:pt x="5" y="48"/>
                    <a:pt x="12" y="26"/>
                    <a:pt x="11" y="24"/>
                  </a:cubicBezTo>
                  <a:cubicBezTo>
                    <a:pt x="9" y="21"/>
                    <a:pt x="7" y="30"/>
                    <a:pt x="5" y="3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91" name="Oval 316"/>
            <p:cNvSpPr>
              <a:spLocks noChangeArrowheads="1"/>
            </p:cNvSpPr>
            <p:nvPr/>
          </p:nvSpPr>
          <p:spPr bwMode="auto">
            <a:xfrm>
              <a:off x="3763" y="1258"/>
              <a:ext cx="84" cy="61"/>
            </a:xfrm>
            <a:prstGeom prst="ellipse">
              <a:avLst/>
            </a:prstGeom>
            <a:solidFill>
              <a:srgbClr val="3333CC"/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92" name="Freeform 317"/>
            <p:cNvSpPr>
              <a:spLocks/>
            </p:cNvSpPr>
            <p:nvPr/>
          </p:nvSpPr>
          <p:spPr bwMode="auto">
            <a:xfrm>
              <a:off x="3726" y="1069"/>
              <a:ext cx="137" cy="322"/>
            </a:xfrm>
            <a:custGeom>
              <a:avLst/>
              <a:gdLst>
                <a:gd name="T0" fmla="*/ 467492828 w 78"/>
                <a:gd name="T1" fmla="*/ 1826 h 254"/>
                <a:gd name="T2" fmla="*/ 362418056 w 78"/>
                <a:gd name="T3" fmla="*/ 116812 h 254"/>
                <a:gd name="T4" fmla="*/ 0 w 78"/>
                <a:gd name="T5" fmla="*/ 171679 h 254"/>
                <a:gd name="T6" fmla="*/ 127653093 w 78"/>
                <a:gd name="T7" fmla="*/ 174149 h 254"/>
                <a:gd name="T8" fmla="*/ 190343145 w 78"/>
                <a:gd name="T9" fmla="*/ 169267 h 254"/>
                <a:gd name="T10" fmla="*/ 403716894 w 78"/>
                <a:gd name="T11" fmla="*/ 135093 h 254"/>
                <a:gd name="T12" fmla="*/ 488221159 w 78"/>
                <a:gd name="T13" fmla="*/ 120979 h 254"/>
                <a:gd name="T14" fmla="*/ 552107929 w 78"/>
                <a:gd name="T15" fmla="*/ 79862 h 254"/>
                <a:gd name="T16" fmla="*/ 531383083 w 78"/>
                <a:gd name="T17" fmla="*/ 20016 h 254"/>
                <a:gd name="T18" fmla="*/ 505993213 w 78"/>
                <a:gd name="T19" fmla="*/ 8693 h 254"/>
                <a:gd name="T20" fmla="*/ 467492828 w 78"/>
                <a:gd name="T21" fmla="*/ 1826 h 2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254"/>
                <a:gd name="T35" fmla="*/ 78 w 78"/>
                <a:gd name="T36" fmla="*/ 254 h 2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254">
                  <a:moveTo>
                    <a:pt x="66" y="2"/>
                  </a:moveTo>
                  <a:cubicBezTo>
                    <a:pt x="18" y="18"/>
                    <a:pt x="54" y="102"/>
                    <a:pt x="51" y="152"/>
                  </a:cubicBezTo>
                  <a:cubicBezTo>
                    <a:pt x="49" y="181"/>
                    <a:pt x="15" y="201"/>
                    <a:pt x="0" y="224"/>
                  </a:cubicBezTo>
                  <a:cubicBezTo>
                    <a:pt x="6" y="254"/>
                    <a:pt x="9" y="239"/>
                    <a:pt x="18" y="227"/>
                  </a:cubicBezTo>
                  <a:cubicBezTo>
                    <a:pt x="20" y="224"/>
                    <a:pt x="24" y="223"/>
                    <a:pt x="27" y="221"/>
                  </a:cubicBezTo>
                  <a:cubicBezTo>
                    <a:pt x="37" y="206"/>
                    <a:pt x="47" y="191"/>
                    <a:pt x="57" y="176"/>
                  </a:cubicBezTo>
                  <a:cubicBezTo>
                    <a:pt x="61" y="170"/>
                    <a:pt x="69" y="158"/>
                    <a:pt x="69" y="158"/>
                  </a:cubicBezTo>
                  <a:cubicBezTo>
                    <a:pt x="73" y="140"/>
                    <a:pt x="78" y="104"/>
                    <a:pt x="78" y="104"/>
                  </a:cubicBezTo>
                  <a:cubicBezTo>
                    <a:pt x="75" y="70"/>
                    <a:pt x="72" y="60"/>
                    <a:pt x="75" y="26"/>
                  </a:cubicBezTo>
                  <a:cubicBezTo>
                    <a:pt x="74" y="21"/>
                    <a:pt x="75" y="15"/>
                    <a:pt x="72" y="11"/>
                  </a:cubicBezTo>
                  <a:cubicBezTo>
                    <a:pt x="66" y="0"/>
                    <a:pt x="59" y="9"/>
                    <a:pt x="66" y="2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93" name="Freeform 318"/>
            <p:cNvSpPr>
              <a:spLocks/>
            </p:cNvSpPr>
            <p:nvPr/>
          </p:nvSpPr>
          <p:spPr bwMode="auto">
            <a:xfrm>
              <a:off x="3847" y="1074"/>
              <a:ext cx="99" cy="313"/>
            </a:xfrm>
            <a:custGeom>
              <a:avLst/>
              <a:gdLst>
                <a:gd name="T0" fmla="*/ 24560161 w 56"/>
                <a:gd name="T1" fmla="*/ 0 h 246"/>
                <a:gd name="T2" fmla="*/ 52013695 w 56"/>
                <a:gd name="T3" fmla="*/ 134642 h 246"/>
                <a:gd name="T4" fmla="*/ 307639984 w 56"/>
                <a:gd name="T5" fmla="*/ 208545 h 246"/>
                <a:gd name="T6" fmla="*/ 279415600 w 56"/>
                <a:gd name="T7" fmla="*/ 158349 h 246"/>
                <a:gd name="T8" fmla="*/ 201472017 w 56"/>
                <a:gd name="T9" fmla="*/ 134642 h 246"/>
                <a:gd name="T10" fmla="*/ 229834434 w 56"/>
                <a:gd name="T11" fmla="*/ 78608 h 246"/>
                <a:gd name="T12" fmla="*/ 76758328 w 56"/>
                <a:gd name="T13" fmla="*/ 5705 h 246"/>
                <a:gd name="T14" fmla="*/ 24560161 w 56"/>
                <a:gd name="T15" fmla="*/ 0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246"/>
                <a:gd name="T26" fmla="*/ 56 w 56"/>
                <a:gd name="T27" fmla="*/ 246 h 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246">
                  <a:moveTo>
                    <a:pt x="3" y="0"/>
                  </a:moveTo>
                  <a:cubicBezTo>
                    <a:pt x="4" y="53"/>
                    <a:pt x="4" y="106"/>
                    <a:pt x="6" y="159"/>
                  </a:cubicBezTo>
                  <a:cubicBezTo>
                    <a:pt x="7" y="182"/>
                    <a:pt x="16" y="233"/>
                    <a:pt x="36" y="246"/>
                  </a:cubicBezTo>
                  <a:cubicBezTo>
                    <a:pt x="56" y="233"/>
                    <a:pt x="39" y="205"/>
                    <a:pt x="33" y="186"/>
                  </a:cubicBezTo>
                  <a:cubicBezTo>
                    <a:pt x="30" y="177"/>
                    <a:pt x="24" y="159"/>
                    <a:pt x="24" y="159"/>
                  </a:cubicBezTo>
                  <a:cubicBezTo>
                    <a:pt x="21" y="136"/>
                    <a:pt x="20" y="115"/>
                    <a:pt x="27" y="93"/>
                  </a:cubicBezTo>
                  <a:cubicBezTo>
                    <a:pt x="25" y="68"/>
                    <a:pt x="33" y="22"/>
                    <a:pt x="9" y="6"/>
                  </a:cubicBezTo>
                  <a:cubicBezTo>
                    <a:pt x="0" y="19"/>
                    <a:pt x="3" y="19"/>
                    <a:pt x="3" y="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10833 0.0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926E-6 L -0.02205 0.11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3064E-6 L -0.0349 -0.05503 " pathEditMode="relative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C -0.02569 0.01019 -0.05121 0.0206 -0.05329 0.04028 C -0.05538 0.05996 -0.01996 0.10486 -0.01336 0.11806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59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-0.01754 0.01019 -0.0349 0.02084 -0.03629 0.04051 C -0.03768 0.06019 -0.01354 0.1051 -0.0092 0.11806 " pathEditMode="relative" rAng="0" ptsTypes="aaA">
                                      <p:cBhvr>
                                        <p:cTn id="63" dur="2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44" grpId="0"/>
      <p:bldP spid="320" grpId="0"/>
      <p:bldP spid="514" grpId="0" animBg="1"/>
      <p:bldP spid="5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56238" y="4630738"/>
            <a:ext cx="565150" cy="227012"/>
            <a:chOff x="6137" y="2239"/>
            <a:chExt cx="356" cy="143"/>
          </a:xfrm>
        </p:grpSpPr>
        <p:sp>
          <p:nvSpPr>
            <p:cNvPr id="11510" name="AutoShape 3"/>
            <p:cNvSpPr>
              <a:spLocks noChangeArrowheads="1"/>
            </p:cNvSpPr>
            <p:nvPr/>
          </p:nvSpPr>
          <p:spPr bwMode="auto">
            <a:xfrm rot="-3562107">
              <a:off x="6138" y="2242"/>
              <a:ext cx="87" cy="89"/>
            </a:xfrm>
            <a:prstGeom prst="flowChartOnlineStorag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11" name="AutoShape 4"/>
            <p:cNvSpPr>
              <a:spLocks noChangeArrowheads="1"/>
            </p:cNvSpPr>
            <p:nvPr/>
          </p:nvSpPr>
          <p:spPr bwMode="auto">
            <a:xfrm rot="-3562107">
              <a:off x="6289" y="2294"/>
              <a:ext cx="87" cy="89"/>
            </a:xfrm>
            <a:prstGeom prst="flowChartOnlineStorage">
              <a:avLst/>
            </a:prstGeom>
            <a:solidFill>
              <a:srgbClr val="9933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12" name="AutoShape 5"/>
            <p:cNvSpPr>
              <a:spLocks noChangeArrowheads="1"/>
            </p:cNvSpPr>
            <p:nvPr/>
          </p:nvSpPr>
          <p:spPr bwMode="auto">
            <a:xfrm rot="-3562107">
              <a:off x="6405" y="2238"/>
              <a:ext cx="87" cy="89"/>
            </a:xfrm>
            <a:prstGeom prst="flowChartOnlineStorage">
              <a:avLst/>
            </a:prstGeom>
            <a:solidFill>
              <a:srgbClr val="80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426075" y="3338513"/>
            <a:ext cx="565150" cy="227012"/>
            <a:chOff x="3483" y="2103"/>
            <a:chExt cx="356" cy="143"/>
          </a:xfrm>
        </p:grpSpPr>
        <p:sp>
          <p:nvSpPr>
            <p:cNvPr id="11507" name="AutoShape 7"/>
            <p:cNvSpPr>
              <a:spLocks noChangeArrowheads="1"/>
            </p:cNvSpPr>
            <p:nvPr/>
          </p:nvSpPr>
          <p:spPr bwMode="auto">
            <a:xfrm rot="-3562107">
              <a:off x="3484" y="2106"/>
              <a:ext cx="87" cy="89"/>
            </a:xfrm>
            <a:prstGeom prst="flowChartOnlineStorage">
              <a:avLst/>
            </a:prstGeom>
            <a:solidFill>
              <a:srgbClr val="FFCC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08" name="AutoShape 8"/>
            <p:cNvSpPr>
              <a:spLocks noChangeArrowheads="1"/>
            </p:cNvSpPr>
            <p:nvPr/>
          </p:nvSpPr>
          <p:spPr bwMode="auto">
            <a:xfrm rot="-3562107">
              <a:off x="3635" y="2158"/>
              <a:ext cx="87" cy="89"/>
            </a:xfrm>
            <a:prstGeom prst="flowChartOnlineStorage">
              <a:avLst/>
            </a:prstGeom>
            <a:solidFill>
              <a:srgbClr val="FF00F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09" name="AutoShape 9"/>
            <p:cNvSpPr>
              <a:spLocks noChangeArrowheads="1"/>
            </p:cNvSpPr>
            <p:nvPr/>
          </p:nvSpPr>
          <p:spPr bwMode="auto">
            <a:xfrm rot="-3562107">
              <a:off x="3751" y="2102"/>
              <a:ext cx="87" cy="89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aphicFrame>
        <p:nvGraphicFramePr>
          <p:cNvPr id="304138" name="Group 10"/>
          <p:cNvGraphicFramePr>
            <a:graphicFrameLocks noGrp="1"/>
          </p:cNvGraphicFramePr>
          <p:nvPr/>
        </p:nvGraphicFramePr>
        <p:xfrm>
          <a:off x="254000" y="527050"/>
          <a:ext cx="8458200" cy="6143684"/>
        </p:xfrm>
        <a:graphic>
          <a:graphicData uri="http://schemas.openxmlformats.org/drawingml/2006/table">
            <a:tbl>
              <a:tblPr/>
              <a:tblGrid>
                <a:gridCol w="24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Effecteur du système immunitaire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Responsable de l’hypersensibilité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Cellules T</a:t>
                      </a:r>
                      <a:r>
                        <a:rPr kumimoji="0" lang="fr-FR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1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Cellules T</a:t>
                      </a:r>
                      <a:r>
                        <a:rPr kumimoji="0" lang="fr-FR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2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CTL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Antigène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Antigène soluble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Antigène soluble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Antigène cellulaire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Mécanisme effecteur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Activation 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macrophages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Chimiokines,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Cytokines, Cytotoxines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Activation 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éosinophiles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Cytotoxicité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Exemples de réactions d’hypersensibilité</a:t>
                      </a:r>
                    </a:p>
                  </a:txBody>
                  <a:tcPr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Dermatite de contact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Réaction tuberculinique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Asthme chronique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Rhinite allergique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chronique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Dermatite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contact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95" name="Text Box 37"/>
          <p:cNvSpPr txBox="1">
            <a:spLocks noChangeArrowheads="1"/>
          </p:cNvSpPr>
          <p:nvPr/>
        </p:nvSpPr>
        <p:spPr bwMode="auto">
          <a:xfrm>
            <a:off x="2790825" y="-34925"/>
            <a:ext cx="373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1">
                <a:solidFill>
                  <a:srgbClr val="C00000"/>
                </a:solidFill>
                <a:latin typeface="Times"/>
              </a:rPr>
              <a:t>Hypersensibilité de type IV</a:t>
            </a:r>
          </a:p>
        </p:txBody>
      </p:sp>
      <p:sp>
        <p:nvSpPr>
          <p:cNvPr id="11296" name="Text Box 38"/>
          <p:cNvSpPr txBox="1">
            <a:spLocks noChangeArrowheads="1"/>
          </p:cNvSpPr>
          <p:nvPr/>
        </p:nvSpPr>
        <p:spPr bwMode="auto">
          <a:xfrm>
            <a:off x="-1531938" y="9445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 sz="2000" b="1">
              <a:latin typeface="Times"/>
            </a:endParaRPr>
          </a:p>
        </p:txBody>
      </p:sp>
      <p:sp>
        <p:nvSpPr>
          <p:cNvPr id="11297" name="Text Box 39"/>
          <p:cNvSpPr txBox="1">
            <a:spLocks noChangeArrowheads="1"/>
          </p:cNvSpPr>
          <p:nvPr/>
        </p:nvSpPr>
        <p:spPr bwMode="auto">
          <a:xfrm>
            <a:off x="-1636713" y="1536700"/>
            <a:ext cx="184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endParaRPr lang="fr-FR">
              <a:latin typeface="Times"/>
            </a:endParaRPr>
          </a:p>
        </p:txBody>
      </p:sp>
      <p:sp>
        <p:nvSpPr>
          <p:cNvPr id="11298" name="Text Box 40"/>
          <p:cNvSpPr txBox="1">
            <a:spLocks noChangeArrowheads="1"/>
          </p:cNvSpPr>
          <p:nvPr/>
        </p:nvSpPr>
        <p:spPr bwMode="auto">
          <a:xfrm>
            <a:off x="-4686300" y="1374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>
              <a:latin typeface="Times"/>
            </a:endParaRPr>
          </a:p>
        </p:txBody>
      </p:sp>
      <p:sp>
        <p:nvSpPr>
          <p:cNvPr id="11299" name="Text Box 41"/>
          <p:cNvSpPr txBox="1">
            <a:spLocks noChangeArrowheads="1"/>
          </p:cNvSpPr>
          <p:nvPr/>
        </p:nvSpPr>
        <p:spPr bwMode="auto">
          <a:xfrm>
            <a:off x="-4686300" y="2863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>
              <a:latin typeface="Times"/>
            </a:endParaRPr>
          </a:p>
        </p:txBody>
      </p:sp>
      <p:sp>
        <p:nvSpPr>
          <p:cNvPr id="11300" name="Text Box 42"/>
          <p:cNvSpPr txBox="1">
            <a:spLocks noChangeArrowheads="1"/>
          </p:cNvSpPr>
          <p:nvPr/>
        </p:nvSpPr>
        <p:spPr bwMode="auto">
          <a:xfrm>
            <a:off x="-4686300" y="5738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>
              <a:latin typeface="Times"/>
            </a:endParaRPr>
          </a:p>
        </p:txBody>
      </p:sp>
      <p:sp>
        <p:nvSpPr>
          <p:cNvPr id="11301" name="Text Box 43"/>
          <p:cNvSpPr txBox="1">
            <a:spLocks noChangeArrowheads="1"/>
          </p:cNvSpPr>
          <p:nvPr/>
        </p:nvSpPr>
        <p:spPr bwMode="auto">
          <a:xfrm>
            <a:off x="-4686300" y="690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>
              <a:latin typeface="Times"/>
            </a:endParaRPr>
          </a:p>
        </p:txBody>
      </p:sp>
      <p:sp>
        <p:nvSpPr>
          <p:cNvPr id="11302" name="Text Box 44"/>
          <p:cNvSpPr txBox="1">
            <a:spLocks noChangeArrowheads="1"/>
          </p:cNvSpPr>
          <p:nvPr/>
        </p:nvSpPr>
        <p:spPr bwMode="auto">
          <a:xfrm>
            <a:off x="-1522413" y="2828925"/>
            <a:ext cx="184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endParaRPr lang="fr-FR">
              <a:latin typeface="Times"/>
            </a:endParaRPr>
          </a:p>
        </p:txBody>
      </p:sp>
      <p:sp>
        <p:nvSpPr>
          <p:cNvPr id="11303" name="Text Box 45"/>
          <p:cNvSpPr txBox="1">
            <a:spLocks noChangeArrowheads="1"/>
          </p:cNvSpPr>
          <p:nvPr/>
        </p:nvSpPr>
        <p:spPr bwMode="auto">
          <a:xfrm>
            <a:off x="-1954213" y="5927725"/>
            <a:ext cx="184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endParaRPr lang="fr-FR">
              <a:latin typeface="Times"/>
            </a:endParaRPr>
          </a:p>
        </p:txBody>
      </p:sp>
      <p:sp>
        <p:nvSpPr>
          <p:cNvPr id="11304" name="Text Box 46"/>
          <p:cNvSpPr txBox="1">
            <a:spLocks noChangeArrowheads="1"/>
          </p:cNvSpPr>
          <p:nvPr/>
        </p:nvSpPr>
        <p:spPr bwMode="auto">
          <a:xfrm>
            <a:off x="-1917700" y="5278438"/>
            <a:ext cx="184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endParaRPr lang="fr-FR">
              <a:latin typeface="Times"/>
            </a:endParaRPr>
          </a:p>
        </p:txBody>
      </p:sp>
      <p:sp>
        <p:nvSpPr>
          <p:cNvPr id="11305" name="Text Box 47"/>
          <p:cNvSpPr txBox="1">
            <a:spLocks noChangeArrowheads="1"/>
          </p:cNvSpPr>
          <p:nvPr/>
        </p:nvSpPr>
        <p:spPr bwMode="auto">
          <a:xfrm>
            <a:off x="9144000" y="8350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 sz="2000" b="1">
              <a:latin typeface="Times"/>
            </a:endParaRPr>
          </a:p>
        </p:txBody>
      </p:sp>
      <p:sp>
        <p:nvSpPr>
          <p:cNvPr id="11306" name="Text Box 48"/>
          <p:cNvSpPr txBox="1">
            <a:spLocks noChangeArrowheads="1"/>
          </p:cNvSpPr>
          <p:nvPr/>
        </p:nvSpPr>
        <p:spPr bwMode="auto">
          <a:xfrm>
            <a:off x="11282363" y="7540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 sz="2000" b="1">
              <a:latin typeface="Times"/>
            </a:endParaRPr>
          </a:p>
        </p:txBody>
      </p:sp>
      <p:sp>
        <p:nvSpPr>
          <p:cNvPr id="11307" name="Text Box 49"/>
          <p:cNvSpPr txBox="1">
            <a:spLocks noChangeArrowheads="1"/>
          </p:cNvSpPr>
          <p:nvPr/>
        </p:nvSpPr>
        <p:spPr bwMode="auto">
          <a:xfrm>
            <a:off x="10671175" y="1344613"/>
            <a:ext cx="184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endParaRPr lang="fr-FR">
              <a:latin typeface="Times"/>
            </a:endParaRPr>
          </a:p>
        </p:txBody>
      </p:sp>
      <p:sp>
        <p:nvSpPr>
          <p:cNvPr id="11308" name="Text Box 50"/>
          <p:cNvSpPr txBox="1">
            <a:spLocks noChangeArrowheads="1"/>
          </p:cNvSpPr>
          <p:nvPr/>
        </p:nvSpPr>
        <p:spPr bwMode="auto">
          <a:xfrm>
            <a:off x="9197975" y="2792413"/>
            <a:ext cx="184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endParaRPr lang="fr-FR">
              <a:latin typeface="Times"/>
            </a:endParaRPr>
          </a:p>
        </p:txBody>
      </p:sp>
      <p:sp>
        <p:nvSpPr>
          <p:cNvPr id="11309" name="Text Box 51"/>
          <p:cNvSpPr txBox="1">
            <a:spLocks noChangeArrowheads="1"/>
          </p:cNvSpPr>
          <p:nvPr/>
        </p:nvSpPr>
        <p:spPr bwMode="auto">
          <a:xfrm>
            <a:off x="11004550" y="2711450"/>
            <a:ext cx="184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endParaRPr lang="fr-FR">
              <a:latin typeface="Times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9021763" y="5708650"/>
            <a:ext cx="184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endParaRPr lang="fr-FR">
              <a:latin typeface="Times"/>
            </a:endParaRPr>
          </a:p>
        </p:txBody>
      </p:sp>
      <p:sp>
        <p:nvSpPr>
          <p:cNvPr id="11311" name="Text Box 53"/>
          <p:cNvSpPr txBox="1">
            <a:spLocks noChangeArrowheads="1"/>
          </p:cNvSpPr>
          <p:nvPr/>
        </p:nvSpPr>
        <p:spPr bwMode="auto">
          <a:xfrm>
            <a:off x="10950575" y="5737225"/>
            <a:ext cx="184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endParaRPr lang="fr-FR">
              <a:latin typeface="Times"/>
            </a:endParaRPr>
          </a:p>
        </p:txBody>
      </p:sp>
      <p:sp>
        <p:nvSpPr>
          <p:cNvPr id="304182" name="Text Box 54"/>
          <p:cNvSpPr txBox="1">
            <a:spLocks noChangeArrowheads="1"/>
          </p:cNvSpPr>
          <p:nvPr/>
        </p:nvSpPr>
        <p:spPr bwMode="auto">
          <a:xfrm>
            <a:off x="2654300" y="3783013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000" b="1">
                <a:latin typeface="Times"/>
              </a:rPr>
              <a:t>IFN-</a:t>
            </a:r>
            <a:r>
              <a:rPr lang="fr-FR" sz="1000" b="1">
                <a:latin typeface="Symbol" pitchFamily="18" charset="2"/>
              </a:rPr>
              <a:t>g</a:t>
            </a:r>
          </a:p>
        </p:txBody>
      </p:sp>
      <p:sp>
        <p:nvSpPr>
          <p:cNvPr id="11313" name="Text Box 55"/>
          <p:cNvSpPr txBox="1">
            <a:spLocks noChangeArrowheads="1"/>
          </p:cNvSpPr>
          <p:nvPr/>
        </p:nvSpPr>
        <p:spPr bwMode="auto">
          <a:xfrm>
            <a:off x="4175125" y="3319463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000" b="1">
                <a:latin typeface="Times"/>
              </a:rPr>
              <a:t>T</a:t>
            </a:r>
            <a:r>
              <a:rPr lang="fr-FR" sz="1000" b="1" baseline="-25000">
                <a:latin typeface="Times"/>
              </a:rPr>
              <a:t>H</a:t>
            </a:r>
            <a:r>
              <a:rPr lang="fr-FR" sz="1000" b="1">
                <a:latin typeface="Times"/>
              </a:rPr>
              <a:t>1</a:t>
            </a:r>
            <a:endParaRPr lang="fr-FR" sz="1000" b="1">
              <a:latin typeface="Symbol" pitchFamily="18" charset="2"/>
            </a:endParaRPr>
          </a:p>
        </p:txBody>
      </p:sp>
      <p:sp>
        <p:nvSpPr>
          <p:cNvPr id="11314" name="Text Box 56"/>
          <p:cNvSpPr txBox="1">
            <a:spLocks noChangeArrowheads="1"/>
          </p:cNvSpPr>
          <p:nvPr/>
        </p:nvSpPr>
        <p:spPr bwMode="auto">
          <a:xfrm>
            <a:off x="6300788" y="3302000"/>
            <a:ext cx="401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000" b="1">
                <a:latin typeface="Times"/>
              </a:rPr>
              <a:t>T</a:t>
            </a:r>
            <a:r>
              <a:rPr lang="fr-FR" sz="1000" b="1" baseline="-25000">
                <a:latin typeface="Times"/>
              </a:rPr>
              <a:t>H</a:t>
            </a:r>
            <a:r>
              <a:rPr lang="fr-FR" sz="1000" b="1">
                <a:latin typeface="Times"/>
              </a:rPr>
              <a:t>2</a:t>
            </a:r>
            <a:endParaRPr lang="fr-FR" sz="1000" b="1">
              <a:latin typeface="Symbol" pitchFamily="18" charset="2"/>
            </a:endParaRPr>
          </a:p>
        </p:txBody>
      </p:sp>
      <p:sp>
        <p:nvSpPr>
          <p:cNvPr id="11315" name="Text Box 57"/>
          <p:cNvSpPr txBox="1">
            <a:spLocks noChangeArrowheads="1"/>
          </p:cNvSpPr>
          <p:nvPr/>
        </p:nvSpPr>
        <p:spPr bwMode="auto">
          <a:xfrm>
            <a:off x="8191500" y="2139950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000" b="1">
                <a:latin typeface="Times"/>
              </a:rPr>
              <a:t>CTL</a:t>
            </a:r>
            <a:endParaRPr lang="fr-FR" sz="1000" b="1">
              <a:latin typeface="Symbol" pitchFamily="18" charset="2"/>
            </a:endParaRPr>
          </a:p>
        </p:txBody>
      </p:sp>
      <p:grpSp>
        <p:nvGrpSpPr>
          <p:cNvPr id="11316" name="Group 58"/>
          <p:cNvGrpSpPr>
            <a:grpSpLocks/>
          </p:cNvGrpSpPr>
          <p:nvPr/>
        </p:nvGrpSpPr>
        <p:grpSpPr bwMode="auto">
          <a:xfrm rot="545850">
            <a:off x="3121025" y="3870325"/>
            <a:ext cx="1160463" cy="1055688"/>
            <a:chOff x="794" y="88"/>
            <a:chExt cx="924" cy="854"/>
          </a:xfrm>
        </p:grpSpPr>
        <p:grpSp>
          <p:nvGrpSpPr>
            <p:cNvPr id="11473" name="Group 59"/>
            <p:cNvGrpSpPr>
              <a:grpSpLocks/>
            </p:cNvGrpSpPr>
            <p:nvPr/>
          </p:nvGrpSpPr>
          <p:grpSpPr bwMode="auto">
            <a:xfrm>
              <a:off x="946" y="232"/>
              <a:ext cx="680" cy="589"/>
              <a:chOff x="657" y="300"/>
              <a:chExt cx="2042" cy="1679"/>
            </a:xfrm>
          </p:grpSpPr>
          <p:grpSp>
            <p:nvGrpSpPr>
              <p:cNvPr id="11499" name="Group 60"/>
              <p:cNvGrpSpPr>
                <a:grpSpLocks/>
              </p:cNvGrpSpPr>
              <p:nvPr/>
            </p:nvGrpSpPr>
            <p:grpSpPr bwMode="auto">
              <a:xfrm>
                <a:off x="703" y="346"/>
                <a:ext cx="1859" cy="1633"/>
                <a:chOff x="2245" y="1117"/>
                <a:chExt cx="1474" cy="1172"/>
              </a:xfrm>
            </p:grpSpPr>
            <p:sp>
              <p:nvSpPr>
                <p:cNvPr id="11505" name="Freeform 61"/>
                <p:cNvSpPr>
                  <a:spLocks/>
                </p:cNvSpPr>
                <p:nvPr/>
              </p:nvSpPr>
              <p:spPr bwMode="auto">
                <a:xfrm>
                  <a:off x="2245" y="1117"/>
                  <a:ext cx="1474" cy="1172"/>
                </a:xfrm>
                <a:custGeom>
                  <a:avLst/>
                  <a:gdLst>
                    <a:gd name="T0" fmla="*/ 416 w 1474"/>
                    <a:gd name="T1" fmla="*/ 15 h 1172"/>
                    <a:gd name="T2" fmla="*/ 325 w 1474"/>
                    <a:gd name="T3" fmla="*/ 151 h 1172"/>
                    <a:gd name="T4" fmla="*/ 234 w 1474"/>
                    <a:gd name="T5" fmla="*/ 151 h 1172"/>
                    <a:gd name="T6" fmla="*/ 98 w 1474"/>
                    <a:gd name="T7" fmla="*/ 287 h 1172"/>
                    <a:gd name="T8" fmla="*/ 7 w 1474"/>
                    <a:gd name="T9" fmla="*/ 560 h 1172"/>
                    <a:gd name="T10" fmla="*/ 53 w 1474"/>
                    <a:gd name="T11" fmla="*/ 741 h 1172"/>
                    <a:gd name="T12" fmla="*/ 53 w 1474"/>
                    <a:gd name="T13" fmla="*/ 922 h 1172"/>
                    <a:gd name="T14" fmla="*/ 189 w 1474"/>
                    <a:gd name="T15" fmla="*/ 1104 h 1172"/>
                    <a:gd name="T16" fmla="*/ 552 w 1474"/>
                    <a:gd name="T17" fmla="*/ 1149 h 1172"/>
                    <a:gd name="T18" fmla="*/ 733 w 1474"/>
                    <a:gd name="T19" fmla="*/ 1149 h 1172"/>
                    <a:gd name="T20" fmla="*/ 1005 w 1474"/>
                    <a:gd name="T21" fmla="*/ 1013 h 1172"/>
                    <a:gd name="T22" fmla="*/ 1277 w 1474"/>
                    <a:gd name="T23" fmla="*/ 922 h 1172"/>
                    <a:gd name="T24" fmla="*/ 1459 w 1474"/>
                    <a:gd name="T25" fmla="*/ 605 h 1172"/>
                    <a:gd name="T26" fmla="*/ 1368 w 1474"/>
                    <a:gd name="T27" fmla="*/ 287 h 1172"/>
                    <a:gd name="T28" fmla="*/ 1096 w 1474"/>
                    <a:gd name="T29" fmla="*/ 197 h 1172"/>
                    <a:gd name="T30" fmla="*/ 1005 w 1474"/>
                    <a:gd name="T31" fmla="*/ 61 h 1172"/>
                    <a:gd name="T32" fmla="*/ 416 w 1474"/>
                    <a:gd name="T33" fmla="*/ 15 h 11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74"/>
                    <a:gd name="T52" fmla="*/ 0 h 1172"/>
                    <a:gd name="T53" fmla="*/ 1474 w 1474"/>
                    <a:gd name="T54" fmla="*/ 1172 h 11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74" h="1172">
                      <a:moveTo>
                        <a:pt x="416" y="15"/>
                      </a:moveTo>
                      <a:cubicBezTo>
                        <a:pt x="303" y="30"/>
                        <a:pt x="355" y="128"/>
                        <a:pt x="325" y="151"/>
                      </a:cubicBezTo>
                      <a:cubicBezTo>
                        <a:pt x="295" y="174"/>
                        <a:pt x="272" y="128"/>
                        <a:pt x="234" y="151"/>
                      </a:cubicBezTo>
                      <a:cubicBezTo>
                        <a:pt x="196" y="174"/>
                        <a:pt x="136" y="219"/>
                        <a:pt x="98" y="287"/>
                      </a:cubicBezTo>
                      <a:cubicBezTo>
                        <a:pt x="60" y="355"/>
                        <a:pt x="14" y="484"/>
                        <a:pt x="7" y="560"/>
                      </a:cubicBezTo>
                      <a:cubicBezTo>
                        <a:pt x="0" y="636"/>
                        <a:pt x="45" y="681"/>
                        <a:pt x="53" y="741"/>
                      </a:cubicBezTo>
                      <a:cubicBezTo>
                        <a:pt x="61" y="801"/>
                        <a:pt x="30" y="862"/>
                        <a:pt x="53" y="922"/>
                      </a:cubicBezTo>
                      <a:cubicBezTo>
                        <a:pt x="76" y="982"/>
                        <a:pt x="106" y="1066"/>
                        <a:pt x="189" y="1104"/>
                      </a:cubicBezTo>
                      <a:cubicBezTo>
                        <a:pt x="272" y="1142"/>
                        <a:pt x="461" y="1141"/>
                        <a:pt x="552" y="1149"/>
                      </a:cubicBezTo>
                      <a:cubicBezTo>
                        <a:pt x="643" y="1157"/>
                        <a:pt x="658" y="1172"/>
                        <a:pt x="733" y="1149"/>
                      </a:cubicBezTo>
                      <a:cubicBezTo>
                        <a:pt x="808" y="1126"/>
                        <a:pt x="914" y="1051"/>
                        <a:pt x="1005" y="1013"/>
                      </a:cubicBezTo>
                      <a:cubicBezTo>
                        <a:pt x="1096" y="975"/>
                        <a:pt x="1201" y="990"/>
                        <a:pt x="1277" y="922"/>
                      </a:cubicBezTo>
                      <a:cubicBezTo>
                        <a:pt x="1353" y="854"/>
                        <a:pt x="1444" y="711"/>
                        <a:pt x="1459" y="605"/>
                      </a:cubicBezTo>
                      <a:cubicBezTo>
                        <a:pt x="1474" y="499"/>
                        <a:pt x="1428" y="355"/>
                        <a:pt x="1368" y="287"/>
                      </a:cubicBezTo>
                      <a:cubicBezTo>
                        <a:pt x="1308" y="219"/>
                        <a:pt x="1156" y="235"/>
                        <a:pt x="1096" y="197"/>
                      </a:cubicBezTo>
                      <a:cubicBezTo>
                        <a:pt x="1036" y="159"/>
                        <a:pt x="1118" y="91"/>
                        <a:pt x="1005" y="61"/>
                      </a:cubicBezTo>
                      <a:cubicBezTo>
                        <a:pt x="892" y="31"/>
                        <a:pt x="529" y="0"/>
                        <a:pt x="416" y="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CC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506" name="Freeform 62"/>
                <p:cNvSpPr>
                  <a:spLocks/>
                </p:cNvSpPr>
                <p:nvPr/>
              </p:nvSpPr>
              <p:spPr bwMode="auto">
                <a:xfrm>
                  <a:off x="2472" y="1298"/>
                  <a:ext cx="665" cy="854"/>
                </a:xfrm>
                <a:custGeom>
                  <a:avLst/>
                  <a:gdLst>
                    <a:gd name="T0" fmla="*/ 143 w 665"/>
                    <a:gd name="T1" fmla="*/ 75 h 854"/>
                    <a:gd name="T2" fmla="*/ 7 w 665"/>
                    <a:gd name="T3" fmla="*/ 483 h 854"/>
                    <a:gd name="T4" fmla="*/ 98 w 665"/>
                    <a:gd name="T5" fmla="*/ 710 h 854"/>
                    <a:gd name="T6" fmla="*/ 234 w 665"/>
                    <a:gd name="T7" fmla="*/ 801 h 854"/>
                    <a:gd name="T8" fmla="*/ 370 w 665"/>
                    <a:gd name="T9" fmla="*/ 846 h 854"/>
                    <a:gd name="T10" fmla="*/ 597 w 665"/>
                    <a:gd name="T11" fmla="*/ 755 h 854"/>
                    <a:gd name="T12" fmla="*/ 642 w 665"/>
                    <a:gd name="T13" fmla="*/ 529 h 854"/>
                    <a:gd name="T14" fmla="*/ 460 w 665"/>
                    <a:gd name="T15" fmla="*/ 392 h 854"/>
                    <a:gd name="T16" fmla="*/ 506 w 665"/>
                    <a:gd name="T17" fmla="*/ 166 h 854"/>
                    <a:gd name="T18" fmla="*/ 279 w 665"/>
                    <a:gd name="T19" fmla="*/ 30 h 854"/>
                    <a:gd name="T20" fmla="*/ 143 w 665"/>
                    <a:gd name="T21" fmla="*/ 75 h 8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65"/>
                    <a:gd name="T34" fmla="*/ 0 h 854"/>
                    <a:gd name="T35" fmla="*/ 665 w 665"/>
                    <a:gd name="T36" fmla="*/ 854 h 8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65" h="854">
                      <a:moveTo>
                        <a:pt x="143" y="75"/>
                      </a:moveTo>
                      <a:cubicBezTo>
                        <a:pt x="98" y="150"/>
                        <a:pt x="14" y="377"/>
                        <a:pt x="7" y="483"/>
                      </a:cubicBezTo>
                      <a:cubicBezTo>
                        <a:pt x="0" y="589"/>
                        <a:pt x="60" y="657"/>
                        <a:pt x="98" y="710"/>
                      </a:cubicBezTo>
                      <a:cubicBezTo>
                        <a:pt x="136" y="763"/>
                        <a:pt x="189" y="778"/>
                        <a:pt x="234" y="801"/>
                      </a:cubicBezTo>
                      <a:cubicBezTo>
                        <a:pt x="279" y="824"/>
                        <a:pt x="310" y="854"/>
                        <a:pt x="370" y="846"/>
                      </a:cubicBezTo>
                      <a:cubicBezTo>
                        <a:pt x="430" y="838"/>
                        <a:pt x="552" y="808"/>
                        <a:pt x="597" y="755"/>
                      </a:cubicBezTo>
                      <a:cubicBezTo>
                        <a:pt x="642" y="702"/>
                        <a:pt x="665" y="590"/>
                        <a:pt x="642" y="529"/>
                      </a:cubicBezTo>
                      <a:cubicBezTo>
                        <a:pt x="619" y="468"/>
                        <a:pt x="483" y="452"/>
                        <a:pt x="460" y="392"/>
                      </a:cubicBezTo>
                      <a:cubicBezTo>
                        <a:pt x="437" y="332"/>
                        <a:pt x="536" y="226"/>
                        <a:pt x="506" y="166"/>
                      </a:cubicBezTo>
                      <a:cubicBezTo>
                        <a:pt x="476" y="106"/>
                        <a:pt x="339" y="45"/>
                        <a:pt x="279" y="30"/>
                      </a:cubicBezTo>
                      <a:cubicBezTo>
                        <a:pt x="219" y="15"/>
                        <a:pt x="188" y="0"/>
                        <a:pt x="143" y="7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1500" name="AutoShape 63"/>
              <p:cNvSpPr>
                <a:spLocks noChangeArrowheads="1"/>
              </p:cNvSpPr>
              <p:nvPr/>
            </p:nvSpPr>
            <p:spPr bwMode="auto">
              <a:xfrm rot="-7348271">
                <a:off x="1973" y="300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1501" name="AutoShape 64"/>
              <p:cNvSpPr>
                <a:spLocks noChangeArrowheads="1"/>
              </p:cNvSpPr>
              <p:nvPr/>
            </p:nvSpPr>
            <p:spPr bwMode="auto">
              <a:xfrm rot="-5400000">
                <a:off x="2517" y="1071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1502" name="AutoShape 65"/>
              <p:cNvSpPr>
                <a:spLocks noChangeArrowheads="1"/>
              </p:cNvSpPr>
              <p:nvPr/>
            </p:nvSpPr>
            <p:spPr bwMode="auto">
              <a:xfrm rot="2683473">
                <a:off x="657" y="1661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11503" name="AutoShape 66"/>
              <p:cNvSpPr>
                <a:spLocks noChangeArrowheads="1"/>
              </p:cNvSpPr>
              <p:nvPr/>
            </p:nvSpPr>
            <p:spPr bwMode="auto">
              <a:xfrm rot="8198022">
                <a:off x="657" y="618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fr-FR"/>
              </a:p>
            </p:txBody>
          </p:sp>
          <p:sp>
            <p:nvSpPr>
              <p:cNvPr id="11504" name="AutoShape 67"/>
              <p:cNvSpPr>
                <a:spLocks noChangeArrowheads="1"/>
              </p:cNvSpPr>
              <p:nvPr/>
            </p:nvSpPr>
            <p:spPr bwMode="auto">
              <a:xfrm rot="-2710089">
                <a:off x="1791" y="1797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74" name="Group 68"/>
            <p:cNvGrpSpPr>
              <a:grpSpLocks/>
            </p:cNvGrpSpPr>
            <p:nvPr/>
          </p:nvGrpSpPr>
          <p:grpSpPr bwMode="auto">
            <a:xfrm rot="-10012480">
              <a:off x="1024" y="742"/>
              <a:ext cx="128" cy="200"/>
              <a:chOff x="4128" y="1104"/>
              <a:chExt cx="136" cy="233"/>
            </a:xfrm>
          </p:grpSpPr>
          <p:grpSp>
            <p:nvGrpSpPr>
              <p:cNvPr id="11495" name="Group 69"/>
              <p:cNvGrpSpPr>
                <a:grpSpLocks/>
              </p:cNvGrpSpPr>
              <p:nvPr/>
            </p:nvGrpSpPr>
            <p:grpSpPr bwMode="auto">
              <a:xfrm>
                <a:off x="4128" y="1200"/>
                <a:ext cx="136" cy="137"/>
                <a:chOff x="3304" y="1343"/>
                <a:chExt cx="136" cy="137"/>
              </a:xfrm>
            </p:grpSpPr>
            <p:sp>
              <p:nvSpPr>
                <p:cNvPr id="11497" name="Freeform 70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98" name="Freeform 71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496" name="AutoShape 72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48" cy="96"/>
              </a:xfrm>
              <a:prstGeom prst="star8">
                <a:avLst>
                  <a:gd name="adj" fmla="val 3825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75" name="Group 73"/>
            <p:cNvGrpSpPr>
              <a:grpSpLocks/>
            </p:cNvGrpSpPr>
            <p:nvPr/>
          </p:nvGrpSpPr>
          <p:grpSpPr bwMode="auto">
            <a:xfrm rot="3606806">
              <a:off x="1554" y="282"/>
              <a:ext cx="128" cy="200"/>
              <a:chOff x="4128" y="1104"/>
              <a:chExt cx="136" cy="233"/>
            </a:xfrm>
          </p:grpSpPr>
          <p:grpSp>
            <p:nvGrpSpPr>
              <p:cNvPr id="11491" name="Group 74"/>
              <p:cNvGrpSpPr>
                <a:grpSpLocks/>
              </p:cNvGrpSpPr>
              <p:nvPr/>
            </p:nvGrpSpPr>
            <p:grpSpPr bwMode="auto">
              <a:xfrm>
                <a:off x="4128" y="1200"/>
                <a:ext cx="136" cy="137"/>
                <a:chOff x="3304" y="1343"/>
                <a:chExt cx="136" cy="137"/>
              </a:xfrm>
            </p:grpSpPr>
            <p:sp>
              <p:nvSpPr>
                <p:cNvPr id="11493" name="Freeform 75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94" name="Freeform 76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492" name="AutoShape 77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48" cy="96"/>
              </a:xfrm>
              <a:prstGeom prst="star8">
                <a:avLst>
                  <a:gd name="adj" fmla="val 3825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76" name="Group 78"/>
            <p:cNvGrpSpPr>
              <a:grpSpLocks/>
            </p:cNvGrpSpPr>
            <p:nvPr/>
          </p:nvGrpSpPr>
          <p:grpSpPr bwMode="auto">
            <a:xfrm rot="7521357">
              <a:off x="1489" y="611"/>
              <a:ext cx="128" cy="200"/>
              <a:chOff x="4128" y="1104"/>
              <a:chExt cx="136" cy="233"/>
            </a:xfrm>
          </p:grpSpPr>
          <p:grpSp>
            <p:nvGrpSpPr>
              <p:cNvPr id="11487" name="Group 79"/>
              <p:cNvGrpSpPr>
                <a:grpSpLocks/>
              </p:cNvGrpSpPr>
              <p:nvPr/>
            </p:nvGrpSpPr>
            <p:grpSpPr bwMode="auto">
              <a:xfrm>
                <a:off x="4128" y="1200"/>
                <a:ext cx="136" cy="137"/>
                <a:chOff x="3304" y="1343"/>
                <a:chExt cx="136" cy="137"/>
              </a:xfrm>
            </p:grpSpPr>
            <p:sp>
              <p:nvSpPr>
                <p:cNvPr id="11489" name="Freeform 80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90" name="Freeform 81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488" name="AutoShape 82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48" cy="96"/>
              </a:xfrm>
              <a:prstGeom prst="star8">
                <a:avLst>
                  <a:gd name="adj" fmla="val 3825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77" name="Group 83"/>
            <p:cNvGrpSpPr>
              <a:grpSpLocks/>
            </p:cNvGrpSpPr>
            <p:nvPr/>
          </p:nvGrpSpPr>
          <p:grpSpPr bwMode="auto">
            <a:xfrm rot="-5400000">
              <a:off x="807" y="488"/>
              <a:ext cx="177" cy="203"/>
              <a:chOff x="4128" y="1104"/>
              <a:chExt cx="136" cy="233"/>
            </a:xfrm>
          </p:grpSpPr>
          <p:grpSp>
            <p:nvGrpSpPr>
              <p:cNvPr id="11483" name="Group 84"/>
              <p:cNvGrpSpPr>
                <a:grpSpLocks/>
              </p:cNvGrpSpPr>
              <p:nvPr/>
            </p:nvGrpSpPr>
            <p:grpSpPr bwMode="auto">
              <a:xfrm>
                <a:off x="4128" y="1200"/>
                <a:ext cx="136" cy="137"/>
                <a:chOff x="3304" y="1343"/>
                <a:chExt cx="136" cy="137"/>
              </a:xfrm>
            </p:grpSpPr>
            <p:sp>
              <p:nvSpPr>
                <p:cNvPr id="11485" name="Freeform 85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86" name="Freeform 86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484" name="AutoShape 87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48" cy="96"/>
              </a:xfrm>
              <a:prstGeom prst="star8">
                <a:avLst>
                  <a:gd name="adj" fmla="val 3825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78" name="Group 88"/>
            <p:cNvGrpSpPr>
              <a:grpSpLocks/>
            </p:cNvGrpSpPr>
            <p:nvPr/>
          </p:nvGrpSpPr>
          <p:grpSpPr bwMode="auto">
            <a:xfrm rot="-1372870">
              <a:off x="1023" y="88"/>
              <a:ext cx="177" cy="203"/>
              <a:chOff x="4128" y="1104"/>
              <a:chExt cx="136" cy="233"/>
            </a:xfrm>
          </p:grpSpPr>
          <p:grpSp>
            <p:nvGrpSpPr>
              <p:cNvPr id="11479" name="Group 89"/>
              <p:cNvGrpSpPr>
                <a:grpSpLocks/>
              </p:cNvGrpSpPr>
              <p:nvPr/>
            </p:nvGrpSpPr>
            <p:grpSpPr bwMode="auto">
              <a:xfrm>
                <a:off x="4128" y="1200"/>
                <a:ext cx="136" cy="137"/>
                <a:chOff x="3304" y="1343"/>
                <a:chExt cx="136" cy="137"/>
              </a:xfrm>
            </p:grpSpPr>
            <p:sp>
              <p:nvSpPr>
                <p:cNvPr id="11481" name="Freeform 90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82" name="Freeform 91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480" name="AutoShape 92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48" cy="96"/>
              </a:xfrm>
              <a:prstGeom prst="star8">
                <a:avLst>
                  <a:gd name="adj" fmla="val 3825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1317" name="Group 93"/>
          <p:cNvGrpSpPr>
            <a:grpSpLocks/>
          </p:cNvGrpSpPr>
          <p:nvPr/>
        </p:nvGrpSpPr>
        <p:grpSpPr bwMode="auto">
          <a:xfrm>
            <a:off x="3179763" y="2987675"/>
            <a:ext cx="952500" cy="828675"/>
            <a:chOff x="3643" y="3670"/>
            <a:chExt cx="720" cy="650"/>
          </a:xfrm>
        </p:grpSpPr>
        <p:grpSp>
          <p:nvGrpSpPr>
            <p:cNvPr id="11461" name="Group 94"/>
            <p:cNvGrpSpPr>
              <a:grpSpLocks/>
            </p:cNvGrpSpPr>
            <p:nvPr/>
          </p:nvGrpSpPr>
          <p:grpSpPr bwMode="auto">
            <a:xfrm>
              <a:off x="3729" y="3745"/>
              <a:ext cx="578" cy="575"/>
              <a:chOff x="1248" y="2749"/>
              <a:chExt cx="1270" cy="1312"/>
            </a:xfrm>
          </p:grpSpPr>
          <p:sp>
            <p:nvSpPr>
              <p:cNvPr id="11471" name="Oval 95"/>
              <p:cNvSpPr>
                <a:spLocks noChangeArrowheads="1"/>
              </p:cNvSpPr>
              <p:nvPr/>
            </p:nvSpPr>
            <p:spPr bwMode="auto">
              <a:xfrm>
                <a:off x="1248" y="2749"/>
                <a:ext cx="1270" cy="131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C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72" name="Oval 96"/>
              <p:cNvSpPr>
                <a:spLocks noChangeArrowheads="1"/>
              </p:cNvSpPr>
              <p:nvPr/>
            </p:nvSpPr>
            <p:spPr bwMode="auto">
              <a:xfrm>
                <a:off x="1622" y="3247"/>
                <a:ext cx="589" cy="651"/>
              </a:xfrm>
              <a:prstGeom prst="ellipse">
                <a:avLst/>
              </a:prstGeom>
              <a:gradFill rotWithShape="0">
                <a:gsLst>
                  <a:gs pos="0">
                    <a:srgbClr val="DAA2B5"/>
                  </a:gs>
                  <a:gs pos="100000">
                    <a:srgbClr val="990033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62" name="Group 97"/>
            <p:cNvGrpSpPr>
              <a:grpSpLocks/>
            </p:cNvGrpSpPr>
            <p:nvPr/>
          </p:nvGrpSpPr>
          <p:grpSpPr bwMode="auto">
            <a:xfrm rot="-6389331">
              <a:off x="3656" y="4062"/>
              <a:ext cx="120" cy="146"/>
              <a:chOff x="1557" y="1665"/>
              <a:chExt cx="123" cy="164"/>
            </a:xfrm>
          </p:grpSpPr>
          <p:sp>
            <p:nvSpPr>
              <p:cNvPr id="11469" name="Freeform 98"/>
              <p:cNvSpPr>
                <a:spLocks/>
              </p:cNvSpPr>
              <p:nvPr/>
            </p:nvSpPr>
            <p:spPr bwMode="auto">
              <a:xfrm>
                <a:off x="1557" y="1665"/>
                <a:ext cx="54" cy="149"/>
              </a:xfrm>
              <a:custGeom>
                <a:avLst/>
                <a:gdLst>
                  <a:gd name="T0" fmla="*/ 21 w 54"/>
                  <a:gd name="T1" fmla="*/ 104 h 149"/>
                  <a:gd name="T2" fmla="*/ 32 w 54"/>
                  <a:gd name="T3" fmla="*/ 141 h 149"/>
                  <a:gd name="T4" fmla="*/ 42 w 54"/>
                  <a:gd name="T5" fmla="*/ 149 h 149"/>
                  <a:gd name="T6" fmla="*/ 54 w 54"/>
                  <a:gd name="T7" fmla="*/ 138 h 149"/>
                  <a:gd name="T8" fmla="*/ 33 w 54"/>
                  <a:gd name="T9" fmla="*/ 84 h 149"/>
                  <a:gd name="T10" fmla="*/ 39 w 54"/>
                  <a:gd name="T11" fmla="*/ 65 h 149"/>
                  <a:gd name="T12" fmla="*/ 45 w 54"/>
                  <a:gd name="T13" fmla="*/ 50 h 149"/>
                  <a:gd name="T14" fmla="*/ 30 w 54"/>
                  <a:gd name="T15" fmla="*/ 20 h 149"/>
                  <a:gd name="T16" fmla="*/ 15 w 54"/>
                  <a:gd name="T17" fmla="*/ 8 h 149"/>
                  <a:gd name="T18" fmla="*/ 3 w 54"/>
                  <a:gd name="T19" fmla="*/ 3 h 149"/>
                  <a:gd name="T20" fmla="*/ 0 w 54"/>
                  <a:gd name="T21" fmla="*/ 12 h 149"/>
                  <a:gd name="T22" fmla="*/ 26 w 54"/>
                  <a:gd name="T23" fmla="*/ 48 h 149"/>
                  <a:gd name="T24" fmla="*/ 24 w 54"/>
                  <a:gd name="T25" fmla="*/ 95 h 149"/>
                  <a:gd name="T26" fmla="*/ 23 w 54"/>
                  <a:gd name="T27" fmla="*/ 111 h 149"/>
                  <a:gd name="T28" fmla="*/ 21 w 54"/>
                  <a:gd name="T29" fmla="*/ 116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551100"/>
                  </a:gs>
                </a:gsLst>
                <a:lin ang="54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70" name="Freeform 99"/>
              <p:cNvSpPr>
                <a:spLocks/>
              </p:cNvSpPr>
              <p:nvPr/>
            </p:nvSpPr>
            <p:spPr bwMode="auto">
              <a:xfrm flipH="1">
                <a:off x="1584" y="1680"/>
                <a:ext cx="96" cy="149"/>
              </a:xfrm>
              <a:custGeom>
                <a:avLst/>
                <a:gdLst>
                  <a:gd name="T0" fmla="*/ 206836166 w 54"/>
                  <a:gd name="T1" fmla="*/ 104 h 149"/>
                  <a:gd name="T2" fmla="*/ 317991846 w 54"/>
                  <a:gd name="T3" fmla="*/ 141 h 149"/>
                  <a:gd name="T4" fmla="*/ 417308213 w 54"/>
                  <a:gd name="T5" fmla="*/ 149 h 149"/>
                  <a:gd name="T6" fmla="*/ 536560147 w 54"/>
                  <a:gd name="T7" fmla="*/ 138 h 149"/>
                  <a:gd name="T8" fmla="*/ 329731661 w 54"/>
                  <a:gd name="T9" fmla="*/ 84 h 149"/>
                  <a:gd name="T10" fmla="*/ 386610522 w 54"/>
                  <a:gd name="T11" fmla="*/ 65 h 149"/>
                  <a:gd name="T12" fmla="*/ 444775071 w 54"/>
                  <a:gd name="T13" fmla="*/ 50 h 149"/>
                  <a:gd name="T14" fmla="*/ 295057666 w 54"/>
                  <a:gd name="T15" fmla="*/ 20 h 149"/>
                  <a:gd name="T16" fmla="*/ 149584342 w 54"/>
                  <a:gd name="T17" fmla="*/ 8 h 149"/>
                  <a:gd name="T18" fmla="*/ 27964373 w 54"/>
                  <a:gd name="T19" fmla="*/ 3 h 149"/>
                  <a:gd name="T20" fmla="*/ 0 w 54"/>
                  <a:gd name="T21" fmla="*/ 12 h 149"/>
                  <a:gd name="T22" fmla="*/ 258120404 w 54"/>
                  <a:gd name="T23" fmla="*/ 48 h 149"/>
                  <a:gd name="T24" fmla="*/ 238462169 w 54"/>
                  <a:gd name="T25" fmla="*/ 95 h 149"/>
                  <a:gd name="T26" fmla="*/ 229771256 w 54"/>
                  <a:gd name="T27" fmla="*/ 111 h 149"/>
                  <a:gd name="T28" fmla="*/ 206836166 w 54"/>
                  <a:gd name="T29" fmla="*/ 116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63" name="Group 100"/>
            <p:cNvGrpSpPr>
              <a:grpSpLocks/>
            </p:cNvGrpSpPr>
            <p:nvPr/>
          </p:nvGrpSpPr>
          <p:grpSpPr bwMode="auto">
            <a:xfrm rot="6203104">
              <a:off x="4230" y="4061"/>
              <a:ext cx="120" cy="146"/>
              <a:chOff x="1557" y="1665"/>
              <a:chExt cx="123" cy="164"/>
            </a:xfrm>
          </p:grpSpPr>
          <p:sp>
            <p:nvSpPr>
              <p:cNvPr id="11467" name="Freeform 101"/>
              <p:cNvSpPr>
                <a:spLocks/>
              </p:cNvSpPr>
              <p:nvPr/>
            </p:nvSpPr>
            <p:spPr bwMode="auto">
              <a:xfrm>
                <a:off x="1557" y="1665"/>
                <a:ext cx="54" cy="149"/>
              </a:xfrm>
              <a:custGeom>
                <a:avLst/>
                <a:gdLst>
                  <a:gd name="T0" fmla="*/ 21 w 54"/>
                  <a:gd name="T1" fmla="*/ 104 h 149"/>
                  <a:gd name="T2" fmla="*/ 32 w 54"/>
                  <a:gd name="T3" fmla="*/ 141 h 149"/>
                  <a:gd name="T4" fmla="*/ 42 w 54"/>
                  <a:gd name="T5" fmla="*/ 149 h 149"/>
                  <a:gd name="T6" fmla="*/ 54 w 54"/>
                  <a:gd name="T7" fmla="*/ 138 h 149"/>
                  <a:gd name="T8" fmla="*/ 33 w 54"/>
                  <a:gd name="T9" fmla="*/ 84 h 149"/>
                  <a:gd name="T10" fmla="*/ 39 w 54"/>
                  <a:gd name="T11" fmla="*/ 65 h 149"/>
                  <a:gd name="T12" fmla="*/ 45 w 54"/>
                  <a:gd name="T13" fmla="*/ 50 h 149"/>
                  <a:gd name="T14" fmla="*/ 30 w 54"/>
                  <a:gd name="T15" fmla="*/ 20 h 149"/>
                  <a:gd name="T16" fmla="*/ 15 w 54"/>
                  <a:gd name="T17" fmla="*/ 8 h 149"/>
                  <a:gd name="T18" fmla="*/ 3 w 54"/>
                  <a:gd name="T19" fmla="*/ 3 h 149"/>
                  <a:gd name="T20" fmla="*/ 0 w 54"/>
                  <a:gd name="T21" fmla="*/ 12 h 149"/>
                  <a:gd name="T22" fmla="*/ 26 w 54"/>
                  <a:gd name="T23" fmla="*/ 48 h 149"/>
                  <a:gd name="T24" fmla="*/ 24 w 54"/>
                  <a:gd name="T25" fmla="*/ 95 h 149"/>
                  <a:gd name="T26" fmla="*/ 23 w 54"/>
                  <a:gd name="T27" fmla="*/ 111 h 149"/>
                  <a:gd name="T28" fmla="*/ 21 w 54"/>
                  <a:gd name="T29" fmla="*/ 116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551100"/>
                  </a:gs>
                </a:gsLst>
                <a:lin ang="54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68" name="Freeform 102"/>
              <p:cNvSpPr>
                <a:spLocks/>
              </p:cNvSpPr>
              <p:nvPr/>
            </p:nvSpPr>
            <p:spPr bwMode="auto">
              <a:xfrm flipH="1">
                <a:off x="1584" y="1680"/>
                <a:ext cx="96" cy="149"/>
              </a:xfrm>
              <a:custGeom>
                <a:avLst/>
                <a:gdLst>
                  <a:gd name="T0" fmla="*/ 206836166 w 54"/>
                  <a:gd name="T1" fmla="*/ 104 h 149"/>
                  <a:gd name="T2" fmla="*/ 317991846 w 54"/>
                  <a:gd name="T3" fmla="*/ 141 h 149"/>
                  <a:gd name="T4" fmla="*/ 417308213 w 54"/>
                  <a:gd name="T5" fmla="*/ 149 h 149"/>
                  <a:gd name="T6" fmla="*/ 536560147 w 54"/>
                  <a:gd name="T7" fmla="*/ 138 h 149"/>
                  <a:gd name="T8" fmla="*/ 329731661 w 54"/>
                  <a:gd name="T9" fmla="*/ 84 h 149"/>
                  <a:gd name="T10" fmla="*/ 386610522 w 54"/>
                  <a:gd name="T11" fmla="*/ 65 h 149"/>
                  <a:gd name="T12" fmla="*/ 444775071 w 54"/>
                  <a:gd name="T13" fmla="*/ 50 h 149"/>
                  <a:gd name="T14" fmla="*/ 295057666 w 54"/>
                  <a:gd name="T15" fmla="*/ 20 h 149"/>
                  <a:gd name="T16" fmla="*/ 149584342 w 54"/>
                  <a:gd name="T17" fmla="*/ 8 h 149"/>
                  <a:gd name="T18" fmla="*/ 27964373 w 54"/>
                  <a:gd name="T19" fmla="*/ 3 h 149"/>
                  <a:gd name="T20" fmla="*/ 0 w 54"/>
                  <a:gd name="T21" fmla="*/ 12 h 149"/>
                  <a:gd name="T22" fmla="*/ 258120404 w 54"/>
                  <a:gd name="T23" fmla="*/ 48 h 149"/>
                  <a:gd name="T24" fmla="*/ 238462169 w 54"/>
                  <a:gd name="T25" fmla="*/ 95 h 149"/>
                  <a:gd name="T26" fmla="*/ 229771256 w 54"/>
                  <a:gd name="T27" fmla="*/ 111 h 149"/>
                  <a:gd name="T28" fmla="*/ 206836166 w 54"/>
                  <a:gd name="T29" fmla="*/ 116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64" name="Group 103"/>
            <p:cNvGrpSpPr>
              <a:grpSpLocks/>
            </p:cNvGrpSpPr>
            <p:nvPr/>
          </p:nvGrpSpPr>
          <p:grpSpPr bwMode="auto">
            <a:xfrm rot="-364045">
              <a:off x="3928" y="3670"/>
              <a:ext cx="120" cy="146"/>
              <a:chOff x="1557" y="1665"/>
              <a:chExt cx="123" cy="164"/>
            </a:xfrm>
          </p:grpSpPr>
          <p:sp>
            <p:nvSpPr>
              <p:cNvPr id="11465" name="Freeform 104"/>
              <p:cNvSpPr>
                <a:spLocks/>
              </p:cNvSpPr>
              <p:nvPr/>
            </p:nvSpPr>
            <p:spPr bwMode="auto">
              <a:xfrm>
                <a:off x="1557" y="1665"/>
                <a:ext cx="54" cy="149"/>
              </a:xfrm>
              <a:custGeom>
                <a:avLst/>
                <a:gdLst>
                  <a:gd name="T0" fmla="*/ 21 w 54"/>
                  <a:gd name="T1" fmla="*/ 104 h 149"/>
                  <a:gd name="T2" fmla="*/ 32 w 54"/>
                  <a:gd name="T3" fmla="*/ 141 h 149"/>
                  <a:gd name="T4" fmla="*/ 42 w 54"/>
                  <a:gd name="T5" fmla="*/ 149 h 149"/>
                  <a:gd name="T6" fmla="*/ 54 w 54"/>
                  <a:gd name="T7" fmla="*/ 138 h 149"/>
                  <a:gd name="T8" fmla="*/ 33 w 54"/>
                  <a:gd name="T9" fmla="*/ 84 h 149"/>
                  <a:gd name="T10" fmla="*/ 39 w 54"/>
                  <a:gd name="T11" fmla="*/ 65 h 149"/>
                  <a:gd name="T12" fmla="*/ 45 w 54"/>
                  <a:gd name="T13" fmla="*/ 50 h 149"/>
                  <a:gd name="T14" fmla="*/ 30 w 54"/>
                  <a:gd name="T15" fmla="*/ 20 h 149"/>
                  <a:gd name="T16" fmla="*/ 15 w 54"/>
                  <a:gd name="T17" fmla="*/ 8 h 149"/>
                  <a:gd name="T18" fmla="*/ 3 w 54"/>
                  <a:gd name="T19" fmla="*/ 3 h 149"/>
                  <a:gd name="T20" fmla="*/ 0 w 54"/>
                  <a:gd name="T21" fmla="*/ 12 h 149"/>
                  <a:gd name="T22" fmla="*/ 26 w 54"/>
                  <a:gd name="T23" fmla="*/ 48 h 149"/>
                  <a:gd name="T24" fmla="*/ 24 w 54"/>
                  <a:gd name="T25" fmla="*/ 95 h 149"/>
                  <a:gd name="T26" fmla="*/ 23 w 54"/>
                  <a:gd name="T27" fmla="*/ 111 h 149"/>
                  <a:gd name="T28" fmla="*/ 21 w 54"/>
                  <a:gd name="T29" fmla="*/ 116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551100"/>
                  </a:gs>
                </a:gsLst>
                <a:lin ang="54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66" name="Freeform 105"/>
              <p:cNvSpPr>
                <a:spLocks/>
              </p:cNvSpPr>
              <p:nvPr/>
            </p:nvSpPr>
            <p:spPr bwMode="auto">
              <a:xfrm flipH="1">
                <a:off x="1584" y="1680"/>
                <a:ext cx="96" cy="149"/>
              </a:xfrm>
              <a:custGeom>
                <a:avLst/>
                <a:gdLst>
                  <a:gd name="T0" fmla="*/ 206836166 w 54"/>
                  <a:gd name="T1" fmla="*/ 104 h 149"/>
                  <a:gd name="T2" fmla="*/ 317991846 w 54"/>
                  <a:gd name="T3" fmla="*/ 141 h 149"/>
                  <a:gd name="T4" fmla="*/ 417308213 w 54"/>
                  <a:gd name="T5" fmla="*/ 149 h 149"/>
                  <a:gd name="T6" fmla="*/ 536560147 w 54"/>
                  <a:gd name="T7" fmla="*/ 138 h 149"/>
                  <a:gd name="T8" fmla="*/ 329731661 w 54"/>
                  <a:gd name="T9" fmla="*/ 84 h 149"/>
                  <a:gd name="T10" fmla="*/ 386610522 w 54"/>
                  <a:gd name="T11" fmla="*/ 65 h 149"/>
                  <a:gd name="T12" fmla="*/ 444775071 w 54"/>
                  <a:gd name="T13" fmla="*/ 50 h 149"/>
                  <a:gd name="T14" fmla="*/ 295057666 w 54"/>
                  <a:gd name="T15" fmla="*/ 20 h 149"/>
                  <a:gd name="T16" fmla="*/ 149584342 w 54"/>
                  <a:gd name="T17" fmla="*/ 8 h 149"/>
                  <a:gd name="T18" fmla="*/ 27964373 w 54"/>
                  <a:gd name="T19" fmla="*/ 3 h 149"/>
                  <a:gd name="T20" fmla="*/ 0 w 54"/>
                  <a:gd name="T21" fmla="*/ 12 h 149"/>
                  <a:gd name="T22" fmla="*/ 258120404 w 54"/>
                  <a:gd name="T23" fmla="*/ 48 h 149"/>
                  <a:gd name="T24" fmla="*/ 238462169 w 54"/>
                  <a:gd name="T25" fmla="*/ 95 h 149"/>
                  <a:gd name="T26" fmla="*/ 229771256 w 54"/>
                  <a:gd name="T27" fmla="*/ 111 h 149"/>
                  <a:gd name="T28" fmla="*/ 206836166 w 54"/>
                  <a:gd name="T29" fmla="*/ 116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04234" name="AutoShape 106"/>
          <p:cNvSpPr>
            <a:spLocks noChangeArrowheads="1"/>
          </p:cNvSpPr>
          <p:nvPr/>
        </p:nvSpPr>
        <p:spPr bwMode="auto">
          <a:xfrm rot="-3562107">
            <a:off x="3255962" y="3341688"/>
            <a:ext cx="138113" cy="141288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4235" name="Rectangle 107"/>
          <p:cNvSpPr>
            <a:spLocks noChangeArrowheads="1"/>
          </p:cNvSpPr>
          <p:nvPr/>
        </p:nvSpPr>
        <p:spPr bwMode="auto">
          <a:xfrm>
            <a:off x="3022600" y="4986338"/>
            <a:ext cx="1358900" cy="749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3317875" y="4562475"/>
            <a:ext cx="827088" cy="227013"/>
            <a:chOff x="2090" y="2590"/>
            <a:chExt cx="521" cy="143"/>
          </a:xfrm>
        </p:grpSpPr>
        <p:sp>
          <p:nvSpPr>
            <p:cNvPr id="11458" name="AutoShape 109"/>
            <p:cNvSpPr>
              <a:spLocks noChangeArrowheads="1"/>
            </p:cNvSpPr>
            <p:nvPr/>
          </p:nvSpPr>
          <p:spPr bwMode="auto">
            <a:xfrm rot="-3562107">
              <a:off x="2091" y="2621"/>
              <a:ext cx="87" cy="89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59" name="AutoShape 110"/>
            <p:cNvSpPr>
              <a:spLocks noChangeArrowheads="1"/>
            </p:cNvSpPr>
            <p:nvPr/>
          </p:nvSpPr>
          <p:spPr bwMode="auto">
            <a:xfrm rot="-3562107">
              <a:off x="2371" y="2645"/>
              <a:ext cx="87" cy="89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60" name="AutoShape 111"/>
            <p:cNvSpPr>
              <a:spLocks noChangeArrowheads="1"/>
            </p:cNvSpPr>
            <p:nvPr/>
          </p:nvSpPr>
          <p:spPr bwMode="auto">
            <a:xfrm rot="-3562107">
              <a:off x="2523" y="2589"/>
              <a:ext cx="87" cy="89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3" name="Group 112"/>
          <p:cNvGrpSpPr>
            <a:grpSpLocks/>
          </p:cNvGrpSpPr>
          <p:nvPr/>
        </p:nvGrpSpPr>
        <p:grpSpPr bwMode="auto">
          <a:xfrm rot="-1315938">
            <a:off x="5102225" y="1671638"/>
            <a:ext cx="1160463" cy="1055687"/>
            <a:chOff x="794" y="88"/>
            <a:chExt cx="924" cy="854"/>
          </a:xfrm>
        </p:grpSpPr>
        <p:grpSp>
          <p:nvGrpSpPr>
            <p:cNvPr id="11424" name="Group 113"/>
            <p:cNvGrpSpPr>
              <a:grpSpLocks/>
            </p:cNvGrpSpPr>
            <p:nvPr/>
          </p:nvGrpSpPr>
          <p:grpSpPr bwMode="auto">
            <a:xfrm>
              <a:off x="946" y="232"/>
              <a:ext cx="680" cy="589"/>
              <a:chOff x="657" y="300"/>
              <a:chExt cx="2042" cy="1679"/>
            </a:xfrm>
          </p:grpSpPr>
          <p:grpSp>
            <p:nvGrpSpPr>
              <p:cNvPr id="11450" name="Group 114"/>
              <p:cNvGrpSpPr>
                <a:grpSpLocks/>
              </p:cNvGrpSpPr>
              <p:nvPr/>
            </p:nvGrpSpPr>
            <p:grpSpPr bwMode="auto">
              <a:xfrm>
                <a:off x="703" y="346"/>
                <a:ext cx="1859" cy="1633"/>
                <a:chOff x="2245" y="1117"/>
                <a:chExt cx="1474" cy="1172"/>
              </a:xfrm>
            </p:grpSpPr>
            <p:sp>
              <p:nvSpPr>
                <p:cNvPr id="11456" name="Freeform 115"/>
                <p:cNvSpPr>
                  <a:spLocks/>
                </p:cNvSpPr>
                <p:nvPr/>
              </p:nvSpPr>
              <p:spPr bwMode="auto">
                <a:xfrm>
                  <a:off x="2245" y="1117"/>
                  <a:ext cx="1474" cy="1172"/>
                </a:xfrm>
                <a:custGeom>
                  <a:avLst/>
                  <a:gdLst>
                    <a:gd name="T0" fmla="*/ 416 w 1474"/>
                    <a:gd name="T1" fmla="*/ 15 h 1172"/>
                    <a:gd name="T2" fmla="*/ 325 w 1474"/>
                    <a:gd name="T3" fmla="*/ 151 h 1172"/>
                    <a:gd name="T4" fmla="*/ 234 w 1474"/>
                    <a:gd name="T5" fmla="*/ 151 h 1172"/>
                    <a:gd name="T6" fmla="*/ 98 w 1474"/>
                    <a:gd name="T7" fmla="*/ 287 h 1172"/>
                    <a:gd name="T8" fmla="*/ 7 w 1474"/>
                    <a:gd name="T9" fmla="*/ 560 h 1172"/>
                    <a:gd name="T10" fmla="*/ 53 w 1474"/>
                    <a:gd name="T11" fmla="*/ 741 h 1172"/>
                    <a:gd name="T12" fmla="*/ 53 w 1474"/>
                    <a:gd name="T13" fmla="*/ 922 h 1172"/>
                    <a:gd name="T14" fmla="*/ 189 w 1474"/>
                    <a:gd name="T15" fmla="*/ 1104 h 1172"/>
                    <a:gd name="T16" fmla="*/ 552 w 1474"/>
                    <a:gd name="T17" fmla="*/ 1149 h 1172"/>
                    <a:gd name="T18" fmla="*/ 733 w 1474"/>
                    <a:gd name="T19" fmla="*/ 1149 h 1172"/>
                    <a:gd name="T20" fmla="*/ 1005 w 1474"/>
                    <a:gd name="T21" fmla="*/ 1013 h 1172"/>
                    <a:gd name="T22" fmla="*/ 1277 w 1474"/>
                    <a:gd name="T23" fmla="*/ 922 h 1172"/>
                    <a:gd name="T24" fmla="*/ 1459 w 1474"/>
                    <a:gd name="T25" fmla="*/ 605 h 1172"/>
                    <a:gd name="T26" fmla="*/ 1368 w 1474"/>
                    <a:gd name="T27" fmla="*/ 287 h 1172"/>
                    <a:gd name="T28" fmla="*/ 1096 w 1474"/>
                    <a:gd name="T29" fmla="*/ 197 h 1172"/>
                    <a:gd name="T30" fmla="*/ 1005 w 1474"/>
                    <a:gd name="T31" fmla="*/ 61 h 1172"/>
                    <a:gd name="T32" fmla="*/ 416 w 1474"/>
                    <a:gd name="T33" fmla="*/ 15 h 11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74"/>
                    <a:gd name="T52" fmla="*/ 0 h 1172"/>
                    <a:gd name="T53" fmla="*/ 1474 w 1474"/>
                    <a:gd name="T54" fmla="*/ 1172 h 11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74" h="1172">
                      <a:moveTo>
                        <a:pt x="416" y="15"/>
                      </a:moveTo>
                      <a:cubicBezTo>
                        <a:pt x="303" y="30"/>
                        <a:pt x="355" y="128"/>
                        <a:pt x="325" y="151"/>
                      </a:cubicBezTo>
                      <a:cubicBezTo>
                        <a:pt x="295" y="174"/>
                        <a:pt x="272" y="128"/>
                        <a:pt x="234" y="151"/>
                      </a:cubicBezTo>
                      <a:cubicBezTo>
                        <a:pt x="196" y="174"/>
                        <a:pt x="136" y="219"/>
                        <a:pt x="98" y="287"/>
                      </a:cubicBezTo>
                      <a:cubicBezTo>
                        <a:pt x="60" y="355"/>
                        <a:pt x="14" y="484"/>
                        <a:pt x="7" y="560"/>
                      </a:cubicBezTo>
                      <a:cubicBezTo>
                        <a:pt x="0" y="636"/>
                        <a:pt x="45" y="681"/>
                        <a:pt x="53" y="741"/>
                      </a:cubicBezTo>
                      <a:cubicBezTo>
                        <a:pt x="61" y="801"/>
                        <a:pt x="30" y="862"/>
                        <a:pt x="53" y="922"/>
                      </a:cubicBezTo>
                      <a:cubicBezTo>
                        <a:pt x="76" y="982"/>
                        <a:pt x="106" y="1066"/>
                        <a:pt x="189" y="1104"/>
                      </a:cubicBezTo>
                      <a:cubicBezTo>
                        <a:pt x="272" y="1142"/>
                        <a:pt x="461" y="1141"/>
                        <a:pt x="552" y="1149"/>
                      </a:cubicBezTo>
                      <a:cubicBezTo>
                        <a:pt x="643" y="1157"/>
                        <a:pt x="658" y="1172"/>
                        <a:pt x="733" y="1149"/>
                      </a:cubicBezTo>
                      <a:cubicBezTo>
                        <a:pt x="808" y="1126"/>
                        <a:pt x="914" y="1051"/>
                        <a:pt x="1005" y="1013"/>
                      </a:cubicBezTo>
                      <a:cubicBezTo>
                        <a:pt x="1096" y="975"/>
                        <a:pt x="1201" y="990"/>
                        <a:pt x="1277" y="922"/>
                      </a:cubicBezTo>
                      <a:cubicBezTo>
                        <a:pt x="1353" y="854"/>
                        <a:pt x="1444" y="711"/>
                        <a:pt x="1459" y="605"/>
                      </a:cubicBezTo>
                      <a:cubicBezTo>
                        <a:pt x="1474" y="499"/>
                        <a:pt x="1428" y="355"/>
                        <a:pt x="1368" y="287"/>
                      </a:cubicBezTo>
                      <a:cubicBezTo>
                        <a:pt x="1308" y="219"/>
                        <a:pt x="1156" y="235"/>
                        <a:pt x="1096" y="197"/>
                      </a:cubicBezTo>
                      <a:cubicBezTo>
                        <a:pt x="1036" y="159"/>
                        <a:pt x="1118" y="91"/>
                        <a:pt x="1005" y="61"/>
                      </a:cubicBezTo>
                      <a:cubicBezTo>
                        <a:pt x="892" y="31"/>
                        <a:pt x="529" y="0"/>
                        <a:pt x="416" y="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CC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457" name="Freeform 116"/>
                <p:cNvSpPr>
                  <a:spLocks/>
                </p:cNvSpPr>
                <p:nvPr/>
              </p:nvSpPr>
              <p:spPr bwMode="auto">
                <a:xfrm>
                  <a:off x="2472" y="1298"/>
                  <a:ext cx="665" cy="854"/>
                </a:xfrm>
                <a:custGeom>
                  <a:avLst/>
                  <a:gdLst>
                    <a:gd name="T0" fmla="*/ 143 w 665"/>
                    <a:gd name="T1" fmla="*/ 75 h 854"/>
                    <a:gd name="T2" fmla="*/ 7 w 665"/>
                    <a:gd name="T3" fmla="*/ 483 h 854"/>
                    <a:gd name="T4" fmla="*/ 98 w 665"/>
                    <a:gd name="T5" fmla="*/ 710 h 854"/>
                    <a:gd name="T6" fmla="*/ 234 w 665"/>
                    <a:gd name="T7" fmla="*/ 801 h 854"/>
                    <a:gd name="T8" fmla="*/ 370 w 665"/>
                    <a:gd name="T9" fmla="*/ 846 h 854"/>
                    <a:gd name="T10" fmla="*/ 597 w 665"/>
                    <a:gd name="T11" fmla="*/ 755 h 854"/>
                    <a:gd name="T12" fmla="*/ 642 w 665"/>
                    <a:gd name="T13" fmla="*/ 529 h 854"/>
                    <a:gd name="T14" fmla="*/ 460 w 665"/>
                    <a:gd name="T15" fmla="*/ 392 h 854"/>
                    <a:gd name="T16" fmla="*/ 506 w 665"/>
                    <a:gd name="T17" fmla="*/ 166 h 854"/>
                    <a:gd name="T18" fmla="*/ 279 w 665"/>
                    <a:gd name="T19" fmla="*/ 30 h 854"/>
                    <a:gd name="T20" fmla="*/ 143 w 665"/>
                    <a:gd name="T21" fmla="*/ 75 h 8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65"/>
                    <a:gd name="T34" fmla="*/ 0 h 854"/>
                    <a:gd name="T35" fmla="*/ 665 w 665"/>
                    <a:gd name="T36" fmla="*/ 854 h 8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65" h="854">
                      <a:moveTo>
                        <a:pt x="143" y="75"/>
                      </a:moveTo>
                      <a:cubicBezTo>
                        <a:pt x="98" y="150"/>
                        <a:pt x="14" y="377"/>
                        <a:pt x="7" y="483"/>
                      </a:cubicBezTo>
                      <a:cubicBezTo>
                        <a:pt x="0" y="589"/>
                        <a:pt x="60" y="657"/>
                        <a:pt x="98" y="710"/>
                      </a:cubicBezTo>
                      <a:cubicBezTo>
                        <a:pt x="136" y="763"/>
                        <a:pt x="189" y="778"/>
                        <a:pt x="234" y="801"/>
                      </a:cubicBezTo>
                      <a:cubicBezTo>
                        <a:pt x="279" y="824"/>
                        <a:pt x="310" y="854"/>
                        <a:pt x="370" y="846"/>
                      </a:cubicBezTo>
                      <a:cubicBezTo>
                        <a:pt x="430" y="838"/>
                        <a:pt x="552" y="808"/>
                        <a:pt x="597" y="755"/>
                      </a:cubicBezTo>
                      <a:cubicBezTo>
                        <a:pt x="642" y="702"/>
                        <a:pt x="665" y="590"/>
                        <a:pt x="642" y="529"/>
                      </a:cubicBezTo>
                      <a:cubicBezTo>
                        <a:pt x="619" y="468"/>
                        <a:pt x="483" y="452"/>
                        <a:pt x="460" y="392"/>
                      </a:cubicBezTo>
                      <a:cubicBezTo>
                        <a:pt x="437" y="332"/>
                        <a:pt x="536" y="226"/>
                        <a:pt x="506" y="166"/>
                      </a:cubicBezTo>
                      <a:cubicBezTo>
                        <a:pt x="476" y="106"/>
                        <a:pt x="339" y="45"/>
                        <a:pt x="279" y="30"/>
                      </a:cubicBezTo>
                      <a:cubicBezTo>
                        <a:pt x="219" y="15"/>
                        <a:pt x="188" y="0"/>
                        <a:pt x="143" y="7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1451" name="AutoShape 117"/>
              <p:cNvSpPr>
                <a:spLocks noChangeArrowheads="1"/>
              </p:cNvSpPr>
              <p:nvPr/>
            </p:nvSpPr>
            <p:spPr bwMode="auto">
              <a:xfrm rot="-7348271">
                <a:off x="1973" y="300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fr-FR"/>
              </a:p>
            </p:txBody>
          </p:sp>
          <p:sp>
            <p:nvSpPr>
              <p:cNvPr id="11452" name="AutoShape 118"/>
              <p:cNvSpPr>
                <a:spLocks noChangeArrowheads="1"/>
              </p:cNvSpPr>
              <p:nvPr/>
            </p:nvSpPr>
            <p:spPr bwMode="auto">
              <a:xfrm rot="-5400000">
                <a:off x="2517" y="1071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1453" name="AutoShape 119"/>
              <p:cNvSpPr>
                <a:spLocks noChangeArrowheads="1"/>
              </p:cNvSpPr>
              <p:nvPr/>
            </p:nvSpPr>
            <p:spPr bwMode="auto">
              <a:xfrm rot="2683473">
                <a:off x="657" y="1661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54" name="AutoShape 120"/>
              <p:cNvSpPr>
                <a:spLocks noChangeArrowheads="1"/>
              </p:cNvSpPr>
              <p:nvPr/>
            </p:nvSpPr>
            <p:spPr bwMode="auto">
              <a:xfrm rot="8198022">
                <a:off x="657" y="618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11455" name="AutoShape 121"/>
              <p:cNvSpPr>
                <a:spLocks noChangeArrowheads="1"/>
              </p:cNvSpPr>
              <p:nvPr/>
            </p:nvSpPr>
            <p:spPr bwMode="auto">
              <a:xfrm rot="-2710089">
                <a:off x="1791" y="1797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grpSp>
          <p:nvGrpSpPr>
            <p:cNvPr id="11425" name="Group 122"/>
            <p:cNvGrpSpPr>
              <a:grpSpLocks/>
            </p:cNvGrpSpPr>
            <p:nvPr/>
          </p:nvGrpSpPr>
          <p:grpSpPr bwMode="auto">
            <a:xfrm rot="-10012480">
              <a:off x="1024" y="742"/>
              <a:ext cx="128" cy="200"/>
              <a:chOff x="4128" y="1104"/>
              <a:chExt cx="136" cy="233"/>
            </a:xfrm>
          </p:grpSpPr>
          <p:grpSp>
            <p:nvGrpSpPr>
              <p:cNvPr id="11446" name="Group 123"/>
              <p:cNvGrpSpPr>
                <a:grpSpLocks/>
              </p:cNvGrpSpPr>
              <p:nvPr/>
            </p:nvGrpSpPr>
            <p:grpSpPr bwMode="auto">
              <a:xfrm>
                <a:off x="4128" y="1200"/>
                <a:ext cx="136" cy="137"/>
                <a:chOff x="3304" y="1343"/>
                <a:chExt cx="136" cy="137"/>
              </a:xfrm>
            </p:grpSpPr>
            <p:sp>
              <p:nvSpPr>
                <p:cNvPr id="11448" name="Freeform 124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49" name="Freeform 125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447" name="AutoShape 126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48" cy="96"/>
              </a:xfrm>
              <a:prstGeom prst="star8">
                <a:avLst>
                  <a:gd name="adj" fmla="val 3825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26" name="Group 127"/>
            <p:cNvGrpSpPr>
              <a:grpSpLocks/>
            </p:cNvGrpSpPr>
            <p:nvPr/>
          </p:nvGrpSpPr>
          <p:grpSpPr bwMode="auto">
            <a:xfrm rot="3606806">
              <a:off x="1554" y="282"/>
              <a:ext cx="128" cy="200"/>
              <a:chOff x="4128" y="1104"/>
              <a:chExt cx="136" cy="233"/>
            </a:xfrm>
          </p:grpSpPr>
          <p:grpSp>
            <p:nvGrpSpPr>
              <p:cNvPr id="11442" name="Group 128"/>
              <p:cNvGrpSpPr>
                <a:grpSpLocks/>
              </p:cNvGrpSpPr>
              <p:nvPr/>
            </p:nvGrpSpPr>
            <p:grpSpPr bwMode="auto">
              <a:xfrm>
                <a:off x="4128" y="1200"/>
                <a:ext cx="136" cy="137"/>
                <a:chOff x="3304" y="1343"/>
                <a:chExt cx="136" cy="137"/>
              </a:xfrm>
            </p:grpSpPr>
            <p:sp>
              <p:nvSpPr>
                <p:cNvPr id="11444" name="Freeform 129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45" name="Freeform 130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443" name="AutoShape 131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48" cy="96"/>
              </a:xfrm>
              <a:prstGeom prst="star8">
                <a:avLst>
                  <a:gd name="adj" fmla="val 3825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27" name="Group 132"/>
            <p:cNvGrpSpPr>
              <a:grpSpLocks/>
            </p:cNvGrpSpPr>
            <p:nvPr/>
          </p:nvGrpSpPr>
          <p:grpSpPr bwMode="auto">
            <a:xfrm rot="7521357">
              <a:off x="1489" y="611"/>
              <a:ext cx="128" cy="200"/>
              <a:chOff x="4128" y="1104"/>
              <a:chExt cx="136" cy="233"/>
            </a:xfrm>
          </p:grpSpPr>
          <p:grpSp>
            <p:nvGrpSpPr>
              <p:cNvPr id="11438" name="Group 133"/>
              <p:cNvGrpSpPr>
                <a:grpSpLocks/>
              </p:cNvGrpSpPr>
              <p:nvPr/>
            </p:nvGrpSpPr>
            <p:grpSpPr bwMode="auto">
              <a:xfrm>
                <a:off x="4128" y="1200"/>
                <a:ext cx="136" cy="137"/>
                <a:chOff x="3304" y="1343"/>
                <a:chExt cx="136" cy="137"/>
              </a:xfrm>
            </p:grpSpPr>
            <p:sp>
              <p:nvSpPr>
                <p:cNvPr id="11440" name="Freeform 134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41" name="Freeform 135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439" name="AutoShape 136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48" cy="96"/>
              </a:xfrm>
              <a:prstGeom prst="star8">
                <a:avLst>
                  <a:gd name="adj" fmla="val 3825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28" name="Group 137"/>
            <p:cNvGrpSpPr>
              <a:grpSpLocks/>
            </p:cNvGrpSpPr>
            <p:nvPr/>
          </p:nvGrpSpPr>
          <p:grpSpPr bwMode="auto">
            <a:xfrm rot="-5400000">
              <a:off x="807" y="488"/>
              <a:ext cx="177" cy="203"/>
              <a:chOff x="4128" y="1104"/>
              <a:chExt cx="136" cy="233"/>
            </a:xfrm>
          </p:grpSpPr>
          <p:grpSp>
            <p:nvGrpSpPr>
              <p:cNvPr id="11434" name="Group 138"/>
              <p:cNvGrpSpPr>
                <a:grpSpLocks/>
              </p:cNvGrpSpPr>
              <p:nvPr/>
            </p:nvGrpSpPr>
            <p:grpSpPr bwMode="auto">
              <a:xfrm>
                <a:off x="4128" y="1200"/>
                <a:ext cx="136" cy="137"/>
                <a:chOff x="3304" y="1343"/>
                <a:chExt cx="136" cy="137"/>
              </a:xfrm>
            </p:grpSpPr>
            <p:sp>
              <p:nvSpPr>
                <p:cNvPr id="11436" name="Freeform 139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37" name="Freeform 140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435" name="AutoShape 141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48" cy="96"/>
              </a:xfrm>
              <a:prstGeom prst="star8">
                <a:avLst>
                  <a:gd name="adj" fmla="val 3825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29" name="Group 142"/>
            <p:cNvGrpSpPr>
              <a:grpSpLocks/>
            </p:cNvGrpSpPr>
            <p:nvPr/>
          </p:nvGrpSpPr>
          <p:grpSpPr bwMode="auto">
            <a:xfrm rot="-1372870">
              <a:off x="1023" y="88"/>
              <a:ext cx="177" cy="203"/>
              <a:chOff x="4128" y="1104"/>
              <a:chExt cx="136" cy="233"/>
            </a:xfrm>
          </p:grpSpPr>
          <p:grpSp>
            <p:nvGrpSpPr>
              <p:cNvPr id="11430" name="Group 143"/>
              <p:cNvGrpSpPr>
                <a:grpSpLocks/>
              </p:cNvGrpSpPr>
              <p:nvPr/>
            </p:nvGrpSpPr>
            <p:grpSpPr bwMode="auto">
              <a:xfrm>
                <a:off x="4128" y="1200"/>
                <a:ext cx="136" cy="137"/>
                <a:chOff x="3304" y="1343"/>
                <a:chExt cx="136" cy="137"/>
              </a:xfrm>
            </p:grpSpPr>
            <p:sp>
              <p:nvSpPr>
                <p:cNvPr id="11432" name="Freeform 144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33" name="Freeform 145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431" name="AutoShape 146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48" cy="96"/>
              </a:xfrm>
              <a:prstGeom prst="star8">
                <a:avLst>
                  <a:gd name="adj" fmla="val 3825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1322" name="Group 147"/>
          <p:cNvGrpSpPr>
            <a:grpSpLocks/>
          </p:cNvGrpSpPr>
          <p:nvPr/>
        </p:nvGrpSpPr>
        <p:grpSpPr bwMode="auto">
          <a:xfrm rot="-383804">
            <a:off x="5235575" y="2970213"/>
            <a:ext cx="952500" cy="828675"/>
            <a:chOff x="3643" y="3670"/>
            <a:chExt cx="720" cy="650"/>
          </a:xfrm>
        </p:grpSpPr>
        <p:grpSp>
          <p:nvGrpSpPr>
            <p:cNvPr id="11412" name="Group 148"/>
            <p:cNvGrpSpPr>
              <a:grpSpLocks/>
            </p:cNvGrpSpPr>
            <p:nvPr/>
          </p:nvGrpSpPr>
          <p:grpSpPr bwMode="auto">
            <a:xfrm>
              <a:off x="3729" y="3745"/>
              <a:ext cx="578" cy="575"/>
              <a:chOff x="1248" y="2749"/>
              <a:chExt cx="1270" cy="1312"/>
            </a:xfrm>
          </p:grpSpPr>
          <p:sp>
            <p:nvSpPr>
              <p:cNvPr id="11422" name="Oval 149"/>
              <p:cNvSpPr>
                <a:spLocks noChangeArrowheads="1"/>
              </p:cNvSpPr>
              <p:nvPr/>
            </p:nvSpPr>
            <p:spPr bwMode="auto">
              <a:xfrm>
                <a:off x="1248" y="2749"/>
                <a:ext cx="1270" cy="131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C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23" name="Oval 150"/>
              <p:cNvSpPr>
                <a:spLocks noChangeArrowheads="1"/>
              </p:cNvSpPr>
              <p:nvPr/>
            </p:nvSpPr>
            <p:spPr bwMode="auto">
              <a:xfrm>
                <a:off x="1622" y="3247"/>
                <a:ext cx="589" cy="651"/>
              </a:xfrm>
              <a:prstGeom prst="ellipse">
                <a:avLst/>
              </a:prstGeom>
              <a:gradFill rotWithShape="0">
                <a:gsLst>
                  <a:gs pos="0">
                    <a:srgbClr val="DAA2B5"/>
                  </a:gs>
                  <a:gs pos="100000">
                    <a:srgbClr val="990033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13" name="Group 151"/>
            <p:cNvGrpSpPr>
              <a:grpSpLocks/>
            </p:cNvGrpSpPr>
            <p:nvPr/>
          </p:nvGrpSpPr>
          <p:grpSpPr bwMode="auto">
            <a:xfrm rot="-6389331">
              <a:off x="3656" y="4062"/>
              <a:ext cx="120" cy="146"/>
              <a:chOff x="1557" y="1665"/>
              <a:chExt cx="123" cy="164"/>
            </a:xfrm>
          </p:grpSpPr>
          <p:sp>
            <p:nvSpPr>
              <p:cNvPr id="11420" name="Freeform 152"/>
              <p:cNvSpPr>
                <a:spLocks/>
              </p:cNvSpPr>
              <p:nvPr/>
            </p:nvSpPr>
            <p:spPr bwMode="auto">
              <a:xfrm>
                <a:off x="1557" y="1665"/>
                <a:ext cx="54" cy="149"/>
              </a:xfrm>
              <a:custGeom>
                <a:avLst/>
                <a:gdLst>
                  <a:gd name="T0" fmla="*/ 21 w 54"/>
                  <a:gd name="T1" fmla="*/ 104 h 149"/>
                  <a:gd name="T2" fmla="*/ 32 w 54"/>
                  <a:gd name="T3" fmla="*/ 141 h 149"/>
                  <a:gd name="T4" fmla="*/ 42 w 54"/>
                  <a:gd name="T5" fmla="*/ 149 h 149"/>
                  <a:gd name="T6" fmla="*/ 54 w 54"/>
                  <a:gd name="T7" fmla="*/ 138 h 149"/>
                  <a:gd name="T8" fmla="*/ 33 w 54"/>
                  <a:gd name="T9" fmla="*/ 84 h 149"/>
                  <a:gd name="T10" fmla="*/ 39 w 54"/>
                  <a:gd name="T11" fmla="*/ 65 h 149"/>
                  <a:gd name="T12" fmla="*/ 45 w 54"/>
                  <a:gd name="T13" fmla="*/ 50 h 149"/>
                  <a:gd name="T14" fmla="*/ 30 w 54"/>
                  <a:gd name="T15" fmla="*/ 20 h 149"/>
                  <a:gd name="T16" fmla="*/ 15 w 54"/>
                  <a:gd name="T17" fmla="*/ 8 h 149"/>
                  <a:gd name="T18" fmla="*/ 3 w 54"/>
                  <a:gd name="T19" fmla="*/ 3 h 149"/>
                  <a:gd name="T20" fmla="*/ 0 w 54"/>
                  <a:gd name="T21" fmla="*/ 12 h 149"/>
                  <a:gd name="T22" fmla="*/ 26 w 54"/>
                  <a:gd name="T23" fmla="*/ 48 h 149"/>
                  <a:gd name="T24" fmla="*/ 24 w 54"/>
                  <a:gd name="T25" fmla="*/ 95 h 149"/>
                  <a:gd name="T26" fmla="*/ 23 w 54"/>
                  <a:gd name="T27" fmla="*/ 111 h 149"/>
                  <a:gd name="T28" fmla="*/ 21 w 54"/>
                  <a:gd name="T29" fmla="*/ 116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551100"/>
                  </a:gs>
                </a:gsLst>
                <a:lin ang="54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21" name="Freeform 153"/>
              <p:cNvSpPr>
                <a:spLocks/>
              </p:cNvSpPr>
              <p:nvPr/>
            </p:nvSpPr>
            <p:spPr bwMode="auto">
              <a:xfrm flipH="1">
                <a:off x="1584" y="1680"/>
                <a:ext cx="96" cy="149"/>
              </a:xfrm>
              <a:custGeom>
                <a:avLst/>
                <a:gdLst>
                  <a:gd name="T0" fmla="*/ 206836166 w 54"/>
                  <a:gd name="T1" fmla="*/ 104 h 149"/>
                  <a:gd name="T2" fmla="*/ 317991846 w 54"/>
                  <a:gd name="T3" fmla="*/ 141 h 149"/>
                  <a:gd name="T4" fmla="*/ 417308213 w 54"/>
                  <a:gd name="T5" fmla="*/ 149 h 149"/>
                  <a:gd name="T6" fmla="*/ 536560147 w 54"/>
                  <a:gd name="T7" fmla="*/ 138 h 149"/>
                  <a:gd name="T8" fmla="*/ 329731661 w 54"/>
                  <a:gd name="T9" fmla="*/ 84 h 149"/>
                  <a:gd name="T10" fmla="*/ 386610522 w 54"/>
                  <a:gd name="T11" fmla="*/ 65 h 149"/>
                  <a:gd name="T12" fmla="*/ 444775071 w 54"/>
                  <a:gd name="T13" fmla="*/ 50 h 149"/>
                  <a:gd name="T14" fmla="*/ 295057666 w 54"/>
                  <a:gd name="T15" fmla="*/ 20 h 149"/>
                  <a:gd name="T16" fmla="*/ 149584342 w 54"/>
                  <a:gd name="T17" fmla="*/ 8 h 149"/>
                  <a:gd name="T18" fmla="*/ 27964373 w 54"/>
                  <a:gd name="T19" fmla="*/ 3 h 149"/>
                  <a:gd name="T20" fmla="*/ 0 w 54"/>
                  <a:gd name="T21" fmla="*/ 12 h 149"/>
                  <a:gd name="T22" fmla="*/ 258120404 w 54"/>
                  <a:gd name="T23" fmla="*/ 48 h 149"/>
                  <a:gd name="T24" fmla="*/ 238462169 w 54"/>
                  <a:gd name="T25" fmla="*/ 95 h 149"/>
                  <a:gd name="T26" fmla="*/ 229771256 w 54"/>
                  <a:gd name="T27" fmla="*/ 111 h 149"/>
                  <a:gd name="T28" fmla="*/ 206836166 w 54"/>
                  <a:gd name="T29" fmla="*/ 116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14" name="Group 154"/>
            <p:cNvGrpSpPr>
              <a:grpSpLocks/>
            </p:cNvGrpSpPr>
            <p:nvPr/>
          </p:nvGrpSpPr>
          <p:grpSpPr bwMode="auto">
            <a:xfrm rot="6203104">
              <a:off x="4230" y="4061"/>
              <a:ext cx="120" cy="146"/>
              <a:chOff x="1557" y="1665"/>
              <a:chExt cx="123" cy="164"/>
            </a:xfrm>
          </p:grpSpPr>
          <p:sp>
            <p:nvSpPr>
              <p:cNvPr id="11418" name="Freeform 155"/>
              <p:cNvSpPr>
                <a:spLocks/>
              </p:cNvSpPr>
              <p:nvPr/>
            </p:nvSpPr>
            <p:spPr bwMode="auto">
              <a:xfrm>
                <a:off x="1557" y="1665"/>
                <a:ext cx="54" cy="149"/>
              </a:xfrm>
              <a:custGeom>
                <a:avLst/>
                <a:gdLst>
                  <a:gd name="T0" fmla="*/ 21 w 54"/>
                  <a:gd name="T1" fmla="*/ 104 h 149"/>
                  <a:gd name="T2" fmla="*/ 32 w 54"/>
                  <a:gd name="T3" fmla="*/ 141 h 149"/>
                  <a:gd name="T4" fmla="*/ 42 w 54"/>
                  <a:gd name="T5" fmla="*/ 149 h 149"/>
                  <a:gd name="T6" fmla="*/ 54 w 54"/>
                  <a:gd name="T7" fmla="*/ 138 h 149"/>
                  <a:gd name="T8" fmla="*/ 33 w 54"/>
                  <a:gd name="T9" fmla="*/ 84 h 149"/>
                  <a:gd name="T10" fmla="*/ 39 w 54"/>
                  <a:gd name="T11" fmla="*/ 65 h 149"/>
                  <a:gd name="T12" fmla="*/ 45 w 54"/>
                  <a:gd name="T13" fmla="*/ 50 h 149"/>
                  <a:gd name="T14" fmla="*/ 30 w 54"/>
                  <a:gd name="T15" fmla="*/ 20 h 149"/>
                  <a:gd name="T16" fmla="*/ 15 w 54"/>
                  <a:gd name="T17" fmla="*/ 8 h 149"/>
                  <a:gd name="T18" fmla="*/ 3 w 54"/>
                  <a:gd name="T19" fmla="*/ 3 h 149"/>
                  <a:gd name="T20" fmla="*/ 0 w 54"/>
                  <a:gd name="T21" fmla="*/ 12 h 149"/>
                  <a:gd name="T22" fmla="*/ 26 w 54"/>
                  <a:gd name="T23" fmla="*/ 48 h 149"/>
                  <a:gd name="T24" fmla="*/ 24 w 54"/>
                  <a:gd name="T25" fmla="*/ 95 h 149"/>
                  <a:gd name="T26" fmla="*/ 23 w 54"/>
                  <a:gd name="T27" fmla="*/ 111 h 149"/>
                  <a:gd name="T28" fmla="*/ 21 w 54"/>
                  <a:gd name="T29" fmla="*/ 116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551100"/>
                  </a:gs>
                </a:gsLst>
                <a:lin ang="54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19" name="Freeform 156"/>
              <p:cNvSpPr>
                <a:spLocks/>
              </p:cNvSpPr>
              <p:nvPr/>
            </p:nvSpPr>
            <p:spPr bwMode="auto">
              <a:xfrm flipH="1">
                <a:off x="1584" y="1680"/>
                <a:ext cx="96" cy="149"/>
              </a:xfrm>
              <a:custGeom>
                <a:avLst/>
                <a:gdLst>
                  <a:gd name="T0" fmla="*/ 206836166 w 54"/>
                  <a:gd name="T1" fmla="*/ 104 h 149"/>
                  <a:gd name="T2" fmla="*/ 317991846 w 54"/>
                  <a:gd name="T3" fmla="*/ 141 h 149"/>
                  <a:gd name="T4" fmla="*/ 417308213 w 54"/>
                  <a:gd name="T5" fmla="*/ 149 h 149"/>
                  <a:gd name="T6" fmla="*/ 536560147 w 54"/>
                  <a:gd name="T7" fmla="*/ 138 h 149"/>
                  <a:gd name="T8" fmla="*/ 329731661 w 54"/>
                  <a:gd name="T9" fmla="*/ 84 h 149"/>
                  <a:gd name="T10" fmla="*/ 386610522 w 54"/>
                  <a:gd name="T11" fmla="*/ 65 h 149"/>
                  <a:gd name="T12" fmla="*/ 444775071 w 54"/>
                  <a:gd name="T13" fmla="*/ 50 h 149"/>
                  <a:gd name="T14" fmla="*/ 295057666 w 54"/>
                  <a:gd name="T15" fmla="*/ 20 h 149"/>
                  <a:gd name="T16" fmla="*/ 149584342 w 54"/>
                  <a:gd name="T17" fmla="*/ 8 h 149"/>
                  <a:gd name="T18" fmla="*/ 27964373 w 54"/>
                  <a:gd name="T19" fmla="*/ 3 h 149"/>
                  <a:gd name="T20" fmla="*/ 0 w 54"/>
                  <a:gd name="T21" fmla="*/ 12 h 149"/>
                  <a:gd name="T22" fmla="*/ 258120404 w 54"/>
                  <a:gd name="T23" fmla="*/ 48 h 149"/>
                  <a:gd name="T24" fmla="*/ 238462169 w 54"/>
                  <a:gd name="T25" fmla="*/ 95 h 149"/>
                  <a:gd name="T26" fmla="*/ 229771256 w 54"/>
                  <a:gd name="T27" fmla="*/ 111 h 149"/>
                  <a:gd name="T28" fmla="*/ 206836166 w 54"/>
                  <a:gd name="T29" fmla="*/ 116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415" name="Group 157"/>
            <p:cNvGrpSpPr>
              <a:grpSpLocks/>
            </p:cNvGrpSpPr>
            <p:nvPr/>
          </p:nvGrpSpPr>
          <p:grpSpPr bwMode="auto">
            <a:xfrm rot="-364045">
              <a:off x="3928" y="3670"/>
              <a:ext cx="120" cy="146"/>
              <a:chOff x="1557" y="1665"/>
              <a:chExt cx="123" cy="164"/>
            </a:xfrm>
          </p:grpSpPr>
          <p:sp>
            <p:nvSpPr>
              <p:cNvPr id="11416" name="Freeform 158"/>
              <p:cNvSpPr>
                <a:spLocks/>
              </p:cNvSpPr>
              <p:nvPr/>
            </p:nvSpPr>
            <p:spPr bwMode="auto">
              <a:xfrm>
                <a:off x="1557" y="1665"/>
                <a:ext cx="54" cy="149"/>
              </a:xfrm>
              <a:custGeom>
                <a:avLst/>
                <a:gdLst>
                  <a:gd name="T0" fmla="*/ 21 w 54"/>
                  <a:gd name="T1" fmla="*/ 104 h 149"/>
                  <a:gd name="T2" fmla="*/ 32 w 54"/>
                  <a:gd name="T3" fmla="*/ 141 h 149"/>
                  <a:gd name="T4" fmla="*/ 42 w 54"/>
                  <a:gd name="T5" fmla="*/ 149 h 149"/>
                  <a:gd name="T6" fmla="*/ 54 w 54"/>
                  <a:gd name="T7" fmla="*/ 138 h 149"/>
                  <a:gd name="T8" fmla="*/ 33 w 54"/>
                  <a:gd name="T9" fmla="*/ 84 h 149"/>
                  <a:gd name="T10" fmla="*/ 39 w 54"/>
                  <a:gd name="T11" fmla="*/ 65 h 149"/>
                  <a:gd name="T12" fmla="*/ 45 w 54"/>
                  <a:gd name="T13" fmla="*/ 50 h 149"/>
                  <a:gd name="T14" fmla="*/ 30 w 54"/>
                  <a:gd name="T15" fmla="*/ 20 h 149"/>
                  <a:gd name="T16" fmla="*/ 15 w 54"/>
                  <a:gd name="T17" fmla="*/ 8 h 149"/>
                  <a:gd name="T18" fmla="*/ 3 w 54"/>
                  <a:gd name="T19" fmla="*/ 3 h 149"/>
                  <a:gd name="T20" fmla="*/ 0 w 54"/>
                  <a:gd name="T21" fmla="*/ 12 h 149"/>
                  <a:gd name="T22" fmla="*/ 26 w 54"/>
                  <a:gd name="T23" fmla="*/ 48 h 149"/>
                  <a:gd name="T24" fmla="*/ 24 w 54"/>
                  <a:gd name="T25" fmla="*/ 95 h 149"/>
                  <a:gd name="T26" fmla="*/ 23 w 54"/>
                  <a:gd name="T27" fmla="*/ 111 h 149"/>
                  <a:gd name="T28" fmla="*/ 21 w 54"/>
                  <a:gd name="T29" fmla="*/ 116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551100"/>
                  </a:gs>
                </a:gsLst>
                <a:lin ang="54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17" name="Freeform 159"/>
              <p:cNvSpPr>
                <a:spLocks/>
              </p:cNvSpPr>
              <p:nvPr/>
            </p:nvSpPr>
            <p:spPr bwMode="auto">
              <a:xfrm flipH="1">
                <a:off x="1584" y="1680"/>
                <a:ext cx="96" cy="149"/>
              </a:xfrm>
              <a:custGeom>
                <a:avLst/>
                <a:gdLst>
                  <a:gd name="T0" fmla="*/ 206836166 w 54"/>
                  <a:gd name="T1" fmla="*/ 104 h 149"/>
                  <a:gd name="T2" fmla="*/ 317991846 w 54"/>
                  <a:gd name="T3" fmla="*/ 141 h 149"/>
                  <a:gd name="T4" fmla="*/ 417308213 w 54"/>
                  <a:gd name="T5" fmla="*/ 149 h 149"/>
                  <a:gd name="T6" fmla="*/ 536560147 w 54"/>
                  <a:gd name="T7" fmla="*/ 138 h 149"/>
                  <a:gd name="T8" fmla="*/ 329731661 w 54"/>
                  <a:gd name="T9" fmla="*/ 84 h 149"/>
                  <a:gd name="T10" fmla="*/ 386610522 w 54"/>
                  <a:gd name="T11" fmla="*/ 65 h 149"/>
                  <a:gd name="T12" fmla="*/ 444775071 w 54"/>
                  <a:gd name="T13" fmla="*/ 50 h 149"/>
                  <a:gd name="T14" fmla="*/ 295057666 w 54"/>
                  <a:gd name="T15" fmla="*/ 20 h 149"/>
                  <a:gd name="T16" fmla="*/ 149584342 w 54"/>
                  <a:gd name="T17" fmla="*/ 8 h 149"/>
                  <a:gd name="T18" fmla="*/ 27964373 w 54"/>
                  <a:gd name="T19" fmla="*/ 3 h 149"/>
                  <a:gd name="T20" fmla="*/ 0 w 54"/>
                  <a:gd name="T21" fmla="*/ 12 h 149"/>
                  <a:gd name="T22" fmla="*/ 258120404 w 54"/>
                  <a:gd name="T23" fmla="*/ 48 h 149"/>
                  <a:gd name="T24" fmla="*/ 238462169 w 54"/>
                  <a:gd name="T25" fmla="*/ 95 h 149"/>
                  <a:gd name="T26" fmla="*/ 229771256 w 54"/>
                  <a:gd name="T27" fmla="*/ 111 h 149"/>
                  <a:gd name="T28" fmla="*/ 206836166 w 54"/>
                  <a:gd name="T29" fmla="*/ 116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04137" name="Group 160"/>
          <p:cNvGrpSpPr>
            <a:grpSpLocks/>
          </p:cNvGrpSpPr>
          <p:nvPr/>
        </p:nvGrpSpPr>
        <p:grpSpPr bwMode="auto">
          <a:xfrm>
            <a:off x="4752975" y="3738563"/>
            <a:ext cx="2011363" cy="650875"/>
            <a:chOff x="2994" y="2355"/>
            <a:chExt cx="1267" cy="410"/>
          </a:xfrm>
        </p:grpSpPr>
        <p:sp>
          <p:nvSpPr>
            <p:cNvPr id="11409" name="Text Box 161"/>
            <p:cNvSpPr txBox="1">
              <a:spLocks noChangeArrowheads="1"/>
            </p:cNvSpPr>
            <p:nvPr/>
          </p:nvSpPr>
          <p:spPr bwMode="auto">
            <a:xfrm>
              <a:off x="2994" y="2562"/>
              <a:ext cx="2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000" b="1">
                  <a:latin typeface="Times"/>
                </a:rPr>
                <a:t>IL-1</a:t>
              </a:r>
              <a:endParaRPr lang="fr-FR" sz="1000" b="1">
                <a:latin typeface="Symbol" pitchFamily="18" charset="2"/>
              </a:endParaRPr>
            </a:p>
          </p:txBody>
        </p:sp>
        <p:sp>
          <p:nvSpPr>
            <p:cNvPr id="11410" name="Text Box 162"/>
            <p:cNvSpPr txBox="1">
              <a:spLocks noChangeArrowheads="1"/>
            </p:cNvSpPr>
            <p:nvPr/>
          </p:nvSpPr>
          <p:spPr bwMode="auto">
            <a:xfrm>
              <a:off x="3860" y="2611"/>
              <a:ext cx="4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000" b="1">
                  <a:latin typeface="Times"/>
                </a:rPr>
                <a:t>éotaxine</a:t>
              </a:r>
              <a:endParaRPr lang="fr-FR" sz="1000" b="1">
                <a:latin typeface="Symbol" pitchFamily="18" charset="2"/>
              </a:endParaRPr>
            </a:p>
          </p:txBody>
        </p:sp>
        <p:sp>
          <p:nvSpPr>
            <p:cNvPr id="11411" name="Text Box 163"/>
            <p:cNvSpPr txBox="1">
              <a:spLocks noChangeArrowheads="1"/>
            </p:cNvSpPr>
            <p:nvPr/>
          </p:nvSpPr>
          <p:spPr bwMode="auto">
            <a:xfrm>
              <a:off x="2994" y="2355"/>
              <a:ext cx="2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000" b="1">
                  <a:latin typeface="Times"/>
                </a:rPr>
                <a:t>IL-5</a:t>
              </a:r>
              <a:endParaRPr lang="fr-FR" sz="1000" b="1">
                <a:latin typeface="Symbol" pitchFamily="18" charset="2"/>
              </a:endParaRPr>
            </a:p>
          </p:txBody>
        </p:sp>
      </p:grpSp>
      <p:grpSp>
        <p:nvGrpSpPr>
          <p:cNvPr id="11324" name="Group 164"/>
          <p:cNvGrpSpPr>
            <a:grpSpLocks/>
          </p:cNvGrpSpPr>
          <p:nvPr/>
        </p:nvGrpSpPr>
        <p:grpSpPr bwMode="auto">
          <a:xfrm>
            <a:off x="5403850" y="4368800"/>
            <a:ext cx="757238" cy="701675"/>
            <a:chOff x="2340" y="3438"/>
            <a:chExt cx="349" cy="388"/>
          </a:xfrm>
        </p:grpSpPr>
        <p:sp>
          <p:nvSpPr>
            <p:cNvPr id="11395" name="Freeform 165" descr="10%"/>
            <p:cNvSpPr>
              <a:spLocks/>
            </p:cNvSpPr>
            <p:nvPr/>
          </p:nvSpPr>
          <p:spPr bwMode="auto">
            <a:xfrm>
              <a:off x="2340" y="3438"/>
              <a:ext cx="349" cy="388"/>
            </a:xfrm>
            <a:custGeom>
              <a:avLst/>
              <a:gdLst>
                <a:gd name="T0" fmla="*/ 105 w 349"/>
                <a:gd name="T1" fmla="*/ 6 h 388"/>
                <a:gd name="T2" fmla="*/ 87 w 349"/>
                <a:gd name="T3" fmla="*/ 21 h 388"/>
                <a:gd name="T4" fmla="*/ 66 w 349"/>
                <a:gd name="T5" fmla="*/ 36 h 388"/>
                <a:gd name="T6" fmla="*/ 45 w 349"/>
                <a:gd name="T7" fmla="*/ 54 h 388"/>
                <a:gd name="T8" fmla="*/ 30 w 349"/>
                <a:gd name="T9" fmla="*/ 72 h 388"/>
                <a:gd name="T10" fmla="*/ 21 w 349"/>
                <a:gd name="T11" fmla="*/ 90 h 388"/>
                <a:gd name="T12" fmla="*/ 12 w 349"/>
                <a:gd name="T13" fmla="*/ 108 h 388"/>
                <a:gd name="T14" fmla="*/ 9 w 349"/>
                <a:gd name="T15" fmla="*/ 129 h 388"/>
                <a:gd name="T16" fmla="*/ 3 w 349"/>
                <a:gd name="T17" fmla="*/ 147 h 388"/>
                <a:gd name="T18" fmla="*/ 0 w 349"/>
                <a:gd name="T19" fmla="*/ 165 h 388"/>
                <a:gd name="T20" fmla="*/ 0 w 349"/>
                <a:gd name="T21" fmla="*/ 183 h 388"/>
                <a:gd name="T22" fmla="*/ 0 w 349"/>
                <a:gd name="T23" fmla="*/ 204 h 388"/>
                <a:gd name="T24" fmla="*/ 0 w 349"/>
                <a:gd name="T25" fmla="*/ 222 h 388"/>
                <a:gd name="T26" fmla="*/ 0 w 349"/>
                <a:gd name="T27" fmla="*/ 240 h 388"/>
                <a:gd name="T28" fmla="*/ 3 w 349"/>
                <a:gd name="T29" fmla="*/ 258 h 388"/>
                <a:gd name="T30" fmla="*/ 15 w 349"/>
                <a:gd name="T31" fmla="*/ 273 h 388"/>
                <a:gd name="T32" fmla="*/ 42 w 349"/>
                <a:gd name="T33" fmla="*/ 285 h 388"/>
                <a:gd name="T34" fmla="*/ 57 w 349"/>
                <a:gd name="T35" fmla="*/ 303 h 388"/>
                <a:gd name="T36" fmla="*/ 75 w 349"/>
                <a:gd name="T37" fmla="*/ 324 h 388"/>
                <a:gd name="T38" fmla="*/ 90 w 349"/>
                <a:gd name="T39" fmla="*/ 339 h 388"/>
                <a:gd name="T40" fmla="*/ 105 w 349"/>
                <a:gd name="T41" fmla="*/ 357 h 388"/>
                <a:gd name="T42" fmla="*/ 123 w 349"/>
                <a:gd name="T43" fmla="*/ 372 h 388"/>
                <a:gd name="T44" fmla="*/ 153 w 349"/>
                <a:gd name="T45" fmla="*/ 375 h 388"/>
                <a:gd name="T46" fmla="*/ 174 w 349"/>
                <a:gd name="T47" fmla="*/ 378 h 388"/>
                <a:gd name="T48" fmla="*/ 207 w 349"/>
                <a:gd name="T49" fmla="*/ 387 h 388"/>
                <a:gd name="T50" fmla="*/ 228 w 349"/>
                <a:gd name="T51" fmla="*/ 387 h 388"/>
                <a:gd name="T52" fmla="*/ 249 w 349"/>
                <a:gd name="T53" fmla="*/ 375 h 388"/>
                <a:gd name="T54" fmla="*/ 273 w 349"/>
                <a:gd name="T55" fmla="*/ 360 h 388"/>
                <a:gd name="T56" fmla="*/ 291 w 349"/>
                <a:gd name="T57" fmla="*/ 345 h 388"/>
                <a:gd name="T58" fmla="*/ 306 w 349"/>
                <a:gd name="T59" fmla="*/ 327 h 388"/>
                <a:gd name="T60" fmla="*/ 327 w 349"/>
                <a:gd name="T61" fmla="*/ 312 h 388"/>
                <a:gd name="T62" fmla="*/ 333 w 349"/>
                <a:gd name="T63" fmla="*/ 279 h 388"/>
                <a:gd name="T64" fmla="*/ 333 w 349"/>
                <a:gd name="T65" fmla="*/ 237 h 388"/>
                <a:gd name="T66" fmla="*/ 336 w 349"/>
                <a:gd name="T67" fmla="*/ 219 h 388"/>
                <a:gd name="T68" fmla="*/ 342 w 349"/>
                <a:gd name="T69" fmla="*/ 201 h 388"/>
                <a:gd name="T70" fmla="*/ 348 w 349"/>
                <a:gd name="T71" fmla="*/ 183 h 388"/>
                <a:gd name="T72" fmla="*/ 348 w 349"/>
                <a:gd name="T73" fmla="*/ 165 h 388"/>
                <a:gd name="T74" fmla="*/ 345 w 349"/>
                <a:gd name="T75" fmla="*/ 147 h 388"/>
                <a:gd name="T76" fmla="*/ 339 w 349"/>
                <a:gd name="T77" fmla="*/ 129 h 388"/>
                <a:gd name="T78" fmla="*/ 324 w 349"/>
                <a:gd name="T79" fmla="*/ 114 h 388"/>
                <a:gd name="T80" fmla="*/ 306 w 349"/>
                <a:gd name="T81" fmla="*/ 102 h 388"/>
                <a:gd name="T82" fmla="*/ 288 w 349"/>
                <a:gd name="T83" fmla="*/ 84 h 388"/>
                <a:gd name="T84" fmla="*/ 276 w 349"/>
                <a:gd name="T85" fmla="*/ 66 h 388"/>
                <a:gd name="T86" fmla="*/ 264 w 349"/>
                <a:gd name="T87" fmla="*/ 48 h 388"/>
                <a:gd name="T88" fmla="*/ 252 w 349"/>
                <a:gd name="T89" fmla="*/ 33 h 388"/>
                <a:gd name="T90" fmla="*/ 210 w 349"/>
                <a:gd name="T91" fmla="*/ 18 h 388"/>
                <a:gd name="T92" fmla="*/ 192 w 349"/>
                <a:gd name="T93" fmla="*/ 9 h 388"/>
                <a:gd name="T94" fmla="*/ 171 w 349"/>
                <a:gd name="T95" fmla="*/ 6 h 388"/>
                <a:gd name="T96" fmla="*/ 144 w 349"/>
                <a:gd name="T97" fmla="*/ 0 h 388"/>
                <a:gd name="T98" fmla="*/ 126 w 349"/>
                <a:gd name="T99" fmla="*/ 0 h 388"/>
                <a:gd name="T100" fmla="*/ 108 w 349"/>
                <a:gd name="T101" fmla="*/ 3 h 388"/>
                <a:gd name="T102" fmla="*/ 108 w 349"/>
                <a:gd name="T103" fmla="*/ 18 h 3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9"/>
                <a:gd name="T157" fmla="*/ 0 h 388"/>
                <a:gd name="T158" fmla="*/ 349 w 349"/>
                <a:gd name="T159" fmla="*/ 388 h 3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9" h="388">
                  <a:moveTo>
                    <a:pt x="108" y="18"/>
                  </a:moveTo>
                  <a:lnTo>
                    <a:pt x="105" y="6"/>
                  </a:lnTo>
                  <a:lnTo>
                    <a:pt x="96" y="12"/>
                  </a:lnTo>
                  <a:lnTo>
                    <a:pt x="87" y="21"/>
                  </a:lnTo>
                  <a:lnTo>
                    <a:pt x="78" y="27"/>
                  </a:lnTo>
                  <a:lnTo>
                    <a:pt x="66" y="36"/>
                  </a:lnTo>
                  <a:lnTo>
                    <a:pt x="57" y="45"/>
                  </a:lnTo>
                  <a:lnTo>
                    <a:pt x="45" y="54"/>
                  </a:lnTo>
                  <a:lnTo>
                    <a:pt x="36" y="63"/>
                  </a:lnTo>
                  <a:lnTo>
                    <a:pt x="30" y="72"/>
                  </a:lnTo>
                  <a:lnTo>
                    <a:pt x="24" y="81"/>
                  </a:lnTo>
                  <a:lnTo>
                    <a:pt x="21" y="90"/>
                  </a:lnTo>
                  <a:lnTo>
                    <a:pt x="15" y="99"/>
                  </a:lnTo>
                  <a:lnTo>
                    <a:pt x="12" y="108"/>
                  </a:lnTo>
                  <a:lnTo>
                    <a:pt x="12" y="117"/>
                  </a:lnTo>
                  <a:lnTo>
                    <a:pt x="9" y="129"/>
                  </a:lnTo>
                  <a:lnTo>
                    <a:pt x="6" y="138"/>
                  </a:lnTo>
                  <a:lnTo>
                    <a:pt x="3" y="147"/>
                  </a:lnTo>
                  <a:lnTo>
                    <a:pt x="3" y="156"/>
                  </a:lnTo>
                  <a:lnTo>
                    <a:pt x="0" y="165"/>
                  </a:lnTo>
                  <a:lnTo>
                    <a:pt x="0" y="174"/>
                  </a:lnTo>
                  <a:lnTo>
                    <a:pt x="0" y="183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0" y="213"/>
                  </a:lnTo>
                  <a:lnTo>
                    <a:pt x="0" y="222"/>
                  </a:lnTo>
                  <a:lnTo>
                    <a:pt x="0" y="231"/>
                  </a:lnTo>
                  <a:lnTo>
                    <a:pt x="0" y="240"/>
                  </a:lnTo>
                  <a:lnTo>
                    <a:pt x="0" y="249"/>
                  </a:lnTo>
                  <a:lnTo>
                    <a:pt x="3" y="258"/>
                  </a:lnTo>
                  <a:lnTo>
                    <a:pt x="6" y="267"/>
                  </a:lnTo>
                  <a:lnTo>
                    <a:pt x="15" y="273"/>
                  </a:lnTo>
                  <a:lnTo>
                    <a:pt x="24" y="282"/>
                  </a:lnTo>
                  <a:lnTo>
                    <a:pt x="42" y="285"/>
                  </a:lnTo>
                  <a:lnTo>
                    <a:pt x="48" y="297"/>
                  </a:lnTo>
                  <a:lnTo>
                    <a:pt x="57" y="303"/>
                  </a:lnTo>
                  <a:lnTo>
                    <a:pt x="66" y="315"/>
                  </a:lnTo>
                  <a:lnTo>
                    <a:pt x="75" y="324"/>
                  </a:lnTo>
                  <a:lnTo>
                    <a:pt x="81" y="333"/>
                  </a:lnTo>
                  <a:lnTo>
                    <a:pt x="90" y="339"/>
                  </a:lnTo>
                  <a:lnTo>
                    <a:pt x="96" y="348"/>
                  </a:lnTo>
                  <a:lnTo>
                    <a:pt x="105" y="357"/>
                  </a:lnTo>
                  <a:lnTo>
                    <a:pt x="114" y="363"/>
                  </a:lnTo>
                  <a:lnTo>
                    <a:pt x="123" y="372"/>
                  </a:lnTo>
                  <a:lnTo>
                    <a:pt x="132" y="372"/>
                  </a:lnTo>
                  <a:lnTo>
                    <a:pt x="153" y="375"/>
                  </a:lnTo>
                  <a:lnTo>
                    <a:pt x="162" y="375"/>
                  </a:lnTo>
                  <a:lnTo>
                    <a:pt x="174" y="378"/>
                  </a:lnTo>
                  <a:lnTo>
                    <a:pt x="198" y="384"/>
                  </a:lnTo>
                  <a:lnTo>
                    <a:pt x="207" y="387"/>
                  </a:lnTo>
                  <a:lnTo>
                    <a:pt x="219" y="387"/>
                  </a:lnTo>
                  <a:lnTo>
                    <a:pt x="228" y="387"/>
                  </a:lnTo>
                  <a:lnTo>
                    <a:pt x="240" y="381"/>
                  </a:lnTo>
                  <a:lnTo>
                    <a:pt x="249" y="375"/>
                  </a:lnTo>
                  <a:lnTo>
                    <a:pt x="261" y="366"/>
                  </a:lnTo>
                  <a:lnTo>
                    <a:pt x="273" y="360"/>
                  </a:lnTo>
                  <a:lnTo>
                    <a:pt x="282" y="354"/>
                  </a:lnTo>
                  <a:lnTo>
                    <a:pt x="291" y="345"/>
                  </a:lnTo>
                  <a:lnTo>
                    <a:pt x="297" y="336"/>
                  </a:lnTo>
                  <a:lnTo>
                    <a:pt x="306" y="327"/>
                  </a:lnTo>
                  <a:lnTo>
                    <a:pt x="315" y="321"/>
                  </a:lnTo>
                  <a:lnTo>
                    <a:pt x="327" y="312"/>
                  </a:lnTo>
                  <a:lnTo>
                    <a:pt x="330" y="303"/>
                  </a:lnTo>
                  <a:lnTo>
                    <a:pt x="333" y="279"/>
                  </a:lnTo>
                  <a:lnTo>
                    <a:pt x="333" y="255"/>
                  </a:lnTo>
                  <a:lnTo>
                    <a:pt x="333" y="237"/>
                  </a:lnTo>
                  <a:lnTo>
                    <a:pt x="333" y="228"/>
                  </a:lnTo>
                  <a:lnTo>
                    <a:pt x="336" y="219"/>
                  </a:lnTo>
                  <a:lnTo>
                    <a:pt x="339" y="210"/>
                  </a:lnTo>
                  <a:lnTo>
                    <a:pt x="342" y="201"/>
                  </a:lnTo>
                  <a:lnTo>
                    <a:pt x="345" y="192"/>
                  </a:lnTo>
                  <a:lnTo>
                    <a:pt x="348" y="183"/>
                  </a:lnTo>
                  <a:lnTo>
                    <a:pt x="348" y="174"/>
                  </a:lnTo>
                  <a:lnTo>
                    <a:pt x="348" y="165"/>
                  </a:lnTo>
                  <a:lnTo>
                    <a:pt x="348" y="156"/>
                  </a:lnTo>
                  <a:lnTo>
                    <a:pt x="345" y="147"/>
                  </a:lnTo>
                  <a:lnTo>
                    <a:pt x="342" y="138"/>
                  </a:lnTo>
                  <a:lnTo>
                    <a:pt x="339" y="129"/>
                  </a:lnTo>
                  <a:lnTo>
                    <a:pt x="333" y="120"/>
                  </a:lnTo>
                  <a:lnTo>
                    <a:pt x="324" y="114"/>
                  </a:lnTo>
                  <a:lnTo>
                    <a:pt x="315" y="108"/>
                  </a:lnTo>
                  <a:lnTo>
                    <a:pt x="306" y="102"/>
                  </a:lnTo>
                  <a:lnTo>
                    <a:pt x="297" y="93"/>
                  </a:lnTo>
                  <a:lnTo>
                    <a:pt x="288" y="84"/>
                  </a:lnTo>
                  <a:lnTo>
                    <a:pt x="282" y="75"/>
                  </a:lnTo>
                  <a:lnTo>
                    <a:pt x="276" y="66"/>
                  </a:lnTo>
                  <a:lnTo>
                    <a:pt x="270" y="57"/>
                  </a:lnTo>
                  <a:lnTo>
                    <a:pt x="264" y="48"/>
                  </a:lnTo>
                  <a:lnTo>
                    <a:pt x="261" y="39"/>
                  </a:lnTo>
                  <a:lnTo>
                    <a:pt x="252" y="33"/>
                  </a:lnTo>
                  <a:lnTo>
                    <a:pt x="228" y="21"/>
                  </a:lnTo>
                  <a:lnTo>
                    <a:pt x="210" y="18"/>
                  </a:lnTo>
                  <a:lnTo>
                    <a:pt x="201" y="15"/>
                  </a:lnTo>
                  <a:lnTo>
                    <a:pt x="192" y="9"/>
                  </a:lnTo>
                  <a:lnTo>
                    <a:pt x="180" y="9"/>
                  </a:lnTo>
                  <a:lnTo>
                    <a:pt x="171" y="6"/>
                  </a:lnTo>
                  <a:lnTo>
                    <a:pt x="153" y="3"/>
                  </a:lnTo>
                  <a:lnTo>
                    <a:pt x="144" y="0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17" y="0"/>
                  </a:lnTo>
                  <a:lnTo>
                    <a:pt x="108" y="3"/>
                  </a:lnTo>
                  <a:lnTo>
                    <a:pt x="108" y="18"/>
                  </a:lnTo>
                </a:path>
              </a:pathLst>
            </a:custGeom>
            <a:pattFill prst="pct10">
              <a:fgClr>
                <a:srgbClr val="CC0000"/>
              </a:fgClr>
              <a:bgClr>
                <a:schemeClr val="bg1"/>
              </a:bgClr>
            </a:pattFill>
            <a:ln w="12700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96" name="Oval 166"/>
            <p:cNvSpPr>
              <a:spLocks noChangeArrowheads="1"/>
            </p:cNvSpPr>
            <p:nvPr/>
          </p:nvSpPr>
          <p:spPr bwMode="auto">
            <a:xfrm>
              <a:off x="2448" y="3456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E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97" name="Oval 167"/>
            <p:cNvSpPr>
              <a:spLocks noChangeArrowheads="1"/>
            </p:cNvSpPr>
            <p:nvPr/>
          </p:nvSpPr>
          <p:spPr bwMode="auto">
            <a:xfrm>
              <a:off x="2544" y="3504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E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98" name="Oval 168"/>
            <p:cNvSpPr>
              <a:spLocks noChangeArrowheads="1"/>
            </p:cNvSpPr>
            <p:nvPr/>
          </p:nvSpPr>
          <p:spPr bwMode="auto">
            <a:xfrm>
              <a:off x="2496" y="3600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E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99" name="Oval 169"/>
            <p:cNvSpPr>
              <a:spLocks noChangeArrowheads="1"/>
            </p:cNvSpPr>
            <p:nvPr/>
          </p:nvSpPr>
          <p:spPr bwMode="auto">
            <a:xfrm>
              <a:off x="2592" y="3696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E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00" name="Oval 170"/>
            <p:cNvSpPr>
              <a:spLocks noChangeArrowheads="1"/>
            </p:cNvSpPr>
            <p:nvPr/>
          </p:nvSpPr>
          <p:spPr bwMode="auto">
            <a:xfrm>
              <a:off x="2544" y="3696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E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01" name="Oval 171"/>
            <p:cNvSpPr>
              <a:spLocks noChangeArrowheads="1"/>
            </p:cNvSpPr>
            <p:nvPr/>
          </p:nvSpPr>
          <p:spPr bwMode="auto">
            <a:xfrm>
              <a:off x="2448" y="3696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E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02" name="Oval 172"/>
            <p:cNvSpPr>
              <a:spLocks noChangeArrowheads="1"/>
            </p:cNvSpPr>
            <p:nvPr/>
          </p:nvSpPr>
          <p:spPr bwMode="auto">
            <a:xfrm>
              <a:off x="2400" y="3504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E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03" name="Oval 173"/>
            <p:cNvSpPr>
              <a:spLocks noChangeArrowheads="1"/>
            </p:cNvSpPr>
            <p:nvPr/>
          </p:nvSpPr>
          <p:spPr bwMode="auto">
            <a:xfrm>
              <a:off x="2352" y="3600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E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04" name="Oval 174"/>
            <p:cNvSpPr>
              <a:spLocks noChangeArrowheads="1"/>
            </p:cNvSpPr>
            <p:nvPr/>
          </p:nvSpPr>
          <p:spPr bwMode="auto">
            <a:xfrm>
              <a:off x="2496" y="3744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E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05" name="Oval 175"/>
            <p:cNvSpPr>
              <a:spLocks noChangeArrowheads="1"/>
            </p:cNvSpPr>
            <p:nvPr/>
          </p:nvSpPr>
          <p:spPr bwMode="auto">
            <a:xfrm>
              <a:off x="2544" y="3744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E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06" name="Oval 176"/>
            <p:cNvSpPr>
              <a:spLocks noChangeArrowheads="1"/>
            </p:cNvSpPr>
            <p:nvPr/>
          </p:nvSpPr>
          <p:spPr bwMode="auto">
            <a:xfrm>
              <a:off x="2400" y="3696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E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07" name="Oval 177"/>
            <p:cNvSpPr>
              <a:spLocks noChangeArrowheads="1"/>
            </p:cNvSpPr>
            <p:nvPr/>
          </p:nvSpPr>
          <p:spPr bwMode="auto">
            <a:xfrm>
              <a:off x="2592" y="3648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E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08" name="Freeform 178"/>
            <p:cNvSpPr>
              <a:spLocks/>
            </p:cNvSpPr>
            <p:nvPr/>
          </p:nvSpPr>
          <p:spPr bwMode="auto">
            <a:xfrm>
              <a:off x="2400" y="3504"/>
              <a:ext cx="226" cy="202"/>
            </a:xfrm>
            <a:custGeom>
              <a:avLst/>
              <a:gdLst>
                <a:gd name="T0" fmla="*/ 83 w 226"/>
                <a:gd name="T1" fmla="*/ 118 h 202"/>
                <a:gd name="T2" fmla="*/ 86 w 226"/>
                <a:gd name="T3" fmla="*/ 96 h 202"/>
                <a:gd name="T4" fmla="*/ 86 w 226"/>
                <a:gd name="T5" fmla="*/ 75 h 202"/>
                <a:gd name="T6" fmla="*/ 83 w 226"/>
                <a:gd name="T7" fmla="*/ 50 h 202"/>
                <a:gd name="T8" fmla="*/ 72 w 226"/>
                <a:gd name="T9" fmla="*/ 28 h 202"/>
                <a:gd name="T10" fmla="*/ 93 w 226"/>
                <a:gd name="T11" fmla="*/ 25 h 202"/>
                <a:gd name="T12" fmla="*/ 110 w 226"/>
                <a:gd name="T13" fmla="*/ 46 h 202"/>
                <a:gd name="T14" fmla="*/ 131 w 226"/>
                <a:gd name="T15" fmla="*/ 71 h 202"/>
                <a:gd name="T16" fmla="*/ 152 w 226"/>
                <a:gd name="T17" fmla="*/ 89 h 202"/>
                <a:gd name="T18" fmla="*/ 180 w 226"/>
                <a:gd name="T19" fmla="*/ 104 h 202"/>
                <a:gd name="T20" fmla="*/ 204 w 226"/>
                <a:gd name="T21" fmla="*/ 107 h 202"/>
                <a:gd name="T22" fmla="*/ 218 w 226"/>
                <a:gd name="T23" fmla="*/ 89 h 202"/>
                <a:gd name="T24" fmla="*/ 225 w 226"/>
                <a:gd name="T25" fmla="*/ 68 h 202"/>
                <a:gd name="T26" fmla="*/ 225 w 226"/>
                <a:gd name="T27" fmla="*/ 46 h 202"/>
                <a:gd name="T28" fmla="*/ 207 w 226"/>
                <a:gd name="T29" fmla="*/ 25 h 202"/>
                <a:gd name="T30" fmla="*/ 186 w 226"/>
                <a:gd name="T31" fmla="*/ 14 h 202"/>
                <a:gd name="T32" fmla="*/ 162 w 226"/>
                <a:gd name="T33" fmla="*/ 7 h 202"/>
                <a:gd name="T34" fmla="*/ 141 w 226"/>
                <a:gd name="T35" fmla="*/ 0 h 202"/>
                <a:gd name="T36" fmla="*/ 121 w 226"/>
                <a:gd name="T37" fmla="*/ 0 h 202"/>
                <a:gd name="T38" fmla="*/ 100 w 226"/>
                <a:gd name="T39" fmla="*/ 7 h 202"/>
                <a:gd name="T40" fmla="*/ 79 w 226"/>
                <a:gd name="T41" fmla="*/ 21 h 202"/>
                <a:gd name="T42" fmla="*/ 58 w 226"/>
                <a:gd name="T43" fmla="*/ 35 h 202"/>
                <a:gd name="T44" fmla="*/ 38 w 226"/>
                <a:gd name="T45" fmla="*/ 53 h 202"/>
                <a:gd name="T46" fmla="*/ 17 w 226"/>
                <a:gd name="T47" fmla="*/ 71 h 202"/>
                <a:gd name="T48" fmla="*/ 6 w 226"/>
                <a:gd name="T49" fmla="*/ 93 h 202"/>
                <a:gd name="T50" fmla="*/ 3 w 226"/>
                <a:gd name="T51" fmla="*/ 114 h 202"/>
                <a:gd name="T52" fmla="*/ 0 w 226"/>
                <a:gd name="T53" fmla="*/ 136 h 202"/>
                <a:gd name="T54" fmla="*/ 0 w 226"/>
                <a:gd name="T55" fmla="*/ 157 h 202"/>
                <a:gd name="T56" fmla="*/ 0 w 226"/>
                <a:gd name="T57" fmla="*/ 179 h 202"/>
                <a:gd name="T58" fmla="*/ 17 w 226"/>
                <a:gd name="T59" fmla="*/ 197 h 202"/>
                <a:gd name="T60" fmla="*/ 38 w 226"/>
                <a:gd name="T61" fmla="*/ 201 h 202"/>
                <a:gd name="T62" fmla="*/ 58 w 226"/>
                <a:gd name="T63" fmla="*/ 193 h 202"/>
                <a:gd name="T64" fmla="*/ 69 w 226"/>
                <a:gd name="T65" fmla="*/ 172 h 202"/>
                <a:gd name="T66" fmla="*/ 76 w 226"/>
                <a:gd name="T67" fmla="*/ 150 h 202"/>
                <a:gd name="T68" fmla="*/ 83 w 226"/>
                <a:gd name="T69" fmla="*/ 118 h 2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6"/>
                <a:gd name="T106" fmla="*/ 0 h 202"/>
                <a:gd name="T107" fmla="*/ 226 w 226"/>
                <a:gd name="T108" fmla="*/ 202 h 2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6" h="202">
                  <a:moveTo>
                    <a:pt x="76" y="132"/>
                  </a:moveTo>
                  <a:lnTo>
                    <a:pt x="83" y="118"/>
                  </a:lnTo>
                  <a:lnTo>
                    <a:pt x="86" y="107"/>
                  </a:lnTo>
                  <a:lnTo>
                    <a:pt x="86" y="96"/>
                  </a:lnTo>
                  <a:lnTo>
                    <a:pt x="86" y="86"/>
                  </a:lnTo>
                  <a:lnTo>
                    <a:pt x="86" y="75"/>
                  </a:lnTo>
                  <a:lnTo>
                    <a:pt x="86" y="64"/>
                  </a:lnTo>
                  <a:lnTo>
                    <a:pt x="83" y="50"/>
                  </a:lnTo>
                  <a:lnTo>
                    <a:pt x="76" y="39"/>
                  </a:lnTo>
                  <a:lnTo>
                    <a:pt x="72" y="28"/>
                  </a:lnTo>
                  <a:lnTo>
                    <a:pt x="83" y="25"/>
                  </a:lnTo>
                  <a:lnTo>
                    <a:pt x="93" y="25"/>
                  </a:lnTo>
                  <a:lnTo>
                    <a:pt x="103" y="35"/>
                  </a:lnTo>
                  <a:lnTo>
                    <a:pt x="110" y="46"/>
                  </a:lnTo>
                  <a:lnTo>
                    <a:pt x="121" y="61"/>
                  </a:lnTo>
                  <a:lnTo>
                    <a:pt x="131" y="71"/>
                  </a:lnTo>
                  <a:lnTo>
                    <a:pt x="141" y="78"/>
                  </a:lnTo>
                  <a:lnTo>
                    <a:pt x="152" y="89"/>
                  </a:lnTo>
                  <a:lnTo>
                    <a:pt x="166" y="100"/>
                  </a:lnTo>
                  <a:lnTo>
                    <a:pt x="180" y="104"/>
                  </a:lnTo>
                  <a:lnTo>
                    <a:pt x="193" y="107"/>
                  </a:lnTo>
                  <a:lnTo>
                    <a:pt x="204" y="107"/>
                  </a:lnTo>
                  <a:lnTo>
                    <a:pt x="214" y="100"/>
                  </a:lnTo>
                  <a:lnTo>
                    <a:pt x="218" y="89"/>
                  </a:lnTo>
                  <a:lnTo>
                    <a:pt x="225" y="78"/>
                  </a:lnTo>
                  <a:lnTo>
                    <a:pt x="225" y="68"/>
                  </a:lnTo>
                  <a:lnTo>
                    <a:pt x="225" y="57"/>
                  </a:lnTo>
                  <a:lnTo>
                    <a:pt x="225" y="46"/>
                  </a:lnTo>
                  <a:lnTo>
                    <a:pt x="218" y="35"/>
                  </a:lnTo>
                  <a:lnTo>
                    <a:pt x="207" y="25"/>
                  </a:lnTo>
                  <a:lnTo>
                    <a:pt x="197" y="17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62" y="7"/>
                  </a:lnTo>
                  <a:lnTo>
                    <a:pt x="152" y="3"/>
                  </a:lnTo>
                  <a:lnTo>
                    <a:pt x="14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100" y="7"/>
                  </a:lnTo>
                  <a:lnTo>
                    <a:pt x="90" y="14"/>
                  </a:lnTo>
                  <a:lnTo>
                    <a:pt x="79" y="21"/>
                  </a:lnTo>
                  <a:lnTo>
                    <a:pt x="69" y="28"/>
                  </a:lnTo>
                  <a:lnTo>
                    <a:pt x="58" y="35"/>
                  </a:lnTo>
                  <a:lnTo>
                    <a:pt x="48" y="43"/>
                  </a:lnTo>
                  <a:lnTo>
                    <a:pt x="38" y="53"/>
                  </a:lnTo>
                  <a:lnTo>
                    <a:pt x="27" y="64"/>
                  </a:lnTo>
                  <a:lnTo>
                    <a:pt x="17" y="71"/>
                  </a:lnTo>
                  <a:lnTo>
                    <a:pt x="10" y="82"/>
                  </a:lnTo>
                  <a:lnTo>
                    <a:pt x="6" y="93"/>
                  </a:lnTo>
                  <a:lnTo>
                    <a:pt x="3" y="104"/>
                  </a:lnTo>
                  <a:lnTo>
                    <a:pt x="3" y="114"/>
                  </a:lnTo>
                  <a:lnTo>
                    <a:pt x="0" y="125"/>
                  </a:lnTo>
                  <a:lnTo>
                    <a:pt x="0" y="136"/>
                  </a:lnTo>
                  <a:lnTo>
                    <a:pt x="0" y="147"/>
                  </a:lnTo>
                  <a:lnTo>
                    <a:pt x="0" y="157"/>
                  </a:lnTo>
                  <a:lnTo>
                    <a:pt x="0" y="168"/>
                  </a:lnTo>
                  <a:lnTo>
                    <a:pt x="0" y="179"/>
                  </a:lnTo>
                  <a:lnTo>
                    <a:pt x="6" y="190"/>
                  </a:lnTo>
                  <a:lnTo>
                    <a:pt x="17" y="197"/>
                  </a:lnTo>
                  <a:lnTo>
                    <a:pt x="27" y="201"/>
                  </a:lnTo>
                  <a:lnTo>
                    <a:pt x="38" y="201"/>
                  </a:lnTo>
                  <a:lnTo>
                    <a:pt x="48" y="197"/>
                  </a:lnTo>
                  <a:lnTo>
                    <a:pt x="58" y="193"/>
                  </a:lnTo>
                  <a:lnTo>
                    <a:pt x="62" y="183"/>
                  </a:lnTo>
                  <a:lnTo>
                    <a:pt x="69" y="172"/>
                  </a:lnTo>
                  <a:lnTo>
                    <a:pt x="72" y="161"/>
                  </a:lnTo>
                  <a:lnTo>
                    <a:pt x="76" y="150"/>
                  </a:lnTo>
                  <a:lnTo>
                    <a:pt x="76" y="132"/>
                  </a:lnTo>
                  <a:lnTo>
                    <a:pt x="83" y="118"/>
                  </a:lnTo>
                  <a:lnTo>
                    <a:pt x="76" y="13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8E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4307" name="Text Box 179"/>
          <p:cNvSpPr txBox="1">
            <a:spLocks noChangeArrowheads="1"/>
          </p:cNvSpPr>
          <p:nvPr/>
        </p:nvSpPr>
        <p:spPr bwMode="auto">
          <a:xfrm>
            <a:off x="4805363" y="5149850"/>
            <a:ext cx="188277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fr-FR" sz="1600" b="1">
              <a:latin typeface="Times"/>
            </a:endParaRPr>
          </a:p>
          <a:p>
            <a:pPr algn="ctr">
              <a:lnSpc>
                <a:spcPct val="80000"/>
              </a:lnSpc>
            </a:pPr>
            <a:r>
              <a:rPr lang="fr-FR" sz="1400" b="1">
                <a:latin typeface="Times"/>
              </a:rPr>
              <a:t>Cytokines, médiateurs</a:t>
            </a:r>
          </a:p>
          <a:p>
            <a:pPr algn="ctr">
              <a:lnSpc>
                <a:spcPct val="80000"/>
              </a:lnSpc>
            </a:pPr>
            <a:r>
              <a:rPr lang="fr-FR" sz="1400" b="1">
                <a:latin typeface="Times"/>
              </a:rPr>
              <a:t>de l’inflammation</a:t>
            </a:r>
          </a:p>
          <a:p>
            <a:pPr algn="ctr" eaLnBrk="0" hangingPunct="0"/>
            <a:endParaRPr lang="fr-FR" sz="1600" b="1">
              <a:latin typeface="Times"/>
            </a:endParaRPr>
          </a:p>
        </p:txBody>
      </p:sp>
      <p:grpSp>
        <p:nvGrpSpPr>
          <p:cNvPr id="11326" name="Group 180"/>
          <p:cNvGrpSpPr>
            <a:grpSpLocks/>
          </p:cNvGrpSpPr>
          <p:nvPr/>
        </p:nvGrpSpPr>
        <p:grpSpPr bwMode="auto">
          <a:xfrm>
            <a:off x="7391400" y="3948113"/>
            <a:ext cx="639763" cy="690562"/>
            <a:chOff x="4896" y="1152"/>
            <a:chExt cx="431" cy="399"/>
          </a:xfrm>
        </p:grpSpPr>
        <p:sp>
          <p:nvSpPr>
            <p:cNvPr id="11391" name="Freeform 181"/>
            <p:cNvSpPr>
              <a:spLocks/>
            </p:cNvSpPr>
            <p:nvPr/>
          </p:nvSpPr>
          <p:spPr bwMode="auto">
            <a:xfrm>
              <a:off x="4896" y="1152"/>
              <a:ext cx="431" cy="399"/>
            </a:xfrm>
            <a:custGeom>
              <a:avLst/>
              <a:gdLst>
                <a:gd name="T0" fmla="*/ 49 w 431"/>
                <a:gd name="T1" fmla="*/ 114 h 399"/>
                <a:gd name="T2" fmla="*/ 37 w 431"/>
                <a:gd name="T3" fmla="*/ 147 h 399"/>
                <a:gd name="T4" fmla="*/ 19 w 431"/>
                <a:gd name="T5" fmla="*/ 159 h 399"/>
                <a:gd name="T6" fmla="*/ 52 w 431"/>
                <a:gd name="T7" fmla="*/ 258 h 399"/>
                <a:gd name="T8" fmla="*/ 88 w 431"/>
                <a:gd name="T9" fmla="*/ 261 h 399"/>
                <a:gd name="T10" fmla="*/ 106 w 431"/>
                <a:gd name="T11" fmla="*/ 297 h 399"/>
                <a:gd name="T12" fmla="*/ 115 w 431"/>
                <a:gd name="T13" fmla="*/ 339 h 399"/>
                <a:gd name="T14" fmla="*/ 223 w 431"/>
                <a:gd name="T15" fmla="*/ 399 h 399"/>
                <a:gd name="T16" fmla="*/ 256 w 431"/>
                <a:gd name="T17" fmla="*/ 375 h 399"/>
                <a:gd name="T18" fmla="*/ 262 w 431"/>
                <a:gd name="T19" fmla="*/ 327 h 399"/>
                <a:gd name="T20" fmla="*/ 250 w 431"/>
                <a:gd name="T21" fmla="*/ 297 h 399"/>
                <a:gd name="T22" fmla="*/ 232 w 431"/>
                <a:gd name="T23" fmla="*/ 273 h 399"/>
                <a:gd name="T24" fmla="*/ 244 w 431"/>
                <a:gd name="T25" fmla="*/ 252 h 399"/>
                <a:gd name="T26" fmla="*/ 265 w 431"/>
                <a:gd name="T27" fmla="*/ 255 h 399"/>
                <a:gd name="T28" fmla="*/ 322 w 431"/>
                <a:gd name="T29" fmla="*/ 339 h 399"/>
                <a:gd name="T30" fmla="*/ 391 w 431"/>
                <a:gd name="T31" fmla="*/ 303 h 399"/>
                <a:gd name="T32" fmla="*/ 388 w 431"/>
                <a:gd name="T33" fmla="*/ 273 h 399"/>
                <a:gd name="T34" fmla="*/ 382 w 431"/>
                <a:gd name="T35" fmla="*/ 264 h 399"/>
                <a:gd name="T36" fmla="*/ 376 w 431"/>
                <a:gd name="T37" fmla="*/ 246 h 399"/>
                <a:gd name="T38" fmla="*/ 382 w 431"/>
                <a:gd name="T39" fmla="*/ 207 h 399"/>
                <a:gd name="T40" fmla="*/ 421 w 431"/>
                <a:gd name="T41" fmla="*/ 171 h 399"/>
                <a:gd name="T42" fmla="*/ 370 w 431"/>
                <a:gd name="T43" fmla="*/ 75 h 399"/>
                <a:gd name="T44" fmla="*/ 343 w 431"/>
                <a:gd name="T45" fmla="*/ 42 h 399"/>
                <a:gd name="T46" fmla="*/ 313 w 431"/>
                <a:gd name="T47" fmla="*/ 21 h 399"/>
                <a:gd name="T48" fmla="*/ 274 w 431"/>
                <a:gd name="T49" fmla="*/ 3 h 399"/>
                <a:gd name="T50" fmla="*/ 286 w 431"/>
                <a:gd name="T51" fmla="*/ 54 h 399"/>
                <a:gd name="T52" fmla="*/ 277 w 431"/>
                <a:gd name="T53" fmla="*/ 123 h 399"/>
                <a:gd name="T54" fmla="*/ 238 w 431"/>
                <a:gd name="T55" fmla="*/ 69 h 399"/>
                <a:gd name="T56" fmla="*/ 241 w 431"/>
                <a:gd name="T57" fmla="*/ 114 h 399"/>
                <a:gd name="T58" fmla="*/ 247 w 431"/>
                <a:gd name="T59" fmla="*/ 132 h 399"/>
                <a:gd name="T60" fmla="*/ 166 w 431"/>
                <a:gd name="T61" fmla="*/ 87 h 399"/>
                <a:gd name="T62" fmla="*/ 121 w 431"/>
                <a:gd name="T63" fmla="*/ 27 h 399"/>
                <a:gd name="T64" fmla="*/ 76 w 431"/>
                <a:gd name="T65" fmla="*/ 48 h 399"/>
                <a:gd name="T66" fmla="*/ 55 w 431"/>
                <a:gd name="T67" fmla="*/ 87 h 399"/>
                <a:gd name="T68" fmla="*/ 49 w 431"/>
                <a:gd name="T69" fmla="*/ 114 h 3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1"/>
                <a:gd name="T106" fmla="*/ 0 h 399"/>
                <a:gd name="T107" fmla="*/ 431 w 431"/>
                <a:gd name="T108" fmla="*/ 399 h 3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1" h="399">
                  <a:moveTo>
                    <a:pt x="49" y="114"/>
                  </a:moveTo>
                  <a:cubicBezTo>
                    <a:pt x="47" y="130"/>
                    <a:pt x="49" y="136"/>
                    <a:pt x="37" y="147"/>
                  </a:cubicBezTo>
                  <a:cubicBezTo>
                    <a:pt x="32" y="152"/>
                    <a:pt x="19" y="159"/>
                    <a:pt x="19" y="159"/>
                  </a:cubicBezTo>
                  <a:cubicBezTo>
                    <a:pt x="0" y="187"/>
                    <a:pt x="12" y="251"/>
                    <a:pt x="52" y="258"/>
                  </a:cubicBezTo>
                  <a:cubicBezTo>
                    <a:pt x="64" y="260"/>
                    <a:pt x="76" y="260"/>
                    <a:pt x="88" y="261"/>
                  </a:cubicBezTo>
                  <a:cubicBezTo>
                    <a:pt x="97" y="273"/>
                    <a:pt x="104" y="282"/>
                    <a:pt x="106" y="297"/>
                  </a:cubicBezTo>
                  <a:cubicBezTo>
                    <a:pt x="107" y="303"/>
                    <a:pt x="109" y="333"/>
                    <a:pt x="115" y="339"/>
                  </a:cubicBezTo>
                  <a:cubicBezTo>
                    <a:pt x="152" y="376"/>
                    <a:pt x="170" y="394"/>
                    <a:pt x="223" y="399"/>
                  </a:cubicBezTo>
                  <a:cubicBezTo>
                    <a:pt x="249" y="396"/>
                    <a:pt x="250" y="398"/>
                    <a:pt x="256" y="375"/>
                  </a:cubicBezTo>
                  <a:cubicBezTo>
                    <a:pt x="252" y="354"/>
                    <a:pt x="245" y="344"/>
                    <a:pt x="262" y="327"/>
                  </a:cubicBezTo>
                  <a:cubicBezTo>
                    <a:pt x="256" y="281"/>
                    <a:pt x="267" y="316"/>
                    <a:pt x="250" y="297"/>
                  </a:cubicBezTo>
                  <a:cubicBezTo>
                    <a:pt x="243" y="290"/>
                    <a:pt x="232" y="273"/>
                    <a:pt x="232" y="273"/>
                  </a:cubicBezTo>
                  <a:cubicBezTo>
                    <a:pt x="227" y="258"/>
                    <a:pt x="229" y="256"/>
                    <a:pt x="244" y="252"/>
                  </a:cubicBezTo>
                  <a:cubicBezTo>
                    <a:pt x="251" y="253"/>
                    <a:pt x="258" y="253"/>
                    <a:pt x="265" y="255"/>
                  </a:cubicBezTo>
                  <a:cubicBezTo>
                    <a:pt x="301" y="266"/>
                    <a:pt x="293" y="320"/>
                    <a:pt x="322" y="339"/>
                  </a:cubicBezTo>
                  <a:cubicBezTo>
                    <a:pt x="360" y="336"/>
                    <a:pt x="375" y="336"/>
                    <a:pt x="391" y="303"/>
                  </a:cubicBezTo>
                  <a:cubicBezTo>
                    <a:pt x="390" y="293"/>
                    <a:pt x="390" y="283"/>
                    <a:pt x="388" y="273"/>
                  </a:cubicBezTo>
                  <a:cubicBezTo>
                    <a:pt x="387" y="269"/>
                    <a:pt x="383" y="267"/>
                    <a:pt x="382" y="264"/>
                  </a:cubicBezTo>
                  <a:cubicBezTo>
                    <a:pt x="379" y="258"/>
                    <a:pt x="376" y="246"/>
                    <a:pt x="376" y="246"/>
                  </a:cubicBezTo>
                  <a:cubicBezTo>
                    <a:pt x="377" y="233"/>
                    <a:pt x="375" y="218"/>
                    <a:pt x="382" y="207"/>
                  </a:cubicBezTo>
                  <a:cubicBezTo>
                    <a:pt x="389" y="195"/>
                    <a:pt x="410" y="185"/>
                    <a:pt x="421" y="171"/>
                  </a:cubicBezTo>
                  <a:cubicBezTo>
                    <a:pt x="431" y="133"/>
                    <a:pt x="395" y="100"/>
                    <a:pt x="370" y="75"/>
                  </a:cubicBezTo>
                  <a:cubicBezTo>
                    <a:pt x="356" y="61"/>
                    <a:pt x="361" y="51"/>
                    <a:pt x="343" y="42"/>
                  </a:cubicBezTo>
                  <a:cubicBezTo>
                    <a:pt x="336" y="32"/>
                    <a:pt x="313" y="21"/>
                    <a:pt x="313" y="21"/>
                  </a:cubicBezTo>
                  <a:cubicBezTo>
                    <a:pt x="300" y="2"/>
                    <a:pt x="298" y="0"/>
                    <a:pt x="274" y="3"/>
                  </a:cubicBezTo>
                  <a:cubicBezTo>
                    <a:pt x="278" y="21"/>
                    <a:pt x="280" y="37"/>
                    <a:pt x="286" y="54"/>
                  </a:cubicBezTo>
                  <a:cubicBezTo>
                    <a:pt x="289" y="73"/>
                    <a:pt x="308" y="133"/>
                    <a:pt x="277" y="123"/>
                  </a:cubicBezTo>
                  <a:cubicBezTo>
                    <a:pt x="264" y="106"/>
                    <a:pt x="256" y="81"/>
                    <a:pt x="238" y="69"/>
                  </a:cubicBezTo>
                  <a:cubicBezTo>
                    <a:pt x="228" y="83"/>
                    <a:pt x="237" y="98"/>
                    <a:pt x="241" y="114"/>
                  </a:cubicBezTo>
                  <a:cubicBezTo>
                    <a:pt x="243" y="120"/>
                    <a:pt x="247" y="132"/>
                    <a:pt x="247" y="132"/>
                  </a:cubicBezTo>
                  <a:cubicBezTo>
                    <a:pt x="206" y="159"/>
                    <a:pt x="185" y="112"/>
                    <a:pt x="166" y="87"/>
                  </a:cubicBezTo>
                  <a:cubicBezTo>
                    <a:pt x="156" y="58"/>
                    <a:pt x="153" y="38"/>
                    <a:pt x="121" y="27"/>
                  </a:cubicBezTo>
                  <a:cubicBezTo>
                    <a:pt x="88" y="30"/>
                    <a:pt x="84" y="23"/>
                    <a:pt x="76" y="48"/>
                  </a:cubicBezTo>
                  <a:cubicBezTo>
                    <a:pt x="72" y="77"/>
                    <a:pt x="72" y="70"/>
                    <a:pt x="55" y="87"/>
                  </a:cubicBezTo>
                  <a:cubicBezTo>
                    <a:pt x="53" y="92"/>
                    <a:pt x="34" y="114"/>
                    <a:pt x="49" y="114"/>
                  </a:cubicBezTo>
                  <a:close/>
                </a:path>
              </a:pathLst>
            </a:custGeom>
            <a:gradFill rotWithShape="0">
              <a:gsLst>
                <a:gs pos="0">
                  <a:srgbClr val="CC99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92" name="Oval 182"/>
            <p:cNvSpPr>
              <a:spLocks noChangeArrowheads="1"/>
            </p:cNvSpPr>
            <p:nvPr/>
          </p:nvSpPr>
          <p:spPr bwMode="auto">
            <a:xfrm>
              <a:off x="4992" y="129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93" name="Freeform 183"/>
            <p:cNvSpPr>
              <a:spLocks/>
            </p:cNvSpPr>
            <p:nvPr/>
          </p:nvSpPr>
          <p:spPr bwMode="auto">
            <a:xfrm>
              <a:off x="5022" y="1424"/>
              <a:ext cx="55" cy="58"/>
            </a:xfrm>
            <a:custGeom>
              <a:avLst/>
              <a:gdLst>
                <a:gd name="T0" fmla="*/ 6 w 55"/>
                <a:gd name="T1" fmla="*/ 25 h 58"/>
                <a:gd name="T2" fmla="*/ 18 w 55"/>
                <a:gd name="T3" fmla="*/ 40 h 58"/>
                <a:gd name="T4" fmla="*/ 30 w 55"/>
                <a:gd name="T5" fmla="*/ 58 h 58"/>
                <a:gd name="T6" fmla="*/ 54 w 55"/>
                <a:gd name="T7" fmla="*/ 40 h 58"/>
                <a:gd name="T8" fmla="*/ 42 w 55"/>
                <a:gd name="T9" fmla="*/ 19 h 58"/>
                <a:gd name="T10" fmla="*/ 24 w 55"/>
                <a:gd name="T11" fmla="*/ 13 h 58"/>
                <a:gd name="T12" fmla="*/ 0 w 55"/>
                <a:gd name="T13" fmla="*/ 16 h 58"/>
                <a:gd name="T14" fmla="*/ 6 w 55"/>
                <a:gd name="T15" fmla="*/ 25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58"/>
                <a:gd name="T26" fmla="*/ 55 w 55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58">
                  <a:moveTo>
                    <a:pt x="6" y="25"/>
                  </a:moveTo>
                  <a:cubicBezTo>
                    <a:pt x="13" y="45"/>
                    <a:pt x="3" y="23"/>
                    <a:pt x="18" y="40"/>
                  </a:cubicBezTo>
                  <a:cubicBezTo>
                    <a:pt x="23" y="45"/>
                    <a:pt x="30" y="58"/>
                    <a:pt x="30" y="58"/>
                  </a:cubicBezTo>
                  <a:cubicBezTo>
                    <a:pt x="44" y="55"/>
                    <a:pt x="49" y="54"/>
                    <a:pt x="54" y="40"/>
                  </a:cubicBezTo>
                  <a:cubicBezTo>
                    <a:pt x="51" y="26"/>
                    <a:pt x="55" y="25"/>
                    <a:pt x="42" y="19"/>
                  </a:cubicBezTo>
                  <a:cubicBezTo>
                    <a:pt x="36" y="16"/>
                    <a:pt x="24" y="13"/>
                    <a:pt x="24" y="13"/>
                  </a:cubicBezTo>
                  <a:cubicBezTo>
                    <a:pt x="15" y="0"/>
                    <a:pt x="5" y="1"/>
                    <a:pt x="0" y="16"/>
                  </a:cubicBezTo>
                  <a:cubicBezTo>
                    <a:pt x="3" y="26"/>
                    <a:pt x="0" y="25"/>
                    <a:pt x="6" y="25"/>
                  </a:cubicBezTo>
                  <a:close/>
                </a:path>
              </a:pathLst>
            </a:custGeom>
            <a:gradFill rotWithShape="0">
              <a:gsLst>
                <a:gs pos="0">
                  <a:srgbClr val="762F00"/>
                </a:gs>
                <a:gs pos="100000">
                  <a:srgbClr val="FF66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94" name="Freeform 184"/>
            <p:cNvSpPr>
              <a:spLocks/>
            </p:cNvSpPr>
            <p:nvPr/>
          </p:nvSpPr>
          <p:spPr bwMode="auto">
            <a:xfrm flipH="1">
              <a:off x="5088" y="1296"/>
              <a:ext cx="48" cy="138"/>
            </a:xfrm>
            <a:custGeom>
              <a:avLst/>
              <a:gdLst>
                <a:gd name="T0" fmla="*/ 3 w 55"/>
                <a:gd name="T1" fmla="*/ 2147483647 h 58"/>
                <a:gd name="T2" fmla="*/ 3 w 55"/>
                <a:gd name="T3" fmla="*/ 2147483647 h 58"/>
                <a:gd name="T4" fmla="*/ 3 w 55"/>
                <a:gd name="T5" fmla="*/ 2147483647 h 58"/>
                <a:gd name="T6" fmla="*/ 3 w 55"/>
                <a:gd name="T7" fmla="*/ 2147483647 h 58"/>
                <a:gd name="T8" fmla="*/ 3 w 55"/>
                <a:gd name="T9" fmla="*/ 2147483647 h 58"/>
                <a:gd name="T10" fmla="*/ 3 w 55"/>
                <a:gd name="T11" fmla="*/ 2147483647 h 58"/>
                <a:gd name="T12" fmla="*/ 0 w 55"/>
                <a:gd name="T13" fmla="*/ 2147483647 h 58"/>
                <a:gd name="T14" fmla="*/ 3 w 55"/>
                <a:gd name="T15" fmla="*/ 2147483647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58"/>
                <a:gd name="T26" fmla="*/ 55 w 55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58">
                  <a:moveTo>
                    <a:pt x="6" y="25"/>
                  </a:moveTo>
                  <a:cubicBezTo>
                    <a:pt x="13" y="45"/>
                    <a:pt x="3" y="23"/>
                    <a:pt x="18" y="40"/>
                  </a:cubicBezTo>
                  <a:cubicBezTo>
                    <a:pt x="23" y="45"/>
                    <a:pt x="30" y="58"/>
                    <a:pt x="30" y="58"/>
                  </a:cubicBezTo>
                  <a:cubicBezTo>
                    <a:pt x="44" y="55"/>
                    <a:pt x="49" y="54"/>
                    <a:pt x="54" y="40"/>
                  </a:cubicBezTo>
                  <a:cubicBezTo>
                    <a:pt x="51" y="26"/>
                    <a:pt x="55" y="25"/>
                    <a:pt x="42" y="19"/>
                  </a:cubicBezTo>
                  <a:cubicBezTo>
                    <a:pt x="36" y="16"/>
                    <a:pt x="24" y="13"/>
                    <a:pt x="24" y="13"/>
                  </a:cubicBezTo>
                  <a:cubicBezTo>
                    <a:pt x="15" y="0"/>
                    <a:pt x="5" y="1"/>
                    <a:pt x="0" y="16"/>
                  </a:cubicBezTo>
                  <a:cubicBezTo>
                    <a:pt x="3" y="26"/>
                    <a:pt x="0" y="25"/>
                    <a:pt x="6" y="25"/>
                  </a:cubicBezTo>
                  <a:close/>
                </a:path>
              </a:pathLst>
            </a:custGeom>
            <a:gradFill rotWithShape="0">
              <a:gsLst>
                <a:gs pos="0">
                  <a:srgbClr val="762F00"/>
                </a:gs>
                <a:gs pos="100000">
                  <a:srgbClr val="FF66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4141" name="Group 185"/>
          <p:cNvGrpSpPr>
            <a:grpSpLocks/>
          </p:cNvGrpSpPr>
          <p:nvPr/>
        </p:nvGrpSpPr>
        <p:grpSpPr bwMode="auto">
          <a:xfrm rot="-4184319">
            <a:off x="7201694" y="1878807"/>
            <a:ext cx="731837" cy="806450"/>
            <a:chOff x="4722" y="1639"/>
            <a:chExt cx="561" cy="636"/>
          </a:xfrm>
        </p:grpSpPr>
        <p:grpSp>
          <p:nvGrpSpPr>
            <p:cNvPr id="11379" name="Group 186"/>
            <p:cNvGrpSpPr>
              <a:grpSpLocks/>
            </p:cNvGrpSpPr>
            <p:nvPr/>
          </p:nvGrpSpPr>
          <p:grpSpPr bwMode="auto">
            <a:xfrm>
              <a:off x="4722" y="1718"/>
              <a:ext cx="545" cy="546"/>
              <a:chOff x="4154" y="1750"/>
              <a:chExt cx="289" cy="314"/>
            </a:xfrm>
          </p:grpSpPr>
          <p:sp>
            <p:nvSpPr>
              <p:cNvPr id="11389" name="Oval 187"/>
              <p:cNvSpPr>
                <a:spLocks noChangeArrowheads="1"/>
              </p:cNvSpPr>
              <p:nvPr/>
            </p:nvSpPr>
            <p:spPr bwMode="auto">
              <a:xfrm>
                <a:off x="4154" y="1750"/>
                <a:ext cx="289" cy="31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90" name="Oval 188"/>
              <p:cNvSpPr>
                <a:spLocks noChangeArrowheads="1"/>
              </p:cNvSpPr>
              <p:nvPr/>
            </p:nvSpPr>
            <p:spPr bwMode="auto">
              <a:xfrm>
                <a:off x="4237" y="1840"/>
                <a:ext cx="164" cy="179"/>
              </a:xfrm>
              <a:prstGeom prst="ellipse">
                <a:avLst/>
              </a:prstGeom>
              <a:gradFill rotWithShape="0">
                <a:gsLst>
                  <a:gs pos="0">
                    <a:srgbClr val="D1A2D1"/>
                  </a:gs>
                  <a:gs pos="100000">
                    <a:srgbClr val="8000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380" name="Group 189"/>
            <p:cNvGrpSpPr>
              <a:grpSpLocks/>
            </p:cNvGrpSpPr>
            <p:nvPr/>
          </p:nvGrpSpPr>
          <p:grpSpPr bwMode="auto">
            <a:xfrm>
              <a:off x="4958" y="1639"/>
              <a:ext cx="105" cy="149"/>
              <a:chOff x="4278" y="1615"/>
              <a:chExt cx="105" cy="149"/>
            </a:xfrm>
          </p:grpSpPr>
          <p:sp>
            <p:nvSpPr>
              <p:cNvPr id="11387" name="Freeform 190"/>
              <p:cNvSpPr>
                <a:spLocks/>
              </p:cNvSpPr>
              <p:nvPr/>
            </p:nvSpPr>
            <p:spPr bwMode="auto">
              <a:xfrm>
                <a:off x="4278" y="1615"/>
                <a:ext cx="46" cy="135"/>
              </a:xfrm>
              <a:custGeom>
                <a:avLst/>
                <a:gdLst>
                  <a:gd name="T0" fmla="*/ 3 w 54"/>
                  <a:gd name="T1" fmla="*/ 6 h 149"/>
                  <a:gd name="T2" fmla="*/ 3 w 54"/>
                  <a:gd name="T3" fmla="*/ 9 h 149"/>
                  <a:gd name="T4" fmla="*/ 3 w 54"/>
                  <a:gd name="T5" fmla="*/ 10 h 149"/>
                  <a:gd name="T6" fmla="*/ 3 w 54"/>
                  <a:gd name="T7" fmla="*/ 9 h 149"/>
                  <a:gd name="T8" fmla="*/ 3 w 54"/>
                  <a:gd name="T9" fmla="*/ 5 h 149"/>
                  <a:gd name="T10" fmla="*/ 3 w 54"/>
                  <a:gd name="T11" fmla="*/ 5 h 149"/>
                  <a:gd name="T12" fmla="*/ 3 w 54"/>
                  <a:gd name="T13" fmla="*/ 5 h 149"/>
                  <a:gd name="T14" fmla="*/ 3 w 54"/>
                  <a:gd name="T15" fmla="*/ 5 h 149"/>
                  <a:gd name="T16" fmla="*/ 3 w 54"/>
                  <a:gd name="T17" fmla="*/ 5 h 149"/>
                  <a:gd name="T18" fmla="*/ 3 w 54"/>
                  <a:gd name="T19" fmla="*/ 3 h 149"/>
                  <a:gd name="T20" fmla="*/ 0 w 54"/>
                  <a:gd name="T21" fmla="*/ 5 h 149"/>
                  <a:gd name="T22" fmla="*/ 3 w 54"/>
                  <a:gd name="T23" fmla="*/ 5 h 149"/>
                  <a:gd name="T24" fmla="*/ 3 w 54"/>
                  <a:gd name="T25" fmla="*/ 5 h 149"/>
                  <a:gd name="T26" fmla="*/ 3 w 54"/>
                  <a:gd name="T27" fmla="*/ 7 h 149"/>
                  <a:gd name="T28" fmla="*/ 3 w 54"/>
                  <a:gd name="T29" fmla="*/ 7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800080"/>
                  </a:gs>
                  <a:gs pos="100000">
                    <a:srgbClr val="2B002B"/>
                  </a:gs>
                </a:gsLst>
                <a:lin ang="5400000" scaled="1"/>
              </a:gra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88" name="Freeform 191"/>
              <p:cNvSpPr>
                <a:spLocks/>
              </p:cNvSpPr>
              <p:nvPr/>
            </p:nvSpPr>
            <p:spPr bwMode="auto">
              <a:xfrm flipH="1">
                <a:off x="4301" y="1629"/>
                <a:ext cx="82" cy="135"/>
              </a:xfrm>
              <a:custGeom>
                <a:avLst/>
                <a:gdLst>
                  <a:gd name="T0" fmla="*/ 2530935 w 54"/>
                  <a:gd name="T1" fmla="*/ 6 h 149"/>
                  <a:gd name="T2" fmla="*/ 3843271 w 54"/>
                  <a:gd name="T3" fmla="*/ 9 h 149"/>
                  <a:gd name="T4" fmla="*/ 5042602 w 54"/>
                  <a:gd name="T5" fmla="*/ 10 h 149"/>
                  <a:gd name="T6" fmla="*/ 6536015 w 54"/>
                  <a:gd name="T7" fmla="*/ 9 h 149"/>
                  <a:gd name="T8" fmla="*/ 3956880 w 54"/>
                  <a:gd name="T9" fmla="*/ 5 h 149"/>
                  <a:gd name="T10" fmla="*/ 4705898 w 54"/>
                  <a:gd name="T11" fmla="*/ 5 h 149"/>
                  <a:gd name="T12" fmla="*/ 5360960 w 54"/>
                  <a:gd name="T13" fmla="*/ 5 h 149"/>
                  <a:gd name="T14" fmla="*/ 3633296 w 54"/>
                  <a:gd name="T15" fmla="*/ 5 h 149"/>
                  <a:gd name="T16" fmla="*/ 1802334 w 54"/>
                  <a:gd name="T17" fmla="*/ 5 h 149"/>
                  <a:gd name="T18" fmla="*/ 400585 w 54"/>
                  <a:gd name="T19" fmla="*/ 3 h 149"/>
                  <a:gd name="T20" fmla="*/ 0 w 54"/>
                  <a:gd name="T21" fmla="*/ 5 h 149"/>
                  <a:gd name="T22" fmla="*/ 3099006 w 54"/>
                  <a:gd name="T23" fmla="*/ 5 h 149"/>
                  <a:gd name="T24" fmla="*/ 2893195 w 54"/>
                  <a:gd name="T25" fmla="*/ 5 h 149"/>
                  <a:gd name="T26" fmla="*/ 2736878 w 54"/>
                  <a:gd name="T27" fmla="*/ 7 h 149"/>
                  <a:gd name="T28" fmla="*/ 2530935 w 54"/>
                  <a:gd name="T29" fmla="*/ 7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CC0099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381" name="Group 192"/>
            <p:cNvGrpSpPr>
              <a:grpSpLocks/>
            </p:cNvGrpSpPr>
            <p:nvPr/>
          </p:nvGrpSpPr>
          <p:grpSpPr bwMode="auto">
            <a:xfrm>
              <a:off x="4732" y="2105"/>
              <a:ext cx="136" cy="115"/>
              <a:chOff x="4036" y="1929"/>
              <a:chExt cx="136" cy="115"/>
            </a:xfrm>
          </p:grpSpPr>
          <p:sp>
            <p:nvSpPr>
              <p:cNvPr id="11385" name="Freeform 193"/>
              <p:cNvSpPr>
                <a:spLocks/>
              </p:cNvSpPr>
              <p:nvPr/>
            </p:nvSpPr>
            <p:spPr bwMode="auto">
              <a:xfrm rot="-7401651">
                <a:off x="4084" y="1957"/>
                <a:ext cx="51" cy="124"/>
              </a:xfrm>
              <a:custGeom>
                <a:avLst/>
                <a:gdLst>
                  <a:gd name="T0" fmla="*/ 9 w 54"/>
                  <a:gd name="T1" fmla="*/ 2 h 149"/>
                  <a:gd name="T2" fmla="*/ 9 w 54"/>
                  <a:gd name="T3" fmla="*/ 2 h 149"/>
                  <a:gd name="T4" fmla="*/ 9 w 54"/>
                  <a:gd name="T5" fmla="*/ 2 h 149"/>
                  <a:gd name="T6" fmla="*/ 11 w 54"/>
                  <a:gd name="T7" fmla="*/ 2 h 149"/>
                  <a:gd name="T8" fmla="*/ 9 w 54"/>
                  <a:gd name="T9" fmla="*/ 2 h 149"/>
                  <a:gd name="T10" fmla="*/ 9 w 54"/>
                  <a:gd name="T11" fmla="*/ 2 h 149"/>
                  <a:gd name="T12" fmla="*/ 9 w 54"/>
                  <a:gd name="T13" fmla="*/ 2 h 149"/>
                  <a:gd name="T14" fmla="*/ 9 w 54"/>
                  <a:gd name="T15" fmla="*/ 2 h 149"/>
                  <a:gd name="T16" fmla="*/ 9 w 54"/>
                  <a:gd name="T17" fmla="*/ 2 h 149"/>
                  <a:gd name="T18" fmla="*/ 3 w 54"/>
                  <a:gd name="T19" fmla="*/ 2 h 149"/>
                  <a:gd name="T20" fmla="*/ 0 w 54"/>
                  <a:gd name="T21" fmla="*/ 2 h 149"/>
                  <a:gd name="T22" fmla="*/ 9 w 54"/>
                  <a:gd name="T23" fmla="*/ 2 h 149"/>
                  <a:gd name="T24" fmla="*/ 9 w 54"/>
                  <a:gd name="T25" fmla="*/ 2 h 149"/>
                  <a:gd name="T26" fmla="*/ 9 w 54"/>
                  <a:gd name="T27" fmla="*/ 2 h 149"/>
                  <a:gd name="T28" fmla="*/ 9 w 54"/>
                  <a:gd name="T29" fmla="*/ 2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800080"/>
                  </a:gs>
                  <a:gs pos="100000">
                    <a:srgbClr val="2B002B"/>
                  </a:gs>
                </a:gsLst>
                <a:lin ang="5400000" scaled="1"/>
              </a:gra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86" name="Freeform 194"/>
              <p:cNvSpPr>
                <a:spLocks/>
              </p:cNvSpPr>
              <p:nvPr/>
            </p:nvSpPr>
            <p:spPr bwMode="auto">
              <a:xfrm rot="14198349" flipH="1">
                <a:off x="4053" y="1912"/>
                <a:ext cx="89" cy="124"/>
              </a:xfrm>
              <a:custGeom>
                <a:avLst/>
                <a:gdLst>
                  <a:gd name="T0" fmla="*/ 25479671 w 54"/>
                  <a:gd name="T1" fmla="*/ 2 h 149"/>
                  <a:gd name="T2" fmla="*/ 38065711 w 54"/>
                  <a:gd name="T3" fmla="*/ 2 h 149"/>
                  <a:gd name="T4" fmla="*/ 50045424 w 54"/>
                  <a:gd name="T5" fmla="*/ 2 h 149"/>
                  <a:gd name="T6" fmla="*/ 64419606 w 54"/>
                  <a:gd name="T7" fmla="*/ 2 h 149"/>
                  <a:gd name="T8" fmla="*/ 39086060 w 54"/>
                  <a:gd name="T9" fmla="*/ 2 h 149"/>
                  <a:gd name="T10" fmla="*/ 46034888 w 54"/>
                  <a:gd name="T11" fmla="*/ 2 h 149"/>
                  <a:gd name="T12" fmla="*/ 53460624 w 54"/>
                  <a:gd name="T13" fmla="*/ 2 h 149"/>
                  <a:gd name="T14" fmla="*/ 35647549 w 54"/>
                  <a:gd name="T15" fmla="*/ 2 h 149"/>
                  <a:gd name="T16" fmla="*/ 18126796 w 54"/>
                  <a:gd name="T17" fmla="*/ 2 h 149"/>
                  <a:gd name="T18" fmla="*/ 3453099 w 54"/>
                  <a:gd name="T19" fmla="*/ 2 h 149"/>
                  <a:gd name="T20" fmla="*/ 0 w 54"/>
                  <a:gd name="T21" fmla="*/ 2 h 149"/>
                  <a:gd name="T22" fmla="*/ 31147104 w 54"/>
                  <a:gd name="T23" fmla="*/ 2 h 149"/>
                  <a:gd name="T24" fmla="*/ 29134887 w 54"/>
                  <a:gd name="T25" fmla="*/ 2 h 149"/>
                  <a:gd name="T26" fmla="*/ 27606322 w 54"/>
                  <a:gd name="T27" fmla="*/ 2 h 149"/>
                  <a:gd name="T28" fmla="*/ 25479671 w 54"/>
                  <a:gd name="T29" fmla="*/ 2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CC0099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382" name="Group 195"/>
            <p:cNvGrpSpPr>
              <a:grpSpLocks/>
            </p:cNvGrpSpPr>
            <p:nvPr/>
          </p:nvGrpSpPr>
          <p:grpSpPr bwMode="auto">
            <a:xfrm>
              <a:off x="5124" y="2177"/>
              <a:ext cx="159" cy="98"/>
              <a:chOff x="4396" y="1985"/>
              <a:chExt cx="159" cy="98"/>
            </a:xfrm>
          </p:grpSpPr>
          <p:sp>
            <p:nvSpPr>
              <p:cNvPr id="11383" name="Freeform 196"/>
              <p:cNvSpPr>
                <a:spLocks/>
              </p:cNvSpPr>
              <p:nvPr/>
            </p:nvSpPr>
            <p:spPr bwMode="auto">
              <a:xfrm rot="7562778">
                <a:off x="4468" y="1948"/>
                <a:ext cx="50" cy="124"/>
              </a:xfrm>
              <a:custGeom>
                <a:avLst/>
                <a:gdLst>
                  <a:gd name="T0" fmla="*/ 6 w 54"/>
                  <a:gd name="T1" fmla="*/ 2 h 149"/>
                  <a:gd name="T2" fmla="*/ 6 w 54"/>
                  <a:gd name="T3" fmla="*/ 2 h 149"/>
                  <a:gd name="T4" fmla="*/ 6 w 54"/>
                  <a:gd name="T5" fmla="*/ 2 h 149"/>
                  <a:gd name="T6" fmla="*/ 6 w 54"/>
                  <a:gd name="T7" fmla="*/ 2 h 149"/>
                  <a:gd name="T8" fmla="*/ 6 w 54"/>
                  <a:gd name="T9" fmla="*/ 2 h 149"/>
                  <a:gd name="T10" fmla="*/ 6 w 54"/>
                  <a:gd name="T11" fmla="*/ 2 h 149"/>
                  <a:gd name="T12" fmla="*/ 6 w 54"/>
                  <a:gd name="T13" fmla="*/ 2 h 149"/>
                  <a:gd name="T14" fmla="*/ 6 w 54"/>
                  <a:gd name="T15" fmla="*/ 2 h 149"/>
                  <a:gd name="T16" fmla="*/ 6 w 54"/>
                  <a:gd name="T17" fmla="*/ 2 h 149"/>
                  <a:gd name="T18" fmla="*/ 3 w 54"/>
                  <a:gd name="T19" fmla="*/ 2 h 149"/>
                  <a:gd name="T20" fmla="*/ 0 w 54"/>
                  <a:gd name="T21" fmla="*/ 2 h 149"/>
                  <a:gd name="T22" fmla="*/ 6 w 54"/>
                  <a:gd name="T23" fmla="*/ 2 h 149"/>
                  <a:gd name="T24" fmla="*/ 6 w 54"/>
                  <a:gd name="T25" fmla="*/ 2 h 149"/>
                  <a:gd name="T26" fmla="*/ 6 w 54"/>
                  <a:gd name="T27" fmla="*/ 2 h 149"/>
                  <a:gd name="T28" fmla="*/ 6 w 54"/>
                  <a:gd name="T29" fmla="*/ 2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800080"/>
                  </a:gs>
                  <a:gs pos="100000">
                    <a:srgbClr val="2B002B"/>
                  </a:gs>
                </a:gsLst>
                <a:lin ang="5400000" scaled="1"/>
              </a:gra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84" name="Freeform 197"/>
              <p:cNvSpPr>
                <a:spLocks/>
              </p:cNvSpPr>
              <p:nvPr/>
            </p:nvSpPr>
            <p:spPr bwMode="auto">
              <a:xfrm rot="7562778" flipH="1">
                <a:off x="4413" y="1976"/>
                <a:ext cx="90" cy="124"/>
              </a:xfrm>
              <a:custGeom>
                <a:avLst/>
                <a:gdLst>
                  <a:gd name="T0" fmla="*/ 34189044 w 54"/>
                  <a:gd name="T1" fmla="*/ 2 h 149"/>
                  <a:gd name="T2" fmla="*/ 51645892 w 54"/>
                  <a:gd name="T3" fmla="*/ 2 h 149"/>
                  <a:gd name="T4" fmla="*/ 68600274 w 54"/>
                  <a:gd name="T5" fmla="*/ 2 h 149"/>
                  <a:gd name="T6" fmla="*/ 87996695 w 54"/>
                  <a:gd name="T7" fmla="*/ 2 h 149"/>
                  <a:gd name="T8" fmla="*/ 53791278 w 54"/>
                  <a:gd name="T9" fmla="*/ 2 h 149"/>
                  <a:gd name="T10" fmla="*/ 63262142 w 54"/>
                  <a:gd name="T11" fmla="*/ 2 h 149"/>
                  <a:gd name="T12" fmla="*/ 73156059 w 54"/>
                  <a:gd name="T13" fmla="*/ 2 h 149"/>
                  <a:gd name="T14" fmla="*/ 48463733 w 54"/>
                  <a:gd name="T15" fmla="*/ 2 h 149"/>
                  <a:gd name="T16" fmla="*/ 24696106 w 54"/>
                  <a:gd name="T17" fmla="*/ 2 h 149"/>
                  <a:gd name="T18" fmla="*/ 4706424 w 54"/>
                  <a:gd name="T19" fmla="*/ 2 h 149"/>
                  <a:gd name="T20" fmla="*/ 0 w 54"/>
                  <a:gd name="T21" fmla="*/ 2 h 149"/>
                  <a:gd name="T22" fmla="*/ 42171041 w 54"/>
                  <a:gd name="T23" fmla="*/ 2 h 149"/>
                  <a:gd name="T24" fmla="*/ 39511709 w 54"/>
                  <a:gd name="T25" fmla="*/ 2 h 149"/>
                  <a:gd name="T26" fmla="*/ 37000536 w 54"/>
                  <a:gd name="T27" fmla="*/ 2 h 149"/>
                  <a:gd name="T28" fmla="*/ 34189044 w 54"/>
                  <a:gd name="T29" fmla="*/ 2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49"/>
                  <a:gd name="T47" fmla="*/ 54 w 54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49">
                    <a:moveTo>
                      <a:pt x="21" y="104"/>
                    </a:moveTo>
                    <a:cubicBezTo>
                      <a:pt x="23" y="120"/>
                      <a:pt x="23" y="128"/>
                      <a:pt x="32" y="141"/>
                    </a:cubicBezTo>
                    <a:cubicBezTo>
                      <a:pt x="33" y="148"/>
                      <a:pt x="36" y="146"/>
                      <a:pt x="42" y="149"/>
                    </a:cubicBezTo>
                    <a:cubicBezTo>
                      <a:pt x="49" y="147"/>
                      <a:pt x="52" y="146"/>
                      <a:pt x="54" y="138"/>
                    </a:cubicBezTo>
                    <a:cubicBezTo>
                      <a:pt x="52" y="106"/>
                      <a:pt x="43" y="109"/>
                      <a:pt x="33" y="84"/>
                    </a:cubicBezTo>
                    <a:cubicBezTo>
                      <a:pt x="32" y="76"/>
                      <a:pt x="32" y="70"/>
                      <a:pt x="39" y="65"/>
                    </a:cubicBezTo>
                    <a:cubicBezTo>
                      <a:pt x="41" y="59"/>
                      <a:pt x="44" y="56"/>
                      <a:pt x="45" y="50"/>
                    </a:cubicBezTo>
                    <a:cubicBezTo>
                      <a:pt x="44" y="29"/>
                      <a:pt x="48" y="24"/>
                      <a:pt x="30" y="20"/>
                    </a:cubicBezTo>
                    <a:cubicBezTo>
                      <a:pt x="22" y="16"/>
                      <a:pt x="21" y="15"/>
                      <a:pt x="15" y="8"/>
                    </a:cubicBezTo>
                    <a:cubicBezTo>
                      <a:pt x="13" y="0"/>
                      <a:pt x="10" y="2"/>
                      <a:pt x="3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9"/>
                      <a:pt x="20" y="40"/>
                      <a:pt x="26" y="48"/>
                    </a:cubicBezTo>
                    <a:cubicBezTo>
                      <a:pt x="29" y="63"/>
                      <a:pt x="25" y="80"/>
                      <a:pt x="24" y="95"/>
                    </a:cubicBezTo>
                    <a:cubicBezTo>
                      <a:pt x="24" y="100"/>
                      <a:pt x="24" y="106"/>
                      <a:pt x="23" y="111"/>
                    </a:cubicBezTo>
                    <a:cubicBezTo>
                      <a:pt x="23" y="113"/>
                      <a:pt x="21" y="116"/>
                      <a:pt x="21" y="116"/>
                    </a:cubicBezTo>
                  </a:path>
                </a:pathLst>
              </a:custGeom>
              <a:gradFill rotWithShape="0">
                <a:gsLst>
                  <a:gs pos="0">
                    <a:srgbClr val="CC0099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1328" name="Text Box 198"/>
          <p:cNvSpPr txBox="1">
            <a:spLocks noChangeArrowheads="1"/>
          </p:cNvSpPr>
          <p:nvPr/>
        </p:nvSpPr>
        <p:spPr bwMode="auto">
          <a:xfrm>
            <a:off x="9231313" y="5187950"/>
            <a:ext cx="184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endParaRPr lang="fr-FR">
              <a:latin typeface="Times"/>
            </a:endParaRPr>
          </a:p>
        </p:txBody>
      </p:sp>
      <p:grpSp>
        <p:nvGrpSpPr>
          <p:cNvPr id="304146" name="Group 199"/>
          <p:cNvGrpSpPr>
            <a:grpSpLocks/>
          </p:cNvGrpSpPr>
          <p:nvPr/>
        </p:nvGrpSpPr>
        <p:grpSpPr bwMode="auto">
          <a:xfrm>
            <a:off x="6937375" y="3711575"/>
            <a:ext cx="1376363" cy="976313"/>
            <a:chOff x="4478" y="3010"/>
            <a:chExt cx="867" cy="615"/>
          </a:xfrm>
        </p:grpSpPr>
        <p:grpSp>
          <p:nvGrpSpPr>
            <p:cNvPr id="11365" name="Group 200"/>
            <p:cNvGrpSpPr>
              <a:grpSpLocks/>
            </p:cNvGrpSpPr>
            <p:nvPr/>
          </p:nvGrpSpPr>
          <p:grpSpPr bwMode="auto">
            <a:xfrm rot="-5500344">
              <a:off x="4513" y="3245"/>
              <a:ext cx="136" cy="206"/>
              <a:chOff x="4327" y="1200"/>
              <a:chExt cx="144" cy="240"/>
            </a:xfrm>
          </p:grpSpPr>
          <p:sp>
            <p:nvSpPr>
              <p:cNvPr id="11376" name="Freeform 201"/>
              <p:cNvSpPr>
                <a:spLocks/>
              </p:cNvSpPr>
              <p:nvPr/>
            </p:nvSpPr>
            <p:spPr bwMode="auto">
              <a:xfrm>
                <a:off x="4327" y="1304"/>
                <a:ext cx="144" cy="136"/>
              </a:xfrm>
              <a:custGeom>
                <a:avLst/>
                <a:gdLst>
                  <a:gd name="T0" fmla="*/ 42 w 144"/>
                  <a:gd name="T1" fmla="*/ 130 h 136"/>
                  <a:gd name="T2" fmla="*/ 33 w 144"/>
                  <a:gd name="T3" fmla="*/ 78 h 136"/>
                  <a:gd name="T4" fmla="*/ 3 w 144"/>
                  <a:gd name="T5" fmla="*/ 31 h 136"/>
                  <a:gd name="T6" fmla="*/ 9 w 144"/>
                  <a:gd name="T7" fmla="*/ 0 h 136"/>
                  <a:gd name="T8" fmla="*/ 38 w 144"/>
                  <a:gd name="T9" fmla="*/ 22 h 136"/>
                  <a:gd name="T10" fmla="*/ 98 w 144"/>
                  <a:gd name="T11" fmla="*/ 21 h 136"/>
                  <a:gd name="T12" fmla="*/ 113 w 144"/>
                  <a:gd name="T13" fmla="*/ 12 h 136"/>
                  <a:gd name="T14" fmla="*/ 140 w 144"/>
                  <a:gd name="T15" fmla="*/ 28 h 136"/>
                  <a:gd name="T16" fmla="*/ 134 w 144"/>
                  <a:gd name="T17" fmla="*/ 57 h 136"/>
                  <a:gd name="T18" fmla="*/ 95 w 144"/>
                  <a:gd name="T19" fmla="*/ 49 h 136"/>
                  <a:gd name="T20" fmla="*/ 69 w 144"/>
                  <a:gd name="T21" fmla="*/ 60 h 136"/>
                  <a:gd name="T22" fmla="*/ 51 w 144"/>
                  <a:gd name="T23" fmla="*/ 136 h 136"/>
                  <a:gd name="T24" fmla="*/ 39 w 144"/>
                  <a:gd name="T25" fmla="*/ 120 h 136"/>
                  <a:gd name="T26" fmla="*/ 42 w 144"/>
                  <a:gd name="T27" fmla="*/ 130 h 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4"/>
                  <a:gd name="T43" fmla="*/ 0 h 136"/>
                  <a:gd name="T44" fmla="*/ 144 w 144"/>
                  <a:gd name="T45" fmla="*/ 136 h 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4" h="136">
                    <a:moveTo>
                      <a:pt x="42" y="130"/>
                    </a:moveTo>
                    <a:cubicBezTo>
                      <a:pt x="40" y="113"/>
                      <a:pt x="47" y="89"/>
                      <a:pt x="33" y="78"/>
                    </a:cubicBezTo>
                    <a:cubicBezTo>
                      <a:pt x="23" y="62"/>
                      <a:pt x="11" y="48"/>
                      <a:pt x="3" y="31"/>
                    </a:cubicBezTo>
                    <a:cubicBezTo>
                      <a:pt x="2" y="19"/>
                      <a:pt x="0" y="9"/>
                      <a:pt x="9" y="0"/>
                    </a:cubicBezTo>
                    <a:cubicBezTo>
                      <a:pt x="23" y="3"/>
                      <a:pt x="23" y="19"/>
                      <a:pt x="38" y="22"/>
                    </a:cubicBezTo>
                    <a:cubicBezTo>
                      <a:pt x="49" y="27"/>
                      <a:pt x="86" y="21"/>
                      <a:pt x="98" y="21"/>
                    </a:cubicBezTo>
                    <a:cubicBezTo>
                      <a:pt x="103" y="15"/>
                      <a:pt x="105" y="13"/>
                      <a:pt x="113" y="12"/>
                    </a:cubicBezTo>
                    <a:cubicBezTo>
                      <a:pt x="127" y="5"/>
                      <a:pt x="135" y="17"/>
                      <a:pt x="140" y="28"/>
                    </a:cubicBezTo>
                    <a:cubicBezTo>
                      <a:pt x="142" y="38"/>
                      <a:pt x="144" y="52"/>
                      <a:pt x="134" y="57"/>
                    </a:cubicBezTo>
                    <a:cubicBezTo>
                      <a:pt x="119" y="55"/>
                      <a:pt x="109" y="53"/>
                      <a:pt x="95" y="49"/>
                    </a:cubicBezTo>
                    <a:cubicBezTo>
                      <a:pt x="76" y="51"/>
                      <a:pt x="74" y="46"/>
                      <a:pt x="69" y="60"/>
                    </a:cubicBezTo>
                    <a:cubicBezTo>
                      <a:pt x="66" y="80"/>
                      <a:pt x="77" y="132"/>
                      <a:pt x="51" y="136"/>
                    </a:cubicBezTo>
                    <a:cubicBezTo>
                      <a:pt x="38" y="134"/>
                      <a:pt x="39" y="134"/>
                      <a:pt x="39" y="120"/>
                    </a:cubicBezTo>
                    <a:lnTo>
                      <a:pt x="42" y="1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6430D"/>
                  </a:gs>
                  <a:gs pos="100000">
                    <a:srgbClr val="CCFF33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77" name="Oval 202"/>
              <p:cNvSpPr>
                <a:spLocks noChangeArrowheads="1"/>
              </p:cNvSpPr>
              <p:nvPr/>
            </p:nvSpPr>
            <p:spPr bwMode="auto">
              <a:xfrm>
                <a:off x="4416" y="1344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78" name="AutoShape 203"/>
              <p:cNvSpPr>
                <a:spLocks noChangeArrowheads="1"/>
              </p:cNvSpPr>
              <p:nvPr/>
            </p:nvSpPr>
            <p:spPr bwMode="auto">
              <a:xfrm>
                <a:off x="4368" y="1200"/>
                <a:ext cx="48" cy="96"/>
              </a:xfrm>
              <a:prstGeom prst="star16">
                <a:avLst>
                  <a:gd name="adj" fmla="val 375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366" name="Freeform 204"/>
            <p:cNvSpPr>
              <a:spLocks/>
            </p:cNvSpPr>
            <p:nvPr/>
          </p:nvSpPr>
          <p:spPr bwMode="auto">
            <a:xfrm>
              <a:off x="4694" y="3163"/>
              <a:ext cx="516" cy="462"/>
            </a:xfrm>
            <a:custGeom>
              <a:avLst/>
              <a:gdLst>
                <a:gd name="T0" fmla="*/ 17 w 531"/>
                <a:gd name="T1" fmla="*/ 542 h 428"/>
                <a:gd name="T2" fmla="*/ 12 w 531"/>
                <a:gd name="T3" fmla="*/ 1217 h 428"/>
                <a:gd name="T4" fmla="*/ 17 w 531"/>
                <a:gd name="T5" fmla="*/ 1531 h 428"/>
                <a:gd name="T6" fmla="*/ 17 w 531"/>
                <a:gd name="T7" fmla="*/ 1628 h 428"/>
                <a:gd name="T8" fmla="*/ 8 w 531"/>
                <a:gd name="T9" fmla="*/ 2046 h 428"/>
                <a:gd name="T10" fmla="*/ 17 w 531"/>
                <a:gd name="T11" fmla="*/ 2511 h 428"/>
                <a:gd name="T12" fmla="*/ 20 w 531"/>
                <a:gd name="T13" fmla="*/ 2710 h 428"/>
                <a:gd name="T14" fmla="*/ 30 w 531"/>
                <a:gd name="T15" fmla="*/ 3060 h 428"/>
                <a:gd name="T16" fmla="*/ 32 w 531"/>
                <a:gd name="T17" fmla="*/ 3157 h 428"/>
                <a:gd name="T18" fmla="*/ 43 w 531"/>
                <a:gd name="T19" fmla="*/ 3236 h 428"/>
                <a:gd name="T20" fmla="*/ 47 w 531"/>
                <a:gd name="T21" fmla="*/ 3266 h 428"/>
                <a:gd name="T22" fmla="*/ 63 w 531"/>
                <a:gd name="T23" fmla="*/ 3088 h 428"/>
                <a:gd name="T24" fmla="*/ 91 w 531"/>
                <a:gd name="T25" fmla="*/ 3373 h 428"/>
                <a:gd name="T26" fmla="*/ 120 w 531"/>
                <a:gd name="T27" fmla="*/ 3373 h 428"/>
                <a:gd name="T28" fmla="*/ 137 w 531"/>
                <a:gd name="T29" fmla="*/ 3549 h 428"/>
                <a:gd name="T30" fmla="*/ 179 w 531"/>
                <a:gd name="T31" fmla="*/ 3473 h 428"/>
                <a:gd name="T32" fmla="*/ 218 w 531"/>
                <a:gd name="T33" fmla="*/ 2998 h 428"/>
                <a:gd name="T34" fmla="*/ 223 w 531"/>
                <a:gd name="T35" fmla="*/ 2185 h 428"/>
                <a:gd name="T36" fmla="*/ 235 w 531"/>
                <a:gd name="T37" fmla="*/ 1460 h 428"/>
                <a:gd name="T38" fmla="*/ 219 w 531"/>
                <a:gd name="T39" fmla="*/ 201 h 428"/>
                <a:gd name="T40" fmla="*/ 206 w 531"/>
                <a:gd name="T41" fmla="*/ 234 h 428"/>
                <a:gd name="T42" fmla="*/ 195 w 531"/>
                <a:gd name="T43" fmla="*/ 307 h 428"/>
                <a:gd name="T44" fmla="*/ 174 w 531"/>
                <a:gd name="T45" fmla="*/ 72 h 428"/>
                <a:gd name="T46" fmla="*/ 105 w 531"/>
                <a:gd name="T47" fmla="*/ 133 h 428"/>
                <a:gd name="T48" fmla="*/ 83 w 531"/>
                <a:gd name="T49" fmla="*/ 72 h 428"/>
                <a:gd name="T50" fmla="*/ 73 w 531"/>
                <a:gd name="T51" fmla="*/ 0 h 428"/>
                <a:gd name="T52" fmla="*/ 34 w 531"/>
                <a:gd name="T53" fmla="*/ 273 h 428"/>
                <a:gd name="T54" fmla="*/ 17 w 531"/>
                <a:gd name="T55" fmla="*/ 584 h 428"/>
                <a:gd name="T56" fmla="*/ 16 w 531"/>
                <a:gd name="T57" fmla="*/ 649 h 428"/>
                <a:gd name="T58" fmla="*/ 17 w 531"/>
                <a:gd name="T59" fmla="*/ 542 h 4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1"/>
                <a:gd name="T91" fmla="*/ 0 h 428"/>
                <a:gd name="T92" fmla="*/ 531 w 531"/>
                <a:gd name="T93" fmla="*/ 428 h 4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1" h="428">
                  <a:moveTo>
                    <a:pt x="24" y="64"/>
                  </a:moveTo>
                  <a:cubicBezTo>
                    <a:pt x="0" y="88"/>
                    <a:pt x="6" y="108"/>
                    <a:pt x="12" y="144"/>
                  </a:cubicBezTo>
                  <a:cubicBezTo>
                    <a:pt x="14" y="156"/>
                    <a:pt x="20" y="168"/>
                    <a:pt x="24" y="180"/>
                  </a:cubicBezTo>
                  <a:cubicBezTo>
                    <a:pt x="25" y="184"/>
                    <a:pt x="28" y="192"/>
                    <a:pt x="28" y="192"/>
                  </a:cubicBezTo>
                  <a:cubicBezTo>
                    <a:pt x="22" y="210"/>
                    <a:pt x="14" y="223"/>
                    <a:pt x="8" y="240"/>
                  </a:cubicBezTo>
                  <a:cubicBezTo>
                    <a:pt x="11" y="258"/>
                    <a:pt x="12" y="281"/>
                    <a:pt x="24" y="296"/>
                  </a:cubicBezTo>
                  <a:cubicBezTo>
                    <a:pt x="31" y="305"/>
                    <a:pt x="48" y="320"/>
                    <a:pt x="48" y="320"/>
                  </a:cubicBezTo>
                  <a:cubicBezTo>
                    <a:pt x="53" y="335"/>
                    <a:pt x="60" y="345"/>
                    <a:pt x="64" y="360"/>
                  </a:cubicBezTo>
                  <a:cubicBezTo>
                    <a:pt x="65" y="364"/>
                    <a:pt x="65" y="370"/>
                    <a:pt x="68" y="372"/>
                  </a:cubicBezTo>
                  <a:cubicBezTo>
                    <a:pt x="75" y="377"/>
                    <a:pt x="84" y="377"/>
                    <a:pt x="92" y="380"/>
                  </a:cubicBezTo>
                  <a:cubicBezTo>
                    <a:pt x="96" y="381"/>
                    <a:pt x="104" y="384"/>
                    <a:pt x="104" y="384"/>
                  </a:cubicBezTo>
                  <a:cubicBezTo>
                    <a:pt x="119" y="379"/>
                    <a:pt x="125" y="369"/>
                    <a:pt x="140" y="364"/>
                  </a:cubicBezTo>
                  <a:cubicBezTo>
                    <a:pt x="165" y="372"/>
                    <a:pt x="173" y="388"/>
                    <a:pt x="204" y="396"/>
                  </a:cubicBezTo>
                  <a:cubicBezTo>
                    <a:pt x="208" y="396"/>
                    <a:pt x="252" y="386"/>
                    <a:pt x="268" y="396"/>
                  </a:cubicBezTo>
                  <a:cubicBezTo>
                    <a:pt x="279" y="404"/>
                    <a:pt x="304" y="416"/>
                    <a:pt x="304" y="416"/>
                  </a:cubicBezTo>
                  <a:cubicBezTo>
                    <a:pt x="336" y="414"/>
                    <a:pt x="375" y="428"/>
                    <a:pt x="400" y="408"/>
                  </a:cubicBezTo>
                  <a:cubicBezTo>
                    <a:pt x="429" y="385"/>
                    <a:pt x="446" y="360"/>
                    <a:pt x="484" y="352"/>
                  </a:cubicBezTo>
                  <a:cubicBezTo>
                    <a:pt x="505" y="311"/>
                    <a:pt x="489" y="348"/>
                    <a:pt x="496" y="256"/>
                  </a:cubicBezTo>
                  <a:cubicBezTo>
                    <a:pt x="498" y="225"/>
                    <a:pt x="517" y="201"/>
                    <a:pt x="524" y="172"/>
                  </a:cubicBezTo>
                  <a:cubicBezTo>
                    <a:pt x="522" y="130"/>
                    <a:pt x="531" y="52"/>
                    <a:pt x="488" y="24"/>
                  </a:cubicBezTo>
                  <a:cubicBezTo>
                    <a:pt x="479" y="25"/>
                    <a:pt x="469" y="26"/>
                    <a:pt x="460" y="28"/>
                  </a:cubicBezTo>
                  <a:cubicBezTo>
                    <a:pt x="452" y="30"/>
                    <a:pt x="436" y="36"/>
                    <a:pt x="436" y="36"/>
                  </a:cubicBezTo>
                  <a:cubicBezTo>
                    <a:pt x="417" y="30"/>
                    <a:pt x="407" y="14"/>
                    <a:pt x="388" y="8"/>
                  </a:cubicBezTo>
                  <a:cubicBezTo>
                    <a:pt x="336" y="9"/>
                    <a:pt x="284" y="16"/>
                    <a:pt x="232" y="16"/>
                  </a:cubicBezTo>
                  <a:cubicBezTo>
                    <a:pt x="219" y="16"/>
                    <a:pt x="198" y="12"/>
                    <a:pt x="184" y="8"/>
                  </a:cubicBezTo>
                  <a:cubicBezTo>
                    <a:pt x="176" y="6"/>
                    <a:pt x="160" y="0"/>
                    <a:pt x="160" y="0"/>
                  </a:cubicBezTo>
                  <a:cubicBezTo>
                    <a:pt x="120" y="3"/>
                    <a:pt x="98" y="1"/>
                    <a:pt x="72" y="32"/>
                  </a:cubicBezTo>
                  <a:cubicBezTo>
                    <a:pt x="57" y="50"/>
                    <a:pt x="48" y="58"/>
                    <a:pt x="28" y="68"/>
                  </a:cubicBezTo>
                  <a:cubicBezTo>
                    <a:pt x="24" y="70"/>
                    <a:pt x="19" y="79"/>
                    <a:pt x="16" y="76"/>
                  </a:cubicBezTo>
                  <a:cubicBezTo>
                    <a:pt x="13" y="73"/>
                    <a:pt x="21" y="68"/>
                    <a:pt x="24" y="6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367" name="Group 205"/>
            <p:cNvGrpSpPr>
              <a:grpSpLocks/>
            </p:cNvGrpSpPr>
            <p:nvPr/>
          </p:nvGrpSpPr>
          <p:grpSpPr bwMode="auto">
            <a:xfrm>
              <a:off x="4933" y="3010"/>
              <a:ext cx="124" cy="225"/>
              <a:chOff x="4327" y="1200"/>
              <a:chExt cx="144" cy="240"/>
            </a:xfrm>
          </p:grpSpPr>
          <p:sp>
            <p:nvSpPr>
              <p:cNvPr id="11373" name="Freeform 206"/>
              <p:cNvSpPr>
                <a:spLocks/>
              </p:cNvSpPr>
              <p:nvPr/>
            </p:nvSpPr>
            <p:spPr bwMode="auto">
              <a:xfrm>
                <a:off x="4327" y="1304"/>
                <a:ext cx="144" cy="136"/>
              </a:xfrm>
              <a:custGeom>
                <a:avLst/>
                <a:gdLst>
                  <a:gd name="T0" fmla="*/ 42 w 144"/>
                  <a:gd name="T1" fmla="*/ 130 h 136"/>
                  <a:gd name="T2" fmla="*/ 33 w 144"/>
                  <a:gd name="T3" fmla="*/ 78 h 136"/>
                  <a:gd name="T4" fmla="*/ 3 w 144"/>
                  <a:gd name="T5" fmla="*/ 31 h 136"/>
                  <a:gd name="T6" fmla="*/ 9 w 144"/>
                  <a:gd name="T7" fmla="*/ 0 h 136"/>
                  <a:gd name="T8" fmla="*/ 38 w 144"/>
                  <a:gd name="T9" fmla="*/ 22 h 136"/>
                  <a:gd name="T10" fmla="*/ 98 w 144"/>
                  <a:gd name="T11" fmla="*/ 21 h 136"/>
                  <a:gd name="T12" fmla="*/ 113 w 144"/>
                  <a:gd name="T13" fmla="*/ 12 h 136"/>
                  <a:gd name="T14" fmla="*/ 140 w 144"/>
                  <a:gd name="T15" fmla="*/ 28 h 136"/>
                  <a:gd name="T16" fmla="*/ 134 w 144"/>
                  <a:gd name="T17" fmla="*/ 57 h 136"/>
                  <a:gd name="T18" fmla="*/ 95 w 144"/>
                  <a:gd name="T19" fmla="*/ 49 h 136"/>
                  <a:gd name="T20" fmla="*/ 69 w 144"/>
                  <a:gd name="T21" fmla="*/ 60 h 136"/>
                  <a:gd name="T22" fmla="*/ 51 w 144"/>
                  <a:gd name="T23" fmla="*/ 136 h 136"/>
                  <a:gd name="T24" fmla="*/ 39 w 144"/>
                  <a:gd name="T25" fmla="*/ 120 h 136"/>
                  <a:gd name="T26" fmla="*/ 42 w 144"/>
                  <a:gd name="T27" fmla="*/ 130 h 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4"/>
                  <a:gd name="T43" fmla="*/ 0 h 136"/>
                  <a:gd name="T44" fmla="*/ 144 w 144"/>
                  <a:gd name="T45" fmla="*/ 136 h 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4" h="136">
                    <a:moveTo>
                      <a:pt x="42" y="130"/>
                    </a:moveTo>
                    <a:cubicBezTo>
                      <a:pt x="40" y="113"/>
                      <a:pt x="47" y="89"/>
                      <a:pt x="33" y="78"/>
                    </a:cubicBezTo>
                    <a:cubicBezTo>
                      <a:pt x="23" y="62"/>
                      <a:pt x="11" y="48"/>
                      <a:pt x="3" y="31"/>
                    </a:cubicBezTo>
                    <a:cubicBezTo>
                      <a:pt x="2" y="19"/>
                      <a:pt x="0" y="9"/>
                      <a:pt x="9" y="0"/>
                    </a:cubicBezTo>
                    <a:cubicBezTo>
                      <a:pt x="23" y="3"/>
                      <a:pt x="23" y="19"/>
                      <a:pt x="38" y="22"/>
                    </a:cubicBezTo>
                    <a:cubicBezTo>
                      <a:pt x="49" y="27"/>
                      <a:pt x="86" y="21"/>
                      <a:pt x="98" y="21"/>
                    </a:cubicBezTo>
                    <a:cubicBezTo>
                      <a:pt x="103" y="15"/>
                      <a:pt x="105" y="13"/>
                      <a:pt x="113" y="12"/>
                    </a:cubicBezTo>
                    <a:cubicBezTo>
                      <a:pt x="127" y="5"/>
                      <a:pt x="135" y="17"/>
                      <a:pt x="140" y="28"/>
                    </a:cubicBezTo>
                    <a:cubicBezTo>
                      <a:pt x="142" y="38"/>
                      <a:pt x="144" y="52"/>
                      <a:pt x="134" y="57"/>
                    </a:cubicBezTo>
                    <a:cubicBezTo>
                      <a:pt x="119" y="55"/>
                      <a:pt x="109" y="53"/>
                      <a:pt x="95" y="49"/>
                    </a:cubicBezTo>
                    <a:cubicBezTo>
                      <a:pt x="76" y="51"/>
                      <a:pt x="74" y="46"/>
                      <a:pt x="69" y="60"/>
                    </a:cubicBezTo>
                    <a:cubicBezTo>
                      <a:pt x="66" y="80"/>
                      <a:pt x="77" y="132"/>
                      <a:pt x="51" y="136"/>
                    </a:cubicBezTo>
                    <a:cubicBezTo>
                      <a:pt x="38" y="134"/>
                      <a:pt x="39" y="134"/>
                      <a:pt x="39" y="120"/>
                    </a:cubicBezTo>
                    <a:lnTo>
                      <a:pt x="42" y="1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6430D"/>
                  </a:gs>
                  <a:gs pos="100000">
                    <a:srgbClr val="CCFF33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74" name="Oval 207"/>
              <p:cNvSpPr>
                <a:spLocks noChangeArrowheads="1"/>
              </p:cNvSpPr>
              <p:nvPr/>
            </p:nvSpPr>
            <p:spPr bwMode="auto">
              <a:xfrm>
                <a:off x="4416" y="1344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75" name="AutoShape 208"/>
              <p:cNvSpPr>
                <a:spLocks noChangeArrowheads="1"/>
              </p:cNvSpPr>
              <p:nvPr/>
            </p:nvSpPr>
            <p:spPr bwMode="auto">
              <a:xfrm>
                <a:off x="4368" y="1200"/>
                <a:ext cx="48" cy="96"/>
              </a:xfrm>
              <a:prstGeom prst="star16">
                <a:avLst>
                  <a:gd name="adj" fmla="val 375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368" name="Group 209"/>
            <p:cNvGrpSpPr>
              <a:grpSpLocks/>
            </p:cNvGrpSpPr>
            <p:nvPr/>
          </p:nvGrpSpPr>
          <p:grpSpPr bwMode="auto">
            <a:xfrm rot="5714742">
              <a:off x="5174" y="3290"/>
              <a:ext cx="136" cy="206"/>
              <a:chOff x="4327" y="1200"/>
              <a:chExt cx="144" cy="240"/>
            </a:xfrm>
          </p:grpSpPr>
          <p:sp>
            <p:nvSpPr>
              <p:cNvPr id="11370" name="Freeform 210"/>
              <p:cNvSpPr>
                <a:spLocks/>
              </p:cNvSpPr>
              <p:nvPr/>
            </p:nvSpPr>
            <p:spPr bwMode="auto">
              <a:xfrm>
                <a:off x="4327" y="1304"/>
                <a:ext cx="144" cy="136"/>
              </a:xfrm>
              <a:custGeom>
                <a:avLst/>
                <a:gdLst>
                  <a:gd name="T0" fmla="*/ 42 w 144"/>
                  <a:gd name="T1" fmla="*/ 130 h 136"/>
                  <a:gd name="T2" fmla="*/ 33 w 144"/>
                  <a:gd name="T3" fmla="*/ 78 h 136"/>
                  <a:gd name="T4" fmla="*/ 3 w 144"/>
                  <a:gd name="T5" fmla="*/ 31 h 136"/>
                  <a:gd name="T6" fmla="*/ 9 w 144"/>
                  <a:gd name="T7" fmla="*/ 0 h 136"/>
                  <a:gd name="T8" fmla="*/ 38 w 144"/>
                  <a:gd name="T9" fmla="*/ 22 h 136"/>
                  <a:gd name="T10" fmla="*/ 98 w 144"/>
                  <a:gd name="T11" fmla="*/ 21 h 136"/>
                  <a:gd name="T12" fmla="*/ 113 w 144"/>
                  <a:gd name="T13" fmla="*/ 12 h 136"/>
                  <a:gd name="T14" fmla="*/ 140 w 144"/>
                  <a:gd name="T15" fmla="*/ 28 h 136"/>
                  <a:gd name="T16" fmla="*/ 134 w 144"/>
                  <a:gd name="T17" fmla="*/ 57 h 136"/>
                  <a:gd name="T18" fmla="*/ 95 w 144"/>
                  <a:gd name="T19" fmla="*/ 49 h 136"/>
                  <a:gd name="T20" fmla="*/ 69 w 144"/>
                  <a:gd name="T21" fmla="*/ 60 h 136"/>
                  <a:gd name="T22" fmla="*/ 51 w 144"/>
                  <a:gd name="T23" fmla="*/ 136 h 136"/>
                  <a:gd name="T24" fmla="*/ 39 w 144"/>
                  <a:gd name="T25" fmla="*/ 120 h 136"/>
                  <a:gd name="T26" fmla="*/ 42 w 144"/>
                  <a:gd name="T27" fmla="*/ 130 h 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4"/>
                  <a:gd name="T43" fmla="*/ 0 h 136"/>
                  <a:gd name="T44" fmla="*/ 144 w 144"/>
                  <a:gd name="T45" fmla="*/ 136 h 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4" h="136">
                    <a:moveTo>
                      <a:pt x="42" y="130"/>
                    </a:moveTo>
                    <a:cubicBezTo>
                      <a:pt x="40" y="113"/>
                      <a:pt x="47" y="89"/>
                      <a:pt x="33" y="78"/>
                    </a:cubicBezTo>
                    <a:cubicBezTo>
                      <a:pt x="23" y="62"/>
                      <a:pt x="11" y="48"/>
                      <a:pt x="3" y="31"/>
                    </a:cubicBezTo>
                    <a:cubicBezTo>
                      <a:pt x="2" y="19"/>
                      <a:pt x="0" y="9"/>
                      <a:pt x="9" y="0"/>
                    </a:cubicBezTo>
                    <a:cubicBezTo>
                      <a:pt x="23" y="3"/>
                      <a:pt x="23" y="19"/>
                      <a:pt x="38" y="22"/>
                    </a:cubicBezTo>
                    <a:cubicBezTo>
                      <a:pt x="49" y="27"/>
                      <a:pt x="86" y="21"/>
                      <a:pt x="98" y="21"/>
                    </a:cubicBezTo>
                    <a:cubicBezTo>
                      <a:pt x="103" y="15"/>
                      <a:pt x="105" y="13"/>
                      <a:pt x="113" y="12"/>
                    </a:cubicBezTo>
                    <a:cubicBezTo>
                      <a:pt x="127" y="5"/>
                      <a:pt x="135" y="17"/>
                      <a:pt x="140" y="28"/>
                    </a:cubicBezTo>
                    <a:cubicBezTo>
                      <a:pt x="142" y="38"/>
                      <a:pt x="144" y="52"/>
                      <a:pt x="134" y="57"/>
                    </a:cubicBezTo>
                    <a:cubicBezTo>
                      <a:pt x="119" y="55"/>
                      <a:pt x="109" y="53"/>
                      <a:pt x="95" y="49"/>
                    </a:cubicBezTo>
                    <a:cubicBezTo>
                      <a:pt x="76" y="51"/>
                      <a:pt x="74" y="46"/>
                      <a:pt x="69" y="60"/>
                    </a:cubicBezTo>
                    <a:cubicBezTo>
                      <a:pt x="66" y="80"/>
                      <a:pt x="77" y="132"/>
                      <a:pt x="51" y="136"/>
                    </a:cubicBezTo>
                    <a:cubicBezTo>
                      <a:pt x="38" y="134"/>
                      <a:pt x="39" y="134"/>
                      <a:pt x="39" y="120"/>
                    </a:cubicBezTo>
                    <a:lnTo>
                      <a:pt x="42" y="1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6430D"/>
                  </a:gs>
                  <a:gs pos="100000">
                    <a:srgbClr val="CCFF33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71" name="Oval 211"/>
              <p:cNvSpPr>
                <a:spLocks noChangeArrowheads="1"/>
              </p:cNvSpPr>
              <p:nvPr/>
            </p:nvSpPr>
            <p:spPr bwMode="auto">
              <a:xfrm>
                <a:off x="4416" y="1344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72" name="AutoShape 212"/>
              <p:cNvSpPr>
                <a:spLocks noChangeArrowheads="1"/>
              </p:cNvSpPr>
              <p:nvPr/>
            </p:nvSpPr>
            <p:spPr bwMode="auto">
              <a:xfrm>
                <a:off x="4368" y="1200"/>
                <a:ext cx="48" cy="96"/>
              </a:xfrm>
              <a:prstGeom prst="star16">
                <a:avLst>
                  <a:gd name="adj" fmla="val 375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369" name="Oval 213"/>
            <p:cNvSpPr>
              <a:spLocks noChangeArrowheads="1"/>
            </p:cNvSpPr>
            <p:nvPr/>
          </p:nvSpPr>
          <p:spPr bwMode="auto">
            <a:xfrm>
              <a:off x="4809" y="3280"/>
              <a:ext cx="206" cy="18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4150" name="Group 112"/>
          <p:cNvGrpSpPr>
            <a:grpSpLocks/>
          </p:cNvGrpSpPr>
          <p:nvPr/>
        </p:nvGrpSpPr>
        <p:grpSpPr bwMode="auto">
          <a:xfrm rot="-1315938">
            <a:off x="3074988" y="1685925"/>
            <a:ext cx="1160462" cy="1055688"/>
            <a:chOff x="794" y="88"/>
            <a:chExt cx="924" cy="854"/>
          </a:xfrm>
        </p:grpSpPr>
        <p:grpSp>
          <p:nvGrpSpPr>
            <p:cNvPr id="11331" name="Group 113"/>
            <p:cNvGrpSpPr>
              <a:grpSpLocks/>
            </p:cNvGrpSpPr>
            <p:nvPr/>
          </p:nvGrpSpPr>
          <p:grpSpPr bwMode="auto">
            <a:xfrm>
              <a:off x="946" y="232"/>
              <a:ext cx="680" cy="589"/>
              <a:chOff x="657" y="300"/>
              <a:chExt cx="2042" cy="1679"/>
            </a:xfrm>
          </p:grpSpPr>
          <p:grpSp>
            <p:nvGrpSpPr>
              <p:cNvPr id="11357" name="Group 114"/>
              <p:cNvGrpSpPr>
                <a:grpSpLocks/>
              </p:cNvGrpSpPr>
              <p:nvPr/>
            </p:nvGrpSpPr>
            <p:grpSpPr bwMode="auto">
              <a:xfrm>
                <a:off x="703" y="346"/>
                <a:ext cx="1859" cy="1633"/>
                <a:chOff x="2245" y="1117"/>
                <a:chExt cx="1474" cy="1172"/>
              </a:xfrm>
            </p:grpSpPr>
            <p:sp>
              <p:nvSpPr>
                <p:cNvPr id="11363" name="Freeform 115"/>
                <p:cNvSpPr>
                  <a:spLocks/>
                </p:cNvSpPr>
                <p:nvPr/>
              </p:nvSpPr>
              <p:spPr bwMode="auto">
                <a:xfrm>
                  <a:off x="2245" y="1117"/>
                  <a:ext cx="1474" cy="1172"/>
                </a:xfrm>
                <a:custGeom>
                  <a:avLst/>
                  <a:gdLst>
                    <a:gd name="T0" fmla="*/ 416 w 1474"/>
                    <a:gd name="T1" fmla="*/ 15 h 1172"/>
                    <a:gd name="T2" fmla="*/ 325 w 1474"/>
                    <a:gd name="T3" fmla="*/ 151 h 1172"/>
                    <a:gd name="T4" fmla="*/ 234 w 1474"/>
                    <a:gd name="T5" fmla="*/ 151 h 1172"/>
                    <a:gd name="T6" fmla="*/ 98 w 1474"/>
                    <a:gd name="T7" fmla="*/ 287 h 1172"/>
                    <a:gd name="T8" fmla="*/ 7 w 1474"/>
                    <a:gd name="T9" fmla="*/ 560 h 1172"/>
                    <a:gd name="T10" fmla="*/ 53 w 1474"/>
                    <a:gd name="T11" fmla="*/ 741 h 1172"/>
                    <a:gd name="T12" fmla="*/ 53 w 1474"/>
                    <a:gd name="T13" fmla="*/ 922 h 1172"/>
                    <a:gd name="T14" fmla="*/ 189 w 1474"/>
                    <a:gd name="T15" fmla="*/ 1104 h 1172"/>
                    <a:gd name="T16" fmla="*/ 552 w 1474"/>
                    <a:gd name="T17" fmla="*/ 1149 h 1172"/>
                    <a:gd name="T18" fmla="*/ 733 w 1474"/>
                    <a:gd name="T19" fmla="*/ 1149 h 1172"/>
                    <a:gd name="T20" fmla="*/ 1005 w 1474"/>
                    <a:gd name="T21" fmla="*/ 1013 h 1172"/>
                    <a:gd name="T22" fmla="*/ 1277 w 1474"/>
                    <a:gd name="T23" fmla="*/ 922 h 1172"/>
                    <a:gd name="T24" fmla="*/ 1459 w 1474"/>
                    <a:gd name="T25" fmla="*/ 605 h 1172"/>
                    <a:gd name="T26" fmla="*/ 1368 w 1474"/>
                    <a:gd name="T27" fmla="*/ 287 h 1172"/>
                    <a:gd name="T28" fmla="*/ 1096 w 1474"/>
                    <a:gd name="T29" fmla="*/ 197 h 1172"/>
                    <a:gd name="T30" fmla="*/ 1005 w 1474"/>
                    <a:gd name="T31" fmla="*/ 61 h 1172"/>
                    <a:gd name="T32" fmla="*/ 416 w 1474"/>
                    <a:gd name="T33" fmla="*/ 15 h 11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74"/>
                    <a:gd name="T52" fmla="*/ 0 h 1172"/>
                    <a:gd name="T53" fmla="*/ 1474 w 1474"/>
                    <a:gd name="T54" fmla="*/ 1172 h 117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74" h="1172">
                      <a:moveTo>
                        <a:pt x="416" y="15"/>
                      </a:moveTo>
                      <a:cubicBezTo>
                        <a:pt x="303" y="30"/>
                        <a:pt x="355" y="128"/>
                        <a:pt x="325" y="151"/>
                      </a:cubicBezTo>
                      <a:cubicBezTo>
                        <a:pt x="295" y="174"/>
                        <a:pt x="272" y="128"/>
                        <a:pt x="234" y="151"/>
                      </a:cubicBezTo>
                      <a:cubicBezTo>
                        <a:pt x="196" y="174"/>
                        <a:pt x="136" y="219"/>
                        <a:pt x="98" y="287"/>
                      </a:cubicBezTo>
                      <a:cubicBezTo>
                        <a:pt x="60" y="355"/>
                        <a:pt x="14" y="484"/>
                        <a:pt x="7" y="560"/>
                      </a:cubicBezTo>
                      <a:cubicBezTo>
                        <a:pt x="0" y="636"/>
                        <a:pt x="45" y="681"/>
                        <a:pt x="53" y="741"/>
                      </a:cubicBezTo>
                      <a:cubicBezTo>
                        <a:pt x="61" y="801"/>
                        <a:pt x="30" y="862"/>
                        <a:pt x="53" y="922"/>
                      </a:cubicBezTo>
                      <a:cubicBezTo>
                        <a:pt x="76" y="982"/>
                        <a:pt x="106" y="1066"/>
                        <a:pt x="189" y="1104"/>
                      </a:cubicBezTo>
                      <a:cubicBezTo>
                        <a:pt x="272" y="1142"/>
                        <a:pt x="461" y="1141"/>
                        <a:pt x="552" y="1149"/>
                      </a:cubicBezTo>
                      <a:cubicBezTo>
                        <a:pt x="643" y="1157"/>
                        <a:pt x="658" y="1172"/>
                        <a:pt x="733" y="1149"/>
                      </a:cubicBezTo>
                      <a:cubicBezTo>
                        <a:pt x="808" y="1126"/>
                        <a:pt x="914" y="1051"/>
                        <a:pt x="1005" y="1013"/>
                      </a:cubicBezTo>
                      <a:cubicBezTo>
                        <a:pt x="1096" y="975"/>
                        <a:pt x="1201" y="990"/>
                        <a:pt x="1277" y="922"/>
                      </a:cubicBezTo>
                      <a:cubicBezTo>
                        <a:pt x="1353" y="854"/>
                        <a:pt x="1444" y="711"/>
                        <a:pt x="1459" y="605"/>
                      </a:cubicBezTo>
                      <a:cubicBezTo>
                        <a:pt x="1474" y="499"/>
                        <a:pt x="1428" y="355"/>
                        <a:pt x="1368" y="287"/>
                      </a:cubicBezTo>
                      <a:cubicBezTo>
                        <a:pt x="1308" y="219"/>
                        <a:pt x="1156" y="235"/>
                        <a:pt x="1096" y="197"/>
                      </a:cubicBezTo>
                      <a:cubicBezTo>
                        <a:pt x="1036" y="159"/>
                        <a:pt x="1118" y="91"/>
                        <a:pt x="1005" y="61"/>
                      </a:cubicBezTo>
                      <a:cubicBezTo>
                        <a:pt x="892" y="31"/>
                        <a:pt x="529" y="0"/>
                        <a:pt x="416" y="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FFCC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64" name="Freeform 116"/>
                <p:cNvSpPr>
                  <a:spLocks/>
                </p:cNvSpPr>
                <p:nvPr/>
              </p:nvSpPr>
              <p:spPr bwMode="auto">
                <a:xfrm>
                  <a:off x="2472" y="1298"/>
                  <a:ext cx="665" cy="854"/>
                </a:xfrm>
                <a:custGeom>
                  <a:avLst/>
                  <a:gdLst>
                    <a:gd name="T0" fmla="*/ 143 w 665"/>
                    <a:gd name="T1" fmla="*/ 75 h 854"/>
                    <a:gd name="T2" fmla="*/ 7 w 665"/>
                    <a:gd name="T3" fmla="*/ 483 h 854"/>
                    <a:gd name="T4" fmla="*/ 98 w 665"/>
                    <a:gd name="T5" fmla="*/ 710 h 854"/>
                    <a:gd name="T6" fmla="*/ 234 w 665"/>
                    <a:gd name="T7" fmla="*/ 801 h 854"/>
                    <a:gd name="T8" fmla="*/ 370 w 665"/>
                    <a:gd name="T9" fmla="*/ 846 h 854"/>
                    <a:gd name="T10" fmla="*/ 597 w 665"/>
                    <a:gd name="T11" fmla="*/ 755 h 854"/>
                    <a:gd name="T12" fmla="*/ 642 w 665"/>
                    <a:gd name="T13" fmla="*/ 529 h 854"/>
                    <a:gd name="T14" fmla="*/ 460 w 665"/>
                    <a:gd name="T15" fmla="*/ 392 h 854"/>
                    <a:gd name="T16" fmla="*/ 506 w 665"/>
                    <a:gd name="T17" fmla="*/ 166 h 854"/>
                    <a:gd name="T18" fmla="*/ 279 w 665"/>
                    <a:gd name="T19" fmla="*/ 30 h 854"/>
                    <a:gd name="T20" fmla="*/ 143 w 665"/>
                    <a:gd name="T21" fmla="*/ 75 h 8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65"/>
                    <a:gd name="T34" fmla="*/ 0 h 854"/>
                    <a:gd name="T35" fmla="*/ 665 w 665"/>
                    <a:gd name="T36" fmla="*/ 854 h 8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65" h="854">
                      <a:moveTo>
                        <a:pt x="143" y="75"/>
                      </a:moveTo>
                      <a:cubicBezTo>
                        <a:pt x="98" y="150"/>
                        <a:pt x="14" y="377"/>
                        <a:pt x="7" y="483"/>
                      </a:cubicBezTo>
                      <a:cubicBezTo>
                        <a:pt x="0" y="589"/>
                        <a:pt x="60" y="657"/>
                        <a:pt x="98" y="710"/>
                      </a:cubicBezTo>
                      <a:cubicBezTo>
                        <a:pt x="136" y="763"/>
                        <a:pt x="189" y="778"/>
                        <a:pt x="234" y="801"/>
                      </a:cubicBezTo>
                      <a:cubicBezTo>
                        <a:pt x="279" y="824"/>
                        <a:pt x="310" y="854"/>
                        <a:pt x="370" y="846"/>
                      </a:cubicBezTo>
                      <a:cubicBezTo>
                        <a:pt x="430" y="838"/>
                        <a:pt x="552" y="808"/>
                        <a:pt x="597" y="755"/>
                      </a:cubicBezTo>
                      <a:cubicBezTo>
                        <a:pt x="642" y="702"/>
                        <a:pt x="665" y="590"/>
                        <a:pt x="642" y="529"/>
                      </a:cubicBezTo>
                      <a:cubicBezTo>
                        <a:pt x="619" y="468"/>
                        <a:pt x="483" y="452"/>
                        <a:pt x="460" y="392"/>
                      </a:cubicBezTo>
                      <a:cubicBezTo>
                        <a:pt x="437" y="332"/>
                        <a:pt x="536" y="226"/>
                        <a:pt x="506" y="166"/>
                      </a:cubicBezTo>
                      <a:cubicBezTo>
                        <a:pt x="476" y="106"/>
                        <a:pt x="339" y="45"/>
                        <a:pt x="279" y="30"/>
                      </a:cubicBezTo>
                      <a:cubicBezTo>
                        <a:pt x="219" y="15"/>
                        <a:pt x="188" y="0"/>
                        <a:pt x="143" y="7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1358" name="AutoShape 117"/>
              <p:cNvSpPr>
                <a:spLocks noChangeArrowheads="1"/>
              </p:cNvSpPr>
              <p:nvPr/>
            </p:nvSpPr>
            <p:spPr bwMode="auto">
              <a:xfrm rot="-7348271">
                <a:off x="1973" y="300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fr-FR"/>
              </a:p>
            </p:txBody>
          </p:sp>
          <p:sp>
            <p:nvSpPr>
              <p:cNvPr id="11359" name="AutoShape 118"/>
              <p:cNvSpPr>
                <a:spLocks noChangeArrowheads="1"/>
              </p:cNvSpPr>
              <p:nvPr/>
            </p:nvSpPr>
            <p:spPr bwMode="auto">
              <a:xfrm rot="-5400000">
                <a:off x="2517" y="1071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1360" name="AutoShape 119"/>
              <p:cNvSpPr>
                <a:spLocks noChangeArrowheads="1"/>
              </p:cNvSpPr>
              <p:nvPr/>
            </p:nvSpPr>
            <p:spPr bwMode="auto">
              <a:xfrm rot="2683473">
                <a:off x="657" y="1661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61" name="AutoShape 120"/>
              <p:cNvSpPr>
                <a:spLocks noChangeArrowheads="1"/>
              </p:cNvSpPr>
              <p:nvPr/>
            </p:nvSpPr>
            <p:spPr bwMode="auto">
              <a:xfrm rot="8198022">
                <a:off x="657" y="618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11362" name="AutoShape 121"/>
              <p:cNvSpPr>
                <a:spLocks noChangeArrowheads="1"/>
              </p:cNvSpPr>
              <p:nvPr/>
            </p:nvSpPr>
            <p:spPr bwMode="auto">
              <a:xfrm rot="-2710089">
                <a:off x="1791" y="1797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3333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grpSp>
          <p:nvGrpSpPr>
            <p:cNvPr id="11332" name="Group 122"/>
            <p:cNvGrpSpPr>
              <a:grpSpLocks/>
            </p:cNvGrpSpPr>
            <p:nvPr/>
          </p:nvGrpSpPr>
          <p:grpSpPr bwMode="auto">
            <a:xfrm rot="-10012480">
              <a:off x="1024" y="742"/>
              <a:ext cx="128" cy="200"/>
              <a:chOff x="4128" y="1104"/>
              <a:chExt cx="136" cy="233"/>
            </a:xfrm>
          </p:grpSpPr>
          <p:grpSp>
            <p:nvGrpSpPr>
              <p:cNvPr id="11353" name="Group 123"/>
              <p:cNvGrpSpPr>
                <a:grpSpLocks/>
              </p:cNvGrpSpPr>
              <p:nvPr/>
            </p:nvGrpSpPr>
            <p:grpSpPr bwMode="auto">
              <a:xfrm>
                <a:off x="4128" y="1200"/>
                <a:ext cx="136" cy="137"/>
                <a:chOff x="3304" y="1343"/>
                <a:chExt cx="136" cy="137"/>
              </a:xfrm>
            </p:grpSpPr>
            <p:sp>
              <p:nvSpPr>
                <p:cNvPr id="11355" name="Freeform 124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356" name="Freeform 125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354" name="AutoShape 126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48" cy="96"/>
              </a:xfrm>
              <a:prstGeom prst="star8">
                <a:avLst>
                  <a:gd name="adj" fmla="val 3825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333" name="Group 127"/>
            <p:cNvGrpSpPr>
              <a:grpSpLocks/>
            </p:cNvGrpSpPr>
            <p:nvPr/>
          </p:nvGrpSpPr>
          <p:grpSpPr bwMode="auto">
            <a:xfrm rot="3606806">
              <a:off x="1554" y="282"/>
              <a:ext cx="128" cy="200"/>
              <a:chOff x="4128" y="1104"/>
              <a:chExt cx="136" cy="233"/>
            </a:xfrm>
          </p:grpSpPr>
          <p:grpSp>
            <p:nvGrpSpPr>
              <p:cNvPr id="11349" name="Group 128"/>
              <p:cNvGrpSpPr>
                <a:grpSpLocks/>
              </p:cNvGrpSpPr>
              <p:nvPr/>
            </p:nvGrpSpPr>
            <p:grpSpPr bwMode="auto">
              <a:xfrm>
                <a:off x="4128" y="1200"/>
                <a:ext cx="136" cy="137"/>
                <a:chOff x="3304" y="1343"/>
                <a:chExt cx="136" cy="137"/>
              </a:xfrm>
            </p:grpSpPr>
            <p:sp>
              <p:nvSpPr>
                <p:cNvPr id="11351" name="Freeform 129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352" name="Freeform 130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350" name="AutoShape 131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48" cy="96"/>
              </a:xfrm>
              <a:prstGeom prst="star8">
                <a:avLst>
                  <a:gd name="adj" fmla="val 3825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334" name="Group 132"/>
            <p:cNvGrpSpPr>
              <a:grpSpLocks/>
            </p:cNvGrpSpPr>
            <p:nvPr/>
          </p:nvGrpSpPr>
          <p:grpSpPr bwMode="auto">
            <a:xfrm rot="7521357">
              <a:off x="1489" y="611"/>
              <a:ext cx="128" cy="200"/>
              <a:chOff x="4128" y="1104"/>
              <a:chExt cx="136" cy="233"/>
            </a:xfrm>
          </p:grpSpPr>
          <p:grpSp>
            <p:nvGrpSpPr>
              <p:cNvPr id="11345" name="Group 133"/>
              <p:cNvGrpSpPr>
                <a:grpSpLocks/>
              </p:cNvGrpSpPr>
              <p:nvPr/>
            </p:nvGrpSpPr>
            <p:grpSpPr bwMode="auto">
              <a:xfrm>
                <a:off x="4128" y="1200"/>
                <a:ext cx="136" cy="137"/>
                <a:chOff x="3304" y="1343"/>
                <a:chExt cx="136" cy="137"/>
              </a:xfrm>
            </p:grpSpPr>
            <p:sp>
              <p:nvSpPr>
                <p:cNvPr id="11347" name="Freeform 134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348" name="Freeform 135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346" name="AutoShape 136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48" cy="96"/>
              </a:xfrm>
              <a:prstGeom prst="star8">
                <a:avLst>
                  <a:gd name="adj" fmla="val 3825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335" name="Group 137"/>
            <p:cNvGrpSpPr>
              <a:grpSpLocks/>
            </p:cNvGrpSpPr>
            <p:nvPr/>
          </p:nvGrpSpPr>
          <p:grpSpPr bwMode="auto">
            <a:xfrm rot="-5400000">
              <a:off x="807" y="488"/>
              <a:ext cx="177" cy="203"/>
              <a:chOff x="4128" y="1104"/>
              <a:chExt cx="136" cy="233"/>
            </a:xfrm>
          </p:grpSpPr>
          <p:grpSp>
            <p:nvGrpSpPr>
              <p:cNvPr id="11341" name="Group 138"/>
              <p:cNvGrpSpPr>
                <a:grpSpLocks/>
              </p:cNvGrpSpPr>
              <p:nvPr/>
            </p:nvGrpSpPr>
            <p:grpSpPr bwMode="auto">
              <a:xfrm>
                <a:off x="4128" y="1200"/>
                <a:ext cx="136" cy="137"/>
                <a:chOff x="3304" y="1343"/>
                <a:chExt cx="136" cy="137"/>
              </a:xfrm>
            </p:grpSpPr>
            <p:sp>
              <p:nvSpPr>
                <p:cNvPr id="11343" name="Freeform 139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344" name="Freeform 140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342" name="AutoShape 141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48" cy="96"/>
              </a:xfrm>
              <a:prstGeom prst="star8">
                <a:avLst>
                  <a:gd name="adj" fmla="val 3825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336" name="Group 142"/>
            <p:cNvGrpSpPr>
              <a:grpSpLocks/>
            </p:cNvGrpSpPr>
            <p:nvPr/>
          </p:nvGrpSpPr>
          <p:grpSpPr bwMode="auto">
            <a:xfrm rot="-1372870">
              <a:off x="1023" y="88"/>
              <a:ext cx="177" cy="203"/>
              <a:chOff x="4128" y="1104"/>
              <a:chExt cx="136" cy="233"/>
            </a:xfrm>
          </p:grpSpPr>
          <p:grpSp>
            <p:nvGrpSpPr>
              <p:cNvPr id="11337" name="Group 143"/>
              <p:cNvGrpSpPr>
                <a:grpSpLocks/>
              </p:cNvGrpSpPr>
              <p:nvPr/>
            </p:nvGrpSpPr>
            <p:grpSpPr bwMode="auto">
              <a:xfrm>
                <a:off x="4128" y="1200"/>
                <a:ext cx="136" cy="137"/>
                <a:chOff x="3304" y="1343"/>
                <a:chExt cx="136" cy="137"/>
              </a:xfrm>
            </p:grpSpPr>
            <p:sp>
              <p:nvSpPr>
                <p:cNvPr id="11339" name="Freeform 144"/>
                <p:cNvSpPr>
                  <a:spLocks/>
                </p:cNvSpPr>
                <p:nvPr/>
              </p:nvSpPr>
              <p:spPr bwMode="auto">
                <a:xfrm>
                  <a:off x="3304" y="1343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340" name="Freeform 145"/>
                <p:cNvSpPr>
                  <a:spLocks/>
                </p:cNvSpPr>
                <p:nvPr/>
              </p:nvSpPr>
              <p:spPr bwMode="auto">
                <a:xfrm flipH="1">
                  <a:off x="3360" y="1344"/>
                  <a:ext cx="80" cy="136"/>
                </a:xfrm>
                <a:custGeom>
                  <a:avLst/>
                  <a:gdLst>
                    <a:gd name="T0" fmla="*/ 62 w 80"/>
                    <a:gd name="T1" fmla="*/ 34 h 136"/>
                    <a:gd name="T2" fmla="*/ 47 w 80"/>
                    <a:gd name="T3" fmla="*/ 31 h 136"/>
                    <a:gd name="T4" fmla="*/ 25 w 80"/>
                    <a:gd name="T5" fmla="*/ 0 h 136"/>
                    <a:gd name="T6" fmla="*/ 2 w 80"/>
                    <a:gd name="T7" fmla="*/ 16 h 136"/>
                    <a:gd name="T8" fmla="*/ 10 w 80"/>
                    <a:gd name="T9" fmla="*/ 36 h 136"/>
                    <a:gd name="T10" fmla="*/ 31 w 80"/>
                    <a:gd name="T11" fmla="*/ 52 h 136"/>
                    <a:gd name="T12" fmla="*/ 40 w 80"/>
                    <a:gd name="T13" fmla="*/ 66 h 136"/>
                    <a:gd name="T14" fmla="*/ 46 w 80"/>
                    <a:gd name="T15" fmla="*/ 81 h 136"/>
                    <a:gd name="T16" fmla="*/ 64 w 80"/>
                    <a:gd name="T17" fmla="*/ 136 h 136"/>
                    <a:gd name="T18" fmla="*/ 73 w 80"/>
                    <a:gd name="T19" fmla="*/ 124 h 136"/>
                    <a:gd name="T20" fmla="*/ 71 w 80"/>
                    <a:gd name="T21" fmla="*/ 63 h 136"/>
                    <a:gd name="T22" fmla="*/ 65 w 80"/>
                    <a:gd name="T23" fmla="*/ 45 h 136"/>
                    <a:gd name="T24" fmla="*/ 62 w 80"/>
                    <a:gd name="T25" fmla="*/ 34 h 1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"/>
                    <a:gd name="T40" fmla="*/ 0 h 136"/>
                    <a:gd name="T41" fmla="*/ 80 w 80"/>
                    <a:gd name="T42" fmla="*/ 136 h 1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" h="136">
                      <a:moveTo>
                        <a:pt x="62" y="34"/>
                      </a:moveTo>
                      <a:cubicBezTo>
                        <a:pt x="56" y="37"/>
                        <a:pt x="53" y="34"/>
                        <a:pt x="47" y="31"/>
                      </a:cubicBezTo>
                      <a:cubicBezTo>
                        <a:pt x="40" y="16"/>
                        <a:pt x="44" y="3"/>
                        <a:pt x="25" y="0"/>
                      </a:cubicBezTo>
                      <a:cubicBezTo>
                        <a:pt x="5" y="1"/>
                        <a:pt x="9" y="2"/>
                        <a:pt x="2" y="16"/>
                      </a:cubicBezTo>
                      <a:cubicBezTo>
                        <a:pt x="5" y="35"/>
                        <a:pt x="0" y="30"/>
                        <a:pt x="10" y="36"/>
                      </a:cubicBezTo>
                      <a:cubicBezTo>
                        <a:pt x="15" y="43"/>
                        <a:pt x="24" y="48"/>
                        <a:pt x="31" y="52"/>
                      </a:cubicBezTo>
                      <a:cubicBezTo>
                        <a:pt x="34" y="57"/>
                        <a:pt x="37" y="61"/>
                        <a:pt x="40" y="66"/>
                      </a:cubicBezTo>
                      <a:cubicBezTo>
                        <a:pt x="41" y="72"/>
                        <a:pt x="44" y="75"/>
                        <a:pt x="46" y="81"/>
                      </a:cubicBezTo>
                      <a:cubicBezTo>
                        <a:pt x="48" y="95"/>
                        <a:pt x="45" y="133"/>
                        <a:pt x="64" y="136"/>
                      </a:cubicBezTo>
                      <a:cubicBezTo>
                        <a:pt x="73" y="135"/>
                        <a:pt x="70" y="132"/>
                        <a:pt x="73" y="124"/>
                      </a:cubicBezTo>
                      <a:cubicBezTo>
                        <a:pt x="76" y="104"/>
                        <a:pt x="80" y="82"/>
                        <a:pt x="71" y="63"/>
                      </a:cubicBezTo>
                      <a:cubicBezTo>
                        <a:pt x="70" y="57"/>
                        <a:pt x="68" y="51"/>
                        <a:pt x="65" y="45"/>
                      </a:cubicBezTo>
                      <a:cubicBezTo>
                        <a:pt x="64" y="38"/>
                        <a:pt x="65" y="42"/>
                        <a:pt x="62" y="3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4A38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338" name="AutoShape 146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48" cy="96"/>
              </a:xfrm>
              <a:prstGeom prst="star8">
                <a:avLst>
                  <a:gd name="adj" fmla="val 3825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44509E-6 L 0.00174 0.04231 " pathEditMode="relative" ptsTypes="AA">
                                      <p:cBhvr>
                                        <p:cTn id="6" dur="2000" fill="hold"/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-3.7037E-6 C 0.00174 0.01991 -0.01111 0.04005 -0.01041 0.06111 C -0.00972 0.08218 0.00452 0.10394 0.01875 0.12593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304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2.77778E-7 0.05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1000"/>
                                        <p:tgtEl>
                                          <p:spTgt spid="304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44509E-6 L 0.00174 0.04231 " pathEditMode="relative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04046E-6 L 4.44444E-6 0.1160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5.55556E-6 L 0.00105 0.07499 " pathEditMode="relative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0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6782 L 0.0007 0.157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04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82" grpId="0"/>
      <p:bldP spid="304234" grpId="0" animBg="1"/>
      <p:bldP spid="304234" grpId="1" animBg="1"/>
      <p:bldP spid="304234" grpId="2" animBg="1"/>
      <p:bldP spid="304235" grpId="0" animBg="1"/>
      <p:bldP spid="3043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Papier recyclé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44850" y="5902325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000" b="1">
                <a:solidFill>
                  <a:srgbClr val="996633"/>
                </a:solidFill>
                <a:latin typeface="Times New Roman" pitchFamily="18" charset="0"/>
              </a:rPr>
              <a:t>Robert Koch </a:t>
            </a:r>
          </a:p>
          <a:p>
            <a:pPr algn="ctr" eaLnBrk="0" hangingPunct="0"/>
            <a:r>
              <a:rPr lang="fr-FR" sz="2000" b="1">
                <a:solidFill>
                  <a:srgbClr val="996633"/>
                </a:solidFill>
                <a:latin typeface="Times New Roman" pitchFamily="18" charset="0"/>
              </a:rPr>
              <a:t>(1843-1910)</a:t>
            </a:r>
            <a:endParaRPr lang="fr-FR" sz="2000">
              <a:latin typeface="Times New Roman" pitchFamily="18" charset="0"/>
            </a:endParaRPr>
          </a:p>
        </p:txBody>
      </p:sp>
      <p:pic>
        <p:nvPicPr>
          <p:cNvPr id="12292" name="Picture 13" descr="~AUT0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9063" y="765175"/>
            <a:ext cx="28225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722688" y="-171450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000" b="1">
                <a:solidFill>
                  <a:srgbClr val="996633"/>
                </a:solidFill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fr-FR" sz="2000" b="1">
                <a:solidFill>
                  <a:srgbClr val="996633"/>
                </a:solidFill>
                <a:latin typeface="Times New Roman" pitchFamily="18" charset="0"/>
              </a:rPr>
              <a:t>1905</a:t>
            </a:r>
            <a:endParaRPr lang="fr-FR" sz="2000">
              <a:latin typeface="Times New Roman" pitchFamily="18" charset="0"/>
            </a:endParaRPr>
          </a:p>
        </p:txBody>
      </p:sp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2484438" y="692150"/>
            <a:ext cx="3168650" cy="4968875"/>
            <a:chOff x="1565" y="436"/>
            <a:chExt cx="1996" cy="3130"/>
          </a:xfrm>
        </p:grpSpPr>
        <p:sp>
          <p:nvSpPr>
            <p:cNvPr id="12298" name="AutoShape 8"/>
            <p:cNvSpPr>
              <a:spLocks noChangeArrowheads="1"/>
            </p:cNvSpPr>
            <p:nvPr/>
          </p:nvSpPr>
          <p:spPr bwMode="auto">
            <a:xfrm rot="5400000" flipV="1">
              <a:off x="91" y="1910"/>
              <a:ext cx="3130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95 w 21600"/>
                <a:gd name="T13" fmla="*/ 2387 h 21600"/>
                <a:gd name="T14" fmla="*/ 19205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86" y="21600"/>
                  </a:lnTo>
                  <a:lnTo>
                    <a:pt x="2041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2F1800"/>
                </a:gs>
                <a:gs pos="50000">
                  <a:srgbClr val="663300"/>
                </a:gs>
                <a:gs pos="100000">
                  <a:srgbClr val="2F1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9" name="AutoShape 9"/>
            <p:cNvSpPr>
              <a:spLocks noChangeArrowheads="1"/>
            </p:cNvSpPr>
            <p:nvPr/>
          </p:nvSpPr>
          <p:spPr bwMode="auto">
            <a:xfrm>
              <a:off x="1565" y="436"/>
              <a:ext cx="1996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08 w 21600"/>
                <a:gd name="T13" fmla="*/ 2611 h 21600"/>
                <a:gd name="T14" fmla="*/ 18992 w 21600"/>
                <a:gd name="T15" fmla="*/ 189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618" y="21600"/>
                  </a:lnTo>
                  <a:lnTo>
                    <a:pt x="1998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2F1800"/>
                </a:gs>
                <a:gs pos="50000">
                  <a:srgbClr val="663300"/>
                </a:gs>
                <a:gs pos="100000">
                  <a:srgbClr val="2F1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2295" name="Group 10"/>
          <p:cNvGrpSpPr>
            <a:grpSpLocks/>
          </p:cNvGrpSpPr>
          <p:nvPr/>
        </p:nvGrpSpPr>
        <p:grpSpPr bwMode="auto">
          <a:xfrm rot="10800000">
            <a:off x="2484438" y="692150"/>
            <a:ext cx="3168650" cy="4968875"/>
            <a:chOff x="1565" y="436"/>
            <a:chExt cx="1996" cy="3130"/>
          </a:xfrm>
        </p:grpSpPr>
        <p:sp>
          <p:nvSpPr>
            <p:cNvPr id="12296" name="AutoShape 11"/>
            <p:cNvSpPr>
              <a:spLocks noChangeArrowheads="1"/>
            </p:cNvSpPr>
            <p:nvPr/>
          </p:nvSpPr>
          <p:spPr bwMode="auto">
            <a:xfrm rot="5400000" flipV="1">
              <a:off x="91" y="1910"/>
              <a:ext cx="3130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95 w 21600"/>
                <a:gd name="T13" fmla="*/ 2387 h 21600"/>
                <a:gd name="T14" fmla="*/ 19205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86" y="21600"/>
                  </a:lnTo>
                  <a:lnTo>
                    <a:pt x="2041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2F1800"/>
                </a:gs>
                <a:gs pos="50000">
                  <a:srgbClr val="663300"/>
                </a:gs>
                <a:gs pos="100000">
                  <a:srgbClr val="2F1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7" name="AutoShape 12"/>
            <p:cNvSpPr>
              <a:spLocks noChangeArrowheads="1"/>
            </p:cNvSpPr>
            <p:nvPr/>
          </p:nvSpPr>
          <p:spPr bwMode="auto">
            <a:xfrm>
              <a:off x="1565" y="436"/>
              <a:ext cx="1996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08 w 21600"/>
                <a:gd name="T13" fmla="*/ 2611 h 21600"/>
                <a:gd name="T14" fmla="*/ 18992 w 21600"/>
                <a:gd name="T15" fmla="*/ 189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618" y="21600"/>
                  </a:lnTo>
                  <a:lnTo>
                    <a:pt x="1998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2F1800"/>
                </a:gs>
                <a:gs pos="50000">
                  <a:srgbClr val="663300"/>
                </a:gs>
                <a:gs pos="100000">
                  <a:srgbClr val="2F1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040312"/>
          </a:xfrm>
        </p:spPr>
        <p:txBody>
          <a:bodyPr/>
          <a:lstStyle/>
          <a:p>
            <a:pPr eaLnBrk="1" hangingPunct="1"/>
            <a:r>
              <a:rPr lang="fr-FR" sz="2000" dirty="0"/>
              <a:t>Une personne sur 3 est porteuse du </a:t>
            </a:r>
            <a:r>
              <a:rPr lang="fr-FR" sz="2000" b="1" dirty="0"/>
              <a:t>bacille de Koch </a:t>
            </a:r>
            <a:r>
              <a:rPr lang="fr-FR" sz="2000" b="1" i="1" dirty="0"/>
              <a:t>(agent bactérien de la tuberculose) dans le monde.</a:t>
            </a:r>
          </a:p>
          <a:p>
            <a:pPr eaLnBrk="1" hangingPunct="1"/>
            <a:endParaRPr lang="fr-FR" sz="2000" b="1" i="1" dirty="0"/>
          </a:p>
          <a:p>
            <a:pPr eaLnBrk="1" hangingPunct="1"/>
            <a:r>
              <a:rPr lang="fr-FR" sz="2000" dirty="0"/>
              <a:t>Tous les ans, il y a 2 millions de morts dans le monde a cause de la tuberculose en particulier parce que le bacille qui revient a été sélectionne par l'utilisation des antibiotiques et qu'il est résistant. </a:t>
            </a:r>
          </a:p>
          <a:p>
            <a:pPr eaLnBrk="1" hangingPunct="1"/>
            <a:endParaRPr lang="fr-FR" sz="2000" dirty="0"/>
          </a:p>
          <a:p>
            <a:pPr eaLnBrk="1" hangingPunct="1"/>
            <a:r>
              <a:rPr lang="fr-FR" sz="2000" dirty="0"/>
              <a:t>Pour combattre l'agent de la tuberculose, il est donc bon d'avoir une bonne </a:t>
            </a:r>
            <a:r>
              <a:rPr lang="fr-FR" sz="2000" b="1" dirty="0"/>
              <a:t>immunité a médiation cellulaire.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1053</TotalTime>
  <Words>1818</Words>
  <Application>Microsoft Macintosh PowerPoint</Application>
  <PresentationFormat>Affichage à l'écran (4:3)</PresentationFormat>
  <Paragraphs>426</Paragraphs>
  <Slides>30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Comic Sans MS</vt:lpstr>
      <vt:lpstr>Constantia</vt:lpstr>
      <vt:lpstr>Symbol</vt:lpstr>
      <vt:lpstr>Times</vt:lpstr>
      <vt:lpstr>Times New Roman</vt:lpstr>
      <vt:lpstr>Wingdings</vt:lpstr>
      <vt:lpstr>Wingdings 2</vt:lpstr>
      <vt:lpstr>Débit</vt:lpstr>
      <vt:lpstr>HYPERSENSIBILITE TYPE IV Pr. MERICHE .H  Service d’Immunologie  CHU .Annaba  </vt:lpstr>
      <vt:lpstr>Présentation PowerPoint</vt:lpstr>
      <vt:lpstr>Réaction d’Hypersensibilité type IV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Hypersensibilité type IV</vt:lpstr>
      <vt:lpstr>Présentation PowerPoint</vt:lpstr>
      <vt:lpstr>1.1. Lymphocytes TH1 et Tc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Haroun BOUAB</dc:creator>
  <cp:lastModifiedBy>malek maalzk</cp:lastModifiedBy>
  <cp:revision>102</cp:revision>
  <dcterms:created xsi:type="dcterms:W3CDTF">2008-04-12T09:20:34Z</dcterms:created>
  <dcterms:modified xsi:type="dcterms:W3CDTF">2021-01-08T14:42:26Z</dcterms:modified>
</cp:coreProperties>
</file>