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84" r:id="rId3"/>
    <p:sldId id="257" r:id="rId4"/>
    <p:sldId id="258" r:id="rId5"/>
    <p:sldId id="259" r:id="rId6"/>
    <p:sldId id="285" r:id="rId7"/>
    <p:sldId id="260" r:id="rId8"/>
    <p:sldId id="287" r:id="rId9"/>
    <p:sldId id="289" r:id="rId10"/>
    <p:sldId id="288" r:id="rId11"/>
    <p:sldId id="286" r:id="rId12"/>
    <p:sldId id="262" r:id="rId13"/>
    <p:sldId id="264" r:id="rId14"/>
    <p:sldId id="265" r:id="rId15"/>
    <p:sldId id="267" r:id="rId16"/>
    <p:sldId id="277" r:id="rId17"/>
    <p:sldId id="280" r:id="rId18"/>
    <p:sldId id="268" r:id="rId19"/>
    <p:sldId id="269" r:id="rId20"/>
    <p:sldId id="281" r:id="rId21"/>
    <p:sldId id="271" r:id="rId22"/>
    <p:sldId id="282" r:id="rId23"/>
    <p:sldId id="275" r:id="rId24"/>
    <p:sldId id="274" r:id="rId25"/>
    <p:sldId id="276" r:id="rId26"/>
    <p:sldId id="290"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fr-FR"/>
  <c:roundedCorners val="0"/>
  <mc:AlternateContent xmlns:mc="http://schemas.openxmlformats.org/markup-compatibility/2006">
    <mc:Choice xmlns:c14="http://schemas.microsoft.com/office/drawing/2007/8/2/chart" Requires="c14">
      <c14:style val="106"/>
    </mc:Choice>
    <mc:Fallback>
      <c:style val="6"/>
    </mc:Fallback>
  </mc:AlternateContent>
  <c:chart>
    <c:title>
      <c:tx>
        <c:rich>
          <a:bodyPr/>
          <a:lstStyle/>
          <a:p>
            <a:pPr>
              <a:defRPr lang="fr-FR"/>
            </a:pPr>
            <a:r>
              <a:rPr lang="en-US" sz="2400" dirty="0" err="1"/>
              <a:t>Courbe</a:t>
            </a:r>
            <a:r>
              <a:rPr lang="en-US" sz="2400" dirty="0"/>
              <a:t> de calibration</a:t>
            </a:r>
          </a:p>
        </c:rich>
      </c:tx>
      <c:layout>
        <c:manualLayout>
          <c:xMode val="edge"/>
          <c:yMode val="edge"/>
          <c:x val="0.33914321215167281"/>
          <c:y val="0"/>
        </c:manualLayout>
      </c:layout>
      <c:overlay val="1"/>
    </c:title>
    <c:autoTitleDeleted val="0"/>
    <c:plotArea>
      <c:layout/>
      <c:scatterChart>
        <c:scatterStyle val="lineMarker"/>
        <c:varyColors val="0"/>
        <c:ser>
          <c:idx val="0"/>
          <c:order val="0"/>
          <c:spPr>
            <a:ln w="28575">
              <a:noFill/>
            </a:ln>
          </c:spPr>
          <c:trendline>
            <c:trendlineType val="linear"/>
            <c:dispRSqr val="0"/>
            <c:dispEq val="0"/>
          </c:trendline>
          <c:trendline>
            <c:trendlineType val="linear"/>
            <c:dispRSqr val="0"/>
            <c:dispEq val="0"/>
          </c:trendline>
          <c:trendline>
            <c:spPr>
              <a:ln w="12700" cmpd="sng">
                <a:gradFill>
                  <a:gsLst>
                    <a:gs pos="0">
                      <a:srgbClr val="7030A0"/>
                    </a:gs>
                    <a:gs pos="13000">
                      <a:srgbClr val="0047FF"/>
                    </a:gs>
                    <a:gs pos="28000">
                      <a:srgbClr val="000082"/>
                    </a:gs>
                    <a:gs pos="42999">
                      <a:srgbClr val="0047FF"/>
                    </a:gs>
                    <a:gs pos="58000">
                      <a:srgbClr val="000082"/>
                    </a:gs>
                    <a:gs pos="72000">
                      <a:srgbClr val="0047FF"/>
                    </a:gs>
                    <a:gs pos="87000">
                      <a:srgbClr val="000082"/>
                    </a:gs>
                    <a:gs pos="100000">
                      <a:srgbClr val="0047FF"/>
                    </a:gs>
                  </a:gsLst>
                  <a:lin ang="5400000" scaled="0"/>
                </a:gradFill>
              </a:ln>
            </c:spPr>
            <c:trendlineType val="linear"/>
            <c:dispRSqr val="1"/>
            <c:dispEq val="1"/>
            <c:trendlineLbl>
              <c:layout>
                <c:manualLayout>
                  <c:x val="0.11529401909867661"/>
                  <c:y val="0.52582733009437665"/>
                </c:manualLayout>
              </c:layout>
              <c:tx>
                <c:rich>
                  <a:bodyPr/>
                  <a:lstStyle/>
                  <a:p>
                    <a:pPr>
                      <a:defRPr lang="fr-FR"/>
                    </a:pPr>
                    <a:r>
                      <a:rPr lang="en-US" sz="2000" b="1" baseline="0" dirty="0"/>
                      <a:t>y = 58.27x + 10.43
R² = </a:t>
                    </a:r>
                    <a:r>
                      <a:rPr lang="en-US" sz="2000" b="1" baseline="0" dirty="0" smtClean="0"/>
                      <a:t>0.99994</a:t>
                    </a:r>
                    <a:endParaRPr lang="en-US" sz="2000" b="1" dirty="0"/>
                  </a:p>
                </c:rich>
              </c:tx>
              <c:numFmt formatCode="General" sourceLinked="0"/>
            </c:trendlineLbl>
          </c:trendline>
          <c:trendline>
            <c:trendlineType val="linear"/>
            <c:dispRSqr val="0"/>
            <c:dispEq val="0"/>
          </c:trendline>
          <c:xVal>
            <c:numRef>
              <c:f>Sheet1!$E$4:$E$8</c:f>
              <c:numCache>
                <c:formatCode>General</c:formatCode>
                <c:ptCount val="5"/>
                <c:pt idx="0">
                  <c:v>0.5</c:v>
                </c:pt>
                <c:pt idx="1">
                  <c:v>1</c:v>
                </c:pt>
                <c:pt idx="2">
                  <c:v>5</c:v>
                </c:pt>
                <c:pt idx="3">
                  <c:v>25</c:v>
                </c:pt>
                <c:pt idx="4">
                  <c:v>50</c:v>
                </c:pt>
              </c:numCache>
            </c:numRef>
          </c:xVal>
          <c:yVal>
            <c:numRef>
              <c:f>Sheet1!$F$4:$F$8</c:f>
              <c:numCache>
                <c:formatCode>General</c:formatCode>
                <c:ptCount val="5"/>
                <c:pt idx="0">
                  <c:v>35.297230000000013</c:v>
                </c:pt>
                <c:pt idx="1">
                  <c:v>63.566550000000042</c:v>
                </c:pt>
                <c:pt idx="2">
                  <c:v>303.29015999999939</c:v>
                </c:pt>
                <c:pt idx="3">
                  <c:v>1483.2137499999999</c:v>
                </c:pt>
                <c:pt idx="4">
                  <c:v>2916.3208</c:v>
                </c:pt>
              </c:numCache>
            </c:numRef>
          </c:yVal>
          <c:smooth val="0"/>
          <c:extLst>
            <c:ext xmlns:c16="http://schemas.microsoft.com/office/drawing/2014/chart" uri="{C3380CC4-5D6E-409C-BE32-E72D297353CC}">
              <c16:uniqueId val="{00000000-0E56-4F4C-9921-368FEFA99E41}"/>
            </c:ext>
          </c:extLst>
        </c:ser>
        <c:dLbls>
          <c:showLegendKey val="0"/>
          <c:showVal val="0"/>
          <c:showCatName val="0"/>
          <c:showSerName val="0"/>
          <c:showPercent val="0"/>
          <c:showBubbleSize val="0"/>
        </c:dLbls>
        <c:axId val="64541056"/>
        <c:axId val="64542976"/>
      </c:scatterChart>
      <c:valAx>
        <c:axId val="64541056"/>
        <c:scaling>
          <c:orientation val="minMax"/>
        </c:scaling>
        <c:delete val="0"/>
        <c:axPos val="b"/>
        <c:title>
          <c:tx>
            <c:rich>
              <a:bodyPr/>
              <a:lstStyle/>
              <a:p>
                <a:pPr>
                  <a:defRPr lang="fr-FR" sz="1400">
                    <a:latin typeface="Comic Sans MS" pitchFamily="66" charset="0"/>
                  </a:defRPr>
                </a:pPr>
                <a:r>
                  <a:rPr lang="en-US" sz="1400">
                    <a:latin typeface="Comic Sans MS" pitchFamily="66" charset="0"/>
                  </a:rPr>
                  <a:t>Concentration ug/ul</a:t>
                </a:r>
              </a:p>
            </c:rich>
          </c:tx>
          <c:layout/>
          <c:overlay val="0"/>
        </c:title>
        <c:numFmt formatCode="General" sourceLinked="1"/>
        <c:majorTickMark val="out"/>
        <c:minorTickMark val="none"/>
        <c:tickLblPos val="nextTo"/>
        <c:txPr>
          <a:bodyPr/>
          <a:lstStyle/>
          <a:p>
            <a:pPr>
              <a:defRPr lang="fr-FR"/>
            </a:pPr>
            <a:endParaRPr lang="fr-FR"/>
          </a:p>
        </c:txPr>
        <c:crossAx val="64542976"/>
        <c:crosses val="autoZero"/>
        <c:crossBetween val="midCat"/>
        <c:majorUnit val="5"/>
      </c:valAx>
      <c:valAx>
        <c:axId val="64542976"/>
        <c:scaling>
          <c:orientation val="minMax"/>
        </c:scaling>
        <c:delete val="0"/>
        <c:axPos val="l"/>
        <c:title>
          <c:tx>
            <c:rich>
              <a:bodyPr rot="-5400000" vert="horz"/>
              <a:lstStyle/>
              <a:p>
                <a:pPr>
                  <a:defRPr lang="fr-FR" sz="1400">
                    <a:latin typeface="Comic Sans MS" pitchFamily="66" charset="0"/>
                  </a:defRPr>
                </a:pPr>
                <a:r>
                  <a:rPr lang="en-US" sz="1400">
                    <a:latin typeface="Comic Sans MS" pitchFamily="66" charset="0"/>
                  </a:rPr>
                  <a:t>SSC  Cafféine</a:t>
                </a:r>
              </a:p>
            </c:rich>
          </c:tx>
          <c:layout/>
          <c:overlay val="0"/>
        </c:title>
        <c:numFmt formatCode="General" sourceLinked="1"/>
        <c:majorTickMark val="out"/>
        <c:minorTickMark val="none"/>
        <c:tickLblPos val="nextTo"/>
        <c:txPr>
          <a:bodyPr/>
          <a:lstStyle/>
          <a:p>
            <a:pPr>
              <a:defRPr lang="fr-FR"/>
            </a:pPr>
            <a:endParaRPr lang="fr-FR"/>
          </a:p>
        </c:txPr>
        <c:crossAx val="64541056"/>
        <c:crosses val="autoZero"/>
        <c:crossBetween val="midCat"/>
        <c:majorUnit val="500"/>
      </c:valAx>
    </c:plotArea>
    <c:plotVisOnly val="1"/>
    <c:dispBlanksAs val="gap"/>
    <c:showDLblsOverMax val="0"/>
  </c:chart>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C90E089-2737-4861-BA29-7609FF0F4168}" type="datetimeFigureOut">
              <a:rPr lang="en-US" smtClean="0"/>
              <a:pPr/>
              <a:t>3/31/2020</a:t>
            </a:fld>
            <a:endParaRPr lang="en-US"/>
          </a:p>
        </p:txBody>
      </p:sp>
      <p:sp>
        <p:nvSpPr>
          <p:cNvPr id="19" name="Espace réservé du pied de page 18"/>
          <p:cNvSpPr>
            <a:spLocks noGrp="1"/>
          </p:cNvSpPr>
          <p:nvPr>
            <p:ph type="ftr" sz="quarter" idx="11"/>
          </p:nvPr>
        </p:nvSpPr>
        <p:spPr/>
        <p:txBody>
          <a:bodyPr/>
          <a:lstStyle/>
          <a:p>
            <a:endParaRPr lang="en-US"/>
          </a:p>
        </p:txBody>
      </p:sp>
      <p:sp>
        <p:nvSpPr>
          <p:cNvPr id="27" name="Espace réservé du numéro de diapositive 26"/>
          <p:cNvSpPr>
            <a:spLocks noGrp="1"/>
          </p:cNvSpPr>
          <p:nvPr>
            <p:ph type="sldNum" sz="quarter" idx="12"/>
          </p:nvPr>
        </p:nvSpPr>
        <p:spPr/>
        <p:txBody>
          <a:bodyPr/>
          <a:lstStyle/>
          <a:p>
            <a:fld id="{50403EF6-F7D8-4AD9-8FDB-AA3DA5B07D01}"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C90E089-2737-4861-BA29-7609FF0F4168}" type="datetimeFigureOut">
              <a:rPr lang="en-US" smtClean="0"/>
              <a:pPr/>
              <a:t>3/31/2020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C90E089-2737-4861-BA29-7609FF0F4168}" type="datetimeFigureOut">
              <a:rPr lang="en-US" smtClean="0"/>
              <a:pPr/>
              <a:t>3/31/2020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C90E089-2737-4861-BA29-7609FF0F4168}" type="datetimeFigureOut">
              <a:rPr lang="en-US" smtClean="0"/>
              <a:pPr/>
              <a:t>3/31/2020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C90E089-2737-4861-BA29-7609FF0F4168}" type="datetimeFigureOut">
              <a:rPr lang="en-US" smtClean="0"/>
              <a:pPr/>
              <a:t>3/31/2020</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50403EF6-F7D8-4AD9-8FDB-AA3DA5B07D01}" type="slidenum">
              <a:rPr lang="en-US" smtClean="0"/>
              <a:pPr/>
              <a:t>‹N°›</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C90E089-2737-4861-BA29-7609FF0F4168}" type="datetimeFigureOut">
              <a:rPr lang="en-US" smtClean="0"/>
              <a:pPr/>
              <a:t>3/31/2020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C90E089-2737-4861-BA29-7609FF0F4168}" type="datetimeFigureOut">
              <a:rPr lang="en-US" smtClean="0"/>
              <a:pPr/>
              <a:t>3/31/2020</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C90E089-2737-4861-BA29-7609FF0F4168}" type="datetimeFigureOut">
              <a:rPr lang="en-US" smtClean="0"/>
              <a:pPr/>
              <a:t>3/31/2020</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C90E089-2737-4861-BA29-7609FF0F4168}" type="datetimeFigureOut">
              <a:rPr lang="en-US" smtClean="0"/>
              <a:pPr/>
              <a:t>3/31/2020</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C90E089-2737-4861-BA29-7609FF0F4168}" type="datetimeFigureOut">
              <a:rPr lang="en-US" smtClean="0"/>
              <a:pPr/>
              <a:t>3/31/2020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50403EF6-F7D8-4AD9-8FDB-AA3DA5B07D01}"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C90E089-2737-4861-BA29-7609FF0F4168}" type="datetimeFigureOut">
              <a:rPr lang="en-US" smtClean="0"/>
              <a:pPr/>
              <a:t>3/31/2020</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a:xfrm>
            <a:off x="8077200" y="6356350"/>
            <a:ext cx="609600" cy="365125"/>
          </a:xfrm>
        </p:spPr>
        <p:txBody>
          <a:bodyPr/>
          <a:lstStyle/>
          <a:p>
            <a:fld id="{50403EF6-F7D8-4AD9-8FDB-AA3DA5B07D01}" type="slidenum">
              <a:rPr lang="en-US" smtClean="0"/>
              <a:pPr/>
              <a:t>‹N°›</a:t>
            </a:fld>
            <a:endParaRPr lang="en-US"/>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C90E089-2737-4861-BA29-7609FF0F4168}" type="datetimeFigureOut">
              <a:rPr lang="en-US" smtClean="0"/>
              <a:pPr/>
              <a:t>3/31/2020</a:t>
            </a:fld>
            <a:endParaRPr lang="en-US"/>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0403EF6-F7D8-4AD9-8FDB-AA3DA5B07D01}" type="slidenum">
              <a:rPr lang="en-US" smtClean="0"/>
              <a:pPr/>
              <a:t>‹N°›</a:t>
            </a:fld>
            <a:endParaRPr lang="en-US"/>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3"/>
          <p:cNvPicPr>
            <a:picLocks noChangeAspect="1" noChangeArrowheads="1"/>
          </p:cNvPicPr>
          <p:nvPr/>
        </p:nvPicPr>
        <p:blipFill>
          <a:blip r:embed="rId2"/>
          <a:srcRect/>
          <a:stretch>
            <a:fillRect/>
          </a:stretch>
        </p:blipFill>
        <p:spPr bwMode="auto">
          <a:xfrm>
            <a:off x="41565" y="45285"/>
            <a:ext cx="1116758" cy="998551"/>
          </a:xfrm>
          <a:prstGeom prst="rect">
            <a:avLst/>
          </a:prstGeom>
          <a:ln>
            <a:headEnd/>
            <a:tailEnd/>
          </a:ln>
        </p:spPr>
        <p:style>
          <a:lnRef idx="3">
            <a:schemeClr val="lt1"/>
          </a:lnRef>
          <a:fillRef idx="1">
            <a:schemeClr val="accent2"/>
          </a:fillRef>
          <a:effectRef idx="1">
            <a:schemeClr val="accent2"/>
          </a:effectRef>
          <a:fontRef idx="minor">
            <a:schemeClr val="lt1"/>
          </a:fontRef>
        </p:style>
      </p:pic>
      <p:sp>
        <p:nvSpPr>
          <p:cNvPr id="6" name="TextBox 5"/>
          <p:cNvSpPr txBox="1"/>
          <p:nvPr/>
        </p:nvSpPr>
        <p:spPr>
          <a:xfrm>
            <a:off x="467544" y="1556792"/>
            <a:ext cx="8358214" cy="2885021"/>
          </a:xfrm>
          <a:prstGeom prst="rect">
            <a:avLst/>
          </a:prstGeom>
          <a:noFill/>
        </p:spPr>
        <p:txBody>
          <a:bodyPr wrap="square" rtlCol="0">
            <a:spAutoFit/>
          </a:bodyPr>
          <a:lstStyle/>
          <a:p>
            <a:pPr algn="ctr">
              <a:lnSpc>
                <a:spcPct val="200000"/>
              </a:lnSpc>
            </a:pPr>
            <a:r>
              <a:rPr lang="fr-FR" sz="3200" b="1" dirty="0" smtClean="0">
                <a:effectLst>
                  <a:outerShdw blurRad="38100" dist="38100" dir="2700000" algn="tl">
                    <a:srgbClr val="000000">
                      <a:alpha val="43137"/>
                    </a:srgbClr>
                  </a:outerShdw>
                </a:effectLst>
                <a:latin typeface="Tahoma" pitchFamily="34" charset="0"/>
                <a:cs typeface="Tahoma" pitchFamily="34" charset="0"/>
              </a:rPr>
              <a:t>QUALIFICATION </a:t>
            </a:r>
            <a:r>
              <a:rPr lang="fr-FR" sz="3200" b="1" dirty="0" smtClean="0">
                <a:effectLst>
                  <a:outerShdw blurRad="38100" dist="38100" dir="2700000" algn="tl">
                    <a:srgbClr val="000000">
                      <a:alpha val="43137"/>
                    </a:srgbClr>
                  </a:outerShdw>
                </a:effectLst>
                <a:latin typeface="Tahoma" pitchFamily="34" charset="0"/>
                <a:cs typeface="Tahoma" pitchFamily="34" charset="0"/>
              </a:rPr>
              <a:t>DES EQUIPEMENTS ANALYTIQUES DANS UN LABORATOIRE DE CONTRÔLE DE QUALITE</a:t>
            </a:r>
            <a:endParaRPr lang="en-US" sz="3200" b="1" dirty="0">
              <a:effectLst>
                <a:outerShdw blurRad="38100" dist="38100" dir="2700000" algn="tl">
                  <a:srgbClr val="000000">
                    <a:alpha val="43137"/>
                  </a:srgbClr>
                </a:outerShdw>
              </a:effectLst>
              <a:latin typeface="Tahoma" pitchFamily="34" charset="0"/>
              <a:cs typeface="Tahoma" pitchFamily="34" charset="0"/>
            </a:endParaRPr>
          </a:p>
        </p:txBody>
      </p:sp>
      <p:sp>
        <p:nvSpPr>
          <p:cNvPr id="7" name="TextBox 6"/>
          <p:cNvSpPr txBox="1"/>
          <p:nvPr/>
        </p:nvSpPr>
        <p:spPr>
          <a:xfrm>
            <a:off x="1785918" y="5120358"/>
            <a:ext cx="5929354" cy="523220"/>
          </a:xfrm>
          <a:prstGeom prst="rect">
            <a:avLst/>
          </a:prstGeom>
          <a:noFill/>
        </p:spPr>
        <p:txBody>
          <a:bodyPr wrap="square" rtlCol="0">
            <a:spAutoFit/>
          </a:bodyPr>
          <a:lstStyle/>
          <a:p>
            <a:pPr algn="ctr"/>
            <a:r>
              <a:rPr lang="fr-FR" sz="2800" b="1" dirty="0" smtClean="0">
                <a:effectLst>
                  <a:outerShdw blurRad="38100" dist="38100" dir="2700000" algn="tl">
                    <a:srgbClr val="000000">
                      <a:alpha val="43137"/>
                    </a:srgbClr>
                  </a:outerShdw>
                </a:effectLst>
                <a:latin typeface="Tahoma" pitchFamily="34" charset="0"/>
                <a:cs typeface="Tahoma" pitchFamily="34" charset="0"/>
              </a:rPr>
              <a:t>Dr Mehdi BELLEILI</a:t>
            </a:r>
            <a:endParaRPr lang="en-US" sz="2800" b="1" dirty="0">
              <a:effectLst>
                <a:outerShdw blurRad="38100" dist="38100" dir="2700000" algn="tl">
                  <a:srgbClr val="000000">
                    <a:alpha val="43137"/>
                  </a:srgbClr>
                </a:outerShdw>
              </a:effectLst>
              <a:latin typeface="Tahoma" pitchFamily="34" charset="0"/>
              <a:cs typeface="Tahoma" pitchFamily="34" charset="0"/>
            </a:endParaRPr>
          </a:p>
        </p:txBody>
      </p:sp>
      <p:sp>
        <p:nvSpPr>
          <p:cNvPr id="8" name="Rectangle 3"/>
          <p:cNvSpPr>
            <a:spLocks noGrp="1" noChangeArrowheads="1"/>
          </p:cNvSpPr>
          <p:nvPr>
            <p:ph type="subTitle" idx="1"/>
          </p:nvPr>
        </p:nvSpPr>
        <p:spPr>
          <a:xfrm>
            <a:off x="0" y="5867424"/>
            <a:ext cx="9144000" cy="990600"/>
          </a:xfrm>
        </p:spPr>
        <p:txBody>
          <a:bodyPr/>
          <a:lstStyle/>
          <a:p>
            <a:pPr marL="609600" indent="-609600" algn="ctr">
              <a:spcBef>
                <a:spcPct val="0"/>
              </a:spcBef>
            </a:pPr>
            <a:r>
              <a:rPr lang="fr-FR" dirty="0">
                <a:latin typeface="Arial" charset="0"/>
              </a:rPr>
              <a:t>     </a:t>
            </a:r>
            <a:r>
              <a:rPr lang="fr-FR" sz="2000" b="1" dirty="0">
                <a:solidFill>
                  <a:schemeClr val="bg1"/>
                </a:solidFill>
                <a:latin typeface="Arial" charset="0"/>
              </a:rPr>
              <a:t>Laboratoire de Chimie Analytique, Département de Pharmacie, </a:t>
            </a:r>
            <a:endParaRPr lang="fr-FR" sz="2000" b="1" dirty="0" smtClean="0">
              <a:solidFill>
                <a:schemeClr val="bg1"/>
              </a:solidFill>
              <a:latin typeface="Arial" charset="0"/>
            </a:endParaRPr>
          </a:p>
          <a:p>
            <a:pPr marL="609600" indent="-609600" algn="ctr">
              <a:spcBef>
                <a:spcPct val="0"/>
              </a:spcBef>
            </a:pPr>
            <a:r>
              <a:rPr lang="fr-FR" sz="2000" b="1" dirty="0" smtClean="0">
                <a:solidFill>
                  <a:schemeClr val="bg1"/>
                </a:solidFill>
                <a:latin typeface="Arial" charset="0"/>
              </a:rPr>
              <a:t>Faculté </a:t>
            </a:r>
            <a:r>
              <a:rPr lang="fr-FR" sz="2000" b="1" dirty="0">
                <a:solidFill>
                  <a:schemeClr val="bg1"/>
                </a:solidFill>
                <a:latin typeface="Arial" charset="0"/>
              </a:rPr>
              <a:t>de Médecine,  Annaba</a:t>
            </a:r>
            <a:r>
              <a:rPr lang="fr-FR" sz="2400" dirty="0">
                <a:solidFill>
                  <a:schemeClr val="bg1"/>
                </a:solidFill>
                <a:latin typeface="Arial" charset="0"/>
              </a:rPr>
              <a:t>            </a:t>
            </a:r>
          </a:p>
          <a:p>
            <a:pPr marL="609600" indent="-609600"/>
            <a:endParaRPr lang="fr-FR" sz="2400" dirty="0">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323528" y="-103167"/>
            <a:ext cx="8477280" cy="48013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Déroulement de la Qualification de Conception :</a:t>
            </a:r>
          </a:p>
          <a:p>
            <a:pPr marL="0" marR="0" lvl="0" indent="0" algn="l" defTabSz="914400" rtl="0" eaLnBrk="0" fontAlgn="base" latinLnBrk="0" hangingPunct="0">
              <a:lnSpc>
                <a:spcPct val="2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Définir les spécifications de conception de l’équipement et détailler les éléments de décision pour la sélection du fournisseur.</a:t>
            </a:r>
          </a:p>
          <a:p>
            <a:pPr marL="0" marR="0" lvl="0" indent="0" algn="l" defTabSz="914400" rtl="0" eaLnBrk="0" fontAlgn="base" latinLnBrk="0" hangingPunct="0">
              <a:spcBef>
                <a:spcPct val="0"/>
              </a:spcBef>
              <a:spcAft>
                <a:spcPct val="0"/>
              </a:spcAft>
              <a:buClrTx/>
              <a:buSzTx/>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Vérifier la cohérence des documents de conception finaux utilisés pour la construction des installations et des systèmes.</a:t>
            </a:r>
          </a:p>
          <a:p>
            <a:pPr marL="0" marR="0" lvl="0" indent="0" algn="l" defTabSz="914400" rtl="0" eaLnBrk="0" fontAlgn="base" latinLnBrk="0" hangingPunct="0">
              <a:spcBef>
                <a:spcPct val="0"/>
              </a:spcBef>
              <a:spcAft>
                <a:spcPct val="0"/>
              </a:spcAft>
              <a:buClrTx/>
              <a:buSzTx/>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Vérifier la cohérence par rapport aux BPF, BPL et aux exigences réglementaires pharmaceutiques.</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179512" y="451262"/>
            <a:ext cx="8784976" cy="59554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Déroulement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de la Qualification d’installation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lvl="0" fontAlgn="base">
              <a:lnSpc>
                <a:spcPct val="150000"/>
              </a:lnSpc>
              <a:spcBef>
                <a:spcPct val="0"/>
              </a:spcBef>
              <a:spcAft>
                <a:spcPct val="0"/>
              </a:spcAft>
              <a:buFont typeface="Wingdings" pitchFamily="2" charset="2"/>
              <a:buChar char="q"/>
            </a:pPr>
            <a:r>
              <a:rPr lang="fr-FR" sz="2200" b="1" dirty="0" smtClean="0">
                <a:latin typeface="Arial" pitchFamily="34" charset="0"/>
                <a:ea typeface="Calibri" pitchFamily="34"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DOCUMENTATION :</a:t>
            </a:r>
          </a:p>
          <a:p>
            <a:pPr lvl="0" fontAlgn="base">
              <a:lnSpc>
                <a:spcPct val="150000"/>
              </a:lnSpc>
              <a:spcBef>
                <a:spcPct val="0"/>
              </a:spcBef>
              <a:spcAft>
                <a:spcPct val="0"/>
              </a:spcAft>
            </a:pPr>
            <a:endParaRPr lang="en-US" sz="800" b="1" dirty="0" smtClean="0">
              <a:effectLst>
                <a:outerShdw blurRad="38100" dist="38100" dir="2700000" algn="tl">
                  <a:srgbClr val="000000">
                    <a:alpha val="43137"/>
                  </a:srgbClr>
                </a:outerShdw>
              </a:effectLst>
              <a:latin typeface="Arial" pitchFamily="34" charset="0"/>
              <a:cs typeface="Arial" pitchFamily="34" charset="0"/>
            </a:endParaRPr>
          </a:p>
          <a:p>
            <a:pPr lvl="0" algn="just" eaLnBrk="0" fontAlgn="base" hangingPunct="0">
              <a:lnSpc>
                <a:spcPct val="150000"/>
              </a:lnSpc>
              <a:spcBef>
                <a:spcPct val="0"/>
              </a:spcBef>
              <a:spcAft>
                <a:spcPct val="0"/>
              </a:spcAft>
            </a:pPr>
            <a:r>
              <a:rPr lang="fr-FR" sz="2200" dirty="0" smtClean="0">
                <a:latin typeface="Arial" pitchFamily="34" charset="0"/>
                <a:ea typeface="Calibri" pitchFamily="34" charset="0"/>
                <a:cs typeface="Arial" pitchFamily="34" charset="0"/>
              </a:rPr>
              <a:t>Vérifier la présence de :</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Plans, Diagrammes, </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Caractéristiques techniques,</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Description du montage et des connexions</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Description de l’environnement de travail</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MON et MON d’entretien  de chaque module et y compris le logiciel</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Certificat de conformité pour chaque module et y compris le logiciel</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Certificat de qualification de l’installateur</a:t>
            </a:r>
            <a:endParaRPr lang="en-US" sz="2200" dirty="0" smtClean="0">
              <a:latin typeface="Arial" pitchFamily="34" charset="0"/>
              <a:cs typeface="Arial" pitchFamily="34" charset="0"/>
            </a:endParaRPr>
          </a:p>
          <a:p>
            <a:pPr lvl="0" algn="just" eaLnBrk="0" fontAlgn="base" hangingPunct="0">
              <a:lnSpc>
                <a:spcPct val="150000"/>
              </a:lnSpc>
              <a:spcBef>
                <a:spcPct val="0"/>
              </a:spcBef>
              <a:spcAft>
                <a:spcPct val="0"/>
              </a:spcAft>
              <a:buFont typeface="Wingdings" pitchFamily="2" charset="2"/>
              <a:buChar char="§"/>
            </a:pPr>
            <a:r>
              <a:rPr lang="fr-FR" sz="2200" dirty="0" smtClean="0">
                <a:latin typeface="Arial" pitchFamily="34" charset="0"/>
                <a:ea typeface="Calibri" pitchFamily="34" charset="0"/>
                <a:cs typeface="Arial" pitchFamily="34" charset="0"/>
              </a:rPr>
              <a:t> Procès Verbal du </a:t>
            </a:r>
            <a:r>
              <a:rPr lang="fr-FR" sz="2200" dirty="0" smtClean="0">
                <a:latin typeface="Arial" pitchFamily="34" charset="0"/>
                <a:ea typeface="Calibri" pitchFamily="34" charset="0"/>
                <a:cs typeface="Arial" pitchFamily="34" charset="0"/>
              </a:rPr>
              <a:t>fournisseur</a:t>
            </a:r>
            <a:endParaRPr lang="fr-FR" sz="22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ChangeArrowheads="1"/>
          </p:cNvSpPr>
          <p:nvPr/>
        </p:nvSpPr>
        <p:spPr bwMode="auto">
          <a:xfrm>
            <a:off x="107141" y="1074510"/>
            <a:ext cx="8929718"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 typeface="Wingdings" pitchFamily="2" charset="2"/>
              <a:buChar char="q"/>
              <a:tabLst/>
            </a:pPr>
            <a:r>
              <a:rPr kumimoji="0" lang="fr-FR" sz="2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ENVIRONNEMENT :</a:t>
            </a:r>
            <a:endParaRPr kumimoji="0" lang="en-US"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Vérifier que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Les caractéristiques de l’environnement de l’équipement à installé sont conformes aux exigences du fabricant et à l’usage auquel il est destiné.</a:t>
            </a:r>
            <a:r>
              <a:rPr lang="en-US" sz="2200" dirty="0" smtClean="0">
                <a:latin typeface="Arial" pitchFamily="34" charset="0"/>
                <a:ea typeface="Calibri" pitchFamily="34" charset="0"/>
                <a:cs typeface="Arial" pitchFamily="34" charset="0"/>
              </a:rPr>
              <a:t> </a:t>
            </a: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(Local/Caractéristiques électriques/présence d’un Onduleur-Stabilisateur)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L’intégrité de l’environnement et de l’équipement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L’aspect sécuritaire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 typeface="Wingdings" pitchFamily="2" charset="2"/>
              <a:buChar char="§"/>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 suffisance de la zone de servitude</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323528" y="476672"/>
            <a:ext cx="8110566" cy="495520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20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Vérifier :</a:t>
            </a:r>
          </a:p>
          <a:p>
            <a:pPr marL="0" marR="0" lvl="0" indent="0" algn="just" defTabSz="914400" rtl="0" eaLnBrk="1" fontAlgn="base" latinLnBrk="0" hangingPunct="1">
              <a:lnSpc>
                <a:spcPct val="2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 typeface="Wingdings" pitchFamily="2" charset="2"/>
              <a:buChar char="§"/>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 conformité de la réception des différents modules et logiciels (Marque, Model</a:t>
            </a:r>
            <a:r>
              <a:rPr lang="fr-FR" sz="2000" dirty="0" smtClean="0">
                <a:latin typeface="Arial" pitchFamily="34" charset="0"/>
                <a:ea typeface="Calibri" pitchFamily="34" charset="0"/>
                <a:cs typeface="Arial" pitchFamily="34" charset="0"/>
              </a:rPr>
              <a:t>, </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Numéro de série) au bon de commande</a:t>
            </a:r>
            <a:r>
              <a:rPr lang="fr-FR" sz="2000" dirty="0" smtClean="0">
                <a:latin typeface="Arial" pitchFamily="34" charset="0"/>
                <a:ea typeface="Calibri" pitchFamily="34" charset="0"/>
                <a:cs typeface="Arial" pitchFamily="34" charset="0"/>
              </a:rPr>
              <a:t>;</a:t>
            </a:r>
          </a:p>
          <a:p>
            <a:pPr marL="0" marR="0" lvl="0" indent="0" algn="just" defTabSz="914400" rtl="0" eaLnBrk="0" fontAlgn="base" latinLnBrk="0" hangingPunct="0">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spcBef>
                <a:spcPct val="0"/>
              </a:spcBef>
              <a:spcAft>
                <a:spcPct val="0"/>
              </a:spcAft>
              <a:buClrTx/>
              <a:buSzTx/>
              <a:buFont typeface="Wingdings" pitchFamily="2" charset="2"/>
              <a:buChar char="§"/>
              <a:tabLst/>
            </a:pPr>
            <a:r>
              <a:rPr lang="fr-FR" sz="2000" dirty="0" smtClean="0">
                <a:latin typeface="Arial" pitchFamily="34" charset="0"/>
                <a:cs typeface="Arial" pitchFamily="34" charset="0"/>
              </a:rPr>
              <a:t> </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L’intégrité de chaque module; </a:t>
            </a:r>
          </a:p>
          <a:p>
            <a:pPr marL="0" marR="0" lvl="0" indent="0" algn="just" defTabSz="914400" rtl="0" eaLnBrk="0" fontAlgn="base" latinLnBrk="0" hangingPunct="0">
              <a:spcBef>
                <a:spcPct val="0"/>
              </a:spcBef>
              <a:spcAft>
                <a:spcPct val="0"/>
              </a:spcAft>
              <a:buClrTx/>
              <a:buSzTx/>
              <a:tabLst/>
            </a:pPr>
            <a:endParaRPr lang="en-US" sz="2000" dirty="0" smtClean="0">
              <a:latin typeface="Arial" pitchFamily="34" charset="0"/>
              <a:ea typeface="Calibri" pitchFamily="34" charset="0"/>
              <a:cs typeface="Arial" pitchFamily="34" charset="0"/>
            </a:endParaRPr>
          </a:p>
          <a:p>
            <a:pPr marL="0" marR="0" lvl="0" indent="0" algn="just" defTabSz="914400" rtl="0" eaLnBrk="0" fontAlgn="base" latinLnBrk="0" hangingPunct="0">
              <a:spcBef>
                <a:spcPct val="0"/>
              </a:spcBef>
              <a:spcAft>
                <a:spcPct val="0"/>
              </a:spcAft>
              <a:buClrTx/>
              <a:buSzTx/>
              <a:buFont typeface="Wingdings" pitchFamily="2" charset="2"/>
              <a:buChar char="§"/>
              <a:tabLst/>
            </a:pPr>
            <a:r>
              <a:rPr kumimoji="0" lang="en-US" sz="2000" b="0"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présence des connexions et la liste des pièces détachées, numéros des pièces et fournisseurs;</a:t>
            </a:r>
          </a:p>
          <a:p>
            <a:pPr marL="0" marR="0" lvl="0" indent="0" algn="just" defTabSz="914400" rtl="0" eaLnBrk="0" fontAlgn="base" latinLnBrk="0" hangingPunct="0">
              <a:spcBef>
                <a:spcPct val="0"/>
              </a:spcBef>
              <a:spcAft>
                <a:spcPct val="0"/>
              </a:spcAft>
              <a:buClrTx/>
              <a:buSzTx/>
              <a:tabLst/>
            </a:pPr>
            <a:endParaRPr lang="en-US" sz="2000" dirty="0" smtClean="0">
              <a:latin typeface="Arial" pitchFamily="34" charset="0"/>
              <a:ea typeface="Calibri" pitchFamily="34" charset="0"/>
              <a:cs typeface="Arial" pitchFamily="34" charset="0"/>
            </a:endParaRPr>
          </a:p>
          <a:p>
            <a:pPr marL="0" marR="0" lvl="0" indent="0" algn="just" defTabSz="914400" rtl="0" eaLnBrk="0" fontAlgn="base" latinLnBrk="0" hangingPunct="0">
              <a:spcBef>
                <a:spcPct val="0"/>
              </a:spcBef>
              <a:spcAft>
                <a:spcPct val="0"/>
              </a:spcAft>
              <a:buClrTx/>
              <a:buSzTx/>
              <a:buFont typeface="Wingdings" pitchFamily="2" charset="2"/>
              <a:buChar char="§"/>
              <a:tabLst/>
            </a:pPr>
            <a:r>
              <a:rPr kumimoji="0" lang="en-US" sz="2000" b="0" i="0" u="none" strike="noStrike" cap="none" normalizeH="0" dirty="0" smtClean="0">
                <a:ln>
                  <a:noFill/>
                </a:ln>
                <a:solidFill>
                  <a:schemeClr val="tx1"/>
                </a:solidFill>
                <a:effectLst/>
                <a:latin typeface="Arial" pitchFamily="34" charset="0"/>
                <a:ea typeface="Calibri" pitchFamily="34" charset="0"/>
                <a:cs typeface="Arial" pitchFamily="34" charset="0"/>
              </a:rPr>
              <a:t> </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conformité de l’équipement et des composants avec les plans et les diagrammes du fabricant;</a:t>
            </a:r>
          </a:p>
          <a:p>
            <a:pPr marL="0" marR="0" lvl="0" indent="0" algn="just" defTabSz="914400" rtl="0" eaLnBrk="0" fontAlgn="base" latinLnBrk="0" hangingPunct="0">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just" defTabSz="914400" rtl="0" eaLnBrk="0" fontAlgn="base" latinLnBrk="0" hangingPunct="0">
              <a:spcBef>
                <a:spcPct val="0"/>
              </a:spcBef>
              <a:spcAft>
                <a:spcPct val="0"/>
              </a:spcAft>
              <a:buClrTx/>
              <a:buSzTx/>
              <a:buFont typeface="Wingdings" pitchFamily="2" charset="2"/>
              <a:buChar char="§"/>
              <a:tabLst/>
            </a:pPr>
            <a:r>
              <a:rPr lang="fr-FR" sz="2000" dirty="0" smtClean="0">
                <a:latin typeface="Arial" pitchFamily="34" charset="0"/>
                <a:ea typeface="Calibri" pitchFamily="34" charset="0"/>
                <a:cs typeface="Arial" pitchFamily="34" charset="0"/>
              </a:rPr>
              <a:t> </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La mise en marche des différents modules et la reconnaissance de chaque module par le logiciel de pilotage.</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609600" y="426623"/>
            <a:ext cx="8305800" cy="62786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Déroulement de la Qualification Opérationnelle et de Performance </a:t>
            </a: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q"/>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POMPE</a:t>
            </a:r>
            <a:endParaRPr kumimoji="0" lang="en-US"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Test d’</a:t>
            </a:r>
            <a:r>
              <a:rPr kumimoji="0" lang="fr-FR" sz="2400"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étanchiété</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400" b="1" i="0" u="none" strike="noStrike" cap="none" normalizeH="0" baseline="0" dirty="0" err="1"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Leak</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Test)</a:t>
            </a:r>
            <a:endPar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lang="fr-FR" sz="2000" dirty="0" smtClean="0">
              <a:latin typeface="Times New Roman" pitchFamily="18" charset="0"/>
              <a:cs typeface="Times New Roman" pitchFamily="18" charset="0"/>
            </a:endParaRPr>
          </a:p>
        </p:txBody>
      </p:sp>
      <p:sp>
        <p:nvSpPr>
          <p:cNvPr id="7" name="TextBox 6"/>
          <p:cNvSpPr txBox="1"/>
          <p:nvPr/>
        </p:nvSpPr>
        <p:spPr>
          <a:xfrm>
            <a:off x="714348" y="2918768"/>
            <a:ext cx="6858000" cy="1938992"/>
          </a:xfrm>
          <a:prstGeom prst="rect">
            <a:avLst/>
          </a:prstGeom>
          <a:noFill/>
          <a:ln>
            <a:solidFill>
              <a:schemeClr val="tx1"/>
            </a:solidFill>
          </a:ln>
        </p:spPr>
        <p:txBody>
          <a:bodyPr wrap="square" rtlCol="0">
            <a:spAutoFit/>
          </a:bodyPr>
          <a:lstStyle/>
          <a:p>
            <a:pPr>
              <a:lnSpc>
                <a:spcPct val="150000"/>
              </a:lnSpc>
            </a:pPr>
            <a:r>
              <a:rPr lang="fr-FR" sz="2000" b="1" u="sng" dirty="0" smtClean="0">
                <a:latin typeface="Arial" pitchFamily="34" charset="0"/>
                <a:cs typeface="Arial" pitchFamily="34" charset="0"/>
              </a:rPr>
              <a:t>Protocole : </a:t>
            </a:r>
            <a:endParaRPr lang="fr-FR" sz="2000" dirty="0" smtClean="0">
              <a:latin typeface="Arial" pitchFamily="34" charset="0"/>
              <a:cs typeface="Arial" pitchFamily="34" charset="0"/>
            </a:endParaRPr>
          </a:p>
          <a:p>
            <a:pPr algn="just">
              <a:lnSpc>
                <a:spcPct val="150000"/>
              </a:lnSpc>
              <a:buFont typeface="Wingdings" pitchFamily="2" charset="2"/>
              <a:buChar char="§"/>
            </a:pPr>
            <a:r>
              <a:rPr lang="fr-FR" sz="2000" dirty="0" smtClean="0">
                <a:latin typeface="Arial" pitchFamily="34" charset="0"/>
                <a:cs typeface="Arial" pitchFamily="34" charset="0"/>
              </a:rPr>
              <a:t> Lancer le test d’</a:t>
            </a:r>
            <a:r>
              <a:rPr lang="fr-FR" sz="2000" dirty="0" err="1" smtClean="0">
                <a:latin typeface="Arial" pitchFamily="34" charset="0"/>
                <a:cs typeface="Arial" pitchFamily="34" charset="0"/>
              </a:rPr>
              <a:t>étanchiété</a:t>
            </a:r>
            <a:r>
              <a:rPr lang="fr-FR" sz="2000" dirty="0" smtClean="0">
                <a:latin typeface="Arial" pitchFamily="34" charset="0"/>
                <a:cs typeface="Arial" pitchFamily="34" charset="0"/>
              </a:rPr>
              <a:t> à partir du logiciel en utilisant l’isopropanol comme phase mobile dans la voie D de la pompe quaternaire Bloquée à sa sortie.</a:t>
            </a:r>
            <a:endParaRPr lang="en-US" sz="2000" dirty="0">
              <a:latin typeface="Arial" pitchFamily="34" charset="0"/>
              <a:cs typeface="Arial" pitchFamily="34" charset="0"/>
            </a:endParaRPr>
          </a:p>
        </p:txBody>
      </p:sp>
      <p:sp>
        <p:nvSpPr>
          <p:cNvPr id="5" name="TextBox 4"/>
          <p:cNvSpPr txBox="1"/>
          <p:nvPr/>
        </p:nvSpPr>
        <p:spPr>
          <a:xfrm>
            <a:off x="685800" y="5023506"/>
            <a:ext cx="6934200" cy="1477328"/>
          </a:xfrm>
          <a:prstGeom prst="rect">
            <a:avLst/>
          </a:prstGeom>
          <a:noFill/>
          <a:ln>
            <a:solidFill>
              <a:schemeClr val="tx1"/>
            </a:solidFill>
          </a:ln>
        </p:spPr>
        <p:txBody>
          <a:bodyPr wrap="square" rtlCol="0">
            <a:spAutoFit/>
          </a:bodyPr>
          <a:lstStyle/>
          <a:p>
            <a:pPr>
              <a:lnSpc>
                <a:spcPct val="150000"/>
              </a:lnSpc>
            </a:pPr>
            <a:r>
              <a:rPr lang="fr-FR" sz="2000" b="1" u="sng" dirty="0" smtClean="0">
                <a:latin typeface="Arial" pitchFamily="34" charset="0"/>
                <a:cs typeface="Arial" pitchFamily="34" charset="0"/>
              </a:rPr>
              <a:t>Critères d’acceptation : </a:t>
            </a:r>
          </a:p>
          <a:p>
            <a:pPr>
              <a:lnSpc>
                <a:spcPct val="150000"/>
              </a:lnSpc>
              <a:buFont typeface="Wingdings" pitchFamily="2" charset="2"/>
              <a:buChar char="§"/>
            </a:pPr>
            <a:r>
              <a:rPr lang="fr-FR" dirty="0" smtClean="0"/>
              <a:t> </a:t>
            </a:r>
            <a:r>
              <a:rPr lang="fr-FR" sz="2000" dirty="0" smtClean="0">
                <a:latin typeface="Arial" pitchFamily="34" charset="0"/>
                <a:cs typeface="Arial" pitchFamily="34" charset="0"/>
              </a:rPr>
              <a:t>Absence de fuite : Test Passé </a:t>
            </a:r>
          </a:p>
          <a:p>
            <a:pPr>
              <a:lnSpc>
                <a:spcPct val="150000"/>
              </a:lnSpc>
              <a:buFont typeface="Wingdings" pitchFamily="2" charset="2"/>
              <a:buChar char="§"/>
            </a:pPr>
            <a:r>
              <a:rPr lang="fr-FR" sz="2000" dirty="0" smtClean="0">
                <a:latin typeface="Arial" pitchFamily="34" charset="0"/>
                <a:cs typeface="Arial" pitchFamily="34" charset="0"/>
              </a:rPr>
              <a:t> Présence de fuite : Test échoué</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609600" y="766307"/>
            <a:ext cx="8248680" cy="566308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lang="fr-FR" sz="2400" dirty="0" smtClean="0">
                <a:latin typeface="Arial" pitchFamily="34"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cs typeface="Arial" pitchFamily="34" charset="0"/>
              </a:rPr>
              <a:t>Contrôle de la tenue de pression:</a:t>
            </a:r>
            <a:endParaRPr lang="en-US" sz="2400" b="1" dirty="0" smtClean="0">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lang="fr-FR" sz="20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extBox 6"/>
          <p:cNvSpPr txBox="1"/>
          <p:nvPr/>
        </p:nvSpPr>
        <p:spPr>
          <a:xfrm>
            <a:off x="533400" y="1501020"/>
            <a:ext cx="8229600" cy="1785104"/>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Protocole : </a:t>
            </a:r>
          </a:p>
          <a:p>
            <a:pPr algn="just">
              <a:lnSpc>
                <a:spcPct val="150000"/>
              </a:lnSpc>
              <a:buFont typeface="Wingdings" pitchFamily="2" charset="2"/>
              <a:buChar char="§"/>
            </a:pPr>
            <a:r>
              <a:rPr lang="fr-FR" dirty="0" smtClean="0"/>
              <a:t> </a:t>
            </a:r>
            <a:r>
              <a:rPr lang="fr-FR" sz="2000" dirty="0" smtClean="0">
                <a:latin typeface="Arial" pitchFamily="34" charset="0"/>
                <a:cs typeface="Arial" pitchFamily="34" charset="0"/>
              </a:rPr>
              <a:t>Lancer le test de pression à partir du logiciel en utilisant l’</a:t>
            </a:r>
            <a:r>
              <a:rPr lang="fr-FR" sz="2000" dirty="0" err="1" smtClean="0">
                <a:latin typeface="Arial" pitchFamily="34" charset="0"/>
                <a:cs typeface="Arial" pitchFamily="34" charset="0"/>
              </a:rPr>
              <a:t>isopropanol</a:t>
            </a:r>
            <a:r>
              <a:rPr lang="fr-FR" sz="2000" dirty="0" smtClean="0">
                <a:latin typeface="Arial" pitchFamily="34" charset="0"/>
                <a:cs typeface="Arial" pitchFamily="34" charset="0"/>
              </a:rPr>
              <a:t> comme phase mobile dans la voie D de la pompe quaternaire bloquée à la sortie.</a:t>
            </a:r>
            <a:endParaRPr lang="en-US" sz="2000" dirty="0">
              <a:latin typeface="Arial" pitchFamily="34" charset="0"/>
              <a:cs typeface="Arial" pitchFamily="34" charset="0"/>
            </a:endParaRPr>
          </a:p>
        </p:txBody>
      </p:sp>
      <p:sp>
        <p:nvSpPr>
          <p:cNvPr id="5" name="TextBox 4"/>
          <p:cNvSpPr txBox="1"/>
          <p:nvPr/>
        </p:nvSpPr>
        <p:spPr>
          <a:xfrm>
            <a:off x="533400" y="3638512"/>
            <a:ext cx="8253442" cy="2862322"/>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a:t>
            </a: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p:txBody>
      </p:sp>
      <p:graphicFrame>
        <p:nvGraphicFramePr>
          <p:cNvPr id="6" name="Table 5"/>
          <p:cNvGraphicFramePr>
            <a:graphicFrameLocks noGrp="1"/>
          </p:cNvGraphicFramePr>
          <p:nvPr/>
        </p:nvGraphicFramePr>
        <p:xfrm>
          <a:off x="561110" y="4138316"/>
          <a:ext cx="8201891" cy="2352040"/>
        </p:xfrm>
        <a:graphic>
          <a:graphicData uri="http://schemas.openxmlformats.org/drawingml/2006/table">
            <a:tbl>
              <a:tblPr firstRow="1" bandRow="1">
                <a:tableStyleId>{5C22544A-7EE6-4342-B048-85BDC9FD1C3A}</a:tableStyleId>
              </a:tblPr>
              <a:tblGrid>
                <a:gridCol w="2715490">
                  <a:extLst>
                    <a:ext uri="{9D8B030D-6E8A-4147-A177-3AD203B41FA5}">
                      <a16:colId xmlns:a16="http://schemas.microsoft.com/office/drawing/2014/main" val="20000"/>
                    </a:ext>
                  </a:extLst>
                </a:gridCol>
                <a:gridCol w="1812637">
                  <a:extLst>
                    <a:ext uri="{9D8B030D-6E8A-4147-A177-3AD203B41FA5}">
                      <a16:colId xmlns:a16="http://schemas.microsoft.com/office/drawing/2014/main" val="20001"/>
                    </a:ext>
                  </a:extLst>
                </a:gridCol>
                <a:gridCol w="2050473">
                  <a:extLst>
                    <a:ext uri="{9D8B030D-6E8A-4147-A177-3AD203B41FA5}">
                      <a16:colId xmlns:a16="http://schemas.microsoft.com/office/drawing/2014/main" val="20002"/>
                    </a:ext>
                  </a:extLst>
                </a:gridCol>
                <a:gridCol w="1623291">
                  <a:extLst>
                    <a:ext uri="{9D8B030D-6E8A-4147-A177-3AD203B41FA5}">
                      <a16:colId xmlns:a16="http://schemas.microsoft.com/office/drawing/2014/main" val="20003"/>
                    </a:ext>
                  </a:extLst>
                </a:gridCol>
              </a:tblGrid>
              <a:tr h="370840">
                <a:tc>
                  <a:txBody>
                    <a:bodyPr/>
                    <a:lstStyle/>
                    <a:p>
                      <a:pPr algn="ctr"/>
                      <a:endParaRPr lang="en-US" dirty="0">
                        <a:latin typeface="+mn-lt"/>
                        <a:cs typeface="Arial" pitchFamily="34" charset="0"/>
                      </a:endParaRPr>
                    </a:p>
                  </a:txBody>
                  <a:tcPr/>
                </a:tc>
                <a:tc>
                  <a:txBody>
                    <a:bodyPr/>
                    <a:lstStyle/>
                    <a:p>
                      <a:pPr algn="ctr"/>
                      <a:r>
                        <a:rPr lang="fr-FR" dirty="0" smtClean="0">
                          <a:latin typeface="+mn-lt"/>
                        </a:rPr>
                        <a:t>Limites</a:t>
                      </a:r>
                      <a:endParaRPr lang="en-US" dirty="0">
                        <a:latin typeface="+mn-lt"/>
                        <a:cs typeface="Arial" pitchFamily="34" charset="0"/>
                      </a:endParaRPr>
                    </a:p>
                  </a:txBody>
                  <a:tcPr/>
                </a:tc>
                <a:tc>
                  <a:txBody>
                    <a:bodyPr/>
                    <a:lstStyle/>
                    <a:p>
                      <a:pPr algn="ctr"/>
                      <a:r>
                        <a:rPr lang="fr-FR" dirty="0" smtClean="0">
                          <a:latin typeface="+mn-lt"/>
                        </a:rPr>
                        <a:t>mesures</a:t>
                      </a:r>
                      <a:endParaRPr lang="en-US" dirty="0">
                        <a:latin typeface="+mn-lt"/>
                        <a:cs typeface="Arial" pitchFamily="34" charset="0"/>
                      </a:endParaRPr>
                    </a:p>
                  </a:txBody>
                  <a:tcPr/>
                </a:tc>
                <a:tc>
                  <a:txBody>
                    <a:bodyPr/>
                    <a:lstStyle/>
                    <a:p>
                      <a:pPr algn="ctr"/>
                      <a:r>
                        <a:rPr lang="fr-FR" dirty="0" smtClean="0">
                          <a:latin typeface="+mn-lt"/>
                        </a:rPr>
                        <a:t>résultat</a:t>
                      </a:r>
                      <a:endParaRPr lang="en-US" dirty="0">
                        <a:latin typeface="+mn-lt"/>
                        <a:cs typeface="Arial" pitchFamily="34" charset="0"/>
                      </a:endParaRPr>
                    </a:p>
                  </a:txBody>
                  <a:tcPr/>
                </a:tc>
                <a:extLst>
                  <a:ext uri="{0D108BD9-81ED-4DB2-BD59-A6C34878D82A}">
                    <a16:rowId xmlns:a16="http://schemas.microsoft.com/office/drawing/2014/main" val="10000"/>
                  </a:ext>
                </a:extLst>
              </a:tr>
              <a:tr h="370840">
                <a:tc>
                  <a:txBody>
                    <a:bodyPr/>
                    <a:lstStyle/>
                    <a:p>
                      <a:pPr algn="l"/>
                      <a:r>
                        <a:rPr lang="fr-FR" dirty="0" smtClean="0">
                          <a:latin typeface="+mn-lt"/>
                        </a:rPr>
                        <a:t>Pente de rampe initiale de pression</a:t>
                      </a:r>
                      <a:endParaRPr lang="en-US" dirty="0">
                        <a:latin typeface="+mn-lt"/>
                        <a:cs typeface="Arial" pitchFamily="34" charset="0"/>
                      </a:endParaRPr>
                    </a:p>
                  </a:txBody>
                  <a:tcPr/>
                </a:tc>
                <a:tc>
                  <a:txBody>
                    <a:bodyPr/>
                    <a:lstStyle/>
                    <a:p>
                      <a:pPr algn="ctr"/>
                      <a:r>
                        <a:rPr lang="en-US" sz="2000" dirty="0" smtClean="0">
                          <a:latin typeface="+mn-lt"/>
                        </a:rPr>
                        <a:t>&gt; 300 bar/min</a:t>
                      </a:r>
                      <a:endParaRPr lang="en-US" sz="2000" dirty="0">
                        <a:latin typeface="+mn-lt"/>
                        <a:cs typeface="Arial" pitchFamily="34" charset="0"/>
                      </a:endParaRPr>
                    </a:p>
                  </a:txBody>
                  <a:tcPr/>
                </a:tc>
                <a:tc>
                  <a:txBody>
                    <a:bodyPr/>
                    <a:lstStyle/>
                    <a:p>
                      <a:pPr algn="ctr"/>
                      <a:r>
                        <a:rPr lang="fr-FR" sz="2000" dirty="0" smtClean="0">
                          <a:latin typeface="+mn-lt"/>
                        </a:rPr>
                        <a:t>541 bar/min</a:t>
                      </a:r>
                      <a:endParaRPr lang="en-US" sz="2000" dirty="0">
                        <a:latin typeface="+mn-lt"/>
                        <a:cs typeface="Arial" pitchFamily="34" charset="0"/>
                      </a:endParaRPr>
                    </a:p>
                  </a:txBody>
                  <a:tcPr/>
                </a:tc>
                <a:tc>
                  <a:txBody>
                    <a:bodyPr/>
                    <a:lstStyle/>
                    <a:p>
                      <a:pPr algn="ctr"/>
                      <a:r>
                        <a:rPr lang="fr-FR" dirty="0" smtClean="0">
                          <a:latin typeface="+mn-lt"/>
                        </a:rPr>
                        <a:t>Passé</a:t>
                      </a:r>
                      <a:endParaRPr lang="en-US" dirty="0">
                        <a:latin typeface="+mn-lt"/>
                        <a:cs typeface="Arial" pitchFamily="34" charset="0"/>
                      </a:endParaRPr>
                    </a:p>
                  </a:txBody>
                  <a:tcPr/>
                </a:tc>
                <a:extLst>
                  <a:ext uri="{0D108BD9-81ED-4DB2-BD59-A6C34878D82A}">
                    <a16:rowId xmlns:a16="http://schemas.microsoft.com/office/drawing/2014/main" val="10001"/>
                  </a:ext>
                </a:extLst>
              </a:tr>
              <a:tr h="370840">
                <a:tc>
                  <a:txBody>
                    <a:bodyPr/>
                    <a:lstStyle/>
                    <a:p>
                      <a:pPr algn="l"/>
                      <a:r>
                        <a:rPr lang="fr-FR" dirty="0" smtClean="0">
                          <a:latin typeface="+mn-lt"/>
                        </a:rPr>
                        <a:t>Valeur de pression</a:t>
                      </a:r>
                      <a:endParaRPr lang="en-US" dirty="0">
                        <a:latin typeface="+mn-lt"/>
                        <a:cs typeface="Arial" pitchFamily="34" charset="0"/>
                      </a:endParaRPr>
                    </a:p>
                  </a:txBody>
                  <a:tcPr/>
                </a:tc>
                <a:tc>
                  <a:txBody>
                    <a:bodyPr/>
                    <a:lstStyle/>
                    <a:p>
                      <a:pPr algn="ctr"/>
                      <a:r>
                        <a:rPr lang="en-US" sz="2000" dirty="0" smtClean="0">
                          <a:latin typeface="+mn-lt"/>
                        </a:rPr>
                        <a:t>&gt; 385 bar</a:t>
                      </a:r>
                      <a:endParaRPr lang="en-US" sz="2000" dirty="0">
                        <a:latin typeface="+mn-lt"/>
                        <a:cs typeface="Arial" pitchFamily="34" charset="0"/>
                      </a:endParaRPr>
                    </a:p>
                  </a:txBody>
                  <a:tcPr/>
                </a:tc>
                <a:tc>
                  <a:txBody>
                    <a:bodyPr/>
                    <a:lstStyle/>
                    <a:p>
                      <a:pPr algn="ctr"/>
                      <a:r>
                        <a:rPr lang="fr-FR" sz="2000" dirty="0" smtClean="0">
                          <a:latin typeface="+mn-lt"/>
                        </a:rPr>
                        <a:t>400 bar</a:t>
                      </a:r>
                      <a:endParaRPr lang="en-US" sz="2000"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latin typeface="+mn-lt"/>
                        </a:rPr>
                        <a:t>Passé</a:t>
                      </a:r>
                      <a:endParaRPr lang="en-US" dirty="0" smtClean="0">
                        <a:latin typeface="+mn-lt"/>
                      </a:endParaRPr>
                    </a:p>
                    <a:p>
                      <a:pPr algn="ctr"/>
                      <a:endParaRPr lang="en-US" dirty="0">
                        <a:latin typeface="+mn-lt"/>
                        <a:cs typeface="Arial" pitchFamily="34" charset="0"/>
                      </a:endParaRPr>
                    </a:p>
                  </a:txBody>
                  <a:tcPr/>
                </a:tc>
                <a:extLst>
                  <a:ext uri="{0D108BD9-81ED-4DB2-BD59-A6C34878D82A}">
                    <a16:rowId xmlns:a16="http://schemas.microsoft.com/office/drawing/2014/main" val="10002"/>
                  </a:ext>
                </a:extLst>
              </a:tr>
              <a:tr h="370840">
                <a:tc>
                  <a:txBody>
                    <a:bodyPr/>
                    <a:lstStyle/>
                    <a:p>
                      <a:pPr algn="l"/>
                      <a:r>
                        <a:rPr lang="fr-FR" dirty="0" smtClean="0">
                          <a:latin typeface="+mn-lt"/>
                        </a:rPr>
                        <a:t>Chute de pression finale avec  D</a:t>
                      </a:r>
                      <a:r>
                        <a:rPr lang="fr-FR" baseline="0" dirty="0" smtClean="0">
                          <a:latin typeface="+mn-lt"/>
                        </a:rPr>
                        <a:t>= 0 ml/min</a:t>
                      </a:r>
                      <a:endParaRPr lang="en-US" dirty="0">
                        <a:latin typeface="+mn-lt"/>
                        <a:cs typeface="Arial" pitchFamily="34" charset="0"/>
                      </a:endParaRPr>
                    </a:p>
                  </a:txBody>
                  <a:tcPr/>
                </a:tc>
                <a:tc>
                  <a:txBody>
                    <a:bodyPr/>
                    <a:lstStyle/>
                    <a:p>
                      <a:pPr algn="ctr"/>
                      <a:r>
                        <a:rPr lang="en-US" sz="2000" dirty="0" smtClean="0">
                          <a:latin typeface="+mn-lt"/>
                        </a:rPr>
                        <a:t>&lt; 2</a:t>
                      </a:r>
                      <a:r>
                        <a:rPr lang="en-US" sz="2000" baseline="0" dirty="0" smtClean="0">
                          <a:latin typeface="+mn-lt"/>
                        </a:rPr>
                        <a:t> bar/min</a:t>
                      </a:r>
                      <a:endParaRPr lang="en-US" sz="2000"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dirty="0" smtClean="0">
                          <a:latin typeface="+mn-lt"/>
                        </a:rPr>
                        <a:t>&lt; 1</a:t>
                      </a:r>
                      <a:r>
                        <a:rPr lang="en-US" sz="2000" baseline="0" dirty="0" smtClean="0">
                          <a:latin typeface="+mn-lt"/>
                        </a:rPr>
                        <a:t> bar/min</a:t>
                      </a:r>
                      <a:endParaRPr lang="en-US" sz="2000" dirty="0" smtClean="0">
                        <a:latin typeface="+mn-lt"/>
                      </a:endParaRPr>
                    </a:p>
                    <a:p>
                      <a:pPr algn="ctr"/>
                      <a:endParaRPr lang="en-US" sz="2000" dirty="0">
                        <a:latin typeface="+mn-lt"/>
                        <a:cs typeface="Arial" pitchFamily="34" charset="0"/>
                      </a:endParaRPr>
                    </a:p>
                  </a:txBody>
                  <a:tcPr/>
                </a:tc>
                <a:tc>
                  <a:txBody>
                    <a:bodyPr/>
                    <a:lstStyle/>
                    <a:p>
                      <a:pPr algn="ctr"/>
                      <a:r>
                        <a:rPr lang="fr-FR" dirty="0" smtClean="0">
                          <a:latin typeface="+mn-lt"/>
                        </a:rPr>
                        <a:t>Passé</a:t>
                      </a:r>
                      <a:endParaRPr lang="en-US" dirty="0">
                        <a:latin typeface="+mn-lt"/>
                        <a:cs typeface="Arial" pitchFamily="34" charset="0"/>
                      </a:endParaRPr>
                    </a:p>
                  </a:txBody>
                  <a:tcPr/>
                </a:tc>
                <a:extLst>
                  <a:ext uri="{0D108BD9-81ED-4DB2-BD59-A6C34878D82A}">
                    <a16:rowId xmlns:a16="http://schemas.microsoft.com/office/drawing/2014/main" val="10003"/>
                  </a:ext>
                </a:extLst>
              </a:tr>
            </a:tbl>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3962399"/>
          </a:xfrm>
        </p:spPr>
        <p:txBody>
          <a:bodyPr/>
          <a:lstStyle/>
          <a:p>
            <a:pPr>
              <a:buNone/>
            </a:pPr>
            <a:r>
              <a:rPr lang="fr-FR" dirty="0" smtClean="0"/>
              <a:t> </a:t>
            </a:r>
            <a:endParaRPr lang="en-US" dirty="0"/>
          </a:p>
        </p:txBody>
      </p:sp>
      <p:sp>
        <p:nvSpPr>
          <p:cNvPr id="4" name="TextBox 3"/>
          <p:cNvSpPr txBox="1"/>
          <p:nvPr/>
        </p:nvSpPr>
        <p:spPr>
          <a:xfrm>
            <a:off x="457200" y="1169947"/>
            <a:ext cx="6781800" cy="3616375"/>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Conditions Chromatographiques: </a:t>
            </a:r>
          </a:p>
          <a:p>
            <a:pPr>
              <a:buFont typeface="Arial" pitchFamily="34" charset="0"/>
              <a:buChar char="•"/>
            </a:pPr>
            <a:r>
              <a:rPr lang="fr-FR" dirty="0" smtClean="0"/>
              <a:t> </a:t>
            </a:r>
            <a:r>
              <a:rPr lang="fr-FR" dirty="0" smtClean="0">
                <a:latin typeface="Arial" pitchFamily="34" charset="0"/>
                <a:cs typeface="Arial" pitchFamily="34" charset="0"/>
              </a:rPr>
              <a:t>Phase mobile : Voie B : (Acétone à 12.5%/</a:t>
            </a:r>
            <a:r>
              <a:rPr lang="fr-FR" dirty="0" err="1" smtClean="0">
                <a:latin typeface="Arial" pitchFamily="34" charset="0"/>
                <a:cs typeface="Arial" pitchFamily="34" charset="0"/>
              </a:rPr>
              <a:t>MeOH</a:t>
            </a:r>
            <a:r>
              <a:rPr lang="fr-FR" dirty="0" smtClean="0">
                <a:latin typeface="Arial" pitchFamily="34" charset="0"/>
                <a:cs typeface="Arial" pitchFamily="34" charset="0"/>
              </a:rPr>
              <a:t>)</a:t>
            </a:r>
          </a:p>
          <a:p>
            <a:r>
              <a:rPr lang="fr-FR" dirty="0" smtClean="0">
                <a:latin typeface="Arial" pitchFamily="34" charset="0"/>
                <a:cs typeface="Arial" pitchFamily="34" charset="0"/>
              </a:rPr>
              <a:t>                           Voie C : </a:t>
            </a:r>
            <a:r>
              <a:rPr lang="fr-FR" dirty="0" err="1" smtClean="0">
                <a:latin typeface="Arial" pitchFamily="34" charset="0"/>
                <a:cs typeface="Arial" pitchFamily="34" charset="0"/>
              </a:rPr>
              <a:t>MeOH</a:t>
            </a:r>
            <a:endParaRPr lang="fr-FR" dirty="0" smtClean="0">
              <a:latin typeface="Arial" pitchFamily="34" charset="0"/>
              <a:cs typeface="Arial" pitchFamily="34" charset="0"/>
            </a:endParaRPr>
          </a:p>
          <a:p>
            <a:pPr>
              <a:buFont typeface="Arial" pitchFamily="34" charset="0"/>
              <a:buChar char="•"/>
            </a:pPr>
            <a:r>
              <a:rPr lang="fr-FR" dirty="0" smtClean="0">
                <a:latin typeface="Arial" pitchFamily="34" charset="0"/>
                <a:cs typeface="Arial" pitchFamily="34" charset="0"/>
              </a:rPr>
              <a:t> Débit :  1ml/min</a:t>
            </a:r>
          </a:p>
          <a:p>
            <a:pPr>
              <a:buFont typeface="Arial" pitchFamily="34" charset="0"/>
              <a:buChar char="•"/>
            </a:pPr>
            <a:r>
              <a:rPr lang="fr-FR" dirty="0" smtClean="0">
                <a:latin typeface="Arial" pitchFamily="34" charset="0"/>
                <a:cs typeface="Arial" pitchFamily="34" charset="0"/>
              </a:rPr>
              <a:t> </a:t>
            </a:r>
            <a:r>
              <a:rPr lang="el-GR" dirty="0" smtClean="0">
                <a:latin typeface="Arial" pitchFamily="34" charset="0"/>
                <a:cs typeface="Arial" pitchFamily="34" charset="0"/>
              </a:rPr>
              <a:t>λ</a:t>
            </a:r>
            <a:r>
              <a:rPr lang="fr-FR" dirty="0" smtClean="0">
                <a:latin typeface="Arial" pitchFamily="34" charset="0"/>
                <a:cs typeface="Arial" pitchFamily="34" charset="0"/>
              </a:rPr>
              <a:t> = 220 nm</a:t>
            </a:r>
          </a:p>
          <a:p>
            <a:pPr>
              <a:buFont typeface="Arial" pitchFamily="34" charset="0"/>
              <a:buChar char="•"/>
            </a:pPr>
            <a:r>
              <a:rPr lang="fr-FR" dirty="0" smtClean="0">
                <a:latin typeface="Arial" pitchFamily="34" charset="0"/>
                <a:cs typeface="Arial" pitchFamily="34" charset="0"/>
              </a:rPr>
              <a:t> Colonne : </a:t>
            </a:r>
            <a:r>
              <a:rPr lang="fr-FR" dirty="0" err="1" smtClean="0">
                <a:latin typeface="Arial" pitchFamily="34" charset="0"/>
                <a:cs typeface="Arial" pitchFamily="34" charset="0"/>
              </a:rPr>
              <a:t>Zorbax</a:t>
            </a:r>
            <a:r>
              <a:rPr lang="fr-FR" dirty="0" smtClean="0">
                <a:latin typeface="Arial" pitchFamily="34" charset="0"/>
                <a:cs typeface="Arial" pitchFamily="34" charset="0"/>
              </a:rPr>
              <a:t> Eclipse XDB C18 4,6mm*150mm*5µm</a:t>
            </a:r>
          </a:p>
          <a:p>
            <a:pPr>
              <a:buFont typeface="Arial" pitchFamily="34" charset="0"/>
              <a:buChar char="•"/>
            </a:pPr>
            <a:r>
              <a:rPr lang="fr-FR" dirty="0" smtClean="0">
                <a:latin typeface="Arial" pitchFamily="34" charset="0"/>
                <a:cs typeface="Arial" pitchFamily="34" charset="0"/>
              </a:rPr>
              <a:t> Volume d’injection :  20µl</a:t>
            </a:r>
            <a:endParaRPr lang="en-US" dirty="0" smtClean="0">
              <a:latin typeface="Arial" pitchFamily="34" charset="0"/>
              <a:cs typeface="Arial" pitchFamily="34" charset="0"/>
            </a:endParaRPr>
          </a:p>
          <a:p>
            <a:r>
              <a:rPr lang="fr-FR" sz="2000" b="1" u="sng" dirty="0" smtClean="0">
                <a:latin typeface="Arial" pitchFamily="34" charset="0"/>
                <a:cs typeface="Arial" pitchFamily="34" charset="0"/>
              </a:rPr>
              <a:t>Protocole:</a:t>
            </a:r>
          </a:p>
          <a:p>
            <a:pPr algn="just">
              <a:lnSpc>
                <a:spcPct val="150000"/>
              </a:lnSpc>
              <a:buFont typeface="Wingdings" pitchFamily="2" charset="2"/>
              <a:buChar char="§"/>
            </a:pPr>
            <a:r>
              <a:rPr lang="fr-FR" dirty="0" smtClean="0">
                <a:latin typeface="Arial" pitchFamily="34" charset="0"/>
                <a:cs typeface="Arial" pitchFamily="34" charset="0"/>
              </a:rPr>
              <a:t> Faire varier la composition de la phase mobile chaque 10 min</a:t>
            </a:r>
          </a:p>
          <a:p>
            <a:pPr algn="just">
              <a:lnSpc>
                <a:spcPct val="150000"/>
              </a:lnSpc>
              <a:buFont typeface="Wingdings" pitchFamily="2" charset="2"/>
              <a:buChar char="§"/>
            </a:pPr>
            <a:r>
              <a:rPr lang="fr-FR" dirty="0" smtClean="0">
                <a:latin typeface="Arial" pitchFamily="34" charset="0"/>
                <a:cs typeface="Arial" pitchFamily="34" charset="0"/>
              </a:rPr>
              <a:t> Enregistrer le signal durant toute l’opération afin de vérifier </a:t>
            </a:r>
          </a:p>
          <a:p>
            <a:pPr algn="just">
              <a:lnSpc>
                <a:spcPct val="150000"/>
              </a:lnSpc>
            </a:pPr>
            <a:r>
              <a:rPr lang="fr-FR" dirty="0" smtClean="0">
                <a:latin typeface="Arial" pitchFamily="34" charset="0"/>
                <a:cs typeface="Arial" pitchFamily="34" charset="0"/>
              </a:rPr>
              <a:t>la superposition des différents paliers au moyen du CV.</a:t>
            </a:r>
          </a:p>
        </p:txBody>
      </p:sp>
      <p:graphicFrame>
        <p:nvGraphicFramePr>
          <p:cNvPr id="5" name="Table 4"/>
          <p:cNvGraphicFramePr>
            <a:graphicFrameLocks noGrp="1"/>
          </p:cNvGraphicFramePr>
          <p:nvPr/>
        </p:nvGraphicFramePr>
        <p:xfrm>
          <a:off x="7391400" y="1154440"/>
          <a:ext cx="1524000" cy="370332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tblGrid>
              <a:tr h="304800">
                <a:tc>
                  <a:txBody>
                    <a:bodyPr/>
                    <a:lstStyle/>
                    <a:p>
                      <a:pPr algn="ctr"/>
                      <a:r>
                        <a:rPr lang="en-US" dirty="0" smtClean="0"/>
                        <a:t>B [%]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 [%]</a:t>
                      </a:r>
                    </a:p>
                  </a:txBody>
                  <a:tcPr/>
                </a:tc>
                <a:extLst>
                  <a:ext uri="{0D108BD9-81ED-4DB2-BD59-A6C34878D82A}">
                    <a16:rowId xmlns:a16="http://schemas.microsoft.com/office/drawing/2014/main" val="10000"/>
                  </a:ext>
                </a:extLst>
              </a:tr>
              <a:tr h="370840">
                <a:tc>
                  <a:txBody>
                    <a:bodyPr/>
                    <a:lstStyle/>
                    <a:p>
                      <a:pPr algn="ctr"/>
                      <a:r>
                        <a:rPr lang="fr-FR" dirty="0" smtClean="0"/>
                        <a:t>0</a:t>
                      </a:r>
                      <a:endParaRPr lang="en-US" dirty="0"/>
                    </a:p>
                  </a:txBody>
                  <a:tcPr/>
                </a:tc>
                <a:tc>
                  <a:txBody>
                    <a:bodyPr/>
                    <a:lstStyle/>
                    <a:p>
                      <a:pPr algn="ctr"/>
                      <a:r>
                        <a:rPr lang="fr-FR" dirty="0" smtClean="0"/>
                        <a:t>100</a:t>
                      </a:r>
                      <a:endParaRPr lang="en-US" dirty="0"/>
                    </a:p>
                  </a:txBody>
                  <a:tcPr/>
                </a:tc>
                <a:extLst>
                  <a:ext uri="{0D108BD9-81ED-4DB2-BD59-A6C34878D82A}">
                    <a16:rowId xmlns:a16="http://schemas.microsoft.com/office/drawing/2014/main" val="10001"/>
                  </a:ext>
                </a:extLst>
              </a:tr>
              <a:tr h="370840">
                <a:tc>
                  <a:txBody>
                    <a:bodyPr/>
                    <a:lstStyle/>
                    <a:p>
                      <a:pPr algn="ctr"/>
                      <a:r>
                        <a:rPr lang="fr-FR" dirty="0" smtClean="0"/>
                        <a:t>25</a:t>
                      </a:r>
                      <a:endParaRPr lang="en-US" dirty="0"/>
                    </a:p>
                  </a:txBody>
                  <a:tcPr/>
                </a:tc>
                <a:tc>
                  <a:txBody>
                    <a:bodyPr/>
                    <a:lstStyle/>
                    <a:p>
                      <a:pPr algn="ctr"/>
                      <a:r>
                        <a:rPr lang="fr-FR" dirty="0" smtClean="0"/>
                        <a:t>75</a:t>
                      </a:r>
                      <a:endParaRPr lang="en-US" dirty="0"/>
                    </a:p>
                  </a:txBody>
                  <a:tcPr/>
                </a:tc>
                <a:extLst>
                  <a:ext uri="{0D108BD9-81ED-4DB2-BD59-A6C34878D82A}">
                    <a16:rowId xmlns:a16="http://schemas.microsoft.com/office/drawing/2014/main" val="10002"/>
                  </a:ext>
                </a:extLst>
              </a:tr>
              <a:tr h="370840">
                <a:tc>
                  <a:txBody>
                    <a:bodyPr/>
                    <a:lstStyle/>
                    <a:p>
                      <a:pPr algn="ctr"/>
                      <a:r>
                        <a:rPr lang="fr-FR" dirty="0" smtClean="0"/>
                        <a:t>50</a:t>
                      </a:r>
                      <a:endParaRPr lang="en-US" dirty="0"/>
                    </a:p>
                  </a:txBody>
                  <a:tcPr/>
                </a:tc>
                <a:tc>
                  <a:txBody>
                    <a:bodyPr/>
                    <a:lstStyle/>
                    <a:p>
                      <a:pPr algn="ctr"/>
                      <a:r>
                        <a:rPr lang="fr-FR" dirty="0" smtClean="0"/>
                        <a:t>50</a:t>
                      </a:r>
                      <a:endParaRPr lang="en-US" dirty="0"/>
                    </a:p>
                  </a:txBody>
                  <a:tcPr/>
                </a:tc>
                <a:extLst>
                  <a:ext uri="{0D108BD9-81ED-4DB2-BD59-A6C34878D82A}">
                    <a16:rowId xmlns:a16="http://schemas.microsoft.com/office/drawing/2014/main" val="10003"/>
                  </a:ext>
                </a:extLst>
              </a:tr>
              <a:tr h="370840">
                <a:tc>
                  <a:txBody>
                    <a:bodyPr/>
                    <a:lstStyle/>
                    <a:p>
                      <a:pPr algn="ctr"/>
                      <a:r>
                        <a:rPr lang="fr-FR" dirty="0" smtClean="0"/>
                        <a:t>75</a:t>
                      </a:r>
                      <a:endParaRPr lang="en-US" dirty="0"/>
                    </a:p>
                  </a:txBody>
                  <a:tcPr/>
                </a:tc>
                <a:tc>
                  <a:txBody>
                    <a:bodyPr/>
                    <a:lstStyle/>
                    <a:p>
                      <a:pPr algn="ctr"/>
                      <a:r>
                        <a:rPr lang="fr-FR" dirty="0" smtClean="0"/>
                        <a:t>25</a:t>
                      </a:r>
                      <a:endParaRPr lang="en-US" dirty="0"/>
                    </a:p>
                  </a:txBody>
                  <a:tcPr/>
                </a:tc>
                <a:extLst>
                  <a:ext uri="{0D108BD9-81ED-4DB2-BD59-A6C34878D82A}">
                    <a16:rowId xmlns:a16="http://schemas.microsoft.com/office/drawing/2014/main" val="10004"/>
                  </a:ext>
                </a:extLst>
              </a:tr>
              <a:tr h="370840">
                <a:tc>
                  <a:txBody>
                    <a:bodyPr/>
                    <a:lstStyle/>
                    <a:p>
                      <a:pPr algn="ctr"/>
                      <a:r>
                        <a:rPr lang="fr-FR" dirty="0" smtClean="0"/>
                        <a:t>100</a:t>
                      </a:r>
                      <a:endParaRPr lang="en-US" dirty="0"/>
                    </a:p>
                  </a:txBody>
                  <a:tcPr/>
                </a:tc>
                <a:tc>
                  <a:txBody>
                    <a:bodyPr/>
                    <a:lstStyle/>
                    <a:p>
                      <a:pPr algn="ctr"/>
                      <a:r>
                        <a:rPr lang="fr-FR" dirty="0" smtClean="0"/>
                        <a:t>0</a:t>
                      </a:r>
                      <a:endParaRPr lang="en-US" dirty="0"/>
                    </a:p>
                  </a:txBody>
                  <a:tcPr/>
                </a:tc>
                <a:extLst>
                  <a:ext uri="{0D108BD9-81ED-4DB2-BD59-A6C34878D82A}">
                    <a16:rowId xmlns:a16="http://schemas.microsoft.com/office/drawing/2014/main" val="10005"/>
                  </a:ext>
                </a:extLst>
              </a:tr>
              <a:tr h="370840">
                <a:tc>
                  <a:txBody>
                    <a:bodyPr/>
                    <a:lstStyle/>
                    <a:p>
                      <a:pPr algn="ctr"/>
                      <a:r>
                        <a:rPr lang="fr-FR" dirty="0" smtClean="0"/>
                        <a:t>75</a:t>
                      </a:r>
                      <a:endParaRPr lang="en-US" dirty="0"/>
                    </a:p>
                  </a:txBody>
                  <a:tcPr/>
                </a:tc>
                <a:tc>
                  <a:txBody>
                    <a:bodyPr/>
                    <a:lstStyle/>
                    <a:p>
                      <a:pPr algn="ctr"/>
                      <a:r>
                        <a:rPr lang="fr-FR" dirty="0" smtClean="0"/>
                        <a:t>25</a:t>
                      </a:r>
                      <a:endParaRPr lang="en-US" dirty="0"/>
                    </a:p>
                  </a:txBody>
                  <a:tcPr/>
                </a:tc>
                <a:extLst>
                  <a:ext uri="{0D108BD9-81ED-4DB2-BD59-A6C34878D82A}">
                    <a16:rowId xmlns:a16="http://schemas.microsoft.com/office/drawing/2014/main" val="10006"/>
                  </a:ext>
                </a:extLst>
              </a:tr>
              <a:tr h="370840">
                <a:tc>
                  <a:txBody>
                    <a:bodyPr/>
                    <a:lstStyle/>
                    <a:p>
                      <a:pPr algn="ctr"/>
                      <a:r>
                        <a:rPr lang="fr-FR" dirty="0" smtClean="0"/>
                        <a:t>50</a:t>
                      </a:r>
                      <a:endParaRPr lang="en-US" dirty="0"/>
                    </a:p>
                  </a:txBody>
                  <a:tcPr/>
                </a:tc>
                <a:tc>
                  <a:txBody>
                    <a:bodyPr/>
                    <a:lstStyle/>
                    <a:p>
                      <a:pPr algn="ctr"/>
                      <a:r>
                        <a:rPr lang="fr-FR" dirty="0" smtClean="0"/>
                        <a:t>50</a:t>
                      </a:r>
                      <a:endParaRPr lang="en-US" dirty="0"/>
                    </a:p>
                  </a:txBody>
                  <a:tcPr/>
                </a:tc>
                <a:extLst>
                  <a:ext uri="{0D108BD9-81ED-4DB2-BD59-A6C34878D82A}">
                    <a16:rowId xmlns:a16="http://schemas.microsoft.com/office/drawing/2014/main" val="10007"/>
                  </a:ext>
                </a:extLst>
              </a:tr>
              <a:tr h="370840">
                <a:tc>
                  <a:txBody>
                    <a:bodyPr/>
                    <a:lstStyle/>
                    <a:p>
                      <a:pPr algn="ctr"/>
                      <a:r>
                        <a:rPr lang="fr-FR" dirty="0" smtClean="0"/>
                        <a:t>25</a:t>
                      </a:r>
                      <a:endParaRPr lang="en-US" dirty="0"/>
                    </a:p>
                  </a:txBody>
                  <a:tcPr/>
                </a:tc>
                <a:tc>
                  <a:txBody>
                    <a:bodyPr/>
                    <a:lstStyle/>
                    <a:p>
                      <a:pPr algn="ctr"/>
                      <a:r>
                        <a:rPr lang="fr-FR" dirty="0" smtClean="0"/>
                        <a:t>75</a:t>
                      </a:r>
                      <a:endParaRPr lang="en-US" dirty="0"/>
                    </a:p>
                  </a:txBody>
                  <a:tcPr/>
                </a:tc>
                <a:extLst>
                  <a:ext uri="{0D108BD9-81ED-4DB2-BD59-A6C34878D82A}">
                    <a16:rowId xmlns:a16="http://schemas.microsoft.com/office/drawing/2014/main" val="10008"/>
                  </a:ext>
                </a:extLst>
              </a:tr>
              <a:tr h="370840">
                <a:tc>
                  <a:txBody>
                    <a:bodyPr/>
                    <a:lstStyle/>
                    <a:p>
                      <a:pPr algn="ctr"/>
                      <a:r>
                        <a:rPr lang="fr-FR" dirty="0" smtClean="0"/>
                        <a:t>0</a:t>
                      </a:r>
                      <a:endParaRPr lang="en-US" dirty="0"/>
                    </a:p>
                  </a:txBody>
                  <a:tcPr/>
                </a:tc>
                <a:tc>
                  <a:txBody>
                    <a:bodyPr/>
                    <a:lstStyle/>
                    <a:p>
                      <a:pPr algn="ctr"/>
                      <a:r>
                        <a:rPr lang="fr-FR" dirty="0" smtClean="0"/>
                        <a:t>100</a:t>
                      </a:r>
                      <a:endParaRPr lang="en-US" dirty="0"/>
                    </a:p>
                  </a:txBody>
                  <a:tcPr/>
                </a:tc>
                <a:extLst>
                  <a:ext uri="{0D108BD9-81ED-4DB2-BD59-A6C34878D82A}">
                    <a16:rowId xmlns:a16="http://schemas.microsoft.com/office/drawing/2014/main" val="10009"/>
                  </a:ext>
                </a:extLst>
              </a:tr>
            </a:tbl>
          </a:graphicData>
        </a:graphic>
      </p:graphicFrame>
      <p:graphicFrame>
        <p:nvGraphicFramePr>
          <p:cNvPr id="6" name="Table 5"/>
          <p:cNvGraphicFramePr>
            <a:graphicFrameLocks noGrp="1"/>
          </p:cNvGraphicFramePr>
          <p:nvPr/>
        </p:nvGraphicFramePr>
        <p:xfrm>
          <a:off x="505690" y="5429264"/>
          <a:ext cx="6781800" cy="1092379"/>
        </p:xfrm>
        <a:graphic>
          <a:graphicData uri="http://schemas.openxmlformats.org/drawingml/2006/table">
            <a:tbl>
              <a:tblPr firstRow="1" bandRow="1">
                <a:tableStyleId>{5C22544A-7EE6-4342-B048-85BDC9FD1C3A}</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gridCol w="1695450">
                  <a:extLst>
                    <a:ext uri="{9D8B030D-6E8A-4147-A177-3AD203B41FA5}">
                      <a16:colId xmlns:a16="http://schemas.microsoft.com/office/drawing/2014/main" val="20002"/>
                    </a:ext>
                  </a:extLst>
                </a:gridCol>
                <a:gridCol w="1695450">
                  <a:extLst>
                    <a:ext uri="{9D8B030D-6E8A-4147-A177-3AD203B41FA5}">
                      <a16:colId xmlns:a16="http://schemas.microsoft.com/office/drawing/2014/main" val="20003"/>
                    </a:ext>
                  </a:extLst>
                </a:gridCol>
              </a:tblGrid>
              <a:tr h="391339">
                <a:tc>
                  <a:txBody>
                    <a:bodyPr/>
                    <a:lstStyle/>
                    <a:p>
                      <a:endParaRPr lang="en-US" dirty="0">
                        <a:latin typeface="+mn-lt"/>
                      </a:endParaRPr>
                    </a:p>
                  </a:txBody>
                  <a:tcPr/>
                </a:tc>
                <a:tc>
                  <a:txBody>
                    <a:bodyPr/>
                    <a:lstStyle/>
                    <a:p>
                      <a:pPr algn="ctr"/>
                      <a:r>
                        <a:rPr lang="fr-FR" dirty="0" smtClean="0">
                          <a:latin typeface="+mn-lt"/>
                        </a:rPr>
                        <a:t>Limite</a:t>
                      </a:r>
                      <a:endParaRPr lang="en-US" dirty="0">
                        <a:latin typeface="+mn-lt"/>
                      </a:endParaRPr>
                    </a:p>
                  </a:txBody>
                  <a:tcPr/>
                </a:tc>
                <a:tc>
                  <a:txBody>
                    <a:bodyPr/>
                    <a:lstStyle/>
                    <a:p>
                      <a:pPr algn="ctr"/>
                      <a:r>
                        <a:rPr lang="fr-FR" dirty="0" smtClean="0">
                          <a:latin typeface="+mn-lt"/>
                        </a:rPr>
                        <a:t>Mesure</a:t>
                      </a:r>
                      <a:endParaRPr lang="en-US" dirty="0">
                        <a:latin typeface="+mn-lt"/>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latin typeface="+mn-lt"/>
                        </a:rPr>
                        <a:t>Résultat </a:t>
                      </a:r>
                      <a:endParaRPr lang="en-US" dirty="0" smtClean="0">
                        <a:latin typeface="+mn-lt"/>
                      </a:endParaRPr>
                    </a:p>
                  </a:txBody>
                  <a:tcPr/>
                </a:tc>
                <a:extLst>
                  <a:ext uri="{0D108BD9-81ED-4DB2-BD59-A6C34878D82A}">
                    <a16:rowId xmlns:a16="http://schemas.microsoft.com/office/drawing/2014/main" val="10000"/>
                  </a:ext>
                </a:extLst>
              </a:tr>
              <a:tr h="675461">
                <a:tc>
                  <a:txBody>
                    <a:bodyPr/>
                    <a:lstStyle/>
                    <a:p>
                      <a:r>
                        <a:rPr lang="fr-FR" sz="2400" b="1" dirty="0" smtClean="0">
                          <a:latin typeface="+mn-lt"/>
                        </a:rPr>
                        <a:t>CV</a:t>
                      </a:r>
                      <a:endParaRPr lang="en-US" sz="2400" b="1" dirty="0">
                        <a:latin typeface="+mn-lt"/>
                      </a:endParaRPr>
                    </a:p>
                  </a:txBody>
                  <a:tcPr/>
                </a:tc>
                <a:tc>
                  <a:txBody>
                    <a:bodyPr/>
                    <a:lstStyle/>
                    <a:p>
                      <a:pPr algn="ctr"/>
                      <a:r>
                        <a:rPr lang="en-US" sz="2400" dirty="0" smtClean="0">
                          <a:latin typeface="+mn-lt"/>
                          <a:cs typeface="Arial" pitchFamily="34" charset="0"/>
                        </a:rPr>
                        <a:t>&lt; 2%</a:t>
                      </a:r>
                      <a:endParaRPr lang="en-US" sz="2400" dirty="0">
                        <a:latin typeface="+mn-lt"/>
                        <a:cs typeface="Arial" pitchFamily="34" charset="0"/>
                      </a:endParaRPr>
                    </a:p>
                  </a:txBody>
                  <a:tcPr/>
                </a:tc>
                <a:tc>
                  <a:txBody>
                    <a:bodyPr/>
                    <a:lstStyle/>
                    <a:p>
                      <a:pPr algn="ctr"/>
                      <a:r>
                        <a:rPr lang="fr-FR" sz="2000" dirty="0" smtClean="0">
                          <a:latin typeface="+mn-lt"/>
                        </a:rPr>
                        <a:t>[B/C]  = </a:t>
                      </a:r>
                      <a:r>
                        <a:rPr lang="fr-FR" sz="2000" dirty="0" smtClean="0">
                          <a:latin typeface="+mn-lt"/>
                          <a:cs typeface="Arial" pitchFamily="34" charset="0"/>
                        </a:rPr>
                        <a:t>1.0</a:t>
                      </a:r>
                    </a:p>
                    <a:p>
                      <a:pPr algn="ctr"/>
                      <a:r>
                        <a:rPr lang="fr-FR" sz="2000" dirty="0" smtClean="0">
                          <a:latin typeface="+mn-lt"/>
                        </a:rPr>
                        <a:t>  [A/D] = </a:t>
                      </a:r>
                      <a:r>
                        <a:rPr lang="fr-FR" sz="2000" dirty="0" smtClean="0">
                          <a:latin typeface="+mn-lt"/>
                          <a:cs typeface="Arial" pitchFamily="34" charset="0"/>
                        </a:rPr>
                        <a:t>0.8</a:t>
                      </a:r>
                      <a:endParaRPr lang="en-US" sz="2000" dirty="0">
                        <a:latin typeface="+mn-lt"/>
                        <a:cs typeface="Arial" pitchFamily="34" charset="0"/>
                      </a:endParaRPr>
                    </a:p>
                  </a:txBody>
                  <a:tcPr/>
                </a:tc>
                <a:tc>
                  <a:txBody>
                    <a:bodyPr/>
                    <a:lstStyle/>
                    <a:p>
                      <a:pPr algn="ctr"/>
                      <a:r>
                        <a:rPr lang="fr-FR" dirty="0" smtClean="0">
                          <a:latin typeface="+mn-lt"/>
                        </a:rPr>
                        <a:t>Passé</a:t>
                      </a:r>
                    </a:p>
                    <a:p>
                      <a:pPr algn="ctr"/>
                      <a:r>
                        <a:rPr lang="fr-FR" dirty="0" smtClean="0">
                          <a:latin typeface="+mn-lt"/>
                        </a:rPr>
                        <a:t>Passé</a:t>
                      </a:r>
                      <a:endParaRPr lang="en-US" dirty="0">
                        <a:latin typeface="+mn-lt"/>
                      </a:endParaRPr>
                    </a:p>
                  </a:txBody>
                  <a:tcPr/>
                </a:tc>
                <a:extLst>
                  <a:ext uri="{0D108BD9-81ED-4DB2-BD59-A6C34878D82A}">
                    <a16:rowId xmlns:a16="http://schemas.microsoft.com/office/drawing/2014/main" val="10001"/>
                  </a:ext>
                </a:extLst>
              </a:tr>
            </a:tbl>
          </a:graphicData>
        </a:graphic>
      </p:graphicFrame>
      <p:sp>
        <p:nvSpPr>
          <p:cNvPr id="7" name="TextBox 6"/>
          <p:cNvSpPr txBox="1"/>
          <p:nvPr/>
        </p:nvSpPr>
        <p:spPr>
          <a:xfrm>
            <a:off x="471055" y="5012494"/>
            <a:ext cx="6788725" cy="1631216"/>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a:t>
            </a:r>
          </a:p>
          <a:p>
            <a:endParaRPr lang="fr-FR" sz="2000" b="1" dirty="0" smtClean="0">
              <a:latin typeface="Arial" pitchFamily="34" charset="0"/>
              <a:cs typeface="Arial" pitchFamily="34" charset="0"/>
            </a:endParaRPr>
          </a:p>
          <a:p>
            <a:endParaRPr lang="fr-FR" sz="2000" b="1" dirty="0" smtClean="0">
              <a:latin typeface="Arial" pitchFamily="34" charset="0"/>
              <a:cs typeface="Arial" pitchFamily="34" charset="0"/>
            </a:endParaRPr>
          </a:p>
          <a:p>
            <a:r>
              <a:rPr lang="fr-FR" sz="2000" b="1" dirty="0" smtClean="0">
                <a:latin typeface="Arial" pitchFamily="34" charset="0"/>
                <a:cs typeface="Arial" pitchFamily="34" charset="0"/>
              </a:rPr>
              <a:t> </a:t>
            </a:r>
          </a:p>
          <a:p>
            <a:endParaRPr lang="fr-FR" sz="2000" b="1" dirty="0" smtClean="0">
              <a:latin typeface="Arial" pitchFamily="34" charset="0"/>
              <a:cs typeface="Arial" pitchFamily="34" charset="0"/>
            </a:endParaRPr>
          </a:p>
        </p:txBody>
      </p:sp>
      <p:sp>
        <p:nvSpPr>
          <p:cNvPr id="8" name="Rectangle 1"/>
          <p:cNvSpPr>
            <a:spLocks noChangeArrowheads="1"/>
          </p:cNvSpPr>
          <p:nvPr/>
        </p:nvSpPr>
        <p:spPr bwMode="auto">
          <a:xfrm>
            <a:off x="428596" y="681319"/>
            <a:ext cx="742955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Test de Gradient (B/C) et (A/D)</a:t>
            </a:r>
            <a:r>
              <a:rPr kumimoji="0" lang="fr-FR" sz="2400" b="1" i="0" u="none" strike="noStrike" cap="none" normalizeH="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381000"/>
            <a:ext cx="8229600" cy="3962399"/>
          </a:xfrm>
        </p:spPr>
        <p:txBody>
          <a:bodyPr/>
          <a:lstStyle/>
          <a:p>
            <a:pPr>
              <a:buNone/>
            </a:pPr>
            <a:r>
              <a:rPr lang="fr-FR" dirty="0" smtClean="0"/>
              <a:t> </a:t>
            </a:r>
            <a:endParaRPr lang="en-US" dirty="0"/>
          </a:p>
        </p:txBody>
      </p:sp>
      <p:sp>
        <p:nvSpPr>
          <p:cNvPr id="4" name="TextBox 3"/>
          <p:cNvSpPr txBox="1"/>
          <p:nvPr/>
        </p:nvSpPr>
        <p:spPr>
          <a:xfrm>
            <a:off x="457200" y="1338095"/>
            <a:ext cx="6781800" cy="3662541"/>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Conditions Chromatographiques: </a:t>
            </a:r>
          </a:p>
          <a:p>
            <a:pPr>
              <a:buFont typeface="Arial" pitchFamily="34" charset="0"/>
              <a:buChar char="•"/>
            </a:pPr>
            <a:r>
              <a:rPr lang="fr-FR" dirty="0" smtClean="0"/>
              <a:t> </a:t>
            </a:r>
            <a:r>
              <a:rPr lang="fr-FR" dirty="0" smtClean="0">
                <a:latin typeface="Arial" pitchFamily="34" charset="0"/>
                <a:cs typeface="Arial" pitchFamily="34" charset="0"/>
              </a:rPr>
              <a:t>Phase mobile : Voie B : (Acétone à 12.5%/</a:t>
            </a:r>
            <a:r>
              <a:rPr lang="fr-FR" dirty="0" err="1" smtClean="0">
                <a:latin typeface="Arial" pitchFamily="34" charset="0"/>
                <a:cs typeface="Arial" pitchFamily="34" charset="0"/>
              </a:rPr>
              <a:t>MeOH</a:t>
            </a:r>
            <a:r>
              <a:rPr lang="fr-FR" dirty="0" smtClean="0">
                <a:latin typeface="Arial" pitchFamily="34" charset="0"/>
                <a:cs typeface="Arial" pitchFamily="34" charset="0"/>
              </a:rPr>
              <a:t>)</a:t>
            </a:r>
          </a:p>
          <a:p>
            <a:r>
              <a:rPr lang="fr-FR" dirty="0" smtClean="0">
                <a:latin typeface="Arial" pitchFamily="34" charset="0"/>
                <a:cs typeface="Arial" pitchFamily="34" charset="0"/>
              </a:rPr>
              <a:t>                           Voie C : </a:t>
            </a:r>
            <a:r>
              <a:rPr lang="fr-FR" dirty="0" err="1" smtClean="0">
                <a:latin typeface="Arial" pitchFamily="34" charset="0"/>
                <a:cs typeface="Arial" pitchFamily="34" charset="0"/>
              </a:rPr>
              <a:t>MeOH</a:t>
            </a:r>
            <a:endParaRPr lang="fr-FR" dirty="0" smtClean="0">
              <a:latin typeface="Arial" pitchFamily="34" charset="0"/>
              <a:cs typeface="Arial" pitchFamily="34" charset="0"/>
            </a:endParaRPr>
          </a:p>
          <a:p>
            <a:pPr>
              <a:buFont typeface="Arial" pitchFamily="34" charset="0"/>
              <a:buChar char="•"/>
            </a:pPr>
            <a:r>
              <a:rPr lang="fr-FR" dirty="0" smtClean="0">
                <a:latin typeface="Arial" pitchFamily="34" charset="0"/>
                <a:cs typeface="Arial" pitchFamily="34" charset="0"/>
              </a:rPr>
              <a:t>Débit :  1ml/min</a:t>
            </a:r>
          </a:p>
          <a:p>
            <a:pPr>
              <a:buFont typeface="Arial" pitchFamily="34" charset="0"/>
              <a:buChar char="•"/>
            </a:pPr>
            <a:r>
              <a:rPr lang="fr-FR" dirty="0" smtClean="0">
                <a:latin typeface="Arial" pitchFamily="34" charset="0"/>
                <a:cs typeface="Arial" pitchFamily="34" charset="0"/>
              </a:rPr>
              <a:t> </a:t>
            </a:r>
            <a:r>
              <a:rPr lang="el-GR" dirty="0" smtClean="0">
                <a:latin typeface="Arial" pitchFamily="34" charset="0"/>
                <a:cs typeface="Arial" pitchFamily="34" charset="0"/>
              </a:rPr>
              <a:t>λ</a:t>
            </a:r>
            <a:r>
              <a:rPr lang="fr-FR" dirty="0" smtClean="0">
                <a:latin typeface="Arial" pitchFamily="34" charset="0"/>
                <a:cs typeface="Arial" pitchFamily="34" charset="0"/>
              </a:rPr>
              <a:t> = 220 nm</a:t>
            </a:r>
          </a:p>
          <a:p>
            <a:pPr>
              <a:buFont typeface="Arial" pitchFamily="34" charset="0"/>
              <a:buChar char="•"/>
            </a:pPr>
            <a:r>
              <a:rPr lang="fr-FR" dirty="0" smtClean="0">
                <a:latin typeface="Arial" pitchFamily="34" charset="0"/>
                <a:cs typeface="Arial" pitchFamily="34" charset="0"/>
              </a:rPr>
              <a:t> Colonne : </a:t>
            </a:r>
            <a:r>
              <a:rPr lang="fr-FR" dirty="0" err="1" smtClean="0">
                <a:latin typeface="Arial" pitchFamily="34" charset="0"/>
                <a:cs typeface="Arial" pitchFamily="34" charset="0"/>
              </a:rPr>
              <a:t>Zorbax</a:t>
            </a:r>
            <a:r>
              <a:rPr lang="fr-FR" dirty="0" smtClean="0">
                <a:latin typeface="Arial" pitchFamily="34" charset="0"/>
                <a:cs typeface="Arial" pitchFamily="34" charset="0"/>
              </a:rPr>
              <a:t> Eclipse XDB C18 4,6mm*150mm*5µm</a:t>
            </a:r>
          </a:p>
          <a:p>
            <a:pPr>
              <a:buFont typeface="Arial" pitchFamily="34" charset="0"/>
              <a:buChar char="•"/>
            </a:pPr>
            <a:r>
              <a:rPr lang="fr-FR" dirty="0" smtClean="0">
                <a:latin typeface="Arial" pitchFamily="34" charset="0"/>
                <a:cs typeface="Arial" pitchFamily="34" charset="0"/>
              </a:rPr>
              <a:t> Volume d’injection :  20µl</a:t>
            </a:r>
            <a:endParaRPr lang="en-US" dirty="0" smtClean="0">
              <a:latin typeface="Arial" pitchFamily="34" charset="0"/>
              <a:cs typeface="Arial" pitchFamily="34" charset="0"/>
            </a:endParaRPr>
          </a:p>
          <a:p>
            <a:r>
              <a:rPr lang="fr-FR" sz="2000" b="1" u="sng" dirty="0" smtClean="0">
                <a:latin typeface="Arial" pitchFamily="34" charset="0"/>
                <a:cs typeface="Arial" pitchFamily="34" charset="0"/>
              </a:rPr>
              <a:t>Protocole:</a:t>
            </a:r>
          </a:p>
          <a:p>
            <a:pPr algn="just">
              <a:lnSpc>
                <a:spcPct val="150000"/>
              </a:lnSpc>
              <a:buFont typeface="Wingdings" pitchFamily="2" charset="2"/>
              <a:buChar char="§"/>
            </a:pPr>
            <a:r>
              <a:rPr lang="fr-FR" dirty="0" smtClean="0">
                <a:latin typeface="Arial" pitchFamily="34" charset="0"/>
                <a:cs typeface="Arial" pitchFamily="34" charset="0"/>
              </a:rPr>
              <a:t> Faire varier la composition de la phase mobile chaque 5 min</a:t>
            </a:r>
          </a:p>
          <a:p>
            <a:pPr algn="just">
              <a:lnSpc>
                <a:spcPct val="150000"/>
              </a:lnSpc>
              <a:buFont typeface="Wingdings" pitchFamily="2" charset="2"/>
              <a:buChar char="§"/>
            </a:pPr>
            <a:r>
              <a:rPr lang="fr-FR" dirty="0" smtClean="0">
                <a:latin typeface="Arial" pitchFamily="34" charset="0"/>
                <a:cs typeface="Arial" pitchFamily="34" charset="0"/>
              </a:rPr>
              <a:t> Enregistrer le signal durant toute l’opération afin de vérifier la </a:t>
            </a:r>
            <a:r>
              <a:rPr lang="fr-FR" dirty="0" err="1" smtClean="0">
                <a:latin typeface="Arial" pitchFamily="34" charset="0"/>
                <a:cs typeface="Arial" pitchFamily="34" charset="0"/>
              </a:rPr>
              <a:t>répétabilité</a:t>
            </a:r>
            <a:r>
              <a:rPr lang="fr-FR" dirty="0" smtClean="0">
                <a:latin typeface="Arial" pitchFamily="34" charset="0"/>
                <a:cs typeface="Arial" pitchFamily="34" charset="0"/>
              </a:rPr>
              <a:t> de la hauteur des paliers au moyen du </a:t>
            </a:r>
            <a:r>
              <a:rPr lang="fr-FR" sz="2000" dirty="0" smtClean="0"/>
              <a:t>CV</a:t>
            </a:r>
            <a:endParaRPr lang="fr-FR" sz="2000" dirty="0" smtClean="0">
              <a:latin typeface="Arial" pitchFamily="34" charset="0"/>
              <a:cs typeface="Arial" pitchFamily="34" charset="0"/>
            </a:endParaRPr>
          </a:p>
        </p:txBody>
      </p:sp>
      <p:graphicFrame>
        <p:nvGraphicFramePr>
          <p:cNvPr id="5" name="Table 4"/>
          <p:cNvGraphicFramePr>
            <a:graphicFrameLocks noGrp="1"/>
          </p:cNvGraphicFramePr>
          <p:nvPr/>
        </p:nvGraphicFramePr>
        <p:xfrm>
          <a:off x="7391400" y="1336670"/>
          <a:ext cx="1524000" cy="3703320"/>
        </p:xfrm>
        <a:graphic>
          <a:graphicData uri="http://schemas.openxmlformats.org/drawingml/2006/table">
            <a:tbl>
              <a:tblPr firstRow="1" bandRow="1">
                <a:tableStyleId>{5C22544A-7EE6-4342-B048-85BDC9FD1C3A}</a:tableStyleId>
              </a:tblPr>
              <a:tblGrid>
                <a:gridCol w="762000">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tblGrid>
              <a:tr h="304800">
                <a:tc>
                  <a:txBody>
                    <a:bodyPr/>
                    <a:lstStyle/>
                    <a:p>
                      <a:pPr algn="ctr" rtl="0"/>
                      <a:r>
                        <a:rPr lang="en-US" dirty="0" smtClean="0"/>
                        <a:t>B [%]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 [%]</a:t>
                      </a:r>
                    </a:p>
                  </a:txBody>
                  <a:tcPr/>
                </a:tc>
                <a:extLst>
                  <a:ext uri="{0D108BD9-81ED-4DB2-BD59-A6C34878D82A}">
                    <a16:rowId xmlns:a16="http://schemas.microsoft.com/office/drawing/2014/main" val="10000"/>
                  </a:ext>
                </a:extLst>
              </a:tr>
              <a:tr h="370840">
                <a:tc>
                  <a:txBody>
                    <a:bodyPr/>
                    <a:lstStyle/>
                    <a:p>
                      <a:pPr algn="ctr" rtl="0"/>
                      <a:r>
                        <a:rPr lang="fr-FR" dirty="0" smtClean="0"/>
                        <a:t>0</a:t>
                      </a:r>
                      <a:endParaRPr lang="en-US" dirty="0"/>
                    </a:p>
                  </a:txBody>
                  <a:tcPr/>
                </a:tc>
                <a:tc>
                  <a:txBody>
                    <a:bodyPr/>
                    <a:lstStyle/>
                    <a:p>
                      <a:pPr algn="ctr" rtl="0"/>
                      <a:r>
                        <a:rPr lang="fr-FR" dirty="0" smtClean="0"/>
                        <a:t>100</a:t>
                      </a:r>
                      <a:endParaRPr lang="en-US" dirty="0"/>
                    </a:p>
                  </a:txBody>
                  <a:tcPr/>
                </a:tc>
                <a:extLst>
                  <a:ext uri="{0D108BD9-81ED-4DB2-BD59-A6C34878D82A}">
                    <a16:rowId xmlns:a16="http://schemas.microsoft.com/office/drawing/2014/main" val="10001"/>
                  </a:ext>
                </a:extLst>
              </a:tr>
              <a:tr h="370840">
                <a:tc>
                  <a:txBody>
                    <a:bodyPr/>
                    <a:lstStyle/>
                    <a:p>
                      <a:pPr algn="ctr" rtl="0"/>
                      <a:r>
                        <a:rPr lang="fr-FR" dirty="0" smtClean="0"/>
                        <a:t>100</a:t>
                      </a:r>
                      <a:endParaRPr lang="en-US" dirty="0"/>
                    </a:p>
                  </a:txBody>
                  <a:tcPr/>
                </a:tc>
                <a:tc>
                  <a:txBody>
                    <a:bodyPr/>
                    <a:lstStyle/>
                    <a:p>
                      <a:pPr algn="ctr" rtl="0"/>
                      <a:r>
                        <a:rPr lang="fr-FR" dirty="0" smtClean="0"/>
                        <a:t>0</a:t>
                      </a:r>
                      <a:endParaRPr lang="en-US" dirty="0"/>
                    </a:p>
                  </a:txBody>
                  <a:tcPr/>
                </a:tc>
                <a:extLst>
                  <a:ext uri="{0D108BD9-81ED-4DB2-BD59-A6C34878D82A}">
                    <a16:rowId xmlns:a16="http://schemas.microsoft.com/office/drawing/2014/main" val="10002"/>
                  </a:ext>
                </a:extLst>
              </a:tr>
              <a:tr h="370840">
                <a:tc>
                  <a:txBody>
                    <a:bodyPr/>
                    <a:lstStyle/>
                    <a:p>
                      <a:pPr algn="ctr" rtl="0"/>
                      <a:r>
                        <a:rPr lang="fr-FR" dirty="0" smtClean="0"/>
                        <a:t>0</a:t>
                      </a:r>
                      <a:endParaRPr lang="en-US" dirty="0"/>
                    </a:p>
                  </a:txBody>
                  <a:tcPr/>
                </a:tc>
                <a:tc>
                  <a:txBody>
                    <a:bodyPr/>
                    <a:lstStyle/>
                    <a:p>
                      <a:pPr algn="ctr" rtl="0"/>
                      <a:r>
                        <a:rPr lang="fr-FR" dirty="0" smtClean="0"/>
                        <a:t>100</a:t>
                      </a:r>
                      <a:endParaRPr lang="en-US" dirty="0"/>
                    </a:p>
                  </a:txBody>
                  <a:tcPr/>
                </a:tc>
                <a:extLst>
                  <a:ext uri="{0D108BD9-81ED-4DB2-BD59-A6C34878D82A}">
                    <a16:rowId xmlns:a16="http://schemas.microsoft.com/office/drawing/2014/main" val="10003"/>
                  </a:ext>
                </a:extLst>
              </a:tr>
              <a:tr h="370840">
                <a:tc>
                  <a:txBody>
                    <a:bodyPr/>
                    <a:lstStyle/>
                    <a:p>
                      <a:pPr algn="ctr" rtl="0"/>
                      <a:r>
                        <a:rPr lang="fr-FR" dirty="0" smtClean="0"/>
                        <a:t>100</a:t>
                      </a:r>
                      <a:endParaRPr lang="en-US" dirty="0"/>
                    </a:p>
                  </a:txBody>
                  <a:tcPr/>
                </a:tc>
                <a:tc>
                  <a:txBody>
                    <a:bodyPr/>
                    <a:lstStyle/>
                    <a:p>
                      <a:pPr algn="ctr" rtl="0"/>
                      <a:r>
                        <a:rPr lang="fr-FR" dirty="0" smtClean="0"/>
                        <a:t>0</a:t>
                      </a:r>
                      <a:endParaRPr lang="en-US" dirty="0"/>
                    </a:p>
                  </a:txBody>
                  <a:tcPr/>
                </a:tc>
                <a:extLst>
                  <a:ext uri="{0D108BD9-81ED-4DB2-BD59-A6C34878D82A}">
                    <a16:rowId xmlns:a16="http://schemas.microsoft.com/office/drawing/2014/main" val="10004"/>
                  </a:ext>
                </a:extLst>
              </a:tr>
              <a:tr h="370840">
                <a:tc>
                  <a:txBody>
                    <a:bodyPr/>
                    <a:lstStyle/>
                    <a:p>
                      <a:pPr algn="ctr" rtl="0"/>
                      <a:r>
                        <a:rPr lang="fr-FR" dirty="0" smtClean="0"/>
                        <a:t>0</a:t>
                      </a:r>
                      <a:endParaRPr lang="en-US" dirty="0"/>
                    </a:p>
                  </a:txBody>
                  <a:tcPr/>
                </a:tc>
                <a:tc>
                  <a:txBody>
                    <a:bodyPr/>
                    <a:lstStyle/>
                    <a:p>
                      <a:pPr algn="ctr" rtl="0"/>
                      <a:r>
                        <a:rPr lang="fr-FR" dirty="0" smtClean="0"/>
                        <a:t>100</a:t>
                      </a:r>
                      <a:endParaRPr lang="en-US" dirty="0"/>
                    </a:p>
                  </a:txBody>
                  <a:tcPr/>
                </a:tc>
                <a:extLst>
                  <a:ext uri="{0D108BD9-81ED-4DB2-BD59-A6C34878D82A}">
                    <a16:rowId xmlns:a16="http://schemas.microsoft.com/office/drawing/2014/main" val="10005"/>
                  </a:ext>
                </a:extLst>
              </a:tr>
              <a:tr h="370840">
                <a:tc>
                  <a:txBody>
                    <a:bodyPr/>
                    <a:lstStyle/>
                    <a:p>
                      <a:pPr algn="ctr" rtl="0"/>
                      <a:r>
                        <a:rPr lang="fr-FR" dirty="0" smtClean="0"/>
                        <a:t>100</a:t>
                      </a:r>
                      <a:endParaRPr lang="en-US" dirty="0"/>
                    </a:p>
                  </a:txBody>
                  <a:tcPr/>
                </a:tc>
                <a:tc>
                  <a:txBody>
                    <a:bodyPr/>
                    <a:lstStyle/>
                    <a:p>
                      <a:pPr algn="ctr" rtl="0"/>
                      <a:r>
                        <a:rPr lang="fr-FR" dirty="0" smtClean="0"/>
                        <a:t>0</a:t>
                      </a:r>
                      <a:endParaRPr lang="en-US" dirty="0"/>
                    </a:p>
                  </a:txBody>
                  <a:tcPr/>
                </a:tc>
                <a:extLst>
                  <a:ext uri="{0D108BD9-81ED-4DB2-BD59-A6C34878D82A}">
                    <a16:rowId xmlns:a16="http://schemas.microsoft.com/office/drawing/2014/main" val="10006"/>
                  </a:ext>
                </a:extLst>
              </a:tr>
              <a:tr h="370840">
                <a:tc>
                  <a:txBody>
                    <a:bodyPr/>
                    <a:lstStyle/>
                    <a:p>
                      <a:pPr algn="ctr" rtl="0"/>
                      <a:r>
                        <a:rPr lang="fr-FR" dirty="0" smtClean="0"/>
                        <a:t>0</a:t>
                      </a:r>
                      <a:endParaRPr lang="en-US" dirty="0"/>
                    </a:p>
                  </a:txBody>
                  <a:tcPr/>
                </a:tc>
                <a:tc>
                  <a:txBody>
                    <a:bodyPr/>
                    <a:lstStyle/>
                    <a:p>
                      <a:pPr algn="ctr" rtl="0"/>
                      <a:r>
                        <a:rPr lang="fr-FR" dirty="0" smtClean="0"/>
                        <a:t>100</a:t>
                      </a:r>
                      <a:endParaRPr lang="en-US" dirty="0"/>
                    </a:p>
                  </a:txBody>
                  <a:tcPr/>
                </a:tc>
                <a:extLst>
                  <a:ext uri="{0D108BD9-81ED-4DB2-BD59-A6C34878D82A}">
                    <a16:rowId xmlns:a16="http://schemas.microsoft.com/office/drawing/2014/main" val="10007"/>
                  </a:ext>
                </a:extLst>
              </a:tr>
              <a:tr h="370840">
                <a:tc>
                  <a:txBody>
                    <a:bodyPr/>
                    <a:lstStyle/>
                    <a:p>
                      <a:pPr algn="ctr" rtl="0"/>
                      <a:r>
                        <a:rPr lang="fr-FR" dirty="0" smtClean="0"/>
                        <a:t>100</a:t>
                      </a:r>
                      <a:endParaRPr lang="en-US" dirty="0"/>
                    </a:p>
                  </a:txBody>
                  <a:tcPr/>
                </a:tc>
                <a:tc>
                  <a:txBody>
                    <a:bodyPr/>
                    <a:lstStyle/>
                    <a:p>
                      <a:pPr algn="ctr" rtl="0"/>
                      <a:r>
                        <a:rPr lang="fr-FR" dirty="0" smtClean="0"/>
                        <a:t>0</a:t>
                      </a:r>
                      <a:endParaRPr lang="en-US" dirty="0"/>
                    </a:p>
                  </a:txBody>
                  <a:tcPr/>
                </a:tc>
                <a:extLst>
                  <a:ext uri="{0D108BD9-81ED-4DB2-BD59-A6C34878D82A}">
                    <a16:rowId xmlns:a16="http://schemas.microsoft.com/office/drawing/2014/main" val="10008"/>
                  </a:ext>
                </a:extLst>
              </a:tr>
              <a:tr h="370840">
                <a:tc>
                  <a:txBody>
                    <a:bodyPr/>
                    <a:lstStyle/>
                    <a:p>
                      <a:pPr algn="ctr" rtl="0"/>
                      <a:r>
                        <a:rPr lang="fr-FR" dirty="0" smtClean="0"/>
                        <a:t>0</a:t>
                      </a:r>
                      <a:endParaRPr lang="en-US" dirty="0"/>
                    </a:p>
                  </a:txBody>
                  <a:tcPr/>
                </a:tc>
                <a:tc>
                  <a:txBody>
                    <a:bodyPr/>
                    <a:lstStyle/>
                    <a:p>
                      <a:pPr algn="ctr" rtl="0"/>
                      <a:r>
                        <a:rPr lang="fr-FR" dirty="0" smtClean="0"/>
                        <a:t>100</a:t>
                      </a:r>
                      <a:endParaRPr lang="en-US" dirty="0"/>
                    </a:p>
                  </a:txBody>
                  <a:tcPr/>
                </a:tc>
                <a:extLst>
                  <a:ext uri="{0D108BD9-81ED-4DB2-BD59-A6C34878D82A}">
                    <a16:rowId xmlns:a16="http://schemas.microsoft.com/office/drawing/2014/main" val="10009"/>
                  </a:ext>
                </a:extLst>
              </a:tr>
            </a:tbl>
          </a:graphicData>
        </a:graphic>
      </p:graphicFrame>
      <p:graphicFrame>
        <p:nvGraphicFramePr>
          <p:cNvPr id="6" name="Table 5"/>
          <p:cNvGraphicFramePr>
            <a:graphicFrameLocks noGrp="1"/>
          </p:cNvGraphicFramePr>
          <p:nvPr/>
        </p:nvGraphicFramePr>
        <p:xfrm>
          <a:off x="505690" y="5551331"/>
          <a:ext cx="6781800" cy="1092379"/>
        </p:xfrm>
        <a:graphic>
          <a:graphicData uri="http://schemas.openxmlformats.org/drawingml/2006/table">
            <a:tbl>
              <a:tblPr firstRow="1" bandRow="1">
                <a:tableStyleId>{5C22544A-7EE6-4342-B048-85BDC9FD1C3A}</a:tableStyleId>
              </a:tblPr>
              <a:tblGrid>
                <a:gridCol w="1695450">
                  <a:extLst>
                    <a:ext uri="{9D8B030D-6E8A-4147-A177-3AD203B41FA5}">
                      <a16:colId xmlns:a16="http://schemas.microsoft.com/office/drawing/2014/main" val="20000"/>
                    </a:ext>
                  </a:extLst>
                </a:gridCol>
                <a:gridCol w="1695450">
                  <a:extLst>
                    <a:ext uri="{9D8B030D-6E8A-4147-A177-3AD203B41FA5}">
                      <a16:colId xmlns:a16="http://schemas.microsoft.com/office/drawing/2014/main" val="20001"/>
                    </a:ext>
                  </a:extLst>
                </a:gridCol>
                <a:gridCol w="1695450">
                  <a:extLst>
                    <a:ext uri="{9D8B030D-6E8A-4147-A177-3AD203B41FA5}">
                      <a16:colId xmlns:a16="http://schemas.microsoft.com/office/drawing/2014/main" val="20002"/>
                    </a:ext>
                  </a:extLst>
                </a:gridCol>
                <a:gridCol w="1695450">
                  <a:extLst>
                    <a:ext uri="{9D8B030D-6E8A-4147-A177-3AD203B41FA5}">
                      <a16:colId xmlns:a16="http://schemas.microsoft.com/office/drawing/2014/main" val="20003"/>
                    </a:ext>
                  </a:extLst>
                </a:gridCol>
              </a:tblGrid>
              <a:tr h="391339">
                <a:tc>
                  <a:txBody>
                    <a:bodyPr/>
                    <a:lstStyle/>
                    <a:p>
                      <a:endParaRPr lang="en-US" dirty="0"/>
                    </a:p>
                  </a:txBody>
                  <a:tcPr/>
                </a:tc>
                <a:tc>
                  <a:txBody>
                    <a:bodyPr/>
                    <a:lstStyle/>
                    <a:p>
                      <a:pPr algn="ctr"/>
                      <a:r>
                        <a:rPr lang="fr-FR" dirty="0" smtClean="0"/>
                        <a:t>Limite</a:t>
                      </a:r>
                      <a:endParaRPr lang="en-US" dirty="0"/>
                    </a:p>
                  </a:txBody>
                  <a:tcPr/>
                </a:tc>
                <a:tc>
                  <a:txBody>
                    <a:bodyPr/>
                    <a:lstStyle/>
                    <a:p>
                      <a:pPr algn="ctr"/>
                      <a:r>
                        <a:rPr lang="fr-FR" dirty="0" smtClean="0"/>
                        <a:t>Mesure</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Résultat </a:t>
                      </a:r>
                      <a:endParaRPr lang="en-US" dirty="0" smtClean="0"/>
                    </a:p>
                  </a:txBody>
                  <a:tcPr/>
                </a:tc>
                <a:extLst>
                  <a:ext uri="{0D108BD9-81ED-4DB2-BD59-A6C34878D82A}">
                    <a16:rowId xmlns:a16="http://schemas.microsoft.com/office/drawing/2014/main" val="10000"/>
                  </a:ext>
                </a:extLst>
              </a:tr>
              <a:tr h="675461">
                <a:tc>
                  <a:txBody>
                    <a:bodyPr/>
                    <a:lstStyle/>
                    <a:p>
                      <a:r>
                        <a:rPr lang="fr-FR" sz="2400" b="1" dirty="0" smtClean="0"/>
                        <a:t>CV</a:t>
                      </a:r>
                      <a:endParaRPr lang="en-US" sz="2400" b="1" dirty="0"/>
                    </a:p>
                  </a:txBody>
                  <a:tcPr/>
                </a:tc>
                <a:tc>
                  <a:txBody>
                    <a:bodyPr/>
                    <a:lstStyle/>
                    <a:p>
                      <a:pPr algn="ctr"/>
                      <a:r>
                        <a:rPr lang="en-US" sz="2000" dirty="0" smtClean="0"/>
                        <a:t>&lt; 2%</a:t>
                      </a:r>
                      <a:endParaRPr lang="en-US" sz="2000" dirty="0"/>
                    </a:p>
                  </a:txBody>
                  <a:tcPr/>
                </a:tc>
                <a:tc>
                  <a:txBody>
                    <a:bodyPr/>
                    <a:lstStyle/>
                    <a:p>
                      <a:pPr algn="ctr"/>
                      <a:r>
                        <a:rPr lang="fr-FR" sz="2000" dirty="0" smtClean="0"/>
                        <a:t>[B/C] = 0.5</a:t>
                      </a:r>
                    </a:p>
                    <a:p>
                      <a:pPr algn="ctr"/>
                      <a:r>
                        <a:rPr lang="fr-FR" sz="2000" dirty="0" smtClean="0"/>
                        <a:t>[A/D] = 0.3</a:t>
                      </a:r>
                      <a:endParaRPr lang="en-US" sz="2000" dirty="0"/>
                    </a:p>
                  </a:txBody>
                  <a:tcPr/>
                </a:tc>
                <a:tc>
                  <a:txBody>
                    <a:bodyPr/>
                    <a:lstStyle/>
                    <a:p>
                      <a:pPr algn="ctr"/>
                      <a:r>
                        <a:rPr lang="fr-FR" dirty="0" smtClean="0"/>
                        <a:t>Passé</a:t>
                      </a:r>
                    </a:p>
                    <a:p>
                      <a:pPr algn="ctr"/>
                      <a:r>
                        <a:rPr lang="fr-FR" dirty="0" smtClean="0"/>
                        <a:t>Passé</a:t>
                      </a:r>
                      <a:endParaRPr lang="en-US" dirty="0"/>
                    </a:p>
                  </a:txBody>
                  <a:tcPr/>
                </a:tc>
                <a:extLst>
                  <a:ext uri="{0D108BD9-81ED-4DB2-BD59-A6C34878D82A}">
                    <a16:rowId xmlns:a16="http://schemas.microsoft.com/office/drawing/2014/main" val="10001"/>
                  </a:ext>
                </a:extLst>
              </a:tr>
            </a:tbl>
          </a:graphicData>
        </a:graphic>
      </p:graphicFrame>
      <p:sp>
        <p:nvSpPr>
          <p:cNvPr id="7" name="TextBox 6"/>
          <p:cNvSpPr txBox="1"/>
          <p:nvPr/>
        </p:nvSpPr>
        <p:spPr>
          <a:xfrm>
            <a:off x="471055" y="5072074"/>
            <a:ext cx="6788725" cy="1631216"/>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a:t>
            </a:r>
          </a:p>
          <a:p>
            <a:endParaRPr lang="fr-FR" sz="2000" b="1" dirty="0" smtClean="0">
              <a:latin typeface="Arial" pitchFamily="34" charset="0"/>
              <a:cs typeface="Arial" pitchFamily="34" charset="0"/>
            </a:endParaRPr>
          </a:p>
          <a:p>
            <a:endParaRPr lang="fr-FR" sz="2000" b="1" dirty="0" smtClean="0">
              <a:latin typeface="Arial" pitchFamily="34" charset="0"/>
              <a:cs typeface="Arial" pitchFamily="34" charset="0"/>
            </a:endParaRPr>
          </a:p>
          <a:p>
            <a:r>
              <a:rPr lang="fr-FR" sz="2000" b="1" dirty="0" smtClean="0">
                <a:latin typeface="Arial" pitchFamily="34" charset="0"/>
                <a:cs typeface="Arial" pitchFamily="34" charset="0"/>
              </a:rPr>
              <a:t> </a:t>
            </a:r>
          </a:p>
          <a:p>
            <a:endParaRPr lang="fr-FR" sz="2000" b="1" dirty="0" smtClean="0">
              <a:latin typeface="Arial" pitchFamily="34" charset="0"/>
              <a:cs typeface="Arial" pitchFamily="34" charset="0"/>
            </a:endParaRPr>
          </a:p>
        </p:txBody>
      </p:sp>
      <p:sp>
        <p:nvSpPr>
          <p:cNvPr id="8" name="Rectangle 1"/>
          <p:cNvSpPr>
            <a:spLocks noChangeArrowheads="1"/>
          </p:cNvSpPr>
          <p:nvPr/>
        </p:nvSpPr>
        <p:spPr bwMode="auto">
          <a:xfrm>
            <a:off x="428596" y="752757"/>
            <a:ext cx="742955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Test d’électrovannes (B/C) et (A/D)</a:t>
            </a:r>
            <a:r>
              <a:rPr kumimoji="0" lang="fr-FR" sz="2400" b="1" i="0" u="none" strike="noStrike" cap="none" normalizeH="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457200" y="659295"/>
            <a:ext cx="8305800"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 typeface="Wingdings" pitchFamily="2" charset="2"/>
              <a:buChar char="v"/>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Contrôle de l’exactitude et la stabilité du débit  à court et à long terme:</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5" name="TextBox 4"/>
          <p:cNvSpPr txBox="1"/>
          <p:nvPr/>
        </p:nvSpPr>
        <p:spPr>
          <a:xfrm>
            <a:off x="533400" y="1461666"/>
            <a:ext cx="8153400" cy="1785104"/>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Protocole :</a:t>
            </a:r>
          </a:p>
          <a:p>
            <a:pPr algn="just">
              <a:lnSpc>
                <a:spcPct val="150000"/>
              </a:lnSpc>
              <a:buFont typeface="Wingdings" pitchFamily="2" charset="2"/>
              <a:buChar char="§"/>
            </a:pPr>
            <a:r>
              <a:rPr lang="fr-FR" sz="2000" dirty="0" smtClean="0">
                <a:latin typeface="Arial" pitchFamily="34" charset="0"/>
                <a:cs typeface="Arial" pitchFamily="34" charset="0"/>
              </a:rPr>
              <a:t> Mesurer le débit de la phase mobile (Eau </a:t>
            </a:r>
            <a:r>
              <a:rPr lang="fr-FR" sz="2000" dirty="0" err="1" smtClean="0">
                <a:latin typeface="Arial" pitchFamily="34" charset="0"/>
                <a:cs typeface="Arial" pitchFamily="34" charset="0"/>
              </a:rPr>
              <a:t>ultrapure</a:t>
            </a:r>
            <a:r>
              <a:rPr lang="fr-FR" sz="2000" dirty="0" smtClean="0">
                <a:latin typeface="Arial" pitchFamily="34" charset="0"/>
                <a:cs typeface="Arial" pitchFamily="34" charset="0"/>
              </a:rPr>
              <a:t>) à la sortie de la pompe en utilisant un </a:t>
            </a:r>
            <a:r>
              <a:rPr lang="fr-FR" sz="2000" dirty="0" err="1" smtClean="0">
                <a:latin typeface="Arial" pitchFamily="34" charset="0"/>
                <a:cs typeface="Arial" pitchFamily="34" charset="0"/>
              </a:rPr>
              <a:t>débimètre</a:t>
            </a:r>
            <a:r>
              <a:rPr lang="fr-FR" sz="2000" dirty="0" smtClean="0">
                <a:latin typeface="Arial" pitchFamily="34" charset="0"/>
                <a:cs typeface="Arial" pitchFamily="34" charset="0"/>
              </a:rPr>
              <a:t> étalonné .</a:t>
            </a:r>
          </a:p>
          <a:p>
            <a:pPr algn="just">
              <a:lnSpc>
                <a:spcPct val="150000"/>
              </a:lnSpc>
              <a:buFont typeface="Wingdings" pitchFamily="2" charset="2"/>
              <a:buChar char="§"/>
            </a:pPr>
            <a:r>
              <a:rPr lang="fr-FR" sz="2000" dirty="0" smtClean="0">
                <a:latin typeface="Arial" pitchFamily="34" charset="0"/>
                <a:cs typeface="Arial" pitchFamily="34" charset="0"/>
              </a:rPr>
              <a:t> Débit : 0.5, 1.0 et 2.0 ml/min chaque minute pendant 60 min </a:t>
            </a:r>
            <a:endParaRPr lang="en-US" sz="2000" dirty="0">
              <a:latin typeface="Arial" pitchFamily="34" charset="0"/>
              <a:cs typeface="Arial" pitchFamily="34" charset="0"/>
            </a:endParaRPr>
          </a:p>
        </p:txBody>
      </p:sp>
      <p:graphicFrame>
        <p:nvGraphicFramePr>
          <p:cNvPr id="7" name="Table 6"/>
          <p:cNvGraphicFramePr>
            <a:graphicFrameLocks noGrp="1"/>
          </p:cNvGraphicFramePr>
          <p:nvPr/>
        </p:nvGraphicFramePr>
        <p:xfrm>
          <a:off x="512616" y="3804308"/>
          <a:ext cx="8250384" cy="2910840"/>
        </p:xfrm>
        <a:graphic>
          <a:graphicData uri="http://schemas.openxmlformats.org/drawingml/2006/table">
            <a:tbl>
              <a:tblPr firstRow="1" bandRow="1">
                <a:tableStyleId>{5C22544A-7EE6-4342-B048-85BDC9FD1C3A}</a:tableStyleId>
              </a:tblPr>
              <a:tblGrid>
                <a:gridCol w="990604">
                  <a:extLst>
                    <a:ext uri="{9D8B030D-6E8A-4147-A177-3AD203B41FA5}">
                      <a16:colId xmlns:a16="http://schemas.microsoft.com/office/drawing/2014/main" val="20000"/>
                    </a:ext>
                  </a:extLst>
                </a:gridCol>
                <a:gridCol w="762000">
                  <a:extLst>
                    <a:ext uri="{9D8B030D-6E8A-4147-A177-3AD203B41FA5}">
                      <a16:colId xmlns:a16="http://schemas.microsoft.com/office/drawing/2014/main" val="20001"/>
                    </a:ext>
                  </a:extLst>
                </a:gridCol>
                <a:gridCol w="990600">
                  <a:extLst>
                    <a:ext uri="{9D8B030D-6E8A-4147-A177-3AD203B41FA5}">
                      <a16:colId xmlns:a16="http://schemas.microsoft.com/office/drawing/2014/main" val="20002"/>
                    </a:ext>
                  </a:extLst>
                </a:gridCol>
                <a:gridCol w="838200">
                  <a:extLst>
                    <a:ext uri="{9D8B030D-6E8A-4147-A177-3AD203B41FA5}">
                      <a16:colId xmlns:a16="http://schemas.microsoft.com/office/drawing/2014/main" val="20003"/>
                    </a:ext>
                  </a:extLst>
                </a:gridCol>
                <a:gridCol w="1011380">
                  <a:extLst>
                    <a:ext uri="{9D8B030D-6E8A-4147-A177-3AD203B41FA5}">
                      <a16:colId xmlns:a16="http://schemas.microsoft.com/office/drawing/2014/main" val="20004"/>
                    </a:ext>
                  </a:extLst>
                </a:gridCol>
                <a:gridCol w="817420">
                  <a:extLst>
                    <a:ext uri="{9D8B030D-6E8A-4147-A177-3AD203B41FA5}">
                      <a16:colId xmlns:a16="http://schemas.microsoft.com/office/drawing/2014/main" val="20005"/>
                    </a:ext>
                  </a:extLst>
                </a:gridCol>
                <a:gridCol w="935180">
                  <a:extLst>
                    <a:ext uri="{9D8B030D-6E8A-4147-A177-3AD203B41FA5}">
                      <a16:colId xmlns:a16="http://schemas.microsoft.com/office/drawing/2014/main" val="20006"/>
                    </a:ext>
                  </a:extLst>
                </a:gridCol>
                <a:gridCol w="893620">
                  <a:extLst>
                    <a:ext uri="{9D8B030D-6E8A-4147-A177-3AD203B41FA5}">
                      <a16:colId xmlns:a16="http://schemas.microsoft.com/office/drawing/2014/main" val="20007"/>
                    </a:ext>
                  </a:extLst>
                </a:gridCol>
                <a:gridCol w="1011380">
                  <a:extLst>
                    <a:ext uri="{9D8B030D-6E8A-4147-A177-3AD203B41FA5}">
                      <a16:colId xmlns:a16="http://schemas.microsoft.com/office/drawing/2014/main" val="20008"/>
                    </a:ext>
                  </a:extLst>
                </a:gridCol>
              </a:tblGrid>
              <a:tr h="485140">
                <a:tc>
                  <a:txBody>
                    <a:bodyPr/>
                    <a:lstStyle/>
                    <a:p>
                      <a:pPr algn="ctr"/>
                      <a:r>
                        <a:rPr lang="fr-FR" b="1" dirty="0" smtClean="0">
                          <a:solidFill>
                            <a:schemeClr val="tx1">
                              <a:lumMod val="95000"/>
                              <a:lumOff val="5000"/>
                            </a:schemeClr>
                          </a:solidFill>
                          <a:latin typeface="Arial" pitchFamily="34" charset="0"/>
                          <a:cs typeface="Arial" pitchFamily="34" charset="0"/>
                        </a:rPr>
                        <a:t>D</a:t>
                      </a:r>
                      <a:endParaRPr lang="en-US" b="1" dirty="0">
                        <a:solidFill>
                          <a:schemeClr val="tx1">
                            <a:lumMod val="95000"/>
                            <a:lumOff val="5000"/>
                          </a:schemeClr>
                        </a:solidFill>
                        <a:latin typeface="Arial" pitchFamily="34" charset="0"/>
                        <a:cs typeface="Arial" pitchFamily="34" charset="0"/>
                      </a:endParaRPr>
                    </a:p>
                  </a:txBody>
                  <a:tcPr/>
                </a:tc>
                <a:tc gridSpan="4">
                  <a:txBody>
                    <a:bodyPr/>
                    <a:lstStyle/>
                    <a:p>
                      <a:pPr algn="ctr"/>
                      <a:r>
                        <a:rPr lang="fr-FR" b="1" dirty="0" smtClean="0">
                          <a:solidFill>
                            <a:schemeClr val="tx1">
                              <a:lumMod val="95000"/>
                              <a:lumOff val="5000"/>
                            </a:schemeClr>
                          </a:solidFill>
                          <a:latin typeface="Arial" pitchFamily="34" charset="0"/>
                          <a:cs typeface="Arial" pitchFamily="34" charset="0"/>
                        </a:rPr>
                        <a:t>À Court Terme (10 min)</a:t>
                      </a:r>
                      <a:endParaRPr lang="en-US" b="1" dirty="0">
                        <a:solidFill>
                          <a:schemeClr val="tx1">
                            <a:lumMod val="95000"/>
                            <a:lumOff val="5000"/>
                          </a:schemeClr>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fr-FR" b="1" dirty="0" smtClean="0">
                          <a:solidFill>
                            <a:schemeClr val="tx1">
                              <a:lumMod val="95000"/>
                              <a:lumOff val="5000"/>
                            </a:schemeClr>
                          </a:solidFill>
                          <a:latin typeface="Arial" pitchFamily="34" charset="0"/>
                          <a:cs typeface="Arial" pitchFamily="34" charset="0"/>
                        </a:rPr>
                        <a:t>À Long Terme (60 min)</a:t>
                      </a:r>
                      <a:endParaRPr lang="en-US" b="1" dirty="0">
                        <a:solidFill>
                          <a:schemeClr val="tx1">
                            <a:lumMod val="95000"/>
                            <a:lumOff val="5000"/>
                          </a:schemeClr>
                        </a:solidFill>
                        <a:latin typeface="Arial" pitchFamily="34" charset="0"/>
                        <a:cs typeface="Arial" pitchFamily="34" charset="0"/>
                      </a:endParaRPr>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485140">
                <a:tc>
                  <a:txBody>
                    <a:bodyPr/>
                    <a:lstStyle/>
                    <a:p>
                      <a:pPr algn="ctr"/>
                      <a:r>
                        <a:rPr lang="fr-FR" sz="1600" b="0" dirty="0" smtClean="0">
                          <a:solidFill>
                            <a:schemeClr val="tx1">
                              <a:lumMod val="95000"/>
                              <a:lumOff val="5000"/>
                            </a:schemeClr>
                          </a:solidFill>
                          <a:latin typeface="Arial" pitchFamily="34" charset="0"/>
                          <a:cs typeface="Arial" pitchFamily="34" charset="0"/>
                        </a:rPr>
                        <a:t>(ml/min)</a:t>
                      </a:r>
                      <a:endParaRPr lang="en-US" sz="1600" b="0" dirty="0">
                        <a:solidFill>
                          <a:schemeClr val="tx1">
                            <a:lumMod val="95000"/>
                            <a:lumOff val="5000"/>
                          </a:schemeClr>
                        </a:solidFill>
                        <a:latin typeface="Arial" pitchFamily="34" charset="0"/>
                        <a:cs typeface="Arial" pitchFamily="34" charset="0"/>
                      </a:endParaRPr>
                    </a:p>
                  </a:txBody>
                  <a:tcPr/>
                </a:tc>
                <a:tc gridSpan="2">
                  <a:txBody>
                    <a:bodyPr/>
                    <a:lstStyle/>
                    <a:p>
                      <a:pPr algn="ctr"/>
                      <a:r>
                        <a:rPr lang="fr-FR" dirty="0" smtClean="0">
                          <a:solidFill>
                            <a:schemeClr val="tx1">
                              <a:lumMod val="95000"/>
                              <a:lumOff val="5000"/>
                            </a:schemeClr>
                          </a:solidFill>
                          <a:latin typeface="Arial" pitchFamily="34" charset="0"/>
                          <a:cs typeface="Arial" pitchFamily="34" charset="0"/>
                        </a:rPr>
                        <a:t>Exactitude </a:t>
                      </a:r>
                      <a:r>
                        <a:rPr lang="fr-FR" sz="1600" dirty="0" smtClean="0">
                          <a:solidFill>
                            <a:schemeClr val="tx1">
                              <a:lumMod val="95000"/>
                              <a:lumOff val="5000"/>
                            </a:schemeClr>
                          </a:solidFill>
                          <a:latin typeface="Arial" pitchFamily="34" charset="0"/>
                          <a:cs typeface="Arial" pitchFamily="34" charset="0"/>
                        </a:rPr>
                        <a:t>(%)</a:t>
                      </a:r>
                      <a:endParaRPr lang="en-US" sz="1600" dirty="0">
                        <a:solidFill>
                          <a:schemeClr val="tx1">
                            <a:lumMod val="95000"/>
                            <a:lumOff val="5000"/>
                          </a:schemeClr>
                        </a:solidFill>
                        <a:latin typeface="Arial" pitchFamily="34" charset="0"/>
                        <a:cs typeface="Arial" pitchFamily="34" charset="0"/>
                      </a:endParaRPr>
                    </a:p>
                  </a:txBody>
                  <a:tcPr/>
                </a:tc>
                <a:tc hMerge="1">
                  <a:txBody>
                    <a:bodyPr/>
                    <a:lstStyle/>
                    <a:p>
                      <a:endParaRPr lang="en-US" dirty="0"/>
                    </a:p>
                  </a:txBody>
                  <a:tcPr/>
                </a:tc>
                <a:tc gridSpan="2">
                  <a:txBody>
                    <a:bodyPr/>
                    <a:lstStyle/>
                    <a:p>
                      <a:pPr algn="ctr"/>
                      <a:r>
                        <a:rPr lang="fr-FR" dirty="0" smtClean="0">
                          <a:solidFill>
                            <a:schemeClr val="tx1">
                              <a:lumMod val="95000"/>
                              <a:lumOff val="5000"/>
                            </a:schemeClr>
                          </a:solidFill>
                          <a:latin typeface="Arial" pitchFamily="34" charset="0"/>
                          <a:cs typeface="Arial" pitchFamily="34" charset="0"/>
                        </a:rPr>
                        <a:t>Précision </a:t>
                      </a:r>
                      <a:r>
                        <a:rPr lang="fr-FR" sz="1600" dirty="0" smtClean="0">
                          <a:solidFill>
                            <a:schemeClr val="tx1">
                              <a:lumMod val="95000"/>
                              <a:lumOff val="5000"/>
                            </a:schemeClr>
                          </a:solidFill>
                          <a:latin typeface="Arial" pitchFamily="34" charset="0"/>
                          <a:cs typeface="Arial" pitchFamily="34" charset="0"/>
                        </a:rPr>
                        <a:t>(CV%)</a:t>
                      </a:r>
                      <a:endParaRPr lang="en-US" sz="1600" dirty="0">
                        <a:solidFill>
                          <a:schemeClr val="tx1">
                            <a:lumMod val="95000"/>
                            <a:lumOff val="5000"/>
                          </a:schemeClr>
                        </a:solidFill>
                        <a:latin typeface="Arial" pitchFamily="34" charset="0"/>
                        <a:cs typeface="Arial" pitchFamily="34" charset="0"/>
                      </a:endParaRPr>
                    </a:p>
                  </a:txBody>
                  <a:tcPr/>
                </a:tc>
                <a:tc hMerge="1">
                  <a:txBody>
                    <a:bodyPr/>
                    <a:lstStyle/>
                    <a:p>
                      <a:endParaRPr lang="en-US" dirty="0"/>
                    </a:p>
                  </a:txBody>
                  <a:tcPr/>
                </a:tc>
                <a:tc gridSpan="2">
                  <a:txBody>
                    <a:bodyPr/>
                    <a:lstStyle/>
                    <a:p>
                      <a:pPr algn="ctr"/>
                      <a:r>
                        <a:rPr lang="fr-FR" dirty="0" smtClean="0">
                          <a:solidFill>
                            <a:schemeClr val="tx1">
                              <a:lumMod val="95000"/>
                              <a:lumOff val="5000"/>
                            </a:schemeClr>
                          </a:solidFill>
                          <a:latin typeface="Arial" pitchFamily="34" charset="0"/>
                          <a:cs typeface="Arial" pitchFamily="34" charset="0"/>
                        </a:rPr>
                        <a:t>Exactitude </a:t>
                      </a:r>
                      <a:r>
                        <a:rPr lang="fr-FR" sz="1600" dirty="0" smtClean="0">
                          <a:solidFill>
                            <a:schemeClr val="tx1">
                              <a:lumMod val="95000"/>
                              <a:lumOff val="5000"/>
                            </a:schemeClr>
                          </a:solidFill>
                          <a:latin typeface="Arial" pitchFamily="34" charset="0"/>
                          <a:cs typeface="Arial" pitchFamily="34" charset="0"/>
                        </a:rPr>
                        <a:t>(%)</a:t>
                      </a:r>
                      <a:endParaRPr lang="en-US" sz="1600" dirty="0">
                        <a:solidFill>
                          <a:schemeClr val="tx1">
                            <a:lumMod val="95000"/>
                            <a:lumOff val="5000"/>
                          </a:schemeClr>
                        </a:solidFill>
                        <a:latin typeface="Arial" pitchFamily="34" charset="0"/>
                        <a:cs typeface="Arial" pitchFamily="34" charset="0"/>
                      </a:endParaRPr>
                    </a:p>
                  </a:txBody>
                  <a:tcPr/>
                </a:tc>
                <a:tc hMerge="1">
                  <a:txBody>
                    <a:bodyPr/>
                    <a:lstStyle/>
                    <a:p>
                      <a:endParaRPr lang="en-US" dirty="0"/>
                    </a:p>
                  </a:txBody>
                  <a:tcPr/>
                </a:tc>
                <a:tc gridSpan="2">
                  <a:txBody>
                    <a:bodyPr/>
                    <a:lstStyle/>
                    <a:p>
                      <a:pPr algn="ctr"/>
                      <a:r>
                        <a:rPr lang="fr-FR" dirty="0" smtClean="0">
                          <a:solidFill>
                            <a:schemeClr val="tx1">
                              <a:lumMod val="95000"/>
                              <a:lumOff val="5000"/>
                            </a:schemeClr>
                          </a:solidFill>
                          <a:latin typeface="Arial" pitchFamily="34" charset="0"/>
                          <a:cs typeface="Arial" pitchFamily="34" charset="0"/>
                        </a:rPr>
                        <a:t>Précision </a:t>
                      </a:r>
                      <a:r>
                        <a:rPr lang="fr-FR" sz="1600" dirty="0" smtClean="0">
                          <a:solidFill>
                            <a:schemeClr val="tx1">
                              <a:lumMod val="95000"/>
                              <a:lumOff val="5000"/>
                            </a:schemeClr>
                          </a:solidFill>
                          <a:latin typeface="Arial" pitchFamily="34" charset="0"/>
                          <a:cs typeface="Arial" pitchFamily="34" charset="0"/>
                        </a:rPr>
                        <a:t>(CV%)</a:t>
                      </a:r>
                      <a:endParaRPr lang="en-US" sz="1600" dirty="0">
                        <a:solidFill>
                          <a:schemeClr val="tx1">
                            <a:lumMod val="95000"/>
                            <a:lumOff val="5000"/>
                          </a:schemeClr>
                        </a:solidFill>
                        <a:latin typeface="Arial" pitchFamily="34" charset="0"/>
                        <a:cs typeface="Arial" pitchFamily="34" charset="0"/>
                      </a:endParaRPr>
                    </a:p>
                  </a:txBody>
                  <a:tcPr/>
                </a:tc>
                <a:tc hMerge="1">
                  <a:txBody>
                    <a:bodyPr/>
                    <a:lstStyle/>
                    <a:p>
                      <a:endParaRPr lang="en-US" dirty="0"/>
                    </a:p>
                  </a:txBody>
                  <a:tcPr/>
                </a:tc>
                <a:extLst>
                  <a:ext uri="{0D108BD9-81ED-4DB2-BD59-A6C34878D82A}">
                    <a16:rowId xmlns:a16="http://schemas.microsoft.com/office/drawing/2014/main" val="10001"/>
                  </a:ext>
                </a:extLst>
              </a:tr>
              <a:tr h="485140">
                <a:tc>
                  <a:txBody>
                    <a:bodyPr/>
                    <a:lstStyle/>
                    <a:p>
                      <a:pPr algn="ct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limite</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résultat</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limite</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résultat</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limite</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résultat</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limite</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résultat</a:t>
                      </a:r>
                      <a:endParaRPr lang="en-US" dirty="0">
                        <a:latin typeface="Arial" pitchFamily="34" charset="0"/>
                        <a:cs typeface="Arial" pitchFamily="34" charset="0"/>
                      </a:endParaRPr>
                    </a:p>
                  </a:txBody>
                  <a:tcPr/>
                </a:tc>
                <a:extLst>
                  <a:ext uri="{0D108BD9-81ED-4DB2-BD59-A6C34878D82A}">
                    <a16:rowId xmlns:a16="http://schemas.microsoft.com/office/drawing/2014/main" val="10002"/>
                  </a:ext>
                </a:extLst>
              </a:tr>
              <a:tr h="485140">
                <a:tc>
                  <a:txBody>
                    <a:bodyPr/>
                    <a:lstStyle/>
                    <a:p>
                      <a:pPr algn="ctr"/>
                      <a:r>
                        <a:rPr lang="fr-FR" b="1" dirty="0" smtClean="0">
                          <a:latin typeface="Arial" pitchFamily="34" charset="0"/>
                          <a:cs typeface="Arial" pitchFamily="34" charset="0"/>
                        </a:rPr>
                        <a:t>0.5</a:t>
                      </a:r>
                      <a:endParaRPr lang="en-US" b="1"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5</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O.39</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0.5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0.5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extLst>
                  <a:ext uri="{0D108BD9-81ED-4DB2-BD59-A6C34878D82A}">
                    <a16:rowId xmlns:a16="http://schemas.microsoft.com/office/drawing/2014/main" val="10003"/>
                  </a:ext>
                </a:extLst>
              </a:tr>
              <a:tr h="485140">
                <a:tc>
                  <a:txBody>
                    <a:bodyPr/>
                    <a:lstStyle/>
                    <a:p>
                      <a:pPr algn="ctr"/>
                      <a:r>
                        <a:rPr lang="fr-FR" b="1" dirty="0" smtClean="0">
                          <a:latin typeface="Arial" pitchFamily="34" charset="0"/>
                          <a:cs typeface="Arial" pitchFamily="34" charset="0"/>
                        </a:rPr>
                        <a:t>1</a:t>
                      </a:r>
                      <a:endParaRPr lang="en-US" b="1"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5</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0.23</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0.5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0.5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extLst>
                  <a:ext uri="{0D108BD9-81ED-4DB2-BD59-A6C34878D82A}">
                    <a16:rowId xmlns:a16="http://schemas.microsoft.com/office/drawing/2014/main" val="10004"/>
                  </a:ext>
                </a:extLst>
              </a:tr>
              <a:tr h="485140">
                <a:tc>
                  <a:txBody>
                    <a:bodyPr/>
                    <a:lstStyle/>
                    <a:p>
                      <a:pPr algn="ctr"/>
                      <a:r>
                        <a:rPr lang="fr-FR" b="1" dirty="0" smtClean="0">
                          <a:latin typeface="Arial" pitchFamily="34" charset="0"/>
                          <a:cs typeface="Arial" pitchFamily="34" charset="0"/>
                        </a:rPr>
                        <a:t>2</a:t>
                      </a:r>
                      <a:endParaRPr lang="en-US" b="1"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5</a:t>
                      </a:r>
                      <a:endParaRPr lang="en-US" dirty="0">
                        <a:latin typeface="Arial" pitchFamily="34" charset="0"/>
                        <a:cs typeface="Arial" pitchFamily="34" charset="0"/>
                      </a:endParaRPr>
                    </a:p>
                  </a:txBody>
                  <a:tcPr/>
                </a:tc>
                <a:tc>
                  <a:txBody>
                    <a:bodyPr/>
                    <a:lstStyle/>
                    <a:p>
                      <a:pPr algn="ctr"/>
                      <a:r>
                        <a:rPr lang="en-US" dirty="0" smtClean="0">
                          <a:latin typeface="Arial" pitchFamily="34" charset="0"/>
                          <a:cs typeface="Arial" pitchFamily="34" charset="0"/>
                        </a:rPr>
                        <a:t>0.17</a:t>
                      </a:r>
                      <a:endParaRPr lang="en-US" dirty="0">
                        <a:latin typeface="Arial" pitchFamily="34" charset="0"/>
                        <a:cs typeface="Arial" pitchFamily="34" charset="0"/>
                      </a:endParaRPr>
                    </a:p>
                  </a:txBody>
                  <a:tcPr/>
                </a:tc>
                <a:tc>
                  <a:txBody>
                    <a:bodyPr/>
                    <a:lstStyle/>
                    <a:p>
                      <a:pPr algn="ctr"/>
                      <a:r>
                        <a:rPr lang="fr-FR" dirty="0" smtClean="0">
                          <a:latin typeface="Arial" pitchFamily="34" charset="0"/>
                          <a:cs typeface="Arial" pitchFamily="34" charset="0"/>
                        </a:rPr>
                        <a:t>0.5</a:t>
                      </a: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tc>
                  <a:txBody>
                    <a:bodyPr/>
                    <a:lstStyle/>
                    <a:p>
                      <a:pPr algn="ctr"/>
                      <a:endParaRPr lang="en-US" dirty="0">
                        <a:latin typeface="Arial" pitchFamily="34" charset="0"/>
                        <a:cs typeface="Arial" pitchFamily="34" charset="0"/>
                      </a:endParaRPr>
                    </a:p>
                  </a:txBody>
                  <a:tcPr/>
                </a:tc>
                <a:extLst>
                  <a:ext uri="{0D108BD9-81ED-4DB2-BD59-A6C34878D82A}">
                    <a16:rowId xmlns:a16="http://schemas.microsoft.com/office/drawing/2014/main" val="10005"/>
                  </a:ext>
                </a:extLst>
              </a:tr>
            </a:tbl>
          </a:graphicData>
        </a:graphic>
      </p:graphicFrame>
      <p:sp>
        <p:nvSpPr>
          <p:cNvPr id="6" name="TextBox 5"/>
          <p:cNvSpPr txBox="1"/>
          <p:nvPr/>
        </p:nvSpPr>
        <p:spPr>
          <a:xfrm>
            <a:off x="533400" y="3243204"/>
            <a:ext cx="8229600" cy="400110"/>
          </a:xfrm>
          <a:prstGeom prst="rect">
            <a:avLst/>
          </a:prstGeom>
          <a:noFill/>
          <a:ln>
            <a:noFill/>
          </a:ln>
        </p:spPr>
        <p:txBody>
          <a:bodyPr wrap="square" rtlCol="0">
            <a:spAutoFit/>
          </a:bodyPr>
          <a:lstStyle/>
          <a:p>
            <a:r>
              <a:rPr lang="fr-FR" sz="2000" b="1" u="sng" dirty="0" smtClean="0">
                <a:latin typeface="Arial" pitchFamily="34" charset="0"/>
                <a:cs typeface="Arial" pitchFamily="34" charset="0"/>
              </a:rPr>
              <a:t>Critères d’acceptation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571472" y="500042"/>
            <a:ext cx="7543800"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 typeface="Wingdings" pitchFamily="2" charset="2"/>
              <a:buChar char="q"/>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COMPARTIMENT COLONNE :</a:t>
            </a:r>
            <a:endPar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 typeface="Wingdings" pitchFamily="2" charset="2"/>
              <a:buChar char="v"/>
              <a:tabLst/>
            </a:pPr>
            <a:r>
              <a:rPr kumimoji="0" lang="fr-FR" sz="2000" b="0" i="0" u="none" strike="noStrike" cap="none" normalizeH="0" baseline="0" dirty="0" smtClean="0">
                <a:ln>
                  <a:noFill/>
                </a:ln>
                <a:solidFill>
                  <a:schemeClr val="tx1"/>
                </a:solidFill>
                <a:effectLst/>
                <a:latin typeface="Comic Sans MS" pitchFamily="66" charset="0"/>
                <a:ea typeface="Calibri" pitchFamily="34" charset="0"/>
                <a:cs typeface="Times New Roman" pitchFamily="18"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Exactitude</a:t>
            </a:r>
            <a:r>
              <a:rPr kumimoji="0" lang="fr-FR" sz="2400" b="1" i="0" u="none" strike="noStrike" cap="none" normalizeH="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et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Stabilité de la température: </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TextBox 2"/>
          <p:cNvSpPr txBox="1"/>
          <p:nvPr/>
        </p:nvSpPr>
        <p:spPr>
          <a:xfrm>
            <a:off x="609600" y="1632884"/>
            <a:ext cx="8153400" cy="1938992"/>
          </a:xfrm>
          <a:prstGeom prst="rect">
            <a:avLst/>
          </a:prstGeom>
          <a:noFill/>
          <a:ln>
            <a:solidFill>
              <a:schemeClr val="tx1"/>
            </a:solidFill>
          </a:ln>
        </p:spPr>
        <p:txBody>
          <a:bodyPr wrap="square" rtlCol="0">
            <a:spAutoFit/>
          </a:bodyPr>
          <a:lstStyle/>
          <a:p>
            <a:pPr>
              <a:lnSpc>
                <a:spcPct val="150000"/>
              </a:lnSpc>
            </a:pPr>
            <a:r>
              <a:rPr lang="fr-FR" sz="2000" b="1" u="sng" dirty="0" smtClean="0">
                <a:latin typeface="Arial" pitchFamily="34" charset="0"/>
                <a:cs typeface="Arial" pitchFamily="34" charset="0"/>
              </a:rPr>
              <a:t>Protocole :</a:t>
            </a:r>
          </a:p>
          <a:p>
            <a:pPr algn="just">
              <a:lnSpc>
                <a:spcPct val="150000"/>
              </a:lnSpc>
              <a:buFont typeface="Wingdings" pitchFamily="2" charset="2"/>
              <a:buChar char="§"/>
            </a:pPr>
            <a:r>
              <a:rPr lang="fr-FR" sz="2000" dirty="0" smtClean="0">
                <a:latin typeface="Arial" pitchFamily="34" charset="0"/>
                <a:cs typeface="Arial" pitchFamily="34" charset="0"/>
              </a:rPr>
              <a:t> Mesurer  la température du four ( coté gauche – coté droit) en utilisant une sonde de température étalonnée.</a:t>
            </a:r>
          </a:p>
          <a:p>
            <a:pPr>
              <a:lnSpc>
                <a:spcPct val="150000"/>
              </a:lnSpc>
              <a:buFont typeface="Wingdings" pitchFamily="2" charset="2"/>
              <a:buChar char="§"/>
            </a:pPr>
            <a:r>
              <a:rPr lang="fr-FR" sz="2000" dirty="0" smtClean="0">
                <a:latin typeface="Arial" pitchFamily="34" charset="0"/>
                <a:cs typeface="Arial" pitchFamily="34" charset="0"/>
              </a:rPr>
              <a:t> Température 20°C – 40°C – 50°C chaque 5 min pendant 60 min.</a:t>
            </a:r>
          </a:p>
        </p:txBody>
      </p:sp>
      <p:graphicFrame>
        <p:nvGraphicFramePr>
          <p:cNvPr id="4" name="Table 3"/>
          <p:cNvGraphicFramePr>
            <a:graphicFrameLocks noGrp="1"/>
          </p:cNvGraphicFramePr>
          <p:nvPr/>
        </p:nvGraphicFramePr>
        <p:xfrm>
          <a:off x="609597" y="3962404"/>
          <a:ext cx="8153404" cy="2560320"/>
        </p:xfrm>
        <a:graphic>
          <a:graphicData uri="http://schemas.openxmlformats.org/drawingml/2006/table">
            <a:tbl>
              <a:tblPr firstRow="1" bandRow="1">
                <a:tableStyleId>{5C22544A-7EE6-4342-B048-85BDC9FD1C3A}</a:tableStyleId>
              </a:tblPr>
              <a:tblGrid>
                <a:gridCol w="676255">
                  <a:extLst>
                    <a:ext uri="{9D8B030D-6E8A-4147-A177-3AD203B41FA5}">
                      <a16:colId xmlns:a16="http://schemas.microsoft.com/office/drawing/2014/main" val="20000"/>
                    </a:ext>
                  </a:extLst>
                </a:gridCol>
                <a:gridCol w="785818">
                  <a:extLst>
                    <a:ext uri="{9D8B030D-6E8A-4147-A177-3AD203B41FA5}">
                      <a16:colId xmlns:a16="http://schemas.microsoft.com/office/drawing/2014/main" val="20001"/>
                    </a:ext>
                  </a:extLst>
                </a:gridCol>
                <a:gridCol w="1071570">
                  <a:extLst>
                    <a:ext uri="{9D8B030D-6E8A-4147-A177-3AD203B41FA5}">
                      <a16:colId xmlns:a16="http://schemas.microsoft.com/office/drawing/2014/main" val="20002"/>
                    </a:ext>
                  </a:extLst>
                </a:gridCol>
                <a:gridCol w="857256">
                  <a:extLst>
                    <a:ext uri="{9D8B030D-6E8A-4147-A177-3AD203B41FA5}">
                      <a16:colId xmlns:a16="http://schemas.microsoft.com/office/drawing/2014/main" val="20003"/>
                    </a:ext>
                  </a:extLst>
                </a:gridCol>
                <a:gridCol w="1000132">
                  <a:extLst>
                    <a:ext uri="{9D8B030D-6E8A-4147-A177-3AD203B41FA5}">
                      <a16:colId xmlns:a16="http://schemas.microsoft.com/office/drawing/2014/main" val="20004"/>
                    </a:ext>
                  </a:extLst>
                </a:gridCol>
                <a:gridCol w="785818">
                  <a:extLst>
                    <a:ext uri="{9D8B030D-6E8A-4147-A177-3AD203B41FA5}">
                      <a16:colId xmlns:a16="http://schemas.microsoft.com/office/drawing/2014/main" val="20005"/>
                    </a:ext>
                  </a:extLst>
                </a:gridCol>
                <a:gridCol w="1143008">
                  <a:extLst>
                    <a:ext uri="{9D8B030D-6E8A-4147-A177-3AD203B41FA5}">
                      <a16:colId xmlns:a16="http://schemas.microsoft.com/office/drawing/2014/main" val="20006"/>
                    </a:ext>
                  </a:extLst>
                </a:gridCol>
                <a:gridCol w="785818">
                  <a:extLst>
                    <a:ext uri="{9D8B030D-6E8A-4147-A177-3AD203B41FA5}">
                      <a16:colId xmlns:a16="http://schemas.microsoft.com/office/drawing/2014/main" val="20007"/>
                    </a:ext>
                  </a:extLst>
                </a:gridCol>
                <a:gridCol w="1047729">
                  <a:extLst>
                    <a:ext uri="{9D8B030D-6E8A-4147-A177-3AD203B41FA5}">
                      <a16:colId xmlns:a16="http://schemas.microsoft.com/office/drawing/2014/main" val="20008"/>
                    </a:ext>
                  </a:extLst>
                </a:gridCol>
              </a:tblGrid>
              <a:tr h="458328">
                <a:tc>
                  <a:txBody>
                    <a:bodyPr/>
                    <a:lstStyle/>
                    <a:p>
                      <a:pPr algn="ctr"/>
                      <a:r>
                        <a:rPr lang="fr-FR" b="1" dirty="0" smtClean="0"/>
                        <a:t>T (°C)</a:t>
                      </a:r>
                      <a:endParaRPr lang="en-US" b="1" dirty="0"/>
                    </a:p>
                  </a:txBody>
                  <a:tcPr/>
                </a:tc>
                <a:tc gridSpan="4">
                  <a:txBody>
                    <a:bodyPr/>
                    <a:lstStyle/>
                    <a:p>
                      <a:pPr algn="ctr"/>
                      <a:r>
                        <a:rPr lang="fr-FR" b="1" dirty="0" smtClean="0"/>
                        <a:t>Coté Gauche</a:t>
                      </a:r>
                      <a:endParaRPr lang="en-US" b="1"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gridSpan="4">
                  <a:txBody>
                    <a:bodyPr/>
                    <a:lstStyle/>
                    <a:p>
                      <a:pPr algn="ctr"/>
                      <a:r>
                        <a:rPr lang="fr-FR" b="1" dirty="0" smtClean="0"/>
                        <a:t>Coté Droit</a:t>
                      </a:r>
                      <a:endParaRPr lang="en-US" b="1"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extLst>
                  <a:ext uri="{0D108BD9-81ED-4DB2-BD59-A6C34878D82A}">
                    <a16:rowId xmlns:a16="http://schemas.microsoft.com/office/drawing/2014/main" val="10000"/>
                  </a:ext>
                </a:extLst>
              </a:tr>
              <a:tr h="347946">
                <a:tc>
                  <a:txBody>
                    <a:bodyPr/>
                    <a:lstStyle/>
                    <a:p>
                      <a:pPr algn="ctr"/>
                      <a:endParaRPr lang="en-US" b="1"/>
                    </a:p>
                  </a:txBody>
                  <a:tcPr/>
                </a:tc>
                <a:tc gridSpan="2">
                  <a:txBody>
                    <a:bodyPr/>
                    <a:lstStyle/>
                    <a:p>
                      <a:pPr algn="ctr"/>
                      <a:r>
                        <a:rPr lang="fr-FR" b="1" dirty="0" smtClean="0"/>
                        <a:t>Exactitude (°C)</a:t>
                      </a:r>
                      <a:endParaRPr lang="en-US" b="1" dirty="0"/>
                    </a:p>
                  </a:txBody>
                  <a:tcPr/>
                </a:tc>
                <a:tc hMerge="1">
                  <a:txBody>
                    <a:bodyPr/>
                    <a:lstStyle/>
                    <a:p>
                      <a:endParaRPr lang="en-US" dirty="0"/>
                    </a:p>
                  </a:txBody>
                  <a:tcPr/>
                </a:tc>
                <a:tc gridSpan="2">
                  <a:txBody>
                    <a:bodyPr/>
                    <a:lstStyle/>
                    <a:p>
                      <a:pPr algn="ctr"/>
                      <a:r>
                        <a:rPr lang="fr-FR" b="1" dirty="0" smtClean="0"/>
                        <a:t>Stabilité(CV%)</a:t>
                      </a:r>
                      <a:endParaRPr lang="en-US" b="1" dirty="0"/>
                    </a:p>
                  </a:txBody>
                  <a:tcPr/>
                </a:tc>
                <a:tc hMerge="1">
                  <a:txBody>
                    <a:bodyPr/>
                    <a:lstStyle/>
                    <a:p>
                      <a:endParaRPr lang="en-US" dirty="0"/>
                    </a:p>
                  </a:txBody>
                  <a:tcPr/>
                </a:tc>
                <a:tc gridSpan="2">
                  <a:txBody>
                    <a:bodyPr/>
                    <a:lstStyle/>
                    <a:p>
                      <a:pPr algn="ctr"/>
                      <a:r>
                        <a:rPr lang="fr-FR" b="1" dirty="0" smtClean="0"/>
                        <a:t>Exactitude (°C)</a:t>
                      </a:r>
                      <a:endParaRPr lang="en-US" b="1" dirty="0"/>
                    </a:p>
                  </a:txBody>
                  <a:tcPr/>
                </a:tc>
                <a:tc hMerge="1">
                  <a:txBody>
                    <a:bodyPr/>
                    <a:lstStyle/>
                    <a:p>
                      <a:endParaRPr lang="en-US" dirty="0"/>
                    </a:p>
                  </a:txBody>
                  <a:tcPr/>
                </a:tc>
                <a:tc gridSpan="2">
                  <a:txBody>
                    <a:bodyPr/>
                    <a:lstStyle/>
                    <a:p>
                      <a:pPr algn="ctr"/>
                      <a:r>
                        <a:rPr lang="fr-FR" b="1" dirty="0" smtClean="0"/>
                        <a:t>Stabilité(CV%)</a:t>
                      </a:r>
                      <a:endParaRPr lang="en-US" b="1" dirty="0"/>
                    </a:p>
                  </a:txBody>
                  <a:tcPr/>
                </a:tc>
                <a:tc hMerge="1">
                  <a:txBody>
                    <a:bodyPr/>
                    <a:lstStyle/>
                    <a:p>
                      <a:endParaRPr lang="en-US" dirty="0"/>
                    </a:p>
                  </a:txBody>
                  <a:tcPr/>
                </a:tc>
                <a:extLst>
                  <a:ext uri="{0D108BD9-81ED-4DB2-BD59-A6C34878D82A}">
                    <a16:rowId xmlns:a16="http://schemas.microsoft.com/office/drawing/2014/main" val="10001"/>
                  </a:ext>
                </a:extLst>
              </a:tr>
              <a:tr h="345546">
                <a:tc>
                  <a:txBody>
                    <a:bodyPr/>
                    <a:lstStyle/>
                    <a:p>
                      <a:pPr algn="ctr"/>
                      <a:endParaRPr lang="en-US" dirty="0"/>
                    </a:p>
                  </a:txBody>
                  <a:tcPr/>
                </a:tc>
                <a:tc>
                  <a:txBody>
                    <a:bodyPr/>
                    <a:lstStyle/>
                    <a:p>
                      <a:pPr algn="ctr"/>
                      <a:r>
                        <a:rPr lang="fr-FR" dirty="0" smtClean="0"/>
                        <a:t>limite</a:t>
                      </a:r>
                      <a:endParaRPr lang="en-US" dirty="0"/>
                    </a:p>
                  </a:txBody>
                  <a:tcPr/>
                </a:tc>
                <a:tc>
                  <a:txBody>
                    <a:bodyPr/>
                    <a:lstStyle/>
                    <a:p>
                      <a:pPr algn="ctr"/>
                      <a:r>
                        <a:rPr lang="fr-FR" dirty="0" smtClean="0"/>
                        <a:t>résultat</a:t>
                      </a:r>
                      <a:endParaRPr lang="en-US" dirty="0"/>
                    </a:p>
                  </a:txBody>
                  <a:tcPr/>
                </a:tc>
                <a:tc>
                  <a:txBody>
                    <a:bodyPr/>
                    <a:lstStyle/>
                    <a:p>
                      <a:pPr algn="ctr"/>
                      <a:r>
                        <a:rPr lang="fr-FR" dirty="0" smtClean="0"/>
                        <a:t>limite</a:t>
                      </a:r>
                      <a:endParaRPr lang="en-US" dirty="0"/>
                    </a:p>
                  </a:txBody>
                  <a:tcPr/>
                </a:tc>
                <a:tc>
                  <a:txBody>
                    <a:bodyPr/>
                    <a:lstStyle/>
                    <a:p>
                      <a:pPr algn="ctr"/>
                      <a:r>
                        <a:rPr lang="fr-FR" dirty="0" smtClean="0"/>
                        <a:t>Résultat</a:t>
                      </a:r>
                      <a:endParaRPr lang="en-US" dirty="0"/>
                    </a:p>
                  </a:txBody>
                  <a:tcPr/>
                </a:tc>
                <a:tc>
                  <a:txBody>
                    <a:bodyPr/>
                    <a:lstStyle/>
                    <a:p>
                      <a:pPr algn="ctr"/>
                      <a:r>
                        <a:rPr lang="fr-FR" dirty="0" smtClean="0"/>
                        <a:t>limite</a:t>
                      </a:r>
                      <a:endParaRPr lang="en-US" dirty="0"/>
                    </a:p>
                  </a:txBody>
                  <a:tcPr/>
                </a:tc>
                <a:tc>
                  <a:txBody>
                    <a:bodyPr/>
                    <a:lstStyle/>
                    <a:p>
                      <a:pPr algn="ctr"/>
                      <a:r>
                        <a:rPr lang="fr-FR" dirty="0" smtClean="0"/>
                        <a:t>résultat</a:t>
                      </a:r>
                      <a:endParaRPr lang="en-US" dirty="0"/>
                    </a:p>
                  </a:txBody>
                  <a:tcPr/>
                </a:tc>
                <a:tc>
                  <a:txBody>
                    <a:bodyPr/>
                    <a:lstStyle/>
                    <a:p>
                      <a:pPr algn="ctr"/>
                      <a:r>
                        <a:rPr lang="fr-FR" dirty="0" smtClean="0"/>
                        <a:t>limite</a:t>
                      </a:r>
                      <a:endParaRPr lang="en-US" dirty="0"/>
                    </a:p>
                  </a:txBody>
                  <a:tcPr/>
                </a:tc>
                <a:tc>
                  <a:txBody>
                    <a:bodyPr/>
                    <a:lstStyle/>
                    <a:p>
                      <a:pPr algn="ctr"/>
                      <a:r>
                        <a:rPr lang="fr-FR" dirty="0" smtClean="0"/>
                        <a:t>résultat</a:t>
                      </a:r>
                      <a:endParaRPr lang="en-US" dirty="0"/>
                    </a:p>
                  </a:txBody>
                  <a:tcPr/>
                </a:tc>
                <a:extLst>
                  <a:ext uri="{0D108BD9-81ED-4DB2-BD59-A6C34878D82A}">
                    <a16:rowId xmlns:a16="http://schemas.microsoft.com/office/drawing/2014/main" val="10002"/>
                  </a:ext>
                </a:extLst>
              </a:tr>
              <a:tr h="345546">
                <a:tc>
                  <a:txBody>
                    <a:bodyPr/>
                    <a:lstStyle/>
                    <a:p>
                      <a:pPr algn="ctr"/>
                      <a:r>
                        <a:rPr lang="fr-FR" sz="2000" b="1" dirty="0" smtClean="0">
                          <a:latin typeface="+mn-lt"/>
                        </a:rPr>
                        <a:t>20</a:t>
                      </a:r>
                      <a:endParaRPr lang="en-US" sz="2000" b="1" dirty="0">
                        <a:latin typeface="+mn-lt"/>
                      </a:endParaRPr>
                    </a:p>
                  </a:txBody>
                  <a:tcPr/>
                </a:tc>
                <a:tc>
                  <a:txBody>
                    <a:bodyPr/>
                    <a:lstStyle/>
                    <a:p>
                      <a:pPr algn="ctr"/>
                      <a:r>
                        <a:rPr lang="fr-FR" sz="2000" dirty="0" smtClean="0">
                          <a:latin typeface="+mn-lt"/>
                        </a:rPr>
                        <a:t>± 1</a:t>
                      </a:r>
                      <a:endParaRPr lang="en-US" sz="2000" dirty="0">
                        <a:latin typeface="+mn-lt"/>
                      </a:endParaRPr>
                    </a:p>
                  </a:txBody>
                  <a:tcPr/>
                </a:tc>
                <a:tc>
                  <a:txBody>
                    <a:bodyPr/>
                    <a:lstStyle/>
                    <a:p>
                      <a:pPr algn="ctr"/>
                      <a:r>
                        <a:rPr lang="en-US" sz="2000" dirty="0" smtClean="0">
                          <a:latin typeface="+mn-lt"/>
                        </a:rPr>
                        <a:t>0.2</a:t>
                      </a:r>
                      <a:endParaRPr lang="en-US" sz="2000" dirty="0">
                        <a:latin typeface="+mn-lt"/>
                      </a:endParaRPr>
                    </a:p>
                  </a:txBody>
                  <a:tcPr/>
                </a:tc>
                <a:tc>
                  <a:txBody>
                    <a:bodyPr/>
                    <a:lstStyle/>
                    <a:p>
                      <a:pPr algn="ctr"/>
                      <a:r>
                        <a:rPr lang="fr-FR" sz="2000" dirty="0" smtClean="0">
                          <a:latin typeface="+mn-lt"/>
                          <a:cs typeface="Times New Roman"/>
                        </a:rPr>
                        <a:t>˂ 2</a:t>
                      </a:r>
                      <a:endParaRPr lang="fr-FR" sz="2000" dirty="0">
                        <a:latin typeface="+mn-lt"/>
                      </a:endParaRPr>
                    </a:p>
                  </a:txBody>
                  <a:tcPr/>
                </a:tc>
                <a:tc>
                  <a:txBody>
                    <a:bodyPr/>
                    <a:lstStyle/>
                    <a:p>
                      <a:pPr algn="ctr"/>
                      <a:r>
                        <a:rPr lang="en-US" sz="2000" dirty="0" smtClean="0">
                          <a:latin typeface="+mn-lt"/>
                        </a:rPr>
                        <a:t>0.4</a:t>
                      </a:r>
                      <a:endParaRPr lang="en-US" sz="2000" dirty="0">
                        <a:latin typeface="+mn-lt"/>
                      </a:endParaRPr>
                    </a:p>
                  </a:txBody>
                  <a:tcPr/>
                </a:tc>
                <a:tc>
                  <a:txBody>
                    <a:bodyPr/>
                    <a:lstStyle/>
                    <a:p>
                      <a:pPr algn="ctr"/>
                      <a:r>
                        <a:rPr lang="fr-FR" sz="2000" dirty="0" smtClean="0">
                          <a:latin typeface="+mn-lt"/>
                        </a:rPr>
                        <a:t>± 1</a:t>
                      </a:r>
                      <a:endParaRPr lang="en-US" sz="2000" dirty="0">
                        <a:latin typeface="+mn-lt"/>
                      </a:endParaRPr>
                    </a:p>
                  </a:txBody>
                  <a:tcPr/>
                </a:tc>
                <a:tc>
                  <a:txBody>
                    <a:bodyPr/>
                    <a:lstStyle/>
                    <a:p>
                      <a:pPr algn="ctr"/>
                      <a:r>
                        <a:rPr lang="en-US" sz="2000" dirty="0" smtClean="0">
                          <a:latin typeface="+mn-lt"/>
                        </a:rPr>
                        <a:t>0.1</a:t>
                      </a:r>
                      <a:endParaRPr lang="en-US" sz="2000" dirty="0">
                        <a:latin typeface="+mn-lt"/>
                      </a:endParaRPr>
                    </a:p>
                  </a:txBody>
                  <a:tcPr/>
                </a:tc>
                <a:tc>
                  <a:txBody>
                    <a:bodyPr/>
                    <a:lstStyle/>
                    <a:p>
                      <a:pPr algn="ctr"/>
                      <a:r>
                        <a:rPr lang="fr-FR" sz="2000" smtClean="0">
                          <a:latin typeface="+mn-lt"/>
                          <a:cs typeface="Times New Roman"/>
                        </a:rPr>
                        <a:t>˂ 2</a:t>
                      </a:r>
                      <a:endParaRPr lang="fr-FR" sz="2000" dirty="0">
                        <a:latin typeface="+mn-lt"/>
                      </a:endParaRPr>
                    </a:p>
                  </a:txBody>
                  <a:tcPr/>
                </a:tc>
                <a:tc>
                  <a:txBody>
                    <a:bodyPr/>
                    <a:lstStyle/>
                    <a:p>
                      <a:pPr algn="ctr"/>
                      <a:r>
                        <a:rPr lang="en-US" sz="2000" dirty="0" smtClean="0">
                          <a:latin typeface="+mn-lt"/>
                        </a:rPr>
                        <a:t>0.2</a:t>
                      </a:r>
                      <a:endParaRPr lang="en-US" sz="2000" dirty="0">
                        <a:latin typeface="+mn-lt"/>
                      </a:endParaRPr>
                    </a:p>
                  </a:txBody>
                  <a:tcPr/>
                </a:tc>
                <a:extLst>
                  <a:ext uri="{0D108BD9-81ED-4DB2-BD59-A6C34878D82A}">
                    <a16:rowId xmlns:a16="http://schemas.microsoft.com/office/drawing/2014/main" val="10003"/>
                  </a:ext>
                </a:extLst>
              </a:tr>
              <a:tr h="345546">
                <a:tc>
                  <a:txBody>
                    <a:bodyPr/>
                    <a:lstStyle/>
                    <a:p>
                      <a:pPr algn="ctr"/>
                      <a:r>
                        <a:rPr lang="fr-FR" sz="2000" b="1" dirty="0" smtClean="0">
                          <a:latin typeface="+mn-lt"/>
                        </a:rPr>
                        <a:t>40</a:t>
                      </a:r>
                      <a:endParaRPr lang="en-US" sz="2000" b="1" dirty="0">
                        <a:latin typeface="+mn-lt"/>
                      </a:endParaRPr>
                    </a:p>
                  </a:txBody>
                  <a:tcPr/>
                </a:tc>
                <a:tc>
                  <a:txBody>
                    <a:bodyPr/>
                    <a:lstStyle/>
                    <a:p>
                      <a:pPr algn="ctr"/>
                      <a:r>
                        <a:rPr lang="fr-FR" sz="2000" dirty="0" smtClean="0">
                          <a:latin typeface="+mn-lt"/>
                        </a:rPr>
                        <a:t>± 1</a:t>
                      </a:r>
                      <a:endParaRPr lang="en-US" sz="2000" dirty="0">
                        <a:latin typeface="+mn-lt"/>
                      </a:endParaRPr>
                    </a:p>
                  </a:txBody>
                  <a:tcPr/>
                </a:tc>
                <a:tc>
                  <a:txBody>
                    <a:bodyPr/>
                    <a:lstStyle/>
                    <a:p>
                      <a:pPr algn="ctr"/>
                      <a:r>
                        <a:rPr lang="en-US" sz="2000" dirty="0" smtClean="0">
                          <a:latin typeface="+mn-lt"/>
                        </a:rPr>
                        <a:t>0.3</a:t>
                      </a:r>
                      <a:endParaRPr lang="en-US" sz="2000" dirty="0">
                        <a:latin typeface="+mn-lt"/>
                      </a:endParaRPr>
                    </a:p>
                  </a:txBody>
                  <a:tcPr/>
                </a:tc>
                <a:tc>
                  <a:txBody>
                    <a:bodyPr/>
                    <a:lstStyle/>
                    <a:p>
                      <a:pPr algn="ctr"/>
                      <a:r>
                        <a:rPr lang="fr-FR" sz="2000" dirty="0" smtClean="0">
                          <a:latin typeface="+mn-lt"/>
                          <a:cs typeface="Times New Roman"/>
                        </a:rPr>
                        <a:t>˂ 2</a:t>
                      </a:r>
                      <a:endParaRPr lang="fr-FR" sz="2000" dirty="0">
                        <a:latin typeface="+mn-lt"/>
                      </a:endParaRPr>
                    </a:p>
                  </a:txBody>
                  <a:tcPr/>
                </a:tc>
                <a:tc>
                  <a:txBody>
                    <a:bodyPr/>
                    <a:lstStyle/>
                    <a:p>
                      <a:pPr algn="ctr"/>
                      <a:r>
                        <a:rPr lang="en-US" sz="2000" dirty="0" smtClean="0">
                          <a:latin typeface="+mn-lt"/>
                        </a:rPr>
                        <a:t>0.3</a:t>
                      </a:r>
                      <a:endParaRPr lang="en-US" sz="2000" dirty="0">
                        <a:latin typeface="+mn-lt"/>
                      </a:endParaRPr>
                    </a:p>
                  </a:txBody>
                  <a:tcPr/>
                </a:tc>
                <a:tc>
                  <a:txBody>
                    <a:bodyPr/>
                    <a:lstStyle/>
                    <a:p>
                      <a:pPr algn="ctr"/>
                      <a:r>
                        <a:rPr lang="fr-FR" sz="2000" dirty="0" smtClean="0">
                          <a:latin typeface="+mn-lt"/>
                        </a:rPr>
                        <a:t>± 1</a:t>
                      </a:r>
                      <a:endParaRPr lang="en-US" sz="2000" dirty="0">
                        <a:latin typeface="+mn-lt"/>
                      </a:endParaRPr>
                    </a:p>
                  </a:txBody>
                  <a:tcPr/>
                </a:tc>
                <a:tc>
                  <a:txBody>
                    <a:bodyPr/>
                    <a:lstStyle/>
                    <a:p>
                      <a:pPr algn="ctr"/>
                      <a:r>
                        <a:rPr lang="en-US" sz="2000" dirty="0" smtClean="0">
                          <a:latin typeface="+mn-lt"/>
                        </a:rPr>
                        <a:t>0.4</a:t>
                      </a:r>
                      <a:endParaRPr lang="en-US" sz="2000" dirty="0">
                        <a:latin typeface="+mn-lt"/>
                      </a:endParaRPr>
                    </a:p>
                  </a:txBody>
                  <a:tcPr/>
                </a:tc>
                <a:tc>
                  <a:txBody>
                    <a:bodyPr/>
                    <a:lstStyle/>
                    <a:p>
                      <a:pPr algn="ctr"/>
                      <a:r>
                        <a:rPr lang="fr-FR" sz="2000" smtClean="0">
                          <a:latin typeface="+mn-lt"/>
                          <a:cs typeface="Times New Roman"/>
                        </a:rPr>
                        <a:t>˂ 2</a:t>
                      </a:r>
                      <a:endParaRPr lang="fr-FR" sz="2000" dirty="0">
                        <a:latin typeface="+mn-lt"/>
                      </a:endParaRPr>
                    </a:p>
                  </a:txBody>
                  <a:tcPr/>
                </a:tc>
                <a:tc>
                  <a:txBody>
                    <a:bodyPr/>
                    <a:lstStyle/>
                    <a:p>
                      <a:pPr algn="ctr"/>
                      <a:r>
                        <a:rPr lang="en-US" sz="2000" dirty="0" smtClean="0">
                          <a:latin typeface="+mn-lt"/>
                        </a:rPr>
                        <a:t>0.3</a:t>
                      </a:r>
                      <a:endParaRPr lang="en-US" sz="2000" dirty="0">
                        <a:latin typeface="+mn-lt"/>
                      </a:endParaRPr>
                    </a:p>
                  </a:txBody>
                  <a:tcPr/>
                </a:tc>
                <a:extLst>
                  <a:ext uri="{0D108BD9-81ED-4DB2-BD59-A6C34878D82A}">
                    <a16:rowId xmlns:a16="http://schemas.microsoft.com/office/drawing/2014/main" val="10004"/>
                  </a:ext>
                </a:extLst>
              </a:tr>
              <a:tr h="303672">
                <a:tc>
                  <a:txBody>
                    <a:bodyPr/>
                    <a:lstStyle/>
                    <a:p>
                      <a:pPr algn="ctr"/>
                      <a:r>
                        <a:rPr lang="fr-FR" sz="2000" b="1" dirty="0" smtClean="0">
                          <a:latin typeface="+mn-lt"/>
                        </a:rPr>
                        <a:t>50</a:t>
                      </a:r>
                    </a:p>
                  </a:txBody>
                  <a:tcPr/>
                </a:tc>
                <a:tc>
                  <a:txBody>
                    <a:bodyPr/>
                    <a:lstStyle/>
                    <a:p>
                      <a:pPr algn="ctr"/>
                      <a:r>
                        <a:rPr lang="fr-FR" sz="2000" dirty="0" smtClean="0">
                          <a:latin typeface="+mn-lt"/>
                        </a:rPr>
                        <a:t>± 1</a:t>
                      </a:r>
                      <a:endParaRPr lang="en-US" sz="2000" dirty="0">
                        <a:latin typeface="+mn-lt"/>
                      </a:endParaRPr>
                    </a:p>
                  </a:txBody>
                  <a:tcPr/>
                </a:tc>
                <a:tc>
                  <a:txBody>
                    <a:bodyPr/>
                    <a:lstStyle/>
                    <a:p>
                      <a:pPr algn="ctr"/>
                      <a:r>
                        <a:rPr lang="en-US" sz="2000" dirty="0" smtClean="0">
                          <a:latin typeface="+mn-lt"/>
                        </a:rPr>
                        <a:t>0.2</a:t>
                      </a:r>
                      <a:endParaRPr lang="en-US" sz="2000" dirty="0">
                        <a:latin typeface="+mn-lt"/>
                      </a:endParaRPr>
                    </a:p>
                  </a:txBody>
                  <a:tcPr/>
                </a:tc>
                <a:tc>
                  <a:txBody>
                    <a:bodyPr/>
                    <a:lstStyle/>
                    <a:p>
                      <a:pPr algn="ctr"/>
                      <a:r>
                        <a:rPr lang="fr-FR" sz="2000" dirty="0" smtClean="0">
                          <a:latin typeface="+mn-lt"/>
                          <a:cs typeface="Times New Roman"/>
                        </a:rPr>
                        <a:t>˂ 2</a:t>
                      </a:r>
                      <a:endParaRPr lang="fr-FR" sz="2000" dirty="0">
                        <a:latin typeface="+mn-lt"/>
                      </a:endParaRPr>
                    </a:p>
                  </a:txBody>
                  <a:tcPr/>
                </a:tc>
                <a:tc>
                  <a:txBody>
                    <a:bodyPr/>
                    <a:lstStyle/>
                    <a:p>
                      <a:pPr algn="ctr"/>
                      <a:r>
                        <a:rPr lang="en-US" sz="2000" dirty="0" smtClean="0">
                          <a:latin typeface="+mn-lt"/>
                        </a:rPr>
                        <a:t>0.5</a:t>
                      </a:r>
                      <a:endParaRPr lang="en-US" sz="2000" dirty="0">
                        <a:latin typeface="+mn-lt"/>
                      </a:endParaRPr>
                    </a:p>
                  </a:txBody>
                  <a:tcPr/>
                </a:tc>
                <a:tc>
                  <a:txBody>
                    <a:bodyPr/>
                    <a:lstStyle/>
                    <a:p>
                      <a:pPr algn="ctr"/>
                      <a:r>
                        <a:rPr lang="fr-FR" sz="2000" dirty="0" smtClean="0">
                          <a:latin typeface="+mn-lt"/>
                        </a:rPr>
                        <a:t>± 1</a:t>
                      </a:r>
                      <a:endParaRPr lang="en-US" sz="2000" dirty="0">
                        <a:latin typeface="+mn-lt"/>
                      </a:endParaRPr>
                    </a:p>
                  </a:txBody>
                  <a:tcPr/>
                </a:tc>
                <a:tc>
                  <a:txBody>
                    <a:bodyPr/>
                    <a:lstStyle/>
                    <a:p>
                      <a:pPr algn="ctr"/>
                      <a:r>
                        <a:rPr lang="en-US" sz="2000" dirty="0" smtClean="0">
                          <a:latin typeface="+mn-lt"/>
                        </a:rPr>
                        <a:t>0.2</a:t>
                      </a:r>
                      <a:endParaRPr lang="en-US" sz="2000" dirty="0">
                        <a:latin typeface="+mn-lt"/>
                      </a:endParaRPr>
                    </a:p>
                  </a:txBody>
                  <a:tcPr/>
                </a:tc>
                <a:tc>
                  <a:txBody>
                    <a:bodyPr/>
                    <a:lstStyle/>
                    <a:p>
                      <a:pPr algn="ctr"/>
                      <a:r>
                        <a:rPr lang="fr-FR" sz="2000" dirty="0" smtClean="0">
                          <a:latin typeface="+mn-lt"/>
                          <a:cs typeface="Times New Roman"/>
                        </a:rPr>
                        <a:t>˂ 2</a:t>
                      </a:r>
                      <a:endParaRPr lang="fr-FR" sz="2000" dirty="0">
                        <a:latin typeface="+mn-lt"/>
                      </a:endParaRPr>
                    </a:p>
                  </a:txBody>
                  <a:tcPr/>
                </a:tc>
                <a:tc>
                  <a:txBody>
                    <a:bodyPr/>
                    <a:lstStyle/>
                    <a:p>
                      <a:pPr algn="ctr"/>
                      <a:r>
                        <a:rPr lang="en-US" sz="2000" dirty="0" smtClean="0">
                          <a:latin typeface="+mn-lt"/>
                        </a:rPr>
                        <a:t>0.1</a:t>
                      </a:r>
                      <a:endParaRPr lang="en-US" sz="2000" dirty="0">
                        <a:latin typeface="+mn-lt"/>
                      </a:endParaRPr>
                    </a:p>
                  </a:txBody>
                  <a:tcPr/>
                </a:tc>
                <a:extLst>
                  <a:ext uri="{0D108BD9-81ED-4DB2-BD59-A6C34878D82A}">
                    <a16:rowId xmlns:a16="http://schemas.microsoft.com/office/drawing/2014/main" val="10005"/>
                  </a:ext>
                </a:extLst>
              </a:tr>
            </a:tbl>
          </a:graphicData>
        </a:graphic>
      </p:graphicFrame>
      <p:sp>
        <p:nvSpPr>
          <p:cNvPr id="5" name="TextBox 4"/>
          <p:cNvSpPr txBox="1"/>
          <p:nvPr/>
        </p:nvSpPr>
        <p:spPr>
          <a:xfrm>
            <a:off x="609600" y="3633732"/>
            <a:ext cx="8153400" cy="2862322"/>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 :</a:t>
            </a: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r>
              <a:rPr lang="fr-FR" sz="2000" b="1" u="sng" dirty="0" smtClean="0">
                <a:latin typeface="Arial" pitchFamily="34" charset="0"/>
                <a:cs typeface="Arial" pitchFamily="34" charset="0"/>
              </a:rPr>
              <a:t> </a:t>
            </a:r>
            <a:endParaRPr lang="en-US" sz="2000" b="1"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304800" y="1363225"/>
            <a:ext cx="853440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spcBef>
                <a:spcPct val="0"/>
              </a:spcBef>
              <a:spcAft>
                <a:spcPct val="0"/>
              </a:spcAft>
              <a:buClrTx/>
              <a:buSzTx/>
              <a:buFontTx/>
              <a:buNone/>
              <a:tabLst/>
            </a:pPr>
            <a:endPar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La qualification des équipements:</a:t>
            </a:r>
            <a:r>
              <a:rPr kumimoji="0" lang="fr-FR" sz="2000" b="0" i="0" u="none" strike="noStrike" cap="none" normalizeH="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000" b="1" i="0" u="none" strike="noStrike" cap="none" normalizeH="0" baseline="0" dirty="0" smtClean="0">
                <a:ln>
                  <a:noFill/>
                </a:ln>
                <a:solidFill>
                  <a:schemeClr val="bg1"/>
                </a:solidFill>
                <a:effectLst>
                  <a:outerShdw blurRad="38100" dist="38100" dir="2700000" algn="tl">
                    <a:srgbClr val="000000">
                      <a:alpha val="43137"/>
                    </a:srgbClr>
                  </a:outerShdw>
                </a:effectLst>
                <a:latin typeface="Arial" pitchFamily="34" charset="0"/>
                <a:ea typeface="Calibri" pitchFamily="34" charset="0"/>
                <a:cs typeface="Arial" pitchFamily="34" charset="0"/>
              </a:rPr>
              <a:t>l’opération destinée à démontrer qu’un matériel fonctionne correctement et donne réellement les résultats attendus, le concept de validation est parfois élargi pour comprendre celui de qualification </a:t>
            </a: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(BPF 2009/9bis).</a:t>
            </a:r>
          </a:p>
          <a:p>
            <a:pPr marL="0" marR="0" lvl="0" indent="0" algn="just" defTabSz="914400" rtl="0" eaLnBrk="0" fontAlgn="base" latinLnBrk="0" hangingPunct="0">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La qualification est applicable à la fabrication des médicaments et les industriels sont tenus d’établir un programme de qualification de leurs équipements aussi bien de production que de contrôle, c’est une obligation réglementaire.</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Nous proposons la qualification d’un équipement largement utilisé dans un laboratoire de contrôle qualité pharmaceutique :</a:t>
            </a:r>
          </a:p>
          <a:p>
            <a:pPr marL="0" marR="0" lvl="0" indent="0" algn="just" defTabSz="914400" rtl="0" eaLnBrk="0" fontAlgn="base" latinLnBrk="0" hangingPunct="0">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 typeface="Wingdings" pitchFamily="2" charset="2"/>
              <a:buChar char="§"/>
              <a:tabLst/>
            </a:pPr>
            <a:r>
              <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Une chaine HPLC à détection DAD</a:t>
            </a:r>
            <a:endParaRPr kumimoji="0" lang="fr-FR"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3" name="ZoneTexte 2"/>
          <p:cNvSpPr txBox="1"/>
          <p:nvPr/>
        </p:nvSpPr>
        <p:spPr>
          <a:xfrm>
            <a:off x="2214546" y="285728"/>
            <a:ext cx="6072230" cy="707886"/>
          </a:xfrm>
          <a:prstGeom prst="rect">
            <a:avLst/>
          </a:prstGeom>
          <a:noFill/>
        </p:spPr>
        <p:txBody>
          <a:bodyPr wrap="square" rtlCol="0">
            <a:spAutoFit/>
          </a:bodyPr>
          <a:lstStyle/>
          <a:p>
            <a:pPr lvl="0" algn="just" fontAlgn="base">
              <a:spcBef>
                <a:spcPct val="0"/>
              </a:spcBef>
              <a:spcAft>
                <a:spcPct val="0"/>
              </a:spcAft>
            </a:pPr>
            <a:r>
              <a:rPr lang="fr-FR" sz="4000" b="1" dirty="0" smtClean="0">
                <a:effectLst>
                  <a:outerShdw blurRad="38100" dist="38100" dir="2700000" algn="tl">
                    <a:srgbClr val="000000">
                      <a:alpha val="43137"/>
                    </a:srgbClr>
                  </a:outerShdw>
                </a:effectLst>
                <a:latin typeface="Tahoma" pitchFamily="34" charset="0"/>
                <a:ea typeface="Calibri" pitchFamily="34" charset="0"/>
                <a:cs typeface="Tahoma" pitchFamily="34" charset="0"/>
              </a:rPr>
              <a:t>INTRODUCTION</a:t>
            </a:r>
            <a:endParaRPr lang="en-US" sz="4000" b="1" dirty="0" smtClean="0">
              <a:effectLst>
                <a:outerShdw blurRad="38100" dist="38100" dir="2700000" algn="tl">
                  <a:srgbClr val="000000">
                    <a:alpha val="43137"/>
                  </a:srgbClr>
                </a:outerShdw>
              </a:effectLst>
              <a:latin typeface="Tahoma" pitchFamily="34" charset="0"/>
              <a:cs typeface="Tahoma"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57200" y="1390897"/>
            <a:ext cx="8305800" cy="3323987"/>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Conditions Chromatographiques: </a:t>
            </a:r>
          </a:p>
          <a:p>
            <a:pPr>
              <a:buFont typeface="Arial" pitchFamily="34" charset="0"/>
              <a:buChar char="•"/>
            </a:pPr>
            <a:r>
              <a:rPr lang="fr-FR" dirty="0" smtClean="0">
                <a:latin typeface="Arial" pitchFamily="34" charset="0"/>
                <a:cs typeface="Arial" pitchFamily="34" charset="0"/>
              </a:rPr>
              <a:t>Phase mobile : H</a:t>
            </a:r>
            <a:r>
              <a:rPr lang="fr-FR" baseline="-25000" dirty="0" smtClean="0">
                <a:latin typeface="Arial" pitchFamily="34" charset="0"/>
                <a:cs typeface="Arial" pitchFamily="34" charset="0"/>
              </a:rPr>
              <a:t>2</a:t>
            </a:r>
            <a:r>
              <a:rPr lang="fr-FR" dirty="0" smtClean="0">
                <a:latin typeface="Arial" pitchFamily="34" charset="0"/>
                <a:cs typeface="Arial" pitchFamily="34" charset="0"/>
              </a:rPr>
              <a:t>O/ACN (70%/30%)</a:t>
            </a:r>
          </a:p>
          <a:p>
            <a:pPr>
              <a:buFont typeface="Arial" pitchFamily="34" charset="0"/>
              <a:buChar char="•"/>
            </a:pPr>
            <a:r>
              <a:rPr lang="fr-FR" dirty="0" smtClean="0">
                <a:latin typeface="Arial" pitchFamily="34" charset="0"/>
                <a:cs typeface="Arial" pitchFamily="34" charset="0"/>
              </a:rPr>
              <a:t>Débit :  1ml/min</a:t>
            </a:r>
          </a:p>
          <a:p>
            <a:pPr>
              <a:buFont typeface="Arial" pitchFamily="34" charset="0"/>
              <a:buChar char="•"/>
            </a:pPr>
            <a:r>
              <a:rPr lang="fr-FR" dirty="0" smtClean="0">
                <a:latin typeface="Arial" pitchFamily="34" charset="0"/>
                <a:cs typeface="Arial" pitchFamily="34" charset="0"/>
              </a:rPr>
              <a:t> </a:t>
            </a:r>
            <a:r>
              <a:rPr lang="el-GR" dirty="0" smtClean="0">
                <a:latin typeface="Arial" pitchFamily="34" charset="0"/>
                <a:cs typeface="Arial" pitchFamily="34" charset="0"/>
              </a:rPr>
              <a:t>λ</a:t>
            </a:r>
            <a:r>
              <a:rPr lang="fr-FR" dirty="0" smtClean="0">
                <a:latin typeface="Arial" pitchFamily="34" charset="0"/>
                <a:cs typeface="Arial" pitchFamily="34" charset="0"/>
              </a:rPr>
              <a:t> = 273 nm</a:t>
            </a:r>
          </a:p>
          <a:p>
            <a:pPr>
              <a:buFont typeface="Arial" pitchFamily="34" charset="0"/>
              <a:buChar char="•"/>
            </a:pPr>
            <a:r>
              <a:rPr lang="fr-FR" dirty="0" smtClean="0">
                <a:latin typeface="Arial" pitchFamily="34" charset="0"/>
                <a:cs typeface="Arial" pitchFamily="34" charset="0"/>
              </a:rPr>
              <a:t> Colonne : </a:t>
            </a:r>
            <a:r>
              <a:rPr lang="fr-FR" dirty="0" err="1" smtClean="0">
                <a:latin typeface="Arial" pitchFamily="34" charset="0"/>
                <a:cs typeface="Arial" pitchFamily="34" charset="0"/>
              </a:rPr>
              <a:t>Zorbax</a:t>
            </a:r>
            <a:r>
              <a:rPr lang="fr-FR" dirty="0" smtClean="0">
                <a:latin typeface="Arial" pitchFamily="34" charset="0"/>
                <a:cs typeface="Arial" pitchFamily="34" charset="0"/>
              </a:rPr>
              <a:t> Eclipse XDB C18 4,6mm*150mm*5µm</a:t>
            </a:r>
          </a:p>
          <a:p>
            <a:pPr>
              <a:buFont typeface="Arial" pitchFamily="34" charset="0"/>
              <a:buChar char="•"/>
            </a:pPr>
            <a:r>
              <a:rPr lang="fr-FR" dirty="0" smtClean="0">
                <a:latin typeface="Arial" pitchFamily="34" charset="0"/>
                <a:cs typeface="Arial" pitchFamily="34" charset="0"/>
              </a:rPr>
              <a:t> Volume d’injection :  20µl</a:t>
            </a:r>
          </a:p>
          <a:p>
            <a:endParaRPr lang="en-US" sz="2000" dirty="0" smtClean="0">
              <a:latin typeface="Arial" pitchFamily="34" charset="0"/>
              <a:cs typeface="Arial" pitchFamily="34" charset="0"/>
            </a:endParaRPr>
          </a:p>
          <a:p>
            <a:r>
              <a:rPr lang="fr-FR" sz="2000" b="1" u="sng" dirty="0" smtClean="0">
                <a:latin typeface="Arial" pitchFamily="34" charset="0"/>
                <a:cs typeface="Arial" pitchFamily="34" charset="0"/>
              </a:rPr>
              <a:t>Protocole:</a:t>
            </a:r>
          </a:p>
          <a:p>
            <a:pPr>
              <a:buFont typeface="Arial" pitchFamily="34" charset="0"/>
              <a:buChar char="•"/>
            </a:pPr>
            <a:r>
              <a:rPr lang="fr-FR" dirty="0" smtClean="0">
                <a:latin typeface="Arial" pitchFamily="34" charset="0"/>
                <a:cs typeface="Arial" pitchFamily="34" charset="0"/>
              </a:rPr>
              <a:t> Injecter 3 fois la phase mobile </a:t>
            </a:r>
          </a:p>
          <a:p>
            <a:pPr>
              <a:buFont typeface="Arial" pitchFamily="34" charset="0"/>
              <a:buChar char="•"/>
            </a:pPr>
            <a:r>
              <a:rPr lang="fr-FR" dirty="0" smtClean="0">
                <a:latin typeface="Arial" pitchFamily="34" charset="0"/>
                <a:cs typeface="Arial" pitchFamily="34" charset="0"/>
              </a:rPr>
              <a:t> Injecter 6 fois </a:t>
            </a:r>
            <a:r>
              <a:rPr lang="fr-FR" dirty="0" err="1" smtClean="0">
                <a:latin typeface="Arial" pitchFamily="34" charset="0"/>
                <a:cs typeface="Arial" pitchFamily="34" charset="0"/>
              </a:rPr>
              <a:t>caffeine</a:t>
            </a:r>
            <a:r>
              <a:rPr lang="fr-FR" dirty="0" smtClean="0">
                <a:latin typeface="Arial" pitchFamily="34" charset="0"/>
                <a:cs typeface="Arial" pitchFamily="34" charset="0"/>
              </a:rPr>
              <a:t> standard 25 µg/µl</a:t>
            </a:r>
          </a:p>
          <a:p>
            <a:pPr>
              <a:buFont typeface="Arial" pitchFamily="34" charset="0"/>
              <a:buChar char="•"/>
            </a:pPr>
            <a:r>
              <a:rPr lang="fr-FR" dirty="0" smtClean="0">
                <a:latin typeface="Arial" pitchFamily="34" charset="0"/>
                <a:cs typeface="Arial" pitchFamily="34" charset="0"/>
              </a:rPr>
              <a:t> Après injecter 1 fois la phase mobile</a:t>
            </a:r>
            <a:endParaRPr lang="en-US" dirty="0" smtClean="0">
              <a:latin typeface="Arial" pitchFamily="34" charset="0"/>
              <a:cs typeface="Arial" pitchFamily="34" charset="0"/>
            </a:endParaRPr>
          </a:p>
        </p:txBody>
      </p:sp>
      <p:sp>
        <p:nvSpPr>
          <p:cNvPr id="8" name="TextBox 7"/>
          <p:cNvSpPr txBox="1"/>
          <p:nvPr/>
        </p:nvSpPr>
        <p:spPr>
          <a:xfrm>
            <a:off x="457200" y="4781490"/>
            <a:ext cx="8305800" cy="400110"/>
          </a:xfrm>
          <a:prstGeom prst="rect">
            <a:avLst/>
          </a:prstGeom>
          <a:noFill/>
        </p:spPr>
        <p:txBody>
          <a:bodyPr wrap="square" rtlCol="0">
            <a:spAutoFit/>
          </a:bodyPr>
          <a:lstStyle/>
          <a:p>
            <a:r>
              <a:rPr lang="fr-FR" sz="2000" b="1" dirty="0" smtClean="0">
                <a:latin typeface="Arial" pitchFamily="34" charset="0"/>
                <a:cs typeface="Arial" pitchFamily="34" charset="0"/>
              </a:rPr>
              <a:t>Critères d’Acceptation : </a:t>
            </a:r>
            <a:endParaRPr lang="en-US" sz="2000" b="1" dirty="0">
              <a:latin typeface="Arial" pitchFamily="34" charset="0"/>
              <a:cs typeface="Arial" pitchFamily="34" charset="0"/>
            </a:endParaRPr>
          </a:p>
        </p:txBody>
      </p:sp>
      <p:graphicFrame>
        <p:nvGraphicFramePr>
          <p:cNvPr id="9" name="Table 8"/>
          <p:cNvGraphicFramePr>
            <a:graphicFrameLocks noGrp="1"/>
          </p:cNvGraphicFramePr>
          <p:nvPr/>
        </p:nvGraphicFramePr>
        <p:xfrm>
          <a:off x="457200" y="4800600"/>
          <a:ext cx="8305801" cy="1854200"/>
        </p:xfrm>
        <a:graphic>
          <a:graphicData uri="http://schemas.openxmlformats.org/drawingml/2006/table">
            <a:tbl>
              <a:tblPr firstRow="1" bandRow="1">
                <a:tableStyleId>{5C22544A-7EE6-4342-B048-85BDC9FD1C3A}</a:tableStyleId>
              </a:tblPr>
              <a:tblGrid>
                <a:gridCol w="3124200">
                  <a:extLst>
                    <a:ext uri="{9D8B030D-6E8A-4147-A177-3AD203B41FA5}">
                      <a16:colId xmlns:a16="http://schemas.microsoft.com/office/drawing/2014/main" val="20000"/>
                    </a:ext>
                  </a:extLst>
                </a:gridCol>
                <a:gridCol w="1676400">
                  <a:extLst>
                    <a:ext uri="{9D8B030D-6E8A-4147-A177-3AD203B41FA5}">
                      <a16:colId xmlns:a16="http://schemas.microsoft.com/office/drawing/2014/main" val="20001"/>
                    </a:ext>
                  </a:extLst>
                </a:gridCol>
                <a:gridCol w="1428751">
                  <a:extLst>
                    <a:ext uri="{9D8B030D-6E8A-4147-A177-3AD203B41FA5}">
                      <a16:colId xmlns:a16="http://schemas.microsoft.com/office/drawing/2014/main" val="20002"/>
                    </a:ext>
                  </a:extLst>
                </a:gridCol>
                <a:gridCol w="2076450">
                  <a:extLst>
                    <a:ext uri="{9D8B030D-6E8A-4147-A177-3AD203B41FA5}">
                      <a16:colId xmlns:a16="http://schemas.microsoft.com/office/drawing/2014/main" val="20003"/>
                    </a:ext>
                  </a:extLst>
                </a:gridCol>
              </a:tblGrid>
              <a:tr h="370840">
                <a:tc>
                  <a:txBody>
                    <a:bodyPr/>
                    <a:lstStyle/>
                    <a:p>
                      <a:endParaRPr lang="en-US" dirty="0"/>
                    </a:p>
                  </a:txBody>
                  <a:tcPr>
                    <a:lnL w="12700" cap="flat" cmpd="sng" algn="ctr">
                      <a:noFill/>
                      <a:prstDash val="solid"/>
                      <a:round/>
                      <a:headEnd type="none" w="med" len="med"/>
                      <a:tailEnd type="none" w="med" len="med"/>
                    </a:lnL>
                    <a:lnT w="12700" cap="flat" cmpd="sng" algn="ctr">
                      <a:noFill/>
                      <a:prstDash val="solid"/>
                      <a:round/>
                      <a:headEnd type="none" w="med" len="med"/>
                      <a:tailEnd type="none" w="med" len="med"/>
                    </a:lnT>
                    <a:noFill/>
                  </a:tcPr>
                </a:tc>
                <a:tc>
                  <a:txBody>
                    <a:bodyPr/>
                    <a:lstStyle/>
                    <a:p>
                      <a:pPr algn="ctr"/>
                      <a:r>
                        <a:rPr lang="fr-FR" dirty="0" smtClean="0"/>
                        <a:t> limites  (</a:t>
                      </a:r>
                      <a:r>
                        <a:rPr lang="fr-FR" dirty="0" smtClean="0">
                          <a:latin typeface="Times New Roman"/>
                          <a:cs typeface="Times New Roman"/>
                        </a:rPr>
                        <a:t>%)</a:t>
                      </a:r>
                      <a:endParaRPr lang="en-US" dirty="0"/>
                    </a:p>
                  </a:txBody>
                  <a:tcPr/>
                </a:tc>
                <a:tc>
                  <a:txBody>
                    <a:bodyPr/>
                    <a:lstStyle/>
                    <a:p>
                      <a:pPr algn="ctr"/>
                      <a:r>
                        <a:rPr lang="fr-FR" dirty="0" smtClean="0"/>
                        <a:t>Mesure </a:t>
                      </a:r>
                      <a:endParaRPr lang="en-US" dirty="0"/>
                    </a:p>
                  </a:txBody>
                  <a:tcPr/>
                </a:tc>
                <a:tc>
                  <a:txBody>
                    <a:bodyPr/>
                    <a:lstStyle/>
                    <a:p>
                      <a:pPr algn="ctr"/>
                      <a:r>
                        <a:rPr lang="fr-FR" dirty="0" smtClean="0"/>
                        <a:t>Résultat</a:t>
                      </a:r>
                      <a:endParaRPr lang="en-US" dirty="0"/>
                    </a:p>
                  </a:txBody>
                  <a:tcPr/>
                </a:tc>
                <a:extLst>
                  <a:ext uri="{0D108BD9-81ED-4DB2-BD59-A6C34878D82A}">
                    <a16:rowId xmlns:a16="http://schemas.microsoft.com/office/drawing/2014/main" val="10000"/>
                  </a:ext>
                </a:extLst>
              </a:tr>
              <a:tr h="370840">
                <a:tc>
                  <a:txBody>
                    <a:bodyPr/>
                    <a:lstStyle/>
                    <a:p>
                      <a:r>
                        <a:rPr lang="fr-FR" dirty="0" smtClean="0"/>
                        <a:t>Précision SSC (CV%)</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mn-lt"/>
                          <a:cs typeface="Times New Roman"/>
                        </a:rPr>
                        <a:t>˂ 1</a:t>
                      </a:r>
                      <a:endParaRPr lang="fr-FR" sz="1800" dirty="0" smtClean="0">
                        <a:latin typeface="+mn-lt"/>
                      </a:endParaRPr>
                    </a:p>
                  </a:txBody>
                  <a:tcPr/>
                </a:tc>
                <a:tc>
                  <a:txBody>
                    <a:bodyPr/>
                    <a:lstStyle/>
                    <a:p>
                      <a:pPr algn="ctr"/>
                      <a:r>
                        <a:rPr lang="en-US" dirty="0" smtClean="0"/>
                        <a:t>0.0055</a:t>
                      </a:r>
                      <a:endParaRPr lang="en-US" dirty="0"/>
                    </a:p>
                  </a:txBody>
                  <a:tcPr/>
                </a:tc>
                <a:tc>
                  <a:txBody>
                    <a:bodyPr/>
                    <a:lstStyle/>
                    <a:p>
                      <a:pPr algn="ctr"/>
                      <a:r>
                        <a:rPr lang="en-US" dirty="0" smtClean="0"/>
                        <a:t>Passé</a:t>
                      </a:r>
                      <a:endParaRPr lang="en-US" dirty="0"/>
                    </a:p>
                  </a:txBody>
                  <a:tcPr/>
                </a:tc>
                <a:extLst>
                  <a:ext uri="{0D108BD9-81ED-4DB2-BD59-A6C34878D82A}">
                    <a16:rowId xmlns:a16="http://schemas.microsoft.com/office/drawing/2014/main" val="10001"/>
                  </a:ext>
                </a:extLst>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Précision Hauteur(CV%)</a:t>
                      </a:r>
                      <a:endParaRPr lang="en-US" dirty="0" smtClean="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mn-lt"/>
                          <a:cs typeface="Times New Roman"/>
                        </a:rPr>
                        <a:t>˂ 2</a:t>
                      </a:r>
                      <a:endParaRPr lang="fr-FR" sz="1800" dirty="0" smtClean="0">
                        <a:latin typeface="+mn-lt"/>
                      </a:endParaRPr>
                    </a:p>
                  </a:txBody>
                  <a:tcPr/>
                </a:tc>
                <a:tc>
                  <a:txBody>
                    <a:bodyPr/>
                    <a:lstStyle/>
                    <a:p>
                      <a:pPr algn="ctr"/>
                      <a:r>
                        <a:rPr lang="en-US" dirty="0" smtClean="0"/>
                        <a:t>0.0915</a:t>
                      </a:r>
                      <a:endParaRPr lang="en-US" dirty="0"/>
                    </a:p>
                  </a:txBody>
                  <a:tcPr/>
                </a:tc>
                <a:tc>
                  <a:txBody>
                    <a:bodyPr/>
                    <a:lstStyle/>
                    <a:p>
                      <a:pPr algn="ctr"/>
                      <a:r>
                        <a:rPr lang="en-US" dirty="0" smtClean="0"/>
                        <a:t>Passé</a:t>
                      </a:r>
                      <a:endParaRPr lang="en-US" dirty="0"/>
                    </a:p>
                  </a:txBody>
                  <a:tcPr/>
                </a:tc>
                <a:extLst>
                  <a:ext uri="{0D108BD9-81ED-4DB2-BD59-A6C34878D82A}">
                    <a16:rowId xmlns:a16="http://schemas.microsoft.com/office/drawing/2014/main" val="10002"/>
                  </a:ext>
                </a:extLst>
              </a:tr>
              <a:tr h="370840">
                <a:tc>
                  <a:txBody>
                    <a:bodyPr/>
                    <a:lstStyle/>
                    <a:p>
                      <a:r>
                        <a:rPr lang="fr-FR" dirty="0" smtClean="0"/>
                        <a:t>Carry over SSC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mn-lt"/>
                          <a:cs typeface="Times New Roman"/>
                        </a:rPr>
                        <a:t>˂ 0.01</a:t>
                      </a:r>
                      <a:endParaRPr lang="fr-FR" sz="1800" dirty="0" smtClean="0">
                        <a:latin typeface="+mn-lt"/>
                      </a:endParaRPr>
                    </a:p>
                  </a:txBody>
                  <a:tcPr/>
                </a:tc>
                <a:tc>
                  <a:txBody>
                    <a:bodyPr/>
                    <a:lstStyle/>
                    <a:p>
                      <a:pPr algn="ctr"/>
                      <a:r>
                        <a:rPr lang="en-US" dirty="0" smtClean="0"/>
                        <a:t>0</a:t>
                      </a:r>
                      <a:endParaRPr lang="en-US" dirty="0"/>
                    </a:p>
                  </a:txBody>
                  <a:tcPr/>
                </a:tc>
                <a:tc>
                  <a:txBody>
                    <a:bodyPr/>
                    <a:lstStyle/>
                    <a:p>
                      <a:pPr algn="ctr"/>
                      <a:r>
                        <a:rPr lang="en-US" dirty="0" smtClean="0"/>
                        <a:t>Passé</a:t>
                      </a:r>
                      <a:endParaRPr lang="en-US" dirty="0"/>
                    </a:p>
                  </a:txBody>
                  <a:tcPr/>
                </a:tc>
                <a:extLst>
                  <a:ext uri="{0D108BD9-81ED-4DB2-BD59-A6C34878D82A}">
                    <a16:rowId xmlns:a16="http://schemas.microsoft.com/office/drawing/2014/main" val="10003"/>
                  </a:ext>
                </a:extLst>
              </a:tr>
              <a:tr h="370840">
                <a:tc>
                  <a:txBody>
                    <a:bodyPr/>
                    <a:lstStyle/>
                    <a:p>
                      <a:r>
                        <a:rPr lang="fr-FR" dirty="0" smtClean="0"/>
                        <a:t>Carry over Hauteur  (%)</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sz="1800" dirty="0" smtClean="0">
                          <a:latin typeface="+mn-lt"/>
                          <a:cs typeface="Times New Roman"/>
                        </a:rPr>
                        <a:t>˂ 0.02</a:t>
                      </a:r>
                      <a:endParaRPr lang="fr-FR" sz="1800" dirty="0" smtClean="0">
                        <a:latin typeface="+mn-lt"/>
                      </a:endParaRPr>
                    </a:p>
                  </a:txBody>
                  <a:tcPr/>
                </a:tc>
                <a:tc>
                  <a:txBody>
                    <a:bodyPr/>
                    <a:lstStyle/>
                    <a:p>
                      <a:pPr algn="ctr"/>
                      <a:r>
                        <a:rPr lang="en-US" dirty="0" smtClean="0"/>
                        <a:t>0</a:t>
                      </a:r>
                      <a:endParaRPr lang="en-US" dirty="0"/>
                    </a:p>
                  </a:txBody>
                  <a:tcPr/>
                </a:tc>
                <a:tc>
                  <a:txBody>
                    <a:bodyPr/>
                    <a:lstStyle/>
                    <a:p>
                      <a:pPr algn="ctr"/>
                      <a:r>
                        <a:rPr lang="en-US" dirty="0" smtClean="0"/>
                        <a:t>Passé</a:t>
                      </a:r>
                      <a:endParaRPr lang="en-US" dirty="0"/>
                    </a:p>
                  </a:txBody>
                  <a:tcPr/>
                </a:tc>
                <a:extLst>
                  <a:ext uri="{0D108BD9-81ED-4DB2-BD59-A6C34878D82A}">
                    <a16:rowId xmlns:a16="http://schemas.microsoft.com/office/drawing/2014/main" val="10004"/>
                  </a:ext>
                </a:extLst>
              </a:tr>
            </a:tbl>
          </a:graphicData>
        </a:graphic>
      </p:graphicFrame>
      <p:sp>
        <p:nvSpPr>
          <p:cNvPr id="11" name="Rectangle 1"/>
          <p:cNvSpPr>
            <a:spLocks noChangeArrowheads="1"/>
          </p:cNvSpPr>
          <p:nvPr/>
        </p:nvSpPr>
        <p:spPr bwMode="auto">
          <a:xfrm>
            <a:off x="552464" y="569221"/>
            <a:ext cx="6019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INJECTEUR AUTOMATIQUE :</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12" name="Rectangle 1"/>
          <p:cNvSpPr>
            <a:spLocks noChangeArrowheads="1"/>
          </p:cNvSpPr>
          <p:nvPr/>
        </p:nvSpPr>
        <p:spPr bwMode="auto">
          <a:xfrm>
            <a:off x="500034" y="997849"/>
            <a:ext cx="7429552"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fr-FR" sz="24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Précision du volume d’injection/Carry Over:</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ChangeArrowheads="1"/>
          </p:cNvSpPr>
          <p:nvPr/>
        </p:nvSpPr>
        <p:spPr bwMode="auto">
          <a:xfrm>
            <a:off x="428596" y="854973"/>
            <a:ext cx="60198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q"/>
              <a:tabLst/>
            </a:pPr>
            <a:r>
              <a:rPr kumimoji="0" lang="fr-FR" sz="20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DETECTEUR A BARETTES DIODES :</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27650" name="Rectangle 2"/>
          <p:cNvSpPr>
            <a:spLocks noChangeArrowheads="1"/>
          </p:cNvSpPr>
          <p:nvPr/>
        </p:nvSpPr>
        <p:spPr bwMode="auto">
          <a:xfrm>
            <a:off x="428596" y="1426477"/>
            <a:ext cx="855348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lang="fr-FR" sz="2200"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Exactitude de la longueur d’onde : test</a:t>
            </a:r>
            <a:r>
              <a:rPr kumimoji="0" lang="fr-FR" sz="2200" b="1" i="0" u="none" strike="noStrike" cap="none" normalizeH="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du filtre d’</a:t>
            </a: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Holmium</a:t>
            </a:r>
            <a:endPar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7" name="Table 6"/>
          <p:cNvGraphicFramePr>
            <a:graphicFrameLocks noGrp="1"/>
          </p:cNvGraphicFramePr>
          <p:nvPr/>
        </p:nvGraphicFramePr>
        <p:xfrm>
          <a:off x="457200" y="4507248"/>
          <a:ext cx="8153400" cy="14935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381000">
                <a:tc>
                  <a:txBody>
                    <a:bodyPr/>
                    <a:lstStyle/>
                    <a:p>
                      <a:pPr algn="ctr"/>
                      <a:r>
                        <a:rPr lang="fr-FR" dirty="0" smtClean="0">
                          <a:latin typeface="+mn-lt"/>
                          <a:cs typeface="Arial" pitchFamily="34" charset="0"/>
                        </a:rPr>
                        <a:t>Longueur</a:t>
                      </a:r>
                      <a:r>
                        <a:rPr lang="fr-FR" baseline="0" dirty="0" smtClean="0">
                          <a:latin typeface="+mn-lt"/>
                          <a:cs typeface="Arial" pitchFamily="34" charset="0"/>
                        </a:rPr>
                        <a:t> d’onde [nm]</a:t>
                      </a:r>
                      <a:endParaRPr lang="en-US" dirty="0">
                        <a:latin typeface="+mn-lt"/>
                        <a:cs typeface="Arial" pitchFamily="34" charset="0"/>
                      </a:endParaRPr>
                    </a:p>
                  </a:txBody>
                  <a:tcPr/>
                </a:tc>
                <a:tc>
                  <a:txBody>
                    <a:bodyPr/>
                    <a:lstStyle/>
                    <a:p>
                      <a:pPr algn="ctr"/>
                      <a:r>
                        <a:rPr lang="fr-FR" dirty="0" smtClean="0">
                          <a:latin typeface="+mn-lt"/>
                          <a:cs typeface="Arial" pitchFamily="34" charset="0"/>
                        </a:rPr>
                        <a:t>Limites  [nm]</a:t>
                      </a:r>
                      <a:endParaRPr lang="en-US" dirty="0">
                        <a:latin typeface="+mn-lt"/>
                        <a:cs typeface="Arial" pitchFamily="34" charset="0"/>
                      </a:endParaRPr>
                    </a:p>
                  </a:txBody>
                  <a:tcPr/>
                </a:tc>
                <a:tc>
                  <a:txBody>
                    <a:bodyPr/>
                    <a:lstStyle/>
                    <a:p>
                      <a:pPr algn="ctr"/>
                      <a:r>
                        <a:rPr lang="fr-FR" dirty="0" smtClean="0">
                          <a:latin typeface="+mn-lt"/>
                          <a:cs typeface="Arial" pitchFamily="34" charset="0"/>
                        </a:rPr>
                        <a:t>Mesure</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latin typeface="+mn-lt"/>
                          <a:cs typeface="Arial" pitchFamily="34" charset="0"/>
                        </a:rPr>
                        <a:t>résultat</a:t>
                      </a:r>
                      <a:endParaRPr lang="en-US" dirty="0" smtClean="0">
                        <a:latin typeface="+mn-lt"/>
                        <a:cs typeface="Arial" pitchFamily="34" charset="0"/>
                      </a:endParaRPr>
                    </a:p>
                  </a:txBody>
                  <a:tcPr/>
                </a:tc>
                <a:extLst>
                  <a:ext uri="{0D108BD9-81ED-4DB2-BD59-A6C34878D82A}">
                    <a16:rowId xmlns:a16="http://schemas.microsoft.com/office/drawing/2014/main" val="10000"/>
                  </a:ext>
                </a:extLst>
              </a:tr>
              <a:tr h="370840">
                <a:tc>
                  <a:txBody>
                    <a:bodyPr/>
                    <a:lstStyle/>
                    <a:p>
                      <a:pPr algn="ctr" rtl="0"/>
                      <a:r>
                        <a:rPr kumimoji="0" lang="fr-FR" sz="1800" kern="1200" dirty="0" smtClean="0">
                          <a:solidFill>
                            <a:schemeClr val="dk1"/>
                          </a:solidFill>
                          <a:latin typeface="+mn-lt"/>
                          <a:ea typeface="+mn-ea"/>
                          <a:cs typeface="Arial" pitchFamily="34" charset="0"/>
                        </a:rPr>
                        <a:t>λ</a:t>
                      </a:r>
                      <a:r>
                        <a:rPr kumimoji="0" lang="fr-FR" sz="1800" kern="1200" baseline="-25000" dirty="0" smtClean="0">
                          <a:solidFill>
                            <a:schemeClr val="dk1"/>
                          </a:solidFill>
                          <a:latin typeface="+mn-lt"/>
                          <a:ea typeface="+mn-ea"/>
                          <a:cs typeface="Arial" pitchFamily="34" charset="0"/>
                        </a:rPr>
                        <a:t>max1</a:t>
                      </a:r>
                      <a:r>
                        <a:rPr kumimoji="0" lang="fr-FR" sz="1800" kern="1200" dirty="0" smtClean="0">
                          <a:solidFill>
                            <a:schemeClr val="dk1"/>
                          </a:solidFill>
                          <a:latin typeface="+mn-lt"/>
                          <a:ea typeface="+mn-ea"/>
                          <a:cs typeface="Arial" pitchFamily="34" charset="0"/>
                        </a:rPr>
                        <a:t>= 361.0 nm</a:t>
                      </a:r>
                      <a:endParaRPr lang="en-US" dirty="0">
                        <a:latin typeface="+mn-lt"/>
                        <a:cs typeface="Arial" pitchFamily="34" charset="0"/>
                      </a:endParaRPr>
                    </a:p>
                  </a:txBody>
                  <a:tcPr/>
                </a:tc>
                <a:tc>
                  <a:txBody>
                    <a:bodyPr/>
                    <a:lstStyle/>
                    <a:p>
                      <a:pPr algn="ctr"/>
                      <a:r>
                        <a:rPr lang="fr-FR" dirty="0" smtClean="0">
                          <a:latin typeface="+mn-lt"/>
                          <a:cs typeface="Arial" pitchFamily="34" charset="0"/>
                        </a:rPr>
                        <a:t> 360.0 - 362.0</a:t>
                      </a:r>
                      <a:endParaRPr lang="en-US" dirty="0">
                        <a:latin typeface="+mn-lt"/>
                        <a:cs typeface="Arial" pitchFamily="34" charset="0"/>
                      </a:endParaRPr>
                    </a:p>
                  </a:txBody>
                  <a:tcPr/>
                </a:tc>
                <a:tc>
                  <a:txBody>
                    <a:bodyPr/>
                    <a:lstStyle/>
                    <a:p>
                      <a:pPr algn="ctr"/>
                      <a:r>
                        <a:rPr lang="fr-FR" dirty="0" smtClean="0">
                          <a:latin typeface="+mn-lt"/>
                          <a:cs typeface="Arial" pitchFamily="34" charset="0"/>
                        </a:rPr>
                        <a:t> 361.0</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Passé</a:t>
                      </a:r>
                    </a:p>
                  </a:txBody>
                  <a:tcPr/>
                </a:tc>
                <a:extLst>
                  <a:ext uri="{0D108BD9-81ED-4DB2-BD59-A6C34878D82A}">
                    <a16:rowId xmlns:a16="http://schemas.microsoft.com/office/drawing/2014/main" val="10001"/>
                  </a:ext>
                </a:extLst>
              </a:tr>
              <a:tr h="370840">
                <a:tc>
                  <a:txBody>
                    <a:bodyPr/>
                    <a:lstStyle/>
                    <a:p>
                      <a:pPr algn="ctr"/>
                      <a:r>
                        <a:rPr kumimoji="0" lang="fr-FR" sz="1800" kern="1200" dirty="0" smtClean="0">
                          <a:solidFill>
                            <a:schemeClr val="dk1"/>
                          </a:solidFill>
                          <a:latin typeface="+mn-lt"/>
                          <a:ea typeface="+mn-ea"/>
                          <a:cs typeface="Arial" pitchFamily="34" charset="0"/>
                        </a:rPr>
                        <a:t>λ</a:t>
                      </a:r>
                      <a:r>
                        <a:rPr kumimoji="0" lang="fr-FR" sz="1800" kern="1200" baseline="-25000" dirty="0" smtClean="0">
                          <a:solidFill>
                            <a:schemeClr val="dk1"/>
                          </a:solidFill>
                          <a:latin typeface="+mn-lt"/>
                          <a:ea typeface="+mn-ea"/>
                          <a:cs typeface="Arial" pitchFamily="34" charset="0"/>
                        </a:rPr>
                        <a:t>max2</a:t>
                      </a:r>
                      <a:r>
                        <a:rPr kumimoji="0" lang="fr-FR" sz="1800" kern="1200" dirty="0" smtClean="0">
                          <a:solidFill>
                            <a:schemeClr val="dk1"/>
                          </a:solidFill>
                          <a:latin typeface="+mn-lt"/>
                          <a:ea typeface="+mn-ea"/>
                          <a:cs typeface="Arial" pitchFamily="34" charset="0"/>
                        </a:rPr>
                        <a:t>= 453.7 nm</a:t>
                      </a:r>
                      <a:endParaRPr lang="en-US" dirty="0">
                        <a:latin typeface="+mn-lt"/>
                        <a:cs typeface="Arial" pitchFamily="34" charset="0"/>
                      </a:endParaRPr>
                    </a:p>
                  </a:txBody>
                  <a:tcPr/>
                </a:tc>
                <a:tc>
                  <a:txBody>
                    <a:bodyPr/>
                    <a:lstStyle/>
                    <a:p>
                      <a:pPr algn="ctr"/>
                      <a:r>
                        <a:rPr lang="fr-FR" dirty="0" smtClean="0">
                          <a:latin typeface="+mn-lt"/>
                          <a:cs typeface="Arial" pitchFamily="34" charset="0"/>
                        </a:rPr>
                        <a:t>452.7 - 454.7</a:t>
                      </a:r>
                      <a:endParaRPr lang="en-US" dirty="0">
                        <a:latin typeface="+mn-lt"/>
                        <a:cs typeface="Arial" pitchFamily="34" charset="0"/>
                      </a:endParaRPr>
                    </a:p>
                  </a:txBody>
                  <a:tcPr/>
                </a:tc>
                <a:tc>
                  <a:txBody>
                    <a:bodyPr/>
                    <a:lstStyle/>
                    <a:p>
                      <a:pPr algn="ctr"/>
                      <a:r>
                        <a:rPr lang="fr-FR" dirty="0" smtClean="0">
                          <a:latin typeface="+mn-lt"/>
                          <a:cs typeface="Arial" pitchFamily="34" charset="0"/>
                        </a:rPr>
                        <a:t>453.5</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Passé</a:t>
                      </a:r>
                    </a:p>
                  </a:txBody>
                  <a:tcPr/>
                </a:tc>
                <a:extLst>
                  <a:ext uri="{0D108BD9-81ED-4DB2-BD59-A6C34878D82A}">
                    <a16:rowId xmlns:a16="http://schemas.microsoft.com/office/drawing/2014/main" val="10002"/>
                  </a:ext>
                </a:extLst>
              </a:tr>
              <a:tr h="370840">
                <a:tc>
                  <a:txBody>
                    <a:bodyPr/>
                    <a:lstStyle/>
                    <a:p>
                      <a:pPr algn="ctr"/>
                      <a:r>
                        <a:rPr kumimoji="0" lang="fr-FR" sz="1800" kern="1200" dirty="0" smtClean="0">
                          <a:solidFill>
                            <a:schemeClr val="dk1"/>
                          </a:solidFill>
                          <a:latin typeface="+mn-lt"/>
                          <a:ea typeface="+mn-ea"/>
                          <a:cs typeface="Arial" pitchFamily="34" charset="0"/>
                        </a:rPr>
                        <a:t>λ</a:t>
                      </a:r>
                      <a:r>
                        <a:rPr kumimoji="0" lang="fr-FR" sz="1800" kern="1200" baseline="-25000" dirty="0" smtClean="0">
                          <a:solidFill>
                            <a:schemeClr val="dk1"/>
                          </a:solidFill>
                          <a:latin typeface="+mn-lt"/>
                          <a:ea typeface="+mn-ea"/>
                          <a:cs typeface="Arial" pitchFamily="34" charset="0"/>
                        </a:rPr>
                        <a:t>max3</a:t>
                      </a:r>
                      <a:r>
                        <a:rPr kumimoji="0" lang="fr-FR" sz="1800" kern="1200" dirty="0" smtClean="0">
                          <a:solidFill>
                            <a:schemeClr val="dk1"/>
                          </a:solidFill>
                          <a:latin typeface="+mn-lt"/>
                          <a:ea typeface="+mn-ea"/>
                          <a:cs typeface="Arial" pitchFamily="34" charset="0"/>
                        </a:rPr>
                        <a:t>= 536.7 nm</a:t>
                      </a:r>
                      <a:endParaRPr lang="en-US" dirty="0">
                        <a:latin typeface="+mn-lt"/>
                        <a:cs typeface="Arial" pitchFamily="34" charset="0"/>
                      </a:endParaRPr>
                    </a:p>
                  </a:txBody>
                  <a:tcPr/>
                </a:tc>
                <a:tc>
                  <a:txBody>
                    <a:bodyPr/>
                    <a:lstStyle/>
                    <a:p>
                      <a:pPr algn="ctr"/>
                      <a:r>
                        <a:rPr lang="fr-FR" dirty="0" smtClean="0">
                          <a:latin typeface="+mn-lt"/>
                          <a:cs typeface="Arial" pitchFamily="34" charset="0"/>
                        </a:rPr>
                        <a:t>535.7</a:t>
                      </a:r>
                      <a:r>
                        <a:rPr lang="fr-FR" baseline="0" dirty="0" smtClean="0">
                          <a:latin typeface="+mn-lt"/>
                          <a:cs typeface="Arial" pitchFamily="34" charset="0"/>
                        </a:rPr>
                        <a:t> - </a:t>
                      </a:r>
                      <a:r>
                        <a:rPr lang="fr-FR" dirty="0" smtClean="0">
                          <a:latin typeface="+mn-lt"/>
                          <a:cs typeface="Arial" pitchFamily="34" charset="0"/>
                        </a:rPr>
                        <a:t>537.7</a:t>
                      </a:r>
                      <a:endParaRPr lang="en-US" dirty="0">
                        <a:latin typeface="+mn-lt"/>
                        <a:cs typeface="Arial" pitchFamily="34" charset="0"/>
                      </a:endParaRPr>
                    </a:p>
                  </a:txBody>
                  <a:tcPr/>
                </a:tc>
                <a:tc>
                  <a:txBody>
                    <a:bodyPr/>
                    <a:lstStyle/>
                    <a:p>
                      <a:pPr algn="ctr"/>
                      <a:r>
                        <a:rPr lang="fr-FR" dirty="0" smtClean="0">
                          <a:latin typeface="+mn-lt"/>
                          <a:cs typeface="Arial" pitchFamily="34" charset="0"/>
                        </a:rPr>
                        <a:t>536.8</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Passé</a:t>
                      </a:r>
                    </a:p>
                  </a:txBody>
                  <a:tcPr/>
                </a:tc>
                <a:extLst>
                  <a:ext uri="{0D108BD9-81ED-4DB2-BD59-A6C34878D82A}">
                    <a16:rowId xmlns:a16="http://schemas.microsoft.com/office/drawing/2014/main" val="10003"/>
                  </a:ext>
                </a:extLst>
              </a:tr>
            </a:tbl>
          </a:graphicData>
        </a:graphic>
      </p:graphicFrame>
      <p:sp>
        <p:nvSpPr>
          <p:cNvPr id="8" name="TextBox 7"/>
          <p:cNvSpPr txBox="1"/>
          <p:nvPr/>
        </p:nvSpPr>
        <p:spPr>
          <a:xfrm>
            <a:off x="457200" y="2023110"/>
            <a:ext cx="8077200" cy="1477328"/>
          </a:xfrm>
          <a:prstGeom prst="rect">
            <a:avLst/>
          </a:prstGeom>
          <a:noFill/>
          <a:ln>
            <a:solidFill>
              <a:schemeClr val="tx1"/>
            </a:solidFill>
          </a:ln>
        </p:spPr>
        <p:txBody>
          <a:bodyPr wrap="square" rtlCol="0">
            <a:spAutoFit/>
          </a:bodyPr>
          <a:lstStyle/>
          <a:p>
            <a:pPr>
              <a:lnSpc>
                <a:spcPct val="150000"/>
              </a:lnSpc>
            </a:pPr>
            <a:r>
              <a:rPr lang="fr-FR" sz="2000" b="1" u="sng" dirty="0" smtClean="0">
                <a:latin typeface="Arial" pitchFamily="34" charset="0"/>
                <a:cs typeface="Arial" pitchFamily="34" charset="0"/>
              </a:rPr>
              <a:t>Protocole :</a:t>
            </a:r>
          </a:p>
          <a:p>
            <a:pPr algn="just">
              <a:lnSpc>
                <a:spcPct val="150000"/>
              </a:lnSpc>
              <a:buFont typeface="Wingdings" pitchFamily="2" charset="2"/>
              <a:buChar char="§"/>
            </a:pPr>
            <a:r>
              <a:rPr lang="fr-FR" sz="2000" dirty="0" smtClean="0">
                <a:latin typeface="Arial" pitchFamily="34" charset="0"/>
                <a:cs typeface="Arial" pitchFamily="34" charset="0"/>
              </a:rPr>
              <a:t> Lancer le test du filtre d’Holmium à partir du logiciel</a:t>
            </a:r>
            <a:endParaRPr lang="en-US" sz="2000" dirty="0" smtClean="0">
              <a:latin typeface="Arial" pitchFamily="34" charset="0"/>
              <a:cs typeface="Arial" pitchFamily="34" charset="0"/>
            </a:endParaRPr>
          </a:p>
          <a:p>
            <a:pPr algn="just">
              <a:lnSpc>
                <a:spcPct val="150000"/>
              </a:lnSpc>
              <a:buFont typeface="Wingdings" pitchFamily="2" charset="2"/>
              <a:buChar char="§"/>
            </a:pPr>
            <a:r>
              <a:rPr lang="fr-FR" sz="2000" dirty="0" smtClean="0">
                <a:latin typeface="Arial" pitchFamily="34" charset="0"/>
                <a:cs typeface="Arial" pitchFamily="34" charset="0"/>
              </a:rPr>
              <a:t> Comparer les valeurs trouvés aux valeurs du spectre de  référence</a:t>
            </a:r>
            <a:endParaRPr lang="en-US" sz="2000" dirty="0">
              <a:latin typeface="Arial" pitchFamily="34" charset="0"/>
              <a:cs typeface="Arial" pitchFamily="34" charset="0"/>
            </a:endParaRPr>
          </a:p>
        </p:txBody>
      </p:sp>
      <p:sp>
        <p:nvSpPr>
          <p:cNvPr id="9" name="TextBox 8"/>
          <p:cNvSpPr txBox="1"/>
          <p:nvPr/>
        </p:nvSpPr>
        <p:spPr>
          <a:xfrm>
            <a:off x="457200" y="3886146"/>
            <a:ext cx="8153400" cy="400110"/>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 : </a:t>
            </a:r>
            <a:endParaRPr lang="en-US" sz="2000" b="1"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ChangeArrowheads="1"/>
          </p:cNvSpPr>
          <p:nvPr/>
        </p:nvSpPr>
        <p:spPr bwMode="auto">
          <a:xfrm>
            <a:off x="304800" y="926411"/>
            <a:ext cx="8839200" cy="43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buFont typeface="Wingdings" pitchFamily="2" charset="2"/>
              <a:buChar char="v"/>
            </a:pPr>
            <a:r>
              <a:rPr lang="fr-FR" sz="22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 </a:t>
            </a: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Exactitude de la longueur d’onde : </a:t>
            </a:r>
            <a:r>
              <a:rPr lang="fr-FR" sz="22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Standard </a:t>
            </a:r>
            <a:r>
              <a:rPr lang="fr-FR" sz="2200" b="1" dirty="0" err="1" smtClean="0">
                <a:effectLst>
                  <a:outerShdw blurRad="38100" dist="38100" dir="2700000" algn="tl">
                    <a:srgbClr val="000000">
                      <a:alpha val="43137"/>
                    </a:srgbClr>
                  </a:outerShdw>
                </a:effectLst>
                <a:latin typeface="Arial" pitchFamily="34" charset="0"/>
                <a:ea typeface="Calibri" pitchFamily="34" charset="0"/>
                <a:cs typeface="Arial" pitchFamily="34" charset="0"/>
              </a:rPr>
              <a:t>Cafféine</a:t>
            </a:r>
            <a:r>
              <a:rPr lang="fr-FR" sz="22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 25 µg/µl</a:t>
            </a:r>
            <a:endParaRPr lang="fr-FR" sz="2200" b="1" dirty="0" smtClean="0">
              <a:effectLst>
                <a:outerShdw blurRad="38100" dist="38100" dir="2700000" algn="tl">
                  <a:srgbClr val="000000">
                    <a:alpha val="43137"/>
                  </a:srgbClr>
                </a:outerShdw>
              </a:effectLst>
              <a:latin typeface="Arial" pitchFamily="34" charset="0"/>
              <a:cs typeface="Arial" pitchFamily="34" charset="0"/>
            </a:endParaRPr>
          </a:p>
        </p:txBody>
      </p:sp>
      <p:graphicFrame>
        <p:nvGraphicFramePr>
          <p:cNvPr id="7" name="Table 6"/>
          <p:cNvGraphicFramePr>
            <a:graphicFrameLocks noGrp="1"/>
          </p:cNvGraphicFramePr>
          <p:nvPr/>
        </p:nvGraphicFramePr>
        <p:xfrm>
          <a:off x="457200" y="4650124"/>
          <a:ext cx="8153400" cy="14935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2098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600200">
                  <a:extLst>
                    <a:ext uri="{9D8B030D-6E8A-4147-A177-3AD203B41FA5}">
                      <a16:colId xmlns:a16="http://schemas.microsoft.com/office/drawing/2014/main" val="20003"/>
                    </a:ext>
                  </a:extLst>
                </a:gridCol>
              </a:tblGrid>
              <a:tr h="381000">
                <a:tc>
                  <a:txBody>
                    <a:bodyPr/>
                    <a:lstStyle/>
                    <a:p>
                      <a:pPr algn="ctr"/>
                      <a:r>
                        <a:rPr lang="fr-FR" dirty="0" smtClean="0">
                          <a:latin typeface="+mn-lt"/>
                          <a:cs typeface="Arial" pitchFamily="34" charset="0"/>
                        </a:rPr>
                        <a:t>Longueur</a:t>
                      </a:r>
                      <a:r>
                        <a:rPr lang="fr-FR" baseline="0" dirty="0" smtClean="0">
                          <a:latin typeface="+mn-lt"/>
                          <a:cs typeface="Arial" pitchFamily="34" charset="0"/>
                        </a:rPr>
                        <a:t> d’onde [nm]</a:t>
                      </a:r>
                      <a:endParaRPr lang="en-US" dirty="0">
                        <a:latin typeface="+mn-lt"/>
                        <a:cs typeface="Arial" pitchFamily="34" charset="0"/>
                      </a:endParaRPr>
                    </a:p>
                  </a:txBody>
                  <a:tcPr/>
                </a:tc>
                <a:tc>
                  <a:txBody>
                    <a:bodyPr/>
                    <a:lstStyle/>
                    <a:p>
                      <a:pPr algn="ctr"/>
                      <a:r>
                        <a:rPr lang="fr-FR" dirty="0" smtClean="0">
                          <a:latin typeface="+mn-lt"/>
                          <a:cs typeface="Arial" pitchFamily="34" charset="0"/>
                        </a:rPr>
                        <a:t>Limites  [nm]</a:t>
                      </a:r>
                      <a:endParaRPr lang="en-US" dirty="0">
                        <a:latin typeface="+mn-lt"/>
                        <a:cs typeface="Arial" pitchFamily="34" charset="0"/>
                      </a:endParaRPr>
                    </a:p>
                  </a:txBody>
                  <a:tcPr/>
                </a:tc>
                <a:tc>
                  <a:txBody>
                    <a:bodyPr/>
                    <a:lstStyle/>
                    <a:p>
                      <a:pPr algn="ctr"/>
                      <a:r>
                        <a:rPr lang="fr-FR" dirty="0" smtClean="0">
                          <a:latin typeface="+mn-lt"/>
                          <a:cs typeface="Arial" pitchFamily="34" charset="0"/>
                        </a:rPr>
                        <a:t>Mesure</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latin typeface="+mn-lt"/>
                          <a:cs typeface="Arial" pitchFamily="34" charset="0"/>
                        </a:rPr>
                        <a:t>résultat</a:t>
                      </a:r>
                      <a:endParaRPr lang="en-US" dirty="0" smtClean="0">
                        <a:latin typeface="+mn-lt"/>
                        <a:cs typeface="Arial" pitchFamily="34" charset="0"/>
                      </a:endParaRPr>
                    </a:p>
                  </a:txBody>
                  <a:tcPr/>
                </a:tc>
                <a:extLst>
                  <a:ext uri="{0D108BD9-81ED-4DB2-BD59-A6C34878D82A}">
                    <a16:rowId xmlns:a16="http://schemas.microsoft.com/office/drawing/2014/main" val="10000"/>
                  </a:ext>
                </a:extLst>
              </a:tr>
              <a:tr h="370840">
                <a:tc>
                  <a:txBody>
                    <a:bodyPr/>
                    <a:lstStyle/>
                    <a:p>
                      <a:pPr algn="ctr" rtl="0"/>
                      <a:r>
                        <a:rPr kumimoji="0" lang="fr-FR" sz="1800" kern="1200" dirty="0" smtClean="0">
                          <a:solidFill>
                            <a:schemeClr val="dk1"/>
                          </a:solidFill>
                          <a:latin typeface="+mn-lt"/>
                          <a:ea typeface="+mn-ea"/>
                          <a:cs typeface="Arial" pitchFamily="34" charset="0"/>
                        </a:rPr>
                        <a:t>λ</a:t>
                      </a:r>
                      <a:r>
                        <a:rPr kumimoji="0" lang="fr-FR" sz="1800" kern="1200" baseline="-25000" dirty="0" smtClean="0">
                          <a:solidFill>
                            <a:schemeClr val="dk1"/>
                          </a:solidFill>
                          <a:latin typeface="+mn-lt"/>
                          <a:ea typeface="+mn-ea"/>
                          <a:cs typeface="Arial" pitchFamily="34" charset="0"/>
                        </a:rPr>
                        <a:t>max1</a:t>
                      </a:r>
                      <a:r>
                        <a:rPr kumimoji="0" lang="fr-FR" sz="1800" kern="1200" dirty="0" smtClean="0">
                          <a:solidFill>
                            <a:schemeClr val="dk1"/>
                          </a:solidFill>
                          <a:latin typeface="+mn-lt"/>
                          <a:ea typeface="+mn-ea"/>
                          <a:cs typeface="Arial" pitchFamily="34" charset="0"/>
                        </a:rPr>
                        <a:t>= nm</a:t>
                      </a:r>
                      <a:endParaRPr lang="en-US" dirty="0">
                        <a:latin typeface="+mn-lt"/>
                        <a:cs typeface="Arial" pitchFamily="34" charset="0"/>
                      </a:endParaRPr>
                    </a:p>
                  </a:txBody>
                  <a:tcPr/>
                </a:tc>
                <a:tc>
                  <a:txBody>
                    <a:bodyPr/>
                    <a:lstStyle/>
                    <a:p>
                      <a:pPr algn="ctr"/>
                      <a:r>
                        <a:rPr lang="fr-FR" dirty="0" smtClean="0">
                          <a:latin typeface="+mn-lt"/>
                          <a:cs typeface="Arial" pitchFamily="34" charset="0"/>
                        </a:rPr>
                        <a:t> 360.0 - 362.0</a:t>
                      </a:r>
                      <a:endParaRPr lang="en-US" dirty="0">
                        <a:latin typeface="+mn-lt"/>
                        <a:cs typeface="Arial" pitchFamily="34" charset="0"/>
                      </a:endParaRPr>
                    </a:p>
                  </a:txBody>
                  <a:tcPr/>
                </a:tc>
                <a:tc>
                  <a:txBody>
                    <a:bodyPr/>
                    <a:lstStyle/>
                    <a:p>
                      <a:pPr algn="ctr"/>
                      <a:r>
                        <a:rPr lang="fr-FR" dirty="0" smtClean="0">
                          <a:latin typeface="+mn-lt"/>
                          <a:cs typeface="Arial" pitchFamily="34" charset="0"/>
                        </a:rPr>
                        <a:t> 361.0</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Passé</a:t>
                      </a:r>
                    </a:p>
                  </a:txBody>
                  <a:tcPr/>
                </a:tc>
                <a:extLst>
                  <a:ext uri="{0D108BD9-81ED-4DB2-BD59-A6C34878D82A}">
                    <a16:rowId xmlns:a16="http://schemas.microsoft.com/office/drawing/2014/main" val="10001"/>
                  </a:ext>
                </a:extLst>
              </a:tr>
              <a:tr h="370840">
                <a:tc>
                  <a:txBody>
                    <a:bodyPr/>
                    <a:lstStyle/>
                    <a:p>
                      <a:pPr algn="ctr"/>
                      <a:r>
                        <a:rPr kumimoji="0" lang="fr-FR" sz="1800" kern="1200" dirty="0" smtClean="0">
                          <a:solidFill>
                            <a:schemeClr val="dk1"/>
                          </a:solidFill>
                          <a:latin typeface="+mn-lt"/>
                          <a:ea typeface="+mn-ea"/>
                          <a:cs typeface="Arial" pitchFamily="34" charset="0"/>
                        </a:rPr>
                        <a:t>λ</a:t>
                      </a:r>
                      <a:r>
                        <a:rPr kumimoji="0" lang="fr-FR" sz="1800" kern="1200" baseline="-25000" dirty="0" smtClean="0">
                          <a:solidFill>
                            <a:schemeClr val="dk1"/>
                          </a:solidFill>
                          <a:latin typeface="+mn-lt"/>
                          <a:ea typeface="+mn-ea"/>
                          <a:cs typeface="Arial" pitchFamily="34" charset="0"/>
                        </a:rPr>
                        <a:t>max2</a:t>
                      </a:r>
                      <a:r>
                        <a:rPr kumimoji="0" lang="fr-FR" sz="1800" kern="1200" dirty="0" smtClean="0">
                          <a:solidFill>
                            <a:schemeClr val="dk1"/>
                          </a:solidFill>
                          <a:latin typeface="+mn-lt"/>
                          <a:ea typeface="+mn-ea"/>
                          <a:cs typeface="Arial" pitchFamily="34" charset="0"/>
                        </a:rPr>
                        <a:t>= nm</a:t>
                      </a:r>
                      <a:endParaRPr lang="en-US" dirty="0">
                        <a:latin typeface="+mn-lt"/>
                        <a:cs typeface="Arial" pitchFamily="34" charset="0"/>
                      </a:endParaRPr>
                    </a:p>
                  </a:txBody>
                  <a:tcPr/>
                </a:tc>
                <a:tc>
                  <a:txBody>
                    <a:bodyPr/>
                    <a:lstStyle/>
                    <a:p>
                      <a:pPr algn="ctr"/>
                      <a:r>
                        <a:rPr lang="fr-FR" dirty="0" smtClean="0">
                          <a:latin typeface="+mn-lt"/>
                          <a:cs typeface="Arial" pitchFamily="34" charset="0"/>
                        </a:rPr>
                        <a:t>452.7 - 454.7</a:t>
                      </a:r>
                      <a:endParaRPr lang="en-US" dirty="0">
                        <a:latin typeface="+mn-lt"/>
                        <a:cs typeface="Arial" pitchFamily="34" charset="0"/>
                      </a:endParaRPr>
                    </a:p>
                  </a:txBody>
                  <a:tcPr/>
                </a:tc>
                <a:tc>
                  <a:txBody>
                    <a:bodyPr/>
                    <a:lstStyle/>
                    <a:p>
                      <a:pPr algn="ctr"/>
                      <a:r>
                        <a:rPr lang="fr-FR" dirty="0" smtClean="0">
                          <a:latin typeface="+mn-lt"/>
                          <a:cs typeface="Arial" pitchFamily="34" charset="0"/>
                        </a:rPr>
                        <a:t>453.5</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Passé</a:t>
                      </a:r>
                    </a:p>
                  </a:txBody>
                  <a:tcPr/>
                </a:tc>
                <a:extLst>
                  <a:ext uri="{0D108BD9-81ED-4DB2-BD59-A6C34878D82A}">
                    <a16:rowId xmlns:a16="http://schemas.microsoft.com/office/drawing/2014/main" val="10002"/>
                  </a:ext>
                </a:extLst>
              </a:tr>
              <a:tr h="370840">
                <a:tc>
                  <a:txBody>
                    <a:bodyPr/>
                    <a:lstStyle/>
                    <a:p>
                      <a:pPr algn="ctr"/>
                      <a:r>
                        <a:rPr kumimoji="0" lang="el-GR" sz="1800" kern="1200" dirty="0" smtClean="0">
                          <a:solidFill>
                            <a:schemeClr val="dk1"/>
                          </a:solidFill>
                          <a:latin typeface="+mn-lt"/>
                          <a:ea typeface="+mn-ea"/>
                          <a:cs typeface="Arial" pitchFamily="34" charset="0"/>
                        </a:rPr>
                        <a:t>Λ</a:t>
                      </a:r>
                      <a:r>
                        <a:rPr kumimoji="0" lang="fr-FR" sz="1800" kern="1200" baseline="-25000" dirty="0" smtClean="0">
                          <a:solidFill>
                            <a:schemeClr val="dk1"/>
                          </a:solidFill>
                          <a:latin typeface="+mn-lt"/>
                          <a:ea typeface="+mn-ea"/>
                          <a:cs typeface="Arial" pitchFamily="34" charset="0"/>
                        </a:rPr>
                        <a:t>min1</a:t>
                      </a:r>
                      <a:r>
                        <a:rPr kumimoji="0" lang="fr-FR" sz="1800" kern="1200" dirty="0" smtClean="0">
                          <a:solidFill>
                            <a:schemeClr val="dk1"/>
                          </a:solidFill>
                          <a:latin typeface="+mn-lt"/>
                          <a:ea typeface="+mn-ea"/>
                          <a:cs typeface="Arial" pitchFamily="34" charset="0"/>
                        </a:rPr>
                        <a:t>= nm</a:t>
                      </a:r>
                      <a:endParaRPr lang="en-US" dirty="0">
                        <a:latin typeface="+mn-lt"/>
                        <a:cs typeface="Arial" pitchFamily="34" charset="0"/>
                      </a:endParaRPr>
                    </a:p>
                  </a:txBody>
                  <a:tcPr/>
                </a:tc>
                <a:tc>
                  <a:txBody>
                    <a:bodyPr/>
                    <a:lstStyle/>
                    <a:p>
                      <a:pPr algn="ctr"/>
                      <a:r>
                        <a:rPr lang="fr-FR" dirty="0" smtClean="0">
                          <a:latin typeface="+mn-lt"/>
                          <a:cs typeface="Arial" pitchFamily="34" charset="0"/>
                        </a:rPr>
                        <a:t>535.7</a:t>
                      </a:r>
                      <a:r>
                        <a:rPr lang="fr-FR" baseline="0" dirty="0" smtClean="0">
                          <a:latin typeface="+mn-lt"/>
                          <a:cs typeface="Arial" pitchFamily="34" charset="0"/>
                        </a:rPr>
                        <a:t> - </a:t>
                      </a:r>
                      <a:r>
                        <a:rPr lang="fr-FR" dirty="0" smtClean="0">
                          <a:latin typeface="+mn-lt"/>
                          <a:cs typeface="Arial" pitchFamily="34" charset="0"/>
                        </a:rPr>
                        <a:t>537.7</a:t>
                      </a:r>
                      <a:endParaRPr lang="en-US" dirty="0">
                        <a:latin typeface="+mn-lt"/>
                        <a:cs typeface="Arial" pitchFamily="34" charset="0"/>
                      </a:endParaRPr>
                    </a:p>
                  </a:txBody>
                  <a:tcPr/>
                </a:tc>
                <a:tc>
                  <a:txBody>
                    <a:bodyPr/>
                    <a:lstStyle/>
                    <a:p>
                      <a:pPr algn="ctr"/>
                      <a:r>
                        <a:rPr lang="fr-FR" dirty="0" smtClean="0">
                          <a:latin typeface="+mn-lt"/>
                          <a:cs typeface="Arial" pitchFamily="34" charset="0"/>
                        </a:rPr>
                        <a:t>536.8</a:t>
                      </a:r>
                      <a:endParaRPr lang="en-US"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Passé</a:t>
                      </a:r>
                    </a:p>
                  </a:txBody>
                  <a:tcPr/>
                </a:tc>
                <a:extLst>
                  <a:ext uri="{0D108BD9-81ED-4DB2-BD59-A6C34878D82A}">
                    <a16:rowId xmlns:a16="http://schemas.microsoft.com/office/drawing/2014/main" val="10003"/>
                  </a:ext>
                </a:extLst>
              </a:tr>
            </a:tbl>
          </a:graphicData>
        </a:graphic>
      </p:graphicFrame>
      <p:sp>
        <p:nvSpPr>
          <p:cNvPr id="8" name="TextBox 7"/>
          <p:cNvSpPr txBox="1"/>
          <p:nvPr/>
        </p:nvSpPr>
        <p:spPr>
          <a:xfrm>
            <a:off x="381000" y="1704322"/>
            <a:ext cx="8458200" cy="1938992"/>
          </a:xfrm>
          <a:prstGeom prst="rect">
            <a:avLst/>
          </a:prstGeom>
          <a:noFill/>
          <a:ln>
            <a:solidFill>
              <a:schemeClr val="tx1"/>
            </a:solidFill>
          </a:ln>
        </p:spPr>
        <p:txBody>
          <a:bodyPr wrap="square" rtlCol="0">
            <a:spAutoFit/>
          </a:bodyPr>
          <a:lstStyle/>
          <a:p>
            <a:pPr>
              <a:lnSpc>
                <a:spcPct val="150000"/>
              </a:lnSpc>
            </a:pPr>
            <a:r>
              <a:rPr lang="fr-FR" sz="2000" b="1" u="sng" dirty="0" smtClean="0">
                <a:latin typeface="Arial" pitchFamily="34" charset="0"/>
                <a:cs typeface="Arial" pitchFamily="34" charset="0"/>
              </a:rPr>
              <a:t>Protocole :</a:t>
            </a:r>
          </a:p>
          <a:p>
            <a:pPr algn="just">
              <a:lnSpc>
                <a:spcPct val="150000"/>
              </a:lnSpc>
              <a:buFont typeface="Wingdings" pitchFamily="2" charset="2"/>
              <a:buChar char="§"/>
            </a:pPr>
            <a:r>
              <a:rPr lang="fr-FR" sz="2000" dirty="0" smtClean="0">
                <a:latin typeface="Arial" pitchFamily="34" charset="0"/>
                <a:cs typeface="Arial" pitchFamily="34" charset="0"/>
              </a:rPr>
              <a:t> Effectuer un balayage spectral de la solution standard </a:t>
            </a:r>
            <a:r>
              <a:rPr lang="fr-FR" sz="2000" dirty="0" err="1" smtClean="0">
                <a:latin typeface="Arial" pitchFamily="34" charset="0"/>
                <a:cs typeface="Arial" pitchFamily="34" charset="0"/>
              </a:rPr>
              <a:t>cafféine</a:t>
            </a:r>
            <a:r>
              <a:rPr lang="fr-FR" sz="2000" dirty="0" smtClean="0">
                <a:latin typeface="Arial" pitchFamily="34" charset="0"/>
                <a:cs typeface="Arial" pitchFamily="34" charset="0"/>
              </a:rPr>
              <a:t> à </a:t>
            </a:r>
            <a:r>
              <a:rPr lang="fr-FR" dirty="0" smtClean="0">
                <a:latin typeface="Arial" pitchFamily="34" charset="0"/>
                <a:ea typeface="Calibri" pitchFamily="34" charset="0"/>
                <a:cs typeface="Arial" pitchFamily="34" charset="0"/>
              </a:rPr>
              <a:t>25µg/µl</a:t>
            </a:r>
            <a:endParaRPr lang="en-US" dirty="0" smtClean="0">
              <a:latin typeface="Arial" pitchFamily="34" charset="0"/>
              <a:cs typeface="Arial" pitchFamily="34" charset="0"/>
            </a:endParaRPr>
          </a:p>
          <a:p>
            <a:pPr algn="just">
              <a:lnSpc>
                <a:spcPct val="150000"/>
              </a:lnSpc>
              <a:buFont typeface="Wingdings" pitchFamily="2" charset="2"/>
              <a:buChar char="§"/>
            </a:pPr>
            <a:r>
              <a:rPr lang="fr-FR" sz="2000" dirty="0" smtClean="0">
                <a:latin typeface="Arial" pitchFamily="34" charset="0"/>
                <a:cs typeface="Arial" pitchFamily="34" charset="0"/>
              </a:rPr>
              <a:t> Comparer les valeurs trouvés aux valeurs du spectre de  référence de la </a:t>
            </a:r>
            <a:r>
              <a:rPr lang="fr-FR" sz="2000" dirty="0" err="1" smtClean="0">
                <a:latin typeface="Arial" pitchFamily="34" charset="0"/>
                <a:cs typeface="Arial" pitchFamily="34" charset="0"/>
              </a:rPr>
              <a:t>cafféine</a:t>
            </a:r>
            <a:r>
              <a:rPr lang="fr-FR" sz="2000" dirty="0" smtClean="0">
                <a:latin typeface="Arial" pitchFamily="34" charset="0"/>
                <a:cs typeface="Arial" pitchFamily="34" charset="0"/>
              </a:rPr>
              <a:t>.</a:t>
            </a:r>
            <a:endParaRPr lang="en-US" sz="2000" dirty="0">
              <a:latin typeface="Arial" pitchFamily="34" charset="0"/>
              <a:cs typeface="Arial" pitchFamily="34" charset="0"/>
            </a:endParaRPr>
          </a:p>
        </p:txBody>
      </p:sp>
      <p:sp>
        <p:nvSpPr>
          <p:cNvPr id="9" name="TextBox 8"/>
          <p:cNvSpPr txBox="1"/>
          <p:nvPr/>
        </p:nvSpPr>
        <p:spPr>
          <a:xfrm>
            <a:off x="457200" y="3957584"/>
            <a:ext cx="8153400" cy="2246769"/>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 :</a:t>
            </a: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endParaRPr lang="fr-FR" sz="2000" b="1" u="sng" dirty="0" smtClean="0">
              <a:latin typeface="Arial" pitchFamily="34" charset="0"/>
              <a:cs typeface="Arial" pitchFamily="34" charset="0"/>
            </a:endParaRPr>
          </a:p>
          <a:p>
            <a:r>
              <a:rPr lang="fr-FR" sz="2000" b="1" u="sng" dirty="0" smtClean="0">
                <a:latin typeface="Arial" pitchFamily="34" charset="0"/>
                <a:cs typeface="Arial" pitchFamily="34" charset="0"/>
              </a:rPr>
              <a:t> </a:t>
            </a:r>
            <a:endParaRPr lang="en-US" sz="2000" b="1"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453190" y="252681"/>
            <a:ext cx="8153400" cy="1224181"/>
          </a:xfrm>
          <a:prstGeom prst="rect">
            <a:avLst/>
          </a:prstGeom>
          <a:noFill/>
          <a:ln>
            <a:noFill/>
          </a:ln>
        </p:spPr>
        <p:txBody>
          <a:bodyPr wrap="square" rtlCol="0">
            <a:spAutoFit/>
          </a:bodyPr>
          <a:lstStyle/>
          <a:p>
            <a:pPr>
              <a:lnSpc>
                <a:spcPct val="150000"/>
              </a:lnSpc>
            </a:pPr>
            <a:endParaRPr lang="fr-FR" sz="2400" b="1" dirty="0" smtClean="0">
              <a:effectLst>
                <a:outerShdw blurRad="38100" dist="38100" dir="2700000" algn="tl">
                  <a:srgbClr val="000000">
                    <a:alpha val="43137"/>
                  </a:srgbClr>
                </a:outerShdw>
              </a:effectLst>
              <a:latin typeface="Arial" pitchFamily="34" charset="0"/>
              <a:cs typeface="Arial" pitchFamily="34" charset="0"/>
            </a:endParaRPr>
          </a:p>
          <a:p>
            <a:pPr>
              <a:lnSpc>
                <a:spcPct val="150000"/>
              </a:lnSpc>
              <a:buFont typeface="Wingdings" pitchFamily="2" charset="2"/>
              <a:buChar char="v"/>
            </a:pPr>
            <a:r>
              <a:rPr lang="fr-FR" sz="2200" b="1" dirty="0" smtClean="0">
                <a:latin typeface="Arial" pitchFamily="34"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cs typeface="Arial" pitchFamily="34" charset="0"/>
              </a:rPr>
              <a:t>Linéarité de la réponse </a:t>
            </a:r>
            <a:endParaRPr lang="fr-FR" sz="2200" b="1" dirty="0" smtClean="0">
              <a:effectLst>
                <a:outerShdw blurRad="38100" dist="38100" dir="2700000" algn="tl">
                  <a:srgbClr val="000000">
                    <a:alpha val="43137"/>
                  </a:srgbClr>
                </a:outerShdw>
              </a:effectLst>
              <a:latin typeface="Arial" pitchFamily="34" charset="0"/>
              <a:cs typeface="Arial" pitchFamily="34" charset="0"/>
            </a:endParaRPr>
          </a:p>
        </p:txBody>
      </p:sp>
      <p:sp>
        <p:nvSpPr>
          <p:cNvPr id="8" name="TextBox 7"/>
          <p:cNvSpPr txBox="1"/>
          <p:nvPr/>
        </p:nvSpPr>
        <p:spPr>
          <a:xfrm>
            <a:off x="457200" y="1602194"/>
            <a:ext cx="8077200" cy="4955203"/>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Conditions Chromatographiques </a:t>
            </a:r>
          </a:p>
          <a:p>
            <a:pPr>
              <a:buFont typeface="Arial" pitchFamily="34" charset="0"/>
              <a:buChar char="•"/>
            </a:pPr>
            <a:r>
              <a:rPr lang="fr-FR" sz="2000" dirty="0" smtClean="0">
                <a:latin typeface="Arial" pitchFamily="34" charset="0"/>
                <a:cs typeface="Arial" pitchFamily="34" charset="0"/>
              </a:rPr>
              <a:t> Phase mobile : H</a:t>
            </a:r>
            <a:r>
              <a:rPr lang="fr-FR" sz="2000" baseline="-25000" dirty="0" smtClean="0">
                <a:latin typeface="Arial" pitchFamily="34" charset="0"/>
                <a:cs typeface="Arial" pitchFamily="34" charset="0"/>
              </a:rPr>
              <a:t>2</a:t>
            </a:r>
            <a:r>
              <a:rPr lang="fr-FR" sz="2000" dirty="0" smtClean="0">
                <a:latin typeface="Arial" pitchFamily="34" charset="0"/>
                <a:cs typeface="Arial" pitchFamily="34" charset="0"/>
              </a:rPr>
              <a:t>O/ACN (70%/30%)</a:t>
            </a:r>
          </a:p>
          <a:p>
            <a:pPr>
              <a:buFont typeface="Arial" pitchFamily="34" charset="0"/>
              <a:buChar char="•"/>
            </a:pPr>
            <a:r>
              <a:rPr lang="fr-FR" sz="2000" dirty="0" smtClean="0">
                <a:latin typeface="Arial" pitchFamily="34" charset="0"/>
                <a:cs typeface="Arial" pitchFamily="34" charset="0"/>
              </a:rPr>
              <a:t> Débit :  1ml/min</a:t>
            </a:r>
          </a:p>
          <a:p>
            <a:pPr>
              <a:buFont typeface="Arial" pitchFamily="34" charset="0"/>
              <a:buChar char="•"/>
            </a:pPr>
            <a:r>
              <a:rPr lang="fr-FR" sz="2000" dirty="0" smtClean="0">
                <a:latin typeface="Arial" pitchFamily="34" charset="0"/>
                <a:cs typeface="Arial" pitchFamily="34" charset="0"/>
              </a:rPr>
              <a:t> </a:t>
            </a:r>
            <a:r>
              <a:rPr lang="el-GR" sz="2000" dirty="0" smtClean="0">
                <a:latin typeface="Arial" pitchFamily="34" charset="0"/>
                <a:cs typeface="Arial" pitchFamily="34" charset="0"/>
              </a:rPr>
              <a:t>λ</a:t>
            </a:r>
            <a:r>
              <a:rPr lang="fr-FR" sz="2000" dirty="0" smtClean="0">
                <a:latin typeface="Arial" pitchFamily="34" charset="0"/>
                <a:cs typeface="Arial" pitchFamily="34" charset="0"/>
              </a:rPr>
              <a:t> = 273 nm</a:t>
            </a:r>
          </a:p>
          <a:p>
            <a:pPr>
              <a:buFont typeface="Arial" pitchFamily="34" charset="0"/>
              <a:buChar char="•"/>
            </a:pPr>
            <a:r>
              <a:rPr lang="fr-FR" sz="2000" dirty="0" smtClean="0">
                <a:latin typeface="Arial" pitchFamily="34" charset="0"/>
                <a:cs typeface="Arial" pitchFamily="34" charset="0"/>
              </a:rPr>
              <a:t> Colonne : </a:t>
            </a:r>
            <a:r>
              <a:rPr lang="fr-FR" sz="2000" dirty="0" err="1" smtClean="0">
                <a:latin typeface="Arial" pitchFamily="34" charset="0"/>
                <a:cs typeface="Arial" pitchFamily="34" charset="0"/>
              </a:rPr>
              <a:t>Zorbax</a:t>
            </a:r>
            <a:r>
              <a:rPr lang="fr-FR" sz="2000" dirty="0" smtClean="0">
                <a:latin typeface="Arial" pitchFamily="34" charset="0"/>
                <a:cs typeface="Arial" pitchFamily="34" charset="0"/>
              </a:rPr>
              <a:t> Eclipse XDB  C18 4,6*150 *5µm</a:t>
            </a:r>
          </a:p>
          <a:p>
            <a:pPr>
              <a:buFont typeface="Arial" pitchFamily="34" charset="0"/>
              <a:buChar char="•"/>
            </a:pPr>
            <a:r>
              <a:rPr lang="fr-FR" sz="2000" dirty="0" smtClean="0">
                <a:latin typeface="Arial" pitchFamily="34" charset="0"/>
                <a:cs typeface="Arial" pitchFamily="34" charset="0"/>
              </a:rPr>
              <a:t> Volume d’injection :  20µl</a:t>
            </a:r>
          </a:p>
          <a:p>
            <a:endParaRPr lang="fr-FR" sz="2000" b="1" u="sng" dirty="0" smtClean="0"/>
          </a:p>
          <a:p>
            <a:r>
              <a:rPr lang="fr-FR" sz="2000" b="1" u="sng" dirty="0" smtClean="0">
                <a:latin typeface="Arial" pitchFamily="34" charset="0"/>
                <a:cs typeface="Arial" pitchFamily="34" charset="0"/>
              </a:rPr>
              <a:t>Protocole :</a:t>
            </a:r>
          </a:p>
          <a:p>
            <a:pPr>
              <a:buFont typeface="Arial" pitchFamily="34" charset="0"/>
              <a:buChar char="•"/>
            </a:pPr>
            <a:r>
              <a:rPr lang="fr-FR" sz="2000" dirty="0" smtClean="0"/>
              <a:t> </a:t>
            </a:r>
            <a:r>
              <a:rPr lang="fr-FR" sz="2000" dirty="0" smtClean="0">
                <a:latin typeface="Arial" pitchFamily="34" charset="0"/>
                <a:cs typeface="Arial" pitchFamily="34" charset="0"/>
              </a:rPr>
              <a:t>Injecter chaque solution 1 seule fois : </a:t>
            </a:r>
            <a:r>
              <a:rPr lang="fr-FR" sz="2000" dirty="0" err="1" smtClean="0">
                <a:latin typeface="Arial" pitchFamily="34" charset="0"/>
                <a:cs typeface="Arial" pitchFamily="34" charset="0"/>
              </a:rPr>
              <a:t>Caffeine</a:t>
            </a:r>
            <a:r>
              <a:rPr lang="fr-FR" sz="2000" dirty="0" smtClean="0">
                <a:latin typeface="Arial" pitchFamily="34" charset="0"/>
                <a:cs typeface="Arial" pitchFamily="34" charset="0"/>
              </a:rPr>
              <a:t> Standard 0.5 µg/µl</a:t>
            </a:r>
          </a:p>
          <a:p>
            <a:r>
              <a:rPr lang="fr-FR" sz="2000" dirty="0" smtClean="0">
                <a:latin typeface="Arial" pitchFamily="34" charset="0"/>
                <a:cs typeface="Arial" pitchFamily="34" charset="0"/>
              </a:rPr>
              <a:t>                                                               </a:t>
            </a:r>
            <a:r>
              <a:rPr lang="fr-FR" sz="2000" dirty="0" err="1" smtClean="0">
                <a:latin typeface="Arial" pitchFamily="34" charset="0"/>
                <a:cs typeface="Arial" pitchFamily="34" charset="0"/>
              </a:rPr>
              <a:t>Caffeine</a:t>
            </a:r>
            <a:r>
              <a:rPr lang="fr-FR" sz="2000" dirty="0" smtClean="0">
                <a:latin typeface="Arial" pitchFamily="34" charset="0"/>
                <a:cs typeface="Arial" pitchFamily="34" charset="0"/>
              </a:rPr>
              <a:t> Standard  1   µg/µl </a:t>
            </a:r>
          </a:p>
          <a:p>
            <a:r>
              <a:rPr lang="fr-FR" sz="2000" dirty="0" smtClean="0">
                <a:latin typeface="Arial" pitchFamily="34" charset="0"/>
                <a:cs typeface="Arial" pitchFamily="34" charset="0"/>
              </a:rPr>
              <a:t>                                                               </a:t>
            </a:r>
            <a:r>
              <a:rPr lang="fr-FR" sz="2000" dirty="0" err="1" smtClean="0">
                <a:latin typeface="Arial" pitchFamily="34" charset="0"/>
                <a:cs typeface="Arial" pitchFamily="34" charset="0"/>
              </a:rPr>
              <a:t>Caffeine</a:t>
            </a:r>
            <a:r>
              <a:rPr lang="fr-FR" sz="2000" dirty="0" smtClean="0">
                <a:latin typeface="Arial" pitchFamily="34" charset="0"/>
                <a:cs typeface="Arial" pitchFamily="34" charset="0"/>
              </a:rPr>
              <a:t> Standard  5   µg/µl</a:t>
            </a:r>
          </a:p>
          <a:p>
            <a:r>
              <a:rPr lang="fr-FR" sz="2000" dirty="0" smtClean="0">
                <a:latin typeface="Arial" pitchFamily="34" charset="0"/>
                <a:cs typeface="Arial" pitchFamily="34" charset="0"/>
              </a:rPr>
              <a:t>                                                               </a:t>
            </a:r>
            <a:r>
              <a:rPr lang="fr-FR" sz="2000" dirty="0" err="1" smtClean="0">
                <a:latin typeface="Arial" pitchFamily="34" charset="0"/>
                <a:cs typeface="Arial" pitchFamily="34" charset="0"/>
              </a:rPr>
              <a:t>Caffeine</a:t>
            </a:r>
            <a:r>
              <a:rPr lang="fr-FR" sz="2000" dirty="0" smtClean="0">
                <a:latin typeface="Arial" pitchFamily="34" charset="0"/>
                <a:cs typeface="Arial" pitchFamily="34" charset="0"/>
              </a:rPr>
              <a:t> Standard  25 µg/µl</a:t>
            </a:r>
          </a:p>
          <a:p>
            <a:r>
              <a:rPr lang="fr-FR" sz="2000" dirty="0" smtClean="0">
                <a:latin typeface="Arial" pitchFamily="34" charset="0"/>
                <a:cs typeface="Arial" pitchFamily="34" charset="0"/>
              </a:rPr>
              <a:t>                                                               </a:t>
            </a:r>
            <a:r>
              <a:rPr lang="fr-FR" sz="2000" dirty="0" err="1" smtClean="0">
                <a:latin typeface="Arial" pitchFamily="34" charset="0"/>
                <a:cs typeface="Arial" pitchFamily="34" charset="0"/>
              </a:rPr>
              <a:t>Caffeine</a:t>
            </a:r>
            <a:r>
              <a:rPr lang="fr-FR" sz="2000" dirty="0" smtClean="0">
                <a:latin typeface="Arial" pitchFamily="34" charset="0"/>
                <a:cs typeface="Arial" pitchFamily="34" charset="0"/>
              </a:rPr>
              <a:t> Standard  50 µg/µl</a:t>
            </a:r>
          </a:p>
          <a:p>
            <a:endParaRPr lang="fr-FR" sz="800" dirty="0" smtClean="0">
              <a:latin typeface="Arial" pitchFamily="34" charset="0"/>
              <a:cs typeface="Arial" pitchFamily="34" charset="0"/>
            </a:endParaRPr>
          </a:p>
          <a:p>
            <a:pPr>
              <a:buFont typeface="Arial" pitchFamily="34" charset="0"/>
              <a:buChar char="•"/>
            </a:pPr>
            <a:r>
              <a:rPr lang="fr-FR" sz="2000" dirty="0" smtClean="0">
                <a:latin typeface="Arial" pitchFamily="34" charset="0"/>
                <a:cs typeface="Arial" pitchFamily="34" charset="0"/>
              </a:rPr>
              <a:t> Tracer la courbe de calibration</a:t>
            </a:r>
          </a:p>
          <a:p>
            <a:pPr>
              <a:buFont typeface="Arial" pitchFamily="34" charset="0"/>
              <a:buChar char="•"/>
            </a:pPr>
            <a:endParaRPr lang="fr-FR" sz="800" dirty="0" smtClean="0">
              <a:latin typeface="Arial" pitchFamily="34" charset="0"/>
              <a:cs typeface="Arial" pitchFamily="34" charset="0"/>
            </a:endParaRPr>
          </a:p>
          <a:p>
            <a:pPr>
              <a:buFont typeface="Arial" pitchFamily="34" charset="0"/>
              <a:buChar char="•"/>
            </a:pPr>
            <a:r>
              <a:rPr lang="fr-FR" sz="2000" dirty="0" smtClean="0">
                <a:latin typeface="Arial" pitchFamily="34" charset="0"/>
                <a:cs typeface="Arial" pitchFamily="34" charset="0"/>
              </a:rPr>
              <a:t> Déterminer l’équation de la droite et le coefficient de corrélation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5"/>
          <p:cNvGraphicFramePr/>
          <p:nvPr/>
        </p:nvGraphicFramePr>
        <p:xfrm>
          <a:off x="785786" y="857232"/>
          <a:ext cx="7162800" cy="35814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7" name="Table 6"/>
          <p:cNvGraphicFramePr>
            <a:graphicFrameLocks noGrp="1"/>
          </p:cNvGraphicFramePr>
          <p:nvPr/>
        </p:nvGraphicFramePr>
        <p:xfrm>
          <a:off x="690562" y="5259088"/>
          <a:ext cx="7739090" cy="741680"/>
        </p:xfrm>
        <a:graphic>
          <a:graphicData uri="http://schemas.openxmlformats.org/drawingml/2006/table">
            <a:tbl>
              <a:tblPr firstRow="1" bandRow="1">
                <a:tableStyleId>{5C22544A-7EE6-4342-B048-85BDC9FD1C3A}</a:tableStyleId>
              </a:tblPr>
              <a:tblGrid>
                <a:gridCol w="3114522">
                  <a:extLst>
                    <a:ext uri="{9D8B030D-6E8A-4147-A177-3AD203B41FA5}">
                      <a16:colId xmlns:a16="http://schemas.microsoft.com/office/drawing/2014/main" val="20000"/>
                    </a:ext>
                  </a:extLst>
                </a:gridCol>
                <a:gridCol w="2477461">
                  <a:extLst>
                    <a:ext uri="{9D8B030D-6E8A-4147-A177-3AD203B41FA5}">
                      <a16:colId xmlns:a16="http://schemas.microsoft.com/office/drawing/2014/main" val="20001"/>
                    </a:ext>
                  </a:extLst>
                </a:gridCol>
                <a:gridCol w="1045646">
                  <a:extLst>
                    <a:ext uri="{9D8B030D-6E8A-4147-A177-3AD203B41FA5}">
                      <a16:colId xmlns:a16="http://schemas.microsoft.com/office/drawing/2014/main" val="20002"/>
                    </a:ext>
                  </a:extLst>
                </a:gridCol>
                <a:gridCol w="1101461">
                  <a:extLst>
                    <a:ext uri="{9D8B030D-6E8A-4147-A177-3AD203B41FA5}">
                      <a16:colId xmlns:a16="http://schemas.microsoft.com/office/drawing/2014/main" val="20003"/>
                    </a:ext>
                  </a:extLst>
                </a:gridCol>
              </a:tblGrid>
              <a:tr h="370840">
                <a:tc>
                  <a:txBody>
                    <a:bodyPr/>
                    <a:lstStyle/>
                    <a:p>
                      <a:endParaRPr lang="en-US" dirty="0"/>
                    </a:p>
                  </a:txBody>
                  <a:tcPr/>
                </a:tc>
                <a:tc>
                  <a:txBody>
                    <a:bodyPr/>
                    <a:lstStyle/>
                    <a:p>
                      <a:pPr algn="ctr"/>
                      <a:r>
                        <a:rPr lang="fr-FR" dirty="0" smtClean="0"/>
                        <a:t>Limites </a:t>
                      </a:r>
                      <a:endParaRPr lang="en-US" dirty="0"/>
                    </a:p>
                  </a:txBody>
                  <a:tcPr/>
                </a:tc>
                <a:tc>
                  <a:txBody>
                    <a:bodyPr/>
                    <a:lstStyle/>
                    <a:p>
                      <a:pPr algn="ctr"/>
                      <a:r>
                        <a:rPr lang="fr-FR" dirty="0" smtClean="0"/>
                        <a:t>Mesure</a:t>
                      </a: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dirty="0" smtClean="0"/>
                        <a:t>résultat</a:t>
                      </a:r>
                      <a:endParaRPr lang="en-US" dirty="0" smtClean="0"/>
                    </a:p>
                  </a:txBody>
                  <a:tcPr/>
                </a:tc>
                <a:extLst>
                  <a:ext uri="{0D108BD9-81ED-4DB2-BD59-A6C34878D82A}">
                    <a16:rowId xmlns:a16="http://schemas.microsoft.com/office/drawing/2014/main" val="10000"/>
                  </a:ext>
                </a:extLst>
              </a:tr>
              <a:tr h="370840">
                <a:tc>
                  <a:txBody>
                    <a:bodyPr/>
                    <a:lstStyle/>
                    <a:p>
                      <a:r>
                        <a:rPr lang="fr-FR" dirty="0" smtClean="0"/>
                        <a:t>Coefficient de corrélation (r)</a:t>
                      </a:r>
                      <a:endParaRPr lang="en-US" dirty="0"/>
                    </a:p>
                  </a:txBody>
                  <a:tcPr/>
                </a:tc>
                <a:tc>
                  <a:txBody>
                    <a:bodyPr/>
                    <a:lstStyle/>
                    <a:p>
                      <a:r>
                        <a:rPr lang="en-US" dirty="0" smtClean="0"/>
                        <a:t>≥ 0.999 (au</a:t>
                      </a:r>
                      <a:r>
                        <a:rPr lang="en-US" baseline="0" dirty="0" smtClean="0"/>
                        <a:t> </a:t>
                      </a:r>
                      <a:r>
                        <a:rPr lang="en-US" dirty="0" smtClean="0"/>
                        <a:t>minimum)</a:t>
                      </a:r>
                      <a:endParaRPr lang="en-US" dirty="0"/>
                    </a:p>
                  </a:txBody>
                  <a:tcPr/>
                </a:tc>
                <a:tc>
                  <a:txBody>
                    <a:bodyPr/>
                    <a:lstStyle/>
                    <a:p>
                      <a:r>
                        <a:rPr lang="fr-FR" dirty="0" smtClean="0"/>
                        <a:t>0.99997</a:t>
                      </a:r>
                      <a:endParaRPr lang="en-US" dirty="0"/>
                    </a:p>
                  </a:txBody>
                  <a:tcPr/>
                </a:tc>
                <a:tc>
                  <a:txBody>
                    <a:bodyPr/>
                    <a:lstStyle/>
                    <a:p>
                      <a:pPr algn="ctr"/>
                      <a:r>
                        <a:rPr lang="en-US" dirty="0" smtClean="0"/>
                        <a:t>Passé</a:t>
                      </a:r>
                      <a:endParaRPr lang="en-US" dirty="0"/>
                    </a:p>
                  </a:txBody>
                  <a:tcPr/>
                </a:tc>
                <a:extLst>
                  <a:ext uri="{0D108BD9-81ED-4DB2-BD59-A6C34878D82A}">
                    <a16:rowId xmlns:a16="http://schemas.microsoft.com/office/drawing/2014/main" val="10001"/>
                  </a:ext>
                </a:extLst>
              </a:tr>
            </a:tbl>
          </a:graphicData>
        </a:graphic>
      </p:graphicFrame>
      <p:sp>
        <p:nvSpPr>
          <p:cNvPr id="4" name="TextBox 3"/>
          <p:cNvSpPr txBox="1"/>
          <p:nvPr/>
        </p:nvSpPr>
        <p:spPr>
          <a:xfrm>
            <a:off x="685800" y="4671964"/>
            <a:ext cx="7696200" cy="400110"/>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Critères d’acceptation : </a:t>
            </a:r>
            <a:endParaRPr lang="en-US" sz="2000" b="1" u="sng"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533400" y="681319"/>
            <a:ext cx="6324600"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v"/>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Bruit de fond et la dérive : </a:t>
            </a:r>
            <a:endPar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7" name="TextBox 6"/>
          <p:cNvSpPr txBox="1"/>
          <p:nvPr/>
        </p:nvSpPr>
        <p:spPr>
          <a:xfrm>
            <a:off x="457200" y="1142984"/>
            <a:ext cx="8305800" cy="5293757"/>
          </a:xfrm>
          <a:prstGeom prst="rect">
            <a:avLst/>
          </a:prstGeom>
          <a:noFill/>
          <a:ln>
            <a:solidFill>
              <a:schemeClr val="tx1"/>
            </a:solidFill>
          </a:ln>
        </p:spPr>
        <p:txBody>
          <a:bodyPr wrap="square" rtlCol="0">
            <a:spAutoFit/>
          </a:bodyPr>
          <a:lstStyle/>
          <a:p>
            <a:r>
              <a:rPr lang="fr-FR" sz="2000" b="1" u="sng" dirty="0" smtClean="0">
                <a:latin typeface="Arial" pitchFamily="34" charset="0"/>
                <a:cs typeface="Arial" pitchFamily="34" charset="0"/>
              </a:rPr>
              <a:t>Conditions Chromatographiques : </a:t>
            </a:r>
          </a:p>
          <a:p>
            <a:pPr>
              <a:buFont typeface="Arial" pitchFamily="34" charset="0"/>
              <a:buChar char="•"/>
            </a:pPr>
            <a:r>
              <a:rPr lang="fr-FR" sz="2000" dirty="0" smtClean="0">
                <a:latin typeface="Arial" pitchFamily="34" charset="0"/>
                <a:cs typeface="Arial" pitchFamily="34" charset="0"/>
              </a:rPr>
              <a:t> Phase mobile : H</a:t>
            </a:r>
            <a:r>
              <a:rPr lang="fr-FR" sz="2000" baseline="-25000" dirty="0" smtClean="0">
                <a:latin typeface="Arial" pitchFamily="34" charset="0"/>
                <a:cs typeface="Arial" pitchFamily="34" charset="0"/>
              </a:rPr>
              <a:t>2</a:t>
            </a:r>
            <a:r>
              <a:rPr lang="fr-FR" sz="2000" dirty="0" smtClean="0">
                <a:latin typeface="Arial" pitchFamily="34" charset="0"/>
                <a:cs typeface="Arial" pitchFamily="34" charset="0"/>
              </a:rPr>
              <a:t>O</a:t>
            </a:r>
          </a:p>
          <a:p>
            <a:pPr>
              <a:buFont typeface="Arial" pitchFamily="34" charset="0"/>
              <a:buChar char="•"/>
            </a:pPr>
            <a:r>
              <a:rPr lang="fr-FR" sz="2000" dirty="0" smtClean="0">
                <a:latin typeface="Arial" pitchFamily="34" charset="0"/>
                <a:cs typeface="Arial" pitchFamily="34" charset="0"/>
              </a:rPr>
              <a:t>Débit :  1ml/min</a:t>
            </a:r>
          </a:p>
          <a:p>
            <a:pPr>
              <a:buFont typeface="Arial" pitchFamily="34" charset="0"/>
              <a:buChar char="•"/>
            </a:pPr>
            <a:r>
              <a:rPr lang="fr-FR" sz="2000" dirty="0" smtClean="0">
                <a:latin typeface="Arial" pitchFamily="34" charset="0"/>
                <a:cs typeface="Arial" pitchFamily="34" charset="0"/>
              </a:rPr>
              <a:t> </a:t>
            </a:r>
            <a:r>
              <a:rPr lang="el-GR" sz="2000" dirty="0" smtClean="0">
                <a:latin typeface="Arial" pitchFamily="34" charset="0"/>
                <a:cs typeface="Arial" pitchFamily="34" charset="0"/>
              </a:rPr>
              <a:t>λ</a:t>
            </a:r>
            <a:r>
              <a:rPr lang="fr-FR" sz="2000" dirty="0" smtClean="0">
                <a:latin typeface="Arial" pitchFamily="34" charset="0"/>
                <a:cs typeface="Arial" pitchFamily="34" charset="0"/>
              </a:rPr>
              <a:t> = 254 nm</a:t>
            </a:r>
          </a:p>
          <a:p>
            <a:pPr>
              <a:buFont typeface="Arial" pitchFamily="34" charset="0"/>
              <a:buChar char="•"/>
            </a:pPr>
            <a:r>
              <a:rPr lang="fr-FR" sz="2000" dirty="0" smtClean="0">
                <a:latin typeface="Arial" pitchFamily="34" charset="0"/>
                <a:cs typeface="Arial" pitchFamily="34" charset="0"/>
              </a:rPr>
              <a:t> Colonne : </a:t>
            </a:r>
            <a:r>
              <a:rPr lang="fr-FR" sz="2000" dirty="0" err="1" smtClean="0">
                <a:latin typeface="Arial" pitchFamily="34" charset="0"/>
                <a:cs typeface="Arial" pitchFamily="34" charset="0"/>
              </a:rPr>
              <a:t>Zorbax</a:t>
            </a:r>
            <a:r>
              <a:rPr lang="fr-FR" sz="2000" dirty="0" smtClean="0">
                <a:latin typeface="Arial" pitchFamily="34" charset="0"/>
                <a:cs typeface="Arial" pitchFamily="34" charset="0"/>
              </a:rPr>
              <a:t> Eclipse XDB  C18 4,6mm*150mm*5µm</a:t>
            </a:r>
          </a:p>
          <a:p>
            <a:pPr>
              <a:buFont typeface="Arial" pitchFamily="34" charset="0"/>
              <a:buChar char="•"/>
            </a:pPr>
            <a:r>
              <a:rPr lang="fr-FR" sz="2000" dirty="0" smtClean="0">
                <a:latin typeface="Arial" pitchFamily="34" charset="0"/>
                <a:cs typeface="Arial" pitchFamily="34" charset="0"/>
              </a:rPr>
              <a:t> Température : 25°C </a:t>
            </a:r>
          </a:p>
          <a:p>
            <a:endParaRPr lang="fr-FR" sz="800" dirty="0" smtClean="0">
              <a:latin typeface="Arial" pitchFamily="34" charset="0"/>
              <a:cs typeface="Arial" pitchFamily="34" charset="0"/>
            </a:endParaRPr>
          </a:p>
          <a:p>
            <a:pPr>
              <a:lnSpc>
                <a:spcPct val="150000"/>
              </a:lnSpc>
            </a:pPr>
            <a:r>
              <a:rPr lang="fr-FR" sz="2000" b="1" u="sng" dirty="0" smtClean="0">
                <a:latin typeface="Arial" pitchFamily="34" charset="0"/>
                <a:cs typeface="Arial" pitchFamily="34" charset="0"/>
              </a:rPr>
              <a:t>Protocole :</a:t>
            </a:r>
          </a:p>
          <a:p>
            <a:pPr>
              <a:buFont typeface="Arial" pitchFamily="34" charset="0"/>
              <a:buChar char="•"/>
            </a:pPr>
            <a:r>
              <a:rPr lang="fr-FR" sz="2000" dirty="0" smtClean="0">
                <a:latin typeface="Arial" pitchFamily="34" charset="0"/>
                <a:cs typeface="Arial" pitchFamily="34" charset="0"/>
              </a:rPr>
              <a:t> Enregistrer le signal du détecteur sur une durée de 60 min environ. </a:t>
            </a:r>
          </a:p>
          <a:p>
            <a:endParaRPr lang="fr-FR" sz="2000" dirty="0" smtClean="0">
              <a:latin typeface="Arial" pitchFamily="34" charset="0"/>
              <a:cs typeface="Arial" pitchFamily="34" charset="0"/>
            </a:endParaRPr>
          </a:p>
          <a:p>
            <a:pPr>
              <a:buFont typeface="Arial" pitchFamily="34" charset="0"/>
              <a:buChar char="•"/>
            </a:pPr>
            <a:r>
              <a:rPr lang="fr-FR" sz="2000" dirty="0" smtClean="0">
                <a:latin typeface="Arial" pitchFamily="34" charset="0"/>
                <a:cs typeface="Arial" pitchFamily="34" charset="0"/>
              </a:rPr>
              <a:t>Déterminer sur cet enregistrement :  </a:t>
            </a:r>
            <a:r>
              <a:rPr lang="fr-FR" sz="2000" dirty="0" smtClean="0">
                <a:latin typeface="Arial" pitchFamily="34" charset="0"/>
                <a:cs typeface="Arial" pitchFamily="34" charset="0"/>
                <a:sym typeface="Wingdings 2"/>
              </a:rPr>
              <a:t>  </a:t>
            </a:r>
            <a:r>
              <a:rPr lang="fr-FR" sz="2000" dirty="0" smtClean="0">
                <a:latin typeface="Arial" pitchFamily="34" charset="0"/>
                <a:cs typeface="Arial" pitchFamily="34" charset="0"/>
              </a:rPr>
              <a:t>le bruit de fond a court terme</a:t>
            </a:r>
          </a:p>
          <a:p>
            <a:r>
              <a:rPr lang="fr-FR" sz="2000" dirty="0" smtClean="0">
                <a:latin typeface="Arial" pitchFamily="34" charset="0"/>
                <a:cs typeface="Arial" pitchFamily="34" charset="0"/>
              </a:rPr>
              <a:t>                                                             </a:t>
            </a:r>
            <a:r>
              <a:rPr lang="fr-FR" sz="2000" dirty="0" smtClean="0">
                <a:latin typeface="Arial" pitchFamily="34" charset="0"/>
                <a:cs typeface="Arial" pitchFamily="34" charset="0"/>
                <a:sym typeface="Wingdings 2"/>
              </a:rPr>
              <a:t></a:t>
            </a:r>
            <a:r>
              <a:rPr lang="fr-FR" sz="2000" dirty="0" smtClean="0">
                <a:latin typeface="Arial" pitchFamily="34" charset="0"/>
                <a:cs typeface="Arial" pitchFamily="34" charset="0"/>
              </a:rPr>
              <a:t> le bruit de fond à long terme</a:t>
            </a:r>
          </a:p>
          <a:p>
            <a:r>
              <a:rPr lang="fr-FR" sz="2000" dirty="0" smtClean="0">
                <a:latin typeface="Arial" pitchFamily="34" charset="0"/>
                <a:cs typeface="Arial" pitchFamily="34" charset="0"/>
              </a:rPr>
              <a:t>                                                             </a:t>
            </a:r>
            <a:r>
              <a:rPr lang="fr-FR" sz="2000" dirty="0" smtClean="0">
                <a:latin typeface="Arial" pitchFamily="34" charset="0"/>
                <a:cs typeface="Arial" pitchFamily="34" charset="0"/>
                <a:sym typeface="Wingdings 2"/>
              </a:rPr>
              <a:t> l</a:t>
            </a:r>
            <a:r>
              <a:rPr lang="fr-FR" sz="2000" dirty="0" smtClean="0">
                <a:latin typeface="Arial" pitchFamily="34" charset="0"/>
                <a:cs typeface="Arial" pitchFamily="34" charset="0"/>
              </a:rPr>
              <a:t>a dérive</a:t>
            </a:r>
          </a:p>
          <a:p>
            <a:endParaRPr lang="fr-FR" sz="2000" dirty="0" smtClean="0">
              <a:latin typeface="Arial" pitchFamily="34" charset="0"/>
              <a:cs typeface="Arial" pitchFamily="34" charset="0"/>
            </a:endParaRPr>
          </a:p>
          <a:p>
            <a:endParaRPr lang="fr-FR" sz="2000" dirty="0" smtClean="0">
              <a:latin typeface="Arial" pitchFamily="34" charset="0"/>
              <a:cs typeface="Arial" pitchFamily="34" charset="0"/>
            </a:endParaRPr>
          </a:p>
          <a:p>
            <a:endParaRPr lang="fr-FR" sz="2000" dirty="0" smtClean="0">
              <a:latin typeface="Arial" pitchFamily="34" charset="0"/>
              <a:cs typeface="Arial" pitchFamily="34" charset="0"/>
            </a:endParaRPr>
          </a:p>
          <a:p>
            <a:endParaRPr lang="fr-FR" sz="2000" dirty="0" smtClean="0">
              <a:latin typeface="Arial" pitchFamily="34" charset="0"/>
              <a:cs typeface="Arial" pitchFamily="34" charset="0"/>
            </a:endParaRPr>
          </a:p>
        </p:txBody>
      </p:sp>
      <p:graphicFrame>
        <p:nvGraphicFramePr>
          <p:cNvPr id="8" name="Table 7"/>
          <p:cNvGraphicFramePr>
            <a:graphicFrameLocks noGrp="1"/>
          </p:cNvGraphicFramePr>
          <p:nvPr/>
        </p:nvGraphicFramePr>
        <p:xfrm>
          <a:off x="457200" y="5143512"/>
          <a:ext cx="8305800" cy="1285240"/>
        </p:xfrm>
        <a:graphic>
          <a:graphicData uri="http://schemas.openxmlformats.org/drawingml/2006/table">
            <a:tbl>
              <a:tblPr firstRow="1" bandRow="1">
                <a:tableStyleId>{5C22544A-7EE6-4342-B048-85BDC9FD1C3A}</a:tableStyleId>
              </a:tblPr>
              <a:tblGrid>
                <a:gridCol w="1721022">
                  <a:extLst>
                    <a:ext uri="{9D8B030D-6E8A-4147-A177-3AD203B41FA5}">
                      <a16:colId xmlns:a16="http://schemas.microsoft.com/office/drawing/2014/main" val="20000"/>
                    </a:ext>
                  </a:extLst>
                </a:gridCol>
                <a:gridCol w="2618946">
                  <a:extLst>
                    <a:ext uri="{9D8B030D-6E8A-4147-A177-3AD203B41FA5}">
                      <a16:colId xmlns:a16="http://schemas.microsoft.com/office/drawing/2014/main" val="20001"/>
                    </a:ext>
                  </a:extLst>
                </a:gridCol>
                <a:gridCol w="2427721">
                  <a:extLst>
                    <a:ext uri="{9D8B030D-6E8A-4147-A177-3AD203B41FA5}">
                      <a16:colId xmlns:a16="http://schemas.microsoft.com/office/drawing/2014/main" val="20002"/>
                    </a:ext>
                  </a:extLst>
                </a:gridCol>
                <a:gridCol w="1538111">
                  <a:extLst>
                    <a:ext uri="{9D8B030D-6E8A-4147-A177-3AD203B41FA5}">
                      <a16:colId xmlns:a16="http://schemas.microsoft.com/office/drawing/2014/main" val="20003"/>
                    </a:ext>
                  </a:extLst>
                </a:gridCol>
              </a:tblGrid>
              <a:tr h="762000">
                <a:tc>
                  <a:txBody>
                    <a:bodyPr/>
                    <a:lstStyle/>
                    <a:p>
                      <a:pPr algn="ctr"/>
                      <a:r>
                        <a:rPr lang="fr-FR" b="1" dirty="0" smtClean="0">
                          <a:latin typeface="+mn-lt"/>
                          <a:cs typeface="Arial" pitchFamily="34" charset="0"/>
                        </a:rPr>
                        <a:t>Intervalle </a:t>
                      </a:r>
                    </a:p>
                    <a:p>
                      <a:pPr algn="ctr"/>
                      <a:r>
                        <a:rPr lang="fr-FR" b="1" dirty="0" smtClean="0">
                          <a:latin typeface="+mn-lt"/>
                          <a:cs typeface="Arial" pitchFamily="34" charset="0"/>
                        </a:rPr>
                        <a:t>(min)</a:t>
                      </a:r>
                      <a:endParaRPr lang="en-US" b="1" dirty="0">
                        <a:latin typeface="+mn-lt"/>
                        <a:cs typeface="Arial" pitchFamily="34" charset="0"/>
                      </a:endParaRPr>
                    </a:p>
                  </a:txBody>
                  <a:tcPr/>
                </a:tc>
                <a:tc>
                  <a:txBody>
                    <a:bodyPr/>
                    <a:lstStyle/>
                    <a:p>
                      <a:pPr algn="ctr"/>
                      <a:r>
                        <a:rPr lang="fr-FR" b="1" dirty="0" smtClean="0">
                          <a:latin typeface="+mn-lt"/>
                          <a:cs typeface="Arial" pitchFamily="34" charset="0"/>
                        </a:rPr>
                        <a:t>BDF à court terme</a:t>
                      </a:r>
                    </a:p>
                    <a:p>
                      <a:pPr algn="ctr"/>
                      <a:r>
                        <a:rPr lang="fr-FR" b="1" dirty="0" smtClean="0">
                          <a:latin typeface="+mn-lt"/>
                          <a:cs typeface="Arial" pitchFamily="34" charset="0"/>
                        </a:rPr>
                        <a:t> [ AU]</a:t>
                      </a:r>
                      <a:endParaRPr lang="en-US" b="1" dirty="0">
                        <a:latin typeface="+mn-lt"/>
                        <a:cs typeface="Arial" pitchFamily="34" charset="0"/>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FR" b="1" dirty="0" smtClean="0">
                          <a:latin typeface="+mn-lt"/>
                          <a:cs typeface="Arial" pitchFamily="34" charset="0"/>
                        </a:rPr>
                        <a:t>BDF à long</a:t>
                      </a:r>
                      <a:r>
                        <a:rPr lang="fr-FR" b="1" baseline="0" dirty="0" smtClean="0">
                          <a:latin typeface="+mn-lt"/>
                          <a:cs typeface="Arial" pitchFamily="34" charset="0"/>
                        </a:rPr>
                        <a:t> </a:t>
                      </a:r>
                      <a:r>
                        <a:rPr lang="fr-FR" b="1" dirty="0" smtClean="0">
                          <a:latin typeface="+mn-lt"/>
                          <a:cs typeface="Arial" pitchFamily="34" charset="0"/>
                        </a:rPr>
                        <a:t>terme </a:t>
                      </a:r>
                    </a:p>
                    <a:p>
                      <a:pPr marL="0" marR="0" indent="0" algn="ctr" defTabSz="914400" rtl="0" eaLnBrk="1" fontAlgn="auto" latinLnBrk="0" hangingPunct="1">
                        <a:lnSpc>
                          <a:spcPct val="100000"/>
                        </a:lnSpc>
                        <a:spcBef>
                          <a:spcPts val="0"/>
                        </a:spcBef>
                        <a:spcAft>
                          <a:spcPts val="0"/>
                        </a:spcAft>
                        <a:buClrTx/>
                        <a:buSzTx/>
                        <a:buFontTx/>
                        <a:buNone/>
                        <a:tabLst/>
                        <a:defRPr/>
                      </a:pPr>
                      <a:r>
                        <a:rPr lang="fr-FR" b="1" dirty="0" smtClean="0">
                          <a:latin typeface="+mn-lt"/>
                          <a:cs typeface="Arial" pitchFamily="34" charset="0"/>
                        </a:rPr>
                        <a:t>[ AU]</a:t>
                      </a:r>
                      <a:endParaRPr lang="en-US" b="1" dirty="0" smtClean="0">
                        <a:latin typeface="+mn-lt"/>
                        <a:cs typeface="Arial" pitchFamily="34" charset="0"/>
                      </a:endParaRPr>
                    </a:p>
                    <a:p>
                      <a:pPr algn="ctr"/>
                      <a:endParaRPr lang="en-US" b="1" dirty="0">
                        <a:latin typeface="+mn-lt"/>
                        <a:cs typeface="Arial" pitchFamily="34" charset="0"/>
                      </a:endParaRPr>
                    </a:p>
                  </a:txBody>
                  <a:tcPr/>
                </a:tc>
                <a:tc>
                  <a:txBody>
                    <a:bodyPr/>
                    <a:lstStyle/>
                    <a:p>
                      <a:pPr algn="ctr"/>
                      <a:r>
                        <a:rPr lang="fr-FR" b="1" dirty="0" smtClean="0">
                          <a:latin typeface="+mn-lt"/>
                          <a:cs typeface="Arial" pitchFamily="34" charset="0"/>
                        </a:rPr>
                        <a:t>Dérive</a:t>
                      </a:r>
                    </a:p>
                    <a:p>
                      <a:pPr algn="ctr"/>
                      <a:r>
                        <a:rPr lang="fr-FR" b="1" dirty="0" smtClean="0">
                          <a:latin typeface="+mn-lt"/>
                          <a:cs typeface="Arial" pitchFamily="34" charset="0"/>
                        </a:rPr>
                        <a:t> [ AU/H]</a:t>
                      </a:r>
                      <a:endParaRPr lang="en-US" b="1" dirty="0">
                        <a:latin typeface="+mn-lt"/>
                        <a:cs typeface="Arial" pitchFamily="34" charset="0"/>
                      </a:endParaRPr>
                    </a:p>
                  </a:txBody>
                  <a:tcPr/>
                </a:tc>
                <a:extLst>
                  <a:ext uri="{0D108BD9-81ED-4DB2-BD59-A6C34878D82A}">
                    <a16:rowId xmlns:a16="http://schemas.microsoft.com/office/drawing/2014/main" val="10000"/>
                  </a:ext>
                </a:extLst>
              </a:tr>
              <a:tr h="370840">
                <a:tc>
                  <a:txBody>
                    <a:bodyPr/>
                    <a:lstStyle/>
                    <a:p>
                      <a:r>
                        <a:rPr lang="fr-FR" b="1" dirty="0" smtClean="0">
                          <a:latin typeface="+mn-lt"/>
                          <a:cs typeface="Arial" pitchFamily="34" charset="0"/>
                        </a:rPr>
                        <a:t>0.00 – 60.0</a:t>
                      </a:r>
                      <a:endParaRPr lang="en-US" b="1" dirty="0">
                        <a:latin typeface="+mn-lt"/>
                        <a:cs typeface="Arial" pitchFamily="34" charset="0"/>
                      </a:endParaRPr>
                    </a:p>
                  </a:txBody>
                  <a:tcPr/>
                </a:tc>
                <a:tc>
                  <a:txBody>
                    <a:bodyPr/>
                    <a:lstStyle/>
                    <a:p>
                      <a:pPr algn="ctr"/>
                      <a:r>
                        <a:rPr lang="en-US" b="1" dirty="0" smtClean="0">
                          <a:latin typeface="+mn-lt"/>
                          <a:cs typeface="Arial" pitchFamily="34" charset="0"/>
                        </a:rPr>
                        <a:t>0.0263</a:t>
                      </a:r>
                      <a:endParaRPr lang="en-US" b="1" dirty="0">
                        <a:latin typeface="+mn-lt"/>
                        <a:cs typeface="Arial" pitchFamily="34" charset="0"/>
                      </a:endParaRPr>
                    </a:p>
                  </a:txBody>
                  <a:tcPr/>
                </a:tc>
                <a:tc>
                  <a:txBody>
                    <a:bodyPr/>
                    <a:lstStyle/>
                    <a:p>
                      <a:pPr algn="ctr"/>
                      <a:r>
                        <a:rPr lang="en-US" b="1" dirty="0" smtClean="0">
                          <a:latin typeface="+mn-lt"/>
                          <a:cs typeface="Arial" pitchFamily="34" charset="0"/>
                        </a:rPr>
                        <a:t>0.0138</a:t>
                      </a:r>
                      <a:endParaRPr lang="en-US" b="1" dirty="0">
                        <a:latin typeface="+mn-lt"/>
                        <a:cs typeface="Arial" pitchFamily="34" charset="0"/>
                      </a:endParaRPr>
                    </a:p>
                  </a:txBody>
                  <a:tcPr/>
                </a:tc>
                <a:tc>
                  <a:txBody>
                    <a:bodyPr/>
                    <a:lstStyle/>
                    <a:p>
                      <a:pPr algn="ctr"/>
                      <a:r>
                        <a:rPr lang="en-US" b="1" dirty="0" smtClean="0">
                          <a:latin typeface="+mn-lt"/>
                          <a:cs typeface="Arial" pitchFamily="34" charset="0"/>
                        </a:rPr>
                        <a:t>0.1025</a:t>
                      </a:r>
                      <a:endParaRPr lang="en-US" b="1" dirty="0">
                        <a:latin typeface="+mn-lt"/>
                        <a:cs typeface="Arial" pitchFamily="34" charset="0"/>
                      </a:endParaRPr>
                    </a:p>
                  </a:txBody>
                  <a:tcPr/>
                </a:tc>
                <a:extLst>
                  <a:ext uri="{0D108BD9-81ED-4DB2-BD59-A6C34878D82A}">
                    <a16:rowId xmlns:a16="http://schemas.microsoft.com/office/drawing/2014/main" val="10001"/>
                  </a:ext>
                </a:extLst>
              </a:tr>
            </a:tbl>
          </a:graphicData>
        </a:graphic>
      </p:graphicFrame>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5984" y="785794"/>
            <a:ext cx="3696846" cy="707886"/>
          </a:xfrm>
          <a:prstGeom prst="rect">
            <a:avLst/>
          </a:prstGeom>
        </p:spPr>
        <p:txBody>
          <a:bodyPr wrap="none">
            <a:spAutoFit/>
          </a:bodyPr>
          <a:lstStyle/>
          <a:p>
            <a:pPr lvl="0" algn="ctr" fontAlgn="base">
              <a:spcBef>
                <a:spcPct val="0"/>
              </a:spcBef>
              <a:spcAft>
                <a:spcPct val="0"/>
              </a:spcAft>
            </a:pPr>
            <a:r>
              <a:rPr lang="fr-FR" sz="4000" b="1" dirty="0" smtClean="0">
                <a:effectLst>
                  <a:outerShdw blurRad="38100" dist="38100" dir="2700000" algn="tl">
                    <a:srgbClr val="000000">
                      <a:alpha val="43137"/>
                    </a:srgbClr>
                  </a:outerShdw>
                </a:effectLst>
                <a:latin typeface="Tahoma" pitchFamily="34" charset="0"/>
                <a:cs typeface="Tahoma" pitchFamily="34" charset="0"/>
              </a:rPr>
              <a:t>CONCLUSION</a:t>
            </a:r>
            <a:endParaRPr lang="en-US" sz="4000" b="1" dirty="0" smtClean="0">
              <a:effectLst>
                <a:outerShdw blurRad="38100" dist="38100" dir="2700000" algn="tl">
                  <a:srgbClr val="000000">
                    <a:alpha val="43137"/>
                  </a:srgbClr>
                </a:outerShdw>
              </a:effectLst>
              <a:latin typeface="Tahoma" pitchFamily="34" charset="0"/>
              <a:cs typeface="Tahoma" pitchFamily="34" charset="0"/>
            </a:endParaRPr>
          </a:p>
        </p:txBody>
      </p:sp>
      <p:sp>
        <p:nvSpPr>
          <p:cNvPr id="3" name="TextBox 2"/>
          <p:cNvSpPr txBox="1"/>
          <p:nvPr/>
        </p:nvSpPr>
        <p:spPr>
          <a:xfrm>
            <a:off x="500034" y="1714488"/>
            <a:ext cx="8072494" cy="1077218"/>
          </a:xfrm>
          <a:prstGeom prst="rect">
            <a:avLst/>
          </a:prstGeom>
          <a:noFill/>
        </p:spPr>
        <p:txBody>
          <a:bodyPr wrap="square" rtlCol="0">
            <a:spAutoFit/>
          </a:bodyPr>
          <a:lstStyle/>
          <a:p>
            <a:endParaRPr lang="fr-FR" sz="2000" dirty="0" smtClean="0"/>
          </a:p>
          <a:p>
            <a:pPr algn="just"/>
            <a:r>
              <a:rPr lang="fr-FR" sz="2200" dirty="0" smtClean="0"/>
              <a:t>La qualification fait partie des démarches préconisées par les </a:t>
            </a:r>
            <a:r>
              <a:rPr lang="fr-FR" sz="2200" b="1" dirty="0" smtClean="0"/>
              <a:t>B</a:t>
            </a:r>
            <a:r>
              <a:rPr lang="fr-FR" sz="2200" dirty="0" smtClean="0"/>
              <a:t>onnes </a:t>
            </a:r>
            <a:r>
              <a:rPr lang="fr-FR" sz="2200" b="1" dirty="0" smtClean="0"/>
              <a:t>P</a:t>
            </a:r>
            <a:r>
              <a:rPr lang="fr-FR" sz="2200" dirty="0" smtClean="0"/>
              <a:t>ratiques de </a:t>
            </a:r>
            <a:r>
              <a:rPr lang="fr-FR" sz="2200" b="1" dirty="0" smtClean="0"/>
              <a:t>F</a:t>
            </a:r>
            <a:r>
              <a:rPr lang="fr-FR" sz="2200" dirty="0" smtClean="0"/>
              <a:t>abrication (</a:t>
            </a:r>
            <a:r>
              <a:rPr lang="fr-FR" sz="2200" smtClean="0"/>
              <a:t>BPF).</a:t>
            </a:r>
            <a:endParaRPr lang="fr-FR" sz="2200" dirty="0" smtClean="0"/>
          </a:p>
        </p:txBody>
      </p:sp>
      <p:sp>
        <p:nvSpPr>
          <p:cNvPr id="7" name="TextBox 6"/>
          <p:cNvSpPr txBox="1"/>
          <p:nvPr/>
        </p:nvSpPr>
        <p:spPr>
          <a:xfrm>
            <a:off x="571472" y="3071810"/>
            <a:ext cx="7929618" cy="1785104"/>
          </a:xfrm>
          <a:prstGeom prst="rect">
            <a:avLst/>
          </a:prstGeom>
          <a:noFill/>
        </p:spPr>
        <p:txBody>
          <a:bodyPr wrap="square" rtlCol="0">
            <a:spAutoFit/>
          </a:bodyPr>
          <a:lstStyle/>
          <a:p>
            <a:pPr algn="just"/>
            <a:r>
              <a:rPr lang="fr-FR" sz="2200" dirty="0" smtClean="0"/>
              <a:t>La qualification est une opération onéreuse nécessitant l’immobilisation de l’équipement, cependant elle doit se répéter : </a:t>
            </a:r>
          </a:p>
          <a:p>
            <a:pPr algn="just">
              <a:buFont typeface="Wingdings" pitchFamily="2" charset="2"/>
              <a:buChar char="q"/>
            </a:pPr>
            <a:r>
              <a:rPr lang="fr-FR" sz="2200" dirty="0" smtClean="0"/>
              <a:t> De façon périodique</a:t>
            </a:r>
          </a:p>
          <a:p>
            <a:pPr algn="just">
              <a:buFont typeface="Wingdings" pitchFamily="2" charset="2"/>
              <a:buChar char="q"/>
            </a:pPr>
            <a:r>
              <a:rPr lang="fr-FR" sz="2200" dirty="0" smtClean="0"/>
              <a:t> A Chaque opération de maintenance curative </a:t>
            </a:r>
          </a:p>
          <a:p>
            <a:pPr algn="just"/>
            <a:endParaRPr lang="en-US" sz="2200" dirty="0"/>
          </a:p>
        </p:txBody>
      </p:sp>
      <p:sp>
        <p:nvSpPr>
          <p:cNvPr id="8" name="TextBox 7"/>
          <p:cNvSpPr txBox="1"/>
          <p:nvPr/>
        </p:nvSpPr>
        <p:spPr>
          <a:xfrm>
            <a:off x="571472" y="4786322"/>
            <a:ext cx="7858180" cy="1446550"/>
          </a:xfrm>
          <a:prstGeom prst="rect">
            <a:avLst/>
          </a:prstGeom>
          <a:noFill/>
        </p:spPr>
        <p:txBody>
          <a:bodyPr wrap="square" rtlCol="0">
            <a:spAutoFit/>
          </a:bodyPr>
          <a:lstStyle/>
          <a:p>
            <a:pPr algn="just"/>
            <a:r>
              <a:rPr lang="fr-FR" sz="2200" dirty="0" smtClean="0"/>
              <a:t>Aussi bien pour une chaine HPLC que pour d’autres équipements de laboratoire, la qualification permet de vérifier avec preuves que les équipements fonctionnent correctement.</a:t>
            </a:r>
            <a:endParaRPr lang="en-US" sz="2200" dirty="0" smtClean="0"/>
          </a:p>
          <a:p>
            <a:endParaRPr lang="en-US" sz="2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1000" fill="hold"/>
                                        <p:tgtEl>
                                          <p:spTgt spid="3"/>
                                        </p:tgtEl>
                                        <p:attrNameLst>
                                          <p:attrName>ppt_x</p:attrName>
                                        </p:attrNameLst>
                                      </p:cBhvr>
                                      <p:tavLst>
                                        <p:tav tm="0">
                                          <p:val>
                                            <p:strVal val="#ppt_x"/>
                                          </p:val>
                                        </p:tav>
                                        <p:tav tm="100000">
                                          <p:val>
                                            <p:strVal val="#ppt_x"/>
                                          </p:val>
                                        </p:tav>
                                      </p:tavLst>
                                    </p:anim>
                                    <p:anim calcmode="lin" valueType="num">
                                      <p:cBhvr additive="base">
                                        <p:cTn id="8" dur="1000" fill="hold"/>
                                        <p:tgtEl>
                                          <p:spTgt spid="3"/>
                                        </p:tgtEl>
                                        <p:attrNameLst>
                                          <p:attrName>ppt_y</p:attrName>
                                        </p:attrNameLst>
                                      </p:cBhvr>
                                      <p:tavLst>
                                        <p:tav tm="0">
                                          <p:val>
                                            <p:strVal val="1+#ppt_h/2"/>
                                          </p:val>
                                        </p:tav>
                                        <p:tav tm="100000">
                                          <p:val>
                                            <p:strVal val="#ppt_y"/>
                                          </p:val>
                                        </p:tav>
                                      </p:tavLst>
                                    </p:anim>
                                  </p:childTnLst>
                                </p:cTn>
                              </p:par>
                            </p:childTnLst>
                          </p:cTn>
                        </p:par>
                        <p:par>
                          <p:cTn id="9" fill="hold">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7"/>
                                        </p:tgtEl>
                                        <p:attrNameLst>
                                          <p:attrName>style.visibility</p:attrName>
                                        </p:attrNameLst>
                                      </p:cBhvr>
                                      <p:to>
                                        <p:strVal val="visible"/>
                                      </p:to>
                                    </p:set>
                                    <p:anim calcmode="lin" valueType="num">
                                      <p:cBhvr additive="base">
                                        <p:cTn id="12" dur="1000" fill="hold"/>
                                        <p:tgtEl>
                                          <p:spTgt spid="7"/>
                                        </p:tgtEl>
                                        <p:attrNameLst>
                                          <p:attrName>ppt_x</p:attrName>
                                        </p:attrNameLst>
                                      </p:cBhvr>
                                      <p:tavLst>
                                        <p:tav tm="0">
                                          <p:val>
                                            <p:strVal val="#ppt_x"/>
                                          </p:val>
                                        </p:tav>
                                        <p:tav tm="100000">
                                          <p:val>
                                            <p:strVal val="#ppt_x"/>
                                          </p:val>
                                        </p:tav>
                                      </p:tavLst>
                                    </p:anim>
                                    <p:anim calcmode="lin" valueType="num">
                                      <p:cBhvr additive="base">
                                        <p:cTn id="13" dur="1000" fill="hold"/>
                                        <p:tgtEl>
                                          <p:spTgt spid="7"/>
                                        </p:tgtEl>
                                        <p:attrNameLst>
                                          <p:attrName>ppt_y</p:attrName>
                                        </p:attrNameLst>
                                      </p:cBhvr>
                                      <p:tavLst>
                                        <p:tav tm="0">
                                          <p:val>
                                            <p:strVal val="1+#ppt_h/2"/>
                                          </p:val>
                                        </p:tav>
                                        <p:tav tm="100000">
                                          <p:val>
                                            <p:strVal val="#ppt_y"/>
                                          </p:val>
                                        </p:tav>
                                      </p:tavLst>
                                    </p:anim>
                                  </p:childTnLst>
                                </p:cTn>
                              </p:par>
                            </p:childTnLst>
                          </p:cTn>
                        </p:par>
                        <p:par>
                          <p:cTn id="14" fill="hold">
                            <p:stCondLst>
                              <p:cond delay="2000"/>
                            </p:stCondLst>
                            <p:childTnLst>
                              <p:par>
                                <p:cTn id="15" presetID="2" presetClass="entr" presetSubtype="4" fill="hold" grpId="0" nodeType="after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1000" fill="hold"/>
                                        <p:tgtEl>
                                          <p:spTgt spid="8"/>
                                        </p:tgtEl>
                                        <p:attrNameLst>
                                          <p:attrName>ppt_x</p:attrName>
                                        </p:attrNameLst>
                                      </p:cBhvr>
                                      <p:tavLst>
                                        <p:tav tm="0">
                                          <p:val>
                                            <p:strVal val="#ppt_x"/>
                                          </p:val>
                                        </p:tav>
                                        <p:tav tm="100000">
                                          <p:val>
                                            <p:strVal val="#ppt_x"/>
                                          </p:val>
                                        </p:tav>
                                      </p:tavLst>
                                    </p:anim>
                                    <p:anim calcmode="lin" valueType="num">
                                      <p:cBhvr additive="base">
                                        <p:cTn id="18" dur="10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228600" y="304800"/>
            <a:ext cx="8686800" cy="68941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lang="fr-FR" sz="24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QUALIFIER POURQUOI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8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lvl="0" algn="just" eaLnBrk="0" fontAlgn="base" hangingPunct="0">
              <a:spcBef>
                <a:spcPct val="0"/>
              </a:spcBef>
              <a:spcAft>
                <a:spcPct val="0"/>
              </a:spcAft>
            </a:pPr>
            <a:r>
              <a:rPr lang="fr-FR" sz="1600"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La qualification des appareils de contrôle est un des acteurs qui contribuent à la fiabilité du résultat analytique.</a:t>
            </a:r>
          </a:p>
          <a:p>
            <a:pPr marL="0" marR="0" lvl="0" indent="0" algn="l" defTabSz="914400" rtl="0" eaLnBrk="0" fontAlgn="base" latinLnBrk="0" hangingPunct="0">
              <a:lnSpc>
                <a:spcPct val="100000"/>
              </a:lnSpc>
              <a:spcBef>
                <a:spcPct val="0"/>
              </a:spcBef>
              <a:spcAft>
                <a:spcPct val="0"/>
              </a:spcAft>
              <a:buClrTx/>
              <a:buSzTx/>
              <a:buFontTx/>
              <a:buNone/>
              <a:tabLst/>
            </a:pPr>
            <a:endParaRPr lang="fr-FR" sz="2000" dirty="0" smtClean="0">
              <a:latin typeface="Comic Sans MS" pitchFamily="66"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4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lang="fr-FR" sz="1400" dirty="0" smtClean="0">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3" name="Rounded Rectangle 2"/>
          <p:cNvSpPr/>
          <p:nvPr/>
        </p:nvSpPr>
        <p:spPr>
          <a:xfrm>
            <a:off x="3600460" y="3786190"/>
            <a:ext cx="2438400" cy="1219200"/>
          </a:xfrm>
          <a:prstGeom prst="roundRect">
            <a:avLst/>
          </a:prstGeom>
          <a:ln w="76200"/>
        </p:spPr>
        <p:style>
          <a:lnRef idx="2">
            <a:schemeClr val="dk1"/>
          </a:lnRef>
          <a:fillRef idx="1">
            <a:schemeClr val="lt1"/>
          </a:fillRef>
          <a:effectRef idx="0">
            <a:schemeClr val="dk1"/>
          </a:effectRef>
          <a:fontRef idx="minor">
            <a:schemeClr val="dk1"/>
          </a:fontRef>
        </p:style>
        <p:txBody>
          <a:bodyPr rtlCol="0" anchor="ctr"/>
          <a:lstStyle/>
          <a:p>
            <a:pPr algn="ctr"/>
            <a:r>
              <a:rPr lang="fr-FR" dirty="0" smtClean="0">
                <a:ln w="19050">
                  <a:solidFill>
                    <a:schemeClr val="tx1"/>
                  </a:solidFill>
                </a:ln>
              </a:rPr>
              <a:t>Résultat Analytique précis, sur et reproductible</a:t>
            </a:r>
            <a:endParaRPr lang="en-US" dirty="0">
              <a:ln w="19050">
                <a:solidFill>
                  <a:schemeClr val="tx1"/>
                </a:solidFill>
              </a:ln>
            </a:endParaRPr>
          </a:p>
        </p:txBody>
      </p:sp>
      <p:sp>
        <p:nvSpPr>
          <p:cNvPr id="4" name="Oval 3"/>
          <p:cNvSpPr/>
          <p:nvPr/>
        </p:nvSpPr>
        <p:spPr>
          <a:xfrm>
            <a:off x="3500430" y="1928802"/>
            <a:ext cx="2286000" cy="1371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3200" b="1" dirty="0" smtClean="0">
                <a:solidFill>
                  <a:srgbClr val="FF0000"/>
                </a:solidFill>
                <a:cs typeface="Arial" pitchFamily="34" charset="0"/>
              </a:rPr>
              <a:t>M</a:t>
            </a:r>
            <a:r>
              <a:rPr lang="fr-FR" sz="2000" b="1" dirty="0" smtClean="0">
                <a:cs typeface="Arial" pitchFamily="34" charset="0"/>
              </a:rPr>
              <a:t>atériel Qualifié et étalonné</a:t>
            </a:r>
            <a:endParaRPr lang="en-US" sz="2000" b="1" dirty="0">
              <a:cs typeface="Arial" pitchFamily="34" charset="0"/>
            </a:endParaRPr>
          </a:p>
        </p:txBody>
      </p:sp>
      <p:sp>
        <p:nvSpPr>
          <p:cNvPr id="5" name="Oval 4"/>
          <p:cNvSpPr/>
          <p:nvPr/>
        </p:nvSpPr>
        <p:spPr>
          <a:xfrm>
            <a:off x="6858000" y="3214686"/>
            <a:ext cx="2286000" cy="1371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2000" dirty="0" smtClean="0">
                <a:solidFill>
                  <a:srgbClr val="FF0000"/>
                </a:solidFill>
              </a:rPr>
              <a:t>M</a:t>
            </a:r>
            <a:r>
              <a:rPr lang="fr-FR" sz="2000" dirty="0" smtClean="0"/>
              <a:t>éthode Validée</a:t>
            </a:r>
            <a:endParaRPr lang="en-US" sz="2000" dirty="0"/>
          </a:p>
        </p:txBody>
      </p:sp>
      <p:sp>
        <p:nvSpPr>
          <p:cNvPr id="6" name="Oval 5"/>
          <p:cNvSpPr/>
          <p:nvPr/>
        </p:nvSpPr>
        <p:spPr>
          <a:xfrm>
            <a:off x="585776" y="3286124"/>
            <a:ext cx="2286000" cy="1371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2000" b="1" dirty="0" smtClean="0">
                <a:solidFill>
                  <a:srgbClr val="FF0000"/>
                </a:solidFill>
                <a:cs typeface="Arial" pitchFamily="34" charset="0"/>
              </a:rPr>
              <a:t>M</a:t>
            </a:r>
            <a:r>
              <a:rPr lang="fr-FR" sz="2000" b="1" dirty="0" smtClean="0">
                <a:cs typeface="Arial" pitchFamily="34" charset="0"/>
              </a:rPr>
              <a:t>ilieu Adéquat</a:t>
            </a:r>
            <a:endParaRPr lang="en-US" sz="2000" b="1" dirty="0">
              <a:cs typeface="Arial" pitchFamily="34" charset="0"/>
            </a:endParaRPr>
          </a:p>
        </p:txBody>
      </p:sp>
      <p:sp>
        <p:nvSpPr>
          <p:cNvPr id="7" name="Oval 6"/>
          <p:cNvSpPr/>
          <p:nvPr/>
        </p:nvSpPr>
        <p:spPr>
          <a:xfrm>
            <a:off x="1300140" y="5143512"/>
            <a:ext cx="2286000" cy="1371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2000" b="1" dirty="0" smtClean="0">
                <a:solidFill>
                  <a:srgbClr val="FF0000"/>
                </a:solidFill>
              </a:rPr>
              <a:t>M</a:t>
            </a:r>
            <a:r>
              <a:rPr lang="fr-FR" sz="2000" b="1" dirty="0" smtClean="0"/>
              <a:t>atière Conforme</a:t>
            </a:r>
            <a:endParaRPr lang="en-US" sz="2000" b="1" dirty="0"/>
          </a:p>
        </p:txBody>
      </p:sp>
      <p:sp>
        <p:nvSpPr>
          <p:cNvPr id="8" name="Oval 7"/>
          <p:cNvSpPr/>
          <p:nvPr/>
        </p:nvSpPr>
        <p:spPr>
          <a:xfrm>
            <a:off x="5695950" y="5072074"/>
            <a:ext cx="2719414" cy="1371600"/>
          </a:xfrm>
          <a:prstGeom prst="ellipse">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2000" b="1" dirty="0" smtClean="0">
                <a:solidFill>
                  <a:srgbClr val="FF0000"/>
                </a:solidFill>
              </a:rPr>
              <a:t>M</a:t>
            </a:r>
            <a:r>
              <a:rPr lang="fr-FR" sz="2000" b="1" dirty="0" smtClean="0"/>
              <a:t>ain d’œuvre Formée et Qualifiée</a:t>
            </a:r>
            <a:endParaRPr lang="en-US" sz="2000" b="1" dirty="0"/>
          </a:p>
        </p:txBody>
      </p:sp>
      <p:cxnSp>
        <p:nvCxnSpPr>
          <p:cNvPr id="12" name="Connecteur droit avec flèche 11"/>
          <p:cNvCxnSpPr/>
          <p:nvPr/>
        </p:nvCxnSpPr>
        <p:spPr>
          <a:xfrm rot="10800000">
            <a:off x="2857488" y="4143380"/>
            <a:ext cx="714380" cy="24765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6" name="Connecteur droit avec flèche 15"/>
          <p:cNvCxnSpPr/>
          <p:nvPr/>
        </p:nvCxnSpPr>
        <p:spPr>
          <a:xfrm flipV="1">
            <a:off x="6000760" y="4286256"/>
            <a:ext cx="1062062" cy="1047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8" name="Connecteur droit avec flèche 17"/>
          <p:cNvCxnSpPr/>
          <p:nvPr/>
        </p:nvCxnSpPr>
        <p:spPr>
          <a:xfrm>
            <a:off x="5214942" y="5000636"/>
            <a:ext cx="642942" cy="42862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Connecteur droit avec flèche 19"/>
          <p:cNvCxnSpPr/>
          <p:nvPr/>
        </p:nvCxnSpPr>
        <p:spPr>
          <a:xfrm rot="10800000" flipV="1">
            <a:off x="3428992" y="5000636"/>
            <a:ext cx="571504" cy="500066"/>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4" name="Connecteur droit avec flèche 23"/>
          <p:cNvCxnSpPr/>
          <p:nvPr/>
        </p:nvCxnSpPr>
        <p:spPr>
          <a:xfrm rot="5400000" flipH="1" flipV="1">
            <a:off x="4428330" y="3513932"/>
            <a:ext cx="433390" cy="635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2000" fill="hold"/>
                                        <p:tgtEl>
                                          <p:spTgt spid="4"/>
                                        </p:tgtEl>
                                      </p:cBhvr>
                                      <p:by x="250000" y="2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Rectangle 1"/>
          <p:cNvSpPr>
            <a:spLocks noChangeArrowheads="1"/>
          </p:cNvSpPr>
          <p:nvPr/>
        </p:nvSpPr>
        <p:spPr bwMode="auto">
          <a:xfrm>
            <a:off x="457200" y="672282"/>
            <a:ext cx="8401080" cy="218521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ETAPES DE QUALIFICATION :</a:t>
            </a:r>
            <a:endPar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programme de qualification démarre depuis la décision d’acquisition d’un nouveau équipement de laboratoire jusqu’à son arrêt de service.</a:t>
            </a:r>
          </a:p>
          <a:p>
            <a:pPr marL="0" marR="0" lvl="0" indent="0" algn="just" defTabSz="914400" rtl="0" eaLnBrk="0" fontAlgn="base" latinLnBrk="0" hangingPunct="0">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En cas de modifications, de problèmes, de remplacement du matériel ou de déplacement de celui-ci, il faut entreprendre une requalification </a:t>
            </a:r>
            <a:endParaRPr kumimoji="0" lang="fr-FR" sz="2000" b="0" i="0" u="none" strike="noStrike" cap="none" normalizeH="0" baseline="0" dirty="0" smtClean="0">
              <a:ln>
                <a:noFill/>
              </a:ln>
              <a:solidFill>
                <a:schemeClr val="tx1"/>
              </a:solidFill>
              <a:effectLst/>
              <a:latin typeface="Arial" pitchFamily="34" charset="0"/>
              <a:cs typeface="Arial" pitchFamily="34" charset="0"/>
            </a:endParaRPr>
          </a:p>
        </p:txBody>
      </p:sp>
      <p:graphicFrame>
        <p:nvGraphicFramePr>
          <p:cNvPr id="5" name="Table 4"/>
          <p:cNvGraphicFramePr>
            <a:graphicFrameLocks noGrp="1"/>
          </p:cNvGraphicFramePr>
          <p:nvPr/>
        </p:nvGraphicFramePr>
        <p:xfrm>
          <a:off x="228600" y="3063492"/>
          <a:ext cx="8763000" cy="3189732"/>
        </p:xfrm>
        <a:graphic>
          <a:graphicData uri="http://schemas.openxmlformats.org/drawingml/2006/table">
            <a:tbl>
              <a:tblPr>
                <a:tableStyleId>{D7AC3CCA-C797-4891-BE02-D94E43425B78}</a:tableStyleId>
              </a:tblPr>
              <a:tblGrid>
                <a:gridCol w="1600200">
                  <a:extLst>
                    <a:ext uri="{9D8B030D-6E8A-4147-A177-3AD203B41FA5}">
                      <a16:colId xmlns:a16="http://schemas.microsoft.com/office/drawing/2014/main" val="20000"/>
                    </a:ext>
                  </a:extLst>
                </a:gridCol>
                <a:gridCol w="1219200">
                  <a:extLst>
                    <a:ext uri="{9D8B030D-6E8A-4147-A177-3AD203B41FA5}">
                      <a16:colId xmlns:a16="http://schemas.microsoft.com/office/drawing/2014/main" val="20001"/>
                    </a:ext>
                  </a:extLst>
                </a:gridCol>
                <a:gridCol w="1600200">
                  <a:extLst>
                    <a:ext uri="{9D8B030D-6E8A-4147-A177-3AD203B41FA5}">
                      <a16:colId xmlns:a16="http://schemas.microsoft.com/office/drawing/2014/main" val="20002"/>
                    </a:ext>
                  </a:extLst>
                </a:gridCol>
                <a:gridCol w="1447800">
                  <a:extLst>
                    <a:ext uri="{9D8B030D-6E8A-4147-A177-3AD203B41FA5}">
                      <a16:colId xmlns:a16="http://schemas.microsoft.com/office/drawing/2014/main" val="20003"/>
                    </a:ext>
                  </a:extLst>
                </a:gridCol>
                <a:gridCol w="1447800">
                  <a:extLst>
                    <a:ext uri="{9D8B030D-6E8A-4147-A177-3AD203B41FA5}">
                      <a16:colId xmlns:a16="http://schemas.microsoft.com/office/drawing/2014/main" val="20004"/>
                    </a:ext>
                  </a:extLst>
                </a:gridCol>
                <a:gridCol w="1447800">
                  <a:extLst>
                    <a:ext uri="{9D8B030D-6E8A-4147-A177-3AD203B41FA5}">
                      <a16:colId xmlns:a16="http://schemas.microsoft.com/office/drawing/2014/main" val="20005"/>
                    </a:ext>
                  </a:extLst>
                </a:gridCol>
              </a:tblGrid>
              <a:tr h="165335">
                <a:tc gridSpan="6">
                  <a:txBody>
                    <a:bodyPr/>
                    <a:lstStyle/>
                    <a:p>
                      <a:pPr marL="0" marR="0" algn="ctr">
                        <a:lnSpc>
                          <a:spcPct val="115000"/>
                        </a:lnSpc>
                        <a:spcBef>
                          <a:spcPts val="0"/>
                        </a:spcBef>
                        <a:spcAft>
                          <a:spcPts val="0"/>
                        </a:spcAft>
                      </a:pPr>
                      <a:r>
                        <a:rPr lang="fr-FR" sz="2000" b="1" dirty="0">
                          <a:latin typeface="Arial" pitchFamily="34" charset="0"/>
                          <a:cs typeface="Arial" pitchFamily="34" charset="0"/>
                        </a:rPr>
                        <a:t>Cycle de Qualification d’un instrument de mesure</a:t>
                      </a:r>
                      <a:endParaRPr lang="en-US" sz="2000" b="1" dirty="0">
                        <a:latin typeface="Arial" pitchFamily="34" charset="0"/>
                        <a:ea typeface="Calibri"/>
                        <a:cs typeface="Arial" pitchFamily="34" charset="0"/>
                      </a:endParaRPr>
                    </a:p>
                  </a:txBody>
                  <a:tcPr marL="45436" marR="45436"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235077">
                <a:tc>
                  <a:txBody>
                    <a:bodyPr/>
                    <a:lstStyle/>
                    <a:p>
                      <a:pPr marL="0" marR="0" algn="ctr">
                        <a:lnSpc>
                          <a:spcPct val="115000"/>
                        </a:lnSpc>
                        <a:spcBef>
                          <a:spcPts val="0"/>
                        </a:spcBef>
                        <a:spcAft>
                          <a:spcPts val="0"/>
                        </a:spcAft>
                      </a:pPr>
                      <a:r>
                        <a:rPr lang="fr-FR" sz="1800" b="1" dirty="0">
                          <a:latin typeface="Arial" pitchFamily="34" charset="0"/>
                          <a:cs typeface="Arial" pitchFamily="34" charset="0"/>
                        </a:rPr>
                        <a:t>Site du Constructeur</a:t>
                      </a:r>
                      <a:endParaRPr lang="en-US" sz="1800" b="1" dirty="0">
                        <a:latin typeface="Arial" pitchFamily="34" charset="0"/>
                        <a:ea typeface="Calibri"/>
                        <a:cs typeface="Arial" pitchFamily="34" charset="0"/>
                      </a:endParaRPr>
                    </a:p>
                  </a:txBody>
                  <a:tcPr marL="45436" marR="45436" marT="0" marB="0">
                    <a:solidFill>
                      <a:schemeClr val="accent1">
                        <a:lumMod val="20000"/>
                        <a:lumOff val="80000"/>
                      </a:schemeClr>
                    </a:solidFill>
                  </a:tcPr>
                </a:tc>
                <a:tc gridSpan="5">
                  <a:txBody>
                    <a:bodyPr/>
                    <a:lstStyle/>
                    <a:p>
                      <a:pPr marL="0" marR="0" algn="ctr">
                        <a:lnSpc>
                          <a:spcPct val="115000"/>
                        </a:lnSpc>
                        <a:spcBef>
                          <a:spcPts val="0"/>
                        </a:spcBef>
                        <a:spcAft>
                          <a:spcPts val="0"/>
                        </a:spcAft>
                      </a:pPr>
                      <a:r>
                        <a:rPr lang="fr-FR" sz="1800" b="1" dirty="0">
                          <a:latin typeface="Arial" pitchFamily="34" charset="0"/>
                          <a:cs typeface="Arial" pitchFamily="34" charset="0"/>
                        </a:rPr>
                        <a:t>Site de </a:t>
                      </a:r>
                      <a:r>
                        <a:rPr lang="fr-FR" sz="1800" b="1" dirty="0" smtClean="0">
                          <a:latin typeface="Arial" pitchFamily="34" charset="0"/>
                          <a:cs typeface="Arial" pitchFamily="34" charset="0"/>
                        </a:rPr>
                        <a:t>l’acquéreur</a:t>
                      </a:r>
                      <a:endParaRPr lang="en-US" sz="1800" b="1" dirty="0">
                        <a:latin typeface="Arial" pitchFamily="34" charset="0"/>
                        <a:ea typeface="Calibri"/>
                        <a:cs typeface="Arial" pitchFamily="34" charset="0"/>
                      </a:endParaRPr>
                    </a:p>
                  </a:txBody>
                  <a:tcPr marL="45436" marR="45436" marT="0" marB="0">
                    <a:solidFill>
                      <a:schemeClr val="accent4">
                        <a:lumMod val="20000"/>
                        <a:lumOff val="80000"/>
                      </a:schemeClr>
                    </a:solidFill>
                  </a:tcPr>
                </a:tc>
                <a:tc hMerge="1">
                  <a:txBody>
                    <a:bodyPr/>
                    <a:lstStyle/>
                    <a:p>
                      <a:endParaRPr lang="en-US"/>
                    </a:p>
                  </a:txBody>
                  <a:tcPr/>
                </a:tc>
                <a:tc hMerge="1">
                  <a:txBody>
                    <a:bodyPr/>
                    <a:lstStyle/>
                    <a:p>
                      <a:endParaRPr lang="en-US"/>
                    </a:p>
                  </a:txBody>
                  <a:tcPr/>
                </a:tc>
                <a:tc hMerge="1">
                  <a:txBody>
                    <a:bodyPr/>
                    <a:lstStyle/>
                    <a:p>
                      <a:pPr marL="0" marR="0" algn="ctr">
                        <a:lnSpc>
                          <a:spcPct val="115000"/>
                        </a:lnSpc>
                        <a:spcBef>
                          <a:spcPts val="0"/>
                        </a:spcBef>
                        <a:spcAft>
                          <a:spcPts val="0"/>
                        </a:spcAft>
                      </a:pPr>
                      <a:endParaRPr lang="en-US" sz="1400" b="1" dirty="0">
                        <a:latin typeface="Comic Sans MS" pitchFamily="66" charset="0"/>
                        <a:ea typeface="Calibri"/>
                        <a:cs typeface="Arial"/>
                      </a:endParaRPr>
                    </a:p>
                  </a:txBody>
                  <a:tcPr marL="45436" marR="45436" marT="0" marB="0"/>
                </a:tc>
                <a:tc hMerge="1">
                  <a:txBody>
                    <a:bodyPr/>
                    <a:lstStyle/>
                    <a:p>
                      <a:endParaRPr lang="en-US"/>
                    </a:p>
                  </a:txBody>
                  <a:tcPr/>
                </a:tc>
                <a:extLst>
                  <a:ext uri="{0D108BD9-81ED-4DB2-BD59-A6C34878D82A}">
                    <a16:rowId xmlns:a16="http://schemas.microsoft.com/office/drawing/2014/main" val="10001"/>
                  </a:ext>
                </a:extLst>
              </a:tr>
              <a:tr h="165335">
                <a:tc rowSpan="2">
                  <a:txBody>
                    <a:bodyPr/>
                    <a:lstStyle/>
                    <a:p>
                      <a:pPr marL="0" marR="0">
                        <a:lnSpc>
                          <a:spcPct val="115000"/>
                        </a:lnSpc>
                        <a:spcBef>
                          <a:spcPts val="0"/>
                        </a:spcBef>
                        <a:spcAft>
                          <a:spcPts val="0"/>
                        </a:spcAft>
                      </a:pPr>
                      <a:r>
                        <a:rPr lang="fr-FR" sz="1800" b="0" dirty="0">
                          <a:latin typeface="Arial" pitchFamily="34" charset="0"/>
                          <a:cs typeface="Arial" pitchFamily="34" charset="0"/>
                        </a:rPr>
                        <a:t>SVP</a:t>
                      </a:r>
                      <a:endParaRPr lang="en-US" sz="1800" b="0" dirty="0">
                        <a:latin typeface="Arial" pitchFamily="34" charset="0"/>
                        <a:cs typeface="Arial" pitchFamily="34" charset="0"/>
                      </a:endParaRPr>
                    </a:p>
                    <a:p>
                      <a:pPr marL="0" marR="0">
                        <a:lnSpc>
                          <a:spcPct val="115000"/>
                        </a:lnSpc>
                        <a:spcBef>
                          <a:spcPts val="0"/>
                        </a:spcBef>
                        <a:spcAft>
                          <a:spcPts val="0"/>
                        </a:spcAft>
                      </a:pPr>
                      <a:r>
                        <a:rPr lang="fr-FR" sz="1800" b="0" dirty="0" err="1">
                          <a:latin typeface="Arial" pitchFamily="34" charset="0"/>
                          <a:cs typeface="Arial" pitchFamily="34" charset="0"/>
                        </a:rPr>
                        <a:t>Structurally</a:t>
                      </a:r>
                      <a:r>
                        <a:rPr lang="fr-FR" sz="1800" b="0" dirty="0">
                          <a:latin typeface="Arial" pitchFamily="34" charset="0"/>
                          <a:cs typeface="Arial" pitchFamily="34" charset="0"/>
                        </a:rPr>
                        <a:t> </a:t>
                      </a:r>
                      <a:r>
                        <a:rPr lang="fr-FR" sz="1800" b="0" dirty="0" err="1">
                          <a:latin typeface="Arial" pitchFamily="34" charset="0"/>
                          <a:cs typeface="Arial" pitchFamily="34" charset="0"/>
                        </a:rPr>
                        <a:t>Validated</a:t>
                      </a:r>
                      <a:r>
                        <a:rPr lang="fr-FR" sz="1800" b="0" dirty="0">
                          <a:latin typeface="Arial" pitchFamily="34" charset="0"/>
                          <a:cs typeface="Arial" pitchFamily="34" charset="0"/>
                        </a:rPr>
                        <a:t> </a:t>
                      </a:r>
                      <a:r>
                        <a:rPr lang="fr-FR" sz="1800" b="0" dirty="0" smtClean="0">
                          <a:latin typeface="Arial" pitchFamily="34" charset="0"/>
                          <a:cs typeface="Arial" pitchFamily="34" charset="0"/>
                        </a:rPr>
                        <a:t>Product</a:t>
                      </a:r>
                    </a:p>
                    <a:p>
                      <a:pPr marL="0" marR="0">
                        <a:lnSpc>
                          <a:spcPct val="115000"/>
                        </a:lnSpc>
                        <a:spcBef>
                          <a:spcPts val="0"/>
                        </a:spcBef>
                        <a:spcAft>
                          <a:spcPts val="0"/>
                        </a:spcAft>
                      </a:pPr>
                      <a:r>
                        <a:rPr lang="fr-FR" sz="1800" b="0" dirty="0" smtClean="0">
                          <a:latin typeface="Arial" pitchFamily="34" charset="0"/>
                          <a:ea typeface="Calibri"/>
                          <a:cs typeface="Arial" pitchFamily="34" charset="0"/>
                        </a:rPr>
                        <a:t>CQ</a:t>
                      </a:r>
                      <a:endParaRPr lang="en-US" sz="1800" b="0" dirty="0">
                        <a:latin typeface="Arial" pitchFamily="34" charset="0"/>
                        <a:ea typeface="Calibri"/>
                        <a:cs typeface="Arial" pitchFamily="34" charset="0"/>
                      </a:endParaRPr>
                    </a:p>
                  </a:txBody>
                  <a:tcPr marL="45436" marR="45436" marT="0" marB="0">
                    <a:solidFill>
                      <a:schemeClr val="accent1">
                        <a:lumMod val="20000"/>
                        <a:lumOff val="80000"/>
                      </a:schemeClr>
                    </a:solidFill>
                  </a:tcPr>
                </a:tc>
                <a:tc gridSpan="3">
                  <a:txBody>
                    <a:bodyPr/>
                    <a:lstStyle/>
                    <a:p>
                      <a:pPr marL="0" marR="0" algn="ctr">
                        <a:lnSpc>
                          <a:spcPct val="115000"/>
                        </a:lnSpc>
                        <a:spcBef>
                          <a:spcPts val="0"/>
                        </a:spcBef>
                        <a:spcAft>
                          <a:spcPts val="0"/>
                        </a:spcAft>
                      </a:pPr>
                      <a:r>
                        <a:rPr lang="fr-FR" sz="1800" b="0" dirty="0">
                          <a:latin typeface="Arial" pitchFamily="34" charset="0"/>
                          <a:cs typeface="Arial" pitchFamily="34" charset="0"/>
                        </a:rPr>
                        <a:t>Qualification</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1800" b="0" dirty="0">
                          <a:latin typeface="Arial" pitchFamily="34" charset="0"/>
                          <a:cs typeface="Arial" pitchFamily="34" charset="0"/>
                        </a:rPr>
                        <a:t>Maintenance</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hMerge="1">
                  <a:txBody>
                    <a:bodyPr/>
                    <a:lstStyle/>
                    <a:p>
                      <a:endParaRPr lang="en-US"/>
                    </a:p>
                  </a:txBody>
                  <a:tcPr/>
                </a:tc>
                <a:extLst>
                  <a:ext uri="{0D108BD9-81ED-4DB2-BD59-A6C34878D82A}">
                    <a16:rowId xmlns:a16="http://schemas.microsoft.com/office/drawing/2014/main" val="10002"/>
                  </a:ext>
                </a:extLst>
              </a:tr>
              <a:tr h="771144">
                <a:tc vMerge="1">
                  <a:txBody>
                    <a:bodyPr/>
                    <a:lstStyle/>
                    <a:p>
                      <a:endParaRPr lang="en-US"/>
                    </a:p>
                  </a:txBody>
                  <a:tcPr/>
                </a:tc>
                <a:tc>
                  <a:txBody>
                    <a:bodyPr/>
                    <a:lstStyle/>
                    <a:p>
                      <a:pPr marL="0" marR="0" algn="ctr">
                        <a:lnSpc>
                          <a:spcPct val="115000"/>
                        </a:lnSpc>
                        <a:spcBef>
                          <a:spcPts val="0"/>
                        </a:spcBef>
                        <a:spcAft>
                          <a:spcPts val="0"/>
                        </a:spcAft>
                      </a:pPr>
                      <a:r>
                        <a:rPr lang="fr-FR" sz="1800" b="0" dirty="0">
                          <a:latin typeface="Arial" pitchFamily="34" charset="0"/>
                          <a:cs typeface="Arial" pitchFamily="34" charset="0"/>
                        </a:rPr>
                        <a:t>Installation</a:t>
                      </a:r>
                      <a:endParaRPr lang="en-US" sz="1800" b="0" dirty="0">
                        <a:latin typeface="Arial" pitchFamily="34" charset="0"/>
                        <a:cs typeface="Arial" pitchFamily="34" charset="0"/>
                      </a:endParaRPr>
                    </a:p>
                    <a:p>
                      <a:pPr marL="0" marR="0" algn="ctr">
                        <a:lnSpc>
                          <a:spcPct val="115000"/>
                        </a:lnSpc>
                        <a:spcBef>
                          <a:spcPts val="0"/>
                        </a:spcBef>
                        <a:spcAft>
                          <a:spcPts val="0"/>
                        </a:spcAft>
                      </a:pPr>
                      <a:r>
                        <a:rPr lang="fr-FR" sz="1800" b="0" dirty="0">
                          <a:latin typeface="Arial" pitchFamily="34" charset="0"/>
                          <a:cs typeface="Arial" pitchFamily="34" charset="0"/>
                        </a:rPr>
                        <a:t>IQ</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a:txBody>
                    <a:bodyPr/>
                    <a:lstStyle/>
                    <a:p>
                      <a:pPr marL="0" marR="0" algn="ctr">
                        <a:lnSpc>
                          <a:spcPct val="115000"/>
                        </a:lnSpc>
                        <a:spcBef>
                          <a:spcPts val="0"/>
                        </a:spcBef>
                        <a:spcAft>
                          <a:spcPts val="0"/>
                        </a:spcAft>
                      </a:pPr>
                      <a:r>
                        <a:rPr lang="fr-FR" sz="1800" b="0" dirty="0">
                          <a:latin typeface="Arial" pitchFamily="34" charset="0"/>
                          <a:cs typeface="Arial" pitchFamily="34" charset="0"/>
                        </a:rPr>
                        <a:t>Opérationnelle</a:t>
                      </a:r>
                      <a:endParaRPr lang="en-US" sz="1800" b="0" dirty="0">
                        <a:latin typeface="Arial" pitchFamily="34" charset="0"/>
                        <a:cs typeface="Arial" pitchFamily="34" charset="0"/>
                      </a:endParaRPr>
                    </a:p>
                    <a:p>
                      <a:pPr marL="0" marR="0" algn="ctr">
                        <a:lnSpc>
                          <a:spcPct val="115000"/>
                        </a:lnSpc>
                        <a:spcBef>
                          <a:spcPts val="0"/>
                        </a:spcBef>
                        <a:spcAft>
                          <a:spcPts val="0"/>
                        </a:spcAft>
                      </a:pPr>
                      <a:r>
                        <a:rPr lang="fr-FR" sz="1800" b="0" dirty="0">
                          <a:latin typeface="Arial" pitchFamily="34" charset="0"/>
                          <a:cs typeface="Arial" pitchFamily="34" charset="0"/>
                        </a:rPr>
                        <a:t>OQ</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a:txBody>
                    <a:bodyPr/>
                    <a:lstStyle/>
                    <a:p>
                      <a:pPr marL="0" marR="0" algn="ctr">
                        <a:lnSpc>
                          <a:spcPct val="115000"/>
                        </a:lnSpc>
                        <a:spcBef>
                          <a:spcPts val="0"/>
                        </a:spcBef>
                        <a:spcAft>
                          <a:spcPts val="0"/>
                        </a:spcAft>
                      </a:pPr>
                      <a:r>
                        <a:rPr lang="fr-FR" sz="1800" b="0" dirty="0" smtClean="0">
                          <a:latin typeface="Arial" pitchFamily="34" charset="0"/>
                          <a:cs typeface="Arial" pitchFamily="34" charset="0"/>
                        </a:rPr>
                        <a:t>Performance</a:t>
                      </a:r>
                      <a:endParaRPr lang="en-US" sz="1800" b="0" dirty="0">
                        <a:latin typeface="Arial" pitchFamily="34" charset="0"/>
                        <a:cs typeface="Arial" pitchFamily="34" charset="0"/>
                      </a:endParaRPr>
                    </a:p>
                    <a:p>
                      <a:pPr marL="0" marR="0" algn="ctr">
                        <a:lnSpc>
                          <a:spcPct val="115000"/>
                        </a:lnSpc>
                        <a:spcBef>
                          <a:spcPts val="0"/>
                        </a:spcBef>
                        <a:spcAft>
                          <a:spcPts val="0"/>
                        </a:spcAft>
                      </a:pPr>
                      <a:r>
                        <a:rPr lang="fr-FR" sz="1800" b="0" dirty="0">
                          <a:latin typeface="Arial" pitchFamily="34" charset="0"/>
                          <a:cs typeface="Arial" pitchFamily="34" charset="0"/>
                        </a:rPr>
                        <a:t>PQ</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a:txBody>
                    <a:bodyPr/>
                    <a:lstStyle/>
                    <a:p>
                      <a:pPr marL="0" marR="0" algn="ctr">
                        <a:lnSpc>
                          <a:spcPct val="115000"/>
                        </a:lnSpc>
                        <a:spcBef>
                          <a:spcPts val="0"/>
                        </a:spcBef>
                        <a:spcAft>
                          <a:spcPts val="0"/>
                        </a:spcAft>
                      </a:pPr>
                      <a:r>
                        <a:rPr lang="fr-FR" sz="1800" b="0" dirty="0">
                          <a:latin typeface="Arial" pitchFamily="34" charset="0"/>
                          <a:cs typeface="Arial" pitchFamily="34" charset="0"/>
                        </a:rPr>
                        <a:t>Maintenance</a:t>
                      </a:r>
                      <a:endParaRPr lang="en-US" sz="1800" b="0" dirty="0">
                        <a:latin typeface="Arial" pitchFamily="34" charset="0"/>
                        <a:cs typeface="Arial" pitchFamily="34" charset="0"/>
                      </a:endParaRPr>
                    </a:p>
                    <a:p>
                      <a:pPr marL="0" marR="0" algn="ctr">
                        <a:lnSpc>
                          <a:spcPct val="115000"/>
                        </a:lnSpc>
                        <a:spcBef>
                          <a:spcPts val="0"/>
                        </a:spcBef>
                        <a:spcAft>
                          <a:spcPts val="0"/>
                        </a:spcAft>
                      </a:pPr>
                      <a:r>
                        <a:rPr lang="fr-FR" sz="1800" b="0" dirty="0">
                          <a:latin typeface="Arial" pitchFamily="34" charset="0"/>
                          <a:cs typeface="Arial" pitchFamily="34" charset="0"/>
                        </a:rPr>
                        <a:t>Préventive</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a:txBody>
                    <a:bodyPr/>
                    <a:lstStyle/>
                    <a:p>
                      <a:pPr marL="0" marR="0" algn="ctr">
                        <a:lnSpc>
                          <a:spcPct val="115000"/>
                        </a:lnSpc>
                        <a:spcBef>
                          <a:spcPts val="0"/>
                        </a:spcBef>
                        <a:spcAft>
                          <a:spcPts val="0"/>
                        </a:spcAft>
                      </a:pPr>
                      <a:r>
                        <a:rPr lang="fr-FR" sz="1800" b="0" dirty="0">
                          <a:latin typeface="Arial" pitchFamily="34" charset="0"/>
                          <a:cs typeface="Arial" pitchFamily="34" charset="0"/>
                        </a:rPr>
                        <a:t>Maintenance</a:t>
                      </a:r>
                      <a:endParaRPr lang="en-US" sz="1800" b="0" dirty="0">
                        <a:latin typeface="Arial" pitchFamily="34" charset="0"/>
                        <a:cs typeface="Arial" pitchFamily="34" charset="0"/>
                      </a:endParaRPr>
                    </a:p>
                    <a:p>
                      <a:pPr marL="0" marR="0" algn="ctr">
                        <a:lnSpc>
                          <a:spcPct val="115000"/>
                        </a:lnSpc>
                        <a:spcBef>
                          <a:spcPts val="0"/>
                        </a:spcBef>
                        <a:spcAft>
                          <a:spcPts val="0"/>
                        </a:spcAft>
                      </a:pPr>
                      <a:r>
                        <a:rPr lang="fr-FR" sz="1800" b="0" dirty="0">
                          <a:latin typeface="Arial" pitchFamily="34" charset="0"/>
                          <a:cs typeface="Arial" pitchFamily="34" charset="0"/>
                        </a:rPr>
                        <a:t>Curative</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extLst>
                  <a:ext uri="{0D108BD9-81ED-4DB2-BD59-A6C34878D82A}">
                    <a16:rowId xmlns:a16="http://schemas.microsoft.com/office/drawing/2014/main" val="10003"/>
                  </a:ext>
                </a:extLst>
              </a:tr>
              <a:tr h="342744">
                <a:tc>
                  <a:txBody>
                    <a:bodyPr/>
                    <a:lstStyle/>
                    <a:p>
                      <a:pPr marL="0" marR="0" algn="ctr">
                        <a:lnSpc>
                          <a:spcPct val="115000"/>
                        </a:lnSpc>
                        <a:spcBef>
                          <a:spcPts val="0"/>
                        </a:spcBef>
                        <a:spcAft>
                          <a:spcPts val="0"/>
                        </a:spcAft>
                      </a:pPr>
                      <a:r>
                        <a:rPr lang="fr-FR" sz="1800" b="0" dirty="0">
                          <a:latin typeface="Arial" pitchFamily="34" charset="0"/>
                          <a:cs typeface="Arial" pitchFamily="34" charset="0"/>
                        </a:rPr>
                        <a:t>Avant Acquisition</a:t>
                      </a:r>
                      <a:endParaRPr lang="en-US" sz="1800" b="0" dirty="0">
                        <a:latin typeface="Arial" pitchFamily="34" charset="0"/>
                        <a:ea typeface="Calibri"/>
                        <a:cs typeface="Arial" pitchFamily="34" charset="0"/>
                      </a:endParaRPr>
                    </a:p>
                  </a:txBody>
                  <a:tcPr marL="45436" marR="45436" marT="0" marB="0">
                    <a:solidFill>
                      <a:schemeClr val="accent1">
                        <a:lumMod val="20000"/>
                        <a:lumOff val="80000"/>
                      </a:schemeClr>
                    </a:solidFill>
                  </a:tcPr>
                </a:tc>
                <a:tc gridSpan="3">
                  <a:txBody>
                    <a:bodyPr/>
                    <a:lstStyle/>
                    <a:p>
                      <a:pPr marL="0" marR="0" algn="ctr">
                        <a:lnSpc>
                          <a:spcPct val="115000"/>
                        </a:lnSpc>
                        <a:spcBef>
                          <a:spcPts val="0"/>
                        </a:spcBef>
                        <a:spcAft>
                          <a:spcPts val="0"/>
                        </a:spcAft>
                      </a:pPr>
                      <a:r>
                        <a:rPr lang="fr-FR" sz="1800" b="0" dirty="0">
                          <a:latin typeface="Arial" pitchFamily="34" charset="0"/>
                          <a:cs typeface="Arial" pitchFamily="34" charset="0"/>
                        </a:rPr>
                        <a:t>Avant Utilisation</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hMerge="1">
                  <a:txBody>
                    <a:bodyPr/>
                    <a:lstStyle/>
                    <a:p>
                      <a:endParaRPr lang="en-US"/>
                    </a:p>
                  </a:txBody>
                  <a:tcPr/>
                </a:tc>
                <a:tc hMerge="1">
                  <a:txBody>
                    <a:bodyPr/>
                    <a:lstStyle/>
                    <a:p>
                      <a:endParaRPr lang="en-US"/>
                    </a:p>
                  </a:txBody>
                  <a:tcPr/>
                </a:tc>
                <a:tc gridSpan="2">
                  <a:txBody>
                    <a:bodyPr/>
                    <a:lstStyle/>
                    <a:p>
                      <a:pPr marL="0" marR="0" algn="ctr">
                        <a:lnSpc>
                          <a:spcPct val="115000"/>
                        </a:lnSpc>
                        <a:spcBef>
                          <a:spcPts val="0"/>
                        </a:spcBef>
                        <a:spcAft>
                          <a:spcPts val="0"/>
                        </a:spcAft>
                      </a:pPr>
                      <a:r>
                        <a:rPr lang="fr-FR" sz="1800" b="0" dirty="0">
                          <a:latin typeface="Arial" pitchFamily="34" charset="0"/>
                          <a:cs typeface="Arial" pitchFamily="34" charset="0"/>
                        </a:rPr>
                        <a:t>Après et en cours d’utilisation</a:t>
                      </a:r>
                      <a:endParaRPr lang="en-US" sz="1800" b="0" dirty="0">
                        <a:latin typeface="Arial" pitchFamily="34" charset="0"/>
                        <a:ea typeface="Calibri"/>
                        <a:cs typeface="Arial" pitchFamily="34" charset="0"/>
                      </a:endParaRPr>
                    </a:p>
                  </a:txBody>
                  <a:tcPr marL="45436" marR="45436" marT="0" marB="0">
                    <a:solidFill>
                      <a:schemeClr val="accent4">
                        <a:lumMod val="20000"/>
                        <a:lumOff val="80000"/>
                      </a:schemeClr>
                    </a:solidFill>
                  </a:tcPr>
                </a:tc>
                <a:tc hMerge="1">
                  <a:txBody>
                    <a:bodyPr/>
                    <a:lstStyle/>
                    <a:p>
                      <a:endParaRPr lang="en-US"/>
                    </a:p>
                  </a:txBody>
                  <a:tcPr/>
                </a:tc>
                <a:extLst>
                  <a:ext uri="{0D108BD9-81ED-4DB2-BD59-A6C34878D82A}">
                    <a16:rowId xmlns:a16="http://schemas.microsoft.com/office/drawing/2014/main" val="10004"/>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457200" y="714356"/>
            <a:ext cx="8305800" cy="506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Qualification de Design ( Qualification de Conception) :</a:t>
            </a:r>
            <a:endParaRPr kumimoji="0" lang="en-US"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Objectif : </a:t>
            </a:r>
            <a:endParaRPr kumimoji="0" lang="en-US"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Vérifier que les spécifications de conception nécessaire à la qualification d’installation et à la qualification Opérationnelle sont correctes et approuvées.</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fr-FR" sz="22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Application :</a:t>
            </a:r>
            <a:r>
              <a:rPr kumimoji="0" lang="fr-FR" sz="2200" b="1"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 effectuer au moment de la réception et avant de démarrer la qualification d’installation.</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381000" y="500042"/>
            <a:ext cx="8382000"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Qualification d’Installation (IQ) :</a:t>
            </a:r>
            <a:endParaRPr kumimoji="0" lang="en-US" sz="24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Objectif </a:t>
            </a:r>
            <a:endParaRPr kumimoji="0" lang="en-US"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Veiller à ce que l’installation du système/du matériel soit conforme aux spécifications d’achat et à la documentation du fabricant et démontrer, preuves à l’appui, que le matériel répond aux caractéristiques techniques.</a:t>
            </a: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endParaRPr kumimoji="0" lang="fr-FR" sz="2200" b="1"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Application :</a:t>
            </a:r>
            <a:endParaRPr kumimoji="0" lang="en-US"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 effectuer au moment de l’installation, d’une modification ou d’un déplacement.</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381000" y="807199"/>
            <a:ext cx="8458200" cy="50629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2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Qualification Opérationnelle (OQ) :</a:t>
            </a:r>
            <a:endParaRPr kumimoji="0" lang="en-US"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Objectif :</a:t>
            </a:r>
            <a:endParaRPr kumimoji="0" lang="en-US"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Déterminer que le système, le matériel ou la machine fonctionne selon ses spécifications et consigner toutes les informations et données pertinentes pour démontrer son bon fonctionnement.</a:t>
            </a:r>
          </a:p>
          <a:p>
            <a:pPr marL="0" marR="0" lvl="0" indent="0" algn="l" defTabSz="914400" rtl="0" eaLnBrk="0" fontAlgn="base" latinLnBrk="0" hangingPunct="0">
              <a:lnSpc>
                <a:spcPct val="150000"/>
              </a:lnSpc>
              <a:spcBef>
                <a:spcPct val="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Application :</a:t>
            </a:r>
            <a:endParaRPr kumimoji="0" lang="en-US" sz="2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50000"/>
              </a:lnSpc>
              <a:spcBef>
                <a:spcPct val="0"/>
              </a:spcBef>
              <a:spcAft>
                <a:spcPct val="0"/>
              </a:spcAft>
              <a:buClrTx/>
              <a:buSzTx/>
              <a:buFontTx/>
              <a:buNone/>
              <a:tabLst/>
            </a:pPr>
            <a:r>
              <a:rPr kumimoji="0" lang="fr-FR" sz="22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 effectuer après l’installation ou après une modification ou un déplacement, après avoir terminé la qualification des installations. </a:t>
            </a:r>
            <a:endParaRPr kumimoji="0" lang="fr-FR" sz="22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idx="1"/>
          </p:nvPr>
        </p:nvSpPr>
        <p:spPr bwMode="auto">
          <a:xfrm>
            <a:off x="251520" y="241186"/>
            <a:ext cx="8610600" cy="614014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Qualification des Performances (PQ) :</a:t>
            </a:r>
          </a:p>
          <a:p>
            <a:pPr marL="0" marR="0" lvl="0" indent="0" algn="l" defTabSz="914400" rtl="0" eaLnBrk="1" fontAlgn="base" latinLnBrk="0" hangingPunct="1">
              <a:lnSpc>
                <a:spcPct val="15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Objectif :</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en-US" sz="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Déterminer que le système, le matériel ou l’appareil donne les résultats prévus en le faisant fonctionner de manière répétée suivant le programme prévu et en consignant toute les données et informations pertinentes.</a:t>
            </a: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Les </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résultats doivent démontrer que les performances sont conformes aux caractéristiques déterminées au préalable dans les conditions normales et, le cas échéant, dans les situations les plus défavorables.</a:t>
            </a:r>
          </a:p>
          <a:p>
            <a:pPr marL="0" marR="0" lvl="0" indent="0" algn="just" defTabSz="914400" rtl="0" eaLnBrk="0" fontAlgn="base" latinLnBrk="0" hangingPunct="0">
              <a:lnSpc>
                <a:spcPct val="150000"/>
              </a:lnSpc>
              <a:spcBef>
                <a:spcPct val="0"/>
              </a:spcBef>
              <a:spcAft>
                <a:spcPct val="0"/>
              </a:spcAft>
              <a:buClrTx/>
              <a:buSzTx/>
              <a:buFontTx/>
              <a:buNone/>
              <a:tabLst/>
            </a:pPr>
            <a:endPar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Application</a:t>
            </a:r>
            <a:r>
              <a:rPr kumimoji="0" lang="fr-FR" sz="20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ea typeface="Calibri" pitchFamily="34" charset="0"/>
                <a:cs typeface="Arial" pitchFamily="34" charset="0"/>
              </a:rPr>
              <a:t> :</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just" defTabSz="914400" rtl="0" eaLnBrk="0" fontAlgn="base" latinLnBrk="0" hangingPunct="0">
              <a:lnSpc>
                <a:spcPct val="150000"/>
              </a:lnSpc>
              <a:spcBef>
                <a:spcPct val="0"/>
              </a:spcBef>
              <a:spcAft>
                <a:spcPct val="0"/>
              </a:spcAft>
              <a:buClrTx/>
              <a:buSzTx/>
              <a:buFontTx/>
              <a:buNone/>
              <a:tabLst/>
            </a:pP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S’effectue une fois que la qualification des installations et la qualification opérationnelle ont été faites et approuvées</a:t>
            </a:r>
            <a:r>
              <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fr-FR" sz="2000" b="0" i="0" u="none" strike="noStrike" cap="none" normalizeH="0" baseline="0" dirty="0" smtClean="0">
              <a:ln>
                <a:noFill/>
              </a:ln>
              <a:solidFill>
                <a:schemeClr val="tx1"/>
              </a:solidFill>
              <a:effectLst/>
              <a:latin typeface="Arial" pitchFamily="34" charset="0"/>
              <a:ea typeface="Calibri" pitchFamily="34" charset="0"/>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533400" y="669265"/>
            <a:ext cx="8182004" cy="5778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lnSpc>
                <a:spcPct val="150000"/>
              </a:lnSpc>
              <a:spcBef>
                <a:spcPct val="0"/>
              </a:spcBef>
              <a:spcAft>
                <a:spcPct val="0"/>
              </a:spcAft>
            </a:pPr>
            <a:r>
              <a:rPr lang="fr-FR" sz="2200" b="1" dirty="0" smtClean="0">
                <a:latin typeface="Arial" pitchFamily="34" charset="0"/>
                <a:ea typeface="Calibri" pitchFamily="34" charset="0"/>
                <a:cs typeface="Arial" pitchFamily="34" charset="0"/>
              </a:rPr>
              <a:t> </a:t>
            </a:r>
            <a:r>
              <a:rPr lang="fr-FR" sz="2400" b="1" dirty="0" smtClean="0">
                <a:effectLst>
                  <a:outerShdw blurRad="38100" dist="38100" dir="2700000" algn="tl">
                    <a:srgbClr val="000000">
                      <a:alpha val="43137"/>
                    </a:srgbClr>
                  </a:outerShdw>
                </a:effectLst>
                <a:latin typeface="Arial" pitchFamily="34" charset="0"/>
                <a:ea typeface="Calibri" pitchFamily="34" charset="0"/>
                <a:cs typeface="Arial" pitchFamily="34" charset="0"/>
              </a:rPr>
              <a:t>Qualification d’une chaine HPLC à détection DAD :</a:t>
            </a:r>
            <a:endParaRPr kumimoji="0" lang="en-US" sz="22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sp>
        <p:nvSpPr>
          <p:cNvPr id="6" name="Rounded Rectangle 5"/>
          <p:cNvSpPr/>
          <p:nvPr/>
        </p:nvSpPr>
        <p:spPr>
          <a:xfrm>
            <a:off x="2819400" y="1943096"/>
            <a:ext cx="327660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smtClean="0">
                <a:effectLst>
                  <a:outerShdw blurRad="38100" dist="38100" dir="2700000" algn="tl">
                    <a:srgbClr val="000000">
                      <a:alpha val="43137"/>
                    </a:srgbClr>
                  </a:outerShdw>
                </a:effectLst>
              </a:rPr>
              <a:t>DEGAZEUR</a:t>
            </a:r>
            <a:endParaRPr lang="en-US" b="1" dirty="0">
              <a:effectLst>
                <a:outerShdw blurRad="38100" dist="38100" dir="2700000" algn="tl">
                  <a:srgbClr val="000000">
                    <a:alpha val="43137"/>
                  </a:srgbClr>
                </a:outerShdw>
              </a:effectLst>
            </a:endParaRPr>
          </a:p>
        </p:txBody>
      </p:sp>
      <p:sp>
        <p:nvSpPr>
          <p:cNvPr id="7" name="Rounded Rectangle 6"/>
          <p:cNvSpPr/>
          <p:nvPr/>
        </p:nvSpPr>
        <p:spPr>
          <a:xfrm>
            <a:off x="2819400" y="2871790"/>
            <a:ext cx="327660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smtClean="0">
                <a:effectLst>
                  <a:outerShdw blurRad="38100" dist="38100" dir="2700000" algn="tl">
                    <a:srgbClr val="000000">
                      <a:alpha val="43137"/>
                    </a:srgbClr>
                  </a:outerShdw>
                </a:effectLst>
              </a:rPr>
              <a:t>POMPE QUATERNAIRE</a:t>
            </a:r>
            <a:endParaRPr lang="en-US" b="1" dirty="0">
              <a:effectLst>
                <a:outerShdw blurRad="38100" dist="38100" dir="2700000" algn="tl">
                  <a:srgbClr val="000000">
                    <a:alpha val="43137"/>
                  </a:srgbClr>
                </a:outerShdw>
              </a:effectLst>
            </a:endParaRPr>
          </a:p>
        </p:txBody>
      </p:sp>
      <p:sp>
        <p:nvSpPr>
          <p:cNvPr id="8" name="Rounded Rectangle 7"/>
          <p:cNvSpPr/>
          <p:nvPr/>
        </p:nvSpPr>
        <p:spPr>
          <a:xfrm>
            <a:off x="2819400" y="3800484"/>
            <a:ext cx="327660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smtClean="0">
                <a:effectLst>
                  <a:outerShdw blurRad="38100" dist="38100" dir="2700000" algn="tl">
                    <a:srgbClr val="000000">
                      <a:alpha val="43137"/>
                    </a:srgbClr>
                  </a:outerShdw>
                </a:effectLst>
              </a:rPr>
              <a:t>COMPARTIMENT COLONNE</a:t>
            </a:r>
            <a:endParaRPr lang="en-US" b="1" dirty="0">
              <a:effectLst>
                <a:outerShdw blurRad="38100" dist="38100" dir="2700000" algn="tl">
                  <a:srgbClr val="000000">
                    <a:alpha val="43137"/>
                  </a:srgbClr>
                </a:outerShdw>
              </a:effectLst>
            </a:endParaRPr>
          </a:p>
        </p:txBody>
      </p:sp>
      <p:sp>
        <p:nvSpPr>
          <p:cNvPr id="9" name="Rounded Rectangle 8"/>
          <p:cNvSpPr/>
          <p:nvPr/>
        </p:nvSpPr>
        <p:spPr>
          <a:xfrm>
            <a:off x="2819400" y="4714884"/>
            <a:ext cx="327660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smtClean="0">
                <a:effectLst>
                  <a:outerShdw blurRad="38100" dist="38100" dir="2700000" algn="tl">
                    <a:srgbClr val="000000">
                      <a:alpha val="43137"/>
                    </a:srgbClr>
                  </a:outerShdw>
                </a:effectLst>
              </a:rPr>
              <a:t>INJECTEUR</a:t>
            </a:r>
            <a:r>
              <a:rPr lang="fr-FR" b="1" dirty="0" smtClean="0"/>
              <a:t> AUTOMATIQUE</a:t>
            </a:r>
            <a:endParaRPr lang="en-US" b="1" dirty="0"/>
          </a:p>
        </p:txBody>
      </p:sp>
      <p:sp>
        <p:nvSpPr>
          <p:cNvPr id="10" name="Rounded Rectangle 9"/>
          <p:cNvSpPr/>
          <p:nvPr/>
        </p:nvSpPr>
        <p:spPr>
          <a:xfrm>
            <a:off x="2819400" y="5657872"/>
            <a:ext cx="3276600" cy="914400"/>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fr-FR" b="1" dirty="0" smtClean="0">
                <a:effectLst>
                  <a:outerShdw blurRad="38100" dist="38100" dir="2700000" algn="tl">
                    <a:srgbClr val="000000">
                      <a:alpha val="43137"/>
                    </a:srgbClr>
                  </a:outerShdw>
                </a:effectLst>
              </a:rPr>
              <a:t>DETECTEUR A BARRETTE DIODES</a:t>
            </a:r>
            <a:endParaRPr lang="en-US" b="1" dirty="0">
              <a:effectLst>
                <a:outerShdw blurRad="38100" dist="38100" dir="2700000" algn="tl">
                  <a:srgbClr val="000000">
                    <a:alpha val="43137"/>
                  </a:srgbClr>
                </a:outerShdw>
              </a:effectLst>
            </a:endParaRPr>
          </a:p>
        </p:txBody>
      </p:sp>
      <p:sp>
        <p:nvSpPr>
          <p:cNvPr id="11" name="ZoneTexte 10"/>
          <p:cNvSpPr txBox="1"/>
          <p:nvPr/>
        </p:nvSpPr>
        <p:spPr>
          <a:xfrm>
            <a:off x="785786" y="1283601"/>
            <a:ext cx="6000792" cy="430887"/>
          </a:xfrm>
          <a:prstGeom prst="rect">
            <a:avLst/>
          </a:prstGeom>
          <a:noFill/>
        </p:spPr>
        <p:txBody>
          <a:bodyPr wrap="square" rtlCol="0">
            <a:spAutoFit/>
          </a:bodyPr>
          <a:lstStyle/>
          <a:p>
            <a:pPr lvl="0"/>
            <a:r>
              <a:rPr lang="fr-FR" sz="2200" dirty="0" smtClean="0">
                <a:latin typeface="Arial" pitchFamily="34" charset="0"/>
                <a:ea typeface="Calibri" pitchFamily="34" charset="0"/>
                <a:cs typeface="Arial" pitchFamily="34" charset="0"/>
              </a:rPr>
              <a:t>Cette chaine HPLC est composée de :</a:t>
            </a:r>
            <a:endParaRPr lang="en-US" sz="2200" dirty="0" smtClean="0">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grpId="0" nodeType="clickEffect">
                                  <p:stCondLst>
                                    <p:cond delay="0"/>
                                  </p:stCondLst>
                                  <p:childTnLst>
                                    <p:animScale>
                                      <p:cBhvr>
                                        <p:cTn id="6" dur="1000" fill="hold"/>
                                        <p:tgtEl>
                                          <p:spTgt spid="6"/>
                                        </p:tgtEl>
                                      </p:cBhvr>
                                      <p:by x="150000" y="150000"/>
                                    </p:animScale>
                                  </p:childTnLst>
                                </p:cTn>
                              </p:par>
                              <p:par>
                                <p:cTn id="7" presetID="6" presetClass="emph" presetSubtype="0" fill="hold" grpId="0" nodeType="withEffect">
                                  <p:stCondLst>
                                    <p:cond delay="0"/>
                                  </p:stCondLst>
                                  <p:childTnLst>
                                    <p:animScale>
                                      <p:cBhvr>
                                        <p:cTn id="8" dur="1000" fill="hold"/>
                                        <p:tgtEl>
                                          <p:spTgt spid="7"/>
                                        </p:tgtEl>
                                      </p:cBhvr>
                                      <p:by x="150000" y="150000"/>
                                    </p:animScale>
                                  </p:childTnLst>
                                </p:cTn>
                              </p:par>
                              <p:par>
                                <p:cTn id="9" presetID="6" presetClass="emph" presetSubtype="0" fill="hold" grpId="0" nodeType="withEffect">
                                  <p:stCondLst>
                                    <p:cond delay="0"/>
                                  </p:stCondLst>
                                  <p:childTnLst>
                                    <p:animScale>
                                      <p:cBhvr>
                                        <p:cTn id="10" dur="1000" fill="hold"/>
                                        <p:tgtEl>
                                          <p:spTgt spid="8"/>
                                        </p:tgtEl>
                                      </p:cBhvr>
                                      <p:by x="150000" y="150000"/>
                                    </p:animScale>
                                  </p:childTnLst>
                                </p:cTn>
                              </p:par>
                              <p:par>
                                <p:cTn id="11" presetID="6" presetClass="emph" presetSubtype="0" fill="hold" grpId="0" nodeType="withEffect">
                                  <p:stCondLst>
                                    <p:cond delay="0"/>
                                  </p:stCondLst>
                                  <p:childTnLst>
                                    <p:animScale>
                                      <p:cBhvr>
                                        <p:cTn id="12" dur="1000" fill="hold"/>
                                        <p:tgtEl>
                                          <p:spTgt spid="9"/>
                                        </p:tgtEl>
                                      </p:cBhvr>
                                      <p:by x="150000" y="150000"/>
                                    </p:animScale>
                                  </p:childTnLst>
                                </p:cTn>
                              </p:par>
                              <p:par>
                                <p:cTn id="13" presetID="6" presetClass="emph" presetSubtype="0" fill="hold" grpId="0" nodeType="withEffect">
                                  <p:stCondLst>
                                    <p:cond delay="0"/>
                                  </p:stCondLst>
                                  <p:childTnLst>
                                    <p:animScale>
                                      <p:cBhvr>
                                        <p:cTn id="14" dur="1000" fill="hold"/>
                                        <p:tgtEl>
                                          <p:spTgt spid="10"/>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779</TotalTime>
  <Words>1351</Words>
  <Application>Microsoft Office PowerPoint</Application>
  <PresentationFormat>Affichage à l'écran (4:3)</PresentationFormat>
  <Paragraphs>531</Paragraphs>
  <Slides>26</Slides>
  <Notes>0</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26</vt:i4>
      </vt:variant>
    </vt:vector>
  </HeadingPairs>
  <TitlesOfParts>
    <vt:vector size="35" baseType="lpstr">
      <vt:lpstr>Arial</vt:lpstr>
      <vt:lpstr>Calibri</vt:lpstr>
      <vt:lpstr>Comic Sans MS</vt:lpstr>
      <vt:lpstr>Constantia</vt:lpstr>
      <vt:lpstr>Tahoma</vt:lpstr>
      <vt:lpstr>Times New Roman</vt:lpstr>
      <vt:lpstr>Wingdings</vt:lpstr>
      <vt:lpstr>Wingdings 2</vt: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MM Laboratoire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Mehdi Belleili</dc:creator>
  <cp:lastModifiedBy>Utilisateur Windows</cp:lastModifiedBy>
  <cp:revision>217</cp:revision>
  <dcterms:created xsi:type="dcterms:W3CDTF">2009-07-30T09:31:49Z</dcterms:created>
  <dcterms:modified xsi:type="dcterms:W3CDTF">2020-03-31T19:05:50Z</dcterms:modified>
</cp:coreProperties>
</file>