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2" r:id="rId5"/>
    <p:sldId id="284" r:id="rId6"/>
    <p:sldId id="285" r:id="rId7"/>
    <p:sldId id="259" r:id="rId8"/>
    <p:sldId id="312" r:id="rId9"/>
    <p:sldId id="301" r:id="rId10"/>
    <p:sldId id="302" r:id="rId11"/>
    <p:sldId id="303" r:id="rId12"/>
    <p:sldId id="300" r:id="rId13"/>
    <p:sldId id="310" r:id="rId14"/>
    <p:sldId id="307" r:id="rId15"/>
    <p:sldId id="308" r:id="rId16"/>
    <p:sldId id="309" r:id="rId17"/>
    <p:sldId id="261" r:id="rId18"/>
    <p:sldId id="264" r:id="rId19"/>
    <p:sldId id="265" r:id="rId20"/>
    <p:sldId id="266" r:id="rId21"/>
    <p:sldId id="267" r:id="rId22"/>
    <p:sldId id="268" r:id="rId23"/>
    <p:sldId id="273" r:id="rId24"/>
    <p:sldId id="286"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13" r:id="rId41"/>
    <p:sldId id="315" r:id="rId42"/>
    <p:sldId id="316" r:id="rId43"/>
    <p:sldId id="317" r:id="rId44"/>
    <p:sldId id="318" r:id="rId45"/>
    <p:sldId id="319" r:id="rId46"/>
    <p:sldId id="321" r:id="rId47"/>
    <p:sldId id="322" r:id="rId48"/>
    <p:sldId id="323" r:id="rId49"/>
    <p:sldId id="324" r:id="rId50"/>
    <p:sldId id="325" r:id="rId51"/>
    <p:sldId id="326" r:id="rId52"/>
    <p:sldId id="327" r:id="rId53"/>
    <p:sldId id="328" r:id="rId54"/>
    <p:sldId id="329" r:id="rId55"/>
    <p:sldId id="330" r:id="rId56"/>
    <p:sldId id="349" r:id="rId57"/>
    <p:sldId id="353" r:id="rId58"/>
    <p:sldId id="352"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54A691A-5AB1-4D69-AADF-79E482DD0B32}">
          <p14:sldIdLst>
            <p14:sldId id="256"/>
            <p14:sldId id="257"/>
            <p14:sldId id="258"/>
            <p14:sldId id="282"/>
            <p14:sldId id="284"/>
            <p14:sldId id="285"/>
            <p14:sldId id="259"/>
            <p14:sldId id="312"/>
            <p14:sldId id="301"/>
            <p14:sldId id="302"/>
            <p14:sldId id="303"/>
            <p14:sldId id="300"/>
            <p14:sldId id="310"/>
            <p14:sldId id="307"/>
            <p14:sldId id="308"/>
            <p14:sldId id="309"/>
            <p14:sldId id="261"/>
            <p14:sldId id="264"/>
            <p14:sldId id="265"/>
            <p14:sldId id="266"/>
            <p14:sldId id="267"/>
            <p14:sldId id="268"/>
            <p14:sldId id="273"/>
            <p14:sldId id="286"/>
            <p14:sldId id="333"/>
            <p14:sldId id="334"/>
            <p14:sldId id="335"/>
            <p14:sldId id="336"/>
            <p14:sldId id="337"/>
            <p14:sldId id="338"/>
            <p14:sldId id="339"/>
            <p14:sldId id="340"/>
            <p14:sldId id="341"/>
            <p14:sldId id="342"/>
            <p14:sldId id="343"/>
            <p14:sldId id="344"/>
            <p14:sldId id="345"/>
            <p14:sldId id="346"/>
            <p14:sldId id="347"/>
            <p14:sldId id="313"/>
            <p14:sldId id="315"/>
            <p14:sldId id="316"/>
            <p14:sldId id="317"/>
            <p14:sldId id="318"/>
            <p14:sldId id="319"/>
            <p14:sldId id="321"/>
            <p14:sldId id="322"/>
            <p14:sldId id="323"/>
            <p14:sldId id="324"/>
            <p14:sldId id="325"/>
            <p14:sldId id="326"/>
            <p14:sldId id="327"/>
            <p14:sldId id="328"/>
            <p14:sldId id="329"/>
            <p14:sldId id="330"/>
            <p14:sldId id="349"/>
            <p14:sldId id="353"/>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597" autoAdjust="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sorterViewPr>
    <p:cViewPr>
      <p:scale>
        <a:sx n="100" d="100"/>
        <a:sy n="100" d="100"/>
      </p:scale>
      <p:origin x="0" y="34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EBB373C-A60B-44F0-84D5-29FA9B3DB1EE}" type="datetimeFigureOut">
              <a:rPr lang="fr-FR" smtClean="0"/>
              <a:t>11/05/2020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389606-476E-495F-B142-5305FCD1FD92}" type="slidenum">
              <a:rPr lang="fr-FR" smtClean="0"/>
              <a:t>‹N°›</a:t>
            </a:fld>
            <a:endParaRPr lang="fr-FR"/>
          </a:p>
        </p:txBody>
      </p:sp>
    </p:spTree>
    <p:extLst>
      <p:ext uri="{BB962C8B-B14F-4D97-AF65-F5344CB8AC3E}">
        <p14:creationId xmlns:p14="http://schemas.microsoft.com/office/powerpoint/2010/main" val="272881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EBB373C-A60B-44F0-84D5-29FA9B3DB1EE}" type="datetimeFigureOut">
              <a:rPr lang="fr-FR" smtClean="0"/>
              <a:t>11/05/2020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389606-476E-495F-B142-5305FCD1FD92}" type="slidenum">
              <a:rPr lang="fr-FR" smtClean="0"/>
              <a:t>‹N°›</a:t>
            </a:fld>
            <a:endParaRPr lang="fr-FR"/>
          </a:p>
        </p:txBody>
      </p:sp>
    </p:spTree>
    <p:extLst>
      <p:ext uri="{BB962C8B-B14F-4D97-AF65-F5344CB8AC3E}">
        <p14:creationId xmlns:p14="http://schemas.microsoft.com/office/powerpoint/2010/main" val="152314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EBB373C-A60B-44F0-84D5-29FA9B3DB1EE}" type="datetimeFigureOut">
              <a:rPr lang="fr-FR" smtClean="0"/>
              <a:t>11/05/2020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389606-476E-495F-B142-5305FCD1FD92}" type="slidenum">
              <a:rPr lang="fr-FR" smtClean="0"/>
              <a:t>‹N°›</a:t>
            </a:fld>
            <a:endParaRPr lang="fr-FR"/>
          </a:p>
        </p:txBody>
      </p:sp>
    </p:spTree>
    <p:extLst>
      <p:ext uri="{BB962C8B-B14F-4D97-AF65-F5344CB8AC3E}">
        <p14:creationId xmlns:p14="http://schemas.microsoft.com/office/powerpoint/2010/main" val="347801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EBB373C-A60B-44F0-84D5-29FA9B3DB1EE}" type="datetimeFigureOut">
              <a:rPr lang="fr-FR" smtClean="0"/>
              <a:t>11/05/2020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389606-476E-495F-B142-5305FCD1FD92}" type="slidenum">
              <a:rPr lang="fr-FR" smtClean="0"/>
              <a:t>‹N°›</a:t>
            </a:fld>
            <a:endParaRPr lang="fr-FR"/>
          </a:p>
        </p:txBody>
      </p:sp>
    </p:spTree>
    <p:extLst>
      <p:ext uri="{BB962C8B-B14F-4D97-AF65-F5344CB8AC3E}">
        <p14:creationId xmlns:p14="http://schemas.microsoft.com/office/powerpoint/2010/main" val="216162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EBB373C-A60B-44F0-84D5-29FA9B3DB1EE}" type="datetimeFigureOut">
              <a:rPr lang="fr-FR" smtClean="0"/>
              <a:t>11/05/2020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389606-476E-495F-B142-5305FCD1FD92}" type="slidenum">
              <a:rPr lang="fr-FR" smtClean="0"/>
              <a:t>‹N°›</a:t>
            </a:fld>
            <a:endParaRPr lang="fr-FR"/>
          </a:p>
        </p:txBody>
      </p:sp>
    </p:spTree>
    <p:extLst>
      <p:ext uri="{BB962C8B-B14F-4D97-AF65-F5344CB8AC3E}">
        <p14:creationId xmlns:p14="http://schemas.microsoft.com/office/powerpoint/2010/main" val="6062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EBB373C-A60B-44F0-84D5-29FA9B3DB1EE}" type="datetimeFigureOut">
              <a:rPr lang="fr-FR" smtClean="0"/>
              <a:t>11/05/2020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389606-476E-495F-B142-5305FCD1FD92}" type="slidenum">
              <a:rPr lang="fr-FR" smtClean="0"/>
              <a:t>‹N°›</a:t>
            </a:fld>
            <a:endParaRPr lang="fr-FR"/>
          </a:p>
        </p:txBody>
      </p:sp>
    </p:spTree>
    <p:extLst>
      <p:ext uri="{BB962C8B-B14F-4D97-AF65-F5344CB8AC3E}">
        <p14:creationId xmlns:p14="http://schemas.microsoft.com/office/powerpoint/2010/main" val="200184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EBB373C-A60B-44F0-84D5-29FA9B3DB1EE}" type="datetimeFigureOut">
              <a:rPr lang="fr-FR" smtClean="0"/>
              <a:t>11/05/2020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0389606-476E-495F-B142-5305FCD1FD92}" type="slidenum">
              <a:rPr lang="fr-FR" smtClean="0"/>
              <a:t>‹N°›</a:t>
            </a:fld>
            <a:endParaRPr lang="fr-FR"/>
          </a:p>
        </p:txBody>
      </p:sp>
    </p:spTree>
    <p:extLst>
      <p:ext uri="{BB962C8B-B14F-4D97-AF65-F5344CB8AC3E}">
        <p14:creationId xmlns:p14="http://schemas.microsoft.com/office/powerpoint/2010/main" val="196075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EBB373C-A60B-44F0-84D5-29FA9B3DB1EE}" type="datetimeFigureOut">
              <a:rPr lang="fr-FR" smtClean="0"/>
              <a:t>11/05/2020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0389606-476E-495F-B142-5305FCD1FD92}" type="slidenum">
              <a:rPr lang="fr-FR" smtClean="0"/>
              <a:t>‹N°›</a:t>
            </a:fld>
            <a:endParaRPr lang="fr-FR"/>
          </a:p>
        </p:txBody>
      </p:sp>
    </p:spTree>
    <p:extLst>
      <p:ext uri="{BB962C8B-B14F-4D97-AF65-F5344CB8AC3E}">
        <p14:creationId xmlns:p14="http://schemas.microsoft.com/office/powerpoint/2010/main" val="414565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EBB373C-A60B-44F0-84D5-29FA9B3DB1EE}" type="datetimeFigureOut">
              <a:rPr lang="fr-FR" smtClean="0"/>
              <a:t>11/05/2020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0389606-476E-495F-B142-5305FCD1FD92}" type="slidenum">
              <a:rPr lang="fr-FR" smtClean="0"/>
              <a:t>‹N°›</a:t>
            </a:fld>
            <a:endParaRPr lang="fr-FR"/>
          </a:p>
        </p:txBody>
      </p:sp>
    </p:spTree>
    <p:extLst>
      <p:ext uri="{BB962C8B-B14F-4D97-AF65-F5344CB8AC3E}">
        <p14:creationId xmlns:p14="http://schemas.microsoft.com/office/powerpoint/2010/main" val="73567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EBB373C-A60B-44F0-84D5-29FA9B3DB1EE}" type="datetimeFigureOut">
              <a:rPr lang="fr-FR" smtClean="0"/>
              <a:t>11/05/2020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389606-476E-495F-B142-5305FCD1FD92}" type="slidenum">
              <a:rPr lang="fr-FR" smtClean="0"/>
              <a:t>‹N°›</a:t>
            </a:fld>
            <a:endParaRPr lang="fr-FR"/>
          </a:p>
        </p:txBody>
      </p:sp>
    </p:spTree>
    <p:extLst>
      <p:ext uri="{BB962C8B-B14F-4D97-AF65-F5344CB8AC3E}">
        <p14:creationId xmlns:p14="http://schemas.microsoft.com/office/powerpoint/2010/main" val="174652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EBB373C-A60B-44F0-84D5-29FA9B3DB1EE}" type="datetimeFigureOut">
              <a:rPr lang="fr-FR" smtClean="0"/>
              <a:t>11/05/2020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389606-476E-495F-B142-5305FCD1FD92}" type="slidenum">
              <a:rPr lang="fr-FR" smtClean="0"/>
              <a:t>‹N°›</a:t>
            </a:fld>
            <a:endParaRPr lang="fr-FR"/>
          </a:p>
        </p:txBody>
      </p:sp>
    </p:spTree>
    <p:extLst>
      <p:ext uri="{BB962C8B-B14F-4D97-AF65-F5344CB8AC3E}">
        <p14:creationId xmlns:p14="http://schemas.microsoft.com/office/powerpoint/2010/main" val="375564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B373C-A60B-44F0-84D5-29FA9B3DB1EE}" type="datetimeFigureOut">
              <a:rPr lang="fr-FR" smtClean="0"/>
              <a:t>11/05/2020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89606-476E-495F-B142-5305FCD1FD92}" type="slidenum">
              <a:rPr lang="fr-FR" smtClean="0"/>
              <a:t>‹N°›</a:t>
            </a:fld>
            <a:endParaRPr lang="fr-FR"/>
          </a:p>
        </p:txBody>
      </p:sp>
    </p:spTree>
    <p:extLst>
      <p:ext uri="{BB962C8B-B14F-4D97-AF65-F5344CB8AC3E}">
        <p14:creationId xmlns:p14="http://schemas.microsoft.com/office/powerpoint/2010/main" val="3372167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r.wikipedia.org/wiki/Cancer" TargetMode="External"/><Relationship Id="rId7" Type="http://schemas.openxmlformats.org/officeDocument/2006/relationships/image" Target="../media/image1.png"/><Relationship Id="rId2" Type="http://schemas.openxmlformats.org/officeDocument/2006/relationships/hyperlink" Target="https://fr.wikipedia.org/wiki/Th%C3%A9rapie" TargetMode="External"/><Relationship Id="rId1" Type="http://schemas.openxmlformats.org/officeDocument/2006/relationships/slideLayout" Target="../slideLayouts/slideLayout2.xml"/><Relationship Id="rId6" Type="http://schemas.openxmlformats.org/officeDocument/2006/relationships/hyperlink" Target="https://fr.wikipedia.org/wiki/Chimioth%C3%A9rapie" TargetMode="External"/><Relationship Id="rId5" Type="http://schemas.openxmlformats.org/officeDocument/2006/relationships/hyperlink" Target="https://fr.wikipedia.org/wiki/Chirurgie" TargetMode="External"/><Relationship Id="rId4" Type="http://schemas.openxmlformats.org/officeDocument/2006/relationships/hyperlink" Target="https://fr.wikipedia.org/wiki/Rayonnement_ionisan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r.wikipedia.org/wiki/M%C3%A9tastase_osseuse" TargetMode="External"/><Relationship Id="rId2" Type="http://schemas.openxmlformats.org/officeDocument/2006/relationships/hyperlink" Target="https://fr.wikipedia.org/wiki/Antalgique" TargetMode="External"/><Relationship Id="rId1" Type="http://schemas.openxmlformats.org/officeDocument/2006/relationships/slideLayout" Target="../slideLayouts/slideLayout2.xml"/><Relationship Id="rId5" Type="http://schemas.openxmlformats.org/officeDocument/2006/relationships/hyperlink" Target="https://fr.wikipedia.org/w/index.php?title=D%C3%A9compressive&amp;action=edit&amp;redlink=1" TargetMode="External"/><Relationship Id="rId4" Type="http://schemas.openxmlformats.org/officeDocument/2006/relationships/hyperlink" Target="https://fr.wikipedia.org/wiki/H%C3%A9mostatiqu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r.wikipedia.org/wiki/Hormonoth%C3%A9rapie" TargetMode="External"/><Relationship Id="rId2" Type="http://schemas.openxmlformats.org/officeDocument/2006/relationships/hyperlink" Target="https://fr.wikipedia.org/wiki/Chimioth%C3%A9rapi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fr.wikipedia.org/wiki/Sein" TargetMode="External"/><Relationship Id="rId7" Type="http://schemas.openxmlformats.org/officeDocument/2006/relationships/hyperlink" Target="https://fr.wikipedia.org/wiki/Proton" TargetMode="External"/><Relationship Id="rId2" Type="http://schemas.openxmlformats.org/officeDocument/2006/relationships/hyperlink" Target="https://fr.wikipedia.org/wiki/Gray_(unit%C3%A9)" TargetMode="External"/><Relationship Id="rId1" Type="http://schemas.openxmlformats.org/officeDocument/2006/relationships/slideLayout" Target="../slideLayouts/slideLayout2.xml"/><Relationship Id="rId6" Type="http://schemas.openxmlformats.org/officeDocument/2006/relationships/hyperlink" Target="https://fr.wikipedia.org/wiki/Neutron" TargetMode="External"/><Relationship Id="rId5" Type="http://schemas.openxmlformats.org/officeDocument/2006/relationships/hyperlink" Target="https://fr.wikipedia.org/wiki/%C3%89lectron" TargetMode="External"/><Relationship Id="rId4" Type="http://schemas.openxmlformats.org/officeDocument/2006/relationships/hyperlink" Target="https://fr.wikipedia.org/wiki/Phot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fr.wikipedia.org/wiki/Tomographie_par_%C3%A9mission_de_positons" TargetMode="External"/><Relationship Id="rId3" Type="http://schemas.openxmlformats.org/officeDocument/2006/relationships/hyperlink" Target="https://fr.wikipedia.org/wiki/Marie_Curie" TargetMode="External"/><Relationship Id="rId7" Type="http://schemas.openxmlformats.org/officeDocument/2006/relationships/hyperlink" Target="https://fr.wikipedia.org/wiki/Physicien_m%C3%A9dical" TargetMode="External"/><Relationship Id="rId2" Type="http://schemas.openxmlformats.org/officeDocument/2006/relationships/hyperlink" Target="https://fr.wikipedia.org/wiki/XXe_si%C3%A8cle" TargetMode="External"/><Relationship Id="rId1" Type="http://schemas.openxmlformats.org/officeDocument/2006/relationships/slideLayout" Target="../slideLayouts/slideLayout2.xml"/><Relationship Id="rId6" Type="http://schemas.openxmlformats.org/officeDocument/2006/relationships/hyperlink" Target="https://fr.wikipedia.org/wiki/Acc%C3%A9l%C3%A9rateur_lin%C3%A9aire" TargetMode="External"/><Relationship Id="rId5" Type="http://schemas.openxmlformats.org/officeDocument/2006/relationships/hyperlink" Target="https://fr.wikipedia.org/wiki/C%C3%A9sium" TargetMode="External"/><Relationship Id="rId4" Type="http://schemas.openxmlformats.org/officeDocument/2006/relationships/hyperlink" Target="https://fr.wikipedia.org/wiki/Cobal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r.wikipedia.org/wiki/Radioactivit%C3%A9_gamma" TargetMode="External"/><Relationship Id="rId7" Type="http://schemas.openxmlformats.org/officeDocument/2006/relationships/hyperlink" Target="https://fr.wikipedia.org/wiki/%C3%89lectron" TargetMode="External"/><Relationship Id="rId2" Type="http://schemas.openxmlformats.org/officeDocument/2006/relationships/hyperlink" Target="https://fr.wikipedia.org/wiki/Cobalt" TargetMode="External"/><Relationship Id="rId1" Type="http://schemas.openxmlformats.org/officeDocument/2006/relationships/slideLayout" Target="../slideLayouts/slideLayout2.xml"/><Relationship Id="rId6" Type="http://schemas.openxmlformats.org/officeDocument/2006/relationships/hyperlink" Target="https://fr.wikipedia.org/wiki/Rayons_X" TargetMode="External"/><Relationship Id="rId5" Type="http://schemas.openxmlformats.org/officeDocument/2006/relationships/hyperlink" Target="https://fr.wikipedia.org/wiki/Acc%C3%A9l%C3%A9rateur_lin%C3%A9aire" TargetMode="External"/><Relationship Id="rId4" Type="http://schemas.openxmlformats.org/officeDocument/2006/relationships/hyperlink" Target="https://fr.wikipedia.org/wiki/Cobalt_6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2475707"/>
          </a:xfrm>
        </p:spPr>
        <p:txBody>
          <a:bodyPr/>
          <a:lstStyle/>
          <a:p>
            <a:r>
              <a:rPr lang="fr-FR" dirty="0"/>
              <a:t>Place  de la  Radiothérapie dans la prise en charge des cancers urologiques</a:t>
            </a:r>
          </a:p>
        </p:txBody>
      </p:sp>
      <p:sp>
        <p:nvSpPr>
          <p:cNvPr id="3" name="Sous-titre 2"/>
          <p:cNvSpPr>
            <a:spLocks noGrp="1"/>
          </p:cNvSpPr>
          <p:nvPr>
            <p:ph type="subTitle" idx="1"/>
          </p:nvPr>
        </p:nvSpPr>
        <p:spPr/>
        <p:txBody>
          <a:bodyPr/>
          <a:lstStyle/>
          <a:p>
            <a:r>
              <a:rPr lang="fr-FR" dirty="0"/>
              <a:t>Présente par :Dr L NAOUN</a:t>
            </a:r>
          </a:p>
          <a:p>
            <a:r>
              <a:rPr lang="fr-FR" sz="2400" dirty="0"/>
              <a:t>Médecin chef du service de radiothérapie</a:t>
            </a:r>
          </a:p>
        </p:txBody>
      </p:sp>
    </p:spTree>
    <p:extLst>
      <p:ext uri="{BB962C8B-B14F-4D97-AF65-F5344CB8AC3E}">
        <p14:creationId xmlns:p14="http://schemas.microsoft.com/office/powerpoint/2010/main" val="3264255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cap="all" dirty="0"/>
              <a:t>LA RADIOTHÉRAPIE CONFORMATIONNELLE AVEC MODULATION D’INTENSITÉ</a:t>
            </a:r>
            <a:endParaRPr lang="fr-FR" sz="3200" dirty="0"/>
          </a:p>
        </p:txBody>
      </p:sp>
      <p:sp>
        <p:nvSpPr>
          <p:cNvPr id="3" name="Espace réservé du contenu 2"/>
          <p:cNvSpPr>
            <a:spLocks noGrp="1"/>
          </p:cNvSpPr>
          <p:nvPr>
            <p:ph sz="half" idx="1"/>
          </p:nvPr>
        </p:nvSpPr>
        <p:spPr/>
        <p:txBody>
          <a:bodyPr>
            <a:normAutofit lnSpcReduction="10000"/>
          </a:bodyPr>
          <a:lstStyle/>
          <a:p>
            <a:r>
              <a:rPr lang="fr-FR" dirty="0"/>
              <a:t>Cette technique consiste à faire varier la forme du faisceau au cours d’une même séance pour s’adapter précisément au volume à traiter (une tumeur en forme de fer à cheval située autour de la moelle épinière par exemple).</a:t>
            </a:r>
          </a:p>
        </p:txBody>
      </p:sp>
      <p:sp>
        <p:nvSpPr>
          <p:cNvPr id="4" name="Espace réservé du contenu 3"/>
          <p:cNvSpPr>
            <a:spLocks noGrp="1"/>
          </p:cNvSpPr>
          <p:nvPr>
            <p:ph sz="half" idx="2"/>
          </p:nvPr>
        </p:nvSpPr>
        <p:spPr/>
        <p:txBody>
          <a:bodyPr>
            <a:normAutofit lnSpcReduction="10000"/>
          </a:bodyPr>
          <a:lstStyle/>
          <a:p>
            <a:endParaRPr lang="fr-FR"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412583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01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fontScale="90000"/>
          </a:bodyPr>
          <a:lstStyle/>
          <a:p>
            <a:r>
              <a:rPr lang="fr-FR" sz="4000" b="1" cap="all" dirty="0"/>
              <a:t>LA RADIOTHÉRAPIE GUIDÉE PAR L’IMAGE</a:t>
            </a:r>
            <a:endParaRPr lang="fr-FR" dirty="0"/>
          </a:p>
        </p:txBody>
      </p:sp>
      <p:sp>
        <p:nvSpPr>
          <p:cNvPr id="3" name="Espace réservé du contenu 2"/>
          <p:cNvSpPr>
            <a:spLocks noGrp="1"/>
          </p:cNvSpPr>
          <p:nvPr>
            <p:ph sz="half" idx="1"/>
          </p:nvPr>
        </p:nvSpPr>
        <p:spPr/>
        <p:txBody>
          <a:bodyPr/>
          <a:lstStyle/>
          <a:p>
            <a:r>
              <a:rPr lang="fr-FR" dirty="0"/>
              <a:t>Un dispositif radiologique est intégré à l’accélérateur de particules, ce qui permet de contrôler la position exacte de la zone à traiter d’une séance à l’autre.</a:t>
            </a:r>
          </a:p>
          <a:p>
            <a:endParaRPr lang="fr-FR"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2707" y="1700808"/>
            <a:ext cx="3889585" cy="38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28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050904" cy="1143000"/>
          </a:xfrm>
        </p:spPr>
        <p:txBody>
          <a:bodyPr>
            <a:noAutofit/>
          </a:bodyPr>
          <a:lstStyle/>
          <a:p>
            <a:pPr algn="l"/>
            <a:r>
              <a:rPr lang="fr-FR" sz="3200" cap="all" dirty="0"/>
              <a:t>LA RADIOTHÉRAPIE ASSERVIE À LA RESPIRATION</a:t>
            </a:r>
            <a:endParaRPr lang="fr-FR" sz="3200" dirty="0"/>
          </a:p>
        </p:txBody>
      </p:sp>
      <p:sp>
        <p:nvSpPr>
          <p:cNvPr id="3" name="Espace réservé du contenu 2"/>
          <p:cNvSpPr>
            <a:spLocks noGrp="1"/>
          </p:cNvSpPr>
          <p:nvPr>
            <p:ph idx="1"/>
          </p:nvPr>
        </p:nvSpPr>
        <p:spPr>
          <a:xfrm>
            <a:off x="457200" y="2060848"/>
            <a:ext cx="8229600" cy="4065315"/>
          </a:xfrm>
        </p:spPr>
        <p:txBody>
          <a:bodyPr>
            <a:normAutofit fontScale="77500" lnSpcReduction="20000"/>
          </a:bodyPr>
          <a:lstStyle/>
          <a:p>
            <a:r>
              <a:rPr lang="fr-FR" dirty="0"/>
              <a:t>Il s’agit de prendre en compte les mouvements de la respiration pendant l’irradiation du thorax ou du haut de l’abdomen par exemple. Il existe plusieurs solutions :</a:t>
            </a:r>
          </a:p>
          <a:p>
            <a:r>
              <a:rPr lang="fr-FR" dirty="0"/>
              <a:t>demander au patient, qui visualise sa respiration sur un écran, de la bloquer pendant quelques dizaines de secondes, à un moment précis de son inspiration ;</a:t>
            </a:r>
          </a:p>
          <a:p>
            <a:r>
              <a:rPr lang="fr-FR" dirty="0"/>
              <a:t>laisser le patient respirer normalement et n’irradier la tumeur que quand elle se présente devant le faisceau d’irradiation (c’est qu’on appelle aussi le « </a:t>
            </a:r>
            <a:r>
              <a:rPr lang="fr-FR" dirty="0" err="1"/>
              <a:t>gating</a:t>
            </a:r>
            <a:r>
              <a:rPr lang="fr-FR" dirty="0"/>
              <a:t> », du mot « </a:t>
            </a:r>
            <a:r>
              <a:rPr lang="fr-FR" dirty="0" err="1"/>
              <a:t>gate</a:t>
            </a:r>
            <a:r>
              <a:rPr lang="fr-FR" dirty="0"/>
              <a:t> », c’est-à-dire porte en anglais) ;</a:t>
            </a:r>
          </a:p>
          <a:p>
            <a:r>
              <a:rPr lang="fr-FR" dirty="0"/>
              <a:t>ou encore faire suivre les mouvements de la tumeur par le faisceau d’irradiation lui-même ; on parle de « </a:t>
            </a:r>
            <a:r>
              <a:rPr lang="fr-FR" dirty="0" err="1"/>
              <a:t>tracking</a:t>
            </a:r>
            <a:r>
              <a:rPr lang="fr-FR" dirty="0"/>
              <a:t>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8640"/>
            <a:ext cx="312799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95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cap="all" dirty="0"/>
              <a:t>LA RADIOTHÉRAPIE STÉRÉOTAXIQUE</a:t>
            </a:r>
            <a:endParaRPr lang="fr-FR" dirty="0"/>
          </a:p>
        </p:txBody>
      </p:sp>
      <p:sp>
        <p:nvSpPr>
          <p:cNvPr id="5" name="Espace réservé du contenu 4"/>
          <p:cNvSpPr>
            <a:spLocks noGrp="1"/>
          </p:cNvSpPr>
          <p:nvPr>
            <p:ph sz="half" idx="1"/>
          </p:nvPr>
        </p:nvSpPr>
        <p:spPr/>
        <p:txBody>
          <a:bodyPr>
            <a:normAutofit fontScale="85000" lnSpcReduction="20000"/>
          </a:bodyPr>
          <a:lstStyle/>
          <a:p>
            <a:pPr marL="0" indent="0">
              <a:buNone/>
            </a:pPr>
            <a:r>
              <a:rPr lang="fr-FR" dirty="0"/>
              <a:t>C’est une technique de haute précision basée sur l’utilisation de microfaisceaux convergents permettant d’irradier à haute dose de très petits volumes. Elle est utilisée pour traiter certaines tumeurs cérébrales par exemple. Cette technique peut être réalisée soit à l’aide d’une machine dédiée (gamma-</a:t>
            </a:r>
            <a:r>
              <a:rPr lang="fr-FR" dirty="0" err="1"/>
              <a:t>knife</a:t>
            </a:r>
            <a:r>
              <a:rPr lang="fr-FR" dirty="0"/>
              <a:t>), soit avec un accélérateur linéaire muni de cônes cylindriques de diamètre modulable. On parle aussi de </a:t>
            </a:r>
            <a:r>
              <a:rPr lang="fr-FR" dirty="0" err="1"/>
              <a:t>radiochirurgie</a:t>
            </a:r>
            <a:r>
              <a:rPr lang="fr-FR" dirty="0"/>
              <a:t>.</a:t>
            </a: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15341" y="1844824"/>
            <a:ext cx="330431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37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cap="all" dirty="0"/>
              <a:t>LA TOMOTHÉRAPIE</a:t>
            </a:r>
            <a:endParaRPr lang="fr-FR" dirty="0"/>
          </a:p>
        </p:txBody>
      </p:sp>
      <p:sp>
        <p:nvSpPr>
          <p:cNvPr id="3" name="Espace réservé du contenu 2"/>
          <p:cNvSpPr>
            <a:spLocks noGrp="1"/>
          </p:cNvSpPr>
          <p:nvPr>
            <p:ph sz="half" idx="1"/>
          </p:nvPr>
        </p:nvSpPr>
        <p:spPr>
          <a:xfrm>
            <a:off x="457200" y="1600200"/>
            <a:ext cx="4330824" cy="4525963"/>
          </a:xfrm>
        </p:spPr>
        <p:txBody>
          <a:bodyPr>
            <a:normAutofit fontScale="85000" lnSpcReduction="10000"/>
          </a:bodyPr>
          <a:lstStyle/>
          <a:p>
            <a:r>
              <a:rPr lang="fr-FR" dirty="0"/>
              <a:t>C’est une technique qui consiste à coupler un scanner et un accélérateur de particules miniaturisé qui tourne autour du patient en « spirale », pendant que la table de radiologie se déplace longitudinalement. L’appareil est aussi capable de faire varier son ouverture au cours de l’irradiation permettant une radiothérapie avec modulation d’intensité.</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844824"/>
            <a:ext cx="358641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76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cap="all" dirty="0"/>
              <a:t>LE CYBERKNIFE</a:t>
            </a:r>
            <a:endParaRPr lang="fr-FR" sz="3600" dirty="0"/>
          </a:p>
        </p:txBody>
      </p:sp>
      <p:sp>
        <p:nvSpPr>
          <p:cNvPr id="3" name="Espace réservé du contenu 2"/>
          <p:cNvSpPr>
            <a:spLocks noGrp="1"/>
          </p:cNvSpPr>
          <p:nvPr>
            <p:ph sz="half" idx="1"/>
          </p:nvPr>
        </p:nvSpPr>
        <p:spPr/>
        <p:txBody>
          <a:bodyPr>
            <a:normAutofit fontScale="62500" lnSpcReduction="20000"/>
          </a:bodyPr>
          <a:lstStyle/>
          <a:p>
            <a:pPr marL="0" indent="0">
              <a:buNone/>
            </a:pPr>
            <a:endParaRPr lang="fr-FR" b="1" cap="all" dirty="0"/>
          </a:p>
          <a:p>
            <a:r>
              <a:rPr lang="fr-FR" dirty="0"/>
              <a:t>C’est un nouveau système de </a:t>
            </a:r>
            <a:r>
              <a:rPr lang="fr-FR" dirty="0" err="1"/>
              <a:t>radiochirurgie</a:t>
            </a:r>
            <a:r>
              <a:rPr lang="fr-FR" dirty="0"/>
              <a:t> qui utilise la robotique pour traiter des tumeurs dans tout le corps. Elle consiste en un petit accélérateur linéaire, tenu par un robot capable de le déplacer dans toutes les directions possibles.</a:t>
            </a:r>
            <a:br>
              <a:rPr lang="fr-FR" dirty="0"/>
            </a:br>
            <a:r>
              <a:rPr lang="fr-FR" dirty="0"/>
              <a:t>Les faisceaux produits par cet appareil sont assez petits, mais ils peuvent être multipliés quasiment à l’infini et varier tous les angles de tir. Cela permet de focaliser la dose d’irradiation en minimisant l’impact sur les tissus sains avoisinants. Cette technique permet de traiter des tumeurs de taille limitée.</a:t>
            </a:r>
          </a:p>
          <a:p>
            <a:endParaRPr lang="fr-FR" dirty="0"/>
          </a:p>
        </p:txBody>
      </p:sp>
      <p:sp>
        <p:nvSpPr>
          <p:cNvPr id="4" name="Espace réservé du contenu 3"/>
          <p:cNvSpPr>
            <a:spLocks noGrp="1"/>
          </p:cNvSpPr>
          <p:nvPr>
            <p:ph sz="half" idx="2"/>
          </p:nvPr>
        </p:nvSpPr>
        <p:spPr/>
        <p:txBody>
          <a:bodyPr>
            <a:normAutofit fontScale="62500" lnSpcReduction="20000"/>
          </a:bodyPr>
          <a:lstStyle/>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484784"/>
            <a:ext cx="432048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16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cap="all" dirty="0"/>
              <a:t>LA PROTONTHÉRAPIE</a:t>
            </a:r>
            <a:endParaRPr lang="fr-FR" sz="3600" dirty="0"/>
          </a:p>
        </p:txBody>
      </p:sp>
      <p:sp>
        <p:nvSpPr>
          <p:cNvPr id="3" name="Espace réservé du contenu 2"/>
          <p:cNvSpPr>
            <a:spLocks noGrp="1"/>
          </p:cNvSpPr>
          <p:nvPr>
            <p:ph sz="half" idx="1"/>
          </p:nvPr>
        </p:nvSpPr>
        <p:spPr/>
        <p:txBody>
          <a:bodyPr>
            <a:normAutofit fontScale="85000" lnSpcReduction="20000"/>
          </a:bodyPr>
          <a:lstStyle/>
          <a:p>
            <a:pPr marL="0" indent="0">
              <a:buNone/>
            </a:pPr>
            <a:r>
              <a:rPr lang="fr-FR" dirty="0"/>
              <a:t>cette technique utilise elle un faisceau de protons. Le recours à des protons permet de réduire la dose déposée dans les tissus traversés avant la tumeur, et de ne pas irradier les tissus situés derrière la tumeur.</a:t>
            </a:r>
            <a:br>
              <a:rPr lang="fr-FR" dirty="0"/>
            </a:br>
            <a:r>
              <a:rPr lang="fr-FR" dirty="0"/>
              <a:t>On les utilise pour traiter certaines tumeurs de l’œil et de la base du crâne notamment. L’évaluation d’un autre type de particules, les ions carbone, est par ailleurs en cours.</a:t>
            </a:r>
          </a:p>
        </p:txBody>
      </p:sp>
      <p:sp>
        <p:nvSpPr>
          <p:cNvPr id="4" name="Espace réservé du contenu 3"/>
          <p:cNvSpPr>
            <a:spLocks noGrp="1"/>
          </p:cNvSpPr>
          <p:nvPr>
            <p:ph sz="half" idx="2"/>
          </p:nvPr>
        </p:nvSpPr>
        <p:spPr/>
        <p:txBody>
          <a:bodyPr>
            <a:normAutofit fontScale="85000" lnSpcReduction="20000"/>
          </a:bodyPr>
          <a:lstStyle/>
          <a:p>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00808"/>
            <a:ext cx="388843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89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Curiethérapie</a:t>
            </a:r>
            <a:br>
              <a:rPr lang="fr-FR" dirty="0"/>
            </a:br>
            <a:endParaRPr lang="fr-FR" dirty="0"/>
          </a:p>
        </p:txBody>
      </p:sp>
      <p:sp>
        <p:nvSpPr>
          <p:cNvPr id="3" name="Espace réservé du contenu 2"/>
          <p:cNvSpPr>
            <a:spLocks noGrp="1"/>
          </p:cNvSpPr>
          <p:nvPr>
            <p:ph idx="1"/>
          </p:nvPr>
        </p:nvSpPr>
        <p:spPr>
          <a:xfrm>
            <a:off x="457200" y="1412776"/>
            <a:ext cx="8229600" cy="4713387"/>
          </a:xfrm>
        </p:spPr>
        <p:txBody>
          <a:bodyPr>
            <a:normAutofit fontScale="85000" lnSpcReduction="20000"/>
          </a:bodyPr>
          <a:lstStyle/>
          <a:p>
            <a:pPr marL="0" indent="0">
              <a:buNone/>
            </a:pPr>
            <a:endParaRPr lang="fr-FR" dirty="0"/>
          </a:p>
          <a:p>
            <a:pPr marL="0" indent="0">
              <a:buNone/>
            </a:pPr>
            <a:r>
              <a:rPr lang="fr-FR" dirty="0"/>
              <a:t> la source radioactive est placée pendant une durée limitée (le plus souvent quelques heures) ou définitivement, à l'intérieur du malade, dans la tumeur ou dans une cavité à son contact. Trois techniques principales, elles-mêmes se subdivisent en sous-techniques suivant leur débit de dose (bas débit et haut débit) et leur type de chargement (manuel ou différé). Il s'agit de</a:t>
            </a:r>
          </a:p>
          <a:p>
            <a:pPr>
              <a:buFont typeface="Arial" charset="0"/>
              <a:buChar char="•"/>
            </a:pPr>
            <a:r>
              <a:rPr lang="fr-FR" dirty="0"/>
              <a:t>la curiethérapie interstitielle</a:t>
            </a:r>
          </a:p>
          <a:p>
            <a:pPr>
              <a:buFont typeface="Arial" charset="0"/>
              <a:buChar char="•"/>
            </a:pPr>
            <a:r>
              <a:rPr lang="fr-FR" dirty="0"/>
              <a:t> la curiethérapie </a:t>
            </a:r>
            <a:r>
              <a:rPr lang="fr-FR" dirty="0" err="1"/>
              <a:t>endocavitaire</a:t>
            </a:r>
            <a:r>
              <a:rPr lang="fr-FR" dirty="0"/>
              <a:t> </a:t>
            </a:r>
          </a:p>
          <a:p>
            <a:pPr>
              <a:buFont typeface="Arial" charset="0"/>
              <a:buChar char="•"/>
            </a:pPr>
            <a:r>
              <a:rPr lang="fr-FR" dirty="0"/>
              <a:t> la curiethérapie </a:t>
            </a:r>
            <a:r>
              <a:rPr lang="fr-FR" dirty="0" err="1"/>
              <a:t>endoluminale</a:t>
            </a:r>
            <a:r>
              <a:rPr lang="fr-FR" dirty="0"/>
              <a:t>.</a:t>
            </a:r>
          </a:p>
          <a:p>
            <a:endParaRPr lang="fr-FR" dirty="0"/>
          </a:p>
        </p:txBody>
      </p:sp>
    </p:spTree>
    <p:extLst>
      <p:ext uri="{BB962C8B-B14F-4D97-AF65-F5344CB8AC3E}">
        <p14:creationId xmlns:p14="http://schemas.microsoft.com/office/powerpoint/2010/main" val="3517647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Indication</a:t>
            </a:r>
          </a:p>
        </p:txBody>
      </p:sp>
      <p:sp>
        <p:nvSpPr>
          <p:cNvPr id="3" name="Espace réservé du contenu 2"/>
          <p:cNvSpPr>
            <a:spLocks noGrp="1"/>
          </p:cNvSpPr>
          <p:nvPr>
            <p:ph idx="1"/>
          </p:nvPr>
        </p:nvSpPr>
        <p:spPr/>
        <p:txBody>
          <a:bodyPr/>
          <a:lstStyle/>
          <a:p>
            <a:r>
              <a:rPr lang="fr-FR" dirty="0"/>
              <a:t>En fonction du type de la tumeur, de sa localisation, de sa taille, de son extension et de son stade, de l'état général du patient et des symptômes associés, on distingue trois situations très différentes dans lesquelles on va utiliser la radiothérapie dans des buts bien précis :</a:t>
            </a:r>
          </a:p>
          <a:p>
            <a:endParaRPr lang="fr-FR" dirty="0"/>
          </a:p>
        </p:txBody>
      </p:sp>
    </p:spTree>
    <p:extLst>
      <p:ext uri="{BB962C8B-B14F-4D97-AF65-F5344CB8AC3E}">
        <p14:creationId xmlns:p14="http://schemas.microsoft.com/office/powerpoint/2010/main" val="2704751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Radiothérapie curative</a:t>
            </a:r>
            <a:br>
              <a:rPr lang="fr-FR" dirty="0"/>
            </a:br>
            <a:endParaRPr lang="fr-FR" dirty="0"/>
          </a:p>
        </p:txBody>
      </p:sp>
      <p:sp>
        <p:nvSpPr>
          <p:cNvPr id="3" name="Espace réservé du contenu 2"/>
          <p:cNvSpPr>
            <a:spLocks noGrp="1"/>
          </p:cNvSpPr>
          <p:nvPr>
            <p:ph idx="1"/>
          </p:nvPr>
        </p:nvSpPr>
        <p:spPr>
          <a:xfrm>
            <a:off x="457200" y="1196752"/>
            <a:ext cx="8229600" cy="4929411"/>
          </a:xfrm>
        </p:spPr>
        <p:txBody>
          <a:bodyPr>
            <a:normAutofit fontScale="85000" lnSpcReduction="10000"/>
          </a:bodyPr>
          <a:lstStyle/>
          <a:p>
            <a:r>
              <a:rPr lang="fr-FR" dirty="0"/>
              <a:t>Comme son nom l'indique, l'objectif est d'irradier toutes les cellules cancéreuses afin d'entraîner le contrôle voire la guérison du cancer. Cela implique l'absence de lésions à distance. Elle est indiquée dans environ la moitié des irradiations. Elle peut être utilisée seule ou en association avec la chirurgie ou la chimiothérapie.</a:t>
            </a:r>
          </a:p>
          <a:p>
            <a:r>
              <a:rPr lang="fr-FR" dirty="0"/>
              <a:t>En ce qui concerne la radiothérapie externe, le protocole habituel délivre une dose de 10 Gy par semaine à raison de 5 séances de 2 Gy par jour. La dose totale délivrée par ce type de traitement varie selon les cas de 30 à 70 Gy, voire jusqu'à 80 Gy.</a:t>
            </a:r>
          </a:p>
          <a:p>
            <a:endParaRPr lang="fr-FR" dirty="0"/>
          </a:p>
        </p:txBody>
      </p:sp>
    </p:spTree>
    <p:extLst>
      <p:ext uri="{BB962C8B-B14F-4D97-AF65-F5344CB8AC3E}">
        <p14:creationId xmlns:p14="http://schemas.microsoft.com/office/powerpoint/2010/main" val="169250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introduction</a:t>
            </a:r>
          </a:p>
        </p:txBody>
      </p:sp>
      <p:sp>
        <p:nvSpPr>
          <p:cNvPr id="3" name="Espace réservé du contenu 2"/>
          <p:cNvSpPr>
            <a:spLocks noGrp="1"/>
          </p:cNvSpPr>
          <p:nvPr>
            <p:ph idx="1"/>
          </p:nvPr>
        </p:nvSpPr>
        <p:spPr>
          <a:xfrm>
            <a:off x="539552" y="1556792"/>
            <a:ext cx="8219256" cy="4385788"/>
          </a:xfrm>
        </p:spPr>
        <p:txBody>
          <a:bodyPr>
            <a:noAutofit/>
          </a:bodyPr>
          <a:lstStyle/>
          <a:p>
            <a:pPr>
              <a:lnSpc>
                <a:spcPct val="115000"/>
              </a:lnSpc>
              <a:spcBef>
                <a:spcPts val="600"/>
              </a:spcBef>
              <a:spcAft>
                <a:spcPts val="600"/>
              </a:spcAft>
            </a:pPr>
            <a:r>
              <a:rPr lang="fr-FR" sz="2400" dirty="0">
                <a:solidFill>
                  <a:srgbClr val="222222"/>
                </a:solidFill>
                <a:effectLst/>
                <a:latin typeface="Arial"/>
                <a:ea typeface="Times New Roman"/>
                <a:cs typeface="Arial"/>
              </a:rPr>
              <a:t>La </a:t>
            </a:r>
            <a:r>
              <a:rPr lang="fr-FR" sz="2400" b="1" dirty="0">
                <a:solidFill>
                  <a:srgbClr val="222222"/>
                </a:solidFill>
                <a:effectLst/>
                <a:latin typeface="Arial"/>
                <a:ea typeface="Times New Roman"/>
                <a:cs typeface="Arial"/>
              </a:rPr>
              <a:t>radiothérapie</a:t>
            </a:r>
            <a:r>
              <a:rPr lang="fr-FR" sz="2400" dirty="0">
                <a:solidFill>
                  <a:srgbClr val="222222"/>
                </a:solidFill>
                <a:effectLst/>
                <a:latin typeface="Arial"/>
                <a:ea typeface="Times New Roman"/>
                <a:cs typeface="Arial"/>
              </a:rPr>
              <a:t> est une méthode de </a:t>
            </a:r>
            <a:r>
              <a:rPr lang="fr-FR" sz="2400" u="none" strike="noStrike" dirty="0">
                <a:solidFill>
                  <a:srgbClr val="0B0080"/>
                </a:solidFill>
                <a:effectLst/>
                <a:latin typeface="Arial"/>
                <a:ea typeface="Times New Roman"/>
                <a:cs typeface="Arial"/>
                <a:hlinkClick r:id="rId2" tooltip="Thérapie"/>
              </a:rPr>
              <a:t>traitement</a:t>
            </a:r>
            <a:r>
              <a:rPr lang="fr-FR" sz="2400" dirty="0">
                <a:solidFill>
                  <a:srgbClr val="222222"/>
                </a:solidFill>
                <a:effectLst/>
                <a:latin typeface="Arial"/>
                <a:ea typeface="Times New Roman"/>
                <a:cs typeface="Arial"/>
              </a:rPr>
              <a:t> locorégional des </a:t>
            </a:r>
            <a:r>
              <a:rPr lang="fr-FR" sz="2400" u="none" strike="noStrike" dirty="0">
                <a:solidFill>
                  <a:srgbClr val="0B0080"/>
                </a:solidFill>
                <a:effectLst/>
                <a:latin typeface="Arial"/>
                <a:ea typeface="Times New Roman"/>
                <a:cs typeface="Arial"/>
                <a:hlinkClick r:id="rId3" tooltip="Cancer"/>
              </a:rPr>
              <a:t>cancers</a:t>
            </a:r>
            <a:r>
              <a:rPr lang="fr-FR" sz="2400" dirty="0">
                <a:solidFill>
                  <a:srgbClr val="222222"/>
                </a:solidFill>
                <a:effectLst/>
                <a:latin typeface="Arial"/>
                <a:ea typeface="Times New Roman"/>
                <a:cs typeface="Arial"/>
              </a:rPr>
              <a:t>, utilisant des </a:t>
            </a:r>
            <a:r>
              <a:rPr lang="fr-FR" sz="2400" u="none" strike="noStrike" dirty="0">
                <a:solidFill>
                  <a:srgbClr val="0B0080"/>
                </a:solidFill>
                <a:effectLst/>
                <a:latin typeface="Arial"/>
                <a:ea typeface="Times New Roman"/>
                <a:cs typeface="Arial"/>
                <a:hlinkClick r:id="rId4" tooltip="Rayonnement ionisant"/>
              </a:rPr>
              <a:t>radiations</a:t>
            </a:r>
            <a:r>
              <a:rPr lang="fr-FR" sz="2400" dirty="0">
                <a:solidFill>
                  <a:srgbClr val="222222"/>
                </a:solidFill>
                <a:effectLst/>
                <a:latin typeface="Arial"/>
                <a:ea typeface="Times New Roman"/>
                <a:cs typeface="Arial"/>
              </a:rPr>
              <a:t> pour détruire les cellules cancéreuses en bloquant leur capacité à se multiplier tout en épargnant les tissus sains périphériques.</a:t>
            </a:r>
            <a:endParaRPr lang="fr-FR" sz="2400" dirty="0">
              <a:ea typeface="Calibri"/>
              <a:cs typeface="Arial"/>
            </a:endParaRPr>
          </a:p>
          <a:p>
            <a:r>
              <a:rPr lang="fr-FR" sz="2400" dirty="0">
                <a:solidFill>
                  <a:srgbClr val="222222"/>
                </a:solidFill>
                <a:effectLst/>
                <a:latin typeface="Arial"/>
                <a:ea typeface="Times New Roman"/>
              </a:rPr>
              <a:t>La radiothérapie est utilisée chez plus de la moitié des patients ayant un cancer. </a:t>
            </a:r>
          </a:p>
          <a:p>
            <a:r>
              <a:rPr lang="fr-FR" sz="2400" dirty="0">
                <a:solidFill>
                  <a:srgbClr val="222222"/>
                </a:solidFill>
                <a:effectLst/>
                <a:latin typeface="Arial"/>
                <a:ea typeface="Times New Roman"/>
              </a:rPr>
              <a:t>Elle peut être utilisée seule ou associée à la </a:t>
            </a:r>
            <a:r>
              <a:rPr lang="fr-FR" sz="2400" u="none" strike="noStrike" dirty="0">
                <a:solidFill>
                  <a:srgbClr val="0B0080"/>
                </a:solidFill>
                <a:effectLst/>
                <a:latin typeface="Arial"/>
                <a:ea typeface="Times New Roman"/>
                <a:hlinkClick r:id="rId5" tooltip="Chirurgie"/>
              </a:rPr>
              <a:t>chirurgie</a:t>
            </a:r>
            <a:r>
              <a:rPr lang="fr-FR" sz="2400" dirty="0">
                <a:solidFill>
                  <a:srgbClr val="222222"/>
                </a:solidFill>
                <a:effectLst/>
                <a:latin typeface="Arial"/>
                <a:ea typeface="Times New Roman"/>
              </a:rPr>
              <a:t> et à la </a:t>
            </a:r>
            <a:r>
              <a:rPr lang="fr-FR" sz="2400" u="none" strike="noStrike" dirty="0">
                <a:solidFill>
                  <a:srgbClr val="0B0080"/>
                </a:solidFill>
                <a:effectLst/>
                <a:latin typeface="Arial"/>
                <a:ea typeface="Times New Roman"/>
                <a:hlinkClick r:id="rId6" tooltip="Chimiothérapie"/>
              </a:rPr>
              <a:t>chimiothérapie</a:t>
            </a:r>
            <a:r>
              <a:rPr lang="fr-FR" sz="2400" dirty="0">
                <a:solidFill>
                  <a:srgbClr val="222222"/>
                </a:solidFill>
                <a:effectLst/>
                <a:latin typeface="Arial"/>
                <a:ea typeface="Times New Roman"/>
              </a:rPr>
              <a:t>. </a:t>
            </a:r>
          </a:p>
          <a:p>
            <a:r>
              <a:rPr lang="fr-FR" sz="2400" dirty="0">
                <a:solidFill>
                  <a:srgbClr val="222222"/>
                </a:solidFill>
                <a:effectLst/>
                <a:latin typeface="Arial"/>
                <a:ea typeface="Times New Roman"/>
              </a:rPr>
              <a:t>Ses indications sont liées au type de la tumeur, à sa localisation, à son stade et à l'état général du patient.</a:t>
            </a:r>
          </a:p>
          <a:p>
            <a:pPr marL="0" indent="0">
              <a:buNone/>
            </a:pPr>
            <a:r>
              <a:rPr lang="fr-FR" sz="2400" dirty="0">
                <a:solidFill>
                  <a:srgbClr val="222222"/>
                </a:solidFill>
                <a:effectLst/>
                <a:latin typeface="Arial"/>
                <a:ea typeface="Times New Roman"/>
              </a:rPr>
              <a:t> </a:t>
            </a:r>
            <a:endParaRPr lang="fr-FR" sz="2400" dirty="0"/>
          </a:p>
        </p:txBody>
      </p:sp>
      <p:pic>
        <p:nvPicPr>
          <p:cNvPr id="153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5043" y="-32441"/>
            <a:ext cx="2698957"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12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Radiothérapie palliative</a:t>
            </a:r>
            <a:br>
              <a:rPr lang="fr-FR" dirty="0"/>
            </a:br>
            <a:endParaRPr lang="fr-FR" dirty="0"/>
          </a:p>
        </p:txBody>
      </p:sp>
      <p:sp>
        <p:nvSpPr>
          <p:cNvPr id="3" name="Espace réservé du contenu 2"/>
          <p:cNvSpPr>
            <a:spLocks noGrp="1"/>
          </p:cNvSpPr>
          <p:nvPr>
            <p:ph idx="1"/>
          </p:nvPr>
        </p:nvSpPr>
        <p:spPr/>
        <p:txBody>
          <a:bodyPr>
            <a:normAutofit lnSpcReduction="10000"/>
          </a:bodyPr>
          <a:lstStyle/>
          <a:p>
            <a:r>
              <a:rPr lang="fr-FR" dirty="0"/>
              <a:t>L'objectif n'est pas ici de guérir le cancer mais de </a:t>
            </a:r>
            <a:r>
              <a:rPr lang="fr-FR" b="1" dirty="0"/>
              <a:t>soulager</a:t>
            </a:r>
            <a:r>
              <a:rPr lang="fr-FR" dirty="0"/>
              <a:t> le patient par de  doses faibles, permettant d'atténuer la douleur résultant de cancer trop avancé pour être guéri.</a:t>
            </a:r>
          </a:p>
          <a:p>
            <a:r>
              <a:rPr lang="fr-FR" dirty="0"/>
              <a:t>Elle s'adresse aux cancers trop évolués localement ou métastatiques.</a:t>
            </a:r>
          </a:p>
          <a:p>
            <a:r>
              <a:rPr lang="fr-FR" dirty="0"/>
              <a:t>Le traitement étant palliatif, il doit être de courte durée et peu agressif, pour entraîner le moins de désagréments possible au patient.</a:t>
            </a:r>
          </a:p>
          <a:p>
            <a:endParaRPr lang="fr-FR" dirty="0"/>
          </a:p>
        </p:txBody>
      </p:sp>
    </p:spTree>
    <p:extLst>
      <p:ext uri="{BB962C8B-B14F-4D97-AF65-F5344CB8AC3E}">
        <p14:creationId xmlns:p14="http://schemas.microsoft.com/office/powerpoint/2010/main" val="243778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Radiothérapie symptomatique</a:t>
            </a:r>
            <a:br>
              <a:rPr lang="fr-FR" dirty="0"/>
            </a:br>
            <a:endParaRPr lang="fr-FR" dirty="0"/>
          </a:p>
        </p:txBody>
      </p:sp>
      <p:sp>
        <p:nvSpPr>
          <p:cNvPr id="3" name="Espace réservé du contenu 2"/>
          <p:cNvSpPr>
            <a:spLocks noGrp="1"/>
          </p:cNvSpPr>
          <p:nvPr>
            <p:ph idx="1"/>
          </p:nvPr>
        </p:nvSpPr>
        <p:spPr>
          <a:xfrm>
            <a:off x="457200" y="1268760"/>
            <a:ext cx="8229600" cy="4857403"/>
          </a:xfrm>
        </p:spPr>
        <p:txBody>
          <a:bodyPr>
            <a:normAutofit fontScale="62500" lnSpcReduction="20000"/>
          </a:bodyPr>
          <a:lstStyle/>
          <a:p>
            <a:pPr marL="0" indent="0">
              <a:buNone/>
            </a:pPr>
            <a:r>
              <a:rPr lang="fr-FR" dirty="0"/>
              <a:t>Son objectif est de soulager un symptôme majeur particulièrement gênant pour le malade. Son efficacité est :</a:t>
            </a:r>
          </a:p>
          <a:p>
            <a:pPr lvl="0"/>
            <a:r>
              <a:rPr lang="fr-FR" u="sng" dirty="0">
                <a:hlinkClick r:id="rId2" tooltip="Antalgique"/>
              </a:rPr>
              <a:t>antalgique</a:t>
            </a:r>
            <a:r>
              <a:rPr lang="fr-FR" dirty="0"/>
              <a:t> : L'effet antalgique de l'irradiation est quasiment constant et se manifeste rapidement en quelques jours. Elle est souvent utilisée dans les douleurs des </a:t>
            </a:r>
            <a:r>
              <a:rPr lang="fr-FR" u="sng" dirty="0">
                <a:hlinkClick r:id="rId3" tooltip="Métastase osseuse"/>
              </a:rPr>
              <a:t>métastases osseuses</a:t>
            </a:r>
            <a:r>
              <a:rPr lang="fr-FR" dirty="0"/>
              <a:t>. La disparition de la douleur se produit dès les premières séances, après parfois une recrudescence douloureuse due à l'inflammation radio induite ;</a:t>
            </a:r>
          </a:p>
          <a:p>
            <a:pPr lvl="0"/>
            <a:r>
              <a:rPr lang="fr-FR" u="sng" dirty="0">
                <a:hlinkClick r:id="rId4" tooltip="Hémostatique"/>
              </a:rPr>
              <a:t>hémostatique</a:t>
            </a:r>
            <a:r>
              <a:rPr lang="fr-FR" dirty="0"/>
              <a:t> : Dans le cas des hémorragies persistantes que l'on retrouve parfois dans des cancers du rectum, de la vessie, ORL ou gynécologiques, quelques séances de radiothérapie entrainent l'assèchement et l'arrêt du saignement ;</a:t>
            </a:r>
          </a:p>
          <a:p>
            <a:pPr lvl="0"/>
            <a:r>
              <a:rPr lang="fr-FR" u="sng" dirty="0" err="1">
                <a:hlinkClick r:id="rId5" tooltip="Décompressive (page inexistante)"/>
              </a:rPr>
              <a:t>décompressive</a:t>
            </a:r>
            <a:r>
              <a:rPr lang="fr-FR" dirty="0"/>
              <a:t> : Dans les cancers avec signes de compression médullaire - qui constituent une urgence, ou radiculaire, la radiothérapie peut être un traitement efficace, à condition de la commencer dès les premiers signes de compression. Elle doit être de courte durée, souvent juste quelques séances afin de limiter l'irradiation vertébrale. De plus, les œdèmes par compression veineuse ou lymphatique sont également bien améliorés par la radiothérapie.</a:t>
            </a:r>
          </a:p>
        </p:txBody>
      </p:sp>
    </p:spTree>
    <p:extLst>
      <p:ext uri="{BB962C8B-B14F-4D97-AF65-F5344CB8AC3E}">
        <p14:creationId xmlns:p14="http://schemas.microsoft.com/office/powerpoint/2010/main" val="232664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Application</a:t>
            </a:r>
            <a:br>
              <a:rPr lang="fr-FR" dirty="0"/>
            </a:b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a:t>Selon la localisation et le stade des tumeurs, la radiothérapie peut être utilisée seule, mais elle est le plus souvent combinée avec un traitement chirurgical et/ou une </a:t>
            </a:r>
            <a:r>
              <a:rPr lang="fr-FR" u="sng" dirty="0">
                <a:hlinkClick r:id="rId2" tooltip="Chimiothérapie"/>
              </a:rPr>
              <a:t>chimiothérapie</a:t>
            </a:r>
            <a:r>
              <a:rPr lang="fr-FR" u="sng" dirty="0"/>
              <a:t>  </a:t>
            </a:r>
            <a:r>
              <a:rPr lang="fr-FR" u="sng" dirty="0">
                <a:solidFill>
                  <a:schemeClr val="accent1"/>
                </a:solidFill>
              </a:rPr>
              <a:t>thérapie cible </a:t>
            </a:r>
            <a:r>
              <a:rPr lang="fr-FR" u="sng" dirty="0"/>
              <a:t>et/ou une </a:t>
            </a:r>
            <a:r>
              <a:rPr lang="fr-FR" u="sng" dirty="0">
                <a:hlinkClick r:id="rId3" tooltip="Hormonothérapie"/>
              </a:rPr>
              <a:t>hormonothérapie</a:t>
            </a:r>
            <a:endParaRPr lang="fr-FR" u="sng" dirty="0"/>
          </a:p>
          <a:p>
            <a:r>
              <a:rPr lang="fr-FR" dirty="0"/>
              <a:t>Cette thérapie est, la plupart du temps, appliquée pour un </a:t>
            </a:r>
            <a:r>
              <a:rPr lang="fr-FR" dirty="0" err="1"/>
              <a:t>trt</a:t>
            </a:r>
            <a:r>
              <a:rPr lang="fr-FR" dirty="0"/>
              <a:t> localisé </a:t>
            </a:r>
          </a:p>
          <a:p>
            <a:r>
              <a:rPr lang="fr-FR" dirty="0"/>
              <a:t> . La zone irradiée est appelée le </a:t>
            </a:r>
            <a:r>
              <a:rPr lang="fr-FR" i="1" dirty="0"/>
              <a:t>champ d'irradiation</a:t>
            </a:r>
            <a:r>
              <a:rPr lang="fr-FR" dirty="0"/>
              <a:t>; il comprend la tumeur elle-même (à la fois l'ensemble des lésions tumorales visibles à l'imagerie et une marge correspondant à l'extension microscopique invisible à l'imagerie) ,on parle </a:t>
            </a:r>
            <a:r>
              <a:rPr lang="fr-FR" dirty="0" err="1"/>
              <a:t>aloes</a:t>
            </a:r>
            <a:r>
              <a:rPr lang="fr-FR" dirty="0"/>
              <a:t> de GTV/CTV/PTV</a:t>
            </a:r>
          </a:p>
          <a:p>
            <a:r>
              <a:rPr lang="fr-FR" dirty="0"/>
              <a:t>Afin d'atteindre la zone tumorale et ses extensions éventuelles sans porter atteinte aux tissus sains environnants, on irradie la cible successivement selon différents angles, de telle sorte que les champs d'irradiation se superposent sur la région à traiter. Le maximum de radiation est alors localisé à la zone tumorale.</a:t>
            </a:r>
          </a:p>
          <a:p>
            <a:endParaRPr lang="fr-FR" dirty="0"/>
          </a:p>
          <a:p>
            <a:endParaRPr lang="fr-FR" dirty="0"/>
          </a:p>
        </p:txBody>
      </p:sp>
    </p:spTree>
    <p:extLst>
      <p:ext uri="{BB962C8B-B14F-4D97-AF65-F5344CB8AC3E}">
        <p14:creationId xmlns:p14="http://schemas.microsoft.com/office/powerpoint/2010/main" val="2520412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Dosage</a:t>
            </a:r>
          </a:p>
        </p:txBody>
      </p:sp>
      <p:sp>
        <p:nvSpPr>
          <p:cNvPr id="3" name="Espace réservé du contenu 2"/>
          <p:cNvSpPr>
            <a:spLocks noGrp="1"/>
          </p:cNvSpPr>
          <p:nvPr>
            <p:ph idx="1"/>
          </p:nvPr>
        </p:nvSpPr>
        <p:spPr/>
        <p:txBody>
          <a:bodyPr/>
          <a:lstStyle/>
          <a:p>
            <a:pPr>
              <a:spcBef>
                <a:spcPts val="0"/>
              </a:spcBef>
            </a:pPr>
            <a:r>
              <a:rPr lang="fr-FR" sz="1800" dirty="0">
                <a:solidFill>
                  <a:prstClr val="black"/>
                </a:solidFill>
              </a:rPr>
              <a:t>La dose de radiations délivrée en radiothérapie se mesure en </a:t>
            </a:r>
            <a:r>
              <a:rPr lang="fr-FR" sz="1800" u="sng" dirty="0">
                <a:solidFill>
                  <a:prstClr val="black"/>
                </a:solidFill>
                <a:hlinkClick r:id="rId2" tooltip="Gray (unité)"/>
              </a:rPr>
              <a:t>gray</a:t>
            </a:r>
            <a:r>
              <a:rPr lang="fr-FR" sz="1800" dirty="0">
                <a:solidFill>
                  <a:prstClr val="black"/>
                </a:solidFill>
              </a:rPr>
              <a:t> (Gy). </a:t>
            </a:r>
          </a:p>
          <a:p>
            <a:pPr>
              <a:spcBef>
                <a:spcPts val="0"/>
              </a:spcBef>
            </a:pPr>
            <a:r>
              <a:rPr lang="fr-FR" sz="1800" dirty="0">
                <a:solidFill>
                  <a:prstClr val="black"/>
                </a:solidFill>
              </a:rPr>
              <a:t>Le médecin radiothérapeute prescrit une dose à délivrer dans une région donnée, ainsi que le fractionnement à utiliser et définit  les contraintes de dose </a:t>
            </a:r>
          </a:p>
          <a:p>
            <a:pPr>
              <a:spcBef>
                <a:spcPts val="0"/>
              </a:spcBef>
            </a:pPr>
            <a:r>
              <a:rPr lang="fr-FR" sz="1800" dirty="0">
                <a:solidFill>
                  <a:prstClr val="black"/>
                </a:solidFill>
              </a:rPr>
              <a:t>La dose prescrite et son fractionnement dépendent de la localisation et de la nature de la maladie. Généralement, une dose de 30 à 80 Gy par fraction de 2 Gy/jour. Le </a:t>
            </a:r>
            <a:r>
              <a:rPr lang="fr-FR" sz="1800" u="sng" dirty="0">
                <a:solidFill>
                  <a:prstClr val="black"/>
                </a:solidFill>
                <a:hlinkClick r:id="rId3" tooltip="Sein"/>
              </a:rPr>
              <a:t>sein</a:t>
            </a:r>
            <a:r>
              <a:rPr lang="fr-FR" sz="1800" dirty="0">
                <a:solidFill>
                  <a:prstClr val="black"/>
                </a:solidFill>
              </a:rPr>
              <a:t> est par exemple traité par des doses de 45 à 50 Gy et les tumeurs pulmonaires par des doses supérieures à 65 Gy.</a:t>
            </a:r>
          </a:p>
          <a:p>
            <a:pPr>
              <a:spcBef>
                <a:spcPts val="0"/>
              </a:spcBef>
            </a:pPr>
            <a:r>
              <a:rPr lang="fr-FR" sz="1800" dirty="0">
                <a:solidFill>
                  <a:prstClr val="black"/>
                </a:solidFill>
              </a:rPr>
              <a:t> La dose peut être délivrée par des faisceaux de </a:t>
            </a:r>
            <a:r>
              <a:rPr lang="fr-FR" sz="1800" u="sng" dirty="0">
                <a:solidFill>
                  <a:prstClr val="black"/>
                </a:solidFill>
                <a:hlinkClick r:id="rId4" tooltip="Photon"/>
              </a:rPr>
              <a:t>photons</a:t>
            </a:r>
            <a:r>
              <a:rPr lang="fr-FR" sz="1800" dirty="0">
                <a:solidFill>
                  <a:prstClr val="black"/>
                </a:solidFill>
              </a:rPr>
              <a:t> ou d'</a:t>
            </a:r>
            <a:r>
              <a:rPr lang="fr-FR" sz="1800" u="sng" dirty="0">
                <a:solidFill>
                  <a:prstClr val="black"/>
                </a:solidFill>
                <a:hlinkClick r:id="rId5" tooltip="Électron"/>
              </a:rPr>
              <a:t>électrons</a:t>
            </a:r>
            <a:r>
              <a:rPr lang="fr-FR" sz="1800" dirty="0">
                <a:solidFill>
                  <a:prstClr val="black"/>
                </a:solidFill>
              </a:rPr>
              <a:t> d'énergie comprise entre 1,25 MeV . Plus rarement, les </a:t>
            </a:r>
            <a:r>
              <a:rPr lang="fr-FR" sz="1800" u="sng" dirty="0">
                <a:solidFill>
                  <a:prstClr val="black"/>
                </a:solidFill>
                <a:hlinkClick r:id="rId6" tooltip="Neutron"/>
              </a:rPr>
              <a:t>neutrons</a:t>
            </a:r>
            <a:r>
              <a:rPr lang="fr-FR" sz="1800" dirty="0">
                <a:solidFill>
                  <a:prstClr val="black"/>
                </a:solidFill>
              </a:rPr>
              <a:t>, les </a:t>
            </a:r>
            <a:r>
              <a:rPr lang="fr-FR" sz="1800" u="sng" dirty="0">
                <a:solidFill>
                  <a:prstClr val="black"/>
                </a:solidFill>
                <a:hlinkClick r:id="rId7" tooltip="Proton"/>
              </a:rPr>
              <a:t>protons</a:t>
            </a:r>
            <a:r>
              <a:rPr lang="fr-FR" sz="1800" dirty="0">
                <a:solidFill>
                  <a:prstClr val="black"/>
                </a:solidFill>
              </a:rPr>
              <a:t>, ,,</a:t>
            </a:r>
          </a:p>
          <a:p>
            <a:pPr>
              <a:spcBef>
                <a:spcPts val="0"/>
              </a:spcBef>
            </a:pPr>
            <a:r>
              <a:rPr lang="fr-FR" sz="1800" dirty="0">
                <a:solidFill>
                  <a:prstClr val="black"/>
                </a:solidFill>
              </a:rPr>
              <a:t>Le physiciens proposent alors une planification du traitement qui sera validée ensuite par l’oncologue radiothérapeute. </a:t>
            </a:r>
          </a:p>
          <a:p>
            <a:pPr>
              <a:spcBef>
                <a:spcPts val="0"/>
              </a:spcBef>
            </a:pPr>
            <a:r>
              <a:rPr lang="fr-FR" sz="1800" dirty="0">
                <a:solidFill>
                  <a:prstClr val="black"/>
                </a:solidFill>
              </a:rPr>
              <a:t>Il s'agit d'établir le nombre et la disposition des faisceaux qui vont permettre de délivrer la dose à la cible en limitant la dose délivrée aux tissus sains.</a:t>
            </a:r>
          </a:p>
          <a:p>
            <a:endParaRPr lang="fr-FR" dirty="0"/>
          </a:p>
        </p:txBody>
      </p:sp>
    </p:spTree>
    <p:extLst>
      <p:ext uri="{BB962C8B-B14F-4D97-AF65-F5344CB8AC3E}">
        <p14:creationId xmlns:p14="http://schemas.microsoft.com/office/powerpoint/2010/main" val="140075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012974"/>
          </a:xfrm>
        </p:spPr>
        <p:txBody>
          <a:bodyPr>
            <a:normAutofit fontScale="90000"/>
          </a:bodyPr>
          <a:lstStyle/>
          <a:p>
            <a:r>
              <a:rPr lang="fr-FR" sz="4000" dirty="0"/>
              <a:t>les effets secondaires de la radiothérapie</a:t>
            </a:r>
            <a:br>
              <a:rPr lang="fr-FR" dirty="0"/>
            </a:b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a:t> Les effets secondaires de la radiothérapie dépendent de la zone irradiée, de la dose de rayons délivrée et de facteurs individuels propres à chaque patient. </a:t>
            </a:r>
          </a:p>
          <a:p>
            <a:pPr marL="0" indent="0">
              <a:buNone/>
            </a:pPr>
            <a:r>
              <a:rPr lang="fr-FR" dirty="0"/>
              <a:t>Les effets secondaires de la radiothérapie sont de 2 types :</a:t>
            </a:r>
          </a:p>
          <a:p>
            <a:pPr lvl="0"/>
            <a:r>
              <a:rPr lang="fr-FR" dirty="0"/>
              <a:t>Les effets secondaires précoces (aussi appelés aigus) apparaissent pendant et juste après la fin de la radiothérapie. Ils disparaissent, après un temps plus ou moins long après la fin de la radiothérapie.</a:t>
            </a:r>
          </a:p>
          <a:p>
            <a:pPr lvl="0"/>
            <a:r>
              <a:rPr lang="fr-FR" dirty="0"/>
              <a:t>Les effets secondaires tardifs (aussi appelé chroniques) peuvent apparaître des mois ou des années après la fin de la radiothérapie et sont souvent de natures différentes des effets précoces.</a:t>
            </a:r>
          </a:p>
          <a:p>
            <a:endParaRPr lang="fr-FR" dirty="0"/>
          </a:p>
        </p:txBody>
      </p:sp>
    </p:spTree>
    <p:extLst>
      <p:ext uri="{BB962C8B-B14F-4D97-AF65-F5344CB8AC3E}">
        <p14:creationId xmlns:p14="http://schemas.microsoft.com/office/powerpoint/2010/main" val="3756022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424456"/>
                </a:solidFill>
                <a:latin typeface="Trebuchet MS"/>
              </a:rPr>
              <a:t>Cancer de la prostate</a:t>
            </a:r>
            <a:endParaRPr lang="fr-FR" dirty="0"/>
          </a:p>
        </p:txBody>
      </p:sp>
      <p:sp>
        <p:nvSpPr>
          <p:cNvPr id="3" name="Espace réservé du contenu 2"/>
          <p:cNvSpPr>
            <a:spLocks noGrp="1"/>
          </p:cNvSpPr>
          <p:nvPr>
            <p:ph idx="1"/>
          </p:nvPr>
        </p:nvSpPr>
        <p:spPr/>
        <p:txBody>
          <a:bodyPr>
            <a:normAutofit fontScale="92500"/>
          </a:bodyPr>
          <a:lstStyle/>
          <a:p>
            <a:pPr marL="365760" lvl="0" indent="-256032">
              <a:spcBef>
                <a:spcPts val="300"/>
              </a:spcBef>
              <a:buClr>
                <a:srgbClr val="A04DA3"/>
              </a:buClr>
              <a:buFont typeface="Wingdings" pitchFamily="2" charset="2"/>
              <a:buChar char="§"/>
            </a:pPr>
            <a:r>
              <a:rPr lang="fr-FR" sz="2600" dirty="0">
                <a:solidFill>
                  <a:prstClr val="black"/>
                </a:solidFill>
                <a:latin typeface="Georgia"/>
              </a:rPr>
              <a:t>Le cancer de la prostate constitue un problème de santé publique important </a:t>
            </a:r>
          </a:p>
          <a:p>
            <a:pPr marL="365760" lvl="0" indent="-256032">
              <a:spcBef>
                <a:spcPts val="300"/>
              </a:spcBef>
              <a:buClr>
                <a:srgbClr val="A04DA3"/>
              </a:buClr>
              <a:buFont typeface="Wingdings" pitchFamily="2" charset="2"/>
              <a:buChar char="§"/>
            </a:pPr>
            <a:r>
              <a:rPr lang="fr-FR" sz="2600" dirty="0">
                <a:solidFill>
                  <a:prstClr val="black"/>
                </a:solidFill>
                <a:latin typeface="Georgia"/>
              </a:rPr>
              <a:t>C’est le premier cancer chez l’homme de plus de 50 ans et la deuxième cause de mortalité par cancer après le cancer bronchique en Europe (5e en Algérie). </a:t>
            </a:r>
          </a:p>
          <a:p>
            <a:pPr marL="365760" lvl="0" indent="-256032">
              <a:spcBef>
                <a:spcPts val="300"/>
              </a:spcBef>
              <a:buClr>
                <a:srgbClr val="A04DA3"/>
              </a:buClr>
              <a:buFont typeface="Wingdings" pitchFamily="2" charset="2"/>
              <a:buChar char="§"/>
            </a:pPr>
            <a:r>
              <a:rPr lang="fr-FR" sz="2600" dirty="0">
                <a:solidFill>
                  <a:prstClr val="black"/>
                </a:solidFill>
                <a:latin typeface="Georgia"/>
              </a:rPr>
              <a:t> Le dépistage permet :</a:t>
            </a:r>
          </a:p>
          <a:p>
            <a:pPr marL="365760" lvl="0" indent="-256032">
              <a:spcBef>
                <a:spcPts val="300"/>
              </a:spcBef>
              <a:buClr>
                <a:srgbClr val="A04DA3"/>
              </a:buClr>
              <a:buNone/>
            </a:pPr>
            <a:r>
              <a:rPr lang="fr-FR" sz="2600" dirty="0">
                <a:solidFill>
                  <a:prstClr val="black"/>
                </a:solidFill>
                <a:latin typeface="Georgia"/>
              </a:rPr>
              <a:t>                - Le diagnostic à un stade précoce.</a:t>
            </a:r>
          </a:p>
          <a:p>
            <a:pPr marL="365760" lvl="0" indent="-256032">
              <a:spcBef>
                <a:spcPts val="300"/>
              </a:spcBef>
              <a:buClr>
                <a:srgbClr val="A04DA3"/>
              </a:buClr>
              <a:buNone/>
            </a:pPr>
            <a:r>
              <a:rPr lang="fr-FR" sz="2600" dirty="0">
                <a:solidFill>
                  <a:prstClr val="black"/>
                </a:solidFill>
                <a:latin typeface="Georgia"/>
              </a:rPr>
              <a:t>                - La réduction de la mortalité et l’amélioration de la qualité de vie</a:t>
            </a:r>
          </a:p>
          <a:p>
            <a:pPr marL="365760" lvl="0" indent="-256032">
              <a:spcBef>
                <a:spcPts val="300"/>
              </a:spcBef>
              <a:buClr>
                <a:srgbClr val="A04DA3"/>
              </a:buClr>
              <a:buFont typeface="Wingdings" pitchFamily="2" charset="2"/>
              <a:buChar char="§"/>
            </a:pPr>
            <a:r>
              <a:rPr lang="fr-FR" sz="2600" dirty="0">
                <a:solidFill>
                  <a:prstClr val="black"/>
                </a:solidFill>
                <a:latin typeface="Georgia"/>
              </a:rPr>
              <a:t>La radiothérapie est une des modalités de choix pour le traitement des cancers de prostate localisés.</a:t>
            </a:r>
          </a:p>
        </p:txBody>
      </p:sp>
    </p:spTree>
    <p:extLst>
      <p:ext uri="{BB962C8B-B14F-4D97-AF65-F5344CB8AC3E}">
        <p14:creationId xmlns:p14="http://schemas.microsoft.com/office/powerpoint/2010/main" val="692309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Indications</a:t>
            </a:r>
          </a:p>
        </p:txBody>
      </p:sp>
      <p:sp>
        <p:nvSpPr>
          <p:cNvPr id="3" name="Espace réservé du contenu 2"/>
          <p:cNvSpPr>
            <a:spLocks noGrp="1"/>
          </p:cNvSpPr>
          <p:nvPr>
            <p:ph idx="1"/>
          </p:nvPr>
        </p:nvSpPr>
        <p:spPr/>
        <p:txBody>
          <a:bodyPr>
            <a:normAutofit lnSpcReduction="10000"/>
          </a:bodyPr>
          <a:lstStyle/>
          <a:p>
            <a:pPr marL="365760" lvl="0" indent="-256032">
              <a:spcBef>
                <a:spcPts val="300"/>
              </a:spcBef>
              <a:buClr>
                <a:srgbClr val="A04DA3"/>
              </a:buClr>
              <a:buNone/>
            </a:pPr>
            <a:r>
              <a:rPr lang="fr-FR" sz="2600" dirty="0">
                <a:solidFill>
                  <a:prstClr val="black"/>
                </a:solidFill>
                <a:latin typeface="Georgia"/>
              </a:rPr>
              <a:t>Les stratégies thérapeutiques sont définies en fonction </a:t>
            </a:r>
          </a:p>
          <a:p>
            <a:pPr marL="365760" lvl="0" indent="-256032">
              <a:spcBef>
                <a:spcPts val="300"/>
              </a:spcBef>
              <a:buClr>
                <a:srgbClr val="A04DA3"/>
              </a:buClr>
              <a:buFont typeface="Wingdings" pitchFamily="2" charset="2"/>
              <a:buChar char="Ø"/>
            </a:pPr>
            <a:r>
              <a:rPr lang="fr-FR" sz="2600" dirty="0">
                <a:solidFill>
                  <a:prstClr val="black"/>
                </a:solidFill>
                <a:latin typeface="Georgia"/>
              </a:rPr>
              <a:t> Des caractéristiques du cancer : stade TNM (et classification de D’</a:t>
            </a:r>
            <a:r>
              <a:rPr lang="fr-FR" sz="2600" dirty="0" err="1">
                <a:solidFill>
                  <a:prstClr val="black"/>
                </a:solidFill>
                <a:latin typeface="Georgia"/>
              </a:rPr>
              <a:t>Amico</a:t>
            </a:r>
            <a:r>
              <a:rPr lang="fr-FR" sz="2600" dirty="0">
                <a:solidFill>
                  <a:prstClr val="black"/>
                </a:solidFill>
                <a:latin typeface="Georgia"/>
              </a:rPr>
              <a:t> pour les tumeurs localisées) ;</a:t>
            </a:r>
          </a:p>
          <a:p>
            <a:pPr marL="365760" lvl="0" indent="-256032">
              <a:spcBef>
                <a:spcPts val="300"/>
              </a:spcBef>
              <a:buClr>
                <a:srgbClr val="A04DA3"/>
              </a:buClr>
              <a:buFont typeface="Wingdings" pitchFamily="2" charset="2"/>
              <a:buChar char="Ø"/>
            </a:pPr>
            <a:r>
              <a:rPr lang="fr-FR" sz="2600" dirty="0">
                <a:solidFill>
                  <a:prstClr val="black"/>
                </a:solidFill>
                <a:latin typeface="Georgia"/>
              </a:rPr>
              <a:t> Des caractéristiques de la prostate (volume notamment) ;</a:t>
            </a:r>
          </a:p>
          <a:p>
            <a:pPr marL="365760" lvl="0" indent="-256032">
              <a:spcBef>
                <a:spcPts val="300"/>
              </a:spcBef>
              <a:buClr>
                <a:srgbClr val="A04DA3"/>
              </a:buClr>
              <a:buFont typeface="Wingdings" pitchFamily="2" charset="2"/>
              <a:buChar char="Ø"/>
            </a:pPr>
            <a:r>
              <a:rPr lang="fr-FR" sz="2600" dirty="0">
                <a:solidFill>
                  <a:prstClr val="black"/>
                </a:solidFill>
                <a:latin typeface="Georgia"/>
              </a:rPr>
              <a:t> Des caractéristiques du patient (âge, comorbidités, existence de troubles mictionnels) ;</a:t>
            </a:r>
          </a:p>
          <a:p>
            <a:pPr marL="365760" lvl="0" indent="-256032">
              <a:spcBef>
                <a:spcPts val="300"/>
              </a:spcBef>
              <a:buClr>
                <a:srgbClr val="A04DA3"/>
              </a:buClr>
              <a:buFont typeface="Wingdings" pitchFamily="2" charset="2"/>
              <a:buChar char="Ø"/>
            </a:pPr>
            <a:r>
              <a:rPr lang="fr-FR" sz="2600" dirty="0">
                <a:solidFill>
                  <a:prstClr val="black"/>
                </a:solidFill>
                <a:latin typeface="Georgia"/>
              </a:rPr>
              <a:t>Des préférences du patient (en particulier dans le cas où il existe des alternatives thérapeutiques présentant un rapport bénéfice/risque équivalent).</a:t>
            </a:r>
          </a:p>
          <a:p>
            <a:endParaRPr lang="fr-FR" dirty="0"/>
          </a:p>
        </p:txBody>
      </p:sp>
    </p:spTree>
    <p:extLst>
      <p:ext uri="{BB962C8B-B14F-4D97-AF65-F5344CB8AC3E}">
        <p14:creationId xmlns:p14="http://schemas.microsoft.com/office/powerpoint/2010/main" val="3150347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760640"/>
          </a:xfrm>
        </p:spPr>
        <p:txBody>
          <a:bodyPr>
            <a:normAutofit fontScale="92500" lnSpcReduction="10000"/>
          </a:bodyPr>
          <a:lstStyle/>
          <a:p>
            <a:pPr marL="514350" lvl="0" indent="-514350">
              <a:spcBef>
                <a:spcPts val="300"/>
              </a:spcBef>
              <a:buClr>
                <a:srgbClr val="A04DA3"/>
              </a:buClr>
              <a:buFont typeface="+mj-lt"/>
              <a:buAutoNum type="arabicPeriod"/>
            </a:pPr>
            <a:r>
              <a:rPr lang="fr-FR" sz="2500" b="1" dirty="0">
                <a:solidFill>
                  <a:prstClr val="black"/>
                </a:solidFill>
                <a:latin typeface="Georgia"/>
              </a:rPr>
              <a:t>CANCER DE PROSTATE LOCALISE:</a:t>
            </a:r>
          </a:p>
          <a:p>
            <a:pPr marL="365760" lvl="0" indent="-256032">
              <a:spcBef>
                <a:spcPts val="300"/>
              </a:spcBef>
              <a:buClr>
                <a:srgbClr val="A04DA3"/>
              </a:buClr>
              <a:buFont typeface="Georgia"/>
              <a:buChar char="•"/>
            </a:pPr>
            <a:r>
              <a:rPr lang="fr-FR" sz="2500" b="1" dirty="0">
                <a:solidFill>
                  <a:srgbClr val="53548A"/>
                </a:solidFill>
                <a:latin typeface="Georgia"/>
              </a:rPr>
              <a:t> Cancer de  prostate à faible risque:</a:t>
            </a:r>
          </a:p>
          <a:p>
            <a:pPr marL="365760" lvl="0" indent="-256032">
              <a:spcBef>
                <a:spcPts val="300"/>
              </a:spcBef>
              <a:buClr>
                <a:srgbClr val="A04DA3"/>
              </a:buClr>
              <a:buNone/>
            </a:pPr>
            <a:r>
              <a:rPr lang="fr-FR" sz="1900" dirty="0">
                <a:solidFill>
                  <a:prstClr val="black"/>
                </a:solidFill>
                <a:latin typeface="Georgia"/>
              </a:rPr>
              <a:t>PSA ≤ 10ng/mLT1c ou T2a </a:t>
            </a:r>
            <a:r>
              <a:rPr lang="fr-FR" sz="1900" dirty="0" err="1">
                <a:solidFill>
                  <a:prstClr val="black"/>
                </a:solidFill>
                <a:latin typeface="Georgia"/>
              </a:rPr>
              <a:t>Gleason</a:t>
            </a:r>
            <a:r>
              <a:rPr lang="fr-FR" sz="1900" dirty="0">
                <a:solidFill>
                  <a:prstClr val="black"/>
                </a:solidFill>
                <a:latin typeface="Georgia"/>
              </a:rPr>
              <a:t>  ≤ 6.</a:t>
            </a:r>
          </a:p>
          <a:p>
            <a:pPr marL="365760" lvl="0" indent="-256032">
              <a:spcBef>
                <a:spcPts val="300"/>
              </a:spcBef>
              <a:buClr>
                <a:srgbClr val="A04DA3"/>
              </a:buClr>
              <a:buFont typeface="Georgia"/>
              <a:buChar char="•"/>
            </a:pPr>
            <a:r>
              <a:rPr lang="fr-FR" sz="1900" b="1" dirty="0">
                <a:solidFill>
                  <a:prstClr val="black"/>
                </a:solidFill>
                <a:latin typeface="Georgia"/>
              </a:rPr>
              <a:t>Espérance de vie &gt; 10 ans</a:t>
            </a:r>
            <a:r>
              <a:rPr lang="fr-FR" sz="1900" dirty="0">
                <a:solidFill>
                  <a:prstClr val="black"/>
                </a:solidFill>
                <a:latin typeface="Georgia"/>
              </a:rPr>
              <a:t>: prise en charge selon l’</a:t>
            </a:r>
            <a:r>
              <a:rPr lang="fr-FR" sz="1900" dirty="0" err="1">
                <a:solidFill>
                  <a:prstClr val="black"/>
                </a:solidFill>
                <a:latin typeface="Georgia"/>
              </a:rPr>
              <a:t>age,l’extension</a:t>
            </a:r>
            <a:r>
              <a:rPr lang="fr-FR" sz="1900" dirty="0">
                <a:solidFill>
                  <a:prstClr val="black"/>
                </a:solidFill>
                <a:latin typeface="Georgia"/>
              </a:rPr>
              <a:t> locale, facteurs de </a:t>
            </a:r>
            <a:r>
              <a:rPr lang="fr-FR" sz="1900" dirty="0" err="1">
                <a:solidFill>
                  <a:prstClr val="black"/>
                </a:solidFill>
                <a:latin typeface="Georgia"/>
              </a:rPr>
              <a:t>comorbidités,contre</a:t>
            </a:r>
            <a:r>
              <a:rPr lang="fr-FR" sz="1900" dirty="0">
                <a:solidFill>
                  <a:prstClr val="black"/>
                </a:solidFill>
                <a:latin typeface="Georgia"/>
              </a:rPr>
              <a:t> indication, préférences du patient</a:t>
            </a:r>
          </a:p>
          <a:p>
            <a:pPr marL="365760" lvl="0" indent="-256032">
              <a:spcBef>
                <a:spcPts val="300"/>
              </a:spcBef>
              <a:buClr>
                <a:srgbClr val="A04DA3"/>
              </a:buClr>
              <a:buFont typeface="Wingdings" pitchFamily="2" charset="2"/>
              <a:buChar char="Ø"/>
            </a:pPr>
            <a:r>
              <a:rPr lang="fr-FR" sz="1900" dirty="0">
                <a:solidFill>
                  <a:prstClr val="black"/>
                </a:solidFill>
                <a:latin typeface="Georgia"/>
              </a:rPr>
              <a:t>Traitement à visé curative: pas de standards il y a 3 options:</a:t>
            </a:r>
          </a:p>
          <a:p>
            <a:pPr marL="365760" lvl="0" indent="-256032">
              <a:spcBef>
                <a:spcPts val="300"/>
              </a:spcBef>
              <a:buClr>
                <a:srgbClr val="A04DA3"/>
              </a:buClr>
              <a:buFont typeface="Georgia"/>
              <a:buChar char="•"/>
            </a:pPr>
            <a:r>
              <a:rPr lang="fr-FR" sz="1900" dirty="0">
                <a:solidFill>
                  <a:prstClr val="black"/>
                </a:solidFill>
                <a:latin typeface="Georgia"/>
              </a:rPr>
              <a:t>Prostatectomie radicale</a:t>
            </a:r>
          </a:p>
          <a:p>
            <a:pPr marL="365760" lvl="0" indent="-256032">
              <a:spcBef>
                <a:spcPts val="300"/>
              </a:spcBef>
              <a:buClr>
                <a:srgbClr val="A04DA3"/>
              </a:buClr>
              <a:buFont typeface="Georgia"/>
              <a:buChar char="•"/>
            </a:pPr>
            <a:r>
              <a:rPr lang="fr-FR" sz="1900" dirty="0">
                <a:solidFill>
                  <a:prstClr val="black"/>
                </a:solidFill>
                <a:latin typeface="Georgia"/>
              </a:rPr>
              <a:t>Radiothérapie externe</a:t>
            </a:r>
          </a:p>
          <a:p>
            <a:pPr marL="365760" lvl="0" indent="-256032">
              <a:spcBef>
                <a:spcPts val="300"/>
              </a:spcBef>
              <a:buClr>
                <a:srgbClr val="A04DA3"/>
              </a:buClr>
              <a:buFont typeface="Georgia"/>
              <a:buChar char="•"/>
            </a:pPr>
            <a:r>
              <a:rPr lang="fr-FR" sz="1900" dirty="0">
                <a:solidFill>
                  <a:prstClr val="black"/>
                </a:solidFill>
                <a:latin typeface="Georgia"/>
              </a:rPr>
              <a:t>Curiethérapie</a:t>
            </a:r>
          </a:p>
          <a:p>
            <a:pPr marL="452628">
              <a:spcBef>
                <a:spcPts val="300"/>
              </a:spcBef>
              <a:buClr>
                <a:srgbClr val="A04DA3"/>
              </a:buClr>
            </a:pPr>
            <a:r>
              <a:rPr lang="fr-FR" sz="1900" dirty="0">
                <a:solidFill>
                  <a:prstClr val="black"/>
                </a:solidFill>
                <a:latin typeface="Georgia"/>
              </a:rPr>
              <a:t>Cas particulier du stade T1a: avec traitement à visé curatif discuter une surveillance actif</a:t>
            </a:r>
          </a:p>
          <a:p>
            <a:pPr marL="365760" lvl="0" indent="-256032">
              <a:spcBef>
                <a:spcPts val="300"/>
              </a:spcBef>
              <a:buClr>
                <a:srgbClr val="A04DA3"/>
              </a:buClr>
              <a:buFont typeface="Wingdings" pitchFamily="2" charset="2"/>
              <a:buChar char="Ø"/>
            </a:pPr>
            <a:r>
              <a:rPr lang="fr-FR" sz="1900" dirty="0">
                <a:solidFill>
                  <a:prstClr val="black"/>
                </a:solidFill>
                <a:latin typeface="Georgia"/>
              </a:rPr>
              <a:t>Le </a:t>
            </a:r>
            <a:r>
              <a:rPr lang="fr-FR" sz="1900" b="1" dirty="0">
                <a:solidFill>
                  <a:prstClr val="black"/>
                </a:solidFill>
                <a:latin typeface="Georgia"/>
              </a:rPr>
              <a:t>curage ganglionnaire</a:t>
            </a:r>
            <a:r>
              <a:rPr lang="fr-FR" sz="1900" dirty="0">
                <a:solidFill>
                  <a:prstClr val="black"/>
                </a:solidFill>
                <a:latin typeface="Georgia"/>
              </a:rPr>
              <a:t> (</a:t>
            </a:r>
            <a:r>
              <a:rPr lang="fr-FR" sz="1900" dirty="0" err="1">
                <a:solidFill>
                  <a:prstClr val="black"/>
                </a:solidFill>
                <a:latin typeface="Georgia"/>
              </a:rPr>
              <a:t>lymphadénectomie</a:t>
            </a:r>
            <a:r>
              <a:rPr lang="fr-FR" sz="1900" dirty="0">
                <a:solidFill>
                  <a:prstClr val="black"/>
                </a:solidFill>
                <a:latin typeface="Georgia"/>
              </a:rPr>
              <a:t> ilio-obturatrice bilatérale) est optionnel (pas de curage si risque de morbidité chirurgicale ou médicale) </a:t>
            </a:r>
          </a:p>
          <a:p>
            <a:pPr marL="365760" lvl="0" indent="-256032">
              <a:spcBef>
                <a:spcPts val="300"/>
              </a:spcBef>
              <a:buClr>
                <a:srgbClr val="A04DA3"/>
              </a:buClr>
              <a:buFont typeface="Wingdings" pitchFamily="2" charset="2"/>
              <a:buChar char="Ø"/>
            </a:pPr>
            <a:r>
              <a:rPr lang="fr-FR" sz="1900" dirty="0">
                <a:solidFill>
                  <a:prstClr val="black"/>
                </a:solidFill>
                <a:latin typeface="Georgia"/>
              </a:rPr>
              <a:t>Il n'y pas d'indication de traitement hormonal </a:t>
            </a:r>
            <a:r>
              <a:rPr lang="fr-FR" sz="1900" b="1" dirty="0">
                <a:solidFill>
                  <a:prstClr val="black"/>
                </a:solidFill>
                <a:latin typeface="Georgia"/>
              </a:rPr>
              <a:t>néo adjuvant</a:t>
            </a:r>
            <a:r>
              <a:rPr lang="fr-FR" sz="1900" dirty="0">
                <a:solidFill>
                  <a:prstClr val="black"/>
                </a:solidFill>
                <a:latin typeface="Georgia"/>
              </a:rPr>
              <a:t> pour un cancer à faible risque évolutif. </a:t>
            </a:r>
          </a:p>
          <a:p>
            <a:pPr marL="365760" lvl="0" indent="-256032">
              <a:spcBef>
                <a:spcPts val="300"/>
              </a:spcBef>
              <a:buClr>
                <a:srgbClr val="A04DA3"/>
              </a:buClr>
              <a:buFont typeface="Wingdings" pitchFamily="2" charset="2"/>
              <a:buChar char="§"/>
            </a:pPr>
            <a:r>
              <a:rPr lang="fr-FR" sz="2200" b="1" dirty="0">
                <a:solidFill>
                  <a:prstClr val="black"/>
                </a:solidFill>
                <a:latin typeface="Georgia"/>
              </a:rPr>
              <a:t> Espérance de vie &lt; 10 ans :</a:t>
            </a:r>
            <a:endParaRPr lang="fr-FR" sz="2200" dirty="0">
              <a:solidFill>
                <a:prstClr val="black"/>
              </a:solidFill>
              <a:latin typeface="Georgia"/>
            </a:endParaRPr>
          </a:p>
          <a:p>
            <a:pPr marL="365760" lvl="0" indent="-256032">
              <a:spcBef>
                <a:spcPts val="300"/>
              </a:spcBef>
              <a:buClr>
                <a:srgbClr val="A04DA3"/>
              </a:buClr>
              <a:buNone/>
            </a:pPr>
            <a:r>
              <a:rPr lang="fr-FR" sz="1900" dirty="0">
                <a:solidFill>
                  <a:prstClr val="black"/>
                </a:solidFill>
                <a:latin typeface="Georgia"/>
              </a:rPr>
              <a:t>surveillance avec traitement différé palliatif ou hormonal à l’apparition de signes cliniques</a:t>
            </a:r>
            <a:br>
              <a:rPr lang="fr-FR" sz="1600" dirty="0">
                <a:solidFill>
                  <a:prstClr val="black"/>
                </a:solidFill>
                <a:latin typeface="Georgia"/>
              </a:rPr>
            </a:br>
            <a:endParaRPr lang="fr-FR" sz="1900" dirty="0">
              <a:solidFill>
                <a:prstClr val="black"/>
              </a:solidFill>
              <a:latin typeface="Georgia"/>
            </a:endParaRPr>
          </a:p>
          <a:p>
            <a:endParaRPr lang="fr-FR" dirty="0"/>
          </a:p>
        </p:txBody>
      </p:sp>
    </p:spTree>
    <p:extLst>
      <p:ext uri="{BB962C8B-B14F-4D97-AF65-F5344CB8AC3E}">
        <p14:creationId xmlns:p14="http://schemas.microsoft.com/office/powerpoint/2010/main" val="3282401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fontScale="92500" lnSpcReduction="10000"/>
          </a:bodyPr>
          <a:lstStyle/>
          <a:p>
            <a:pPr marL="365760" lvl="0" indent="-256032">
              <a:spcBef>
                <a:spcPts val="300"/>
              </a:spcBef>
              <a:buClr>
                <a:srgbClr val="A04DA3"/>
              </a:buClr>
              <a:buNone/>
            </a:pPr>
            <a:r>
              <a:rPr lang="fr-FR" sz="2400" b="1" dirty="0">
                <a:solidFill>
                  <a:srgbClr val="53548A"/>
                </a:solidFill>
                <a:latin typeface="Georgia"/>
              </a:rPr>
              <a:t>Cancer de prostate à risque intermédiaire:</a:t>
            </a:r>
            <a:r>
              <a:rPr lang="fr-FR" sz="2400" dirty="0">
                <a:solidFill>
                  <a:prstClr val="black"/>
                </a:solidFill>
                <a:latin typeface="Georgia"/>
              </a:rPr>
              <a:t>10&lt;PSA ≤20</a:t>
            </a:r>
          </a:p>
          <a:p>
            <a:pPr marL="365760" lvl="0" indent="-256032">
              <a:spcBef>
                <a:spcPts val="300"/>
              </a:spcBef>
              <a:buClr>
                <a:srgbClr val="A04DA3"/>
              </a:buClr>
              <a:buNone/>
            </a:pPr>
            <a:r>
              <a:rPr lang="fr-FR" sz="2400" dirty="0">
                <a:solidFill>
                  <a:prstClr val="black"/>
                </a:solidFill>
                <a:latin typeface="Georgia"/>
              </a:rPr>
              <a:t>ou stade clinique T2b, ou score de </a:t>
            </a:r>
            <a:r>
              <a:rPr lang="fr-FR" sz="2400" dirty="0" err="1">
                <a:solidFill>
                  <a:prstClr val="black"/>
                </a:solidFill>
                <a:latin typeface="Georgia"/>
              </a:rPr>
              <a:t>Gleason</a:t>
            </a:r>
            <a:r>
              <a:rPr lang="fr-FR" sz="2400" dirty="0">
                <a:solidFill>
                  <a:prstClr val="black"/>
                </a:solidFill>
                <a:latin typeface="Georgia"/>
              </a:rPr>
              <a:t> = 7.</a:t>
            </a:r>
          </a:p>
          <a:p>
            <a:pPr marL="365760" lvl="0" indent="-256032">
              <a:spcBef>
                <a:spcPts val="300"/>
              </a:spcBef>
              <a:buClr>
                <a:srgbClr val="A04DA3"/>
              </a:buClr>
              <a:buFont typeface="Wingdings" pitchFamily="2" charset="2"/>
              <a:buChar char="q"/>
            </a:pPr>
            <a:r>
              <a:rPr lang="fr-FR" sz="2400" dirty="0">
                <a:solidFill>
                  <a:prstClr val="black"/>
                </a:solidFill>
                <a:latin typeface="Georgia"/>
              </a:rPr>
              <a:t>Groupe hétérogène comprenant des patients dont le risque de récidive est différent, il peut être décomposé comme suit :</a:t>
            </a:r>
          </a:p>
          <a:p>
            <a:pPr marL="365760" lvl="0" indent="-256032">
              <a:spcBef>
                <a:spcPts val="300"/>
              </a:spcBef>
              <a:buClr>
                <a:srgbClr val="A04DA3"/>
              </a:buClr>
              <a:buFont typeface="Georgia"/>
              <a:buChar char="•"/>
            </a:pPr>
            <a:r>
              <a:rPr lang="fr-FR" sz="2400" dirty="0">
                <a:solidFill>
                  <a:prstClr val="black"/>
                </a:solidFill>
                <a:latin typeface="Georgia"/>
              </a:rPr>
              <a:t>Groupe de pronostic favorable s'apparentant au groupe à risque faible</a:t>
            </a:r>
          </a:p>
          <a:p>
            <a:pPr marL="365760" lvl="0" indent="-256032">
              <a:spcBef>
                <a:spcPts val="300"/>
              </a:spcBef>
              <a:buClr>
                <a:srgbClr val="A04DA3"/>
              </a:buClr>
              <a:buFont typeface="Wingdings" pitchFamily="2" charset="2"/>
              <a:buChar char="Ø"/>
            </a:pPr>
            <a:r>
              <a:rPr lang="fr-FR" sz="2400" dirty="0">
                <a:solidFill>
                  <a:prstClr val="black"/>
                </a:solidFill>
                <a:latin typeface="Georgia"/>
              </a:rPr>
              <a:t>T1c ou T2a</a:t>
            </a:r>
          </a:p>
          <a:p>
            <a:pPr marL="365760" lvl="0" indent="-256032">
              <a:spcBef>
                <a:spcPts val="300"/>
              </a:spcBef>
              <a:buClr>
                <a:srgbClr val="A04DA3"/>
              </a:buClr>
              <a:buFont typeface="Wingdings" pitchFamily="2" charset="2"/>
              <a:buChar char="Ø"/>
            </a:pPr>
            <a:r>
              <a:rPr lang="fr-FR" sz="2400" dirty="0">
                <a:solidFill>
                  <a:prstClr val="black"/>
                </a:solidFill>
                <a:latin typeface="Georgia"/>
              </a:rPr>
              <a:t>et Grade 3 majoritaire</a:t>
            </a:r>
          </a:p>
          <a:p>
            <a:pPr marL="365760" lvl="0" indent="-256032">
              <a:spcBef>
                <a:spcPts val="300"/>
              </a:spcBef>
              <a:buClr>
                <a:srgbClr val="A04DA3"/>
              </a:buClr>
              <a:buFont typeface="Wingdings" pitchFamily="2" charset="2"/>
              <a:buChar char="Ø"/>
            </a:pPr>
            <a:r>
              <a:rPr lang="fr-FR" sz="2400" dirty="0">
                <a:solidFill>
                  <a:prstClr val="black"/>
                </a:solidFill>
                <a:latin typeface="Georgia"/>
              </a:rPr>
              <a:t>et % de biopsies positives &lt; 1/2</a:t>
            </a:r>
          </a:p>
          <a:p>
            <a:pPr marL="365760" lvl="0" indent="-256032">
              <a:spcBef>
                <a:spcPts val="300"/>
              </a:spcBef>
              <a:buClr>
                <a:srgbClr val="A04DA3"/>
              </a:buClr>
              <a:buFont typeface="Georgia"/>
              <a:buChar char="•"/>
            </a:pPr>
            <a:r>
              <a:rPr lang="fr-FR" sz="2400" dirty="0">
                <a:solidFill>
                  <a:prstClr val="black"/>
                </a:solidFill>
                <a:latin typeface="Georgia"/>
              </a:rPr>
              <a:t>Groupe de pronostic défavorable s'apparentant au groupe à risque élevé</a:t>
            </a:r>
          </a:p>
          <a:p>
            <a:pPr marL="365760" lvl="0" indent="-256032">
              <a:spcBef>
                <a:spcPts val="300"/>
              </a:spcBef>
              <a:buClr>
                <a:srgbClr val="A04DA3"/>
              </a:buClr>
              <a:buFont typeface="Wingdings" pitchFamily="2" charset="2"/>
              <a:buChar char="Ø"/>
            </a:pPr>
            <a:r>
              <a:rPr lang="fr-FR" sz="2400" dirty="0">
                <a:solidFill>
                  <a:prstClr val="black"/>
                </a:solidFill>
                <a:latin typeface="Georgia"/>
              </a:rPr>
              <a:t>T2b</a:t>
            </a:r>
          </a:p>
          <a:p>
            <a:pPr marL="365760" lvl="0" indent="-256032">
              <a:spcBef>
                <a:spcPts val="300"/>
              </a:spcBef>
              <a:buClr>
                <a:srgbClr val="A04DA3"/>
              </a:buClr>
              <a:buFont typeface="Wingdings" pitchFamily="2" charset="2"/>
              <a:buChar char="Ø"/>
            </a:pPr>
            <a:r>
              <a:rPr lang="fr-FR" sz="2400" dirty="0">
                <a:solidFill>
                  <a:prstClr val="black"/>
                </a:solidFill>
                <a:latin typeface="Georgia"/>
              </a:rPr>
              <a:t>et/ou Grade 4 majoritaire</a:t>
            </a:r>
          </a:p>
          <a:p>
            <a:pPr marL="365760" lvl="0" indent="-256032">
              <a:spcBef>
                <a:spcPts val="300"/>
              </a:spcBef>
              <a:buClr>
                <a:srgbClr val="A04DA3"/>
              </a:buClr>
              <a:buFont typeface="Wingdings" pitchFamily="2" charset="2"/>
              <a:buChar char="Ø"/>
            </a:pPr>
            <a:r>
              <a:rPr lang="fr-FR" sz="2400" dirty="0">
                <a:solidFill>
                  <a:prstClr val="black"/>
                </a:solidFill>
                <a:latin typeface="Georgia"/>
              </a:rPr>
              <a:t>et/ou % de biopsies positives &gt; 1/2</a:t>
            </a:r>
          </a:p>
          <a:p>
            <a:pPr marL="365760" lvl="0" indent="-256032">
              <a:spcBef>
                <a:spcPts val="300"/>
              </a:spcBef>
              <a:buClr>
                <a:srgbClr val="A04DA3"/>
              </a:buClr>
              <a:buFont typeface="Wingdings" pitchFamily="2" charset="2"/>
              <a:buChar char="q"/>
            </a:pPr>
            <a:r>
              <a:rPr lang="fr-FR" sz="2400" dirty="0">
                <a:solidFill>
                  <a:prstClr val="black"/>
                </a:solidFill>
                <a:latin typeface="Georgia"/>
              </a:rPr>
              <a:t>Curage ganglionnaire recommandé avant prostatectomie ou radiothérapie si le risque ganglionnaire est ≥ à 10 % (évaluation du risque à l'aide des tables de </a:t>
            </a:r>
            <a:r>
              <a:rPr lang="fr-FR" sz="2400" dirty="0" err="1">
                <a:solidFill>
                  <a:prstClr val="black"/>
                </a:solidFill>
                <a:latin typeface="Georgia"/>
              </a:rPr>
              <a:t>Partin</a:t>
            </a:r>
            <a:r>
              <a:rPr lang="fr-FR" sz="2400" dirty="0">
                <a:solidFill>
                  <a:prstClr val="black"/>
                </a:solidFill>
                <a:latin typeface="Georgia"/>
              </a:rPr>
              <a:t>)</a:t>
            </a:r>
          </a:p>
          <a:p>
            <a:endParaRPr lang="fr-FR" dirty="0"/>
          </a:p>
        </p:txBody>
      </p:sp>
    </p:spTree>
    <p:extLst>
      <p:ext uri="{BB962C8B-B14F-4D97-AF65-F5344CB8AC3E}">
        <p14:creationId xmlns:p14="http://schemas.microsoft.com/office/powerpoint/2010/main" val="2856493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92500" lnSpcReduction="20000"/>
          </a:bodyPr>
          <a:lstStyle/>
          <a:p>
            <a:pPr marL="365760" lvl="0" indent="-256032">
              <a:spcBef>
                <a:spcPts val="300"/>
              </a:spcBef>
              <a:buClr>
                <a:srgbClr val="A04DA3"/>
              </a:buClr>
              <a:buNone/>
            </a:pPr>
            <a:r>
              <a:rPr lang="fr-FR" sz="2800" b="1" dirty="0">
                <a:solidFill>
                  <a:prstClr val="black"/>
                </a:solidFill>
                <a:latin typeface="Georgia"/>
              </a:rPr>
              <a:t>Espérance de vie&gt; 10 ans</a:t>
            </a:r>
            <a:r>
              <a:rPr lang="fr-FR" sz="2700" b="1" dirty="0">
                <a:solidFill>
                  <a:prstClr val="black"/>
                </a:solidFill>
                <a:latin typeface="Georgia"/>
              </a:rPr>
              <a:t>: </a:t>
            </a:r>
            <a:r>
              <a:rPr lang="fr-FR" sz="2700" dirty="0">
                <a:solidFill>
                  <a:prstClr val="black"/>
                </a:solidFill>
                <a:latin typeface="Georgia"/>
              </a:rPr>
              <a:t>traitement curatif</a:t>
            </a:r>
          </a:p>
          <a:p>
            <a:pPr marL="365760" lvl="0" indent="-256032">
              <a:spcBef>
                <a:spcPts val="300"/>
              </a:spcBef>
              <a:buClr>
                <a:srgbClr val="A04DA3"/>
              </a:buClr>
              <a:buFont typeface="Wingdings" pitchFamily="2" charset="2"/>
              <a:buChar char="q"/>
            </a:pPr>
            <a:r>
              <a:rPr lang="fr-FR" sz="2700" dirty="0">
                <a:solidFill>
                  <a:prstClr val="black"/>
                </a:solidFill>
                <a:latin typeface="Georgia"/>
              </a:rPr>
              <a:t>Si curage ganglionnaire négatif ou pas de curage        3options:</a:t>
            </a:r>
          </a:p>
          <a:p>
            <a:pPr marL="365760" lvl="0" indent="-256032">
              <a:spcBef>
                <a:spcPts val="300"/>
              </a:spcBef>
              <a:buClr>
                <a:srgbClr val="A04DA3"/>
              </a:buClr>
              <a:buFont typeface="Wingdings" pitchFamily="2" charset="2"/>
              <a:buChar char="Ø"/>
            </a:pPr>
            <a:r>
              <a:rPr lang="fr-FR" sz="2400" dirty="0">
                <a:solidFill>
                  <a:prstClr val="black"/>
                </a:solidFill>
                <a:latin typeface="Georgia"/>
              </a:rPr>
              <a:t>Radiothérapie </a:t>
            </a:r>
            <a:r>
              <a:rPr lang="fr-FR" sz="2400" dirty="0" err="1">
                <a:solidFill>
                  <a:prstClr val="black"/>
                </a:solidFill>
                <a:latin typeface="Georgia"/>
              </a:rPr>
              <a:t>conformationelle</a:t>
            </a:r>
            <a:r>
              <a:rPr lang="fr-FR" sz="2400" dirty="0">
                <a:solidFill>
                  <a:prstClr val="black"/>
                </a:solidFill>
                <a:latin typeface="Georgia"/>
              </a:rPr>
              <a:t>:</a:t>
            </a:r>
          </a:p>
          <a:p>
            <a:pPr marL="365760" lvl="0" indent="-256032">
              <a:spcBef>
                <a:spcPts val="300"/>
              </a:spcBef>
              <a:buClr>
                <a:srgbClr val="A04DA3"/>
              </a:buClr>
              <a:buFont typeface="Wingdings" pitchFamily="2" charset="2"/>
              <a:buChar char="§"/>
            </a:pPr>
            <a:r>
              <a:rPr lang="fr-FR" sz="2400" dirty="0">
                <a:solidFill>
                  <a:prstClr val="black"/>
                </a:solidFill>
                <a:latin typeface="Georgia"/>
              </a:rPr>
              <a:t>Prostate74à78Gy en 3D 74 à80 en IMRT</a:t>
            </a:r>
          </a:p>
          <a:p>
            <a:pPr marL="365760" lvl="0" indent="-256032">
              <a:spcBef>
                <a:spcPts val="300"/>
              </a:spcBef>
              <a:buClr>
                <a:srgbClr val="A04DA3"/>
              </a:buClr>
              <a:buFont typeface="Wingdings" pitchFamily="2" charset="2"/>
              <a:buChar char="§"/>
            </a:pPr>
            <a:r>
              <a:rPr lang="fr-FR" sz="2400" dirty="0">
                <a:solidFill>
                  <a:prstClr val="black"/>
                </a:solidFill>
                <a:latin typeface="Georgia"/>
              </a:rPr>
              <a:t>Vésicules séminales 46Gy</a:t>
            </a:r>
          </a:p>
          <a:p>
            <a:pPr marL="365760" lvl="0" indent="-256032">
              <a:spcBef>
                <a:spcPts val="300"/>
              </a:spcBef>
              <a:buClr>
                <a:srgbClr val="A04DA3"/>
              </a:buClr>
              <a:buFont typeface="Wingdings" pitchFamily="2" charset="2"/>
              <a:buChar char="§"/>
            </a:pPr>
            <a:r>
              <a:rPr lang="fr-FR" sz="2400" dirty="0">
                <a:solidFill>
                  <a:prstClr val="black"/>
                </a:solidFill>
                <a:latin typeface="Georgia"/>
              </a:rPr>
              <a:t>Option:+pelvis 46 à 50 en l’absence du </a:t>
            </a:r>
            <a:r>
              <a:rPr lang="fr-FR" sz="2400" dirty="0" err="1">
                <a:solidFill>
                  <a:prstClr val="black"/>
                </a:solidFill>
                <a:latin typeface="Georgia"/>
              </a:rPr>
              <a:t>curage+hormonothérapie</a:t>
            </a:r>
            <a:r>
              <a:rPr lang="fr-FR" sz="2400" dirty="0">
                <a:solidFill>
                  <a:prstClr val="black"/>
                </a:solidFill>
                <a:latin typeface="Georgia"/>
              </a:rPr>
              <a:t> 6mois si facteurs de risques défavorables</a:t>
            </a:r>
          </a:p>
          <a:p>
            <a:pPr marL="365760" lvl="0" indent="-256032">
              <a:spcBef>
                <a:spcPts val="300"/>
              </a:spcBef>
              <a:buClr>
                <a:srgbClr val="A04DA3"/>
              </a:buClr>
              <a:buFont typeface="Wingdings" pitchFamily="2" charset="2"/>
              <a:buChar char="Ø"/>
            </a:pPr>
            <a:r>
              <a:rPr lang="fr-FR" sz="2400" dirty="0">
                <a:solidFill>
                  <a:prstClr val="black"/>
                </a:solidFill>
                <a:latin typeface="Georgia"/>
              </a:rPr>
              <a:t>Prostatectomie radicale</a:t>
            </a:r>
          </a:p>
          <a:p>
            <a:pPr marL="365760" lvl="0" indent="-256032">
              <a:spcBef>
                <a:spcPts val="300"/>
              </a:spcBef>
              <a:buClr>
                <a:srgbClr val="A04DA3"/>
              </a:buClr>
              <a:buFont typeface="Wingdings" pitchFamily="2" charset="2"/>
              <a:buChar char="Ø"/>
            </a:pPr>
            <a:r>
              <a:rPr lang="fr-FR" sz="2400" dirty="0">
                <a:solidFill>
                  <a:prstClr val="black"/>
                </a:solidFill>
                <a:latin typeface="Georgia"/>
              </a:rPr>
              <a:t>Curiethérapie: si facteur de risque favorable(grade 3 majoritaire et –de tiers  biopsies positives)</a:t>
            </a:r>
          </a:p>
          <a:p>
            <a:pPr marL="365760" lvl="0" indent="-256032">
              <a:spcBef>
                <a:spcPts val="300"/>
              </a:spcBef>
              <a:buClr>
                <a:srgbClr val="A04DA3"/>
              </a:buClr>
              <a:buFont typeface="Wingdings" pitchFamily="2" charset="2"/>
              <a:buChar char="q"/>
            </a:pPr>
            <a:r>
              <a:rPr lang="fr-FR" sz="2400" dirty="0">
                <a:solidFill>
                  <a:prstClr val="black"/>
                </a:solidFill>
                <a:latin typeface="Georgia"/>
              </a:rPr>
              <a:t>Si curage positif: HT</a:t>
            </a:r>
            <a:r>
              <a:rPr lang="fr-FR" sz="2400" b="1" dirty="0">
                <a:solidFill>
                  <a:prstClr val="black"/>
                </a:solidFill>
                <a:latin typeface="Georgia"/>
              </a:rPr>
              <a:t> &gt;</a:t>
            </a:r>
            <a:r>
              <a:rPr lang="fr-FR" sz="2400" dirty="0">
                <a:solidFill>
                  <a:prstClr val="black"/>
                </a:solidFill>
                <a:latin typeface="Georgia"/>
              </a:rPr>
              <a:t>3ans+RT pelvis (50Gy)et prostate (74Gy) ou HT seul</a:t>
            </a:r>
            <a:endParaRPr lang="fr-FR" sz="2400" b="1" dirty="0">
              <a:solidFill>
                <a:prstClr val="black"/>
              </a:solidFill>
              <a:latin typeface="Georgia"/>
            </a:endParaRPr>
          </a:p>
          <a:p>
            <a:pPr marL="365760" lvl="0" indent="-256032">
              <a:spcBef>
                <a:spcPts val="300"/>
              </a:spcBef>
              <a:buClr>
                <a:srgbClr val="A04DA3"/>
              </a:buClr>
              <a:buNone/>
            </a:pPr>
            <a:r>
              <a:rPr lang="fr-FR" sz="2800" b="1" dirty="0">
                <a:solidFill>
                  <a:prstClr val="black"/>
                </a:solidFill>
                <a:latin typeface="Georgia"/>
              </a:rPr>
              <a:t> Espérance de vie &lt; 10 ans:</a:t>
            </a:r>
          </a:p>
          <a:p>
            <a:pPr marL="365760" lvl="0" indent="-256032">
              <a:spcBef>
                <a:spcPts val="300"/>
              </a:spcBef>
              <a:buClr>
                <a:srgbClr val="A04DA3"/>
              </a:buClr>
              <a:buFont typeface="Wingdings" pitchFamily="2" charset="2"/>
              <a:buChar char="Ø"/>
            </a:pPr>
            <a:r>
              <a:rPr lang="fr-FR" sz="2400" dirty="0">
                <a:solidFill>
                  <a:prstClr val="black"/>
                </a:solidFill>
                <a:latin typeface="Georgia"/>
              </a:rPr>
              <a:t>Hormonothérapie</a:t>
            </a:r>
          </a:p>
          <a:p>
            <a:pPr marL="365760" lvl="0" indent="-256032">
              <a:spcBef>
                <a:spcPts val="300"/>
              </a:spcBef>
              <a:buClr>
                <a:srgbClr val="A04DA3"/>
              </a:buClr>
              <a:buFont typeface="Wingdings" pitchFamily="2" charset="2"/>
              <a:buChar char="Ø"/>
            </a:pPr>
            <a:r>
              <a:rPr lang="fr-FR" sz="2400" dirty="0">
                <a:solidFill>
                  <a:prstClr val="black"/>
                </a:solidFill>
                <a:latin typeface="Georgia"/>
              </a:rPr>
              <a:t>Surveillance avec traitement différé</a:t>
            </a:r>
          </a:p>
        </p:txBody>
      </p:sp>
    </p:spTree>
    <p:extLst>
      <p:ext uri="{BB962C8B-B14F-4D97-AF65-F5344CB8AC3E}">
        <p14:creationId xmlns:p14="http://schemas.microsoft.com/office/powerpoint/2010/main" val="373889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229600" cy="792088"/>
          </a:xfrm>
        </p:spPr>
        <p:txBody>
          <a:bodyPr>
            <a:normAutofit fontScale="90000"/>
          </a:bodyPr>
          <a:lstStyle/>
          <a:p>
            <a:r>
              <a:rPr lang="fr-FR" dirty="0"/>
              <a:t> Histoire</a:t>
            </a:r>
            <a:br>
              <a:rPr lang="fr-FR" dirty="0"/>
            </a:br>
            <a:endParaRPr lang="fr-FR" dirty="0"/>
          </a:p>
        </p:txBody>
      </p:sp>
      <p:sp>
        <p:nvSpPr>
          <p:cNvPr id="3" name="Espace réservé du contenu 2"/>
          <p:cNvSpPr>
            <a:spLocks noGrp="1"/>
          </p:cNvSpPr>
          <p:nvPr>
            <p:ph idx="1"/>
          </p:nvPr>
        </p:nvSpPr>
        <p:spPr>
          <a:xfrm>
            <a:off x="611560" y="908720"/>
            <a:ext cx="8229600" cy="5616624"/>
          </a:xfrm>
        </p:spPr>
        <p:txBody>
          <a:bodyPr>
            <a:normAutofit fontScale="47500" lnSpcReduction="20000"/>
          </a:bodyPr>
          <a:lstStyle/>
          <a:p>
            <a:r>
              <a:rPr lang="fr-FR" dirty="0"/>
              <a:t>La radiothérapie se développa à partir du début du </a:t>
            </a:r>
            <a:r>
              <a:rPr lang="fr-FR" cap="small" dirty="0" err="1">
                <a:hlinkClick r:id="rId2" tooltip="XXe siècle"/>
              </a:rPr>
              <a:t>xx</a:t>
            </a:r>
            <a:r>
              <a:rPr lang="fr-FR" baseline="30000" dirty="0" err="1">
                <a:hlinkClick r:id="rId2" tooltip="XXe siècle"/>
              </a:rPr>
              <a:t>e</a:t>
            </a:r>
            <a:r>
              <a:rPr lang="fr-FR" dirty="0">
                <a:hlinkClick r:id="rId2" tooltip="XXe siècle"/>
              </a:rPr>
              <a:t> siècle</a:t>
            </a:r>
            <a:r>
              <a:rPr lang="fr-FR" dirty="0"/>
              <a:t>, surtout grâce au travail innovateur de </a:t>
            </a:r>
            <a:r>
              <a:rPr lang="fr-FR" dirty="0">
                <a:hlinkClick r:id="rId3" tooltip="Marie Curie"/>
              </a:rPr>
              <a:t>Marie Curie</a:t>
            </a:r>
            <a:r>
              <a:rPr lang="fr-FR" dirty="0"/>
              <a:t> (1867-1934)</a:t>
            </a:r>
          </a:p>
          <a:p>
            <a:pPr marL="0" indent="0">
              <a:buNone/>
            </a:pPr>
            <a:endParaRPr lang="fr-FR" dirty="0"/>
          </a:p>
          <a:p>
            <a:r>
              <a:rPr lang="fr-FR" dirty="0"/>
              <a:t> </a:t>
            </a:r>
            <a:r>
              <a:rPr lang="fr-FR" dirty="0">
                <a:solidFill>
                  <a:srgbClr val="222222"/>
                </a:solidFill>
                <a:effectLst/>
                <a:latin typeface="Arial"/>
                <a:ea typeface="Times New Roman"/>
              </a:rPr>
              <a:t>. Cela marqua le début d’une nouvelle ère en médecine Jusqu’au milieu des années 1900, la découverte du </a:t>
            </a:r>
            <a:r>
              <a:rPr lang="fr-FR" u="none" strike="noStrike" dirty="0">
                <a:solidFill>
                  <a:srgbClr val="0B0080"/>
                </a:solidFill>
                <a:effectLst/>
                <a:latin typeface="Arial"/>
                <a:ea typeface="Times New Roman"/>
                <a:hlinkClick r:id="rId4" tooltip="Cobalt"/>
              </a:rPr>
              <a:t>cobalt</a:t>
            </a:r>
            <a:r>
              <a:rPr lang="fr-FR" dirty="0">
                <a:solidFill>
                  <a:srgbClr val="222222"/>
                </a:solidFill>
                <a:effectLst/>
                <a:latin typeface="Arial"/>
                <a:ea typeface="Times New Roman"/>
              </a:rPr>
              <a:t> et du </a:t>
            </a:r>
            <a:r>
              <a:rPr lang="fr-FR" u="none" strike="noStrike" dirty="0">
                <a:solidFill>
                  <a:srgbClr val="0B0080"/>
                </a:solidFill>
                <a:effectLst/>
                <a:latin typeface="Arial"/>
                <a:ea typeface="Times New Roman"/>
                <a:hlinkClick r:id="rId5" tooltip="Césium"/>
              </a:rPr>
              <a:t>césium</a:t>
            </a:r>
            <a:r>
              <a:rPr lang="fr-FR" dirty="0">
                <a:solidFill>
                  <a:srgbClr val="222222"/>
                </a:solidFill>
                <a:effectLst/>
                <a:latin typeface="Arial"/>
                <a:ea typeface="Times New Roman"/>
              </a:rPr>
              <a:t>. </a:t>
            </a:r>
          </a:p>
          <a:p>
            <a:pPr marL="0" indent="0">
              <a:buNone/>
            </a:pPr>
            <a:endParaRPr lang="fr-FR" dirty="0">
              <a:solidFill>
                <a:srgbClr val="222222"/>
              </a:solidFill>
              <a:effectLst/>
              <a:latin typeface="Arial"/>
              <a:ea typeface="Times New Roman"/>
            </a:endParaRPr>
          </a:p>
          <a:p>
            <a:r>
              <a:rPr lang="fr-FR" dirty="0"/>
              <a:t>Depuis la fin des années 1940, les </a:t>
            </a:r>
            <a:r>
              <a:rPr lang="fr-FR" dirty="0">
                <a:hlinkClick r:id="rId6" tooltip="Accélérateur linéaire"/>
              </a:rPr>
              <a:t>accélérateurs linéaires</a:t>
            </a:r>
            <a:r>
              <a:rPr lang="fr-FR" dirty="0"/>
              <a:t> sont également utilisés comme source de radiation.</a:t>
            </a:r>
          </a:p>
          <a:p>
            <a:endParaRPr lang="fr-FR" dirty="0"/>
          </a:p>
          <a:p>
            <a:r>
              <a:rPr lang="fr-FR" dirty="0"/>
              <a:t>Avec l’invention de la TDM , en 1971  , la planification des traitements de radiothérapie en 3D devint possible, ce qui représente une avancée majeure par rapport aux traitements en 2D </a:t>
            </a:r>
          </a:p>
          <a:p>
            <a:endParaRPr lang="fr-FR" dirty="0"/>
          </a:p>
          <a:p>
            <a:r>
              <a:rPr lang="fr-FR" dirty="0"/>
              <a:t>. Les traitements basés sur la tomodensitométrie permettent aux radio-oncologues et </a:t>
            </a:r>
            <a:r>
              <a:rPr lang="fr-FR" dirty="0">
                <a:hlinkClick r:id="rId7" tooltip="Physicien médical"/>
              </a:rPr>
              <a:t>physiciens médicaux</a:t>
            </a:r>
            <a:r>
              <a:rPr lang="fr-FR" dirty="0"/>
              <a:t> de déterminer plus précisément la distribution de la dose de radiation en utilisant les images tomodensitométriques de l’anatomie du patient.</a:t>
            </a:r>
          </a:p>
          <a:p>
            <a:endParaRPr lang="fr-FR" dirty="0"/>
          </a:p>
          <a:p>
            <a:r>
              <a:rPr lang="fr-FR" dirty="0"/>
              <a:t>L’arrivée de nouvelles technologies d’imagerie, comme l’IRM dans les années 1970 et la </a:t>
            </a:r>
            <a:r>
              <a:rPr lang="fr-FR" dirty="0">
                <a:hlinkClick r:id="rId8" tooltip="Tomographie par émission de positons"/>
              </a:rPr>
              <a:t>tomographie par émission de positons</a:t>
            </a:r>
            <a:r>
              <a:rPr lang="fr-FR" dirty="0"/>
              <a:t> (TEP) dans les années 1980, a permis de passer de la radiothérapie </a:t>
            </a:r>
            <a:r>
              <a:rPr lang="fr-FR" dirty="0" err="1"/>
              <a:t>conformationnelle</a:t>
            </a:r>
            <a:r>
              <a:rPr lang="fr-FR" dirty="0"/>
              <a:t> 3D à la radiothérapie </a:t>
            </a:r>
            <a:r>
              <a:rPr lang="fr-FR" dirty="0" err="1"/>
              <a:t>conformationnelle</a:t>
            </a:r>
            <a:r>
              <a:rPr lang="fr-FR" dirty="0"/>
              <a:t> avec modulation d’intensité (RCMI/IMRT) et la radiothérapie guidée par l’image (IGRT) qui permet de contrôler la position exacte de la zone à traiter d’une séance à l’autre. </a:t>
            </a:r>
          </a:p>
          <a:p>
            <a:endParaRPr lang="fr-FR" dirty="0"/>
          </a:p>
          <a:p>
            <a:r>
              <a:rPr lang="fr-FR" dirty="0"/>
              <a:t>Ces avancées scientifiques et technologiques ont permis aux radio-oncologues de visualiser et de traiter plus efficacement les tumeurs, ce qui se traduit par un meilleur pronostic des patients, avec moins d’effets secondaires.</a:t>
            </a:r>
          </a:p>
          <a:p>
            <a:pPr marL="0" indent="0">
              <a:buNone/>
            </a:pPr>
            <a:r>
              <a:rPr lang="fr-FR" dirty="0"/>
              <a:t> </a:t>
            </a:r>
          </a:p>
          <a:p>
            <a:endParaRPr lang="fr-FR" dirty="0"/>
          </a:p>
        </p:txBody>
      </p:sp>
    </p:spTree>
    <p:extLst>
      <p:ext uri="{BB962C8B-B14F-4D97-AF65-F5344CB8AC3E}">
        <p14:creationId xmlns:p14="http://schemas.microsoft.com/office/powerpoint/2010/main" val="919173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65760" lvl="0" indent="-256032">
              <a:spcBef>
                <a:spcPts val="300"/>
              </a:spcBef>
              <a:buClr>
                <a:srgbClr val="A04DA3"/>
              </a:buClr>
              <a:buNone/>
            </a:pPr>
            <a:r>
              <a:rPr lang="fr-FR" sz="2800" b="1" dirty="0">
                <a:solidFill>
                  <a:prstClr val="black"/>
                </a:solidFill>
                <a:latin typeface="Georgia"/>
              </a:rPr>
              <a:t>Radiothérapie </a:t>
            </a:r>
            <a:r>
              <a:rPr lang="fr-FR" sz="2800" b="1" dirty="0" err="1">
                <a:solidFill>
                  <a:prstClr val="black"/>
                </a:solidFill>
                <a:latin typeface="Georgia"/>
              </a:rPr>
              <a:t>adjuvante</a:t>
            </a:r>
            <a:r>
              <a:rPr lang="fr-FR" sz="2800" b="1" dirty="0">
                <a:solidFill>
                  <a:prstClr val="black"/>
                </a:solidFill>
                <a:latin typeface="Georgia"/>
              </a:rPr>
              <a:t>:</a:t>
            </a:r>
            <a:r>
              <a:rPr lang="fr-FR" sz="2800" dirty="0">
                <a:solidFill>
                  <a:prstClr val="black"/>
                </a:solidFill>
                <a:latin typeface="Georgia"/>
              </a:rPr>
              <a:t> doit être discuté en cas de:</a:t>
            </a:r>
          </a:p>
          <a:p>
            <a:pPr marL="365760" lvl="0" indent="-256032">
              <a:spcBef>
                <a:spcPts val="300"/>
              </a:spcBef>
              <a:buClr>
                <a:srgbClr val="A04DA3"/>
              </a:buClr>
              <a:buFont typeface="Wingdings" pitchFamily="2" charset="2"/>
              <a:buChar char="Ø"/>
            </a:pPr>
            <a:r>
              <a:rPr lang="fr-FR" sz="2800" dirty="0">
                <a:solidFill>
                  <a:prstClr val="black"/>
                </a:solidFill>
                <a:latin typeface="Georgia"/>
              </a:rPr>
              <a:t>PT3</a:t>
            </a:r>
          </a:p>
          <a:p>
            <a:pPr marL="365760" lvl="0" indent="-256032">
              <a:spcBef>
                <a:spcPts val="300"/>
              </a:spcBef>
              <a:buClr>
                <a:srgbClr val="A04DA3"/>
              </a:buClr>
              <a:buFont typeface="Wingdings" pitchFamily="2" charset="2"/>
              <a:buChar char="Ø"/>
            </a:pPr>
            <a:r>
              <a:rPr lang="fr-FR" sz="2800" dirty="0">
                <a:solidFill>
                  <a:prstClr val="black"/>
                </a:solidFill>
                <a:latin typeface="Georgia"/>
              </a:rPr>
              <a:t>Marges chirurgicales positives</a:t>
            </a:r>
          </a:p>
          <a:p>
            <a:pPr marL="365760" lvl="0" indent="-256032">
              <a:spcBef>
                <a:spcPts val="300"/>
              </a:spcBef>
              <a:buClr>
                <a:srgbClr val="A04DA3"/>
              </a:buClr>
              <a:buFont typeface="Wingdings" pitchFamily="2" charset="2"/>
              <a:buChar char="Ø"/>
            </a:pPr>
            <a:r>
              <a:rPr lang="fr-FR" sz="2800" dirty="0">
                <a:solidFill>
                  <a:prstClr val="black"/>
                </a:solidFill>
                <a:latin typeface="Georgia"/>
              </a:rPr>
              <a:t>PSA détectable avant 3 mois</a:t>
            </a:r>
          </a:p>
          <a:p>
            <a:pPr marL="365760" lvl="0" indent="-256032">
              <a:spcBef>
                <a:spcPts val="300"/>
              </a:spcBef>
              <a:buClr>
                <a:srgbClr val="A04DA3"/>
              </a:buClr>
              <a:buFont typeface="Wingdings" pitchFamily="2" charset="2"/>
              <a:buChar char="Ø"/>
            </a:pPr>
            <a:r>
              <a:rPr lang="fr-FR" sz="2800" dirty="0">
                <a:solidFill>
                  <a:prstClr val="black"/>
                </a:solidFill>
                <a:latin typeface="Georgia"/>
              </a:rPr>
              <a:t>N+</a:t>
            </a:r>
          </a:p>
          <a:p>
            <a:endParaRPr lang="fr-FR" dirty="0"/>
          </a:p>
        </p:txBody>
      </p:sp>
    </p:spTree>
    <p:extLst>
      <p:ext uri="{BB962C8B-B14F-4D97-AF65-F5344CB8AC3E}">
        <p14:creationId xmlns:p14="http://schemas.microsoft.com/office/powerpoint/2010/main" val="3608542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048672"/>
          </a:xfrm>
        </p:spPr>
        <p:txBody>
          <a:bodyPr>
            <a:normAutofit fontScale="92500" lnSpcReduction="10000"/>
          </a:bodyPr>
          <a:lstStyle/>
          <a:p>
            <a:pPr marL="365760" lvl="0" indent="-256032">
              <a:spcBef>
                <a:spcPts val="300"/>
              </a:spcBef>
              <a:buClr>
                <a:srgbClr val="A04DA3"/>
              </a:buClr>
              <a:buFont typeface="Georgia"/>
              <a:buChar char="•"/>
            </a:pPr>
            <a:r>
              <a:rPr lang="fr-FR" sz="2200" b="1" dirty="0">
                <a:solidFill>
                  <a:srgbClr val="53548A"/>
                </a:solidFill>
                <a:latin typeface="Georgia"/>
              </a:rPr>
              <a:t>Cancer de prostate haut risque, N0, </a:t>
            </a:r>
            <a:r>
              <a:rPr lang="fr-FR" sz="2200" b="1" dirty="0" err="1">
                <a:solidFill>
                  <a:srgbClr val="53548A"/>
                </a:solidFill>
                <a:latin typeface="Georgia"/>
              </a:rPr>
              <a:t>Nx</a:t>
            </a:r>
            <a:r>
              <a:rPr lang="fr-FR" sz="2200" b="1" dirty="0">
                <a:solidFill>
                  <a:srgbClr val="53548A"/>
                </a:solidFill>
                <a:latin typeface="Georgia"/>
              </a:rPr>
              <a:t>:</a:t>
            </a:r>
            <a:r>
              <a:rPr lang="fr-FR" sz="2200" dirty="0">
                <a:solidFill>
                  <a:prstClr val="black"/>
                </a:solidFill>
                <a:latin typeface="Georgia"/>
              </a:rPr>
              <a:t> PSA &gt; 20 </a:t>
            </a:r>
            <a:r>
              <a:rPr lang="fr-FR" sz="2200" dirty="0" err="1">
                <a:solidFill>
                  <a:prstClr val="black"/>
                </a:solidFill>
                <a:latin typeface="Georgia"/>
              </a:rPr>
              <a:t>ng</a:t>
            </a:r>
            <a:r>
              <a:rPr lang="fr-FR" sz="2200" dirty="0">
                <a:solidFill>
                  <a:prstClr val="black"/>
                </a:solidFill>
                <a:latin typeface="Georgia"/>
              </a:rPr>
              <a:t>/</a:t>
            </a:r>
            <a:r>
              <a:rPr lang="fr-FR" sz="2200" dirty="0" err="1">
                <a:solidFill>
                  <a:prstClr val="black"/>
                </a:solidFill>
                <a:latin typeface="Georgia"/>
              </a:rPr>
              <a:t>mL</a:t>
            </a:r>
            <a:r>
              <a:rPr lang="fr-FR" sz="2200" dirty="0">
                <a:solidFill>
                  <a:prstClr val="black"/>
                </a:solidFill>
                <a:latin typeface="Georgia"/>
              </a:rPr>
              <a:t>, ou stade clinique ≥ T2c, ou score de </a:t>
            </a:r>
            <a:r>
              <a:rPr lang="fr-FR" sz="2200" dirty="0" err="1">
                <a:solidFill>
                  <a:prstClr val="black"/>
                </a:solidFill>
                <a:latin typeface="Georgia"/>
              </a:rPr>
              <a:t>Gleason</a:t>
            </a:r>
            <a:r>
              <a:rPr lang="fr-FR" sz="2200" dirty="0">
                <a:solidFill>
                  <a:prstClr val="black"/>
                </a:solidFill>
                <a:latin typeface="Georgia"/>
              </a:rPr>
              <a:t> ≥ 8</a:t>
            </a:r>
          </a:p>
          <a:p>
            <a:pPr marL="365760" lvl="0" indent="-256032">
              <a:spcBef>
                <a:spcPts val="300"/>
              </a:spcBef>
              <a:buClr>
                <a:srgbClr val="A04DA3"/>
              </a:buClr>
              <a:buFont typeface="Georgia"/>
              <a:buChar char="•"/>
            </a:pPr>
            <a:r>
              <a:rPr lang="fr-FR" sz="2200" b="1" dirty="0">
                <a:solidFill>
                  <a:prstClr val="black"/>
                </a:solidFill>
                <a:latin typeface="Georgia"/>
              </a:rPr>
              <a:t> Espérance de vie&gt; 10 ans: </a:t>
            </a:r>
            <a:r>
              <a:rPr lang="fr-FR" sz="2200" dirty="0">
                <a:solidFill>
                  <a:prstClr val="black"/>
                </a:solidFill>
                <a:latin typeface="Georgia"/>
              </a:rPr>
              <a:t>curage pelvien( étendus si prostatectomie envisagée)</a:t>
            </a:r>
          </a:p>
          <a:p>
            <a:pPr marL="365760" lvl="0" indent="-256032">
              <a:spcBef>
                <a:spcPts val="300"/>
              </a:spcBef>
              <a:buClr>
                <a:srgbClr val="A04DA3"/>
              </a:buClr>
              <a:buFont typeface="Georgia"/>
              <a:buChar char="•"/>
            </a:pPr>
            <a:r>
              <a:rPr lang="fr-FR" sz="2200" dirty="0">
                <a:solidFill>
                  <a:prstClr val="black"/>
                </a:solidFill>
                <a:latin typeface="Georgia"/>
              </a:rPr>
              <a:t>En fonction des résultats du curage on distingue:</a:t>
            </a:r>
          </a:p>
          <a:p>
            <a:pPr marL="365760" lvl="0" indent="-256032">
              <a:spcBef>
                <a:spcPts val="300"/>
              </a:spcBef>
              <a:buClr>
                <a:srgbClr val="A04DA3"/>
              </a:buClr>
              <a:buFont typeface="Wingdings" pitchFamily="2" charset="2"/>
              <a:buChar char="Ø"/>
            </a:pPr>
            <a:r>
              <a:rPr lang="fr-FR" sz="2200" b="1" dirty="0">
                <a:solidFill>
                  <a:prstClr val="black"/>
                </a:solidFill>
                <a:latin typeface="Georgia"/>
              </a:rPr>
              <a:t>Curage négatif:</a:t>
            </a:r>
          </a:p>
          <a:p>
            <a:pPr marL="365760" lvl="0" indent="-256032">
              <a:spcBef>
                <a:spcPts val="300"/>
              </a:spcBef>
              <a:buClr>
                <a:srgbClr val="A04DA3"/>
              </a:buClr>
              <a:buFont typeface="Wingdings" pitchFamily="2" charset="2"/>
              <a:buChar char="§"/>
            </a:pPr>
            <a:r>
              <a:rPr lang="fr-FR" sz="2200" b="1" dirty="0">
                <a:solidFill>
                  <a:prstClr val="black"/>
                </a:solidFill>
                <a:latin typeface="Georgia"/>
              </a:rPr>
              <a:t>Le standards </a:t>
            </a:r>
            <a:r>
              <a:rPr lang="fr-FR" sz="2200" dirty="0">
                <a:solidFill>
                  <a:prstClr val="black"/>
                </a:solidFill>
                <a:latin typeface="Georgia"/>
              </a:rPr>
              <a:t>est une RT </a:t>
            </a:r>
            <a:r>
              <a:rPr lang="fr-FR" sz="2200" dirty="0" err="1">
                <a:solidFill>
                  <a:prstClr val="black"/>
                </a:solidFill>
                <a:latin typeface="Georgia"/>
              </a:rPr>
              <a:t>conformationelle</a:t>
            </a:r>
            <a:r>
              <a:rPr lang="fr-FR" sz="2200" dirty="0">
                <a:solidFill>
                  <a:prstClr val="black"/>
                </a:solidFill>
                <a:latin typeface="Georgia"/>
              </a:rPr>
              <a:t> </a:t>
            </a:r>
            <a:r>
              <a:rPr lang="fr-FR" sz="2200" dirty="0" err="1">
                <a:solidFill>
                  <a:prstClr val="black"/>
                </a:solidFill>
                <a:latin typeface="Georgia"/>
              </a:rPr>
              <a:t>enIMRT</a:t>
            </a:r>
            <a:r>
              <a:rPr lang="fr-FR" sz="2200" dirty="0">
                <a:solidFill>
                  <a:prstClr val="black"/>
                </a:solidFill>
                <a:latin typeface="Georgia"/>
              </a:rPr>
              <a:t> associée à une hormonothérapie de 3 ans</a:t>
            </a:r>
          </a:p>
          <a:p>
            <a:pPr marL="365760" lvl="0" indent="-256032">
              <a:spcBef>
                <a:spcPts val="300"/>
              </a:spcBef>
              <a:buClr>
                <a:srgbClr val="A04DA3"/>
              </a:buClr>
            </a:pPr>
            <a:r>
              <a:rPr lang="fr-FR" sz="2200" dirty="0">
                <a:solidFill>
                  <a:prstClr val="black"/>
                </a:solidFill>
                <a:latin typeface="Georgia"/>
              </a:rPr>
              <a:t> prostate 74-76 Gy  en 3D jusqu' à 80Gy en IMRT</a:t>
            </a:r>
          </a:p>
          <a:p>
            <a:pPr marL="365760" lvl="0" indent="-256032">
              <a:spcBef>
                <a:spcPts val="300"/>
              </a:spcBef>
              <a:buClr>
                <a:srgbClr val="A04DA3"/>
              </a:buClr>
            </a:pPr>
            <a:r>
              <a:rPr lang="fr-FR" sz="2200" dirty="0">
                <a:solidFill>
                  <a:prstClr val="black"/>
                </a:solidFill>
                <a:latin typeface="Georgia"/>
              </a:rPr>
              <a:t>Vésicules séminales:46Gy jusqu' à 66-72Gy si envahies</a:t>
            </a:r>
          </a:p>
          <a:p>
            <a:pPr marL="365760" lvl="0" indent="-256032">
              <a:spcBef>
                <a:spcPts val="300"/>
              </a:spcBef>
              <a:buClr>
                <a:srgbClr val="A04DA3"/>
              </a:buClr>
            </a:pPr>
            <a:r>
              <a:rPr lang="fr-FR" sz="2200" dirty="0">
                <a:solidFill>
                  <a:prstClr val="black"/>
                </a:solidFill>
                <a:latin typeface="Georgia"/>
              </a:rPr>
              <a:t>Pelvis optionnel: 46-50Gy</a:t>
            </a:r>
          </a:p>
          <a:p>
            <a:pPr marL="365760" lvl="0" indent="-256032">
              <a:spcBef>
                <a:spcPts val="300"/>
              </a:spcBef>
              <a:buClr>
                <a:srgbClr val="A04DA3"/>
              </a:buClr>
              <a:buFont typeface="Wingdings" pitchFamily="2" charset="2"/>
              <a:buChar char="§"/>
            </a:pPr>
            <a:r>
              <a:rPr lang="fr-FR" sz="2200" b="1" dirty="0">
                <a:solidFill>
                  <a:prstClr val="black"/>
                </a:solidFill>
                <a:latin typeface="Georgia"/>
              </a:rPr>
              <a:t>Option</a:t>
            </a:r>
            <a:r>
              <a:rPr lang="fr-FR" sz="2200" dirty="0">
                <a:solidFill>
                  <a:prstClr val="black"/>
                </a:solidFill>
                <a:latin typeface="Georgia"/>
              </a:rPr>
              <a:t>: prostatectomie radicale + curage étendue si  maladie localisée+ RT </a:t>
            </a:r>
            <a:r>
              <a:rPr lang="fr-FR" sz="2200" dirty="0" err="1">
                <a:solidFill>
                  <a:prstClr val="black"/>
                </a:solidFill>
                <a:latin typeface="Georgia"/>
              </a:rPr>
              <a:t>adjuvante</a:t>
            </a:r>
            <a:r>
              <a:rPr lang="fr-FR" sz="2200" dirty="0">
                <a:solidFill>
                  <a:prstClr val="black"/>
                </a:solidFill>
                <a:latin typeface="Georgia"/>
              </a:rPr>
              <a:t> si: pT3ou marges + ou N+ ou PSA détectable avant 3 mois+/- HT si N+</a:t>
            </a:r>
          </a:p>
          <a:p>
            <a:pPr marL="365760" lvl="0" indent="-256032">
              <a:spcBef>
                <a:spcPts val="300"/>
              </a:spcBef>
              <a:buClr>
                <a:srgbClr val="A04DA3"/>
              </a:buClr>
              <a:buFont typeface="Wingdings" pitchFamily="2" charset="2"/>
              <a:buChar char="Ø"/>
            </a:pPr>
            <a:r>
              <a:rPr lang="fr-FR" sz="2200" b="1" dirty="0">
                <a:solidFill>
                  <a:prstClr val="black"/>
                </a:solidFill>
                <a:latin typeface="Georgia"/>
              </a:rPr>
              <a:t>Curage positif:</a:t>
            </a:r>
            <a:r>
              <a:rPr lang="fr-FR" sz="2200" dirty="0">
                <a:solidFill>
                  <a:prstClr val="black"/>
                </a:solidFill>
                <a:latin typeface="Georgia"/>
              </a:rPr>
              <a:t> : </a:t>
            </a:r>
          </a:p>
          <a:p>
            <a:pPr marL="365760" lvl="0" indent="-256032">
              <a:spcBef>
                <a:spcPts val="300"/>
              </a:spcBef>
              <a:buClr>
                <a:srgbClr val="A04DA3"/>
              </a:buClr>
              <a:buFont typeface="Wingdings" pitchFamily="2" charset="2"/>
              <a:buChar char="§"/>
            </a:pPr>
            <a:r>
              <a:rPr lang="fr-FR" sz="2200" dirty="0">
                <a:solidFill>
                  <a:prstClr val="black"/>
                </a:solidFill>
                <a:latin typeface="Georgia"/>
              </a:rPr>
              <a:t>HT</a:t>
            </a:r>
            <a:r>
              <a:rPr lang="fr-FR" sz="2200" b="1" dirty="0">
                <a:solidFill>
                  <a:prstClr val="black"/>
                </a:solidFill>
                <a:latin typeface="Georgia"/>
              </a:rPr>
              <a:t> &gt;</a:t>
            </a:r>
            <a:r>
              <a:rPr lang="fr-FR" sz="2200" dirty="0">
                <a:solidFill>
                  <a:prstClr val="black"/>
                </a:solidFill>
                <a:latin typeface="Georgia"/>
              </a:rPr>
              <a:t>3ans+RT pelvis (50Gy)et prostate (74Gy) ou HT seul</a:t>
            </a:r>
            <a:endParaRPr lang="fr-FR" sz="2200" b="1" dirty="0">
              <a:solidFill>
                <a:prstClr val="black"/>
              </a:solidFill>
              <a:latin typeface="Georgia"/>
            </a:endParaRPr>
          </a:p>
          <a:p>
            <a:pPr marL="365760" lvl="0" indent="-256032">
              <a:spcBef>
                <a:spcPts val="300"/>
              </a:spcBef>
              <a:buClr>
                <a:srgbClr val="A04DA3"/>
              </a:buClr>
              <a:buNone/>
            </a:pPr>
            <a:r>
              <a:rPr lang="fr-FR" sz="2200" b="1" dirty="0">
                <a:solidFill>
                  <a:prstClr val="black"/>
                </a:solidFill>
                <a:latin typeface="Georgia"/>
              </a:rPr>
              <a:t> Espérance de vie &lt; 10 ans:</a:t>
            </a:r>
          </a:p>
          <a:p>
            <a:pPr marL="365760" lvl="0" indent="-256032">
              <a:spcBef>
                <a:spcPts val="300"/>
              </a:spcBef>
              <a:buClr>
                <a:srgbClr val="A04DA3"/>
              </a:buClr>
              <a:buFont typeface="Wingdings" pitchFamily="2" charset="2"/>
              <a:buChar char="Ø"/>
            </a:pPr>
            <a:r>
              <a:rPr lang="fr-FR" sz="2200" dirty="0">
                <a:solidFill>
                  <a:prstClr val="black"/>
                </a:solidFill>
                <a:latin typeface="Georgia"/>
              </a:rPr>
              <a:t>Hormonothérapie et/ou RTE prostate</a:t>
            </a:r>
          </a:p>
          <a:p>
            <a:pPr marL="365760" lvl="0" indent="-256032">
              <a:spcBef>
                <a:spcPts val="300"/>
              </a:spcBef>
              <a:buClr>
                <a:srgbClr val="A04DA3"/>
              </a:buClr>
              <a:buFont typeface="Wingdings" pitchFamily="2" charset="2"/>
              <a:buChar char="Ø"/>
            </a:pPr>
            <a:r>
              <a:rPr lang="fr-FR" sz="2200" dirty="0">
                <a:solidFill>
                  <a:prstClr val="black"/>
                </a:solidFill>
                <a:latin typeface="Georgia"/>
              </a:rPr>
              <a:t>Ou surveillance/ abstention thérapeutique</a:t>
            </a:r>
          </a:p>
          <a:p>
            <a:pPr marL="365760" lvl="0" indent="-256032">
              <a:spcBef>
                <a:spcPts val="300"/>
              </a:spcBef>
              <a:buClr>
                <a:srgbClr val="A04DA3"/>
              </a:buClr>
              <a:buFont typeface="Wingdings" pitchFamily="2" charset="2"/>
              <a:buChar char="§"/>
            </a:pPr>
            <a:endParaRPr lang="fr-FR" sz="2200" dirty="0">
              <a:solidFill>
                <a:prstClr val="black"/>
              </a:solidFill>
              <a:latin typeface="Georgia"/>
            </a:endParaRPr>
          </a:p>
        </p:txBody>
      </p:sp>
    </p:spTree>
    <p:extLst>
      <p:ext uri="{BB962C8B-B14F-4D97-AF65-F5344CB8AC3E}">
        <p14:creationId xmlns:p14="http://schemas.microsoft.com/office/powerpoint/2010/main" val="3399562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976664"/>
          </a:xfrm>
        </p:spPr>
        <p:txBody>
          <a:bodyPr>
            <a:normAutofit/>
          </a:bodyPr>
          <a:lstStyle/>
          <a:p>
            <a:pPr marL="365760" lvl="0" indent="-256032">
              <a:spcBef>
                <a:spcPts val="300"/>
              </a:spcBef>
              <a:buClr>
                <a:srgbClr val="A04DA3"/>
              </a:buClr>
              <a:buFont typeface="Georgia"/>
              <a:buChar char="•"/>
            </a:pPr>
            <a:r>
              <a:rPr lang="fr-FR" sz="1800" b="1" dirty="0">
                <a:solidFill>
                  <a:srgbClr val="53548A"/>
                </a:solidFill>
                <a:latin typeface="Georgia"/>
              </a:rPr>
              <a:t>Métastase ganglionnaire isolée au diagnostic:</a:t>
            </a:r>
            <a:endParaRPr lang="fr-FR" sz="1800" dirty="0">
              <a:solidFill>
                <a:srgbClr val="53548A"/>
              </a:solidFill>
              <a:latin typeface="Georgia"/>
            </a:endParaRPr>
          </a:p>
          <a:p>
            <a:pPr marL="365760" lvl="0" indent="-256032">
              <a:spcBef>
                <a:spcPts val="300"/>
              </a:spcBef>
              <a:buClr>
                <a:srgbClr val="A04DA3"/>
              </a:buClr>
              <a:buNone/>
            </a:pPr>
            <a:r>
              <a:rPr lang="fr-FR" sz="1800" b="1" dirty="0">
                <a:solidFill>
                  <a:prstClr val="black"/>
                </a:solidFill>
                <a:latin typeface="Georgia"/>
              </a:rPr>
              <a:t>2 options thérapeutiques</a:t>
            </a:r>
            <a:r>
              <a:rPr lang="fr-FR" sz="1800" dirty="0">
                <a:solidFill>
                  <a:prstClr val="black"/>
                </a:solidFill>
                <a:latin typeface="Georgia"/>
              </a:rPr>
              <a:t> à discuter:</a:t>
            </a:r>
          </a:p>
          <a:p>
            <a:pPr marL="365760" lvl="0" indent="-256032">
              <a:spcBef>
                <a:spcPts val="300"/>
              </a:spcBef>
              <a:buClr>
                <a:srgbClr val="A04DA3"/>
              </a:buClr>
              <a:buFont typeface="Wingdings" pitchFamily="2" charset="2"/>
              <a:buChar char="Ø"/>
            </a:pPr>
            <a:r>
              <a:rPr lang="fr-FR" sz="1800" dirty="0">
                <a:solidFill>
                  <a:prstClr val="black"/>
                </a:solidFill>
                <a:latin typeface="Georgia"/>
              </a:rPr>
              <a:t>Hormonothérapie si adénopathies multiples </a:t>
            </a:r>
          </a:p>
          <a:p>
            <a:pPr marL="365760" lvl="0" indent="-256032">
              <a:spcBef>
                <a:spcPts val="300"/>
              </a:spcBef>
              <a:buClr>
                <a:srgbClr val="A04DA3"/>
              </a:buClr>
              <a:buFont typeface="Wingdings" pitchFamily="2" charset="2"/>
              <a:buChar char="Ø"/>
            </a:pPr>
            <a:r>
              <a:rPr lang="fr-FR" sz="1800" dirty="0">
                <a:solidFill>
                  <a:prstClr val="black"/>
                </a:solidFill>
                <a:latin typeface="Georgia"/>
              </a:rPr>
              <a:t>Hormonothérapie + radiothérapie en l'absence de métastases osseuses</a:t>
            </a:r>
          </a:p>
          <a:p>
            <a:pPr marL="365760" lvl="0" indent="-256032">
              <a:spcBef>
                <a:spcPts val="300"/>
              </a:spcBef>
              <a:buClr>
                <a:srgbClr val="A04DA3"/>
              </a:buClr>
              <a:buFont typeface="Wingdings" pitchFamily="2" charset="2"/>
              <a:buChar char="Ø"/>
            </a:pPr>
            <a:r>
              <a:rPr lang="fr-FR" sz="1800" dirty="0">
                <a:solidFill>
                  <a:prstClr val="black"/>
                </a:solidFill>
                <a:latin typeface="Georgia"/>
              </a:rPr>
              <a:t>L’intérêt d’un traitement local (radiothérapie ou chirurgie) doit être envisagé au cas par cas, en fonction du volume tumoral, </a:t>
            </a:r>
            <a:r>
              <a:rPr lang="fr-FR" sz="1800" dirty="0" err="1">
                <a:solidFill>
                  <a:prstClr val="black"/>
                </a:solidFill>
                <a:latin typeface="Georgia"/>
              </a:rPr>
              <a:t>del’extension</a:t>
            </a:r>
            <a:r>
              <a:rPr lang="fr-FR" sz="1800" dirty="0">
                <a:solidFill>
                  <a:prstClr val="black"/>
                </a:solidFill>
                <a:latin typeface="Georgia"/>
              </a:rPr>
              <a:t> ganglionnaire, de l’âge du patient et des poly pathologies associées.</a:t>
            </a:r>
          </a:p>
          <a:p>
            <a:pPr marL="365760" lvl="0" indent="-256032">
              <a:spcBef>
                <a:spcPts val="300"/>
              </a:spcBef>
              <a:buClr>
                <a:srgbClr val="A04DA3"/>
              </a:buClr>
              <a:buFont typeface="Wingdings" pitchFamily="2" charset="2"/>
              <a:buChar char="§"/>
            </a:pPr>
            <a:r>
              <a:rPr lang="fr-FR" sz="1800" b="1" dirty="0">
                <a:solidFill>
                  <a:srgbClr val="53548A"/>
                </a:solidFill>
                <a:latin typeface="Georgia"/>
              </a:rPr>
              <a:t>Tumeur métastatique </a:t>
            </a:r>
            <a:r>
              <a:rPr lang="fr-FR" sz="1800" dirty="0">
                <a:solidFill>
                  <a:srgbClr val="53548A"/>
                </a:solidFill>
                <a:latin typeface="Georgia"/>
              </a:rPr>
              <a:t>(tous T, tous N, M1):</a:t>
            </a:r>
          </a:p>
          <a:p>
            <a:pPr marL="365760" lvl="0" indent="-256032">
              <a:spcBef>
                <a:spcPts val="300"/>
              </a:spcBef>
              <a:buClr>
                <a:srgbClr val="A04DA3"/>
              </a:buClr>
              <a:buNone/>
            </a:pPr>
            <a:r>
              <a:rPr lang="fr-FR" sz="1800" b="1" dirty="0">
                <a:solidFill>
                  <a:prstClr val="black"/>
                </a:solidFill>
                <a:latin typeface="Georgia"/>
              </a:rPr>
              <a:t>Traitement hormonal standard</a:t>
            </a:r>
          </a:p>
          <a:p>
            <a:pPr marL="365760" lvl="0" indent="-256032">
              <a:spcBef>
                <a:spcPts val="300"/>
              </a:spcBef>
              <a:buClr>
                <a:srgbClr val="A04DA3"/>
              </a:buClr>
              <a:buFont typeface="Wingdings" pitchFamily="2" charset="2"/>
              <a:buChar char="Ø"/>
            </a:pPr>
            <a:r>
              <a:rPr lang="fr-FR" sz="1800" dirty="0">
                <a:solidFill>
                  <a:prstClr val="black"/>
                </a:solidFill>
                <a:latin typeface="Georgia"/>
              </a:rPr>
              <a:t>Instauration précoce </a:t>
            </a:r>
          </a:p>
          <a:p>
            <a:pPr marL="365760" lvl="0" indent="-256032">
              <a:spcBef>
                <a:spcPts val="300"/>
              </a:spcBef>
              <a:buClr>
                <a:srgbClr val="A04DA3"/>
              </a:buClr>
              <a:buFont typeface="Wingdings" pitchFamily="2" charset="2"/>
              <a:buChar char="Ø"/>
            </a:pPr>
            <a:r>
              <a:rPr lang="fr-FR" sz="1800" dirty="0">
                <a:solidFill>
                  <a:prstClr val="black"/>
                </a:solidFill>
                <a:latin typeface="Georgia"/>
              </a:rPr>
              <a:t>Monothérapie par agonistes ou antagonistes de la LH-RH, ou castration chirurgicale</a:t>
            </a:r>
          </a:p>
          <a:p>
            <a:pPr marL="365760" lvl="0" indent="-256032">
              <a:spcBef>
                <a:spcPts val="300"/>
              </a:spcBef>
              <a:buClr>
                <a:srgbClr val="A04DA3"/>
              </a:buClr>
              <a:buFont typeface="Wingdings" pitchFamily="2" charset="2"/>
              <a:buChar char="Ø"/>
            </a:pPr>
            <a:r>
              <a:rPr lang="fr-FR" sz="1800" dirty="0">
                <a:solidFill>
                  <a:prstClr val="black"/>
                </a:solidFill>
                <a:latin typeface="Georgia"/>
              </a:rPr>
              <a:t>Blocage androgénique complet le premier mois en cas de traitement par agonistes.</a:t>
            </a:r>
          </a:p>
          <a:p>
            <a:pPr marL="365760" lvl="0" indent="-256032">
              <a:spcBef>
                <a:spcPts val="300"/>
              </a:spcBef>
              <a:buClr>
                <a:srgbClr val="A04DA3"/>
              </a:buClr>
              <a:buNone/>
            </a:pPr>
            <a:r>
              <a:rPr lang="fr-FR" sz="1800" b="1" dirty="0">
                <a:solidFill>
                  <a:prstClr val="black"/>
                </a:solidFill>
                <a:latin typeface="Georgia"/>
              </a:rPr>
              <a:t>Autres monothérapies optionnelles</a:t>
            </a:r>
            <a:r>
              <a:rPr lang="fr-FR" sz="1800" dirty="0">
                <a:solidFill>
                  <a:prstClr val="black"/>
                </a:solidFill>
                <a:latin typeface="Georgia"/>
              </a:rPr>
              <a:t> </a:t>
            </a:r>
          </a:p>
          <a:p>
            <a:pPr marL="365760" lvl="0" indent="-256032">
              <a:spcBef>
                <a:spcPts val="300"/>
              </a:spcBef>
              <a:buClr>
                <a:srgbClr val="A04DA3"/>
              </a:buClr>
              <a:buFont typeface="Wingdings" pitchFamily="2" charset="2"/>
              <a:buChar char="Ø"/>
            </a:pPr>
            <a:r>
              <a:rPr lang="fr-FR" sz="1800" dirty="0">
                <a:solidFill>
                  <a:prstClr val="black"/>
                </a:solidFill>
                <a:latin typeface="Georgia"/>
              </a:rPr>
              <a:t>Anti-androgènes non stéroïdiens sous certaines conditions</a:t>
            </a:r>
          </a:p>
          <a:p>
            <a:pPr marL="365760" lvl="0" indent="-256032">
              <a:spcBef>
                <a:spcPts val="300"/>
              </a:spcBef>
              <a:buClr>
                <a:srgbClr val="A04DA3"/>
              </a:buClr>
              <a:buFont typeface="Wingdings" pitchFamily="2" charset="2"/>
              <a:buChar char="Ø"/>
            </a:pPr>
            <a:r>
              <a:rPr lang="fr-FR" sz="1800" dirty="0">
                <a:solidFill>
                  <a:prstClr val="black"/>
                </a:solidFill>
                <a:latin typeface="Georgia"/>
              </a:rPr>
              <a:t>Traitement intermittent sous certaines conditions</a:t>
            </a:r>
          </a:p>
          <a:p>
            <a:pPr marL="365760" lvl="0" indent="-256032">
              <a:spcBef>
                <a:spcPts val="300"/>
              </a:spcBef>
              <a:buClr>
                <a:srgbClr val="A04DA3"/>
              </a:buClr>
              <a:buFont typeface="Wingdings" pitchFamily="2" charset="2"/>
              <a:buChar char="Ø"/>
            </a:pPr>
            <a:r>
              <a:rPr lang="fr-FR" sz="1800" dirty="0">
                <a:solidFill>
                  <a:prstClr val="black"/>
                </a:solidFill>
                <a:latin typeface="Georgia"/>
              </a:rPr>
              <a:t>Anti-androgènes stéroïdiens</a:t>
            </a:r>
          </a:p>
          <a:p>
            <a:pPr marL="365760" lvl="0" indent="-256032">
              <a:spcBef>
                <a:spcPts val="300"/>
              </a:spcBef>
              <a:buClr>
                <a:srgbClr val="A04DA3"/>
              </a:buClr>
              <a:buFont typeface="Wingdings" pitchFamily="2" charset="2"/>
              <a:buChar char="Ø"/>
            </a:pPr>
            <a:r>
              <a:rPr lang="fr-FR" sz="1800" dirty="0">
                <a:solidFill>
                  <a:prstClr val="black"/>
                </a:solidFill>
                <a:latin typeface="Georgia"/>
              </a:rPr>
              <a:t>Œstrogènes en deuxième ligne.</a:t>
            </a:r>
          </a:p>
        </p:txBody>
      </p:sp>
    </p:spTree>
    <p:extLst>
      <p:ext uri="{BB962C8B-B14F-4D97-AF65-F5344CB8AC3E}">
        <p14:creationId xmlns:p14="http://schemas.microsoft.com/office/powerpoint/2010/main" val="40831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65760" lvl="0" indent="-256032">
              <a:spcBef>
                <a:spcPts val="300"/>
              </a:spcBef>
              <a:buClr>
                <a:srgbClr val="A04DA3"/>
              </a:buClr>
              <a:buNone/>
            </a:pPr>
            <a:r>
              <a:rPr lang="fr-FR" sz="2400" b="1" dirty="0">
                <a:solidFill>
                  <a:srgbClr val="53548A"/>
                </a:solidFill>
                <a:latin typeface="Georgia"/>
              </a:rPr>
              <a:t>Les armes thérapeutiques : </a:t>
            </a:r>
          </a:p>
          <a:p>
            <a:pPr marL="457200" lvl="0" indent="-457200">
              <a:spcBef>
                <a:spcPts val="300"/>
              </a:spcBef>
              <a:buClr>
                <a:srgbClr val="A04DA3"/>
              </a:buClr>
              <a:buFont typeface="+mj-lt"/>
              <a:buAutoNum type="arabicPeriod"/>
            </a:pPr>
            <a:r>
              <a:rPr lang="fr-FR" sz="2400" b="1" dirty="0">
                <a:solidFill>
                  <a:prstClr val="black"/>
                </a:solidFill>
                <a:latin typeface="Georgia"/>
              </a:rPr>
              <a:t>Le traitement différé</a:t>
            </a:r>
          </a:p>
          <a:p>
            <a:pPr marL="457200" lvl="0" indent="-457200">
              <a:spcBef>
                <a:spcPts val="300"/>
              </a:spcBef>
              <a:buClr>
                <a:srgbClr val="A04DA3"/>
              </a:buClr>
              <a:buFont typeface="+mj-lt"/>
              <a:buAutoNum type="arabicPeriod"/>
            </a:pPr>
            <a:r>
              <a:rPr lang="fr-FR" sz="2400" b="1" dirty="0">
                <a:solidFill>
                  <a:prstClr val="black"/>
                </a:solidFill>
                <a:latin typeface="Georgia"/>
              </a:rPr>
              <a:t> Le traitement curatif</a:t>
            </a:r>
          </a:p>
          <a:p>
            <a:pPr marL="457200" lvl="0" indent="-457200">
              <a:spcBef>
                <a:spcPts val="300"/>
              </a:spcBef>
              <a:buClr>
                <a:srgbClr val="A04DA3"/>
              </a:buClr>
              <a:buNone/>
            </a:pPr>
            <a:r>
              <a:rPr lang="fr-FR" sz="2400" b="1" dirty="0">
                <a:solidFill>
                  <a:prstClr val="black"/>
                </a:solidFill>
                <a:latin typeface="Georgia"/>
              </a:rPr>
              <a:t>      </a:t>
            </a:r>
            <a:r>
              <a:rPr lang="fr-FR" sz="2400" dirty="0">
                <a:solidFill>
                  <a:prstClr val="black"/>
                </a:solidFill>
                <a:latin typeface="Georgia"/>
              </a:rPr>
              <a:t>       </a:t>
            </a:r>
            <a:r>
              <a:rPr lang="fr-FR" sz="2400" b="1" dirty="0">
                <a:solidFill>
                  <a:prstClr val="black"/>
                </a:solidFill>
                <a:latin typeface="Georgia"/>
              </a:rPr>
              <a:t> A</a:t>
            </a:r>
            <a:r>
              <a:rPr lang="fr-FR" sz="2400" dirty="0">
                <a:solidFill>
                  <a:prstClr val="black"/>
                </a:solidFill>
                <a:latin typeface="Georgia"/>
              </a:rPr>
              <a:t>. </a:t>
            </a:r>
            <a:r>
              <a:rPr lang="fr-FR" sz="2400" b="1" dirty="0">
                <a:solidFill>
                  <a:prstClr val="black"/>
                </a:solidFill>
                <a:latin typeface="Georgia"/>
              </a:rPr>
              <a:t>La chirurgie</a:t>
            </a:r>
          </a:p>
          <a:p>
            <a:pPr marL="457200" lvl="0" indent="-457200">
              <a:spcBef>
                <a:spcPts val="300"/>
              </a:spcBef>
              <a:buClr>
                <a:srgbClr val="A04DA3"/>
              </a:buClr>
              <a:buNone/>
            </a:pPr>
            <a:r>
              <a:rPr lang="fr-FR" sz="2400" b="1" dirty="0">
                <a:solidFill>
                  <a:prstClr val="black"/>
                </a:solidFill>
                <a:latin typeface="Georgia"/>
              </a:rPr>
              <a:t>              B. La radiothérapie </a:t>
            </a:r>
          </a:p>
          <a:p>
            <a:pPr marL="457200" lvl="0" indent="-457200">
              <a:spcBef>
                <a:spcPts val="300"/>
              </a:spcBef>
              <a:buClr>
                <a:srgbClr val="A04DA3"/>
              </a:buClr>
              <a:buNone/>
            </a:pPr>
            <a:r>
              <a:rPr lang="fr-FR" sz="2400" b="1" dirty="0">
                <a:solidFill>
                  <a:prstClr val="black"/>
                </a:solidFill>
                <a:latin typeface="Georgia"/>
              </a:rPr>
              <a:t>              </a:t>
            </a:r>
            <a:r>
              <a:rPr lang="fr-FR" sz="2400" b="1" dirty="0" err="1">
                <a:solidFill>
                  <a:prstClr val="black"/>
                </a:solidFill>
                <a:latin typeface="Georgia"/>
              </a:rPr>
              <a:t>C.L’hormonothérapie</a:t>
            </a:r>
            <a:r>
              <a:rPr lang="fr-FR" sz="2400" b="1" dirty="0">
                <a:solidFill>
                  <a:prstClr val="black"/>
                </a:solidFill>
                <a:latin typeface="Georgia"/>
              </a:rPr>
              <a:t> </a:t>
            </a:r>
          </a:p>
          <a:p>
            <a:pPr marL="457200" lvl="0" indent="-457200">
              <a:spcBef>
                <a:spcPts val="300"/>
              </a:spcBef>
              <a:buClr>
                <a:srgbClr val="A04DA3"/>
              </a:buClr>
              <a:buNone/>
            </a:pPr>
            <a:r>
              <a:rPr lang="fr-FR" sz="2400" b="1" dirty="0">
                <a:solidFill>
                  <a:prstClr val="black"/>
                </a:solidFill>
                <a:latin typeface="Georgia"/>
              </a:rPr>
              <a:t>              D. La chimiothérapie </a:t>
            </a:r>
          </a:p>
          <a:p>
            <a:pPr marL="457200" lvl="0" indent="-457200">
              <a:spcBef>
                <a:spcPts val="300"/>
              </a:spcBef>
              <a:buClr>
                <a:srgbClr val="A04DA3"/>
              </a:buClr>
              <a:buNone/>
            </a:pPr>
            <a:r>
              <a:rPr lang="fr-FR" sz="2400" b="1" dirty="0">
                <a:solidFill>
                  <a:prstClr val="black"/>
                </a:solidFill>
                <a:latin typeface="Georgia"/>
              </a:rPr>
              <a:t>              E .autres armes thérapeutique</a:t>
            </a:r>
            <a:endParaRPr lang="fr-FR" dirty="0">
              <a:solidFill>
                <a:prstClr val="black"/>
              </a:solidFill>
            </a:endParaRPr>
          </a:p>
          <a:p>
            <a:endParaRPr lang="fr-FR" dirty="0"/>
          </a:p>
        </p:txBody>
      </p:sp>
    </p:spTree>
    <p:extLst>
      <p:ext uri="{BB962C8B-B14F-4D97-AF65-F5344CB8AC3E}">
        <p14:creationId xmlns:p14="http://schemas.microsoft.com/office/powerpoint/2010/main" val="2619901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fontScale="92500" lnSpcReduction="20000"/>
          </a:bodyPr>
          <a:lstStyle/>
          <a:p>
            <a:pPr marL="514350" lvl="0" indent="-514350">
              <a:spcBef>
                <a:spcPts val="300"/>
              </a:spcBef>
              <a:buClr>
                <a:srgbClr val="A04DA3"/>
              </a:buClr>
              <a:buNone/>
            </a:pPr>
            <a:r>
              <a:rPr lang="fr-FR" sz="2600" b="1" dirty="0">
                <a:solidFill>
                  <a:prstClr val="black"/>
                </a:solidFill>
                <a:latin typeface="Georgia"/>
              </a:rPr>
              <a:t>.</a:t>
            </a:r>
            <a:r>
              <a:rPr lang="fr-FR" sz="2600" b="1" dirty="0">
                <a:solidFill>
                  <a:srgbClr val="438086"/>
                </a:solidFill>
                <a:latin typeface="Georgia"/>
              </a:rPr>
              <a:t> </a:t>
            </a:r>
            <a:r>
              <a:rPr lang="fr-FR" sz="2600" b="1" dirty="0">
                <a:solidFill>
                  <a:prstClr val="black"/>
                </a:solidFill>
                <a:latin typeface="Georgia"/>
              </a:rPr>
              <a:t>La radiothérapie externe:</a:t>
            </a:r>
          </a:p>
          <a:p>
            <a:pPr marL="365760" lvl="0" indent="-256032">
              <a:spcBef>
                <a:spcPts val="300"/>
              </a:spcBef>
              <a:buClr>
                <a:srgbClr val="A04DA3"/>
              </a:buClr>
              <a:buNone/>
            </a:pPr>
            <a:r>
              <a:rPr lang="fr-FR" sz="2600" dirty="0">
                <a:solidFill>
                  <a:prstClr val="black"/>
                </a:solidFill>
                <a:latin typeface="Georgia"/>
              </a:rPr>
              <a:t>la RT </a:t>
            </a:r>
            <a:r>
              <a:rPr lang="fr-FR" sz="2600" dirty="0" err="1">
                <a:solidFill>
                  <a:prstClr val="black"/>
                </a:solidFill>
                <a:latin typeface="Georgia"/>
              </a:rPr>
              <a:t>conformationnelle</a:t>
            </a:r>
            <a:r>
              <a:rPr lang="fr-FR" sz="2600" dirty="0">
                <a:solidFill>
                  <a:prstClr val="black"/>
                </a:solidFill>
                <a:latin typeface="Georgia"/>
              </a:rPr>
              <a:t> 3D et l’IMRT permettent une meilleure précision dans le repérage des volumes cibles avec une escalade de dose au GTV, tout en autorisant la préservation d’organes à risque. Ceci a permis d’obtenir des résultats en termes de survie et de contrôle local de la maladie similaire à ceux de la chirurgie </a:t>
            </a:r>
            <a:endParaRPr lang="fr-FR" sz="2600" b="1" dirty="0">
              <a:solidFill>
                <a:prstClr val="black"/>
              </a:solidFill>
              <a:latin typeface="Georgia"/>
            </a:endParaRPr>
          </a:p>
          <a:p>
            <a:pPr marL="365760" lvl="0" indent="-256032">
              <a:spcBef>
                <a:spcPts val="300"/>
              </a:spcBef>
              <a:buClr>
                <a:srgbClr val="A04DA3"/>
              </a:buClr>
              <a:buNone/>
            </a:pPr>
            <a:r>
              <a:rPr lang="fr-FR" sz="2600" b="1" dirty="0">
                <a:solidFill>
                  <a:prstClr val="black"/>
                </a:solidFill>
                <a:latin typeface="Georgia"/>
              </a:rPr>
              <a:t>RT à visée curative : </a:t>
            </a:r>
          </a:p>
          <a:p>
            <a:pPr marL="365760" lvl="0" indent="-256032">
              <a:spcBef>
                <a:spcPts val="300"/>
              </a:spcBef>
              <a:buClr>
                <a:srgbClr val="A04DA3"/>
              </a:buClr>
              <a:buNone/>
            </a:pPr>
            <a:r>
              <a:rPr lang="fr-FR" sz="2600" b="1" dirty="0">
                <a:solidFill>
                  <a:prstClr val="black"/>
                </a:solidFill>
                <a:latin typeface="Georgia"/>
              </a:rPr>
              <a:t> • </a:t>
            </a:r>
            <a:r>
              <a:rPr lang="fr-FR" sz="2600" dirty="0">
                <a:solidFill>
                  <a:prstClr val="black"/>
                </a:solidFill>
                <a:latin typeface="Georgia"/>
              </a:rPr>
              <a:t>la RT seule ou associée à l’hormonothérapie</a:t>
            </a:r>
          </a:p>
          <a:p>
            <a:pPr marL="365760" lvl="0" indent="-256032">
              <a:spcBef>
                <a:spcPts val="300"/>
              </a:spcBef>
              <a:buClr>
                <a:srgbClr val="A04DA3"/>
              </a:buClr>
              <a:buNone/>
            </a:pPr>
            <a:r>
              <a:rPr lang="fr-FR" sz="2600" dirty="0">
                <a:solidFill>
                  <a:prstClr val="black"/>
                </a:solidFill>
                <a:latin typeface="Georgia"/>
              </a:rPr>
              <a:t> • la RT </a:t>
            </a:r>
            <a:r>
              <a:rPr lang="fr-FR" sz="2600" dirty="0" err="1">
                <a:solidFill>
                  <a:prstClr val="black"/>
                </a:solidFill>
                <a:latin typeface="Georgia"/>
              </a:rPr>
              <a:t>adjuvante</a:t>
            </a:r>
            <a:r>
              <a:rPr lang="fr-FR" sz="2600" dirty="0">
                <a:solidFill>
                  <a:prstClr val="black"/>
                </a:solidFill>
                <a:latin typeface="Georgia"/>
              </a:rPr>
              <a:t> postopératoire : si pT3N0M0 et/ou avec marges de résection positives (discutée en RCP)</a:t>
            </a:r>
          </a:p>
          <a:p>
            <a:pPr marL="365760" lvl="0" indent="-256032">
              <a:spcBef>
                <a:spcPts val="300"/>
              </a:spcBef>
              <a:buClr>
                <a:srgbClr val="A04DA3"/>
              </a:buClr>
              <a:buNone/>
            </a:pPr>
            <a:r>
              <a:rPr lang="fr-FR" sz="2600" dirty="0">
                <a:solidFill>
                  <a:prstClr val="black"/>
                </a:solidFill>
                <a:latin typeface="Georgia"/>
              </a:rPr>
              <a:t> • la RT des récidives biologiques locales après traitement chirurgical –</a:t>
            </a:r>
          </a:p>
          <a:p>
            <a:pPr marL="365760" lvl="0" indent="-256032">
              <a:spcBef>
                <a:spcPts val="300"/>
              </a:spcBef>
              <a:buClr>
                <a:srgbClr val="A04DA3"/>
              </a:buClr>
              <a:buNone/>
            </a:pPr>
            <a:r>
              <a:rPr lang="fr-FR" sz="2600" b="1" dirty="0">
                <a:solidFill>
                  <a:prstClr val="black"/>
                </a:solidFill>
                <a:latin typeface="Georgia"/>
              </a:rPr>
              <a:t>RT à visée palliative </a:t>
            </a:r>
            <a:r>
              <a:rPr lang="fr-FR" sz="2600" dirty="0">
                <a:solidFill>
                  <a:prstClr val="black"/>
                </a:solidFill>
                <a:latin typeface="Georgia"/>
              </a:rPr>
              <a:t>:</a:t>
            </a:r>
          </a:p>
          <a:p>
            <a:pPr marL="365760" lvl="0" indent="-256032">
              <a:spcBef>
                <a:spcPts val="300"/>
              </a:spcBef>
              <a:buClr>
                <a:srgbClr val="A04DA3"/>
              </a:buClr>
              <a:buNone/>
            </a:pPr>
            <a:r>
              <a:rPr lang="fr-FR" sz="2600" dirty="0">
                <a:solidFill>
                  <a:prstClr val="black"/>
                </a:solidFill>
                <a:latin typeface="Georgia"/>
              </a:rPr>
              <a:t> • RT des métastases osseuses symptomatiques (compression médullaire) ou cérébrales (rares) </a:t>
            </a:r>
          </a:p>
          <a:p>
            <a:endParaRPr lang="fr-FR" dirty="0"/>
          </a:p>
        </p:txBody>
      </p:sp>
    </p:spTree>
    <p:extLst>
      <p:ext uri="{BB962C8B-B14F-4D97-AF65-F5344CB8AC3E}">
        <p14:creationId xmlns:p14="http://schemas.microsoft.com/office/powerpoint/2010/main" val="4106470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2" cstate="print"/>
          <a:stretch>
            <a:fillRect/>
          </a:stretch>
        </p:blipFill>
        <p:spPr bwMode="auto">
          <a:xfrm>
            <a:off x="251520" y="404664"/>
            <a:ext cx="8712968" cy="5904656"/>
          </a:xfrm>
          <a:prstGeom prst="rect">
            <a:avLst/>
          </a:prstGeom>
          <a:noFill/>
          <a:ln w="9525">
            <a:noFill/>
            <a:miter lim="800000"/>
            <a:headEnd/>
            <a:tailEnd/>
          </a:ln>
        </p:spPr>
      </p:pic>
    </p:spTree>
    <p:extLst>
      <p:ext uri="{BB962C8B-B14F-4D97-AF65-F5344CB8AC3E}">
        <p14:creationId xmlns:p14="http://schemas.microsoft.com/office/powerpoint/2010/main" val="420855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218" y="1890954"/>
            <a:ext cx="6035563" cy="394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671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lstStyle/>
          <a:p>
            <a:pPr marL="365760" lvl="0" indent="-256032">
              <a:spcBef>
                <a:spcPts val="300"/>
              </a:spcBef>
              <a:buClr>
                <a:srgbClr val="A04DA3"/>
              </a:buClr>
              <a:buNone/>
            </a:pPr>
            <a:r>
              <a:rPr lang="fr-FR" sz="2000" b="1" dirty="0">
                <a:solidFill>
                  <a:srgbClr val="FF0000"/>
                </a:solidFill>
                <a:latin typeface="Georgia"/>
              </a:rPr>
              <a:t>Curiethérapie interstitielle </a:t>
            </a:r>
            <a:r>
              <a:rPr lang="fr-FR" sz="2400" dirty="0">
                <a:solidFill>
                  <a:prstClr val="black"/>
                </a:solidFill>
                <a:latin typeface="Georgia"/>
              </a:rPr>
              <a:t>:</a:t>
            </a:r>
          </a:p>
          <a:p>
            <a:pPr marL="365760" lvl="0" indent="-256032">
              <a:spcBef>
                <a:spcPts val="300"/>
              </a:spcBef>
              <a:buClr>
                <a:srgbClr val="A04DA3"/>
              </a:buClr>
              <a:buFont typeface="Wingdings" pitchFamily="2" charset="2"/>
              <a:buChar char="Ø"/>
            </a:pPr>
            <a:r>
              <a:rPr lang="fr-FR" sz="2400" dirty="0">
                <a:solidFill>
                  <a:prstClr val="black"/>
                </a:solidFill>
                <a:latin typeface="Georgia"/>
              </a:rPr>
              <a:t> </a:t>
            </a:r>
            <a:r>
              <a:rPr lang="fr-FR" sz="2100" dirty="0">
                <a:solidFill>
                  <a:prstClr val="black"/>
                </a:solidFill>
                <a:latin typeface="Georgia"/>
              </a:rPr>
              <a:t>La curiethérapie interstitielle consiste en l’implantation intra prostatique de grains d’iode radioactifs125 sous anesthésie générale, par voie </a:t>
            </a:r>
            <a:r>
              <a:rPr lang="fr-FR" sz="2100" dirty="0" err="1">
                <a:solidFill>
                  <a:prstClr val="black"/>
                </a:solidFill>
                <a:latin typeface="Georgia"/>
              </a:rPr>
              <a:t>trans</a:t>
            </a:r>
            <a:r>
              <a:rPr lang="fr-FR" sz="2100" dirty="0">
                <a:solidFill>
                  <a:prstClr val="black"/>
                </a:solidFill>
                <a:latin typeface="Georgia"/>
              </a:rPr>
              <a:t>-périnéale, et sous contrôle échographique</a:t>
            </a:r>
          </a:p>
          <a:p>
            <a:pPr marL="365760" lvl="0" indent="-256032">
              <a:spcBef>
                <a:spcPts val="300"/>
              </a:spcBef>
              <a:buClr>
                <a:srgbClr val="A04DA3"/>
              </a:buClr>
              <a:buFont typeface="Wingdings" pitchFamily="2" charset="2"/>
              <a:buChar char="Ø"/>
            </a:pPr>
            <a:r>
              <a:rPr lang="fr-FR" sz="2100" dirty="0">
                <a:solidFill>
                  <a:prstClr val="black"/>
                </a:solidFill>
                <a:latin typeface="Georgia"/>
              </a:rPr>
              <a:t>Les indications de la curiethérapie interstitielle sont restreintes dans la pratique française aux tumeurs a faible risque évolutif (stades intra capsulaires : T1 ou T2a, PSA sérique total initial&lt;10 </a:t>
            </a:r>
            <a:r>
              <a:rPr lang="fr-FR" sz="2100" dirty="0" err="1">
                <a:solidFill>
                  <a:prstClr val="black"/>
                </a:solidFill>
                <a:latin typeface="Georgia"/>
              </a:rPr>
              <a:t>ng</a:t>
            </a:r>
            <a:r>
              <a:rPr lang="fr-FR" sz="2100" dirty="0">
                <a:solidFill>
                  <a:prstClr val="black"/>
                </a:solidFill>
                <a:latin typeface="Georgia"/>
              </a:rPr>
              <a:t>/ml, score de </a:t>
            </a:r>
            <a:r>
              <a:rPr lang="fr-FR" sz="2100" dirty="0" err="1">
                <a:solidFill>
                  <a:prstClr val="black"/>
                </a:solidFill>
                <a:latin typeface="Georgia"/>
              </a:rPr>
              <a:t>Gleason</a:t>
            </a:r>
            <a:r>
              <a:rPr lang="fr-FR" sz="2100" dirty="0">
                <a:solidFill>
                  <a:prstClr val="black"/>
                </a:solidFill>
                <a:latin typeface="Georgia"/>
              </a:rPr>
              <a:t> &lt; 7, volume prostatique &lt; 50 cc, absence de symptomatologie obstructive). Pour les stades intermédiaires de risque évolutif, la curiethérapie peut être associée a une irradiation externe ou a une hormonothérapie</a:t>
            </a:r>
            <a:endParaRPr lang="fr-FR" dirty="0"/>
          </a:p>
        </p:txBody>
      </p:sp>
    </p:spTree>
    <p:extLst>
      <p:ext uri="{BB962C8B-B14F-4D97-AF65-F5344CB8AC3E}">
        <p14:creationId xmlns:p14="http://schemas.microsoft.com/office/powerpoint/2010/main" val="1079969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C:\Users\user\Pictures\Capturel.PNG"/>
          <p:cNvPicPr>
            <a:picLocks noGrp="1" noChangeAspect="1" noChangeArrowheads="1"/>
          </p:cNvPicPr>
          <p:nvPr>
            <p:ph idx="1"/>
          </p:nvPr>
        </p:nvPicPr>
        <p:blipFill>
          <a:blip r:embed="rId2" cstate="print"/>
          <a:stretch>
            <a:fillRect/>
          </a:stretch>
        </p:blipFill>
        <p:spPr bwMode="auto">
          <a:xfrm>
            <a:off x="1331640" y="692696"/>
            <a:ext cx="6336704" cy="5433467"/>
          </a:xfrm>
          <a:prstGeom prst="rect">
            <a:avLst/>
          </a:prstGeom>
          <a:noFill/>
        </p:spPr>
      </p:pic>
    </p:spTree>
    <p:extLst>
      <p:ext uri="{BB962C8B-B14F-4D97-AF65-F5344CB8AC3E}">
        <p14:creationId xmlns:p14="http://schemas.microsoft.com/office/powerpoint/2010/main" val="1767806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476672"/>
            <a:ext cx="8229600" cy="5649491"/>
          </a:xfrm>
        </p:spPr>
        <p:txBody>
          <a:bodyPr>
            <a:normAutofit fontScale="92500" lnSpcReduction="10000"/>
          </a:bodyPr>
          <a:lstStyle/>
          <a:p>
            <a:pPr marL="365760" lvl="0" indent="-256032">
              <a:spcBef>
                <a:spcPts val="300"/>
              </a:spcBef>
              <a:buClr>
                <a:srgbClr val="A04DA3"/>
              </a:buClr>
              <a:buNone/>
            </a:pPr>
            <a:r>
              <a:rPr lang="fr-FR" sz="2500" b="1" dirty="0">
                <a:solidFill>
                  <a:srgbClr val="FF0000"/>
                </a:solidFill>
                <a:latin typeface="Georgia"/>
              </a:rPr>
              <a:t>3-4-surveillance pendant l’irradiation : </a:t>
            </a:r>
          </a:p>
          <a:p>
            <a:pPr marL="365760" lvl="0" indent="-256032">
              <a:spcBef>
                <a:spcPts val="300"/>
              </a:spcBef>
              <a:buClr>
                <a:srgbClr val="A04DA3"/>
              </a:buClr>
              <a:buNone/>
            </a:pPr>
            <a:r>
              <a:rPr lang="fr-FR" sz="2500" b="1" dirty="0">
                <a:solidFill>
                  <a:srgbClr val="FF0000"/>
                </a:solidFill>
                <a:latin typeface="Georgia"/>
              </a:rPr>
              <a:t> </a:t>
            </a:r>
            <a:r>
              <a:rPr lang="fr-FR" sz="2200" dirty="0">
                <a:solidFill>
                  <a:prstClr val="black"/>
                </a:solidFill>
                <a:latin typeface="Georgia"/>
              </a:rPr>
              <a:t>une</a:t>
            </a:r>
            <a:r>
              <a:rPr lang="fr-FR" sz="2500" b="1" dirty="0">
                <a:solidFill>
                  <a:srgbClr val="FF0000"/>
                </a:solidFill>
                <a:latin typeface="Georgia"/>
              </a:rPr>
              <a:t> </a:t>
            </a:r>
            <a:r>
              <a:rPr lang="fr-FR" sz="2200" dirty="0">
                <a:solidFill>
                  <a:prstClr val="black"/>
                </a:solidFill>
                <a:latin typeface="Georgia"/>
              </a:rPr>
              <a:t>consultation hebdomadaire est obligatoire pour :</a:t>
            </a:r>
          </a:p>
          <a:p>
            <a:pPr marL="365760" lvl="0" indent="-256032">
              <a:spcBef>
                <a:spcPts val="300"/>
              </a:spcBef>
              <a:buClr>
                <a:srgbClr val="A04DA3"/>
              </a:buClr>
              <a:buNone/>
            </a:pPr>
            <a:r>
              <a:rPr lang="fr-FR" sz="2200" dirty="0">
                <a:solidFill>
                  <a:prstClr val="black"/>
                </a:solidFill>
                <a:latin typeface="Georgia"/>
              </a:rPr>
              <a:t> - s’assurer du bon déroulement du traitement </a:t>
            </a:r>
          </a:p>
          <a:p>
            <a:pPr marL="365760" lvl="0" indent="-256032">
              <a:spcBef>
                <a:spcPts val="300"/>
              </a:spcBef>
              <a:buClr>
                <a:srgbClr val="A04DA3"/>
              </a:buClr>
              <a:buNone/>
            </a:pPr>
            <a:r>
              <a:rPr lang="fr-FR" sz="2200" dirty="0">
                <a:solidFill>
                  <a:prstClr val="black"/>
                </a:solidFill>
                <a:latin typeface="Georgia"/>
              </a:rPr>
              <a:t>- surveiller l’évolution de la maladie </a:t>
            </a:r>
          </a:p>
          <a:p>
            <a:pPr marL="365760" lvl="0" indent="-256032">
              <a:spcBef>
                <a:spcPts val="300"/>
              </a:spcBef>
              <a:buClr>
                <a:srgbClr val="A04DA3"/>
              </a:buClr>
              <a:buNone/>
            </a:pPr>
            <a:r>
              <a:rPr lang="fr-FR" sz="2200" dirty="0">
                <a:solidFill>
                  <a:prstClr val="black"/>
                </a:solidFill>
                <a:latin typeface="Georgia"/>
              </a:rPr>
              <a:t>- rechercher les effets secondaires de l’irradiation et les traités </a:t>
            </a:r>
          </a:p>
          <a:p>
            <a:pPr marL="365760" lvl="0" indent="-256032">
              <a:spcBef>
                <a:spcPts val="300"/>
              </a:spcBef>
              <a:buClr>
                <a:srgbClr val="A04DA3"/>
              </a:buClr>
              <a:buNone/>
            </a:pPr>
            <a:r>
              <a:rPr lang="fr-FR" sz="2200" dirty="0">
                <a:solidFill>
                  <a:prstClr val="black"/>
                </a:solidFill>
                <a:latin typeface="Georgia"/>
              </a:rPr>
              <a:t>- donner les conseilles hygiéno-diététiques </a:t>
            </a:r>
          </a:p>
          <a:p>
            <a:pPr marL="365760" lvl="0" indent="-256032">
              <a:spcBef>
                <a:spcPts val="300"/>
              </a:spcBef>
              <a:buClr>
                <a:srgbClr val="A04DA3"/>
              </a:buClr>
              <a:buNone/>
            </a:pPr>
            <a:r>
              <a:rPr lang="fr-FR" sz="2200" b="1" dirty="0">
                <a:solidFill>
                  <a:srgbClr val="FF0000"/>
                </a:solidFill>
                <a:latin typeface="Georgia"/>
              </a:rPr>
              <a:t>3-5-Toxicité de la radiothérapie : </a:t>
            </a:r>
          </a:p>
          <a:p>
            <a:pPr marL="365760" lvl="0" indent="-256032">
              <a:spcBef>
                <a:spcPts val="300"/>
              </a:spcBef>
              <a:buClr>
                <a:srgbClr val="A04DA3"/>
              </a:buClr>
              <a:buNone/>
            </a:pPr>
            <a:r>
              <a:rPr lang="fr-FR" sz="2200" b="1" u="sng" dirty="0">
                <a:solidFill>
                  <a:prstClr val="black"/>
                </a:solidFill>
                <a:latin typeface="Georgia"/>
              </a:rPr>
              <a:t>5.1. Aiguë</a:t>
            </a:r>
          </a:p>
          <a:p>
            <a:pPr marL="365760" lvl="0" indent="-256032">
              <a:spcBef>
                <a:spcPts val="300"/>
              </a:spcBef>
              <a:buClr>
                <a:srgbClr val="A04DA3"/>
              </a:buClr>
              <a:buNone/>
            </a:pPr>
            <a:r>
              <a:rPr lang="fr-FR" sz="2200" dirty="0">
                <a:solidFill>
                  <a:prstClr val="black"/>
                </a:solidFill>
                <a:latin typeface="Georgia"/>
              </a:rPr>
              <a:t>La toxicité aiguë urinaire, représentée essentiellement par une dysurie, une pollakiurie et des brûlures urinaires est fréquente, et nécessite parfois un traitement symptomatique. </a:t>
            </a:r>
          </a:p>
          <a:p>
            <a:pPr marL="365760" lvl="0" indent="-256032">
              <a:spcBef>
                <a:spcPts val="300"/>
              </a:spcBef>
              <a:buClr>
                <a:srgbClr val="A04DA3"/>
              </a:buClr>
              <a:buNone/>
            </a:pPr>
            <a:r>
              <a:rPr lang="fr-FR" sz="2200" dirty="0">
                <a:solidFill>
                  <a:prstClr val="black"/>
                </a:solidFill>
                <a:latin typeface="Georgia"/>
              </a:rPr>
              <a:t>La toxicité digestive est également fréquente, à type de diarrhées, ténesmes et faux besoins.</a:t>
            </a:r>
          </a:p>
          <a:p>
            <a:pPr marL="365760" lvl="0" indent="-256032">
              <a:spcBef>
                <a:spcPts val="300"/>
              </a:spcBef>
              <a:buClr>
                <a:srgbClr val="A04DA3"/>
              </a:buClr>
              <a:buNone/>
            </a:pPr>
            <a:r>
              <a:rPr lang="fr-FR" sz="2200" b="1" u="sng" dirty="0">
                <a:solidFill>
                  <a:prstClr val="black"/>
                </a:solidFill>
                <a:latin typeface="Georgia"/>
              </a:rPr>
              <a:t>5.2. Tardive</a:t>
            </a:r>
          </a:p>
          <a:p>
            <a:pPr marL="365760" lvl="0" indent="-256032">
              <a:spcBef>
                <a:spcPts val="300"/>
              </a:spcBef>
              <a:buClr>
                <a:srgbClr val="A04DA3"/>
              </a:buClr>
              <a:buNone/>
            </a:pPr>
            <a:r>
              <a:rPr lang="fr-FR" sz="2200" dirty="0">
                <a:solidFill>
                  <a:prstClr val="black"/>
                </a:solidFill>
                <a:latin typeface="Georgia"/>
              </a:rPr>
              <a:t>Les séquelles tardives sont essentiellement urinaires et digestives.</a:t>
            </a:r>
          </a:p>
          <a:p>
            <a:pPr marL="365760" lvl="0" indent="-256032">
              <a:spcBef>
                <a:spcPts val="300"/>
              </a:spcBef>
              <a:buClr>
                <a:srgbClr val="A04DA3"/>
              </a:buClr>
              <a:buNone/>
            </a:pPr>
            <a:r>
              <a:rPr lang="fr-FR" sz="2200" dirty="0">
                <a:solidFill>
                  <a:prstClr val="black"/>
                </a:solidFill>
                <a:latin typeface="Georgia"/>
              </a:rPr>
              <a:t>Les délais médians de survenue étaient de 17 et 30 mois. </a:t>
            </a:r>
          </a:p>
          <a:p>
            <a:pPr marL="365760" lvl="0" indent="-256032">
              <a:spcBef>
                <a:spcPts val="300"/>
              </a:spcBef>
              <a:buClr>
                <a:srgbClr val="A04DA3"/>
              </a:buClr>
              <a:buNone/>
            </a:pPr>
            <a:r>
              <a:rPr lang="fr-FR" sz="2200" dirty="0">
                <a:solidFill>
                  <a:prstClr val="black"/>
                </a:solidFill>
                <a:latin typeface="Georgia"/>
              </a:rPr>
              <a:t>Ils ont observé un taux de 1 % de toxicité rectale de grade 3, et de 3 % de toxicité urinaire de grade 3</a:t>
            </a:r>
          </a:p>
          <a:p>
            <a:pPr marL="365760" lvl="0" indent="-256032">
              <a:spcBef>
                <a:spcPts val="300"/>
              </a:spcBef>
              <a:buClr>
                <a:srgbClr val="A04DA3"/>
              </a:buClr>
              <a:buFont typeface="Georgia"/>
              <a:buChar char="•"/>
            </a:pPr>
            <a:endParaRPr lang="fr-FR" sz="2200" dirty="0">
              <a:solidFill>
                <a:prstClr val="black"/>
              </a:solidFill>
              <a:latin typeface="Georgia"/>
            </a:endParaRPr>
          </a:p>
          <a:p>
            <a:endParaRPr lang="fr-FR" dirty="0"/>
          </a:p>
        </p:txBody>
      </p:sp>
    </p:spTree>
    <p:extLst>
      <p:ext uri="{BB962C8B-B14F-4D97-AF65-F5344CB8AC3E}">
        <p14:creationId xmlns:p14="http://schemas.microsoft.com/office/powerpoint/2010/main" val="391455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Personnels en radiothérapie</a:t>
            </a:r>
          </a:p>
        </p:txBody>
      </p:sp>
      <p:sp>
        <p:nvSpPr>
          <p:cNvPr id="3" name="Espace réservé du contenu 2"/>
          <p:cNvSpPr>
            <a:spLocks noGrp="1"/>
          </p:cNvSpPr>
          <p:nvPr>
            <p:ph idx="1"/>
          </p:nvPr>
        </p:nvSpPr>
        <p:spPr/>
        <p:txBody>
          <a:bodyPr>
            <a:normAutofit/>
          </a:bodyPr>
          <a:lstStyle/>
          <a:p>
            <a:r>
              <a:rPr lang="fr-FR" dirty="0"/>
              <a:t>Radiothérapeute</a:t>
            </a:r>
          </a:p>
          <a:p>
            <a:r>
              <a:rPr lang="fr-FR" dirty="0"/>
              <a:t>Physicien médical/</a:t>
            </a:r>
            <a:r>
              <a:rPr lang="fr-FR" dirty="0" err="1"/>
              <a:t>Dosimetriste</a:t>
            </a:r>
            <a:endParaRPr lang="fr-FR" dirty="0"/>
          </a:p>
          <a:p>
            <a:r>
              <a:rPr lang="fr-FR" dirty="0"/>
              <a:t>Manipulateur en radiothérapie</a:t>
            </a:r>
          </a:p>
          <a:p>
            <a:r>
              <a:rPr lang="fr-FR" dirty="0"/>
              <a:t>Pharmacien</a:t>
            </a:r>
          </a:p>
          <a:p>
            <a:r>
              <a:rPr lang="fr-FR" dirty="0"/>
              <a:t>Infirmier</a:t>
            </a:r>
          </a:p>
          <a:p>
            <a:r>
              <a:rPr lang="fr-FR" dirty="0"/>
              <a:t>Informaticien</a:t>
            </a:r>
          </a:p>
          <a:p>
            <a:r>
              <a:rPr lang="fr-FR" dirty="0"/>
              <a:t>Secrétaire médicale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8667" y="3429000"/>
            <a:ext cx="3800598" cy="219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677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600" dirty="0" err="1">
                <a:solidFill>
                  <a:srgbClr val="FFFFFF"/>
                </a:solidFill>
                <a:latin typeface="Franklin Gothic Book"/>
              </a:rPr>
              <a:t>Cance</a:t>
            </a:r>
            <a:br>
              <a:rPr lang="fr-FR" sz="6600" dirty="0">
                <a:solidFill>
                  <a:srgbClr val="FFFFFF"/>
                </a:solidFill>
                <a:latin typeface="Franklin Gothic Book"/>
              </a:rPr>
            </a:br>
            <a:r>
              <a:rPr lang="fr-FR" sz="6600" dirty="0">
                <a:solidFill>
                  <a:srgbClr val="FFFFFF"/>
                </a:solidFill>
                <a:latin typeface="Franklin Gothic Book"/>
              </a:rPr>
              <a:t>   </a:t>
            </a:r>
            <a:r>
              <a:rPr lang="fr-FR" sz="6600" dirty="0"/>
              <a:t>Cancer de la </a:t>
            </a:r>
            <a:r>
              <a:rPr lang="fr-FR" sz="6600" dirty="0" err="1"/>
              <a:t>vessie</a:t>
            </a:r>
            <a:r>
              <a:rPr lang="fr-FR" sz="6600" dirty="0" err="1">
                <a:solidFill>
                  <a:srgbClr val="FFFFFF"/>
                </a:solidFill>
                <a:latin typeface="Franklin Gothic Book"/>
              </a:rPr>
              <a:t>r</a:t>
            </a:r>
            <a:r>
              <a:rPr lang="fr-FR" sz="6600" dirty="0">
                <a:solidFill>
                  <a:srgbClr val="FFFFFF"/>
                </a:solidFill>
                <a:latin typeface="Franklin Gothic Book"/>
              </a:rPr>
              <a:t> de la vessie</a:t>
            </a:r>
            <a:endParaRPr lang="fr-FR" dirty="0"/>
          </a:p>
        </p:txBody>
      </p:sp>
      <p:sp>
        <p:nvSpPr>
          <p:cNvPr id="3" name="Espace réservé du contenu 2"/>
          <p:cNvSpPr>
            <a:spLocks noGrp="1"/>
          </p:cNvSpPr>
          <p:nvPr>
            <p:ph idx="1"/>
          </p:nvPr>
        </p:nvSpPr>
        <p:spPr/>
        <p:txBody>
          <a:bodyPr>
            <a:normAutofit fontScale="77500" lnSpcReduction="20000"/>
          </a:bodyPr>
          <a:lstStyle/>
          <a:p>
            <a:pPr marL="274320" lvl="0" indent="-274320">
              <a:spcBef>
                <a:spcPts val="580"/>
              </a:spcBef>
              <a:buClr>
                <a:srgbClr val="D34817"/>
              </a:buClr>
              <a:buSzPct val="85000"/>
              <a:buFont typeface="Wingdings 2"/>
              <a:buChar char=""/>
            </a:pPr>
            <a:r>
              <a:rPr lang="fr-FR" sz="2400" dirty="0">
                <a:solidFill>
                  <a:prstClr val="black"/>
                </a:solidFill>
                <a:latin typeface="Arial" pitchFamily="34" charset="0"/>
                <a:cs typeface="Arial" pitchFamily="34" charset="0"/>
              </a:rPr>
              <a:t>le cancer de la vessie est une tumeur fréquente </a:t>
            </a:r>
          </a:p>
          <a:p>
            <a:pPr marL="274320" lvl="0" indent="-274320">
              <a:spcBef>
                <a:spcPts val="580"/>
              </a:spcBef>
              <a:buClr>
                <a:srgbClr val="D34817"/>
              </a:buClr>
              <a:buSzPct val="85000"/>
              <a:buFont typeface="Wingdings 2"/>
              <a:buChar char=""/>
            </a:pPr>
            <a:r>
              <a:rPr lang="fr-FR" sz="2400" dirty="0">
                <a:solidFill>
                  <a:prstClr val="black"/>
                </a:solidFill>
                <a:latin typeface="Arial" pitchFamily="34" charset="0"/>
                <a:cs typeface="Arial" pitchFamily="34" charset="0"/>
              </a:rPr>
              <a:t>Le sixième cancer le plus fréquent en France.</a:t>
            </a:r>
          </a:p>
          <a:p>
            <a:pPr marL="274320" lvl="0" indent="-274320">
              <a:spcBef>
                <a:spcPts val="580"/>
              </a:spcBef>
              <a:buClr>
                <a:srgbClr val="D34817"/>
              </a:buClr>
              <a:buSzPct val="85000"/>
              <a:buFont typeface="Wingdings 2"/>
              <a:buChar char=""/>
            </a:pPr>
            <a:r>
              <a:rPr lang="fr-FR" sz="2400" dirty="0">
                <a:solidFill>
                  <a:prstClr val="black"/>
                </a:solidFill>
                <a:latin typeface="Arial" pitchFamily="34" charset="0"/>
                <a:cs typeface="Arial" pitchFamily="34" charset="0"/>
              </a:rPr>
              <a:t>Le cancer de la vessie se développe le plus souvent dans les cellules de  l’</a:t>
            </a:r>
            <a:r>
              <a:rPr lang="fr-FR" sz="2400" dirty="0" err="1">
                <a:solidFill>
                  <a:prstClr val="black"/>
                </a:solidFill>
                <a:latin typeface="Arial" pitchFamily="34" charset="0"/>
                <a:cs typeface="Arial" pitchFamily="34" charset="0"/>
              </a:rPr>
              <a:t>urothélium</a:t>
            </a:r>
            <a:r>
              <a:rPr lang="fr-FR" sz="2400" dirty="0">
                <a:solidFill>
                  <a:prstClr val="black"/>
                </a:solidFill>
                <a:latin typeface="Arial" pitchFamily="34" charset="0"/>
                <a:cs typeface="Arial" pitchFamily="34" charset="0"/>
              </a:rPr>
              <a:t> aussi appelé épithélium transitionnel (plus de 90 % )</a:t>
            </a:r>
          </a:p>
          <a:p>
            <a:pPr marL="274320" lvl="0" indent="-274320">
              <a:spcBef>
                <a:spcPts val="580"/>
              </a:spcBef>
              <a:buClr>
                <a:srgbClr val="D34817"/>
              </a:buClr>
              <a:buSzPct val="85000"/>
              <a:buFont typeface="Wingdings 2"/>
              <a:buChar char=""/>
            </a:pPr>
            <a:r>
              <a:rPr lang="fr-FR" sz="2400" dirty="0">
                <a:solidFill>
                  <a:prstClr val="black"/>
                </a:solidFill>
                <a:latin typeface="Arial" pitchFamily="34" charset="0"/>
                <a:cs typeface="Arial" pitchFamily="34" charset="0"/>
              </a:rPr>
              <a:t>On distingue :</a:t>
            </a:r>
          </a:p>
          <a:p>
            <a:pPr marL="0" lvl="0" indent="0">
              <a:spcBef>
                <a:spcPts val="580"/>
              </a:spcBef>
              <a:buClr>
                <a:srgbClr val="D34817"/>
              </a:buClr>
              <a:buSzPct val="85000"/>
              <a:buNone/>
            </a:pPr>
            <a:r>
              <a:rPr lang="fr-FR" sz="2400" dirty="0">
                <a:solidFill>
                  <a:prstClr val="black"/>
                </a:solidFill>
                <a:latin typeface="Arial" pitchFamily="34" charset="0"/>
                <a:cs typeface="Arial" pitchFamily="34" charset="0"/>
              </a:rPr>
              <a:t>                </a:t>
            </a:r>
            <a:r>
              <a:rPr lang="fr-FR" sz="2400" dirty="0">
                <a:solidFill>
                  <a:srgbClr val="FF0000"/>
                </a:solidFill>
                <a:latin typeface="Arial" pitchFamily="34" charset="0"/>
                <a:cs typeface="Arial" pitchFamily="34" charset="0"/>
              </a:rPr>
              <a:t>cancer superficiel de la vessie </a:t>
            </a:r>
            <a:r>
              <a:rPr lang="fr-FR" sz="2400" dirty="0">
                <a:solidFill>
                  <a:prstClr val="black"/>
                </a:solidFill>
                <a:latin typeface="Arial" pitchFamily="34" charset="0"/>
                <a:cs typeface="Arial" pitchFamily="34" charset="0"/>
              </a:rPr>
              <a:t>si le cancer atteint seulement l’</a:t>
            </a:r>
            <a:r>
              <a:rPr lang="fr-FR" sz="2400" dirty="0" err="1">
                <a:solidFill>
                  <a:prstClr val="black"/>
                </a:solidFill>
                <a:latin typeface="Arial" pitchFamily="34" charset="0"/>
                <a:cs typeface="Arial" pitchFamily="34" charset="0"/>
              </a:rPr>
              <a:t>urothélium</a:t>
            </a:r>
            <a:r>
              <a:rPr lang="fr-FR" sz="2400" dirty="0">
                <a:solidFill>
                  <a:prstClr val="black"/>
                </a:solidFill>
                <a:latin typeface="Arial" pitchFamily="34" charset="0"/>
                <a:cs typeface="Arial" pitchFamily="34" charset="0"/>
              </a:rPr>
              <a:t>,</a:t>
            </a:r>
          </a:p>
          <a:p>
            <a:pPr marL="0" lvl="0" indent="0">
              <a:spcBef>
                <a:spcPts val="580"/>
              </a:spcBef>
              <a:buClr>
                <a:srgbClr val="D34817"/>
              </a:buClr>
              <a:buSzPct val="85000"/>
              <a:buNone/>
            </a:pPr>
            <a:r>
              <a:rPr lang="fr-FR" sz="2400" dirty="0">
                <a:solidFill>
                  <a:prstClr val="black"/>
                </a:solidFill>
                <a:latin typeface="Arial" pitchFamily="34" charset="0"/>
                <a:cs typeface="Arial" pitchFamily="34" charset="0"/>
              </a:rPr>
              <a:t>                </a:t>
            </a:r>
            <a:r>
              <a:rPr lang="fr-FR" sz="2400" dirty="0">
                <a:solidFill>
                  <a:srgbClr val="FF0000"/>
                </a:solidFill>
                <a:latin typeface="Arial" pitchFamily="34" charset="0"/>
                <a:cs typeface="Arial" pitchFamily="34" charset="0"/>
              </a:rPr>
              <a:t>cancer invasif de la vessie </a:t>
            </a:r>
            <a:r>
              <a:rPr lang="fr-FR" sz="2400" dirty="0">
                <a:solidFill>
                  <a:prstClr val="black"/>
                </a:solidFill>
                <a:latin typeface="Arial" pitchFamily="34" charset="0"/>
                <a:cs typeface="Arial" pitchFamily="34" charset="0"/>
              </a:rPr>
              <a:t>si le cancer se propage à la paroi musculaire de </a:t>
            </a:r>
          </a:p>
          <a:p>
            <a:pPr marL="0" lvl="0" indent="0">
              <a:spcBef>
                <a:spcPts val="580"/>
              </a:spcBef>
              <a:buClr>
                <a:srgbClr val="D34817"/>
              </a:buClr>
              <a:buSzPct val="85000"/>
              <a:buNone/>
            </a:pPr>
            <a:r>
              <a:rPr lang="fr-FR" sz="2400" dirty="0">
                <a:solidFill>
                  <a:prstClr val="black"/>
                </a:solidFill>
                <a:latin typeface="Arial" pitchFamily="34" charset="0"/>
                <a:cs typeface="Arial" pitchFamily="34" charset="0"/>
              </a:rPr>
              <a:t>                                                                la vessie</a:t>
            </a:r>
          </a:p>
          <a:p>
            <a:pPr marL="274320" lvl="0" indent="-274320">
              <a:spcBef>
                <a:spcPts val="580"/>
              </a:spcBef>
              <a:buClr>
                <a:srgbClr val="D34817"/>
              </a:buClr>
              <a:buSzPct val="85000"/>
              <a:buFont typeface="Wingdings 2"/>
              <a:buChar char=""/>
            </a:pPr>
            <a:r>
              <a:rPr lang="fr-FR" sz="2400" dirty="0">
                <a:solidFill>
                  <a:prstClr val="black"/>
                </a:solidFill>
                <a:latin typeface="Arial" pitchFamily="34" charset="0"/>
                <a:cs typeface="Arial" pitchFamily="34" charset="0"/>
              </a:rPr>
              <a:t>L'évolution et la prise en charge dépend beaucoup du caractère invasif de la tumeur. </a:t>
            </a:r>
          </a:p>
          <a:p>
            <a:pPr marL="0" lvl="0" indent="0">
              <a:spcBef>
                <a:spcPts val="580"/>
              </a:spcBef>
              <a:buClr>
                <a:srgbClr val="D34817"/>
              </a:buClr>
              <a:buSzPct val="85000"/>
              <a:buNone/>
            </a:pPr>
            <a:r>
              <a:rPr lang="fr-FR" sz="2400" dirty="0">
                <a:solidFill>
                  <a:prstClr val="black"/>
                </a:solidFill>
                <a:latin typeface="Arial" pitchFamily="34" charset="0"/>
                <a:cs typeface="Arial" pitchFamily="34" charset="0"/>
              </a:rPr>
              <a:t>                      le cancer superficiel reste de </a:t>
            </a:r>
            <a:r>
              <a:rPr lang="fr-FR" sz="2400" b="1" dirty="0">
                <a:solidFill>
                  <a:srgbClr val="00B0F0"/>
                </a:solidFill>
                <a:latin typeface="Arial" pitchFamily="34" charset="0"/>
                <a:cs typeface="Arial" pitchFamily="34" charset="0"/>
              </a:rPr>
              <a:t>bon</a:t>
            </a:r>
            <a:r>
              <a:rPr lang="fr-FR" sz="2400" dirty="0">
                <a:solidFill>
                  <a:prstClr val="black"/>
                </a:solidFill>
                <a:latin typeface="Arial" pitchFamily="34" charset="0"/>
                <a:cs typeface="Arial" pitchFamily="34" charset="0"/>
              </a:rPr>
              <a:t> pronostic, </a:t>
            </a:r>
          </a:p>
          <a:p>
            <a:pPr marL="0" lvl="0" indent="0">
              <a:spcBef>
                <a:spcPts val="580"/>
              </a:spcBef>
              <a:buClr>
                <a:srgbClr val="D34817"/>
              </a:buClr>
              <a:buSzPct val="85000"/>
              <a:buNone/>
            </a:pPr>
            <a:r>
              <a:rPr lang="fr-FR" sz="2400" dirty="0">
                <a:solidFill>
                  <a:prstClr val="black"/>
                </a:solidFill>
                <a:latin typeface="Arial" pitchFamily="34" charset="0"/>
                <a:cs typeface="Arial" pitchFamily="34" charset="0"/>
              </a:rPr>
              <a:t>                      le cancer invasif de la vessie est beaucoup </a:t>
            </a:r>
            <a:r>
              <a:rPr lang="fr-FR" sz="2400" b="1" dirty="0">
                <a:solidFill>
                  <a:srgbClr val="00B0F0"/>
                </a:solidFill>
                <a:latin typeface="Arial" pitchFamily="34" charset="0"/>
                <a:cs typeface="Arial" pitchFamily="34" charset="0"/>
              </a:rPr>
              <a:t>plus grave </a:t>
            </a:r>
            <a:r>
              <a:rPr lang="fr-FR" sz="2400" dirty="0">
                <a:solidFill>
                  <a:prstClr val="black"/>
                </a:solidFill>
                <a:latin typeface="Arial" pitchFamily="34" charset="0"/>
                <a:cs typeface="Arial" pitchFamily="34" charset="0"/>
              </a:rPr>
              <a:t>et nécessite des traitements agressifs.</a:t>
            </a:r>
          </a:p>
          <a:p>
            <a:endParaRPr lang="fr-FR" dirty="0"/>
          </a:p>
        </p:txBody>
      </p:sp>
    </p:spTree>
    <p:extLst>
      <p:ext uri="{BB962C8B-B14F-4D97-AF65-F5344CB8AC3E}">
        <p14:creationId xmlns:p14="http://schemas.microsoft.com/office/powerpoint/2010/main" val="3253536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AREMES THERAPEUTIQUES </a:t>
            </a:r>
          </a:p>
        </p:txBody>
      </p:sp>
      <p:sp>
        <p:nvSpPr>
          <p:cNvPr id="3" name="Espace réservé du contenu 2"/>
          <p:cNvSpPr>
            <a:spLocks noGrp="1"/>
          </p:cNvSpPr>
          <p:nvPr>
            <p:ph idx="1"/>
          </p:nvPr>
        </p:nvSpPr>
        <p:spPr/>
        <p:txBody>
          <a:bodyPr>
            <a:normAutofit fontScale="85000" lnSpcReduction="20000"/>
          </a:bodyPr>
          <a:lstStyle/>
          <a:p>
            <a:pPr marL="0" lvl="0" indent="0">
              <a:spcBef>
                <a:spcPts val="580"/>
              </a:spcBef>
              <a:buClr>
                <a:srgbClr val="D34817"/>
              </a:buClr>
              <a:buSzPct val="85000"/>
              <a:buNone/>
            </a:pPr>
            <a:r>
              <a:rPr lang="fr-FR" dirty="0">
                <a:solidFill>
                  <a:srgbClr val="00B050"/>
                </a:solidFill>
                <a:latin typeface="Arial" pitchFamily="34" charset="0"/>
                <a:cs typeface="Arial" pitchFamily="34" charset="0"/>
              </a:rPr>
              <a:t>1. La chirurgie:</a:t>
            </a:r>
          </a:p>
          <a:p>
            <a:pPr marL="0" lvl="0" indent="0">
              <a:spcBef>
                <a:spcPts val="580"/>
              </a:spcBef>
              <a:buClr>
                <a:srgbClr val="D34817"/>
              </a:buClr>
              <a:buSzPct val="85000"/>
              <a:buNone/>
            </a:pPr>
            <a:r>
              <a:rPr lang="fr-FR" sz="2400" dirty="0">
                <a:solidFill>
                  <a:prstClr val="black"/>
                </a:solidFill>
                <a:latin typeface="Arial" pitchFamily="34" charset="0"/>
                <a:cs typeface="Arial" pitchFamily="34" charset="0"/>
              </a:rPr>
              <a:t>Modalités :</a:t>
            </a:r>
          </a:p>
          <a:p>
            <a:pPr marL="0" lvl="0" indent="0">
              <a:spcBef>
                <a:spcPts val="580"/>
              </a:spcBef>
              <a:buClr>
                <a:srgbClr val="D34817"/>
              </a:buClr>
              <a:buSzPct val="85000"/>
              <a:buNone/>
            </a:pPr>
            <a:r>
              <a:rPr lang="fr-FR" sz="3000" dirty="0">
                <a:solidFill>
                  <a:srgbClr val="00B0F0"/>
                </a:solidFill>
                <a:latin typeface="Arial" pitchFamily="34" charset="0"/>
                <a:cs typeface="Arial" pitchFamily="34" charset="0"/>
              </a:rPr>
              <a:t>1</a:t>
            </a:r>
            <a:r>
              <a:rPr lang="fr-FR" sz="2400" dirty="0">
                <a:solidFill>
                  <a:srgbClr val="00B0F0"/>
                </a:solidFill>
                <a:latin typeface="Arial" pitchFamily="34" charset="0"/>
                <a:cs typeface="Arial" pitchFamily="34" charset="0"/>
              </a:rPr>
              <a:t>-</a:t>
            </a:r>
            <a:r>
              <a:rPr lang="fr-FR" sz="2400" dirty="0">
                <a:solidFill>
                  <a:prstClr val="black"/>
                </a:solidFill>
                <a:latin typeface="Arial" pitchFamily="34" charset="0"/>
                <a:cs typeface="Arial" pitchFamily="34" charset="0"/>
              </a:rPr>
              <a:t> </a:t>
            </a:r>
            <a:r>
              <a:rPr lang="fr-FR" sz="2200" dirty="0">
                <a:solidFill>
                  <a:srgbClr val="00B0F0"/>
                </a:solidFill>
                <a:latin typeface="Arial" pitchFamily="34" charset="0"/>
                <a:cs typeface="Arial" pitchFamily="34" charset="0"/>
              </a:rPr>
              <a:t>la RTUV :</a:t>
            </a:r>
          </a:p>
          <a:p>
            <a:pPr marL="0" lvl="0" indent="0">
              <a:spcBef>
                <a:spcPts val="580"/>
              </a:spcBef>
              <a:buClr>
                <a:srgbClr val="D34817"/>
              </a:buClr>
              <a:buSzPct val="85000"/>
              <a:buNone/>
            </a:pPr>
            <a:r>
              <a:rPr lang="fr-FR" sz="2400" dirty="0">
                <a:solidFill>
                  <a:prstClr val="black"/>
                </a:solidFill>
                <a:latin typeface="Arial" pitchFamily="34" charset="0"/>
                <a:cs typeface="Arial" pitchFamily="34" charset="0"/>
              </a:rPr>
              <a:t>Réalisée sous AG si ECBU négatif, dans un but diagnostique et TRT.</a:t>
            </a:r>
          </a:p>
          <a:p>
            <a:pPr marL="0" lvl="0" indent="0">
              <a:spcBef>
                <a:spcPts val="580"/>
              </a:spcBef>
              <a:buClr>
                <a:srgbClr val="D34817"/>
              </a:buClr>
              <a:buSzPct val="85000"/>
              <a:buNone/>
            </a:pPr>
            <a:r>
              <a:rPr lang="fr-FR" sz="2400" dirty="0">
                <a:solidFill>
                  <a:prstClr val="black"/>
                </a:solidFill>
                <a:latin typeface="Arial" pitchFamily="34" charset="0"/>
                <a:cs typeface="Arial" pitchFamily="34" charset="0"/>
              </a:rPr>
              <a:t>Elle doit respecter les principes suivants :</a:t>
            </a:r>
          </a:p>
          <a:p>
            <a:pPr marL="0" lvl="0" indent="0">
              <a:spcBef>
                <a:spcPts val="580"/>
              </a:spcBef>
              <a:buClr>
                <a:srgbClr val="D34817"/>
              </a:buClr>
              <a:buSzPct val="85000"/>
              <a:buNone/>
            </a:pPr>
            <a:r>
              <a:rPr lang="fr-FR" sz="2400" dirty="0">
                <a:solidFill>
                  <a:prstClr val="black"/>
                </a:solidFill>
                <a:latin typeface="Arial" pitchFamily="34" charset="0"/>
                <a:cs typeface="Arial" pitchFamily="34" charset="0"/>
              </a:rPr>
              <a:t>• résection de toute lésion visible ou zone suspecte (</a:t>
            </a:r>
            <a:r>
              <a:rPr lang="fr-FR" sz="2400" dirty="0" err="1">
                <a:solidFill>
                  <a:prstClr val="black"/>
                </a:solidFill>
                <a:latin typeface="Arial" pitchFamily="34" charset="0"/>
                <a:cs typeface="Arial" pitchFamily="34" charset="0"/>
              </a:rPr>
              <a:t>œdématiée</a:t>
            </a:r>
            <a:r>
              <a:rPr lang="fr-FR" sz="2400" dirty="0">
                <a:solidFill>
                  <a:prstClr val="black"/>
                </a:solidFill>
                <a:latin typeface="Arial" pitchFamily="34" charset="0"/>
                <a:cs typeface="Arial" pitchFamily="34" charset="0"/>
              </a:rPr>
              <a:t>/rouge) et même des zones saines à la recherche de Cis</a:t>
            </a:r>
          </a:p>
          <a:p>
            <a:pPr marL="0" lvl="0" indent="0">
              <a:spcBef>
                <a:spcPts val="580"/>
              </a:spcBef>
              <a:buClr>
                <a:srgbClr val="D34817"/>
              </a:buClr>
              <a:buSzPct val="85000"/>
              <a:buNone/>
            </a:pPr>
            <a:r>
              <a:rPr lang="fr-FR" sz="2400" dirty="0">
                <a:solidFill>
                  <a:prstClr val="black"/>
                </a:solidFill>
                <a:latin typeface="Arial" pitchFamily="34" charset="0"/>
                <a:cs typeface="Arial" pitchFamily="34" charset="0"/>
              </a:rPr>
              <a:t>• elle doit être totale et profonde, emportant le muscle vésical en regard de la lésion</a:t>
            </a:r>
          </a:p>
          <a:p>
            <a:pPr marL="0" lvl="0" indent="0">
              <a:spcBef>
                <a:spcPts val="580"/>
              </a:spcBef>
              <a:buClr>
                <a:srgbClr val="D34817"/>
              </a:buClr>
              <a:buSzPct val="85000"/>
              <a:buNone/>
            </a:pPr>
            <a:r>
              <a:rPr lang="fr-FR" sz="2600" dirty="0">
                <a:solidFill>
                  <a:srgbClr val="00B0F0"/>
                </a:solidFill>
                <a:latin typeface="Arial" pitchFamily="34" charset="0"/>
                <a:cs typeface="Arial" pitchFamily="34" charset="0"/>
              </a:rPr>
              <a:t>2- la cystectomie partielle :</a:t>
            </a:r>
          </a:p>
          <a:p>
            <a:pPr marL="0" lvl="0" indent="0">
              <a:spcBef>
                <a:spcPts val="580"/>
              </a:spcBef>
              <a:buClr>
                <a:srgbClr val="D34817"/>
              </a:buClr>
              <a:buSzPct val="85000"/>
              <a:buNone/>
            </a:pPr>
            <a:r>
              <a:rPr lang="fr-FR" sz="2400" dirty="0">
                <a:solidFill>
                  <a:prstClr val="black"/>
                </a:solidFill>
                <a:latin typeface="Arial" pitchFamily="34" charset="0"/>
                <a:cs typeface="Arial" pitchFamily="34" charset="0"/>
              </a:rPr>
              <a:t>Consiste à enlever la paroi vésicale atteinte avec une marge de sécurité  Indiquée :</a:t>
            </a:r>
          </a:p>
          <a:p>
            <a:pPr marL="0" lvl="0" indent="0">
              <a:spcBef>
                <a:spcPts val="580"/>
              </a:spcBef>
              <a:buClr>
                <a:srgbClr val="D34817"/>
              </a:buClr>
              <a:buSzPct val="85000"/>
              <a:buNone/>
            </a:pPr>
            <a:r>
              <a:rPr lang="fr-FR" sz="2400" dirty="0">
                <a:solidFill>
                  <a:prstClr val="black"/>
                </a:solidFill>
                <a:latin typeface="Arial" pitchFamily="34" charset="0"/>
                <a:cs typeface="Arial" pitchFamily="34" charset="0"/>
              </a:rPr>
              <a:t>• tumeur superficielle de petite taille, à distance de trigone ou de la ligne médiane de la vessie </a:t>
            </a:r>
          </a:p>
        </p:txBody>
      </p:sp>
    </p:spTree>
    <p:extLst>
      <p:ext uri="{BB962C8B-B14F-4D97-AF65-F5344CB8AC3E}">
        <p14:creationId xmlns:p14="http://schemas.microsoft.com/office/powerpoint/2010/main" val="1032937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pPr marL="0" lvl="0" indent="0">
              <a:spcBef>
                <a:spcPts val="580"/>
              </a:spcBef>
              <a:buClr>
                <a:srgbClr val="D34817"/>
              </a:buClr>
              <a:buSzPct val="85000"/>
              <a:buNone/>
            </a:pPr>
            <a:r>
              <a:rPr lang="fr-FR" dirty="0">
                <a:solidFill>
                  <a:srgbClr val="00B0F0"/>
                </a:solidFill>
                <a:latin typeface="Arial" pitchFamily="34" charset="0"/>
                <a:cs typeface="Arial" pitchFamily="34" charset="0"/>
              </a:rPr>
              <a:t>3</a:t>
            </a:r>
            <a:r>
              <a:rPr lang="fr-FR" sz="2600" dirty="0">
                <a:solidFill>
                  <a:srgbClr val="00B0F0"/>
                </a:solidFill>
                <a:latin typeface="Arial" pitchFamily="34" charset="0"/>
                <a:cs typeface="Arial" pitchFamily="34" charset="0"/>
              </a:rPr>
              <a:t>-</a:t>
            </a:r>
            <a:r>
              <a:rPr lang="fr-FR" sz="2600" dirty="0">
                <a:solidFill>
                  <a:prstClr val="black"/>
                </a:solidFill>
                <a:latin typeface="Arial" pitchFamily="34" charset="0"/>
                <a:cs typeface="Arial" pitchFamily="34" charset="0"/>
              </a:rPr>
              <a:t> </a:t>
            </a:r>
            <a:r>
              <a:rPr lang="fr-FR" sz="2800" dirty="0">
                <a:solidFill>
                  <a:srgbClr val="00B0F0"/>
                </a:solidFill>
                <a:latin typeface="Arial" pitchFamily="34" charset="0"/>
                <a:cs typeface="Arial" pitchFamily="34" charset="0"/>
              </a:rPr>
              <a:t>la cystectomie totale :</a:t>
            </a:r>
          </a:p>
          <a:p>
            <a:pPr marL="0" lvl="0" indent="0">
              <a:spcBef>
                <a:spcPts val="580"/>
              </a:spcBef>
              <a:buClr>
                <a:srgbClr val="D34817"/>
              </a:buClr>
              <a:buSzPct val="85000"/>
              <a:buNone/>
            </a:pPr>
            <a:r>
              <a:rPr lang="fr-FR" sz="2600" dirty="0">
                <a:solidFill>
                  <a:prstClr val="black"/>
                </a:solidFill>
                <a:latin typeface="Arial" pitchFamily="34" charset="0"/>
                <a:cs typeface="Arial" pitchFamily="34" charset="0"/>
              </a:rPr>
              <a:t>Traitement de référence des TVIM</a:t>
            </a:r>
          </a:p>
          <a:p>
            <a:pPr marL="0" lvl="0" indent="0">
              <a:spcBef>
                <a:spcPts val="580"/>
              </a:spcBef>
              <a:buClr>
                <a:srgbClr val="D34817"/>
              </a:buClr>
              <a:buSzPct val="85000"/>
              <a:buNone/>
            </a:pPr>
            <a:r>
              <a:rPr lang="fr-FR" sz="2600" dirty="0">
                <a:solidFill>
                  <a:prstClr val="black"/>
                </a:solidFill>
                <a:latin typeface="Arial" pitchFamily="34" charset="0"/>
                <a:cs typeface="Arial" pitchFamily="34" charset="0"/>
              </a:rPr>
              <a:t> il s’agit d’une </a:t>
            </a:r>
            <a:r>
              <a:rPr lang="fr-FR" sz="2600" dirty="0" err="1">
                <a:solidFill>
                  <a:prstClr val="black"/>
                </a:solidFill>
                <a:latin typeface="Arial" pitchFamily="34" charset="0"/>
                <a:cs typeface="Arial" pitchFamily="34" charset="0"/>
              </a:rPr>
              <a:t>cysto</a:t>
            </a:r>
            <a:r>
              <a:rPr lang="fr-FR" sz="2600" dirty="0">
                <a:solidFill>
                  <a:prstClr val="black"/>
                </a:solidFill>
                <a:latin typeface="Arial" pitchFamily="34" charset="0"/>
                <a:cs typeface="Arial" pitchFamily="34" charset="0"/>
              </a:rPr>
              <a:t>-prostatectomie chez l’homme et une </a:t>
            </a:r>
            <a:r>
              <a:rPr lang="fr-FR" sz="2600" dirty="0" err="1">
                <a:solidFill>
                  <a:prstClr val="black"/>
                </a:solidFill>
                <a:latin typeface="Arial" pitchFamily="34" charset="0"/>
                <a:cs typeface="Arial" pitchFamily="34" charset="0"/>
              </a:rPr>
              <a:t>pelvectomie</a:t>
            </a:r>
            <a:r>
              <a:rPr lang="fr-FR" sz="2600" dirty="0">
                <a:solidFill>
                  <a:prstClr val="black"/>
                </a:solidFill>
                <a:latin typeface="Arial" pitchFamily="34" charset="0"/>
                <a:cs typeface="Arial" pitchFamily="34" charset="0"/>
              </a:rPr>
              <a:t> antérieure chez la femme (emportant la partie antérieure du vagin)</a:t>
            </a:r>
          </a:p>
          <a:p>
            <a:pPr marL="0" lvl="0" indent="0">
              <a:spcBef>
                <a:spcPts val="580"/>
              </a:spcBef>
              <a:buClr>
                <a:srgbClr val="D34817"/>
              </a:buClr>
              <a:buSzPct val="85000"/>
              <a:buNone/>
            </a:pPr>
            <a:r>
              <a:rPr lang="fr-FR" sz="2600" dirty="0">
                <a:solidFill>
                  <a:prstClr val="black"/>
                </a:solidFill>
                <a:latin typeface="Arial" pitchFamily="34" charset="0"/>
                <a:cs typeface="Arial" pitchFamily="34" charset="0"/>
              </a:rPr>
              <a:t>Le curage ilio-obturateur précède ce geste et en cas de p N+ à l’extemporané, la cystectomie est inutile (90 % des formes N+ sont M+ macro ou micro)</a:t>
            </a:r>
          </a:p>
          <a:p>
            <a:pPr marL="0" lvl="0" indent="0">
              <a:spcBef>
                <a:spcPts val="580"/>
              </a:spcBef>
              <a:buClr>
                <a:srgbClr val="D34817"/>
              </a:buClr>
              <a:buSzPct val="85000"/>
              <a:buNone/>
            </a:pPr>
            <a:r>
              <a:rPr lang="fr-FR" sz="2600" dirty="0">
                <a:solidFill>
                  <a:prstClr val="black"/>
                </a:solidFill>
                <a:latin typeface="Arial" pitchFamily="34" charset="0"/>
                <a:cs typeface="Arial" pitchFamily="34" charset="0"/>
              </a:rPr>
              <a:t>La dérivation urinaire est en fonction de l’extension tumorale/âge, EG, et psycho-social du malade, on distingue : </a:t>
            </a:r>
          </a:p>
          <a:p>
            <a:pPr marL="0" lvl="0" indent="0">
              <a:spcBef>
                <a:spcPts val="580"/>
              </a:spcBef>
              <a:buClr>
                <a:srgbClr val="D34817"/>
              </a:buClr>
              <a:buSzPct val="85000"/>
              <a:buNone/>
            </a:pPr>
            <a:r>
              <a:rPr lang="fr-FR" sz="2600" dirty="0">
                <a:solidFill>
                  <a:srgbClr val="7030A0"/>
                </a:solidFill>
                <a:latin typeface="Arial" pitchFamily="34" charset="0"/>
                <a:cs typeface="Arial" pitchFamily="34" charset="0"/>
              </a:rPr>
              <a:t>• Dérivation externe : </a:t>
            </a:r>
            <a:r>
              <a:rPr lang="fr-FR" sz="2600" dirty="0">
                <a:solidFill>
                  <a:prstClr val="black"/>
                </a:solidFill>
                <a:latin typeface="Arial" pitchFamily="34" charset="0"/>
                <a:cs typeface="Arial" pitchFamily="34" charset="0"/>
              </a:rPr>
              <a:t>cutanée direct (urétérostomie) ou indirect (par l’intermédiaire d’une  anse intestinale </a:t>
            </a:r>
            <a:r>
              <a:rPr lang="fr-FR" sz="2600" dirty="0" err="1">
                <a:solidFill>
                  <a:prstClr val="black"/>
                </a:solidFill>
                <a:latin typeface="Arial" pitchFamily="34" charset="0"/>
                <a:cs typeface="Arial" pitchFamily="34" charset="0"/>
              </a:rPr>
              <a:t>trans</a:t>
            </a:r>
            <a:r>
              <a:rPr lang="fr-FR" sz="2600" dirty="0">
                <a:solidFill>
                  <a:prstClr val="black"/>
                </a:solidFill>
                <a:latin typeface="Arial" pitchFamily="34" charset="0"/>
                <a:cs typeface="Arial" pitchFamily="34" charset="0"/>
              </a:rPr>
              <a:t>-iléale = BRICKER)</a:t>
            </a:r>
          </a:p>
          <a:p>
            <a:pPr marL="0" lvl="0" indent="0">
              <a:spcBef>
                <a:spcPts val="580"/>
              </a:spcBef>
              <a:buClr>
                <a:srgbClr val="D34817"/>
              </a:buClr>
              <a:buSzPct val="85000"/>
              <a:buNone/>
            </a:pPr>
            <a:r>
              <a:rPr lang="fr-FR" sz="2600" dirty="0">
                <a:solidFill>
                  <a:srgbClr val="7030A0"/>
                </a:solidFill>
                <a:latin typeface="Arial" pitchFamily="34" charset="0"/>
                <a:cs typeface="Arial" pitchFamily="34" charset="0"/>
              </a:rPr>
              <a:t>• Dérivation interne : </a:t>
            </a:r>
            <a:r>
              <a:rPr lang="fr-FR" sz="2600" dirty="0">
                <a:solidFill>
                  <a:prstClr val="black"/>
                </a:solidFill>
                <a:latin typeface="Arial" pitchFamily="34" charset="0"/>
                <a:cs typeface="Arial" pitchFamily="34" charset="0"/>
              </a:rPr>
              <a:t>dans le rectum (COFFY) ou le sigmoïde (GODWIN)</a:t>
            </a:r>
          </a:p>
          <a:p>
            <a:pPr marL="0" lvl="0" indent="0">
              <a:spcBef>
                <a:spcPts val="580"/>
              </a:spcBef>
              <a:buClr>
                <a:srgbClr val="D34817"/>
              </a:buClr>
              <a:buSzPct val="85000"/>
              <a:buNone/>
            </a:pPr>
            <a:r>
              <a:rPr lang="fr-FR" sz="2600" dirty="0">
                <a:solidFill>
                  <a:srgbClr val="7030A0"/>
                </a:solidFill>
                <a:latin typeface="Arial" pitchFamily="34" charset="0"/>
                <a:cs typeface="Arial" pitchFamily="34" charset="0"/>
              </a:rPr>
              <a:t>• </a:t>
            </a:r>
            <a:r>
              <a:rPr lang="fr-FR" sz="2600" dirty="0" err="1">
                <a:solidFill>
                  <a:srgbClr val="7030A0"/>
                </a:solidFill>
                <a:latin typeface="Arial" pitchFamily="34" charset="0"/>
                <a:cs typeface="Arial" pitchFamily="34" charset="0"/>
              </a:rPr>
              <a:t>Entérocystoplastie</a:t>
            </a:r>
            <a:r>
              <a:rPr lang="fr-FR" sz="2600" dirty="0">
                <a:solidFill>
                  <a:srgbClr val="7030A0"/>
                </a:solidFill>
                <a:latin typeface="Arial" pitchFamily="34" charset="0"/>
                <a:cs typeface="Arial" pitchFamily="34" charset="0"/>
              </a:rPr>
              <a:t> : </a:t>
            </a:r>
            <a:r>
              <a:rPr lang="fr-FR" sz="2600" dirty="0">
                <a:solidFill>
                  <a:prstClr val="black"/>
                </a:solidFill>
                <a:latin typeface="Arial" pitchFamily="34" charset="0"/>
                <a:cs typeface="Arial" pitchFamily="34" charset="0"/>
              </a:rPr>
              <a:t>confection d’une néo -vessie à partir du grêle ou du colon avec un système anti-reflux vers les reins</a:t>
            </a:r>
          </a:p>
          <a:p>
            <a:pPr marL="0" lvl="0" indent="0">
              <a:spcBef>
                <a:spcPts val="580"/>
              </a:spcBef>
              <a:buClr>
                <a:srgbClr val="D34817"/>
              </a:buClr>
              <a:buSzPct val="85000"/>
              <a:buNone/>
            </a:pPr>
            <a:endParaRPr lang="fr-FR" sz="2600" dirty="0">
              <a:solidFill>
                <a:prstClr val="black"/>
              </a:solidFill>
              <a:latin typeface="Perpetua"/>
            </a:endParaRPr>
          </a:p>
        </p:txBody>
      </p:sp>
    </p:spTree>
    <p:extLst>
      <p:ext uri="{BB962C8B-B14F-4D97-AF65-F5344CB8AC3E}">
        <p14:creationId xmlns:p14="http://schemas.microsoft.com/office/powerpoint/2010/main" val="2948940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764704"/>
            <a:ext cx="8229600" cy="534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324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prstClr val="black"/>
                </a:solidFill>
                <a:latin typeface="Arial" pitchFamily="34" charset="0"/>
                <a:cs typeface="Arial" pitchFamily="34" charset="0"/>
              </a:rPr>
              <a:t>Modalités  de la </a:t>
            </a:r>
            <a:r>
              <a:rPr lang="fr-FR" dirty="0" err="1">
                <a:solidFill>
                  <a:prstClr val="black"/>
                </a:solidFill>
                <a:latin typeface="Arial" pitchFamily="34" charset="0"/>
                <a:cs typeface="Arial" pitchFamily="34" charset="0"/>
              </a:rPr>
              <a:t>chimiotherapie</a:t>
            </a:r>
            <a:endParaRPr lang="fr-FR" dirty="0"/>
          </a:p>
        </p:txBody>
      </p:sp>
      <p:sp>
        <p:nvSpPr>
          <p:cNvPr id="3" name="Espace réservé du contenu 2"/>
          <p:cNvSpPr>
            <a:spLocks noGrp="1"/>
          </p:cNvSpPr>
          <p:nvPr>
            <p:ph idx="1"/>
          </p:nvPr>
        </p:nvSpPr>
        <p:spPr/>
        <p:txBody>
          <a:bodyPr/>
          <a:lstStyle/>
          <a:p>
            <a:pPr marL="0" lvl="0" indent="0">
              <a:spcBef>
                <a:spcPts val="580"/>
              </a:spcBef>
              <a:buClr>
                <a:srgbClr val="D34817"/>
              </a:buClr>
              <a:buSzPct val="85000"/>
              <a:buNone/>
            </a:pPr>
            <a:r>
              <a:rPr lang="fr-FR" sz="2600" dirty="0">
                <a:solidFill>
                  <a:prstClr val="black"/>
                </a:solidFill>
                <a:latin typeface="Arial" pitchFamily="34" charset="0"/>
                <a:cs typeface="Arial" pitchFamily="34" charset="0"/>
              </a:rPr>
              <a:t> </a:t>
            </a:r>
          </a:p>
          <a:p>
            <a:pPr marL="0" lvl="0" indent="0">
              <a:spcBef>
                <a:spcPts val="580"/>
              </a:spcBef>
              <a:buClr>
                <a:srgbClr val="D34817"/>
              </a:buClr>
              <a:buSzPct val="85000"/>
              <a:buNone/>
            </a:pPr>
            <a:r>
              <a:rPr lang="fr-FR" sz="2600" dirty="0">
                <a:solidFill>
                  <a:prstClr val="black"/>
                </a:solidFill>
                <a:latin typeface="Arial" pitchFamily="34" charset="0"/>
                <a:cs typeface="Arial" pitchFamily="34" charset="0"/>
              </a:rPr>
              <a:t>• utilisée essentiellement </a:t>
            </a:r>
            <a:r>
              <a:rPr lang="fr-FR" sz="2600" b="1" dirty="0">
                <a:solidFill>
                  <a:srgbClr val="00B0F0"/>
                </a:solidFill>
                <a:latin typeface="Arial" pitchFamily="34" charset="0"/>
                <a:cs typeface="Arial" pitchFamily="34" charset="0"/>
              </a:rPr>
              <a:t>en concomitant </a:t>
            </a:r>
            <a:r>
              <a:rPr lang="fr-FR" sz="2600" dirty="0">
                <a:solidFill>
                  <a:prstClr val="black"/>
                </a:solidFill>
                <a:latin typeface="Arial" pitchFamily="34" charset="0"/>
                <a:cs typeface="Arial" pitchFamily="34" charset="0"/>
              </a:rPr>
              <a:t>avec la RT</a:t>
            </a:r>
          </a:p>
          <a:p>
            <a:pPr marL="0" lvl="0" indent="0">
              <a:spcBef>
                <a:spcPts val="580"/>
              </a:spcBef>
              <a:buClr>
                <a:srgbClr val="D34817"/>
              </a:buClr>
              <a:buSzPct val="85000"/>
              <a:buNone/>
            </a:pPr>
            <a:r>
              <a:rPr lang="fr-FR" sz="2600" dirty="0">
                <a:solidFill>
                  <a:prstClr val="black"/>
                </a:solidFill>
                <a:latin typeface="Arial" pitchFamily="34" charset="0"/>
                <a:cs typeface="Arial" pitchFamily="34" charset="0"/>
              </a:rPr>
              <a:t>• utilisée en </a:t>
            </a:r>
            <a:r>
              <a:rPr lang="fr-FR" sz="2600" b="1" dirty="0">
                <a:solidFill>
                  <a:srgbClr val="00B0F0"/>
                </a:solidFill>
                <a:latin typeface="Arial" pitchFamily="34" charset="0"/>
                <a:cs typeface="Arial" pitchFamily="34" charset="0"/>
              </a:rPr>
              <a:t>préopératoire</a:t>
            </a:r>
            <a:r>
              <a:rPr lang="fr-FR" sz="2600" dirty="0">
                <a:solidFill>
                  <a:prstClr val="black"/>
                </a:solidFill>
                <a:latin typeface="Arial" pitchFamily="34" charset="0"/>
                <a:cs typeface="Arial" pitchFamily="34" charset="0"/>
              </a:rPr>
              <a:t> pour réduire le volume tumoral si T3 ou volume important</a:t>
            </a:r>
          </a:p>
          <a:p>
            <a:pPr marL="0" lvl="0" indent="0">
              <a:spcBef>
                <a:spcPts val="580"/>
              </a:spcBef>
              <a:buClr>
                <a:srgbClr val="D34817"/>
              </a:buClr>
              <a:buSzPct val="85000"/>
              <a:buNone/>
            </a:pPr>
            <a:r>
              <a:rPr lang="fr-FR" sz="2600" dirty="0">
                <a:solidFill>
                  <a:prstClr val="black"/>
                </a:solidFill>
                <a:latin typeface="Arial" pitchFamily="34" charset="0"/>
                <a:cs typeface="Arial" pitchFamily="34" charset="0"/>
              </a:rPr>
              <a:t>• utilisée en </a:t>
            </a:r>
            <a:r>
              <a:rPr lang="fr-FR" sz="2600" b="1" dirty="0">
                <a:solidFill>
                  <a:srgbClr val="00B0F0"/>
                </a:solidFill>
                <a:latin typeface="Arial" pitchFamily="34" charset="0"/>
                <a:cs typeface="Arial" pitchFamily="34" charset="0"/>
              </a:rPr>
              <a:t>post-opératoire</a:t>
            </a:r>
            <a:r>
              <a:rPr lang="fr-FR" sz="2600" dirty="0">
                <a:solidFill>
                  <a:prstClr val="black"/>
                </a:solidFill>
                <a:latin typeface="Arial" pitchFamily="34" charset="0"/>
                <a:cs typeface="Arial" pitchFamily="34" charset="0"/>
              </a:rPr>
              <a:t> en présence des facteurs de mauvais pronostic : </a:t>
            </a:r>
            <a:r>
              <a:rPr lang="fr-FR" sz="2600" dirty="0" err="1">
                <a:solidFill>
                  <a:prstClr val="black"/>
                </a:solidFill>
                <a:latin typeface="Arial" pitchFamily="34" charset="0"/>
                <a:cs typeface="Arial" pitchFamily="34" charset="0"/>
              </a:rPr>
              <a:t>pN</a:t>
            </a:r>
            <a:r>
              <a:rPr lang="fr-FR" sz="2600" dirty="0">
                <a:solidFill>
                  <a:prstClr val="black"/>
                </a:solidFill>
                <a:latin typeface="Arial" pitchFamily="34" charset="0"/>
                <a:cs typeface="Arial" pitchFamily="34" charset="0"/>
              </a:rPr>
              <a:t>+, pT3, </a:t>
            </a:r>
          </a:p>
          <a:p>
            <a:pPr marL="0" lvl="0" indent="0">
              <a:spcBef>
                <a:spcPts val="580"/>
              </a:spcBef>
              <a:buClr>
                <a:srgbClr val="D34817"/>
              </a:buClr>
              <a:buSzPct val="85000"/>
              <a:buNone/>
            </a:pPr>
            <a:r>
              <a:rPr lang="fr-FR" sz="2600" dirty="0">
                <a:solidFill>
                  <a:prstClr val="black"/>
                </a:solidFill>
                <a:latin typeface="Arial" pitchFamily="34" charset="0"/>
                <a:cs typeface="Arial" pitchFamily="34" charset="0"/>
              </a:rPr>
              <a:t>• </a:t>
            </a:r>
            <a:r>
              <a:rPr lang="fr-FR" sz="2600" b="1" dirty="0">
                <a:solidFill>
                  <a:srgbClr val="00B0F0"/>
                </a:solidFill>
                <a:latin typeface="Arial" pitchFamily="34" charset="0"/>
                <a:cs typeface="Arial" pitchFamily="34" charset="0"/>
              </a:rPr>
              <a:t>CT palliative </a:t>
            </a:r>
            <a:r>
              <a:rPr lang="fr-FR" sz="2600" dirty="0">
                <a:solidFill>
                  <a:prstClr val="black"/>
                </a:solidFill>
                <a:latin typeface="Arial" pitchFamily="34" charset="0"/>
                <a:cs typeface="Arial" pitchFamily="34" charset="0"/>
              </a:rPr>
              <a:t>dans les situations métastatiques</a:t>
            </a:r>
          </a:p>
        </p:txBody>
      </p:sp>
    </p:spTree>
    <p:extLst>
      <p:ext uri="{BB962C8B-B14F-4D97-AF65-F5344CB8AC3E}">
        <p14:creationId xmlns:p14="http://schemas.microsoft.com/office/powerpoint/2010/main" val="1446734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prstClr val="black"/>
                </a:solidFill>
                <a:latin typeface="Arial" pitchFamily="34" charset="0"/>
                <a:cs typeface="Arial" pitchFamily="34" charset="0"/>
              </a:rPr>
              <a:t>Modalités de la </a:t>
            </a:r>
            <a:r>
              <a:rPr lang="fr-FR" dirty="0" err="1">
                <a:solidFill>
                  <a:prstClr val="black"/>
                </a:solidFill>
                <a:latin typeface="Arial" pitchFamily="34" charset="0"/>
                <a:cs typeface="Arial" pitchFamily="34" charset="0"/>
              </a:rPr>
              <a:t>radiotherapie</a:t>
            </a:r>
            <a:endParaRPr lang="fr-FR" dirty="0"/>
          </a:p>
        </p:txBody>
      </p:sp>
      <p:sp>
        <p:nvSpPr>
          <p:cNvPr id="3" name="Espace réservé du contenu 2"/>
          <p:cNvSpPr>
            <a:spLocks noGrp="1"/>
          </p:cNvSpPr>
          <p:nvPr>
            <p:ph idx="1"/>
          </p:nvPr>
        </p:nvSpPr>
        <p:spPr/>
        <p:txBody>
          <a:bodyPr>
            <a:normAutofit lnSpcReduction="10000"/>
          </a:bodyPr>
          <a:lstStyle/>
          <a:p>
            <a:pPr marL="0" lvl="0" indent="0">
              <a:spcBef>
                <a:spcPts val="580"/>
              </a:spcBef>
              <a:buClr>
                <a:srgbClr val="D34817"/>
              </a:buClr>
              <a:buSzPct val="85000"/>
              <a:buNone/>
            </a:pPr>
            <a:r>
              <a:rPr lang="fr-FR" sz="2600" b="1" dirty="0">
                <a:solidFill>
                  <a:prstClr val="black"/>
                </a:solidFill>
                <a:latin typeface="Arial" pitchFamily="34" charset="0"/>
                <a:cs typeface="Arial" pitchFamily="34" charset="0"/>
              </a:rPr>
              <a:t> </a:t>
            </a:r>
          </a:p>
          <a:p>
            <a:pPr marL="0" lvl="0" indent="0">
              <a:spcBef>
                <a:spcPts val="580"/>
              </a:spcBef>
              <a:buClr>
                <a:srgbClr val="D34817"/>
              </a:buClr>
              <a:buSzPct val="85000"/>
              <a:buNone/>
            </a:pPr>
            <a:r>
              <a:rPr lang="fr-FR" sz="2600" dirty="0">
                <a:solidFill>
                  <a:srgbClr val="7030A0"/>
                </a:solidFill>
                <a:latin typeface="Arial" pitchFamily="34" charset="0"/>
                <a:cs typeface="Arial" pitchFamily="34" charset="0"/>
              </a:rPr>
              <a:t>*Curatrice :</a:t>
            </a:r>
          </a:p>
          <a:p>
            <a:pPr marL="274320" lvl="0" indent="-274320">
              <a:spcBef>
                <a:spcPts val="580"/>
              </a:spcBef>
              <a:buClr>
                <a:srgbClr val="D34817"/>
              </a:buClr>
              <a:buSzPct val="85000"/>
              <a:buFont typeface="Wingdings 2"/>
              <a:buChar char=""/>
            </a:pPr>
            <a:r>
              <a:rPr lang="fr-FR" sz="2600" b="1" dirty="0">
                <a:solidFill>
                  <a:prstClr val="black"/>
                </a:solidFill>
                <a:latin typeface="Arial" pitchFamily="34" charset="0"/>
                <a:cs typeface="Arial" pitchFamily="34" charset="0"/>
              </a:rPr>
              <a:t> </a:t>
            </a:r>
            <a:r>
              <a:rPr lang="fr-FR" sz="2600" dirty="0">
                <a:solidFill>
                  <a:srgbClr val="0070C0"/>
                </a:solidFill>
                <a:latin typeface="Arial" pitchFamily="34" charset="0"/>
                <a:cs typeface="Arial" pitchFamily="34" charset="0"/>
              </a:rPr>
              <a:t>RCC exclusive : </a:t>
            </a:r>
            <a:r>
              <a:rPr lang="fr-FR" sz="2600" dirty="0">
                <a:solidFill>
                  <a:prstClr val="black"/>
                </a:solidFill>
                <a:latin typeface="Arial" pitchFamily="34" charset="0"/>
                <a:cs typeface="Arial" pitchFamily="34" charset="0"/>
              </a:rPr>
              <a:t>si TVIM non </a:t>
            </a:r>
            <a:r>
              <a:rPr lang="fr-FR" sz="2600" dirty="0" err="1">
                <a:solidFill>
                  <a:prstClr val="black"/>
                </a:solidFill>
                <a:latin typeface="Arial" pitchFamily="34" charset="0"/>
                <a:cs typeface="Arial" pitchFamily="34" charset="0"/>
              </a:rPr>
              <a:t>résecable</a:t>
            </a:r>
            <a:r>
              <a:rPr lang="fr-FR" sz="2600" dirty="0">
                <a:solidFill>
                  <a:prstClr val="black"/>
                </a:solidFill>
                <a:latin typeface="Arial" pitchFamily="34" charset="0"/>
                <a:cs typeface="Arial" pitchFamily="34" charset="0"/>
              </a:rPr>
              <a:t>, patient inopérable ou refusant la chirurgie</a:t>
            </a:r>
          </a:p>
          <a:p>
            <a:pPr marL="274320" lvl="0" indent="-274320">
              <a:spcBef>
                <a:spcPts val="580"/>
              </a:spcBef>
              <a:buClr>
                <a:srgbClr val="D34817"/>
              </a:buClr>
              <a:buSzPct val="85000"/>
              <a:buFont typeface="Wingdings 2"/>
              <a:buChar char=""/>
            </a:pPr>
            <a:r>
              <a:rPr lang="fr-FR" sz="2600" dirty="0">
                <a:solidFill>
                  <a:prstClr val="black"/>
                </a:solidFill>
                <a:latin typeface="Arial" pitchFamily="34" charset="0"/>
                <a:cs typeface="Arial" pitchFamily="34" charset="0"/>
              </a:rPr>
              <a:t> </a:t>
            </a:r>
            <a:r>
              <a:rPr lang="fr-FR" sz="2600" dirty="0">
                <a:solidFill>
                  <a:srgbClr val="0070C0"/>
                </a:solidFill>
                <a:latin typeface="Arial" pitchFamily="34" charset="0"/>
                <a:cs typeface="Arial" pitchFamily="34" charset="0"/>
              </a:rPr>
              <a:t>RT postopératoire : </a:t>
            </a:r>
            <a:r>
              <a:rPr lang="fr-FR" sz="2600" dirty="0">
                <a:solidFill>
                  <a:prstClr val="black"/>
                </a:solidFill>
                <a:latin typeface="Arial" pitchFamily="34" charset="0"/>
                <a:cs typeface="Arial" pitchFamily="34" charset="0"/>
              </a:rPr>
              <a:t>à discuter en cas de marges positives </a:t>
            </a:r>
          </a:p>
          <a:p>
            <a:pPr marL="0" lvl="0" indent="0">
              <a:spcBef>
                <a:spcPts val="580"/>
              </a:spcBef>
              <a:buClr>
                <a:srgbClr val="D34817"/>
              </a:buClr>
              <a:buSzPct val="85000"/>
              <a:buNone/>
            </a:pPr>
            <a:r>
              <a:rPr lang="fr-FR" sz="2600" dirty="0">
                <a:solidFill>
                  <a:srgbClr val="7030A0"/>
                </a:solidFill>
                <a:latin typeface="Arial" pitchFamily="34" charset="0"/>
                <a:cs typeface="Arial" pitchFamily="34" charset="0"/>
              </a:rPr>
              <a:t>*Palliative :</a:t>
            </a:r>
          </a:p>
          <a:p>
            <a:pPr marL="0" lvl="0" indent="0">
              <a:spcBef>
                <a:spcPts val="580"/>
              </a:spcBef>
              <a:buClr>
                <a:srgbClr val="D34817"/>
              </a:buClr>
              <a:buSzPct val="85000"/>
              <a:buNone/>
            </a:pPr>
            <a:r>
              <a:rPr lang="fr-FR" sz="2600" dirty="0">
                <a:solidFill>
                  <a:srgbClr val="7030A0"/>
                </a:solidFill>
                <a:latin typeface="Arial" pitchFamily="34" charset="0"/>
                <a:cs typeface="Arial" pitchFamily="34" charset="0"/>
              </a:rPr>
              <a:t> </a:t>
            </a:r>
            <a:r>
              <a:rPr lang="fr-FR" sz="2600" dirty="0">
                <a:solidFill>
                  <a:prstClr val="black"/>
                </a:solidFill>
                <a:latin typeface="Arial" pitchFamily="34" charset="0"/>
                <a:cs typeface="Arial" pitchFamily="34" charset="0"/>
              </a:rPr>
              <a:t>- RT pelvienne antalgique ou hémostatique</a:t>
            </a:r>
          </a:p>
          <a:p>
            <a:pPr marL="0" lvl="0" indent="0">
              <a:spcBef>
                <a:spcPts val="580"/>
              </a:spcBef>
              <a:buClr>
                <a:srgbClr val="D34817"/>
              </a:buClr>
              <a:buSzPct val="85000"/>
              <a:buNone/>
            </a:pPr>
            <a:r>
              <a:rPr lang="fr-FR" sz="2600" dirty="0">
                <a:solidFill>
                  <a:prstClr val="black"/>
                </a:solidFill>
                <a:latin typeface="Arial" pitchFamily="34" charset="0"/>
                <a:cs typeface="Arial" pitchFamily="34" charset="0"/>
              </a:rPr>
              <a:t> - RT des métastases osseuses symptomatiques (douleur, compression médullaire) ou métastases cérébrales </a:t>
            </a:r>
          </a:p>
          <a:p>
            <a:pPr marL="0" indent="0" defTabSz="457200">
              <a:spcBef>
                <a:spcPts val="0"/>
              </a:spcBef>
              <a:buNone/>
              <a:defRPr/>
            </a:pPr>
            <a:endParaRPr lang="fr-FR" b="1" dirty="0">
              <a:solidFill>
                <a:schemeClr val="tx2">
                  <a:lumMod val="50000"/>
                </a:schemeClr>
              </a:solidFill>
            </a:endParaRPr>
          </a:p>
          <a:p>
            <a:pPr marL="0" lvl="0" indent="0" defTabSz="457200">
              <a:spcBef>
                <a:spcPts val="0"/>
              </a:spcBef>
              <a:buNone/>
              <a:defRPr/>
            </a:pPr>
            <a:endParaRPr lang="fr-FR" b="1" dirty="0">
              <a:solidFill>
                <a:srgbClr val="696464">
                  <a:lumMod val="50000"/>
                </a:srgbClr>
              </a:solidFill>
              <a:latin typeface="Perpetua"/>
            </a:endParaRPr>
          </a:p>
          <a:p>
            <a:endParaRPr lang="fr-FR" dirty="0"/>
          </a:p>
        </p:txBody>
      </p:sp>
    </p:spTree>
    <p:extLst>
      <p:ext uri="{BB962C8B-B14F-4D97-AF65-F5344CB8AC3E}">
        <p14:creationId xmlns:p14="http://schemas.microsoft.com/office/powerpoint/2010/main" val="4197610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Toxicité thérapeutique</a:t>
            </a:r>
          </a:p>
        </p:txBody>
      </p:sp>
      <p:sp>
        <p:nvSpPr>
          <p:cNvPr id="3" name="Espace réservé du contenu 2"/>
          <p:cNvSpPr>
            <a:spLocks noGrp="1"/>
          </p:cNvSpPr>
          <p:nvPr>
            <p:ph idx="1"/>
          </p:nvPr>
        </p:nvSpPr>
        <p:spPr/>
        <p:txBody>
          <a:bodyPr>
            <a:normAutofit fontScale="85000" lnSpcReduction="20000"/>
          </a:bodyPr>
          <a:lstStyle/>
          <a:p>
            <a:pPr marL="274320" lvl="0" indent="-274320">
              <a:spcBef>
                <a:spcPts val="580"/>
              </a:spcBef>
              <a:buClr>
                <a:srgbClr val="D34817"/>
              </a:buClr>
              <a:buSzPct val="85000"/>
              <a:buFont typeface="Wingdings 2"/>
              <a:buChar char=""/>
            </a:pPr>
            <a:r>
              <a:rPr lang="fr-FR" sz="2600" dirty="0">
                <a:solidFill>
                  <a:prstClr val="black"/>
                </a:solidFill>
                <a:latin typeface="Arial" pitchFamily="34" charset="0"/>
                <a:cs typeface="Arial" pitchFamily="34" charset="0"/>
              </a:rPr>
              <a:t>Ce sont les manifestations survenant jusqu’au 90e jour de la fin de la radiothérapie </a:t>
            </a:r>
          </a:p>
          <a:p>
            <a:pPr marL="274320" lvl="0" indent="-274320">
              <a:spcBef>
                <a:spcPts val="580"/>
              </a:spcBef>
              <a:buClr>
                <a:srgbClr val="D34817"/>
              </a:buClr>
              <a:buSzPct val="85000"/>
              <a:buFont typeface="Wingdings 2"/>
              <a:buChar char=""/>
            </a:pPr>
            <a:r>
              <a:rPr lang="fr-FR" sz="2600" dirty="0">
                <a:solidFill>
                  <a:prstClr val="black"/>
                </a:solidFill>
                <a:latin typeface="Arial" pitchFamily="34" charset="0"/>
                <a:cs typeface="Arial" pitchFamily="34" charset="0"/>
              </a:rPr>
              <a:t>Elles sont fréquentes mais en général mineures, notamment sur le plan digestif (majorité de grade 1).</a:t>
            </a:r>
          </a:p>
          <a:p>
            <a:pPr marL="0" lvl="0" indent="0">
              <a:spcBef>
                <a:spcPts val="580"/>
              </a:spcBef>
              <a:buClr>
                <a:srgbClr val="D34817"/>
              </a:buClr>
              <a:buSzPct val="85000"/>
              <a:buNone/>
            </a:pPr>
            <a:r>
              <a:rPr lang="fr-FR" sz="3500" i="1" u="sng" dirty="0">
                <a:solidFill>
                  <a:srgbClr val="00B050"/>
                </a:solidFill>
                <a:latin typeface="Arial" pitchFamily="34" charset="0"/>
                <a:cs typeface="Arial" pitchFamily="34" charset="0"/>
              </a:rPr>
              <a:t>NB :</a:t>
            </a:r>
          </a:p>
          <a:p>
            <a:pPr marL="274320" lvl="0" indent="-274320">
              <a:spcBef>
                <a:spcPts val="580"/>
              </a:spcBef>
              <a:buClr>
                <a:srgbClr val="D34817"/>
              </a:buClr>
              <a:buSzPct val="85000"/>
              <a:buFont typeface="Wingdings 2"/>
              <a:buChar char=""/>
            </a:pPr>
            <a:r>
              <a:rPr lang="fr-FR" sz="2600" dirty="0">
                <a:solidFill>
                  <a:prstClr val="black"/>
                </a:solidFill>
                <a:latin typeface="Arial" pitchFamily="34" charset="0"/>
                <a:cs typeface="Arial" pitchFamily="34" charset="0"/>
              </a:rPr>
              <a:t>La toxicité vésicale aiguë est due à une desquamation exagérée de l’</a:t>
            </a:r>
            <a:r>
              <a:rPr lang="fr-FR" sz="2600" dirty="0" err="1">
                <a:solidFill>
                  <a:prstClr val="black"/>
                </a:solidFill>
                <a:latin typeface="Arial" pitchFamily="34" charset="0"/>
                <a:cs typeface="Arial" pitchFamily="34" charset="0"/>
              </a:rPr>
              <a:t>urothélium</a:t>
            </a:r>
            <a:r>
              <a:rPr lang="fr-FR" sz="2600" dirty="0">
                <a:solidFill>
                  <a:prstClr val="black"/>
                </a:solidFill>
                <a:latin typeface="Arial" pitchFamily="34" charset="0"/>
                <a:cs typeface="Arial" pitchFamily="34" charset="0"/>
              </a:rPr>
              <a:t> avec retard à la réparation. Il existe une inflammation et un </a:t>
            </a:r>
            <a:r>
              <a:rPr lang="fr-FR" sz="2600" dirty="0" err="1">
                <a:solidFill>
                  <a:prstClr val="black"/>
                </a:solidFill>
                <a:latin typeface="Arial" pitchFamily="34" charset="0"/>
                <a:cs typeface="Arial" pitchFamily="34" charset="0"/>
              </a:rPr>
              <a:t>oedème</a:t>
            </a:r>
            <a:r>
              <a:rPr lang="fr-FR" sz="2600" dirty="0">
                <a:solidFill>
                  <a:prstClr val="black"/>
                </a:solidFill>
                <a:latin typeface="Arial" pitchFamily="34" charset="0"/>
                <a:cs typeface="Arial" pitchFamily="34" charset="0"/>
              </a:rPr>
              <a:t> de la muqueuse qui disparaît en général en 4 à 6 semaines. </a:t>
            </a:r>
          </a:p>
          <a:p>
            <a:pPr marL="274320" lvl="0" indent="-274320">
              <a:spcBef>
                <a:spcPts val="580"/>
              </a:spcBef>
              <a:buClr>
                <a:srgbClr val="D34817"/>
              </a:buClr>
              <a:buSzPct val="85000"/>
              <a:buFont typeface="Wingdings 2"/>
              <a:buChar char=""/>
            </a:pPr>
            <a:r>
              <a:rPr lang="fr-FR" sz="2600" dirty="0">
                <a:solidFill>
                  <a:prstClr val="black"/>
                </a:solidFill>
                <a:latin typeface="Arial" pitchFamily="34" charset="0"/>
                <a:cs typeface="Arial" pitchFamily="34" charset="0"/>
              </a:rPr>
              <a:t>Selon les séries entre 50 et 80 % des patients présentent des complications de grade 1 ou 2.</a:t>
            </a:r>
          </a:p>
          <a:p>
            <a:pPr marL="274320" lvl="0" indent="-274320">
              <a:spcBef>
                <a:spcPts val="580"/>
              </a:spcBef>
              <a:buClr>
                <a:srgbClr val="D34817"/>
              </a:buClr>
              <a:buSzPct val="85000"/>
              <a:buFont typeface="Wingdings 2"/>
              <a:buChar char=""/>
            </a:pPr>
            <a:r>
              <a:rPr lang="fr-FR" sz="2600" dirty="0">
                <a:solidFill>
                  <a:prstClr val="black"/>
                </a:solidFill>
                <a:latin typeface="Arial" pitchFamily="34" charset="0"/>
                <a:cs typeface="Arial" pitchFamily="34" charset="0"/>
              </a:rPr>
              <a:t>Les complications de grades III-IV sont exceptionnelles et se voient surtout dans les irradiations palliatives avec une tumeur localement très évoluée.</a:t>
            </a:r>
          </a:p>
          <a:p>
            <a:endParaRPr lang="fr-FR" dirty="0"/>
          </a:p>
        </p:txBody>
      </p:sp>
    </p:spTree>
    <p:extLst>
      <p:ext uri="{BB962C8B-B14F-4D97-AF65-F5344CB8AC3E}">
        <p14:creationId xmlns:p14="http://schemas.microsoft.com/office/powerpoint/2010/main" val="4112343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solidFill>
                  <a:prstClr val="black"/>
                </a:solidFill>
                <a:latin typeface="Arial" pitchFamily="34" charset="0"/>
                <a:cs typeface="Arial" pitchFamily="34" charset="0"/>
              </a:rPr>
              <a:t>Classification du RTOG des effets urinaires aigus de la radiothérapie:</a:t>
            </a:r>
            <a:endParaRPr lang="fr-F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963" y="1700808"/>
            <a:ext cx="8451501"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868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Complications tardives</a:t>
            </a:r>
          </a:p>
        </p:txBody>
      </p:sp>
      <p:sp>
        <p:nvSpPr>
          <p:cNvPr id="3" name="Espace réservé du contenu 2"/>
          <p:cNvSpPr>
            <a:spLocks noGrp="1"/>
          </p:cNvSpPr>
          <p:nvPr>
            <p:ph idx="1"/>
          </p:nvPr>
        </p:nvSpPr>
        <p:spPr/>
        <p:txBody>
          <a:bodyPr/>
          <a:lstStyle/>
          <a:p>
            <a:pPr marL="274320" lvl="0" indent="-274320">
              <a:spcBef>
                <a:spcPts val="580"/>
              </a:spcBef>
              <a:buClr>
                <a:srgbClr val="D34817"/>
              </a:buClr>
              <a:buSzPct val="85000"/>
              <a:buFont typeface="Wingdings 2"/>
              <a:buChar char=""/>
            </a:pPr>
            <a:r>
              <a:rPr lang="fr-FR" sz="2600" dirty="0">
                <a:solidFill>
                  <a:prstClr val="black"/>
                </a:solidFill>
                <a:latin typeface="Arial" pitchFamily="34" charset="0"/>
                <a:cs typeface="Arial" pitchFamily="34" charset="0"/>
              </a:rPr>
              <a:t>Principalement une </a:t>
            </a:r>
            <a:r>
              <a:rPr lang="fr-FR" sz="2600" dirty="0">
                <a:solidFill>
                  <a:srgbClr val="7030A0"/>
                </a:solidFill>
                <a:latin typeface="Arial" pitchFamily="34" charset="0"/>
                <a:cs typeface="Arial" pitchFamily="34" charset="0"/>
              </a:rPr>
              <a:t>cystite </a:t>
            </a:r>
            <a:r>
              <a:rPr lang="fr-FR" sz="2600" dirty="0" err="1">
                <a:solidFill>
                  <a:srgbClr val="7030A0"/>
                </a:solidFill>
                <a:latin typeface="Arial" pitchFamily="34" charset="0"/>
                <a:cs typeface="Arial" pitchFamily="34" charset="0"/>
              </a:rPr>
              <a:t>radique</a:t>
            </a:r>
            <a:r>
              <a:rPr lang="fr-FR" sz="2600" dirty="0">
                <a:solidFill>
                  <a:srgbClr val="7030A0"/>
                </a:solidFill>
                <a:latin typeface="Arial" pitchFamily="34" charset="0"/>
                <a:cs typeface="Arial" pitchFamily="34" charset="0"/>
              </a:rPr>
              <a:t> </a:t>
            </a:r>
            <a:r>
              <a:rPr lang="fr-FR" sz="2600" dirty="0">
                <a:solidFill>
                  <a:prstClr val="black"/>
                </a:solidFill>
                <a:latin typeface="Arial" pitchFamily="34" charset="0"/>
                <a:cs typeface="Arial" pitchFamily="34" charset="0"/>
              </a:rPr>
              <a:t>responsable d’une pollakiurie, impériosités, hématurie (devant faire recherche en priorité une récidive) et exceptionnellement responsable d’une </a:t>
            </a:r>
            <a:r>
              <a:rPr lang="fr-FR" sz="2600" dirty="0">
                <a:solidFill>
                  <a:srgbClr val="7030A0"/>
                </a:solidFill>
                <a:latin typeface="Arial" pitchFamily="34" charset="0"/>
                <a:cs typeface="Arial" pitchFamily="34" charset="0"/>
              </a:rPr>
              <a:t>vessie rétractile </a:t>
            </a:r>
            <a:r>
              <a:rPr lang="fr-FR" sz="2600" dirty="0">
                <a:solidFill>
                  <a:prstClr val="black"/>
                </a:solidFill>
                <a:latin typeface="Arial" pitchFamily="34" charset="0"/>
                <a:cs typeface="Arial" pitchFamily="34" charset="0"/>
              </a:rPr>
              <a:t>pouvant conduire à une cystectomie pour des raisons fonctionnelles. </a:t>
            </a:r>
          </a:p>
          <a:p>
            <a:pPr marL="274320" lvl="0" indent="-274320">
              <a:spcBef>
                <a:spcPts val="580"/>
              </a:spcBef>
              <a:buClr>
                <a:srgbClr val="D34817"/>
              </a:buClr>
              <a:buSzPct val="85000"/>
              <a:buFont typeface="Wingdings 2"/>
              <a:buChar char=""/>
            </a:pPr>
            <a:r>
              <a:rPr lang="fr-FR" sz="2600" dirty="0">
                <a:solidFill>
                  <a:prstClr val="black"/>
                </a:solidFill>
                <a:latin typeface="Arial" pitchFamily="34" charset="0"/>
                <a:cs typeface="Arial" pitchFamily="34" charset="0"/>
              </a:rPr>
              <a:t> D’autres complications tardives  rares sont une </a:t>
            </a:r>
            <a:r>
              <a:rPr lang="fr-FR" sz="2600" dirty="0">
                <a:solidFill>
                  <a:srgbClr val="7030A0"/>
                </a:solidFill>
                <a:latin typeface="Arial" pitchFamily="34" charset="0"/>
                <a:cs typeface="Arial" pitchFamily="34" charset="0"/>
              </a:rPr>
              <a:t>rectite </a:t>
            </a:r>
            <a:r>
              <a:rPr lang="fr-FR" sz="2600" dirty="0" err="1">
                <a:solidFill>
                  <a:srgbClr val="7030A0"/>
                </a:solidFill>
                <a:latin typeface="Arial" pitchFamily="34" charset="0"/>
                <a:cs typeface="Arial" pitchFamily="34" charset="0"/>
              </a:rPr>
              <a:t>radique</a:t>
            </a:r>
            <a:r>
              <a:rPr lang="fr-FR" sz="2600" dirty="0">
                <a:solidFill>
                  <a:srgbClr val="7030A0"/>
                </a:solidFill>
                <a:latin typeface="Arial" pitchFamily="34" charset="0"/>
                <a:cs typeface="Arial" pitchFamily="34" charset="0"/>
              </a:rPr>
              <a:t> </a:t>
            </a:r>
            <a:r>
              <a:rPr lang="fr-FR" sz="2600" dirty="0">
                <a:solidFill>
                  <a:prstClr val="black"/>
                </a:solidFill>
                <a:latin typeface="Arial" pitchFamily="34" charset="0"/>
                <a:cs typeface="Arial" pitchFamily="34" charset="0"/>
              </a:rPr>
              <a:t>(rectorragies), </a:t>
            </a:r>
            <a:r>
              <a:rPr lang="fr-FR" sz="2600" dirty="0">
                <a:solidFill>
                  <a:srgbClr val="7030A0"/>
                </a:solidFill>
                <a:latin typeface="Arial" pitchFamily="34" charset="0"/>
                <a:cs typeface="Arial" pitchFamily="34" charset="0"/>
              </a:rPr>
              <a:t>une dyspareunie</a:t>
            </a:r>
            <a:r>
              <a:rPr lang="fr-FR" sz="2600" dirty="0">
                <a:solidFill>
                  <a:prstClr val="black"/>
                </a:solidFill>
                <a:latin typeface="Arial" pitchFamily="34" charset="0"/>
                <a:cs typeface="Arial" pitchFamily="34" charset="0"/>
              </a:rPr>
              <a:t>, </a:t>
            </a:r>
            <a:r>
              <a:rPr lang="fr-FR" sz="2600" dirty="0">
                <a:solidFill>
                  <a:srgbClr val="7030A0"/>
                </a:solidFill>
                <a:latin typeface="Arial" pitchFamily="34" charset="0"/>
                <a:cs typeface="Arial" pitchFamily="34" charset="0"/>
              </a:rPr>
              <a:t>un grêle </a:t>
            </a:r>
            <a:r>
              <a:rPr lang="fr-FR" sz="2600" dirty="0" err="1">
                <a:solidFill>
                  <a:srgbClr val="7030A0"/>
                </a:solidFill>
                <a:latin typeface="Arial" pitchFamily="34" charset="0"/>
                <a:cs typeface="Arial" pitchFamily="34" charset="0"/>
              </a:rPr>
              <a:t>radique</a:t>
            </a:r>
            <a:r>
              <a:rPr lang="fr-FR" sz="2600" dirty="0">
                <a:solidFill>
                  <a:srgbClr val="7030A0"/>
                </a:solidFill>
                <a:latin typeface="Arial" pitchFamily="34" charset="0"/>
                <a:cs typeface="Arial" pitchFamily="34" charset="0"/>
              </a:rPr>
              <a:t> </a:t>
            </a:r>
            <a:r>
              <a:rPr lang="fr-FR" sz="2600" dirty="0">
                <a:solidFill>
                  <a:prstClr val="black"/>
                </a:solidFill>
                <a:latin typeface="Arial" pitchFamily="34" charset="0"/>
                <a:cs typeface="Arial" pitchFamily="34" charset="0"/>
              </a:rPr>
              <a:t>(diarrhée).</a:t>
            </a:r>
          </a:p>
        </p:txBody>
      </p:sp>
    </p:spTree>
    <p:extLst>
      <p:ext uri="{BB962C8B-B14F-4D97-AF65-F5344CB8AC3E}">
        <p14:creationId xmlns:p14="http://schemas.microsoft.com/office/powerpoint/2010/main" val="2087754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Indications</a:t>
            </a:r>
          </a:p>
        </p:txBody>
      </p:sp>
      <p:sp>
        <p:nvSpPr>
          <p:cNvPr id="3" name="Espace réservé du contenu 2"/>
          <p:cNvSpPr>
            <a:spLocks noGrp="1"/>
          </p:cNvSpPr>
          <p:nvPr>
            <p:ph idx="1"/>
          </p:nvPr>
        </p:nvSpPr>
        <p:spPr/>
        <p:txBody>
          <a:bodyPr/>
          <a:lstStyle/>
          <a:p>
            <a:pPr marL="0" lvl="0" indent="0">
              <a:spcBef>
                <a:spcPts val="580"/>
              </a:spcBef>
              <a:buClr>
                <a:srgbClr val="D34817"/>
              </a:buClr>
              <a:buSzPct val="85000"/>
              <a:buNone/>
            </a:pPr>
            <a:r>
              <a:rPr lang="fr-FR" sz="2600" dirty="0">
                <a:solidFill>
                  <a:srgbClr val="00B050"/>
                </a:solidFill>
                <a:latin typeface="Arial" pitchFamily="34" charset="0"/>
                <a:cs typeface="Arial" pitchFamily="34" charset="0"/>
              </a:rPr>
              <a:t>A/ Tumeurs de vessie non infiltrant le muscle (TVNIM) </a:t>
            </a:r>
          </a:p>
          <a:p>
            <a:pPr marL="0" lvl="0" indent="0">
              <a:spcBef>
                <a:spcPts val="580"/>
              </a:spcBef>
              <a:buClr>
                <a:srgbClr val="D34817"/>
              </a:buClr>
              <a:buSzPct val="85000"/>
              <a:buNone/>
            </a:pPr>
            <a:r>
              <a:rPr lang="fr-FR" sz="2600" dirty="0">
                <a:solidFill>
                  <a:srgbClr val="00B050"/>
                </a:solidFill>
                <a:latin typeface="Arial" pitchFamily="34" charset="0"/>
                <a:cs typeface="Arial" pitchFamily="34" charset="0"/>
              </a:rPr>
              <a:t>     </a:t>
            </a:r>
            <a:r>
              <a:rPr lang="fr-FR" sz="2600" dirty="0">
                <a:solidFill>
                  <a:srgbClr val="7030A0"/>
                </a:solidFill>
                <a:latin typeface="Arial" pitchFamily="34" charset="0"/>
                <a:cs typeface="Arial" pitchFamily="34" charset="0"/>
              </a:rPr>
              <a:t>*Classification des tumeurs </a:t>
            </a:r>
            <a:r>
              <a:rPr lang="fr-FR" sz="2600" dirty="0" err="1">
                <a:solidFill>
                  <a:srgbClr val="7030A0"/>
                </a:solidFill>
                <a:latin typeface="Arial" pitchFamily="34" charset="0"/>
                <a:cs typeface="Arial" pitchFamily="34" charset="0"/>
              </a:rPr>
              <a:t>Tis</a:t>
            </a:r>
            <a:r>
              <a:rPr lang="fr-FR" sz="2600" dirty="0">
                <a:solidFill>
                  <a:srgbClr val="7030A0"/>
                </a:solidFill>
                <a:latin typeface="Arial" pitchFamily="34" charset="0"/>
                <a:cs typeface="Arial" pitchFamily="34" charset="0"/>
              </a:rPr>
              <a:t>, Ta, T1 selon les risques :</a:t>
            </a:r>
          </a:p>
          <a:p>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96952"/>
            <a:ext cx="8388424" cy="3126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1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1143000"/>
          </a:xfrm>
        </p:spPr>
        <p:txBody>
          <a:bodyPr>
            <a:normAutofit/>
          </a:bodyPr>
          <a:lstStyle/>
          <a:p>
            <a:r>
              <a:rPr lang="fr-FR" sz="3600" dirty="0"/>
              <a:t>Déroulement pratique d’une radiothérapie</a:t>
            </a:r>
            <a:endParaRPr lang="fr-FR" dirty="0"/>
          </a:p>
        </p:txBody>
      </p:sp>
      <p:sp>
        <p:nvSpPr>
          <p:cNvPr id="3" name="Espace réservé du contenu 2"/>
          <p:cNvSpPr>
            <a:spLocks noGrp="1"/>
          </p:cNvSpPr>
          <p:nvPr>
            <p:ph idx="1"/>
          </p:nvPr>
        </p:nvSpPr>
        <p:spPr/>
        <p:txBody>
          <a:bodyPr>
            <a:normAutofit/>
          </a:bodyPr>
          <a:lstStyle/>
          <a:p>
            <a:r>
              <a:rPr lang="fr-FR" dirty="0"/>
              <a:t>La radiothérapie consiste en l’utilisation de rayonnement ionisons  pour le </a:t>
            </a:r>
            <a:r>
              <a:rPr lang="fr-FR" dirty="0" err="1"/>
              <a:t>trt</a:t>
            </a:r>
            <a:r>
              <a:rPr lang="fr-FR" dirty="0"/>
              <a:t>  des tumeurs </a:t>
            </a:r>
          </a:p>
          <a:p>
            <a:r>
              <a:rPr lang="fr-FR" dirty="0"/>
              <a:t>En fonction des cas, un traitement de radiothérapie peut comprendre entre 1 et 40 séances.</a:t>
            </a:r>
          </a:p>
          <a:p>
            <a:r>
              <a:rPr lang="fr-FR" dirty="0"/>
              <a:t>Un traitement de radiothérapie se déroule en 3 étapes:</a:t>
            </a:r>
          </a:p>
          <a:p>
            <a:endParaRPr lang="fr-FR" dirty="0"/>
          </a:p>
        </p:txBody>
      </p:sp>
    </p:spTree>
    <p:extLst>
      <p:ext uri="{BB962C8B-B14F-4D97-AF65-F5344CB8AC3E}">
        <p14:creationId xmlns:p14="http://schemas.microsoft.com/office/powerpoint/2010/main" val="2857165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40423"/>
            <a:ext cx="8496944" cy="524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761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25544"/>
            <a:ext cx="8712968" cy="629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186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280919" cy="522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538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0738"/>
            <a:ext cx="8229600" cy="1143000"/>
          </a:xfrm>
        </p:spPr>
        <p:txBody>
          <a:bodyPr/>
          <a:lstStyle/>
          <a:p>
            <a:endParaRPr lang="fr-FR"/>
          </a:p>
        </p:txBody>
      </p:sp>
      <p:pic>
        <p:nvPicPr>
          <p:cNvPr id="4" name="Picture 3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920880" cy="57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028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692696"/>
            <a:ext cx="8712968" cy="532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571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lstStyle/>
          <a:p>
            <a:endParaRPr lang="fr-F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024" y="620688"/>
            <a:ext cx="878497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870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0000"/>
                </a:solidFill>
              </a:rPr>
              <a:t>Le cancer du testicule </a:t>
            </a:r>
            <a:endParaRPr lang="fr-FR" dirty="0"/>
          </a:p>
        </p:txBody>
      </p:sp>
      <p:sp>
        <p:nvSpPr>
          <p:cNvPr id="3" name="Espace réservé du contenu 2"/>
          <p:cNvSpPr>
            <a:spLocks noGrp="1"/>
          </p:cNvSpPr>
          <p:nvPr>
            <p:ph idx="1"/>
          </p:nvPr>
        </p:nvSpPr>
        <p:spPr/>
        <p:txBody>
          <a:bodyPr>
            <a:normAutofit fontScale="77500" lnSpcReduction="20000"/>
          </a:bodyPr>
          <a:lstStyle/>
          <a:p>
            <a:endParaRPr lang="fr-FR" sz="3600" dirty="0">
              <a:solidFill>
                <a:srgbClr val="000000"/>
              </a:solidFill>
            </a:endParaRPr>
          </a:p>
          <a:p>
            <a:r>
              <a:rPr lang="fr-FR" dirty="0">
                <a:solidFill>
                  <a:srgbClr val="000000"/>
                </a:solidFill>
              </a:rPr>
              <a:t>C’est un cancer  rare (1 à 2 % de tous les cancers chez l’homme), mais reste le cancer le plus fréquent chez l’homme jeune. Il survient entre 15 et 35 ans, favorisé par la présence des FDR (la cryptorchidie, l’atrophie testiculaire, l’infertilité, traumatisme testiculaire, le tabagisme, et les antécédents personnels et familiaux de tumeur testiculaire, antécédents d’irradiation) </a:t>
            </a:r>
            <a:endParaRPr lang="fr-FR" sz="3600" dirty="0">
              <a:solidFill>
                <a:srgbClr val="000000"/>
              </a:solidFill>
            </a:endParaRPr>
          </a:p>
          <a:p>
            <a:r>
              <a:rPr lang="fr-FR" sz="3600" dirty="0">
                <a:solidFill>
                  <a:srgbClr val="000000"/>
                </a:solidFill>
              </a:rPr>
              <a:t> </a:t>
            </a:r>
            <a:r>
              <a:rPr lang="fr-FR" dirty="0">
                <a:solidFill>
                  <a:srgbClr val="000000"/>
                </a:solidFill>
              </a:rPr>
              <a:t>tumeurs germinales dans 95 % des cas (</a:t>
            </a:r>
            <a:r>
              <a:rPr lang="fr-FR" dirty="0" err="1">
                <a:solidFill>
                  <a:srgbClr val="000000"/>
                </a:solidFill>
              </a:rPr>
              <a:t>seminomateuses</a:t>
            </a:r>
            <a:r>
              <a:rPr lang="fr-FR" dirty="0">
                <a:solidFill>
                  <a:srgbClr val="000000"/>
                </a:solidFill>
              </a:rPr>
              <a:t> ou </a:t>
            </a:r>
            <a:r>
              <a:rPr lang="fr-FR" dirty="0" err="1">
                <a:solidFill>
                  <a:srgbClr val="000000"/>
                </a:solidFill>
              </a:rPr>
              <a:t>dysgerminome</a:t>
            </a:r>
            <a:r>
              <a:rPr lang="fr-FR" dirty="0">
                <a:solidFill>
                  <a:srgbClr val="000000"/>
                </a:solidFill>
              </a:rPr>
              <a:t> 40%, non </a:t>
            </a:r>
            <a:r>
              <a:rPr lang="fr-FR" dirty="0" err="1">
                <a:solidFill>
                  <a:srgbClr val="000000"/>
                </a:solidFill>
              </a:rPr>
              <a:t>seminomateuses</a:t>
            </a:r>
            <a:r>
              <a:rPr lang="fr-FR" dirty="0">
                <a:solidFill>
                  <a:srgbClr val="000000"/>
                </a:solidFill>
              </a:rPr>
              <a:t> 60% : </a:t>
            </a:r>
            <a:r>
              <a:rPr lang="fr-FR" sz="2000" dirty="0" err="1">
                <a:solidFill>
                  <a:srgbClr val="000000"/>
                </a:solidFill>
              </a:rPr>
              <a:t>choriocarcinome</a:t>
            </a:r>
            <a:r>
              <a:rPr lang="fr-FR" sz="2000" dirty="0">
                <a:solidFill>
                  <a:srgbClr val="000000"/>
                </a:solidFill>
              </a:rPr>
              <a:t>, carcinome embryonnaire, tératome, tumeur du sac vitellin</a:t>
            </a:r>
            <a:r>
              <a:rPr lang="fr-FR" dirty="0">
                <a:solidFill>
                  <a:srgbClr val="000000"/>
                </a:solidFill>
              </a:rPr>
              <a:t>) </a:t>
            </a:r>
          </a:p>
          <a:p>
            <a:r>
              <a:rPr lang="fr-FR" dirty="0">
                <a:solidFill>
                  <a:srgbClr val="000000"/>
                </a:solidFill>
              </a:rPr>
              <a:t> non germinales dans 5% des cas </a:t>
            </a:r>
          </a:p>
          <a:p>
            <a:pPr marL="0" indent="0" algn="ctr">
              <a:buNone/>
            </a:pPr>
            <a:endParaRPr lang="fr-FR" dirty="0"/>
          </a:p>
        </p:txBody>
      </p:sp>
    </p:spTree>
    <p:extLst>
      <p:ext uri="{BB962C8B-B14F-4D97-AF65-F5344CB8AC3E}">
        <p14:creationId xmlns:p14="http://schemas.microsoft.com/office/powerpoint/2010/main" val="2654949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a:t>Indications </a:t>
            </a:r>
          </a:p>
        </p:txBody>
      </p:sp>
      <p:sp>
        <p:nvSpPr>
          <p:cNvPr id="3" name="Espace réservé du contenu 2"/>
          <p:cNvSpPr>
            <a:spLocks noGrp="1"/>
          </p:cNvSpPr>
          <p:nvPr>
            <p:ph idx="1"/>
          </p:nvPr>
        </p:nvSpPr>
        <p:spPr>
          <a:xfrm>
            <a:off x="395536" y="1052736"/>
            <a:ext cx="8229600" cy="5184576"/>
          </a:xfrm>
        </p:spPr>
        <p:txBody>
          <a:bodyPr>
            <a:normAutofit fontScale="25000" lnSpcReduction="20000"/>
          </a:bodyPr>
          <a:lstStyle/>
          <a:p>
            <a:endParaRPr lang="fr-FR" sz="3600" dirty="0">
              <a:solidFill>
                <a:srgbClr val="000000"/>
              </a:solidFill>
            </a:endParaRPr>
          </a:p>
          <a:p>
            <a:pPr marL="0" indent="0">
              <a:buNone/>
            </a:pPr>
            <a:r>
              <a:rPr lang="fr-FR" sz="4200" dirty="0">
                <a:solidFill>
                  <a:srgbClr val="000000"/>
                </a:solidFill>
              </a:rPr>
              <a:t> </a:t>
            </a:r>
            <a:r>
              <a:rPr lang="fr-FR" sz="8000" b="1" dirty="0">
                <a:solidFill>
                  <a:srgbClr val="000000"/>
                </a:solidFill>
              </a:rPr>
              <a:t>Tumeurs germinales </a:t>
            </a:r>
            <a:r>
              <a:rPr lang="fr-FR" sz="8000" b="1" dirty="0" err="1">
                <a:solidFill>
                  <a:srgbClr val="000000"/>
                </a:solidFill>
              </a:rPr>
              <a:t>séminomateuses</a:t>
            </a:r>
            <a:r>
              <a:rPr lang="fr-FR" sz="8000" b="1" dirty="0">
                <a:solidFill>
                  <a:srgbClr val="000000"/>
                </a:solidFill>
              </a:rPr>
              <a:t> (TGS) </a:t>
            </a:r>
          </a:p>
          <a:p>
            <a:pPr marL="0" indent="0">
              <a:buNone/>
            </a:pPr>
            <a:endParaRPr lang="fr-FR" sz="8000" dirty="0">
              <a:solidFill>
                <a:srgbClr val="000000"/>
              </a:solidFill>
            </a:endParaRPr>
          </a:p>
          <a:p>
            <a:pPr>
              <a:buFont typeface="Wingdings" pitchFamily="2" charset="2"/>
              <a:buChar char="Ø"/>
            </a:pPr>
            <a:r>
              <a:rPr lang="fr-FR" sz="6400" dirty="0">
                <a:solidFill>
                  <a:srgbClr val="000000"/>
                </a:solidFill>
              </a:rPr>
              <a:t> </a:t>
            </a:r>
            <a:r>
              <a:rPr lang="fr-FR" sz="6400" b="1" dirty="0">
                <a:solidFill>
                  <a:srgbClr val="000000"/>
                </a:solidFill>
              </a:rPr>
              <a:t>1-Forme localisée : tumeur limitée au testicule (TDM TAP normale) </a:t>
            </a:r>
            <a:r>
              <a:rPr lang="fr-FR" sz="6400" dirty="0">
                <a:solidFill>
                  <a:srgbClr val="000000"/>
                </a:solidFill>
              </a:rPr>
              <a:t>3 options thérapeutiques, le choix doit se faire après discussion avec le patient en tenant compte des avantages et inconvénients de chaque attitude et la présence ou non des facteurs pronostiques (taille &gt; 4 cm et l’invasion du </a:t>
            </a:r>
            <a:r>
              <a:rPr lang="fr-FR" sz="6400" dirty="0" err="1">
                <a:solidFill>
                  <a:srgbClr val="000000"/>
                </a:solidFill>
              </a:rPr>
              <a:t>rete</a:t>
            </a:r>
            <a:r>
              <a:rPr lang="fr-FR" sz="6400" dirty="0">
                <a:solidFill>
                  <a:srgbClr val="000000"/>
                </a:solidFill>
              </a:rPr>
              <a:t> </a:t>
            </a:r>
            <a:r>
              <a:rPr lang="fr-FR" sz="6400" dirty="0" err="1">
                <a:solidFill>
                  <a:srgbClr val="000000"/>
                </a:solidFill>
              </a:rPr>
              <a:t>testis</a:t>
            </a:r>
            <a:r>
              <a:rPr lang="fr-FR" sz="6400" dirty="0">
                <a:solidFill>
                  <a:srgbClr val="000000"/>
                </a:solidFill>
              </a:rPr>
              <a:t>) </a:t>
            </a:r>
          </a:p>
          <a:p>
            <a:pPr marL="0" indent="0">
              <a:buNone/>
            </a:pPr>
            <a:r>
              <a:rPr lang="fr-FR" sz="6400" b="1" dirty="0">
                <a:solidFill>
                  <a:srgbClr val="000000"/>
                </a:solidFill>
              </a:rPr>
              <a:t>         - la surveillance active : </a:t>
            </a:r>
            <a:r>
              <a:rPr lang="fr-FR" sz="6400" dirty="0">
                <a:solidFill>
                  <a:srgbClr val="000000"/>
                </a:solidFill>
              </a:rPr>
              <a:t>si </a:t>
            </a:r>
            <a:r>
              <a:rPr lang="fr-FR" sz="6400" dirty="0" err="1">
                <a:solidFill>
                  <a:srgbClr val="000000"/>
                </a:solidFill>
              </a:rPr>
              <a:t>compliance</a:t>
            </a:r>
            <a:r>
              <a:rPr lang="fr-FR" sz="6400" dirty="0">
                <a:solidFill>
                  <a:srgbClr val="000000"/>
                </a:solidFill>
              </a:rPr>
              <a:t>, disponibilité des examens </a:t>
            </a:r>
          </a:p>
          <a:p>
            <a:pPr marL="0" indent="0">
              <a:buNone/>
            </a:pPr>
            <a:r>
              <a:rPr lang="fr-FR" sz="6400" b="1" dirty="0">
                <a:solidFill>
                  <a:srgbClr val="000000"/>
                </a:solidFill>
              </a:rPr>
              <a:t>         - la radiothérapie : </a:t>
            </a:r>
            <a:r>
              <a:rPr lang="fr-FR" sz="6400" dirty="0">
                <a:solidFill>
                  <a:srgbClr val="000000"/>
                </a:solidFill>
              </a:rPr>
              <a:t>champ lombo-aortique exclusif 20 Gy (la RT a longtemps été le traitement standard)</a:t>
            </a:r>
          </a:p>
          <a:p>
            <a:pPr marL="0" indent="0">
              <a:buNone/>
            </a:pPr>
            <a:r>
              <a:rPr lang="fr-FR" sz="6400" b="1" dirty="0">
                <a:solidFill>
                  <a:srgbClr val="000000"/>
                </a:solidFill>
              </a:rPr>
              <a:t>        – la chimiothérapie : </a:t>
            </a:r>
            <a:r>
              <a:rPr lang="fr-FR" sz="6400" dirty="0">
                <a:solidFill>
                  <a:srgbClr val="000000"/>
                </a:solidFill>
              </a:rPr>
              <a:t>cure unique de </a:t>
            </a:r>
            <a:r>
              <a:rPr lang="fr-FR" sz="6400" dirty="0" err="1">
                <a:solidFill>
                  <a:srgbClr val="000000"/>
                </a:solidFill>
              </a:rPr>
              <a:t>carboplatine</a:t>
            </a:r>
            <a:r>
              <a:rPr lang="fr-FR" sz="6400" dirty="0">
                <a:solidFill>
                  <a:srgbClr val="000000"/>
                </a:solidFill>
              </a:rPr>
              <a:t> </a:t>
            </a:r>
          </a:p>
          <a:p>
            <a:endParaRPr lang="fr-FR" sz="6400" dirty="0">
              <a:solidFill>
                <a:srgbClr val="000000"/>
              </a:solidFill>
            </a:endParaRPr>
          </a:p>
          <a:p>
            <a:pPr>
              <a:buFont typeface="Wingdings" pitchFamily="2" charset="2"/>
              <a:buChar char="Ø"/>
            </a:pPr>
            <a:r>
              <a:rPr lang="fr-FR" sz="6400" b="1" dirty="0">
                <a:solidFill>
                  <a:srgbClr val="000000"/>
                </a:solidFill>
              </a:rPr>
              <a:t>2-Formes avancées et métastatiques ( TDM TAP anormale) :</a:t>
            </a:r>
          </a:p>
          <a:p>
            <a:r>
              <a:rPr lang="fr-FR" sz="6400" b="1" dirty="0">
                <a:solidFill>
                  <a:srgbClr val="000000"/>
                </a:solidFill>
              </a:rPr>
              <a:t> Stade IIA (atteinte ganglionnaire sous-diaphragmatique &lt; 2 cm) et IIB (2 à 5 cm) : </a:t>
            </a:r>
          </a:p>
          <a:p>
            <a:pPr marL="0" indent="0">
              <a:buNone/>
            </a:pPr>
            <a:r>
              <a:rPr lang="fr-FR" sz="6400" b="1" dirty="0">
                <a:solidFill>
                  <a:srgbClr val="000000"/>
                </a:solidFill>
              </a:rPr>
              <a:t>        - Radiothérapie : </a:t>
            </a:r>
            <a:r>
              <a:rPr lang="fr-FR" sz="6400" dirty="0">
                <a:solidFill>
                  <a:srgbClr val="000000"/>
                </a:solidFill>
              </a:rPr>
              <a:t>champ lombo-aortique et iliaque homolatéral </a:t>
            </a:r>
          </a:p>
          <a:p>
            <a:pPr marL="0" indent="0">
              <a:buNone/>
            </a:pPr>
            <a:r>
              <a:rPr lang="fr-FR" sz="6400" b="1" dirty="0">
                <a:solidFill>
                  <a:srgbClr val="000000"/>
                </a:solidFill>
              </a:rPr>
              <a:t>       - La    chimiothérapie : </a:t>
            </a:r>
            <a:r>
              <a:rPr lang="fr-FR" sz="6400" dirty="0">
                <a:solidFill>
                  <a:srgbClr val="000000"/>
                </a:solidFill>
              </a:rPr>
              <a:t>3 BEP (ou 4 cures EP) : alternative pour les stades IIB </a:t>
            </a:r>
          </a:p>
          <a:p>
            <a:r>
              <a:rPr lang="fr-FR" sz="6400" b="1" dirty="0">
                <a:solidFill>
                  <a:srgbClr val="000000"/>
                </a:solidFill>
              </a:rPr>
              <a:t>Stade IIC (atteinte ganglionnaire sous-diaphragmatique &gt; 5 cm) et III (atteinte ganglionnaire sus diaphragmatique ou atteinte pulmonaire ou viscérale autre) </a:t>
            </a:r>
          </a:p>
          <a:p>
            <a:pPr marL="0" indent="0">
              <a:buNone/>
            </a:pPr>
            <a:r>
              <a:rPr lang="fr-FR" sz="6400" b="1" dirty="0">
                <a:solidFill>
                  <a:srgbClr val="000000"/>
                </a:solidFill>
              </a:rPr>
              <a:t>      - chimiothérapie : </a:t>
            </a:r>
            <a:r>
              <a:rPr lang="fr-FR" sz="6400" dirty="0">
                <a:solidFill>
                  <a:srgbClr val="000000"/>
                </a:solidFill>
              </a:rPr>
              <a:t>3 cures de BEP</a:t>
            </a:r>
          </a:p>
          <a:p>
            <a:pPr marL="0" indent="0">
              <a:buNone/>
            </a:pPr>
            <a:r>
              <a:rPr lang="fr-FR" sz="6400" b="1" dirty="0">
                <a:solidFill>
                  <a:srgbClr val="000000"/>
                </a:solidFill>
              </a:rPr>
              <a:t> </a:t>
            </a:r>
            <a:endParaRPr lang="fr-FR" sz="6400" dirty="0">
              <a:solidFill>
                <a:srgbClr val="000000"/>
              </a:solidFill>
            </a:endParaRPr>
          </a:p>
          <a:p>
            <a:pPr marL="0" indent="0">
              <a:buNone/>
            </a:pPr>
            <a:endParaRPr lang="fr-FR" sz="6400" dirty="0"/>
          </a:p>
        </p:txBody>
      </p:sp>
    </p:spTree>
    <p:extLst>
      <p:ext uri="{BB962C8B-B14F-4D97-AF65-F5344CB8AC3E}">
        <p14:creationId xmlns:p14="http://schemas.microsoft.com/office/powerpoint/2010/main" val="3940099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70000" lnSpcReduction="20000"/>
          </a:bodyPr>
          <a:lstStyle/>
          <a:p>
            <a:endParaRPr lang="fr-FR" sz="3600" dirty="0">
              <a:solidFill>
                <a:srgbClr val="000000"/>
              </a:solidFill>
            </a:endParaRPr>
          </a:p>
          <a:p>
            <a:r>
              <a:rPr lang="fr-FR" sz="3600" dirty="0">
                <a:solidFill>
                  <a:srgbClr val="000000"/>
                </a:solidFill>
              </a:rPr>
              <a:t> </a:t>
            </a:r>
            <a:r>
              <a:rPr lang="fr-FR" b="1" dirty="0">
                <a:solidFill>
                  <a:srgbClr val="000000"/>
                </a:solidFill>
              </a:rPr>
              <a:t>Tumeurs germinales </a:t>
            </a:r>
            <a:r>
              <a:rPr lang="fr-FR" b="1" dirty="0" err="1">
                <a:solidFill>
                  <a:srgbClr val="000000"/>
                </a:solidFill>
              </a:rPr>
              <a:t>séminomateuses</a:t>
            </a:r>
            <a:r>
              <a:rPr lang="fr-FR" b="1" dirty="0">
                <a:solidFill>
                  <a:srgbClr val="000000"/>
                </a:solidFill>
              </a:rPr>
              <a:t> (TGS) :</a:t>
            </a:r>
          </a:p>
          <a:p>
            <a:endParaRPr lang="fr-FR" dirty="0">
              <a:solidFill>
                <a:srgbClr val="000000"/>
              </a:solidFill>
            </a:endParaRPr>
          </a:p>
          <a:p>
            <a:pPr marL="514350" indent="-514350">
              <a:buFont typeface="+mj-lt"/>
              <a:buAutoNum type="arabicPeriod"/>
            </a:pPr>
            <a:r>
              <a:rPr lang="fr-FR" b="1" dirty="0">
                <a:solidFill>
                  <a:srgbClr val="000000"/>
                </a:solidFill>
              </a:rPr>
              <a:t>Forme localisée : tumeur limitée au testicule (TDM TAP, marqueurs tumoraux normaux ou normalisés après l’</a:t>
            </a:r>
            <a:r>
              <a:rPr lang="fr-FR" b="1" dirty="0" err="1">
                <a:solidFill>
                  <a:srgbClr val="000000"/>
                </a:solidFill>
              </a:rPr>
              <a:t>orchidectomie</a:t>
            </a:r>
            <a:r>
              <a:rPr lang="fr-FR" b="1" dirty="0">
                <a:solidFill>
                  <a:srgbClr val="000000"/>
                </a:solidFill>
              </a:rPr>
              <a:t>) </a:t>
            </a:r>
          </a:p>
          <a:p>
            <a:pPr marL="0" indent="0">
              <a:buNone/>
            </a:pPr>
            <a:r>
              <a:rPr lang="fr-FR" b="1" dirty="0">
                <a:solidFill>
                  <a:srgbClr val="000000"/>
                </a:solidFill>
              </a:rPr>
              <a:t>       - surveillance active : </a:t>
            </a:r>
            <a:r>
              <a:rPr lang="fr-FR" dirty="0">
                <a:solidFill>
                  <a:srgbClr val="000000"/>
                </a:solidFill>
              </a:rPr>
              <a:t>si </a:t>
            </a:r>
            <a:r>
              <a:rPr lang="fr-FR" dirty="0" err="1">
                <a:solidFill>
                  <a:srgbClr val="000000"/>
                </a:solidFill>
              </a:rPr>
              <a:t>compliance</a:t>
            </a:r>
            <a:r>
              <a:rPr lang="fr-FR" dirty="0">
                <a:solidFill>
                  <a:srgbClr val="000000"/>
                </a:solidFill>
              </a:rPr>
              <a:t>, disponibilité des examens</a:t>
            </a:r>
          </a:p>
          <a:p>
            <a:pPr marL="0" indent="0">
              <a:buNone/>
            </a:pPr>
            <a:r>
              <a:rPr lang="fr-FR" dirty="0">
                <a:solidFill>
                  <a:srgbClr val="000000"/>
                </a:solidFill>
              </a:rPr>
              <a:t>       </a:t>
            </a:r>
            <a:r>
              <a:rPr lang="fr-FR" b="1" dirty="0">
                <a:solidFill>
                  <a:srgbClr val="000000"/>
                </a:solidFill>
              </a:rPr>
              <a:t>- Curage </a:t>
            </a:r>
            <a:r>
              <a:rPr lang="fr-FR" b="1" dirty="0" err="1">
                <a:solidFill>
                  <a:srgbClr val="000000"/>
                </a:solidFill>
              </a:rPr>
              <a:t>rétropéritonéal</a:t>
            </a:r>
            <a:r>
              <a:rPr lang="fr-FR" b="1" dirty="0">
                <a:solidFill>
                  <a:srgbClr val="000000"/>
                </a:solidFill>
              </a:rPr>
              <a:t> de </a:t>
            </a:r>
            <a:r>
              <a:rPr lang="fr-FR" b="1" dirty="0" err="1">
                <a:solidFill>
                  <a:srgbClr val="000000"/>
                </a:solidFill>
              </a:rPr>
              <a:t>stadification</a:t>
            </a:r>
            <a:r>
              <a:rPr lang="fr-FR" b="1" dirty="0">
                <a:solidFill>
                  <a:srgbClr val="000000"/>
                </a:solidFill>
              </a:rPr>
              <a:t> : </a:t>
            </a:r>
            <a:r>
              <a:rPr lang="fr-FR" sz="2000" dirty="0">
                <a:solidFill>
                  <a:srgbClr val="000000"/>
                </a:solidFill>
              </a:rPr>
              <a:t>(a cause des effets secondaires, il est réservé à des équipes ayant une large expérience. en cas de </a:t>
            </a:r>
            <a:r>
              <a:rPr lang="fr-FR" sz="2000" dirty="0" err="1">
                <a:solidFill>
                  <a:srgbClr val="000000"/>
                </a:solidFill>
              </a:rPr>
              <a:t>pN</a:t>
            </a:r>
            <a:r>
              <a:rPr lang="fr-FR" sz="2000" dirty="0">
                <a:solidFill>
                  <a:srgbClr val="000000"/>
                </a:solidFill>
              </a:rPr>
              <a:t>+ après curage, 2 cures de BEP à discutées en RCP)</a:t>
            </a:r>
          </a:p>
          <a:p>
            <a:pPr marL="0" indent="0">
              <a:buNone/>
            </a:pPr>
            <a:r>
              <a:rPr lang="fr-FR" sz="2000" dirty="0">
                <a:solidFill>
                  <a:srgbClr val="000000"/>
                </a:solidFill>
              </a:rPr>
              <a:t>            </a:t>
            </a:r>
            <a:r>
              <a:rPr lang="fr-FR" b="1" dirty="0">
                <a:solidFill>
                  <a:srgbClr val="000000"/>
                </a:solidFill>
              </a:rPr>
              <a:t>- chimiothérapie : </a:t>
            </a:r>
            <a:r>
              <a:rPr lang="fr-FR" dirty="0">
                <a:solidFill>
                  <a:srgbClr val="000000"/>
                </a:solidFill>
              </a:rPr>
              <a:t>2 cures de BEP </a:t>
            </a:r>
            <a:r>
              <a:rPr lang="fr-FR" sz="2000" dirty="0">
                <a:solidFill>
                  <a:srgbClr val="000000"/>
                </a:solidFill>
              </a:rPr>
              <a:t>(souvent réservée aux patients présentant des emboles vasculaires) </a:t>
            </a:r>
          </a:p>
          <a:p>
            <a:r>
              <a:rPr lang="fr-FR" b="1" dirty="0">
                <a:solidFill>
                  <a:srgbClr val="000000"/>
                </a:solidFill>
              </a:rPr>
              <a:t>2-Formes avancées et métastatiques (TDM TAP anormale et/ou Marqueurs tumoraux élevés après l’</a:t>
            </a:r>
            <a:r>
              <a:rPr lang="fr-FR" b="1" dirty="0" err="1">
                <a:solidFill>
                  <a:srgbClr val="000000"/>
                </a:solidFill>
              </a:rPr>
              <a:t>orchidectomie</a:t>
            </a:r>
            <a:r>
              <a:rPr lang="fr-FR" b="1" dirty="0">
                <a:solidFill>
                  <a:srgbClr val="000000"/>
                </a:solidFill>
              </a:rPr>
              <a:t>) :</a:t>
            </a:r>
          </a:p>
          <a:p>
            <a:pPr marL="0" indent="0">
              <a:buNone/>
            </a:pPr>
            <a:r>
              <a:rPr lang="fr-FR" b="1" dirty="0">
                <a:solidFill>
                  <a:srgbClr val="000000"/>
                </a:solidFill>
              </a:rPr>
              <a:t>      - bon pronostic selon la classification IGCCCG : </a:t>
            </a:r>
            <a:r>
              <a:rPr lang="fr-FR" dirty="0">
                <a:solidFill>
                  <a:srgbClr val="000000"/>
                </a:solidFill>
              </a:rPr>
              <a:t>Chimiothérapie par 3 cures de BEP</a:t>
            </a:r>
          </a:p>
          <a:p>
            <a:pPr marL="0" indent="0">
              <a:buNone/>
            </a:pPr>
            <a:r>
              <a:rPr lang="fr-FR" dirty="0">
                <a:solidFill>
                  <a:srgbClr val="000000"/>
                </a:solidFill>
              </a:rPr>
              <a:t>      </a:t>
            </a:r>
            <a:r>
              <a:rPr lang="fr-FR" b="1" dirty="0">
                <a:solidFill>
                  <a:srgbClr val="000000"/>
                </a:solidFill>
              </a:rPr>
              <a:t>- pronostic intermédiaire et mauvais selon la classification IGCCCG </a:t>
            </a:r>
            <a:r>
              <a:rPr lang="fr-FR" dirty="0">
                <a:solidFill>
                  <a:srgbClr val="000000"/>
                </a:solidFill>
              </a:rPr>
              <a:t>Chimiothérapie par 4 cures de BEP Puis évaluation 4 semaines après la fin de la chimiothérapie par TDM (TAP) et dosage des marqueurs </a:t>
            </a:r>
            <a:endParaRPr lang="fr-FR" b="1" dirty="0">
              <a:solidFill>
                <a:srgbClr val="000000"/>
              </a:solidFill>
            </a:endParaRPr>
          </a:p>
          <a:p>
            <a:endParaRPr lang="fr-FR" dirty="0"/>
          </a:p>
        </p:txBody>
      </p:sp>
    </p:spTree>
    <p:extLst>
      <p:ext uri="{BB962C8B-B14F-4D97-AF65-F5344CB8AC3E}">
        <p14:creationId xmlns:p14="http://schemas.microsoft.com/office/powerpoint/2010/main" val="168801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a:bodyPr>
          <a:lstStyle/>
          <a:p>
            <a:r>
              <a:rPr lang="fr-FR" dirty="0"/>
              <a:t>  </a:t>
            </a:r>
            <a:r>
              <a:rPr lang="fr-FR" sz="2200" dirty="0"/>
              <a:t>  </a:t>
            </a:r>
            <a:r>
              <a:rPr lang="fr-FR" sz="2200" b="1" dirty="0"/>
              <a:t>Une consultation avec un médecin radiothérapeute</a:t>
            </a:r>
          </a:p>
          <a:p>
            <a:pPr marL="0" indent="0">
              <a:buNone/>
            </a:pPr>
            <a:r>
              <a:rPr lang="fr-FR" sz="2200" dirty="0"/>
              <a:t>Pendant cette consultation, le médecin étudiera le dossier, et décidera du traitement à réaliser selon les  cas et délivrera toute l’information médicale concernant le traitement au patient .</a:t>
            </a:r>
          </a:p>
          <a:p>
            <a:r>
              <a:rPr lang="fr-FR" sz="2200" dirty="0"/>
              <a:t>  </a:t>
            </a:r>
            <a:r>
              <a:rPr lang="fr-FR" sz="2200" b="1" dirty="0"/>
              <a:t>Un scanner </a:t>
            </a:r>
            <a:r>
              <a:rPr lang="fr-FR" sz="2200" b="1" dirty="0" err="1"/>
              <a:t>dosimetrique</a:t>
            </a:r>
            <a:r>
              <a:rPr lang="fr-FR" sz="2200" b="1" dirty="0"/>
              <a:t> de radiothérapie</a:t>
            </a:r>
          </a:p>
          <a:p>
            <a:pPr marL="0" indent="0">
              <a:buNone/>
            </a:pPr>
            <a:r>
              <a:rPr lang="fr-FR" sz="2200" dirty="0"/>
              <a:t>C’est un scanner sur lequel seront effectués</a:t>
            </a:r>
          </a:p>
          <a:p>
            <a:pPr marL="0" indent="0">
              <a:buNone/>
            </a:pPr>
            <a:r>
              <a:rPr lang="fr-FR" sz="2200" dirty="0"/>
              <a:t> les calculs </a:t>
            </a:r>
            <a:r>
              <a:rPr lang="fr-FR" sz="2200" dirty="0" err="1"/>
              <a:t>dosimetriques</a:t>
            </a:r>
            <a:r>
              <a:rPr lang="fr-FR" sz="2200" dirty="0"/>
              <a:t>,</a:t>
            </a:r>
          </a:p>
          <a:p>
            <a:pPr marL="0" indent="0">
              <a:buNone/>
            </a:pPr>
            <a:r>
              <a:rPr lang="fr-FR" sz="2200" dirty="0"/>
              <a:t>En pratique, il se déroule comme un scanner</a:t>
            </a:r>
          </a:p>
          <a:p>
            <a:pPr marL="0" indent="0">
              <a:buNone/>
            </a:pPr>
            <a:r>
              <a:rPr lang="fr-FR" sz="2200" dirty="0"/>
              <a:t> normal en dehors de la réalisation de contentions </a:t>
            </a:r>
          </a:p>
          <a:p>
            <a:pPr marL="0" indent="0">
              <a:buNone/>
            </a:pPr>
            <a:endParaRPr lang="fr-FR" sz="2200" dirty="0"/>
          </a:p>
          <a:p>
            <a:r>
              <a:rPr lang="fr-FR" sz="2200" b="1" dirty="0"/>
              <a:t> les séances de radiothérapie</a:t>
            </a:r>
          </a:p>
          <a:p>
            <a:pPr marL="0" indent="0">
              <a:buNone/>
            </a:pPr>
            <a:r>
              <a:rPr lang="fr-FR" sz="2200" dirty="0"/>
              <a:t>Première séance de mise en place ,peut être blanche et la présence de médecin est obligatoire </a:t>
            </a:r>
          </a:p>
          <a:p>
            <a:pPr marL="0" indent="0">
              <a:buNone/>
            </a:pPr>
            <a:endParaRPr lang="fr-FR" sz="2200" dirty="0"/>
          </a:p>
          <a:p>
            <a:endParaRPr lang="fr-FR" sz="2400" dirty="0"/>
          </a:p>
          <a:p>
            <a:endParaRPr lang="fr-FR"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348880"/>
            <a:ext cx="2448272" cy="218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74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Techniques de radiothérapie</a:t>
            </a:r>
          </a:p>
        </p:txBody>
      </p:sp>
      <p:sp>
        <p:nvSpPr>
          <p:cNvPr id="3" name="Espace réservé du contenu 2"/>
          <p:cNvSpPr>
            <a:spLocks noGrp="1"/>
          </p:cNvSpPr>
          <p:nvPr>
            <p:ph idx="1"/>
          </p:nvPr>
        </p:nvSpPr>
        <p:spPr>
          <a:xfrm>
            <a:off x="467544" y="1484784"/>
            <a:ext cx="8280920" cy="4525963"/>
          </a:xfrm>
        </p:spPr>
        <p:txBody>
          <a:bodyPr>
            <a:normAutofit fontScale="77500" lnSpcReduction="20000"/>
          </a:bodyPr>
          <a:lstStyle/>
          <a:p>
            <a:r>
              <a:rPr lang="fr-FR" dirty="0"/>
              <a:t>  Radiothérapie externe est la plus connue et la plus utilisée, la source de rayonnement est à l'extérieur du patient.</a:t>
            </a:r>
          </a:p>
          <a:p>
            <a:pPr marL="0" indent="0">
              <a:buNone/>
            </a:pPr>
            <a:endParaRPr lang="fr-FR" dirty="0"/>
          </a:p>
          <a:p>
            <a:r>
              <a:rPr lang="fr-FR" dirty="0"/>
              <a:t>Les bombes au </a:t>
            </a:r>
            <a:r>
              <a:rPr lang="fr-FR" u="sng" dirty="0">
                <a:hlinkClick r:id="rId2" tooltip="Cobalt"/>
              </a:rPr>
              <a:t>cobalt</a:t>
            </a:r>
            <a:r>
              <a:rPr lang="fr-FR" dirty="0"/>
              <a:t>, qui utilisent une source </a:t>
            </a:r>
            <a:r>
              <a:rPr lang="fr-FR" u="sng" dirty="0">
                <a:hlinkClick r:id="rId3" tooltip="Radioactivité gamma"/>
              </a:rPr>
              <a:t>radioactive γ</a:t>
            </a:r>
            <a:r>
              <a:rPr lang="fr-FR" dirty="0"/>
              <a:t> de </a:t>
            </a:r>
            <a:r>
              <a:rPr lang="fr-FR" u="sng" dirty="0">
                <a:hlinkClick r:id="rId4" tooltip="Cobalt 60"/>
              </a:rPr>
              <a:t>cobalt 60</a:t>
            </a:r>
            <a:r>
              <a:rPr lang="fr-FR" dirty="0"/>
              <a:t>, ont pratiquement disparu, au moins dans les pays développés, au profit des </a:t>
            </a:r>
            <a:r>
              <a:rPr lang="fr-FR" u="sng" dirty="0">
                <a:hlinkClick r:id="rId5" tooltip="Accélérateur linéaire"/>
              </a:rPr>
              <a:t>accélérateurs linéaires</a:t>
            </a:r>
            <a:r>
              <a:rPr lang="fr-FR" dirty="0"/>
              <a:t> d'électrons produisant des faisceaux de </a:t>
            </a:r>
            <a:r>
              <a:rPr lang="fr-FR" u="sng" dirty="0">
                <a:hlinkClick r:id="rId6" tooltip="Rayons X"/>
              </a:rPr>
              <a:t>rayons X</a:t>
            </a:r>
            <a:r>
              <a:rPr lang="fr-FR" dirty="0"/>
              <a:t> haute énergie et des faisceaux d'</a:t>
            </a:r>
            <a:r>
              <a:rPr lang="fr-FR" u="sng" dirty="0">
                <a:hlinkClick r:id="rId7" tooltip="Électron"/>
              </a:rPr>
              <a:t>électrons</a:t>
            </a:r>
            <a:r>
              <a:rPr lang="fr-FR" dirty="0"/>
              <a:t>.</a:t>
            </a:r>
          </a:p>
          <a:p>
            <a:pPr marL="0" indent="0">
              <a:buNone/>
            </a:pPr>
            <a:endParaRPr lang="fr-FR" dirty="0"/>
          </a:p>
          <a:p>
            <a:r>
              <a:rPr lang="fr-FR" dirty="0"/>
              <a:t>On distingue plusieurs   techniques de radiothérapie ;Chacune d'elle possède ses indications selon le type de tumeur et sa localisation.</a:t>
            </a:r>
          </a:p>
          <a:p>
            <a:endParaRPr lang="fr-FR" dirty="0"/>
          </a:p>
        </p:txBody>
      </p:sp>
    </p:spTree>
    <p:extLst>
      <p:ext uri="{BB962C8B-B14F-4D97-AF65-F5344CB8AC3E}">
        <p14:creationId xmlns:p14="http://schemas.microsoft.com/office/powerpoint/2010/main" val="95095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643834"/>
            <a:ext cx="8243019" cy="55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85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cap="all" dirty="0"/>
              <a:t>LA RADIOTHÉRAPIE CONFORMATIONNELLE 3D</a:t>
            </a:r>
            <a:endParaRPr lang="fr-FR" dirty="0"/>
          </a:p>
        </p:txBody>
      </p:sp>
      <p:sp>
        <p:nvSpPr>
          <p:cNvPr id="3" name="Espace réservé du contenu 2"/>
          <p:cNvSpPr>
            <a:spLocks noGrp="1"/>
          </p:cNvSpPr>
          <p:nvPr>
            <p:ph sz="half" idx="1"/>
          </p:nvPr>
        </p:nvSpPr>
        <p:spPr/>
        <p:txBody>
          <a:bodyPr>
            <a:normAutofit fontScale="62500" lnSpcReduction="20000"/>
          </a:bodyPr>
          <a:lstStyle/>
          <a:p>
            <a:pPr marL="0" indent="0">
              <a:buNone/>
            </a:pPr>
            <a:r>
              <a:rPr lang="fr-FR" dirty="0"/>
              <a:t>La technique de radiothérapie externe la plus utilisée aujourd’hui est la radiothérapie </a:t>
            </a:r>
            <a:r>
              <a:rPr lang="fr-FR" dirty="0" err="1"/>
              <a:t>conformationnelle</a:t>
            </a:r>
            <a:r>
              <a:rPr lang="fr-FR" dirty="0"/>
              <a:t> 3D . Cette technique permet de faire correspondre le plus précisément possible (de conformer) le volume sur lequel vont être dirigés les rayons, au volume de la tumeur.</a:t>
            </a:r>
            <a:br>
              <a:rPr lang="fr-FR" dirty="0"/>
            </a:br>
            <a:r>
              <a:rPr lang="fr-FR" dirty="0"/>
              <a:t>Elle utilise des images en 3D de la tumeur et des organes avoisinants obtenues par scanner, parfois associées à d’autres examens d’imagerie (IRM, TEP…). Des logiciels permettent de simuler virtuellement, toujours en 3D, la forme des faisceaux d’irradiation et la distribution des doses. Cela permet de délivrer des doses efficaces de rayons en limitant l’exposition des tissus sains.</a:t>
            </a:r>
            <a:br>
              <a:rPr lang="fr-FR" dirty="0"/>
            </a:br>
            <a:endParaRPr lang="fr-FR"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9507" y="1916832"/>
            <a:ext cx="3535986" cy="316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2731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4621</Words>
  <Application>Microsoft Office PowerPoint</Application>
  <PresentationFormat>Affichage à l'écran (4:3)</PresentationFormat>
  <Paragraphs>317</Paragraphs>
  <Slides>58</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58</vt:i4>
      </vt:variant>
    </vt:vector>
  </HeadingPairs>
  <TitlesOfParts>
    <vt:vector size="67" baseType="lpstr">
      <vt:lpstr>Arial</vt:lpstr>
      <vt:lpstr>Calibri</vt:lpstr>
      <vt:lpstr>Franklin Gothic Book</vt:lpstr>
      <vt:lpstr>Georgia</vt:lpstr>
      <vt:lpstr>Perpetua</vt:lpstr>
      <vt:lpstr>Trebuchet MS</vt:lpstr>
      <vt:lpstr>Wingdings</vt:lpstr>
      <vt:lpstr>Wingdings 2</vt:lpstr>
      <vt:lpstr>Thème Office</vt:lpstr>
      <vt:lpstr>Place  de la  Radiothérapie dans la prise en charge des cancers urologiques</vt:lpstr>
      <vt:lpstr>introduction</vt:lpstr>
      <vt:lpstr> Histoire </vt:lpstr>
      <vt:lpstr>Personnels en radiothérapie</vt:lpstr>
      <vt:lpstr>Déroulement pratique d’une radiothérapie</vt:lpstr>
      <vt:lpstr>Présentation PowerPoint</vt:lpstr>
      <vt:lpstr>Techniques de radiothérapie</vt:lpstr>
      <vt:lpstr>Présentation PowerPoint</vt:lpstr>
      <vt:lpstr>LA RADIOTHÉRAPIE CONFORMATIONNELLE 3D</vt:lpstr>
      <vt:lpstr>LA RADIOTHÉRAPIE CONFORMATIONNELLE AVEC MODULATION D’INTENSITÉ</vt:lpstr>
      <vt:lpstr>LA RADIOTHÉRAPIE GUIDÉE PAR L’IMAGE</vt:lpstr>
      <vt:lpstr>LA RADIOTHÉRAPIE ASSERVIE À LA RESPIRATION</vt:lpstr>
      <vt:lpstr>LA RADIOTHÉRAPIE STÉRÉOTAXIQUE</vt:lpstr>
      <vt:lpstr>LA TOMOTHÉRAPIE</vt:lpstr>
      <vt:lpstr>LE CYBERKNIFE</vt:lpstr>
      <vt:lpstr>LA PROTONTHÉRAPIE</vt:lpstr>
      <vt:lpstr>Curiethérapie </vt:lpstr>
      <vt:lpstr>Indication</vt:lpstr>
      <vt:lpstr>Radiothérapie curative </vt:lpstr>
      <vt:lpstr>Radiothérapie palliative </vt:lpstr>
      <vt:lpstr>Radiothérapie symptomatique </vt:lpstr>
      <vt:lpstr>Application </vt:lpstr>
      <vt:lpstr>Dosage</vt:lpstr>
      <vt:lpstr>les effets secondaires de la radiothérapie </vt:lpstr>
      <vt:lpstr>Cancer de la prostate</vt:lpstr>
      <vt:lpstr>Indications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Cance    Cancer de la vessier de la vessie</vt:lpstr>
      <vt:lpstr>AREMES THERAPEUTIQUES </vt:lpstr>
      <vt:lpstr>Présentation PowerPoint</vt:lpstr>
      <vt:lpstr>Présentation PowerPoint</vt:lpstr>
      <vt:lpstr>Modalités  de la chimiotherapie</vt:lpstr>
      <vt:lpstr>Modalités de la radiotherapie</vt:lpstr>
      <vt:lpstr>Toxicité thérapeutique</vt:lpstr>
      <vt:lpstr>Classification du RTOG des effets urinaires aigus de la radiothérapie:</vt:lpstr>
      <vt:lpstr>Complications tardives</vt:lpstr>
      <vt:lpstr>Indications</vt:lpstr>
      <vt:lpstr>Présentation PowerPoint</vt:lpstr>
      <vt:lpstr>Présentation PowerPoint</vt:lpstr>
      <vt:lpstr>Présentation PowerPoint</vt:lpstr>
      <vt:lpstr>Présentation PowerPoint</vt:lpstr>
      <vt:lpstr>Présentation PowerPoint</vt:lpstr>
      <vt:lpstr>Présentation PowerPoint</vt:lpstr>
      <vt:lpstr>Le cancer du testicule </vt:lpstr>
      <vt:lpstr>Indications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sina</cp:lastModifiedBy>
  <cp:revision>63</cp:revision>
  <dcterms:created xsi:type="dcterms:W3CDTF">2017-12-03T22:54:36Z</dcterms:created>
  <dcterms:modified xsi:type="dcterms:W3CDTF">2020-05-11T22:46:26Z</dcterms:modified>
</cp:coreProperties>
</file>