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  <p:sldMasterId id="2147483665" r:id="rId3"/>
    <p:sldMasterId id="2147483666" r:id="rId4"/>
    <p:sldMasterId id="2147483667" r:id="rId5"/>
    <p:sldMasterId id="2147483668" r:id="rId6"/>
  </p:sldMasterIdLst>
  <p:notesMasterIdLst>
    <p:notesMasterId r:id="rId48"/>
  </p:notesMasterIdLst>
  <p:sldIdLst>
    <p:sldId id="256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C97796-BA7E-4F3B-9189-4D4782C72973}">
  <a:tblStyle styleId="{0EC97796-BA7E-4F3B-9189-4D4782C729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6063"/>
    <p:restoredTop sz="92818"/>
  </p:normalViewPr>
  <p:slideViewPr>
    <p:cSldViewPr snapToGrid="0">
      <p:cViewPr>
        <p:scale>
          <a:sx n="98" d="100"/>
          <a:sy n="98" d="100"/>
        </p:scale>
        <p:origin x="2592" y="6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297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235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05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001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899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660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278" name="Google Shape;278;p16:notes"/>
          <p:cNvSpPr txBox="1"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1060450" y="4349750"/>
            <a:ext cx="4740275" cy="351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677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2727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235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2318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09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296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399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9722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6996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973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4146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058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338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471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267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58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9598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080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02621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2402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436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288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1359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2391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35968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6456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964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40930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143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63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91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07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35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1185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86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1344168" y="658368"/>
            <a:ext cx="3273552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5029200" y="658368"/>
            <a:ext cx="3273552" cy="343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alatino Linotype"/>
              <a:buNone/>
              <a:defRPr sz="5400" b="0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None/>
              <a:defRPr sz="22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2"/>
          </p:nvPr>
        </p:nvSpPr>
        <p:spPr>
          <a:xfrm>
            <a:off x="1344168" y="1371600"/>
            <a:ext cx="3276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Char char="🙐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🙒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🙑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🙐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🙒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🙓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🙑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🙐"/>
              <a:defRPr sz="1600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3"/>
          </p:nvPr>
        </p:nvSpPr>
        <p:spPr>
          <a:xfrm>
            <a:off x="5029200" y="661976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None/>
              <a:defRPr sz="22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4"/>
          </p:nvPr>
        </p:nvSpPr>
        <p:spPr>
          <a:xfrm>
            <a:off x="5029200" y="1371600"/>
            <a:ext cx="327355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Char char="🙐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🙒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🙑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🙐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🙒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🙓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🙑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🙐"/>
              <a:defRPr sz="1600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838200" y="685801"/>
            <a:ext cx="4343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Char char="🙐"/>
              <a:defRPr sz="2400"/>
            </a:lvl1pPr>
            <a:lvl2pPr marL="914400" lvl="1" indent="-312419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Char char="🙒"/>
              <a:defRPr sz="22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🙓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 sz="1800"/>
            </a:lvl5pPr>
            <a:lvl6pPr marL="2743200" lvl="5" indent="-30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🙒"/>
              <a:defRPr sz="2000"/>
            </a:lvl6pPr>
            <a:lvl7pPr marL="3200400" lvl="6" indent="-30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🙓"/>
              <a:defRPr sz="2000"/>
            </a:lvl7pPr>
            <a:lvl8pPr marL="3657600" lvl="7" indent="-30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🙑"/>
              <a:defRPr sz="2000"/>
            </a:lvl8pPr>
            <a:lvl9pPr marL="4114800" lvl="8" indent="-30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🙐"/>
              <a:defRPr sz="2000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2"/>
          </p:nvPr>
        </p:nvSpPr>
        <p:spPr>
          <a:xfrm>
            <a:off x="5715000" y="685801"/>
            <a:ext cx="2590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>
            <a:spLocks noGrp="1"/>
          </p:cNvSpPr>
          <p:nvPr>
            <p:ph type="pic" idx="2"/>
          </p:nvPr>
        </p:nvSpPr>
        <p:spPr>
          <a:xfrm>
            <a:off x="1219200" y="612775"/>
            <a:ext cx="6705600" cy="2546985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2743200" y="3453047"/>
            <a:ext cx="5029200" cy="72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. Contenu et texte" type="objAndTx">
  <p:cSld name="OBJECT_AND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. Texte et 2 contenus" type="txAndTwoObj">
  <p:cSld name="TEXT_AND_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. Texte et contenu" type="txAndObj">
  <p:cSld name="TEXT_AND_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. Contenu et 2 contenus" type="objAndTwoObj">
  <p:cSld name="OBJECT_AND_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 rot="5400000">
            <a:off x="-914400" y="2133601"/>
            <a:ext cx="5181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 rot="5400000">
            <a:off x="3124200" y="457201"/>
            <a:ext cx="4572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 rot="5400000">
            <a:off x="3276600" y="-457200"/>
            <a:ext cx="3505199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Relationship Id="rId3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Relationship Id="rId3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4.xml"/><Relationship Id="rId3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5.xml"/><Relationship Id="rId3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6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 rot="-1875725">
            <a:off x="1373221" y="1038440"/>
            <a:ext cx="7240620" cy="5706987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Google Shape;12;p1"/>
          <p:cNvSpPr/>
          <p:nvPr/>
        </p:nvSpPr>
        <p:spPr>
          <a:xfrm rot="-3943090">
            <a:off x="-274211" y="1165875"/>
            <a:ext cx="5538472" cy="4480459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" name="Google Shape;13;p1"/>
          <p:cNvSpPr/>
          <p:nvPr/>
        </p:nvSpPr>
        <p:spPr>
          <a:xfrm rot="-1875725">
            <a:off x="3277955" y="116854"/>
            <a:ext cx="6479362" cy="4754757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🙐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🙒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🙓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🙑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🙐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🙒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🙓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🙑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🙐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/>
          <p:nvPr/>
        </p:nvSpPr>
        <p:spPr>
          <a:xfrm rot="-1875725">
            <a:off x="1373221" y="1038440"/>
            <a:ext cx="7240620" cy="5706987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6" name="Google Shape;86;p12"/>
          <p:cNvSpPr/>
          <p:nvPr/>
        </p:nvSpPr>
        <p:spPr>
          <a:xfrm rot="-3943090">
            <a:off x="-274211" y="1165875"/>
            <a:ext cx="5538472" cy="4480459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7" name="Google Shape;87;p12"/>
          <p:cNvSpPr/>
          <p:nvPr/>
        </p:nvSpPr>
        <p:spPr>
          <a:xfrm rot="-1875725">
            <a:off x="3277955" y="116854"/>
            <a:ext cx="6479362" cy="4754757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25" rIns="0" bIns="9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alatino Linotype"/>
              <a:buNone/>
            </a:pPr>
            <a:r>
              <a:rPr lang="en-US" sz="6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🙐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🙒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🙓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🙑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🙐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🙒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🙓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🙑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🙐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 rot="-1875725">
            <a:off x="1373221" y="1038440"/>
            <a:ext cx="7240620" cy="5706987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3" name="Google Shape;103;p14"/>
          <p:cNvSpPr/>
          <p:nvPr/>
        </p:nvSpPr>
        <p:spPr>
          <a:xfrm rot="-3943090">
            <a:off x="-274211" y="1165875"/>
            <a:ext cx="5538472" cy="4480459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4" name="Google Shape;104;p14"/>
          <p:cNvSpPr/>
          <p:nvPr/>
        </p:nvSpPr>
        <p:spPr>
          <a:xfrm rot="-1875725">
            <a:off x="3277955" y="116854"/>
            <a:ext cx="6479362" cy="4754757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267200" y="4075112"/>
            <a:ext cx="457200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alatino Linotype"/>
              <a:buNone/>
            </a:pPr>
            <a:r>
              <a:rPr lang="en-US" sz="6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🙐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🙒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🙓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🙑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🙐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🙒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🙓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🙑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🙐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/>
          <p:nvPr/>
        </p:nvSpPr>
        <p:spPr>
          <a:xfrm rot="-1875725">
            <a:off x="1373221" y="1038440"/>
            <a:ext cx="7240620" cy="5706987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0" name="Google Shape;120;p16"/>
          <p:cNvSpPr/>
          <p:nvPr/>
        </p:nvSpPr>
        <p:spPr>
          <a:xfrm rot="-3943090">
            <a:off x="-274211" y="1165875"/>
            <a:ext cx="5538472" cy="4480459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1" name="Google Shape;121;p16"/>
          <p:cNvSpPr/>
          <p:nvPr/>
        </p:nvSpPr>
        <p:spPr>
          <a:xfrm rot="-1875725">
            <a:off x="3277955" y="116854"/>
            <a:ext cx="6479362" cy="4754757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1057275" y="520700"/>
            <a:ext cx="4572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latino Linotype"/>
              <a:buNone/>
            </a:pPr>
            <a:r>
              <a:rPr lang="en-US" sz="60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4779962" y="520700"/>
            <a:ext cx="4572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latino Linotype"/>
              <a:buNone/>
            </a:pPr>
            <a:r>
              <a:rPr lang="en-US" sz="60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🙐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🙒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🙓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🙑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🙐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🙒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🙓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🙑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🙐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 rot="-1875725">
            <a:off x="1373221" y="1038440"/>
            <a:ext cx="7240620" cy="5706987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1" name="Google Shape;141;p18"/>
          <p:cNvSpPr/>
          <p:nvPr/>
        </p:nvSpPr>
        <p:spPr>
          <a:xfrm rot="-3943090">
            <a:off x="-274211" y="1165875"/>
            <a:ext cx="5538472" cy="4480459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2" name="Google Shape;142;p18"/>
          <p:cNvSpPr/>
          <p:nvPr/>
        </p:nvSpPr>
        <p:spPr>
          <a:xfrm rot="-1875725">
            <a:off x="3277955" y="116854"/>
            <a:ext cx="6479362" cy="4754757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5329237" y="1774825"/>
            <a:ext cx="457200" cy="123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alatino Linotype"/>
              <a:buNone/>
            </a:pPr>
            <a:r>
              <a:rPr lang="en-US" sz="80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🙐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🙒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🙓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🙑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🙐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🙒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🙓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🙑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🙐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48" name="Google Shape;148;p18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/>
          <p:nvPr/>
        </p:nvSpPr>
        <p:spPr>
          <a:xfrm rot="-1875725">
            <a:off x="1373221" y="1038440"/>
            <a:ext cx="7240620" cy="5706987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9" name="Google Shape;159;p20"/>
          <p:cNvSpPr/>
          <p:nvPr/>
        </p:nvSpPr>
        <p:spPr>
          <a:xfrm rot="-3943090">
            <a:off x="-274211" y="1165875"/>
            <a:ext cx="5538472" cy="4480459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0" name="Google Shape;160;p20"/>
          <p:cNvSpPr/>
          <p:nvPr/>
        </p:nvSpPr>
        <p:spPr>
          <a:xfrm rot="-1875725">
            <a:off x="3277955" y="116854"/>
            <a:ext cx="6479362" cy="4754757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2435225" y="3332162"/>
            <a:ext cx="4572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latino Linotype"/>
              <a:buNone/>
            </a:pPr>
            <a:r>
              <a:rPr lang="en-US" sz="60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0861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🙐"/>
              <a:defRPr sz="21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00990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🙒"/>
              <a:defRPr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93369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🙓"/>
              <a:defRPr sz="17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8956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🙑"/>
              <a:defRPr sz="1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🙐"/>
              <a:defRPr sz="15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🙒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🙓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🙑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🙐"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dt" idx="10"/>
          </p:nvPr>
        </p:nvSpPr>
        <p:spPr>
          <a:xfrm>
            <a:off x="6172200" y="61547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sldNum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66" name="Google Shape;166;p20"/>
          <p:cNvSpPr txBox="1">
            <a:spLocks noGrp="1"/>
          </p:cNvSpPr>
          <p:nvPr>
            <p:ph type="ftr" idx="11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png"/><Relationship Id="rId5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468312" y="1627187"/>
            <a:ext cx="8280400" cy="208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</a:pPr>
            <a:r>
              <a:rPr lang="en-US" sz="49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49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49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Hémorragie</a:t>
            </a:r>
            <a:r>
              <a:rPr lang="en-US" sz="49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méningée</a:t>
            </a:r>
            <a:br>
              <a:rPr lang="en-US" sz="49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49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49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-US" sz="28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br>
              <a:rPr lang="en-US" sz="28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/>
          </a:p>
        </p:txBody>
      </p:sp>
      <p:sp>
        <p:nvSpPr>
          <p:cNvPr id="179" name="Google Shape;179;p22"/>
          <p:cNvSpPr txBox="1"/>
          <p:nvPr/>
        </p:nvSpPr>
        <p:spPr>
          <a:xfrm>
            <a:off x="5867400" y="5516562"/>
            <a:ext cx="2881312" cy="106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lt2"/>
                </a:solidFill>
              </a:rPr>
              <a:t>P</a:t>
            </a:r>
            <a:r>
              <a:rPr lang="en-US" sz="1800" b="0" i="0" u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800" b="0" i="0" u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mansour</a:t>
            </a:r>
            <a:r>
              <a:rPr lang="en-US" sz="1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abdelkrim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service de </a:t>
            </a:r>
            <a:r>
              <a:rPr lang="en-US" sz="1800" b="0" i="0" u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neurochirurgie</a:t>
            </a:r>
            <a:r>
              <a:rPr lang="en-US" sz="1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CHU Annaba</a:t>
            </a:r>
            <a:endParaRPr dirty="0"/>
          </a:p>
        </p:txBody>
      </p:sp>
      <p:pic>
        <p:nvPicPr>
          <p:cNvPr id="180" name="Google Shape;18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738" y="2349500"/>
            <a:ext cx="3455987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5986462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Examens complémentaires</a:t>
            </a:r>
            <a:endParaRPr/>
          </a:p>
        </p:txBody>
      </p:sp>
      <p:pic>
        <p:nvPicPr>
          <p:cNvPr id="249" name="Google Shape;2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4051">
            <a:off x="5013325" y="1911350"/>
            <a:ext cx="3963988" cy="443071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 txBox="1"/>
          <p:nvPr/>
        </p:nvSpPr>
        <p:spPr>
          <a:xfrm>
            <a:off x="250825" y="1939925"/>
            <a:ext cx="4752975" cy="440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 une hyperdensité spontanée des citernes de la base, des espaces sous arachnoïdiens de la convexité et parfois des ventricules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-"/>
            </a:pP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peut parfois préciser le siège du point de départ de l'hémorragie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dans quelques cas il peut montrer la malformation vasculaire responsable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en cas de gravité clinique, il peut en préciser l'origine: hémorragie massive, inondation ventriculaire majeure, hyrocéphalie aigue....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9550" y="1884362"/>
            <a:ext cx="48641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457200" y="417512"/>
            <a:ext cx="418623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Ponction lombaire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57199" y="5383319"/>
            <a:ext cx="8177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peut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 pas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être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réalisée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l'on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peut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disposer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très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rapidement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d'un scanner,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elle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redevient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utile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scanner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négatif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devant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tableau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clinique</a:t>
            </a:r>
            <a:r>
              <a:rPr lang="en-U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évocateur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316865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925" y="188912"/>
            <a:ext cx="3267075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5" descr="grandjean 1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3573462"/>
            <a:ext cx="2581275" cy="328453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5"/>
          <p:cNvSpPr txBox="1"/>
          <p:nvPr/>
        </p:nvSpPr>
        <p:spPr>
          <a:xfrm>
            <a:off x="3781425" y="1347787"/>
            <a:ext cx="1727200" cy="6413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Angiographie  cérébrale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>
            <a:spLocks noGrp="1"/>
          </p:cNvSpPr>
          <p:nvPr>
            <p:ph type="body" idx="1"/>
          </p:nvPr>
        </p:nvSpPr>
        <p:spPr>
          <a:xfrm>
            <a:off x="395287" y="1412875"/>
            <a:ext cx="8291512" cy="5445125"/>
          </a:xfrm>
          <a:prstGeom prst="rect">
            <a:avLst/>
          </a:prstGeom>
          <a:noFill/>
          <a:ln>
            <a:noFill/>
          </a:ln>
          <a:effectLst>
            <a:outerShdw blurRad="63500" dist="17819" dir="2700000">
              <a:srgbClr val="FFFFFF"/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474662" marR="0" lvl="0" indent="-45719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Rupture d ’anévrysme artériel intracrânien +++</a:t>
            </a:r>
            <a:endParaRPr/>
          </a:p>
          <a:p>
            <a:pPr marL="474662" marR="0" lvl="0" indent="-457199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Rupture d ’une autre malformation vasculaire</a:t>
            </a:r>
            <a:endParaRPr/>
          </a:p>
          <a:p>
            <a:pPr marL="474662" marR="0" lvl="0" indent="-457199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malformation artério-veineuse</a:t>
            </a:r>
            <a:endParaRPr/>
          </a:p>
          <a:p>
            <a:pPr marL="474662" marR="0" lvl="0" indent="-457199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Char char="•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Absence de cause</a:t>
            </a: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retrouvée</a:t>
            </a:r>
            <a:r>
              <a:rPr lang="en-US" sz="2800" b="1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</a:t>
            </a:r>
            <a:endParaRPr/>
          </a:p>
        </p:txBody>
      </p:sp>
      <p:sp>
        <p:nvSpPr>
          <p:cNvPr id="275" name="Google Shape;275;p36"/>
          <p:cNvSpPr txBox="1"/>
          <p:nvPr/>
        </p:nvSpPr>
        <p:spPr>
          <a:xfrm>
            <a:off x="2411412" y="328612"/>
            <a:ext cx="3960812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étiologies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>
            <a:spLocks noGrp="1"/>
          </p:cNvSpPr>
          <p:nvPr>
            <p:ph type="body" idx="1"/>
          </p:nvPr>
        </p:nvSpPr>
        <p:spPr>
          <a:xfrm>
            <a:off x="395287" y="2132012"/>
            <a:ext cx="8291512" cy="25209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Il s’agit d’une hernie de la paroi artérielle en communication avec la lumière par un collet.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il est diagnostiqué surtout entre 40 et 60 ans, au moment de la rupture. Mais celle-ci peut survenir à tout âge.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Le risque de rupture est de 6 à 12% par an</a:t>
            </a:r>
            <a:r>
              <a:rPr lang="en-US" sz="21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title"/>
          </p:nvPr>
        </p:nvSpPr>
        <p:spPr>
          <a:xfrm>
            <a:off x="457200" y="795337"/>
            <a:ext cx="8002587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Anévrysme artériel intrâcranien</a:t>
            </a:r>
            <a:r>
              <a:rPr lang="en-US" sz="49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en-US" sz="49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/>
          </a:p>
        </p:txBody>
      </p:sp>
      <p:pic>
        <p:nvPicPr>
          <p:cNvPr id="284" name="Google Shape;284;p37" descr="DSCN128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5962" y="3573462"/>
            <a:ext cx="3130550" cy="306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450" y="2335212"/>
            <a:ext cx="5619750" cy="42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062" y="203200"/>
            <a:ext cx="3049587" cy="32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 txBox="1"/>
          <p:nvPr/>
        </p:nvSpPr>
        <p:spPr>
          <a:xfrm>
            <a:off x="5727700" y="5027612"/>
            <a:ext cx="850900" cy="3365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None/>
            </a:pPr>
            <a:r>
              <a:rPr lang="en-US" sz="1600" b="1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10/20%</a:t>
            </a:r>
            <a:endParaRPr/>
          </a:p>
        </p:txBody>
      </p:sp>
      <p:sp>
        <p:nvSpPr>
          <p:cNvPr id="298" name="Google Shape;298;p39"/>
          <p:cNvSpPr txBox="1"/>
          <p:nvPr/>
        </p:nvSpPr>
        <p:spPr>
          <a:xfrm>
            <a:off x="4610100" y="4799012"/>
            <a:ext cx="850900" cy="3365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None/>
            </a:pPr>
            <a:r>
              <a:rPr lang="en-US" sz="1600" b="1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80/90%</a:t>
            </a:r>
            <a:endParaRPr/>
          </a:p>
        </p:txBody>
      </p:sp>
      <p:sp>
        <p:nvSpPr>
          <p:cNvPr id="299" name="Google Shape;299;p39"/>
          <p:cNvSpPr txBox="1"/>
          <p:nvPr/>
        </p:nvSpPr>
        <p:spPr>
          <a:xfrm>
            <a:off x="1409700" y="2474912"/>
            <a:ext cx="850900" cy="3365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None/>
            </a:pPr>
            <a:r>
              <a:rPr lang="en-US" sz="1600" b="1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10/20%</a:t>
            </a:r>
            <a:endParaRPr/>
          </a:p>
        </p:txBody>
      </p:sp>
      <p:sp>
        <p:nvSpPr>
          <p:cNvPr id="300" name="Google Shape;300;p39"/>
          <p:cNvSpPr txBox="1"/>
          <p:nvPr/>
        </p:nvSpPr>
        <p:spPr>
          <a:xfrm>
            <a:off x="1384300" y="1027112"/>
            <a:ext cx="850900" cy="3365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None/>
            </a:pPr>
            <a:r>
              <a:rPr lang="en-US" sz="1600" b="1" i="0" u="none" dirty="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80/90%</a:t>
            </a:r>
            <a:endParaRPr dirty="0"/>
          </a:p>
        </p:txBody>
      </p:sp>
      <p:pic>
        <p:nvPicPr>
          <p:cNvPr id="301" name="Google Shape;301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9"/>
          <p:cNvSpPr txBox="1"/>
          <p:nvPr/>
        </p:nvSpPr>
        <p:spPr>
          <a:xfrm>
            <a:off x="3563937" y="692150"/>
            <a:ext cx="4968875" cy="6413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Localisation la plus fréquente est la parti antérieure du polygone de Willis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0" descr="DSCN12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725" y="279400"/>
            <a:ext cx="3259137" cy="31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0"/>
          <p:cNvSpPr txBox="1">
            <a:spLocks noGrp="1"/>
          </p:cNvSpPr>
          <p:nvPr>
            <p:ph type="title"/>
          </p:nvPr>
        </p:nvSpPr>
        <p:spPr>
          <a:xfrm>
            <a:off x="457200" y="3022466"/>
            <a:ext cx="4762500" cy="9191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latino Linotype"/>
              <a:buNone/>
            </a:pPr>
            <a:r>
              <a:rPr lang="en-US" sz="2400" b="0" i="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Mode de révélation est la rupture</a:t>
            </a:r>
            <a:endParaRPr/>
          </a:p>
        </p:txBody>
      </p:sp>
      <p:pic>
        <p:nvPicPr>
          <p:cNvPr id="309" name="Google Shape;309;p40" descr="DSCN127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162" y="3644900"/>
            <a:ext cx="3168650" cy="31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16" name="Google Shape;31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8" y="260350"/>
            <a:ext cx="3248025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8" y="260350"/>
            <a:ext cx="3981450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59113" y="3860800"/>
            <a:ext cx="268605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4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162" y="203200"/>
            <a:ext cx="2782887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6362" y="203200"/>
            <a:ext cx="2765425" cy="339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9412" y="3652837"/>
            <a:ext cx="3348037" cy="298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"/>
          <p:cNvSpPr txBox="1">
            <a:spLocks noGrp="1"/>
          </p:cNvSpPr>
          <p:nvPr>
            <p:ph type="body" idx="1"/>
          </p:nvPr>
        </p:nvSpPr>
        <p:spPr>
          <a:xfrm>
            <a:off x="685800" y="1341437"/>
            <a:ext cx="5830887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5487" marR="0" lvl="1" indent="-342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Exclusion</a:t>
            </a:r>
            <a:r>
              <a:rPr lang="en-US"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par clippage ou ligature du collet</a:t>
            </a:r>
            <a:endParaRPr/>
          </a:p>
          <a:p>
            <a:pPr marL="725487" marR="0" lvl="1" indent="-342899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Arial"/>
              <a:buChar char="•"/>
            </a:pPr>
            <a:r>
              <a:rPr lang="en-US" sz="19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endovasculaire</a:t>
            </a:r>
            <a:endParaRPr/>
          </a:p>
        </p:txBody>
      </p:sp>
      <p:sp>
        <p:nvSpPr>
          <p:cNvPr id="349" name="Google Shape;349;p4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296227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Traitement</a:t>
            </a:r>
            <a:endParaRPr/>
          </a:p>
        </p:txBody>
      </p:sp>
      <p:pic>
        <p:nvPicPr>
          <p:cNvPr id="350" name="Google Shape;350;p45" descr="hn 00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2276475"/>
            <a:ext cx="318452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/>
        </p:nvSpPr>
        <p:spPr>
          <a:xfrm>
            <a:off x="3348037" y="765175"/>
            <a:ext cx="27749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AFF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rgbClr val="515A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DÉFINITION</a:t>
            </a:r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395287" y="1557337"/>
            <a:ext cx="82804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Irruption du sang dans les espaces sous arachnoïdiens .</a:t>
            </a:r>
            <a:endParaRPr/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213" y="2205038"/>
            <a:ext cx="3619500" cy="38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"/>
          <p:cNvSpPr txBox="1">
            <a:spLocks noGrp="1"/>
          </p:cNvSpPr>
          <p:nvPr>
            <p:ph type="title"/>
          </p:nvPr>
        </p:nvSpPr>
        <p:spPr>
          <a:xfrm>
            <a:off x="457200" y="344487"/>
            <a:ext cx="685165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Microchirurgie ou traitement endovasculaire</a:t>
            </a:r>
            <a:endParaRPr/>
          </a:p>
        </p:txBody>
      </p:sp>
      <p:pic>
        <p:nvPicPr>
          <p:cNvPr id="357" name="Google Shape;357;p46" descr="coil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1684337"/>
            <a:ext cx="3579812" cy="44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6" descr="ancli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843087"/>
            <a:ext cx="40386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2205037"/>
            <a:ext cx="5649912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7"/>
          <p:cNvSpPr txBox="1">
            <a:spLocks noGrp="1"/>
          </p:cNvSpPr>
          <p:nvPr>
            <p:ph type="title"/>
          </p:nvPr>
        </p:nvSpPr>
        <p:spPr>
          <a:xfrm>
            <a:off x="900112" y="404812"/>
            <a:ext cx="7488237" cy="99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Angiographie cérébrale de contrôle</a:t>
            </a:r>
            <a:r>
              <a:rPr lang="en-US" sz="40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317817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Complications</a:t>
            </a: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</a:t>
            </a:r>
            <a:endParaRPr/>
          </a:p>
        </p:txBody>
      </p:sp>
      <p:sp>
        <p:nvSpPr>
          <p:cNvPr id="370" name="Google Shape;370;p48"/>
          <p:cNvSpPr txBox="1"/>
          <p:nvPr/>
        </p:nvSpPr>
        <p:spPr>
          <a:xfrm>
            <a:off x="684212" y="1628775"/>
            <a:ext cx="6264275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Vasospasme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Hydrocéphalie aigue et HIC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 rupture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76" name="Google Shape;376;p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2276475"/>
            <a:ext cx="4827587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9"/>
          <p:cNvSpPr txBox="1"/>
          <p:nvPr/>
        </p:nvSpPr>
        <p:spPr>
          <a:xfrm>
            <a:off x="1042987" y="476250"/>
            <a:ext cx="38893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Vasospasme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0"/>
          <p:cNvSpPr txBox="1">
            <a:spLocks noGrp="1"/>
          </p:cNvSpPr>
          <p:nvPr>
            <p:ph type="body" idx="1"/>
          </p:nvPr>
        </p:nvSpPr>
        <p:spPr>
          <a:xfrm>
            <a:off x="755650" y="692150"/>
            <a:ext cx="8064500" cy="554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4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vasospasme est défini comme une réduction réversible de la lumière d’une artère de l’espace sous arachnoïdien débutant le plus souvent entre j4 et j14 après l’HSA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vasospasme peut avoir un retentissement clinique  « déficit neurologique ischémique retardé » (DNI) qui apparaît dans 17 à 40 % des cas d’HSA par rupture anévrysmale.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vasospasme sévère, étendu ou de longue durée, peut évoluer vers l’infarctus cérébral, être à l’origine de lourdes séquelles neurologiques fonctionnelles, voire du décès du patient.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1"/>
          <p:cNvSpPr txBox="1">
            <a:spLocks noGrp="1"/>
          </p:cNvSpPr>
          <p:nvPr>
            <p:ph type="body" idx="1"/>
          </p:nvPr>
        </p:nvSpPr>
        <p:spPr>
          <a:xfrm>
            <a:off x="395287" y="685800"/>
            <a:ext cx="7834312" cy="526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4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HIC et hydrocéphalie aiguë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7462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L’HSA anévrysmale s’accompagne d’une HTIC quasi constante pour les patients de grade clinique élevé et résulte d’un ou plusieurs des mécanismes suivants :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hématome intracérébral peut accompagner une HSA dans 20 % des cas et être directement responsable d’une HIC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21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hydrocéphalie résultant du trouble de la résorption du liquide cérébrospinal par le sang présent dans les espaces sous-arachnoïdiens peut survenir rapidement. </a:t>
            </a:r>
            <a:endParaRPr/>
          </a:p>
          <a:p>
            <a:pPr marL="273050" marR="0" lvl="0" indent="-175578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21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2"/>
          <p:cNvSpPr txBox="1"/>
          <p:nvPr/>
        </p:nvSpPr>
        <p:spPr>
          <a:xfrm>
            <a:off x="609600" y="836612"/>
            <a:ext cx="8208962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 rupture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deuxième hémorragie est en général plus grave, souvent mortelle.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Malformation artério veineuse</a:t>
            </a:r>
            <a:endParaRPr/>
          </a:p>
        </p:txBody>
      </p:sp>
      <p:sp>
        <p:nvSpPr>
          <p:cNvPr id="398" name="Google Shape;398;p53"/>
          <p:cNvSpPr txBox="1"/>
          <p:nvPr/>
        </p:nvSpPr>
        <p:spPr>
          <a:xfrm>
            <a:off x="754062" y="1773237"/>
            <a:ext cx="3457575" cy="2308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Anomalie congénitale marqué par la persistance d’une connexion entre artère et veine sans interposition du lit capillaire</a:t>
            </a:r>
            <a:endParaRPr/>
          </a:p>
        </p:txBody>
      </p:sp>
      <p:pic>
        <p:nvPicPr>
          <p:cNvPr id="399" name="Google Shape;399;p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262" y="1739900"/>
            <a:ext cx="3328987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"/>
          <p:cNvSpPr txBox="1">
            <a:spLocks noGrp="1"/>
          </p:cNvSpPr>
          <p:nvPr>
            <p:ph type="body" idx="1"/>
          </p:nvPr>
        </p:nvSpPr>
        <p:spPr>
          <a:xfrm>
            <a:off x="250825" y="836612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4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Fréquence: 14/ 10 000.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Touche tout les ages, mais plus fréquente chez l’enfant.</a:t>
            </a:r>
            <a:endParaRPr/>
          </a:p>
        </p:txBody>
      </p:sp>
      <p:sp>
        <p:nvSpPr>
          <p:cNvPr id="405" name="Google Shape;405;p54"/>
          <p:cNvSpPr txBox="1">
            <a:spLocks noGrp="1"/>
          </p:cNvSpPr>
          <p:nvPr>
            <p:ph type="title"/>
          </p:nvPr>
        </p:nvSpPr>
        <p:spPr>
          <a:xfrm>
            <a:off x="777875" y="69215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Malformation artério veineuse</a:t>
            </a:r>
            <a:endParaRPr/>
          </a:p>
        </p:txBody>
      </p:sp>
      <p:pic>
        <p:nvPicPr>
          <p:cNvPr id="406" name="Google Shape;40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3300" y="1700213"/>
            <a:ext cx="3024188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5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4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Syndrome</a:t>
            </a:r>
            <a:r>
              <a:rPr lang="en-US" sz="21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hémorragique: 1 cas / 2.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2100" b="0" i="0" u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Épilepsie.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2100" b="0" i="0" u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Déficit neurologique.</a:t>
            </a:r>
            <a:endParaRPr/>
          </a:p>
        </p:txBody>
      </p:sp>
      <p:sp>
        <p:nvSpPr>
          <p:cNvPr id="412" name="Google Shape;412;p5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2386012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Clinique</a:t>
            </a:r>
            <a:endParaRPr/>
          </a:p>
        </p:txBody>
      </p:sp>
      <p:pic>
        <p:nvPicPr>
          <p:cNvPr id="413" name="Google Shape;41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28527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/>
        </p:nvSpPr>
        <p:spPr>
          <a:xfrm>
            <a:off x="2700337" y="620712"/>
            <a:ext cx="33845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2339975" y="3106737"/>
            <a:ext cx="4392612" cy="369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toujours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rechercher la cause  et la traiter</a:t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1311275" y="1760537"/>
            <a:ext cx="6337300" cy="368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C’est  une affection grave par ses complications immédiates</a:t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107950" y="4292600"/>
            <a:ext cx="8496300" cy="646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 cause </a:t>
            </a:r>
            <a:r>
              <a:rPr lang="en-US"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fréquente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est la rupture d’une malformation vasculaire intracrânienne               (80% anévrysme).</a:t>
            </a:r>
            <a:endParaRPr/>
          </a:p>
        </p:txBody>
      </p:sp>
      <p:cxnSp>
        <p:nvCxnSpPr>
          <p:cNvPr id="196" name="Google Shape;196;p24"/>
          <p:cNvCxnSpPr/>
          <p:nvPr/>
        </p:nvCxnSpPr>
        <p:spPr>
          <a:xfrm>
            <a:off x="4392612" y="1262062"/>
            <a:ext cx="0" cy="498475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202723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Siége</a:t>
            </a:r>
            <a:endParaRPr/>
          </a:p>
        </p:txBody>
      </p:sp>
      <p:sp>
        <p:nvSpPr>
          <p:cNvPr id="419" name="Google Shape;419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4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MAV siége au niveau de n’importe quelle région du cortex, et de la moelle.</a:t>
            </a:r>
            <a:endParaRPr/>
          </a:p>
        </p:txBody>
      </p:sp>
      <p:pic>
        <p:nvPicPr>
          <p:cNvPr id="420" name="Google Shape;420;p56" descr="DSCN13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537" y="620712"/>
            <a:ext cx="3471862" cy="31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6" descr="N10b-header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92725" y="4076700"/>
            <a:ext cx="2603500" cy="24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5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2844800"/>
            <a:ext cx="4495800" cy="3556000"/>
          </a:xfrm>
          <a:prstGeom prst="rect">
            <a:avLst/>
          </a:prstGeom>
          <a:noFill/>
          <a:ln>
            <a:noFill/>
          </a:ln>
          <a:effectLst>
            <a:outerShdw blurRad="63500" dist="17819" dir="2700000" algn="ctr" rotWithShape="0">
              <a:srgbClr val="FFFFFF">
                <a:alpha val="74901"/>
              </a:srgbClr>
            </a:outerShdw>
          </a:effectLst>
        </p:spPr>
      </p:pic>
      <p:pic>
        <p:nvPicPr>
          <p:cNvPr id="427" name="Google Shape;427;p5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638425"/>
            <a:ext cx="4267200" cy="3894138"/>
          </a:xfrm>
          <a:prstGeom prst="rect">
            <a:avLst/>
          </a:prstGeom>
          <a:noFill/>
          <a:ln>
            <a:noFill/>
          </a:ln>
          <a:effectLst>
            <a:outerShdw blurRad="63500" dist="17819" dir="2700000" algn="ctr" rotWithShape="0">
              <a:srgbClr val="FFFFFF">
                <a:alpha val="74901"/>
              </a:srgbClr>
            </a:outerShdw>
          </a:effectLst>
        </p:spPr>
      </p:pic>
      <p:sp>
        <p:nvSpPr>
          <p:cNvPr id="428" name="Google Shape;428;p57"/>
          <p:cNvSpPr txBox="1"/>
          <p:nvPr/>
        </p:nvSpPr>
        <p:spPr>
          <a:xfrm>
            <a:off x="4038600" y="1905000"/>
            <a:ext cx="1219200" cy="520700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17819" dir="2700000">
              <a:srgbClr val="FFFFFF">
                <a:alpha val="74901"/>
              </a:srgbClr>
            </a:outerShdw>
          </a:effectLst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8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EF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nidus</a:t>
            </a:r>
            <a:endParaRPr/>
          </a:p>
        </p:txBody>
      </p:sp>
      <p:sp>
        <p:nvSpPr>
          <p:cNvPr id="429" name="Google Shape;429;p57"/>
          <p:cNvSpPr txBox="1"/>
          <p:nvPr/>
        </p:nvSpPr>
        <p:spPr>
          <a:xfrm>
            <a:off x="1143000" y="1676400"/>
            <a:ext cx="1905000" cy="9477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17819" dir="2700000">
              <a:srgbClr val="FFFFFF">
                <a:alpha val="74901"/>
              </a:srgbClr>
            </a:outerShdw>
          </a:effectLst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8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EF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afférences artérielles</a:t>
            </a:r>
            <a:endParaRPr/>
          </a:p>
        </p:txBody>
      </p:sp>
      <p:sp>
        <p:nvSpPr>
          <p:cNvPr id="430" name="Google Shape;430;p57"/>
          <p:cNvSpPr txBox="1"/>
          <p:nvPr/>
        </p:nvSpPr>
        <p:spPr>
          <a:xfrm>
            <a:off x="6324600" y="1828800"/>
            <a:ext cx="1905000" cy="9477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17819" dir="2700000">
              <a:srgbClr val="FFFFFF">
                <a:alpha val="74901"/>
              </a:srgbClr>
            </a:outerShdw>
          </a:effectLst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8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EF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efférences veineuses</a:t>
            </a:r>
            <a:endParaRPr/>
          </a:p>
        </p:txBody>
      </p:sp>
      <p:grpSp>
        <p:nvGrpSpPr>
          <p:cNvPr id="431" name="Google Shape;431;p57"/>
          <p:cNvGrpSpPr/>
          <p:nvPr/>
        </p:nvGrpSpPr>
        <p:grpSpPr>
          <a:xfrm>
            <a:off x="3351213" y="2362200"/>
            <a:ext cx="3354387" cy="1905000"/>
            <a:chOff x="2111" y="1488"/>
            <a:chExt cx="2113" cy="1200"/>
          </a:xfrm>
        </p:grpSpPr>
        <p:cxnSp>
          <p:nvCxnSpPr>
            <p:cNvPr id="432" name="Google Shape;432;p57"/>
            <p:cNvCxnSpPr/>
            <p:nvPr/>
          </p:nvCxnSpPr>
          <p:spPr>
            <a:xfrm flipH="1">
              <a:off x="2111" y="1488"/>
              <a:ext cx="626" cy="912"/>
            </a:xfrm>
            <a:prstGeom prst="straightConnector1">
              <a:avLst/>
            </a:prstGeom>
            <a:noFill/>
            <a:ln w="28425" cap="flat" cmpd="sng">
              <a:solidFill>
                <a:srgbClr val="FEF800"/>
              </a:solidFill>
              <a:prstDash val="solid"/>
              <a:miter lim="800000"/>
              <a:headEnd type="none" w="med" len="med"/>
              <a:tailEnd type="triangle" w="med" len="med"/>
            </a:ln>
            <a:effectLst>
              <a:outerShdw blurRad="63500" dist="17819" dir="2700000">
                <a:srgbClr val="FFFFFF">
                  <a:alpha val="74901"/>
                </a:srgbClr>
              </a:outerShdw>
            </a:effectLst>
          </p:spPr>
        </p:cxnSp>
        <p:cxnSp>
          <p:nvCxnSpPr>
            <p:cNvPr id="433" name="Google Shape;433;p57"/>
            <p:cNvCxnSpPr/>
            <p:nvPr/>
          </p:nvCxnSpPr>
          <p:spPr>
            <a:xfrm>
              <a:off x="2880" y="1536"/>
              <a:ext cx="1344" cy="1152"/>
            </a:xfrm>
            <a:prstGeom prst="straightConnector1">
              <a:avLst/>
            </a:prstGeom>
            <a:noFill/>
            <a:ln w="28425" cap="flat" cmpd="sng">
              <a:solidFill>
                <a:srgbClr val="FEF800"/>
              </a:solidFill>
              <a:prstDash val="solid"/>
              <a:miter lim="800000"/>
              <a:headEnd type="none" w="med" len="med"/>
              <a:tailEnd type="triangle" w="med" len="med"/>
            </a:ln>
            <a:effectLst>
              <a:outerShdw blurRad="63500" dist="17819" dir="2700000">
                <a:srgbClr val="FFFFFF">
                  <a:alpha val="74901"/>
                </a:srgbClr>
              </a:outerShdw>
            </a:effectLst>
          </p:spPr>
        </p:cxnSp>
      </p:grpSp>
      <p:cxnSp>
        <p:nvCxnSpPr>
          <p:cNvPr id="434" name="Google Shape;434;p57"/>
          <p:cNvCxnSpPr/>
          <p:nvPr/>
        </p:nvCxnSpPr>
        <p:spPr>
          <a:xfrm>
            <a:off x="2133600" y="2590800"/>
            <a:ext cx="228600" cy="1066800"/>
          </a:xfrm>
          <a:prstGeom prst="straightConnector1">
            <a:avLst/>
          </a:prstGeom>
          <a:noFill/>
          <a:ln w="28425" cap="flat" cmpd="sng">
            <a:solidFill>
              <a:srgbClr val="FEF8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17819" dir="2700000">
              <a:srgbClr val="FFFFFF">
                <a:alpha val="74901"/>
              </a:srgbClr>
            </a:outerShdw>
          </a:effectLst>
        </p:spPr>
      </p:cxnSp>
      <p:cxnSp>
        <p:nvCxnSpPr>
          <p:cNvPr id="435" name="Google Shape;435;p57"/>
          <p:cNvCxnSpPr/>
          <p:nvPr/>
        </p:nvCxnSpPr>
        <p:spPr>
          <a:xfrm flipH="1">
            <a:off x="6932612" y="2743200"/>
            <a:ext cx="155575" cy="762000"/>
          </a:xfrm>
          <a:prstGeom prst="straightConnector1">
            <a:avLst/>
          </a:prstGeom>
          <a:noFill/>
          <a:ln w="28425" cap="flat" cmpd="sng">
            <a:solidFill>
              <a:srgbClr val="FEF8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17819" dir="2700000">
              <a:srgbClr val="FFFFFF">
                <a:alpha val="74901"/>
              </a:srgbClr>
            </a:outerShdw>
          </a:effectLst>
        </p:spPr>
      </p:cxnSp>
      <p:sp>
        <p:nvSpPr>
          <p:cNvPr id="436" name="Google Shape;436;p57"/>
          <p:cNvSpPr txBox="1"/>
          <p:nvPr/>
        </p:nvSpPr>
        <p:spPr>
          <a:xfrm>
            <a:off x="1547812" y="411162"/>
            <a:ext cx="63373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Angiographie cérébrale  MAV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58" descr="DSCN13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3749" y="1965960"/>
            <a:ext cx="48768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692308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Angiographie cérébrale  MAV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662" y="1671637"/>
            <a:ext cx="4029075" cy="351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225" y="1436687"/>
            <a:ext cx="4572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9"/>
          <p:cNvSpPr txBox="1"/>
          <p:nvPr/>
        </p:nvSpPr>
        <p:spPr>
          <a:xfrm>
            <a:off x="1258887" y="333375"/>
            <a:ext cx="6408737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Angiographie cérébrale  MAV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267493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Traitement</a:t>
            </a:r>
            <a:endParaRPr/>
          </a:p>
        </p:txBody>
      </p:sp>
      <p:sp>
        <p:nvSpPr>
          <p:cNvPr id="455" name="Google Shape;455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4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Chirurgie.</a:t>
            </a:r>
            <a:endParaRPr/>
          </a:p>
          <a:p>
            <a:pPr marL="17462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Embolisation (endo vasculaire).</a:t>
            </a:r>
            <a:endParaRPr/>
          </a:p>
          <a:p>
            <a:pPr marL="17462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Radiochirurgie</a:t>
            </a:r>
            <a:endParaRPr/>
          </a:p>
        </p:txBody>
      </p:sp>
      <p:pic>
        <p:nvPicPr>
          <p:cNvPr id="456" name="Google Shape;456;p60" descr="418865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1484312"/>
            <a:ext cx="4135437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1"/>
          <p:cNvSpPr txBox="1">
            <a:spLocks noGrp="1"/>
          </p:cNvSpPr>
          <p:nvPr>
            <p:ph type="title"/>
          </p:nvPr>
        </p:nvSpPr>
        <p:spPr>
          <a:xfrm>
            <a:off x="827087" y="273050"/>
            <a:ext cx="302418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Cavernomes</a:t>
            </a:r>
            <a:endParaRPr/>
          </a:p>
        </p:txBody>
      </p:sp>
      <p:pic>
        <p:nvPicPr>
          <p:cNvPr id="462" name="Google Shape;462;p61" descr="fig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11637" y="1628775"/>
            <a:ext cx="4619625" cy="439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61"/>
          <p:cNvSpPr txBox="1"/>
          <p:nvPr/>
        </p:nvSpPr>
        <p:spPr>
          <a:xfrm>
            <a:off x="0" y="1628775"/>
            <a:ext cx="4067175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cavernomes sont des anomalies capillaires, ils correspondent à une dilatation des capillaires (cavernes) sans interposition de tissu cérébral entre les vaisseaux anormaux.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2"/>
          <p:cNvSpPr txBox="1">
            <a:spLocks noGrp="1"/>
          </p:cNvSpPr>
          <p:nvPr>
            <p:ph type="body" idx="1"/>
          </p:nvPr>
        </p:nvSpPr>
        <p:spPr>
          <a:xfrm>
            <a:off x="395287" y="3141662"/>
            <a:ext cx="8208962" cy="2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4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individu sur 200 serait porteur d’un cavernome.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-Intéresse toutes les tranches d’ages.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-25% des cas sont des enfants.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cavernomes sont relativement fréquents, il existe des formes familiales et/ou multiples qui reconnaissent une anomalie génétique.</a:t>
            </a:r>
            <a:endParaRPr/>
          </a:p>
          <a:p>
            <a:pPr marL="273050" marR="0" lvl="0" indent="-175578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endParaRPr sz="21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6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32512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Épidémiologie</a:t>
            </a:r>
            <a:endParaRPr/>
          </a:p>
        </p:txBody>
      </p:sp>
      <p:sp>
        <p:nvSpPr>
          <p:cNvPr id="470" name="Google Shape;470;p62"/>
          <p:cNvSpPr txBox="1"/>
          <p:nvPr/>
        </p:nvSpPr>
        <p:spPr>
          <a:xfrm>
            <a:off x="395287" y="1557337"/>
            <a:ext cx="820896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Autrefois les cavernomes étaient réputés rares car de diagnostic difficile voire impossible avant les accidents de rupture, ils étaient découverts par l'examen systématique des parois des hématomes intracérébraux opérés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63" descr="0104ro1_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1628775"/>
            <a:ext cx="2617787" cy="3024187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1738312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Siége</a:t>
            </a:r>
            <a:endParaRPr/>
          </a:p>
        </p:txBody>
      </p:sp>
      <p:sp>
        <p:nvSpPr>
          <p:cNvPr id="477" name="Google Shape;477;p63"/>
          <p:cNvSpPr txBox="1"/>
          <p:nvPr/>
        </p:nvSpPr>
        <p:spPr>
          <a:xfrm>
            <a:off x="395287" y="2690812"/>
            <a:ext cx="576103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leur topographie est ubiquitaire, corticale, sous corticale, noyaux gris centraux, cervelet, tronc cérébral …, ces derniers semblant avoir un risque de rupture plus élevé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4"/>
          <p:cNvSpPr txBox="1">
            <a:spLocks noGrp="1"/>
          </p:cNvSpPr>
          <p:nvPr>
            <p:ph type="body" idx="1"/>
          </p:nvPr>
        </p:nvSpPr>
        <p:spPr>
          <a:xfrm>
            <a:off x="468312" y="685800"/>
            <a:ext cx="7761287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4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Epileptogéne dans ¾ des cas. Donc leur principale traduction clinique est l'épilepsie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Hémorragique dans 20% des cas.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Pseudotumoraux.</a:t>
            </a:r>
            <a:endParaRPr/>
          </a:p>
        </p:txBody>
      </p:sp>
      <p:sp>
        <p:nvSpPr>
          <p:cNvPr id="483" name="Google Shape;483;p6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253047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Clinique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5"/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4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TDM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IRM +++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Très souvent invisible à l’artériographie</a:t>
            </a:r>
            <a:r>
              <a:rPr lang="en-US" sz="21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/>
          </a:p>
        </p:txBody>
      </p:sp>
      <p:sp>
        <p:nvSpPr>
          <p:cNvPr id="489" name="Google Shape;489;p65"/>
          <p:cNvSpPr txBox="1">
            <a:spLocks noGrp="1"/>
          </p:cNvSpPr>
          <p:nvPr>
            <p:ph type="title"/>
          </p:nvPr>
        </p:nvSpPr>
        <p:spPr>
          <a:xfrm>
            <a:off x="468312" y="333375"/>
            <a:ext cx="4751387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Explorations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/>
        </p:nvSpPr>
        <p:spPr>
          <a:xfrm>
            <a:off x="468312" y="1557337"/>
            <a:ext cx="8424862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Incidence mondiale 10/100000 habitant</a:t>
            </a:r>
            <a:endParaRPr/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Incidence est variable selon le groupe ethnique et la région géographique </a:t>
            </a:r>
            <a:endParaRPr/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 : pic d’incidence 50- 60 ans</a:t>
            </a:r>
            <a:endParaRPr/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Prédominance féminine 60 %</a:t>
            </a:r>
            <a:endParaRPr/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Facteurs de risque : tabac, éthylisme</a:t>
            </a: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1258887" y="765175"/>
            <a:ext cx="33845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épidémiologie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706755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Exploration radiologique</a:t>
            </a:r>
            <a:r>
              <a:rPr lang="en-US" sz="49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/>
          </a:p>
        </p:txBody>
      </p:sp>
      <p:pic>
        <p:nvPicPr>
          <p:cNvPr id="495" name="Google Shape;495;p66" descr="fig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1484312"/>
            <a:ext cx="4535487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66" descr="cavernom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762" y="1484312"/>
            <a:ext cx="1746250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6" descr="minDsc33594+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3348037" y="4221162"/>
            <a:ext cx="2667000" cy="200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7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7545387" cy="259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4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Chirurgical, mais la localisation reste l’élément essentiel à son indication.</a:t>
            </a:r>
            <a:endParaRPr/>
          </a:p>
          <a:p>
            <a:pPr marL="17462" marR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None/>
            </a:pPr>
            <a:r>
              <a:rPr lang="en-US" sz="21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 certaines localisations sont inopérables).</a:t>
            </a:r>
            <a:endParaRPr/>
          </a:p>
        </p:txBody>
      </p:sp>
      <p:sp>
        <p:nvSpPr>
          <p:cNvPr id="503" name="Google Shape;503;p6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2601912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Traitement</a:t>
            </a:r>
            <a:endParaRPr/>
          </a:p>
        </p:txBody>
      </p:sp>
      <p:sp>
        <p:nvSpPr>
          <p:cNvPr id="504" name="Google Shape;504;p67"/>
          <p:cNvSpPr txBox="1"/>
          <p:nvPr/>
        </p:nvSpPr>
        <p:spPr>
          <a:xfrm>
            <a:off x="1042987" y="3716337"/>
            <a:ext cx="66976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7"/>
          <p:cNvSpPr txBox="1"/>
          <p:nvPr/>
        </p:nvSpPr>
        <p:spPr>
          <a:xfrm>
            <a:off x="179387" y="2981325"/>
            <a:ext cx="8513762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prise en charge des accidents de rupture doit être la même que pour les autres malformations: traitement de l'accident hémorragique et traitement chirurgical du cavernome si celui ci est possible.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les cavernomes asymptomatiques doivent être opérés si ils siègent en zone "non fonctionnelle" et si leur exérèse ne fait pas courir de risque fonctionnel,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6"/>
          <p:cNvGrpSpPr/>
          <p:nvPr/>
        </p:nvGrpSpPr>
        <p:grpSpPr>
          <a:xfrm>
            <a:off x="6226414" y="1121494"/>
            <a:ext cx="3101496" cy="2535385"/>
            <a:chOff x="3803" y="1574"/>
            <a:chExt cx="1954" cy="1597"/>
          </a:xfrm>
        </p:grpSpPr>
        <p:sp>
          <p:nvSpPr>
            <p:cNvPr id="208" name="Google Shape;208;p26"/>
            <p:cNvSpPr/>
            <p:nvPr/>
          </p:nvSpPr>
          <p:spPr>
            <a:xfrm rot="-1620000">
              <a:off x="3916" y="1917"/>
              <a:ext cx="1728" cy="912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  <a:effectLst>
              <a:outerShdw blurRad="63500" dist="17819" dir="2700000">
                <a:srgbClr val="FFFFFF">
                  <a:alpha val="7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6"/>
            <p:cNvSpPr txBox="1"/>
            <p:nvPr/>
          </p:nvSpPr>
          <p:spPr>
            <a:xfrm rot="-1620000">
              <a:off x="3852" y="2150"/>
              <a:ext cx="1776" cy="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1800"/>
                <a:buFont typeface="Dancing Script"/>
                <a:buNone/>
              </a:pPr>
              <a:r>
                <a:rPr lang="en-US" sz="1800" b="0" i="0" u="none">
                  <a:solidFill>
                    <a:srgbClr val="FF3300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coup de tonnerre dans un ciel serein</a:t>
              </a:r>
              <a:endParaRPr/>
            </a:p>
          </p:txBody>
        </p:sp>
      </p:grpSp>
      <p:sp>
        <p:nvSpPr>
          <p:cNvPr id="210" name="Google Shape;210;p26"/>
          <p:cNvSpPr txBox="1"/>
          <p:nvPr/>
        </p:nvSpPr>
        <p:spPr>
          <a:xfrm>
            <a:off x="1979612" y="484187"/>
            <a:ext cx="3960812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Clinique</a:t>
            </a:r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body" idx="1"/>
          </p:nvPr>
        </p:nvSpPr>
        <p:spPr>
          <a:xfrm>
            <a:off x="250825" y="1773237"/>
            <a:ext cx="7953375" cy="34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3050" marR="0" lvl="0" indent="-2555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Céphalée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toujours brutale </a:t>
            </a:r>
            <a:endParaRPr/>
          </a:p>
          <a:p>
            <a:pPr marL="273050" marR="0" lvl="0" indent="-2555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faut préciser l’heure exacte de survenue </a:t>
            </a:r>
            <a:endParaRPr/>
          </a:p>
          <a:p>
            <a:pPr marL="273050" marR="0" lvl="0" indent="-2555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 l’activité en cours </a:t>
            </a:r>
            <a:endParaRPr/>
          </a:p>
          <a:p>
            <a:pPr marL="273050" marR="0" lvl="0" indent="-2555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555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Vomissements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et /ou nausées</a:t>
            </a:r>
            <a:endParaRPr/>
          </a:p>
          <a:p>
            <a:pPr marL="273050" marR="0" lvl="0" indent="-2555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73050" marR="0" lvl="0" indent="-2555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Photophobie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73050" marR="0" lvl="0" indent="-2555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555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Trouble de conscience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variable qui peut aller d’une simple obnubilation jusqu’au coma profond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507412" cy="5181600"/>
          </a:xfrm>
          <a:prstGeom prst="rect">
            <a:avLst/>
          </a:prstGeom>
          <a:noFill/>
          <a:ln>
            <a:noFill/>
          </a:ln>
          <a:effectLst>
            <a:outerShdw blurRad="63500" dist="17819" dir="2700000">
              <a:srgbClr val="FFFFFF"/>
            </a:outerShdw>
          </a:effectLst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⮚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 ’examen :</a:t>
            </a:r>
            <a:endParaRPr/>
          </a:p>
          <a:p>
            <a:pPr marL="742950" marR="0" lvl="1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syndrome méningé ++ </a:t>
            </a:r>
            <a:endParaRPr/>
          </a:p>
          <a:p>
            <a:pPr marL="742950" marR="0" lvl="1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raideur de nuque, prostration/agitation, signe de kerning et Brudzinski</a:t>
            </a:r>
            <a:endParaRPr/>
          </a:p>
          <a:p>
            <a:pPr marL="742950" marR="0" lvl="1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troubles de la vigilance  selon le score de Glasgow </a:t>
            </a:r>
            <a:r>
              <a:rPr lang="en-US"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</a:t>
            </a:r>
            <a:endParaRPr/>
          </a:p>
        </p:txBody>
      </p:sp>
      <p:sp>
        <p:nvSpPr>
          <p:cNvPr id="224" name="Google Shape;224;p28"/>
          <p:cNvSpPr txBox="1"/>
          <p:nvPr/>
        </p:nvSpPr>
        <p:spPr>
          <a:xfrm>
            <a:off x="3635375" y="266700"/>
            <a:ext cx="1944687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Clinique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323850" y="731837"/>
            <a:ext cx="8640762" cy="564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4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-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l'examen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neurologique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normal,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n'y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pas de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localisation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on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peut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toutefois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mettre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évidence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17462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2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462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un syndrome pyramidal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frustre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bilatéral</a:t>
            </a:r>
            <a:endParaRPr dirty="0"/>
          </a:p>
          <a:p>
            <a:pPr marL="17462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2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462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mydriase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unilatérale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atteinte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III qui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hautement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évocatrice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d'un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anévrysme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carotide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supra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clinoïdienne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17462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US" sz="24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 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fièvre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37,5 / 38°</a:t>
            </a:r>
            <a:endParaRPr dirty="0"/>
          </a:p>
          <a:p>
            <a:pPr marL="17462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2400" b="0" i="0" u="none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7462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2400" b="0" i="0" u="none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3050" marR="0" lvl="0" indent="-164148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endParaRPr sz="2400" b="0" i="0" u="none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7487" y="152400"/>
            <a:ext cx="3059112" cy="28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00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525" y="188912"/>
            <a:ext cx="3241675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3212" y="3068637"/>
            <a:ext cx="3311525" cy="31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/>
        </p:nvSpPr>
        <p:spPr>
          <a:xfrm>
            <a:off x="2206625" y="565150"/>
            <a:ext cx="470376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AFF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515A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WFNS</a:t>
            </a:r>
            <a:endParaRPr/>
          </a:p>
        </p:txBody>
      </p:sp>
      <p:graphicFrame>
        <p:nvGraphicFramePr>
          <p:cNvPr id="243" name="Google Shape;243;p31"/>
          <p:cNvGraphicFramePr/>
          <p:nvPr/>
        </p:nvGraphicFramePr>
        <p:xfrm>
          <a:off x="1263650" y="1714500"/>
          <a:ext cx="6877050" cy="3981450"/>
        </p:xfrm>
        <a:graphic>
          <a:graphicData uri="http://schemas.openxmlformats.org/drawingml/2006/table">
            <a:tbl>
              <a:tblPr>
                <a:noFill/>
                <a:tableStyleId>{0EC97796-BA7E-4F3B-9189-4D4782C72973}</a:tableStyleId>
              </a:tblPr>
              <a:tblGrid>
                <a:gridCol w="1428750"/>
                <a:gridCol w="1860550"/>
                <a:gridCol w="3587750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Glasgow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Déficit moteur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Absent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13-14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Absent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13-14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Présent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à 12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Présent ou absent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à 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Présent ou absent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Élémentaire">
  <a:themeElements>
    <a:clrScheme name="Élémentair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́morragie méningée v2" id="{9509D6A9-A50A-EE48-928C-6CA1A6AE1AE1}" vid="{03EB3AFD-27DA-5748-9BD0-81671045F19C}"/>
    </a:ext>
  </a:extLst>
</a:theme>
</file>

<file path=ppt/theme/theme2.xml><?xml version="1.0" encoding="utf-8"?>
<a:theme xmlns:a="http://schemas.openxmlformats.org/drawingml/2006/main" name="1_Élémentaire">
  <a:themeElements>
    <a:clrScheme name="Élémentair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́morragie méningée v2" id="{9509D6A9-A50A-EE48-928C-6CA1A6AE1AE1}" vid="{FC30C9E1-5266-0B4C-8B5D-C33397536ED2}"/>
    </a:ext>
  </a:extLst>
</a:theme>
</file>

<file path=ppt/theme/theme3.xml><?xml version="1.0" encoding="utf-8"?>
<a:theme xmlns:a="http://schemas.openxmlformats.org/drawingml/2006/main" name="2_Élémentaire">
  <a:themeElements>
    <a:clrScheme name="Élémentair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́morragie méningée v2" id="{9509D6A9-A50A-EE48-928C-6CA1A6AE1AE1}" vid="{C964DF08-37B6-3649-B8C2-7074AE80B4AB}"/>
    </a:ext>
  </a:extLst>
</a:theme>
</file>

<file path=ppt/theme/theme4.xml><?xml version="1.0" encoding="utf-8"?>
<a:theme xmlns:a="http://schemas.openxmlformats.org/drawingml/2006/main" name="3_Élémentaire">
  <a:themeElements>
    <a:clrScheme name="Élémentair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́morragie méningée v2" id="{9509D6A9-A50A-EE48-928C-6CA1A6AE1AE1}" vid="{665D378E-D9BA-FC42-8409-CB9264FDC16C}"/>
    </a:ext>
  </a:extLst>
</a:theme>
</file>

<file path=ppt/theme/theme5.xml><?xml version="1.0" encoding="utf-8"?>
<a:theme xmlns:a="http://schemas.openxmlformats.org/drawingml/2006/main" name="4_Élémentaire">
  <a:themeElements>
    <a:clrScheme name="Élémentair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́morragie méningée v2" id="{9509D6A9-A50A-EE48-928C-6CA1A6AE1AE1}" vid="{2B9C9046-985D-C54D-A988-DDB22C4298AF}"/>
    </a:ext>
  </a:extLst>
</a:theme>
</file>

<file path=ppt/theme/theme6.xml><?xml version="1.0" encoding="utf-8"?>
<a:theme xmlns:a="http://schemas.openxmlformats.org/drawingml/2006/main" name="5_Élémentaire">
  <a:themeElements>
    <a:clrScheme name="Élémentair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́morragie méningée v2" id="{9509D6A9-A50A-EE48-928C-6CA1A6AE1AE1}" vid="{54BE8A1A-C315-0645-BBBC-9AFB0CCE2C74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Hémorragie méningée v2</Template>
  <TotalTime>4</TotalTime>
  <Words>893</Words>
  <Application>Microsoft Macintosh PowerPoint</Application>
  <PresentationFormat>Présentation à l'écran (4:3)</PresentationFormat>
  <Paragraphs>159</Paragraphs>
  <Slides>41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41</vt:i4>
      </vt:variant>
    </vt:vector>
  </HeadingPairs>
  <TitlesOfParts>
    <vt:vector size="53" baseType="lpstr">
      <vt:lpstr>Dancing Script</vt:lpstr>
      <vt:lpstr>Noto Sans Symbols</vt:lpstr>
      <vt:lpstr>Palatino Linotype</vt:lpstr>
      <vt:lpstr>Times</vt:lpstr>
      <vt:lpstr>Times New Roman</vt:lpstr>
      <vt:lpstr>Arial</vt:lpstr>
      <vt:lpstr>Élémentaire</vt:lpstr>
      <vt:lpstr>1_Élémentaire</vt:lpstr>
      <vt:lpstr>2_Élémentaire</vt:lpstr>
      <vt:lpstr>3_Élémentaire</vt:lpstr>
      <vt:lpstr>4_Élémentaire</vt:lpstr>
      <vt:lpstr>5_Élémentaire</vt:lpstr>
      <vt:lpstr> Hémorragie méningée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Examens complémentaires</vt:lpstr>
      <vt:lpstr>Ponction lombaire</vt:lpstr>
      <vt:lpstr>Présentation PowerPoint</vt:lpstr>
      <vt:lpstr>Présentation PowerPoint</vt:lpstr>
      <vt:lpstr>Anévrysme artériel intrâcranien </vt:lpstr>
      <vt:lpstr>Présentation PowerPoint</vt:lpstr>
      <vt:lpstr>Mode de révélation est la rupture</vt:lpstr>
      <vt:lpstr>Présentation PowerPoint</vt:lpstr>
      <vt:lpstr>Présentation PowerPoint</vt:lpstr>
      <vt:lpstr>Traitement</vt:lpstr>
      <vt:lpstr>Microchirurgie ou traitement endovasculaire</vt:lpstr>
      <vt:lpstr>Angiographie cérébrale de contrôle </vt:lpstr>
      <vt:lpstr>Complications  </vt:lpstr>
      <vt:lpstr>Présentation PowerPoint</vt:lpstr>
      <vt:lpstr>Présentation PowerPoint</vt:lpstr>
      <vt:lpstr>Présentation PowerPoint</vt:lpstr>
      <vt:lpstr>Présentation PowerPoint</vt:lpstr>
      <vt:lpstr>Malformation artério veineuse</vt:lpstr>
      <vt:lpstr>Malformation artério veineuse</vt:lpstr>
      <vt:lpstr>Clinique</vt:lpstr>
      <vt:lpstr>Siége</vt:lpstr>
      <vt:lpstr>Présentation PowerPoint</vt:lpstr>
      <vt:lpstr>Angiographie cérébrale  MAV</vt:lpstr>
      <vt:lpstr>Présentation PowerPoint</vt:lpstr>
      <vt:lpstr>Traitement</vt:lpstr>
      <vt:lpstr>Cavernomes</vt:lpstr>
      <vt:lpstr>Épidémiologie</vt:lpstr>
      <vt:lpstr>Siége</vt:lpstr>
      <vt:lpstr>Clinique</vt:lpstr>
      <vt:lpstr>Explorations</vt:lpstr>
      <vt:lpstr>Exploration radiologique </vt:lpstr>
      <vt:lpstr>Traitement</vt:lpstr>
    </vt:vector>
  </TitlesOfParts>
  <Manager/>
  <Company/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Hémorragie méningée    </dc:title>
  <dc:subject/>
  <dc:creator>Utilisateur de Microsoft Office</dc:creator>
  <cp:keywords/>
  <dc:description/>
  <cp:lastModifiedBy>Utilisateur de Microsoft Office</cp:lastModifiedBy>
  <cp:revision>1</cp:revision>
  <dcterms:created xsi:type="dcterms:W3CDTF">2020-04-15T20:50:11Z</dcterms:created>
  <dcterms:modified xsi:type="dcterms:W3CDTF">2020-04-15T20:55:01Z</dcterms:modified>
  <cp:category/>
</cp:coreProperties>
</file>