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6" r:id="rId4"/>
    <p:sldId id="303" r:id="rId5"/>
    <p:sldId id="297" r:id="rId6"/>
    <p:sldId id="298" r:id="rId7"/>
    <p:sldId id="315" r:id="rId8"/>
    <p:sldId id="299" r:id="rId9"/>
    <p:sldId id="300" r:id="rId10"/>
    <p:sldId id="301" r:id="rId11"/>
    <p:sldId id="302" r:id="rId12"/>
    <p:sldId id="305" r:id="rId13"/>
    <p:sldId id="317" r:id="rId14"/>
    <p:sldId id="316" r:id="rId15"/>
    <p:sldId id="318" r:id="rId16"/>
    <p:sldId id="319" r:id="rId17"/>
    <p:sldId id="320" r:id="rId18"/>
    <p:sldId id="321" r:id="rId19"/>
    <p:sldId id="322" r:id="rId20"/>
    <p:sldId id="324" r:id="rId21"/>
    <p:sldId id="325" r:id="rId22"/>
    <p:sldId id="326" r:id="rId23"/>
    <p:sldId id="327" r:id="rId24"/>
    <p:sldId id="328" r:id="rId25"/>
    <p:sldId id="323" r:id="rId26"/>
    <p:sldId id="312" r:id="rId27"/>
    <p:sldId id="307" r:id="rId28"/>
    <p:sldId id="309" r:id="rId29"/>
    <p:sldId id="310" r:id="rId30"/>
    <p:sldId id="311" r:id="rId31"/>
    <p:sldId id="313" r:id="rId32"/>
    <p:sldId id="314" r:id="rId33"/>
    <p:sldId id="296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T. AIT IZEM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A9F6-67F0-4712-9638-76C89D2A4C59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1B50B-60AD-4A70-ACD7-78FF7CE6B1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5608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T. AIT IZEM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51BF-A4EE-4B02-A60B-7CB506C4DCFC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A25C4-7FE3-4B0D-BB2F-FF56BA06D2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02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0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2445FB9-03E2-467F-9D0E-3BE823D7F0E9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198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F9CD-E48A-4F7A-A2DB-79D757EC484E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6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C529-F5B9-4BED-BD18-849E7E3517FF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8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F084-60FF-4D28-8B3B-D5541D6E7A70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0EB1-737B-4F4E-BC60-62C06CC501F1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04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ED4F-7B57-439E-A5F6-959C81647CC7}" type="datetime1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89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926-B95C-4121-B7E2-7528CB9B2DF7}" type="datetime1">
              <a:rPr lang="fr-FR" smtClean="0"/>
              <a:t>24/02/2020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32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F70-EAED-47FF-BF51-489CA853C758}" type="datetime1">
              <a:rPr lang="fr-FR" smtClean="0"/>
              <a:t>24/02/2020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6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6A8F-D2FC-4878-8351-C9D0818A5273}" type="datetime1">
              <a:rPr lang="fr-FR" smtClean="0"/>
              <a:t>24/02/2020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7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5005-2470-426D-B0E0-F51F91165F7A}" type="datetime1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1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F72C-CA6A-4A85-A273-9267C053AE1A}" type="datetime1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46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8E9E118-A723-4770-A97D-83CDDC3BB592}" type="datetime1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16F73D4-835D-4E62-8C6F-983A41D9AB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7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453" y="1775352"/>
            <a:ext cx="11176231" cy="196336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Chapitre 2</a:t>
            </a:r>
            <a:br>
              <a:rPr lang="fr-FR" b="1" dirty="0" smtClean="0"/>
            </a:br>
            <a:r>
              <a:rPr lang="fr-FR" b="1" dirty="0"/>
              <a:t>Bus de terrain et réseaux locaux industriels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454" y="4292702"/>
            <a:ext cx="8000460" cy="3029803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/>
              <a:t>1. Réseaux </a:t>
            </a:r>
            <a:r>
              <a:rPr lang="fr-FR" sz="2800" b="1" dirty="0"/>
              <a:t>locaux industriels </a:t>
            </a:r>
          </a:p>
          <a:p>
            <a:pPr lvl="0"/>
            <a:r>
              <a:rPr lang="fr-FR" sz="2800" b="1" dirty="0" smtClean="0"/>
              <a:t>2. Objectifs </a:t>
            </a:r>
            <a:r>
              <a:rPr lang="fr-FR" sz="2800" b="1" dirty="0"/>
              <a:t>des bus de terrain </a:t>
            </a:r>
          </a:p>
          <a:p>
            <a:pPr lvl="0"/>
            <a:r>
              <a:rPr lang="fr-FR" sz="2800" b="1" dirty="0" smtClean="0"/>
              <a:t>3. Classification </a:t>
            </a:r>
            <a:r>
              <a:rPr lang="fr-FR" sz="2800" b="1" dirty="0"/>
              <a:t>des bus de terrain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9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10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605016" y="540250"/>
            <a:ext cx="7229701" cy="5119164"/>
            <a:chOff x="3364565" y="1250576"/>
            <a:chExt cx="5450822" cy="38595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6612" y="1747837"/>
              <a:ext cx="5438775" cy="33623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64565" y="1250576"/>
              <a:ext cx="3990976" cy="981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2738717" y="57105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+mj-lt"/>
              </a:rPr>
              <a:t>Architectures 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décentralisées</a:t>
            </a:r>
            <a:endParaRPr lang="fr-FR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9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8" y="3447490"/>
            <a:ext cx="5943166" cy="1904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05" y="636213"/>
            <a:ext cx="3970795" cy="52670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93" y="2253733"/>
            <a:ext cx="626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Architecture Décentralisée </a:t>
            </a:r>
            <a:r>
              <a:rPr lang="fr-FR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000000"/>
                </a:solidFill>
              </a:rPr>
              <a:t>Usage Bus de terrain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9905" y="5710535"/>
            <a:ext cx="6638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2 câbles pour l’alimentation électrique 12 V DC</a:t>
            </a:r>
          </a:p>
          <a:p>
            <a:r>
              <a:rPr lang="fr-FR" dirty="0"/>
              <a:t>1 paire torsadée pour les </a:t>
            </a:r>
            <a:r>
              <a:rPr lang="fr-FR" dirty="0" smtClean="0"/>
              <a:t>transferts d’informations </a:t>
            </a:r>
            <a:endParaRPr lang="fr-FR" dirty="0"/>
          </a:p>
        </p:txBody>
      </p: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264024"/>
            <a:ext cx="9144538" cy="5346419"/>
          </a:xfrm>
        </p:spPr>
        <p:txBody>
          <a:bodyPr>
            <a:normAutofit/>
          </a:bodyPr>
          <a:lstStyle/>
          <a:p>
            <a:r>
              <a:rPr lang="fr-FR" b="1" dirty="0" smtClean="0"/>
              <a:t>Principe </a:t>
            </a:r>
            <a:r>
              <a:rPr lang="fr-FR" b="1" dirty="0"/>
              <a:t>de la décentralisation</a:t>
            </a:r>
          </a:p>
          <a:p>
            <a:pPr marL="0" indent="0">
              <a:buNone/>
            </a:pPr>
            <a:r>
              <a:rPr lang="fr-FR" dirty="0"/>
              <a:t>• Objectifs principaux</a:t>
            </a:r>
          </a:p>
          <a:p>
            <a:pPr lvl="1"/>
            <a:r>
              <a:rPr lang="fr-FR" dirty="0" smtClean="0"/>
              <a:t>Simplifier </a:t>
            </a:r>
            <a:r>
              <a:rPr lang="fr-FR" dirty="0"/>
              <a:t>le câblage.</a:t>
            </a:r>
          </a:p>
          <a:p>
            <a:pPr lvl="1"/>
            <a:r>
              <a:rPr lang="fr-FR" dirty="0" smtClean="0"/>
              <a:t>Baisser </a:t>
            </a:r>
            <a:r>
              <a:rPr lang="fr-FR" dirty="0"/>
              <a:t>les coûts.</a:t>
            </a:r>
          </a:p>
          <a:p>
            <a:pPr lvl="1"/>
            <a:r>
              <a:rPr lang="fr-FR" dirty="0" smtClean="0"/>
              <a:t>Maitriser </a:t>
            </a:r>
            <a:r>
              <a:rPr lang="fr-FR" dirty="0"/>
              <a:t>le câblage</a:t>
            </a:r>
          </a:p>
          <a:p>
            <a:pPr marL="0" indent="0">
              <a:buNone/>
            </a:pPr>
            <a:r>
              <a:rPr lang="fr-FR" dirty="0"/>
              <a:t>• Deux approches utilisées</a:t>
            </a:r>
          </a:p>
          <a:p>
            <a:pPr lvl="1"/>
            <a:r>
              <a:rPr lang="fr-FR" dirty="0" smtClean="0"/>
              <a:t>Décentralisation </a:t>
            </a:r>
            <a:r>
              <a:rPr lang="fr-FR" dirty="0"/>
              <a:t>de la périphérie seulement.</a:t>
            </a:r>
          </a:p>
          <a:p>
            <a:pPr lvl="1"/>
            <a:r>
              <a:rPr lang="fr-FR" dirty="0" smtClean="0"/>
              <a:t>Décentralisation </a:t>
            </a:r>
            <a:r>
              <a:rPr lang="fr-FR" dirty="0"/>
              <a:t>du contrôle complet.</a:t>
            </a:r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Moyen utilisé</a:t>
            </a:r>
          </a:p>
          <a:p>
            <a:pPr lvl="1"/>
            <a:r>
              <a:rPr lang="fr-FR" dirty="0" smtClean="0"/>
              <a:t>Transmission </a:t>
            </a:r>
            <a:r>
              <a:rPr lang="fr-FR" dirty="0"/>
              <a:t>de nombreuses informations par un bus </a:t>
            </a:r>
            <a:r>
              <a:rPr lang="fr-FR" dirty="0" smtClean="0"/>
              <a:t>de terrain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Remplace </a:t>
            </a:r>
            <a:r>
              <a:rPr lang="fr-FR" dirty="0"/>
              <a:t>les nombreuses liaisons filaires par un câble unique.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12</a:t>
            </a:fld>
            <a:endParaRPr lang="fr-FR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5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173" y="1287888"/>
            <a:ext cx="4263165" cy="1588393"/>
          </a:xfrm>
        </p:spPr>
        <p:txBody>
          <a:bodyPr/>
          <a:lstStyle/>
          <a:p>
            <a:r>
              <a:rPr lang="fr-FR" b="1" dirty="0"/>
              <a:t>Coupleur</a:t>
            </a:r>
          </a:p>
          <a:p>
            <a:r>
              <a:rPr lang="fr-FR" dirty="0" smtClean="0"/>
              <a:t> </a:t>
            </a:r>
            <a:r>
              <a:rPr lang="fr-FR" dirty="0"/>
              <a:t>Gère seulement des entrées sorties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42" y="2355369"/>
            <a:ext cx="2236717" cy="3672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62" y="2515673"/>
            <a:ext cx="1975852" cy="35119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14931" y="1287888"/>
            <a:ext cx="4263165" cy="158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Contrôleur</a:t>
            </a:r>
          </a:p>
          <a:p>
            <a:r>
              <a:rPr lang="fr-FR" dirty="0" smtClean="0"/>
              <a:t> </a:t>
            </a:r>
            <a:r>
              <a:rPr lang="fr-FR" dirty="0"/>
              <a:t>Permet en plus d’exécuter un programme localement.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928665" y="6115319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rebuchet MS" panose="020B0603020202020204" pitchFamily="34" charset="0"/>
              </a:rPr>
              <a:t>Coupleur BK3120 </a:t>
            </a:r>
            <a:r>
              <a:rPr lang="fr-FR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                                       Contrôleur BC3100          </a:t>
            </a:r>
            <a:endParaRPr lang="fr-FR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5400" y="734190"/>
            <a:ext cx="31357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a typeface="Calibri" panose="020F0502020204030204" pitchFamily="34" charset="0"/>
                <a:cs typeface="Arial" panose="020B0604020202020204" pitchFamily="34" charset="0"/>
              </a:rPr>
              <a:t>Coupleur </a:t>
            </a:r>
            <a:r>
              <a:rPr lang="fr-FR" b="1" dirty="0" smtClean="0">
                <a:ea typeface="Calibri" panose="020F0502020204030204" pitchFamily="34" charset="0"/>
                <a:cs typeface="Arial" panose="020B0604020202020204" pitchFamily="34" charset="0"/>
              </a:rPr>
              <a:t>et contrôleur ?</a:t>
            </a:r>
            <a:endParaRPr lang="fr-FR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4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356" y="1313645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1. </a:t>
            </a:r>
            <a:r>
              <a:rPr lang="fr-FR" b="1" dirty="0"/>
              <a:t>Décentralisation de la périphérie seulement :</a:t>
            </a:r>
          </a:p>
          <a:p>
            <a:pPr marL="0" indent="0">
              <a:buNone/>
            </a:pPr>
            <a:r>
              <a:rPr lang="fr-FR" dirty="0" smtClean="0"/>
              <a:t>a. </a:t>
            </a:r>
            <a:r>
              <a:rPr lang="fr-FR" dirty="0"/>
              <a:t>Le programme est toujours hébergé par un </a:t>
            </a:r>
            <a:r>
              <a:rPr lang="fr-FR" dirty="0" smtClean="0"/>
              <a:t>contrôleur central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smtClean="0"/>
              <a:t>b. La </a:t>
            </a:r>
            <a:r>
              <a:rPr lang="fr-FR" dirty="0"/>
              <a:t>périphérie décentralisée est gérée par un </a:t>
            </a:r>
            <a:r>
              <a:rPr lang="fr-FR" dirty="0" smtClean="0"/>
              <a:t>coupleur électronique qui </a:t>
            </a:r>
            <a:r>
              <a:rPr lang="fr-FR" dirty="0"/>
              <a:t>traduit </a:t>
            </a:r>
            <a:r>
              <a:rPr lang="fr-FR" dirty="0" smtClean="0"/>
              <a:t>:</a:t>
            </a:r>
          </a:p>
          <a:p>
            <a:pPr marL="548640" lvl="2" indent="0">
              <a:buNone/>
            </a:pPr>
            <a:r>
              <a:rPr lang="fr-FR" dirty="0" smtClean="0"/>
              <a:t>• Les messages du bus de terrain en signaux pour les actuateurs.</a:t>
            </a:r>
          </a:p>
          <a:p>
            <a:pPr marL="274320" lvl="1" indent="0">
              <a:buNone/>
            </a:pPr>
            <a:r>
              <a:rPr lang="fr-FR" sz="1400" dirty="0" smtClean="0"/>
              <a:t>     • </a:t>
            </a:r>
            <a:r>
              <a:rPr lang="fr-FR" sz="1400" dirty="0"/>
              <a:t>Les signaux capteurs en messages sur le bus de terrain.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14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3892303"/>
            <a:ext cx="83058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740" y="1249252"/>
            <a:ext cx="8595360" cy="1648496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2. Décentralisation </a:t>
            </a:r>
            <a:r>
              <a:rPr lang="fr-FR" b="1" dirty="0"/>
              <a:t>du contrôle complet :</a:t>
            </a:r>
          </a:p>
          <a:p>
            <a:pPr marL="0" indent="0">
              <a:buNone/>
            </a:pPr>
            <a:r>
              <a:rPr lang="fr-FR" dirty="0" smtClean="0"/>
              <a:t>a. Une </a:t>
            </a:r>
            <a:r>
              <a:rPr lang="fr-FR" dirty="0"/>
              <a:t>partie du programme est hébergée par </a:t>
            </a:r>
            <a:r>
              <a:rPr lang="fr-FR" dirty="0" smtClean="0"/>
              <a:t>un contrôleur </a:t>
            </a:r>
            <a:r>
              <a:rPr lang="fr-FR" dirty="0"/>
              <a:t>déporté.</a:t>
            </a:r>
          </a:p>
          <a:p>
            <a:pPr marL="0" indent="0">
              <a:buNone/>
            </a:pPr>
            <a:r>
              <a:rPr lang="fr-FR" dirty="0" smtClean="0"/>
              <a:t>b. Le </a:t>
            </a:r>
            <a:r>
              <a:rPr lang="fr-FR" dirty="0"/>
              <a:t>contrôleur central donne des ordres au </a:t>
            </a:r>
            <a:r>
              <a:rPr lang="fr-FR" dirty="0" smtClean="0"/>
              <a:t>contrôleur déporté </a:t>
            </a:r>
            <a:r>
              <a:rPr lang="fr-FR" dirty="0"/>
              <a:t>à travers le bus de terrain.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15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57307"/>
            <a:ext cx="8343900" cy="2085975"/>
          </a:xfrm>
          <a:prstGeom prst="rect">
            <a:avLst/>
          </a:prstGeom>
        </p:spPr>
      </p:pic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0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14" y="1390918"/>
            <a:ext cx="8595360" cy="124925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3. Décentralisation Mixte</a:t>
            </a:r>
            <a:endParaRPr lang="fr-FR" b="1" dirty="0"/>
          </a:p>
          <a:p>
            <a:r>
              <a:rPr lang="fr-FR" dirty="0" smtClean="0"/>
              <a:t> </a:t>
            </a:r>
            <a:r>
              <a:rPr lang="fr-FR" dirty="0"/>
              <a:t>Un contrôleur déporté peut aussi donner </a:t>
            </a:r>
            <a:r>
              <a:rPr lang="fr-FR" dirty="0" smtClean="0"/>
              <a:t>accès directement </a:t>
            </a:r>
            <a:r>
              <a:rPr lang="fr-FR" dirty="0"/>
              <a:t>à une partie de la périphérie à </a:t>
            </a:r>
            <a:r>
              <a:rPr lang="fr-FR" dirty="0" smtClean="0"/>
              <a:t>un contrôleur </a:t>
            </a:r>
            <a:r>
              <a:rPr lang="fr-FR" dirty="0"/>
              <a:t>central.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27" y="3406260"/>
            <a:ext cx="8296275" cy="2028825"/>
          </a:xfrm>
          <a:prstGeom prst="rect">
            <a:avLst/>
          </a:prstGeom>
        </p:spPr>
      </p:pic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0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Un automate peut communiquer par un bus de terrain</a:t>
            </a:r>
          </a:p>
          <a:p>
            <a:pPr marL="0" indent="0">
              <a:buNone/>
            </a:pPr>
            <a:r>
              <a:rPr lang="fr-FR" dirty="0"/>
              <a:t>– Une carte électronique gère le protocole correspondant</a:t>
            </a:r>
          </a:p>
          <a:p>
            <a:pPr marL="0" indent="0">
              <a:buNone/>
            </a:pPr>
            <a:r>
              <a:rPr lang="fr-FR" dirty="0"/>
              <a:t>– Le programme automate peut lire et écrire des variables </a:t>
            </a:r>
            <a:r>
              <a:rPr lang="fr-FR" dirty="0" smtClean="0"/>
              <a:t>vers cette </a:t>
            </a:r>
            <a:r>
              <a:rPr lang="fr-FR" dirty="0"/>
              <a:t>carte.</a:t>
            </a:r>
          </a:p>
          <a:p>
            <a:pPr marL="0" indent="0">
              <a:buNone/>
            </a:pPr>
            <a:r>
              <a:rPr lang="fr-FR" dirty="0"/>
              <a:t>– Ces variables reflètent l’état d’entrées sorties de la </a:t>
            </a:r>
            <a:r>
              <a:rPr lang="fr-FR" dirty="0" smtClean="0"/>
              <a:t>périphérie déportée         connectée </a:t>
            </a:r>
            <a:r>
              <a:rPr lang="fr-FR" dirty="0"/>
              <a:t>au bus de terrain.</a:t>
            </a:r>
          </a:p>
          <a:p>
            <a:pPr marL="0" indent="0">
              <a:buNone/>
            </a:pPr>
            <a:r>
              <a:rPr lang="fr-FR" b="1" dirty="0"/>
              <a:t>• L’automate peut aussi </a:t>
            </a:r>
            <a:r>
              <a:rPr lang="fr-FR" b="1" dirty="0" smtClean="0"/>
              <a:t>se comporter </a:t>
            </a:r>
            <a:r>
              <a:rPr lang="fr-FR" b="1" dirty="0"/>
              <a:t>en esclave.</a:t>
            </a:r>
          </a:p>
          <a:p>
            <a:pPr marL="0" indent="0">
              <a:buNone/>
            </a:pPr>
            <a:r>
              <a:rPr lang="fr-FR" dirty="0"/>
              <a:t>– Un maître peut alors lire et </a:t>
            </a:r>
            <a:r>
              <a:rPr lang="fr-FR" dirty="0" smtClean="0"/>
              <a:t>écrire des </a:t>
            </a:r>
            <a:r>
              <a:rPr lang="fr-FR" dirty="0"/>
              <a:t>variables de l’automate </a:t>
            </a:r>
            <a:r>
              <a:rPr lang="fr-FR" dirty="0" smtClean="0"/>
              <a:t>à travers </a:t>
            </a:r>
            <a:r>
              <a:rPr lang="fr-FR" dirty="0"/>
              <a:t>le bus de terrain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17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1872" y="990177"/>
            <a:ext cx="409278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a typeface="Calibri" panose="020F0502020204030204" pitchFamily="34" charset="0"/>
                <a:cs typeface="Arial" panose="020B0604020202020204" pitchFamily="34" charset="0"/>
              </a:rPr>
              <a:t>L’automate et le Bus de terrain</a:t>
            </a:r>
            <a:r>
              <a:rPr lang="fr-FR" b="1" dirty="0"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  <a:endParaRPr lang="fr-FR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• Messages codés en binaire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Les bus de terrain sont des réseaux numériques.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Tout est donc codé numériquement en binaire.</a:t>
            </a:r>
          </a:p>
          <a:p>
            <a:pPr marL="0" indent="0">
              <a:buNone/>
            </a:pPr>
            <a:r>
              <a:rPr lang="fr-FR" dirty="0"/>
              <a:t>• Notion d’adresse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Plusieurs périphériques différents présents sur le bus.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Le destinataire d’un message est désigné par une adresse.</a:t>
            </a:r>
          </a:p>
          <a:p>
            <a:pPr marL="0" indent="0">
              <a:buNone/>
            </a:pPr>
            <a:r>
              <a:rPr lang="fr-FR" dirty="0"/>
              <a:t>• Pour transmettre l’information vers un périphérique :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Le message contient l’adresse du périphérique.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Les informations à placer sur les sorties.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18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83" y="999859"/>
            <a:ext cx="6559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Type d’information transmise par un bus de </a:t>
            </a:r>
            <a:r>
              <a:rPr lang="fr-FR" b="1" dirty="0" smtClean="0">
                <a:solidFill>
                  <a:srgbClr val="000000"/>
                </a:solidFill>
              </a:rPr>
              <a:t>terrain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6782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19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39930" y="1621595"/>
            <a:ext cx="6559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Type d’information transmise par un bus de </a:t>
            </a:r>
            <a:r>
              <a:rPr lang="fr-FR" b="1" dirty="0" smtClean="0">
                <a:solidFill>
                  <a:srgbClr val="000000"/>
                </a:solidFill>
              </a:rPr>
              <a:t>terrain ?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5836604" y="2446709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• Des périphériques vers le contrôleur</a:t>
            </a:r>
          </a:p>
          <a:p>
            <a:r>
              <a:rPr lang="fr-FR" dirty="0"/>
              <a:t>– Pour chaque entrée tout ou rien : 1 bit valant 0/1</a:t>
            </a:r>
          </a:p>
          <a:p>
            <a:r>
              <a:rPr lang="fr-FR" dirty="0"/>
              <a:t>– Pour chaque entrée analogique : </a:t>
            </a:r>
          </a:p>
          <a:p>
            <a:pPr lvl="1"/>
            <a:r>
              <a:rPr lang="fr-FR" sz="1600" dirty="0"/>
              <a:t>• valeurs codées en binaire</a:t>
            </a:r>
          </a:p>
          <a:p>
            <a:pPr lvl="1"/>
            <a:r>
              <a:rPr lang="fr-FR" sz="1600" dirty="0"/>
              <a:t>• Habituellement 8, 12 ou 16 bits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137375" y="2446709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• Du contrôleur vers les périphériques</a:t>
            </a:r>
          </a:p>
          <a:p>
            <a:r>
              <a:rPr lang="fr-FR" dirty="0"/>
              <a:t>– Pour chaque sortie tout ou rien : 1 bit valant 0/1</a:t>
            </a:r>
          </a:p>
          <a:p>
            <a:r>
              <a:rPr lang="fr-FR" dirty="0"/>
              <a:t>– Pour chaque sortie analogique : </a:t>
            </a:r>
          </a:p>
          <a:p>
            <a:pPr lvl="1"/>
            <a:r>
              <a:rPr lang="fr-FR" sz="1600" dirty="0" smtClean="0"/>
              <a:t>• </a:t>
            </a:r>
            <a:r>
              <a:rPr lang="fr-FR" sz="1600" dirty="0"/>
              <a:t>valeurs codées en binaire</a:t>
            </a:r>
          </a:p>
          <a:p>
            <a:pPr lvl="1"/>
            <a:r>
              <a:rPr lang="fr-FR" sz="1600" dirty="0" smtClean="0"/>
              <a:t>• </a:t>
            </a:r>
            <a:r>
              <a:rPr lang="fr-FR" sz="1600" dirty="0"/>
              <a:t>Habituellement 8, 12 ou 16 bits</a:t>
            </a:r>
            <a:endParaRPr lang="fr-FR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40" y="4557309"/>
            <a:ext cx="8418465" cy="1173789"/>
          </a:xfrm>
          <a:prstGeom prst="rect">
            <a:avLst/>
          </a:prstGeom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9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/>
              <a:t>1. Réseaux locaux </a:t>
            </a:r>
            <a:r>
              <a:rPr lang="fr-FR" sz="1800" b="1" dirty="0" smtClean="0"/>
              <a:t>industriels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52098" y="1734612"/>
            <a:ext cx="10138883" cy="4476608"/>
          </a:xfrm>
        </p:spPr>
        <p:txBody>
          <a:bodyPr>
            <a:normAutofit/>
          </a:bodyPr>
          <a:lstStyle/>
          <a:p>
            <a:r>
              <a:rPr lang="fr-FR" dirty="0"/>
              <a:t>L’environnement industriel englobe tous les équipements qui participent à la chaîne de </a:t>
            </a:r>
            <a:r>
              <a:rPr lang="fr-FR" dirty="0" smtClean="0"/>
              <a:t>production </a:t>
            </a:r>
            <a:r>
              <a:rPr lang="fr-FR" dirty="0"/>
              <a:t>que ce soit pour la fabrication, le contrôle ou la maintenance.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Ces équipements peuvent </a:t>
            </a:r>
            <a:r>
              <a:rPr lang="fr-FR" dirty="0"/>
              <a:t>être des :</a:t>
            </a:r>
          </a:p>
          <a:p>
            <a:r>
              <a:rPr lang="fr-FR" dirty="0" smtClean="0"/>
              <a:t> Machines,</a:t>
            </a:r>
            <a:endParaRPr lang="fr-FR" dirty="0"/>
          </a:p>
          <a:p>
            <a:r>
              <a:rPr lang="fr-FR" dirty="0"/>
              <a:t>R</a:t>
            </a:r>
            <a:r>
              <a:rPr lang="fr-FR" dirty="0" smtClean="0"/>
              <a:t>obots</a:t>
            </a:r>
            <a:r>
              <a:rPr lang="fr-FR" dirty="0"/>
              <a:t>, </a:t>
            </a:r>
          </a:p>
          <a:p>
            <a:r>
              <a:rPr lang="fr-FR" dirty="0" smtClean="0"/>
              <a:t>Automates(PLC</a:t>
            </a:r>
            <a:r>
              <a:rPr lang="fr-FR" dirty="0"/>
              <a:t>), </a:t>
            </a:r>
          </a:p>
          <a:p>
            <a:r>
              <a:rPr lang="fr-FR" dirty="0" smtClean="0"/>
              <a:t>Capteurs, </a:t>
            </a:r>
            <a:endParaRPr lang="fr-FR" dirty="0"/>
          </a:p>
          <a:p>
            <a:r>
              <a:rPr lang="fr-FR" dirty="0" smtClean="0"/>
              <a:t>Actionneurs</a:t>
            </a:r>
            <a:r>
              <a:rPr lang="fr-FR" dirty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…etc.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52098" y="1152731"/>
            <a:ext cx="53671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a typeface="Calibri" panose="020F0502020204030204" pitchFamily="34" charset="0"/>
                <a:cs typeface="Arial" panose="020B0604020202020204" pitchFamily="34" charset="0"/>
              </a:rPr>
              <a:t>Qu’est-ce qu’un environnement </a:t>
            </a:r>
            <a:r>
              <a:rPr lang="fr-FR" b="1" dirty="0" smtClean="0">
                <a:ea typeface="Calibri" panose="020F0502020204030204" pitchFamily="34" charset="0"/>
                <a:cs typeface="Arial" panose="020B0604020202020204" pitchFamily="34" charset="0"/>
              </a:rPr>
              <a:t>industriel ?</a:t>
            </a:r>
            <a:endParaRPr lang="fr-FR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95" y="1963278"/>
            <a:ext cx="6401058" cy="4351337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/>
              <a:t>Ne comporte que </a:t>
            </a:r>
            <a:r>
              <a:rPr lang="fr-FR" dirty="0" smtClean="0"/>
              <a:t>les couches </a:t>
            </a:r>
            <a:r>
              <a:rPr lang="fr-FR" dirty="0"/>
              <a:t>1, 2 et 7.</a:t>
            </a:r>
          </a:p>
          <a:p>
            <a:r>
              <a:rPr lang="fr-FR" dirty="0" smtClean="0"/>
              <a:t>Implémentation </a:t>
            </a:r>
            <a:r>
              <a:rPr lang="fr-FR" dirty="0"/>
              <a:t>rapide </a:t>
            </a:r>
            <a:r>
              <a:rPr lang="fr-FR" dirty="0" smtClean="0"/>
              <a:t>et efficace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Si vraiment </a:t>
            </a:r>
            <a:r>
              <a:rPr lang="fr-FR" dirty="0" smtClean="0"/>
              <a:t>nécessaire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– </a:t>
            </a:r>
            <a:r>
              <a:rPr lang="fr-FR" dirty="0"/>
              <a:t>ce qui appartiendrait </a:t>
            </a:r>
            <a:r>
              <a:rPr lang="fr-FR" dirty="0" smtClean="0"/>
              <a:t>aux couches </a:t>
            </a:r>
            <a:r>
              <a:rPr lang="fr-FR" dirty="0"/>
              <a:t>4, 5 et 6 est</a:t>
            </a:r>
          </a:p>
          <a:p>
            <a:pPr marL="0" indent="0">
              <a:buNone/>
            </a:pPr>
            <a:r>
              <a:rPr lang="fr-FR" dirty="0" smtClean="0"/>
              <a:t>   regroupé </a:t>
            </a:r>
            <a:r>
              <a:rPr lang="fr-FR" dirty="0"/>
              <a:t>avec la couche 7</a:t>
            </a:r>
          </a:p>
          <a:p>
            <a:pPr marL="0" indent="0">
              <a:buNone/>
            </a:pPr>
            <a:r>
              <a:rPr lang="fr-FR" dirty="0"/>
              <a:t>– ce qui appartiendrait à </a:t>
            </a:r>
            <a:r>
              <a:rPr lang="fr-FR" dirty="0" smtClean="0"/>
              <a:t>la couche </a:t>
            </a:r>
            <a:r>
              <a:rPr lang="fr-FR" dirty="0"/>
              <a:t>3 est regroupé</a:t>
            </a:r>
          </a:p>
          <a:p>
            <a:pPr marL="0" indent="0">
              <a:buNone/>
            </a:pPr>
            <a:r>
              <a:rPr lang="fr-FR" dirty="0" smtClean="0"/>
              <a:t>     avec </a:t>
            </a:r>
            <a:r>
              <a:rPr lang="fr-FR" dirty="0"/>
              <a:t>la couche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4653" y="955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Modèle OSI</a:t>
            </a:r>
          </a:p>
          <a:p>
            <a:r>
              <a:rPr lang="fr-FR" b="1" dirty="0"/>
              <a:t>Optimisation pour les bus de terrain</a:t>
            </a:r>
            <a:endParaRPr lang="fr-F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11" y="1446847"/>
            <a:ext cx="4572394" cy="4464555"/>
          </a:xfrm>
          <a:prstGeom prst="rect">
            <a:avLst/>
          </a:prstGeom>
        </p:spPr>
      </p:pic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8989711" cy="4351337"/>
          </a:xfrm>
        </p:spPr>
        <p:txBody>
          <a:bodyPr>
            <a:normAutofit/>
          </a:bodyPr>
          <a:lstStyle/>
          <a:p>
            <a:r>
              <a:rPr lang="fr-FR" b="1" dirty="0" smtClean="0"/>
              <a:t> Rôle</a:t>
            </a:r>
          </a:p>
          <a:p>
            <a:pPr marL="0" indent="0">
              <a:buNone/>
            </a:pPr>
            <a:r>
              <a:rPr lang="fr-FR" dirty="0" smtClean="0"/>
              <a:t>– Elle </a:t>
            </a:r>
            <a:r>
              <a:rPr lang="fr-FR" dirty="0"/>
              <a:t>assure la transmission d’une suite de bits sur le média </a:t>
            </a:r>
            <a:r>
              <a:rPr lang="fr-FR" dirty="0" smtClean="0"/>
              <a:t>de transmission</a:t>
            </a:r>
            <a:endParaRPr lang="fr-FR" dirty="0"/>
          </a:p>
          <a:p>
            <a:r>
              <a:rPr lang="fr-FR" b="1" dirty="0" smtClean="0"/>
              <a:t> </a:t>
            </a:r>
            <a:r>
              <a:rPr lang="fr-FR" b="1" dirty="0"/>
              <a:t>Contenu</a:t>
            </a:r>
          </a:p>
          <a:p>
            <a:pPr marL="0" indent="0">
              <a:buNone/>
            </a:pPr>
            <a:r>
              <a:rPr lang="fr-FR" dirty="0"/>
              <a:t>– Interfaces mécaniques (connecteurs) et électriques.</a:t>
            </a:r>
          </a:p>
          <a:p>
            <a:pPr marL="0" indent="0">
              <a:buNone/>
            </a:pPr>
            <a:r>
              <a:rPr lang="fr-FR" dirty="0"/>
              <a:t>– Mécanismes d’activation et de désactivation des connexions </a:t>
            </a:r>
            <a:r>
              <a:rPr lang="fr-FR" dirty="0" smtClean="0"/>
              <a:t>physiques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– Protocoles d’échange de bits.</a:t>
            </a:r>
          </a:p>
          <a:p>
            <a:pPr marL="0" indent="0">
              <a:buNone/>
            </a:pPr>
            <a:r>
              <a:rPr lang="fr-FR" dirty="0"/>
              <a:t>– Informe la couche supérieure en cas de problème de </a:t>
            </a:r>
            <a:r>
              <a:rPr lang="fr-FR" dirty="0" smtClean="0"/>
              <a:t>transmission physique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– Supports de transmission (médias)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fils torsadés, câbles coaxiaux, fibres optiques, ondes radioélectriques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82517" y="1222351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La couche physique</a:t>
            </a:r>
            <a:endParaRPr lang="fr-FR" b="1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Rôle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– Assure la transmission sans erreur d’un bloc de </a:t>
            </a:r>
            <a:r>
              <a:rPr lang="fr-FR" dirty="0" smtClean="0"/>
              <a:t>données (trame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– Permet le transfert fiable d’informations entre </a:t>
            </a:r>
            <a:r>
              <a:rPr lang="fr-FR" dirty="0" smtClean="0"/>
              <a:t>systèmes connectés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– Divise les données sous forme de trames transmissibles.</a:t>
            </a:r>
          </a:p>
          <a:p>
            <a:pPr marL="0" indent="0">
              <a:buNone/>
            </a:pPr>
            <a:r>
              <a:rPr lang="fr-FR" dirty="0"/>
              <a:t>– Détecte les erreurs de transmission et provoque </a:t>
            </a:r>
            <a:r>
              <a:rPr lang="fr-FR" dirty="0" smtClean="0"/>
              <a:t>éventuellement </a:t>
            </a:r>
            <a:r>
              <a:rPr lang="fr-FR" dirty="0"/>
              <a:t>la correction ou la retransmission.</a:t>
            </a:r>
          </a:p>
          <a:p>
            <a:pPr marL="0" indent="0">
              <a:buNone/>
            </a:pPr>
            <a:r>
              <a:rPr lang="fr-FR" dirty="0"/>
              <a:t>– Régule l’accès au média le flux d’informations sur la liaison.</a:t>
            </a:r>
          </a:p>
          <a:p>
            <a:r>
              <a:rPr lang="fr-FR" b="1" dirty="0"/>
              <a:t>• Contenu : elle comporte 2 sous couches</a:t>
            </a:r>
          </a:p>
          <a:p>
            <a:pPr marL="0" indent="0">
              <a:buNone/>
            </a:pPr>
            <a:r>
              <a:rPr lang="fr-FR" dirty="0"/>
              <a:t>– MAC : Medium Access Control</a:t>
            </a:r>
          </a:p>
          <a:p>
            <a:pPr marL="274320" lvl="1" indent="0">
              <a:buNone/>
            </a:pPr>
            <a:r>
              <a:rPr lang="fr-FR" dirty="0"/>
              <a:t>• Règles d’accès au support de transmission.</a:t>
            </a:r>
          </a:p>
          <a:p>
            <a:pPr marL="0" indent="0">
              <a:buNone/>
            </a:pPr>
            <a:r>
              <a:rPr lang="fr-FR" dirty="0"/>
              <a:t>– LLC : Link Layer Control</a:t>
            </a:r>
          </a:p>
          <a:p>
            <a:pPr marL="274320" lvl="1" indent="0">
              <a:buNone/>
            </a:pPr>
            <a:r>
              <a:rPr lang="fr-FR" dirty="0"/>
              <a:t>• Gère le flux des informations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61872" y="977652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2. La </a:t>
            </a:r>
            <a:r>
              <a:rPr lang="fr-FR" b="1" dirty="0"/>
              <a:t>couche liaison</a:t>
            </a:r>
            <a:endParaRPr lang="fr-FR" b="1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2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44710"/>
            <a:ext cx="8595360" cy="4351337"/>
          </a:xfrm>
        </p:spPr>
        <p:txBody>
          <a:bodyPr/>
          <a:lstStyle/>
          <a:p>
            <a:r>
              <a:rPr lang="fr-FR" b="1" dirty="0" smtClean="0"/>
              <a:t> </a:t>
            </a:r>
            <a:r>
              <a:rPr lang="fr-FR" b="1" dirty="0"/>
              <a:t>Rôle</a:t>
            </a:r>
          </a:p>
          <a:p>
            <a:pPr marL="0" indent="0">
              <a:buNone/>
            </a:pPr>
            <a:r>
              <a:rPr lang="fr-FR" dirty="0"/>
              <a:t>– Fournit les fonctions applicatives de haut niveau.</a:t>
            </a:r>
          </a:p>
          <a:p>
            <a:pPr marL="0" indent="0">
              <a:buNone/>
            </a:pPr>
            <a:r>
              <a:rPr lang="fr-FR" dirty="0"/>
              <a:t>– Donne du sens à l’information transmise.</a:t>
            </a:r>
          </a:p>
          <a:p>
            <a:pPr marL="274320" lvl="1" indent="0">
              <a:buNone/>
            </a:pPr>
            <a:r>
              <a:rPr lang="fr-FR" dirty="0"/>
              <a:t>• Définit les mécanismes communs aux applications réparties et </a:t>
            </a:r>
            <a:r>
              <a:rPr lang="fr-FR" dirty="0" smtClean="0"/>
              <a:t>la </a:t>
            </a:r>
            <a:r>
              <a:rPr lang="fr-FR" dirty="0"/>
              <a:t>signification des informations échangées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20472" y="1209472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3. La </a:t>
            </a:r>
            <a:r>
              <a:rPr lang="fr-FR" b="1" dirty="0"/>
              <a:t>couche application</a:t>
            </a:r>
            <a:endParaRPr lang="fr-FR" b="1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Un contrôleur de moteur communique une vitesse </a:t>
            </a:r>
            <a:r>
              <a:rPr lang="fr-FR" dirty="0" smtClean="0"/>
              <a:t>en tours/min</a:t>
            </a:r>
            <a:r>
              <a:rPr lang="fr-FR" dirty="0"/>
              <a:t>, alors qu’on s’attendait à des tours/s</a:t>
            </a:r>
          </a:p>
          <a:p>
            <a:r>
              <a:rPr lang="fr-FR" dirty="0" smtClean="0"/>
              <a:t>Pendant </a:t>
            </a:r>
            <a:r>
              <a:rPr lang="fr-FR" dirty="0"/>
              <a:t>le fonctionnement d’une presse hydraulique, </a:t>
            </a:r>
            <a:r>
              <a:rPr lang="fr-FR" dirty="0" smtClean="0"/>
              <a:t>on constate </a:t>
            </a:r>
            <a:r>
              <a:rPr lang="fr-FR" dirty="0"/>
              <a:t>des problèmes de transmission entre un automate </a:t>
            </a:r>
            <a:r>
              <a:rPr lang="fr-FR" dirty="0" smtClean="0"/>
              <a:t>et </a:t>
            </a:r>
            <a:r>
              <a:rPr lang="fr-FR" dirty="0"/>
              <a:t>un bornier d’entrées sorties sur </a:t>
            </a:r>
            <a:r>
              <a:rPr lang="fr-FR" dirty="0" err="1"/>
              <a:t>Profibus</a:t>
            </a:r>
            <a:r>
              <a:rPr lang="fr-FR" dirty="0"/>
              <a:t>.</a:t>
            </a:r>
          </a:p>
          <a:p>
            <a:r>
              <a:rPr lang="fr-FR" dirty="0" smtClean="0"/>
              <a:t>Un </a:t>
            </a:r>
            <a:r>
              <a:rPr lang="fr-FR" dirty="0"/>
              <a:t>automate essaie sans succès de communiquer </a:t>
            </a:r>
            <a:r>
              <a:rPr lang="fr-FR" dirty="0" smtClean="0"/>
              <a:t>via </a:t>
            </a:r>
            <a:r>
              <a:rPr lang="fr-FR" dirty="0" err="1" smtClean="0"/>
              <a:t>CanOpen</a:t>
            </a:r>
            <a:r>
              <a:rPr lang="fr-FR" dirty="0" smtClean="0"/>
              <a:t> </a:t>
            </a:r>
            <a:r>
              <a:rPr lang="fr-FR" dirty="0"/>
              <a:t>avec un bornier en utilisant l’adresse 8, mais </a:t>
            </a:r>
            <a:r>
              <a:rPr lang="fr-FR" dirty="0" smtClean="0"/>
              <a:t>le bornier </a:t>
            </a:r>
            <a:r>
              <a:rPr lang="fr-FR" dirty="0"/>
              <a:t>possède l’adresse 12</a:t>
            </a:r>
            <a:r>
              <a:rPr lang="fr-FR" dirty="0" smtClean="0"/>
              <a:t>.</a:t>
            </a:r>
          </a:p>
          <a:p>
            <a:r>
              <a:rPr lang="fr-FR" dirty="0" smtClean="0"/>
              <a:t>Une commande est envoyé par RS232 sur le port Com1 , alors que celle-ci est envoyé par le port Com2</a:t>
            </a:r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35105" y="1157957"/>
            <a:ext cx="377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Quelle couche est concernée ?</a:t>
            </a:r>
            <a:endParaRPr lang="fr-FR" b="1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30627" y="1016289"/>
            <a:ext cx="663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Quelques technologies utilisées comme bus de terrain</a:t>
            </a:r>
            <a:endParaRPr lang="fr-F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8" y="1515012"/>
            <a:ext cx="9236432" cy="5003913"/>
          </a:xfrm>
          <a:prstGeom prst="rect">
            <a:avLst/>
          </a:prstGeom>
        </p:spPr>
      </p:pic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7" y="920793"/>
            <a:ext cx="7250806" cy="5332715"/>
          </a:xfrm>
          <a:prstGeom prst="rect">
            <a:avLst/>
          </a:prstGeom>
        </p:spPr>
      </p:pic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347989" y="6194842"/>
            <a:ext cx="8244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Les différents niveaux d’abstraction dans un environnement industriel intégré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845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1. Le niveau Entreprise (niveau 3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fr-FR" dirty="0"/>
              <a:t>On trouve à ce niveau des services de gestion tel que : </a:t>
            </a:r>
          </a:p>
          <a:p>
            <a:r>
              <a:rPr lang="fr-FR" dirty="0" smtClean="0"/>
              <a:t>La </a:t>
            </a:r>
            <a:r>
              <a:rPr lang="fr-FR" dirty="0"/>
              <a:t>gestion </a:t>
            </a:r>
            <a:r>
              <a:rPr lang="fr-FR" dirty="0" smtClean="0"/>
              <a:t>commerciale</a:t>
            </a:r>
            <a:r>
              <a:rPr lang="fr-FR" dirty="0"/>
              <a:t>, </a:t>
            </a:r>
          </a:p>
          <a:p>
            <a:r>
              <a:rPr lang="fr-FR" dirty="0"/>
              <a:t>La gestion du personnel, </a:t>
            </a:r>
          </a:p>
          <a:p>
            <a:r>
              <a:rPr lang="fr-FR" dirty="0"/>
              <a:t>La gestion financière, …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27</a:t>
            </a:fld>
            <a:endParaRPr lang="fr-FR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7972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2. Le </a:t>
            </a:r>
            <a:r>
              <a:rPr lang="fr-FR" b="1" dirty="0"/>
              <a:t>niveau </a:t>
            </a:r>
            <a:r>
              <a:rPr lang="fr-FR" b="1" dirty="0" smtClean="0"/>
              <a:t>Usine </a:t>
            </a:r>
            <a:r>
              <a:rPr lang="fr-FR" b="1" dirty="0"/>
              <a:t>(niveau 2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fr-FR" dirty="0"/>
              <a:t>Ce niveau englobe des tâches de gestion de la production tel que : </a:t>
            </a:r>
          </a:p>
          <a:p>
            <a:r>
              <a:rPr lang="fr-FR" dirty="0"/>
              <a:t>La GPAO : gestion de production assistée par ordinateur, </a:t>
            </a:r>
          </a:p>
          <a:p>
            <a:r>
              <a:rPr lang="fr-FR" dirty="0"/>
              <a:t>La CFAO : Contrôle de fabrication  assisté par ordinateur, </a:t>
            </a:r>
          </a:p>
          <a:p>
            <a:r>
              <a:rPr lang="fr-FR" dirty="0"/>
              <a:t>La CAO : Conception assisté par ordinateur, </a:t>
            </a:r>
          </a:p>
          <a:p>
            <a:r>
              <a:rPr lang="fr-FR" dirty="0"/>
              <a:t>Des services de transport, </a:t>
            </a:r>
          </a:p>
          <a:p>
            <a:r>
              <a:rPr lang="fr-FR" dirty="0"/>
              <a:t>Le contrôle de qualité,….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28</a:t>
            </a:fld>
            <a:endParaRPr lang="fr-FR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1690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3. Le niveau atelier ou cellule (niveau 1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fr-FR" dirty="0"/>
              <a:t>Contient </a:t>
            </a:r>
            <a:r>
              <a:rPr lang="fr-FR" dirty="0" smtClean="0"/>
              <a:t>plusieurs sections de </a:t>
            </a:r>
            <a:r>
              <a:rPr lang="fr-FR" dirty="0"/>
              <a:t>fabrication, de vision, de supervision, </a:t>
            </a:r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robots, </a:t>
            </a:r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automates, …etc.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29</a:t>
            </a:fld>
            <a:endParaRPr lang="fr-FR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1766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Réseau industriel</a:t>
            </a:r>
          </a:p>
          <a:p>
            <a:pPr marL="0" indent="0">
              <a:buNone/>
            </a:pPr>
            <a:r>
              <a:rPr lang="fr-FR" dirty="0" smtClean="0"/>
              <a:t>1. Principes </a:t>
            </a:r>
            <a:r>
              <a:rPr lang="fr-FR" dirty="0"/>
              <a:t>de base similaires aux réseaux informatiques.</a:t>
            </a:r>
          </a:p>
          <a:p>
            <a:pPr marL="274320" lvl="1" indent="0">
              <a:buNone/>
            </a:pPr>
            <a:r>
              <a:rPr lang="fr-FR" dirty="0"/>
              <a:t>• Un seul câble permet de transmettre de </a:t>
            </a:r>
            <a:r>
              <a:rPr lang="fr-FR" dirty="0" smtClean="0"/>
              <a:t>nombreuses informations </a:t>
            </a:r>
            <a:r>
              <a:rPr lang="fr-FR" dirty="0"/>
              <a:t>codées sous forme binaire.</a:t>
            </a:r>
          </a:p>
          <a:p>
            <a:pPr marL="0" indent="0">
              <a:buNone/>
            </a:pPr>
            <a:r>
              <a:rPr lang="fr-FR" dirty="0" smtClean="0"/>
              <a:t>2. Caractéristiques </a:t>
            </a:r>
            <a:r>
              <a:rPr lang="fr-FR" dirty="0"/>
              <a:t>particulières pour répondre </a:t>
            </a:r>
            <a:r>
              <a:rPr lang="fr-FR" dirty="0" smtClean="0"/>
              <a:t>aux exigences industrielles.</a:t>
            </a:r>
          </a:p>
          <a:p>
            <a:pPr marL="0" indent="0">
              <a:buNone/>
            </a:pPr>
            <a:r>
              <a:rPr lang="fr-FR" dirty="0" smtClean="0"/>
              <a:t>3. </a:t>
            </a:r>
            <a:r>
              <a:rPr lang="fr-FR" dirty="0"/>
              <a:t>Raccordement des électroniques </a:t>
            </a:r>
            <a:r>
              <a:rPr lang="fr-FR" dirty="0" smtClean="0"/>
              <a:t>réparties, où chaque </a:t>
            </a:r>
            <a:r>
              <a:rPr lang="fr-FR" dirty="0"/>
              <a:t>électronique doit savoir dialoguer en utilisant </a:t>
            </a:r>
            <a:r>
              <a:rPr lang="fr-FR" dirty="0" smtClean="0"/>
              <a:t>le protocole </a:t>
            </a:r>
            <a:r>
              <a:rPr lang="fr-FR" dirty="0"/>
              <a:t>du bus de terrain.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3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/>
              <a:t>1. Réseaux locaux </a:t>
            </a:r>
            <a:r>
              <a:rPr lang="fr-FR" sz="1800" b="1" dirty="0" smtClean="0"/>
              <a:t>industriels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9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46534" cy="4351337"/>
          </a:xfrm>
        </p:spPr>
        <p:txBody>
          <a:bodyPr>
            <a:normAutofit/>
          </a:bodyPr>
          <a:lstStyle/>
          <a:p>
            <a:r>
              <a:rPr lang="fr-FR" b="1" dirty="0"/>
              <a:t>4. Le niveau terrain (niveau 0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fr-FR" dirty="0"/>
              <a:t>C’est le niveau le plus bas, qui contient les équipements de fabrication </a:t>
            </a:r>
            <a:r>
              <a:rPr lang="fr-FR" dirty="0" smtClean="0"/>
              <a:t>proprement </a:t>
            </a:r>
            <a:r>
              <a:rPr lang="fr-FR" dirty="0"/>
              <a:t>dite tel que :</a:t>
            </a:r>
          </a:p>
          <a:p>
            <a:r>
              <a:rPr lang="fr-FR" dirty="0" smtClean="0"/>
              <a:t>Les </a:t>
            </a:r>
            <a:r>
              <a:rPr lang="fr-FR" dirty="0"/>
              <a:t>machines automatisées de production qui sont des </a:t>
            </a:r>
            <a:r>
              <a:rPr lang="fr-FR" dirty="0" smtClean="0"/>
              <a:t>machines programmables </a:t>
            </a:r>
            <a:r>
              <a:rPr lang="fr-FR" dirty="0"/>
              <a:t>qui peuvent selon le programme chargé exécuter des </a:t>
            </a:r>
            <a:r>
              <a:rPr lang="fr-FR" dirty="0" smtClean="0"/>
              <a:t>tâches complexes </a:t>
            </a:r>
            <a:r>
              <a:rPr lang="fr-FR" dirty="0"/>
              <a:t>sans intervention humaine, </a:t>
            </a:r>
          </a:p>
          <a:p>
            <a:r>
              <a:rPr lang="fr-FR" dirty="0" smtClean="0"/>
              <a:t>Les </a:t>
            </a:r>
            <a:r>
              <a:rPr lang="fr-FR" dirty="0"/>
              <a:t>capteurs qui sont des instruments de mesure qui peuvent fournir à </a:t>
            </a:r>
            <a:r>
              <a:rPr lang="fr-FR" dirty="0" smtClean="0"/>
              <a:t>des machines </a:t>
            </a:r>
            <a:r>
              <a:rPr lang="fr-FR" dirty="0"/>
              <a:t>intelligentes </a:t>
            </a:r>
            <a:r>
              <a:rPr lang="fr-FR" dirty="0" smtClean="0"/>
              <a:t>des informations </a:t>
            </a:r>
            <a:r>
              <a:rPr lang="fr-FR" dirty="0"/>
              <a:t>telle que la température, la pression, la tension, la </a:t>
            </a:r>
            <a:r>
              <a:rPr lang="fr-FR" dirty="0" smtClean="0"/>
              <a:t>couleur, </a:t>
            </a:r>
            <a:r>
              <a:rPr lang="fr-FR" dirty="0"/>
              <a:t>…</a:t>
            </a:r>
            <a:r>
              <a:rPr lang="fr-FR" dirty="0" err="1"/>
              <a:t>etc</a:t>
            </a:r>
            <a:r>
              <a:rPr lang="fr-FR" dirty="0"/>
              <a:t> </a:t>
            </a:r>
          </a:p>
          <a:p>
            <a:r>
              <a:rPr lang="fr-FR" dirty="0" smtClean="0"/>
              <a:t>Les </a:t>
            </a:r>
            <a:r>
              <a:rPr lang="fr-FR" dirty="0"/>
              <a:t>actionneurs qui sont des instruments qui peuvent être activés par des </a:t>
            </a:r>
            <a:r>
              <a:rPr lang="fr-FR" dirty="0" smtClean="0"/>
              <a:t>machines </a:t>
            </a:r>
            <a:r>
              <a:rPr lang="fr-FR" dirty="0"/>
              <a:t>intelligentes tel que les vannes, les interrupteurs, </a:t>
            </a:r>
            <a:r>
              <a:rPr lang="fr-FR" dirty="0" smtClean="0"/>
              <a:t>les alarmes</a:t>
            </a:r>
            <a:r>
              <a:rPr lang="fr-FR" dirty="0"/>
              <a:t>,…</a:t>
            </a:r>
            <a:r>
              <a:rPr lang="fr-FR" dirty="0" err="1"/>
              <a:t>etc</a:t>
            </a:r>
            <a:r>
              <a:rPr lang="fr-FR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30</a:t>
            </a:fld>
            <a:endParaRPr lang="fr-FR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2868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31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21" y="871135"/>
            <a:ext cx="7996464" cy="5100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7989" y="6194842"/>
            <a:ext cx="8244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Hiérarchie des réseau industriels selon Schneider Electric </a:t>
            </a:r>
            <a:endParaRPr lang="fr-FR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24116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32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86" y="1479460"/>
            <a:ext cx="9163257" cy="41797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2617" y="6099730"/>
            <a:ext cx="621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231F20"/>
                </a:solidFill>
                <a:latin typeface="+mj-lt"/>
              </a:rPr>
              <a:t>Les besoins et les contraintes de </a:t>
            </a:r>
            <a:r>
              <a:rPr lang="fr-FR" dirty="0" smtClean="0">
                <a:solidFill>
                  <a:srgbClr val="231F20"/>
                </a:solidFill>
                <a:latin typeface="+mj-lt"/>
              </a:rPr>
              <a:t>communication des RLI</a:t>
            </a:r>
            <a:endParaRPr lang="fr-FR" dirty="0">
              <a:latin typeface="+mj-lt"/>
            </a:endParaRP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1800" b="1" dirty="0" smtClean="0"/>
              <a:t>3</a:t>
            </a:r>
            <a:r>
              <a:rPr lang="fr-FR" sz="1800" b="1" dirty="0"/>
              <a:t>. Classification des bus de terrain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57560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</a:t>
            </a:r>
            <a:br>
              <a:rPr lang="fr-FR" dirty="0" smtClean="0"/>
            </a:br>
            <a:r>
              <a:rPr lang="fr-FR" dirty="0" smtClean="0"/>
              <a:t>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51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terme «</a:t>
            </a:r>
            <a:r>
              <a:rPr lang="fr-FR" dirty="0">
                <a:solidFill>
                  <a:srgbClr val="FF0000"/>
                </a:solidFill>
              </a:rPr>
              <a:t>bus de terrain</a:t>
            </a:r>
            <a:r>
              <a:rPr lang="fr-FR" dirty="0"/>
              <a:t>» a été utilisé depuis des dizaines d'années alors que les </a:t>
            </a:r>
            <a:r>
              <a:rPr lang="fr-FR" dirty="0">
                <a:solidFill>
                  <a:srgbClr val="FF0000"/>
                </a:solidFill>
              </a:rPr>
              <a:t>réseaux de communication industriels</a:t>
            </a:r>
            <a:r>
              <a:rPr lang="fr-FR" dirty="0"/>
              <a:t> étaient en constantes évolution.</a:t>
            </a:r>
          </a:p>
          <a:p>
            <a:r>
              <a:rPr lang="fr-FR" dirty="0"/>
              <a:t>Par conséquent, ce terme a été utilisé (et sera utilisé) pour désigner beaucoup de choses différentes de telle façon qu'il devient difficile de bien comprendre ce qu'il signifie de nos jours.</a:t>
            </a:r>
          </a:p>
          <a:p>
            <a:r>
              <a:rPr lang="fr-FR" dirty="0"/>
              <a:t>(Et plus généralement, quelles sont les notions comprises dans les terme «bus» ou «bus de données» ?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«bus» constitue t'il un «réseau» ?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«réseau» est il un «bus» ?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que peut on penser du terme «réseau de terrain» utilisé en lieu et place du terme «bus de terrain» ?</a:t>
            </a:r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4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/>
              <a:t>1. Réseaux locaux </a:t>
            </a:r>
            <a:r>
              <a:rPr lang="fr-FR" sz="1800" b="1" dirty="0" smtClean="0"/>
              <a:t>industriels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0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17" y="1613646"/>
            <a:ext cx="8595360" cy="4351337"/>
          </a:xfrm>
        </p:spPr>
        <p:txBody>
          <a:bodyPr>
            <a:normAutofit/>
          </a:bodyPr>
          <a:lstStyle/>
          <a:p>
            <a:r>
              <a:rPr lang="fr-FR" b="1" dirty="0"/>
              <a:t>Gestion automatisée </a:t>
            </a:r>
          </a:p>
          <a:p>
            <a:pPr marL="0" indent="0">
              <a:buNone/>
            </a:pPr>
            <a:r>
              <a:rPr lang="fr-FR" dirty="0"/>
              <a:t>– du chauffage</a:t>
            </a:r>
          </a:p>
          <a:p>
            <a:pPr marL="0" indent="0">
              <a:buNone/>
            </a:pPr>
            <a:r>
              <a:rPr lang="fr-FR" dirty="0"/>
              <a:t>– de la ventilation</a:t>
            </a:r>
          </a:p>
          <a:p>
            <a:pPr marL="0" indent="0">
              <a:buNone/>
            </a:pPr>
            <a:r>
              <a:rPr lang="fr-FR" dirty="0"/>
              <a:t>– de l’accès</a:t>
            </a:r>
          </a:p>
          <a:p>
            <a:pPr marL="0" indent="0">
              <a:buNone/>
            </a:pPr>
            <a:r>
              <a:rPr lang="fr-FR" dirty="0"/>
              <a:t>– de l’éclairage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Surveillance et pilotage </a:t>
            </a:r>
          </a:p>
          <a:p>
            <a:pPr marL="0" indent="0">
              <a:buNone/>
            </a:pPr>
            <a:r>
              <a:rPr lang="fr-FR" dirty="0" smtClean="0"/>
              <a:t>Exemple de processus chimiques</a:t>
            </a:r>
            <a:r>
              <a:rPr lang="fr-FR" dirty="0"/>
              <a:t>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326" y="1605847"/>
            <a:ext cx="3331475" cy="2183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90" y="4200525"/>
            <a:ext cx="4424663" cy="2218138"/>
          </a:xfrm>
          <a:prstGeom prst="rect">
            <a:avLst/>
          </a:prstGeom>
        </p:spPr>
      </p:pic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/>
              <a:t>1. Réseaux locaux </a:t>
            </a:r>
            <a:r>
              <a:rPr lang="fr-FR" sz="1800" b="1" dirty="0" smtClean="0"/>
              <a:t>industriels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4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90" y="1207450"/>
            <a:ext cx="8595360" cy="4351337"/>
          </a:xfrm>
        </p:spPr>
        <p:txBody>
          <a:bodyPr/>
          <a:lstStyle/>
          <a:p>
            <a:r>
              <a:rPr lang="fr-FR" dirty="0" smtClean="0"/>
              <a:t>Automatisation des machines </a:t>
            </a:r>
          </a:p>
          <a:p>
            <a:pPr marL="0" indent="0">
              <a:buNone/>
            </a:pPr>
            <a:r>
              <a:rPr lang="fr-FR" dirty="0" smtClean="0"/>
              <a:t>d’impressions (Imprimerie)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Automatisation d’une ligne de Production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6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/>
              <a:t>1. Réseaux locaux </a:t>
            </a:r>
            <a:r>
              <a:rPr lang="fr-FR" sz="1800" b="1" dirty="0" smtClean="0"/>
              <a:t>industriels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966" y="666191"/>
            <a:ext cx="6257389" cy="250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068" y="3299448"/>
            <a:ext cx="4407184" cy="3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91" y="1278697"/>
            <a:ext cx="9934852" cy="5011559"/>
          </a:xfrm>
          <a:prstGeom prst="rect">
            <a:avLst/>
          </a:prstGeom>
        </p:spPr>
      </p:pic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/>
              <a:t>1. Réseaux locaux </a:t>
            </a:r>
            <a:r>
              <a:rPr lang="fr-FR" sz="1800" b="1" dirty="0" smtClean="0"/>
              <a:t>industriels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Objectifs des bus de terrain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8</a:t>
            </a:fld>
            <a:endParaRPr lang="fr-FR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5011" y="781403"/>
            <a:ext cx="6640886" cy="4766410"/>
            <a:chOff x="2164976" y="1116106"/>
            <a:chExt cx="6640886" cy="47664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3235" y="1652587"/>
              <a:ext cx="6452627" cy="42299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64976" y="1116106"/>
              <a:ext cx="4881283" cy="1008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859741" y="57889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+mj-lt"/>
              </a:rPr>
              <a:t>Architectures 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centralisées</a:t>
            </a:r>
            <a:endParaRPr lang="fr-FR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9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Bus de Communication et Réseaux Industriels                                                                        T.AIT-IZEM                                               Licence Automatique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16F73D4-835D-4E62-8C6F-983A41D9AB0E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02" y="891957"/>
            <a:ext cx="3499727" cy="5577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78" y="3509962"/>
            <a:ext cx="5353050" cy="166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193" y="2253733"/>
            <a:ext cx="602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Architecture Centralisée </a:t>
            </a:r>
            <a:r>
              <a:rPr lang="fr-FR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000000"/>
                </a:solidFill>
              </a:rPr>
              <a:t>Câblage </a:t>
            </a:r>
            <a:r>
              <a:rPr lang="fr-FR" b="1" dirty="0">
                <a:solidFill>
                  <a:srgbClr val="000000"/>
                </a:solidFill>
              </a:rPr>
              <a:t>traditionnel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  <a:endParaRPr lang="fr-FR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9986"/>
            <a:ext cx="11292841" cy="460264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Réseaux locaux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industriels             </a:t>
            </a:r>
            <a:r>
              <a:rPr lang="fr-FR" sz="1800" b="1" dirty="0" smtClean="0"/>
              <a:t>2</a:t>
            </a:r>
            <a:r>
              <a:rPr lang="fr-FR" sz="1800" b="1" dirty="0"/>
              <a:t>. Objectifs des bus de terrain </a:t>
            </a:r>
            <a:r>
              <a:rPr lang="fr-FR" sz="1800" b="1" dirty="0" smtClean="0"/>
              <a:t>                     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Classification des bus de terrain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9736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694</TotalTime>
  <Words>1548</Words>
  <Application>Microsoft Office PowerPoint</Application>
  <PresentationFormat>Widescreen</PresentationFormat>
  <Paragraphs>261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Schoolbook</vt:lpstr>
      <vt:lpstr>Times New Roman</vt:lpstr>
      <vt:lpstr>Trebuchet MS</vt:lpstr>
      <vt:lpstr>Wingdings</vt:lpstr>
      <vt:lpstr>Wingdings 2</vt:lpstr>
      <vt:lpstr>View</vt:lpstr>
      <vt:lpstr>Chapitre 2 Bus de terrain et réseaux locaux industriels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 1. Réseaux locaux industriels             2. Objectifs des bus de terrain                      3. Classification des bus de terrain 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des réseaux</dc:title>
  <dc:creator>Tarek Ait Izem</dc:creator>
  <cp:lastModifiedBy>Tarek Ait Izem</cp:lastModifiedBy>
  <cp:revision>58</cp:revision>
  <dcterms:created xsi:type="dcterms:W3CDTF">2020-02-10T09:07:27Z</dcterms:created>
  <dcterms:modified xsi:type="dcterms:W3CDTF">2020-02-25T00:47:01Z</dcterms:modified>
</cp:coreProperties>
</file>