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4" r:id="rId15"/>
    <p:sldId id="269" r:id="rId16"/>
    <p:sldId id="275" r:id="rId17"/>
    <p:sldId id="270" r:id="rId18"/>
    <p:sldId id="271" r:id="rId19"/>
    <p:sldId id="272" r:id="rId20"/>
    <p:sldId id="273"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82510D-4782-4717-9908-E5AFE3406F3B}" type="datetimeFigureOut">
              <a:rPr lang="fr-FR" smtClean="0"/>
              <a:t>06/04/2020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48719B-59D8-45FE-A7A7-94BBA56F19A7}" type="slidenum">
              <a:rPr lang="fr-FR" smtClean="0"/>
              <a:t>‹N°›</a:t>
            </a:fld>
            <a:endParaRPr lang="fr-FR"/>
          </a:p>
        </p:txBody>
      </p:sp>
    </p:spTree>
    <p:extLst>
      <p:ext uri="{BB962C8B-B14F-4D97-AF65-F5344CB8AC3E}">
        <p14:creationId xmlns:p14="http://schemas.microsoft.com/office/powerpoint/2010/main" val="11932022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248719B-59D8-45FE-A7A7-94BBA56F19A7}" type="slidenum">
              <a:rPr lang="fr-FR" smtClean="0"/>
              <a:t>4</a:t>
            </a:fld>
            <a:endParaRPr lang="fr-FR"/>
          </a:p>
        </p:txBody>
      </p:sp>
    </p:spTree>
    <p:extLst>
      <p:ext uri="{BB962C8B-B14F-4D97-AF65-F5344CB8AC3E}">
        <p14:creationId xmlns:p14="http://schemas.microsoft.com/office/powerpoint/2010/main" val="2327049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6943DC36-EFE3-47E5-BDC0-A83DF2F475BB}"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C47C14BE-C4F7-4955-B280-1E933F1E218E}"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F2ACB656-F541-4472-AB48-2DE62BF2C3CF}"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3689DD49-1C1B-4BFE-9645-0C7F4CB5B31E}"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002F6B6-04C2-4DEB-BCC0-D32BF7A085DD}"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1222213A-4A56-4605-AAC7-1D544E7E3AE8}" type="datetime1">
              <a:rPr lang="fr-FR" smtClean="0"/>
              <a:t>06/04/2020</a:t>
            </a:fld>
            <a:endParaRPr lang="fr-BE"/>
          </a:p>
        </p:txBody>
      </p:sp>
      <p:sp>
        <p:nvSpPr>
          <p:cNvPr id="6" name="Espace réservé du pied de page 5"/>
          <p:cNvSpPr>
            <a:spLocks noGrp="1"/>
          </p:cNvSpPr>
          <p:nvPr>
            <p:ph type="ftr" sz="quarter" idx="11"/>
          </p:nvPr>
        </p:nvSpPr>
        <p:spPr/>
        <p:txBody>
          <a:bodyPr/>
          <a:lstStyle/>
          <a:p>
            <a:r>
              <a:rPr lang="fr-BE" smtClean="0"/>
              <a:t>Dr Nezzal abdeleiaziz</a:t>
            </a:r>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C1B6D42A-C3AE-4ED8-BC7C-735C96689E55}" type="datetime1">
              <a:rPr lang="fr-FR" smtClean="0"/>
              <a:t>06/04/2020</a:t>
            </a:fld>
            <a:endParaRPr lang="fr-BE"/>
          </a:p>
        </p:txBody>
      </p:sp>
      <p:sp>
        <p:nvSpPr>
          <p:cNvPr id="8" name="Espace réservé du pied de page 7"/>
          <p:cNvSpPr>
            <a:spLocks noGrp="1"/>
          </p:cNvSpPr>
          <p:nvPr>
            <p:ph type="ftr" sz="quarter" idx="11"/>
          </p:nvPr>
        </p:nvSpPr>
        <p:spPr/>
        <p:txBody>
          <a:bodyPr/>
          <a:lstStyle/>
          <a:p>
            <a:r>
              <a:rPr lang="fr-BE" smtClean="0"/>
              <a:t>Dr Nezzal abdeleiaziz</a:t>
            </a:r>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8D4D0586-4B94-445E-AD58-0434A7FA6D85}" type="datetime1">
              <a:rPr lang="fr-FR" smtClean="0"/>
              <a:t>06/04/2020</a:t>
            </a:fld>
            <a:endParaRPr lang="fr-BE"/>
          </a:p>
        </p:txBody>
      </p:sp>
      <p:sp>
        <p:nvSpPr>
          <p:cNvPr id="4" name="Espace réservé du pied de page 3"/>
          <p:cNvSpPr>
            <a:spLocks noGrp="1"/>
          </p:cNvSpPr>
          <p:nvPr>
            <p:ph type="ftr" sz="quarter" idx="11"/>
          </p:nvPr>
        </p:nvSpPr>
        <p:spPr/>
        <p:txBody>
          <a:bodyPr/>
          <a:lstStyle/>
          <a:p>
            <a:r>
              <a:rPr lang="fr-BE" smtClean="0"/>
              <a:t>Dr Nezzal abdeleiaziz</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DB053B6-1AE9-4D12-B409-BBD09244E634}" type="datetime1">
              <a:rPr lang="fr-FR" smtClean="0"/>
              <a:t>06/04/2020</a:t>
            </a:fld>
            <a:endParaRPr lang="fr-BE"/>
          </a:p>
        </p:txBody>
      </p:sp>
      <p:sp>
        <p:nvSpPr>
          <p:cNvPr id="3" name="Espace réservé du pied de page 2"/>
          <p:cNvSpPr>
            <a:spLocks noGrp="1"/>
          </p:cNvSpPr>
          <p:nvPr>
            <p:ph type="ftr" sz="quarter" idx="11"/>
          </p:nvPr>
        </p:nvSpPr>
        <p:spPr/>
        <p:txBody>
          <a:bodyPr/>
          <a:lstStyle/>
          <a:p>
            <a:r>
              <a:rPr lang="fr-BE" smtClean="0"/>
              <a:t>Dr Nezzal abdeleiaziz</a:t>
            </a:r>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F77092A-A6F9-4F3B-B766-9847921023E6}" type="datetime1">
              <a:rPr lang="fr-FR" smtClean="0"/>
              <a:t>06/04/2020</a:t>
            </a:fld>
            <a:endParaRPr lang="fr-BE"/>
          </a:p>
        </p:txBody>
      </p:sp>
      <p:sp>
        <p:nvSpPr>
          <p:cNvPr id="6" name="Espace réservé du pied de page 5"/>
          <p:cNvSpPr>
            <a:spLocks noGrp="1"/>
          </p:cNvSpPr>
          <p:nvPr>
            <p:ph type="ftr" sz="quarter" idx="11"/>
          </p:nvPr>
        </p:nvSpPr>
        <p:spPr/>
        <p:txBody>
          <a:bodyPr/>
          <a:lstStyle/>
          <a:p>
            <a:r>
              <a:rPr lang="fr-BE" smtClean="0"/>
              <a:t>Dr Nezzal abdeleiaziz</a:t>
            </a:r>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821FE2C-8928-4708-88D3-A4FFE2B3173F}" type="datetime1">
              <a:rPr lang="fr-FR" smtClean="0"/>
              <a:t>06/04/2020</a:t>
            </a:fld>
            <a:endParaRPr lang="fr-BE"/>
          </a:p>
        </p:txBody>
      </p:sp>
      <p:sp>
        <p:nvSpPr>
          <p:cNvPr id="6" name="Espace réservé du pied de page 5"/>
          <p:cNvSpPr>
            <a:spLocks noGrp="1"/>
          </p:cNvSpPr>
          <p:nvPr>
            <p:ph type="ftr" sz="quarter" idx="11"/>
          </p:nvPr>
        </p:nvSpPr>
        <p:spPr/>
        <p:txBody>
          <a:bodyPr/>
          <a:lstStyle/>
          <a:p>
            <a:r>
              <a:rPr lang="fr-BE" smtClean="0"/>
              <a:t>Dr Nezzal abdeleiaziz</a:t>
            </a:r>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2F056-F93A-4111-8998-5120835F1DFD}" type="datetime1">
              <a:rPr lang="fr-FR" smtClean="0"/>
              <a:t>06/04/2020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BE" smtClean="0"/>
              <a:t>Dr Nezzal abdeleiaziz</a:t>
            </a:r>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528" y="2130425"/>
            <a:ext cx="8134672" cy="1470025"/>
          </a:xfrm>
          <a:solidFill>
            <a:schemeClr val="accent2"/>
          </a:solidFill>
        </p:spPr>
        <p:txBody>
          <a:bodyPr>
            <a:noAutofit/>
          </a:bodyPr>
          <a:lstStyle/>
          <a:p>
            <a:r>
              <a:rPr lang="fr-FR" sz="3200" b="1" dirty="0"/>
              <a:t>Arrêté du </a:t>
            </a:r>
            <a:r>
              <a:rPr lang="fr-FR" sz="3200" b="1" dirty="0" smtClean="0"/>
              <a:t>10 novembre </a:t>
            </a:r>
            <a:r>
              <a:rPr lang="fr-FR" sz="3200" b="1" dirty="0"/>
              <a:t>2015 relatif à la surveillance </a:t>
            </a:r>
            <a:r>
              <a:rPr lang="fr-FR" sz="3200" b="1" dirty="0" smtClean="0"/>
              <a:t>médicale des </a:t>
            </a:r>
            <a:r>
              <a:rPr lang="fr-FR" sz="3200" b="1" dirty="0"/>
              <a:t>travailleurs exposés aux </a:t>
            </a:r>
            <a:r>
              <a:rPr lang="fr-FR" sz="3200" b="1" dirty="0" smtClean="0"/>
              <a:t>rayonnements ionisants</a:t>
            </a:r>
            <a:r>
              <a:rPr lang="fr-FR" sz="3200" b="1" dirty="0"/>
              <a:t>.</a:t>
            </a:r>
            <a:endParaRPr lang="fr-FR" sz="3200" dirty="0"/>
          </a:p>
        </p:txBody>
      </p:sp>
      <p:sp>
        <p:nvSpPr>
          <p:cNvPr id="3" name="Sous-titre 2"/>
          <p:cNvSpPr>
            <a:spLocks noGrp="1"/>
          </p:cNvSpPr>
          <p:nvPr>
            <p:ph type="subTitle" idx="1"/>
          </p:nvPr>
        </p:nvSpPr>
        <p:spPr>
          <a:xfrm>
            <a:off x="1371600" y="3886200"/>
            <a:ext cx="6400800" cy="622920"/>
          </a:xfrm>
        </p:spPr>
        <p:txBody>
          <a:bodyPr/>
          <a:lstStyle/>
          <a:p>
            <a:r>
              <a:rPr lang="fr-FR" dirty="0" smtClean="0"/>
              <a:t>Dr </a:t>
            </a:r>
            <a:r>
              <a:rPr lang="fr-FR" dirty="0" err="1" smtClean="0"/>
              <a:t>Nezzal</a:t>
            </a:r>
            <a:r>
              <a:rPr lang="fr-FR" dirty="0" smtClean="0"/>
              <a:t> </a:t>
            </a:r>
            <a:r>
              <a:rPr lang="fr-FR" dirty="0" err="1" smtClean="0"/>
              <a:t>abdelaziz</a:t>
            </a:r>
            <a:endParaRPr lang="fr-FR" dirty="0"/>
          </a:p>
        </p:txBody>
      </p:sp>
    </p:spTree>
    <p:extLst>
      <p:ext uri="{BB962C8B-B14F-4D97-AF65-F5344CB8AC3E}">
        <p14:creationId xmlns:p14="http://schemas.microsoft.com/office/powerpoint/2010/main" val="3929328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FFFF00"/>
          </a:solidFill>
        </p:spPr>
        <p:txBody>
          <a:bodyPr/>
          <a:lstStyle/>
          <a:p>
            <a:r>
              <a:rPr lang="fr-FR" dirty="0"/>
              <a:t>L'examen clinique</a:t>
            </a:r>
          </a:p>
        </p:txBody>
      </p:sp>
      <p:sp>
        <p:nvSpPr>
          <p:cNvPr id="3" name="Espace réservé du contenu 2"/>
          <p:cNvSpPr>
            <a:spLocks noGrp="1"/>
          </p:cNvSpPr>
          <p:nvPr>
            <p:ph idx="1"/>
          </p:nvPr>
        </p:nvSpPr>
        <p:spPr/>
        <p:txBody>
          <a:bodyPr>
            <a:normAutofit fontScale="55000" lnSpcReduction="20000"/>
          </a:bodyPr>
          <a:lstStyle/>
          <a:p>
            <a:r>
              <a:rPr lang="fr-FR" dirty="0" smtClean="0"/>
              <a:t>a </a:t>
            </a:r>
            <a:r>
              <a:rPr lang="fr-FR" dirty="0"/>
              <a:t>pour objet de </a:t>
            </a:r>
            <a:r>
              <a:rPr lang="fr-FR" dirty="0" smtClean="0"/>
              <a:t>dépister des </a:t>
            </a:r>
            <a:r>
              <a:rPr lang="fr-FR" dirty="0"/>
              <a:t>affections aiguës ou chroniques et </a:t>
            </a:r>
            <a:r>
              <a:rPr lang="fr-FR" dirty="0" smtClean="0"/>
              <a:t>d'apprécier l'importance </a:t>
            </a:r>
            <a:r>
              <a:rPr lang="fr-FR" dirty="0"/>
              <a:t>de leurs répercussions en fonction des </a:t>
            </a:r>
            <a:r>
              <a:rPr lang="fr-FR" dirty="0" smtClean="0"/>
              <a:t>risques dus </a:t>
            </a:r>
            <a:r>
              <a:rPr lang="fr-FR" dirty="0"/>
              <a:t>à </a:t>
            </a:r>
            <a:r>
              <a:rPr lang="fr-FR" dirty="0" smtClean="0"/>
              <a:t>l'exposition </a:t>
            </a:r>
            <a:r>
              <a:rPr lang="fr-FR" dirty="0"/>
              <a:t>aux rayonnements ionisants.</a:t>
            </a:r>
          </a:p>
          <a:p>
            <a:endParaRPr lang="fr-FR" dirty="0" smtClean="0"/>
          </a:p>
          <a:p>
            <a:pPr marL="514350" indent="-514350">
              <a:buFont typeface="+mj-lt"/>
              <a:buAutoNum type="arabicPeriod"/>
            </a:pPr>
            <a:r>
              <a:rPr lang="fr-FR" dirty="0" smtClean="0">
                <a:solidFill>
                  <a:srgbClr val="FF0000"/>
                </a:solidFill>
              </a:rPr>
              <a:t>En </a:t>
            </a:r>
            <a:r>
              <a:rPr lang="fr-FR" dirty="0">
                <a:solidFill>
                  <a:srgbClr val="FF0000"/>
                </a:solidFill>
              </a:rPr>
              <a:t>cas de risque </a:t>
            </a:r>
            <a:r>
              <a:rPr lang="fr-FR" dirty="0" smtClean="0">
                <a:solidFill>
                  <a:srgbClr val="FF0000"/>
                </a:solidFill>
              </a:rPr>
              <a:t>d'irradiation </a:t>
            </a:r>
            <a:r>
              <a:rPr lang="fr-FR" dirty="0">
                <a:solidFill>
                  <a:srgbClr val="FF0000"/>
                </a:solidFill>
              </a:rPr>
              <a:t>externe, </a:t>
            </a:r>
            <a:r>
              <a:rPr lang="fr-FR" dirty="0" smtClean="0"/>
              <a:t>l'examen est orienté </a:t>
            </a:r>
            <a:r>
              <a:rPr lang="fr-FR" dirty="0"/>
              <a:t>vers la recherche notamment des atteintes </a:t>
            </a:r>
            <a:r>
              <a:rPr lang="fr-FR" dirty="0" smtClean="0"/>
              <a:t>d'ordre hématologique</a:t>
            </a:r>
            <a:r>
              <a:rPr lang="fr-FR" dirty="0"/>
              <a:t>, ophtalmologique et dermatologique</a:t>
            </a:r>
            <a:r>
              <a:rPr lang="fr-FR" dirty="0" smtClean="0"/>
              <a:t>.</a:t>
            </a:r>
          </a:p>
          <a:p>
            <a:pPr marL="514350" indent="-514350">
              <a:buFont typeface="+mj-lt"/>
              <a:buAutoNum type="arabicPeriod"/>
            </a:pPr>
            <a:endParaRPr lang="fr-FR" dirty="0"/>
          </a:p>
          <a:p>
            <a:pPr marL="514350" indent="-514350">
              <a:buFont typeface="+mj-lt"/>
              <a:buAutoNum type="arabicPeriod"/>
            </a:pPr>
            <a:r>
              <a:rPr lang="fr-FR" dirty="0">
                <a:solidFill>
                  <a:srgbClr val="FF0000"/>
                </a:solidFill>
              </a:rPr>
              <a:t>En cas de risque de contamination interne, </a:t>
            </a:r>
            <a:r>
              <a:rPr lang="fr-FR" dirty="0" smtClean="0"/>
              <a:t>l'examen est orienté </a:t>
            </a:r>
            <a:r>
              <a:rPr lang="fr-FR" dirty="0"/>
              <a:t>vers la recherche des affections pouvant </a:t>
            </a:r>
            <a:r>
              <a:rPr lang="fr-FR" dirty="0" smtClean="0"/>
              <a:t>entraîner notamment </a:t>
            </a:r>
            <a:r>
              <a:rPr lang="fr-FR" dirty="0"/>
              <a:t>:</a:t>
            </a:r>
          </a:p>
          <a:p>
            <a:pPr marL="857250" lvl="1" indent="-457200">
              <a:buFont typeface="Wingdings" pitchFamily="2" charset="2"/>
              <a:buChar char="ü"/>
            </a:pPr>
            <a:r>
              <a:rPr lang="fr-FR" dirty="0" smtClean="0"/>
              <a:t>soit </a:t>
            </a:r>
            <a:r>
              <a:rPr lang="fr-FR" dirty="0"/>
              <a:t>une rétention importante du ou </a:t>
            </a:r>
            <a:r>
              <a:rPr lang="fr-FR" dirty="0" smtClean="0"/>
              <a:t>des radionucléides </a:t>
            </a:r>
            <a:r>
              <a:rPr lang="fr-FR" dirty="0"/>
              <a:t>au niveau des voies respiratoires ;</a:t>
            </a:r>
          </a:p>
          <a:p>
            <a:pPr marL="857250" lvl="1" indent="-457200">
              <a:buFont typeface="Wingdings" pitchFamily="2" charset="2"/>
              <a:buChar char="ü"/>
            </a:pPr>
            <a:r>
              <a:rPr lang="fr-FR" dirty="0" smtClean="0"/>
              <a:t>soit </a:t>
            </a:r>
            <a:r>
              <a:rPr lang="fr-FR" dirty="0"/>
              <a:t>une pénétration plus importante des </a:t>
            </a:r>
            <a:r>
              <a:rPr lang="fr-FR" dirty="0" smtClean="0"/>
              <a:t>contaminants au </a:t>
            </a:r>
            <a:r>
              <a:rPr lang="fr-FR" dirty="0"/>
              <a:t>niveau de la peau et des voies digestives ;</a:t>
            </a:r>
          </a:p>
          <a:p>
            <a:pPr marL="857250" lvl="1" indent="-457200">
              <a:buFont typeface="Wingdings" pitchFamily="2" charset="2"/>
              <a:buChar char="ü"/>
            </a:pPr>
            <a:r>
              <a:rPr lang="fr-FR" dirty="0" smtClean="0"/>
              <a:t>soit </a:t>
            </a:r>
            <a:r>
              <a:rPr lang="fr-FR" dirty="0"/>
              <a:t>un ralentissement de </a:t>
            </a:r>
            <a:r>
              <a:rPr lang="fr-FR" dirty="0" smtClean="0"/>
              <a:t>l'élimination </a:t>
            </a:r>
            <a:r>
              <a:rPr lang="fr-FR" dirty="0"/>
              <a:t>du ou </a:t>
            </a:r>
            <a:r>
              <a:rPr lang="fr-FR" dirty="0" smtClean="0"/>
              <a:t>des radionucléides </a:t>
            </a:r>
            <a:r>
              <a:rPr lang="fr-FR" dirty="0"/>
              <a:t>absorbés au niveau du foie ou du rein ;</a:t>
            </a:r>
          </a:p>
          <a:p>
            <a:pPr marL="857250" lvl="1" indent="-457200">
              <a:buFont typeface="Wingdings" pitchFamily="2" charset="2"/>
              <a:buChar char="ü"/>
            </a:pPr>
            <a:r>
              <a:rPr lang="fr-FR" dirty="0" smtClean="0"/>
              <a:t>soit </a:t>
            </a:r>
            <a:r>
              <a:rPr lang="fr-FR" dirty="0"/>
              <a:t>des difficultés de décontamination de la peau </a:t>
            </a:r>
            <a:r>
              <a:rPr lang="fr-FR" dirty="0" smtClean="0"/>
              <a:t>ou des </a:t>
            </a:r>
            <a:r>
              <a:rPr lang="fr-FR" dirty="0"/>
              <a:t>oreilles.</a:t>
            </a:r>
          </a:p>
        </p:txBody>
      </p:sp>
      <p:sp>
        <p:nvSpPr>
          <p:cNvPr id="4" name="Espace réservé de la date 3"/>
          <p:cNvSpPr>
            <a:spLocks noGrp="1"/>
          </p:cNvSpPr>
          <p:nvPr>
            <p:ph type="dt" sz="half" idx="10"/>
          </p:nvPr>
        </p:nvSpPr>
        <p:spPr/>
        <p:txBody>
          <a:bodyPr/>
          <a:lstStyle/>
          <a:p>
            <a:fld id="{80896850-9FFE-4097-98CC-FA01B0EBB3EF}"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10</a:t>
            </a:fld>
            <a:endParaRPr lang="fr-BE"/>
          </a:p>
        </p:txBody>
      </p:sp>
    </p:spTree>
    <p:extLst>
      <p:ext uri="{BB962C8B-B14F-4D97-AF65-F5344CB8AC3E}">
        <p14:creationId xmlns:p14="http://schemas.microsoft.com/office/powerpoint/2010/main" val="1835797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C00000"/>
          </a:solidFill>
        </p:spPr>
        <p:txBody>
          <a:bodyPr>
            <a:normAutofit/>
          </a:bodyPr>
          <a:lstStyle/>
          <a:p>
            <a:r>
              <a:rPr lang="fr-FR" b="1" dirty="0" smtClean="0"/>
              <a:t>III/ EXAMENS COMPLEMENTAIRES</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Il </a:t>
            </a:r>
            <a:r>
              <a:rPr lang="fr-FR" dirty="0"/>
              <a:t>est procédé avant </a:t>
            </a:r>
            <a:r>
              <a:rPr lang="fr-FR" dirty="0" smtClean="0"/>
              <a:t>l'affectation </a:t>
            </a:r>
            <a:r>
              <a:rPr lang="fr-FR" dirty="0"/>
              <a:t>au poste </a:t>
            </a:r>
            <a:r>
              <a:rPr lang="fr-FR" dirty="0" smtClean="0"/>
              <a:t>de travail </a:t>
            </a:r>
            <a:r>
              <a:rPr lang="fr-FR" dirty="0"/>
              <a:t>à des examens complémentaires suivants </a:t>
            </a:r>
            <a:r>
              <a:rPr lang="fr-FR" dirty="0" smtClean="0"/>
              <a:t>:</a:t>
            </a:r>
          </a:p>
          <a:p>
            <a:pPr marL="0" indent="0">
              <a:buNone/>
            </a:pPr>
            <a:endParaRPr lang="fr-FR" dirty="0"/>
          </a:p>
          <a:p>
            <a:pPr>
              <a:buFont typeface="Wingdings" pitchFamily="2" charset="2"/>
              <a:buChar char="Ø"/>
            </a:pPr>
            <a:r>
              <a:rPr lang="fr-FR" dirty="0" smtClean="0">
                <a:solidFill>
                  <a:srgbClr val="FF0000"/>
                </a:solidFill>
              </a:rPr>
              <a:t>un </a:t>
            </a:r>
            <a:r>
              <a:rPr lang="fr-FR" dirty="0">
                <a:solidFill>
                  <a:srgbClr val="FF0000"/>
                </a:solidFill>
              </a:rPr>
              <a:t>hémogramme complété, si besoin, par un </a:t>
            </a:r>
            <a:r>
              <a:rPr lang="fr-FR" dirty="0" smtClean="0">
                <a:solidFill>
                  <a:srgbClr val="FF0000"/>
                </a:solidFill>
              </a:rPr>
              <a:t>bilan hépatique </a:t>
            </a:r>
            <a:r>
              <a:rPr lang="fr-FR" dirty="0">
                <a:solidFill>
                  <a:srgbClr val="FF0000"/>
                </a:solidFill>
              </a:rPr>
              <a:t>et rénal </a:t>
            </a:r>
            <a:r>
              <a:rPr lang="fr-FR" dirty="0"/>
              <a:t>;</a:t>
            </a:r>
          </a:p>
          <a:p>
            <a:pPr>
              <a:buFont typeface="Wingdings" pitchFamily="2" charset="2"/>
              <a:buChar char="Ø"/>
            </a:pPr>
            <a:r>
              <a:rPr lang="fr-FR" dirty="0" smtClean="0">
                <a:solidFill>
                  <a:srgbClr val="FF0000"/>
                </a:solidFill>
              </a:rPr>
              <a:t>une </a:t>
            </a:r>
            <a:r>
              <a:rPr lang="fr-FR" dirty="0">
                <a:solidFill>
                  <a:srgbClr val="FF0000"/>
                </a:solidFill>
              </a:rPr>
              <a:t>radiographie standard pour les </a:t>
            </a:r>
            <a:r>
              <a:rPr lang="fr-FR" dirty="0" smtClean="0">
                <a:solidFill>
                  <a:srgbClr val="FF0000"/>
                </a:solidFill>
              </a:rPr>
              <a:t>travailleurs soumis </a:t>
            </a:r>
            <a:r>
              <a:rPr lang="fr-FR" dirty="0">
                <a:solidFill>
                  <a:srgbClr val="FF0000"/>
                </a:solidFill>
              </a:rPr>
              <a:t>à un risque de contamination interne complété </a:t>
            </a:r>
            <a:r>
              <a:rPr lang="fr-FR" dirty="0" smtClean="0">
                <a:solidFill>
                  <a:srgbClr val="FF0000"/>
                </a:solidFill>
              </a:rPr>
              <a:t>par des </a:t>
            </a:r>
            <a:r>
              <a:rPr lang="fr-FR" dirty="0">
                <a:solidFill>
                  <a:srgbClr val="FF0000"/>
                </a:solidFill>
              </a:rPr>
              <a:t>épreuves fonctionnelles respiratoires</a:t>
            </a:r>
            <a:r>
              <a:rPr lang="fr-FR" dirty="0"/>
              <a:t>.</a:t>
            </a:r>
          </a:p>
          <a:p>
            <a:endParaRPr lang="fr-FR" dirty="0" smtClean="0"/>
          </a:p>
          <a:p>
            <a:r>
              <a:rPr lang="fr-FR" dirty="0" smtClean="0"/>
              <a:t>A l'issue </a:t>
            </a:r>
            <a:r>
              <a:rPr lang="fr-FR" dirty="0"/>
              <a:t>de chaque examen médical, </a:t>
            </a:r>
            <a:r>
              <a:rPr lang="fr-FR" dirty="0" smtClean="0">
                <a:solidFill>
                  <a:srgbClr val="FF0000"/>
                </a:solidFill>
              </a:rPr>
              <a:t>le médecin </a:t>
            </a:r>
            <a:r>
              <a:rPr lang="fr-FR" dirty="0">
                <a:solidFill>
                  <a:srgbClr val="FF0000"/>
                </a:solidFill>
              </a:rPr>
              <a:t>du travail peut prescrire tout </a:t>
            </a:r>
            <a:r>
              <a:rPr lang="fr-FR" dirty="0" smtClean="0">
                <a:solidFill>
                  <a:srgbClr val="FF0000"/>
                </a:solidFill>
              </a:rPr>
              <a:t>examen complémentaire qu’il </a:t>
            </a:r>
            <a:r>
              <a:rPr lang="fr-FR" dirty="0">
                <a:solidFill>
                  <a:srgbClr val="FF0000"/>
                </a:solidFill>
              </a:rPr>
              <a:t>juge nécessaire pour établir </a:t>
            </a:r>
            <a:r>
              <a:rPr lang="fr-FR" dirty="0" smtClean="0">
                <a:solidFill>
                  <a:srgbClr val="FF0000"/>
                </a:solidFill>
              </a:rPr>
              <a:t>ses conclusions </a:t>
            </a:r>
            <a:r>
              <a:rPr lang="fr-FR" dirty="0">
                <a:solidFill>
                  <a:srgbClr val="FF0000"/>
                </a:solidFill>
              </a:rPr>
              <a:t>médicales</a:t>
            </a:r>
            <a:r>
              <a:rPr lang="fr-FR" dirty="0"/>
              <a:t>.</a:t>
            </a:r>
          </a:p>
        </p:txBody>
      </p:sp>
      <p:sp>
        <p:nvSpPr>
          <p:cNvPr id="4" name="Espace réservé de la date 3"/>
          <p:cNvSpPr>
            <a:spLocks noGrp="1"/>
          </p:cNvSpPr>
          <p:nvPr>
            <p:ph type="dt" sz="half" idx="10"/>
          </p:nvPr>
        </p:nvSpPr>
        <p:spPr/>
        <p:txBody>
          <a:bodyPr/>
          <a:lstStyle/>
          <a:p>
            <a:fld id="{1E5858A4-C682-4974-9A9A-9C5C49E258F9}"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11</a:t>
            </a:fld>
            <a:endParaRPr lang="fr-BE"/>
          </a:p>
        </p:txBody>
      </p:sp>
    </p:spTree>
    <p:extLst>
      <p:ext uri="{BB962C8B-B14F-4D97-AF65-F5344CB8AC3E}">
        <p14:creationId xmlns:p14="http://schemas.microsoft.com/office/powerpoint/2010/main" val="2153251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708920"/>
            <a:ext cx="8229600" cy="1143000"/>
          </a:xfrm>
          <a:solidFill>
            <a:srgbClr val="C00000"/>
          </a:solidFill>
        </p:spPr>
        <p:txBody>
          <a:bodyPr>
            <a:normAutofit fontScale="90000"/>
          </a:bodyPr>
          <a:lstStyle/>
          <a:p>
            <a:r>
              <a:rPr lang="fr-FR" b="1" dirty="0" smtClean="0"/>
              <a:t>IV/ MESURES </a:t>
            </a:r>
            <a:r>
              <a:rPr lang="fr-FR" b="1" dirty="0"/>
              <a:t>A PRENDRE EN CAS</a:t>
            </a:r>
            <a:br>
              <a:rPr lang="fr-FR" b="1" dirty="0"/>
            </a:br>
            <a:r>
              <a:rPr lang="fr-FR" b="1" dirty="0"/>
              <a:t>DE SUREXPOSITION AUX </a:t>
            </a:r>
            <a:r>
              <a:rPr lang="fr-FR" b="1" dirty="0" smtClean="0"/>
              <a:t> RI</a:t>
            </a:r>
            <a:endParaRPr lang="fr-FR" dirty="0"/>
          </a:p>
        </p:txBody>
      </p:sp>
      <p:sp>
        <p:nvSpPr>
          <p:cNvPr id="3" name="Espace réservé de la date 2"/>
          <p:cNvSpPr>
            <a:spLocks noGrp="1"/>
          </p:cNvSpPr>
          <p:nvPr>
            <p:ph type="dt" sz="half" idx="10"/>
          </p:nvPr>
        </p:nvSpPr>
        <p:spPr/>
        <p:txBody>
          <a:bodyPr/>
          <a:lstStyle/>
          <a:p>
            <a:fld id="{1D4AE40C-6F83-4202-9E80-AB4FFA20FFA3}" type="datetime1">
              <a:rPr lang="fr-FR" smtClean="0"/>
              <a:t>06/04/2020</a:t>
            </a:fld>
            <a:endParaRPr lang="fr-BE"/>
          </a:p>
        </p:txBody>
      </p:sp>
      <p:sp>
        <p:nvSpPr>
          <p:cNvPr id="4" name="Espace réservé du pied de page 3"/>
          <p:cNvSpPr>
            <a:spLocks noGrp="1"/>
          </p:cNvSpPr>
          <p:nvPr>
            <p:ph type="ftr" sz="quarter" idx="11"/>
          </p:nvPr>
        </p:nvSpPr>
        <p:spPr/>
        <p:txBody>
          <a:bodyPr/>
          <a:lstStyle/>
          <a:p>
            <a:r>
              <a:rPr lang="fr-BE" smtClean="0"/>
              <a:t>Dr Nezzal abdeleiaziz</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12</a:t>
            </a:fld>
            <a:endParaRPr lang="fr-BE"/>
          </a:p>
        </p:txBody>
      </p:sp>
    </p:spTree>
    <p:extLst>
      <p:ext uri="{BB962C8B-B14F-4D97-AF65-F5344CB8AC3E}">
        <p14:creationId xmlns:p14="http://schemas.microsoft.com/office/powerpoint/2010/main" val="30722998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507288" cy="5832648"/>
          </a:xfrm>
        </p:spPr>
        <p:txBody>
          <a:bodyPr>
            <a:normAutofit fontScale="62500" lnSpcReduction="20000"/>
          </a:bodyPr>
          <a:lstStyle/>
          <a:p>
            <a:r>
              <a:rPr lang="fr-FR" dirty="0" smtClean="0"/>
              <a:t>Devant </a:t>
            </a:r>
            <a:r>
              <a:rPr lang="fr-FR" dirty="0"/>
              <a:t>tout incident ou accident </a:t>
            </a:r>
            <a:r>
              <a:rPr lang="fr-FR" dirty="0" smtClean="0"/>
              <a:t>susceptible d'entrainer </a:t>
            </a:r>
            <a:r>
              <a:rPr lang="fr-FR" dirty="0"/>
              <a:t>une surexposition aux rayonnements ionisants</a:t>
            </a:r>
            <a:r>
              <a:rPr lang="fr-FR" dirty="0" smtClean="0"/>
              <a:t>, le </a:t>
            </a:r>
            <a:r>
              <a:rPr lang="fr-FR" dirty="0"/>
              <a:t>médecin du travail </a:t>
            </a:r>
            <a:r>
              <a:rPr lang="fr-FR" dirty="0" smtClean="0"/>
              <a:t>procède:</a:t>
            </a:r>
          </a:p>
          <a:p>
            <a:pPr lvl="1"/>
            <a:r>
              <a:rPr lang="fr-FR" b="1" dirty="0" smtClean="0">
                <a:solidFill>
                  <a:srgbClr val="FF0000"/>
                </a:solidFill>
              </a:rPr>
              <a:t>à l'examen </a:t>
            </a:r>
            <a:r>
              <a:rPr lang="fr-FR" b="1" dirty="0">
                <a:solidFill>
                  <a:srgbClr val="FF0000"/>
                </a:solidFill>
              </a:rPr>
              <a:t>médical </a:t>
            </a:r>
            <a:r>
              <a:rPr lang="fr-FR" b="1" dirty="0" smtClean="0">
                <a:solidFill>
                  <a:srgbClr val="FF0000"/>
                </a:solidFill>
              </a:rPr>
              <a:t>du travailleur </a:t>
            </a:r>
            <a:r>
              <a:rPr lang="fr-FR" b="1" dirty="0">
                <a:solidFill>
                  <a:srgbClr val="FF0000"/>
                </a:solidFill>
              </a:rPr>
              <a:t>concerné et prodigue des soins si nécessaire.</a:t>
            </a:r>
          </a:p>
          <a:p>
            <a:pPr lvl="1"/>
            <a:r>
              <a:rPr lang="fr-FR" b="1" dirty="0">
                <a:solidFill>
                  <a:srgbClr val="FF0000"/>
                </a:solidFill>
              </a:rPr>
              <a:t>En outre, </a:t>
            </a:r>
            <a:r>
              <a:rPr lang="fr-FR" b="1" dirty="0" smtClean="0">
                <a:solidFill>
                  <a:srgbClr val="FF0000"/>
                </a:solidFill>
              </a:rPr>
              <a:t>prescrit </a:t>
            </a:r>
            <a:r>
              <a:rPr lang="fr-FR" b="1" dirty="0">
                <a:solidFill>
                  <a:srgbClr val="FF0000"/>
                </a:solidFill>
              </a:rPr>
              <a:t>tout </a:t>
            </a:r>
            <a:r>
              <a:rPr lang="fr-FR" b="1" dirty="0" smtClean="0">
                <a:solidFill>
                  <a:srgbClr val="FF0000"/>
                </a:solidFill>
              </a:rPr>
              <a:t>examen complémentaire qu’il </a:t>
            </a:r>
            <a:r>
              <a:rPr lang="fr-FR" b="1" dirty="0">
                <a:solidFill>
                  <a:srgbClr val="FF0000"/>
                </a:solidFill>
              </a:rPr>
              <a:t>juge nécessaire.</a:t>
            </a:r>
          </a:p>
          <a:p>
            <a:endParaRPr lang="fr-FR" b="1" dirty="0" smtClean="0">
              <a:solidFill>
                <a:srgbClr val="FF0000"/>
              </a:solidFill>
            </a:endParaRPr>
          </a:p>
          <a:p>
            <a:r>
              <a:rPr lang="fr-FR" dirty="0" smtClean="0"/>
              <a:t>La </a:t>
            </a:r>
            <a:r>
              <a:rPr lang="fr-FR" dirty="0"/>
              <a:t>dose reçue par le travailleur est </a:t>
            </a:r>
            <a:r>
              <a:rPr lang="fr-FR" dirty="0" smtClean="0"/>
              <a:t>évaluée par </a:t>
            </a:r>
            <a:r>
              <a:rPr lang="fr-FR" dirty="0"/>
              <a:t>le service de dosimétrie compétent.</a:t>
            </a:r>
          </a:p>
          <a:p>
            <a:endParaRPr lang="fr-FR" dirty="0" smtClean="0"/>
          </a:p>
          <a:p>
            <a:r>
              <a:rPr lang="fr-FR" dirty="0" smtClean="0"/>
              <a:t>A l'issue </a:t>
            </a:r>
            <a:r>
              <a:rPr lang="fr-FR" dirty="0"/>
              <a:t>des investigations menées, </a:t>
            </a:r>
            <a:r>
              <a:rPr lang="fr-FR" b="1" dirty="0" smtClean="0">
                <a:solidFill>
                  <a:srgbClr val="FF0000"/>
                </a:solidFill>
              </a:rPr>
              <a:t>le médecin </a:t>
            </a:r>
            <a:r>
              <a:rPr lang="fr-FR" b="1" dirty="0">
                <a:solidFill>
                  <a:srgbClr val="FF0000"/>
                </a:solidFill>
              </a:rPr>
              <a:t>du travail jugera de </a:t>
            </a:r>
            <a:r>
              <a:rPr lang="fr-FR" b="1" dirty="0" smtClean="0">
                <a:solidFill>
                  <a:srgbClr val="FF0000"/>
                </a:solidFill>
              </a:rPr>
              <a:t>l'aptitude </a:t>
            </a:r>
            <a:r>
              <a:rPr lang="fr-FR" b="1" dirty="0">
                <a:solidFill>
                  <a:srgbClr val="FF0000"/>
                </a:solidFill>
              </a:rPr>
              <a:t>médicale </a:t>
            </a:r>
            <a:r>
              <a:rPr lang="fr-FR" b="1" dirty="0" smtClean="0">
                <a:solidFill>
                  <a:srgbClr val="FF0000"/>
                </a:solidFill>
              </a:rPr>
              <a:t>du travailleur </a:t>
            </a:r>
            <a:r>
              <a:rPr lang="fr-FR" b="1" dirty="0">
                <a:solidFill>
                  <a:srgbClr val="FF0000"/>
                </a:solidFill>
              </a:rPr>
              <a:t>et des modalités de la surveillance médicale </a:t>
            </a:r>
            <a:r>
              <a:rPr lang="fr-FR" b="1" dirty="0" smtClean="0">
                <a:solidFill>
                  <a:srgbClr val="FF0000"/>
                </a:solidFill>
              </a:rPr>
              <a:t>à laquelle </a:t>
            </a:r>
            <a:r>
              <a:rPr lang="fr-FR" b="1" dirty="0">
                <a:solidFill>
                  <a:srgbClr val="FF0000"/>
                </a:solidFill>
              </a:rPr>
              <a:t>il sera soumis</a:t>
            </a:r>
            <a:r>
              <a:rPr lang="fr-FR" b="1" dirty="0" smtClean="0">
                <a:solidFill>
                  <a:srgbClr val="FF0000"/>
                </a:solidFill>
              </a:rPr>
              <a:t>.</a:t>
            </a:r>
          </a:p>
          <a:p>
            <a:endParaRPr lang="fr-FR" dirty="0"/>
          </a:p>
          <a:p>
            <a:r>
              <a:rPr lang="fr-FR" b="1" dirty="0" smtClean="0">
                <a:solidFill>
                  <a:srgbClr val="FF0000"/>
                </a:solidFill>
              </a:rPr>
              <a:t>Le </a:t>
            </a:r>
            <a:r>
              <a:rPr lang="fr-FR" b="1" dirty="0">
                <a:solidFill>
                  <a:srgbClr val="FF0000"/>
                </a:solidFill>
              </a:rPr>
              <a:t>travailleur ne peut être affecté à </a:t>
            </a:r>
            <a:r>
              <a:rPr lang="fr-FR" b="1" dirty="0" smtClean="0">
                <a:solidFill>
                  <a:srgbClr val="FF0000"/>
                </a:solidFill>
              </a:rPr>
              <a:t>des travaux </a:t>
            </a:r>
            <a:r>
              <a:rPr lang="fr-FR" b="1" dirty="0">
                <a:solidFill>
                  <a:srgbClr val="FF0000"/>
                </a:solidFill>
              </a:rPr>
              <a:t>l’exposant aux rayonnements ionisants tant que </a:t>
            </a:r>
            <a:r>
              <a:rPr lang="fr-FR" b="1" dirty="0" smtClean="0">
                <a:solidFill>
                  <a:srgbClr val="FF0000"/>
                </a:solidFill>
              </a:rPr>
              <a:t>la dose </a:t>
            </a:r>
            <a:r>
              <a:rPr lang="fr-FR" b="1" dirty="0">
                <a:solidFill>
                  <a:srgbClr val="FF0000"/>
                </a:solidFill>
              </a:rPr>
              <a:t>reçue demeure supérieure à l’une des valeurs </a:t>
            </a:r>
            <a:r>
              <a:rPr lang="fr-FR" b="1" dirty="0" smtClean="0">
                <a:solidFill>
                  <a:srgbClr val="FF0000"/>
                </a:solidFill>
              </a:rPr>
              <a:t>limites de </a:t>
            </a:r>
            <a:r>
              <a:rPr lang="fr-FR" b="1" dirty="0">
                <a:solidFill>
                  <a:srgbClr val="FF0000"/>
                </a:solidFill>
              </a:rPr>
              <a:t>la période considérée.</a:t>
            </a:r>
          </a:p>
          <a:p>
            <a:endParaRPr lang="fr-FR" dirty="0" smtClean="0"/>
          </a:p>
          <a:p>
            <a:r>
              <a:rPr lang="fr-FR" b="1" dirty="0" smtClean="0">
                <a:solidFill>
                  <a:srgbClr val="FF0000"/>
                </a:solidFill>
              </a:rPr>
              <a:t>Le </a:t>
            </a:r>
            <a:r>
              <a:rPr lang="fr-FR" b="1" dirty="0">
                <a:solidFill>
                  <a:srgbClr val="FF0000"/>
                </a:solidFill>
              </a:rPr>
              <a:t>médecin du travail participe avec </a:t>
            </a:r>
            <a:r>
              <a:rPr lang="fr-FR" b="1" dirty="0" smtClean="0">
                <a:solidFill>
                  <a:srgbClr val="FF0000"/>
                </a:solidFill>
              </a:rPr>
              <a:t>la personne </a:t>
            </a:r>
            <a:r>
              <a:rPr lang="fr-FR" b="1" dirty="0">
                <a:solidFill>
                  <a:srgbClr val="FF0000"/>
                </a:solidFill>
              </a:rPr>
              <a:t>compétente en radioprotection à </a:t>
            </a:r>
            <a:r>
              <a:rPr lang="fr-FR" b="1" dirty="0" smtClean="0">
                <a:solidFill>
                  <a:srgbClr val="FF0000"/>
                </a:solidFill>
              </a:rPr>
              <a:t>l'enquête diligentée </a:t>
            </a:r>
            <a:r>
              <a:rPr lang="fr-FR" b="1" dirty="0">
                <a:solidFill>
                  <a:srgbClr val="FF0000"/>
                </a:solidFill>
              </a:rPr>
              <a:t>par </a:t>
            </a:r>
            <a:r>
              <a:rPr lang="fr-FR" b="1" dirty="0" smtClean="0">
                <a:solidFill>
                  <a:srgbClr val="FF0000"/>
                </a:solidFill>
              </a:rPr>
              <a:t>l'employeur </a:t>
            </a:r>
            <a:r>
              <a:rPr lang="fr-FR" dirty="0"/>
              <a:t>pour déterminer les causes </a:t>
            </a:r>
            <a:r>
              <a:rPr lang="fr-FR" dirty="0" smtClean="0"/>
              <a:t>et les </a:t>
            </a:r>
            <a:r>
              <a:rPr lang="fr-FR" dirty="0"/>
              <a:t>circonstances ayant été à </a:t>
            </a:r>
            <a:r>
              <a:rPr lang="fr-FR" dirty="0" smtClean="0"/>
              <a:t>l'origine </a:t>
            </a:r>
            <a:r>
              <a:rPr lang="fr-FR" dirty="0"/>
              <a:t>de la </a:t>
            </a:r>
            <a:r>
              <a:rPr lang="fr-FR" dirty="0" smtClean="0"/>
              <a:t>surexposition afin </a:t>
            </a:r>
            <a:r>
              <a:rPr lang="fr-FR" dirty="0"/>
              <a:t>que celle-ci cesse dans les plus brefs délais.</a:t>
            </a:r>
          </a:p>
        </p:txBody>
      </p:sp>
      <p:sp>
        <p:nvSpPr>
          <p:cNvPr id="2" name="Espace réservé de la date 1"/>
          <p:cNvSpPr>
            <a:spLocks noGrp="1"/>
          </p:cNvSpPr>
          <p:nvPr>
            <p:ph type="dt" sz="half" idx="10"/>
          </p:nvPr>
        </p:nvSpPr>
        <p:spPr/>
        <p:txBody>
          <a:bodyPr/>
          <a:lstStyle/>
          <a:p>
            <a:fld id="{046A57AB-526A-4DE7-8306-8A56B2DD5F68}" type="datetime1">
              <a:rPr lang="fr-FR" smtClean="0"/>
              <a:t>06/04/2020</a:t>
            </a:fld>
            <a:endParaRPr lang="fr-BE"/>
          </a:p>
        </p:txBody>
      </p:sp>
      <p:sp>
        <p:nvSpPr>
          <p:cNvPr id="4" name="Espace réservé du pied de page 3"/>
          <p:cNvSpPr>
            <a:spLocks noGrp="1"/>
          </p:cNvSpPr>
          <p:nvPr>
            <p:ph type="ftr" sz="quarter" idx="11"/>
          </p:nvPr>
        </p:nvSpPr>
        <p:spPr/>
        <p:txBody>
          <a:bodyPr/>
          <a:lstStyle/>
          <a:p>
            <a:r>
              <a:rPr lang="fr-BE" smtClean="0"/>
              <a:t>Dr Nezzal abdeleiaziz</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13</a:t>
            </a:fld>
            <a:endParaRPr lang="fr-BE"/>
          </a:p>
        </p:txBody>
      </p:sp>
    </p:spTree>
    <p:extLst>
      <p:ext uri="{BB962C8B-B14F-4D97-AF65-F5344CB8AC3E}">
        <p14:creationId xmlns:p14="http://schemas.microsoft.com/office/powerpoint/2010/main" val="3605190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67544" y="2132856"/>
            <a:ext cx="8229600" cy="2943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base">
              <a:spcAft>
                <a:spcPct val="0"/>
              </a:spcAft>
            </a:pPr>
            <a:r>
              <a:rPr lang="fr-FR" sz="2400" b="1" dirty="0" smtClean="0">
                <a:latin typeface="Arial" pitchFamily="34" charset="0"/>
                <a:ea typeface="Times New Roman" pitchFamily="18" charset="0"/>
                <a:cs typeface="Arial" pitchFamily="34" charset="0"/>
              </a:rPr>
              <a:t>DOSSIER MEDICAL SPECIAL DU TRAVAILLEUR EXPOSE AUX RAYONNEMENTS IONISANTS</a:t>
            </a:r>
            <a:r>
              <a:rPr lang="fr-FR" sz="2400" dirty="0" smtClean="0">
                <a:latin typeface="Arial" pitchFamily="34" charset="0"/>
                <a:cs typeface="Arial" pitchFamily="34" charset="0"/>
              </a:rPr>
              <a:t/>
            </a:r>
            <a:br>
              <a:rPr lang="fr-FR" sz="2400" dirty="0" smtClean="0">
                <a:latin typeface="Arial" pitchFamily="34" charset="0"/>
                <a:cs typeface="Arial" pitchFamily="34" charset="0"/>
              </a:rPr>
            </a:br>
            <a:r>
              <a:rPr lang="fr-FR" sz="2400" dirty="0" smtClean="0">
                <a:latin typeface="Arial" pitchFamily="34" charset="0"/>
                <a:ea typeface="Times New Roman" pitchFamily="18" charset="0"/>
                <a:cs typeface="Arial" pitchFamily="34" charset="0"/>
              </a:rPr>
              <a:t>(Arrêté du 10 novembre 2015 relatif à la surveillance médicale des travailleurs exposés aux rayonnements ionisants. JORA N°24)</a:t>
            </a:r>
            <a:endParaRPr lang="fr-FR" sz="2400" dirty="0"/>
          </a:p>
        </p:txBody>
      </p:sp>
      <p:sp>
        <p:nvSpPr>
          <p:cNvPr id="5" name="Espace réservé de la date 4"/>
          <p:cNvSpPr>
            <a:spLocks noGrp="1"/>
          </p:cNvSpPr>
          <p:nvPr>
            <p:ph type="dt" sz="half" idx="10"/>
          </p:nvPr>
        </p:nvSpPr>
        <p:spPr/>
        <p:txBody>
          <a:bodyPr/>
          <a:lstStyle/>
          <a:p>
            <a:fld id="{721DACD9-39A7-45DD-BF84-DBA13DB217FB}" type="datetime1">
              <a:rPr lang="fr-FR" smtClean="0"/>
              <a:t>06/04/2020</a:t>
            </a:fld>
            <a:endParaRPr lang="fr-BE"/>
          </a:p>
        </p:txBody>
      </p:sp>
      <p:sp>
        <p:nvSpPr>
          <p:cNvPr id="6" name="Espace réservé du pied de page 5"/>
          <p:cNvSpPr>
            <a:spLocks noGrp="1"/>
          </p:cNvSpPr>
          <p:nvPr>
            <p:ph type="ftr" sz="quarter" idx="11"/>
          </p:nvPr>
        </p:nvSpPr>
        <p:spPr/>
        <p:txBody>
          <a:bodyPr/>
          <a:lstStyle/>
          <a:p>
            <a:r>
              <a:rPr lang="fr-BE" smtClean="0"/>
              <a:t>Dr Nezzal abdeleiaziz</a:t>
            </a:r>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14</a:t>
            </a:fld>
            <a:endParaRPr lang="fr-BE"/>
          </a:p>
        </p:txBody>
      </p:sp>
    </p:spTree>
    <p:extLst>
      <p:ext uri="{BB962C8B-B14F-4D97-AF65-F5344CB8AC3E}">
        <p14:creationId xmlns:p14="http://schemas.microsoft.com/office/powerpoint/2010/main" val="3096618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2066843141"/>
              </p:ext>
            </p:extLst>
          </p:nvPr>
        </p:nvGraphicFramePr>
        <p:xfrm>
          <a:off x="323528" y="404664"/>
          <a:ext cx="8496944" cy="6120680"/>
        </p:xfrm>
        <a:graphic>
          <a:graphicData uri="http://schemas.openxmlformats.org/drawingml/2006/table">
            <a:tbl>
              <a:tblPr>
                <a:tableStyleId>{5C22544A-7EE6-4342-B048-85BDC9FD1C3A}</a:tableStyleId>
              </a:tblPr>
              <a:tblGrid>
                <a:gridCol w="1009320"/>
                <a:gridCol w="2100911"/>
                <a:gridCol w="3819300"/>
                <a:gridCol w="1567413"/>
              </a:tblGrid>
              <a:tr h="415084">
                <a:tc>
                  <a:txBody>
                    <a:bodyPr/>
                    <a:lstStyle/>
                    <a:p>
                      <a:pPr algn="ctr" eaLnBrk="0" fontAlgn="base" hangingPunct="0">
                        <a:lnSpc>
                          <a:spcPts val="1170"/>
                        </a:lnSpc>
                        <a:spcBef>
                          <a:spcPts val="1095"/>
                        </a:spcBef>
                        <a:spcAft>
                          <a:spcPts val="2050"/>
                        </a:spcAft>
                      </a:pPr>
                      <a:r>
                        <a:rPr lang="fr-FR" sz="1400" dirty="0">
                          <a:effectLst/>
                        </a:rPr>
                        <a:t>DATE</a:t>
                      </a:r>
                      <a:endParaRPr lang="fr-FR" sz="1400" dirty="0">
                        <a:effectLst/>
                        <a:latin typeface="Times New Roman"/>
                        <a:ea typeface="Times New Roman"/>
                        <a:cs typeface="Arial"/>
                      </a:endParaRPr>
                    </a:p>
                  </a:txBody>
                  <a:tcPr marL="0" marR="0" marT="0" marB="0"/>
                </a:tc>
                <a:tc>
                  <a:txBody>
                    <a:bodyPr/>
                    <a:lstStyle/>
                    <a:p>
                      <a:pPr algn="ctr" eaLnBrk="0" fontAlgn="base" hangingPunct="0">
                        <a:lnSpc>
                          <a:spcPts val="1105"/>
                        </a:lnSpc>
                        <a:spcBef>
                          <a:spcPts val="970"/>
                        </a:spcBef>
                        <a:spcAft>
                          <a:spcPts val="1135"/>
                        </a:spcAft>
                      </a:pPr>
                      <a:r>
                        <a:rPr lang="fr-FR" sz="1400" dirty="0">
                          <a:effectLst/>
                        </a:rPr>
                        <a:t>NATURE DE LA VISITE</a:t>
                      </a:r>
                      <a:br>
                        <a:rPr lang="fr-FR" sz="1400" dirty="0">
                          <a:effectLst/>
                        </a:rPr>
                      </a:br>
                      <a:r>
                        <a:rPr lang="fr-FR" sz="1400" dirty="0">
                          <a:effectLst/>
                        </a:rPr>
                        <a:t>MÉDICALE</a:t>
                      </a:r>
                      <a:endParaRPr lang="fr-FR" sz="1400" dirty="0">
                        <a:effectLst/>
                        <a:latin typeface="Times New Roman"/>
                        <a:ea typeface="Times New Roman"/>
                        <a:cs typeface="Arial"/>
                      </a:endParaRPr>
                    </a:p>
                  </a:txBody>
                  <a:tcPr marL="0" marR="0" marT="0" marB="0"/>
                </a:tc>
                <a:tc>
                  <a:txBody>
                    <a:bodyPr/>
                    <a:lstStyle/>
                    <a:p>
                      <a:pPr algn="ctr" eaLnBrk="0" fontAlgn="base" hangingPunct="0">
                        <a:lnSpc>
                          <a:spcPts val="1355"/>
                        </a:lnSpc>
                        <a:spcBef>
                          <a:spcPts val="1320"/>
                        </a:spcBef>
                        <a:spcAft>
                          <a:spcPts val="1640"/>
                        </a:spcAft>
                      </a:pPr>
                      <a:r>
                        <a:rPr lang="fr-FR" sz="1400" dirty="0">
                          <a:effectLst/>
                        </a:rPr>
                        <a:t>OBSERVATION ET CONCLUSION</a:t>
                      </a:r>
                      <a:endParaRPr lang="fr-FR" sz="1400" dirty="0">
                        <a:effectLst/>
                        <a:latin typeface="Times New Roman"/>
                        <a:ea typeface="Times New Roman"/>
                        <a:cs typeface="Arial"/>
                      </a:endParaRPr>
                    </a:p>
                  </a:txBody>
                  <a:tcPr marL="0" marR="0" marT="0" marB="0" anchor="ctr"/>
                </a:tc>
                <a:tc>
                  <a:txBody>
                    <a:bodyPr/>
                    <a:lstStyle/>
                    <a:p>
                      <a:pPr algn="ctr" eaLnBrk="0" fontAlgn="base" hangingPunct="0">
                        <a:lnSpc>
                          <a:spcPts val="1105"/>
                        </a:lnSpc>
                        <a:spcBef>
                          <a:spcPts val="1160"/>
                        </a:spcBef>
                        <a:spcAft>
                          <a:spcPts val="945"/>
                        </a:spcAft>
                      </a:pPr>
                      <a:r>
                        <a:rPr lang="fr-FR" sz="1400" dirty="0">
                          <a:effectLst/>
                        </a:rPr>
                        <a:t>MEDECIN</a:t>
                      </a:r>
                      <a:br>
                        <a:rPr lang="fr-FR" sz="1400" dirty="0">
                          <a:effectLst/>
                        </a:rPr>
                      </a:br>
                      <a:r>
                        <a:rPr lang="fr-FR" sz="1400" dirty="0">
                          <a:effectLst/>
                        </a:rPr>
                        <a:t>DU TRAVAIL</a:t>
                      </a:r>
                      <a:endParaRPr lang="fr-FR" sz="1400" dirty="0">
                        <a:effectLst/>
                        <a:latin typeface="Times New Roman"/>
                        <a:ea typeface="Times New Roman"/>
                        <a:cs typeface="Arial"/>
                      </a:endParaRPr>
                    </a:p>
                  </a:txBody>
                  <a:tcPr marL="0" marR="0" marT="0" marB="0" anchor="ctr"/>
                </a:tc>
              </a:tr>
              <a:tr h="5705596">
                <a:tc>
                  <a:txBody>
                    <a:bodyPr/>
                    <a:lstStyle/>
                    <a:p>
                      <a:pPr eaLnBrk="0" fontAlgn="base" hangingPunct="0">
                        <a:lnSpc>
                          <a:spcPct val="115000"/>
                        </a:lnSpc>
                        <a:spcAft>
                          <a:spcPts val="0"/>
                        </a:spcAft>
                      </a:pPr>
                      <a:r>
                        <a:rPr lang="fr-FR" sz="700" dirty="0">
                          <a:effectLst/>
                        </a:rPr>
                        <a:t> </a:t>
                      </a:r>
                      <a:endParaRPr lang="fr-FR" sz="600" dirty="0">
                        <a:effectLst/>
                        <a:latin typeface="Times New Roman"/>
                        <a:ea typeface="Times New Roman"/>
                        <a:cs typeface="Arial"/>
                      </a:endParaRPr>
                    </a:p>
                  </a:txBody>
                  <a:tcPr marL="0" marR="0" marT="0" marB="0"/>
                </a:tc>
                <a:tc>
                  <a:txBody>
                    <a:bodyPr/>
                    <a:lstStyle/>
                    <a:p>
                      <a:pPr eaLnBrk="0" fontAlgn="base" hangingPunct="0">
                        <a:lnSpc>
                          <a:spcPct val="115000"/>
                        </a:lnSpc>
                        <a:spcAft>
                          <a:spcPts val="0"/>
                        </a:spcAft>
                      </a:pPr>
                      <a:r>
                        <a:rPr lang="fr-FR" sz="700" dirty="0">
                          <a:effectLst/>
                        </a:rPr>
                        <a:t> </a:t>
                      </a:r>
                      <a:endParaRPr lang="fr-FR" sz="600" dirty="0">
                        <a:effectLst/>
                        <a:latin typeface="Times New Roman"/>
                        <a:ea typeface="Times New Roman"/>
                        <a:cs typeface="Arial"/>
                      </a:endParaRPr>
                    </a:p>
                  </a:txBody>
                  <a:tcPr marL="0" marR="0" marT="0" marB="0"/>
                </a:tc>
                <a:tc>
                  <a:txBody>
                    <a:bodyPr/>
                    <a:lstStyle/>
                    <a:p>
                      <a:pPr eaLnBrk="0" fontAlgn="base" hangingPunct="0">
                        <a:lnSpc>
                          <a:spcPct val="115000"/>
                        </a:lnSpc>
                        <a:spcAft>
                          <a:spcPts val="0"/>
                        </a:spcAft>
                      </a:pPr>
                      <a:r>
                        <a:rPr lang="fr-FR" sz="700" dirty="0">
                          <a:effectLst/>
                        </a:rPr>
                        <a:t> </a:t>
                      </a:r>
                      <a:endParaRPr lang="fr-FR" sz="600" dirty="0">
                        <a:effectLst/>
                        <a:latin typeface="Times New Roman"/>
                        <a:ea typeface="Times New Roman"/>
                        <a:cs typeface="Arial"/>
                      </a:endParaRPr>
                    </a:p>
                  </a:txBody>
                  <a:tcPr marL="0" marR="0" marT="0" marB="0"/>
                </a:tc>
                <a:tc>
                  <a:txBody>
                    <a:bodyPr/>
                    <a:lstStyle/>
                    <a:p>
                      <a:pPr eaLnBrk="0" fontAlgn="base" hangingPunct="0">
                        <a:lnSpc>
                          <a:spcPct val="115000"/>
                        </a:lnSpc>
                        <a:spcAft>
                          <a:spcPts val="0"/>
                        </a:spcAft>
                      </a:pPr>
                      <a:r>
                        <a:rPr lang="fr-FR" sz="700" dirty="0">
                          <a:effectLst/>
                        </a:rPr>
                        <a:t> </a:t>
                      </a:r>
                      <a:endParaRPr lang="fr-FR" sz="600" dirty="0">
                        <a:effectLst/>
                        <a:latin typeface="Times New Roman"/>
                        <a:ea typeface="Times New Roman"/>
                        <a:cs typeface="Arial"/>
                      </a:endParaRPr>
                    </a:p>
                  </a:txBody>
                  <a:tcPr marL="0" marR="0" marT="0" marB="0"/>
                </a:tc>
              </a:tr>
            </a:tbl>
          </a:graphicData>
        </a:graphic>
      </p:graphicFrame>
      <p:sp>
        <p:nvSpPr>
          <p:cNvPr id="5" name="Espace réservé de la date 4"/>
          <p:cNvSpPr>
            <a:spLocks noGrp="1"/>
          </p:cNvSpPr>
          <p:nvPr>
            <p:ph type="dt" sz="half" idx="10"/>
          </p:nvPr>
        </p:nvSpPr>
        <p:spPr/>
        <p:txBody>
          <a:bodyPr/>
          <a:lstStyle/>
          <a:p>
            <a:fld id="{C4E006AB-0871-42CD-A216-71AB918FC75D}" type="datetime1">
              <a:rPr lang="fr-FR" smtClean="0"/>
              <a:t>06/04/2020</a:t>
            </a:fld>
            <a:endParaRPr lang="fr-BE"/>
          </a:p>
        </p:txBody>
      </p:sp>
      <p:sp>
        <p:nvSpPr>
          <p:cNvPr id="6" name="Espace réservé du pied de page 5"/>
          <p:cNvSpPr>
            <a:spLocks noGrp="1"/>
          </p:cNvSpPr>
          <p:nvPr>
            <p:ph type="ftr" sz="quarter" idx="11"/>
          </p:nvPr>
        </p:nvSpPr>
        <p:spPr/>
        <p:txBody>
          <a:bodyPr/>
          <a:lstStyle/>
          <a:p>
            <a:r>
              <a:rPr lang="fr-BE" smtClean="0"/>
              <a:t>Dr Nezzal abdeleiaziz</a:t>
            </a:r>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15</a:t>
            </a:fld>
            <a:endParaRPr lang="fr-BE"/>
          </a:p>
        </p:txBody>
      </p:sp>
    </p:spTree>
    <p:extLst>
      <p:ext uri="{BB962C8B-B14F-4D97-AF65-F5344CB8AC3E}">
        <p14:creationId xmlns:p14="http://schemas.microsoft.com/office/powerpoint/2010/main" val="42514086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467544" y="1124744"/>
            <a:ext cx="8229600" cy="3888432"/>
          </a:xfrm>
        </p:spPr>
        <p:txBody>
          <a:bodyPr>
            <a:noAutofit/>
          </a:bodyPr>
          <a:lstStyle/>
          <a:p>
            <a:r>
              <a:rPr lang="fr-FR" sz="2800" b="1" dirty="0"/>
              <a:t>FICHE DE POSTE DE TRAVAIL DU TRAVAILLEUR EXPOSE</a:t>
            </a:r>
            <a:r>
              <a:rPr lang="fr-FR" sz="2800" dirty="0"/>
              <a:t/>
            </a:r>
            <a:br>
              <a:rPr lang="fr-FR" sz="2800" dirty="0"/>
            </a:br>
            <a:r>
              <a:rPr lang="fr-FR" sz="2800" b="1" dirty="0"/>
              <a:t> AUX RAYONNEMENTS IONISANTS</a:t>
            </a:r>
            <a:r>
              <a:rPr lang="fr-FR" sz="2800" dirty="0"/>
              <a:t/>
            </a:r>
            <a:br>
              <a:rPr lang="fr-FR" sz="2800" dirty="0"/>
            </a:br>
            <a:r>
              <a:rPr lang="fr-FR" sz="2800" dirty="0" smtClean="0"/>
              <a:t/>
            </a:r>
            <a:br>
              <a:rPr lang="fr-FR" sz="2800" dirty="0" smtClean="0"/>
            </a:br>
            <a:r>
              <a:rPr lang="fr-FR" sz="2800" dirty="0" smtClean="0"/>
              <a:t>Cette </a:t>
            </a:r>
            <a:r>
              <a:rPr lang="fr-FR" sz="2800" dirty="0"/>
              <a:t>fiche de poste est établie par le médecin du travail avec le concours de la personne compétente en radioprotection et du supérieur hiérarchique de l'intéressé.</a:t>
            </a:r>
            <a:r>
              <a:rPr lang="fr-FR" sz="1400" dirty="0"/>
              <a:t/>
            </a:r>
            <a:br>
              <a:rPr lang="fr-FR" sz="1400" dirty="0"/>
            </a:br>
            <a:endParaRPr lang="fr-FR" sz="1400" dirty="0"/>
          </a:p>
        </p:txBody>
      </p:sp>
      <p:sp>
        <p:nvSpPr>
          <p:cNvPr id="5" name="Espace réservé de la date 4"/>
          <p:cNvSpPr>
            <a:spLocks noGrp="1"/>
          </p:cNvSpPr>
          <p:nvPr>
            <p:ph type="dt" sz="half" idx="10"/>
          </p:nvPr>
        </p:nvSpPr>
        <p:spPr/>
        <p:txBody>
          <a:bodyPr/>
          <a:lstStyle/>
          <a:p>
            <a:fld id="{163BBE17-15A4-4F65-9A85-36FFB8371961}" type="datetime1">
              <a:rPr lang="fr-FR" smtClean="0"/>
              <a:t>06/04/2020</a:t>
            </a:fld>
            <a:endParaRPr lang="fr-BE"/>
          </a:p>
        </p:txBody>
      </p:sp>
      <p:sp>
        <p:nvSpPr>
          <p:cNvPr id="6" name="Espace réservé du pied de page 5"/>
          <p:cNvSpPr>
            <a:spLocks noGrp="1"/>
          </p:cNvSpPr>
          <p:nvPr>
            <p:ph type="ftr" sz="quarter" idx="11"/>
          </p:nvPr>
        </p:nvSpPr>
        <p:spPr/>
        <p:txBody>
          <a:bodyPr/>
          <a:lstStyle/>
          <a:p>
            <a:r>
              <a:rPr lang="fr-BE" smtClean="0"/>
              <a:t>Dr Nezzal abdeleiaziz</a:t>
            </a:r>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16</a:t>
            </a:fld>
            <a:endParaRPr lang="fr-BE"/>
          </a:p>
        </p:txBody>
      </p:sp>
    </p:spTree>
    <p:extLst>
      <p:ext uri="{BB962C8B-B14F-4D97-AF65-F5344CB8AC3E}">
        <p14:creationId xmlns:p14="http://schemas.microsoft.com/office/powerpoint/2010/main" val="2863859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4" name="Tableau 3"/>
              <p:cNvGraphicFramePr>
                <a:graphicFrameLocks noGrp="1"/>
              </p:cNvGraphicFramePr>
              <p:nvPr>
                <p:extLst>
                  <p:ext uri="{D42A27DB-BD31-4B8C-83A1-F6EECF244321}">
                    <p14:modId xmlns:p14="http://schemas.microsoft.com/office/powerpoint/2010/main" val="4051902834"/>
                  </p:ext>
                </p:extLst>
              </p:nvPr>
            </p:nvGraphicFramePr>
            <p:xfrm>
              <a:off x="107504" y="260648"/>
              <a:ext cx="8928992" cy="6312969"/>
            </p:xfrm>
            <a:graphic>
              <a:graphicData uri="http://schemas.openxmlformats.org/drawingml/2006/table">
                <a:tbl>
                  <a:tblPr>
                    <a:tableStyleId>{5C22544A-7EE6-4342-B048-85BDC9FD1C3A}</a:tableStyleId>
                  </a:tblPr>
                  <a:tblGrid>
                    <a:gridCol w="1764208"/>
                    <a:gridCol w="1739972"/>
                    <a:gridCol w="1735932"/>
                    <a:gridCol w="61230"/>
                    <a:gridCol w="61230"/>
                    <a:gridCol w="61230"/>
                    <a:gridCol w="1760169"/>
                    <a:gridCol w="1745021"/>
                  </a:tblGrid>
                  <a:tr h="248379">
                    <a:tc gridSpan="8">
                      <a:txBody>
                        <a:bodyPr/>
                        <a:lstStyle/>
                        <a:p>
                          <a:pPr marR="1068705" algn="ctr" eaLnBrk="0" fontAlgn="base" hangingPunct="0">
                            <a:lnSpc>
                              <a:spcPct val="115000"/>
                            </a:lnSpc>
                            <a:spcAft>
                              <a:spcPts val="0"/>
                            </a:spcAft>
                          </a:pPr>
                          <a:r>
                            <a:rPr lang="fr-FR" sz="600" dirty="0" smtClean="0">
                              <a:effectLst/>
                            </a:rPr>
                            <a:t>INFORMATIONS PERSONNELLES CONCERNANT LE TRAVAILLEUR</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464316">
                    <a:tc gridSpan="4">
                      <a:txBody>
                        <a:bodyPr/>
                        <a:lstStyle/>
                        <a:p>
                          <a:pPr marL="52070" algn="l" eaLnBrk="0" fontAlgn="base" hangingPunct="0">
                            <a:lnSpc>
                              <a:spcPct val="115000"/>
                            </a:lnSpc>
                            <a:spcAft>
                              <a:spcPts val="0"/>
                            </a:spcAft>
                          </a:pPr>
                          <a:r>
                            <a:rPr lang="fr-FR" sz="600" dirty="0">
                              <a:effectLst/>
                            </a:rPr>
                            <a:t>Nom et Prénom :</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gridSpan="4">
                      <a:txBody>
                        <a:bodyPr/>
                        <a:lstStyle/>
                        <a:p>
                          <a:pPr marL="70485" algn="l" eaLnBrk="0" fontAlgn="base" hangingPunct="0">
                            <a:lnSpc>
                              <a:spcPct val="115000"/>
                            </a:lnSpc>
                            <a:spcAft>
                              <a:spcPts val="0"/>
                            </a:spcAft>
                            <a:tabLst>
                              <a:tab pos="1508760" algn="l"/>
                            </a:tabLst>
                          </a:pPr>
                          <a:r>
                            <a:rPr lang="fr-FR" sz="600">
                              <a:effectLst/>
                            </a:rPr>
                            <a:t>Sexe :       M  </a:t>
                          </a:r>
                          <a14:m>
                            <m:oMath xmlns:m="http://schemas.openxmlformats.org/officeDocument/2006/math">
                              <m:r>
                                <a:rPr lang="fr-FR" sz="700">
                                  <a:effectLst/>
                                </a:rPr>
                                <m:t>□</m:t>
                              </m:r>
                            </m:oMath>
                          </a14:m>
                          <a:r>
                            <a:rPr lang="fr-FR" sz="600">
                              <a:effectLst/>
                            </a:rPr>
                            <a:t>	              F </a:t>
                          </a:r>
                          <a14:m>
                            <m:oMath xmlns:m="http://schemas.openxmlformats.org/officeDocument/2006/math">
                              <m:r>
                                <a:rPr lang="fr-FR" sz="700">
                                  <a:effectLst/>
                                </a:rPr>
                                <m:t>□</m:t>
                              </m:r>
                            </m:oMath>
                          </a14:m>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r>
                  <a:tr h="294506">
                    <a:tc gridSpan="4">
                      <a:txBody>
                        <a:bodyPr/>
                        <a:lstStyle/>
                        <a:p>
                          <a:pPr marL="52070" algn="l" eaLnBrk="0" fontAlgn="base" hangingPunct="0">
                            <a:lnSpc>
                              <a:spcPct val="115000"/>
                            </a:lnSpc>
                            <a:spcAft>
                              <a:spcPts val="0"/>
                            </a:spcAft>
                          </a:pPr>
                          <a:r>
                            <a:rPr lang="fr-FR" sz="600">
                              <a:effectLst/>
                            </a:rPr>
                            <a:t>Date de naissance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gridSpan="4">
                      <a:txBody>
                        <a:bodyPr/>
                        <a:lstStyle/>
                        <a:p>
                          <a:pPr marL="70485" algn="l" eaLnBrk="0" fontAlgn="base" hangingPunct="0">
                            <a:lnSpc>
                              <a:spcPct val="115000"/>
                            </a:lnSpc>
                            <a:spcAft>
                              <a:spcPts val="0"/>
                            </a:spcAft>
                          </a:pPr>
                          <a:r>
                            <a:rPr lang="fr-FR" sz="600" spc="25">
                              <a:effectLst/>
                            </a:rPr>
                            <a:t>N° Dossier Médical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r>
                  <a:tr h="360403">
                    <a:tc gridSpan="4">
                      <a:txBody>
                        <a:bodyPr/>
                        <a:lstStyle/>
                        <a:p>
                          <a:pPr marL="52070" algn="l" eaLnBrk="0" fontAlgn="base" hangingPunct="0">
                            <a:lnSpc>
                              <a:spcPct val="115000"/>
                            </a:lnSpc>
                            <a:spcAft>
                              <a:spcPts val="0"/>
                            </a:spcAft>
                          </a:pPr>
                          <a:r>
                            <a:rPr lang="fr-FR" sz="600">
                              <a:effectLst/>
                            </a:rPr>
                            <a:t>Organisme employeur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gridSpan="4">
                      <a:txBody>
                        <a:bodyPr/>
                        <a:lstStyle/>
                        <a:p>
                          <a:pPr marL="70485" algn="l" eaLnBrk="0" fontAlgn="base" hangingPunct="0">
                            <a:lnSpc>
                              <a:spcPct val="115000"/>
                            </a:lnSpc>
                            <a:spcAft>
                              <a:spcPts val="0"/>
                            </a:spcAft>
                          </a:pPr>
                          <a:r>
                            <a:rPr lang="fr-FR" sz="600">
                              <a:effectLst/>
                            </a:rPr>
                            <a:t>Poste de travail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r>
                  <a:tr h="231145">
                    <a:tc gridSpan="8">
                      <a:txBody>
                        <a:bodyPr/>
                        <a:lstStyle/>
                        <a:p>
                          <a:pPr marR="382905" algn="ctr" eaLnBrk="0" fontAlgn="base" hangingPunct="0">
                            <a:lnSpc>
                              <a:spcPct val="115000"/>
                            </a:lnSpc>
                            <a:spcAft>
                              <a:spcPts val="0"/>
                            </a:spcAft>
                          </a:pPr>
                          <a:r>
                            <a:rPr lang="fr-FR" sz="600" dirty="0">
                              <a:effectLst/>
                            </a:rPr>
                            <a:t>LIEU(X) - NATURE ET DUREE DU TRAVAIL EXPOSANT AUX RAYONNEMENTS IONISANTS</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476989">
                    <a:tc gridSpan="2">
                      <a:txBody>
                        <a:bodyPr/>
                        <a:lstStyle/>
                        <a:p>
                          <a:pPr marL="52070" algn="l" eaLnBrk="0" fontAlgn="base" hangingPunct="0">
                            <a:lnSpc>
                              <a:spcPct val="115000"/>
                            </a:lnSpc>
                            <a:spcAft>
                              <a:spcPts val="0"/>
                            </a:spcAft>
                          </a:pPr>
                          <a:r>
                            <a:rPr lang="fr-FR" sz="600">
                              <a:effectLst/>
                            </a:rPr>
                            <a:t>Lieu(x) 1 :</a:t>
                          </a:r>
                          <a:endParaRPr lang="fr-FR" sz="600">
                            <a:effectLst/>
                            <a:latin typeface="Times New Roman"/>
                            <a:ea typeface="Times New Roman"/>
                            <a:cs typeface="Arial"/>
                          </a:endParaRPr>
                        </a:p>
                      </a:txBody>
                      <a:tcPr marL="0" marR="0" marT="0" marB="0"/>
                    </a:tc>
                    <a:tc hMerge="1">
                      <a:txBody>
                        <a:bodyPr/>
                        <a:lstStyle/>
                        <a:p>
                          <a:endParaRPr lang="fr-FR"/>
                        </a:p>
                      </a:txBody>
                      <a:tcPr/>
                    </a:tc>
                    <a:tc gridSpan="3">
                      <a:txBody>
                        <a:bodyPr/>
                        <a:lstStyle/>
                        <a:p>
                          <a:pPr marL="70485" algn="l" eaLnBrk="0" fontAlgn="base" hangingPunct="0">
                            <a:lnSpc>
                              <a:spcPct val="115000"/>
                            </a:lnSpc>
                            <a:spcAft>
                              <a:spcPts val="0"/>
                            </a:spcAft>
                          </a:pPr>
                          <a:r>
                            <a:rPr lang="fr-FR" sz="600" spc="-25" dirty="0">
                              <a:effectLst/>
                            </a:rPr>
                            <a:t>2 :</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gridSpan="3">
                      <a:txBody>
                        <a:bodyPr/>
                        <a:lstStyle/>
                        <a:p>
                          <a:pPr marL="61595" algn="l" eaLnBrk="0" fontAlgn="base" hangingPunct="0">
                            <a:lnSpc>
                              <a:spcPct val="115000"/>
                            </a:lnSpc>
                            <a:spcAft>
                              <a:spcPts val="0"/>
                            </a:spcAft>
                          </a:pPr>
                          <a:r>
                            <a:rPr lang="fr-FR" sz="600" spc="-25">
                              <a:effectLst/>
                            </a:rPr>
                            <a:t>3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r>
                  <a:tr h="445560">
                    <a:tc gridSpan="2">
                      <a:txBody>
                        <a:bodyPr/>
                        <a:lstStyle/>
                        <a:p>
                          <a:pPr marL="52070" algn="l" eaLnBrk="0" fontAlgn="base" hangingPunct="0">
                            <a:lnSpc>
                              <a:spcPct val="115000"/>
                            </a:lnSpc>
                            <a:spcAft>
                              <a:spcPts val="0"/>
                            </a:spcAft>
                          </a:pPr>
                          <a:r>
                            <a:rPr lang="fr-FR" sz="600">
                              <a:effectLst/>
                            </a:rPr>
                            <a:t>Nature du travail 1 :</a:t>
                          </a:r>
                          <a:endParaRPr lang="fr-FR" sz="600">
                            <a:effectLst/>
                            <a:latin typeface="Times New Roman"/>
                            <a:ea typeface="Times New Roman"/>
                            <a:cs typeface="Arial"/>
                          </a:endParaRPr>
                        </a:p>
                      </a:txBody>
                      <a:tcPr marL="0" marR="0" marT="0" marB="0"/>
                    </a:tc>
                    <a:tc hMerge="1">
                      <a:txBody>
                        <a:bodyPr/>
                        <a:lstStyle/>
                        <a:p>
                          <a:endParaRPr lang="fr-FR"/>
                        </a:p>
                      </a:txBody>
                      <a:tcPr/>
                    </a:tc>
                    <a:tc gridSpan="3">
                      <a:txBody>
                        <a:bodyPr/>
                        <a:lstStyle/>
                        <a:p>
                          <a:pPr marL="70485" algn="l" eaLnBrk="0" fontAlgn="base" hangingPunct="0">
                            <a:lnSpc>
                              <a:spcPct val="115000"/>
                            </a:lnSpc>
                            <a:spcAft>
                              <a:spcPts val="0"/>
                            </a:spcAft>
                          </a:pPr>
                          <a:r>
                            <a:rPr lang="fr-FR" sz="600" spc="-25">
                              <a:effectLst/>
                            </a:rPr>
                            <a:t>2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gridSpan="3">
                      <a:txBody>
                        <a:bodyPr/>
                        <a:lstStyle/>
                        <a:p>
                          <a:pPr marL="61595" algn="l" eaLnBrk="0" fontAlgn="base" hangingPunct="0">
                            <a:lnSpc>
                              <a:spcPct val="115000"/>
                            </a:lnSpc>
                            <a:spcAft>
                              <a:spcPts val="0"/>
                            </a:spcAft>
                          </a:pPr>
                          <a:r>
                            <a:rPr lang="fr-FR" sz="600" spc="-25">
                              <a:effectLst/>
                            </a:rPr>
                            <a:t>3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r>
                  <a:tr h="525250">
                    <a:tc gridSpan="5">
                      <a:txBody>
                        <a:bodyPr/>
                        <a:lstStyle/>
                        <a:p>
                          <a:pPr marL="52070" algn="l" eaLnBrk="0" fontAlgn="base" hangingPunct="0">
                            <a:lnSpc>
                              <a:spcPct val="115000"/>
                            </a:lnSpc>
                            <a:spcAft>
                              <a:spcPts val="0"/>
                            </a:spcAft>
                          </a:pPr>
                          <a:r>
                            <a:rPr lang="fr-FR" sz="600" spc="5">
                              <a:effectLst/>
                            </a:rPr>
                            <a:t>Durée d'exposition annuelle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gridSpan="3">
                      <a:txBody>
                        <a:bodyPr/>
                        <a:lstStyle/>
                        <a:p>
                          <a:pPr marL="61595" algn="l" eaLnBrk="0" fontAlgn="base" hangingPunct="0">
                            <a:lnSpc>
                              <a:spcPct val="115000"/>
                            </a:lnSpc>
                            <a:spcAft>
                              <a:spcPts val="0"/>
                            </a:spcAft>
                            <a:tabLst>
                              <a:tab pos="1737360" algn="l"/>
                            </a:tabLst>
                          </a:pPr>
                          <a:r>
                            <a:rPr lang="fr-FR" sz="600" dirty="0">
                              <a:effectLst/>
                            </a:rPr>
                            <a:t>Catégorie A  </a:t>
                          </a:r>
                          <a14:m>
                            <m:oMath xmlns:m="http://schemas.openxmlformats.org/officeDocument/2006/math">
                              <m:r>
                                <a:rPr lang="fr-FR" sz="700">
                                  <a:effectLst/>
                                </a:rPr>
                                <m:t>□</m:t>
                              </m:r>
                            </m:oMath>
                          </a14:m>
                          <a:r>
                            <a:rPr lang="fr-FR" sz="600" dirty="0">
                              <a:effectLst/>
                            </a:rPr>
                            <a:t>	B  </a:t>
                          </a:r>
                          <a14:m>
                            <m:oMath xmlns:m="http://schemas.openxmlformats.org/officeDocument/2006/math">
                              <m:r>
                                <a:rPr lang="fr-FR" sz="700">
                                  <a:effectLst/>
                                </a:rPr>
                                <m:t>□</m:t>
                              </m:r>
                            </m:oMath>
                          </a14:m>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r>
                  <a:tr h="580850">
                    <a:tc gridSpan="8">
                      <a:txBody>
                        <a:bodyPr/>
                        <a:lstStyle/>
                        <a:p>
                          <a:pPr marR="611505" algn="r" eaLnBrk="0" fontAlgn="base" hangingPunct="0">
                            <a:lnSpc>
                              <a:spcPct val="115000"/>
                            </a:lnSpc>
                            <a:spcAft>
                              <a:spcPts val="0"/>
                            </a:spcAft>
                          </a:pPr>
                          <a:r>
                            <a:rPr lang="fr-FR" sz="600" dirty="0">
                              <a:effectLst/>
                            </a:rPr>
                            <a:t> </a:t>
                          </a:r>
                        </a:p>
                        <a:p>
                          <a:pPr marR="611505" algn="ctr" eaLnBrk="0" fontAlgn="base" hangingPunct="0">
                            <a:lnSpc>
                              <a:spcPct val="115000"/>
                            </a:lnSpc>
                            <a:spcAft>
                              <a:spcPts val="0"/>
                            </a:spcAft>
                          </a:pPr>
                          <a:r>
                            <a:rPr lang="fr-FR" sz="600" dirty="0">
                              <a:effectLst/>
                            </a:rPr>
                            <a:t>CARACTERISTIQUES DES SOURCES AUXQUELLES LE TRAVAILLEUR EST EXPOSE</a:t>
                          </a:r>
                        </a:p>
                        <a:p>
                          <a:pPr marR="611505" algn="r" eaLnBrk="0" fontAlgn="base" hangingPunct="0">
                            <a:lnSpc>
                              <a:spcPct val="115000"/>
                            </a:lnSpc>
                            <a:spcAft>
                              <a:spcPts val="0"/>
                            </a:spcAft>
                          </a:pPr>
                          <a:r>
                            <a:rPr lang="fr-FR" sz="600" dirty="0">
                              <a:effectLst/>
                            </a:rPr>
                            <a:t> </a:t>
                          </a:r>
                        </a:p>
                        <a:p>
                          <a:pPr marR="611505" algn="r" eaLnBrk="0" fontAlgn="base" hangingPunct="0">
                            <a:lnSpc>
                              <a:spcPct val="115000"/>
                            </a:lnSpc>
                            <a:spcAft>
                              <a:spcPts val="0"/>
                            </a:spcAft>
                          </a:pPr>
                          <a:r>
                            <a:rPr lang="fr-FR" sz="600" dirty="0">
                              <a:effectLst/>
                            </a:rPr>
                            <a:t> </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557076">
                    <a:tc gridSpan="2">
                      <a:txBody>
                        <a:bodyPr/>
                        <a:lstStyle/>
                        <a:p>
                          <a:pPr marL="52070" algn="l" eaLnBrk="0" fontAlgn="base" hangingPunct="0">
                            <a:lnSpc>
                              <a:spcPct val="115000"/>
                            </a:lnSpc>
                            <a:spcAft>
                              <a:spcPts val="0"/>
                            </a:spcAft>
                          </a:pPr>
                          <a:r>
                            <a:rPr lang="fr-FR" sz="600">
                              <a:effectLst/>
                            </a:rPr>
                            <a:t>Source non scellée </a:t>
                          </a:r>
                          <a14:m>
                            <m:oMath xmlns:m="http://schemas.openxmlformats.org/officeDocument/2006/math">
                              <m:r>
                                <a:rPr lang="fr-FR" sz="700">
                                  <a:effectLst/>
                                </a:rPr>
                                <m:t>□</m:t>
                              </m:r>
                            </m:oMath>
                          </a14:m>
                          <a:endParaRPr lang="fr-FR" sz="600">
                            <a:effectLst/>
                            <a:latin typeface="Times New Roman"/>
                            <a:ea typeface="Times New Roman"/>
                            <a:cs typeface="Arial"/>
                          </a:endParaRPr>
                        </a:p>
                      </a:txBody>
                      <a:tcPr marL="0" marR="0" marT="0" marB="0"/>
                    </a:tc>
                    <a:tc hMerge="1">
                      <a:txBody>
                        <a:bodyPr/>
                        <a:lstStyle/>
                        <a:p>
                          <a:endParaRPr lang="fr-FR"/>
                        </a:p>
                      </a:txBody>
                      <a:tcPr/>
                    </a:tc>
                    <a:tc gridSpan="3">
                      <a:txBody>
                        <a:bodyPr/>
                        <a:lstStyle/>
                        <a:p>
                          <a:pPr marL="70485" algn="l" eaLnBrk="0" fontAlgn="base" hangingPunct="0">
                            <a:lnSpc>
                              <a:spcPct val="115000"/>
                            </a:lnSpc>
                            <a:spcAft>
                              <a:spcPts val="0"/>
                            </a:spcAft>
                          </a:pPr>
                          <a:r>
                            <a:rPr lang="fr-FR" sz="600">
                              <a:effectLst/>
                            </a:rPr>
                            <a:t>Source scellée </a:t>
                          </a:r>
                          <a14:m>
                            <m:oMath xmlns:m="http://schemas.openxmlformats.org/officeDocument/2006/math">
                              <m:r>
                                <a:rPr lang="fr-FR" sz="700">
                                  <a:effectLst/>
                                </a:rPr>
                                <m:t>□</m:t>
                              </m:r>
                            </m:oMath>
                          </a14:m>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gridSpan="3">
                      <a:txBody>
                        <a:bodyPr/>
                        <a:lstStyle/>
                        <a:p>
                          <a:pPr marL="68580" marR="777240" algn="l" eaLnBrk="0" fontAlgn="base" hangingPunct="0">
                            <a:lnSpc>
                              <a:spcPct val="115000"/>
                            </a:lnSpc>
                            <a:spcAft>
                              <a:spcPts val="0"/>
                            </a:spcAft>
                            <a:tabLst>
                              <a:tab pos="1870710" algn="l"/>
                            </a:tabLst>
                          </a:pPr>
                          <a:r>
                            <a:rPr lang="fr-FR" sz="600" spc="-5" dirty="0">
                              <a:effectLst/>
                            </a:rPr>
                            <a:t>Appareil électrique générateur de rayonnements ionisants RX </a:t>
                          </a:r>
                          <a14:m>
                            <m:oMath xmlns:m="http://schemas.openxmlformats.org/officeDocument/2006/math">
                              <m:r>
                                <a:rPr lang="fr-FR" sz="700">
                                  <a:effectLst/>
                                </a:rPr>
                                <m:t>□</m:t>
                              </m:r>
                            </m:oMath>
                          </a14:m>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r>
                  <a:tr h="458741">
                    <a:tc gridSpan="2">
                      <a:txBody>
                        <a:bodyPr/>
                        <a:lstStyle/>
                        <a:p>
                          <a:pPr marL="52070" algn="l" eaLnBrk="0" fontAlgn="base" hangingPunct="0">
                            <a:lnSpc>
                              <a:spcPct val="115000"/>
                            </a:lnSpc>
                            <a:spcAft>
                              <a:spcPts val="0"/>
                            </a:spcAft>
                          </a:pPr>
                          <a:r>
                            <a:rPr lang="fr-FR" sz="600">
                              <a:effectLst/>
                            </a:rPr>
                            <a:t>Accélérateur </a:t>
                          </a:r>
                          <a14:m>
                            <m:oMath xmlns:m="http://schemas.openxmlformats.org/officeDocument/2006/math">
                              <m:r>
                                <a:rPr lang="fr-FR" sz="700">
                                  <a:effectLst/>
                                </a:rPr>
                                <m:t>□</m:t>
                              </m:r>
                            </m:oMath>
                          </a14:m>
                          <a:endParaRPr lang="fr-FR" sz="600">
                            <a:effectLst/>
                            <a:latin typeface="Times New Roman"/>
                            <a:ea typeface="Times New Roman"/>
                            <a:cs typeface="Arial"/>
                          </a:endParaRPr>
                        </a:p>
                      </a:txBody>
                      <a:tcPr marL="0" marR="0" marT="0" marB="0"/>
                    </a:tc>
                    <a:tc hMerge="1">
                      <a:txBody>
                        <a:bodyPr/>
                        <a:lstStyle/>
                        <a:p>
                          <a:endParaRPr lang="fr-FR"/>
                        </a:p>
                      </a:txBody>
                      <a:tcPr/>
                    </a:tc>
                    <a:tc gridSpan="3">
                      <a:txBody>
                        <a:bodyPr/>
                        <a:lstStyle/>
                        <a:p>
                          <a:pPr marL="70485" algn="l" eaLnBrk="0" fontAlgn="base" hangingPunct="0">
                            <a:lnSpc>
                              <a:spcPct val="115000"/>
                            </a:lnSpc>
                            <a:spcAft>
                              <a:spcPts val="0"/>
                            </a:spcAft>
                          </a:pPr>
                          <a:r>
                            <a:rPr lang="fr-FR" sz="600">
                              <a:effectLst/>
                            </a:rPr>
                            <a:t>Réacteur de recherche </a:t>
                          </a:r>
                          <a14:m>
                            <m:oMath xmlns:m="http://schemas.openxmlformats.org/officeDocument/2006/math">
                              <m:r>
                                <a:rPr lang="fr-FR" sz="700">
                                  <a:effectLst/>
                                </a:rPr>
                                <m:t>□</m:t>
                              </m:r>
                            </m:oMath>
                          </a14:m>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gridSpan="3">
                      <a:txBody>
                        <a:bodyPr/>
                        <a:lstStyle/>
                        <a:p>
                          <a:pPr marL="61595" algn="l" eaLnBrk="0" fontAlgn="base" hangingPunct="0">
                            <a:lnSpc>
                              <a:spcPct val="115000"/>
                            </a:lnSpc>
                            <a:spcAft>
                              <a:spcPts val="0"/>
                            </a:spcAft>
                            <a:tabLst>
                              <a:tab pos="502920" algn="l"/>
                              <a:tab pos="1280160" algn="l"/>
                            </a:tabLst>
                          </a:pPr>
                          <a:r>
                            <a:rPr lang="fr-FR" sz="600">
                              <a:effectLst/>
                            </a:rPr>
                            <a:t>Autres	installations	(préciser) </a:t>
                          </a:r>
                          <a14:m>
                            <m:oMath xmlns:m="http://schemas.openxmlformats.org/officeDocument/2006/math">
                              <m:r>
                                <a:rPr lang="fr-FR" sz="700">
                                  <a:effectLst/>
                                </a:rPr>
                                <m:t>□</m:t>
                              </m:r>
                            </m:oMath>
                          </a14:m>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r>
                  <a:tr h="435637">
                    <a:tc gridSpan="8">
                      <a:txBody>
                        <a:bodyPr/>
                        <a:lstStyle/>
                        <a:p>
                          <a:pPr marR="1811655" algn="ctr" eaLnBrk="0" fontAlgn="base" hangingPunct="0">
                            <a:lnSpc>
                              <a:spcPct val="115000"/>
                            </a:lnSpc>
                            <a:spcAft>
                              <a:spcPts val="0"/>
                            </a:spcAft>
                          </a:pPr>
                          <a:r>
                            <a:rPr lang="fr-FR" sz="600" dirty="0">
                              <a:effectLst/>
                            </a:rPr>
                            <a:t> </a:t>
                          </a:r>
                        </a:p>
                        <a:p>
                          <a:pPr marR="1811655" algn="ctr" eaLnBrk="0" fontAlgn="base" hangingPunct="0">
                            <a:lnSpc>
                              <a:spcPct val="115000"/>
                            </a:lnSpc>
                            <a:spcAft>
                              <a:spcPts val="0"/>
                            </a:spcAft>
                          </a:pPr>
                          <a:r>
                            <a:rPr lang="fr-FR" sz="600" dirty="0">
                              <a:effectLst/>
                            </a:rPr>
                            <a:t>NATURE DES RAYONNEMENTS IONISANTS</a:t>
                          </a:r>
                        </a:p>
                        <a:p>
                          <a:pPr marR="1811655" algn="r" eaLnBrk="0" fontAlgn="base" hangingPunct="0">
                            <a:lnSpc>
                              <a:spcPct val="115000"/>
                            </a:lnSpc>
                            <a:spcAft>
                              <a:spcPts val="0"/>
                            </a:spcAft>
                          </a:pPr>
                          <a:r>
                            <a:rPr lang="fr-FR" sz="600" dirty="0">
                              <a:effectLst/>
                            </a:rPr>
                            <a:t> </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508244">
                    <a:tc>
                      <a:txBody>
                        <a:bodyPr/>
                        <a:lstStyle/>
                        <a:p>
                          <a:pPr marL="52070" algn="l" eaLnBrk="0" fontAlgn="base" hangingPunct="0">
                            <a:lnSpc>
                              <a:spcPct val="115000"/>
                            </a:lnSpc>
                            <a:spcAft>
                              <a:spcPts val="0"/>
                            </a:spcAft>
                          </a:pPr>
                          <a:r>
                            <a:rPr lang="fr-FR" sz="600">
                              <a:effectLst/>
                            </a:rPr>
                            <a:t>Rayonnement</a:t>
                          </a:r>
                          <a:endParaRPr lang="fr-FR" sz="600">
                            <a:effectLst/>
                            <a:latin typeface="Times New Roman"/>
                            <a:ea typeface="Times New Roman"/>
                            <a:cs typeface="Arial"/>
                          </a:endParaRPr>
                        </a:p>
                      </a:txBody>
                      <a:tcPr marL="0" marR="0" marT="0" marB="0"/>
                    </a:tc>
                    <a:tc>
                      <a:txBody>
                        <a:bodyPr/>
                        <a:lstStyle/>
                        <a:p>
                          <a:pPr marR="755650" algn="r" eaLnBrk="0" fontAlgn="base" hangingPunct="0">
                            <a:lnSpc>
                              <a:spcPct val="115000"/>
                            </a:lnSpc>
                            <a:spcAft>
                              <a:spcPts val="0"/>
                            </a:spcAft>
                          </a:pPr>
                          <a:r>
                            <a:rPr lang="fr-FR" sz="600">
                              <a:effectLst/>
                            </a:rPr>
                            <a:t>X </a:t>
                          </a:r>
                          <a14:m>
                            <m:oMath xmlns:m="http://schemas.openxmlformats.org/officeDocument/2006/math">
                              <m:r>
                                <a:rPr lang="fr-FR" sz="700">
                                  <a:effectLst/>
                                </a:rPr>
                                <m:t>□</m:t>
                              </m:r>
                            </m:oMath>
                          </a14:m>
                          <a:endParaRPr lang="fr-FR" sz="600">
                            <a:effectLst/>
                            <a:latin typeface="Times New Roman"/>
                            <a:ea typeface="Times New Roman"/>
                            <a:cs typeface="Arial"/>
                          </a:endParaRPr>
                        </a:p>
                      </a:txBody>
                      <a:tcPr marL="0" marR="0" marT="0" marB="0"/>
                    </a:tc>
                    <a:tc>
                      <a:txBody>
                        <a:bodyPr/>
                        <a:lstStyle/>
                        <a:p>
                          <a:pPr marR="784225" algn="r" eaLnBrk="0" fontAlgn="base" hangingPunct="0">
                            <a:lnSpc>
                              <a:spcPct val="115000"/>
                            </a:lnSpc>
                            <a:spcAft>
                              <a:spcPts val="0"/>
                            </a:spcAft>
                          </a:pPr>
                          <a:r>
                            <a:rPr lang="fr-FR" sz="700">
                              <a:effectLst/>
                            </a:rPr>
                            <a:t>γ </a:t>
                          </a:r>
                          <a14:m>
                            <m:oMath xmlns:m="http://schemas.openxmlformats.org/officeDocument/2006/math">
                              <m:r>
                                <a:rPr lang="fr-FR" sz="700">
                                  <a:effectLst/>
                                </a:rPr>
                                <m:t>□</m:t>
                              </m:r>
                            </m:oMath>
                          </a14:m>
                          <a:endParaRPr lang="fr-FR" sz="600">
                            <a:effectLst/>
                            <a:latin typeface="Times New Roman"/>
                            <a:ea typeface="Times New Roman"/>
                            <a:cs typeface="Arial"/>
                          </a:endParaRPr>
                        </a:p>
                      </a:txBody>
                      <a:tcPr marL="0" marR="0" marT="0" marB="0"/>
                    </a:tc>
                    <a:tc gridSpan="3">
                      <a:txBody>
                        <a:bodyPr/>
                        <a:lstStyle/>
                        <a:p>
                          <a:pPr marR="542290" algn="r" eaLnBrk="0" fontAlgn="base" hangingPunct="0">
                            <a:lnSpc>
                              <a:spcPct val="115000"/>
                            </a:lnSpc>
                            <a:spcAft>
                              <a:spcPts val="0"/>
                            </a:spcAft>
                          </a:pPr>
                          <a:r>
                            <a:rPr lang="fr-FR" sz="700">
                              <a:effectLst/>
                            </a:rPr>
                            <a:t>Α </a:t>
                          </a:r>
                          <a14:m>
                            <m:oMath xmlns:m="http://schemas.openxmlformats.org/officeDocument/2006/math">
                              <m:r>
                                <a:rPr lang="fr-FR" sz="700">
                                  <a:effectLst/>
                                </a:rPr>
                                <m:t>□</m:t>
                              </m:r>
                            </m:oMath>
                          </a14:m>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a:txBody>
                        <a:bodyPr/>
                        <a:lstStyle/>
                        <a:p>
                          <a:pPr marL="172720" algn="l" eaLnBrk="0" fontAlgn="base" hangingPunct="0">
                            <a:lnSpc>
                              <a:spcPct val="115000"/>
                            </a:lnSpc>
                            <a:spcAft>
                              <a:spcPts val="0"/>
                            </a:spcAft>
                          </a:pPr>
                          <a:r>
                            <a:rPr lang="fr-FR" sz="700" dirty="0">
                              <a:effectLst/>
                            </a:rPr>
                            <a:t>Β </a:t>
                          </a:r>
                          <a14:m>
                            <m:oMath xmlns:m="http://schemas.openxmlformats.org/officeDocument/2006/math">
                              <m:r>
                                <a:rPr lang="fr-FR" sz="700">
                                  <a:effectLst/>
                                </a:rPr>
                                <m:t>□</m:t>
                              </m:r>
                            </m:oMath>
                          </a14:m>
                          <a:endParaRPr lang="fr-FR" sz="600" dirty="0">
                            <a:effectLst/>
                            <a:latin typeface="Times New Roman"/>
                            <a:ea typeface="Times New Roman"/>
                            <a:cs typeface="Arial"/>
                          </a:endParaRPr>
                        </a:p>
                      </a:txBody>
                      <a:tcPr marL="0" marR="0" marT="0" marB="0"/>
                    </a:tc>
                    <a:tc>
                      <a:txBody>
                        <a:bodyPr/>
                        <a:lstStyle/>
                        <a:p>
                          <a:pPr marL="57785" algn="l" eaLnBrk="0" fontAlgn="base" hangingPunct="0">
                            <a:lnSpc>
                              <a:spcPct val="115000"/>
                            </a:lnSpc>
                            <a:spcAft>
                              <a:spcPts val="0"/>
                            </a:spcAft>
                          </a:pPr>
                          <a:r>
                            <a:rPr lang="fr-FR" sz="600">
                              <a:effectLst/>
                            </a:rPr>
                            <a:t>Neutrons </a:t>
                          </a:r>
                          <a14:m>
                            <m:oMath xmlns:m="http://schemas.openxmlformats.org/officeDocument/2006/math">
                              <m:r>
                                <a:rPr lang="fr-FR" sz="700">
                                  <a:effectLst/>
                                </a:rPr>
                                <m:t>□</m:t>
                              </m:r>
                            </m:oMath>
                          </a14:m>
                          <a:endParaRPr lang="fr-FR" sz="600">
                            <a:effectLst/>
                            <a:latin typeface="Times New Roman"/>
                            <a:ea typeface="Times New Roman"/>
                            <a:cs typeface="Arial"/>
                          </a:endParaRPr>
                        </a:p>
                      </a:txBody>
                      <a:tcPr marL="0" marR="0" marT="0" marB="0"/>
                    </a:tc>
                  </a:tr>
                  <a:tr h="725873">
                    <a:tc>
                      <a:txBody>
                        <a:bodyPr/>
                        <a:lstStyle/>
                        <a:p>
                          <a:pPr marL="52070" algn="l" eaLnBrk="0" fontAlgn="base" hangingPunct="0">
                            <a:lnSpc>
                              <a:spcPct val="115000"/>
                            </a:lnSpc>
                            <a:spcAft>
                              <a:spcPts val="0"/>
                            </a:spcAft>
                          </a:pPr>
                          <a:r>
                            <a:rPr lang="fr-FR" sz="600">
                              <a:effectLst/>
                            </a:rPr>
                            <a:t>Energie</a:t>
                          </a:r>
                          <a:endParaRPr lang="fr-FR" sz="600">
                            <a:effectLst/>
                            <a:latin typeface="Times New Roman"/>
                            <a:ea typeface="Times New Roman"/>
                            <a:cs typeface="Arial"/>
                          </a:endParaRPr>
                        </a:p>
                      </a:txBody>
                      <a:tcPr marL="0" marR="0" marT="0" marB="0"/>
                    </a:tc>
                    <a:tc>
                      <a:txBody>
                        <a:bodyPr/>
                        <a:lstStyle/>
                        <a:p>
                          <a:pPr marL="45720" marR="800100" algn="l" eaLnBrk="0" fontAlgn="base" hangingPunct="0">
                            <a:lnSpc>
                              <a:spcPct val="115000"/>
                            </a:lnSpc>
                            <a:spcAft>
                              <a:spcPts val="0"/>
                            </a:spcAft>
                          </a:pPr>
                          <a:r>
                            <a:rPr lang="fr-FR" sz="600">
                              <a:effectLst/>
                            </a:rPr>
                            <a:t>KeV ou</a:t>
                          </a:r>
                        </a:p>
                        <a:p>
                          <a:pPr marR="527050" algn="r" eaLnBrk="0" fontAlgn="base" hangingPunct="0">
                            <a:lnSpc>
                              <a:spcPct val="115000"/>
                            </a:lnSpc>
                            <a:spcAft>
                              <a:spcPts val="0"/>
                            </a:spcAft>
                          </a:pPr>
                          <a:r>
                            <a:rPr lang="fr-FR" sz="600" spc="-5">
                              <a:effectLst/>
                            </a:rPr>
                            <a:t>HT en kV</a:t>
                          </a:r>
                          <a:endParaRPr lang="fr-FR" sz="600">
                            <a:effectLst/>
                            <a:latin typeface="Times New Roman"/>
                            <a:ea typeface="Times New Roman"/>
                            <a:cs typeface="Arial"/>
                          </a:endParaRPr>
                        </a:p>
                      </a:txBody>
                      <a:tcPr marL="0" marR="0" marT="0" marB="0"/>
                    </a:tc>
                    <a:tc>
                      <a:txBody>
                        <a:bodyPr/>
                        <a:lstStyle/>
                        <a:p>
                          <a:pPr marL="70485" algn="l" eaLnBrk="0" fontAlgn="base" hangingPunct="0">
                            <a:lnSpc>
                              <a:spcPct val="115000"/>
                            </a:lnSpc>
                            <a:spcAft>
                              <a:spcPts val="0"/>
                            </a:spcAft>
                          </a:pPr>
                          <a:r>
                            <a:rPr lang="fr-FR" sz="600" dirty="0" err="1">
                              <a:effectLst/>
                            </a:rPr>
                            <a:t>KeV</a:t>
                          </a:r>
                          <a:r>
                            <a:rPr lang="fr-FR" sz="600" dirty="0">
                              <a:effectLst/>
                            </a:rPr>
                            <a:t> (maximum)</a:t>
                          </a:r>
                          <a:endParaRPr lang="fr-FR" sz="600" dirty="0">
                            <a:effectLst/>
                            <a:latin typeface="Times New Roman"/>
                            <a:ea typeface="Times New Roman"/>
                            <a:cs typeface="Arial"/>
                          </a:endParaRPr>
                        </a:p>
                      </a:txBody>
                      <a:tcPr marL="0" marR="0" marT="0" marB="0"/>
                    </a:tc>
                    <a:tc gridSpan="3">
                      <a:txBody>
                        <a:bodyPr/>
                        <a:lstStyle/>
                        <a:p>
                          <a:pPr marR="542290" algn="r" eaLnBrk="0" fontAlgn="base" hangingPunct="0">
                            <a:lnSpc>
                              <a:spcPct val="115000"/>
                            </a:lnSpc>
                            <a:spcAft>
                              <a:spcPts val="0"/>
                            </a:spcAft>
                          </a:pPr>
                          <a:r>
                            <a:rPr lang="fr-FR" sz="600" spc="-10">
                              <a:effectLst/>
                            </a:rPr>
                            <a:t>MeV</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a:txBody>
                        <a:bodyPr/>
                        <a:lstStyle/>
                        <a:p>
                          <a:pPr marR="182880" algn="r" eaLnBrk="0" fontAlgn="base" hangingPunct="0">
                            <a:lnSpc>
                              <a:spcPct val="115000"/>
                            </a:lnSpc>
                            <a:spcAft>
                              <a:spcPts val="0"/>
                            </a:spcAft>
                          </a:pPr>
                          <a:r>
                            <a:rPr lang="fr-FR" sz="600" spc="-5" dirty="0" err="1">
                              <a:effectLst/>
                            </a:rPr>
                            <a:t>KeV</a:t>
                          </a:r>
                          <a:r>
                            <a:rPr lang="fr-FR" sz="600" spc="-5" dirty="0">
                              <a:effectLst/>
                            </a:rPr>
                            <a:t> (maximum)</a:t>
                          </a:r>
                          <a:endParaRPr lang="fr-FR" sz="600" dirty="0">
                            <a:effectLst/>
                            <a:latin typeface="Times New Roman"/>
                            <a:ea typeface="Times New Roman"/>
                            <a:cs typeface="Arial"/>
                          </a:endParaRPr>
                        </a:p>
                      </a:txBody>
                      <a:tcPr marL="0" marR="0" marT="0" marB="0"/>
                    </a:tc>
                    <a:tc>
                      <a:txBody>
                        <a:bodyPr/>
                        <a:lstStyle/>
                        <a:p>
                          <a:pPr marL="45720" marR="777240" algn="l" eaLnBrk="0" fontAlgn="base" hangingPunct="0">
                            <a:lnSpc>
                              <a:spcPct val="115000"/>
                            </a:lnSpc>
                            <a:spcAft>
                              <a:spcPts val="0"/>
                            </a:spcAft>
                          </a:pPr>
                          <a:r>
                            <a:rPr lang="fr-FR" sz="600" dirty="0">
                              <a:effectLst/>
                            </a:rPr>
                            <a:t>MeV ou</a:t>
                          </a:r>
                        </a:p>
                        <a:p>
                          <a:pPr marL="45720" algn="l" eaLnBrk="0" fontAlgn="base" hangingPunct="0">
                            <a:lnSpc>
                              <a:spcPct val="115000"/>
                            </a:lnSpc>
                            <a:spcAft>
                              <a:spcPts val="0"/>
                            </a:spcAft>
                          </a:pPr>
                          <a:r>
                            <a:rPr lang="fr-FR" sz="600" dirty="0">
                              <a:effectLst/>
                            </a:rPr>
                            <a:t>thermiques </a:t>
                          </a:r>
                          <a14:m>
                            <m:oMath xmlns:m="http://schemas.openxmlformats.org/officeDocument/2006/math">
                              <m:r>
                                <a:rPr lang="fr-FR" sz="700">
                                  <a:effectLst/>
                                </a:rPr>
                                <m:t>□</m:t>
                              </m:r>
                            </m:oMath>
                          </a14:m>
                          <a:r>
                            <a:rPr lang="fr-FR" sz="700" dirty="0">
                              <a:effectLst/>
                            </a:rPr>
                            <a:t> </a:t>
                          </a:r>
                          <a:r>
                            <a:rPr lang="fr-FR" sz="600" dirty="0">
                              <a:effectLst/>
                            </a:rPr>
                            <a:t>intermédiaires </a:t>
                          </a:r>
                          <a14:m>
                            <m:oMath xmlns:m="http://schemas.openxmlformats.org/officeDocument/2006/math">
                              <m:r>
                                <a:rPr lang="fr-FR" sz="700">
                                  <a:effectLst/>
                                </a:rPr>
                                <m:t>□</m:t>
                              </m:r>
                            </m:oMath>
                          </a14:m>
                          <a:r>
                            <a:rPr lang="fr-FR" sz="700" dirty="0">
                              <a:effectLst/>
                            </a:rPr>
                            <a:t> </a:t>
                          </a:r>
                          <a:r>
                            <a:rPr lang="fr-FR" sz="600" dirty="0">
                              <a:effectLst/>
                            </a:rPr>
                            <a:t>rapides </a:t>
                          </a:r>
                          <a14:m>
                            <m:oMath xmlns:m="http://schemas.openxmlformats.org/officeDocument/2006/math">
                              <m:r>
                                <a:rPr lang="fr-FR" sz="700">
                                  <a:effectLst/>
                                </a:rPr>
                                <m:t>□</m:t>
                              </m:r>
                            </m:oMath>
                          </a14:m>
                          <a:endParaRPr lang="fr-FR" sz="600" dirty="0">
                            <a:effectLst/>
                            <a:latin typeface="Times New Roman"/>
                            <a:ea typeface="Times New Roman"/>
                            <a:cs typeface="Arial"/>
                          </a:endParaRPr>
                        </a:p>
                      </a:txBody>
                      <a:tcPr marL="0" marR="0" marT="0" marB="0"/>
                    </a:tc>
                  </a:tr>
                </a:tbl>
              </a:graphicData>
            </a:graphic>
          </p:graphicFrame>
        </mc:Choice>
        <mc:Fallback>
          <p:graphicFrame>
            <p:nvGraphicFramePr>
              <p:cNvPr id="4" name="Tableau 3"/>
              <p:cNvGraphicFramePr>
                <a:graphicFrameLocks noGrp="1"/>
              </p:cNvGraphicFramePr>
              <p:nvPr>
                <p:extLst>
                  <p:ext uri="{D42A27DB-BD31-4B8C-83A1-F6EECF244321}">
                    <p14:modId xmlns:p14="http://schemas.microsoft.com/office/powerpoint/2010/main" val="4051902834"/>
                  </p:ext>
                </p:extLst>
              </p:nvPr>
            </p:nvGraphicFramePr>
            <p:xfrm>
              <a:off x="107504" y="260648"/>
              <a:ext cx="8928992" cy="6312969"/>
            </p:xfrm>
            <a:graphic>
              <a:graphicData uri="http://schemas.openxmlformats.org/drawingml/2006/table">
                <a:tbl>
                  <a:tblPr>
                    <a:tableStyleId>{5C22544A-7EE6-4342-B048-85BDC9FD1C3A}</a:tableStyleId>
                  </a:tblPr>
                  <a:tblGrid>
                    <a:gridCol w="1764208"/>
                    <a:gridCol w="1739972"/>
                    <a:gridCol w="1735932"/>
                    <a:gridCol w="61230"/>
                    <a:gridCol w="61230"/>
                    <a:gridCol w="61230"/>
                    <a:gridCol w="1760169"/>
                    <a:gridCol w="1745021"/>
                  </a:tblGrid>
                  <a:tr h="248379">
                    <a:tc gridSpan="8">
                      <a:txBody>
                        <a:bodyPr/>
                        <a:lstStyle/>
                        <a:p>
                          <a:pPr marR="1068705" algn="ctr" eaLnBrk="0" fontAlgn="base" hangingPunct="0">
                            <a:lnSpc>
                              <a:spcPct val="115000"/>
                            </a:lnSpc>
                            <a:spcAft>
                              <a:spcPts val="0"/>
                            </a:spcAft>
                          </a:pPr>
                          <a:r>
                            <a:rPr lang="fr-FR" sz="600" dirty="0" smtClean="0">
                              <a:effectLst/>
                            </a:rPr>
                            <a:t>INFORMATIONS PERSONNELLES CONCERNANT LE TRAVAILLEUR</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464316">
                    <a:tc gridSpan="4">
                      <a:txBody>
                        <a:bodyPr/>
                        <a:lstStyle/>
                        <a:p>
                          <a:pPr marL="52070" algn="l" eaLnBrk="0" fontAlgn="base" hangingPunct="0">
                            <a:lnSpc>
                              <a:spcPct val="115000"/>
                            </a:lnSpc>
                            <a:spcAft>
                              <a:spcPts val="0"/>
                            </a:spcAft>
                          </a:pPr>
                          <a:r>
                            <a:rPr lang="fr-FR" sz="600" dirty="0">
                              <a:effectLst/>
                            </a:rPr>
                            <a:t>Nom et Prénom :</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gridSpan="4">
                      <a:txBody>
                        <a:bodyPr/>
                        <a:lstStyle/>
                        <a:p>
                          <a:endParaRPr lang="fr-FR"/>
                        </a:p>
                      </a:txBody>
                      <a:tcPr marL="0" marR="0" marT="0" marB="0">
                        <a:blipFill rotWithShape="1">
                          <a:blip r:embed="rId2"/>
                          <a:stretch>
                            <a:fillRect l="-146218" t="-60526" r="-168" b="-1209211"/>
                          </a:stretch>
                        </a:blipFill>
                      </a:tcPr>
                    </a:tc>
                    <a:tc hMerge="1">
                      <a:txBody>
                        <a:bodyPr/>
                        <a:lstStyle/>
                        <a:p>
                          <a:endParaRPr lang="fr-FR"/>
                        </a:p>
                      </a:txBody>
                      <a:tcPr/>
                    </a:tc>
                    <a:tc hMerge="1">
                      <a:txBody>
                        <a:bodyPr/>
                        <a:lstStyle/>
                        <a:p>
                          <a:endParaRPr lang="fr-FR"/>
                        </a:p>
                      </a:txBody>
                      <a:tcPr/>
                    </a:tc>
                    <a:tc hMerge="1">
                      <a:txBody>
                        <a:bodyPr/>
                        <a:lstStyle/>
                        <a:p>
                          <a:endParaRPr lang="fr-FR"/>
                        </a:p>
                      </a:txBody>
                      <a:tcPr/>
                    </a:tc>
                  </a:tr>
                  <a:tr h="294506">
                    <a:tc gridSpan="4">
                      <a:txBody>
                        <a:bodyPr/>
                        <a:lstStyle/>
                        <a:p>
                          <a:pPr marL="52070" algn="l" eaLnBrk="0" fontAlgn="base" hangingPunct="0">
                            <a:lnSpc>
                              <a:spcPct val="115000"/>
                            </a:lnSpc>
                            <a:spcAft>
                              <a:spcPts val="0"/>
                            </a:spcAft>
                          </a:pPr>
                          <a:r>
                            <a:rPr lang="fr-FR" sz="600">
                              <a:effectLst/>
                            </a:rPr>
                            <a:t>Date de naissance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gridSpan="4">
                      <a:txBody>
                        <a:bodyPr/>
                        <a:lstStyle/>
                        <a:p>
                          <a:pPr marL="70485" algn="l" eaLnBrk="0" fontAlgn="base" hangingPunct="0">
                            <a:lnSpc>
                              <a:spcPct val="115000"/>
                            </a:lnSpc>
                            <a:spcAft>
                              <a:spcPts val="0"/>
                            </a:spcAft>
                          </a:pPr>
                          <a:r>
                            <a:rPr lang="fr-FR" sz="600" spc="25">
                              <a:effectLst/>
                            </a:rPr>
                            <a:t>N° Dossier Médical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r>
                  <a:tr h="360403">
                    <a:tc gridSpan="4">
                      <a:txBody>
                        <a:bodyPr/>
                        <a:lstStyle/>
                        <a:p>
                          <a:pPr marL="52070" algn="l" eaLnBrk="0" fontAlgn="base" hangingPunct="0">
                            <a:lnSpc>
                              <a:spcPct val="115000"/>
                            </a:lnSpc>
                            <a:spcAft>
                              <a:spcPts val="0"/>
                            </a:spcAft>
                          </a:pPr>
                          <a:r>
                            <a:rPr lang="fr-FR" sz="600">
                              <a:effectLst/>
                            </a:rPr>
                            <a:t>Organisme employeur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gridSpan="4">
                      <a:txBody>
                        <a:bodyPr/>
                        <a:lstStyle/>
                        <a:p>
                          <a:pPr marL="70485" algn="l" eaLnBrk="0" fontAlgn="base" hangingPunct="0">
                            <a:lnSpc>
                              <a:spcPct val="115000"/>
                            </a:lnSpc>
                            <a:spcAft>
                              <a:spcPts val="0"/>
                            </a:spcAft>
                          </a:pPr>
                          <a:r>
                            <a:rPr lang="fr-FR" sz="600">
                              <a:effectLst/>
                            </a:rPr>
                            <a:t>Poste de travail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r>
                  <a:tr h="231145">
                    <a:tc gridSpan="8">
                      <a:txBody>
                        <a:bodyPr/>
                        <a:lstStyle/>
                        <a:p>
                          <a:pPr marR="382905" algn="ctr" eaLnBrk="0" fontAlgn="base" hangingPunct="0">
                            <a:lnSpc>
                              <a:spcPct val="115000"/>
                            </a:lnSpc>
                            <a:spcAft>
                              <a:spcPts val="0"/>
                            </a:spcAft>
                          </a:pPr>
                          <a:r>
                            <a:rPr lang="fr-FR" sz="600" dirty="0">
                              <a:effectLst/>
                            </a:rPr>
                            <a:t>LIEU(X) - NATURE ET DUREE DU TRAVAIL EXPOSANT AUX RAYONNEMENTS IONISANTS</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476989">
                    <a:tc gridSpan="2">
                      <a:txBody>
                        <a:bodyPr/>
                        <a:lstStyle/>
                        <a:p>
                          <a:pPr marL="52070" algn="l" eaLnBrk="0" fontAlgn="base" hangingPunct="0">
                            <a:lnSpc>
                              <a:spcPct val="115000"/>
                            </a:lnSpc>
                            <a:spcAft>
                              <a:spcPts val="0"/>
                            </a:spcAft>
                          </a:pPr>
                          <a:r>
                            <a:rPr lang="fr-FR" sz="600">
                              <a:effectLst/>
                            </a:rPr>
                            <a:t>Lieu(x) 1 :</a:t>
                          </a:r>
                          <a:endParaRPr lang="fr-FR" sz="600">
                            <a:effectLst/>
                            <a:latin typeface="Times New Roman"/>
                            <a:ea typeface="Times New Roman"/>
                            <a:cs typeface="Arial"/>
                          </a:endParaRPr>
                        </a:p>
                      </a:txBody>
                      <a:tcPr marL="0" marR="0" marT="0" marB="0"/>
                    </a:tc>
                    <a:tc hMerge="1">
                      <a:txBody>
                        <a:bodyPr/>
                        <a:lstStyle/>
                        <a:p>
                          <a:endParaRPr lang="fr-FR"/>
                        </a:p>
                      </a:txBody>
                      <a:tcPr/>
                    </a:tc>
                    <a:tc gridSpan="3">
                      <a:txBody>
                        <a:bodyPr/>
                        <a:lstStyle/>
                        <a:p>
                          <a:pPr marL="70485" algn="l" eaLnBrk="0" fontAlgn="base" hangingPunct="0">
                            <a:lnSpc>
                              <a:spcPct val="115000"/>
                            </a:lnSpc>
                            <a:spcAft>
                              <a:spcPts val="0"/>
                            </a:spcAft>
                          </a:pPr>
                          <a:r>
                            <a:rPr lang="fr-FR" sz="600" spc="-25" dirty="0">
                              <a:effectLst/>
                            </a:rPr>
                            <a:t>2 :</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gridSpan="3">
                      <a:txBody>
                        <a:bodyPr/>
                        <a:lstStyle/>
                        <a:p>
                          <a:pPr marL="61595" algn="l" eaLnBrk="0" fontAlgn="base" hangingPunct="0">
                            <a:lnSpc>
                              <a:spcPct val="115000"/>
                            </a:lnSpc>
                            <a:spcAft>
                              <a:spcPts val="0"/>
                            </a:spcAft>
                          </a:pPr>
                          <a:r>
                            <a:rPr lang="fr-FR" sz="600" spc="-25">
                              <a:effectLst/>
                            </a:rPr>
                            <a:t>3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r>
                  <a:tr h="445560">
                    <a:tc gridSpan="2">
                      <a:txBody>
                        <a:bodyPr/>
                        <a:lstStyle/>
                        <a:p>
                          <a:pPr marL="52070" algn="l" eaLnBrk="0" fontAlgn="base" hangingPunct="0">
                            <a:lnSpc>
                              <a:spcPct val="115000"/>
                            </a:lnSpc>
                            <a:spcAft>
                              <a:spcPts val="0"/>
                            </a:spcAft>
                          </a:pPr>
                          <a:r>
                            <a:rPr lang="fr-FR" sz="600">
                              <a:effectLst/>
                            </a:rPr>
                            <a:t>Nature du travail 1 :</a:t>
                          </a:r>
                          <a:endParaRPr lang="fr-FR" sz="600">
                            <a:effectLst/>
                            <a:latin typeface="Times New Roman"/>
                            <a:ea typeface="Times New Roman"/>
                            <a:cs typeface="Arial"/>
                          </a:endParaRPr>
                        </a:p>
                      </a:txBody>
                      <a:tcPr marL="0" marR="0" marT="0" marB="0"/>
                    </a:tc>
                    <a:tc hMerge="1">
                      <a:txBody>
                        <a:bodyPr/>
                        <a:lstStyle/>
                        <a:p>
                          <a:endParaRPr lang="fr-FR"/>
                        </a:p>
                      </a:txBody>
                      <a:tcPr/>
                    </a:tc>
                    <a:tc gridSpan="3">
                      <a:txBody>
                        <a:bodyPr/>
                        <a:lstStyle/>
                        <a:p>
                          <a:pPr marL="70485" algn="l" eaLnBrk="0" fontAlgn="base" hangingPunct="0">
                            <a:lnSpc>
                              <a:spcPct val="115000"/>
                            </a:lnSpc>
                            <a:spcAft>
                              <a:spcPts val="0"/>
                            </a:spcAft>
                          </a:pPr>
                          <a:r>
                            <a:rPr lang="fr-FR" sz="600" spc="-25">
                              <a:effectLst/>
                            </a:rPr>
                            <a:t>2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gridSpan="3">
                      <a:txBody>
                        <a:bodyPr/>
                        <a:lstStyle/>
                        <a:p>
                          <a:pPr marL="61595" algn="l" eaLnBrk="0" fontAlgn="base" hangingPunct="0">
                            <a:lnSpc>
                              <a:spcPct val="115000"/>
                            </a:lnSpc>
                            <a:spcAft>
                              <a:spcPts val="0"/>
                            </a:spcAft>
                          </a:pPr>
                          <a:r>
                            <a:rPr lang="fr-FR" sz="600" spc="-25">
                              <a:effectLst/>
                            </a:rPr>
                            <a:t>3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r>
                  <a:tr h="525250">
                    <a:tc gridSpan="5">
                      <a:txBody>
                        <a:bodyPr/>
                        <a:lstStyle/>
                        <a:p>
                          <a:pPr marL="52070" algn="l" eaLnBrk="0" fontAlgn="base" hangingPunct="0">
                            <a:lnSpc>
                              <a:spcPct val="115000"/>
                            </a:lnSpc>
                            <a:spcAft>
                              <a:spcPts val="0"/>
                            </a:spcAft>
                          </a:pPr>
                          <a:r>
                            <a:rPr lang="fr-FR" sz="600" spc="5">
                              <a:effectLst/>
                            </a:rPr>
                            <a:t>Durée d'exposition annuelle :</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gridSpan="3">
                      <a:txBody>
                        <a:bodyPr/>
                        <a:lstStyle/>
                        <a:p>
                          <a:endParaRPr lang="fr-FR"/>
                        </a:p>
                      </a:txBody>
                      <a:tcPr marL="0" marR="0" marT="0" marB="0">
                        <a:blipFill rotWithShape="1">
                          <a:blip r:embed="rId2"/>
                          <a:stretch>
                            <a:fillRect l="-150427" t="-486047" r="-171" b="-624419"/>
                          </a:stretch>
                        </a:blipFill>
                      </a:tcPr>
                    </a:tc>
                    <a:tc hMerge="1">
                      <a:txBody>
                        <a:bodyPr/>
                        <a:lstStyle/>
                        <a:p>
                          <a:endParaRPr lang="fr-FR"/>
                        </a:p>
                      </a:txBody>
                      <a:tcPr/>
                    </a:tc>
                    <a:tc hMerge="1">
                      <a:txBody>
                        <a:bodyPr/>
                        <a:lstStyle/>
                        <a:p>
                          <a:endParaRPr lang="fr-FR"/>
                        </a:p>
                      </a:txBody>
                      <a:tcPr/>
                    </a:tc>
                  </a:tr>
                  <a:tr h="580850">
                    <a:tc gridSpan="8">
                      <a:txBody>
                        <a:bodyPr/>
                        <a:lstStyle/>
                        <a:p>
                          <a:pPr marR="611505" algn="r" eaLnBrk="0" fontAlgn="base" hangingPunct="0">
                            <a:lnSpc>
                              <a:spcPct val="115000"/>
                            </a:lnSpc>
                            <a:spcAft>
                              <a:spcPts val="0"/>
                            </a:spcAft>
                          </a:pPr>
                          <a:r>
                            <a:rPr lang="fr-FR" sz="600" dirty="0">
                              <a:effectLst/>
                            </a:rPr>
                            <a:t> </a:t>
                          </a:r>
                        </a:p>
                        <a:p>
                          <a:pPr marR="611505" algn="ctr" eaLnBrk="0" fontAlgn="base" hangingPunct="0">
                            <a:lnSpc>
                              <a:spcPct val="115000"/>
                            </a:lnSpc>
                            <a:spcAft>
                              <a:spcPts val="0"/>
                            </a:spcAft>
                          </a:pPr>
                          <a:r>
                            <a:rPr lang="fr-FR" sz="600" dirty="0">
                              <a:effectLst/>
                            </a:rPr>
                            <a:t>CARACTERISTIQUES DES SOURCES AUXQUELLES LE TRAVAILLEUR EST EXPOSE</a:t>
                          </a:r>
                        </a:p>
                        <a:p>
                          <a:pPr marR="611505" algn="r" eaLnBrk="0" fontAlgn="base" hangingPunct="0">
                            <a:lnSpc>
                              <a:spcPct val="115000"/>
                            </a:lnSpc>
                            <a:spcAft>
                              <a:spcPts val="0"/>
                            </a:spcAft>
                          </a:pPr>
                          <a:r>
                            <a:rPr lang="fr-FR" sz="600" dirty="0">
                              <a:effectLst/>
                            </a:rPr>
                            <a:t> </a:t>
                          </a:r>
                        </a:p>
                        <a:p>
                          <a:pPr marR="611505" algn="r" eaLnBrk="0" fontAlgn="base" hangingPunct="0">
                            <a:lnSpc>
                              <a:spcPct val="115000"/>
                            </a:lnSpc>
                            <a:spcAft>
                              <a:spcPts val="0"/>
                            </a:spcAft>
                          </a:pPr>
                          <a:r>
                            <a:rPr lang="fr-FR" sz="600" dirty="0">
                              <a:effectLst/>
                            </a:rPr>
                            <a:t> </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557076">
                    <a:tc gridSpan="2">
                      <a:txBody>
                        <a:bodyPr/>
                        <a:lstStyle/>
                        <a:p>
                          <a:endParaRPr lang="fr-FR"/>
                        </a:p>
                      </a:txBody>
                      <a:tcPr marL="0" marR="0" marT="0" marB="0">
                        <a:blipFill rotWithShape="1">
                          <a:blip r:embed="rId2"/>
                          <a:stretch>
                            <a:fillRect l="-174" t="-659341" r="-154783" b="-384615"/>
                          </a:stretch>
                        </a:blipFill>
                      </a:tcPr>
                    </a:tc>
                    <a:tc hMerge="1">
                      <a:txBody>
                        <a:bodyPr/>
                        <a:lstStyle/>
                        <a:p>
                          <a:endParaRPr lang="fr-FR"/>
                        </a:p>
                      </a:txBody>
                      <a:tcPr/>
                    </a:tc>
                    <a:tc gridSpan="3">
                      <a:txBody>
                        <a:bodyPr/>
                        <a:lstStyle/>
                        <a:p>
                          <a:endParaRPr lang="fr-FR"/>
                        </a:p>
                      </a:txBody>
                      <a:tcPr marL="0" marR="0" marT="0" marB="0">
                        <a:blipFill rotWithShape="1">
                          <a:blip r:embed="rId2"/>
                          <a:stretch>
                            <a:fillRect l="-189474" t="-659341" r="-192763" b="-384615"/>
                          </a:stretch>
                        </a:blipFill>
                      </a:tcPr>
                    </a:tc>
                    <a:tc hMerge="1">
                      <a:txBody>
                        <a:bodyPr/>
                        <a:lstStyle/>
                        <a:p>
                          <a:endParaRPr lang="fr-FR"/>
                        </a:p>
                      </a:txBody>
                      <a:tcPr/>
                    </a:tc>
                    <a:tc hMerge="1">
                      <a:txBody>
                        <a:bodyPr/>
                        <a:lstStyle/>
                        <a:p>
                          <a:endParaRPr lang="fr-FR"/>
                        </a:p>
                      </a:txBody>
                      <a:tcPr/>
                    </a:tc>
                    <a:tc gridSpan="3">
                      <a:txBody>
                        <a:bodyPr/>
                        <a:lstStyle/>
                        <a:p>
                          <a:endParaRPr lang="fr-FR"/>
                        </a:p>
                      </a:txBody>
                      <a:tcPr marL="0" marR="0" marT="0" marB="0">
                        <a:blipFill rotWithShape="1">
                          <a:blip r:embed="rId2"/>
                          <a:stretch>
                            <a:fillRect l="-150427" t="-659341" r="-171" b="-384615"/>
                          </a:stretch>
                        </a:blipFill>
                      </a:tcPr>
                    </a:tc>
                    <a:tc hMerge="1">
                      <a:txBody>
                        <a:bodyPr/>
                        <a:lstStyle/>
                        <a:p>
                          <a:endParaRPr lang="fr-FR"/>
                        </a:p>
                      </a:txBody>
                      <a:tcPr/>
                    </a:tc>
                    <a:tc hMerge="1">
                      <a:txBody>
                        <a:bodyPr/>
                        <a:lstStyle/>
                        <a:p>
                          <a:endParaRPr lang="fr-FR"/>
                        </a:p>
                      </a:txBody>
                      <a:tcPr/>
                    </a:tc>
                  </a:tr>
                  <a:tr h="458741">
                    <a:tc gridSpan="2">
                      <a:txBody>
                        <a:bodyPr/>
                        <a:lstStyle/>
                        <a:p>
                          <a:endParaRPr lang="fr-FR"/>
                        </a:p>
                      </a:txBody>
                      <a:tcPr marL="0" marR="0" marT="0" marB="0">
                        <a:blipFill rotWithShape="1">
                          <a:blip r:embed="rId2"/>
                          <a:stretch>
                            <a:fillRect l="-174" t="-921333" r="-154783" b="-366667"/>
                          </a:stretch>
                        </a:blipFill>
                      </a:tcPr>
                    </a:tc>
                    <a:tc hMerge="1">
                      <a:txBody>
                        <a:bodyPr/>
                        <a:lstStyle/>
                        <a:p>
                          <a:endParaRPr lang="fr-FR"/>
                        </a:p>
                      </a:txBody>
                      <a:tcPr/>
                    </a:tc>
                    <a:tc gridSpan="3">
                      <a:txBody>
                        <a:bodyPr/>
                        <a:lstStyle/>
                        <a:p>
                          <a:endParaRPr lang="fr-FR"/>
                        </a:p>
                      </a:txBody>
                      <a:tcPr marL="0" marR="0" marT="0" marB="0">
                        <a:blipFill rotWithShape="1">
                          <a:blip r:embed="rId2"/>
                          <a:stretch>
                            <a:fillRect l="-189474" t="-921333" r="-192763" b="-366667"/>
                          </a:stretch>
                        </a:blipFill>
                      </a:tcPr>
                    </a:tc>
                    <a:tc hMerge="1">
                      <a:txBody>
                        <a:bodyPr/>
                        <a:lstStyle/>
                        <a:p>
                          <a:endParaRPr lang="fr-FR"/>
                        </a:p>
                      </a:txBody>
                      <a:tcPr/>
                    </a:tc>
                    <a:tc hMerge="1">
                      <a:txBody>
                        <a:bodyPr/>
                        <a:lstStyle/>
                        <a:p>
                          <a:endParaRPr lang="fr-FR"/>
                        </a:p>
                      </a:txBody>
                      <a:tcPr/>
                    </a:tc>
                    <a:tc gridSpan="3">
                      <a:txBody>
                        <a:bodyPr/>
                        <a:lstStyle/>
                        <a:p>
                          <a:endParaRPr lang="fr-FR"/>
                        </a:p>
                      </a:txBody>
                      <a:tcPr marL="0" marR="0" marT="0" marB="0">
                        <a:blipFill rotWithShape="1">
                          <a:blip r:embed="rId2"/>
                          <a:stretch>
                            <a:fillRect l="-150427" t="-921333" r="-171" b="-366667"/>
                          </a:stretch>
                        </a:blipFill>
                      </a:tcPr>
                    </a:tc>
                    <a:tc hMerge="1">
                      <a:txBody>
                        <a:bodyPr/>
                        <a:lstStyle/>
                        <a:p>
                          <a:endParaRPr lang="fr-FR"/>
                        </a:p>
                      </a:txBody>
                      <a:tcPr/>
                    </a:tc>
                    <a:tc hMerge="1">
                      <a:txBody>
                        <a:bodyPr/>
                        <a:lstStyle/>
                        <a:p>
                          <a:endParaRPr lang="fr-FR"/>
                        </a:p>
                      </a:txBody>
                      <a:tcPr/>
                    </a:tc>
                  </a:tr>
                  <a:tr h="435637">
                    <a:tc gridSpan="8">
                      <a:txBody>
                        <a:bodyPr/>
                        <a:lstStyle/>
                        <a:p>
                          <a:pPr marR="1811655" algn="ctr" eaLnBrk="0" fontAlgn="base" hangingPunct="0">
                            <a:lnSpc>
                              <a:spcPct val="115000"/>
                            </a:lnSpc>
                            <a:spcAft>
                              <a:spcPts val="0"/>
                            </a:spcAft>
                          </a:pPr>
                          <a:r>
                            <a:rPr lang="fr-FR" sz="600" dirty="0">
                              <a:effectLst/>
                            </a:rPr>
                            <a:t> </a:t>
                          </a:r>
                        </a:p>
                        <a:p>
                          <a:pPr marR="1811655" algn="ctr" eaLnBrk="0" fontAlgn="base" hangingPunct="0">
                            <a:lnSpc>
                              <a:spcPct val="115000"/>
                            </a:lnSpc>
                            <a:spcAft>
                              <a:spcPts val="0"/>
                            </a:spcAft>
                          </a:pPr>
                          <a:r>
                            <a:rPr lang="fr-FR" sz="600" dirty="0">
                              <a:effectLst/>
                            </a:rPr>
                            <a:t>NATURE DES RAYONNEMENTS IONISANTS</a:t>
                          </a:r>
                        </a:p>
                        <a:p>
                          <a:pPr marR="1811655" algn="r" eaLnBrk="0" fontAlgn="base" hangingPunct="0">
                            <a:lnSpc>
                              <a:spcPct val="115000"/>
                            </a:lnSpc>
                            <a:spcAft>
                              <a:spcPts val="0"/>
                            </a:spcAft>
                          </a:pPr>
                          <a:r>
                            <a:rPr lang="fr-FR" sz="600" dirty="0">
                              <a:effectLst/>
                            </a:rPr>
                            <a:t> </a:t>
                          </a:r>
                          <a:endParaRPr lang="fr-FR" sz="600" dirty="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r>
                  <a:tr h="508244">
                    <a:tc>
                      <a:txBody>
                        <a:bodyPr/>
                        <a:lstStyle/>
                        <a:p>
                          <a:pPr marL="52070" algn="l" eaLnBrk="0" fontAlgn="base" hangingPunct="0">
                            <a:lnSpc>
                              <a:spcPct val="115000"/>
                            </a:lnSpc>
                            <a:spcAft>
                              <a:spcPts val="0"/>
                            </a:spcAft>
                          </a:pPr>
                          <a:r>
                            <a:rPr lang="fr-FR" sz="600">
                              <a:effectLst/>
                            </a:rPr>
                            <a:t>Rayonnement</a:t>
                          </a:r>
                          <a:endParaRPr lang="fr-FR" sz="600">
                            <a:effectLst/>
                            <a:latin typeface="Times New Roman"/>
                            <a:ea typeface="Times New Roman"/>
                            <a:cs typeface="Arial"/>
                          </a:endParaRPr>
                        </a:p>
                      </a:txBody>
                      <a:tcPr marL="0" marR="0" marT="0" marB="0"/>
                    </a:tc>
                    <a:tc>
                      <a:txBody>
                        <a:bodyPr/>
                        <a:lstStyle/>
                        <a:p>
                          <a:endParaRPr lang="fr-FR"/>
                        </a:p>
                      </a:txBody>
                      <a:tcPr marL="0" marR="0" marT="0" marB="0">
                        <a:blipFill rotWithShape="1">
                          <a:blip r:embed="rId2"/>
                          <a:stretch>
                            <a:fillRect l="-101399" t="-1009639" r="-311189" b="-144578"/>
                          </a:stretch>
                        </a:blipFill>
                      </a:tcPr>
                    </a:tc>
                    <a:tc>
                      <a:txBody>
                        <a:bodyPr/>
                        <a:lstStyle/>
                        <a:p>
                          <a:endParaRPr lang="fr-FR"/>
                        </a:p>
                      </a:txBody>
                      <a:tcPr marL="0" marR="0" marT="0" marB="0">
                        <a:blipFill rotWithShape="1">
                          <a:blip r:embed="rId2"/>
                          <a:stretch>
                            <a:fillRect l="-202817" t="-1009639" r="-213380" b="-144578"/>
                          </a:stretch>
                        </a:blipFill>
                      </a:tcPr>
                    </a:tc>
                    <a:tc gridSpan="3">
                      <a:txBody>
                        <a:bodyPr/>
                        <a:lstStyle/>
                        <a:p>
                          <a:endParaRPr lang="fr-FR"/>
                        </a:p>
                      </a:txBody>
                      <a:tcPr marL="0" marR="0" marT="0" marB="0">
                        <a:blipFill rotWithShape="1">
                          <a:blip r:embed="rId2"/>
                          <a:stretch>
                            <a:fillRect l="-2866667" t="-1009639" r="-1920000" b="-144578"/>
                          </a:stretch>
                        </a:blipFill>
                      </a:tcPr>
                    </a:tc>
                    <a:tc hMerge="1">
                      <a:txBody>
                        <a:bodyPr/>
                        <a:lstStyle/>
                        <a:p>
                          <a:endParaRPr lang="fr-FR"/>
                        </a:p>
                      </a:txBody>
                      <a:tcPr/>
                    </a:tc>
                    <a:tc hMerge="1">
                      <a:txBody>
                        <a:bodyPr/>
                        <a:lstStyle/>
                        <a:p>
                          <a:endParaRPr lang="fr-FR"/>
                        </a:p>
                      </a:txBody>
                      <a:tcPr/>
                    </a:tc>
                    <a:tc>
                      <a:txBody>
                        <a:bodyPr/>
                        <a:lstStyle/>
                        <a:p>
                          <a:endParaRPr lang="fr-FR"/>
                        </a:p>
                      </a:txBody>
                      <a:tcPr marL="0" marR="0" marT="0" marB="0">
                        <a:blipFill rotWithShape="1">
                          <a:blip r:embed="rId2"/>
                          <a:stretch>
                            <a:fillRect l="-307958" t="-1009639" r="-99308" b="-144578"/>
                          </a:stretch>
                        </a:blipFill>
                      </a:tcPr>
                    </a:tc>
                    <a:tc>
                      <a:txBody>
                        <a:bodyPr/>
                        <a:lstStyle/>
                        <a:p>
                          <a:endParaRPr lang="fr-FR"/>
                        </a:p>
                      </a:txBody>
                      <a:tcPr marL="0" marR="0" marT="0" marB="0">
                        <a:blipFill rotWithShape="1">
                          <a:blip r:embed="rId2"/>
                          <a:stretch>
                            <a:fillRect l="-412238" t="-1009639" r="-350" b="-144578"/>
                          </a:stretch>
                        </a:blipFill>
                      </a:tcPr>
                    </a:tc>
                  </a:tr>
                  <a:tr h="725873">
                    <a:tc>
                      <a:txBody>
                        <a:bodyPr/>
                        <a:lstStyle/>
                        <a:p>
                          <a:pPr marL="52070" algn="l" eaLnBrk="0" fontAlgn="base" hangingPunct="0">
                            <a:lnSpc>
                              <a:spcPct val="115000"/>
                            </a:lnSpc>
                            <a:spcAft>
                              <a:spcPts val="0"/>
                            </a:spcAft>
                          </a:pPr>
                          <a:r>
                            <a:rPr lang="fr-FR" sz="600">
                              <a:effectLst/>
                            </a:rPr>
                            <a:t>Energie</a:t>
                          </a:r>
                          <a:endParaRPr lang="fr-FR" sz="600">
                            <a:effectLst/>
                            <a:latin typeface="Times New Roman"/>
                            <a:ea typeface="Times New Roman"/>
                            <a:cs typeface="Arial"/>
                          </a:endParaRPr>
                        </a:p>
                      </a:txBody>
                      <a:tcPr marL="0" marR="0" marT="0" marB="0"/>
                    </a:tc>
                    <a:tc>
                      <a:txBody>
                        <a:bodyPr/>
                        <a:lstStyle/>
                        <a:p>
                          <a:pPr marL="45720" marR="800100" algn="l" eaLnBrk="0" fontAlgn="base" hangingPunct="0">
                            <a:lnSpc>
                              <a:spcPct val="115000"/>
                            </a:lnSpc>
                            <a:spcAft>
                              <a:spcPts val="0"/>
                            </a:spcAft>
                          </a:pPr>
                          <a:r>
                            <a:rPr lang="fr-FR" sz="600">
                              <a:effectLst/>
                            </a:rPr>
                            <a:t>KeV ou</a:t>
                          </a:r>
                        </a:p>
                        <a:p>
                          <a:pPr marR="527050" algn="r" eaLnBrk="0" fontAlgn="base" hangingPunct="0">
                            <a:lnSpc>
                              <a:spcPct val="115000"/>
                            </a:lnSpc>
                            <a:spcAft>
                              <a:spcPts val="0"/>
                            </a:spcAft>
                          </a:pPr>
                          <a:r>
                            <a:rPr lang="fr-FR" sz="600" spc="-5">
                              <a:effectLst/>
                            </a:rPr>
                            <a:t>HT en kV</a:t>
                          </a:r>
                          <a:endParaRPr lang="fr-FR" sz="600">
                            <a:effectLst/>
                            <a:latin typeface="Times New Roman"/>
                            <a:ea typeface="Times New Roman"/>
                            <a:cs typeface="Arial"/>
                          </a:endParaRPr>
                        </a:p>
                      </a:txBody>
                      <a:tcPr marL="0" marR="0" marT="0" marB="0"/>
                    </a:tc>
                    <a:tc>
                      <a:txBody>
                        <a:bodyPr/>
                        <a:lstStyle/>
                        <a:p>
                          <a:pPr marL="70485" algn="l" eaLnBrk="0" fontAlgn="base" hangingPunct="0">
                            <a:lnSpc>
                              <a:spcPct val="115000"/>
                            </a:lnSpc>
                            <a:spcAft>
                              <a:spcPts val="0"/>
                            </a:spcAft>
                          </a:pPr>
                          <a:r>
                            <a:rPr lang="fr-FR" sz="600" dirty="0" err="1">
                              <a:effectLst/>
                            </a:rPr>
                            <a:t>KeV</a:t>
                          </a:r>
                          <a:r>
                            <a:rPr lang="fr-FR" sz="600" dirty="0">
                              <a:effectLst/>
                            </a:rPr>
                            <a:t> (maximum)</a:t>
                          </a:r>
                          <a:endParaRPr lang="fr-FR" sz="600" dirty="0">
                            <a:effectLst/>
                            <a:latin typeface="Times New Roman"/>
                            <a:ea typeface="Times New Roman"/>
                            <a:cs typeface="Arial"/>
                          </a:endParaRPr>
                        </a:p>
                      </a:txBody>
                      <a:tcPr marL="0" marR="0" marT="0" marB="0"/>
                    </a:tc>
                    <a:tc gridSpan="3">
                      <a:txBody>
                        <a:bodyPr/>
                        <a:lstStyle/>
                        <a:p>
                          <a:pPr marR="542290" algn="r" eaLnBrk="0" fontAlgn="base" hangingPunct="0">
                            <a:lnSpc>
                              <a:spcPct val="115000"/>
                            </a:lnSpc>
                            <a:spcAft>
                              <a:spcPts val="0"/>
                            </a:spcAft>
                          </a:pPr>
                          <a:r>
                            <a:rPr lang="fr-FR" sz="600" spc="-10">
                              <a:effectLst/>
                            </a:rPr>
                            <a:t>MeV</a:t>
                          </a:r>
                          <a:endParaRPr lang="fr-FR" sz="600">
                            <a:effectLst/>
                            <a:latin typeface="Times New Roman"/>
                            <a:ea typeface="Times New Roman"/>
                            <a:cs typeface="Arial"/>
                          </a:endParaRPr>
                        </a:p>
                      </a:txBody>
                      <a:tcPr marL="0" marR="0" marT="0" marB="0"/>
                    </a:tc>
                    <a:tc hMerge="1">
                      <a:txBody>
                        <a:bodyPr/>
                        <a:lstStyle/>
                        <a:p>
                          <a:endParaRPr lang="fr-FR"/>
                        </a:p>
                      </a:txBody>
                      <a:tcPr/>
                    </a:tc>
                    <a:tc hMerge="1">
                      <a:txBody>
                        <a:bodyPr/>
                        <a:lstStyle/>
                        <a:p>
                          <a:endParaRPr lang="fr-FR"/>
                        </a:p>
                      </a:txBody>
                      <a:tcPr/>
                    </a:tc>
                    <a:tc>
                      <a:txBody>
                        <a:bodyPr/>
                        <a:lstStyle/>
                        <a:p>
                          <a:pPr marR="182880" algn="r" eaLnBrk="0" fontAlgn="base" hangingPunct="0">
                            <a:lnSpc>
                              <a:spcPct val="115000"/>
                            </a:lnSpc>
                            <a:spcAft>
                              <a:spcPts val="0"/>
                            </a:spcAft>
                          </a:pPr>
                          <a:r>
                            <a:rPr lang="fr-FR" sz="600" spc="-5" dirty="0" err="1">
                              <a:effectLst/>
                            </a:rPr>
                            <a:t>KeV</a:t>
                          </a:r>
                          <a:r>
                            <a:rPr lang="fr-FR" sz="600" spc="-5" dirty="0">
                              <a:effectLst/>
                            </a:rPr>
                            <a:t> (maximum)</a:t>
                          </a:r>
                          <a:endParaRPr lang="fr-FR" sz="600" dirty="0">
                            <a:effectLst/>
                            <a:latin typeface="Times New Roman"/>
                            <a:ea typeface="Times New Roman"/>
                            <a:cs typeface="Arial"/>
                          </a:endParaRPr>
                        </a:p>
                      </a:txBody>
                      <a:tcPr marL="0" marR="0" marT="0" marB="0"/>
                    </a:tc>
                    <a:tc>
                      <a:txBody>
                        <a:bodyPr/>
                        <a:lstStyle/>
                        <a:p>
                          <a:endParaRPr lang="fr-FR"/>
                        </a:p>
                      </a:txBody>
                      <a:tcPr marL="0" marR="0" marT="0" marB="0">
                        <a:blipFill rotWithShape="1">
                          <a:blip r:embed="rId2"/>
                          <a:stretch>
                            <a:fillRect l="-412238" t="-773950" r="-350" b="-840"/>
                          </a:stretch>
                        </a:blipFill>
                      </a:tcPr>
                    </a:tc>
                  </a:tr>
                </a:tbl>
              </a:graphicData>
            </a:graphic>
          </p:graphicFrame>
        </mc:Fallback>
      </mc:AlternateContent>
      <p:sp>
        <p:nvSpPr>
          <p:cNvPr id="6" name="Espace réservé de la date 5"/>
          <p:cNvSpPr>
            <a:spLocks noGrp="1"/>
          </p:cNvSpPr>
          <p:nvPr>
            <p:ph type="dt" sz="half" idx="10"/>
          </p:nvPr>
        </p:nvSpPr>
        <p:spPr/>
        <p:txBody>
          <a:bodyPr/>
          <a:lstStyle/>
          <a:p>
            <a:fld id="{B8FAFF02-0AE6-4ED6-882C-CBE0DF869C84}" type="datetime1">
              <a:rPr lang="fr-FR" smtClean="0"/>
              <a:t>06/04/2020</a:t>
            </a:fld>
            <a:endParaRPr lang="fr-BE"/>
          </a:p>
        </p:txBody>
      </p:sp>
      <p:sp>
        <p:nvSpPr>
          <p:cNvPr id="7" name="Espace réservé du pied de page 6"/>
          <p:cNvSpPr>
            <a:spLocks noGrp="1"/>
          </p:cNvSpPr>
          <p:nvPr>
            <p:ph type="ftr" sz="quarter" idx="11"/>
          </p:nvPr>
        </p:nvSpPr>
        <p:spPr/>
        <p:txBody>
          <a:bodyPr/>
          <a:lstStyle/>
          <a:p>
            <a:r>
              <a:rPr lang="fr-BE" smtClean="0"/>
              <a:t>Dr Nezzal abdeleiaziz</a:t>
            </a:r>
            <a:endParaRPr lang="fr-BE"/>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t>17</a:t>
            </a:fld>
            <a:endParaRPr lang="fr-BE"/>
          </a:p>
        </p:txBody>
      </p:sp>
    </p:spTree>
    <p:extLst>
      <p:ext uri="{BB962C8B-B14F-4D97-AF65-F5344CB8AC3E}">
        <p14:creationId xmlns:p14="http://schemas.microsoft.com/office/powerpoint/2010/main" val="38402261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graphicFrame>
            <p:nvGraphicFramePr>
              <p:cNvPr id="4" name="Tableau 3"/>
              <p:cNvGraphicFramePr>
                <a:graphicFrameLocks noGrp="1"/>
              </p:cNvGraphicFramePr>
              <p:nvPr>
                <p:extLst>
                  <p:ext uri="{D42A27DB-BD31-4B8C-83A1-F6EECF244321}">
                    <p14:modId xmlns:p14="http://schemas.microsoft.com/office/powerpoint/2010/main" val="2354772420"/>
                  </p:ext>
                </p:extLst>
              </p:nvPr>
            </p:nvGraphicFramePr>
            <p:xfrm>
              <a:off x="395536" y="1052737"/>
              <a:ext cx="8568952" cy="1296144"/>
            </p:xfrm>
            <a:graphic>
              <a:graphicData uri="http://schemas.openxmlformats.org/drawingml/2006/table">
                <a:tbl>
                  <a:tblPr>
                    <a:tableStyleId>{5C22544A-7EE6-4342-B048-85BDC9FD1C3A}</a:tableStyleId>
                  </a:tblPr>
                  <a:tblGrid>
                    <a:gridCol w="1589212"/>
                    <a:gridCol w="1611114"/>
                    <a:gridCol w="1698721"/>
                    <a:gridCol w="1913362"/>
                    <a:gridCol w="1756543"/>
                  </a:tblGrid>
                  <a:tr h="292558">
                    <a:tc>
                      <a:txBody>
                        <a:bodyPr/>
                        <a:lstStyle/>
                        <a:p>
                          <a:pPr marL="45720" eaLnBrk="0" fontAlgn="base" hangingPunct="0">
                            <a:lnSpc>
                              <a:spcPts val="1170"/>
                            </a:lnSpc>
                            <a:spcBef>
                              <a:spcPts val="450"/>
                            </a:spcBef>
                            <a:spcAft>
                              <a:spcPts val="2845"/>
                            </a:spcAft>
                          </a:pPr>
                          <a:r>
                            <a:rPr lang="fr-FR" sz="800" dirty="0">
                              <a:effectLst/>
                            </a:rPr>
                            <a:t>3</a:t>
                          </a:r>
                          <a:r>
                            <a:rPr lang="fr-FR" sz="1000" dirty="0">
                              <a:effectLst/>
                            </a:rPr>
                            <a:t>H hydrogène </a:t>
                          </a:r>
                          <a14:m>
                            <m:oMath xmlns:m="http://schemas.openxmlformats.org/officeDocument/2006/math">
                              <m:r>
                                <a:rPr lang="fr-FR" sz="1200">
                                  <a:effectLst/>
                                </a:rPr>
                                <m:t>□</m:t>
                              </m:r>
                            </m:oMath>
                          </a14:m>
                          <a:endParaRPr lang="fr-FR" sz="1000" dirty="0">
                            <a:effectLst/>
                            <a:latin typeface="Times New Roman"/>
                            <a:ea typeface="Times New Roman"/>
                            <a:cs typeface="Arial"/>
                          </a:endParaRPr>
                        </a:p>
                      </a:txBody>
                      <a:tcPr marL="0" marR="0" marT="0" marB="0"/>
                    </a:tc>
                    <a:tc>
                      <a:txBody>
                        <a:bodyPr/>
                        <a:lstStyle/>
                        <a:p>
                          <a:pPr marL="73660" eaLnBrk="0" fontAlgn="base" hangingPunct="0">
                            <a:lnSpc>
                              <a:spcPts val="1170"/>
                            </a:lnSpc>
                            <a:spcBef>
                              <a:spcPts val="405"/>
                            </a:spcBef>
                            <a:spcAft>
                              <a:spcPts val="2890"/>
                            </a:spcAft>
                          </a:pPr>
                          <a:r>
                            <a:rPr lang="fr-FR" sz="800" spc="10" baseline="30000">
                              <a:effectLst/>
                            </a:rPr>
                            <a:t>125</a:t>
                          </a:r>
                          <a:r>
                            <a:rPr lang="fr-FR" sz="1000" spc="10">
                              <a:effectLst/>
                            </a:rPr>
                            <a:t>I iode 125 </a:t>
                          </a:r>
                          <a14:m>
                            <m:oMath xmlns:m="http://schemas.openxmlformats.org/officeDocument/2006/math">
                              <m:r>
                                <a:rPr lang="fr-FR" sz="1200">
                                  <a:effectLst/>
                                </a:rPr>
                                <m:t>□</m:t>
                              </m:r>
                            </m:oMath>
                          </a14:m>
                          <a:endParaRPr lang="fr-FR" sz="1000">
                            <a:effectLst/>
                            <a:latin typeface="Times New Roman"/>
                            <a:ea typeface="Times New Roman"/>
                            <a:cs typeface="Arial"/>
                          </a:endParaRPr>
                        </a:p>
                      </a:txBody>
                      <a:tcPr marL="0" marR="0" marT="0" marB="0"/>
                    </a:tc>
                    <a:tc>
                      <a:txBody>
                        <a:bodyPr/>
                        <a:lstStyle/>
                        <a:p>
                          <a:pPr marL="48895" eaLnBrk="0" fontAlgn="base" hangingPunct="0">
                            <a:lnSpc>
                              <a:spcPts val="1170"/>
                            </a:lnSpc>
                            <a:spcBef>
                              <a:spcPts val="420"/>
                            </a:spcBef>
                            <a:spcAft>
                              <a:spcPts val="2875"/>
                            </a:spcAft>
                          </a:pPr>
                          <a:r>
                            <a:rPr lang="fr-FR" sz="800" baseline="30000" dirty="0">
                              <a:effectLst/>
                            </a:rPr>
                            <a:t>35</a:t>
                          </a:r>
                          <a:r>
                            <a:rPr lang="fr-FR" sz="1000" dirty="0">
                              <a:effectLst/>
                            </a:rPr>
                            <a:t>S soufre 35 </a:t>
                          </a:r>
                          <a14:m>
                            <m:oMath xmlns:m="http://schemas.openxmlformats.org/officeDocument/2006/math">
                              <m:r>
                                <a:rPr lang="fr-FR" sz="1200">
                                  <a:effectLst/>
                                </a:rPr>
                                <m:t>□</m:t>
                              </m:r>
                            </m:oMath>
                          </a14:m>
                          <a:endParaRPr lang="fr-FR" sz="1000" dirty="0">
                            <a:effectLst/>
                            <a:latin typeface="Times New Roman"/>
                            <a:ea typeface="Times New Roman"/>
                            <a:cs typeface="Arial"/>
                          </a:endParaRPr>
                        </a:p>
                      </a:txBody>
                      <a:tcPr marL="0" marR="0" marT="0" marB="0"/>
                    </a:tc>
                    <a:tc>
                      <a:txBody>
                        <a:bodyPr/>
                        <a:lstStyle/>
                        <a:p>
                          <a:pPr marL="36830" eaLnBrk="0" fontAlgn="base" hangingPunct="0">
                            <a:lnSpc>
                              <a:spcPts val="1170"/>
                            </a:lnSpc>
                            <a:spcBef>
                              <a:spcPts val="430"/>
                            </a:spcBef>
                            <a:spcAft>
                              <a:spcPts val="2865"/>
                            </a:spcAft>
                          </a:pPr>
                          <a:r>
                            <a:rPr lang="fr-FR" sz="800" baseline="30000">
                              <a:effectLst/>
                            </a:rPr>
                            <a:t>241</a:t>
                          </a:r>
                          <a:r>
                            <a:rPr lang="fr-FR" sz="1000">
                              <a:effectLst/>
                            </a:rPr>
                            <a:t>Am américium 241 </a:t>
                          </a:r>
                          <a14:m>
                            <m:oMath xmlns:m="http://schemas.openxmlformats.org/officeDocument/2006/math">
                              <m:r>
                                <a:rPr lang="fr-FR" sz="1200">
                                  <a:effectLst/>
                                </a:rPr>
                                <m:t>□</m:t>
                              </m:r>
                            </m:oMath>
                          </a14:m>
                          <a:endParaRPr lang="fr-FR" sz="1000">
                            <a:effectLst/>
                            <a:latin typeface="Times New Roman"/>
                            <a:ea typeface="Times New Roman"/>
                            <a:cs typeface="Arial"/>
                          </a:endParaRPr>
                        </a:p>
                      </a:txBody>
                      <a:tcPr marL="0" marR="0" marT="0" marB="0"/>
                    </a:tc>
                    <a:tc>
                      <a:txBody>
                        <a:bodyPr/>
                        <a:lstStyle/>
                        <a:p>
                          <a:pPr marL="43180" eaLnBrk="0" fontAlgn="base" hangingPunct="0">
                            <a:lnSpc>
                              <a:spcPts val="1170"/>
                            </a:lnSpc>
                            <a:spcBef>
                              <a:spcPts val="475"/>
                            </a:spcBef>
                            <a:spcAft>
                              <a:spcPts val="2820"/>
                            </a:spcAft>
                          </a:pPr>
                          <a:r>
                            <a:rPr lang="fr-FR" sz="1000" dirty="0">
                              <a:effectLst/>
                            </a:rPr>
                            <a:t>U(</a:t>
                          </a:r>
                          <a:r>
                            <a:rPr lang="fr-FR" sz="1000" dirty="0" err="1">
                              <a:effectLst/>
                            </a:rPr>
                            <a:t>nat</a:t>
                          </a:r>
                          <a:r>
                            <a:rPr lang="fr-FR" sz="1000" dirty="0">
                              <a:effectLst/>
                            </a:rPr>
                            <a:t>) uranium naturel </a:t>
                          </a:r>
                          <a14:m>
                            <m:oMath xmlns:m="http://schemas.openxmlformats.org/officeDocument/2006/math">
                              <m:r>
                                <a:rPr lang="fr-FR" sz="1200">
                                  <a:effectLst/>
                                </a:rPr>
                                <m:t>□</m:t>
                              </m:r>
                            </m:oMath>
                          </a14:m>
                          <a:endParaRPr lang="fr-FR" sz="1000" dirty="0">
                            <a:effectLst/>
                            <a:latin typeface="Times New Roman"/>
                            <a:ea typeface="Times New Roman"/>
                            <a:cs typeface="Arial"/>
                          </a:endParaRPr>
                        </a:p>
                      </a:txBody>
                      <a:tcPr marL="0" marR="0" marT="0" marB="0"/>
                    </a:tc>
                  </a:tr>
                  <a:tr h="453549">
                    <a:tc>
                      <a:txBody>
                        <a:bodyPr/>
                        <a:lstStyle/>
                        <a:p>
                          <a:pPr marL="45720" eaLnBrk="0" fontAlgn="base" hangingPunct="0">
                            <a:lnSpc>
                              <a:spcPts val="1170"/>
                            </a:lnSpc>
                            <a:spcBef>
                              <a:spcPts val="425"/>
                            </a:spcBef>
                            <a:spcAft>
                              <a:spcPts val="2750"/>
                            </a:spcAft>
                          </a:pPr>
                          <a:r>
                            <a:rPr lang="fr-FR" sz="800" spc="5">
                              <a:effectLst/>
                            </a:rPr>
                            <a:t>14</a:t>
                          </a:r>
                          <a:r>
                            <a:rPr lang="fr-FR" sz="1000" spc="5">
                              <a:effectLst/>
                            </a:rPr>
                            <a:t>C carbone </a:t>
                          </a:r>
                          <a14:m>
                            <m:oMath xmlns:m="http://schemas.openxmlformats.org/officeDocument/2006/math">
                              <m:r>
                                <a:rPr lang="fr-FR" sz="1200">
                                  <a:effectLst/>
                                </a:rPr>
                                <m:t>□</m:t>
                              </m:r>
                            </m:oMath>
                          </a14:m>
                          <a:endParaRPr lang="fr-FR" sz="1000">
                            <a:effectLst/>
                            <a:latin typeface="Times New Roman"/>
                            <a:ea typeface="Times New Roman"/>
                            <a:cs typeface="Arial"/>
                          </a:endParaRPr>
                        </a:p>
                      </a:txBody>
                      <a:tcPr marL="0" marR="0" marT="0" marB="0"/>
                    </a:tc>
                    <a:tc>
                      <a:txBody>
                        <a:bodyPr/>
                        <a:lstStyle/>
                        <a:p>
                          <a:pPr marL="73660" eaLnBrk="0" fontAlgn="base" hangingPunct="0">
                            <a:lnSpc>
                              <a:spcPts val="1170"/>
                            </a:lnSpc>
                            <a:spcBef>
                              <a:spcPts val="390"/>
                            </a:spcBef>
                            <a:spcAft>
                              <a:spcPts val="2785"/>
                            </a:spcAft>
                          </a:pPr>
                          <a:r>
                            <a:rPr lang="fr-FR" sz="800" spc="-5" baseline="30000">
                              <a:effectLst/>
                            </a:rPr>
                            <a:t>131</a:t>
                          </a:r>
                          <a:r>
                            <a:rPr lang="fr-FR" sz="1000" spc="-5">
                              <a:effectLst/>
                            </a:rPr>
                            <a:t>I iode 131</a:t>
                          </a:r>
                          <a14:m>
                            <m:oMath xmlns:m="http://schemas.openxmlformats.org/officeDocument/2006/math">
                              <m:r>
                                <a:rPr lang="fr-FR" sz="1200">
                                  <a:effectLst/>
                                </a:rPr>
                                <m:t>□</m:t>
                              </m:r>
                            </m:oMath>
                          </a14:m>
                          <a:endParaRPr lang="fr-FR" sz="1000">
                            <a:effectLst/>
                            <a:latin typeface="Times New Roman"/>
                            <a:ea typeface="Times New Roman"/>
                            <a:cs typeface="Arial"/>
                          </a:endParaRPr>
                        </a:p>
                      </a:txBody>
                      <a:tcPr marL="0" marR="0" marT="0" marB="0"/>
                    </a:tc>
                    <a:tc>
                      <a:txBody>
                        <a:bodyPr/>
                        <a:lstStyle/>
                        <a:p>
                          <a:pPr marL="48895" eaLnBrk="0" fontAlgn="base" hangingPunct="0">
                            <a:lnSpc>
                              <a:spcPts val="1170"/>
                            </a:lnSpc>
                            <a:spcBef>
                              <a:spcPts val="420"/>
                            </a:spcBef>
                            <a:spcAft>
                              <a:spcPts val="2755"/>
                            </a:spcAft>
                          </a:pPr>
                          <a:r>
                            <a:rPr lang="fr-FR" sz="800" baseline="30000">
                              <a:effectLst/>
                            </a:rPr>
                            <a:t>137</a:t>
                          </a:r>
                          <a:r>
                            <a:rPr lang="fr-FR" sz="1000">
                              <a:effectLst/>
                            </a:rPr>
                            <a:t>Cs césium 137 </a:t>
                          </a:r>
                          <a14:m>
                            <m:oMath xmlns:m="http://schemas.openxmlformats.org/officeDocument/2006/math">
                              <m:r>
                                <a:rPr lang="fr-FR" sz="1200">
                                  <a:effectLst/>
                                </a:rPr>
                                <m:t>□</m:t>
                              </m:r>
                            </m:oMath>
                          </a14:m>
                          <a:endParaRPr lang="fr-FR" sz="1000">
                            <a:effectLst/>
                            <a:latin typeface="Times New Roman"/>
                            <a:ea typeface="Times New Roman"/>
                            <a:cs typeface="Arial"/>
                          </a:endParaRPr>
                        </a:p>
                      </a:txBody>
                      <a:tcPr marL="0" marR="0" marT="0" marB="0"/>
                    </a:tc>
                    <a:tc>
                      <a:txBody>
                        <a:bodyPr/>
                        <a:lstStyle/>
                        <a:p>
                          <a:pPr marL="36830" eaLnBrk="0" fontAlgn="base" hangingPunct="0">
                            <a:lnSpc>
                              <a:spcPts val="1170"/>
                            </a:lnSpc>
                            <a:spcBef>
                              <a:spcPts val="310"/>
                            </a:spcBef>
                            <a:spcAft>
                              <a:spcPts val="2865"/>
                            </a:spcAft>
                          </a:pPr>
                          <a:r>
                            <a:rPr lang="fr-FR" sz="800" baseline="30000">
                              <a:effectLst/>
                            </a:rPr>
                            <a:t>252</a:t>
                          </a:r>
                          <a:r>
                            <a:rPr lang="fr-FR" sz="1000">
                              <a:effectLst/>
                            </a:rPr>
                            <a:t>Cf californium 252 </a:t>
                          </a:r>
                          <a14:m>
                            <m:oMath xmlns:m="http://schemas.openxmlformats.org/officeDocument/2006/math">
                              <m:r>
                                <a:rPr lang="fr-FR" sz="1200">
                                  <a:effectLst/>
                                </a:rPr>
                                <m:t>□</m:t>
                              </m:r>
                            </m:oMath>
                          </a14:m>
                          <a:endParaRPr lang="fr-FR" sz="1000">
                            <a:effectLst/>
                            <a:latin typeface="Times New Roman"/>
                            <a:ea typeface="Times New Roman"/>
                            <a:cs typeface="Arial"/>
                          </a:endParaRPr>
                        </a:p>
                      </a:txBody>
                      <a:tcPr marL="0" marR="0" marT="0" marB="0"/>
                    </a:tc>
                    <a:tc>
                      <a:txBody>
                        <a:bodyPr/>
                        <a:lstStyle/>
                        <a:p>
                          <a:pPr marL="43180" eaLnBrk="0" fontAlgn="base" hangingPunct="0">
                            <a:lnSpc>
                              <a:spcPts val="1170"/>
                            </a:lnSpc>
                            <a:spcBef>
                              <a:spcPts val="355"/>
                            </a:spcBef>
                            <a:spcAft>
                              <a:spcPts val="2820"/>
                            </a:spcAft>
                          </a:pPr>
                          <a:r>
                            <a:rPr lang="fr-FR" sz="1000" dirty="0">
                              <a:effectLst/>
                            </a:rPr>
                            <a:t>Autres </a:t>
                          </a:r>
                          <a14:m>
                            <m:oMath xmlns:m="http://schemas.openxmlformats.org/officeDocument/2006/math">
                              <m:r>
                                <a:rPr lang="fr-FR" sz="1200">
                                  <a:effectLst/>
                                </a:rPr>
                                <m:t>□</m:t>
                              </m:r>
                            </m:oMath>
                          </a14:m>
                          <a:endParaRPr lang="fr-FR" sz="1000" dirty="0">
                            <a:effectLst/>
                            <a:latin typeface="Times New Roman"/>
                            <a:ea typeface="Times New Roman"/>
                            <a:cs typeface="Arial"/>
                          </a:endParaRPr>
                        </a:p>
                      </a:txBody>
                      <a:tcPr marL="0" marR="0" marT="0" marB="0"/>
                    </a:tc>
                  </a:tr>
                  <a:tr h="550037">
                    <a:tc>
                      <a:txBody>
                        <a:bodyPr/>
                        <a:lstStyle/>
                        <a:p>
                          <a:pPr marL="45720" eaLnBrk="0" fontAlgn="base" hangingPunct="0">
                            <a:lnSpc>
                              <a:spcPts val="1190"/>
                            </a:lnSpc>
                            <a:spcBef>
                              <a:spcPts val="420"/>
                            </a:spcBef>
                            <a:spcAft>
                              <a:spcPts val="3670"/>
                            </a:spcAft>
                          </a:pPr>
                          <a:r>
                            <a:rPr lang="fr-FR" sz="800" dirty="0">
                              <a:effectLst/>
                            </a:rPr>
                            <a:t>32</a:t>
                          </a:r>
                          <a:r>
                            <a:rPr lang="fr-FR" sz="1000" dirty="0">
                              <a:effectLst/>
                            </a:rPr>
                            <a:t>P phosphore </a:t>
                          </a:r>
                          <a14:m>
                            <m:oMath xmlns:m="http://schemas.openxmlformats.org/officeDocument/2006/math">
                              <m:r>
                                <a:rPr lang="fr-FR" sz="1200">
                                  <a:effectLst/>
                                </a:rPr>
                                <m:t>□</m:t>
                              </m:r>
                            </m:oMath>
                          </a14:m>
                          <a:endParaRPr lang="fr-FR" sz="1000" dirty="0">
                            <a:effectLst/>
                            <a:latin typeface="Times New Roman"/>
                            <a:ea typeface="Times New Roman"/>
                            <a:cs typeface="Arial"/>
                          </a:endParaRPr>
                        </a:p>
                      </a:txBody>
                      <a:tcPr marL="0" marR="0" marT="0" marB="0"/>
                    </a:tc>
                    <a:tc>
                      <a:txBody>
                        <a:bodyPr/>
                        <a:lstStyle/>
                        <a:p>
                          <a:pPr marL="73660" eaLnBrk="0" fontAlgn="base" hangingPunct="0">
                            <a:lnSpc>
                              <a:spcPts val="1170"/>
                            </a:lnSpc>
                            <a:spcBef>
                              <a:spcPts val="420"/>
                            </a:spcBef>
                            <a:spcAft>
                              <a:spcPts val="3690"/>
                            </a:spcAft>
                          </a:pPr>
                          <a:r>
                            <a:rPr lang="fr-FR" sz="800" baseline="30000">
                              <a:effectLst/>
                            </a:rPr>
                            <a:t>60</a:t>
                          </a:r>
                          <a:r>
                            <a:rPr lang="fr-FR" sz="1000">
                              <a:effectLst/>
                            </a:rPr>
                            <a:t>Co cobalt 60</a:t>
                          </a:r>
                          <a14:m>
                            <m:oMath xmlns:m="http://schemas.openxmlformats.org/officeDocument/2006/math">
                              <m:r>
                                <a:rPr lang="fr-FR" sz="1000">
                                  <a:effectLst/>
                                </a:rPr>
                                <m:t> </m:t>
                              </m:r>
                              <m:r>
                                <a:rPr lang="fr-FR" sz="1200">
                                  <a:effectLst/>
                                </a:rPr>
                                <m:t>□</m:t>
                              </m:r>
                            </m:oMath>
                          </a14:m>
                          <a:endParaRPr lang="fr-FR" sz="1000">
                            <a:effectLst/>
                            <a:latin typeface="Times New Roman"/>
                            <a:ea typeface="Times New Roman"/>
                            <a:cs typeface="Arial"/>
                          </a:endParaRPr>
                        </a:p>
                      </a:txBody>
                      <a:tcPr marL="0" marR="0" marT="0" marB="0"/>
                    </a:tc>
                    <a:tc>
                      <a:txBody>
                        <a:bodyPr/>
                        <a:lstStyle/>
                        <a:p>
                          <a:pPr marL="48895" eaLnBrk="0" fontAlgn="base" hangingPunct="0">
                            <a:lnSpc>
                              <a:spcPts val="1170"/>
                            </a:lnSpc>
                            <a:spcBef>
                              <a:spcPts val="435"/>
                            </a:spcBef>
                            <a:spcAft>
                              <a:spcPts val="3675"/>
                            </a:spcAft>
                          </a:pPr>
                          <a:r>
                            <a:rPr lang="fr-FR" sz="800" baseline="30000">
                              <a:effectLst/>
                            </a:rPr>
                            <a:t>99</a:t>
                          </a:r>
                          <a:r>
                            <a:rPr lang="fr-FR" sz="1000">
                              <a:effectLst/>
                            </a:rPr>
                            <a:t>Tc technétium 99 </a:t>
                          </a:r>
                          <a14:m>
                            <m:oMath xmlns:m="http://schemas.openxmlformats.org/officeDocument/2006/math">
                              <m:r>
                                <a:rPr lang="fr-FR" sz="1200">
                                  <a:effectLst/>
                                </a:rPr>
                                <m:t>□</m:t>
                              </m:r>
                            </m:oMath>
                          </a14:m>
                          <a:endParaRPr lang="fr-FR" sz="1000">
                            <a:effectLst/>
                            <a:latin typeface="Times New Roman"/>
                            <a:ea typeface="Times New Roman"/>
                            <a:cs typeface="Arial"/>
                          </a:endParaRPr>
                        </a:p>
                      </a:txBody>
                      <a:tcPr marL="0" marR="0" marT="0" marB="0"/>
                    </a:tc>
                    <a:tc>
                      <a:txBody>
                        <a:bodyPr/>
                        <a:lstStyle/>
                        <a:p>
                          <a:pPr marL="36830" eaLnBrk="0" fontAlgn="base" hangingPunct="0">
                            <a:lnSpc>
                              <a:spcPts val="1170"/>
                            </a:lnSpc>
                            <a:spcBef>
                              <a:spcPts val="230"/>
                            </a:spcBef>
                            <a:spcAft>
                              <a:spcPts val="3880"/>
                            </a:spcAft>
                          </a:pPr>
                          <a:r>
                            <a:rPr lang="fr-FR" sz="800" spc="10" baseline="30000">
                              <a:effectLst/>
                            </a:rPr>
                            <a:t>192</a:t>
                          </a:r>
                          <a:r>
                            <a:rPr lang="fr-FR" sz="1000" spc="10">
                              <a:effectLst/>
                            </a:rPr>
                            <a:t>Ir iridium 192 </a:t>
                          </a:r>
                          <a14:m>
                            <m:oMath xmlns:m="http://schemas.openxmlformats.org/officeDocument/2006/math">
                              <m:r>
                                <a:rPr lang="fr-FR" sz="1200">
                                  <a:effectLst/>
                                </a:rPr>
                                <m:t>□</m:t>
                              </m:r>
                            </m:oMath>
                          </a14:m>
                          <a:endParaRPr lang="fr-FR" sz="1000">
                            <a:effectLst/>
                            <a:latin typeface="Times New Roman"/>
                            <a:ea typeface="Times New Roman"/>
                            <a:cs typeface="Arial"/>
                          </a:endParaRPr>
                        </a:p>
                      </a:txBody>
                      <a:tcPr marL="0" marR="0" marT="0" marB="0"/>
                    </a:tc>
                    <a:tc>
                      <a:txBody>
                        <a:bodyPr/>
                        <a:lstStyle/>
                        <a:p>
                          <a:pPr marL="43180" eaLnBrk="0" fontAlgn="base" hangingPunct="0">
                            <a:lnSpc>
                              <a:spcPts val="1170"/>
                            </a:lnSpc>
                            <a:spcBef>
                              <a:spcPts val="280"/>
                            </a:spcBef>
                            <a:spcAft>
                              <a:spcPts val="3830"/>
                            </a:spcAft>
                          </a:pPr>
                          <a:r>
                            <a:rPr lang="fr-FR" sz="1000" dirty="0">
                              <a:effectLst/>
                            </a:rPr>
                            <a:t>Autres </a:t>
                          </a:r>
                          <a14:m>
                            <m:oMath xmlns:m="http://schemas.openxmlformats.org/officeDocument/2006/math">
                              <m:r>
                                <a:rPr lang="fr-FR" sz="1200">
                                  <a:effectLst/>
                                </a:rPr>
                                <m:t>□</m:t>
                              </m:r>
                            </m:oMath>
                          </a14:m>
                          <a:endParaRPr lang="fr-FR" sz="1000" dirty="0">
                            <a:effectLst/>
                            <a:latin typeface="Times New Roman"/>
                            <a:ea typeface="Times New Roman"/>
                            <a:cs typeface="Arial"/>
                          </a:endParaRPr>
                        </a:p>
                      </a:txBody>
                      <a:tcPr marL="0" marR="0" marT="0" marB="0"/>
                    </a:tc>
                  </a:tr>
                </a:tbl>
              </a:graphicData>
            </a:graphic>
          </p:graphicFrame>
        </mc:Choice>
        <mc:Fallback>
          <p:graphicFrame>
            <p:nvGraphicFramePr>
              <p:cNvPr id="4" name="Tableau 3"/>
              <p:cNvGraphicFramePr>
                <a:graphicFrameLocks noGrp="1"/>
              </p:cNvGraphicFramePr>
              <p:nvPr>
                <p:extLst>
                  <p:ext uri="{D42A27DB-BD31-4B8C-83A1-F6EECF244321}">
                    <p14:modId xmlns:p14="http://schemas.microsoft.com/office/powerpoint/2010/main" val="2354772420"/>
                  </p:ext>
                </p:extLst>
              </p:nvPr>
            </p:nvGraphicFramePr>
            <p:xfrm>
              <a:off x="395536" y="1052737"/>
              <a:ext cx="8568952" cy="1296144"/>
            </p:xfrm>
            <a:graphic>
              <a:graphicData uri="http://schemas.openxmlformats.org/drawingml/2006/table">
                <a:tbl>
                  <a:tblPr>
                    <a:tableStyleId>{5C22544A-7EE6-4342-B048-85BDC9FD1C3A}</a:tableStyleId>
                  </a:tblPr>
                  <a:tblGrid>
                    <a:gridCol w="1589212"/>
                    <a:gridCol w="1611114"/>
                    <a:gridCol w="1698721"/>
                    <a:gridCol w="1913362"/>
                    <a:gridCol w="1756543"/>
                  </a:tblGrid>
                  <a:tr h="292558">
                    <a:tc>
                      <a:txBody>
                        <a:bodyPr/>
                        <a:lstStyle/>
                        <a:p>
                          <a:endParaRPr lang="fr-FR"/>
                        </a:p>
                      </a:txBody>
                      <a:tcPr marL="0" marR="0" marT="0" marB="0">
                        <a:blipFill rotWithShape="1">
                          <a:blip r:embed="rId2"/>
                          <a:stretch>
                            <a:fillRect l="-383" t="-14583" r="-438697" b="-343750"/>
                          </a:stretch>
                        </a:blipFill>
                      </a:tcPr>
                    </a:tc>
                    <a:tc>
                      <a:txBody>
                        <a:bodyPr/>
                        <a:lstStyle/>
                        <a:p>
                          <a:endParaRPr lang="fr-FR"/>
                        </a:p>
                      </a:txBody>
                      <a:tcPr marL="0" marR="0" marT="0" marB="0">
                        <a:blipFill rotWithShape="1">
                          <a:blip r:embed="rId2"/>
                          <a:stretch>
                            <a:fillRect l="-99242" t="-14583" r="-333712" b="-343750"/>
                          </a:stretch>
                        </a:blipFill>
                      </a:tcPr>
                    </a:tc>
                    <a:tc>
                      <a:txBody>
                        <a:bodyPr/>
                        <a:lstStyle/>
                        <a:p>
                          <a:endParaRPr lang="fr-FR"/>
                        </a:p>
                      </a:txBody>
                      <a:tcPr marL="0" marR="0" marT="0" marB="0">
                        <a:blipFill rotWithShape="1">
                          <a:blip r:embed="rId2"/>
                          <a:stretch>
                            <a:fillRect l="-188530" t="-14583" r="-215771" b="-343750"/>
                          </a:stretch>
                        </a:blipFill>
                      </a:tcPr>
                    </a:tc>
                    <a:tc>
                      <a:txBody>
                        <a:bodyPr/>
                        <a:lstStyle/>
                        <a:p>
                          <a:endParaRPr lang="fr-FR"/>
                        </a:p>
                      </a:txBody>
                      <a:tcPr marL="0" marR="0" marT="0" marB="0">
                        <a:blipFill rotWithShape="1">
                          <a:blip r:embed="rId2"/>
                          <a:stretch>
                            <a:fillRect l="-256369" t="-14583" r="-91720" b="-343750"/>
                          </a:stretch>
                        </a:blipFill>
                      </a:tcPr>
                    </a:tc>
                    <a:tc>
                      <a:txBody>
                        <a:bodyPr/>
                        <a:lstStyle/>
                        <a:p>
                          <a:endParaRPr lang="fr-FR"/>
                        </a:p>
                      </a:txBody>
                      <a:tcPr marL="0" marR="0" marT="0" marB="0">
                        <a:blipFill rotWithShape="1">
                          <a:blip r:embed="rId2"/>
                          <a:stretch>
                            <a:fillRect l="-388542" t="-14583" b="-343750"/>
                          </a:stretch>
                        </a:blipFill>
                      </a:tcPr>
                    </a:tc>
                  </a:tr>
                  <a:tr h="453549">
                    <a:tc>
                      <a:txBody>
                        <a:bodyPr/>
                        <a:lstStyle/>
                        <a:p>
                          <a:endParaRPr lang="fr-FR"/>
                        </a:p>
                      </a:txBody>
                      <a:tcPr marL="0" marR="0" marT="0" marB="0">
                        <a:blipFill rotWithShape="1">
                          <a:blip r:embed="rId2"/>
                          <a:stretch>
                            <a:fillRect l="-383" t="-74324" r="-438697" b="-122973"/>
                          </a:stretch>
                        </a:blipFill>
                      </a:tcPr>
                    </a:tc>
                    <a:tc>
                      <a:txBody>
                        <a:bodyPr/>
                        <a:lstStyle/>
                        <a:p>
                          <a:endParaRPr lang="fr-FR"/>
                        </a:p>
                      </a:txBody>
                      <a:tcPr marL="0" marR="0" marT="0" marB="0">
                        <a:blipFill rotWithShape="1">
                          <a:blip r:embed="rId2"/>
                          <a:stretch>
                            <a:fillRect l="-99242" t="-74324" r="-333712" b="-122973"/>
                          </a:stretch>
                        </a:blipFill>
                      </a:tcPr>
                    </a:tc>
                    <a:tc>
                      <a:txBody>
                        <a:bodyPr/>
                        <a:lstStyle/>
                        <a:p>
                          <a:endParaRPr lang="fr-FR"/>
                        </a:p>
                      </a:txBody>
                      <a:tcPr marL="0" marR="0" marT="0" marB="0">
                        <a:blipFill rotWithShape="1">
                          <a:blip r:embed="rId2"/>
                          <a:stretch>
                            <a:fillRect l="-188530" t="-74324" r="-215771" b="-122973"/>
                          </a:stretch>
                        </a:blipFill>
                      </a:tcPr>
                    </a:tc>
                    <a:tc>
                      <a:txBody>
                        <a:bodyPr/>
                        <a:lstStyle/>
                        <a:p>
                          <a:endParaRPr lang="fr-FR"/>
                        </a:p>
                      </a:txBody>
                      <a:tcPr marL="0" marR="0" marT="0" marB="0">
                        <a:blipFill rotWithShape="1">
                          <a:blip r:embed="rId2"/>
                          <a:stretch>
                            <a:fillRect l="-256369" t="-74324" r="-91720" b="-122973"/>
                          </a:stretch>
                        </a:blipFill>
                      </a:tcPr>
                    </a:tc>
                    <a:tc>
                      <a:txBody>
                        <a:bodyPr/>
                        <a:lstStyle/>
                        <a:p>
                          <a:endParaRPr lang="fr-FR"/>
                        </a:p>
                      </a:txBody>
                      <a:tcPr marL="0" marR="0" marT="0" marB="0">
                        <a:blipFill rotWithShape="1">
                          <a:blip r:embed="rId2"/>
                          <a:stretch>
                            <a:fillRect l="-388542" t="-74324" b="-122973"/>
                          </a:stretch>
                        </a:blipFill>
                      </a:tcPr>
                    </a:tc>
                  </a:tr>
                  <a:tr h="550037">
                    <a:tc>
                      <a:txBody>
                        <a:bodyPr/>
                        <a:lstStyle/>
                        <a:p>
                          <a:endParaRPr lang="fr-FR"/>
                        </a:p>
                      </a:txBody>
                      <a:tcPr marL="0" marR="0" marT="0" marB="0">
                        <a:blipFill rotWithShape="1">
                          <a:blip r:embed="rId2"/>
                          <a:stretch>
                            <a:fillRect l="-383" t="-143333" r="-438697" b="-1111"/>
                          </a:stretch>
                        </a:blipFill>
                      </a:tcPr>
                    </a:tc>
                    <a:tc>
                      <a:txBody>
                        <a:bodyPr/>
                        <a:lstStyle/>
                        <a:p>
                          <a:endParaRPr lang="fr-FR"/>
                        </a:p>
                      </a:txBody>
                      <a:tcPr marL="0" marR="0" marT="0" marB="0">
                        <a:blipFill rotWithShape="1">
                          <a:blip r:embed="rId2"/>
                          <a:stretch>
                            <a:fillRect l="-99242" t="-143333" r="-333712" b="-1111"/>
                          </a:stretch>
                        </a:blipFill>
                      </a:tcPr>
                    </a:tc>
                    <a:tc>
                      <a:txBody>
                        <a:bodyPr/>
                        <a:lstStyle/>
                        <a:p>
                          <a:endParaRPr lang="fr-FR"/>
                        </a:p>
                      </a:txBody>
                      <a:tcPr marL="0" marR="0" marT="0" marB="0">
                        <a:blipFill rotWithShape="1">
                          <a:blip r:embed="rId2"/>
                          <a:stretch>
                            <a:fillRect l="-188530" t="-143333" r="-215771" b="-1111"/>
                          </a:stretch>
                        </a:blipFill>
                      </a:tcPr>
                    </a:tc>
                    <a:tc>
                      <a:txBody>
                        <a:bodyPr/>
                        <a:lstStyle/>
                        <a:p>
                          <a:endParaRPr lang="fr-FR"/>
                        </a:p>
                      </a:txBody>
                      <a:tcPr marL="0" marR="0" marT="0" marB="0">
                        <a:blipFill rotWithShape="1">
                          <a:blip r:embed="rId2"/>
                          <a:stretch>
                            <a:fillRect l="-256369" t="-143333" r="-91720" b="-1111"/>
                          </a:stretch>
                        </a:blipFill>
                      </a:tcPr>
                    </a:tc>
                    <a:tc>
                      <a:txBody>
                        <a:bodyPr/>
                        <a:lstStyle/>
                        <a:p>
                          <a:endParaRPr lang="fr-FR"/>
                        </a:p>
                      </a:txBody>
                      <a:tcPr marL="0" marR="0" marT="0" marB="0">
                        <a:blipFill rotWithShape="1">
                          <a:blip r:embed="rId2"/>
                          <a:stretch>
                            <a:fillRect l="-388542" t="-143333" b="-1111"/>
                          </a:stretch>
                        </a:blipFill>
                      </a:tcPr>
                    </a:tc>
                  </a:tr>
                </a:tbl>
              </a:graphicData>
            </a:graphic>
          </p:graphicFrame>
        </mc:Fallback>
      </mc:AlternateContent>
      <p:sp>
        <p:nvSpPr>
          <p:cNvPr id="5" name="Rectangle 1"/>
          <p:cNvSpPr>
            <a:spLocks noChangeArrowheads="1"/>
          </p:cNvSpPr>
          <p:nvPr/>
        </p:nvSpPr>
        <p:spPr bwMode="auto">
          <a:xfrm>
            <a:off x="487938" y="2415952"/>
            <a:ext cx="8476550" cy="3939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1498600" algn="l"/>
              </a:tabLst>
            </a:pPr>
            <a:r>
              <a:rPr kumimoji="0" lang="fr-FR"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AUTRES RISQUES SUR LE POSTE (voir fiche de nuisances)</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r>
              <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Physiques :</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Thermique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Bruit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Rayonnements non ionisants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Vibrations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Autres :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r>
              <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Chimiques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Biologiques</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Organisationne</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 </a:t>
            </a:r>
            <a:r>
              <a:rPr kumimoji="0" lang="fr-FR" sz="1000" b="0" i="1" u="none" strike="noStrike" cap="none" normalizeH="0" baseline="0" dirty="0" smtClean="0">
                <a:ln>
                  <a:noFill/>
                </a:ln>
                <a:solidFill>
                  <a:schemeClr val="tx1"/>
                </a:solidFill>
                <a:effectLst/>
                <a:latin typeface="Cambria Math" pitchFamily="18" charset="0"/>
                <a:ea typeface="Times New Roman" pitchFamily="18" charset="0"/>
                <a:cs typeface="Arial" pitchFamily="34" charset="0"/>
              </a:rPr>
              <a:t>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Espace confiné</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endPar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endParaRPr lang="fr-FR" sz="1000" b="1" dirty="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endPar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1498600" algn="l"/>
              </a:tabLst>
            </a:pPr>
            <a:r>
              <a:rPr kumimoji="0" lang="fr-FR" sz="14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EQUIPEMENTS DE PROTECTION ET LOCAUX</a:t>
            </a:r>
            <a:endParaRPr kumimoji="0" lang="fr-FR" sz="1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endPar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endParaRPr lang="fr-FR" sz="1000" dirty="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Gants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Blouse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Autres vêtements spécifiques</a:t>
            </a:r>
            <a:r>
              <a:rPr kumimoji="0" lang="fr-FR" sz="1000" b="0" i="1" u="none" strike="noStrike" cap="none" normalizeH="0" baseline="0" dirty="0" smtClean="0">
                <a:ln>
                  <a:noFill/>
                </a:ln>
                <a:solidFill>
                  <a:schemeClr val="tx1"/>
                </a:solidFill>
                <a:effectLst/>
                <a:latin typeface="Cambria Math" pitchFamily="18" charset="0"/>
                <a:ea typeface="Times New Roman" pitchFamily="18" charset="0"/>
                <a:cs typeface="Arial" pitchFamily="34" charset="0"/>
              </a:rPr>
              <a:t>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Lunettes/Visières</a:t>
            </a:r>
            <a:r>
              <a:rPr kumimoji="0" lang="fr-FR" sz="1000" b="0" i="1" u="none" strike="noStrike" cap="none" normalizeH="0" baseline="0" dirty="0" smtClean="0">
                <a:ln>
                  <a:noFill/>
                </a:ln>
                <a:solidFill>
                  <a:schemeClr val="tx1"/>
                </a:solidFill>
                <a:effectLst/>
                <a:latin typeface="Cambria Math" pitchFamily="18" charset="0"/>
                <a:ea typeface="Times New Roman" pitchFamily="18" charset="0"/>
                <a:cs typeface="Arial" pitchFamily="34" charset="0"/>
              </a:rPr>
              <a:t>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Masque filtrant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Appareil respiratoire isolant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Autres :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r>
              <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Locaux </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Atmosphère contrôlée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Locaux en surpression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r>
              <a:rPr kumimoji="0" lang="fr-FR" sz="1200" b="0" i="0" u="none" strike="noStrike" cap="none" normalizeH="0" baseline="0" dirty="0" smtClean="0">
                <a:ln>
                  <a:noFill/>
                </a:ln>
                <a:solidFill>
                  <a:schemeClr val="tx1"/>
                </a:solidFill>
                <a:effectLst/>
                <a:latin typeface="Arial" pitchFamily="34" charset="0"/>
                <a:ea typeface="ArialUnicodeMS"/>
                <a:cs typeface="ArialUnicodeMS"/>
              </a:rPr>
              <a:t> </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Locaux en dépression </a:t>
            </a:r>
            <a:r>
              <a:rPr kumimoji="0" lang="fr-FR" sz="1200" b="0" i="1" u="none" strike="noStrike" cap="none" normalizeH="0" baseline="0" dirty="0" smtClean="0">
                <a:ln>
                  <a:noFill/>
                </a:ln>
                <a:solidFill>
                  <a:schemeClr val="tx1"/>
                </a:solidFill>
                <a:effectLst/>
                <a:latin typeface="Cambria Math" pitchFamily="18" charset="0"/>
                <a:ea typeface="ArialUnicodeMS"/>
                <a:cs typeface="ArialUnicodeMS"/>
              </a:rPr>
              <a: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r>
              <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Commentaire </a:t>
            </a: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endPar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endParaRPr lang="fr-FR" sz="1000" b="1" dirty="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endPar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endParaRPr lang="fr-FR" sz="1000" b="1" dirty="0">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endPar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r>
              <a:rPr kumimoji="0" lang="fr-FR" sz="10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VISAS ET SIGNATURES</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Le médecin du travail	La personne compétente            Le Responsable hiérarchique                      L'intéressé(e)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en radiothérapie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8600" algn="l"/>
              </a:tabLst>
            </a:pP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pPr marL="0" marR="0" lvl="0" indent="0" algn="r" defTabSz="914400" rtl="0" eaLnBrk="0" fontAlgn="base" latinLnBrk="0" hangingPunct="0">
              <a:lnSpc>
                <a:spcPct val="100000"/>
              </a:lnSpc>
              <a:spcBef>
                <a:spcPct val="0"/>
              </a:spcBef>
              <a:spcAft>
                <a:spcPct val="0"/>
              </a:spcAft>
              <a:buClrTx/>
              <a:buSzTx/>
              <a:buFontTx/>
              <a:buNone/>
              <a:tabLst>
                <a:tab pos="1498600" algn="l"/>
              </a:tabLst>
            </a:pPr>
            <a:r>
              <a:rPr kumimoji="0" 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Date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498523" y="116632"/>
            <a:ext cx="7776864" cy="646331"/>
          </a:xfrm>
          <a:prstGeom prst="rect">
            <a:avLst/>
          </a:prstGeom>
        </p:spPr>
        <p:txBody>
          <a:bodyPr wrap="square">
            <a:spAutoFit/>
          </a:bodyPr>
          <a:lstStyle/>
          <a:p>
            <a:pPr lvl="0" algn="ctr" fontAlgn="base">
              <a:spcBef>
                <a:spcPct val="0"/>
              </a:spcBef>
              <a:spcAft>
                <a:spcPct val="0"/>
              </a:spcAft>
              <a:tabLst>
                <a:tab pos="1498600" algn="l"/>
              </a:tabLst>
            </a:pPr>
            <a:r>
              <a:rPr lang="fr-FR" b="1" dirty="0">
                <a:latin typeface="Arial" pitchFamily="34" charset="0"/>
                <a:ea typeface="Times New Roman" pitchFamily="18" charset="0"/>
                <a:cs typeface="Arial" pitchFamily="34" charset="0"/>
              </a:rPr>
              <a:t>IDENTIFICATION DES RADIOUCLEIDES UTILISES PAR LE TRAVAILLEUR</a:t>
            </a:r>
            <a:endParaRPr lang="fr-FR" sz="1400" dirty="0">
              <a:latin typeface="Arial" pitchFamily="34" charset="0"/>
              <a:cs typeface="Arial" pitchFamily="34" charset="0"/>
            </a:endParaRPr>
          </a:p>
        </p:txBody>
      </p:sp>
      <p:sp>
        <p:nvSpPr>
          <p:cNvPr id="8" name="Espace réservé de la date 7"/>
          <p:cNvSpPr>
            <a:spLocks noGrp="1"/>
          </p:cNvSpPr>
          <p:nvPr>
            <p:ph type="dt" sz="half" idx="10"/>
          </p:nvPr>
        </p:nvSpPr>
        <p:spPr/>
        <p:txBody>
          <a:bodyPr/>
          <a:lstStyle/>
          <a:p>
            <a:fld id="{1B8BD258-FB13-4308-A932-FFA584309C3F}" type="datetime1">
              <a:rPr lang="fr-FR" smtClean="0"/>
              <a:t>06/04/2020</a:t>
            </a:fld>
            <a:endParaRPr lang="fr-BE"/>
          </a:p>
        </p:txBody>
      </p:sp>
      <p:sp>
        <p:nvSpPr>
          <p:cNvPr id="9" name="Espace réservé du pied de page 8"/>
          <p:cNvSpPr>
            <a:spLocks noGrp="1"/>
          </p:cNvSpPr>
          <p:nvPr>
            <p:ph type="ftr" sz="quarter" idx="11"/>
          </p:nvPr>
        </p:nvSpPr>
        <p:spPr/>
        <p:txBody>
          <a:bodyPr/>
          <a:lstStyle/>
          <a:p>
            <a:r>
              <a:rPr lang="fr-BE" smtClean="0"/>
              <a:t>Dr Nezzal abdeleiaziz</a:t>
            </a:r>
            <a:endParaRPr lang="fr-BE"/>
          </a:p>
        </p:txBody>
      </p:sp>
      <p:sp>
        <p:nvSpPr>
          <p:cNvPr id="10" name="Espace réservé du numéro de diapositive 9"/>
          <p:cNvSpPr>
            <a:spLocks noGrp="1"/>
          </p:cNvSpPr>
          <p:nvPr>
            <p:ph type="sldNum" sz="quarter" idx="12"/>
          </p:nvPr>
        </p:nvSpPr>
        <p:spPr/>
        <p:txBody>
          <a:bodyPr/>
          <a:lstStyle/>
          <a:p>
            <a:fld id="{CF4668DC-857F-487D-BFFA-8C0CA5037977}" type="slidenum">
              <a:rPr lang="fr-BE" smtClean="0"/>
              <a:t>18</a:t>
            </a:fld>
            <a:endParaRPr lang="fr-BE"/>
          </a:p>
        </p:txBody>
      </p:sp>
    </p:spTree>
    <p:extLst>
      <p:ext uri="{BB962C8B-B14F-4D97-AF65-F5344CB8AC3E}">
        <p14:creationId xmlns:p14="http://schemas.microsoft.com/office/powerpoint/2010/main" val="1709400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412776"/>
            <a:ext cx="8229600" cy="3735288"/>
          </a:xfrm>
        </p:spPr>
        <p:txBody>
          <a:bodyPr>
            <a:normAutofit/>
          </a:bodyPr>
          <a:lstStyle/>
          <a:p>
            <a:pPr eaLnBrk="0" fontAlgn="base" hangingPunct="0"/>
            <a:r>
              <a:rPr lang="fr-FR" b="1" dirty="0"/>
              <a:t>FICHE DE SUIVI DOSIMETRIQUE </a:t>
            </a:r>
            <a:r>
              <a:rPr lang="fr-FR" dirty="0"/>
              <a:t/>
            </a:r>
            <a:br>
              <a:rPr lang="fr-FR" dirty="0"/>
            </a:br>
            <a:r>
              <a:rPr lang="fr-FR" b="1" dirty="0"/>
              <a:t>DU TRAVAILLEUR EXPOSE AUX RAYONNEMENTS IONISANTS</a:t>
            </a:r>
            <a:r>
              <a:rPr lang="fr-FR" dirty="0"/>
              <a:t/>
            </a:r>
            <a:br>
              <a:rPr lang="fr-FR" dirty="0"/>
            </a:br>
            <a:r>
              <a:rPr lang="fr-FR" sz="2200" dirty="0"/>
              <a:t>(Arrêté du 10 novembre 2015 relatif à la surveillance médicale des travailleurs exposés aux rayonnements ionisants. JORA N°24)</a:t>
            </a:r>
            <a:br>
              <a:rPr lang="fr-FR" sz="2200" dirty="0"/>
            </a:br>
            <a:endParaRPr lang="fr-FR" sz="2200" dirty="0"/>
          </a:p>
        </p:txBody>
      </p:sp>
      <p:sp>
        <p:nvSpPr>
          <p:cNvPr id="4" name="Espace réservé de la date 3"/>
          <p:cNvSpPr>
            <a:spLocks noGrp="1"/>
          </p:cNvSpPr>
          <p:nvPr>
            <p:ph type="dt" sz="half" idx="10"/>
          </p:nvPr>
        </p:nvSpPr>
        <p:spPr/>
        <p:txBody>
          <a:bodyPr/>
          <a:lstStyle/>
          <a:p>
            <a:fld id="{F94AB44D-22D0-4EEB-967E-72190321CCAB}"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19</a:t>
            </a:fld>
            <a:endParaRPr lang="fr-BE"/>
          </a:p>
        </p:txBody>
      </p:sp>
    </p:spTree>
    <p:extLst>
      <p:ext uri="{BB962C8B-B14F-4D97-AF65-F5344CB8AC3E}">
        <p14:creationId xmlns:p14="http://schemas.microsoft.com/office/powerpoint/2010/main" val="33972808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363272" cy="1143000"/>
          </a:xfrm>
        </p:spPr>
        <p:style>
          <a:lnRef idx="1">
            <a:schemeClr val="accent1"/>
          </a:lnRef>
          <a:fillRef idx="3">
            <a:schemeClr val="accent1"/>
          </a:fillRef>
          <a:effectRef idx="2">
            <a:schemeClr val="accent1"/>
          </a:effectRef>
          <a:fontRef idx="minor">
            <a:schemeClr val="lt1"/>
          </a:fontRef>
        </p:style>
        <p:txBody>
          <a:bodyPr/>
          <a:lstStyle/>
          <a:p>
            <a:r>
              <a:rPr lang="fr-FR" dirty="0" smtClean="0"/>
              <a:t>OBJET DE L’ARRETE</a:t>
            </a:r>
            <a:endParaRPr lang="fr-FR" dirty="0"/>
          </a:p>
        </p:txBody>
      </p:sp>
      <p:sp>
        <p:nvSpPr>
          <p:cNvPr id="3" name="Espace réservé du contenu 2"/>
          <p:cNvSpPr>
            <a:spLocks noGrp="1"/>
          </p:cNvSpPr>
          <p:nvPr>
            <p:ph idx="1"/>
          </p:nvPr>
        </p:nvSpPr>
        <p:spPr>
          <a:xfrm>
            <a:off x="395536" y="2132856"/>
            <a:ext cx="8229600" cy="3701008"/>
          </a:xfrm>
        </p:spPr>
        <p:txBody>
          <a:bodyPr>
            <a:normAutofit/>
          </a:bodyPr>
          <a:lstStyle/>
          <a:p>
            <a:r>
              <a:rPr lang="fr-FR" dirty="0" smtClean="0"/>
              <a:t>Il a pour objet de fixer:</a:t>
            </a:r>
          </a:p>
          <a:p>
            <a:pPr marL="1028700" lvl="1" indent="-571500">
              <a:buFont typeface="+mj-lt"/>
              <a:buAutoNum type="romanUcPeriod"/>
            </a:pPr>
            <a:r>
              <a:rPr lang="fr-FR" dirty="0" smtClean="0"/>
              <a:t>les modalités </a:t>
            </a:r>
            <a:r>
              <a:rPr lang="fr-FR" dirty="0"/>
              <a:t>de la surveillance médicale des </a:t>
            </a:r>
            <a:r>
              <a:rPr lang="fr-FR" dirty="0" smtClean="0"/>
              <a:t>travailleurs exposés </a:t>
            </a:r>
            <a:r>
              <a:rPr lang="fr-FR" dirty="0"/>
              <a:t>aux rayonnements </a:t>
            </a:r>
            <a:r>
              <a:rPr lang="fr-FR" dirty="0" smtClean="0"/>
              <a:t>ionisants</a:t>
            </a:r>
          </a:p>
          <a:p>
            <a:pPr marL="1028700" lvl="1" indent="-571500">
              <a:buFont typeface="+mj-lt"/>
              <a:buAutoNum type="romanUcPeriod"/>
            </a:pPr>
            <a:r>
              <a:rPr lang="fr-FR" dirty="0" smtClean="0"/>
              <a:t>la </a:t>
            </a:r>
            <a:r>
              <a:rPr lang="fr-FR" dirty="0"/>
              <a:t>conduite </a:t>
            </a:r>
            <a:r>
              <a:rPr lang="fr-FR" dirty="0" smtClean="0"/>
              <a:t>de l’examen </a:t>
            </a:r>
            <a:r>
              <a:rPr lang="fr-FR" dirty="0"/>
              <a:t>médical </a:t>
            </a:r>
            <a:endParaRPr lang="fr-FR" dirty="0" smtClean="0"/>
          </a:p>
          <a:p>
            <a:pPr marL="1028700" lvl="1" indent="-571500">
              <a:buFont typeface="+mj-lt"/>
              <a:buAutoNum type="romanUcPeriod"/>
            </a:pPr>
            <a:r>
              <a:rPr lang="fr-FR" dirty="0" smtClean="0"/>
              <a:t>les </a:t>
            </a:r>
            <a:r>
              <a:rPr lang="fr-FR" dirty="0"/>
              <a:t>examens </a:t>
            </a:r>
            <a:r>
              <a:rPr lang="fr-FR" dirty="0" smtClean="0"/>
              <a:t>complémentaires</a:t>
            </a:r>
          </a:p>
          <a:p>
            <a:pPr marL="1028700" lvl="1" indent="-571500">
              <a:buFont typeface="+mj-lt"/>
              <a:buAutoNum type="romanUcPeriod"/>
            </a:pPr>
            <a:r>
              <a:rPr lang="fr-FR" dirty="0" smtClean="0"/>
              <a:t>les </a:t>
            </a:r>
            <a:r>
              <a:rPr lang="fr-FR" dirty="0"/>
              <a:t>mesures à prendre en cas de </a:t>
            </a:r>
            <a:r>
              <a:rPr lang="fr-FR" dirty="0" smtClean="0"/>
              <a:t>surexposition</a:t>
            </a:r>
            <a:endParaRPr lang="fr-FR" dirty="0"/>
          </a:p>
        </p:txBody>
      </p:sp>
      <p:sp>
        <p:nvSpPr>
          <p:cNvPr id="4" name="Espace réservé de la date 3"/>
          <p:cNvSpPr>
            <a:spLocks noGrp="1"/>
          </p:cNvSpPr>
          <p:nvPr>
            <p:ph type="dt" sz="half" idx="10"/>
          </p:nvPr>
        </p:nvSpPr>
        <p:spPr/>
        <p:txBody>
          <a:bodyPr/>
          <a:lstStyle/>
          <a:p>
            <a:fld id="{D21D4AA6-3B59-40C4-B10C-99326943CE75}"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dirty="0" smtClean="0"/>
              <a:t>Dr </a:t>
            </a:r>
            <a:r>
              <a:rPr lang="fr-BE" dirty="0" err="1" smtClean="0"/>
              <a:t>Nezzal</a:t>
            </a:r>
            <a:r>
              <a:rPr lang="fr-BE" dirty="0" smtClean="0"/>
              <a:t> </a:t>
            </a:r>
            <a:r>
              <a:rPr lang="fr-BE" dirty="0" err="1" smtClean="0"/>
              <a:t>abdeleiaziz</a:t>
            </a:r>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2</a:t>
            </a:fld>
            <a:endParaRPr lang="fr-BE"/>
          </a:p>
        </p:txBody>
      </p:sp>
    </p:spTree>
    <p:extLst>
      <p:ext uri="{BB962C8B-B14F-4D97-AF65-F5344CB8AC3E}">
        <p14:creationId xmlns:p14="http://schemas.microsoft.com/office/powerpoint/2010/main" val="3654558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188640"/>
            <a:ext cx="8280920" cy="1200329"/>
          </a:xfrm>
          <a:prstGeom prst="rect">
            <a:avLst/>
          </a:prstGeom>
        </p:spPr>
        <p:txBody>
          <a:bodyPr wrap="square">
            <a:spAutoFit/>
          </a:bodyPr>
          <a:lstStyle/>
          <a:p>
            <a:pPr eaLnBrk="0" fontAlgn="base" hangingPunct="0"/>
            <a:r>
              <a:rPr lang="fr-FR" dirty="0" smtClean="0"/>
              <a:t>-     </a:t>
            </a:r>
            <a:r>
              <a:rPr lang="fr-FR" dirty="0"/>
              <a:t>Année :</a:t>
            </a:r>
          </a:p>
          <a:p>
            <a:pPr marL="285750" indent="-285750" eaLnBrk="0" fontAlgn="base" hangingPunct="0">
              <a:buFontTx/>
              <a:buChar char="-"/>
            </a:pPr>
            <a:r>
              <a:rPr lang="fr-FR" dirty="0" smtClean="0"/>
              <a:t>Nom </a:t>
            </a:r>
            <a:r>
              <a:rPr lang="fr-FR" dirty="0"/>
              <a:t>et prénom du travailleur exposé : </a:t>
            </a:r>
            <a:endParaRPr lang="fr-FR" dirty="0" smtClean="0"/>
          </a:p>
          <a:p>
            <a:pPr marL="285750" indent="-285750" eaLnBrk="0" fontAlgn="base" hangingPunct="0">
              <a:buFontTx/>
              <a:buChar char="-"/>
            </a:pPr>
            <a:r>
              <a:rPr lang="fr-FR" dirty="0" smtClean="0"/>
              <a:t>Catégorie </a:t>
            </a:r>
            <a:r>
              <a:rPr lang="fr-FR" dirty="0"/>
              <a:t>A ou B :</a:t>
            </a:r>
          </a:p>
          <a:p>
            <a:pPr eaLnBrk="0" fontAlgn="base" hangingPunct="0"/>
            <a:r>
              <a:rPr lang="fr-FR" dirty="0"/>
              <a:t>- </a:t>
            </a:r>
            <a:r>
              <a:rPr lang="fr-FR" dirty="0" smtClean="0"/>
              <a:t>   N</a:t>
            </a:r>
            <a:r>
              <a:rPr lang="fr-FR" dirty="0"/>
              <a:t>° du registre dosimétrique national :</a:t>
            </a:r>
          </a:p>
        </p:txBody>
      </p:sp>
      <p:graphicFrame>
        <p:nvGraphicFramePr>
          <p:cNvPr id="5" name="Tableau 4"/>
          <p:cNvGraphicFramePr>
            <a:graphicFrameLocks noGrp="1"/>
          </p:cNvGraphicFramePr>
          <p:nvPr>
            <p:extLst>
              <p:ext uri="{D42A27DB-BD31-4B8C-83A1-F6EECF244321}">
                <p14:modId xmlns:p14="http://schemas.microsoft.com/office/powerpoint/2010/main" val="3974045369"/>
              </p:ext>
            </p:extLst>
          </p:nvPr>
        </p:nvGraphicFramePr>
        <p:xfrm>
          <a:off x="323528" y="1388972"/>
          <a:ext cx="8424936" cy="5086530"/>
        </p:xfrm>
        <a:graphic>
          <a:graphicData uri="http://schemas.openxmlformats.org/drawingml/2006/table">
            <a:tbl>
              <a:tblPr>
                <a:tableStyleId>{5C22544A-7EE6-4342-B048-85BDC9FD1C3A}</a:tableStyleId>
              </a:tblPr>
              <a:tblGrid>
                <a:gridCol w="997401"/>
                <a:gridCol w="635673"/>
                <a:gridCol w="559239"/>
                <a:gridCol w="635673"/>
                <a:gridCol w="879347"/>
                <a:gridCol w="879347"/>
                <a:gridCol w="1013293"/>
                <a:gridCol w="1013293"/>
                <a:gridCol w="905835"/>
                <a:gridCol w="905835"/>
              </a:tblGrid>
              <a:tr h="304370">
                <a:tc rowSpan="3">
                  <a:txBody>
                    <a:bodyPr/>
                    <a:lstStyle/>
                    <a:p>
                      <a:pPr algn="ctr" eaLnBrk="0" fontAlgn="base" hangingPunct="0">
                        <a:lnSpc>
                          <a:spcPts val="1170"/>
                        </a:lnSpc>
                        <a:spcBef>
                          <a:spcPts val="4315"/>
                        </a:spcBef>
                        <a:spcAft>
                          <a:spcPts val="3610"/>
                        </a:spcAft>
                      </a:pPr>
                      <a:r>
                        <a:rPr lang="fr-FR" sz="600" b="1" dirty="0">
                          <a:effectLst/>
                        </a:rPr>
                        <a:t>PÉRIODE</a:t>
                      </a:r>
                      <a:endParaRPr lang="fr-FR" sz="700" b="1" dirty="0">
                        <a:effectLst/>
                        <a:latin typeface="Calibri"/>
                        <a:ea typeface="Calibri"/>
                        <a:cs typeface="Arial"/>
                      </a:endParaRPr>
                    </a:p>
                  </a:txBody>
                  <a:tcPr marL="0" marR="0" marT="0" marB="0" anchor="ctr"/>
                </a:tc>
                <a:tc gridSpan="5">
                  <a:txBody>
                    <a:bodyPr/>
                    <a:lstStyle/>
                    <a:p>
                      <a:pPr algn="ctr" eaLnBrk="0" fontAlgn="base" hangingPunct="0">
                        <a:lnSpc>
                          <a:spcPts val="1170"/>
                        </a:lnSpc>
                        <a:spcBef>
                          <a:spcPts val="1315"/>
                        </a:spcBef>
                        <a:spcAft>
                          <a:spcPts val="1065"/>
                        </a:spcAft>
                      </a:pPr>
                      <a:r>
                        <a:rPr lang="fr-FR" sz="600" b="1">
                          <a:effectLst/>
                        </a:rPr>
                        <a:t>EXPOSITION EXTERNE</a:t>
                      </a:r>
                      <a:endParaRPr lang="fr-FR" sz="700" b="1">
                        <a:effectLst/>
                        <a:latin typeface="Calibri"/>
                        <a:ea typeface="Calibri"/>
                        <a:cs typeface="Arial"/>
                      </a:endParaRPr>
                    </a:p>
                  </a:txBody>
                  <a:tcPr marL="0" marR="0" marT="0" marB="0" anchor="ct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gridSpan="4">
                  <a:txBody>
                    <a:bodyPr/>
                    <a:lstStyle/>
                    <a:p>
                      <a:pPr algn="ctr" eaLnBrk="0" fontAlgn="base" hangingPunct="0">
                        <a:lnSpc>
                          <a:spcPts val="1170"/>
                        </a:lnSpc>
                        <a:spcBef>
                          <a:spcPts val="1315"/>
                        </a:spcBef>
                        <a:spcAft>
                          <a:spcPts val="1065"/>
                        </a:spcAft>
                      </a:pPr>
                      <a:r>
                        <a:rPr lang="fr-FR" sz="600" b="1">
                          <a:effectLst/>
                        </a:rPr>
                        <a:t>CONTAMINATION INTERNE</a:t>
                      </a:r>
                      <a:endParaRPr lang="fr-FR" sz="700" b="1">
                        <a:effectLst/>
                        <a:latin typeface="Calibri"/>
                        <a:ea typeface="Calibri"/>
                        <a:cs typeface="Arial"/>
                      </a:endParaRPr>
                    </a:p>
                  </a:txBody>
                  <a:tcPr marL="0" marR="0" marT="0" marB="0" anchor="ctr"/>
                </a:tc>
                <a:tc hMerge="1">
                  <a:txBody>
                    <a:bodyPr/>
                    <a:lstStyle/>
                    <a:p>
                      <a:endParaRPr lang="fr-FR"/>
                    </a:p>
                  </a:txBody>
                  <a:tcPr/>
                </a:tc>
                <a:tc hMerge="1">
                  <a:txBody>
                    <a:bodyPr/>
                    <a:lstStyle/>
                    <a:p>
                      <a:endParaRPr lang="fr-FR"/>
                    </a:p>
                  </a:txBody>
                  <a:tcPr/>
                </a:tc>
                <a:tc hMerge="1">
                  <a:txBody>
                    <a:bodyPr/>
                    <a:lstStyle/>
                    <a:p>
                      <a:endParaRPr lang="fr-FR"/>
                    </a:p>
                  </a:txBody>
                  <a:tcPr/>
                </a:tc>
              </a:tr>
              <a:tr h="185140">
                <a:tc vMerge="1">
                  <a:txBody>
                    <a:bodyPr/>
                    <a:lstStyle/>
                    <a:p>
                      <a:endParaRPr lang="fr-FR"/>
                    </a:p>
                  </a:txBody>
                  <a:tcPr/>
                </a:tc>
                <a:tc gridSpan="5">
                  <a:txBody>
                    <a:bodyPr/>
                    <a:lstStyle/>
                    <a:p>
                      <a:pPr algn="ctr" eaLnBrk="0" fontAlgn="base" hangingPunct="0">
                        <a:lnSpc>
                          <a:spcPts val="1170"/>
                        </a:lnSpc>
                        <a:spcBef>
                          <a:spcPts val="595"/>
                        </a:spcBef>
                        <a:spcAft>
                          <a:spcPts val="395"/>
                        </a:spcAft>
                      </a:pPr>
                      <a:r>
                        <a:rPr lang="fr-FR" sz="600" b="1">
                          <a:effectLst/>
                        </a:rPr>
                        <a:t>Doses reçues en millisievert</a:t>
                      </a:r>
                      <a:endParaRPr lang="fr-FR" sz="700" b="1">
                        <a:effectLst/>
                        <a:latin typeface="Calibri"/>
                        <a:ea typeface="Calibri"/>
                        <a:cs typeface="Arial"/>
                      </a:endParaRPr>
                    </a:p>
                  </a:txBody>
                  <a:tcPr marL="0" marR="0" marT="0" marB="0" anchor="ct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rowSpan="2">
                  <a:txBody>
                    <a:bodyPr/>
                    <a:lstStyle/>
                    <a:p>
                      <a:pPr algn="ctr" eaLnBrk="0" fontAlgn="base" hangingPunct="0">
                        <a:lnSpc>
                          <a:spcPts val="1010"/>
                        </a:lnSpc>
                        <a:spcBef>
                          <a:spcPts val="945"/>
                        </a:spcBef>
                        <a:spcAft>
                          <a:spcPts val="1495"/>
                        </a:spcAft>
                      </a:pPr>
                      <a:r>
                        <a:rPr lang="fr-FR" sz="600" b="1">
                          <a:effectLst/>
                        </a:rPr>
                        <a:t>Nature</a:t>
                      </a:r>
                      <a:br>
                        <a:rPr lang="fr-FR" sz="600" b="1">
                          <a:effectLst/>
                        </a:rPr>
                      </a:br>
                      <a:r>
                        <a:rPr lang="fr-FR" sz="600" b="1">
                          <a:effectLst/>
                        </a:rPr>
                        <a:t>radio-</a:t>
                      </a:r>
                      <a:br>
                        <a:rPr lang="fr-FR" sz="600" b="1">
                          <a:effectLst/>
                        </a:rPr>
                      </a:br>
                      <a:r>
                        <a:rPr lang="fr-FR" sz="600" b="1">
                          <a:effectLst/>
                        </a:rPr>
                        <a:t>isotope</a:t>
                      </a:r>
                      <a:endParaRPr lang="fr-FR" sz="700" b="1">
                        <a:effectLst/>
                        <a:latin typeface="Calibri"/>
                        <a:ea typeface="Calibri"/>
                        <a:cs typeface="Arial"/>
                      </a:endParaRPr>
                    </a:p>
                  </a:txBody>
                  <a:tcPr marL="0" marR="0" marT="0" marB="0"/>
                </a:tc>
                <a:tc rowSpan="2">
                  <a:txBody>
                    <a:bodyPr/>
                    <a:lstStyle/>
                    <a:p>
                      <a:pPr algn="ctr" eaLnBrk="0" fontAlgn="base" hangingPunct="0">
                        <a:lnSpc>
                          <a:spcPts val="1010"/>
                        </a:lnSpc>
                        <a:spcBef>
                          <a:spcPts val="945"/>
                        </a:spcBef>
                        <a:spcAft>
                          <a:spcPts val="1495"/>
                        </a:spcAft>
                      </a:pPr>
                      <a:r>
                        <a:rPr lang="fr-FR" sz="600" b="1">
                          <a:effectLst/>
                        </a:rPr>
                        <a:t>Niveau de</a:t>
                      </a:r>
                      <a:br>
                        <a:rPr lang="fr-FR" sz="600" b="1">
                          <a:effectLst/>
                        </a:rPr>
                      </a:br>
                      <a:r>
                        <a:rPr lang="fr-FR" sz="600" b="1">
                          <a:effectLst/>
                        </a:rPr>
                        <a:t>contamination</a:t>
                      </a:r>
                      <a:br>
                        <a:rPr lang="fr-FR" sz="600" b="1">
                          <a:effectLst/>
                        </a:rPr>
                      </a:br>
                      <a:r>
                        <a:rPr lang="fr-FR" sz="600" b="1">
                          <a:effectLst/>
                        </a:rPr>
                        <a:t>en becquerel</a:t>
                      </a:r>
                      <a:endParaRPr lang="fr-FR" sz="700" b="1">
                        <a:effectLst/>
                        <a:latin typeface="Calibri"/>
                        <a:ea typeface="Calibri"/>
                        <a:cs typeface="Arial"/>
                      </a:endParaRPr>
                    </a:p>
                  </a:txBody>
                  <a:tcPr marL="0" marR="0" marT="0" marB="0"/>
                </a:tc>
                <a:tc rowSpan="2">
                  <a:txBody>
                    <a:bodyPr/>
                    <a:lstStyle/>
                    <a:p>
                      <a:pPr algn="ctr" eaLnBrk="0" fontAlgn="base" hangingPunct="0">
                        <a:lnSpc>
                          <a:spcPts val="1010"/>
                        </a:lnSpc>
                        <a:spcBef>
                          <a:spcPts val="945"/>
                        </a:spcBef>
                        <a:spcAft>
                          <a:spcPts val="1495"/>
                        </a:spcAft>
                      </a:pPr>
                      <a:r>
                        <a:rPr lang="fr-FR" sz="600" b="1">
                          <a:effectLst/>
                        </a:rPr>
                        <a:t>Dose</a:t>
                      </a:r>
                      <a:br>
                        <a:rPr lang="fr-FR" sz="600" b="1">
                          <a:effectLst/>
                        </a:rPr>
                      </a:br>
                      <a:r>
                        <a:rPr lang="fr-FR" sz="600" b="1">
                          <a:effectLst/>
                        </a:rPr>
                        <a:t>résultante en</a:t>
                      </a:r>
                      <a:br>
                        <a:rPr lang="fr-FR" sz="600" b="1">
                          <a:effectLst/>
                        </a:rPr>
                      </a:br>
                      <a:r>
                        <a:rPr lang="fr-FR" sz="600" b="1">
                          <a:effectLst/>
                        </a:rPr>
                        <a:t>millisievert</a:t>
                      </a:r>
                      <a:endParaRPr lang="fr-FR" sz="700" b="1">
                        <a:effectLst/>
                        <a:latin typeface="Calibri"/>
                        <a:ea typeface="Calibri"/>
                        <a:cs typeface="Arial"/>
                      </a:endParaRPr>
                    </a:p>
                  </a:txBody>
                  <a:tcPr marL="0" marR="0" marT="0" marB="0"/>
                </a:tc>
                <a:tc rowSpan="2">
                  <a:txBody>
                    <a:bodyPr/>
                    <a:lstStyle/>
                    <a:p>
                      <a:pPr algn="ctr" eaLnBrk="0" fontAlgn="base" hangingPunct="0">
                        <a:lnSpc>
                          <a:spcPts val="1170"/>
                        </a:lnSpc>
                        <a:spcBef>
                          <a:spcPts val="1890"/>
                        </a:spcBef>
                        <a:spcAft>
                          <a:spcPts val="2410"/>
                        </a:spcAft>
                      </a:pPr>
                      <a:r>
                        <a:rPr lang="fr-FR" sz="600" b="1">
                          <a:effectLst/>
                        </a:rPr>
                        <a:t>Observation</a:t>
                      </a:r>
                      <a:endParaRPr lang="fr-FR" sz="700" b="1">
                        <a:effectLst/>
                        <a:latin typeface="Calibri"/>
                        <a:ea typeface="Calibri"/>
                        <a:cs typeface="Arial"/>
                      </a:endParaRPr>
                    </a:p>
                  </a:txBody>
                  <a:tcPr marL="0" marR="0" marT="0" marB="0"/>
                </a:tc>
              </a:tr>
              <a:tr h="278341">
                <a:tc vMerge="1">
                  <a:txBody>
                    <a:bodyPr/>
                    <a:lstStyle/>
                    <a:p>
                      <a:endParaRPr lang="fr-FR"/>
                    </a:p>
                  </a:txBody>
                  <a:tcPr/>
                </a:tc>
                <a:tc>
                  <a:txBody>
                    <a:bodyPr/>
                    <a:lstStyle/>
                    <a:p>
                      <a:pPr algn="ctr" eaLnBrk="0" fontAlgn="base" hangingPunct="0">
                        <a:lnSpc>
                          <a:spcPts val="1170"/>
                        </a:lnSpc>
                        <a:spcBef>
                          <a:spcPts val="790"/>
                        </a:spcBef>
                        <a:spcAft>
                          <a:spcPts val="1305"/>
                        </a:spcAft>
                      </a:pPr>
                      <a:r>
                        <a:rPr lang="fr-FR" sz="600" b="1" dirty="0">
                          <a:effectLst/>
                        </a:rPr>
                        <a:t>X</a:t>
                      </a:r>
                      <a:endParaRPr lang="fr-FR" sz="700" b="1" dirty="0">
                        <a:effectLst/>
                        <a:latin typeface="Calibri"/>
                        <a:ea typeface="Calibri"/>
                        <a:cs typeface="Arial"/>
                      </a:endParaRPr>
                    </a:p>
                  </a:txBody>
                  <a:tcPr marL="0" marR="0" marT="0" marB="0"/>
                </a:tc>
                <a:tc>
                  <a:txBody>
                    <a:bodyPr/>
                    <a:lstStyle/>
                    <a:p>
                      <a:pPr algn="ctr" eaLnBrk="0" fontAlgn="base" hangingPunct="0">
                        <a:lnSpc>
                          <a:spcPts val="1375"/>
                        </a:lnSpc>
                        <a:spcBef>
                          <a:spcPts val="750"/>
                        </a:spcBef>
                        <a:spcAft>
                          <a:spcPts val="1140"/>
                        </a:spcAft>
                      </a:pPr>
                      <a:r>
                        <a:rPr lang="fr-FR" sz="700" b="1" dirty="0">
                          <a:effectLst/>
                        </a:rPr>
                        <a:t>β</a:t>
                      </a:r>
                      <a:endParaRPr lang="fr-FR" sz="700" b="1" dirty="0">
                        <a:effectLst/>
                        <a:latin typeface="Calibri"/>
                        <a:ea typeface="Calibri"/>
                        <a:cs typeface="Arial"/>
                      </a:endParaRPr>
                    </a:p>
                  </a:txBody>
                  <a:tcPr marL="0" marR="0" marT="0" marB="0" anchor="ctr"/>
                </a:tc>
                <a:tc>
                  <a:txBody>
                    <a:bodyPr/>
                    <a:lstStyle/>
                    <a:p>
                      <a:pPr algn="ctr" eaLnBrk="0" fontAlgn="base" hangingPunct="0">
                        <a:lnSpc>
                          <a:spcPts val="1375"/>
                        </a:lnSpc>
                        <a:spcBef>
                          <a:spcPts val="655"/>
                        </a:spcBef>
                        <a:spcAft>
                          <a:spcPts val="1235"/>
                        </a:spcAft>
                      </a:pPr>
                      <a:r>
                        <a:rPr lang="fr-FR" sz="700" b="1">
                          <a:effectLst/>
                        </a:rPr>
                        <a:t>γ</a:t>
                      </a:r>
                      <a:endParaRPr lang="fr-FR" sz="700" b="1">
                        <a:effectLst/>
                        <a:latin typeface="Calibri"/>
                        <a:ea typeface="Calibri"/>
                        <a:cs typeface="Arial"/>
                      </a:endParaRPr>
                    </a:p>
                  </a:txBody>
                  <a:tcPr marL="0" marR="0" marT="0" marB="0"/>
                </a:tc>
                <a:tc>
                  <a:txBody>
                    <a:bodyPr/>
                    <a:lstStyle/>
                    <a:p>
                      <a:pPr algn="ctr" eaLnBrk="0" fontAlgn="base" hangingPunct="0">
                        <a:lnSpc>
                          <a:spcPts val="1170"/>
                        </a:lnSpc>
                        <a:spcBef>
                          <a:spcPts val="790"/>
                        </a:spcBef>
                        <a:spcAft>
                          <a:spcPts val="1305"/>
                        </a:spcAft>
                      </a:pPr>
                      <a:r>
                        <a:rPr lang="fr-FR" sz="600" b="1">
                          <a:effectLst/>
                        </a:rPr>
                        <a:t>Neutron</a:t>
                      </a:r>
                      <a:endParaRPr lang="fr-FR" sz="700" b="1">
                        <a:effectLst/>
                        <a:latin typeface="Calibri"/>
                        <a:ea typeface="Calibri"/>
                        <a:cs typeface="Arial"/>
                      </a:endParaRPr>
                    </a:p>
                  </a:txBody>
                  <a:tcPr marL="0" marR="0" marT="0" marB="0"/>
                </a:tc>
                <a:tc>
                  <a:txBody>
                    <a:bodyPr/>
                    <a:lstStyle/>
                    <a:p>
                      <a:pPr algn="ctr" eaLnBrk="0" fontAlgn="base" hangingPunct="0">
                        <a:lnSpc>
                          <a:spcPts val="1170"/>
                        </a:lnSpc>
                        <a:spcBef>
                          <a:spcPts val="695"/>
                        </a:spcBef>
                        <a:spcAft>
                          <a:spcPts val="1400"/>
                        </a:spcAft>
                      </a:pPr>
                      <a:r>
                        <a:rPr lang="fr-FR" sz="600" b="1">
                          <a:effectLst/>
                        </a:rPr>
                        <a:t>Observation</a:t>
                      </a:r>
                      <a:endParaRPr lang="fr-FR" sz="700" b="1">
                        <a:effectLst/>
                        <a:latin typeface="Calibri"/>
                        <a:ea typeface="Calibri"/>
                        <a:cs typeface="Arial"/>
                      </a:endParaRPr>
                    </a:p>
                  </a:txBody>
                  <a:tcPr marL="0" marR="0" marT="0" marB="0"/>
                </a:tc>
                <a:tc vMerge="1">
                  <a:txBody>
                    <a:bodyPr/>
                    <a:lstStyle/>
                    <a:p>
                      <a:endParaRPr lang="fr-FR"/>
                    </a:p>
                  </a:txBody>
                  <a:tcPr/>
                </a:tc>
                <a:tc vMerge="1">
                  <a:txBody>
                    <a:bodyPr/>
                    <a:lstStyle/>
                    <a:p>
                      <a:endParaRPr lang="fr-FR"/>
                    </a:p>
                  </a:txBody>
                  <a:tcPr/>
                </a:tc>
                <a:tc vMerge="1">
                  <a:txBody>
                    <a:bodyPr/>
                    <a:lstStyle/>
                    <a:p>
                      <a:endParaRPr lang="fr-FR"/>
                    </a:p>
                  </a:txBody>
                  <a:tcPr/>
                </a:tc>
                <a:tc vMerge="1">
                  <a:txBody>
                    <a:bodyPr/>
                    <a:lstStyle/>
                    <a:p>
                      <a:endParaRPr lang="fr-FR"/>
                    </a:p>
                  </a:txBody>
                  <a:tcPr/>
                </a:tc>
              </a:tr>
              <a:tr h="215367">
                <a:tc>
                  <a:txBody>
                    <a:bodyPr/>
                    <a:lstStyle/>
                    <a:p>
                      <a:pPr marL="1905" eaLnBrk="0" fontAlgn="base" hangingPunct="0">
                        <a:lnSpc>
                          <a:spcPts val="1170"/>
                        </a:lnSpc>
                        <a:spcBef>
                          <a:spcPts val="620"/>
                        </a:spcBef>
                        <a:spcAft>
                          <a:spcPts val="755"/>
                        </a:spcAft>
                      </a:pPr>
                      <a:r>
                        <a:rPr lang="fr-FR" sz="600" b="1">
                          <a:effectLst/>
                        </a:rPr>
                        <a:t>Janvier</a:t>
                      </a:r>
                      <a:endParaRPr lang="fr-FR" sz="700" b="1">
                        <a:effectLst/>
                        <a:latin typeface="Calibri"/>
                        <a:ea typeface="Calibri"/>
                        <a:cs typeface="Arial"/>
                      </a:endParaRPr>
                    </a:p>
                  </a:txBody>
                  <a:tcPr marL="0" marR="0" marT="0" marB="0" anchor="ctr"/>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dirty="0">
                          <a:effectLst/>
                        </a:rPr>
                        <a:t> </a:t>
                      </a:r>
                      <a:endParaRPr lang="fr-FR" sz="700" b="1" dirty="0">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177584">
                <a:tc>
                  <a:txBody>
                    <a:bodyPr/>
                    <a:lstStyle/>
                    <a:p>
                      <a:pPr marL="1905" eaLnBrk="0" fontAlgn="base" hangingPunct="0">
                        <a:lnSpc>
                          <a:spcPts val="1170"/>
                        </a:lnSpc>
                        <a:spcBef>
                          <a:spcPts val="165"/>
                        </a:spcBef>
                        <a:spcAft>
                          <a:spcPts val="730"/>
                        </a:spcAft>
                      </a:pPr>
                      <a:r>
                        <a:rPr lang="fr-FR" sz="600" b="1">
                          <a:effectLst/>
                        </a:rPr>
                        <a:t>Février</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dirty="0">
                          <a:effectLst/>
                        </a:rPr>
                        <a:t> </a:t>
                      </a:r>
                      <a:endParaRPr lang="fr-FR" sz="700" b="1" dirty="0">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167403">
                <a:tc>
                  <a:txBody>
                    <a:bodyPr/>
                    <a:lstStyle/>
                    <a:p>
                      <a:pPr marL="1905" eaLnBrk="0" fontAlgn="base" hangingPunct="0">
                        <a:lnSpc>
                          <a:spcPts val="1170"/>
                        </a:lnSpc>
                        <a:spcAft>
                          <a:spcPts val="585"/>
                        </a:spcAft>
                      </a:pPr>
                      <a:r>
                        <a:rPr lang="fr-FR" sz="600" b="1">
                          <a:effectLst/>
                        </a:rPr>
                        <a:t>Mars</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460357">
                <a:tc>
                  <a:txBody>
                    <a:bodyPr/>
                    <a:lstStyle/>
                    <a:p>
                      <a:pPr eaLnBrk="0" fontAlgn="base" hangingPunct="0">
                        <a:lnSpc>
                          <a:spcPts val="1170"/>
                        </a:lnSpc>
                        <a:spcBef>
                          <a:spcPts val="330"/>
                        </a:spcBef>
                        <a:spcAft>
                          <a:spcPts val="0"/>
                        </a:spcAft>
                      </a:pPr>
                      <a:r>
                        <a:rPr lang="fr-FR" sz="600" b="1">
                          <a:effectLst/>
                        </a:rPr>
                        <a:t>Cumul</a:t>
                      </a:r>
                      <a:endParaRPr lang="fr-FR" sz="700" b="1">
                        <a:effectLst/>
                      </a:endParaRPr>
                    </a:p>
                    <a:p>
                      <a:pPr eaLnBrk="0" fontAlgn="base" hangingPunct="0">
                        <a:lnSpc>
                          <a:spcPts val="1170"/>
                        </a:lnSpc>
                        <a:spcBef>
                          <a:spcPts val="920"/>
                        </a:spcBef>
                        <a:spcAft>
                          <a:spcPts val="1280"/>
                        </a:spcAft>
                      </a:pPr>
                      <a:r>
                        <a:rPr lang="fr-FR" sz="600" b="1" spc="-5">
                          <a:effectLst/>
                        </a:rPr>
                        <a:t>1er trimestre</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dirty="0">
                          <a:effectLst/>
                        </a:rPr>
                        <a:t> </a:t>
                      </a:r>
                      <a:endParaRPr lang="fr-FR" sz="700" b="1" dirty="0">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217466">
                <a:tc>
                  <a:txBody>
                    <a:bodyPr/>
                    <a:lstStyle/>
                    <a:p>
                      <a:pPr marL="1905" eaLnBrk="0" fontAlgn="base" hangingPunct="0">
                        <a:lnSpc>
                          <a:spcPts val="1170"/>
                        </a:lnSpc>
                        <a:spcBef>
                          <a:spcPts val="670"/>
                        </a:spcBef>
                        <a:spcAft>
                          <a:spcPts val="730"/>
                        </a:spcAft>
                      </a:pPr>
                      <a:r>
                        <a:rPr lang="fr-FR" sz="600" b="1">
                          <a:effectLst/>
                        </a:rPr>
                        <a:t>Avril</a:t>
                      </a:r>
                      <a:endParaRPr lang="fr-FR" sz="700" b="1">
                        <a:effectLst/>
                        <a:latin typeface="Calibri"/>
                        <a:ea typeface="Calibri"/>
                        <a:cs typeface="Arial"/>
                      </a:endParaRPr>
                    </a:p>
                  </a:txBody>
                  <a:tcPr marL="0" marR="0" marT="0" marB="0" anchor="ctr"/>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dirty="0">
                          <a:effectLst/>
                        </a:rPr>
                        <a:t> </a:t>
                      </a:r>
                      <a:endParaRPr lang="fr-FR" sz="700" b="1" dirty="0">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167508">
                <a:tc>
                  <a:txBody>
                    <a:bodyPr/>
                    <a:lstStyle/>
                    <a:p>
                      <a:pPr marL="1905" eaLnBrk="0" fontAlgn="base" hangingPunct="0">
                        <a:lnSpc>
                          <a:spcPts val="1170"/>
                        </a:lnSpc>
                        <a:spcBef>
                          <a:spcPts val="190"/>
                        </a:spcBef>
                        <a:spcAft>
                          <a:spcPts val="560"/>
                        </a:spcAft>
                      </a:pPr>
                      <a:r>
                        <a:rPr lang="fr-FR" sz="600" b="1">
                          <a:effectLst/>
                        </a:rPr>
                        <a:t>Mai</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dirty="0">
                          <a:effectLst/>
                        </a:rPr>
                        <a:t> </a:t>
                      </a:r>
                      <a:endParaRPr lang="fr-FR" sz="700" b="1" dirty="0">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177164">
                <a:tc>
                  <a:txBody>
                    <a:bodyPr/>
                    <a:lstStyle/>
                    <a:p>
                      <a:pPr marL="1905" eaLnBrk="0" fontAlgn="base" hangingPunct="0">
                        <a:lnSpc>
                          <a:spcPts val="1170"/>
                        </a:lnSpc>
                        <a:spcBef>
                          <a:spcPts val="285"/>
                        </a:spcBef>
                        <a:spcAft>
                          <a:spcPts val="630"/>
                        </a:spcAft>
                      </a:pPr>
                      <a:r>
                        <a:rPr lang="fr-FR" sz="600" b="1" spc="5">
                          <a:effectLst/>
                        </a:rPr>
                        <a:t>Juin</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460357">
                <a:tc>
                  <a:txBody>
                    <a:bodyPr/>
                    <a:lstStyle/>
                    <a:p>
                      <a:pPr eaLnBrk="0" fontAlgn="base" hangingPunct="0">
                        <a:lnSpc>
                          <a:spcPts val="1170"/>
                        </a:lnSpc>
                        <a:spcBef>
                          <a:spcPts val="285"/>
                        </a:spcBef>
                        <a:spcAft>
                          <a:spcPts val="0"/>
                        </a:spcAft>
                      </a:pPr>
                      <a:r>
                        <a:rPr lang="fr-FR" sz="600" b="1">
                          <a:effectLst/>
                        </a:rPr>
                        <a:t>Cumul</a:t>
                      </a:r>
                      <a:endParaRPr lang="fr-FR" sz="700" b="1">
                        <a:effectLst/>
                      </a:endParaRPr>
                    </a:p>
                    <a:p>
                      <a:pPr eaLnBrk="0" fontAlgn="base" hangingPunct="0">
                        <a:lnSpc>
                          <a:spcPts val="1170"/>
                        </a:lnSpc>
                        <a:spcBef>
                          <a:spcPts val="920"/>
                        </a:spcBef>
                        <a:spcAft>
                          <a:spcPts val="1615"/>
                        </a:spcAft>
                      </a:pPr>
                      <a:r>
                        <a:rPr lang="fr-FR" sz="600" b="1">
                          <a:effectLst/>
                        </a:rPr>
                        <a:t>2ème trimestre</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dirty="0">
                          <a:effectLst/>
                        </a:rPr>
                        <a:t> </a:t>
                      </a:r>
                      <a:endParaRPr lang="fr-FR" sz="700" b="1" dirty="0">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183462">
                <a:tc>
                  <a:txBody>
                    <a:bodyPr/>
                    <a:lstStyle/>
                    <a:p>
                      <a:pPr marL="1905" eaLnBrk="0" fontAlgn="base" hangingPunct="0">
                        <a:lnSpc>
                          <a:spcPts val="1170"/>
                        </a:lnSpc>
                        <a:spcBef>
                          <a:spcPts val="330"/>
                        </a:spcBef>
                        <a:spcAft>
                          <a:spcPts val="685"/>
                        </a:spcAft>
                      </a:pPr>
                      <a:r>
                        <a:rPr lang="fr-FR" sz="600" b="1" spc="5">
                          <a:effectLst/>
                        </a:rPr>
                        <a:t>juillet</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183041">
                <a:tc>
                  <a:txBody>
                    <a:bodyPr/>
                    <a:lstStyle/>
                    <a:p>
                      <a:pPr marL="1905" eaLnBrk="0" fontAlgn="base" hangingPunct="0">
                        <a:lnSpc>
                          <a:spcPts val="1170"/>
                        </a:lnSpc>
                        <a:spcBef>
                          <a:spcPts val="235"/>
                        </a:spcBef>
                        <a:spcAft>
                          <a:spcPts val="755"/>
                        </a:spcAft>
                      </a:pPr>
                      <a:r>
                        <a:rPr lang="fr-FR" sz="600" b="1">
                          <a:effectLst/>
                        </a:rPr>
                        <a:t>Août</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169607">
                <a:tc>
                  <a:txBody>
                    <a:bodyPr/>
                    <a:lstStyle/>
                    <a:p>
                      <a:pPr marL="1905" eaLnBrk="0" fontAlgn="base" hangingPunct="0">
                        <a:lnSpc>
                          <a:spcPts val="1170"/>
                        </a:lnSpc>
                        <a:spcBef>
                          <a:spcPts val="165"/>
                        </a:spcBef>
                        <a:spcAft>
                          <a:spcPts val="660"/>
                        </a:spcAft>
                      </a:pPr>
                      <a:r>
                        <a:rPr lang="fr-FR" sz="600" b="1">
                          <a:effectLst/>
                        </a:rPr>
                        <a:t>Septembre</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460357">
                <a:tc>
                  <a:txBody>
                    <a:bodyPr/>
                    <a:lstStyle/>
                    <a:p>
                      <a:pPr eaLnBrk="0" fontAlgn="base" hangingPunct="0">
                        <a:lnSpc>
                          <a:spcPts val="1170"/>
                        </a:lnSpc>
                        <a:spcBef>
                          <a:spcPts val="235"/>
                        </a:spcBef>
                        <a:spcAft>
                          <a:spcPts val="0"/>
                        </a:spcAft>
                      </a:pPr>
                      <a:r>
                        <a:rPr lang="fr-FR" sz="600" b="1">
                          <a:effectLst/>
                        </a:rPr>
                        <a:t>Cumul</a:t>
                      </a:r>
                      <a:endParaRPr lang="fr-FR" sz="700" b="1">
                        <a:effectLst/>
                      </a:endParaRPr>
                    </a:p>
                    <a:p>
                      <a:pPr eaLnBrk="0" fontAlgn="base" hangingPunct="0">
                        <a:lnSpc>
                          <a:spcPts val="1170"/>
                        </a:lnSpc>
                        <a:spcBef>
                          <a:spcPts val="940"/>
                        </a:spcBef>
                        <a:spcAft>
                          <a:spcPts val="1645"/>
                        </a:spcAft>
                      </a:pPr>
                      <a:r>
                        <a:rPr lang="fr-FR" sz="600" b="1">
                          <a:effectLst/>
                        </a:rPr>
                        <a:t>3ème trimestre</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dirty="0">
                          <a:effectLst/>
                        </a:rPr>
                        <a:t> </a:t>
                      </a:r>
                      <a:endParaRPr lang="fr-FR" sz="700" b="1" dirty="0">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175485">
                <a:tc>
                  <a:txBody>
                    <a:bodyPr/>
                    <a:lstStyle/>
                    <a:p>
                      <a:pPr marL="1905" eaLnBrk="0" fontAlgn="base" hangingPunct="0">
                        <a:lnSpc>
                          <a:spcPts val="1170"/>
                        </a:lnSpc>
                        <a:spcBef>
                          <a:spcPts val="285"/>
                        </a:spcBef>
                        <a:spcAft>
                          <a:spcPts val="585"/>
                        </a:spcAft>
                      </a:pPr>
                      <a:r>
                        <a:rPr lang="fr-FR" sz="600" b="1">
                          <a:effectLst/>
                        </a:rPr>
                        <a:t>Octobre</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177164">
                <a:tc>
                  <a:txBody>
                    <a:bodyPr/>
                    <a:lstStyle/>
                    <a:p>
                      <a:pPr marL="1905" eaLnBrk="0" fontAlgn="base" hangingPunct="0">
                        <a:lnSpc>
                          <a:spcPts val="1170"/>
                        </a:lnSpc>
                        <a:spcBef>
                          <a:spcPts val="285"/>
                        </a:spcBef>
                        <a:spcAft>
                          <a:spcPts val="585"/>
                        </a:spcAft>
                      </a:pPr>
                      <a:r>
                        <a:rPr lang="fr-FR" sz="600" b="1">
                          <a:effectLst/>
                        </a:rPr>
                        <a:t>Novembre</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175485">
                <a:tc>
                  <a:txBody>
                    <a:bodyPr/>
                    <a:lstStyle/>
                    <a:p>
                      <a:pPr marL="1905" eaLnBrk="0" fontAlgn="base" hangingPunct="0">
                        <a:lnSpc>
                          <a:spcPts val="1170"/>
                        </a:lnSpc>
                        <a:spcBef>
                          <a:spcPts val="285"/>
                        </a:spcBef>
                        <a:spcAft>
                          <a:spcPts val="560"/>
                        </a:spcAft>
                      </a:pPr>
                      <a:r>
                        <a:rPr lang="fr-FR" sz="600" b="1">
                          <a:effectLst/>
                        </a:rPr>
                        <a:t>Décembre</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dirty="0">
                          <a:effectLst/>
                        </a:rPr>
                        <a:t> </a:t>
                      </a:r>
                      <a:endParaRPr lang="fr-FR" sz="700" b="1" dirty="0">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r>
              <a:tr h="460357">
                <a:tc>
                  <a:txBody>
                    <a:bodyPr/>
                    <a:lstStyle/>
                    <a:p>
                      <a:pPr eaLnBrk="0" fontAlgn="base" hangingPunct="0">
                        <a:lnSpc>
                          <a:spcPts val="1170"/>
                        </a:lnSpc>
                        <a:spcBef>
                          <a:spcPts val="285"/>
                        </a:spcBef>
                        <a:spcAft>
                          <a:spcPts val="0"/>
                        </a:spcAft>
                      </a:pPr>
                      <a:r>
                        <a:rPr lang="fr-FR" sz="600" b="1">
                          <a:effectLst/>
                        </a:rPr>
                        <a:t>Cumul</a:t>
                      </a:r>
                      <a:endParaRPr lang="fr-FR" sz="700" b="1">
                        <a:effectLst/>
                      </a:endParaRPr>
                    </a:p>
                    <a:p>
                      <a:pPr eaLnBrk="0" fontAlgn="base" hangingPunct="0">
                        <a:lnSpc>
                          <a:spcPts val="1170"/>
                        </a:lnSpc>
                        <a:spcBef>
                          <a:spcPts val="940"/>
                        </a:spcBef>
                        <a:spcAft>
                          <a:spcPts val="1690"/>
                        </a:spcAft>
                      </a:pPr>
                      <a:r>
                        <a:rPr lang="fr-FR" sz="600" b="1">
                          <a:effectLst/>
                        </a:rPr>
                        <a:t>4ème trimestre</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dirty="0">
                          <a:effectLst/>
                        </a:rPr>
                        <a:t> </a:t>
                      </a:r>
                      <a:endParaRPr lang="fr-FR" sz="700" b="1" dirty="0">
                        <a:effectLst/>
                        <a:latin typeface="Calibri"/>
                        <a:ea typeface="Calibri"/>
                        <a:cs typeface="Arial"/>
                      </a:endParaRPr>
                    </a:p>
                  </a:txBody>
                  <a:tcPr marL="0" marR="0" marT="0" marB="0"/>
                </a:tc>
              </a:tr>
              <a:tr h="290515">
                <a:tc>
                  <a:txBody>
                    <a:bodyPr/>
                    <a:lstStyle/>
                    <a:p>
                      <a:pPr marL="1905" eaLnBrk="0" fontAlgn="base" hangingPunct="0">
                        <a:lnSpc>
                          <a:spcPts val="1170"/>
                        </a:lnSpc>
                        <a:spcBef>
                          <a:spcPts val="215"/>
                        </a:spcBef>
                        <a:spcAft>
                          <a:spcPts val="2075"/>
                        </a:spcAft>
                      </a:pPr>
                      <a:r>
                        <a:rPr lang="fr-FR" sz="600" b="1">
                          <a:effectLst/>
                        </a:rPr>
                        <a:t>Observation</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a:effectLst/>
                        </a:rPr>
                        <a:t> </a:t>
                      </a:r>
                      <a:endParaRPr lang="fr-FR" sz="700" b="1">
                        <a:effectLst/>
                        <a:latin typeface="Calibri"/>
                        <a:ea typeface="Calibri"/>
                        <a:cs typeface="Arial"/>
                      </a:endParaRPr>
                    </a:p>
                  </a:txBody>
                  <a:tcPr marL="0" marR="0" marT="0" marB="0"/>
                </a:tc>
                <a:tc>
                  <a:txBody>
                    <a:bodyPr/>
                    <a:lstStyle/>
                    <a:p>
                      <a:pPr eaLnBrk="0" fontAlgn="base" hangingPunct="0">
                        <a:lnSpc>
                          <a:spcPct val="115000"/>
                        </a:lnSpc>
                        <a:spcAft>
                          <a:spcPts val="0"/>
                        </a:spcAft>
                      </a:pPr>
                      <a:r>
                        <a:rPr lang="fr-FR" sz="700" b="1" dirty="0">
                          <a:effectLst/>
                        </a:rPr>
                        <a:t> </a:t>
                      </a:r>
                      <a:endParaRPr lang="fr-FR" sz="700" b="1" dirty="0">
                        <a:effectLst/>
                        <a:latin typeface="Calibri"/>
                        <a:ea typeface="Calibri"/>
                        <a:cs typeface="Arial"/>
                      </a:endParaRPr>
                    </a:p>
                  </a:txBody>
                  <a:tcPr marL="0" marR="0" marT="0" marB="0"/>
                </a:tc>
              </a:tr>
            </a:tbl>
          </a:graphicData>
        </a:graphic>
      </p:graphicFrame>
      <p:sp>
        <p:nvSpPr>
          <p:cNvPr id="6" name="Espace réservé de la date 5"/>
          <p:cNvSpPr>
            <a:spLocks noGrp="1"/>
          </p:cNvSpPr>
          <p:nvPr>
            <p:ph type="dt" sz="half" idx="10"/>
          </p:nvPr>
        </p:nvSpPr>
        <p:spPr/>
        <p:txBody>
          <a:bodyPr/>
          <a:lstStyle/>
          <a:p>
            <a:fld id="{CF4A9718-565F-4612-A6CF-C9C8798E90AD}" type="datetime1">
              <a:rPr lang="fr-FR" smtClean="0"/>
              <a:t>06/04/2020</a:t>
            </a:fld>
            <a:endParaRPr lang="fr-BE"/>
          </a:p>
        </p:txBody>
      </p:sp>
      <p:sp>
        <p:nvSpPr>
          <p:cNvPr id="7" name="Espace réservé du pied de page 6"/>
          <p:cNvSpPr>
            <a:spLocks noGrp="1"/>
          </p:cNvSpPr>
          <p:nvPr>
            <p:ph type="ftr" sz="quarter" idx="11"/>
          </p:nvPr>
        </p:nvSpPr>
        <p:spPr/>
        <p:txBody>
          <a:bodyPr/>
          <a:lstStyle/>
          <a:p>
            <a:r>
              <a:rPr lang="fr-BE" smtClean="0"/>
              <a:t>Dr Nezzal abdeleiaziz</a:t>
            </a:r>
            <a:endParaRPr lang="fr-BE"/>
          </a:p>
        </p:txBody>
      </p:sp>
      <p:sp>
        <p:nvSpPr>
          <p:cNvPr id="8" name="Espace réservé du numéro de diapositive 7"/>
          <p:cNvSpPr>
            <a:spLocks noGrp="1"/>
          </p:cNvSpPr>
          <p:nvPr>
            <p:ph type="sldNum" sz="quarter" idx="12"/>
          </p:nvPr>
        </p:nvSpPr>
        <p:spPr/>
        <p:txBody>
          <a:bodyPr/>
          <a:lstStyle/>
          <a:p>
            <a:fld id="{CF4668DC-857F-487D-BFFA-8C0CA5037977}" type="slidenum">
              <a:rPr lang="fr-BE" smtClean="0"/>
              <a:t>20</a:t>
            </a:fld>
            <a:endParaRPr lang="fr-BE"/>
          </a:p>
        </p:txBody>
      </p:sp>
    </p:spTree>
    <p:extLst>
      <p:ext uri="{BB962C8B-B14F-4D97-AF65-F5344CB8AC3E}">
        <p14:creationId xmlns:p14="http://schemas.microsoft.com/office/powerpoint/2010/main" val="27514091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solidFill>
        </p:spPr>
        <p:txBody>
          <a:bodyPr>
            <a:normAutofit fontScale="90000"/>
          </a:bodyPr>
          <a:lstStyle/>
          <a:p>
            <a:r>
              <a:rPr lang="fr-FR" b="1" dirty="0" smtClean="0"/>
              <a:t>I/ MODALITES </a:t>
            </a:r>
            <a:r>
              <a:rPr lang="fr-FR" b="1" dirty="0"/>
              <a:t>DE LA SURVEILLANCE</a:t>
            </a:r>
            <a:br>
              <a:rPr lang="fr-FR" b="1" dirty="0"/>
            </a:br>
            <a:r>
              <a:rPr lang="fr-FR" b="1" dirty="0"/>
              <a:t>MEDICALE</a:t>
            </a:r>
            <a:endParaRPr lang="fr-FR" dirty="0"/>
          </a:p>
        </p:txBody>
      </p:sp>
      <p:sp>
        <p:nvSpPr>
          <p:cNvPr id="3" name="Espace réservé du contenu 2"/>
          <p:cNvSpPr>
            <a:spLocks noGrp="1"/>
          </p:cNvSpPr>
          <p:nvPr>
            <p:ph idx="1"/>
          </p:nvPr>
        </p:nvSpPr>
        <p:spPr>
          <a:xfrm>
            <a:off x="457200" y="1600200"/>
            <a:ext cx="8435280" cy="4525963"/>
          </a:xfrm>
        </p:spPr>
        <p:txBody>
          <a:bodyPr>
            <a:normAutofit fontScale="92500" lnSpcReduction="10000"/>
          </a:bodyPr>
          <a:lstStyle/>
          <a:p>
            <a:pPr>
              <a:buFont typeface="Wingdings" pitchFamily="2" charset="2"/>
              <a:buChar char="§"/>
            </a:pPr>
            <a:r>
              <a:rPr lang="fr-FR" dirty="0"/>
              <a:t>Les travailleurs exposés aux </a:t>
            </a:r>
            <a:r>
              <a:rPr lang="fr-FR" dirty="0" smtClean="0"/>
              <a:t>RI bénéficient d’une </a:t>
            </a:r>
            <a:r>
              <a:rPr lang="fr-FR" dirty="0"/>
              <a:t>surveillance médicale qui </a:t>
            </a:r>
            <a:r>
              <a:rPr lang="fr-FR" dirty="0" smtClean="0"/>
              <a:t>a pour </a:t>
            </a:r>
            <a:r>
              <a:rPr lang="fr-FR" dirty="0"/>
              <a:t>objet de </a:t>
            </a:r>
            <a:r>
              <a:rPr lang="fr-FR" dirty="0" smtClean="0"/>
              <a:t>:</a:t>
            </a:r>
          </a:p>
          <a:p>
            <a:pPr>
              <a:buFont typeface="Wingdings" pitchFamily="2" charset="2"/>
              <a:buChar char="Ø"/>
            </a:pPr>
            <a:r>
              <a:rPr lang="fr-FR" dirty="0" smtClean="0">
                <a:solidFill>
                  <a:srgbClr val="FF0000"/>
                </a:solidFill>
              </a:rPr>
              <a:t>déterminer </a:t>
            </a:r>
            <a:r>
              <a:rPr lang="fr-FR" dirty="0">
                <a:solidFill>
                  <a:srgbClr val="FF0000"/>
                </a:solidFill>
              </a:rPr>
              <a:t>leur aptitude médicale au </a:t>
            </a:r>
            <a:r>
              <a:rPr lang="fr-FR" dirty="0" smtClean="0">
                <a:solidFill>
                  <a:srgbClr val="FF0000"/>
                </a:solidFill>
              </a:rPr>
              <a:t>poste de </a:t>
            </a:r>
            <a:r>
              <a:rPr lang="fr-FR" dirty="0">
                <a:solidFill>
                  <a:srgbClr val="FF0000"/>
                </a:solidFill>
              </a:rPr>
              <a:t>travail selon leur classification en catégorie A ou </a:t>
            </a:r>
            <a:r>
              <a:rPr lang="fr-FR" dirty="0" smtClean="0">
                <a:solidFill>
                  <a:srgbClr val="FF0000"/>
                </a:solidFill>
              </a:rPr>
              <a:t>en catégorie B.</a:t>
            </a:r>
          </a:p>
          <a:p>
            <a:pPr marL="0" indent="0">
              <a:buNone/>
            </a:pPr>
            <a:endParaRPr lang="fr-FR" dirty="0" smtClean="0">
              <a:solidFill>
                <a:srgbClr val="FF0000"/>
              </a:solidFill>
            </a:endParaRPr>
          </a:p>
          <a:p>
            <a:pPr>
              <a:buFont typeface="Wingdings" pitchFamily="2" charset="2"/>
              <a:buChar char="§"/>
            </a:pPr>
            <a:r>
              <a:rPr lang="fr-FR" dirty="0"/>
              <a:t>Les travailleurs </a:t>
            </a:r>
            <a:r>
              <a:rPr lang="fr-FR" dirty="0">
                <a:solidFill>
                  <a:srgbClr val="FF0000"/>
                </a:solidFill>
              </a:rPr>
              <a:t>ne peuvent être affectés à des travaux sous rayonnements ionisants sans avoir été, au préalable, reconnus médicalement aptes par le médecin du travail</a:t>
            </a:r>
            <a:r>
              <a:rPr lang="fr-FR" dirty="0"/>
              <a:t>.</a:t>
            </a:r>
          </a:p>
          <a:p>
            <a:pPr>
              <a:buFont typeface="Wingdings" pitchFamily="2" charset="2"/>
              <a:buChar char="Ø"/>
            </a:pPr>
            <a:endParaRPr lang="fr-FR" dirty="0">
              <a:solidFill>
                <a:srgbClr val="FF0000"/>
              </a:solidFill>
            </a:endParaRPr>
          </a:p>
        </p:txBody>
      </p:sp>
      <p:sp>
        <p:nvSpPr>
          <p:cNvPr id="4" name="Espace réservé de la date 3"/>
          <p:cNvSpPr>
            <a:spLocks noGrp="1"/>
          </p:cNvSpPr>
          <p:nvPr>
            <p:ph type="dt" sz="half" idx="10"/>
          </p:nvPr>
        </p:nvSpPr>
        <p:spPr/>
        <p:txBody>
          <a:bodyPr/>
          <a:lstStyle/>
          <a:p>
            <a:fld id="{356B351E-6359-4C13-BA5E-360E594D1CB6}"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3</a:t>
            </a:fld>
            <a:endParaRPr lang="fr-BE"/>
          </a:p>
        </p:txBody>
      </p:sp>
    </p:spTree>
    <p:extLst>
      <p:ext uri="{BB962C8B-B14F-4D97-AF65-F5344CB8AC3E}">
        <p14:creationId xmlns:p14="http://schemas.microsoft.com/office/powerpoint/2010/main" val="3805310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w="9525">
            <a:solidFill>
              <a:schemeClr val="tx1"/>
            </a:solidFill>
          </a:ln>
        </p:spPr>
        <p:txBody>
          <a:bodyPr>
            <a:normAutofit fontScale="90000"/>
          </a:bodyPr>
          <a:lstStyle/>
          <a:p>
            <a:r>
              <a:rPr lang="fr-FR" dirty="0" smtClean="0"/>
              <a:t>1. La </a:t>
            </a:r>
            <a:r>
              <a:rPr lang="fr-FR" dirty="0"/>
              <a:t>surveillance médicale </a:t>
            </a:r>
            <a:r>
              <a:rPr lang="fr-FR" dirty="0" smtClean="0"/>
              <a:t>s’effectue :</a:t>
            </a:r>
            <a:endParaRPr lang="fr-FR" dirty="0"/>
          </a:p>
        </p:txBody>
      </p:sp>
      <p:sp>
        <p:nvSpPr>
          <p:cNvPr id="3" name="Espace réservé du contenu 2"/>
          <p:cNvSpPr>
            <a:spLocks noGrp="1"/>
          </p:cNvSpPr>
          <p:nvPr>
            <p:ph idx="1"/>
          </p:nvPr>
        </p:nvSpPr>
        <p:spPr>
          <a:xfrm>
            <a:off x="395536" y="1600200"/>
            <a:ext cx="8568952" cy="4925144"/>
          </a:xfrm>
        </p:spPr>
        <p:txBody>
          <a:bodyPr>
            <a:normAutofit fontScale="77500" lnSpcReduction="20000"/>
          </a:bodyPr>
          <a:lstStyle/>
          <a:p>
            <a:r>
              <a:rPr lang="fr-FR" b="1" dirty="0" smtClean="0"/>
              <a:t>avant l'affectation </a:t>
            </a:r>
            <a:r>
              <a:rPr lang="fr-FR" b="1" dirty="0"/>
              <a:t>au poste de travail</a:t>
            </a:r>
            <a:r>
              <a:rPr lang="fr-FR" dirty="0"/>
              <a:t>, pour </a:t>
            </a:r>
            <a:r>
              <a:rPr lang="fr-FR" dirty="0" smtClean="0"/>
              <a:t>s'assurer que </a:t>
            </a:r>
            <a:r>
              <a:rPr lang="fr-FR" dirty="0"/>
              <a:t>le travailleur est médicalement apte au poste de </a:t>
            </a:r>
            <a:r>
              <a:rPr lang="fr-FR" dirty="0" smtClean="0"/>
              <a:t>travail auquel l'employeur </a:t>
            </a:r>
            <a:r>
              <a:rPr lang="fr-FR" dirty="0"/>
              <a:t>envisage de </a:t>
            </a:r>
            <a:r>
              <a:rPr lang="fr-FR" dirty="0" smtClean="0"/>
              <a:t>l'affecter </a:t>
            </a:r>
            <a:r>
              <a:rPr lang="fr-FR" dirty="0"/>
              <a:t>;</a:t>
            </a:r>
          </a:p>
          <a:p>
            <a:r>
              <a:rPr lang="fr-FR" b="1" dirty="0" smtClean="0"/>
              <a:t>périodiquement</a:t>
            </a:r>
            <a:r>
              <a:rPr lang="fr-FR" dirty="0"/>
              <a:t> pour s'assurer de l'aptitude médicale du travailleur au poste de travail occupé</a:t>
            </a:r>
            <a:r>
              <a:rPr lang="fr-FR" b="1" dirty="0" smtClean="0"/>
              <a:t>, </a:t>
            </a:r>
            <a:r>
              <a:rPr lang="fr-FR" b="1" dirty="0"/>
              <a:t>au moins, </a:t>
            </a:r>
            <a:endParaRPr lang="fr-FR" b="1" dirty="0" smtClean="0"/>
          </a:p>
          <a:p>
            <a:pPr lvl="1"/>
            <a:r>
              <a:rPr lang="fr-FR" b="1" dirty="0" smtClean="0">
                <a:solidFill>
                  <a:srgbClr val="FF0000"/>
                </a:solidFill>
              </a:rPr>
              <a:t>deux </a:t>
            </a:r>
            <a:r>
              <a:rPr lang="fr-FR" b="1" dirty="0">
                <a:solidFill>
                  <a:srgbClr val="FF0000"/>
                </a:solidFill>
              </a:rPr>
              <a:t>fois par an pour </a:t>
            </a:r>
            <a:r>
              <a:rPr lang="fr-FR" b="1" dirty="0" smtClean="0">
                <a:solidFill>
                  <a:srgbClr val="FF0000"/>
                </a:solidFill>
              </a:rPr>
              <a:t>les travailleurs </a:t>
            </a:r>
            <a:r>
              <a:rPr lang="fr-FR" b="1" dirty="0">
                <a:solidFill>
                  <a:srgbClr val="FF0000"/>
                </a:solidFill>
              </a:rPr>
              <a:t>de la catégorie A </a:t>
            </a:r>
            <a:endParaRPr lang="fr-FR" b="1" dirty="0" smtClean="0">
              <a:solidFill>
                <a:srgbClr val="FF0000"/>
              </a:solidFill>
            </a:endParaRPr>
          </a:p>
          <a:p>
            <a:pPr lvl="1"/>
            <a:r>
              <a:rPr lang="fr-FR" b="1" dirty="0" smtClean="0">
                <a:solidFill>
                  <a:srgbClr val="FF0000"/>
                </a:solidFill>
              </a:rPr>
              <a:t>et </a:t>
            </a:r>
            <a:r>
              <a:rPr lang="fr-FR" b="1" dirty="0">
                <a:solidFill>
                  <a:srgbClr val="FF0000"/>
                </a:solidFill>
              </a:rPr>
              <a:t>une fois par an pour </a:t>
            </a:r>
            <a:r>
              <a:rPr lang="fr-FR" b="1" dirty="0" smtClean="0">
                <a:solidFill>
                  <a:srgbClr val="FF0000"/>
                </a:solidFill>
              </a:rPr>
              <a:t>les travailleurs </a:t>
            </a:r>
            <a:r>
              <a:rPr lang="fr-FR" b="1" dirty="0">
                <a:solidFill>
                  <a:srgbClr val="FF0000"/>
                </a:solidFill>
              </a:rPr>
              <a:t>de la catégorie </a:t>
            </a:r>
            <a:r>
              <a:rPr lang="fr-FR" b="1" dirty="0" smtClean="0">
                <a:solidFill>
                  <a:srgbClr val="FF0000"/>
                </a:solidFill>
              </a:rPr>
              <a:t>B</a:t>
            </a:r>
            <a:endParaRPr lang="fr-FR" b="1" dirty="0">
              <a:solidFill>
                <a:srgbClr val="FF0000"/>
              </a:solidFill>
            </a:endParaRPr>
          </a:p>
          <a:p>
            <a:r>
              <a:rPr lang="fr-FR" b="1" dirty="0" smtClean="0"/>
              <a:t>à </a:t>
            </a:r>
            <a:r>
              <a:rPr lang="fr-FR" b="1" dirty="0"/>
              <a:t>la reprise du travail</a:t>
            </a:r>
            <a:r>
              <a:rPr lang="fr-FR" dirty="0"/>
              <a:t>, pour </a:t>
            </a:r>
            <a:r>
              <a:rPr lang="fr-FR" dirty="0" smtClean="0"/>
              <a:t>s'assurer </a:t>
            </a:r>
            <a:r>
              <a:rPr lang="fr-FR" dirty="0"/>
              <a:t>que </a:t>
            </a:r>
            <a:r>
              <a:rPr lang="fr-FR" dirty="0" smtClean="0"/>
              <a:t>le travailleur </a:t>
            </a:r>
            <a:r>
              <a:rPr lang="fr-FR" dirty="0"/>
              <a:t>est médicalement apte à reprendre son poste </a:t>
            </a:r>
            <a:r>
              <a:rPr lang="fr-FR" dirty="0" smtClean="0"/>
              <a:t>de travail</a:t>
            </a:r>
          </a:p>
          <a:p>
            <a:r>
              <a:rPr lang="fr-FR" b="1" dirty="0" smtClean="0"/>
              <a:t>en </a:t>
            </a:r>
            <a:r>
              <a:rPr lang="fr-FR" b="1" dirty="0"/>
              <a:t>cas de dépassement des limites de doses </a:t>
            </a:r>
            <a:r>
              <a:rPr lang="fr-FR" b="1" dirty="0" smtClean="0"/>
              <a:t>annuelles d'exposition </a:t>
            </a:r>
            <a:r>
              <a:rPr lang="fr-FR" dirty="0"/>
              <a:t>qui doit être signalé par les </a:t>
            </a:r>
            <a:r>
              <a:rPr lang="fr-FR" dirty="0" smtClean="0"/>
              <a:t>personnes compétentes</a:t>
            </a:r>
            <a:endParaRPr lang="fr-FR" dirty="0"/>
          </a:p>
          <a:p>
            <a:r>
              <a:rPr lang="fr-FR" b="1" dirty="0" smtClean="0"/>
              <a:t>À la demande du travailleur ou de </a:t>
            </a:r>
            <a:r>
              <a:rPr lang="fr-FR" b="1" dirty="0"/>
              <a:t>son employeur </a:t>
            </a:r>
            <a:r>
              <a:rPr lang="fr-FR" dirty="0"/>
              <a:t>pour juger de son aptitude médicale au poste de travail .</a:t>
            </a:r>
          </a:p>
        </p:txBody>
      </p:sp>
      <p:sp>
        <p:nvSpPr>
          <p:cNvPr id="4" name="Espace réservé de la date 3"/>
          <p:cNvSpPr>
            <a:spLocks noGrp="1"/>
          </p:cNvSpPr>
          <p:nvPr>
            <p:ph type="dt" sz="half" idx="10"/>
          </p:nvPr>
        </p:nvSpPr>
        <p:spPr/>
        <p:txBody>
          <a:bodyPr/>
          <a:lstStyle/>
          <a:p>
            <a:fld id="{8EE3A66D-A37D-4A69-B03B-4023B77D9A02}"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4</a:t>
            </a:fld>
            <a:endParaRPr lang="fr-BE"/>
          </a:p>
        </p:txBody>
      </p:sp>
    </p:spTree>
    <p:extLst>
      <p:ext uri="{BB962C8B-B14F-4D97-AF65-F5344CB8AC3E}">
        <p14:creationId xmlns:p14="http://schemas.microsoft.com/office/powerpoint/2010/main" val="2034934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solidFill>
          <a:ln w="3175">
            <a:solidFill>
              <a:schemeClr val="tx1"/>
            </a:solidFill>
          </a:ln>
        </p:spPr>
        <p:txBody>
          <a:bodyPr/>
          <a:lstStyle/>
          <a:p>
            <a:r>
              <a:rPr lang="fr-FR" dirty="0" smtClean="0"/>
              <a:t>2. </a:t>
            </a:r>
            <a:r>
              <a:rPr lang="fr-FR" dirty="0"/>
              <a:t>Lors de chaque visite </a:t>
            </a:r>
            <a:r>
              <a:rPr lang="fr-FR" dirty="0" smtClean="0"/>
              <a:t>médicale</a:t>
            </a:r>
            <a:endParaRPr lang="fr-FR" dirty="0"/>
          </a:p>
        </p:txBody>
      </p:sp>
      <p:sp>
        <p:nvSpPr>
          <p:cNvPr id="3" name="Espace réservé du contenu 2"/>
          <p:cNvSpPr>
            <a:spLocks noGrp="1"/>
          </p:cNvSpPr>
          <p:nvPr>
            <p:ph idx="1"/>
          </p:nvPr>
        </p:nvSpPr>
        <p:spPr>
          <a:xfrm>
            <a:off x="251520" y="1600200"/>
            <a:ext cx="8568952" cy="4525963"/>
          </a:xfrm>
        </p:spPr>
        <p:txBody>
          <a:bodyPr>
            <a:normAutofit/>
          </a:bodyPr>
          <a:lstStyle/>
          <a:p>
            <a:r>
              <a:rPr lang="fr-FR" sz="4400" b="1" dirty="0" smtClean="0">
                <a:solidFill>
                  <a:srgbClr val="FF0000"/>
                </a:solidFill>
              </a:rPr>
              <a:t>le travailleur est </a:t>
            </a:r>
            <a:r>
              <a:rPr lang="fr-FR" sz="4400" b="1" dirty="0">
                <a:solidFill>
                  <a:srgbClr val="FF0000"/>
                </a:solidFill>
              </a:rPr>
              <a:t>informé sur </a:t>
            </a:r>
            <a:r>
              <a:rPr lang="fr-FR" sz="4400" b="1" dirty="0" smtClean="0">
                <a:solidFill>
                  <a:srgbClr val="FF0000"/>
                </a:solidFill>
              </a:rPr>
              <a:t>:</a:t>
            </a:r>
          </a:p>
          <a:p>
            <a:pPr lvl="1"/>
            <a:r>
              <a:rPr lang="fr-FR" sz="4400" dirty="0" smtClean="0"/>
              <a:t> </a:t>
            </a:r>
            <a:r>
              <a:rPr lang="fr-FR" sz="3600" dirty="0" smtClean="0"/>
              <a:t>les </a:t>
            </a:r>
            <a:r>
              <a:rPr lang="fr-FR" sz="3600" dirty="0"/>
              <a:t>risques liés à </a:t>
            </a:r>
            <a:r>
              <a:rPr lang="fr-FR" sz="3600" dirty="0" smtClean="0"/>
              <a:t>l'exposition aux RI</a:t>
            </a:r>
          </a:p>
          <a:p>
            <a:pPr lvl="1"/>
            <a:r>
              <a:rPr lang="fr-FR" sz="3600" dirty="0" smtClean="0"/>
              <a:t> la </a:t>
            </a:r>
            <a:r>
              <a:rPr lang="fr-FR" sz="3600" dirty="0"/>
              <a:t>nécessité de se </a:t>
            </a:r>
            <a:r>
              <a:rPr lang="fr-FR" sz="3600" dirty="0" smtClean="0"/>
              <a:t>conformer aux </a:t>
            </a:r>
            <a:r>
              <a:rPr lang="fr-FR" sz="3600" dirty="0"/>
              <a:t>règles de </a:t>
            </a:r>
            <a:r>
              <a:rPr lang="fr-FR" sz="3600" dirty="0" smtClean="0"/>
              <a:t>protection</a:t>
            </a:r>
          </a:p>
          <a:p>
            <a:pPr lvl="1"/>
            <a:r>
              <a:rPr lang="fr-FR" sz="3600" dirty="0" smtClean="0"/>
              <a:t> l'importance du suivi </a:t>
            </a:r>
            <a:r>
              <a:rPr lang="fr-FR" sz="3600" dirty="0"/>
              <a:t>médical.</a:t>
            </a:r>
          </a:p>
        </p:txBody>
      </p:sp>
      <p:sp>
        <p:nvSpPr>
          <p:cNvPr id="4" name="Espace réservé de la date 3"/>
          <p:cNvSpPr>
            <a:spLocks noGrp="1"/>
          </p:cNvSpPr>
          <p:nvPr>
            <p:ph type="dt" sz="half" idx="10"/>
          </p:nvPr>
        </p:nvSpPr>
        <p:spPr/>
        <p:txBody>
          <a:bodyPr/>
          <a:lstStyle/>
          <a:p>
            <a:fld id="{EB60633E-4067-4ACB-85FD-5D2D6B98D644}"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5</a:t>
            </a:fld>
            <a:endParaRPr lang="fr-BE"/>
          </a:p>
        </p:txBody>
      </p:sp>
    </p:spTree>
    <p:extLst>
      <p:ext uri="{BB962C8B-B14F-4D97-AF65-F5344CB8AC3E}">
        <p14:creationId xmlns:p14="http://schemas.microsoft.com/office/powerpoint/2010/main" val="3240774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w="3175">
            <a:solidFill>
              <a:schemeClr val="tx1"/>
            </a:solidFill>
          </a:ln>
        </p:spPr>
        <p:txBody>
          <a:bodyPr>
            <a:normAutofit/>
          </a:bodyPr>
          <a:lstStyle/>
          <a:p>
            <a:r>
              <a:rPr lang="fr-FR" dirty="0" smtClean="0"/>
              <a:t>3. </a:t>
            </a:r>
            <a:r>
              <a:rPr lang="fr-FR" dirty="0"/>
              <a:t>Le dossier médical </a:t>
            </a:r>
            <a:r>
              <a:rPr lang="fr-FR" dirty="0" smtClean="0"/>
              <a:t>individuel</a:t>
            </a:r>
            <a:endParaRPr lang="fr-FR" dirty="0"/>
          </a:p>
        </p:txBody>
      </p:sp>
      <p:sp>
        <p:nvSpPr>
          <p:cNvPr id="3" name="Espace réservé du contenu 2"/>
          <p:cNvSpPr>
            <a:spLocks noGrp="1"/>
          </p:cNvSpPr>
          <p:nvPr>
            <p:ph idx="1"/>
          </p:nvPr>
        </p:nvSpPr>
        <p:spPr>
          <a:xfrm>
            <a:off x="395536" y="1484784"/>
            <a:ext cx="8496944" cy="4525963"/>
          </a:xfrm>
        </p:spPr>
        <p:txBody>
          <a:bodyPr>
            <a:normAutofit fontScale="70000" lnSpcReduction="20000"/>
          </a:bodyPr>
          <a:lstStyle/>
          <a:p>
            <a:r>
              <a:rPr lang="fr-FR" dirty="0" smtClean="0"/>
              <a:t>prévu </a:t>
            </a:r>
            <a:r>
              <a:rPr lang="fr-FR" dirty="0"/>
              <a:t>par </a:t>
            </a:r>
            <a:r>
              <a:rPr lang="fr-FR" dirty="0" smtClean="0"/>
              <a:t>la réglementation </a:t>
            </a:r>
            <a:r>
              <a:rPr lang="fr-FR" dirty="0"/>
              <a:t>en vigueur, est mis à jour à chaque </a:t>
            </a:r>
            <a:r>
              <a:rPr lang="fr-FR" dirty="0" smtClean="0"/>
              <a:t>visite médicale</a:t>
            </a:r>
            <a:r>
              <a:rPr lang="fr-FR" dirty="0"/>
              <a:t>.</a:t>
            </a:r>
          </a:p>
          <a:p>
            <a:r>
              <a:rPr lang="fr-FR" dirty="0"/>
              <a:t>Pour les travailleurs de la catégorie A, un </a:t>
            </a:r>
            <a:r>
              <a:rPr lang="fr-FR" dirty="0" smtClean="0"/>
              <a:t>dossier médical </a:t>
            </a:r>
            <a:r>
              <a:rPr lang="fr-FR" dirty="0"/>
              <a:t>spécial est annexé au dossier médical </a:t>
            </a:r>
            <a:r>
              <a:rPr lang="fr-FR" dirty="0" smtClean="0"/>
              <a:t>individuel comprenant :</a:t>
            </a:r>
          </a:p>
          <a:p>
            <a:pPr lvl="1"/>
            <a:r>
              <a:rPr lang="fr-FR" dirty="0" smtClean="0"/>
              <a:t>la </a:t>
            </a:r>
            <a:r>
              <a:rPr lang="fr-FR" dirty="0"/>
              <a:t>fiche de poste de travail, </a:t>
            </a:r>
            <a:endParaRPr lang="fr-FR" dirty="0" smtClean="0"/>
          </a:p>
          <a:p>
            <a:pPr lvl="1"/>
            <a:r>
              <a:rPr lang="fr-FR" dirty="0" smtClean="0"/>
              <a:t>la </a:t>
            </a:r>
            <a:r>
              <a:rPr lang="fr-FR" dirty="0"/>
              <a:t>fiche de </a:t>
            </a:r>
            <a:r>
              <a:rPr lang="fr-FR" dirty="0" smtClean="0"/>
              <a:t>suivi dosimétrique </a:t>
            </a:r>
          </a:p>
          <a:p>
            <a:pPr lvl="1"/>
            <a:r>
              <a:rPr lang="fr-FR" dirty="0" smtClean="0"/>
              <a:t>et </a:t>
            </a:r>
            <a:r>
              <a:rPr lang="fr-FR" dirty="0"/>
              <a:t>les dates et résultats des </a:t>
            </a:r>
            <a:r>
              <a:rPr lang="fr-FR" dirty="0" smtClean="0"/>
              <a:t>examens médicaux.</a:t>
            </a:r>
          </a:p>
          <a:p>
            <a:pPr lvl="1"/>
            <a:endParaRPr lang="fr-FR" dirty="0"/>
          </a:p>
          <a:p>
            <a:pPr lvl="1"/>
            <a:endParaRPr lang="fr-FR" dirty="0"/>
          </a:p>
          <a:p>
            <a:r>
              <a:rPr lang="fr-FR" dirty="0"/>
              <a:t>Le modèle du dossier médical spécial est joint </a:t>
            </a:r>
            <a:r>
              <a:rPr lang="fr-FR" dirty="0" smtClean="0"/>
              <a:t>en annexe </a:t>
            </a:r>
            <a:r>
              <a:rPr lang="fr-FR" dirty="0"/>
              <a:t>du présent arrêté.</a:t>
            </a:r>
          </a:p>
          <a:p>
            <a:r>
              <a:rPr lang="fr-FR" dirty="0"/>
              <a:t>La fiche de poste de travail est mise à </a:t>
            </a:r>
            <a:r>
              <a:rPr lang="fr-FR" dirty="0" smtClean="0"/>
              <a:t>jour régulièrement </a:t>
            </a:r>
            <a:r>
              <a:rPr lang="fr-FR" dirty="0"/>
              <a:t>et notamment lors de toute modification </a:t>
            </a:r>
            <a:r>
              <a:rPr lang="fr-FR" dirty="0" smtClean="0"/>
              <a:t>du poste </a:t>
            </a:r>
            <a:r>
              <a:rPr lang="fr-FR" dirty="0"/>
              <a:t>de travail ou des techniques susceptibles </a:t>
            </a:r>
            <a:r>
              <a:rPr lang="fr-FR" dirty="0" smtClean="0"/>
              <a:t>de modifier </a:t>
            </a:r>
            <a:r>
              <a:rPr lang="fr-FR" dirty="0"/>
              <a:t>les conditions </a:t>
            </a:r>
            <a:r>
              <a:rPr lang="fr-FR" dirty="0" smtClean="0"/>
              <a:t>d'exposition </a:t>
            </a:r>
            <a:r>
              <a:rPr lang="fr-FR" dirty="0"/>
              <a:t>aux </a:t>
            </a:r>
            <a:r>
              <a:rPr lang="fr-FR" dirty="0" smtClean="0"/>
              <a:t>rayonnements ionisants</a:t>
            </a:r>
            <a:r>
              <a:rPr lang="fr-FR" dirty="0"/>
              <a:t>.</a:t>
            </a:r>
          </a:p>
        </p:txBody>
      </p:sp>
      <p:sp>
        <p:nvSpPr>
          <p:cNvPr id="4" name="Espace réservé de la date 3"/>
          <p:cNvSpPr>
            <a:spLocks noGrp="1"/>
          </p:cNvSpPr>
          <p:nvPr>
            <p:ph type="dt" sz="half" idx="10"/>
          </p:nvPr>
        </p:nvSpPr>
        <p:spPr/>
        <p:txBody>
          <a:bodyPr/>
          <a:lstStyle/>
          <a:p>
            <a:fld id="{3BAF1997-1C2C-470E-BF97-A2B214ED5BDE}"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6</a:t>
            </a:fld>
            <a:endParaRPr lang="fr-BE"/>
          </a:p>
        </p:txBody>
      </p:sp>
    </p:spTree>
    <p:extLst>
      <p:ext uri="{BB962C8B-B14F-4D97-AF65-F5344CB8AC3E}">
        <p14:creationId xmlns:p14="http://schemas.microsoft.com/office/powerpoint/2010/main" val="4294400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solidFill>
          <a:ln w="3175">
            <a:solidFill>
              <a:schemeClr val="tx1"/>
            </a:solidFill>
          </a:ln>
        </p:spPr>
        <p:txBody>
          <a:bodyPr>
            <a:normAutofit fontScale="90000"/>
          </a:bodyPr>
          <a:lstStyle/>
          <a:p>
            <a:r>
              <a:rPr lang="fr-FR" dirty="0" smtClean="0"/>
              <a:t>4. </a:t>
            </a:r>
            <a:r>
              <a:rPr lang="fr-FR" dirty="0"/>
              <a:t>Aptitude médicale au poste de </a:t>
            </a:r>
            <a:r>
              <a:rPr lang="fr-FR" dirty="0" smtClean="0"/>
              <a:t>travail</a:t>
            </a:r>
            <a:endParaRPr lang="fr-FR" dirty="0"/>
          </a:p>
        </p:txBody>
      </p:sp>
      <p:sp>
        <p:nvSpPr>
          <p:cNvPr id="3" name="Espace réservé du contenu 2"/>
          <p:cNvSpPr>
            <a:spLocks noGrp="1"/>
          </p:cNvSpPr>
          <p:nvPr>
            <p:ph idx="1"/>
          </p:nvPr>
        </p:nvSpPr>
        <p:spPr/>
        <p:txBody>
          <a:bodyPr>
            <a:normAutofit/>
          </a:bodyPr>
          <a:lstStyle/>
          <a:p>
            <a:r>
              <a:rPr lang="fr-FR" dirty="0" smtClean="0"/>
              <a:t>Le médecin du travail décide de l'aptitude médicale au poste de travail à l'issue de chaque examen médical</a:t>
            </a:r>
          </a:p>
          <a:p>
            <a:r>
              <a:rPr lang="fr-FR" dirty="0" smtClean="0"/>
              <a:t>L'aptitude </a:t>
            </a:r>
            <a:r>
              <a:rPr lang="fr-FR" dirty="0"/>
              <a:t>médicale du travailleur au poste </a:t>
            </a:r>
            <a:r>
              <a:rPr lang="fr-FR" dirty="0" smtClean="0"/>
              <a:t>de travail </a:t>
            </a:r>
            <a:r>
              <a:rPr lang="fr-FR" dirty="0"/>
              <a:t>est déterminée sur la </a:t>
            </a:r>
            <a:r>
              <a:rPr lang="fr-FR" dirty="0" smtClean="0"/>
              <a:t>base:</a:t>
            </a:r>
          </a:p>
          <a:p>
            <a:pPr lvl="1"/>
            <a:r>
              <a:rPr lang="fr-FR" dirty="0" smtClean="0"/>
              <a:t>des </a:t>
            </a:r>
            <a:r>
              <a:rPr lang="fr-FR" dirty="0"/>
              <a:t>données de la </a:t>
            </a:r>
            <a:r>
              <a:rPr lang="fr-FR" dirty="0" smtClean="0"/>
              <a:t>fiche de </a:t>
            </a:r>
            <a:r>
              <a:rPr lang="fr-FR" dirty="0"/>
              <a:t>poste de </a:t>
            </a:r>
            <a:r>
              <a:rPr lang="fr-FR" dirty="0" smtClean="0"/>
              <a:t>travail</a:t>
            </a:r>
          </a:p>
          <a:p>
            <a:pPr lvl="1"/>
            <a:r>
              <a:rPr lang="fr-FR" dirty="0" smtClean="0"/>
              <a:t>des </a:t>
            </a:r>
            <a:r>
              <a:rPr lang="fr-FR" dirty="0"/>
              <a:t>résultats de </a:t>
            </a:r>
            <a:r>
              <a:rPr lang="fr-FR" dirty="0" smtClean="0"/>
              <a:t>l'examen </a:t>
            </a:r>
            <a:r>
              <a:rPr lang="fr-FR" dirty="0"/>
              <a:t>médical </a:t>
            </a:r>
            <a:endParaRPr lang="fr-FR" dirty="0" smtClean="0"/>
          </a:p>
          <a:p>
            <a:pPr lvl="1"/>
            <a:r>
              <a:rPr lang="fr-FR" dirty="0" smtClean="0"/>
              <a:t>des </a:t>
            </a:r>
            <a:r>
              <a:rPr lang="fr-FR" dirty="0"/>
              <a:t>résultats </a:t>
            </a:r>
            <a:r>
              <a:rPr lang="fr-FR" dirty="0" smtClean="0"/>
              <a:t>dosimétriques</a:t>
            </a:r>
            <a:endParaRPr lang="fr-FR" dirty="0"/>
          </a:p>
        </p:txBody>
      </p:sp>
      <p:sp>
        <p:nvSpPr>
          <p:cNvPr id="4" name="Espace réservé de la date 3"/>
          <p:cNvSpPr>
            <a:spLocks noGrp="1"/>
          </p:cNvSpPr>
          <p:nvPr>
            <p:ph type="dt" sz="half" idx="10"/>
          </p:nvPr>
        </p:nvSpPr>
        <p:spPr/>
        <p:txBody>
          <a:bodyPr/>
          <a:lstStyle/>
          <a:p>
            <a:fld id="{4990C159-5D42-485A-932E-2B22466C44E8}"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7</a:t>
            </a:fld>
            <a:endParaRPr lang="fr-BE"/>
          </a:p>
        </p:txBody>
      </p:sp>
    </p:spTree>
    <p:extLst>
      <p:ext uri="{BB962C8B-B14F-4D97-AF65-F5344CB8AC3E}">
        <p14:creationId xmlns:p14="http://schemas.microsoft.com/office/powerpoint/2010/main" val="3468035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C00000"/>
          </a:solidFill>
        </p:spPr>
        <p:txBody>
          <a:bodyPr>
            <a:normAutofit fontScale="90000"/>
          </a:bodyPr>
          <a:lstStyle/>
          <a:p>
            <a:r>
              <a:rPr lang="fr-FR" b="1" dirty="0" smtClean="0"/>
              <a:t>II/ CONDUITE </a:t>
            </a:r>
            <a:r>
              <a:rPr lang="fr-FR" b="1" dirty="0"/>
              <a:t>DE </a:t>
            </a:r>
            <a:r>
              <a:rPr lang="fr-FR" b="1" dirty="0" smtClean="0"/>
              <a:t>L’EXAMEN </a:t>
            </a:r>
            <a:r>
              <a:rPr lang="fr-FR" b="1" dirty="0"/>
              <a:t>MEDICAL</a:t>
            </a:r>
            <a:endParaRPr lang="fr-FR" dirty="0"/>
          </a:p>
        </p:txBody>
      </p:sp>
      <p:sp>
        <p:nvSpPr>
          <p:cNvPr id="3" name="Espace réservé du contenu 2"/>
          <p:cNvSpPr>
            <a:spLocks noGrp="1"/>
          </p:cNvSpPr>
          <p:nvPr>
            <p:ph idx="1"/>
          </p:nvPr>
        </p:nvSpPr>
        <p:spPr/>
        <p:txBody>
          <a:bodyPr>
            <a:normAutofit/>
          </a:bodyPr>
          <a:lstStyle/>
          <a:p>
            <a:r>
              <a:rPr lang="fr-FR" dirty="0" smtClean="0"/>
              <a:t>La </a:t>
            </a:r>
            <a:r>
              <a:rPr lang="fr-FR" dirty="0"/>
              <a:t>conduite de </a:t>
            </a:r>
            <a:r>
              <a:rPr lang="fr-FR" dirty="0" smtClean="0"/>
              <a:t>l'examen </a:t>
            </a:r>
            <a:r>
              <a:rPr lang="fr-FR" dirty="0"/>
              <a:t>médical </a:t>
            </a:r>
            <a:r>
              <a:rPr lang="fr-FR" dirty="0" smtClean="0"/>
              <a:t>comporte:</a:t>
            </a:r>
          </a:p>
          <a:p>
            <a:pPr marL="0" indent="0">
              <a:buNone/>
            </a:pPr>
            <a:endParaRPr lang="fr-FR" dirty="0"/>
          </a:p>
          <a:p>
            <a:pPr lvl="1"/>
            <a:r>
              <a:rPr lang="fr-FR" dirty="0"/>
              <a:t>un interrogatoire </a:t>
            </a:r>
            <a:endParaRPr lang="fr-FR" dirty="0" smtClean="0"/>
          </a:p>
          <a:p>
            <a:pPr marL="457200" lvl="1" indent="0">
              <a:buNone/>
            </a:pPr>
            <a:endParaRPr lang="fr-FR" dirty="0" smtClean="0"/>
          </a:p>
          <a:p>
            <a:pPr lvl="1"/>
            <a:r>
              <a:rPr lang="fr-FR" dirty="0" smtClean="0"/>
              <a:t>et </a:t>
            </a:r>
            <a:r>
              <a:rPr lang="fr-FR" dirty="0"/>
              <a:t>un examen clinique.</a:t>
            </a:r>
          </a:p>
          <a:p>
            <a:pPr marL="457200" lvl="1" indent="0">
              <a:buNone/>
            </a:pPr>
            <a:endParaRPr lang="fr-FR" dirty="0" smtClean="0"/>
          </a:p>
          <a:p>
            <a:endParaRPr lang="fr-FR" dirty="0"/>
          </a:p>
          <a:p>
            <a:endParaRPr lang="fr-FR" dirty="0" smtClean="0"/>
          </a:p>
        </p:txBody>
      </p:sp>
      <p:sp>
        <p:nvSpPr>
          <p:cNvPr id="4" name="Espace réservé de la date 3"/>
          <p:cNvSpPr>
            <a:spLocks noGrp="1"/>
          </p:cNvSpPr>
          <p:nvPr>
            <p:ph type="dt" sz="half" idx="10"/>
          </p:nvPr>
        </p:nvSpPr>
        <p:spPr/>
        <p:txBody>
          <a:bodyPr/>
          <a:lstStyle/>
          <a:p>
            <a:fld id="{EAB5582E-7281-48A2-A7F3-C5B5CE499DB6}"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8</a:t>
            </a:fld>
            <a:endParaRPr lang="fr-BE"/>
          </a:p>
        </p:txBody>
      </p:sp>
    </p:spTree>
    <p:extLst>
      <p:ext uri="{BB962C8B-B14F-4D97-AF65-F5344CB8AC3E}">
        <p14:creationId xmlns:p14="http://schemas.microsoft.com/office/powerpoint/2010/main" val="13289605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FFFF00"/>
          </a:solidFill>
        </p:spPr>
        <p:txBody>
          <a:bodyPr/>
          <a:lstStyle/>
          <a:p>
            <a:r>
              <a:rPr lang="fr-FR" dirty="0" smtClean="0"/>
              <a:t>L’interrogatoire</a:t>
            </a:r>
            <a:endParaRPr lang="fr-FR" dirty="0"/>
          </a:p>
        </p:txBody>
      </p:sp>
      <p:sp>
        <p:nvSpPr>
          <p:cNvPr id="3" name="Espace réservé du contenu 2"/>
          <p:cNvSpPr>
            <a:spLocks noGrp="1"/>
          </p:cNvSpPr>
          <p:nvPr>
            <p:ph idx="1"/>
          </p:nvPr>
        </p:nvSpPr>
        <p:spPr>
          <a:xfrm>
            <a:off x="323528" y="1600200"/>
            <a:ext cx="8640960" cy="5069160"/>
          </a:xfrm>
        </p:spPr>
        <p:txBody>
          <a:bodyPr>
            <a:normAutofit fontScale="77500" lnSpcReduction="20000"/>
          </a:bodyPr>
          <a:lstStyle/>
          <a:p>
            <a:pPr>
              <a:buFont typeface="Wingdings" pitchFamily="2" charset="2"/>
              <a:buChar char="ü"/>
            </a:pPr>
            <a:r>
              <a:rPr lang="fr-FR" dirty="0" smtClean="0"/>
              <a:t>A pour objet la </a:t>
            </a:r>
            <a:r>
              <a:rPr lang="fr-FR" dirty="0">
                <a:solidFill>
                  <a:srgbClr val="FF0000"/>
                </a:solidFill>
              </a:rPr>
              <a:t>recherche </a:t>
            </a:r>
            <a:r>
              <a:rPr lang="fr-FR" dirty="0" smtClean="0">
                <a:solidFill>
                  <a:srgbClr val="FF0000"/>
                </a:solidFill>
              </a:rPr>
              <a:t>des antécédents </a:t>
            </a:r>
            <a:r>
              <a:rPr lang="fr-FR" dirty="0">
                <a:solidFill>
                  <a:srgbClr val="FF0000"/>
                </a:solidFill>
              </a:rPr>
              <a:t>professionnels et médicaux</a:t>
            </a:r>
            <a:r>
              <a:rPr lang="fr-FR" dirty="0"/>
              <a:t> pouvant </a:t>
            </a:r>
            <a:r>
              <a:rPr lang="fr-FR" dirty="0" smtClean="0"/>
              <a:t>faire courir </a:t>
            </a:r>
            <a:r>
              <a:rPr lang="fr-FR" dirty="0"/>
              <a:t>un risque au travailleur du fait de son affectation </a:t>
            </a:r>
            <a:r>
              <a:rPr lang="fr-FR" dirty="0" smtClean="0"/>
              <a:t>au poste </a:t>
            </a:r>
            <a:r>
              <a:rPr lang="fr-FR" dirty="0"/>
              <a:t>de travail et notamment </a:t>
            </a:r>
            <a:r>
              <a:rPr lang="fr-FR" dirty="0" smtClean="0"/>
              <a:t>:</a:t>
            </a:r>
          </a:p>
          <a:p>
            <a:endParaRPr lang="fr-FR" dirty="0"/>
          </a:p>
          <a:p>
            <a:pPr marL="857250" lvl="1" indent="-457200">
              <a:buFont typeface="Wingdings" pitchFamily="2" charset="2"/>
              <a:buChar char="Ø"/>
            </a:pPr>
            <a:r>
              <a:rPr lang="fr-FR" dirty="0" smtClean="0">
                <a:solidFill>
                  <a:srgbClr val="FF0000"/>
                </a:solidFill>
              </a:rPr>
              <a:t>une </a:t>
            </a:r>
            <a:r>
              <a:rPr lang="fr-FR" dirty="0">
                <a:solidFill>
                  <a:srgbClr val="FF0000"/>
                </a:solidFill>
              </a:rPr>
              <a:t>estimation des équivalents de </a:t>
            </a:r>
            <a:r>
              <a:rPr lang="fr-FR" dirty="0" smtClean="0">
                <a:solidFill>
                  <a:srgbClr val="FF0000"/>
                </a:solidFill>
              </a:rPr>
              <a:t>dose antérieurement </a:t>
            </a:r>
            <a:r>
              <a:rPr lang="fr-FR" dirty="0">
                <a:solidFill>
                  <a:srgbClr val="FF0000"/>
                </a:solidFill>
              </a:rPr>
              <a:t>reçus pour des raisons médicales </a:t>
            </a:r>
            <a:r>
              <a:rPr lang="fr-FR" dirty="0" smtClean="0">
                <a:solidFill>
                  <a:srgbClr val="FF0000"/>
                </a:solidFill>
              </a:rPr>
              <a:t>ou professionnelles</a:t>
            </a:r>
            <a:r>
              <a:rPr lang="fr-FR" dirty="0">
                <a:solidFill>
                  <a:srgbClr val="FF0000"/>
                </a:solidFill>
              </a:rPr>
              <a:t>. </a:t>
            </a:r>
            <a:r>
              <a:rPr lang="fr-FR" dirty="0"/>
              <a:t>Si pour une période donnée de la </a:t>
            </a:r>
            <a:r>
              <a:rPr lang="fr-FR" dirty="0" smtClean="0"/>
              <a:t>carrière professionnelle l'équivalent </a:t>
            </a:r>
            <a:r>
              <a:rPr lang="fr-FR" dirty="0"/>
              <a:t>de dose cumulée est inconnu</a:t>
            </a:r>
            <a:r>
              <a:rPr lang="fr-FR" dirty="0" smtClean="0"/>
              <a:t>, il </a:t>
            </a:r>
            <a:r>
              <a:rPr lang="fr-FR" dirty="0"/>
              <a:t>est considéré égal à </a:t>
            </a:r>
            <a:r>
              <a:rPr lang="fr-FR" dirty="0" smtClean="0"/>
              <a:t>l'équivalent </a:t>
            </a:r>
            <a:r>
              <a:rPr lang="fr-FR" dirty="0"/>
              <a:t>de dose </a:t>
            </a:r>
            <a:r>
              <a:rPr lang="fr-FR" dirty="0" smtClean="0"/>
              <a:t>maximale admissible </a:t>
            </a:r>
            <a:r>
              <a:rPr lang="fr-FR" dirty="0"/>
              <a:t>pour cette période </a:t>
            </a:r>
            <a:r>
              <a:rPr lang="fr-FR" dirty="0" smtClean="0"/>
              <a:t>;</a:t>
            </a:r>
          </a:p>
          <a:p>
            <a:pPr marL="400050" lvl="1" indent="0">
              <a:buNone/>
            </a:pPr>
            <a:endParaRPr lang="fr-FR" dirty="0"/>
          </a:p>
          <a:p>
            <a:pPr marL="857250" lvl="1" indent="-457200">
              <a:buFont typeface="Wingdings" pitchFamily="2" charset="2"/>
              <a:buChar char="Ø"/>
            </a:pPr>
            <a:r>
              <a:rPr lang="fr-FR" dirty="0" smtClean="0">
                <a:solidFill>
                  <a:srgbClr val="FF0000"/>
                </a:solidFill>
              </a:rPr>
              <a:t>une </a:t>
            </a:r>
            <a:r>
              <a:rPr lang="fr-FR" dirty="0">
                <a:solidFill>
                  <a:srgbClr val="FF0000"/>
                </a:solidFill>
              </a:rPr>
              <a:t>affection héréditaire susceptible de </a:t>
            </a:r>
            <a:r>
              <a:rPr lang="fr-FR" dirty="0" smtClean="0">
                <a:solidFill>
                  <a:srgbClr val="FF0000"/>
                </a:solidFill>
              </a:rPr>
              <a:t>perturber l'interprétation </a:t>
            </a:r>
            <a:r>
              <a:rPr lang="fr-FR" dirty="0">
                <a:solidFill>
                  <a:srgbClr val="FF0000"/>
                </a:solidFill>
              </a:rPr>
              <a:t>des résultats </a:t>
            </a:r>
            <a:r>
              <a:rPr lang="fr-FR" dirty="0" smtClean="0">
                <a:solidFill>
                  <a:srgbClr val="FF0000"/>
                </a:solidFill>
              </a:rPr>
              <a:t>;</a:t>
            </a:r>
          </a:p>
          <a:p>
            <a:pPr marL="857250" lvl="1" indent="-457200">
              <a:buFont typeface="Wingdings" pitchFamily="2" charset="2"/>
              <a:buChar char="Ø"/>
            </a:pPr>
            <a:endParaRPr lang="fr-FR" dirty="0"/>
          </a:p>
          <a:p>
            <a:pPr marL="857250" lvl="1" indent="-457200">
              <a:buFont typeface="Wingdings" pitchFamily="2" charset="2"/>
              <a:buChar char="Ø"/>
            </a:pPr>
            <a:r>
              <a:rPr lang="fr-FR" dirty="0" smtClean="0">
                <a:solidFill>
                  <a:srgbClr val="FF0000"/>
                </a:solidFill>
              </a:rPr>
              <a:t>une </a:t>
            </a:r>
            <a:r>
              <a:rPr lang="fr-FR" dirty="0">
                <a:solidFill>
                  <a:srgbClr val="FF0000"/>
                </a:solidFill>
              </a:rPr>
              <a:t>affection et/ou une thérapeutique ayant </a:t>
            </a:r>
            <a:r>
              <a:rPr lang="fr-FR" dirty="0" smtClean="0">
                <a:solidFill>
                  <a:srgbClr val="FF0000"/>
                </a:solidFill>
              </a:rPr>
              <a:t>un retentissement </a:t>
            </a:r>
            <a:r>
              <a:rPr lang="fr-FR" dirty="0">
                <a:solidFill>
                  <a:srgbClr val="FF0000"/>
                </a:solidFill>
              </a:rPr>
              <a:t>hématologique ou incompatible à </a:t>
            </a:r>
            <a:r>
              <a:rPr lang="fr-FR" dirty="0" smtClean="0">
                <a:solidFill>
                  <a:srgbClr val="FF0000"/>
                </a:solidFill>
              </a:rPr>
              <a:t>une exposition </a:t>
            </a:r>
            <a:r>
              <a:rPr lang="fr-FR" dirty="0">
                <a:solidFill>
                  <a:srgbClr val="FF0000"/>
                </a:solidFill>
              </a:rPr>
              <a:t>aux rayonnements ionisants</a:t>
            </a:r>
            <a:r>
              <a:rPr lang="fr-FR" dirty="0"/>
              <a:t>.</a:t>
            </a:r>
          </a:p>
          <a:p>
            <a:pPr>
              <a:buFont typeface="Wingdings" pitchFamily="2" charset="2"/>
              <a:buChar char="Ø"/>
            </a:pPr>
            <a:endParaRPr lang="fr-FR" dirty="0"/>
          </a:p>
        </p:txBody>
      </p:sp>
      <p:sp>
        <p:nvSpPr>
          <p:cNvPr id="4" name="Espace réservé de la date 3"/>
          <p:cNvSpPr>
            <a:spLocks noGrp="1"/>
          </p:cNvSpPr>
          <p:nvPr>
            <p:ph type="dt" sz="half" idx="10"/>
          </p:nvPr>
        </p:nvSpPr>
        <p:spPr/>
        <p:txBody>
          <a:bodyPr/>
          <a:lstStyle/>
          <a:p>
            <a:fld id="{18FF0169-F532-4D1E-8475-50E6D4CA6968}" type="datetime1">
              <a:rPr lang="fr-FR" smtClean="0"/>
              <a:t>06/04/2020</a:t>
            </a:fld>
            <a:endParaRPr lang="fr-BE"/>
          </a:p>
        </p:txBody>
      </p:sp>
      <p:sp>
        <p:nvSpPr>
          <p:cNvPr id="5" name="Espace réservé du pied de page 4"/>
          <p:cNvSpPr>
            <a:spLocks noGrp="1"/>
          </p:cNvSpPr>
          <p:nvPr>
            <p:ph type="ftr" sz="quarter" idx="11"/>
          </p:nvPr>
        </p:nvSpPr>
        <p:spPr/>
        <p:txBody>
          <a:bodyPr/>
          <a:lstStyle/>
          <a:p>
            <a:r>
              <a:rPr lang="fr-BE" smtClean="0"/>
              <a:t>Dr Nezzal abdeleiaziz</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9</a:t>
            </a:fld>
            <a:endParaRPr lang="fr-BE"/>
          </a:p>
        </p:txBody>
      </p:sp>
    </p:spTree>
    <p:extLst>
      <p:ext uri="{BB962C8B-B14F-4D97-AF65-F5344CB8AC3E}">
        <p14:creationId xmlns:p14="http://schemas.microsoft.com/office/powerpoint/2010/main" val="311373089"/>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1349</Words>
  <Application>Microsoft Office PowerPoint</Application>
  <PresentationFormat>Affichage à l'écran (4:3)</PresentationFormat>
  <Paragraphs>428</Paragraphs>
  <Slides>20</Slides>
  <Notes>1</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Arrêté du 10 novembre 2015 relatif à la surveillance médicale des travailleurs exposés aux rayonnements ionisants.</vt:lpstr>
      <vt:lpstr>OBJET DE L’ARRETE</vt:lpstr>
      <vt:lpstr>I/ MODALITES DE LA SURVEILLANCE MEDICALE</vt:lpstr>
      <vt:lpstr>1. La surveillance médicale s’effectue :</vt:lpstr>
      <vt:lpstr>2. Lors de chaque visite médicale</vt:lpstr>
      <vt:lpstr>3. Le dossier médical individuel</vt:lpstr>
      <vt:lpstr>4. Aptitude médicale au poste de travail</vt:lpstr>
      <vt:lpstr>II/ CONDUITE DE L’EXAMEN MEDICAL</vt:lpstr>
      <vt:lpstr>L’interrogatoire</vt:lpstr>
      <vt:lpstr>L'examen clinique</vt:lpstr>
      <vt:lpstr>III/ EXAMENS COMPLEMENTAIRES</vt:lpstr>
      <vt:lpstr>IV/ MESURES A PRENDRE EN CAS DE SUREXPOSITION AUX  RI</vt:lpstr>
      <vt:lpstr>Présentation PowerPoint</vt:lpstr>
      <vt:lpstr>Présentation PowerPoint</vt:lpstr>
      <vt:lpstr>Présentation PowerPoint</vt:lpstr>
      <vt:lpstr>FICHE DE POSTE DE TRAVAIL DU TRAVAILLEUR EXPOSE  AUX RAYONNEMENTS IONISANTS  Cette fiche de poste est établie par le médecin du travail avec le concours de la personne compétente en radioprotection et du supérieur hiérarchique de l'intéressé. </vt:lpstr>
      <vt:lpstr>Présentation PowerPoint</vt:lpstr>
      <vt:lpstr>Présentation PowerPoint</vt:lpstr>
      <vt:lpstr>FICHE DE SUIVI DOSIMETRIQUE  DU TRAVAILLEUR EXPOSE AUX RAYONNEMENTS IONISANTS (Arrêté du 10 novembre 2015 relatif à la surveillance médicale des travailleurs exposés aux rayonnements ionisants. JORA N°24)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Arrêté du 10 novembre 2015 relatif à la surveillance médicale des travailleurs exposés aux rayonnements ionisants.</dc:title>
  <dc:creator>HP</dc:creator>
  <cp:lastModifiedBy>R V B I</cp:lastModifiedBy>
  <cp:revision>33</cp:revision>
  <dcterms:created xsi:type="dcterms:W3CDTF">2017-06-20T10:44:25Z</dcterms:created>
  <dcterms:modified xsi:type="dcterms:W3CDTF">2020-04-06T21:44:23Z</dcterms:modified>
</cp:coreProperties>
</file>