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6"/>
  </p:notesMasterIdLst>
  <p:sldIdLst>
    <p:sldId id="256" r:id="rId2"/>
    <p:sldId id="305" r:id="rId3"/>
    <p:sldId id="257" r:id="rId4"/>
    <p:sldId id="258" r:id="rId5"/>
    <p:sldId id="261" r:id="rId6"/>
    <p:sldId id="262" r:id="rId7"/>
    <p:sldId id="306" r:id="rId8"/>
    <p:sldId id="263" r:id="rId9"/>
    <p:sldId id="307" r:id="rId10"/>
    <p:sldId id="264" r:id="rId11"/>
    <p:sldId id="267" r:id="rId12"/>
    <p:sldId id="268" r:id="rId13"/>
    <p:sldId id="269" r:id="rId14"/>
    <p:sldId id="270" r:id="rId15"/>
    <p:sldId id="271" r:id="rId16"/>
    <p:sldId id="273" r:id="rId17"/>
    <p:sldId id="274" r:id="rId18"/>
    <p:sldId id="275" r:id="rId19"/>
    <p:sldId id="308" r:id="rId20"/>
    <p:sldId id="276" r:id="rId21"/>
    <p:sldId id="277" r:id="rId22"/>
    <p:sldId id="309" r:id="rId23"/>
    <p:sldId id="310" r:id="rId24"/>
    <p:sldId id="280" r:id="rId25"/>
    <p:sldId id="285" r:id="rId26"/>
    <p:sldId id="286" r:id="rId27"/>
    <p:sldId id="287" r:id="rId28"/>
    <p:sldId id="288" r:id="rId29"/>
    <p:sldId id="289" r:id="rId30"/>
    <p:sldId id="290" r:id="rId31"/>
    <p:sldId id="292" r:id="rId32"/>
    <p:sldId id="293" r:id="rId33"/>
    <p:sldId id="294" r:id="rId34"/>
    <p:sldId id="311" r:id="rId35"/>
    <p:sldId id="295" r:id="rId36"/>
    <p:sldId id="296" r:id="rId37"/>
    <p:sldId id="297" r:id="rId38"/>
    <p:sldId id="298" r:id="rId39"/>
    <p:sldId id="312" r:id="rId40"/>
    <p:sldId id="300" r:id="rId41"/>
    <p:sldId id="301" r:id="rId42"/>
    <p:sldId id="302" r:id="rId43"/>
    <p:sldId id="303" r:id="rId44"/>
    <p:sldId id="313" r:id="rId4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0396FC-191D-431E-BA1D-6D876EE93E32}" type="datetimeFigureOut">
              <a:rPr lang="fr-FR" smtClean="0"/>
              <a:t>24/02/2020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85E9F3-3454-49DE-9E91-75727414A9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865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85E9F3-3454-49DE-9E91-75727414A938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9488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0584-818C-4E58-999A-AE5D3FA778B8}" type="datetimeFigureOut">
              <a:rPr lang="fr-FR" smtClean="0"/>
              <a:t>24/02/2020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4F3D-6957-46A0-BC11-0F354DF224D4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0584-818C-4E58-999A-AE5D3FA778B8}" type="datetimeFigureOut">
              <a:rPr lang="fr-FR" smtClean="0"/>
              <a:t>24/02/2020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4F3D-6957-46A0-BC11-0F354DF224D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0584-818C-4E58-999A-AE5D3FA778B8}" type="datetimeFigureOut">
              <a:rPr lang="fr-FR" smtClean="0"/>
              <a:t>24/02/2020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4F3D-6957-46A0-BC11-0F354DF224D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0584-818C-4E58-999A-AE5D3FA778B8}" type="datetimeFigureOut">
              <a:rPr lang="fr-FR" smtClean="0"/>
              <a:t>24/02/2020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4F3D-6957-46A0-BC11-0F354DF224D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0584-818C-4E58-999A-AE5D3FA778B8}" type="datetimeFigureOut">
              <a:rPr lang="fr-FR" smtClean="0"/>
              <a:t>24/02/2020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4F3D-6957-46A0-BC11-0F354DF224D4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0584-818C-4E58-999A-AE5D3FA778B8}" type="datetimeFigureOut">
              <a:rPr lang="fr-FR" smtClean="0"/>
              <a:t>24/02/2020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4F3D-6957-46A0-BC11-0F354DF224D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0584-818C-4E58-999A-AE5D3FA778B8}" type="datetimeFigureOut">
              <a:rPr lang="fr-FR" smtClean="0"/>
              <a:t>24/02/2020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4F3D-6957-46A0-BC11-0F354DF224D4}" type="slidenum">
              <a:rPr lang="fr-FR" smtClean="0"/>
              <a:t>‹N°›</a:t>
            </a:fld>
            <a:endParaRPr lang="fr-F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0584-818C-4E58-999A-AE5D3FA778B8}" type="datetimeFigureOut">
              <a:rPr lang="fr-FR" smtClean="0"/>
              <a:t>24/02/2020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4F3D-6957-46A0-BC11-0F354DF224D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0584-818C-4E58-999A-AE5D3FA778B8}" type="datetimeFigureOut">
              <a:rPr lang="fr-FR" smtClean="0"/>
              <a:t>24/02/2020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4F3D-6957-46A0-BC11-0F354DF224D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0584-818C-4E58-999A-AE5D3FA778B8}" type="datetimeFigureOut">
              <a:rPr lang="fr-FR" smtClean="0"/>
              <a:t>24/02/2020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4F3D-6957-46A0-BC11-0F354DF224D4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0584-818C-4E58-999A-AE5D3FA778B8}" type="datetimeFigureOut">
              <a:rPr lang="fr-FR" smtClean="0"/>
              <a:t>24/02/2020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4F3D-6957-46A0-BC11-0F354DF224D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CC30584-818C-4E58-999A-AE5D3FA778B8}" type="datetimeFigureOut">
              <a:rPr lang="fr-FR" smtClean="0"/>
              <a:t>24/02/2020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33E4F3D-6957-46A0-BC11-0F354DF224D4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Les algies crâniennes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Dr. </a:t>
            </a:r>
            <a:r>
              <a:rPr lang="fr-FR" dirty="0" err="1" smtClean="0"/>
              <a:t>N.Kouider</a:t>
            </a:r>
            <a:endParaRPr lang="fr-FR" dirty="0" smtClean="0"/>
          </a:p>
          <a:p>
            <a:r>
              <a:rPr lang="fr-FR" dirty="0" smtClean="0"/>
              <a:t>Maître assistante en médecine interne</a:t>
            </a:r>
          </a:p>
          <a:p>
            <a:r>
              <a:rPr lang="fr-FR" dirty="0" smtClean="0"/>
              <a:t>Service de neurologie médicale</a:t>
            </a:r>
          </a:p>
          <a:p>
            <a:r>
              <a:rPr lang="fr-FR" dirty="0" smtClean="0"/>
              <a:t>CHU Annaba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834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990600"/>
          </a:xfrm>
        </p:spPr>
        <p:txBody>
          <a:bodyPr/>
          <a:lstStyle/>
          <a:p>
            <a:r>
              <a:rPr lang="fr-FR" dirty="0" smtClean="0"/>
              <a:t>II. Conduite du diagnostic clinique: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533128"/>
            <a:ext cx="8507288" cy="5280248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fr-FR" b="1" dirty="0" smtClean="0">
                <a:solidFill>
                  <a:schemeClr val="tx2">
                    <a:lumMod val="75000"/>
                  </a:schemeClr>
                </a:solidFill>
              </a:rPr>
              <a:t>L’interrogatoire:</a:t>
            </a:r>
          </a:p>
          <a:p>
            <a:pPr marL="0" indent="0">
              <a:buNone/>
            </a:pPr>
            <a:endParaRPr lang="fr-FR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/>
              <a:t> Le patient:</a:t>
            </a:r>
          </a:p>
          <a:p>
            <a:r>
              <a:rPr lang="fr-FR" dirty="0"/>
              <a:t>Age</a:t>
            </a:r>
          </a:p>
          <a:p>
            <a:pPr marL="0" indent="0">
              <a:buNone/>
            </a:pPr>
            <a:r>
              <a:rPr lang="fr-FR" dirty="0"/>
              <a:t>• Antécédents médicaux</a:t>
            </a:r>
          </a:p>
          <a:p>
            <a:pPr marL="0" indent="0">
              <a:buNone/>
            </a:pPr>
            <a:r>
              <a:rPr lang="fr-FR" dirty="0"/>
              <a:t>• Terrain : grossesse, sportif, stress, tendance à prendre </a:t>
            </a:r>
            <a:r>
              <a:rPr lang="fr-FR" dirty="0" smtClean="0"/>
              <a:t>      du </a:t>
            </a:r>
            <a:r>
              <a:rPr lang="fr-FR" dirty="0"/>
              <a:t>poids …</a:t>
            </a:r>
          </a:p>
          <a:p>
            <a:pPr marL="0" indent="0">
              <a:buNone/>
            </a:pPr>
            <a:r>
              <a:rPr lang="fr-FR" dirty="0"/>
              <a:t>• Médicaments associés</a:t>
            </a:r>
          </a:p>
          <a:p>
            <a:pPr marL="0" indent="0">
              <a:buNone/>
            </a:pPr>
            <a:r>
              <a:rPr lang="fr-FR" dirty="0"/>
              <a:t>• Antécédents familiaux de maux de tête, d’autres pathologies, </a:t>
            </a:r>
            <a:r>
              <a:rPr lang="fr-FR" dirty="0" smtClean="0"/>
              <a:t>notamment vasculaires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9143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278160"/>
            <a:ext cx="8229600" cy="990600"/>
          </a:xfrm>
        </p:spPr>
        <p:txBody>
          <a:bodyPr/>
          <a:lstStyle/>
          <a:p>
            <a:r>
              <a:rPr lang="fr-FR" dirty="0" smtClean="0"/>
              <a:t>II. Conduite du diagnostic clinique: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412776"/>
            <a:ext cx="8507288" cy="528024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sz="3000" b="1" dirty="0" smtClean="0">
                <a:solidFill>
                  <a:schemeClr val="tx2">
                    <a:lumMod val="75000"/>
                  </a:schemeClr>
                </a:solidFill>
              </a:rPr>
              <a:t>2. L’examen clinique:</a:t>
            </a:r>
          </a:p>
          <a:p>
            <a:pPr marL="0" indent="0">
              <a:buNone/>
            </a:pPr>
            <a:endParaRPr lang="fr-FR" sz="3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fr-FR" sz="2900" dirty="0"/>
              <a:t>Il doit être complet, neurologique et général.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2900" dirty="0"/>
              <a:t>Sur le plan neurologique, il faut apprécier </a:t>
            </a:r>
            <a:r>
              <a:rPr lang="fr-FR" sz="2900" dirty="0" smtClean="0"/>
              <a:t>:</a:t>
            </a:r>
          </a:p>
          <a:p>
            <a:pPr marL="0" indent="0">
              <a:buNone/>
            </a:pPr>
            <a:r>
              <a:rPr lang="fr-FR" sz="2900" dirty="0" smtClean="0"/>
              <a:t>- Le </a:t>
            </a:r>
            <a:r>
              <a:rPr lang="fr-FR" sz="2900" dirty="0"/>
              <a:t>niveau de conscience, l’orientation</a:t>
            </a:r>
          </a:p>
          <a:p>
            <a:pPr marL="0" indent="0">
              <a:buNone/>
            </a:pPr>
            <a:r>
              <a:rPr lang="fr-FR" sz="2900" dirty="0"/>
              <a:t>dans le temps et </a:t>
            </a:r>
            <a:r>
              <a:rPr lang="fr-FR" sz="2900" dirty="0" smtClean="0"/>
              <a:t>l’espace</a:t>
            </a:r>
          </a:p>
          <a:p>
            <a:pPr>
              <a:buFontTx/>
              <a:buChar char="-"/>
            </a:pPr>
            <a:r>
              <a:rPr lang="fr-FR" sz="2900" dirty="0" smtClean="0"/>
              <a:t>Rechercher </a:t>
            </a:r>
            <a:r>
              <a:rPr lang="fr-FR" sz="2900" dirty="0"/>
              <a:t>un trouble du </a:t>
            </a:r>
            <a:r>
              <a:rPr lang="fr-FR" sz="2900" dirty="0" smtClean="0"/>
              <a:t>langage, un syndrome méningé</a:t>
            </a:r>
            <a:r>
              <a:rPr lang="fr-FR" sz="2900" dirty="0"/>
              <a:t> </a:t>
            </a:r>
            <a:r>
              <a:rPr lang="fr-FR" sz="2900" dirty="0" smtClean="0"/>
              <a:t>et un signe de Babinski</a:t>
            </a:r>
          </a:p>
          <a:p>
            <a:pPr>
              <a:buFontTx/>
              <a:buChar char="-"/>
            </a:pPr>
            <a:r>
              <a:rPr lang="fr-FR" sz="2900" dirty="0" smtClean="0"/>
              <a:t>Tester </a:t>
            </a:r>
            <a:r>
              <a:rPr lang="fr-FR" sz="2900" dirty="0"/>
              <a:t>la motricité, l’équilibre, la sensibilité, notamment de la </a:t>
            </a:r>
            <a:r>
              <a:rPr lang="fr-FR" sz="2900" dirty="0" smtClean="0"/>
              <a:t>face, l’intégrité </a:t>
            </a:r>
            <a:r>
              <a:rPr lang="fr-FR" sz="2900" dirty="0"/>
              <a:t>des nerfs </a:t>
            </a:r>
            <a:r>
              <a:rPr lang="fr-FR" sz="2900" dirty="0" smtClean="0"/>
              <a:t>crâniens                                               et vérifier </a:t>
            </a:r>
            <a:r>
              <a:rPr lang="fr-FR" sz="2900" dirty="0"/>
              <a:t>les </a:t>
            </a:r>
            <a:r>
              <a:rPr lang="fr-FR" sz="2900"/>
              <a:t>réflexes </a:t>
            </a:r>
            <a:r>
              <a:rPr lang="fr-FR" sz="2900" smtClean="0"/>
              <a:t>ostéo-tendineux.</a:t>
            </a:r>
            <a:endParaRPr lang="fr-FR" sz="2900" dirty="0" smtClean="0"/>
          </a:p>
          <a:p>
            <a:pPr>
              <a:buFontTx/>
              <a:buChar char="-"/>
            </a:pPr>
            <a:r>
              <a:rPr lang="fr-FR" sz="2900" dirty="0" smtClean="0"/>
              <a:t> </a:t>
            </a:r>
            <a:r>
              <a:rPr lang="fr-FR" sz="2900" dirty="0"/>
              <a:t>Le fond d’œil recherche des signes d’hypertension </a:t>
            </a:r>
            <a:r>
              <a:rPr lang="fr-FR" sz="2900" dirty="0" err="1" smtClean="0"/>
              <a:t>intra-crânienne</a:t>
            </a:r>
            <a:r>
              <a:rPr lang="fr-FR" sz="2900" dirty="0" smtClean="0"/>
              <a:t>, notamment </a:t>
            </a:r>
            <a:r>
              <a:rPr lang="fr-FR" sz="2900" dirty="0"/>
              <a:t>un œdème papillaire</a:t>
            </a:r>
            <a:r>
              <a:rPr lang="fr-FR" sz="2900" dirty="0" smtClean="0"/>
              <a:t>.</a:t>
            </a:r>
            <a:endParaRPr lang="fr-FR" sz="2900" dirty="0"/>
          </a:p>
        </p:txBody>
      </p:sp>
    </p:spTree>
    <p:extLst>
      <p:ext uri="{BB962C8B-B14F-4D97-AF65-F5344CB8AC3E}">
        <p14:creationId xmlns:p14="http://schemas.microsoft.com/office/powerpoint/2010/main" val="386071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990600"/>
          </a:xfrm>
        </p:spPr>
        <p:txBody>
          <a:bodyPr/>
          <a:lstStyle/>
          <a:p>
            <a:r>
              <a:rPr lang="fr-FR" dirty="0" smtClean="0"/>
              <a:t>II. Conduite du diagnostic clinique: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2802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b="1" dirty="0" smtClean="0">
                <a:solidFill>
                  <a:schemeClr val="tx2">
                    <a:lumMod val="75000"/>
                  </a:schemeClr>
                </a:solidFill>
              </a:rPr>
              <a:t>2. L’examen clinique:</a:t>
            </a:r>
          </a:p>
          <a:p>
            <a:pPr marL="0" indent="0">
              <a:buNone/>
            </a:pPr>
            <a:endParaRPr lang="fr-FR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fr-FR" sz="2900" dirty="0" smtClean="0"/>
              <a:t>Sur </a:t>
            </a:r>
            <a:r>
              <a:rPr lang="fr-FR" sz="2900" dirty="0"/>
              <a:t>le plan général, évaluer </a:t>
            </a:r>
            <a:r>
              <a:rPr lang="fr-FR" sz="2900" dirty="0" smtClean="0"/>
              <a:t>: </a:t>
            </a:r>
          </a:p>
          <a:p>
            <a:pPr marL="0" indent="0">
              <a:buNone/>
            </a:pPr>
            <a:r>
              <a:rPr lang="fr-FR" sz="2900" dirty="0" smtClean="0"/>
              <a:t>- Les </a:t>
            </a:r>
            <a:r>
              <a:rPr lang="fr-FR" sz="2900" dirty="0"/>
              <a:t>signes vitaux (T°, TA, pouls) et faire un </a:t>
            </a:r>
            <a:r>
              <a:rPr lang="fr-FR" sz="2900" dirty="0" smtClean="0"/>
              <a:t>examen somatique </a:t>
            </a:r>
            <a:r>
              <a:rPr lang="fr-FR" sz="2900" dirty="0"/>
              <a:t>général, en particulier palper </a:t>
            </a:r>
            <a:r>
              <a:rPr lang="fr-FR" sz="2900" dirty="0" smtClean="0"/>
              <a:t>les </a:t>
            </a:r>
            <a:r>
              <a:rPr lang="fr-FR" sz="2900" dirty="0"/>
              <a:t>sinus, les </a:t>
            </a:r>
            <a:r>
              <a:rPr lang="fr-FR" sz="2900" dirty="0" smtClean="0"/>
              <a:t>artères temporales…..</a:t>
            </a:r>
            <a:endParaRPr lang="fr-FR" sz="2900" dirty="0"/>
          </a:p>
        </p:txBody>
      </p:sp>
    </p:spTree>
    <p:extLst>
      <p:ext uri="{BB962C8B-B14F-4D97-AF65-F5344CB8AC3E}">
        <p14:creationId xmlns:p14="http://schemas.microsoft.com/office/powerpoint/2010/main" val="197494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990600"/>
          </a:xfrm>
        </p:spPr>
        <p:txBody>
          <a:bodyPr/>
          <a:lstStyle/>
          <a:p>
            <a:r>
              <a:rPr lang="fr-FR" dirty="0" smtClean="0"/>
              <a:t>II. Conduite du diagnostic clinique: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577752"/>
            <a:ext cx="8507288" cy="52802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b="1" dirty="0" smtClean="0">
                <a:solidFill>
                  <a:schemeClr val="tx2">
                    <a:lumMod val="75000"/>
                  </a:schemeClr>
                </a:solidFill>
              </a:rPr>
              <a:t>2. L’examen clinique:</a:t>
            </a:r>
          </a:p>
          <a:p>
            <a:pPr marL="0" indent="0">
              <a:buNone/>
            </a:pPr>
            <a:endParaRPr lang="fr-FR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fr-FR" sz="2900" dirty="0" smtClean="0"/>
              <a:t> Au </a:t>
            </a:r>
            <a:r>
              <a:rPr lang="fr-FR" sz="2900" dirty="0"/>
              <a:t>décours de ce bilan clinique, on aura pu mettre en évidence </a:t>
            </a:r>
            <a:r>
              <a:rPr lang="fr-FR" sz="2900" b="1" dirty="0"/>
              <a:t>des </a:t>
            </a:r>
            <a:r>
              <a:rPr lang="fr-FR" sz="2900" b="1" dirty="0" smtClean="0"/>
              <a:t>signes d’alarme </a:t>
            </a:r>
            <a:r>
              <a:rPr lang="fr-FR" sz="2900" dirty="0" smtClean="0"/>
              <a:t>incitant  à </a:t>
            </a:r>
            <a:r>
              <a:rPr lang="fr-FR" sz="2900" dirty="0"/>
              <a:t>prescrire des examens complémentaires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. </a:t>
            </a:r>
            <a:endParaRPr lang="fr-FR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39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990600"/>
          </a:xfrm>
        </p:spPr>
        <p:txBody>
          <a:bodyPr/>
          <a:lstStyle/>
          <a:p>
            <a:r>
              <a:rPr lang="fr-FR" dirty="0" smtClean="0"/>
              <a:t>II. Conduite du diagnostic clinique: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1176" y="1412776"/>
            <a:ext cx="8507288" cy="528024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sz="2800" b="1" dirty="0" err="1" smtClean="0">
                <a:solidFill>
                  <a:schemeClr val="tx2">
                    <a:lumMod val="75000"/>
                  </a:schemeClr>
                </a:solidFill>
              </a:rPr>
              <a:t>Red</a:t>
            </a:r>
            <a:r>
              <a:rPr lang="fr-FR" sz="2800" b="1" dirty="0" smtClean="0">
                <a:solidFill>
                  <a:schemeClr val="tx2">
                    <a:lumMod val="75000"/>
                  </a:schemeClr>
                </a:solidFill>
              </a:rPr>
              <a:t> flags:</a:t>
            </a:r>
          </a:p>
          <a:p>
            <a:pPr marL="0" indent="0">
              <a:buNone/>
            </a:pPr>
            <a:endParaRPr lang="fr-FR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fr-FR" b="1" dirty="0" smtClean="0"/>
              <a:t>Symptômes d’interrogatoire: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• Installation </a:t>
            </a:r>
            <a:r>
              <a:rPr lang="fr-FR" dirty="0"/>
              <a:t>brutale d’une céphalée sévère</a:t>
            </a:r>
          </a:p>
          <a:p>
            <a:pPr marL="0" indent="0">
              <a:buNone/>
            </a:pPr>
            <a:r>
              <a:rPr lang="fr-FR" dirty="0"/>
              <a:t>• A</a:t>
            </a:r>
            <a:r>
              <a:rPr lang="fr-FR" dirty="0" smtClean="0"/>
              <a:t>ggravation </a:t>
            </a:r>
            <a:r>
              <a:rPr lang="fr-FR" dirty="0"/>
              <a:t>progressive d’une céphalée permanente</a:t>
            </a:r>
          </a:p>
          <a:p>
            <a:pPr marL="0" indent="0">
              <a:buNone/>
            </a:pPr>
            <a:r>
              <a:rPr lang="fr-FR" dirty="0"/>
              <a:t>• </a:t>
            </a:r>
            <a:r>
              <a:rPr lang="fr-FR" dirty="0" smtClean="0"/>
              <a:t>Présence </a:t>
            </a:r>
            <a:r>
              <a:rPr lang="fr-FR" dirty="0"/>
              <a:t>de signes associés :</a:t>
            </a:r>
          </a:p>
          <a:p>
            <a:pPr marL="274320" lvl="1" indent="0">
              <a:buNone/>
            </a:pPr>
            <a:r>
              <a:rPr lang="fr-FR" sz="2400" dirty="0"/>
              <a:t>o somnolence, obnubilation, pertes de mémoire</a:t>
            </a:r>
          </a:p>
          <a:p>
            <a:pPr marL="274320" lvl="1" indent="0">
              <a:buNone/>
            </a:pPr>
            <a:r>
              <a:rPr lang="fr-FR" sz="2400" dirty="0"/>
              <a:t>o altération de l’état général, amaigrissement</a:t>
            </a:r>
          </a:p>
          <a:p>
            <a:pPr marL="274320" lvl="1" indent="0">
              <a:buNone/>
            </a:pPr>
            <a:r>
              <a:rPr lang="fr-FR" sz="2400" dirty="0"/>
              <a:t>o troubles visuels </a:t>
            </a:r>
            <a:r>
              <a:rPr lang="fr-FR" sz="2400" dirty="0" smtClean="0"/>
              <a:t>progressifs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12609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990600"/>
          </a:xfrm>
        </p:spPr>
        <p:txBody>
          <a:bodyPr/>
          <a:lstStyle/>
          <a:p>
            <a:r>
              <a:rPr lang="fr-FR" dirty="0" smtClean="0"/>
              <a:t>II. Conduite du diagnostic clinique: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28024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b="1" dirty="0" err="1" smtClean="0">
                <a:solidFill>
                  <a:schemeClr val="tx2">
                    <a:lumMod val="75000"/>
                  </a:schemeClr>
                </a:solidFill>
              </a:rPr>
              <a:t>Red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</a:rPr>
              <a:t> flags: </a:t>
            </a:r>
          </a:p>
          <a:p>
            <a:pPr marL="0" indent="0">
              <a:buNone/>
            </a:pPr>
            <a:endParaRPr lang="fr-FR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fr-FR" b="1" dirty="0" smtClean="0"/>
              <a:t>Signes d’examen:</a:t>
            </a:r>
            <a:endParaRPr lang="fr-FR" b="1" dirty="0"/>
          </a:p>
          <a:p>
            <a:pPr marL="0" indent="0">
              <a:buNone/>
            </a:pPr>
            <a:r>
              <a:rPr lang="fr-FR" dirty="0"/>
              <a:t>• </a:t>
            </a:r>
            <a:r>
              <a:rPr lang="fr-FR" dirty="0" smtClean="0"/>
              <a:t>Fièvre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• </a:t>
            </a:r>
            <a:r>
              <a:rPr lang="fr-FR" dirty="0" smtClean="0"/>
              <a:t>Raideur </a:t>
            </a:r>
            <a:r>
              <a:rPr lang="fr-FR" dirty="0"/>
              <a:t>de la nuque</a:t>
            </a:r>
          </a:p>
          <a:p>
            <a:pPr marL="0" indent="0">
              <a:buNone/>
            </a:pPr>
            <a:r>
              <a:rPr lang="fr-FR" dirty="0"/>
              <a:t>• </a:t>
            </a:r>
            <a:r>
              <a:rPr lang="fr-FR" dirty="0" smtClean="0"/>
              <a:t>Troubles </a:t>
            </a:r>
            <a:r>
              <a:rPr lang="fr-FR" dirty="0"/>
              <a:t>neurologiques focalisés</a:t>
            </a:r>
          </a:p>
          <a:p>
            <a:pPr marL="0" indent="0">
              <a:buNone/>
            </a:pPr>
            <a:r>
              <a:rPr lang="fr-FR" dirty="0"/>
              <a:t>• </a:t>
            </a:r>
            <a:r>
              <a:rPr lang="fr-FR" dirty="0" smtClean="0"/>
              <a:t>Asymétrie </a:t>
            </a:r>
            <a:r>
              <a:rPr lang="fr-FR" dirty="0"/>
              <a:t>des réflexes </a:t>
            </a:r>
            <a:r>
              <a:rPr lang="fr-FR" dirty="0" err="1"/>
              <a:t>ostéotendineux</a:t>
            </a:r>
            <a:r>
              <a:rPr lang="fr-FR" dirty="0"/>
              <a:t>, signe de Babinski</a:t>
            </a:r>
          </a:p>
          <a:p>
            <a:pPr marL="0" indent="0">
              <a:buNone/>
            </a:pPr>
            <a:r>
              <a:rPr lang="fr-FR" dirty="0"/>
              <a:t>• </a:t>
            </a:r>
            <a:r>
              <a:rPr lang="fr-FR" dirty="0" smtClean="0"/>
              <a:t>Œdème </a:t>
            </a:r>
            <a:r>
              <a:rPr lang="fr-FR" dirty="0"/>
              <a:t>papillaire</a:t>
            </a:r>
          </a:p>
          <a:p>
            <a:pPr marL="0" indent="0">
              <a:buNone/>
            </a:pPr>
            <a:r>
              <a:rPr lang="fr-FR" dirty="0"/>
              <a:t>• </a:t>
            </a:r>
            <a:r>
              <a:rPr lang="fr-FR" dirty="0" smtClean="0"/>
              <a:t> </a:t>
            </a:r>
            <a:r>
              <a:rPr lang="fr-FR" dirty="0"/>
              <a:t>A</a:t>
            </a:r>
            <a:r>
              <a:rPr lang="fr-FR" dirty="0" smtClean="0"/>
              <a:t>rtère </a:t>
            </a:r>
            <a:r>
              <a:rPr lang="fr-FR" dirty="0"/>
              <a:t>temporale dure et douloureuse à la </a:t>
            </a:r>
            <a:r>
              <a:rPr lang="fr-FR" dirty="0" smtClean="0"/>
              <a:t>palpation</a:t>
            </a:r>
          </a:p>
          <a:p>
            <a:pPr>
              <a:buFont typeface="Wingdings" panose="05000000000000000000" pitchFamily="2" charset="2"/>
              <a:buChar char="§"/>
            </a:pPr>
            <a:endParaRPr lang="fr-FR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45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278160"/>
            <a:ext cx="8229600" cy="990600"/>
          </a:xfrm>
        </p:spPr>
        <p:txBody>
          <a:bodyPr/>
          <a:lstStyle/>
          <a:p>
            <a:r>
              <a:rPr lang="fr-FR" dirty="0" smtClean="0"/>
              <a:t>II. Conduite du diagnostic clinique: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484784"/>
            <a:ext cx="8507288" cy="52802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3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</a:rPr>
              <a:t>. Examens complémentaires:</a:t>
            </a:r>
          </a:p>
          <a:p>
            <a:pPr marL="0" indent="0">
              <a:buNone/>
            </a:pPr>
            <a:endParaRPr lang="fr-FR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dirty="0"/>
              <a:t> </a:t>
            </a:r>
            <a:r>
              <a:rPr lang="fr-FR" dirty="0" smtClean="0"/>
              <a:t>Biologiques:</a:t>
            </a:r>
            <a:endParaRPr lang="fr-FR" dirty="0"/>
          </a:p>
          <a:p>
            <a:pPr marL="0" indent="0">
              <a:lnSpc>
                <a:spcPct val="150000"/>
              </a:lnSpc>
              <a:buNone/>
            </a:pPr>
            <a:r>
              <a:rPr lang="fr-FR" dirty="0"/>
              <a:t>En fonction de la clinique et de l’imagerie: crase, formule sanguine, bilan inflammatoire </a:t>
            </a:r>
            <a:endParaRPr lang="fr-FR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dirty="0" smtClean="0"/>
              <a:t>Imagerie: TDM ou IRM cérébrales. </a:t>
            </a:r>
          </a:p>
        </p:txBody>
      </p:sp>
    </p:spTree>
    <p:extLst>
      <p:ext uri="{BB962C8B-B14F-4D97-AF65-F5344CB8AC3E}">
        <p14:creationId xmlns:p14="http://schemas.microsoft.com/office/powerpoint/2010/main" val="267214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990600"/>
          </a:xfrm>
        </p:spPr>
        <p:txBody>
          <a:bodyPr/>
          <a:lstStyle/>
          <a:p>
            <a:r>
              <a:rPr lang="fr-FR" dirty="0" smtClean="0"/>
              <a:t>II. Conduite du diagnostic clinique: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385392"/>
            <a:ext cx="8507288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3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</a:rPr>
              <a:t>. Examens complémentaires: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FR" dirty="0" smtClean="0"/>
              <a:t>Ponction lombaire: indiquée en cas de:</a:t>
            </a:r>
          </a:p>
          <a:p>
            <a:pPr>
              <a:buFontTx/>
              <a:buChar char="-"/>
            </a:pPr>
            <a:r>
              <a:rPr lang="fr-FR" b="1" dirty="0" smtClean="0"/>
              <a:t>Suspicion de méningite ou méningo-encéphalite</a:t>
            </a:r>
            <a:r>
              <a:rPr lang="fr-FR" dirty="0" smtClean="0"/>
              <a:t>: examen </a:t>
            </a:r>
            <a:r>
              <a:rPr lang="fr-FR" dirty="0"/>
              <a:t>du LCR </a:t>
            </a:r>
            <a:r>
              <a:rPr lang="fr-FR" dirty="0" smtClean="0"/>
              <a:t>de </a:t>
            </a:r>
            <a:r>
              <a:rPr lang="fr-FR" dirty="0"/>
              <a:t>routine (cellules, protéines totales, </a:t>
            </a:r>
            <a:r>
              <a:rPr lang="fr-FR" dirty="0" err="1" smtClean="0"/>
              <a:t>glycorrachie</a:t>
            </a:r>
            <a:r>
              <a:rPr lang="fr-FR" dirty="0" smtClean="0"/>
              <a:t>)</a:t>
            </a:r>
          </a:p>
          <a:p>
            <a:pPr>
              <a:buFontTx/>
              <a:buChar char="-"/>
            </a:pPr>
            <a:r>
              <a:rPr lang="fr-FR" b="1" dirty="0" smtClean="0"/>
              <a:t>Suspicion </a:t>
            </a:r>
            <a:r>
              <a:rPr lang="fr-FR" b="1" dirty="0"/>
              <a:t>de méningite carcinomateuse </a:t>
            </a:r>
            <a:r>
              <a:rPr lang="fr-FR" dirty="0"/>
              <a:t>(néoplasie sous-jacente, signes </a:t>
            </a:r>
            <a:r>
              <a:rPr lang="fr-FR" dirty="0" smtClean="0"/>
              <a:t>d’hypertension intracrânienne)</a:t>
            </a:r>
          </a:p>
          <a:p>
            <a:pPr>
              <a:buFontTx/>
              <a:buChar char="-"/>
            </a:pPr>
            <a:r>
              <a:rPr lang="fr-FR" b="1" dirty="0" smtClean="0"/>
              <a:t>Suspicion d’hypertension </a:t>
            </a:r>
            <a:r>
              <a:rPr lang="fr-FR" b="1" dirty="0"/>
              <a:t>intracrânienne bénigne </a:t>
            </a:r>
            <a:r>
              <a:rPr lang="fr-FR" dirty="0"/>
              <a:t>en cas </a:t>
            </a:r>
            <a:r>
              <a:rPr lang="fr-FR" dirty="0" smtClean="0"/>
              <a:t>   d’imagerie normale. </a:t>
            </a:r>
          </a:p>
        </p:txBody>
      </p:sp>
    </p:spTree>
    <p:extLst>
      <p:ext uri="{BB962C8B-B14F-4D97-AF65-F5344CB8AC3E}">
        <p14:creationId xmlns:p14="http://schemas.microsoft.com/office/powerpoint/2010/main" val="297720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278160"/>
            <a:ext cx="8229600" cy="990600"/>
          </a:xfrm>
        </p:spPr>
        <p:txBody>
          <a:bodyPr/>
          <a:lstStyle/>
          <a:p>
            <a:r>
              <a:rPr lang="fr-FR" dirty="0" smtClean="0"/>
              <a:t>III. Diagnostique étiologique: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340768"/>
            <a:ext cx="8507288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b="1" u="sng" dirty="0" smtClean="0">
                <a:solidFill>
                  <a:schemeClr val="tx2">
                    <a:lumMod val="75000"/>
                  </a:schemeClr>
                </a:solidFill>
              </a:rPr>
              <a:t>1. Les céphalées primaires:</a:t>
            </a:r>
          </a:p>
          <a:p>
            <a:pPr marL="457200" indent="-457200">
              <a:buAutoNum type="alphaUcPeriod"/>
            </a:pPr>
            <a:r>
              <a:rPr lang="fr-FR" sz="2800" b="1" u="sng" dirty="0" smtClean="0">
                <a:solidFill>
                  <a:schemeClr val="tx2">
                    <a:lumMod val="75000"/>
                  </a:schemeClr>
                </a:solidFill>
              </a:rPr>
              <a:t>Les céphalées de tension:</a:t>
            </a:r>
          </a:p>
          <a:p>
            <a:pPr>
              <a:buFont typeface="Wingdings" panose="05000000000000000000" pitchFamily="2" charset="2"/>
              <a:buChar char="ü"/>
            </a:pPr>
            <a:endParaRPr lang="fr-FR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dirty="0" smtClean="0"/>
              <a:t>Elles représentent </a:t>
            </a:r>
            <a:r>
              <a:rPr lang="fr-FR" u="sng" dirty="0"/>
              <a:t>près des deux tiers</a:t>
            </a:r>
            <a:r>
              <a:rPr lang="fr-FR" dirty="0"/>
              <a:t> des céphalées primaires et peuvent se présenter </a:t>
            </a:r>
            <a:r>
              <a:rPr lang="fr-FR" dirty="0" smtClean="0"/>
              <a:t>sous une </a:t>
            </a:r>
            <a:r>
              <a:rPr lang="fr-FR" dirty="0"/>
              <a:t>forme épisodique </a:t>
            </a:r>
            <a:r>
              <a:rPr lang="fr-FR" dirty="0" smtClean="0"/>
              <a:t>ou </a:t>
            </a:r>
            <a:r>
              <a:rPr lang="fr-FR" dirty="0"/>
              <a:t>chronique (céphalées pendant au moins </a:t>
            </a:r>
            <a:r>
              <a:rPr lang="fr-FR" dirty="0" smtClean="0"/>
              <a:t>15jours/mois </a:t>
            </a:r>
            <a:r>
              <a:rPr lang="fr-FR" dirty="0"/>
              <a:t>et depuis plus de 6 mois). </a:t>
            </a:r>
            <a:endParaRPr lang="fr-FR" dirty="0" smtClean="0"/>
          </a:p>
          <a:p>
            <a:pPr lvl="1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42265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990600"/>
          </a:xfrm>
        </p:spPr>
        <p:txBody>
          <a:bodyPr/>
          <a:lstStyle/>
          <a:p>
            <a:r>
              <a:rPr lang="fr-FR" dirty="0" smtClean="0"/>
              <a:t>III. Diagnostique étiologique: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1. Les céphalées primaires:</a:t>
            </a:r>
          </a:p>
          <a:p>
            <a:pPr marL="457200" indent="-457200">
              <a:buAutoNum type="alphaUcPeriod"/>
            </a:pP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Les céphalées de tension:</a:t>
            </a:r>
          </a:p>
          <a:p>
            <a:pPr>
              <a:buFont typeface="Wingdings" panose="05000000000000000000" pitchFamily="2" charset="2"/>
              <a:buChar char="ü"/>
            </a:pPr>
            <a:endParaRPr lang="fr-F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Classiquement: </a:t>
            </a:r>
          </a:p>
          <a:p>
            <a:pPr lvl="1"/>
            <a:r>
              <a:rPr lang="fr-FR" sz="2400" dirty="0" smtClean="0"/>
              <a:t>Topographie: </a:t>
            </a:r>
            <a:r>
              <a:rPr lang="fr-FR" sz="2400" b="1" dirty="0" smtClean="0"/>
              <a:t>en casque, bandeau</a:t>
            </a:r>
          </a:p>
          <a:p>
            <a:pPr lvl="1"/>
            <a:r>
              <a:rPr lang="fr-FR" sz="2400" dirty="0" smtClean="0"/>
              <a:t>Latéralité de la douleur: </a:t>
            </a:r>
            <a:r>
              <a:rPr lang="fr-FR" sz="2400" b="1" dirty="0" smtClean="0"/>
              <a:t>bilatérale</a:t>
            </a:r>
          </a:p>
          <a:p>
            <a:pPr lvl="1"/>
            <a:r>
              <a:rPr lang="fr-FR" sz="2400" dirty="0" smtClean="0"/>
              <a:t>Type de la douleur: </a:t>
            </a:r>
            <a:r>
              <a:rPr lang="fr-FR" sz="2400" b="1" dirty="0" smtClean="0"/>
              <a:t>pression, poids</a:t>
            </a:r>
          </a:p>
          <a:p>
            <a:pPr lvl="1"/>
            <a:r>
              <a:rPr lang="fr-FR" sz="2400" dirty="0" smtClean="0"/>
              <a:t>Intensité de la douleur: </a:t>
            </a:r>
            <a:r>
              <a:rPr lang="fr-FR" sz="2400" b="1" dirty="0" smtClean="0"/>
              <a:t>faible à modérée</a:t>
            </a:r>
          </a:p>
          <a:p>
            <a:pPr lvl="1"/>
            <a:r>
              <a:rPr lang="fr-FR" sz="2400" dirty="0" smtClean="0"/>
              <a:t>Durée des crises: </a:t>
            </a:r>
            <a:r>
              <a:rPr lang="fr-FR" sz="2400" b="1" dirty="0" smtClean="0"/>
              <a:t>1H à 7jours</a:t>
            </a:r>
          </a:p>
          <a:p>
            <a:pPr lvl="1"/>
            <a:r>
              <a:rPr lang="fr-FR" sz="2400" dirty="0" smtClean="0"/>
              <a:t>Fréquence des crises: </a:t>
            </a:r>
            <a:r>
              <a:rPr lang="fr-FR" sz="2400" b="1" dirty="0" smtClean="0"/>
              <a:t>variable, irrégulière</a:t>
            </a:r>
          </a:p>
          <a:p>
            <a:pPr lvl="1"/>
            <a:r>
              <a:rPr lang="fr-FR" sz="2400" dirty="0" smtClean="0"/>
              <a:t>Photophobie et </a:t>
            </a:r>
            <a:r>
              <a:rPr lang="fr-FR" sz="2400" dirty="0" err="1" smtClean="0"/>
              <a:t>phonophobie</a:t>
            </a:r>
            <a:r>
              <a:rPr lang="fr-FR" sz="2400" dirty="0" smtClean="0"/>
              <a:t>: </a:t>
            </a:r>
            <a:r>
              <a:rPr lang="fr-FR" sz="2400" b="1" dirty="0" smtClean="0"/>
              <a:t>absents ou modérés</a:t>
            </a: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72774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I. Introduction</a:t>
            </a:r>
          </a:p>
          <a:p>
            <a:r>
              <a:rPr lang="fr-FR" sz="2800" dirty="0" smtClean="0"/>
              <a:t>II. Conduite diagnostique:</a:t>
            </a:r>
          </a:p>
          <a:p>
            <a:pPr lvl="1"/>
            <a:r>
              <a:rPr lang="fr-FR" sz="2800" dirty="0" smtClean="0"/>
              <a:t>II.1. Interrogatoire</a:t>
            </a:r>
          </a:p>
          <a:p>
            <a:pPr lvl="1"/>
            <a:r>
              <a:rPr lang="fr-FR" sz="2800" dirty="0" smtClean="0"/>
              <a:t>II.2. Examen clinique</a:t>
            </a:r>
          </a:p>
          <a:p>
            <a:pPr lvl="1"/>
            <a:r>
              <a:rPr lang="fr-FR" sz="2800" dirty="0" smtClean="0"/>
              <a:t>II.3. </a:t>
            </a:r>
            <a:r>
              <a:rPr lang="fr-FR" sz="2800" dirty="0"/>
              <a:t>E</a:t>
            </a:r>
            <a:r>
              <a:rPr lang="fr-FR" sz="2800" dirty="0" smtClean="0"/>
              <a:t>xamens complémentaires</a:t>
            </a:r>
            <a:endParaRPr lang="fr-FR" sz="2800" dirty="0"/>
          </a:p>
          <a:p>
            <a:r>
              <a:rPr lang="fr-FR" sz="2800" dirty="0" smtClean="0"/>
              <a:t>III. Diagnostique étiologique:</a:t>
            </a:r>
            <a:endParaRPr lang="fr-FR" sz="2800" dirty="0"/>
          </a:p>
          <a:p>
            <a:pPr lvl="1"/>
            <a:r>
              <a:rPr lang="fr-FR" sz="2800" dirty="0" smtClean="0"/>
              <a:t>III. 1. Les céphalées primaires</a:t>
            </a:r>
          </a:p>
          <a:p>
            <a:pPr lvl="1"/>
            <a:r>
              <a:rPr lang="fr-FR" sz="2800" dirty="0" smtClean="0"/>
              <a:t>III. 2. Les céphalées secondaires</a:t>
            </a:r>
          </a:p>
          <a:p>
            <a:r>
              <a:rPr lang="fr-FR" sz="2800" dirty="0" smtClean="0"/>
              <a:t>IV. Conclusion</a:t>
            </a:r>
          </a:p>
        </p:txBody>
      </p:sp>
    </p:spTree>
    <p:extLst>
      <p:ext uri="{BB962C8B-B14F-4D97-AF65-F5344CB8AC3E}">
        <p14:creationId xmlns:p14="http://schemas.microsoft.com/office/powerpoint/2010/main" val="184583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990600"/>
          </a:xfrm>
        </p:spPr>
        <p:txBody>
          <a:bodyPr/>
          <a:lstStyle/>
          <a:p>
            <a:r>
              <a:rPr lang="fr-FR" dirty="0" smtClean="0"/>
              <a:t>III. Diagnostique étiologique: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1 : Les céphalées primaires:</a:t>
            </a:r>
          </a:p>
          <a:p>
            <a:pPr marL="457200" indent="-457200">
              <a:buAutoNum type="alphaUcPeriod"/>
            </a:pP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Les céphalées de tension:</a:t>
            </a:r>
          </a:p>
          <a:p>
            <a:pPr marL="457200" indent="-457200">
              <a:buAutoNum type="alphaUcPeriod"/>
            </a:pPr>
            <a:endParaRPr lang="fr-FR" b="1" u="sng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Classiquement: </a:t>
            </a:r>
          </a:p>
          <a:p>
            <a:pPr lvl="1"/>
            <a:r>
              <a:rPr lang="fr-FR" sz="2400" dirty="0" smtClean="0"/>
              <a:t>Activité physique: </a:t>
            </a:r>
            <a:r>
              <a:rPr lang="fr-FR" sz="2400" b="1" dirty="0" smtClean="0"/>
              <a:t>peut améliorer la céphalée</a:t>
            </a:r>
          </a:p>
          <a:p>
            <a:pPr lvl="1"/>
            <a:r>
              <a:rPr lang="fr-FR" sz="2400" dirty="0" smtClean="0"/>
              <a:t>Impact des crises sur les activités: </a:t>
            </a:r>
            <a:r>
              <a:rPr lang="fr-FR" sz="2400" b="1" dirty="0" smtClean="0"/>
              <a:t>activité conservée mais plainte importante</a:t>
            </a:r>
          </a:p>
          <a:p>
            <a:pPr lvl="1"/>
            <a:r>
              <a:rPr lang="fr-FR" sz="2400" dirty="0" smtClean="0"/>
              <a:t>Facteurs déclenchants des crises</a:t>
            </a:r>
            <a:r>
              <a:rPr lang="fr-FR" sz="2400" b="1" dirty="0" smtClean="0"/>
              <a:t>: stress, contrariété, surmenage</a:t>
            </a: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95892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990600"/>
          </a:xfrm>
        </p:spPr>
        <p:txBody>
          <a:bodyPr/>
          <a:lstStyle/>
          <a:p>
            <a:r>
              <a:rPr lang="fr-FR" dirty="0" smtClean="0"/>
              <a:t>III. Diagnostique étiologique: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1 : Les céphalées primaires:</a:t>
            </a:r>
          </a:p>
          <a:p>
            <a:pPr marL="0" indent="0">
              <a:buNone/>
            </a:pP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B. La migraine:</a:t>
            </a:r>
          </a:p>
          <a:p>
            <a:pPr marL="0" indent="0">
              <a:buNone/>
            </a:pPr>
            <a:endParaRPr lang="fr-FR" b="1" u="sng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dirty="0"/>
              <a:t>La </a:t>
            </a:r>
            <a:r>
              <a:rPr lang="fr-FR" dirty="0" smtClean="0"/>
              <a:t>migraine </a:t>
            </a:r>
            <a:r>
              <a:rPr lang="fr-FR" dirty="0"/>
              <a:t>représente environ le 15% des causes de céphalées primaires. </a:t>
            </a:r>
            <a:endParaRPr lang="fr-F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Elle </a:t>
            </a:r>
            <a:r>
              <a:rPr lang="fr-FR" dirty="0"/>
              <a:t>touche 15% de la population, plus fréquemment les femmes que les hommes (rapport 3/1</a:t>
            </a:r>
            <a:r>
              <a:rPr lang="fr-FR" dirty="0" smtClean="0"/>
              <a:t>).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 La </a:t>
            </a:r>
            <a:r>
              <a:rPr lang="fr-FR" dirty="0"/>
              <a:t>majorité (80%) des patients migraineux présente leurs premières crises </a:t>
            </a:r>
            <a:r>
              <a:rPr lang="fr-FR" b="1" dirty="0"/>
              <a:t>avant l’âge de 30 ans</a:t>
            </a:r>
            <a:r>
              <a:rPr lang="fr-FR" dirty="0"/>
              <a:t>. 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28870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990600"/>
          </a:xfrm>
        </p:spPr>
        <p:txBody>
          <a:bodyPr/>
          <a:lstStyle/>
          <a:p>
            <a:r>
              <a:rPr lang="fr-FR" dirty="0" smtClean="0"/>
              <a:t>III. Diagnostique étiologique: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1 : Les céphalées primaires:</a:t>
            </a:r>
          </a:p>
          <a:p>
            <a:pPr marL="0" indent="0">
              <a:buNone/>
            </a:pP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B. La migraine: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C</a:t>
            </a:r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aractéristiques cliniques:</a:t>
            </a:r>
            <a:endParaRPr lang="fr-FR" dirty="0" smtClean="0"/>
          </a:p>
          <a:p>
            <a:pPr marL="457200" indent="-457200">
              <a:buAutoNum type="alphaLcPeriod"/>
            </a:pPr>
            <a:r>
              <a:rPr lang="fr-FR" b="1" u="sng" dirty="0" smtClean="0"/>
              <a:t>La migraine sans aura:</a:t>
            </a:r>
          </a:p>
          <a:p>
            <a:pPr lvl="1"/>
            <a:r>
              <a:rPr lang="fr-FR" sz="2400" dirty="0"/>
              <a:t>La crise est souvent précédée de prodromes : irritabilité, asthénie, somnolence, faim, bâillement, etc.</a:t>
            </a:r>
          </a:p>
          <a:p>
            <a:pPr lvl="1"/>
            <a:r>
              <a:rPr lang="fr-FR" sz="2400" dirty="0" smtClean="0"/>
              <a:t>Début</a:t>
            </a:r>
            <a:r>
              <a:rPr lang="fr-FR" sz="2400" dirty="0"/>
              <a:t>: </a:t>
            </a:r>
            <a:r>
              <a:rPr lang="fr-FR" sz="2400" dirty="0" smtClean="0"/>
              <a:t>progressif, </a:t>
            </a:r>
            <a:r>
              <a:rPr lang="fr-FR" sz="2400" dirty="0"/>
              <a:t>la journée ou en fin de nuit, atteint son maximum en quelques heures</a:t>
            </a:r>
            <a:endParaRPr lang="fr-FR" sz="2400" b="1" dirty="0" smtClean="0"/>
          </a:p>
          <a:p>
            <a:pPr lvl="1"/>
            <a:r>
              <a:rPr lang="fr-FR" sz="2400" dirty="0" smtClean="0"/>
              <a:t>Latéralité de la douleur: unilatérale et à bascule</a:t>
            </a:r>
            <a:endParaRPr lang="fr-FR" sz="2400" b="1" dirty="0" smtClean="0"/>
          </a:p>
          <a:p>
            <a:pPr lvl="1"/>
            <a:r>
              <a:rPr lang="fr-FR" sz="2400" dirty="0" smtClean="0"/>
              <a:t>Type </a:t>
            </a:r>
            <a:r>
              <a:rPr lang="fr-FR" sz="2400" dirty="0"/>
              <a:t>de la douleur: </a:t>
            </a:r>
            <a:r>
              <a:rPr lang="fr-FR" sz="2400" dirty="0" smtClean="0"/>
              <a:t>pulsatile</a:t>
            </a:r>
          </a:p>
          <a:p>
            <a:pPr lvl="1"/>
            <a:r>
              <a:rPr lang="fr-FR" sz="2400" dirty="0" smtClean="0"/>
              <a:t>Intensité </a:t>
            </a:r>
            <a:r>
              <a:rPr lang="fr-FR" sz="2400" dirty="0"/>
              <a:t>de la douleur: modérée à sévère</a:t>
            </a:r>
          </a:p>
          <a:p>
            <a:pPr lvl="1"/>
            <a:r>
              <a:rPr lang="fr-FR" sz="2400" dirty="0" smtClean="0"/>
              <a:t>Durée </a:t>
            </a:r>
            <a:r>
              <a:rPr lang="fr-FR" sz="2400" dirty="0"/>
              <a:t>des crises: une demi-journée à quelques </a:t>
            </a:r>
            <a:r>
              <a:rPr lang="fr-FR" sz="2400" dirty="0" smtClean="0"/>
              <a:t>jours</a:t>
            </a:r>
            <a:endParaRPr lang="fr-FR" sz="2400" b="1" dirty="0"/>
          </a:p>
          <a:p>
            <a:pPr lvl="1"/>
            <a:endParaRPr lang="fr-FR" dirty="0"/>
          </a:p>
          <a:p>
            <a:pPr marL="457200" indent="-457200">
              <a:buAutoNum type="alphaLcPeriod"/>
            </a:pPr>
            <a:endParaRPr lang="fr-FR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201501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990600"/>
          </a:xfrm>
        </p:spPr>
        <p:txBody>
          <a:bodyPr/>
          <a:lstStyle/>
          <a:p>
            <a:r>
              <a:rPr lang="fr-FR" dirty="0" smtClean="0"/>
              <a:t>III. Diagnostique étiologique: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1 : Les céphalées primaires:</a:t>
            </a:r>
          </a:p>
          <a:p>
            <a:pPr marL="0" indent="0">
              <a:buNone/>
            </a:pP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B. La migraine: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C</a:t>
            </a:r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aractéristiques cliniques:</a:t>
            </a:r>
            <a:endParaRPr lang="fr-FR" dirty="0" smtClean="0"/>
          </a:p>
          <a:p>
            <a:pPr marL="457200" indent="-457200">
              <a:buAutoNum type="alphaLcPeriod"/>
            </a:pPr>
            <a:r>
              <a:rPr lang="fr-FR" b="1" u="sng" dirty="0" smtClean="0"/>
              <a:t>La migraine sans aura:</a:t>
            </a:r>
          </a:p>
          <a:p>
            <a:pPr lvl="1"/>
            <a:endParaRPr lang="fr-FR" dirty="0" smtClean="0"/>
          </a:p>
          <a:p>
            <a:pPr lvl="1"/>
            <a:r>
              <a:rPr lang="fr-FR" sz="2400" dirty="0" smtClean="0"/>
              <a:t>Activité </a:t>
            </a:r>
            <a:r>
              <a:rPr lang="fr-FR" sz="2400" dirty="0"/>
              <a:t>physique: Elle est aggravée par les activités physiques de routine (marcher), la lumière, le bruit et améliorée par le repos dans </a:t>
            </a:r>
            <a:r>
              <a:rPr lang="fr-FR" sz="2400" dirty="0" smtClean="0"/>
              <a:t>l’obscurité</a:t>
            </a:r>
          </a:p>
          <a:p>
            <a:pPr lvl="1"/>
            <a:r>
              <a:rPr lang="fr-FR" sz="2400" dirty="0"/>
              <a:t>Les nausées et/ou vomissements sont fréquents.</a:t>
            </a:r>
          </a:p>
          <a:p>
            <a:pPr lvl="1"/>
            <a:r>
              <a:rPr lang="fr-FR" sz="2400" dirty="0"/>
              <a:t> Chez l’enfant, la crise s’accompagne de pâleur, dure souvent moins de 4 heures et est calmée par le sommeil.</a:t>
            </a:r>
          </a:p>
          <a:p>
            <a:pPr lvl="1"/>
            <a:endParaRPr lang="fr-FR" sz="2400" dirty="0" smtClean="0"/>
          </a:p>
          <a:p>
            <a:pPr lvl="1"/>
            <a:endParaRPr lang="fr-FR" sz="2400" dirty="0"/>
          </a:p>
          <a:p>
            <a:pPr marL="457200" indent="-457200">
              <a:buAutoNum type="alphaLcPeriod"/>
            </a:pPr>
            <a:endParaRPr lang="fr-FR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167672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990600"/>
          </a:xfrm>
        </p:spPr>
        <p:txBody>
          <a:bodyPr/>
          <a:lstStyle/>
          <a:p>
            <a:r>
              <a:rPr lang="fr-FR" dirty="0" smtClean="0"/>
              <a:t>III. Diagnostique étiologique: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1 . Les céphalées primaires:</a:t>
            </a:r>
          </a:p>
          <a:p>
            <a:pPr marL="0" indent="0">
              <a:buNone/>
            </a:pP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B. La migraine: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C</a:t>
            </a:r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aractéristiques cliniques:</a:t>
            </a:r>
          </a:p>
          <a:p>
            <a:pPr marL="0" indent="0">
              <a:buNone/>
            </a:pPr>
            <a:endParaRPr lang="fr-FR" b="1" u="sng" dirty="0" smtClean="0"/>
          </a:p>
          <a:p>
            <a:pPr marL="0" indent="0">
              <a:buNone/>
            </a:pPr>
            <a:r>
              <a:rPr lang="fr-FR" b="1" u="sng" dirty="0" smtClean="0"/>
              <a:t>b. La migraine avec aura:</a:t>
            </a:r>
          </a:p>
          <a:p>
            <a:pPr marL="0" indent="0">
              <a:buNone/>
            </a:pPr>
            <a:r>
              <a:rPr lang="fr-FR" dirty="0" smtClean="0"/>
              <a:t>- La </a:t>
            </a:r>
            <a:r>
              <a:rPr lang="fr-FR" dirty="0"/>
              <a:t>céphalée y est précédée ou accompagnée </a:t>
            </a:r>
            <a:r>
              <a:rPr lang="fr-FR" dirty="0" smtClean="0"/>
              <a:t>                             de </a:t>
            </a:r>
            <a:r>
              <a:rPr lang="fr-FR" dirty="0"/>
              <a:t>symptômes neurologiques transitoires, </a:t>
            </a:r>
            <a:r>
              <a:rPr lang="fr-FR" dirty="0" smtClean="0"/>
              <a:t>progressifs               </a:t>
            </a:r>
            <a:r>
              <a:rPr lang="fr-FR" dirty="0"/>
              <a:t>et successifs, « positifs » (vision de lumière, de taches, paresthésies) ou « négatifs » (déficit visuel, sensitif ou du langage).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82160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990600"/>
          </a:xfrm>
        </p:spPr>
        <p:txBody>
          <a:bodyPr/>
          <a:lstStyle/>
          <a:p>
            <a:r>
              <a:rPr lang="fr-FR" dirty="0" smtClean="0"/>
              <a:t>III. Diagnostique étiologique: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1 : Les céphalées primaires:</a:t>
            </a:r>
          </a:p>
          <a:p>
            <a:pPr marL="0" indent="0">
              <a:buNone/>
            </a:pP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B. La migraine: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C</a:t>
            </a:r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aractéristiques cliniques:</a:t>
            </a:r>
            <a:endParaRPr lang="fr-F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 smtClean="0"/>
              <a:t> </a:t>
            </a:r>
            <a:r>
              <a:rPr lang="fr-FR" b="1" u="sng" dirty="0" smtClean="0"/>
              <a:t>Déroulement d’une migraine avec aura: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Chaque </a:t>
            </a:r>
            <a:r>
              <a:rPr lang="fr-FR" dirty="0"/>
              <a:t>symptôme de l’aura apparaît progressivement, dure 5 à 60 minutes puis disparaît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r>
              <a:rPr lang="fr-FR" dirty="0" smtClean="0"/>
              <a:t>L’aura </a:t>
            </a:r>
            <a:r>
              <a:rPr lang="fr-FR" dirty="0"/>
              <a:t>débute généralement par les troubles visuels, suivis éventuellement par les troubles sensitifs, puis du langage, </a:t>
            </a:r>
            <a:r>
              <a:rPr lang="fr-FR" dirty="0" smtClean="0"/>
              <a:t>   et </a:t>
            </a:r>
            <a:r>
              <a:rPr lang="fr-FR" dirty="0"/>
              <a:t>exceptionnellement par les troubles </a:t>
            </a:r>
            <a:r>
              <a:rPr lang="fr-FR" dirty="0" smtClean="0"/>
              <a:t>moteurs</a:t>
            </a:r>
            <a:r>
              <a:rPr lang="fr-FR" dirty="0"/>
              <a:t>. </a:t>
            </a:r>
            <a:endParaRPr lang="fr-FR" dirty="0" smtClean="0"/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7082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990600"/>
          </a:xfrm>
        </p:spPr>
        <p:txBody>
          <a:bodyPr/>
          <a:lstStyle/>
          <a:p>
            <a:r>
              <a:rPr lang="fr-FR" dirty="0" smtClean="0"/>
              <a:t>III. Diagnostique étiologique: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1 : Les céphalées primaires:</a:t>
            </a:r>
          </a:p>
          <a:p>
            <a:pPr marL="0" indent="0">
              <a:buNone/>
            </a:pP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B. La migraine: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C</a:t>
            </a:r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aractéristiques cliniques:</a:t>
            </a:r>
          </a:p>
          <a:p>
            <a:pPr>
              <a:buFont typeface="Wingdings" panose="05000000000000000000" pitchFamily="2" charset="2"/>
              <a:buChar char="v"/>
            </a:pPr>
            <a:endParaRPr lang="fr-FR" b="1" u="sng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fr-FR" b="1" u="sng" dirty="0" smtClean="0"/>
              <a:t>Evolution des crises de migraine:</a:t>
            </a:r>
          </a:p>
          <a:p>
            <a:pPr marL="0" indent="0">
              <a:buNone/>
            </a:pPr>
            <a:r>
              <a:rPr lang="fr-FR" dirty="0" smtClean="0"/>
              <a:t>De </a:t>
            </a:r>
            <a:r>
              <a:rPr lang="fr-FR" dirty="0"/>
              <a:t>multiples facteurs déclenchants ont comme dénominateur commun un changement, intrinsèque ou </a:t>
            </a:r>
            <a:r>
              <a:rPr lang="fr-FR" dirty="0" smtClean="0"/>
              <a:t>extrinsèque. </a:t>
            </a:r>
          </a:p>
          <a:p>
            <a:pPr marL="0" indent="0">
              <a:buNone/>
            </a:pPr>
            <a:r>
              <a:rPr lang="fr-FR" dirty="0" smtClean="0"/>
              <a:t>Une </a:t>
            </a:r>
            <a:r>
              <a:rPr lang="fr-FR" dirty="0"/>
              <a:t>crise peut aussi survenir spontanément.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9919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990600"/>
          </a:xfrm>
        </p:spPr>
        <p:txBody>
          <a:bodyPr/>
          <a:lstStyle/>
          <a:p>
            <a:r>
              <a:rPr lang="fr-FR" dirty="0" smtClean="0"/>
              <a:t>III. Diagnostique étiologique: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1 : Les céphalées primaires:</a:t>
            </a:r>
          </a:p>
          <a:p>
            <a:pPr marL="0" indent="0">
              <a:buNone/>
            </a:pP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B. La migraine: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C</a:t>
            </a:r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aractéristiques cliniques:</a:t>
            </a:r>
            <a:endParaRPr lang="fr-F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fr-FR" b="1" u="sng" dirty="0" smtClean="0"/>
              <a:t>Evolution des crises de migraine:</a:t>
            </a:r>
            <a:endParaRPr lang="fr-FR" b="1" u="sng" dirty="0"/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 Facteurs déclenchant une crise de migraine:</a:t>
            </a:r>
          </a:p>
          <a:p>
            <a:pPr>
              <a:buFontTx/>
              <a:buChar char="-"/>
            </a:pPr>
            <a:r>
              <a:rPr lang="fr-FR" u="sng" dirty="0" smtClean="0"/>
              <a:t>Facteurs psychologiques: </a:t>
            </a:r>
          </a:p>
          <a:p>
            <a:pPr marL="274320" lvl="1"/>
            <a:r>
              <a:rPr lang="fr-FR" sz="2400" dirty="0"/>
              <a:t>Contrariété</a:t>
            </a:r>
          </a:p>
          <a:p>
            <a:pPr marL="274320" lvl="1"/>
            <a:r>
              <a:rPr lang="fr-FR" sz="2400" dirty="0" smtClean="0"/>
              <a:t>Anxiété</a:t>
            </a:r>
            <a:endParaRPr lang="fr-FR" sz="2400" dirty="0"/>
          </a:p>
          <a:p>
            <a:pPr marL="274320" lvl="1"/>
            <a:r>
              <a:rPr lang="fr-FR" sz="2400" dirty="0" smtClean="0"/>
              <a:t>Émotion </a:t>
            </a:r>
            <a:r>
              <a:rPr lang="fr-FR" sz="2400" dirty="0"/>
              <a:t>(négative ou positive) ou choc </a:t>
            </a:r>
            <a:r>
              <a:rPr lang="fr-FR" sz="2400" dirty="0" smtClean="0"/>
              <a:t>psychologique</a:t>
            </a:r>
          </a:p>
          <a:p>
            <a:pPr marL="91440" lvl="1" indent="0">
              <a:buNone/>
            </a:pPr>
            <a:r>
              <a:rPr lang="fr-FR" sz="2400" u="sng" dirty="0" smtClean="0"/>
              <a:t>- Facteurs hormonaux:</a:t>
            </a:r>
          </a:p>
          <a:p>
            <a:pPr marL="274320" lvl="1"/>
            <a:r>
              <a:rPr lang="fr-FR" sz="2400" dirty="0" smtClean="0"/>
              <a:t>Règles</a:t>
            </a:r>
            <a:endParaRPr lang="fr-FR" sz="2400" dirty="0"/>
          </a:p>
          <a:p>
            <a:pPr marL="274320" lvl="1"/>
            <a:r>
              <a:rPr lang="fr-FR" sz="2400" dirty="0"/>
              <a:t> </a:t>
            </a:r>
            <a:r>
              <a:rPr lang="fr-FR" sz="2400" dirty="0" smtClean="0"/>
              <a:t>Prise </a:t>
            </a:r>
            <a:r>
              <a:rPr lang="fr-FR" sz="2400" dirty="0"/>
              <a:t>de contraceptifs oraux ou traitement hormonal</a:t>
            </a:r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val="307543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990600"/>
          </a:xfrm>
        </p:spPr>
        <p:txBody>
          <a:bodyPr/>
          <a:lstStyle/>
          <a:p>
            <a:r>
              <a:rPr lang="fr-FR" dirty="0" smtClean="0"/>
              <a:t>III. Diagnostique étiologique: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1 : Les céphalées primaires:</a:t>
            </a:r>
          </a:p>
          <a:p>
            <a:pPr marL="0" indent="0">
              <a:buNone/>
            </a:pP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B. La migraine: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C</a:t>
            </a:r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aractéristiques cliniques:</a:t>
            </a:r>
            <a:endParaRPr lang="fr-F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fr-FR" b="1" u="sng" dirty="0" smtClean="0"/>
              <a:t>Evolution des crises de migraine:</a:t>
            </a:r>
            <a:endParaRPr lang="fr-FR" b="1" u="sng" dirty="0"/>
          </a:p>
          <a:p>
            <a:pPr marL="0" indent="0">
              <a:buNone/>
            </a:pPr>
            <a:r>
              <a:rPr lang="fr-FR" dirty="0" smtClean="0"/>
              <a:t>- </a:t>
            </a:r>
            <a:r>
              <a:rPr lang="fr-FR" u="sng" dirty="0" smtClean="0"/>
              <a:t>Modification du mode de vie:</a:t>
            </a:r>
          </a:p>
          <a:p>
            <a:r>
              <a:rPr lang="fr-FR" dirty="0" smtClean="0"/>
              <a:t> Déménagement</a:t>
            </a:r>
            <a:endParaRPr lang="fr-FR" dirty="0"/>
          </a:p>
          <a:p>
            <a:r>
              <a:rPr lang="fr-FR" dirty="0"/>
              <a:t> </a:t>
            </a:r>
            <a:r>
              <a:rPr lang="fr-FR" dirty="0" smtClean="0"/>
              <a:t>Changement </a:t>
            </a:r>
            <a:r>
              <a:rPr lang="fr-FR" dirty="0"/>
              <a:t>de travail, surmenage</a:t>
            </a:r>
          </a:p>
          <a:p>
            <a:r>
              <a:rPr lang="fr-FR" dirty="0"/>
              <a:t> </a:t>
            </a:r>
            <a:r>
              <a:rPr lang="fr-FR" dirty="0" smtClean="0"/>
              <a:t>Vacances</a:t>
            </a:r>
            <a:r>
              <a:rPr lang="fr-FR" dirty="0"/>
              <a:t>, week-end, voyage</a:t>
            </a:r>
          </a:p>
          <a:p>
            <a:r>
              <a:rPr lang="fr-FR" dirty="0"/>
              <a:t> </a:t>
            </a:r>
            <a:r>
              <a:rPr lang="fr-FR" dirty="0" smtClean="0"/>
              <a:t>Lumière</a:t>
            </a:r>
            <a:r>
              <a:rPr lang="fr-FR" dirty="0"/>
              <a:t>, bruit</a:t>
            </a:r>
          </a:p>
          <a:p>
            <a:r>
              <a:rPr lang="fr-FR" dirty="0"/>
              <a:t> </a:t>
            </a:r>
            <a:r>
              <a:rPr lang="fr-FR" dirty="0" smtClean="0"/>
              <a:t>Odeur</a:t>
            </a:r>
            <a:endParaRPr lang="fr-FR" dirty="0"/>
          </a:p>
          <a:p>
            <a:r>
              <a:rPr lang="fr-FR" dirty="0"/>
              <a:t> </a:t>
            </a:r>
            <a:r>
              <a:rPr lang="fr-FR" dirty="0" smtClean="0"/>
              <a:t>Vibration</a:t>
            </a:r>
            <a:r>
              <a:rPr lang="fr-FR" dirty="0"/>
              <a:t>…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65961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990600"/>
          </a:xfrm>
        </p:spPr>
        <p:txBody>
          <a:bodyPr/>
          <a:lstStyle/>
          <a:p>
            <a:r>
              <a:rPr lang="fr-FR" dirty="0" smtClean="0"/>
              <a:t>III. Diagnostique étiologique: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1 : Les céphalées primaires:</a:t>
            </a:r>
          </a:p>
          <a:p>
            <a:pPr marL="0" indent="0">
              <a:buNone/>
            </a:pP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B. La migraine: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C</a:t>
            </a:r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aractéristiques cliniques:</a:t>
            </a:r>
            <a:endParaRPr lang="fr-F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fr-FR" b="1" u="sng" dirty="0" smtClean="0"/>
              <a:t>Evolution des crises de migraine:</a:t>
            </a:r>
            <a:endParaRPr lang="fr-FR" b="1" u="sng" dirty="0"/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Aliments:</a:t>
            </a:r>
          </a:p>
          <a:p>
            <a:r>
              <a:rPr lang="fr-FR" dirty="0"/>
              <a:t> Alcool</a:t>
            </a:r>
          </a:p>
          <a:p>
            <a:r>
              <a:rPr lang="fr-FR" dirty="0"/>
              <a:t> </a:t>
            </a:r>
            <a:r>
              <a:rPr lang="fr-FR" dirty="0" smtClean="0"/>
              <a:t>Repas </a:t>
            </a:r>
            <a:r>
              <a:rPr lang="fr-FR" dirty="0"/>
              <a:t>trop riche (graisses cuites ; fromages)</a:t>
            </a:r>
          </a:p>
          <a:p>
            <a:r>
              <a:rPr lang="fr-FR" dirty="0"/>
              <a:t> </a:t>
            </a:r>
            <a:r>
              <a:rPr lang="fr-FR" dirty="0" smtClean="0"/>
              <a:t>Agrumes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 Climat: </a:t>
            </a:r>
            <a:endParaRPr lang="fr-FR" dirty="0"/>
          </a:p>
          <a:p>
            <a:r>
              <a:rPr lang="fr-FR" dirty="0"/>
              <a:t> </a:t>
            </a:r>
            <a:r>
              <a:rPr lang="fr-FR" dirty="0" smtClean="0"/>
              <a:t>Vent</a:t>
            </a:r>
            <a:endParaRPr lang="fr-FR" dirty="0"/>
          </a:p>
          <a:p>
            <a:r>
              <a:rPr lang="fr-FR" dirty="0"/>
              <a:t> </a:t>
            </a:r>
            <a:r>
              <a:rPr lang="fr-FR" dirty="0" smtClean="0"/>
              <a:t>Chaleur </a:t>
            </a:r>
            <a:r>
              <a:rPr lang="fr-FR" dirty="0"/>
              <a:t>humide (temps orageux)</a:t>
            </a:r>
          </a:p>
          <a:p>
            <a:r>
              <a:rPr lang="fr-FR" dirty="0"/>
              <a:t> </a:t>
            </a:r>
            <a:r>
              <a:rPr lang="fr-FR" dirty="0" smtClean="0"/>
              <a:t>Froid</a:t>
            </a:r>
          </a:p>
        </p:txBody>
      </p:sp>
    </p:spTree>
    <p:extLst>
      <p:ext uri="{BB962C8B-B14F-4D97-AF65-F5344CB8AC3E}">
        <p14:creationId xmlns:p14="http://schemas.microsoft.com/office/powerpoint/2010/main" val="54727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90600"/>
          </a:xfrm>
        </p:spPr>
        <p:txBody>
          <a:bodyPr/>
          <a:lstStyle/>
          <a:p>
            <a:r>
              <a:rPr lang="fr-FR" dirty="0" smtClean="0"/>
              <a:t>I. Introduction: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5616624"/>
          </a:xfrm>
        </p:spPr>
        <p:txBody>
          <a:bodyPr>
            <a:normAutofit/>
          </a:bodyPr>
          <a:lstStyle/>
          <a:p>
            <a:endParaRPr lang="fr-FR" dirty="0"/>
          </a:p>
          <a:p>
            <a:r>
              <a:rPr lang="fr-FR" dirty="0"/>
              <a:t> </a:t>
            </a:r>
            <a:r>
              <a:rPr lang="fr-FR" dirty="0" smtClean="0"/>
              <a:t>Les céphalées, douleurs de l’extrémité céphalique, motivent de nombreuses consultations chez </a:t>
            </a:r>
            <a:r>
              <a:rPr lang="fr-FR" dirty="0"/>
              <a:t>les médecins </a:t>
            </a:r>
            <a:r>
              <a:rPr lang="fr-FR" dirty="0" smtClean="0"/>
              <a:t>généralistes </a:t>
            </a:r>
            <a:r>
              <a:rPr lang="fr-FR" dirty="0"/>
              <a:t>et les </a:t>
            </a:r>
            <a:r>
              <a:rPr lang="fr-FR" dirty="0" smtClean="0"/>
              <a:t>neurologues. </a:t>
            </a:r>
          </a:p>
          <a:p>
            <a:r>
              <a:rPr lang="fr-FR" dirty="0"/>
              <a:t>La classification internationale (International Classification of </a:t>
            </a:r>
            <a:r>
              <a:rPr lang="fr-FR" dirty="0" err="1"/>
              <a:t>Headache</a:t>
            </a:r>
            <a:r>
              <a:rPr lang="fr-FR" dirty="0"/>
              <a:t> </a:t>
            </a:r>
            <a:r>
              <a:rPr lang="fr-FR" dirty="0" err="1"/>
              <a:t>Disorders</a:t>
            </a:r>
            <a:r>
              <a:rPr lang="fr-FR" dirty="0"/>
              <a:t> [ICHD]) </a:t>
            </a:r>
            <a:r>
              <a:rPr lang="fr-FR" dirty="0" smtClean="0"/>
              <a:t>réactualisée, oppose </a:t>
            </a:r>
            <a:r>
              <a:rPr lang="fr-FR" dirty="0"/>
              <a:t>deux types de </a:t>
            </a:r>
            <a:r>
              <a:rPr lang="fr-FR" dirty="0" smtClean="0"/>
              <a:t>céphalées: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sz="2400" b="1" dirty="0" smtClean="0"/>
              <a:t>Les </a:t>
            </a:r>
            <a:r>
              <a:rPr lang="fr-FR" sz="2400" b="1" dirty="0"/>
              <a:t>céphalées primaires</a:t>
            </a:r>
            <a:r>
              <a:rPr lang="fr-FR" sz="2400" b="1" dirty="0" smtClean="0"/>
              <a:t>: </a:t>
            </a:r>
            <a:r>
              <a:rPr lang="fr-FR" sz="2400" dirty="0" smtClean="0"/>
              <a:t>de </a:t>
            </a:r>
            <a:r>
              <a:rPr lang="fr-FR" sz="2400" dirty="0"/>
              <a:t>loin les plus fréquentes, </a:t>
            </a:r>
            <a:r>
              <a:rPr lang="fr-FR" sz="2400" dirty="0" smtClean="0"/>
              <a:t>pas d’affection causale.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sz="2400" b="1" dirty="0"/>
              <a:t>Les céphalées secondaires </a:t>
            </a:r>
            <a:r>
              <a:rPr lang="fr-FR" sz="2400" dirty="0"/>
              <a:t>sont moins fréquentes mais ont des causes très diverses, dont certaines très </a:t>
            </a:r>
            <a:r>
              <a:rPr lang="fr-FR" sz="2400" dirty="0" smtClean="0"/>
              <a:t>graves.</a:t>
            </a:r>
          </a:p>
        </p:txBody>
      </p:sp>
    </p:spTree>
    <p:extLst>
      <p:ext uri="{BB962C8B-B14F-4D97-AF65-F5344CB8AC3E}">
        <p14:creationId xmlns:p14="http://schemas.microsoft.com/office/powerpoint/2010/main" val="221412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990600"/>
          </a:xfrm>
        </p:spPr>
        <p:txBody>
          <a:bodyPr/>
          <a:lstStyle/>
          <a:p>
            <a:r>
              <a:rPr lang="fr-FR" dirty="0" smtClean="0"/>
              <a:t>III. Diagnostique étiologique: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1 : Les céphalées primaires:</a:t>
            </a:r>
          </a:p>
          <a:p>
            <a:pPr marL="0" indent="0">
              <a:buNone/>
            </a:pP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B. La migraine: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C</a:t>
            </a:r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aractéristiques cliniques:</a:t>
            </a:r>
            <a:endParaRPr lang="fr-F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fr-FR" b="1" u="sng" dirty="0" smtClean="0"/>
              <a:t>Evolution des crises de migraine:</a:t>
            </a:r>
            <a:endParaRPr lang="fr-FR" b="1" u="sng" dirty="0"/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 Habitudes alimentaires:</a:t>
            </a:r>
          </a:p>
          <a:p>
            <a:r>
              <a:rPr lang="fr-FR" dirty="0"/>
              <a:t> Jeûne</a:t>
            </a:r>
          </a:p>
          <a:p>
            <a:r>
              <a:rPr lang="fr-FR" dirty="0"/>
              <a:t> </a:t>
            </a:r>
            <a:r>
              <a:rPr lang="fr-FR" dirty="0" smtClean="0"/>
              <a:t>Repas </a:t>
            </a:r>
            <a:r>
              <a:rPr lang="fr-FR" dirty="0"/>
              <a:t>sautés ou irrégulier</a:t>
            </a:r>
          </a:p>
          <a:p>
            <a:r>
              <a:rPr lang="fr-FR" dirty="0"/>
              <a:t> </a:t>
            </a:r>
            <a:r>
              <a:rPr lang="fr-FR" dirty="0" smtClean="0"/>
              <a:t>Sevrage </a:t>
            </a:r>
            <a:r>
              <a:rPr lang="fr-FR" dirty="0"/>
              <a:t>en caféine</a:t>
            </a:r>
          </a:p>
          <a:p>
            <a:r>
              <a:rPr lang="fr-FR" dirty="0"/>
              <a:t> </a:t>
            </a:r>
            <a:r>
              <a:rPr lang="fr-FR" dirty="0" smtClean="0"/>
              <a:t>Traumatisme </a:t>
            </a:r>
            <a:r>
              <a:rPr lang="fr-FR" dirty="0"/>
              <a:t>crânien (enfant)</a:t>
            </a:r>
          </a:p>
          <a:p>
            <a:r>
              <a:rPr lang="fr-FR" dirty="0" smtClean="0"/>
              <a:t>Manque </a:t>
            </a:r>
            <a:r>
              <a:rPr lang="fr-FR" dirty="0"/>
              <a:t>ou excès de sommeil (grasse matinée)</a:t>
            </a:r>
          </a:p>
          <a:p>
            <a:r>
              <a:rPr lang="fr-FR" dirty="0" smtClean="0"/>
              <a:t>Altitude</a:t>
            </a:r>
            <a:endParaRPr lang="fr-FR" dirty="0"/>
          </a:p>
          <a:p>
            <a:r>
              <a:rPr lang="fr-FR" dirty="0" smtClean="0"/>
              <a:t>Effort </a:t>
            </a:r>
            <a:r>
              <a:rPr lang="fr-FR" dirty="0"/>
              <a:t>physique inhabituel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81682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990600"/>
          </a:xfrm>
        </p:spPr>
        <p:txBody>
          <a:bodyPr/>
          <a:lstStyle/>
          <a:p>
            <a:r>
              <a:rPr lang="fr-FR" dirty="0" smtClean="0"/>
              <a:t>III. Diagnostique étiologique: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1 : Les céphalées primaires:</a:t>
            </a:r>
          </a:p>
          <a:p>
            <a:pPr marL="0" indent="0">
              <a:buNone/>
            </a:pP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B. La migraine: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Diagnostic de la migraine sans aura:</a:t>
            </a:r>
            <a:endParaRPr lang="fr-FR" dirty="0" smtClean="0"/>
          </a:p>
          <a:p>
            <a:pPr marL="457200" indent="-457200">
              <a:buAutoNum type="alphaUcPeriod"/>
            </a:pPr>
            <a:r>
              <a:rPr lang="fr-FR" dirty="0" smtClean="0"/>
              <a:t>Au moins 5 crises répondant aux critères B à D:</a:t>
            </a:r>
          </a:p>
          <a:p>
            <a:pPr marL="457200" indent="-457200">
              <a:buAutoNum type="alphaUcPeriod"/>
            </a:pPr>
            <a:r>
              <a:rPr lang="fr-FR" dirty="0"/>
              <a:t>Crises de céphalées durant 4 à 72 heures (sans traitement</a:t>
            </a:r>
            <a:r>
              <a:rPr lang="fr-FR" dirty="0" smtClean="0"/>
              <a:t>)</a:t>
            </a:r>
          </a:p>
          <a:p>
            <a:pPr marL="457200" indent="-457200">
              <a:buAutoNum type="alphaUcPeriod"/>
            </a:pPr>
            <a:r>
              <a:rPr lang="fr-FR" dirty="0"/>
              <a:t>Céphalées ayant au moins deux des caractéristiques suivantes </a:t>
            </a:r>
            <a:r>
              <a:rPr lang="fr-FR" dirty="0" smtClean="0"/>
              <a:t>:</a:t>
            </a:r>
          </a:p>
          <a:p>
            <a:pPr lvl="1"/>
            <a:r>
              <a:rPr lang="fr-FR" dirty="0"/>
              <a:t>topographie unilatérale</a:t>
            </a:r>
          </a:p>
          <a:p>
            <a:pPr lvl="1"/>
            <a:r>
              <a:rPr lang="fr-FR" dirty="0" smtClean="0"/>
              <a:t>type </a:t>
            </a:r>
            <a:r>
              <a:rPr lang="fr-FR" dirty="0"/>
              <a:t>pulsatile</a:t>
            </a:r>
          </a:p>
          <a:p>
            <a:pPr lvl="1"/>
            <a:r>
              <a:rPr lang="fr-FR" dirty="0" smtClean="0"/>
              <a:t>intensité </a:t>
            </a:r>
            <a:r>
              <a:rPr lang="fr-FR" dirty="0"/>
              <a:t>modérée ou sévère</a:t>
            </a:r>
          </a:p>
          <a:p>
            <a:pPr lvl="1"/>
            <a:r>
              <a:rPr lang="fr-FR" dirty="0" smtClean="0"/>
              <a:t>aggravée </a:t>
            </a:r>
            <a:r>
              <a:rPr lang="fr-FR" dirty="0"/>
              <a:t>par ou entraînant l’évitement des efforts physiques de routine (marcher, monter les escaliers)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83369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990600"/>
          </a:xfrm>
        </p:spPr>
        <p:txBody>
          <a:bodyPr/>
          <a:lstStyle/>
          <a:p>
            <a:r>
              <a:rPr lang="fr-FR" dirty="0" smtClean="0"/>
              <a:t>III. Diagnostique étiologique: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1 : Les céphalées primaires:</a:t>
            </a:r>
          </a:p>
          <a:p>
            <a:pPr marL="0" indent="0">
              <a:buNone/>
            </a:pP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B. La migraine: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Diagnostic de la migraine sans aura:</a:t>
            </a:r>
          </a:p>
          <a:p>
            <a:pPr marL="0" indent="0">
              <a:buNone/>
            </a:pPr>
            <a:endParaRPr lang="fr-F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D.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dirty="0"/>
              <a:t>Durant la céphalée, au moins l’un des suivants </a:t>
            </a:r>
            <a:r>
              <a:rPr lang="fr-FR" dirty="0" smtClean="0"/>
              <a:t>:</a:t>
            </a:r>
          </a:p>
          <a:p>
            <a:r>
              <a:rPr lang="fr-FR" dirty="0"/>
              <a:t>nausées et/ou vomissements</a:t>
            </a:r>
          </a:p>
          <a:p>
            <a:pPr marL="0" indent="0">
              <a:buNone/>
            </a:pPr>
            <a:r>
              <a:rPr lang="fr-FR" dirty="0"/>
              <a:t> </a:t>
            </a:r>
          </a:p>
          <a:p>
            <a:r>
              <a:rPr lang="fr-FR" dirty="0"/>
              <a:t>photophobie et </a:t>
            </a:r>
            <a:r>
              <a:rPr lang="fr-FR" dirty="0" err="1"/>
              <a:t>phonophobie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07302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990600"/>
          </a:xfrm>
        </p:spPr>
        <p:txBody>
          <a:bodyPr/>
          <a:lstStyle/>
          <a:p>
            <a:r>
              <a:rPr lang="fr-FR" dirty="0" smtClean="0"/>
              <a:t>III. Diagnostique étiologique: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1 : Les céphalées primaires:</a:t>
            </a:r>
          </a:p>
          <a:p>
            <a:pPr marL="0" indent="0">
              <a:buNone/>
            </a:pP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B. La migraine: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Diagnostic de la migraine avec aura typique:</a:t>
            </a:r>
            <a:endParaRPr lang="fr-FR" dirty="0" smtClean="0"/>
          </a:p>
          <a:p>
            <a:pPr marL="457200" indent="-457200">
              <a:buAutoNum type="alphaUcPeriod"/>
            </a:pPr>
            <a:r>
              <a:rPr lang="fr-FR" dirty="0" smtClean="0"/>
              <a:t>Au moins 2 crises répondant aux critères B et C:</a:t>
            </a:r>
          </a:p>
          <a:p>
            <a:pPr marL="457200" indent="-457200">
              <a:buAutoNum type="alphaUcPeriod"/>
            </a:pPr>
            <a:r>
              <a:rPr lang="fr-FR" dirty="0"/>
              <a:t>Aura comprenant des troubles visuels, sensitifs et/ou de la parole ou du langage, tous entièrement réversibles, mais pas de symptôme moteur, basilaire ou </a:t>
            </a:r>
            <a:r>
              <a:rPr lang="fr-FR" dirty="0" smtClean="0"/>
              <a:t>rétinien</a:t>
            </a:r>
          </a:p>
        </p:txBody>
      </p:sp>
    </p:spTree>
    <p:extLst>
      <p:ext uri="{BB962C8B-B14F-4D97-AF65-F5344CB8AC3E}">
        <p14:creationId xmlns:p14="http://schemas.microsoft.com/office/powerpoint/2010/main" val="281862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990600"/>
          </a:xfrm>
        </p:spPr>
        <p:txBody>
          <a:bodyPr/>
          <a:lstStyle/>
          <a:p>
            <a:r>
              <a:rPr lang="fr-FR" dirty="0" smtClean="0"/>
              <a:t>III. Diagnostique étiologique: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4726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1 : Les céphalées primaires:</a:t>
            </a:r>
          </a:p>
          <a:p>
            <a:pPr marL="0" indent="0">
              <a:buNone/>
            </a:pP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B. La migraine: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Diagnostic de la migraine avec aura typique:</a:t>
            </a:r>
          </a:p>
          <a:p>
            <a:pPr marL="0" indent="0">
              <a:buNone/>
            </a:pPr>
            <a:r>
              <a:rPr lang="fr-FR" dirty="0" smtClean="0"/>
              <a:t>C. Au </a:t>
            </a:r>
            <a:r>
              <a:rPr lang="fr-FR" dirty="0"/>
              <a:t>moins deux des quatre caractéristiques suivantes </a:t>
            </a:r>
            <a:r>
              <a:rPr lang="fr-FR" dirty="0" smtClean="0"/>
              <a:t>:</a:t>
            </a:r>
          </a:p>
          <a:p>
            <a:r>
              <a:rPr lang="fr-FR" dirty="0"/>
              <a:t>au moins un symptôme de l’aura se développe progressivement en ≥ 5 minutes et/ou les différents symptômes de l’aura surviennent successivement</a:t>
            </a:r>
          </a:p>
          <a:p>
            <a:pPr marL="0" indent="0">
              <a:buNone/>
            </a:pPr>
            <a:r>
              <a:rPr lang="fr-FR" dirty="0"/>
              <a:t> </a:t>
            </a:r>
          </a:p>
          <a:p>
            <a:r>
              <a:rPr lang="fr-FR" dirty="0"/>
              <a:t>chaque symptôme de l’aura dure 5–60 minutes</a:t>
            </a:r>
          </a:p>
          <a:p>
            <a:pPr marL="0" indent="0">
              <a:buNone/>
            </a:pPr>
            <a:r>
              <a:rPr lang="fr-FR" dirty="0"/>
              <a:t> </a:t>
            </a:r>
          </a:p>
          <a:p>
            <a:r>
              <a:rPr lang="fr-FR" dirty="0"/>
              <a:t>au moins un symptôme de l’aura est unilatéral</a:t>
            </a:r>
          </a:p>
          <a:p>
            <a:pPr marL="0" indent="0">
              <a:buNone/>
            </a:pPr>
            <a:r>
              <a:rPr lang="fr-FR" dirty="0"/>
              <a:t> </a:t>
            </a:r>
          </a:p>
          <a:p>
            <a:r>
              <a:rPr lang="fr-FR" dirty="0"/>
              <a:t>l’aura est accompagnée, ou suivie dans les 60 minutes, par une céphalée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06326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990600"/>
          </a:xfrm>
        </p:spPr>
        <p:txBody>
          <a:bodyPr/>
          <a:lstStyle/>
          <a:p>
            <a:r>
              <a:rPr lang="fr-FR" dirty="0" smtClean="0"/>
              <a:t>III. Diagnostique étiologique: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u="sng" dirty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 . Les céphalées secondaires:</a:t>
            </a:r>
          </a:p>
          <a:p>
            <a:pPr marL="0" indent="0">
              <a:buNone/>
            </a:pPr>
            <a:endParaRPr lang="fr-FR" b="1" u="sng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buAutoNum type="alphaUcPeriod"/>
            </a:pP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Les causes générales:</a:t>
            </a:r>
          </a:p>
          <a:p>
            <a:pPr marL="0" indent="0">
              <a:buNone/>
            </a:pPr>
            <a:r>
              <a:rPr lang="fr-FR" dirty="0" smtClean="0"/>
              <a:t>- La </a:t>
            </a:r>
            <a:r>
              <a:rPr lang="fr-FR" dirty="0"/>
              <a:t>fièvre.</a:t>
            </a:r>
          </a:p>
          <a:p>
            <a:pPr marL="0" indent="0">
              <a:buNone/>
            </a:pPr>
            <a:r>
              <a:rPr lang="fr-FR" dirty="0" smtClean="0"/>
              <a:t>- Des </a:t>
            </a:r>
            <a:r>
              <a:rPr lang="fr-FR" dirty="0"/>
              <a:t>désordres métaboliques (hypoglycémie, hypercapnie, </a:t>
            </a:r>
            <a:r>
              <a:rPr lang="fr-FR" dirty="0" smtClean="0"/>
              <a:t>hypoxie).</a:t>
            </a:r>
            <a:endParaRPr lang="fr-FR" dirty="0"/>
          </a:p>
          <a:p>
            <a:pPr>
              <a:buFontTx/>
              <a:buChar char="-"/>
            </a:pPr>
            <a:r>
              <a:rPr lang="fr-FR" dirty="0" smtClean="0"/>
              <a:t>La </a:t>
            </a:r>
            <a:r>
              <a:rPr lang="fr-FR" dirty="0"/>
              <a:t>poussée </a:t>
            </a:r>
            <a:r>
              <a:rPr lang="fr-FR" dirty="0" smtClean="0"/>
              <a:t>hypertensive:</a:t>
            </a:r>
          </a:p>
          <a:p>
            <a:pPr marL="0" indent="0">
              <a:buNone/>
            </a:pPr>
            <a:r>
              <a:rPr lang="fr-FR" dirty="0" smtClean="0"/>
              <a:t> </a:t>
            </a:r>
            <a:r>
              <a:rPr lang="fr-FR" dirty="0"/>
              <a:t>L’hypertension artérielle peut décompenser des </a:t>
            </a:r>
            <a:r>
              <a:rPr lang="fr-FR" dirty="0" smtClean="0"/>
              <a:t>céphalées primaires </a:t>
            </a:r>
            <a:r>
              <a:rPr lang="fr-FR" dirty="0"/>
              <a:t>; cependant une poussée hypertensive avec une pression diastolique de plus </a:t>
            </a:r>
            <a:r>
              <a:rPr lang="fr-FR" dirty="0" smtClean="0"/>
              <a:t>de 120mmHg peut </a:t>
            </a:r>
            <a:r>
              <a:rPr lang="fr-FR" dirty="0"/>
              <a:t>provoquer d’intenses céphalées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8703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990600"/>
          </a:xfrm>
        </p:spPr>
        <p:txBody>
          <a:bodyPr/>
          <a:lstStyle/>
          <a:p>
            <a:r>
              <a:rPr lang="fr-FR" dirty="0" smtClean="0"/>
              <a:t>III. Diagnostique étiologique: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u="sng" dirty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 . Les céphalées secondaires:</a:t>
            </a:r>
          </a:p>
          <a:p>
            <a:pPr marL="0" indent="0">
              <a:buNone/>
            </a:pP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B. Les causes infectieuses:</a:t>
            </a:r>
          </a:p>
          <a:p>
            <a:pPr marL="0" indent="0">
              <a:buNone/>
            </a:pPr>
            <a:endParaRPr lang="fr-FR" b="1" u="sng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fr-FR" dirty="0" smtClean="0"/>
              <a:t>Affections ORL: telles que les </a:t>
            </a:r>
            <a:r>
              <a:rPr lang="fr-FR" dirty="0" err="1" smtClean="0"/>
              <a:t>rhinosinusites</a:t>
            </a:r>
            <a:endParaRPr lang="fr-FR" dirty="0" smtClean="0"/>
          </a:p>
          <a:p>
            <a:pPr lvl="1">
              <a:buFontTx/>
              <a:buChar char="-"/>
            </a:pPr>
            <a:r>
              <a:rPr lang="fr-FR" dirty="0" smtClean="0"/>
              <a:t>Les </a:t>
            </a:r>
            <a:r>
              <a:rPr lang="fr-FR" dirty="0"/>
              <a:t>5 caractéristiques </a:t>
            </a:r>
            <a:r>
              <a:rPr lang="fr-FR" dirty="0" smtClean="0"/>
              <a:t>les plus </a:t>
            </a:r>
            <a:r>
              <a:rPr lang="fr-FR" dirty="0"/>
              <a:t>spécifiques pour une sinusite (aigue) sont un état grippal, une rhinorrhée </a:t>
            </a:r>
            <a:r>
              <a:rPr lang="fr-FR" dirty="0" smtClean="0"/>
              <a:t>purulente, une </a:t>
            </a:r>
            <a:r>
              <a:rPr lang="fr-FR" dirty="0"/>
              <a:t>douleur à </a:t>
            </a:r>
            <a:r>
              <a:rPr lang="fr-FR" dirty="0" smtClean="0"/>
              <a:t>l’</a:t>
            </a:r>
            <a:r>
              <a:rPr lang="fr-FR" dirty="0" err="1" smtClean="0"/>
              <a:t>antéflexion</a:t>
            </a:r>
            <a:r>
              <a:rPr lang="fr-FR" dirty="0"/>
              <a:t>, une douleur unilatérale et des douleurs </a:t>
            </a:r>
            <a:r>
              <a:rPr lang="fr-FR" dirty="0" smtClean="0"/>
              <a:t>dentaires</a:t>
            </a:r>
          </a:p>
          <a:p>
            <a:pPr lvl="1">
              <a:buFontTx/>
              <a:buChar char="-"/>
            </a:pP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Méningite: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dirty="0"/>
              <a:t>Aiguë: la céphalée est souvent associée à un syndrome fébrile </a:t>
            </a:r>
            <a:r>
              <a:rPr lang="fr-FR" dirty="0" smtClean="0"/>
              <a:t>        et </a:t>
            </a:r>
            <a:r>
              <a:rPr lang="fr-FR" dirty="0"/>
              <a:t>à </a:t>
            </a:r>
            <a:r>
              <a:rPr lang="fr-FR" dirty="0" smtClean="0"/>
              <a:t>une raideur </a:t>
            </a:r>
            <a:r>
              <a:rPr lang="fr-FR" dirty="0"/>
              <a:t>de </a:t>
            </a:r>
            <a:r>
              <a:rPr lang="fr-FR" dirty="0" smtClean="0"/>
              <a:t>nuque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dirty="0" smtClean="0"/>
              <a:t>Chronique (tuberculeuse, néoplasique</a:t>
            </a:r>
            <a:r>
              <a:rPr lang="fr-FR" dirty="0"/>
              <a:t>…….):  </a:t>
            </a:r>
            <a:r>
              <a:rPr lang="fr-FR" dirty="0" smtClean="0"/>
              <a:t>les symptômes            de </a:t>
            </a:r>
            <a:r>
              <a:rPr lang="fr-FR" dirty="0"/>
              <a:t>méningite peuvent être discrets, la fièvre peut être absente. 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14157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990600"/>
          </a:xfrm>
        </p:spPr>
        <p:txBody>
          <a:bodyPr/>
          <a:lstStyle/>
          <a:p>
            <a:r>
              <a:rPr lang="fr-FR" dirty="0" smtClean="0"/>
              <a:t>III. Diagnostique étiologique: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4726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u="sng" dirty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 . Les céphalées secondaires:</a:t>
            </a:r>
          </a:p>
          <a:p>
            <a:pPr marL="0" indent="0">
              <a:buNone/>
            </a:pP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C. Les causes vasculaires: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b="1" u="sng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u="sng" dirty="0" smtClean="0"/>
              <a:t>L’hémorragie sous-arachnoïdienne:</a:t>
            </a:r>
          </a:p>
          <a:p>
            <a:pPr marL="0" indent="0">
              <a:buNone/>
            </a:pPr>
            <a:r>
              <a:rPr lang="fr-FR" dirty="0"/>
              <a:t>La présentation typique de l’HSA est </a:t>
            </a:r>
            <a:r>
              <a:rPr lang="fr-FR" dirty="0" smtClean="0"/>
              <a:t>une céphalée </a:t>
            </a:r>
            <a:r>
              <a:rPr lang="fr-FR" dirty="0"/>
              <a:t>violente de début brutal «en coup de tonnerre», pouvant s’associer </a:t>
            </a:r>
            <a:r>
              <a:rPr lang="fr-FR" dirty="0" smtClean="0"/>
              <a:t>    à une raideur de la nuque, des nausées et des vomissements, une photophobie, avec parfois perturbation </a:t>
            </a:r>
            <a:r>
              <a:rPr lang="fr-FR" dirty="0"/>
              <a:t>de l’état de conscience.</a:t>
            </a:r>
            <a:r>
              <a:rPr lang="fr-FR" b="1" u="sng" dirty="0"/>
              <a:t> </a:t>
            </a:r>
            <a:endParaRPr lang="fr-FR" b="1" u="sng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b="1" u="sng" dirty="0"/>
              <a:t> </a:t>
            </a:r>
            <a:r>
              <a:rPr lang="fr-FR" u="sng" dirty="0"/>
              <a:t>L</a:t>
            </a:r>
            <a:r>
              <a:rPr lang="fr-FR" u="sng" dirty="0" smtClean="0"/>
              <a:t>’hématome sous-dural:</a:t>
            </a:r>
          </a:p>
          <a:p>
            <a:pPr marL="0" indent="0">
              <a:buNone/>
            </a:pPr>
            <a:r>
              <a:rPr lang="fr-FR" dirty="0"/>
              <a:t>Il se présente sous forme de céphalées parfois sévères, plus ou </a:t>
            </a:r>
            <a:r>
              <a:rPr lang="fr-FR" dirty="0" smtClean="0"/>
              <a:t>moins localisées </a:t>
            </a:r>
            <a:r>
              <a:rPr lang="fr-FR" dirty="0"/>
              <a:t>au lieu de l’hématome; celui-ci peut se situer à l’opposé du </a:t>
            </a:r>
            <a:r>
              <a:rPr lang="fr-FR" dirty="0" smtClean="0"/>
              <a:t>traumatisme crânien</a:t>
            </a:r>
            <a:r>
              <a:rPr lang="fr-FR" dirty="0"/>
              <a:t>, le plus souvent dans la zone </a:t>
            </a:r>
            <a:r>
              <a:rPr lang="fr-FR" dirty="0" err="1"/>
              <a:t>fronto</a:t>
            </a:r>
            <a:r>
              <a:rPr lang="fr-FR" dirty="0"/>
              <a:t>-pariétale et s’associer à un déficit</a:t>
            </a:r>
          </a:p>
          <a:p>
            <a:pPr marL="0" indent="0">
              <a:buNone/>
            </a:pPr>
            <a:r>
              <a:rPr lang="fr-FR" dirty="0"/>
              <a:t>neurologique. 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32200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990600"/>
          </a:xfrm>
        </p:spPr>
        <p:txBody>
          <a:bodyPr/>
          <a:lstStyle/>
          <a:p>
            <a:r>
              <a:rPr lang="fr-FR" dirty="0" smtClean="0"/>
              <a:t>III. Diagnostique étiologique: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u="sng" dirty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 . Les céphalées secondaires:</a:t>
            </a:r>
          </a:p>
          <a:p>
            <a:pPr marL="0" indent="0">
              <a:buNone/>
            </a:pP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C. Les causes vasculaires: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u="sng" dirty="0" smtClean="0"/>
              <a:t>L’AVC:</a:t>
            </a:r>
          </a:p>
          <a:p>
            <a:pPr marL="0" indent="0">
              <a:buNone/>
            </a:pPr>
            <a:r>
              <a:rPr lang="fr-FR" dirty="0"/>
              <a:t>L’accident vasculaire cérébral qui est accompagné de céphalées dans environ 15% </a:t>
            </a:r>
            <a:r>
              <a:rPr lang="fr-FR" dirty="0" smtClean="0"/>
              <a:t>des cas</a:t>
            </a:r>
            <a:r>
              <a:rPr lang="fr-FR" dirty="0"/>
              <a:t>. </a:t>
            </a:r>
            <a:endParaRPr lang="fr-FR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u="sng" dirty="0"/>
              <a:t> </a:t>
            </a:r>
            <a:r>
              <a:rPr lang="fr-FR" u="sng" dirty="0" smtClean="0"/>
              <a:t>La dissection carotidienne:</a:t>
            </a:r>
          </a:p>
          <a:p>
            <a:pPr marL="0" indent="0">
              <a:buNone/>
            </a:pPr>
            <a:r>
              <a:rPr lang="fr-FR" dirty="0" smtClean="0"/>
              <a:t>Qui </a:t>
            </a:r>
            <a:r>
              <a:rPr lang="fr-FR" dirty="0"/>
              <a:t>peut survenir chez un sujet jeune après un traumatisme </a:t>
            </a:r>
            <a:r>
              <a:rPr lang="fr-FR" dirty="0" smtClean="0"/>
              <a:t>de la </a:t>
            </a:r>
            <a:r>
              <a:rPr lang="fr-FR" dirty="0"/>
              <a:t>région cervicale (15%) ou alors spontanément (85</a:t>
            </a:r>
            <a:r>
              <a:rPr lang="fr-FR" dirty="0" smtClean="0"/>
              <a:t>%). </a:t>
            </a:r>
          </a:p>
          <a:p>
            <a:pPr marL="0" indent="0">
              <a:buNone/>
            </a:pPr>
            <a:r>
              <a:rPr lang="fr-FR" dirty="0" smtClean="0"/>
              <a:t>La céphalée </a:t>
            </a:r>
            <a:r>
              <a:rPr lang="fr-FR" dirty="0"/>
              <a:t>est unilatérale, localisée dans la région </a:t>
            </a:r>
            <a:r>
              <a:rPr lang="fr-FR" dirty="0" err="1"/>
              <a:t>fronto</a:t>
            </a:r>
            <a:r>
              <a:rPr lang="fr-FR" dirty="0"/>
              <a:t>-orbitaire pouvant </a:t>
            </a:r>
            <a:r>
              <a:rPr lang="fr-FR" dirty="0" smtClean="0"/>
              <a:t>s’accompagner de </a:t>
            </a:r>
            <a:r>
              <a:rPr lang="fr-FR" dirty="0"/>
              <a:t>douleurs </a:t>
            </a:r>
            <a:r>
              <a:rPr lang="fr-FR" dirty="0" err="1"/>
              <a:t>latéro</a:t>
            </a:r>
            <a:r>
              <a:rPr lang="fr-FR" dirty="0"/>
              <a:t>-cervicales. 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418949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990600"/>
          </a:xfrm>
        </p:spPr>
        <p:txBody>
          <a:bodyPr/>
          <a:lstStyle/>
          <a:p>
            <a:r>
              <a:rPr lang="fr-FR" dirty="0" smtClean="0"/>
              <a:t>III. Diagnostique étiologique: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u="sng" dirty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 . Les céphalées secondaires:</a:t>
            </a:r>
          </a:p>
          <a:p>
            <a:pPr marL="0" indent="0">
              <a:buNone/>
            </a:pP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C. Les causes vasculaires: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b="1" u="sng" dirty="0" smtClean="0"/>
              <a:t> </a:t>
            </a:r>
            <a:r>
              <a:rPr lang="fr-FR" u="sng" dirty="0" smtClean="0"/>
              <a:t>La thrombose des sinus veineux:</a:t>
            </a:r>
          </a:p>
          <a:p>
            <a:r>
              <a:rPr lang="fr-FR" dirty="0" smtClean="0"/>
              <a:t>Clinique</a:t>
            </a:r>
            <a:r>
              <a:rPr lang="fr-FR" dirty="0"/>
              <a:t>: symptômes subaigus et </a:t>
            </a:r>
            <a:r>
              <a:rPr lang="fr-FR" dirty="0" smtClean="0"/>
              <a:t>fluctuants, </a:t>
            </a:r>
            <a:r>
              <a:rPr lang="fr-FR" dirty="0"/>
              <a:t>rarement aigus au début: céphalées +/- nausée/vomissements, vertiges plus tardivement ; déficit neurologique focal semblable à un AVC/AIT, crise d’épilepsie (jusqu’à 40% des cas), troubles de l’état de conscience, psychose, état confusionnel, </a:t>
            </a:r>
            <a:r>
              <a:rPr lang="fr-FR" dirty="0" err="1" smtClean="0"/>
              <a:t>méningisme</a:t>
            </a:r>
            <a:endParaRPr lang="fr-FR" dirty="0" smtClean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92800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II. Conduite du diagnostic clinique: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fr-FR" sz="2800" b="1" dirty="0" smtClean="0">
                <a:solidFill>
                  <a:schemeClr val="tx2">
                    <a:lumMod val="75000"/>
                  </a:schemeClr>
                </a:solidFill>
              </a:rPr>
              <a:t>L’interrogatoire:</a:t>
            </a:r>
          </a:p>
          <a:p>
            <a:pPr marL="0" indent="0">
              <a:buNone/>
            </a:pPr>
            <a:r>
              <a:rPr lang="fr-FR" dirty="0"/>
              <a:t>Les céphalées diffèrent </a:t>
            </a:r>
            <a:r>
              <a:rPr lang="fr-FR" dirty="0" smtClean="0"/>
              <a:t>par:</a:t>
            </a:r>
          </a:p>
          <a:p>
            <a:pPr>
              <a:buFontTx/>
              <a:buChar char="-"/>
            </a:pPr>
            <a:r>
              <a:rPr lang="fr-FR" dirty="0" smtClean="0"/>
              <a:t>leur </a:t>
            </a:r>
            <a:r>
              <a:rPr lang="fr-FR" dirty="0"/>
              <a:t>mode d’installation</a:t>
            </a:r>
            <a:r>
              <a:rPr lang="fr-FR" dirty="0" smtClean="0"/>
              <a:t>,</a:t>
            </a:r>
          </a:p>
          <a:p>
            <a:pPr>
              <a:buFontTx/>
              <a:buChar char="-"/>
            </a:pPr>
            <a:r>
              <a:rPr lang="fr-FR" dirty="0" smtClean="0"/>
              <a:t>leur </a:t>
            </a:r>
            <a:r>
              <a:rPr lang="fr-FR" dirty="0"/>
              <a:t>siège, </a:t>
            </a: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leur </a:t>
            </a:r>
            <a:r>
              <a:rPr lang="fr-FR" dirty="0"/>
              <a:t>type, </a:t>
            </a: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leur </a:t>
            </a:r>
            <a:r>
              <a:rPr lang="fr-FR" dirty="0"/>
              <a:t>intensité</a:t>
            </a:r>
            <a:r>
              <a:rPr lang="fr-FR" dirty="0" smtClean="0"/>
              <a:t>,</a:t>
            </a:r>
          </a:p>
          <a:p>
            <a:pPr>
              <a:buFontTx/>
              <a:buChar char="-"/>
            </a:pPr>
            <a:r>
              <a:rPr lang="fr-FR" dirty="0" smtClean="0"/>
              <a:t>leur </a:t>
            </a:r>
            <a:r>
              <a:rPr lang="fr-FR" dirty="0"/>
              <a:t>mode évolutif</a:t>
            </a:r>
            <a:r>
              <a:rPr lang="fr-FR" dirty="0" smtClean="0"/>
              <a:t>,</a:t>
            </a:r>
          </a:p>
          <a:p>
            <a:pPr>
              <a:buFontTx/>
              <a:buChar char="-"/>
            </a:pPr>
            <a:r>
              <a:rPr lang="fr-FR" dirty="0" smtClean="0"/>
              <a:t>les </a:t>
            </a:r>
            <a:r>
              <a:rPr lang="fr-FR" dirty="0"/>
              <a:t>facteurs qui les provoquent et ceux qui les </a:t>
            </a:r>
            <a:r>
              <a:rPr lang="fr-FR" dirty="0" smtClean="0"/>
              <a:t>améliorent,</a:t>
            </a:r>
          </a:p>
          <a:p>
            <a:pPr>
              <a:buFontTx/>
              <a:buChar char="-"/>
            </a:pPr>
            <a:r>
              <a:rPr lang="fr-FR" dirty="0" smtClean="0"/>
              <a:t>les </a:t>
            </a:r>
            <a:r>
              <a:rPr lang="fr-FR" dirty="0"/>
              <a:t>signes </a:t>
            </a:r>
            <a:r>
              <a:rPr lang="fr-FR" dirty="0" smtClean="0"/>
              <a:t>d’accompagnement</a:t>
            </a:r>
          </a:p>
          <a:p>
            <a:pPr marL="0" indent="0">
              <a:buNone/>
            </a:pPr>
            <a:r>
              <a:rPr lang="fr-FR" b="1" dirty="0" smtClean="0">
                <a:solidFill>
                  <a:srgbClr val="FF0000"/>
                </a:solidFill>
              </a:rPr>
              <a:t>L’interrogatoire</a:t>
            </a:r>
            <a:r>
              <a:rPr lang="fr-FR" b="1" dirty="0">
                <a:solidFill>
                  <a:srgbClr val="FF0000"/>
                </a:solidFill>
              </a:rPr>
              <a:t>, pièce maîtresse du diagnostic doit, méthodiquement, </a:t>
            </a:r>
            <a:r>
              <a:rPr lang="fr-FR" b="1" dirty="0" smtClean="0">
                <a:solidFill>
                  <a:srgbClr val="FF0000"/>
                </a:solidFill>
              </a:rPr>
              <a:t>rechercher </a:t>
            </a:r>
            <a:r>
              <a:rPr lang="fr-FR" b="1" dirty="0">
                <a:solidFill>
                  <a:srgbClr val="FF0000"/>
                </a:solidFill>
              </a:rPr>
              <a:t>ces éléments.</a:t>
            </a:r>
            <a:endParaRPr lang="fr-FR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1213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990600"/>
          </a:xfrm>
        </p:spPr>
        <p:txBody>
          <a:bodyPr/>
          <a:lstStyle/>
          <a:p>
            <a:r>
              <a:rPr lang="fr-FR" dirty="0" smtClean="0"/>
              <a:t>III. Diagnostique étiologique: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u="sng" dirty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 . Les céphalées secondaires:</a:t>
            </a:r>
          </a:p>
          <a:p>
            <a:pPr marL="0" indent="0">
              <a:buNone/>
            </a:pP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C. Les causes vasculaires: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b="1" u="sng" dirty="0" smtClean="0"/>
              <a:t> L’artérite à cellules géantes:</a:t>
            </a:r>
          </a:p>
          <a:p>
            <a:pPr marL="0" indent="0">
              <a:buNone/>
            </a:pPr>
            <a:r>
              <a:rPr lang="fr-FR" dirty="0" smtClean="0"/>
              <a:t>L’artérite </a:t>
            </a:r>
            <a:r>
              <a:rPr lang="fr-FR" dirty="0"/>
              <a:t>temporale de Horton apparaît habituellement après 50 ans 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r>
              <a:rPr lang="fr-FR" dirty="0" smtClean="0"/>
              <a:t>Typiquement</a:t>
            </a:r>
            <a:r>
              <a:rPr lang="fr-FR" dirty="0"/>
              <a:t>, la </a:t>
            </a:r>
            <a:r>
              <a:rPr lang="fr-FR" dirty="0" smtClean="0"/>
              <a:t>céphalée </a:t>
            </a:r>
            <a:r>
              <a:rPr lang="fr-FR" dirty="0"/>
              <a:t>a </a:t>
            </a:r>
            <a:r>
              <a:rPr lang="fr-FR" dirty="0" smtClean="0"/>
              <a:t>les caractéristiques </a:t>
            </a:r>
            <a:r>
              <a:rPr lang="fr-FR" dirty="0"/>
              <a:t>suivantes: intense, diurne et nocturne, empêchant le sommeil, </a:t>
            </a:r>
            <a:r>
              <a:rPr lang="fr-FR" dirty="0" smtClean="0"/>
              <a:t>ne répondant </a:t>
            </a:r>
            <a:r>
              <a:rPr lang="fr-FR" dirty="0"/>
              <a:t>pas aux antalgiques classiques, de localisation temporale et au niveau du </a:t>
            </a:r>
            <a:r>
              <a:rPr lang="fr-FR" dirty="0" smtClean="0"/>
              <a:t>cuir chevelu</a:t>
            </a:r>
            <a:r>
              <a:rPr lang="fr-FR" dirty="0"/>
              <a:t>. La douleur est classiquement décrite comme superficielle par les patients, </a:t>
            </a:r>
            <a:r>
              <a:rPr lang="fr-FR" dirty="0" smtClean="0"/>
              <a:t>  et elle peut </a:t>
            </a:r>
            <a:r>
              <a:rPr lang="fr-FR" dirty="0"/>
              <a:t>s’associer à une claudication de la mâchoire</a:t>
            </a:r>
            <a:r>
              <a:rPr lang="fr-FR" b="1" u="sng" dirty="0"/>
              <a:t> </a:t>
            </a:r>
            <a:endParaRPr lang="fr-FR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107845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990600"/>
          </a:xfrm>
        </p:spPr>
        <p:txBody>
          <a:bodyPr/>
          <a:lstStyle/>
          <a:p>
            <a:r>
              <a:rPr lang="fr-FR" dirty="0" smtClean="0"/>
              <a:t>III. Diagnostique étiologique: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u="sng" dirty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 . Les céphalées secondaires:</a:t>
            </a:r>
          </a:p>
          <a:p>
            <a:pPr marL="0" indent="0">
              <a:buNone/>
            </a:pPr>
            <a:r>
              <a:rPr lang="fr-FR" b="1" u="sng" dirty="0">
                <a:solidFill>
                  <a:schemeClr val="tx2">
                    <a:lumMod val="75000"/>
                  </a:schemeClr>
                </a:solidFill>
              </a:rPr>
              <a:t>D</a:t>
            </a: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. Les causes médicamenteuses: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 De très nombreux médicaments peuvent occasionner des céphalées (</a:t>
            </a:r>
            <a:r>
              <a:rPr lang="fr-FR" dirty="0" err="1"/>
              <a:t>p.ex</a:t>
            </a:r>
            <a:r>
              <a:rPr lang="fr-FR" dirty="0"/>
              <a:t> </a:t>
            </a:r>
            <a:r>
              <a:rPr lang="fr-FR" dirty="0" smtClean="0"/>
              <a:t>les contraceptifs </a:t>
            </a:r>
            <a:r>
              <a:rPr lang="fr-FR" dirty="0"/>
              <a:t>oraux, la </a:t>
            </a:r>
            <a:r>
              <a:rPr lang="fr-FR" dirty="0" err="1" smtClean="0"/>
              <a:t>digoxine</a:t>
            </a:r>
            <a:r>
              <a:rPr lang="fr-FR" dirty="0" smtClean="0"/>
              <a:t>, </a:t>
            </a:r>
            <a:r>
              <a:rPr lang="fr-FR" dirty="0"/>
              <a:t>les dérivés nitrés, les anticalciques</a:t>
            </a:r>
            <a:r>
              <a:rPr lang="fr-FR" dirty="0" smtClean="0"/>
              <a:t>).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Le sevrage </a:t>
            </a:r>
            <a:r>
              <a:rPr lang="fr-FR" dirty="0"/>
              <a:t>de nombreux médicaments ou d’autres substances peut également </a:t>
            </a:r>
            <a:r>
              <a:rPr lang="fr-FR" dirty="0" smtClean="0"/>
              <a:t>engendrer des </a:t>
            </a:r>
            <a:r>
              <a:rPr lang="fr-FR" dirty="0"/>
              <a:t>céphalées secondaires. </a:t>
            </a:r>
            <a:endParaRPr lang="fr-FR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Finalement</a:t>
            </a:r>
            <a:r>
              <a:rPr lang="fr-FR" dirty="0"/>
              <a:t>, l’abus médicamenteux (tous les antalgiques, </a:t>
            </a:r>
            <a:r>
              <a:rPr lang="fr-FR" dirty="0" smtClean="0"/>
              <a:t>les barbituriques</a:t>
            </a:r>
            <a:r>
              <a:rPr lang="fr-FR" dirty="0"/>
              <a:t>, les dérivés de l’ergot, les </a:t>
            </a:r>
            <a:r>
              <a:rPr lang="fr-FR" dirty="0" err="1"/>
              <a:t>triptans</a:t>
            </a:r>
            <a:r>
              <a:rPr lang="fr-FR" dirty="0"/>
              <a:t>, la caféine ou la théine) peut </a:t>
            </a:r>
            <a:r>
              <a:rPr lang="fr-FR" dirty="0" smtClean="0"/>
              <a:t>aussi contribuer </a:t>
            </a:r>
            <a:r>
              <a:rPr lang="fr-FR" dirty="0"/>
              <a:t>à entretenir/aggraver une céphalée primaire</a:t>
            </a:r>
            <a:r>
              <a:rPr lang="fr-FR" b="1" dirty="0"/>
              <a:t>. </a:t>
            </a:r>
            <a:endParaRPr lang="fr-FR" b="1" dirty="0" smtClean="0"/>
          </a:p>
        </p:txBody>
      </p:sp>
    </p:spTree>
    <p:extLst>
      <p:ext uri="{BB962C8B-B14F-4D97-AF65-F5344CB8AC3E}">
        <p14:creationId xmlns:p14="http://schemas.microsoft.com/office/powerpoint/2010/main" val="36287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990600"/>
          </a:xfrm>
        </p:spPr>
        <p:txBody>
          <a:bodyPr/>
          <a:lstStyle/>
          <a:p>
            <a:r>
              <a:rPr lang="fr-FR" dirty="0" smtClean="0"/>
              <a:t>III. Diagnostique étiologique: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u="sng" dirty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 . Les céphalées secondaires:</a:t>
            </a:r>
          </a:p>
          <a:p>
            <a:pPr marL="0" indent="0">
              <a:buNone/>
            </a:pP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E. Les causes </a:t>
            </a:r>
            <a:r>
              <a:rPr lang="fr-FR" b="1" u="sng" dirty="0" err="1" smtClean="0">
                <a:solidFill>
                  <a:schemeClr val="tx2">
                    <a:lumMod val="75000"/>
                  </a:schemeClr>
                </a:solidFill>
              </a:rPr>
              <a:t>ostéoarticulaires</a:t>
            </a: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 Des douleurs </a:t>
            </a:r>
            <a:r>
              <a:rPr lang="fr-FR" dirty="0" err="1" smtClean="0"/>
              <a:t>cervicogènes</a:t>
            </a:r>
            <a:r>
              <a:rPr lang="fr-FR" dirty="0" smtClean="0"/>
              <a:t>: </a:t>
            </a:r>
            <a:r>
              <a:rPr lang="fr-FR" dirty="0"/>
              <a:t>Toute pathologie de la colonne cervicale, entre autres </a:t>
            </a:r>
            <a:r>
              <a:rPr lang="fr-FR" dirty="0" smtClean="0"/>
              <a:t>les malformations </a:t>
            </a:r>
            <a:r>
              <a:rPr lang="fr-FR" dirty="0"/>
              <a:t>de la charnière occipitale, peut entraîner des céphalées</a:t>
            </a:r>
            <a:r>
              <a:rPr lang="fr-FR" dirty="0" smtClean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Le syndrome </a:t>
            </a:r>
            <a:r>
              <a:rPr lang="fr-FR" dirty="0" err="1" smtClean="0"/>
              <a:t>algo</a:t>
            </a:r>
            <a:r>
              <a:rPr lang="fr-FR" dirty="0" smtClean="0"/>
              <a:t>-dysfonctionnel de l’articulation mandibulaire (SADAM). Une douleur souvent unilatérale de l’articulation temporo-mandibulaire (pré-auriculaire ou auriculaire), typiquement exacerbée par la mastication et irradiant vers la face ou la tempe est classiquement retrouvée. On trouve parfois un blocage ou des anomalies de l’ouverture-fermeture de la bouche, de même qu’un trouble de l’occlusion dentaire. </a:t>
            </a:r>
            <a:endParaRPr lang="fr-FR" b="1" dirty="0" smtClean="0"/>
          </a:p>
        </p:txBody>
      </p:sp>
    </p:spTree>
    <p:extLst>
      <p:ext uri="{BB962C8B-B14F-4D97-AF65-F5344CB8AC3E}">
        <p14:creationId xmlns:p14="http://schemas.microsoft.com/office/powerpoint/2010/main" val="359217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990600"/>
          </a:xfrm>
        </p:spPr>
        <p:txBody>
          <a:bodyPr/>
          <a:lstStyle/>
          <a:p>
            <a:r>
              <a:rPr lang="fr-FR" dirty="0" smtClean="0"/>
              <a:t>III. Diagnostique étiologique: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u="sng" dirty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 . Les céphalées secondaires:</a:t>
            </a:r>
          </a:p>
          <a:p>
            <a:pPr marL="0" indent="0">
              <a:buNone/>
            </a:pPr>
            <a:r>
              <a:rPr lang="fr-FR" b="1" u="sng" dirty="0" smtClean="0">
                <a:solidFill>
                  <a:schemeClr val="tx2">
                    <a:lumMod val="75000"/>
                  </a:schemeClr>
                </a:solidFill>
              </a:rPr>
              <a:t>F. Les autres causes: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L’hypertension </a:t>
            </a:r>
            <a:r>
              <a:rPr lang="fr-FR" dirty="0"/>
              <a:t>intracrânienne </a:t>
            </a:r>
            <a:r>
              <a:rPr lang="fr-FR" dirty="0" smtClean="0"/>
              <a:t>idiopathique: elle survient </a:t>
            </a:r>
            <a:r>
              <a:rPr lang="fr-FR" dirty="0"/>
              <a:t>le plus </a:t>
            </a:r>
            <a:r>
              <a:rPr lang="fr-FR" dirty="0" smtClean="0"/>
              <a:t>fréquemment chez </a:t>
            </a:r>
            <a:r>
              <a:rPr lang="fr-FR" dirty="0"/>
              <a:t>des jeunes patientes obèses qui se présentent avec </a:t>
            </a:r>
            <a:r>
              <a:rPr lang="fr-FR" dirty="0" smtClean="0"/>
              <a:t>céphalées, acouphènes, obscurcissement </a:t>
            </a:r>
            <a:r>
              <a:rPr lang="fr-FR" dirty="0"/>
              <a:t>visuel transitoire, diplopie. </a:t>
            </a:r>
            <a:endParaRPr lang="fr-FR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Le </a:t>
            </a:r>
            <a:r>
              <a:rPr lang="fr-FR" dirty="0"/>
              <a:t>glaucome aigu. L’augmentation brusque de la pression intraoculaire </a:t>
            </a:r>
            <a:r>
              <a:rPr lang="fr-FR" dirty="0" smtClean="0"/>
              <a:t>s’accompagne d’une </a:t>
            </a:r>
            <a:r>
              <a:rPr lang="fr-FR" dirty="0"/>
              <a:t>pupille peu réactive et de douleurs oculaires pulsatiles très intenses, </a:t>
            </a:r>
            <a:r>
              <a:rPr lang="fr-FR" dirty="0" smtClean="0"/>
              <a:t>d’une diminution </a:t>
            </a:r>
            <a:r>
              <a:rPr lang="fr-FR" dirty="0"/>
              <a:t>rapide de l’acuité visuelle, de nausées et vomissements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6753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fr-FR" dirty="0" smtClean="0"/>
              <a:t>En </a:t>
            </a:r>
            <a:r>
              <a:rPr lang="fr-FR" dirty="0"/>
              <a:t>médecine de premier recours, la présence de céphalées nécessite rarement </a:t>
            </a:r>
            <a:r>
              <a:rPr lang="fr-FR" dirty="0" smtClean="0"/>
              <a:t>des investigations </a:t>
            </a:r>
            <a:r>
              <a:rPr lang="fr-FR" dirty="0"/>
              <a:t>étant donné qu’elles sont le plus souvent primaires ou secondaires à </a:t>
            </a:r>
            <a:r>
              <a:rPr lang="fr-FR" dirty="0" smtClean="0"/>
              <a:t>des infections </a:t>
            </a:r>
            <a:r>
              <a:rPr lang="fr-FR" dirty="0"/>
              <a:t>des voies respiratoires supérieures. La recherche des signes d’alarme ou de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dirty="0" err="1"/>
              <a:t>red</a:t>
            </a:r>
            <a:r>
              <a:rPr lang="fr-FR" dirty="0"/>
              <a:t> flags </a:t>
            </a:r>
            <a:r>
              <a:rPr lang="fr-FR" dirty="0" smtClean="0"/>
              <a:t>est </a:t>
            </a:r>
            <a:r>
              <a:rPr lang="fr-FR" dirty="0"/>
              <a:t>néanmoins indispensable. </a:t>
            </a:r>
          </a:p>
          <a:p>
            <a:pPr marL="0" indent="0">
              <a:lnSpc>
                <a:spcPct val="150000"/>
              </a:lnSpc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6054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90600"/>
          </a:xfrm>
        </p:spPr>
        <p:txBody>
          <a:bodyPr/>
          <a:lstStyle/>
          <a:p>
            <a:r>
              <a:rPr lang="fr-FR" dirty="0" smtClean="0"/>
              <a:t>II. Conduite du diagnostic clinique: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507288" cy="5064224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fr-FR" sz="2800" b="1" dirty="0" smtClean="0">
                <a:solidFill>
                  <a:schemeClr val="tx2">
                    <a:lumMod val="75000"/>
                  </a:schemeClr>
                </a:solidFill>
              </a:rPr>
              <a:t>L’interrogatoire: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800" dirty="0" smtClean="0"/>
              <a:t> </a:t>
            </a:r>
            <a:r>
              <a:rPr lang="fr-FR" sz="2800" u="sng" dirty="0" smtClean="0"/>
              <a:t>Les caractéristiques de la douleur:</a:t>
            </a:r>
          </a:p>
          <a:p>
            <a:pPr>
              <a:buFontTx/>
              <a:buChar char="-"/>
            </a:pPr>
            <a:r>
              <a:rPr lang="fr-FR" b="1" dirty="0" smtClean="0"/>
              <a:t>Mode </a:t>
            </a:r>
            <a:r>
              <a:rPr lang="fr-FR" b="1" dirty="0"/>
              <a:t>d’installation</a:t>
            </a:r>
            <a:r>
              <a:rPr lang="fr-FR" dirty="0"/>
              <a:t>: </a:t>
            </a:r>
            <a:endParaRPr lang="fr-FR" dirty="0" smtClean="0"/>
          </a:p>
          <a:p>
            <a:pPr lvl="1"/>
            <a:r>
              <a:rPr lang="fr-FR" dirty="0" smtClean="0"/>
              <a:t>depuis </a:t>
            </a:r>
            <a:r>
              <a:rPr lang="fr-FR" dirty="0"/>
              <a:t>quand avez-vous mal à la </a:t>
            </a:r>
            <a:r>
              <a:rPr lang="fr-FR" dirty="0" smtClean="0"/>
              <a:t>tête </a:t>
            </a:r>
            <a:r>
              <a:rPr lang="fr-FR" dirty="0"/>
              <a:t>? (années, mois, jours, </a:t>
            </a:r>
            <a:r>
              <a:rPr lang="fr-FR" dirty="0" smtClean="0"/>
              <a:t>…),</a:t>
            </a:r>
          </a:p>
          <a:p>
            <a:pPr lvl="1"/>
            <a:r>
              <a:rPr lang="fr-FR" dirty="0" smtClean="0"/>
              <a:t>en </a:t>
            </a:r>
            <a:r>
              <a:rPr lang="fr-FR" dirty="0"/>
              <a:t>combien de temps s’installe votre douleur ? (secondes, minutes, heures)</a:t>
            </a:r>
            <a:endParaRPr lang="fr-FR" dirty="0" smtClean="0"/>
          </a:p>
          <a:p>
            <a:pPr>
              <a:buFontTx/>
              <a:buChar char="-"/>
            </a:pPr>
            <a:r>
              <a:rPr lang="fr-FR" b="1" dirty="0"/>
              <a:t>Siège: </a:t>
            </a:r>
            <a:r>
              <a:rPr lang="fr-FR" dirty="0"/>
              <a:t>Où siège votre douleur (unilatérale, diffuse …) ?  </a:t>
            </a:r>
          </a:p>
          <a:p>
            <a:pPr>
              <a:buFontTx/>
              <a:buChar char="-"/>
            </a:pPr>
            <a:r>
              <a:rPr lang="fr-FR" b="1" dirty="0"/>
              <a:t>Type:  </a:t>
            </a:r>
            <a:r>
              <a:rPr lang="fr-FR" dirty="0" smtClean="0"/>
              <a:t>à </a:t>
            </a:r>
            <a:r>
              <a:rPr lang="fr-FR" dirty="0"/>
              <a:t>quoi ressemble votre douleur ? </a:t>
            </a:r>
            <a:r>
              <a:rPr lang="fr-FR" dirty="0" smtClean="0"/>
              <a:t>  (</a:t>
            </a:r>
            <a:r>
              <a:rPr lang="fr-FR" dirty="0"/>
              <a:t>pulsatile, continue, </a:t>
            </a:r>
            <a:r>
              <a:rPr lang="fr-FR" dirty="0" smtClean="0"/>
              <a:t>décharge électrique…)</a:t>
            </a:r>
            <a:endParaRPr lang="fr-FR" dirty="0"/>
          </a:p>
          <a:p>
            <a:pPr>
              <a:buFontTx/>
              <a:buChar char="-"/>
            </a:pPr>
            <a:r>
              <a:rPr lang="fr-FR" b="1" dirty="0" smtClean="0"/>
              <a:t>Intensité:</a:t>
            </a:r>
            <a:r>
              <a:rPr lang="fr-FR" dirty="0" smtClean="0"/>
              <a:t> quelle </a:t>
            </a:r>
            <a:r>
              <a:rPr lang="fr-FR" dirty="0"/>
              <a:t>est l’intensité de cette douleur sur une échelle de 0 à 10 ? (0 : pas </a:t>
            </a:r>
            <a:r>
              <a:rPr lang="fr-FR" dirty="0" smtClean="0"/>
              <a:t>de douleur</a:t>
            </a:r>
            <a:r>
              <a:rPr lang="fr-FR" dirty="0"/>
              <a:t>, 10 : douleur insupportable) </a:t>
            </a:r>
          </a:p>
          <a:p>
            <a:pPr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534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90600"/>
          </a:xfrm>
        </p:spPr>
        <p:txBody>
          <a:bodyPr/>
          <a:lstStyle/>
          <a:p>
            <a:r>
              <a:rPr lang="fr-FR" dirty="0" smtClean="0"/>
              <a:t>II. Conduite du diagnostic clinique: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507288" cy="5517232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fr-FR" sz="2800" b="1" dirty="0" smtClean="0">
                <a:solidFill>
                  <a:schemeClr val="tx2">
                    <a:lumMod val="75000"/>
                  </a:schemeClr>
                </a:solidFill>
              </a:rPr>
              <a:t>L’interrogatoire: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800" dirty="0" smtClean="0"/>
              <a:t> </a:t>
            </a:r>
            <a:r>
              <a:rPr lang="fr-FR" sz="2800" u="sng" dirty="0" smtClean="0"/>
              <a:t>Les caractéristiques de la douleur:</a:t>
            </a:r>
          </a:p>
          <a:p>
            <a:pPr>
              <a:buFontTx/>
              <a:buChar char="-"/>
            </a:pPr>
            <a:endParaRPr lang="fr-FR" b="1" dirty="0" smtClean="0"/>
          </a:p>
          <a:p>
            <a:pPr>
              <a:buFontTx/>
              <a:buChar char="-"/>
            </a:pPr>
            <a:r>
              <a:rPr lang="fr-FR" b="1" dirty="0" smtClean="0"/>
              <a:t>Mode évolutif</a:t>
            </a:r>
            <a:r>
              <a:rPr lang="fr-FR" dirty="0" smtClean="0"/>
              <a:t>: </a:t>
            </a:r>
          </a:p>
          <a:p>
            <a:pPr lvl="1"/>
            <a:r>
              <a:rPr lang="fr-FR" sz="2400" dirty="0" smtClean="0"/>
              <a:t>Avez-vous </a:t>
            </a:r>
            <a:r>
              <a:rPr lang="fr-FR" sz="2400" dirty="0"/>
              <a:t>mal tous les jours </a:t>
            </a:r>
            <a:r>
              <a:rPr lang="fr-FR" sz="2400" dirty="0" smtClean="0"/>
              <a:t>? </a:t>
            </a:r>
          </a:p>
          <a:p>
            <a:pPr lvl="1"/>
            <a:r>
              <a:rPr lang="fr-FR" sz="2400" dirty="0" smtClean="0"/>
              <a:t>Vos </a:t>
            </a:r>
            <a:r>
              <a:rPr lang="fr-FR" sz="2400" dirty="0"/>
              <a:t>maux </a:t>
            </a:r>
            <a:r>
              <a:rPr lang="fr-FR" sz="2400" dirty="0" smtClean="0"/>
              <a:t>de </a:t>
            </a:r>
            <a:r>
              <a:rPr lang="fr-FR" sz="2400" dirty="0"/>
              <a:t>tête évoluent-ils par crises (périodes où vous avez </a:t>
            </a:r>
            <a:r>
              <a:rPr lang="fr-FR" sz="2400" dirty="0" smtClean="0"/>
              <a:t>mal, entrecoupées </a:t>
            </a:r>
            <a:r>
              <a:rPr lang="fr-FR" sz="2400" dirty="0"/>
              <a:t>de périodes où vous ne ressentez rien, ou existe-t-il un </a:t>
            </a:r>
            <a:r>
              <a:rPr lang="fr-FR" sz="2400" dirty="0" smtClean="0"/>
              <a:t>fond douloureux </a:t>
            </a:r>
            <a:r>
              <a:rPr lang="fr-FR" sz="2400" dirty="0"/>
              <a:t>continu) ? </a:t>
            </a:r>
            <a:r>
              <a:rPr lang="fr-FR" sz="2400" dirty="0" smtClean="0"/>
              <a:t> </a:t>
            </a:r>
          </a:p>
          <a:p>
            <a:pPr lvl="1"/>
            <a:r>
              <a:rPr lang="fr-FR" sz="2400" dirty="0" smtClean="0"/>
              <a:t>Avec </a:t>
            </a:r>
            <a:r>
              <a:rPr lang="fr-FR" sz="2400" dirty="0"/>
              <a:t>quelle fréquence se produisent les crises: plusieurs par an, mois, jour ? </a:t>
            </a:r>
            <a:endParaRPr lang="fr-FR" sz="2400" dirty="0" smtClean="0"/>
          </a:p>
          <a:p>
            <a:pPr lvl="1"/>
            <a:r>
              <a:rPr lang="fr-FR" sz="2400" dirty="0" smtClean="0"/>
              <a:t>Pouvez-vous </a:t>
            </a:r>
            <a:r>
              <a:rPr lang="fr-FR" sz="2400" dirty="0"/>
              <a:t>en évaluer le nombre ?</a:t>
            </a:r>
          </a:p>
          <a:p>
            <a:pPr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523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90600"/>
          </a:xfrm>
        </p:spPr>
        <p:txBody>
          <a:bodyPr/>
          <a:lstStyle/>
          <a:p>
            <a:r>
              <a:rPr lang="fr-FR" dirty="0" smtClean="0"/>
              <a:t>II. Conduite du diagnostic clinique: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507288" cy="5517232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fr-FR" sz="2800" b="1" dirty="0" smtClean="0">
                <a:solidFill>
                  <a:schemeClr val="tx2">
                    <a:lumMod val="75000"/>
                  </a:schemeClr>
                </a:solidFill>
              </a:rPr>
              <a:t>L’interrogatoire: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800" dirty="0" smtClean="0"/>
              <a:t> </a:t>
            </a:r>
            <a:r>
              <a:rPr lang="fr-FR" sz="2800" u="sng" dirty="0" smtClean="0"/>
              <a:t>Les caractéristiques de la douleur:</a:t>
            </a:r>
          </a:p>
          <a:p>
            <a:pPr>
              <a:buFontTx/>
              <a:buChar char="-"/>
            </a:pPr>
            <a:endParaRPr lang="fr-FR" b="1" dirty="0" smtClean="0"/>
          </a:p>
          <a:p>
            <a:pPr>
              <a:buFontTx/>
              <a:buChar char="-"/>
            </a:pPr>
            <a:r>
              <a:rPr lang="fr-FR" b="1" dirty="0" smtClean="0"/>
              <a:t>Les </a:t>
            </a:r>
            <a:r>
              <a:rPr lang="fr-FR" b="1" dirty="0"/>
              <a:t>facteurs qui les provoquent et ceux qui les </a:t>
            </a:r>
            <a:r>
              <a:rPr lang="fr-FR" b="1" dirty="0" smtClean="0"/>
              <a:t>améliorent: </a:t>
            </a:r>
          </a:p>
          <a:p>
            <a:pPr lvl="1"/>
            <a:r>
              <a:rPr lang="fr-FR" sz="2400" dirty="0"/>
              <a:t>La douleur augmente-t-elle à l’exercice physique </a:t>
            </a:r>
            <a:r>
              <a:rPr lang="fr-FR" sz="2400" dirty="0" smtClean="0"/>
              <a:t>                    de </a:t>
            </a:r>
            <a:r>
              <a:rPr lang="fr-FR" sz="2400" dirty="0"/>
              <a:t>routine ? (par exemple la montée des escaliers</a:t>
            </a:r>
            <a:r>
              <a:rPr lang="fr-FR" sz="2400" dirty="0" smtClean="0"/>
              <a:t>). </a:t>
            </a:r>
          </a:p>
          <a:p>
            <a:pPr lvl="1"/>
            <a:r>
              <a:rPr lang="fr-FR" sz="2400" dirty="0" smtClean="0"/>
              <a:t>Quels </a:t>
            </a:r>
            <a:r>
              <a:rPr lang="fr-FR" sz="2400" dirty="0"/>
              <a:t>sont les facteurs qui peuvent déclencher cette douleur, l’aggraver ou au contraire l’améliorer ? </a:t>
            </a:r>
          </a:p>
          <a:p>
            <a:pPr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2269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990600"/>
          </a:xfrm>
        </p:spPr>
        <p:txBody>
          <a:bodyPr/>
          <a:lstStyle/>
          <a:p>
            <a:r>
              <a:rPr lang="fr-FR" dirty="0" smtClean="0"/>
              <a:t>II. Conduite du diagnostic clinique: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280248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fr-FR" sz="2600" b="1" dirty="0" smtClean="0">
                <a:solidFill>
                  <a:schemeClr val="tx2">
                    <a:lumMod val="75000"/>
                  </a:schemeClr>
                </a:solidFill>
              </a:rPr>
              <a:t>L’interrogatoire:</a:t>
            </a:r>
          </a:p>
          <a:p>
            <a:pPr marL="0" indent="0">
              <a:buNone/>
            </a:pPr>
            <a:endParaRPr lang="fr-FR" sz="2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2600" b="1" dirty="0" smtClean="0"/>
              <a:t> Les signes d’accompagnement: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fr-FR" dirty="0" smtClean="0"/>
              <a:t> </a:t>
            </a:r>
            <a:r>
              <a:rPr lang="fr-FR" dirty="0"/>
              <a:t>• La douleur est-elle accompagnée de nausées </a:t>
            </a:r>
            <a:r>
              <a:rPr lang="fr-FR" dirty="0" smtClean="0"/>
              <a:t>                                   ou </a:t>
            </a:r>
            <a:r>
              <a:rPr lang="fr-FR" dirty="0"/>
              <a:t>vomissements ?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fr-FR" dirty="0"/>
              <a:t>• La douleur est-elle accompagnée d’une gêne à la lumière, aux bruits ?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fr-FR" dirty="0"/>
              <a:t>• Avez-vous remarqué des signes accompagnant votre douleur tels </a:t>
            </a:r>
            <a:r>
              <a:rPr lang="fr-FR" dirty="0" smtClean="0"/>
              <a:t>qu’un larmoiement</a:t>
            </a:r>
            <a:r>
              <a:rPr lang="fr-FR" dirty="0"/>
              <a:t>, une rougeur de l’œil, un gonflement de la paupière </a:t>
            </a:r>
            <a:r>
              <a:rPr lang="fr-FR" dirty="0" err="1"/>
              <a:t>etc</a:t>
            </a:r>
            <a:r>
              <a:rPr lang="fr-FR" dirty="0"/>
              <a:t> </a:t>
            </a:r>
            <a:r>
              <a:rPr lang="fr-FR" dirty="0" smtClean="0"/>
              <a:t>?…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4015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350168"/>
            <a:ext cx="8229600" cy="990600"/>
          </a:xfrm>
        </p:spPr>
        <p:txBody>
          <a:bodyPr/>
          <a:lstStyle/>
          <a:p>
            <a:r>
              <a:rPr lang="fr-FR" dirty="0" smtClean="0"/>
              <a:t>II. Conduite du diagnostic clinique: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33128"/>
            <a:ext cx="8507288" cy="5280248"/>
          </a:xfrm>
        </p:spPr>
        <p:txBody>
          <a:bodyPr>
            <a:normAutofit fontScale="92500"/>
          </a:bodyPr>
          <a:lstStyle/>
          <a:p>
            <a:pPr marL="457200" indent="-457200">
              <a:buAutoNum type="arabicPeriod"/>
            </a:pPr>
            <a:r>
              <a:rPr lang="fr-FR" b="1" dirty="0" smtClean="0">
                <a:solidFill>
                  <a:schemeClr val="tx2">
                    <a:lumMod val="75000"/>
                  </a:schemeClr>
                </a:solidFill>
              </a:rPr>
              <a:t>L’interrogatoire:</a:t>
            </a:r>
          </a:p>
          <a:p>
            <a:pPr marL="0" indent="0">
              <a:buNone/>
            </a:pPr>
            <a:endParaRPr lang="fr-FR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/>
              <a:t> Les signes d’accompagnement: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fr-FR" dirty="0" smtClean="0"/>
              <a:t> </a:t>
            </a:r>
            <a:r>
              <a:rPr lang="fr-FR" dirty="0"/>
              <a:t>• </a:t>
            </a:r>
            <a:r>
              <a:rPr lang="fr-FR" dirty="0" smtClean="0"/>
              <a:t> </a:t>
            </a:r>
            <a:r>
              <a:rPr lang="fr-FR" dirty="0"/>
              <a:t>La douleur est-elle déclenchée dans certaines conditions : contact, froid, </a:t>
            </a:r>
            <a:r>
              <a:rPr lang="fr-FR" dirty="0" smtClean="0"/>
              <a:t>chaud, ingestion </a:t>
            </a:r>
            <a:r>
              <a:rPr lang="fr-FR" dirty="0"/>
              <a:t>de certaines substances, effort physique, </a:t>
            </a:r>
            <a:r>
              <a:rPr lang="fr-FR" dirty="0" smtClean="0"/>
              <a:t>toux</a:t>
            </a:r>
            <a:r>
              <a:rPr lang="fr-FR" dirty="0"/>
              <a:t>, etc</a:t>
            </a:r>
            <a:r>
              <a:rPr lang="fr-FR" dirty="0" smtClean="0"/>
              <a:t>.?</a:t>
            </a:r>
            <a:endParaRPr lang="fr-FR" dirty="0"/>
          </a:p>
          <a:p>
            <a:pPr marL="0" indent="0">
              <a:lnSpc>
                <a:spcPct val="160000"/>
              </a:lnSpc>
              <a:buNone/>
            </a:pPr>
            <a:r>
              <a:rPr lang="fr-FR" dirty="0"/>
              <a:t>• La douleur gêne-t-elle les activités quotidiennes ?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fr-FR" dirty="0"/>
              <a:t>• Retentissement socioprofessionnel ?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fr-FR" dirty="0"/>
              <a:t>• Réponse de la douleur à des traitements essayés antérieurement</a:t>
            </a:r>
          </a:p>
        </p:txBody>
      </p:sp>
    </p:spTree>
    <p:extLst>
      <p:ext uri="{BB962C8B-B14F-4D97-AF65-F5344CB8AC3E}">
        <p14:creationId xmlns:p14="http://schemas.microsoft.com/office/powerpoint/2010/main" val="120564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té">
  <a:themeElements>
    <a:clrScheme name="Clarté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té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39622</TotalTime>
  <Words>2920</Words>
  <Application>Microsoft Office PowerPoint</Application>
  <PresentationFormat>Affichage à l'écran (4:3)</PresentationFormat>
  <Paragraphs>364</Paragraphs>
  <Slides>44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44</vt:i4>
      </vt:variant>
    </vt:vector>
  </HeadingPairs>
  <TitlesOfParts>
    <vt:vector size="45" baseType="lpstr">
      <vt:lpstr>Clarté</vt:lpstr>
      <vt:lpstr>Les algies crâniennes</vt:lpstr>
      <vt:lpstr>Plan: </vt:lpstr>
      <vt:lpstr>I. Introduction:</vt:lpstr>
      <vt:lpstr>II. Conduite du diagnostic clinique:</vt:lpstr>
      <vt:lpstr>II. Conduite du diagnostic clinique:</vt:lpstr>
      <vt:lpstr>II. Conduite du diagnostic clinique:</vt:lpstr>
      <vt:lpstr>II. Conduite du diagnostic clinique:</vt:lpstr>
      <vt:lpstr>II. Conduite du diagnostic clinique:</vt:lpstr>
      <vt:lpstr>II. Conduite du diagnostic clinique:</vt:lpstr>
      <vt:lpstr>II. Conduite du diagnostic clinique:</vt:lpstr>
      <vt:lpstr>II. Conduite du diagnostic clinique:</vt:lpstr>
      <vt:lpstr>II. Conduite du diagnostic clinique:</vt:lpstr>
      <vt:lpstr>II. Conduite du diagnostic clinique:</vt:lpstr>
      <vt:lpstr>II. Conduite du diagnostic clinique:</vt:lpstr>
      <vt:lpstr>II. Conduite du diagnostic clinique:</vt:lpstr>
      <vt:lpstr>II. Conduite du diagnostic clinique:</vt:lpstr>
      <vt:lpstr>II. Conduite du diagnostic clinique:</vt:lpstr>
      <vt:lpstr>III. Diagnostique étiologique:</vt:lpstr>
      <vt:lpstr>III. Diagnostique étiologique:</vt:lpstr>
      <vt:lpstr>III. Diagnostique étiologique:</vt:lpstr>
      <vt:lpstr>III. Diagnostique étiologique:</vt:lpstr>
      <vt:lpstr>III. Diagnostique étiologique:</vt:lpstr>
      <vt:lpstr>III. Diagnostique étiologique:</vt:lpstr>
      <vt:lpstr>III. Diagnostique étiologique:</vt:lpstr>
      <vt:lpstr>III. Diagnostique étiologique:</vt:lpstr>
      <vt:lpstr>III. Diagnostique étiologique:</vt:lpstr>
      <vt:lpstr>III. Diagnostique étiologique:</vt:lpstr>
      <vt:lpstr>III. Diagnostique étiologique:</vt:lpstr>
      <vt:lpstr>III. Diagnostique étiologique:</vt:lpstr>
      <vt:lpstr>III. Diagnostique étiologique:</vt:lpstr>
      <vt:lpstr>III. Diagnostique étiologique:</vt:lpstr>
      <vt:lpstr>III. Diagnostique étiologique:</vt:lpstr>
      <vt:lpstr>III. Diagnostique étiologique:</vt:lpstr>
      <vt:lpstr>III. Diagnostique étiologique:</vt:lpstr>
      <vt:lpstr>III. Diagnostique étiologique:</vt:lpstr>
      <vt:lpstr>III. Diagnostique étiologique:</vt:lpstr>
      <vt:lpstr>III. Diagnostique étiologique:</vt:lpstr>
      <vt:lpstr>III. Diagnostique étiologique:</vt:lpstr>
      <vt:lpstr>III. Diagnostique étiologique:</vt:lpstr>
      <vt:lpstr>III. Diagnostique étiologique:</vt:lpstr>
      <vt:lpstr>III. Diagnostique étiologique:</vt:lpstr>
      <vt:lpstr>III. Diagnostique étiologique:</vt:lpstr>
      <vt:lpstr>III. Diagnostique étiologique:</vt:lpstr>
      <vt:lpstr>Conclusion: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algies craniennes</dc:title>
  <dc:creator>user</dc:creator>
  <cp:lastModifiedBy>user</cp:lastModifiedBy>
  <cp:revision>289</cp:revision>
  <dcterms:created xsi:type="dcterms:W3CDTF">2019-03-06T07:17:16Z</dcterms:created>
  <dcterms:modified xsi:type="dcterms:W3CDTF">2020-02-25T07:06:03Z</dcterms:modified>
</cp:coreProperties>
</file>