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409" r:id="rId2"/>
    <p:sldId id="410" r:id="rId3"/>
    <p:sldId id="411" r:id="rId4"/>
    <p:sldId id="412" r:id="rId5"/>
    <p:sldId id="413" r:id="rId6"/>
    <p:sldId id="414" r:id="rId7"/>
    <p:sldId id="415" r:id="rId8"/>
    <p:sldId id="416" r:id="rId9"/>
    <p:sldId id="417" r:id="rId10"/>
    <p:sldId id="418" r:id="rId11"/>
    <p:sldId id="419" r:id="rId12"/>
    <p:sldId id="420" r:id="rId13"/>
    <p:sldId id="421" r:id="rId14"/>
    <p:sldId id="42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956" autoAdjust="0"/>
    <p:restoredTop sz="94434" autoAdjust="0"/>
  </p:normalViewPr>
  <p:slideViewPr>
    <p:cSldViewPr snapToGrid="0">
      <p:cViewPr varScale="1">
        <p:scale>
          <a:sx n="45" d="100"/>
          <a:sy n="45" d="100"/>
        </p:scale>
        <p:origin x="-965" y="-8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13C5BB-2E7C-4D49-B7EA-0A7229541E7B}" type="datetimeFigureOut">
              <a:rPr lang="fr-FR" smtClean="0"/>
              <a:pPr/>
              <a:t>09/04/2020</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88B638-38D9-434A-9B71-04665CDD90C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4/9/2020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167985" y="4840441"/>
            <a:ext cx="8915399" cy="1126283"/>
          </a:xfrm>
        </p:spPr>
        <p:txBody>
          <a:bodyPr>
            <a:normAutofit/>
          </a:bodyPr>
          <a:lstStyle/>
          <a:p>
            <a:r>
              <a:rPr lang="fr-FR" sz="5400" b="1" dirty="0" smtClean="0">
                <a:solidFill>
                  <a:srgbClr val="FF0000"/>
                </a:solidFill>
              </a:rPr>
              <a:t>Dr </a:t>
            </a:r>
            <a:r>
              <a:rPr lang="fr-FR" sz="5400" b="1" dirty="0" err="1" smtClean="0">
                <a:solidFill>
                  <a:srgbClr val="FF0000"/>
                </a:solidFill>
              </a:rPr>
              <a:t>Fradj</a:t>
            </a:r>
            <a:r>
              <a:rPr lang="fr-FR" sz="5400" b="1" dirty="0" smtClean="0">
                <a:solidFill>
                  <a:srgbClr val="FF0000"/>
                </a:solidFill>
              </a:rPr>
              <a:t> </a:t>
            </a:r>
            <a:r>
              <a:rPr lang="fr-FR" sz="5400" b="1" dirty="0" err="1" smtClean="0">
                <a:solidFill>
                  <a:srgbClr val="FF0000"/>
                </a:solidFill>
              </a:rPr>
              <a:t>Billel</a:t>
            </a:r>
            <a:endParaRPr lang="fr-FR" sz="5400" b="1" dirty="0">
              <a:solidFill>
                <a:srgbClr val="FF0000"/>
              </a:solidFill>
            </a:endParaRPr>
          </a:p>
        </p:txBody>
      </p:sp>
      <p:sp>
        <p:nvSpPr>
          <p:cNvPr id="4" name="Titre 3"/>
          <p:cNvSpPr>
            <a:spLocks noGrp="1"/>
          </p:cNvSpPr>
          <p:nvPr>
            <p:ph type="ctrTitle"/>
          </p:nvPr>
        </p:nvSpPr>
        <p:spPr>
          <a:xfrm>
            <a:off x="546244" y="0"/>
            <a:ext cx="11166760" cy="4832092"/>
          </a:xfrm>
          <a:prstGeom prst="rect">
            <a:avLst/>
          </a:prstGeom>
        </p:spPr>
        <p:txBody>
          <a:bodyPr wrap="square">
            <a:spAutoFit/>
          </a:bodyPr>
          <a:lstStyle/>
          <a:p>
            <a:pPr algn="ctr"/>
            <a:r>
              <a:rPr lang="fr-FR" sz="4400" b="1" dirty="0" smtClean="0">
                <a:solidFill>
                  <a:srgbClr val="FF0000"/>
                </a:solidFill>
              </a:rPr>
              <a:t> </a:t>
            </a:r>
            <a:r>
              <a:rPr lang="fr-FR" sz="4400" dirty="0" smtClean="0">
                <a:solidFill>
                  <a:srgbClr val="FF0000"/>
                </a:solidFill>
              </a:rPr>
              <a:t/>
            </a:r>
            <a:br>
              <a:rPr lang="fr-FR" sz="4400" dirty="0" smtClean="0">
                <a:solidFill>
                  <a:srgbClr val="FF0000"/>
                </a:solidFill>
              </a:rPr>
            </a:br>
            <a:r>
              <a:rPr lang="fr-FR" sz="4400" b="1" dirty="0" smtClean="0">
                <a:solidFill>
                  <a:srgbClr val="FF0000"/>
                </a:solidFill>
              </a:rPr>
              <a:t>  </a:t>
            </a:r>
            <a:r>
              <a:rPr lang="fr-FR" sz="4400" dirty="0" smtClean="0">
                <a:solidFill>
                  <a:srgbClr val="FF0000"/>
                </a:solidFill>
              </a:rPr>
              <a:t/>
            </a:r>
            <a:br>
              <a:rPr lang="fr-FR" sz="4400" dirty="0" smtClean="0">
                <a:solidFill>
                  <a:srgbClr val="FF0000"/>
                </a:solidFill>
              </a:rPr>
            </a:br>
            <a:r>
              <a:rPr lang="fr-FR" sz="4400" b="1" dirty="0" smtClean="0">
                <a:solidFill>
                  <a:srgbClr val="FF0000"/>
                </a:solidFill>
              </a:rPr>
              <a:t> </a:t>
            </a:r>
            <a:r>
              <a:rPr lang="fr-FR" sz="4400" dirty="0" smtClean="0">
                <a:solidFill>
                  <a:srgbClr val="FF0000"/>
                </a:solidFill>
              </a:rPr>
              <a:t/>
            </a:r>
            <a:br>
              <a:rPr lang="fr-FR" sz="4400" dirty="0" smtClean="0">
                <a:solidFill>
                  <a:srgbClr val="FF0000"/>
                </a:solidFill>
              </a:rPr>
            </a:br>
            <a:r>
              <a:rPr lang="fr-FR" sz="4400" b="1" dirty="0" smtClean="0"/>
              <a:t> </a:t>
            </a:r>
            <a:r>
              <a:rPr lang="fr-FR" sz="4400" b="1" dirty="0" smtClean="0">
                <a:solidFill>
                  <a:srgbClr val="FF0000"/>
                </a:solidFill>
              </a:rPr>
              <a:t>Anatomie descriptive des </a:t>
            </a:r>
            <a:r>
              <a:rPr lang="fr-FR" sz="4400" b="1" i="1" dirty="0" smtClean="0">
                <a:solidFill>
                  <a:srgbClr val="FF0000"/>
                </a:solidFill>
              </a:rPr>
              <a:t>molaires </a:t>
            </a:r>
            <a:r>
              <a:rPr lang="fr-FR" sz="4400" b="1" dirty="0" smtClean="0">
                <a:solidFill>
                  <a:srgbClr val="FF0000"/>
                </a:solidFill>
              </a:rPr>
              <a:t>temporaires </a:t>
            </a:r>
            <a:r>
              <a:rPr lang="fr-FR" sz="4400" b="1" dirty="0" smtClean="0"/>
              <a:t> </a:t>
            </a:r>
            <a:r>
              <a:rPr lang="fr-FR" sz="4400" dirty="0" smtClean="0"/>
              <a:t/>
            </a:r>
            <a:br>
              <a:rPr lang="fr-FR" sz="4400" dirty="0" smtClean="0"/>
            </a:br>
            <a:r>
              <a:rPr lang="fr-FR" sz="4400" b="1" dirty="0" smtClean="0"/>
              <a:t> </a:t>
            </a:r>
            <a:r>
              <a:rPr lang="fr-FR" sz="4400" dirty="0" smtClean="0"/>
              <a:t/>
            </a:r>
            <a:br>
              <a:rPr lang="fr-FR" sz="4400" dirty="0" smtClean="0"/>
            </a:br>
            <a:endParaRPr lang="fr-FR" sz="4400" dirty="0">
              <a:solidFill>
                <a:srgbClr val="FF0000"/>
              </a:solidFill>
            </a:endParaRPr>
          </a:p>
        </p:txBody>
      </p:sp>
    </p:spTree>
    <p:extLst>
      <p:ext uri="{BB962C8B-B14F-4D97-AF65-F5344CB8AC3E}">
        <p14:creationId xmlns="" xmlns:p14="http://schemas.microsoft.com/office/powerpoint/2010/main" val="7962417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33554" y="204385"/>
            <a:ext cx="8911687" cy="1280890"/>
          </a:xfrm>
        </p:spPr>
        <p:txBody>
          <a:bodyPr>
            <a:normAutofit fontScale="90000"/>
          </a:bodyPr>
          <a:lstStyle/>
          <a:p>
            <a:r>
              <a:rPr lang="fr-FR" b="1" u="sng" dirty="0" smtClean="0">
                <a:solidFill>
                  <a:srgbClr val="FF0000"/>
                </a:solidFill>
              </a:rPr>
              <a:t>Description de la 2eme  molaire maxillaire</a:t>
            </a:r>
            <a:r>
              <a:rPr lang="fr-FR" u="sng" dirty="0" smtClean="0">
                <a:solidFill>
                  <a:srgbClr val="FF0000"/>
                </a:solidFill>
              </a:rPr>
              <a:t> </a:t>
            </a:r>
            <a:r>
              <a:rPr lang="fr-FR" dirty="0" smtClean="0">
                <a:solidFill>
                  <a:srgbClr val="FF0000"/>
                </a:solidFill>
              </a:rPr>
              <a:t/>
            </a:r>
            <a:br>
              <a:rPr lang="fr-FR" dirty="0" smtClean="0">
                <a:solidFill>
                  <a:srgbClr val="FF0000"/>
                </a:solidFill>
              </a:rPr>
            </a:br>
            <a:r>
              <a:rPr lang="fr-FR" b="1" u="sng" dirty="0" smtClean="0">
                <a:solidFill>
                  <a:srgbClr val="FF0000"/>
                </a:solidFill>
              </a:rPr>
              <a:t>Observation par la face vestibulaire</a:t>
            </a:r>
            <a:r>
              <a:rPr lang="fr-FR" dirty="0" smtClean="0">
                <a:solidFill>
                  <a:srgbClr val="FF0000"/>
                </a:solidFill>
              </a:rPr>
              <a:t> </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1689802" y="1548983"/>
            <a:ext cx="8915400" cy="3777622"/>
          </a:xfrm>
        </p:spPr>
        <p:txBody>
          <a:bodyPr>
            <a:noAutofit/>
          </a:bodyPr>
          <a:lstStyle/>
          <a:p>
            <a:pPr>
              <a:lnSpc>
                <a:spcPct val="160000"/>
              </a:lnSpc>
            </a:pPr>
            <a:r>
              <a:rPr lang="fr-FR" sz="1400" dirty="0" smtClean="0"/>
              <a:t>La deuxième molaire temporaire ressemble a la première molaire définitive.</a:t>
            </a:r>
          </a:p>
          <a:p>
            <a:pPr>
              <a:lnSpc>
                <a:spcPct val="160000"/>
              </a:lnSpc>
            </a:pPr>
            <a:r>
              <a:rPr lang="fr-FR" sz="1400" dirty="0" smtClean="0"/>
              <a:t>Les dimensions sont réduites dans toutes les directions par rapport à la première molaire permanente à laquelle elle ressemble.</a:t>
            </a:r>
          </a:p>
          <a:p>
            <a:pPr>
              <a:lnSpc>
                <a:spcPct val="160000"/>
              </a:lnSpc>
            </a:pPr>
            <a:r>
              <a:rPr lang="fr-FR" sz="1400" dirty="0" smtClean="0"/>
              <a:t>Le diamètre </a:t>
            </a:r>
            <a:r>
              <a:rPr lang="fr-FR" sz="1400" dirty="0" err="1" smtClean="0"/>
              <a:t>mèsiodistal</a:t>
            </a:r>
            <a:r>
              <a:rPr lang="fr-FR" sz="1400" dirty="0" smtClean="0"/>
              <a:t> est plus grand que la hauteur coronaire. </a:t>
            </a:r>
          </a:p>
          <a:p>
            <a:pPr>
              <a:lnSpc>
                <a:spcPct val="160000"/>
              </a:lnSpc>
            </a:pPr>
            <a:r>
              <a:rPr lang="it-IT" sz="1400" dirty="0" smtClean="0"/>
              <a:t>La cuspide </a:t>
            </a:r>
            <a:r>
              <a:rPr lang="fr-FR" sz="1400" dirty="0" smtClean="0"/>
              <a:t>distovestibulaire est relativement importante.</a:t>
            </a:r>
          </a:p>
          <a:p>
            <a:pPr>
              <a:lnSpc>
                <a:spcPct val="160000"/>
              </a:lnSpc>
            </a:pPr>
            <a:r>
              <a:rPr lang="fr-FR" sz="1400" dirty="0" smtClean="0"/>
              <a:t>La séparation entre les deux cuspides vestibulaires est profonde et fortement marquée. </a:t>
            </a:r>
          </a:p>
          <a:p>
            <a:pPr>
              <a:lnSpc>
                <a:spcPct val="160000"/>
              </a:lnSpc>
            </a:pPr>
            <a:r>
              <a:rPr lang="fr-FR" sz="1400" dirty="0" smtClean="0"/>
              <a:t>La surface vestibulaire est marquée par une forte convexité dans la région cervicale (</a:t>
            </a:r>
            <a:r>
              <a:rPr lang="fr-FR" sz="1400" dirty="0" err="1" smtClean="0"/>
              <a:t>tuberculum</a:t>
            </a:r>
            <a:r>
              <a:rPr lang="fr-FR" sz="1400" dirty="0" smtClean="0"/>
              <a:t> </a:t>
            </a:r>
            <a:r>
              <a:rPr lang="fr-FR" sz="1400" dirty="0" err="1" smtClean="0"/>
              <a:t>paramolare</a:t>
            </a:r>
            <a:r>
              <a:rPr lang="fr-FR" sz="1400" dirty="0" smtClean="0"/>
              <a:t>).</a:t>
            </a:r>
          </a:p>
          <a:p>
            <a:pPr>
              <a:lnSpc>
                <a:spcPct val="160000"/>
              </a:lnSpc>
            </a:pPr>
            <a:r>
              <a:rPr lang="fr-FR" sz="1400" dirty="0" smtClean="0"/>
              <a:t>Elle présente également trots racines qui sont plus importantes que sur la première molaire. Quelquefois la racine distovestibulaire et la racine linguale ne forment qu'une seule et unique racine.</a:t>
            </a:r>
          </a:p>
          <a:p>
            <a:pPr>
              <a:lnSpc>
                <a:spcPct val="160000"/>
              </a:lnSpc>
            </a:pPr>
            <a:r>
              <a:rPr lang="fr-FR" sz="1400" dirty="0" smtClean="0"/>
              <a:t>Les racines sont fines, longues et davantage divergentes que sur la première molaire.</a:t>
            </a:r>
          </a:p>
          <a:p>
            <a:pPr>
              <a:lnSpc>
                <a:spcPct val="160000"/>
              </a:lnSpc>
            </a:pPr>
            <a:endParaRPr lang="fr-FR"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779743" y="259830"/>
            <a:ext cx="8915400" cy="3777622"/>
          </a:xfrm>
        </p:spPr>
        <p:txBody>
          <a:bodyPr>
            <a:noAutofit/>
          </a:bodyPr>
          <a:lstStyle/>
          <a:p>
            <a:pPr lvl="0">
              <a:lnSpc>
                <a:spcPct val="160000"/>
              </a:lnSpc>
            </a:pPr>
            <a:r>
              <a:rPr lang="fr-FR" b="1" u="sng" dirty="0" smtClean="0">
                <a:solidFill>
                  <a:srgbClr val="FF0000"/>
                </a:solidFill>
              </a:rPr>
              <a:t>Observation par la face linguale</a:t>
            </a:r>
            <a:endParaRPr lang="fr-FR" dirty="0" smtClean="0">
              <a:solidFill>
                <a:srgbClr val="FF0000"/>
              </a:solidFill>
            </a:endParaRPr>
          </a:p>
          <a:p>
            <a:pPr lvl="0">
              <a:lnSpc>
                <a:spcPct val="160000"/>
              </a:lnSpc>
            </a:pPr>
            <a:r>
              <a:rPr lang="fr-FR" dirty="0" smtClean="0"/>
              <a:t>Les dimensions sont réduites dans toutes tes directions par rapport a la première molaire permanente a laquelle elle ressemble. L'isomorphie entre la deuxième molaire temporaire et la première molaire définitive est telle que si le tubercule de Carabelli existe sur la dent temporaire, il existera sur la dent définitive. Le sillon de Carabelli peut être profond.</a:t>
            </a:r>
          </a:p>
          <a:p>
            <a:pPr lvl="0">
              <a:lnSpc>
                <a:spcPct val="160000"/>
              </a:lnSpc>
            </a:pPr>
            <a:r>
              <a:rPr lang="fr-FR" b="1" dirty="0" smtClean="0">
                <a:solidFill>
                  <a:srgbClr val="FF0000"/>
                </a:solidFill>
              </a:rPr>
              <a:t>Observation par la face proximale</a:t>
            </a:r>
            <a:r>
              <a:rPr lang="fr-FR" dirty="0" smtClean="0">
                <a:solidFill>
                  <a:srgbClr val="FF0000"/>
                </a:solidFill>
              </a:rPr>
              <a:t> </a:t>
            </a:r>
          </a:p>
          <a:p>
            <a:pPr>
              <a:lnSpc>
                <a:spcPct val="160000"/>
              </a:lnSpc>
            </a:pPr>
            <a:r>
              <a:rPr lang="fr-FR" dirty="0" smtClean="0"/>
              <a:t>Les dimensions sont réduites dans toutes tes directions par rapport a la première</a:t>
            </a:r>
          </a:p>
          <a:p>
            <a:pPr>
              <a:lnSpc>
                <a:spcPct val="160000"/>
              </a:lnSpc>
            </a:pPr>
            <a:r>
              <a:rPr lang="fr-FR" dirty="0" smtClean="0"/>
              <a:t> molaire permanente a laquelle elle ressemble. Le diamètre </a:t>
            </a:r>
            <a:r>
              <a:rPr lang="fr-FR" dirty="0" err="1" smtClean="0"/>
              <a:t>vestibulolingual</a:t>
            </a:r>
            <a:r>
              <a:rPr lang="fr-FR" dirty="0" smtClean="0"/>
              <a:t> est </a:t>
            </a:r>
          </a:p>
          <a:p>
            <a:pPr>
              <a:lnSpc>
                <a:spcPct val="160000"/>
              </a:lnSpc>
            </a:pPr>
            <a:r>
              <a:rPr lang="fr-FR" dirty="0" smtClean="0"/>
              <a:t>plus grand que la hauteur coronaire</a:t>
            </a:r>
          </a:p>
          <a:p>
            <a:pPr>
              <a:lnSpc>
                <a:spcPct val="160000"/>
              </a:lnSpc>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r>
              <a:rPr lang="fr-FR" b="1" dirty="0" smtClean="0">
                <a:solidFill>
                  <a:srgbClr val="FF0000"/>
                </a:solidFill>
              </a:rPr>
              <a:t>Observation par la face occlusale</a:t>
            </a:r>
            <a:r>
              <a:rPr lang="fr-FR" dirty="0" smtClean="0">
                <a:solidFill>
                  <a:srgbClr val="FF0000"/>
                </a:solidFill>
              </a:rPr>
              <a:t> </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1165146" y="1563974"/>
            <a:ext cx="8915400" cy="3777622"/>
          </a:xfrm>
        </p:spPr>
        <p:txBody>
          <a:bodyPr>
            <a:noAutofit/>
          </a:bodyPr>
          <a:lstStyle/>
          <a:p>
            <a:pPr>
              <a:lnSpc>
                <a:spcPct val="150000"/>
              </a:lnSpc>
            </a:pPr>
            <a:r>
              <a:rPr lang="fr-FR" sz="1600" dirty="0" smtClean="0"/>
              <a:t>Lorsque la dent </a:t>
            </a:r>
            <a:r>
              <a:rPr lang="es-ES_tradnl" sz="1600" dirty="0" smtClean="0"/>
              <a:t>présenle </a:t>
            </a:r>
            <a:r>
              <a:rPr lang="fr-FR" sz="1600" dirty="0" smtClean="0"/>
              <a:t>quatre </a:t>
            </a:r>
            <a:r>
              <a:rPr lang="es-ES_tradnl" sz="1600" dirty="0" smtClean="0"/>
              <a:t>cúspides, </a:t>
            </a:r>
            <a:r>
              <a:rPr lang="fr-FR" sz="1600" dirty="0" smtClean="0"/>
              <a:t>celles-ci sont par ordre décroissant </a:t>
            </a:r>
          </a:p>
          <a:p>
            <a:pPr>
              <a:lnSpc>
                <a:spcPct val="150000"/>
              </a:lnSpc>
            </a:pPr>
            <a:r>
              <a:rPr lang="fr-FR" sz="1600" dirty="0" smtClean="0"/>
              <a:t>- </a:t>
            </a:r>
            <a:r>
              <a:rPr lang="es-ES_tradnl" sz="1600" dirty="0" smtClean="0"/>
              <a:t>cúspide </a:t>
            </a:r>
            <a:r>
              <a:rPr lang="fr-FR" sz="1600" dirty="0" smtClean="0"/>
              <a:t>mésiolinguale.</a:t>
            </a:r>
          </a:p>
          <a:p>
            <a:pPr>
              <a:lnSpc>
                <a:spcPct val="150000"/>
              </a:lnSpc>
            </a:pPr>
            <a:r>
              <a:rPr lang="fr-FR" sz="1600" dirty="0" smtClean="0"/>
              <a:t>- </a:t>
            </a:r>
            <a:r>
              <a:rPr lang="es-ES_tradnl" sz="1600" dirty="0" smtClean="0"/>
              <a:t>cúspide </a:t>
            </a:r>
            <a:r>
              <a:rPr lang="fr-FR" sz="1600" dirty="0" smtClean="0"/>
              <a:t>mésiovestibulaire,</a:t>
            </a:r>
          </a:p>
          <a:p>
            <a:pPr>
              <a:lnSpc>
                <a:spcPct val="150000"/>
              </a:lnSpc>
            </a:pPr>
            <a:r>
              <a:rPr lang="fr-FR" sz="1600" dirty="0" smtClean="0"/>
              <a:t>- </a:t>
            </a:r>
            <a:r>
              <a:rPr lang="es-ES_tradnl" sz="1600" dirty="0" smtClean="0"/>
              <a:t>cúspide </a:t>
            </a:r>
            <a:r>
              <a:rPr lang="fr-FR" sz="1600" dirty="0" smtClean="0"/>
              <a:t>distovestibulaire et</a:t>
            </a:r>
          </a:p>
          <a:p>
            <a:pPr>
              <a:lnSpc>
                <a:spcPct val="150000"/>
              </a:lnSpc>
            </a:pPr>
            <a:r>
              <a:rPr lang="fr-FR" sz="1600" dirty="0" smtClean="0"/>
              <a:t>- </a:t>
            </a:r>
            <a:r>
              <a:rPr lang="es-ES_tradnl" sz="1600" dirty="0" smtClean="0"/>
              <a:t>cúspide </a:t>
            </a:r>
            <a:r>
              <a:rPr lang="fr-FR" sz="1600" dirty="0" smtClean="0"/>
              <a:t>distolinguale.</a:t>
            </a:r>
          </a:p>
          <a:p>
            <a:pPr>
              <a:lnSpc>
                <a:spcPct val="150000"/>
              </a:lnSpc>
            </a:pPr>
            <a:r>
              <a:rPr lang="fr-FR" sz="1600" dirty="0" smtClean="0"/>
              <a:t>Les versants centraux de la </a:t>
            </a:r>
            <a:r>
              <a:rPr lang="es-ES_tradnl" sz="1600" dirty="0" smtClean="0"/>
              <a:t>cúspide </a:t>
            </a:r>
            <a:r>
              <a:rPr lang="fr-FR" sz="1600" dirty="0" smtClean="0"/>
              <a:t>mésiolinguale et de la </a:t>
            </a:r>
            <a:r>
              <a:rPr lang="es-ES_tradnl" sz="1600" dirty="0" smtClean="0"/>
              <a:t>cúspide </a:t>
            </a:r>
            <a:r>
              <a:rPr lang="fr-FR" sz="1600" dirty="0" smtClean="0"/>
              <a:t>distovestibulaire forment une arête transverse qui n'est jamais coupée par un sillon de coalescence.</a:t>
            </a:r>
          </a:p>
          <a:p>
            <a:pPr lvl="0">
              <a:lnSpc>
                <a:spcPct val="150000"/>
              </a:lnSpc>
            </a:pPr>
            <a:r>
              <a:rPr lang="fr-FR" sz="1600" dirty="0" smtClean="0"/>
              <a:t>Le diamètre vestibule-lingual est plus important que le diamètre </a:t>
            </a:r>
            <a:r>
              <a:rPr lang="fr-FR" sz="1600" dirty="0" err="1" smtClean="0"/>
              <a:t>mésiodistal</a:t>
            </a:r>
            <a:r>
              <a:rPr lang="fr-FR" sz="1600" dirty="0" smtClean="0"/>
              <a:t>. La crête marginale </a:t>
            </a:r>
            <a:r>
              <a:rPr lang="fr-FR" sz="1600" dirty="0" err="1" smtClean="0"/>
              <a:t>mésiale</a:t>
            </a:r>
            <a:r>
              <a:rPr lang="fr-FR" sz="1600" dirty="0" smtClean="0"/>
              <a:t> est une structure importante de cette dent ; elle porte quelquefois deux tubercules séparés par un sillon.</a:t>
            </a:r>
          </a:p>
          <a:p>
            <a:pPr>
              <a:lnSpc>
                <a:spcPct val="150000"/>
              </a:lnSpc>
            </a:pPr>
            <a:endParaRPr lang="fr-FR"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r>
              <a:rPr lang="fr-FR" b="1" dirty="0" smtClean="0">
                <a:solidFill>
                  <a:srgbClr val="FF0000"/>
                </a:solidFill>
              </a:rPr>
              <a:t>Contours internes : cavité pulpaire </a:t>
            </a:r>
            <a:r>
              <a:rPr lang="fr-FR" dirty="0" smtClean="0">
                <a:solidFill>
                  <a:srgbClr val="FF0000"/>
                </a:solidFill>
              </a:rPr>
              <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1719782" y="1563974"/>
            <a:ext cx="8915400" cy="3777622"/>
          </a:xfrm>
        </p:spPr>
        <p:txBody>
          <a:bodyPr/>
          <a:lstStyle/>
          <a:p>
            <a:pPr>
              <a:lnSpc>
                <a:spcPct val="150000"/>
              </a:lnSpc>
            </a:pPr>
            <a:r>
              <a:rPr lang="fr-FR" dirty="0" smtClean="0"/>
              <a:t>La cavité pulpaire se compose d'une chambre et de trois canaux</a:t>
            </a:r>
          </a:p>
          <a:p>
            <a:pPr>
              <a:lnSpc>
                <a:spcPct val="150000"/>
              </a:lnSpc>
            </a:pPr>
            <a:r>
              <a:rPr lang="fr-FR" dirty="0" smtClean="0"/>
              <a:t>La chambre occupe la partie centrale du tiers cervical coronaire et du tiers cervical radiculaire. Elle présente quatre cornes pulpaires qui correspondent aux quatre cuspides. que l'on classera par ordre décroissant en : mésiovestibulaire. mésiolinguale distovestibulaire et distolinguale II peut exister une corne en regard du tubercule de Carabelli</a:t>
            </a:r>
          </a:p>
          <a:p>
            <a:pPr>
              <a:lnSpc>
                <a:spcPct val="150000"/>
              </a:lnSpc>
            </a:pPr>
            <a:r>
              <a:rPr lang="fr-FR" dirty="0" smtClean="0"/>
              <a:t>La racine </a:t>
            </a:r>
            <a:r>
              <a:rPr lang="fr-FR" dirty="0" err="1" smtClean="0"/>
              <a:t>mesiovestibulaire</a:t>
            </a:r>
            <a:r>
              <a:rPr lang="fr-FR" dirty="0" smtClean="0"/>
              <a:t> peut contenir de un à trois canaux. La racine distovestibulaire et la racine linguale contiennent de un à deux canaux </a:t>
            </a:r>
          </a:p>
          <a:p>
            <a:pPr>
              <a:lnSpc>
                <a:spcPct val="150000"/>
              </a:lnSpc>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Image 3"/>
          <p:cNvPicPr/>
          <p:nvPr/>
        </p:nvPicPr>
        <p:blipFill>
          <a:blip r:embed="rId2"/>
          <a:srcRect/>
          <a:stretch>
            <a:fillRect/>
          </a:stretch>
        </p:blipFill>
        <p:spPr bwMode="auto">
          <a:xfrm>
            <a:off x="209864" y="0"/>
            <a:ext cx="12192000" cy="6363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13436" y="279336"/>
            <a:ext cx="8911687" cy="1280890"/>
          </a:xfrm>
        </p:spPr>
        <p:txBody>
          <a:bodyPr/>
          <a:lstStyle/>
          <a:p>
            <a:r>
              <a:rPr lang="fr-FR" b="1" u="sng" dirty="0" smtClean="0">
                <a:solidFill>
                  <a:srgbClr val="FF0000"/>
                </a:solidFill>
              </a:rPr>
              <a:t>Introduction :</a:t>
            </a:r>
            <a:r>
              <a:rPr lang="fr-FR" dirty="0" smtClean="0">
                <a:solidFill>
                  <a:srgbClr val="FF0000"/>
                </a:solidFill>
              </a:rPr>
              <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1629841" y="1264171"/>
            <a:ext cx="8915400" cy="3777622"/>
          </a:xfrm>
        </p:spPr>
        <p:txBody>
          <a:bodyPr>
            <a:noAutofit/>
          </a:bodyPr>
          <a:lstStyle/>
          <a:p>
            <a:pPr>
              <a:lnSpc>
                <a:spcPct val="150000"/>
              </a:lnSpc>
            </a:pPr>
            <a:r>
              <a:rPr lang="fr-FR" dirty="0" smtClean="0"/>
              <a:t>Elles sont au nombre de huit, soit deux par </a:t>
            </a:r>
            <a:r>
              <a:rPr lang="fr-FR" dirty="0" err="1" smtClean="0"/>
              <a:t>hémiarcade</a:t>
            </a:r>
            <a:r>
              <a:rPr lang="fr-FR" dirty="0" smtClean="0"/>
              <a:t>. Elles sont en série de taille descendante tant au maxillaire qu'à la mandibule.</a:t>
            </a:r>
          </a:p>
          <a:p>
            <a:pPr>
              <a:lnSpc>
                <a:spcPct val="150000"/>
              </a:lnSpc>
            </a:pPr>
            <a:r>
              <a:rPr lang="fr-FR" dirty="0" smtClean="0"/>
              <a:t>Classiquement leur chronologie d'éruption est la suivante : première molaire mandibulaire - première molaire maxillaire - seconde molaire mandibulaire - seconde molaire maxillaire.</a:t>
            </a:r>
          </a:p>
          <a:p>
            <a:pPr>
              <a:lnSpc>
                <a:spcPct val="150000"/>
              </a:lnSpc>
            </a:pPr>
            <a:r>
              <a:rPr lang="fr-FR" dirty="0" smtClean="0"/>
              <a:t>Les premières molaires ne présentent que peu de similitude avec les dents permanentes. En revanche, les secondes molaires temporaires sont, à quelques différences près, identiques aux premières molaires définitives.</a:t>
            </a:r>
          </a:p>
          <a:p>
            <a:pPr>
              <a:lnSpc>
                <a:spcPct val="150000"/>
              </a:lnSpc>
            </a:pPr>
            <a:r>
              <a:rPr lang="fr-FR" dirty="0" smtClean="0"/>
              <a:t>Elles sont remplacées par les prémolaires définitives, dont le diamètre </a:t>
            </a:r>
            <a:r>
              <a:rPr lang="fr-FR" dirty="0" err="1" smtClean="0"/>
              <a:t>mésiodistal</a:t>
            </a:r>
            <a:r>
              <a:rPr lang="fr-FR" dirty="0" smtClean="0"/>
              <a:t> est plus court.</a:t>
            </a:r>
          </a:p>
          <a:p>
            <a:pPr>
              <a:lnSpc>
                <a:spcPct val="150000"/>
              </a:lnSpc>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solidFill>
                  <a:srgbClr val="FF0000"/>
                </a:solidFill>
              </a:rPr>
              <a:t>Dimensions </a:t>
            </a:r>
            <a:r>
              <a:rPr lang="fr-FR" dirty="0" smtClean="0">
                <a:solidFill>
                  <a:srgbClr val="FF0000"/>
                </a:solidFill>
              </a:rPr>
              <a:t/>
            </a:r>
            <a:br>
              <a:rPr lang="fr-FR" dirty="0" smtClean="0">
                <a:solidFill>
                  <a:srgbClr val="FF0000"/>
                </a:solidFill>
              </a:rPr>
            </a:br>
            <a:endParaRPr lang="fr-FR" dirty="0">
              <a:solidFill>
                <a:srgbClr val="FF0000"/>
              </a:solidFill>
            </a:endParaRPr>
          </a:p>
        </p:txBody>
      </p:sp>
      <p:pic>
        <p:nvPicPr>
          <p:cNvPr id="4" name="Espace réservé du contenu 3"/>
          <p:cNvPicPr>
            <a:picLocks noGrp="1"/>
          </p:cNvPicPr>
          <p:nvPr>
            <p:ph idx="1"/>
          </p:nvPr>
        </p:nvPicPr>
        <p:blipFill>
          <a:blip r:embed="rId2"/>
          <a:srcRect/>
          <a:stretch>
            <a:fillRect/>
          </a:stretch>
        </p:blipFill>
        <p:spPr bwMode="auto">
          <a:xfrm>
            <a:off x="2218544" y="1708879"/>
            <a:ext cx="8015728" cy="4202971"/>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solidFill>
                  <a:srgbClr val="FF0000"/>
                </a:solidFill>
              </a:rPr>
              <a:t>Chronologie </a:t>
            </a:r>
            <a:r>
              <a:rPr lang="fr-FR" b="1" dirty="0" smtClean="0">
                <a:solidFill>
                  <a:srgbClr val="FF0000"/>
                </a:solidFill>
              </a:rPr>
              <a:t/>
            </a:r>
            <a:br>
              <a:rPr lang="fr-FR" b="1" dirty="0" smtClean="0">
                <a:solidFill>
                  <a:srgbClr val="FF0000"/>
                </a:solidFill>
              </a:rPr>
            </a:br>
            <a:endParaRPr lang="fr-FR" b="1" dirty="0">
              <a:solidFill>
                <a:srgbClr val="FF0000"/>
              </a:solidFill>
            </a:endParaRPr>
          </a:p>
        </p:txBody>
      </p:sp>
      <p:pic>
        <p:nvPicPr>
          <p:cNvPr id="4" name="Espace réservé du contenu 3"/>
          <p:cNvPicPr>
            <a:picLocks noGrp="1"/>
          </p:cNvPicPr>
          <p:nvPr>
            <p:ph idx="1"/>
          </p:nvPr>
        </p:nvPicPr>
        <p:blipFill>
          <a:blip r:embed="rId2"/>
          <a:srcRect/>
          <a:stretch>
            <a:fillRect/>
          </a:stretch>
        </p:blipFill>
        <p:spPr bwMode="auto">
          <a:xfrm>
            <a:off x="1783829" y="1678898"/>
            <a:ext cx="8409481" cy="451204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100" b="1" u="sng" dirty="0" smtClean="0">
                <a:solidFill>
                  <a:srgbClr val="FF0000"/>
                </a:solidFill>
              </a:rPr>
              <a:t>Description de la 1</a:t>
            </a:r>
            <a:r>
              <a:rPr lang="fr-FR" sz="3100" b="1" u="sng" baseline="30000" dirty="0" smtClean="0">
                <a:solidFill>
                  <a:srgbClr val="FF0000"/>
                </a:solidFill>
              </a:rPr>
              <a:t>ere</a:t>
            </a:r>
            <a:r>
              <a:rPr lang="fr-FR" sz="3100" b="1" u="sng" dirty="0" smtClean="0">
                <a:solidFill>
                  <a:srgbClr val="FF0000"/>
                </a:solidFill>
              </a:rPr>
              <a:t> molaire  temporaire maxillaire</a:t>
            </a:r>
            <a:r>
              <a:rPr lang="fr-FR" sz="3100" u="sng" dirty="0" smtClean="0">
                <a:solidFill>
                  <a:srgbClr val="FF0000"/>
                </a:solidFill>
              </a:rPr>
              <a:t> </a:t>
            </a:r>
            <a:r>
              <a:rPr lang="fr-FR" sz="3100" dirty="0" smtClean="0">
                <a:solidFill>
                  <a:srgbClr val="FF0000"/>
                </a:solidFill>
              </a:rPr>
              <a:t/>
            </a:r>
            <a:br>
              <a:rPr lang="fr-FR" sz="3100" dirty="0" smtClean="0">
                <a:solidFill>
                  <a:srgbClr val="FF0000"/>
                </a:solidFill>
              </a:rPr>
            </a:br>
            <a:r>
              <a:rPr lang="fr-FR" sz="3100" b="1" u="sng" dirty="0" smtClean="0">
                <a:solidFill>
                  <a:srgbClr val="FF0000"/>
                </a:solidFill>
              </a:rPr>
              <a:t>Observation par la face vestibulaire</a:t>
            </a:r>
            <a:r>
              <a:rPr lang="fr-FR" sz="3100" dirty="0" smtClean="0">
                <a:solidFill>
                  <a:srgbClr val="FF0000"/>
                </a:solidFill>
              </a:rPr>
              <a:t> </a:t>
            </a:r>
            <a:br>
              <a:rPr lang="fr-FR" sz="3100"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1300072" y="2133600"/>
            <a:ext cx="8915400" cy="3777622"/>
          </a:xfrm>
        </p:spPr>
        <p:txBody>
          <a:bodyPr>
            <a:noAutofit/>
          </a:bodyPr>
          <a:lstStyle/>
          <a:p>
            <a:pPr lvl="0">
              <a:lnSpc>
                <a:spcPct val="150000"/>
              </a:lnSpc>
            </a:pPr>
            <a:r>
              <a:rPr lang="fr-FR" sz="1600" dirty="0" smtClean="0"/>
              <a:t>C'est la plus atypique de toutes les unités dentaires - tant permanentes que temporaires. </a:t>
            </a:r>
          </a:p>
          <a:p>
            <a:pPr lvl="0">
              <a:lnSpc>
                <a:spcPct val="150000"/>
              </a:lnSpc>
            </a:pPr>
            <a:r>
              <a:rPr lang="fr-FR" sz="1600" dirty="0" smtClean="0"/>
              <a:t>elle est généralement </a:t>
            </a:r>
            <a:r>
              <a:rPr lang="fr-FR" sz="1600" dirty="0" err="1" smtClean="0"/>
              <a:t>bicuspidée</a:t>
            </a:r>
            <a:r>
              <a:rPr lang="fr-FR" sz="1600" dirty="0" smtClean="0"/>
              <a:t> (une cuspide vestibulaire et une cuspide linguale) On peut trouver cependant, sur sa portion distale. deux petites cuspides (une cuspide vestibulaire et une cuspide linguale).</a:t>
            </a:r>
          </a:p>
          <a:p>
            <a:pPr lvl="0">
              <a:lnSpc>
                <a:spcPct val="150000"/>
              </a:lnSpc>
            </a:pPr>
            <a:r>
              <a:rPr lang="fr-FR" sz="1600" dirty="0" smtClean="0"/>
              <a:t>La couronne est large dans le sens </a:t>
            </a:r>
            <a:r>
              <a:rPr lang="fr-FR" sz="1600" dirty="0" err="1" smtClean="0"/>
              <a:t>mésiodistal</a:t>
            </a:r>
            <a:r>
              <a:rPr lang="fr-FR" sz="1600" dirty="0" smtClean="0"/>
              <a:t> et courte dans le sens </a:t>
            </a:r>
            <a:r>
              <a:rPr lang="fr-FR" sz="1600" dirty="0" err="1" smtClean="0"/>
              <a:t>occlusocervical</a:t>
            </a:r>
            <a:r>
              <a:rPr lang="fr-FR" sz="1600" dirty="0" smtClean="0"/>
              <a:t>.</a:t>
            </a:r>
          </a:p>
          <a:p>
            <a:pPr lvl="0">
              <a:lnSpc>
                <a:spcPct val="150000"/>
              </a:lnSpc>
            </a:pPr>
            <a:r>
              <a:rPr lang="fr-FR" sz="1600" dirty="0" smtClean="0"/>
              <a:t> La moitié </a:t>
            </a:r>
            <a:r>
              <a:rPr lang="fr-FR" sz="1600" dirty="0" err="1" smtClean="0"/>
              <a:t>mésiale</a:t>
            </a:r>
            <a:r>
              <a:rPr lang="fr-FR" sz="1600" dirty="0" smtClean="0"/>
              <a:t> est plus haute que la moitié distale. Les contours proximaux sont convexes et convergent vers la région cervicale.</a:t>
            </a:r>
          </a:p>
          <a:p>
            <a:pPr lvl="0">
              <a:lnSpc>
                <a:spcPct val="150000"/>
              </a:lnSpc>
            </a:pPr>
            <a:r>
              <a:rPr lang="fr-FR" sz="1600" dirty="0" smtClean="0"/>
              <a:t>Le contour occlusal est festonné. La cuspide mésiovestibulaire est émoussée.</a:t>
            </a:r>
          </a:p>
          <a:p>
            <a:pPr>
              <a:lnSpc>
                <a:spcPct val="150000"/>
              </a:lnSpc>
            </a:pPr>
            <a:endParaRPr lang="fr-FR"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99664" y="1414073"/>
            <a:ext cx="7424218" cy="3777622"/>
          </a:xfrm>
        </p:spPr>
        <p:txBody>
          <a:bodyPr>
            <a:noAutofit/>
          </a:bodyPr>
          <a:lstStyle/>
          <a:p>
            <a:pPr>
              <a:lnSpc>
                <a:spcPct val="150000"/>
              </a:lnSpc>
            </a:pPr>
            <a:r>
              <a:rPr lang="fr-FR" dirty="0" smtClean="0"/>
              <a:t>La cuspide distovestibulaire lorsqu'elle existe, ne représente que le quart du diamètre </a:t>
            </a:r>
            <a:r>
              <a:rPr lang="fr-FR" dirty="0" err="1" smtClean="0"/>
              <a:t>mésiodistal</a:t>
            </a:r>
            <a:r>
              <a:rPr lang="fr-FR" dirty="0" smtClean="0"/>
              <a:t> vestibulaire. </a:t>
            </a:r>
          </a:p>
          <a:p>
            <a:pPr lvl="0">
              <a:lnSpc>
                <a:spcPct val="150000"/>
              </a:lnSpc>
            </a:pPr>
            <a:r>
              <a:rPr lang="fr-FR" dirty="0" smtClean="0"/>
              <a:t>La surface coronaire est convexe dans le tiers cervical, surtout sous la cuspide mésiovestibulaire. A cet endroit, elle constitue une éminence appelée</a:t>
            </a:r>
          </a:p>
          <a:p>
            <a:pPr>
              <a:lnSpc>
                <a:spcPct val="150000"/>
              </a:lnSpc>
            </a:pPr>
            <a:r>
              <a:rPr lang="fr-FR" dirty="0" smtClean="0"/>
              <a:t>      </a:t>
            </a:r>
            <a:r>
              <a:rPr lang="fr-FR" i="1" dirty="0" smtClean="0"/>
              <a:t>« </a:t>
            </a:r>
            <a:r>
              <a:rPr lang="fr-FR" dirty="0" smtClean="0"/>
              <a:t>tubercule de </a:t>
            </a:r>
            <a:r>
              <a:rPr lang="fr-FR" dirty="0" err="1" smtClean="0"/>
              <a:t>Zuckerkandl</a:t>
            </a:r>
            <a:r>
              <a:rPr lang="fr-FR" dirty="0" smtClean="0"/>
              <a:t> » </a:t>
            </a:r>
            <a:r>
              <a:rPr lang="fr-FR" i="1" dirty="0" smtClean="0"/>
              <a:t>- </a:t>
            </a:r>
            <a:r>
              <a:rPr lang="fr-FR" dirty="0" smtClean="0"/>
              <a:t>(</a:t>
            </a:r>
            <a:r>
              <a:rPr lang="fr-FR" dirty="0" err="1" smtClean="0"/>
              <a:t>tuberculum</a:t>
            </a:r>
            <a:r>
              <a:rPr lang="fr-FR" dirty="0" smtClean="0"/>
              <a:t> </a:t>
            </a:r>
            <a:r>
              <a:rPr lang="fr-FR" dirty="0" err="1" smtClean="0"/>
              <a:t>molare</a:t>
            </a:r>
            <a:r>
              <a:rPr lang="fr-FR" dirty="0" smtClean="0"/>
              <a:t>). </a:t>
            </a:r>
          </a:p>
        </p:txBody>
      </p:sp>
      <p:sp>
        <p:nvSpPr>
          <p:cNvPr id="4" name="Titre 1"/>
          <p:cNvSpPr txBox="1">
            <a:spLocks/>
          </p:cNvSpPr>
          <p:nvPr/>
        </p:nvSpPr>
        <p:spPr>
          <a:xfrm>
            <a:off x="1588959" y="401756"/>
            <a:ext cx="10053064" cy="1280890"/>
          </a:xfrm>
          <a:prstGeom prst="rect">
            <a:avLst/>
          </a:prstGeom>
        </p:spPr>
        <p:txBody>
          <a:bodyPr vert="horz" lIns="91440" tIns="45720" rIns="91440" bIns="45720" rtlCol="0" anchor="t">
            <a:normAutofit fontScale="90000" lnSpcReduction="20000"/>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fr-FR" sz="3100" b="1" i="0" u="sng" strike="noStrike" kern="1200" cap="none" spc="0" normalizeH="0" baseline="0" noProof="0" dirty="0" smtClean="0">
                <a:ln>
                  <a:noFill/>
                </a:ln>
                <a:solidFill>
                  <a:srgbClr val="FF0000"/>
                </a:solidFill>
                <a:effectLst/>
                <a:uLnTx/>
                <a:uFillTx/>
                <a:latin typeface="+mj-lt"/>
                <a:ea typeface="+mj-ea"/>
                <a:cs typeface="+mj-cs"/>
              </a:rPr>
              <a:t>Description de la 1</a:t>
            </a:r>
            <a:r>
              <a:rPr kumimoji="0" lang="fr-FR" sz="3100" b="1" i="0" u="sng" strike="noStrike" kern="1200" cap="none" spc="0" normalizeH="0" baseline="30000" noProof="0" dirty="0" smtClean="0">
                <a:ln>
                  <a:noFill/>
                </a:ln>
                <a:solidFill>
                  <a:srgbClr val="FF0000"/>
                </a:solidFill>
                <a:effectLst/>
                <a:uLnTx/>
                <a:uFillTx/>
                <a:latin typeface="+mj-lt"/>
                <a:ea typeface="+mj-ea"/>
                <a:cs typeface="+mj-cs"/>
              </a:rPr>
              <a:t>ere</a:t>
            </a:r>
            <a:r>
              <a:rPr kumimoji="0" lang="fr-FR" sz="3100" b="1" i="0" u="sng" strike="noStrike" kern="1200" cap="none" spc="0" normalizeH="0" baseline="0" noProof="0" dirty="0" smtClean="0">
                <a:ln>
                  <a:noFill/>
                </a:ln>
                <a:solidFill>
                  <a:srgbClr val="FF0000"/>
                </a:solidFill>
                <a:effectLst/>
                <a:uLnTx/>
                <a:uFillTx/>
                <a:latin typeface="+mj-lt"/>
                <a:ea typeface="+mj-ea"/>
                <a:cs typeface="+mj-cs"/>
              </a:rPr>
              <a:t> molaire  temporaire maxillaire</a:t>
            </a:r>
            <a:r>
              <a:rPr kumimoji="0" lang="fr-FR" sz="3100" b="0" i="0" u="sng" strike="noStrike" kern="1200" cap="none" spc="0" normalizeH="0" baseline="0" noProof="0" dirty="0" smtClean="0">
                <a:ln>
                  <a:noFill/>
                </a:ln>
                <a:solidFill>
                  <a:srgbClr val="FF0000"/>
                </a:solidFill>
                <a:effectLst/>
                <a:uLnTx/>
                <a:uFillTx/>
                <a:latin typeface="+mj-lt"/>
                <a:ea typeface="+mj-ea"/>
                <a:cs typeface="+mj-cs"/>
              </a:rPr>
              <a:t> </a:t>
            </a:r>
            <a:r>
              <a:rPr kumimoji="0" lang="fr-FR" sz="3100" b="0" i="0" u="none" strike="noStrike" kern="1200" cap="none" spc="0" normalizeH="0" baseline="0" noProof="0" dirty="0" smtClean="0">
                <a:ln>
                  <a:noFill/>
                </a:ln>
                <a:solidFill>
                  <a:srgbClr val="FF0000"/>
                </a:solidFill>
                <a:effectLst/>
                <a:uLnTx/>
                <a:uFillTx/>
                <a:latin typeface="+mj-lt"/>
                <a:ea typeface="+mj-ea"/>
                <a:cs typeface="+mj-cs"/>
              </a:rPr>
              <a:t/>
            </a:r>
            <a:br>
              <a:rPr kumimoji="0" lang="fr-FR" sz="3100" b="0" i="0" u="none" strike="noStrike" kern="1200" cap="none" spc="0" normalizeH="0" baseline="0" noProof="0" dirty="0" smtClean="0">
                <a:ln>
                  <a:noFill/>
                </a:ln>
                <a:solidFill>
                  <a:srgbClr val="FF0000"/>
                </a:solidFill>
                <a:effectLst/>
                <a:uLnTx/>
                <a:uFillTx/>
                <a:latin typeface="+mj-lt"/>
                <a:ea typeface="+mj-ea"/>
                <a:cs typeface="+mj-cs"/>
              </a:rPr>
            </a:br>
            <a:r>
              <a:rPr kumimoji="0" lang="fr-FR" sz="3100" b="1" i="0" u="sng" strike="noStrike" kern="1200" cap="none" spc="0" normalizeH="0" baseline="0" noProof="0" dirty="0" smtClean="0">
                <a:ln>
                  <a:noFill/>
                </a:ln>
                <a:solidFill>
                  <a:srgbClr val="FF0000"/>
                </a:solidFill>
                <a:effectLst/>
                <a:uLnTx/>
                <a:uFillTx/>
                <a:latin typeface="+mj-lt"/>
                <a:ea typeface="+mj-ea"/>
                <a:cs typeface="+mj-cs"/>
              </a:rPr>
              <a:t>Observation par la face vestibulaire</a:t>
            </a:r>
            <a:r>
              <a:rPr kumimoji="0" lang="fr-FR" sz="3100" b="0" i="0" u="none" strike="noStrike" kern="1200" cap="none" spc="0" normalizeH="0" baseline="0" noProof="0" dirty="0" smtClean="0">
                <a:ln>
                  <a:noFill/>
                </a:ln>
                <a:solidFill>
                  <a:srgbClr val="FF0000"/>
                </a:solidFill>
                <a:effectLst/>
                <a:uLnTx/>
                <a:uFillTx/>
                <a:latin typeface="+mj-lt"/>
                <a:ea typeface="+mj-ea"/>
                <a:cs typeface="+mj-cs"/>
              </a:rPr>
              <a:t> </a:t>
            </a:r>
            <a:br>
              <a:rPr kumimoji="0" lang="fr-FR" sz="3100" b="0" i="0" u="none" strike="noStrike" kern="1200" cap="none" spc="0" normalizeH="0" baseline="0" noProof="0" dirty="0" smtClean="0">
                <a:ln>
                  <a:noFill/>
                </a:ln>
                <a:solidFill>
                  <a:srgbClr val="FF0000"/>
                </a:solidFill>
                <a:effectLst/>
                <a:uLnTx/>
                <a:uFillTx/>
                <a:latin typeface="+mj-lt"/>
                <a:ea typeface="+mj-ea"/>
                <a:cs typeface="+mj-cs"/>
              </a:rPr>
            </a:br>
            <a:endParaRPr kumimoji="0" lang="fr-FR" sz="3600" b="0" i="0" u="none" strike="noStrike" kern="1200" cap="none" spc="0" normalizeH="0" baseline="0" noProof="0" dirty="0">
              <a:ln>
                <a:noFill/>
              </a:ln>
              <a:solidFill>
                <a:srgbClr val="FF0000"/>
              </a:solidFill>
              <a:effectLst/>
              <a:uLnTx/>
              <a:uFillTx/>
              <a:latin typeface="+mj-lt"/>
              <a:ea typeface="+mj-ea"/>
              <a:cs typeface="+mj-cs"/>
            </a:endParaRPr>
          </a:p>
        </p:txBody>
      </p:sp>
      <p:graphicFrame>
        <p:nvGraphicFramePr>
          <p:cNvPr id="47106" name="Object 2"/>
          <p:cNvGraphicFramePr>
            <a:graphicFrameLocks noChangeAspect="1"/>
          </p:cNvGraphicFramePr>
          <p:nvPr/>
        </p:nvGraphicFramePr>
        <p:xfrm>
          <a:off x="1285875" y="4786313"/>
          <a:ext cx="2938463" cy="1714500"/>
        </p:xfrm>
        <a:graphic>
          <a:graphicData uri="http://schemas.openxmlformats.org/presentationml/2006/ole">
            <p:oleObj spid="_x0000_s47106" name="Photo" r:id="rId3" imgW="1257476" imgH="733333" progId="StaticMetafile">
              <p:embed/>
            </p:oleObj>
          </a:graphicData>
        </a:graphic>
      </p:graphicFrame>
      <p:graphicFrame>
        <p:nvGraphicFramePr>
          <p:cNvPr id="47107" name="Object 3"/>
          <p:cNvGraphicFramePr>
            <a:graphicFrameLocks noChangeAspect="1"/>
          </p:cNvGraphicFramePr>
          <p:nvPr/>
        </p:nvGraphicFramePr>
        <p:xfrm>
          <a:off x="5929313" y="4646613"/>
          <a:ext cx="1990725" cy="1782762"/>
        </p:xfrm>
        <a:graphic>
          <a:graphicData uri="http://schemas.openxmlformats.org/presentationml/2006/ole">
            <p:oleObj spid="_x0000_s47107" name="Photo" r:id="rId4" imgW="914286" imgH="819048" progId="StaticMetafile">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985265" y="764499"/>
            <a:ext cx="8413568" cy="3777622"/>
          </a:xfrm>
        </p:spPr>
        <p:txBody>
          <a:bodyPr>
            <a:noAutofit/>
          </a:bodyPr>
          <a:lstStyle/>
          <a:p>
            <a:pPr>
              <a:lnSpc>
                <a:spcPct val="150000"/>
              </a:lnSpc>
            </a:pPr>
            <a:r>
              <a:rPr lang="de-DE" sz="2000" b="1" u="sng" dirty="0" smtClean="0">
                <a:solidFill>
                  <a:srgbClr val="FF0000"/>
                </a:solidFill>
              </a:rPr>
              <a:t>La </a:t>
            </a:r>
            <a:r>
              <a:rPr lang="de-DE" sz="2000" b="1" u="sng" dirty="0" err="1" smtClean="0">
                <a:solidFill>
                  <a:srgbClr val="FF0000"/>
                </a:solidFill>
              </a:rPr>
              <a:t>face</a:t>
            </a:r>
            <a:r>
              <a:rPr lang="de-DE" sz="2000" b="1" u="sng" dirty="0" smtClean="0">
                <a:solidFill>
                  <a:srgbClr val="FF0000"/>
                </a:solidFill>
              </a:rPr>
              <a:t> </a:t>
            </a:r>
            <a:r>
              <a:rPr lang="de-DE" sz="2000" b="1" u="sng" dirty="0" err="1" smtClean="0">
                <a:solidFill>
                  <a:srgbClr val="FF0000"/>
                </a:solidFill>
              </a:rPr>
              <a:t>linguale</a:t>
            </a:r>
            <a:r>
              <a:rPr lang="de-DE" sz="2000" dirty="0" smtClean="0">
                <a:solidFill>
                  <a:srgbClr val="FF0000"/>
                </a:solidFill>
              </a:rPr>
              <a:t> </a:t>
            </a:r>
            <a:r>
              <a:rPr lang="de-DE" sz="2000" dirty="0" err="1" smtClean="0">
                <a:solidFill>
                  <a:schemeClr val="tx1"/>
                </a:solidFill>
              </a:rPr>
              <a:t>est</a:t>
            </a:r>
            <a:r>
              <a:rPr lang="de-DE" sz="2000" dirty="0" smtClean="0">
                <a:solidFill>
                  <a:srgbClr val="FF0000"/>
                </a:solidFill>
              </a:rPr>
              <a:t> </a:t>
            </a:r>
            <a:r>
              <a:rPr lang="fr-FR" sz="2000" dirty="0" smtClean="0"/>
              <a:t>plus étroite que </a:t>
            </a:r>
            <a:r>
              <a:rPr lang="it-IT" sz="2000" dirty="0" smtClean="0"/>
              <a:t>la </a:t>
            </a:r>
            <a:r>
              <a:rPr lang="de-DE" sz="2000" dirty="0" err="1" smtClean="0"/>
              <a:t>face</a:t>
            </a:r>
            <a:r>
              <a:rPr lang="de-DE" sz="2000" dirty="0" smtClean="0"/>
              <a:t> </a:t>
            </a:r>
            <a:r>
              <a:rPr lang="de-DE" sz="2000" dirty="0" err="1" smtClean="0"/>
              <a:t>vestibulaire</a:t>
            </a:r>
            <a:r>
              <a:rPr lang="de-DE" sz="2000" dirty="0" smtClean="0"/>
              <a:t>. La </a:t>
            </a:r>
            <a:r>
              <a:rPr lang="de-DE" sz="2000" dirty="0" err="1" smtClean="0"/>
              <a:t>cuspide</a:t>
            </a:r>
            <a:r>
              <a:rPr lang="de-DE" sz="2000" dirty="0" smtClean="0"/>
              <a:t> mésiolinguale </a:t>
            </a:r>
            <a:r>
              <a:rPr lang="de-DE" sz="2000" dirty="0" err="1" smtClean="0"/>
              <a:t>est</a:t>
            </a:r>
            <a:r>
              <a:rPr lang="de-DE" sz="2000" dirty="0" smtClean="0"/>
              <a:t> </a:t>
            </a:r>
            <a:r>
              <a:rPr lang="fr-FR" sz="2000" dirty="0" smtClean="0"/>
              <a:t>plus aiguë.</a:t>
            </a:r>
          </a:p>
          <a:p>
            <a:pPr lvl="0">
              <a:lnSpc>
                <a:spcPct val="150000"/>
              </a:lnSpc>
            </a:pPr>
            <a:r>
              <a:rPr lang="fr-FR" sz="2000" dirty="0" smtClean="0"/>
              <a:t>Le tubercule </a:t>
            </a:r>
            <a:r>
              <a:rPr lang="de-DE" sz="2000" dirty="0" smtClean="0"/>
              <a:t>de Carabelli </a:t>
            </a:r>
            <a:r>
              <a:rPr lang="de-DE" sz="2000" dirty="0" err="1" smtClean="0"/>
              <a:t>est</a:t>
            </a:r>
            <a:r>
              <a:rPr lang="de-DE" sz="2000" dirty="0" smtClean="0"/>
              <a:t> </a:t>
            </a:r>
            <a:r>
              <a:rPr lang="fr-FR" sz="2000" dirty="0" smtClean="0"/>
              <a:t>exceptionnel sur cette dent.</a:t>
            </a:r>
          </a:p>
          <a:p>
            <a:pPr lvl="0">
              <a:lnSpc>
                <a:spcPct val="150000"/>
              </a:lnSpc>
            </a:pPr>
            <a:r>
              <a:rPr lang="fr-FR" sz="2000" dirty="0" smtClean="0"/>
              <a:t>Il n'existe pas de sillon profond sur la face linguale.</a:t>
            </a:r>
          </a:p>
          <a:p>
            <a:pPr>
              <a:lnSpc>
                <a:spcPct val="150000"/>
              </a:lnSpc>
            </a:pPr>
            <a:endParaRPr lang="fr-FR" sz="2000" b="1" u="sng" dirty="0" smtClean="0"/>
          </a:p>
          <a:p>
            <a:pPr>
              <a:lnSpc>
                <a:spcPct val="150000"/>
              </a:lnSpc>
            </a:pPr>
            <a:r>
              <a:rPr lang="fr-FR" sz="2000" b="1" u="sng" dirty="0" smtClean="0">
                <a:solidFill>
                  <a:srgbClr val="FF0000"/>
                </a:solidFill>
              </a:rPr>
              <a:t>Observation par la face proximale </a:t>
            </a:r>
            <a:endParaRPr lang="fr-FR" sz="2000" dirty="0" smtClean="0">
              <a:solidFill>
                <a:srgbClr val="FF0000"/>
              </a:solidFill>
            </a:endParaRPr>
          </a:p>
          <a:p>
            <a:pPr lvl="0">
              <a:lnSpc>
                <a:spcPct val="150000"/>
              </a:lnSpc>
            </a:pPr>
            <a:r>
              <a:rPr lang="fr-FR" sz="2000" dirty="0" smtClean="0"/>
              <a:t>La vue </a:t>
            </a:r>
            <a:r>
              <a:rPr lang="fr-FR" sz="2000" dirty="0" err="1" smtClean="0"/>
              <a:t>mésiale</a:t>
            </a:r>
            <a:r>
              <a:rPr lang="fr-FR" sz="2000" dirty="0" smtClean="0"/>
              <a:t> est caractéristique II existe une nette différence entre le diamètre cervical et le diamètre occlusal. Le contour vestibulaire est fortement convexe, surtout dans la région cervicale (</a:t>
            </a:r>
            <a:r>
              <a:rPr lang="fr-FR" sz="2000" dirty="0" err="1" smtClean="0"/>
              <a:t>tuberculum</a:t>
            </a:r>
            <a:r>
              <a:rPr lang="fr-FR" sz="2000" dirty="0" smtClean="0"/>
              <a:t> </a:t>
            </a:r>
            <a:r>
              <a:rPr lang="it-IT" sz="2000" dirty="0" smtClean="0"/>
              <a:t>molare). </a:t>
            </a:r>
            <a:endParaRPr lang="fr-FR" sz="2000" dirty="0" smtClean="0"/>
          </a:p>
          <a:p>
            <a:pPr lvl="0">
              <a:lnSpc>
                <a:spcPct val="150000"/>
              </a:lnSpc>
            </a:pPr>
            <a:r>
              <a:rPr lang="fr-FR" sz="2000" dirty="0" smtClean="0"/>
              <a:t>La </a:t>
            </a:r>
            <a:r>
              <a:rPr lang="it-IT" sz="2000" dirty="0" smtClean="0"/>
              <a:t>face distale </a:t>
            </a:r>
            <a:r>
              <a:rPr lang="fr-FR" sz="2000" dirty="0" smtClean="0"/>
              <a:t>est plus étroite. </a:t>
            </a:r>
          </a:p>
          <a:p>
            <a:pPr>
              <a:lnSpc>
                <a:spcPct val="150000"/>
              </a:lnSpc>
            </a:pPr>
            <a:endParaRPr lang="fr-FR" sz="2000" dirty="0"/>
          </a:p>
        </p:txBody>
      </p:sp>
      <p:graphicFrame>
        <p:nvGraphicFramePr>
          <p:cNvPr id="48130" name="Object 2"/>
          <p:cNvGraphicFramePr>
            <a:graphicFrameLocks noChangeAspect="1"/>
          </p:cNvGraphicFramePr>
          <p:nvPr/>
        </p:nvGraphicFramePr>
        <p:xfrm>
          <a:off x="8994097" y="719528"/>
          <a:ext cx="2763187" cy="2315043"/>
        </p:xfrm>
        <a:graphic>
          <a:graphicData uri="http://schemas.openxmlformats.org/presentationml/2006/ole">
            <p:oleObj spid="_x0000_s48130" name="Photo" r:id="rId3" imgW="990738" imgH="762106" progId="StaticMetafile">
              <p:embed/>
            </p:oleObj>
          </a:graphicData>
        </a:graphic>
      </p:graphicFrame>
      <p:graphicFrame>
        <p:nvGraphicFramePr>
          <p:cNvPr id="48131" name="Object 3"/>
          <p:cNvGraphicFramePr>
            <a:graphicFrameLocks noChangeAspect="1"/>
          </p:cNvGraphicFramePr>
          <p:nvPr/>
        </p:nvGraphicFramePr>
        <p:xfrm>
          <a:off x="9303037" y="3414010"/>
          <a:ext cx="2503487" cy="2928938"/>
        </p:xfrm>
        <a:graphic>
          <a:graphicData uri="http://schemas.openxmlformats.org/presentationml/2006/ole">
            <p:oleObj spid="_x0000_s48131" name="Photo" r:id="rId4" imgW="1066667" imgH="1247619" progId="StaticMetafile">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93319" y="204385"/>
            <a:ext cx="8911687" cy="1280890"/>
          </a:xfrm>
        </p:spPr>
        <p:txBody>
          <a:bodyPr/>
          <a:lstStyle/>
          <a:p>
            <a:r>
              <a:rPr lang="fr-FR" b="1" u="sng" dirty="0" smtClean="0">
                <a:solidFill>
                  <a:srgbClr val="FF0000"/>
                </a:solidFill>
              </a:rPr>
              <a:t>La surface occlusale</a:t>
            </a:r>
            <a:r>
              <a:rPr lang="fr-FR"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1539900" y="1039318"/>
            <a:ext cx="10302330" cy="3777622"/>
          </a:xfrm>
        </p:spPr>
        <p:txBody>
          <a:bodyPr>
            <a:noAutofit/>
          </a:bodyPr>
          <a:lstStyle/>
          <a:p>
            <a:pPr lvl="0">
              <a:lnSpc>
                <a:spcPct val="150000"/>
              </a:lnSpc>
            </a:pPr>
            <a:r>
              <a:rPr lang="fr-FR" sz="1600" dirty="0" smtClean="0"/>
              <a:t>est marquée par la cuspide vestibulaire dont le versant central triangulaire se termine au centre de la dent. La cuspide linguale est plus petite avec un versant triangulaire moins proéminent. </a:t>
            </a:r>
          </a:p>
          <a:p>
            <a:pPr lvl="0">
              <a:lnSpc>
                <a:spcPct val="150000"/>
              </a:lnSpc>
            </a:pPr>
            <a:r>
              <a:rPr lang="fr-FR" sz="1600" dirty="0" smtClean="0"/>
              <a:t>La cuspide distovestibulaire est peu volumineuse Les versants centraux de la cuspide mésiolinguale et de la cuspide distovestibulaire forment fréquemment une crête oblique Celle-ci est traversée par un sillon profond qui sépare la dent en une portion vestibulaire et une portion linguale.</a:t>
            </a:r>
          </a:p>
          <a:p>
            <a:pPr lvl="0">
              <a:lnSpc>
                <a:spcPct val="150000"/>
              </a:lnSpc>
            </a:pPr>
            <a:r>
              <a:rPr lang="fr-FR" sz="1600" dirty="0" smtClean="0"/>
              <a:t>La dent est plus large dans sa partie </a:t>
            </a:r>
            <a:r>
              <a:rPr lang="fr-FR" sz="1600" dirty="0" err="1" smtClean="0"/>
              <a:t>mésiale</a:t>
            </a:r>
            <a:endParaRPr lang="fr-FR" sz="1600" dirty="0" smtClean="0"/>
          </a:p>
          <a:p>
            <a:pPr lvl="0">
              <a:lnSpc>
                <a:spcPct val="150000"/>
              </a:lnSpc>
            </a:pPr>
            <a:r>
              <a:rPr lang="fr-FR" sz="1600" dirty="0" smtClean="0"/>
              <a:t> Lorsque la dent ne présente que deux </a:t>
            </a:r>
            <a:r>
              <a:rPr lang="es-ES_tradnl" sz="1600" dirty="0" smtClean="0"/>
              <a:t>cúspides, </a:t>
            </a:r>
            <a:r>
              <a:rPr lang="fr-FR" sz="1600" dirty="0" smtClean="0"/>
              <a:t>celles-ci sont de valeur équivalente. Il existe des spécimens a quatre </a:t>
            </a:r>
            <a:r>
              <a:rPr lang="es-ES_tradnl" sz="1600" dirty="0" smtClean="0"/>
              <a:t>cúspides </a:t>
            </a:r>
            <a:r>
              <a:rPr lang="fr-FR" sz="1600" dirty="0" smtClean="0"/>
              <a:t>qui ressemblent alors </a:t>
            </a:r>
            <a:r>
              <a:rPr lang="es-ES_tradnl" sz="1600" dirty="0" smtClean="0"/>
              <a:t>á </a:t>
            </a:r>
            <a:r>
              <a:rPr lang="fr-FR" sz="1600" dirty="0" smtClean="0"/>
              <a:t>la deuxième molaire temporaire.</a:t>
            </a:r>
          </a:p>
          <a:p>
            <a:pPr>
              <a:lnSpc>
                <a:spcPct val="150000"/>
              </a:lnSpc>
            </a:pPr>
            <a:endParaRPr lang="fr-FR" sz="1600" dirty="0"/>
          </a:p>
        </p:txBody>
      </p:sp>
      <p:graphicFrame>
        <p:nvGraphicFramePr>
          <p:cNvPr id="49154" name="Object 2"/>
          <p:cNvGraphicFramePr>
            <a:graphicFrameLocks noChangeAspect="1"/>
          </p:cNvGraphicFramePr>
          <p:nvPr/>
        </p:nvGraphicFramePr>
        <p:xfrm>
          <a:off x="4512039" y="4542019"/>
          <a:ext cx="2500313" cy="1805378"/>
        </p:xfrm>
        <a:graphic>
          <a:graphicData uri="http://schemas.openxmlformats.org/presentationml/2006/ole">
            <p:oleObj spid="_x0000_s49154" name="Photo" r:id="rId3" imgW="1066667" imgH="1181265" progId="StaticMetafile">
              <p:embed/>
            </p:oleObj>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43417" y="219376"/>
            <a:ext cx="8911687" cy="1280890"/>
          </a:xfrm>
        </p:spPr>
        <p:txBody>
          <a:bodyPr/>
          <a:lstStyle/>
          <a:p>
            <a:pPr lvl="0"/>
            <a:r>
              <a:rPr lang="fr-FR" b="1" u="sng" dirty="0" smtClean="0">
                <a:solidFill>
                  <a:srgbClr val="FF0000"/>
                </a:solidFill>
              </a:rPr>
              <a:t>Contours internes : cavité pulpaire </a:t>
            </a:r>
            <a:r>
              <a:rPr lang="fr-FR" dirty="0" smtClean="0">
                <a:solidFill>
                  <a:srgbClr val="FF0000"/>
                </a:solidFill>
              </a:rPr>
              <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970275" y="1354112"/>
            <a:ext cx="8128755" cy="3777622"/>
          </a:xfrm>
        </p:spPr>
        <p:txBody>
          <a:bodyPr>
            <a:normAutofit fontScale="92500"/>
          </a:bodyPr>
          <a:lstStyle/>
          <a:p>
            <a:pPr>
              <a:lnSpc>
                <a:spcPct val="150000"/>
              </a:lnSpc>
            </a:pPr>
            <a:r>
              <a:rPr lang="fr-FR" dirty="0" smtClean="0"/>
              <a:t>Elle est composée d'une chambre et de trois canaux.</a:t>
            </a:r>
          </a:p>
          <a:p>
            <a:pPr>
              <a:lnSpc>
                <a:spcPct val="150000"/>
              </a:lnSpc>
            </a:pPr>
            <a:r>
              <a:rPr lang="fr-FR" dirty="0" smtClean="0"/>
              <a:t>La chambre pulpaire occupe la partie centrale du tiers cervical coronaire et du tiers cervical radiculaire. Elle </a:t>
            </a:r>
            <a:r>
              <a:rPr lang="it-IT" dirty="0" smtClean="0"/>
              <a:t>presente </a:t>
            </a:r>
            <a:r>
              <a:rPr lang="fr-FR" dirty="0" smtClean="0"/>
              <a:t>trois ou quatre cornes dont la plus importante est la corne </a:t>
            </a:r>
            <a:r>
              <a:rPr lang="fr-FR" dirty="0" err="1" smtClean="0"/>
              <a:t>mesiovestibulaire</a:t>
            </a:r>
            <a:r>
              <a:rPr lang="fr-FR" dirty="0" smtClean="0"/>
              <a:t>.</a:t>
            </a:r>
          </a:p>
          <a:p>
            <a:pPr>
              <a:lnSpc>
                <a:spcPct val="150000"/>
              </a:lnSpc>
            </a:pPr>
            <a:r>
              <a:rPr lang="fr-FR" dirty="0" smtClean="0"/>
              <a:t>L'ensemble de la chambre pulpaire est déporté vers la paroi </a:t>
            </a:r>
            <a:r>
              <a:rPr lang="fr-FR" dirty="0" err="1" smtClean="0"/>
              <a:t>mésiale</a:t>
            </a:r>
            <a:endParaRPr lang="fr-FR" dirty="0" smtClean="0"/>
          </a:p>
          <a:p>
            <a:pPr>
              <a:lnSpc>
                <a:spcPct val="150000"/>
              </a:lnSpc>
            </a:pPr>
            <a:r>
              <a:rPr lang="fr-FR" dirty="0" smtClean="0"/>
              <a:t>Les canaux qui naissent dans la chambre pulpaire sont assez irréguliers. Ils sont souvent en forme de ruban, ils présentent plus de variations morphologiques que les canaux </a:t>
            </a:r>
            <a:r>
              <a:rPr lang="fr-FR" dirty="0" err="1" smtClean="0"/>
              <a:t>permanante</a:t>
            </a:r>
            <a:r>
              <a:rPr lang="fr-FR" dirty="0" smtClean="0"/>
              <a:t> </a:t>
            </a:r>
          </a:p>
          <a:p>
            <a:pPr>
              <a:lnSpc>
                <a:spcPct val="150000"/>
              </a:lnSpc>
            </a:pPr>
            <a:endParaRPr lang="fr-FR" dirty="0"/>
          </a:p>
        </p:txBody>
      </p:sp>
      <p:graphicFrame>
        <p:nvGraphicFramePr>
          <p:cNvPr id="50178" name="Object 2"/>
          <p:cNvGraphicFramePr>
            <a:graphicFrameLocks noChangeAspect="1"/>
          </p:cNvGraphicFramePr>
          <p:nvPr/>
        </p:nvGraphicFramePr>
        <p:xfrm>
          <a:off x="9622983" y="1218419"/>
          <a:ext cx="2251075" cy="3071813"/>
        </p:xfrm>
        <a:graphic>
          <a:graphicData uri="http://schemas.openxmlformats.org/presentationml/2006/ole">
            <p:oleObj spid="_x0000_s50178" name="Photo" r:id="rId3" imgW="990738" imgH="1352381" progId="StaticMetafile">
              <p:embed/>
            </p:oleObj>
          </a:graphicData>
        </a:graphic>
      </p:graphicFrame>
    </p:spTree>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3790</TotalTime>
  <Words>982</Words>
  <Application>Microsoft Office PowerPoint</Application>
  <PresentationFormat>Personnalisé</PresentationFormat>
  <Paragraphs>63</Paragraphs>
  <Slides>14</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14</vt:i4>
      </vt:variant>
    </vt:vector>
  </HeadingPairs>
  <TitlesOfParts>
    <vt:vector size="16" baseType="lpstr">
      <vt:lpstr>Brin</vt:lpstr>
      <vt:lpstr>Photo</vt:lpstr>
      <vt:lpstr>        Anatomie descriptive des molaires temporaires     </vt:lpstr>
      <vt:lpstr>Introduction : </vt:lpstr>
      <vt:lpstr>Dimensions  </vt:lpstr>
      <vt:lpstr>Chronologie  </vt:lpstr>
      <vt:lpstr>Description de la 1ere molaire  temporaire maxillaire  Observation par la face vestibulaire  </vt:lpstr>
      <vt:lpstr>Diapositive 6</vt:lpstr>
      <vt:lpstr>Diapositive 7</vt:lpstr>
      <vt:lpstr>La surface occlusale </vt:lpstr>
      <vt:lpstr>Contours internes : cavité pulpaire  </vt:lpstr>
      <vt:lpstr>Description de la 2eme  molaire maxillaire  Observation par la face vestibulaire  </vt:lpstr>
      <vt:lpstr>Diapositive 11</vt:lpstr>
      <vt:lpstr>Observation par la face occlusale  </vt:lpstr>
      <vt:lpstr>Contours internes : cavité pulpaire  </vt:lpstr>
      <vt:lpstr>Diapositive 14</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MERIEM</dc:creator>
  <cp:lastModifiedBy>Acer</cp:lastModifiedBy>
  <cp:revision>241</cp:revision>
  <dcterms:created xsi:type="dcterms:W3CDTF">2017-04-21T10:47:40Z</dcterms:created>
  <dcterms:modified xsi:type="dcterms:W3CDTF">2020-04-09T18:35:44Z</dcterms:modified>
</cp:coreProperties>
</file>