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09" r:id="rId11"/>
    <p:sldId id="310" r:id="rId12"/>
    <p:sldId id="311" r:id="rId13"/>
    <p:sldId id="267" r:id="rId14"/>
    <p:sldId id="327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319" r:id="rId25"/>
    <p:sldId id="340" r:id="rId26"/>
    <p:sldId id="279" r:id="rId27"/>
    <p:sldId id="339" r:id="rId28"/>
    <p:sldId id="321" r:id="rId29"/>
    <p:sldId id="335" r:id="rId30"/>
    <p:sldId id="322" r:id="rId31"/>
    <p:sldId id="320" r:id="rId32"/>
    <p:sldId id="280" r:id="rId33"/>
    <p:sldId id="325" r:id="rId34"/>
    <p:sldId id="281" r:id="rId35"/>
    <p:sldId id="282" r:id="rId36"/>
    <p:sldId id="328" r:id="rId37"/>
    <p:sldId id="329" r:id="rId38"/>
    <p:sldId id="330" r:id="rId39"/>
    <p:sldId id="283" r:id="rId40"/>
    <p:sldId id="337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32" r:id="rId62"/>
    <p:sldId id="333" r:id="rId63"/>
    <p:sldId id="334" r:id="rId64"/>
    <p:sldId id="304" r:id="rId65"/>
    <p:sldId id="305" r:id="rId66"/>
    <p:sldId id="306" r:id="rId67"/>
    <p:sldId id="307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99B82-3EC1-4D91-B41A-A22F47A7E537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F27EF-B7E4-40D4-820B-C79EE6034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1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024160F-527D-4285-9D90-63BAFD634F79}" type="slidenum">
              <a:rPr lang="fr-FR" smtClean="0">
                <a:latin typeface="Arial" charset="0"/>
              </a:rPr>
              <a:pPr eaLnBrk="1" hangingPunct="1"/>
              <a:t>2</a:t>
            </a:fld>
            <a:endParaRPr lang="fr-F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198C098-626F-44C5-BE59-4E3852A078EA}" type="slidenum">
              <a:rPr lang="fr-FR" smtClean="0">
                <a:latin typeface="Arial" charset="0"/>
              </a:rPr>
              <a:pPr eaLnBrk="1" hangingPunct="1"/>
              <a:t>14</a:t>
            </a:fld>
            <a:endParaRPr lang="fr-FR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8D9F559-1D54-4662-8956-5903F1317E19}" type="slidenum">
              <a:rPr lang="fr-FR" smtClean="0">
                <a:latin typeface="Arial" charset="0"/>
              </a:rPr>
              <a:pPr eaLnBrk="1" hangingPunct="1"/>
              <a:t>15</a:t>
            </a:fld>
            <a:endParaRPr lang="fr-FR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0F3B78-FAD5-45ED-973C-22BCF507ABE7}" type="slidenum">
              <a:rPr lang="fr-FR" smtClean="0">
                <a:latin typeface="Arial" charset="0"/>
              </a:rPr>
              <a:pPr eaLnBrk="1" hangingPunct="1"/>
              <a:t>16</a:t>
            </a:fld>
            <a:endParaRPr lang="fr-FR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281AA8-53C3-46BB-8D51-6CEF82D0F768}" type="slidenum">
              <a:rPr lang="fr-FR" smtClean="0">
                <a:latin typeface="Arial" charset="0"/>
              </a:rPr>
              <a:pPr eaLnBrk="1" hangingPunct="1"/>
              <a:t>17</a:t>
            </a:fld>
            <a:endParaRPr lang="fr-FR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A3E653B-45BA-48F9-B5AE-9C67137B802F}" type="slidenum">
              <a:rPr lang="fr-FR" smtClean="0">
                <a:latin typeface="Arial" charset="0"/>
              </a:rPr>
              <a:pPr eaLnBrk="1" hangingPunct="1"/>
              <a:t>18</a:t>
            </a:fld>
            <a:endParaRPr lang="fr-FR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8F0B816-A4DA-40B3-8EBE-C87492648D6A}" type="slidenum">
              <a:rPr lang="fr-FR" smtClean="0">
                <a:latin typeface="Arial" charset="0"/>
              </a:rPr>
              <a:pPr eaLnBrk="1" hangingPunct="1"/>
              <a:t>19</a:t>
            </a:fld>
            <a:endParaRPr lang="fr-FR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80256BD-9216-4215-9CDA-B5A950712DEB}" type="slidenum">
              <a:rPr lang="fr-FR" smtClean="0">
                <a:latin typeface="Arial" charset="0"/>
              </a:rPr>
              <a:pPr eaLnBrk="1" hangingPunct="1"/>
              <a:t>20</a:t>
            </a:fld>
            <a:endParaRPr lang="fr-FR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842A1E2-E013-4BC3-BF07-90974AD5A8C9}" type="slidenum">
              <a:rPr lang="fr-FR" smtClean="0">
                <a:latin typeface="Arial" charset="0"/>
              </a:rPr>
              <a:pPr eaLnBrk="1" hangingPunct="1"/>
              <a:t>21</a:t>
            </a:fld>
            <a:endParaRPr lang="fr-FR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0BE6FC7-1160-432D-A3B7-80341D410EE9}" type="slidenum">
              <a:rPr lang="fr-FR" smtClean="0">
                <a:latin typeface="Arial" charset="0"/>
              </a:rPr>
              <a:pPr eaLnBrk="1" hangingPunct="1"/>
              <a:t>22</a:t>
            </a:fld>
            <a:endParaRPr lang="fr-FR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25D356C-5A4F-41D7-8645-4FFF58B9603E}" type="slidenum">
              <a:rPr lang="fr-FR" smtClean="0">
                <a:latin typeface="Arial" charset="0"/>
              </a:rPr>
              <a:pPr eaLnBrk="1" hangingPunct="1"/>
              <a:t>23</a:t>
            </a:fld>
            <a:endParaRPr lang="fr-FR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CA6D616-58E6-4B11-8A3F-4DB905098705}" type="slidenum">
              <a:rPr lang="fr-FR" smtClean="0">
                <a:latin typeface="Arial" charset="0"/>
              </a:rPr>
              <a:pPr eaLnBrk="1" hangingPunct="1"/>
              <a:t>3</a:t>
            </a:fld>
            <a:endParaRPr lang="fr-F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E3285E0-0663-4C0C-A590-B05B04697C26}" type="slidenum">
              <a:rPr lang="fr-FR" smtClean="0">
                <a:latin typeface="Arial" charset="0"/>
              </a:rPr>
              <a:pPr eaLnBrk="1" hangingPunct="1"/>
              <a:t>26</a:t>
            </a:fld>
            <a:endParaRPr lang="fr-FR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189B0C1-793E-4806-8FB2-2D69005FA544}" type="slidenum">
              <a:rPr lang="fr-FR" smtClean="0">
                <a:latin typeface="Arial" charset="0"/>
              </a:rPr>
              <a:pPr eaLnBrk="1" hangingPunct="1"/>
              <a:t>32</a:t>
            </a:fld>
            <a:endParaRPr lang="fr-FR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1D2BCFB-0E3B-4EEC-A16A-BCB2250C248F}" type="slidenum">
              <a:rPr lang="fr-FR" smtClean="0">
                <a:latin typeface="Arial" charset="0"/>
              </a:rPr>
              <a:pPr eaLnBrk="1" hangingPunct="1"/>
              <a:t>34</a:t>
            </a:fld>
            <a:endParaRPr lang="fr-FR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88AF242-C8BF-4E2C-AE0E-838B362E5B76}" type="slidenum">
              <a:rPr lang="fr-FR" smtClean="0">
                <a:latin typeface="Arial" charset="0"/>
              </a:rPr>
              <a:pPr eaLnBrk="1" hangingPunct="1"/>
              <a:t>35</a:t>
            </a:fld>
            <a:endParaRPr lang="fr-FR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4304A61-E28E-47D5-9321-30DA774A7E02}" type="slidenum">
              <a:rPr lang="fr-FR" smtClean="0">
                <a:latin typeface="Arial" charset="0"/>
              </a:rPr>
              <a:pPr eaLnBrk="1" hangingPunct="1"/>
              <a:t>39</a:t>
            </a:fld>
            <a:endParaRPr lang="fr-FR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3810A67-4ECF-4B8A-8782-22055675EB9B}" type="slidenum">
              <a:rPr lang="fr-FR" smtClean="0">
                <a:latin typeface="Arial" charset="0"/>
              </a:rPr>
              <a:pPr eaLnBrk="1" hangingPunct="1"/>
              <a:t>41</a:t>
            </a:fld>
            <a:endParaRPr lang="fr-FR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ADE9DAF-FF57-49C0-B18E-B0D489A91C77}" type="slidenum">
              <a:rPr lang="fr-FR" smtClean="0">
                <a:latin typeface="Arial" charset="0"/>
              </a:rPr>
              <a:pPr eaLnBrk="1" hangingPunct="1"/>
              <a:t>42</a:t>
            </a:fld>
            <a:endParaRPr lang="fr-FR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78AFB64-D10D-4CE2-AB03-D91BE0E9EEF4}" type="slidenum">
              <a:rPr lang="fr-FR" smtClean="0">
                <a:latin typeface="Arial" charset="0"/>
              </a:rPr>
              <a:pPr eaLnBrk="1" hangingPunct="1"/>
              <a:t>43</a:t>
            </a:fld>
            <a:endParaRPr lang="fr-FR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C298E70-254D-4F85-B735-4A83A474AF47}" type="slidenum">
              <a:rPr lang="fr-FR" smtClean="0">
                <a:latin typeface="Arial" charset="0"/>
              </a:rPr>
              <a:pPr eaLnBrk="1" hangingPunct="1"/>
              <a:t>44</a:t>
            </a:fld>
            <a:endParaRPr lang="fr-FR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0BED158-B9EF-432A-946F-53D79CA91D44}" type="slidenum">
              <a:rPr lang="fr-FR" smtClean="0">
                <a:latin typeface="Arial" charset="0"/>
              </a:rPr>
              <a:pPr eaLnBrk="1" hangingPunct="1"/>
              <a:t>45</a:t>
            </a:fld>
            <a:endParaRPr lang="fr-FR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51EDC7C-E8AA-4474-BE04-F010142720A2}" type="slidenum">
              <a:rPr lang="fr-FR" smtClean="0">
                <a:latin typeface="Arial" charset="0"/>
              </a:rPr>
              <a:pPr eaLnBrk="1" hangingPunct="1"/>
              <a:t>4</a:t>
            </a:fld>
            <a:endParaRPr lang="fr-F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6C354CD-C1F3-4BDE-9264-A298ED142548}" type="slidenum">
              <a:rPr lang="fr-FR" smtClean="0">
                <a:latin typeface="Arial" charset="0"/>
              </a:rPr>
              <a:pPr eaLnBrk="1" hangingPunct="1"/>
              <a:t>46</a:t>
            </a:fld>
            <a:endParaRPr lang="fr-FR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13A40E8-1B3A-491D-912F-88B31B4B8837}" type="slidenum">
              <a:rPr lang="fr-FR" smtClean="0">
                <a:latin typeface="Arial" charset="0"/>
              </a:rPr>
              <a:pPr eaLnBrk="1" hangingPunct="1"/>
              <a:t>47</a:t>
            </a:fld>
            <a:endParaRPr lang="fr-FR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CD1A79E-106A-4DCD-9A58-E57F3EE8D4FD}" type="slidenum">
              <a:rPr lang="fr-FR" smtClean="0">
                <a:latin typeface="Arial" charset="0"/>
              </a:rPr>
              <a:pPr eaLnBrk="1" hangingPunct="1"/>
              <a:t>48</a:t>
            </a:fld>
            <a:endParaRPr lang="fr-FR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9FED5BC-2490-418C-A8FB-4B7F4DB9D375}" type="slidenum">
              <a:rPr lang="fr-FR" smtClean="0">
                <a:latin typeface="Arial" charset="0"/>
              </a:rPr>
              <a:pPr eaLnBrk="1" hangingPunct="1"/>
              <a:t>49</a:t>
            </a:fld>
            <a:endParaRPr lang="fr-FR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6CC45F-937F-4175-BEAA-E712BBE7F58E}" type="slidenum">
              <a:rPr lang="fr-FR" smtClean="0">
                <a:latin typeface="Arial" charset="0"/>
              </a:rPr>
              <a:pPr eaLnBrk="1" hangingPunct="1"/>
              <a:t>50</a:t>
            </a:fld>
            <a:endParaRPr lang="fr-FR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A9C49B4-F744-4A7D-BB5F-86D0FDCAFC60}" type="slidenum">
              <a:rPr lang="fr-FR" smtClean="0">
                <a:latin typeface="Arial" charset="0"/>
              </a:rPr>
              <a:pPr eaLnBrk="1" hangingPunct="1"/>
              <a:t>51</a:t>
            </a:fld>
            <a:endParaRPr lang="fr-FR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86AB0F5-9573-4BE9-9F74-BC91794ED230}" type="slidenum">
              <a:rPr lang="fr-FR" smtClean="0">
                <a:latin typeface="Arial" charset="0"/>
              </a:rPr>
              <a:pPr eaLnBrk="1" hangingPunct="1"/>
              <a:t>52</a:t>
            </a:fld>
            <a:endParaRPr lang="fr-FR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B15E0FF-451E-499A-AE15-E5BF7D803876}" type="slidenum">
              <a:rPr lang="fr-FR" smtClean="0">
                <a:latin typeface="Arial" charset="0"/>
              </a:rPr>
              <a:pPr eaLnBrk="1" hangingPunct="1"/>
              <a:t>53</a:t>
            </a:fld>
            <a:endParaRPr lang="fr-FR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2275402-F811-49FB-8609-E9EFA761E907}" type="slidenum">
              <a:rPr lang="fr-FR" smtClean="0">
                <a:latin typeface="Arial" charset="0"/>
              </a:rPr>
              <a:pPr eaLnBrk="1" hangingPunct="1"/>
              <a:t>54</a:t>
            </a:fld>
            <a:endParaRPr lang="fr-FR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56E95C2-9F54-4BF7-BF53-5BA0AE915FD7}" type="slidenum">
              <a:rPr lang="fr-FR" smtClean="0">
                <a:latin typeface="Arial" charset="0"/>
              </a:rPr>
              <a:pPr eaLnBrk="1" hangingPunct="1"/>
              <a:t>55</a:t>
            </a:fld>
            <a:endParaRPr lang="fr-FR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0E355E4-17DC-4E24-BE25-8829F0C671F5}" type="slidenum">
              <a:rPr lang="fr-FR" smtClean="0">
                <a:latin typeface="Arial" charset="0"/>
              </a:rPr>
              <a:pPr eaLnBrk="1" hangingPunct="1"/>
              <a:t>5</a:t>
            </a:fld>
            <a:endParaRPr lang="fr-FR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00AC516-94B1-442F-AD5A-FBF928C1FE0E}" type="slidenum">
              <a:rPr lang="fr-FR" smtClean="0">
                <a:latin typeface="Arial" charset="0"/>
              </a:rPr>
              <a:pPr eaLnBrk="1" hangingPunct="1"/>
              <a:t>56</a:t>
            </a:fld>
            <a:endParaRPr lang="fr-FR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678B74E-016A-41A2-B849-086AFA17AFE9}" type="slidenum">
              <a:rPr lang="fr-FR" smtClean="0">
                <a:latin typeface="Arial" charset="0"/>
              </a:rPr>
              <a:pPr eaLnBrk="1" hangingPunct="1"/>
              <a:t>57</a:t>
            </a:fld>
            <a:endParaRPr lang="fr-FR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8236427-4BF6-4B45-977B-A4D16BE7984C}" type="slidenum">
              <a:rPr lang="fr-FR" smtClean="0">
                <a:latin typeface="Arial" charset="0"/>
              </a:rPr>
              <a:pPr eaLnBrk="1" hangingPunct="1"/>
              <a:t>58</a:t>
            </a:fld>
            <a:endParaRPr lang="fr-FR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35FD6D0-5955-4783-B68F-1001E1F74465}" type="slidenum">
              <a:rPr lang="fr-FR" smtClean="0">
                <a:latin typeface="Arial" charset="0"/>
              </a:rPr>
              <a:pPr eaLnBrk="1" hangingPunct="1"/>
              <a:t>59</a:t>
            </a:fld>
            <a:endParaRPr lang="fr-FR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38757FE-B9A8-40B5-98C5-33838B425E3E}" type="slidenum">
              <a:rPr lang="fr-FR" smtClean="0">
                <a:latin typeface="Arial" charset="0"/>
              </a:rPr>
              <a:pPr eaLnBrk="1" hangingPunct="1"/>
              <a:t>60</a:t>
            </a:fld>
            <a:endParaRPr lang="fr-FR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3C07171-0194-4FD1-8161-649602622302}" type="slidenum">
              <a:rPr lang="fr-FR" smtClean="0">
                <a:latin typeface="Arial" charset="0"/>
              </a:rPr>
              <a:pPr eaLnBrk="1" hangingPunct="1"/>
              <a:t>64</a:t>
            </a:fld>
            <a:endParaRPr lang="fr-FR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245E723-3C61-4566-8F14-8756429F3C28}" type="slidenum">
              <a:rPr lang="fr-FR" smtClean="0">
                <a:latin typeface="Arial" charset="0"/>
              </a:rPr>
              <a:pPr eaLnBrk="1" hangingPunct="1"/>
              <a:t>65</a:t>
            </a:fld>
            <a:endParaRPr lang="fr-FR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85F7D45-300B-4ABA-9057-AAF6856FB6C0}" type="slidenum">
              <a:rPr lang="fr-FR" smtClean="0">
                <a:latin typeface="Arial" charset="0"/>
              </a:rPr>
              <a:pPr eaLnBrk="1" hangingPunct="1"/>
              <a:t>66</a:t>
            </a:fld>
            <a:endParaRPr lang="fr-FR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46673B7-BC23-45DE-A330-41F599E279A6}" type="slidenum">
              <a:rPr lang="fr-FR" smtClean="0">
                <a:latin typeface="Arial" charset="0"/>
              </a:rPr>
              <a:pPr eaLnBrk="1" hangingPunct="1"/>
              <a:t>67</a:t>
            </a:fld>
            <a:endParaRPr lang="fr-FR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5E809B6-3FC2-4531-8BD4-21C36E0A28D6}" type="slidenum">
              <a:rPr lang="fr-FR" smtClean="0">
                <a:latin typeface="Arial" charset="0"/>
              </a:rPr>
              <a:pPr eaLnBrk="1" hangingPunct="1"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615920E-4EBE-4DB2-8481-FFCB84393413}" type="slidenum">
              <a:rPr lang="fr-FR" smtClean="0">
                <a:latin typeface="Arial" charset="0"/>
              </a:rPr>
              <a:pPr eaLnBrk="1" hangingPunct="1"/>
              <a:t>7</a:t>
            </a:fld>
            <a:endParaRPr lang="fr-FR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23AC9CD-558F-423A-9AAE-58DD96711022}" type="slidenum">
              <a:rPr lang="fr-FR" smtClean="0">
                <a:latin typeface="Arial" charset="0"/>
              </a:rPr>
              <a:pPr eaLnBrk="1" hangingPunct="1"/>
              <a:t>8</a:t>
            </a:fld>
            <a:endParaRPr lang="fr-FR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54E0E22-382F-4B4F-AD02-0B48825D0129}" type="slidenum">
              <a:rPr lang="fr-FR" smtClean="0">
                <a:latin typeface="Arial" charset="0"/>
              </a:rPr>
              <a:pPr eaLnBrk="1" hangingPunct="1"/>
              <a:t>9</a:t>
            </a:fld>
            <a:endParaRPr lang="fr-FR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198C098-626F-44C5-BE59-4E3852A078EA}" type="slidenum">
              <a:rPr lang="fr-FR" smtClean="0">
                <a:latin typeface="Arial" charset="0"/>
              </a:rPr>
              <a:pPr eaLnBrk="1" hangingPunct="1"/>
              <a:t>13</a:t>
            </a:fld>
            <a:endParaRPr lang="fr-FR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1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C6C11-ACA5-4BBD-B2EF-D6CA1CFFE3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2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9624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9DFB-CC09-4CAA-A01A-A912AC3E08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86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72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5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4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58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68FC-491B-4B9B-BF5E-A091FC3EDFF6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618A-EA61-4A50-ABAA-20A2CD270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1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2160240"/>
          </a:xfrm>
        </p:spPr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spondyloarthropathies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2016224"/>
          </a:xfrm>
        </p:spPr>
        <p:txBody>
          <a:bodyPr>
            <a:normAutofit lnSpcReduction="1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 AYED H</a:t>
            </a:r>
          </a:p>
          <a:p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Faculté de médecine d’Annaba</a:t>
            </a:r>
          </a:p>
          <a:p>
            <a:r>
              <a:rPr lang="fr-F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Année universitaire 2019-2020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Physiopathologie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600" b="1" dirty="0" smtClean="0"/>
              <a:t>Mal connue</a:t>
            </a:r>
            <a:r>
              <a:rPr lang="fr-FR" sz="2600" b="1" dirty="0"/>
              <a:t>, malgré la progression </a:t>
            </a:r>
            <a:r>
              <a:rPr lang="fr-FR" sz="2600" b="1" dirty="0" smtClean="0"/>
              <a:t>rapide des </a:t>
            </a:r>
            <a:r>
              <a:rPr lang="fr-FR" sz="2600" b="1" dirty="0"/>
              <a:t>connaissances</a:t>
            </a:r>
            <a:r>
              <a:rPr lang="fr-FR" sz="2600" b="1" dirty="0" smtClean="0"/>
              <a:t>.</a:t>
            </a:r>
          </a:p>
          <a:p>
            <a:pPr marL="0" indent="0">
              <a:buNone/>
            </a:pPr>
            <a:endParaRPr lang="fr-FR" sz="2400" dirty="0" smtClean="0"/>
          </a:p>
          <a:p>
            <a:pPr algn="just"/>
            <a:r>
              <a:rPr lang="fr-FR" sz="2400" b="1" dirty="0" smtClean="0"/>
              <a:t>Gènes: </a:t>
            </a:r>
            <a:r>
              <a:rPr lang="fr-FR" sz="2400" dirty="0"/>
              <a:t>la prévalence et </a:t>
            </a:r>
            <a:r>
              <a:rPr lang="fr-FR" sz="2400" dirty="0" smtClean="0"/>
              <a:t>l’incidence de </a:t>
            </a:r>
            <a:r>
              <a:rPr lang="fr-FR" sz="2400" dirty="0"/>
              <a:t>la SA dans le monde suit la prévalence </a:t>
            </a:r>
            <a:r>
              <a:rPr lang="fr-FR" sz="2400" dirty="0" smtClean="0"/>
              <a:t>de HLA-B27 </a:t>
            </a:r>
            <a:r>
              <a:rPr lang="fr-FR" sz="2400" dirty="0"/>
              <a:t>dans ces populations. Ainsi, la prévalence du B27 </a:t>
            </a:r>
            <a:r>
              <a:rPr lang="fr-FR" sz="2400" dirty="0" smtClean="0"/>
              <a:t>dans une </a:t>
            </a:r>
            <a:r>
              <a:rPr lang="fr-FR" sz="2400" dirty="0"/>
              <a:t>population de patients atteints de SA est de l’ordre </a:t>
            </a:r>
            <a:r>
              <a:rPr lang="fr-FR" sz="2400" dirty="0" smtClean="0"/>
              <a:t>d’au moins </a:t>
            </a:r>
            <a:r>
              <a:rPr lang="fr-FR" sz="2400" dirty="0"/>
              <a:t>90 %, alors qu’elle n’est que de 7 % à 8 % dans </a:t>
            </a:r>
            <a:r>
              <a:rPr lang="fr-FR" sz="2400" dirty="0" smtClean="0"/>
              <a:t>la population </a:t>
            </a:r>
            <a:r>
              <a:rPr lang="fr-FR" sz="2400" dirty="0"/>
              <a:t>caucasienne </a:t>
            </a:r>
            <a:r>
              <a:rPr lang="fr-FR" sz="2400" dirty="0" smtClean="0"/>
              <a:t>générale.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/>
              <a:t>Micro </a:t>
            </a:r>
            <a:r>
              <a:rPr lang="fr-FR" sz="2400" b="1" dirty="0" smtClean="0"/>
              <a:t>organismes: </a:t>
            </a:r>
            <a:r>
              <a:rPr lang="fr-FR" sz="2400" dirty="0"/>
              <a:t>Le rôle des micro organismes a été souligné dans la </a:t>
            </a:r>
            <a:r>
              <a:rPr lang="fr-FR" sz="2400" dirty="0" err="1" smtClean="0"/>
              <a:t>physiopathogénie</a:t>
            </a:r>
            <a:r>
              <a:rPr lang="fr-FR" sz="2400" dirty="0" smtClean="0"/>
              <a:t> des </a:t>
            </a:r>
            <a:r>
              <a:rPr lang="fr-FR" sz="2400" dirty="0" err="1"/>
              <a:t>spondylarthropathies</a:t>
            </a:r>
            <a:r>
              <a:rPr lang="fr-FR" sz="2400" dirty="0"/>
              <a:t>. Ainsi, les </a:t>
            </a:r>
            <a:r>
              <a:rPr lang="fr-FR" sz="2400" dirty="0" smtClean="0"/>
              <a:t>arthrites réactionnelles </a:t>
            </a:r>
            <a:r>
              <a:rPr lang="fr-FR" sz="2400" dirty="0"/>
              <a:t>sont déclenchées par une infection </a:t>
            </a:r>
            <a:r>
              <a:rPr lang="fr-FR" sz="2400" dirty="0" smtClean="0"/>
              <a:t>bactérienne muqueuse</a:t>
            </a:r>
            <a:r>
              <a:rPr lang="fr-FR" sz="2400" dirty="0"/>
              <a:t>, essentiellement urogénitale ou digestive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/>
              <a:t>Rôle de </a:t>
            </a:r>
            <a:r>
              <a:rPr lang="fr-FR" sz="2400" b="1" dirty="0" smtClean="0"/>
              <a:t>l’intestin: </a:t>
            </a:r>
            <a:r>
              <a:rPr lang="fr-FR" sz="2400" dirty="0" smtClean="0"/>
              <a:t>Le </a:t>
            </a:r>
            <a:r>
              <a:rPr lang="fr-FR" sz="2400" dirty="0"/>
              <a:t>rôle possible de la muqueuse intestinale dans </a:t>
            </a:r>
            <a:r>
              <a:rPr lang="fr-FR" sz="2400" dirty="0" smtClean="0"/>
              <a:t>cette </a:t>
            </a:r>
            <a:r>
              <a:rPr lang="fr-FR" sz="2400" dirty="0" err="1" smtClean="0"/>
              <a:t>physiopathogénie</a:t>
            </a:r>
            <a:r>
              <a:rPr lang="fr-FR" sz="2400" dirty="0" smtClean="0"/>
              <a:t> </a:t>
            </a:r>
            <a:r>
              <a:rPr lang="fr-FR" sz="2400" dirty="0"/>
              <a:t>a été souligné. Ainsi, plusieurs équipes </a:t>
            </a:r>
            <a:r>
              <a:rPr lang="fr-FR" sz="2400" dirty="0" smtClean="0"/>
              <a:t>ont mis </a:t>
            </a:r>
            <a:r>
              <a:rPr lang="fr-FR" sz="2400" dirty="0"/>
              <a:t>en évidence une inflammation de la muqueuse </a:t>
            </a:r>
            <a:r>
              <a:rPr lang="fr-FR" sz="2400" dirty="0" smtClean="0"/>
              <a:t>intestinale de </a:t>
            </a:r>
            <a:r>
              <a:rPr lang="fr-FR" sz="2400" dirty="0"/>
              <a:t>patients atteints de </a:t>
            </a:r>
            <a:r>
              <a:rPr lang="fr-FR" sz="2400" dirty="0" err="1"/>
              <a:t>spondylarthropathie</a:t>
            </a:r>
            <a:r>
              <a:rPr lang="fr-FR" sz="2400" dirty="0"/>
              <a:t> et ce en dehors </a:t>
            </a:r>
            <a:r>
              <a:rPr lang="fr-FR" sz="2400" dirty="0" smtClean="0"/>
              <a:t>de tout </a:t>
            </a:r>
            <a:r>
              <a:rPr lang="fr-FR" sz="2400" dirty="0"/>
              <a:t>symptôme </a:t>
            </a:r>
            <a:r>
              <a:rPr lang="fr-FR" sz="2400" dirty="0" smtClean="0"/>
              <a:t>digestif.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6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sz="4000" b="1" dirty="0"/>
              <a:t>Physiopathologie</a:t>
            </a:r>
            <a:r>
              <a:rPr lang="fr-FR" sz="4000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32403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Au total</a:t>
            </a:r>
          </a:p>
          <a:p>
            <a:pPr marL="0" indent="0" algn="just">
              <a:buNone/>
            </a:pPr>
            <a:r>
              <a:rPr lang="fr-FR" dirty="0"/>
              <a:t>Il est donc probable que les </a:t>
            </a:r>
            <a:r>
              <a:rPr lang="fr-FR" dirty="0" err="1"/>
              <a:t>spondylarthropathies</a:t>
            </a:r>
            <a:r>
              <a:rPr lang="fr-FR" dirty="0"/>
              <a:t> soient </a:t>
            </a:r>
            <a:r>
              <a:rPr lang="fr-FR" dirty="0" smtClean="0"/>
              <a:t>liées à </a:t>
            </a:r>
            <a:r>
              <a:rPr lang="fr-FR" dirty="0"/>
              <a:t>une réponse immunitaire anormale, d’origine génétique, à </a:t>
            </a:r>
            <a:r>
              <a:rPr lang="fr-FR" dirty="0" smtClean="0"/>
              <a:t>des micro </a:t>
            </a:r>
            <a:r>
              <a:rPr lang="fr-FR" dirty="0"/>
              <a:t>organismes en contact avec les muqueuses</a:t>
            </a:r>
            <a:r>
              <a:rPr lang="fr-FR" dirty="0" smtClean="0"/>
              <a:t>. 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0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53285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Lésions</a:t>
            </a:r>
          </a:p>
          <a:p>
            <a:pPr marL="0" indent="0" algn="just">
              <a:buNone/>
            </a:pPr>
            <a:r>
              <a:rPr lang="fr-FR" sz="2800" dirty="0" smtClean="0"/>
              <a:t>La </a:t>
            </a:r>
            <a:r>
              <a:rPr lang="fr-FR" sz="2800" dirty="0"/>
              <a:t>cible anatomique principale du processus </a:t>
            </a:r>
            <a:r>
              <a:rPr lang="fr-FR" sz="2800" dirty="0" smtClean="0"/>
              <a:t>inflammatoire des </a:t>
            </a:r>
            <a:r>
              <a:rPr lang="fr-FR" sz="2800" dirty="0" err="1"/>
              <a:t>spondylarthropathies</a:t>
            </a:r>
            <a:r>
              <a:rPr lang="fr-FR" sz="2800" dirty="0"/>
              <a:t> est constituée par l’</a:t>
            </a:r>
            <a:r>
              <a:rPr lang="fr-FR" sz="2800" dirty="0" err="1"/>
              <a:t>enthèse</a:t>
            </a:r>
            <a:r>
              <a:rPr lang="fr-FR" sz="2800" dirty="0"/>
              <a:t>. </a:t>
            </a:r>
            <a:endParaRPr lang="fr-FR" sz="2800" dirty="0" smtClean="0"/>
          </a:p>
          <a:p>
            <a:pPr marL="0" indent="0" algn="just">
              <a:buNone/>
            </a:pPr>
            <a:r>
              <a:rPr lang="fr-FR" sz="2800" dirty="0" smtClean="0"/>
              <a:t>L’</a:t>
            </a:r>
            <a:r>
              <a:rPr lang="fr-FR" sz="2800" dirty="0" err="1" smtClean="0"/>
              <a:t>enthèse</a:t>
            </a:r>
            <a:r>
              <a:rPr lang="fr-FR" sz="2800" dirty="0" smtClean="0"/>
              <a:t> constitue </a:t>
            </a:r>
            <a:r>
              <a:rPr lang="fr-FR" sz="2800" dirty="0"/>
              <a:t>la jonction entre, d’une part, les ligaments, </a:t>
            </a:r>
            <a:r>
              <a:rPr lang="fr-FR" sz="2800" dirty="0" smtClean="0"/>
              <a:t>les tendons</a:t>
            </a:r>
            <a:r>
              <a:rPr lang="fr-FR" sz="2800" dirty="0"/>
              <a:t>, les capsules et, d’autre part, l’os</a:t>
            </a:r>
            <a:r>
              <a:rPr lang="fr-FR" sz="2800" dirty="0" smtClean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7864" y="404664"/>
            <a:ext cx="3971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Physiopathologie</a:t>
            </a:r>
            <a:r>
              <a:rPr lang="fr-FR" sz="4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4812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8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9787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/>
              <a:t> </a:t>
            </a:r>
            <a:r>
              <a:rPr lang="fr-FR" sz="4000" b="1" dirty="0" smtClean="0"/>
              <a:t>Etude Clinique </a:t>
            </a:r>
            <a:br>
              <a:rPr lang="fr-FR" sz="4000" b="1" dirty="0" smtClean="0"/>
            </a:br>
            <a:endParaRPr lang="fr-FR" sz="2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fr-FR" sz="2800" b="1" dirty="0" smtClean="0"/>
              <a:t>Mode de début </a:t>
            </a:r>
          </a:p>
          <a:p>
            <a:pPr marL="0" indent="0" eaLnBrk="1" hangingPunct="1">
              <a:buNone/>
              <a:defRPr/>
            </a:pP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smtClean="0">
                <a:solidFill>
                  <a:srgbClr val="000099"/>
                </a:solidFill>
              </a:rPr>
              <a:t>  Manifestations sacro-iliaques et rachidiennes : 80%</a:t>
            </a:r>
          </a:p>
          <a:p>
            <a:pPr lvl="1">
              <a:defRPr/>
            </a:pPr>
            <a:r>
              <a:rPr lang="fr-FR" dirty="0" smtClean="0"/>
              <a:t>Plus fréquent et plus évocateur</a:t>
            </a:r>
          </a:p>
          <a:p>
            <a:pPr lvl="1">
              <a:defRPr/>
            </a:pPr>
            <a:r>
              <a:rPr lang="fr-FR" dirty="0" smtClean="0"/>
              <a:t>Douleurs fessières uni ou bilatérales, ou à bascule d’horaire inflammatoire pouvant irradier à la face postérieure de la cuisse </a:t>
            </a:r>
          </a:p>
          <a:p>
            <a:pPr lvl="1">
              <a:buFontTx/>
              <a:buNone/>
              <a:defRPr/>
            </a:pPr>
            <a:r>
              <a:rPr lang="fr-FR" dirty="0" smtClean="0"/>
              <a:t>	« sciatiques tronquées »</a:t>
            </a:r>
          </a:p>
          <a:p>
            <a:pPr lvl="1">
              <a:defRPr/>
            </a:pPr>
            <a:r>
              <a:rPr lang="fr-FR" dirty="0" smtClean="0"/>
              <a:t>Lombalgies spontanées </a:t>
            </a:r>
            <a:r>
              <a:rPr lang="fr-FR" dirty="0" smtClean="0">
                <a:solidFill>
                  <a:srgbClr val="FF0000"/>
                </a:solidFill>
              </a:rPr>
              <a:t>inflammatoires </a:t>
            </a:r>
          </a:p>
          <a:p>
            <a:pPr lvl="1">
              <a:defRPr/>
            </a:pPr>
            <a:r>
              <a:rPr lang="fr-FR" dirty="0" smtClean="0"/>
              <a:t>Examen physique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lvl="2">
              <a:defRPr/>
            </a:pPr>
            <a:r>
              <a:rPr lang="fr-FR" dirty="0" smtClean="0">
                <a:solidFill>
                  <a:srgbClr val="FF0000"/>
                </a:solidFill>
              </a:rPr>
              <a:t>Mobilité du rachis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</a:p>
          <a:p>
            <a:pPr lvl="2">
              <a:defRPr/>
            </a:pPr>
            <a:r>
              <a:rPr lang="fr-FR" dirty="0" smtClean="0">
                <a:solidFill>
                  <a:srgbClr val="FF0000"/>
                </a:solidFill>
              </a:rPr>
              <a:t>Douleurs sacro-iliaques provoquées par les différentes manœuvres</a:t>
            </a:r>
          </a:p>
        </p:txBody>
      </p:sp>
    </p:spTree>
    <p:extLst>
      <p:ext uri="{BB962C8B-B14F-4D97-AF65-F5344CB8AC3E}">
        <p14:creationId xmlns:p14="http://schemas.microsoft.com/office/powerpoint/2010/main" val="18160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9787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/>
              <a:t> </a:t>
            </a:r>
            <a:r>
              <a:rPr lang="fr-FR" sz="4000" b="1" dirty="0" smtClean="0"/>
              <a:t>Etude Clinique </a:t>
            </a:r>
            <a:br>
              <a:rPr lang="fr-FR" sz="4000" b="1" dirty="0" smtClean="0"/>
            </a:br>
            <a:endParaRPr lang="fr-FR" sz="20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124744"/>
            <a:ext cx="8712968" cy="54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  <a:defRPr/>
            </a:pPr>
            <a:r>
              <a:rPr lang="fr-FR" sz="2400" b="1" dirty="0" smtClean="0">
                <a:solidFill>
                  <a:srgbClr val="000099"/>
                </a:solidFill>
              </a:rPr>
              <a:t>Manifestations dorsales et thoraciques</a:t>
            </a:r>
          </a:p>
          <a:p>
            <a:pPr marL="400050" lvl="1" indent="0">
              <a:buNone/>
              <a:defRPr/>
            </a:pPr>
            <a:r>
              <a:rPr lang="fr-FR" sz="2400" dirty="0" smtClean="0"/>
              <a:t>Dorsalgies, douleurs intercostales, douleurs de la  paroi</a:t>
            </a:r>
          </a:p>
          <a:p>
            <a:pPr marL="400050" lvl="1" indent="0">
              <a:buNone/>
              <a:defRPr/>
            </a:pPr>
            <a:r>
              <a:rPr lang="fr-FR" sz="2400" dirty="0" smtClean="0"/>
              <a:t>thoracique antérieure </a:t>
            </a:r>
            <a:r>
              <a:rPr lang="fr-FR" sz="2400" dirty="0" smtClean="0">
                <a:solidFill>
                  <a:srgbClr val="FF0000"/>
                </a:solidFill>
              </a:rPr>
              <a:t>inflammatoires</a:t>
            </a:r>
          </a:p>
          <a:p>
            <a:pPr marL="400050" lvl="1" indent="0">
              <a:buNone/>
              <a:defRPr/>
            </a:pPr>
            <a:r>
              <a:rPr lang="fr-FR" sz="2400" b="1" dirty="0" smtClean="0">
                <a:solidFill>
                  <a:srgbClr val="000099"/>
                </a:solidFill>
              </a:rPr>
              <a:t>Manifestations articulaires périphériques : 20-25%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400" dirty="0" smtClean="0"/>
              <a:t>Mono ou </a:t>
            </a:r>
            <a:r>
              <a:rPr lang="fr-FR" sz="2400" dirty="0" err="1" smtClean="0"/>
              <a:t>oligoarthrite</a:t>
            </a:r>
            <a:r>
              <a:rPr lang="fr-FR" sz="2400" dirty="0" smtClean="0"/>
              <a:t> asymétrique des MI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400" dirty="0" smtClean="0"/>
              <a:t>Polyarthrite rare</a:t>
            </a:r>
          </a:p>
          <a:p>
            <a:pPr marL="400050" lvl="1" indent="0">
              <a:buNone/>
              <a:defRPr/>
            </a:pPr>
            <a:r>
              <a:rPr lang="fr-FR" sz="2400" b="1" dirty="0" err="1" smtClean="0">
                <a:solidFill>
                  <a:srgbClr val="000099"/>
                </a:solidFill>
              </a:rPr>
              <a:t>Enthésopathies</a:t>
            </a:r>
            <a:r>
              <a:rPr lang="fr-FR" sz="2400" b="1" dirty="0" smtClean="0">
                <a:solidFill>
                  <a:srgbClr val="000099"/>
                </a:solidFill>
              </a:rPr>
              <a:t> inflammatoires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400" dirty="0" err="1" smtClean="0"/>
              <a:t>Talalgies</a:t>
            </a:r>
            <a:r>
              <a:rPr lang="fr-FR" sz="2400" dirty="0" smtClean="0"/>
              <a:t> +++</a:t>
            </a:r>
          </a:p>
          <a:p>
            <a:pPr marL="400050" lvl="1" indent="0">
              <a:buNone/>
              <a:defRPr/>
            </a:pPr>
            <a:r>
              <a:rPr lang="fr-FR" sz="2400" b="1" dirty="0" smtClean="0">
                <a:solidFill>
                  <a:srgbClr val="000099"/>
                </a:solidFill>
              </a:rPr>
              <a:t>Manifestations viscérales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400" dirty="0" smtClean="0"/>
              <a:t>Œil rouge douloureux 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712967" cy="604867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fr-FR" sz="2400" b="1" dirty="0" smtClean="0">
                <a:solidFill>
                  <a:srgbClr val="000099"/>
                </a:solidFill>
              </a:rPr>
              <a:t>Syndrome pelvien</a:t>
            </a:r>
          </a:p>
          <a:p>
            <a:pPr algn="just"/>
            <a:r>
              <a:rPr lang="fr-FR" sz="2400" b="1" dirty="0" smtClean="0"/>
              <a:t>Douleurs</a:t>
            </a:r>
            <a:r>
              <a:rPr lang="fr-FR" sz="2400" dirty="0" smtClean="0"/>
              <a:t> inflammatoires, </a:t>
            </a:r>
            <a:r>
              <a:rPr lang="fr-FR" sz="2400" dirty="0"/>
              <a:t>réveillant </a:t>
            </a:r>
            <a:r>
              <a:rPr lang="fr-FR" sz="2400" dirty="0" smtClean="0"/>
              <a:t>le patient </a:t>
            </a:r>
            <a:r>
              <a:rPr lang="fr-FR" sz="2400" dirty="0"/>
              <a:t>en deuxième partie de nuit, diminuant dans la </a:t>
            </a:r>
            <a:r>
              <a:rPr lang="fr-FR" sz="2400" dirty="0" smtClean="0"/>
              <a:t>journée avec </a:t>
            </a:r>
            <a:r>
              <a:rPr lang="fr-FR" sz="2400" dirty="0"/>
              <a:t>l’activité, s’accompagnant d’une raideur matinale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b="1" dirty="0" smtClean="0"/>
              <a:t>Le </a:t>
            </a:r>
            <a:r>
              <a:rPr lang="fr-FR" sz="2400" b="1" dirty="0"/>
              <a:t>siège </a:t>
            </a:r>
            <a:r>
              <a:rPr lang="fr-FR" sz="2400" dirty="0"/>
              <a:t>de la douleur est le plus souvent, surtout au </a:t>
            </a:r>
            <a:r>
              <a:rPr lang="fr-FR" sz="2400" dirty="0" smtClean="0"/>
              <a:t>début de </a:t>
            </a:r>
            <a:r>
              <a:rPr lang="fr-FR" sz="2400" dirty="0"/>
              <a:t>la maladie, lombaire et/ou dans la région fessière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 Les douleurs </a:t>
            </a:r>
            <a:r>
              <a:rPr lang="fr-FR" sz="2400" dirty="0"/>
              <a:t>de la région fessière irradient souvent à la </a:t>
            </a:r>
            <a:r>
              <a:rPr lang="fr-FR" sz="2400" dirty="0" smtClean="0"/>
              <a:t>face postérieure </a:t>
            </a:r>
            <a:r>
              <a:rPr lang="fr-FR" sz="2400" dirty="0"/>
              <a:t>de la cuisse, dépassant rarement le genou, </a:t>
            </a:r>
            <a:r>
              <a:rPr lang="fr-FR" sz="2400" dirty="0" smtClean="0"/>
              <a:t>réalisant une </a:t>
            </a:r>
            <a:r>
              <a:rPr lang="fr-FR" sz="2400" dirty="0"/>
              <a:t>sciatalgie tronquée ; elles sont souvent unilatérales, </a:t>
            </a:r>
            <a:r>
              <a:rPr lang="fr-FR" sz="2400" dirty="0" smtClean="0"/>
              <a:t>mais </a:t>
            </a:r>
            <a:r>
              <a:rPr lang="fr-FR" sz="2400" dirty="0"/>
              <a:t>« </a:t>
            </a:r>
            <a:r>
              <a:rPr lang="fr-FR" sz="2400" dirty="0" smtClean="0"/>
              <a:t>à bascule </a:t>
            </a:r>
            <a:r>
              <a:rPr lang="fr-FR" sz="2400" dirty="0"/>
              <a:t>». </a:t>
            </a:r>
            <a:endParaRPr lang="fr-FR" sz="2400" dirty="0" smtClean="0"/>
          </a:p>
          <a:p>
            <a:pPr algn="just"/>
            <a:r>
              <a:rPr lang="fr-FR" sz="2400" b="1" dirty="0" smtClean="0"/>
              <a:t>L’examen </a:t>
            </a:r>
            <a:r>
              <a:rPr lang="fr-FR" sz="2400" b="1" dirty="0"/>
              <a:t>clinique </a:t>
            </a:r>
            <a:r>
              <a:rPr lang="fr-FR" sz="2400" dirty="0"/>
              <a:t>peut renforcer le diagnostic </a:t>
            </a:r>
            <a:r>
              <a:rPr lang="fr-FR" sz="2400" dirty="0" smtClean="0"/>
              <a:t>clinique de </a:t>
            </a:r>
            <a:r>
              <a:rPr lang="fr-FR" sz="2400" dirty="0"/>
              <a:t>sacro-</a:t>
            </a:r>
            <a:r>
              <a:rPr lang="fr-FR" sz="2400" dirty="0" err="1"/>
              <a:t>iliite</a:t>
            </a:r>
            <a:r>
              <a:rPr lang="fr-FR" sz="2400" dirty="0"/>
              <a:t> en retrouvant la douleur en pleine fesse, </a:t>
            </a:r>
            <a:r>
              <a:rPr lang="fr-FR" sz="2400" dirty="0" smtClean="0"/>
              <a:t>en déclenchant </a:t>
            </a:r>
            <a:r>
              <a:rPr lang="fr-FR" sz="2400" dirty="0"/>
              <a:t>la douleur </a:t>
            </a:r>
            <a:r>
              <a:rPr lang="fr-FR" sz="2400" dirty="0" smtClean="0"/>
              <a:t>par les manœuvres de sacro-iliaque.</a:t>
            </a:r>
            <a:endParaRPr lang="fr-FR" sz="2400" dirty="0"/>
          </a:p>
          <a:p>
            <a:pPr algn="just"/>
            <a:r>
              <a:rPr lang="fr-FR" sz="2400" dirty="0"/>
              <a:t>Le siège de la douleur peut être également, ou </a:t>
            </a:r>
            <a:r>
              <a:rPr lang="fr-FR" sz="2400" dirty="0" smtClean="0"/>
              <a:t>parfois seulement</a:t>
            </a:r>
            <a:r>
              <a:rPr lang="fr-FR" sz="2400" dirty="0"/>
              <a:t>, dorsal ou cervical.</a:t>
            </a:r>
            <a:endParaRPr lang="fr-FR" sz="2400" dirty="0" smtClean="0"/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	</a:t>
            </a:r>
            <a:endParaRPr lang="fr-FR" sz="2400" dirty="0" smtClean="0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FR" sz="3200" b="1" dirty="0" smtClean="0"/>
              <a:t>2. Phase d’état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686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712968" cy="59046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r-FR" sz="2800" b="1" dirty="0" smtClean="0">
                <a:sym typeface="Wingdings" pitchFamily="2" charset="2"/>
              </a:rPr>
              <a:t> </a:t>
            </a:r>
            <a:r>
              <a:rPr lang="fr-FR" sz="2800" b="1" dirty="0" smtClean="0">
                <a:solidFill>
                  <a:srgbClr val="000099"/>
                </a:solidFill>
                <a:sym typeface="Wingdings" pitchFamily="2" charset="2"/>
              </a:rPr>
              <a:t>Syndrome rachidien</a:t>
            </a:r>
            <a:r>
              <a:rPr lang="fr-FR" sz="2800" u="sng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fr-FR" sz="2800" dirty="0" smtClean="0"/>
              <a:t>	</a:t>
            </a:r>
            <a:r>
              <a:rPr lang="fr-FR" sz="2400" u="sng" dirty="0" smtClean="0"/>
              <a:t>Signes fonctionnels</a:t>
            </a:r>
            <a:r>
              <a:rPr lang="fr-FR" sz="2400" dirty="0" smtClean="0"/>
              <a:t> :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</a:t>
            </a:r>
            <a:r>
              <a:rPr lang="fr-FR" sz="2400" dirty="0" smtClean="0"/>
              <a:t>Rachialgie </a:t>
            </a:r>
            <a:r>
              <a:rPr lang="fr-FR" sz="2400" dirty="0" smtClean="0">
                <a:solidFill>
                  <a:srgbClr val="FF0066"/>
                </a:solidFill>
              </a:rPr>
              <a:t>inflammatoire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</a:t>
            </a:r>
            <a:r>
              <a:rPr lang="fr-FR" sz="2400" dirty="0" smtClean="0"/>
              <a:t> Localisation :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smtClean="0">
                <a:sym typeface="Wingdings" pitchFamily="2" charset="2"/>
              </a:rPr>
              <a:t>    </a:t>
            </a:r>
            <a:r>
              <a:rPr lang="fr-FR" sz="2400" dirty="0" smtClean="0"/>
              <a:t>lombaire et charnière </a:t>
            </a:r>
            <a:r>
              <a:rPr lang="fr-FR" sz="2400" dirty="0" err="1" smtClean="0"/>
              <a:t>dorso-lombaire</a:t>
            </a:r>
            <a:r>
              <a:rPr lang="fr-FR" sz="2400" dirty="0" smtClean="0"/>
              <a:t> +++</a:t>
            </a:r>
          </a:p>
          <a:p>
            <a:pPr marL="0" indent="0">
              <a:buNone/>
            </a:pPr>
            <a:r>
              <a:rPr lang="fr-FR" sz="2400" dirty="0" smtClean="0">
                <a:sym typeface="Wingdings" pitchFamily="2" charset="2"/>
              </a:rPr>
              <a:t>    </a:t>
            </a:r>
            <a:r>
              <a:rPr lang="fr-FR" sz="2400" dirty="0" smtClean="0"/>
              <a:t> dorsale et des douleurs </a:t>
            </a:r>
            <a:r>
              <a:rPr lang="fr-FR" sz="2400" dirty="0"/>
              <a:t>de la paroi thoracique </a:t>
            </a:r>
            <a:r>
              <a:rPr lang="fr-FR" sz="2400" dirty="0" smtClean="0"/>
              <a:t>antérieure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peuvent </a:t>
            </a:r>
            <a:r>
              <a:rPr lang="fr-FR" sz="2400" dirty="0"/>
              <a:t>s’associer </a:t>
            </a:r>
            <a:r>
              <a:rPr lang="fr-FR" sz="2400" dirty="0" smtClean="0"/>
              <a:t>ou survenir isolément</a:t>
            </a:r>
            <a:r>
              <a:rPr lang="fr-FR" sz="2400" dirty="0"/>
              <a:t>. Elles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correspondent </a:t>
            </a:r>
            <a:r>
              <a:rPr lang="fr-FR" sz="2400" dirty="0"/>
              <a:t>à une </a:t>
            </a:r>
            <a:r>
              <a:rPr lang="fr-FR" sz="2400" dirty="0" smtClean="0"/>
              <a:t>inflammation là encore </a:t>
            </a:r>
            <a:r>
              <a:rPr lang="fr-FR" sz="2400" dirty="0" err="1"/>
              <a:t>enthésitique</a:t>
            </a:r>
            <a:r>
              <a:rPr lang="fr-FR" sz="2400" dirty="0"/>
              <a:t> et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articulaire </a:t>
            </a:r>
            <a:r>
              <a:rPr lang="fr-FR" sz="2400" dirty="0"/>
              <a:t>des </a:t>
            </a:r>
            <a:r>
              <a:rPr lang="fr-FR" sz="2400" dirty="0" smtClean="0"/>
              <a:t>régions </a:t>
            </a:r>
            <a:r>
              <a:rPr lang="fr-FR" sz="2400" dirty="0" err="1"/>
              <a:t>sternocostales</a:t>
            </a:r>
            <a:r>
              <a:rPr lang="fr-FR" sz="2400" dirty="0"/>
              <a:t> </a:t>
            </a:r>
            <a:r>
              <a:rPr lang="fr-FR" sz="2400" dirty="0" smtClean="0"/>
              <a:t>et </a:t>
            </a:r>
            <a:r>
              <a:rPr lang="fr-FR" sz="2400" dirty="0" err="1" smtClean="0"/>
              <a:t>sternoclaviculaires</a:t>
            </a:r>
            <a:r>
              <a:rPr lang="fr-FR" sz="2400" dirty="0"/>
              <a:t>.</a:t>
            </a:r>
            <a:endParaRPr lang="fr-FR" sz="2400" dirty="0" smtClean="0"/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/>
              <a:t>	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cervicale</a:t>
            </a:r>
          </a:p>
          <a:p>
            <a:pPr eaLnBrk="1" hangingPunct="1"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2722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04665"/>
            <a:ext cx="8640959" cy="6048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fr-FR" sz="2800" u="sng" dirty="0" smtClean="0"/>
              <a:t>Examen physique</a:t>
            </a:r>
            <a:r>
              <a:rPr lang="fr-FR" sz="2800" dirty="0" smtClean="0"/>
              <a:t> : raideur vertébrale: évaluée par 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fr-FR" sz="2800" dirty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fr-FR" sz="2800" dirty="0" smtClean="0"/>
              <a:t>  </a:t>
            </a:r>
            <a:r>
              <a:rPr lang="fr-FR" sz="2400" dirty="0" smtClean="0"/>
              <a:t>Lombaire:   	* distance doigt-sol						              * Indice de </a:t>
            </a:r>
            <a:r>
              <a:rPr lang="fr-FR" sz="2400" dirty="0" err="1" smtClean="0">
                <a:solidFill>
                  <a:srgbClr val="000099"/>
                </a:solidFill>
              </a:rPr>
              <a:t>Schöber</a:t>
            </a:r>
            <a:endParaRPr lang="fr-FR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sz="2400" dirty="0" smtClean="0"/>
              <a:t>Dorsal : 	</a:t>
            </a:r>
            <a:r>
              <a:rPr lang="fr-FR" sz="2400" dirty="0" smtClean="0">
                <a:sym typeface="Wingdings" pitchFamily="2" charset="2"/>
              </a:rPr>
              <a:t> </a:t>
            </a:r>
            <a:r>
              <a:rPr lang="fr-FR" sz="2400" dirty="0" smtClean="0">
                <a:solidFill>
                  <a:srgbClr val="000099"/>
                </a:solidFill>
              </a:rPr>
              <a:t>ampliation thoracique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400" dirty="0" smtClean="0"/>
              <a:t>			</a:t>
            </a:r>
            <a:r>
              <a:rPr lang="fr-FR" sz="2400" dirty="0" smtClean="0">
                <a:sym typeface="Wingdings" pitchFamily="2" charset="2"/>
              </a:rPr>
              <a:t></a:t>
            </a:r>
            <a:r>
              <a:rPr lang="fr-FR" sz="2400" dirty="0" smtClean="0"/>
              <a:t> cyphose dorsale ( </a:t>
            </a:r>
            <a:r>
              <a:rPr lang="fr-FR" sz="2400" dirty="0" smtClean="0">
                <a:solidFill>
                  <a:srgbClr val="000099"/>
                </a:solidFill>
              </a:rPr>
              <a:t>C7 - mur</a:t>
            </a:r>
            <a:r>
              <a:rPr lang="fr-FR" sz="2400" dirty="0" smtClean="0"/>
              <a:t>)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400" dirty="0" smtClean="0"/>
              <a:t>		     	</a:t>
            </a:r>
            <a:r>
              <a:rPr lang="fr-FR" sz="2400" dirty="0" smtClean="0">
                <a:sym typeface="Wingdings" pitchFamily="2" charset="2"/>
              </a:rPr>
              <a:t></a:t>
            </a:r>
            <a:r>
              <a:rPr lang="fr-FR" sz="2400" dirty="0" smtClean="0"/>
              <a:t> respiration abdominale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400" dirty="0" smtClean="0">
                <a:sym typeface="GeographicSymbols" pitchFamily="34" charset="2"/>
              </a:rPr>
              <a:t>Cervical :	</a:t>
            </a:r>
            <a:r>
              <a:rPr lang="fr-FR" sz="2400" dirty="0" smtClean="0">
                <a:sym typeface="Wingdings" pitchFamily="2" charset="2"/>
              </a:rPr>
              <a:t> </a:t>
            </a:r>
            <a:r>
              <a:rPr lang="fr-FR" sz="2400" dirty="0" smtClean="0">
                <a:sym typeface="GeographicSymbols" pitchFamily="34" charset="2"/>
              </a:rPr>
              <a:t>menton-sternum	</a:t>
            </a:r>
            <a:r>
              <a:rPr lang="fr-FR" sz="2400" dirty="0" smtClean="0">
                <a:sym typeface="Wingdings" pitchFamily="2" charset="2"/>
              </a:rPr>
              <a:t> </a:t>
            </a:r>
            <a:r>
              <a:rPr lang="fr-FR" sz="2400" dirty="0" smtClean="0">
                <a:sym typeface="GeographicSymbols" pitchFamily="34" charset="2"/>
              </a:rPr>
              <a:t>menton-acromion 				</a:t>
            </a:r>
            <a:r>
              <a:rPr lang="fr-FR" sz="2400" dirty="0" smtClean="0">
                <a:sym typeface="Wingdings" pitchFamily="2" charset="2"/>
              </a:rPr>
              <a:t> </a:t>
            </a:r>
            <a:r>
              <a:rPr lang="fr-FR" sz="2400" dirty="0" smtClean="0">
                <a:sym typeface="GeographicSymbols" pitchFamily="34" charset="2"/>
              </a:rPr>
              <a:t>tragus-acromion</a:t>
            </a:r>
          </a:p>
        </p:txBody>
      </p:sp>
    </p:spTree>
    <p:extLst>
      <p:ext uri="{BB962C8B-B14F-4D97-AF65-F5344CB8AC3E}">
        <p14:creationId xmlns:p14="http://schemas.microsoft.com/office/powerpoint/2010/main" val="28841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r-FR" b="1" dirty="0" smtClean="0">
                <a:solidFill>
                  <a:srgbClr val="000099"/>
                </a:solidFill>
              </a:rPr>
              <a:t>Syndrome articulaire périphérique</a:t>
            </a:r>
            <a:r>
              <a:rPr lang="fr-FR" b="1" dirty="0" smtClean="0"/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r-FR" sz="2800" b="1" dirty="0" smtClean="0"/>
              <a:t>2/3 des cas au cours de l ’évolution.</a:t>
            </a:r>
          </a:p>
          <a:p>
            <a:pPr algn="just" eaLnBrk="1" hangingPunct="1">
              <a:defRPr/>
            </a:pPr>
            <a:r>
              <a:rPr lang="fr-FR" sz="2400" b="1" dirty="0" err="1" smtClean="0">
                <a:solidFill>
                  <a:srgbClr val="CC0099"/>
                </a:solidFill>
              </a:rPr>
              <a:t>oligoarthrite</a:t>
            </a:r>
            <a:r>
              <a:rPr lang="fr-FR" sz="2400" b="1" dirty="0" smtClean="0">
                <a:solidFill>
                  <a:srgbClr val="CC0099"/>
                </a:solidFill>
              </a:rPr>
              <a:t> asymétrique des membres inférieurs( genoux et chevilles)</a:t>
            </a:r>
          </a:p>
          <a:p>
            <a:pPr algn="just"/>
            <a:r>
              <a:rPr lang="fr-FR" sz="2400" dirty="0"/>
              <a:t>Moins fréquemment, on observe des </a:t>
            </a:r>
            <a:r>
              <a:rPr lang="fr-FR" sz="2400" dirty="0" err="1"/>
              <a:t>monoarthrites</a:t>
            </a:r>
            <a:r>
              <a:rPr lang="fr-FR" sz="2400" dirty="0"/>
              <a:t> ou </a:t>
            </a:r>
            <a:r>
              <a:rPr lang="fr-FR" sz="2400" dirty="0" smtClean="0"/>
              <a:t>au contraire </a:t>
            </a:r>
            <a:r>
              <a:rPr lang="fr-FR" sz="2400" dirty="0"/>
              <a:t>de véritables polyarthrites chroniques</a:t>
            </a:r>
            <a:r>
              <a:rPr lang="fr-FR" sz="2400" dirty="0" smtClean="0"/>
              <a:t>. </a:t>
            </a:r>
            <a:r>
              <a:rPr lang="fr-FR" sz="2400" dirty="0"/>
              <a:t>Ces polyarthrites chroniques sont plus fréquentes dans les formes associées </a:t>
            </a:r>
            <a:r>
              <a:rPr lang="fr-FR" sz="2400" dirty="0" smtClean="0"/>
              <a:t>à un </a:t>
            </a:r>
            <a:r>
              <a:rPr lang="fr-FR" sz="2400" dirty="0"/>
              <a:t>psoriasis.</a:t>
            </a:r>
            <a:endParaRPr lang="fr-FR" sz="2400" b="1" dirty="0" smtClean="0">
              <a:solidFill>
                <a:srgbClr val="CC0099"/>
              </a:solidFill>
            </a:endParaRPr>
          </a:p>
          <a:p>
            <a:pPr algn="just" eaLnBrk="1" hangingPunct="1">
              <a:defRPr/>
            </a:pPr>
            <a:r>
              <a:rPr lang="fr-FR" sz="2400" dirty="0" smtClean="0"/>
              <a:t>Atteinte de la hanche et de l ’épaule redoutables (invalidantes).</a:t>
            </a:r>
          </a:p>
          <a:p>
            <a:pPr algn="just"/>
            <a:r>
              <a:rPr lang="fr-FR" sz="2400" dirty="0" smtClean="0"/>
              <a:t>La </a:t>
            </a:r>
            <a:r>
              <a:rPr lang="fr-FR" sz="2400" dirty="0" err="1" smtClean="0"/>
              <a:t>coxite</a:t>
            </a:r>
            <a:r>
              <a:rPr lang="fr-FR" sz="2400" dirty="0"/>
              <a:t>, peut </a:t>
            </a:r>
            <a:r>
              <a:rPr lang="fr-FR" sz="2400" dirty="0" smtClean="0"/>
              <a:t>survenir dans </a:t>
            </a:r>
            <a:r>
              <a:rPr lang="fr-FR" sz="2400" dirty="0"/>
              <a:t>une SA en dehors de toute autre manifestation </a:t>
            </a:r>
            <a:r>
              <a:rPr lang="fr-FR" sz="2400" dirty="0" smtClean="0"/>
              <a:t>articulaire périphérique</a:t>
            </a:r>
            <a:r>
              <a:rPr lang="fr-FR" sz="2400" dirty="0"/>
              <a:t>. Elle peut même inaugurer la maladie. Elle </a:t>
            </a:r>
            <a:r>
              <a:rPr lang="fr-FR" sz="2400" dirty="0" smtClean="0"/>
              <a:t>survient d’ailleurs </a:t>
            </a:r>
            <a:r>
              <a:rPr lang="fr-FR" sz="2400" dirty="0"/>
              <a:t>souvent précocement dans la maladie, souvent </a:t>
            </a:r>
            <a:r>
              <a:rPr lang="fr-FR" sz="2400" dirty="0" smtClean="0"/>
              <a:t>dans les </a:t>
            </a:r>
            <a:r>
              <a:rPr lang="fr-FR" sz="2400" dirty="0"/>
              <a:t>cinq premières </a:t>
            </a:r>
            <a:r>
              <a:rPr lang="fr-FR" sz="2400" dirty="0" smtClean="0"/>
              <a:t>années. </a:t>
            </a:r>
          </a:p>
        </p:txBody>
      </p:sp>
    </p:spTree>
    <p:extLst>
      <p:ext uri="{BB962C8B-B14F-4D97-AF65-F5344CB8AC3E}">
        <p14:creationId xmlns:p14="http://schemas.microsoft.com/office/powerpoint/2010/main" val="25365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772400" cy="5251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b="1" dirty="0" smtClean="0">
                <a:solidFill>
                  <a:srgbClr val="000099"/>
                </a:solidFill>
              </a:rPr>
              <a:t>Syndrome </a:t>
            </a:r>
            <a:r>
              <a:rPr lang="fr-FR" sz="2800" b="1" dirty="0" err="1" smtClean="0">
                <a:solidFill>
                  <a:srgbClr val="000099"/>
                </a:solidFill>
              </a:rPr>
              <a:t>enthésique</a:t>
            </a:r>
            <a:endParaRPr lang="fr-FR" sz="2800" b="1" dirty="0" smtClean="0">
              <a:solidFill>
                <a:srgbClr val="000099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>
                <a:sym typeface="Wingdings" pitchFamily="2" charset="2"/>
              </a:rPr>
              <a:t></a:t>
            </a:r>
            <a:r>
              <a:rPr lang="fr-FR" sz="2000" u="sng" dirty="0" smtClean="0"/>
              <a:t> </a:t>
            </a:r>
            <a:r>
              <a:rPr lang="fr-FR" sz="2000" dirty="0" smtClean="0"/>
              <a:t>Signes fonctionnels :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/>
              <a:t>	douleur des </a:t>
            </a:r>
            <a:r>
              <a:rPr lang="fr-FR" sz="2000" dirty="0" err="1" smtClean="0"/>
              <a:t>enthèses</a:t>
            </a:r>
            <a:r>
              <a:rPr lang="fr-FR" sz="2000" dirty="0" smtClean="0"/>
              <a:t> siégeant au niveau :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itchFamily="2" charset="2"/>
              </a:rPr>
              <a:t> </a:t>
            </a:r>
            <a:r>
              <a:rPr lang="fr-FR" sz="2000" dirty="0" smtClean="0"/>
              <a:t>talon :</a:t>
            </a:r>
            <a:r>
              <a:rPr lang="fr-FR" sz="2000" dirty="0" smtClean="0">
                <a:sym typeface="GeographicSymbols" pitchFamily="34" charset="2"/>
              </a:rPr>
              <a:t> </a:t>
            </a:r>
            <a:r>
              <a:rPr lang="fr-FR" sz="2000" dirty="0" err="1" smtClean="0">
                <a:sym typeface="GeographicSymbols" pitchFamily="34" charset="2"/>
              </a:rPr>
              <a:t>talalgies</a:t>
            </a:r>
            <a:r>
              <a:rPr lang="fr-FR" sz="2000" dirty="0" smtClean="0">
                <a:sym typeface="GeographicSymbols" pitchFamily="34" charset="2"/>
              </a:rPr>
              <a:t> </a:t>
            </a:r>
            <a:endParaRPr lang="fr-FR" sz="2000" dirty="0" smtClean="0"/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itchFamily="2" charset="2"/>
              </a:rPr>
              <a:t></a:t>
            </a:r>
            <a:r>
              <a:rPr lang="fr-FR" sz="2000" dirty="0" smtClean="0"/>
              <a:t> tubérosité tibiale </a:t>
            </a:r>
            <a:r>
              <a:rPr lang="fr-FR" sz="2000" dirty="0" err="1" smtClean="0"/>
              <a:t>ant</a:t>
            </a:r>
            <a:r>
              <a:rPr lang="fr-FR" sz="2000" dirty="0" smtClean="0"/>
              <a:t>. – rotule - Gd trochanter - condyles fémoraux - ischion- crêtes iliaques.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itchFamily="2" charset="2"/>
              </a:rPr>
              <a:t></a:t>
            </a:r>
            <a:r>
              <a:rPr lang="fr-FR" sz="2000" dirty="0" smtClean="0"/>
              <a:t> olécrane - condyles huméraux – trochiter - épine omoplate.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>
                <a:sym typeface="Wingdings" pitchFamily="2" charset="2"/>
              </a:rPr>
              <a:t></a:t>
            </a:r>
            <a:r>
              <a:rPr lang="fr-FR" sz="2000" dirty="0" smtClean="0"/>
              <a:t> Examen physique :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000" dirty="0" smtClean="0"/>
              <a:t>	Douleur provoquée par la palpation et la mise en tension de l’</a:t>
            </a:r>
            <a:r>
              <a:rPr lang="fr-FR" sz="2000" dirty="0" err="1" smtClean="0"/>
              <a:t>enthèse</a:t>
            </a:r>
            <a:r>
              <a:rPr lang="fr-FR" sz="2000" dirty="0" smtClean="0"/>
              <a:t> (étirement / contraction résistée).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57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2268538" y="3284538"/>
            <a:ext cx="5616575" cy="21605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charset="0"/>
              </a:rPr>
              <a:t>SPONDYLARTHROPATHIES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Arial" charset="0"/>
              </a:rPr>
              <a:t>SpA</a:t>
            </a:r>
            <a:endParaRPr lang="fr-F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5435600" y="2708275"/>
            <a:ext cx="26638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SPONDYLARHRITE </a:t>
            </a:r>
          </a:p>
          <a:p>
            <a:pPr algn="ctr"/>
            <a:r>
              <a:rPr lang="fr-FR" sz="2000">
                <a:latin typeface="Arial" charset="0"/>
              </a:rPr>
              <a:t>ANKYLOSANTE</a:t>
            </a:r>
          </a:p>
        </p:txBody>
      </p:sp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7164388" y="3789363"/>
            <a:ext cx="197961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RHUMATISME</a:t>
            </a:r>
          </a:p>
          <a:p>
            <a:pPr algn="ctr"/>
            <a:r>
              <a:rPr lang="fr-FR" sz="2000">
                <a:latin typeface="Arial" charset="0"/>
              </a:rPr>
              <a:t>PSORIASIQUE</a:t>
            </a: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5724525" y="4941888"/>
            <a:ext cx="2592388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ARTHRITES </a:t>
            </a:r>
          </a:p>
          <a:p>
            <a:pPr algn="ctr"/>
            <a:r>
              <a:rPr lang="fr-FR" sz="2000">
                <a:latin typeface="Arial" charset="0"/>
              </a:rPr>
              <a:t>REACTIONNELLES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827088" y="3933825"/>
            <a:ext cx="25923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 err="1">
                <a:latin typeface="Arial" charset="0"/>
              </a:rPr>
              <a:t>SpA</a:t>
            </a:r>
            <a:r>
              <a:rPr lang="fr-FR" sz="2000" dirty="0">
                <a:latin typeface="Arial" charset="0"/>
              </a:rPr>
              <a:t> </a:t>
            </a:r>
          </a:p>
          <a:p>
            <a:pPr algn="ctr"/>
            <a:r>
              <a:rPr lang="fr-FR" sz="2000" dirty="0">
                <a:latin typeface="Arial" charset="0"/>
              </a:rPr>
              <a:t>INDIFFERENCIEES</a:t>
            </a: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3563938" y="2636838"/>
            <a:ext cx="16573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>
                <a:latin typeface="Arial" charset="0"/>
              </a:rPr>
              <a:t>SAPHO</a:t>
            </a: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2411413" y="4868863"/>
            <a:ext cx="3097212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RHUMATISME DES</a:t>
            </a:r>
          </a:p>
          <a:p>
            <a:pPr algn="ctr"/>
            <a:r>
              <a:rPr lang="fr-FR" sz="2000">
                <a:latin typeface="Arial" charset="0"/>
              </a:rPr>
              <a:t>ENTEROCOLOPATHIES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33413" y="1214438"/>
            <a:ext cx="770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Le concept de </a:t>
            </a:r>
            <a:r>
              <a:rPr lang="fr-FR" sz="2800" b="1" dirty="0" err="1" smtClean="0">
                <a:solidFill>
                  <a:schemeClr val="tx2"/>
                </a:solidFill>
                <a:latin typeface="Arial" charset="0"/>
              </a:rPr>
              <a:t>spondyloarthropathie</a:t>
            </a: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fr-FR" sz="2800" b="1" dirty="0" err="1">
                <a:solidFill>
                  <a:schemeClr val="tx2"/>
                </a:solidFill>
                <a:latin typeface="Arial" charset="0"/>
              </a:rPr>
              <a:t>SpA</a:t>
            </a: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fr-FR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1476375" y="2997200"/>
            <a:ext cx="1944688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 err="1">
                <a:latin typeface="Arial" charset="0"/>
              </a:rPr>
              <a:t>SpA</a:t>
            </a:r>
            <a:endParaRPr lang="fr-FR" sz="2000" dirty="0">
              <a:latin typeface="Arial" charset="0"/>
            </a:endParaRPr>
          </a:p>
          <a:p>
            <a:pPr algn="ctr"/>
            <a:r>
              <a:rPr lang="fr-FR" sz="2000" dirty="0">
                <a:latin typeface="Arial" charset="0"/>
              </a:rPr>
              <a:t>JUVENILES</a:t>
            </a:r>
          </a:p>
        </p:txBody>
      </p:sp>
      <p:sp>
        <p:nvSpPr>
          <p:cNvPr id="4107" name="ZoneTexte 1"/>
          <p:cNvSpPr txBox="1">
            <a:spLocks noChangeArrowheads="1"/>
          </p:cNvSpPr>
          <p:nvPr/>
        </p:nvSpPr>
        <p:spPr bwMode="auto">
          <a:xfrm>
            <a:off x="2987675" y="295275"/>
            <a:ext cx="331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sz="4000" b="1">
                <a:latin typeface="Arial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4245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0213" y="692150"/>
            <a:ext cx="8246243" cy="56118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0099"/>
                </a:solidFill>
              </a:rPr>
              <a:t>Syndrome extra-articulaire</a:t>
            </a:r>
            <a:r>
              <a:rPr lang="fr-FR" u="sng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2400" b="1" dirty="0" smtClean="0"/>
              <a:t>Fatigue: </a:t>
            </a:r>
            <a:r>
              <a:rPr lang="fr-FR" sz="2400" dirty="0" smtClean="0"/>
              <a:t>Ce </a:t>
            </a:r>
            <a:r>
              <a:rPr lang="fr-FR" sz="2400" dirty="0"/>
              <a:t>symptôme est fréquent et occupe une place </a:t>
            </a:r>
            <a:r>
              <a:rPr lang="fr-FR" sz="2400" dirty="0" smtClean="0"/>
              <a:t>importante dans </a:t>
            </a:r>
            <a:r>
              <a:rPr lang="fr-FR" sz="2400" dirty="0"/>
              <a:t>le vécu des </a:t>
            </a:r>
            <a:r>
              <a:rPr lang="fr-FR" sz="2400" dirty="0" smtClean="0"/>
              <a:t>patients. </a:t>
            </a:r>
          </a:p>
          <a:p>
            <a:endParaRPr lang="fr-FR" sz="2400" u="sng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fr-FR" sz="2400" u="sng" dirty="0" smtClean="0"/>
              <a:t>Atteinte oculaire</a:t>
            </a:r>
            <a:r>
              <a:rPr lang="fr-FR" sz="2400" dirty="0" smtClean="0"/>
              <a:t> : 25 % des cas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fr-FR" sz="2400" dirty="0" err="1" smtClean="0"/>
              <a:t>iridocyclite</a:t>
            </a:r>
            <a:r>
              <a:rPr lang="fr-FR" sz="2400" dirty="0" smtClean="0"/>
              <a:t> : uvéite antérieure récidivante</a:t>
            </a:r>
          </a:p>
          <a:p>
            <a:pPr marL="0" indent="0" eaLnBrk="1" hangingPunct="1">
              <a:buClr>
                <a:srgbClr val="FF0066"/>
              </a:buClr>
              <a:buNone/>
              <a:defRPr/>
            </a:pPr>
            <a:r>
              <a:rPr lang="fr-FR" sz="2400" dirty="0" smtClean="0"/>
              <a:t>     peut laisser des séquelles 	(=&gt; cécité)</a:t>
            </a:r>
          </a:p>
          <a:p>
            <a:pPr marL="0" indent="0" eaLnBrk="1" hangingPunct="1">
              <a:buClr>
                <a:srgbClr val="FF0066"/>
              </a:buClr>
              <a:buNone/>
              <a:defRPr/>
            </a:pPr>
            <a:endParaRPr lang="fr-FR" sz="2400" dirty="0" smtClean="0"/>
          </a:p>
          <a:p>
            <a:pPr eaLnBrk="1" hangingPunct="1">
              <a:defRPr/>
            </a:pPr>
            <a:r>
              <a:rPr lang="fr-FR" sz="2400" u="sng" dirty="0" smtClean="0"/>
              <a:t>Atteinte cardiaque</a:t>
            </a:r>
            <a:r>
              <a:rPr lang="fr-FR" sz="2400" dirty="0" smtClean="0"/>
              <a:t> : rare</a:t>
            </a:r>
          </a:p>
          <a:p>
            <a:pPr eaLnBrk="1" hangingPunct="1">
              <a:buFontTx/>
              <a:buNone/>
              <a:defRPr/>
            </a:pPr>
            <a:r>
              <a:rPr lang="fr-FR" sz="2400" dirty="0" smtClean="0"/>
              <a:t>	   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insuffisance aortique</a:t>
            </a:r>
          </a:p>
          <a:p>
            <a:pPr eaLnBrk="1" hangingPunct="1">
              <a:buFontTx/>
              <a:buNone/>
              <a:defRPr/>
            </a:pPr>
            <a:r>
              <a:rPr lang="fr-FR" sz="2400" dirty="0" smtClean="0"/>
              <a:t>	   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troubles de conduction (bloc auriculo-ventriculaire)</a:t>
            </a:r>
            <a:r>
              <a:rPr lang="fr-FR" sz="2000" dirty="0" smtClean="0"/>
              <a:t>	</a:t>
            </a:r>
          </a:p>
          <a:p>
            <a:pPr eaLnBrk="1" hangingPunct="1">
              <a:defRPr/>
            </a:pPr>
            <a:endParaRPr lang="fr-FR" sz="2400" dirty="0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5" y="2348880"/>
            <a:ext cx="2160240" cy="14451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640960" cy="64087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fr-FR" sz="2800" b="1" dirty="0" smtClean="0"/>
              <a:t>	</a:t>
            </a:r>
            <a:r>
              <a:rPr lang="fr-FR" sz="2800" b="1" dirty="0">
                <a:solidFill>
                  <a:srgbClr val="000099"/>
                </a:solidFill>
              </a:rPr>
              <a:t>Syndrome extra-articulaire</a:t>
            </a:r>
            <a:r>
              <a:rPr lang="fr-FR" sz="2800" b="1" u="sng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ZapfDingbats BT" pitchFamily="18" charset="2"/>
              </a:rPr>
              <a:t>*</a:t>
            </a:r>
            <a:r>
              <a:rPr lang="fr-FR" sz="2400" dirty="0" smtClean="0"/>
              <a:t> </a:t>
            </a:r>
            <a:r>
              <a:rPr lang="fr-FR" sz="2400" u="sng" dirty="0" smtClean="0"/>
              <a:t>Atteinte pulmonaire :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/>
              <a:t>	 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Syndrome restrictif  </a:t>
            </a:r>
            <a:r>
              <a:rPr lang="fr-FR" sz="2400" dirty="0" err="1" smtClean="0"/>
              <a:t>II</a:t>
            </a:r>
            <a:r>
              <a:rPr lang="fr-FR" sz="2400" baseline="30000" dirty="0" err="1" smtClean="0"/>
              <a:t>aire</a:t>
            </a:r>
            <a:r>
              <a:rPr lang="fr-FR" sz="2400" dirty="0" smtClean="0"/>
              <a:t> à l ’atteinte axiale  (EFR).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/>
              <a:t>	 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Syndrome interstitiel (évolution vers la fibrose)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ZapfDingbats BT" pitchFamily="18" charset="2"/>
              </a:rPr>
              <a:t>*</a:t>
            </a:r>
            <a:r>
              <a:rPr lang="fr-FR" sz="2400" dirty="0" smtClean="0"/>
              <a:t> </a:t>
            </a:r>
            <a:r>
              <a:rPr lang="fr-FR" sz="2400" u="sng" dirty="0" smtClean="0"/>
              <a:t>Atteinte digestive :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/>
              <a:t>	 </a:t>
            </a:r>
            <a:r>
              <a:rPr lang="fr-FR" sz="2400" dirty="0" smtClean="0">
                <a:sym typeface="Wingdings" pitchFamily="2" charset="2"/>
              </a:rPr>
              <a:t></a:t>
            </a:r>
            <a:r>
              <a:rPr lang="fr-FR" sz="2400" dirty="0" smtClean="0"/>
              <a:t> lésions intestinales inflammatoires souvent constatées à la colonoscopie.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ZapfDingbats BT" pitchFamily="18" charset="2"/>
              </a:rPr>
              <a:t>*</a:t>
            </a:r>
            <a:r>
              <a:rPr lang="fr-FR" sz="2400" dirty="0" smtClean="0"/>
              <a:t> </a:t>
            </a:r>
            <a:r>
              <a:rPr lang="fr-FR" sz="2400" u="sng" dirty="0" smtClean="0"/>
              <a:t>Atteinte rénale</a:t>
            </a:r>
            <a:r>
              <a:rPr lang="fr-FR" sz="2400" dirty="0" smtClean="0"/>
              <a:t> :</a:t>
            </a:r>
            <a:endParaRPr lang="fr-FR" sz="2400" u="sng" dirty="0" smtClean="0"/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</a:t>
            </a:r>
            <a:r>
              <a:rPr lang="fr-FR" sz="2400" dirty="0" smtClean="0"/>
              <a:t> Néphropathie à </a:t>
            </a:r>
            <a:r>
              <a:rPr lang="fr-FR" sz="2400" dirty="0" err="1" smtClean="0"/>
              <a:t>Ig</a:t>
            </a:r>
            <a:r>
              <a:rPr lang="fr-FR" sz="2400" dirty="0" smtClean="0"/>
              <a:t> A.</a:t>
            </a:r>
          </a:p>
          <a:p>
            <a:pPr marL="0" indent="0">
              <a:buNone/>
            </a:pPr>
            <a:r>
              <a:rPr lang="fr-FR" sz="2400" dirty="0" smtClean="0"/>
              <a:t>*  </a:t>
            </a:r>
            <a:r>
              <a:rPr lang="fr-FR" sz="2400" u="sng" dirty="0" smtClean="0"/>
              <a:t>Atteinte osseuse: </a:t>
            </a:r>
            <a:r>
              <a:rPr lang="fr-FR" sz="2400" dirty="0" smtClean="0"/>
              <a:t>Elle </a:t>
            </a:r>
            <a:r>
              <a:rPr lang="fr-FR" sz="2400" dirty="0"/>
              <a:t>se manifeste sous les traits d’une ostéoporose </a:t>
            </a:r>
            <a:r>
              <a:rPr lang="fr-FR" sz="2400" dirty="0" err="1" smtClean="0"/>
              <a:t>trabéculaire</a:t>
            </a:r>
            <a:r>
              <a:rPr lang="fr-FR" sz="2400" dirty="0" smtClean="0"/>
              <a:t> et </a:t>
            </a:r>
            <a:r>
              <a:rPr lang="fr-FR" sz="2400" dirty="0"/>
              <a:t>corticale avec une </a:t>
            </a:r>
            <a:r>
              <a:rPr lang="fr-FR" sz="2400" dirty="0" smtClean="0"/>
              <a:t>augmentation </a:t>
            </a:r>
            <a:r>
              <a:rPr lang="fr-FR" sz="2400" dirty="0"/>
              <a:t>de la fréquence des </a:t>
            </a:r>
            <a:r>
              <a:rPr lang="fr-FR" sz="2400" dirty="0" smtClean="0"/>
              <a:t>fractures vertébrales </a:t>
            </a:r>
            <a:r>
              <a:rPr lang="fr-FR" sz="2400" dirty="0"/>
              <a:t>par rapport à la population contrôle.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6111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sym typeface="Wingdings" pitchFamily="2" charset="2"/>
              </a:rPr>
              <a:t>D. </a:t>
            </a:r>
            <a:r>
              <a:rPr lang="fr-FR" smtClean="0"/>
              <a:t>Radiologie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200" b="1" u="sng" smtClean="0">
                <a:solidFill>
                  <a:srgbClr val="00CCFF"/>
                </a:solidFill>
              </a:rPr>
              <a:t>Incidences:</a:t>
            </a:r>
            <a:endParaRPr lang="fr-FR" sz="2200" b="1" smtClean="0">
              <a:solidFill>
                <a:srgbClr val="00CC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200" smtClean="0"/>
              <a:t>Grand cliché dorso-lombo-pelvi-fémoral de face dit cliché de «De Sèze »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200" smtClean="0"/>
              <a:t>Bassin face ou incidence des sacro-iliaques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200" smtClean="0"/>
              <a:t>Cliché dorso-lombaire de face et profil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200" smtClean="0"/>
              <a:t>Cliché centré sur la charnière dorso-lombaire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000" b="1" smtClean="0"/>
              <a:t>TDM SI, IRM SI et Rachis : formes débutantes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200" b="1" smtClean="0"/>
          </a:p>
        </p:txBody>
      </p:sp>
    </p:spTree>
    <p:extLst>
      <p:ext uri="{BB962C8B-B14F-4D97-AF65-F5344CB8AC3E}">
        <p14:creationId xmlns:p14="http://schemas.microsoft.com/office/powerpoint/2010/main" val="27469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8136259" cy="5314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3600" dirty="0" smtClean="0">
                <a:sym typeface="Symbol" pitchFamily="18" charset="2"/>
              </a:rPr>
              <a:t>a- Sa</a:t>
            </a:r>
            <a:r>
              <a:rPr lang="fr-FR" sz="3600" dirty="0" smtClean="0"/>
              <a:t>cro-</a:t>
            </a:r>
            <a:r>
              <a:rPr lang="fr-FR" sz="3600" dirty="0" err="1" smtClean="0"/>
              <a:t>iliite</a:t>
            </a:r>
            <a:r>
              <a:rPr lang="fr-FR" dirty="0" smtClean="0">
                <a:sym typeface="CommonBullets" pitchFamily="34" charset="2"/>
              </a:rPr>
              <a:t> </a:t>
            </a:r>
            <a:r>
              <a:rPr lang="fr-FR" sz="1400" dirty="0" smtClean="0"/>
              <a:t> </a:t>
            </a:r>
            <a:endParaRPr lang="fr-FR" dirty="0" smtClean="0">
              <a:sym typeface="CommonBullets" pitchFamily="34" charset="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fr-FR" sz="2400" b="1" dirty="0" smtClean="0"/>
              <a:t>Typiquement bilatérale, parfois asymétrique +++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400" b="1" dirty="0" smtClean="0"/>
              <a:t>Passe par 4 stades de « </a:t>
            </a:r>
            <a:r>
              <a:rPr lang="fr-FR" sz="2400" b="1" i="1" dirty="0" smtClean="0"/>
              <a:t>Forestier » </a:t>
            </a:r>
            <a:r>
              <a:rPr lang="fr-FR" sz="2400" b="1" dirty="0" smtClean="0"/>
              <a:t> :</a:t>
            </a:r>
          </a:p>
          <a:p>
            <a:pPr lvl="1">
              <a:lnSpc>
                <a:spcPct val="120000"/>
              </a:lnSpc>
              <a:buFontTx/>
              <a:buNone/>
              <a:defRPr/>
            </a:pPr>
            <a:r>
              <a:rPr lang="fr-FR" sz="2400" b="1" dirty="0" smtClean="0"/>
              <a:t>Stade I  : 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dirty="0" smtClean="0"/>
              <a:t>largissement et </a:t>
            </a:r>
            <a:r>
              <a:rPr lang="fr-FR" sz="2400" b="1" dirty="0" smtClean="0">
                <a:solidFill>
                  <a:srgbClr val="FF0000"/>
                </a:solidFill>
              </a:rPr>
              <a:t>F</a:t>
            </a:r>
            <a:r>
              <a:rPr lang="fr-FR" sz="2400" b="1" dirty="0" smtClean="0"/>
              <a:t>lou de l’interligne de SI. </a:t>
            </a:r>
          </a:p>
          <a:p>
            <a:pPr lvl="1">
              <a:lnSpc>
                <a:spcPct val="120000"/>
              </a:lnSpc>
              <a:buFontTx/>
              <a:buNone/>
              <a:defRPr/>
            </a:pPr>
            <a:r>
              <a:rPr lang="fr-FR" sz="2400" b="1" dirty="0" smtClean="0"/>
              <a:t>Stade II :  </a:t>
            </a:r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rrégularité et érosions  des berges articulaires « aspect en timbre de poste ». </a:t>
            </a:r>
          </a:p>
          <a:p>
            <a:pPr lvl="1">
              <a:lnSpc>
                <a:spcPct val="120000"/>
              </a:lnSpc>
              <a:buFontTx/>
              <a:buNone/>
              <a:defRPr/>
            </a:pPr>
            <a:r>
              <a:rPr lang="fr-FR" sz="2400" b="1" dirty="0" smtClean="0"/>
              <a:t>Stade III: </a:t>
            </a:r>
            <a:r>
              <a:rPr lang="fr-FR" sz="2400" b="1" dirty="0" smtClean="0">
                <a:solidFill>
                  <a:srgbClr val="FF0000"/>
                </a:solidFill>
              </a:rPr>
              <a:t>C</a:t>
            </a:r>
            <a:r>
              <a:rPr lang="fr-FR" sz="2400" b="1" dirty="0" smtClean="0"/>
              <a:t>ondensation des berges.</a:t>
            </a:r>
          </a:p>
          <a:p>
            <a:pPr lvl="1" algn="just">
              <a:lnSpc>
                <a:spcPct val="120000"/>
              </a:lnSpc>
              <a:buFontTx/>
              <a:buNone/>
              <a:defRPr/>
            </a:pPr>
            <a:r>
              <a:rPr lang="fr-FR" sz="2400" b="1" dirty="0" smtClean="0"/>
              <a:t>Stade IV: </a:t>
            </a:r>
            <a:r>
              <a:rPr lang="fr-FR" sz="2400" b="1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nkylose et fusion des berges de l ’articulation.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fr-FR" sz="2400" b="1" dirty="0" smtClean="0"/>
              <a:t>		 		« EFICA »</a:t>
            </a:r>
          </a:p>
        </p:txBody>
      </p:sp>
    </p:spTree>
    <p:extLst>
      <p:ext uri="{BB962C8B-B14F-4D97-AF65-F5344CB8AC3E}">
        <p14:creationId xmlns:p14="http://schemas.microsoft.com/office/powerpoint/2010/main" val="26388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5" y="404664"/>
            <a:ext cx="8040479" cy="61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655"/>
            <a:ext cx="8130346" cy="610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28700"/>
            <a:ext cx="791845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0" y="1196752"/>
            <a:ext cx="635238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" y="41490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84" y="3630340"/>
            <a:ext cx="2438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0911"/>
            <a:ext cx="5539878" cy="41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620713"/>
            <a:ext cx="8640960" cy="5976639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3000" b="1" dirty="0" smtClean="0"/>
              <a:t>Les </a:t>
            </a:r>
            <a:r>
              <a:rPr lang="fr-FR" sz="3000" b="1" dirty="0" err="1" smtClean="0"/>
              <a:t>spondylarthropathies</a:t>
            </a:r>
            <a:r>
              <a:rPr lang="fr-FR" sz="3000" b="1" dirty="0" smtClean="0"/>
              <a:t> ont en commun :</a:t>
            </a:r>
          </a:p>
          <a:p>
            <a:pPr algn="just" eaLnBrk="1" hangingPunct="1">
              <a:lnSpc>
                <a:spcPct val="210000"/>
              </a:lnSpc>
              <a:defRPr/>
            </a:pPr>
            <a:r>
              <a:rPr lang="fr-FR" sz="2800" dirty="0" smtClean="0"/>
              <a:t>Début souvent précoce chez l’adulte jeune : 20 - 30 ans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fr-FR" sz="2800" dirty="0" smtClean="0"/>
              <a:t>Lésion élémentaire : </a:t>
            </a:r>
            <a:r>
              <a:rPr lang="fr-FR" sz="2800" dirty="0" err="1" smtClean="0"/>
              <a:t>enthésopathie</a:t>
            </a:r>
            <a:endParaRPr lang="fr-FR" sz="2800" dirty="0" smtClean="0"/>
          </a:p>
          <a:p>
            <a:pPr eaLnBrk="1" hangingPunct="1">
              <a:lnSpc>
                <a:spcPct val="210000"/>
              </a:lnSpc>
              <a:defRPr/>
            </a:pPr>
            <a:r>
              <a:rPr lang="fr-FR" sz="2800" dirty="0" smtClean="0"/>
              <a:t>Atteinte axiale et articulations et périphériques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fr-FR" sz="2800" dirty="0" smtClean="0"/>
              <a:t>Manifestions extra-articulaires (uvéite antérieure, cardite…)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fr-FR" sz="2800" dirty="0" smtClean="0"/>
              <a:t>Terrain génétique (HLA B 27, antécédents familiaux)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91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95936" cy="32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51" y="548681"/>
            <a:ext cx="4249213" cy="318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4" y="3808444"/>
            <a:ext cx="3533378" cy="265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96" y="3645024"/>
            <a:ext cx="4175745" cy="26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4" y="1484784"/>
            <a:ext cx="4098560" cy="30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71" y="1988839"/>
            <a:ext cx="4351122" cy="24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903" y="5112678"/>
            <a:ext cx="8455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A. </a:t>
            </a:r>
            <a:r>
              <a:rPr lang="fr-FR" dirty="0"/>
              <a:t>Radiographie de bassin de face montrant une sacro-</a:t>
            </a:r>
            <a:r>
              <a:rPr lang="fr-FR" dirty="0" err="1"/>
              <a:t>iliite</a:t>
            </a:r>
            <a:r>
              <a:rPr lang="fr-FR" dirty="0"/>
              <a:t> </a:t>
            </a:r>
            <a:r>
              <a:rPr lang="fr-FR" dirty="0" smtClean="0"/>
              <a:t>bilatérale stade </a:t>
            </a:r>
            <a:r>
              <a:rPr lang="fr-FR" dirty="0"/>
              <a:t>4 avec fusion complète des berges articulaires.</a:t>
            </a:r>
          </a:p>
          <a:p>
            <a:r>
              <a:rPr lang="fr-FR" b="1" dirty="0"/>
              <a:t>B. </a:t>
            </a:r>
            <a:r>
              <a:rPr lang="fr-FR" dirty="0"/>
              <a:t>Radiographie de bassin de face normale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8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677275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900" dirty="0" smtClean="0"/>
              <a:t>b- Signes rachidiens </a:t>
            </a:r>
            <a:r>
              <a:rPr lang="fr-FR" sz="2100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>
                <a:solidFill>
                  <a:schemeClr val="accent1"/>
                </a:solidFill>
              </a:rPr>
              <a:t>		</a:t>
            </a:r>
            <a:r>
              <a:rPr lang="fr-FR" sz="2100" dirty="0" smtClean="0">
                <a:sym typeface="Symbol" pitchFamily="18" charset="2"/>
              </a:rPr>
              <a:t>- </a:t>
            </a:r>
            <a:r>
              <a:rPr lang="fr-FR" sz="2100" dirty="0" err="1" smtClean="0"/>
              <a:t>Syndesmophytes</a:t>
            </a:r>
            <a:r>
              <a:rPr lang="fr-FR" sz="2100" dirty="0" smtClean="0">
                <a:sym typeface="Wingdings" pitchFamily="2" charset="2"/>
              </a:rPr>
              <a:t> donnant dans les formes évoluées un 		  aspect en </a:t>
            </a:r>
            <a:r>
              <a:rPr lang="fr-FR" sz="2100" dirty="0" smtClean="0"/>
              <a:t>«tige de bambou ».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1400" dirty="0" smtClean="0"/>
              <a:t>		</a:t>
            </a:r>
            <a:r>
              <a:rPr lang="fr-FR" sz="2100" dirty="0" smtClean="0"/>
              <a:t>- Spondylite antérieure de </a:t>
            </a:r>
            <a:r>
              <a:rPr lang="fr-FR" sz="2100" dirty="0" err="1" smtClean="0"/>
              <a:t>Romanus</a:t>
            </a:r>
            <a:r>
              <a:rPr lang="fr-FR" sz="2100" dirty="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>
                <a:sym typeface="Wingdings" pitchFamily="2" charset="2"/>
              </a:rPr>
              <a:t>		- </a:t>
            </a:r>
            <a:r>
              <a:rPr lang="fr-FR" sz="2100" dirty="0" err="1" smtClean="0">
                <a:sym typeface="Wingdings" pitchFamily="2" charset="2"/>
              </a:rPr>
              <a:t>Squaring</a:t>
            </a:r>
            <a:r>
              <a:rPr lang="fr-FR" sz="2100" dirty="0" smtClean="0">
                <a:sym typeface="Wingdings" pitchFamily="2" charset="2"/>
              </a:rPr>
              <a:t> : « </a:t>
            </a:r>
            <a:r>
              <a:rPr lang="fr-FR" sz="2100" dirty="0" smtClean="0"/>
              <a:t>alignement vertébral » ou « mise au carré »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>
                <a:sym typeface="Symbol" pitchFamily="18" charset="2"/>
              </a:rPr>
              <a:t>		</a:t>
            </a:r>
            <a:r>
              <a:rPr lang="fr-FR" sz="2100" dirty="0" smtClean="0"/>
              <a:t>- Ossification des ligaments (</a:t>
            </a:r>
            <a:r>
              <a:rPr lang="fr-FR" sz="2100" dirty="0" err="1" smtClean="0"/>
              <a:t>interépineux</a:t>
            </a:r>
            <a:r>
              <a:rPr lang="fr-FR" sz="2100" dirty="0" smtClean="0"/>
              <a:t> et </a:t>
            </a:r>
            <a:r>
              <a:rPr lang="fr-FR" sz="2100" dirty="0" err="1" smtClean="0"/>
              <a:t>interapophysaires</a:t>
            </a:r>
            <a:r>
              <a:rPr lang="fr-FR" sz="2100" dirty="0" smtClean="0"/>
              <a:t>)   	</a:t>
            </a:r>
            <a:r>
              <a:rPr lang="fr-FR" sz="2100" dirty="0" smtClean="0">
                <a:sym typeface="Wingdings" pitchFamily="2" charset="2"/>
              </a:rPr>
              <a:t> </a:t>
            </a:r>
            <a:r>
              <a:rPr lang="fr-FR" sz="2100" dirty="0" smtClean="0"/>
              <a:t> image en «rails de tramway »  ou en  «triple rails »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/>
              <a:t>		- Spondylodiscite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/>
              <a:t>		-Ankylose des articulations inter-apophysaires postérieures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fr-FR" sz="2100" dirty="0" smtClean="0"/>
              <a:t>		- ostéoporose et tassements vertébraux</a:t>
            </a:r>
          </a:p>
          <a:p>
            <a:pPr eaLnBrk="1" hangingPunct="1">
              <a:lnSpc>
                <a:spcPct val="120000"/>
              </a:lnSpc>
              <a:defRPr/>
            </a:pP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23782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340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4496" y="22048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Figure 1. </a:t>
            </a:r>
            <a:r>
              <a:rPr lang="fr-FR" dirty="0"/>
              <a:t>Aspect de mise au carré des vertèbres. Mise en évidence, sur</a:t>
            </a:r>
          </a:p>
          <a:p>
            <a:r>
              <a:rPr lang="fr-FR" dirty="0"/>
              <a:t>les deux vertèbres supérieures, d’une quasi-disparition des coins antérieurs</a:t>
            </a:r>
          </a:p>
          <a:p>
            <a:r>
              <a:rPr lang="fr-FR" dirty="0"/>
              <a:t>(inférieur et supérieur) des vertèbres, impliquant la perte de la</a:t>
            </a:r>
          </a:p>
          <a:p>
            <a:r>
              <a:rPr lang="fr-FR" dirty="0"/>
              <a:t>concavité vers l’avant du mur antérieur de la vertèbre, et donnant cet</a:t>
            </a:r>
          </a:p>
          <a:p>
            <a:r>
              <a:rPr lang="fr-FR" dirty="0"/>
              <a:t>aspect de « mise au carré » de la vertèbre. Avec l’aimable autorisation du</a:t>
            </a:r>
          </a:p>
          <a:p>
            <a:r>
              <a:rPr lang="fr-FR" dirty="0" err="1"/>
              <a:t>Cofer</a:t>
            </a:r>
            <a:r>
              <a:rPr lang="fr-FR" dirty="0"/>
              <a:t> : www.lecofer.org.</a:t>
            </a:r>
          </a:p>
        </p:txBody>
      </p:sp>
    </p:spTree>
    <p:extLst>
      <p:ext uri="{BB962C8B-B14F-4D97-AF65-F5344CB8AC3E}">
        <p14:creationId xmlns:p14="http://schemas.microsoft.com/office/powerpoint/2010/main" val="2046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P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3052762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7" descr="SPA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84313"/>
            <a:ext cx="2759075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PA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980728"/>
            <a:ext cx="3939528" cy="51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68" y="1855365"/>
            <a:ext cx="2833048" cy="37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924944"/>
            <a:ext cx="45720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dirty="0"/>
              <a:t>Aspect de mise au carré des vertèbres. Mise en évidence, </a:t>
            </a:r>
            <a:r>
              <a:rPr lang="fr-FR" dirty="0" smtClean="0"/>
              <a:t>sur les </a:t>
            </a:r>
            <a:r>
              <a:rPr lang="fr-FR" dirty="0"/>
              <a:t>deux vertèbres supérieures, d’une quasi-disparition des coins antérieurs</a:t>
            </a:r>
          </a:p>
          <a:p>
            <a:r>
              <a:rPr lang="fr-FR" dirty="0"/>
              <a:t>(inférieur et supérieur) des vertèbres, impliquant la perte de </a:t>
            </a:r>
            <a:r>
              <a:rPr lang="fr-FR" dirty="0" smtClean="0"/>
              <a:t>la concavité </a:t>
            </a:r>
            <a:r>
              <a:rPr lang="fr-FR" dirty="0"/>
              <a:t>vers l’avant du mur antérieur de la vertèbre, et donnant </a:t>
            </a:r>
            <a:r>
              <a:rPr lang="fr-FR" dirty="0" smtClean="0"/>
              <a:t>cet aspect </a:t>
            </a:r>
            <a:r>
              <a:rPr lang="fr-FR" dirty="0"/>
              <a:t>de « mise au carré » de la vertèbre.</a:t>
            </a:r>
          </a:p>
        </p:txBody>
      </p:sp>
    </p:spTree>
    <p:extLst>
      <p:ext uri="{BB962C8B-B14F-4D97-AF65-F5344CB8AC3E}">
        <p14:creationId xmlns:p14="http://schemas.microsoft.com/office/powerpoint/2010/main" val="3362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Même patiente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2402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4288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93" y="1600200"/>
            <a:ext cx="24495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97" y="1556792"/>
            <a:ext cx="24288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dirty="0" smtClean="0"/>
              <a:t>c</a:t>
            </a:r>
            <a:r>
              <a:rPr lang="fr-FR" sz="2800" dirty="0" smtClean="0">
                <a:sym typeface="Symbol" pitchFamily="18" charset="2"/>
              </a:rPr>
              <a:t>- </a:t>
            </a:r>
            <a:r>
              <a:rPr lang="fr-FR" sz="2800" dirty="0" err="1" smtClean="0"/>
              <a:t>Enthésopathies</a:t>
            </a:r>
            <a:r>
              <a:rPr lang="fr-FR" sz="2800" dirty="0" smtClean="0"/>
              <a:t> :</a:t>
            </a:r>
            <a:endParaRPr lang="fr-FR" sz="2800" dirty="0" smtClean="0">
              <a:sym typeface="ZapfDingbats BT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fr-FR" dirty="0" smtClean="0">
                <a:sym typeface="Wingdings" pitchFamily="2" charset="2"/>
              </a:rPr>
              <a:t>		</a:t>
            </a:r>
            <a:r>
              <a:rPr lang="fr-FR" sz="2400" dirty="0" smtClean="0">
                <a:sym typeface="Wingdings" pitchFamily="2" charset="2"/>
              </a:rPr>
              <a:t>Pied :</a:t>
            </a:r>
            <a:r>
              <a:rPr lang="fr-FR" sz="2400" dirty="0" smtClean="0"/>
              <a:t> Epines calcanéennes  post. et inf.</a:t>
            </a:r>
          </a:p>
          <a:p>
            <a:pPr eaLnBrk="1" hangingPunct="1"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	</a:t>
            </a:r>
            <a:r>
              <a:rPr lang="fr-FR" sz="2400" dirty="0" smtClean="0"/>
              <a:t>bassin hérissé ou ischion barbu</a:t>
            </a:r>
          </a:p>
          <a:p>
            <a:pPr eaLnBrk="1" hangingPunct="1">
              <a:buFontTx/>
              <a:buNone/>
              <a:defRPr/>
            </a:pPr>
            <a:r>
              <a:rPr lang="fr-FR" sz="2400" dirty="0" smtClean="0">
                <a:sym typeface="Wingdings" pitchFamily="2" charset="2"/>
              </a:rPr>
              <a:t>		</a:t>
            </a:r>
            <a:r>
              <a:rPr lang="fr-FR" sz="2400" dirty="0" smtClean="0"/>
              <a:t>Genou, coude …</a:t>
            </a:r>
            <a:endParaRPr lang="fr-FR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dirty="0" smtClean="0">
                <a:sym typeface="MS LineDraw" pitchFamily="49" charset="2"/>
              </a:rPr>
              <a:t>	</a:t>
            </a:r>
          </a:p>
          <a:p>
            <a:pPr eaLnBrk="1" hangingPunct="1">
              <a:defRPr/>
            </a:pPr>
            <a:endParaRPr lang="fr-FR" dirty="0" smtClean="0"/>
          </a:p>
        </p:txBody>
      </p:sp>
      <p:pic>
        <p:nvPicPr>
          <p:cNvPr id="28675" name="Picture 5" descr="SP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1978868" cy="14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52408"/>
            <a:ext cx="2251894" cy="202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65" y="3852408"/>
            <a:ext cx="2251894" cy="202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5175"/>
            <a:ext cx="8568952" cy="5178425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Intérêt :</a:t>
            </a:r>
          </a:p>
          <a:p>
            <a:pPr lvl="1" eaLnBrk="1" hangingPunct="1">
              <a:defRPr/>
            </a:pPr>
            <a:r>
              <a:rPr lang="fr-FR" dirty="0" smtClean="0"/>
              <a:t>Diagnostique : </a:t>
            </a:r>
          </a:p>
          <a:p>
            <a:pPr lvl="2" eaLnBrk="1" hangingPunct="1">
              <a:buClr>
                <a:srgbClr val="A3FFFF"/>
              </a:buClr>
              <a:defRPr/>
            </a:pPr>
            <a:r>
              <a:rPr lang="fr-FR" dirty="0" smtClean="0"/>
              <a:t>Diagnostic  précoce +++</a:t>
            </a:r>
          </a:p>
          <a:p>
            <a:pPr lvl="2" eaLnBrk="1" hangingPunct="1">
              <a:buClr>
                <a:srgbClr val="A3FFFF"/>
              </a:buClr>
              <a:defRPr/>
            </a:pPr>
            <a:r>
              <a:rPr lang="fr-FR" dirty="0" smtClean="0"/>
              <a:t>Meilleure prise en charge</a:t>
            </a:r>
          </a:p>
          <a:p>
            <a:pPr lvl="2" eaLnBrk="1" hangingPunct="1">
              <a:buClr>
                <a:srgbClr val="A3FFFF"/>
              </a:buClr>
              <a:defRPr/>
            </a:pPr>
            <a:r>
              <a:rPr lang="fr-FR" dirty="0" smtClean="0"/>
              <a:t>Meilleur pronostic</a:t>
            </a:r>
          </a:p>
          <a:p>
            <a:pPr lvl="1" eaLnBrk="1" hangingPunct="1">
              <a:defRPr/>
            </a:pPr>
            <a:r>
              <a:rPr lang="fr-FR" dirty="0" smtClean="0"/>
              <a:t>Thérapeutique : mode de présentation (axial vs périphérique ou extra-articulaire)</a:t>
            </a:r>
          </a:p>
          <a:p>
            <a:pPr eaLnBrk="1" hangingPunct="1">
              <a:defRPr/>
            </a:pPr>
            <a:r>
              <a:rPr lang="fr-FR" sz="2800" dirty="0" smtClean="0"/>
              <a:t>Épidémiologie : 0,47 à 1,9% de la population générale </a:t>
            </a:r>
          </a:p>
        </p:txBody>
      </p:sp>
    </p:spTree>
    <p:extLst>
      <p:ext uri="{BB962C8B-B14F-4D97-AF65-F5344CB8AC3E}">
        <p14:creationId xmlns:p14="http://schemas.microsoft.com/office/powerpoint/2010/main" val="32560190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0" y="1196752"/>
            <a:ext cx="6876407" cy="51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6165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3600" dirty="0" smtClean="0">
                <a:sym typeface="MS LineDraw" pitchFamily="49" charset="2"/>
              </a:rPr>
              <a:t>d- Arthrites :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dirty="0" smtClean="0">
                <a:solidFill>
                  <a:srgbClr val="FF0000"/>
                </a:solidFill>
                <a:sym typeface="Wingdings 3" pitchFamily="18" charset="2"/>
              </a:rPr>
              <a:t>Pincement global de l’interligne articulaire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dirty="0" smtClean="0">
                <a:sym typeface="MS LineDraw" pitchFamily="49" charset="2"/>
              </a:rPr>
              <a:t>	* forme érosive avec géodes sous </a:t>
            </a:r>
            <a:r>
              <a:rPr lang="fr-FR" sz="2800" dirty="0" err="1" smtClean="0">
                <a:sym typeface="MS LineDraw" pitchFamily="49" charset="2"/>
              </a:rPr>
              <a:t>chondrales</a:t>
            </a:r>
            <a:endParaRPr lang="fr-FR" sz="2800" dirty="0" smtClean="0">
              <a:sym typeface="MS LineDraw" pitchFamily="49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dirty="0" smtClean="0">
                <a:sym typeface="MS LineDraw" pitchFamily="49" charset="2"/>
              </a:rPr>
              <a:t>	* forme ankylosante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dirty="0" smtClean="0">
                <a:sym typeface="MS LineDraw" pitchFamily="49" charset="2"/>
              </a:rPr>
              <a:t>	* forme </a:t>
            </a:r>
            <a:r>
              <a:rPr lang="fr-FR" sz="2800" dirty="0" err="1" smtClean="0">
                <a:sym typeface="MS LineDraw" pitchFamily="49" charset="2"/>
              </a:rPr>
              <a:t>synostosante</a:t>
            </a:r>
            <a:endParaRPr lang="fr-FR" sz="2800" dirty="0" smtClean="0">
              <a:sym typeface="MS LineDraw" pitchFamily="49" charset="2"/>
            </a:endParaRPr>
          </a:p>
          <a:p>
            <a:pPr eaLnBrk="1" hangingPunct="1"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382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1069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E. </a:t>
            </a:r>
            <a:r>
              <a:rPr lang="fr-FR" b="1" dirty="0" smtClean="0">
                <a:solidFill>
                  <a:schemeClr val="tx2"/>
                </a:solidFill>
              </a:rPr>
              <a:t>Biologie : </a:t>
            </a:r>
            <a:r>
              <a:rPr lang="fr-FR" sz="2000" dirty="0" smtClean="0"/>
              <a:t> </a:t>
            </a:r>
            <a:endParaRPr lang="fr-FR" sz="2700" b="1" dirty="0" smtClean="0">
              <a:solidFill>
                <a:schemeClr val="tx2"/>
              </a:solidFill>
              <a:sym typeface="ZapfDingbats BT" pitchFamily="18" charset="2"/>
            </a:endParaRPr>
          </a:p>
          <a:p>
            <a:pPr eaLnBrk="1" hangingPunct="1">
              <a:defRPr/>
            </a:pPr>
            <a:r>
              <a:rPr lang="fr-FR" dirty="0" smtClean="0"/>
              <a:t> Syndrome inflammatoire: inconstant</a:t>
            </a:r>
          </a:p>
          <a:p>
            <a:pPr eaLnBrk="1" hangingPunct="1">
              <a:buFontTx/>
              <a:buNone/>
              <a:defRPr/>
            </a:pPr>
            <a:r>
              <a:rPr lang="fr-FR" dirty="0" smtClean="0">
                <a:sym typeface="ZapfDingbats BT" pitchFamily="18" charset="2"/>
              </a:rPr>
              <a:t>	 </a:t>
            </a:r>
            <a:r>
              <a:rPr lang="fr-FR" dirty="0" smtClean="0"/>
              <a:t>VS et CRP </a:t>
            </a:r>
            <a:r>
              <a:rPr lang="fr-FR" dirty="0" smtClean="0">
                <a:sym typeface="Wingdings" pitchFamily="2" charset="2"/>
              </a:rPr>
              <a:t>, </a:t>
            </a:r>
            <a:r>
              <a:rPr lang="fr-FR" dirty="0" smtClean="0"/>
              <a:t>Anémie </a:t>
            </a:r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HLA B 27: valeur diagnostique dans les cas douteux (stade de début).</a:t>
            </a:r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Bilan immunologique négatif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083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 smtClean="0"/>
              <a:t>IV. Formes cliniques de la maladie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54975" cy="4724400"/>
          </a:xfrm>
        </p:spPr>
        <p:txBody>
          <a:bodyPr/>
          <a:lstStyle/>
          <a:p>
            <a:pPr eaLnBrk="1" hangingPunct="1">
              <a:lnSpc>
                <a:spcPct val="165000"/>
              </a:lnSpc>
              <a:defRPr/>
            </a:pPr>
            <a:r>
              <a:rPr lang="fr-FR" sz="1800" b="1" smtClean="0">
                <a:solidFill>
                  <a:srgbClr val="CC0099"/>
                </a:solidFill>
              </a:rPr>
              <a:t>Formes topographiques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axiale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périphérique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enthésique</a:t>
            </a:r>
          </a:p>
          <a:p>
            <a:pPr eaLnBrk="1" hangingPunct="1">
              <a:lnSpc>
                <a:spcPct val="165000"/>
              </a:lnSpc>
              <a:defRPr/>
            </a:pPr>
            <a:r>
              <a:rPr lang="fr-FR" sz="1800" b="1" smtClean="0">
                <a:solidFill>
                  <a:srgbClr val="CC0099"/>
                </a:solidFill>
              </a:rPr>
              <a:t>Formes selon le sexe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masculine 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féminine : fruste</a:t>
            </a:r>
          </a:p>
          <a:p>
            <a:pPr eaLnBrk="1" hangingPunct="1">
              <a:lnSpc>
                <a:spcPct val="165000"/>
              </a:lnSpc>
              <a:defRPr/>
            </a:pPr>
            <a:r>
              <a:rPr lang="fr-FR" sz="1800" b="1" smtClean="0">
                <a:solidFill>
                  <a:srgbClr val="CC0099"/>
                </a:solidFill>
              </a:rPr>
              <a:t>Formes selon l’âge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de l’enfant : SpA juvéniles </a:t>
            </a:r>
          </a:p>
          <a:p>
            <a:pPr lvl="1" eaLnBrk="1" hangingPunct="1">
              <a:lnSpc>
                <a:spcPct val="165000"/>
              </a:lnSpc>
              <a:defRPr/>
            </a:pPr>
            <a:r>
              <a:rPr lang="fr-FR" sz="1600" b="1" smtClean="0"/>
              <a:t>Forme sujet&gt; 50 ans : SpA à révélation tardive</a:t>
            </a:r>
          </a:p>
        </p:txBody>
      </p:sp>
    </p:spTree>
    <p:extLst>
      <p:ext uri="{BB962C8B-B14F-4D97-AF65-F5344CB8AC3E}">
        <p14:creationId xmlns:p14="http://schemas.microsoft.com/office/powerpoint/2010/main" val="870982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tx1"/>
                </a:solidFill>
              </a:rPr>
              <a:t>V. DIAGNOSTIC</a:t>
            </a:r>
            <a:r>
              <a:rPr lang="fr-FR" sz="4000" b="1" smtClean="0">
                <a:solidFill>
                  <a:schemeClr val="tx1"/>
                </a:solidFill>
              </a:rPr>
              <a:t> </a:t>
            </a:r>
            <a:r>
              <a:rPr lang="fr-FR" sz="4000" smtClean="0">
                <a:solidFill>
                  <a:schemeClr val="tx1"/>
                </a:solidFill>
              </a:rPr>
              <a:t>DIFFÉRENTIEL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b="1" smtClean="0">
                <a:solidFill>
                  <a:schemeClr val="tx2"/>
                </a:solidFill>
              </a:rPr>
              <a:t>1/ Formes débutantes 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</a:t>
            </a:r>
            <a:r>
              <a:rPr lang="fr-FR" sz="2000" smtClean="0"/>
              <a:t>autres rhumatismes inflammatoires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intérêt de la scintigraphie, la TDM ou l’IRM (SI) et de l’Ag HLA B27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b="1" smtClean="0">
                <a:solidFill>
                  <a:schemeClr val="tx2"/>
                </a:solidFill>
              </a:rPr>
              <a:t>2/ Devant une sacro-iliite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</a:t>
            </a:r>
            <a:r>
              <a:rPr lang="fr-FR" sz="2400" smtClean="0">
                <a:sym typeface="ZapfDingbats BT" pitchFamily="18" charset="2"/>
              </a:rPr>
              <a:t>- </a:t>
            </a:r>
            <a:r>
              <a:rPr lang="fr-FR" sz="2400" smtClean="0">
                <a:sym typeface="GreekMathSymbols" pitchFamily="34" charset="2"/>
              </a:rPr>
              <a:t>unilatérale :</a:t>
            </a:r>
            <a:endParaRPr lang="fr-FR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 		</a:t>
            </a:r>
            <a:r>
              <a:rPr lang="fr-FR" sz="2000" smtClean="0"/>
              <a:t> Sacro-iliite infectieuse: tuberculose, brucellose, autres.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		</a:t>
            </a:r>
            <a:r>
              <a:rPr lang="fr-FR" sz="2000" smtClean="0">
                <a:sym typeface="Symbol" pitchFamily="18" charset="2"/>
              </a:rPr>
              <a:t></a:t>
            </a:r>
            <a:r>
              <a:rPr lang="fr-FR" sz="2000" smtClean="0"/>
              <a:t> ponction et biopsie de la SI.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</a:t>
            </a:r>
            <a:r>
              <a:rPr lang="fr-FR" sz="2400" smtClean="0">
                <a:sym typeface="GreekMathSymbols" pitchFamily="34" charset="2"/>
              </a:rPr>
              <a:t>- bilatérale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Ostéose iliaque condensante : condensation triangulaire du versant iliaque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Sacro-iliaques normales : chez l’adolescent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Arthrose des SI: sujets âgés, Rx : ostéophytes</a:t>
            </a: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000" smtClean="0"/>
          </a:p>
        </p:txBody>
      </p:sp>
    </p:spTree>
    <p:extLst>
      <p:ext uri="{BB962C8B-B14F-4D97-AF65-F5344CB8AC3E}">
        <p14:creationId xmlns:p14="http://schemas.microsoft.com/office/powerpoint/2010/main" val="34004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5538"/>
            <a:ext cx="4838700" cy="48180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2800" b="1" smtClean="0">
                <a:solidFill>
                  <a:schemeClr val="tx2"/>
                </a:solidFill>
              </a:rPr>
              <a:t>3/ Devant des syndesmophytes</a:t>
            </a:r>
          </a:p>
          <a:p>
            <a:pPr eaLnBrk="1" hangingPunct="1">
              <a:buFontTx/>
              <a:buNone/>
              <a:defRPr/>
            </a:pPr>
            <a:endParaRPr lang="fr-FR" sz="2800" b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r-FR" sz="2600" smtClean="0"/>
              <a:t>Arthrose : (ostéophytes)</a:t>
            </a:r>
          </a:p>
          <a:p>
            <a:pPr lvl="1" eaLnBrk="1" hangingPunct="1">
              <a:buFontTx/>
              <a:buChar char="-"/>
              <a:defRPr/>
            </a:pPr>
            <a:r>
              <a:rPr lang="fr-FR" sz="2400" smtClean="0"/>
              <a:t>base d’implantation large</a:t>
            </a:r>
          </a:p>
          <a:p>
            <a:pPr lvl="1" eaLnBrk="1" hangingPunct="1">
              <a:buFontTx/>
              <a:buChar char="-"/>
              <a:defRPr/>
            </a:pPr>
            <a:r>
              <a:rPr lang="fr-FR" sz="2400" smtClean="0"/>
              <a:t>direction en dehors.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endParaRPr lang="fr-FR" sz="2800" b="1" smtClean="0">
              <a:solidFill>
                <a:schemeClr val="tx2"/>
              </a:solidFill>
            </a:endParaRP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3401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4392612" cy="5688013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smtClean="0"/>
              <a:t>Hyperostose vertébrale ankylosante 		(Maladie de Forestier):</a:t>
            </a:r>
          </a:p>
          <a:p>
            <a:pPr eaLnBrk="1" hangingPunct="1">
              <a:buFontTx/>
              <a:buNone/>
              <a:defRPr/>
            </a:pPr>
            <a:r>
              <a:rPr lang="fr-FR" sz="2800" smtClean="0">
                <a:sym typeface="Wingdings" pitchFamily="2" charset="2"/>
              </a:rPr>
              <a:t>	- </a:t>
            </a:r>
            <a:r>
              <a:rPr lang="fr-FR" sz="2800" smtClean="0"/>
              <a:t>sujet âgé, </a:t>
            </a:r>
          </a:p>
          <a:p>
            <a:pPr eaLnBrk="1" hangingPunct="1">
              <a:buFontTx/>
              <a:buNone/>
              <a:defRPr/>
            </a:pPr>
            <a:r>
              <a:rPr lang="fr-FR" sz="2800" smtClean="0"/>
              <a:t>	- diabétique</a:t>
            </a:r>
          </a:p>
          <a:p>
            <a:pPr eaLnBrk="1" hangingPunct="1">
              <a:buFontTx/>
              <a:buNone/>
              <a:defRPr/>
            </a:pPr>
            <a:r>
              <a:rPr lang="fr-FR" sz="2800" smtClean="0"/>
              <a:t>	- ponts osseux tapissant la paroi antéro-latérale droite des corps vertébraux avec des disques normaux</a:t>
            </a:r>
          </a:p>
          <a:p>
            <a:pPr eaLnBrk="1" hangingPunct="1">
              <a:buFontTx/>
              <a:buNone/>
              <a:defRPr/>
            </a:pPr>
            <a:r>
              <a:rPr lang="fr-FR" sz="2800" smtClean="0"/>
              <a:t>	- souvent asymptomatique</a:t>
            </a:r>
          </a:p>
          <a:p>
            <a:pPr eaLnBrk="1" hangingPunct="1">
              <a:buFontTx/>
              <a:buNone/>
              <a:defRPr/>
            </a:pPr>
            <a:endParaRPr lang="fr-FR" sz="2800" smtClean="0"/>
          </a:p>
          <a:p>
            <a:pPr eaLnBrk="1" hangingPunct="1">
              <a:defRPr/>
            </a:pPr>
            <a:endParaRPr lang="fr-FR" sz="280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981075"/>
            <a:ext cx="289877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684213" y="33337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1" lang="fr-FR" sz="44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VI. EVOLUTION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4213" y="1700213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Progressive sur des années.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Se fait par poussées et rémissions +/- complètes.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Mode habituellement ascendant.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Schématiquement 3 étapes évolutives 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Etape initiale : douleurs +++, raideur +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Etape d’extension : douleurs+++;  raideur ++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Etape d’ankylose : douleurs </a:t>
            </a: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</a:t>
            </a:r>
            <a:r>
              <a:rPr kumimoji="1" lang="fr-FR" sz="2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raideur +++</a:t>
            </a:r>
          </a:p>
        </p:txBody>
      </p:sp>
    </p:spTree>
    <p:extLst>
      <p:ext uri="{BB962C8B-B14F-4D97-AF65-F5344CB8AC3E}">
        <p14:creationId xmlns:p14="http://schemas.microsoft.com/office/powerpoint/2010/main" val="158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r>
              <a:rPr lang="fr-FR" dirty="0" smtClean="0"/>
              <a:t>VII. Formes étiologiques: 				Autres </a:t>
            </a:r>
            <a:r>
              <a:rPr lang="fr-FR" dirty="0" err="1" smtClean="0"/>
              <a:t>spondylarthropathies</a:t>
            </a:r>
            <a:r>
              <a:rPr lang="fr-FR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fr-FR" dirty="0" smtClean="0"/>
              <a:t> 			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5454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smtClean="0">
                <a:latin typeface="Tahoma" pitchFamily="34" charset="0"/>
                <a:sym typeface="Wingdings 2" pitchFamily="18" charset="2"/>
              </a:rPr>
              <a:t>1.  </a:t>
            </a:r>
            <a:r>
              <a:rPr lang="fr-FR" sz="3200" smtClean="0">
                <a:latin typeface="Tahoma" pitchFamily="34" charset="0"/>
              </a:rPr>
              <a:t>LES ARTHRITES RÉACTIONNELLES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88350" cy="49545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fr-FR" sz="2000" smtClean="0"/>
              <a:t>Arthrites aseptiques déclenchées par les infections à distance transmise par voie sexuelle ou digestive.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fr-FR" sz="200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mtClean="0">
                <a:sym typeface="Wingdings 3" pitchFamily="18" charset="2"/>
              </a:rPr>
              <a:t>	</a:t>
            </a:r>
            <a:r>
              <a:rPr lang="fr-FR" sz="2000" smtClean="0"/>
              <a:t>Forme typique: Sd oculo-urethro-synovial ou « Sd Fiessinger-Leroy-Reiter ».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fr-FR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fr-FR" sz="2000" smtClean="0"/>
              <a:t>Germes les plus fréquents: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fr-FR" sz="200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- </a:t>
            </a:r>
            <a:r>
              <a:rPr lang="fr-FR" sz="2000" smtClean="0">
                <a:solidFill>
                  <a:srgbClr val="FF0000"/>
                </a:solidFill>
              </a:rPr>
              <a:t>urétrites et cervicites non gonococciques 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	</a:t>
            </a:r>
            <a:r>
              <a:rPr lang="fr-FR" sz="1900" i="1" smtClean="0"/>
              <a:t>Chlamydiae+++,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1900" i="1" smtClean="0"/>
              <a:t>		Mycoplasme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</a:t>
            </a:r>
            <a:r>
              <a:rPr lang="fr-FR" sz="2000" smtClean="0">
                <a:solidFill>
                  <a:srgbClr val="FF0000"/>
                </a:solidFill>
              </a:rPr>
              <a:t>- infections digestives:</a:t>
            </a:r>
            <a:r>
              <a:rPr lang="fr-FR" sz="200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		</a:t>
            </a:r>
            <a:r>
              <a:rPr lang="fr-FR" sz="1900" i="1" smtClean="0"/>
              <a:t>Shigella,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1900" i="1" smtClean="0"/>
              <a:t>		Yersinia,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1900" i="1" smtClean="0"/>
              <a:t>		Salmonella,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sz="1900" i="1" smtClean="0"/>
              <a:t>		Campylobacter</a:t>
            </a:r>
            <a:endParaRPr lang="fr-FR" sz="2000" smtClean="0"/>
          </a:p>
        </p:txBody>
      </p:sp>
    </p:spTree>
    <p:extLst>
      <p:ext uri="{BB962C8B-B14F-4D97-AF65-F5344CB8AC3E}">
        <p14:creationId xmlns:p14="http://schemas.microsoft.com/office/powerpoint/2010/main" val="3655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I. PATHOGENIE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9"/>
            <a:ext cx="8459787" cy="504098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r-FR" sz="2600" smtClean="0"/>
              <a:t>Mal connue.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2600" smtClean="0"/>
              <a:t>Rôle important de l ’antigène HLA B 27.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2600" smtClean="0"/>
              <a:t>Liaison [SpA- HLA B 27] forte: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600" smtClean="0"/>
              <a:t>		30 - 90% contre 4 - 8% dans la population générale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fr-FR" sz="2600" smtClean="0"/>
              <a:t>   		13,6% des B27 font une SpA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2600" smtClean="0"/>
              <a:t>Rôle probable des agents microbiens : similitude moléculaire entre épitopes communs à des agents infectieux et l ’Ag HLA B27.</a:t>
            </a:r>
          </a:p>
        </p:txBody>
      </p:sp>
    </p:spTree>
    <p:extLst>
      <p:ext uri="{BB962C8B-B14F-4D97-AF65-F5344CB8AC3E}">
        <p14:creationId xmlns:p14="http://schemas.microsoft.com/office/powerpoint/2010/main" val="2652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7772400" cy="568325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smtClean="0">
                <a:solidFill>
                  <a:srgbClr val="000099"/>
                </a:solidFill>
              </a:rPr>
              <a:t>Clinique:</a:t>
            </a:r>
          </a:p>
          <a:p>
            <a:pPr lvl="1" eaLnBrk="1" hangingPunct="1">
              <a:defRPr/>
            </a:pPr>
            <a:r>
              <a:rPr lang="fr-FR" sz="2400" smtClean="0"/>
              <a:t>Oligoarthrite asymétrique prédominant aux membres inférieurs &lt;1 mois après uréthrite ou diarrhée</a:t>
            </a:r>
          </a:p>
          <a:p>
            <a:pPr lvl="1" eaLnBrk="1" hangingPunct="1">
              <a:defRPr/>
            </a:pPr>
            <a:r>
              <a:rPr lang="fr-FR" sz="2400" smtClean="0"/>
              <a:t>Conjonctivite, iridocyclite</a:t>
            </a:r>
          </a:p>
          <a:p>
            <a:pPr lvl="1" eaLnBrk="1" hangingPunct="1">
              <a:defRPr/>
            </a:pPr>
            <a:r>
              <a:rPr lang="fr-FR" sz="2400" smtClean="0"/>
              <a:t>Signes cutanés et muqueux :</a:t>
            </a:r>
          </a:p>
          <a:p>
            <a:pPr lvl="2" eaLnBrk="1" hangingPunct="1">
              <a:defRPr/>
            </a:pPr>
            <a:r>
              <a:rPr lang="fr-FR" sz="2000" smtClean="0"/>
              <a:t>Balanite</a:t>
            </a:r>
          </a:p>
          <a:p>
            <a:pPr lvl="2" eaLnBrk="1" hangingPunct="1">
              <a:defRPr/>
            </a:pPr>
            <a:r>
              <a:rPr lang="fr-FR" sz="2000" smtClean="0"/>
              <a:t>Érosion du palais</a:t>
            </a:r>
          </a:p>
          <a:p>
            <a:pPr lvl="2" eaLnBrk="1" hangingPunct="1">
              <a:defRPr/>
            </a:pPr>
            <a:r>
              <a:rPr lang="fr-FR" sz="2000" smtClean="0"/>
              <a:t>Kératodermie palmo-plantaire </a:t>
            </a:r>
          </a:p>
          <a:p>
            <a:pPr eaLnBrk="1" hangingPunct="1">
              <a:defRPr/>
            </a:pPr>
            <a:r>
              <a:rPr lang="fr-FR" sz="2800" smtClean="0">
                <a:solidFill>
                  <a:srgbClr val="000099"/>
                </a:solidFill>
              </a:rPr>
              <a:t>Biologie :</a:t>
            </a:r>
          </a:p>
          <a:p>
            <a:pPr lvl="1" eaLnBrk="1" hangingPunct="1">
              <a:defRPr/>
            </a:pPr>
            <a:r>
              <a:rPr lang="fr-FR" sz="2400" smtClean="0"/>
              <a:t>Identification du germe (culture ou sérologie)</a:t>
            </a:r>
          </a:p>
          <a:p>
            <a:pPr lvl="1" eaLnBrk="1" hangingPunct="1">
              <a:defRPr/>
            </a:pPr>
            <a:r>
              <a:rPr lang="fr-FR" sz="2400" smtClean="0"/>
              <a:t>HLA B27 : 35 à 50%</a:t>
            </a:r>
          </a:p>
          <a:p>
            <a:pPr eaLnBrk="1" hangingPunct="1">
              <a:defRPr/>
            </a:pPr>
            <a:r>
              <a:rPr lang="fr-FR" sz="2800" smtClean="0">
                <a:solidFill>
                  <a:srgbClr val="000099"/>
                </a:solidFill>
              </a:rPr>
              <a:t>Radiologie :</a:t>
            </a:r>
            <a:r>
              <a:rPr lang="fr-FR" sz="2800" smtClean="0"/>
              <a:t> normale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endParaRPr lang="fr-FR" sz="2800" smtClean="0"/>
          </a:p>
        </p:txBody>
      </p:sp>
    </p:spTree>
    <p:extLst>
      <p:ext uri="{BB962C8B-B14F-4D97-AF65-F5344CB8AC3E}">
        <p14:creationId xmlns:p14="http://schemas.microsoft.com/office/powerpoint/2010/main" val="38999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3541712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96975"/>
            <a:ext cx="3173412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3933825"/>
            <a:ext cx="1927225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fr-FR" smtClean="0">
                <a:solidFill>
                  <a:srgbClr val="000099"/>
                </a:solidFill>
              </a:rPr>
              <a:t>Évolution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1/3 : guérison en 1 à 6 mois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r>
              <a:rPr lang="fr-FR" smtClean="0"/>
              <a:t>1/3 : récidives (réinfection ou réactivation)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r>
              <a:rPr lang="fr-FR" smtClean="0"/>
              <a:t>1/3 : chronicité (évolution vers une SPA surtout pour les B27+)</a:t>
            </a:r>
          </a:p>
          <a:p>
            <a:pPr eaLnBrk="1" hangingPunct="1">
              <a:defRPr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78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63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>
                <a:latin typeface="Tahoma" pitchFamily="34" charset="0"/>
                <a:sym typeface="Wingdings 2" pitchFamily="18" charset="2"/>
              </a:rPr>
              <a:t>2. </a:t>
            </a:r>
            <a:r>
              <a:rPr lang="fr-FR" sz="4000" smtClean="0">
                <a:latin typeface="Tahoma" pitchFamily="34" charset="0"/>
              </a:rPr>
              <a:t>RHUMATISME PSORIASIQUE</a:t>
            </a:r>
            <a:r>
              <a:rPr lang="fr-FR" sz="4000" b="1" smtClean="0">
                <a:latin typeface="Tahoma" pitchFamily="34" charset="0"/>
              </a:rPr>
              <a:t/>
            </a:r>
            <a:br>
              <a:rPr lang="fr-FR" sz="4000" b="1" smtClean="0">
                <a:latin typeface="Tahoma" pitchFamily="34" charset="0"/>
              </a:rPr>
            </a:br>
            <a:endParaRPr lang="fr-FR" sz="4000" b="1" smtClean="0">
              <a:latin typeface="Tahoma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16912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sz="2800" smtClean="0"/>
              <a:t>Psoriasis : 2% de la population générale</a:t>
            </a:r>
          </a:p>
          <a:p>
            <a:pPr eaLnBrk="1" hangingPunct="1">
              <a:defRPr/>
            </a:pPr>
            <a:r>
              <a:rPr lang="fr-FR" sz="2800" smtClean="0"/>
              <a:t>Lésions cutanées : genoux, coudes, pli inter-fessier, ombilic, ongles et cuir chevelu.</a:t>
            </a:r>
          </a:p>
          <a:p>
            <a:pPr eaLnBrk="1" hangingPunct="1">
              <a:defRPr/>
            </a:pPr>
            <a:r>
              <a:rPr lang="fr-FR" sz="2800" smtClean="0"/>
              <a:t>5 à 7% font un rhumatisme</a:t>
            </a:r>
          </a:p>
          <a:p>
            <a:pPr eaLnBrk="1" hangingPunct="1">
              <a:buFontTx/>
              <a:buNone/>
              <a:defRPr/>
            </a:pPr>
            <a:r>
              <a:rPr lang="fr-FR" sz="2000" smtClean="0"/>
              <a:t>L ’atteinte articulaire précède le psoriasis dans 5 à 10 % des cas</a:t>
            </a:r>
          </a:p>
          <a:p>
            <a:pPr eaLnBrk="1" hangingPunct="1">
              <a:defRPr/>
            </a:pPr>
            <a:r>
              <a:rPr lang="fr-FR" sz="2800" smtClean="0"/>
              <a:t>Hétérogénéité clinique : </a:t>
            </a:r>
          </a:p>
          <a:p>
            <a:pPr lvl="1" eaLnBrk="1" hangingPunct="1">
              <a:defRPr/>
            </a:pPr>
            <a:r>
              <a:rPr lang="fr-FR" sz="2400" smtClean="0"/>
              <a:t>Oligoarthrite asymétrique (70%)</a:t>
            </a:r>
          </a:p>
          <a:p>
            <a:pPr lvl="1" eaLnBrk="1" hangingPunct="1">
              <a:defRPr/>
            </a:pPr>
            <a:r>
              <a:rPr lang="fr-FR" sz="2400" smtClean="0"/>
              <a:t>Polyarthrite asymétrique (15 à 20%)</a:t>
            </a:r>
          </a:p>
          <a:p>
            <a:pPr lvl="1" eaLnBrk="1" hangingPunct="1">
              <a:defRPr/>
            </a:pPr>
            <a:r>
              <a:rPr lang="fr-FR" sz="2400" smtClean="0"/>
              <a:t>Atteinte axiale </a:t>
            </a:r>
            <a:r>
              <a:rPr lang="fr-FR" sz="2400" smtClean="0">
                <a:sym typeface="Symbol" pitchFamily="18" charset="2"/>
              </a:rPr>
              <a:t> SPA</a:t>
            </a:r>
          </a:p>
          <a:p>
            <a:pPr lvl="1" eaLnBrk="1" hangingPunct="1">
              <a:defRPr/>
            </a:pPr>
            <a:r>
              <a:rPr lang="fr-FR" sz="2400" smtClean="0">
                <a:sym typeface="Symbol" pitchFamily="18" charset="2"/>
              </a:rPr>
              <a:t>Arthrite mutilante des IPD</a:t>
            </a:r>
          </a:p>
          <a:p>
            <a:pPr eaLnBrk="1" hangingPunct="1">
              <a:defRPr/>
            </a:pPr>
            <a:r>
              <a:rPr lang="fr-FR" sz="2800" smtClean="0"/>
              <a:t>HLA B27 : 25%</a:t>
            </a:r>
          </a:p>
        </p:txBody>
      </p:sp>
    </p:spTree>
    <p:extLst>
      <p:ext uri="{BB962C8B-B14F-4D97-AF65-F5344CB8AC3E}">
        <p14:creationId xmlns:p14="http://schemas.microsoft.com/office/powerpoint/2010/main" val="2086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0" y="1828800"/>
            <a:ext cx="63484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smtClean="0"/>
              <a:t>Orteil en saucisse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5" y="1862138"/>
            <a:ext cx="6469063" cy="404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200" smtClean="0">
                <a:latin typeface="Tahoma" pitchFamily="34" charset="0"/>
                <a:sym typeface="Wingdings 2" pitchFamily="18" charset="2"/>
              </a:rPr>
              <a:t>3. </a:t>
            </a:r>
            <a:r>
              <a:rPr lang="fr-FR" sz="3200" smtClean="0">
                <a:latin typeface="Tahoma" pitchFamily="34" charset="0"/>
              </a:rPr>
              <a:t>RHUMATISME DES ENTÉROCOLOPATHIES</a:t>
            </a:r>
            <a:r>
              <a:rPr lang="fr-FR" sz="3500" smtClean="0">
                <a:latin typeface="Tahoma" pitchFamily="34" charset="0"/>
              </a:rPr>
              <a:t/>
            </a:r>
            <a:br>
              <a:rPr lang="fr-FR" sz="3500" smtClean="0">
                <a:latin typeface="Tahoma" pitchFamily="34" charset="0"/>
              </a:rPr>
            </a:br>
            <a:r>
              <a:rPr lang="fr-FR" sz="4000" smtClean="0"/>
              <a:t>Crohn ET RCH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8280400" cy="4402138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10 à 20 % de manifestations rhumatologiques</a:t>
            </a:r>
          </a:p>
          <a:p>
            <a:pPr eaLnBrk="1" hangingPunct="1">
              <a:defRPr/>
            </a:pPr>
            <a:r>
              <a:rPr lang="fr-FR" smtClean="0"/>
              <a:t>Atteinte polymorphe :</a:t>
            </a:r>
          </a:p>
          <a:p>
            <a:pPr lvl="1" eaLnBrk="1" hangingPunct="1">
              <a:defRPr/>
            </a:pPr>
            <a:r>
              <a:rPr lang="fr-FR" smtClean="0"/>
              <a:t>arthrites périphériques (membres inférieurs), souvent rythmés par l’évolutivité de la maladie digestive </a:t>
            </a:r>
          </a:p>
          <a:p>
            <a:pPr lvl="1" eaLnBrk="1" hangingPunct="1">
              <a:defRPr/>
            </a:pPr>
            <a:r>
              <a:rPr lang="fr-FR" smtClean="0"/>
              <a:t>SPA rare, évolution indépendante de la maladie digestive</a:t>
            </a:r>
          </a:p>
          <a:p>
            <a:pPr lvl="1" eaLnBrk="1" hangingPunct="1">
              <a:defRPr/>
            </a:pPr>
            <a:r>
              <a:rPr lang="fr-FR" smtClean="0"/>
              <a:t>Sacroiliite isolée</a:t>
            </a:r>
          </a:p>
        </p:txBody>
      </p:sp>
    </p:spTree>
    <p:extLst>
      <p:ext uri="{BB962C8B-B14F-4D97-AF65-F5344CB8AC3E}">
        <p14:creationId xmlns:p14="http://schemas.microsoft.com/office/powerpoint/2010/main" val="1017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>
                <a:latin typeface="Tahoma" pitchFamily="34" charset="0"/>
                <a:sym typeface="Wingdings 2" pitchFamily="18" charset="2"/>
              </a:rPr>
              <a:t>4.  </a:t>
            </a:r>
            <a:r>
              <a:rPr lang="fr-FR" sz="4900" smtClean="0">
                <a:latin typeface="Tahoma" pitchFamily="34" charset="0"/>
              </a:rPr>
              <a:t>SAPHO</a:t>
            </a:r>
            <a:r>
              <a:rPr lang="fr-FR" sz="4900" b="1" smtClean="0">
                <a:latin typeface="Tahoma" pitchFamily="34" charset="0"/>
              </a:rPr>
              <a:t/>
            </a:r>
            <a:br>
              <a:rPr lang="fr-FR" sz="4900" b="1" smtClean="0">
                <a:latin typeface="Tahoma" pitchFamily="34" charset="0"/>
              </a:rPr>
            </a:br>
            <a:endParaRPr lang="fr-FR" sz="4900" b="1" smtClean="0">
              <a:latin typeface="Tahoma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mtClean="0"/>
              <a:t>S : synovite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mtClean="0"/>
              <a:t>A : acné (fulminans ou conglobata)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mtClean="0"/>
              <a:t>P : pustulose (palmoplantaire)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mtClean="0"/>
              <a:t>H : hyperostose (sternoclaviculaire)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mtClean="0"/>
              <a:t>O : ostéite (amicrobienne)</a:t>
            </a:r>
          </a:p>
          <a:p>
            <a:pPr eaLnBrk="1" hangingPunct="1">
              <a:lnSpc>
                <a:spcPct val="150000"/>
              </a:lnSpc>
              <a:defRPr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950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>
                <a:latin typeface="Tahoma" pitchFamily="34" charset="0"/>
              </a:rPr>
              <a:t>5. SpA INDIFFÉRENCIÉES</a:t>
            </a:r>
            <a:endParaRPr lang="fr-FR" sz="39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smtClean="0"/>
              <a:t>De plus en plus fréquentes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r>
              <a:rPr lang="fr-FR" sz="2800" smtClean="0"/>
              <a:t>Aucun Dc précis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r>
              <a:rPr lang="fr-FR" sz="2800" smtClean="0"/>
              <a:t>Rassurer le malade : bon pronostic !!!</a:t>
            </a:r>
          </a:p>
          <a:p>
            <a:pPr eaLnBrk="1" hangingPunct="1">
              <a:buFontTx/>
              <a:buNone/>
              <a:defRPr/>
            </a:pPr>
            <a:endParaRPr lang="fr-FR" sz="2800" smtClean="0"/>
          </a:p>
        </p:txBody>
      </p:sp>
    </p:spTree>
    <p:extLst>
      <p:ext uri="{BB962C8B-B14F-4D97-AF65-F5344CB8AC3E}">
        <p14:creationId xmlns:p14="http://schemas.microsoft.com/office/powerpoint/2010/main" val="8932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dirty="0" smtClean="0"/>
              <a:t>Pronostic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/>
              <a:t>Facteurs précoces statistiquement associés </a:t>
            </a:r>
          </a:p>
          <a:p>
            <a:pPr marL="0" indent="0" algn="ctr">
              <a:buNone/>
            </a:pPr>
            <a:r>
              <a:rPr lang="fr-FR" b="1" dirty="0"/>
              <a:t>à une sévérité de la maladie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 err="1" smtClean="0"/>
              <a:t>Coxite</a:t>
            </a:r>
            <a:r>
              <a:rPr lang="fr-FR" sz="3000" dirty="0" smtClean="0"/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 smtClean="0"/>
              <a:t>VS </a:t>
            </a:r>
            <a:r>
              <a:rPr lang="fr-FR" sz="3000" dirty="0"/>
              <a:t>&gt; 30mm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/>
              <a:t>Faible efficacité des AINS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/>
              <a:t>Diminution de la mobilité lombaire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/>
              <a:t>Doigt ou orteil « en saucisse »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 err="1"/>
              <a:t>Oligoarthrite</a:t>
            </a:r>
            <a:r>
              <a:rPr lang="fr-FR" sz="3000" dirty="0"/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3000" dirty="0"/>
              <a:t>Début à 16 ans ou moins</a:t>
            </a:r>
            <a:endParaRPr lang="fr-FR" sz="3000" dirty="0" smtClean="0"/>
          </a:p>
        </p:txBody>
      </p:sp>
    </p:spTree>
    <p:extLst>
      <p:ext uri="{BB962C8B-B14F-4D97-AF65-F5344CB8AC3E}">
        <p14:creationId xmlns:p14="http://schemas.microsoft.com/office/powerpoint/2010/main" val="10885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b="1" dirty="0" smtClean="0"/>
              <a:t>II. ANATOMO-PATHOLOGIE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3"/>
            <a:ext cx="8856983" cy="547260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1- </a:t>
            </a:r>
            <a:r>
              <a:rPr lang="fr-FR" sz="2400" b="1" dirty="0" smtClean="0"/>
              <a:t>L’</a:t>
            </a:r>
            <a:r>
              <a:rPr lang="fr-FR" sz="2400" b="1" dirty="0" err="1" smtClean="0"/>
              <a:t>enthèse</a:t>
            </a:r>
            <a:r>
              <a:rPr lang="fr-FR" sz="2400" b="1" dirty="0" smtClean="0"/>
              <a:t> : cible privilégiée des </a:t>
            </a:r>
            <a:r>
              <a:rPr lang="fr-FR" sz="2400" b="1" dirty="0" err="1" smtClean="0"/>
              <a:t>spondyloarthropathies</a:t>
            </a:r>
            <a:endParaRPr lang="fr-FR" sz="2400" b="1" dirty="0" smtClean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	L’</a:t>
            </a:r>
            <a:r>
              <a:rPr lang="fr-FR" sz="2400" dirty="0" err="1" smtClean="0"/>
              <a:t>enthésopathie</a:t>
            </a:r>
            <a:r>
              <a:rPr lang="fr-FR" sz="2400" dirty="0" smtClean="0"/>
              <a:t> inflammatoire évolue en 3 phases 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fr-FR" sz="2600" dirty="0" smtClean="0"/>
              <a:t> </a:t>
            </a:r>
            <a:r>
              <a:rPr lang="fr-FR" sz="2400" dirty="0" smtClean="0"/>
              <a:t>Une phase inflammatoire initiale qui se traduit par des   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	 érosions osseuses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fr-FR" sz="2400" dirty="0" smtClean="0"/>
              <a:t> Une phase de fibrose cicatricielle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fr-FR" sz="2400" dirty="0" smtClean="0"/>
              <a:t> Une phase d’ossification, qui peut s’étendre dans le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	 ligament ou le tendon, formant un </a:t>
            </a:r>
            <a:r>
              <a:rPr lang="fr-FR" sz="2400" dirty="0" err="1" smtClean="0"/>
              <a:t>enthésophyte</a:t>
            </a:r>
            <a:r>
              <a:rPr lang="fr-FR" sz="2400" dirty="0" smtClean="0"/>
              <a:t>, ou au  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	 périoste et être à l’origine d’appositions </a:t>
            </a:r>
            <a:r>
              <a:rPr lang="fr-FR" sz="2400" dirty="0" err="1" smtClean="0"/>
              <a:t>périostées</a:t>
            </a:r>
            <a:r>
              <a:rPr lang="fr-FR" sz="24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b="1" dirty="0" smtClean="0"/>
              <a:t>2- La synovite au cours des </a:t>
            </a:r>
            <a:r>
              <a:rPr lang="fr-FR" sz="2400" b="1" dirty="0" err="1" smtClean="0"/>
              <a:t>spondylarthropathies</a:t>
            </a:r>
            <a:endParaRPr lang="fr-FR" sz="2400" b="1" dirty="0" smtClean="0"/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Elle serait secondaire à l’</a:t>
            </a:r>
            <a:r>
              <a:rPr lang="fr-FR" sz="2400" dirty="0" err="1" smtClean="0"/>
              <a:t>enthésopathie</a:t>
            </a:r>
            <a:r>
              <a:rPr lang="fr-FR" sz="2400" dirty="0" smtClean="0"/>
              <a:t>, le processus </a:t>
            </a:r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inflammatoire se propageant de l’</a:t>
            </a:r>
            <a:r>
              <a:rPr lang="fr-FR" sz="2400" dirty="0" err="1" smtClean="0"/>
              <a:t>enthèse</a:t>
            </a:r>
            <a:r>
              <a:rPr lang="fr-FR" sz="2400" dirty="0" smtClean="0"/>
              <a:t> à la synoviale.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8812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79512" y="0"/>
            <a:ext cx="8964488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CRITÈRES DIAGNOSTIQUES DES SPONDYLARTHROPTHIES (AMOR) </a:t>
            </a:r>
            <a:r>
              <a:rPr kumimoji="1" lang="fr-FR" sz="2400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1" lang="fr-FR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(Diagnostic: plus de 6 points)</a:t>
            </a:r>
            <a:endParaRPr kumimoji="1" lang="fr-FR" sz="1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kumimoji="1" lang="fr-FR" sz="1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kumimoji="1" lang="fr-FR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Signes cliniques 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Lombalgie inflammatoire et/ou raideur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Oligoarthrite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asymétrique ou MI	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Douleur fessière sans précision	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ou à bascule			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Doigt ou orteil en saucisse	</a:t>
            </a:r>
            <a:r>
              <a:rPr kumimoji="1" lang="fr-FR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……………………………..…………………………………</a:t>
            </a:r>
            <a:r>
              <a:rPr kumimoji="1" lang="fr-FR" sz="21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endParaRPr kumimoji="1" lang="fr-FR" sz="21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Talalgie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ou autre </a:t>
            </a: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enthésopathie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1" lang="fr-FR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…………………………..……………………………</a:t>
            </a:r>
            <a:r>
              <a:rPr kumimoji="1" lang="fr-FR" sz="21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endParaRPr kumimoji="1" lang="fr-FR" sz="21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Iritis </a:t>
            </a:r>
            <a:r>
              <a:rPr kumimoji="1" lang="fr-FR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……………………………………………………………..……………………………………</a:t>
            </a:r>
            <a:r>
              <a:rPr kumimoji="1" lang="fr-FR" sz="21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  <a:endParaRPr kumimoji="1" lang="fr-FR" sz="21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Uréthrite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ou cervicite dans le mois précédent l’arthrite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Diarrhée aiguë dans le mois précédent l’arthrite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Psoriasis ou </a:t>
            </a: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entérocolopathie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1" lang="fr-FR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inflammatoire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kumimoji="1" lang="fr-FR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Signes radiologiques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1" lang="fr-FR" sz="21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10.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1" lang="fr-FR" sz="21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Sacroiliite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			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kumimoji="1" lang="fr-FR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Terrain génétique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1" lang="fr-FR" sz="21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11.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HLA B27 ou ATCD familiaux	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kumimoji="1" lang="fr-FR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Sensibilité au </a:t>
            </a:r>
            <a:r>
              <a:rPr kumimoji="1" lang="fr-FR" sz="21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ttt</a:t>
            </a:r>
            <a:r>
              <a:rPr kumimoji="1" lang="fr-FR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1" lang="fr-FR" sz="21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12.</a:t>
            </a:r>
            <a:r>
              <a:rPr kumimoji="1" lang="fr-FR" sz="21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Amélioration sous AINS en &lt;48h				</a:t>
            </a:r>
            <a:r>
              <a:rPr kumimoji="1" lang="fr-FR" sz="21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8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Autofit/>
          </a:bodyPr>
          <a:lstStyle/>
          <a:p>
            <a:pPr algn="l"/>
            <a:r>
              <a:rPr lang="fr-FR" sz="2000" b="1" dirty="0"/>
              <a:t>Critères de </a:t>
            </a:r>
            <a:r>
              <a:rPr lang="fr-FR" sz="2000" b="1" dirty="0" err="1"/>
              <a:t>spondylarthropathie</a:t>
            </a:r>
            <a:r>
              <a:rPr lang="fr-FR" sz="2000" b="1" dirty="0"/>
              <a:t> de l’</a:t>
            </a:r>
            <a:r>
              <a:rPr lang="fr-FR" sz="2000" b="1" dirty="0" err="1"/>
              <a:t>European</a:t>
            </a:r>
            <a:r>
              <a:rPr lang="fr-FR" sz="2000" b="1" dirty="0"/>
              <a:t> </a:t>
            </a:r>
            <a:r>
              <a:rPr lang="fr-FR" sz="2000" b="1" dirty="0" err="1"/>
              <a:t>spondylarthropathy</a:t>
            </a:r>
            <a:r>
              <a:rPr lang="fr-FR" sz="2000" b="1" dirty="0"/>
              <a:t> </a:t>
            </a:r>
            <a:r>
              <a:rPr lang="fr-FR" sz="2000" b="1" dirty="0" err="1"/>
              <a:t>study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group (ESSG</a:t>
            </a:r>
            <a:r>
              <a:rPr lang="fr-FR" sz="2000" b="1" dirty="0" smtClean="0"/>
              <a:t>). </a:t>
            </a:r>
            <a:r>
              <a:rPr lang="fr-FR" sz="2000" b="1" dirty="0"/>
              <a:t>Un critère majeur et un critère mineur permettent </a:t>
            </a:r>
            <a:r>
              <a:rPr lang="fr-FR" sz="2000" b="1" dirty="0" smtClean="0"/>
              <a:t>le diagnostic</a:t>
            </a:r>
            <a:r>
              <a:rPr lang="fr-FR" sz="2000" b="1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/>
              <a:t>Critères majeurs</a:t>
            </a:r>
          </a:p>
          <a:p>
            <a:pPr marL="0" indent="0">
              <a:buNone/>
            </a:pPr>
            <a:r>
              <a:rPr lang="fr-FR" sz="1600" dirty="0"/>
              <a:t>1- </a:t>
            </a:r>
            <a:r>
              <a:rPr lang="fr-FR" sz="1600" b="1" dirty="0"/>
              <a:t>Synovites (</a:t>
            </a:r>
            <a:r>
              <a:rPr lang="fr-FR" sz="1600" dirty="0"/>
              <a:t>passées ou présentes) asymétriques ou prédominant </a:t>
            </a:r>
            <a:r>
              <a:rPr lang="fr-FR" sz="1600" dirty="0" smtClean="0"/>
              <a:t>aux membres </a:t>
            </a:r>
            <a:r>
              <a:rPr lang="fr-FR" sz="1600" dirty="0"/>
              <a:t>inférieurs</a:t>
            </a:r>
          </a:p>
          <a:p>
            <a:pPr marL="0" indent="0">
              <a:buNone/>
            </a:pPr>
            <a:r>
              <a:rPr lang="fr-FR" sz="1600" b="1" dirty="0"/>
              <a:t>2- Douleurs </a:t>
            </a:r>
            <a:r>
              <a:rPr lang="fr-FR" sz="1600" dirty="0"/>
              <a:t>du rachis lombaire, dorsal ou cervical (passées ou présentes</a:t>
            </a:r>
            <a:r>
              <a:rPr lang="fr-FR" sz="1600" dirty="0" smtClean="0"/>
              <a:t>), comprenant </a:t>
            </a:r>
            <a:r>
              <a:rPr lang="fr-FR" sz="1600" dirty="0"/>
              <a:t>3 des 5 critères suivants :</a:t>
            </a:r>
          </a:p>
          <a:p>
            <a:pPr marL="0" indent="0">
              <a:buNone/>
            </a:pPr>
            <a:r>
              <a:rPr lang="fr-FR" sz="1600" dirty="0"/>
              <a:t>âge de début &lt; 45 ans</a:t>
            </a:r>
          </a:p>
          <a:p>
            <a:pPr marL="0" indent="0">
              <a:buNone/>
            </a:pPr>
            <a:r>
              <a:rPr lang="fr-FR" sz="1600" dirty="0"/>
              <a:t>début progressif</a:t>
            </a:r>
          </a:p>
          <a:p>
            <a:pPr marL="0" indent="0">
              <a:buNone/>
            </a:pPr>
            <a:r>
              <a:rPr lang="fr-FR" sz="1600" dirty="0"/>
              <a:t>douleurs améliorées par l’exercice</a:t>
            </a:r>
          </a:p>
          <a:p>
            <a:pPr marL="0" indent="0">
              <a:buNone/>
            </a:pPr>
            <a:r>
              <a:rPr lang="fr-FR" sz="1600" dirty="0"/>
              <a:t>raideur </a:t>
            </a:r>
            <a:r>
              <a:rPr lang="fr-FR" sz="1600" dirty="0" smtClean="0"/>
              <a:t>matinale depuis </a:t>
            </a:r>
            <a:r>
              <a:rPr lang="fr-FR" sz="1600" dirty="0"/>
              <a:t>au moins 3 mois</a:t>
            </a:r>
          </a:p>
          <a:p>
            <a:pPr marL="0" indent="0">
              <a:buNone/>
            </a:pPr>
            <a:r>
              <a:rPr lang="fr-FR" sz="1600" b="1" dirty="0"/>
              <a:t>Critères mineurs</a:t>
            </a:r>
          </a:p>
          <a:p>
            <a:pPr marL="0" indent="0">
              <a:buNone/>
            </a:pPr>
            <a:r>
              <a:rPr lang="fr-FR" sz="1600" dirty="0"/>
              <a:t>1- Antécédents familiaux au premier ou second degré de </a:t>
            </a:r>
            <a:r>
              <a:rPr lang="fr-FR" sz="1600" dirty="0" smtClean="0"/>
              <a:t>spondylarthrite ankylosante</a:t>
            </a:r>
            <a:r>
              <a:rPr lang="fr-FR" sz="1600" dirty="0"/>
              <a:t>, psoriasis, uvéite, arthrite réactionnelle </a:t>
            </a:r>
            <a:r>
              <a:rPr lang="fr-FR" sz="1600" dirty="0" smtClean="0"/>
              <a:t>ou d’</a:t>
            </a:r>
            <a:r>
              <a:rPr lang="fr-FR" sz="1600" dirty="0" err="1" smtClean="0"/>
              <a:t>entérocolopathie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2- Psoriasis, en cours ou dans les antécédents, objectivé par un </a:t>
            </a:r>
            <a:r>
              <a:rPr lang="fr-FR" sz="1600" dirty="0" smtClean="0"/>
              <a:t>médecin </a:t>
            </a:r>
          </a:p>
          <a:p>
            <a:pPr marL="0" indent="0">
              <a:buNone/>
            </a:pPr>
            <a:r>
              <a:rPr lang="fr-FR" sz="1600" dirty="0" smtClean="0"/>
              <a:t>3- </a:t>
            </a:r>
            <a:r>
              <a:rPr lang="fr-FR" sz="1600" dirty="0"/>
              <a:t>Urétrite non gonococcique ou cervicite ou diarrhées précédant </a:t>
            </a:r>
            <a:r>
              <a:rPr lang="fr-FR" sz="1600" dirty="0" smtClean="0"/>
              <a:t>de moins </a:t>
            </a:r>
            <a:r>
              <a:rPr lang="fr-FR" sz="1600" dirty="0"/>
              <a:t>d’un mois les arthrites</a:t>
            </a:r>
          </a:p>
          <a:p>
            <a:pPr marL="0" indent="0">
              <a:buNone/>
            </a:pPr>
            <a:r>
              <a:rPr lang="fr-FR" sz="1600" dirty="0"/>
              <a:t>4- </a:t>
            </a:r>
            <a:r>
              <a:rPr lang="fr-FR" sz="1600" dirty="0" err="1"/>
              <a:t>Entérocolopathie</a:t>
            </a:r>
            <a:r>
              <a:rPr lang="fr-FR" sz="1600" dirty="0"/>
              <a:t>, en cours ou dans les antécédents (maladie </a:t>
            </a:r>
            <a:r>
              <a:rPr lang="fr-FR" sz="1600" dirty="0" smtClean="0"/>
              <a:t>de </a:t>
            </a:r>
            <a:r>
              <a:rPr lang="fr-FR" sz="1600" dirty="0" err="1" smtClean="0"/>
              <a:t>Crohn</a:t>
            </a:r>
            <a:r>
              <a:rPr lang="fr-FR" sz="1600" dirty="0" smtClean="0"/>
              <a:t> </a:t>
            </a:r>
            <a:r>
              <a:rPr lang="fr-FR" sz="1600" dirty="0"/>
              <a:t>ou rectocolite hémorragique), diagnostiquée par un médecin</a:t>
            </a:r>
          </a:p>
          <a:p>
            <a:pPr marL="0" indent="0">
              <a:buNone/>
            </a:pPr>
            <a:r>
              <a:rPr lang="fr-FR" sz="1600" dirty="0"/>
              <a:t>5- Douleurs fessières à bascule, en cours ou dans les antécédents</a:t>
            </a:r>
          </a:p>
          <a:p>
            <a:pPr marL="0" indent="0">
              <a:buNone/>
            </a:pPr>
            <a:r>
              <a:rPr lang="fr-FR" sz="1600" dirty="0"/>
              <a:t>6- </a:t>
            </a:r>
            <a:r>
              <a:rPr lang="fr-FR" sz="1600" dirty="0" err="1"/>
              <a:t>Entésopathie</a:t>
            </a:r>
            <a:r>
              <a:rPr lang="fr-FR" sz="1600" dirty="0"/>
              <a:t> (achilléenne ou plantaire)</a:t>
            </a:r>
          </a:p>
          <a:p>
            <a:pPr marL="0" indent="0">
              <a:buNone/>
            </a:pPr>
            <a:r>
              <a:rPr lang="fr-FR" sz="1600" dirty="0"/>
              <a:t>7- Sacro-</a:t>
            </a:r>
            <a:r>
              <a:rPr lang="fr-FR" sz="1600" dirty="0" err="1"/>
              <a:t>iliite</a:t>
            </a:r>
            <a:r>
              <a:rPr lang="fr-FR" sz="1600" dirty="0"/>
              <a:t> : au moins stade 2 et bilatérale, au moins stade 3 </a:t>
            </a:r>
            <a:r>
              <a:rPr lang="fr-FR" sz="1600" dirty="0" smtClean="0"/>
              <a:t>si unilatérale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680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Critères de classification pour les SPA axiales</a:t>
            </a:r>
            <a:br>
              <a:rPr lang="fr-FR" sz="2800" b="1" dirty="0"/>
            </a:br>
            <a:r>
              <a:rPr lang="fr-FR" sz="2800" b="1" dirty="0"/>
              <a:t>(chez les patients avec lombalgie ≥ à 3 mois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et </a:t>
            </a:r>
            <a:r>
              <a:rPr lang="fr-FR" sz="2800" b="1" dirty="0"/>
              <a:t>âge au début &lt; 45 ans )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989856" y="1774557"/>
            <a:ext cx="243001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≥ 1 signe de SPA *</a:t>
            </a:r>
          </a:p>
          <a:p>
            <a:r>
              <a:rPr lang="fr-FR" sz="2400" b="1" dirty="0"/>
              <a:t>+ sacro-</a:t>
            </a:r>
            <a:r>
              <a:rPr lang="fr-FR" sz="2400" b="1" dirty="0" err="1"/>
              <a:t>iliite</a:t>
            </a:r>
            <a:r>
              <a:rPr lang="fr-FR" sz="2400" b="1" dirty="0"/>
              <a:t> **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3037016"/>
            <a:ext cx="3456384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* Signes de </a:t>
            </a:r>
            <a:r>
              <a:rPr lang="fr-FR" b="1" dirty="0" err="1"/>
              <a:t>spondylarthropathie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dirty="0"/>
          </a:p>
          <a:p>
            <a:r>
              <a:rPr lang="fr-FR" b="1" dirty="0"/>
              <a:t>Rachialgie inflammatoire</a:t>
            </a:r>
          </a:p>
          <a:p>
            <a:r>
              <a:rPr lang="fr-FR" b="1" dirty="0"/>
              <a:t>Arthrite</a:t>
            </a:r>
          </a:p>
          <a:p>
            <a:r>
              <a:rPr lang="fr-FR" b="1" dirty="0" err="1"/>
              <a:t>Enthésite</a:t>
            </a:r>
            <a:endParaRPr lang="fr-FR" b="1" dirty="0"/>
          </a:p>
          <a:p>
            <a:r>
              <a:rPr lang="fr-FR" b="1" dirty="0" err="1"/>
              <a:t>Uveite</a:t>
            </a:r>
            <a:endParaRPr lang="fr-FR" b="1" dirty="0"/>
          </a:p>
          <a:p>
            <a:r>
              <a:rPr lang="fr-FR" b="1" dirty="0" err="1"/>
              <a:t>Dactylite</a:t>
            </a:r>
            <a:endParaRPr lang="fr-FR" b="1" dirty="0"/>
          </a:p>
          <a:p>
            <a:r>
              <a:rPr lang="fr-FR" b="1" dirty="0"/>
              <a:t>Psoriasis</a:t>
            </a:r>
          </a:p>
          <a:p>
            <a:r>
              <a:rPr lang="fr-FR" b="1" dirty="0"/>
              <a:t>Maladie de </a:t>
            </a:r>
            <a:r>
              <a:rPr lang="fr-FR" b="1" dirty="0" err="1"/>
              <a:t>Crohn</a:t>
            </a:r>
            <a:endParaRPr lang="fr-FR" b="1" dirty="0"/>
          </a:p>
          <a:p>
            <a:r>
              <a:rPr lang="fr-FR" b="1" dirty="0"/>
              <a:t>Bonne réponse aux AINS</a:t>
            </a:r>
          </a:p>
          <a:p>
            <a:r>
              <a:rPr lang="fr-FR" b="1" dirty="0"/>
              <a:t>Histoire familiale de SPA</a:t>
            </a:r>
          </a:p>
          <a:p>
            <a:r>
              <a:rPr lang="fr-FR" b="1" dirty="0"/>
              <a:t>HLA-B27</a:t>
            </a:r>
          </a:p>
          <a:p>
            <a:r>
              <a:rPr lang="fr-FR" b="1" dirty="0"/>
              <a:t>CRP augmentée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508104" y="1774557"/>
            <a:ext cx="27363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HLA B 27 </a:t>
            </a:r>
            <a:r>
              <a:rPr lang="fr-FR" b="1" dirty="0" smtClean="0"/>
              <a:t>+ </a:t>
            </a:r>
            <a:endParaRPr lang="fr-FR" b="1" dirty="0"/>
          </a:p>
          <a:p>
            <a:pPr algn="ctr"/>
            <a:r>
              <a:rPr lang="fr-FR" b="1" dirty="0"/>
              <a:t>au moins deux autres</a:t>
            </a:r>
          </a:p>
          <a:p>
            <a:pPr algn="ctr"/>
            <a:r>
              <a:rPr lang="fr-FR" b="1" dirty="0"/>
              <a:t>signes de SPA *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96456" y="1913056"/>
            <a:ext cx="4315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b="1" dirty="0"/>
              <a:t>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Critères ASAS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err="1"/>
              <a:t>Spondyloarthrite</a:t>
            </a:r>
            <a:r>
              <a:rPr lang="fr-FR" b="1" dirty="0"/>
              <a:t> </a:t>
            </a:r>
            <a:r>
              <a:rPr lang="fr-FR" b="1" dirty="0" smtClean="0"/>
              <a:t>périphérique</a:t>
            </a:r>
          </a:p>
          <a:p>
            <a:pPr marL="0" indent="0" algn="ctr">
              <a:buNone/>
            </a:pPr>
            <a:r>
              <a:rPr lang="fr-FR" b="1" dirty="0"/>
              <a:t>Arthrite, </a:t>
            </a:r>
            <a:r>
              <a:rPr lang="fr-FR" b="1" dirty="0" err="1"/>
              <a:t>Enthésite</a:t>
            </a:r>
            <a:r>
              <a:rPr lang="fr-FR" b="1" dirty="0"/>
              <a:t>, ou </a:t>
            </a:r>
            <a:r>
              <a:rPr lang="fr-FR" b="1" dirty="0" err="1"/>
              <a:t>Dactylite</a:t>
            </a:r>
            <a:r>
              <a:rPr lang="fr-FR" b="1" dirty="0"/>
              <a:t>*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3568" y="3284984"/>
            <a:ext cx="2088232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≥ 1 parmi :</a:t>
            </a:r>
          </a:p>
          <a:p>
            <a:r>
              <a:rPr lang="fr-FR" dirty="0"/>
              <a:t>– </a:t>
            </a:r>
            <a:r>
              <a:rPr lang="fr-FR" b="1" dirty="0"/>
              <a:t>Uvéite</a:t>
            </a:r>
          </a:p>
          <a:p>
            <a:r>
              <a:rPr lang="fr-FR" dirty="0"/>
              <a:t>– </a:t>
            </a:r>
            <a:r>
              <a:rPr lang="fr-FR" b="1" dirty="0" err="1"/>
              <a:t>Pso</a:t>
            </a:r>
            <a:endParaRPr lang="fr-FR" b="1" dirty="0"/>
          </a:p>
          <a:p>
            <a:r>
              <a:rPr lang="fr-FR" dirty="0"/>
              <a:t>– </a:t>
            </a:r>
            <a:r>
              <a:rPr lang="fr-FR" b="1" dirty="0"/>
              <a:t>MICI</a:t>
            </a:r>
          </a:p>
          <a:p>
            <a:r>
              <a:rPr lang="fr-FR" dirty="0"/>
              <a:t>– </a:t>
            </a:r>
            <a:r>
              <a:rPr lang="fr-FR" b="1" dirty="0"/>
              <a:t>Infection</a:t>
            </a:r>
          </a:p>
          <a:p>
            <a:r>
              <a:rPr lang="fr-FR" dirty="0"/>
              <a:t>– </a:t>
            </a:r>
            <a:r>
              <a:rPr lang="fr-FR" b="1" dirty="0"/>
              <a:t>HLA-B27</a:t>
            </a:r>
          </a:p>
          <a:p>
            <a:r>
              <a:rPr lang="fr-FR" dirty="0"/>
              <a:t>– </a:t>
            </a:r>
            <a:r>
              <a:rPr lang="fr-FR" b="1" dirty="0"/>
              <a:t>Sacro-</a:t>
            </a:r>
            <a:r>
              <a:rPr lang="fr-FR" b="1" dirty="0" err="1"/>
              <a:t>iliite</a:t>
            </a:r>
            <a:r>
              <a:rPr lang="fr-FR" b="1" dirty="0"/>
              <a:t> IRM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347864" y="3977480"/>
            <a:ext cx="7920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PLUS</a:t>
            </a:r>
          </a:p>
          <a:p>
            <a:r>
              <a:rPr lang="fr-FR" b="1" dirty="0"/>
              <a:t>OU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52120" y="3140968"/>
            <a:ext cx="302433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≥ 2 parmi :</a:t>
            </a:r>
          </a:p>
          <a:p>
            <a:r>
              <a:rPr lang="fr-FR" dirty="0"/>
              <a:t>– </a:t>
            </a:r>
            <a:r>
              <a:rPr lang="fr-FR" b="1" dirty="0"/>
              <a:t>Arthrite</a:t>
            </a:r>
          </a:p>
          <a:p>
            <a:r>
              <a:rPr lang="fr-FR" dirty="0"/>
              <a:t>– </a:t>
            </a:r>
            <a:r>
              <a:rPr lang="fr-FR" b="1" dirty="0" err="1"/>
              <a:t>Enthésite</a:t>
            </a:r>
            <a:endParaRPr lang="fr-FR" b="1" dirty="0"/>
          </a:p>
          <a:p>
            <a:r>
              <a:rPr lang="fr-FR" dirty="0"/>
              <a:t>– </a:t>
            </a:r>
            <a:r>
              <a:rPr lang="fr-FR" b="1" dirty="0" err="1"/>
              <a:t>Dactylite</a:t>
            </a:r>
            <a:endParaRPr lang="fr-FR" b="1" dirty="0"/>
          </a:p>
          <a:p>
            <a:r>
              <a:rPr lang="fr-FR" dirty="0"/>
              <a:t>– </a:t>
            </a:r>
            <a:r>
              <a:rPr lang="fr-FR" b="1" dirty="0"/>
              <a:t>Lombalgie </a:t>
            </a:r>
            <a:r>
              <a:rPr lang="fr-FR" b="1" dirty="0" smtClean="0"/>
              <a:t>inflammatoire</a:t>
            </a:r>
            <a:endParaRPr lang="fr-FR" b="1" dirty="0"/>
          </a:p>
          <a:p>
            <a:r>
              <a:rPr lang="fr-FR" dirty="0"/>
              <a:t>– </a:t>
            </a:r>
            <a:r>
              <a:rPr lang="fr-FR" b="1" dirty="0"/>
              <a:t>ATCD familiaux de </a:t>
            </a:r>
            <a:r>
              <a:rPr lang="fr-FR" b="1" dirty="0" err="1"/>
              <a:t>SpA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1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8202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Les  principes du traitement des </a:t>
            </a:r>
            <a:r>
              <a:rPr lang="fr-FR" sz="3200" dirty="0" err="1" smtClean="0"/>
              <a:t>SpA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FF0066"/>
                </a:solidFill>
              </a:rPr>
              <a:t>A. Objectifs :</a:t>
            </a:r>
            <a:r>
              <a:rPr lang="fr-FR" dirty="0" smtClean="0"/>
              <a:t> 	</a:t>
            </a:r>
            <a:r>
              <a:rPr lang="fr-FR" sz="2400" dirty="0" smtClean="0"/>
              <a:t>				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fr-FR" sz="2700" dirty="0" smtClean="0"/>
              <a:t>traiter, réduire ou prévenir 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fr-FR" sz="27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Inflammation et douleur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Raideur et ankylose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déformations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025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2514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fr-FR" sz="4000" b="1" smtClean="0">
                <a:solidFill>
                  <a:srgbClr val="CC0099"/>
                </a:solidFill>
              </a:rPr>
              <a:t>B. Moyens</a:t>
            </a:r>
          </a:p>
          <a:p>
            <a:pPr eaLnBrk="1" hangingPunct="1">
              <a:buFontTx/>
              <a:buNone/>
              <a:defRPr/>
            </a:pPr>
            <a:r>
              <a:rPr lang="fr-FR" sz="4000" b="1" smtClean="0">
                <a:solidFill>
                  <a:schemeClr val="tx2"/>
                </a:solidFill>
              </a:rPr>
              <a:t>- Traitement symptomatique</a:t>
            </a:r>
            <a:r>
              <a:rPr lang="fr-FR" sz="400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fr-FR" sz="4000" smtClean="0"/>
              <a:t> </a:t>
            </a:r>
            <a:r>
              <a:rPr lang="fr-FR" sz="3600" smtClean="0"/>
              <a:t>1 / Les AINS : +++++</a:t>
            </a:r>
          </a:p>
          <a:p>
            <a:pPr eaLnBrk="1" hangingPunct="1">
              <a:buFontTx/>
              <a:buNone/>
              <a:defRPr/>
            </a:pPr>
            <a:r>
              <a:rPr lang="fr-FR" smtClean="0"/>
              <a:t>    	* effet spectaculaire</a:t>
            </a:r>
          </a:p>
          <a:p>
            <a:pPr eaLnBrk="1" hangingPunct="1">
              <a:buFontTx/>
              <a:buNone/>
              <a:defRPr/>
            </a:pPr>
            <a:r>
              <a:rPr lang="fr-FR" smtClean="0"/>
              <a:t>   		* dose efficace</a:t>
            </a:r>
          </a:p>
          <a:p>
            <a:pPr eaLnBrk="1" hangingPunct="1">
              <a:buFontTx/>
              <a:buNone/>
              <a:defRPr/>
            </a:pPr>
            <a:r>
              <a:rPr lang="fr-FR" smtClean="0"/>
              <a:t>	 	* répartition des prises</a:t>
            </a:r>
          </a:p>
          <a:p>
            <a:pPr eaLnBrk="1" hangingPunct="1">
              <a:buFontTx/>
              <a:buNone/>
              <a:defRPr/>
            </a:pPr>
            <a:r>
              <a:rPr lang="fr-FR" sz="4000" smtClean="0"/>
              <a:t> </a:t>
            </a:r>
            <a:r>
              <a:rPr lang="fr-FR" sz="3600" smtClean="0"/>
              <a:t>2 / Les antalgiques </a:t>
            </a:r>
          </a:p>
          <a:p>
            <a:pPr eaLnBrk="1" hangingPunct="1">
              <a:buFontTx/>
              <a:buNone/>
              <a:defRPr/>
            </a:pPr>
            <a:r>
              <a:rPr lang="fr-FR" sz="3600" smtClean="0"/>
              <a:t> 3 / Les corticoïdes :</a:t>
            </a:r>
            <a:r>
              <a:rPr lang="fr-FR" smtClean="0"/>
              <a:t> peu ou pas efficaces</a:t>
            </a:r>
          </a:p>
          <a:p>
            <a:pPr eaLnBrk="1" hangingPunct="1">
              <a:defRPr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982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4104828" cy="4457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- Traitement de fond :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fr-FR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sz="2800" dirty="0" err="1" smtClean="0"/>
              <a:t>Salazopyrine</a:t>
            </a:r>
            <a:r>
              <a:rPr lang="fr-FR" sz="2800" dirty="0" smtClean="0"/>
              <a:t> </a:t>
            </a:r>
            <a:r>
              <a:rPr lang="fr-FR" sz="2400" dirty="0" smtClean="0"/>
              <a:t>(SZP)</a:t>
            </a:r>
            <a:r>
              <a:rPr lang="fr-FR" sz="2800" dirty="0" smtClean="0"/>
              <a:t>, </a:t>
            </a:r>
          </a:p>
          <a:p>
            <a:pPr eaLnBrk="1" hangingPunct="1">
              <a:defRPr/>
            </a:pPr>
            <a:r>
              <a:rPr lang="fr-FR" sz="2800" dirty="0" smtClean="0"/>
              <a:t>Méthotrexate </a:t>
            </a:r>
            <a:r>
              <a:rPr lang="fr-FR" sz="2400" dirty="0" smtClean="0"/>
              <a:t>(MTX)</a:t>
            </a:r>
            <a:r>
              <a:rPr lang="fr-FR" sz="2800" dirty="0" smtClean="0"/>
              <a:t> </a:t>
            </a:r>
          </a:p>
          <a:p>
            <a:pPr eaLnBrk="1" hangingPunct="1">
              <a:defRPr/>
            </a:pPr>
            <a:r>
              <a:rPr lang="fr-FR" sz="2800" dirty="0" err="1" smtClean="0"/>
              <a:t>Leflunomide</a:t>
            </a:r>
            <a:r>
              <a:rPr lang="fr-FR" sz="2800" dirty="0" smtClean="0"/>
              <a:t>		</a:t>
            </a:r>
          </a:p>
          <a:p>
            <a:pPr eaLnBrk="1" hangingPunct="1">
              <a:defRPr/>
            </a:pPr>
            <a:r>
              <a:rPr lang="fr-FR" sz="2800" dirty="0" smtClean="0"/>
              <a:t> Anti-TNF</a:t>
            </a:r>
            <a:r>
              <a:rPr lang="fr-FR" sz="2800" dirty="0" smtClean="0">
                <a:sym typeface="Symbol" pitchFamily="18" charset="2"/>
              </a:rPr>
              <a:t>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endParaRPr lang="fr-FR" sz="2800" dirty="0" smtClean="0"/>
          </a:p>
        </p:txBody>
      </p:sp>
      <p:sp>
        <p:nvSpPr>
          <p:cNvPr id="2" name="Accolade fermante 1"/>
          <p:cNvSpPr/>
          <p:nvPr/>
        </p:nvSpPr>
        <p:spPr>
          <a:xfrm>
            <a:off x="4139952" y="2492896"/>
            <a:ext cx="155448" cy="23042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4932040" y="3229525"/>
            <a:ext cx="314701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Même chose que la PR 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(</a:t>
            </a:r>
            <a:r>
              <a:rPr lang="fr-FR" sz="2400" b="1" dirty="0"/>
              <a:t>Déjà enseignés)</a:t>
            </a:r>
          </a:p>
        </p:txBody>
      </p:sp>
    </p:spTree>
    <p:extLst>
      <p:ext uri="{BB962C8B-B14F-4D97-AF65-F5344CB8AC3E}">
        <p14:creationId xmlns:p14="http://schemas.microsoft.com/office/powerpoint/2010/main" val="26997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918450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b="1" smtClean="0">
                <a:solidFill>
                  <a:schemeClr val="tx2"/>
                </a:solidFill>
              </a:rPr>
              <a:t>- Traitement local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	</a:t>
            </a:r>
            <a:r>
              <a:rPr lang="fr-FR" sz="2400" smtClean="0"/>
              <a:t> infiltration de corticoïdes ou synoviorthèse  </a:t>
            </a:r>
            <a:endParaRPr lang="fr-FR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-</a:t>
            </a:r>
            <a:r>
              <a:rPr lang="fr-FR" sz="2800" b="1" smtClean="0">
                <a:solidFill>
                  <a:schemeClr val="tx2"/>
                </a:solidFill>
              </a:rPr>
              <a:t> Traitement physique : +++</a:t>
            </a:r>
            <a:endParaRPr lang="fr-FR" sz="2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prévention des déformations rachidiennes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 * coucher à plat dos,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 * pratique de postures à plat-ventre 				et gymnastique resp.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smtClean="0"/>
              <a:t>	 * en cas de cyphose récemment 				installée : corset de Swaim.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>
                <a:solidFill>
                  <a:schemeClr val="tx2"/>
                </a:solidFill>
              </a:rPr>
              <a:t>-</a:t>
            </a:r>
            <a:r>
              <a:rPr lang="fr-FR" sz="2800" b="1" smtClean="0">
                <a:solidFill>
                  <a:schemeClr val="tx2"/>
                </a:solidFill>
              </a:rPr>
              <a:t> Traitement chirurgical :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fr-FR" sz="2400" smtClean="0"/>
              <a:t>	* Arthrite évoluée : arthroplastie (prothèse totale de hanche).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fr-FR" sz="2400" smtClean="0"/>
              <a:t>	* Grandes cyphoses irréductibles : ostéotomie vertébrale.</a:t>
            </a:r>
            <a:endParaRPr lang="fr-FR" sz="2000" smtClean="0"/>
          </a:p>
        </p:txBody>
      </p:sp>
      <p:pic>
        <p:nvPicPr>
          <p:cNvPr id="53251" name="Picture 4" descr="Swaim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557338"/>
            <a:ext cx="2160587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 dirty="0" smtClean="0"/>
              <a:t>III- TYPE DE DESCRIPTION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62201"/>
            <a:ext cx="8126413" cy="243495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sz="3600" b="1" dirty="0" smtClean="0">
                <a:latin typeface="Tahoma" pitchFamily="34" charset="0"/>
              </a:rPr>
              <a:t>LA SPONDYLARTHRITE ANKYLOSANTE</a:t>
            </a:r>
          </a:p>
          <a:p>
            <a:pPr algn="ctr" eaLnBrk="1" hangingPunct="1">
              <a:buFontTx/>
              <a:buNone/>
              <a:defRPr/>
            </a:pPr>
            <a:r>
              <a:rPr lang="fr-FR" sz="3600" b="1" dirty="0" smtClean="0">
                <a:latin typeface="Tahoma" pitchFamily="34" charset="0"/>
              </a:rPr>
              <a:t>  	(SPA)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316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35975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600" b="1" dirty="0" smtClean="0"/>
              <a:t>A. Définition</a:t>
            </a:r>
            <a:br>
              <a:rPr lang="fr-FR" sz="3600" b="1" dirty="0" smtClean="0"/>
            </a:br>
            <a:endParaRPr lang="fr-FR" sz="36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388350" cy="5005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dirty="0" smtClean="0"/>
              <a:t>	L</a:t>
            </a:r>
            <a:r>
              <a:rPr lang="fr-FR" sz="2800" b="1" dirty="0" smtClean="0"/>
              <a:t>a SPA est un rhumatisme inflammatoire chronique caractérisé par :</a:t>
            </a:r>
          </a:p>
          <a:p>
            <a:pPr lvl="1" eaLnBrk="1" hangingPunct="1">
              <a:defRPr/>
            </a:pPr>
            <a:r>
              <a:rPr lang="fr-FR" dirty="0" smtClean="0"/>
              <a:t>Une atteinte pelvi-rachidienne</a:t>
            </a:r>
          </a:p>
          <a:p>
            <a:pPr lvl="1" eaLnBrk="1" hangingPunct="1">
              <a:defRPr/>
            </a:pPr>
            <a:r>
              <a:rPr lang="fr-FR" dirty="0" smtClean="0"/>
              <a:t>Une tendance à évoluer tardivement vers l’ankylose articulaire</a:t>
            </a:r>
          </a:p>
          <a:p>
            <a:pPr lvl="1" eaLnBrk="1" hangingPunct="1">
              <a:defRPr/>
            </a:pPr>
            <a:r>
              <a:rPr lang="fr-FR" dirty="0" smtClean="0"/>
              <a:t>Une association fréquente à une </a:t>
            </a:r>
            <a:r>
              <a:rPr lang="fr-FR" dirty="0" err="1" smtClean="0"/>
              <a:t>polyenthésopathie</a:t>
            </a:r>
            <a:r>
              <a:rPr lang="fr-FR" dirty="0" smtClean="0"/>
              <a:t> périphérique</a:t>
            </a:r>
          </a:p>
          <a:p>
            <a:pPr lvl="1" eaLnBrk="1" hangingPunct="1">
              <a:defRPr/>
            </a:pPr>
            <a:r>
              <a:rPr lang="fr-FR" dirty="0" smtClean="0"/>
              <a:t>Une forte association au groupe HLA-B27</a:t>
            </a:r>
          </a:p>
          <a:p>
            <a:pPr eaLnBrk="1" hangingPunct="1">
              <a:buFontTx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040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b="1" dirty="0" smtClean="0"/>
              <a:t>B. Épidémiologie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fr-FR" dirty="0" smtClean="0"/>
              <a:t>Prévalence: </a:t>
            </a:r>
            <a:r>
              <a:rPr lang="fr-FR" dirty="0"/>
              <a:t>variable suivant les populations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étudiées </a:t>
            </a:r>
            <a:r>
              <a:rPr lang="fr-FR" dirty="0"/>
              <a:t>entre </a:t>
            </a:r>
            <a:r>
              <a:rPr lang="fr-FR" b="1" dirty="0"/>
              <a:t>0,1 % </a:t>
            </a:r>
            <a:r>
              <a:rPr lang="fr-FR" b="1" dirty="0" smtClean="0"/>
              <a:t>et 0,2 </a:t>
            </a:r>
            <a:r>
              <a:rPr lang="fr-FR" b="1" dirty="0"/>
              <a:t>%</a:t>
            </a:r>
            <a:endParaRPr lang="fr-FR" b="1" dirty="0" smtClean="0"/>
          </a:p>
          <a:p>
            <a:pPr eaLnBrk="1" hangingPunct="1">
              <a:defRPr/>
            </a:pPr>
            <a:r>
              <a:rPr lang="fr-FR" dirty="0" smtClean="0"/>
              <a:t>Sexe: 3 hommes/01 femme</a:t>
            </a:r>
          </a:p>
          <a:p>
            <a:pPr eaLnBrk="1" hangingPunct="1">
              <a:defRPr/>
            </a:pPr>
            <a:r>
              <a:rPr lang="fr-FR" dirty="0" smtClean="0"/>
              <a:t>Age: 20 - 30 ans</a:t>
            </a:r>
          </a:p>
          <a:p>
            <a:pPr eaLnBrk="1" hangingPunct="1">
              <a:defRPr/>
            </a:pPr>
            <a:r>
              <a:rPr lang="fr-FR" dirty="0" smtClean="0"/>
              <a:t>HLA B 27 : 90%</a:t>
            </a:r>
          </a:p>
          <a:p>
            <a:pPr marL="457200" lvl="1" indent="0">
              <a:buNone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r>
              <a:rPr lang="fr-FR" dirty="0" smtClean="0"/>
              <a:t>	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10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1664</Words>
  <Application>Microsoft Office PowerPoint</Application>
  <PresentationFormat>Affichage à l'écran (4:3)</PresentationFormat>
  <Paragraphs>494</Paragraphs>
  <Slides>67</Slides>
  <Notes>48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Les spondyloarthropathies</vt:lpstr>
      <vt:lpstr>Présentation PowerPoint</vt:lpstr>
      <vt:lpstr>   </vt:lpstr>
      <vt:lpstr>Présentation PowerPoint</vt:lpstr>
      <vt:lpstr>I. PATHOGENIE</vt:lpstr>
      <vt:lpstr>II. ANATOMO-PATHOLOGIE</vt:lpstr>
      <vt:lpstr>III- TYPE DE DESCRIPTION</vt:lpstr>
      <vt:lpstr>A. Définition </vt:lpstr>
      <vt:lpstr>B. Épidémiologie</vt:lpstr>
      <vt:lpstr>Physiopathologie </vt:lpstr>
      <vt:lpstr>Physiopathologie </vt:lpstr>
      <vt:lpstr>Présentation PowerPoint</vt:lpstr>
      <vt:lpstr> Etude Clinique  </vt:lpstr>
      <vt:lpstr> Etude Clinique  </vt:lpstr>
      <vt:lpstr>2. Phase d’état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D. Radiologie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Même patiente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 Formes cliniques de la maladie </vt:lpstr>
      <vt:lpstr>V. DIAGNOSTIC DIFFÉRENTIEL</vt:lpstr>
      <vt:lpstr>Présentation PowerPoint</vt:lpstr>
      <vt:lpstr>Présentation PowerPoint</vt:lpstr>
      <vt:lpstr>Présentation PowerPoint</vt:lpstr>
      <vt:lpstr>Présentation PowerPoint</vt:lpstr>
      <vt:lpstr>1.  LES ARTHRITES RÉACTIONNELLES</vt:lpstr>
      <vt:lpstr>Présentation PowerPoint</vt:lpstr>
      <vt:lpstr>Présentation PowerPoint</vt:lpstr>
      <vt:lpstr>Évolution</vt:lpstr>
      <vt:lpstr>2. RHUMATISME PSORIASIQUE </vt:lpstr>
      <vt:lpstr>Présentation PowerPoint</vt:lpstr>
      <vt:lpstr>Orteil en saucisse</vt:lpstr>
      <vt:lpstr>3. RHUMATISME DES ENTÉROCOLOPATHIES Crohn ET RCH</vt:lpstr>
      <vt:lpstr>4.  SAPHO </vt:lpstr>
      <vt:lpstr>5. SpA INDIFFÉRENCIÉES</vt:lpstr>
      <vt:lpstr>Pronostic</vt:lpstr>
      <vt:lpstr>Présentation PowerPoint</vt:lpstr>
      <vt:lpstr>Critères de spondylarthropathie de l’European spondylarthropathy study group (ESSG). Un critère majeur et un critère mineur permettent le diagnostic.</vt:lpstr>
      <vt:lpstr>Critères de classification pour les SPA axiales (chez les patients avec lombalgie ≥ à 3 mois  et âge au début &lt; 45 ans )</vt:lpstr>
      <vt:lpstr>Critères ASAS</vt:lpstr>
      <vt:lpstr>Les  principes du traitement des SpA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spondyloarthropathies</dc:title>
  <dc:creator>pr ayed</dc:creator>
  <cp:lastModifiedBy>Utilisateur Windows</cp:lastModifiedBy>
  <cp:revision>58</cp:revision>
  <dcterms:created xsi:type="dcterms:W3CDTF">2017-11-25T16:47:36Z</dcterms:created>
  <dcterms:modified xsi:type="dcterms:W3CDTF">2020-04-25T16:19:40Z</dcterms:modified>
</cp:coreProperties>
</file>