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7" r:id="rId3"/>
    <p:sldId id="266" r:id="rId4"/>
    <p:sldId id="267" r:id="rId5"/>
    <p:sldId id="258" r:id="rId6"/>
    <p:sldId id="259"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0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fr-FR" smtClean="0"/>
              <a:t>Séquence 02</a:t>
            </a: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C71817B-8AD6-457F-9DF1-BF8EED67D648}" type="datetimeFigureOut">
              <a:rPr lang="fr-FR" smtClean="0"/>
              <a:pPr/>
              <a:t>14/04/2020</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3D11E98-0742-407C-9F72-018C47578A2D}" type="slidenum">
              <a:rPr lang="fr-FR" smtClean="0"/>
              <a:pPr/>
              <a:t>‹N°›</a:t>
            </a:fld>
            <a:endParaRPr lang="fr-FR"/>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fr-FR" smtClean="0"/>
              <a:t>Séquence 02</a:t>
            </a: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699DA2-3C68-46AD-B7BF-3D2F1D65816E}" type="datetimeFigureOut">
              <a:rPr lang="fr-FR" smtClean="0"/>
              <a:pPr/>
              <a:t>14/04/2020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55250D-57AC-4B88-ABDD-E08C1CF384CF}" type="slidenum">
              <a:rPr lang="fr-FR" smtClean="0"/>
              <a:pPr/>
              <a:t>‹N°›</a:t>
            </a:fld>
            <a:endParaRPr lang="fr-FR"/>
          </a:p>
        </p:txBody>
      </p:sp>
    </p:spTree>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1555250D-57AC-4B88-ABDD-E08C1CF384CF}" type="slidenum">
              <a:rPr lang="fr-FR" smtClean="0"/>
              <a:pPr/>
              <a:t>1</a:t>
            </a:fld>
            <a:endParaRPr lang="fr-FR"/>
          </a:p>
        </p:txBody>
      </p:sp>
      <p:sp>
        <p:nvSpPr>
          <p:cNvPr id="5" name="Espace réservé de l'en-tête 4"/>
          <p:cNvSpPr>
            <a:spLocks noGrp="1"/>
          </p:cNvSpPr>
          <p:nvPr>
            <p:ph type="hdr" sz="quarter" idx="11"/>
          </p:nvPr>
        </p:nvSpPr>
        <p:spPr/>
        <p:txBody>
          <a:bodyPr/>
          <a:lstStyle/>
          <a:p>
            <a:r>
              <a:rPr lang="fr-FR" smtClean="0"/>
              <a:t>Séquence 02</a:t>
            </a:r>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6F0866A1-2A8D-433C-8CA9-77A5ADCB1115}" type="datetime1">
              <a:rPr lang="fr-FR" smtClean="0"/>
              <a:pPr/>
              <a:t>14/04/2020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69044214-8A9C-475A-9C2B-4AE9B7B39A38}" type="datetime1">
              <a:rPr lang="fr-FR" smtClean="0"/>
              <a:pPr/>
              <a:t>14/04/2020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06E893C0-C0E3-40ED-B3DB-2BD6FCD9C1DC}" type="datetime1">
              <a:rPr lang="fr-FR" smtClean="0"/>
              <a:pPr/>
              <a:t>14/04/2020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0FCD46DF-DBB6-48AE-AD96-35CEA5843207}" type="datetime1">
              <a:rPr lang="fr-FR" smtClean="0"/>
              <a:pPr/>
              <a:t>14/04/2020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99BDEBD-9E84-4E3A-9EE6-5BD742154DFD}" type="datetime1">
              <a:rPr lang="fr-FR" smtClean="0"/>
              <a:pPr/>
              <a:t>14/04/2020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23D887F1-D2CC-4A02-A491-C4984636D7A8}" type="datetime1">
              <a:rPr lang="fr-FR" smtClean="0"/>
              <a:pPr/>
              <a:t>14/04/2020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57275361-F2B0-408D-B694-731D5FA4512C}" type="datetime1">
              <a:rPr lang="fr-FR" smtClean="0"/>
              <a:pPr/>
              <a:t>14/04/2020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906D5318-6425-435C-8C55-84E5B024B0AA}" type="datetime1">
              <a:rPr lang="fr-FR" smtClean="0"/>
              <a:pPr/>
              <a:t>14/04/2020</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9020596-1AA7-46F8-8944-0CC0BD0531E1}" type="datetime1">
              <a:rPr lang="fr-FR" smtClean="0"/>
              <a:pPr/>
              <a:t>14/04/2020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3ED83CD-DBF5-4297-8ECC-3CD7BF11685F}" type="datetime1">
              <a:rPr lang="fr-FR" smtClean="0"/>
              <a:pPr/>
              <a:t>14/04/2020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58E3FF2-19BC-4E9B-9307-142834F5A395}" type="datetime1">
              <a:rPr lang="fr-FR" smtClean="0"/>
              <a:pPr/>
              <a:t>14/04/2020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ED52C9-77E7-49AC-B26A-64F8F5AB89A9}" type="datetime1">
              <a:rPr lang="fr-FR" smtClean="0"/>
              <a:pPr/>
              <a:t>14/04/2020</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071670" y="2071678"/>
            <a:ext cx="4929222" cy="1077218"/>
          </a:xfrm>
          <a:prstGeom prst="rect">
            <a:avLst/>
          </a:prstGeom>
          <a:noFill/>
        </p:spPr>
        <p:txBody>
          <a:bodyPr wrap="square" rtlCol="0">
            <a:spAutoFit/>
          </a:bodyPr>
          <a:lstStyle/>
          <a:p>
            <a:pPr algn="ctr"/>
            <a:r>
              <a:rPr lang="fr-FR" sz="3200" dirty="0" smtClean="0">
                <a:latin typeface="Times New Roman" pitchFamily="18" charset="0"/>
                <a:cs typeface="Times New Roman" pitchFamily="18" charset="0"/>
              </a:rPr>
              <a:t>Préparation de l’étudiant pour le </a:t>
            </a:r>
            <a:r>
              <a:rPr lang="fr-FR" sz="3200" smtClean="0">
                <a:latin typeface="Times New Roman" pitchFamily="18" charset="0"/>
                <a:cs typeface="Times New Roman" pitchFamily="18" charset="0"/>
              </a:rPr>
              <a:t>marchés </a:t>
            </a:r>
            <a:r>
              <a:rPr lang="fr-FR" sz="3200" smtClean="0">
                <a:latin typeface="Times New Roman" pitchFamily="18" charset="0"/>
                <a:cs typeface="Times New Roman" pitchFamily="18" charset="0"/>
              </a:rPr>
              <a:t>du </a:t>
            </a:r>
            <a:r>
              <a:rPr lang="fr-FR" sz="3200" dirty="0" smtClean="0">
                <a:latin typeface="Times New Roman" pitchFamily="18" charset="0"/>
                <a:cs typeface="Times New Roman" pitchFamily="18" charset="0"/>
              </a:rPr>
              <a:t>travail</a:t>
            </a:r>
            <a:endParaRPr lang="fr-FR" sz="3200" dirty="0">
              <a:latin typeface="Times New Roman" pitchFamily="18" charset="0"/>
              <a:cs typeface="Times New Roman" pitchFamily="18" charset="0"/>
            </a:endParaRP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1</a:t>
            </a:fld>
            <a:endParaRPr lang="fr-BE"/>
          </a:p>
        </p:txBody>
      </p:sp>
      <p:pic>
        <p:nvPicPr>
          <p:cNvPr id="13314" name="Picture 2" descr="https://media1.picsearch.com/is?2MvKx7BRm_ZNSsBqZC34ZTZwK1-7HarfFfhkGayTO00&amp;height=157"/>
          <p:cNvPicPr>
            <a:picLocks noChangeAspect="1" noChangeArrowheads="1"/>
          </p:cNvPicPr>
          <p:nvPr/>
        </p:nvPicPr>
        <p:blipFill>
          <a:blip r:embed="rId3"/>
          <a:srcRect/>
          <a:stretch>
            <a:fillRect/>
          </a:stretch>
        </p:blipFill>
        <p:spPr bwMode="auto">
          <a:xfrm>
            <a:off x="2143108" y="3357562"/>
            <a:ext cx="5000660" cy="2143140"/>
          </a:xfrm>
          <a:prstGeom prst="rect">
            <a:avLst/>
          </a:prstGeom>
          <a:noFill/>
        </p:spPr>
      </p:pic>
      <p:sp>
        <p:nvSpPr>
          <p:cNvPr id="8" name="ZoneTexte 7"/>
          <p:cNvSpPr txBox="1"/>
          <p:nvPr/>
        </p:nvSpPr>
        <p:spPr>
          <a:xfrm>
            <a:off x="857224" y="357166"/>
            <a:ext cx="2357454" cy="461665"/>
          </a:xfrm>
          <a:prstGeom prst="rect">
            <a:avLst/>
          </a:prstGeom>
          <a:noFill/>
        </p:spPr>
        <p:txBody>
          <a:bodyPr wrap="square" rtlCol="0">
            <a:spAutoFit/>
          </a:bodyPr>
          <a:lstStyle/>
          <a:p>
            <a:r>
              <a:rPr lang="fr-FR" sz="2400" b="1" i="1" dirty="0" smtClean="0">
                <a:latin typeface="Times New Roman" pitchFamily="18" charset="0"/>
                <a:cs typeface="Times New Roman" pitchFamily="18" charset="0"/>
              </a:rPr>
              <a:t>Séquence 02 </a:t>
            </a:r>
            <a:endParaRPr lang="fr-FR" sz="2400" b="1" i="1"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571472" y="3143248"/>
            <a:ext cx="8143932" cy="1200329"/>
          </a:xfrm>
          <a:prstGeom prst="rect">
            <a:avLst/>
          </a:prstGeom>
          <a:noFill/>
          <a:ln w="25400">
            <a:solidFill>
              <a:schemeClr val="accent6">
                <a:lumMod val="50000"/>
              </a:schemeClr>
            </a:solidFill>
          </a:ln>
        </p:spPr>
        <p:txBody>
          <a:bodyPr wrap="square" rtlCol="0">
            <a:spAutoFit/>
          </a:bodyPr>
          <a:lstStyle/>
          <a:p>
            <a:pPr algn="just">
              <a:buFont typeface="Arial" pitchFamily="34" charset="0"/>
              <a:buChar char="•"/>
            </a:pPr>
            <a:r>
              <a:rPr lang="fr-FR" dirty="0" smtClean="0"/>
              <a:t> </a:t>
            </a:r>
            <a:r>
              <a:rPr lang="fr-FR" sz="2400" dirty="0" smtClean="0">
                <a:latin typeface="Times New Roman" pitchFamily="18" charset="0"/>
                <a:cs typeface="Times New Roman" pitchFamily="18" charset="0"/>
              </a:rPr>
              <a:t>en les sensibilisant aux marchés des différents secteurs</a:t>
            </a:r>
          </a:p>
          <a:p>
            <a:pPr algn="just">
              <a:buFont typeface="Arial" pitchFamily="34" charset="0"/>
              <a:buChar char="•"/>
            </a:pPr>
            <a:r>
              <a:rPr lang="fr-FR" sz="2400" dirty="0" smtClean="0">
                <a:latin typeface="Times New Roman" pitchFamily="18" charset="0"/>
                <a:cs typeface="Times New Roman" pitchFamily="18" charset="0"/>
              </a:rPr>
              <a:t> Et en les poussant à bien s’intégrer au milieu du travail en périodes de stages. </a:t>
            </a:r>
            <a:endParaRPr lang="fr-FR" sz="2400" dirty="0">
              <a:latin typeface="Times New Roman" pitchFamily="18" charset="0"/>
              <a:cs typeface="Times New Roman" pitchFamily="18" charset="0"/>
            </a:endParaRPr>
          </a:p>
        </p:txBody>
      </p:sp>
      <p:sp>
        <p:nvSpPr>
          <p:cNvPr id="4" name="ZoneTexte 3"/>
          <p:cNvSpPr txBox="1"/>
          <p:nvPr/>
        </p:nvSpPr>
        <p:spPr>
          <a:xfrm>
            <a:off x="500034" y="785794"/>
            <a:ext cx="8143932" cy="1938992"/>
          </a:xfrm>
          <a:prstGeom prst="rect">
            <a:avLst/>
          </a:prstGeom>
          <a:noFill/>
          <a:ln w="28575">
            <a:solidFill>
              <a:schemeClr val="accent6">
                <a:lumMod val="50000"/>
              </a:schemeClr>
            </a:solidFill>
          </a:ln>
        </p:spPr>
        <p:txBody>
          <a:bodyPr wrap="square" rtlCol="0">
            <a:spAutoFit/>
          </a:bodyPr>
          <a:lstStyle/>
          <a:p>
            <a:pPr algn="just"/>
            <a:r>
              <a:rPr lang="fr-FR" sz="2400" dirty="0" smtClean="0">
                <a:latin typeface="Times New Roman" pitchFamily="18" charset="0"/>
                <a:cs typeface="Times New Roman" pitchFamily="18" charset="0"/>
              </a:rPr>
              <a:t>Enseigner, former les étudiants, leurs transmettre tout le savoir faire dans leurs spécialités  est sans doute  la première préoccupation de l’université , mais les préparer à l’insertion professionnelle est également l’une des ses taches fondamentales.</a:t>
            </a:r>
            <a:endParaRPr lang="fr-FR" sz="2400" dirty="0">
              <a:latin typeface="Times New Roman" pitchFamily="18" charset="0"/>
              <a:cs typeface="Times New Roman" pitchFamily="18" charset="0"/>
            </a:endParaRPr>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2</a:t>
            </a:fld>
            <a:endParaRPr lang="fr-BE"/>
          </a:p>
        </p:txBody>
      </p:sp>
      <p:pic>
        <p:nvPicPr>
          <p:cNvPr id="12290" name="Picture 2" descr="https://media4.picsearch.com/is?s5wdQSOOBIYa6DQxrxjsHYsg3fJQPSt99DsfcWjvscE&amp;height=227"/>
          <p:cNvPicPr>
            <a:picLocks noChangeAspect="1" noChangeArrowheads="1"/>
          </p:cNvPicPr>
          <p:nvPr/>
        </p:nvPicPr>
        <p:blipFill>
          <a:blip r:embed="rId2"/>
          <a:srcRect/>
          <a:stretch>
            <a:fillRect/>
          </a:stretch>
        </p:blipFill>
        <p:spPr bwMode="auto">
          <a:xfrm>
            <a:off x="571472" y="4714884"/>
            <a:ext cx="8215370" cy="121444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71472" y="3500438"/>
            <a:ext cx="8143932" cy="1569660"/>
          </a:xfrm>
          <a:prstGeom prst="rect">
            <a:avLst/>
          </a:prstGeom>
          <a:noFill/>
          <a:ln w="28575">
            <a:solidFill>
              <a:schemeClr val="accent6">
                <a:lumMod val="50000"/>
              </a:schemeClr>
            </a:solidFill>
          </a:ln>
        </p:spPr>
        <p:txBody>
          <a:bodyPr wrap="square" rtlCol="0">
            <a:spAutoFit/>
          </a:bodyPr>
          <a:lstStyle/>
          <a:p>
            <a:pPr algn="just"/>
            <a:r>
              <a:rPr lang="fr-FR" sz="2400" dirty="0" smtClean="0">
                <a:latin typeface="Times New Roman" pitchFamily="18" charset="0"/>
                <a:cs typeface="Times New Roman" pitchFamily="18" charset="0"/>
              </a:rPr>
              <a:t>Il est est très important de définir son objectif et avoir une stratégie au préalable. Dès les premières années à l’université, on doit réfléchir à son orientation et il faut avoir en tête son insertion professionnelle. </a:t>
            </a:r>
            <a:endParaRPr lang="fr-FR" sz="2400" dirty="0">
              <a:latin typeface="Times New Roman" pitchFamily="18" charset="0"/>
              <a:cs typeface="Times New Roman" pitchFamily="18" charset="0"/>
            </a:endParaRPr>
          </a:p>
        </p:txBody>
      </p:sp>
      <p:sp>
        <p:nvSpPr>
          <p:cNvPr id="5" name="ZoneTexte 4"/>
          <p:cNvSpPr txBox="1"/>
          <p:nvPr/>
        </p:nvSpPr>
        <p:spPr>
          <a:xfrm>
            <a:off x="1214414" y="428604"/>
            <a:ext cx="6286544" cy="830997"/>
          </a:xfrm>
          <a:prstGeom prst="rect">
            <a:avLst/>
          </a:prstGeom>
          <a:noFill/>
          <a:ln w="31750">
            <a:solidFill>
              <a:srgbClr val="002060"/>
            </a:solidFill>
          </a:ln>
        </p:spPr>
        <p:txBody>
          <a:bodyPr wrap="square" rtlCol="0">
            <a:spAutoFit/>
          </a:bodyPr>
          <a:lstStyle/>
          <a:p>
            <a:pPr algn="ctr"/>
            <a:r>
              <a:rPr lang="fr-FR" sz="2400" b="1" dirty="0" smtClean="0">
                <a:solidFill>
                  <a:schemeClr val="tx2">
                    <a:lumMod val="60000"/>
                    <a:lumOff val="40000"/>
                  </a:schemeClr>
                </a:solidFill>
                <a:latin typeface="Times New Roman" pitchFamily="18" charset="0"/>
                <a:cs typeface="Times New Roman" pitchFamily="18" charset="0"/>
              </a:rPr>
              <a:t>Quelles sont les étapes à suivre pour la recherche d’un travail? </a:t>
            </a:r>
            <a:endParaRPr lang="fr-FR" sz="2400" b="1" dirty="0">
              <a:solidFill>
                <a:schemeClr val="tx2">
                  <a:lumMod val="60000"/>
                  <a:lumOff val="40000"/>
                </a:schemeClr>
              </a:solidFill>
              <a:latin typeface="Times New Roman" pitchFamily="18" charset="0"/>
              <a:cs typeface="Times New Roman" pitchFamily="18" charset="0"/>
            </a:endParaRPr>
          </a:p>
        </p:txBody>
      </p:sp>
      <p:sp>
        <p:nvSpPr>
          <p:cNvPr id="10" name="ZoneTexte 9"/>
          <p:cNvSpPr txBox="1"/>
          <p:nvPr/>
        </p:nvSpPr>
        <p:spPr>
          <a:xfrm>
            <a:off x="642910" y="2181517"/>
            <a:ext cx="3429024" cy="461665"/>
          </a:xfrm>
          <a:prstGeom prst="rect">
            <a:avLst/>
          </a:prstGeom>
          <a:noFill/>
          <a:ln w="31750">
            <a:solidFill>
              <a:srgbClr val="002060"/>
            </a:solidFill>
          </a:ln>
        </p:spPr>
        <p:txBody>
          <a:bodyPr wrap="square" rtlCol="0">
            <a:spAutoFit/>
          </a:bodyPr>
          <a:lstStyle/>
          <a:p>
            <a:r>
              <a:rPr lang="fr-FR" sz="2400" b="1" dirty="0" smtClean="0">
                <a:solidFill>
                  <a:schemeClr val="accent6">
                    <a:lumMod val="50000"/>
                  </a:schemeClr>
                </a:solidFill>
                <a:latin typeface="Times New Roman" pitchFamily="18" charset="0"/>
                <a:cs typeface="Times New Roman" pitchFamily="18" charset="0"/>
              </a:rPr>
              <a:t>1- Définir ses objectifs </a:t>
            </a:r>
            <a:endParaRPr lang="fr-FR" sz="2400" b="1" dirty="0">
              <a:solidFill>
                <a:schemeClr val="accent6">
                  <a:lumMod val="50000"/>
                </a:schemeClr>
              </a:solidFill>
              <a:latin typeface="Times New Roman" pitchFamily="18" charset="0"/>
              <a:cs typeface="Times New Roman" pitchFamily="18" charset="0"/>
            </a:endParaRPr>
          </a:p>
        </p:txBody>
      </p:sp>
      <p:sp>
        <p:nvSpPr>
          <p:cNvPr id="11" name="Espace réservé du numéro de diapositive 10"/>
          <p:cNvSpPr>
            <a:spLocks noGrp="1"/>
          </p:cNvSpPr>
          <p:nvPr>
            <p:ph type="sldNum" sz="quarter" idx="12"/>
          </p:nvPr>
        </p:nvSpPr>
        <p:spPr/>
        <p:txBody>
          <a:bodyPr/>
          <a:lstStyle/>
          <a:p>
            <a:fld id="{CF4668DC-857F-487D-BFFA-8C0CA5037977}" type="slidenum">
              <a:rPr lang="fr-BE" smtClean="0"/>
              <a:pPr/>
              <a:t>3</a:t>
            </a:fld>
            <a:endParaRPr lang="fr-BE"/>
          </a:p>
        </p:txBody>
      </p:sp>
      <p:pic>
        <p:nvPicPr>
          <p:cNvPr id="12" name="Image 11" descr="https://media-exp1.licdn.com/dms/image/C5612AQG9j6tVB7T6Og/article-inline_image-shrink_1000_1488/0?e=1592438400&amp;v=beta&amp;t=5UyiBtPHkWk4zX4tN5obvTR11_NNIgAXB7PU5G2Iuyw"/>
          <p:cNvPicPr/>
          <p:nvPr/>
        </p:nvPicPr>
        <p:blipFill>
          <a:blip r:embed="rId2"/>
          <a:srcRect/>
          <a:stretch>
            <a:fillRect/>
          </a:stretch>
        </p:blipFill>
        <p:spPr bwMode="auto">
          <a:xfrm>
            <a:off x="5143504" y="1571612"/>
            <a:ext cx="1690692" cy="1547816"/>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9"/>
          <p:cNvSpPr>
            <a:spLocks noGrp="1"/>
          </p:cNvSpPr>
          <p:nvPr>
            <p:ph type="sldNum" sz="quarter" idx="12"/>
          </p:nvPr>
        </p:nvSpPr>
        <p:spPr/>
        <p:txBody>
          <a:bodyPr/>
          <a:lstStyle/>
          <a:p>
            <a:fld id="{CF4668DC-857F-487D-BFFA-8C0CA5037977}" type="slidenum">
              <a:rPr lang="fr-BE" smtClean="0"/>
              <a:pPr/>
              <a:t>4</a:t>
            </a:fld>
            <a:endParaRPr lang="fr-BE"/>
          </a:p>
        </p:txBody>
      </p:sp>
      <p:sp>
        <p:nvSpPr>
          <p:cNvPr id="11" name="ZoneTexte 10"/>
          <p:cNvSpPr txBox="1"/>
          <p:nvPr/>
        </p:nvSpPr>
        <p:spPr>
          <a:xfrm>
            <a:off x="428596" y="930646"/>
            <a:ext cx="8143932" cy="1569660"/>
          </a:xfrm>
          <a:prstGeom prst="rect">
            <a:avLst/>
          </a:prstGeom>
          <a:noFill/>
          <a:ln w="28575">
            <a:solidFill>
              <a:schemeClr val="accent6">
                <a:lumMod val="50000"/>
              </a:schemeClr>
            </a:solidFill>
          </a:ln>
        </p:spPr>
        <p:txBody>
          <a:bodyPr wrap="square" rtlCol="0">
            <a:spAutoFit/>
          </a:bodyPr>
          <a:lstStyle/>
          <a:p>
            <a:pPr algn="just"/>
            <a:r>
              <a:rPr lang="fr-FR" sz="2400" dirty="0" smtClean="0">
                <a:latin typeface="Times New Roman" pitchFamily="18" charset="0"/>
                <a:cs typeface="Times New Roman" pitchFamily="18" charset="0"/>
              </a:rPr>
              <a:t>Durant le cursus universitaire, il faut se focaliser à bien acquérir toutes les bases de la spécialité qui va vous servir comme un socle sur lequel vous vous appuyiez pour  résoudre les situations ou problèmes au travail.</a:t>
            </a:r>
            <a:endParaRPr lang="fr-FR" sz="2400" dirty="0">
              <a:latin typeface="Times New Roman" pitchFamily="18" charset="0"/>
              <a:cs typeface="Times New Roman" pitchFamily="18" charset="0"/>
            </a:endParaRPr>
          </a:p>
        </p:txBody>
      </p:sp>
      <p:sp>
        <p:nvSpPr>
          <p:cNvPr id="12" name="ZoneTexte 11"/>
          <p:cNvSpPr txBox="1"/>
          <p:nvPr/>
        </p:nvSpPr>
        <p:spPr>
          <a:xfrm>
            <a:off x="428596" y="214290"/>
            <a:ext cx="3429024" cy="461665"/>
          </a:xfrm>
          <a:prstGeom prst="rect">
            <a:avLst/>
          </a:prstGeom>
          <a:noFill/>
          <a:ln w="31750">
            <a:solidFill>
              <a:srgbClr val="002060"/>
            </a:solidFill>
          </a:ln>
        </p:spPr>
        <p:txBody>
          <a:bodyPr wrap="square" rtlCol="0">
            <a:spAutoFit/>
          </a:bodyPr>
          <a:lstStyle/>
          <a:p>
            <a:r>
              <a:rPr lang="fr-FR" sz="2400" b="1" dirty="0" smtClean="0">
                <a:solidFill>
                  <a:schemeClr val="accent6">
                    <a:lumMod val="50000"/>
                  </a:schemeClr>
                </a:solidFill>
                <a:latin typeface="Times New Roman" pitchFamily="18" charset="0"/>
                <a:cs typeface="Times New Roman" pitchFamily="18" charset="0"/>
              </a:rPr>
              <a:t>2- cursus universitaire  </a:t>
            </a:r>
            <a:endParaRPr lang="fr-FR" sz="2400" b="1" dirty="0">
              <a:solidFill>
                <a:schemeClr val="accent6">
                  <a:lumMod val="50000"/>
                </a:schemeClr>
              </a:solidFill>
              <a:latin typeface="Times New Roman" pitchFamily="18" charset="0"/>
              <a:cs typeface="Times New Roman" pitchFamily="18" charset="0"/>
            </a:endParaRPr>
          </a:p>
        </p:txBody>
      </p:sp>
      <p:sp>
        <p:nvSpPr>
          <p:cNvPr id="13" name="ZoneTexte 12"/>
          <p:cNvSpPr txBox="1"/>
          <p:nvPr/>
        </p:nvSpPr>
        <p:spPr>
          <a:xfrm>
            <a:off x="428596" y="3571876"/>
            <a:ext cx="8143932" cy="830997"/>
          </a:xfrm>
          <a:prstGeom prst="rect">
            <a:avLst/>
          </a:prstGeom>
          <a:noFill/>
          <a:ln w="28575">
            <a:solidFill>
              <a:schemeClr val="accent6">
                <a:lumMod val="50000"/>
              </a:schemeClr>
            </a:solidFill>
          </a:ln>
        </p:spPr>
        <p:txBody>
          <a:bodyPr wrap="square" rtlCol="0">
            <a:spAutoFit/>
          </a:bodyPr>
          <a:lstStyle/>
          <a:p>
            <a:pPr algn="just"/>
            <a:r>
              <a:rPr lang="fr-FR" sz="2400" dirty="0" smtClean="0"/>
              <a:t>Dés que c’est possible, commencez à vous positionner sur le marché du travail, en faisant un maximum de stages.</a:t>
            </a:r>
            <a:endParaRPr lang="fr-FR" sz="2400" dirty="0">
              <a:latin typeface="Times New Roman" pitchFamily="18" charset="0"/>
              <a:cs typeface="Times New Roman" pitchFamily="18" charset="0"/>
            </a:endParaRPr>
          </a:p>
        </p:txBody>
      </p:sp>
      <p:sp>
        <p:nvSpPr>
          <p:cNvPr id="14" name="ZoneTexte 13"/>
          <p:cNvSpPr txBox="1"/>
          <p:nvPr/>
        </p:nvSpPr>
        <p:spPr>
          <a:xfrm>
            <a:off x="428596" y="2824459"/>
            <a:ext cx="3714776" cy="461665"/>
          </a:xfrm>
          <a:prstGeom prst="rect">
            <a:avLst/>
          </a:prstGeom>
          <a:noFill/>
          <a:ln w="31750">
            <a:solidFill>
              <a:srgbClr val="002060"/>
            </a:solidFill>
          </a:ln>
        </p:spPr>
        <p:txBody>
          <a:bodyPr wrap="square" rtlCol="0">
            <a:spAutoFit/>
          </a:bodyPr>
          <a:lstStyle/>
          <a:p>
            <a:r>
              <a:rPr lang="fr-FR" sz="2400" b="1" dirty="0" smtClean="0">
                <a:solidFill>
                  <a:schemeClr val="accent6">
                    <a:lumMod val="50000"/>
                  </a:schemeClr>
                </a:solidFill>
                <a:latin typeface="Times New Roman" pitchFamily="18" charset="0"/>
                <a:cs typeface="Times New Roman" pitchFamily="18" charset="0"/>
              </a:rPr>
              <a:t>3- pensez à faire des stages </a:t>
            </a:r>
            <a:endParaRPr lang="fr-FR" sz="2400" b="1" dirty="0">
              <a:solidFill>
                <a:schemeClr val="accent6">
                  <a:lumMod val="50000"/>
                </a:schemeClr>
              </a:solidFill>
              <a:latin typeface="Times New Roman" pitchFamily="18" charset="0"/>
              <a:cs typeface="Times New Roman" pitchFamily="18" charset="0"/>
            </a:endParaRPr>
          </a:p>
        </p:txBody>
      </p:sp>
      <p:sp>
        <p:nvSpPr>
          <p:cNvPr id="15" name="ZoneTexte 14"/>
          <p:cNvSpPr txBox="1"/>
          <p:nvPr/>
        </p:nvSpPr>
        <p:spPr>
          <a:xfrm>
            <a:off x="500034" y="4786322"/>
            <a:ext cx="6500858" cy="461665"/>
          </a:xfrm>
          <a:prstGeom prst="rect">
            <a:avLst/>
          </a:prstGeom>
          <a:noFill/>
          <a:ln w="31750">
            <a:solidFill>
              <a:srgbClr val="002060"/>
            </a:solidFill>
          </a:ln>
        </p:spPr>
        <p:txBody>
          <a:bodyPr wrap="square" rtlCol="0">
            <a:spAutoFit/>
          </a:bodyPr>
          <a:lstStyle/>
          <a:p>
            <a:r>
              <a:rPr lang="fr-FR" sz="2400" b="1" dirty="0" smtClean="0">
                <a:solidFill>
                  <a:schemeClr val="accent6">
                    <a:lumMod val="50000"/>
                  </a:schemeClr>
                </a:solidFill>
                <a:latin typeface="Times New Roman" pitchFamily="18" charset="0"/>
                <a:cs typeface="Times New Roman" pitchFamily="18" charset="0"/>
              </a:rPr>
              <a:t>4- pensez à multiplier les formations en logiciels </a:t>
            </a:r>
            <a:endParaRPr lang="fr-FR" sz="2400" b="1" dirty="0">
              <a:solidFill>
                <a:schemeClr val="accent6">
                  <a:lumMod val="50000"/>
                </a:schemeClr>
              </a:solidFill>
              <a:latin typeface="Times New Roman" pitchFamily="18" charset="0"/>
              <a:cs typeface="Times New Roman" pitchFamily="18" charset="0"/>
            </a:endParaRPr>
          </a:p>
        </p:txBody>
      </p:sp>
      <p:sp>
        <p:nvSpPr>
          <p:cNvPr id="16" name="ZoneTexte 15"/>
          <p:cNvSpPr txBox="1"/>
          <p:nvPr/>
        </p:nvSpPr>
        <p:spPr>
          <a:xfrm>
            <a:off x="500034" y="5572140"/>
            <a:ext cx="8143932" cy="830997"/>
          </a:xfrm>
          <a:prstGeom prst="rect">
            <a:avLst/>
          </a:prstGeom>
          <a:noFill/>
          <a:ln w="28575">
            <a:solidFill>
              <a:schemeClr val="accent6">
                <a:lumMod val="50000"/>
              </a:schemeClr>
            </a:solidFill>
          </a:ln>
        </p:spPr>
        <p:txBody>
          <a:bodyPr wrap="square" rtlCol="0">
            <a:spAutoFit/>
          </a:bodyPr>
          <a:lstStyle/>
          <a:p>
            <a:pPr algn="just"/>
            <a:r>
              <a:rPr lang="fr-FR" sz="2400" dirty="0" smtClean="0">
                <a:latin typeface="Times New Roman" pitchFamily="18" charset="0"/>
                <a:cs typeface="Times New Roman" pitchFamily="18" charset="0"/>
              </a:rPr>
              <a:t>Appuyez vos connaissances en faisant le maximum de formations en logiciels en rapport avec votre spécialité.</a:t>
            </a:r>
            <a:endParaRPr lang="fr-FR"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00034" y="1142984"/>
            <a:ext cx="8143932" cy="3785652"/>
          </a:xfrm>
          <a:prstGeom prst="rect">
            <a:avLst/>
          </a:prstGeom>
          <a:noFill/>
          <a:ln w="25400">
            <a:solidFill>
              <a:schemeClr val="accent6">
                <a:lumMod val="50000"/>
              </a:schemeClr>
            </a:solidFill>
          </a:ln>
        </p:spPr>
        <p:txBody>
          <a:bodyPr wrap="square" rtlCol="0">
            <a:spAutoFit/>
          </a:bodyPr>
          <a:lstStyle/>
          <a:p>
            <a:pPr algn="just"/>
            <a:r>
              <a:rPr lang="fr-FR" sz="2400" dirty="0" smtClean="0">
                <a:latin typeface="Times New Roman" pitchFamily="18" charset="0"/>
                <a:cs typeface="Times New Roman" pitchFamily="18" charset="0"/>
              </a:rPr>
              <a:t>le mémoire de fin d’étude est d’une grande importance, du fait qu’il représente la première marche dans l’escalier vers l’avenir et vers le monde du travail. L’étudiant en préparant son projet de fin d’étude se trouve en contact direct avec les établissement et les administrations afin de collecter des données utiles à son travail de mémoire d’une part, et d’autre part pour la préparation d’un  stage qui peut être en relation directe avec sa problématique. Ces contacts lui seront utiles dans son éventuelle recherche d’un post de travail.  </a:t>
            </a:r>
          </a:p>
          <a:p>
            <a:pPr algn="just"/>
            <a:endParaRPr lang="fr-FR" sz="2400" dirty="0">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5</a:t>
            </a:fld>
            <a:endParaRPr lang="fr-BE"/>
          </a:p>
        </p:txBody>
      </p:sp>
      <p:sp>
        <p:nvSpPr>
          <p:cNvPr id="7" name="ZoneTexte 6"/>
          <p:cNvSpPr txBox="1"/>
          <p:nvPr/>
        </p:nvSpPr>
        <p:spPr>
          <a:xfrm>
            <a:off x="642910" y="357166"/>
            <a:ext cx="6500858" cy="461665"/>
          </a:xfrm>
          <a:prstGeom prst="rect">
            <a:avLst/>
          </a:prstGeom>
          <a:noFill/>
          <a:ln w="31750">
            <a:solidFill>
              <a:srgbClr val="002060"/>
            </a:solidFill>
          </a:ln>
        </p:spPr>
        <p:txBody>
          <a:bodyPr wrap="square" rtlCol="0">
            <a:spAutoFit/>
          </a:bodyPr>
          <a:lstStyle/>
          <a:p>
            <a:r>
              <a:rPr lang="fr-FR" sz="2400" b="1" dirty="0" smtClean="0">
                <a:solidFill>
                  <a:schemeClr val="accent6">
                    <a:lumMod val="50000"/>
                  </a:schemeClr>
                </a:solidFill>
                <a:latin typeface="Times New Roman" pitchFamily="18" charset="0"/>
                <a:cs typeface="Times New Roman" pitchFamily="18" charset="0"/>
              </a:rPr>
              <a:t>5- Le mémoire de fin d’étude</a:t>
            </a:r>
            <a:endParaRPr lang="fr-FR" sz="2400" b="1" dirty="0">
              <a:solidFill>
                <a:schemeClr val="accent6">
                  <a:lumMod val="50000"/>
                </a:schemeClr>
              </a:solidFill>
              <a:latin typeface="Times New Roman" pitchFamily="18" charset="0"/>
              <a:cs typeface="Times New Roman" pitchFamily="18" charset="0"/>
            </a:endParaRPr>
          </a:p>
        </p:txBody>
      </p:sp>
      <p:pic>
        <p:nvPicPr>
          <p:cNvPr id="11265" name="Picture 1"/>
          <p:cNvPicPr>
            <a:picLocks noChangeAspect="1" noChangeArrowheads="1"/>
          </p:cNvPicPr>
          <p:nvPr/>
        </p:nvPicPr>
        <p:blipFill>
          <a:blip r:embed="rId2"/>
          <a:srcRect/>
          <a:stretch>
            <a:fillRect/>
          </a:stretch>
        </p:blipFill>
        <p:spPr bwMode="auto">
          <a:xfrm>
            <a:off x="500034" y="5072074"/>
            <a:ext cx="8143932" cy="1571612"/>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CF4668DC-857F-487D-BFFA-8C0CA5037977}" type="slidenum">
              <a:rPr lang="fr-BE" smtClean="0"/>
              <a:pPr/>
              <a:t>6</a:t>
            </a:fld>
            <a:endParaRPr lang="fr-BE"/>
          </a:p>
        </p:txBody>
      </p:sp>
      <p:sp>
        <p:nvSpPr>
          <p:cNvPr id="3" name="ZoneTexte 2"/>
          <p:cNvSpPr txBox="1"/>
          <p:nvPr/>
        </p:nvSpPr>
        <p:spPr>
          <a:xfrm>
            <a:off x="428596" y="1857364"/>
            <a:ext cx="8143932" cy="1569660"/>
          </a:xfrm>
          <a:prstGeom prst="rect">
            <a:avLst/>
          </a:prstGeom>
          <a:noFill/>
          <a:ln w="28575">
            <a:solidFill>
              <a:schemeClr val="accent6">
                <a:lumMod val="50000"/>
              </a:schemeClr>
            </a:solidFill>
          </a:ln>
        </p:spPr>
        <p:txBody>
          <a:bodyPr wrap="square" rtlCol="0">
            <a:spAutoFit/>
          </a:bodyPr>
          <a:lstStyle/>
          <a:p>
            <a:pPr algn="just"/>
            <a:r>
              <a:rPr lang="fr-FR" sz="2400" dirty="0" smtClean="0"/>
              <a:t> le Curriculum Vitae est un document détaillant le parcours et les compétences acquises d'un individu. Qui aide l’employeur,  en faisant la différence , de trancher et de choisir entre les candidats.   </a:t>
            </a:r>
            <a:endParaRPr lang="fr-FR" sz="2400" dirty="0">
              <a:latin typeface="Times New Roman" pitchFamily="18" charset="0"/>
              <a:cs typeface="Times New Roman" pitchFamily="18" charset="0"/>
            </a:endParaRPr>
          </a:p>
        </p:txBody>
      </p:sp>
      <p:sp>
        <p:nvSpPr>
          <p:cNvPr id="4" name="ZoneTexte 3"/>
          <p:cNvSpPr txBox="1"/>
          <p:nvPr/>
        </p:nvSpPr>
        <p:spPr>
          <a:xfrm>
            <a:off x="642910" y="571480"/>
            <a:ext cx="6500858" cy="830997"/>
          </a:xfrm>
          <a:prstGeom prst="rect">
            <a:avLst/>
          </a:prstGeom>
          <a:noFill/>
          <a:ln w="31750">
            <a:solidFill>
              <a:srgbClr val="002060"/>
            </a:solidFill>
          </a:ln>
        </p:spPr>
        <p:txBody>
          <a:bodyPr wrap="square" rtlCol="0">
            <a:spAutoFit/>
          </a:bodyPr>
          <a:lstStyle/>
          <a:p>
            <a:r>
              <a:rPr lang="fr-FR" sz="2400" b="1" dirty="0" smtClean="0">
                <a:solidFill>
                  <a:schemeClr val="accent6">
                    <a:lumMod val="50000"/>
                  </a:schemeClr>
                </a:solidFill>
                <a:latin typeface="Times New Roman" pitchFamily="18" charset="0"/>
                <a:cs typeface="Times New Roman" pitchFamily="18" charset="0"/>
              </a:rPr>
              <a:t>6- préparer minutieusement son CV et sa lettre de motivation   </a:t>
            </a:r>
            <a:endParaRPr lang="fr-FR" sz="2400" b="1" dirty="0">
              <a:solidFill>
                <a:schemeClr val="accent6">
                  <a:lumMod val="50000"/>
                </a:schemeClr>
              </a:solidFill>
              <a:latin typeface="Times New Roman" pitchFamily="18" charset="0"/>
              <a:cs typeface="Times New Roman" pitchFamily="18" charset="0"/>
            </a:endParaRPr>
          </a:p>
        </p:txBody>
      </p:sp>
      <p:pic>
        <p:nvPicPr>
          <p:cNvPr id="10241" name="Picture 1"/>
          <p:cNvPicPr>
            <a:picLocks noChangeAspect="1" noChangeArrowheads="1"/>
          </p:cNvPicPr>
          <p:nvPr/>
        </p:nvPicPr>
        <p:blipFill>
          <a:blip r:embed="rId2"/>
          <a:srcRect/>
          <a:stretch>
            <a:fillRect/>
          </a:stretch>
        </p:blipFill>
        <p:spPr bwMode="auto">
          <a:xfrm>
            <a:off x="500034" y="4071942"/>
            <a:ext cx="8143932" cy="214314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377</Words>
  <PresentationFormat>Affichage à l'écran (4:3)</PresentationFormat>
  <Paragraphs>26</Paragraphs>
  <Slides>6</Slides>
  <Notes>1</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Diapositive 1</vt:lpstr>
      <vt:lpstr>Diapositive 2</vt:lpstr>
      <vt:lpstr>Diapositive 3</vt:lpstr>
      <vt:lpstr>Diapositive 4</vt:lpstr>
      <vt:lpstr>Diapositive 5</vt:lpstr>
      <vt:lpstr>Diapositive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Orange</dc:creator>
  <cp:lastModifiedBy>Orange</cp:lastModifiedBy>
  <cp:revision>4</cp:revision>
  <dcterms:created xsi:type="dcterms:W3CDTF">2020-04-13T15:12:49Z</dcterms:created>
  <dcterms:modified xsi:type="dcterms:W3CDTF">2020-04-13T22:44:19Z</dcterms:modified>
</cp:coreProperties>
</file>