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70"/>
  </p:notesMasterIdLst>
  <p:handoutMasterIdLst>
    <p:handoutMasterId r:id="rId71"/>
  </p:handoutMasterIdLst>
  <p:sldIdLst>
    <p:sldId id="655" r:id="rId2"/>
    <p:sldId id="426" r:id="rId3"/>
    <p:sldId id="375" r:id="rId4"/>
    <p:sldId id="526" r:id="rId5"/>
    <p:sldId id="391" r:id="rId6"/>
    <p:sldId id="513" r:id="rId7"/>
    <p:sldId id="621" r:id="rId8"/>
    <p:sldId id="537" r:id="rId9"/>
    <p:sldId id="604" r:id="rId10"/>
    <p:sldId id="502" r:id="rId11"/>
    <p:sldId id="634" r:id="rId12"/>
    <p:sldId id="657" r:id="rId13"/>
    <p:sldId id="658" r:id="rId14"/>
    <p:sldId id="659" r:id="rId15"/>
    <p:sldId id="660" r:id="rId16"/>
    <p:sldId id="661" r:id="rId17"/>
    <p:sldId id="662" r:id="rId18"/>
    <p:sldId id="663" r:id="rId19"/>
    <p:sldId id="664" r:id="rId20"/>
    <p:sldId id="671" r:id="rId21"/>
    <p:sldId id="672" r:id="rId22"/>
    <p:sldId id="665" r:id="rId23"/>
    <p:sldId id="666" r:id="rId24"/>
    <p:sldId id="667" r:id="rId25"/>
    <p:sldId id="668" r:id="rId26"/>
    <p:sldId id="669" r:id="rId27"/>
    <p:sldId id="539" r:id="rId28"/>
    <p:sldId id="540" r:id="rId29"/>
    <p:sldId id="542" r:id="rId30"/>
    <p:sldId id="543" r:id="rId31"/>
    <p:sldId id="556" r:id="rId32"/>
    <p:sldId id="547" r:id="rId33"/>
    <p:sldId id="549" r:id="rId34"/>
    <p:sldId id="550" r:id="rId35"/>
    <p:sldId id="551" r:id="rId36"/>
    <p:sldId id="552" r:id="rId37"/>
    <p:sldId id="553" r:id="rId38"/>
    <p:sldId id="554" r:id="rId39"/>
    <p:sldId id="636" r:id="rId40"/>
    <p:sldId id="642" r:id="rId41"/>
    <p:sldId id="643" r:id="rId42"/>
    <p:sldId id="348" r:id="rId43"/>
    <p:sldId id="566" r:id="rId44"/>
    <p:sldId id="349" r:id="rId45"/>
    <p:sldId id="449" r:id="rId46"/>
    <p:sldId id="567" r:id="rId47"/>
    <p:sldId id="670" r:id="rId48"/>
    <p:sldId id="650" r:id="rId49"/>
    <p:sldId id="488" r:id="rId50"/>
    <p:sldId id="570" r:id="rId51"/>
    <p:sldId id="381" r:id="rId52"/>
    <p:sldId id="383" r:id="rId53"/>
    <p:sldId id="586" r:id="rId54"/>
    <p:sldId id="581" r:id="rId55"/>
    <p:sldId id="385" r:id="rId56"/>
    <p:sldId id="588" r:id="rId57"/>
    <p:sldId id="398" r:id="rId58"/>
    <p:sldId id="386" r:id="rId59"/>
    <p:sldId id="589" r:id="rId60"/>
    <p:sldId id="387" r:id="rId61"/>
    <p:sldId id="401" r:id="rId62"/>
    <p:sldId id="388" r:id="rId63"/>
    <p:sldId id="596" r:id="rId64"/>
    <p:sldId id="597" r:id="rId65"/>
    <p:sldId id="519" r:id="rId66"/>
    <p:sldId id="572" r:id="rId67"/>
    <p:sldId id="626" r:id="rId68"/>
    <p:sldId id="635" r:id="rId6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3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449D2-BEC4-4244-82AB-6A76288C4413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5114B-76D8-41B3-8EDB-E7A7FBC321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F7911-DB5D-4DA6-9AA4-E6633B2E2613}" type="datetimeFigureOut">
              <a:rPr lang="fr-FR" smtClean="0"/>
              <a:pPr/>
              <a:t>20/04/2020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C423-1029-4DA2-A911-61450E8E1D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4C423-1029-4DA2-A911-61450E8E1DB1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4C423-1029-4DA2-A911-61450E8E1DB1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4C423-1029-4DA2-A911-61450E8E1DB1}" type="slidenum">
              <a:rPr lang="fr-FR" smtClean="0"/>
              <a:pPr/>
              <a:t>29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4C423-1029-4DA2-A911-61450E8E1DB1}" type="slidenum">
              <a:rPr lang="fr-FR" smtClean="0"/>
              <a:pPr/>
              <a:t>42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llodocteurs.fr/se-soigner/reeducation/reeducation-du-perinee/pourquoi-il-faut-prendre-soin-de-son-prine_336.html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fr/imgres?imgurl=http://www.premiumwanadoo.com/www.marquat.com/images/c66u.jpg&amp;imgrefurl=http://www.premiumwanadoo.com/www.marquat.com/prod1.php?lang=fr&amp;usg=__ycojd1_bh0hkpF-F_YRzWqk0wAQ=&amp;h=170&amp;w=250&amp;sz=23&amp;hl=fr&amp;start=4&amp;um=1&amp;itbs=1&amp;tbnid=CogN9Hc8ty7GbM:&amp;tbnh=75&amp;tbnw=111&amp;prev=/images?q=manom%C3%A9trie+anorectal&amp;um=1&amp;hl=fr&amp;sa=N&amp;ndsp=20&amp;tbs=isch: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714348" y="714356"/>
            <a:ext cx="7851648" cy="107154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la constipation </a:t>
            </a:r>
            <a:r>
              <a:rPr lang="fr-FR" sz="6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chez l’adulte 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14686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Dr DAMMENE DEBBIH F.</a:t>
            </a:r>
          </a:p>
          <a:p>
            <a:r>
              <a:rPr lang="fr-FR" sz="2000" dirty="0" smtClean="0">
                <a:latin typeface="Aharoni" pitchFamily="2" charset="-79"/>
                <a:cs typeface="Aharoni" pitchFamily="2" charset="-79"/>
              </a:rPr>
              <a:t>Hépato-Gastro-Entérologue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CHU ANNABA</a:t>
            </a:r>
          </a:p>
          <a:p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   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9" name="Picture 2" descr="http://www.sante-dz.com/consimgs/26122007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928802"/>
            <a:ext cx="4429156" cy="445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1538" y="857232"/>
            <a:ext cx="7394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fr-FR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2.  CONSTIPATION TERMINALE</a:t>
            </a:r>
            <a:endParaRPr lang="fr-FR" sz="40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714356"/>
            <a:ext cx="885828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endParaRPr lang="fr-FR" sz="36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  </a:t>
            </a:r>
          </a:p>
          <a:p>
            <a:pPr marL="514350" indent="-514350"/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Trouble de l'évacuation rectale </a:t>
            </a: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(Dyschésie</a:t>
            </a:r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)</a:t>
            </a:r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328612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dysfonctionnement des sphincters de l'anus entraînant un défaut d'ouverture du canal anal lors de la poussée exonératrice (dyssynergie anorectale ou anisme),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57158" y="2285992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une hyposensibilité rectale qui atténue ou supprime la sensation de besoin exonérateur</a:t>
            </a:r>
            <a:r>
              <a:rPr lang="fr-FR" sz="2400" dirty="0" smtClean="0"/>
              <a:t>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2" descr="http://www.givjoy.com/media/digifiles/2016/01/wpid-constip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655650"/>
            <a:ext cx="4143404" cy="2202349"/>
          </a:xfrm>
          <a:prstGeom prst="rect">
            <a:avLst/>
          </a:prstGeom>
          <a:noFill/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CONSTIPATION                                           DDF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1214422"/>
            <a:ext cx="88582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  </a:t>
            </a:r>
          </a:p>
          <a:p>
            <a:pPr marL="514350" indent="-514350"/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Trouble de l'évacuation rectale </a:t>
            </a: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(Dyschésie</a:t>
            </a:r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)</a:t>
            </a:r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42908" y="2357430"/>
            <a:ext cx="950122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600" dirty="0" smtClean="0">
                <a:latin typeface="Aharoni" pitchFamily="2" charset="-79"/>
                <a:cs typeface="Aharoni" pitchFamily="2" charset="-79"/>
              </a:rPr>
              <a:t>Absence </a:t>
            </a:r>
            <a:r>
              <a:rPr lang="fr-FR" sz="2600" dirty="0">
                <a:latin typeface="Aharoni" pitchFamily="2" charset="-79"/>
                <a:cs typeface="Aharoni" pitchFamily="2" charset="-79"/>
              </a:rPr>
              <a:t>d’ouverture de l’anus lors de l’effort de </a:t>
            </a:r>
            <a:r>
              <a:rPr lang="fr-FR" sz="2600" dirty="0" smtClean="0">
                <a:latin typeface="Aharoni" pitchFamily="2" charset="-79"/>
                <a:cs typeface="Aharoni" pitchFamily="2" charset="-79"/>
              </a:rPr>
              <a:t>défécation</a:t>
            </a:r>
          </a:p>
          <a:p>
            <a:pPr>
              <a:spcBef>
                <a:spcPct val="50000"/>
              </a:spcBef>
            </a:pPr>
            <a:endParaRPr lang="fr-FR" sz="2400" dirty="0"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</a:pP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2" descr="http://thumb9.shutterstock.com/display_pic_with_logo/3381416/400048042/stock-vector-large-intestine-info-graphic-design-bowel-constipation-intoxication-400048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000" y="2927923"/>
            <a:ext cx="3420000" cy="3930077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14282" y="3024468"/>
            <a:ext cx="6572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Effort de </a:t>
            </a:r>
            <a:r>
              <a:rPr lang="fr-FR" sz="2600" b="1" u="sng" dirty="0" smtClean="0">
                <a:latin typeface="Aharoni" pitchFamily="2" charset="-79"/>
                <a:cs typeface="Aharoni" pitchFamily="2" charset="-79"/>
              </a:rPr>
              <a:t>poussées</a:t>
            </a: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 intenses</a:t>
            </a:r>
            <a:endParaRPr lang="fr-FR" sz="26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Émissions des </a:t>
            </a:r>
            <a:r>
              <a:rPr lang="fr-FR" sz="2600" b="1" u="sng" dirty="0" smtClean="0">
                <a:latin typeface="Aharoni" pitchFamily="2" charset="-79"/>
                <a:cs typeface="Aharoni" pitchFamily="2" charset="-79"/>
              </a:rPr>
              <a:t>selles fractionnées</a:t>
            </a: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Sensation d’</a:t>
            </a:r>
            <a:r>
              <a:rPr lang="fr-FR" sz="2600" b="1" u="sng" dirty="0" smtClean="0">
                <a:latin typeface="Aharoni" pitchFamily="2" charset="-79"/>
                <a:cs typeface="Aharoni" pitchFamily="2" charset="-79"/>
              </a:rPr>
              <a:t>évacuation</a:t>
            </a: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 rectale</a:t>
            </a:r>
          </a:p>
          <a:p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fr-FR" sz="2600" b="1" u="sng" dirty="0" smtClean="0">
                <a:latin typeface="Aharoni" pitchFamily="2" charset="-79"/>
                <a:cs typeface="Aharoni" pitchFamily="2" charset="-79"/>
              </a:rPr>
              <a:t>incomplète</a:t>
            </a:r>
            <a:endParaRPr lang="fr-FR" sz="26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600" b="1" u="sng" dirty="0" smtClean="0">
                <a:latin typeface="Aharoni" pitchFamily="2" charset="-79"/>
                <a:cs typeface="Aharoni" pitchFamily="2" charset="-79"/>
              </a:rPr>
              <a:t>Manœuvres</a:t>
            </a: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 lors de la défécation</a:t>
            </a:r>
            <a:endParaRPr lang="fr-FR" sz="2600" dirty="0" smtClean="0">
              <a:latin typeface="Aharoni" pitchFamily="2" charset="-79"/>
              <a:cs typeface="Aharoni" pitchFamily="2" charset="-79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Pression abdominale, </a:t>
            </a:r>
            <a:endParaRPr lang="fr-FR" sz="2600" dirty="0" smtClean="0">
              <a:latin typeface="Aharoni" pitchFamily="2" charset="-79"/>
              <a:cs typeface="Aharoni" pitchFamily="2" charset="-79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Pression fessière, </a:t>
            </a:r>
            <a:endParaRPr lang="fr-FR" sz="2600" dirty="0" smtClean="0">
              <a:latin typeface="Aharoni" pitchFamily="2" charset="-79"/>
              <a:cs typeface="Aharoni" pitchFamily="2" charset="-79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Digitation </a:t>
            </a:r>
            <a:r>
              <a:rPr lang="fr-FR" sz="2600" b="1" dirty="0" err="1" smtClean="0">
                <a:latin typeface="Aharoni" pitchFamily="2" charset="-79"/>
                <a:cs typeface="Aharoni" pitchFamily="2" charset="-79"/>
              </a:rPr>
              <a:t>endovaginale</a:t>
            </a:r>
            <a:r>
              <a:rPr lang="fr-FR" sz="2600" b="1" dirty="0" smtClean="0">
                <a:latin typeface="Aharoni" pitchFamily="2" charset="-79"/>
                <a:cs typeface="Aharoni" pitchFamily="2" charset="-79"/>
              </a:rPr>
              <a:t> ou </a:t>
            </a:r>
            <a:r>
              <a:rPr lang="fr-FR" sz="2600" b="1" dirty="0" err="1" smtClean="0">
                <a:latin typeface="Aharoni" pitchFamily="2" charset="-79"/>
                <a:cs typeface="Aharoni" pitchFamily="2" charset="-79"/>
              </a:rPr>
              <a:t>endoanale</a:t>
            </a:r>
            <a:endParaRPr lang="fr-FR" sz="2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714356"/>
            <a:ext cx="6673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fr-F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2.  CONSTIPATION TERMINALE</a:t>
            </a:r>
            <a:endParaRPr lang="fr-FR" sz="36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67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Etiologies  de la constipation:</a:t>
            </a:r>
            <a:endParaRPr lang="fr-FR" sz="67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38912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A: Constipation occasionnelle</a:t>
            </a:r>
            <a:r>
              <a:rPr lang="fr-FR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389120"/>
          </a:xfrm>
        </p:spPr>
        <p:txBody>
          <a:bodyPr/>
          <a:lstStyle/>
          <a:p>
            <a:pPr>
              <a:buNone/>
            </a:pPr>
            <a:endParaRPr lang="fr-FR" sz="4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La constipation occasionnelle est une entité à part.</a:t>
            </a:r>
          </a:p>
          <a:p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Le malade se plaint d'une constipation apparue assez brutalement dans des circonstances particulières. </a:t>
            </a:r>
            <a:endParaRPr lang="fr-FR" sz="2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214422"/>
            <a:ext cx="8658196" cy="1510466"/>
          </a:xfrm>
        </p:spPr>
        <p:txBody>
          <a:bodyPr>
            <a:normAutofit fontScale="90000"/>
          </a:bodyPr>
          <a:lstStyle/>
          <a:p>
            <a:r>
              <a:rPr lang="fr-FR" sz="5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5400" dirty="0" smtClean="0">
                <a:latin typeface="Aharoni" pitchFamily="2" charset="-79"/>
                <a:cs typeface="Aharoni" pitchFamily="2" charset="-79"/>
              </a:rPr>
            </a:b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3071810"/>
            <a:ext cx="9501222" cy="4643437"/>
          </a:xfrm>
        </p:spPr>
        <p:txBody>
          <a:bodyPr>
            <a:normAutofit/>
          </a:bodyPr>
          <a:lstStyle/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Voyages</a:t>
            </a: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Immobilisation récente (trauma ou maladie aigue)</a:t>
            </a:r>
          </a:p>
          <a:p>
            <a:pPr marL="620713" lvl="1">
              <a:lnSpc>
                <a:spcPct val="80000"/>
              </a:lnSpc>
              <a:spcBef>
                <a:spcPts val="325"/>
              </a:spcBef>
              <a:buNone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 marL="620713" lvl="1">
              <a:lnSpc>
                <a:spcPct val="80000"/>
              </a:lnSpc>
              <a:spcBef>
                <a:spcPts val="325"/>
              </a:spcBef>
              <a:buNone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 prise régulière de médicaments ralentisseurs du transit.</a:t>
            </a: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endParaRPr lang="fr-FR" sz="22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7173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60E60752-984D-4281-8418-7D08565754C1}" type="slidenum">
              <a:rPr lang="fr-FR"/>
              <a:pPr/>
              <a:t>14</a:t>
            </a:fld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5720" y="428604"/>
            <a:ext cx="6143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circonstances favorisantes</a:t>
            </a:r>
          </a:p>
        </p:txBody>
      </p:sp>
      <p:pic>
        <p:nvPicPr>
          <p:cNvPr id="204802" name="Picture 2" descr="http://mktg.factosoft.com/consoglobe/image-upload/img/potato-co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000" y="1285860"/>
            <a:ext cx="3636000" cy="241646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285784" y="1428736"/>
            <a:ext cx="578647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lvl="1">
              <a:lnSpc>
                <a:spcPct val="80000"/>
              </a:lnSpc>
              <a:spcBef>
                <a:spcPts val="325"/>
              </a:spcBef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 Sédentarité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marL="620713" lvl="1">
              <a:lnSpc>
                <a:spcPct val="80000"/>
              </a:lnSpc>
              <a:spcBef>
                <a:spcPts val="325"/>
              </a:spcBef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Réduction de l’alimentation.</a:t>
            </a:r>
          </a:p>
          <a:p>
            <a:pPr marL="620713" lvl="1">
              <a:lnSpc>
                <a:spcPct val="80000"/>
              </a:lnSpc>
              <a:spcBef>
                <a:spcPts val="325"/>
              </a:spcBef>
              <a:buNone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Alimentation pauvre en fibres.</a:t>
            </a:r>
          </a:p>
          <a:p>
            <a:pPr marL="620713" lvl="1">
              <a:lnSpc>
                <a:spcPct val="80000"/>
              </a:lnSpc>
              <a:spcBef>
                <a:spcPts val="325"/>
              </a:spcBef>
              <a:buNone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Boissons insuffisantes.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3915"/>
            <a:ext cx="9144000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sz="32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8596" y="1857364"/>
            <a:ext cx="4106861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fr-FR" sz="24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pathologies colique </a:t>
            </a:r>
            <a:r>
              <a:rPr lang="fr-FR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et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fr-FR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recto-anale</a:t>
            </a:r>
            <a:endParaRPr lang="fr-FR" sz="2400" b="1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000" b="1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Anus</a:t>
            </a:r>
            <a:r>
              <a:rPr lang="fr-FR" sz="2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000" dirty="0">
                <a:latin typeface="Aharoni" pitchFamily="2" charset="-79"/>
                <a:cs typeface="Aharoni" pitchFamily="2" charset="-79"/>
              </a:rPr>
              <a:t>(sténose,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fissure, tumeur)</a:t>
            </a:r>
            <a:endParaRPr lang="fr-FR" sz="2000" dirty="0">
              <a:latin typeface="Aharoni" pitchFamily="2" charset="-79"/>
              <a:cs typeface="Aharoni" pitchFamily="2" charset="-79"/>
            </a:endParaRPr>
          </a:p>
          <a:p>
            <a:r>
              <a:rPr lang="fr-FR" sz="2000" b="1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Côlon </a:t>
            </a:r>
            <a:r>
              <a:rPr lang="fr-FR" sz="20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Rectum</a:t>
            </a:r>
          </a:p>
          <a:p>
            <a:r>
              <a:rPr lang="fr-FR" sz="20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000" dirty="0">
                <a:latin typeface="Aharoni" pitchFamily="2" charset="-79"/>
                <a:cs typeface="Aharoni" pitchFamily="2" charset="-79"/>
              </a:rPr>
              <a:t>(tumeur,  inflammation, ischémie diverticule)</a:t>
            </a:r>
          </a:p>
          <a:p>
            <a:r>
              <a:rPr lang="fr-FR" sz="2000" b="1" dirty="0">
                <a:latin typeface="Aharoni" pitchFamily="2" charset="-79"/>
                <a:cs typeface="Aharoni" pitchFamily="2" charset="-79"/>
              </a:rPr>
              <a:t>Anomalies </a:t>
            </a:r>
            <a:r>
              <a:rPr lang="fr-FR" sz="2000" b="1" dirty="0" smtClean="0">
                <a:latin typeface="Aharoni" pitchFamily="2" charset="-79"/>
                <a:cs typeface="Aharoni" pitchFamily="2" charset="-79"/>
              </a:rPr>
              <a:t>neuromusculaires</a:t>
            </a:r>
            <a:endParaRPr lang="fr-FR" sz="2000" b="1" dirty="0">
              <a:latin typeface="Aharoni" pitchFamily="2" charset="-79"/>
              <a:cs typeface="Aharoni" pitchFamily="2" charset="-79"/>
            </a:endParaRPr>
          </a:p>
          <a:p>
            <a:r>
              <a:rPr lang="fr-FR" sz="2000" dirty="0">
                <a:latin typeface="Aharoni" pitchFamily="2" charset="-79"/>
                <a:cs typeface="Aharoni" pitchFamily="2" charset="-79"/>
              </a:rPr>
              <a:t>( pseudo-obstruction idiopathique)</a:t>
            </a:r>
          </a:p>
          <a:p>
            <a:pPr>
              <a:spcBef>
                <a:spcPct val="50000"/>
              </a:spcBef>
            </a:pPr>
            <a:endParaRPr lang="fr-FR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072066" y="1857364"/>
            <a:ext cx="407193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Pathologies </a:t>
            </a:r>
            <a:r>
              <a:rPr lang="fr-FR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extra-coliques</a:t>
            </a:r>
            <a:endParaRPr lang="fr-FR" sz="2400" b="1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000" b="1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Neurologiques </a:t>
            </a:r>
            <a:r>
              <a:rPr lang="fr-FR" sz="2000" dirty="0">
                <a:latin typeface="Aharoni" pitchFamily="2" charset="-79"/>
                <a:cs typeface="Aharoni" pitchFamily="2" charset="-79"/>
              </a:rPr>
              <a:t>(Parkinson, lésions spinales, SEP)</a:t>
            </a:r>
          </a:p>
          <a:p>
            <a:r>
              <a:rPr lang="fr-FR" sz="2000" b="1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Endocriniennes et métaboliques </a:t>
            </a:r>
            <a:r>
              <a:rPr lang="fr-FR" sz="2000" dirty="0">
                <a:latin typeface="Aharoni" pitchFamily="2" charset="-79"/>
                <a:cs typeface="Aharoni" pitchFamily="2" charset="-79"/>
              </a:rPr>
              <a:t>(hypothyroïdie,  hypercalcémie, diabète)</a:t>
            </a:r>
          </a:p>
          <a:p>
            <a:pPr>
              <a:spcBef>
                <a:spcPct val="50000"/>
              </a:spcBef>
            </a:pPr>
            <a:endParaRPr lang="fr-FR" sz="2000" b="1" u="sng" dirty="0">
              <a:latin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20" y="5286388"/>
            <a:ext cx="864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Causes médicamenteuses+++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latin typeface="Aharoni" pitchFamily="2" charset="-79"/>
                <a:cs typeface="Aharoni" pitchFamily="2" charset="-79"/>
              </a:rPr>
              <a:t>Opiacés,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antidépresseurs, </a:t>
            </a:r>
            <a:r>
              <a:rPr lang="fr-FR" sz="2000" dirty="0">
                <a:latin typeface="Aharoni" pitchFamily="2" charset="-79"/>
                <a:cs typeface="Aharoni" pitchFamily="2" charset="-79"/>
              </a:rPr>
              <a:t>neuroleptiques,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anti cholinergiques, </a:t>
            </a:r>
            <a:r>
              <a:rPr lang="fr-FR" sz="2000" dirty="0">
                <a:latin typeface="Aharoni" pitchFamily="2" charset="-79"/>
                <a:cs typeface="Aharoni" pitchFamily="2" charset="-79"/>
              </a:rPr>
              <a:t>anti-HTA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538" y="857232"/>
            <a:ext cx="8018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B: Constipations secondaires.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642918"/>
            <a:ext cx="82868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 : Constipations idiopathique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28596" y="1714488"/>
            <a:ext cx="8286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3600" dirty="0" smtClean="0">
                <a:latin typeface="Aharoni" pitchFamily="2" charset="-79"/>
                <a:cs typeface="Aharoni" pitchFamily="2" charset="-79"/>
              </a:rPr>
              <a:t>constipation idiopathique.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>
                <a:latin typeface="Aharoni" pitchFamily="2" charset="-79"/>
                <a:cs typeface="Aharoni" pitchFamily="2" charset="-79"/>
              </a:rPr>
              <a:t> constipation  fonctionnelle.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>
                <a:latin typeface="Aharoni" pitchFamily="2" charset="-79"/>
                <a:cs typeface="Aharoni" pitchFamily="2" charset="-79"/>
              </a:rPr>
              <a:t> constipation maladie 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4429132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Syndrome du côlon irritable</a:t>
            </a:r>
          </a:p>
          <a:p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à prédominance de constipation</a:t>
            </a:r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fr-FR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:\Users\PC2\Desktop\CONSTIPATION\nhn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994"/>
            <a:ext cx="9144000" cy="6297254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8215338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signes accompagnateurs</a:t>
            </a:r>
            <a:b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d’une constipation</a:t>
            </a:r>
            <a:endParaRPr lang="fr-FR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786058"/>
            <a:ext cx="8229600" cy="4389120"/>
          </a:xfrm>
        </p:spPr>
        <p:txBody>
          <a:bodyPr>
            <a:normAutofit/>
          </a:bodyPr>
          <a:lstStyle/>
          <a:p>
            <a:pPr marL="320040" indent="-320040">
              <a:buFont typeface="Wingdings" pitchFamily="2" charset="2"/>
              <a:buChar char="§"/>
              <a:defRPr/>
            </a:pPr>
            <a:endParaRPr lang="fr-FR" sz="900" dirty="0" smtClean="0">
              <a:latin typeface="Aharoni" pitchFamily="2" charset="-79"/>
              <a:cs typeface="Aharoni" pitchFamily="2" charset="-79"/>
            </a:endParaRP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Ballonnement abdominal</a:t>
            </a:r>
          </a:p>
          <a:p>
            <a:pPr marL="320040" indent="-320040">
              <a:buFont typeface="Wingdings" pitchFamily="2" charset="2"/>
              <a:buChar char="§"/>
              <a:defRPr/>
            </a:pPr>
            <a:endParaRPr lang="fr-FR" sz="900" dirty="0" smtClean="0">
              <a:latin typeface="Aharoni" pitchFamily="2" charset="-79"/>
              <a:cs typeface="Aharoni" pitchFamily="2" charset="-79"/>
            </a:endParaRP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Douleurs abdominales</a:t>
            </a: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Bouche pâteuse</a:t>
            </a:r>
          </a:p>
          <a:p>
            <a:pPr marL="320040" indent="-320040">
              <a:buFont typeface="Wingdings" pitchFamily="2" charset="2"/>
              <a:buChar char="§"/>
              <a:defRPr/>
            </a:pPr>
            <a:endParaRPr lang="fr-FR" sz="1050" dirty="0" smtClean="0">
              <a:latin typeface="Aharoni" pitchFamily="2" charset="-79"/>
              <a:cs typeface="Aharoni" pitchFamily="2" charset="-79"/>
            </a:endParaRP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Maux de tête</a:t>
            </a:r>
          </a:p>
          <a:p>
            <a:pPr marL="320040" indent="-320040">
              <a:buFont typeface="Wingdings" pitchFamily="2" charset="2"/>
              <a:buChar char="§"/>
              <a:defRPr/>
            </a:pPr>
            <a:endParaRPr lang="fr-FR" sz="1050" dirty="0" smtClean="0">
              <a:latin typeface="Aharoni" pitchFamily="2" charset="-79"/>
              <a:cs typeface="Aharoni" pitchFamily="2" charset="-79"/>
            </a:endParaRPr>
          </a:p>
          <a:p>
            <a:pPr marL="320040" indent="-320040">
              <a:buFont typeface="Wingdings" pitchFamily="2" charset="2"/>
              <a:buChar char="§"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Fatigue exagérée avec irritabilité et mauvaise humeur</a:t>
            </a:r>
          </a:p>
          <a:p>
            <a:pPr marL="320040" indent="-320040">
              <a:buNone/>
              <a:defRPr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201732" name="Picture 4" descr="http://www.philosophine.fr/wp-content/uploads/2013/11/mald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00" y="2500306"/>
            <a:ext cx="3852000" cy="214995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8596" y="1928802"/>
            <a:ext cx="7011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Inconfort ,altération de la qualité de 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1071546"/>
            <a:ext cx="80010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u="sng" dirty="0" smtClean="0">
                <a:latin typeface="Aharoni" pitchFamily="2" charset="-79"/>
                <a:cs typeface="Aharoni" pitchFamily="2" charset="-79"/>
              </a:rPr>
              <a:t>-Au niveau anal:</a:t>
            </a:r>
          </a:p>
          <a:p>
            <a:pPr>
              <a:buFont typeface="Arial" pitchFamily="34" charset="0"/>
              <a:buChar char="•"/>
            </a:pPr>
            <a:endParaRPr lang="fr-FR" sz="25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500" dirty="0" smtClean="0">
                <a:latin typeface="Aharoni" pitchFamily="2" charset="-79"/>
                <a:cs typeface="Aharoni" pitchFamily="2" charset="-79"/>
              </a:rPr>
              <a:t> Aggravation d’une maladie hémorroïdaire.</a:t>
            </a:r>
          </a:p>
          <a:p>
            <a:endParaRPr lang="fr-FR" sz="25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5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procidence et saignement</a:t>
            </a:r>
          </a:p>
          <a:p>
            <a:endParaRPr lang="fr-FR" sz="2500" dirty="0" smtClean="0">
              <a:latin typeface="Aharoni" pitchFamily="2" charset="-79"/>
              <a:cs typeface="Aharoni" pitchFamily="2" charset="-79"/>
            </a:endParaRPr>
          </a:p>
          <a:p>
            <a:endParaRPr lang="fr-FR" sz="2500" dirty="0" smtClean="0">
              <a:latin typeface="Aharoni" pitchFamily="2" charset="-79"/>
              <a:cs typeface="Aharoni" pitchFamily="2" charset="-79"/>
            </a:endParaRPr>
          </a:p>
          <a:p>
            <a:endParaRPr lang="fr-FR" sz="2500" dirty="0" smtClean="0">
              <a:latin typeface="Aharoni" pitchFamily="2" charset="-79"/>
              <a:cs typeface="Aharoni" pitchFamily="2" charset="-79"/>
            </a:endParaRPr>
          </a:p>
          <a:p>
            <a:endParaRPr lang="fr-FR" sz="25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285728"/>
            <a:ext cx="8229600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fr-F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Conséquences d’une constipation</a:t>
            </a: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/>
            </a:r>
            <a:b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6" descr="http://www.hpsj.fr/wp-content/uploads/2015/09/prolaps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230" y="1142984"/>
            <a:ext cx="2690770" cy="3311851"/>
          </a:xfrm>
          <a:prstGeom prst="rect">
            <a:avLst/>
          </a:prstGeom>
          <a:noFill/>
          <a:scene3d>
            <a:camera prst="orthographicFront">
              <a:rot lat="0" lon="20999997" rev="0"/>
            </a:camera>
            <a:lightRig rig="threePt" dir="t"/>
          </a:scene3d>
        </p:spPr>
      </p:pic>
      <p:pic>
        <p:nvPicPr>
          <p:cNvPr id="10" name="Picture 6" descr="http://www.snfcp.org/rc/org/snfcp/htm/Article/2011/20111110-182426-447/src/htm_fullText/fr/fissuranal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143380"/>
            <a:ext cx="3214710" cy="241460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4214818"/>
            <a:ext cx="250581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500" dirty="0" smtClean="0">
                <a:latin typeface="Aharoni" pitchFamily="2" charset="-79"/>
                <a:cs typeface="Aharoni" pitchFamily="2" charset="-79"/>
              </a:rPr>
              <a:t> Fissures anale</a:t>
            </a:r>
            <a:endParaRPr lang="fr-F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Définition: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3897189"/>
            <a:ext cx="9144000" cy="296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La constipation correspond à:</a:t>
            </a:r>
          </a:p>
          <a:p>
            <a:pPr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une insatisfaction du malade</a:t>
            </a:r>
          </a:p>
          <a:p>
            <a:pPr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  lors de la défécation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fr-FR" sz="32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3200" dirty="0" smtClean="0">
                <a:latin typeface="Aharoni" pitchFamily="2" charset="-79"/>
                <a:cs typeface="Aharoni" pitchFamily="2" charset="-79"/>
              </a:rPr>
            </a:br>
            <a:endParaRPr lang="fr-F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8914" name="AutoShape 2" descr="Résultat de recherche d'images pour &quot;constipation chron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40962" name="Picture 2" descr="http://www.sante-dz.com/consimgs/26122007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000" y="4684986"/>
            <a:ext cx="2160000" cy="21730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207167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« Est constipée,</a:t>
            </a:r>
          </a:p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toute personne qui se dit constipée »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54626" name="AutoShape 2" descr="Résultat de recherche d'images pour &quot;prolapsus rect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628" name="AutoShape 4" descr="data:image/jpeg;base64,/9j/4AAQSkZJRgABAQAAAQABAAD/2wCEAAkGBxMTEhUSEhMVFRUVFRcVFRUVFRAVFRUVFRUWFhUVFRUYHSggGBolHRUVITEhJSkrLi4uFx8zODMtNygtLisBCgoKDg0OGhAQGi0fHR0tLS0tLS0tLS0tKy0tLS0tLS0tLS0tKy0tLS0rLS0tLS0tLS0tLS0tLSstLSstLS0tLf/AABEIAMABBgMBIgACEQEDEQH/xAAcAAACAgMBAQAAAAAAAAAAAAADBAIFAAEGBwj/xAA3EAACAQIFAgMFBwQCAwAAAAAAAQIDEQQSITFRQWEFE3EGIoGRoQcyQrHB0fBSYuHxFHIVFoL/xAAZAQADAQEBAAAAAAAAAAAAAAAAAQIDBAX/xAAkEQEBAAICAgICAgMAAAAAAAAAAQIRAzESIQRBEyIyURRhgf/aAAwDAQACEQMRAD8AWjW739Qimn/LlcqqCRn1ucG3sWHXMjGoxZVSedC2DKqXNqYtGYRT/lgBiLJZhRVQiq9/oAHuTT05FlOX8SIt3fIGZi7b/kEdXsJqdt2/zM8y/VgDilw16E1IRzBFU7iBnzeLk4y0Es3cnm6dQBqNQ3nE4VH11CKQho22jVwEamhNDIeGxliCCJiTUWivxqLFsSx8QSro7k2YiNwUmmMUZC1MYixEPGeheezNS8H6nM1p2Rc+xVbNGS4ZpxX2x5Z+rqUZY0Zc63K2YYYAePqoSjVEVUJxqPk43qrGFYl5iK/zCUJiGjqlyE8zhsR87uSVQCPQqknP4ikaj6mZhA9GZkqj5EnUJKo+wzMRqO5PzROVf0XoRlV7iPWz6qGs4jGr3Nusu4DR7zDFWEHiCP8AyAPxWsay6XCqsU6xHAeOIAeKzVQPGoishiUFVTQC8VlGoFjIr6dQYjIEWHE7imN1QaEtAWJegIsVrIBJRIMRpwCOQKDMqTAi+NraMtfs8rXc13Obx9XRln9nVa1aS5L4+4jln6PSzSNkTrcSaZo0jAJ4YpBFICiRyPXMKoSziyZtSAtD3JxkK5ySqAejPmMkqoo6pFzFo9G3VI+aKecCniVyPRyLBVyM8QUtXxNLrcUn4lJ7Iqcdo8sXQvFA6mMOe8+o+ppQk92yvx/20m71F7LHrkh/5JIqY4dhY4QPHGN8eHO/Syj4og8PE1yV1PAJjEPDUTZi1/xcvuLOl4guR2hjLlIvDF0YSGCqR+67k+kZ/GyjpaGIHIVDncPWktJJlvh6onHyY2drSnUMqyFITN1KutgY5RkwLDVUL5iSTTAYiQYWxLAqqsaxz2Hq5cSu4hi2T9m6mXEQ9SoWc/WvZ0RZuk7pehjOx57EYYjAJ4SmuhJDVXwZrVaAXgqiOfT1IijTRu0luiMp83QtL9tyRAxyv+JfQHL/ALINHtKTA1KtupCrPuV8029fkXjgm56FrYzgr51ZSYevDSxKjRNPWMLDjz5ctfQVOgOYbBp31tZrS19Or36cBKNJHUeBeFKTjaMJu8ZyvKWWMW0rOOmqv36keVr0PwY8eO6psNhqdrWne/u1H7sVG29tde1yeI8OjT3mpX1jls+uubW6Okxfg9TK1KtG0HZU4vqm7qCWltnfuT/9dhCMJyhVm5X8xJ3nG7ai0krPpvyKytePk4573/xyUKQajp0T6aq6Opxns3lksuZxldbRzwaV2pq9vimCqYSnBuVoTadoq0lCVsqzRS0avm33IuN+3bj8rjs/X2pHRW99LX2duLahll6ZtuOv7dyeJxscyTjdb5k4rR3XupKyWo/HCRyeZTqPKre82rxel4yttuT47Vly6kuX2r1LXRBacnwFxFPK27X1dr2V79haU93tra1ybBLMjUZdgsJWFYS6PQmgY8nHjl6sWNOoAeIvOwJMHGlaWZbA8vm+N4+8VtJgKcbE1K6NsHJtGUhSuw9RidRiBHFAfC5WrQf9yDYlidGVpxfDQyy6e44KV4RfYJIU8FqZqMH2Q5NHZOnm3tFGGIwYcTLCJitfAosYy5JJHPt6enNYjw9X6oSq4NrZr4nWVqaK/E4dP/QNJk5atgo7uK9UJVI047a+iZ0eIpL0KzFZF8ewbVramacvuqy6gnQ1S6luqN1rov5Yq1U96VtrlxFk2VrK8vQNCAGG7GIMMnpfHwkxEhpwEp1GgaZtMzd+Mn2vF7RVW5SllcpRy5lCKlze/PL3HKntJNuM4ztKMYpxV0m9U1bqrW6+hzQWnKyvpvbVXe3QN0rwcXenW0/FHGOZyln1UY6OFtYtaO8Y6vV9ilx9RZWoaqbupNWa/qj156MTdeOmVyuvxN26bKwXw2aeaMle6unr7rXX5X+gW7ThwzDeUFq4VU6ihBZppK6vGXv6tpW0sktjo8PXvaNJSVunu2WfVpWetu766lLhaTjU82o7u0pLfVqKSs+r1+ha4N5szi2vvLTfX8Wt2nZO/wDsrFlze5N+9ff+0MThWlmyqz34kt2nZ9HbcVxM07NRd7W295b297q9jbTsk7Xve63bvpZLdhakbWzNNtNqLlb43/fgVhY3X2RqtO7V1H04Wn1IU6myvYLWq2i1or2T00td791rqI14NN/SxnXXhqzVPRmxmDKWNeXRO22vIXDY13JTn8e2el2rr0JzloBwtZS236rqTmU8Pn4rjkHUYrWYWrMTrTE5yuIkJ3DVpAGxivYfZCtmw8PQvJHKfZ/Vvh0uDqjqw6jzsu0TDbNFJchkfG/V9jUbkFU/mpuMu5ybepBUAq+mnzN3Mv1HsdFMRBW2+lyqxVK/RF5OKF61FPQbSWOYxlOTjaPOunQoq9Hym1zqdrWpZdjn/aCknC/4lsaY0so56kw8ROhMciGUel8fOZYywS5JA0STIrsxqdzafUHckmJpsQZouKjf8SezvZpoUQQWlxZ4aqlHW+ifK+9ZaNejDwxzjK0W0ntd2tmSUne/VWZVRq9N7q2v6E0xbTcJe1/Sr5orLB8u2ZKys079bO5WVakpzaUm2733bST56v0ASruzi3qrvV2tbeKjs7j+FV7Thf3Vrny7O6yqK0fUrtjZ+PdTjSgmo+ZeLt+C2ZX3s1o+oavShrZpNbrrvp6P0fUjCkpSuk1vq8t3p/T0VrlXj8Y23t6rqtN/kFLjxuV7PuMdviL1KMd1uJ0cY0rb8dv5Yai8+qevHJm3ywuPsXDzytNcj08Ra3D0fa4goWGKc+VddV+oOXlxmXvtHFuzEqkix8Wp+7GS2Vl89ipkyrHjZ6lugKrBMlJkGDKvR/szrXhKPDO6seXfZvibVXDk9RRvx9ODkn7IMwk0YaIcXB87el/kQqSjfQFlvv8Az4I1PXY5HqCSff8AnqY5dgaj6r0RJ3X+xGyctyGclJg53+IbOB4lXKbFYZNpv1tyW1SLX7CVZDmTTXpxfjWFjSq+6rRlr8QUGXvj+Ac43W61+PBztGXJtbubb/Gy8b4j3JIgmbRD0Jklc2mRZpMFeWqMmTzgLkkxLmQ0ZBHIDBhc6QaX5LGFSLjCL6PW61XGvVduwz/yYQyxjlzdJv3kteEr325KhVkQnV2122Fspxy9r2njc1N3+8paNLlu5T1oOUuOn+SMa4alikmm0mhbVePx/j9mqOGpqlJ1LJp+643zST6q7tv8hOGIttt0B4upe1n8OhCm8r1Slptq0F9lx/rvd3s/DF3WobA1nmSeq+qKlv6jvh0/eXItHyYy42yLyNSLvB7O6KLFU3CTi90TVdqV+9wnjkryi+YJlPE+TxeMmX9q2RCTNuQKUgkcFrofYetlxMe57JE8I8CrZK0H/cj3PCzvFPsa8bk5p7FZhjMNWLhIRXp8/rY04Ppp6bfMzz1/L6fIhpyvg3+qOXT1E5z0tZfMx6rgE1/Te3cJGT5X0EpkIP19SDT3ZPNyae24qcAlD6gcQv8AA7JWXLF66bBeNIVI36HM+PeH5X5kf/pfqdW4aC1WGbRjxy00ss9xw8ZBEwniuCdKf9renbsAhI0sdfFy+SbZG5sjII2yokWEqTu72sAjINKSyrkBLN7bjI3JglIlcTaZehW9DFPuaWqASloKRWWfilKpd2QdU2oqVvqtfh8xehDS4xWq2jpu/oPTGZ3+QdSey4JxkbwuGW8m/RfeXfVWJ+Wk9Hdc7Cs0048/KtRg30HcBT95EYNysuFZft9SFTFZfcjr/U/0Qu15ZWY2fdOYi1/iC8Z0cP8Ap+rFqV5STGvH6dlTl1cWn8H/AJHI8z5s8ePGKubIkHM05j08qmMPO0k+Gj3PwCtnowfY8EUz2T2BxWfDR7aF49ufldQzDaMNWDzp7fhX85Nuqtt32FpVL72+Vg9Ka+Pq3/k5nqJqSJ24+egOU+Uvr/s3n4EWxE3sl+Ruo9NCMU+3yNNkqZb4GpbWJqN9eiNNAqUjJMXauWdSncUdOwN8ctxV4/CKcXF9Tj69B05uEvh3R3rRV+NeHqpG9veWzLxy+iluN25hM1Igrp2e6JNlu2ZTKNXN3Is2gTKkmETAk4sVaYZfQ1KQPEU7P1Nph07qzFvTbx85opTrJaMNCNzWKodUBpVGiu+mMyuN8cj9aXX5tttv1IQlcD5t9xmjFWbvbTQmxtOSYzadWu4+7Hfq+OUu4DD07tApV1HSKTfV/sY60n2XCHpjOTd9LihXipWgrtPfon25E/aKu/MjG7eWCv6vUl4Z95K3Ur/GamatOXL/AC0/QeMef8+2aBzkPMAyZC5rMHlZchrOep/ZVXvTlHhnk1M9B+y7GZasocis1UZZbj1pGGIwpm81TXC+ZnmAmzEzmekYU1/Svr+pim31fwF2zaYGbj8fUlGXqL+YTUiaIPe/Y1cjcimLSpW5SsAnLe4xKXzB1UC8aUbNypGpmpVAb6305zx3wy/vRWpQJ20Z3lRJ6M5zxTwzW6NMaMbcap2YjJQa3MTNG0yl9pGI0YJcogSEgUSdibG2OZmDvoAq4bW6JU6gaMe5PS8tZdgxw3bUFOl0t1LOnpq2LW6b8scrOyW6JqjYaw+GbegaFH8i5wWFWVR3fX0De055Y8WO0KNDLDTfngosZh7M7DytLFN4nhhbePzclzu65OvGzBIdxkLCh043cefyTVEgzoPZHF+XiIPl2OauOeH4nLOL4aDKJlfRtCV4p9jYr4LWz0YS7IwITzu5tA09THP4nM9AXOzdwSq+himIxQsJC+Y3GQKlNm20LRqEoy6iMdyIuWhHMavcDlCyA3AOQqIG2OdK31IV43DSiahEcbWyqDHYTrYrauE10Ovr4dNFRXwtmVKz8oo/+OyccO+C4jhtdQ1PDD8h+WxT08JJ9BqPhkmWtCgPU6RO03nycvX8PqR3g2uVr+QsnbQ7uCsQVOMr3in6pBtWPzL9xxQajh2+Tq5YOnf7kfkgqpW2VhWqvzf6ip8P8LfXRfX5FvCioqyCUoWZOURbcvJy5ZX2WaEMfDQsJ6CeK2GyrkfEqZUSkX/isdznmjo4unJzdsUzaqGZTPLNfTD293+z3G+ZhYdlYw5r7KsZalODezMM5VFVJEqrWlrgUzaOd3tpmI0bTGexEzAdycAOUWJPMAUzcmScHzGRkBuEzAoUg0bUjIsQlQcNCCiHuasNpMw6iFqlPsN+pGUQK0jKnYlCHAxOl0N0016AnfpGnTDxRuK6kk+rBFrGahGxvc1OQJSgtQsloCpMNe5NEaibkzLGSCGWqCdYarMSqsZVQeLbM5uS1Oi8Wnozn7nRxdOXm7jSQSKZKAxSRdrOYug9iMd5UprmP6owrsDJJvpoYZXs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4630" name="Picture 6" descr="http://www.chirurgie-beaujolais.fr/media/chirurgie-proctologique-protrusion-parois-rec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26672"/>
            <a:ext cx="5672624" cy="423132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4282" y="5714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Prolapsus rectal:</a:t>
            </a:r>
          </a:p>
          <a:p>
            <a:r>
              <a:rPr lang="fr-FR" sz="3200" dirty="0" smtClean="0">
                <a:latin typeface="Aharoni" pitchFamily="2" charset="-79"/>
                <a:cs typeface="Aharoni" pitchFamily="2" charset="-79"/>
              </a:rPr>
              <a:t> par un retournement de la paroi du rectum sur elle-même .</a:t>
            </a:r>
            <a:endParaRPr lang="fr-FR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5" name="Picture 4" descr="photo hemorro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75992"/>
            <a:ext cx="4429124" cy="288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PC2\Desktop\TFI GROUPE\téléchar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857232"/>
            <a:ext cx="3893369" cy="28531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142908" y="12144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4000" dirty="0" smtClean="0">
                <a:latin typeface="Aharoni" pitchFamily="2" charset="-79"/>
                <a:cs typeface="Aharoni" pitchFamily="2" charset="-79"/>
              </a:rPr>
              <a:t>  Prolapsus rectal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4357694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4000" dirty="0" smtClean="0">
                <a:latin typeface="Aharoni" pitchFamily="2" charset="-79"/>
                <a:cs typeface="Aharoni" pitchFamily="2" charset="-79"/>
              </a:rPr>
              <a:t>  Prolapsus hémorroïdaire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14414" y="500042"/>
            <a:ext cx="5763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Conséquences d’une constipation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928662" y="1214422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Maladie des laxatif</a:t>
            </a:r>
            <a:r>
              <a:rPr lang="fr-FR" sz="3200" b="1" dirty="0" smtClean="0">
                <a:solidFill>
                  <a:srgbClr val="FF0000"/>
                </a:solidFill>
              </a:rPr>
              <a:t>s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500034" y="2000240"/>
            <a:ext cx="7143800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500" dirty="0" smtClean="0">
                <a:latin typeface="Aharoni" pitchFamily="2" charset="-79"/>
                <a:cs typeface="Aharoni" pitchFamily="2" charset="-79"/>
              </a:rPr>
              <a:t>Colopathie organique rare; réversible</a:t>
            </a:r>
          </a:p>
          <a:p>
            <a:pPr>
              <a:lnSpc>
                <a:spcPct val="80000"/>
              </a:lnSpc>
            </a:pPr>
            <a:endParaRPr lang="fr-FR" sz="2500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fr-FR" sz="2500" dirty="0" smtClean="0">
                <a:latin typeface="Aharoni" pitchFamily="2" charset="-79"/>
                <a:cs typeface="Aharoni" pitchFamily="2" charset="-79"/>
              </a:rPr>
              <a:t>Les laxatifs (stimulants ++)  au long cours … </a:t>
            </a:r>
          </a:p>
          <a:p>
            <a:pPr>
              <a:lnSpc>
                <a:spcPct val="80000"/>
              </a:lnSpc>
              <a:buNone/>
            </a:pPr>
            <a:endParaRPr lang="fr-FR" sz="2500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  <a:buNone/>
            </a:pPr>
            <a:r>
              <a:rPr lang="fr-FR" sz="2500" dirty="0" smtClean="0">
                <a:latin typeface="Aharoni" pitchFamily="2" charset="-79"/>
                <a:cs typeface="Aharoni" pitchFamily="2" charset="-79"/>
              </a:rPr>
              <a:t> Atteinte muqueuse   Risque d’</a:t>
            </a:r>
            <a:r>
              <a:rPr lang="fr-FR" sz="2500" dirty="0" err="1" smtClean="0">
                <a:latin typeface="Aharoni" pitchFamily="2" charset="-79"/>
                <a:cs typeface="Aharoni" pitchFamily="2" charset="-79"/>
              </a:rPr>
              <a:t>hypoKaliemie</a:t>
            </a:r>
            <a:endParaRPr lang="fr-FR" sz="2500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2" descr="C:\Users\PC2\Desktop\CONSTIPATION\images\melanose-c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43300"/>
            <a:ext cx="77978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8371" name="Picture 3" descr="C:\Users\PC2\Desktop\CONSTIPATION\images\slide_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6999"/>
            <a:ext cx="8748000" cy="6561001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2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Fécalome et fausse diarrhée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857364"/>
            <a:ext cx="8858280" cy="5286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3" pitchFamily="18" charset="2"/>
              <a:buChar char=""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Matières s’accumulent dans sigmoïde d’où formation d’1 obstacle très dur</a:t>
            </a:r>
            <a:r>
              <a:rPr lang="fr-FR" sz="2600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12293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C2D71200-67F9-4648-963A-1116CBF45AE4}" type="slidenum">
              <a:rPr lang="fr-FR"/>
              <a:pPr/>
              <a:t>24</a:t>
            </a:fld>
            <a:endParaRPr lang="fr-FR" dirty="0"/>
          </a:p>
        </p:txBody>
      </p:sp>
      <p:pic>
        <p:nvPicPr>
          <p:cNvPr id="7" name="Picture 2" descr="https://www.fairview.org/fv/groups/public/documents/images/254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76879"/>
            <a:ext cx="5148000" cy="3981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2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Fécalome et fausse diarrhée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571588"/>
            <a:ext cx="6286512" cy="5286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sz="2600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  <a:buFont typeface="Wingdings 3" pitchFamily="18" charset="2"/>
              <a:buChar char=""/>
            </a:pPr>
            <a:r>
              <a:rPr lang="fr-FR" sz="2600" dirty="0" smtClean="0">
                <a:latin typeface="Aharoni" pitchFamily="2" charset="-79"/>
                <a:cs typeface="Aharoni" pitchFamily="2" charset="-79"/>
              </a:rPr>
              <a:t>Stagnation des matières =</a:t>
            </a:r>
          </a:p>
          <a:p>
            <a:pPr>
              <a:lnSpc>
                <a:spcPct val="90000"/>
              </a:lnSpc>
              <a:buNone/>
            </a:pPr>
            <a:r>
              <a:rPr lang="fr-FR" sz="2600" dirty="0" smtClean="0">
                <a:latin typeface="Aharoni" pitchFamily="2" charset="-79"/>
                <a:cs typeface="Aharoni" pitchFamily="2" charset="-79"/>
              </a:rPr>
              <a:t>   irritation muqueuse avec hypersécrétion réactionnelle.</a:t>
            </a:r>
          </a:p>
          <a:p>
            <a:pPr>
              <a:lnSpc>
                <a:spcPct val="90000"/>
              </a:lnSpc>
              <a:buNone/>
            </a:pPr>
            <a:r>
              <a:rPr lang="fr-FR" sz="2600" dirty="0" smtClean="0">
                <a:latin typeface="Aharoni" pitchFamily="2" charset="-79"/>
                <a:cs typeface="Aharoni" pitchFamily="2" charset="-79"/>
              </a:rPr>
              <a:t>   Patient évacue liquide parfois glaireux … qu’il expose comme</a:t>
            </a:r>
          </a:p>
          <a:p>
            <a:pPr>
              <a:lnSpc>
                <a:spcPct val="90000"/>
              </a:lnSpc>
              <a:buNone/>
            </a:pPr>
            <a:r>
              <a:rPr lang="fr-FR" sz="2600" dirty="0" smtClean="0">
                <a:latin typeface="Aharoni" pitchFamily="2" charset="-79"/>
                <a:cs typeface="Aharoni" pitchFamily="2" charset="-79"/>
              </a:rPr>
              <a:t>    étant une « diarrhée » !!!</a:t>
            </a:r>
          </a:p>
          <a:p>
            <a:pPr>
              <a:lnSpc>
                <a:spcPct val="90000"/>
              </a:lnSpc>
              <a:buFont typeface="Wingdings 3" pitchFamily="18" charset="2"/>
              <a:buChar char=""/>
            </a:pPr>
            <a:endParaRPr lang="fr-FR" sz="2600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  <a:buFont typeface="Wingdings 3" pitchFamily="18" charset="2"/>
              <a:buChar char=""/>
            </a:pPr>
            <a:r>
              <a:rPr lang="fr-FR" sz="2600" dirty="0" smtClean="0">
                <a:latin typeface="Aharoni" pitchFamily="2" charset="-79"/>
                <a:cs typeface="Aharoni" pitchFamily="2" charset="-79"/>
              </a:rPr>
              <a:t>TTT : laxatifs osmotiques, </a:t>
            </a:r>
          </a:p>
          <a:p>
            <a:pPr>
              <a:lnSpc>
                <a:spcPct val="90000"/>
              </a:lnSpc>
              <a:buNone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fr-FR" sz="2600" dirty="0" smtClean="0">
                <a:latin typeface="Aharoni" pitchFamily="2" charset="-79"/>
                <a:cs typeface="Aharoni" pitchFamily="2" charset="-79"/>
              </a:rPr>
              <a:t>voire de contact et si nécessaire,</a:t>
            </a:r>
          </a:p>
          <a:p>
            <a:pPr>
              <a:lnSpc>
                <a:spcPct val="90000"/>
              </a:lnSpc>
              <a:buNone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fr-FR" sz="2600" dirty="0" smtClean="0">
                <a:latin typeface="Aharoni" pitchFamily="2" charset="-79"/>
                <a:cs typeface="Aharoni" pitchFamily="2" charset="-79"/>
              </a:rPr>
              <a:t> morcellement au doigt…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12293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C2D71200-67F9-4648-963A-1116CBF45AE4}" type="slidenum">
              <a:rPr lang="fr-FR"/>
              <a:pPr/>
              <a:t>25</a:t>
            </a:fld>
            <a:endParaRPr lang="fr-FR" dirty="0"/>
          </a:p>
        </p:txBody>
      </p:sp>
      <p:pic>
        <p:nvPicPr>
          <p:cNvPr id="59397" name="Picture 5" descr="C:\Users\PC2\Desktop\CONSTIPATION\Capturebvbv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14488"/>
            <a:ext cx="3600000" cy="3889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57158" y="857232"/>
            <a:ext cx="8786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L'incontinence anale :</a:t>
            </a:r>
          </a:p>
          <a:p>
            <a:endParaRPr lang="fr-FR" sz="36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les  efforts de poussées excessifs peuvent entraîner une altération et une descente du </a:t>
            </a:r>
            <a:r>
              <a:rPr lang="fr-FR" sz="2800" u="sng" dirty="0" smtClean="0">
                <a:latin typeface="Aharoni" pitchFamily="2" charset="-79"/>
                <a:cs typeface="Aharoni" pitchFamily="2" charset="-79"/>
                <a:hlinkClick r:id="rId2"/>
              </a:rPr>
              <a:t>périnée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.</a:t>
            </a:r>
            <a:endParaRPr lang="fr-FR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23234" name="Picture 2" descr="http://www.frontiersin.org/files/Articles/83550/fmed-01-00005-HTML/image_m/fmed-01-00005-g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054410"/>
            <a:ext cx="6000760" cy="380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IDENTIFIER UNE CONSTIPATION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711325"/>
            <a:ext cx="8229600" cy="393225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fr-FR" sz="2400" dirty="0" smtClean="0"/>
              <a:t>			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Interrogatoire+++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400" dirty="0" smtClean="0"/>
          </a:p>
          <a:p>
            <a:pPr>
              <a:lnSpc>
                <a:spcPct val="80000"/>
              </a:lnSpc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Caractère chronique.</a:t>
            </a:r>
          </a:p>
          <a:p>
            <a:pPr>
              <a:lnSpc>
                <a:spcPct val="80000"/>
              </a:lnSpc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Signes de 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dyschésie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(1/3 des constipés)</a:t>
            </a:r>
          </a:p>
          <a:p>
            <a:pPr>
              <a:lnSpc>
                <a:spcPct val="80000"/>
              </a:lnSpc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Habitudes alimentaires.</a:t>
            </a:r>
          </a:p>
          <a:p>
            <a:pPr>
              <a:lnSpc>
                <a:spcPct val="80000"/>
              </a:lnSpc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Facteurs déclenchant, 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Médicaments</a:t>
            </a:r>
          </a:p>
          <a:p>
            <a:pPr>
              <a:lnSpc>
                <a:spcPct val="80000"/>
              </a:lnSpc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Signes d’alertes et ATCD familiaux</a:t>
            </a:r>
            <a:endParaRPr lang="fr-FR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ATCD obstétricaux et chirurgicaux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Symptômes 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extra-digestifs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1600" dirty="0" smtClean="0">
                <a:latin typeface="Aharoni" pitchFamily="2" charset="-79"/>
                <a:cs typeface="Aharoni" pitchFamily="2" charset="-79"/>
              </a:rPr>
              <a:t>(neurologiques, endocriniens)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Signes 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urinaires / gynécologiques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18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1800" b="1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123906" name="Picture 2" descr="http://l-ecole-a-la-maison.com/wp-content/uploads/2012/12/inspect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928670"/>
            <a:ext cx="2143125" cy="2143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7158" y="564357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fr-FR" dirty="0" smtClean="0"/>
          </a:p>
          <a:p>
            <a:pPr>
              <a:lnSpc>
                <a:spcPct val="80000"/>
              </a:lnSpc>
              <a:defRPr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Retentissement sur la </a:t>
            </a:r>
            <a:r>
              <a:rPr lang="fr-FR" sz="3200" b="1" dirty="0" smtClean="0">
                <a:latin typeface="Aharoni" pitchFamily="2" charset="-79"/>
                <a:cs typeface="Aharoni" pitchFamily="2" charset="-79"/>
              </a:rPr>
              <a:t>qualité de 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1643050"/>
            <a:ext cx="507209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PROCTOLOGIQUE+++</a:t>
            </a:r>
            <a:r>
              <a:rPr lang="fr-F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fr-F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endParaRPr lang="fr-FR" sz="3200" b="1" i="1" u="sng" dirty="0" smtClean="0"/>
          </a:p>
        </p:txBody>
      </p:sp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>
          <a:xfrm>
            <a:off x="0" y="3429000"/>
            <a:ext cx="8229600" cy="48074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smtClean="0">
                <a:latin typeface="Aharoni" pitchFamily="2" charset="-79"/>
                <a:cs typeface="Aharoni" pitchFamily="2" charset="-79"/>
              </a:rPr>
              <a:t>Marge anale: 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fissure, hémorroïdes</a:t>
            </a:r>
          </a:p>
          <a:p>
            <a:pPr>
              <a:defRPr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3600" b="1" dirty="0" smtClean="0">
                <a:latin typeface="Aharoni" pitchFamily="2" charset="-79"/>
                <a:cs typeface="Aharoni" pitchFamily="2" charset="-79"/>
              </a:rPr>
              <a:t>Toucher ano rectal+++</a:t>
            </a:r>
          </a:p>
          <a:p>
            <a:pPr>
              <a:buNone/>
              <a:defRPr/>
            </a:pPr>
            <a:endParaRPr lang="fr-FR" sz="3600" b="1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  <a:defRPr/>
            </a:pPr>
            <a:endParaRPr lang="fr-FR" sz="3600" b="1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  <a:defRPr/>
            </a:pPr>
            <a:r>
              <a:rPr lang="fr-FR" dirty="0" smtClean="0"/>
              <a:t/>
            </a:r>
            <a:br>
              <a:rPr lang="fr-FR" dirty="0" smtClean="0"/>
            </a:br>
            <a:endParaRPr lang="fr-FR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8436" name="AutoShape 8" descr="anus-examina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8437" name="AutoShape 10" descr="anus-examina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30061" name="Rectangle 13"/>
          <p:cNvSpPr>
            <a:spLocks noRot="1" noChangeArrowheads="1"/>
          </p:cNvSpPr>
          <p:nvPr/>
        </p:nvSpPr>
        <p:spPr bwMode="auto">
          <a:xfrm>
            <a:off x="0" y="357166"/>
            <a:ext cx="4643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Examen physique </a:t>
            </a:r>
            <a:endParaRPr lang="fr-F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2994" name="AutoShape 2" descr="Résultat de recherche d'images pour &quot;examen proctolog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12996" name="AutoShape 4" descr="Résultat de recherche d'images pour &quot;examen proctolog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12998" name="Picture 6" descr="http://www.proctologue-rennes.fr/s/cc_images/teaserbox_7410034.jpg?t=1416831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1" y="349065"/>
            <a:ext cx="4313543" cy="2248161"/>
          </a:xfrm>
          <a:prstGeom prst="rect">
            <a:avLst/>
          </a:prstGeom>
          <a:noFill/>
        </p:spPr>
      </p:pic>
      <p:pic>
        <p:nvPicPr>
          <p:cNvPr id="14" name="Picture 3" descr="melun1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61798"/>
            <a:ext cx="3500430" cy="259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QUELLES EXPLORATIONS PROPOSER?</a:t>
            </a: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2133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Biologie</a:t>
            </a:r>
          </a:p>
          <a:p>
            <a:pPr eaLnBrk="1" hangingPunct="1"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Coloscopie</a:t>
            </a:r>
          </a:p>
          <a:p>
            <a:pPr eaLnBrk="1" hangingPunct="1">
              <a:defRPr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Temps de transit colique</a:t>
            </a:r>
          </a:p>
          <a:p>
            <a:pPr eaLnBrk="1" hangingPunct="1"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Manométrie ano-rectale</a:t>
            </a:r>
          </a:p>
          <a:p>
            <a:pPr eaLnBrk="1" hangingPunct="1"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Défécographie,</a:t>
            </a:r>
          </a:p>
          <a:p>
            <a:pPr eaLnBrk="1" hangingPunct="1"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 IRM dynamique .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200706" name="Picture 2" descr="http://i-cms.journaldesfemmes.com/image_cms/original/313547-schema-du-systeme-digestif-et-de-l-append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424" y="1214422"/>
            <a:ext cx="3521576" cy="3505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= définition…. ……….pratique</a:t>
            </a:r>
            <a:endParaRPr lang="fr-F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4570" t="37987" r="17969" b="10390"/>
          <a:stretch>
            <a:fillRect/>
          </a:stretch>
        </p:blipFill>
        <p:spPr bwMode="auto">
          <a:xfrm>
            <a:off x="0" y="1746918"/>
            <a:ext cx="9144000" cy="523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QUELLES EXPLORATIONS PROPOSER?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58" y="2571744"/>
            <a:ext cx="8229600" cy="550070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Indiqué si</a:t>
            </a:r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lvl="1"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Interrogatoire et examen faisant suspecter une pathologie 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organique.</a:t>
            </a:r>
          </a:p>
          <a:p>
            <a:pPr lvl="1"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 Pas de réponse à un traitement adapté</a:t>
            </a: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 lvl="1" eaLnBrk="1" hangingPunct="1">
              <a:buNone/>
              <a:defRPr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NFS, glycémie, TSH, calcémie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0" y="1357298"/>
            <a:ext cx="8229600" cy="2000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Biologie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fr-FR" sz="2600" b="1" i="0" u="sng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Pas d’indication en première intention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500174"/>
            <a:ext cx="79296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       COLOSCOPIE</a:t>
            </a:r>
            <a:endParaRPr lang="fr-FR" sz="2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endParaRPr lang="fr-FR" sz="2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Elle n’est pas nécessaire chez tous les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patients consultant pour une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constipation chronique.</a:t>
            </a:r>
          </a:p>
          <a:p>
            <a:pPr>
              <a:buFont typeface="Arial" pitchFamily="34" charset="0"/>
              <a:buChar char="•"/>
              <a:defRPr/>
            </a:pPr>
            <a:endParaRPr lang="fr-FR" sz="32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928670"/>
            <a:ext cx="7404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QUELLES EXPLORATIONS PROPOSER?</a:t>
            </a:r>
            <a:endParaRPr lang="fr-FR" sz="3200" dirty="0"/>
          </a:p>
        </p:txBody>
      </p:sp>
      <p:pic>
        <p:nvPicPr>
          <p:cNvPr id="102404" name="Picture 4" descr="https://www.autorites-valeurs-mobilieres.ca/uploadedImages/General/images/Red%20Flag.jpg?n=4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62414"/>
            <a:ext cx="2595586" cy="2595586"/>
          </a:xfrm>
          <a:prstGeom prst="rect">
            <a:avLst/>
          </a:prstGeom>
          <a:noFill/>
        </p:spPr>
      </p:pic>
      <p:pic>
        <p:nvPicPr>
          <p:cNvPr id="195586" name="Picture 2" descr="http://eurekasante.vidal.fr/files/content/images/vidal/maladies/530612521-colosc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643050"/>
            <a:ext cx="2428892" cy="2364122"/>
          </a:xfrm>
          <a:prstGeom prst="rect">
            <a:avLst/>
          </a:prstGeom>
          <a:noFill/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28596" y="3429000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</a:t>
            </a:r>
            <a:endParaRPr lang="fr-FR" sz="32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Indiqué si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:</a:t>
            </a: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Constipation récente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Age&gt;50 ans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ATCD familial de cancer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Sang dans les selles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Altération de l’état général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QUELLES EXPLORATIONS PROPOSER?</a:t>
            </a:r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571612"/>
            <a:ext cx="8229600" cy="4525962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Temps de transit colique</a:t>
            </a:r>
          </a:p>
          <a:p>
            <a:pPr eaLnBrk="1" hangingPunct="1">
              <a:defRPr/>
            </a:pPr>
            <a:endParaRPr lang="fr-FR" sz="2800" dirty="0" smtClean="0"/>
          </a:p>
          <a:p>
            <a:pPr eaLnBrk="1" hangingPunct="1"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Peu d’intérêt en pratique</a:t>
            </a:r>
          </a:p>
          <a:p>
            <a:pPr eaLnBrk="1" hangingPunct="1"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Peu sensible (38-80%)</a:t>
            </a:r>
          </a:p>
          <a:p>
            <a:pPr eaLnBrk="1" hangingPunct="1"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Confirme une constipation</a:t>
            </a:r>
          </a:p>
          <a:p>
            <a:pPr eaLnBrk="1" hangingPunct="1">
              <a:buNone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de transit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194562" name="Picture 2" descr="http://images.slideplayer.fr/1/481316/slides/slide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643182"/>
            <a:ext cx="4429124" cy="3321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C:\Users\PC2\Desktop\CONSTIPATION\jjjj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7966"/>
            <a:ext cx="9180000" cy="5583827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71670" y="785794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Temps de transit colique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33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QUELLES EXPLORATIONS PROPOSER?</a:t>
            </a:r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268413"/>
            <a:ext cx="8785225" cy="3375033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Manométrie anorectale</a:t>
            </a:r>
          </a:p>
          <a:p>
            <a:pPr algn="ctr">
              <a:defRPr/>
            </a:pPr>
            <a:r>
              <a:rPr lang="fr-FR" sz="2800" dirty="0" smtClean="0"/>
              <a:t> 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Exploration </a:t>
            </a:r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fonctionnelle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 de la dyschésie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Confirme la dyschésie: asynergie abdomino-pelvienne</a:t>
            </a:r>
          </a:p>
          <a:p>
            <a:pPr eaLnBrk="1" hangingPunct="1">
              <a:buNone/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eaLnBrk="1" hangingPunct="1">
              <a:buNone/>
              <a:defRPr/>
            </a:pPr>
            <a:endParaRPr lang="en-US" sz="2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27652" name="Picture 7" descr="c66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886481"/>
            <a:ext cx="4399090" cy="297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96975"/>
            <a:ext cx="2693988" cy="400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76600" y="3573463"/>
            <a:ext cx="106363" cy="195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16238" y="2582863"/>
            <a:ext cx="771525" cy="990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765675" y="5470525"/>
            <a:ext cx="12731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737100" y="5775325"/>
            <a:ext cx="3729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737100" y="6156325"/>
            <a:ext cx="3730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276600" y="5516563"/>
            <a:ext cx="1866900" cy="841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276600" y="3789363"/>
            <a:ext cx="114300" cy="203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276600" y="4221163"/>
            <a:ext cx="114300" cy="203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276600" y="4724400"/>
            <a:ext cx="114300" cy="203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286116" y="5500702"/>
            <a:ext cx="176371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276600" y="5516563"/>
            <a:ext cx="185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5067300" y="5516563"/>
            <a:ext cx="1881188" cy="1220787"/>
          </a:xfrm>
          <a:custGeom>
            <a:avLst/>
            <a:gdLst>
              <a:gd name="T0" fmla="*/ 21 w 1185"/>
              <a:gd name="T1" fmla="*/ 22 h 769"/>
              <a:gd name="T2" fmla="*/ 0 w 1185"/>
              <a:gd name="T3" fmla="*/ 64 h 769"/>
              <a:gd name="T4" fmla="*/ 0 w 1185"/>
              <a:gd name="T5" fmla="*/ 107 h 769"/>
              <a:gd name="T6" fmla="*/ 11 w 1185"/>
              <a:gd name="T7" fmla="*/ 150 h 769"/>
              <a:gd name="T8" fmla="*/ 21 w 1185"/>
              <a:gd name="T9" fmla="*/ 192 h 769"/>
              <a:gd name="T10" fmla="*/ 64 w 1185"/>
              <a:gd name="T11" fmla="*/ 182 h 769"/>
              <a:gd name="T12" fmla="*/ 107 w 1185"/>
              <a:gd name="T13" fmla="*/ 182 h 769"/>
              <a:gd name="T14" fmla="*/ 139 w 1185"/>
              <a:gd name="T15" fmla="*/ 224 h 769"/>
              <a:gd name="T16" fmla="*/ 160 w 1185"/>
              <a:gd name="T17" fmla="*/ 267 h 769"/>
              <a:gd name="T18" fmla="*/ 181 w 1185"/>
              <a:gd name="T19" fmla="*/ 310 h 769"/>
              <a:gd name="T20" fmla="*/ 245 w 1185"/>
              <a:gd name="T21" fmla="*/ 384 h 769"/>
              <a:gd name="T22" fmla="*/ 288 w 1185"/>
              <a:gd name="T23" fmla="*/ 406 h 769"/>
              <a:gd name="T24" fmla="*/ 352 w 1185"/>
              <a:gd name="T25" fmla="*/ 427 h 769"/>
              <a:gd name="T26" fmla="*/ 427 w 1185"/>
              <a:gd name="T27" fmla="*/ 438 h 769"/>
              <a:gd name="T28" fmla="*/ 480 w 1185"/>
              <a:gd name="T29" fmla="*/ 438 h 769"/>
              <a:gd name="T30" fmla="*/ 523 w 1185"/>
              <a:gd name="T31" fmla="*/ 438 h 769"/>
              <a:gd name="T32" fmla="*/ 565 w 1185"/>
              <a:gd name="T33" fmla="*/ 459 h 769"/>
              <a:gd name="T34" fmla="*/ 597 w 1185"/>
              <a:gd name="T35" fmla="*/ 491 h 769"/>
              <a:gd name="T36" fmla="*/ 640 w 1185"/>
              <a:gd name="T37" fmla="*/ 512 h 769"/>
              <a:gd name="T38" fmla="*/ 672 w 1185"/>
              <a:gd name="T39" fmla="*/ 544 h 769"/>
              <a:gd name="T40" fmla="*/ 704 w 1185"/>
              <a:gd name="T41" fmla="*/ 587 h 769"/>
              <a:gd name="T42" fmla="*/ 736 w 1185"/>
              <a:gd name="T43" fmla="*/ 619 h 769"/>
              <a:gd name="T44" fmla="*/ 789 w 1185"/>
              <a:gd name="T45" fmla="*/ 651 h 769"/>
              <a:gd name="T46" fmla="*/ 821 w 1185"/>
              <a:gd name="T47" fmla="*/ 683 h 769"/>
              <a:gd name="T48" fmla="*/ 885 w 1185"/>
              <a:gd name="T49" fmla="*/ 726 h 769"/>
              <a:gd name="T50" fmla="*/ 939 w 1185"/>
              <a:gd name="T51" fmla="*/ 768 h 769"/>
              <a:gd name="T52" fmla="*/ 981 w 1185"/>
              <a:gd name="T53" fmla="*/ 768 h 769"/>
              <a:gd name="T54" fmla="*/ 1024 w 1185"/>
              <a:gd name="T55" fmla="*/ 758 h 769"/>
              <a:gd name="T56" fmla="*/ 1067 w 1185"/>
              <a:gd name="T57" fmla="*/ 747 h 769"/>
              <a:gd name="T58" fmla="*/ 1109 w 1185"/>
              <a:gd name="T59" fmla="*/ 726 h 769"/>
              <a:gd name="T60" fmla="*/ 1152 w 1185"/>
              <a:gd name="T61" fmla="*/ 694 h 769"/>
              <a:gd name="T62" fmla="*/ 1184 w 1185"/>
              <a:gd name="T63" fmla="*/ 662 h 769"/>
              <a:gd name="T64" fmla="*/ 1184 w 1185"/>
              <a:gd name="T65" fmla="*/ 662 h 7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85"/>
              <a:gd name="T100" fmla="*/ 0 h 769"/>
              <a:gd name="T101" fmla="*/ 1185 w 1185"/>
              <a:gd name="T102" fmla="*/ 769 h 7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85" h="769">
                <a:moveTo>
                  <a:pt x="32" y="0"/>
                </a:moveTo>
                <a:lnTo>
                  <a:pt x="21" y="22"/>
                </a:lnTo>
                <a:lnTo>
                  <a:pt x="11" y="43"/>
                </a:lnTo>
                <a:lnTo>
                  <a:pt x="0" y="64"/>
                </a:lnTo>
                <a:lnTo>
                  <a:pt x="0" y="86"/>
                </a:lnTo>
                <a:lnTo>
                  <a:pt x="0" y="107"/>
                </a:lnTo>
                <a:lnTo>
                  <a:pt x="0" y="128"/>
                </a:lnTo>
                <a:lnTo>
                  <a:pt x="11" y="150"/>
                </a:lnTo>
                <a:lnTo>
                  <a:pt x="11" y="171"/>
                </a:lnTo>
                <a:lnTo>
                  <a:pt x="21" y="192"/>
                </a:lnTo>
                <a:lnTo>
                  <a:pt x="43" y="192"/>
                </a:lnTo>
                <a:lnTo>
                  <a:pt x="64" y="182"/>
                </a:lnTo>
                <a:lnTo>
                  <a:pt x="85" y="182"/>
                </a:lnTo>
                <a:lnTo>
                  <a:pt x="107" y="182"/>
                </a:lnTo>
                <a:lnTo>
                  <a:pt x="128" y="203"/>
                </a:lnTo>
                <a:lnTo>
                  <a:pt x="139" y="224"/>
                </a:lnTo>
                <a:lnTo>
                  <a:pt x="149" y="246"/>
                </a:lnTo>
                <a:lnTo>
                  <a:pt x="160" y="267"/>
                </a:lnTo>
                <a:lnTo>
                  <a:pt x="171" y="288"/>
                </a:lnTo>
                <a:lnTo>
                  <a:pt x="181" y="310"/>
                </a:lnTo>
                <a:lnTo>
                  <a:pt x="213" y="363"/>
                </a:lnTo>
                <a:lnTo>
                  <a:pt x="245" y="384"/>
                </a:lnTo>
                <a:lnTo>
                  <a:pt x="267" y="395"/>
                </a:lnTo>
                <a:lnTo>
                  <a:pt x="288" y="406"/>
                </a:lnTo>
                <a:lnTo>
                  <a:pt x="320" y="416"/>
                </a:lnTo>
                <a:lnTo>
                  <a:pt x="352" y="427"/>
                </a:lnTo>
                <a:lnTo>
                  <a:pt x="395" y="438"/>
                </a:lnTo>
                <a:lnTo>
                  <a:pt x="427" y="438"/>
                </a:lnTo>
                <a:lnTo>
                  <a:pt x="459" y="438"/>
                </a:lnTo>
                <a:lnTo>
                  <a:pt x="480" y="438"/>
                </a:lnTo>
                <a:lnTo>
                  <a:pt x="501" y="438"/>
                </a:lnTo>
                <a:lnTo>
                  <a:pt x="523" y="438"/>
                </a:lnTo>
                <a:lnTo>
                  <a:pt x="544" y="448"/>
                </a:lnTo>
                <a:lnTo>
                  <a:pt x="565" y="459"/>
                </a:lnTo>
                <a:lnTo>
                  <a:pt x="587" y="470"/>
                </a:lnTo>
                <a:lnTo>
                  <a:pt x="597" y="491"/>
                </a:lnTo>
                <a:lnTo>
                  <a:pt x="619" y="502"/>
                </a:lnTo>
                <a:lnTo>
                  <a:pt x="640" y="512"/>
                </a:lnTo>
                <a:lnTo>
                  <a:pt x="651" y="534"/>
                </a:lnTo>
                <a:lnTo>
                  <a:pt x="672" y="544"/>
                </a:lnTo>
                <a:lnTo>
                  <a:pt x="683" y="566"/>
                </a:lnTo>
                <a:lnTo>
                  <a:pt x="704" y="587"/>
                </a:lnTo>
                <a:lnTo>
                  <a:pt x="725" y="598"/>
                </a:lnTo>
                <a:lnTo>
                  <a:pt x="736" y="619"/>
                </a:lnTo>
                <a:lnTo>
                  <a:pt x="757" y="630"/>
                </a:lnTo>
                <a:lnTo>
                  <a:pt x="789" y="651"/>
                </a:lnTo>
                <a:lnTo>
                  <a:pt x="800" y="672"/>
                </a:lnTo>
                <a:lnTo>
                  <a:pt x="821" y="683"/>
                </a:lnTo>
                <a:lnTo>
                  <a:pt x="843" y="694"/>
                </a:lnTo>
                <a:lnTo>
                  <a:pt x="885" y="726"/>
                </a:lnTo>
                <a:lnTo>
                  <a:pt x="917" y="747"/>
                </a:lnTo>
                <a:lnTo>
                  <a:pt x="939" y="768"/>
                </a:lnTo>
                <a:lnTo>
                  <a:pt x="960" y="768"/>
                </a:lnTo>
                <a:lnTo>
                  <a:pt x="981" y="768"/>
                </a:lnTo>
                <a:lnTo>
                  <a:pt x="1003" y="758"/>
                </a:lnTo>
                <a:lnTo>
                  <a:pt x="1024" y="758"/>
                </a:lnTo>
                <a:lnTo>
                  <a:pt x="1045" y="758"/>
                </a:lnTo>
                <a:lnTo>
                  <a:pt x="1067" y="747"/>
                </a:lnTo>
                <a:lnTo>
                  <a:pt x="1088" y="736"/>
                </a:lnTo>
                <a:lnTo>
                  <a:pt x="1109" y="726"/>
                </a:lnTo>
                <a:lnTo>
                  <a:pt x="1131" y="704"/>
                </a:lnTo>
                <a:lnTo>
                  <a:pt x="1152" y="694"/>
                </a:lnTo>
                <a:lnTo>
                  <a:pt x="1173" y="683"/>
                </a:lnTo>
                <a:lnTo>
                  <a:pt x="1184" y="662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5076825" y="5589588"/>
            <a:ext cx="1812925" cy="746125"/>
          </a:xfrm>
          <a:custGeom>
            <a:avLst/>
            <a:gdLst>
              <a:gd name="T0" fmla="*/ 0 w 1142"/>
              <a:gd name="T1" fmla="*/ 0 h 470"/>
              <a:gd name="T2" fmla="*/ 32 w 1142"/>
              <a:gd name="T3" fmla="*/ 21 h 470"/>
              <a:gd name="T4" fmla="*/ 53 w 1142"/>
              <a:gd name="T5" fmla="*/ 43 h 470"/>
              <a:gd name="T6" fmla="*/ 85 w 1142"/>
              <a:gd name="T7" fmla="*/ 53 h 470"/>
              <a:gd name="T8" fmla="*/ 117 w 1142"/>
              <a:gd name="T9" fmla="*/ 85 h 470"/>
              <a:gd name="T10" fmla="*/ 160 w 1142"/>
              <a:gd name="T11" fmla="*/ 96 h 470"/>
              <a:gd name="T12" fmla="*/ 181 w 1142"/>
              <a:gd name="T13" fmla="*/ 107 h 470"/>
              <a:gd name="T14" fmla="*/ 203 w 1142"/>
              <a:gd name="T15" fmla="*/ 117 h 470"/>
              <a:gd name="T16" fmla="*/ 224 w 1142"/>
              <a:gd name="T17" fmla="*/ 128 h 470"/>
              <a:gd name="T18" fmla="*/ 245 w 1142"/>
              <a:gd name="T19" fmla="*/ 128 h 470"/>
              <a:gd name="T20" fmla="*/ 277 w 1142"/>
              <a:gd name="T21" fmla="*/ 149 h 470"/>
              <a:gd name="T22" fmla="*/ 299 w 1142"/>
              <a:gd name="T23" fmla="*/ 171 h 470"/>
              <a:gd name="T24" fmla="*/ 320 w 1142"/>
              <a:gd name="T25" fmla="*/ 192 h 470"/>
              <a:gd name="T26" fmla="*/ 341 w 1142"/>
              <a:gd name="T27" fmla="*/ 213 h 470"/>
              <a:gd name="T28" fmla="*/ 352 w 1142"/>
              <a:gd name="T29" fmla="*/ 235 h 470"/>
              <a:gd name="T30" fmla="*/ 373 w 1142"/>
              <a:gd name="T31" fmla="*/ 245 h 470"/>
              <a:gd name="T32" fmla="*/ 395 w 1142"/>
              <a:gd name="T33" fmla="*/ 256 h 470"/>
              <a:gd name="T34" fmla="*/ 427 w 1142"/>
              <a:gd name="T35" fmla="*/ 277 h 470"/>
              <a:gd name="T36" fmla="*/ 448 w 1142"/>
              <a:gd name="T37" fmla="*/ 288 h 470"/>
              <a:gd name="T38" fmla="*/ 480 w 1142"/>
              <a:gd name="T39" fmla="*/ 299 h 470"/>
              <a:gd name="T40" fmla="*/ 501 w 1142"/>
              <a:gd name="T41" fmla="*/ 299 h 470"/>
              <a:gd name="T42" fmla="*/ 523 w 1142"/>
              <a:gd name="T43" fmla="*/ 309 h 470"/>
              <a:gd name="T44" fmla="*/ 544 w 1142"/>
              <a:gd name="T45" fmla="*/ 309 h 470"/>
              <a:gd name="T46" fmla="*/ 565 w 1142"/>
              <a:gd name="T47" fmla="*/ 309 h 470"/>
              <a:gd name="T48" fmla="*/ 587 w 1142"/>
              <a:gd name="T49" fmla="*/ 320 h 470"/>
              <a:gd name="T50" fmla="*/ 608 w 1142"/>
              <a:gd name="T51" fmla="*/ 320 h 470"/>
              <a:gd name="T52" fmla="*/ 640 w 1142"/>
              <a:gd name="T53" fmla="*/ 320 h 470"/>
              <a:gd name="T54" fmla="*/ 661 w 1142"/>
              <a:gd name="T55" fmla="*/ 331 h 470"/>
              <a:gd name="T56" fmla="*/ 693 w 1142"/>
              <a:gd name="T57" fmla="*/ 341 h 470"/>
              <a:gd name="T58" fmla="*/ 715 w 1142"/>
              <a:gd name="T59" fmla="*/ 341 h 470"/>
              <a:gd name="T60" fmla="*/ 736 w 1142"/>
              <a:gd name="T61" fmla="*/ 352 h 470"/>
              <a:gd name="T62" fmla="*/ 747 w 1142"/>
              <a:gd name="T63" fmla="*/ 373 h 470"/>
              <a:gd name="T64" fmla="*/ 768 w 1142"/>
              <a:gd name="T65" fmla="*/ 384 h 470"/>
              <a:gd name="T66" fmla="*/ 800 w 1142"/>
              <a:gd name="T67" fmla="*/ 395 h 470"/>
              <a:gd name="T68" fmla="*/ 821 w 1142"/>
              <a:gd name="T69" fmla="*/ 416 h 470"/>
              <a:gd name="T70" fmla="*/ 843 w 1142"/>
              <a:gd name="T71" fmla="*/ 427 h 470"/>
              <a:gd name="T72" fmla="*/ 864 w 1142"/>
              <a:gd name="T73" fmla="*/ 437 h 470"/>
              <a:gd name="T74" fmla="*/ 885 w 1142"/>
              <a:gd name="T75" fmla="*/ 448 h 470"/>
              <a:gd name="T76" fmla="*/ 907 w 1142"/>
              <a:gd name="T77" fmla="*/ 459 h 470"/>
              <a:gd name="T78" fmla="*/ 928 w 1142"/>
              <a:gd name="T79" fmla="*/ 469 h 470"/>
              <a:gd name="T80" fmla="*/ 949 w 1142"/>
              <a:gd name="T81" fmla="*/ 469 h 470"/>
              <a:gd name="T82" fmla="*/ 971 w 1142"/>
              <a:gd name="T83" fmla="*/ 469 h 470"/>
              <a:gd name="T84" fmla="*/ 992 w 1142"/>
              <a:gd name="T85" fmla="*/ 469 h 470"/>
              <a:gd name="T86" fmla="*/ 1013 w 1142"/>
              <a:gd name="T87" fmla="*/ 459 h 470"/>
              <a:gd name="T88" fmla="*/ 1035 w 1142"/>
              <a:gd name="T89" fmla="*/ 448 h 470"/>
              <a:gd name="T90" fmla="*/ 1056 w 1142"/>
              <a:gd name="T91" fmla="*/ 437 h 470"/>
              <a:gd name="T92" fmla="*/ 1077 w 1142"/>
              <a:gd name="T93" fmla="*/ 437 h 470"/>
              <a:gd name="T94" fmla="*/ 1099 w 1142"/>
              <a:gd name="T95" fmla="*/ 437 h 470"/>
              <a:gd name="T96" fmla="*/ 1120 w 1142"/>
              <a:gd name="T97" fmla="*/ 427 h 470"/>
              <a:gd name="T98" fmla="*/ 1141 w 1142"/>
              <a:gd name="T99" fmla="*/ 427 h 47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142"/>
              <a:gd name="T151" fmla="*/ 0 h 470"/>
              <a:gd name="T152" fmla="*/ 1142 w 1142"/>
              <a:gd name="T153" fmla="*/ 470 h 47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142" h="470">
                <a:moveTo>
                  <a:pt x="0" y="0"/>
                </a:moveTo>
                <a:lnTo>
                  <a:pt x="32" y="21"/>
                </a:lnTo>
                <a:lnTo>
                  <a:pt x="53" y="43"/>
                </a:lnTo>
                <a:lnTo>
                  <a:pt x="85" y="53"/>
                </a:lnTo>
                <a:lnTo>
                  <a:pt x="117" y="85"/>
                </a:lnTo>
                <a:lnTo>
                  <a:pt x="160" y="96"/>
                </a:lnTo>
                <a:lnTo>
                  <a:pt x="181" y="107"/>
                </a:lnTo>
                <a:lnTo>
                  <a:pt x="203" y="117"/>
                </a:lnTo>
                <a:lnTo>
                  <a:pt x="224" y="128"/>
                </a:lnTo>
                <a:lnTo>
                  <a:pt x="245" y="128"/>
                </a:lnTo>
                <a:lnTo>
                  <a:pt x="277" y="149"/>
                </a:lnTo>
                <a:lnTo>
                  <a:pt x="299" y="171"/>
                </a:lnTo>
                <a:lnTo>
                  <a:pt x="320" y="192"/>
                </a:lnTo>
                <a:lnTo>
                  <a:pt x="341" y="213"/>
                </a:lnTo>
                <a:lnTo>
                  <a:pt x="352" y="235"/>
                </a:lnTo>
                <a:lnTo>
                  <a:pt x="373" y="245"/>
                </a:lnTo>
                <a:lnTo>
                  <a:pt x="395" y="256"/>
                </a:lnTo>
                <a:lnTo>
                  <a:pt x="427" y="277"/>
                </a:lnTo>
                <a:lnTo>
                  <a:pt x="448" y="288"/>
                </a:lnTo>
                <a:lnTo>
                  <a:pt x="480" y="299"/>
                </a:lnTo>
                <a:lnTo>
                  <a:pt x="501" y="299"/>
                </a:lnTo>
                <a:lnTo>
                  <a:pt x="523" y="309"/>
                </a:lnTo>
                <a:lnTo>
                  <a:pt x="544" y="309"/>
                </a:lnTo>
                <a:lnTo>
                  <a:pt x="565" y="309"/>
                </a:lnTo>
                <a:lnTo>
                  <a:pt x="587" y="320"/>
                </a:lnTo>
                <a:lnTo>
                  <a:pt x="608" y="320"/>
                </a:lnTo>
                <a:lnTo>
                  <a:pt x="640" y="320"/>
                </a:lnTo>
                <a:lnTo>
                  <a:pt x="661" y="331"/>
                </a:lnTo>
                <a:lnTo>
                  <a:pt x="693" y="341"/>
                </a:lnTo>
                <a:lnTo>
                  <a:pt x="715" y="341"/>
                </a:lnTo>
                <a:lnTo>
                  <a:pt x="736" y="352"/>
                </a:lnTo>
                <a:lnTo>
                  <a:pt x="747" y="373"/>
                </a:lnTo>
                <a:lnTo>
                  <a:pt x="768" y="384"/>
                </a:lnTo>
                <a:lnTo>
                  <a:pt x="800" y="395"/>
                </a:lnTo>
                <a:lnTo>
                  <a:pt x="821" y="416"/>
                </a:lnTo>
                <a:lnTo>
                  <a:pt x="843" y="427"/>
                </a:lnTo>
                <a:lnTo>
                  <a:pt x="864" y="437"/>
                </a:lnTo>
                <a:lnTo>
                  <a:pt x="885" y="448"/>
                </a:lnTo>
                <a:lnTo>
                  <a:pt x="907" y="459"/>
                </a:lnTo>
                <a:lnTo>
                  <a:pt x="928" y="469"/>
                </a:lnTo>
                <a:lnTo>
                  <a:pt x="949" y="469"/>
                </a:lnTo>
                <a:lnTo>
                  <a:pt x="971" y="469"/>
                </a:lnTo>
                <a:lnTo>
                  <a:pt x="992" y="469"/>
                </a:lnTo>
                <a:lnTo>
                  <a:pt x="1013" y="459"/>
                </a:lnTo>
                <a:lnTo>
                  <a:pt x="1035" y="448"/>
                </a:lnTo>
                <a:lnTo>
                  <a:pt x="1056" y="437"/>
                </a:lnTo>
                <a:lnTo>
                  <a:pt x="1077" y="437"/>
                </a:lnTo>
                <a:lnTo>
                  <a:pt x="1099" y="437"/>
                </a:lnTo>
                <a:lnTo>
                  <a:pt x="1120" y="427"/>
                </a:lnTo>
                <a:lnTo>
                  <a:pt x="1141" y="427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5148263" y="5589588"/>
            <a:ext cx="1797050" cy="390525"/>
          </a:xfrm>
          <a:custGeom>
            <a:avLst/>
            <a:gdLst>
              <a:gd name="T0" fmla="*/ 0 w 1132"/>
              <a:gd name="T1" fmla="*/ 0 h 246"/>
              <a:gd name="T2" fmla="*/ 32 w 1132"/>
              <a:gd name="T3" fmla="*/ 10 h 246"/>
              <a:gd name="T4" fmla="*/ 75 w 1132"/>
              <a:gd name="T5" fmla="*/ 21 h 246"/>
              <a:gd name="T6" fmla="*/ 128 w 1132"/>
              <a:gd name="T7" fmla="*/ 32 h 246"/>
              <a:gd name="T8" fmla="*/ 171 w 1132"/>
              <a:gd name="T9" fmla="*/ 42 h 246"/>
              <a:gd name="T10" fmla="*/ 192 w 1132"/>
              <a:gd name="T11" fmla="*/ 42 h 246"/>
              <a:gd name="T12" fmla="*/ 224 w 1132"/>
              <a:gd name="T13" fmla="*/ 53 h 246"/>
              <a:gd name="T14" fmla="*/ 245 w 1132"/>
              <a:gd name="T15" fmla="*/ 64 h 246"/>
              <a:gd name="T16" fmla="*/ 277 w 1132"/>
              <a:gd name="T17" fmla="*/ 64 h 246"/>
              <a:gd name="T18" fmla="*/ 299 w 1132"/>
              <a:gd name="T19" fmla="*/ 74 h 246"/>
              <a:gd name="T20" fmla="*/ 320 w 1132"/>
              <a:gd name="T21" fmla="*/ 85 h 246"/>
              <a:gd name="T22" fmla="*/ 341 w 1132"/>
              <a:gd name="T23" fmla="*/ 85 h 246"/>
              <a:gd name="T24" fmla="*/ 363 w 1132"/>
              <a:gd name="T25" fmla="*/ 96 h 246"/>
              <a:gd name="T26" fmla="*/ 395 w 1132"/>
              <a:gd name="T27" fmla="*/ 106 h 246"/>
              <a:gd name="T28" fmla="*/ 416 w 1132"/>
              <a:gd name="T29" fmla="*/ 117 h 246"/>
              <a:gd name="T30" fmla="*/ 448 w 1132"/>
              <a:gd name="T31" fmla="*/ 117 h 246"/>
              <a:gd name="T32" fmla="*/ 469 w 1132"/>
              <a:gd name="T33" fmla="*/ 128 h 246"/>
              <a:gd name="T34" fmla="*/ 501 w 1132"/>
              <a:gd name="T35" fmla="*/ 138 h 246"/>
              <a:gd name="T36" fmla="*/ 523 w 1132"/>
              <a:gd name="T37" fmla="*/ 149 h 246"/>
              <a:gd name="T38" fmla="*/ 544 w 1132"/>
              <a:gd name="T39" fmla="*/ 149 h 246"/>
              <a:gd name="T40" fmla="*/ 565 w 1132"/>
              <a:gd name="T41" fmla="*/ 160 h 246"/>
              <a:gd name="T42" fmla="*/ 587 w 1132"/>
              <a:gd name="T43" fmla="*/ 160 h 246"/>
              <a:gd name="T44" fmla="*/ 608 w 1132"/>
              <a:gd name="T45" fmla="*/ 160 h 246"/>
              <a:gd name="T46" fmla="*/ 629 w 1132"/>
              <a:gd name="T47" fmla="*/ 160 h 246"/>
              <a:gd name="T48" fmla="*/ 651 w 1132"/>
              <a:gd name="T49" fmla="*/ 170 h 246"/>
              <a:gd name="T50" fmla="*/ 672 w 1132"/>
              <a:gd name="T51" fmla="*/ 170 h 246"/>
              <a:gd name="T52" fmla="*/ 693 w 1132"/>
              <a:gd name="T53" fmla="*/ 181 h 246"/>
              <a:gd name="T54" fmla="*/ 715 w 1132"/>
              <a:gd name="T55" fmla="*/ 192 h 246"/>
              <a:gd name="T56" fmla="*/ 736 w 1132"/>
              <a:gd name="T57" fmla="*/ 202 h 246"/>
              <a:gd name="T58" fmla="*/ 757 w 1132"/>
              <a:gd name="T59" fmla="*/ 213 h 246"/>
              <a:gd name="T60" fmla="*/ 789 w 1132"/>
              <a:gd name="T61" fmla="*/ 224 h 246"/>
              <a:gd name="T62" fmla="*/ 821 w 1132"/>
              <a:gd name="T63" fmla="*/ 234 h 246"/>
              <a:gd name="T64" fmla="*/ 853 w 1132"/>
              <a:gd name="T65" fmla="*/ 234 h 246"/>
              <a:gd name="T66" fmla="*/ 875 w 1132"/>
              <a:gd name="T67" fmla="*/ 245 h 246"/>
              <a:gd name="T68" fmla="*/ 896 w 1132"/>
              <a:gd name="T69" fmla="*/ 245 h 246"/>
              <a:gd name="T70" fmla="*/ 917 w 1132"/>
              <a:gd name="T71" fmla="*/ 245 h 246"/>
              <a:gd name="T72" fmla="*/ 939 w 1132"/>
              <a:gd name="T73" fmla="*/ 245 h 246"/>
              <a:gd name="T74" fmla="*/ 960 w 1132"/>
              <a:gd name="T75" fmla="*/ 245 h 246"/>
              <a:gd name="T76" fmla="*/ 981 w 1132"/>
              <a:gd name="T77" fmla="*/ 245 h 246"/>
              <a:gd name="T78" fmla="*/ 1013 w 1132"/>
              <a:gd name="T79" fmla="*/ 245 h 246"/>
              <a:gd name="T80" fmla="*/ 1035 w 1132"/>
              <a:gd name="T81" fmla="*/ 245 h 246"/>
              <a:gd name="T82" fmla="*/ 1067 w 1132"/>
              <a:gd name="T83" fmla="*/ 245 h 246"/>
              <a:gd name="T84" fmla="*/ 1088 w 1132"/>
              <a:gd name="T85" fmla="*/ 245 h 246"/>
              <a:gd name="T86" fmla="*/ 1109 w 1132"/>
              <a:gd name="T87" fmla="*/ 245 h 246"/>
              <a:gd name="T88" fmla="*/ 1131 w 1132"/>
              <a:gd name="T89" fmla="*/ 245 h 2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32"/>
              <a:gd name="T136" fmla="*/ 0 h 246"/>
              <a:gd name="T137" fmla="*/ 1132 w 1132"/>
              <a:gd name="T138" fmla="*/ 246 h 2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32" h="246">
                <a:moveTo>
                  <a:pt x="0" y="0"/>
                </a:moveTo>
                <a:lnTo>
                  <a:pt x="32" y="10"/>
                </a:lnTo>
                <a:lnTo>
                  <a:pt x="75" y="21"/>
                </a:lnTo>
                <a:lnTo>
                  <a:pt x="128" y="32"/>
                </a:lnTo>
                <a:lnTo>
                  <a:pt x="171" y="42"/>
                </a:lnTo>
                <a:lnTo>
                  <a:pt x="192" y="42"/>
                </a:lnTo>
                <a:lnTo>
                  <a:pt x="224" y="53"/>
                </a:lnTo>
                <a:lnTo>
                  <a:pt x="245" y="64"/>
                </a:lnTo>
                <a:lnTo>
                  <a:pt x="277" y="64"/>
                </a:lnTo>
                <a:lnTo>
                  <a:pt x="299" y="74"/>
                </a:lnTo>
                <a:lnTo>
                  <a:pt x="320" y="85"/>
                </a:lnTo>
                <a:lnTo>
                  <a:pt x="341" y="85"/>
                </a:lnTo>
                <a:lnTo>
                  <a:pt x="363" y="96"/>
                </a:lnTo>
                <a:lnTo>
                  <a:pt x="395" y="106"/>
                </a:lnTo>
                <a:lnTo>
                  <a:pt x="416" y="117"/>
                </a:lnTo>
                <a:lnTo>
                  <a:pt x="448" y="117"/>
                </a:lnTo>
                <a:lnTo>
                  <a:pt x="469" y="128"/>
                </a:lnTo>
                <a:lnTo>
                  <a:pt x="501" y="138"/>
                </a:lnTo>
                <a:lnTo>
                  <a:pt x="523" y="149"/>
                </a:lnTo>
                <a:lnTo>
                  <a:pt x="544" y="149"/>
                </a:lnTo>
                <a:lnTo>
                  <a:pt x="565" y="160"/>
                </a:lnTo>
                <a:lnTo>
                  <a:pt x="587" y="160"/>
                </a:lnTo>
                <a:lnTo>
                  <a:pt x="608" y="160"/>
                </a:lnTo>
                <a:lnTo>
                  <a:pt x="629" y="160"/>
                </a:lnTo>
                <a:lnTo>
                  <a:pt x="651" y="170"/>
                </a:lnTo>
                <a:lnTo>
                  <a:pt x="672" y="170"/>
                </a:lnTo>
                <a:lnTo>
                  <a:pt x="693" y="181"/>
                </a:lnTo>
                <a:lnTo>
                  <a:pt x="715" y="192"/>
                </a:lnTo>
                <a:lnTo>
                  <a:pt x="736" y="202"/>
                </a:lnTo>
                <a:lnTo>
                  <a:pt x="757" y="213"/>
                </a:lnTo>
                <a:lnTo>
                  <a:pt x="789" y="224"/>
                </a:lnTo>
                <a:lnTo>
                  <a:pt x="821" y="234"/>
                </a:lnTo>
                <a:lnTo>
                  <a:pt x="853" y="234"/>
                </a:lnTo>
                <a:lnTo>
                  <a:pt x="875" y="245"/>
                </a:lnTo>
                <a:lnTo>
                  <a:pt x="896" y="245"/>
                </a:lnTo>
                <a:lnTo>
                  <a:pt x="917" y="245"/>
                </a:lnTo>
                <a:lnTo>
                  <a:pt x="939" y="245"/>
                </a:lnTo>
                <a:lnTo>
                  <a:pt x="960" y="245"/>
                </a:lnTo>
                <a:lnTo>
                  <a:pt x="981" y="245"/>
                </a:lnTo>
                <a:lnTo>
                  <a:pt x="1013" y="245"/>
                </a:lnTo>
                <a:lnTo>
                  <a:pt x="1035" y="245"/>
                </a:lnTo>
                <a:lnTo>
                  <a:pt x="1067" y="245"/>
                </a:lnTo>
                <a:lnTo>
                  <a:pt x="1088" y="245"/>
                </a:lnTo>
                <a:lnTo>
                  <a:pt x="1109" y="245"/>
                </a:lnTo>
                <a:lnTo>
                  <a:pt x="1131" y="245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484438" y="188913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u="sng" dirty="0">
                <a:latin typeface="Arial" pitchFamily="34" charset="0"/>
              </a:rPr>
              <a:t>Manométrie ano-rectale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3276600" y="55165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1139825"/>
            <a:ext cx="3281363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35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4" grpId="1" animBg="1"/>
      <p:bldP spid="28685" grpId="0" animBg="1"/>
      <p:bldP spid="28685" grpId="1" animBg="1"/>
      <p:bldP spid="28686" grpId="0" animBg="1"/>
      <p:bldP spid="28687" grpId="0" animBg="1"/>
      <p:bldP spid="28688" grpId="0" animBg="1"/>
      <p:bldP spid="286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500042"/>
            <a:ext cx="91297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 synchronisme abdomino-pelvien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1116013" y="1341438"/>
            <a:ext cx="0" cy="4859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1142976" y="1357298"/>
            <a:ext cx="6548438" cy="1543050"/>
          </a:xfrm>
          <a:custGeom>
            <a:avLst/>
            <a:gdLst>
              <a:gd name="T0" fmla="*/ 64 w 4641"/>
              <a:gd name="T1" fmla="*/ 832 h 972"/>
              <a:gd name="T2" fmla="*/ 170 w 4641"/>
              <a:gd name="T3" fmla="*/ 854 h 972"/>
              <a:gd name="T4" fmla="*/ 266 w 4641"/>
              <a:gd name="T5" fmla="*/ 854 h 972"/>
              <a:gd name="T6" fmla="*/ 362 w 4641"/>
              <a:gd name="T7" fmla="*/ 843 h 972"/>
              <a:gd name="T8" fmla="*/ 448 w 4641"/>
              <a:gd name="T9" fmla="*/ 822 h 972"/>
              <a:gd name="T10" fmla="*/ 533 w 4641"/>
              <a:gd name="T11" fmla="*/ 832 h 972"/>
              <a:gd name="T12" fmla="*/ 618 w 4641"/>
              <a:gd name="T13" fmla="*/ 854 h 972"/>
              <a:gd name="T14" fmla="*/ 704 w 4641"/>
              <a:gd name="T15" fmla="*/ 864 h 972"/>
              <a:gd name="T16" fmla="*/ 789 w 4641"/>
              <a:gd name="T17" fmla="*/ 896 h 972"/>
              <a:gd name="T18" fmla="*/ 874 w 4641"/>
              <a:gd name="T19" fmla="*/ 918 h 972"/>
              <a:gd name="T20" fmla="*/ 960 w 4641"/>
              <a:gd name="T21" fmla="*/ 928 h 972"/>
              <a:gd name="T22" fmla="*/ 1056 w 4641"/>
              <a:gd name="T23" fmla="*/ 939 h 972"/>
              <a:gd name="T24" fmla="*/ 1141 w 4641"/>
              <a:gd name="T25" fmla="*/ 928 h 972"/>
              <a:gd name="T26" fmla="*/ 1205 w 4641"/>
              <a:gd name="T27" fmla="*/ 843 h 972"/>
              <a:gd name="T28" fmla="*/ 1258 w 4641"/>
              <a:gd name="T29" fmla="*/ 768 h 972"/>
              <a:gd name="T30" fmla="*/ 1322 w 4641"/>
              <a:gd name="T31" fmla="*/ 672 h 972"/>
              <a:gd name="T32" fmla="*/ 1365 w 4641"/>
              <a:gd name="T33" fmla="*/ 587 h 972"/>
              <a:gd name="T34" fmla="*/ 1397 w 4641"/>
              <a:gd name="T35" fmla="*/ 502 h 972"/>
              <a:gd name="T36" fmla="*/ 1440 w 4641"/>
              <a:gd name="T37" fmla="*/ 406 h 972"/>
              <a:gd name="T38" fmla="*/ 1482 w 4641"/>
              <a:gd name="T39" fmla="*/ 310 h 972"/>
              <a:gd name="T40" fmla="*/ 1525 w 4641"/>
              <a:gd name="T41" fmla="*/ 214 h 972"/>
              <a:gd name="T42" fmla="*/ 1557 w 4641"/>
              <a:gd name="T43" fmla="*/ 128 h 972"/>
              <a:gd name="T44" fmla="*/ 1600 w 4641"/>
              <a:gd name="T45" fmla="*/ 54 h 972"/>
              <a:gd name="T46" fmla="*/ 1674 w 4641"/>
              <a:gd name="T47" fmla="*/ 0 h 972"/>
              <a:gd name="T48" fmla="*/ 1760 w 4641"/>
              <a:gd name="T49" fmla="*/ 0 h 972"/>
              <a:gd name="T50" fmla="*/ 1845 w 4641"/>
              <a:gd name="T51" fmla="*/ 22 h 972"/>
              <a:gd name="T52" fmla="*/ 1930 w 4641"/>
              <a:gd name="T53" fmla="*/ 43 h 972"/>
              <a:gd name="T54" fmla="*/ 2016 w 4641"/>
              <a:gd name="T55" fmla="*/ 75 h 972"/>
              <a:gd name="T56" fmla="*/ 2090 w 4641"/>
              <a:gd name="T57" fmla="*/ 128 h 972"/>
              <a:gd name="T58" fmla="*/ 2144 w 4641"/>
              <a:gd name="T59" fmla="*/ 203 h 972"/>
              <a:gd name="T60" fmla="*/ 2186 w 4641"/>
              <a:gd name="T61" fmla="*/ 288 h 972"/>
              <a:gd name="T62" fmla="*/ 2229 w 4641"/>
              <a:gd name="T63" fmla="*/ 374 h 972"/>
              <a:gd name="T64" fmla="*/ 2282 w 4641"/>
              <a:gd name="T65" fmla="*/ 459 h 972"/>
              <a:gd name="T66" fmla="*/ 2336 w 4641"/>
              <a:gd name="T67" fmla="*/ 544 h 972"/>
              <a:gd name="T68" fmla="*/ 2378 w 4641"/>
              <a:gd name="T69" fmla="*/ 619 h 972"/>
              <a:gd name="T70" fmla="*/ 2442 w 4641"/>
              <a:gd name="T71" fmla="*/ 694 h 972"/>
              <a:gd name="T72" fmla="*/ 2496 w 4641"/>
              <a:gd name="T73" fmla="*/ 768 h 972"/>
              <a:gd name="T74" fmla="*/ 2592 w 4641"/>
              <a:gd name="T75" fmla="*/ 822 h 972"/>
              <a:gd name="T76" fmla="*/ 2677 w 4641"/>
              <a:gd name="T77" fmla="*/ 864 h 972"/>
              <a:gd name="T78" fmla="*/ 2762 w 4641"/>
              <a:gd name="T79" fmla="*/ 907 h 972"/>
              <a:gd name="T80" fmla="*/ 2858 w 4641"/>
              <a:gd name="T81" fmla="*/ 939 h 972"/>
              <a:gd name="T82" fmla="*/ 2976 w 4641"/>
              <a:gd name="T83" fmla="*/ 960 h 972"/>
              <a:gd name="T84" fmla="*/ 3061 w 4641"/>
              <a:gd name="T85" fmla="*/ 971 h 972"/>
              <a:gd name="T86" fmla="*/ 3168 w 4641"/>
              <a:gd name="T87" fmla="*/ 960 h 972"/>
              <a:gd name="T88" fmla="*/ 3264 w 4641"/>
              <a:gd name="T89" fmla="*/ 960 h 972"/>
              <a:gd name="T90" fmla="*/ 3360 w 4641"/>
              <a:gd name="T91" fmla="*/ 928 h 972"/>
              <a:gd name="T92" fmla="*/ 3488 w 4641"/>
              <a:gd name="T93" fmla="*/ 886 h 972"/>
              <a:gd name="T94" fmla="*/ 3637 w 4641"/>
              <a:gd name="T95" fmla="*/ 832 h 972"/>
              <a:gd name="T96" fmla="*/ 3765 w 4641"/>
              <a:gd name="T97" fmla="*/ 800 h 972"/>
              <a:gd name="T98" fmla="*/ 3914 w 4641"/>
              <a:gd name="T99" fmla="*/ 758 h 972"/>
              <a:gd name="T100" fmla="*/ 4010 w 4641"/>
              <a:gd name="T101" fmla="*/ 726 h 972"/>
              <a:gd name="T102" fmla="*/ 4106 w 4641"/>
              <a:gd name="T103" fmla="*/ 715 h 972"/>
              <a:gd name="T104" fmla="*/ 4224 w 4641"/>
              <a:gd name="T105" fmla="*/ 758 h 972"/>
              <a:gd name="T106" fmla="*/ 4320 w 4641"/>
              <a:gd name="T107" fmla="*/ 790 h 972"/>
              <a:gd name="T108" fmla="*/ 4426 w 4641"/>
              <a:gd name="T109" fmla="*/ 832 h 972"/>
              <a:gd name="T110" fmla="*/ 4533 w 4641"/>
              <a:gd name="T111" fmla="*/ 875 h 972"/>
              <a:gd name="T112" fmla="*/ 4640 w 4641"/>
              <a:gd name="T113" fmla="*/ 918 h 9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641"/>
              <a:gd name="T172" fmla="*/ 0 h 972"/>
              <a:gd name="T173" fmla="*/ 4641 w 4641"/>
              <a:gd name="T174" fmla="*/ 972 h 9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641" h="972">
                <a:moveTo>
                  <a:pt x="0" y="832"/>
                </a:moveTo>
                <a:lnTo>
                  <a:pt x="21" y="832"/>
                </a:lnTo>
                <a:lnTo>
                  <a:pt x="42" y="832"/>
                </a:lnTo>
                <a:lnTo>
                  <a:pt x="64" y="832"/>
                </a:lnTo>
                <a:lnTo>
                  <a:pt x="96" y="843"/>
                </a:lnTo>
                <a:lnTo>
                  <a:pt x="128" y="843"/>
                </a:lnTo>
                <a:lnTo>
                  <a:pt x="149" y="843"/>
                </a:lnTo>
                <a:lnTo>
                  <a:pt x="170" y="854"/>
                </a:lnTo>
                <a:lnTo>
                  <a:pt x="192" y="854"/>
                </a:lnTo>
                <a:lnTo>
                  <a:pt x="213" y="854"/>
                </a:lnTo>
                <a:lnTo>
                  <a:pt x="245" y="854"/>
                </a:lnTo>
                <a:lnTo>
                  <a:pt x="266" y="854"/>
                </a:lnTo>
                <a:lnTo>
                  <a:pt x="288" y="854"/>
                </a:lnTo>
                <a:lnTo>
                  <a:pt x="309" y="854"/>
                </a:lnTo>
                <a:lnTo>
                  <a:pt x="341" y="843"/>
                </a:lnTo>
                <a:lnTo>
                  <a:pt x="362" y="843"/>
                </a:lnTo>
                <a:lnTo>
                  <a:pt x="384" y="832"/>
                </a:lnTo>
                <a:lnTo>
                  <a:pt x="405" y="822"/>
                </a:lnTo>
                <a:lnTo>
                  <a:pt x="426" y="822"/>
                </a:lnTo>
                <a:lnTo>
                  <a:pt x="448" y="822"/>
                </a:lnTo>
                <a:lnTo>
                  <a:pt x="469" y="832"/>
                </a:lnTo>
                <a:lnTo>
                  <a:pt x="490" y="832"/>
                </a:lnTo>
                <a:lnTo>
                  <a:pt x="512" y="832"/>
                </a:lnTo>
                <a:lnTo>
                  <a:pt x="533" y="832"/>
                </a:lnTo>
                <a:lnTo>
                  <a:pt x="554" y="832"/>
                </a:lnTo>
                <a:lnTo>
                  <a:pt x="576" y="843"/>
                </a:lnTo>
                <a:lnTo>
                  <a:pt x="597" y="854"/>
                </a:lnTo>
                <a:lnTo>
                  <a:pt x="618" y="854"/>
                </a:lnTo>
                <a:lnTo>
                  <a:pt x="640" y="854"/>
                </a:lnTo>
                <a:lnTo>
                  <a:pt x="661" y="864"/>
                </a:lnTo>
                <a:lnTo>
                  <a:pt x="682" y="864"/>
                </a:lnTo>
                <a:lnTo>
                  <a:pt x="704" y="864"/>
                </a:lnTo>
                <a:lnTo>
                  <a:pt x="725" y="886"/>
                </a:lnTo>
                <a:lnTo>
                  <a:pt x="746" y="886"/>
                </a:lnTo>
                <a:lnTo>
                  <a:pt x="768" y="886"/>
                </a:lnTo>
                <a:lnTo>
                  <a:pt x="789" y="896"/>
                </a:lnTo>
                <a:lnTo>
                  <a:pt x="810" y="896"/>
                </a:lnTo>
                <a:lnTo>
                  <a:pt x="832" y="907"/>
                </a:lnTo>
                <a:lnTo>
                  <a:pt x="853" y="918"/>
                </a:lnTo>
                <a:lnTo>
                  <a:pt x="874" y="918"/>
                </a:lnTo>
                <a:lnTo>
                  <a:pt x="896" y="918"/>
                </a:lnTo>
                <a:lnTo>
                  <a:pt x="917" y="928"/>
                </a:lnTo>
                <a:lnTo>
                  <a:pt x="938" y="928"/>
                </a:lnTo>
                <a:lnTo>
                  <a:pt x="960" y="928"/>
                </a:lnTo>
                <a:lnTo>
                  <a:pt x="981" y="939"/>
                </a:lnTo>
                <a:lnTo>
                  <a:pt x="1013" y="939"/>
                </a:lnTo>
                <a:lnTo>
                  <a:pt x="1034" y="939"/>
                </a:lnTo>
                <a:lnTo>
                  <a:pt x="1056" y="939"/>
                </a:lnTo>
                <a:lnTo>
                  <a:pt x="1077" y="939"/>
                </a:lnTo>
                <a:lnTo>
                  <a:pt x="1098" y="939"/>
                </a:lnTo>
                <a:lnTo>
                  <a:pt x="1120" y="939"/>
                </a:lnTo>
                <a:lnTo>
                  <a:pt x="1141" y="928"/>
                </a:lnTo>
                <a:lnTo>
                  <a:pt x="1152" y="907"/>
                </a:lnTo>
                <a:lnTo>
                  <a:pt x="1173" y="875"/>
                </a:lnTo>
                <a:lnTo>
                  <a:pt x="1194" y="864"/>
                </a:lnTo>
                <a:lnTo>
                  <a:pt x="1205" y="843"/>
                </a:lnTo>
                <a:lnTo>
                  <a:pt x="1216" y="822"/>
                </a:lnTo>
                <a:lnTo>
                  <a:pt x="1237" y="811"/>
                </a:lnTo>
                <a:lnTo>
                  <a:pt x="1248" y="790"/>
                </a:lnTo>
                <a:lnTo>
                  <a:pt x="1258" y="768"/>
                </a:lnTo>
                <a:lnTo>
                  <a:pt x="1269" y="747"/>
                </a:lnTo>
                <a:lnTo>
                  <a:pt x="1290" y="726"/>
                </a:lnTo>
                <a:lnTo>
                  <a:pt x="1301" y="704"/>
                </a:lnTo>
                <a:lnTo>
                  <a:pt x="1322" y="672"/>
                </a:lnTo>
                <a:lnTo>
                  <a:pt x="1333" y="651"/>
                </a:lnTo>
                <a:lnTo>
                  <a:pt x="1344" y="630"/>
                </a:lnTo>
                <a:lnTo>
                  <a:pt x="1354" y="608"/>
                </a:lnTo>
                <a:lnTo>
                  <a:pt x="1365" y="587"/>
                </a:lnTo>
                <a:lnTo>
                  <a:pt x="1365" y="566"/>
                </a:lnTo>
                <a:lnTo>
                  <a:pt x="1376" y="544"/>
                </a:lnTo>
                <a:lnTo>
                  <a:pt x="1386" y="523"/>
                </a:lnTo>
                <a:lnTo>
                  <a:pt x="1397" y="502"/>
                </a:lnTo>
                <a:lnTo>
                  <a:pt x="1408" y="480"/>
                </a:lnTo>
                <a:lnTo>
                  <a:pt x="1418" y="459"/>
                </a:lnTo>
                <a:lnTo>
                  <a:pt x="1429" y="427"/>
                </a:lnTo>
                <a:lnTo>
                  <a:pt x="1440" y="406"/>
                </a:lnTo>
                <a:lnTo>
                  <a:pt x="1461" y="374"/>
                </a:lnTo>
                <a:lnTo>
                  <a:pt x="1461" y="352"/>
                </a:lnTo>
                <a:lnTo>
                  <a:pt x="1472" y="331"/>
                </a:lnTo>
                <a:lnTo>
                  <a:pt x="1482" y="310"/>
                </a:lnTo>
                <a:lnTo>
                  <a:pt x="1493" y="278"/>
                </a:lnTo>
                <a:lnTo>
                  <a:pt x="1504" y="256"/>
                </a:lnTo>
                <a:lnTo>
                  <a:pt x="1514" y="235"/>
                </a:lnTo>
                <a:lnTo>
                  <a:pt x="1525" y="214"/>
                </a:lnTo>
                <a:lnTo>
                  <a:pt x="1525" y="192"/>
                </a:lnTo>
                <a:lnTo>
                  <a:pt x="1536" y="171"/>
                </a:lnTo>
                <a:lnTo>
                  <a:pt x="1546" y="150"/>
                </a:lnTo>
                <a:lnTo>
                  <a:pt x="1557" y="128"/>
                </a:lnTo>
                <a:lnTo>
                  <a:pt x="1568" y="107"/>
                </a:lnTo>
                <a:lnTo>
                  <a:pt x="1578" y="86"/>
                </a:lnTo>
                <a:lnTo>
                  <a:pt x="1600" y="75"/>
                </a:lnTo>
                <a:lnTo>
                  <a:pt x="1600" y="54"/>
                </a:lnTo>
                <a:lnTo>
                  <a:pt x="1621" y="43"/>
                </a:lnTo>
                <a:lnTo>
                  <a:pt x="1632" y="22"/>
                </a:lnTo>
                <a:lnTo>
                  <a:pt x="1653" y="11"/>
                </a:lnTo>
                <a:lnTo>
                  <a:pt x="1674" y="0"/>
                </a:lnTo>
                <a:lnTo>
                  <a:pt x="1696" y="0"/>
                </a:lnTo>
                <a:lnTo>
                  <a:pt x="1717" y="0"/>
                </a:lnTo>
                <a:lnTo>
                  <a:pt x="1738" y="0"/>
                </a:lnTo>
                <a:lnTo>
                  <a:pt x="1760" y="0"/>
                </a:lnTo>
                <a:lnTo>
                  <a:pt x="1781" y="11"/>
                </a:lnTo>
                <a:lnTo>
                  <a:pt x="1802" y="11"/>
                </a:lnTo>
                <a:lnTo>
                  <a:pt x="1824" y="11"/>
                </a:lnTo>
                <a:lnTo>
                  <a:pt x="1845" y="22"/>
                </a:lnTo>
                <a:lnTo>
                  <a:pt x="1866" y="22"/>
                </a:lnTo>
                <a:lnTo>
                  <a:pt x="1888" y="32"/>
                </a:lnTo>
                <a:lnTo>
                  <a:pt x="1909" y="32"/>
                </a:lnTo>
                <a:lnTo>
                  <a:pt x="1930" y="43"/>
                </a:lnTo>
                <a:lnTo>
                  <a:pt x="1952" y="54"/>
                </a:lnTo>
                <a:lnTo>
                  <a:pt x="1973" y="54"/>
                </a:lnTo>
                <a:lnTo>
                  <a:pt x="1994" y="64"/>
                </a:lnTo>
                <a:lnTo>
                  <a:pt x="2016" y="75"/>
                </a:lnTo>
                <a:lnTo>
                  <a:pt x="2037" y="86"/>
                </a:lnTo>
                <a:lnTo>
                  <a:pt x="2058" y="96"/>
                </a:lnTo>
                <a:lnTo>
                  <a:pt x="2069" y="118"/>
                </a:lnTo>
                <a:lnTo>
                  <a:pt x="2090" y="128"/>
                </a:lnTo>
                <a:lnTo>
                  <a:pt x="2101" y="150"/>
                </a:lnTo>
                <a:lnTo>
                  <a:pt x="2112" y="171"/>
                </a:lnTo>
                <a:lnTo>
                  <a:pt x="2133" y="182"/>
                </a:lnTo>
                <a:lnTo>
                  <a:pt x="2144" y="203"/>
                </a:lnTo>
                <a:lnTo>
                  <a:pt x="2154" y="224"/>
                </a:lnTo>
                <a:lnTo>
                  <a:pt x="2165" y="246"/>
                </a:lnTo>
                <a:lnTo>
                  <a:pt x="2176" y="267"/>
                </a:lnTo>
                <a:lnTo>
                  <a:pt x="2186" y="288"/>
                </a:lnTo>
                <a:lnTo>
                  <a:pt x="2197" y="310"/>
                </a:lnTo>
                <a:lnTo>
                  <a:pt x="2208" y="331"/>
                </a:lnTo>
                <a:lnTo>
                  <a:pt x="2218" y="352"/>
                </a:lnTo>
                <a:lnTo>
                  <a:pt x="2229" y="374"/>
                </a:lnTo>
                <a:lnTo>
                  <a:pt x="2240" y="395"/>
                </a:lnTo>
                <a:lnTo>
                  <a:pt x="2261" y="416"/>
                </a:lnTo>
                <a:lnTo>
                  <a:pt x="2272" y="438"/>
                </a:lnTo>
                <a:lnTo>
                  <a:pt x="2282" y="459"/>
                </a:lnTo>
                <a:lnTo>
                  <a:pt x="2293" y="480"/>
                </a:lnTo>
                <a:lnTo>
                  <a:pt x="2304" y="512"/>
                </a:lnTo>
                <a:lnTo>
                  <a:pt x="2325" y="523"/>
                </a:lnTo>
                <a:lnTo>
                  <a:pt x="2336" y="544"/>
                </a:lnTo>
                <a:lnTo>
                  <a:pt x="2346" y="566"/>
                </a:lnTo>
                <a:lnTo>
                  <a:pt x="2357" y="587"/>
                </a:lnTo>
                <a:lnTo>
                  <a:pt x="2378" y="598"/>
                </a:lnTo>
                <a:lnTo>
                  <a:pt x="2378" y="619"/>
                </a:lnTo>
                <a:lnTo>
                  <a:pt x="2400" y="640"/>
                </a:lnTo>
                <a:lnTo>
                  <a:pt x="2410" y="662"/>
                </a:lnTo>
                <a:lnTo>
                  <a:pt x="2421" y="683"/>
                </a:lnTo>
                <a:lnTo>
                  <a:pt x="2442" y="694"/>
                </a:lnTo>
                <a:lnTo>
                  <a:pt x="2442" y="715"/>
                </a:lnTo>
                <a:lnTo>
                  <a:pt x="2464" y="736"/>
                </a:lnTo>
                <a:lnTo>
                  <a:pt x="2496" y="747"/>
                </a:lnTo>
                <a:lnTo>
                  <a:pt x="2496" y="768"/>
                </a:lnTo>
                <a:lnTo>
                  <a:pt x="2517" y="779"/>
                </a:lnTo>
                <a:lnTo>
                  <a:pt x="2549" y="790"/>
                </a:lnTo>
                <a:lnTo>
                  <a:pt x="2560" y="811"/>
                </a:lnTo>
                <a:lnTo>
                  <a:pt x="2592" y="822"/>
                </a:lnTo>
                <a:lnTo>
                  <a:pt x="2613" y="843"/>
                </a:lnTo>
                <a:lnTo>
                  <a:pt x="2634" y="854"/>
                </a:lnTo>
                <a:lnTo>
                  <a:pt x="2656" y="864"/>
                </a:lnTo>
                <a:lnTo>
                  <a:pt x="2677" y="864"/>
                </a:lnTo>
                <a:lnTo>
                  <a:pt x="2698" y="886"/>
                </a:lnTo>
                <a:lnTo>
                  <a:pt x="2720" y="896"/>
                </a:lnTo>
                <a:lnTo>
                  <a:pt x="2741" y="896"/>
                </a:lnTo>
                <a:lnTo>
                  <a:pt x="2762" y="907"/>
                </a:lnTo>
                <a:lnTo>
                  <a:pt x="2784" y="907"/>
                </a:lnTo>
                <a:lnTo>
                  <a:pt x="2816" y="918"/>
                </a:lnTo>
                <a:lnTo>
                  <a:pt x="2837" y="928"/>
                </a:lnTo>
                <a:lnTo>
                  <a:pt x="2858" y="939"/>
                </a:lnTo>
                <a:lnTo>
                  <a:pt x="2901" y="950"/>
                </a:lnTo>
                <a:lnTo>
                  <a:pt x="2922" y="950"/>
                </a:lnTo>
                <a:lnTo>
                  <a:pt x="2954" y="960"/>
                </a:lnTo>
                <a:lnTo>
                  <a:pt x="2976" y="960"/>
                </a:lnTo>
                <a:lnTo>
                  <a:pt x="2997" y="960"/>
                </a:lnTo>
                <a:lnTo>
                  <a:pt x="3018" y="971"/>
                </a:lnTo>
                <a:lnTo>
                  <a:pt x="3040" y="971"/>
                </a:lnTo>
                <a:lnTo>
                  <a:pt x="3061" y="971"/>
                </a:lnTo>
                <a:lnTo>
                  <a:pt x="3093" y="971"/>
                </a:lnTo>
                <a:lnTo>
                  <a:pt x="3114" y="971"/>
                </a:lnTo>
                <a:lnTo>
                  <a:pt x="3146" y="960"/>
                </a:lnTo>
                <a:lnTo>
                  <a:pt x="3168" y="960"/>
                </a:lnTo>
                <a:lnTo>
                  <a:pt x="3189" y="960"/>
                </a:lnTo>
                <a:lnTo>
                  <a:pt x="3221" y="960"/>
                </a:lnTo>
                <a:lnTo>
                  <a:pt x="3242" y="960"/>
                </a:lnTo>
                <a:lnTo>
                  <a:pt x="3264" y="960"/>
                </a:lnTo>
                <a:lnTo>
                  <a:pt x="3285" y="950"/>
                </a:lnTo>
                <a:lnTo>
                  <a:pt x="3317" y="939"/>
                </a:lnTo>
                <a:lnTo>
                  <a:pt x="3338" y="928"/>
                </a:lnTo>
                <a:lnTo>
                  <a:pt x="3360" y="928"/>
                </a:lnTo>
                <a:lnTo>
                  <a:pt x="3381" y="918"/>
                </a:lnTo>
                <a:lnTo>
                  <a:pt x="3413" y="907"/>
                </a:lnTo>
                <a:lnTo>
                  <a:pt x="3434" y="896"/>
                </a:lnTo>
                <a:lnTo>
                  <a:pt x="3488" y="886"/>
                </a:lnTo>
                <a:lnTo>
                  <a:pt x="3520" y="875"/>
                </a:lnTo>
                <a:lnTo>
                  <a:pt x="3552" y="854"/>
                </a:lnTo>
                <a:lnTo>
                  <a:pt x="3584" y="843"/>
                </a:lnTo>
                <a:lnTo>
                  <a:pt x="3637" y="832"/>
                </a:lnTo>
                <a:lnTo>
                  <a:pt x="3669" y="822"/>
                </a:lnTo>
                <a:lnTo>
                  <a:pt x="3701" y="811"/>
                </a:lnTo>
                <a:lnTo>
                  <a:pt x="3733" y="800"/>
                </a:lnTo>
                <a:lnTo>
                  <a:pt x="3765" y="800"/>
                </a:lnTo>
                <a:lnTo>
                  <a:pt x="3797" y="790"/>
                </a:lnTo>
                <a:lnTo>
                  <a:pt x="3850" y="779"/>
                </a:lnTo>
                <a:lnTo>
                  <a:pt x="3882" y="768"/>
                </a:lnTo>
                <a:lnTo>
                  <a:pt x="3914" y="758"/>
                </a:lnTo>
                <a:lnTo>
                  <a:pt x="3946" y="747"/>
                </a:lnTo>
                <a:lnTo>
                  <a:pt x="3968" y="736"/>
                </a:lnTo>
                <a:lnTo>
                  <a:pt x="3989" y="736"/>
                </a:lnTo>
                <a:lnTo>
                  <a:pt x="4010" y="726"/>
                </a:lnTo>
                <a:lnTo>
                  <a:pt x="4032" y="726"/>
                </a:lnTo>
                <a:lnTo>
                  <a:pt x="4064" y="715"/>
                </a:lnTo>
                <a:lnTo>
                  <a:pt x="4085" y="715"/>
                </a:lnTo>
                <a:lnTo>
                  <a:pt x="4106" y="715"/>
                </a:lnTo>
                <a:lnTo>
                  <a:pt x="4138" y="726"/>
                </a:lnTo>
                <a:lnTo>
                  <a:pt x="4170" y="726"/>
                </a:lnTo>
                <a:lnTo>
                  <a:pt x="4202" y="747"/>
                </a:lnTo>
                <a:lnTo>
                  <a:pt x="4224" y="758"/>
                </a:lnTo>
                <a:lnTo>
                  <a:pt x="4245" y="768"/>
                </a:lnTo>
                <a:lnTo>
                  <a:pt x="4266" y="768"/>
                </a:lnTo>
                <a:lnTo>
                  <a:pt x="4298" y="790"/>
                </a:lnTo>
                <a:lnTo>
                  <a:pt x="4320" y="790"/>
                </a:lnTo>
                <a:lnTo>
                  <a:pt x="4352" y="800"/>
                </a:lnTo>
                <a:lnTo>
                  <a:pt x="4384" y="811"/>
                </a:lnTo>
                <a:lnTo>
                  <a:pt x="4405" y="811"/>
                </a:lnTo>
                <a:lnTo>
                  <a:pt x="4426" y="832"/>
                </a:lnTo>
                <a:lnTo>
                  <a:pt x="4448" y="843"/>
                </a:lnTo>
                <a:lnTo>
                  <a:pt x="4469" y="843"/>
                </a:lnTo>
                <a:lnTo>
                  <a:pt x="4501" y="864"/>
                </a:lnTo>
                <a:lnTo>
                  <a:pt x="4533" y="875"/>
                </a:lnTo>
                <a:lnTo>
                  <a:pt x="4554" y="875"/>
                </a:lnTo>
                <a:lnTo>
                  <a:pt x="4586" y="896"/>
                </a:lnTo>
                <a:lnTo>
                  <a:pt x="4618" y="907"/>
                </a:lnTo>
                <a:lnTo>
                  <a:pt x="4640" y="918"/>
                </a:lnTo>
              </a:path>
            </a:pathLst>
          </a:custGeom>
          <a:noFill/>
          <a:ln w="25400" cap="rnd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736850" y="1582738"/>
            <a:ext cx="0" cy="4556125"/>
          </a:xfrm>
          <a:prstGeom prst="line">
            <a:avLst/>
          </a:prstGeom>
          <a:noFill/>
          <a:ln w="25400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1169988" y="4976813"/>
            <a:ext cx="6684962" cy="1306512"/>
          </a:xfrm>
          <a:custGeom>
            <a:avLst/>
            <a:gdLst>
              <a:gd name="T0" fmla="*/ 75 w 4737"/>
              <a:gd name="T1" fmla="*/ 182 h 823"/>
              <a:gd name="T2" fmla="*/ 192 w 4737"/>
              <a:gd name="T3" fmla="*/ 203 h 823"/>
              <a:gd name="T4" fmla="*/ 278 w 4737"/>
              <a:gd name="T5" fmla="*/ 182 h 823"/>
              <a:gd name="T6" fmla="*/ 352 w 4737"/>
              <a:gd name="T7" fmla="*/ 139 h 823"/>
              <a:gd name="T8" fmla="*/ 438 w 4737"/>
              <a:gd name="T9" fmla="*/ 139 h 823"/>
              <a:gd name="T10" fmla="*/ 544 w 4737"/>
              <a:gd name="T11" fmla="*/ 150 h 823"/>
              <a:gd name="T12" fmla="*/ 630 w 4737"/>
              <a:gd name="T13" fmla="*/ 182 h 823"/>
              <a:gd name="T14" fmla="*/ 715 w 4737"/>
              <a:gd name="T15" fmla="*/ 203 h 823"/>
              <a:gd name="T16" fmla="*/ 811 w 4737"/>
              <a:gd name="T17" fmla="*/ 203 h 823"/>
              <a:gd name="T18" fmla="*/ 896 w 4737"/>
              <a:gd name="T19" fmla="*/ 203 h 823"/>
              <a:gd name="T20" fmla="*/ 982 w 4737"/>
              <a:gd name="T21" fmla="*/ 203 h 823"/>
              <a:gd name="T22" fmla="*/ 1067 w 4737"/>
              <a:gd name="T23" fmla="*/ 214 h 823"/>
              <a:gd name="T24" fmla="*/ 1142 w 4737"/>
              <a:gd name="T25" fmla="*/ 214 h 823"/>
              <a:gd name="T26" fmla="*/ 1195 w 4737"/>
              <a:gd name="T27" fmla="*/ 139 h 823"/>
              <a:gd name="T28" fmla="*/ 1259 w 4737"/>
              <a:gd name="T29" fmla="*/ 75 h 823"/>
              <a:gd name="T30" fmla="*/ 1312 w 4737"/>
              <a:gd name="T31" fmla="*/ 0 h 823"/>
              <a:gd name="T32" fmla="*/ 1387 w 4737"/>
              <a:gd name="T33" fmla="*/ 32 h 823"/>
              <a:gd name="T34" fmla="*/ 1440 w 4737"/>
              <a:gd name="T35" fmla="*/ 96 h 823"/>
              <a:gd name="T36" fmla="*/ 1494 w 4737"/>
              <a:gd name="T37" fmla="*/ 171 h 823"/>
              <a:gd name="T38" fmla="*/ 1558 w 4737"/>
              <a:gd name="T39" fmla="*/ 235 h 823"/>
              <a:gd name="T40" fmla="*/ 1590 w 4737"/>
              <a:gd name="T41" fmla="*/ 320 h 823"/>
              <a:gd name="T42" fmla="*/ 1632 w 4737"/>
              <a:gd name="T43" fmla="*/ 406 h 823"/>
              <a:gd name="T44" fmla="*/ 1643 w 4737"/>
              <a:gd name="T45" fmla="*/ 491 h 823"/>
              <a:gd name="T46" fmla="*/ 1664 w 4737"/>
              <a:gd name="T47" fmla="*/ 587 h 823"/>
              <a:gd name="T48" fmla="*/ 1696 w 4737"/>
              <a:gd name="T49" fmla="*/ 672 h 823"/>
              <a:gd name="T50" fmla="*/ 1739 w 4737"/>
              <a:gd name="T51" fmla="*/ 758 h 823"/>
              <a:gd name="T52" fmla="*/ 1814 w 4737"/>
              <a:gd name="T53" fmla="*/ 811 h 823"/>
              <a:gd name="T54" fmla="*/ 1899 w 4737"/>
              <a:gd name="T55" fmla="*/ 811 h 823"/>
              <a:gd name="T56" fmla="*/ 1984 w 4737"/>
              <a:gd name="T57" fmla="*/ 768 h 823"/>
              <a:gd name="T58" fmla="*/ 2059 w 4737"/>
              <a:gd name="T59" fmla="*/ 736 h 823"/>
              <a:gd name="T60" fmla="*/ 2144 w 4737"/>
              <a:gd name="T61" fmla="*/ 726 h 823"/>
              <a:gd name="T62" fmla="*/ 2230 w 4737"/>
              <a:gd name="T63" fmla="*/ 726 h 823"/>
              <a:gd name="T64" fmla="*/ 2315 w 4737"/>
              <a:gd name="T65" fmla="*/ 715 h 823"/>
              <a:gd name="T66" fmla="*/ 2390 w 4737"/>
              <a:gd name="T67" fmla="*/ 662 h 823"/>
              <a:gd name="T68" fmla="*/ 2443 w 4737"/>
              <a:gd name="T69" fmla="*/ 587 h 823"/>
              <a:gd name="T70" fmla="*/ 2518 w 4737"/>
              <a:gd name="T71" fmla="*/ 502 h 823"/>
              <a:gd name="T72" fmla="*/ 2571 w 4737"/>
              <a:gd name="T73" fmla="*/ 438 h 823"/>
              <a:gd name="T74" fmla="*/ 2646 w 4737"/>
              <a:gd name="T75" fmla="*/ 363 h 823"/>
              <a:gd name="T76" fmla="*/ 2710 w 4737"/>
              <a:gd name="T77" fmla="*/ 288 h 823"/>
              <a:gd name="T78" fmla="*/ 2774 w 4737"/>
              <a:gd name="T79" fmla="*/ 224 h 823"/>
              <a:gd name="T80" fmla="*/ 2848 w 4737"/>
              <a:gd name="T81" fmla="*/ 160 h 823"/>
              <a:gd name="T82" fmla="*/ 2934 w 4737"/>
              <a:gd name="T83" fmla="*/ 150 h 823"/>
              <a:gd name="T84" fmla="*/ 3030 w 4737"/>
              <a:gd name="T85" fmla="*/ 171 h 823"/>
              <a:gd name="T86" fmla="*/ 3115 w 4737"/>
              <a:gd name="T87" fmla="*/ 203 h 823"/>
              <a:gd name="T88" fmla="*/ 3211 w 4737"/>
              <a:gd name="T89" fmla="*/ 224 h 823"/>
              <a:gd name="T90" fmla="*/ 3296 w 4737"/>
              <a:gd name="T91" fmla="*/ 235 h 823"/>
              <a:gd name="T92" fmla="*/ 3392 w 4737"/>
              <a:gd name="T93" fmla="*/ 224 h 823"/>
              <a:gd name="T94" fmla="*/ 3488 w 4737"/>
              <a:gd name="T95" fmla="*/ 203 h 823"/>
              <a:gd name="T96" fmla="*/ 3574 w 4737"/>
              <a:gd name="T97" fmla="*/ 192 h 823"/>
              <a:gd name="T98" fmla="*/ 3670 w 4737"/>
              <a:gd name="T99" fmla="*/ 182 h 823"/>
              <a:gd name="T100" fmla="*/ 3734 w 4737"/>
              <a:gd name="T101" fmla="*/ 192 h 823"/>
              <a:gd name="T102" fmla="*/ 3819 w 4737"/>
              <a:gd name="T103" fmla="*/ 192 h 823"/>
              <a:gd name="T104" fmla="*/ 3904 w 4737"/>
              <a:gd name="T105" fmla="*/ 203 h 823"/>
              <a:gd name="T106" fmla="*/ 4000 w 4737"/>
              <a:gd name="T107" fmla="*/ 256 h 823"/>
              <a:gd name="T108" fmla="*/ 4096 w 4737"/>
              <a:gd name="T109" fmla="*/ 299 h 823"/>
              <a:gd name="T110" fmla="*/ 4182 w 4737"/>
              <a:gd name="T111" fmla="*/ 320 h 823"/>
              <a:gd name="T112" fmla="*/ 4288 w 4737"/>
              <a:gd name="T113" fmla="*/ 310 h 823"/>
              <a:gd name="T114" fmla="*/ 4406 w 4737"/>
              <a:gd name="T115" fmla="*/ 299 h 823"/>
              <a:gd name="T116" fmla="*/ 4502 w 4737"/>
              <a:gd name="T117" fmla="*/ 288 h 823"/>
              <a:gd name="T118" fmla="*/ 4608 w 4737"/>
              <a:gd name="T119" fmla="*/ 224 h 823"/>
              <a:gd name="T120" fmla="*/ 4694 w 4737"/>
              <a:gd name="T121" fmla="*/ 192 h 82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37"/>
              <a:gd name="T184" fmla="*/ 0 h 823"/>
              <a:gd name="T185" fmla="*/ 4737 w 4737"/>
              <a:gd name="T186" fmla="*/ 823 h 82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37" h="823">
                <a:moveTo>
                  <a:pt x="0" y="160"/>
                </a:moveTo>
                <a:lnTo>
                  <a:pt x="22" y="171"/>
                </a:lnTo>
                <a:lnTo>
                  <a:pt x="43" y="171"/>
                </a:lnTo>
                <a:lnTo>
                  <a:pt x="75" y="182"/>
                </a:lnTo>
                <a:lnTo>
                  <a:pt x="107" y="192"/>
                </a:lnTo>
                <a:lnTo>
                  <a:pt x="139" y="203"/>
                </a:lnTo>
                <a:lnTo>
                  <a:pt x="160" y="203"/>
                </a:lnTo>
                <a:lnTo>
                  <a:pt x="192" y="203"/>
                </a:lnTo>
                <a:lnTo>
                  <a:pt x="214" y="203"/>
                </a:lnTo>
                <a:lnTo>
                  <a:pt x="235" y="192"/>
                </a:lnTo>
                <a:lnTo>
                  <a:pt x="256" y="192"/>
                </a:lnTo>
                <a:lnTo>
                  <a:pt x="278" y="182"/>
                </a:lnTo>
                <a:lnTo>
                  <a:pt x="299" y="171"/>
                </a:lnTo>
                <a:lnTo>
                  <a:pt x="320" y="160"/>
                </a:lnTo>
                <a:lnTo>
                  <a:pt x="342" y="160"/>
                </a:lnTo>
                <a:lnTo>
                  <a:pt x="352" y="139"/>
                </a:lnTo>
                <a:lnTo>
                  <a:pt x="374" y="139"/>
                </a:lnTo>
                <a:lnTo>
                  <a:pt x="395" y="139"/>
                </a:lnTo>
                <a:lnTo>
                  <a:pt x="416" y="139"/>
                </a:lnTo>
                <a:lnTo>
                  <a:pt x="438" y="139"/>
                </a:lnTo>
                <a:lnTo>
                  <a:pt x="459" y="139"/>
                </a:lnTo>
                <a:lnTo>
                  <a:pt x="491" y="139"/>
                </a:lnTo>
                <a:lnTo>
                  <a:pt x="523" y="139"/>
                </a:lnTo>
                <a:lnTo>
                  <a:pt x="544" y="150"/>
                </a:lnTo>
                <a:lnTo>
                  <a:pt x="566" y="150"/>
                </a:lnTo>
                <a:lnTo>
                  <a:pt x="587" y="160"/>
                </a:lnTo>
                <a:lnTo>
                  <a:pt x="608" y="171"/>
                </a:lnTo>
                <a:lnTo>
                  <a:pt x="630" y="182"/>
                </a:lnTo>
                <a:lnTo>
                  <a:pt x="651" y="192"/>
                </a:lnTo>
                <a:lnTo>
                  <a:pt x="672" y="203"/>
                </a:lnTo>
                <a:lnTo>
                  <a:pt x="694" y="203"/>
                </a:lnTo>
                <a:lnTo>
                  <a:pt x="715" y="203"/>
                </a:lnTo>
                <a:lnTo>
                  <a:pt x="736" y="203"/>
                </a:lnTo>
                <a:lnTo>
                  <a:pt x="768" y="203"/>
                </a:lnTo>
                <a:lnTo>
                  <a:pt x="790" y="203"/>
                </a:lnTo>
                <a:lnTo>
                  <a:pt x="811" y="203"/>
                </a:lnTo>
                <a:lnTo>
                  <a:pt x="832" y="203"/>
                </a:lnTo>
                <a:lnTo>
                  <a:pt x="854" y="203"/>
                </a:lnTo>
                <a:lnTo>
                  <a:pt x="875" y="203"/>
                </a:lnTo>
                <a:lnTo>
                  <a:pt x="896" y="203"/>
                </a:lnTo>
                <a:lnTo>
                  <a:pt x="918" y="203"/>
                </a:lnTo>
                <a:lnTo>
                  <a:pt x="939" y="203"/>
                </a:lnTo>
                <a:lnTo>
                  <a:pt x="960" y="203"/>
                </a:lnTo>
                <a:lnTo>
                  <a:pt x="982" y="203"/>
                </a:lnTo>
                <a:lnTo>
                  <a:pt x="1003" y="203"/>
                </a:lnTo>
                <a:lnTo>
                  <a:pt x="1024" y="203"/>
                </a:lnTo>
                <a:lnTo>
                  <a:pt x="1046" y="203"/>
                </a:lnTo>
                <a:lnTo>
                  <a:pt x="1067" y="214"/>
                </a:lnTo>
                <a:lnTo>
                  <a:pt x="1088" y="224"/>
                </a:lnTo>
                <a:lnTo>
                  <a:pt x="1110" y="235"/>
                </a:lnTo>
                <a:lnTo>
                  <a:pt x="1131" y="235"/>
                </a:lnTo>
                <a:lnTo>
                  <a:pt x="1142" y="214"/>
                </a:lnTo>
                <a:lnTo>
                  <a:pt x="1152" y="192"/>
                </a:lnTo>
                <a:lnTo>
                  <a:pt x="1163" y="171"/>
                </a:lnTo>
                <a:lnTo>
                  <a:pt x="1184" y="160"/>
                </a:lnTo>
                <a:lnTo>
                  <a:pt x="1195" y="139"/>
                </a:lnTo>
                <a:lnTo>
                  <a:pt x="1216" y="128"/>
                </a:lnTo>
                <a:lnTo>
                  <a:pt x="1227" y="107"/>
                </a:lnTo>
                <a:lnTo>
                  <a:pt x="1238" y="86"/>
                </a:lnTo>
                <a:lnTo>
                  <a:pt x="1259" y="75"/>
                </a:lnTo>
                <a:lnTo>
                  <a:pt x="1270" y="54"/>
                </a:lnTo>
                <a:lnTo>
                  <a:pt x="1280" y="32"/>
                </a:lnTo>
                <a:lnTo>
                  <a:pt x="1291" y="11"/>
                </a:lnTo>
                <a:lnTo>
                  <a:pt x="1312" y="0"/>
                </a:lnTo>
                <a:lnTo>
                  <a:pt x="1334" y="0"/>
                </a:lnTo>
                <a:lnTo>
                  <a:pt x="1355" y="0"/>
                </a:lnTo>
                <a:lnTo>
                  <a:pt x="1376" y="11"/>
                </a:lnTo>
                <a:lnTo>
                  <a:pt x="1387" y="32"/>
                </a:lnTo>
                <a:lnTo>
                  <a:pt x="1408" y="43"/>
                </a:lnTo>
                <a:lnTo>
                  <a:pt x="1419" y="64"/>
                </a:lnTo>
                <a:lnTo>
                  <a:pt x="1440" y="75"/>
                </a:lnTo>
                <a:lnTo>
                  <a:pt x="1440" y="96"/>
                </a:lnTo>
                <a:lnTo>
                  <a:pt x="1462" y="107"/>
                </a:lnTo>
                <a:lnTo>
                  <a:pt x="1472" y="128"/>
                </a:lnTo>
                <a:lnTo>
                  <a:pt x="1483" y="150"/>
                </a:lnTo>
                <a:lnTo>
                  <a:pt x="1494" y="171"/>
                </a:lnTo>
                <a:lnTo>
                  <a:pt x="1515" y="182"/>
                </a:lnTo>
                <a:lnTo>
                  <a:pt x="1526" y="203"/>
                </a:lnTo>
                <a:lnTo>
                  <a:pt x="1547" y="214"/>
                </a:lnTo>
                <a:lnTo>
                  <a:pt x="1558" y="235"/>
                </a:lnTo>
                <a:lnTo>
                  <a:pt x="1558" y="256"/>
                </a:lnTo>
                <a:lnTo>
                  <a:pt x="1568" y="278"/>
                </a:lnTo>
                <a:lnTo>
                  <a:pt x="1579" y="299"/>
                </a:lnTo>
                <a:lnTo>
                  <a:pt x="1590" y="320"/>
                </a:lnTo>
                <a:lnTo>
                  <a:pt x="1600" y="342"/>
                </a:lnTo>
                <a:lnTo>
                  <a:pt x="1611" y="363"/>
                </a:lnTo>
                <a:lnTo>
                  <a:pt x="1622" y="384"/>
                </a:lnTo>
                <a:lnTo>
                  <a:pt x="1632" y="406"/>
                </a:lnTo>
                <a:lnTo>
                  <a:pt x="1632" y="427"/>
                </a:lnTo>
                <a:lnTo>
                  <a:pt x="1643" y="448"/>
                </a:lnTo>
                <a:lnTo>
                  <a:pt x="1643" y="470"/>
                </a:lnTo>
                <a:lnTo>
                  <a:pt x="1643" y="491"/>
                </a:lnTo>
                <a:lnTo>
                  <a:pt x="1654" y="523"/>
                </a:lnTo>
                <a:lnTo>
                  <a:pt x="1654" y="544"/>
                </a:lnTo>
                <a:lnTo>
                  <a:pt x="1664" y="566"/>
                </a:lnTo>
                <a:lnTo>
                  <a:pt x="1664" y="587"/>
                </a:lnTo>
                <a:lnTo>
                  <a:pt x="1675" y="608"/>
                </a:lnTo>
                <a:lnTo>
                  <a:pt x="1675" y="630"/>
                </a:lnTo>
                <a:lnTo>
                  <a:pt x="1686" y="651"/>
                </a:lnTo>
                <a:lnTo>
                  <a:pt x="1696" y="672"/>
                </a:lnTo>
                <a:lnTo>
                  <a:pt x="1707" y="694"/>
                </a:lnTo>
                <a:lnTo>
                  <a:pt x="1718" y="715"/>
                </a:lnTo>
                <a:lnTo>
                  <a:pt x="1728" y="736"/>
                </a:lnTo>
                <a:lnTo>
                  <a:pt x="1739" y="758"/>
                </a:lnTo>
                <a:lnTo>
                  <a:pt x="1760" y="768"/>
                </a:lnTo>
                <a:lnTo>
                  <a:pt x="1771" y="790"/>
                </a:lnTo>
                <a:lnTo>
                  <a:pt x="1792" y="800"/>
                </a:lnTo>
                <a:lnTo>
                  <a:pt x="1814" y="811"/>
                </a:lnTo>
                <a:lnTo>
                  <a:pt x="1835" y="822"/>
                </a:lnTo>
                <a:lnTo>
                  <a:pt x="1856" y="822"/>
                </a:lnTo>
                <a:lnTo>
                  <a:pt x="1878" y="822"/>
                </a:lnTo>
                <a:lnTo>
                  <a:pt x="1899" y="811"/>
                </a:lnTo>
                <a:lnTo>
                  <a:pt x="1920" y="800"/>
                </a:lnTo>
                <a:lnTo>
                  <a:pt x="1942" y="790"/>
                </a:lnTo>
                <a:lnTo>
                  <a:pt x="1963" y="779"/>
                </a:lnTo>
                <a:lnTo>
                  <a:pt x="1984" y="768"/>
                </a:lnTo>
                <a:lnTo>
                  <a:pt x="1995" y="747"/>
                </a:lnTo>
                <a:lnTo>
                  <a:pt x="2016" y="747"/>
                </a:lnTo>
                <a:lnTo>
                  <a:pt x="2038" y="736"/>
                </a:lnTo>
                <a:lnTo>
                  <a:pt x="2059" y="736"/>
                </a:lnTo>
                <a:lnTo>
                  <a:pt x="2080" y="736"/>
                </a:lnTo>
                <a:lnTo>
                  <a:pt x="2102" y="726"/>
                </a:lnTo>
                <a:lnTo>
                  <a:pt x="2123" y="726"/>
                </a:lnTo>
                <a:lnTo>
                  <a:pt x="2144" y="726"/>
                </a:lnTo>
                <a:lnTo>
                  <a:pt x="2166" y="726"/>
                </a:lnTo>
                <a:lnTo>
                  <a:pt x="2187" y="726"/>
                </a:lnTo>
                <a:lnTo>
                  <a:pt x="2208" y="726"/>
                </a:lnTo>
                <a:lnTo>
                  <a:pt x="2230" y="726"/>
                </a:lnTo>
                <a:lnTo>
                  <a:pt x="2251" y="726"/>
                </a:lnTo>
                <a:lnTo>
                  <a:pt x="2272" y="715"/>
                </a:lnTo>
                <a:lnTo>
                  <a:pt x="2294" y="715"/>
                </a:lnTo>
                <a:lnTo>
                  <a:pt x="2315" y="715"/>
                </a:lnTo>
                <a:lnTo>
                  <a:pt x="2336" y="704"/>
                </a:lnTo>
                <a:lnTo>
                  <a:pt x="2358" y="694"/>
                </a:lnTo>
                <a:lnTo>
                  <a:pt x="2368" y="672"/>
                </a:lnTo>
                <a:lnTo>
                  <a:pt x="2390" y="662"/>
                </a:lnTo>
                <a:lnTo>
                  <a:pt x="2400" y="640"/>
                </a:lnTo>
                <a:lnTo>
                  <a:pt x="2422" y="630"/>
                </a:lnTo>
                <a:lnTo>
                  <a:pt x="2432" y="608"/>
                </a:lnTo>
                <a:lnTo>
                  <a:pt x="2443" y="587"/>
                </a:lnTo>
                <a:lnTo>
                  <a:pt x="2464" y="566"/>
                </a:lnTo>
                <a:lnTo>
                  <a:pt x="2475" y="544"/>
                </a:lnTo>
                <a:lnTo>
                  <a:pt x="2507" y="523"/>
                </a:lnTo>
                <a:lnTo>
                  <a:pt x="2518" y="502"/>
                </a:lnTo>
                <a:lnTo>
                  <a:pt x="2539" y="491"/>
                </a:lnTo>
                <a:lnTo>
                  <a:pt x="2550" y="470"/>
                </a:lnTo>
                <a:lnTo>
                  <a:pt x="2571" y="459"/>
                </a:lnTo>
                <a:lnTo>
                  <a:pt x="2571" y="438"/>
                </a:lnTo>
                <a:lnTo>
                  <a:pt x="2592" y="427"/>
                </a:lnTo>
                <a:lnTo>
                  <a:pt x="2603" y="406"/>
                </a:lnTo>
                <a:lnTo>
                  <a:pt x="2635" y="384"/>
                </a:lnTo>
                <a:lnTo>
                  <a:pt x="2646" y="363"/>
                </a:lnTo>
                <a:lnTo>
                  <a:pt x="2656" y="342"/>
                </a:lnTo>
                <a:lnTo>
                  <a:pt x="2678" y="331"/>
                </a:lnTo>
                <a:lnTo>
                  <a:pt x="2688" y="310"/>
                </a:lnTo>
                <a:lnTo>
                  <a:pt x="2710" y="288"/>
                </a:lnTo>
                <a:lnTo>
                  <a:pt x="2720" y="267"/>
                </a:lnTo>
                <a:lnTo>
                  <a:pt x="2742" y="256"/>
                </a:lnTo>
                <a:lnTo>
                  <a:pt x="2752" y="235"/>
                </a:lnTo>
                <a:lnTo>
                  <a:pt x="2774" y="224"/>
                </a:lnTo>
                <a:lnTo>
                  <a:pt x="2784" y="203"/>
                </a:lnTo>
                <a:lnTo>
                  <a:pt x="2806" y="192"/>
                </a:lnTo>
                <a:lnTo>
                  <a:pt x="2827" y="171"/>
                </a:lnTo>
                <a:lnTo>
                  <a:pt x="2848" y="160"/>
                </a:lnTo>
                <a:lnTo>
                  <a:pt x="2870" y="150"/>
                </a:lnTo>
                <a:lnTo>
                  <a:pt x="2891" y="150"/>
                </a:lnTo>
                <a:lnTo>
                  <a:pt x="2912" y="150"/>
                </a:lnTo>
                <a:lnTo>
                  <a:pt x="2934" y="150"/>
                </a:lnTo>
                <a:lnTo>
                  <a:pt x="2966" y="160"/>
                </a:lnTo>
                <a:lnTo>
                  <a:pt x="2987" y="171"/>
                </a:lnTo>
                <a:lnTo>
                  <a:pt x="3008" y="171"/>
                </a:lnTo>
                <a:lnTo>
                  <a:pt x="3030" y="171"/>
                </a:lnTo>
                <a:lnTo>
                  <a:pt x="3051" y="182"/>
                </a:lnTo>
                <a:lnTo>
                  <a:pt x="3072" y="182"/>
                </a:lnTo>
                <a:lnTo>
                  <a:pt x="3094" y="192"/>
                </a:lnTo>
                <a:lnTo>
                  <a:pt x="3115" y="203"/>
                </a:lnTo>
                <a:lnTo>
                  <a:pt x="3136" y="203"/>
                </a:lnTo>
                <a:lnTo>
                  <a:pt x="3158" y="214"/>
                </a:lnTo>
                <a:lnTo>
                  <a:pt x="3190" y="224"/>
                </a:lnTo>
                <a:lnTo>
                  <a:pt x="3211" y="224"/>
                </a:lnTo>
                <a:lnTo>
                  <a:pt x="3232" y="224"/>
                </a:lnTo>
                <a:lnTo>
                  <a:pt x="3254" y="235"/>
                </a:lnTo>
                <a:lnTo>
                  <a:pt x="3275" y="235"/>
                </a:lnTo>
                <a:lnTo>
                  <a:pt x="3296" y="235"/>
                </a:lnTo>
                <a:lnTo>
                  <a:pt x="3318" y="235"/>
                </a:lnTo>
                <a:lnTo>
                  <a:pt x="3339" y="235"/>
                </a:lnTo>
                <a:lnTo>
                  <a:pt x="3371" y="235"/>
                </a:lnTo>
                <a:lnTo>
                  <a:pt x="3392" y="224"/>
                </a:lnTo>
                <a:lnTo>
                  <a:pt x="3414" y="224"/>
                </a:lnTo>
                <a:lnTo>
                  <a:pt x="3435" y="214"/>
                </a:lnTo>
                <a:lnTo>
                  <a:pt x="3456" y="203"/>
                </a:lnTo>
                <a:lnTo>
                  <a:pt x="3488" y="203"/>
                </a:lnTo>
                <a:lnTo>
                  <a:pt x="3510" y="192"/>
                </a:lnTo>
                <a:lnTo>
                  <a:pt x="3531" y="192"/>
                </a:lnTo>
                <a:lnTo>
                  <a:pt x="3552" y="192"/>
                </a:lnTo>
                <a:lnTo>
                  <a:pt x="3574" y="192"/>
                </a:lnTo>
                <a:lnTo>
                  <a:pt x="3595" y="192"/>
                </a:lnTo>
                <a:lnTo>
                  <a:pt x="3627" y="182"/>
                </a:lnTo>
                <a:lnTo>
                  <a:pt x="3648" y="182"/>
                </a:lnTo>
                <a:lnTo>
                  <a:pt x="3670" y="182"/>
                </a:lnTo>
                <a:lnTo>
                  <a:pt x="3691" y="182"/>
                </a:lnTo>
                <a:lnTo>
                  <a:pt x="3691" y="192"/>
                </a:lnTo>
                <a:lnTo>
                  <a:pt x="3712" y="192"/>
                </a:lnTo>
                <a:lnTo>
                  <a:pt x="3734" y="192"/>
                </a:lnTo>
                <a:lnTo>
                  <a:pt x="3755" y="192"/>
                </a:lnTo>
                <a:lnTo>
                  <a:pt x="3776" y="192"/>
                </a:lnTo>
                <a:lnTo>
                  <a:pt x="3798" y="192"/>
                </a:lnTo>
                <a:lnTo>
                  <a:pt x="3819" y="192"/>
                </a:lnTo>
                <a:lnTo>
                  <a:pt x="3840" y="192"/>
                </a:lnTo>
                <a:lnTo>
                  <a:pt x="3862" y="192"/>
                </a:lnTo>
                <a:lnTo>
                  <a:pt x="3883" y="192"/>
                </a:lnTo>
                <a:lnTo>
                  <a:pt x="3904" y="203"/>
                </a:lnTo>
                <a:lnTo>
                  <a:pt x="3926" y="203"/>
                </a:lnTo>
                <a:lnTo>
                  <a:pt x="3958" y="235"/>
                </a:lnTo>
                <a:lnTo>
                  <a:pt x="3979" y="246"/>
                </a:lnTo>
                <a:lnTo>
                  <a:pt x="4000" y="256"/>
                </a:lnTo>
                <a:lnTo>
                  <a:pt x="4022" y="267"/>
                </a:lnTo>
                <a:lnTo>
                  <a:pt x="4054" y="278"/>
                </a:lnTo>
                <a:lnTo>
                  <a:pt x="4075" y="288"/>
                </a:lnTo>
                <a:lnTo>
                  <a:pt x="4096" y="299"/>
                </a:lnTo>
                <a:lnTo>
                  <a:pt x="4118" y="299"/>
                </a:lnTo>
                <a:lnTo>
                  <a:pt x="4139" y="310"/>
                </a:lnTo>
                <a:lnTo>
                  <a:pt x="4160" y="320"/>
                </a:lnTo>
                <a:lnTo>
                  <a:pt x="4182" y="320"/>
                </a:lnTo>
                <a:lnTo>
                  <a:pt x="4214" y="320"/>
                </a:lnTo>
                <a:lnTo>
                  <a:pt x="4246" y="320"/>
                </a:lnTo>
                <a:lnTo>
                  <a:pt x="4267" y="320"/>
                </a:lnTo>
                <a:lnTo>
                  <a:pt x="4288" y="310"/>
                </a:lnTo>
                <a:lnTo>
                  <a:pt x="4310" y="310"/>
                </a:lnTo>
                <a:lnTo>
                  <a:pt x="4331" y="310"/>
                </a:lnTo>
                <a:lnTo>
                  <a:pt x="4363" y="299"/>
                </a:lnTo>
                <a:lnTo>
                  <a:pt x="4406" y="299"/>
                </a:lnTo>
                <a:lnTo>
                  <a:pt x="4427" y="299"/>
                </a:lnTo>
                <a:lnTo>
                  <a:pt x="4448" y="299"/>
                </a:lnTo>
                <a:lnTo>
                  <a:pt x="4470" y="288"/>
                </a:lnTo>
                <a:lnTo>
                  <a:pt x="4502" y="288"/>
                </a:lnTo>
                <a:lnTo>
                  <a:pt x="4534" y="267"/>
                </a:lnTo>
                <a:lnTo>
                  <a:pt x="4566" y="256"/>
                </a:lnTo>
                <a:lnTo>
                  <a:pt x="4587" y="246"/>
                </a:lnTo>
                <a:lnTo>
                  <a:pt x="4608" y="224"/>
                </a:lnTo>
                <a:lnTo>
                  <a:pt x="4630" y="214"/>
                </a:lnTo>
                <a:lnTo>
                  <a:pt x="4651" y="203"/>
                </a:lnTo>
                <a:lnTo>
                  <a:pt x="4672" y="192"/>
                </a:lnTo>
                <a:lnTo>
                  <a:pt x="4694" y="192"/>
                </a:lnTo>
                <a:lnTo>
                  <a:pt x="4715" y="192"/>
                </a:lnTo>
                <a:lnTo>
                  <a:pt x="4736" y="192"/>
                </a:lnTo>
              </a:path>
            </a:pathLst>
          </a:custGeom>
          <a:noFill/>
          <a:ln w="25400" cap="rnd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1139825" y="3575050"/>
            <a:ext cx="6488113" cy="1238250"/>
          </a:xfrm>
          <a:custGeom>
            <a:avLst/>
            <a:gdLst>
              <a:gd name="T0" fmla="*/ 64 w 4598"/>
              <a:gd name="T1" fmla="*/ 245 h 780"/>
              <a:gd name="T2" fmla="*/ 139 w 4598"/>
              <a:gd name="T3" fmla="*/ 188 h 780"/>
              <a:gd name="T4" fmla="*/ 235 w 4598"/>
              <a:gd name="T5" fmla="*/ 202 h 780"/>
              <a:gd name="T6" fmla="*/ 320 w 4598"/>
              <a:gd name="T7" fmla="*/ 245 h 780"/>
              <a:gd name="T8" fmla="*/ 405 w 4598"/>
              <a:gd name="T9" fmla="*/ 260 h 780"/>
              <a:gd name="T10" fmla="*/ 501 w 4598"/>
              <a:gd name="T11" fmla="*/ 245 h 780"/>
              <a:gd name="T12" fmla="*/ 587 w 4598"/>
              <a:gd name="T13" fmla="*/ 202 h 780"/>
              <a:gd name="T14" fmla="*/ 672 w 4598"/>
              <a:gd name="T15" fmla="*/ 173 h 780"/>
              <a:gd name="T16" fmla="*/ 757 w 4598"/>
              <a:gd name="T17" fmla="*/ 216 h 780"/>
              <a:gd name="T18" fmla="*/ 843 w 4598"/>
              <a:gd name="T19" fmla="*/ 245 h 780"/>
              <a:gd name="T20" fmla="*/ 928 w 4598"/>
              <a:gd name="T21" fmla="*/ 245 h 780"/>
              <a:gd name="T22" fmla="*/ 1013 w 4598"/>
              <a:gd name="T23" fmla="*/ 216 h 780"/>
              <a:gd name="T24" fmla="*/ 1099 w 4598"/>
              <a:gd name="T25" fmla="*/ 202 h 780"/>
              <a:gd name="T26" fmla="*/ 1184 w 4598"/>
              <a:gd name="T27" fmla="*/ 173 h 780"/>
              <a:gd name="T28" fmla="*/ 1259 w 4598"/>
              <a:gd name="T29" fmla="*/ 87 h 780"/>
              <a:gd name="T30" fmla="*/ 1344 w 4598"/>
              <a:gd name="T31" fmla="*/ 15 h 780"/>
              <a:gd name="T32" fmla="*/ 1429 w 4598"/>
              <a:gd name="T33" fmla="*/ 0 h 780"/>
              <a:gd name="T34" fmla="*/ 1483 w 4598"/>
              <a:gd name="T35" fmla="*/ 58 h 780"/>
              <a:gd name="T36" fmla="*/ 1547 w 4598"/>
              <a:gd name="T37" fmla="*/ 145 h 780"/>
              <a:gd name="T38" fmla="*/ 1611 w 4598"/>
              <a:gd name="T39" fmla="*/ 245 h 780"/>
              <a:gd name="T40" fmla="*/ 1643 w 4598"/>
              <a:gd name="T41" fmla="*/ 361 h 780"/>
              <a:gd name="T42" fmla="*/ 1653 w 4598"/>
              <a:gd name="T43" fmla="*/ 491 h 780"/>
              <a:gd name="T44" fmla="*/ 1696 w 4598"/>
              <a:gd name="T45" fmla="*/ 606 h 780"/>
              <a:gd name="T46" fmla="*/ 1781 w 4598"/>
              <a:gd name="T47" fmla="*/ 692 h 780"/>
              <a:gd name="T48" fmla="*/ 1856 w 4598"/>
              <a:gd name="T49" fmla="*/ 751 h 780"/>
              <a:gd name="T50" fmla="*/ 1963 w 4598"/>
              <a:gd name="T51" fmla="*/ 764 h 780"/>
              <a:gd name="T52" fmla="*/ 2059 w 4598"/>
              <a:gd name="T53" fmla="*/ 764 h 780"/>
              <a:gd name="T54" fmla="*/ 2144 w 4598"/>
              <a:gd name="T55" fmla="*/ 779 h 780"/>
              <a:gd name="T56" fmla="*/ 2229 w 4598"/>
              <a:gd name="T57" fmla="*/ 779 h 780"/>
              <a:gd name="T58" fmla="*/ 2315 w 4598"/>
              <a:gd name="T59" fmla="*/ 779 h 780"/>
              <a:gd name="T60" fmla="*/ 2400 w 4598"/>
              <a:gd name="T61" fmla="*/ 779 h 780"/>
              <a:gd name="T62" fmla="*/ 2485 w 4598"/>
              <a:gd name="T63" fmla="*/ 736 h 780"/>
              <a:gd name="T64" fmla="*/ 2571 w 4598"/>
              <a:gd name="T65" fmla="*/ 678 h 780"/>
              <a:gd name="T66" fmla="*/ 2656 w 4598"/>
              <a:gd name="T67" fmla="*/ 591 h 780"/>
              <a:gd name="T68" fmla="*/ 2731 w 4598"/>
              <a:gd name="T69" fmla="*/ 491 h 780"/>
              <a:gd name="T70" fmla="*/ 2805 w 4598"/>
              <a:gd name="T71" fmla="*/ 390 h 780"/>
              <a:gd name="T72" fmla="*/ 2869 w 4598"/>
              <a:gd name="T73" fmla="*/ 288 h 780"/>
              <a:gd name="T74" fmla="*/ 2944 w 4598"/>
              <a:gd name="T75" fmla="*/ 202 h 780"/>
              <a:gd name="T76" fmla="*/ 3029 w 4598"/>
              <a:gd name="T77" fmla="*/ 158 h 780"/>
              <a:gd name="T78" fmla="*/ 3115 w 4598"/>
              <a:gd name="T79" fmla="*/ 188 h 780"/>
              <a:gd name="T80" fmla="*/ 3200 w 4598"/>
              <a:gd name="T81" fmla="*/ 231 h 780"/>
              <a:gd name="T82" fmla="*/ 3285 w 4598"/>
              <a:gd name="T83" fmla="*/ 231 h 780"/>
              <a:gd name="T84" fmla="*/ 3371 w 4598"/>
              <a:gd name="T85" fmla="*/ 231 h 780"/>
              <a:gd name="T86" fmla="*/ 3456 w 4598"/>
              <a:gd name="T87" fmla="*/ 231 h 780"/>
              <a:gd name="T88" fmla="*/ 3541 w 4598"/>
              <a:gd name="T89" fmla="*/ 216 h 780"/>
              <a:gd name="T90" fmla="*/ 3627 w 4598"/>
              <a:gd name="T91" fmla="*/ 260 h 780"/>
              <a:gd name="T92" fmla="*/ 3723 w 4598"/>
              <a:gd name="T93" fmla="*/ 331 h 780"/>
              <a:gd name="T94" fmla="*/ 3819 w 4598"/>
              <a:gd name="T95" fmla="*/ 375 h 780"/>
              <a:gd name="T96" fmla="*/ 3904 w 4598"/>
              <a:gd name="T97" fmla="*/ 390 h 780"/>
              <a:gd name="T98" fmla="*/ 4000 w 4598"/>
              <a:gd name="T99" fmla="*/ 404 h 780"/>
              <a:gd name="T100" fmla="*/ 4085 w 4598"/>
              <a:gd name="T101" fmla="*/ 404 h 780"/>
              <a:gd name="T102" fmla="*/ 4171 w 4598"/>
              <a:gd name="T103" fmla="*/ 390 h 780"/>
              <a:gd name="T104" fmla="*/ 4256 w 4598"/>
              <a:gd name="T105" fmla="*/ 375 h 780"/>
              <a:gd name="T106" fmla="*/ 4341 w 4598"/>
              <a:gd name="T107" fmla="*/ 331 h 780"/>
              <a:gd name="T108" fmla="*/ 4437 w 4598"/>
              <a:gd name="T109" fmla="*/ 260 h 780"/>
              <a:gd name="T110" fmla="*/ 4533 w 4598"/>
              <a:gd name="T111" fmla="*/ 245 h 7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598"/>
              <a:gd name="T169" fmla="*/ 0 h 780"/>
              <a:gd name="T170" fmla="*/ 4598 w 4598"/>
              <a:gd name="T171" fmla="*/ 780 h 7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598" h="780">
                <a:moveTo>
                  <a:pt x="0" y="245"/>
                </a:moveTo>
                <a:lnTo>
                  <a:pt x="21" y="245"/>
                </a:lnTo>
                <a:lnTo>
                  <a:pt x="43" y="245"/>
                </a:lnTo>
                <a:lnTo>
                  <a:pt x="64" y="245"/>
                </a:lnTo>
                <a:lnTo>
                  <a:pt x="85" y="245"/>
                </a:lnTo>
                <a:lnTo>
                  <a:pt x="107" y="216"/>
                </a:lnTo>
                <a:lnTo>
                  <a:pt x="117" y="188"/>
                </a:lnTo>
                <a:lnTo>
                  <a:pt x="139" y="188"/>
                </a:lnTo>
                <a:lnTo>
                  <a:pt x="160" y="173"/>
                </a:lnTo>
                <a:lnTo>
                  <a:pt x="181" y="173"/>
                </a:lnTo>
                <a:lnTo>
                  <a:pt x="203" y="188"/>
                </a:lnTo>
                <a:lnTo>
                  <a:pt x="235" y="202"/>
                </a:lnTo>
                <a:lnTo>
                  <a:pt x="256" y="216"/>
                </a:lnTo>
                <a:lnTo>
                  <a:pt x="277" y="231"/>
                </a:lnTo>
                <a:lnTo>
                  <a:pt x="299" y="231"/>
                </a:lnTo>
                <a:lnTo>
                  <a:pt x="320" y="245"/>
                </a:lnTo>
                <a:lnTo>
                  <a:pt x="341" y="245"/>
                </a:lnTo>
                <a:lnTo>
                  <a:pt x="363" y="260"/>
                </a:lnTo>
                <a:lnTo>
                  <a:pt x="384" y="260"/>
                </a:lnTo>
                <a:lnTo>
                  <a:pt x="405" y="260"/>
                </a:lnTo>
                <a:lnTo>
                  <a:pt x="437" y="260"/>
                </a:lnTo>
                <a:lnTo>
                  <a:pt x="459" y="260"/>
                </a:lnTo>
                <a:lnTo>
                  <a:pt x="480" y="245"/>
                </a:lnTo>
                <a:lnTo>
                  <a:pt x="501" y="245"/>
                </a:lnTo>
                <a:lnTo>
                  <a:pt x="523" y="245"/>
                </a:lnTo>
                <a:lnTo>
                  <a:pt x="544" y="216"/>
                </a:lnTo>
                <a:lnTo>
                  <a:pt x="565" y="216"/>
                </a:lnTo>
                <a:lnTo>
                  <a:pt x="587" y="202"/>
                </a:lnTo>
                <a:lnTo>
                  <a:pt x="608" y="188"/>
                </a:lnTo>
                <a:lnTo>
                  <a:pt x="629" y="188"/>
                </a:lnTo>
                <a:lnTo>
                  <a:pt x="651" y="188"/>
                </a:lnTo>
                <a:lnTo>
                  <a:pt x="672" y="173"/>
                </a:lnTo>
                <a:lnTo>
                  <a:pt x="693" y="188"/>
                </a:lnTo>
                <a:lnTo>
                  <a:pt x="715" y="202"/>
                </a:lnTo>
                <a:lnTo>
                  <a:pt x="736" y="202"/>
                </a:lnTo>
                <a:lnTo>
                  <a:pt x="757" y="216"/>
                </a:lnTo>
                <a:lnTo>
                  <a:pt x="779" y="231"/>
                </a:lnTo>
                <a:lnTo>
                  <a:pt x="800" y="245"/>
                </a:lnTo>
                <a:lnTo>
                  <a:pt x="821" y="245"/>
                </a:lnTo>
                <a:lnTo>
                  <a:pt x="843" y="245"/>
                </a:lnTo>
                <a:lnTo>
                  <a:pt x="864" y="245"/>
                </a:lnTo>
                <a:lnTo>
                  <a:pt x="885" y="260"/>
                </a:lnTo>
                <a:lnTo>
                  <a:pt x="907" y="260"/>
                </a:lnTo>
                <a:lnTo>
                  <a:pt x="928" y="245"/>
                </a:lnTo>
                <a:lnTo>
                  <a:pt x="949" y="245"/>
                </a:lnTo>
                <a:lnTo>
                  <a:pt x="971" y="245"/>
                </a:lnTo>
                <a:lnTo>
                  <a:pt x="992" y="231"/>
                </a:lnTo>
                <a:lnTo>
                  <a:pt x="1013" y="216"/>
                </a:lnTo>
                <a:lnTo>
                  <a:pt x="1035" y="216"/>
                </a:lnTo>
                <a:lnTo>
                  <a:pt x="1056" y="216"/>
                </a:lnTo>
                <a:lnTo>
                  <a:pt x="1077" y="202"/>
                </a:lnTo>
                <a:lnTo>
                  <a:pt x="1099" y="202"/>
                </a:lnTo>
                <a:lnTo>
                  <a:pt x="1120" y="202"/>
                </a:lnTo>
                <a:lnTo>
                  <a:pt x="1141" y="202"/>
                </a:lnTo>
                <a:lnTo>
                  <a:pt x="1163" y="188"/>
                </a:lnTo>
                <a:lnTo>
                  <a:pt x="1184" y="173"/>
                </a:lnTo>
                <a:lnTo>
                  <a:pt x="1205" y="173"/>
                </a:lnTo>
                <a:lnTo>
                  <a:pt x="1227" y="145"/>
                </a:lnTo>
                <a:lnTo>
                  <a:pt x="1248" y="115"/>
                </a:lnTo>
                <a:lnTo>
                  <a:pt x="1259" y="87"/>
                </a:lnTo>
                <a:lnTo>
                  <a:pt x="1280" y="58"/>
                </a:lnTo>
                <a:lnTo>
                  <a:pt x="1301" y="43"/>
                </a:lnTo>
                <a:lnTo>
                  <a:pt x="1323" y="28"/>
                </a:lnTo>
                <a:lnTo>
                  <a:pt x="1344" y="15"/>
                </a:lnTo>
                <a:lnTo>
                  <a:pt x="1365" y="0"/>
                </a:lnTo>
                <a:lnTo>
                  <a:pt x="1387" y="0"/>
                </a:lnTo>
                <a:lnTo>
                  <a:pt x="1408" y="0"/>
                </a:lnTo>
                <a:lnTo>
                  <a:pt x="1429" y="0"/>
                </a:lnTo>
                <a:lnTo>
                  <a:pt x="1451" y="15"/>
                </a:lnTo>
                <a:lnTo>
                  <a:pt x="1472" y="28"/>
                </a:lnTo>
                <a:lnTo>
                  <a:pt x="1483" y="58"/>
                </a:lnTo>
                <a:lnTo>
                  <a:pt x="1493" y="87"/>
                </a:lnTo>
                <a:lnTo>
                  <a:pt x="1515" y="101"/>
                </a:lnTo>
                <a:lnTo>
                  <a:pt x="1525" y="130"/>
                </a:lnTo>
                <a:lnTo>
                  <a:pt x="1547" y="145"/>
                </a:lnTo>
                <a:lnTo>
                  <a:pt x="1568" y="173"/>
                </a:lnTo>
                <a:lnTo>
                  <a:pt x="1589" y="188"/>
                </a:lnTo>
                <a:lnTo>
                  <a:pt x="1600" y="216"/>
                </a:lnTo>
                <a:lnTo>
                  <a:pt x="1611" y="245"/>
                </a:lnTo>
                <a:lnTo>
                  <a:pt x="1621" y="275"/>
                </a:lnTo>
                <a:lnTo>
                  <a:pt x="1632" y="303"/>
                </a:lnTo>
                <a:lnTo>
                  <a:pt x="1643" y="331"/>
                </a:lnTo>
                <a:lnTo>
                  <a:pt x="1643" y="361"/>
                </a:lnTo>
                <a:lnTo>
                  <a:pt x="1643" y="390"/>
                </a:lnTo>
                <a:lnTo>
                  <a:pt x="1643" y="433"/>
                </a:lnTo>
                <a:lnTo>
                  <a:pt x="1643" y="461"/>
                </a:lnTo>
                <a:lnTo>
                  <a:pt x="1653" y="491"/>
                </a:lnTo>
                <a:lnTo>
                  <a:pt x="1664" y="519"/>
                </a:lnTo>
                <a:lnTo>
                  <a:pt x="1675" y="548"/>
                </a:lnTo>
                <a:lnTo>
                  <a:pt x="1685" y="577"/>
                </a:lnTo>
                <a:lnTo>
                  <a:pt x="1696" y="606"/>
                </a:lnTo>
                <a:lnTo>
                  <a:pt x="1717" y="621"/>
                </a:lnTo>
                <a:lnTo>
                  <a:pt x="1739" y="649"/>
                </a:lnTo>
                <a:lnTo>
                  <a:pt x="1760" y="678"/>
                </a:lnTo>
                <a:lnTo>
                  <a:pt x="1781" y="692"/>
                </a:lnTo>
                <a:lnTo>
                  <a:pt x="1803" y="707"/>
                </a:lnTo>
                <a:lnTo>
                  <a:pt x="1813" y="736"/>
                </a:lnTo>
                <a:lnTo>
                  <a:pt x="1835" y="736"/>
                </a:lnTo>
                <a:lnTo>
                  <a:pt x="1856" y="751"/>
                </a:lnTo>
                <a:lnTo>
                  <a:pt x="1888" y="764"/>
                </a:lnTo>
                <a:lnTo>
                  <a:pt x="1920" y="764"/>
                </a:lnTo>
                <a:lnTo>
                  <a:pt x="1941" y="764"/>
                </a:lnTo>
                <a:lnTo>
                  <a:pt x="1963" y="764"/>
                </a:lnTo>
                <a:lnTo>
                  <a:pt x="1984" y="764"/>
                </a:lnTo>
                <a:lnTo>
                  <a:pt x="2005" y="764"/>
                </a:lnTo>
                <a:lnTo>
                  <a:pt x="2037" y="764"/>
                </a:lnTo>
                <a:lnTo>
                  <a:pt x="2059" y="764"/>
                </a:lnTo>
                <a:lnTo>
                  <a:pt x="2080" y="779"/>
                </a:lnTo>
                <a:lnTo>
                  <a:pt x="2101" y="779"/>
                </a:lnTo>
                <a:lnTo>
                  <a:pt x="2123" y="779"/>
                </a:lnTo>
                <a:lnTo>
                  <a:pt x="2144" y="779"/>
                </a:lnTo>
                <a:lnTo>
                  <a:pt x="2165" y="779"/>
                </a:lnTo>
                <a:lnTo>
                  <a:pt x="2187" y="779"/>
                </a:lnTo>
                <a:lnTo>
                  <a:pt x="2208" y="779"/>
                </a:lnTo>
                <a:lnTo>
                  <a:pt x="2229" y="779"/>
                </a:lnTo>
                <a:lnTo>
                  <a:pt x="2251" y="779"/>
                </a:lnTo>
                <a:lnTo>
                  <a:pt x="2272" y="779"/>
                </a:lnTo>
                <a:lnTo>
                  <a:pt x="2293" y="779"/>
                </a:lnTo>
                <a:lnTo>
                  <a:pt x="2315" y="779"/>
                </a:lnTo>
                <a:lnTo>
                  <a:pt x="2336" y="779"/>
                </a:lnTo>
                <a:lnTo>
                  <a:pt x="2357" y="779"/>
                </a:lnTo>
                <a:lnTo>
                  <a:pt x="2379" y="779"/>
                </a:lnTo>
                <a:lnTo>
                  <a:pt x="2400" y="779"/>
                </a:lnTo>
                <a:lnTo>
                  <a:pt x="2421" y="779"/>
                </a:lnTo>
                <a:lnTo>
                  <a:pt x="2443" y="764"/>
                </a:lnTo>
                <a:lnTo>
                  <a:pt x="2464" y="751"/>
                </a:lnTo>
                <a:lnTo>
                  <a:pt x="2485" y="736"/>
                </a:lnTo>
                <a:lnTo>
                  <a:pt x="2507" y="736"/>
                </a:lnTo>
                <a:lnTo>
                  <a:pt x="2528" y="721"/>
                </a:lnTo>
                <a:lnTo>
                  <a:pt x="2549" y="692"/>
                </a:lnTo>
                <a:lnTo>
                  <a:pt x="2571" y="678"/>
                </a:lnTo>
                <a:lnTo>
                  <a:pt x="2592" y="664"/>
                </a:lnTo>
                <a:lnTo>
                  <a:pt x="2613" y="634"/>
                </a:lnTo>
                <a:lnTo>
                  <a:pt x="2635" y="621"/>
                </a:lnTo>
                <a:lnTo>
                  <a:pt x="2656" y="591"/>
                </a:lnTo>
                <a:lnTo>
                  <a:pt x="2677" y="577"/>
                </a:lnTo>
                <a:lnTo>
                  <a:pt x="2699" y="548"/>
                </a:lnTo>
                <a:lnTo>
                  <a:pt x="2720" y="519"/>
                </a:lnTo>
                <a:lnTo>
                  <a:pt x="2731" y="491"/>
                </a:lnTo>
                <a:lnTo>
                  <a:pt x="2752" y="461"/>
                </a:lnTo>
                <a:lnTo>
                  <a:pt x="2773" y="448"/>
                </a:lnTo>
                <a:lnTo>
                  <a:pt x="2784" y="418"/>
                </a:lnTo>
                <a:lnTo>
                  <a:pt x="2805" y="390"/>
                </a:lnTo>
                <a:lnTo>
                  <a:pt x="2816" y="361"/>
                </a:lnTo>
                <a:lnTo>
                  <a:pt x="2837" y="346"/>
                </a:lnTo>
                <a:lnTo>
                  <a:pt x="2859" y="318"/>
                </a:lnTo>
                <a:lnTo>
                  <a:pt x="2869" y="288"/>
                </a:lnTo>
                <a:lnTo>
                  <a:pt x="2891" y="260"/>
                </a:lnTo>
                <a:lnTo>
                  <a:pt x="2912" y="245"/>
                </a:lnTo>
                <a:lnTo>
                  <a:pt x="2923" y="216"/>
                </a:lnTo>
                <a:lnTo>
                  <a:pt x="2944" y="202"/>
                </a:lnTo>
                <a:lnTo>
                  <a:pt x="2965" y="188"/>
                </a:lnTo>
                <a:lnTo>
                  <a:pt x="2987" y="173"/>
                </a:lnTo>
                <a:lnTo>
                  <a:pt x="3008" y="158"/>
                </a:lnTo>
                <a:lnTo>
                  <a:pt x="3029" y="158"/>
                </a:lnTo>
                <a:lnTo>
                  <a:pt x="3051" y="158"/>
                </a:lnTo>
                <a:lnTo>
                  <a:pt x="3072" y="158"/>
                </a:lnTo>
                <a:lnTo>
                  <a:pt x="3093" y="173"/>
                </a:lnTo>
                <a:lnTo>
                  <a:pt x="3115" y="188"/>
                </a:lnTo>
                <a:lnTo>
                  <a:pt x="3136" y="202"/>
                </a:lnTo>
                <a:lnTo>
                  <a:pt x="3157" y="216"/>
                </a:lnTo>
                <a:lnTo>
                  <a:pt x="3179" y="216"/>
                </a:lnTo>
                <a:lnTo>
                  <a:pt x="3200" y="231"/>
                </a:lnTo>
                <a:lnTo>
                  <a:pt x="3221" y="231"/>
                </a:lnTo>
                <a:lnTo>
                  <a:pt x="3243" y="231"/>
                </a:lnTo>
                <a:lnTo>
                  <a:pt x="3264" y="231"/>
                </a:lnTo>
                <a:lnTo>
                  <a:pt x="3285" y="231"/>
                </a:lnTo>
                <a:lnTo>
                  <a:pt x="3307" y="245"/>
                </a:lnTo>
                <a:lnTo>
                  <a:pt x="3328" y="245"/>
                </a:lnTo>
                <a:lnTo>
                  <a:pt x="3349" y="231"/>
                </a:lnTo>
                <a:lnTo>
                  <a:pt x="3371" y="231"/>
                </a:lnTo>
                <a:lnTo>
                  <a:pt x="3392" y="231"/>
                </a:lnTo>
                <a:lnTo>
                  <a:pt x="3413" y="231"/>
                </a:lnTo>
                <a:lnTo>
                  <a:pt x="3435" y="231"/>
                </a:lnTo>
                <a:lnTo>
                  <a:pt x="3456" y="231"/>
                </a:lnTo>
                <a:lnTo>
                  <a:pt x="3477" y="231"/>
                </a:lnTo>
                <a:lnTo>
                  <a:pt x="3499" y="231"/>
                </a:lnTo>
                <a:lnTo>
                  <a:pt x="3520" y="216"/>
                </a:lnTo>
                <a:lnTo>
                  <a:pt x="3541" y="216"/>
                </a:lnTo>
                <a:lnTo>
                  <a:pt x="3563" y="231"/>
                </a:lnTo>
                <a:lnTo>
                  <a:pt x="3584" y="231"/>
                </a:lnTo>
                <a:lnTo>
                  <a:pt x="3605" y="245"/>
                </a:lnTo>
                <a:lnTo>
                  <a:pt x="3627" y="260"/>
                </a:lnTo>
                <a:lnTo>
                  <a:pt x="3648" y="275"/>
                </a:lnTo>
                <a:lnTo>
                  <a:pt x="3669" y="288"/>
                </a:lnTo>
                <a:lnTo>
                  <a:pt x="3691" y="303"/>
                </a:lnTo>
                <a:lnTo>
                  <a:pt x="3723" y="331"/>
                </a:lnTo>
                <a:lnTo>
                  <a:pt x="3744" y="331"/>
                </a:lnTo>
                <a:lnTo>
                  <a:pt x="3765" y="346"/>
                </a:lnTo>
                <a:lnTo>
                  <a:pt x="3797" y="361"/>
                </a:lnTo>
                <a:lnTo>
                  <a:pt x="3819" y="375"/>
                </a:lnTo>
                <a:lnTo>
                  <a:pt x="3840" y="390"/>
                </a:lnTo>
                <a:lnTo>
                  <a:pt x="3861" y="390"/>
                </a:lnTo>
                <a:lnTo>
                  <a:pt x="3883" y="390"/>
                </a:lnTo>
                <a:lnTo>
                  <a:pt x="3904" y="390"/>
                </a:lnTo>
                <a:lnTo>
                  <a:pt x="3925" y="404"/>
                </a:lnTo>
                <a:lnTo>
                  <a:pt x="3947" y="404"/>
                </a:lnTo>
                <a:lnTo>
                  <a:pt x="3968" y="404"/>
                </a:lnTo>
                <a:lnTo>
                  <a:pt x="4000" y="404"/>
                </a:lnTo>
                <a:lnTo>
                  <a:pt x="4021" y="404"/>
                </a:lnTo>
                <a:lnTo>
                  <a:pt x="4043" y="404"/>
                </a:lnTo>
                <a:lnTo>
                  <a:pt x="4064" y="404"/>
                </a:lnTo>
                <a:lnTo>
                  <a:pt x="4085" y="404"/>
                </a:lnTo>
                <a:lnTo>
                  <a:pt x="4107" y="390"/>
                </a:lnTo>
                <a:lnTo>
                  <a:pt x="4128" y="390"/>
                </a:lnTo>
                <a:lnTo>
                  <a:pt x="4149" y="390"/>
                </a:lnTo>
                <a:lnTo>
                  <a:pt x="4171" y="390"/>
                </a:lnTo>
                <a:lnTo>
                  <a:pt x="4192" y="390"/>
                </a:lnTo>
                <a:lnTo>
                  <a:pt x="4213" y="390"/>
                </a:lnTo>
                <a:lnTo>
                  <a:pt x="4235" y="390"/>
                </a:lnTo>
                <a:lnTo>
                  <a:pt x="4256" y="375"/>
                </a:lnTo>
                <a:lnTo>
                  <a:pt x="4277" y="375"/>
                </a:lnTo>
                <a:lnTo>
                  <a:pt x="4299" y="361"/>
                </a:lnTo>
                <a:lnTo>
                  <a:pt x="4320" y="346"/>
                </a:lnTo>
                <a:lnTo>
                  <a:pt x="4341" y="331"/>
                </a:lnTo>
                <a:lnTo>
                  <a:pt x="4363" y="303"/>
                </a:lnTo>
                <a:lnTo>
                  <a:pt x="4384" y="288"/>
                </a:lnTo>
                <a:lnTo>
                  <a:pt x="4416" y="260"/>
                </a:lnTo>
                <a:lnTo>
                  <a:pt x="4437" y="260"/>
                </a:lnTo>
                <a:lnTo>
                  <a:pt x="4459" y="260"/>
                </a:lnTo>
                <a:lnTo>
                  <a:pt x="4480" y="260"/>
                </a:lnTo>
                <a:lnTo>
                  <a:pt x="4512" y="245"/>
                </a:lnTo>
                <a:lnTo>
                  <a:pt x="4533" y="245"/>
                </a:lnTo>
                <a:lnTo>
                  <a:pt x="4555" y="245"/>
                </a:lnTo>
                <a:lnTo>
                  <a:pt x="4576" y="260"/>
                </a:lnTo>
                <a:lnTo>
                  <a:pt x="4597" y="260"/>
                </a:lnTo>
              </a:path>
            </a:pathLst>
          </a:custGeom>
          <a:noFill/>
          <a:ln w="25400" cap="rnd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279650" y="6070600"/>
            <a:ext cx="132889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Poussée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786710" y="2571744"/>
            <a:ext cx="135729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fr-FR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Rectum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8081963" y="3770313"/>
            <a:ext cx="67967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SAI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8043863" y="5073650"/>
            <a:ext cx="72776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36</a:t>
            </a:fld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85786" y="1071546"/>
            <a:ext cx="91297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(Dyschésie)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1116013" y="1341438"/>
            <a:ext cx="0" cy="4859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1155700" y="1379538"/>
            <a:ext cx="6548438" cy="1543050"/>
          </a:xfrm>
          <a:custGeom>
            <a:avLst/>
            <a:gdLst>
              <a:gd name="T0" fmla="*/ 64 w 4641"/>
              <a:gd name="T1" fmla="*/ 832 h 972"/>
              <a:gd name="T2" fmla="*/ 170 w 4641"/>
              <a:gd name="T3" fmla="*/ 854 h 972"/>
              <a:gd name="T4" fmla="*/ 266 w 4641"/>
              <a:gd name="T5" fmla="*/ 854 h 972"/>
              <a:gd name="T6" fmla="*/ 362 w 4641"/>
              <a:gd name="T7" fmla="*/ 843 h 972"/>
              <a:gd name="T8" fmla="*/ 448 w 4641"/>
              <a:gd name="T9" fmla="*/ 822 h 972"/>
              <a:gd name="T10" fmla="*/ 533 w 4641"/>
              <a:gd name="T11" fmla="*/ 832 h 972"/>
              <a:gd name="T12" fmla="*/ 618 w 4641"/>
              <a:gd name="T13" fmla="*/ 854 h 972"/>
              <a:gd name="T14" fmla="*/ 704 w 4641"/>
              <a:gd name="T15" fmla="*/ 864 h 972"/>
              <a:gd name="T16" fmla="*/ 789 w 4641"/>
              <a:gd name="T17" fmla="*/ 896 h 972"/>
              <a:gd name="T18" fmla="*/ 874 w 4641"/>
              <a:gd name="T19" fmla="*/ 918 h 972"/>
              <a:gd name="T20" fmla="*/ 960 w 4641"/>
              <a:gd name="T21" fmla="*/ 928 h 972"/>
              <a:gd name="T22" fmla="*/ 1056 w 4641"/>
              <a:gd name="T23" fmla="*/ 939 h 972"/>
              <a:gd name="T24" fmla="*/ 1141 w 4641"/>
              <a:gd name="T25" fmla="*/ 928 h 972"/>
              <a:gd name="T26" fmla="*/ 1205 w 4641"/>
              <a:gd name="T27" fmla="*/ 843 h 972"/>
              <a:gd name="T28" fmla="*/ 1258 w 4641"/>
              <a:gd name="T29" fmla="*/ 768 h 972"/>
              <a:gd name="T30" fmla="*/ 1322 w 4641"/>
              <a:gd name="T31" fmla="*/ 672 h 972"/>
              <a:gd name="T32" fmla="*/ 1365 w 4641"/>
              <a:gd name="T33" fmla="*/ 587 h 972"/>
              <a:gd name="T34" fmla="*/ 1397 w 4641"/>
              <a:gd name="T35" fmla="*/ 502 h 972"/>
              <a:gd name="T36" fmla="*/ 1440 w 4641"/>
              <a:gd name="T37" fmla="*/ 406 h 972"/>
              <a:gd name="T38" fmla="*/ 1482 w 4641"/>
              <a:gd name="T39" fmla="*/ 310 h 972"/>
              <a:gd name="T40" fmla="*/ 1525 w 4641"/>
              <a:gd name="T41" fmla="*/ 214 h 972"/>
              <a:gd name="T42" fmla="*/ 1557 w 4641"/>
              <a:gd name="T43" fmla="*/ 128 h 972"/>
              <a:gd name="T44" fmla="*/ 1600 w 4641"/>
              <a:gd name="T45" fmla="*/ 54 h 972"/>
              <a:gd name="T46" fmla="*/ 1674 w 4641"/>
              <a:gd name="T47" fmla="*/ 0 h 972"/>
              <a:gd name="T48" fmla="*/ 1760 w 4641"/>
              <a:gd name="T49" fmla="*/ 0 h 972"/>
              <a:gd name="T50" fmla="*/ 1845 w 4641"/>
              <a:gd name="T51" fmla="*/ 22 h 972"/>
              <a:gd name="T52" fmla="*/ 1930 w 4641"/>
              <a:gd name="T53" fmla="*/ 43 h 972"/>
              <a:gd name="T54" fmla="*/ 2016 w 4641"/>
              <a:gd name="T55" fmla="*/ 75 h 972"/>
              <a:gd name="T56" fmla="*/ 2090 w 4641"/>
              <a:gd name="T57" fmla="*/ 128 h 972"/>
              <a:gd name="T58" fmla="*/ 2144 w 4641"/>
              <a:gd name="T59" fmla="*/ 203 h 972"/>
              <a:gd name="T60" fmla="*/ 2186 w 4641"/>
              <a:gd name="T61" fmla="*/ 288 h 972"/>
              <a:gd name="T62" fmla="*/ 2229 w 4641"/>
              <a:gd name="T63" fmla="*/ 374 h 972"/>
              <a:gd name="T64" fmla="*/ 2282 w 4641"/>
              <a:gd name="T65" fmla="*/ 459 h 972"/>
              <a:gd name="T66" fmla="*/ 2336 w 4641"/>
              <a:gd name="T67" fmla="*/ 544 h 972"/>
              <a:gd name="T68" fmla="*/ 2378 w 4641"/>
              <a:gd name="T69" fmla="*/ 619 h 972"/>
              <a:gd name="T70" fmla="*/ 2442 w 4641"/>
              <a:gd name="T71" fmla="*/ 694 h 972"/>
              <a:gd name="T72" fmla="*/ 2496 w 4641"/>
              <a:gd name="T73" fmla="*/ 768 h 972"/>
              <a:gd name="T74" fmla="*/ 2592 w 4641"/>
              <a:gd name="T75" fmla="*/ 822 h 972"/>
              <a:gd name="T76" fmla="*/ 2677 w 4641"/>
              <a:gd name="T77" fmla="*/ 864 h 972"/>
              <a:gd name="T78" fmla="*/ 2762 w 4641"/>
              <a:gd name="T79" fmla="*/ 907 h 972"/>
              <a:gd name="T80" fmla="*/ 2858 w 4641"/>
              <a:gd name="T81" fmla="*/ 939 h 972"/>
              <a:gd name="T82" fmla="*/ 2976 w 4641"/>
              <a:gd name="T83" fmla="*/ 960 h 972"/>
              <a:gd name="T84" fmla="*/ 3061 w 4641"/>
              <a:gd name="T85" fmla="*/ 971 h 972"/>
              <a:gd name="T86" fmla="*/ 3168 w 4641"/>
              <a:gd name="T87" fmla="*/ 960 h 972"/>
              <a:gd name="T88" fmla="*/ 3264 w 4641"/>
              <a:gd name="T89" fmla="*/ 960 h 972"/>
              <a:gd name="T90" fmla="*/ 3360 w 4641"/>
              <a:gd name="T91" fmla="*/ 928 h 972"/>
              <a:gd name="T92" fmla="*/ 3488 w 4641"/>
              <a:gd name="T93" fmla="*/ 886 h 972"/>
              <a:gd name="T94" fmla="*/ 3637 w 4641"/>
              <a:gd name="T95" fmla="*/ 832 h 972"/>
              <a:gd name="T96" fmla="*/ 3765 w 4641"/>
              <a:gd name="T97" fmla="*/ 800 h 972"/>
              <a:gd name="T98" fmla="*/ 3914 w 4641"/>
              <a:gd name="T99" fmla="*/ 758 h 972"/>
              <a:gd name="T100" fmla="*/ 4010 w 4641"/>
              <a:gd name="T101" fmla="*/ 726 h 972"/>
              <a:gd name="T102" fmla="*/ 4106 w 4641"/>
              <a:gd name="T103" fmla="*/ 715 h 972"/>
              <a:gd name="T104" fmla="*/ 4224 w 4641"/>
              <a:gd name="T105" fmla="*/ 758 h 972"/>
              <a:gd name="T106" fmla="*/ 4320 w 4641"/>
              <a:gd name="T107" fmla="*/ 790 h 972"/>
              <a:gd name="T108" fmla="*/ 4426 w 4641"/>
              <a:gd name="T109" fmla="*/ 832 h 972"/>
              <a:gd name="T110" fmla="*/ 4533 w 4641"/>
              <a:gd name="T111" fmla="*/ 875 h 972"/>
              <a:gd name="T112" fmla="*/ 4640 w 4641"/>
              <a:gd name="T113" fmla="*/ 918 h 9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641"/>
              <a:gd name="T172" fmla="*/ 0 h 972"/>
              <a:gd name="T173" fmla="*/ 4641 w 4641"/>
              <a:gd name="T174" fmla="*/ 972 h 9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641" h="972">
                <a:moveTo>
                  <a:pt x="0" y="832"/>
                </a:moveTo>
                <a:lnTo>
                  <a:pt x="21" y="832"/>
                </a:lnTo>
                <a:lnTo>
                  <a:pt x="42" y="832"/>
                </a:lnTo>
                <a:lnTo>
                  <a:pt x="64" y="832"/>
                </a:lnTo>
                <a:lnTo>
                  <a:pt x="96" y="843"/>
                </a:lnTo>
                <a:lnTo>
                  <a:pt x="128" y="843"/>
                </a:lnTo>
                <a:lnTo>
                  <a:pt x="149" y="843"/>
                </a:lnTo>
                <a:lnTo>
                  <a:pt x="170" y="854"/>
                </a:lnTo>
                <a:lnTo>
                  <a:pt x="192" y="854"/>
                </a:lnTo>
                <a:lnTo>
                  <a:pt x="213" y="854"/>
                </a:lnTo>
                <a:lnTo>
                  <a:pt x="245" y="854"/>
                </a:lnTo>
                <a:lnTo>
                  <a:pt x="266" y="854"/>
                </a:lnTo>
                <a:lnTo>
                  <a:pt x="288" y="854"/>
                </a:lnTo>
                <a:lnTo>
                  <a:pt x="309" y="854"/>
                </a:lnTo>
                <a:lnTo>
                  <a:pt x="341" y="843"/>
                </a:lnTo>
                <a:lnTo>
                  <a:pt x="362" y="843"/>
                </a:lnTo>
                <a:lnTo>
                  <a:pt x="384" y="832"/>
                </a:lnTo>
                <a:lnTo>
                  <a:pt x="405" y="822"/>
                </a:lnTo>
                <a:lnTo>
                  <a:pt x="426" y="822"/>
                </a:lnTo>
                <a:lnTo>
                  <a:pt x="448" y="822"/>
                </a:lnTo>
                <a:lnTo>
                  <a:pt x="469" y="832"/>
                </a:lnTo>
                <a:lnTo>
                  <a:pt x="490" y="832"/>
                </a:lnTo>
                <a:lnTo>
                  <a:pt x="512" y="832"/>
                </a:lnTo>
                <a:lnTo>
                  <a:pt x="533" y="832"/>
                </a:lnTo>
                <a:lnTo>
                  <a:pt x="554" y="832"/>
                </a:lnTo>
                <a:lnTo>
                  <a:pt x="576" y="843"/>
                </a:lnTo>
                <a:lnTo>
                  <a:pt x="597" y="854"/>
                </a:lnTo>
                <a:lnTo>
                  <a:pt x="618" y="854"/>
                </a:lnTo>
                <a:lnTo>
                  <a:pt x="640" y="854"/>
                </a:lnTo>
                <a:lnTo>
                  <a:pt x="661" y="864"/>
                </a:lnTo>
                <a:lnTo>
                  <a:pt x="682" y="864"/>
                </a:lnTo>
                <a:lnTo>
                  <a:pt x="704" y="864"/>
                </a:lnTo>
                <a:lnTo>
                  <a:pt x="725" y="886"/>
                </a:lnTo>
                <a:lnTo>
                  <a:pt x="746" y="886"/>
                </a:lnTo>
                <a:lnTo>
                  <a:pt x="768" y="886"/>
                </a:lnTo>
                <a:lnTo>
                  <a:pt x="789" y="896"/>
                </a:lnTo>
                <a:lnTo>
                  <a:pt x="810" y="896"/>
                </a:lnTo>
                <a:lnTo>
                  <a:pt x="832" y="907"/>
                </a:lnTo>
                <a:lnTo>
                  <a:pt x="853" y="918"/>
                </a:lnTo>
                <a:lnTo>
                  <a:pt x="874" y="918"/>
                </a:lnTo>
                <a:lnTo>
                  <a:pt x="896" y="918"/>
                </a:lnTo>
                <a:lnTo>
                  <a:pt x="917" y="928"/>
                </a:lnTo>
                <a:lnTo>
                  <a:pt x="938" y="928"/>
                </a:lnTo>
                <a:lnTo>
                  <a:pt x="960" y="928"/>
                </a:lnTo>
                <a:lnTo>
                  <a:pt x="981" y="939"/>
                </a:lnTo>
                <a:lnTo>
                  <a:pt x="1013" y="939"/>
                </a:lnTo>
                <a:lnTo>
                  <a:pt x="1034" y="939"/>
                </a:lnTo>
                <a:lnTo>
                  <a:pt x="1056" y="939"/>
                </a:lnTo>
                <a:lnTo>
                  <a:pt x="1077" y="939"/>
                </a:lnTo>
                <a:lnTo>
                  <a:pt x="1098" y="939"/>
                </a:lnTo>
                <a:lnTo>
                  <a:pt x="1120" y="939"/>
                </a:lnTo>
                <a:lnTo>
                  <a:pt x="1141" y="928"/>
                </a:lnTo>
                <a:lnTo>
                  <a:pt x="1152" y="907"/>
                </a:lnTo>
                <a:lnTo>
                  <a:pt x="1173" y="875"/>
                </a:lnTo>
                <a:lnTo>
                  <a:pt x="1194" y="864"/>
                </a:lnTo>
                <a:lnTo>
                  <a:pt x="1205" y="843"/>
                </a:lnTo>
                <a:lnTo>
                  <a:pt x="1216" y="822"/>
                </a:lnTo>
                <a:lnTo>
                  <a:pt x="1237" y="811"/>
                </a:lnTo>
                <a:lnTo>
                  <a:pt x="1248" y="790"/>
                </a:lnTo>
                <a:lnTo>
                  <a:pt x="1258" y="768"/>
                </a:lnTo>
                <a:lnTo>
                  <a:pt x="1269" y="747"/>
                </a:lnTo>
                <a:lnTo>
                  <a:pt x="1290" y="726"/>
                </a:lnTo>
                <a:lnTo>
                  <a:pt x="1301" y="704"/>
                </a:lnTo>
                <a:lnTo>
                  <a:pt x="1322" y="672"/>
                </a:lnTo>
                <a:lnTo>
                  <a:pt x="1333" y="651"/>
                </a:lnTo>
                <a:lnTo>
                  <a:pt x="1344" y="630"/>
                </a:lnTo>
                <a:lnTo>
                  <a:pt x="1354" y="608"/>
                </a:lnTo>
                <a:lnTo>
                  <a:pt x="1365" y="587"/>
                </a:lnTo>
                <a:lnTo>
                  <a:pt x="1365" y="566"/>
                </a:lnTo>
                <a:lnTo>
                  <a:pt x="1376" y="544"/>
                </a:lnTo>
                <a:lnTo>
                  <a:pt x="1386" y="523"/>
                </a:lnTo>
                <a:lnTo>
                  <a:pt x="1397" y="502"/>
                </a:lnTo>
                <a:lnTo>
                  <a:pt x="1408" y="480"/>
                </a:lnTo>
                <a:lnTo>
                  <a:pt x="1418" y="459"/>
                </a:lnTo>
                <a:lnTo>
                  <a:pt x="1429" y="427"/>
                </a:lnTo>
                <a:lnTo>
                  <a:pt x="1440" y="406"/>
                </a:lnTo>
                <a:lnTo>
                  <a:pt x="1461" y="374"/>
                </a:lnTo>
                <a:lnTo>
                  <a:pt x="1461" y="352"/>
                </a:lnTo>
                <a:lnTo>
                  <a:pt x="1472" y="331"/>
                </a:lnTo>
                <a:lnTo>
                  <a:pt x="1482" y="310"/>
                </a:lnTo>
                <a:lnTo>
                  <a:pt x="1493" y="278"/>
                </a:lnTo>
                <a:lnTo>
                  <a:pt x="1504" y="256"/>
                </a:lnTo>
                <a:lnTo>
                  <a:pt x="1514" y="235"/>
                </a:lnTo>
                <a:lnTo>
                  <a:pt x="1525" y="214"/>
                </a:lnTo>
                <a:lnTo>
                  <a:pt x="1525" y="192"/>
                </a:lnTo>
                <a:lnTo>
                  <a:pt x="1536" y="171"/>
                </a:lnTo>
                <a:lnTo>
                  <a:pt x="1546" y="150"/>
                </a:lnTo>
                <a:lnTo>
                  <a:pt x="1557" y="128"/>
                </a:lnTo>
                <a:lnTo>
                  <a:pt x="1568" y="107"/>
                </a:lnTo>
                <a:lnTo>
                  <a:pt x="1578" y="86"/>
                </a:lnTo>
                <a:lnTo>
                  <a:pt x="1600" y="75"/>
                </a:lnTo>
                <a:lnTo>
                  <a:pt x="1600" y="54"/>
                </a:lnTo>
                <a:lnTo>
                  <a:pt x="1621" y="43"/>
                </a:lnTo>
                <a:lnTo>
                  <a:pt x="1632" y="22"/>
                </a:lnTo>
                <a:lnTo>
                  <a:pt x="1653" y="11"/>
                </a:lnTo>
                <a:lnTo>
                  <a:pt x="1674" y="0"/>
                </a:lnTo>
                <a:lnTo>
                  <a:pt x="1696" y="0"/>
                </a:lnTo>
                <a:lnTo>
                  <a:pt x="1717" y="0"/>
                </a:lnTo>
                <a:lnTo>
                  <a:pt x="1738" y="0"/>
                </a:lnTo>
                <a:lnTo>
                  <a:pt x="1760" y="0"/>
                </a:lnTo>
                <a:lnTo>
                  <a:pt x="1781" y="11"/>
                </a:lnTo>
                <a:lnTo>
                  <a:pt x="1802" y="11"/>
                </a:lnTo>
                <a:lnTo>
                  <a:pt x="1824" y="11"/>
                </a:lnTo>
                <a:lnTo>
                  <a:pt x="1845" y="22"/>
                </a:lnTo>
                <a:lnTo>
                  <a:pt x="1866" y="22"/>
                </a:lnTo>
                <a:lnTo>
                  <a:pt x="1888" y="32"/>
                </a:lnTo>
                <a:lnTo>
                  <a:pt x="1909" y="32"/>
                </a:lnTo>
                <a:lnTo>
                  <a:pt x="1930" y="43"/>
                </a:lnTo>
                <a:lnTo>
                  <a:pt x="1952" y="54"/>
                </a:lnTo>
                <a:lnTo>
                  <a:pt x="1973" y="54"/>
                </a:lnTo>
                <a:lnTo>
                  <a:pt x="1994" y="64"/>
                </a:lnTo>
                <a:lnTo>
                  <a:pt x="2016" y="75"/>
                </a:lnTo>
                <a:lnTo>
                  <a:pt x="2037" y="86"/>
                </a:lnTo>
                <a:lnTo>
                  <a:pt x="2058" y="96"/>
                </a:lnTo>
                <a:lnTo>
                  <a:pt x="2069" y="118"/>
                </a:lnTo>
                <a:lnTo>
                  <a:pt x="2090" y="128"/>
                </a:lnTo>
                <a:lnTo>
                  <a:pt x="2101" y="150"/>
                </a:lnTo>
                <a:lnTo>
                  <a:pt x="2112" y="171"/>
                </a:lnTo>
                <a:lnTo>
                  <a:pt x="2133" y="182"/>
                </a:lnTo>
                <a:lnTo>
                  <a:pt x="2144" y="203"/>
                </a:lnTo>
                <a:lnTo>
                  <a:pt x="2154" y="224"/>
                </a:lnTo>
                <a:lnTo>
                  <a:pt x="2165" y="246"/>
                </a:lnTo>
                <a:lnTo>
                  <a:pt x="2176" y="267"/>
                </a:lnTo>
                <a:lnTo>
                  <a:pt x="2186" y="288"/>
                </a:lnTo>
                <a:lnTo>
                  <a:pt x="2197" y="310"/>
                </a:lnTo>
                <a:lnTo>
                  <a:pt x="2208" y="331"/>
                </a:lnTo>
                <a:lnTo>
                  <a:pt x="2218" y="352"/>
                </a:lnTo>
                <a:lnTo>
                  <a:pt x="2229" y="374"/>
                </a:lnTo>
                <a:lnTo>
                  <a:pt x="2240" y="395"/>
                </a:lnTo>
                <a:lnTo>
                  <a:pt x="2261" y="416"/>
                </a:lnTo>
                <a:lnTo>
                  <a:pt x="2272" y="438"/>
                </a:lnTo>
                <a:lnTo>
                  <a:pt x="2282" y="459"/>
                </a:lnTo>
                <a:lnTo>
                  <a:pt x="2293" y="480"/>
                </a:lnTo>
                <a:lnTo>
                  <a:pt x="2304" y="512"/>
                </a:lnTo>
                <a:lnTo>
                  <a:pt x="2325" y="523"/>
                </a:lnTo>
                <a:lnTo>
                  <a:pt x="2336" y="544"/>
                </a:lnTo>
                <a:lnTo>
                  <a:pt x="2346" y="566"/>
                </a:lnTo>
                <a:lnTo>
                  <a:pt x="2357" y="587"/>
                </a:lnTo>
                <a:lnTo>
                  <a:pt x="2378" y="598"/>
                </a:lnTo>
                <a:lnTo>
                  <a:pt x="2378" y="619"/>
                </a:lnTo>
                <a:lnTo>
                  <a:pt x="2400" y="640"/>
                </a:lnTo>
                <a:lnTo>
                  <a:pt x="2410" y="662"/>
                </a:lnTo>
                <a:lnTo>
                  <a:pt x="2421" y="683"/>
                </a:lnTo>
                <a:lnTo>
                  <a:pt x="2442" y="694"/>
                </a:lnTo>
                <a:lnTo>
                  <a:pt x="2442" y="715"/>
                </a:lnTo>
                <a:lnTo>
                  <a:pt x="2464" y="736"/>
                </a:lnTo>
                <a:lnTo>
                  <a:pt x="2496" y="747"/>
                </a:lnTo>
                <a:lnTo>
                  <a:pt x="2496" y="768"/>
                </a:lnTo>
                <a:lnTo>
                  <a:pt x="2517" y="779"/>
                </a:lnTo>
                <a:lnTo>
                  <a:pt x="2549" y="790"/>
                </a:lnTo>
                <a:lnTo>
                  <a:pt x="2560" y="811"/>
                </a:lnTo>
                <a:lnTo>
                  <a:pt x="2592" y="822"/>
                </a:lnTo>
                <a:lnTo>
                  <a:pt x="2613" y="843"/>
                </a:lnTo>
                <a:lnTo>
                  <a:pt x="2634" y="854"/>
                </a:lnTo>
                <a:lnTo>
                  <a:pt x="2656" y="864"/>
                </a:lnTo>
                <a:lnTo>
                  <a:pt x="2677" y="864"/>
                </a:lnTo>
                <a:lnTo>
                  <a:pt x="2698" y="886"/>
                </a:lnTo>
                <a:lnTo>
                  <a:pt x="2720" y="896"/>
                </a:lnTo>
                <a:lnTo>
                  <a:pt x="2741" y="896"/>
                </a:lnTo>
                <a:lnTo>
                  <a:pt x="2762" y="907"/>
                </a:lnTo>
                <a:lnTo>
                  <a:pt x="2784" y="907"/>
                </a:lnTo>
                <a:lnTo>
                  <a:pt x="2816" y="918"/>
                </a:lnTo>
                <a:lnTo>
                  <a:pt x="2837" y="928"/>
                </a:lnTo>
                <a:lnTo>
                  <a:pt x="2858" y="939"/>
                </a:lnTo>
                <a:lnTo>
                  <a:pt x="2901" y="950"/>
                </a:lnTo>
                <a:lnTo>
                  <a:pt x="2922" y="950"/>
                </a:lnTo>
                <a:lnTo>
                  <a:pt x="2954" y="960"/>
                </a:lnTo>
                <a:lnTo>
                  <a:pt x="2976" y="960"/>
                </a:lnTo>
                <a:lnTo>
                  <a:pt x="2997" y="960"/>
                </a:lnTo>
                <a:lnTo>
                  <a:pt x="3018" y="971"/>
                </a:lnTo>
                <a:lnTo>
                  <a:pt x="3040" y="971"/>
                </a:lnTo>
                <a:lnTo>
                  <a:pt x="3061" y="971"/>
                </a:lnTo>
                <a:lnTo>
                  <a:pt x="3093" y="971"/>
                </a:lnTo>
                <a:lnTo>
                  <a:pt x="3114" y="971"/>
                </a:lnTo>
                <a:lnTo>
                  <a:pt x="3146" y="960"/>
                </a:lnTo>
                <a:lnTo>
                  <a:pt x="3168" y="960"/>
                </a:lnTo>
                <a:lnTo>
                  <a:pt x="3189" y="960"/>
                </a:lnTo>
                <a:lnTo>
                  <a:pt x="3221" y="960"/>
                </a:lnTo>
                <a:lnTo>
                  <a:pt x="3242" y="960"/>
                </a:lnTo>
                <a:lnTo>
                  <a:pt x="3264" y="960"/>
                </a:lnTo>
                <a:lnTo>
                  <a:pt x="3285" y="950"/>
                </a:lnTo>
                <a:lnTo>
                  <a:pt x="3317" y="939"/>
                </a:lnTo>
                <a:lnTo>
                  <a:pt x="3338" y="928"/>
                </a:lnTo>
                <a:lnTo>
                  <a:pt x="3360" y="928"/>
                </a:lnTo>
                <a:lnTo>
                  <a:pt x="3381" y="918"/>
                </a:lnTo>
                <a:lnTo>
                  <a:pt x="3413" y="907"/>
                </a:lnTo>
                <a:lnTo>
                  <a:pt x="3434" y="896"/>
                </a:lnTo>
                <a:lnTo>
                  <a:pt x="3488" y="886"/>
                </a:lnTo>
                <a:lnTo>
                  <a:pt x="3520" y="875"/>
                </a:lnTo>
                <a:lnTo>
                  <a:pt x="3552" y="854"/>
                </a:lnTo>
                <a:lnTo>
                  <a:pt x="3584" y="843"/>
                </a:lnTo>
                <a:lnTo>
                  <a:pt x="3637" y="832"/>
                </a:lnTo>
                <a:lnTo>
                  <a:pt x="3669" y="822"/>
                </a:lnTo>
                <a:lnTo>
                  <a:pt x="3701" y="811"/>
                </a:lnTo>
                <a:lnTo>
                  <a:pt x="3733" y="800"/>
                </a:lnTo>
                <a:lnTo>
                  <a:pt x="3765" y="800"/>
                </a:lnTo>
                <a:lnTo>
                  <a:pt x="3797" y="790"/>
                </a:lnTo>
                <a:lnTo>
                  <a:pt x="3850" y="779"/>
                </a:lnTo>
                <a:lnTo>
                  <a:pt x="3882" y="768"/>
                </a:lnTo>
                <a:lnTo>
                  <a:pt x="3914" y="758"/>
                </a:lnTo>
                <a:lnTo>
                  <a:pt x="3946" y="747"/>
                </a:lnTo>
                <a:lnTo>
                  <a:pt x="3968" y="736"/>
                </a:lnTo>
                <a:lnTo>
                  <a:pt x="3989" y="736"/>
                </a:lnTo>
                <a:lnTo>
                  <a:pt x="4010" y="726"/>
                </a:lnTo>
                <a:lnTo>
                  <a:pt x="4032" y="726"/>
                </a:lnTo>
                <a:lnTo>
                  <a:pt x="4064" y="715"/>
                </a:lnTo>
                <a:lnTo>
                  <a:pt x="4085" y="715"/>
                </a:lnTo>
                <a:lnTo>
                  <a:pt x="4106" y="715"/>
                </a:lnTo>
                <a:lnTo>
                  <a:pt x="4138" y="726"/>
                </a:lnTo>
                <a:lnTo>
                  <a:pt x="4170" y="726"/>
                </a:lnTo>
                <a:lnTo>
                  <a:pt x="4202" y="747"/>
                </a:lnTo>
                <a:lnTo>
                  <a:pt x="4224" y="758"/>
                </a:lnTo>
                <a:lnTo>
                  <a:pt x="4245" y="768"/>
                </a:lnTo>
                <a:lnTo>
                  <a:pt x="4266" y="768"/>
                </a:lnTo>
                <a:lnTo>
                  <a:pt x="4298" y="790"/>
                </a:lnTo>
                <a:lnTo>
                  <a:pt x="4320" y="790"/>
                </a:lnTo>
                <a:lnTo>
                  <a:pt x="4352" y="800"/>
                </a:lnTo>
                <a:lnTo>
                  <a:pt x="4384" y="811"/>
                </a:lnTo>
                <a:lnTo>
                  <a:pt x="4405" y="811"/>
                </a:lnTo>
                <a:lnTo>
                  <a:pt x="4426" y="832"/>
                </a:lnTo>
                <a:lnTo>
                  <a:pt x="4448" y="843"/>
                </a:lnTo>
                <a:lnTo>
                  <a:pt x="4469" y="843"/>
                </a:lnTo>
                <a:lnTo>
                  <a:pt x="4501" y="864"/>
                </a:lnTo>
                <a:lnTo>
                  <a:pt x="4533" y="875"/>
                </a:lnTo>
                <a:lnTo>
                  <a:pt x="4554" y="875"/>
                </a:lnTo>
                <a:lnTo>
                  <a:pt x="4586" y="896"/>
                </a:lnTo>
                <a:lnTo>
                  <a:pt x="4618" y="907"/>
                </a:lnTo>
                <a:lnTo>
                  <a:pt x="4640" y="918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736850" y="1582738"/>
            <a:ext cx="0" cy="4556125"/>
          </a:xfrm>
          <a:prstGeom prst="line">
            <a:avLst/>
          </a:prstGeom>
          <a:noFill/>
          <a:ln w="25400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878763" y="2533650"/>
            <a:ext cx="123751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Rectum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081963" y="3770313"/>
            <a:ext cx="67967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SAI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8043863" y="5073650"/>
            <a:ext cx="72776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SAE</a:t>
            </a:r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1123950" y="2801938"/>
            <a:ext cx="6654800" cy="1390650"/>
          </a:xfrm>
          <a:custGeom>
            <a:avLst/>
            <a:gdLst>
              <a:gd name="T0" fmla="*/ 75 w 4716"/>
              <a:gd name="T1" fmla="*/ 694 h 876"/>
              <a:gd name="T2" fmla="*/ 182 w 4716"/>
              <a:gd name="T3" fmla="*/ 704 h 876"/>
              <a:gd name="T4" fmla="*/ 278 w 4716"/>
              <a:gd name="T5" fmla="*/ 726 h 876"/>
              <a:gd name="T6" fmla="*/ 363 w 4716"/>
              <a:gd name="T7" fmla="*/ 736 h 876"/>
              <a:gd name="T8" fmla="*/ 448 w 4716"/>
              <a:gd name="T9" fmla="*/ 758 h 876"/>
              <a:gd name="T10" fmla="*/ 544 w 4716"/>
              <a:gd name="T11" fmla="*/ 768 h 876"/>
              <a:gd name="T12" fmla="*/ 630 w 4716"/>
              <a:gd name="T13" fmla="*/ 768 h 876"/>
              <a:gd name="T14" fmla="*/ 715 w 4716"/>
              <a:gd name="T15" fmla="*/ 736 h 876"/>
              <a:gd name="T16" fmla="*/ 811 w 4716"/>
              <a:gd name="T17" fmla="*/ 704 h 876"/>
              <a:gd name="T18" fmla="*/ 896 w 4716"/>
              <a:gd name="T19" fmla="*/ 726 h 876"/>
              <a:gd name="T20" fmla="*/ 971 w 4716"/>
              <a:gd name="T21" fmla="*/ 758 h 876"/>
              <a:gd name="T22" fmla="*/ 1067 w 4716"/>
              <a:gd name="T23" fmla="*/ 779 h 876"/>
              <a:gd name="T24" fmla="*/ 1152 w 4716"/>
              <a:gd name="T25" fmla="*/ 758 h 876"/>
              <a:gd name="T26" fmla="*/ 1227 w 4716"/>
              <a:gd name="T27" fmla="*/ 704 h 876"/>
              <a:gd name="T28" fmla="*/ 1291 w 4716"/>
              <a:gd name="T29" fmla="*/ 598 h 876"/>
              <a:gd name="T30" fmla="*/ 1334 w 4716"/>
              <a:gd name="T31" fmla="*/ 523 h 876"/>
              <a:gd name="T32" fmla="*/ 1376 w 4716"/>
              <a:gd name="T33" fmla="*/ 427 h 876"/>
              <a:gd name="T34" fmla="*/ 1430 w 4716"/>
              <a:gd name="T35" fmla="*/ 331 h 876"/>
              <a:gd name="T36" fmla="*/ 1483 w 4716"/>
              <a:gd name="T37" fmla="*/ 246 h 876"/>
              <a:gd name="T38" fmla="*/ 1536 w 4716"/>
              <a:gd name="T39" fmla="*/ 171 h 876"/>
              <a:gd name="T40" fmla="*/ 1600 w 4716"/>
              <a:gd name="T41" fmla="*/ 96 h 876"/>
              <a:gd name="T42" fmla="*/ 1675 w 4716"/>
              <a:gd name="T43" fmla="*/ 32 h 876"/>
              <a:gd name="T44" fmla="*/ 1760 w 4716"/>
              <a:gd name="T45" fmla="*/ 0 h 876"/>
              <a:gd name="T46" fmla="*/ 1846 w 4716"/>
              <a:gd name="T47" fmla="*/ 0 h 876"/>
              <a:gd name="T48" fmla="*/ 1931 w 4716"/>
              <a:gd name="T49" fmla="*/ 11 h 876"/>
              <a:gd name="T50" fmla="*/ 2016 w 4716"/>
              <a:gd name="T51" fmla="*/ 43 h 876"/>
              <a:gd name="T52" fmla="*/ 2091 w 4716"/>
              <a:gd name="T53" fmla="*/ 86 h 876"/>
              <a:gd name="T54" fmla="*/ 2176 w 4716"/>
              <a:gd name="T55" fmla="*/ 128 h 876"/>
              <a:gd name="T56" fmla="*/ 2240 w 4716"/>
              <a:gd name="T57" fmla="*/ 182 h 876"/>
              <a:gd name="T58" fmla="*/ 2294 w 4716"/>
              <a:gd name="T59" fmla="*/ 256 h 876"/>
              <a:gd name="T60" fmla="*/ 2336 w 4716"/>
              <a:gd name="T61" fmla="*/ 342 h 876"/>
              <a:gd name="T62" fmla="*/ 2379 w 4716"/>
              <a:gd name="T63" fmla="*/ 448 h 876"/>
              <a:gd name="T64" fmla="*/ 2411 w 4716"/>
              <a:gd name="T65" fmla="*/ 544 h 876"/>
              <a:gd name="T66" fmla="*/ 2454 w 4716"/>
              <a:gd name="T67" fmla="*/ 630 h 876"/>
              <a:gd name="T68" fmla="*/ 2507 w 4716"/>
              <a:gd name="T69" fmla="*/ 726 h 876"/>
              <a:gd name="T70" fmla="*/ 2582 w 4716"/>
              <a:gd name="T71" fmla="*/ 790 h 876"/>
              <a:gd name="T72" fmla="*/ 2678 w 4716"/>
              <a:gd name="T73" fmla="*/ 811 h 876"/>
              <a:gd name="T74" fmla="*/ 2784 w 4716"/>
              <a:gd name="T75" fmla="*/ 822 h 876"/>
              <a:gd name="T76" fmla="*/ 2880 w 4716"/>
              <a:gd name="T77" fmla="*/ 822 h 876"/>
              <a:gd name="T78" fmla="*/ 2966 w 4716"/>
              <a:gd name="T79" fmla="*/ 811 h 876"/>
              <a:gd name="T80" fmla="*/ 3062 w 4716"/>
              <a:gd name="T81" fmla="*/ 779 h 876"/>
              <a:gd name="T82" fmla="*/ 3168 w 4716"/>
              <a:gd name="T83" fmla="*/ 758 h 876"/>
              <a:gd name="T84" fmla="*/ 3264 w 4716"/>
              <a:gd name="T85" fmla="*/ 736 h 876"/>
              <a:gd name="T86" fmla="*/ 3360 w 4716"/>
              <a:gd name="T87" fmla="*/ 758 h 876"/>
              <a:gd name="T88" fmla="*/ 3446 w 4716"/>
              <a:gd name="T89" fmla="*/ 800 h 876"/>
              <a:gd name="T90" fmla="*/ 3542 w 4716"/>
              <a:gd name="T91" fmla="*/ 854 h 876"/>
              <a:gd name="T92" fmla="*/ 3638 w 4716"/>
              <a:gd name="T93" fmla="*/ 875 h 876"/>
              <a:gd name="T94" fmla="*/ 3744 w 4716"/>
              <a:gd name="T95" fmla="*/ 843 h 876"/>
              <a:gd name="T96" fmla="*/ 3830 w 4716"/>
              <a:gd name="T97" fmla="*/ 822 h 876"/>
              <a:gd name="T98" fmla="*/ 3926 w 4716"/>
              <a:gd name="T99" fmla="*/ 800 h 876"/>
              <a:gd name="T100" fmla="*/ 4011 w 4716"/>
              <a:gd name="T101" fmla="*/ 790 h 876"/>
              <a:gd name="T102" fmla="*/ 4118 w 4716"/>
              <a:gd name="T103" fmla="*/ 768 h 876"/>
              <a:gd name="T104" fmla="*/ 4214 w 4716"/>
              <a:gd name="T105" fmla="*/ 726 h 876"/>
              <a:gd name="T106" fmla="*/ 4299 w 4716"/>
              <a:gd name="T107" fmla="*/ 726 h 876"/>
              <a:gd name="T108" fmla="*/ 4395 w 4716"/>
              <a:gd name="T109" fmla="*/ 758 h 876"/>
              <a:gd name="T110" fmla="*/ 4502 w 4716"/>
              <a:gd name="T111" fmla="*/ 768 h 876"/>
              <a:gd name="T112" fmla="*/ 4608 w 4716"/>
              <a:gd name="T113" fmla="*/ 790 h 876"/>
              <a:gd name="T114" fmla="*/ 4694 w 4716"/>
              <a:gd name="T115" fmla="*/ 790 h 8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16"/>
              <a:gd name="T175" fmla="*/ 0 h 876"/>
              <a:gd name="T176" fmla="*/ 4716 w 4716"/>
              <a:gd name="T177" fmla="*/ 876 h 8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16" h="876">
                <a:moveTo>
                  <a:pt x="0" y="683"/>
                </a:moveTo>
                <a:lnTo>
                  <a:pt x="32" y="683"/>
                </a:lnTo>
                <a:lnTo>
                  <a:pt x="54" y="694"/>
                </a:lnTo>
                <a:lnTo>
                  <a:pt x="75" y="694"/>
                </a:lnTo>
                <a:lnTo>
                  <a:pt x="107" y="694"/>
                </a:lnTo>
                <a:lnTo>
                  <a:pt x="128" y="694"/>
                </a:lnTo>
                <a:lnTo>
                  <a:pt x="150" y="704"/>
                </a:lnTo>
                <a:lnTo>
                  <a:pt x="182" y="704"/>
                </a:lnTo>
                <a:lnTo>
                  <a:pt x="214" y="715"/>
                </a:lnTo>
                <a:lnTo>
                  <a:pt x="235" y="715"/>
                </a:lnTo>
                <a:lnTo>
                  <a:pt x="256" y="715"/>
                </a:lnTo>
                <a:lnTo>
                  <a:pt x="278" y="726"/>
                </a:lnTo>
                <a:lnTo>
                  <a:pt x="299" y="726"/>
                </a:lnTo>
                <a:lnTo>
                  <a:pt x="320" y="736"/>
                </a:lnTo>
                <a:lnTo>
                  <a:pt x="342" y="736"/>
                </a:lnTo>
                <a:lnTo>
                  <a:pt x="363" y="736"/>
                </a:lnTo>
                <a:lnTo>
                  <a:pt x="384" y="736"/>
                </a:lnTo>
                <a:lnTo>
                  <a:pt x="406" y="747"/>
                </a:lnTo>
                <a:lnTo>
                  <a:pt x="427" y="747"/>
                </a:lnTo>
                <a:lnTo>
                  <a:pt x="448" y="758"/>
                </a:lnTo>
                <a:lnTo>
                  <a:pt x="470" y="758"/>
                </a:lnTo>
                <a:lnTo>
                  <a:pt x="502" y="768"/>
                </a:lnTo>
                <a:lnTo>
                  <a:pt x="523" y="768"/>
                </a:lnTo>
                <a:lnTo>
                  <a:pt x="544" y="768"/>
                </a:lnTo>
                <a:lnTo>
                  <a:pt x="566" y="768"/>
                </a:lnTo>
                <a:lnTo>
                  <a:pt x="587" y="768"/>
                </a:lnTo>
                <a:lnTo>
                  <a:pt x="608" y="768"/>
                </a:lnTo>
                <a:lnTo>
                  <a:pt x="630" y="768"/>
                </a:lnTo>
                <a:lnTo>
                  <a:pt x="651" y="768"/>
                </a:lnTo>
                <a:lnTo>
                  <a:pt x="672" y="758"/>
                </a:lnTo>
                <a:lnTo>
                  <a:pt x="694" y="747"/>
                </a:lnTo>
                <a:lnTo>
                  <a:pt x="715" y="736"/>
                </a:lnTo>
                <a:lnTo>
                  <a:pt x="736" y="715"/>
                </a:lnTo>
                <a:lnTo>
                  <a:pt x="758" y="704"/>
                </a:lnTo>
                <a:lnTo>
                  <a:pt x="779" y="704"/>
                </a:lnTo>
                <a:lnTo>
                  <a:pt x="811" y="704"/>
                </a:lnTo>
                <a:lnTo>
                  <a:pt x="832" y="704"/>
                </a:lnTo>
                <a:lnTo>
                  <a:pt x="854" y="704"/>
                </a:lnTo>
                <a:lnTo>
                  <a:pt x="875" y="715"/>
                </a:lnTo>
                <a:lnTo>
                  <a:pt x="896" y="726"/>
                </a:lnTo>
                <a:lnTo>
                  <a:pt x="907" y="747"/>
                </a:lnTo>
                <a:lnTo>
                  <a:pt x="928" y="747"/>
                </a:lnTo>
                <a:lnTo>
                  <a:pt x="950" y="758"/>
                </a:lnTo>
                <a:lnTo>
                  <a:pt x="971" y="758"/>
                </a:lnTo>
                <a:lnTo>
                  <a:pt x="992" y="758"/>
                </a:lnTo>
                <a:lnTo>
                  <a:pt x="1014" y="768"/>
                </a:lnTo>
                <a:lnTo>
                  <a:pt x="1046" y="779"/>
                </a:lnTo>
                <a:lnTo>
                  <a:pt x="1067" y="779"/>
                </a:lnTo>
                <a:lnTo>
                  <a:pt x="1088" y="779"/>
                </a:lnTo>
                <a:lnTo>
                  <a:pt x="1110" y="779"/>
                </a:lnTo>
                <a:lnTo>
                  <a:pt x="1131" y="768"/>
                </a:lnTo>
                <a:lnTo>
                  <a:pt x="1152" y="758"/>
                </a:lnTo>
                <a:lnTo>
                  <a:pt x="1174" y="747"/>
                </a:lnTo>
                <a:lnTo>
                  <a:pt x="1195" y="736"/>
                </a:lnTo>
                <a:lnTo>
                  <a:pt x="1206" y="715"/>
                </a:lnTo>
                <a:lnTo>
                  <a:pt x="1227" y="704"/>
                </a:lnTo>
                <a:lnTo>
                  <a:pt x="1238" y="683"/>
                </a:lnTo>
                <a:lnTo>
                  <a:pt x="1248" y="662"/>
                </a:lnTo>
                <a:lnTo>
                  <a:pt x="1270" y="630"/>
                </a:lnTo>
                <a:lnTo>
                  <a:pt x="1291" y="598"/>
                </a:lnTo>
                <a:lnTo>
                  <a:pt x="1302" y="576"/>
                </a:lnTo>
                <a:lnTo>
                  <a:pt x="1302" y="555"/>
                </a:lnTo>
                <a:lnTo>
                  <a:pt x="1312" y="534"/>
                </a:lnTo>
                <a:lnTo>
                  <a:pt x="1334" y="523"/>
                </a:lnTo>
                <a:lnTo>
                  <a:pt x="1334" y="502"/>
                </a:lnTo>
                <a:lnTo>
                  <a:pt x="1344" y="480"/>
                </a:lnTo>
                <a:lnTo>
                  <a:pt x="1366" y="448"/>
                </a:lnTo>
                <a:lnTo>
                  <a:pt x="1376" y="427"/>
                </a:lnTo>
                <a:lnTo>
                  <a:pt x="1387" y="395"/>
                </a:lnTo>
                <a:lnTo>
                  <a:pt x="1398" y="374"/>
                </a:lnTo>
                <a:lnTo>
                  <a:pt x="1408" y="352"/>
                </a:lnTo>
                <a:lnTo>
                  <a:pt x="1430" y="331"/>
                </a:lnTo>
                <a:lnTo>
                  <a:pt x="1440" y="310"/>
                </a:lnTo>
                <a:lnTo>
                  <a:pt x="1451" y="288"/>
                </a:lnTo>
                <a:lnTo>
                  <a:pt x="1472" y="267"/>
                </a:lnTo>
                <a:lnTo>
                  <a:pt x="1483" y="246"/>
                </a:lnTo>
                <a:lnTo>
                  <a:pt x="1494" y="224"/>
                </a:lnTo>
                <a:lnTo>
                  <a:pt x="1504" y="203"/>
                </a:lnTo>
                <a:lnTo>
                  <a:pt x="1526" y="192"/>
                </a:lnTo>
                <a:lnTo>
                  <a:pt x="1536" y="171"/>
                </a:lnTo>
                <a:lnTo>
                  <a:pt x="1558" y="150"/>
                </a:lnTo>
                <a:lnTo>
                  <a:pt x="1568" y="128"/>
                </a:lnTo>
                <a:lnTo>
                  <a:pt x="1590" y="118"/>
                </a:lnTo>
                <a:lnTo>
                  <a:pt x="1600" y="96"/>
                </a:lnTo>
                <a:lnTo>
                  <a:pt x="1622" y="86"/>
                </a:lnTo>
                <a:lnTo>
                  <a:pt x="1632" y="64"/>
                </a:lnTo>
                <a:lnTo>
                  <a:pt x="1654" y="54"/>
                </a:lnTo>
                <a:lnTo>
                  <a:pt x="1675" y="32"/>
                </a:lnTo>
                <a:lnTo>
                  <a:pt x="1696" y="22"/>
                </a:lnTo>
                <a:lnTo>
                  <a:pt x="1718" y="11"/>
                </a:lnTo>
                <a:lnTo>
                  <a:pt x="1739" y="0"/>
                </a:lnTo>
                <a:lnTo>
                  <a:pt x="1760" y="0"/>
                </a:lnTo>
                <a:lnTo>
                  <a:pt x="1782" y="0"/>
                </a:lnTo>
                <a:lnTo>
                  <a:pt x="1803" y="0"/>
                </a:lnTo>
                <a:lnTo>
                  <a:pt x="1824" y="0"/>
                </a:lnTo>
                <a:lnTo>
                  <a:pt x="1846" y="0"/>
                </a:lnTo>
                <a:lnTo>
                  <a:pt x="1867" y="0"/>
                </a:lnTo>
                <a:lnTo>
                  <a:pt x="1888" y="0"/>
                </a:lnTo>
                <a:lnTo>
                  <a:pt x="1910" y="11"/>
                </a:lnTo>
                <a:lnTo>
                  <a:pt x="1931" y="11"/>
                </a:lnTo>
                <a:lnTo>
                  <a:pt x="1952" y="11"/>
                </a:lnTo>
                <a:lnTo>
                  <a:pt x="1974" y="22"/>
                </a:lnTo>
                <a:lnTo>
                  <a:pt x="1995" y="32"/>
                </a:lnTo>
                <a:lnTo>
                  <a:pt x="2016" y="43"/>
                </a:lnTo>
                <a:lnTo>
                  <a:pt x="2038" y="43"/>
                </a:lnTo>
                <a:lnTo>
                  <a:pt x="2059" y="54"/>
                </a:lnTo>
                <a:lnTo>
                  <a:pt x="2080" y="64"/>
                </a:lnTo>
                <a:lnTo>
                  <a:pt x="2091" y="86"/>
                </a:lnTo>
                <a:lnTo>
                  <a:pt x="2112" y="86"/>
                </a:lnTo>
                <a:lnTo>
                  <a:pt x="2134" y="96"/>
                </a:lnTo>
                <a:lnTo>
                  <a:pt x="2155" y="118"/>
                </a:lnTo>
                <a:lnTo>
                  <a:pt x="2176" y="128"/>
                </a:lnTo>
                <a:lnTo>
                  <a:pt x="2198" y="128"/>
                </a:lnTo>
                <a:lnTo>
                  <a:pt x="2208" y="150"/>
                </a:lnTo>
                <a:lnTo>
                  <a:pt x="2230" y="160"/>
                </a:lnTo>
                <a:lnTo>
                  <a:pt x="2240" y="182"/>
                </a:lnTo>
                <a:lnTo>
                  <a:pt x="2262" y="203"/>
                </a:lnTo>
                <a:lnTo>
                  <a:pt x="2272" y="224"/>
                </a:lnTo>
                <a:lnTo>
                  <a:pt x="2294" y="235"/>
                </a:lnTo>
                <a:lnTo>
                  <a:pt x="2294" y="256"/>
                </a:lnTo>
                <a:lnTo>
                  <a:pt x="2304" y="278"/>
                </a:lnTo>
                <a:lnTo>
                  <a:pt x="2315" y="299"/>
                </a:lnTo>
                <a:lnTo>
                  <a:pt x="2326" y="320"/>
                </a:lnTo>
                <a:lnTo>
                  <a:pt x="2336" y="342"/>
                </a:lnTo>
                <a:lnTo>
                  <a:pt x="2347" y="363"/>
                </a:lnTo>
                <a:lnTo>
                  <a:pt x="2347" y="395"/>
                </a:lnTo>
                <a:lnTo>
                  <a:pt x="2358" y="416"/>
                </a:lnTo>
                <a:lnTo>
                  <a:pt x="2379" y="448"/>
                </a:lnTo>
                <a:lnTo>
                  <a:pt x="2379" y="470"/>
                </a:lnTo>
                <a:lnTo>
                  <a:pt x="2390" y="491"/>
                </a:lnTo>
                <a:lnTo>
                  <a:pt x="2400" y="523"/>
                </a:lnTo>
                <a:lnTo>
                  <a:pt x="2411" y="544"/>
                </a:lnTo>
                <a:lnTo>
                  <a:pt x="2422" y="566"/>
                </a:lnTo>
                <a:lnTo>
                  <a:pt x="2432" y="587"/>
                </a:lnTo>
                <a:lnTo>
                  <a:pt x="2443" y="608"/>
                </a:lnTo>
                <a:lnTo>
                  <a:pt x="2454" y="630"/>
                </a:lnTo>
                <a:lnTo>
                  <a:pt x="2464" y="662"/>
                </a:lnTo>
                <a:lnTo>
                  <a:pt x="2486" y="672"/>
                </a:lnTo>
                <a:lnTo>
                  <a:pt x="2496" y="704"/>
                </a:lnTo>
                <a:lnTo>
                  <a:pt x="2507" y="726"/>
                </a:lnTo>
                <a:lnTo>
                  <a:pt x="2518" y="747"/>
                </a:lnTo>
                <a:lnTo>
                  <a:pt x="2539" y="758"/>
                </a:lnTo>
                <a:lnTo>
                  <a:pt x="2560" y="768"/>
                </a:lnTo>
                <a:lnTo>
                  <a:pt x="2582" y="790"/>
                </a:lnTo>
                <a:lnTo>
                  <a:pt x="2603" y="800"/>
                </a:lnTo>
                <a:lnTo>
                  <a:pt x="2635" y="811"/>
                </a:lnTo>
                <a:lnTo>
                  <a:pt x="2656" y="811"/>
                </a:lnTo>
                <a:lnTo>
                  <a:pt x="2678" y="811"/>
                </a:lnTo>
                <a:lnTo>
                  <a:pt x="2699" y="811"/>
                </a:lnTo>
                <a:lnTo>
                  <a:pt x="2720" y="811"/>
                </a:lnTo>
                <a:lnTo>
                  <a:pt x="2752" y="822"/>
                </a:lnTo>
                <a:lnTo>
                  <a:pt x="2784" y="822"/>
                </a:lnTo>
                <a:lnTo>
                  <a:pt x="2806" y="822"/>
                </a:lnTo>
                <a:lnTo>
                  <a:pt x="2827" y="822"/>
                </a:lnTo>
                <a:lnTo>
                  <a:pt x="2859" y="822"/>
                </a:lnTo>
                <a:lnTo>
                  <a:pt x="2880" y="822"/>
                </a:lnTo>
                <a:lnTo>
                  <a:pt x="2902" y="811"/>
                </a:lnTo>
                <a:lnTo>
                  <a:pt x="2923" y="811"/>
                </a:lnTo>
                <a:lnTo>
                  <a:pt x="2944" y="811"/>
                </a:lnTo>
                <a:lnTo>
                  <a:pt x="2966" y="811"/>
                </a:lnTo>
                <a:lnTo>
                  <a:pt x="2987" y="800"/>
                </a:lnTo>
                <a:lnTo>
                  <a:pt x="3019" y="790"/>
                </a:lnTo>
                <a:lnTo>
                  <a:pt x="3040" y="779"/>
                </a:lnTo>
                <a:lnTo>
                  <a:pt x="3062" y="779"/>
                </a:lnTo>
                <a:lnTo>
                  <a:pt x="3094" y="768"/>
                </a:lnTo>
                <a:lnTo>
                  <a:pt x="3115" y="768"/>
                </a:lnTo>
                <a:lnTo>
                  <a:pt x="3136" y="768"/>
                </a:lnTo>
                <a:lnTo>
                  <a:pt x="3168" y="758"/>
                </a:lnTo>
                <a:lnTo>
                  <a:pt x="3190" y="747"/>
                </a:lnTo>
                <a:lnTo>
                  <a:pt x="3211" y="747"/>
                </a:lnTo>
                <a:lnTo>
                  <a:pt x="3243" y="736"/>
                </a:lnTo>
                <a:lnTo>
                  <a:pt x="3264" y="736"/>
                </a:lnTo>
                <a:lnTo>
                  <a:pt x="3286" y="747"/>
                </a:lnTo>
                <a:lnTo>
                  <a:pt x="3307" y="747"/>
                </a:lnTo>
                <a:lnTo>
                  <a:pt x="3328" y="747"/>
                </a:lnTo>
                <a:lnTo>
                  <a:pt x="3360" y="758"/>
                </a:lnTo>
                <a:lnTo>
                  <a:pt x="3382" y="768"/>
                </a:lnTo>
                <a:lnTo>
                  <a:pt x="3403" y="768"/>
                </a:lnTo>
                <a:lnTo>
                  <a:pt x="3424" y="779"/>
                </a:lnTo>
                <a:lnTo>
                  <a:pt x="3446" y="800"/>
                </a:lnTo>
                <a:lnTo>
                  <a:pt x="3478" y="822"/>
                </a:lnTo>
                <a:lnTo>
                  <a:pt x="3499" y="832"/>
                </a:lnTo>
                <a:lnTo>
                  <a:pt x="3520" y="843"/>
                </a:lnTo>
                <a:lnTo>
                  <a:pt x="3542" y="854"/>
                </a:lnTo>
                <a:lnTo>
                  <a:pt x="3563" y="875"/>
                </a:lnTo>
                <a:lnTo>
                  <a:pt x="3584" y="875"/>
                </a:lnTo>
                <a:lnTo>
                  <a:pt x="3606" y="875"/>
                </a:lnTo>
                <a:lnTo>
                  <a:pt x="3638" y="875"/>
                </a:lnTo>
                <a:lnTo>
                  <a:pt x="3670" y="864"/>
                </a:lnTo>
                <a:lnTo>
                  <a:pt x="3691" y="854"/>
                </a:lnTo>
                <a:lnTo>
                  <a:pt x="3712" y="854"/>
                </a:lnTo>
                <a:lnTo>
                  <a:pt x="3744" y="843"/>
                </a:lnTo>
                <a:lnTo>
                  <a:pt x="3766" y="832"/>
                </a:lnTo>
                <a:lnTo>
                  <a:pt x="3787" y="832"/>
                </a:lnTo>
                <a:lnTo>
                  <a:pt x="3808" y="822"/>
                </a:lnTo>
                <a:lnTo>
                  <a:pt x="3830" y="822"/>
                </a:lnTo>
                <a:lnTo>
                  <a:pt x="3851" y="811"/>
                </a:lnTo>
                <a:lnTo>
                  <a:pt x="3872" y="811"/>
                </a:lnTo>
                <a:lnTo>
                  <a:pt x="3894" y="800"/>
                </a:lnTo>
                <a:lnTo>
                  <a:pt x="3926" y="800"/>
                </a:lnTo>
                <a:lnTo>
                  <a:pt x="3947" y="790"/>
                </a:lnTo>
                <a:lnTo>
                  <a:pt x="3968" y="790"/>
                </a:lnTo>
                <a:lnTo>
                  <a:pt x="3990" y="790"/>
                </a:lnTo>
                <a:lnTo>
                  <a:pt x="4011" y="790"/>
                </a:lnTo>
                <a:lnTo>
                  <a:pt x="4043" y="779"/>
                </a:lnTo>
                <a:lnTo>
                  <a:pt x="4075" y="768"/>
                </a:lnTo>
                <a:lnTo>
                  <a:pt x="4096" y="768"/>
                </a:lnTo>
                <a:lnTo>
                  <a:pt x="4118" y="768"/>
                </a:lnTo>
                <a:lnTo>
                  <a:pt x="4150" y="747"/>
                </a:lnTo>
                <a:lnTo>
                  <a:pt x="4171" y="736"/>
                </a:lnTo>
                <a:lnTo>
                  <a:pt x="4192" y="736"/>
                </a:lnTo>
                <a:lnTo>
                  <a:pt x="4214" y="726"/>
                </a:lnTo>
                <a:lnTo>
                  <a:pt x="4235" y="715"/>
                </a:lnTo>
                <a:lnTo>
                  <a:pt x="4256" y="715"/>
                </a:lnTo>
                <a:lnTo>
                  <a:pt x="4278" y="726"/>
                </a:lnTo>
                <a:lnTo>
                  <a:pt x="4299" y="726"/>
                </a:lnTo>
                <a:lnTo>
                  <a:pt x="4320" y="736"/>
                </a:lnTo>
                <a:lnTo>
                  <a:pt x="4342" y="736"/>
                </a:lnTo>
                <a:lnTo>
                  <a:pt x="4374" y="747"/>
                </a:lnTo>
                <a:lnTo>
                  <a:pt x="4395" y="758"/>
                </a:lnTo>
                <a:lnTo>
                  <a:pt x="4427" y="758"/>
                </a:lnTo>
                <a:lnTo>
                  <a:pt x="4459" y="758"/>
                </a:lnTo>
                <a:lnTo>
                  <a:pt x="4480" y="768"/>
                </a:lnTo>
                <a:lnTo>
                  <a:pt x="4502" y="768"/>
                </a:lnTo>
                <a:lnTo>
                  <a:pt x="4523" y="768"/>
                </a:lnTo>
                <a:lnTo>
                  <a:pt x="4544" y="768"/>
                </a:lnTo>
                <a:lnTo>
                  <a:pt x="4566" y="779"/>
                </a:lnTo>
                <a:lnTo>
                  <a:pt x="4608" y="790"/>
                </a:lnTo>
                <a:lnTo>
                  <a:pt x="4630" y="790"/>
                </a:lnTo>
                <a:lnTo>
                  <a:pt x="4651" y="790"/>
                </a:lnTo>
                <a:lnTo>
                  <a:pt x="4672" y="790"/>
                </a:lnTo>
                <a:lnTo>
                  <a:pt x="4694" y="790"/>
                </a:lnTo>
                <a:lnTo>
                  <a:pt x="4715" y="79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1155700" y="3479800"/>
            <a:ext cx="6729413" cy="1965325"/>
          </a:xfrm>
          <a:custGeom>
            <a:avLst/>
            <a:gdLst>
              <a:gd name="T0" fmla="*/ 128 w 4769"/>
              <a:gd name="T1" fmla="*/ 1173 h 1238"/>
              <a:gd name="T2" fmla="*/ 245 w 4769"/>
              <a:gd name="T3" fmla="*/ 1163 h 1238"/>
              <a:gd name="T4" fmla="*/ 352 w 4769"/>
              <a:gd name="T5" fmla="*/ 1141 h 1238"/>
              <a:gd name="T6" fmla="*/ 512 w 4769"/>
              <a:gd name="T7" fmla="*/ 1173 h 1238"/>
              <a:gd name="T8" fmla="*/ 640 w 4769"/>
              <a:gd name="T9" fmla="*/ 1195 h 1238"/>
              <a:gd name="T10" fmla="*/ 757 w 4769"/>
              <a:gd name="T11" fmla="*/ 1173 h 1238"/>
              <a:gd name="T12" fmla="*/ 885 w 4769"/>
              <a:gd name="T13" fmla="*/ 1131 h 1238"/>
              <a:gd name="T14" fmla="*/ 992 w 4769"/>
              <a:gd name="T15" fmla="*/ 1109 h 1238"/>
              <a:gd name="T16" fmla="*/ 1109 w 4769"/>
              <a:gd name="T17" fmla="*/ 1131 h 1238"/>
              <a:gd name="T18" fmla="*/ 1194 w 4769"/>
              <a:gd name="T19" fmla="*/ 1056 h 1238"/>
              <a:gd name="T20" fmla="*/ 1248 w 4769"/>
              <a:gd name="T21" fmla="*/ 949 h 1238"/>
              <a:gd name="T22" fmla="*/ 1322 w 4769"/>
              <a:gd name="T23" fmla="*/ 800 h 1238"/>
              <a:gd name="T24" fmla="*/ 1376 w 4769"/>
              <a:gd name="T25" fmla="*/ 693 h 1238"/>
              <a:gd name="T26" fmla="*/ 1397 w 4769"/>
              <a:gd name="T27" fmla="*/ 576 h 1238"/>
              <a:gd name="T28" fmla="*/ 1408 w 4769"/>
              <a:gd name="T29" fmla="*/ 469 h 1238"/>
              <a:gd name="T30" fmla="*/ 1429 w 4769"/>
              <a:gd name="T31" fmla="*/ 363 h 1238"/>
              <a:gd name="T32" fmla="*/ 1482 w 4769"/>
              <a:gd name="T33" fmla="*/ 256 h 1238"/>
              <a:gd name="T34" fmla="*/ 1546 w 4769"/>
              <a:gd name="T35" fmla="*/ 171 h 1238"/>
              <a:gd name="T36" fmla="*/ 1610 w 4769"/>
              <a:gd name="T37" fmla="*/ 64 h 1238"/>
              <a:gd name="T38" fmla="*/ 1696 w 4769"/>
              <a:gd name="T39" fmla="*/ 11 h 1238"/>
              <a:gd name="T40" fmla="*/ 1802 w 4769"/>
              <a:gd name="T41" fmla="*/ 11 h 1238"/>
              <a:gd name="T42" fmla="*/ 1909 w 4769"/>
              <a:gd name="T43" fmla="*/ 53 h 1238"/>
              <a:gd name="T44" fmla="*/ 2016 w 4769"/>
              <a:gd name="T45" fmla="*/ 149 h 1238"/>
              <a:gd name="T46" fmla="*/ 2090 w 4769"/>
              <a:gd name="T47" fmla="*/ 245 h 1238"/>
              <a:gd name="T48" fmla="*/ 2144 w 4769"/>
              <a:gd name="T49" fmla="*/ 363 h 1238"/>
              <a:gd name="T50" fmla="*/ 2250 w 4769"/>
              <a:gd name="T51" fmla="*/ 395 h 1238"/>
              <a:gd name="T52" fmla="*/ 2357 w 4769"/>
              <a:gd name="T53" fmla="*/ 448 h 1238"/>
              <a:gd name="T54" fmla="*/ 2453 w 4769"/>
              <a:gd name="T55" fmla="*/ 544 h 1238"/>
              <a:gd name="T56" fmla="*/ 2485 w 4769"/>
              <a:gd name="T57" fmla="*/ 661 h 1238"/>
              <a:gd name="T58" fmla="*/ 2506 w 4769"/>
              <a:gd name="T59" fmla="*/ 779 h 1238"/>
              <a:gd name="T60" fmla="*/ 2538 w 4769"/>
              <a:gd name="T61" fmla="*/ 896 h 1238"/>
              <a:gd name="T62" fmla="*/ 2570 w 4769"/>
              <a:gd name="T63" fmla="*/ 1003 h 1238"/>
              <a:gd name="T64" fmla="*/ 2634 w 4769"/>
              <a:gd name="T65" fmla="*/ 1099 h 1238"/>
              <a:gd name="T66" fmla="*/ 2720 w 4769"/>
              <a:gd name="T67" fmla="*/ 1173 h 1238"/>
              <a:gd name="T68" fmla="*/ 2826 w 4769"/>
              <a:gd name="T69" fmla="*/ 1216 h 1238"/>
              <a:gd name="T70" fmla="*/ 2944 w 4769"/>
              <a:gd name="T71" fmla="*/ 1227 h 1238"/>
              <a:gd name="T72" fmla="*/ 3072 w 4769"/>
              <a:gd name="T73" fmla="*/ 1205 h 1238"/>
              <a:gd name="T74" fmla="*/ 3178 w 4769"/>
              <a:gd name="T75" fmla="*/ 1195 h 1238"/>
              <a:gd name="T76" fmla="*/ 3274 w 4769"/>
              <a:gd name="T77" fmla="*/ 1141 h 1238"/>
              <a:gd name="T78" fmla="*/ 3381 w 4769"/>
              <a:gd name="T79" fmla="*/ 1163 h 1238"/>
              <a:gd name="T80" fmla="*/ 3488 w 4769"/>
              <a:gd name="T81" fmla="*/ 1184 h 1238"/>
              <a:gd name="T82" fmla="*/ 3637 w 4769"/>
              <a:gd name="T83" fmla="*/ 1216 h 1238"/>
              <a:gd name="T84" fmla="*/ 3765 w 4769"/>
              <a:gd name="T85" fmla="*/ 1237 h 1238"/>
              <a:gd name="T86" fmla="*/ 3872 w 4769"/>
              <a:gd name="T87" fmla="*/ 1205 h 1238"/>
              <a:gd name="T88" fmla="*/ 3978 w 4769"/>
              <a:gd name="T89" fmla="*/ 1184 h 1238"/>
              <a:gd name="T90" fmla="*/ 4085 w 4769"/>
              <a:gd name="T91" fmla="*/ 1163 h 1238"/>
              <a:gd name="T92" fmla="*/ 4202 w 4769"/>
              <a:gd name="T93" fmla="*/ 1163 h 1238"/>
              <a:gd name="T94" fmla="*/ 4320 w 4769"/>
              <a:gd name="T95" fmla="*/ 1163 h 1238"/>
              <a:gd name="T96" fmla="*/ 4437 w 4769"/>
              <a:gd name="T97" fmla="*/ 1173 h 1238"/>
              <a:gd name="T98" fmla="*/ 4554 w 4769"/>
              <a:gd name="T99" fmla="*/ 1184 h 1238"/>
              <a:gd name="T100" fmla="*/ 4682 w 4769"/>
              <a:gd name="T101" fmla="*/ 1173 h 123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769"/>
              <a:gd name="T154" fmla="*/ 0 h 1238"/>
              <a:gd name="T155" fmla="*/ 4769 w 4769"/>
              <a:gd name="T156" fmla="*/ 1238 h 123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769" h="1238">
                <a:moveTo>
                  <a:pt x="0" y="1163"/>
                </a:moveTo>
                <a:lnTo>
                  <a:pt x="42" y="1163"/>
                </a:lnTo>
                <a:lnTo>
                  <a:pt x="74" y="1173"/>
                </a:lnTo>
                <a:lnTo>
                  <a:pt x="96" y="1173"/>
                </a:lnTo>
                <a:lnTo>
                  <a:pt x="128" y="1173"/>
                </a:lnTo>
                <a:lnTo>
                  <a:pt x="160" y="1173"/>
                </a:lnTo>
                <a:lnTo>
                  <a:pt x="181" y="1173"/>
                </a:lnTo>
                <a:lnTo>
                  <a:pt x="202" y="1173"/>
                </a:lnTo>
                <a:lnTo>
                  <a:pt x="224" y="1173"/>
                </a:lnTo>
                <a:lnTo>
                  <a:pt x="245" y="1163"/>
                </a:lnTo>
                <a:lnTo>
                  <a:pt x="266" y="1163"/>
                </a:lnTo>
                <a:lnTo>
                  <a:pt x="288" y="1152"/>
                </a:lnTo>
                <a:lnTo>
                  <a:pt x="309" y="1141"/>
                </a:lnTo>
                <a:lnTo>
                  <a:pt x="330" y="1141"/>
                </a:lnTo>
                <a:lnTo>
                  <a:pt x="352" y="1141"/>
                </a:lnTo>
                <a:lnTo>
                  <a:pt x="384" y="1152"/>
                </a:lnTo>
                <a:lnTo>
                  <a:pt x="416" y="1152"/>
                </a:lnTo>
                <a:lnTo>
                  <a:pt x="448" y="1163"/>
                </a:lnTo>
                <a:lnTo>
                  <a:pt x="480" y="1163"/>
                </a:lnTo>
                <a:lnTo>
                  <a:pt x="512" y="1173"/>
                </a:lnTo>
                <a:lnTo>
                  <a:pt x="533" y="1173"/>
                </a:lnTo>
                <a:lnTo>
                  <a:pt x="554" y="1184"/>
                </a:lnTo>
                <a:lnTo>
                  <a:pt x="576" y="1184"/>
                </a:lnTo>
                <a:lnTo>
                  <a:pt x="608" y="1195"/>
                </a:lnTo>
                <a:lnTo>
                  <a:pt x="640" y="1195"/>
                </a:lnTo>
                <a:lnTo>
                  <a:pt x="661" y="1195"/>
                </a:lnTo>
                <a:lnTo>
                  <a:pt x="682" y="1195"/>
                </a:lnTo>
                <a:lnTo>
                  <a:pt x="714" y="1184"/>
                </a:lnTo>
                <a:lnTo>
                  <a:pt x="736" y="1184"/>
                </a:lnTo>
                <a:lnTo>
                  <a:pt x="757" y="1173"/>
                </a:lnTo>
                <a:lnTo>
                  <a:pt x="778" y="1163"/>
                </a:lnTo>
                <a:lnTo>
                  <a:pt x="800" y="1152"/>
                </a:lnTo>
                <a:lnTo>
                  <a:pt x="821" y="1152"/>
                </a:lnTo>
                <a:lnTo>
                  <a:pt x="853" y="1141"/>
                </a:lnTo>
                <a:lnTo>
                  <a:pt x="885" y="1131"/>
                </a:lnTo>
                <a:lnTo>
                  <a:pt x="906" y="1131"/>
                </a:lnTo>
                <a:lnTo>
                  <a:pt x="928" y="1120"/>
                </a:lnTo>
                <a:lnTo>
                  <a:pt x="949" y="1120"/>
                </a:lnTo>
                <a:lnTo>
                  <a:pt x="970" y="1120"/>
                </a:lnTo>
                <a:lnTo>
                  <a:pt x="992" y="1109"/>
                </a:lnTo>
                <a:lnTo>
                  <a:pt x="1013" y="1109"/>
                </a:lnTo>
                <a:lnTo>
                  <a:pt x="1034" y="1120"/>
                </a:lnTo>
                <a:lnTo>
                  <a:pt x="1056" y="1120"/>
                </a:lnTo>
                <a:lnTo>
                  <a:pt x="1077" y="1131"/>
                </a:lnTo>
                <a:lnTo>
                  <a:pt x="1109" y="1131"/>
                </a:lnTo>
                <a:lnTo>
                  <a:pt x="1130" y="1131"/>
                </a:lnTo>
                <a:lnTo>
                  <a:pt x="1152" y="1120"/>
                </a:lnTo>
                <a:lnTo>
                  <a:pt x="1173" y="1099"/>
                </a:lnTo>
                <a:lnTo>
                  <a:pt x="1184" y="1077"/>
                </a:lnTo>
                <a:lnTo>
                  <a:pt x="1194" y="1056"/>
                </a:lnTo>
                <a:lnTo>
                  <a:pt x="1205" y="1035"/>
                </a:lnTo>
                <a:lnTo>
                  <a:pt x="1216" y="1013"/>
                </a:lnTo>
                <a:lnTo>
                  <a:pt x="1226" y="992"/>
                </a:lnTo>
                <a:lnTo>
                  <a:pt x="1237" y="971"/>
                </a:lnTo>
                <a:lnTo>
                  <a:pt x="1248" y="949"/>
                </a:lnTo>
                <a:lnTo>
                  <a:pt x="1258" y="928"/>
                </a:lnTo>
                <a:lnTo>
                  <a:pt x="1280" y="907"/>
                </a:lnTo>
                <a:lnTo>
                  <a:pt x="1290" y="875"/>
                </a:lnTo>
                <a:lnTo>
                  <a:pt x="1322" y="821"/>
                </a:lnTo>
                <a:lnTo>
                  <a:pt x="1322" y="800"/>
                </a:lnTo>
                <a:lnTo>
                  <a:pt x="1333" y="779"/>
                </a:lnTo>
                <a:lnTo>
                  <a:pt x="1344" y="757"/>
                </a:lnTo>
                <a:lnTo>
                  <a:pt x="1354" y="736"/>
                </a:lnTo>
                <a:lnTo>
                  <a:pt x="1365" y="715"/>
                </a:lnTo>
                <a:lnTo>
                  <a:pt x="1376" y="693"/>
                </a:lnTo>
                <a:lnTo>
                  <a:pt x="1386" y="661"/>
                </a:lnTo>
                <a:lnTo>
                  <a:pt x="1386" y="640"/>
                </a:lnTo>
                <a:lnTo>
                  <a:pt x="1386" y="619"/>
                </a:lnTo>
                <a:lnTo>
                  <a:pt x="1386" y="597"/>
                </a:lnTo>
                <a:lnTo>
                  <a:pt x="1397" y="576"/>
                </a:lnTo>
                <a:lnTo>
                  <a:pt x="1397" y="555"/>
                </a:lnTo>
                <a:lnTo>
                  <a:pt x="1397" y="533"/>
                </a:lnTo>
                <a:lnTo>
                  <a:pt x="1397" y="512"/>
                </a:lnTo>
                <a:lnTo>
                  <a:pt x="1397" y="491"/>
                </a:lnTo>
                <a:lnTo>
                  <a:pt x="1408" y="469"/>
                </a:lnTo>
                <a:lnTo>
                  <a:pt x="1408" y="448"/>
                </a:lnTo>
                <a:lnTo>
                  <a:pt x="1408" y="427"/>
                </a:lnTo>
                <a:lnTo>
                  <a:pt x="1408" y="405"/>
                </a:lnTo>
                <a:lnTo>
                  <a:pt x="1418" y="384"/>
                </a:lnTo>
                <a:lnTo>
                  <a:pt x="1429" y="363"/>
                </a:lnTo>
                <a:lnTo>
                  <a:pt x="1440" y="341"/>
                </a:lnTo>
                <a:lnTo>
                  <a:pt x="1450" y="320"/>
                </a:lnTo>
                <a:lnTo>
                  <a:pt x="1461" y="299"/>
                </a:lnTo>
                <a:lnTo>
                  <a:pt x="1472" y="277"/>
                </a:lnTo>
                <a:lnTo>
                  <a:pt x="1482" y="256"/>
                </a:lnTo>
                <a:lnTo>
                  <a:pt x="1504" y="245"/>
                </a:lnTo>
                <a:lnTo>
                  <a:pt x="1504" y="224"/>
                </a:lnTo>
                <a:lnTo>
                  <a:pt x="1514" y="203"/>
                </a:lnTo>
                <a:lnTo>
                  <a:pt x="1536" y="192"/>
                </a:lnTo>
                <a:lnTo>
                  <a:pt x="1546" y="171"/>
                </a:lnTo>
                <a:lnTo>
                  <a:pt x="1557" y="139"/>
                </a:lnTo>
                <a:lnTo>
                  <a:pt x="1568" y="117"/>
                </a:lnTo>
                <a:lnTo>
                  <a:pt x="1578" y="96"/>
                </a:lnTo>
                <a:lnTo>
                  <a:pt x="1600" y="85"/>
                </a:lnTo>
                <a:lnTo>
                  <a:pt x="1610" y="64"/>
                </a:lnTo>
                <a:lnTo>
                  <a:pt x="1632" y="53"/>
                </a:lnTo>
                <a:lnTo>
                  <a:pt x="1642" y="32"/>
                </a:lnTo>
                <a:lnTo>
                  <a:pt x="1664" y="32"/>
                </a:lnTo>
                <a:lnTo>
                  <a:pt x="1674" y="11"/>
                </a:lnTo>
                <a:lnTo>
                  <a:pt x="1696" y="11"/>
                </a:lnTo>
                <a:lnTo>
                  <a:pt x="1717" y="0"/>
                </a:lnTo>
                <a:lnTo>
                  <a:pt x="1738" y="0"/>
                </a:lnTo>
                <a:lnTo>
                  <a:pt x="1760" y="0"/>
                </a:lnTo>
                <a:lnTo>
                  <a:pt x="1781" y="0"/>
                </a:lnTo>
                <a:lnTo>
                  <a:pt x="1802" y="11"/>
                </a:lnTo>
                <a:lnTo>
                  <a:pt x="1824" y="11"/>
                </a:lnTo>
                <a:lnTo>
                  <a:pt x="1845" y="21"/>
                </a:lnTo>
                <a:lnTo>
                  <a:pt x="1866" y="21"/>
                </a:lnTo>
                <a:lnTo>
                  <a:pt x="1888" y="32"/>
                </a:lnTo>
                <a:lnTo>
                  <a:pt x="1909" y="53"/>
                </a:lnTo>
                <a:lnTo>
                  <a:pt x="1941" y="64"/>
                </a:lnTo>
                <a:lnTo>
                  <a:pt x="1962" y="75"/>
                </a:lnTo>
                <a:lnTo>
                  <a:pt x="1973" y="107"/>
                </a:lnTo>
                <a:lnTo>
                  <a:pt x="2005" y="128"/>
                </a:lnTo>
                <a:lnTo>
                  <a:pt x="2016" y="149"/>
                </a:lnTo>
                <a:lnTo>
                  <a:pt x="2037" y="160"/>
                </a:lnTo>
                <a:lnTo>
                  <a:pt x="2048" y="192"/>
                </a:lnTo>
                <a:lnTo>
                  <a:pt x="2058" y="213"/>
                </a:lnTo>
                <a:lnTo>
                  <a:pt x="2069" y="235"/>
                </a:lnTo>
                <a:lnTo>
                  <a:pt x="2090" y="245"/>
                </a:lnTo>
                <a:lnTo>
                  <a:pt x="2101" y="267"/>
                </a:lnTo>
                <a:lnTo>
                  <a:pt x="2112" y="299"/>
                </a:lnTo>
                <a:lnTo>
                  <a:pt x="2122" y="320"/>
                </a:lnTo>
                <a:lnTo>
                  <a:pt x="2133" y="341"/>
                </a:lnTo>
                <a:lnTo>
                  <a:pt x="2144" y="363"/>
                </a:lnTo>
                <a:lnTo>
                  <a:pt x="2165" y="363"/>
                </a:lnTo>
                <a:lnTo>
                  <a:pt x="2186" y="373"/>
                </a:lnTo>
                <a:lnTo>
                  <a:pt x="2208" y="384"/>
                </a:lnTo>
                <a:lnTo>
                  <a:pt x="2229" y="384"/>
                </a:lnTo>
                <a:lnTo>
                  <a:pt x="2250" y="395"/>
                </a:lnTo>
                <a:lnTo>
                  <a:pt x="2272" y="405"/>
                </a:lnTo>
                <a:lnTo>
                  <a:pt x="2293" y="416"/>
                </a:lnTo>
                <a:lnTo>
                  <a:pt x="2314" y="427"/>
                </a:lnTo>
                <a:lnTo>
                  <a:pt x="2336" y="437"/>
                </a:lnTo>
                <a:lnTo>
                  <a:pt x="2357" y="448"/>
                </a:lnTo>
                <a:lnTo>
                  <a:pt x="2378" y="459"/>
                </a:lnTo>
                <a:lnTo>
                  <a:pt x="2400" y="480"/>
                </a:lnTo>
                <a:lnTo>
                  <a:pt x="2421" y="501"/>
                </a:lnTo>
                <a:lnTo>
                  <a:pt x="2442" y="523"/>
                </a:lnTo>
                <a:lnTo>
                  <a:pt x="2453" y="544"/>
                </a:lnTo>
                <a:lnTo>
                  <a:pt x="2464" y="565"/>
                </a:lnTo>
                <a:lnTo>
                  <a:pt x="2474" y="587"/>
                </a:lnTo>
                <a:lnTo>
                  <a:pt x="2474" y="608"/>
                </a:lnTo>
                <a:lnTo>
                  <a:pt x="2485" y="640"/>
                </a:lnTo>
                <a:lnTo>
                  <a:pt x="2485" y="661"/>
                </a:lnTo>
                <a:lnTo>
                  <a:pt x="2485" y="683"/>
                </a:lnTo>
                <a:lnTo>
                  <a:pt x="2496" y="704"/>
                </a:lnTo>
                <a:lnTo>
                  <a:pt x="2496" y="736"/>
                </a:lnTo>
                <a:lnTo>
                  <a:pt x="2506" y="757"/>
                </a:lnTo>
                <a:lnTo>
                  <a:pt x="2506" y="779"/>
                </a:lnTo>
                <a:lnTo>
                  <a:pt x="2517" y="800"/>
                </a:lnTo>
                <a:lnTo>
                  <a:pt x="2517" y="821"/>
                </a:lnTo>
                <a:lnTo>
                  <a:pt x="2528" y="853"/>
                </a:lnTo>
                <a:lnTo>
                  <a:pt x="2528" y="875"/>
                </a:lnTo>
                <a:lnTo>
                  <a:pt x="2538" y="896"/>
                </a:lnTo>
                <a:lnTo>
                  <a:pt x="2538" y="917"/>
                </a:lnTo>
                <a:lnTo>
                  <a:pt x="2549" y="939"/>
                </a:lnTo>
                <a:lnTo>
                  <a:pt x="2549" y="960"/>
                </a:lnTo>
                <a:lnTo>
                  <a:pt x="2560" y="981"/>
                </a:lnTo>
                <a:lnTo>
                  <a:pt x="2570" y="1003"/>
                </a:lnTo>
                <a:lnTo>
                  <a:pt x="2581" y="1024"/>
                </a:lnTo>
                <a:lnTo>
                  <a:pt x="2592" y="1045"/>
                </a:lnTo>
                <a:lnTo>
                  <a:pt x="2613" y="1056"/>
                </a:lnTo>
                <a:lnTo>
                  <a:pt x="2624" y="1077"/>
                </a:lnTo>
                <a:lnTo>
                  <a:pt x="2634" y="1099"/>
                </a:lnTo>
                <a:lnTo>
                  <a:pt x="2656" y="1109"/>
                </a:lnTo>
                <a:lnTo>
                  <a:pt x="2677" y="1120"/>
                </a:lnTo>
                <a:lnTo>
                  <a:pt x="2677" y="1141"/>
                </a:lnTo>
                <a:lnTo>
                  <a:pt x="2698" y="1152"/>
                </a:lnTo>
                <a:lnTo>
                  <a:pt x="2720" y="1173"/>
                </a:lnTo>
                <a:lnTo>
                  <a:pt x="2741" y="1184"/>
                </a:lnTo>
                <a:lnTo>
                  <a:pt x="2762" y="1195"/>
                </a:lnTo>
                <a:lnTo>
                  <a:pt x="2784" y="1195"/>
                </a:lnTo>
                <a:lnTo>
                  <a:pt x="2805" y="1205"/>
                </a:lnTo>
                <a:lnTo>
                  <a:pt x="2826" y="1216"/>
                </a:lnTo>
                <a:lnTo>
                  <a:pt x="2848" y="1216"/>
                </a:lnTo>
                <a:lnTo>
                  <a:pt x="2869" y="1227"/>
                </a:lnTo>
                <a:lnTo>
                  <a:pt x="2890" y="1227"/>
                </a:lnTo>
                <a:lnTo>
                  <a:pt x="2912" y="1227"/>
                </a:lnTo>
                <a:lnTo>
                  <a:pt x="2944" y="1227"/>
                </a:lnTo>
                <a:lnTo>
                  <a:pt x="2976" y="1227"/>
                </a:lnTo>
                <a:lnTo>
                  <a:pt x="2997" y="1227"/>
                </a:lnTo>
                <a:lnTo>
                  <a:pt x="3029" y="1216"/>
                </a:lnTo>
                <a:lnTo>
                  <a:pt x="3050" y="1216"/>
                </a:lnTo>
                <a:lnTo>
                  <a:pt x="3072" y="1205"/>
                </a:lnTo>
                <a:lnTo>
                  <a:pt x="3093" y="1205"/>
                </a:lnTo>
                <a:lnTo>
                  <a:pt x="3114" y="1205"/>
                </a:lnTo>
                <a:lnTo>
                  <a:pt x="3136" y="1195"/>
                </a:lnTo>
                <a:lnTo>
                  <a:pt x="3157" y="1205"/>
                </a:lnTo>
                <a:lnTo>
                  <a:pt x="3178" y="1195"/>
                </a:lnTo>
                <a:lnTo>
                  <a:pt x="3189" y="1173"/>
                </a:lnTo>
                <a:lnTo>
                  <a:pt x="3210" y="1173"/>
                </a:lnTo>
                <a:lnTo>
                  <a:pt x="3232" y="1163"/>
                </a:lnTo>
                <a:lnTo>
                  <a:pt x="3253" y="1152"/>
                </a:lnTo>
                <a:lnTo>
                  <a:pt x="3274" y="1141"/>
                </a:lnTo>
                <a:lnTo>
                  <a:pt x="3296" y="1141"/>
                </a:lnTo>
                <a:lnTo>
                  <a:pt x="3317" y="1141"/>
                </a:lnTo>
                <a:lnTo>
                  <a:pt x="3338" y="1141"/>
                </a:lnTo>
                <a:lnTo>
                  <a:pt x="3360" y="1141"/>
                </a:lnTo>
                <a:lnTo>
                  <a:pt x="3381" y="1163"/>
                </a:lnTo>
                <a:lnTo>
                  <a:pt x="3402" y="1173"/>
                </a:lnTo>
                <a:lnTo>
                  <a:pt x="3424" y="1173"/>
                </a:lnTo>
                <a:lnTo>
                  <a:pt x="3445" y="1184"/>
                </a:lnTo>
                <a:lnTo>
                  <a:pt x="3466" y="1184"/>
                </a:lnTo>
                <a:lnTo>
                  <a:pt x="3488" y="1184"/>
                </a:lnTo>
                <a:lnTo>
                  <a:pt x="3520" y="1195"/>
                </a:lnTo>
                <a:lnTo>
                  <a:pt x="3552" y="1205"/>
                </a:lnTo>
                <a:lnTo>
                  <a:pt x="3594" y="1205"/>
                </a:lnTo>
                <a:lnTo>
                  <a:pt x="3616" y="1216"/>
                </a:lnTo>
                <a:lnTo>
                  <a:pt x="3637" y="1216"/>
                </a:lnTo>
                <a:lnTo>
                  <a:pt x="3658" y="1227"/>
                </a:lnTo>
                <a:lnTo>
                  <a:pt x="3690" y="1227"/>
                </a:lnTo>
                <a:lnTo>
                  <a:pt x="3722" y="1237"/>
                </a:lnTo>
                <a:lnTo>
                  <a:pt x="3744" y="1237"/>
                </a:lnTo>
                <a:lnTo>
                  <a:pt x="3765" y="1237"/>
                </a:lnTo>
                <a:lnTo>
                  <a:pt x="3786" y="1237"/>
                </a:lnTo>
                <a:lnTo>
                  <a:pt x="3808" y="1227"/>
                </a:lnTo>
                <a:lnTo>
                  <a:pt x="3829" y="1216"/>
                </a:lnTo>
                <a:lnTo>
                  <a:pt x="3850" y="1216"/>
                </a:lnTo>
                <a:lnTo>
                  <a:pt x="3872" y="1205"/>
                </a:lnTo>
                <a:lnTo>
                  <a:pt x="3893" y="1205"/>
                </a:lnTo>
                <a:lnTo>
                  <a:pt x="3914" y="1205"/>
                </a:lnTo>
                <a:lnTo>
                  <a:pt x="3936" y="1195"/>
                </a:lnTo>
                <a:lnTo>
                  <a:pt x="3957" y="1195"/>
                </a:lnTo>
                <a:lnTo>
                  <a:pt x="3978" y="1184"/>
                </a:lnTo>
                <a:lnTo>
                  <a:pt x="4000" y="1173"/>
                </a:lnTo>
                <a:lnTo>
                  <a:pt x="4021" y="1173"/>
                </a:lnTo>
                <a:lnTo>
                  <a:pt x="4042" y="1173"/>
                </a:lnTo>
                <a:lnTo>
                  <a:pt x="4064" y="1173"/>
                </a:lnTo>
                <a:lnTo>
                  <a:pt x="4085" y="1163"/>
                </a:lnTo>
                <a:lnTo>
                  <a:pt x="4106" y="1163"/>
                </a:lnTo>
                <a:lnTo>
                  <a:pt x="4138" y="1163"/>
                </a:lnTo>
                <a:lnTo>
                  <a:pt x="4160" y="1163"/>
                </a:lnTo>
                <a:lnTo>
                  <a:pt x="4181" y="1163"/>
                </a:lnTo>
                <a:lnTo>
                  <a:pt x="4202" y="1163"/>
                </a:lnTo>
                <a:lnTo>
                  <a:pt x="4224" y="1163"/>
                </a:lnTo>
                <a:lnTo>
                  <a:pt x="4256" y="1163"/>
                </a:lnTo>
                <a:lnTo>
                  <a:pt x="4277" y="1163"/>
                </a:lnTo>
                <a:lnTo>
                  <a:pt x="4298" y="1163"/>
                </a:lnTo>
                <a:lnTo>
                  <a:pt x="4320" y="1163"/>
                </a:lnTo>
                <a:lnTo>
                  <a:pt x="4341" y="1163"/>
                </a:lnTo>
                <a:lnTo>
                  <a:pt x="4373" y="1163"/>
                </a:lnTo>
                <a:lnTo>
                  <a:pt x="4394" y="1163"/>
                </a:lnTo>
                <a:lnTo>
                  <a:pt x="4416" y="1163"/>
                </a:lnTo>
                <a:lnTo>
                  <a:pt x="4437" y="1173"/>
                </a:lnTo>
                <a:lnTo>
                  <a:pt x="4458" y="1173"/>
                </a:lnTo>
                <a:lnTo>
                  <a:pt x="4480" y="1173"/>
                </a:lnTo>
                <a:lnTo>
                  <a:pt x="4501" y="1173"/>
                </a:lnTo>
                <a:lnTo>
                  <a:pt x="4533" y="1173"/>
                </a:lnTo>
                <a:lnTo>
                  <a:pt x="4554" y="1184"/>
                </a:lnTo>
                <a:lnTo>
                  <a:pt x="4576" y="1184"/>
                </a:lnTo>
                <a:lnTo>
                  <a:pt x="4597" y="1184"/>
                </a:lnTo>
                <a:lnTo>
                  <a:pt x="4618" y="1184"/>
                </a:lnTo>
                <a:lnTo>
                  <a:pt x="4650" y="1184"/>
                </a:lnTo>
                <a:lnTo>
                  <a:pt x="4682" y="1173"/>
                </a:lnTo>
                <a:lnTo>
                  <a:pt x="4704" y="1163"/>
                </a:lnTo>
                <a:lnTo>
                  <a:pt x="4725" y="1163"/>
                </a:lnTo>
                <a:lnTo>
                  <a:pt x="4746" y="1152"/>
                </a:lnTo>
                <a:lnTo>
                  <a:pt x="4768" y="1141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dirty="0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279650" y="6107113"/>
            <a:ext cx="10334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 dirty="0">
                <a:solidFill>
                  <a:srgbClr val="FFFFFF"/>
                </a:solidFill>
                <a:latin typeface="Times" pitchFamily="16" charset="0"/>
              </a:rPr>
              <a:t>Poussée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4288" y="500042"/>
            <a:ext cx="91297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L’asynchronisme abdomino-pelvien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37</a:t>
            </a:fld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QUELLES EXPLORATIONS PROPOSER?</a:t>
            </a:r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125538"/>
            <a:ext cx="8893175" cy="5732462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chemeClr val="bg1"/>
                </a:solidFill>
              </a:rPr>
              <a:t>	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Défécographie, IRM dynamique</a:t>
            </a:r>
          </a:p>
          <a:p>
            <a:pPr eaLnBrk="1" hangingPunct="1">
              <a:defRPr/>
            </a:pPr>
            <a:endParaRPr lang="fr-FR" dirty="0" smtClean="0">
              <a:solidFill>
                <a:srgbClr val="FFFF00"/>
              </a:solidFill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fr-FR" dirty="0" smtClean="0">
                <a:solidFill>
                  <a:srgbClr val="FFFF00"/>
                </a:solidFill>
              </a:rPr>
              <a:t>		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Exploration </a:t>
            </a:r>
            <a:r>
              <a:rPr lang="fr-FR" sz="2800" b="1" dirty="0" smtClean="0">
                <a:solidFill>
                  <a:srgbClr val="FF33CC"/>
                </a:solidFill>
                <a:latin typeface="Aharoni" pitchFamily="2" charset="-79"/>
                <a:cs typeface="Aharoni" pitchFamily="2" charset="-79"/>
              </a:rPr>
              <a:t>anatomique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 de la dyschésie</a:t>
            </a:r>
          </a:p>
          <a:p>
            <a:pPr eaLnBrk="1" hangingPunct="1">
              <a:defRPr/>
            </a:pPr>
            <a:endParaRPr lang="fr-FR" sz="2800" b="1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Signes évocateurs d’un </a:t>
            </a:r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trouble de la statique pelvienne</a:t>
            </a:r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(80%)</a:t>
            </a:r>
          </a:p>
          <a:p>
            <a:pPr>
              <a:defRPr/>
            </a:pPr>
            <a:endParaRPr lang="fr-FR" sz="28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Échec du traitement médical</a:t>
            </a:r>
          </a:p>
          <a:p>
            <a:pPr eaLnBrk="1" hangingPunct="1">
              <a:defRPr/>
            </a:pPr>
            <a:endParaRPr lang="fr-FR" sz="24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987675" y="5589588"/>
            <a:ext cx="5329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4" grpId="1"/>
      <p:bldP spid="1413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57158" y="1142984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endParaRPr lang="fr-FR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1546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Rectocèle </a:t>
            </a:r>
            <a:r>
              <a:rPr lang="fr-FR" sz="2800" dirty="0" smtClean="0"/>
              <a:t>: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une hernie de la paroi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antérieure 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du rectum dans le vagin .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Favorisée par trauma 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obstétricaux ou chirurgie</a:t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pelvienne.</a:t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26306" name="Picture 2" descr="http://www.proctologie.com.fr/images/defecagraph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3752850"/>
            <a:ext cx="6877050" cy="310515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214282" y="571480"/>
            <a:ext cx="8229600" cy="11430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Resultats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93538" name="Picture 2" descr="http://www.reeducationperineale.net/images/rectoc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381500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85860"/>
            <a:ext cx="850109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…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Prévalence entre 15 et 20 %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Les + de 65 ans auraient 5 fois plus de risque de souffrir de constipation , a cause: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1538" y="571480"/>
            <a:ext cx="3398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Épidémiologie: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214686"/>
            <a:ext cx="64293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la baisse du niveau d’activité,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un apport liquidien insuffisant.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le changement de régime alimentaire,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la présence de diverses maladies,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la prise de médicaments causant de la constipation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Picture 2" descr="Résultat de recherche d'images pour &quot;constipatio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4" y="4000504"/>
            <a:ext cx="2857496" cy="2857496"/>
          </a:xfrm>
          <a:prstGeom prst="rect">
            <a:avLst/>
          </a:prstGeom>
          <a:noFill/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85852" y="1928802"/>
            <a:ext cx="61879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sz="5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Comment traiter?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Les objectifs thérapeutiques</a:t>
            </a:r>
            <a:br>
              <a:rPr lang="fr-FR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493916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>•Soulager les symptômes de la constipation.</a:t>
            </a:r>
          </a:p>
          <a:p>
            <a:pPr marL="457200" indent="-457200">
              <a:buNone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>• Améliorer la qualité de vie.</a:t>
            </a:r>
          </a:p>
          <a:p>
            <a:pPr marL="457200" indent="-457200">
              <a:buNone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>• Prévenir les complications.</a:t>
            </a:r>
          </a:p>
          <a:p>
            <a:pPr marL="457200" indent="-457200">
              <a:buNone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>• « Accepter et Combattre » l’ automédication.</a:t>
            </a:r>
          </a:p>
          <a:p>
            <a:pPr marL="457200" indent="-457200">
              <a:buNone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41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QUEL TRAITEMENT??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736"/>
            <a:ext cx="9501222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Première Ligne</a:t>
            </a:r>
          </a:p>
          <a:p>
            <a:pPr>
              <a:buNone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3200" dirty="0" smtClean="0">
                <a:latin typeface="Aharoni" pitchFamily="2" charset="-79"/>
                <a:cs typeface="Aharoni" pitchFamily="2" charset="-79"/>
              </a:rPr>
            </a:b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  Mesure hygiéno-diététiques </a:t>
            </a:r>
          </a:p>
          <a:p>
            <a:pPr>
              <a:buNone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3200" dirty="0" smtClean="0">
                <a:latin typeface="Aharoni" pitchFamily="2" charset="-79"/>
                <a:cs typeface="Aharoni" pitchFamily="2" charset="-79"/>
              </a:rPr>
            </a:b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  Conseils défécatoires</a:t>
            </a:r>
          </a:p>
          <a:p>
            <a:pPr>
              <a:buNone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3200" dirty="0" smtClean="0">
                <a:latin typeface="Aharoni" pitchFamily="2" charset="-79"/>
                <a:cs typeface="Aharoni" pitchFamily="2" charset="-79"/>
              </a:rPr>
            </a:b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  La juste position … </a:t>
            </a:r>
            <a:br>
              <a:rPr lang="fr-FR" sz="3200" dirty="0" smtClean="0">
                <a:latin typeface="Aharoni" pitchFamily="2" charset="-79"/>
                <a:cs typeface="Aharoni" pitchFamily="2" charset="-79"/>
              </a:rPr>
            </a:br>
            <a:endParaRPr lang="fr-F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42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Mesure hygiéno-diététiques 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2214554"/>
            <a:ext cx="8686800" cy="59293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  Manger des aliments riches en fibres végétales</a:t>
            </a:r>
          </a:p>
          <a:p>
            <a:pPr>
              <a:buNone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Céréales complètes (pain complet, …)</a:t>
            </a:r>
          </a:p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43</a:t>
            </a:fld>
            <a:endParaRPr lang="fr-FR" dirty="0"/>
          </a:p>
        </p:txBody>
      </p:sp>
      <p:pic>
        <p:nvPicPr>
          <p:cNvPr id="185346" name="Picture 2" descr="http://www.luc-bodin.com/wp-content/uploads/2016/02/Fotolia_77149928_Subscription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9025"/>
            <a:ext cx="4762500" cy="3228975"/>
          </a:xfrm>
          <a:prstGeom prst="rect">
            <a:avLst/>
          </a:prstGeom>
          <a:noFill/>
        </p:spPr>
      </p:pic>
      <p:pic>
        <p:nvPicPr>
          <p:cNvPr id="185347" name="Picture 3" descr="C:\Users\PC2\Desktop\CONSTIPATION\images\8-constip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74" y="2071678"/>
            <a:ext cx="1928826" cy="1432842"/>
          </a:xfrm>
          <a:prstGeom prst="rect">
            <a:avLst/>
          </a:prstGeom>
          <a:noFill/>
        </p:spPr>
      </p:pic>
      <p:pic>
        <p:nvPicPr>
          <p:cNvPr id="6" name="Picture 4" descr="Cancer - Dénutrition - Signes d'alerte et de surveillance : Diminution des apports hydriqu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130" y="3643314"/>
            <a:ext cx="4124870" cy="321468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5720" y="2000240"/>
            <a:ext cx="5637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Augmentation de la ration hydrique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Mesure hygiéno-diététiques 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785926"/>
            <a:ext cx="8686800" cy="592933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Avoir une bonne activité musculaire abdominale. 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Eviter la sédentarité</a:t>
            </a:r>
            <a:r>
              <a:rPr lang="fr-FR" sz="3100" dirty="0" smtClean="0">
                <a:latin typeface="Aharoni" pitchFamily="2" charset="-79"/>
                <a:cs typeface="Aharoni" pitchFamily="2" charset="-79"/>
              </a:rPr>
              <a:t>.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44</a:t>
            </a:fld>
            <a:endParaRPr lang="fr-FR" dirty="0"/>
          </a:p>
        </p:txBody>
      </p:sp>
      <p:pic>
        <p:nvPicPr>
          <p:cNvPr id="153601" name="Picture 1" descr="C:\Users\PC2\Desktop\CONSTIPATION\images\How-can-I-prevent-constipation-after-fast-days-836x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2329"/>
            <a:ext cx="5364000" cy="3015671"/>
          </a:xfrm>
          <a:prstGeom prst="rect">
            <a:avLst/>
          </a:prstGeom>
          <a:noFill/>
        </p:spPr>
      </p:pic>
      <p:sp>
        <p:nvSpPr>
          <p:cNvPr id="184322" name="AutoShape 2" descr="https://encrypted-tbn3.gstatic.com/images?q=tbn:ANd9GcRERFj7tHQOjpXtw2tDNIMRhT7t8eFv6Jz1Qtg2SwMYNXgC8O33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84324" name="AutoShape 4" descr="https://encrypted-tbn3.gstatic.com/images?q=tbn:ANd9GcRERFj7tHQOjpXtw2tDNIMRhT7t8eFv6Jz1Qtg2SwMYNXgC8O33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84321" name="Picture 1" descr="C:\Users\PC2\Desktop\CONSTIPATION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000" y="3510000"/>
            <a:ext cx="3348000" cy="33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re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7796242" cy="9906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Conseils défécatoires</a:t>
            </a:r>
            <a:endParaRPr lang="fr-FR" sz="44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724" name="Espace réservé du contenu 2"/>
          <p:cNvSpPr>
            <a:spLocks noGrp="1"/>
          </p:cNvSpPr>
          <p:nvPr>
            <p:ph idx="1"/>
          </p:nvPr>
        </p:nvSpPr>
        <p:spPr>
          <a:xfrm>
            <a:off x="285720" y="785794"/>
            <a:ext cx="8858280" cy="3786238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fr-FR" sz="1000" dirty="0" smtClean="0">
              <a:latin typeface="Aharoni" pitchFamily="2" charset="-79"/>
              <a:cs typeface="Aharoni" pitchFamily="2" charset="-79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fr-FR" sz="3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4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Rééducation du réflexe  de défécation par: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fr-FR" sz="4500" dirty="0" smtClean="0">
              <a:latin typeface="Aharoni" pitchFamily="2" charset="-79"/>
              <a:cs typeface="Aharoni" pitchFamily="2" charset="-79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fr-FR" sz="45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None/>
            </a:pPr>
            <a:r>
              <a:rPr lang="fr-FR" sz="4500" dirty="0" smtClean="0">
                <a:latin typeface="Aharoni" pitchFamily="2" charset="-79"/>
                <a:cs typeface="Aharoni" pitchFamily="2" charset="-79"/>
              </a:rPr>
              <a:t>   </a:t>
            </a:r>
          </a:p>
          <a:p>
            <a:pPr eaLnBrk="1" hangingPunct="1"/>
            <a:endParaRPr lang="fr-FR" sz="4500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45</a:t>
            </a:fld>
            <a:endParaRPr lang="fr-FR" dirty="0"/>
          </a:p>
        </p:txBody>
      </p:sp>
      <p:pic>
        <p:nvPicPr>
          <p:cNvPr id="4" name="Picture 2" descr="C:\Users\PC2\Desktop\abbot\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434176"/>
            <a:ext cx="2500298" cy="34238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r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153400" cy="9906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Conseils défécatoires</a:t>
            </a:r>
            <a:endParaRPr lang="fr-FR" sz="44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8" cy="5357826"/>
          </a:xfrm>
        </p:spPr>
        <p:txBody>
          <a:bodyPr>
            <a:normAutofit/>
          </a:bodyPr>
          <a:lstStyle/>
          <a:p>
            <a:pPr marL="514350" lvl="1" indent="-514350"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Le respect immédiat de toute envie spontanée d’aller à la selle.</a:t>
            </a: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Se lever suffisamment tôt, manger avant de faire sa  toilette. Boire dès le réveil un grand verre d’eau glacée, cela va accélérer le transit!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Présentation dans les 30 minutes après un repas.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Respecter l’intimité auditive et olfactive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marL="514350" indent="-514350"/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46</a:t>
            </a:fld>
            <a:endParaRPr lang="fr-FR" dirty="0"/>
          </a:p>
        </p:txBody>
      </p:sp>
      <p:pic>
        <p:nvPicPr>
          <p:cNvPr id="6" name="Picture 2" descr="C:\Users\PC2\Desktop\abbot\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000" y="4393133"/>
            <a:ext cx="1800000" cy="246486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571612"/>
            <a:ext cx="892971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Les toilettes actuelles sont beaucoup trop hautes,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et ne correspondent pas à la position physiologique de défécation. </a:t>
            </a:r>
            <a:endParaRPr lang="fr-FR" sz="2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 </a:t>
            </a:r>
            <a:endParaRPr lang="fr-FR" sz="1050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71472" y="357166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Adopter une position physiologique aux toilettes</a:t>
            </a:r>
            <a:endParaRPr lang="fr-FR" sz="40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47</a:t>
            </a:fld>
            <a:endParaRPr lang="fr-FR" dirty="0"/>
          </a:p>
        </p:txBody>
      </p:sp>
      <p:pic>
        <p:nvPicPr>
          <p:cNvPr id="9" name="Picture 2" descr="C:\Users\PC2\Desktop\CONSTIPATION\images\1_123125_2093564_2243695_2264310_100826_sci_squattn.jpg.CROP.thumbnail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636" y="3282477"/>
            <a:ext cx="4116364" cy="357552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3571876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 juste position:</a:t>
            </a:r>
          </a:p>
          <a:p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toilettes à la turque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PC2\Desktop\CONSTIPATION\images\Sitting_Squatting_Toilet_Flush_Commode_Poo_Pee_West_Asia_Bowel Movement_Better_Comparison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99102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48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7298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Il est possible de les adapter en imitant la position accroupie :</a:t>
            </a:r>
          </a:p>
          <a:p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 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placer un petit banc sous </a:t>
            </a:r>
          </a:p>
          <a:p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 les pieds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 pour rehausser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les genoux et 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pencher</a:t>
            </a:r>
          </a:p>
          <a:p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 le tronc vers l’avant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…</a:t>
            </a:r>
          </a:p>
          <a:p>
            <a:r>
              <a:rPr lang="fr-FR" sz="2800" dirty="0" smtClean="0"/>
              <a:t> 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Picture 2" descr="C:\Users\PC2\Desktop\CONSTIPATION\images\pos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5720" y="500042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Adopter une position physiologique aux toilettes</a:t>
            </a:r>
            <a:endParaRPr lang="fr-FR" sz="32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49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Épidémiologie: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7890" name="AutoShape 2" descr="Résultat de recherche d'images pour &quot;constipation chron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7892" name="AutoShape 4" descr="Résultat de recherche d'images pour &quot;constipation chron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6" name="Picture 10" descr="http://murielortmans.be/wp-content/uploads/2014/11/Constip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87939"/>
            <a:ext cx="3000364" cy="3270061"/>
          </a:xfrm>
          <a:prstGeom prst="rect">
            <a:avLst/>
          </a:prstGeom>
          <a:noFill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1285860"/>
            <a:ext cx="9358346" cy="1571636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/>
            </a:r>
            <a:b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</a:b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/>
            </a:r>
            <a:b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</a:br>
            <a: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• Prédominance féminine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  Le rôle des hormones sexuelles,</a:t>
            </a:r>
            <a:r>
              <a:rPr kumimoji="0" lang="fr-FR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en particulier de la progestérone </a:t>
            </a:r>
            <a:r>
              <a:rPr lang="fr-FR" sz="9600" dirty="0" smtClean="0">
                <a:latin typeface="Aharoni" pitchFamily="2" charset="-79"/>
                <a:cs typeface="Aharoni" pitchFamily="2" charset="-79"/>
              </a:rPr>
              <a:t>.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3" pitchFamily="18" charset="2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3" pitchFamily="18" charset="2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3" pitchFamily="18" charset="2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321468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30 %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des femmes enceintes</a:t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souffrent de constipation au troisième trimestre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QUEL TRAITEMENT?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28604"/>
            <a:ext cx="9501222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</a:t>
            </a:r>
          </a:p>
          <a:p>
            <a:pPr>
              <a:buNone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3200" dirty="0" smtClean="0">
                <a:latin typeface="Aharoni" pitchFamily="2" charset="-79"/>
                <a:cs typeface="Aharoni" pitchFamily="2" charset="-79"/>
              </a:rPr>
            </a:br>
            <a:endParaRPr lang="fr-FR" sz="32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       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fr-FR" sz="32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3200" dirty="0" smtClean="0">
                <a:latin typeface="Aharoni" pitchFamily="2" charset="-79"/>
                <a:cs typeface="Aharoni" pitchFamily="2" charset="-79"/>
              </a:rPr>
            </a:br>
            <a:endParaRPr lang="fr-F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50</a:t>
            </a:fld>
            <a:endParaRPr lang="fr-FR" dirty="0"/>
          </a:p>
        </p:txBody>
      </p:sp>
      <p:pic>
        <p:nvPicPr>
          <p:cNvPr id="4" name="Picture 3" descr="C:\Users\PC2\Music\11242549-medecin-est-la-redaction-du-dossier-medical-du-patient-que-des-maux-d-estom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102" y="2786058"/>
            <a:ext cx="4227782" cy="378621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14348" y="1428736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  </a:t>
            </a: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MEDICAMENTS: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71744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Laxatifs de lest</a:t>
            </a: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Laxatifs osmotiques</a:t>
            </a: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Laxatifs lubrifiants</a:t>
            </a: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Laxatifs stimulants</a:t>
            </a: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Laxatifs par voie rectale</a:t>
            </a:r>
          </a:p>
        </p:txBody>
      </p:sp>
      <p:pic>
        <p:nvPicPr>
          <p:cNvPr id="65538" name="Picture 2" descr="C:\Users\PC2\Desktop\CONSTIPATION\Capture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150" y="2428868"/>
            <a:ext cx="5191850" cy="39153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642918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r>
              <a:rPr lang="fr-F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Laxatifs: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51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785794"/>
            <a:ext cx="800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Laxatifs de lest :</a:t>
            </a: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2714620"/>
            <a:ext cx="8858280" cy="51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10000"/>
              </a:lnSpc>
              <a:buFont typeface="Wingdings" pitchFamily="-108" charset="2"/>
              <a:buChar char="v"/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just">
              <a:lnSpc>
                <a:spcPct val="110000"/>
              </a:lnSpc>
              <a:buFont typeface="Wingdings" pitchFamily="-108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Mucilages :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kaolin+gomme de sterculia (Karayal°)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gomme de sterculia (Normacol°)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psyllium+paraffine liquide (Parapsyllium°)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ispaghul 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(Spagulax°)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hémicellulose de psyllium (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Transilane°)</a:t>
            </a: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méprobamate+kaolin+gommesterculia (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Kaologeais°)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</a:p>
          <a:p>
            <a:pPr algn="just">
              <a:lnSpc>
                <a:spcPct val="12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just">
              <a:lnSpc>
                <a:spcPct val="11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7042" name="Picture 2" descr="https://www.helpshop.be/Data/Producten/SPAGULAXBRUIS20ZAKJES_1547462_41820_2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143248"/>
            <a:ext cx="2786050" cy="2786052"/>
          </a:xfrm>
          <a:prstGeom prst="rect">
            <a:avLst/>
          </a:prstGeom>
          <a:noFill/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85720" y="1643050"/>
            <a:ext cx="635798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 typeface="Wingdings" pitchFamily="-108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Fibres </a:t>
            </a:r>
          </a:p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Son :</a:t>
            </a:r>
          </a:p>
          <a:p>
            <a:pPr algn="just">
              <a:lnSpc>
                <a:spcPct val="110000"/>
              </a:lnSpc>
              <a:buFont typeface="Wingdings" pitchFamily="-108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hémicellulose, cellulose, lignine, pectine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785794"/>
            <a:ext cx="800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Laxatifs de lest :</a:t>
            </a: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214282" y="1357298"/>
            <a:ext cx="8229600" cy="5286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Mécanisme d’action</a:t>
            </a: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Augmentent la teneur des selles en fibres et autres constituants non digestibles d’où évacuation de selles </a:t>
            </a:r>
          </a:p>
          <a:p>
            <a:pPr marL="914400" marR="0" lvl="2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+ volumineuses,</a:t>
            </a:r>
          </a:p>
          <a:p>
            <a:pPr marL="914400" marR="0" lvl="2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+ hydratées, </a:t>
            </a:r>
          </a:p>
          <a:p>
            <a:pPr marL="914400" marR="0" lvl="2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+ molles</a:t>
            </a:r>
          </a:p>
          <a:p>
            <a:pPr marL="914400" marR="0" lvl="2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214018" name="Picture 2" descr="C:\Users\PC2\Desktop\CONSTIPATION\Capturennhnh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8000" y="3000372"/>
            <a:ext cx="5616000" cy="3186017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53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785794"/>
            <a:ext cx="8001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Laxatifs de lest :</a:t>
            </a: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214282" y="1357298"/>
            <a:ext cx="8229600" cy="5286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marR="0" lvl="2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Recommandés en 1</a:t>
            </a:r>
            <a:r>
              <a:rPr kumimoji="0" lang="fr-FR" sz="2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ère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intention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Effet débute 48h après la prise du traitement.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Effets secondaires: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proches de ceux des fibres:  ballonnements, flatulences.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54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85860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fr-FR" sz="20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endParaRPr lang="fr-FR" sz="20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EFFICACITE  +  BONNE TOLERANCE</a:t>
            </a:r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endParaRPr lang="fr-FR" sz="20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sucres et polyols :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Lactulose 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(Duphalac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°, 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Lactulose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°, Transulose°)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lactitol (Importal°)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mannitol (Manicol°)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sorbitol (Sorbitol Delalande°)</a:t>
            </a:r>
          </a:p>
          <a:p>
            <a:pPr algn="just">
              <a:lnSpc>
                <a:spcPct val="12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https://www.pharmaciebailly.com/photos/articles/3400932924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000" y="785794"/>
            <a:ext cx="2736000" cy="2052000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85786" y="1000108"/>
            <a:ext cx="4605748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Laxatifs osmotiques :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5143512"/>
            <a:ext cx="62865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r>
              <a:rPr lang="fr-F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polyéthylèneglycol</a:t>
            </a: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 :</a:t>
            </a:r>
          </a:p>
          <a:p>
            <a:pPr algn="just">
              <a:lnSpc>
                <a:spcPct val="12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macrogol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 3350 et °, </a:t>
            </a:r>
            <a:r>
              <a:rPr lang="fr-F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Transipeg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°, </a:t>
            </a:r>
            <a:r>
              <a:rPr lang="fr-FR" sz="2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Movicol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°)</a:t>
            </a:r>
          </a:p>
        </p:txBody>
      </p:sp>
      <p:sp>
        <p:nvSpPr>
          <p:cNvPr id="171010" name="AutoShape 2" descr="Résultat de recherche d'images pour &quot;forlax noti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1011" name="Picture 3" descr="C:\Users\PC2\Desktop\EXAEN PHYSIQUE\téléchar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214686"/>
            <a:ext cx="398647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928670"/>
            <a:ext cx="800105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Laxatifs osmotiques  </a:t>
            </a:r>
            <a:r>
              <a:rPr lang="fr-FR" sz="3200" b="1" dirty="0" smtClean="0">
                <a:solidFill>
                  <a:srgbClr val="FF0000"/>
                </a:solidFill>
              </a:rPr>
              <a:t>:</a:t>
            </a:r>
            <a:endParaRPr lang="fr-FR" sz="32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r>
              <a:rPr lang="fr-FR" sz="2000" b="1" dirty="0" smtClean="0">
                <a:latin typeface="Aharoni" pitchFamily="2" charset="-79"/>
                <a:cs typeface="Aharoni" pitchFamily="2" charset="-79"/>
              </a:rPr>
              <a:t>   </a:t>
            </a:r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Mécanisme</a:t>
            </a: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 :</a:t>
            </a:r>
          </a:p>
          <a:p>
            <a:pPr>
              <a:buNone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-Attraction eau+ ramollissement selles</a:t>
            </a:r>
          </a:p>
          <a:p>
            <a:pPr>
              <a:buNone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-Augmentation   fréquence des selles</a:t>
            </a:r>
          </a:p>
          <a:p>
            <a:pPr>
              <a:buNone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- Modification consistance</a:t>
            </a:r>
          </a:p>
          <a:p>
            <a:pPr>
              <a:buNone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-Limitation  efforts de poussée</a:t>
            </a:r>
          </a:p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42" name="Picture 2" descr="C:\Users\PC2\Desktop\CONSTIPATION\images\img-ban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8543925" cy="2924175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56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Laxatifs osmotiques :</a:t>
            </a:r>
            <a:r>
              <a:rPr lang="fr-F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fr-F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endParaRPr lang="fr-FR" sz="3600" dirty="0"/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428596" y="1714488"/>
            <a:ext cx="8715404" cy="39290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3" pitchFamily="18" charset="2"/>
              <a:buChar char=""/>
            </a:pP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Effets secondaires</a:t>
            </a: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Laxatifs polyols (lactulose, sorbitol, mannitol et lactilol) = disaccharides de synthèse ni digérés, ni absorbés par l’intestin</a:t>
            </a:r>
          </a:p>
          <a:p>
            <a:pPr marL="858838" lvl="2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Pb : 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sucres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= fermentation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d’où</a:t>
            </a:r>
          </a:p>
          <a:p>
            <a:pPr lvl="3">
              <a:lnSpc>
                <a:spcPct val="80000"/>
              </a:lnSpc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Douleurs abdo, flatulences, ballonnements</a:t>
            </a:r>
          </a:p>
          <a:p>
            <a:pPr lvl="3">
              <a:lnSpc>
                <a:spcPct val="80000"/>
              </a:lnSpc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PEG ou macrogol = Mélanges de polymères de PEG de haut PM, non absorbés </a:t>
            </a:r>
          </a:p>
          <a:p>
            <a:pPr marL="858838" lvl="2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Avantages : pas de fermentation</a:t>
            </a: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15365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87E2E090-8906-47AC-9097-5732701D0BB7}" type="slidenum">
              <a:rPr lang="fr-FR"/>
              <a:pPr/>
              <a:t>57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85786" y="5500702"/>
            <a:ext cx="7286676" cy="128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 3" pitchFamily="18" charset="2"/>
              <a:buChar char=""/>
            </a:pP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Recommandés en 1</a:t>
            </a:r>
            <a:r>
              <a:rPr lang="fr-FR" sz="2400" baseline="30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ère</a:t>
            </a: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intention en alternance aux laxatifs de lest</a:t>
            </a:r>
          </a:p>
          <a:p>
            <a:pPr>
              <a:lnSpc>
                <a:spcPct val="80000"/>
              </a:lnSpc>
              <a:buFont typeface="Wingdings 3" pitchFamily="18" charset="2"/>
              <a:buChar char="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  <a:buFont typeface="Wingdings 3" pitchFamily="18" charset="2"/>
              <a:buChar char="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Effet 24 à 48h après prise.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643182"/>
            <a:ext cx="8786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Mécanisme: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huile inerte, acalorique, non absorbable.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Action mécanique de lubrification et de retard à l’absorption de l’eau en tapissant la muqueuse</a:t>
            </a:r>
            <a:endParaRPr lang="fr-FR" sz="24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Lubrification du  bol  fécal.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Facilite la progression fécale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Effet 24 à 48h après prise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0898" name="Picture 2" descr="https://www.pharmaciebailly.com/photos/articles/3400931295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1410933" cy="1881244"/>
          </a:xfrm>
          <a:prstGeom prst="rect">
            <a:avLst/>
          </a:prstGeom>
          <a:noFill/>
        </p:spPr>
      </p:pic>
      <p:pic>
        <p:nvPicPr>
          <p:cNvPr id="80900" name="Picture 4" descr="http://www.pharmacieveau.fr/files/boutique/produits/1718-lansoyl-sans-sucre-pharmacie-v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64" y="2285992"/>
            <a:ext cx="1571636" cy="1893537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85720" y="785794"/>
            <a:ext cx="7500990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Laxatifs lubrifiants 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huile de paraffine (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Huile de paraffine 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Gilbert°,</a:t>
            </a:r>
          </a:p>
          <a:p>
            <a:pPr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Lansoyl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 gelée°,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785926"/>
            <a:ext cx="828680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Effets secondaires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= </a:t>
            </a: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TRT prolongés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incontinence anale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suintements anaux.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Augmente le risque de malabsorption des vitamines liposolubles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risque pneumopathies huileuses ( âgé)</a:t>
            </a:r>
          </a:p>
          <a:p>
            <a:endParaRPr lang="fr-FR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fr-FR" dirty="0" smtClean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>
              <a:lnSpc>
                <a:spcPct val="90000"/>
              </a:lnSpc>
            </a:pPr>
            <a:endParaRPr lang="fr-F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1000108"/>
            <a:ext cx="4873450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Laxatifs lubrifiants 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4282" y="4786322"/>
            <a:ext cx="8929718" cy="877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Peu adapté au traitement de la constipation</a:t>
            </a:r>
            <a:b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chronique</a:t>
            </a:r>
            <a:endParaRPr lang="fr-F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Épidémiologie: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7890" name="AutoShape 2" descr="Résultat de recherche d'images pour &quot;constipation chron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7892" name="AutoShape 4" descr="Résultat de recherche d'images pour &quot;constipation chron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4282" y="1285860"/>
            <a:ext cx="9144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Chez la femme, il existe un espace vide dans le bassin : le vagin. Accolé à cet organe, 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le rectum a tendance à se</a:t>
            </a:r>
          </a:p>
          <a:p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distendre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 et former une poche(“rectocèle”) vers le vagin.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Le rectum devient donc 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moins performant pour se contracter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 et éjecter son contenu.</a:t>
            </a:r>
            <a:endParaRPr lang="fr-FR" sz="2400" dirty="0"/>
          </a:p>
        </p:txBody>
      </p:sp>
      <p:pic>
        <p:nvPicPr>
          <p:cNvPr id="3" name="Picture 2" descr="http://idata.over-blog.com/4/79/64/10/rectoce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418013"/>
            <a:ext cx="5400000" cy="343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428868"/>
            <a:ext cx="8786842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Eductyl° suppo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Glycérine° suppo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Dulcolax suppo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gels rectaux (ou micro-lavements) : 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  </a:t>
            </a:r>
            <a:r>
              <a:rPr lang="fr-FR" sz="24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Microlax°, Norgalax°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      Normacol° lavement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endParaRPr lang="fr-FR" sz="2400" b="1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lnSpc>
                <a:spcPct val="120000"/>
              </a:lnSpc>
            </a:pP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1986" name="Picture 2" descr="http://www.dynapharma.com/image-produit-hd/bebegel-13-lax-6-canu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86256"/>
            <a:ext cx="2376000" cy="2376000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42910" y="714356"/>
            <a:ext cx="676339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Laxatifs par voie rectale </a:t>
            </a:r>
            <a:r>
              <a:rPr lang="fr-FR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1428736"/>
            <a:ext cx="7929618" cy="763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 3" pitchFamily="18" charset="2"/>
              <a:buChar char="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Voie rectale en suppo ou dispositifs permettant la mise à disposition intra rectale du médicament</a:t>
            </a:r>
          </a:p>
        </p:txBody>
      </p:sp>
      <p:pic>
        <p:nvPicPr>
          <p:cNvPr id="166916" name="Picture 4" descr="http://www.parapharmacie-naocia.com/boutique/images_produits/suppositoire-glycerine-adultes-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3116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Laxatifs par voie rectale </a:t>
            </a:r>
            <a:r>
              <a:rPr lang="fr-FR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fr-FR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fr-FR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fr-FR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034" y="1142984"/>
            <a:ext cx="8858280" cy="43577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3" pitchFamily="18" charset="2"/>
              <a:buChar char=""/>
            </a:pPr>
            <a:endParaRPr lang="fr-FR" sz="2600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  <a:buFont typeface="Wingdings 3" pitchFamily="18" charset="2"/>
              <a:buChar char=""/>
            </a:pPr>
            <a:r>
              <a:rPr lang="fr-FR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Mécanisme d’action</a:t>
            </a:r>
          </a:p>
          <a:p>
            <a:pPr marL="620713" lvl="1">
              <a:lnSpc>
                <a:spcPct val="9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Déclenchent la vidange en stimulant la muqueuse rectale d’où le réflexe d’exonération</a:t>
            </a:r>
          </a:p>
          <a:p>
            <a:pPr marL="620713" lvl="1">
              <a:lnSpc>
                <a:spcPct val="90000"/>
              </a:lnSpc>
              <a:spcBef>
                <a:spcPts val="325"/>
              </a:spcBef>
              <a:buFont typeface="Verdana" pitchFamily="34" charset="0"/>
              <a:buChar char="◦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  <a:buFont typeface="Wingdings 3" pitchFamily="18" charset="2"/>
              <a:buChar char=""/>
            </a:pPr>
            <a:r>
              <a:rPr lang="fr-FR" sz="2600" dirty="0" smtClean="0">
                <a:latin typeface="Aharoni" pitchFamily="2" charset="-79"/>
                <a:cs typeface="Aharoni" pitchFamily="2" charset="-79"/>
              </a:rPr>
              <a:t>Effet en quelques minutes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18437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11E2951F-14A6-4560-9C27-26B48735A6C7}" type="slidenum">
              <a:rPr lang="fr-FR"/>
              <a:pPr/>
              <a:t>61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5720" y="4572008"/>
            <a:ext cx="8429684" cy="176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 3" pitchFamily="18" charset="2"/>
              <a:buChar char=""/>
            </a:pPr>
            <a:endParaRPr lang="fr-FR" sz="2600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  <a:buFont typeface="Wingdings 3" pitchFamily="18" charset="2"/>
              <a:buChar char=""/>
            </a:pPr>
            <a:r>
              <a:rPr lang="fr-FR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Attention !!!</a:t>
            </a:r>
          </a:p>
          <a:p>
            <a:pPr marL="620713" lvl="1">
              <a:lnSpc>
                <a:spcPct val="90000"/>
              </a:lnSpc>
              <a:buFont typeface="Wingdings 3" pitchFamily="18" charset="2"/>
              <a:buChar char=""/>
            </a:pPr>
            <a:r>
              <a:rPr lang="fr-FR" sz="2300" dirty="0" smtClean="0">
                <a:latin typeface="Aharoni" pitchFamily="2" charset="-79"/>
                <a:cs typeface="Aharoni" pitchFamily="2" charset="-79"/>
              </a:rPr>
              <a:t>si utilisation prolongée, entravent le réflexe normal d’exonération et le rende dépendant de la stimulation médicamenteuse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" grpId="0" build="p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480"/>
            <a:ext cx="8786842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endParaRPr lang="fr-F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just">
              <a:lnSpc>
                <a:spcPct val="90000"/>
              </a:lnSpc>
            </a:pP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(irritants, à éviter!!!) :  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DERNIERE INTENTION</a:t>
            </a:r>
          </a:p>
          <a:p>
            <a:pPr algn="just">
              <a:lnSpc>
                <a:spcPct val="90000"/>
              </a:lnSpc>
            </a:pP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just">
              <a:lnSpc>
                <a:spcPct val="90000"/>
              </a:lnSpc>
            </a:pP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just">
              <a:lnSpc>
                <a:spcPct val="90000"/>
              </a:lnSpc>
            </a:pP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endParaRPr lang="fr-F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endParaRPr lang="fr-F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 descr="C:\Users\PC2\Desktop\CONSTIPATION\Captureg   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000" y="4071359"/>
            <a:ext cx="5148000" cy="278664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3336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 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Hétérosides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 anthraquinoniques (anthracéniques) :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– Poudre de séné.</a:t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– Extraits de cascara.</a:t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– Sénosides.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 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Dérivés du phényl méthane 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: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– Bisacodyle.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 (Contalax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°, Dulcolax°)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– Picosulfate de sodium.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 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Huile de ricin.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00034" y="714356"/>
            <a:ext cx="4876656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Laxatifs stimulants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85860"/>
            <a:ext cx="8786842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endParaRPr lang="fr-F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endParaRPr lang="fr-F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85860"/>
            <a:ext cx="9144000" cy="1734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 3" pitchFamily="18" charset="2"/>
              <a:buChar char=""/>
            </a:pPr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Mécanisme d’action: </a:t>
            </a:r>
          </a:p>
          <a:p>
            <a:pPr>
              <a:lnSpc>
                <a:spcPct val="80000"/>
              </a:lnSpc>
              <a:buFont typeface="Wingdings 3" pitchFamily="18" charset="2"/>
              <a:buChar char=""/>
            </a:pPr>
            <a:endParaRPr lang="fr-FR" sz="2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Stimulent la motricité colique</a:t>
            </a: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Stimulent la muqueuse recto sigmoïdienne </a:t>
            </a:r>
          </a:p>
          <a:p>
            <a:pPr marL="620713" lvl="1">
              <a:lnSpc>
                <a:spcPct val="80000"/>
              </a:lnSpc>
              <a:spcBef>
                <a:spcPts val="325"/>
              </a:spcBef>
              <a:buFont typeface="Verdana" pitchFamily="34" charset="0"/>
              <a:buChar char="◦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Augmentent les secrétions </a:t>
            </a:r>
            <a:r>
              <a:rPr lang="fr-FR" sz="2400" smtClean="0">
                <a:latin typeface="Aharoni" pitchFamily="2" charset="-79"/>
                <a:cs typeface="Aharoni" pitchFamily="2" charset="-79"/>
              </a:rPr>
              <a:t>hydro-électrolytique </a:t>
            </a:r>
            <a:endParaRPr lang="fr-FR" sz="2400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3" descr="C:\Users\PC2\Desktop\CONSTIPATION\Captureuy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86124"/>
            <a:ext cx="5832000" cy="3248667"/>
          </a:xfrm>
          <a:prstGeom prst="rect">
            <a:avLst/>
          </a:prstGeom>
          <a:noFill/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0034" y="642918"/>
            <a:ext cx="4876656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Laxatifs stimulants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786842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Laxatifs stimulants :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just">
              <a:lnSpc>
                <a:spcPct val="90000"/>
              </a:lnSpc>
            </a:pP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endParaRPr lang="fr-F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endParaRPr lang="fr-F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214422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Effet en 12 à 24h. </a:t>
            </a: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14488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Effets secondaires </a:t>
            </a:r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= Susceptibles </a:t>
            </a:r>
          </a:p>
          <a:p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- provoquer des troubles H2O/e</a:t>
            </a:r>
          </a:p>
          <a:p>
            <a:pPr>
              <a:buFontTx/>
              <a:buChar char="-"/>
            </a:pP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altérer l’épithélium colique/plexus N 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colites aux laxatifs » et de mélanose colique</a:t>
            </a:r>
            <a:endParaRPr lang="fr-FR" sz="2400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Tx/>
              <a:buChar char="-"/>
            </a:pP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favoriser  l’accoutumance </a:t>
            </a:r>
          </a:p>
          <a:p>
            <a:pPr>
              <a:buFontTx/>
              <a:buChar char="-"/>
            </a:pP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Ostéo-arthropathies, Dermatoses,  </a:t>
            </a:r>
          </a:p>
          <a:p>
            <a:pPr>
              <a:buFontTx/>
              <a:buChar char="-"/>
            </a:pP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insuffisance cardiaqu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4572008"/>
            <a:ext cx="79296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4754" name="AutoShape 2" descr="data:image/jpeg;base64,/9j/4AAQSkZJRgABAQAAAQABAAD/2wCEAAkGBxISEhUSEhMVFRUXGBUVGBcVFxYXGRUXFRUWGBYXFRcaHSggGBslHxYWITEhJSkrLy4uFx8zODMtNygtLisBCgoKDg0OGxAQGislICUtLS01LS8tLTAtLSstMCstLS0tLSsuKy0tLS0tLTcrLS0tLS4tKysuKy0tMCsuMC81Lf/AABEIAOEA4QMBIgACEQEDEQH/xAAbAAEAAQUBAAAAAAAAAAAAAAAABAIDBQYHAf/EAEoQAAEDAgMDBgcNBgQHAAAAAAEAAhEDIQQSMQUGQRMiUWFxkSQyNFJygbEUFTNCU2JzkqGys8HRBxYjg8LwQ6LS8RclRIKT4eL/xAAaAQEAAwEBAQAAAAAAAAAAAAAAAQIDBAYF/8QANBEAAgECBAIHBgYDAAAAAAAAAAECAxEEEiExBUETMlFhcZGhFDNCsdHwFSJSgcHhNEPx/9oADAMBAAIRAxEAPwDuKIiAIiIAiIgIGM2xQpPyVKga6A6DOhJAOnUVZ/eHDfKD7f0Wp74+W/y2e15WPZTCsolbm+/vBh/lG969G3sP8o3vC0PkgvW0FOUZjfffqh8o36wT36o/KM+sFonJwqXtTIRmN99+qHyjPrN/Ve+/FHXlGfXb+q0BrFbfXpNOV1RjXdBc0HuJRxS3YznQ/fmj8oz6zf1T34o/KM+u39VoeQKk00yDMb8ds0flGfXb+q8G26HyjPrs/VaEWKg0lOQZjoB21Q+UZ9dn6rz38ofKM+u39Vz401QaQTIMx0eltmg4hoqMkkAAOBJJ0Fip65bspnhNH6Rn3gupKklYsncIiKCQiIgCIiAIiIAiIgCIiAIiIDnm+R8MP0bPa5QGuU7fTyw/Rs9rljWkdI7wtVsZvclByqarTRYKoFAXXFeKgFJQGP3ixpo4dz2WdZoPRmMT3StLFB+JLRRpm0Avv4xuXOcePFb3tLBtr0nU3WDhr0EXB74WvbPwmLpNNEABoJhzRmmeIvr2wuLFqpbNBXOWvGTasZvZzgyq+k27LlvUW5MwH/kbbq6ysk4rH7MwRpi8k31iecZc4kcTDbCwDWi8EmcAVrhIThRjGe5vC6jqelUkKoqldRYpzLx5ReQhB7svymj9Iz2rp65jsvymj9Iz7wXTlnPc0jsERFQsEREAREQBERAEREAREQBERAc7318s/ls9rlzDA7MbiMXWpvJaM1V0tiZFSOI611DfQeGfy2e1y55uyPD63878Rqs+Rz1N0U43D1tnPa+nULqZMZTYEi5a4aXEwQtmO36Rq06Ia4mq1r2m0APBIm88OhYTfrGMLWUgQX5s5AvlAaQAeszp1KNToGnjcIx2op0mmeBh352UXs9Cl8rsjZ9qbYZh3U2vDjn0ygWggXkjpWCw7f8Amr/X+EFXvvHLYYcb/a5kSqBI2nVy6w+O3kbI3qTKWv7mU2jvRQouLOc9wscsQD0Eki/YpGC29QqU3Vcxa1kZswiCdAImZ6lhf2f0mEVXGC+W63IaRqO0z3Be7808opBoDWFzy/KAJfDACevLKm7tcnM7ZibT3xw5dBbUA86AfWQDKi791A6nRcx0tcXkEGxsIKzWP2fhRhXc1gphhLXCOjmlruJNu2VotZ7jhKYOgq1cvZkpkx1SSok3sVnJpWZvO09tUsMGCoHkubIDQDpE3JCp2XvDQruyNzNcZgPAExqAQTdQtpbVqmuzDYdrM4aJe4TEtDjHQIg8VicRTrMx9AV3Mc8mmZYIEZyADYX19UKXJkububJT2zSNc4ch7Hgkc4AAkXEGeIuFExu0KVSsMO01C8G5YBlBGsmeHT2qJv62mDTeDFbhGuUaEnhB09a83JZTyPeDNWYdOobwjqPHr9Sm7vYZnfKbLs0eE0PpGfeC6guX7N8qofSs9q6gk9zojsERFQsEREAREQBERAEREAREQBERAc830Phn8tntctIxO6THvc/lXjM5zogWzEkj7Vu2+x8M/ls9rlilqkmtTGcU3qYfZe7VCi4OvUcLgviAekADXtUjbmwmYktfmLHtEZgJkTIBHVJ48VkWKpTlVrFcqtY19+5rSJ5d5fMlxEyOoTI7ZKnfu94S3ECs8ERNhLiGhpJOkEC9uJ0V/atNxDMpeDylNpyOc3mucA6cvVx4KFjMdVLiwBzWtfThxY+RlrNa7NB57SL8JHaqWS5DLFFON3Ta6oX0arqJMyAJF9csEEDqUrCbt020X0qj3PzkOLjALXAQHN6D3yrB2jXbLskOcKWrX5Wj+LL8s2mGWmRmE6KqptKuzlCctjTIbkcYaaYLslxnvIgkXnqCadgtEiM3IveucnQGQe/MQD1wsltbdxlSkylTPJimTFs2us3EkxMqRjq7hWpwXEHKDTaXNN3GXkAQQOIJ0Ci0dqYghpc1kEUSQGvb8KHWkuMZS25jjwTTsIyx2LWN3cLnMqMruZVa0AvjxsogGxEGLditHddxeyqcS41A4Oc5zZJgiMsm0RxlZLYuOfWYXuyaiA3gMoJzDMYMki/R1rIgqbJjImYelsDwk4irU5QzLW5YDT8XidOHXdWG7D5PE8vSqZASczMsgg+MJmwOulln3KOVNkWyou7L8qofSNXUFy/Yo8Ko/SD811BVnuax2CIioWCIiAIiIAiIgCIiAIiIAiIgOd77eWfy2e1yxIXv7RNv0aO0eSqy2aVNwf8AFu54g8RprpdU0XBwDmkEG4IIIPWCtYvQyluVK610q1CrY1WILoUSvtMsdUDgYaJDoBE5HPh15+Kf1UtWquFpuJLmgkjKZnzSNNJgkTrBVWSW6+1mNDiQYYYN2A6EkhpdOgJ6xcSvffAcGvMuLWxHOc2cwbJGmV2sacV7UwFJ05mzOsl2lxGunOdbS5XjsFTvbU5rFwg3kiDzSZMxEyVGo1KDthvNLcxp3LnRYQwPtJmwIJt08Vfp4ltRz6cAsDRrxl9Rjh1jmR3q37hZrThrogSCWi2XxMwBOURPUr2GwjKYaG2ysbT11a2YnpMk36yp1I1FDDMpyGiJ1uSTFhJJnRXJXpXkoSHlWSrpcrYVgX9iDwqj6Y9hXTVyjZG0qTcfh6WYF7n2aLkQxx53RpxXV1lLcvHYIiKpYIiIAiIgCIiAIiIAiIgCIiA5zv1gKVfEPZWYHtysidQYN2nUHrC0StulicMS/AVyW68k8ge3mu9YHauh71Hwt/oU/YVAaV5Kvjq2HxM8j0u9ORzyk1Jmjt3srUCG4zDOadMzRE9gNnepyzOC3mwlTSqGnoqSz7Tb7Vn3QRDgCDqCAR6wVhsXulgqhnkgw9NMln+Uc37F9Cjx+O1WPkSprmZKm9rhLSHDpaQR3hXA1apU3Ba0zRxL2H5zQT3tLYXrdg7QZ8HiQ7XxqlQSewtcAF3w4thZfF8yycXzNrAXhatS5HbLfk3dj6f9TAvc+2fkh9bD/qt1j8O/jXmi2nabY1qrLe1adk2yfisb2uofkCqm7N2w7xq1Jo488z6slIe1HxDDL415lbrtNvyKFjNpUafj1WN6pE9wutfG6OJf8NjZHQ1r3fa58fYpuD3JwrLvNSqfnODR3MDVzVOM4aOzv4L/AIRmiQsfvtQZam19RxsLZQT0CRmPqCjsbtTGfF9y0jxdLDB6B45/yhbhg8DRo/BU2M6S1oBPadSr5cvnVuOTelONu9lXU7EYnc7dajhsVQfJqVc/ju4S105G6N43ub6rsK5zsg+E0PT/AKXLoy7eFVZ1acpTd3f+EaU22tQiIvqGgREQBERAEREAREQBERAEREBz/es+GOHzGfmoIUre50Y4+gz81FXieIf5E/FnLPrMtYrEtpgF03IaAAXFzjNgBc2BPUATwVLsfSaOdUYyAHEPcGloOmYG7dRqvcVhm1AJkFpDmuaYLXAESD2EjsJUSjsCg1weAcwy3JBJLMkGSJ+I2RMGNFhBUXH87dyhfZtagXFoqNJbOYgiG5Wtccx0FnAz+ikOxdMRNRgzAuEuaJaBJIvcReVgHYTCMe6g41GhopiTOUnkmtEHKdG0GOJNhk7VVjaOCqNYx1RwDWFgaARALXtktDOa6C7QCejRdPs1PS2a3gSZo7RpZqbQ9rjUJDA0h2bK1zibcBkN+mys4zbdClGeoLh5sZ+DjNpxlzRHSVE9y4WnVFXlCHA8rAMtJqmqGEw3UmtUDQDedDCi0MNgGCG1fikC40qHDwBDZcebRA1MOE6hI0KTe0reHj/RBnjjKcSajReLuAh0TlN9epU4fH06gljwRAIM2IcBBB4+MB2mFhMO3CNeXtqPbz6skhoFnkVKcObmLZBM8ADDgqamEwdPIx1R7nNOUCRJDaBhroAGXLSDgbDNTBmyn2aG35vL7+YNhFdkA5mwbAyIJ6AeKte7qWbLmkwDIkiCHkEuFgIpv7usLD8jgm0hTdWGVvKA5nNB/iMeHSWgXAD7jTKegq67dmlEZ6mnAsEn+LzrN1/jO6rDrmvRUo9dtfsDKUsWxz3Ma6XNDSY0GYS2+htfuV0qJs/Z7KM5ZvlmY+K2BoApSwnkzWhsCRsbyqh6Z+45dGXOtieVUPTP3Hroq9Jwb3L8f4R0UuqERF9g1CIiAIiIAiIgCIiAIiIAiIgObb6mMdPzWKyyo02DgTcajUaj1cVc378rJ+az2LAnYWcFzarmuJqOmXEDlHB0ZM2UaQYiQSvH42EJV555W1fI5Z9ZmbY4EkAglph0HxTAMHoMEH1hVALXW7Aqio2KxyeMXc7NmaMM0Dx5Mii65mziNTKle8jzSbT5dwLWVmhwBF6hGR3jXLQCL6zNlyyo0Va1T0ZQydTBU3OzOYCTrPHmllxpo5w9atU9kUW6M6LlzyTGaJJMnxiL/kFj/eF8ia2YN5MgOzG9N+bzhFpHd0X8ZsGrBBxL5yPaDL/GcKYFQy+55jyRp/EMRx1SilZVfRgyVTZdJ2rT4rG2e9tqZlhs7xmm4dqOlWX7Bw5bl5OxBaQHPEhwphwMHiKVP6vWVYrbPrHkWNqVAGtcKlTMLxdkXBLg4N4QW5gdVadsbEZS1uIIkEa1DlMOAykunV0mTwHVCN0ve28wS8RsKk8jxm89zzDn3z5swBDuaCXEmOvpKDYGHBJDCCTmMPeLkVAYvYRVqCNOd2KnGbMqOINOq5mVoa2XVCJGeS8ZufOZut+bqodDYldhLhXzPLWtlzqmjatVwBvfm1AJjVnWVMZtx978wTn7Cw95YfjfHfAD21Gvi/NB5WoTHF06gKfIgXEWj16LC1dj1yGgVzq4vl1Q5gcoAiYjLmERqZV2tsd78odUIDW4cZWve0B1J5dUcIIu4ZQDqMqrKMZWzVL+YMtC8F7i6wFHZeIdapUc4UzQLZc5mdzMprGWmS0lstkWLncIShsKsxrGCu4NaGiA+oLg0c0XsIZUAGgzp0FNf7EDaNhjwqh6Tvw3roi5rurSc2vhmvdmcCQTJMxTfck3K6UvQcHVqUl3/Q6KXVCIi+sahERAEREAREQBERAEREAREQHN9+Wzinegz2FQNmv5sdCym+YnFO9BnsKweEdlfHSvG45XrTXezlqblW0mVzUpCi7K3nF5tEB1OARBkkZxFtZmwUNmPxwDc1JkmnTcYa/mucW57ZjmyAnmyC7LY3hZyV7K5IV1FKLinYoa5hsVjhSLS058hLXOYXlzxQpkCA4BnPL7mRIhV4raGMkZKZhpaZ5J4zzSfIc3NoXZLyMs30K2CUzLX2qLd3BAw+zsbieVFOpSOQmqS9wdPwtXIAQMsBopa6h9jYg0UNqYohpOHuSQRDm5SGteQZ1Hjsz6FwaRYrP4cEvaA3PJ8WSJ9YWSfQpS8hgJZTBc0F2UvLosdSAt6MemTkox9e9/a7iyVzTsPtLFPHwIbZmrKgu99QGxgjKGtJHzheFDxG28TBphmSo5jngOBzNJY8sY0QJOZkAEEnnebfb9p0hTqua3QRHVIBj7VELGyHQMwsDAkA9BWcq0Kc5RlTWnzRBiG7SxP8YupTkpPcxoZU/iPp1KzYDvnBlMhusPESreN2jiQXNFJwyGMzGuOeaTyMstIjNlvwi6zsr2VlHEQTvkRBhKOPxNSoxppupNFUhxIJLmNZViSWwAS1hkeeB25or2V4VWpNTatGwJOwPK6PpO/CeuiLnu7/ldH0n/AIVRdCXpeDe4fj/COil1QiIvrmoREQBERAEREAREQBERAEREBoG9o8Kd6DPYVr1dsGVsG9j4xjh8xn5rEV2WXjMY7YmfiznnqyXhKL6jC5okDUyBoJ4lSPe+rMZY8W5LY52l5v6lC2PtPk2PpZZLjIMxFrSOMaqc/aVUzLheJOVvAyOHSqOGFilmcr939lNDw7PqzGWbkWIixvx0VpuGeZhptrwjgrnvhUmZHERlbHOMmREa3VPuypeXEyQb3gh2a3RfoWcvZr6ZvQaFyhg6weIDmGQM3RmsNNfUqoxPwmZ8tbMk3yk8PanvrVkmRJIOg+KZH2qg7QqRHNjLljKNJB9oC3jPDxVoyn97DQofg6xJJY4nUnXWTM+o9y9OAqAublu1uY9n5q5U2nUdrHd1OHseVbOLdmLobLm5TbUW1HTYdyzksNycn9saAYCplccp5sGIMkGbjq5pR2AqZsoaTcCRMSQCL+sK+7a1U+b3aRMEdfOKpO06kRbUGwOoy9fzQrZcJycvu40I1XDvb4zSBMSRaRwlUKRXxbntykNAzF1gdTM6m2qjlY1FBP8AJsVZL3eHhdHtf+FUXQlz7d3yuj2v/Ceugr0vBvcPx+h00uqERF9Y0CIiAIiIAiIgCIiAIiIAiIgOcb7mMYfQZ+ah0zmCn76snFn0WfmsVSJavG4+N68/FnLJ2myxWYWmVkaLswlU1KYcFGoPLHdS5Gsy7w0TiEhXmAOEt7lS5ixsQ42Lmy6bX1crrgNLo6YICyeJ2Y2pekGsix1g+pYQ07hwJa4aEdf5Kfs3aYY3JUzSJhwBIcJ+wq8XblddnPzO2h0UoZZbkOrRLHFrtR/dlTCk4ytncXAf7BWgD0KEclSKUmo7FEIAq3BU5grIpY8IVJCrKpUkEvd0eF0e1/4T10BaDu95XS7X/hvW/L1PB/cPx+h00uqERF9U0CIiAIiIAiIgCIiAIiIAiIgNF3oZOKd6NP2FYmpQWR3sqEYx0eZT/qUJuI6V5DGxfTzfec07XLFEkaq7UoBwVYylXGMXLl1uRF8iHTBaejsWQo4rzhPWqjSkXVh1ONCtciluX22JgyO/9r00IUEOVRdPFOhDa7C9UcxvFRX4jon7P0VYpBSKbB0KckVyItcjUyeIJ7YV0NB4R/fYrxphG0lDjFkOLLXI9vemTt/v1KqswtuFQ3ETqipJixM2HTjFUo+f+G5bwtF2C4e66UdFT7hW9L0XC42ovx+htT2CIi+kXCIiAIiIAiIgCIiAIiIAiIgNA3v8rd9HT9r1jQ0LJb5UycZb5Kn96osaKR6V5XGOPTS15nPO2YqACrDoFv76VSKQ84KsMb0rnvHtK6FYeDxVQPrVLAwEnX/ZXWvHBHNAcnOqGmFWCFWIUZyxY5PrQEhXnQrTo6VOZC4909K9FUHSyt5gbG4UeoA3xdPYrJJk5jKU3HjfsUPE4eLhW8HjbwVPfVBCq3kZayZY3Z8tpejV+6uhLQt32+G0zHxatxp4vtW+r0XDZJ0brtLw2CIi+gWCIiAIiIAiIgCIiAIiIAiIgNM36wzmvZWEEECmRxBBc4HrHOPctYOL7F0baglwB0A9pKhci3oHcvkYjh8KlRyvuYyjdmh8sDxHesdi9uZHlgDXAWmanRewpkfauncmOgdycgw6tHcq0uHUo9bUhU1zOXfvUxutNx7Gv/NoVl+/LRph6p/7Xf6V1gYan5oXvuWn5oWrwGGfwer+pbJE5Af2gxrhKv2j+lU/8R2ccNUHrP8ApXYThafmjuVJwdPzB3KPw/Dfp9WMiORN/aNTP/T1O/8A+VX/AMQaR/wKv9+pda9xU/MHcnuOn5gUfh+G/T6sZEcjO/VI/wCFUHf/AKVVh99sO5wa4FgJjM6YE9MgW611kYJnmNXvuCn5o7grewULberI6OJz+sADIIg6XCydCuMolzR2kLcDhGH4re4K4zBU/Mb3Bc0uFqS1kWjGxht1qBdXFQEZWB3rLhEBbkoWCY0GGgDsEKavp4SgqFPKjQIiLqAREQBERAEREAREQBERAEREBi9oeP6h+asLxFzy3KPc9REVSAvQiKQer0Iigk9C9REB4i9RXQPAryIjJLuG8ZTERaw2JQREViQ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6" name="AutoShape 4" descr="data:image/jpeg;base64,/9j/4AAQSkZJRgABAQAAAQABAAD/2wCEAAkGBxISEhUSEhMVFRUXGBUVGBcVFxYXGRUXFRUWGBYXFRcaHSggGBslHxYWITEhJSkrLy4uFx8zODMtNygtLisBCgoKDg0OGxAQGislICUtLS01LS8tLTAtLSstMCstLS0tLSsuKy0tLS0tLTcrLS0tLS4tKysuKy0tMCsuMC81Lf/AABEIAOEA4QMBIgACEQEDEQH/xAAbAAEAAQUBAAAAAAAAAAAAAAAABAIDBQYHAf/EAEoQAAEDAgMDBgcNBgQHAAAAAAEAAhEDIQQSMQUGQRMiUWFxkSQyNFJygbEUFTNCU2JzkqGys8HRBxYjg8LwQ6LS8RclRIKT4eL/xAAaAQEAAwEBAQAAAAAAAAAAAAAAAQIDBAYF/8QANBEAAgECBAIHBgYDAAAAAAAAAAECAxEEEiExBUETMlFhcZGhFDNCsdHwFSJSgcHhNEPx/9oADAMBAAIRAxEAPwDuKIiAIiIAiIgIGM2xQpPyVKga6A6DOhJAOnUVZ/eHDfKD7f0Wp74+W/y2e15WPZTCsolbm+/vBh/lG969G3sP8o3vC0PkgvW0FOUZjfffqh8o36wT36o/KM+sFonJwqXtTIRmN99+qHyjPrN/Ve+/FHXlGfXb+q0BrFbfXpNOV1RjXdBc0HuJRxS3YznQ/fmj8oz6zf1T34o/KM+u39VoeQKk00yDMb8ds0flGfXb+q8G26HyjPrs/VaEWKg0lOQZjoB21Q+UZ9dn6rz38ofKM+u39Vz401QaQTIMx0eltmg4hoqMkkAAOBJJ0Fip65bspnhNH6Rn3gupKklYsncIiKCQiIgCIiAIiIAiIgCIiAIiIDnm+R8MP0bPa5QGuU7fTyw/Rs9rljWkdI7wtVsZvclByqarTRYKoFAXXFeKgFJQGP3ixpo4dz2WdZoPRmMT3StLFB+JLRRpm0Avv4xuXOcePFb3tLBtr0nU3WDhr0EXB74WvbPwmLpNNEABoJhzRmmeIvr2wuLFqpbNBXOWvGTasZvZzgyq+k27LlvUW5MwH/kbbq6ysk4rH7MwRpi8k31iecZc4kcTDbCwDWi8EmcAVrhIThRjGe5vC6jqelUkKoqldRYpzLx5ReQhB7svymj9Iz2rp65jsvymj9Iz7wXTlnPc0jsERFQsEREAREQBERAEREAREQBERAc7318s/ls9rlzDA7MbiMXWpvJaM1V0tiZFSOI611DfQeGfy2e1y55uyPD63878Rqs+Rz1N0U43D1tnPa+nULqZMZTYEi5a4aXEwQtmO36Rq06Ia4mq1r2m0APBIm88OhYTfrGMLWUgQX5s5AvlAaQAeszp1KNToGnjcIx2op0mmeBh352UXs9Cl8rsjZ9qbYZh3U2vDjn0ygWggXkjpWCw7f8Amr/X+EFXvvHLYYcb/a5kSqBI2nVy6w+O3kbI3qTKWv7mU2jvRQouLOc9wscsQD0Eki/YpGC29QqU3Vcxa1kZswiCdAImZ6lhf2f0mEVXGC+W63IaRqO0z3Be7808opBoDWFzy/KAJfDACevLKm7tcnM7ZibT3xw5dBbUA86AfWQDKi791A6nRcx0tcXkEGxsIKzWP2fhRhXc1gphhLXCOjmlruJNu2VotZ7jhKYOgq1cvZkpkx1SSok3sVnJpWZvO09tUsMGCoHkubIDQDpE3JCp2XvDQruyNzNcZgPAExqAQTdQtpbVqmuzDYdrM4aJe4TEtDjHQIg8VicRTrMx9AV3Mc8mmZYIEZyADYX19UKXJkububJT2zSNc4ch7Hgkc4AAkXEGeIuFExu0KVSsMO01C8G5YBlBGsmeHT2qJv62mDTeDFbhGuUaEnhB09a83JZTyPeDNWYdOobwjqPHr9Sm7vYZnfKbLs0eE0PpGfeC6guX7N8qofSs9q6gk9zojsERFQsEREAREQBERAEREAREQBERAc830Phn8tntctIxO6THvc/lXjM5zogWzEkj7Vu2+x8M/ls9rlilqkmtTGcU3qYfZe7VCi4OvUcLgviAekADXtUjbmwmYktfmLHtEZgJkTIBHVJ48VkWKpTlVrFcqtY19+5rSJ5d5fMlxEyOoTI7ZKnfu94S3ECs8ERNhLiGhpJOkEC9uJ0V/atNxDMpeDylNpyOc3mucA6cvVx4KFjMdVLiwBzWtfThxY+RlrNa7NB57SL8JHaqWS5DLFFON3Ta6oX0arqJMyAJF9csEEDqUrCbt020X0qj3PzkOLjALXAQHN6D3yrB2jXbLskOcKWrX5Wj+LL8s2mGWmRmE6KqptKuzlCctjTIbkcYaaYLslxnvIgkXnqCadgtEiM3IveucnQGQe/MQD1wsltbdxlSkylTPJimTFs2us3EkxMqRjq7hWpwXEHKDTaXNN3GXkAQQOIJ0Ci0dqYghpc1kEUSQGvb8KHWkuMZS25jjwTTsIyx2LWN3cLnMqMruZVa0AvjxsogGxEGLditHddxeyqcS41A4Oc5zZJgiMsm0RxlZLYuOfWYXuyaiA3gMoJzDMYMki/R1rIgqbJjImYelsDwk4irU5QzLW5YDT8XidOHXdWG7D5PE8vSqZASczMsgg+MJmwOulln3KOVNkWyou7L8qofSNXUFy/Yo8Ko/SD811BVnuax2CIioWCIiAIiIAiIgCIiAIiIAiIgOd77eWfy2e1yxIXv7RNv0aO0eSqy2aVNwf8AFu54g8RprpdU0XBwDmkEG4IIIPWCtYvQyluVK610q1CrY1WILoUSvtMsdUDgYaJDoBE5HPh15+Kf1UtWquFpuJLmgkjKZnzSNNJgkTrBVWSW6+1mNDiQYYYN2A6EkhpdOgJ6xcSvffAcGvMuLWxHOc2cwbJGmV2sacV7UwFJ05mzOsl2lxGunOdbS5XjsFTvbU5rFwg3kiDzSZMxEyVGo1KDthvNLcxp3LnRYQwPtJmwIJt08Vfp4ltRz6cAsDRrxl9Rjh1jmR3q37hZrThrogSCWi2XxMwBOURPUr2GwjKYaG2ysbT11a2YnpMk36yp1I1FDDMpyGiJ1uSTFhJJnRXJXpXkoSHlWSrpcrYVgX9iDwqj6Y9hXTVyjZG0qTcfh6WYF7n2aLkQxx53RpxXV1lLcvHYIiKpYIiIAiIgCIiAIiIAiIgCIiA5zv1gKVfEPZWYHtysidQYN2nUHrC0StulicMS/AVyW68k8ge3mu9YHauh71Hwt/oU/YVAaV5Kvjq2HxM8j0u9ORzyk1Jmjt3srUCG4zDOadMzRE9gNnepyzOC3mwlTSqGnoqSz7Tb7Vn3QRDgCDqCAR6wVhsXulgqhnkgw9NMln+Uc37F9Cjx+O1WPkSprmZKm9rhLSHDpaQR3hXA1apU3Ba0zRxL2H5zQT3tLYXrdg7QZ8HiQ7XxqlQSewtcAF3w4thZfF8yycXzNrAXhatS5HbLfk3dj6f9TAvc+2fkh9bD/qt1j8O/jXmi2nabY1qrLe1adk2yfisb2uofkCqm7N2w7xq1Jo488z6slIe1HxDDL415lbrtNvyKFjNpUafj1WN6pE9wutfG6OJf8NjZHQ1r3fa58fYpuD3JwrLvNSqfnODR3MDVzVOM4aOzv4L/AIRmiQsfvtQZam19RxsLZQT0CRmPqCjsbtTGfF9y0jxdLDB6B45/yhbhg8DRo/BU2M6S1oBPadSr5cvnVuOTelONu9lXU7EYnc7dajhsVQfJqVc/ju4S105G6N43ub6rsK5zsg+E0PT/AKXLoy7eFVZ1acpTd3f+EaU22tQiIvqGgREQBERAEREAREQBERAEREBz/es+GOHzGfmoIUre50Y4+gz81FXieIf5E/FnLPrMtYrEtpgF03IaAAXFzjNgBc2BPUATwVLsfSaOdUYyAHEPcGloOmYG7dRqvcVhm1AJkFpDmuaYLXAESD2EjsJUSjsCg1weAcwy3JBJLMkGSJ+I2RMGNFhBUXH87dyhfZtagXFoqNJbOYgiG5Wtccx0FnAz+ikOxdMRNRgzAuEuaJaBJIvcReVgHYTCMe6g41GhopiTOUnkmtEHKdG0GOJNhk7VVjaOCqNYx1RwDWFgaARALXtktDOa6C7QCejRdPs1PS2a3gSZo7RpZqbQ9rjUJDA0h2bK1zibcBkN+mys4zbdClGeoLh5sZ+DjNpxlzRHSVE9y4WnVFXlCHA8rAMtJqmqGEw3UmtUDQDedDCi0MNgGCG1fikC40qHDwBDZcebRA1MOE6hI0KTe0reHj/RBnjjKcSajReLuAh0TlN9epU4fH06gljwRAIM2IcBBB4+MB2mFhMO3CNeXtqPbz6skhoFnkVKcObmLZBM8ADDgqamEwdPIx1R7nNOUCRJDaBhroAGXLSDgbDNTBmyn2aG35vL7+YNhFdkA5mwbAyIJ6AeKte7qWbLmkwDIkiCHkEuFgIpv7usLD8jgm0hTdWGVvKA5nNB/iMeHSWgXAD7jTKegq67dmlEZ6mnAsEn+LzrN1/jO6rDrmvRUo9dtfsDKUsWxz3Ma6XNDSY0GYS2+htfuV0qJs/Z7KM5ZvlmY+K2BoApSwnkzWhsCRsbyqh6Z+45dGXOtieVUPTP3Hroq9Jwb3L8f4R0UuqERF9g1CIiAIiIAiIgCIiAIiIAiIgObb6mMdPzWKyyo02DgTcajUaj1cVc378rJ+az2LAnYWcFzarmuJqOmXEDlHB0ZM2UaQYiQSvH42EJV555W1fI5Z9ZmbY4EkAglph0HxTAMHoMEH1hVALXW7Aqio2KxyeMXc7NmaMM0Dx5Mii65mziNTKle8jzSbT5dwLWVmhwBF6hGR3jXLQCL6zNlyyo0Va1T0ZQydTBU3OzOYCTrPHmllxpo5w9atU9kUW6M6LlzyTGaJJMnxiL/kFj/eF8ia2YN5MgOzG9N+bzhFpHd0X8ZsGrBBxL5yPaDL/GcKYFQy+55jyRp/EMRx1SilZVfRgyVTZdJ2rT4rG2e9tqZlhs7xmm4dqOlWX7Bw5bl5OxBaQHPEhwphwMHiKVP6vWVYrbPrHkWNqVAGtcKlTMLxdkXBLg4N4QW5gdVadsbEZS1uIIkEa1DlMOAykunV0mTwHVCN0ve28wS8RsKk8jxm89zzDn3z5swBDuaCXEmOvpKDYGHBJDCCTmMPeLkVAYvYRVqCNOd2KnGbMqOINOq5mVoa2XVCJGeS8ZufOZut+bqodDYldhLhXzPLWtlzqmjatVwBvfm1AJjVnWVMZtx978wTn7Cw95YfjfHfAD21Gvi/NB5WoTHF06gKfIgXEWj16LC1dj1yGgVzq4vl1Q5gcoAiYjLmERqZV2tsd78odUIDW4cZWve0B1J5dUcIIu4ZQDqMqrKMZWzVL+YMtC8F7i6wFHZeIdapUc4UzQLZc5mdzMprGWmS0lstkWLncIShsKsxrGCu4NaGiA+oLg0c0XsIZUAGgzp0FNf7EDaNhjwqh6Tvw3roi5rurSc2vhmvdmcCQTJMxTfck3K6UvQcHVqUl3/Q6KXVCIi+sahERAEREAREQBERAEREAREQHN9+Wzinegz2FQNmv5sdCym+YnFO9BnsKweEdlfHSvG45XrTXezlqblW0mVzUpCi7K3nF5tEB1OARBkkZxFtZmwUNmPxwDc1JkmnTcYa/mucW57ZjmyAnmyC7LY3hZyV7K5IV1FKLinYoa5hsVjhSLS058hLXOYXlzxQpkCA4BnPL7mRIhV4raGMkZKZhpaZ5J4zzSfIc3NoXZLyMs30K2CUzLX2qLd3BAw+zsbieVFOpSOQmqS9wdPwtXIAQMsBopa6h9jYg0UNqYohpOHuSQRDm5SGteQZ1Hjsz6FwaRYrP4cEvaA3PJ8WSJ9YWSfQpS8hgJZTBc0F2UvLosdSAt6MemTkox9e9/a7iyVzTsPtLFPHwIbZmrKgu99QGxgjKGtJHzheFDxG28TBphmSo5jngOBzNJY8sY0QJOZkAEEnnebfb9p0hTqua3QRHVIBj7VELGyHQMwsDAkA9BWcq0Kc5RlTWnzRBiG7SxP8YupTkpPcxoZU/iPp1KzYDvnBlMhusPESreN2jiQXNFJwyGMzGuOeaTyMstIjNlvwi6zsr2VlHEQTvkRBhKOPxNSoxppupNFUhxIJLmNZViSWwAS1hkeeB25or2V4VWpNTatGwJOwPK6PpO/CeuiLnu7/ldH0n/AIVRdCXpeDe4fj/COil1QiIvrmoREQBERAEREAREQBERAEREBoG9o8Kd6DPYVr1dsGVsG9j4xjh8xn5rEV2WXjMY7YmfiznnqyXhKL6jC5okDUyBoJ4lSPe+rMZY8W5LY52l5v6lC2PtPk2PpZZLjIMxFrSOMaqc/aVUzLheJOVvAyOHSqOGFilmcr939lNDw7PqzGWbkWIixvx0VpuGeZhptrwjgrnvhUmZHERlbHOMmREa3VPuypeXEyQb3gh2a3RfoWcvZr6ZvQaFyhg6weIDmGQM3RmsNNfUqoxPwmZ8tbMk3yk8PanvrVkmRJIOg+KZH2qg7QqRHNjLljKNJB9oC3jPDxVoyn97DQofg6xJJY4nUnXWTM+o9y9OAqAublu1uY9n5q5U2nUdrHd1OHseVbOLdmLobLm5TbUW1HTYdyzksNycn9saAYCplccp5sGIMkGbjq5pR2AqZsoaTcCRMSQCL+sK+7a1U+b3aRMEdfOKpO06kRbUGwOoy9fzQrZcJycvu40I1XDvb4zSBMSRaRwlUKRXxbntykNAzF1gdTM6m2qjlY1FBP8AJsVZL3eHhdHtf+FUXQlz7d3yuj2v/Ceugr0vBvcPx+h00uqERF9Y0CIiAIiIAiIgCIiAIiIAiIgOcb7mMYfQZ+ah0zmCn76snFn0WfmsVSJavG4+N68/FnLJ2myxWYWmVkaLswlU1KYcFGoPLHdS5Gsy7w0TiEhXmAOEt7lS5ixsQ42Lmy6bX1crrgNLo6YICyeJ2Y2pekGsix1g+pYQ07hwJa4aEdf5Kfs3aYY3JUzSJhwBIcJ+wq8XblddnPzO2h0UoZZbkOrRLHFrtR/dlTCk4ytncXAf7BWgD0KEclSKUmo7FEIAq3BU5grIpY8IVJCrKpUkEvd0eF0e1/4T10BaDu95XS7X/hvW/L1PB/cPx+h00uqERF9U0CIiAIiIAiIgCIiAIiIAiIgNF3oZOKd6NP2FYmpQWR3sqEYx0eZT/qUJuI6V5DGxfTzfec07XLFEkaq7UoBwVYylXGMXLl1uRF8iHTBaejsWQo4rzhPWqjSkXVh1ONCtciluX22JgyO/9r00IUEOVRdPFOhDa7C9UcxvFRX4jon7P0VYpBSKbB0KckVyItcjUyeIJ7YV0NB4R/fYrxphG0lDjFkOLLXI9vemTt/v1KqswtuFQ3ETqipJixM2HTjFUo+f+G5bwtF2C4e66UdFT7hW9L0XC42ovx+htT2CIi+kXCIiAIiIAiIgCIiAIiIAiIgNA3v8rd9HT9r1jQ0LJb5UycZb5Kn96osaKR6V5XGOPTS15nPO2YqACrDoFv76VSKQ84KsMb0rnvHtK6FYeDxVQPrVLAwEnX/ZXWvHBHNAcnOqGmFWCFWIUZyxY5PrQEhXnQrTo6VOZC4909K9FUHSyt5gbG4UeoA3xdPYrJJk5jKU3HjfsUPE4eLhW8HjbwVPfVBCq3kZayZY3Z8tpejV+6uhLQt32+G0zHxatxp4vtW+r0XDZJ0brtLw2CIi+gWCIiAIiIAiIgCIiAIiIAiIgNM36wzmvZWEEECmRxBBc4HrHOPctYOL7F0baglwB0A9pKhci3oHcvkYjh8KlRyvuYyjdmh8sDxHesdi9uZHlgDXAWmanRewpkfauncmOgdycgw6tHcq0uHUo9bUhU1zOXfvUxutNx7Gv/NoVl+/LRph6p/7Xf6V1gYan5oXvuWn5oWrwGGfwer+pbJE5Af2gxrhKv2j+lU/8R2ccNUHrP8ApXYThafmjuVJwdPzB3KPw/Dfp9WMiORN/aNTP/T1O/8A+VX/AMQaR/wKv9+pda9xU/MHcnuOn5gUfh+G/T6sZEcjO/VI/wCFUHf/AKVVh99sO5wa4FgJjM6YE9MgW611kYJnmNXvuCn5o7grewULberI6OJz+sADIIg6XCydCuMolzR2kLcDhGH4re4K4zBU/Mb3Bc0uFqS1kWjGxht1qBdXFQEZWB3rLhEBbkoWCY0GGgDsEKavp4SgqFPKjQIiLqAREQBERAEREAREQBERAEREBi9oeP6h+asLxFzy3KPc9REVSAvQiKQer0Iigk9C9REB4i9RXQPAryIjJLuG8ZTERaw2JQREViQ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4758" name="Picture 6" descr="https://www.dulcolax.com/static_resources/mobile/images/product_dulcolax-laxative-table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256"/>
            <a:ext cx="2028825" cy="2143125"/>
          </a:xfrm>
          <a:prstGeom prst="rect">
            <a:avLst/>
          </a:prstGeom>
          <a:noFill/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14282" y="5143512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traitement de courte durée  des constipations occasionnelles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14356"/>
            <a:ext cx="8501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►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Technique de conditionnement.</a:t>
            </a:r>
            <a:br>
              <a:rPr lang="fr-FR" sz="2000" dirty="0" smtClean="0">
                <a:latin typeface="Aharoni" pitchFamily="2" charset="-79"/>
                <a:cs typeface="Aharoni" pitchFamily="2" charset="-79"/>
              </a:rPr>
            </a:b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► Prise de conscience de la fonction d’exonération.</a:t>
            </a:r>
            <a:br>
              <a:rPr lang="fr-FR" sz="2000" dirty="0" smtClean="0">
                <a:latin typeface="Aharoni" pitchFamily="2" charset="-79"/>
                <a:cs typeface="Aharoni" pitchFamily="2" charset="-79"/>
              </a:rPr>
            </a:b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► Apprendre à « bien pousser ».</a:t>
            </a:r>
          </a:p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r>
              <a:rPr lang="fr-FR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400" dirty="0" smtClean="0">
                <a:latin typeface="Aharoni" pitchFamily="2" charset="-79"/>
                <a:cs typeface="Aharoni" pitchFamily="2" charset="-79"/>
              </a:rPr>
            </a:b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14348" y="142852"/>
            <a:ext cx="7209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Rééducation par biofeedback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96" y="928670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Trouble de l'évacuation rectale </a:t>
            </a: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(Dyschésie)</a:t>
            </a:r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fr-FR" sz="3200" dirty="0"/>
          </a:p>
        </p:txBody>
      </p:sp>
      <p:pic>
        <p:nvPicPr>
          <p:cNvPr id="9" name="Picture 2" descr="C:\Users\PC2\Desktop\CONSTIPATION\BGJUYUUY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949" y="3577114"/>
            <a:ext cx="6656051" cy="328088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14282" y="2643182"/>
            <a:ext cx="864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Globalement, 18 à 90% de succès.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 succès repose sur la motivation des malades et sur l’expérience du thérapeute</a:t>
            </a: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3500438"/>
            <a:ext cx="8643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Indication:</a:t>
            </a:r>
          </a:p>
          <a:p>
            <a:r>
              <a:rPr lang="fr-FR" sz="2800" dirty="0" smtClean="0">
                <a:latin typeface="Aharoni" pitchFamily="2" charset="-79"/>
                <a:cs typeface="Aharoni" pitchFamily="2" charset="-79"/>
              </a:rPr>
              <a:t>Rectocèle </a:t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 70% de bons résultats à moyen terme.</a:t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►Prolapsus extériorisé</a:t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 Rectopexie</a:t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r>
              <a:rPr lang="fr-FR" sz="28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endParaRPr lang="fr-FR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5720" y="1500174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Le recours à la chirurgie est peu fréquent.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les résultats seront meilleurs chez des patients très sélectionnés.</a:t>
            </a:r>
            <a:br>
              <a:rPr lang="fr-FR" sz="2800" dirty="0" smtClean="0">
                <a:latin typeface="Aharoni" pitchFamily="2" charset="-79"/>
                <a:cs typeface="Aharoni" pitchFamily="2" charset="-79"/>
              </a:rPr>
            </a:br>
            <a:endParaRPr lang="fr-FR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4286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Traitement chirurgical:</a:t>
            </a:r>
          </a:p>
          <a:p>
            <a:r>
              <a:rPr lang="fr-FR" sz="12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FR" sz="1200" dirty="0" smtClean="0">
                <a:latin typeface="Aharoni" pitchFamily="2" charset="-79"/>
                <a:cs typeface="Aharoni" pitchFamily="2" charset="-79"/>
              </a:rPr>
            </a:br>
            <a:endParaRPr lang="fr-FR" sz="12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Conclusion:</a:t>
            </a:r>
            <a:br>
              <a:rPr lang="fr-FR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550070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L’écoute et l’interrogatoire du patient sont essentiels à une approche diagnostique efficace.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Le toucher rectal est indispensable à l’évaluation de toute constipation, il doit impérativement évaluer le tonus de repos et ses variations lors d’un effort de poussée, pour dépister un anisme.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Il n’est pas utile de faire systématiquement des examens complémentaires chez un patient       constipé.</a:t>
            </a:r>
            <a:r>
              <a:rPr lang="fr-FR" sz="2400" dirty="0" smtClean="0"/>
              <a:t> </a:t>
            </a:r>
          </a:p>
          <a:p>
            <a:pPr>
              <a:buNone/>
            </a:pPr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endParaRPr lang="fr-FR" sz="2800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5072066" y="6215082"/>
            <a:ext cx="21336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CONSTIPATION                                           DDF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67</a:t>
            </a:fld>
            <a:endParaRPr lang="fr-FR" dirty="0"/>
          </a:p>
        </p:txBody>
      </p:sp>
      <p:pic>
        <p:nvPicPr>
          <p:cNvPr id="4" name="Picture 2" descr="C:\Users\PC2\Desktop\CONSTIPATION\images\Quest-ce-quune-constipation-chronique-et-comment-larrêter-pour-mincir-correct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929206"/>
            <a:ext cx="1928794" cy="192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Conclusion: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3891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Il est utile de faire des examens complémentaires (biologiques, morphologiques, fonctionnels) chez des patients ayant une constipation résistant à un traitement bien mené.</a:t>
            </a:r>
          </a:p>
          <a:p>
            <a:pPr>
              <a:buFont typeface="Arial" pitchFamily="34" charset="0"/>
              <a:buChar char="•"/>
            </a:pPr>
            <a:endParaRPr lang="fr-FR" sz="2400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 L'identification du mécanisme physiopathologique dominant permet  d'orienter la stratégie thérapeutique</a:t>
            </a: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68</a:t>
            </a:fld>
            <a:endParaRPr lang="fr-FR" dirty="0"/>
          </a:p>
        </p:txBody>
      </p:sp>
      <p:pic>
        <p:nvPicPr>
          <p:cNvPr id="7" name="Picture 2" descr="C:\Users\PC2\Desktop\CONSTIPATION\images\Quest-ce-quune-constipation-chronique-et-comment-larrêter-pour-mincir-correct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929206"/>
            <a:ext cx="1928794" cy="192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0"/>
            <a:ext cx="9144000" cy="1143000"/>
          </a:xfrm>
          <a:noFill/>
          <a:ln/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Rappel Physiologie</a:t>
            </a:r>
            <a:endParaRPr lang="fr-F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00298" y="4714884"/>
            <a:ext cx="5756275" cy="1133452"/>
          </a:xfrm>
          <a:noFill/>
          <a:ln/>
        </p:spPr>
        <p:txBody>
          <a:bodyPr>
            <a:normAutofit fontScale="25000" lnSpcReduction="20000"/>
          </a:bodyPr>
          <a:lstStyle/>
          <a:p>
            <a:pPr>
              <a:buFont typeface="Monotype Sorts" pitchFamily="2" charset="2"/>
              <a:buNone/>
            </a:pPr>
            <a:r>
              <a:rPr lang="fr-FR" dirty="0">
                <a:solidFill>
                  <a:schemeClr val="folHlink"/>
                </a:solidFill>
                <a:effectLst/>
              </a:rPr>
              <a:t>	</a:t>
            </a:r>
            <a:r>
              <a:rPr lang="fr-FR" dirty="0">
                <a:effectLst/>
                <a:latin typeface="Aharoni" pitchFamily="2" charset="-79"/>
                <a:cs typeface="Aharoni" pitchFamily="2" charset="-79"/>
              </a:rPr>
              <a:t>	</a:t>
            </a:r>
            <a:r>
              <a:rPr lang="fr-FR" dirty="0" smtClean="0">
                <a:effectLst/>
                <a:latin typeface="Aharoni" pitchFamily="2" charset="-79"/>
                <a:cs typeface="Aharoni" pitchFamily="2" charset="-79"/>
              </a:rPr>
              <a:t>.</a:t>
            </a:r>
            <a:endParaRPr lang="fr-FR" dirty="0">
              <a:effectLst/>
              <a:latin typeface="Aharoni" pitchFamily="2" charset="-79"/>
              <a:cs typeface="Aharoni" pitchFamily="2" charset="-79"/>
            </a:endParaRPr>
          </a:p>
          <a:p>
            <a:pPr>
              <a:buFont typeface="Monotype Sorts" pitchFamily="2" charset="2"/>
              <a:buNone/>
            </a:pPr>
            <a:r>
              <a:rPr lang="fr-FR" dirty="0">
                <a:effectLst/>
                <a:latin typeface="Aharoni" pitchFamily="2" charset="-79"/>
                <a:cs typeface="Aharoni" pitchFamily="2" charset="-79"/>
              </a:rPr>
              <a:t>	</a:t>
            </a:r>
            <a:r>
              <a:rPr lang="fr-FR" dirty="0" smtClean="0">
                <a:effectLst/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buFont typeface="Monotype Sorts" pitchFamily="2" charset="2"/>
              <a:buNone/>
            </a:pPr>
            <a:endParaRPr lang="fr-FR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buFont typeface="Monotype Sorts" pitchFamily="2" charset="2"/>
              <a:buNone/>
            </a:pPr>
            <a:endParaRPr lang="fr-FR" dirty="0">
              <a:effectLst/>
              <a:latin typeface="Aharoni" pitchFamily="2" charset="-79"/>
              <a:cs typeface="Aharoni" pitchFamily="2" charset="-79"/>
            </a:endParaRPr>
          </a:p>
          <a:p>
            <a:pPr>
              <a:buFont typeface="Monotype Sorts" pitchFamily="2" charset="2"/>
              <a:buNone/>
            </a:pPr>
            <a:r>
              <a:rPr lang="fr-FR" dirty="0">
                <a:effectLst/>
                <a:latin typeface="Aharoni" pitchFamily="2" charset="-79"/>
                <a:cs typeface="Aharoni" pitchFamily="2" charset="-79"/>
              </a:rPr>
              <a:t>	</a:t>
            </a:r>
            <a:r>
              <a:rPr lang="fr-FR" sz="9600" u="sng" dirty="0">
                <a:effectLst/>
                <a:latin typeface="Aharoni" pitchFamily="2" charset="-79"/>
                <a:cs typeface="Aharoni" pitchFamily="2" charset="-79"/>
              </a:rPr>
              <a:t>Anus:</a:t>
            </a:r>
            <a:r>
              <a:rPr lang="fr-FR" sz="9600" dirty="0">
                <a:effectLst/>
                <a:latin typeface="Aharoni" pitchFamily="2" charset="-79"/>
                <a:cs typeface="Aharoni" pitchFamily="2" charset="-79"/>
              </a:rPr>
              <a:t> segment résistant.</a:t>
            </a:r>
          </a:p>
          <a:p>
            <a:pPr>
              <a:buFont typeface="Monotype Sorts" pitchFamily="2" charset="2"/>
              <a:buNone/>
            </a:pPr>
            <a:r>
              <a:rPr lang="fr-FR" sz="9600" dirty="0">
                <a:effectLst/>
                <a:latin typeface="Aharoni" pitchFamily="2" charset="-79"/>
                <a:cs typeface="Aharoni" pitchFamily="2" charset="-79"/>
              </a:rPr>
              <a:t>	</a:t>
            </a:r>
            <a:r>
              <a:rPr lang="fr-FR" sz="9600" dirty="0" smtClean="0">
                <a:effectLst/>
                <a:latin typeface="Aharoni" pitchFamily="2" charset="-79"/>
                <a:cs typeface="Aharoni" pitchFamily="2" charset="-79"/>
              </a:rPr>
              <a:t>   Sphincter </a:t>
            </a:r>
            <a:r>
              <a:rPr lang="fr-FR" sz="9600" dirty="0">
                <a:effectLst/>
                <a:latin typeface="Aharoni" pitchFamily="2" charset="-79"/>
                <a:cs typeface="Aharoni" pitchFamily="2" charset="-79"/>
              </a:rPr>
              <a:t>interne: </a:t>
            </a:r>
            <a:r>
              <a:rPr lang="fr-FR" sz="9600" dirty="0" smtClean="0">
                <a:effectLst/>
                <a:latin typeface="Aharoni" pitchFamily="2" charset="-79"/>
                <a:cs typeface="Aharoni" pitchFamily="2" charset="-79"/>
              </a:rPr>
              <a:t>continence    permanente</a:t>
            </a:r>
            <a:endParaRPr lang="fr-FR" sz="9600" dirty="0">
              <a:effectLst/>
              <a:latin typeface="Aharoni" pitchFamily="2" charset="-79"/>
              <a:cs typeface="Aharoni" pitchFamily="2" charset="-79"/>
            </a:endParaRPr>
          </a:p>
          <a:p>
            <a:pPr>
              <a:buFont typeface="Monotype Sorts" pitchFamily="2" charset="2"/>
              <a:buNone/>
            </a:pPr>
            <a:r>
              <a:rPr lang="fr-FR" sz="9600" dirty="0">
                <a:effectLst/>
                <a:latin typeface="Aharoni" pitchFamily="2" charset="-79"/>
                <a:cs typeface="Aharoni" pitchFamily="2" charset="-79"/>
              </a:rPr>
              <a:t>	</a:t>
            </a:r>
            <a:r>
              <a:rPr lang="fr-FR" sz="9600" dirty="0" smtClean="0">
                <a:effectLst/>
                <a:latin typeface="Aharoni" pitchFamily="2" charset="-79"/>
                <a:cs typeface="Aharoni" pitchFamily="2" charset="-79"/>
              </a:rPr>
              <a:t>    Sphincter </a:t>
            </a:r>
            <a:r>
              <a:rPr lang="fr-FR" sz="9600" dirty="0">
                <a:effectLst/>
                <a:latin typeface="Aharoni" pitchFamily="2" charset="-79"/>
                <a:cs typeface="Aharoni" pitchFamily="2" charset="-79"/>
              </a:rPr>
              <a:t>externe: continence </a:t>
            </a:r>
            <a:r>
              <a:rPr lang="fr-FR" sz="9600" dirty="0" smtClean="0">
                <a:effectLst/>
                <a:latin typeface="Aharoni" pitchFamily="2" charset="-79"/>
                <a:cs typeface="Aharoni" pitchFamily="2" charset="-79"/>
              </a:rPr>
              <a:t>    ponctuelle</a:t>
            </a:r>
            <a:r>
              <a:rPr lang="fr-FR" sz="9600" dirty="0">
                <a:effectLst/>
                <a:latin typeface="Aharoni" pitchFamily="2" charset="-79"/>
                <a:cs typeface="Aharoni" pitchFamily="2" charset="-79"/>
              </a:rPr>
              <a:t>, volontaire.</a:t>
            </a:r>
          </a:p>
          <a:p>
            <a:pPr>
              <a:buFont typeface="Monotype Sorts" pitchFamily="2" charset="2"/>
              <a:buNone/>
            </a:pPr>
            <a:endParaRPr lang="fr-FR" sz="2400" dirty="0"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CONSTIPATION                                           DDF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410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0"/>
          <a:ext cx="3000364" cy="6858000"/>
        </p:xfrm>
        <a:graphic>
          <a:graphicData uri="http://schemas.openxmlformats.org/presentationml/2006/ole">
            <p:oleObj spid="_x0000_s130050" name="Microsoft ClipArt Gallery" r:id="rId3" imgW="2436480" imgH="4768560" progId="">
              <p:embed/>
            </p:oleObj>
          </a:graphicData>
        </a:graphic>
      </p:graphicFrame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2214546" y="2643182"/>
            <a:ext cx="925513" cy="787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1857356" y="1500174"/>
            <a:ext cx="1331913" cy="2159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2279650" y="3568700"/>
            <a:ext cx="790575" cy="1244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1806575" y="4330700"/>
            <a:ext cx="1331913" cy="939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1643042" y="5357826"/>
            <a:ext cx="1477964" cy="92869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2714612" y="1500174"/>
            <a:ext cx="506428" cy="1928826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071802" y="11429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fr-FR" sz="2400" u="sng" dirty="0" smtClean="0">
                <a:latin typeface="Aharoni" pitchFamily="2" charset="-79"/>
                <a:cs typeface="Aharoni" pitchFamily="2" charset="-79"/>
              </a:rPr>
              <a:t>Colon: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Mvt de brassage.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1802" y="3143248"/>
            <a:ext cx="362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 smtClean="0">
                <a:latin typeface="Aharoni" pitchFamily="2" charset="-79"/>
                <a:cs typeface="Aharoni" pitchFamily="2" charset="-79"/>
              </a:rPr>
              <a:t>Sigmoïde: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rôle réservoir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3071802" y="3857628"/>
            <a:ext cx="6072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u="sng" dirty="0" smtClean="0">
                <a:latin typeface="Aharoni" pitchFamily="2" charset="-79"/>
                <a:cs typeface="Aharoni" pitchFamily="2" charset="-79"/>
              </a:rPr>
              <a:t>Rectum: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segment compliant 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ressentir le besoin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3143240" y="2071678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Réflexe gastro-colique.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 animBg="1"/>
      <p:bldP spid="4101" grpId="0" animBg="1"/>
      <p:bldP spid="4102" grpId="0" animBg="1"/>
      <p:bldP spid="4104" grpId="0" animBg="1"/>
      <p:bldP spid="4105" grpId="0" animBg="1"/>
      <p:bldP spid="4106" grpId="0" animBg="1"/>
      <p:bldP spid="11" grpId="0" animBg="1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Physiopathologie:</a:t>
            </a:r>
            <a:endParaRPr lang="fr-F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r>
              <a:rPr lang="fr-FR" sz="3600" b="1" dirty="0" smtClean="0">
                <a:latin typeface="Aharoni" pitchFamily="2" charset="-79"/>
                <a:cs typeface="Aharoni" pitchFamily="2" charset="-79"/>
              </a:rPr>
              <a:t>CONSTIPATION DE TRANSIT.</a:t>
            </a:r>
          </a:p>
          <a:p>
            <a:pPr>
              <a:buNone/>
            </a:pPr>
            <a:endParaRPr lang="fr-FR" sz="3600" b="1" dirty="0" smtClean="0">
              <a:latin typeface="Aharoni" pitchFamily="2" charset="-79"/>
              <a:cs typeface="Aharoni" pitchFamily="2" charset="-79"/>
            </a:endParaRPr>
          </a:p>
          <a:p>
            <a:endParaRPr lang="fr-FR" sz="3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3600" b="1" dirty="0" smtClean="0">
                <a:latin typeface="Aharoni" pitchFamily="2" charset="-79"/>
                <a:cs typeface="Aharoni" pitchFamily="2" charset="-79"/>
              </a:rPr>
              <a:t>CONSTIPATION TERMINALE.</a:t>
            </a:r>
          </a:p>
          <a:p>
            <a:endParaRPr lang="fr-FR" b="1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CONSTIPATION                                           DDF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357298"/>
            <a:ext cx="857252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  </a:t>
            </a:r>
          </a:p>
          <a:p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Trouble de la progression du bol</a:t>
            </a:r>
          </a:p>
          <a:p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fécale au niveau du colon</a:t>
            </a: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ralentissement du transit colique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et déshydratation des selles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hyperspasmmodicite qui freine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la progression des matières le long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du cadre colique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C:\Users\PC2\Desktop\CONSTIPATION\images\constipation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000" y="2845200"/>
            <a:ext cx="3420000" cy="401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1538" y="857232"/>
            <a:ext cx="7467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fr-FR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1.  CONSTIPATION DE TRANSIT</a:t>
            </a:r>
            <a:endParaRPr lang="fr-FR" sz="40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CONSTIPATION                                           DDF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9645</TotalTime>
  <Words>1882</Words>
  <Application>Microsoft Office PowerPoint</Application>
  <PresentationFormat>Affichage à l'écran (4:3)</PresentationFormat>
  <Paragraphs>703</Paragraphs>
  <Slides>68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70" baseType="lpstr">
      <vt:lpstr>Thème Office</vt:lpstr>
      <vt:lpstr>Microsoft ClipArt Gallery</vt:lpstr>
      <vt:lpstr>Diapositive 1</vt:lpstr>
      <vt:lpstr>Définition:</vt:lpstr>
      <vt:lpstr>= définition…. ……….pratique</vt:lpstr>
      <vt:lpstr>Diapositive 4</vt:lpstr>
      <vt:lpstr>Épidémiologie:</vt:lpstr>
      <vt:lpstr>Épidémiologie:</vt:lpstr>
      <vt:lpstr>Rappel Physiologie</vt:lpstr>
      <vt:lpstr>Physiopathologie:</vt:lpstr>
      <vt:lpstr>Diapositive 9</vt:lpstr>
      <vt:lpstr>Diapositive 10</vt:lpstr>
      <vt:lpstr>Diapositive 11</vt:lpstr>
      <vt:lpstr> Etiologies  de la constipation:</vt:lpstr>
      <vt:lpstr> A: Constipation occasionnelle.</vt:lpstr>
      <vt:lpstr> </vt:lpstr>
      <vt:lpstr>Diapositive 15</vt:lpstr>
      <vt:lpstr>Diapositive 16</vt:lpstr>
      <vt:lpstr>Diapositive 17</vt:lpstr>
      <vt:lpstr>signes accompagnateurs  d’une constipation</vt:lpstr>
      <vt:lpstr>Diapositive 19</vt:lpstr>
      <vt:lpstr>Diapositive 20</vt:lpstr>
      <vt:lpstr>Diapositive 21</vt:lpstr>
      <vt:lpstr>Diapositive 22</vt:lpstr>
      <vt:lpstr>Diapositive 23</vt:lpstr>
      <vt:lpstr>Fécalome et fausse diarrhée</vt:lpstr>
      <vt:lpstr>Fécalome et fausse diarrhée</vt:lpstr>
      <vt:lpstr>Diapositive 26</vt:lpstr>
      <vt:lpstr>IDENTIFIER UNE CONSTIPATION</vt:lpstr>
      <vt:lpstr>PROCTOLOGIQUE+++ </vt:lpstr>
      <vt:lpstr>QUELLES EXPLORATIONS PROPOSER?</vt:lpstr>
      <vt:lpstr>QUELLES EXPLORATIONS PROPOSER?</vt:lpstr>
      <vt:lpstr>Diapositive 31</vt:lpstr>
      <vt:lpstr>QUELLES EXPLORATIONS PROPOSER?</vt:lpstr>
      <vt:lpstr>Diapositive 33</vt:lpstr>
      <vt:lpstr>QUELLES EXPLORATIONS PROPOSER?</vt:lpstr>
      <vt:lpstr>Diapositive 35</vt:lpstr>
      <vt:lpstr>Diapositive 36</vt:lpstr>
      <vt:lpstr>Diapositive 37</vt:lpstr>
      <vt:lpstr>QUELLES EXPLORATIONS PROPOSER?</vt:lpstr>
      <vt:lpstr>Diapositive 39</vt:lpstr>
      <vt:lpstr>Diapositive 40</vt:lpstr>
      <vt:lpstr>Les objectifs thérapeutiques </vt:lpstr>
      <vt:lpstr>QUEL TRAITEMENT?? </vt:lpstr>
      <vt:lpstr> Mesure hygiéno-diététiques </vt:lpstr>
      <vt:lpstr> Mesure hygiéno-diététiques </vt:lpstr>
      <vt:lpstr>Conseils défécatoires</vt:lpstr>
      <vt:lpstr>Conseils défécatoires</vt:lpstr>
      <vt:lpstr>Diapositive 47</vt:lpstr>
      <vt:lpstr>Diapositive 48</vt:lpstr>
      <vt:lpstr>Diapositive 49</vt:lpstr>
      <vt:lpstr>QUEL TRAITEMENT? 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Laxatifs osmotiques : </vt:lpstr>
      <vt:lpstr>Diapositive 58</vt:lpstr>
      <vt:lpstr>Diapositive 59</vt:lpstr>
      <vt:lpstr>Diapositive 60</vt:lpstr>
      <vt:lpstr>Laxatifs par voie rectale : </vt:lpstr>
      <vt:lpstr>Diapositive 62</vt:lpstr>
      <vt:lpstr>Diapositive 63</vt:lpstr>
      <vt:lpstr>Diapositive 64</vt:lpstr>
      <vt:lpstr>Diapositive 65</vt:lpstr>
      <vt:lpstr>Diapositive 66</vt:lpstr>
      <vt:lpstr>Conclusion: </vt:lpstr>
      <vt:lpstr>Conclusion: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 FONCTIONNELS INTESTINAUX</dc:title>
  <dc:creator>Propriétaire</dc:creator>
  <cp:lastModifiedBy>Propriétaire</cp:lastModifiedBy>
  <cp:revision>862</cp:revision>
  <dcterms:created xsi:type="dcterms:W3CDTF">2011-04-10T11:56:49Z</dcterms:created>
  <dcterms:modified xsi:type="dcterms:W3CDTF">2020-04-20T21:05:02Z</dcterms:modified>
</cp:coreProperties>
</file>