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275" r:id="rId13"/>
    <p:sldId id="277" r:id="rId14"/>
    <p:sldId id="269" r:id="rId15"/>
    <p:sldId id="270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C4F588-605A-47EC-880B-4185A6C522BC}" type="doc">
      <dgm:prSet loTypeId="urn:microsoft.com/office/officeart/2005/8/layout/vList2" loCatId="list" qsTypeId="urn:microsoft.com/office/officeart/2005/8/quickstyle/3d1" qsCatId="3D" csTypeId="urn:microsoft.com/office/officeart/2005/8/colors/colorful5" csCatId="colorful"/>
      <dgm:spPr/>
      <dgm:t>
        <a:bodyPr/>
        <a:lstStyle/>
        <a:p>
          <a:endParaRPr lang="fr-FR"/>
        </a:p>
      </dgm:t>
    </dgm:pt>
    <dgm:pt modelId="{830943D3-CD8B-432A-A761-CD617E59F1E7}">
      <dgm:prSet/>
      <dgm:spPr/>
      <dgm:t>
        <a:bodyPr/>
        <a:lstStyle/>
        <a:p>
          <a:pPr rtl="0"/>
          <a:r>
            <a:rPr lang="fr-FR" b="1" dirty="0" smtClean="0">
              <a:solidFill>
                <a:srgbClr val="000000"/>
              </a:solidFill>
            </a:rPr>
            <a:t>l’éclampsie du pré </a:t>
          </a:r>
          <a:r>
            <a:rPr lang="fr-FR" b="1" dirty="0" err="1" smtClean="0">
              <a:solidFill>
                <a:srgbClr val="000000"/>
              </a:solidFill>
            </a:rPr>
            <a:t>partum</a:t>
          </a:r>
          <a:r>
            <a:rPr lang="fr-FR" b="1" dirty="0" smtClean="0">
              <a:solidFill>
                <a:srgbClr val="000000"/>
              </a:solidFill>
            </a:rPr>
            <a:t> </a:t>
          </a:r>
          <a:r>
            <a:rPr lang="fr-FR" dirty="0" smtClean="0">
              <a:solidFill>
                <a:srgbClr val="000000"/>
              </a:solidFill>
            </a:rPr>
            <a:t>: Survenant avant le début du travail. Elle est dite précoce lorsqu’elle survient avant la 28ème SA.</a:t>
          </a:r>
          <a:endParaRPr lang="fr-FR" dirty="0">
            <a:solidFill>
              <a:srgbClr val="000000"/>
            </a:solidFill>
          </a:endParaRPr>
        </a:p>
      </dgm:t>
    </dgm:pt>
    <dgm:pt modelId="{3D838B27-F524-46C7-A247-BB6A2AA6045F}" type="parTrans" cxnId="{D4A5469F-506D-43F7-B685-28BD500F4CC4}">
      <dgm:prSet/>
      <dgm:spPr/>
      <dgm:t>
        <a:bodyPr/>
        <a:lstStyle/>
        <a:p>
          <a:endParaRPr lang="fr-FR">
            <a:solidFill>
              <a:srgbClr val="000000"/>
            </a:solidFill>
          </a:endParaRPr>
        </a:p>
      </dgm:t>
    </dgm:pt>
    <dgm:pt modelId="{4A35A335-408D-4DD1-A6B9-8DE9C0A0048C}" type="sibTrans" cxnId="{D4A5469F-506D-43F7-B685-28BD500F4CC4}">
      <dgm:prSet/>
      <dgm:spPr/>
      <dgm:t>
        <a:bodyPr/>
        <a:lstStyle/>
        <a:p>
          <a:endParaRPr lang="fr-FR">
            <a:solidFill>
              <a:srgbClr val="000000"/>
            </a:solidFill>
          </a:endParaRPr>
        </a:p>
      </dgm:t>
    </dgm:pt>
    <dgm:pt modelId="{AA5EEDAE-3F2D-496A-A31B-CAEFE4D98FDB}">
      <dgm:prSet/>
      <dgm:spPr/>
      <dgm:t>
        <a:bodyPr/>
        <a:lstStyle/>
        <a:p>
          <a:pPr rtl="0"/>
          <a:r>
            <a:rPr lang="fr-FR" b="1" dirty="0" smtClean="0">
              <a:solidFill>
                <a:srgbClr val="000000"/>
              </a:solidFill>
            </a:rPr>
            <a:t>l’éclampsie du per-</a:t>
          </a:r>
          <a:r>
            <a:rPr lang="fr-FR" b="1" dirty="0" err="1" smtClean="0">
              <a:solidFill>
                <a:srgbClr val="000000"/>
              </a:solidFill>
            </a:rPr>
            <a:t>partum</a:t>
          </a:r>
          <a:r>
            <a:rPr lang="fr-FR" b="1" dirty="0" smtClean="0">
              <a:solidFill>
                <a:srgbClr val="000000"/>
              </a:solidFill>
            </a:rPr>
            <a:t> </a:t>
          </a:r>
          <a:r>
            <a:rPr lang="fr-FR" dirty="0" smtClean="0">
              <a:solidFill>
                <a:srgbClr val="000000"/>
              </a:solidFill>
            </a:rPr>
            <a:t>: survenant pendant le travail.</a:t>
          </a:r>
          <a:endParaRPr lang="fr-FR" dirty="0">
            <a:solidFill>
              <a:srgbClr val="000000"/>
            </a:solidFill>
          </a:endParaRPr>
        </a:p>
      </dgm:t>
    </dgm:pt>
    <dgm:pt modelId="{6F044692-5E80-4CD0-95EE-4F49DE705146}" type="parTrans" cxnId="{147AA34D-18EE-4B69-A4CE-D8C737676492}">
      <dgm:prSet/>
      <dgm:spPr/>
      <dgm:t>
        <a:bodyPr/>
        <a:lstStyle/>
        <a:p>
          <a:endParaRPr lang="fr-FR">
            <a:solidFill>
              <a:srgbClr val="000000"/>
            </a:solidFill>
          </a:endParaRPr>
        </a:p>
      </dgm:t>
    </dgm:pt>
    <dgm:pt modelId="{C02DBA9D-E798-4B6C-857C-BC2A5952386F}" type="sibTrans" cxnId="{147AA34D-18EE-4B69-A4CE-D8C737676492}">
      <dgm:prSet/>
      <dgm:spPr/>
      <dgm:t>
        <a:bodyPr/>
        <a:lstStyle/>
        <a:p>
          <a:endParaRPr lang="fr-FR">
            <a:solidFill>
              <a:srgbClr val="000000"/>
            </a:solidFill>
          </a:endParaRPr>
        </a:p>
      </dgm:t>
    </dgm:pt>
    <dgm:pt modelId="{B1055776-BA43-4762-93DC-7C680335B7D0}">
      <dgm:prSet/>
      <dgm:spPr/>
      <dgm:t>
        <a:bodyPr/>
        <a:lstStyle/>
        <a:p>
          <a:pPr rtl="0"/>
          <a:r>
            <a:rPr lang="fr-FR" b="1" dirty="0" smtClean="0">
              <a:solidFill>
                <a:srgbClr val="000000"/>
              </a:solidFill>
            </a:rPr>
            <a:t>l’éclampsie du post </a:t>
          </a:r>
          <a:r>
            <a:rPr lang="fr-FR" b="1" dirty="0" err="1" smtClean="0">
              <a:solidFill>
                <a:srgbClr val="000000"/>
              </a:solidFill>
            </a:rPr>
            <a:t>partum</a:t>
          </a:r>
          <a:r>
            <a:rPr lang="fr-FR" b="1" dirty="0" smtClean="0">
              <a:solidFill>
                <a:srgbClr val="000000"/>
              </a:solidFill>
            </a:rPr>
            <a:t> </a:t>
          </a:r>
          <a:r>
            <a:rPr lang="fr-FR" dirty="0" smtClean="0">
              <a:solidFill>
                <a:srgbClr val="000000"/>
              </a:solidFill>
            </a:rPr>
            <a:t>: survenant dans les 7 jours suivant l’accouchement .Elle est dite tardive lorsqu’elle survient les 3 à 4 semaines.</a:t>
          </a:r>
          <a:endParaRPr lang="fr-FR" dirty="0">
            <a:solidFill>
              <a:srgbClr val="000000"/>
            </a:solidFill>
          </a:endParaRPr>
        </a:p>
      </dgm:t>
    </dgm:pt>
    <dgm:pt modelId="{48EAD16B-C16A-4D79-A459-8615D8FBBEA1}" type="parTrans" cxnId="{18B1AF7B-172F-4F72-9AE2-FE3C511C9430}">
      <dgm:prSet/>
      <dgm:spPr/>
      <dgm:t>
        <a:bodyPr/>
        <a:lstStyle/>
        <a:p>
          <a:endParaRPr lang="fr-FR">
            <a:solidFill>
              <a:srgbClr val="000000"/>
            </a:solidFill>
          </a:endParaRPr>
        </a:p>
      </dgm:t>
    </dgm:pt>
    <dgm:pt modelId="{3D98C98C-8AB8-460F-963D-81DEE14EFEAF}" type="sibTrans" cxnId="{18B1AF7B-172F-4F72-9AE2-FE3C511C9430}">
      <dgm:prSet/>
      <dgm:spPr/>
      <dgm:t>
        <a:bodyPr/>
        <a:lstStyle/>
        <a:p>
          <a:endParaRPr lang="fr-FR">
            <a:solidFill>
              <a:srgbClr val="000000"/>
            </a:solidFill>
          </a:endParaRPr>
        </a:p>
      </dgm:t>
    </dgm:pt>
    <dgm:pt modelId="{EF267AAF-4C5A-4653-87E0-F97008B9BECE}">
      <dgm:prSet/>
      <dgm:spPr/>
      <dgm:t>
        <a:bodyPr/>
        <a:lstStyle/>
        <a:p>
          <a:pPr rtl="0"/>
          <a:r>
            <a:rPr lang="fr-FR" b="1" dirty="0" smtClean="0">
              <a:solidFill>
                <a:srgbClr val="000000"/>
              </a:solidFill>
            </a:rPr>
            <a:t>l’éclampsie intercurrente </a:t>
          </a:r>
          <a:r>
            <a:rPr lang="fr-FR" dirty="0" smtClean="0">
              <a:solidFill>
                <a:srgbClr val="000000"/>
              </a:solidFill>
            </a:rPr>
            <a:t>: survenant en pré </a:t>
          </a:r>
          <a:r>
            <a:rPr lang="fr-FR" dirty="0" err="1" smtClean="0">
              <a:solidFill>
                <a:srgbClr val="000000"/>
              </a:solidFill>
            </a:rPr>
            <a:t>partum</a:t>
          </a:r>
          <a:r>
            <a:rPr lang="fr-FR" dirty="0" smtClean="0">
              <a:solidFill>
                <a:srgbClr val="000000"/>
              </a:solidFill>
            </a:rPr>
            <a:t>, mais s’arrêtant avec une amélioration clinique suffisante pour permettre de poursuivre la grossesse pendant au moins 7jours.</a:t>
          </a:r>
          <a:endParaRPr lang="fr-FR" dirty="0">
            <a:solidFill>
              <a:srgbClr val="000000"/>
            </a:solidFill>
          </a:endParaRPr>
        </a:p>
      </dgm:t>
    </dgm:pt>
    <dgm:pt modelId="{4E0F87B4-81C5-4E39-B9A4-FE3E9933547D}" type="parTrans" cxnId="{77A40DF2-BF9C-4533-80AA-4DEE0EA88985}">
      <dgm:prSet/>
      <dgm:spPr/>
      <dgm:t>
        <a:bodyPr/>
        <a:lstStyle/>
        <a:p>
          <a:endParaRPr lang="fr-FR">
            <a:solidFill>
              <a:srgbClr val="000000"/>
            </a:solidFill>
          </a:endParaRPr>
        </a:p>
      </dgm:t>
    </dgm:pt>
    <dgm:pt modelId="{2EB27198-03C1-4BA5-87E7-EBCF0ABE531F}" type="sibTrans" cxnId="{77A40DF2-BF9C-4533-80AA-4DEE0EA88985}">
      <dgm:prSet/>
      <dgm:spPr/>
      <dgm:t>
        <a:bodyPr/>
        <a:lstStyle/>
        <a:p>
          <a:endParaRPr lang="fr-FR">
            <a:solidFill>
              <a:srgbClr val="000000"/>
            </a:solidFill>
          </a:endParaRPr>
        </a:p>
      </dgm:t>
    </dgm:pt>
    <dgm:pt modelId="{87834DD4-E5AF-48A7-8488-8BEBEC41291F}" type="pres">
      <dgm:prSet presAssocID="{93C4F588-605A-47EC-880B-4185A6C522B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16BD2DFB-7641-484B-97E3-4D32B0E104F9}" type="pres">
      <dgm:prSet presAssocID="{830943D3-CD8B-432A-A761-CD617E59F1E7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F1D5B4-10FD-4295-BA5D-07C0410E578F}" type="pres">
      <dgm:prSet presAssocID="{4A35A335-408D-4DD1-A6B9-8DE9C0A0048C}" presName="spacer" presStyleCnt="0"/>
      <dgm:spPr/>
    </dgm:pt>
    <dgm:pt modelId="{F104B01F-E047-481C-A5DC-448D0934136E}" type="pres">
      <dgm:prSet presAssocID="{AA5EEDAE-3F2D-496A-A31B-CAEFE4D98FDB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DF00BC9-5480-4C6F-8023-20B62A047CBC}" type="pres">
      <dgm:prSet presAssocID="{C02DBA9D-E798-4B6C-857C-BC2A5952386F}" presName="spacer" presStyleCnt="0"/>
      <dgm:spPr/>
    </dgm:pt>
    <dgm:pt modelId="{5044F1F3-BF63-44AD-ACA6-BA879268A9F5}" type="pres">
      <dgm:prSet presAssocID="{B1055776-BA43-4762-93DC-7C680335B7D0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58C8611-0B5A-490F-9D16-76A2C3268578}" type="pres">
      <dgm:prSet presAssocID="{3D98C98C-8AB8-460F-963D-81DEE14EFEAF}" presName="spacer" presStyleCnt="0"/>
      <dgm:spPr/>
    </dgm:pt>
    <dgm:pt modelId="{4ECEC420-3679-4B5E-ABF0-DB8A5EEBC2C4}" type="pres">
      <dgm:prSet presAssocID="{EF267AAF-4C5A-4653-87E0-F97008B9BECE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77A40DF2-BF9C-4533-80AA-4DEE0EA88985}" srcId="{93C4F588-605A-47EC-880B-4185A6C522BC}" destId="{EF267AAF-4C5A-4653-87E0-F97008B9BECE}" srcOrd="3" destOrd="0" parTransId="{4E0F87B4-81C5-4E39-B9A4-FE3E9933547D}" sibTransId="{2EB27198-03C1-4BA5-87E7-EBCF0ABE531F}"/>
    <dgm:cxn modelId="{31C32FE9-AD80-4A58-8275-958845664BEA}" type="presOf" srcId="{EF267AAF-4C5A-4653-87E0-F97008B9BECE}" destId="{4ECEC420-3679-4B5E-ABF0-DB8A5EEBC2C4}" srcOrd="0" destOrd="0" presId="urn:microsoft.com/office/officeart/2005/8/layout/vList2"/>
    <dgm:cxn modelId="{0B750688-8458-40B0-BB93-4B67C10DB332}" type="presOf" srcId="{AA5EEDAE-3F2D-496A-A31B-CAEFE4D98FDB}" destId="{F104B01F-E047-481C-A5DC-448D0934136E}" srcOrd="0" destOrd="0" presId="urn:microsoft.com/office/officeart/2005/8/layout/vList2"/>
    <dgm:cxn modelId="{D4A5469F-506D-43F7-B685-28BD500F4CC4}" srcId="{93C4F588-605A-47EC-880B-4185A6C522BC}" destId="{830943D3-CD8B-432A-A761-CD617E59F1E7}" srcOrd="0" destOrd="0" parTransId="{3D838B27-F524-46C7-A247-BB6A2AA6045F}" sibTransId="{4A35A335-408D-4DD1-A6B9-8DE9C0A0048C}"/>
    <dgm:cxn modelId="{097557E1-D604-4309-A122-B4D2F2D4A239}" type="presOf" srcId="{93C4F588-605A-47EC-880B-4185A6C522BC}" destId="{87834DD4-E5AF-48A7-8488-8BEBEC41291F}" srcOrd="0" destOrd="0" presId="urn:microsoft.com/office/officeart/2005/8/layout/vList2"/>
    <dgm:cxn modelId="{8934104B-897E-4C1D-9610-2FC736CBCBD8}" type="presOf" srcId="{B1055776-BA43-4762-93DC-7C680335B7D0}" destId="{5044F1F3-BF63-44AD-ACA6-BA879268A9F5}" srcOrd="0" destOrd="0" presId="urn:microsoft.com/office/officeart/2005/8/layout/vList2"/>
    <dgm:cxn modelId="{18B1AF7B-172F-4F72-9AE2-FE3C511C9430}" srcId="{93C4F588-605A-47EC-880B-4185A6C522BC}" destId="{B1055776-BA43-4762-93DC-7C680335B7D0}" srcOrd="2" destOrd="0" parTransId="{48EAD16B-C16A-4D79-A459-8615D8FBBEA1}" sibTransId="{3D98C98C-8AB8-460F-963D-81DEE14EFEAF}"/>
    <dgm:cxn modelId="{A0BB6E35-4285-48C9-B6AB-956C852AE0CE}" type="presOf" srcId="{830943D3-CD8B-432A-A761-CD617E59F1E7}" destId="{16BD2DFB-7641-484B-97E3-4D32B0E104F9}" srcOrd="0" destOrd="0" presId="urn:microsoft.com/office/officeart/2005/8/layout/vList2"/>
    <dgm:cxn modelId="{147AA34D-18EE-4B69-A4CE-D8C737676492}" srcId="{93C4F588-605A-47EC-880B-4185A6C522BC}" destId="{AA5EEDAE-3F2D-496A-A31B-CAEFE4D98FDB}" srcOrd="1" destOrd="0" parTransId="{6F044692-5E80-4CD0-95EE-4F49DE705146}" sibTransId="{C02DBA9D-E798-4B6C-857C-BC2A5952386F}"/>
    <dgm:cxn modelId="{D2CBB27C-1B76-4EB8-91A2-9CBD140CC1E4}" type="presParOf" srcId="{87834DD4-E5AF-48A7-8488-8BEBEC41291F}" destId="{16BD2DFB-7641-484B-97E3-4D32B0E104F9}" srcOrd="0" destOrd="0" presId="urn:microsoft.com/office/officeart/2005/8/layout/vList2"/>
    <dgm:cxn modelId="{E94379FA-16A7-4B32-89B5-E9B49D6660FC}" type="presParOf" srcId="{87834DD4-E5AF-48A7-8488-8BEBEC41291F}" destId="{92F1D5B4-10FD-4295-BA5D-07C0410E578F}" srcOrd="1" destOrd="0" presId="urn:microsoft.com/office/officeart/2005/8/layout/vList2"/>
    <dgm:cxn modelId="{CFB86586-0C85-423F-90C3-4B8C67E25AAB}" type="presParOf" srcId="{87834DD4-E5AF-48A7-8488-8BEBEC41291F}" destId="{F104B01F-E047-481C-A5DC-448D0934136E}" srcOrd="2" destOrd="0" presId="urn:microsoft.com/office/officeart/2005/8/layout/vList2"/>
    <dgm:cxn modelId="{7163D266-5B3B-406B-B53D-B5648CCD3929}" type="presParOf" srcId="{87834DD4-E5AF-48A7-8488-8BEBEC41291F}" destId="{0DF00BC9-5480-4C6F-8023-20B62A047CBC}" srcOrd="3" destOrd="0" presId="urn:microsoft.com/office/officeart/2005/8/layout/vList2"/>
    <dgm:cxn modelId="{314564FB-0E1F-40D3-890D-8464CE0CBCEC}" type="presParOf" srcId="{87834DD4-E5AF-48A7-8488-8BEBEC41291F}" destId="{5044F1F3-BF63-44AD-ACA6-BA879268A9F5}" srcOrd="4" destOrd="0" presId="urn:microsoft.com/office/officeart/2005/8/layout/vList2"/>
    <dgm:cxn modelId="{E3ABD760-DD56-43D3-B15B-0B9085C5BB13}" type="presParOf" srcId="{87834DD4-E5AF-48A7-8488-8BEBEC41291F}" destId="{758C8611-0B5A-490F-9D16-76A2C3268578}" srcOrd="5" destOrd="0" presId="urn:microsoft.com/office/officeart/2005/8/layout/vList2"/>
    <dgm:cxn modelId="{0B419CA9-B92F-45D5-A718-0E34E5CF9E9A}" type="presParOf" srcId="{87834DD4-E5AF-48A7-8488-8BEBEC41291F}" destId="{4ECEC420-3679-4B5E-ABF0-DB8A5EEBC2C4}" srcOrd="6" destOrd="0" presId="urn:microsoft.com/office/officeart/2005/8/layout/vList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98135F5-F7CE-4657-BD6B-3B4EA918DD12}" type="doc">
      <dgm:prSet loTypeId="urn:microsoft.com/office/officeart/2005/8/layout/chevron2" loCatId="process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fr-FR"/>
        </a:p>
      </dgm:t>
    </dgm:pt>
    <dgm:pt modelId="{7F9C7CA6-704D-436E-BDE5-EE0D6D72DA16}">
      <dgm:prSet phldrT="[Texte]"/>
      <dgm:spPr/>
      <dgm:t>
        <a:bodyPr/>
        <a:lstStyle/>
        <a:p>
          <a:r>
            <a:rPr lang="fr-FR" b="1" dirty="0" smtClean="0">
              <a:solidFill>
                <a:srgbClr val="000000"/>
              </a:solidFill>
            </a:rPr>
            <a:t>invasion</a:t>
          </a:r>
          <a:endParaRPr lang="fr-FR" b="1" dirty="0">
            <a:solidFill>
              <a:srgbClr val="000000"/>
            </a:solidFill>
          </a:endParaRPr>
        </a:p>
      </dgm:t>
    </dgm:pt>
    <dgm:pt modelId="{09EA9CDD-8221-49BC-93E3-258F290589ED}" type="parTrans" cxnId="{A0624A08-618F-4885-B43E-852205FBD7A7}">
      <dgm:prSet/>
      <dgm:spPr/>
      <dgm:t>
        <a:bodyPr/>
        <a:lstStyle/>
        <a:p>
          <a:endParaRPr lang="fr-FR"/>
        </a:p>
      </dgm:t>
    </dgm:pt>
    <dgm:pt modelId="{0A31FD2D-21CC-4824-BCA6-FB49BF154582}" type="sibTrans" cxnId="{A0624A08-618F-4885-B43E-852205FBD7A7}">
      <dgm:prSet/>
      <dgm:spPr/>
      <dgm:t>
        <a:bodyPr/>
        <a:lstStyle/>
        <a:p>
          <a:endParaRPr lang="fr-FR"/>
        </a:p>
      </dgm:t>
    </dgm:pt>
    <dgm:pt modelId="{8719814A-F7BE-483E-8017-E2F8313F27A7}">
      <dgm:prSet phldrT="[Texte]"/>
      <dgm:spPr/>
      <dgm:t>
        <a:bodyPr/>
        <a:lstStyle/>
        <a:p>
          <a:r>
            <a:rPr lang="fr-FR" dirty="0" smtClean="0">
              <a:solidFill>
                <a:srgbClr val="002060"/>
              </a:solidFill>
            </a:rPr>
            <a:t>contractions fibrillaires localisées à la face et au cou (aspect grimaçant) qui s’étendent au membre sup et atteignent les mains. Cette phase dure 30 s environ.</a:t>
          </a:r>
          <a:endParaRPr lang="fr-FR" dirty="0">
            <a:solidFill>
              <a:srgbClr val="002060"/>
            </a:solidFill>
          </a:endParaRPr>
        </a:p>
      </dgm:t>
    </dgm:pt>
    <dgm:pt modelId="{B758ACE7-0C01-4FB6-A9D6-1C5F28785C40}" type="parTrans" cxnId="{A7D4E042-AEDF-4586-BEB1-C314AF034C94}">
      <dgm:prSet/>
      <dgm:spPr/>
      <dgm:t>
        <a:bodyPr/>
        <a:lstStyle/>
        <a:p>
          <a:endParaRPr lang="fr-FR"/>
        </a:p>
      </dgm:t>
    </dgm:pt>
    <dgm:pt modelId="{CB1D9964-C364-4482-A84C-6581C11A5146}" type="sibTrans" cxnId="{A7D4E042-AEDF-4586-BEB1-C314AF034C94}">
      <dgm:prSet/>
      <dgm:spPr/>
      <dgm:t>
        <a:bodyPr/>
        <a:lstStyle/>
        <a:p>
          <a:endParaRPr lang="fr-FR"/>
        </a:p>
      </dgm:t>
    </dgm:pt>
    <dgm:pt modelId="{54AF2FB4-000C-42B4-B5C1-B6E10D71289D}">
      <dgm:prSet phldrT="[Texte]"/>
      <dgm:spPr/>
      <dgm:t>
        <a:bodyPr/>
        <a:lstStyle/>
        <a:p>
          <a:r>
            <a:rPr lang="fr-FR" b="1" dirty="0" smtClean="0">
              <a:solidFill>
                <a:srgbClr val="000000"/>
              </a:solidFill>
            </a:rPr>
            <a:t>tonique</a:t>
          </a:r>
          <a:endParaRPr lang="fr-FR" b="1" dirty="0">
            <a:solidFill>
              <a:srgbClr val="000000"/>
            </a:solidFill>
          </a:endParaRPr>
        </a:p>
      </dgm:t>
    </dgm:pt>
    <dgm:pt modelId="{25F23021-3FD1-4AA1-861B-9FF8BBB7D115}" type="parTrans" cxnId="{64A9CF61-7FB7-4066-A0DF-D1B2A7E3A52E}">
      <dgm:prSet/>
      <dgm:spPr/>
      <dgm:t>
        <a:bodyPr/>
        <a:lstStyle/>
        <a:p>
          <a:endParaRPr lang="fr-FR"/>
        </a:p>
      </dgm:t>
    </dgm:pt>
    <dgm:pt modelId="{4D28D352-5DE1-40E2-B271-FA4982E184D7}" type="sibTrans" cxnId="{64A9CF61-7FB7-4066-A0DF-D1B2A7E3A52E}">
      <dgm:prSet/>
      <dgm:spPr/>
      <dgm:t>
        <a:bodyPr/>
        <a:lstStyle/>
        <a:p>
          <a:endParaRPr lang="fr-FR"/>
        </a:p>
      </dgm:t>
    </dgm:pt>
    <dgm:pt modelId="{B85B7A22-11CC-49F6-A1B1-C293A5F76587}">
      <dgm:prSet phldrT="[Texte]"/>
      <dgm:spPr/>
      <dgm:t>
        <a:bodyPr/>
        <a:lstStyle/>
        <a:p>
          <a:r>
            <a:rPr lang="fr-FR" dirty="0" smtClean="0">
              <a:solidFill>
                <a:srgbClr val="002060"/>
              </a:solidFill>
            </a:rPr>
            <a:t>contracture généralisée de tous les muscles du corps avec cyanose et morsure de la langue. Dure 30 s.</a:t>
          </a:r>
          <a:endParaRPr lang="fr-FR" dirty="0">
            <a:solidFill>
              <a:srgbClr val="002060"/>
            </a:solidFill>
          </a:endParaRPr>
        </a:p>
      </dgm:t>
    </dgm:pt>
    <dgm:pt modelId="{378029D4-4DA2-4CFE-8275-1461230875C1}" type="parTrans" cxnId="{1AC2868B-806C-4D97-95B5-A9FF3EDDE7E3}">
      <dgm:prSet/>
      <dgm:spPr/>
      <dgm:t>
        <a:bodyPr/>
        <a:lstStyle/>
        <a:p>
          <a:endParaRPr lang="fr-FR"/>
        </a:p>
      </dgm:t>
    </dgm:pt>
    <dgm:pt modelId="{34A146B6-4DF8-41E6-A740-04162699DEDE}" type="sibTrans" cxnId="{1AC2868B-806C-4D97-95B5-A9FF3EDDE7E3}">
      <dgm:prSet/>
      <dgm:spPr/>
      <dgm:t>
        <a:bodyPr/>
        <a:lstStyle/>
        <a:p>
          <a:endParaRPr lang="fr-FR"/>
        </a:p>
      </dgm:t>
    </dgm:pt>
    <dgm:pt modelId="{439856AB-5ECF-4ACB-BDF9-F5BA89FFFEB4}">
      <dgm:prSet phldrT="[Texte]"/>
      <dgm:spPr/>
      <dgm:t>
        <a:bodyPr/>
        <a:lstStyle/>
        <a:p>
          <a:r>
            <a:rPr lang="fr-FR" b="1" dirty="0" smtClean="0">
              <a:solidFill>
                <a:srgbClr val="000000"/>
              </a:solidFill>
            </a:rPr>
            <a:t>clonique</a:t>
          </a:r>
          <a:endParaRPr lang="fr-FR" b="1" dirty="0">
            <a:solidFill>
              <a:srgbClr val="000000"/>
            </a:solidFill>
          </a:endParaRPr>
        </a:p>
      </dgm:t>
    </dgm:pt>
    <dgm:pt modelId="{C47D2B3D-07DC-4D5E-9041-87F551CD076F}" type="parTrans" cxnId="{D2914516-7CBA-4073-8ADE-8EBF0105C87A}">
      <dgm:prSet/>
      <dgm:spPr/>
      <dgm:t>
        <a:bodyPr/>
        <a:lstStyle/>
        <a:p>
          <a:endParaRPr lang="fr-FR"/>
        </a:p>
      </dgm:t>
    </dgm:pt>
    <dgm:pt modelId="{F9C1407E-AFF2-4ADD-A586-15E35E8A00FF}" type="sibTrans" cxnId="{D2914516-7CBA-4073-8ADE-8EBF0105C87A}">
      <dgm:prSet/>
      <dgm:spPr/>
      <dgm:t>
        <a:bodyPr/>
        <a:lstStyle/>
        <a:p>
          <a:endParaRPr lang="fr-FR"/>
        </a:p>
      </dgm:t>
    </dgm:pt>
    <dgm:pt modelId="{817C1480-769E-423F-A056-F0285C7ACC31}">
      <dgm:prSet phldrT="[Texte]"/>
      <dgm:spPr/>
      <dgm:t>
        <a:bodyPr/>
        <a:lstStyle/>
        <a:p>
          <a:r>
            <a:rPr lang="fr-FR" dirty="0" smtClean="0">
              <a:solidFill>
                <a:srgbClr val="002060"/>
              </a:solidFill>
            </a:rPr>
            <a:t>après une longue inspiration qui met fin à la menace d’asphyxie, les muscles sont animés de </a:t>
          </a:r>
          <a:r>
            <a:rPr lang="fr-FR" dirty="0" err="1" smtClean="0">
              <a:solidFill>
                <a:srgbClr val="002060"/>
              </a:solidFill>
            </a:rPr>
            <a:t>mvts</a:t>
          </a:r>
          <a:r>
            <a:rPr lang="fr-FR" dirty="0" smtClean="0">
              <a:solidFill>
                <a:srgbClr val="002060"/>
              </a:solidFill>
            </a:rPr>
            <a:t> saccadés, involontaires et désordonnés, épargnant les membres inf. Cette phase dure quelques minutes (1 à 2 min).</a:t>
          </a:r>
          <a:endParaRPr lang="fr-FR" dirty="0">
            <a:solidFill>
              <a:srgbClr val="002060"/>
            </a:solidFill>
          </a:endParaRPr>
        </a:p>
      </dgm:t>
    </dgm:pt>
    <dgm:pt modelId="{9213D4CA-6012-4D8F-AB00-3E4CD5B8C3A1}" type="parTrans" cxnId="{1490E2C7-872C-447C-9B3B-5CE6941E0C98}">
      <dgm:prSet/>
      <dgm:spPr/>
      <dgm:t>
        <a:bodyPr/>
        <a:lstStyle/>
        <a:p>
          <a:endParaRPr lang="fr-FR"/>
        </a:p>
      </dgm:t>
    </dgm:pt>
    <dgm:pt modelId="{68F7C7AE-83E6-4088-930A-3C5058CBB826}" type="sibTrans" cxnId="{1490E2C7-872C-447C-9B3B-5CE6941E0C98}">
      <dgm:prSet/>
      <dgm:spPr/>
      <dgm:t>
        <a:bodyPr/>
        <a:lstStyle/>
        <a:p>
          <a:endParaRPr lang="fr-FR"/>
        </a:p>
      </dgm:t>
    </dgm:pt>
    <dgm:pt modelId="{06158A58-A28E-4511-BDE7-3F084CD4B383}">
      <dgm:prSet/>
      <dgm:spPr/>
      <dgm:t>
        <a:bodyPr/>
        <a:lstStyle/>
        <a:p>
          <a:r>
            <a:rPr lang="fr-FR" b="1" dirty="0" smtClean="0">
              <a:solidFill>
                <a:srgbClr val="000000"/>
              </a:solidFill>
            </a:rPr>
            <a:t>coma</a:t>
          </a:r>
          <a:endParaRPr lang="fr-FR" b="1" dirty="0">
            <a:solidFill>
              <a:srgbClr val="000000"/>
            </a:solidFill>
          </a:endParaRPr>
        </a:p>
      </dgm:t>
    </dgm:pt>
    <dgm:pt modelId="{CB12F2B7-49F5-4D97-8CC3-541BAC4FA238}" type="parTrans" cxnId="{144A99B1-DE6C-4124-9A48-160AC2D15B13}">
      <dgm:prSet/>
      <dgm:spPr/>
      <dgm:t>
        <a:bodyPr/>
        <a:lstStyle/>
        <a:p>
          <a:endParaRPr lang="fr-FR"/>
        </a:p>
      </dgm:t>
    </dgm:pt>
    <dgm:pt modelId="{C2BD1A31-C0E1-44C6-93BB-1F265F755826}" type="sibTrans" cxnId="{144A99B1-DE6C-4124-9A48-160AC2D15B13}">
      <dgm:prSet/>
      <dgm:spPr/>
      <dgm:t>
        <a:bodyPr/>
        <a:lstStyle/>
        <a:p>
          <a:endParaRPr lang="fr-FR"/>
        </a:p>
      </dgm:t>
    </dgm:pt>
    <dgm:pt modelId="{41133BF6-EB16-4A09-B14F-2C3A3863DEC2}">
      <dgm:prSet/>
      <dgm:spPr/>
      <dgm:t>
        <a:bodyPr/>
        <a:lstStyle/>
        <a:p>
          <a:r>
            <a:rPr lang="fr-FR" dirty="0" smtClean="0">
              <a:solidFill>
                <a:srgbClr val="002060"/>
              </a:solidFill>
            </a:rPr>
            <a:t>profond mais sans émission d’urine ou simple état d’obnubilation suivi d’une amnésie complète. L’examen neurologique ne trouve pas de signes de localisation, réflexes vifs. Durée : variable (de 30 min à quelques jours).</a:t>
          </a:r>
          <a:endParaRPr lang="fr-FR" dirty="0">
            <a:solidFill>
              <a:srgbClr val="002060"/>
            </a:solidFill>
          </a:endParaRPr>
        </a:p>
      </dgm:t>
    </dgm:pt>
    <dgm:pt modelId="{C4C1CA65-26CE-4A7F-A5E9-ED0E75CED6C4}" type="parTrans" cxnId="{A19CC40B-C2E2-43CB-9DB6-CDA66EE85CD7}">
      <dgm:prSet/>
      <dgm:spPr/>
      <dgm:t>
        <a:bodyPr/>
        <a:lstStyle/>
        <a:p>
          <a:endParaRPr lang="fr-FR"/>
        </a:p>
      </dgm:t>
    </dgm:pt>
    <dgm:pt modelId="{7E1126D9-0975-4A61-AD15-DA6667E9B7D1}" type="sibTrans" cxnId="{A19CC40B-C2E2-43CB-9DB6-CDA66EE85CD7}">
      <dgm:prSet/>
      <dgm:spPr/>
      <dgm:t>
        <a:bodyPr/>
        <a:lstStyle/>
        <a:p>
          <a:endParaRPr lang="fr-FR"/>
        </a:p>
      </dgm:t>
    </dgm:pt>
    <dgm:pt modelId="{28634AC4-57BF-4814-A508-6FB75A95DC99}" type="pres">
      <dgm:prSet presAssocID="{798135F5-F7CE-4657-BD6B-3B4EA918DD1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8DB209E-B84F-44D8-B59F-429325A0E49A}" type="pres">
      <dgm:prSet presAssocID="{7F9C7CA6-704D-436E-BDE5-EE0D6D72DA16}" presName="composite" presStyleCnt="0"/>
      <dgm:spPr/>
    </dgm:pt>
    <dgm:pt modelId="{CF33C105-E521-4A9F-BE6E-424F97B6A0B4}" type="pres">
      <dgm:prSet presAssocID="{7F9C7CA6-704D-436E-BDE5-EE0D6D72DA16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24B25A8-EDE8-409B-8BD7-1184B82ABCC6}" type="pres">
      <dgm:prSet presAssocID="{7F9C7CA6-704D-436E-BDE5-EE0D6D72DA16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A305A7E-CD8C-4293-A3B2-43CB3AB1A201}" type="pres">
      <dgm:prSet presAssocID="{0A31FD2D-21CC-4824-BCA6-FB49BF154582}" presName="sp" presStyleCnt="0"/>
      <dgm:spPr/>
    </dgm:pt>
    <dgm:pt modelId="{9BAF84FC-9BCF-428C-BE7A-DD4D3ED9897A}" type="pres">
      <dgm:prSet presAssocID="{54AF2FB4-000C-42B4-B5C1-B6E10D71289D}" presName="composite" presStyleCnt="0"/>
      <dgm:spPr/>
    </dgm:pt>
    <dgm:pt modelId="{BFAD1501-646F-4B51-9BC8-AABBEBFDDEC4}" type="pres">
      <dgm:prSet presAssocID="{54AF2FB4-000C-42B4-B5C1-B6E10D71289D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EBBF9C0-C681-48BF-806F-C8073DF3C937}" type="pres">
      <dgm:prSet presAssocID="{54AF2FB4-000C-42B4-B5C1-B6E10D71289D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371FC01-E701-497F-99ED-A7D1F68EF709}" type="pres">
      <dgm:prSet presAssocID="{4D28D352-5DE1-40E2-B271-FA4982E184D7}" presName="sp" presStyleCnt="0"/>
      <dgm:spPr/>
    </dgm:pt>
    <dgm:pt modelId="{FE81FF4A-89D6-4E05-AB77-860347152813}" type="pres">
      <dgm:prSet presAssocID="{439856AB-5ECF-4ACB-BDF9-F5BA89FFFEB4}" presName="composite" presStyleCnt="0"/>
      <dgm:spPr/>
    </dgm:pt>
    <dgm:pt modelId="{BF9EB9BA-2BFB-4D11-A8D3-EC48BE5C5B7E}" type="pres">
      <dgm:prSet presAssocID="{439856AB-5ECF-4ACB-BDF9-F5BA89FFFEB4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5CFECF9-B725-4C3D-B0B0-C158223CA971}" type="pres">
      <dgm:prSet presAssocID="{439856AB-5ECF-4ACB-BDF9-F5BA89FFFEB4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BDDA711-F999-4A4C-810C-710CE5421A04}" type="pres">
      <dgm:prSet presAssocID="{F9C1407E-AFF2-4ADD-A586-15E35E8A00FF}" presName="sp" presStyleCnt="0"/>
      <dgm:spPr/>
    </dgm:pt>
    <dgm:pt modelId="{66EED1C4-EEA9-4F19-8955-7DFB1342CFFF}" type="pres">
      <dgm:prSet presAssocID="{06158A58-A28E-4511-BDE7-3F084CD4B383}" presName="composite" presStyleCnt="0"/>
      <dgm:spPr/>
    </dgm:pt>
    <dgm:pt modelId="{97F11A78-5585-4F4E-8515-94530B8BA7DA}" type="pres">
      <dgm:prSet presAssocID="{06158A58-A28E-4511-BDE7-3F084CD4B383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E302FBE-E4D0-4545-A245-2A3DD57530B4}" type="pres">
      <dgm:prSet presAssocID="{06158A58-A28E-4511-BDE7-3F084CD4B383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1490E2C7-872C-447C-9B3B-5CE6941E0C98}" srcId="{439856AB-5ECF-4ACB-BDF9-F5BA89FFFEB4}" destId="{817C1480-769E-423F-A056-F0285C7ACC31}" srcOrd="0" destOrd="0" parTransId="{9213D4CA-6012-4D8F-AB00-3E4CD5B8C3A1}" sibTransId="{68F7C7AE-83E6-4088-930A-3C5058CBB826}"/>
    <dgm:cxn modelId="{64A9CF61-7FB7-4066-A0DF-D1B2A7E3A52E}" srcId="{798135F5-F7CE-4657-BD6B-3B4EA918DD12}" destId="{54AF2FB4-000C-42B4-B5C1-B6E10D71289D}" srcOrd="1" destOrd="0" parTransId="{25F23021-3FD1-4AA1-861B-9FF8BBB7D115}" sibTransId="{4D28D352-5DE1-40E2-B271-FA4982E184D7}"/>
    <dgm:cxn modelId="{22258EA1-70E4-4A73-B8D6-04086C713603}" type="presOf" srcId="{06158A58-A28E-4511-BDE7-3F084CD4B383}" destId="{97F11A78-5585-4F4E-8515-94530B8BA7DA}" srcOrd="0" destOrd="0" presId="urn:microsoft.com/office/officeart/2005/8/layout/chevron2"/>
    <dgm:cxn modelId="{F91E2CD4-61FC-4AB5-AA72-B17C8907D17E}" type="presOf" srcId="{439856AB-5ECF-4ACB-BDF9-F5BA89FFFEB4}" destId="{BF9EB9BA-2BFB-4D11-A8D3-EC48BE5C5B7E}" srcOrd="0" destOrd="0" presId="urn:microsoft.com/office/officeart/2005/8/layout/chevron2"/>
    <dgm:cxn modelId="{26C8B209-5B73-48CA-A6D2-2E3C0F2E152A}" type="presOf" srcId="{54AF2FB4-000C-42B4-B5C1-B6E10D71289D}" destId="{BFAD1501-646F-4B51-9BC8-AABBEBFDDEC4}" srcOrd="0" destOrd="0" presId="urn:microsoft.com/office/officeart/2005/8/layout/chevron2"/>
    <dgm:cxn modelId="{630A3161-E41E-4386-8A45-CBA94FE04D9C}" type="presOf" srcId="{8719814A-F7BE-483E-8017-E2F8313F27A7}" destId="{824B25A8-EDE8-409B-8BD7-1184B82ABCC6}" srcOrd="0" destOrd="0" presId="urn:microsoft.com/office/officeart/2005/8/layout/chevron2"/>
    <dgm:cxn modelId="{A19CC40B-C2E2-43CB-9DB6-CDA66EE85CD7}" srcId="{06158A58-A28E-4511-BDE7-3F084CD4B383}" destId="{41133BF6-EB16-4A09-B14F-2C3A3863DEC2}" srcOrd="0" destOrd="0" parTransId="{C4C1CA65-26CE-4A7F-A5E9-ED0E75CED6C4}" sibTransId="{7E1126D9-0975-4A61-AD15-DA6667E9B7D1}"/>
    <dgm:cxn modelId="{1AC2868B-806C-4D97-95B5-A9FF3EDDE7E3}" srcId="{54AF2FB4-000C-42B4-B5C1-B6E10D71289D}" destId="{B85B7A22-11CC-49F6-A1B1-C293A5F76587}" srcOrd="0" destOrd="0" parTransId="{378029D4-4DA2-4CFE-8275-1461230875C1}" sibTransId="{34A146B6-4DF8-41E6-A740-04162699DEDE}"/>
    <dgm:cxn modelId="{A7D4E042-AEDF-4586-BEB1-C314AF034C94}" srcId="{7F9C7CA6-704D-436E-BDE5-EE0D6D72DA16}" destId="{8719814A-F7BE-483E-8017-E2F8313F27A7}" srcOrd="0" destOrd="0" parTransId="{B758ACE7-0C01-4FB6-A9D6-1C5F28785C40}" sibTransId="{CB1D9964-C364-4482-A84C-6581C11A5146}"/>
    <dgm:cxn modelId="{1B2C8DB2-700C-42C7-80E4-B5315D6E63A6}" type="presOf" srcId="{B85B7A22-11CC-49F6-A1B1-C293A5F76587}" destId="{8EBBF9C0-C681-48BF-806F-C8073DF3C937}" srcOrd="0" destOrd="0" presId="urn:microsoft.com/office/officeart/2005/8/layout/chevron2"/>
    <dgm:cxn modelId="{A0624A08-618F-4885-B43E-852205FBD7A7}" srcId="{798135F5-F7CE-4657-BD6B-3B4EA918DD12}" destId="{7F9C7CA6-704D-436E-BDE5-EE0D6D72DA16}" srcOrd="0" destOrd="0" parTransId="{09EA9CDD-8221-49BC-93E3-258F290589ED}" sibTransId="{0A31FD2D-21CC-4824-BCA6-FB49BF154582}"/>
    <dgm:cxn modelId="{C893E133-8AB5-40D9-9706-D1C16C308CD2}" type="presOf" srcId="{7F9C7CA6-704D-436E-BDE5-EE0D6D72DA16}" destId="{CF33C105-E521-4A9F-BE6E-424F97B6A0B4}" srcOrd="0" destOrd="0" presId="urn:microsoft.com/office/officeart/2005/8/layout/chevron2"/>
    <dgm:cxn modelId="{2FAB8242-23B4-489D-91A8-13893E675431}" type="presOf" srcId="{41133BF6-EB16-4A09-B14F-2C3A3863DEC2}" destId="{2E302FBE-E4D0-4545-A245-2A3DD57530B4}" srcOrd="0" destOrd="0" presId="urn:microsoft.com/office/officeart/2005/8/layout/chevron2"/>
    <dgm:cxn modelId="{144A99B1-DE6C-4124-9A48-160AC2D15B13}" srcId="{798135F5-F7CE-4657-BD6B-3B4EA918DD12}" destId="{06158A58-A28E-4511-BDE7-3F084CD4B383}" srcOrd="3" destOrd="0" parTransId="{CB12F2B7-49F5-4D97-8CC3-541BAC4FA238}" sibTransId="{C2BD1A31-C0E1-44C6-93BB-1F265F755826}"/>
    <dgm:cxn modelId="{1621D526-911D-43A8-91EA-64CF323A08B5}" type="presOf" srcId="{798135F5-F7CE-4657-BD6B-3B4EA918DD12}" destId="{28634AC4-57BF-4814-A508-6FB75A95DC99}" srcOrd="0" destOrd="0" presId="urn:microsoft.com/office/officeart/2005/8/layout/chevron2"/>
    <dgm:cxn modelId="{0A2FB31F-8300-4F8D-BF3B-B6CACF5D0563}" type="presOf" srcId="{817C1480-769E-423F-A056-F0285C7ACC31}" destId="{B5CFECF9-B725-4C3D-B0B0-C158223CA971}" srcOrd="0" destOrd="0" presId="urn:microsoft.com/office/officeart/2005/8/layout/chevron2"/>
    <dgm:cxn modelId="{D2914516-7CBA-4073-8ADE-8EBF0105C87A}" srcId="{798135F5-F7CE-4657-BD6B-3B4EA918DD12}" destId="{439856AB-5ECF-4ACB-BDF9-F5BA89FFFEB4}" srcOrd="2" destOrd="0" parTransId="{C47D2B3D-07DC-4D5E-9041-87F551CD076F}" sibTransId="{F9C1407E-AFF2-4ADD-A586-15E35E8A00FF}"/>
    <dgm:cxn modelId="{B40AF805-AD25-41EA-9994-C800E273D508}" type="presParOf" srcId="{28634AC4-57BF-4814-A508-6FB75A95DC99}" destId="{A8DB209E-B84F-44D8-B59F-429325A0E49A}" srcOrd="0" destOrd="0" presId="urn:microsoft.com/office/officeart/2005/8/layout/chevron2"/>
    <dgm:cxn modelId="{A726FA90-ADA9-4058-8CAA-721E88244E9B}" type="presParOf" srcId="{A8DB209E-B84F-44D8-B59F-429325A0E49A}" destId="{CF33C105-E521-4A9F-BE6E-424F97B6A0B4}" srcOrd="0" destOrd="0" presId="urn:microsoft.com/office/officeart/2005/8/layout/chevron2"/>
    <dgm:cxn modelId="{170B3BD6-3D15-46F1-9EC8-633FEF7EFA78}" type="presParOf" srcId="{A8DB209E-B84F-44D8-B59F-429325A0E49A}" destId="{824B25A8-EDE8-409B-8BD7-1184B82ABCC6}" srcOrd="1" destOrd="0" presId="urn:microsoft.com/office/officeart/2005/8/layout/chevron2"/>
    <dgm:cxn modelId="{F9271FC9-DC8D-4045-930F-78748E312F2A}" type="presParOf" srcId="{28634AC4-57BF-4814-A508-6FB75A95DC99}" destId="{FA305A7E-CD8C-4293-A3B2-43CB3AB1A201}" srcOrd="1" destOrd="0" presId="urn:microsoft.com/office/officeart/2005/8/layout/chevron2"/>
    <dgm:cxn modelId="{B59C2F6E-2F15-418D-91C6-6F80AB9E9434}" type="presParOf" srcId="{28634AC4-57BF-4814-A508-6FB75A95DC99}" destId="{9BAF84FC-9BCF-428C-BE7A-DD4D3ED9897A}" srcOrd="2" destOrd="0" presId="urn:microsoft.com/office/officeart/2005/8/layout/chevron2"/>
    <dgm:cxn modelId="{89135F35-0DAB-4728-B92C-600497091732}" type="presParOf" srcId="{9BAF84FC-9BCF-428C-BE7A-DD4D3ED9897A}" destId="{BFAD1501-646F-4B51-9BC8-AABBEBFDDEC4}" srcOrd="0" destOrd="0" presId="urn:microsoft.com/office/officeart/2005/8/layout/chevron2"/>
    <dgm:cxn modelId="{1F26B74E-314D-4B62-BB3C-5F09DE229F30}" type="presParOf" srcId="{9BAF84FC-9BCF-428C-BE7A-DD4D3ED9897A}" destId="{8EBBF9C0-C681-48BF-806F-C8073DF3C937}" srcOrd="1" destOrd="0" presId="urn:microsoft.com/office/officeart/2005/8/layout/chevron2"/>
    <dgm:cxn modelId="{36709675-F352-4DE1-B09B-62C3671E0511}" type="presParOf" srcId="{28634AC4-57BF-4814-A508-6FB75A95DC99}" destId="{1371FC01-E701-497F-99ED-A7D1F68EF709}" srcOrd="3" destOrd="0" presId="urn:microsoft.com/office/officeart/2005/8/layout/chevron2"/>
    <dgm:cxn modelId="{9EDACCD5-424F-41FD-9818-2BD85302FDB1}" type="presParOf" srcId="{28634AC4-57BF-4814-A508-6FB75A95DC99}" destId="{FE81FF4A-89D6-4E05-AB77-860347152813}" srcOrd="4" destOrd="0" presId="urn:microsoft.com/office/officeart/2005/8/layout/chevron2"/>
    <dgm:cxn modelId="{74868AA5-A45B-4A7D-B55C-D6BDFF1A9511}" type="presParOf" srcId="{FE81FF4A-89D6-4E05-AB77-860347152813}" destId="{BF9EB9BA-2BFB-4D11-A8D3-EC48BE5C5B7E}" srcOrd="0" destOrd="0" presId="urn:microsoft.com/office/officeart/2005/8/layout/chevron2"/>
    <dgm:cxn modelId="{644DD2EA-C97F-4EB2-9C69-511B3693F3C8}" type="presParOf" srcId="{FE81FF4A-89D6-4E05-AB77-860347152813}" destId="{B5CFECF9-B725-4C3D-B0B0-C158223CA971}" srcOrd="1" destOrd="0" presId="urn:microsoft.com/office/officeart/2005/8/layout/chevron2"/>
    <dgm:cxn modelId="{1F838EA2-EC25-4D57-9AE2-C225816699B2}" type="presParOf" srcId="{28634AC4-57BF-4814-A508-6FB75A95DC99}" destId="{BBDDA711-F999-4A4C-810C-710CE5421A04}" srcOrd="5" destOrd="0" presId="urn:microsoft.com/office/officeart/2005/8/layout/chevron2"/>
    <dgm:cxn modelId="{25C83B0E-5296-4AB0-AF12-7387E556E005}" type="presParOf" srcId="{28634AC4-57BF-4814-A508-6FB75A95DC99}" destId="{66EED1C4-EEA9-4F19-8955-7DFB1342CFFF}" srcOrd="6" destOrd="0" presId="urn:microsoft.com/office/officeart/2005/8/layout/chevron2"/>
    <dgm:cxn modelId="{5192783B-90CC-4B3F-9861-9BF892EB1BA6}" type="presParOf" srcId="{66EED1C4-EEA9-4F19-8955-7DFB1342CFFF}" destId="{97F11A78-5585-4F4E-8515-94530B8BA7DA}" srcOrd="0" destOrd="0" presId="urn:microsoft.com/office/officeart/2005/8/layout/chevron2"/>
    <dgm:cxn modelId="{15C7D45A-CE3C-44EE-A42B-18F13F77B4FD}" type="presParOf" srcId="{66EED1C4-EEA9-4F19-8955-7DFB1342CFFF}" destId="{2E302FBE-E4D0-4545-A245-2A3DD57530B4}" srcOrd="1" destOrd="0" presId="urn:microsoft.com/office/officeart/2005/8/layout/chevron2"/>
  </dgm:cxnLst>
  <dgm:bg>
    <a:noFill/>
  </dgm:bg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50956D4-2C0F-48D3-A5ED-E1979F74CBF3}" type="doc">
      <dgm:prSet loTypeId="urn:microsoft.com/office/officeart/2008/layout/LinedList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9A6F57D2-2254-4F57-B803-7EB2C7B2B8CF}">
      <dgm:prSet phldrT="[Texte]"/>
      <dgm:spPr/>
      <dgm:t>
        <a:bodyPr anchor="ctr"/>
        <a:lstStyle/>
        <a:p>
          <a:r>
            <a:rPr lang="fr-FR" dirty="0" smtClean="0">
              <a:solidFill>
                <a:srgbClr val="002060"/>
              </a:solidFill>
            </a:rPr>
            <a:t>Stopper et prévenir les convulsions et leurs complications.</a:t>
          </a:r>
          <a:endParaRPr lang="fr-FR" dirty="0">
            <a:solidFill>
              <a:srgbClr val="002060"/>
            </a:solidFill>
          </a:endParaRPr>
        </a:p>
      </dgm:t>
    </dgm:pt>
    <dgm:pt modelId="{70D9D644-08A6-440D-8E64-F0D45171830C}" type="parTrans" cxnId="{AFBFB9CF-9E40-43A8-A2C0-6B9A2506EC87}">
      <dgm:prSet/>
      <dgm:spPr/>
      <dgm:t>
        <a:bodyPr/>
        <a:lstStyle/>
        <a:p>
          <a:endParaRPr lang="fr-FR">
            <a:solidFill>
              <a:srgbClr val="002060"/>
            </a:solidFill>
          </a:endParaRPr>
        </a:p>
      </dgm:t>
    </dgm:pt>
    <dgm:pt modelId="{42D146F7-17FF-4C4A-9D03-375E156FE15E}" type="sibTrans" cxnId="{AFBFB9CF-9E40-43A8-A2C0-6B9A2506EC87}">
      <dgm:prSet/>
      <dgm:spPr/>
      <dgm:t>
        <a:bodyPr/>
        <a:lstStyle/>
        <a:p>
          <a:endParaRPr lang="fr-FR">
            <a:solidFill>
              <a:srgbClr val="002060"/>
            </a:solidFill>
          </a:endParaRPr>
        </a:p>
      </dgm:t>
    </dgm:pt>
    <dgm:pt modelId="{7CE04A19-F66F-4747-BF1A-EE341712CD53}">
      <dgm:prSet phldrT="[Texte]"/>
      <dgm:spPr/>
      <dgm:t>
        <a:bodyPr anchor="ctr"/>
        <a:lstStyle/>
        <a:p>
          <a:r>
            <a:rPr lang="fr-FR" dirty="0" smtClean="0">
              <a:solidFill>
                <a:srgbClr val="002060"/>
              </a:solidFill>
            </a:rPr>
            <a:t>Contrôler la pression Artérielle.</a:t>
          </a:r>
        </a:p>
      </dgm:t>
    </dgm:pt>
    <dgm:pt modelId="{E291FC9D-95B0-49E1-AA66-E56669BAA730}" type="parTrans" cxnId="{55A97ACA-6AC5-4FC7-A3D0-603C05737E02}">
      <dgm:prSet/>
      <dgm:spPr/>
      <dgm:t>
        <a:bodyPr/>
        <a:lstStyle/>
        <a:p>
          <a:endParaRPr lang="fr-FR">
            <a:solidFill>
              <a:srgbClr val="002060"/>
            </a:solidFill>
          </a:endParaRPr>
        </a:p>
      </dgm:t>
    </dgm:pt>
    <dgm:pt modelId="{201154B5-9EC1-40E9-8DBB-3CFF05BEB521}" type="sibTrans" cxnId="{55A97ACA-6AC5-4FC7-A3D0-603C05737E02}">
      <dgm:prSet/>
      <dgm:spPr/>
      <dgm:t>
        <a:bodyPr/>
        <a:lstStyle/>
        <a:p>
          <a:endParaRPr lang="fr-FR">
            <a:solidFill>
              <a:srgbClr val="002060"/>
            </a:solidFill>
          </a:endParaRPr>
        </a:p>
      </dgm:t>
    </dgm:pt>
    <dgm:pt modelId="{6D57C016-4B01-4572-9062-1E6E6B9A9B37}">
      <dgm:prSet phldrT="[Texte]"/>
      <dgm:spPr/>
      <dgm:t>
        <a:bodyPr anchor="ctr"/>
        <a:lstStyle/>
        <a:p>
          <a:r>
            <a:rPr lang="fr-FR" dirty="0" smtClean="0">
              <a:solidFill>
                <a:srgbClr val="002060"/>
              </a:solidFill>
            </a:rPr>
            <a:t>Buts</a:t>
          </a:r>
          <a:endParaRPr lang="fr-FR" dirty="0">
            <a:solidFill>
              <a:srgbClr val="002060"/>
            </a:solidFill>
          </a:endParaRPr>
        </a:p>
      </dgm:t>
    </dgm:pt>
    <dgm:pt modelId="{38E305C3-EE42-4EB2-97C6-2BCBEAF3E88C}" type="sibTrans" cxnId="{170C497D-B9C2-4ADA-9B61-93F64C3CBC3B}">
      <dgm:prSet/>
      <dgm:spPr/>
      <dgm:t>
        <a:bodyPr/>
        <a:lstStyle/>
        <a:p>
          <a:endParaRPr lang="fr-FR">
            <a:solidFill>
              <a:srgbClr val="002060"/>
            </a:solidFill>
          </a:endParaRPr>
        </a:p>
      </dgm:t>
    </dgm:pt>
    <dgm:pt modelId="{FE9B6047-6EAD-4474-A381-EC6D5835BAB1}" type="parTrans" cxnId="{170C497D-B9C2-4ADA-9B61-93F64C3CBC3B}">
      <dgm:prSet/>
      <dgm:spPr/>
      <dgm:t>
        <a:bodyPr/>
        <a:lstStyle/>
        <a:p>
          <a:endParaRPr lang="fr-FR">
            <a:solidFill>
              <a:srgbClr val="002060"/>
            </a:solidFill>
          </a:endParaRPr>
        </a:p>
      </dgm:t>
    </dgm:pt>
    <dgm:pt modelId="{89C94DA7-7898-4454-AE9B-19F1FFD9ECC0}">
      <dgm:prSet phldrT="[Texte]"/>
      <dgm:spPr/>
      <dgm:t>
        <a:bodyPr anchor="ctr"/>
        <a:lstStyle/>
        <a:p>
          <a:r>
            <a:rPr lang="fr-FR" dirty="0" smtClean="0">
              <a:solidFill>
                <a:srgbClr val="002060"/>
              </a:solidFill>
            </a:rPr>
            <a:t>Maintenir la perfusion placentaire.</a:t>
          </a:r>
        </a:p>
      </dgm:t>
    </dgm:pt>
    <dgm:pt modelId="{10568DBC-2EA2-4225-9250-48AD817B8594}" type="parTrans" cxnId="{D07E9103-2240-4FA2-ADA8-D1E1E031D6A0}">
      <dgm:prSet/>
      <dgm:spPr/>
      <dgm:t>
        <a:bodyPr/>
        <a:lstStyle/>
        <a:p>
          <a:endParaRPr lang="fr-FR">
            <a:solidFill>
              <a:srgbClr val="002060"/>
            </a:solidFill>
          </a:endParaRPr>
        </a:p>
      </dgm:t>
    </dgm:pt>
    <dgm:pt modelId="{43745E4A-0E0A-4103-AA12-255AAEB1584C}" type="sibTrans" cxnId="{D07E9103-2240-4FA2-ADA8-D1E1E031D6A0}">
      <dgm:prSet/>
      <dgm:spPr/>
      <dgm:t>
        <a:bodyPr/>
        <a:lstStyle/>
        <a:p>
          <a:endParaRPr lang="fr-FR">
            <a:solidFill>
              <a:srgbClr val="002060"/>
            </a:solidFill>
          </a:endParaRPr>
        </a:p>
      </dgm:t>
    </dgm:pt>
    <dgm:pt modelId="{6FE4A60C-87FF-4397-BBEE-980373A7B6F8}">
      <dgm:prSet phldrT="[Texte]"/>
      <dgm:spPr/>
      <dgm:t>
        <a:bodyPr anchor="ctr"/>
        <a:lstStyle/>
        <a:p>
          <a:r>
            <a:rPr lang="fr-FR" dirty="0" smtClean="0">
              <a:solidFill>
                <a:srgbClr val="002060"/>
              </a:solidFill>
            </a:rPr>
            <a:t>Assurer la liberté des voies aériennes.</a:t>
          </a:r>
          <a:endParaRPr lang="fr-FR" dirty="0">
            <a:solidFill>
              <a:srgbClr val="002060"/>
            </a:solidFill>
          </a:endParaRPr>
        </a:p>
      </dgm:t>
    </dgm:pt>
    <dgm:pt modelId="{2839B65B-B120-4D59-90A8-BD6C7A88C37B}" type="sibTrans" cxnId="{776D370D-89F7-4581-A92B-2FA1E7357797}">
      <dgm:prSet/>
      <dgm:spPr/>
      <dgm:t>
        <a:bodyPr/>
        <a:lstStyle/>
        <a:p>
          <a:endParaRPr lang="fr-FR">
            <a:solidFill>
              <a:srgbClr val="002060"/>
            </a:solidFill>
          </a:endParaRPr>
        </a:p>
      </dgm:t>
    </dgm:pt>
    <dgm:pt modelId="{ABBF0118-05AA-4EF0-A52F-EEE69100E4A1}" type="parTrans" cxnId="{776D370D-89F7-4581-A92B-2FA1E7357797}">
      <dgm:prSet/>
      <dgm:spPr/>
      <dgm:t>
        <a:bodyPr/>
        <a:lstStyle/>
        <a:p>
          <a:endParaRPr lang="fr-FR">
            <a:solidFill>
              <a:srgbClr val="002060"/>
            </a:solidFill>
          </a:endParaRPr>
        </a:p>
      </dgm:t>
    </dgm:pt>
    <dgm:pt modelId="{DC8E8718-1062-4A07-9E1C-B1D3F40A5897}" type="pres">
      <dgm:prSet presAssocID="{150956D4-2C0F-48D3-A5ED-E1979F74CBF3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fr-FR"/>
        </a:p>
      </dgm:t>
    </dgm:pt>
    <dgm:pt modelId="{3804ECB5-9E1E-454D-BFC8-5D0F2330118E}" type="pres">
      <dgm:prSet presAssocID="{6D57C016-4B01-4572-9062-1E6E6B9A9B37}" presName="thickLine" presStyleLbl="alignNode1" presStyleIdx="0" presStyleCnt="1"/>
      <dgm:spPr/>
    </dgm:pt>
    <dgm:pt modelId="{593FC16E-2B11-40F4-AEF0-653C9A22D052}" type="pres">
      <dgm:prSet presAssocID="{6D57C016-4B01-4572-9062-1E6E6B9A9B37}" presName="horz1" presStyleCnt="0"/>
      <dgm:spPr/>
    </dgm:pt>
    <dgm:pt modelId="{861ED9CE-7595-4571-BDB9-8E57461B0271}" type="pres">
      <dgm:prSet presAssocID="{6D57C016-4B01-4572-9062-1E6E6B9A9B37}" presName="tx1" presStyleLbl="revTx" presStyleIdx="0" presStyleCnt="5"/>
      <dgm:spPr/>
      <dgm:t>
        <a:bodyPr/>
        <a:lstStyle/>
        <a:p>
          <a:endParaRPr lang="fr-FR"/>
        </a:p>
      </dgm:t>
    </dgm:pt>
    <dgm:pt modelId="{873244D2-F198-4A97-8D5D-CA5DE032A3FC}" type="pres">
      <dgm:prSet presAssocID="{6D57C016-4B01-4572-9062-1E6E6B9A9B37}" presName="vert1" presStyleCnt="0"/>
      <dgm:spPr/>
    </dgm:pt>
    <dgm:pt modelId="{4990F4F5-0FC6-40E8-B95A-CDB3D5A66543}" type="pres">
      <dgm:prSet presAssocID="{6FE4A60C-87FF-4397-BBEE-980373A7B6F8}" presName="vertSpace2a" presStyleCnt="0"/>
      <dgm:spPr/>
    </dgm:pt>
    <dgm:pt modelId="{1E1AAB5E-84FF-4067-995E-F3E7E107E224}" type="pres">
      <dgm:prSet presAssocID="{6FE4A60C-87FF-4397-BBEE-980373A7B6F8}" presName="horz2" presStyleCnt="0"/>
      <dgm:spPr/>
    </dgm:pt>
    <dgm:pt modelId="{DE1156F3-A6F4-468F-B88A-894AC0B11C18}" type="pres">
      <dgm:prSet presAssocID="{6FE4A60C-87FF-4397-BBEE-980373A7B6F8}" presName="horzSpace2" presStyleCnt="0"/>
      <dgm:spPr/>
    </dgm:pt>
    <dgm:pt modelId="{7AF15969-8ADD-4372-8899-A40D6234D65E}" type="pres">
      <dgm:prSet presAssocID="{6FE4A60C-87FF-4397-BBEE-980373A7B6F8}" presName="tx2" presStyleLbl="revTx" presStyleIdx="1" presStyleCnt="5" custLinFactNeighborX="444" custLinFactNeighborY="-5000"/>
      <dgm:spPr/>
      <dgm:t>
        <a:bodyPr/>
        <a:lstStyle/>
        <a:p>
          <a:endParaRPr lang="fr-FR"/>
        </a:p>
      </dgm:t>
    </dgm:pt>
    <dgm:pt modelId="{61441A24-7A73-4267-B429-DD2E43BAE18C}" type="pres">
      <dgm:prSet presAssocID="{6FE4A60C-87FF-4397-BBEE-980373A7B6F8}" presName="vert2" presStyleCnt="0"/>
      <dgm:spPr/>
    </dgm:pt>
    <dgm:pt modelId="{EC0F6753-A6EC-4883-85B0-B31579E994D9}" type="pres">
      <dgm:prSet presAssocID="{6FE4A60C-87FF-4397-BBEE-980373A7B6F8}" presName="thinLine2b" presStyleLbl="callout" presStyleIdx="0" presStyleCnt="4"/>
      <dgm:spPr/>
    </dgm:pt>
    <dgm:pt modelId="{790ADB6B-65B1-4EDD-9913-D2894CA5C26B}" type="pres">
      <dgm:prSet presAssocID="{6FE4A60C-87FF-4397-BBEE-980373A7B6F8}" presName="vertSpace2b" presStyleCnt="0"/>
      <dgm:spPr/>
    </dgm:pt>
    <dgm:pt modelId="{EE629DD0-F8BD-4E96-AAC1-29763FDE6754}" type="pres">
      <dgm:prSet presAssocID="{9A6F57D2-2254-4F57-B803-7EB2C7B2B8CF}" presName="horz2" presStyleCnt="0"/>
      <dgm:spPr/>
    </dgm:pt>
    <dgm:pt modelId="{D881B005-B6F4-475A-9B68-7DC2423CB39E}" type="pres">
      <dgm:prSet presAssocID="{9A6F57D2-2254-4F57-B803-7EB2C7B2B8CF}" presName="horzSpace2" presStyleCnt="0"/>
      <dgm:spPr/>
    </dgm:pt>
    <dgm:pt modelId="{69471B05-D8FE-47A4-82F5-FA7D94AD40E4}" type="pres">
      <dgm:prSet presAssocID="{9A6F57D2-2254-4F57-B803-7EB2C7B2B8CF}" presName="tx2" presStyleLbl="revTx" presStyleIdx="2" presStyleCnt="5"/>
      <dgm:spPr/>
      <dgm:t>
        <a:bodyPr/>
        <a:lstStyle/>
        <a:p>
          <a:endParaRPr lang="fr-FR"/>
        </a:p>
      </dgm:t>
    </dgm:pt>
    <dgm:pt modelId="{9B978416-5989-4CE6-B2E9-1A62E6C855B6}" type="pres">
      <dgm:prSet presAssocID="{9A6F57D2-2254-4F57-B803-7EB2C7B2B8CF}" presName="vert2" presStyleCnt="0"/>
      <dgm:spPr/>
    </dgm:pt>
    <dgm:pt modelId="{FCCE432B-506F-42C0-8786-5FEA7DBAC06B}" type="pres">
      <dgm:prSet presAssocID="{9A6F57D2-2254-4F57-B803-7EB2C7B2B8CF}" presName="thinLine2b" presStyleLbl="callout" presStyleIdx="1" presStyleCnt="4"/>
      <dgm:spPr/>
    </dgm:pt>
    <dgm:pt modelId="{0FAFAC5C-D22D-43BC-B11C-03DA313DD2FB}" type="pres">
      <dgm:prSet presAssocID="{9A6F57D2-2254-4F57-B803-7EB2C7B2B8CF}" presName="vertSpace2b" presStyleCnt="0"/>
      <dgm:spPr/>
    </dgm:pt>
    <dgm:pt modelId="{08524DDC-3F1C-4291-B05B-7764A8B23C51}" type="pres">
      <dgm:prSet presAssocID="{7CE04A19-F66F-4747-BF1A-EE341712CD53}" presName="horz2" presStyleCnt="0"/>
      <dgm:spPr/>
    </dgm:pt>
    <dgm:pt modelId="{89A09159-C644-4EAD-98A9-0D115A2FE578}" type="pres">
      <dgm:prSet presAssocID="{7CE04A19-F66F-4747-BF1A-EE341712CD53}" presName="horzSpace2" presStyleCnt="0"/>
      <dgm:spPr/>
    </dgm:pt>
    <dgm:pt modelId="{2EEB1F3A-5606-4A92-84FD-FCBAD343AE13}" type="pres">
      <dgm:prSet presAssocID="{7CE04A19-F66F-4747-BF1A-EE341712CD53}" presName="tx2" presStyleLbl="revTx" presStyleIdx="3" presStyleCnt="5"/>
      <dgm:spPr/>
      <dgm:t>
        <a:bodyPr/>
        <a:lstStyle/>
        <a:p>
          <a:endParaRPr lang="fr-FR"/>
        </a:p>
      </dgm:t>
    </dgm:pt>
    <dgm:pt modelId="{7F0A09ED-4669-4478-8850-364B89718B8F}" type="pres">
      <dgm:prSet presAssocID="{7CE04A19-F66F-4747-BF1A-EE341712CD53}" presName="vert2" presStyleCnt="0"/>
      <dgm:spPr/>
    </dgm:pt>
    <dgm:pt modelId="{DD8D0922-356D-4B22-941A-FF7346DF5EE4}" type="pres">
      <dgm:prSet presAssocID="{7CE04A19-F66F-4747-BF1A-EE341712CD53}" presName="thinLine2b" presStyleLbl="callout" presStyleIdx="2" presStyleCnt="4"/>
      <dgm:spPr/>
    </dgm:pt>
    <dgm:pt modelId="{94250701-F3FC-4106-B2AC-B24B69391CA9}" type="pres">
      <dgm:prSet presAssocID="{7CE04A19-F66F-4747-BF1A-EE341712CD53}" presName="vertSpace2b" presStyleCnt="0"/>
      <dgm:spPr/>
    </dgm:pt>
    <dgm:pt modelId="{28AF40D5-3BA3-45E1-8A12-F766063A166D}" type="pres">
      <dgm:prSet presAssocID="{89C94DA7-7898-4454-AE9B-19F1FFD9ECC0}" presName="horz2" presStyleCnt="0"/>
      <dgm:spPr/>
    </dgm:pt>
    <dgm:pt modelId="{F1F84BBF-BEAF-494E-9E50-C77F7779BF22}" type="pres">
      <dgm:prSet presAssocID="{89C94DA7-7898-4454-AE9B-19F1FFD9ECC0}" presName="horzSpace2" presStyleCnt="0"/>
      <dgm:spPr/>
    </dgm:pt>
    <dgm:pt modelId="{78273FD0-8C2B-4F6A-A242-98EAB5ED210E}" type="pres">
      <dgm:prSet presAssocID="{89C94DA7-7898-4454-AE9B-19F1FFD9ECC0}" presName="tx2" presStyleLbl="revTx" presStyleIdx="4" presStyleCnt="5"/>
      <dgm:spPr/>
      <dgm:t>
        <a:bodyPr/>
        <a:lstStyle/>
        <a:p>
          <a:endParaRPr lang="fr-FR"/>
        </a:p>
      </dgm:t>
    </dgm:pt>
    <dgm:pt modelId="{D4F94CC3-AB82-49C5-83E3-36EDA695B949}" type="pres">
      <dgm:prSet presAssocID="{89C94DA7-7898-4454-AE9B-19F1FFD9ECC0}" presName="vert2" presStyleCnt="0"/>
      <dgm:spPr/>
    </dgm:pt>
    <dgm:pt modelId="{171AC4D7-DA05-4BE7-A5DC-A9BC9987F297}" type="pres">
      <dgm:prSet presAssocID="{89C94DA7-7898-4454-AE9B-19F1FFD9ECC0}" presName="thinLine2b" presStyleLbl="callout" presStyleIdx="3" presStyleCnt="4"/>
      <dgm:spPr/>
    </dgm:pt>
    <dgm:pt modelId="{D330F99B-2E4F-4B68-84AD-E6A69504EC5F}" type="pres">
      <dgm:prSet presAssocID="{89C94DA7-7898-4454-AE9B-19F1FFD9ECC0}" presName="vertSpace2b" presStyleCnt="0"/>
      <dgm:spPr/>
    </dgm:pt>
  </dgm:ptLst>
  <dgm:cxnLst>
    <dgm:cxn modelId="{DB5E362D-CC7D-460D-8E52-37B7D0DC4018}" type="presOf" srcId="{6FE4A60C-87FF-4397-BBEE-980373A7B6F8}" destId="{7AF15969-8ADD-4372-8899-A40D6234D65E}" srcOrd="0" destOrd="0" presId="urn:microsoft.com/office/officeart/2008/layout/LinedList"/>
    <dgm:cxn modelId="{776D370D-89F7-4581-A92B-2FA1E7357797}" srcId="{6D57C016-4B01-4572-9062-1E6E6B9A9B37}" destId="{6FE4A60C-87FF-4397-BBEE-980373A7B6F8}" srcOrd="0" destOrd="0" parTransId="{ABBF0118-05AA-4EF0-A52F-EEE69100E4A1}" sibTransId="{2839B65B-B120-4D59-90A8-BD6C7A88C37B}"/>
    <dgm:cxn modelId="{55A97ACA-6AC5-4FC7-A3D0-603C05737E02}" srcId="{6D57C016-4B01-4572-9062-1E6E6B9A9B37}" destId="{7CE04A19-F66F-4747-BF1A-EE341712CD53}" srcOrd="2" destOrd="0" parTransId="{E291FC9D-95B0-49E1-AA66-E56669BAA730}" sibTransId="{201154B5-9EC1-40E9-8DBB-3CFF05BEB521}"/>
    <dgm:cxn modelId="{170C497D-B9C2-4ADA-9B61-93F64C3CBC3B}" srcId="{150956D4-2C0F-48D3-A5ED-E1979F74CBF3}" destId="{6D57C016-4B01-4572-9062-1E6E6B9A9B37}" srcOrd="0" destOrd="0" parTransId="{FE9B6047-6EAD-4474-A381-EC6D5835BAB1}" sibTransId="{38E305C3-EE42-4EB2-97C6-2BCBEAF3E88C}"/>
    <dgm:cxn modelId="{AFBFB9CF-9E40-43A8-A2C0-6B9A2506EC87}" srcId="{6D57C016-4B01-4572-9062-1E6E6B9A9B37}" destId="{9A6F57D2-2254-4F57-B803-7EB2C7B2B8CF}" srcOrd="1" destOrd="0" parTransId="{70D9D644-08A6-440D-8E64-F0D45171830C}" sibTransId="{42D146F7-17FF-4C4A-9D03-375E156FE15E}"/>
    <dgm:cxn modelId="{8176EB4E-F1BA-4E1E-A39A-8C12D9C518EF}" type="presOf" srcId="{6D57C016-4B01-4572-9062-1E6E6B9A9B37}" destId="{861ED9CE-7595-4571-BDB9-8E57461B0271}" srcOrd="0" destOrd="0" presId="urn:microsoft.com/office/officeart/2008/layout/LinedList"/>
    <dgm:cxn modelId="{F4547C06-2CF9-4370-B65A-75AB3B2F7929}" type="presOf" srcId="{150956D4-2C0F-48D3-A5ED-E1979F74CBF3}" destId="{DC8E8718-1062-4A07-9E1C-B1D3F40A5897}" srcOrd="0" destOrd="0" presId="urn:microsoft.com/office/officeart/2008/layout/LinedList"/>
    <dgm:cxn modelId="{9D817437-4142-42F4-9AF3-EB6F11BF0C44}" type="presOf" srcId="{7CE04A19-F66F-4747-BF1A-EE341712CD53}" destId="{2EEB1F3A-5606-4A92-84FD-FCBAD343AE13}" srcOrd="0" destOrd="0" presId="urn:microsoft.com/office/officeart/2008/layout/LinedList"/>
    <dgm:cxn modelId="{10701532-E529-4996-9371-42BA1E535860}" type="presOf" srcId="{9A6F57D2-2254-4F57-B803-7EB2C7B2B8CF}" destId="{69471B05-D8FE-47A4-82F5-FA7D94AD40E4}" srcOrd="0" destOrd="0" presId="urn:microsoft.com/office/officeart/2008/layout/LinedList"/>
    <dgm:cxn modelId="{2CB26880-8502-457A-963F-BE9D4D7F662D}" type="presOf" srcId="{89C94DA7-7898-4454-AE9B-19F1FFD9ECC0}" destId="{78273FD0-8C2B-4F6A-A242-98EAB5ED210E}" srcOrd="0" destOrd="0" presId="urn:microsoft.com/office/officeart/2008/layout/LinedList"/>
    <dgm:cxn modelId="{D07E9103-2240-4FA2-ADA8-D1E1E031D6A0}" srcId="{6D57C016-4B01-4572-9062-1E6E6B9A9B37}" destId="{89C94DA7-7898-4454-AE9B-19F1FFD9ECC0}" srcOrd="3" destOrd="0" parTransId="{10568DBC-2EA2-4225-9250-48AD817B8594}" sibTransId="{43745E4A-0E0A-4103-AA12-255AAEB1584C}"/>
    <dgm:cxn modelId="{E506BC01-EFD6-4A2A-A23C-661856DED15D}" type="presParOf" srcId="{DC8E8718-1062-4A07-9E1C-B1D3F40A5897}" destId="{3804ECB5-9E1E-454D-BFC8-5D0F2330118E}" srcOrd="0" destOrd="0" presId="urn:microsoft.com/office/officeart/2008/layout/LinedList"/>
    <dgm:cxn modelId="{ACCF6579-5602-4FB0-99D6-920ED50A41CC}" type="presParOf" srcId="{DC8E8718-1062-4A07-9E1C-B1D3F40A5897}" destId="{593FC16E-2B11-40F4-AEF0-653C9A22D052}" srcOrd="1" destOrd="0" presId="urn:microsoft.com/office/officeart/2008/layout/LinedList"/>
    <dgm:cxn modelId="{924CF888-6EFE-408C-B2EB-2E419A5F7CF1}" type="presParOf" srcId="{593FC16E-2B11-40F4-AEF0-653C9A22D052}" destId="{861ED9CE-7595-4571-BDB9-8E57461B0271}" srcOrd="0" destOrd="0" presId="urn:microsoft.com/office/officeart/2008/layout/LinedList"/>
    <dgm:cxn modelId="{3CDB394A-8C22-4D83-9B3D-84C56333DB5D}" type="presParOf" srcId="{593FC16E-2B11-40F4-AEF0-653C9A22D052}" destId="{873244D2-F198-4A97-8D5D-CA5DE032A3FC}" srcOrd="1" destOrd="0" presId="urn:microsoft.com/office/officeart/2008/layout/LinedList"/>
    <dgm:cxn modelId="{99AE9BFD-9021-4443-AE89-102A17B29BA2}" type="presParOf" srcId="{873244D2-F198-4A97-8D5D-CA5DE032A3FC}" destId="{4990F4F5-0FC6-40E8-B95A-CDB3D5A66543}" srcOrd="0" destOrd="0" presId="urn:microsoft.com/office/officeart/2008/layout/LinedList"/>
    <dgm:cxn modelId="{2582440D-6E55-4AAB-A916-6BEB16A1B35B}" type="presParOf" srcId="{873244D2-F198-4A97-8D5D-CA5DE032A3FC}" destId="{1E1AAB5E-84FF-4067-995E-F3E7E107E224}" srcOrd="1" destOrd="0" presId="urn:microsoft.com/office/officeart/2008/layout/LinedList"/>
    <dgm:cxn modelId="{40683B19-1C2B-4A14-AA03-1CE76E3B00F7}" type="presParOf" srcId="{1E1AAB5E-84FF-4067-995E-F3E7E107E224}" destId="{DE1156F3-A6F4-468F-B88A-894AC0B11C18}" srcOrd="0" destOrd="0" presId="urn:microsoft.com/office/officeart/2008/layout/LinedList"/>
    <dgm:cxn modelId="{FB2956E0-3C4D-4B38-85C5-68C01C565D5A}" type="presParOf" srcId="{1E1AAB5E-84FF-4067-995E-F3E7E107E224}" destId="{7AF15969-8ADD-4372-8899-A40D6234D65E}" srcOrd="1" destOrd="0" presId="urn:microsoft.com/office/officeart/2008/layout/LinedList"/>
    <dgm:cxn modelId="{34AFE265-000D-41C3-BBB1-C843619807E6}" type="presParOf" srcId="{1E1AAB5E-84FF-4067-995E-F3E7E107E224}" destId="{61441A24-7A73-4267-B429-DD2E43BAE18C}" srcOrd="2" destOrd="0" presId="urn:microsoft.com/office/officeart/2008/layout/LinedList"/>
    <dgm:cxn modelId="{29296CDB-0FFE-47CA-B9FD-1B6492464DED}" type="presParOf" srcId="{873244D2-F198-4A97-8D5D-CA5DE032A3FC}" destId="{EC0F6753-A6EC-4883-85B0-B31579E994D9}" srcOrd="2" destOrd="0" presId="urn:microsoft.com/office/officeart/2008/layout/LinedList"/>
    <dgm:cxn modelId="{9AA24419-DB38-4713-8D6E-8D6AD8FD8BF8}" type="presParOf" srcId="{873244D2-F198-4A97-8D5D-CA5DE032A3FC}" destId="{790ADB6B-65B1-4EDD-9913-D2894CA5C26B}" srcOrd="3" destOrd="0" presId="urn:microsoft.com/office/officeart/2008/layout/LinedList"/>
    <dgm:cxn modelId="{065934C7-3E0F-48C2-8088-3B61223190E6}" type="presParOf" srcId="{873244D2-F198-4A97-8D5D-CA5DE032A3FC}" destId="{EE629DD0-F8BD-4E96-AAC1-29763FDE6754}" srcOrd="4" destOrd="0" presId="urn:microsoft.com/office/officeart/2008/layout/LinedList"/>
    <dgm:cxn modelId="{CD827F59-3471-40E0-BFD2-23078591FD3F}" type="presParOf" srcId="{EE629DD0-F8BD-4E96-AAC1-29763FDE6754}" destId="{D881B005-B6F4-475A-9B68-7DC2423CB39E}" srcOrd="0" destOrd="0" presId="urn:microsoft.com/office/officeart/2008/layout/LinedList"/>
    <dgm:cxn modelId="{8BCFEA02-CB72-47C1-827B-CF502CC20227}" type="presParOf" srcId="{EE629DD0-F8BD-4E96-AAC1-29763FDE6754}" destId="{69471B05-D8FE-47A4-82F5-FA7D94AD40E4}" srcOrd="1" destOrd="0" presId="urn:microsoft.com/office/officeart/2008/layout/LinedList"/>
    <dgm:cxn modelId="{E1AA8082-5DE4-4FD9-8D60-F5C91E1AEE05}" type="presParOf" srcId="{EE629DD0-F8BD-4E96-AAC1-29763FDE6754}" destId="{9B978416-5989-4CE6-B2E9-1A62E6C855B6}" srcOrd="2" destOrd="0" presId="urn:microsoft.com/office/officeart/2008/layout/LinedList"/>
    <dgm:cxn modelId="{A5FD15F3-CB94-4FF9-B8FA-D1B52BB87E66}" type="presParOf" srcId="{873244D2-F198-4A97-8D5D-CA5DE032A3FC}" destId="{FCCE432B-506F-42C0-8786-5FEA7DBAC06B}" srcOrd="5" destOrd="0" presId="urn:microsoft.com/office/officeart/2008/layout/LinedList"/>
    <dgm:cxn modelId="{189A2EF0-8861-4E20-800B-17FF92BF637B}" type="presParOf" srcId="{873244D2-F198-4A97-8D5D-CA5DE032A3FC}" destId="{0FAFAC5C-D22D-43BC-B11C-03DA313DD2FB}" srcOrd="6" destOrd="0" presId="urn:microsoft.com/office/officeart/2008/layout/LinedList"/>
    <dgm:cxn modelId="{D34E8F6B-5AA4-46AB-AB3D-B1F7639A88F8}" type="presParOf" srcId="{873244D2-F198-4A97-8D5D-CA5DE032A3FC}" destId="{08524DDC-3F1C-4291-B05B-7764A8B23C51}" srcOrd="7" destOrd="0" presId="urn:microsoft.com/office/officeart/2008/layout/LinedList"/>
    <dgm:cxn modelId="{43F8FAFA-C6BB-4DE3-92E9-D1689F6A1C21}" type="presParOf" srcId="{08524DDC-3F1C-4291-B05B-7764A8B23C51}" destId="{89A09159-C644-4EAD-98A9-0D115A2FE578}" srcOrd="0" destOrd="0" presId="urn:microsoft.com/office/officeart/2008/layout/LinedList"/>
    <dgm:cxn modelId="{10AF5966-5D3F-4853-A8D9-9284EABF6A41}" type="presParOf" srcId="{08524DDC-3F1C-4291-B05B-7764A8B23C51}" destId="{2EEB1F3A-5606-4A92-84FD-FCBAD343AE13}" srcOrd="1" destOrd="0" presId="urn:microsoft.com/office/officeart/2008/layout/LinedList"/>
    <dgm:cxn modelId="{EBB66378-0F58-4FEB-973E-DF11B4EDE96D}" type="presParOf" srcId="{08524DDC-3F1C-4291-B05B-7764A8B23C51}" destId="{7F0A09ED-4669-4478-8850-364B89718B8F}" srcOrd="2" destOrd="0" presId="urn:microsoft.com/office/officeart/2008/layout/LinedList"/>
    <dgm:cxn modelId="{4DF833BF-588A-4F87-BF3F-133776BEF0C6}" type="presParOf" srcId="{873244D2-F198-4A97-8D5D-CA5DE032A3FC}" destId="{DD8D0922-356D-4B22-941A-FF7346DF5EE4}" srcOrd="8" destOrd="0" presId="urn:microsoft.com/office/officeart/2008/layout/LinedList"/>
    <dgm:cxn modelId="{1422E63B-C783-4FFC-AF5D-8912951F8799}" type="presParOf" srcId="{873244D2-F198-4A97-8D5D-CA5DE032A3FC}" destId="{94250701-F3FC-4106-B2AC-B24B69391CA9}" srcOrd="9" destOrd="0" presId="urn:microsoft.com/office/officeart/2008/layout/LinedList"/>
    <dgm:cxn modelId="{0AD7F18F-38C7-45F4-B333-ECC1DCF3EB47}" type="presParOf" srcId="{873244D2-F198-4A97-8D5D-CA5DE032A3FC}" destId="{28AF40D5-3BA3-45E1-8A12-F766063A166D}" srcOrd="10" destOrd="0" presId="urn:microsoft.com/office/officeart/2008/layout/LinedList"/>
    <dgm:cxn modelId="{24354B8E-9050-4441-A8A1-C32914EF553B}" type="presParOf" srcId="{28AF40D5-3BA3-45E1-8A12-F766063A166D}" destId="{F1F84BBF-BEAF-494E-9E50-C77F7779BF22}" srcOrd="0" destOrd="0" presId="urn:microsoft.com/office/officeart/2008/layout/LinedList"/>
    <dgm:cxn modelId="{6B9886DE-5700-4C4F-957E-6321BDD16A01}" type="presParOf" srcId="{28AF40D5-3BA3-45E1-8A12-F766063A166D}" destId="{78273FD0-8C2B-4F6A-A242-98EAB5ED210E}" srcOrd="1" destOrd="0" presId="urn:microsoft.com/office/officeart/2008/layout/LinedList"/>
    <dgm:cxn modelId="{EA19BFD6-9E59-41A0-9F38-66DD23C3F636}" type="presParOf" srcId="{28AF40D5-3BA3-45E1-8A12-F766063A166D}" destId="{D4F94CC3-AB82-49C5-83E3-36EDA695B949}" srcOrd="2" destOrd="0" presId="urn:microsoft.com/office/officeart/2008/layout/LinedList"/>
    <dgm:cxn modelId="{59499068-BE30-4086-AF37-5AF5EE440F33}" type="presParOf" srcId="{873244D2-F198-4A97-8D5D-CA5DE032A3FC}" destId="{171AC4D7-DA05-4BE7-A5DC-A9BC9987F297}" srcOrd="11" destOrd="0" presId="urn:microsoft.com/office/officeart/2008/layout/LinedList"/>
    <dgm:cxn modelId="{16C3E917-20F5-49C9-894A-13C2EA8A88E5}" type="presParOf" srcId="{873244D2-F198-4A97-8D5D-CA5DE032A3FC}" destId="{D330F99B-2E4F-4B68-84AD-E6A69504EC5F}" srcOrd="12" destOrd="0" presId="urn:microsoft.com/office/officeart/2008/layout/LinedList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77648-051C-4529-A03E-015FDECDA36E}" type="datetimeFigureOut">
              <a:rPr lang="fr-FR" smtClean="0"/>
              <a:pPr/>
              <a:t>01/04/2020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F866C-27E0-459B-B8DA-2E514DB66BB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77648-051C-4529-A03E-015FDECDA36E}" type="datetimeFigureOut">
              <a:rPr lang="fr-FR" smtClean="0"/>
              <a:pPr/>
              <a:t>01/04/2020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F866C-27E0-459B-B8DA-2E514DB66BB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77648-051C-4529-A03E-015FDECDA36E}" type="datetimeFigureOut">
              <a:rPr lang="fr-FR" smtClean="0"/>
              <a:pPr/>
              <a:t>01/04/2020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F866C-27E0-459B-B8DA-2E514DB66BB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77648-051C-4529-A03E-015FDECDA36E}" type="datetimeFigureOut">
              <a:rPr lang="fr-FR" smtClean="0"/>
              <a:pPr/>
              <a:t>01/04/2020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F866C-27E0-459B-B8DA-2E514DB66BB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77648-051C-4529-A03E-015FDECDA36E}" type="datetimeFigureOut">
              <a:rPr lang="fr-FR" smtClean="0"/>
              <a:pPr/>
              <a:t>01/04/2020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F866C-27E0-459B-B8DA-2E514DB66BB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77648-051C-4529-A03E-015FDECDA36E}" type="datetimeFigureOut">
              <a:rPr lang="fr-FR" smtClean="0"/>
              <a:pPr/>
              <a:t>01/04/2020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F866C-27E0-459B-B8DA-2E514DB66BB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77648-051C-4529-A03E-015FDECDA36E}" type="datetimeFigureOut">
              <a:rPr lang="fr-FR" smtClean="0"/>
              <a:pPr/>
              <a:t>01/04/2020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F866C-27E0-459B-B8DA-2E514DB66BB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77648-051C-4529-A03E-015FDECDA36E}" type="datetimeFigureOut">
              <a:rPr lang="fr-FR" smtClean="0"/>
              <a:pPr/>
              <a:t>01/04/2020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F866C-27E0-459B-B8DA-2E514DB66BB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77648-051C-4529-A03E-015FDECDA36E}" type="datetimeFigureOut">
              <a:rPr lang="fr-FR" smtClean="0"/>
              <a:pPr/>
              <a:t>01/04/2020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F866C-27E0-459B-B8DA-2E514DB66BB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77648-051C-4529-A03E-015FDECDA36E}" type="datetimeFigureOut">
              <a:rPr lang="fr-FR" smtClean="0"/>
              <a:pPr/>
              <a:t>01/04/2020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F866C-27E0-459B-B8DA-2E514DB66BB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77648-051C-4529-A03E-015FDECDA36E}" type="datetimeFigureOut">
              <a:rPr lang="fr-FR" smtClean="0"/>
              <a:pPr/>
              <a:t>01/04/2020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F866C-27E0-459B-B8DA-2E514DB66BB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E77648-051C-4529-A03E-015FDECDA36E}" type="datetimeFigureOut">
              <a:rPr lang="fr-FR" smtClean="0"/>
              <a:pPr/>
              <a:t>01/04/2020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F866C-27E0-459B-B8DA-2E514DB66BB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sz="6000" dirty="0" smtClean="0"/>
              <a:t>L’ECLAMPSIE</a:t>
            </a:r>
            <a:br>
              <a:rPr lang="fr-FR" sz="6000" dirty="0" smtClean="0"/>
            </a:br>
            <a:r>
              <a:rPr lang="fr-FR" sz="3100" dirty="0" smtClean="0"/>
              <a:t>PR Y.DJABRI</a:t>
            </a:r>
            <a:endParaRPr lang="fr-FR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Diagnostic positif </a:t>
            </a:r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251520" y="1364145"/>
            <a:ext cx="836684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800" b="1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1. Les examens complémentaires</a:t>
            </a:r>
            <a:endParaRPr lang="fr-FR" sz="2800" b="1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899592" y="2308230"/>
            <a:ext cx="4824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1- Bilan fœtal </a:t>
            </a:r>
            <a:endParaRPr lang="fr-FR" sz="2400" b="1" dirty="0"/>
          </a:p>
        </p:txBody>
      </p:sp>
      <p:sp>
        <p:nvSpPr>
          <p:cNvPr id="14" name="Espace réservé du contenu 2"/>
          <p:cNvSpPr>
            <a:spLocks noGrp="1"/>
          </p:cNvSpPr>
          <p:nvPr>
            <p:ph idx="1"/>
          </p:nvPr>
        </p:nvSpPr>
        <p:spPr>
          <a:xfrm>
            <a:off x="1187624" y="2996952"/>
            <a:ext cx="7242028" cy="324036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buFont typeface="Wingdings" pitchFamily="2" charset="2"/>
              <a:buChar char="Ø"/>
            </a:pPr>
            <a:r>
              <a:rPr lang="fr-FR" sz="2400" kern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Enregistrement du rythme cardiaque fœtal. </a:t>
            </a:r>
          </a:p>
          <a:p>
            <a:pPr>
              <a:buFont typeface="Wingdings" pitchFamily="2" charset="2"/>
              <a:buChar char="Ø"/>
            </a:pPr>
            <a:r>
              <a:rPr lang="fr-FR" sz="2400" kern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Echographie obstétricale. </a:t>
            </a:r>
          </a:p>
          <a:p>
            <a:pPr>
              <a:buFont typeface="Wingdings" pitchFamily="2" charset="2"/>
              <a:buChar char="Ø"/>
            </a:pPr>
            <a:r>
              <a:rPr lang="fr-FR" sz="2400" kern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Vélocimétrie doppler :</a:t>
            </a:r>
          </a:p>
          <a:p>
            <a:pPr marL="0" indent="0">
              <a:buNone/>
            </a:pPr>
            <a:r>
              <a:rPr lang="fr-FR" sz="2400" kern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			Doppler utérin.</a:t>
            </a:r>
          </a:p>
          <a:p>
            <a:pPr marL="0" indent="0">
              <a:buNone/>
            </a:pPr>
            <a:r>
              <a:rPr lang="fr-FR" sz="2400" kern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		  	Doppler ombilical</a:t>
            </a:r>
          </a:p>
        </p:txBody>
      </p:sp>
    </p:spTree>
    <p:extLst>
      <p:ext uri="{BB962C8B-B14F-4D97-AF65-F5344CB8AC3E}">
        <p14:creationId xmlns:p14="http://schemas.microsoft.com/office/powerpoint/2010/main" xmlns="" val="23609922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5616624" cy="1143000"/>
          </a:xfrm>
        </p:spPr>
        <p:txBody>
          <a:bodyPr/>
          <a:lstStyle/>
          <a:p>
            <a:r>
              <a:rPr lang="fr-FR" dirty="0" smtClean="0"/>
              <a:t>Dg différentiel  </a:t>
            </a:r>
            <a:endParaRPr lang="fr-FR" dirty="0"/>
          </a:p>
        </p:txBody>
      </p:sp>
      <p:sp>
        <p:nvSpPr>
          <p:cNvPr id="7" name="Forme libre 6"/>
          <p:cNvSpPr/>
          <p:nvPr/>
        </p:nvSpPr>
        <p:spPr>
          <a:xfrm>
            <a:off x="611560" y="1834151"/>
            <a:ext cx="7776864" cy="538200"/>
          </a:xfrm>
          <a:custGeom>
            <a:avLst/>
            <a:gdLst>
              <a:gd name="connsiteX0" fmla="*/ 0 w 7776864"/>
              <a:gd name="connsiteY0" fmla="*/ 89702 h 538200"/>
              <a:gd name="connsiteX1" fmla="*/ 89702 w 7776864"/>
              <a:gd name="connsiteY1" fmla="*/ 0 h 538200"/>
              <a:gd name="connsiteX2" fmla="*/ 7687162 w 7776864"/>
              <a:gd name="connsiteY2" fmla="*/ 0 h 538200"/>
              <a:gd name="connsiteX3" fmla="*/ 7776864 w 7776864"/>
              <a:gd name="connsiteY3" fmla="*/ 89702 h 538200"/>
              <a:gd name="connsiteX4" fmla="*/ 7776864 w 7776864"/>
              <a:gd name="connsiteY4" fmla="*/ 448498 h 538200"/>
              <a:gd name="connsiteX5" fmla="*/ 7687162 w 7776864"/>
              <a:gd name="connsiteY5" fmla="*/ 538200 h 538200"/>
              <a:gd name="connsiteX6" fmla="*/ 89702 w 7776864"/>
              <a:gd name="connsiteY6" fmla="*/ 538200 h 538200"/>
              <a:gd name="connsiteX7" fmla="*/ 0 w 7776864"/>
              <a:gd name="connsiteY7" fmla="*/ 448498 h 538200"/>
              <a:gd name="connsiteX8" fmla="*/ 0 w 7776864"/>
              <a:gd name="connsiteY8" fmla="*/ 89702 h 538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6864" h="538200">
                <a:moveTo>
                  <a:pt x="0" y="89702"/>
                </a:moveTo>
                <a:cubicBezTo>
                  <a:pt x="0" y="40161"/>
                  <a:pt x="40161" y="0"/>
                  <a:pt x="89702" y="0"/>
                </a:cubicBezTo>
                <a:lnTo>
                  <a:pt x="7687162" y="0"/>
                </a:lnTo>
                <a:cubicBezTo>
                  <a:pt x="7736703" y="0"/>
                  <a:pt x="7776864" y="40161"/>
                  <a:pt x="7776864" y="89702"/>
                </a:cubicBezTo>
                <a:lnTo>
                  <a:pt x="7776864" y="448498"/>
                </a:lnTo>
                <a:cubicBezTo>
                  <a:pt x="7776864" y="498039"/>
                  <a:pt x="7736703" y="538200"/>
                  <a:pt x="7687162" y="538200"/>
                </a:cubicBezTo>
                <a:lnTo>
                  <a:pt x="89702" y="538200"/>
                </a:lnTo>
                <a:cubicBezTo>
                  <a:pt x="40161" y="538200"/>
                  <a:pt x="0" y="498039"/>
                  <a:pt x="0" y="448498"/>
                </a:cubicBezTo>
                <a:lnTo>
                  <a:pt x="0" y="89702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3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3903" tIns="113903" rIns="113903" bIns="113903" numCol="1" spcCol="1270" anchor="ctr" anchorCtr="0">
            <a:noAutofit/>
          </a:bodyPr>
          <a:lstStyle/>
          <a:p>
            <a:pPr lvl="0" algn="l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2300" b="1" kern="1200" dirty="0" smtClean="0">
                <a:solidFill>
                  <a:srgbClr val="000000"/>
                </a:solidFill>
              </a:rPr>
              <a:t>L’épilepsie et les manifestations hystériques.</a:t>
            </a:r>
            <a:endParaRPr lang="fr-FR" sz="2300" b="1" kern="1200" dirty="0">
              <a:solidFill>
                <a:srgbClr val="000000"/>
              </a:solidFill>
            </a:endParaRPr>
          </a:p>
        </p:txBody>
      </p:sp>
      <p:sp>
        <p:nvSpPr>
          <p:cNvPr id="8" name="Forme libre 7"/>
          <p:cNvSpPr/>
          <p:nvPr/>
        </p:nvSpPr>
        <p:spPr>
          <a:xfrm>
            <a:off x="611560" y="2438591"/>
            <a:ext cx="7776864" cy="538200"/>
          </a:xfrm>
          <a:custGeom>
            <a:avLst/>
            <a:gdLst>
              <a:gd name="connsiteX0" fmla="*/ 0 w 7776864"/>
              <a:gd name="connsiteY0" fmla="*/ 89702 h 538200"/>
              <a:gd name="connsiteX1" fmla="*/ 89702 w 7776864"/>
              <a:gd name="connsiteY1" fmla="*/ 0 h 538200"/>
              <a:gd name="connsiteX2" fmla="*/ 7687162 w 7776864"/>
              <a:gd name="connsiteY2" fmla="*/ 0 h 538200"/>
              <a:gd name="connsiteX3" fmla="*/ 7776864 w 7776864"/>
              <a:gd name="connsiteY3" fmla="*/ 89702 h 538200"/>
              <a:gd name="connsiteX4" fmla="*/ 7776864 w 7776864"/>
              <a:gd name="connsiteY4" fmla="*/ 448498 h 538200"/>
              <a:gd name="connsiteX5" fmla="*/ 7687162 w 7776864"/>
              <a:gd name="connsiteY5" fmla="*/ 538200 h 538200"/>
              <a:gd name="connsiteX6" fmla="*/ 89702 w 7776864"/>
              <a:gd name="connsiteY6" fmla="*/ 538200 h 538200"/>
              <a:gd name="connsiteX7" fmla="*/ 0 w 7776864"/>
              <a:gd name="connsiteY7" fmla="*/ 448498 h 538200"/>
              <a:gd name="connsiteX8" fmla="*/ 0 w 7776864"/>
              <a:gd name="connsiteY8" fmla="*/ 89702 h 538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6864" h="538200">
                <a:moveTo>
                  <a:pt x="0" y="89702"/>
                </a:moveTo>
                <a:cubicBezTo>
                  <a:pt x="0" y="40161"/>
                  <a:pt x="40161" y="0"/>
                  <a:pt x="89702" y="0"/>
                </a:cubicBezTo>
                <a:lnTo>
                  <a:pt x="7687162" y="0"/>
                </a:lnTo>
                <a:cubicBezTo>
                  <a:pt x="7736703" y="0"/>
                  <a:pt x="7776864" y="40161"/>
                  <a:pt x="7776864" y="89702"/>
                </a:cubicBezTo>
                <a:lnTo>
                  <a:pt x="7776864" y="448498"/>
                </a:lnTo>
                <a:cubicBezTo>
                  <a:pt x="7776864" y="498039"/>
                  <a:pt x="7736703" y="538200"/>
                  <a:pt x="7687162" y="538200"/>
                </a:cubicBezTo>
                <a:lnTo>
                  <a:pt x="89702" y="538200"/>
                </a:lnTo>
                <a:cubicBezTo>
                  <a:pt x="40161" y="538200"/>
                  <a:pt x="0" y="498039"/>
                  <a:pt x="0" y="448498"/>
                </a:cubicBezTo>
                <a:lnTo>
                  <a:pt x="0" y="89702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1931551"/>
              <a:satOff val="4598"/>
              <a:lumOff val="-6275"/>
              <a:alphaOff val="0"/>
            </a:schemeClr>
          </a:fillRef>
          <a:effectRef idx="3">
            <a:schemeClr val="accent5">
              <a:hueOff val="1931551"/>
              <a:satOff val="4598"/>
              <a:lumOff val="-6275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3903" tIns="113903" rIns="113903" bIns="113903" numCol="1" spcCol="1270" anchor="ctr" anchorCtr="0">
            <a:noAutofit/>
          </a:bodyPr>
          <a:lstStyle/>
          <a:p>
            <a:pPr lvl="0" algn="l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2300" b="1" kern="1200" dirty="0" smtClean="0">
                <a:solidFill>
                  <a:srgbClr val="000000"/>
                </a:solidFill>
              </a:rPr>
              <a:t>Les causes vasculaires comme:</a:t>
            </a:r>
            <a:endParaRPr lang="fr-FR" sz="2300" b="1" kern="1200" dirty="0">
              <a:solidFill>
                <a:srgbClr val="000000"/>
              </a:solidFill>
            </a:endParaRPr>
          </a:p>
        </p:txBody>
      </p:sp>
      <p:sp>
        <p:nvSpPr>
          <p:cNvPr id="9" name="Forme libre 8"/>
          <p:cNvSpPr/>
          <p:nvPr/>
        </p:nvSpPr>
        <p:spPr>
          <a:xfrm>
            <a:off x="611560" y="2976791"/>
            <a:ext cx="7776864" cy="1452105"/>
          </a:xfrm>
          <a:custGeom>
            <a:avLst/>
            <a:gdLst>
              <a:gd name="connsiteX0" fmla="*/ 0 w 7776864"/>
              <a:gd name="connsiteY0" fmla="*/ 0 h 1452105"/>
              <a:gd name="connsiteX1" fmla="*/ 7776864 w 7776864"/>
              <a:gd name="connsiteY1" fmla="*/ 0 h 1452105"/>
              <a:gd name="connsiteX2" fmla="*/ 7776864 w 7776864"/>
              <a:gd name="connsiteY2" fmla="*/ 1452105 h 1452105"/>
              <a:gd name="connsiteX3" fmla="*/ 0 w 7776864"/>
              <a:gd name="connsiteY3" fmla="*/ 1452105 h 1452105"/>
              <a:gd name="connsiteX4" fmla="*/ 0 w 7776864"/>
              <a:gd name="connsiteY4" fmla="*/ 0 h 1452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6864" h="1452105">
                <a:moveTo>
                  <a:pt x="0" y="0"/>
                </a:moveTo>
                <a:lnTo>
                  <a:pt x="7776864" y="0"/>
                </a:lnTo>
                <a:lnTo>
                  <a:pt x="7776864" y="1452105"/>
                </a:lnTo>
                <a:lnTo>
                  <a:pt x="0" y="145210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46915" tIns="29210" rIns="163576" bIns="29210" numCol="1" spcCol="1270" anchor="t" anchorCtr="0">
            <a:noAutofit/>
          </a:bodyPr>
          <a:lstStyle/>
          <a:p>
            <a:pPr marL="171450" lvl="1" indent="-171450" algn="l" defTabSz="8001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fr-FR" sz="1800" b="1" kern="1200" dirty="0" smtClean="0">
                <a:solidFill>
                  <a:srgbClr val="000000"/>
                </a:solidFill>
              </a:rPr>
              <a:t>Les AVC ischémiques.</a:t>
            </a:r>
            <a:endParaRPr lang="fr-FR" sz="1800" b="1" kern="1200" dirty="0">
              <a:solidFill>
                <a:srgbClr val="000000"/>
              </a:solidFill>
            </a:endParaRPr>
          </a:p>
          <a:p>
            <a:pPr marL="171450" lvl="1" indent="-171450" algn="l" defTabSz="8001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fr-FR" sz="1800" b="1" kern="1200" dirty="0" smtClean="0">
                <a:solidFill>
                  <a:srgbClr val="000000"/>
                </a:solidFill>
              </a:rPr>
              <a:t>La thrombose veineuse cérébrale.</a:t>
            </a:r>
            <a:endParaRPr lang="fr-FR" sz="1800" b="1" kern="1200" dirty="0">
              <a:solidFill>
                <a:srgbClr val="000000"/>
              </a:solidFill>
            </a:endParaRPr>
          </a:p>
          <a:p>
            <a:pPr marL="171450" lvl="1" indent="-171450" algn="l" defTabSz="8001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fr-FR" sz="1800" b="1" kern="1200" dirty="0" smtClean="0">
                <a:solidFill>
                  <a:srgbClr val="000000"/>
                </a:solidFill>
              </a:rPr>
              <a:t>Les artérites inflammatoires.</a:t>
            </a:r>
            <a:endParaRPr lang="fr-FR" sz="1800" b="1" kern="1200" dirty="0">
              <a:solidFill>
                <a:srgbClr val="000000"/>
              </a:solidFill>
            </a:endParaRPr>
          </a:p>
          <a:p>
            <a:pPr marL="171450" lvl="1" indent="-171450" algn="l" defTabSz="8001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fr-FR" sz="1800" b="1" kern="1200" dirty="0" smtClean="0">
                <a:solidFill>
                  <a:srgbClr val="000000"/>
                </a:solidFill>
              </a:rPr>
              <a:t>Les malformations vasculaires cérébrales.</a:t>
            </a:r>
            <a:endParaRPr lang="fr-FR" sz="1800" b="1" kern="1200" dirty="0">
              <a:solidFill>
                <a:srgbClr val="000000"/>
              </a:solidFill>
            </a:endParaRPr>
          </a:p>
          <a:p>
            <a:pPr marL="171450" lvl="1" indent="-171450" algn="l" defTabSz="8001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endParaRPr lang="fr-FR" sz="1800" b="1" kern="1200" dirty="0">
              <a:solidFill>
                <a:srgbClr val="000000"/>
              </a:solidFill>
            </a:endParaRPr>
          </a:p>
        </p:txBody>
      </p:sp>
      <p:sp>
        <p:nvSpPr>
          <p:cNvPr id="10" name="Forme libre 9"/>
          <p:cNvSpPr/>
          <p:nvPr/>
        </p:nvSpPr>
        <p:spPr>
          <a:xfrm>
            <a:off x="611560" y="4428896"/>
            <a:ext cx="7776864" cy="538200"/>
          </a:xfrm>
          <a:custGeom>
            <a:avLst/>
            <a:gdLst>
              <a:gd name="connsiteX0" fmla="*/ 0 w 7776864"/>
              <a:gd name="connsiteY0" fmla="*/ 89702 h 538200"/>
              <a:gd name="connsiteX1" fmla="*/ 89702 w 7776864"/>
              <a:gd name="connsiteY1" fmla="*/ 0 h 538200"/>
              <a:gd name="connsiteX2" fmla="*/ 7687162 w 7776864"/>
              <a:gd name="connsiteY2" fmla="*/ 0 h 538200"/>
              <a:gd name="connsiteX3" fmla="*/ 7776864 w 7776864"/>
              <a:gd name="connsiteY3" fmla="*/ 89702 h 538200"/>
              <a:gd name="connsiteX4" fmla="*/ 7776864 w 7776864"/>
              <a:gd name="connsiteY4" fmla="*/ 448498 h 538200"/>
              <a:gd name="connsiteX5" fmla="*/ 7687162 w 7776864"/>
              <a:gd name="connsiteY5" fmla="*/ 538200 h 538200"/>
              <a:gd name="connsiteX6" fmla="*/ 89702 w 7776864"/>
              <a:gd name="connsiteY6" fmla="*/ 538200 h 538200"/>
              <a:gd name="connsiteX7" fmla="*/ 0 w 7776864"/>
              <a:gd name="connsiteY7" fmla="*/ 448498 h 538200"/>
              <a:gd name="connsiteX8" fmla="*/ 0 w 7776864"/>
              <a:gd name="connsiteY8" fmla="*/ 89702 h 538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6864" h="538200">
                <a:moveTo>
                  <a:pt x="0" y="89702"/>
                </a:moveTo>
                <a:cubicBezTo>
                  <a:pt x="0" y="40161"/>
                  <a:pt x="40161" y="0"/>
                  <a:pt x="89702" y="0"/>
                </a:cubicBezTo>
                <a:lnTo>
                  <a:pt x="7687162" y="0"/>
                </a:lnTo>
                <a:cubicBezTo>
                  <a:pt x="7736703" y="0"/>
                  <a:pt x="7776864" y="40161"/>
                  <a:pt x="7776864" y="89702"/>
                </a:cubicBezTo>
                <a:lnTo>
                  <a:pt x="7776864" y="448498"/>
                </a:lnTo>
                <a:cubicBezTo>
                  <a:pt x="7776864" y="498039"/>
                  <a:pt x="7736703" y="538200"/>
                  <a:pt x="7687162" y="538200"/>
                </a:cubicBezTo>
                <a:lnTo>
                  <a:pt x="89702" y="538200"/>
                </a:lnTo>
                <a:cubicBezTo>
                  <a:pt x="40161" y="538200"/>
                  <a:pt x="0" y="498039"/>
                  <a:pt x="0" y="448498"/>
                </a:cubicBezTo>
                <a:lnTo>
                  <a:pt x="0" y="89702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3863101"/>
              <a:satOff val="9197"/>
              <a:lumOff val="-12549"/>
              <a:alphaOff val="0"/>
            </a:schemeClr>
          </a:fillRef>
          <a:effectRef idx="3">
            <a:schemeClr val="accent5">
              <a:hueOff val="3863101"/>
              <a:satOff val="9197"/>
              <a:lumOff val="-12549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3903" tIns="113903" rIns="113903" bIns="113903" numCol="1" spcCol="1270" anchor="ctr" anchorCtr="0">
            <a:noAutofit/>
          </a:bodyPr>
          <a:lstStyle/>
          <a:p>
            <a:pPr lvl="0" algn="l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2300" b="1" kern="1200" dirty="0" smtClean="0">
                <a:solidFill>
                  <a:srgbClr val="000000"/>
                </a:solidFill>
              </a:rPr>
              <a:t>Troubles métabolique (hypoglycémie, hyponatrémie).</a:t>
            </a:r>
            <a:endParaRPr lang="fr-FR" sz="2300" b="1" kern="1200" dirty="0">
              <a:solidFill>
                <a:srgbClr val="000000"/>
              </a:solidFill>
            </a:endParaRPr>
          </a:p>
        </p:txBody>
      </p:sp>
      <p:sp>
        <p:nvSpPr>
          <p:cNvPr id="11" name="Forme libre 10"/>
          <p:cNvSpPr/>
          <p:nvPr/>
        </p:nvSpPr>
        <p:spPr>
          <a:xfrm>
            <a:off x="611560" y="5033336"/>
            <a:ext cx="7776864" cy="538200"/>
          </a:xfrm>
          <a:custGeom>
            <a:avLst/>
            <a:gdLst>
              <a:gd name="connsiteX0" fmla="*/ 0 w 7776864"/>
              <a:gd name="connsiteY0" fmla="*/ 89702 h 538200"/>
              <a:gd name="connsiteX1" fmla="*/ 89702 w 7776864"/>
              <a:gd name="connsiteY1" fmla="*/ 0 h 538200"/>
              <a:gd name="connsiteX2" fmla="*/ 7687162 w 7776864"/>
              <a:gd name="connsiteY2" fmla="*/ 0 h 538200"/>
              <a:gd name="connsiteX3" fmla="*/ 7776864 w 7776864"/>
              <a:gd name="connsiteY3" fmla="*/ 89702 h 538200"/>
              <a:gd name="connsiteX4" fmla="*/ 7776864 w 7776864"/>
              <a:gd name="connsiteY4" fmla="*/ 448498 h 538200"/>
              <a:gd name="connsiteX5" fmla="*/ 7687162 w 7776864"/>
              <a:gd name="connsiteY5" fmla="*/ 538200 h 538200"/>
              <a:gd name="connsiteX6" fmla="*/ 89702 w 7776864"/>
              <a:gd name="connsiteY6" fmla="*/ 538200 h 538200"/>
              <a:gd name="connsiteX7" fmla="*/ 0 w 7776864"/>
              <a:gd name="connsiteY7" fmla="*/ 448498 h 538200"/>
              <a:gd name="connsiteX8" fmla="*/ 0 w 7776864"/>
              <a:gd name="connsiteY8" fmla="*/ 89702 h 538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6864" h="538200">
                <a:moveTo>
                  <a:pt x="0" y="89702"/>
                </a:moveTo>
                <a:cubicBezTo>
                  <a:pt x="0" y="40161"/>
                  <a:pt x="40161" y="0"/>
                  <a:pt x="89702" y="0"/>
                </a:cubicBezTo>
                <a:lnTo>
                  <a:pt x="7687162" y="0"/>
                </a:lnTo>
                <a:cubicBezTo>
                  <a:pt x="7736703" y="0"/>
                  <a:pt x="7776864" y="40161"/>
                  <a:pt x="7776864" y="89702"/>
                </a:cubicBezTo>
                <a:lnTo>
                  <a:pt x="7776864" y="448498"/>
                </a:lnTo>
                <a:cubicBezTo>
                  <a:pt x="7776864" y="498039"/>
                  <a:pt x="7736703" y="538200"/>
                  <a:pt x="7687162" y="538200"/>
                </a:cubicBezTo>
                <a:lnTo>
                  <a:pt x="89702" y="538200"/>
                </a:lnTo>
                <a:cubicBezTo>
                  <a:pt x="40161" y="538200"/>
                  <a:pt x="0" y="498039"/>
                  <a:pt x="0" y="448498"/>
                </a:cubicBezTo>
                <a:lnTo>
                  <a:pt x="0" y="89702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5794652"/>
              <a:satOff val="13795"/>
              <a:lumOff val="-18824"/>
              <a:alphaOff val="0"/>
            </a:schemeClr>
          </a:fillRef>
          <a:effectRef idx="3">
            <a:schemeClr val="accent5">
              <a:hueOff val="5794652"/>
              <a:satOff val="13795"/>
              <a:lumOff val="-18824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3903" tIns="113903" rIns="113903" bIns="113903" numCol="1" spcCol="1270" anchor="ctr" anchorCtr="0">
            <a:noAutofit/>
          </a:bodyPr>
          <a:lstStyle/>
          <a:p>
            <a:pPr lvl="0" algn="l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2300" b="1" kern="1200" dirty="0" smtClean="0">
                <a:solidFill>
                  <a:srgbClr val="000000"/>
                </a:solidFill>
              </a:rPr>
              <a:t>Les atteintes infectieuses des SNC.</a:t>
            </a:r>
            <a:endParaRPr lang="fr-FR" sz="2300" b="1" kern="1200" dirty="0">
              <a:solidFill>
                <a:srgbClr val="000000"/>
              </a:solidFill>
            </a:endParaRPr>
          </a:p>
        </p:txBody>
      </p:sp>
      <p:sp>
        <p:nvSpPr>
          <p:cNvPr id="14" name="Forme libre 13"/>
          <p:cNvSpPr/>
          <p:nvPr/>
        </p:nvSpPr>
        <p:spPr>
          <a:xfrm>
            <a:off x="611560" y="5637776"/>
            <a:ext cx="7776864" cy="538200"/>
          </a:xfrm>
          <a:custGeom>
            <a:avLst/>
            <a:gdLst>
              <a:gd name="connsiteX0" fmla="*/ 0 w 7776864"/>
              <a:gd name="connsiteY0" fmla="*/ 89702 h 538200"/>
              <a:gd name="connsiteX1" fmla="*/ 89702 w 7776864"/>
              <a:gd name="connsiteY1" fmla="*/ 0 h 538200"/>
              <a:gd name="connsiteX2" fmla="*/ 7687162 w 7776864"/>
              <a:gd name="connsiteY2" fmla="*/ 0 h 538200"/>
              <a:gd name="connsiteX3" fmla="*/ 7776864 w 7776864"/>
              <a:gd name="connsiteY3" fmla="*/ 89702 h 538200"/>
              <a:gd name="connsiteX4" fmla="*/ 7776864 w 7776864"/>
              <a:gd name="connsiteY4" fmla="*/ 448498 h 538200"/>
              <a:gd name="connsiteX5" fmla="*/ 7687162 w 7776864"/>
              <a:gd name="connsiteY5" fmla="*/ 538200 h 538200"/>
              <a:gd name="connsiteX6" fmla="*/ 89702 w 7776864"/>
              <a:gd name="connsiteY6" fmla="*/ 538200 h 538200"/>
              <a:gd name="connsiteX7" fmla="*/ 0 w 7776864"/>
              <a:gd name="connsiteY7" fmla="*/ 448498 h 538200"/>
              <a:gd name="connsiteX8" fmla="*/ 0 w 7776864"/>
              <a:gd name="connsiteY8" fmla="*/ 89702 h 538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6864" h="538200">
                <a:moveTo>
                  <a:pt x="0" y="89702"/>
                </a:moveTo>
                <a:cubicBezTo>
                  <a:pt x="0" y="40161"/>
                  <a:pt x="40161" y="0"/>
                  <a:pt x="89702" y="0"/>
                </a:cubicBezTo>
                <a:lnTo>
                  <a:pt x="7687162" y="0"/>
                </a:lnTo>
                <a:cubicBezTo>
                  <a:pt x="7736703" y="0"/>
                  <a:pt x="7776864" y="40161"/>
                  <a:pt x="7776864" y="89702"/>
                </a:cubicBezTo>
                <a:lnTo>
                  <a:pt x="7776864" y="448498"/>
                </a:lnTo>
                <a:cubicBezTo>
                  <a:pt x="7776864" y="498039"/>
                  <a:pt x="7736703" y="538200"/>
                  <a:pt x="7687162" y="538200"/>
                </a:cubicBezTo>
                <a:lnTo>
                  <a:pt x="89702" y="538200"/>
                </a:lnTo>
                <a:cubicBezTo>
                  <a:pt x="40161" y="538200"/>
                  <a:pt x="0" y="498039"/>
                  <a:pt x="0" y="448498"/>
                </a:cubicBezTo>
                <a:lnTo>
                  <a:pt x="0" y="89702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7726202"/>
              <a:satOff val="18394"/>
              <a:lumOff val="-25098"/>
              <a:alphaOff val="0"/>
            </a:schemeClr>
          </a:fillRef>
          <a:effectRef idx="3">
            <a:schemeClr val="accent5">
              <a:hueOff val="7726202"/>
              <a:satOff val="18394"/>
              <a:lumOff val="-25098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3903" tIns="113903" rIns="113903" bIns="113903" numCol="1" spcCol="1270" anchor="ctr" anchorCtr="0">
            <a:noAutofit/>
          </a:bodyPr>
          <a:lstStyle/>
          <a:p>
            <a:pPr lvl="0" algn="l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2300" b="1" kern="1200" dirty="0" smtClean="0">
                <a:solidFill>
                  <a:srgbClr val="000000"/>
                </a:solidFill>
              </a:rPr>
              <a:t>Les tumeurs cérébrales.</a:t>
            </a:r>
            <a:endParaRPr lang="fr-FR" sz="2300" b="1" kern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6327501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Complications</a:t>
            </a:r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642910" y="1357298"/>
            <a:ext cx="737920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800" b="1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1. Complications maternelles</a:t>
            </a:r>
            <a:endParaRPr lang="fr-FR" sz="2800" b="1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4" name="Espace réservé du contenu 2"/>
          <p:cNvSpPr>
            <a:spLocks noGrp="1"/>
          </p:cNvSpPr>
          <p:nvPr>
            <p:ph idx="1"/>
          </p:nvPr>
        </p:nvSpPr>
        <p:spPr>
          <a:xfrm>
            <a:off x="467544" y="2071678"/>
            <a:ext cx="7920880" cy="4165634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400" b="1" kern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Complications neurologiques</a:t>
            </a:r>
            <a:r>
              <a:rPr lang="fr-FR" sz="2400" kern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: comme l’œdème cérébral ; les lésions cérébral ischémiques </a:t>
            </a:r>
          </a:p>
          <a:p>
            <a:pPr>
              <a:buFont typeface="Wingdings" pitchFamily="2" charset="2"/>
              <a:buChar char="Ø"/>
            </a:pPr>
            <a:r>
              <a:rPr lang="fr-FR" sz="2400" b="1" kern="1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Les complications hépatiques </a:t>
            </a:r>
            <a:r>
              <a:rPr lang="fr-FR" sz="2400" kern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: HELLP syndrome ; la stéatose hépatique et l’hématome sous capsulaire.</a:t>
            </a:r>
          </a:p>
          <a:p>
            <a:pPr>
              <a:buFont typeface="Wingdings" pitchFamily="2" charset="2"/>
              <a:buChar char="Ø"/>
            </a:pPr>
            <a:r>
              <a:rPr lang="fr-FR" sz="2400" b="1" kern="1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Les complications pulmonaires </a:t>
            </a:r>
            <a:r>
              <a:rPr lang="fr-FR" sz="2400" kern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: tell que l’OAP et la détresse respiratoire aiguë.</a:t>
            </a:r>
          </a:p>
          <a:p>
            <a:pPr>
              <a:buFont typeface="Wingdings" pitchFamily="2" charset="2"/>
              <a:buChar char="Ø"/>
            </a:pPr>
            <a:r>
              <a:rPr lang="fr-FR" sz="2400" b="1" kern="1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Hématome retro </a:t>
            </a:r>
            <a:r>
              <a:rPr lang="fr-FR" sz="2400" b="1" kern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placentaire.</a:t>
            </a:r>
            <a:endParaRPr lang="fr-FR" sz="2400" b="1" kern="12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77159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Complications</a:t>
            </a:r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285720" y="1428736"/>
            <a:ext cx="822289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6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2</a:t>
            </a:r>
            <a:r>
              <a:rPr lang="fr-FR" sz="3600" b="1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. Complications fœtales </a:t>
            </a:r>
            <a:endParaRPr lang="fr-FR" sz="3600" b="1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4" name="Espace réservé du contenu 2"/>
          <p:cNvSpPr>
            <a:spLocks noGrp="1"/>
          </p:cNvSpPr>
          <p:nvPr>
            <p:ph idx="1"/>
          </p:nvPr>
        </p:nvSpPr>
        <p:spPr>
          <a:xfrm>
            <a:off x="461458" y="2636912"/>
            <a:ext cx="7920880" cy="360040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>
              <a:buFont typeface="Wingdings" pitchFamily="2" charset="2"/>
              <a:buChar char="Ø"/>
            </a:pPr>
            <a:r>
              <a:rPr lang="fr-FR" sz="2400" b="1" kern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Retard de croissance intra utérin.</a:t>
            </a:r>
          </a:p>
          <a:p>
            <a:pPr>
              <a:buFont typeface="Wingdings" pitchFamily="2" charset="2"/>
              <a:buChar char="Ø"/>
            </a:pPr>
            <a:r>
              <a:rPr lang="fr-FR" sz="2400" b="1" kern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La souffrance fœtale aiguë.</a:t>
            </a:r>
          </a:p>
          <a:p>
            <a:pPr>
              <a:buFont typeface="Wingdings" pitchFamily="2" charset="2"/>
              <a:buChar char="Ø"/>
            </a:pPr>
            <a:r>
              <a:rPr lang="fr-FR" sz="2400" b="1" kern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Mort fœtal in utéro.</a:t>
            </a:r>
          </a:p>
          <a:p>
            <a:pPr>
              <a:buFont typeface="Wingdings" pitchFamily="2" charset="2"/>
              <a:buChar char="Ø"/>
            </a:pPr>
            <a:r>
              <a:rPr lang="fr-FR" sz="2400" b="1" kern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La prématurité.</a:t>
            </a:r>
          </a:p>
        </p:txBody>
      </p:sp>
    </p:spTree>
    <p:extLst>
      <p:ext uri="{BB962C8B-B14F-4D97-AF65-F5344CB8AC3E}">
        <p14:creationId xmlns:p14="http://schemas.microsoft.com/office/powerpoint/2010/main" xmlns="" val="37612477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Traitement</a:t>
            </a:r>
            <a:endParaRPr lang="fr-FR" dirty="0"/>
          </a:p>
        </p:txBody>
      </p:sp>
      <p:graphicFrame>
        <p:nvGraphicFramePr>
          <p:cNvPr id="3" name="Diagramme 2"/>
          <p:cNvGraphicFramePr/>
          <p:nvPr>
            <p:extLst>
              <p:ext uri="{D42A27DB-BD31-4B8C-83A1-F6EECF244321}">
                <p14:modId xmlns:p14="http://schemas.microsoft.com/office/powerpoint/2010/main" xmlns="" val="2269078176"/>
              </p:ext>
            </p:extLst>
          </p:nvPr>
        </p:nvGraphicFramePr>
        <p:xfrm>
          <a:off x="323528" y="1772817"/>
          <a:ext cx="8568952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09644054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Traitement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531882" y="1435862"/>
            <a:ext cx="634481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6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Mesures générales </a:t>
            </a:r>
            <a:endParaRPr lang="fr-FR" sz="3600" b="1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1881" y="2492896"/>
            <a:ext cx="843260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ü"/>
            </a:pPr>
            <a:r>
              <a:rPr lang="fr-FR" sz="2000" dirty="0" smtClean="0">
                <a:solidFill>
                  <a:srgbClr val="002060"/>
                </a:solidFill>
              </a:rPr>
              <a:t>Canule de </a:t>
            </a:r>
            <a:r>
              <a:rPr lang="fr-FR" sz="2000" dirty="0" err="1" smtClean="0">
                <a:solidFill>
                  <a:srgbClr val="002060"/>
                </a:solidFill>
              </a:rPr>
              <a:t>Guedel</a:t>
            </a:r>
            <a:r>
              <a:rPr lang="fr-FR" sz="2000" dirty="0" smtClean="0">
                <a:solidFill>
                  <a:srgbClr val="002060"/>
                </a:solidFill>
              </a:rPr>
              <a:t> (éviter les morsures de la langue).</a:t>
            </a:r>
          </a:p>
          <a:p>
            <a:endParaRPr lang="fr-FR" sz="2000" dirty="0">
              <a:solidFill>
                <a:srgbClr val="002060"/>
              </a:solidFill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fr-FR" sz="2000" dirty="0" smtClean="0">
                <a:solidFill>
                  <a:srgbClr val="002060"/>
                </a:solidFill>
              </a:rPr>
              <a:t>Décubitus latéral gauche (position de Trendelenburg).</a:t>
            </a:r>
          </a:p>
          <a:p>
            <a:pPr marL="342900" indent="-342900">
              <a:buFontTx/>
              <a:buChar char="-"/>
            </a:pPr>
            <a:endParaRPr lang="fr-FR" sz="2000" dirty="0">
              <a:solidFill>
                <a:srgbClr val="002060"/>
              </a:solidFill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fr-FR" sz="2000" dirty="0">
                <a:solidFill>
                  <a:srgbClr val="002060"/>
                </a:solidFill>
              </a:rPr>
              <a:t>Aspiration des sécrétions + oxygénothérapie.</a:t>
            </a:r>
          </a:p>
          <a:p>
            <a:pPr marL="342900" indent="-342900">
              <a:buFontTx/>
              <a:buChar char="-"/>
            </a:pPr>
            <a:endParaRPr lang="fr-FR" sz="2000" dirty="0">
              <a:solidFill>
                <a:srgbClr val="002060"/>
              </a:solidFill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fr-FR" sz="2000" dirty="0">
                <a:solidFill>
                  <a:srgbClr val="002060"/>
                </a:solidFill>
              </a:rPr>
              <a:t>Voie Veineuse Périphérique  avec hydratation par des solutions macromoléculaires ou mieux l’albumine humaine concentrée, sous contrôle de la PVC.</a:t>
            </a:r>
          </a:p>
        </p:txBody>
      </p:sp>
    </p:spTree>
    <p:extLst>
      <p:ext uri="{BB962C8B-B14F-4D97-AF65-F5344CB8AC3E}">
        <p14:creationId xmlns:p14="http://schemas.microsoft.com/office/powerpoint/2010/main" xmlns="" val="26494604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fr-FR" dirty="0" smtClean="0"/>
              <a:t>Traitement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571472" y="1071546"/>
            <a:ext cx="583204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Traitement médical </a:t>
            </a:r>
            <a:endParaRPr lang="fr-FR" sz="3200" b="1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43042" y="1643050"/>
            <a:ext cx="633962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fr-F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1.Traitement </a:t>
            </a:r>
            <a:r>
              <a:rPr lang="fr-FR" sz="2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de la crise convulsive </a:t>
            </a:r>
            <a:endParaRPr lang="fr-FR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Flèche droite 5"/>
          <p:cNvSpPr/>
          <p:nvPr/>
        </p:nvSpPr>
        <p:spPr>
          <a:xfrm>
            <a:off x="3635896" y="2928482"/>
            <a:ext cx="3045751" cy="1853044"/>
          </a:xfrm>
          <a:prstGeom prst="rightArrow">
            <a:avLst>
              <a:gd name="adj1" fmla="val 57114"/>
              <a:gd name="adj2" fmla="val 52120"/>
            </a:avLst>
          </a:prstGeom>
          <a:blipFill dpi="0" rotWithShape="1">
            <a:blip r:embed="rId2"/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0000"/>
                </a:solidFill>
                <a:latin typeface="Arial" charset="0"/>
              </a:rPr>
              <a:t>Benzodiazépine</a:t>
            </a:r>
            <a:endParaRPr lang="fr-FR" b="1" dirty="0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5" name="Groupe 8"/>
          <p:cNvGrpSpPr/>
          <p:nvPr/>
        </p:nvGrpSpPr>
        <p:grpSpPr>
          <a:xfrm>
            <a:off x="2499581" y="4149080"/>
            <a:ext cx="3524550" cy="2016224"/>
            <a:chOff x="1548863" y="4149080"/>
            <a:chExt cx="3524550" cy="2016224"/>
          </a:xfrm>
        </p:grpSpPr>
        <p:sp>
          <p:nvSpPr>
            <p:cNvPr id="7" name="Flèche droite 6"/>
            <p:cNvSpPr/>
            <p:nvPr/>
          </p:nvSpPr>
          <p:spPr>
            <a:xfrm rot="10800000">
              <a:off x="1548863" y="4149080"/>
              <a:ext cx="2808312" cy="2016224"/>
            </a:xfrm>
            <a:prstGeom prst="rightArrow">
              <a:avLst/>
            </a:prstGeom>
            <a:blipFill dpi="0" rotWithShape="0">
              <a:blip r:embed="rId3"/>
              <a:srcRect/>
              <a:stretch>
                <a:fillRect/>
              </a:stretch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>
              <a:noAutofit/>
            </a:bodyPr>
            <a:lstStyle/>
            <a:p>
              <a:pPr algn="ctr"/>
              <a:endParaRPr lang="fr-FR" dirty="0"/>
            </a:p>
          </p:txBody>
        </p:sp>
        <p:sp>
          <p:nvSpPr>
            <p:cNvPr id="8" name="ZoneTexte 7"/>
            <p:cNvSpPr txBox="1"/>
            <p:nvPr/>
          </p:nvSpPr>
          <p:spPr>
            <a:xfrm>
              <a:off x="2121084" y="4857760"/>
              <a:ext cx="295232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b="1" dirty="0" smtClean="0">
                  <a:solidFill>
                    <a:srgbClr val="000000"/>
                  </a:solidFill>
                </a:rPr>
                <a:t>Sulfate de magnésium</a:t>
              </a:r>
              <a:endParaRPr lang="fr-FR" b="1" dirty="0">
                <a:solidFill>
                  <a:srgbClr val="000000"/>
                </a:solidFill>
              </a:endParaRPr>
            </a:p>
          </p:txBody>
        </p:sp>
      </p:grpSp>
      <p:sp>
        <p:nvSpPr>
          <p:cNvPr id="10" name="ZoneTexte 9"/>
          <p:cNvSpPr txBox="1"/>
          <p:nvPr/>
        </p:nvSpPr>
        <p:spPr>
          <a:xfrm>
            <a:off x="571472" y="2214554"/>
            <a:ext cx="7929618" cy="483209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800" b="1" dirty="0" smtClean="0">
                <a:solidFill>
                  <a:srgbClr val="FF0000"/>
                </a:solidFill>
                <a:latin typeface="+mn-lt"/>
              </a:rPr>
              <a:t>le</a:t>
            </a:r>
            <a:r>
              <a:rPr lang="fr-FR" sz="2800" dirty="0" smtClean="0"/>
              <a:t> </a:t>
            </a:r>
            <a:r>
              <a:rPr lang="fr-FR" sz="2800" b="1" dirty="0" smtClean="0">
                <a:solidFill>
                  <a:srgbClr val="FF0000"/>
                </a:solidFill>
                <a:latin typeface="+mn-lt"/>
              </a:rPr>
              <a:t>sulfate</a:t>
            </a:r>
            <a:r>
              <a:rPr lang="fr-FR" sz="2800" dirty="0" smtClean="0"/>
              <a:t> </a:t>
            </a:r>
            <a:r>
              <a:rPr lang="fr-FR" sz="2800" b="1" dirty="0" smtClean="0">
                <a:solidFill>
                  <a:srgbClr val="FF0000"/>
                </a:solidFill>
                <a:latin typeface="+mn-lt"/>
              </a:rPr>
              <a:t>de</a:t>
            </a:r>
            <a:r>
              <a:rPr lang="fr-FR" sz="2800" dirty="0" smtClean="0"/>
              <a:t> </a:t>
            </a:r>
            <a:r>
              <a:rPr lang="fr-FR" sz="2800" b="1" dirty="0" smtClean="0">
                <a:solidFill>
                  <a:srgbClr val="FF0000"/>
                </a:solidFill>
                <a:latin typeface="+mn-lt"/>
              </a:rPr>
              <a:t>magnésium:</a:t>
            </a:r>
          </a:p>
          <a:p>
            <a:pPr>
              <a:buFont typeface="Arial" pitchFamily="34" charset="0"/>
              <a:buChar char="•"/>
            </a:pPr>
            <a:r>
              <a:rPr lang="fr-FR" sz="2800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2800" b="1" spc="-150" dirty="0" smtClean="0">
                <a:solidFill>
                  <a:schemeClr val="tx1"/>
                </a:solidFill>
              </a:rPr>
              <a:t>dose de charge: </a:t>
            </a:r>
            <a:r>
              <a:rPr lang="fr-FR" sz="2400" spc="-150" dirty="0" smtClean="0">
                <a:solidFill>
                  <a:schemeClr val="tx1"/>
                </a:solidFill>
              </a:rPr>
              <a:t>4gIVen 20 min</a:t>
            </a:r>
            <a:r>
              <a:rPr lang="fr-FR" sz="2400" spc="-150" dirty="0" smtClean="0">
                <a:solidFill>
                  <a:srgbClr val="FF0000"/>
                </a:solidFill>
              </a:rPr>
              <a:t> </a:t>
            </a:r>
            <a:r>
              <a:rPr lang="fr-FR" sz="2400" spc="-150" dirty="0" smtClean="0"/>
              <a:t> </a:t>
            </a:r>
            <a:endParaRPr lang="fr-FR" sz="2800" spc="-150" dirty="0" smtClean="0"/>
          </a:p>
          <a:p>
            <a:pPr>
              <a:buFont typeface="Arial" pitchFamily="34" charset="0"/>
              <a:buChar char="•"/>
            </a:pPr>
            <a:r>
              <a:rPr lang="fr-FR" sz="2800" b="1" spc="-150" dirty="0" smtClean="0"/>
              <a:t>Dose d’entretien: </a:t>
            </a:r>
            <a:r>
              <a:rPr lang="fr-FR" sz="2400" spc="-150" dirty="0" smtClean="0"/>
              <a:t>1g/h en IV à entretenir 14h après l’accouchement ou la dernière convulsion</a:t>
            </a:r>
            <a:endParaRPr lang="fr-FR" sz="2800" spc="-150" dirty="0" smtClean="0"/>
          </a:p>
          <a:p>
            <a:pPr>
              <a:buFont typeface="Arial" pitchFamily="34" charset="0"/>
              <a:buChar char="•"/>
            </a:pPr>
            <a:r>
              <a:rPr lang="fr-FR" sz="2800" b="1" spc="-150" dirty="0" smtClean="0"/>
              <a:t>Surveillance:</a:t>
            </a:r>
          </a:p>
          <a:p>
            <a:pPr lvl="2">
              <a:buFont typeface="Wingdings" pitchFamily="2" charset="2"/>
              <a:buChar char="ü"/>
            </a:pPr>
            <a:r>
              <a:rPr lang="fr-FR" sz="2400" spc="-150" dirty="0" smtClean="0"/>
              <a:t>Réflexes ostéotendineux présents</a:t>
            </a:r>
          </a:p>
          <a:p>
            <a:pPr lvl="2">
              <a:buFont typeface="Wingdings" pitchFamily="2" charset="2"/>
              <a:buChar char="ü"/>
            </a:pPr>
            <a:r>
              <a:rPr lang="fr-FR" sz="2400" spc="-150" dirty="0" smtClean="0"/>
              <a:t>Fr sup14 cycles/ min</a:t>
            </a:r>
          </a:p>
          <a:p>
            <a:pPr lvl="2">
              <a:buFont typeface="Wingdings" pitchFamily="2" charset="2"/>
              <a:buChar char="ü"/>
            </a:pPr>
            <a:r>
              <a:rPr lang="fr-FR" sz="2400" spc="-150" dirty="0" smtClean="0"/>
              <a:t>Diurèse sup 100 ml/4h</a:t>
            </a:r>
          </a:p>
          <a:p>
            <a:pPr lvl="2">
              <a:buFont typeface="Wingdings" pitchFamily="2" charset="2"/>
              <a:buChar char="ü"/>
            </a:pPr>
            <a:r>
              <a:rPr lang="fr-FR" sz="2400" spc="-150" dirty="0" smtClean="0"/>
              <a:t>Magnésémie: 4hapres le début, puis 1 fois /j </a:t>
            </a:r>
          </a:p>
          <a:p>
            <a:endParaRPr lang="fr-FR" sz="2800" b="1" dirty="0"/>
          </a:p>
        </p:txBody>
      </p:sp>
      <p:sp>
        <p:nvSpPr>
          <p:cNvPr id="12" name="ZoneTexte 11"/>
          <p:cNvSpPr txBox="1"/>
          <p:nvPr/>
        </p:nvSpPr>
        <p:spPr>
          <a:xfrm>
            <a:off x="531882" y="2214554"/>
            <a:ext cx="826928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/>
              <a:t>: </a:t>
            </a:r>
          </a:p>
          <a:p>
            <a:endParaRPr lang="fr-FR" sz="1200" dirty="0" smtClean="0"/>
          </a:p>
          <a:p>
            <a:endParaRPr lang="fr-FR" dirty="0" smtClean="0"/>
          </a:p>
          <a:p>
            <a:endParaRPr lang="fr-FR" sz="2400" b="1" dirty="0" smtClean="0">
              <a:solidFill>
                <a:schemeClr val="dk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55121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Traitement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642910" y="1428736"/>
            <a:ext cx="511922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800" b="1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Traitement médical </a:t>
            </a:r>
            <a:endParaRPr lang="fr-FR" sz="2800" b="1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4282" y="2071678"/>
            <a:ext cx="868981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fr-FR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2. Le </a:t>
            </a:r>
            <a:r>
              <a:rPr lang="fr-FR" sz="2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traitement antihypertenseur </a:t>
            </a:r>
            <a:endParaRPr lang="fr-FR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357158" y="2928934"/>
            <a:ext cx="8418408" cy="329320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FF0000"/>
                </a:solidFill>
              </a:rPr>
              <a:t> </a:t>
            </a:r>
            <a:r>
              <a:rPr lang="fr-FR" sz="1600" b="1" dirty="0" err="1" smtClean="0"/>
              <a:t>Nicardipine</a:t>
            </a:r>
            <a:r>
              <a:rPr lang="fr-FR" sz="1600" b="1" dirty="0" smtClean="0">
                <a:solidFill>
                  <a:srgbClr val="FF0000"/>
                </a:solidFill>
              </a:rPr>
              <a:t> </a:t>
            </a:r>
            <a:r>
              <a:rPr lang="fr-FR" sz="1600" b="1" dirty="0">
                <a:solidFill>
                  <a:srgbClr val="FF0000"/>
                </a:solidFill>
              </a:rPr>
              <a:t>( </a:t>
            </a:r>
            <a:r>
              <a:rPr lang="fr-FR" sz="1600" b="1" dirty="0" err="1">
                <a:solidFill>
                  <a:srgbClr val="FF0000"/>
                </a:solidFill>
              </a:rPr>
              <a:t>loxen</a:t>
            </a:r>
            <a:r>
              <a:rPr lang="fr-FR" sz="1600" b="1" dirty="0" smtClean="0">
                <a:solidFill>
                  <a:srgbClr val="FF0000"/>
                </a:solidFill>
              </a:rPr>
              <a:t>®):</a:t>
            </a:r>
            <a:r>
              <a:rPr lang="fr-FR" sz="1600" dirty="0">
                <a:solidFill>
                  <a:srgbClr val="000000"/>
                </a:solidFill>
              </a:rPr>
              <a:t>Il est administré de manière titrée par bolus en intraveineux de 1mg toutes les 2 à 5 minutes jusqu’à obtenir la baisse de pression artérielle souhaitée, relayée par une perfusion continue de 1 à 6 mg/h</a:t>
            </a:r>
            <a:r>
              <a:rPr lang="fr-FR" sz="1600" dirty="0" smtClean="0">
                <a:solidFill>
                  <a:srgbClr val="000000"/>
                </a:solidFill>
              </a:rPr>
              <a:t>.</a:t>
            </a:r>
            <a:endParaRPr lang="fr-FR" sz="1600" b="1" dirty="0">
              <a:solidFill>
                <a:srgbClr val="000000"/>
              </a:solidFill>
            </a:endParaRPr>
          </a:p>
          <a:p>
            <a:r>
              <a:rPr lang="fr-FR" sz="1600" b="1" dirty="0" smtClean="0">
                <a:solidFill>
                  <a:srgbClr val="FF0000"/>
                </a:solidFill>
              </a:rPr>
              <a:t> </a:t>
            </a:r>
            <a:r>
              <a:rPr lang="fr-FR" sz="1600" b="1" dirty="0" err="1" smtClean="0"/>
              <a:t>Dihydralazine</a:t>
            </a:r>
            <a:r>
              <a:rPr lang="fr-FR" sz="1600" b="1" dirty="0" smtClean="0">
                <a:solidFill>
                  <a:srgbClr val="FF0000"/>
                </a:solidFill>
              </a:rPr>
              <a:t> </a:t>
            </a:r>
            <a:r>
              <a:rPr lang="fr-FR" sz="1600" b="1" dirty="0">
                <a:solidFill>
                  <a:srgbClr val="FF0000"/>
                </a:solidFill>
              </a:rPr>
              <a:t>( </a:t>
            </a:r>
            <a:r>
              <a:rPr lang="fr-FR" sz="1600" b="1" dirty="0" err="1">
                <a:solidFill>
                  <a:srgbClr val="FF0000"/>
                </a:solidFill>
              </a:rPr>
              <a:t>Nepressol</a:t>
            </a:r>
            <a:r>
              <a:rPr lang="fr-FR" sz="1600" b="1" dirty="0">
                <a:solidFill>
                  <a:srgbClr val="FF0000"/>
                </a:solidFill>
              </a:rPr>
              <a:t>®) </a:t>
            </a:r>
            <a:r>
              <a:rPr lang="fr-FR" sz="1600" dirty="0">
                <a:solidFill>
                  <a:srgbClr val="000000"/>
                </a:solidFill>
              </a:rPr>
              <a:t>Il est administré à la dose de 5 à 10 mg intraveineuse lente toutes les 5 à 10 minutes tant que la pression artérielle diastolique est supérieure à 110 mm Hg.</a:t>
            </a:r>
          </a:p>
          <a:p>
            <a:r>
              <a:rPr lang="fr-FR" sz="1600" b="1" dirty="0">
                <a:solidFill>
                  <a:srgbClr val="FF0000"/>
                </a:solidFill>
              </a:rPr>
              <a:t> </a:t>
            </a:r>
            <a:r>
              <a:rPr lang="fr-FR" sz="1600" b="1" dirty="0" smtClean="0"/>
              <a:t>L’Alpha-méthyl-dopa</a:t>
            </a:r>
            <a:r>
              <a:rPr lang="fr-FR" sz="1600" b="1" dirty="0" smtClean="0">
                <a:solidFill>
                  <a:srgbClr val="FF0000"/>
                </a:solidFill>
              </a:rPr>
              <a:t> </a:t>
            </a:r>
            <a:r>
              <a:rPr lang="fr-FR" sz="1600" b="1" dirty="0">
                <a:solidFill>
                  <a:srgbClr val="FF0000"/>
                </a:solidFill>
              </a:rPr>
              <a:t>(</a:t>
            </a:r>
            <a:r>
              <a:rPr lang="fr-FR" sz="1600" b="1" dirty="0" err="1">
                <a:solidFill>
                  <a:srgbClr val="FF0000"/>
                </a:solidFill>
              </a:rPr>
              <a:t>Aldomet</a:t>
            </a:r>
            <a:r>
              <a:rPr lang="fr-FR" sz="1600" b="1" dirty="0" smtClean="0">
                <a:solidFill>
                  <a:srgbClr val="FF0000"/>
                </a:solidFill>
              </a:rPr>
              <a:t>®)</a:t>
            </a:r>
            <a:r>
              <a:rPr lang="fr-FR" sz="1600" dirty="0"/>
              <a:t> </a:t>
            </a:r>
            <a:r>
              <a:rPr lang="fr-FR" sz="1600" dirty="0">
                <a:solidFill>
                  <a:srgbClr val="000000"/>
                </a:solidFill>
              </a:rPr>
              <a:t>C’est un produit peu adapté à l’urgence et ne peut être utilisé que par voie orale, ce qui le rend de moins en moins utilisable, sa posologie est de 1000 à 1500mg/j</a:t>
            </a:r>
          </a:p>
          <a:p>
            <a:endParaRPr lang="fr-FR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34116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Traitement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571472" y="1500174"/>
            <a:ext cx="772083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8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la prise en charge obstétricale </a:t>
            </a:r>
            <a:endParaRPr lang="fr-FR" sz="2800" b="1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1828" y="2372694"/>
            <a:ext cx="463883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fr-FR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Urgence Obstétricale</a:t>
            </a:r>
            <a:endParaRPr lang="fr-FR" sz="2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pSp>
        <p:nvGrpSpPr>
          <p:cNvPr id="5" name="Group 5"/>
          <p:cNvGrpSpPr>
            <a:grpSpLocks noChangeAspect="1"/>
          </p:cNvGrpSpPr>
          <p:nvPr/>
        </p:nvGrpSpPr>
        <p:grpSpPr bwMode="auto">
          <a:xfrm>
            <a:off x="5072066" y="3071810"/>
            <a:ext cx="3800475" cy="2847975"/>
            <a:chOff x="3366" y="2526"/>
            <a:chExt cx="2394" cy="1794"/>
          </a:xfrm>
          <a:effectLst>
            <a:glow rad="127000">
              <a:schemeClr val="accent1">
                <a:alpha val="0"/>
              </a:schemeClr>
            </a:glow>
            <a:outerShdw blurRad="50800" dist="50800" dir="5400000" algn="ctr" rotWithShape="0">
              <a:srgbClr val="000000">
                <a:alpha val="0"/>
              </a:srgbClr>
            </a:outerShdw>
          </a:effectLst>
        </p:grpSpPr>
        <p:sp>
          <p:nvSpPr>
            <p:cNvPr id="6" name="AutoShape 4"/>
            <p:cNvSpPr>
              <a:spLocks noChangeAspect="1" noChangeArrowheads="1" noTextEdit="1"/>
            </p:cNvSpPr>
            <p:nvPr/>
          </p:nvSpPr>
          <p:spPr bwMode="auto">
            <a:xfrm>
              <a:off x="3366" y="2526"/>
              <a:ext cx="2394" cy="17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pic>
          <p:nvPicPr>
            <p:cNvPr id="43014" name="Picture 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6" y="2526"/>
              <a:ext cx="2400" cy="180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Flèche vers le bas 6"/>
          <p:cNvSpPr/>
          <p:nvPr/>
        </p:nvSpPr>
        <p:spPr>
          <a:xfrm>
            <a:off x="1857356" y="2928934"/>
            <a:ext cx="576064" cy="8211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251520" y="3889961"/>
            <a:ext cx="500444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fr-FR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Evacuation </a:t>
            </a:r>
            <a:r>
              <a:rPr lang="fr-FR" sz="2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de l’utérus </a:t>
            </a:r>
            <a:endParaRPr lang="fr-FR" sz="2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3" name="Flèche vers le bas 12"/>
          <p:cNvSpPr/>
          <p:nvPr/>
        </p:nvSpPr>
        <p:spPr>
          <a:xfrm>
            <a:off x="1785918" y="4500570"/>
            <a:ext cx="576064" cy="8211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788947" y="5448300"/>
            <a:ext cx="254909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fr-FR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Césarienne</a:t>
            </a:r>
            <a:endParaRPr lang="fr-FR" sz="2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71678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lnSpcReduction="10000"/>
          </a:bodyPr>
          <a:lstStyle/>
          <a:p>
            <a:r>
              <a:rPr lang="fr-FR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L’éclampsie est un accident paroxystique à expression neurologique dominante des toxémies gravidiques méconnues ou maltraitées. </a:t>
            </a:r>
          </a:p>
          <a:p>
            <a:endParaRPr lang="fr-FR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fr-FR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Elle reste une cause majeure de mortalité et de morbidité </a:t>
            </a:r>
            <a:r>
              <a:rPr lang="fr-FR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materno</a:t>
            </a:r>
            <a:r>
              <a:rPr lang="fr-FR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-fœtale, surtout dans les pays en voie de développement. </a:t>
            </a:r>
          </a:p>
          <a:p>
            <a:endParaRPr lang="fr-FR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fr-FR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Elle constitue donc une véritable urgence </a:t>
            </a:r>
            <a:r>
              <a:rPr lang="fr-FR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médico</a:t>
            </a:r>
            <a:r>
              <a:rPr lang="fr-FR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-obstétricale.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Elle est définie actuellement par la survenue de convulsions au cours de la grossesse, du travail, ou au cours du post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partum</a:t>
            </a:r>
            <a:r>
              <a:rPr lang="fr-FR" dirty="0">
                <a:latin typeface="Arial" pitchFamily="34" charset="0"/>
                <a:cs typeface="Arial" pitchFamily="34" charset="0"/>
              </a:rPr>
              <a:t>, chez une patiente enceinte qui présentait une pré éclampsie sur les critères suivants :</a:t>
            </a:r>
          </a:p>
          <a:p>
            <a:endParaRPr lang="fr-FR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	1- Age gestationnel &gt;20SA</a:t>
            </a:r>
          </a:p>
          <a:p>
            <a:pPr marL="0" indent="0"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	2- PAS ≥140mmhg et ou PAD ≥110mmhg</a:t>
            </a:r>
          </a:p>
          <a:p>
            <a:pPr marL="0" indent="0">
              <a:buNone/>
            </a:pPr>
            <a:r>
              <a:rPr lang="fr-FR" dirty="0">
                <a:latin typeface="Arial" pitchFamily="34" charset="0"/>
                <a:cs typeface="Arial" pitchFamily="34" charset="0"/>
              </a:rPr>
              <a:t>	3- protéinurie ≥ + aux bandelettes.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DEFINITION</a:t>
            </a:r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67464417"/>
              </p:ext>
            </p:extLst>
          </p:nvPr>
        </p:nvGraphicFramePr>
        <p:xfrm>
          <a:off x="395536" y="1772816"/>
          <a:ext cx="8363272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2660190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EPIDEMIOLOGIE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3568" y="3068960"/>
            <a:ext cx="6851104" cy="748679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fr-FR" sz="2400" kern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0,5 à 0,7 pour 1 000 dans les pays développés</a:t>
            </a: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 bwMode="gray">
          <a:xfrm>
            <a:off x="683568" y="4221088"/>
            <a:ext cx="6851104" cy="95688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fr-FR" sz="2000" dirty="0">
                <a:solidFill>
                  <a:srgbClr val="000000"/>
                </a:solidFill>
              </a:rPr>
              <a:t>Dans les pays en voie de développement, </a:t>
            </a:r>
            <a:r>
              <a:rPr lang="fr-FR" sz="2000" dirty="0" smtClean="0">
                <a:solidFill>
                  <a:srgbClr val="000000"/>
                </a:solidFill>
              </a:rPr>
              <a:t>une </a:t>
            </a:r>
            <a:r>
              <a:rPr lang="fr-FR" sz="2000" dirty="0">
                <a:solidFill>
                  <a:srgbClr val="000000"/>
                </a:solidFill>
              </a:rPr>
              <a:t>femme sur 100 va développer une éclampsie.</a:t>
            </a:r>
            <a:endParaRPr lang="fr-FR" sz="2000" kern="12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66612" y="1700808"/>
            <a:ext cx="303961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fr-FR" sz="44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Fréquence</a:t>
            </a:r>
          </a:p>
        </p:txBody>
      </p:sp>
    </p:spTree>
    <p:extLst>
      <p:ext uri="{BB962C8B-B14F-4D97-AF65-F5344CB8AC3E}">
        <p14:creationId xmlns:p14="http://schemas.microsoft.com/office/powerpoint/2010/main" xmlns="" val="24496600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754188"/>
            <a:ext cx="6400800" cy="335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EPIDEMIOLOGIE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3568" y="3068960"/>
            <a:ext cx="6851104" cy="748679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fr-FR" sz="2400" kern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50 000 femmes/an dans le monde</a:t>
            </a:r>
          </a:p>
        </p:txBody>
      </p:sp>
      <p:sp>
        <p:nvSpPr>
          <p:cNvPr id="6" name="Rectangle 5"/>
          <p:cNvSpPr/>
          <p:nvPr/>
        </p:nvSpPr>
        <p:spPr>
          <a:xfrm>
            <a:off x="1618287" y="1700808"/>
            <a:ext cx="253627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fr-FR" sz="4400" b="1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Mortalité</a:t>
            </a:r>
          </a:p>
        </p:txBody>
      </p:sp>
    </p:spTree>
    <p:extLst>
      <p:ext uri="{BB962C8B-B14F-4D97-AF65-F5344CB8AC3E}">
        <p14:creationId xmlns:p14="http://schemas.microsoft.com/office/powerpoint/2010/main" xmlns="" val="20510670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rme libre 11"/>
          <p:cNvSpPr/>
          <p:nvPr/>
        </p:nvSpPr>
        <p:spPr>
          <a:xfrm>
            <a:off x="1539418" y="2405120"/>
            <a:ext cx="3048001" cy="2032001"/>
          </a:xfrm>
          <a:custGeom>
            <a:avLst/>
            <a:gdLst>
              <a:gd name="connsiteX0" fmla="*/ 0 w 2032000"/>
              <a:gd name="connsiteY0" fmla="*/ 0 h 3048000"/>
              <a:gd name="connsiteX1" fmla="*/ 1693327 w 2032000"/>
              <a:gd name="connsiteY1" fmla="*/ 0 h 3048000"/>
              <a:gd name="connsiteX2" fmla="*/ 2032000 w 2032000"/>
              <a:gd name="connsiteY2" fmla="*/ 338673 h 3048000"/>
              <a:gd name="connsiteX3" fmla="*/ 2032000 w 2032000"/>
              <a:gd name="connsiteY3" fmla="*/ 3048000 h 3048000"/>
              <a:gd name="connsiteX4" fmla="*/ 0 w 2032000"/>
              <a:gd name="connsiteY4" fmla="*/ 3048000 h 3048000"/>
              <a:gd name="connsiteX5" fmla="*/ 0 w 2032000"/>
              <a:gd name="connsiteY5" fmla="*/ 0 h 304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32000" h="3048000">
                <a:moveTo>
                  <a:pt x="0" y="3048000"/>
                </a:moveTo>
                <a:lnTo>
                  <a:pt x="0" y="508009"/>
                </a:lnTo>
                <a:cubicBezTo>
                  <a:pt x="0" y="227443"/>
                  <a:pt x="101086" y="0"/>
                  <a:pt x="225782" y="0"/>
                </a:cubicBezTo>
                <a:lnTo>
                  <a:pt x="2032000" y="0"/>
                </a:lnTo>
                <a:lnTo>
                  <a:pt x="2032000" y="3048000"/>
                </a:lnTo>
                <a:lnTo>
                  <a:pt x="0" y="304800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3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9352" tIns="149351" rIns="149352" bIns="657353" numCol="1" spcCol="1270" anchor="ctr" anchorCtr="0">
            <a:noAutofit/>
          </a:bodyPr>
          <a:lstStyle/>
          <a:p>
            <a:pPr lvl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2100" b="1" kern="1200" dirty="0" smtClean="0">
                <a:solidFill>
                  <a:srgbClr val="000000"/>
                </a:solidFill>
              </a:rPr>
              <a:t>Céphalées</a:t>
            </a:r>
            <a:endParaRPr lang="fr-FR" sz="2100" b="1" kern="1200" dirty="0">
              <a:solidFill>
                <a:srgbClr val="000000"/>
              </a:solidFill>
            </a:endParaRPr>
          </a:p>
        </p:txBody>
      </p:sp>
      <p:sp>
        <p:nvSpPr>
          <p:cNvPr id="13" name="Forme libre 12"/>
          <p:cNvSpPr/>
          <p:nvPr/>
        </p:nvSpPr>
        <p:spPr>
          <a:xfrm>
            <a:off x="4587419" y="2420888"/>
            <a:ext cx="3048000" cy="2032000"/>
          </a:xfrm>
          <a:custGeom>
            <a:avLst/>
            <a:gdLst>
              <a:gd name="connsiteX0" fmla="*/ 0 w 3048000"/>
              <a:gd name="connsiteY0" fmla="*/ 0 h 2032000"/>
              <a:gd name="connsiteX1" fmla="*/ 2709327 w 3048000"/>
              <a:gd name="connsiteY1" fmla="*/ 0 h 2032000"/>
              <a:gd name="connsiteX2" fmla="*/ 3048000 w 3048000"/>
              <a:gd name="connsiteY2" fmla="*/ 338673 h 2032000"/>
              <a:gd name="connsiteX3" fmla="*/ 3048000 w 3048000"/>
              <a:gd name="connsiteY3" fmla="*/ 2032000 h 2032000"/>
              <a:gd name="connsiteX4" fmla="*/ 0 w 3048000"/>
              <a:gd name="connsiteY4" fmla="*/ 2032000 h 2032000"/>
              <a:gd name="connsiteX5" fmla="*/ 0 w 3048000"/>
              <a:gd name="connsiteY5" fmla="*/ 0 h 203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48000" h="2032000">
                <a:moveTo>
                  <a:pt x="0" y="0"/>
                </a:moveTo>
                <a:lnTo>
                  <a:pt x="2709327" y="0"/>
                </a:lnTo>
                <a:cubicBezTo>
                  <a:pt x="2896371" y="0"/>
                  <a:pt x="3048000" y="151629"/>
                  <a:pt x="3048000" y="338673"/>
                </a:cubicBezTo>
                <a:lnTo>
                  <a:pt x="3048000" y="2032000"/>
                </a:lnTo>
                <a:lnTo>
                  <a:pt x="0" y="203200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2575401"/>
              <a:satOff val="6131"/>
              <a:lumOff val="-8366"/>
              <a:alphaOff val="0"/>
            </a:schemeClr>
          </a:fillRef>
          <a:effectRef idx="3">
            <a:schemeClr val="accent5">
              <a:hueOff val="2575401"/>
              <a:satOff val="6131"/>
              <a:lumOff val="-8366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9352" tIns="149352" rIns="149352" bIns="657352" numCol="1" spcCol="1270" anchor="ctr" anchorCtr="0">
            <a:noAutofit/>
          </a:bodyPr>
          <a:lstStyle/>
          <a:p>
            <a:pPr lvl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2100" b="1" kern="1200" dirty="0" smtClean="0">
                <a:solidFill>
                  <a:srgbClr val="000000"/>
                </a:solidFill>
              </a:rPr>
              <a:t>Troubles</a:t>
            </a:r>
            <a:r>
              <a:rPr lang="fr-FR" sz="2100" kern="1200" dirty="0" smtClean="0"/>
              <a:t> </a:t>
            </a:r>
            <a:r>
              <a:rPr lang="fr-FR" sz="2100" b="1" kern="1200" dirty="0" smtClean="0">
                <a:solidFill>
                  <a:srgbClr val="000000"/>
                </a:solidFill>
              </a:rPr>
              <a:t>digestifs</a:t>
            </a:r>
            <a:r>
              <a:rPr lang="fr-FR" sz="2100" kern="1200" dirty="0" smtClean="0"/>
              <a:t> </a:t>
            </a:r>
            <a:endParaRPr lang="fr-FR" sz="2100" kern="1200" dirty="0"/>
          </a:p>
        </p:txBody>
      </p:sp>
      <p:sp>
        <p:nvSpPr>
          <p:cNvPr id="33" name="Forme libre 32"/>
          <p:cNvSpPr/>
          <p:nvPr/>
        </p:nvSpPr>
        <p:spPr>
          <a:xfrm>
            <a:off x="1539419" y="4437119"/>
            <a:ext cx="3048000" cy="2032001"/>
          </a:xfrm>
          <a:custGeom>
            <a:avLst/>
            <a:gdLst>
              <a:gd name="connsiteX0" fmla="*/ 0 w 3048000"/>
              <a:gd name="connsiteY0" fmla="*/ 0 h 2032000"/>
              <a:gd name="connsiteX1" fmla="*/ 2709327 w 3048000"/>
              <a:gd name="connsiteY1" fmla="*/ 0 h 2032000"/>
              <a:gd name="connsiteX2" fmla="*/ 3048000 w 3048000"/>
              <a:gd name="connsiteY2" fmla="*/ 338673 h 2032000"/>
              <a:gd name="connsiteX3" fmla="*/ 3048000 w 3048000"/>
              <a:gd name="connsiteY3" fmla="*/ 2032000 h 2032000"/>
              <a:gd name="connsiteX4" fmla="*/ 0 w 3048000"/>
              <a:gd name="connsiteY4" fmla="*/ 2032000 h 2032000"/>
              <a:gd name="connsiteX5" fmla="*/ 0 w 3048000"/>
              <a:gd name="connsiteY5" fmla="*/ 0 h 203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48000" h="2032000">
                <a:moveTo>
                  <a:pt x="3048000" y="2031999"/>
                </a:moveTo>
                <a:lnTo>
                  <a:pt x="338673" y="2031999"/>
                </a:lnTo>
                <a:cubicBezTo>
                  <a:pt x="151629" y="2031999"/>
                  <a:pt x="0" y="1880370"/>
                  <a:pt x="0" y="1693326"/>
                </a:cubicBezTo>
                <a:lnTo>
                  <a:pt x="0" y="1"/>
                </a:lnTo>
                <a:lnTo>
                  <a:pt x="3048000" y="1"/>
                </a:lnTo>
                <a:lnTo>
                  <a:pt x="3048000" y="2031999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5150802"/>
              <a:satOff val="12263"/>
              <a:lumOff val="-16732"/>
              <a:alphaOff val="0"/>
            </a:schemeClr>
          </a:fillRef>
          <a:effectRef idx="3">
            <a:schemeClr val="accent5">
              <a:hueOff val="5150802"/>
              <a:satOff val="12263"/>
              <a:lumOff val="-16732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9351" tIns="657352" rIns="149352" bIns="149353" numCol="1" spcCol="1270" anchor="ctr" anchorCtr="0">
            <a:noAutofit/>
          </a:bodyPr>
          <a:lstStyle/>
          <a:p>
            <a:pPr lvl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2100" b="1" kern="1200" dirty="0" smtClean="0">
                <a:solidFill>
                  <a:srgbClr val="000000"/>
                </a:solidFill>
              </a:rPr>
              <a:t>Troubles</a:t>
            </a:r>
            <a:r>
              <a:rPr lang="fr-FR" sz="2100" kern="1200" dirty="0" smtClean="0"/>
              <a:t> </a:t>
            </a:r>
            <a:r>
              <a:rPr lang="fr-FR" sz="2100" b="1" kern="1200" dirty="0" smtClean="0">
                <a:solidFill>
                  <a:srgbClr val="000000"/>
                </a:solidFill>
              </a:rPr>
              <a:t>visuels</a:t>
            </a:r>
            <a:r>
              <a:rPr lang="fr-FR" sz="2100" kern="1200" dirty="0" smtClean="0"/>
              <a:t> </a:t>
            </a:r>
            <a:endParaRPr lang="fr-FR" sz="2100" kern="1200" dirty="0"/>
          </a:p>
        </p:txBody>
      </p:sp>
      <p:sp>
        <p:nvSpPr>
          <p:cNvPr id="34" name="Forme libre 33"/>
          <p:cNvSpPr/>
          <p:nvPr/>
        </p:nvSpPr>
        <p:spPr>
          <a:xfrm>
            <a:off x="4587419" y="4437119"/>
            <a:ext cx="3048000" cy="2032000"/>
          </a:xfrm>
          <a:custGeom>
            <a:avLst/>
            <a:gdLst>
              <a:gd name="connsiteX0" fmla="*/ 0 w 2032000"/>
              <a:gd name="connsiteY0" fmla="*/ 0 h 3048000"/>
              <a:gd name="connsiteX1" fmla="*/ 1693327 w 2032000"/>
              <a:gd name="connsiteY1" fmla="*/ 0 h 3048000"/>
              <a:gd name="connsiteX2" fmla="*/ 2032000 w 2032000"/>
              <a:gd name="connsiteY2" fmla="*/ 338673 h 3048000"/>
              <a:gd name="connsiteX3" fmla="*/ 2032000 w 2032000"/>
              <a:gd name="connsiteY3" fmla="*/ 3048000 h 3048000"/>
              <a:gd name="connsiteX4" fmla="*/ 0 w 2032000"/>
              <a:gd name="connsiteY4" fmla="*/ 3048000 h 3048000"/>
              <a:gd name="connsiteX5" fmla="*/ 0 w 2032000"/>
              <a:gd name="connsiteY5" fmla="*/ 0 h 304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32000" h="3048000">
                <a:moveTo>
                  <a:pt x="2032000" y="1"/>
                </a:moveTo>
                <a:lnTo>
                  <a:pt x="2032000" y="2539990"/>
                </a:lnTo>
                <a:cubicBezTo>
                  <a:pt x="2032000" y="2820556"/>
                  <a:pt x="1930914" y="3047999"/>
                  <a:pt x="1806218" y="3047999"/>
                </a:cubicBezTo>
                <a:lnTo>
                  <a:pt x="0" y="3047999"/>
                </a:lnTo>
                <a:lnTo>
                  <a:pt x="0" y="1"/>
                </a:lnTo>
                <a:lnTo>
                  <a:pt x="2032000" y="1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7726202"/>
              <a:satOff val="18394"/>
              <a:lumOff val="-25098"/>
              <a:alphaOff val="0"/>
            </a:schemeClr>
          </a:fillRef>
          <a:effectRef idx="3">
            <a:schemeClr val="accent5">
              <a:hueOff val="7726202"/>
              <a:satOff val="18394"/>
              <a:lumOff val="-25098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49352" tIns="657352" rIns="149352" bIns="149352" numCol="1" spcCol="1270" anchor="ctr" anchorCtr="0">
            <a:noAutofit/>
          </a:bodyPr>
          <a:lstStyle/>
          <a:p>
            <a:pPr lvl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2100" b="1" kern="1200" dirty="0" smtClean="0">
                <a:solidFill>
                  <a:srgbClr val="000000"/>
                </a:solidFill>
              </a:rPr>
              <a:t>Troubles</a:t>
            </a:r>
            <a:r>
              <a:rPr lang="fr-FR" sz="2100" kern="1200" dirty="0" smtClean="0"/>
              <a:t> </a:t>
            </a:r>
            <a:r>
              <a:rPr lang="fr-FR" sz="2100" b="1" kern="1200" dirty="0" smtClean="0">
                <a:solidFill>
                  <a:srgbClr val="000000"/>
                </a:solidFill>
              </a:rPr>
              <a:t>nerveux</a:t>
            </a:r>
            <a:r>
              <a:rPr lang="fr-FR" sz="2100" kern="1200" dirty="0" smtClean="0"/>
              <a:t> </a:t>
            </a:r>
            <a:endParaRPr lang="fr-FR" sz="2100" kern="1200" dirty="0"/>
          </a:p>
        </p:txBody>
      </p:sp>
      <p:sp>
        <p:nvSpPr>
          <p:cNvPr id="35" name="Forme libre 34"/>
          <p:cNvSpPr/>
          <p:nvPr/>
        </p:nvSpPr>
        <p:spPr>
          <a:xfrm>
            <a:off x="3357554" y="3929119"/>
            <a:ext cx="2571767" cy="1016000"/>
          </a:xfrm>
          <a:custGeom>
            <a:avLst/>
            <a:gdLst>
              <a:gd name="connsiteX0" fmla="*/ 0 w 1828800"/>
              <a:gd name="connsiteY0" fmla="*/ 169337 h 1016000"/>
              <a:gd name="connsiteX1" fmla="*/ 169337 w 1828800"/>
              <a:gd name="connsiteY1" fmla="*/ 0 h 1016000"/>
              <a:gd name="connsiteX2" fmla="*/ 1659463 w 1828800"/>
              <a:gd name="connsiteY2" fmla="*/ 0 h 1016000"/>
              <a:gd name="connsiteX3" fmla="*/ 1828800 w 1828800"/>
              <a:gd name="connsiteY3" fmla="*/ 169337 h 1016000"/>
              <a:gd name="connsiteX4" fmla="*/ 1828800 w 1828800"/>
              <a:gd name="connsiteY4" fmla="*/ 846663 h 1016000"/>
              <a:gd name="connsiteX5" fmla="*/ 1659463 w 1828800"/>
              <a:gd name="connsiteY5" fmla="*/ 1016000 h 1016000"/>
              <a:gd name="connsiteX6" fmla="*/ 169337 w 1828800"/>
              <a:gd name="connsiteY6" fmla="*/ 1016000 h 1016000"/>
              <a:gd name="connsiteX7" fmla="*/ 0 w 1828800"/>
              <a:gd name="connsiteY7" fmla="*/ 846663 h 1016000"/>
              <a:gd name="connsiteX8" fmla="*/ 0 w 1828800"/>
              <a:gd name="connsiteY8" fmla="*/ 169337 h 101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28800" h="1016000">
                <a:moveTo>
                  <a:pt x="0" y="169337"/>
                </a:moveTo>
                <a:cubicBezTo>
                  <a:pt x="0" y="75815"/>
                  <a:pt x="75815" y="0"/>
                  <a:pt x="169337" y="0"/>
                </a:cubicBezTo>
                <a:lnTo>
                  <a:pt x="1659463" y="0"/>
                </a:lnTo>
                <a:cubicBezTo>
                  <a:pt x="1752985" y="0"/>
                  <a:pt x="1828800" y="75815"/>
                  <a:pt x="1828800" y="169337"/>
                </a:cubicBezTo>
                <a:lnTo>
                  <a:pt x="1828800" y="846663"/>
                </a:lnTo>
                <a:cubicBezTo>
                  <a:pt x="1828800" y="940185"/>
                  <a:pt x="1752985" y="1016000"/>
                  <a:pt x="1659463" y="1016000"/>
                </a:cubicBezTo>
                <a:lnTo>
                  <a:pt x="169337" y="1016000"/>
                </a:lnTo>
                <a:cubicBezTo>
                  <a:pt x="75815" y="1016000"/>
                  <a:pt x="0" y="940185"/>
                  <a:pt x="0" y="846663"/>
                </a:cubicBezTo>
                <a:lnTo>
                  <a:pt x="0" y="169337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tint val="40000"/>
              <a:hueOff val="0"/>
              <a:satOff val="0"/>
              <a:lumOff val="0"/>
              <a:alphaOff val="0"/>
            </a:schemeClr>
          </a:fillRef>
          <a:effectRef idx="3">
            <a:schemeClr val="accent5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29607" tIns="129607" rIns="129607" bIns="129607" numCol="1" spcCol="1270" anchor="ctr" anchorCtr="0">
            <a:noAutofit/>
          </a:bodyPr>
          <a:lstStyle/>
          <a:p>
            <a:pPr lvl="0" algn="ctr" defTabSz="9334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2100" b="1" kern="1200" dirty="0" smtClean="0">
                <a:solidFill>
                  <a:srgbClr val="000000"/>
                </a:solidFill>
              </a:rPr>
              <a:t>l’imminence de la crise </a:t>
            </a:r>
            <a:endParaRPr lang="fr-FR" sz="2100" b="1" kern="1200" dirty="0">
              <a:solidFill>
                <a:srgbClr val="000000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Diagnostique positif </a:t>
            </a:r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1071538" y="1357298"/>
            <a:ext cx="263405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000" b="1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1.Clinique</a:t>
            </a:r>
            <a:endParaRPr lang="fr-FR" sz="4000" b="1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Flèche vers le bas 3"/>
          <p:cNvSpPr/>
          <p:nvPr/>
        </p:nvSpPr>
        <p:spPr>
          <a:xfrm>
            <a:off x="0" y="2071678"/>
            <a:ext cx="2232248" cy="2373414"/>
          </a:xfrm>
          <a:prstGeom prst="downArrow">
            <a:avLst/>
          </a:prstGeom>
          <a:scene3d>
            <a:camera prst="orthographicFront">
              <a:rot lat="0" lon="0" rev="1080000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rtlCol="0" anchor="ctr">
            <a:flatTx/>
          </a:bodyPr>
          <a:lstStyle/>
          <a:p>
            <a:pPr algn="ctr"/>
            <a:r>
              <a:rPr lang="fr-FR" dirty="0" smtClean="0">
                <a:solidFill>
                  <a:srgbClr val="000000"/>
                </a:solidFill>
              </a:rPr>
              <a:t>Œdème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29" name="Flèche vers le bas 28"/>
          <p:cNvSpPr/>
          <p:nvPr/>
        </p:nvSpPr>
        <p:spPr>
          <a:xfrm>
            <a:off x="3500430" y="1571612"/>
            <a:ext cx="2232248" cy="2342906"/>
          </a:xfrm>
          <a:prstGeom prst="downArrow">
            <a:avLst/>
          </a:prstGeom>
          <a:solidFill>
            <a:schemeClr val="tx2">
              <a:lumMod val="50000"/>
            </a:schemeClr>
          </a:solidFill>
          <a:scene3d>
            <a:camera prst="orthographicFront">
              <a:rot lat="0" lon="0" rev="1080000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rtlCol="0" anchor="ctr">
            <a:flatTx/>
          </a:bodyPr>
          <a:lstStyle/>
          <a:p>
            <a:pPr algn="ctr"/>
            <a:r>
              <a:rPr lang="fr-FR" dirty="0" smtClean="0">
                <a:solidFill>
                  <a:srgbClr val="000000"/>
                </a:solidFill>
              </a:rPr>
              <a:t>HTA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30" name="Flèche vers le bas 29"/>
          <p:cNvSpPr/>
          <p:nvPr/>
        </p:nvSpPr>
        <p:spPr>
          <a:xfrm>
            <a:off x="6715140" y="2071678"/>
            <a:ext cx="2601546" cy="2393305"/>
          </a:xfrm>
          <a:prstGeom prst="downArrow">
            <a:avLst/>
          </a:prstGeom>
          <a:solidFill>
            <a:srgbClr val="00B050"/>
          </a:solidFill>
          <a:scene3d>
            <a:camera prst="orthographicFront">
              <a:rot lat="0" lon="0" rev="1080000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rtlCol="0" anchor="ctr">
            <a:flatTx/>
          </a:bodyPr>
          <a:lstStyle/>
          <a:p>
            <a:pPr algn="ctr"/>
            <a:r>
              <a:rPr lang="fr-FR" dirty="0" smtClean="0">
                <a:solidFill>
                  <a:srgbClr val="000000"/>
                </a:solidFill>
              </a:rPr>
              <a:t>Protéinurie</a:t>
            </a:r>
            <a:r>
              <a:rPr lang="fr-FR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58043975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Diagnostique positif </a:t>
            </a:r>
            <a:endParaRPr lang="fr-FR" dirty="0"/>
          </a:p>
        </p:txBody>
      </p:sp>
      <p:graphicFrame>
        <p:nvGraphicFramePr>
          <p:cNvPr id="6" name="Diagramme 5"/>
          <p:cNvGraphicFramePr/>
          <p:nvPr>
            <p:extLst>
              <p:ext uri="{D42A27DB-BD31-4B8C-83A1-F6EECF244321}">
                <p14:modId xmlns:p14="http://schemas.microsoft.com/office/powerpoint/2010/main" xmlns="" val="2478069706"/>
              </p:ext>
            </p:extLst>
          </p:nvPr>
        </p:nvGraphicFramePr>
        <p:xfrm>
          <a:off x="467544" y="1484784"/>
          <a:ext cx="8424936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15048864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Diagnostic positif </a:t>
            </a:r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251520" y="1364145"/>
            <a:ext cx="836684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800" b="1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1. Les examens complémentaires</a:t>
            </a:r>
            <a:endParaRPr lang="fr-FR" sz="2800" b="1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899592" y="2308230"/>
            <a:ext cx="4824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1- Bilan maternel </a:t>
            </a:r>
            <a:endParaRPr lang="fr-FR" sz="2400" b="1" dirty="0"/>
          </a:p>
        </p:txBody>
      </p:sp>
      <p:sp>
        <p:nvSpPr>
          <p:cNvPr id="14" name="Espace réservé du contenu 2"/>
          <p:cNvSpPr>
            <a:spLocks noGrp="1"/>
          </p:cNvSpPr>
          <p:nvPr>
            <p:ph idx="1"/>
          </p:nvPr>
        </p:nvSpPr>
        <p:spPr>
          <a:xfrm>
            <a:off x="1187624" y="2996952"/>
            <a:ext cx="6264696" cy="324036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400" kern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FNS, Etude de l’hémostase. </a:t>
            </a:r>
          </a:p>
          <a:p>
            <a:pPr>
              <a:buFont typeface="Wingdings" pitchFamily="2" charset="2"/>
              <a:buChar char="Ø"/>
            </a:pPr>
            <a:r>
              <a:rPr lang="fr-FR" sz="2400" kern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Ionogramme sanguin et urinaire.  </a:t>
            </a:r>
          </a:p>
          <a:p>
            <a:pPr>
              <a:buFont typeface="Wingdings" pitchFamily="2" charset="2"/>
              <a:buChar char="Ø"/>
            </a:pPr>
            <a:r>
              <a:rPr lang="fr-FR" sz="2400" kern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Protéinurie de 24 h, ECBU.</a:t>
            </a:r>
          </a:p>
          <a:p>
            <a:pPr>
              <a:buFont typeface="Wingdings" pitchFamily="2" charset="2"/>
              <a:buChar char="Ø"/>
            </a:pPr>
            <a:r>
              <a:rPr lang="fr-FR" sz="2400" kern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Glycémie capillaire. </a:t>
            </a:r>
          </a:p>
          <a:p>
            <a:pPr>
              <a:buFont typeface="Wingdings" pitchFamily="2" charset="2"/>
              <a:buChar char="Ø"/>
            </a:pPr>
            <a:r>
              <a:rPr lang="fr-FR" sz="2400" kern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Fonction rénale, et Bilan hépatique.  </a:t>
            </a:r>
          </a:p>
          <a:p>
            <a:pPr>
              <a:buFont typeface="Wingdings" pitchFamily="2" charset="2"/>
              <a:buChar char="Ø"/>
            </a:pPr>
            <a:r>
              <a:rPr lang="fr-FR" sz="2400" kern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La TDM ou IRM cérébrale.</a:t>
            </a:r>
          </a:p>
        </p:txBody>
      </p:sp>
    </p:spTree>
    <p:extLst>
      <p:ext uri="{BB962C8B-B14F-4D97-AF65-F5344CB8AC3E}">
        <p14:creationId xmlns:p14="http://schemas.microsoft.com/office/powerpoint/2010/main" xmlns="" val="21152477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826</Words>
  <Application>Microsoft Office PowerPoint</Application>
  <PresentationFormat>Affichage à l'écran (4:3)</PresentationFormat>
  <Paragraphs>122</Paragraphs>
  <Slides>18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19" baseType="lpstr">
      <vt:lpstr>Thème Office</vt:lpstr>
      <vt:lpstr>L’ECLAMPSIE PR Y.DJABRI</vt:lpstr>
      <vt:lpstr>Diapositive 2</vt:lpstr>
      <vt:lpstr>Diapositive 3</vt:lpstr>
      <vt:lpstr>DEFINITION</vt:lpstr>
      <vt:lpstr>EPIDEMIOLOGIE</vt:lpstr>
      <vt:lpstr>EPIDEMIOLOGIE</vt:lpstr>
      <vt:lpstr>Diagnostique positif </vt:lpstr>
      <vt:lpstr>Diagnostique positif </vt:lpstr>
      <vt:lpstr>Diagnostic positif </vt:lpstr>
      <vt:lpstr>Diagnostic positif </vt:lpstr>
      <vt:lpstr>Dg différentiel  </vt:lpstr>
      <vt:lpstr>Complications</vt:lpstr>
      <vt:lpstr>Complications</vt:lpstr>
      <vt:lpstr>Traitement</vt:lpstr>
      <vt:lpstr>Traitement</vt:lpstr>
      <vt:lpstr>Traitement</vt:lpstr>
      <vt:lpstr>Traitement</vt:lpstr>
      <vt:lpstr>Traitement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orl</dc:creator>
  <cp:lastModifiedBy>lenovo</cp:lastModifiedBy>
  <cp:revision>11</cp:revision>
  <dcterms:created xsi:type="dcterms:W3CDTF">2011-11-09T10:42:16Z</dcterms:created>
  <dcterms:modified xsi:type="dcterms:W3CDTF">2020-04-01T18:41:35Z</dcterms:modified>
</cp:coreProperties>
</file>