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3" r:id="rId5"/>
    <p:sldId id="259" r:id="rId6"/>
    <p:sldId id="258" r:id="rId7"/>
    <p:sldId id="264" r:id="rId8"/>
    <p:sldId id="257" r:id="rId9"/>
    <p:sldId id="261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2A3D2-53B2-4FC5-81EB-9449892A98F9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B1D9F-7508-4792-BA4F-F229CBF9E4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3000372"/>
            <a:ext cx="7772400" cy="1470025"/>
          </a:xfrm>
        </p:spPr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Appareil reproducteur mâle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2071678"/>
            <a:ext cx="6400800" cy="714380"/>
          </a:xfrm>
        </p:spPr>
        <p:txBody>
          <a:bodyPr>
            <a:normAutofit/>
          </a:bodyPr>
          <a:lstStyle/>
          <a:p>
            <a:r>
              <a:rPr lang="fr-FR" sz="4000" b="1" dirty="0" smtClean="0">
                <a:solidFill>
                  <a:schemeClr val="tx1"/>
                </a:solidFill>
              </a:rPr>
              <a:t>TP d’Embryologie n°1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857488" y="4857760"/>
            <a:ext cx="42148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Département de Médecine Dentaire</a:t>
            </a:r>
          </a:p>
          <a:p>
            <a:pPr algn="ctr"/>
            <a:r>
              <a:rPr lang="fr-FR" sz="2000" b="1" dirty="0" smtClean="0"/>
              <a:t>Faculté de Médecine Annaba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2071670" y="1143024"/>
            <a:ext cx="0" cy="571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571480"/>
            <a:ext cx="1219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Nom:</a:t>
            </a:r>
          </a:p>
          <a:p>
            <a:pPr>
              <a:spcBef>
                <a:spcPct val="50000"/>
              </a:spcBef>
              <a:defRPr/>
            </a:pPr>
            <a:r>
              <a:rPr lang="fr-FR" sz="1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Prénom:</a:t>
            </a:r>
          </a:p>
          <a:p>
            <a:pPr>
              <a:spcBef>
                <a:spcPct val="50000"/>
              </a:spcBef>
              <a:defRPr/>
            </a:pPr>
            <a:r>
              <a:rPr lang="fr-FR" sz="1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Groupe:</a:t>
            </a:r>
            <a:endParaRPr lang="fr-FR" sz="1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285984" y="214290"/>
            <a:ext cx="65532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400" b="1" u="sng" dirty="0"/>
              <a:t>TP </a:t>
            </a:r>
            <a:r>
              <a:rPr lang="fr-FR" sz="2400" b="1" u="sng" dirty="0" smtClean="0"/>
              <a:t>d’Embryologie </a:t>
            </a:r>
            <a:r>
              <a:rPr lang="fr-FR" sz="2400" b="1" u="sng" dirty="0"/>
              <a:t>n° </a:t>
            </a:r>
            <a:r>
              <a:rPr lang="fr-FR" sz="2400" b="1" u="sng" dirty="0" smtClean="0"/>
              <a:t>1:</a:t>
            </a:r>
            <a:endParaRPr lang="fr-FR" sz="2400" b="1" u="sng" dirty="0"/>
          </a:p>
          <a:p>
            <a:pPr algn="ctr">
              <a:spcBef>
                <a:spcPct val="50000"/>
              </a:spcBef>
              <a:defRPr/>
            </a:pPr>
            <a:r>
              <a:rPr lang="fr-FR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fr-F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L’APPAREIL REPRODUCTEUR MALE</a:t>
            </a:r>
            <a:endParaRPr lang="fr-FR" sz="28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981200" y="1428736"/>
            <a:ext cx="71628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just">
              <a:spcBef>
                <a:spcPct val="50000"/>
              </a:spcBef>
              <a:defRPr/>
            </a:pP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Plan:</a:t>
            </a:r>
          </a:p>
          <a:p>
            <a:pPr marL="609600" indent="-609600" algn="just">
              <a:spcBef>
                <a:spcPct val="50000"/>
              </a:spcBef>
              <a:buClr>
                <a:srgbClr val="FF0000"/>
              </a:buClr>
              <a:buAutoNum type="romanUcPeriod"/>
              <a:defRPr/>
            </a:pPr>
            <a:r>
              <a:rPr lang="fr-FR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Observation </a:t>
            </a:r>
            <a:r>
              <a:rPr lang="fr-FR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 </a:t>
            </a:r>
            <a:r>
              <a:rPr lang="fr-FR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data show d’une coupe transversale :</a:t>
            </a:r>
          </a:p>
          <a:p>
            <a:pPr marL="609600" indent="-609600" algn="just">
              <a:spcBef>
                <a:spcPct val="50000"/>
              </a:spcBef>
              <a:defRPr/>
            </a:pPr>
            <a:r>
              <a:rPr lang="fr-FR" sz="2000" b="1" dirty="0"/>
              <a:t>	a. </a:t>
            </a:r>
            <a:r>
              <a:rPr lang="fr-FR" sz="2000" b="1" dirty="0" smtClean="0"/>
              <a:t>au niveau du testicule a faible et fort grossissement</a:t>
            </a:r>
            <a:endParaRPr lang="fr-FR" sz="2000" b="1" dirty="0"/>
          </a:p>
          <a:p>
            <a:pPr marL="609600" indent="-609600" algn="just">
              <a:spcBef>
                <a:spcPct val="50000"/>
              </a:spcBef>
              <a:defRPr/>
            </a:pPr>
            <a:r>
              <a:rPr lang="fr-FR" sz="2000" b="1" dirty="0"/>
              <a:t>	</a:t>
            </a:r>
            <a:r>
              <a:rPr lang="fr-FR" sz="2000" b="1" dirty="0" smtClean="0"/>
              <a:t>b. au niveau </a:t>
            </a:r>
            <a:r>
              <a:rPr lang="fr-FR" sz="2000" b="1" dirty="0"/>
              <a:t>de l’épididyme a faible et fort grossissement</a:t>
            </a:r>
            <a:endParaRPr lang="fr-FR" sz="2000" b="1" dirty="0" smtClean="0"/>
          </a:p>
          <a:p>
            <a:pPr marL="609600" indent="-609600" algn="just">
              <a:spcBef>
                <a:spcPct val="50000"/>
              </a:spcBef>
              <a:defRPr/>
            </a:pPr>
            <a:endParaRPr lang="fr-FR" sz="2000" b="1" dirty="0"/>
          </a:p>
          <a:p>
            <a:pPr marL="609600" indent="-609600" algn="just">
              <a:spcBef>
                <a:spcPct val="50000"/>
              </a:spcBef>
              <a:defRPr/>
            </a:pPr>
            <a:r>
              <a:rPr lang="fr-FR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III  </a:t>
            </a:r>
            <a:r>
              <a:rPr lang="fr-FR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Schéma représentatif d’une:</a:t>
            </a:r>
            <a:endParaRPr lang="fr-FR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58775" indent="-358775" algn="just">
              <a:spcBef>
                <a:spcPct val="50000"/>
              </a:spcBef>
              <a:defRPr/>
            </a:pPr>
            <a:r>
              <a:rPr lang="fr-FR" sz="2000" b="1" dirty="0"/>
              <a:t>	</a:t>
            </a:r>
            <a:r>
              <a:rPr lang="fr-FR" sz="2000" b="1" dirty="0" smtClean="0"/>
              <a:t> . Coupe transversale du testicule au grossissement [X40]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alain.lhermite.pagesperso-orange.fr/Testicule/testicul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714356"/>
            <a:ext cx="7786742" cy="4857784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928794" y="5539103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Aspect schématique du testicule 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cours-medecine.info/schemas.php?page=appareil-genital-masculin&amp;schema=5&amp;vi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00042"/>
            <a:ext cx="8467725" cy="4643470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357290" y="5429264"/>
            <a:ext cx="5643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Aspect schématique  de l’anatomie du testicule 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ubes séminifères en tub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71480"/>
            <a:ext cx="7786742" cy="4929222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857224" y="5357826"/>
            <a:ext cx="67866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Coupe transversale du testicule en microscope optique à faible grossissement 160 X. </a:t>
            </a:r>
          </a:p>
          <a:p>
            <a:r>
              <a:rPr lang="fr-FR" sz="2000" b="1" dirty="0" smtClean="0"/>
              <a:t>1:Cellules germinales, 2 paroi des T S, 3 ;cellules de </a:t>
            </a:r>
            <a:r>
              <a:rPr lang="fr-FR" sz="2000" b="1" dirty="0" err="1" smtClean="0"/>
              <a:t>Leydig</a:t>
            </a:r>
            <a:r>
              <a:rPr lang="fr-FR" sz="2000" b="1" dirty="0" smtClean="0"/>
              <a:t> </a:t>
            </a:r>
          </a:p>
          <a:p>
            <a:r>
              <a:rPr lang="fr-FR" sz="2000" b="1" dirty="0" smtClean="0"/>
              <a:t>TS=Tube Séminifère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la spermatogenèse au niveau de la paroi du TS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785794"/>
            <a:ext cx="7643866" cy="478634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785786" y="5715016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Coupe transversale du testicule en microscope optique à Fort grossissement 640X.  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929190" y="128586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Spermatozoïdes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500034" y="3357562"/>
            <a:ext cx="142876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Les cellules de la lignée germinale</a:t>
            </a:r>
            <a:endParaRPr lang="fr-FR" sz="2000" b="1" dirty="0"/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1785918" y="2714620"/>
            <a:ext cx="1857388" cy="93646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ccolade fermante 9"/>
          <p:cNvSpPr/>
          <p:nvPr/>
        </p:nvSpPr>
        <p:spPr>
          <a:xfrm rot="809435">
            <a:off x="3313564" y="1886283"/>
            <a:ext cx="500066" cy="2131824"/>
          </a:xfrm>
          <a:prstGeom prst="rightBrace">
            <a:avLst>
              <a:gd name="adj1" fmla="val 0"/>
              <a:gd name="adj2" fmla="val 5000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minifer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714356"/>
            <a:ext cx="750099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642910" y="4857760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Aspect schématique d’une Coupe </a:t>
            </a:r>
            <a:r>
              <a:rPr lang="fr-FR" sz="2000" b="1" dirty="0" smtClean="0"/>
              <a:t>transversale du testicule en microscope optique à Fort grossissement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4.e-monsite.com/2011/07/13/09/resize_550_550/sp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785794"/>
            <a:ext cx="7429552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isto.ucl.ac.be/safe/images/089021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71480"/>
            <a:ext cx="3929090" cy="4929222"/>
          </a:xfrm>
          <a:prstGeom prst="rect">
            <a:avLst/>
          </a:prstGeom>
          <a:noFill/>
        </p:spPr>
      </p:pic>
      <p:sp>
        <p:nvSpPr>
          <p:cNvPr id="9220" name="AutoShape 4" descr="Résultat de recherche d'images pour &quot;coupe transversale de l&quot;épididyme schéma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222" name="AutoShape 6" descr="Résultat de recherche d'images pour &quot;coupe transversale de l&quot;épididyme schéma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9224" name="Picture 8" descr="http://codexvirtualis.fr/documents/images/histologie/epididyme_mammifere_2008_40-WE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500042"/>
            <a:ext cx="4656137" cy="5072098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428596" y="5929330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Epithélium </a:t>
            </a:r>
            <a:r>
              <a:rPr lang="fr-FR" sz="2400" b="1" dirty="0" err="1" smtClean="0"/>
              <a:t>épididymaire</a:t>
            </a:r>
            <a:r>
              <a:rPr lang="fr-FR" sz="2400" b="1" dirty="0" smtClean="0"/>
              <a:t> simple prismatique à </a:t>
            </a:r>
            <a:r>
              <a:rPr lang="fr-FR" sz="2400" b="1" dirty="0" err="1" smtClean="0"/>
              <a:t>stéréocils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113</Words>
  <Application>Microsoft Office PowerPoint</Application>
  <PresentationFormat>Affichage à l'écran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Appareil reproducteur mâle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Appareil reproducteur mâle</dc:title>
  <dc:creator>DELL</dc:creator>
  <cp:lastModifiedBy>HP Inc.</cp:lastModifiedBy>
  <cp:revision>18</cp:revision>
  <dcterms:created xsi:type="dcterms:W3CDTF">2015-04-26T19:46:52Z</dcterms:created>
  <dcterms:modified xsi:type="dcterms:W3CDTF">2020-04-01T23:49:54Z</dcterms:modified>
</cp:coreProperties>
</file>